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7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336" r:id="rId14"/>
    <p:sldId id="269" r:id="rId15"/>
    <p:sldId id="270" r:id="rId16"/>
    <p:sldId id="271" r:id="rId17"/>
    <p:sldId id="272" r:id="rId18"/>
    <p:sldId id="337" r:id="rId19"/>
    <p:sldId id="273" r:id="rId20"/>
    <p:sldId id="274" r:id="rId21"/>
    <p:sldId id="275" r:id="rId22"/>
    <p:sldId id="276" r:id="rId23"/>
    <p:sldId id="277" r:id="rId24"/>
    <p:sldId id="278" r:id="rId25"/>
    <p:sldId id="280" r:id="rId26"/>
    <p:sldId id="282" r:id="rId27"/>
    <p:sldId id="283" r:id="rId28"/>
    <p:sldId id="284" r:id="rId29"/>
    <p:sldId id="285" r:id="rId30"/>
    <p:sldId id="286" r:id="rId31"/>
    <p:sldId id="287" r:id="rId32"/>
    <p:sldId id="288" r:id="rId33"/>
    <p:sldId id="335" r:id="rId34"/>
    <p:sldId id="339" r:id="rId35"/>
    <p:sldId id="289" r:id="rId36"/>
    <p:sldId id="290" r:id="rId37"/>
    <p:sldId id="291" r:id="rId38"/>
    <p:sldId id="292" r:id="rId39"/>
    <p:sldId id="293" r:id="rId40"/>
    <p:sldId id="294" r:id="rId41"/>
    <p:sldId id="295" r:id="rId42"/>
    <p:sldId id="296" r:id="rId43"/>
    <p:sldId id="338" r:id="rId44"/>
    <p:sldId id="297" r:id="rId45"/>
    <p:sldId id="299" r:id="rId46"/>
    <p:sldId id="301" r:id="rId47"/>
    <p:sldId id="334" r:id="rId48"/>
    <p:sldId id="302" r:id="rId49"/>
    <p:sldId id="307" r:id="rId50"/>
    <p:sldId id="308" r:id="rId51"/>
    <p:sldId id="309" r:id="rId52"/>
    <p:sldId id="310" r:id="rId53"/>
    <p:sldId id="312" r:id="rId54"/>
    <p:sldId id="313" r:id="rId55"/>
    <p:sldId id="314" r:id="rId56"/>
    <p:sldId id="315" r:id="rId57"/>
    <p:sldId id="316" r:id="rId58"/>
    <p:sldId id="317" r:id="rId59"/>
    <p:sldId id="318" r:id="rId60"/>
    <p:sldId id="321" r:id="rId61"/>
    <p:sldId id="322" r:id="rId62"/>
    <p:sldId id="323" r:id="rId63"/>
    <p:sldId id="325" r:id="rId64"/>
    <p:sldId id="326" r:id="rId65"/>
    <p:sldId id="327" r:id="rId66"/>
    <p:sldId id="328" r:id="rId67"/>
    <p:sldId id="329" r:id="rId68"/>
    <p:sldId id="330" r:id="rId69"/>
    <p:sldId id="331" r:id="rId70"/>
    <p:sldId id="332" r:id="rId71"/>
  </p:sldIdLst>
  <p:sldSz cx="9144000" cy="6858000" type="screen4x3"/>
  <p:notesSz cx="6881813" cy="10015538"/>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62BB4F5-4660-4F2F-8875-1D468E45F5D4}">
  <a:tblStyle styleId="{262BB4F5-4660-4F2F-8875-1D468E45F5D4}" styleName="Table_0"/>
  <a:tblStyle styleId="{9EE42AE7-C927-4757-9CD4-D9E5BE22BE14}" styleName="Table_1"/>
  <a:tblStyle styleId="{31466CBC-9FCA-4697-AB66-2AFC82C338AF}" styleName="Table_2"/>
  <a:tblStyle styleId="{F4201B52-1F11-4315-9A92-A3BA66448E18}" styleName="Table_3"/>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00" autoAdjust="0"/>
    <p:restoredTop sz="80334" autoAdjust="0"/>
  </p:normalViewPr>
  <p:slideViewPr>
    <p:cSldViewPr>
      <p:cViewPr>
        <p:scale>
          <a:sx n="68" d="100"/>
          <a:sy n="68" d="100"/>
        </p:scale>
        <p:origin x="1368" y="1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
        <p:cNvGrpSpPr/>
        <p:nvPr/>
      </p:nvGrpSpPr>
      <p:grpSpPr>
        <a:xfrm>
          <a:off x="0" y="0"/>
          <a:ext cx="0" cy="0"/>
          <a:chOff x="0" y="0"/>
          <a:chExt cx="0" cy="0"/>
        </a:xfrm>
      </p:grpSpPr>
      <p:sp>
        <p:nvSpPr>
          <p:cNvPr id="2" name="Shape 2"/>
          <p:cNvSpPr txBox="1">
            <a:spLocks noGrp="1"/>
          </p:cNvSpPr>
          <p:nvPr>
            <p:ph type="hdr" idx="2"/>
          </p:nvPr>
        </p:nvSpPr>
        <p:spPr>
          <a:xfrm>
            <a:off x="0" y="1"/>
            <a:ext cx="2982118" cy="500777"/>
          </a:xfrm>
          <a:prstGeom prst="rect">
            <a:avLst/>
          </a:prstGeom>
          <a:noFill/>
          <a:ln>
            <a:noFill/>
          </a:ln>
        </p:spPr>
        <p:txBody>
          <a:bodyPr lIns="91425" tIns="91425" rIns="91425" bIns="91425" anchor="t" anchorCtr="0"/>
          <a:lstStyle>
            <a:lvl1pPr marL="0" marR="0" indent="0" algn="l" rtl="0">
              <a:spcBef>
                <a:spcPts val="0"/>
              </a:spcBef>
              <a:spcAft>
                <a:spcPts val="0"/>
              </a:spcAft>
              <a:defRPr/>
            </a:lvl1pPr>
            <a:lvl2pPr marL="457200" marR="0" indent="0" algn="l" rtl="0">
              <a:spcBef>
                <a:spcPts val="0"/>
              </a:spcBef>
              <a:spcAft>
                <a:spcPts val="0"/>
              </a:spcAft>
              <a:defRPr/>
            </a:lvl2pPr>
            <a:lvl3pPr marL="914400" marR="0" indent="0" algn="l" rtl="0">
              <a:spcBef>
                <a:spcPts val="0"/>
              </a:spcBef>
              <a:spcAft>
                <a:spcPts val="0"/>
              </a:spcAft>
              <a:defRPr/>
            </a:lvl3pPr>
            <a:lvl4pPr marL="1371600" marR="0" indent="0" algn="l" rtl="0">
              <a:spcBef>
                <a:spcPts val="0"/>
              </a:spcBef>
              <a:spcAft>
                <a:spcPts val="0"/>
              </a:spcAft>
              <a:defRPr/>
            </a:lvl4pPr>
            <a:lvl5pPr marL="1828800" marR="0" indent="0" algn="l" rtl="0">
              <a:spcBef>
                <a:spcPts val="0"/>
              </a:spcBef>
              <a:spcAft>
                <a:spcPts val="0"/>
              </a:spcAft>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3" name="Shape 3"/>
          <p:cNvSpPr txBox="1">
            <a:spLocks noGrp="1"/>
          </p:cNvSpPr>
          <p:nvPr>
            <p:ph type="dt" idx="10"/>
          </p:nvPr>
        </p:nvSpPr>
        <p:spPr>
          <a:xfrm>
            <a:off x="3898103" y="1"/>
            <a:ext cx="2982118" cy="500777"/>
          </a:xfrm>
          <a:prstGeom prst="rect">
            <a:avLst/>
          </a:prstGeom>
          <a:noFill/>
          <a:ln>
            <a:noFill/>
          </a:ln>
        </p:spPr>
        <p:txBody>
          <a:bodyPr lIns="91425" tIns="91425" rIns="91425" bIns="91425" anchor="t" anchorCtr="0"/>
          <a:lstStyle>
            <a:lvl1pPr marL="0" marR="0" indent="0" algn="r" rtl="0">
              <a:spcBef>
                <a:spcPts val="0"/>
              </a:spcBef>
              <a:spcAft>
                <a:spcPts val="0"/>
              </a:spcAft>
              <a:defRPr/>
            </a:lvl1pPr>
            <a:lvl2pPr marL="457200" marR="0" indent="0" algn="l" rtl="0">
              <a:spcBef>
                <a:spcPts val="0"/>
              </a:spcBef>
              <a:spcAft>
                <a:spcPts val="0"/>
              </a:spcAft>
              <a:defRPr/>
            </a:lvl2pPr>
            <a:lvl3pPr marL="914400" marR="0" indent="0" algn="l" rtl="0">
              <a:spcBef>
                <a:spcPts val="0"/>
              </a:spcBef>
              <a:spcAft>
                <a:spcPts val="0"/>
              </a:spcAft>
              <a:defRPr/>
            </a:lvl3pPr>
            <a:lvl4pPr marL="1371600" marR="0" indent="0" algn="l" rtl="0">
              <a:spcBef>
                <a:spcPts val="0"/>
              </a:spcBef>
              <a:spcAft>
                <a:spcPts val="0"/>
              </a:spcAft>
              <a:defRPr/>
            </a:lvl4pPr>
            <a:lvl5pPr marL="1828800" marR="0" indent="0" algn="l" rtl="0">
              <a:spcBef>
                <a:spcPts val="0"/>
              </a:spcBef>
              <a:spcAft>
                <a:spcPts val="0"/>
              </a:spcAft>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4" name="Shape 4"/>
          <p:cNvSpPr>
            <a:spLocks noGrp="1" noRot="1" noChangeAspect="1"/>
          </p:cNvSpPr>
          <p:nvPr>
            <p:ph type="sldImg" idx="3"/>
          </p:nvPr>
        </p:nvSpPr>
        <p:spPr>
          <a:xfrm>
            <a:off x="938212" y="750887"/>
            <a:ext cx="5006975" cy="3756024"/>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5" name="Shape 5"/>
          <p:cNvSpPr txBox="1">
            <a:spLocks noGrp="1"/>
          </p:cNvSpPr>
          <p:nvPr>
            <p:ph type="body" idx="1"/>
          </p:nvPr>
        </p:nvSpPr>
        <p:spPr>
          <a:xfrm>
            <a:off x="688181" y="4757382"/>
            <a:ext cx="5505450" cy="4506991"/>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6" name="Shape 6"/>
          <p:cNvSpPr txBox="1">
            <a:spLocks noGrp="1"/>
          </p:cNvSpPr>
          <p:nvPr>
            <p:ph type="ftr" idx="11"/>
          </p:nvPr>
        </p:nvSpPr>
        <p:spPr>
          <a:xfrm>
            <a:off x="0" y="9513024"/>
            <a:ext cx="2982118" cy="500777"/>
          </a:xfrm>
          <a:prstGeom prst="rect">
            <a:avLst/>
          </a:prstGeom>
          <a:noFill/>
          <a:ln>
            <a:noFill/>
          </a:ln>
        </p:spPr>
        <p:txBody>
          <a:bodyPr lIns="91425" tIns="91425" rIns="91425" bIns="91425" anchor="b" anchorCtr="0"/>
          <a:lstStyle>
            <a:lvl1pPr marL="0" marR="0" indent="0" algn="l" rtl="0">
              <a:spcBef>
                <a:spcPts val="0"/>
              </a:spcBef>
              <a:spcAft>
                <a:spcPts val="0"/>
              </a:spcAft>
              <a:defRPr/>
            </a:lvl1pPr>
            <a:lvl2pPr marL="457200" marR="0" indent="0" algn="l" rtl="0">
              <a:spcBef>
                <a:spcPts val="0"/>
              </a:spcBef>
              <a:spcAft>
                <a:spcPts val="0"/>
              </a:spcAft>
              <a:defRPr/>
            </a:lvl2pPr>
            <a:lvl3pPr marL="914400" marR="0" indent="0" algn="l" rtl="0">
              <a:spcBef>
                <a:spcPts val="0"/>
              </a:spcBef>
              <a:spcAft>
                <a:spcPts val="0"/>
              </a:spcAft>
              <a:defRPr/>
            </a:lvl3pPr>
            <a:lvl4pPr marL="1371600" marR="0" indent="0" algn="l" rtl="0">
              <a:spcBef>
                <a:spcPts val="0"/>
              </a:spcBef>
              <a:spcAft>
                <a:spcPts val="0"/>
              </a:spcAft>
              <a:defRPr/>
            </a:lvl4pPr>
            <a:lvl5pPr marL="1828800" marR="0" indent="0" algn="l" rtl="0">
              <a:spcBef>
                <a:spcPts val="0"/>
              </a:spcBef>
              <a:spcAft>
                <a:spcPts val="0"/>
              </a:spcAft>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7" name="Shape 7"/>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lvl1pPr marL="0" marR="0" indent="0" algn="r" rtl="0">
              <a:spcBef>
                <a:spcPts val="0"/>
              </a:spcBef>
              <a:spcAft>
                <a:spcPts val="0"/>
              </a:spcAft>
              <a:buNone/>
              <a:defRPr sz="1300" b="0" i="0" u="none" strike="noStrike" cap="none" baseline="0">
                <a:solidFill>
                  <a:schemeClr val="dk1"/>
                </a:solidFill>
                <a:latin typeface="Times New Roman"/>
                <a:ea typeface="Times New Roman"/>
                <a:cs typeface="Times New Roman"/>
                <a:sym typeface="Times New Roman"/>
              </a:defRPr>
            </a:lvl1pPr>
          </a:lstStyle>
          <a:p>
            <a:pPr marL="0" lvl="0" indent="0">
              <a:spcBef>
                <a:spcPts val="0"/>
              </a:spcBef>
              <a:buSzPct val="25000"/>
              <a:buNone/>
            </a:pPr>
            <a:fld id="{00000000-1234-1234-1234-123412341234}" type="slidenum">
              <a:rPr lang="pt-PT"/>
              <a:pPr marL="0" lvl="0" indent="0">
                <a:spcBef>
                  <a:spcPts val="0"/>
                </a:spcBef>
                <a:buSzPct val="25000"/>
                <a:buNone/>
              </a:pPr>
              <a:t>‹nº›</a:t>
            </a:fld>
            <a:endParaRPr lang="pt-PT"/>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Shape 93"/>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94" name="Shape 94"/>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95" name="Shape 95"/>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1</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Shape 102"/>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03" name="Shape 103"/>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dirty="0">
              <a:solidFill>
                <a:schemeClr val="dk1"/>
              </a:solidFill>
              <a:latin typeface="Calibri"/>
              <a:ea typeface="Calibri"/>
              <a:cs typeface="Calibri"/>
              <a:sym typeface="Calibri"/>
            </a:endParaRPr>
          </a:p>
        </p:txBody>
      </p:sp>
      <p:sp>
        <p:nvSpPr>
          <p:cNvPr id="104" name="Shape 104"/>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2</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Shape 129"/>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30" name="Shape 130"/>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131" name="Shape 131"/>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3</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Shape 139"/>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40" name="Shape 140"/>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141" name="Shape 141"/>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4</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Shape 151"/>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52" name="Shape 152"/>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153" name="Shape 153"/>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5</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Shape 176"/>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77" name="Shape 177"/>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178" name="Shape 178"/>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6</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Shape 184"/>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85" name="Shape 185"/>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186" name="Shape 186"/>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7</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Shape 192"/>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93" name="Shape 193"/>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194" name="Shape 194"/>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8</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Shape 201"/>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02" name="Shape 202"/>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203" name="Shape 203"/>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9</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Shape 220"/>
          <p:cNvSpPr txBox="1">
            <a:spLocks noGrp="1"/>
          </p:cNvSpPr>
          <p:nvPr>
            <p:ph type="ftr" idx="11"/>
          </p:nvPr>
        </p:nvSpPr>
        <p:spPr>
          <a:xfrm>
            <a:off x="0" y="9513024"/>
            <a:ext cx="2982118" cy="500777"/>
          </a:xfrm>
          <a:prstGeom prst="rect">
            <a:avLst/>
          </a:prstGeom>
          <a:noFill/>
          <a:ln>
            <a:noFill/>
          </a:ln>
        </p:spPr>
        <p:txBody>
          <a:bodyPr lIns="96550" tIns="48275" rIns="96550" bIns="48275" anchor="b" anchorCtr="0">
            <a:noAutofit/>
          </a:bodyPr>
          <a:lstStyle/>
          <a:p>
            <a:pPr marL="0" marR="0" lvl="0" indent="0" algn="l" rtl="0">
              <a:spcBef>
                <a:spcPts val="0"/>
              </a:spcBef>
              <a:spcAft>
                <a:spcPts val="0"/>
              </a:spcAft>
              <a:buSzPct val="25000"/>
              <a:buNone/>
            </a:pPr>
            <a:r>
              <a:rPr lang="pt-PT" sz="1300" b="0" i="0" u="none" strike="noStrike" cap="none" baseline="0">
                <a:solidFill>
                  <a:schemeClr val="dk1"/>
                </a:solidFill>
                <a:latin typeface="Times New Roman"/>
                <a:ea typeface="Times New Roman"/>
                <a:cs typeface="Times New Roman"/>
                <a:sym typeface="Times New Roman"/>
              </a:rPr>
              <a:t>Rui Bastos</a:t>
            </a:r>
          </a:p>
        </p:txBody>
      </p:sp>
      <p:sp>
        <p:nvSpPr>
          <p:cNvPr id="221" name="Shape 221"/>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10</a:t>
            </a:fld>
            <a:endParaRPr lang="pt-PT" sz="1300" b="0" i="0" u="none" strike="noStrike" cap="none" baseline="0">
              <a:solidFill>
                <a:schemeClr val="dk1"/>
              </a:solidFill>
              <a:latin typeface="Times New Roman"/>
              <a:ea typeface="Times New Roman"/>
              <a:cs typeface="Times New Roman"/>
              <a:sym typeface="Times New Roman"/>
            </a:endParaRPr>
          </a:p>
        </p:txBody>
      </p:sp>
      <p:sp>
        <p:nvSpPr>
          <p:cNvPr id="222" name="Shape 222"/>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23" name="Shape 223"/>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Shape 230"/>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31" name="Shape 231"/>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232" name="Shape 232"/>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11</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Shape 250"/>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51" name="Shape 251"/>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252" name="Shape 252"/>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12</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Shape 275"/>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76" name="Shape 276"/>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277" name="Shape 277"/>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13</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Shape 275"/>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76" name="Shape 276"/>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277" name="Shape 277"/>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14</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Shape 284"/>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85" name="Shape 285"/>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dirty="0">
              <a:solidFill>
                <a:schemeClr val="dk1"/>
              </a:solidFill>
              <a:latin typeface="Calibri"/>
              <a:ea typeface="Calibri"/>
              <a:cs typeface="Calibri"/>
              <a:sym typeface="Calibri"/>
            </a:endParaRPr>
          </a:p>
        </p:txBody>
      </p:sp>
      <p:sp>
        <p:nvSpPr>
          <p:cNvPr id="286" name="Shape 286"/>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15</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Shape 293"/>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94" name="Shape 294"/>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295" name="Shape 295"/>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16</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Shape 301"/>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302" name="Shape 302"/>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303" name="Shape 303"/>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17</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0"/>
        <p:cNvGrpSpPr/>
        <p:nvPr/>
      </p:nvGrpSpPr>
      <p:grpSpPr>
        <a:xfrm>
          <a:off x="0" y="0"/>
          <a:ext cx="0" cy="0"/>
          <a:chOff x="0" y="0"/>
          <a:chExt cx="0" cy="0"/>
        </a:xfrm>
      </p:grpSpPr>
      <p:sp>
        <p:nvSpPr>
          <p:cNvPr id="661" name="Shape 661"/>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662" name="Shape 662"/>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663" name="Shape 663"/>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18</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Shape 310"/>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311" name="Shape 311"/>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312" name="Shape 312"/>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19</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Shape 319"/>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320" name="Shape 320"/>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321" name="Shape 321"/>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20</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Shape 342"/>
          <p:cNvSpPr txBox="1">
            <a:spLocks noGrp="1"/>
          </p:cNvSpPr>
          <p:nvPr>
            <p:ph type="ftr" idx="11"/>
          </p:nvPr>
        </p:nvSpPr>
        <p:spPr>
          <a:xfrm>
            <a:off x="0" y="9513024"/>
            <a:ext cx="2982118" cy="500777"/>
          </a:xfrm>
          <a:prstGeom prst="rect">
            <a:avLst/>
          </a:prstGeom>
          <a:noFill/>
          <a:ln>
            <a:noFill/>
          </a:ln>
        </p:spPr>
        <p:txBody>
          <a:bodyPr lIns="96550" tIns="48275" rIns="96550" bIns="48275" anchor="b" anchorCtr="0">
            <a:noAutofit/>
          </a:bodyPr>
          <a:lstStyle/>
          <a:p>
            <a:pPr marL="0" marR="0" lvl="0" indent="0" algn="l" rtl="0">
              <a:spcBef>
                <a:spcPts val="0"/>
              </a:spcBef>
              <a:spcAft>
                <a:spcPts val="0"/>
              </a:spcAft>
              <a:buSzPct val="25000"/>
              <a:buNone/>
            </a:pPr>
            <a:r>
              <a:rPr lang="pt-PT" sz="1300" b="0" i="0" u="none" strike="noStrike" cap="none" baseline="0">
                <a:solidFill>
                  <a:schemeClr val="dk1"/>
                </a:solidFill>
                <a:latin typeface="Times New Roman"/>
                <a:ea typeface="Times New Roman"/>
                <a:cs typeface="Times New Roman"/>
                <a:sym typeface="Times New Roman"/>
              </a:rPr>
              <a:t>Rui Bastos</a:t>
            </a:r>
          </a:p>
        </p:txBody>
      </p:sp>
      <p:sp>
        <p:nvSpPr>
          <p:cNvPr id="343" name="Shape 343"/>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21</a:t>
            </a:fld>
            <a:endParaRPr lang="pt-PT" sz="1300" b="0" i="0" u="none" strike="noStrike" cap="none" baseline="0">
              <a:solidFill>
                <a:schemeClr val="dk1"/>
              </a:solidFill>
              <a:latin typeface="Times New Roman"/>
              <a:ea typeface="Times New Roman"/>
              <a:cs typeface="Times New Roman"/>
              <a:sym typeface="Times New Roman"/>
            </a:endParaRPr>
          </a:p>
        </p:txBody>
      </p:sp>
      <p:sp>
        <p:nvSpPr>
          <p:cNvPr id="344" name="Shape 344"/>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345" name="Shape 345"/>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SzPct val="25000"/>
              <a:buNone/>
            </a:pPr>
            <a:r>
              <a:rPr lang="pt-PT" sz="1200" b="0" i="0" u="none" strike="noStrike" cap="none" baseline="0">
                <a:solidFill>
                  <a:schemeClr val="dk1"/>
                </a:solidFill>
                <a:latin typeface="Calibri"/>
                <a:ea typeface="Calibri"/>
                <a:cs typeface="Calibri"/>
                <a:sym typeface="Calibri"/>
              </a:rPr>
              <a:t> que afectaram directamente </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Shape 352"/>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353" name="Shape 353"/>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354" name="Shape 354"/>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22</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Shape 360"/>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361" name="Shape 361"/>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362" name="Shape 362"/>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23</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Shape 368"/>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369" name="Shape 369"/>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370" name="Shape 370"/>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24</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Shape 384"/>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385" name="Shape 385"/>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386" name="Shape 386"/>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25</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Shape 407"/>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408" name="Shape 408"/>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409" name="Shape 409"/>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26</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Shape 419"/>
          <p:cNvSpPr txBox="1"/>
          <p:nvPr/>
        </p:nvSpPr>
        <p:spPr>
          <a:xfrm>
            <a:off x="3899694" y="9515761"/>
            <a:ext cx="2982118" cy="499776"/>
          </a:xfrm>
          <a:prstGeom prst="rect">
            <a:avLst/>
          </a:prstGeom>
          <a:noFill/>
          <a:ln>
            <a:noFill/>
          </a:ln>
        </p:spPr>
        <p:txBody>
          <a:bodyPr lIns="98925" tIns="49475" rIns="98925" bIns="49475" anchor="b" anchorCtr="0">
            <a:noAutofit/>
          </a:bodyPr>
          <a:lstStyle/>
          <a:p>
            <a:pPr marL="0" marR="0" lvl="0" indent="0" algn="r" rtl="0">
              <a:spcBef>
                <a:spcPts val="0"/>
              </a:spcBef>
              <a:spcAft>
                <a:spcPts val="0"/>
              </a:spcAft>
              <a:buSzPct val="25000"/>
              <a:buNone/>
            </a:pPr>
            <a:fld id="{00000000-1234-1234-1234-123412341234}" type="slidenum">
              <a:rPr lang="pt-PT" sz="14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27</a:t>
            </a:fld>
            <a:endParaRPr lang="pt-PT" sz="1400" b="0" i="0" u="none" strike="noStrike" cap="none" baseline="0">
              <a:solidFill>
                <a:schemeClr val="dk1"/>
              </a:solidFill>
              <a:latin typeface="Times New Roman"/>
              <a:ea typeface="Times New Roman"/>
              <a:cs typeface="Times New Roman"/>
              <a:sym typeface="Times New Roman"/>
            </a:endParaRPr>
          </a:p>
        </p:txBody>
      </p:sp>
      <p:sp>
        <p:nvSpPr>
          <p:cNvPr id="420" name="Shape 420"/>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421" name="Shape 421"/>
          <p:cNvSpPr txBox="1">
            <a:spLocks noGrp="1"/>
          </p:cNvSpPr>
          <p:nvPr>
            <p:ph type="body" idx="1"/>
          </p:nvPr>
        </p:nvSpPr>
        <p:spPr>
          <a:xfrm>
            <a:off x="688181" y="4757382"/>
            <a:ext cx="5505450" cy="4506991"/>
          </a:xfrm>
          <a:prstGeom prst="rect">
            <a:avLst/>
          </a:prstGeom>
          <a:noFill/>
          <a:ln w="9525" cap="flat">
            <a:solidFill>
              <a:srgbClr val="000000"/>
            </a:solidFill>
            <a:prstDash val="solid"/>
            <a:round/>
            <a:headEnd type="none" w="med" len="med"/>
            <a:tailEnd type="none" w="med" len="med"/>
          </a:ln>
        </p:spPr>
        <p:txBody>
          <a:bodyPr lIns="98925" tIns="49475" rIns="98925" bIns="494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Shape 428"/>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429" name="Shape 429"/>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430" name="Shape 430"/>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28</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6"/>
        <p:cNvGrpSpPr/>
        <p:nvPr/>
      </p:nvGrpSpPr>
      <p:grpSpPr>
        <a:xfrm>
          <a:off x="0" y="0"/>
          <a:ext cx="0" cy="0"/>
          <a:chOff x="0" y="0"/>
          <a:chExt cx="0" cy="0"/>
        </a:xfrm>
      </p:grpSpPr>
      <p:sp>
        <p:nvSpPr>
          <p:cNvPr id="437" name="Shape 437"/>
          <p:cNvSpPr txBox="1"/>
          <p:nvPr/>
        </p:nvSpPr>
        <p:spPr>
          <a:xfrm>
            <a:off x="3899694" y="9515761"/>
            <a:ext cx="2982118" cy="499776"/>
          </a:xfrm>
          <a:prstGeom prst="rect">
            <a:avLst/>
          </a:prstGeom>
          <a:noFill/>
          <a:ln>
            <a:noFill/>
          </a:ln>
        </p:spPr>
        <p:txBody>
          <a:bodyPr lIns="98925" tIns="49475" rIns="98925" bIns="49475" anchor="b" anchorCtr="0">
            <a:noAutofit/>
          </a:bodyPr>
          <a:lstStyle/>
          <a:p>
            <a:pPr marL="0" marR="0" lvl="0" indent="0" algn="r" rtl="0">
              <a:spcBef>
                <a:spcPts val="0"/>
              </a:spcBef>
              <a:spcAft>
                <a:spcPts val="0"/>
              </a:spcAft>
              <a:buSzPct val="25000"/>
              <a:buNone/>
            </a:pPr>
            <a:fld id="{00000000-1234-1234-1234-123412341234}" type="slidenum">
              <a:rPr lang="pt-PT" sz="14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29</a:t>
            </a:fld>
            <a:endParaRPr lang="pt-PT" sz="1400" b="0" i="0" u="none" strike="noStrike" cap="none" baseline="0">
              <a:solidFill>
                <a:schemeClr val="dk1"/>
              </a:solidFill>
              <a:latin typeface="Times New Roman"/>
              <a:ea typeface="Times New Roman"/>
              <a:cs typeface="Times New Roman"/>
              <a:sym typeface="Times New Roman"/>
            </a:endParaRPr>
          </a:p>
        </p:txBody>
      </p:sp>
      <p:sp>
        <p:nvSpPr>
          <p:cNvPr id="438" name="Shape 438"/>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439" name="Shape 439"/>
          <p:cNvSpPr txBox="1">
            <a:spLocks noGrp="1"/>
          </p:cNvSpPr>
          <p:nvPr>
            <p:ph type="body" idx="1"/>
          </p:nvPr>
        </p:nvSpPr>
        <p:spPr>
          <a:xfrm>
            <a:off x="688181" y="4757382"/>
            <a:ext cx="5505450" cy="4506991"/>
          </a:xfrm>
          <a:prstGeom prst="rect">
            <a:avLst/>
          </a:prstGeom>
          <a:noFill/>
          <a:ln w="9525" cap="flat">
            <a:solidFill>
              <a:srgbClr val="000000"/>
            </a:solidFill>
            <a:prstDash val="solid"/>
            <a:round/>
            <a:headEnd type="none" w="med" len="med"/>
            <a:tailEnd type="none" w="med" len="med"/>
          </a:ln>
        </p:spPr>
        <p:txBody>
          <a:bodyPr lIns="98925" tIns="49475" rIns="98925" bIns="494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Shape 445"/>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446" name="Shape 446"/>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447" name="Shape 447"/>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30</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Shape 453"/>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454" name="Shape 454"/>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455" name="Shape 455"/>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31</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Shape 461"/>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462" name="Shape 462"/>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463" name="Shape 463"/>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32</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p:cNvGrpSpPr/>
        <p:nvPr/>
      </p:nvGrpSpPr>
      <p:grpSpPr>
        <a:xfrm>
          <a:off x="0" y="0"/>
          <a:ext cx="0" cy="0"/>
          <a:chOff x="0" y="0"/>
          <a:chExt cx="0" cy="0"/>
        </a:xfrm>
      </p:grpSpPr>
      <p:sp>
        <p:nvSpPr>
          <p:cNvPr id="550" name="Shape 550"/>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551" name="Shape 551"/>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552" name="Shape 552"/>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33</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5"/>
        <p:cNvGrpSpPr/>
        <p:nvPr/>
      </p:nvGrpSpPr>
      <p:grpSpPr>
        <a:xfrm>
          <a:off x="0" y="0"/>
          <a:ext cx="0" cy="0"/>
          <a:chOff x="0" y="0"/>
          <a:chExt cx="0" cy="0"/>
        </a:xfrm>
      </p:grpSpPr>
      <p:sp>
        <p:nvSpPr>
          <p:cNvPr id="566" name="Shape 566"/>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567" name="Shape 567"/>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568" name="Shape 568"/>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34</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Shape 469"/>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470" name="Shape 470"/>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471" name="Shape 471"/>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35</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Shape 477"/>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478" name="Shape 478"/>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479" name="Shape 479"/>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36</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6"/>
        <p:cNvGrpSpPr/>
        <p:nvPr/>
      </p:nvGrpSpPr>
      <p:grpSpPr>
        <a:xfrm>
          <a:off x="0" y="0"/>
          <a:ext cx="0" cy="0"/>
          <a:chOff x="0" y="0"/>
          <a:chExt cx="0" cy="0"/>
        </a:xfrm>
      </p:grpSpPr>
      <p:sp>
        <p:nvSpPr>
          <p:cNvPr id="487" name="Shape 487"/>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488" name="Shape 488"/>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489" name="Shape 489"/>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37</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Shape 495"/>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496" name="Shape 496"/>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497" name="Shape 497"/>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38</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Shape 503"/>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504" name="Shape 504"/>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505" name="Shape 505"/>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39</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1"/>
        <p:cNvGrpSpPr/>
        <p:nvPr/>
      </p:nvGrpSpPr>
      <p:grpSpPr>
        <a:xfrm>
          <a:off x="0" y="0"/>
          <a:ext cx="0" cy="0"/>
          <a:chOff x="0" y="0"/>
          <a:chExt cx="0" cy="0"/>
        </a:xfrm>
      </p:grpSpPr>
      <p:sp>
        <p:nvSpPr>
          <p:cNvPr id="512" name="Shape 512"/>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513" name="Shape 513"/>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514" name="Shape 514"/>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40</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Shape 521"/>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522" name="Shape 522"/>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523" name="Shape 523"/>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41</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1"/>
        <p:cNvGrpSpPr/>
        <p:nvPr/>
      </p:nvGrpSpPr>
      <p:grpSpPr>
        <a:xfrm>
          <a:off x="0" y="0"/>
          <a:ext cx="0" cy="0"/>
          <a:chOff x="0" y="0"/>
          <a:chExt cx="0" cy="0"/>
        </a:xfrm>
      </p:grpSpPr>
      <p:sp>
        <p:nvSpPr>
          <p:cNvPr id="532" name="Shape 532"/>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533" name="Shape 533"/>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534" name="Shape 534"/>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42</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Shape 619"/>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620" name="Shape 620"/>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621" name="Shape 621"/>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43</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Shape 542"/>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543" name="Shape 543"/>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544" name="Shape 544"/>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44</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Shape 558"/>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559" name="Shape 559"/>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560" name="Shape 560"/>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45</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3"/>
        <p:cNvGrpSpPr/>
        <p:nvPr/>
      </p:nvGrpSpPr>
      <p:grpSpPr>
        <a:xfrm>
          <a:off x="0" y="0"/>
          <a:ext cx="0" cy="0"/>
          <a:chOff x="0" y="0"/>
          <a:chExt cx="0" cy="0"/>
        </a:xfrm>
      </p:grpSpPr>
      <p:sp>
        <p:nvSpPr>
          <p:cNvPr id="574" name="Shape 574"/>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575" name="Shape 575"/>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576" name="Shape 576"/>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46</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p:cNvGrpSpPr/>
        <p:nvPr/>
      </p:nvGrpSpPr>
      <p:grpSpPr>
        <a:xfrm>
          <a:off x="0" y="0"/>
          <a:ext cx="0" cy="0"/>
          <a:chOff x="0" y="0"/>
          <a:chExt cx="0" cy="0"/>
        </a:xfrm>
      </p:grpSpPr>
      <p:sp>
        <p:nvSpPr>
          <p:cNvPr id="609" name="Shape 609"/>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610" name="Shape 610"/>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611" name="Shape 611"/>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47</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1"/>
        <p:cNvGrpSpPr/>
        <p:nvPr/>
      </p:nvGrpSpPr>
      <p:grpSpPr>
        <a:xfrm>
          <a:off x="0" y="0"/>
          <a:ext cx="0" cy="0"/>
          <a:chOff x="0" y="0"/>
          <a:chExt cx="0" cy="0"/>
        </a:xfrm>
      </p:grpSpPr>
      <p:sp>
        <p:nvSpPr>
          <p:cNvPr id="582" name="Shape 582"/>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583" name="Shape 583"/>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584" name="Shape 584"/>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48</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6"/>
        <p:cNvGrpSpPr/>
        <p:nvPr/>
      </p:nvGrpSpPr>
      <p:grpSpPr>
        <a:xfrm>
          <a:off x="0" y="0"/>
          <a:ext cx="0" cy="0"/>
          <a:chOff x="0" y="0"/>
          <a:chExt cx="0" cy="0"/>
        </a:xfrm>
      </p:grpSpPr>
      <p:sp>
        <p:nvSpPr>
          <p:cNvPr id="627" name="Shape 627"/>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628" name="Shape 628"/>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629" name="Shape 629"/>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49</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4"/>
        <p:cNvGrpSpPr/>
        <p:nvPr/>
      </p:nvGrpSpPr>
      <p:grpSpPr>
        <a:xfrm>
          <a:off x="0" y="0"/>
          <a:ext cx="0" cy="0"/>
          <a:chOff x="0" y="0"/>
          <a:chExt cx="0" cy="0"/>
        </a:xfrm>
      </p:grpSpPr>
      <p:sp>
        <p:nvSpPr>
          <p:cNvPr id="635" name="Shape 635"/>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636" name="Shape 636"/>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637" name="Shape 637"/>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50</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2"/>
        <p:cNvGrpSpPr/>
        <p:nvPr/>
      </p:nvGrpSpPr>
      <p:grpSpPr>
        <a:xfrm>
          <a:off x="0" y="0"/>
          <a:ext cx="0" cy="0"/>
          <a:chOff x="0" y="0"/>
          <a:chExt cx="0" cy="0"/>
        </a:xfrm>
      </p:grpSpPr>
      <p:sp>
        <p:nvSpPr>
          <p:cNvPr id="643" name="Shape 643"/>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644" name="Shape 644"/>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645" name="Shape 645"/>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51</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Shape 651"/>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652" name="Shape 652"/>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653" name="Shape 653"/>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52</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Shape 669"/>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670" name="Shape 670"/>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671" name="Shape 671"/>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53</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6"/>
        <p:cNvGrpSpPr/>
        <p:nvPr/>
      </p:nvGrpSpPr>
      <p:grpSpPr>
        <a:xfrm>
          <a:off x="0" y="0"/>
          <a:ext cx="0" cy="0"/>
          <a:chOff x="0" y="0"/>
          <a:chExt cx="0" cy="0"/>
        </a:xfrm>
      </p:grpSpPr>
      <p:sp>
        <p:nvSpPr>
          <p:cNvPr id="677" name="Shape 677"/>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678" name="Shape 678"/>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679" name="Shape 679"/>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54</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4"/>
        <p:cNvGrpSpPr/>
        <p:nvPr/>
      </p:nvGrpSpPr>
      <p:grpSpPr>
        <a:xfrm>
          <a:off x="0" y="0"/>
          <a:ext cx="0" cy="0"/>
          <a:chOff x="0" y="0"/>
          <a:chExt cx="0" cy="0"/>
        </a:xfrm>
      </p:grpSpPr>
      <p:sp>
        <p:nvSpPr>
          <p:cNvPr id="685" name="Shape 685"/>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686" name="Shape 686"/>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dirty="0">
              <a:solidFill>
                <a:schemeClr val="dk1"/>
              </a:solidFill>
              <a:latin typeface="Calibri"/>
              <a:ea typeface="Calibri"/>
              <a:cs typeface="Calibri"/>
              <a:sym typeface="Calibri"/>
            </a:endParaRPr>
          </a:p>
        </p:txBody>
      </p:sp>
      <p:sp>
        <p:nvSpPr>
          <p:cNvPr id="687" name="Shape 687"/>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55</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2"/>
        <p:cNvGrpSpPr/>
        <p:nvPr/>
      </p:nvGrpSpPr>
      <p:grpSpPr>
        <a:xfrm>
          <a:off x="0" y="0"/>
          <a:ext cx="0" cy="0"/>
          <a:chOff x="0" y="0"/>
          <a:chExt cx="0" cy="0"/>
        </a:xfrm>
      </p:grpSpPr>
      <p:sp>
        <p:nvSpPr>
          <p:cNvPr id="693" name="Shape 693"/>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694" name="Shape 694"/>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695" name="Shape 695"/>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56</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Shape 701"/>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702" name="Shape 702"/>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703" name="Shape 703"/>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57</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Shape 709"/>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710" name="Shape 710"/>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711" name="Shape 711"/>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58</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6"/>
        <p:cNvGrpSpPr/>
        <p:nvPr/>
      </p:nvGrpSpPr>
      <p:grpSpPr>
        <a:xfrm>
          <a:off x="0" y="0"/>
          <a:ext cx="0" cy="0"/>
          <a:chOff x="0" y="0"/>
          <a:chExt cx="0" cy="0"/>
        </a:xfrm>
      </p:grpSpPr>
      <p:sp>
        <p:nvSpPr>
          <p:cNvPr id="717" name="Shape 717"/>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718" name="Shape 718"/>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719" name="Shape 719"/>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59</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0"/>
        <p:cNvGrpSpPr/>
        <p:nvPr/>
      </p:nvGrpSpPr>
      <p:grpSpPr>
        <a:xfrm>
          <a:off x="0" y="0"/>
          <a:ext cx="0" cy="0"/>
          <a:chOff x="0" y="0"/>
          <a:chExt cx="0" cy="0"/>
        </a:xfrm>
      </p:grpSpPr>
      <p:sp>
        <p:nvSpPr>
          <p:cNvPr id="741" name="Shape 741"/>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742" name="Shape 742"/>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dirty="0">
              <a:solidFill>
                <a:schemeClr val="dk1"/>
              </a:solidFill>
              <a:latin typeface="Calibri"/>
              <a:ea typeface="Calibri"/>
              <a:cs typeface="Calibri"/>
              <a:sym typeface="Calibri"/>
            </a:endParaRPr>
          </a:p>
        </p:txBody>
      </p:sp>
      <p:sp>
        <p:nvSpPr>
          <p:cNvPr id="743" name="Shape 743"/>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60</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8"/>
        <p:cNvGrpSpPr/>
        <p:nvPr/>
      </p:nvGrpSpPr>
      <p:grpSpPr>
        <a:xfrm>
          <a:off x="0" y="0"/>
          <a:ext cx="0" cy="0"/>
          <a:chOff x="0" y="0"/>
          <a:chExt cx="0" cy="0"/>
        </a:xfrm>
      </p:grpSpPr>
      <p:sp>
        <p:nvSpPr>
          <p:cNvPr id="749" name="Shape 749"/>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750" name="Shape 750"/>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dirty="0">
              <a:solidFill>
                <a:schemeClr val="dk1"/>
              </a:solidFill>
              <a:latin typeface="Calibri"/>
              <a:ea typeface="Calibri"/>
              <a:cs typeface="Calibri"/>
              <a:sym typeface="Calibri"/>
            </a:endParaRPr>
          </a:p>
        </p:txBody>
      </p:sp>
      <p:sp>
        <p:nvSpPr>
          <p:cNvPr id="751" name="Shape 751"/>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61</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6"/>
        <p:cNvGrpSpPr/>
        <p:nvPr/>
      </p:nvGrpSpPr>
      <p:grpSpPr>
        <a:xfrm>
          <a:off x="0" y="0"/>
          <a:ext cx="0" cy="0"/>
          <a:chOff x="0" y="0"/>
          <a:chExt cx="0" cy="0"/>
        </a:xfrm>
      </p:grpSpPr>
      <p:sp>
        <p:nvSpPr>
          <p:cNvPr id="757" name="Shape 757"/>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758" name="Shape 758"/>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759" name="Shape 759"/>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62</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2"/>
        <p:cNvGrpSpPr/>
        <p:nvPr/>
      </p:nvGrpSpPr>
      <p:grpSpPr>
        <a:xfrm>
          <a:off x="0" y="0"/>
          <a:ext cx="0" cy="0"/>
          <a:chOff x="0" y="0"/>
          <a:chExt cx="0" cy="0"/>
        </a:xfrm>
      </p:grpSpPr>
      <p:sp>
        <p:nvSpPr>
          <p:cNvPr id="773" name="Shape 773"/>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774" name="Shape 774"/>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775" name="Shape 775"/>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63</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0"/>
        <p:cNvGrpSpPr/>
        <p:nvPr/>
      </p:nvGrpSpPr>
      <p:grpSpPr>
        <a:xfrm>
          <a:off x="0" y="0"/>
          <a:ext cx="0" cy="0"/>
          <a:chOff x="0" y="0"/>
          <a:chExt cx="0" cy="0"/>
        </a:xfrm>
      </p:grpSpPr>
      <p:sp>
        <p:nvSpPr>
          <p:cNvPr id="781" name="Shape 781"/>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782" name="Shape 782"/>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783" name="Shape 783"/>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64</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8"/>
        <p:cNvGrpSpPr/>
        <p:nvPr/>
      </p:nvGrpSpPr>
      <p:grpSpPr>
        <a:xfrm>
          <a:off x="0" y="0"/>
          <a:ext cx="0" cy="0"/>
          <a:chOff x="0" y="0"/>
          <a:chExt cx="0" cy="0"/>
        </a:xfrm>
      </p:grpSpPr>
      <p:sp>
        <p:nvSpPr>
          <p:cNvPr id="789" name="Shape 789"/>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790" name="Shape 790"/>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791" name="Shape 791"/>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65</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2"/>
        <p:cNvGrpSpPr/>
        <p:nvPr/>
      </p:nvGrpSpPr>
      <p:grpSpPr>
        <a:xfrm>
          <a:off x="0" y="0"/>
          <a:ext cx="0" cy="0"/>
          <a:chOff x="0" y="0"/>
          <a:chExt cx="0" cy="0"/>
        </a:xfrm>
      </p:grpSpPr>
      <p:sp>
        <p:nvSpPr>
          <p:cNvPr id="803" name="Shape 803"/>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804" name="Shape 804"/>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805" name="Shape 805"/>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66</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4"/>
        <p:cNvGrpSpPr/>
        <p:nvPr/>
      </p:nvGrpSpPr>
      <p:grpSpPr>
        <a:xfrm>
          <a:off x="0" y="0"/>
          <a:ext cx="0" cy="0"/>
          <a:chOff x="0" y="0"/>
          <a:chExt cx="0" cy="0"/>
        </a:xfrm>
      </p:grpSpPr>
      <p:sp>
        <p:nvSpPr>
          <p:cNvPr id="815" name="Shape 815"/>
          <p:cNvSpPr txBox="1">
            <a:spLocks noGrp="1"/>
          </p:cNvSpPr>
          <p:nvPr>
            <p:ph type="hdr" idx="2"/>
          </p:nvPr>
        </p:nvSpPr>
        <p:spPr>
          <a:xfrm>
            <a:off x="0" y="1"/>
            <a:ext cx="2982118" cy="500777"/>
          </a:xfrm>
          <a:prstGeom prst="rect">
            <a:avLst/>
          </a:prstGeom>
          <a:noFill/>
          <a:ln>
            <a:noFill/>
          </a:ln>
        </p:spPr>
        <p:txBody>
          <a:bodyPr lIns="96550" tIns="48275" rIns="96550" bIns="48275" anchor="t" anchorCtr="0">
            <a:noAutofit/>
          </a:bodyPr>
          <a:lstStyle/>
          <a:p>
            <a:pPr marL="0" marR="0" lvl="0" indent="0" algn="l" rtl="0">
              <a:spcBef>
                <a:spcPts val="0"/>
              </a:spcBef>
              <a:spcAft>
                <a:spcPts val="0"/>
              </a:spcAft>
              <a:buSzPct val="25000"/>
              <a:buNone/>
            </a:pPr>
            <a:r>
              <a:rPr lang="pt-PT" sz="1300" b="0" i="0" u="none" strike="noStrike" cap="none" baseline="0">
                <a:solidFill>
                  <a:schemeClr val="dk1"/>
                </a:solidFill>
                <a:latin typeface="Times New Roman"/>
                <a:ea typeface="Times New Roman"/>
                <a:cs typeface="Times New Roman"/>
                <a:sym typeface="Times New Roman"/>
              </a:rPr>
              <a:t>OE 2005</a:t>
            </a:r>
          </a:p>
        </p:txBody>
      </p:sp>
      <p:sp>
        <p:nvSpPr>
          <p:cNvPr id="816" name="Shape 816"/>
          <p:cNvSpPr txBox="1">
            <a:spLocks noGrp="1"/>
          </p:cNvSpPr>
          <p:nvPr>
            <p:ph type="dt" idx="10"/>
          </p:nvPr>
        </p:nvSpPr>
        <p:spPr>
          <a:xfrm>
            <a:off x="3898103" y="1"/>
            <a:ext cx="2982118" cy="500777"/>
          </a:xfrm>
          <a:prstGeom prst="rect">
            <a:avLst/>
          </a:prstGeom>
          <a:noFill/>
          <a:ln>
            <a:noFill/>
          </a:ln>
        </p:spPr>
        <p:txBody>
          <a:bodyPr lIns="96550" tIns="48275" rIns="96550" bIns="48275" anchor="t" anchorCtr="0">
            <a:noAutofit/>
          </a:bodyPr>
          <a:lstStyle/>
          <a:p>
            <a:pPr marL="0" marR="0" lvl="0" indent="0" algn="r" rtl="0">
              <a:spcBef>
                <a:spcPts val="0"/>
              </a:spcBef>
              <a:spcAft>
                <a:spcPts val="0"/>
              </a:spcAft>
              <a:buSzPct val="25000"/>
              <a:buNone/>
            </a:pPr>
            <a:r>
              <a:rPr lang="pt-PT" sz="1300" b="0" i="0" u="none" strike="noStrike" cap="none" baseline="0">
                <a:solidFill>
                  <a:schemeClr val="dk1"/>
                </a:solidFill>
                <a:latin typeface="Times New Roman"/>
                <a:ea typeface="Times New Roman"/>
                <a:cs typeface="Times New Roman"/>
                <a:sym typeface="Times New Roman"/>
              </a:rPr>
              <a:t>18.1.2005</a:t>
            </a:r>
          </a:p>
        </p:txBody>
      </p:sp>
      <p:sp>
        <p:nvSpPr>
          <p:cNvPr id="817" name="Shape 817"/>
          <p:cNvSpPr txBox="1">
            <a:spLocks noGrp="1"/>
          </p:cNvSpPr>
          <p:nvPr>
            <p:ph type="ftr" idx="11"/>
          </p:nvPr>
        </p:nvSpPr>
        <p:spPr>
          <a:xfrm>
            <a:off x="0" y="9513024"/>
            <a:ext cx="2982118" cy="500777"/>
          </a:xfrm>
          <a:prstGeom prst="rect">
            <a:avLst/>
          </a:prstGeom>
          <a:noFill/>
          <a:ln>
            <a:noFill/>
          </a:ln>
        </p:spPr>
        <p:txBody>
          <a:bodyPr lIns="96550" tIns="48275" rIns="96550" bIns="48275" anchor="b" anchorCtr="0">
            <a:noAutofit/>
          </a:bodyPr>
          <a:lstStyle/>
          <a:p>
            <a:pPr marL="0" marR="0" lvl="0" indent="0" algn="l" rtl="0">
              <a:spcBef>
                <a:spcPts val="0"/>
              </a:spcBef>
              <a:spcAft>
                <a:spcPts val="0"/>
              </a:spcAft>
              <a:buSzPct val="25000"/>
              <a:buNone/>
            </a:pPr>
            <a:r>
              <a:rPr lang="pt-PT" sz="1300" b="0" i="0" u="none" strike="noStrike" cap="none" baseline="0">
                <a:solidFill>
                  <a:schemeClr val="dk1"/>
                </a:solidFill>
                <a:latin typeface="Times New Roman"/>
                <a:ea typeface="Times New Roman"/>
                <a:cs typeface="Times New Roman"/>
                <a:sym typeface="Times New Roman"/>
              </a:rPr>
              <a:t>Helena Martins</a:t>
            </a:r>
          </a:p>
        </p:txBody>
      </p:sp>
      <p:sp>
        <p:nvSpPr>
          <p:cNvPr id="818" name="Shape 818"/>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67</a:t>
            </a:fld>
            <a:endParaRPr lang="pt-PT" sz="1300" b="0" i="0" u="none" strike="noStrike" cap="none" baseline="0">
              <a:solidFill>
                <a:schemeClr val="dk1"/>
              </a:solidFill>
              <a:latin typeface="Times New Roman"/>
              <a:ea typeface="Times New Roman"/>
              <a:cs typeface="Times New Roman"/>
              <a:sym typeface="Times New Roman"/>
            </a:endParaRPr>
          </a:p>
        </p:txBody>
      </p:sp>
      <p:sp>
        <p:nvSpPr>
          <p:cNvPr id="819" name="Shape 819"/>
          <p:cNvSpPr>
            <a:spLocks noGrp="1" noRot="1" noChangeAspect="1"/>
          </p:cNvSpPr>
          <p:nvPr>
            <p:ph type="sldImg" idx="3"/>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820" name="Shape 820"/>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5"/>
        <p:cNvGrpSpPr/>
        <p:nvPr/>
      </p:nvGrpSpPr>
      <p:grpSpPr>
        <a:xfrm>
          <a:off x="0" y="0"/>
          <a:ext cx="0" cy="0"/>
          <a:chOff x="0" y="0"/>
          <a:chExt cx="0" cy="0"/>
        </a:xfrm>
      </p:grpSpPr>
      <p:sp>
        <p:nvSpPr>
          <p:cNvPr id="826" name="Shape 826"/>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827" name="Shape 827"/>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828" name="Shape 828"/>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68</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3"/>
        <p:cNvGrpSpPr/>
        <p:nvPr/>
      </p:nvGrpSpPr>
      <p:grpSpPr>
        <a:xfrm>
          <a:off x="0" y="0"/>
          <a:ext cx="0" cy="0"/>
          <a:chOff x="0" y="0"/>
          <a:chExt cx="0" cy="0"/>
        </a:xfrm>
      </p:grpSpPr>
      <p:sp>
        <p:nvSpPr>
          <p:cNvPr id="834" name="Shape 834"/>
          <p:cNvSpPr>
            <a:spLocks noGrp="1" noRot="1" noChangeAspect="1"/>
          </p:cNvSpPr>
          <p:nvPr>
            <p:ph type="sldImg" idx="2"/>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835" name="Shape 835"/>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
        <p:nvSpPr>
          <p:cNvPr id="836" name="Shape 836"/>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69</a:t>
            </a:fld>
            <a:endParaRPr lang="pt-PT" sz="1300" b="0"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3"/>
        <p:cNvGrpSpPr/>
        <p:nvPr/>
      </p:nvGrpSpPr>
      <p:grpSpPr>
        <a:xfrm>
          <a:off x="0" y="0"/>
          <a:ext cx="0" cy="0"/>
          <a:chOff x="0" y="0"/>
          <a:chExt cx="0" cy="0"/>
        </a:xfrm>
      </p:grpSpPr>
      <p:sp>
        <p:nvSpPr>
          <p:cNvPr id="844" name="Shape 844"/>
          <p:cNvSpPr txBox="1">
            <a:spLocks noGrp="1"/>
          </p:cNvSpPr>
          <p:nvPr>
            <p:ph type="hdr" idx="2"/>
          </p:nvPr>
        </p:nvSpPr>
        <p:spPr>
          <a:xfrm>
            <a:off x="0" y="1"/>
            <a:ext cx="2982118" cy="500777"/>
          </a:xfrm>
          <a:prstGeom prst="rect">
            <a:avLst/>
          </a:prstGeom>
          <a:noFill/>
          <a:ln>
            <a:noFill/>
          </a:ln>
        </p:spPr>
        <p:txBody>
          <a:bodyPr lIns="96550" tIns="48275" rIns="96550" bIns="48275" anchor="t" anchorCtr="0">
            <a:noAutofit/>
          </a:bodyPr>
          <a:lstStyle/>
          <a:p>
            <a:pPr marL="0" marR="0" lvl="0" indent="0" algn="l" rtl="0">
              <a:spcBef>
                <a:spcPts val="0"/>
              </a:spcBef>
              <a:spcAft>
                <a:spcPts val="0"/>
              </a:spcAft>
              <a:buSzPct val="25000"/>
              <a:buNone/>
            </a:pPr>
            <a:r>
              <a:rPr lang="pt-PT" sz="1300" b="0" i="0" u="none" strike="noStrike" cap="none" baseline="0">
                <a:solidFill>
                  <a:schemeClr val="dk1"/>
                </a:solidFill>
                <a:latin typeface="Times New Roman"/>
                <a:ea typeface="Times New Roman"/>
                <a:cs typeface="Times New Roman"/>
                <a:sym typeface="Times New Roman"/>
              </a:rPr>
              <a:t>OE 2005</a:t>
            </a:r>
          </a:p>
        </p:txBody>
      </p:sp>
      <p:sp>
        <p:nvSpPr>
          <p:cNvPr id="845" name="Shape 845"/>
          <p:cNvSpPr txBox="1">
            <a:spLocks noGrp="1"/>
          </p:cNvSpPr>
          <p:nvPr>
            <p:ph type="dt" idx="10"/>
          </p:nvPr>
        </p:nvSpPr>
        <p:spPr>
          <a:xfrm>
            <a:off x="3898103" y="1"/>
            <a:ext cx="2982118" cy="500777"/>
          </a:xfrm>
          <a:prstGeom prst="rect">
            <a:avLst/>
          </a:prstGeom>
          <a:noFill/>
          <a:ln>
            <a:noFill/>
          </a:ln>
        </p:spPr>
        <p:txBody>
          <a:bodyPr lIns="96550" tIns="48275" rIns="96550" bIns="48275" anchor="t" anchorCtr="0">
            <a:noAutofit/>
          </a:bodyPr>
          <a:lstStyle/>
          <a:p>
            <a:pPr marL="0" marR="0" lvl="0" indent="0" algn="r" rtl="0">
              <a:spcBef>
                <a:spcPts val="0"/>
              </a:spcBef>
              <a:spcAft>
                <a:spcPts val="0"/>
              </a:spcAft>
              <a:buSzPct val="25000"/>
              <a:buNone/>
            </a:pPr>
            <a:r>
              <a:rPr lang="pt-PT" sz="1300" b="0" i="0" u="none" strike="noStrike" cap="none" baseline="0">
                <a:solidFill>
                  <a:schemeClr val="dk1"/>
                </a:solidFill>
                <a:latin typeface="Times New Roman"/>
                <a:ea typeface="Times New Roman"/>
                <a:cs typeface="Times New Roman"/>
                <a:sym typeface="Times New Roman"/>
              </a:rPr>
              <a:t>18.1.2005</a:t>
            </a:r>
          </a:p>
        </p:txBody>
      </p:sp>
      <p:sp>
        <p:nvSpPr>
          <p:cNvPr id="846" name="Shape 846"/>
          <p:cNvSpPr txBox="1">
            <a:spLocks noGrp="1"/>
          </p:cNvSpPr>
          <p:nvPr>
            <p:ph type="ftr" idx="11"/>
          </p:nvPr>
        </p:nvSpPr>
        <p:spPr>
          <a:xfrm>
            <a:off x="0" y="9513024"/>
            <a:ext cx="2982118" cy="500777"/>
          </a:xfrm>
          <a:prstGeom prst="rect">
            <a:avLst/>
          </a:prstGeom>
          <a:noFill/>
          <a:ln>
            <a:noFill/>
          </a:ln>
        </p:spPr>
        <p:txBody>
          <a:bodyPr lIns="96550" tIns="48275" rIns="96550" bIns="48275" anchor="b" anchorCtr="0">
            <a:noAutofit/>
          </a:bodyPr>
          <a:lstStyle/>
          <a:p>
            <a:pPr marL="0" marR="0" lvl="0" indent="0" algn="l" rtl="0">
              <a:spcBef>
                <a:spcPts val="0"/>
              </a:spcBef>
              <a:spcAft>
                <a:spcPts val="0"/>
              </a:spcAft>
              <a:buSzPct val="25000"/>
              <a:buNone/>
            </a:pPr>
            <a:r>
              <a:rPr lang="pt-PT" sz="1300" b="0" i="0" u="none" strike="noStrike" cap="none" baseline="0">
                <a:solidFill>
                  <a:schemeClr val="dk1"/>
                </a:solidFill>
                <a:latin typeface="Times New Roman"/>
                <a:ea typeface="Times New Roman"/>
                <a:cs typeface="Times New Roman"/>
                <a:sym typeface="Times New Roman"/>
              </a:rPr>
              <a:t>Helena Martins</a:t>
            </a:r>
          </a:p>
        </p:txBody>
      </p:sp>
      <p:sp>
        <p:nvSpPr>
          <p:cNvPr id="847" name="Shape 847"/>
          <p:cNvSpPr txBox="1">
            <a:spLocks noGrp="1"/>
          </p:cNvSpPr>
          <p:nvPr>
            <p:ph type="sldNum" idx="12"/>
          </p:nvPr>
        </p:nvSpPr>
        <p:spPr>
          <a:xfrm>
            <a:off x="3898103" y="9513024"/>
            <a:ext cx="2982118" cy="500777"/>
          </a:xfrm>
          <a:prstGeom prst="rect">
            <a:avLst/>
          </a:prstGeom>
          <a:noFill/>
          <a:ln>
            <a:noFill/>
          </a:ln>
        </p:spPr>
        <p:txBody>
          <a:bodyPr lIns="96550" tIns="48275" rIns="96550" bIns="48275" anchor="b" anchorCtr="0">
            <a:noAutofit/>
          </a:bodyPr>
          <a:lstStyle/>
          <a:p>
            <a:pPr marL="0" marR="0" lvl="0" indent="0" algn="r" rtl="0">
              <a:spcBef>
                <a:spcPts val="0"/>
              </a:spcBef>
              <a:spcAft>
                <a:spcPts val="0"/>
              </a:spcAft>
              <a:buSzPct val="25000"/>
              <a:buNone/>
            </a:pPr>
            <a:fld id="{00000000-1234-1234-1234-123412341234}" type="slidenum">
              <a:rPr lang="pt-PT" sz="1300" b="0" i="0" u="none" strike="noStrike" cap="none" baseline="0">
                <a:solidFill>
                  <a:schemeClr val="dk1"/>
                </a:solidFill>
                <a:latin typeface="Times New Roman"/>
                <a:ea typeface="Times New Roman"/>
                <a:cs typeface="Times New Roman"/>
                <a:sym typeface="Times New Roman"/>
              </a:rPr>
              <a:pPr marL="0" marR="0" lvl="0" indent="0" algn="r" rtl="0">
                <a:spcBef>
                  <a:spcPts val="0"/>
                </a:spcBef>
                <a:spcAft>
                  <a:spcPts val="0"/>
                </a:spcAft>
                <a:buSzPct val="25000"/>
                <a:buNone/>
              </a:pPr>
              <a:t>70</a:t>
            </a:fld>
            <a:endParaRPr lang="pt-PT" sz="1300" b="0" i="0" u="none" strike="noStrike" cap="none" baseline="0">
              <a:solidFill>
                <a:schemeClr val="dk1"/>
              </a:solidFill>
              <a:latin typeface="Times New Roman"/>
              <a:ea typeface="Times New Roman"/>
              <a:cs typeface="Times New Roman"/>
              <a:sym typeface="Times New Roman"/>
            </a:endParaRPr>
          </a:p>
        </p:txBody>
      </p:sp>
      <p:sp>
        <p:nvSpPr>
          <p:cNvPr id="848" name="Shape 848"/>
          <p:cNvSpPr>
            <a:spLocks noGrp="1" noRot="1" noChangeAspect="1"/>
          </p:cNvSpPr>
          <p:nvPr>
            <p:ph type="sldImg" idx="3"/>
          </p:nvPr>
        </p:nvSpPr>
        <p:spPr>
          <a:xfrm>
            <a:off x="938213" y="750888"/>
            <a:ext cx="5006975" cy="3756025"/>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849" name="Shape 849"/>
          <p:cNvSpPr txBox="1">
            <a:spLocks noGrp="1"/>
          </p:cNvSpPr>
          <p:nvPr>
            <p:ph type="body" idx="1"/>
          </p:nvPr>
        </p:nvSpPr>
        <p:spPr>
          <a:xfrm>
            <a:off x="688181" y="4757382"/>
            <a:ext cx="5505450" cy="4506991"/>
          </a:xfrm>
          <a:prstGeom prst="rect">
            <a:avLst/>
          </a:prstGeom>
          <a:noFill/>
          <a:ln>
            <a:noFill/>
          </a:ln>
        </p:spPr>
        <p:txBody>
          <a:bodyPr lIns="96550" tIns="48275" rIns="96550" bIns="48275" anchor="t" anchorCtr="0">
            <a:noAutofit/>
          </a:bodyPr>
          <a:lstStyle/>
          <a:p>
            <a:pPr marL="0" marR="0" lvl="0" indent="0" algn="l" rtl="0">
              <a:spcBef>
                <a:spcPts val="0"/>
              </a:spcBef>
              <a:buNone/>
            </a:pPr>
            <a:endParaRPr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Diapositivo de título">
    <p:spTree>
      <p:nvGrpSpPr>
        <p:cNvPr id="1" name="Shape 14"/>
        <p:cNvGrpSpPr/>
        <p:nvPr/>
      </p:nvGrpSpPr>
      <p:grpSpPr>
        <a:xfrm>
          <a:off x="0" y="0"/>
          <a:ext cx="0" cy="0"/>
          <a:chOff x="0" y="0"/>
          <a:chExt cx="0" cy="0"/>
        </a:xfrm>
      </p:grpSpPr>
      <p:sp>
        <p:nvSpPr>
          <p:cNvPr id="15" name="Shape 15"/>
          <p:cNvSpPr/>
          <p:nvPr/>
        </p:nvSpPr>
        <p:spPr>
          <a:xfrm>
            <a:off x="690562" y="3340100"/>
            <a:ext cx="7653336" cy="485774"/>
          </a:xfrm>
          <a:custGeom>
            <a:avLst/>
            <a:gdLst/>
            <a:ahLst/>
            <a:cxnLst/>
            <a:rect l="0" t="0" r="0" b="0"/>
            <a:pathLst>
              <a:path w="4128" h="479" extrusionOk="0">
                <a:moveTo>
                  <a:pt x="163" y="200"/>
                </a:moveTo>
                <a:cubicBezTo>
                  <a:pt x="163" y="200"/>
                  <a:pt x="2054" y="0"/>
                  <a:pt x="4128" y="200"/>
                </a:cubicBezTo>
                <a:cubicBezTo>
                  <a:pt x="4128" y="200"/>
                  <a:pt x="4128" y="314"/>
                  <a:pt x="4128" y="429"/>
                </a:cubicBezTo>
                <a:cubicBezTo>
                  <a:pt x="2371" y="200"/>
                  <a:pt x="688" y="479"/>
                  <a:pt x="0" y="441"/>
                </a:cubicBezTo>
                <a:lnTo>
                  <a:pt x="163" y="200"/>
                </a:lnTo>
                <a:close/>
              </a:path>
            </a:pathLst>
          </a:custGeom>
          <a:solidFill>
            <a:schemeClr val="hlink">
              <a:alpha val="49803"/>
            </a:schemeClr>
          </a:solidFill>
          <a:ln>
            <a:noFill/>
          </a:ln>
        </p:spPr>
        <p:txBody>
          <a:bodyPr lIns="91425" tIns="45700" rIns="91425" bIns="45700" anchor="ctr" anchorCtr="0">
            <a:noAutofit/>
          </a:bodyPr>
          <a:lstStyle/>
          <a:p>
            <a:pPr marL="0" marR="0" lvl="0" indent="0" algn="l" rtl="0">
              <a:spcBef>
                <a:spcPts val="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16" name="Shape 16"/>
          <p:cNvSpPr txBox="1">
            <a:spLocks noGrp="1"/>
          </p:cNvSpPr>
          <p:nvPr>
            <p:ph type="ctrTitle"/>
          </p:nvPr>
        </p:nvSpPr>
        <p:spPr>
          <a:xfrm>
            <a:off x="685800" y="2286000"/>
            <a:ext cx="7772400" cy="1143000"/>
          </a:xfrm>
          <a:prstGeom prst="rect">
            <a:avLst/>
          </a:prstGeom>
          <a:noFill/>
          <a:ln>
            <a:noFill/>
          </a:ln>
        </p:spPr>
        <p:txBody>
          <a:bodyPr lIns="91425" tIns="91425" rIns="91425" bIns="91425" anchor="b" anchorCtr="0"/>
          <a:lstStyle>
            <a:lvl1pPr marL="0" marR="0" indent="0" algn="l" rtl="0">
              <a:spcBef>
                <a:spcPts val="0"/>
              </a:spcBef>
              <a:spcAft>
                <a:spcPts val="0"/>
              </a:spcAft>
              <a:defRPr/>
            </a:lvl1pPr>
            <a:lvl2pPr marL="0" marR="0" indent="0" algn="l" rtl="0">
              <a:spcBef>
                <a:spcPts val="0"/>
              </a:spcBef>
              <a:spcAft>
                <a:spcPts val="0"/>
              </a:spcAft>
              <a:defRPr/>
            </a:lvl2pPr>
            <a:lvl3pPr marL="0" marR="0" indent="0" algn="l" rtl="0">
              <a:spcBef>
                <a:spcPts val="0"/>
              </a:spcBef>
              <a:spcAft>
                <a:spcPts val="0"/>
              </a:spcAft>
              <a:defRPr/>
            </a:lvl3pPr>
            <a:lvl4pPr marL="0" marR="0" indent="0" algn="l" rtl="0">
              <a:spcBef>
                <a:spcPts val="0"/>
              </a:spcBef>
              <a:spcAft>
                <a:spcPts val="0"/>
              </a:spcAft>
              <a:defRPr/>
            </a:lvl4pPr>
            <a:lvl5pPr marL="0" marR="0" indent="0" algn="l" rtl="0">
              <a:spcBef>
                <a:spcPts val="0"/>
              </a:spcBef>
              <a:spcAft>
                <a:spcPts val="0"/>
              </a:spcAft>
              <a:defRPr/>
            </a:lvl5pPr>
            <a:lvl6pPr marL="457200" marR="0" indent="0" algn="l" rtl="0">
              <a:spcBef>
                <a:spcPts val="0"/>
              </a:spcBef>
              <a:spcAft>
                <a:spcPts val="0"/>
              </a:spcAft>
              <a:defRPr/>
            </a:lvl6pPr>
            <a:lvl7pPr marL="914400" marR="0" indent="0" algn="l" rtl="0">
              <a:spcBef>
                <a:spcPts val="0"/>
              </a:spcBef>
              <a:spcAft>
                <a:spcPts val="0"/>
              </a:spcAft>
              <a:defRPr/>
            </a:lvl7pPr>
            <a:lvl8pPr marL="1371600" marR="0" indent="0" algn="l" rtl="0">
              <a:spcBef>
                <a:spcPts val="0"/>
              </a:spcBef>
              <a:spcAft>
                <a:spcPts val="0"/>
              </a:spcAft>
              <a:defRPr/>
            </a:lvl8pPr>
            <a:lvl9pPr marL="1828800" marR="0" indent="0" algn="l" rtl="0">
              <a:spcBef>
                <a:spcPts val="0"/>
              </a:spcBef>
              <a:spcAft>
                <a:spcPts val="0"/>
              </a:spcAft>
              <a:defRPr/>
            </a:lvl9pPr>
          </a:lstStyle>
          <a:p>
            <a:endParaRPr/>
          </a:p>
        </p:txBody>
      </p:sp>
      <p:sp>
        <p:nvSpPr>
          <p:cNvPr id="17" name="Shape 17"/>
          <p:cNvSpPr txBox="1">
            <a:spLocks noGrp="1"/>
          </p:cNvSpPr>
          <p:nvPr>
            <p:ph type="subTitle" idx="1"/>
          </p:nvPr>
        </p:nvSpPr>
        <p:spPr>
          <a:xfrm>
            <a:off x="1371600" y="3886200"/>
            <a:ext cx="6400799" cy="1752600"/>
          </a:xfrm>
          <a:prstGeom prst="rect">
            <a:avLst/>
          </a:prstGeom>
          <a:noFill/>
          <a:ln>
            <a:noFill/>
          </a:ln>
        </p:spPr>
        <p:txBody>
          <a:bodyPr lIns="91425" tIns="91425" rIns="91425" bIns="91425" anchor="t" anchorCtr="0"/>
          <a:lstStyle>
            <a:lvl1pPr marL="0" marR="0" indent="0" algn="ctr" rtl="0">
              <a:spcBef>
                <a:spcPts val="640"/>
              </a:spcBef>
              <a:spcAft>
                <a:spcPts val="0"/>
              </a:spcAft>
              <a:buClr>
                <a:schemeClr val="lt2"/>
              </a:buClr>
              <a:buFont typeface="Arial"/>
              <a:buNone/>
              <a:defRPr/>
            </a:lvl1pPr>
            <a:lvl2pPr marL="742950" marR="0" indent="-196850" algn="l" rtl="0">
              <a:spcBef>
                <a:spcPts val="560"/>
              </a:spcBef>
              <a:spcAft>
                <a:spcPts val="0"/>
              </a:spcAft>
              <a:buClr>
                <a:schemeClr val="lt2"/>
              </a:buClr>
              <a:buFont typeface="Arial"/>
              <a:buChar char="●"/>
              <a:defRPr/>
            </a:lvl2pPr>
            <a:lvl3pPr marL="1143000" marR="0" indent="-76200" algn="l" rtl="0">
              <a:spcBef>
                <a:spcPts val="480"/>
              </a:spcBef>
              <a:spcAft>
                <a:spcPts val="0"/>
              </a:spcAft>
              <a:buClr>
                <a:schemeClr val="dk1"/>
              </a:buClr>
              <a:buFont typeface="Times New Roman"/>
              <a:buChar char="•"/>
              <a:defRPr/>
            </a:lvl3pPr>
            <a:lvl4pPr marL="1600200" marR="0" indent="-101600" algn="l" rtl="0">
              <a:spcBef>
                <a:spcPts val="400"/>
              </a:spcBef>
              <a:spcAft>
                <a:spcPts val="0"/>
              </a:spcAft>
              <a:buClr>
                <a:schemeClr val="dk1"/>
              </a:buClr>
              <a:buFont typeface="Times New Roman"/>
              <a:buChar char="–"/>
              <a:defRPr/>
            </a:lvl4pPr>
            <a:lvl5pPr marL="2057400" marR="0" indent="-101600" algn="l" rtl="0">
              <a:spcBef>
                <a:spcPts val="400"/>
              </a:spcBef>
              <a:spcAft>
                <a:spcPts val="0"/>
              </a:spcAft>
              <a:buClr>
                <a:schemeClr val="dk1"/>
              </a:buClr>
              <a:buFont typeface="Times New Roman"/>
              <a:buChar char="»"/>
              <a:defRPr/>
            </a:lvl5pPr>
            <a:lvl6pPr marL="2514600" marR="0" indent="-101600" algn="l" rtl="0">
              <a:spcBef>
                <a:spcPts val="400"/>
              </a:spcBef>
              <a:spcAft>
                <a:spcPts val="0"/>
              </a:spcAft>
              <a:buClr>
                <a:schemeClr val="dk1"/>
              </a:buClr>
              <a:buFont typeface="Times New Roman"/>
              <a:buChar char="»"/>
              <a:defRPr/>
            </a:lvl6pPr>
            <a:lvl7pPr marL="2971800" marR="0" indent="-101600" algn="l" rtl="0">
              <a:spcBef>
                <a:spcPts val="400"/>
              </a:spcBef>
              <a:spcAft>
                <a:spcPts val="0"/>
              </a:spcAft>
              <a:buClr>
                <a:schemeClr val="dk1"/>
              </a:buClr>
              <a:buFont typeface="Times New Roman"/>
              <a:buChar char="»"/>
              <a:defRPr/>
            </a:lvl7pPr>
            <a:lvl8pPr marL="3429000" marR="0" indent="-101600" algn="l" rtl="0">
              <a:spcBef>
                <a:spcPts val="400"/>
              </a:spcBef>
              <a:spcAft>
                <a:spcPts val="0"/>
              </a:spcAft>
              <a:buClr>
                <a:schemeClr val="dk1"/>
              </a:buClr>
              <a:buFont typeface="Times New Roman"/>
              <a:buChar char="»"/>
              <a:defRPr/>
            </a:lvl8pPr>
            <a:lvl9pPr marL="3886200" marR="0" indent="-101600" algn="l" rtl="0">
              <a:spcBef>
                <a:spcPts val="400"/>
              </a:spcBef>
              <a:spcAft>
                <a:spcPts val="0"/>
              </a:spcAft>
              <a:buClr>
                <a:schemeClr val="dk1"/>
              </a:buClr>
              <a:buFont typeface="Times New Roman"/>
              <a:buChar char="»"/>
              <a:defRPr/>
            </a:lvl9pPr>
          </a:lstStyle>
          <a:p>
            <a:endParaRPr/>
          </a:p>
        </p:txBody>
      </p:sp>
      <p:sp>
        <p:nvSpPr>
          <p:cNvPr id="18" name="Shape 18"/>
          <p:cNvSpPr txBox="1">
            <a:spLocks noGrp="1"/>
          </p:cNvSpPr>
          <p:nvPr>
            <p:ph type="dt" idx="10"/>
          </p:nvPr>
        </p:nvSpPr>
        <p:spPr>
          <a:xfrm>
            <a:off x="685800" y="6248400"/>
            <a:ext cx="1904999" cy="457200"/>
          </a:xfrm>
          <a:prstGeom prst="rect">
            <a:avLst/>
          </a:prstGeom>
          <a:noFill/>
          <a:ln>
            <a:noFill/>
          </a:ln>
        </p:spPr>
        <p:txBody>
          <a:bodyPr lIns="91425" tIns="91425" rIns="91425" bIns="91425" anchor="t" anchorCtr="0"/>
          <a:lstStyle>
            <a:lvl1pPr marL="0" marR="0" indent="0" algn="l"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19" name="Shape 19"/>
          <p:cNvSpPr txBox="1">
            <a:spLocks noGrp="1"/>
          </p:cNvSpPr>
          <p:nvPr>
            <p:ph type="ftr" idx="11"/>
          </p:nvPr>
        </p:nvSpPr>
        <p:spPr>
          <a:xfrm>
            <a:off x="3124200" y="6248400"/>
            <a:ext cx="2895600" cy="457200"/>
          </a:xfrm>
          <a:prstGeom prst="rect">
            <a:avLst/>
          </a:prstGeom>
          <a:noFill/>
          <a:ln>
            <a:noFill/>
          </a:ln>
        </p:spPr>
        <p:txBody>
          <a:bodyPr lIns="91425" tIns="91425" rIns="91425" bIns="91425" anchor="t" anchorCtr="0"/>
          <a:lstStyle>
            <a:lvl1pPr marL="0" marR="0" indent="0" algn="ctr"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20" name="Shape 20"/>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lvl1pPr marL="0" marR="0" indent="0" algn="r" rtl="0">
              <a:spcBef>
                <a:spcPts val="0"/>
              </a:spcBef>
              <a:buNone/>
              <a:defRPr sz="1400" b="0" i="0" u="none" strike="noStrike" cap="none" baseline="0">
                <a:solidFill>
                  <a:srgbClr val="578963"/>
                </a:solidFill>
                <a:latin typeface="Times New Roman"/>
                <a:ea typeface="Times New Roman"/>
                <a:cs typeface="Times New Roman"/>
                <a:sym typeface="Times New Roman"/>
              </a:defRPr>
            </a:lvl1pPr>
          </a:lstStyle>
          <a:p>
            <a:pPr marL="0" lvl="0" indent="0">
              <a:spcBef>
                <a:spcPts val="0"/>
              </a:spcBef>
              <a:buSzPct val="25000"/>
              <a:buNone/>
            </a:pPr>
            <a:fld id="{00000000-1234-1234-1234-123412341234}" type="slidenum">
              <a:rPr lang="pt-PT"/>
              <a:pPr marL="0" lvl="0" indent="0">
                <a:spcBef>
                  <a:spcPts val="0"/>
                </a:spcBef>
                <a:buSzPct val="25000"/>
                <a:buNone/>
              </a:pPr>
              <a:t>‹nº›</a:t>
            </a:fld>
            <a:endParaRPr lang="pt-P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ítulo e objecto">
    <p:spTree>
      <p:nvGrpSpPr>
        <p:cNvPr id="1" name="Shape 21"/>
        <p:cNvGrpSpPr/>
        <p:nvPr/>
      </p:nvGrpSpPr>
      <p:grpSpPr>
        <a:xfrm>
          <a:off x="0" y="0"/>
          <a:ext cx="0" cy="0"/>
          <a:chOff x="0" y="0"/>
          <a:chExt cx="0" cy="0"/>
        </a:xfrm>
      </p:grpSpPr>
      <p:sp>
        <p:nvSpPr>
          <p:cNvPr id="22" name="Shape 22"/>
          <p:cNvSpPr txBox="1">
            <a:spLocks noGrp="1"/>
          </p:cNvSpPr>
          <p:nvPr>
            <p:ph type="title"/>
          </p:nvPr>
        </p:nvSpPr>
        <p:spPr>
          <a:xfrm>
            <a:off x="685800" y="457200"/>
            <a:ext cx="7772400" cy="1143000"/>
          </a:xfrm>
          <a:prstGeom prst="rect">
            <a:avLst/>
          </a:prstGeom>
          <a:noFill/>
          <a:ln>
            <a:noFill/>
          </a:ln>
        </p:spPr>
        <p:txBody>
          <a:bodyPr lIns="91425" tIns="91425" rIns="91425" bIns="91425" anchor="b" anchorCtr="0"/>
          <a:lstStyle>
            <a:lvl1pPr algn="l" rtl="0">
              <a:spcBef>
                <a:spcPts val="0"/>
              </a:spcBef>
              <a:spcAft>
                <a:spcPts val="0"/>
              </a:spcAft>
              <a:defRPr/>
            </a:lvl1pPr>
            <a:lvl2pPr algn="l" rtl="0">
              <a:spcBef>
                <a:spcPts val="0"/>
              </a:spcBef>
              <a:spcAft>
                <a:spcPts val="0"/>
              </a:spcAft>
              <a:defRPr/>
            </a:lvl2pPr>
            <a:lvl3pPr algn="l" rtl="0">
              <a:spcBef>
                <a:spcPts val="0"/>
              </a:spcBef>
              <a:spcAft>
                <a:spcPts val="0"/>
              </a:spcAft>
              <a:defRPr/>
            </a:lvl3pPr>
            <a:lvl4pPr algn="l" rtl="0">
              <a:spcBef>
                <a:spcPts val="0"/>
              </a:spcBef>
              <a:spcAft>
                <a:spcPts val="0"/>
              </a:spcAft>
              <a:defRPr/>
            </a:lvl4pPr>
            <a:lvl5pPr algn="l" rtl="0">
              <a:spcBef>
                <a:spcPts val="0"/>
              </a:spcBef>
              <a:spcAft>
                <a:spcPts val="0"/>
              </a:spcAft>
              <a:defRPr/>
            </a:lvl5pPr>
            <a:lvl6pPr marL="457200" algn="l" rtl="0">
              <a:spcBef>
                <a:spcPts val="0"/>
              </a:spcBef>
              <a:spcAft>
                <a:spcPts val="0"/>
              </a:spcAft>
              <a:defRPr/>
            </a:lvl6pPr>
            <a:lvl7pPr marL="914400" algn="l" rtl="0">
              <a:spcBef>
                <a:spcPts val="0"/>
              </a:spcBef>
              <a:spcAft>
                <a:spcPts val="0"/>
              </a:spcAft>
              <a:defRPr/>
            </a:lvl7pPr>
            <a:lvl8pPr marL="1371600" algn="l" rtl="0">
              <a:spcBef>
                <a:spcPts val="0"/>
              </a:spcBef>
              <a:spcAft>
                <a:spcPts val="0"/>
              </a:spcAft>
              <a:defRPr/>
            </a:lvl8pPr>
            <a:lvl9pPr marL="1828800" algn="l" rtl="0">
              <a:spcBef>
                <a:spcPts val="0"/>
              </a:spcBef>
              <a:spcAft>
                <a:spcPts val="0"/>
              </a:spcAft>
              <a:defRPr/>
            </a:lvl9pPr>
          </a:lstStyle>
          <a:p>
            <a:endParaRPr/>
          </a:p>
        </p:txBody>
      </p:sp>
      <p:sp>
        <p:nvSpPr>
          <p:cNvPr id="23" name="Shape 23"/>
          <p:cNvSpPr txBox="1">
            <a:spLocks noGrp="1"/>
          </p:cNvSpPr>
          <p:nvPr>
            <p:ph type="body" idx="1"/>
          </p:nvPr>
        </p:nvSpPr>
        <p:spPr>
          <a:xfrm>
            <a:off x="685800" y="1981200"/>
            <a:ext cx="7772400" cy="4114800"/>
          </a:xfrm>
          <a:prstGeom prst="rect">
            <a:avLst/>
          </a:prstGeom>
          <a:noFill/>
          <a:ln>
            <a:noFill/>
          </a:ln>
        </p:spPr>
        <p:txBody>
          <a:bodyPr lIns="91425" tIns="91425" rIns="91425" bIns="91425" anchor="t" anchorCtr="0"/>
          <a:lstStyle>
            <a:lvl1pPr marL="342900" indent="-139700" algn="l" rtl="0">
              <a:spcBef>
                <a:spcPts val="640"/>
              </a:spcBef>
              <a:spcAft>
                <a:spcPts val="0"/>
              </a:spcAft>
              <a:buClr>
                <a:schemeClr val="lt2"/>
              </a:buClr>
              <a:buChar char="●"/>
              <a:defRPr/>
            </a:lvl1pPr>
            <a:lvl2pPr marL="742950" indent="-196850" algn="l" rtl="0">
              <a:spcBef>
                <a:spcPts val="560"/>
              </a:spcBef>
              <a:spcAft>
                <a:spcPts val="0"/>
              </a:spcAft>
              <a:buClr>
                <a:schemeClr val="lt2"/>
              </a:buClr>
              <a:buChar char="●"/>
              <a:defRPr/>
            </a:lvl2pPr>
            <a:lvl3pPr marL="1143000" indent="-76200" algn="l" rtl="0">
              <a:spcBef>
                <a:spcPts val="480"/>
              </a:spcBef>
              <a:spcAft>
                <a:spcPts val="0"/>
              </a:spcAft>
              <a:buClr>
                <a:schemeClr val="dk1"/>
              </a:buClr>
              <a:buFont typeface="Times New Roman"/>
              <a:buChar char="•"/>
              <a:defRPr/>
            </a:lvl3pPr>
            <a:lvl4pPr marL="1600200" indent="-101600" algn="l" rtl="0">
              <a:spcBef>
                <a:spcPts val="400"/>
              </a:spcBef>
              <a:spcAft>
                <a:spcPts val="0"/>
              </a:spcAft>
              <a:buClr>
                <a:schemeClr val="dk1"/>
              </a:buClr>
              <a:buFont typeface="Times New Roman"/>
              <a:buChar char="–"/>
              <a:defRPr/>
            </a:lvl4pPr>
            <a:lvl5pPr marL="2057400" indent="-101600" algn="l" rtl="0">
              <a:spcBef>
                <a:spcPts val="400"/>
              </a:spcBef>
              <a:spcAft>
                <a:spcPts val="0"/>
              </a:spcAft>
              <a:buClr>
                <a:schemeClr val="dk1"/>
              </a:buClr>
              <a:buFont typeface="Times New Roman"/>
              <a:buChar char="»"/>
              <a:defRPr/>
            </a:lvl5pPr>
            <a:lvl6pPr marL="2514600" indent="-101600" algn="l" rtl="0">
              <a:spcBef>
                <a:spcPts val="400"/>
              </a:spcBef>
              <a:spcAft>
                <a:spcPts val="0"/>
              </a:spcAft>
              <a:buClr>
                <a:schemeClr val="dk1"/>
              </a:buClr>
              <a:buFont typeface="Times New Roman"/>
              <a:buChar char="»"/>
              <a:defRPr/>
            </a:lvl6pPr>
            <a:lvl7pPr marL="2971800" indent="-101600" algn="l" rtl="0">
              <a:spcBef>
                <a:spcPts val="400"/>
              </a:spcBef>
              <a:spcAft>
                <a:spcPts val="0"/>
              </a:spcAft>
              <a:buClr>
                <a:schemeClr val="dk1"/>
              </a:buClr>
              <a:buFont typeface="Times New Roman"/>
              <a:buChar char="»"/>
              <a:defRPr/>
            </a:lvl7pPr>
            <a:lvl8pPr marL="3429000" indent="-101600" algn="l" rtl="0">
              <a:spcBef>
                <a:spcPts val="400"/>
              </a:spcBef>
              <a:spcAft>
                <a:spcPts val="0"/>
              </a:spcAft>
              <a:buClr>
                <a:schemeClr val="dk1"/>
              </a:buClr>
              <a:buFont typeface="Times New Roman"/>
              <a:buChar char="»"/>
              <a:defRPr/>
            </a:lvl8pPr>
            <a:lvl9pPr marL="3886200" indent="-101600" algn="l" rtl="0">
              <a:spcBef>
                <a:spcPts val="400"/>
              </a:spcBef>
              <a:spcAft>
                <a:spcPts val="0"/>
              </a:spcAft>
              <a:buClr>
                <a:schemeClr val="dk1"/>
              </a:buClr>
              <a:buFont typeface="Times New Roman"/>
              <a:buChar char="»"/>
              <a:defRPr/>
            </a:lvl9pPr>
          </a:lstStyle>
          <a:p>
            <a:endParaRPr/>
          </a:p>
        </p:txBody>
      </p:sp>
      <p:sp>
        <p:nvSpPr>
          <p:cNvPr id="24" name="Shape 24"/>
          <p:cNvSpPr txBox="1">
            <a:spLocks noGrp="1"/>
          </p:cNvSpPr>
          <p:nvPr>
            <p:ph type="dt" idx="10"/>
          </p:nvPr>
        </p:nvSpPr>
        <p:spPr>
          <a:xfrm>
            <a:off x="685800" y="6248400"/>
            <a:ext cx="1904999" cy="457200"/>
          </a:xfrm>
          <a:prstGeom prst="rect">
            <a:avLst/>
          </a:prstGeom>
          <a:noFill/>
          <a:ln>
            <a:noFill/>
          </a:ln>
        </p:spPr>
        <p:txBody>
          <a:bodyPr lIns="91425" tIns="91425" rIns="91425" bIns="91425" anchor="t" anchorCtr="0"/>
          <a:lstStyle>
            <a:lvl1pPr marL="0" marR="0" indent="0" algn="l"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25" name="Shape 25"/>
          <p:cNvSpPr txBox="1">
            <a:spLocks noGrp="1"/>
          </p:cNvSpPr>
          <p:nvPr>
            <p:ph type="ftr" idx="11"/>
          </p:nvPr>
        </p:nvSpPr>
        <p:spPr>
          <a:xfrm>
            <a:off x="3124200" y="6248400"/>
            <a:ext cx="2895600" cy="457200"/>
          </a:xfrm>
          <a:prstGeom prst="rect">
            <a:avLst/>
          </a:prstGeom>
          <a:noFill/>
          <a:ln>
            <a:noFill/>
          </a:ln>
        </p:spPr>
        <p:txBody>
          <a:bodyPr lIns="91425" tIns="91425" rIns="91425" bIns="91425" anchor="t" anchorCtr="0"/>
          <a:lstStyle>
            <a:lvl1pPr marL="0" marR="0" indent="0" algn="ctr"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26" name="Shape 26"/>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lvl1pPr marL="0" marR="0" indent="0" algn="r" rtl="0">
              <a:spcBef>
                <a:spcPts val="0"/>
              </a:spcBef>
              <a:buNone/>
              <a:defRPr sz="1400" b="0" i="0" u="none" strike="noStrike" cap="none" baseline="0">
                <a:solidFill>
                  <a:schemeClr val="lt2"/>
                </a:solidFill>
                <a:latin typeface="Times New Roman"/>
                <a:ea typeface="Times New Roman"/>
                <a:cs typeface="Times New Roman"/>
                <a:sym typeface="Times New Roman"/>
              </a:defRPr>
            </a:lvl1pPr>
          </a:lstStyle>
          <a:p>
            <a:pPr marL="0" lvl="0" indent="0">
              <a:spcBef>
                <a:spcPts val="0"/>
              </a:spcBef>
              <a:buSzPct val="25000"/>
              <a:buNone/>
            </a:pPr>
            <a:fld id="{00000000-1234-1234-1234-123412341234}" type="slidenum">
              <a:rPr lang="pt-PT"/>
              <a:pPr marL="0" lvl="0" indent="0">
                <a:spcBef>
                  <a:spcPts val="0"/>
                </a:spcBef>
                <a:buSzPct val="25000"/>
                <a:buNone/>
              </a:pPr>
              <a:t>‹nº›</a:t>
            </a:fld>
            <a:endParaRPr lang="pt-P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Em branco">
    <p:spTree>
      <p:nvGrpSpPr>
        <p:cNvPr id="1" name="Shape 27"/>
        <p:cNvGrpSpPr/>
        <p:nvPr/>
      </p:nvGrpSpPr>
      <p:grpSpPr>
        <a:xfrm>
          <a:off x="0" y="0"/>
          <a:ext cx="0" cy="0"/>
          <a:chOff x="0" y="0"/>
          <a:chExt cx="0" cy="0"/>
        </a:xfrm>
      </p:grpSpPr>
      <p:sp>
        <p:nvSpPr>
          <p:cNvPr id="28" name="Shape 28"/>
          <p:cNvSpPr txBox="1">
            <a:spLocks noGrp="1"/>
          </p:cNvSpPr>
          <p:nvPr>
            <p:ph type="dt" idx="10"/>
          </p:nvPr>
        </p:nvSpPr>
        <p:spPr>
          <a:xfrm>
            <a:off x="685800" y="6248400"/>
            <a:ext cx="1904999" cy="457200"/>
          </a:xfrm>
          <a:prstGeom prst="rect">
            <a:avLst/>
          </a:prstGeom>
          <a:noFill/>
          <a:ln>
            <a:noFill/>
          </a:ln>
        </p:spPr>
        <p:txBody>
          <a:bodyPr lIns="91425" tIns="91425" rIns="91425" bIns="91425" anchor="t" anchorCtr="0"/>
          <a:lstStyle>
            <a:lvl1pPr marL="0" marR="0" indent="0" algn="l"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29" name="Shape 29"/>
          <p:cNvSpPr txBox="1">
            <a:spLocks noGrp="1"/>
          </p:cNvSpPr>
          <p:nvPr>
            <p:ph type="ftr" idx="11"/>
          </p:nvPr>
        </p:nvSpPr>
        <p:spPr>
          <a:xfrm>
            <a:off x="3124200" y="6248400"/>
            <a:ext cx="2895600" cy="457200"/>
          </a:xfrm>
          <a:prstGeom prst="rect">
            <a:avLst/>
          </a:prstGeom>
          <a:noFill/>
          <a:ln>
            <a:noFill/>
          </a:ln>
        </p:spPr>
        <p:txBody>
          <a:bodyPr lIns="91425" tIns="91425" rIns="91425" bIns="91425" anchor="t" anchorCtr="0"/>
          <a:lstStyle>
            <a:lvl1pPr marL="0" marR="0" indent="0" algn="ctr"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30" name="Shape 30"/>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lvl1pPr marL="0" marR="0" indent="0" algn="r" rtl="0">
              <a:spcBef>
                <a:spcPts val="0"/>
              </a:spcBef>
              <a:buNone/>
              <a:defRPr sz="1400" b="0" i="0" u="none" strike="noStrike" cap="none" baseline="0">
                <a:solidFill>
                  <a:schemeClr val="lt2"/>
                </a:solidFill>
                <a:latin typeface="Times New Roman"/>
                <a:ea typeface="Times New Roman"/>
                <a:cs typeface="Times New Roman"/>
                <a:sym typeface="Times New Roman"/>
              </a:defRPr>
            </a:lvl1pPr>
          </a:lstStyle>
          <a:p>
            <a:pPr marL="0" lvl="0" indent="0">
              <a:spcBef>
                <a:spcPts val="0"/>
              </a:spcBef>
              <a:buSzPct val="25000"/>
              <a:buNone/>
            </a:pPr>
            <a:fld id="{00000000-1234-1234-1234-123412341234}" type="slidenum">
              <a:rPr lang="pt-PT"/>
              <a:pPr marL="0" lvl="0" indent="0">
                <a:spcBef>
                  <a:spcPts val="0"/>
                </a:spcBef>
                <a:buSzPct val="25000"/>
                <a:buNone/>
              </a:pPr>
              <a:t>‹nº›</a:t>
            </a:fld>
            <a:endParaRPr lang="pt-P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bl">
  <p:cSld name="Título e tabela">
    <p:spTree>
      <p:nvGrpSpPr>
        <p:cNvPr id="1" name="Shape 31"/>
        <p:cNvGrpSpPr/>
        <p:nvPr/>
      </p:nvGrpSpPr>
      <p:grpSpPr>
        <a:xfrm>
          <a:off x="0" y="0"/>
          <a:ext cx="0" cy="0"/>
          <a:chOff x="0" y="0"/>
          <a:chExt cx="0" cy="0"/>
        </a:xfrm>
      </p:grpSpPr>
      <p:sp>
        <p:nvSpPr>
          <p:cNvPr id="32" name="Shape 32"/>
          <p:cNvSpPr txBox="1">
            <a:spLocks noGrp="1"/>
          </p:cNvSpPr>
          <p:nvPr>
            <p:ph type="title"/>
          </p:nvPr>
        </p:nvSpPr>
        <p:spPr>
          <a:xfrm>
            <a:off x="1676400" y="457200"/>
            <a:ext cx="7010400" cy="1295400"/>
          </a:xfrm>
          <a:prstGeom prst="rect">
            <a:avLst/>
          </a:prstGeom>
          <a:noFill/>
          <a:ln>
            <a:noFill/>
          </a:ln>
        </p:spPr>
        <p:txBody>
          <a:bodyPr lIns="91425" tIns="91425" rIns="91425" bIns="91425" anchor="b" anchorCtr="0"/>
          <a:lstStyle>
            <a:lvl1pPr algn="l" rtl="0">
              <a:spcBef>
                <a:spcPts val="0"/>
              </a:spcBef>
              <a:spcAft>
                <a:spcPts val="0"/>
              </a:spcAft>
              <a:defRPr/>
            </a:lvl1pPr>
            <a:lvl2pPr algn="l" rtl="0">
              <a:spcBef>
                <a:spcPts val="0"/>
              </a:spcBef>
              <a:spcAft>
                <a:spcPts val="0"/>
              </a:spcAft>
              <a:defRPr/>
            </a:lvl2pPr>
            <a:lvl3pPr algn="l" rtl="0">
              <a:spcBef>
                <a:spcPts val="0"/>
              </a:spcBef>
              <a:spcAft>
                <a:spcPts val="0"/>
              </a:spcAft>
              <a:defRPr/>
            </a:lvl3pPr>
            <a:lvl4pPr algn="l" rtl="0">
              <a:spcBef>
                <a:spcPts val="0"/>
              </a:spcBef>
              <a:spcAft>
                <a:spcPts val="0"/>
              </a:spcAft>
              <a:defRPr/>
            </a:lvl4pPr>
            <a:lvl5pPr algn="l" rtl="0">
              <a:spcBef>
                <a:spcPts val="0"/>
              </a:spcBef>
              <a:spcAft>
                <a:spcPts val="0"/>
              </a:spcAft>
              <a:defRPr/>
            </a:lvl5pPr>
            <a:lvl6pPr marL="457200" algn="l" rtl="0">
              <a:spcBef>
                <a:spcPts val="0"/>
              </a:spcBef>
              <a:spcAft>
                <a:spcPts val="0"/>
              </a:spcAft>
              <a:defRPr/>
            </a:lvl6pPr>
            <a:lvl7pPr marL="914400" algn="l" rtl="0">
              <a:spcBef>
                <a:spcPts val="0"/>
              </a:spcBef>
              <a:spcAft>
                <a:spcPts val="0"/>
              </a:spcAft>
              <a:defRPr/>
            </a:lvl7pPr>
            <a:lvl8pPr marL="1371600" algn="l" rtl="0">
              <a:spcBef>
                <a:spcPts val="0"/>
              </a:spcBef>
              <a:spcAft>
                <a:spcPts val="0"/>
              </a:spcAft>
              <a:defRPr/>
            </a:lvl8pPr>
            <a:lvl9pPr marL="1828800" algn="l" rtl="0">
              <a:spcBef>
                <a:spcPts val="0"/>
              </a:spcBef>
              <a:spcAft>
                <a:spcPts val="0"/>
              </a:spcAft>
              <a:defRPr/>
            </a:lvl9pPr>
          </a:lstStyle>
          <a:p>
            <a:endParaRPr/>
          </a:p>
        </p:txBody>
      </p:sp>
      <p:sp>
        <p:nvSpPr>
          <p:cNvPr id="33" name="Shape 33"/>
          <p:cNvSpPr txBox="1">
            <a:spLocks noGrp="1"/>
          </p:cNvSpPr>
          <p:nvPr>
            <p:ph type="ftr" idx="11"/>
          </p:nvPr>
        </p:nvSpPr>
        <p:spPr>
          <a:xfrm>
            <a:off x="3124200" y="6248400"/>
            <a:ext cx="2895600" cy="457200"/>
          </a:xfrm>
          <a:prstGeom prst="rect">
            <a:avLst/>
          </a:prstGeom>
          <a:noFill/>
          <a:ln>
            <a:noFill/>
          </a:ln>
        </p:spPr>
        <p:txBody>
          <a:bodyPr lIns="91425" tIns="91425" rIns="91425" bIns="91425" anchor="t" anchorCtr="0"/>
          <a:lstStyle>
            <a:lvl1pPr marL="0" marR="0" indent="0" algn="ctr"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34" name="Shape 34"/>
          <p:cNvSpPr txBox="1">
            <a:spLocks noGrp="1"/>
          </p:cNvSpPr>
          <p:nvPr>
            <p:ph type="sldNum" idx="12"/>
          </p:nvPr>
        </p:nvSpPr>
        <p:spPr>
          <a:xfrm>
            <a:off x="6553200" y="6248400"/>
            <a:ext cx="2133599" cy="457200"/>
          </a:xfrm>
          <a:prstGeom prst="rect">
            <a:avLst/>
          </a:prstGeom>
          <a:noFill/>
          <a:ln>
            <a:noFill/>
          </a:ln>
        </p:spPr>
        <p:txBody>
          <a:bodyPr lIns="91425" tIns="45700" rIns="91425" bIns="45700" anchor="t" anchorCtr="0">
            <a:noAutofit/>
          </a:bodyPr>
          <a:lstStyle>
            <a:lvl1pPr marL="0" marR="0" indent="0" algn="r" rtl="0">
              <a:spcBef>
                <a:spcPts val="0"/>
              </a:spcBef>
              <a:buNone/>
              <a:defRPr sz="1400" b="0" i="0" u="none" strike="noStrike" cap="none" baseline="0">
                <a:solidFill>
                  <a:schemeClr val="lt2"/>
                </a:solidFill>
                <a:latin typeface="Times New Roman"/>
                <a:ea typeface="Times New Roman"/>
                <a:cs typeface="Times New Roman"/>
                <a:sym typeface="Times New Roman"/>
              </a:defRPr>
            </a:lvl1pPr>
          </a:lstStyle>
          <a:p>
            <a:pPr marL="0" lvl="0" indent="0">
              <a:spcBef>
                <a:spcPts val="0"/>
              </a:spcBef>
              <a:buSzPct val="25000"/>
              <a:buNone/>
            </a:pPr>
            <a:fld id="{00000000-1234-1234-1234-123412341234}" type="slidenum">
              <a:rPr lang="pt-PT"/>
              <a:pPr marL="0" lvl="0" indent="0">
                <a:spcBef>
                  <a:spcPts val="0"/>
                </a:spcBef>
                <a:buSzPct val="25000"/>
                <a:buNone/>
              </a:pPr>
              <a:t>‹nº›</a:t>
            </a:fld>
            <a:endParaRPr lang="pt-PT"/>
          </a:p>
        </p:txBody>
      </p:sp>
      <p:sp>
        <p:nvSpPr>
          <p:cNvPr id="35" name="Shape 35"/>
          <p:cNvSpPr txBox="1">
            <a:spLocks noGrp="1"/>
          </p:cNvSpPr>
          <p:nvPr>
            <p:ph type="dt" idx="10"/>
          </p:nvPr>
        </p:nvSpPr>
        <p:spPr>
          <a:xfrm>
            <a:off x="457200" y="6245225"/>
            <a:ext cx="2133599" cy="476249"/>
          </a:xfrm>
          <a:prstGeom prst="rect">
            <a:avLst/>
          </a:prstGeom>
          <a:noFill/>
          <a:ln>
            <a:noFill/>
          </a:ln>
        </p:spPr>
        <p:txBody>
          <a:bodyPr lIns="91425" tIns="91425" rIns="91425" bIns="91425" anchor="t" anchorCtr="0"/>
          <a:lstStyle>
            <a:lvl1pPr marL="0" marR="0" indent="0" algn="l"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Só título">
    <p:spTree>
      <p:nvGrpSpPr>
        <p:cNvPr id="1" name="Shape 36"/>
        <p:cNvGrpSpPr/>
        <p:nvPr/>
      </p:nvGrpSpPr>
      <p:grpSpPr>
        <a:xfrm>
          <a:off x="0" y="0"/>
          <a:ext cx="0" cy="0"/>
          <a:chOff x="0" y="0"/>
          <a:chExt cx="0" cy="0"/>
        </a:xfrm>
      </p:grpSpPr>
      <p:sp>
        <p:nvSpPr>
          <p:cNvPr id="37" name="Shape 37"/>
          <p:cNvSpPr txBox="1">
            <a:spLocks noGrp="1"/>
          </p:cNvSpPr>
          <p:nvPr>
            <p:ph type="title"/>
          </p:nvPr>
        </p:nvSpPr>
        <p:spPr>
          <a:xfrm>
            <a:off x="685800" y="457200"/>
            <a:ext cx="7772400" cy="1143000"/>
          </a:xfrm>
          <a:prstGeom prst="rect">
            <a:avLst/>
          </a:prstGeom>
          <a:noFill/>
          <a:ln>
            <a:noFill/>
          </a:ln>
        </p:spPr>
        <p:txBody>
          <a:bodyPr lIns="91425" tIns="91425" rIns="91425" bIns="91425" anchor="b" anchorCtr="0"/>
          <a:lstStyle>
            <a:lvl1pPr algn="l" rtl="0">
              <a:spcBef>
                <a:spcPts val="0"/>
              </a:spcBef>
              <a:spcAft>
                <a:spcPts val="0"/>
              </a:spcAft>
              <a:defRPr/>
            </a:lvl1pPr>
            <a:lvl2pPr algn="l" rtl="0">
              <a:spcBef>
                <a:spcPts val="0"/>
              </a:spcBef>
              <a:spcAft>
                <a:spcPts val="0"/>
              </a:spcAft>
              <a:defRPr/>
            </a:lvl2pPr>
            <a:lvl3pPr algn="l" rtl="0">
              <a:spcBef>
                <a:spcPts val="0"/>
              </a:spcBef>
              <a:spcAft>
                <a:spcPts val="0"/>
              </a:spcAft>
              <a:defRPr/>
            </a:lvl3pPr>
            <a:lvl4pPr algn="l" rtl="0">
              <a:spcBef>
                <a:spcPts val="0"/>
              </a:spcBef>
              <a:spcAft>
                <a:spcPts val="0"/>
              </a:spcAft>
              <a:defRPr/>
            </a:lvl4pPr>
            <a:lvl5pPr algn="l" rtl="0">
              <a:spcBef>
                <a:spcPts val="0"/>
              </a:spcBef>
              <a:spcAft>
                <a:spcPts val="0"/>
              </a:spcAft>
              <a:defRPr/>
            </a:lvl5pPr>
            <a:lvl6pPr marL="457200" algn="l" rtl="0">
              <a:spcBef>
                <a:spcPts val="0"/>
              </a:spcBef>
              <a:spcAft>
                <a:spcPts val="0"/>
              </a:spcAft>
              <a:defRPr/>
            </a:lvl6pPr>
            <a:lvl7pPr marL="914400" algn="l" rtl="0">
              <a:spcBef>
                <a:spcPts val="0"/>
              </a:spcBef>
              <a:spcAft>
                <a:spcPts val="0"/>
              </a:spcAft>
              <a:defRPr/>
            </a:lvl7pPr>
            <a:lvl8pPr marL="1371600" algn="l" rtl="0">
              <a:spcBef>
                <a:spcPts val="0"/>
              </a:spcBef>
              <a:spcAft>
                <a:spcPts val="0"/>
              </a:spcAft>
              <a:defRPr/>
            </a:lvl8pPr>
            <a:lvl9pPr marL="1828800" algn="l" rtl="0">
              <a:spcBef>
                <a:spcPts val="0"/>
              </a:spcBef>
              <a:spcAft>
                <a:spcPts val="0"/>
              </a:spcAft>
              <a:defRPr/>
            </a:lvl9pPr>
          </a:lstStyle>
          <a:p>
            <a:endParaRPr/>
          </a:p>
        </p:txBody>
      </p:sp>
      <p:sp>
        <p:nvSpPr>
          <p:cNvPr id="38" name="Shape 38"/>
          <p:cNvSpPr txBox="1">
            <a:spLocks noGrp="1"/>
          </p:cNvSpPr>
          <p:nvPr>
            <p:ph type="dt" idx="10"/>
          </p:nvPr>
        </p:nvSpPr>
        <p:spPr>
          <a:xfrm>
            <a:off x="685800" y="6248400"/>
            <a:ext cx="1904999" cy="457200"/>
          </a:xfrm>
          <a:prstGeom prst="rect">
            <a:avLst/>
          </a:prstGeom>
          <a:noFill/>
          <a:ln>
            <a:noFill/>
          </a:ln>
        </p:spPr>
        <p:txBody>
          <a:bodyPr lIns="91425" tIns="91425" rIns="91425" bIns="91425" anchor="t" anchorCtr="0"/>
          <a:lstStyle>
            <a:lvl1pPr marL="0" marR="0" indent="0" algn="l"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39" name="Shape 39"/>
          <p:cNvSpPr txBox="1">
            <a:spLocks noGrp="1"/>
          </p:cNvSpPr>
          <p:nvPr>
            <p:ph type="ftr" idx="11"/>
          </p:nvPr>
        </p:nvSpPr>
        <p:spPr>
          <a:xfrm>
            <a:off x="3124200" y="6248400"/>
            <a:ext cx="2895600" cy="457200"/>
          </a:xfrm>
          <a:prstGeom prst="rect">
            <a:avLst/>
          </a:prstGeom>
          <a:noFill/>
          <a:ln>
            <a:noFill/>
          </a:ln>
        </p:spPr>
        <p:txBody>
          <a:bodyPr lIns="91425" tIns="91425" rIns="91425" bIns="91425" anchor="t" anchorCtr="0"/>
          <a:lstStyle>
            <a:lvl1pPr marL="0" marR="0" indent="0" algn="ctr"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40" name="Shape 40"/>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lvl1pPr marL="0" marR="0" indent="0" algn="r" rtl="0">
              <a:spcBef>
                <a:spcPts val="0"/>
              </a:spcBef>
              <a:buNone/>
              <a:defRPr sz="1400" b="0" i="0" u="none" strike="noStrike" cap="none" baseline="0">
                <a:solidFill>
                  <a:schemeClr val="lt2"/>
                </a:solidFill>
                <a:latin typeface="Times New Roman"/>
                <a:ea typeface="Times New Roman"/>
                <a:cs typeface="Times New Roman"/>
                <a:sym typeface="Times New Roman"/>
              </a:defRPr>
            </a:lvl1pPr>
          </a:lstStyle>
          <a:p>
            <a:pPr marL="0" lvl="0" indent="0">
              <a:spcBef>
                <a:spcPts val="0"/>
              </a:spcBef>
              <a:buSzPct val="25000"/>
              <a:buNone/>
            </a:pPr>
            <a:fld id="{00000000-1234-1234-1234-123412341234}" type="slidenum">
              <a:rPr lang="pt-PT"/>
              <a:pPr marL="0" lvl="0" indent="0">
                <a:spcBef>
                  <a:spcPts val="0"/>
                </a:spcBef>
                <a:buSzPct val="25000"/>
                <a:buNone/>
              </a:pPr>
              <a:t>‹nº›</a:t>
            </a:fld>
            <a:endParaRPr lang="pt-P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cSld name="Cabeçalho da Secção">
    <p:spTree>
      <p:nvGrpSpPr>
        <p:cNvPr id="1" name="Shape 41"/>
        <p:cNvGrpSpPr/>
        <p:nvPr/>
      </p:nvGrpSpPr>
      <p:grpSpPr>
        <a:xfrm>
          <a:off x="0" y="0"/>
          <a:ext cx="0" cy="0"/>
          <a:chOff x="0" y="0"/>
          <a:chExt cx="0" cy="0"/>
        </a:xfrm>
      </p:grpSpPr>
      <p:sp>
        <p:nvSpPr>
          <p:cNvPr id="42" name="Shape 42"/>
          <p:cNvSpPr txBox="1">
            <a:spLocks noGrp="1"/>
          </p:cNvSpPr>
          <p:nvPr>
            <p:ph type="title"/>
          </p:nvPr>
        </p:nvSpPr>
        <p:spPr>
          <a:xfrm>
            <a:off x="722312" y="4406900"/>
            <a:ext cx="7772400" cy="1362075"/>
          </a:xfrm>
          <a:prstGeom prst="rect">
            <a:avLst/>
          </a:prstGeom>
          <a:noFill/>
          <a:ln>
            <a:noFill/>
          </a:ln>
        </p:spPr>
        <p:txBody>
          <a:bodyPr lIns="91425" tIns="91425" rIns="91425" bIns="91425" anchor="t" anchorCtr="0"/>
          <a:lstStyle>
            <a:lvl1pPr algn="l"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43" name="Shape 43"/>
          <p:cNvSpPr txBox="1">
            <a:spLocks noGrp="1"/>
          </p:cNvSpPr>
          <p:nvPr>
            <p:ph type="body" idx="1"/>
          </p:nvPr>
        </p:nvSpPr>
        <p:spPr>
          <a:xfrm>
            <a:off x="722312" y="2906713"/>
            <a:ext cx="7772400" cy="1500187"/>
          </a:xfrm>
          <a:prstGeom prst="rect">
            <a:avLst/>
          </a:prstGeom>
          <a:noFill/>
          <a:ln>
            <a:noFill/>
          </a:ln>
        </p:spPr>
        <p:txBody>
          <a:bodyPr lIns="91425" tIns="91425" rIns="91425" bIns="91425" anchor="b" anchorCtr="0"/>
          <a:lstStyle>
            <a:lvl1pPr marL="0" indent="0" rtl="0">
              <a:spcBef>
                <a:spcPts val="0"/>
              </a:spcBef>
              <a:buFont typeface="Times New Roman"/>
              <a:buNone/>
              <a:defRPr/>
            </a:lvl1pPr>
            <a:lvl2pPr marL="457200" indent="0" rtl="0">
              <a:spcBef>
                <a:spcPts val="0"/>
              </a:spcBef>
              <a:buFont typeface="Times New Roman"/>
              <a:buNone/>
              <a:defRPr/>
            </a:lvl2pPr>
            <a:lvl3pPr marL="914400" indent="0" rtl="0">
              <a:spcBef>
                <a:spcPts val="0"/>
              </a:spcBef>
              <a:buFont typeface="Times New Roman"/>
              <a:buNone/>
              <a:defRPr/>
            </a:lvl3pPr>
            <a:lvl4pPr marL="1371600" indent="0" rtl="0">
              <a:spcBef>
                <a:spcPts val="0"/>
              </a:spcBef>
              <a:buFont typeface="Times New Roman"/>
              <a:buNone/>
              <a:defRPr/>
            </a:lvl4pPr>
            <a:lvl5pPr marL="1828800" indent="0" rtl="0">
              <a:spcBef>
                <a:spcPts val="0"/>
              </a:spcBef>
              <a:buFont typeface="Times New Roman"/>
              <a:buNone/>
              <a:defRPr/>
            </a:lvl5pPr>
            <a:lvl6pPr marL="2286000" indent="0" rtl="0">
              <a:spcBef>
                <a:spcPts val="0"/>
              </a:spcBef>
              <a:buFont typeface="Times New Roman"/>
              <a:buNone/>
              <a:defRPr/>
            </a:lvl6pPr>
            <a:lvl7pPr marL="2743200" indent="0" rtl="0">
              <a:spcBef>
                <a:spcPts val="0"/>
              </a:spcBef>
              <a:buFont typeface="Times New Roman"/>
              <a:buNone/>
              <a:defRPr/>
            </a:lvl7pPr>
            <a:lvl8pPr marL="3200400" indent="0" rtl="0">
              <a:spcBef>
                <a:spcPts val="0"/>
              </a:spcBef>
              <a:buFont typeface="Times New Roman"/>
              <a:buNone/>
              <a:defRPr/>
            </a:lvl8pPr>
            <a:lvl9pPr marL="3657600" indent="0" rtl="0">
              <a:spcBef>
                <a:spcPts val="0"/>
              </a:spcBef>
              <a:buFont typeface="Times New Roman"/>
              <a:buNone/>
              <a:defRPr/>
            </a:lvl9pPr>
          </a:lstStyle>
          <a:p>
            <a:endParaRPr/>
          </a:p>
        </p:txBody>
      </p:sp>
      <p:sp>
        <p:nvSpPr>
          <p:cNvPr id="44" name="Shape 44"/>
          <p:cNvSpPr txBox="1">
            <a:spLocks noGrp="1"/>
          </p:cNvSpPr>
          <p:nvPr>
            <p:ph type="dt" idx="10"/>
          </p:nvPr>
        </p:nvSpPr>
        <p:spPr>
          <a:xfrm>
            <a:off x="685800" y="6248400"/>
            <a:ext cx="1904999" cy="457200"/>
          </a:xfrm>
          <a:prstGeom prst="rect">
            <a:avLst/>
          </a:prstGeom>
          <a:noFill/>
          <a:ln>
            <a:noFill/>
          </a:ln>
        </p:spPr>
        <p:txBody>
          <a:bodyPr lIns="91425" tIns="91425" rIns="91425" bIns="91425" anchor="t" anchorCtr="0"/>
          <a:lstStyle>
            <a:lvl1pPr marL="0" marR="0" indent="0" algn="l"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45" name="Shape 45"/>
          <p:cNvSpPr txBox="1">
            <a:spLocks noGrp="1"/>
          </p:cNvSpPr>
          <p:nvPr>
            <p:ph type="ftr" idx="11"/>
          </p:nvPr>
        </p:nvSpPr>
        <p:spPr>
          <a:xfrm>
            <a:off x="3124200" y="6248400"/>
            <a:ext cx="2895600" cy="457200"/>
          </a:xfrm>
          <a:prstGeom prst="rect">
            <a:avLst/>
          </a:prstGeom>
          <a:noFill/>
          <a:ln>
            <a:noFill/>
          </a:ln>
        </p:spPr>
        <p:txBody>
          <a:bodyPr lIns="91425" tIns="91425" rIns="91425" bIns="91425" anchor="t" anchorCtr="0"/>
          <a:lstStyle>
            <a:lvl1pPr marL="0" marR="0" indent="0" algn="ctr"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46" name="Shape 46"/>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lvl1pPr marL="0" marR="0" indent="0" algn="r" rtl="0">
              <a:spcBef>
                <a:spcPts val="0"/>
              </a:spcBef>
              <a:buNone/>
              <a:defRPr sz="1400" b="0" i="0" u="none" strike="noStrike" cap="none" baseline="0">
                <a:solidFill>
                  <a:schemeClr val="lt2"/>
                </a:solidFill>
                <a:latin typeface="Times New Roman"/>
                <a:ea typeface="Times New Roman"/>
                <a:cs typeface="Times New Roman"/>
                <a:sym typeface="Times New Roman"/>
              </a:defRPr>
            </a:lvl1pPr>
          </a:lstStyle>
          <a:p>
            <a:pPr marL="0" lvl="0" indent="0">
              <a:spcBef>
                <a:spcPts val="0"/>
              </a:spcBef>
              <a:buSzPct val="25000"/>
              <a:buNone/>
            </a:pPr>
            <a:fld id="{00000000-1234-1234-1234-123412341234}" type="slidenum">
              <a:rPr lang="pt-PT"/>
              <a:pPr marL="0" lvl="0" indent="0">
                <a:spcBef>
                  <a:spcPts val="0"/>
                </a:spcBef>
                <a:buSzPct val="25000"/>
                <a:buNone/>
              </a:pPr>
              <a:t>‹nº›</a:t>
            </a:fld>
            <a:endParaRPr lang="pt-P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cSld name="Conteúdo Duplo">
    <p:spTree>
      <p:nvGrpSpPr>
        <p:cNvPr id="1" name="Shape 47"/>
        <p:cNvGrpSpPr/>
        <p:nvPr/>
      </p:nvGrpSpPr>
      <p:grpSpPr>
        <a:xfrm>
          <a:off x="0" y="0"/>
          <a:ext cx="0" cy="0"/>
          <a:chOff x="0" y="0"/>
          <a:chExt cx="0" cy="0"/>
        </a:xfrm>
      </p:grpSpPr>
      <p:sp>
        <p:nvSpPr>
          <p:cNvPr id="48" name="Shape 48"/>
          <p:cNvSpPr txBox="1">
            <a:spLocks noGrp="1"/>
          </p:cNvSpPr>
          <p:nvPr>
            <p:ph type="title"/>
          </p:nvPr>
        </p:nvSpPr>
        <p:spPr>
          <a:xfrm>
            <a:off x="685800" y="457200"/>
            <a:ext cx="7772400" cy="1143000"/>
          </a:xfrm>
          <a:prstGeom prst="rect">
            <a:avLst/>
          </a:prstGeom>
          <a:noFill/>
          <a:ln>
            <a:noFill/>
          </a:ln>
        </p:spPr>
        <p:txBody>
          <a:bodyPr lIns="91425" tIns="91425" rIns="91425" bIns="91425" anchor="b" anchorCtr="0"/>
          <a:lstStyle>
            <a:lvl1pPr algn="l" rtl="0">
              <a:spcBef>
                <a:spcPts val="0"/>
              </a:spcBef>
              <a:spcAft>
                <a:spcPts val="0"/>
              </a:spcAft>
              <a:defRPr/>
            </a:lvl1pPr>
            <a:lvl2pPr algn="l" rtl="0">
              <a:spcBef>
                <a:spcPts val="0"/>
              </a:spcBef>
              <a:spcAft>
                <a:spcPts val="0"/>
              </a:spcAft>
              <a:defRPr/>
            </a:lvl2pPr>
            <a:lvl3pPr algn="l" rtl="0">
              <a:spcBef>
                <a:spcPts val="0"/>
              </a:spcBef>
              <a:spcAft>
                <a:spcPts val="0"/>
              </a:spcAft>
              <a:defRPr/>
            </a:lvl3pPr>
            <a:lvl4pPr algn="l" rtl="0">
              <a:spcBef>
                <a:spcPts val="0"/>
              </a:spcBef>
              <a:spcAft>
                <a:spcPts val="0"/>
              </a:spcAft>
              <a:defRPr/>
            </a:lvl4pPr>
            <a:lvl5pPr algn="l" rtl="0">
              <a:spcBef>
                <a:spcPts val="0"/>
              </a:spcBef>
              <a:spcAft>
                <a:spcPts val="0"/>
              </a:spcAft>
              <a:defRPr/>
            </a:lvl5pPr>
            <a:lvl6pPr marL="457200" algn="l" rtl="0">
              <a:spcBef>
                <a:spcPts val="0"/>
              </a:spcBef>
              <a:spcAft>
                <a:spcPts val="0"/>
              </a:spcAft>
              <a:defRPr/>
            </a:lvl6pPr>
            <a:lvl7pPr marL="914400" algn="l" rtl="0">
              <a:spcBef>
                <a:spcPts val="0"/>
              </a:spcBef>
              <a:spcAft>
                <a:spcPts val="0"/>
              </a:spcAft>
              <a:defRPr/>
            </a:lvl7pPr>
            <a:lvl8pPr marL="1371600" algn="l" rtl="0">
              <a:spcBef>
                <a:spcPts val="0"/>
              </a:spcBef>
              <a:spcAft>
                <a:spcPts val="0"/>
              </a:spcAft>
              <a:defRPr/>
            </a:lvl8pPr>
            <a:lvl9pPr marL="1828800" algn="l" rtl="0">
              <a:spcBef>
                <a:spcPts val="0"/>
              </a:spcBef>
              <a:spcAft>
                <a:spcPts val="0"/>
              </a:spcAft>
              <a:defRPr/>
            </a:lvl9pPr>
          </a:lstStyle>
          <a:p>
            <a:endParaRPr/>
          </a:p>
        </p:txBody>
      </p:sp>
      <p:sp>
        <p:nvSpPr>
          <p:cNvPr id="49" name="Shape 49"/>
          <p:cNvSpPr txBox="1">
            <a:spLocks noGrp="1"/>
          </p:cNvSpPr>
          <p:nvPr>
            <p:ph type="body" idx="1"/>
          </p:nvPr>
        </p:nvSpPr>
        <p:spPr>
          <a:xfrm>
            <a:off x="685800" y="1981200"/>
            <a:ext cx="3809999" cy="4114800"/>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0" name="Shape 50"/>
          <p:cNvSpPr txBox="1">
            <a:spLocks noGrp="1"/>
          </p:cNvSpPr>
          <p:nvPr>
            <p:ph type="body" idx="2"/>
          </p:nvPr>
        </p:nvSpPr>
        <p:spPr>
          <a:xfrm>
            <a:off x="4648200" y="1981200"/>
            <a:ext cx="3809999" cy="4114800"/>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1" name="Shape 51"/>
          <p:cNvSpPr txBox="1">
            <a:spLocks noGrp="1"/>
          </p:cNvSpPr>
          <p:nvPr>
            <p:ph type="dt" idx="10"/>
          </p:nvPr>
        </p:nvSpPr>
        <p:spPr>
          <a:xfrm>
            <a:off x="685800" y="6248400"/>
            <a:ext cx="1904999" cy="457200"/>
          </a:xfrm>
          <a:prstGeom prst="rect">
            <a:avLst/>
          </a:prstGeom>
          <a:noFill/>
          <a:ln>
            <a:noFill/>
          </a:ln>
        </p:spPr>
        <p:txBody>
          <a:bodyPr lIns="91425" tIns="91425" rIns="91425" bIns="91425" anchor="t" anchorCtr="0"/>
          <a:lstStyle>
            <a:lvl1pPr marL="0" marR="0" indent="0" algn="l"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52" name="Shape 52"/>
          <p:cNvSpPr txBox="1">
            <a:spLocks noGrp="1"/>
          </p:cNvSpPr>
          <p:nvPr>
            <p:ph type="ftr" idx="11"/>
          </p:nvPr>
        </p:nvSpPr>
        <p:spPr>
          <a:xfrm>
            <a:off x="3124200" y="6248400"/>
            <a:ext cx="2895600" cy="457200"/>
          </a:xfrm>
          <a:prstGeom prst="rect">
            <a:avLst/>
          </a:prstGeom>
          <a:noFill/>
          <a:ln>
            <a:noFill/>
          </a:ln>
        </p:spPr>
        <p:txBody>
          <a:bodyPr lIns="91425" tIns="91425" rIns="91425" bIns="91425" anchor="t" anchorCtr="0"/>
          <a:lstStyle>
            <a:lvl1pPr marL="0" marR="0" indent="0" algn="ctr"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53" name="Shape 53"/>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lvl1pPr marL="0" marR="0" indent="0" algn="r" rtl="0">
              <a:spcBef>
                <a:spcPts val="0"/>
              </a:spcBef>
              <a:buNone/>
              <a:defRPr sz="1400" b="0" i="0" u="none" strike="noStrike" cap="none" baseline="0">
                <a:solidFill>
                  <a:schemeClr val="lt2"/>
                </a:solidFill>
                <a:latin typeface="Times New Roman"/>
                <a:ea typeface="Times New Roman"/>
                <a:cs typeface="Times New Roman"/>
                <a:sym typeface="Times New Roman"/>
              </a:defRPr>
            </a:lvl1pPr>
          </a:lstStyle>
          <a:p>
            <a:pPr marL="0" lvl="0" indent="0">
              <a:spcBef>
                <a:spcPts val="0"/>
              </a:spcBef>
              <a:buSzPct val="25000"/>
              <a:buNone/>
            </a:pPr>
            <a:fld id="{00000000-1234-1234-1234-123412341234}" type="slidenum">
              <a:rPr lang="pt-PT"/>
              <a:pPr marL="0" lvl="0" indent="0">
                <a:spcBef>
                  <a:spcPts val="0"/>
                </a:spcBef>
                <a:buSzPct val="25000"/>
                <a:buNone/>
              </a:pPr>
              <a:t>‹nº›</a:t>
            </a:fld>
            <a:endParaRPr lang="pt-P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cSld name="Comparação">
    <p:spTree>
      <p:nvGrpSpPr>
        <p:cNvPr id="1" name="Shape 54"/>
        <p:cNvGrpSpPr/>
        <p:nvPr/>
      </p:nvGrpSpPr>
      <p:grpSpPr>
        <a:xfrm>
          <a:off x="0" y="0"/>
          <a:ext cx="0" cy="0"/>
          <a:chOff x="0" y="0"/>
          <a:chExt cx="0" cy="0"/>
        </a:xfrm>
      </p:grpSpPr>
      <p:sp>
        <p:nvSpPr>
          <p:cNvPr id="55" name="Shape 55"/>
          <p:cNvSpPr txBox="1">
            <a:spLocks noGrp="1"/>
          </p:cNvSpPr>
          <p:nvPr>
            <p:ph type="title"/>
          </p:nvPr>
        </p:nvSpPr>
        <p:spPr>
          <a:xfrm>
            <a:off x="457200" y="274637"/>
            <a:ext cx="8229600" cy="1143000"/>
          </a:xfrm>
          <a:prstGeom prst="rect">
            <a:avLst/>
          </a:prstGeom>
          <a:noFill/>
          <a:ln>
            <a:noFill/>
          </a:ln>
        </p:spPr>
        <p:txBody>
          <a:bodyPr lIns="91425" tIns="91425" rIns="91425" bIns="91425" anchor="b"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6" name="Shape 56"/>
          <p:cNvSpPr txBox="1">
            <a:spLocks noGrp="1"/>
          </p:cNvSpPr>
          <p:nvPr>
            <p:ph type="body" idx="1"/>
          </p:nvPr>
        </p:nvSpPr>
        <p:spPr>
          <a:xfrm>
            <a:off x="457200" y="1535112"/>
            <a:ext cx="4040187" cy="639762"/>
          </a:xfrm>
          <a:prstGeom prst="rect">
            <a:avLst/>
          </a:prstGeom>
          <a:noFill/>
          <a:ln>
            <a:noFill/>
          </a:ln>
        </p:spPr>
        <p:txBody>
          <a:bodyPr lIns="91425" tIns="91425" rIns="91425" bIns="91425" anchor="b" anchorCtr="0"/>
          <a:lstStyle>
            <a:lvl1pPr marL="0" indent="0" rtl="0">
              <a:spcBef>
                <a:spcPts val="0"/>
              </a:spcBef>
              <a:buFont typeface="Times New Roman"/>
              <a:buNone/>
              <a:defRPr/>
            </a:lvl1pPr>
            <a:lvl2pPr marL="457200" indent="0" rtl="0">
              <a:spcBef>
                <a:spcPts val="0"/>
              </a:spcBef>
              <a:buFont typeface="Times New Roman"/>
              <a:buNone/>
              <a:defRPr/>
            </a:lvl2pPr>
            <a:lvl3pPr marL="914400" indent="0" rtl="0">
              <a:spcBef>
                <a:spcPts val="0"/>
              </a:spcBef>
              <a:buFont typeface="Times New Roman"/>
              <a:buNone/>
              <a:defRPr/>
            </a:lvl3pPr>
            <a:lvl4pPr marL="1371600" indent="0" rtl="0">
              <a:spcBef>
                <a:spcPts val="0"/>
              </a:spcBef>
              <a:buFont typeface="Times New Roman"/>
              <a:buNone/>
              <a:defRPr/>
            </a:lvl4pPr>
            <a:lvl5pPr marL="1828800" indent="0" rtl="0">
              <a:spcBef>
                <a:spcPts val="0"/>
              </a:spcBef>
              <a:buFont typeface="Times New Roman"/>
              <a:buNone/>
              <a:defRPr/>
            </a:lvl5pPr>
            <a:lvl6pPr marL="2286000" indent="0" rtl="0">
              <a:spcBef>
                <a:spcPts val="0"/>
              </a:spcBef>
              <a:buFont typeface="Times New Roman"/>
              <a:buNone/>
              <a:defRPr/>
            </a:lvl6pPr>
            <a:lvl7pPr marL="2743200" indent="0" rtl="0">
              <a:spcBef>
                <a:spcPts val="0"/>
              </a:spcBef>
              <a:buFont typeface="Times New Roman"/>
              <a:buNone/>
              <a:defRPr/>
            </a:lvl7pPr>
            <a:lvl8pPr marL="3200400" indent="0" rtl="0">
              <a:spcBef>
                <a:spcPts val="0"/>
              </a:spcBef>
              <a:buFont typeface="Times New Roman"/>
              <a:buNone/>
              <a:defRPr/>
            </a:lvl8pPr>
            <a:lvl9pPr marL="3657600" indent="0" rtl="0">
              <a:spcBef>
                <a:spcPts val="0"/>
              </a:spcBef>
              <a:buFont typeface="Times New Roman"/>
              <a:buNone/>
              <a:defRPr/>
            </a:lvl9pPr>
          </a:lstStyle>
          <a:p>
            <a:endParaRPr/>
          </a:p>
        </p:txBody>
      </p:sp>
      <p:sp>
        <p:nvSpPr>
          <p:cNvPr id="57" name="Shape 57"/>
          <p:cNvSpPr txBox="1">
            <a:spLocks noGrp="1"/>
          </p:cNvSpPr>
          <p:nvPr>
            <p:ph type="body" idx="2"/>
          </p:nvPr>
        </p:nvSpPr>
        <p:spPr>
          <a:xfrm>
            <a:off x="457200" y="2174875"/>
            <a:ext cx="4040187" cy="3951287"/>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8" name="Shape 58"/>
          <p:cNvSpPr txBox="1">
            <a:spLocks noGrp="1"/>
          </p:cNvSpPr>
          <p:nvPr>
            <p:ph type="body" idx="3"/>
          </p:nvPr>
        </p:nvSpPr>
        <p:spPr>
          <a:xfrm>
            <a:off x="4645025" y="1535112"/>
            <a:ext cx="4041774" cy="639762"/>
          </a:xfrm>
          <a:prstGeom prst="rect">
            <a:avLst/>
          </a:prstGeom>
          <a:noFill/>
          <a:ln>
            <a:noFill/>
          </a:ln>
        </p:spPr>
        <p:txBody>
          <a:bodyPr lIns="91425" tIns="91425" rIns="91425" bIns="91425" anchor="b" anchorCtr="0"/>
          <a:lstStyle>
            <a:lvl1pPr marL="0" indent="0" rtl="0">
              <a:spcBef>
                <a:spcPts val="0"/>
              </a:spcBef>
              <a:buFont typeface="Times New Roman"/>
              <a:buNone/>
              <a:defRPr/>
            </a:lvl1pPr>
            <a:lvl2pPr marL="457200" indent="0" rtl="0">
              <a:spcBef>
                <a:spcPts val="0"/>
              </a:spcBef>
              <a:buFont typeface="Times New Roman"/>
              <a:buNone/>
              <a:defRPr/>
            </a:lvl2pPr>
            <a:lvl3pPr marL="914400" indent="0" rtl="0">
              <a:spcBef>
                <a:spcPts val="0"/>
              </a:spcBef>
              <a:buFont typeface="Times New Roman"/>
              <a:buNone/>
              <a:defRPr/>
            </a:lvl3pPr>
            <a:lvl4pPr marL="1371600" indent="0" rtl="0">
              <a:spcBef>
                <a:spcPts val="0"/>
              </a:spcBef>
              <a:buFont typeface="Times New Roman"/>
              <a:buNone/>
              <a:defRPr/>
            </a:lvl4pPr>
            <a:lvl5pPr marL="1828800" indent="0" rtl="0">
              <a:spcBef>
                <a:spcPts val="0"/>
              </a:spcBef>
              <a:buFont typeface="Times New Roman"/>
              <a:buNone/>
              <a:defRPr/>
            </a:lvl5pPr>
            <a:lvl6pPr marL="2286000" indent="0" rtl="0">
              <a:spcBef>
                <a:spcPts val="0"/>
              </a:spcBef>
              <a:buFont typeface="Times New Roman"/>
              <a:buNone/>
              <a:defRPr/>
            </a:lvl6pPr>
            <a:lvl7pPr marL="2743200" indent="0" rtl="0">
              <a:spcBef>
                <a:spcPts val="0"/>
              </a:spcBef>
              <a:buFont typeface="Times New Roman"/>
              <a:buNone/>
              <a:defRPr/>
            </a:lvl7pPr>
            <a:lvl8pPr marL="3200400" indent="0" rtl="0">
              <a:spcBef>
                <a:spcPts val="0"/>
              </a:spcBef>
              <a:buFont typeface="Times New Roman"/>
              <a:buNone/>
              <a:defRPr/>
            </a:lvl8pPr>
            <a:lvl9pPr marL="3657600" indent="0" rtl="0">
              <a:spcBef>
                <a:spcPts val="0"/>
              </a:spcBef>
              <a:buFont typeface="Times New Roman"/>
              <a:buNone/>
              <a:defRPr/>
            </a:lvl9pPr>
          </a:lstStyle>
          <a:p>
            <a:endParaRPr/>
          </a:p>
        </p:txBody>
      </p:sp>
      <p:sp>
        <p:nvSpPr>
          <p:cNvPr id="59" name="Shape 59"/>
          <p:cNvSpPr txBox="1">
            <a:spLocks noGrp="1"/>
          </p:cNvSpPr>
          <p:nvPr>
            <p:ph type="body" idx="4"/>
          </p:nvPr>
        </p:nvSpPr>
        <p:spPr>
          <a:xfrm>
            <a:off x="4645025" y="2174875"/>
            <a:ext cx="4041774" cy="3951287"/>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60" name="Shape 60"/>
          <p:cNvSpPr txBox="1">
            <a:spLocks noGrp="1"/>
          </p:cNvSpPr>
          <p:nvPr>
            <p:ph type="dt" idx="10"/>
          </p:nvPr>
        </p:nvSpPr>
        <p:spPr>
          <a:xfrm>
            <a:off x="685800" y="6248400"/>
            <a:ext cx="1904999" cy="457200"/>
          </a:xfrm>
          <a:prstGeom prst="rect">
            <a:avLst/>
          </a:prstGeom>
          <a:noFill/>
          <a:ln>
            <a:noFill/>
          </a:ln>
        </p:spPr>
        <p:txBody>
          <a:bodyPr lIns="91425" tIns="91425" rIns="91425" bIns="91425" anchor="t" anchorCtr="0"/>
          <a:lstStyle>
            <a:lvl1pPr marL="0" marR="0" indent="0" algn="l"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61" name="Shape 61"/>
          <p:cNvSpPr txBox="1">
            <a:spLocks noGrp="1"/>
          </p:cNvSpPr>
          <p:nvPr>
            <p:ph type="ftr" idx="11"/>
          </p:nvPr>
        </p:nvSpPr>
        <p:spPr>
          <a:xfrm>
            <a:off x="3124200" y="6248400"/>
            <a:ext cx="2895600" cy="457200"/>
          </a:xfrm>
          <a:prstGeom prst="rect">
            <a:avLst/>
          </a:prstGeom>
          <a:noFill/>
          <a:ln>
            <a:noFill/>
          </a:ln>
        </p:spPr>
        <p:txBody>
          <a:bodyPr lIns="91425" tIns="91425" rIns="91425" bIns="91425" anchor="t" anchorCtr="0"/>
          <a:lstStyle>
            <a:lvl1pPr marL="0" marR="0" indent="0" algn="ctr"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62" name="Shape 62"/>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lvl1pPr marL="0" marR="0" indent="0" algn="r" rtl="0">
              <a:spcBef>
                <a:spcPts val="0"/>
              </a:spcBef>
              <a:buNone/>
              <a:defRPr sz="1400" b="0" i="0" u="none" strike="noStrike" cap="none" baseline="0">
                <a:solidFill>
                  <a:schemeClr val="lt2"/>
                </a:solidFill>
                <a:latin typeface="Times New Roman"/>
                <a:ea typeface="Times New Roman"/>
                <a:cs typeface="Times New Roman"/>
                <a:sym typeface="Times New Roman"/>
              </a:defRPr>
            </a:lvl1pPr>
          </a:lstStyle>
          <a:p>
            <a:pPr marL="0" lvl="0" indent="0">
              <a:spcBef>
                <a:spcPts val="0"/>
              </a:spcBef>
              <a:buSzPct val="25000"/>
              <a:buNone/>
            </a:pPr>
            <a:fld id="{00000000-1234-1234-1234-123412341234}" type="slidenum">
              <a:rPr lang="pt-PT"/>
              <a:pPr marL="0" lvl="0" indent="0">
                <a:spcBef>
                  <a:spcPts val="0"/>
                </a:spcBef>
                <a:buSzPct val="25000"/>
                <a:buNone/>
              </a:pPr>
              <a:t>‹nº›</a:t>
            </a:fld>
            <a:endParaRPr lang="pt-P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cSld name="Conteúdo com Legenda">
    <p:spTree>
      <p:nvGrpSpPr>
        <p:cNvPr id="1" name="Shape 63"/>
        <p:cNvGrpSpPr/>
        <p:nvPr/>
      </p:nvGrpSpPr>
      <p:grpSpPr>
        <a:xfrm>
          <a:off x="0" y="0"/>
          <a:ext cx="0" cy="0"/>
          <a:chOff x="0" y="0"/>
          <a:chExt cx="0" cy="0"/>
        </a:xfrm>
      </p:grpSpPr>
      <p:sp>
        <p:nvSpPr>
          <p:cNvPr id="64" name="Shape 64"/>
          <p:cNvSpPr txBox="1">
            <a:spLocks noGrp="1"/>
          </p:cNvSpPr>
          <p:nvPr>
            <p:ph type="title"/>
          </p:nvPr>
        </p:nvSpPr>
        <p:spPr>
          <a:xfrm>
            <a:off x="457200" y="273050"/>
            <a:ext cx="3008313" cy="1162049"/>
          </a:xfrm>
          <a:prstGeom prst="rect">
            <a:avLst/>
          </a:prstGeom>
          <a:noFill/>
          <a:ln>
            <a:noFill/>
          </a:ln>
        </p:spPr>
        <p:txBody>
          <a:bodyPr lIns="91425" tIns="91425" rIns="91425" bIns="91425" anchor="b" anchorCtr="0"/>
          <a:lstStyle>
            <a:lvl1pPr algn="l"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65" name="Shape 65"/>
          <p:cNvSpPr txBox="1">
            <a:spLocks noGrp="1"/>
          </p:cNvSpPr>
          <p:nvPr>
            <p:ph type="body" idx="1"/>
          </p:nvPr>
        </p:nvSpPr>
        <p:spPr>
          <a:xfrm>
            <a:off x="3575050" y="273050"/>
            <a:ext cx="5111750" cy="5853112"/>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66" name="Shape 66"/>
          <p:cNvSpPr txBox="1">
            <a:spLocks noGrp="1"/>
          </p:cNvSpPr>
          <p:nvPr>
            <p:ph type="body" idx="2"/>
          </p:nvPr>
        </p:nvSpPr>
        <p:spPr>
          <a:xfrm>
            <a:off x="457200" y="1435100"/>
            <a:ext cx="3008313" cy="4691063"/>
          </a:xfrm>
          <a:prstGeom prst="rect">
            <a:avLst/>
          </a:prstGeom>
          <a:noFill/>
          <a:ln>
            <a:noFill/>
          </a:ln>
        </p:spPr>
        <p:txBody>
          <a:bodyPr lIns="91425" tIns="91425" rIns="91425" bIns="91425" anchor="t" anchorCtr="0"/>
          <a:lstStyle>
            <a:lvl1pPr marL="0" indent="0" rtl="0">
              <a:spcBef>
                <a:spcPts val="0"/>
              </a:spcBef>
              <a:buFont typeface="Times New Roman"/>
              <a:buNone/>
              <a:defRPr/>
            </a:lvl1pPr>
            <a:lvl2pPr marL="457200" indent="0" rtl="0">
              <a:spcBef>
                <a:spcPts val="0"/>
              </a:spcBef>
              <a:buFont typeface="Times New Roman"/>
              <a:buNone/>
              <a:defRPr/>
            </a:lvl2pPr>
            <a:lvl3pPr marL="914400" indent="0" rtl="0">
              <a:spcBef>
                <a:spcPts val="0"/>
              </a:spcBef>
              <a:buFont typeface="Times New Roman"/>
              <a:buNone/>
              <a:defRPr/>
            </a:lvl3pPr>
            <a:lvl4pPr marL="1371600" indent="0" rtl="0">
              <a:spcBef>
                <a:spcPts val="0"/>
              </a:spcBef>
              <a:buFont typeface="Times New Roman"/>
              <a:buNone/>
              <a:defRPr/>
            </a:lvl4pPr>
            <a:lvl5pPr marL="1828800" indent="0" rtl="0">
              <a:spcBef>
                <a:spcPts val="0"/>
              </a:spcBef>
              <a:buFont typeface="Times New Roman"/>
              <a:buNone/>
              <a:defRPr/>
            </a:lvl5pPr>
            <a:lvl6pPr marL="2286000" indent="0" rtl="0">
              <a:spcBef>
                <a:spcPts val="0"/>
              </a:spcBef>
              <a:buFont typeface="Times New Roman"/>
              <a:buNone/>
              <a:defRPr/>
            </a:lvl6pPr>
            <a:lvl7pPr marL="2743200" indent="0" rtl="0">
              <a:spcBef>
                <a:spcPts val="0"/>
              </a:spcBef>
              <a:buFont typeface="Times New Roman"/>
              <a:buNone/>
              <a:defRPr/>
            </a:lvl7pPr>
            <a:lvl8pPr marL="3200400" indent="0" rtl="0">
              <a:spcBef>
                <a:spcPts val="0"/>
              </a:spcBef>
              <a:buFont typeface="Times New Roman"/>
              <a:buNone/>
              <a:defRPr/>
            </a:lvl8pPr>
            <a:lvl9pPr marL="3657600" indent="0" rtl="0">
              <a:spcBef>
                <a:spcPts val="0"/>
              </a:spcBef>
              <a:buFont typeface="Times New Roman"/>
              <a:buNone/>
              <a:defRPr/>
            </a:lvl9pPr>
          </a:lstStyle>
          <a:p>
            <a:endParaRPr/>
          </a:p>
        </p:txBody>
      </p:sp>
      <p:sp>
        <p:nvSpPr>
          <p:cNvPr id="67" name="Shape 67"/>
          <p:cNvSpPr txBox="1">
            <a:spLocks noGrp="1"/>
          </p:cNvSpPr>
          <p:nvPr>
            <p:ph type="dt" idx="10"/>
          </p:nvPr>
        </p:nvSpPr>
        <p:spPr>
          <a:xfrm>
            <a:off x="685800" y="6248400"/>
            <a:ext cx="1904999" cy="457200"/>
          </a:xfrm>
          <a:prstGeom prst="rect">
            <a:avLst/>
          </a:prstGeom>
          <a:noFill/>
          <a:ln>
            <a:noFill/>
          </a:ln>
        </p:spPr>
        <p:txBody>
          <a:bodyPr lIns="91425" tIns="91425" rIns="91425" bIns="91425" anchor="t" anchorCtr="0"/>
          <a:lstStyle>
            <a:lvl1pPr marL="0" marR="0" indent="0" algn="l"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68" name="Shape 68"/>
          <p:cNvSpPr txBox="1">
            <a:spLocks noGrp="1"/>
          </p:cNvSpPr>
          <p:nvPr>
            <p:ph type="ftr" idx="11"/>
          </p:nvPr>
        </p:nvSpPr>
        <p:spPr>
          <a:xfrm>
            <a:off x="3124200" y="6248400"/>
            <a:ext cx="2895600" cy="457200"/>
          </a:xfrm>
          <a:prstGeom prst="rect">
            <a:avLst/>
          </a:prstGeom>
          <a:noFill/>
          <a:ln>
            <a:noFill/>
          </a:ln>
        </p:spPr>
        <p:txBody>
          <a:bodyPr lIns="91425" tIns="91425" rIns="91425" bIns="91425" anchor="t" anchorCtr="0"/>
          <a:lstStyle>
            <a:lvl1pPr marL="0" marR="0" indent="0" algn="ctr"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69" name="Shape 69"/>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lvl1pPr marL="0" marR="0" indent="0" algn="r" rtl="0">
              <a:spcBef>
                <a:spcPts val="0"/>
              </a:spcBef>
              <a:buNone/>
              <a:defRPr sz="1400" b="0" i="0" u="none" strike="noStrike" cap="none" baseline="0">
                <a:solidFill>
                  <a:schemeClr val="lt2"/>
                </a:solidFill>
                <a:latin typeface="Times New Roman"/>
                <a:ea typeface="Times New Roman"/>
                <a:cs typeface="Times New Roman"/>
                <a:sym typeface="Times New Roman"/>
              </a:defRPr>
            </a:lvl1pPr>
          </a:lstStyle>
          <a:p>
            <a:pPr marL="0" lvl="0" indent="0">
              <a:spcBef>
                <a:spcPts val="0"/>
              </a:spcBef>
              <a:buSzPct val="25000"/>
              <a:buNone/>
            </a:pPr>
            <a:fld id="{00000000-1234-1234-1234-123412341234}" type="slidenum">
              <a:rPr lang="pt-PT"/>
              <a:pPr marL="0" lvl="0" indent="0">
                <a:spcBef>
                  <a:spcPts val="0"/>
                </a:spcBef>
                <a:buSzPct val="25000"/>
                <a:buNone/>
              </a:pPr>
              <a:t>‹nº›</a:t>
            </a:fld>
            <a:endParaRPr lang="pt-P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cSld name="Imagem com Legenda">
    <p:spTree>
      <p:nvGrpSpPr>
        <p:cNvPr id="1" name="Shape 70"/>
        <p:cNvGrpSpPr/>
        <p:nvPr/>
      </p:nvGrpSpPr>
      <p:grpSpPr>
        <a:xfrm>
          <a:off x="0" y="0"/>
          <a:ext cx="0" cy="0"/>
          <a:chOff x="0" y="0"/>
          <a:chExt cx="0" cy="0"/>
        </a:xfrm>
      </p:grpSpPr>
      <p:sp>
        <p:nvSpPr>
          <p:cNvPr id="71" name="Shape 71"/>
          <p:cNvSpPr txBox="1">
            <a:spLocks noGrp="1"/>
          </p:cNvSpPr>
          <p:nvPr>
            <p:ph type="title"/>
          </p:nvPr>
        </p:nvSpPr>
        <p:spPr>
          <a:xfrm>
            <a:off x="1792288" y="4800600"/>
            <a:ext cx="5486399" cy="566737"/>
          </a:xfrm>
          <a:prstGeom prst="rect">
            <a:avLst/>
          </a:prstGeom>
          <a:noFill/>
          <a:ln>
            <a:noFill/>
          </a:ln>
        </p:spPr>
        <p:txBody>
          <a:bodyPr lIns="91425" tIns="91425" rIns="91425" bIns="91425" anchor="b" anchorCtr="0"/>
          <a:lstStyle>
            <a:lvl1pPr algn="l"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72" name="Shape 72"/>
          <p:cNvSpPr>
            <a:spLocks noGrp="1"/>
          </p:cNvSpPr>
          <p:nvPr>
            <p:ph type="pic" idx="2"/>
          </p:nvPr>
        </p:nvSpPr>
        <p:spPr>
          <a:xfrm>
            <a:off x="1792288" y="612775"/>
            <a:ext cx="5486399" cy="4114800"/>
          </a:xfrm>
          <a:prstGeom prst="rect">
            <a:avLst/>
          </a:prstGeom>
          <a:noFill/>
          <a:ln>
            <a:noFill/>
          </a:ln>
        </p:spPr>
      </p:sp>
      <p:sp>
        <p:nvSpPr>
          <p:cNvPr id="73" name="Shape 73"/>
          <p:cNvSpPr txBox="1">
            <a:spLocks noGrp="1"/>
          </p:cNvSpPr>
          <p:nvPr>
            <p:ph type="body" idx="1"/>
          </p:nvPr>
        </p:nvSpPr>
        <p:spPr>
          <a:xfrm>
            <a:off x="1792288" y="5367337"/>
            <a:ext cx="5486399" cy="804861"/>
          </a:xfrm>
          <a:prstGeom prst="rect">
            <a:avLst/>
          </a:prstGeom>
          <a:noFill/>
          <a:ln>
            <a:noFill/>
          </a:ln>
        </p:spPr>
        <p:txBody>
          <a:bodyPr lIns="91425" tIns="91425" rIns="91425" bIns="91425" anchor="t" anchorCtr="0"/>
          <a:lstStyle>
            <a:lvl1pPr marL="0" indent="0" rtl="0">
              <a:spcBef>
                <a:spcPts val="0"/>
              </a:spcBef>
              <a:buFont typeface="Times New Roman"/>
              <a:buNone/>
              <a:defRPr/>
            </a:lvl1pPr>
            <a:lvl2pPr marL="457200" indent="0" rtl="0">
              <a:spcBef>
                <a:spcPts val="0"/>
              </a:spcBef>
              <a:buFont typeface="Times New Roman"/>
              <a:buNone/>
              <a:defRPr/>
            </a:lvl2pPr>
            <a:lvl3pPr marL="914400" indent="0" rtl="0">
              <a:spcBef>
                <a:spcPts val="0"/>
              </a:spcBef>
              <a:buFont typeface="Times New Roman"/>
              <a:buNone/>
              <a:defRPr/>
            </a:lvl3pPr>
            <a:lvl4pPr marL="1371600" indent="0" rtl="0">
              <a:spcBef>
                <a:spcPts val="0"/>
              </a:spcBef>
              <a:buFont typeface="Times New Roman"/>
              <a:buNone/>
              <a:defRPr/>
            </a:lvl4pPr>
            <a:lvl5pPr marL="1828800" indent="0" rtl="0">
              <a:spcBef>
                <a:spcPts val="0"/>
              </a:spcBef>
              <a:buFont typeface="Times New Roman"/>
              <a:buNone/>
              <a:defRPr/>
            </a:lvl5pPr>
            <a:lvl6pPr marL="2286000" indent="0" rtl="0">
              <a:spcBef>
                <a:spcPts val="0"/>
              </a:spcBef>
              <a:buFont typeface="Times New Roman"/>
              <a:buNone/>
              <a:defRPr/>
            </a:lvl6pPr>
            <a:lvl7pPr marL="2743200" indent="0" rtl="0">
              <a:spcBef>
                <a:spcPts val="0"/>
              </a:spcBef>
              <a:buFont typeface="Times New Roman"/>
              <a:buNone/>
              <a:defRPr/>
            </a:lvl7pPr>
            <a:lvl8pPr marL="3200400" indent="0" rtl="0">
              <a:spcBef>
                <a:spcPts val="0"/>
              </a:spcBef>
              <a:buFont typeface="Times New Roman"/>
              <a:buNone/>
              <a:defRPr/>
            </a:lvl8pPr>
            <a:lvl9pPr marL="3657600" indent="0" rtl="0">
              <a:spcBef>
                <a:spcPts val="0"/>
              </a:spcBef>
              <a:buFont typeface="Times New Roman"/>
              <a:buNone/>
              <a:defRPr/>
            </a:lvl9pPr>
          </a:lstStyle>
          <a:p>
            <a:endParaRPr/>
          </a:p>
        </p:txBody>
      </p:sp>
      <p:sp>
        <p:nvSpPr>
          <p:cNvPr id="74" name="Shape 74"/>
          <p:cNvSpPr txBox="1">
            <a:spLocks noGrp="1"/>
          </p:cNvSpPr>
          <p:nvPr>
            <p:ph type="dt" idx="10"/>
          </p:nvPr>
        </p:nvSpPr>
        <p:spPr>
          <a:xfrm>
            <a:off x="685800" y="6248400"/>
            <a:ext cx="1904999" cy="457200"/>
          </a:xfrm>
          <a:prstGeom prst="rect">
            <a:avLst/>
          </a:prstGeom>
          <a:noFill/>
          <a:ln>
            <a:noFill/>
          </a:ln>
        </p:spPr>
        <p:txBody>
          <a:bodyPr lIns="91425" tIns="91425" rIns="91425" bIns="91425" anchor="t" anchorCtr="0"/>
          <a:lstStyle>
            <a:lvl1pPr marL="0" marR="0" indent="0" algn="l"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75" name="Shape 75"/>
          <p:cNvSpPr txBox="1">
            <a:spLocks noGrp="1"/>
          </p:cNvSpPr>
          <p:nvPr>
            <p:ph type="ftr" idx="11"/>
          </p:nvPr>
        </p:nvSpPr>
        <p:spPr>
          <a:xfrm>
            <a:off x="3124200" y="6248400"/>
            <a:ext cx="2895600" cy="457200"/>
          </a:xfrm>
          <a:prstGeom prst="rect">
            <a:avLst/>
          </a:prstGeom>
          <a:noFill/>
          <a:ln>
            <a:noFill/>
          </a:ln>
        </p:spPr>
        <p:txBody>
          <a:bodyPr lIns="91425" tIns="91425" rIns="91425" bIns="91425" anchor="t" anchorCtr="0"/>
          <a:lstStyle>
            <a:lvl1pPr marL="0" marR="0" indent="0" algn="ctr"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76" name="Shape 76"/>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lvl1pPr marL="0" marR="0" indent="0" algn="r" rtl="0">
              <a:spcBef>
                <a:spcPts val="0"/>
              </a:spcBef>
              <a:buNone/>
              <a:defRPr sz="1400" b="0" i="0" u="none" strike="noStrike" cap="none" baseline="0">
                <a:solidFill>
                  <a:schemeClr val="lt2"/>
                </a:solidFill>
                <a:latin typeface="Times New Roman"/>
                <a:ea typeface="Times New Roman"/>
                <a:cs typeface="Times New Roman"/>
                <a:sym typeface="Times New Roman"/>
              </a:defRPr>
            </a:lvl1pPr>
          </a:lstStyle>
          <a:p>
            <a:pPr marL="0" lvl="0" indent="0">
              <a:spcBef>
                <a:spcPts val="0"/>
              </a:spcBef>
              <a:buSzPct val="25000"/>
              <a:buNone/>
            </a:pPr>
            <a:fld id="{00000000-1234-1234-1234-123412341234}" type="slidenum">
              <a:rPr lang="pt-PT"/>
              <a:pPr marL="0" lvl="0" indent="0">
                <a:spcBef>
                  <a:spcPts val="0"/>
                </a:spcBef>
                <a:buSzPct val="25000"/>
                <a:buNone/>
              </a:pPr>
              <a:t>‹nº›</a:t>
            </a:fld>
            <a:endParaRPr lang="pt-P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cSld name="Título e texto vertical">
    <p:spTree>
      <p:nvGrpSpPr>
        <p:cNvPr id="1" name="Shape 77"/>
        <p:cNvGrpSpPr/>
        <p:nvPr/>
      </p:nvGrpSpPr>
      <p:grpSpPr>
        <a:xfrm>
          <a:off x="0" y="0"/>
          <a:ext cx="0" cy="0"/>
          <a:chOff x="0" y="0"/>
          <a:chExt cx="0" cy="0"/>
        </a:xfrm>
      </p:grpSpPr>
      <p:sp>
        <p:nvSpPr>
          <p:cNvPr id="78" name="Shape 78"/>
          <p:cNvSpPr txBox="1">
            <a:spLocks noGrp="1"/>
          </p:cNvSpPr>
          <p:nvPr>
            <p:ph type="title"/>
          </p:nvPr>
        </p:nvSpPr>
        <p:spPr>
          <a:xfrm>
            <a:off x="685800" y="457200"/>
            <a:ext cx="7772400" cy="1143000"/>
          </a:xfrm>
          <a:prstGeom prst="rect">
            <a:avLst/>
          </a:prstGeom>
          <a:noFill/>
          <a:ln>
            <a:noFill/>
          </a:ln>
        </p:spPr>
        <p:txBody>
          <a:bodyPr lIns="91425" tIns="91425" rIns="91425" bIns="91425" anchor="b" anchorCtr="0"/>
          <a:lstStyle>
            <a:lvl1pPr algn="l" rtl="0">
              <a:spcBef>
                <a:spcPts val="0"/>
              </a:spcBef>
              <a:spcAft>
                <a:spcPts val="0"/>
              </a:spcAft>
              <a:defRPr/>
            </a:lvl1pPr>
            <a:lvl2pPr algn="l" rtl="0">
              <a:spcBef>
                <a:spcPts val="0"/>
              </a:spcBef>
              <a:spcAft>
                <a:spcPts val="0"/>
              </a:spcAft>
              <a:defRPr/>
            </a:lvl2pPr>
            <a:lvl3pPr algn="l" rtl="0">
              <a:spcBef>
                <a:spcPts val="0"/>
              </a:spcBef>
              <a:spcAft>
                <a:spcPts val="0"/>
              </a:spcAft>
              <a:defRPr/>
            </a:lvl3pPr>
            <a:lvl4pPr algn="l" rtl="0">
              <a:spcBef>
                <a:spcPts val="0"/>
              </a:spcBef>
              <a:spcAft>
                <a:spcPts val="0"/>
              </a:spcAft>
              <a:defRPr/>
            </a:lvl4pPr>
            <a:lvl5pPr algn="l" rtl="0">
              <a:spcBef>
                <a:spcPts val="0"/>
              </a:spcBef>
              <a:spcAft>
                <a:spcPts val="0"/>
              </a:spcAft>
              <a:defRPr/>
            </a:lvl5pPr>
            <a:lvl6pPr marL="457200" algn="l" rtl="0">
              <a:spcBef>
                <a:spcPts val="0"/>
              </a:spcBef>
              <a:spcAft>
                <a:spcPts val="0"/>
              </a:spcAft>
              <a:defRPr/>
            </a:lvl6pPr>
            <a:lvl7pPr marL="914400" algn="l" rtl="0">
              <a:spcBef>
                <a:spcPts val="0"/>
              </a:spcBef>
              <a:spcAft>
                <a:spcPts val="0"/>
              </a:spcAft>
              <a:defRPr/>
            </a:lvl7pPr>
            <a:lvl8pPr marL="1371600" algn="l" rtl="0">
              <a:spcBef>
                <a:spcPts val="0"/>
              </a:spcBef>
              <a:spcAft>
                <a:spcPts val="0"/>
              </a:spcAft>
              <a:defRPr/>
            </a:lvl8pPr>
            <a:lvl9pPr marL="1828800" algn="l" rtl="0">
              <a:spcBef>
                <a:spcPts val="0"/>
              </a:spcBef>
              <a:spcAft>
                <a:spcPts val="0"/>
              </a:spcAft>
              <a:defRPr/>
            </a:lvl9pPr>
          </a:lstStyle>
          <a:p>
            <a:endParaRPr/>
          </a:p>
        </p:txBody>
      </p:sp>
      <p:sp>
        <p:nvSpPr>
          <p:cNvPr id="79" name="Shape 79"/>
          <p:cNvSpPr txBox="1">
            <a:spLocks noGrp="1"/>
          </p:cNvSpPr>
          <p:nvPr>
            <p:ph type="body" idx="1"/>
          </p:nvPr>
        </p:nvSpPr>
        <p:spPr>
          <a:xfrm rot="5400000">
            <a:off x="2514599" y="152399"/>
            <a:ext cx="4114800" cy="7772400"/>
          </a:xfrm>
          <a:prstGeom prst="rect">
            <a:avLst/>
          </a:prstGeom>
          <a:noFill/>
          <a:ln>
            <a:noFill/>
          </a:ln>
        </p:spPr>
        <p:txBody>
          <a:bodyPr lIns="91425" tIns="91425" rIns="91425" bIns="91425" anchor="t" anchorCtr="0"/>
          <a:lstStyle>
            <a:lvl1pPr marL="342900" indent="-139700" algn="l" rtl="0">
              <a:spcBef>
                <a:spcPts val="640"/>
              </a:spcBef>
              <a:spcAft>
                <a:spcPts val="0"/>
              </a:spcAft>
              <a:buClr>
                <a:schemeClr val="lt2"/>
              </a:buClr>
              <a:buChar char="●"/>
              <a:defRPr/>
            </a:lvl1pPr>
            <a:lvl2pPr marL="742950" indent="-196850" algn="l" rtl="0">
              <a:spcBef>
                <a:spcPts val="560"/>
              </a:spcBef>
              <a:spcAft>
                <a:spcPts val="0"/>
              </a:spcAft>
              <a:buClr>
                <a:schemeClr val="lt2"/>
              </a:buClr>
              <a:buChar char="●"/>
              <a:defRPr/>
            </a:lvl2pPr>
            <a:lvl3pPr marL="1143000" indent="-76200" algn="l" rtl="0">
              <a:spcBef>
                <a:spcPts val="480"/>
              </a:spcBef>
              <a:spcAft>
                <a:spcPts val="0"/>
              </a:spcAft>
              <a:buClr>
                <a:schemeClr val="dk1"/>
              </a:buClr>
              <a:buFont typeface="Times New Roman"/>
              <a:buChar char="•"/>
              <a:defRPr/>
            </a:lvl3pPr>
            <a:lvl4pPr marL="1600200" indent="-101600" algn="l" rtl="0">
              <a:spcBef>
                <a:spcPts val="400"/>
              </a:spcBef>
              <a:spcAft>
                <a:spcPts val="0"/>
              </a:spcAft>
              <a:buClr>
                <a:schemeClr val="dk1"/>
              </a:buClr>
              <a:buFont typeface="Times New Roman"/>
              <a:buChar char="–"/>
              <a:defRPr/>
            </a:lvl4pPr>
            <a:lvl5pPr marL="2057400" indent="-101600" algn="l" rtl="0">
              <a:spcBef>
                <a:spcPts val="400"/>
              </a:spcBef>
              <a:spcAft>
                <a:spcPts val="0"/>
              </a:spcAft>
              <a:buClr>
                <a:schemeClr val="dk1"/>
              </a:buClr>
              <a:buFont typeface="Times New Roman"/>
              <a:buChar char="»"/>
              <a:defRPr/>
            </a:lvl5pPr>
            <a:lvl6pPr marL="2514600" indent="-101600" algn="l" rtl="0">
              <a:spcBef>
                <a:spcPts val="400"/>
              </a:spcBef>
              <a:spcAft>
                <a:spcPts val="0"/>
              </a:spcAft>
              <a:buClr>
                <a:schemeClr val="dk1"/>
              </a:buClr>
              <a:buFont typeface="Times New Roman"/>
              <a:buChar char="»"/>
              <a:defRPr/>
            </a:lvl6pPr>
            <a:lvl7pPr marL="2971800" indent="-101600" algn="l" rtl="0">
              <a:spcBef>
                <a:spcPts val="400"/>
              </a:spcBef>
              <a:spcAft>
                <a:spcPts val="0"/>
              </a:spcAft>
              <a:buClr>
                <a:schemeClr val="dk1"/>
              </a:buClr>
              <a:buFont typeface="Times New Roman"/>
              <a:buChar char="»"/>
              <a:defRPr/>
            </a:lvl7pPr>
            <a:lvl8pPr marL="3429000" indent="-101600" algn="l" rtl="0">
              <a:spcBef>
                <a:spcPts val="400"/>
              </a:spcBef>
              <a:spcAft>
                <a:spcPts val="0"/>
              </a:spcAft>
              <a:buClr>
                <a:schemeClr val="dk1"/>
              </a:buClr>
              <a:buFont typeface="Times New Roman"/>
              <a:buChar char="»"/>
              <a:defRPr/>
            </a:lvl8pPr>
            <a:lvl9pPr marL="3886200" indent="-101600" algn="l" rtl="0">
              <a:spcBef>
                <a:spcPts val="400"/>
              </a:spcBef>
              <a:spcAft>
                <a:spcPts val="0"/>
              </a:spcAft>
              <a:buClr>
                <a:schemeClr val="dk1"/>
              </a:buClr>
              <a:buFont typeface="Times New Roman"/>
              <a:buChar char="»"/>
              <a:defRPr/>
            </a:lvl9pPr>
          </a:lstStyle>
          <a:p>
            <a:endParaRPr/>
          </a:p>
        </p:txBody>
      </p:sp>
      <p:sp>
        <p:nvSpPr>
          <p:cNvPr id="80" name="Shape 80"/>
          <p:cNvSpPr txBox="1">
            <a:spLocks noGrp="1"/>
          </p:cNvSpPr>
          <p:nvPr>
            <p:ph type="dt" idx="10"/>
          </p:nvPr>
        </p:nvSpPr>
        <p:spPr>
          <a:xfrm>
            <a:off x="685800" y="6248400"/>
            <a:ext cx="1904999" cy="457200"/>
          </a:xfrm>
          <a:prstGeom prst="rect">
            <a:avLst/>
          </a:prstGeom>
          <a:noFill/>
          <a:ln>
            <a:noFill/>
          </a:ln>
        </p:spPr>
        <p:txBody>
          <a:bodyPr lIns="91425" tIns="91425" rIns="91425" bIns="91425" anchor="t" anchorCtr="0"/>
          <a:lstStyle>
            <a:lvl1pPr marL="0" marR="0" indent="0" algn="l"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81" name="Shape 81"/>
          <p:cNvSpPr txBox="1">
            <a:spLocks noGrp="1"/>
          </p:cNvSpPr>
          <p:nvPr>
            <p:ph type="ftr" idx="11"/>
          </p:nvPr>
        </p:nvSpPr>
        <p:spPr>
          <a:xfrm>
            <a:off x="3124200" y="6248400"/>
            <a:ext cx="2895600" cy="457200"/>
          </a:xfrm>
          <a:prstGeom prst="rect">
            <a:avLst/>
          </a:prstGeom>
          <a:noFill/>
          <a:ln>
            <a:noFill/>
          </a:ln>
        </p:spPr>
        <p:txBody>
          <a:bodyPr lIns="91425" tIns="91425" rIns="91425" bIns="91425" anchor="t" anchorCtr="0"/>
          <a:lstStyle>
            <a:lvl1pPr marL="0" marR="0" indent="0" algn="ctr"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82" name="Shape 82"/>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lvl1pPr marL="0" marR="0" indent="0" algn="r" rtl="0">
              <a:spcBef>
                <a:spcPts val="0"/>
              </a:spcBef>
              <a:buNone/>
              <a:defRPr sz="1400" b="0" i="0" u="none" strike="noStrike" cap="none" baseline="0">
                <a:solidFill>
                  <a:schemeClr val="lt2"/>
                </a:solidFill>
                <a:latin typeface="Times New Roman"/>
                <a:ea typeface="Times New Roman"/>
                <a:cs typeface="Times New Roman"/>
                <a:sym typeface="Times New Roman"/>
              </a:defRPr>
            </a:lvl1pPr>
          </a:lstStyle>
          <a:p>
            <a:pPr marL="0" lvl="0" indent="0">
              <a:spcBef>
                <a:spcPts val="0"/>
              </a:spcBef>
              <a:buSzPct val="25000"/>
              <a:buNone/>
            </a:pPr>
            <a:fld id="{00000000-1234-1234-1234-123412341234}" type="slidenum">
              <a:rPr lang="pt-PT"/>
              <a:pPr marL="0" lvl="0" indent="0">
                <a:spcBef>
                  <a:spcPts val="0"/>
                </a:spcBef>
                <a:buSzPct val="25000"/>
                <a:buNone/>
              </a:pPr>
              <a:t>‹nº›</a:t>
            </a:fld>
            <a:endParaRPr lang="pt-P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cSld name="Título vertical e texto">
    <p:spTree>
      <p:nvGrpSpPr>
        <p:cNvPr id="1" name="Shape 83"/>
        <p:cNvGrpSpPr/>
        <p:nvPr/>
      </p:nvGrpSpPr>
      <p:grpSpPr>
        <a:xfrm>
          <a:off x="0" y="0"/>
          <a:ext cx="0" cy="0"/>
          <a:chOff x="0" y="0"/>
          <a:chExt cx="0" cy="0"/>
        </a:xfrm>
      </p:grpSpPr>
      <p:sp>
        <p:nvSpPr>
          <p:cNvPr id="84" name="Shape 84"/>
          <p:cNvSpPr txBox="1">
            <a:spLocks noGrp="1"/>
          </p:cNvSpPr>
          <p:nvPr>
            <p:ph type="title"/>
          </p:nvPr>
        </p:nvSpPr>
        <p:spPr>
          <a:xfrm rot="5400000">
            <a:off x="4667249" y="2305050"/>
            <a:ext cx="5638800" cy="1943100"/>
          </a:xfrm>
          <a:prstGeom prst="rect">
            <a:avLst/>
          </a:prstGeom>
          <a:noFill/>
          <a:ln>
            <a:noFill/>
          </a:ln>
        </p:spPr>
        <p:txBody>
          <a:bodyPr lIns="91425" tIns="91425" rIns="91425" bIns="91425" anchor="b" anchorCtr="0"/>
          <a:lstStyle>
            <a:lvl1pPr algn="l" rtl="0">
              <a:spcBef>
                <a:spcPts val="0"/>
              </a:spcBef>
              <a:spcAft>
                <a:spcPts val="0"/>
              </a:spcAft>
              <a:defRPr/>
            </a:lvl1pPr>
            <a:lvl2pPr algn="l" rtl="0">
              <a:spcBef>
                <a:spcPts val="0"/>
              </a:spcBef>
              <a:spcAft>
                <a:spcPts val="0"/>
              </a:spcAft>
              <a:defRPr/>
            </a:lvl2pPr>
            <a:lvl3pPr algn="l" rtl="0">
              <a:spcBef>
                <a:spcPts val="0"/>
              </a:spcBef>
              <a:spcAft>
                <a:spcPts val="0"/>
              </a:spcAft>
              <a:defRPr/>
            </a:lvl3pPr>
            <a:lvl4pPr algn="l" rtl="0">
              <a:spcBef>
                <a:spcPts val="0"/>
              </a:spcBef>
              <a:spcAft>
                <a:spcPts val="0"/>
              </a:spcAft>
              <a:defRPr/>
            </a:lvl4pPr>
            <a:lvl5pPr algn="l" rtl="0">
              <a:spcBef>
                <a:spcPts val="0"/>
              </a:spcBef>
              <a:spcAft>
                <a:spcPts val="0"/>
              </a:spcAft>
              <a:defRPr/>
            </a:lvl5pPr>
            <a:lvl6pPr marL="457200" algn="l" rtl="0">
              <a:spcBef>
                <a:spcPts val="0"/>
              </a:spcBef>
              <a:spcAft>
                <a:spcPts val="0"/>
              </a:spcAft>
              <a:defRPr/>
            </a:lvl6pPr>
            <a:lvl7pPr marL="914400" algn="l" rtl="0">
              <a:spcBef>
                <a:spcPts val="0"/>
              </a:spcBef>
              <a:spcAft>
                <a:spcPts val="0"/>
              </a:spcAft>
              <a:defRPr/>
            </a:lvl7pPr>
            <a:lvl8pPr marL="1371600" algn="l" rtl="0">
              <a:spcBef>
                <a:spcPts val="0"/>
              </a:spcBef>
              <a:spcAft>
                <a:spcPts val="0"/>
              </a:spcAft>
              <a:defRPr/>
            </a:lvl8pPr>
            <a:lvl9pPr marL="1828800" algn="l" rtl="0">
              <a:spcBef>
                <a:spcPts val="0"/>
              </a:spcBef>
              <a:spcAft>
                <a:spcPts val="0"/>
              </a:spcAft>
              <a:defRPr/>
            </a:lvl9pPr>
          </a:lstStyle>
          <a:p>
            <a:endParaRPr/>
          </a:p>
        </p:txBody>
      </p:sp>
      <p:sp>
        <p:nvSpPr>
          <p:cNvPr id="85" name="Shape 85"/>
          <p:cNvSpPr txBox="1">
            <a:spLocks noGrp="1"/>
          </p:cNvSpPr>
          <p:nvPr>
            <p:ph type="body" idx="1"/>
          </p:nvPr>
        </p:nvSpPr>
        <p:spPr>
          <a:xfrm rot="5400000">
            <a:off x="704849" y="438150"/>
            <a:ext cx="5638800" cy="5676900"/>
          </a:xfrm>
          <a:prstGeom prst="rect">
            <a:avLst/>
          </a:prstGeom>
          <a:noFill/>
          <a:ln>
            <a:noFill/>
          </a:ln>
        </p:spPr>
        <p:txBody>
          <a:bodyPr lIns="91425" tIns="91425" rIns="91425" bIns="91425" anchor="t" anchorCtr="0"/>
          <a:lstStyle>
            <a:lvl1pPr marL="342900" indent="-139700" algn="l" rtl="0">
              <a:spcBef>
                <a:spcPts val="640"/>
              </a:spcBef>
              <a:spcAft>
                <a:spcPts val="0"/>
              </a:spcAft>
              <a:buClr>
                <a:schemeClr val="lt2"/>
              </a:buClr>
              <a:buChar char="●"/>
              <a:defRPr/>
            </a:lvl1pPr>
            <a:lvl2pPr marL="742950" indent="-196850" algn="l" rtl="0">
              <a:spcBef>
                <a:spcPts val="560"/>
              </a:spcBef>
              <a:spcAft>
                <a:spcPts val="0"/>
              </a:spcAft>
              <a:buClr>
                <a:schemeClr val="lt2"/>
              </a:buClr>
              <a:buChar char="●"/>
              <a:defRPr/>
            </a:lvl2pPr>
            <a:lvl3pPr marL="1143000" indent="-76200" algn="l" rtl="0">
              <a:spcBef>
                <a:spcPts val="480"/>
              </a:spcBef>
              <a:spcAft>
                <a:spcPts val="0"/>
              </a:spcAft>
              <a:buClr>
                <a:schemeClr val="dk1"/>
              </a:buClr>
              <a:buFont typeface="Times New Roman"/>
              <a:buChar char="•"/>
              <a:defRPr/>
            </a:lvl3pPr>
            <a:lvl4pPr marL="1600200" indent="-101600" algn="l" rtl="0">
              <a:spcBef>
                <a:spcPts val="400"/>
              </a:spcBef>
              <a:spcAft>
                <a:spcPts val="0"/>
              </a:spcAft>
              <a:buClr>
                <a:schemeClr val="dk1"/>
              </a:buClr>
              <a:buFont typeface="Times New Roman"/>
              <a:buChar char="–"/>
              <a:defRPr/>
            </a:lvl4pPr>
            <a:lvl5pPr marL="2057400" indent="-101600" algn="l" rtl="0">
              <a:spcBef>
                <a:spcPts val="400"/>
              </a:spcBef>
              <a:spcAft>
                <a:spcPts val="0"/>
              </a:spcAft>
              <a:buClr>
                <a:schemeClr val="dk1"/>
              </a:buClr>
              <a:buFont typeface="Times New Roman"/>
              <a:buChar char="»"/>
              <a:defRPr/>
            </a:lvl5pPr>
            <a:lvl6pPr marL="2514600" indent="-101600" algn="l" rtl="0">
              <a:spcBef>
                <a:spcPts val="400"/>
              </a:spcBef>
              <a:spcAft>
                <a:spcPts val="0"/>
              </a:spcAft>
              <a:buClr>
                <a:schemeClr val="dk1"/>
              </a:buClr>
              <a:buFont typeface="Times New Roman"/>
              <a:buChar char="»"/>
              <a:defRPr/>
            </a:lvl6pPr>
            <a:lvl7pPr marL="2971800" indent="-101600" algn="l" rtl="0">
              <a:spcBef>
                <a:spcPts val="400"/>
              </a:spcBef>
              <a:spcAft>
                <a:spcPts val="0"/>
              </a:spcAft>
              <a:buClr>
                <a:schemeClr val="dk1"/>
              </a:buClr>
              <a:buFont typeface="Times New Roman"/>
              <a:buChar char="»"/>
              <a:defRPr/>
            </a:lvl7pPr>
            <a:lvl8pPr marL="3429000" indent="-101600" algn="l" rtl="0">
              <a:spcBef>
                <a:spcPts val="400"/>
              </a:spcBef>
              <a:spcAft>
                <a:spcPts val="0"/>
              </a:spcAft>
              <a:buClr>
                <a:schemeClr val="dk1"/>
              </a:buClr>
              <a:buFont typeface="Times New Roman"/>
              <a:buChar char="»"/>
              <a:defRPr/>
            </a:lvl8pPr>
            <a:lvl9pPr marL="3886200" indent="-101600" algn="l" rtl="0">
              <a:spcBef>
                <a:spcPts val="400"/>
              </a:spcBef>
              <a:spcAft>
                <a:spcPts val="0"/>
              </a:spcAft>
              <a:buClr>
                <a:schemeClr val="dk1"/>
              </a:buClr>
              <a:buFont typeface="Times New Roman"/>
              <a:buChar char="»"/>
              <a:defRPr/>
            </a:lvl9pPr>
          </a:lstStyle>
          <a:p>
            <a:endParaRPr/>
          </a:p>
        </p:txBody>
      </p:sp>
      <p:sp>
        <p:nvSpPr>
          <p:cNvPr id="86" name="Shape 86"/>
          <p:cNvSpPr txBox="1">
            <a:spLocks noGrp="1"/>
          </p:cNvSpPr>
          <p:nvPr>
            <p:ph type="dt" idx="10"/>
          </p:nvPr>
        </p:nvSpPr>
        <p:spPr>
          <a:xfrm>
            <a:off x="685800" y="6248400"/>
            <a:ext cx="1904999" cy="457200"/>
          </a:xfrm>
          <a:prstGeom prst="rect">
            <a:avLst/>
          </a:prstGeom>
          <a:noFill/>
          <a:ln>
            <a:noFill/>
          </a:ln>
        </p:spPr>
        <p:txBody>
          <a:bodyPr lIns="91425" tIns="91425" rIns="91425" bIns="91425" anchor="t" anchorCtr="0"/>
          <a:lstStyle>
            <a:lvl1pPr marL="0" marR="0" indent="0" algn="l"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87" name="Shape 87"/>
          <p:cNvSpPr txBox="1">
            <a:spLocks noGrp="1"/>
          </p:cNvSpPr>
          <p:nvPr>
            <p:ph type="ftr" idx="11"/>
          </p:nvPr>
        </p:nvSpPr>
        <p:spPr>
          <a:xfrm>
            <a:off x="3124200" y="6248400"/>
            <a:ext cx="2895600" cy="457200"/>
          </a:xfrm>
          <a:prstGeom prst="rect">
            <a:avLst/>
          </a:prstGeom>
          <a:noFill/>
          <a:ln>
            <a:noFill/>
          </a:ln>
        </p:spPr>
        <p:txBody>
          <a:bodyPr lIns="91425" tIns="91425" rIns="91425" bIns="91425" anchor="t" anchorCtr="0"/>
          <a:lstStyle>
            <a:lvl1pPr marL="0" marR="0" indent="0" algn="ctr"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88" name="Shape 88"/>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lvl1pPr marL="0" marR="0" indent="0" algn="r" rtl="0">
              <a:spcBef>
                <a:spcPts val="0"/>
              </a:spcBef>
              <a:buNone/>
              <a:defRPr sz="1400" b="0" i="0" u="none" strike="noStrike" cap="none" baseline="0">
                <a:solidFill>
                  <a:schemeClr val="lt2"/>
                </a:solidFill>
                <a:latin typeface="Times New Roman"/>
                <a:ea typeface="Times New Roman"/>
                <a:cs typeface="Times New Roman"/>
                <a:sym typeface="Times New Roman"/>
              </a:defRPr>
            </a:lvl1pPr>
          </a:lstStyle>
          <a:p>
            <a:pPr marL="0" lvl="0" indent="0">
              <a:spcBef>
                <a:spcPts val="0"/>
              </a:spcBef>
              <a:buSzPct val="25000"/>
              <a:buNone/>
            </a:pPr>
            <a:fld id="{00000000-1234-1234-1234-123412341234}" type="slidenum">
              <a:rPr lang="pt-PT"/>
              <a:pPr marL="0" lvl="0" indent="0">
                <a:spcBef>
                  <a:spcPts val="0"/>
                </a:spcBef>
                <a:buSzPct val="25000"/>
                <a:buNone/>
              </a:pPr>
              <a:t>‹nº›</a:t>
            </a:fld>
            <a:endParaRPr lang="pt-P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EF8EE">
            <a:alpha val="92941"/>
          </a:srgbClr>
        </a:solidFill>
        <a:effectLst/>
      </p:bgPr>
    </p:bg>
    <p:spTree>
      <p:nvGrpSpPr>
        <p:cNvPr id="1" name="Shape 8"/>
        <p:cNvGrpSpPr/>
        <p:nvPr/>
      </p:nvGrpSpPr>
      <p:grpSpPr>
        <a:xfrm>
          <a:off x="0" y="0"/>
          <a:ext cx="0" cy="0"/>
          <a:chOff x="0" y="0"/>
          <a:chExt cx="0" cy="0"/>
        </a:xfrm>
      </p:grpSpPr>
      <p:sp>
        <p:nvSpPr>
          <p:cNvPr id="9" name="Shape 9"/>
          <p:cNvSpPr txBox="1">
            <a:spLocks noGrp="1"/>
          </p:cNvSpPr>
          <p:nvPr>
            <p:ph type="title"/>
          </p:nvPr>
        </p:nvSpPr>
        <p:spPr>
          <a:xfrm>
            <a:off x="685800" y="457200"/>
            <a:ext cx="7772400" cy="1143000"/>
          </a:xfrm>
          <a:prstGeom prst="rect">
            <a:avLst/>
          </a:prstGeom>
          <a:noFill/>
          <a:ln>
            <a:noFill/>
          </a:ln>
        </p:spPr>
        <p:txBody>
          <a:bodyPr lIns="91425" tIns="91425" rIns="91425" bIns="91425" anchor="b" anchorCtr="0"/>
          <a:lstStyle>
            <a:lvl1pPr marL="0" marR="0" indent="0" algn="l" rtl="0">
              <a:spcBef>
                <a:spcPts val="0"/>
              </a:spcBef>
              <a:spcAft>
                <a:spcPts val="0"/>
              </a:spcAft>
              <a:defRPr/>
            </a:lvl1pPr>
            <a:lvl2pPr marL="0" marR="0" indent="0" algn="l" rtl="0">
              <a:spcBef>
                <a:spcPts val="0"/>
              </a:spcBef>
              <a:spcAft>
                <a:spcPts val="0"/>
              </a:spcAft>
              <a:defRPr/>
            </a:lvl2pPr>
            <a:lvl3pPr marL="0" marR="0" indent="0" algn="l" rtl="0">
              <a:spcBef>
                <a:spcPts val="0"/>
              </a:spcBef>
              <a:spcAft>
                <a:spcPts val="0"/>
              </a:spcAft>
              <a:defRPr/>
            </a:lvl3pPr>
            <a:lvl4pPr marL="0" marR="0" indent="0" algn="l" rtl="0">
              <a:spcBef>
                <a:spcPts val="0"/>
              </a:spcBef>
              <a:spcAft>
                <a:spcPts val="0"/>
              </a:spcAft>
              <a:defRPr/>
            </a:lvl4pPr>
            <a:lvl5pPr marL="0" marR="0" indent="0" algn="l" rtl="0">
              <a:spcBef>
                <a:spcPts val="0"/>
              </a:spcBef>
              <a:spcAft>
                <a:spcPts val="0"/>
              </a:spcAft>
              <a:defRPr/>
            </a:lvl5pPr>
            <a:lvl6pPr marL="457200" marR="0" indent="0" algn="l" rtl="0">
              <a:spcBef>
                <a:spcPts val="0"/>
              </a:spcBef>
              <a:spcAft>
                <a:spcPts val="0"/>
              </a:spcAft>
              <a:defRPr/>
            </a:lvl6pPr>
            <a:lvl7pPr marL="914400" marR="0" indent="0" algn="l" rtl="0">
              <a:spcBef>
                <a:spcPts val="0"/>
              </a:spcBef>
              <a:spcAft>
                <a:spcPts val="0"/>
              </a:spcAft>
              <a:defRPr/>
            </a:lvl7pPr>
            <a:lvl8pPr marL="1371600" marR="0" indent="0" algn="l" rtl="0">
              <a:spcBef>
                <a:spcPts val="0"/>
              </a:spcBef>
              <a:spcAft>
                <a:spcPts val="0"/>
              </a:spcAft>
              <a:defRPr/>
            </a:lvl8pPr>
            <a:lvl9pPr marL="1828800" marR="0" indent="0" algn="l" rtl="0">
              <a:spcBef>
                <a:spcPts val="0"/>
              </a:spcBef>
              <a:spcAft>
                <a:spcPts val="0"/>
              </a:spcAft>
              <a:defRPr/>
            </a:lvl9pPr>
          </a:lstStyle>
          <a:p>
            <a:endParaRPr/>
          </a:p>
        </p:txBody>
      </p:sp>
      <p:sp>
        <p:nvSpPr>
          <p:cNvPr id="10" name="Shape 10"/>
          <p:cNvSpPr txBox="1">
            <a:spLocks noGrp="1"/>
          </p:cNvSpPr>
          <p:nvPr>
            <p:ph type="body" idx="1"/>
          </p:nvPr>
        </p:nvSpPr>
        <p:spPr>
          <a:xfrm>
            <a:off x="685800" y="1981200"/>
            <a:ext cx="7772400" cy="4114800"/>
          </a:xfrm>
          <a:prstGeom prst="rect">
            <a:avLst/>
          </a:prstGeom>
          <a:noFill/>
          <a:ln>
            <a:noFill/>
          </a:ln>
        </p:spPr>
        <p:txBody>
          <a:bodyPr lIns="91425" tIns="91425" rIns="91425" bIns="91425" anchor="t" anchorCtr="0"/>
          <a:lstStyle>
            <a:lvl1pPr marL="342900" marR="0" indent="-139700" algn="l" rtl="0">
              <a:spcBef>
                <a:spcPts val="640"/>
              </a:spcBef>
              <a:spcAft>
                <a:spcPts val="0"/>
              </a:spcAft>
              <a:buClr>
                <a:schemeClr val="lt2"/>
              </a:buClr>
              <a:buFont typeface="Arial"/>
              <a:buChar char="●"/>
              <a:defRPr/>
            </a:lvl1pPr>
            <a:lvl2pPr marL="742950" marR="0" indent="-196850" algn="l" rtl="0">
              <a:spcBef>
                <a:spcPts val="560"/>
              </a:spcBef>
              <a:spcAft>
                <a:spcPts val="0"/>
              </a:spcAft>
              <a:buClr>
                <a:schemeClr val="lt2"/>
              </a:buClr>
              <a:buFont typeface="Arial"/>
              <a:buChar char="●"/>
              <a:defRPr/>
            </a:lvl2pPr>
            <a:lvl3pPr marL="1143000" marR="0" indent="-76200" algn="l" rtl="0">
              <a:spcBef>
                <a:spcPts val="480"/>
              </a:spcBef>
              <a:spcAft>
                <a:spcPts val="0"/>
              </a:spcAft>
              <a:buClr>
                <a:schemeClr val="dk1"/>
              </a:buClr>
              <a:buFont typeface="Times New Roman"/>
              <a:buChar char="•"/>
              <a:defRPr/>
            </a:lvl3pPr>
            <a:lvl4pPr marL="1600200" marR="0" indent="-101600" algn="l" rtl="0">
              <a:spcBef>
                <a:spcPts val="400"/>
              </a:spcBef>
              <a:spcAft>
                <a:spcPts val="0"/>
              </a:spcAft>
              <a:buClr>
                <a:schemeClr val="dk1"/>
              </a:buClr>
              <a:buFont typeface="Times New Roman"/>
              <a:buChar char="–"/>
              <a:defRPr/>
            </a:lvl4pPr>
            <a:lvl5pPr marL="2057400" marR="0" indent="-101600" algn="l" rtl="0">
              <a:spcBef>
                <a:spcPts val="400"/>
              </a:spcBef>
              <a:spcAft>
                <a:spcPts val="0"/>
              </a:spcAft>
              <a:buClr>
                <a:schemeClr val="dk1"/>
              </a:buClr>
              <a:buFont typeface="Times New Roman"/>
              <a:buChar char="»"/>
              <a:defRPr/>
            </a:lvl5pPr>
            <a:lvl6pPr marL="2514600" marR="0" indent="-101600" algn="l" rtl="0">
              <a:spcBef>
                <a:spcPts val="400"/>
              </a:spcBef>
              <a:spcAft>
                <a:spcPts val="0"/>
              </a:spcAft>
              <a:buClr>
                <a:schemeClr val="dk1"/>
              </a:buClr>
              <a:buFont typeface="Times New Roman"/>
              <a:buChar char="»"/>
              <a:defRPr/>
            </a:lvl6pPr>
            <a:lvl7pPr marL="2971800" marR="0" indent="-101600" algn="l" rtl="0">
              <a:spcBef>
                <a:spcPts val="400"/>
              </a:spcBef>
              <a:spcAft>
                <a:spcPts val="0"/>
              </a:spcAft>
              <a:buClr>
                <a:schemeClr val="dk1"/>
              </a:buClr>
              <a:buFont typeface="Times New Roman"/>
              <a:buChar char="»"/>
              <a:defRPr/>
            </a:lvl7pPr>
            <a:lvl8pPr marL="3429000" marR="0" indent="-101600" algn="l" rtl="0">
              <a:spcBef>
                <a:spcPts val="400"/>
              </a:spcBef>
              <a:spcAft>
                <a:spcPts val="0"/>
              </a:spcAft>
              <a:buClr>
                <a:schemeClr val="dk1"/>
              </a:buClr>
              <a:buFont typeface="Times New Roman"/>
              <a:buChar char="»"/>
              <a:defRPr/>
            </a:lvl8pPr>
            <a:lvl9pPr marL="3886200" marR="0" indent="-101600" algn="l" rtl="0">
              <a:spcBef>
                <a:spcPts val="400"/>
              </a:spcBef>
              <a:spcAft>
                <a:spcPts val="0"/>
              </a:spcAft>
              <a:buClr>
                <a:schemeClr val="dk1"/>
              </a:buClr>
              <a:buFont typeface="Times New Roman"/>
              <a:buChar char="»"/>
              <a:defRPr/>
            </a:lvl9pPr>
          </a:lstStyle>
          <a:p>
            <a:endParaRPr/>
          </a:p>
        </p:txBody>
      </p:sp>
      <p:sp>
        <p:nvSpPr>
          <p:cNvPr id="11" name="Shape 11"/>
          <p:cNvSpPr txBox="1">
            <a:spLocks noGrp="1"/>
          </p:cNvSpPr>
          <p:nvPr>
            <p:ph type="dt" idx="10"/>
          </p:nvPr>
        </p:nvSpPr>
        <p:spPr>
          <a:xfrm>
            <a:off x="685800" y="6248400"/>
            <a:ext cx="1904999" cy="457200"/>
          </a:xfrm>
          <a:prstGeom prst="rect">
            <a:avLst/>
          </a:prstGeom>
          <a:noFill/>
          <a:ln>
            <a:noFill/>
          </a:ln>
        </p:spPr>
        <p:txBody>
          <a:bodyPr lIns="91425" tIns="91425" rIns="91425" bIns="91425" anchor="t" anchorCtr="0"/>
          <a:lstStyle>
            <a:lvl1pPr marL="0" marR="0" indent="0" algn="l"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12" name="Shape 12"/>
          <p:cNvSpPr txBox="1">
            <a:spLocks noGrp="1"/>
          </p:cNvSpPr>
          <p:nvPr>
            <p:ph type="ftr" idx="11"/>
          </p:nvPr>
        </p:nvSpPr>
        <p:spPr>
          <a:xfrm>
            <a:off x="3124200" y="6248400"/>
            <a:ext cx="2895600" cy="457200"/>
          </a:xfrm>
          <a:prstGeom prst="rect">
            <a:avLst/>
          </a:prstGeom>
          <a:noFill/>
          <a:ln>
            <a:noFill/>
          </a:ln>
        </p:spPr>
        <p:txBody>
          <a:bodyPr lIns="91425" tIns="91425" rIns="91425" bIns="91425" anchor="t" anchorCtr="0"/>
          <a:lstStyle>
            <a:lvl1pPr marL="0" marR="0" indent="0" algn="ctr" rtl="0">
              <a:spcBef>
                <a:spcPts val="70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13" name="Shape 13"/>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lvl1pPr marL="0" marR="0" indent="0" algn="r" rtl="0">
              <a:spcBef>
                <a:spcPts val="0"/>
              </a:spcBef>
              <a:buNone/>
              <a:defRPr sz="1400" b="0" i="0" u="none" strike="noStrike" cap="none" baseline="0">
                <a:solidFill>
                  <a:schemeClr val="lt2"/>
                </a:solidFill>
                <a:latin typeface="Times New Roman"/>
                <a:ea typeface="Times New Roman"/>
                <a:cs typeface="Times New Roman"/>
                <a:sym typeface="Times New Roman"/>
              </a:defRPr>
            </a:lvl1pPr>
          </a:lstStyle>
          <a:p>
            <a:pPr marL="0" lvl="0" indent="0">
              <a:spcBef>
                <a:spcPts val="0"/>
              </a:spcBef>
              <a:buSzPct val="25000"/>
              <a:buNone/>
            </a:pPr>
            <a:fld id="{00000000-1234-1234-1234-123412341234}" type="slidenum">
              <a:rPr lang="pt-PT"/>
              <a:pPr marL="0" lvl="0" indent="0">
                <a:spcBef>
                  <a:spcPts val="0"/>
                </a:spcBef>
                <a:buSzPct val="25000"/>
                <a:buNone/>
              </a:pPr>
              <a:t>‹nº›</a:t>
            </a:fld>
            <a:endParaRPr lang="pt-PT"/>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Shape 90"/>
          <p:cNvSpPr txBox="1">
            <a:spLocks noGrp="1"/>
          </p:cNvSpPr>
          <p:nvPr>
            <p:ph type="ctrTitle"/>
          </p:nvPr>
        </p:nvSpPr>
        <p:spPr>
          <a:xfrm>
            <a:off x="0" y="785812"/>
            <a:ext cx="9144000" cy="1222375"/>
          </a:xfrm>
          <a:prstGeom prst="rect">
            <a:avLst/>
          </a:prstGeom>
          <a:noFill/>
          <a:ln>
            <a:noFill/>
          </a:ln>
        </p:spPr>
        <p:txBody>
          <a:bodyPr lIns="91425" tIns="45700" rIns="91425" bIns="45700" anchor="b" anchorCtr="0">
            <a:noAutofit/>
          </a:bodyPr>
          <a:lstStyle/>
          <a:p>
            <a:pPr marL="0" marR="0" lvl="0" indent="0" algn="ctr" rtl="0">
              <a:spcBef>
                <a:spcPts val="0"/>
              </a:spcBef>
              <a:spcAft>
                <a:spcPts val="0"/>
              </a:spcAft>
              <a:buSzPct val="25000"/>
              <a:buNone/>
            </a:pPr>
            <a:br>
              <a:rPr lang="pt-PT" sz="3350" b="0" i="0" u="none" strike="noStrike" cap="none" baseline="0" dirty="0">
                <a:solidFill>
                  <a:schemeClr val="dk2"/>
                </a:solidFill>
                <a:latin typeface="Times New Roman"/>
                <a:ea typeface="Times New Roman"/>
                <a:cs typeface="Times New Roman"/>
                <a:sym typeface="Times New Roman"/>
              </a:rPr>
            </a:br>
            <a:br>
              <a:rPr lang="pt-PT" sz="3350" b="0" i="0" u="none" strike="noStrike" cap="none" baseline="0" dirty="0">
                <a:solidFill>
                  <a:schemeClr val="dk2"/>
                </a:solidFill>
                <a:latin typeface="Times New Roman"/>
                <a:ea typeface="Times New Roman"/>
                <a:cs typeface="Times New Roman"/>
                <a:sym typeface="Times New Roman"/>
              </a:rPr>
            </a:br>
            <a:r>
              <a:rPr lang="pt-PT" sz="3350" b="0" i="0" u="none" strike="noStrike" cap="none" baseline="0" dirty="0">
                <a:solidFill>
                  <a:schemeClr val="dk2"/>
                </a:solidFill>
                <a:latin typeface="Times New Roman"/>
                <a:ea typeface="Times New Roman"/>
                <a:cs typeface="Times New Roman"/>
                <a:sym typeface="Times New Roman"/>
              </a:rPr>
              <a:t>Curso de preparação para o </a:t>
            </a:r>
            <a:br>
              <a:rPr lang="pt-PT" sz="3350" b="0" i="0" u="none" strike="noStrike" cap="none" baseline="0" dirty="0">
                <a:solidFill>
                  <a:schemeClr val="dk2"/>
                </a:solidFill>
                <a:latin typeface="Times New Roman"/>
                <a:ea typeface="Times New Roman"/>
                <a:cs typeface="Times New Roman"/>
                <a:sym typeface="Times New Roman"/>
              </a:rPr>
            </a:br>
            <a:r>
              <a:rPr lang="pt-PT" sz="3350" b="0" i="0" u="none" strike="noStrike" cap="none" baseline="0" dirty="0">
                <a:solidFill>
                  <a:schemeClr val="dk2"/>
                </a:solidFill>
                <a:latin typeface="Times New Roman"/>
                <a:ea typeface="Times New Roman"/>
                <a:cs typeface="Times New Roman"/>
                <a:sym typeface="Times New Roman"/>
              </a:rPr>
              <a:t>exame da OCC</a:t>
            </a:r>
          </a:p>
        </p:txBody>
      </p:sp>
      <p:sp>
        <p:nvSpPr>
          <p:cNvPr id="91" name="Shape 91"/>
          <p:cNvSpPr txBox="1"/>
          <p:nvPr/>
        </p:nvSpPr>
        <p:spPr>
          <a:xfrm>
            <a:off x="785812" y="3071813"/>
            <a:ext cx="7572375" cy="1200329"/>
          </a:xfrm>
          <a:prstGeom prst="rect">
            <a:avLst/>
          </a:prstGeom>
          <a:gradFill>
            <a:gsLst>
              <a:gs pos="0">
                <a:srgbClr val="D6B19C"/>
              </a:gs>
              <a:gs pos="30000">
                <a:srgbClr val="D49E6C"/>
              </a:gs>
              <a:gs pos="70000">
                <a:srgbClr val="A65528"/>
              </a:gs>
              <a:gs pos="100000">
                <a:srgbClr val="663012"/>
              </a:gs>
            </a:gsLst>
            <a:lin ang="5400000" scaled="0"/>
          </a:gra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3600" b="0" i="0" u="none" strike="noStrike" cap="none" baseline="0" dirty="0">
                <a:solidFill>
                  <a:schemeClr val="dk1"/>
                </a:solidFill>
                <a:latin typeface="Tahoma"/>
                <a:ea typeface="Tahoma"/>
                <a:cs typeface="Tahoma"/>
                <a:sym typeface="Tahoma"/>
              </a:rPr>
              <a:t>IMPOSTO S/ RENDIMENTO DAS PESSOAS COLECTIVAS (I.R.C.)</a:t>
            </a:r>
          </a:p>
        </p:txBody>
      </p:sp>
      <p:sp>
        <p:nvSpPr>
          <p:cNvPr id="2" name="Retângulo 1">
            <a:extLst>
              <a:ext uri="{FF2B5EF4-FFF2-40B4-BE49-F238E27FC236}">
                <a16:creationId xmlns:a16="http://schemas.microsoft.com/office/drawing/2014/main" id="{0361488B-CD23-48E4-95C7-0954337A7993}"/>
              </a:ext>
            </a:extLst>
          </p:cNvPr>
          <p:cNvSpPr/>
          <p:nvPr/>
        </p:nvSpPr>
        <p:spPr>
          <a:xfrm>
            <a:off x="0" y="4228363"/>
            <a:ext cx="6300192" cy="2646878"/>
          </a:xfrm>
          <a:prstGeom prst="rect">
            <a:avLst/>
          </a:prstGeom>
        </p:spPr>
        <p:txBody>
          <a:bodyPr wrap="square">
            <a:spAutoFit/>
          </a:bodyPr>
          <a:lstStyle/>
          <a:p>
            <a:endParaRPr lang="pt-PT" dirty="0"/>
          </a:p>
          <a:p>
            <a:endParaRPr lang="pt-PT" dirty="0"/>
          </a:p>
          <a:p>
            <a:endParaRPr lang="pt-PT" dirty="0"/>
          </a:p>
          <a:p>
            <a:endParaRPr lang="pt-PT" dirty="0"/>
          </a:p>
          <a:p>
            <a:endParaRPr lang="pt-PT" dirty="0"/>
          </a:p>
          <a:p>
            <a:endParaRPr lang="pt-PT" dirty="0"/>
          </a:p>
          <a:p>
            <a:endParaRPr lang="pt-PT" dirty="0"/>
          </a:p>
          <a:p>
            <a:r>
              <a:rPr lang="pt-PT" sz="1600" dirty="0">
                <a:solidFill>
                  <a:schemeClr val="dk2"/>
                </a:solidFill>
                <a:latin typeface="Times New Roman"/>
                <a:cs typeface="Times New Roman"/>
              </a:rPr>
              <a:t>CISCAL – OUTUBRO DE 2019</a:t>
            </a:r>
          </a:p>
          <a:p>
            <a:endParaRPr lang="pt-PT" sz="1600" dirty="0">
              <a:solidFill>
                <a:schemeClr val="dk2"/>
              </a:solidFill>
              <a:latin typeface="Times New Roman"/>
              <a:cs typeface="Times New Roman"/>
            </a:endParaRPr>
          </a:p>
          <a:p>
            <a:r>
              <a:rPr lang="pt-PT" sz="1600" dirty="0">
                <a:solidFill>
                  <a:schemeClr val="dk2"/>
                </a:solidFill>
                <a:latin typeface="Times New Roman"/>
                <a:cs typeface="Times New Roman"/>
              </a:rPr>
              <a:t>FORMADORA:  Maria Teresa Reis</a:t>
            </a:r>
          </a:p>
          <a:p>
            <a:endParaRPr lang="pt-PT" sz="2000" dirty="0"/>
          </a:p>
        </p:txBody>
      </p:sp>
    </p:spTree>
  </p:cSld>
  <p:clrMapOvr>
    <a:masterClrMapping/>
  </p:clrMapOvr>
  <p:transition spd="slow">
    <p:cu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Shape 97"/>
          <p:cNvSpPr txBox="1">
            <a:spLocks noGrp="1"/>
          </p:cNvSpPr>
          <p:nvPr>
            <p:ph type="body" idx="1"/>
          </p:nvPr>
        </p:nvSpPr>
        <p:spPr>
          <a:xfrm>
            <a:off x="642937" y="1285875"/>
            <a:ext cx="8286749" cy="4594224"/>
          </a:xfrm>
          <a:prstGeom prst="rect">
            <a:avLst/>
          </a:prstGeom>
          <a:noFill/>
          <a:ln>
            <a:noFill/>
          </a:ln>
        </p:spPr>
        <p:txBody>
          <a:bodyPr lIns="91425" tIns="45700" rIns="91425" bIns="45700" anchor="t" anchorCtr="0">
            <a:noAutofit/>
          </a:bodyPr>
          <a:lstStyle/>
          <a:p>
            <a:pPr marL="342900" marR="0" lvl="0" indent="-342900" algn="l" rtl="0">
              <a:lnSpc>
                <a:spcPct val="80000"/>
              </a:lnSpc>
              <a:spcBef>
                <a:spcPts val="0"/>
              </a:spcBef>
              <a:spcAft>
                <a:spcPts val="0"/>
              </a:spcAft>
              <a:buClr>
                <a:schemeClr val="lt2"/>
              </a:buClr>
              <a:buSzPct val="25000"/>
              <a:buFont typeface="Noto Symbol"/>
              <a:buNone/>
            </a:pPr>
            <a:r>
              <a:rPr lang="pt-PT" sz="2950" b="0" i="0" u="none" strike="noStrike" cap="none" baseline="0" dirty="0">
                <a:solidFill>
                  <a:schemeClr val="dk1"/>
                </a:solidFill>
                <a:latin typeface="Times New Roman"/>
                <a:ea typeface="Times New Roman"/>
                <a:cs typeface="Times New Roman"/>
                <a:sym typeface="Times New Roman"/>
              </a:rPr>
              <a:t> </a:t>
            </a:r>
            <a:r>
              <a:rPr lang="pt-PT" sz="2950" b="1" i="0" u="none" strike="noStrike" cap="none" baseline="0" dirty="0">
                <a:solidFill>
                  <a:schemeClr val="dk1"/>
                </a:solidFill>
                <a:latin typeface="Times New Roman"/>
                <a:ea typeface="Times New Roman"/>
                <a:cs typeface="Times New Roman"/>
                <a:sym typeface="Times New Roman"/>
              </a:rPr>
              <a:t>			Quem está sujeito a IRC?</a:t>
            </a:r>
          </a:p>
          <a:p>
            <a:pPr marL="342900" marR="0" lvl="0" indent="-342900" algn="l" rtl="0">
              <a:lnSpc>
                <a:spcPct val="80000"/>
              </a:lnSpc>
              <a:spcBef>
                <a:spcPts val="590"/>
              </a:spcBef>
              <a:spcAft>
                <a:spcPts val="0"/>
              </a:spcAft>
              <a:buClr>
                <a:schemeClr val="lt2"/>
              </a:buClr>
              <a:buSzPct val="25000"/>
              <a:buFont typeface="Noto Symbol"/>
              <a:buNone/>
            </a:pPr>
            <a:r>
              <a:rPr lang="pt-PT" sz="2950" b="0" i="0" u="none" strike="noStrike" cap="none" baseline="0" dirty="0">
                <a:solidFill>
                  <a:schemeClr val="dk1"/>
                </a:solidFill>
                <a:latin typeface="Times New Roman"/>
                <a:ea typeface="Times New Roman"/>
                <a:cs typeface="Times New Roman"/>
                <a:sym typeface="Times New Roman"/>
              </a:rPr>
              <a:t>                                  	</a:t>
            </a:r>
            <a:r>
              <a:rPr lang="pt-PT" sz="2950" b="1" i="0" u="none" strike="noStrike" cap="none" baseline="0" dirty="0">
                <a:solidFill>
                  <a:schemeClr val="dk1"/>
                </a:solidFill>
                <a:latin typeface="Times New Roman"/>
                <a:ea typeface="Times New Roman"/>
                <a:cs typeface="Times New Roman"/>
                <a:sym typeface="Times New Roman"/>
              </a:rPr>
              <a:t>								</a:t>
            </a:r>
            <a:r>
              <a:rPr lang="pt-PT" sz="2950" b="1" i="0" u="sng" strike="noStrike" cap="none" baseline="0" dirty="0">
                <a:solidFill>
                  <a:schemeClr val="dk1"/>
                </a:solidFill>
                <a:latin typeface="Times New Roman"/>
                <a:ea typeface="Times New Roman"/>
                <a:cs typeface="Times New Roman"/>
                <a:sym typeface="Times New Roman"/>
              </a:rPr>
              <a:t>Residentes</a:t>
            </a:r>
            <a:r>
              <a:rPr lang="pt-PT" sz="2950" b="1" i="0" u="none" strike="noStrike" cap="none" baseline="0" dirty="0">
                <a:solidFill>
                  <a:schemeClr val="dk1"/>
                </a:solidFill>
                <a:latin typeface="Times New Roman"/>
                <a:ea typeface="Times New Roman"/>
                <a:cs typeface="Times New Roman"/>
                <a:sym typeface="Times New Roman"/>
              </a:rPr>
              <a:t> – sede ou 					direção efetiva em 					território português </a:t>
            </a:r>
          </a:p>
          <a:p>
            <a:pPr lvl="0" indent="-342900">
              <a:lnSpc>
                <a:spcPct val="80000"/>
              </a:lnSpc>
              <a:spcBef>
                <a:spcPts val="590"/>
              </a:spcBef>
              <a:buSzPct val="25000"/>
              <a:buNone/>
            </a:pPr>
            <a:r>
              <a:rPr lang="pt-PT" sz="2950" b="1" dirty="0">
                <a:solidFill>
                  <a:schemeClr val="dk1"/>
                </a:solidFill>
                <a:latin typeface="Times New Roman"/>
                <a:ea typeface="Times New Roman"/>
                <a:cs typeface="Times New Roman"/>
                <a:sym typeface="Times New Roman"/>
              </a:rPr>
              <a:t>Sujeitos Passivos</a:t>
            </a:r>
            <a:r>
              <a:rPr lang="pt-PT" sz="2950" dirty="0">
                <a:solidFill>
                  <a:schemeClr val="dk1"/>
                </a:solidFill>
                <a:latin typeface="Times New Roman"/>
                <a:ea typeface="Times New Roman"/>
                <a:cs typeface="Times New Roman"/>
                <a:sym typeface="Times New Roman"/>
              </a:rPr>
              <a:t> </a:t>
            </a:r>
            <a:r>
              <a:rPr lang="pt-PT" sz="2950" b="0" i="0" u="none" strike="noStrike" cap="none" baseline="0" dirty="0">
                <a:solidFill>
                  <a:schemeClr val="dk1"/>
                </a:solidFill>
                <a:latin typeface="Times New Roman"/>
                <a:ea typeface="Times New Roman"/>
                <a:cs typeface="Times New Roman"/>
                <a:sym typeface="Times New Roman"/>
              </a:rPr>
              <a:t>		</a:t>
            </a:r>
          </a:p>
          <a:p>
            <a:pPr marL="342900" marR="0" lvl="0" indent="-342900" algn="l" rtl="0">
              <a:lnSpc>
                <a:spcPct val="80000"/>
              </a:lnSpc>
              <a:spcBef>
                <a:spcPts val="590"/>
              </a:spcBef>
              <a:spcAft>
                <a:spcPts val="0"/>
              </a:spcAft>
              <a:buClr>
                <a:schemeClr val="lt2"/>
              </a:buClr>
              <a:buSzPct val="25000"/>
              <a:buFont typeface="Noto Symbol"/>
              <a:buNone/>
            </a:pPr>
            <a:r>
              <a:rPr lang="pt-PT" sz="2950" b="0" i="0" u="none" strike="noStrike" cap="none" baseline="0" dirty="0">
                <a:solidFill>
                  <a:schemeClr val="dk1"/>
                </a:solidFill>
                <a:latin typeface="Times New Roman"/>
                <a:ea typeface="Times New Roman"/>
                <a:cs typeface="Times New Roman"/>
                <a:sym typeface="Times New Roman"/>
              </a:rPr>
              <a:t>					</a:t>
            </a:r>
          </a:p>
          <a:p>
            <a:pPr marL="342900" marR="0" lvl="0" indent="-342900" algn="l" rtl="0">
              <a:lnSpc>
                <a:spcPct val="80000"/>
              </a:lnSpc>
              <a:spcBef>
                <a:spcPts val="590"/>
              </a:spcBef>
              <a:spcAft>
                <a:spcPts val="0"/>
              </a:spcAft>
              <a:buClr>
                <a:schemeClr val="lt2"/>
              </a:buClr>
              <a:buSzPct val="25000"/>
              <a:buFont typeface="Noto Symbol"/>
              <a:buNone/>
            </a:pPr>
            <a:endParaRPr lang="pt-PT" sz="2950" b="0" i="0" u="none" strike="noStrike" cap="none" baseline="0" dirty="0">
              <a:solidFill>
                <a:schemeClr val="dk1"/>
              </a:solidFill>
              <a:latin typeface="Times New Roman"/>
              <a:ea typeface="Times New Roman"/>
              <a:cs typeface="Times New Roman"/>
              <a:sym typeface="Times New Roman"/>
            </a:endParaRPr>
          </a:p>
          <a:p>
            <a:pPr marL="342900" marR="0" lvl="0" indent="-342900" algn="l" rtl="0">
              <a:lnSpc>
                <a:spcPct val="80000"/>
              </a:lnSpc>
              <a:spcBef>
                <a:spcPts val="590"/>
              </a:spcBef>
              <a:spcAft>
                <a:spcPts val="0"/>
              </a:spcAft>
              <a:buClr>
                <a:schemeClr val="lt2"/>
              </a:buClr>
              <a:buSzPct val="25000"/>
              <a:buFont typeface="Noto Symbol"/>
              <a:buNone/>
            </a:pPr>
            <a:r>
              <a:rPr lang="pt-PT" sz="2950" dirty="0">
                <a:solidFill>
                  <a:schemeClr val="dk1"/>
                </a:solidFill>
                <a:latin typeface="Times New Roman"/>
                <a:ea typeface="Times New Roman"/>
                <a:cs typeface="Times New Roman"/>
                <a:sym typeface="Times New Roman"/>
              </a:rPr>
              <a:t>					</a:t>
            </a:r>
            <a:r>
              <a:rPr lang="pt-PT" sz="2950" b="1" i="0" u="sng" strike="noStrike" cap="none" baseline="0" dirty="0">
                <a:solidFill>
                  <a:schemeClr val="dk1"/>
                </a:solidFill>
                <a:latin typeface="Times New Roman"/>
                <a:ea typeface="Times New Roman"/>
                <a:cs typeface="Times New Roman"/>
                <a:sym typeface="Times New Roman"/>
              </a:rPr>
              <a:t>Não Residentes</a:t>
            </a:r>
            <a:r>
              <a:rPr lang="pt-PT" sz="2950" b="1" i="0" u="sng" strike="noStrike" cap="none" dirty="0">
                <a:solidFill>
                  <a:schemeClr val="dk1"/>
                </a:solidFill>
                <a:latin typeface="Times New Roman"/>
                <a:ea typeface="Times New Roman"/>
                <a:cs typeface="Times New Roman"/>
                <a:sym typeface="Times New Roman"/>
              </a:rPr>
              <a:t> </a:t>
            </a:r>
            <a:r>
              <a:rPr lang="pt-PT" sz="2950" b="1" i="0" u="none" strike="noStrike" cap="none" baseline="0" dirty="0">
                <a:solidFill>
                  <a:schemeClr val="dk1"/>
                </a:solidFill>
                <a:latin typeface="Times New Roman"/>
                <a:ea typeface="Times New Roman"/>
                <a:cs typeface="Times New Roman"/>
                <a:sym typeface="Times New Roman"/>
              </a:rPr>
              <a:t>– não 					tenham sede nem direção</a:t>
            </a:r>
            <a:r>
              <a:rPr lang="pt-PT" sz="2950" b="1" i="0" u="none" strike="noStrike" cap="none" dirty="0">
                <a:solidFill>
                  <a:schemeClr val="dk1"/>
                </a:solidFill>
                <a:latin typeface="Times New Roman"/>
                <a:ea typeface="Times New Roman"/>
                <a:cs typeface="Times New Roman"/>
                <a:sym typeface="Times New Roman"/>
              </a:rPr>
              <a:t> 				efetiva em território 					português</a:t>
            </a:r>
            <a:r>
              <a:rPr lang="pt-PT" sz="2950" b="1" i="0" u="none" strike="noStrike" cap="none" baseline="0" dirty="0">
                <a:solidFill>
                  <a:schemeClr val="dk1"/>
                </a:solidFill>
                <a:latin typeface="Times New Roman"/>
                <a:ea typeface="Times New Roman"/>
                <a:cs typeface="Times New Roman"/>
                <a:sym typeface="Times New Roman"/>
              </a:rPr>
              <a:t>                                                                                                                                                         </a:t>
            </a:r>
          </a:p>
        </p:txBody>
      </p:sp>
      <p:sp>
        <p:nvSpPr>
          <p:cNvPr id="98" name="Shape 98"/>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2</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99" name="Shape 99"/>
          <p:cNvSpPr/>
          <p:nvPr/>
        </p:nvSpPr>
        <p:spPr>
          <a:xfrm>
            <a:off x="3779912" y="1772816"/>
            <a:ext cx="648072" cy="4392488"/>
          </a:xfrm>
          <a:prstGeom prst="leftBrace">
            <a:avLst>
              <a:gd name="adj1" fmla="val 59439"/>
              <a:gd name="adj2" fmla="val 43756"/>
            </a:avLst>
          </a:prstGeom>
          <a:noFill/>
          <a:ln w="9525" cap="flat">
            <a:solidFill>
              <a:schemeClr val="dk1"/>
            </a:solidFill>
            <a:prstDash val="solid"/>
            <a:round/>
            <a:headEnd type="none" w="med" len="med"/>
            <a:tailEnd type="none" w="med" len="med"/>
          </a:ln>
        </p:spPr>
        <p:txBody>
          <a:bodyPr lIns="91425" tIns="45700" rIns="91425" bIns="45700" anchor="ctr" anchorCtr="0">
            <a:noAutofit/>
          </a:bodyPr>
          <a:lstStyle/>
          <a:p>
            <a:pPr marL="0" marR="0" lvl="0" indent="0" algn="l" rtl="0">
              <a:spcBef>
                <a:spcPts val="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100" name="Shape 100"/>
          <p:cNvSpPr txBox="1"/>
          <p:nvPr/>
        </p:nvSpPr>
        <p:spPr>
          <a:xfrm>
            <a:off x="785812" y="214289"/>
            <a:ext cx="7572375" cy="646331"/>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3600" b="1" i="0" u="none" strike="noStrike" cap="none" baseline="0">
                <a:solidFill>
                  <a:schemeClr val="dk1"/>
                </a:solidFill>
                <a:latin typeface="Times New Roman"/>
                <a:ea typeface="Times New Roman"/>
                <a:cs typeface="Times New Roman"/>
                <a:sym typeface="Times New Roman"/>
              </a:rPr>
              <a:t>INCIDÊNCIA PESSOAL (ART.º 2.º)</a:t>
            </a:r>
          </a:p>
        </p:txBody>
      </p:sp>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Shape 106"/>
          <p:cNvSpPr/>
          <p:nvPr/>
        </p:nvSpPr>
        <p:spPr>
          <a:xfrm>
            <a:off x="2514600" y="5229225"/>
            <a:ext cx="1646237" cy="365125"/>
          </a:xfrm>
          <a:prstGeom prst="rect">
            <a:avLst/>
          </a:prstGeom>
          <a:solidFill>
            <a:srgbClr val="FFEAEA"/>
          </a:solidFill>
          <a:ln w="12700" cap="flat">
            <a:solidFill>
              <a:srgbClr val="000000"/>
            </a:solidFill>
            <a:prstDash val="solid"/>
            <a:miter/>
            <a:headEnd type="none" w="med" len="med"/>
            <a:tailEnd type="none" w="med" len="med"/>
          </a:ln>
        </p:spPr>
        <p:txBody>
          <a:bodyPr lIns="91425" tIns="45700" rIns="91425" bIns="45700" anchor="t" anchorCtr="0">
            <a:noAutofit/>
          </a:bodyPr>
          <a:lstStyle/>
          <a:p>
            <a:pPr marL="0" marR="0" lvl="0" indent="0" algn="l" rtl="0">
              <a:spcBef>
                <a:spcPts val="0"/>
              </a:spcBef>
              <a:spcAft>
                <a:spcPts val="0"/>
              </a:spcAft>
              <a:buSzPct val="25000"/>
              <a:buNone/>
            </a:pPr>
            <a:r>
              <a:rPr lang="pt-PT" sz="1200" b="0" i="0" u="none" strike="noStrike" cap="none" baseline="0">
                <a:solidFill>
                  <a:schemeClr val="dk1"/>
                </a:solidFill>
                <a:latin typeface="Times New Roman"/>
                <a:ea typeface="Times New Roman"/>
                <a:cs typeface="Times New Roman"/>
                <a:sym typeface="Times New Roman"/>
              </a:rPr>
              <a:t>NÃO RESIDENTES</a:t>
            </a:r>
          </a:p>
          <a:p>
            <a:pPr marL="0" marR="0" lvl="0" indent="0" algn="l" rtl="0">
              <a:spcBef>
                <a:spcPts val="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107" name="Shape 107"/>
          <p:cNvSpPr/>
          <p:nvPr/>
        </p:nvSpPr>
        <p:spPr>
          <a:xfrm>
            <a:off x="2692400" y="1985963"/>
            <a:ext cx="1765299" cy="876300"/>
          </a:xfrm>
          <a:prstGeom prst="rect">
            <a:avLst/>
          </a:prstGeom>
          <a:noFill/>
          <a:ln w="12700" cap="flat">
            <a:solidFill>
              <a:srgbClr val="00000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1400" b="0" i="1" u="none" strike="noStrike" cap="none" baseline="0">
                <a:solidFill>
                  <a:schemeClr val="dk1"/>
                </a:solidFill>
                <a:latin typeface="Times New Roman"/>
                <a:ea typeface="Times New Roman"/>
                <a:cs typeface="Times New Roman"/>
                <a:sym typeface="Times New Roman"/>
              </a:rPr>
              <a:t>C/ personalidade jurídica</a:t>
            </a:r>
          </a:p>
          <a:p>
            <a:pPr marL="0" marR="0" lvl="0" indent="0" algn="ctr" rtl="0">
              <a:spcBef>
                <a:spcPts val="0"/>
              </a:spcBef>
              <a:spcAft>
                <a:spcPts val="0"/>
              </a:spcAft>
              <a:buSzPct val="25000"/>
              <a:buNone/>
            </a:pPr>
            <a:r>
              <a:rPr lang="pt-PT" sz="1400" b="0" i="0" u="none" strike="noStrike" cap="none" baseline="0">
                <a:solidFill>
                  <a:schemeClr val="dk1"/>
                </a:solidFill>
                <a:latin typeface="Times New Roman"/>
                <a:ea typeface="Times New Roman"/>
                <a:cs typeface="Times New Roman"/>
                <a:sym typeface="Times New Roman"/>
              </a:rPr>
              <a:t>(n.º 1, alínea a))</a:t>
            </a:r>
          </a:p>
        </p:txBody>
      </p:sp>
      <p:sp>
        <p:nvSpPr>
          <p:cNvPr id="108" name="Shape 108"/>
          <p:cNvSpPr/>
          <p:nvPr/>
        </p:nvSpPr>
        <p:spPr>
          <a:xfrm>
            <a:off x="2628900" y="3830637"/>
            <a:ext cx="1765299" cy="755649"/>
          </a:xfrm>
          <a:prstGeom prst="rect">
            <a:avLst/>
          </a:prstGeom>
          <a:noFill/>
          <a:ln w="12700" cap="flat">
            <a:solidFill>
              <a:srgbClr val="00000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1400" b="0" i="1" u="none" strike="noStrike" cap="none" baseline="0">
                <a:solidFill>
                  <a:schemeClr val="dk1"/>
                </a:solidFill>
                <a:latin typeface="Times New Roman"/>
                <a:ea typeface="Times New Roman"/>
                <a:cs typeface="Times New Roman"/>
                <a:sym typeface="Times New Roman"/>
              </a:rPr>
              <a:t>S/ personalidade jurídica</a:t>
            </a:r>
          </a:p>
          <a:p>
            <a:pPr marL="0" marR="0" lvl="0" indent="0" algn="ctr" rtl="0">
              <a:spcBef>
                <a:spcPts val="0"/>
              </a:spcBef>
              <a:spcAft>
                <a:spcPts val="0"/>
              </a:spcAft>
              <a:buSzPct val="25000"/>
              <a:buNone/>
            </a:pPr>
            <a:r>
              <a:rPr lang="pt-PT" sz="1400" b="0" i="1" u="none" strike="noStrike" cap="none" baseline="0">
                <a:solidFill>
                  <a:schemeClr val="dk1"/>
                </a:solidFill>
                <a:latin typeface="Times New Roman"/>
                <a:ea typeface="Times New Roman"/>
                <a:cs typeface="Times New Roman"/>
                <a:sym typeface="Times New Roman"/>
              </a:rPr>
              <a:t>(n.º 1, alínea b))</a:t>
            </a:r>
          </a:p>
        </p:txBody>
      </p:sp>
      <p:sp>
        <p:nvSpPr>
          <p:cNvPr id="109" name="Shape 109"/>
          <p:cNvSpPr/>
          <p:nvPr/>
        </p:nvSpPr>
        <p:spPr>
          <a:xfrm>
            <a:off x="4914900" y="1192212"/>
            <a:ext cx="3657627" cy="1670050"/>
          </a:xfrm>
          <a:prstGeom prst="rect">
            <a:avLst/>
          </a:prstGeom>
          <a:noFill/>
          <a:ln w="12700" cap="flat">
            <a:solidFill>
              <a:srgbClr val="000000"/>
            </a:solidFill>
            <a:prstDash val="solid"/>
            <a:miter/>
            <a:headEnd type="none" w="med" len="med"/>
            <a:tailEnd type="none" w="med" len="med"/>
          </a:ln>
        </p:spPr>
        <p:txBody>
          <a:bodyPr lIns="91425" tIns="45700" rIns="91425" bIns="45700" anchor="t" anchorCtr="0">
            <a:noAutofit/>
          </a:bodyPr>
          <a:lstStyle/>
          <a:p>
            <a:pPr marL="0" marR="0" lvl="0" indent="0" algn="l" rtl="0">
              <a:spcBef>
                <a:spcPts val="0"/>
              </a:spcBef>
              <a:spcAft>
                <a:spcPts val="0"/>
              </a:spcAft>
              <a:buSzPct val="25000"/>
              <a:buNone/>
            </a:pPr>
            <a:r>
              <a:rPr lang="pt-PT" sz="1600" b="0" i="1" u="none" strike="noStrike" cap="none" baseline="0">
                <a:solidFill>
                  <a:schemeClr val="dk1"/>
                </a:solidFill>
                <a:latin typeface="Times New Roman"/>
                <a:ea typeface="Times New Roman"/>
                <a:cs typeface="Times New Roman"/>
                <a:sym typeface="Times New Roman"/>
              </a:rPr>
              <a:t>Sociedades comerciais:</a:t>
            </a:r>
          </a:p>
          <a:p>
            <a:pPr marL="0" marR="0" lvl="0" indent="0" algn="l" rtl="0">
              <a:spcBef>
                <a:spcPts val="0"/>
              </a:spcBef>
              <a:spcAft>
                <a:spcPts val="0"/>
              </a:spcAft>
              <a:buSzPct val="25000"/>
              <a:buNone/>
            </a:pPr>
            <a:r>
              <a:rPr lang="pt-PT" sz="1600" b="0" i="0" u="none" strike="noStrike" cap="none" baseline="0">
                <a:solidFill>
                  <a:schemeClr val="dk1"/>
                </a:solidFill>
                <a:latin typeface="Times New Roman"/>
                <a:ea typeface="Times New Roman"/>
                <a:cs typeface="Times New Roman"/>
                <a:sym typeface="Times New Roman"/>
              </a:rPr>
              <a:t>Sociedades civis sob forma comercial</a:t>
            </a:r>
          </a:p>
          <a:p>
            <a:pPr marL="0" marR="0" lvl="0" indent="0" algn="l" rtl="0">
              <a:spcBef>
                <a:spcPts val="0"/>
              </a:spcBef>
              <a:spcAft>
                <a:spcPts val="0"/>
              </a:spcAft>
              <a:buSzPct val="25000"/>
              <a:buNone/>
            </a:pPr>
            <a:r>
              <a:rPr lang="pt-PT" sz="1600" b="0" i="0" u="none" strike="noStrike" cap="none" baseline="0">
                <a:solidFill>
                  <a:schemeClr val="dk1"/>
                </a:solidFill>
                <a:latin typeface="Times New Roman"/>
                <a:ea typeface="Times New Roman"/>
                <a:cs typeface="Times New Roman"/>
                <a:sym typeface="Times New Roman"/>
              </a:rPr>
              <a:t>Cooperativas</a:t>
            </a:r>
          </a:p>
          <a:p>
            <a:pPr marL="0" marR="0" lvl="0" indent="0" algn="l" rtl="0">
              <a:spcBef>
                <a:spcPts val="0"/>
              </a:spcBef>
              <a:spcAft>
                <a:spcPts val="0"/>
              </a:spcAft>
              <a:buSzPct val="25000"/>
              <a:buNone/>
            </a:pPr>
            <a:r>
              <a:rPr lang="pt-PT" sz="1600" b="0" i="0" u="none" strike="noStrike" cap="none" baseline="0">
                <a:solidFill>
                  <a:schemeClr val="dk1"/>
                </a:solidFill>
                <a:latin typeface="Times New Roman"/>
                <a:ea typeface="Times New Roman"/>
                <a:cs typeface="Times New Roman"/>
                <a:sym typeface="Times New Roman"/>
              </a:rPr>
              <a:t>Empresas públicas</a:t>
            </a:r>
          </a:p>
          <a:p>
            <a:pPr marL="0" marR="0" lvl="0" indent="0" algn="l" rtl="0">
              <a:spcBef>
                <a:spcPts val="0"/>
              </a:spcBef>
              <a:spcAft>
                <a:spcPts val="0"/>
              </a:spcAft>
              <a:buSzPct val="25000"/>
              <a:buNone/>
            </a:pPr>
            <a:r>
              <a:rPr lang="pt-PT" sz="1600" b="0" i="0" u="none" strike="noStrike" cap="none" baseline="0">
                <a:solidFill>
                  <a:schemeClr val="dk1"/>
                </a:solidFill>
                <a:latin typeface="Times New Roman"/>
                <a:ea typeface="Times New Roman"/>
                <a:cs typeface="Times New Roman"/>
                <a:sym typeface="Times New Roman"/>
              </a:rPr>
              <a:t>Outras pessoas colectivas de direito público ou privado</a:t>
            </a:r>
          </a:p>
        </p:txBody>
      </p:sp>
      <p:sp>
        <p:nvSpPr>
          <p:cNvPr id="110" name="Shape 110"/>
          <p:cNvSpPr/>
          <p:nvPr/>
        </p:nvSpPr>
        <p:spPr>
          <a:xfrm>
            <a:off x="4914900" y="2997200"/>
            <a:ext cx="3657627" cy="1963738"/>
          </a:xfrm>
          <a:prstGeom prst="rect">
            <a:avLst/>
          </a:prstGeom>
          <a:noFill/>
          <a:ln w="12700" cap="flat">
            <a:solidFill>
              <a:srgbClr val="000000"/>
            </a:solidFill>
            <a:prstDash val="solid"/>
            <a:miter/>
            <a:headEnd type="none" w="med" len="med"/>
            <a:tailEnd type="none" w="med" len="med"/>
          </a:ln>
        </p:spPr>
        <p:txBody>
          <a:bodyPr lIns="91425" tIns="45700" rIns="91425" bIns="45700" anchor="t" anchorCtr="0">
            <a:noAutofit/>
          </a:bodyPr>
          <a:lstStyle/>
          <a:p>
            <a:pPr marL="0" marR="0" lvl="0" indent="0" algn="just" rtl="0">
              <a:spcBef>
                <a:spcPts val="0"/>
              </a:spcBef>
              <a:spcAft>
                <a:spcPts val="0"/>
              </a:spcAft>
              <a:buSzPct val="25000"/>
              <a:buNone/>
            </a:pPr>
            <a:r>
              <a:rPr lang="pt-PT" sz="1600" b="0" i="0" u="none" strike="noStrike" cap="none" baseline="0" dirty="0">
                <a:solidFill>
                  <a:schemeClr val="dk1"/>
                </a:solidFill>
                <a:latin typeface="Times New Roman"/>
                <a:ea typeface="Times New Roman"/>
                <a:cs typeface="Times New Roman"/>
                <a:sym typeface="Times New Roman"/>
              </a:rPr>
              <a:t>Cujos rendimentos não sejam tributados diretamente na titularidade de pessoas singulares ou coletivas, designadamente:</a:t>
            </a:r>
          </a:p>
          <a:p>
            <a:pPr marL="0" marR="0" lvl="0" indent="0" algn="just" rtl="0">
              <a:spcBef>
                <a:spcPts val="0"/>
              </a:spcBef>
              <a:spcAft>
                <a:spcPts val="0"/>
              </a:spcAft>
              <a:buSzPct val="25000"/>
              <a:buNone/>
            </a:pPr>
            <a:r>
              <a:rPr lang="pt-PT" sz="1600" b="0" i="0" u="none" strike="noStrike" cap="none" baseline="0" dirty="0">
                <a:solidFill>
                  <a:schemeClr val="dk1"/>
                </a:solidFill>
                <a:latin typeface="Times New Roman"/>
                <a:ea typeface="Times New Roman"/>
                <a:cs typeface="Times New Roman"/>
                <a:sym typeface="Times New Roman"/>
              </a:rPr>
              <a:t>Heranças jacentes</a:t>
            </a:r>
          </a:p>
          <a:p>
            <a:pPr marL="0" marR="0" lvl="0" indent="0" algn="just" rtl="0">
              <a:spcBef>
                <a:spcPts val="0"/>
              </a:spcBef>
              <a:spcAft>
                <a:spcPts val="0"/>
              </a:spcAft>
              <a:buSzPct val="25000"/>
              <a:buNone/>
            </a:pPr>
            <a:r>
              <a:rPr lang="pt-PT" sz="1600" b="0" i="0" u="none" strike="noStrike" cap="none" baseline="0" dirty="0">
                <a:solidFill>
                  <a:schemeClr val="dk1"/>
                </a:solidFill>
                <a:latin typeface="Times New Roman"/>
                <a:ea typeface="Times New Roman"/>
                <a:cs typeface="Times New Roman"/>
                <a:sym typeface="Times New Roman"/>
              </a:rPr>
              <a:t>Associações e sociedades civis s/personalidade jurídica</a:t>
            </a:r>
          </a:p>
          <a:p>
            <a:pPr marL="0" marR="0" lvl="0" indent="0" algn="just" rtl="0">
              <a:spcBef>
                <a:spcPts val="0"/>
              </a:spcBef>
              <a:spcAft>
                <a:spcPts val="0"/>
              </a:spcAft>
              <a:buSzPct val="25000"/>
              <a:buNone/>
            </a:pPr>
            <a:r>
              <a:rPr lang="pt-PT" sz="1600" b="0" i="0" u="none" strike="noStrike" cap="none" baseline="0" dirty="0">
                <a:solidFill>
                  <a:schemeClr val="dk1"/>
                </a:solidFill>
                <a:latin typeface="Times New Roman"/>
                <a:ea typeface="Times New Roman"/>
                <a:cs typeface="Times New Roman"/>
                <a:sym typeface="Times New Roman"/>
              </a:rPr>
              <a:t>Sociedades que ainda não tenham o registo definitivo</a:t>
            </a:r>
          </a:p>
        </p:txBody>
      </p:sp>
      <p:cxnSp>
        <p:nvCxnSpPr>
          <p:cNvPr id="111" name="Shape 111"/>
          <p:cNvCxnSpPr/>
          <p:nvPr/>
        </p:nvCxnSpPr>
        <p:spPr>
          <a:xfrm>
            <a:off x="2171700" y="4059237"/>
            <a:ext cx="479425" cy="0"/>
          </a:xfrm>
          <a:prstGeom prst="straightConnector1">
            <a:avLst/>
          </a:prstGeom>
          <a:noFill/>
          <a:ln w="9525" cap="flat">
            <a:solidFill>
              <a:schemeClr val="dk2"/>
            </a:solidFill>
            <a:prstDash val="solid"/>
            <a:round/>
            <a:headEnd type="none" w="med" len="med"/>
            <a:tailEnd type="triangle" w="lg" len="lg"/>
          </a:ln>
        </p:spPr>
      </p:cxnSp>
      <p:sp>
        <p:nvSpPr>
          <p:cNvPr id="112" name="Shape 112"/>
          <p:cNvSpPr/>
          <p:nvPr/>
        </p:nvSpPr>
        <p:spPr>
          <a:xfrm flipH="1">
            <a:off x="1663700" y="1230312"/>
            <a:ext cx="165100" cy="4233861"/>
          </a:xfrm>
          <a:custGeom>
            <a:avLst/>
            <a:gdLst/>
            <a:ahLst/>
            <a:cxnLst/>
            <a:rect l="0" t="0" r="0" b="0"/>
            <a:pathLst>
              <a:path w="1" h="7385" extrusionOk="0">
                <a:moveTo>
                  <a:pt x="0" y="0"/>
                </a:moveTo>
                <a:lnTo>
                  <a:pt x="0" y="7385"/>
                </a:lnTo>
              </a:path>
            </a:pathLst>
          </a:custGeom>
          <a:noFill/>
          <a:ln w="28575" cap="flat">
            <a:solidFill>
              <a:schemeClr val="dk2"/>
            </a:solidFill>
            <a:prstDash val="solid"/>
            <a:round/>
            <a:headEnd type="none" w="med" len="med"/>
            <a:tailEnd type="none" w="med" len="med"/>
          </a:ln>
        </p:spPr>
        <p:txBody>
          <a:bodyPr lIns="91425" tIns="45700" rIns="91425" bIns="45700" anchor="t" anchorCtr="0">
            <a:noAutofit/>
          </a:bodyPr>
          <a:lstStyle/>
          <a:p>
            <a:pPr marL="0" marR="0" lvl="0" indent="0" algn="l" rtl="0">
              <a:spcBef>
                <a:spcPts val="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p:txBody>
      </p:sp>
      <p:cxnSp>
        <p:nvCxnSpPr>
          <p:cNvPr id="113" name="Shape 113"/>
          <p:cNvCxnSpPr/>
          <p:nvPr/>
        </p:nvCxnSpPr>
        <p:spPr>
          <a:xfrm>
            <a:off x="2171700" y="2197100"/>
            <a:ext cx="457200" cy="0"/>
          </a:xfrm>
          <a:prstGeom prst="straightConnector1">
            <a:avLst/>
          </a:prstGeom>
          <a:noFill/>
          <a:ln w="12700" cap="flat">
            <a:solidFill>
              <a:schemeClr val="dk2"/>
            </a:solidFill>
            <a:prstDash val="solid"/>
            <a:round/>
            <a:headEnd type="none" w="med" len="med"/>
            <a:tailEnd type="triangle" w="lg" len="lg"/>
          </a:ln>
        </p:spPr>
      </p:cxnSp>
      <p:cxnSp>
        <p:nvCxnSpPr>
          <p:cNvPr id="114" name="Shape 114"/>
          <p:cNvCxnSpPr/>
          <p:nvPr/>
        </p:nvCxnSpPr>
        <p:spPr>
          <a:xfrm>
            <a:off x="4357687" y="4143375"/>
            <a:ext cx="571500" cy="0"/>
          </a:xfrm>
          <a:prstGeom prst="straightConnector1">
            <a:avLst/>
          </a:prstGeom>
          <a:noFill/>
          <a:ln w="9525" cap="flat">
            <a:solidFill>
              <a:schemeClr val="dk2"/>
            </a:solidFill>
            <a:prstDash val="solid"/>
            <a:round/>
            <a:headEnd type="none" w="med" len="med"/>
            <a:tailEnd type="triangle" w="lg" len="lg"/>
          </a:ln>
        </p:spPr>
      </p:cxnSp>
      <p:sp>
        <p:nvSpPr>
          <p:cNvPr id="115" name="Shape 115"/>
          <p:cNvSpPr/>
          <p:nvPr/>
        </p:nvSpPr>
        <p:spPr>
          <a:xfrm>
            <a:off x="2057400" y="3009900"/>
            <a:ext cx="1125537" cy="365125"/>
          </a:xfrm>
          <a:prstGeom prst="rect">
            <a:avLst/>
          </a:prstGeom>
          <a:solidFill>
            <a:srgbClr val="FFEAEA"/>
          </a:solidFill>
          <a:ln w="12700" cap="flat">
            <a:solidFill>
              <a:srgbClr val="000000"/>
            </a:solidFill>
            <a:prstDash val="solid"/>
            <a:miter/>
            <a:headEnd type="none" w="med" len="med"/>
            <a:tailEnd type="none" w="med" len="med"/>
          </a:ln>
        </p:spPr>
        <p:txBody>
          <a:bodyPr lIns="91425" tIns="45700" rIns="91425" bIns="45700" anchor="t" anchorCtr="0">
            <a:noAutofit/>
          </a:bodyPr>
          <a:lstStyle/>
          <a:p>
            <a:pPr marL="0" marR="0" lvl="0" indent="0" algn="l" rtl="0">
              <a:spcBef>
                <a:spcPts val="0"/>
              </a:spcBef>
              <a:spcAft>
                <a:spcPts val="0"/>
              </a:spcAft>
              <a:buSzPct val="25000"/>
              <a:buNone/>
            </a:pPr>
            <a:r>
              <a:rPr lang="pt-PT" sz="1100" b="0" i="0" u="none" strike="noStrike" cap="none" baseline="0">
                <a:solidFill>
                  <a:schemeClr val="dk1"/>
                </a:solidFill>
                <a:latin typeface="Times New Roman"/>
                <a:ea typeface="Times New Roman"/>
                <a:cs typeface="Times New Roman"/>
                <a:sym typeface="Times New Roman"/>
              </a:rPr>
              <a:t>RESIDENTES</a:t>
            </a:r>
          </a:p>
          <a:p>
            <a:pPr marL="0" marR="0" lvl="0" indent="0" algn="l" rtl="0">
              <a:spcBef>
                <a:spcPts val="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116" name="Shape 116"/>
          <p:cNvSpPr/>
          <p:nvPr/>
        </p:nvSpPr>
        <p:spPr>
          <a:xfrm>
            <a:off x="4914900" y="5114925"/>
            <a:ext cx="3657627" cy="1035049"/>
          </a:xfrm>
          <a:prstGeom prst="rect">
            <a:avLst/>
          </a:prstGeom>
          <a:noFill/>
          <a:ln w="12700" cap="flat">
            <a:solidFill>
              <a:srgbClr val="000000"/>
            </a:solidFill>
            <a:prstDash val="solid"/>
            <a:miter/>
            <a:headEnd type="none" w="med" len="med"/>
            <a:tailEnd type="none" w="med" len="med"/>
          </a:ln>
        </p:spPr>
        <p:txBody>
          <a:bodyPr lIns="91425" tIns="45700" rIns="91425" bIns="45700" anchor="t" anchorCtr="0">
            <a:noAutofit/>
          </a:bodyPr>
          <a:lstStyle/>
          <a:p>
            <a:pPr marL="0" marR="0" lvl="0" indent="0" algn="just" rtl="0">
              <a:spcBef>
                <a:spcPts val="0"/>
              </a:spcBef>
              <a:spcAft>
                <a:spcPts val="0"/>
              </a:spcAft>
              <a:buSzPct val="25000"/>
              <a:buNone/>
            </a:pPr>
            <a:r>
              <a:rPr lang="pt-PT" sz="1600" b="0" i="0" u="none" strike="noStrike" cap="none" baseline="0">
                <a:solidFill>
                  <a:schemeClr val="dk1"/>
                </a:solidFill>
                <a:latin typeface="Times New Roman"/>
                <a:ea typeface="Times New Roman"/>
                <a:cs typeface="Times New Roman"/>
                <a:sym typeface="Times New Roman"/>
              </a:rPr>
              <a:t>Entidades que obtenham em território português rendimentos não sujeitos a IRS</a:t>
            </a:r>
          </a:p>
        </p:txBody>
      </p:sp>
      <p:cxnSp>
        <p:nvCxnSpPr>
          <p:cNvPr id="117" name="Shape 117"/>
          <p:cNvCxnSpPr/>
          <p:nvPr/>
        </p:nvCxnSpPr>
        <p:spPr>
          <a:xfrm>
            <a:off x="4457700" y="2311400"/>
            <a:ext cx="457200" cy="0"/>
          </a:xfrm>
          <a:prstGeom prst="straightConnector1">
            <a:avLst/>
          </a:prstGeom>
          <a:noFill/>
          <a:ln w="9525" cap="flat">
            <a:solidFill>
              <a:schemeClr val="dk2"/>
            </a:solidFill>
            <a:prstDash val="solid"/>
            <a:round/>
            <a:headEnd type="none" w="med" len="med"/>
            <a:tailEnd type="triangle" w="lg" len="lg"/>
          </a:ln>
        </p:spPr>
      </p:cxnSp>
      <p:cxnSp>
        <p:nvCxnSpPr>
          <p:cNvPr id="118" name="Shape 118"/>
          <p:cNvCxnSpPr/>
          <p:nvPr/>
        </p:nvCxnSpPr>
        <p:spPr>
          <a:xfrm>
            <a:off x="4160837" y="5372100"/>
            <a:ext cx="685799" cy="0"/>
          </a:xfrm>
          <a:prstGeom prst="straightConnector1">
            <a:avLst/>
          </a:prstGeom>
          <a:noFill/>
          <a:ln w="9525" cap="flat">
            <a:solidFill>
              <a:schemeClr val="dk2"/>
            </a:solidFill>
            <a:prstDash val="solid"/>
            <a:round/>
            <a:headEnd type="none" w="med" len="med"/>
            <a:tailEnd type="triangle" w="lg" len="lg"/>
          </a:ln>
        </p:spPr>
      </p:cxnSp>
      <p:cxnSp>
        <p:nvCxnSpPr>
          <p:cNvPr id="119" name="Shape 119"/>
          <p:cNvCxnSpPr/>
          <p:nvPr/>
        </p:nvCxnSpPr>
        <p:spPr>
          <a:xfrm>
            <a:off x="1828800" y="5464175"/>
            <a:ext cx="685799" cy="0"/>
          </a:xfrm>
          <a:prstGeom prst="straightConnector1">
            <a:avLst/>
          </a:prstGeom>
          <a:noFill/>
          <a:ln w="25400" cap="flat">
            <a:solidFill>
              <a:schemeClr val="dk2"/>
            </a:solidFill>
            <a:prstDash val="solid"/>
            <a:round/>
            <a:headEnd type="none" w="med" len="med"/>
            <a:tailEnd type="none" w="med" len="med"/>
          </a:ln>
        </p:spPr>
      </p:cxnSp>
      <p:cxnSp>
        <p:nvCxnSpPr>
          <p:cNvPr id="120" name="Shape 120"/>
          <p:cNvCxnSpPr/>
          <p:nvPr/>
        </p:nvCxnSpPr>
        <p:spPr>
          <a:xfrm>
            <a:off x="1828800" y="3246438"/>
            <a:ext cx="228600" cy="0"/>
          </a:xfrm>
          <a:prstGeom prst="straightConnector1">
            <a:avLst/>
          </a:prstGeom>
          <a:noFill/>
          <a:ln w="9525" cap="flat">
            <a:solidFill>
              <a:schemeClr val="dk2"/>
            </a:solidFill>
            <a:prstDash val="solid"/>
            <a:round/>
            <a:headEnd type="none" w="med" len="med"/>
            <a:tailEnd type="none" w="med" len="med"/>
          </a:ln>
        </p:spPr>
      </p:cxnSp>
      <p:cxnSp>
        <p:nvCxnSpPr>
          <p:cNvPr id="121" name="Shape 121"/>
          <p:cNvCxnSpPr/>
          <p:nvPr/>
        </p:nvCxnSpPr>
        <p:spPr>
          <a:xfrm>
            <a:off x="2171700" y="2197100"/>
            <a:ext cx="0" cy="800099"/>
          </a:xfrm>
          <a:prstGeom prst="straightConnector1">
            <a:avLst/>
          </a:prstGeom>
          <a:noFill/>
          <a:ln w="9525" cap="flat">
            <a:solidFill>
              <a:schemeClr val="dk2"/>
            </a:solidFill>
            <a:prstDash val="solid"/>
            <a:round/>
            <a:headEnd type="none" w="med" len="med"/>
            <a:tailEnd type="none" w="med" len="med"/>
          </a:ln>
        </p:spPr>
      </p:cxnSp>
      <p:cxnSp>
        <p:nvCxnSpPr>
          <p:cNvPr id="122" name="Shape 122"/>
          <p:cNvCxnSpPr/>
          <p:nvPr/>
        </p:nvCxnSpPr>
        <p:spPr>
          <a:xfrm>
            <a:off x="2143125" y="3357562"/>
            <a:ext cx="0" cy="685799"/>
          </a:xfrm>
          <a:prstGeom prst="straightConnector1">
            <a:avLst/>
          </a:prstGeom>
          <a:noFill/>
          <a:ln w="9525" cap="flat">
            <a:solidFill>
              <a:schemeClr val="dk2"/>
            </a:solidFill>
            <a:prstDash val="solid"/>
            <a:round/>
            <a:headEnd type="none" w="med" len="med"/>
            <a:tailEnd type="none" w="med" len="med"/>
          </a:ln>
        </p:spPr>
      </p:cxnSp>
      <p:sp>
        <p:nvSpPr>
          <p:cNvPr id="123" name="Shape 123"/>
          <p:cNvSpPr/>
          <p:nvPr/>
        </p:nvSpPr>
        <p:spPr>
          <a:xfrm>
            <a:off x="0" y="1116012"/>
            <a:ext cx="9144000" cy="0"/>
          </a:xfrm>
          <a:prstGeom prst="rect">
            <a:avLst/>
          </a:prstGeom>
          <a:noFill/>
          <a:ln>
            <a:noFill/>
          </a:ln>
        </p:spPr>
        <p:txBody>
          <a:bodyPr lIns="91425" tIns="45700" rIns="91425" bIns="45700" anchor="ctr" anchorCtr="0">
            <a:noAutofit/>
          </a:bodyPr>
          <a:lstStyle/>
          <a:p>
            <a:pPr marL="0" marR="0" lvl="0" indent="0" algn="l" rtl="0">
              <a:spcBef>
                <a:spcPts val="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124" name="Shape 124"/>
          <p:cNvSpPr/>
          <p:nvPr/>
        </p:nvSpPr>
        <p:spPr>
          <a:xfrm>
            <a:off x="0" y="1192212"/>
            <a:ext cx="9144000" cy="0"/>
          </a:xfrm>
          <a:prstGeom prst="rect">
            <a:avLst/>
          </a:prstGeom>
          <a:noFill/>
          <a:ln>
            <a:noFill/>
          </a:ln>
        </p:spPr>
        <p:txBody>
          <a:bodyPr lIns="91425" tIns="45700" rIns="91425" bIns="45700" anchor="ctr" anchorCtr="0">
            <a:noAutofit/>
          </a:bodyPr>
          <a:lstStyle/>
          <a:p>
            <a:pPr marL="0" marR="0" lvl="0" indent="0" algn="l" rtl="0">
              <a:spcBef>
                <a:spcPts val="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125" name="Shape 125"/>
          <p:cNvSpPr/>
          <p:nvPr/>
        </p:nvSpPr>
        <p:spPr>
          <a:xfrm>
            <a:off x="696912" y="1143000"/>
            <a:ext cx="2486024" cy="714374"/>
          </a:xfrm>
          <a:prstGeom prst="rect">
            <a:avLst/>
          </a:prstGeom>
          <a:solidFill>
            <a:srgbClr val="FFEAEA"/>
          </a:solidFill>
          <a:ln w="12700" cap="flat">
            <a:solidFill>
              <a:srgbClr val="00000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0" i="0" u="none" strike="noStrike" cap="none" baseline="0">
                <a:solidFill>
                  <a:schemeClr val="dk1"/>
                </a:solidFill>
                <a:latin typeface="Times New Roman"/>
                <a:ea typeface="Times New Roman"/>
                <a:cs typeface="Times New Roman"/>
                <a:sym typeface="Times New Roman"/>
              </a:rPr>
              <a:t>Sujeitos passivos</a:t>
            </a:r>
          </a:p>
        </p:txBody>
      </p:sp>
      <p:sp>
        <p:nvSpPr>
          <p:cNvPr id="126" name="Shape 126"/>
          <p:cNvSpPr txBox="1"/>
          <p:nvPr/>
        </p:nvSpPr>
        <p:spPr>
          <a:xfrm>
            <a:off x="1357312" y="285750"/>
            <a:ext cx="7215187" cy="523874"/>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pt-PT" sz="2800" b="1" i="0" u="none" strike="noStrike" cap="none" baseline="0">
                <a:solidFill>
                  <a:schemeClr val="dk1"/>
                </a:solidFill>
                <a:latin typeface="Times New Roman"/>
                <a:ea typeface="Times New Roman"/>
                <a:cs typeface="Times New Roman"/>
                <a:sym typeface="Times New Roman"/>
              </a:rPr>
              <a:t>INCIDÊNCIA PESSOAL (ART.º 2.º)</a:t>
            </a:r>
          </a:p>
        </p:txBody>
      </p:sp>
      <p:sp>
        <p:nvSpPr>
          <p:cNvPr id="127" name="Shape 127"/>
          <p:cNvSpPr txBox="1"/>
          <p:nvPr/>
        </p:nvSpPr>
        <p:spPr>
          <a:xfrm>
            <a:off x="785812" y="214289"/>
            <a:ext cx="7572375" cy="646331"/>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3600" b="1" i="0" u="none" strike="noStrike" cap="none" baseline="0">
                <a:solidFill>
                  <a:schemeClr val="dk1"/>
                </a:solidFill>
                <a:latin typeface="Times New Roman"/>
                <a:ea typeface="Times New Roman"/>
                <a:cs typeface="Times New Roman"/>
                <a:sym typeface="Times New Roman"/>
              </a:rPr>
              <a:t>INCIDÊNCIA PESSOAL (ART.º 2.º)</a:t>
            </a:r>
          </a:p>
        </p:txBody>
      </p:sp>
    </p:spTree>
  </p:cSld>
  <p:clrMapOvr>
    <a:masterClrMapping/>
  </p:clrMapOvr>
  <p:transition spd="slow">
    <p:cu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graphicFrame>
        <p:nvGraphicFramePr>
          <p:cNvPr id="133" name="Shape 133"/>
          <p:cNvGraphicFramePr/>
          <p:nvPr/>
        </p:nvGraphicFramePr>
        <p:xfrm>
          <a:off x="714375" y="1724025"/>
          <a:ext cx="8286825" cy="4946300"/>
        </p:xfrm>
        <a:graphic>
          <a:graphicData uri="http://schemas.openxmlformats.org/drawingml/2006/table">
            <a:tbl>
              <a:tblPr>
                <a:noFill/>
                <a:tableStyleId>{262BB4F5-4660-4F2F-8875-1D468E45F5D4}</a:tableStyleId>
              </a:tblPr>
              <a:tblGrid>
                <a:gridCol w="3929100">
                  <a:extLst>
                    <a:ext uri="{9D8B030D-6E8A-4147-A177-3AD203B41FA5}">
                      <a16:colId xmlns:a16="http://schemas.microsoft.com/office/drawing/2014/main" val="20000"/>
                    </a:ext>
                  </a:extLst>
                </a:gridCol>
                <a:gridCol w="4357725">
                  <a:extLst>
                    <a:ext uri="{9D8B030D-6E8A-4147-A177-3AD203B41FA5}">
                      <a16:colId xmlns:a16="http://schemas.microsoft.com/office/drawing/2014/main" val="20001"/>
                    </a:ext>
                  </a:extLst>
                </a:gridCol>
              </a:tblGrid>
              <a:tr h="490325">
                <a:tc>
                  <a:txBody>
                    <a:bodyPr/>
                    <a:lstStyle/>
                    <a:p>
                      <a:pPr marL="0" marR="0" lvl="0" indent="0" algn="l"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1"/>
                          </a:solidFill>
                          <a:latin typeface="Arial"/>
                          <a:ea typeface="Arial"/>
                          <a:cs typeface="Arial"/>
                          <a:sym typeface="Arial"/>
                        </a:rPr>
                        <a:t>Sujeitos Passivos</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28575"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Clr>
                          <a:schemeClr val="accent1"/>
                        </a:buClr>
                        <a:buSzPct val="25000"/>
                        <a:buFont typeface="Noto Symbol"/>
                        <a:buNone/>
                      </a:pPr>
                      <a:r>
                        <a:rPr lang="pt-PT" sz="2400" b="0" i="0" u="none" strike="noStrike" cap="none" baseline="0">
                          <a:solidFill>
                            <a:schemeClr val="dk1"/>
                          </a:solidFill>
                          <a:latin typeface="Arial"/>
                          <a:ea typeface="Arial"/>
                          <a:cs typeface="Arial"/>
                          <a:sym typeface="Arial"/>
                        </a:rPr>
                        <a:t>Base do Imposto</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28575"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extLst>
                  <a:ext uri="{0D108BD9-81ED-4DB2-BD59-A6C34878D82A}">
                    <a16:rowId xmlns:a16="http://schemas.microsoft.com/office/drawing/2014/main" val="10000"/>
                  </a:ext>
                </a:extLst>
              </a:tr>
              <a:tr h="2675625">
                <a:tc>
                  <a:txBody>
                    <a:bodyPr/>
                    <a:lstStyle/>
                    <a:p>
                      <a:pPr marL="0" marR="0" lvl="0" indent="0" algn="l"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1"/>
                          </a:solidFill>
                          <a:latin typeface="Arial"/>
                          <a:ea typeface="Arial"/>
                          <a:cs typeface="Arial"/>
                          <a:sym typeface="Arial"/>
                        </a:rPr>
                        <a:t>Residentes </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Clr>
                          <a:schemeClr val="accent1"/>
                        </a:buClr>
                        <a:buSzPct val="25000"/>
                        <a:buFont typeface="Arial"/>
                        <a:buNone/>
                      </a:pPr>
                      <a:r>
                        <a:rPr lang="pt-PT" sz="2000" b="0" i="0" u="none" strike="noStrike" cap="none" baseline="0">
                          <a:solidFill>
                            <a:schemeClr val="dk1"/>
                          </a:solidFill>
                          <a:latin typeface="Arial"/>
                          <a:ea typeface="Arial"/>
                          <a:cs typeface="Arial"/>
                          <a:sym typeface="Arial"/>
                        </a:rPr>
                        <a:t>- Exerçam a título principal uma actividade de natureza comercial, industrial ou agrícola </a:t>
                      </a:r>
                    </a:p>
                    <a:p>
                      <a:pPr marL="0" marR="0" lvl="0" indent="0" algn="ctr" rtl="0">
                        <a:lnSpc>
                          <a:spcPct val="100000"/>
                        </a:lnSpc>
                        <a:spcBef>
                          <a:spcPts val="400"/>
                        </a:spcBef>
                        <a:spcAft>
                          <a:spcPts val="0"/>
                        </a:spcAft>
                        <a:buClr>
                          <a:schemeClr val="accent1"/>
                        </a:buClr>
                        <a:buSzPct val="25000"/>
                        <a:buFont typeface="Arial"/>
                        <a:buNone/>
                      </a:pPr>
                      <a:r>
                        <a:rPr lang="pt-PT" sz="2000" b="1" i="0" u="none" strike="noStrike" cap="none" baseline="0">
                          <a:solidFill>
                            <a:schemeClr val="dk1"/>
                          </a:solidFill>
                          <a:latin typeface="Arial"/>
                          <a:ea typeface="Arial"/>
                          <a:cs typeface="Arial"/>
                          <a:sym typeface="Arial"/>
                        </a:rPr>
                        <a:t>LUCRO</a:t>
                      </a:r>
                    </a:p>
                    <a:p>
                      <a:pPr marL="0" marR="0" lvl="0" indent="0" algn="l" rtl="0">
                        <a:lnSpc>
                          <a:spcPct val="100000"/>
                        </a:lnSpc>
                        <a:spcBef>
                          <a:spcPts val="400"/>
                        </a:spcBef>
                        <a:spcAft>
                          <a:spcPts val="0"/>
                        </a:spcAft>
                        <a:buClr>
                          <a:schemeClr val="accent1"/>
                        </a:buClr>
                        <a:buSzPct val="25000"/>
                        <a:buFont typeface="Arial"/>
                        <a:buNone/>
                      </a:pPr>
                      <a:r>
                        <a:rPr lang="pt-PT" sz="2000" b="1" i="0" u="none" strike="noStrike" cap="none" baseline="0">
                          <a:solidFill>
                            <a:schemeClr val="dk1"/>
                          </a:solidFill>
                          <a:latin typeface="Arial"/>
                          <a:ea typeface="Arial"/>
                          <a:cs typeface="Arial"/>
                          <a:sym typeface="Arial"/>
                        </a:rPr>
                        <a:t>- </a:t>
                      </a:r>
                      <a:r>
                        <a:rPr lang="pt-PT" sz="2000" b="0" i="0" u="none" strike="noStrike" cap="none" baseline="0">
                          <a:solidFill>
                            <a:schemeClr val="dk1"/>
                          </a:solidFill>
                          <a:latin typeface="Arial"/>
                          <a:ea typeface="Arial"/>
                          <a:cs typeface="Arial"/>
                          <a:sym typeface="Arial"/>
                        </a:rPr>
                        <a:t>Não exerçam a título principal uma actividade de natureza comercial industrial ou agrícola</a:t>
                      </a:r>
                    </a:p>
                    <a:p>
                      <a:pPr marL="0" marR="0" lvl="0" indent="0" algn="ctr" rtl="0">
                        <a:lnSpc>
                          <a:spcPct val="100000"/>
                        </a:lnSpc>
                        <a:spcBef>
                          <a:spcPts val="400"/>
                        </a:spcBef>
                        <a:spcAft>
                          <a:spcPts val="0"/>
                        </a:spcAft>
                        <a:buClr>
                          <a:schemeClr val="accent1"/>
                        </a:buClr>
                        <a:buSzPct val="25000"/>
                        <a:buFont typeface="Arial"/>
                        <a:buNone/>
                      </a:pPr>
                      <a:r>
                        <a:rPr lang="pt-PT" sz="2000" b="0" i="0" u="none" strike="noStrike" cap="none" baseline="0">
                          <a:solidFill>
                            <a:schemeClr val="dk1"/>
                          </a:solidFill>
                          <a:latin typeface="Arial"/>
                          <a:ea typeface="Arial"/>
                          <a:cs typeface="Arial"/>
                          <a:sym typeface="Arial"/>
                        </a:rPr>
                        <a:t> </a:t>
                      </a:r>
                      <a:r>
                        <a:rPr lang="pt-PT" sz="2000" b="1" i="0" u="none" strike="noStrike" cap="none" baseline="0">
                          <a:solidFill>
                            <a:schemeClr val="dk1"/>
                          </a:solidFill>
                          <a:latin typeface="Arial"/>
                          <a:ea typeface="Arial"/>
                          <a:cs typeface="Arial"/>
                          <a:sym typeface="Arial"/>
                        </a:rPr>
                        <a:t>Rendimento Global</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extLst>
                  <a:ext uri="{0D108BD9-81ED-4DB2-BD59-A6C34878D82A}">
                    <a16:rowId xmlns:a16="http://schemas.microsoft.com/office/drawing/2014/main" val="10001"/>
                  </a:ext>
                </a:extLst>
              </a:tr>
              <a:tr h="1773725">
                <a:tc>
                  <a:txBody>
                    <a:bodyPr/>
                    <a:lstStyle/>
                    <a:p>
                      <a:pPr marL="0" marR="0" lvl="0" indent="0" algn="l" rtl="0">
                        <a:lnSpc>
                          <a:spcPct val="100000"/>
                        </a:lnSpc>
                        <a:spcBef>
                          <a:spcPts val="0"/>
                        </a:spcBef>
                        <a:spcAft>
                          <a:spcPts val="0"/>
                        </a:spcAft>
                        <a:buClr>
                          <a:schemeClr val="accent1"/>
                        </a:buClr>
                        <a:buSzPct val="25000"/>
                        <a:buFont typeface="Noto Symbol"/>
                        <a:buNone/>
                      </a:pPr>
                      <a:r>
                        <a:rPr lang="pt-PT" sz="2400" b="0" i="0" u="none" strike="noStrike" cap="none" baseline="0">
                          <a:solidFill>
                            <a:schemeClr val="dk1"/>
                          </a:solidFill>
                          <a:latin typeface="Arial"/>
                          <a:ea typeface="Arial"/>
                          <a:cs typeface="Arial"/>
                          <a:sym typeface="Arial"/>
                        </a:rPr>
                        <a:t>Não Residentes</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28575" cap="flat">
                      <a:solidFill>
                        <a:schemeClr val="dk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Clr>
                          <a:schemeClr val="accent1"/>
                        </a:buClr>
                        <a:buSzPct val="25000"/>
                        <a:buFont typeface="Noto Symbol"/>
                        <a:buNone/>
                      </a:pPr>
                      <a:r>
                        <a:rPr lang="pt-PT" sz="2000" b="0" i="0" u="none" strike="noStrike" cap="none" baseline="0">
                          <a:solidFill>
                            <a:schemeClr val="dk1"/>
                          </a:solidFill>
                          <a:latin typeface="Arial"/>
                          <a:ea typeface="Arial"/>
                          <a:cs typeface="Arial"/>
                          <a:sym typeface="Arial"/>
                        </a:rPr>
                        <a:t>C/ estabelecimento estável</a:t>
                      </a:r>
                    </a:p>
                    <a:p>
                      <a:pPr marL="0" marR="0" lvl="0" indent="0" algn="l" rtl="0">
                        <a:lnSpc>
                          <a:spcPct val="100000"/>
                        </a:lnSpc>
                        <a:spcBef>
                          <a:spcPts val="400"/>
                        </a:spcBef>
                        <a:spcAft>
                          <a:spcPts val="0"/>
                        </a:spcAft>
                        <a:buClr>
                          <a:schemeClr val="accent1"/>
                        </a:buClr>
                        <a:buSzPct val="25000"/>
                        <a:buFont typeface="Noto Symbol"/>
                        <a:buNone/>
                      </a:pPr>
                      <a:r>
                        <a:rPr lang="pt-PT" sz="2000" b="0" i="0" u="none" strike="noStrike" cap="none" baseline="0">
                          <a:solidFill>
                            <a:schemeClr val="dk1"/>
                          </a:solidFill>
                          <a:latin typeface="Arial"/>
                          <a:ea typeface="Arial"/>
                          <a:cs typeface="Arial"/>
                          <a:sym typeface="Arial"/>
                        </a:rPr>
                        <a:t>        </a:t>
                      </a:r>
                      <a:r>
                        <a:rPr lang="pt-PT" sz="2000" b="1" i="0" u="none" strike="noStrike" cap="none" baseline="0">
                          <a:solidFill>
                            <a:schemeClr val="dk1"/>
                          </a:solidFill>
                          <a:latin typeface="Arial"/>
                          <a:ea typeface="Arial"/>
                          <a:cs typeface="Arial"/>
                          <a:sym typeface="Arial"/>
                        </a:rPr>
                        <a:t>Lucro do Estabelecimento</a:t>
                      </a:r>
                    </a:p>
                    <a:p>
                      <a:pPr marL="0" marR="0" lvl="0" indent="0" algn="l" rtl="0">
                        <a:lnSpc>
                          <a:spcPct val="100000"/>
                        </a:lnSpc>
                        <a:spcBef>
                          <a:spcPts val="400"/>
                        </a:spcBef>
                        <a:spcAft>
                          <a:spcPts val="0"/>
                        </a:spcAft>
                        <a:buClr>
                          <a:schemeClr val="accent1"/>
                        </a:buClr>
                        <a:buSzPct val="25000"/>
                        <a:buFont typeface="Noto Symbol"/>
                        <a:buNone/>
                      </a:pPr>
                      <a:r>
                        <a:rPr lang="pt-PT" sz="2000" b="0" i="0" u="none" strike="noStrike" cap="none" baseline="0">
                          <a:solidFill>
                            <a:schemeClr val="dk1"/>
                          </a:solidFill>
                          <a:latin typeface="Arial"/>
                          <a:ea typeface="Arial"/>
                          <a:cs typeface="Arial"/>
                          <a:sym typeface="Arial"/>
                        </a:rPr>
                        <a:t>S/ estabelecimento estável</a:t>
                      </a:r>
                    </a:p>
                    <a:p>
                      <a:pPr marL="0" marR="0" lvl="0" indent="0" algn="ctr" rtl="0">
                        <a:lnSpc>
                          <a:spcPct val="100000"/>
                        </a:lnSpc>
                        <a:spcBef>
                          <a:spcPts val="400"/>
                        </a:spcBef>
                        <a:spcAft>
                          <a:spcPts val="0"/>
                        </a:spcAft>
                        <a:buClr>
                          <a:schemeClr val="accent1"/>
                        </a:buClr>
                        <a:buSzPct val="25000"/>
                        <a:buFont typeface="Noto Symbol"/>
                        <a:buNone/>
                      </a:pPr>
                      <a:r>
                        <a:rPr lang="pt-PT" sz="2000" b="1" i="0" u="none" strike="noStrike" cap="none" baseline="0">
                          <a:solidFill>
                            <a:schemeClr val="dk1"/>
                          </a:solidFill>
                          <a:latin typeface="Arial"/>
                          <a:ea typeface="Arial"/>
                          <a:cs typeface="Arial"/>
                          <a:sym typeface="Arial"/>
                        </a:rPr>
                        <a:t>Rendimentos das diversas categorias de IRS</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28575" cap="flat">
                      <a:solidFill>
                        <a:schemeClr val="dk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134" name="Shape 134"/>
          <p:cNvSpPr txBox="1">
            <a:spLocks noGrp="1"/>
          </p:cNvSpPr>
          <p:nvPr>
            <p:ph type="sldNum" idx="12"/>
          </p:nvPr>
        </p:nvSpPr>
        <p:spPr>
          <a:xfrm>
            <a:off x="6553200" y="6248400"/>
            <a:ext cx="21335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4</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135" name="Shape 135"/>
          <p:cNvSpPr txBox="1"/>
          <p:nvPr/>
        </p:nvSpPr>
        <p:spPr>
          <a:xfrm>
            <a:off x="1357312" y="357187"/>
            <a:ext cx="7215187" cy="523874"/>
          </a:xfrm>
          <a:prstGeom prst="rect">
            <a:avLst/>
          </a:prstGeom>
          <a:noFill/>
          <a:ln>
            <a:noFill/>
          </a:ln>
        </p:spPr>
        <p:txBody>
          <a:bodyPr lIns="91425" tIns="45700" rIns="91425" bIns="45700" anchor="t" anchorCtr="0">
            <a:noAutofit/>
          </a:bodyPr>
          <a:lstStyle/>
          <a:p>
            <a:pPr marL="0" marR="0" lvl="0" indent="0" algn="ctr" rtl="0">
              <a:spcBef>
                <a:spcPts val="0"/>
              </a:spcBef>
              <a:spcAft>
                <a:spcPts val="0"/>
              </a:spcAft>
              <a:buSzPct val="25000"/>
              <a:buNone/>
            </a:pPr>
            <a:r>
              <a:rPr lang="pt-PT" sz="2800" b="1" i="0" u="none" strike="noStrike" cap="none" baseline="0">
                <a:solidFill>
                  <a:schemeClr val="dk1"/>
                </a:solidFill>
                <a:latin typeface="Times New Roman"/>
                <a:ea typeface="Times New Roman"/>
                <a:cs typeface="Times New Roman"/>
                <a:sym typeface="Times New Roman"/>
              </a:rPr>
              <a:t>INCIDÊNCIA REAL (ART.º 3.º)</a:t>
            </a:r>
          </a:p>
        </p:txBody>
      </p:sp>
      <p:sp>
        <p:nvSpPr>
          <p:cNvPr id="136" name="Shape 136"/>
          <p:cNvSpPr/>
          <p:nvPr/>
        </p:nvSpPr>
        <p:spPr>
          <a:xfrm>
            <a:off x="2143125" y="1214437"/>
            <a:ext cx="4929188" cy="523874"/>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pt-PT" sz="2800" b="1" i="0" u="none" strike="noStrike" cap="none" baseline="0">
                <a:solidFill>
                  <a:schemeClr val="dk1"/>
                </a:solidFill>
                <a:latin typeface="Times New Roman"/>
                <a:ea typeface="Times New Roman"/>
                <a:cs typeface="Times New Roman"/>
                <a:sym typeface="Times New Roman"/>
              </a:rPr>
              <a:t>O que está sujeito a IRC?</a:t>
            </a:r>
          </a:p>
        </p:txBody>
      </p:sp>
      <p:sp>
        <p:nvSpPr>
          <p:cNvPr id="137" name="Shape 137"/>
          <p:cNvSpPr txBox="1"/>
          <p:nvPr/>
        </p:nvSpPr>
        <p:spPr>
          <a:xfrm>
            <a:off x="938186" y="366689"/>
            <a:ext cx="7572375" cy="646331"/>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3600" b="1" i="0" u="none" strike="noStrike" cap="none" baseline="0">
                <a:solidFill>
                  <a:schemeClr val="dk1"/>
                </a:solidFill>
                <a:latin typeface="Times New Roman"/>
                <a:ea typeface="Times New Roman"/>
                <a:cs typeface="Times New Roman"/>
                <a:sym typeface="Times New Roman"/>
              </a:rPr>
              <a:t>INCIDÊNCIA REAL (ART.º 3.º)</a:t>
            </a:r>
          </a:p>
        </p:txBody>
      </p:sp>
    </p:spTree>
  </p:cSld>
  <p:clrMapOvr>
    <a:masterClrMapping/>
  </p:clrMapOvr>
  <p:transition spd="slow">
    <p:cu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Shape 143"/>
          <p:cNvSpPr txBox="1">
            <a:spLocks noGrp="1"/>
          </p:cNvSpPr>
          <p:nvPr>
            <p:ph type="body" idx="1"/>
          </p:nvPr>
        </p:nvSpPr>
        <p:spPr>
          <a:xfrm>
            <a:off x="785812" y="836712"/>
            <a:ext cx="8205787" cy="5243411"/>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lt2"/>
              </a:buClr>
              <a:buFont typeface="Noto Symbol"/>
              <a:buNone/>
            </a:pPr>
            <a:endParaRPr sz="3200" b="0" i="0" u="none" strike="noStrike" cap="none" baseline="0" dirty="0">
              <a:solidFill>
                <a:schemeClr val="dk1"/>
              </a:solidFill>
              <a:latin typeface="Times New Roman"/>
              <a:ea typeface="Times New Roman"/>
              <a:cs typeface="Times New Roman"/>
              <a:sym typeface="Times New Roman"/>
            </a:endParaRPr>
          </a:p>
          <a:p>
            <a:pPr marL="342900" marR="0" lvl="0" indent="-342900" algn="l" rtl="0">
              <a:spcBef>
                <a:spcPts val="640"/>
              </a:spcBef>
              <a:spcAft>
                <a:spcPts val="0"/>
              </a:spcAft>
              <a:buClr>
                <a:schemeClr val="lt2"/>
              </a:buClr>
              <a:buFont typeface="Noto Symbol"/>
              <a:buNone/>
            </a:pPr>
            <a:endParaRPr sz="3200" b="0" i="0" u="none" strike="noStrike" cap="none" baseline="0" dirty="0">
              <a:solidFill>
                <a:schemeClr val="dk1"/>
              </a:solidFill>
              <a:latin typeface="Times New Roman"/>
              <a:ea typeface="Times New Roman"/>
              <a:cs typeface="Times New Roman"/>
              <a:sym typeface="Times New Roman"/>
            </a:endParaRPr>
          </a:p>
          <a:p>
            <a:pPr marL="342900" marR="0" lvl="0" indent="-342900" algn="just" rtl="0">
              <a:spcBef>
                <a:spcPts val="640"/>
              </a:spcBef>
              <a:spcAft>
                <a:spcPts val="0"/>
              </a:spcAft>
              <a:buClr>
                <a:schemeClr val="lt2"/>
              </a:buClr>
              <a:buSzPct val="25000"/>
              <a:buFont typeface="Noto Symbol"/>
              <a:buNone/>
            </a:pPr>
            <a:r>
              <a:rPr lang="pt-PT" sz="3200" b="0" i="0" u="none" strike="noStrike" cap="none" baseline="0" dirty="0">
                <a:solidFill>
                  <a:schemeClr val="dk1"/>
                </a:solidFill>
                <a:latin typeface="Times New Roman"/>
                <a:ea typeface="Times New Roman"/>
                <a:cs typeface="Times New Roman"/>
                <a:sym typeface="Times New Roman"/>
              </a:rPr>
              <a:t>Residentes  		            </a:t>
            </a:r>
            <a:r>
              <a:rPr lang="pt-PT" sz="2000" b="0" i="0" u="none" strike="noStrike" cap="none" baseline="0" dirty="0">
                <a:solidFill>
                  <a:schemeClr val="dk1"/>
                </a:solidFill>
                <a:latin typeface="Times New Roman"/>
                <a:ea typeface="Times New Roman"/>
                <a:cs typeface="Times New Roman"/>
                <a:sym typeface="Times New Roman"/>
              </a:rPr>
              <a:t>Todos os rendimentos                                                                                   					     incluindo os obtidos fora do      </a:t>
            </a:r>
          </a:p>
          <a:p>
            <a:pPr marL="342900" marR="0" lvl="0" indent="-342900" algn="just" rtl="0">
              <a:spcBef>
                <a:spcPts val="400"/>
              </a:spcBef>
              <a:spcAft>
                <a:spcPts val="0"/>
              </a:spcAft>
              <a:buClr>
                <a:schemeClr val="lt2"/>
              </a:buClr>
              <a:buSzPct val="25000"/>
              <a:buFont typeface="Noto Symbol"/>
              <a:buNone/>
            </a:pPr>
            <a:r>
              <a:rPr lang="pt-PT" sz="2000" b="0" i="0" u="none" strike="noStrike" cap="none" baseline="0" dirty="0">
                <a:solidFill>
                  <a:schemeClr val="dk1"/>
                </a:solidFill>
                <a:latin typeface="Times New Roman"/>
                <a:ea typeface="Times New Roman"/>
                <a:cs typeface="Times New Roman"/>
                <a:sym typeface="Times New Roman"/>
              </a:rPr>
              <a:t>                                                	                    território português</a:t>
            </a:r>
          </a:p>
          <a:p>
            <a:pPr marL="342900" marR="0" lvl="0" indent="-342900" algn="l" rtl="0">
              <a:spcBef>
                <a:spcPts val="640"/>
              </a:spcBef>
              <a:spcAft>
                <a:spcPts val="0"/>
              </a:spcAft>
              <a:buClr>
                <a:schemeClr val="lt2"/>
              </a:buClr>
              <a:buSzPct val="25000"/>
              <a:buFont typeface="Noto Symbol"/>
              <a:buNone/>
            </a:pPr>
            <a:r>
              <a:rPr lang="pt-PT" sz="3200" b="0" i="0" u="none" strike="noStrike" cap="none" baseline="0" dirty="0">
                <a:solidFill>
                  <a:schemeClr val="dk1"/>
                </a:solidFill>
                <a:latin typeface="Times New Roman"/>
                <a:ea typeface="Times New Roman"/>
                <a:cs typeface="Times New Roman"/>
                <a:sym typeface="Times New Roman"/>
              </a:rPr>
              <a:t>Não Residentes                       </a:t>
            </a:r>
            <a:r>
              <a:rPr lang="pt-PT" sz="2000" b="0" i="0" u="none" strike="noStrike" cap="none" baseline="0" dirty="0">
                <a:solidFill>
                  <a:schemeClr val="dk1"/>
                </a:solidFill>
                <a:latin typeface="Times New Roman"/>
                <a:ea typeface="Times New Roman"/>
                <a:cs typeface="Times New Roman"/>
                <a:sym typeface="Times New Roman"/>
              </a:rPr>
              <a:t>Apenas os rendimentos</a:t>
            </a:r>
          </a:p>
          <a:p>
            <a:pPr marL="342900" marR="0" lvl="0" indent="-342900" algn="l" rtl="0">
              <a:spcBef>
                <a:spcPts val="400"/>
              </a:spcBef>
              <a:spcAft>
                <a:spcPts val="0"/>
              </a:spcAft>
              <a:buClr>
                <a:schemeClr val="lt2"/>
              </a:buClr>
              <a:buSzPct val="25000"/>
              <a:buFont typeface="Noto Symbol"/>
              <a:buNone/>
            </a:pPr>
            <a:r>
              <a:rPr lang="pt-PT" sz="2000" b="0" i="0" u="none" strike="noStrike" cap="none" baseline="0" dirty="0">
                <a:solidFill>
                  <a:schemeClr val="dk1"/>
                </a:solidFill>
                <a:latin typeface="Times New Roman"/>
                <a:ea typeface="Times New Roman"/>
                <a:cs typeface="Times New Roman"/>
                <a:sym typeface="Times New Roman"/>
              </a:rPr>
              <a:t>                                                                             obtidos em território  	</a:t>
            </a:r>
          </a:p>
          <a:p>
            <a:pPr marL="342900" marR="0" lvl="0" indent="-342900" algn="l" rtl="0">
              <a:spcBef>
                <a:spcPts val="400"/>
              </a:spcBef>
              <a:spcAft>
                <a:spcPts val="0"/>
              </a:spcAft>
              <a:buClr>
                <a:schemeClr val="lt2"/>
              </a:buClr>
              <a:buSzPct val="25000"/>
              <a:buFont typeface="Noto Symbol"/>
              <a:buNone/>
            </a:pPr>
            <a:r>
              <a:rPr lang="pt-PT" sz="2000" dirty="0">
                <a:solidFill>
                  <a:schemeClr val="dk1"/>
                </a:solidFill>
                <a:latin typeface="Times New Roman"/>
                <a:ea typeface="Times New Roman"/>
                <a:cs typeface="Times New Roman"/>
                <a:sym typeface="Times New Roman"/>
              </a:rPr>
              <a:t>	</a:t>
            </a:r>
            <a:r>
              <a:rPr lang="pt-PT" sz="2000" b="0" i="0" u="none" strike="noStrike" cap="none" baseline="0" dirty="0">
                <a:solidFill>
                  <a:schemeClr val="dk1"/>
                </a:solidFill>
                <a:latin typeface="Times New Roman"/>
                <a:ea typeface="Times New Roman"/>
                <a:cs typeface="Times New Roman"/>
                <a:sym typeface="Times New Roman"/>
              </a:rPr>
              <a:t>					     português</a:t>
            </a:r>
          </a:p>
          <a:p>
            <a:pPr marL="342900" marR="0" lvl="0" indent="-342900" rtl="0">
              <a:spcBef>
                <a:spcPts val="400"/>
              </a:spcBef>
              <a:spcAft>
                <a:spcPts val="0"/>
              </a:spcAft>
              <a:buClr>
                <a:schemeClr val="lt2"/>
              </a:buClr>
              <a:buSzPct val="25000"/>
              <a:buFont typeface="Noto Symbol"/>
              <a:buNone/>
            </a:pPr>
            <a:endParaRPr lang="pt-PT" sz="2000" b="1" dirty="0">
              <a:solidFill>
                <a:schemeClr val="dk1"/>
              </a:solidFill>
              <a:latin typeface="Times New Roman"/>
              <a:ea typeface="Times New Roman"/>
              <a:cs typeface="Times New Roman"/>
              <a:sym typeface="Times New Roman"/>
            </a:endParaRPr>
          </a:p>
          <a:p>
            <a:pPr marL="342900" marR="0" lvl="0" indent="-342900" rtl="0">
              <a:spcBef>
                <a:spcPts val="400"/>
              </a:spcBef>
              <a:spcAft>
                <a:spcPts val="0"/>
              </a:spcAft>
              <a:buClr>
                <a:schemeClr val="lt2"/>
              </a:buClr>
              <a:buSzPct val="25000"/>
              <a:buFont typeface="Noto Symbol"/>
              <a:buNone/>
            </a:pPr>
            <a:r>
              <a:rPr lang="pt-PT" sz="2000" b="1" dirty="0">
                <a:solidFill>
                  <a:schemeClr val="dk1"/>
                </a:solidFill>
                <a:latin typeface="Times New Roman"/>
                <a:ea typeface="Times New Roman"/>
                <a:cs typeface="Times New Roman"/>
                <a:sym typeface="Times New Roman"/>
              </a:rPr>
              <a:t>Rendimentos obtidos em território português: previstos no n.º 3 do presente artigo, com as exceções do n.º4.</a:t>
            </a:r>
          </a:p>
          <a:p>
            <a:pPr marL="342900" marR="0" lvl="0" indent="-342900" algn="r" rtl="0">
              <a:spcBef>
                <a:spcPts val="400"/>
              </a:spcBef>
              <a:spcAft>
                <a:spcPts val="0"/>
              </a:spcAft>
              <a:buClr>
                <a:schemeClr val="lt2"/>
              </a:buClr>
              <a:buSzPct val="25000"/>
              <a:buFont typeface="Noto Symbol"/>
              <a:buNone/>
            </a:pPr>
            <a:endParaRPr lang="pt-PT" sz="2000" b="0" i="0" u="none" strike="noStrike" cap="none" baseline="0" dirty="0">
              <a:solidFill>
                <a:schemeClr val="dk1"/>
              </a:solidFill>
              <a:latin typeface="Times New Roman"/>
              <a:ea typeface="Times New Roman"/>
              <a:cs typeface="Times New Roman"/>
              <a:sym typeface="Times New Roman"/>
            </a:endParaRPr>
          </a:p>
          <a:p>
            <a:pPr marL="342900" marR="0" lvl="0" indent="-342900" algn="l" rtl="0">
              <a:spcBef>
                <a:spcPts val="400"/>
              </a:spcBef>
              <a:spcAft>
                <a:spcPts val="0"/>
              </a:spcAft>
              <a:buClr>
                <a:schemeClr val="lt2"/>
              </a:buClr>
              <a:buSzPct val="25000"/>
              <a:buFont typeface="Noto Symbol"/>
              <a:buNone/>
            </a:pPr>
            <a:endParaRPr lang="pt-PT" sz="2000" b="0" i="0" u="none" strike="noStrike" cap="none" baseline="0" dirty="0">
              <a:solidFill>
                <a:schemeClr val="dk1"/>
              </a:solidFill>
              <a:latin typeface="Times New Roman"/>
              <a:ea typeface="Times New Roman"/>
              <a:cs typeface="Times New Roman"/>
              <a:sym typeface="Times New Roman"/>
            </a:endParaRPr>
          </a:p>
        </p:txBody>
      </p:sp>
      <p:sp>
        <p:nvSpPr>
          <p:cNvPr id="144" name="Shape 144"/>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5</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145" name="Shape 145"/>
          <p:cNvSpPr/>
          <p:nvPr/>
        </p:nvSpPr>
        <p:spPr>
          <a:xfrm>
            <a:off x="1000125" y="980729"/>
            <a:ext cx="2714624" cy="792088"/>
          </a:xfrm>
          <a:prstGeom prst="rect">
            <a:avLst/>
          </a:prstGeom>
          <a:noFill/>
          <a:ln w="9525" cap="flat">
            <a:solidFill>
              <a:schemeClr val="dk1"/>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SzPct val="25000"/>
              <a:buNone/>
            </a:pPr>
            <a:r>
              <a:rPr lang="pt-PT" sz="2400" b="1" i="0" u="none" strike="noStrike" cap="none" baseline="0" dirty="0">
                <a:solidFill>
                  <a:schemeClr val="dk1"/>
                </a:solidFill>
                <a:latin typeface="Arial"/>
                <a:ea typeface="Arial"/>
                <a:cs typeface="Arial"/>
                <a:sym typeface="Arial"/>
              </a:rPr>
              <a:t>Sujeitos Passivos</a:t>
            </a:r>
          </a:p>
        </p:txBody>
      </p:sp>
      <p:sp>
        <p:nvSpPr>
          <p:cNvPr id="146" name="Shape 146"/>
          <p:cNvSpPr/>
          <p:nvPr/>
        </p:nvSpPr>
        <p:spPr>
          <a:xfrm>
            <a:off x="5572125" y="1052736"/>
            <a:ext cx="2960687" cy="792088"/>
          </a:xfrm>
          <a:prstGeom prst="rect">
            <a:avLst/>
          </a:prstGeom>
          <a:noFill/>
          <a:ln w="9525" cap="flat">
            <a:solidFill>
              <a:schemeClr val="dk1"/>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SzPct val="25000"/>
              <a:buNone/>
            </a:pPr>
            <a:r>
              <a:rPr lang="pt-PT" sz="2400" b="1" i="0" u="none" strike="noStrike" cap="none" baseline="0" dirty="0">
                <a:solidFill>
                  <a:schemeClr val="dk1"/>
                </a:solidFill>
                <a:latin typeface="Arial"/>
                <a:ea typeface="Arial"/>
                <a:cs typeface="Arial"/>
                <a:sym typeface="Arial"/>
              </a:rPr>
              <a:t>Âmbito da Sujeição</a:t>
            </a:r>
          </a:p>
        </p:txBody>
      </p:sp>
      <p:cxnSp>
        <p:nvCxnSpPr>
          <p:cNvPr id="147" name="Shape 147"/>
          <p:cNvCxnSpPr/>
          <p:nvPr/>
        </p:nvCxnSpPr>
        <p:spPr>
          <a:xfrm>
            <a:off x="2771800" y="2348880"/>
            <a:ext cx="2016124" cy="0"/>
          </a:xfrm>
          <a:prstGeom prst="straightConnector1">
            <a:avLst/>
          </a:prstGeom>
          <a:noFill/>
          <a:ln w="9525" cap="flat">
            <a:solidFill>
              <a:schemeClr val="dk1"/>
            </a:solidFill>
            <a:prstDash val="solid"/>
            <a:round/>
            <a:headEnd type="none" w="med" len="med"/>
            <a:tailEnd type="triangle" w="lg" len="lg"/>
          </a:ln>
        </p:spPr>
      </p:cxnSp>
      <p:cxnSp>
        <p:nvCxnSpPr>
          <p:cNvPr id="148" name="Shape 148"/>
          <p:cNvCxnSpPr/>
          <p:nvPr/>
        </p:nvCxnSpPr>
        <p:spPr>
          <a:xfrm>
            <a:off x="3635896" y="3573016"/>
            <a:ext cx="1079499" cy="0"/>
          </a:xfrm>
          <a:prstGeom prst="straightConnector1">
            <a:avLst/>
          </a:prstGeom>
          <a:noFill/>
          <a:ln w="9525" cap="flat">
            <a:solidFill>
              <a:schemeClr val="dk1"/>
            </a:solidFill>
            <a:prstDash val="solid"/>
            <a:round/>
            <a:headEnd type="none" w="med" len="med"/>
            <a:tailEnd type="triangle" w="lg" len="lg"/>
          </a:ln>
        </p:spPr>
      </p:cxnSp>
      <p:sp>
        <p:nvSpPr>
          <p:cNvPr id="149" name="Shape 149"/>
          <p:cNvSpPr txBox="1"/>
          <p:nvPr/>
        </p:nvSpPr>
        <p:spPr>
          <a:xfrm>
            <a:off x="500033" y="285729"/>
            <a:ext cx="8143931"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EXTENSÃO DA OBRIGAÇÃO DO IMPOSTO (ART.º 4.º)</a:t>
            </a:r>
          </a:p>
        </p:txBody>
      </p:sp>
    </p:spTree>
  </p:cSld>
  <p:clrMapOvr>
    <a:masterClrMapping/>
  </p:clrMapOvr>
  <p:transition spd="slow">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Shape 155"/>
          <p:cNvSpPr txBox="1">
            <a:spLocks noGrp="1"/>
          </p:cNvSpPr>
          <p:nvPr>
            <p:ph type="body" idx="1"/>
          </p:nvPr>
        </p:nvSpPr>
        <p:spPr>
          <a:xfrm>
            <a:off x="714375" y="1196975"/>
            <a:ext cx="8215312" cy="4899025"/>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lt2"/>
              </a:buClr>
              <a:buSzPct val="25000"/>
              <a:buFont typeface="Noto Symbol"/>
              <a:buNone/>
            </a:pPr>
            <a:r>
              <a:rPr lang="pt-PT" sz="3200" b="0" i="0" u="none" strike="noStrike" cap="none" baseline="0">
                <a:solidFill>
                  <a:schemeClr val="dk1"/>
                </a:solidFill>
                <a:latin typeface="Times New Roman"/>
                <a:ea typeface="Times New Roman"/>
                <a:cs typeface="Times New Roman"/>
                <a:sym typeface="Times New Roman"/>
              </a:rPr>
              <a:t> Objectivos</a:t>
            </a:r>
          </a:p>
        </p:txBody>
      </p:sp>
      <p:sp>
        <p:nvSpPr>
          <p:cNvPr id="156" name="Shape 156"/>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6</a:t>
            </a:fld>
            <a:endParaRPr lang="pt-PT" sz="1400" b="0" i="0" u="none" strike="noStrike" cap="none" baseline="0">
              <a:solidFill>
                <a:schemeClr val="lt2"/>
              </a:solidFill>
              <a:latin typeface="Times New Roman"/>
              <a:ea typeface="Times New Roman"/>
              <a:cs typeface="Times New Roman"/>
              <a:sym typeface="Times New Roman"/>
            </a:endParaRPr>
          </a:p>
        </p:txBody>
      </p:sp>
      <p:cxnSp>
        <p:nvCxnSpPr>
          <p:cNvPr id="157" name="Shape 157"/>
          <p:cNvCxnSpPr/>
          <p:nvPr/>
        </p:nvCxnSpPr>
        <p:spPr>
          <a:xfrm>
            <a:off x="2714625" y="1571625"/>
            <a:ext cx="1223962" cy="0"/>
          </a:xfrm>
          <a:prstGeom prst="straightConnector1">
            <a:avLst/>
          </a:prstGeom>
          <a:noFill/>
          <a:ln w="9525" cap="flat">
            <a:solidFill>
              <a:schemeClr val="dk1"/>
            </a:solidFill>
            <a:prstDash val="solid"/>
            <a:round/>
            <a:headEnd type="none" w="med" len="med"/>
            <a:tailEnd type="triangle" w="lg" len="lg"/>
          </a:ln>
        </p:spPr>
      </p:cxnSp>
      <p:sp>
        <p:nvSpPr>
          <p:cNvPr id="158" name="Shape 158"/>
          <p:cNvSpPr/>
          <p:nvPr/>
        </p:nvSpPr>
        <p:spPr>
          <a:xfrm>
            <a:off x="4041775" y="1196975"/>
            <a:ext cx="3887787" cy="1079499"/>
          </a:xfrm>
          <a:prstGeom prst="rect">
            <a:avLst/>
          </a:prstGeom>
          <a:solidFill>
            <a:srgbClr val="EDF1ED"/>
          </a:solidFill>
          <a:ln w="9525" cap="flat">
            <a:solidFill>
              <a:schemeClr val="dk1"/>
            </a:solidFill>
            <a:prstDash val="solid"/>
            <a:miter/>
            <a:headEnd type="none" w="med" len="med"/>
            <a:tailEnd type="none" w="med" len="med"/>
          </a:ln>
        </p:spPr>
        <p:txBody>
          <a:bodyPr lIns="91425" tIns="45700" rIns="91425" bIns="45700" anchor="ctr" anchorCtr="0">
            <a:noAutofit/>
          </a:bodyPr>
          <a:lstStyle/>
          <a:p>
            <a:pPr marL="0" marR="0" lvl="0" indent="0" algn="l" rtl="0">
              <a:spcBef>
                <a:spcPts val="0"/>
              </a:spcBef>
              <a:spcAft>
                <a:spcPts val="0"/>
              </a:spcAft>
              <a:buSzPct val="25000"/>
              <a:buNone/>
            </a:pPr>
            <a:r>
              <a:rPr lang="pt-PT" sz="2000" b="0" i="0" u="none" strike="noStrike" cap="none" baseline="0">
                <a:solidFill>
                  <a:schemeClr val="dk1"/>
                </a:solidFill>
                <a:latin typeface="Times New Roman"/>
                <a:ea typeface="Times New Roman"/>
                <a:cs typeface="Times New Roman"/>
                <a:sym typeface="Times New Roman"/>
              </a:rPr>
              <a:t>.</a:t>
            </a:r>
            <a:r>
              <a:rPr lang="pt-PT" sz="2000" b="1" i="0" u="none" strike="noStrike" cap="none" baseline="0">
                <a:solidFill>
                  <a:schemeClr val="dk1"/>
                </a:solidFill>
                <a:latin typeface="Times New Roman"/>
                <a:ea typeface="Times New Roman"/>
                <a:cs typeface="Times New Roman"/>
                <a:sym typeface="Times New Roman"/>
              </a:rPr>
              <a:t>neutralidade fiscal</a:t>
            </a:r>
          </a:p>
          <a:p>
            <a:pPr marL="0" marR="0" lvl="0" indent="0" algn="l" rtl="0">
              <a:spcBef>
                <a:spcPts val="0"/>
              </a:spcBef>
              <a:spcAft>
                <a:spcPts val="0"/>
              </a:spcAft>
              <a:buSzPct val="25000"/>
              <a:buNone/>
            </a:pPr>
            <a:r>
              <a:rPr lang="pt-PT" sz="2000" b="1" i="0" u="none" strike="noStrike" cap="none" baseline="0">
                <a:solidFill>
                  <a:schemeClr val="dk1"/>
                </a:solidFill>
                <a:latin typeface="Times New Roman"/>
                <a:ea typeface="Times New Roman"/>
                <a:cs typeface="Times New Roman"/>
                <a:sym typeface="Times New Roman"/>
              </a:rPr>
              <a:t>.combate à evasão fiscal</a:t>
            </a:r>
          </a:p>
          <a:p>
            <a:pPr marL="0" marR="0" lvl="0" indent="0" algn="l" rtl="0">
              <a:spcBef>
                <a:spcPts val="0"/>
              </a:spcBef>
              <a:spcAft>
                <a:spcPts val="0"/>
              </a:spcAft>
              <a:buSzPct val="25000"/>
              <a:buNone/>
            </a:pPr>
            <a:r>
              <a:rPr lang="pt-PT" sz="2000" b="1" i="0" u="none" strike="noStrike" cap="none" baseline="0">
                <a:solidFill>
                  <a:schemeClr val="dk1"/>
                </a:solidFill>
                <a:latin typeface="Times New Roman"/>
                <a:ea typeface="Times New Roman"/>
                <a:cs typeface="Times New Roman"/>
                <a:sym typeface="Times New Roman"/>
              </a:rPr>
              <a:t>.eliminação da dupla tributação</a:t>
            </a:r>
          </a:p>
        </p:txBody>
      </p:sp>
      <p:sp>
        <p:nvSpPr>
          <p:cNvPr id="159" name="Shape 159"/>
          <p:cNvSpPr/>
          <p:nvPr/>
        </p:nvSpPr>
        <p:spPr>
          <a:xfrm>
            <a:off x="684212" y="2565400"/>
            <a:ext cx="2316150" cy="720724"/>
          </a:xfrm>
          <a:prstGeom prst="rect">
            <a:avLst/>
          </a:prstGeom>
          <a:solidFill>
            <a:srgbClr val="EDF1ED"/>
          </a:solidFill>
          <a:ln w="9525" cap="flat">
            <a:solidFill>
              <a:schemeClr val="dk1"/>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SzPct val="25000"/>
              <a:buNone/>
            </a:pPr>
            <a:r>
              <a:rPr lang="pt-PT" sz="2400" b="0" i="0" u="none" strike="noStrike" cap="none" baseline="0">
                <a:solidFill>
                  <a:schemeClr val="dk1"/>
                </a:solidFill>
                <a:latin typeface="Times New Roman"/>
                <a:ea typeface="Times New Roman"/>
                <a:cs typeface="Times New Roman"/>
                <a:sym typeface="Times New Roman"/>
              </a:rPr>
              <a:t>Obrigatoriedade</a:t>
            </a:r>
          </a:p>
          <a:p>
            <a:pPr marL="0" marR="0" lvl="0" indent="0" algn="ctr" rtl="0">
              <a:spcBef>
                <a:spcPts val="0"/>
              </a:spcBef>
              <a:spcAft>
                <a:spcPts val="0"/>
              </a:spcAft>
              <a:buSzPct val="25000"/>
              <a:buNone/>
            </a:pPr>
            <a:r>
              <a:rPr lang="pt-PT" sz="2400" b="0" i="0" u="none" strike="noStrike" cap="none" baseline="0">
                <a:solidFill>
                  <a:schemeClr val="dk1"/>
                </a:solidFill>
                <a:latin typeface="Times New Roman"/>
                <a:ea typeface="Times New Roman"/>
                <a:cs typeface="Times New Roman"/>
                <a:sym typeface="Times New Roman"/>
              </a:rPr>
              <a:t>do Regime</a:t>
            </a:r>
          </a:p>
        </p:txBody>
      </p:sp>
      <p:cxnSp>
        <p:nvCxnSpPr>
          <p:cNvPr id="160" name="Shape 160"/>
          <p:cNvCxnSpPr/>
          <p:nvPr/>
        </p:nvCxnSpPr>
        <p:spPr>
          <a:xfrm>
            <a:off x="2987824" y="2924943"/>
            <a:ext cx="1585019" cy="0"/>
          </a:xfrm>
          <a:prstGeom prst="straightConnector1">
            <a:avLst/>
          </a:prstGeom>
          <a:noFill/>
          <a:ln w="9525" cap="flat">
            <a:solidFill>
              <a:schemeClr val="dk1"/>
            </a:solidFill>
            <a:prstDash val="solid"/>
            <a:round/>
            <a:headEnd type="none" w="med" len="med"/>
            <a:tailEnd type="triangle" w="lg" len="lg"/>
          </a:ln>
        </p:spPr>
      </p:cxnSp>
      <p:sp>
        <p:nvSpPr>
          <p:cNvPr id="161" name="Shape 161"/>
          <p:cNvSpPr/>
          <p:nvPr/>
        </p:nvSpPr>
        <p:spPr>
          <a:xfrm>
            <a:off x="4545012" y="2500313"/>
            <a:ext cx="3384550" cy="863599"/>
          </a:xfrm>
          <a:prstGeom prst="rect">
            <a:avLst/>
          </a:prstGeom>
          <a:solidFill>
            <a:srgbClr val="EDF1ED"/>
          </a:solidFill>
          <a:ln w="9525" cap="flat">
            <a:solidFill>
              <a:schemeClr val="dk1"/>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SzPct val="25000"/>
              <a:buNone/>
            </a:pPr>
            <a:r>
              <a:rPr lang="pt-PT" sz="2000" b="0" i="0" u="none" strike="noStrike" cap="none" baseline="0">
                <a:solidFill>
                  <a:schemeClr val="dk1"/>
                </a:solidFill>
                <a:latin typeface="Times New Roman"/>
                <a:ea typeface="Times New Roman"/>
                <a:cs typeface="Times New Roman"/>
                <a:sym typeface="Times New Roman"/>
              </a:rPr>
              <a:t>Sociedades e agrupamentos de</a:t>
            </a:r>
          </a:p>
          <a:p>
            <a:pPr marL="0" marR="0" lvl="0" indent="0" algn="ctr" rtl="0">
              <a:spcBef>
                <a:spcPts val="0"/>
              </a:spcBef>
              <a:spcAft>
                <a:spcPts val="0"/>
              </a:spcAft>
              <a:buSzPct val="25000"/>
              <a:buNone/>
            </a:pPr>
            <a:r>
              <a:rPr lang="pt-PT" sz="2000" b="0" i="0" u="none" strike="noStrike" cap="none" baseline="0">
                <a:solidFill>
                  <a:schemeClr val="dk1"/>
                </a:solidFill>
                <a:latin typeface="Times New Roman"/>
                <a:ea typeface="Times New Roman"/>
                <a:cs typeface="Times New Roman"/>
                <a:sym typeface="Times New Roman"/>
              </a:rPr>
              <a:t>residentes referidos no art.º 6.º</a:t>
            </a:r>
          </a:p>
        </p:txBody>
      </p:sp>
      <p:cxnSp>
        <p:nvCxnSpPr>
          <p:cNvPr id="162" name="Shape 162"/>
          <p:cNvCxnSpPr/>
          <p:nvPr/>
        </p:nvCxnSpPr>
        <p:spPr>
          <a:xfrm>
            <a:off x="1428728" y="3286123"/>
            <a:ext cx="0" cy="1366837"/>
          </a:xfrm>
          <a:prstGeom prst="straightConnector1">
            <a:avLst/>
          </a:prstGeom>
          <a:noFill/>
          <a:ln w="9525" cap="flat">
            <a:solidFill>
              <a:schemeClr val="dk1"/>
            </a:solidFill>
            <a:prstDash val="solid"/>
            <a:round/>
            <a:headEnd type="none" w="med" len="med"/>
            <a:tailEnd type="none" w="med" len="med"/>
          </a:ln>
        </p:spPr>
      </p:cxnSp>
      <p:cxnSp>
        <p:nvCxnSpPr>
          <p:cNvPr id="163" name="Shape 163"/>
          <p:cNvCxnSpPr/>
          <p:nvPr/>
        </p:nvCxnSpPr>
        <p:spPr>
          <a:xfrm>
            <a:off x="1428728" y="4643446"/>
            <a:ext cx="2232025" cy="0"/>
          </a:xfrm>
          <a:prstGeom prst="straightConnector1">
            <a:avLst/>
          </a:prstGeom>
          <a:noFill/>
          <a:ln w="9525" cap="flat">
            <a:solidFill>
              <a:schemeClr val="dk1"/>
            </a:solidFill>
            <a:prstDash val="solid"/>
            <a:round/>
            <a:headEnd type="none" w="med" len="med"/>
            <a:tailEnd type="none" w="med" len="med"/>
          </a:ln>
        </p:spPr>
      </p:cxnSp>
      <p:sp>
        <p:nvSpPr>
          <p:cNvPr id="164" name="Shape 164"/>
          <p:cNvSpPr/>
          <p:nvPr/>
        </p:nvSpPr>
        <p:spPr>
          <a:xfrm>
            <a:off x="2051719" y="3786189"/>
            <a:ext cx="2520279" cy="1000131"/>
          </a:xfrm>
          <a:prstGeom prst="rect">
            <a:avLst/>
          </a:prstGeom>
          <a:solidFill>
            <a:srgbClr val="EDF1ED"/>
          </a:solidFill>
          <a:ln w="9525" cap="flat">
            <a:solidFill>
              <a:schemeClr val="dk1"/>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SzPct val="25000"/>
              <a:buNone/>
            </a:pPr>
            <a:r>
              <a:rPr lang="pt-PT" sz="2400" b="0" i="0" u="none" strike="noStrike" cap="none" baseline="0">
                <a:solidFill>
                  <a:schemeClr val="dk1"/>
                </a:solidFill>
                <a:latin typeface="Times New Roman"/>
                <a:ea typeface="Times New Roman"/>
                <a:cs typeface="Times New Roman"/>
                <a:sym typeface="Times New Roman"/>
              </a:rPr>
              <a:t>Imputação aos </a:t>
            </a:r>
          </a:p>
          <a:p>
            <a:pPr marL="0" marR="0" lvl="0" indent="0" algn="ctr" rtl="0">
              <a:spcBef>
                <a:spcPts val="0"/>
              </a:spcBef>
              <a:spcAft>
                <a:spcPts val="0"/>
              </a:spcAft>
              <a:buSzPct val="25000"/>
              <a:buNone/>
            </a:pPr>
            <a:r>
              <a:rPr lang="pt-PT" sz="2400" b="0" i="0" u="none" strike="noStrike" cap="none" baseline="0">
                <a:solidFill>
                  <a:schemeClr val="dk1"/>
                </a:solidFill>
                <a:latin typeface="Times New Roman"/>
                <a:ea typeface="Times New Roman"/>
                <a:cs typeface="Times New Roman"/>
                <a:sym typeface="Times New Roman"/>
              </a:rPr>
              <a:t>Sócios/Membros</a:t>
            </a:r>
          </a:p>
        </p:txBody>
      </p:sp>
      <p:sp>
        <p:nvSpPr>
          <p:cNvPr id="165" name="Shape 165"/>
          <p:cNvSpPr/>
          <p:nvPr/>
        </p:nvSpPr>
        <p:spPr>
          <a:xfrm>
            <a:off x="4860032" y="3501007"/>
            <a:ext cx="3888680" cy="1512167"/>
          </a:xfrm>
          <a:prstGeom prst="rect">
            <a:avLst/>
          </a:prstGeom>
          <a:solidFill>
            <a:srgbClr val="EDF1ED"/>
          </a:solidFill>
          <a:ln w="9525" cap="flat">
            <a:solidFill>
              <a:schemeClr val="dk1"/>
            </a:solidFill>
            <a:prstDash val="solid"/>
            <a:miter/>
            <a:headEnd type="none" w="med" len="med"/>
            <a:tailEnd type="none" w="med" len="med"/>
          </a:ln>
        </p:spPr>
        <p:txBody>
          <a:bodyPr lIns="91425" tIns="45700" rIns="91425" bIns="45700" anchor="ctr" anchorCtr="0">
            <a:noAutofit/>
          </a:bodyPr>
          <a:lstStyle/>
          <a:p>
            <a:pPr marL="0" marR="0" lvl="0" indent="0" algn="l" rtl="0">
              <a:spcBef>
                <a:spcPts val="0"/>
              </a:spcBef>
              <a:spcAft>
                <a:spcPts val="0"/>
              </a:spcAft>
              <a:buNone/>
            </a:pPr>
            <a:endParaRPr sz="1600" b="0" i="0" u="none" strike="noStrike" cap="none" baseline="0"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SzPct val="25000"/>
              <a:buNone/>
            </a:pPr>
            <a:r>
              <a:rPr lang="pt-PT" sz="1600" b="0" i="0" u="none" strike="noStrike" cap="none" baseline="0" dirty="0" err="1">
                <a:solidFill>
                  <a:schemeClr val="dk1"/>
                </a:solidFill>
                <a:latin typeface="Times New Roman"/>
                <a:ea typeface="Times New Roman"/>
                <a:cs typeface="Times New Roman"/>
                <a:sym typeface="Times New Roman"/>
              </a:rPr>
              <a:t>Soc.Civis</a:t>
            </a:r>
            <a:r>
              <a:rPr lang="pt-PT" sz="1600" b="0" i="0" u="none" strike="noStrike" cap="none" baseline="0" dirty="0">
                <a:solidFill>
                  <a:schemeClr val="dk1"/>
                </a:solidFill>
                <a:latin typeface="Times New Roman"/>
                <a:ea typeface="Times New Roman"/>
                <a:cs typeface="Times New Roman"/>
                <a:sym typeface="Times New Roman"/>
              </a:rPr>
              <a:t> sem forma Comercial</a:t>
            </a:r>
          </a:p>
          <a:p>
            <a:pPr marL="0" marR="0" lvl="0" indent="0" algn="l" rtl="0">
              <a:spcBef>
                <a:spcPts val="0"/>
              </a:spcBef>
              <a:spcAft>
                <a:spcPts val="0"/>
              </a:spcAft>
              <a:buSzPct val="25000"/>
              <a:buNone/>
            </a:pPr>
            <a:r>
              <a:rPr lang="pt-PT" sz="1600" b="0" i="0" u="none" strike="noStrike" cap="none" baseline="0" dirty="0" err="1">
                <a:solidFill>
                  <a:schemeClr val="dk1"/>
                </a:solidFill>
                <a:latin typeface="Times New Roman"/>
                <a:ea typeface="Times New Roman"/>
                <a:cs typeface="Times New Roman"/>
                <a:sym typeface="Times New Roman"/>
              </a:rPr>
              <a:t>Soc</a:t>
            </a:r>
            <a:r>
              <a:rPr lang="pt-PT" sz="1600" b="0" i="0" u="none" strike="noStrike" cap="none" baseline="0" dirty="0">
                <a:solidFill>
                  <a:schemeClr val="dk1"/>
                </a:solidFill>
                <a:latin typeface="Times New Roman"/>
                <a:ea typeface="Times New Roman"/>
                <a:cs typeface="Times New Roman"/>
                <a:sym typeface="Times New Roman"/>
              </a:rPr>
              <a:t>. Profissionais </a:t>
            </a:r>
          </a:p>
          <a:p>
            <a:pPr marL="0" marR="0" lvl="0" indent="0" algn="l" rtl="0">
              <a:spcBef>
                <a:spcPts val="0"/>
              </a:spcBef>
              <a:spcAft>
                <a:spcPts val="0"/>
              </a:spcAft>
              <a:buSzPct val="25000"/>
              <a:buNone/>
            </a:pPr>
            <a:r>
              <a:rPr lang="pt-PT" sz="1600" b="0" i="0" u="none" strike="noStrike" cap="none" baseline="0" dirty="0" err="1">
                <a:solidFill>
                  <a:schemeClr val="dk1"/>
                </a:solidFill>
                <a:latin typeface="Times New Roman"/>
                <a:ea typeface="Times New Roman"/>
                <a:cs typeface="Times New Roman"/>
                <a:sym typeface="Times New Roman"/>
              </a:rPr>
              <a:t>Soc</a:t>
            </a:r>
            <a:r>
              <a:rPr lang="pt-PT" sz="1600" b="0" i="0" u="none" strike="noStrike" cap="none" baseline="0" dirty="0">
                <a:solidFill>
                  <a:schemeClr val="dk1"/>
                </a:solidFill>
                <a:latin typeface="Times New Roman"/>
                <a:ea typeface="Times New Roman"/>
                <a:cs typeface="Times New Roman"/>
                <a:sym typeface="Times New Roman"/>
              </a:rPr>
              <a:t>. Simples administração de bens e  </a:t>
            </a:r>
          </a:p>
          <a:p>
            <a:pPr marL="0" marR="0" lvl="0" indent="0" algn="l" rtl="0">
              <a:spcBef>
                <a:spcPts val="0"/>
              </a:spcBef>
              <a:spcAft>
                <a:spcPts val="0"/>
              </a:spcAft>
              <a:buSzPct val="25000"/>
              <a:buNone/>
            </a:pPr>
            <a:r>
              <a:rPr lang="pt-PT" sz="1600" b="0" i="0" u="none" strike="noStrike" cap="none" baseline="0" dirty="0">
                <a:solidFill>
                  <a:schemeClr val="dk1"/>
                </a:solidFill>
                <a:latin typeface="Times New Roman"/>
                <a:ea typeface="Times New Roman"/>
                <a:cs typeface="Times New Roman"/>
                <a:sym typeface="Times New Roman"/>
              </a:rPr>
              <a:t>grupos familiares, </a:t>
            </a:r>
            <a:r>
              <a:rPr lang="pt-PT" sz="1600" b="0" i="0" u="none" strike="noStrike" cap="none" baseline="0" dirty="0" err="1">
                <a:solidFill>
                  <a:schemeClr val="dk1"/>
                </a:solidFill>
                <a:latin typeface="Times New Roman"/>
                <a:ea typeface="Times New Roman"/>
                <a:cs typeface="Times New Roman"/>
                <a:sym typeface="Times New Roman"/>
              </a:rPr>
              <a:t>exclue</a:t>
            </a:r>
            <a:r>
              <a:rPr lang="pt-PT" sz="1600" b="0" i="0" u="none" strike="noStrike" cap="none" baseline="0" dirty="0">
                <a:solidFill>
                  <a:schemeClr val="dk1"/>
                </a:solidFill>
                <a:latin typeface="Times New Roman"/>
                <a:ea typeface="Times New Roman"/>
                <a:cs typeface="Times New Roman"/>
                <a:sym typeface="Times New Roman"/>
              </a:rPr>
              <a:t> SGPS com</a:t>
            </a:r>
            <a:r>
              <a:rPr lang="pt-PT" sz="1600" b="0" i="0" u="none" strike="noStrike" cap="none" dirty="0">
                <a:solidFill>
                  <a:schemeClr val="dk1"/>
                </a:solidFill>
                <a:latin typeface="Times New Roman"/>
                <a:ea typeface="Times New Roman"/>
                <a:cs typeface="Times New Roman"/>
                <a:sym typeface="Times New Roman"/>
              </a:rPr>
              <a:t> determinados requisitos</a:t>
            </a:r>
            <a:endParaRPr lang="pt-PT" sz="1600" b="0" i="0" u="none" strike="noStrike" cap="none" baseline="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600" b="0" i="0" u="none" strike="noStrike" cap="none" baseline="0" dirty="0">
              <a:solidFill>
                <a:schemeClr val="lt1"/>
              </a:solidFill>
              <a:latin typeface="Times New Roman"/>
              <a:ea typeface="Times New Roman"/>
              <a:cs typeface="Times New Roman"/>
              <a:sym typeface="Times New Roman"/>
            </a:endParaRPr>
          </a:p>
        </p:txBody>
      </p:sp>
      <p:cxnSp>
        <p:nvCxnSpPr>
          <p:cNvPr id="166" name="Shape 166"/>
          <p:cNvCxnSpPr/>
          <p:nvPr/>
        </p:nvCxnSpPr>
        <p:spPr>
          <a:xfrm>
            <a:off x="7308303" y="5013176"/>
            <a:ext cx="0" cy="358775"/>
          </a:xfrm>
          <a:prstGeom prst="straightConnector1">
            <a:avLst/>
          </a:prstGeom>
          <a:noFill/>
          <a:ln w="9525" cap="flat">
            <a:solidFill>
              <a:schemeClr val="dk1"/>
            </a:solidFill>
            <a:prstDash val="solid"/>
            <a:round/>
            <a:headEnd type="none" w="med" len="med"/>
            <a:tailEnd type="triangle" w="lg" len="lg"/>
          </a:ln>
        </p:spPr>
      </p:cxnSp>
      <p:cxnSp>
        <p:nvCxnSpPr>
          <p:cNvPr id="167" name="Shape 167"/>
          <p:cNvCxnSpPr/>
          <p:nvPr/>
        </p:nvCxnSpPr>
        <p:spPr>
          <a:xfrm>
            <a:off x="3357553" y="4786321"/>
            <a:ext cx="0" cy="346074"/>
          </a:xfrm>
          <a:prstGeom prst="straightConnector1">
            <a:avLst/>
          </a:prstGeom>
          <a:noFill/>
          <a:ln w="9525" cap="flat">
            <a:solidFill>
              <a:schemeClr val="dk1"/>
            </a:solidFill>
            <a:prstDash val="solid"/>
            <a:round/>
            <a:headEnd type="none" w="med" len="med"/>
            <a:tailEnd type="none" w="med" len="med"/>
          </a:ln>
        </p:spPr>
      </p:cxnSp>
      <p:sp>
        <p:nvSpPr>
          <p:cNvPr id="168" name="Shape 168"/>
          <p:cNvSpPr/>
          <p:nvPr/>
        </p:nvSpPr>
        <p:spPr>
          <a:xfrm>
            <a:off x="2195736" y="5143500"/>
            <a:ext cx="2304256" cy="928706"/>
          </a:xfrm>
          <a:prstGeom prst="rect">
            <a:avLst/>
          </a:prstGeom>
          <a:solidFill>
            <a:srgbClr val="EDF1ED"/>
          </a:solidFill>
          <a:ln w="9525" cap="flat">
            <a:solidFill>
              <a:schemeClr val="dk1"/>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Agrupamentos:</a:t>
            </a:r>
          </a:p>
          <a:p>
            <a:pPr marL="0" marR="0" lvl="0" indent="0" algn="ctr" rtl="0">
              <a:spcBef>
                <a:spcPts val="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ACE, AEIE</a:t>
            </a:r>
          </a:p>
        </p:txBody>
      </p:sp>
      <p:sp>
        <p:nvSpPr>
          <p:cNvPr id="169" name="Shape 169"/>
          <p:cNvSpPr/>
          <p:nvPr/>
        </p:nvSpPr>
        <p:spPr>
          <a:xfrm>
            <a:off x="6000760" y="5353050"/>
            <a:ext cx="2571767" cy="740246"/>
          </a:xfrm>
          <a:prstGeom prst="rect">
            <a:avLst/>
          </a:prstGeom>
          <a:noFill/>
          <a:ln w="9525" cap="flat">
            <a:solidFill>
              <a:schemeClr val="dk1"/>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SzPct val="25000"/>
              <a:buNone/>
            </a:pPr>
            <a:r>
              <a:rPr lang="pt-PT" sz="2400" b="1" i="0" u="none" strike="noStrike" cap="none" baseline="0" dirty="0">
                <a:solidFill>
                  <a:schemeClr val="dk1"/>
                </a:solidFill>
                <a:latin typeface="Times New Roman"/>
                <a:ea typeface="Times New Roman"/>
                <a:cs typeface="Times New Roman"/>
                <a:sym typeface="Times New Roman"/>
              </a:rPr>
              <a:t>Matéria coletável</a:t>
            </a:r>
          </a:p>
        </p:txBody>
      </p:sp>
      <p:cxnSp>
        <p:nvCxnSpPr>
          <p:cNvPr id="170" name="Shape 170"/>
          <p:cNvCxnSpPr/>
          <p:nvPr/>
        </p:nvCxnSpPr>
        <p:spPr>
          <a:xfrm flipH="1">
            <a:off x="1475657" y="5517232"/>
            <a:ext cx="720079" cy="0"/>
          </a:xfrm>
          <a:prstGeom prst="straightConnector1">
            <a:avLst/>
          </a:prstGeom>
          <a:noFill/>
          <a:ln w="9525" cap="flat">
            <a:solidFill>
              <a:schemeClr val="dk1"/>
            </a:solidFill>
            <a:prstDash val="solid"/>
            <a:round/>
            <a:headEnd type="none" w="med" len="med"/>
            <a:tailEnd type="triangle" w="lg" len="lg"/>
          </a:ln>
        </p:spPr>
      </p:cxnSp>
      <p:sp>
        <p:nvSpPr>
          <p:cNvPr id="171" name="Shape 171"/>
          <p:cNvSpPr/>
          <p:nvPr/>
        </p:nvSpPr>
        <p:spPr>
          <a:xfrm>
            <a:off x="98424" y="4725144"/>
            <a:ext cx="1377231" cy="1139080"/>
          </a:xfrm>
          <a:prstGeom prst="rect">
            <a:avLst/>
          </a:prstGeom>
          <a:noFill/>
          <a:ln w="9525" cap="flat">
            <a:solidFill>
              <a:schemeClr val="dk1"/>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SzPct val="25000"/>
              <a:buNone/>
            </a:pPr>
            <a:r>
              <a:rPr lang="pt-PT" sz="2400" b="1" i="0" u="none" strike="noStrike" cap="none" baseline="0" dirty="0">
                <a:solidFill>
                  <a:schemeClr val="dk1"/>
                </a:solidFill>
                <a:latin typeface="Times New Roman"/>
                <a:ea typeface="Times New Roman"/>
                <a:cs typeface="Times New Roman"/>
                <a:sym typeface="Times New Roman"/>
              </a:rPr>
              <a:t>Lucro ou</a:t>
            </a:r>
          </a:p>
          <a:p>
            <a:pPr marL="0" marR="0" lvl="0" indent="0" algn="ctr" rtl="0">
              <a:spcBef>
                <a:spcPts val="0"/>
              </a:spcBef>
              <a:spcAft>
                <a:spcPts val="0"/>
              </a:spcAft>
              <a:buSzPct val="25000"/>
              <a:buNone/>
            </a:pPr>
            <a:r>
              <a:rPr lang="pt-PT" sz="2400" b="1" i="0" u="none" strike="noStrike" cap="none" baseline="0" dirty="0">
                <a:solidFill>
                  <a:schemeClr val="dk1"/>
                </a:solidFill>
                <a:latin typeface="Times New Roman"/>
                <a:ea typeface="Times New Roman"/>
                <a:cs typeface="Times New Roman"/>
                <a:sym typeface="Times New Roman"/>
              </a:rPr>
              <a:t>prejuízo</a:t>
            </a:r>
          </a:p>
        </p:txBody>
      </p:sp>
      <p:sp>
        <p:nvSpPr>
          <p:cNvPr id="172" name="Shape 172"/>
          <p:cNvSpPr txBox="1"/>
          <p:nvPr/>
        </p:nvSpPr>
        <p:spPr>
          <a:xfrm>
            <a:off x="395536" y="214289"/>
            <a:ext cx="8248430" cy="766439"/>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3600" b="1" i="0" u="none" strike="noStrike" cap="none" baseline="0" dirty="0">
                <a:solidFill>
                  <a:schemeClr val="dk1"/>
                </a:solidFill>
                <a:latin typeface="Times New Roman"/>
                <a:ea typeface="Times New Roman"/>
                <a:cs typeface="Times New Roman"/>
                <a:sym typeface="Times New Roman"/>
              </a:rPr>
              <a:t>TRANSPARÊNCIA FISCAL (</a:t>
            </a:r>
            <a:r>
              <a:rPr lang="pt-PT" sz="3600" b="1" i="0" u="none" strike="noStrike" cap="none" baseline="0" dirty="0" err="1">
                <a:solidFill>
                  <a:schemeClr val="dk1"/>
                </a:solidFill>
                <a:latin typeface="Times New Roman"/>
                <a:ea typeface="Times New Roman"/>
                <a:cs typeface="Times New Roman"/>
                <a:sym typeface="Times New Roman"/>
              </a:rPr>
              <a:t>ART.º</a:t>
            </a:r>
            <a:r>
              <a:rPr lang="pt-PT" sz="3600" b="1" i="0" u="none" strike="noStrike" cap="none" baseline="0" dirty="0">
                <a:solidFill>
                  <a:schemeClr val="dk1"/>
                </a:solidFill>
                <a:latin typeface="Times New Roman"/>
                <a:ea typeface="Times New Roman"/>
                <a:cs typeface="Times New Roman"/>
                <a:sym typeface="Times New Roman"/>
              </a:rPr>
              <a:t> 6.º)</a:t>
            </a:r>
          </a:p>
        </p:txBody>
      </p:sp>
      <p:cxnSp>
        <p:nvCxnSpPr>
          <p:cNvPr id="173" name="Shape 173"/>
          <p:cNvCxnSpPr/>
          <p:nvPr/>
        </p:nvCxnSpPr>
        <p:spPr>
          <a:xfrm>
            <a:off x="1691680" y="1628800"/>
            <a:ext cx="0" cy="936103"/>
          </a:xfrm>
          <a:prstGeom prst="straightConnector1">
            <a:avLst/>
          </a:prstGeom>
          <a:solidFill>
            <a:schemeClr val="accent1"/>
          </a:solidFill>
          <a:ln w="9525" cap="flat">
            <a:solidFill>
              <a:schemeClr val="dk1"/>
            </a:solidFill>
            <a:prstDash val="solid"/>
            <a:round/>
            <a:headEnd type="none" w="med" len="med"/>
            <a:tailEnd type="stealth" w="lg" len="lg"/>
          </a:ln>
        </p:spPr>
      </p:cxnSp>
      <p:cxnSp>
        <p:nvCxnSpPr>
          <p:cNvPr id="174" name="Shape 174"/>
          <p:cNvCxnSpPr>
            <a:stCxn id="164" idx="3"/>
            <a:endCxn id="165" idx="1"/>
          </p:cNvCxnSpPr>
          <p:nvPr/>
        </p:nvCxnSpPr>
        <p:spPr>
          <a:xfrm rot="10800000" flipH="1">
            <a:off x="4571999" y="4257155"/>
            <a:ext cx="288000" cy="29100"/>
          </a:xfrm>
          <a:prstGeom prst="straightConnector1">
            <a:avLst/>
          </a:prstGeom>
          <a:solidFill>
            <a:schemeClr val="accent1"/>
          </a:solidFill>
          <a:ln w="9525" cap="flat">
            <a:solidFill>
              <a:schemeClr val="dk1"/>
            </a:solidFill>
            <a:prstDash val="solid"/>
            <a:round/>
            <a:headEnd type="none" w="med" len="med"/>
            <a:tailEnd type="stealth" w="lg" len="lg"/>
          </a:ln>
        </p:spPr>
      </p:cxnSp>
    </p:spTree>
  </p:cSld>
  <p:clrMapOvr>
    <a:masterClrMapping/>
  </p:clrMapOvr>
  <p:transition spd="slow">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graphicFrame>
        <p:nvGraphicFramePr>
          <p:cNvPr id="180" name="Shape 180"/>
          <p:cNvGraphicFramePr/>
          <p:nvPr/>
        </p:nvGraphicFramePr>
        <p:xfrm>
          <a:off x="179512" y="654318"/>
          <a:ext cx="8749667" cy="7307600"/>
        </p:xfrm>
        <a:graphic>
          <a:graphicData uri="http://schemas.openxmlformats.org/drawingml/2006/table">
            <a:tbl>
              <a:tblPr>
                <a:noFill/>
                <a:tableStyleId>{9EE42AE7-C927-4757-9CD4-D9E5BE22BE14}</a:tableStyleId>
              </a:tblPr>
              <a:tblGrid>
                <a:gridCol w="3168353">
                  <a:extLst>
                    <a:ext uri="{9D8B030D-6E8A-4147-A177-3AD203B41FA5}">
                      <a16:colId xmlns:a16="http://schemas.microsoft.com/office/drawing/2014/main" val="20000"/>
                    </a:ext>
                  </a:extLst>
                </a:gridCol>
                <a:gridCol w="2116744">
                  <a:extLst>
                    <a:ext uri="{9D8B030D-6E8A-4147-A177-3AD203B41FA5}">
                      <a16:colId xmlns:a16="http://schemas.microsoft.com/office/drawing/2014/main" val="20001"/>
                    </a:ext>
                  </a:extLst>
                </a:gridCol>
                <a:gridCol w="1555663">
                  <a:extLst>
                    <a:ext uri="{9D8B030D-6E8A-4147-A177-3AD203B41FA5}">
                      <a16:colId xmlns:a16="http://schemas.microsoft.com/office/drawing/2014/main" val="20002"/>
                    </a:ext>
                  </a:extLst>
                </a:gridCol>
                <a:gridCol w="1908907">
                  <a:extLst>
                    <a:ext uri="{9D8B030D-6E8A-4147-A177-3AD203B41FA5}">
                      <a16:colId xmlns:a16="http://schemas.microsoft.com/office/drawing/2014/main" val="20003"/>
                    </a:ext>
                  </a:extLst>
                </a:gridCol>
              </a:tblGrid>
              <a:tr h="1241236">
                <a:tc>
                  <a:txBody>
                    <a:bodyPr/>
                    <a:lstStyle/>
                    <a:p>
                      <a:pPr marL="0" marR="0" lvl="0" indent="0" algn="l" rtl="0">
                        <a:lnSpc>
                          <a:spcPct val="100000"/>
                        </a:lnSpc>
                        <a:spcBef>
                          <a:spcPts val="0"/>
                        </a:spcBef>
                        <a:spcAft>
                          <a:spcPts val="0"/>
                        </a:spcAft>
                        <a:buClr>
                          <a:schemeClr val="accent1"/>
                        </a:buClr>
                        <a:buSzPct val="25000"/>
                        <a:buFont typeface="Noto Symbol"/>
                        <a:buNone/>
                      </a:pPr>
                      <a:r>
                        <a:rPr lang="pt-PT" sz="1800" b="0" i="0" u="sng" strike="noStrike" cap="none" baseline="0" dirty="0">
                          <a:solidFill>
                            <a:srgbClr val="262626"/>
                          </a:solidFill>
                          <a:latin typeface="Arial"/>
                          <a:ea typeface="Arial"/>
                          <a:cs typeface="Arial"/>
                          <a:sym typeface="Arial"/>
                        </a:rPr>
                        <a:t>Coincidência entre o período de tributação  e o ano civil</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28575"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Clr>
                          <a:schemeClr val="accent1"/>
                        </a:buClr>
                        <a:buSzPct val="25000"/>
                        <a:buFont typeface="Noto Symbol"/>
                        <a:buNone/>
                      </a:pPr>
                      <a:r>
                        <a:rPr lang="pt-PT" sz="1800" b="0" i="0" u="sng" strike="noStrike" cap="none" baseline="0" dirty="0">
                          <a:solidFill>
                            <a:srgbClr val="262626"/>
                          </a:solidFill>
                          <a:latin typeface="Arial"/>
                          <a:ea typeface="Arial"/>
                          <a:cs typeface="Arial"/>
                          <a:sym typeface="Arial"/>
                        </a:rPr>
                        <a:t>Período de tributação </a:t>
                      </a:r>
                    </a:p>
                    <a:p>
                      <a:pPr marL="0" marR="0" lvl="0" indent="0" algn="l" rtl="0">
                        <a:lnSpc>
                          <a:spcPct val="100000"/>
                        </a:lnSpc>
                        <a:spcBef>
                          <a:spcPts val="0"/>
                        </a:spcBef>
                        <a:spcAft>
                          <a:spcPts val="0"/>
                        </a:spcAft>
                        <a:buClr>
                          <a:schemeClr val="accent1"/>
                        </a:buClr>
                        <a:buSzPct val="25000"/>
                        <a:buFont typeface="Noto Symbol"/>
                        <a:buNone/>
                      </a:pPr>
                      <a:r>
                        <a:rPr lang="pt-PT" sz="1800" b="0" i="0" u="sng" strike="noStrike" cap="none" baseline="0" dirty="0">
                          <a:solidFill>
                            <a:srgbClr val="262626"/>
                          </a:solidFill>
                          <a:latin typeface="Arial"/>
                          <a:ea typeface="Arial"/>
                          <a:cs typeface="Arial"/>
                          <a:sym typeface="Arial"/>
                        </a:rPr>
                        <a:t>Inferior a um ano</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28575"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Clr>
                          <a:schemeClr val="accent1"/>
                        </a:buClr>
                        <a:buSzPct val="25000"/>
                        <a:buFont typeface="Noto Symbol"/>
                        <a:buNone/>
                      </a:pPr>
                      <a:r>
                        <a:rPr lang="pt-PT" sz="1800" b="0" i="0" u="sng" strike="noStrike" cap="none" baseline="0" dirty="0">
                          <a:solidFill>
                            <a:srgbClr val="262626"/>
                          </a:solidFill>
                          <a:latin typeface="Arial"/>
                          <a:ea typeface="Arial"/>
                          <a:cs typeface="Arial"/>
                          <a:sym typeface="Arial"/>
                        </a:rPr>
                        <a:t>Período de tributação superior</a:t>
                      </a:r>
                    </a:p>
                    <a:p>
                      <a:pPr marL="0" marR="0" lvl="0" indent="0" algn="l" rtl="0">
                        <a:lnSpc>
                          <a:spcPct val="100000"/>
                        </a:lnSpc>
                        <a:spcBef>
                          <a:spcPts val="480"/>
                        </a:spcBef>
                        <a:spcAft>
                          <a:spcPts val="0"/>
                        </a:spcAft>
                        <a:buClr>
                          <a:schemeClr val="accent1"/>
                        </a:buClr>
                        <a:buSzPct val="25000"/>
                        <a:buFont typeface="Noto Symbol"/>
                        <a:buNone/>
                      </a:pPr>
                      <a:r>
                        <a:rPr lang="pt-PT" sz="1800" b="0" i="0" u="sng" strike="noStrike" cap="none" baseline="0" dirty="0">
                          <a:solidFill>
                            <a:srgbClr val="262626"/>
                          </a:solidFill>
                          <a:latin typeface="Arial"/>
                          <a:ea typeface="Arial"/>
                          <a:cs typeface="Arial"/>
                          <a:sym typeface="Arial"/>
                        </a:rPr>
                        <a:t>a um ano</a:t>
                      </a:r>
                    </a:p>
                  </a:txBody>
                  <a:tcPr marL="91450" marR="91450" marT="45725" marB="45725">
                    <a:lnL w="12700" cap="flat">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28575"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l" rtl="0">
                        <a:lnSpc>
                          <a:spcPct val="100000"/>
                        </a:lnSpc>
                        <a:spcBef>
                          <a:spcPts val="480"/>
                        </a:spcBef>
                        <a:spcAft>
                          <a:spcPts val="0"/>
                        </a:spcAft>
                        <a:buClr>
                          <a:schemeClr val="accent1"/>
                        </a:buClr>
                        <a:buSzPct val="25000"/>
                        <a:buFont typeface="Noto Symbol"/>
                        <a:buNone/>
                      </a:pPr>
                      <a:r>
                        <a:rPr lang="pt-PT" sz="1800" b="0" i="0" u="sng" strike="noStrike" cap="none" baseline="0" dirty="0">
                          <a:solidFill>
                            <a:srgbClr val="262626"/>
                          </a:solidFill>
                          <a:latin typeface="Arial"/>
                          <a:ea typeface="Arial"/>
                          <a:cs typeface="Arial"/>
                          <a:sym typeface="Arial"/>
                        </a:rPr>
                        <a:t>Facto </a:t>
                      </a:r>
                    </a:p>
                    <a:p>
                      <a:pPr marL="0" marR="0" lvl="0" indent="0" algn="l" rtl="0">
                        <a:lnSpc>
                          <a:spcPct val="100000"/>
                        </a:lnSpc>
                        <a:spcBef>
                          <a:spcPts val="480"/>
                        </a:spcBef>
                        <a:spcAft>
                          <a:spcPts val="0"/>
                        </a:spcAft>
                        <a:buClr>
                          <a:schemeClr val="accent1"/>
                        </a:buClr>
                        <a:buSzPct val="25000"/>
                        <a:buFont typeface="Noto Symbol"/>
                        <a:buNone/>
                      </a:pPr>
                      <a:r>
                        <a:rPr lang="pt-PT" sz="1800" b="0" i="0" u="sng" strike="noStrike" cap="none" baseline="0" dirty="0">
                          <a:solidFill>
                            <a:srgbClr val="262626"/>
                          </a:solidFill>
                          <a:latin typeface="Arial"/>
                          <a:ea typeface="Arial"/>
                          <a:cs typeface="Arial"/>
                          <a:sym typeface="Arial"/>
                        </a:rPr>
                        <a:t>gerador</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28575" cap="flat">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tcPr>
                </a:tc>
                <a:extLst>
                  <a:ext uri="{0D108BD9-81ED-4DB2-BD59-A6C34878D82A}">
                    <a16:rowId xmlns:a16="http://schemas.microsoft.com/office/drawing/2014/main" val="10000"/>
                  </a:ext>
                </a:extLst>
              </a:tr>
              <a:tr h="4951452">
                <a:tc>
                  <a:txBody>
                    <a:bodyPr/>
                    <a:lstStyle/>
                    <a:p>
                      <a:pPr marL="0" marR="0" lvl="0" indent="0" algn="just" rtl="0">
                        <a:lnSpc>
                          <a:spcPct val="100000"/>
                        </a:lnSpc>
                        <a:spcBef>
                          <a:spcPts val="320"/>
                        </a:spcBef>
                        <a:spcAft>
                          <a:spcPts val="0"/>
                        </a:spcAft>
                        <a:buClr>
                          <a:schemeClr val="accent1"/>
                        </a:buClr>
                        <a:buSzPct val="25000"/>
                        <a:buFont typeface="Wingdings" pitchFamily="2" charset="2"/>
                        <a:buChar char="Ø"/>
                      </a:pPr>
                      <a:r>
                        <a:rPr lang="pt-PT" sz="1600" b="1" i="0" u="none" strike="noStrike" cap="none" baseline="0" dirty="0">
                          <a:solidFill>
                            <a:srgbClr val="262626"/>
                          </a:solidFill>
                          <a:latin typeface="Arial"/>
                          <a:ea typeface="Arial"/>
                          <a:cs typeface="Arial"/>
                          <a:sym typeface="Arial"/>
                        </a:rPr>
                        <a:t>- Entidades  residentes e não residentes c/ estabelecimento estável em território Português.</a:t>
                      </a:r>
                    </a:p>
                    <a:p>
                      <a:pPr marL="0" marR="0" lvl="0" indent="0" algn="just" defTabSz="914400" rtl="0" eaLnBrk="1" fontAlgn="auto" latinLnBrk="0" hangingPunct="1">
                        <a:lnSpc>
                          <a:spcPct val="100000"/>
                        </a:lnSpc>
                        <a:spcBef>
                          <a:spcPts val="320"/>
                        </a:spcBef>
                        <a:spcAft>
                          <a:spcPts val="0"/>
                        </a:spcAft>
                        <a:buClr>
                          <a:schemeClr val="accent1"/>
                        </a:buClr>
                        <a:buSzPct val="25000"/>
                        <a:buFont typeface="Arial" pitchFamily="34" charset="0"/>
                        <a:buChar char="•"/>
                        <a:tabLst/>
                        <a:defRPr/>
                      </a:pPr>
                      <a:r>
                        <a:rPr lang="pt-PT" sz="1600" b="1" i="0" u="sng" strike="noStrike" cap="none" baseline="0" dirty="0">
                          <a:solidFill>
                            <a:srgbClr val="262626"/>
                          </a:solidFill>
                          <a:latin typeface="+mn-lt"/>
                          <a:ea typeface="Arial"/>
                          <a:cs typeface="Arial"/>
                          <a:sym typeface="Arial"/>
                        </a:rPr>
                        <a:t>Adoção por período diferente</a:t>
                      </a:r>
                      <a:r>
                        <a:rPr lang="pt-PT" sz="1600" b="1" i="0" u="none" strike="noStrike" cap="none" baseline="0" dirty="0">
                          <a:solidFill>
                            <a:schemeClr val="dk1"/>
                          </a:solidFill>
                          <a:latin typeface="+mn-lt"/>
                          <a:ea typeface="Arial"/>
                          <a:cs typeface="Arial"/>
                          <a:sym typeface="Arial"/>
                        </a:rPr>
                        <a:t>: (</a:t>
                      </a:r>
                      <a:r>
                        <a:rPr lang="pt-PT" sz="1600" b="1" i="0" u="none" strike="noStrike" cap="none" baseline="0" dirty="0">
                          <a:solidFill>
                            <a:schemeClr val="tx1"/>
                          </a:solidFill>
                          <a:latin typeface="Arial"/>
                          <a:ea typeface="Arial"/>
                          <a:cs typeface="Arial"/>
                          <a:sym typeface="Arial"/>
                        </a:rPr>
                        <a:t>o qual deve coincidir com o período social de prestação de contas) e mantido durante, pelo </a:t>
                      </a:r>
                      <a:r>
                        <a:rPr lang="pt-PT" sz="1600" b="1" i="0" u="none" strike="noStrike" cap="none" baseline="0" dirty="0">
                          <a:solidFill>
                            <a:srgbClr val="262626"/>
                          </a:solidFill>
                          <a:latin typeface="Arial"/>
                          <a:ea typeface="Arial"/>
                          <a:cs typeface="Arial"/>
                          <a:sym typeface="Arial"/>
                        </a:rPr>
                        <a:t>menos, os cinco períodos de tributação imediatos (exceto se passar a integrar um grupo e seja obrigado a consolidar).   </a:t>
                      </a:r>
                    </a:p>
                    <a:p>
                      <a:pPr marL="0" marR="0" lvl="0" indent="0" algn="just" rtl="0">
                        <a:lnSpc>
                          <a:spcPct val="100000"/>
                        </a:lnSpc>
                        <a:spcBef>
                          <a:spcPts val="320"/>
                        </a:spcBef>
                        <a:spcAft>
                          <a:spcPts val="0"/>
                        </a:spcAft>
                        <a:buClr>
                          <a:schemeClr val="accent1"/>
                        </a:buClr>
                        <a:buSzPct val="85000"/>
                        <a:buFont typeface="Arial"/>
                        <a:buChar char="-"/>
                      </a:pPr>
                      <a:r>
                        <a:rPr lang="pt-PT" sz="1600" b="1" i="0" u="none" strike="noStrike" cap="none" baseline="0" dirty="0">
                          <a:solidFill>
                            <a:srgbClr val="262626"/>
                          </a:solidFill>
                          <a:latin typeface="Arial"/>
                          <a:ea typeface="Arial"/>
                          <a:cs typeface="Arial"/>
                          <a:sym typeface="Arial"/>
                        </a:rPr>
                        <a:t>- Fusões e cisões, os resultados são incluídos em conformidade com a contabilidade.</a:t>
                      </a:r>
                    </a:p>
                    <a:p>
                      <a:pPr marL="0" marR="0" lvl="0" indent="0" algn="just" defTabSz="914400" rtl="0" eaLnBrk="1" fontAlgn="auto" latinLnBrk="0" hangingPunct="1">
                        <a:lnSpc>
                          <a:spcPct val="100000"/>
                        </a:lnSpc>
                        <a:spcBef>
                          <a:spcPts val="320"/>
                        </a:spcBef>
                        <a:spcAft>
                          <a:spcPts val="0"/>
                        </a:spcAft>
                        <a:buClr>
                          <a:schemeClr val="accent1"/>
                        </a:buClr>
                        <a:buSzPct val="85000"/>
                        <a:buFont typeface="Arial"/>
                        <a:buChar char="-"/>
                        <a:tabLst/>
                        <a:defRPr/>
                      </a:pPr>
                      <a:endParaRPr lang="pt-PT" sz="1600" b="1" i="0" u="none" strike="noStrike" cap="none" baseline="0" dirty="0">
                        <a:solidFill>
                          <a:srgbClr val="262626"/>
                        </a:solidFill>
                        <a:latin typeface="Arial"/>
                        <a:ea typeface="Arial"/>
                        <a:cs typeface="Arial"/>
                        <a:sym typeface="Arial"/>
                      </a:endParaRP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28575" cap="flat">
                      <a:solidFill>
                        <a:schemeClr val="dk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Clr>
                          <a:schemeClr val="accent1"/>
                        </a:buClr>
                        <a:buSzPct val="25000"/>
                        <a:buFont typeface="Arial" pitchFamily="34" charset="0"/>
                        <a:buChar char="•"/>
                      </a:pPr>
                      <a:r>
                        <a:rPr lang="pt-PT" sz="1600" b="1" i="0" u="none" strike="noStrike" cap="none" baseline="0" dirty="0">
                          <a:solidFill>
                            <a:srgbClr val="262626"/>
                          </a:solidFill>
                          <a:latin typeface="Arial"/>
                          <a:ea typeface="Arial"/>
                          <a:cs typeface="Arial"/>
                          <a:sym typeface="Arial"/>
                        </a:rPr>
                        <a:t>-Exercício do início da atividade, sede ou obtenção de rendimentos;</a:t>
                      </a:r>
                    </a:p>
                    <a:p>
                      <a:pPr marL="0" marR="0" lvl="0" indent="0" algn="l" rtl="0">
                        <a:lnSpc>
                          <a:spcPct val="100000"/>
                        </a:lnSpc>
                        <a:spcBef>
                          <a:spcPts val="320"/>
                        </a:spcBef>
                        <a:spcAft>
                          <a:spcPts val="0"/>
                        </a:spcAft>
                        <a:buClr>
                          <a:schemeClr val="accent1"/>
                        </a:buClr>
                        <a:buSzPct val="25000"/>
                        <a:buFont typeface="Arial" pitchFamily="34" charset="0"/>
                        <a:buChar char="•"/>
                      </a:pPr>
                      <a:r>
                        <a:rPr lang="pt-PT" sz="1600" b="1" i="0" u="none" strike="noStrike" cap="none" baseline="0" dirty="0">
                          <a:solidFill>
                            <a:srgbClr val="262626"/>
                          </a:solidFill>
                          <a:latin typeface="Arial"/>
                          <a:ea typeface="Arial"/>
                          <a:cs typeface="Arial"/>
                          <a:sym typeface="Arial"/>
                        </a:rPr>
                        <a:t>-Exercício da cessação da atividade;</a:t>
                      </a:r>
                    </a:p>
                    <a:p>
                      <a:pPr marL="0" marR="0" lvl="0" indent="0" algn="l" rtl="0">
                        <a:lnSpc>
                          <a:spcPct val="100000"/>
                        </a:lnSpc>
                        <a:spcBef>
                          <a:spcPts val="320"/>
                        </a:spcBef>
                        <a:spcAft>
                          <a:spcPts val="0"/>
                        </a:spcAft>
                        <a:buClr>
                          <a:schemeClr val="accent1"/>
                        </a:buClr>
                        <a:buSzPct val="25000"/>
                        <a:buFont typeface="Arial" pitchFamily="34" charset="0"/>
                        <a:buChar char="•"/>
                      </a:pPr>
                      <a:r>
                        <a:rPr lang="pt-PT" sz="1600" b="1" i="0" u="none" strike="noStrike" cap="none" baseline="0" dirty="0">
                          <a:solidFill>
                            <a:srgbClr val="262626"/>
                          </a:solidFill>
                          <a:latin typeface="Arial"/>
                          <a:ea typeface="Arial"/>
                          <a:cs typeface="Arial"/>
                          <a:sym typeface="Arial"/>
                        </a:rPr>
                        <a:t>-Quando as condições de sujeição a imposto ocorram e deixem de </a:t>
                      </a:r>
                    </a:p>
                    <a:p>
                      <a:pPr marL="0" marR="0" lvl="0" indent="0" algn="l" rtl="0">
                        <a:lnSpc>
                          <a:spcPct val="100000"/>
                        </a:lnSpc>
                        <a:spcBef>
                          <a:spcPts val="320"/>
                        </a:spcBef>
                        <a:spcAft>
                          <a:spcPts val="0"/>
                        </a:spcAft>
                        <a:buClr>
                          <a:schemeClr val="accent1"/>
                        </a:buClr>
                        <a:buSzPct val="25000"/>
                        <a:buFont typeface="Arial" pitchFamily="34" charset="0"/>
                        <a:buChar char="•"/>
                      </a:pPr>
                      <a:r>
                        <a:rPr lang="pt-PT" sz="1600" b="1" i="0" u="none" strike="noStrike" cap="none" baseline="0" dirty="0">
                          <a:solidFill>
                            <a:srgbClr val="262626"/>
                          </a:solidFill>
                          <a:latin typeface="Arial"/>
                          <a:ea typeface="Arial"/>
                          <a:cs typeface="Arial"/>
                          <a:sym typeface="Arial"/>
                        </a:rPr>
                        <a:t>verificar-se no mesmo exercício </a:t>
                      </a:r>
                    </a:p>
                    <a:p>
                      <a:pPr marL="0" marR="0" lvl="0" indent="0" algn="l" rtl="0">
                        <a:lnSpc>
                          <a:spcPct val="100000"/>
                        </a:lnSpc>
                        <a:spcBef>
                          <a:spcPts val="320"/>
                        </a:spcBef>
                        <a:spcAft>
                          <a:spcPts val="0"/>
                        </a:spcAft>
                        <a:buClr>
                          <a:schemeClr val="accent1"/>
                        </a:buClr>
                        <a:buSzPct val="25000"/>
                        <a:buFont typeface="Arial" pitchFamily="34" charset="0"/>
                        <a:buChar char="•"/>
                      </a:pPr>
                      <a:r>
                        <a:rPr lang="pt-PT" sz="1600" b="1" i="0" u="none" strike="noStrike" cap="none" baseline="0" dirty="0">
                          <a:solidFill>
                            <a:srgbClr val="262626"/>
                          </a:solidFill>
                          <a:latin typeface="Arial"/>
                          <a:ea typeface="Arial"/>
                          <a:cs typeface="Arial"/>
                          <a:sym typeface="Arial"/>
                        </a:rPr>
                        <a:t>-Quando adotem um período de tributação diferente</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28575" cap="flat">
                      <a:solidFill>
                        <a:schemeClr val="dk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Clr>
                          <a:schemeClr val="accent1"/>
                        </a:buClr>
                        <a:buSzPct val="25000"/>
                        <a:buFont typeface="Noto Symbol"/>
                        <a:buNone/>
                      </a:pPr>
                      <a:r>
                        <a:rPr lang="pt-PT" sz="1600" b="1" i="0" u="none" strike="noStrike" cap="none" baseline="0" dirty="0">
                          <a:solidFill>
                            <a:srgbClr val="262626"/>
                          </a:solidFill>
                          <a:latin typeface="Arial"/>
                          <a:ea typeface="Arial"/>
                          <a:cs typeface="Arial"/>
                          <a:sym typeface="Arial"/>
                        </a:rPr>
                        <a:t>Sociedades em </a:t>
                      </a:r>
                    </a:p>
                    <a:p>
                      <a:pPr marL="0" marR="0" lvl="0" indent="0" algn="l" rtl="0">
                        <a:lnSpc>
                          <a:spcPct val="100000"/>
                        </a:lnSpc>
                        <a:spcBef>
                          <a:spcPts val="480"/>
                        </a:spcBef>
                        <a:spcAft>
                          <a:spcPts val="0"/>
                        </a:spcAft>
                        <a:buClr>
                          <a:schemeClr val="accent1"/>
                        </a:buClr>
                        <a:buSzPct val="25000"/>
                        <a:buFont typeface="Arial" pitchFamily="34" charset="0"/>
                        <a:buChar char="•"/>
                      </a:pPr>
                      <a:r>
                        <a:rPr lang="pt-PT" sz="1600" b="1" i="0" u="none" strike="noStrike" cap="none" baseline="0" dirty="0">
                          <a:solidFill>
                            <a:srgbClr val="262626"/>
                          </a:solidFill>
                          <a:latin typeface="Arial"/>
                          <a:ea typeface="Arial"/>
                          <a:cs typeface="Arial"/>
                          <a:sym typeface="Arial"/>
                        </a:rPr>
                        <a:t>Liquidação</a:t>
                      </a:r>
                    </a:p>
                  </a:txBody>
                  <a:tcPr marL="91450" marR="91450" marT="45725" marB="45725">
                    <a:lnL w="12700" cap="flat">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28575" cap="flat">
                      <a:solidFill>
                        <a:schemeClr val="dk1"/>
                      </a:solidFill>
                      <a:prstDash val="solid"/>
                      <a:round/>
                      <a:headEnd type="none" w="med" len="med"/>
                      <a:tailEnd type="none" w="med" len="med"/>
                    </a:lnB>
                  </a:tcPr>
                </a:tc>
                <a:tc>
                  <a:txBody>
                    <a:bodyPr/>
                    <a:lstStyle/>
                    <a:p>
                      <a:pPr marL="0" marR="0" lvl="0" indent="0" algn="l" rtl="0">
                        <a:lnSpc>
                          <a:spcPct val="100000"/>
                        </a:lnSpc>
                        <a:spcBef>
                          <a:spcPts val="480"/>
                        </a:spcBef>
                        <a:spcAft>
                          <a:spcPts val="0"/>
                        </a:spcAft>
                        <a:buClr>
                          <a:schemeClr val="accent1"/>
                        </a:buClr>
                        <a:buSzPct val="25000"/>
                        <a:buFont typeface="Arial" pitchFamily="34" charset="0"/>
                        <a:buChar char="•"/>
                      </a:pPr>
                      <a:r>
                        <a:rPr lang="pt-PT" sz="1600" b="1" i="0" u="sng" strike="noStrike" cap="none" baseline="0" dirty="0">
                          <a:solidFill>
                            <a:srgbClr val="262626"/>
                          </a:solidFill>
                          <a:latin typeface="Arial"/>
                          <a:ea typeface="Arial"/>
                          <a:cs typeface="Arial"/>
                          <a:sym typeface="Arial"/>
                        </a:rPr>
                        <a:t>Residentes</a:t>
                      </a:r>
                    </a:p>
                    <a:p>
                      <a:pPr marL="0" marR="0" lvl="0" indent="0" algn="l" rtl="0">
                        <a:lnSpc>
                          <a:spcPct val="100000"/>
                        </a:lnSpc>
                        <a:spcBef>
                          <a:spcPts val="480"/>
                        </a:spcBef>
                        <a:spcAft>
                          <a:spcPts val="0"/>
                        </a:spcAft>
                        <a:buClr>
                          <a:schemeClr val="accent1"/>
                        </a:buClr>
                        <a:buSzPct val="25000"/>
                        <a:buFont typeface="Arial" pitchFamily="34" charset="0"/>
                        <a:buChar char="•"/>
                      </a:pPr>
                      <a:r>
                        <a:rPr lang="pt-PT" sz="1600" b="1" i="0" u="none" strike="noStrike" cap="none" baseline="0" dirty="0">
                          <a:solidFill>
                            <a:srgbClr val="262626"/>
                          </a:solidFill>
                          <a:latin typeface="Arial"/>
                          <a:ea typeface="Arial"/>
                          <a:cs typeface="Arial"/>
                          <a:sym typeface="Arial"/>
                        </a:rPr>
                        <a:t>- No último dia do período de tributação</a:t>
                      </a:r>
                    </a:p>
                    <a:p>
                      <a:pPr marL="0" marR="0" lvl="0" indent="0" algn="l" rtl="0">
                        <a:lnSpc>
                          <a:spcPct val="100000"/>
                        </a:lnSpc>
                        <a:spcBef>
                          <a:spcPts val="480"/>
                        </a:spcBef>
                        <a:spcAft>
                          <a:spcPts val="0"/>
                        </a:spcAft>
                        <a:buClr>
                          <a:schemeClr val="accent1"/>
                        </a:buClr>
                        <a:buSzPct val="25000"/>
                        <a:buFont typeface="Arial" pitchFamily="34" charset="0"/>
                        <a:buChar char="•"/>
                      </a:pPr>
                      <a:endParaRPr lang="pt-PT" sz="1600" b="1" i="0" u="none" strike="noStrike" cap="none" baseline="0" dirty="0">
                        <a:solidFill>
                          <a:srgbClr val="262626"/>
                        </a:solidFill>
                        <a:latin typeface="Arial"/>
                        <a:ea typeface="Arial"/>
                        <a:cs typeface="Arial"/>
                        <a:sym typeface="Arial"/>
                      </a:endParaRPr>
                    </a:p>
                    <a:p>
                      <a:pPr marL="0" marR="0" lvl="0" indent="0" algn="l" rtl="0">
                        <a:lnSpc>
                          <a:spcPct val="100000"/>
                        </a:lnSpc>
                        <a:spcBef>
                          <a:spcPts val="480"/>
                        </a:spcBef>
                        <a:spcAft>
                          <a:spcPts val="0"/>
                        </a:spcAft>
                        <a:buClr>
                          <a:schemeClr val="accent1"/>
                        </a:buClr>
                        <a:buSzPct val="25000"/>
                        <a:buFont typeface="Arial" pitchFamily="34" charset="0"/>
                        <a:buChar char="•"/>
                      </a:pPr>
                      <a:r>
                        <a:rPr lang="pt-PT" sz="1600" b="1" i="0" u="sng" strike="noStrike" cap="none" baseline="0" dirty="0">
                          <a:solidFill>
                            <a:srgbClr val="262626"/>
                          </a:solidFill>
                          <a:latin typeface="Arial"/>
                          <a:ea typeface="Arial"/>
                          <a:cs typeface="Arial"/>
                          <a:sym typeface="Arial"/>
                        </a:rPr>
                        <a:t>N/residentes e sem </a:t>
                      </a:r>
                      <a:r>
                        <a:rPr lang="pt-PT" sz="1600" b="1" i="0" u="sng" strike="noStrike" cap="none" baseline="0" dirty="0" err="1">
                          <a:solidFill>
                            <a:srgbClr val="262626"/>
                          </a:solidFill>
                          <a:latin typeface="Arial"/>
                          <a:ea typeface="Arial"/>
                          <a:cs typeface="Arial"/>
                          <a:sym typeface="Arial"/>
                        </a:rPr>
                        <a:t>estabeleci-mento</a:t>
                      </a:r>
                      <a:r>
                        <a:rPr lang="pt-PT" sz="1600" b="1" i="0" u="sng" strike="noStrike" cap="none" baseline="0" dirty="0">
                          <a:solidFill>
                            <a:srgbClr val="262626"/>
                          </a:solidFill>
                          <a:latin typeface="Arial"/>
                          <a:ea typeface="Arial"/>
                          <a:cs typeface="Arial"/>
                          <a:sym typeface="Arial"/>
                        </a:rPr>
                        <a:t> estável</a:t>
                      </a:r>
                    </a:p>
                    <a:p>
                      <a:pPr marL="0" marR="0" lvl="0" indent="0" algn="l" rtl="0">
                        <a:lnSpc>
                          <a:spcPct val="100000"/>
                        </a:lnSpc>
                        <a:spcBef>
                          <a:spcPts val="480"/>
                        </a:spcBef>
                        <a:spcAft>
                          <a:spcPts val="0"/>
                        </a:spcAft>
                        <a:buClr>
                          <a:schemeClr val="accent1"/>
                        </a:buClr>
                        <a:buSzPct val="25000"/>
                        <a:buFont typeface="Arial" pitchFamily="34" charset="0"/>
                        <a:buChar char="•"/>
                      </a:pPr>
                      <a:endParaRPr lang="pt-PT" sz="1600" b="1" i="0" u="sng" strike="noStrike" cap="none" baseline="0" dirty="0">
                        <a:solidFill>
                          <a:srgbClr val="262626"/>
                        </a:solidFill>
                        <a:latin typeface="Arial"/>
                        <a:ea typeface="Arial"/>
                        <a:cs typeface="Arial"/>
                        <a:sym typeface="Arial"/>
                      </a:endParaRPr>
                    </a:p>
                    <a:p>
                      <a:pPr marL="0" marR="0" lvl="0" indent="0" algn="l" rtl="0">
                        <a:lnSpc>
                          <a:spcPct val="100000"/>
                        </a:lnSpc>
                        <a:spcBef>
                          <a:spcPts val="480"/>
                        </a:spcBef>
                        <a:spcAft>
                          <a:spcPts val="0"/>
                        </a:spcAft>
                        <a:buClr>
                          <a:schemeClr val="accent1"/>
                        </a:buClr>
                        <a:buSzPct val="25000"/>
                        <a:buFont typeface="Arial" pitchFamily="34" charset="0"/>
                        <a:buChar char="•"/>
                      </a:pPr>
                      <a:r>
                        <a:rPr lang="pt-PT" sz="1600" b="1" i="0" u="none" strike="noStrike" cap="none" baseline="0" dirty="0">
                          <a:solidFill>
                            <a:srgbClr val="262626"/>
                          </a:solidFill>
                          <a:latin typeface="Arial"/>
                          <a:ea typeface="Arial"/>
                          <a:cs typeface="Arial"/>
                          <a:sym typeface="Arial"/>
                        </a:rPr>
                        <a:t>- Na data da transmissão</a:t>
                      </a:r>
                    </a:p>
                    <a:p>
                      <a:pPr marL="0" marR="0" lvl="0" indent="0" algn="l" rtl="0">
                        <a:lnSpc>
                          <a:spcPct val="100000"/>
                        </a:lnSpc>
                        <a:spcBef>
                          <a:spcPts val="480"/>
                        </a:spcBef>
                        <a:spcAft>
                          <a:spcPts val="0"/>
                        </a:spcAft>
                        <a:buClr>
                          <a:schemeClr val="accent1"/>
                        </a:buClr>
                        <a:buSzPct val="25000"/>
                        <a:buFont typeface="Arial" pitchFamily="34" charset="0"/>
                        <a:buChar char="•"/>
                      </a:pPr>
                      <a:endParaRPr lang="pt-PT" sz="1600" b="1" i="0" u="none" strike="noStrike" cap="none" baseline="0" dirty="0">
                        <a:solidFill>
                          <a:srgbClr val="262626"/>
                        </a:solidFill>
                        <a:latin typeface="Arial"/>
                        <a:ea typeface="Arial"/>
                        <a:cs typeface="Arial"/>
                        <a:sym typeface="Arial"/>
                      </a:endParaRPr>
                    </a:p>
                    <a:p>
                      <a:pPr marL="0" marR="0" lvl="0" indent="0" algn="l" rtl="0">
                        <a:lnSpc>
                          <a:spcPct val="100000"/>
                        </a:lnSpc>
                        <a:spcBef>
                          <a:spcPts val="480"/>
                        </a:spcBef>
                        <a:spcAft>
                          <a:spcPts val="0"/>
                        </a:spcAft>
                        <a:buClr>
                          <a:schemeClr val="accent1"/>
                        </a:buClr>
                        <a:buSzPct val="25000"/>
                        <a:buFont typeface="Arial" pitchFamily="34" charset="0"/>
                        <a:buChar char="•"/>
                      </a:pPr>
                      <a:r>
                        <a:rPr lang="pt-PT" sz="1600" b="1" i="0" u="none" strike="noStrike" cap="none" baseline="0" dirty="0">
                          <a:solidFill>
                            <a:srgbClr val="262626"/>
                          </a:solidFill>
                          <a:latin typeface="Arial"/>
                          <a:ea typeface="Arial"/>
                          <a:cs typeface="Arial"/>
                          <a:sym typeface="Arial"/>
                        </a:rPr>
                        <a:t>- Na data da retenção na fonte</a:t>
                      </a:r>
                    </a:p>
                    <a:p>
                      <a:pPr marL="0" marR="0" lvl="0" indent="0" algn="l" rtl="0">
                        <a:lnSpc>
                          <a:spcPct val="100000"/>
                        </a:lnSpc>
                        <a:spcBef>
                          <a:spcPts val="480"/>
                        </a:spcBef>
                        <a:spcAft>
                          <a:spcPts val="0"/>
                        </a:spcAft>
                        <a:buClr>
                          <a:schemeClr val="accent1"/>
                        </a:buClr>
                        <a:buSzPct val="25000"/>
                        <a:buFont typeface="Arial" pitchFamily="34" charset="0"/>
                        <a:buChar char="•"/>
                      </a:pPr>
                      <a:endParaRPr lang="pt-PT" sz="1600" b="1" i="0" u="none" strike="noStrike" cap="none" baseline="0" dirty="0">
                        <a:solidFill>
                          <a:srgbClr val="262626"/>
                        </a:solidFill>
                        <a:latin typeface="Arial"/>
                        <a:ea typeface="Arial"/>
                        <a:cs typeface="Arial"/>
                        <a:sym typeface="Arial"/>
                      </a:endParaRPr>
                    </a:p>
                    <a:p>
                      <a:pPr marL="0" marR="0" lvl="0" indent="0" algn="l" rtl="0">
                        <a:lnSpc>
                          <a:spcPct val="100000"/>
                        </a:lnSpc>
                        <a:spcBef>
                          <a:spcPts val="480"/>
                        </a:spcBef>
                        <a:spcAft>
                          <a:spcPts val="0"/>
                        </a:spcAft>
                        <a:buClr>
                          <a:schemeClr val="accent1"/>
                        </a:buClr>
                        <a:buSzPct val="25000"/>
                        <a:buFont typeface="Arial" pitchFamily="34" charset="0"/>
                        <a:buChar char="•"/>
                      </a:pPr>
                      <a:r>
                        <a:rPr lang="pt-PT" sz="1600" b="1" i="0" u="none" strike="noStrike" cap="none" baseline="0" dirty="0">
                          <a:solidFill>
                            <a:srgbClr val="262626"/>
                          </a:solidFill>
                          <a:latin typeface="Arial"/>
                          <a:ea typeface="Arial"/>
                          <a:cs typeface="Arial"/>
                          <a:sym typeface="Arial"/>
                        </a:rPr>
                        <a:t>-Na  da aquisição</a:t>
                      </a:r>
                    </a:p>
                    <a:p>
                      <a:pPr marL="0" marR="0" lvl="0" indent="0" algn="l" rtl="0">
                        <a:lnSpc>
                          <a:spcPct val="100000"/>
                        </a:lnSpc>
                        <a:spcBef>
                          <a:spcPts val="480"/>
                        </a:spcBef>
                        <a:spcAft>
                          <a:spcPts val="0"/>
                        </a:spcAft>
                        <a:buClr>
                          <a:schemeClr val="accent1"/>
                        </a:buClr>
                        <a:buSzPct val="25000"/>
                        <a:buFont typeface="Arial" pitchFamily="34" charset="0"/>
                        <a:buChar char="•"/>
                      </a:pPr>
                      <a:endParaRPr lang="pt-PT" sz="1600" b="1" i="0" u="none" strike="noStrike" cap="none" baseline="0" dirty="0">
                        <a:solidFill>
                          <a:srgbClr val="262626"/>
                        </a:solidFill>
                        <a:latin typeface="Arial"/>
                        <a:ea typeface="Arial"/>
                        <a:cs typeface="Arial"/>
                        <a:sym typeface="Arial"/>
                      </a:endParaRPr>
                    </a:p>
                    <a:p>
                      <a:pPr marL="0" marR="0" lvl="0" indent="0" algn="l" rtl="0">
                        <a:lnSpc>
                          <a:spcPct val="100000"/>
                        </a:lnSpc>
                        <a:spcBef>
                          <a:spcPts val="480"/>
                        </a:spcBef>
                        <a:spcAft>
                          <a:spcPts val="0"/>
                        </a:spcAft>
                        <a:buClr>
                          <a:schemeClr val="accent1"/>
                        </a:buClr>
                        <a:buSzPct val="25000"/>
                        <a:buFont typeface="Arial" pitchFamily="34" charset="0"/>
                        <a:buChar char="•"/>
                      </a:pPr>
                      <a:endParaRPr lang="pt-PT" sz="1500" b="1" i="0" u="none" strike="noStrike" cap="none" baseline="0" dirty="0">
                        <a:solidFill>
                          <a:srgbClr val="262626"/>
                        </a:solidFill>
                        <a:latin typeface="Arial"/>
                        <a:ea typeface="Arial"/>
                        <a:cs typeface="Arial"/>
                        <a:sym typeface="Arial"/>
                      </a:endParaRPr>
                    </a:p>
                    <a:p>
                      <a:pPr marL="0" marR="0" lvl="0" indent="0" algn="l" rtl="0">
                        <a:lnSpc>
                          <a:spcPct val="100000"/>
                        </a:lnSpc>
                        <a:spcBef>
                          <a:spcPts val="480"/>
                        </a:spcBef>
                        <a:spcAft>
                          <a:spcPts val="0"/>
                        </a:spcAft>
                        <a:buClr>
                          <a:schemeClr val="accent1"/>
                        </a:buClr>
                        <a:buSzPct val="25000"/>
                        <a:buFont typeface="Arial" pitchFamily="34" charset="0"/>
                        <a:buChar char="•"/>
                      </a:pPr>
                      <a:endParaRPr lang="pt-PT" sz="1600" b="1" i="0" u="sng" strike="noStrike" cap="none" baseline="0" dirty="0">
                        <a:solidFill>
                          <a:srgbClr val="262626"/>
                        </a:solidFill>
                        <a:latin typeface="Arial"/>
                        <a:ea typeface="Arial"/>
                        <a:cs typeface="Arial"/>
                        <a:sym typeface="Arial"/>
                      </a:endParaRPr>
                    </a:p>
                    <a:p>
                      <a:pPr marL="0" marR="0" lvl="0" indent="0" algn="l" rtl="0">
                        <a:lnSpc>
                          <a:spcPct val="100000"/>
                        </a:lnSpc>
                        <a:spcBef>
                          <a:spcPts val="480"/>
                        </a:spcBef>
                        <a:spcAft>
                          <a:spcPts val="0"/>
                        </a:spcAft>
                        <a:buClr>
                          <a:schemeClr val="accent1"/>
                        </a:buClr>
                        <a:buSzPct val="25000"/>
                        <a:buFont typeface="Arial" pitchFamily="34" charset="0"/>
                        <a:buChar char="•"/>
                      </a:pPr>
                      <a:endParaRPr lang="pt-PT" sz="1600" b="1" i="0" u="sng" strike="noStrike" cap="none" baseline="0" dirty="0">
                        <a:solidFill>
                          <a:srgbClr val="262626"/>
                        </a:solidFill>
                        <a:latin typeface="Arial"/>
                        <a:ea typeface="Arial"/>
                        <a:cs typeface="Arial"/>
                        <a:sym typeface="Arial"/>
                      </a:endParaRPr>
                    </a:p>
                    <a:p>
                      <a:pPr marL="0" marR="0" lvl="0" indent="0" algn="l" rtl="0">
                        <a:lnSpc>
                          <a:spcPct val="100000"/>
                        </a:lnSpc>
                        <a:spcBef>
                          <a:spcPts val="480"/>
                        </a:spcBef>
                        <a:spcAft>
                          <a:spcPts val="0"/>
                        </a:spcAft>
                        <a:buClr>
                          <a:schemeClr val="accent1"/>
                        </a:buClr>
                        <a:buSzPct val="25000"/>
                        <a:buFont typeface="Arial" pitchFamily="34" charset="0"/>
                        <a:buChar char="•"/>
                      </a:pPr>
                      <a:endParaRPr lang="pt-PT" sz="1400" b="1" i="0" u="sng" strike="noStrike" cap="none" baseline="0" dirty="0">
                        <a:solidFill>
                          <a:srgbClr val="262626"/>
                        </a:solidFill>
                        <a:latin typeface="Arial"/>
                        <a:ea typeface="Arial"/>
                        <a:cs typeface="Arial"/>
                        <a:sym typeface="Arial"/>
                      </a:endParaRP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cmpd="sng" algn="ctr">
                      <a:solidFill>
                        <a:schemeClr val="dk1"/>
                      </a:solidFill>
                      <a:prstDash val="solid"/>
                      <a:round/>
                      <a:headEnd type="none" w="med" len="med"/>
                      <a:tailEnd type="none" w="med" len="med"/>
                    </a:lnT>
                    <a:lnB w="28575" cap="flat">
                      <a:solidFill>
                        <a:schemeClr val="dk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81" name="Shape 181"/>
          <p:cNvSpPr txBox="1">
            <a:spLocks noGrp="1"/>
          </p:cNvSpPr>
          <p:nvPr>
            <p:ph type="sldNum" idx="12"/>
          </p:nvPr>
        </p:nvSpPr>
        <p:spPr>
          <a:xfrm>
            <a:off x="6553200" y="6248400"/>
            <a:ext cx="21335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7</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182" name="Shape 182"/>
          <p:cNvSpPr txBox="1"/>
          <p:nvPr/>
        </p:nvSpPr>
        <p:spPr>
          <a:xfrm>
            <a:off x="571472" y="0"/>
            <a:ext cx="7786716" cy="548680"/>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3200" b="1" i="0" u="none" strike="noStrike" cap="none" baseline="0" dirty="0">
                <a:solidFill>
                  <a:schemeClr val="dk1"/>
                </a:solidFill>
                <a:latin typeface="Times New Roman"/>
                <a:ea typeface="Times New Roman"/>
                <a:cs typeface="Times New Roman"/>
                <a:sym typeface="Times New Roman"/>
              </a:rPr>
              <a:t>PERÍODO DE TRIBUTAÇÃO (</a:t>
            </a:r>
            <a:r>
              <a:rPr lang="pt-PT" sz="3200" b="1" i="0" u="none" strike="noStrike" cap="none" baseline="0" dirty="0" err="1">
                <a:solidFill>
                  <a:schemeClr val="dk1"/>
                </a:solidFill>
                <a:latin typeface="Times New Roman"/>
                <a:ea typeface="Times New Roman"/>
                <a:cs typeface="Times New Roman"/>
                <a:sym typeface="Times New Roman"/>
              </a:rPr>
              <a:t>ART.º</a:t>
            </a:r>
            <a:r>
              <a:rPr lang="pt-PT" sz="3200" b="1" i="0" u="none" strike="noStrike" cap="none" baseline="0" dirty="0">
                <a:solidFill>
                  <a:schemeClr val="dk1"/>
                </a:solidFill>
                <a:latin typeface="Times New Roman"/>
                <a:ea typeface="Times New Roman"/>
                <a:cs typeface="Times New Roman"/>
                <a:sym typeface="Times New Roman"/>
              </a:rPr>
              <a:t> 8.º)</a:t>
            </a:r>
          </a:p>
        </p:txBody>
      </p:sp>
    </p:spTree>
  </p:cSld>
  <p:clrMapOvr>
    <a:masterClrMapping/>
  </p:clrMapOvr>
  <p:transition spd="slow">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Shape 188"/>
          <p:cNvSpPr txBox="1">
            <a:spLocks noGrp="1"/>
          </p:cNvSpPr>
          <p:nvPr>
            <p:ph type="body" idx="1"/>
          </p:nvPr>
        </p:nvSpPr>
        <p:spPr>
          <a:xfrm>
            <a:off x="714375" y="980729"/>
            <a:ext cx="8248650" cy="5877270"/>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100000"/>
              <a:buFont typeface="Arial"/>
              <a:buChar char="●"/>
            </a:pPr>
            <a:r>
              <a:rPr lang="pt-PT" sz="2300" b="0" i="0" u="none" strike="noStrike" cap="none" baseline="0" dirty="0">
                <a:solidFill>
                  <a:schemeClr val="dk1"/>
                </a:solidFill>
                <a:latin typeface="Times New Roman"/>
                <a:ea typeface="Times New Roman"/>
                <a:cs typeface="Times New Roman"/>
                <a:sym typeface="Times New Roman"/>
              </a:rPr>
              <a:t>Entidades estatais, associações, federações, instituições de segurança social e previdência – Isenção pessoal  (art.º 9.º);</a:t>
            </a:r>
            <a:r>
              <a:rPr lang="pt-PT" sz="2300" b="0" i="0" u="none" strike="noStrike" cap="none" baseline="0" dirty="0">
                <a:solidFill>
                  <a:srgbClr val="FF0000"/>
                </a:solidFill>
                <a:latin typeface="Times New Roman"/>
                <a:ea typeface="Times New Roman"/>
                <a:cs typeface="Times New Roman"/>
                <a:sym typeface="Times New Roman"/>
              </a:rPr>
              <a:t>*</a:t>
            </a:r>
          </a:p>
          <a:p>
            <a:pPr marL="342900" marR="0" lvl="0" indent="-342900" algn="just" rtl="0">
              <a:spcBef>
                <a:spcPts val="480"/>
              </a:spcBef>
              <a:spcAft>
                <a:spcPts val="0"/>
              </a:spcAft>
              <a:buClr>
                <a:schemeClr val="lt2"/>
              </a:buClr>
              <a:buSzPct val="100000"/>
              <a:buFont typeface="Arial"/>
              <a:buChar char="●"/>
            </a:pPr>
            <a:r>
              <a:rPr lang="pt-PT" sz="2300" b="0" i="0" u="none" strike="noStrike" cap="none" baseline="0" dirty="0">
                <a:solidFill>
                  <a:schemeClr val="dk1"/>
                </a:solidFill>
                <a:latin typeface="Times New Roman"/>
                <a:ea typeface="Times New Roman"/>
                <a:cs typeface="Times New Roman"/>
                <a:sym typeface="Times New Roman"/>
              </a:rPr>
              <a:t>Pessoas coletivas de utilidade pública</a:t>
            </a:r>
            <a:r>
              <a:rPr lang="pt-PT" sz="2300" dirty="0">
                <a:solidFill>
                  <a:srgbClr val="FF0000"/>
                </a:solidFill>
                <a:latin typeface="Times New Roman"/>
                <a:ea typeface="Times New Roman"/>
                <a:cs typeface="Times New Roman"/>
                <a:sym typeface="Times New Roman"/>
              </a:rPr>
              <a:t> </a:t>
            </a:r>
            <a:r>
              <a:rPr lang="pt-PT" sz="2300" b="0" i="0" u="none" strike="noStrike" cap="none" baseline="0" dirty="0">
                <a:solidFill>
                  <a:schemeClr val="dk1"/>
                </a:solidFill>
                <a:latin typeface="Times New Roman"/>
                <a:ea typeface="Times New Roman"/>
                <a:cs typeface="Times New Roman"/>
                <a:sym typeface="Times New Roman"/>
              </a:rPr>
              <a:t>e solidariedade social – Isenção pessoal, em função da atividade exercida de acordo com os estatutos e sujeita a determinados condicionalismos (art.º 10.º);</a:t>
            </a:r>
          </a:p>
          <a:p>
            <a:pPr marL="342900" marR="0" lvl="0" indent="-342900" algn="just" rtl="0">
              <a:spcBef>
                <a:spcPts val="480"/>
              </a:spcBef>
              <a:spcAft>
                <a:spcPts val="0"/>
              </a:spcAft>
              <a:buClr>
                <a:schemeClr val="lt2"/>
              </a:buClr>
              <a:buSzPct val="100000"/>
              <a:buFont typeface="Arial"/>
              <a:buChar char="●"/>
            </a:pPr>
            <a:r>
              <a:rPr lang="pt-PT" sz="2300" b="0" i="0" u="none" strike="noStrike" cap="none" baseline="0" dirty="0">
                <a:solidFill>
                  <a:schemeClr val="dk1"/>
                </a:solidFill>
                <a:latin typeface="Times New Roman"/>
                <a:ea typeface="Times New Roman"/>
                <a:cs typeface="Times New Roman"/>
                <a:sym typeface="Times New Roman"/>
              </a:rPr>
              <a:t>Atividades culturais, recreativas e desportivas – Isenção real, apenas para determinados rendimentos (art.º 11.º);</a:t>
            </a:r>
          </a:p>
          <a:p>
            <a:pPr marL="342900" marR="0" lvl="0" indent="-342900" algn="just" rtl="0">
              <a:spcBef>
                <a:spcPts val="480"/>
              </a:spcBef>
              <a:spcAft>
                <a:spcPts val="0"/>
              </a:spcAft>
              <a:buClr>
                <a:schemeClr val="lt2"/>
              </a:buClr>
              <a:buSzPct val="100000"/>
              <a:buFont typeface="Arial"/>
              <a:buChar char="●"/>
            </a:pPr>
            <a:r>
              <a:rPr lang="pt-PT" sz="2300" b="0" i="0" u="none" strike="noStrike" cap="none" baseline="0" dirty="0">
                <a:solidFill>
                  <a:schemeClr val="dk1"/>
                </a:solidFill>
                <a:latin typeface="Times New Roman"/>
                <a:ea typeface="Times New Roman"/>
                <a:cs typeface="Times New Roman"/>
                <a:sym typeface="Times New Roman"/>
              </a:rPr>
              <a:t>Sociedades de transparência fiscal – </a:t>
            </a:r>
            <a:r>
              <a:rPr lang="pt-PT" sz="2300" b="1" i="0" u="none" strike="noStrike" cap="none" baseline="0" dirty="0">
                <a:solidFill>
                  <a:schemeClr val="dk1"/>
                </a:solidFill>
                <a:latin typeface="Times New Roman"/>
                <a:ea typeface="Times New Roman"/>
                <a:cs typeface="Times New Roman"/>
                <a:sym typeface="Times New Roman"/>
              </a:rPr>
              <a:t>com </a:t>
            </a:r>
            <a:r>
              <a:rPr lang="pt-PT" sz="2300" b="1" i="0" u="none" strike="noStrike" cap="none" baseline="0" dirty="0" err="1">
                <a:solidFill>
                  <a:schemeClr val="dk1"/>
                </a:solidFill>
                <a:latin typeface="Times New Roman"/>
                <a:ea typeface="Times New Roman"/>
                <a:cs typeface="Times New Roman"/>
                <a:sym typeface="Times New Roman"/>
              </a:rPr>
              <a:t>excepção</a:t>
            </a:r>
            <a:r>
              <a:rPr lang="pt-PT" sz="2300" b="1" i="0" u="none" strike="noStrike" cap="none" baseline="0" dirty="0">
                <a:solidFill>
                  <a:schemeClr val="dk1"/>
                </a:solidFill>
                <a:latin typeface="Times New Roman"/>
                <a:ea typeface="Times New Roman"/>
                <a:cs typeface="Times New Roman"/>
                <a:sym typeface="Times New Roman"/>
              </a:rPr>
              <a:t> de tributações autónomas (art.º 12.º);</a:t>
            </a:r>
          </a:p>
          <a:p>
            <a:pPr marL="342900" marR="0" lvl="0" indent="-342900" algn="just" rtl="0">
              <a:spcBef>
                <a:spcPts val="480"/>
              </a:spcBef>
              <a:spcAft>
                <a:spcPts val="0"/>
              </a:spcAft>
              <a:buClr>
                <a:schemeClr val="lt2"/>
              </a:buClr>
              <a:buSzPct val="100000"/>
              <a:buFont typeface="Arial"/>
              <a:buChar char="●"/>
            </a:pPr>
            <a:r>
              <a:rPr lang="pt-PT" sz="2300" b="0" i="0" u="none" strike="noStrike" cap="none" baseline="0" dirty="0">
                <a:solidFill>
                  <a:schemeClr val="dk1"/>
                </a:solidFill>
                <a:latin typeface="Times New Roman"/>
                <a:ea typeface="Times New Roman"/>
                <a:cs typeface="Times New Roman"/>
                <a:sym typeface="Times New Roman"/>
              </a:rPr>
              <a:t>Pessoas coletivas de navegação marítima e aérea, não residentes – </a:t>
            </a:r>
            <a:r>
              <a:rPr lang="pt-PT" sz="2300" b="1" i="0" u="none" strike="noStrike" cap="none" baseline="0" dirty="0">
                <a:solidFill>
                  <a:schemeClr val="dk1"/>
                </a:solidFill>
                <a:latin typeface="Times New Roman"/>
                <a:ea typeface="Times New Roman"/>
                <a:cs typeface="Times New Roman"/>
                <a:sym typeface="Times New Roman"/>
              </a:rPr>
              <a:t>implicando reciprocidade </a:t>
            </a:r>
            <a:r>
              <a:rPr lang="pt-PT" sz="2300" b="0" i="0" u="none" strike="noStrike" cap="none" baseline="0" dirty="0">
                <a:solidFill>
                  <a:schemeClr val="dk1"/>
                </a:solidFill>
                <a:latin typeface="Times New Roman"/>
                <a:ea typeface="Times New Roman"/>
                <a:cs typeface="Times New Roman"/>
                <a:sym typeface="Times New Roman"/>
              </a:rPr>
              <a:t>reconhecida pelo Ministro das Finanças (art.º13.º).</a:t>
            </a:r>
          </a:p>
          <a:p>
            <a:pPr marL="0" lvl="0" indent="0" algn="just">
              <a:spcBef>
                <a:spcPts val="480"/>
              </a:spcBef>
              <a:buSzPct val="100000"/>
              <a:buNone/>
            </a:pPr>
            <a:r>
              <a:rPr lang="pt-PT" sz="1800" dirty="0">
                <a:solidFill>
                  <a:srgbClr val="FF0000"/>
                </a:solidFill>
                <a:latin typeface="Times New Roman"/>
                <a:ea typeface="Times New Roman"/>
                <a:cs typeface="Times New Roman"/>
                <a:sym typeface="Times New Roman"/>
              </a:rPr>
              <a:t>*</a:t>
            </a:r>
            <a:r>
              <a:rPr lang="pt-PT" sz="2000" dirty="0">
                <a:solidFill>
                  <a:srgbClr val="FF0000"/>
                </a:solidFill>
                <a:latin typeface="Times New Roman"/>
                <a:ea typeface="Times New Roman"/>
                <a:cs typeface="Times New Roman"/>
                <a:sym typeface="Times New Roman"/>
              </a:rPr>
              <a:t>Em 25/10/2019 o D.L. n.º 163/2019 altera as alíneas c) e d) do art.º 9.º isentando também a Caixa de Previdência de advogados e solicitadores c/efeitos a 01/01/2020.</a:t>
            </a:r>
            <a:endParaRPr lang="pt-PT" sz="2000" b="0" i="0" u="none" strike="noStrike" cap="none" baseline="0" dirty="0">
              <a:solidFill>
                <a:srgbClr val="FF0000"/>
              </a:solidFill>
              <a:latin typeface="Times New Roman"/>
              <a:ea typeface="Times New Roman"/>
              <a:cs typeface="Times New Roman"/>
              <a:sym typeface="Times New Roman"/>
            </a:endParaRPr>
          </a:p>
        </p:txBody>
      </p:sp>
      <p:sp>
        <p:nvSpPr>
          <p:cNvPr id="189" name="Shape 189"/>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8</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190" name="Shape 190"/>
          <p:cNvSpPr txBox="1"/>
          <p:nvPr/>
        </p:nvSpPr>
        <p:spPr>
          <a:xfrm>
            <a:off x="571472" y="285728"/>
            <a:ext cx="7786716" cy="58477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3200" b="1" i="0" u="none" strike="noStrike" cap="none" baseline="0" dirty="0">
                <a:solidFill>
                  <a:schemeClr val="dk1"/>
                </a:solidFill>
                <a:latin typeface="Times New Roman"/>
                <a:ea typeface="Times New Roman"/>
                <a:cs typeface="Times New Roman"/>
                <a:sym typeface="Times New Roman"/>
              </a:rPr>
              <a:t>ISENÇÕES (</a:t>
            </a:r>
            <a:r>
              <a:rPr lang="pt-PT" sz="3200" b="1" i="0" u="none" strike="noStrike" cap="none" baseline="0" dirty="0" err="1">
                <a:solidFill>
                  <a:schemeClr val="dk1"/>
                </a:solidFill>
                <a:latin typeface="Times New Roman"/>
                <a:ea typeface="Times New Roman"/>
                <a:cs typeface="Times New Roman"/>
                <a:sym typeface="Times New Roman"/>
              </a:rPr>
              <a:t>ART.º</a:t>
            </a:r>
            <a:r>
              <a:rPr lang="pt-PT" sz="3200" b="1" i="0" u="none" strike="noStrike" cap="none" baseline="0" dirty="0">
                <a:solidFill>
                  <a:schemeClr val="dk1"/>
                </a:solidFill>
                <a:latin typeface="Times New Roman"/>
                <a:ea typeface="Times New Roman"/>
                <a:cs typeface="Times New Roman"/>
                <a:sym typeface="Times New Roman"/>
              </a:rPr>
              <a:t> 9.º AO </a:t>
            </a:r>
            <a:r>
              <a:rPr lang="pt-PT" sz="3200" b="1" i="0" u="none" strike="noStrike" cap="none" baseline="0" dirty="0" err="1">
                <a:solidFill>
                  <a:schemeClr val="dk1"/>
                </a:solidFill>
                <a:latin typeface="Times New Roman"/>
                <a:ea typeface="Times New Roman"/>
                <a:cs typeface="Times New Roman"/>
                <a:sym typeface="Times New Roman"/>
              </a:rPr>
              <a:t>ART.º</a:t>
            </a:r>
            <a:r>
              <a:rPr lang="pt-PT" sz="3200" b="1" i="0" u="none" strike="noStrike" cap="none" baseline="0" dirty="0">
                <a:solidFill>
                  <a:schemeClr val="dk1"/>
                </a:solidFill>
                <a:latin typeface="Times New Roman"/>
                <a:ea typeface="Times New Roman"/>
                <a:cs typeface="Times New Roman"/>
                <a:sym typeface="Times New Roman"/>
              </a:rPr>
              <a:t> 13.º)</a:t>
            </a:r>
          </a:p>
        </p:txBody>
      </p:sp>
    </p:spTree>
  </p:cSld>
  <p:clrMapOvr>
    <a:masterClrMapping/>
  </p:clrMapOvr>
  <p:transition spd="slow">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Shape 196"/>
          <p:cNvSpPr txBox="1">
            <a:spLocks noGrp="1"/>
          </p:cNvSpPr>
          <p:nvPr>
            <p:ph type="body" idx="1"/>
          </p:nvPr>
        </p:nvSpPr>
        <p:spPr>
          <a:xfrm>
            <a:off x="323529" y="4869160"/>
            <a:ext cx="8568951" cy="1800200"/>
          </a:xfrm>
          <a:prstGeom prst="rect">
            <a:avLst/>
          </a:prstGeom>
          <a:solidFill>
            <a:srgbClr val="EDF1ED"/>
          </a:solidFill>
          <a:ln w="9525" cap="flat">
            <a:solidFill>
              <a:schemeClr val="dk1"/>
            </a:solidFill>
            <a:prstDash val="solid"/>
            <a:round/>
            <a:headEnd type="none" w="med" len="med"/>
            <a:tailEnd type="none" w="med" len="med"/>
          </a:ln>
        </p:spPr>
        <p:txBody>
          <a:bodyPr lIns="91425" tIns="45700" rIns="91425" bIns="45700" anchor="t" anchorCtr="0">
            <a:noAutofit/>
          </a:bodyPr>
          <a:lstStyle/>
          <a:p>
            <a:pPr marL="342900" marR="0" lvl="0" indent="-342900" algn="l" rtl="0">
              <a:spcBef>
                <a:spcPts val="0"/>
              </a:spcBef>
              <a:spcAft>
                <a:spcPts val="0"/>
              </a:spcAft>
              <a:buClr>
                <a:schemeClr val="lt2"/>
              </a:buClr>
              <a:buSzPct val="25000"/>
              <a:buFont typeface="Arial"/>
              <a:buNone/>
            </a:pPr>
            <a:r>
              <a:rPr lang="pt-PT" sz="1800" b="1" i="0" u="none" strike="noStrike" cap="none" baseline="0" dirty="0">
                <a:solidFill>
                  <a:schemeClr val="dk1"/>
                </a:solidFill>
                <a:latin typeface="Times New Roman"/>
                <a:ea typeface="Times New Roman"/>
                <a:cs typeface="Times New Roman"/>
                <a:sym typeface="Times New Roman"/>
              </a:rPr>
              <a:t>Isenção de lucros  </a:t>
            </a:r>
            <a:r>
              <a:rPr lang="pt-PT" sz="1800" b="0" i="0" u="none" strike="noStrike" cap="none" baseline="0" dirty="0">
                <a:solidFill>
                  <a:schemeClr val="dk1"/>
                </a:solidFill>
                <a:latin typeface="Times New Roman"/>
                <a:ea typeface="Times New Roman"/>
                <a:cs typeface="Times New Roman"/>
                <a:sym typeface="Times New Roman"/>
              </a:rPr>
              <a:t>que uma entidade  sedeada em TN coloque à disposição de entidade </a:t>
            </a:r>
            <a:r>
              <a:rPr lang="pt-PT" sz="1800" b="1" i="0" u="none" strike="noStrike" cap="none" baseline="0" dirty="0">
                <a:solidFill>
                  <a:schemeClr val="dk1"/>
                </a:solidFill>
                <a:latin typeface="Times New Roman"/>
                <a:ea typeface="Times New Roman"/>
                <a:cs typeface="Times New Roman"/>
                <a:sym typeface="Times New Roman"/>
              </a:rPr>
              <a:t>sedeada na Suíça</a:t>
            </a:r>
            <a:r>
              <a:rPr lang="pt-PT" sz="1800" b="0" i="0" u="none" strike="noStrike" cap="none" baseline="0" dirty="0">
                <a:solidFill>
                  <a:schemeClr val="dk1"/>
                </a:solidFill>
                <a:latin typeface="Times New Roman"/>
                <a:ea typeface="Times New Roman"/>
                <a:cs typeface="Times New Roman"/>
                <a:sym typeface="Times New Roman"/>
              </a:rPr>
              <a:t>, se estiverem cumpridos  um conjunto de requisitos, nomeadamente, participação no capital de 25% por período não inferior a 2 anos , ambas sujeitas e não isentas (n.ºs 8 e 9)</a:t>
            </a:r>
          </a:p>
          <a:p>
            <a:pPr marL="342900" marR="0" lvl="0" indent="-342900" algn="l" rtl="0">
              <a:spcBef>
                <a:spcPts val="360"/>
              </a:spcBef>
              <a:spcAft>
                <a:spcPts val="0"/>
              </a:spcAft>
              <a:buClr>
                <a:schemeClr val="lt2"/>
              </a:buClr>
              <a:buSzPct val="25000"/>
              <a:buFont typeface="Arial"/>
              <a:buNone/>
            </a:pPr>
            <a:r>
              <a:rPr lang="pt-PT" sz="1800" b="0" i="0" u="none" strike="noStrike" cap="none" baseline="0" dirty="0">
                <a:solidFill>
                  <a:schemeClr val="dk1"/>
                </a:solidFill>
                <a:latin typeface="Times New Roman"/>
                <a:ea typeface="Times New Roman"/>
                <a:cs typeface="Times New Roman"/>
                <a:sym typeface="Times New Roman"/>
              </a:rPr>
              <a:t>Juros e royalties </a:t>
            </a:r>
            <a:r>
              <a:rPr lang="pt-PT" sz="1800" b="1" i="0" u="none" strike="noStrike" cap="none" baseline="0" dirty="0">
                <a:solidFill>
                  <a:schemeClr val="dk1"/>
                </a:solidFill>
                <a:latin typeface="Times New Roman"/>
                <a:ea typeface="Times New Roman"/>
                <a:cs typeface="Times New Roman"/>
                <a:sym typeface="Times New Roman"/>
              </a:rPr>
              <a:t>também</a:t>
            </a:r>
            <a:r>
              <a:rPr lang="pt-PT" sz="1800" b="0" i="0" u="none" strike="noStrike" cap="none" baseline="0" dirty="0">
                <a:solidFill>
                  <a:schemeClr val="dk1"/>
                </a:solidFill>
                <a:latin typeface="Times New Roman"/>
                <a:ea typeface="Times New Roman"/>
                <a:cs typeface="Times New Roman"/>
                <a:sym typeface="Times New Roman"/>
              </a:rPr>
              <a:t> </a:t>
            </a:r>
            <a:r>
              <a:rPr lang="pt-PT" sz="1800" b="1" i="0" u="none" strike="noStrike" cap="none" baseline="0" dirty="0">
                <a:solidFill>
                  <a:schemeClr val="dk1"/>
                </a:solidFill>
                <a:latin typeface="Times New Roman"/>
                <a:ea typeface="Times New Roman"/>
                <a:cs typeface="Times New Roman"/>
                <a:sym typeface="Times New Roman"/>
              </a:rPr>
              <a:t>podem </a:t>
            </a:r>
            <a:r>
              <a:rPr lang="pt-PT" sz="1800" b="0" i="0" u="none" strike="noStrike" cap="none" baseline="0" dirty="0">
                <a:solidFill>
                  <a:schemeClr val="dk1"/>
                </a:solidFill>
                <a:latin typeface="Times New Roman"/>
                <a:ea typeface="Times New Roman"/>
                <a:cs typeface="Times New Roman"/>
                <a:sym typeface="Times New Roman"/>
              </a:rPr>
              <a:t>estar isentos,  mediante o cumprimento de um conjunto de requisitos (n.º 16)</a:t>
            </a:r>
          </a:p>
          <a:p>
            <a:pPr marL="342900" marR="0" lvl="0" indent="-342900" algn="l" rtl="0">
              <a:spcBef>
                <a:spcPts val="360"/>
              </a:spcBef>
              <a:spcAft>
                <a:spcPts val="0"/>
              </a:spcAft>
              <a:buClr>
                <a:schemeClr val="lt2"/>
              </a:buClr>
              <a:buFont typeface="Arial"/>
              <a:buNone/>
            </a:pPr>
            <a:endParaRPr sz="1800" b="0" i="0" u="none" strike="noStrike" cap="none" baseline="0" dirty="0">
              <a:solidFill>
                <a:schemeClr val="dk1"/>
              </a:solidFill>
              <a:latin typeface="Times New Roman"/>
              <a:ea typeface="Times New Roman"/>
              <a:cs typeface="Times New Roman"/>
              <a:sym typeface="Times New Roman"/>
            </a:endParaRPr>
          </a:p>
          <a:p>
            <a:pPr marL="342900" marR="0" lvl="0" indent="-342900" algn="l" rtl="0">
              <a:spcBef>
                <a:spcPts val="480"/>
              </a:spcBef>
              <a:spcAft>
                <a:spcPts val="0"/>
              </a:spcAft>
              <a:buClr>
                <a:schemeClr val="lt2"/>
              </a:buClr>
              <a:buFont typeface="Arial"/>
              <a:buNone/>
            </a:pPr>
            <a:endParaRPr sz="2400" b="0" i="0" u="none" strike="noStrike" cap="none" baseline="0" dirty="0">
              <a:solidFill>
                <a:schemeClr val="dk1"/>
              </a:solidFill>
              <a:latin typeface="Times New Roman"/>
              <a:ea typeface="Times New Roman"/>
              <a:cs typeface="Times New Roman"/>
              <a:sym typeface="Times New Roman"/>
            </a:endParaRPr>
          </a:p>
          <a:p>
            <a:pPr marL="342900" marR="0" lvl="0" indent="-342900" algn="l" rtl="0">
              <a:spcBef>
                <a:spcPts val="480"/>
              </a:spcBef>
              <a:spcAft>
                <a:spcPts val="0"/>
              </a:spcAft>
              <a:buClr>
                <a:schemeClr val="lt2"/>
              </a:buClr>
              <a:buFont typeface="Arial"/>
              <a:buNone/>
            </a:pPr>
            <a:endParaRPr sz="2400" b="0" i="0" u="none" strike="noStrike" cap="none" baseline="0" dirty="0">
              <a:solidFill>
                <a:schemeClr val="dk1"/>
              </a:solidFill>
              <a:latin typeface="Times New Roman"/>
              <a:ea typeface="Times New Roman"/>
              <a:cs typeface="Times New Roman"/>
              <a:sym typeface="Times New Roman"/>
            </a:endParaRPr>
          </a:p>
          <a:p>
            <a:pPr marL="342900" marR="0" lvl="0" indent="-215900" algn="l" rtl="0">
              <a:spcBef>
                <a:spcPts val="400"/>
              </a:spcBef>
              <a:spcAft>
                <a:spcPts val="0"/>
              </a:spcAft>
              <a:buClr>
                <a:schemeClr val="lt2"/>
              </a:buClr>
              <a:buFont typeface="Arial"/>
              <a:buNone/>
            </a:pPr>
            <a:endParaRPr sz="2000" b="0" i="0" u="none" strike="noStrike" cap="none" baseline="0" dirty="0">
              <a:solidFill>
                <a:schemeClr val="dk1"/>
              </a:solidFill>
              <a:latin typeface="Times New Roman"/>
              <a:ea typeface="Times New Roman"/>
              <a:cs typeface="Times New Roman"/>
              <a:sym typeface="Times New Roman"/>
            </a:endParaRPr>
          </a:p>
        </p:txBody>
      </p:sp>
      <p:sp>
        <p:nvSpPr>
          <p:cNvPr id="197" name="Shape 197"/>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9</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198" name="Shape 198"/>
          <p:cNvSpPr/>
          <p:nvPr/>
        </p:nvSpPr>
        <p:spPr>
          <a:xfrm>
            <a:off x="323528" y="980728"/>
            <a:ext cx="8568951" cy="3816424"/>
          </a:xfrm>
          <a:prstGeom prst="rect">
            <a:avLst/>
          </a:prstGeom>
          <a:solidFill>
            <a:srgbClr val="FFEAEA"/>
          </a:solidFill>
          <a:ln w="9525" cap="flat">
            <a:solidFill>
              <a:schemeClr val="dk1"/>
            </a:solidFill>
            <a:prstDash val="solid"/>
            <a:round/>
            <a:headEnd type="none" w="med" len="med"/>
            <a:tailEnd type="none" w="med" len="med"/>
          </a:ln>
        </p:spPr>
        <p:txBody>
          <a:bodyPr lIns="91425" tIns="45700" rIns="91425" bIns="45700" anchor="t" anchorCtr="0">
            <a:noAutofit/>
          </a:bodyPr>
          <a:lstStyle/>
          <a:p>
            <a:pPr marL="0" marR="0" lvl="0" indent="0" rtl="0">
              <a:spcBef>
                <a:spcPts val="0"/>
              </a:spcBef>
              <a:spcAft>
                <a:spcPts val="0"/>
              </a:spcAft>
              <a:buSzPct val="25000"/>
              <a:buNone/>
            </a:pPr>
            <a:r>
              <a:rPr lang="pt-PT" sz="1900" b="0" i="0" u="none" strike="noStrike" cap="none" baseline="0" dirty="0">
                <a:solidFill>
                  <a:schemeClr val="dk1"/>
                </a:solidFill>
                <a:latin typeface="Times New Roman"/>
                <a:ea typeface="Times New Roman"/>
                <a:cs typeface="Times New Roman"/>
                <a:sym typeface="Times New Roman"/>
              </a:rPr>
              <a:t>Isenção de  entidades </a:t>
            </a:r>
            <a:r>
              <a:rPr lang="pt-PT" sz="1900" b="0" i="0" u="none" strike="noStrike" cap="none" baseline="0" dirty="0">
                <a:solidFill>
                  <a:srgbClr val="FF0000"/>
                </a:solidFill>
                <a:latin typeface="Times New Roman"/>
                <a:ea typeface="Times New Roman"/>
                <a:cs typeface="Times New Roman"/>
                <a:sym typeface="Times New Roman"/>
              </a:rPr>
              <a:t> </a:t>
            </a:r>
            <a:r>
              <a:rPr lang="pt-PT" sz="1900" b="0" i="0" u="none" strike="noStrike" cap="none" baseline="0" dirty="0">
                <a:solidFill>
                  <a:schemeClr val="dk1"/>
                </a:solidFill>
                <a:latin typeface="Times New Roman"/>
                <a:ea typeface="Times New Roman"/>
                <a:cs typeface="Times New Roman"/>
                <a:sym typeface="Times New Roman"/>
              </a:rPr>
              <a:t>ao abrigo de acordos e convenções  celebrados pelo Estado.</a:t>
            </a:r>
          </a:p>
          <a:p>
            <a:pPr marL="0" marR="0" lvl="0" indent="0" algn="l" rtl="0">
              <a:spcBef>
                <a:spcPts val="0"/>
              </a:spcBef>
              <a:spcAft>
                <a:spcPts val="0"/>
              </a:spcAft>
              <a:buSzPct val="25000"/>
              <a:buNone/>
            </a:pPr>
            <a:r>
              <a:rPr lang="pt-PT" sz="1900" b="0" i="0" u="none" strike="noStrike" cap="none" baseline="0" dirty="0">
                <a:solidFill>
                  <a:schemeClr val="dk1"/>
                </a:solidFill>
                <a:latin typeface="Times New Roman"/>
                <a:ea typeface="Times New Roman"/>
                <a:cs typeface="Times New Roman"/>
                <a:sym typeface="Times New Roman"/>
              </a:rPr>
              <a:t>Isenção de </a:t>
            </a:r>
            <a:r>
              <a:rPr lang="pt-PT" sz="1900" b="1" i="0" u="none" strike="noStrike" cap="none" baseline="0" dirty="0">
                <a:solidFill>
                  <a:schemeClr val="dk1"/>
                </a:solidFill>
                <a:latin typeface="Times New Roman"/>
                <a:ea typeface="Times New Roman"/>
                <a:cs typeface="Times New Roman"/>
                <a:sym typeface="Times New Roman"/>
              </a:rPr>
              <a:t>lucros e reservas </a:t>
            </a:r>
            <a:r>
              <a:rPr lang="pt-PT" sz="1900" b="0" i="0" u="none" strike="noStrike" cap="none" baseline="0" dirty="0">
                <a:solidFill>
                  <a:schemeClr val="dk1"/>
                </a:solidFill>
                <a:latin typeface="Times New Roman"/>
                <a:ea typeface="Times New Roman"/>
                <a:cs typeface="Times New Roman"/>
                <a:sym typeface="Times New Roman"/>
              </a:rPr>
              <a:t>que entidades sujeitas e não isentas de IRC e não enquadráveis nos </a:t>
            </a:r>
            <a:r>
              <a:rPr lang="pt-PT" sz="1900" b="0" i="0" u="none" strike="noStrike" cap="none" baseline="0" dirty="0" err="1">
                <a:solidFill>
                  <a:schemeClr val="dk1"/>
                </a:solidFill>
                <a:latin typeface="Times New Roman"/>
                <a:ea typeface="Times New Roman"/>
                <a:cs typeface="Times New Roman"/>
                <a:sym typeface="Times New Roman"/>
              </a:rPr>
              <a:t>art.ºs</a:t>
            </a:r>
            <a:r>
              <a:rPr lang="pt-PT" sz="1900" b="0" i="0" u="none" strike="noStrike" cap="none" baseline="0" dirty="0">
                <a:solidFill>
                  <a:schemeClr val="dk1"/>
                </a:solidFill>
                <a:latin typeface="Times New Roman"/>
                <a:ea typeface="Times New Roman"/>
                <a:cs typeface="Times New Roman"/>
                <a:sym typeface="Times New Roman"/>
              </a:rPr>
              <a:t> 6.º e 7.º coloquem à disposição de entidades residentes/estabelecimentos estáveis na EU, EEE </a:t>
            </a:r>
            <a:r>
              <a:rPr lang="pt-PT" sz="1900" dirty="0">
                <a:solidFill>
                  <a:schemeClr val="dk1"/>
                </a:solidFill>
                <a:latin typeface="Times New Roman"/>
                <a:ea typeface="Times New Roman"/>
                <a:cs typeface="Times New Roman"/>
                <a:sym typeface="Times New Roman"/>
              </a:rPr>
              <a:t>vinculado a cooperação no </a:t>
            </a:r>
            <a:r>
              <a:rPr lang="pt-PT" sz="1900" dirty="0" err="1">
                <a:solidFill>
                  <a:schemeClr val="dk1"/>
                </a:solidFill>
                <a:latin typeface="Times New Roman"/>
                <a:ea typeface="Times New Roman"/>
                <a:cs typeface="Times New Roman"/>
                <a:sym typeface="Times New Roman"/>
              </a:rPr>
              <a:t>dominio</a:t>
            </a:r>
            <a:r>
              <a:rPr lang="pt-PT" sz="1900" dirty="0">
                <a:solidFill>
                  <a:schemeClr val="dk1"/>
                </a:solidFill>
                <a:latin typeface="Times New Roman"/>
                <a:ea typeface="Times New Roman"/>
                <a:cs typeface="Times New Roman"/>
                <a:sym typeface="Times New Roman"/>
              </a:rPr>
              <a:t> da fiscalidade </a:t>
            </a:r>
            <a:r>
              <a:rPr lang="pt-PT" sz="1900" b="0" i="0" u="none" strike="noStrike" cap="none" baseline="0" dirty="0">
                <a:solidFill>
                  <a:schemeClr val="dk1"/>
                </a:solidFill>
                <a:latin typeface="Times New Roman"/>
                <a:ea typeface="Times New Roman"/>
                <a:cs typeface="Times New Roman"/>
                <a:sym typeface="Times New Roman"/>
              </a:rPr>
              <a:t>ou Estado em que haja convenção em vigor</a:t>
            </a:r>
            <a:r>
              <a:rPr lang="pt-PT" sz="1900" b="0" i="0" u="none" strike="noStrike" cap="none" dirty="0">
                <a:solidFill>
                  <a:schemeClr val="dk1"/>
                </a:solidFill>
                <a:latin typeface="Times New Roman"/>
                <a:ea typeface="Times New Roman"/>
                <a:cs typeface="Times New Roman"/>
                <a:sym typeface="Times New Roman"/>
              </a:rPr>
              <a:t> </a:t>
            </a:r>
            <a:r>
              <a:rPr lang="pt-PT" sz="1900" b="0" i="0" u="none" strike="noStrike" cap="none" baseline="0" dirty="0">
                <a:solidFill>
                  <a:schemeClr val="dk1"/>
                </a:solidFill>
                <a:latin typeface="Times New Roman"/>
                <a:ea typeface="Times New Roman"/>
                <a:cs typeface="Times New Roman"/>
                <a:sym typeface="Times New Roman"/>
              </a:rPr>
              <a:t>no domínio da fiscalidade, </a:t>
            </a:r>
            <a:r>
              <a:rPr lang="pt-PT" sz="1900" b="0" i="0" u="sng" strike="noStrike" cap="none" baseline="0" dirty="0">
                <a:solidFill>
                  <a:schemeClr val="dk1"/>
                </a:solidFill>
                <a:latin typeface="Times New Roman"/>
                <a:ea typeface="Times New Roman"/>
                <a:cs typeface="Times New Roman"/>
                <a:sym typeface="Times New Roman"/>
              </a:rPr>
              <a:t>desde que cumpridos um conjunto de requisitos (n.ºs</a:t>
            </a:r>
            <a:r>
              <a:rPr lang="pt-PT" sz="1900" b="0" i="0" u="sng" strike="noStrike" cap="none" dirty="0">
                <a:solidFill>
                  <a:schemeClr val="dk1"/>
                </a:solidFill>
                <a:latin typeface="Times New Roman"/>
                <a:ea typeface="Times New Roman"/>
                <a:cs typeface="Times New Roman"/>
                <a:sym typeface="Times New Roman"/>
              </a:rPr>
              <a:t>  3 a 7)</a:t>
            </a:r>
            <a:r>
              <a:rPr lang="pt-PT" sz="1900" b="0" i="0" u="none" strike="noStrike" cap="none" baseline="0" dirty="0">
                <a:solidFill>
                  <a:schemeClr val="dk1"/>
                </a:solidFill>
                <a:latin typeface="Times New Roman"/>
                <a:ea typeface="Times New Roman"/>
                <a:cs typeface="Times New Roman"/>
                <a:sym typeface="Times New Roman"/>
              </a:rPr>
              <a:t>, nomeadamente:</a:t>
            </a:r>
          </a:p>
          <a:p>
            <a:pPr marL="0" marR="0" lvl="0" indent="0" algn="l" rtl="0">
              <a:spcBef>
                <a:spcPts val="0"/>
              </a:spcBef>
              <a:spcAft>
                <a:spcPts val="0"/>
              </a:spcAft>
              <a:buClr>
                <a:schemeClr val="dk1"/>
              </a:buClr>
              <a:buSzPct val="100000"/>
              <a:buFont typeface="Arial"/>
              <a:buChar char="•"/>
            </a:pPr>
            <a:r>
              <a:rPr lang="pt-PT" sz="1900" b="0" i="0" u="none" strike="noStrike" cap="none" baseline="0" dirty="0">
                <a:solidFill>
                  <a:schemeClr val="dk1"/>
                </a:solidFill>
                <a:latin typeface="Times New Roman"/>
                <a:ea typeface="Times New Roman"/>
                <a:cs typeface="Times New Roman"/>
                <a:sym typeface="Times New Roman"/>
              </a:rPr>
              <a:t>Estejam sujeitas e não isentas de imposto similar </a:t>
            </a:r>
            <a:r>
              <a:rPr lang="pt-PT" sz="1900" dirty="0">
                <a:solidFill>
                  <a:schemeClr val="dk1"/>
                </a:solidFill>
                <a:latin typeface="Times New Roman"/>
                <a:ea typeface="Times New Roman"/>
                <a:cs typeface="Times New Roman"/>
                <a:sym typeface="Times New Roman"/>
              </a:rPr>
              <a:t>a</a:t>
            </a:r>
            <a:r>
              <a:rPr lang="pt-PT" sz="1900" b="0" i="0" u="none" strike="noStrike" cap="none" baseline="0" dirty="0">
                <a:solidFill>
                  <a:schemeClr val="dk1"/>
                </a:solidFill>
                <a:latin typeface="Times New Roman"/>
                <a:ea typeface="Times New Roman"/>
                <a:cs typeface="Times New Roman"/>
                <a:sym typeface="Times New Roman"/>
              </a:rPr>
              <a:t>o IRC;</a:t>
            </a:r>
          </a:p>
          <a:p>
            <a:pPr marL="0" marR="0" lvl="0" indent="0" algn="l" rtl="0">
              <a:spcBef>
                <a:spcPts val="0"/>
              </a:spcBef>
              <a:spcAft>
                <a:spcPts val="0"/>
              </a:spcAft>
              <a:buClr>
                <a:schemeClr val="dk1"/>
              </a:buClr>
              <a:buSzPct val="100000"/>
              <a:buFont typeface="Arial"/>
              <a:buChar char="•"/>
            </a:pPr>
            <a:r>
              <a:rPr lang="pt-PT" sz="1900" b="0" i="0" u="none" strike="noStrike" cap="none" baseline="0" dirty="0">
                <a:solidFill>
                  <a:schemeClr val="dk1"/>
                </a:solidFill>
                <a:latin typeface="Times New Roman"/>
                <a:ea typeface="Times New Roman"/>
                <a:cs typeface="Times New Roman"/>
                <a:sym typeface="Times New Roman"/>
              </a:rPr>
              <a:t>Detenham participação direta ou indireta não inferior </a:t>
            </a:r>
            <a:r>
              <a:rPr lang="pt-PT" sz="1900" b="0" i="0" u="none" strike="noStrike" cap="none" baseline="0" dirty="0">
                <a:solidFill>
                  <a:schemeClr val="tx1"/>
                </a:solidFill>
                <a:latin typeface="Times New Roman"/>
                <a:ea typeface="Times New Roman"/>
                <a:cs typeface="Times New Roman"/>
                <a:sym typeface="Times New Roman"/>
              </a:rPr>
              <a:t>a </a:t>
            </a:r>
            <a:r>
              <a:rPr lang="pt-PT" sz="1600" b="0" i="0" u="none" strike="noStrike" cap="none" dirty="0">
                <a:solidFill>
                  <a:schemeClr val="tx1"/>
                </a:solidFill>
                <a:latin typeface="Times New Roman"/>
                <a:ea typeface="Times New Roman"/>
                <a:cs typeface="Times New Roman"/>
                <a:sym typeface="Times New Roman"/>
              </a:rPr>
              <a:t>10%</a:t>
            </a:r>
            <a:r>
              <a:rPr lang="pt-PT" sz="1600" dirty="0">
                <a:solidFill>
                  <a:schemeClr val="tx1"/>
                </a:solidFill>
                <a:latin typeface="Times New Roman"/>
                <a:ea typeface="Times New Roman"/>
                <a:cs typeface="Times New Roman"/>
                <a:sym typeface="Times New Roman"/>
              </a:rPr>
              <a:t>;</a:t>
            </a:r>
            <a:endParaRPr lang="pt-PT" sz="1600" b="0" i="0" u="none" strike="noStrike" cap="none" baseline="0" dirty="0">
              <a:solidFill>
                <a:schemeClr val="tx1"/>
              </a:solidFill>
              <a:latin typeface="Times New Roman"/>
              <a:ea typeface="Times New Roman"/>
              <a:cs typeface="Times New Roman"/>
              <a:sym typeface="Times New Roman"/>
            </a:endParaRPr>
          </a:p>
          <a:p>
            <a:pPr marL="0" marR="0" lvl="0" indent="0" algn="l" rtl="0">
              <a:spcBef>
                <a:spcPts val="0"/>
              </a:spcBef>
              <a:spcAft>
                <a:spcPts val="0"/>
              </a:spcAft>
              <a:buClr>
                <a:schemeClr val="dk1"/>
              </a:buClr>
              <a:buSzPct val="100000"/>
              <a:buFont typeface="Arial"/>
              <a:buChar char="•"/>
            </a:pPr>
            <a:r>
              <a:rPr lang="pt-PT" sz="1900" b="0" i="0" u="none" strike="noStrike" cap="none" baseline="0" dirty="0">
                <a:solidFill>
                  <a:schemeClr val="dk1"/>
                </a:solidFill>
                <a:latin typeface="Times New Roman"/>
                <a:ea typeface="Times New Roman"/>
                <a:cs typeface="Times New Roman"/>
                <a:sym typeface="Times New Roman"/>
              </a:rPr>
              <a:t>Detenham a participação de modo ininterrupto , durante  o</a:t>
            </a:r>
            <a:r>
              <a:rPr lang="pt-PT" sz="1900" b="0" i="0" u="none" strike="noStrike" cap="none" dirty="0">
                <a:solidFill>
                  <a:schemeClr val="dk1"/>
                </a:solidFill>
                <a:latin typeface="Times New Roman"/>
                <a:ea typeface="Times New Roman"/>
                <a:cs typeface="Times New Roman"/>
                <a:sym typeface="Times New Roman"/>
              </a:rPr>
              <a:t> ano anterior;</a:t>
            </a:r>
            <a:endParaRPr lang="pt-PT" sz="1900" b="0" i="0" u="none" strike="noStrike" cap="none" dirty="0">
              <a:solidFill>
                <a:srgbClr val="FF0000"/>
              </a:solidFill>
              <a:latin typeface="Times New Roman"/>
              <a:ea typeface="Times New Roman"/>
              <a:cs typeface="Times New Roman"/>
              <a:sym typeface="Times New Roman"/>
            </a:endParaRPr>
          </a:p>
          <a:p>
            <a:pPr marL="0" marR="0" lvl="0" indent="0" algn="l" rtl="0">
              <a:spcBef>
                <a:spcPts val="0"/>
              </a:spcBef>
              <a:spcAft>
                <a:spcPts val="0"/>
              </a:spcAft>
              <a:buSzPct val="25000"/>
              <a:buNone/>
            </a:pPr>
            <a:r>
              <a:rPr lang="pt-PT" sz="1900" b="1" i="0" u="none" strike="noStrike" cap="none" baseline="0" dirty="0">
                <a:solidFill>
                  <a:schemeClr val="dk1"/>
                </a:solidFill>
                <a:latin typeface="Times New Roman"/>
                <a:ea typeface="Times New Roman"/>
                <a:cs typeface="Times New Roman"/>
                <a:sym typeface="Times New Roman"/>
              </a:rPr>
              <a:t>Juros e royalties também podem </a:t>
            </a:r>
            <a:r>
              <a:rPr lang="pt-PT" sz="1900" b="0" i="0" u="none" strike="noStrike" cap="none" baseline="0" dirty="0">
                <a:solidFill>
                  <a:schemeClr val="dk1"/>
                </a:solidFill>
                <a:latin typeface="Times New Roman"/>
                <a:ea typeface="Times New Roman"/>
                <a:cs typeface="Times New Roman"/>
                <a:sym typeface="Times New Roman"/>
              </a:rPr>
              <a:t>estar isentos de IRC, mediante o cumprimento de requisitos (n.ºs 12  a 14);</a:t>
            </a:r>
          </a:p>
          <a:p>
            <a:pPr lvl="0">
              <a:buSzPct val="25000"/>
            </a:pPr>
            <a:r>
              <a:rPr lang="pt-PT" sz="1900" b="1" dirty="0">
                <a:solidFill>
                  <a:schemeClr val="dk1"/>
                </a:solidFill>
                <a:latin typeface="Times New Roman"/>
                <a:ea typeface="Times New Roman"/>
                <a:cs typeface="Times New Roman"/>
                <a:sym typeface="Times New Roman"/>
              </a:rPr>
              <a:t>Exclusão destas isenções </a:t>
            </a:r>
            <a:r>
              <a:rPr lang="pt-PT" sz="1900" dirty="0">
                <a:solidFill>
                  <a:schemeClr val="dk1"/>
                </a:solidFill>
                <a:latin typeface="Times New Roman"/>
                <a:ea typeface="Times New Roman"/>
                <a:cs typeface="Times New Roman"/>
                <a:sym typeface="Times New Roman"/>
              </a:rPr>
              <a:t>(n.ºs  15, 17, 18 e 19).</a:t>
            </a:r>
          </a:p>
          <a:p>
            <a:pPr lvl="0">
              <a:buSzPct val="25000"/>
            </a:pPr>
            <a:endParaRPr lang="pt-PT" sz="1900" dirty="0">
              <a:solidFill>
                <a:schemeClr val="dk1"/>
              </a:solidFill>
              <a:latin typeface="Times New Roman"/>
              <a:ea typeface="Times New Roman"/>
              <a:cs typeface="Times New Roman"/>
              <a:sym typeface="Times New Roman"/>
            </a:endParaRPr>
          </a:p>
          <a:p>
            <a:pPr lvl="0">
              <a:buSzPct val="25000"/>
            </a:pPr>
            <a:endParaRPr lang="pt-PT" sz="1900" dirty="0">
              <a:solidFill>
                <a:schemeClr val="dk1"/>
              </a:solidFill>
              <a:latin typeface="Times New Roman"/>
              <a:ea typeface="Times New Roman"/>
              <a:cs typeface="Times New Roman"/>
              <a:sym typeface="Times New Roman"/>
            </a:endParaRPr>
          </a:p>
          <a:p>
            <a:pPr lvl="0">
              <a:buSzPct val="25000"/>
            </a:pPr>
            <a:endParaRPr lang="pt-PT" sz="1900" dirty="0">
              <a:solidFill>
                <a:schemeClr val="dk1"/>
              </a:solidFill>
              <a:latin typeface="Times New Roman"/>
              <a:ea typeface="Times New Roman"/>
              <a:cs typeface="Times New Roman"/>
              <a:sym typeface="Times New Roman"/>
            </a:endParaRPr>
          </a:p>
        </p:txBody>
      </p:sp>
      <p:sp>
        <p:nvSpPr>
          <p:cNvPr id="199" name="Shape 199"/>
          <p:cNvSpPr txBox="1"/>
          <p:nvPr/>
        </p:nvSpPr>
        <p:spPr>
          <a:xfrm>
            <a:off x="571472" y="285728"/>
            <a:ext cx="7786716" cy="58477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3200" b="1" i="0" u="none" strike="noStrike" cap="none" baseline="0">
                <a:solidFill>
                  <a:schemeClr val="dk1"/>
                </a:solidFill>
                <a:latin typeface="Times New Roman"/>
                <a:ea typeface="Times New Roman"/>
                <a:cs typeface="Times New Roman"/>
                <a:sym typeface="Times New Roman"/>
              </a:rPr>
              <a:t>OUTRAS ISENÇÕES (ART.º 14.º)</a:t>
            </a:r>
          </a:p>
        </p:txBody>
      </p:sp>
    </p:spTree>
  </p:cSld>
  <p:clrMapOvr>
    <a:masterClrMapping/>
  </p:clrMapOvr>
  <p:transition spd="slow">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Shape 205"/>
          <p:cNvSpPr/>
          <p:nvPr/>
        </p:nvSpPr>
        <p:spPr>
          <a:xfrm>
            <a:off x="251520" y="2214552"/>
            <a:ext cx="1748711" cy="1358463"/>
          </a:xfrm>
          <a:prstGeom prst="rect">
            <a:avLst/>
          </a:prstGeom>
          <a:solidFill>
            <a:srgbClr val="FFEAEA"/>
          </a:solidFill>
          <a:ln w="12700" cap="flat">
            <a:solidFill>
              <a:srgbClr val="41664A"/>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1800" b="0" i="0" u="none" strike="noStrike" cap="none" baseline="0" dirty="0">
                <a:solidFill>
                  <a:schemeClr val="dk1"/>
                </a:solidFill>
                <a:latin typeface="Times New Roman"/>
                <a:ea typeface="Times New Roman"/>
                <a:cs typeface="Times New Roman"/>
                <a:sym typeface="Times New Roman"/>
              </a:rPr>
              <a:t>Resultado líquido do </a:t>
            </a:r>
            <a:r>
              <a:rPr lang="pt-PT" sz="1800" dirty="0">
                <a:solidFill>
                  <a:schemeClr val="dk1"/>
                </a:solidFill>
                <a:latin typeface="Times New Roman"/>
                <a:ea typeface="Times New Roman"/>
                <a:cs typeface="Times New Roman"/>
                <a:sym typeface="Times New Roman"/>
              </a:rPr>
              <a:t>período</a:t>
            </a:r>
          </a:p>
          <a:p>
            <a:pPr marL="0" marR="0" lvl="0" indent="0" algn="ctr" rtl="0">
              <a:spcBef>
                <a:spcPts val="0"/>
              </a:spcBef>
              <a:spcAft>
                <a:spcPts val="0"/>
              </a:spcAft>
              <a:buSzPct val="25000"/>
              <a:buNone/>
            </a:pPr>
            <a:r>
              <a:rPr lang="pt-PT" sz="1800" b="1" i="0" u="none" strike="noStrike" cap="none" baseline="0" dirty="0">
                <a:solidFill>
                  <a:schemeClr val="dk1"/>
                </a:solidFill>
                <a:latin typeface="Times New Roman"/>
                <a:ea typeface="Times New Roman"/>
                <a:cs typeface="Times New Roman"/>
                <a:sym typeface="Times New Roman"/>
              </a:rPr>
              <a:t>(</a:t>
            </a:r>
            <a:r>
              <a:rPr lang="pt-PT" sz="1800" b="1" i="0" u="none" strike="noStrike" cap="none" baseline="0" dirty="0" err="1">
                <a:solidFill>
                  <a:schemeClr val="dk1"/>
                </a:solidFill>
                <a:latin typeface="Times New Roman"/>
                <a:ea typeface="Times New Roman"/>
                <a:cs typeface="Times New Roman"/>
                <a:sym typeface="Times New Roman"/>
              </a:rPr>
              <a:t>Mod</a:t>
            </a:r>
            <a:r>
              <a:rPr lang="pt-PT" sz="1800" b="1" i="0" u="none" strike="noStrike" cap="none" baseline="0" dirty="0">
                <a:solidFill>
                  <a:schemeClr val="dk1"/>
                </a:solidFill>
                <a:latin typeface="Times New Roman"/>
                <a:ea typeface="Times New Roman"/>
                <a:cs typeface="Times New Roman"/>
                <a:sym typeface="Times New Roman"/>
              </a:rPr>
              <a:t>. 22-IRC)</a:t>
            </a:r>
          </a:p>
        </p:txBody>
      </p:sp>
      <p:sp>
        <p:nvSpPr>
          <p:cNvPr id="206" name="Shape 206"/>
          <p:cNvSpPr/>
          <p:nvPr/>
        </p:nvSpPr>
        <p:spPr>
          <a:xfrm>
            <a:off x="2643174" y="2000240"/>
            <a:ext cx="1714511" cy="2571767"/>
          </a:xfrm>
          <a:prstGeom prst="rect">
            <a:avLst/>
          </a:prstGeom>
          <a:solidFill>
            <a:srgbClr val="FFEAEA"/>
          </a:solidFill>
          <a:ln w="12700" cap="flat">
            <a:solidFill>
              <a:schemeClr val="tx1"/>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1800" b="0" i="0" u="none" strike="noStrike" cap="none" baseline="0" dirty="0">
                <a:solidFill>
                  <a:schemeClr val="dk1"/>
                </a:solidFill>
                <a:latin typeface="Times New Roman"/>
                <a:ea typeface="Times New Roman"/>
                <a:cs typeface="Times New Roman"/>
                <a:sym typeface="Times New Roman"/>
              </a:rPr>
              <a:t>+</a:t>
            </a:r>
          </a:p>
          <a:p>
            <a:pPr marL="0" marR="0" lvl="0" indent="0" algn="ctr" rtl="0">
              <a:spcBef>
                <a:spcPts val="0"/>
              </a:spcBef>
              <a:spcAft>
                <a:spcPts val="0"/>
              </a:spcAft>
              <a:buSzPct val="25000"/>
              <a:buNone/>
            </a:pPr>
            <a:r>
              <a:rPr lang="pt-PT" sz="1800" b="0" i="0" u="none" strike="noStrike" cap="none" baseline="0" dirty="0">
                <a:solidFill>
                  <a:schemeClr val="dk1"/>
                </a:solidFill>
                <a:latin typeface="Times New Roman"/>
                <a:ea typeface="Times New Roman"/>
                <a:cs typeface="Times New Roman"/>
                <a:sym typeface="Times New Roman"/>
              </a:rPr>
              <a:t>Variações patrimoniais positivas</a:t>
            </a:r>
          </a:p>
          <a:p>
            <a:pPr marL="0" marR="0" lvl="0" indent="0" algn="ctr" rtl="0">
              <a:spcBef>
                <a:spcPts val="0"/>
              </a:spcBef>
              <a:spcAft>
                <a:spcPts val="0"/>
              </a:spcAft>
              <a:buSzPct val="25000"/>
              <a:buNone/>
            </a:pPr>
            <a:r>
              <a:rPr lang="pt-PT" sz="1800" b="0" i="0" u="none" strike="noStrike" cap="none" baseline="0" dirty="0">
                <a:solidFill>
                  <a:schemeClr val="dk1"/>
                </a:solidFill>
                <a:latin typeface="Times New Roman"/>
                <a:ea typeface="Times New Roman"/>
                <a:cs typeface="Times New Roman"/>
                <a:sym typeface="Times New Roman"/>
              </a:rPr>
              <a:t>-</a:t>
            </a:r>
          </a:p>
          <a:p>
            <a:pPr marL="0" marR="0" lvl="0" indent="0" algn="ctr" rtl="0">
              <a:spcBef>
                <a:spcPts val="0"/>
              </a:spcBef>
              <a:spcAft>
                <a:spcPts val="0"/>
              </a:spcAft>
              <a:buSzPct val="25000"/>
              <a:buNone/>
            </a:pPr>
            <a:r>
              <a:rPr lang="pt-PT" sz="1800" b="0" i="0" u="none" strike="noStrike" cap="none" baseline="0" dirty="0">
                <a:solidFill>
                  <a:schemeClr val="dk1"/>
                </a:solidFill>
                <a:latin typeface="Times New Roman"/>
                <a:ea typeface="Times New Roman"/>
                <a:cs typeface="Times New Roman"/>
                <a:sym typeface="Times New Roman"/>
              </a:rPr>
              <a:t>Variações patrimoniais negativas</a:t>
            </a:r>
          </a:p>
        </p:txBody>
      </p:sp>
      <p:sp>
        <p:nvSpPr>
          <p:cNvPr id="207" name="Shape 207"/>
          <p:cNvSpPr/>
          <p:nvPr/>
        </p:nvSpPr>
        <p:spPr>
          <a:xfrm>
            <a:off x="5000628" y="3286123"/>
            <a:ext cx="2143140" cy="685801"/>
          </a:xfrm>
          <a:prstGeom prst="rect">
            <a:avLst/>
          </a:prstGeom>
          <a:solidFill>
            <a:srgbClr val="FFEAEA"/>
          </a:solidFill>
          <a:ln w="12700" cap="flat">
            <a:solidFill>
              <a:schemeClr val="tx1"/>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1800" b="0" i="0" u="none" strike="noStrike" cap="none" baseline="0" dirty="0">
                <a:solidFill>
                  <a:schemeClr val="dk1"/>
                </a:solidFill>
                <a:latin typeface="Times New Roman"/>
                <a:ea typeface="Times New Roman"/>
                <a:cs typeface="Times New Roman"/>
                <a:sym typeface="Times New Roman"/>
              </a:rPr>
              <a:t>Lucro tributável/</a:t>
            </a:r>
          </a:p>
          <a:p>
            <a:pPr marL="0" marR="0" lvl="0" indent="0" algn="ctr" rtl="0">
              <a:spcBef>
                <a:spcPts val="0"/>
              </a:spcBef>
              <a:spcAft>
                <a:spcPts val="0"/>
              </a:spcAft>
              <a:buSzPct val="25000"/>
              <a:buNone/>
            </a:pPr>
            <a:r>
              <a:rPr lang="pt-PT" sz="1800" b="0" i="0" u="none" strike="noStrike" cap="none" baseline="0" dirty="0">
                <a:solidFill>
                  <a:schemeClr val="dk1"/>
                </a:solidFill>
                <a:latin typeface="Times New Roman"/>
                <a:ea typeface="Times New Roman"/>
                <a:cs typeface="Times New Roman"/>
                <a:sym typeface="Times New Roman"/>
              </a:rPr>
              <a:t>Prejuízo fiscal</a:t>
            </a:r>
          </a:p>
        </p:txBody>
      </p:sp>
      <p:sp>
        <p:nvSpPr>
          <p:cNvPr id="208" name="Shape 208"/>
          <p:cNvSpPr/>
          <p:nvPr/>
        </p:nvSpPr>
        <p:spPr>
          <a:xfrm>
            <a:off x="5097462" y="4429132"/>
            <a:ext cx="2117742" cy="1214446"/>
          </a:xfrm>
          <a:prstGeom prst="rect">
            <a:avLst/>
          </a:prstGeom>
          <a:solidFill>
            <a:srgbClr val="FFEAEA"/>
          </a:solidFill>
          <a:ln w="12700" cap="flat">
            <a:solidFill>
              <a:schemeClr val="tx1"/>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1800" b="0" i="0" u="none" strike="noStrike" cap="none" baseline="0" dirty="0">
                <a:solidFill>
                  <a:schemeClr val="dk1"/>
                </a:solidFill>
                <a:latin typeface="Times New Roman"/>
                <a:ea typeface="Times New Roman"/>
                <a:cs typeface="Times New Roman"/>
                <a:sym typeface="Times New Roman"/>
              </a:rPr>
              <a:t>-</a:t>
            </a:r>
          </a:p>
          <a:p>
            <a:pPr marL="0" marR="0" lvl="0" indent="0" algn="ctr" rtl="0">
              <a:spcBef>
                <a:spcPts val="0"/>
              </a:spcBef>
              <a:spcAft>
                <a:spcPts val="0"/>
              </a:spcAft>
              <a:buSzPct val="25000"/>
              <a:buNone/>
            </a:pPr>
            <a:r>
              <a:rPr lang="pt-PT" sz="1800" b="0" i="0" u="none" strike="noStrike" cap="none" baseline="0" dirty="0">
                <a:solidFill>
                  <a:schemeClr val="dk1"/>
                </a:solidFill>
                <a:latin typeface="Times New Roman"/>
                <a:ea typeface="Times New Roman"/>
                <a:cs typeface="Times New Roman"/>
                <a:sym typeface="Times New Roman"/>
              </a:rPr>
              <a:t>Prejuízos fiscais</a:t>
            </a:r>
          </a:p>
          <a:p>
            <a:pPr marL="0" marR="0" lvl="0" indent="0" algn="ctr" rtl="0">
              <a:spcBef>
                <a:spcPts val="0"/>
              </a:spcBef>
              <a:spcAft>
                <a:spcPts val="0"/>
              </a:spcAft>
              <a:buSzPct val="25000"/>
              <a:buNone/>
            </a:pPr>
            <a:r>
              <a:rPr lang="pt-PT" sz="1800" b="0" i="0" u="none" strike="noStrike" cap="none" baseline="0" dirty="0">
                <a:solidFill>
                  <a:schemeClr val="dk1"/>
                </a:solidFill>
                <a:latin typeface="Times New Roman"/>
                <a:ea typeface="Times New Roman"/>
                <a:cs typeface="Times New Roman"/>
                <a:sym typeface="Times New Roman"/>
              </a:rPr>
              <a:t>-</a:t>
            </a:r>
          </a:p>
          <a:p>
            <a:pPr marL="0" marR="0" lvl="0" indent="0" algn="ctr" rtl="0">
              <a:spcBef>
                <a:spcPts val="0"/>
              </a:spcBef>
              <a:spcAft>
                <a:spcPts val="0"/>
              </a:spcAft>
              <a:buSzPct val="25000"/>
              <a:buNone/>
            </a:pPr>
            <a:r>
              <a:rPr lang="pt-PT" sz="1800" b="0" i="0" u="none" strike="noStrike" cap="none" baseline="0" dirty="0">
                <a:solidFill>
                  <a:schemeClr val="dk1"/>
                </a:solidFill>
                <a:latin typeface="Times New Roman"/>
                <a:ea typeface="Times New Roman"/>
                <a:cs typeface="Times New Roman"/>
                <a:sym typeface="Times New Roman"/>
              </a:rPr>
              <a:t>benefícios fiscais</a:t>
            </a:r>
          </a:p>
        </p:txBody>
      </p:sp>
      <p:sp>
        <p:nvSpPr>
          <p:cNvPr id="209" name="Shape 209"/>
          <p:cNvSpPr/>
          <p:nvPr/>
        </p:nvSpPr>
        <p:spPr>
          <a:xfrm>
            <a:off x="5000625" y="1928802"/>
            <a:ext cx="2357456" cy="857255"/>
          </a:xfrm>
          <a:prstGeom prst="rect">
            <a:avLst/>
          </a:prstGeom>
          <a:solidFill>
            <a:srgbClr val="FFEAEA"/>
          </a:solidFill>
          <a:ln w="12700" cap="flat">
            <a:solidFill>
              <a:srgbClr val="41664A"/>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000" b="0" i="0" u="none" strike="noStrike" cap="none" baseline="0">
                <a:solidFill>
                  <a:schemeClr val="dk1"/>
                </a:solidFill>
                <a:latin typeface="Times New Roman"/>
                <a:ea typeface="Times New Roman"/>
                <a:cs typeface="Times New Roman"/>
                <a:sym typeface="Times New Roman"/>
              </a:rPr>
              <a:t>+ / -</a:t>
            </a:r>
          </a:p>
          <a:p>
            <a:pPr marL="0" marR="0" lvl="0" indent="0" algn="ctr" rtl="0">
              <a:spcBef>
                <a:spcPts val="0"/>
              </a:spcBef>
              <a:spcAft>
                <a:spcPts val="0"/>
              </a:spcAft>
              <a:buSzPct val="25000"/>
              <a:buNone/>
            </a:pPr>
            <a:r>
              <a:rPr lang="pt-PT" sz="2000" b="0" i="0" u="none" strike="noStrike" cap="none" baseline="0">
                <a:solidFill>
                  <a:schemeClr val="dk1"/>
                </a:solidFill>
                <a:latin typeface="Times New Roman"/>
                <a:ea typeface="Times New Roman"/>
                <a:cs typeface="Times New Roman"/>
                <a:sym typeface="Times New Roman"/>
              </a:rPr>
              <a:t>Correcções fiscais</a:t>
            </a:r>
          </a:p>
        </p:txBody>
      </p:sp>
      <p:sp>
        <p:nvSpPr>
          <p:cNvPr id="210" name="Shape 210"/>
          <p:cNvSpPr/>
          <p:nvPr/>
        </p:nvSpPr>
        <p:spPr>
          <a:xfrm>
            <a:off x="1249362" y="2070100"/>
            <a:ext cx="184149" cy="549275"/>
          </a:xfrm>
          <a:prstGeom prst="rect">
            <a:avLst/>
          </a:prstGeom>
          <a:noFill/>
          <a:ln>
            <a:noFill/>
          </a:ln>
        </p:spPr>
        <p:txBody>
          <a:bodyPr lIns="91425" tIns="45700" rIns="91425" bIns="45700" anchor="ctr" anchorCtr="0">
            <a:noAutofit/>
          </a:bodyPr>
          <a:lstStyle/>
          <a:p>
            <a:pPr marL="0" marR="0" lvl="0" indent="0" algn="l" rtl="0">
              <a:spcBef>
                <a:spcPts val="0"/>
              </a:spcBef>
              <a:spcAft>
                <a:spcPts val="0"/>
              </a:spcAft>
              <a:buSzPct val="25000"/>
              <a:buNone/>
            </a:pPr>
            <a:br>
              <a:rPr lang="pt-PT" sz="1200" b="0" i="0" u="none" strike="noStrike" cap="none" baseline="0">
                <a:solidFill>
                  <a:schemeClr val="dk1"/>
                </a:solidFill>
                <a:latin typeface="Times New Roman"/>
                <a:ea typeface="Times New Roman"/>
                <a:cs typeface="Times New Roman"/>
                <a:sym typeface="Times New Roman"/>
              </a:rPr>
            </a:br>
            <a:endParaRPr lang="pt-PT" sz="1200" b="0" i="0" u="none" strike="noStrike" cap="none" baseline="0">
              <a:solidFill>
                <a:schemeClr val="dk1"/>
              </a:solidFill>
              <a:latin typeface="Times New Roman"/>
              <a:ea typeface="Times New Roman"/>
              <a:cs typeface="Times New Roman"/>
              <a:sym typeface="Times New Roman"/>
            </a:endParaRPr>
          </a:p>
        </p:txBody>
      </p:sp>
      <p:sp>
        <p:nvSpPr>
          <p:cNvPr id="211" name="Shape 211"/>
          <p:cNvSpPr/>
          <p:nvPr/>
        </p:nvSpPr>
        <p:spPr>
          <a:xfrm>
            <a:off x="4857751" y="6130925"/>
            <a:ext cx="2643205" cy="457200"/>
          </a:xfrm>
          <a:prstGeom prst="rect">
            <a:avLst/>
          </a:prstGeom>
          <a:solidFill>
            <a:srgbClr val="FFEAEA"/>
          </a:solidFill>
          <a:ln w="12700" cap="flat">
            <a:solidFill>
              <a:schemeClr val="tx1"/>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000" b="0" i="0" u="none" strike="noStrike" cap="none" baseline="0" dirty="0">
                <a:solidFill>
                  <a:schemeClr val="dk1"/>
                </a:solidFill>
                <a:latin typeface="Times New Roman"/>
                <a:ea typeface="Times New Roman"/>
                <a:cs typeface="Times New Roman"/>
                <a:sym typeface="Times New Roman"/>
              </a:rPr>
              <a:t>Matéria </a:t>
            </a:r>
            <a:r>
              <a:rPr lang="pt-PT" sz="2000" b="0" i="0" u="none" strike="noStrike" cap="none" baseline="0" dirty="0" err="1">
                <a:solidFill>
                  <a:schemeClr val="dk1"/>
                </a:solidFill>
                <a:latin typeface="Times New Roman"/>
                <a:ea typeface="Times New Roman"/>
                <a:cs typeface="Times New Roman"/>
                <a:sym typeface="Times New Roman"/>
              </a:rPr>
              <a:t>Colectável</a:t>
            </a:r>
            <a:endParaRPr lang="pt-PT" sz="2000" b="0" i="0" u="none" strike="noStrike" cap="none" baseline="0" dirty="0">
              <a:solidFill>
                <a:schemeClr val="dk1"/>
              </a:solidFill>
              <a:latin typeface="Times New Roman"/>
              <a:ea typeface="Times New Roman"/>
              <a:cs typeface="Times New Roman"/>
              <a:sym typeface="Times New Roman"/>
            </a:endParaRPr>
          </a:p>
        </p:txBody>
      </p:sp>
      <p:cxnSp>
        <p:nvCxnSpPr>
          <p:cNvPr id="212" name="Shape 212"/>
          <p:cNvCxnSpPr/>
          <p:nvPr/>
        </p:nvCxnSpPr>
        <p:spPr>
          <a:xfrm rot="10800000" flipH="1">
            <a:off x="2000232" y="2786057"/>
            <a:ext cx="647687" cy="11118"/>
          </a:xfrm>
          <a:prstGeom prst="straightConnector1">
            <a:avLst/>
          </a:prstGeom>
          <a:noFill/>
          <a:ln w="38100" cap="flat">
            <a:solidFill>
              <a:schemeClr val="dk1"/>
            </a:solidFill>
            <a:prstDash val="solid"/>
            <a:round/>
            <a:headEnd type="none" w="med" len="med"/>
            <a:tailEnd type="stealth" w="lg" len="lg"/>
          </a:ln>
        </p:spPr>
      </p:cxnSp>
      <p:cxnSp>
        <p:nvCxnSpPr>
          <p:cNvPr id="213" name="Shape 213"/>
          <p:cNvCxnSpPr/>
          <p:nvPr/>
        </p:nvCxnSpPr>
        <p:spPr>
          <a:xfrm>
            <a:off x="4429123" y="2214553"/>
            <a:ext cx="571503" cy="1587"/>
          </a:xfrm>
          <a:prstGeom prst="straightConnector1">
            <a:avLst/>
          </a:prstGeom>
          <a:noFill/>
          <a:ln w="38100" cap="flat">
            <a:solidFill>
              <a:schemeClr val="dk1"/>
            </a:solidFill>
            <a:prstDash val="solid"/>
            <a:round/>
            <a:headEnd type="none" w="med" len="med"/>
            <a:tailEnd type="stealth" w="lg" len="lg"/>
          </a:ln>
        </p:spPr>
      </p:cxnSp>
      <p:cxnSp>
        <p:nvCxnSpPr>
          <p:cNvPr id="214" name="Shape 214"/>
          <p:cNvCxnSpPr>
            <a:stCxn id="209" idx="2"/>
          </p:cNvCxnSpPr>
          <p:nvPr/>
        </p:nvCxnSpPr>
        <p:spPr>
          <a:xfrm flipH="1">
            <a:off x="6143653" y="2786058"/>
            <a:ext cx="35700" cy="500100"/>
          </a:xfrm>
          <a:prstGeom prst="straightConnector1">
            <a:avLst/>
          </a:prstGeom>
          <a:noFill/>
          <a:ln w="38100" cap="flat">
            <a:solidFill>
              <a:schemeClr val="dk1"/>
            </a:solidFill>
            <a:prstDash val="solid"/>
            <a:round/>
            <a:headEnd type="none" w="med" len="med"/>
            <a:tailEnd type="stealth" w="lg" len="lg"/>
          </a:ln>
        </p:spPr>
      </p:cxnSp>
      <p:cxnSp>
        <p:nvCxnSpPr>
          <p:cNvPr id="215" name="Shape 215"/>
          <p:cNvCxnSpPr/>
          <p:nvPr/>
        </p:nvCxnSpPr>
        <p:spPr>
          <a:xfrm rot="5400000">
            <a:off x="5894396" y="4249743"/>
            <a:ext cx="357189" cy="1587"/>
          </a:xfrm>
          <a:prstGeom prst="straightConnector1">
            <a:avLst/>
          </a:prstGeom>
          <a:noFill/>
          <a:ln w="38100" cap="flat">
            <a:solidFill>
              <a:schemeClr val="dk1"/>
            </a:solidFill>
            <a:prstDash val="solid"/>
            <a:round/>
            <a:headEnd type="none" w="med" len="med"/>
            <a:tailEnd type="stealth" w="lg" len="lg"/>
          </a:ln>
        </p:spPr>
      </p:cxnSp>
      <p:cxnSp>
        <p:nvCxnSpPr>
          <p:cNvPr id="216" name="Shape 216"/>
          <p:cNvCxnSpPr/>
          <p:nvPr/>
        </p:nvCxnSpPr>
        <p:spPr>
          <a:xfrm rot="-5400000" flipH="1">
            <a:off x="5893603" y="5893610"/>
            <a:ext cx="500065" cy="0"/>
          </a:xfrm>
          <a:prstGeom prst="straightConnector1">
            <a:avLst/>
          </a:prstGeom>
          <a:noFill/>
          <a:ln w="38100" cap="flat">
            <a:solidFill>
              <a:schemeClr val="dk1"/>
            </a:solidFill>
            <a:prstDash val="solid"/>
            <a:round/>
            <a:headEnd type="none" w="med" len="med"/>
            <a:tailEnd type="stealth" w="lg" len="lg"/>
          </a:ln>
        </p:spPr>
      </p:cxnSp>
      <p:sp>
        <p:nvSpPr>
          <p:cNvPr id="217" name="Shape 217"/>
          <p:cNvSpPr/>
          <p:nvPr/>
        </p:nvSpPr>
        <p:spPr>
          <a:xfrm>
            <a:off x="928662" y="928670"/>
            <a:ext cx="7143799" cy="954106"/>
          </a:xfrm>
          <a:prstGeom prst="rect">
            <a:avLst/>
          </a:prstGeom>
          <a:noFill/>
          <a:ln>
            <a:noFill/>
          </a:ln>
        </p:spPr>
        <p:txBody>
          <a:bodyPr lIns="91425" tIns="45700" rIns="91425" bIns="45700" anchor="t" anchorCtr="0">
            <a:noAutofit/>
          </a:bodyPr>
          <a:lstStyle/>
          <a:p>
            <a:pPr marL="0" marR="0" lvl="0" indent="0" algn="ctr" rtl="0">
              <a:spcBef>
                <a:spcPts val="0"/>
              </a:spcBef>
              <a:spcAft>
                <a:spcPts val="0"/>
              </a:spcAft>
              <a:buSzPct val="25000"/>
              <a:buNone/>
            </a:pPr>
            <a:r>
              <a:rPr lang="pt-PT" sz="2800" b="0" i="0" u="none" strike="noStrike" cap="none" baseline="0" dirty="0">
                <a:solidFill>
                  <a:schemeClr val="dk1"/>
                </a:solidFill>
                <a:latin typeface="Times New Roman"/>
                <a:ea typeface="Times New Roman"/>
                <a:cs typeface="Times New Roman"/>
                <a:sym typeface="Times New Roman"/>
              </a:rPr>
              <a:t>Entidades residentes – que exerçam atividades  a título principal  Art.º 3.º n.º 1 a)</a:t>
            </a:r>
            <a:endParaRPr lang="pt-PT" sz="2800" b="0" i="0" u="none" strike="noStrike" cap="none" baseline="0" dirty="0">
              <a:solidFill>
                <a:srgbClr val="FF0000"/>
              </a:solidFill>
              <a:latin typeface="Times New Roman"/>
              <a:ea typeface="Times New Roman"/>
              <a:cs typeface="Times New Roman"/>
              <a:sym typeface="Times New Roman"/>
            </a:endParaRPr>
          </a:p>
        </p:txBody>
      </p:sp>
      <p:sp>
        <p:nvSpPr>
          <p:cNvPr id="218" name="Shape 218"/>
          <p:cNvSpPr txBox="1"/>
          <p:nvPr/>
        </p:nvSpPr>
        <p:spPr>
          <a:xfrm>
            <a:off x="251520" y="285728"/>
            <a:ext cx="8712967" cy="58477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3200" b="1" i="0" u="none" strike="noStrike" cap="none" baseline="0" dirty="0">
                <a:solidFill>
                  <a:schemeClr val="dk1"/>
                </a:solidFill>
                <a:latin typeface="Times New Roman"/>
                <a:ea typeface="Times New Roman"/>
                <a:cs typeface="Times New Roman"/>
                <a:sym typeface="Times New Roman"/>
              </a:rPr>
              <a:t>MATÉRIA COLECTÁVEL (</a:t>
            </a:r>
            <a:r>
              <a:rPr lang="pt-PT" sz="3200" b="1" i="0" u="none" strike="noStrike" cap="none" baseline="0" dirty="0" err="1">
                <a:solidFill>
                  <a:schemeClr val="dk1"/>
                </a:solidFill>
                <a:latin typeface="Times New Roman"/>
                <a:ea typeface="Times New Roman"/>
                <a:cs typeface="Times New Roman"/>
                <a:sym typeface="Times New Roman"/>
              </a:rPr>
              <a:t>ART.º</a:t>
            </a:r>
            <a:r>
              <a:rPr lang="pt-PT" sz="3200" b="1" i="0" u="none" strike="noStrike" cap="none" baseline="0" dirty="0">
                <a:solidFill>
                  <a:schemeClr val="dk1"/>
                </a:solidFill>
                <a:latin typeface="Times New Roman"/>
                <a:ea typeface="Times New Roman"/>
                <a:cs typeface="Times New Roman"/>
                <a:sym typeface="Times New Roman"/>
              </a:rPr>
              <a:t> 15.º A 17.º)</a:t>
            </a:r>
          </a:p>
        </p:txBody>
      </p:sp>
    </p:spTree>
  </p:cSld>
  <p:clrMapOvr>
    <a:masterClrMapping/>
  </p:clrMapOvr>
  <p:transition spd="slow">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Shape 225"/>
          <p:cNvSpPr txBox="1">
            <a:spLocks noGrp="1"/>
          </p:cNvSpPr>
          <p:nvPr>
            <p:ph type="body" idx="1"/>
          </p:nvPr>
        </p:nvSpPr>
        <p:spPr>
          <a:xfrm>
            <a:off x="857250" y="1071562"/>
            <a:ext cx="8143874" cy="5429249"/>
          </a:xfrm>
          <a:prstGeom prst="rect">
            <a:avLst/>
          </a:prstGeom>
          <a:noFill/>
          <a:ln>
            <a:noFill/>
          </a:ln>
        </p:spPr>
        <p:txBody>
          <a:bodyPr lIns="91425" tIns="45700" rIns="91425" bIns="45700" anchor="t" anchorCtr="0">
            <a:noAutofit/>
          </a:bodyPr>
          <a:lstStyle/>
          <a:p>
            <a:pPr marL="342900" marR="0" lvl="0" indent="-228600" algn="ctr" rtl="0">
              <a:lnSpc>
                <a:spcPct val="80000"/>
              </a:lnSpc>
              <a:spcBef>
                <a:spcPts val="0"/>
              </a:spcBef>
              <a:spcAft>
                <a:spcPts val="0"/>
              </a:spcAft>
              <a:buClr>
                <a:schemeClr val="lt2"/>
              </a:buClr>
              <a:buFont typeface="Arial"/>
              <a:buNone/>
            </a:pPr>
            <a:endParaRPr sz="1800" b="1" i="0" u="none" strike="noStrike" cap="none" baseline="0" dirty="0">
              <a:solidFill>
                <a:schemeClr val="dk1"/>
              </a:solidFill>
              <a:latin typeface="Times New Roman"/>
              <a:ea typeface="Times New Roman"/>
              <a:cs typeface="Times New Roman"/>
              <a:sym typeface="Times New Roman"/>
            </a:endParaRPr>
          </a:p>
          <a:p>
            <a:pPr marL="342900" marR="0" lvl="0" indent="-342900" algn="l" rtl="0">
              <a:lnSpc>
                <a:spcPct val="80000"/>
              </a:lnSpc>
              <a:spcBef>
                <a:spcPts val="480"/>
              </a:spcBef>
              <a:spcAft>
                <a:spcPts val="0"/>
              </a:spcAft>
              <a:buClr>
                <a:schemeClr val="lt2"/>
              </a:buClr>
              <a:buSzPct val="100000"/>
              <a:buFont typeface="Arial"/>
              <a:buChar char="●"/>
            </a:pPr>
            <a:r>
              <a:rPr lang="pt-PT" sz="2400" b="1" i="0" u="none" strike="noStrike" cap="none" baseline="0" dirty="0">
                <a:solidFill>
                  <a:schemeClr val="dk1"/>
                </a:solidFill>
                <a:latin typeface="Times New Roman"/>
                <a:ea typeface="Times New Roman"/>
                <a:cs typeface="Times New Roman"/>
                <a:sym typeface="Times New Roman"/>
              </a:rPr>
              <a:t>ENTIDADES RESIDENTES  - </a:t>
            </a:r>
            <a:r>
              <a:rPr lang="pt-PT" sz="2400" dirty="0">
                <a:solidFill>
                  <a:schemeClr val="dk1"/>
                </a:solidFill>
                <a:latin typeface="Times New Roman"/>
                <a:ea typeface="Times New Roman"/>
                <a:cs typeface="Times New Roman"/>
                <a:sym typeface="Times New Roman"/>
              </a:rPr>
              <a:t>que não </a:t>
            </a:r>
            <a:r>
              <a:rPr lang="pt-PT" sz="2400" b="0" i="0" u="none" strike="noStrike" cap="none" baseline="0" dirty="0">
                <a:solidFill>
                  <a:schemeClr val="dk1"/>
                </a:solidFill>
                <a:latin typeface="Times New Roman"/>
                <a:ea typeface="Times New Roman"/>
                <a:cs typeface="Times New Roman"/>
                <a:sym typeface="Times New Roman"/>
              </a:rPr>
              <a:t>exerçam atividades  a título principal  Art.º 3.º n.º 1 b)</a:t>
            </a:r>
          </a:p>
          <a:p>
            <a:pPr marL="342900" marR="0" lvl="0" indent="-342900" algn="l" rtl="0">
              <a:spcBef>
                <a:spcPts val="480"/>
              </a:spcBef>
              <a:spcAft>
                <a:spcPts val="0"/>
              </a:spcAft>
              <a:buClr>
                <a:schemeClr val="lt2"/>
              </a:buClr>
              <a:buSzPct val="25000"/>
              <a:buFont typeface="Noto Symbol"/>
              <a:buNone/>
            </a:pPr>
            <a:r>
              <a:rPr lang="pt-PT" sz="2400" b="1" i="0" u="none" strike="noStrike" cap="none" baseline="0" dirty="0">
                <a:solidFill>
                  <a:schemeClr val="dk1"/>
                </a:solidFill>
                <a:latin typeface="Times New Roman"/>
                <a:ea typeface="Times New Roman"/>
                <a:cs typeface="Times New Roman"/>
                <a:sym typeface="Times New Roman"/>
              </a:rPr>
              <a:t>Base tributável: Rendimento Global</a:t>
            </a:r>
          </a:p>
          <a:p>
            <a:pPr marL="342900" marR="0" lvl="0" indent="-342900" algn="ctr" rtl="0">
              <a:spcBef>
                <a:spcPts val="480"/>
              </a:spcBef>
              <a:spcAft>
                <a:spcPts val="0"/>
              </a:spcAft>
              <a:buClr>
                <a:schemeClr val="lt2"/>
              </a:buClr>
              <a:buSzPct val="25000"/>
              <a:buFont typeface="Noto Symbol"/>
              <a:buNone/>
            </a:pPr>
            <a:r>
              <a:rPr lang="pt-PT" sz="2400" b="1" i="0" u="none" strike="noStrike" cap="none" baseline="0" dirty="0">
                <a:solidFill>
                  <a:schemeClr val="dk1"/>
                </a:solidFill>
                <a:latin typeface="Times New Roman"/>
                <a:ea typeface="Times New Roman"/>
                <a:cs typeface="Times New Roman"/>
                <a:sym typeface="Times New Roman"/>
              </a:rPr>
              <a:t>Somatório dos rendimentos líquidos das diversas Categorias do IRS</a:t>
            </a:r>
          </a:p>
          <a:p>
            <a:pPr marL="342900" marR="0" lvl="0" indent="-342900" algn="ctr" rtl="0">
              <a:spcBef>
                <a:spcPts val="400"/>
              </a:spcBef>
              <a:spcAft>
                <a:spcPts val="0"/>
              </a:spcAft>
              <a:buClr>
                <a:schemeClr val="lt2"/>
              </a:buClr>
              <a:buSzPct val="25000"/>
              <a:buFont typeface="Noto Symbol"/>
              <a:buNone/>
            </a:pPr>
            <a:r>
              <a:rPr lang="pt-PT" sz="2000" b="1" i="0" u="none" strike="noStrike" cap="none" baseline="0" dirty="0">
                <a:solidFill>
                  <a:schemeClr val="dk1"/>
                </a:solidFill>
                <a:latin typeface="Times New Roman"/>
                <a:ea typeface="Times New Roman"/>
                <a:cs typeface="Times New Roman"/>
                <a:sym typeface="Times New Roman"/>
              </a:rPr>
              <a:t>-</a:t>
            </a:r>
          </a:p>
          <a:p>
            <a:pPr marL="342900" marR="0" lvl="0" indent="-342900" algn="ctr" rtl="0">
              <a:spcBef>
                <a:spcPts val="400"/>
              </a:spcBef>
              <a:spcAft>
                <a:spcPts val="0"/>
              </a:spcAft>
              <a:buClr>
                <a:schemeClr val="lt2"/>
              </a:buClr>
              <a:buSzPct val="25000"/>
              <a:buFont typeface="Noto Symbol"/>
              <a:buNone/>
            </a:pPr>
            <a:r>
              <a:rPr lang="pt-PT" sz="2000" b="1" i="0" u="none" strike="noStrike" cap="none" baseline="0" dirty="0">
                <a:solidFill>
                  <a:schemeClr val="dk1"/>
                </a:solidFill>
                <a:latin typeface="Times New Roman"/>
                <a:ea typeface="Times New Roman"/>
                <a:cs typeface="Times New Roman"/>
                <a:sym typeface="Times New Roman"/>
              </a:rPr>
              <a:t>Gastos específicos (art.º 53.º)</a:t>
            </a:r>
          </a:p>
          <a:p>
            <a:pPr marL="342900" marR="0" lvl="0" indent="-342900" algn="ctr" rtl="0">
              <a:spcBef>
                <a:spcPts val="400"/>
              </a:spcBef>
              <a:spcAft>
                <a:spcPts val="0"/>
              </a:spcAft>
              <a:buClr>
                <a:schemeClr val="lt2"/>
              </a:buClr>
              <a:buSzPct val="25000"/>
              <a:buFont typeface="Noto Symbol"/>
              <a:buNone/>
            </a:pPr>
            <a:r>
              <a:rPr lang="pt-PT" sz="2000" b="1" i="0" u="none" strike="noStrike" cap="none" baseline="0" dirty="0">
                <a:solidFill>
                  <a:schemeClr val="dk1"/>
                </a:solidFill>
                <a:latin typeface="Times New Roman"/>
                <a:ea typeface="Times New Roman"/>
                <a:cs typeface="Times New Roman"/>
                <a:sym typeface="Times New Roman"/>
              </a:rPr>
              <a:t>-</a:t>
            </a:r>
          </a:p>
          <a:p>
            <a:pPr marL="342900" marR="0" lvl="0" indent="-342900" algn="ctr" rtl="0">
              <a:spcBef>
                <a:spcPts val="400"/>
              </a:spcBef>
              <a:spcAft>
                <a:spcPts val="0"/>
              </a:spcAft>
              <a:buClr>
                <a:schemeClr val="lt2"/>
              </a:buClr>
              <a:buSzPct val="25000"/>
              <a:buFont typeface="Noto Symbol"/>
              <a:buNone/>
            </a:pPr>
            <a:r>
              <a:rPr lang="pt-PT" sz="2000" b="1" i="0" u="none" strike="noStrike" cap="none" baseline="0" dirty="0">
                <a:solidFill>
                  <a:schemeClr val="dk1"/>
                </a:solidFill>
                <a:latin typeface="Times New Roman"/>
                <a:ea typeface="Times New Roman"/>
                <a:cs typeface="Times New Roman"/>
                <a:sym typeface="Times New Roman"/>
              </a:rPr>
              <a:t>Gastos Comuns ( art.º 54.º)</a:t>
            </a:r>
          </a:p>
          <a:p>
            <a:pPr marL="342900" marR="0" lvl="0" indent="-342900" algn="ctr" rtl="0">
              <a:spcBef>
                <a:spcPts val="400"/>
              </a:spcBef>
              <a:spcAft>
                <a:spcPts val="0"/>
              </a:spcAft>
              <a:buClr>
                <a:schemeClr val="lt2"/>
              </a:buClr>
              <a:buSzPct val="25000"/>
              <a:buFont typeface="Noto Symbol"/>
              <a:buNone/>
            </a:pPr>
            <a:r>
              <a:rPr lang="pt-PT" sz="2000" b="1" i="0" u="none" strike="noStrike" cap="none" baseline="0" dirty="0">
                <a:solidFill>
                  <a:schemeClr val="dk1"/>
                </a:solidFill>
                <a:latin typeface="Times New Roman"/>
                <a:ea typeface="Times New Roman"/>
                <a:cs typeface="Times New Roman"/>
                <a:sym typeface="Times New Roman"/>
              </a:rPr>
              <a:t>-</a:t>
            </a:r>
          </a:p>
          <a:p>
            <a:pPr marL="342900" marR="0" lvl="0" indent="-342900" algn="ctr" rtl="0">
              <a:spcBef>
                <a:spcPts val="400"/>
              </a:spcBef>
              <a:spcAft>
                <a:spcPts val="0"/>
              </a:spcAft>
              <a:buClr>
                <a:schemeClr val="lt2"/>
              </a:buClr>
              <a:buSzPct val="25000"/>
              <a:buFont typeface="Noto Symbol"/>
              <a:buNone/>
            </a:pPr>
            <a:r>
              <a:rPr lang="pt-PT" sz="2000" b="1" i="0" u="none" strike="noStrike" cap="none" baseline="0" dirty="0">
                <a:solidFill>
                  <a:schemeClr val="dk1"/>
                </a:solidFill>
                <a:latin typeface="Times New Roman"/>
                <a:ea typeface="Times New Roman"/>
                <a:cs typeface="Times New Roman"/>
                <a:sym typeface="Times New Roman"/>
              </a:rPr>
              <a:t>Benefícios Fiscais</a:t>
            </a:r>
          </a:p>
          <a:p>
            <a:pPr marL="342900" marR="0" lvl="0" indent="-342900" algn="ctr" rtl="0">
              <a:spcBef>
                <a:spcPts val="400"/>
              </a:spcBef>
              <a:spcAft>
                <a:spcPts val="0"/>
              </a:spcAft>
              <a:buClr>
                <a:schemeClr val="lt2"/>
              </a:buClr>
              <a:buSzPct val="25000"/>
              <a:buFont typeface="Noto Symbol"/>
              <a:buNone/>
            </a:pPr>
            <a:r>
              <a:rPr lang="pt-PT" sz="2000" b="1" i="0" u="none" strike="noStrike" cap="none" baseline="0" dirty="0">
                <a:solidFill>
                  <a:schemeClr val="dk1"/>
                </a:solidFill>
                <a:latin typeface="Times New Roman"/>
                <a:ea typeface="Times New Roman"/>
                <a:cs typeface="Times New Roman"/>
                <a:sym typeface="Times New Roman"/>
              </a:rPr>
              <a:t>=</a:t>
            </a:r>
          </a:p>
          <a:p>
            <a:pPr marL="342900" marR="0" lvl="0" indent="-342900" algn="ctr" rtl="0">
              <a:spcBef>
                <a:spcPts val="400"/>
              </a:spcBef>
              <a:spcAft>
                <a:spcPts val="0"/>
              </a:spcAft>
              <a:buClr>
                <a:schemeClr val="lt2"/>
              </a:buClr>
              <a:buSzPct val="25000"/>
              <a:buFont typeface="Noto Symbol"/>
              <a:buNone/>
            </a:pPr>
            <a:r>
              <a:rPr lang="pt-PT" sz="2000" b="1" i="0" u="none" strike="noStrike" cap="none" baseline="0" dirty="0">
                <a:solidFill>
                  <a:schemeClr val="dk1"/>
                </a:solidFill>
                <a:latin typeface="Times New Roman"/>
                <a:ea typeface="Times New Roman"/>
                <a:cs typeface="Times New Roman"/>
                <a:sym typeface="Times New Roman"/>
              </a:rPr>
              <a:t>Matéria Coletável</a:t>
            </a:r>
          </a:p>
          <a:p>
            <a:pPr marL="342900" marR="0" lvl="0" indent="-342900" algn="ctr" rtl="0">
              <a:spcBef>
                <a:spcPts val="480"/>
              </a:spcBef>
              <a:spcAft>
                <a:spcPts val="0"/>
              </a:spcAft>
              <a:buClr>
                <a:schemeClr val="lt2"/>
              </a:buClr>
              <a:buFont typeface="Noto Symbol"/>
              <a:buNone/>
            </a:pPr>
            <a:endParaRPr sz="2400" b="1" i="0" u="none" strike="noStrike" cap="none" baseline="0" dirty="0">
              <a:solidFill>
                <a:schemeClr val="dk1"/>
              </a:solidFill>
              <a:latin typeface="Times New Roman"/>
              <a:ea typeface="Times New Roman"/>
              <a:cs typeface="Times New Roman"/>
              <a:sym typeface="Times New Roman"/>
            </a:endParaRPr>
          </a:p>
          <a:p>
            <a:pPr marL="342900" marR="0" lvl="0" indent="-190500" algn="l" rtl="0">
              <a:lnSpc>
                <a:spcPct val="80000"/>
              </a:lnSpc>
              <a:spcBef>
                <a:spcPts val="480"/>
              </a:spcBef>
              <a:spcAft>
                <a:spcPts val="0"/>
              </a:spcAft>
              <a:buClr>
                <a:schemeClr val="lt2"/>
              </a:buClr>
              <a:buFont typeface="Arial"/>
              <a:buNone/>
            </a:pPr>
            <a:endParaRPr sz="2400" b="1" i="0" u="none" strike="noStrike" cap="none" baseline="0" dirty="0">
              <a:solidFill>
                <a:schemeClr val="dk1"/>
              </a:solidFill>
              <a:latin typeface="Times New Roman"/>
              <a:ea typeface="Times New Roman"/>
              <a:cs typeface="Times New Roman"/>
              <a:sym typeface="Times New Roman"/>
            </a:endParaRPr>
          </a:p>
          <a:p>
            <a:pPr marL="342900" marR="0" lvl="0" indent="-342900" algn="ctr" rtl="0">
              <a:lnSpc>
                <a:spcPct val="80000"/>
              </a:lnSpc>
              <a:spcBef>
                <a:spcPts val="480"/>
              </a:spcBef>
              <a:spcAft>
                <a:spcPts val="0"/>
              </a:spcAft>
              <a:buClr>
                <a:schemeClr val="lt2"/>
              </a:buClr>
              <a:buFont typeface="Noto Symbol"/>
              <a:buNone/>
            </a:pPr>
            <a:endParaRPr sz="2400" b="1" i="0" u="none" strike="noStrike" cap="none" baseline="0" dirty="0">
              <a:solidFill>
                <a:schemeClr val="dk1"/>
              </a:solidFill>
              <a:latin typeface="Times New Roman"/>
              <a:ea typeface="Times New Roman"/>
              <a:cs typeface="Times New Roman"/>
              <a:sym typeface="Times New Roman"/>
            </a:endParaRPr>
          </a:p>
          <a:p>
            <a:pPr marL="342900" marR="0" lvl="0" indent="-342900" algn="l" rtl="0">
              <a:lnSpc>
                <a:spcPct val="80000"/>
              </a:lnSpc>
              <a:spcBef>
                <a:spcPts val="480"/>
              </a:spcBef>
              <a:spcAft>
                <a:spcPts val="0"/>
              </a:spcAft>
              <a:buClr>
                <a:schemeClr val="lt2"/>
              </a:buClr>
              <a:buSzPct val="25000"/>
              <a:buFont typeface="Noto Symbol"/>
              <a:buNone/>
            </a:pPr>
            <a:r>
              <a:rPr lang="pt-PT" sz="2400" b="1" i="0" u="none" strike="noStrike" cap="none" baseline="0" dirty="0">
                <a:solidFill>
                  <a:schemeClr val="dk1"/>
                </a:solidFill>
                <a:latin typeface="Times New Roman"/>
                <a:ea typeface="Times New Roman"/>
                <a:cs typeface="Times New Roman"/>
                <a:sym typeface="Times New Roman"/>
              </a:rPr>
              <a:t>    </a:t>
            </a:r>
          </a:p>
        </p:txBody>
      </p:sp>
      <p:sp>
        <p:nvSpPr>
          <p:cNvPr id="226" name="Shape 226"/>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11</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227" name="Shape 227"/>
          <p:cNvSpPr txBox="1"/>
          <p:nvPr/>
        </p:nvSpPr>
        <p:spPr>
          <a:xfrm>
            <a:off x="857224" y="285728"/>
            <a:ext cx="8072494" cy="595312"/>
          </a:xfrm>
          <a:prstGeom prst="rect">
            <a:avLst/>
          </a:prstGeom>
          <a:noFill/>
          <a:ln>
            <a:noFill/>
          </a:ln>
        </p:spPr>
        <p:txBody>
          <a:bodyPr lIns="91425" tIns="45700" rIns="91425" bIns="45700" anchor="ctr" anchorCtr="0">
            <a:noAutofit/>
          </a:bodyPr>
          <a:lstStyle/>
          <a:p>
            <a:pPr marL="0" marR="0" lvl="0" indent="0" algn="l" rtl="0">
              <a:spcBef>
                <a:spcPts val="0"/>
              </a:spcBef>
              <a:spcAft>
                <a:spcPts val="0"/>
              </a:spcAft>
              <a:buNone/>
            </a:pPr>
            <a:endParaRPr sz="2750" b="1" i="0" u="none" strike="noStrike" cap="none" baseline="0">
              <a:solidFill>
                <a:schemeClr val="dk2"/>
              </a:solidFill>
              <a:latin typeface="Times New Roman"/>
              <a:ea typeface="Times New Roman"/>
              <a:cs typeface="Times New Roman"/>
              <a:sym typeface="Times New Roman"/>
            </a:endParaRPr>
          </a:p>
        </p:txBody>
      </p:sp>
      <p:sp>
        <p:nvSpPr>
          <p:cNvPr id="228" name="Shape 228"/>
          <p:cNvSpPr txBox="1"/>
          <p:nvPr/>
        </p:nvSpPr>
        <p:spPr>
          <a:xfrm>
            <a:off x="285719" y="285728"/>
            <a:ext cx="8606761" cy="58477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3200" b="1" i="0" u="none" strike="noStrike" cap="none" baseline="0">
                <a:solidFill>
                  <a:schemeClr val="dk1"/>
                </a:solidFill>
                <a:latin typeface="Times New Roman"/>
                <a:ea typeface="Times New Roman"/>
                <a:cs typeface="Times New Roman"/>
                <a:sym typeface="Times New Roman"/>
              </a:rPr>
              <a:t>MATÉRIA COLECTÁVEL (ART.º 15.º A 17.º)</a:t>
            </a:r>
          </a:p>
        </p:txBody>
      </p:sp>
    </p:spTree>
  </p:cSld>
  <p:clrMapOvr>
    <a:masterClrMapping/>
  </p:clrMapOvr>
  <p:transition spd="slow">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Shape 234"/>
          <p:cNvSpPr txBox="1">
            <a:spLocks noGrp="1"/>
          </p:cNvSpPr>
          <p:nvPr>
            <p:ph type="body" idx="1"/>
          </p:nvPr>
        </p:nvSpPr>
        <p:spPr>
          <a:xfrm>
            <a:off x="428595" y="1071562"/>
            <a:ext cx="8572528" cy="5429249"/>
          </a:xfrm>
          <a:prstGeom prst="rect">
            <a:avLst/>
          </a:prstGeom>
          <a:noFill/>
          <a:ln>
            <a:noFill/>
          </a:ln>
        </p:spPr>
        <p:txBody>
          <a:bodyPr lIns="91425" tIns="45700" rIns="91425" bIns="45700" anchor="t" anchorCtr="0">
            <a:noAutofit/>
          </a:bodyPr>
          <a:lstStyle/>
          <a:p>
            <a:pPr marL="342900" marR="0" lvl="0" indent="-228600" algn="ctr" rtl="0">
              <a:lnSpc>
                <a:spcPct val="80000"/>
              </a:lnSpc>
              <a:spcBef>
                <a:spcPts val="0"/>
              </a:spcBef>
              <a:spcAft>
                <a:spcPts val="0"/>
              </a:spcAft>
              <a:buClr>
                <a:schemeClr val="lt2"/>
              </a:buClr>
              <a:buFont typeface="Arial"/>
              <a:buNone/>
            </a:pPr>
            <a:endParaRPr sz="1800" b="1" i="0" u="none" strike="noStrike" cap="none" baseline="0">
              <a:solidFill>
                <a:schemeClr val="dk1"/>
              </a:solidFill>
              <a:latin typeface="Times New Roman"/>
              <a:ea typeface="Times New Roman"/>
              <a:cs typeface="Times New Roman"/>
              <a:sym typeface="Times New Roman"/>
            </a:endParaRPr>
          </a:p>
          <a:p>
            <a:pPr marL="342900" marR="0" lvl="0" indent="-190500" algn="l" rtl="0">
              <a:lnSpc>
                <a:spcPct val="80000"/>
              </a:lnSpc>
              <a:spcBef>
                <a:spcPts val="480"/>
              </a:spcBef>
              <a:spcAft>
                <a:spcPts val="0"/>
              </a:spcAft>
              <a:buClr>
                <a:schemeClr val="lt2"/>
              </a:buClr>
              <a:buFont typeface="Arial"/>
              <a:buNone/>
            </a:pPr>
            <a:endParaRPr sz="2400" b="1" i="0" u="none" strike="noStrike" cap="none" baseline="0">
              <a:solidFill>
                <a:schemeClr val="dk1"/>
              </a:solidFill>
              <a:latin typeface="Times New Roman"/>
              <a:ea typeface="Times New Roman"/>
              <a:cs typeface="Times New Roman"/>
              <a:sym typeface="Times New Roman"/>
            </a:endParaRPr>
          </a:p>
          <a:p>
            <a:pPr marL="342900" marR="0" lvl="0" indent="-190500" algn="l" rtl="0">
              <a:lnSpc>
                <a:spcPct val="80000"/>
              </a:lnSpc>
              <a:spcBef>
                <a:spcPts val="480"/>
              </a:spcBef>
              <a:spcAft>
                <a:spcPts val="0"/>
              </a:spcAft>
              <a:buClr>
                <a:schemeClr val="lt2"/>
              </a:buClr>
              <a:buFont typeface="Arial"/>
              <a:buNone/>
            </a:pPr>
            <a:endParaRPr sz="2400" b="1" i="0" u="none" strike="noStrike" cap="none" baseline="0">
              <a:solidFill>
                <a:schemeClr val="dk1"/>
              </a:solidFill>
              <a:latin typeface="Times New Roman"/>
              <a:ea typeface="Times New Roman"/>
              <a:cs typeface="Times New Roman"/>
              <a:sym typeface="Times New Roman"/>
            </a:endParaRPr>
          </a:p>
          <a:p>
            <a:pPr marL="342900" marR="0" lvl="0" indent="-190500" algn="l" rtl="0">
              <a:lnSpc>
                <a:spcPct val="80000"/>
              </a:lnSpc>
              <a:spcBef>
                <a:spcPts val="480"/>
              </a:spcBef>
              <a:spcAft>
                <a:spcPts val="0"/>
              </a:spcAft>
              <a:buClr>
                <a:schemeClr val="lt2"/>
              </a:buClr>
              <a:buFont typeface="Arial"/>
              <a:buNone/>
            </a:pPr>
            <a:endParaRPr sz="2400" b="1" i="0" u="none" strike="noStrike" cap="none" baseline="0">
              <a:solidFill>
                <a:schemeClr val="dk1"/>
              </a:solidFill>
              <a:latin typeface="Times New Roman"/>
              <a:ea typeface="Times New Roman"/>
              <a:cs typeface="Times New Roman"/>
              <a:sym typeface="Times New Roman"/>
            </a:endParaRPr>
          </a:p>
          <a:p>
            <a:pPr marL="342900" marR="0" lvl="0" indent="-190500" algn="l" rtl="0">
              <a:lnSpc>
                <a:spcPct val="80000"/>
              </a:lnSpc>
              <a:spcBef>
                <a:spcPts val="480"/>
              </a:spcBef>
              <a:spcAft>
                <a:spcPts val="0"/>
              </a:spcAft>
              <a:buClr>
                <a:schemeClr val="lt2"/>
              </a:buClr>
              <a:buFont typeface="Arial"/>
              <a:buNone/>
            </a:pPr>
            <a:endParaRPr sz="2400" b="1" i="0" u="none" strike="noStrike" cap="none" baseline="0">
              <a:solidFill>
                <a:schemeClr val="dk1"/>
              </a:solidFill>
              <a:latin typeface="Times New Roman"/>
              <a:ea typeface="Times New Roman"/>
              <a:cs typeface="Times New Roman"/>
              <a:sym typeface="Times New Roman"/>
            </a:endParaRPr>
          </a:p>
          <a:p>
            <a:pPr marL="342900" marR="0" lvl="0" indent="-190500" algn="l" rtl="0">
              <a:lnSpc>
                <a:spcPct val="80000"/>
              </a:lnSpc>
              <a:spcBef>
                <a:spcPts val="480"/>
              </a:spcBef>
              <a:spcAft>
                <a:spcPts val="0"/>
              </a:spcAft>
              <a:buClr>
                <a:schemeClr val="lt2"/>
              </a:buClr>
              <a:buFont typeface="Arial"/>
              <a:buNone/>
            </a:pPr>
            <a:endParaRPr sz="2400" b="1" i="0" u="none" strike="noStrike" cap="none" baseline="0">
              <a:solidFill>
                <a:schemeClr val="dk1"/>
              </a:solidFill>
              <a:latin typeface="Times New Roman"/>
              <a:ea typeface="Times New Roman"/>
              <a:cs typeface="Times New Roman"/>
              <a:sym typeface="Times New Roman"/>
            </a:endParaRPr>
          </a:p>
          <a:p>
            <a:pPr marL="342900" marR="0" lvl="0" indent="-190500" algn="l" rtl="0">
              <a:lnSpc>
                <a:spcPct val="80000"/>
              </a:lnSpc>
              <a:spcBef>
                <a:spcPts val="480"/>
              </a:spcBef>
              <a:spcAft>
                <a:spcPts val="0"/>
              </a:spcAft>
              <a:buClr>
                <a:schemeClr val="lt2"/>
              </a:buClr>
              <a:buFont typeface="Arial"/>
              <a:buNone/>
            </a:pPr>
            <a:endParaRPr sz="2400" b="1" i="0" u="none" strike="noStrike" cap="none" baseline="0">
              <a:solidFill>
                <a:schemeClr val="dk1"/>
              </a:solidFill>
              <a:latin typeface="Times New Roman"/>
              <a:ea typeface="Times New Roman"/>
              <a:cs typeface="Times New Roman"/>
              <a:sym typeface="Times New Roman"/>
            </a:endParaRPr>
          </a:p>
          <a:p>
            <a:pPr marL="342900" marR="0" lvl="0" indent="-190500" algn="l" rtl="0">
              <a:lnSpc>
                <a:spcPct val="80000"/>
              </a:lnSpc>
              <a:spcBef>
                <a:spcPts val="480"/>
              </a:spcBef>
              <a:spcAft>
                <a:spcPts val="0"/>
              </a:spcAft>
              <a:buClr>
                <a:schemeClr val="lt2"/>
              </a:buClr>
              <a:buFont typeface="Arial"/>
              <a:buNone/>
            </a:pPr>
            <a:endParaRPr sz="2400" b="1" i="0" u="none" strike="noStrike" cap="none" baseline="0">
              <a:solidFill>
                <a:schemeClr val="dk1"/>
              </a:solidFill>
              <a:latin typeface="Times New Roman"/>
              <a:ea typeface="Times New Roman"/>
              <a:cs typeface="Times New Roman"/>
              <a:sym typeface="Times New Roman"/>
            </a:endParaRPr>
          </a:p>
          <a:p>
            <a:pPr marL="342900" marR="0" lvl="0" indent="-342900" algn="ctr" rtl="0">
              <a:spcBef>
                <a:spcPts val="480"/>
              </a:spcBef>
              <a:spcAft>
                <a:spcPts val="0"/>
              </a:spcAft>
              <a:buClr>
                <a:schemeClr val="lt2"/>
              </a:buClr>
              <a:buFont typeface="Noto Symbol"/>
              <a:buNone/>
            </a:pPr>
            <a:endParaRPr sz="2400" b="0" i="0" u="none" strike="noStrike" cap="none" baseline="0">
              <a:solidFill>
                <a:schemeClr val="dk1"/>
              </a:solidFill>
              <a:latin typeface="Times New Roman"/>
              <a:ea typeface="Times New Roman"/>
              <a:cs typeface="Times New Roman"/>
              <a:sym typeface="Times New Roman"/>
            </a:endParaRPr>
          </a:p>
          <a:p>
            <a:pPr marL="342900" marR="0" lvl="0" indent="-190500" algn="l" rtl="0">
              <a:lnSpc>
                <a:spcPct val="80000"/>
              </a:lnSpc>
              <a:spcBef>
                <a:spcPts val="480"/>
              </a:spcBef>
              <a:spcAft>
                <a:spcPts val="0"/>
              </a:spcAft>
              <a:buClr>
                <a:schemeClr val="lt2"/>
              </a:buClr>
              <a:buFont typeface="Arial"/>
              <a:buNone/>
            </a:pPr>
            <a:endParaRPr sz="2400" b="1" i="0" u="none" strike="noStrike" cap="none" baseline="0">
              <a:solidFill>
                <a:schemeClr val="dk1"/>
              </a:solidFill>
              <a:latin typeface="Times New Roman"/>
              <a:ea typeface="Times New Roman"/>
              <a:cs typeface="Times New Roman"/>
              <a:sym typeface="Times New Roman"/>
            </a:endParaRPr>
          </a:p>
        </p:txBody>
      </p:sp>
      <p:sp>
        <p:nvSpPr>
          <p:cNvPr id="235" name="Shape 235"/>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12</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236" name="Shape 236"/>
          <p:cNvSpPr txBox="1"/>
          <p:nvPr/>
        </p:nvSpPr>
        <p:spPr>
          <a:xfrm>
            <a:off x="857224" y="285728"/>
            <a:ext cx="8072494" cy="595312"/>
          </a:xfrm>
          <a:prstGeom prst="rect">
            <a:avLst/>
          </a:prstGeom>
          <a:noFill/>
          <a:ln>
            <a:noFill/>
          </a:ln>
        </p:spPr>
        <p:txBody>
          <a:bodyPr lIns="91425" tIns="45700" rIns="91425" bIns="45700" anchor="ctr" anchorCtr="0">
            <a:noAutofit/>
          </a:bodyPr>
          <a:lstStyle/>
          <a:p>
            <a:pPr marL="0" marR="0" lvl="0" indent="0" algn="l" rtl="0">
              <a:spcBef>
                <a:spcPts val="0"/>
              </a:spcBef>
              <a:spcAft>
                <a:spcPts val="0"/>
              </a:spcAft>
              <a:buNone/>
            </a:pPr>
            <a:endParaRPr sz="2750" b="1" i="0" u="none" strike="noStrike" cap="none" baseline="0">
              <a:solidFill>
                <a:schemeClr val="dk2"/>
              </a:solidFill>
              <a:latin typeface="Times New Roman"/>
              <a:ea typeface="Times New Roman"/>
              <a:cs typeface="Times New Roman"/>
              <a:sym typeface="Times New Roman"/>
            </a:endParaRPr>
          </a:p>
        </p:txBody>
      </p:sp>
      <p:sp>
        <p:nvSpPr>
          <p:cNvPr id="237" name="Shape 237"/>
          <p:cNvSpPr txBox="1"/>
          <p:nvPr/>
        </p:nvSpPr>
        <p:spPr>
          <a:xfrm>
            <a:off x="285719" y="188641"/>
            <a:ext cx="8429683" cy="50405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800" b="1" i="0" u="none" strike="noStrike" cap="none" baseline="0" dirty="0">
                <a:solidFill>
                  <a:schemeClr val="dk1"/>
                </a:solidFill>
                <a:latin typeface="Times New Roman"/>
                <a:ea typeface="Times New Roman"/>
                <a:cs typeface="Times New Roman"/>
                <a:sym typeface="Times New Roman"/>
              </a:rPr>
              <a:t>TRIBUTAÇÃO DE NÃO RESIDENTES (</a:t>
            </a:r>
            <a:r>
              <a:rPr lang="pt-PT" sz="2800" b="1" i="0" u="none" strike="noStrike" cap="none" baseline="0" dirty="0" err="1">
                <a:solidFill>
                  <a:schemeClr val="dk1"/>
                </a:solidFill>
                <a:latin typeface="Times New Roman"/>
                <a:ea typeface="Times New Roman"/>
                <a:cs typeface="Times New Roman"/>
                <a:sym typeface="Times New Roman"/>
              </a:rPr>
              <a:t>ART.º</a:t>
            </a:r>
            <a:r>
              <a:rPr lang="pt-PT" sz="2800" b="1" i="0" u="none" strike="noStrike" cap="none" baseline="0" dirty="0">
                <a:solidFill>
                  <a:schemeClr val="dk1"/>
                </a:solidFill>
                <a:latin typeface="Times New Roman"/>
                <a:ea typeface="Times New Roman"/>
                <a:cs typeface="Times New Roman"/>
                <a:sym typeface="Times New Roman"/>
              </a:rPr>
              <a:t> 15.º)</a:t>
            </a:r>
          </a:p>
        </p:txBody>
      </p:sp>
      <p:sp>
        <p:nvSpPr>
          <p:cNvPr id="238" name="Shape 238"/>
          <p:cNvSpPr/>
          <p:nvPr/>
        </p:nvSpPr>
        <p:spPr>
          <a:xfrm>
            <a:off x="1571604" y="3000372"/>
            <a:ext cx="2071701" cy="1071570"/>
          </a:xfrm>
          <a:prstGeom prst="flowChartAlternateProcess">
            <a:avLst/>
          </a:prstGeom>
          <a:solidFill>
            <a:schemeClr val="accent1"/>
          </a:solidFill>
          <a:ln w="9525" cap="flat">
            <a:solidFill>
              <a:schemeClr val="dk1"/>
            </a:solidFill>
            <a:prstDash val="solid"/>
            <a:round/>
            <a:headEnd type="none" w="med" len="med"/>
            <a:tailEnd type="none" w="med" len="med"/>
          </a:ln>
        </p:spPr>
        <p:txBody>
          <a:bodyPr lIns="91425" tIns="45700" rIns="91425" bIns="45700" anchor="t" anchorCtr="0">
            <a:noAutofit/>
          </a:bodyPr>
          <a:lstStyle/>
          <a:p>
            <a:pPr marL="0" marR="0" lvl="0" indent="0" algn="ctr" rtl="0">
              <a:lnSpc>
                <a:spcPct val="100000"/>
              </a:lnSpc>
              <a:spcBef>
                <a:spcPts val="0"/>
              </a:spcBef>
              <a:spcAft>
                <a:spcPts val="0"/>
              </a:spcAft>
              <a:buClr>
                <a:schemeClr val="dk1"/>
              </a:buClr>
              <a:buSzPct val="25000"/>
              <a:buFont typeface="Times New Roman"/>
              <a:buNone/>
            </a:pPr>
            <a:r>
              <a:rPr lang="pt-PT" sz="2000" b="0" i="0" u="none" strike="noStrike" cap="none" baseline="0" dirty="0">
                <a:solidFill>
                  <a:schemeClr val="dk1"/>
                </a:solidFill>
                <a:latin typeface="Times New Roman"/>
                <a:ea typeface="Times New Roman"/>
                <a:cs typeface="Times New Roman"/>
                <a:sym typeface="Times New Roman"/>
              </a:rPr>
              <a:t>Com estabelecimento estável</a:t>
            </a:r>
          </a:p>
        </p:txBody>
      </p:sp>
      <p:sp>
        <p:nvSpPr>
          <p:cNvPr id="239" name="Shape 239"/>
          <p:cNvSpPr/>
          <p:nvPr/>
        </p:nvSpPr>
        <p:spPr>
          <a:xfrm>
            <a:off x="357158" y="785793"/>
            <a:ext cx="4572032" cy="1928825"/>
          </a:xfrm>
          <a:prstGeom prst="flowChartDecision">
            <a:avLst/>
          </a:prstGeom>
          <a:solidFill>
            <a:schemeClr val="accent1"/>
          </a:solidFill>
          <a:ln w="9525" cap="flat">
            <a:solidFill>
              <a:schemeClr val="dk1"/>
            </a:solidFill>
            <a:prstDash val="solid"/>
            <a:round/>
            <a:headEnd type="none" w="med" len="med"/>
            <a:tailEnd type="none" w="med" len="med"/>
          </a:ln>
        </p:spPr>
        <p:txBody>
          <a:bodyPr lIns="91425" tIns="45700" rIns="91425" bIns="45700" anchor="t" anchorCtr="0">
            <a:noAutofit/>
          </a:bodyPr>
          <a:lstStyle/>
          <a:p>
            <a:pPr marL="0" marR="0" lvl="0" indent="0" algn="ctr" rtl="0">
              <a:lnSpc>
                <a:spcPct val="100000"/>
              </a:lnSpc>
              <a:spcBef>
                <a:spcPts val="0"/>
              </a:spcBef>
              <a:spcAft>
                <a:spcPts val="0"/>
              </a:spcAft>
              <a:buClr>
                <a:schemeClr val="dk1"/>
              </a:buClr>
              <a:buSzPct val="25000"/>
              <a:buFont typeface="Times New Roman"/>
              <a:buNone/>
            </a:pPr>
            <a:r>
              <a:rPr lang="pt-PT" sz="2000" b="0" i="0" u="none" strike="noStrike" cap="none" baseline="0">
                <a:solidFill>
                  <a:schemeClr val="dk1"/>
                </a:solidFill>
                <a:latin typeface="Times New Roman"/>
                <a:ea typeface="Times New Roman"/>
                <a:cs typeface="Times New Roman"/>
                <a:sym typeface="Times New Roman"/>
              </a:rPr>
              <a:t>Rendimentos</a:t>
            </a:r>
          </a:p>
          <a:p>
            <a:pPr marL="0" marR="0" lvl="0" indent="0" algn="ctr" rtl="0">
              <a:lnSpc>
                <a:spcPct val="100000"/>
              </a:lnSpc>
              <a:spcBef>
                <a:spcPts val="0"/>
              </a:spcBef>
              <a:spcAft>
                <a:spcPts val="0"/>
              </a:spcAft>
              <a:buClr>
                <a:schemeClr val="dk1"/>
              </a:buClr>
              <a:buSzPct val="25000"/>
              <a:buFont typeface="Times New Roman"/>
              <a:buNone/>
            </a:pPr>
            <a:r>
              <a:rPr lang="pt-PT" sz="2000" b="0" i="0" u="none" strike="noStrike" cap="none" baseline="0">
                <a:solidFill>
                  <a:schemeClr val="dk1"/>
                </a:solidFill>
                <a:latin typeface="Times New Roman"/>
                <a:ea typeface="Times New Roman"/>
                <a:cs typeface="Times New Roman"/>
                <a:sym typeface="Times New Roman"/>
              </a:rPr>
              <a:t>obtidos em território português</a:t>
            </a:r>
          </a:p>
        </p:txBody>
      </p:sp>
      <p:sp>
        <p:nvSpPr>
          <p:cNvPr id="240" name="Shape 240"/>
          <p:cNvSpPr/>
          <p:nvPr/>
        </p:nvSpPr>
        <p:spPr>
          <a:xfrm>
            <a:off x="5786446" y="1357298"/>
            <a:ext cx="2571767" cy="1071570"/>
          </a:xfrm>
          <a:prstGeom prst="flowChartAlternateProcess">
            <a:avLst/>
          </a:prstGeom>
          <a:solidFill>
            <a:schemeClr val="accent1"/>
          </a:solidFill>
          <a:ln w="9525" cap="flat">
            <a:solidFill>
              <a:schemeClr val="dk1"/>
            </a:solidFill>
            <a:prstDash val="solid"/>
            <a:round/>
            <a:headEnd type="none" w="med" len="med"/>
            <a:tailEnd type="none" w="med" len="med"/>
          </a:ln>
        </p:spPr>
        <p:txBody>
          <a:bodyPr lIns="91425" tIns="45700" rIns="91425" bIns="45700" anchor="t" anchorCtr="0">
            <a:noAutofit/>
          </a:bodyPr>
          <a:lstStyle/>
          <a:p>
            <a:pPr marL="0" marR="0" lvl="0" indent="0" algn="ctr" rtl="0">
              <a:lnSpc>
                <a:spcPct val="100000"/>
              </a:lnSpc>
              <a:spcBef>
                <a:spcPts val="0"/>
              </a:spcBef>
              <a:spcAft>
                <a:spcPts val="0"/>
              </a:spcAft>
              <a:buClr>
                <a:schemeClr val="dk1"/>
              </a:buClr>
              <a:buSzPct val="25000"/>
              <a:buFont typeface="Times New Roman"/>
              <a:buNone/>
            </a:pPr>
            <a:r>
              <a:rPr lang="pt-PT" sz="2000" b="0" i="0" u="none" strike="noStrike" cap="none" baseline="0" dirty="0">
                <a:solidFill>
                  <a:schemeClr val="dk1"/>
                </a:solidFill>
                <a:latin typeface="Times New Roman"/>
                <a:ea typeface="Times New Roman"/>
                <a:cs typeface="Times New Roman"/>
                <a:sym typeface="Times New Roman"/>
              </a:rPr>
              <a:t>Sem estabelecimento estável</a:t>
            </a:r>
          </a:p>
        </p:txBody>
      </p:sp>
      <p:sp>
        <p:nvSpPr>
          <p:cNvPr id="241" name="Shape 241"/>
          <p:cNvSpPr/>
          <p:nvPr/>
        </p:nvSpPr>
        <p:spPr>
          <a:xfrm>
            <a:off x="395536" y="4509119"/>
            <a:ext cx="4032448" cy="1440160"/>
          </a:xfrm>
          <a:prstGeom prst="flowChartConnector">
            <a:avLst/>
          </a:prstGeom>
          <a:solidFill>
            <a:schemeClr val="accent1"/>
          </a:solidFill>
          <a:ln w="9525" cap="flat">
            <a:solidFill>
              <a:schemeClr val="dk1"/>
            </a:solidFill>
            <a:prstDash val="solid"/>
            <a:round/>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000" b="0" i="0" u="none" strike="noStrike" cap="none" baseline="0">
                <a:solidFill>
                  <a:schemeClr val="dk1"/>
                </a:solidFill>
                <a:latin typeface="Times New Roman"/>
                <a:ea typeface="Times New Roman"/>
                <a:cs typeface="Times New Roman"/>
                <a:sym typeface="Times New Roman"/>
              </a:rPr>
              <a:t>Regime Geral adaptado Art.º 55.º</a:t>
            </a:r>
          </a:p>
        </p:txBody>
      </p:sp>
      <p:cxnSp>
        <p:nvCxnSpPr>
          <p:cNvPr id="242" name="Shape 242"/>
          <p:cNvCxnSpPr/>
          <p:nvPr/>
        </p:nvCxnSpPr>
        <p:spPr>
          <a:xfrm>
            <a:off x="4857751" y="1785925"/>
            <a:ext cx="928694" cy="1587"/>
          </a:xfrm>
          <a:prstGeom prst="straightConnector1">
            <a:avLst/>
          </a:prstGeom>
          <a:solidFill>
            <a:schemeClr val="accent1"/>
          </a:solidFill>
          <a:ln w="9525" cap="flat">
            <a:solidFill>
              <a:schemeClr val="dk1"/>
            </a:solidFill>
            <a:prstDash val="solid"/>
            <a:round/>
            <a:headEnd type="none" w="med" len="med"/>
            <a:tailEnd type="stealth" w="lg" len="lg"/>
          </a:ln>
        </p:spPr>
      </p:cxnSp>
      <p:cxnSp>
        <p:nvCxnSpPr>
          <p:cNvPr id="243" name="Shape 243"/>
          <p:cNvCxnSpPr/>
          <p:nvPr/>
        </p:nvCxnSpPr>
        <p:spPr>
          <a:xfrm rot="5400000">
            <a:off x="2446718" y="2839637"/>
            <a:ext cx="285751" cy="35718"/>
          </a:xfrm>
          <a:prstGeom prst="straightConnector1">
            <a:avLst/>
          </a:prstGeom>
          <a:solidFill>
            <a:schemeClr val="accent1"/>
          </a:solidFill>
          <a:ln w="9525" cap="flat">
            <a:solidFill>
              <a:schemeClr val="dk1"/>
            </a:solidFill>
            <a:prstDash val="solid"/>
            <a:round/>
            <a:headEnd type="none" w="med" len="med"/>
            <a:tailEnd type="stealth" w="lg" len="lg"/>
          </a:ln>
        </p:spPr>
      </p:cxnSp>
      <p:cxnSp>
        <p:nvCxnSpPr>
          <p:cNvPr id="244" name="Shape 244"/>
          <p:cNvCxnSpPr>
            <a:endCxn id="241" idx="0"/>
          </p:cNvCxnSpPr>
          <p:nvPr/>
        </p:nvCxnSpPr>
        <p:spPr>
          <a:xfrm flipH="1">
            <a:off x="2411760" y="4143419"/>
            <a:ext cx="18000" cy="365700"/>
          </a:xfrm>
          <a:prstGeom prst="straightConnector1">
            <a:avLst/>
          </a:prstGeom>
          <a:solidFill>
            <a:schemeClr val="accent1"/>
          </a:solidFill>
          <a:ln w="9525" cap="flat">
            <a:solidFill>
              <a:schemeClr val="dk1"/>
            </a:solidFill>
            <a:prstDash val="solid"/>
            <a:round/>
            <a:headEnd type="none" w="med" len="med"/>
            <a:tailEnd type="stealth" w="lg" len="lg"/>
          </a:ln>
        </p:spPr>
      </p:cxnSp>
      <p:sp>
        <p:nvSpPr>
          <p:cNvPr id="245" name="Shape 245"/>
          <p:cNvSpPr/>
          <p:nvPr/>
        </p:nvSpPr>
        <p:spPr>
          <a:xfrm>
            <a:off x="4500562" y="3714751"/>
            <a:ext cx="1928826" cy="2500330"/>
          </a:xfrm>
          <a:prstGeom prst="flowChartConnector">
            <a:avLst/>
          </a:prstGeom>
          <a:solidFill>
            <a:schemeClr val="accent1"/>
          </a:solidFill>
          <a:ln w="9525" cap="flat">
            <a:solidFill>
              <a:schemeClr val="dk1"/>
            </a:solidFill>
            <a:prstDash val="solid"/>
            <a:round/>
            <a:headEnd type="none" w="med" len="med"/>
            <a:tailEnd type="none" w="med" len="med"/>
          </a:ln>
        </p:spPr>
        <p:txBody>
          <a:bodyPr lIns="91425" tIns="45700" rIns="91425" bIns="45700" anchor="t" anchorCtr="0">
            <a:noAutofit/>
          </a:bodyPr>
          <a:lstStyle/>
          <a:p>
            <a:pPr marL="0" marR="0" lvl="0" indent="0" algn="ctr" rtl="0">
              <a:lnSpc>
                <a:spcPct val="100000"/>
              </a:lnSpc>
              <a:spcBef>
                <a:spcPts val="0"/>
              </a:spcBef>
              <a:spcAft>
                <a:spcPts val="0"/>
              </a:spcAft>
              <a:buClr>
                <a:schemeClr val="dk1"/>
              </a:buClr>
              <a:buSzPct val="25000"/>
              <a:buFont typeface="Times New Roman"/>
              <a:buNone/>
            </a:pPr>
            <a:r>
              <a:rPr lang="pt-PT" sz="2000" b="0" i="0" u="none" strike="noStrike" cap="none" baseline="0">
                <a:solidFill>
                  <a:schemeClr val="dk1"/>
                </a:solidFill>
                <a:latin typeface="Times New Roman"/>
                <a:ea typeface="Times New Roman"/>
                <a:cs typeface="Times New Roman"/>
                <a:sym typeface="Times New Roman"/>
              </a:rPr>
              <a:t>Obrigação declarativa</a:t>
            </a:r>
          </a:p>
          <a:p>
            <a:pPr marL="0" marR="0" lvl="0" indent="0" algn="ctr" rtl="0">
              <a:lnSpc>
                <a:spcPct val="100000"/>
              </a:lnSpc>
              <a:spcBef>
                <a:spcPts val="0"/>
              </a:spcBef>
              <a:spcAft>
                <a:spcPts val="0"/>
              </a:spcAft>
              <a:buClr>
                <a:schemeClr val="dk1"/>
              </a:buClr>
              <a:buFont typeface="Times New Roman"/>
              <a:buNone/>
            </a:pPr>
            <a:endParaRPr sz="2000" b="0" i="0" u="none" strike="noStrike" cap="none" baseline="0">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ct val="25000"/>
              <a:buFont typeface="Times New Roman"/>
              <a:buNone/>
            </a:pPr>
            <a:r>
              <a:rPr lang="pt-PT" sz="2000" b="0" i="0" u="none" strike="noStrike" cap="none" baseline="0">
                <a:solidFill>
                  <a:schemeClr val="dk1"/>
                </a:solidFill>
                <a:latin typeface="Times New Roman"/>
                <a:ea typeface="Times New Roman"/>
                <a:cs typeface="Times New Roman"/>
                <a:sym typeface="Times New Roman"/>
              </a:rPr>
              <a:t>Art.º 56.º</a:t>
            </a:r>
          </a:p>
        </p:txBody>
      </p:sp>
      <p:sp>
        <p:nvSpPr>
          <p:cNvPr id="246" name="Shape 246"/>
          <p:cNvSpPr/>
          <p:nvPr/>
        </p:nvSpPr>
        <p:spPr>
          <a:xfrm>
            <a:off x="6858015" y="3714751"/>
            <a:ext cx="2071701" cy="2428892"/>
          </a:xfrm>
          <a:prstGeom prst="flowChartConnector">
            <a:avLst/>
          </a:prstGeom>
          <a:solidFill>
            <a:schemeClr val="accent1"/>
          </a:solidFill>
          <a:ln w="9525" cap="flat">
            <a:solidFill>
              <a:schemeClr val="dk1"/>
            </a:solidFill>
            <a:prstDash val="solid"/>
            <a:round/>
            <a:headEnd type="none" w="med" len="med"/>
            <a:tailEnd type="none" w="med" len="med"/>
          </a:ln>
        </p:spPr>
        <p:txBody>
          <a:bodyPr lIns="91425" tIns="45700" rIns="91425" bIns="45700" anchor="t" anchorCtr="0">
            <a:noAutofit/>
          </a:bodyPr>
          <a:lstStyle/>
          <a:p>
            <a:pPr marL="0" marR="0" lvl="0" indent="0" algn="ctr" rtl="0">
              <a:lnSpc>
                <a:spcPct val="100000"/>
              </a:lnSpc>
              <a:spcBef>
                <a:spcPts val="0"/>
              </a:spcBef>
              <a:spcAft>
                <a:spcPts val="0"/>
              </a:spcAft>
              <a:buClr>
                <a:schemeClr val="dk1"/>
              </a:buClr>
              <a:buSzPct val="25000"/>
              <a:buFont typeface="Times New Roman"/>
              <a:buNone/>
            </a:pPr>
            <a:r>
              <a:rPr lang="pt-PT" sz="2000" b="0" i="0" u="none" strike="noStrike" cap="none" baseline="0">
                <a:solidFill>
                  <a:schemeClr val="dk1"/>
                </a:solidFill>
                <a:latin typeface="Times New Roman"/>
                <a:ea typeface="Times New Roman"/>
                <a:cs typeface="Times New Roman"/>
                <a:sym typeface="Times New Roman"/>
              </a:rPr>
              <a:t>Retenção na fonte  a título definitivo</a:t>
            </a:r>
          </a:p>
          <a:p>
            <a:pPr marL="0" marR="0" lvl="0" indent="0" algn="ctr" rtl="0">
              <a:lnSpc>
                <a:spcPct val="100000"/>
              </a:lnSpc>
              <a:spcBef>
                <a:spcPts val="0"/>
              </a:spcBef>
              <a:spcAft>
                <a:spcPts val="0"/>
              </a:spcAft>
              <a:buClr>
                <a:schemeClr val="dk1"/>
              </a:buClr>
              <a:buSzPct val="25000"/>
              <a:buFont typeface="Times New Roman"/>
              <a:buNone/>
            </a:pPr>
            <a:r>
              <a:rPr lang="pt-PT" sz="2000" b="0" i="0" u="none" strike="noStrike" cap="none" baseline="0">
                <a:solidFill>
                  <a:schemeClr val="dk1"/>
                </a:solidFill>
                <a:latin typeface="Times New Roman"/>
                <a:ea typeface="Times New Roman"/>
                <a:cs typeface="Times New Roman"/>
                <a:sym typeface="Times New Roman"/>
              </a:rPr>
              <a:t>Art.º 94.º</a:t>
            </a:r>
          </a:p>
        </p:txBody>
      </p:sp>
      <p:cxnSp>
        <p:nvCxnSpPr>
          <p:cNvPr id="247" name="Shape 247"/>
          <p:cNvCxnSpPr/>
          <p:nvPr/>
        </p:nvCxnSpPr>
        <p:spPr>
          <a:xfrm rot="5400000">
            <a:off x="5500693" y="2500305"/>
            <a:ext cx="1285883" cy="1143007"/>
          </a:xfrm>
          <a:prstGeom prst="straightConnector1">
            <a:avLst/>
          </a:prstGeom>
          <a:solidFill>
            <a:schemeClr val="accent1"/>
          </a:solidFill>
          <a:ln w="9525" cap="flat">
            <a:solidFill>
              <a:schemeClr val="dk1"/>
            </a:solidFill>
            <a:prstDash val="solid"/>
            <a:round/>
            <a:headEnd type="none" w="med" len="med"/>
            <a:tailEnd type="stealth" w="lg" len="lg"/>
          </a:ln>
        </p:spPr>
      </p:cxnSp>
      <p:cxnSp>
        <p:nvCxnSpPr>
          <p:cNvPr id="248" name="Shape 248"/>
          <p:cNvCxnSpPr>
            <a:endCxn id="246" idx="0"/>
          </p:cNvCxnSpPr>
          <p:nvPr/>
        </p:nvCxnSpPr>
        <p:spPr>
          <a:xfrm>
            <a:off x="7286666" y="2428951"/>
            <a:ext cx="607200" cy="1285800"/>
          </a:xfrm>
          <a:prstGeom prst="straightConnector1">
            <a:avLst/>
          </a:prstGeom>
          <a:solidFill>
            <a:schemeClr val="accent1"/>
          </a:solidFill>
          <a:ln w="9525" cap="flat">
            <a:solidFill>
              <a:schemeClr val="dk1"/>
            </a:solidFill>
            <a:prstDash val="solid"/>
            <a:round/>
            <a:headEnd type="none" w="med" len="med"/>
            <a:tailEnd type="stealth" w="lg" len="lg"/>
          </a:ln>
        </p:spPr>
      </p:cxnSp>
    </p:spTree>
  </p:cSld>
  <p:clrMapOvr>
    <a:masterClrMapping/>
  </p:clrMapOvr>
  <p:transition spd="slow">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Shape 269"/>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13</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270" name="Shape 270"/>
          <p:cNvSpPr txBox="1"/>
          <p:nvPr/>
        </p:nvSpPr>
        <p:spPr>
          <a:xfrm>
            <a:off x="714375" y="1143000"/>
            <a:ext cx="8143874" cy="6286499"/>
          </a:xfrm>
          <a:prstGeom prst="rect">
            <a:avLst/>
          </a:prstGeom>
          <a:noFill/>
          <a:ln>
            <a:noFill/>
          </a:ln>
        </p:spPr>
        <p:txBody>
          <a:bodyPr lIns="91425" tIns="45700" rIns="91425" bIns="45700" anchor="t" anchorCtr="0">
            <a:noAutofit/>
          </a:bodyPr>
          <a:lstStyle/>
          <a:p>
            <a:pPr marL="457200" marR="0" lvl="0" indent="-457200" algn="just" rtl="0">
              <a:spcBef>
                <a:spcPts val="0"/>
              </a:spcBef>
              <a:spcAft>
                <a:spcPts val="0"/>
              </a:spcAft>
              <a:buNone/>
            </a:pPr>
            <a:endParaRPr sz="2400" b="1" i="0"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0" i="0" u="none" strike="noStrike" cap="none" baseline="0">
              <a:solidFill>
                <a:schemeClr val="dk1"/>
              </a:solidFill>
              <a:latin typeface="Arial"/>
              <a:ea typeface="Arial"/>
              <a:cs typeface="Arial"/>
              <a:sym typeface="Arial"/>
            </a:endParaRPr>
          </a:p>
          <a:p>
            <a:pPr marL="177800" marR="0" lvl="0" indent="-177800" algn="l" rtl="0">
              <a:spcBef>
                <a:spcPts val="0"/>
              </a:spcBef>
              <a:spcAft>
                <a:spcPts val="0"/>
              </a:spcAft>
              <a:buNone/>
            </a:pPr>
            <a:endParaRPr sz="1400" b="0" i="0" u="none" strike="noStrike" cap="none" baseline="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just" rtl="0">
              <a:spcBef>
                <a:spcPts val="0"/>
              </a:spcBef>
              <a:spcAft>
                <a:spcPts val="0"/>
              </a:spcAft>
              <a:buNone/>
            </a:pPr>
            <a:endParaRPr sz="2400" b="1" i="0" u="none" strike="noStrike" cap="none" baseline="0">
              <a:solidFill>
                <a:srgbClr val="0070C0"/>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p:txBody>
      </p:sp>
      <p:sp>
        <p:nvSpPr>
          <p:cNvPr id="271" name="Shape 271"/>
          <p:cNvSpPr/>
          <p:nvPr/>
        </p:nvSpPr>
        <p:spPr>
          <a:xfrm>
            <a:off x="785812" y="1143000"/>
            <a:ext cx="7572375" cy="646112"/>
          </a:xfrm>
          <a:prstGeom prst="rect">
            <a:avLst/>
          </a:prstGeom>
          <a:noFill/>
          <a:ln>
            <a:noFill/>
          </a:ln>
        </p:spPr>
        <p:txBody>
          <a:bodyPr lIns="91425" tIns="45700" rIns="91425" bIns="45700" anchor="t" anchorCtr="0">
            <a:noAutofit/>
          </a:bodyPr>
          <a:lstStyle/>
          <a:p>
            <a:pPr marL="0" marR="0" lvl="0" indent="0" algn="ctr" rtl="0">
              <a:spcBef>
                <a:spcPts val="0"/>
              </a:spcBef>
              <a:spcAft>
                <a:spcPts val="0"/>
              </a:spcAft>
              <a:buNone/>
            </a:pPr>
            <a:endParaRPr sz="2400" b="1" i="0" u="none" strike="noStrike" cap="none" baseline="0">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272" name="Shape 272"/>
          <p:cNvSpPr/>
          <p:nvPr/>
        </p:nvSpPr>
        <p:spPr>
          <a:xfrm>
            <a:off x="642937" y="857233"/>
            <a:ext cx="8072437" cy="7183505"/>
          </a:xfrm>
          <a:prstGeom prst="rect">
            <a:avLst/>
          </a:prstGeom>
          <a:noFill/>
          <a:ln>
            <a:noFill/>
          </a:ln>
        </p:spPr>
        <p:txBody>
          <a:bodyPr lIns="91425" tIns="45700" rIns="91425" bIns="45700" anchor="t" anchorCtr="0">
            <a:noAutofit/>
          </a:bodyPr>
          <a:lstStyle/>
          <a:p>
            <a:pPr marL="0" marR="0" lvl="0" indent="0" algn="just" rtl="0">
              <a:lnSpc>
                <a:spcPct val="95000"/>
              </a:lnSpc>
              <a:spcBef>
                <a:spcPts val="500"/>
              </a:spcBef>
              <a:spcAft>
                <a:spcPts val="0"/>
              </a:spcAft>
              <a:buNone/>
            </a:pPr>
            <a:endParaRPr sz="2200" b="0" i="0" u="none" strike="noStrike" cap="none" baseline="0" dirty="0">
              <a:solidFill>
                <a:srgbClr val="FF0000"/>
              </a:solidFill>
              <a:latin typeface="Times New Roman"/>
              <a:ea typeface="Times New Roman"/>
              <a:cs typeface="Times New Roman"/>
              <a:sym typeface="Times New Roman"/>
            </a:endParaRPr>
          </a:p>
          <a:p>
            <a:pPr marL="0" marR="0" lvl="0" indent="0" algn="just" rtl="0">
              <a:lnSpc>
                <a:spcPct val="95000"/>
              </a:lnSpc>
              <a:spcBef>
                <a:spcPts val="500"/>
              </a:spcBef>
              <a:spcAft>
                <a:spcPts val="0"/>
              </a:spcAft>
              <a:buSzPct val="25000"/>
              <a:buNone/>
            </a:pPr>
            <a:r>
              <a:rPr lang="pt-PT" sz="2200" b="0" i="0" u="none" strike="noStrike" cap="none" baseline="0" dirty="0">
                <a:solidFill>
                  <a:schemeClr val="dk1"/>
                </a:solidFill>
                <a:latin typeface="Times New Roman"/>
                <a:ea typeface="Times New Roman"/>
                <a:cs typeface="Times New Roman"/>
                <a:sym typeface="Times New Roman"/>
              </a:rPr>
              <a:t> </a:t>
            </a:r>
          </a:p>
          <a:p>
            <a:pPr marL="0" marR="0" lvl="0" indent="0" algn="just" rtl="0">
              <a:spcBef>
                <a:spcPts val="500"/>
              </a:spcBef>
              <a:spcAft>
                <a:spcPts val="0"/>
              </a:spcAft>
              <a:buSzPct val="25000"/>
              <a:buNone/>
            </a:pPr>
            <a:r>
              <a:rPr lang="pt-PT" sz="2000" b="0" i="0" u="none" strike="noStrike" cap="none" baseline="0" dirty="0">
                <a:solidFill>
                  <a:schemeClr val="dk1"/>
                </a:solidFill>
                <a:latin typeface="Times New Roman"/>
                <a:ea typeface="Times New Roman"/>
                <a:cs typeface="Times New Roman"/>
                <a:sym typeface="Times New Roman"/>
              </a:rPr>
              <a:t> </a:t>
            </a:r>
          </a:p>
        </p:txBody>
      </p:sp>
      <p:sp>
        <p:nvSpPr>
          <p:cNvPr id="273" name="Shape 273"/>
          <p:cNvSpPr txBox="1"/>
          <p:nvPr/>
        </p:nvSpPr>
        <p:spPr>
          <a:xfrm>
            <a:off x="285719" y="285729"/>
            <a:ext cx="8429683" cy="58477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algn="ctr">
              <a:buSzPct val="25000"/>
            </a:pPr>
            <a:r>
              <a:rPr lang="pt-PT" sz="3200" b="1" dirty="0">
                <a:solidFill>
                  <a:schemeClr val="dk1"/>
                </a:solidFill>
                <a:latin typeface="Times New Roman"/>
                <a:ea typeface="Times New Roman"/>
                <a:cs typeface="Times New Roman"/>
                <a:sym typeface="Times New Roman"/>
              </a:rPr>
              <a:t>MATÉRIA COLECTÁVEL (</a:t>
            </a:r>
            <a:r>
              <a:rPr lang="pt-PT" sz="3200" b="1" dirty="0" err="1">
                <a:solidFill>
                  <a:schemeClr val="dk1"/>
                </a:solidFill>
                <a:latin typeface="Times New Roman"/>
                <a:ea typeface="Times New Roman"/>
                <a:cs typeface="Times New Roman"/>
                <a:sym typeface="Times New Roman"/>
              </a:rPr>
              <a:t>ART.º</a:t>
            </a:r>
            <a:r>
              <a:rPr lang="pt-PT" sz="3200" b="1" dirty="0">
                <a:solidFill>
                  <a:schemeClr val="dk1"/>
                </a:solidFill>
                <a:latin typeface="Times New Roman"/>
                <a:ea typeface="Times New Roman"/>
                <a:cs typeface="Times New Roman"/>
                <a:sym typeface="Times New Roman"/>
              </a:rPr>
              <a:t> 16.º)</a:t>
            </a:r>
          </a:p>
          <a:p>
            <a:pPr marL="0" marR="0" lvl="0" indent="0" algn="ctr" rtl="0">
              <a:spcBef>
                <a:spcPts val="0"/>
              </a:spcBef>
              <a:spcAft>
                <a:spcPts val="0"/>
              </a:spcAft>
              <a:buSzPct val="25000"/>
              <a:buNone/>
            </a:pPr>
            <a:endParaRPr lang="pt-PT" sz="3200" b="1" i="0" u="none" strike="noStrike" cap="none" baseline="0" dirty="0">
              <a:solidFill>
                <a:schemeClr val="dk1"/>
              </a:solidFill>
              <a:latin typeface="Times New Roman"/>
              <a:ea typeface="Times New Roman"/>
              <a:cs typeface="Times New Roman"/>
              <a:sym typeface="Times New Roman"/>
            </a:endParaRPr>
          </a:p>
        </p:txBody>
      </p:sp>
      <p:sp>
        <p:nvSpPr>
          <p:cNvPr id="7" name="Rectângulo 6"/>
          <p:cNvSpPr/>
          <p:nvPr/>
        </p:nvSpPr>
        <p:spPr>
          <a:xfrm>
            <a:off x="467544" y="1124744"/>
            <a:ext cx="7344816" cy="461665"/>
          </a:xfrm>
          <a:prstGeom prst="rect">
            <a:avLst/>
          </a:prstGeom>
        </p:spPr>
        <p:txBody>
          <a:bodyPr wrap="square">
            <a:spAutoFit/>
          </a:bodyPr>
          <a:lstStyle/>
          <a:p>
            <a:pPr lvl="0">
              <a:buSzPct val="25000"/>
            </a:pPr>
            <a:r>
              <a:rPr lang="pt-PT" sz="2400" dirty="0">
                <a:solidFill>
                  <a:schemeClr val="dk1"/>
                </a:solidFill>
                <a:latin typeface="Times New Roman"/>
                <a:ea typeface="Times New Roman"/>
                <a:cs typeface="Times New Roman"/>
                <a:sym typeface="Times New Roman"/>
              </a:rPr>
              <a:t>Competência para determinação da Matéria Coletável : </a:t>
            </a:r>
            <a:r>
              <a:rPr lang="pt-PT" sz="2400" dirty="0">
                <a:solidFill>
                  <a:srgbClr val="FF0000"/>
                </a:solidFill>
                <a:latin typeface="Times New Roman"/>
                <a:ea typeface="Times New Roman"/>
                <a:cs typeface="Times New Roman"/>
                <a:sym typeface="Times New Roman"/>
              </a:rPr>
              <a:t> </a:t>
            </a:r>
          </a:p>
        </p:txBody>
      </p:sp>
      <p:sp>
        <p:nvSpPr>
          <p:cNvPr id="8" name="Rectângulo 7"/>
          <p:cNvSpPr/>
          <p:nvPr/>
        </p:nvSpPr>
        <p:spPr>
          <a:xfrm>
            <a:off x="971600" y="1772816"/>
            <a:ext cx="6552728"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SzPct val="25000"/>
            </a:pPr>
            <a:r>
              <a:rPr lang="pt-PT" sz="2000" dirty="0">
                <a:solidFill>
                  <a:schemeClr val="dk1"/>
                </a:solidFill>
                <a:latin typeface="Times New Roman"/>
                <a:ea typeface="Times New Roman"/>
                <a:cs typeface="Times New Roman"/>
                <a:sym typeface="Times New Roman"/>
              </a:rPr>
              <a:t>A matéria coletável regra geral é determinada com base na declaração entregue pelo contribuinte,</a:t>
            </a:r>
          </a:p>
          <a:p>
            <a:pPr lvl="0" algn="ctr">
              <a:buSzPct val="25000"/>
            </a:pPr>
            <a:r>
              <a:rPr lang="pt-PT" sz="2000" dirty="0">
                <a:solidFill>
                  <a:schemeClr val="dk1"/>
                </a:solidFill>
                <a:latin typeface="Times New Roman"/>
                <a:ea typeface="Times New Roman"/>
                <a:cs typeface="Times New Roman"/>
                <a:sym typeface="Times New Roman"/>
              </a:rPr>
              <a:t>bem como a  respetiva liquidação</a:t>
            </a:r>
            <a:endParaRPr lang="pt-PT" sz="2000" dirty="0">
              <a:solidFill>
                <a:schemeClr val="tx1"/>
              </a:solidFill>
            </a:endParaRPr>
          </a:p>
        </p:txBody>
      </p:sp>
      <p:sp>
        <p:nvSpPr>
          <p:cNvPr id="11" name="Rectângulo 10"/>
          <p:cNvSpPr/>
          <p:nvPr/>
        </p:nvSpPr>
        <p:spPr>
          <a:xfrm>
            <a:off x="1763688" y="2708920"/>
            <a:ext cx="189735"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
        <p:nvSpPr>
          <p:cNvPr id="12" name="Seta para a direita 11"/>
          <p:cNvSpPr/>
          <p:nvPr/>
        </p:nvSpPr>
        <p:spPr>
          <a:xfrm>
            <a:off x="1763688" y="3212976"/>
            <a:ext cx="648072"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
        <p:nvSpPr>
          <p:cNvPr id="15" name="CaixaDeTexto 14"/>
          <p:cNvSpPr txBox="1"/>
          <p:nvPr/>
        </p:nvSpPr>
        <p:spPr>
          <a:xfrm>
            <a:off x="2699792" y="3212976"/>
            <a:ext cx="2664296" cy="707886"/>
          </a:xfrm>
          <a:prstGeom prst="rect">
            <a:avLst/>
          </a:prstGeom>
          <a:noFill/>
        </p:spPr>
        <p:txBody>
          <a:bodyPr wrap="square" rtlCol="0">
            <a:spAutoFit/>
          </a:bodyPr>
          <a:lstStyle/>
          <a:p>
            <a:pPr lvl="0" algn="ctr">
              <a:buSzPct val="25000"/>
            </a:pPr>
            <a:r>
              <a:rPr lang="pt-PT" sz="2000" dirty="0">
                <a:solidFill>
                  <a:srgbClr val="333333"/>
                </a:solidFill>
                <a:latin typeface="Times New Roman"/>
                <a:ea typeface="Times New Roman"/>
                <a:cs typeface="Times New Roman"/>
                <a:sym typeface="Times New Roman"/>
              </a:rPr>
              <a:t>Na falta de entrega</a:t>
            </a:r>
          </a:p>
          <a:p>
            <a:pPr lvl="0" algn="ctr">
              <a:buSzPct val="25000"/>
            </a:pPr>
            <a:r>
              <a:rPr lang="pt-PT" sz="2000" dirty="0">
                <a:solidFill>
                  <a:srgbClr val="333333"/>
                </a:solidFill>
                <a:latin typeface="Times New Roman"/>
                <a:ea typeface="Times New Roman"/>
                <a:cs typeface="Times New Roman"/>
                <a:sym typeface="Times New Roman"/>
              </a:rPr>
              <a:t>da declaração</a:t>
            </a:r>
          </a:p>
        </p:txBody>
      </p:sp>
      <p:sp>
        <p:nvSpPr>
          <p:cNvPr id="22" name="Rectângulo 21"/>
          <p:cNvSpPr/>
          <p:nvPr/>
        </p:nvSpPr>
        <p:spPr>
          <a:xfrm>
            <a:off x="5436096" y="3573016"/>
            <a:ext cx="936104" cy="21602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
        <p:nvSpPr>
          <p:cNvPr id="27" name="Rectângulo 26"/>
          <p:cNvSpPr/>
          <p:nvPr/>
        </p:nvSpPr>
        <p:spPr>
          <a:xfrm>
            <a:off x="683568" y="4509120"/>
            <a:ext cx="7488832" cy="201622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SzPct val="25000"/>
            </a:pPr>
            <a:endParaRPr lang="pt-PT" sz="2000" dirty="0">
              <a:solidFill>
                <a:srgbClr val="333333"/>
              </a:solidFill>
              <a:latin typeface="Times New Roman"/>
              <a:ea typeface="Times New Roman"/>
              <a:cs typeface="Times New Roman"/>
              <a:sym typeface="Times New Roman"/>
            </a:endParaRPr>
          </a:p>
          <a:p>
            <a:pPr lvl="0" algn="just">
              <a:buSzPct val="25000"/>
            </a:pPr>
            <a:r>
              <a:rPr lang="pt-PT" sz="2000" dirty="0">
                <a:solidFill>
                  <a:srgbClr val="333333"/>
                </a:solidFill>
                <a:latin typeface="Times New Roman"/>
                <a:ea typeface="Times New Roman"/>
                <a:cs typeface="Times New Roman"/>
                <a:sym typeface="Times New Roman"/>
              </a:rPr>
              <a:t>Compete à AT (</a:t>
            </a:r>
            <a:r>
              <a:rPr lang="pt-PT" sz="2000" dirty="0" err="1">
                <a:solidFill>
                  <a:srgbClr val="333333"/>
                </a:solidFill>
                <a:latin typeface="Times New Roman"/>
                <a:ea typeface="Times New Roman"/>
                <a:cs typeface="Times New Roman"/>
                <a:sym typeface="Times New Roman"/>
              </a:rPr>
              <a:t>art.ºs</a:t>
            </a:r>
            <a:r>
              <a:rPr lang="pt-PT" sz="2000" dirty="0">
                <a:solidFill>
                  <a:srgbClr val="333333"/>
                </a:solidFill>
                <a:latin typeface="Times New Roman"/>
                <a:ea typeface="Times New Roman"/>
                <a:cs typeface="Times New Roman"/>
                <a:sym typeface="Times New Roman"/>
              </a:rPr>
              <a:t> 89.º e 90.º a determinação da matéria coletável (MC) e a liquidação tendo por base:</a:t>
            </a:r>
            <a:endParaRPr lang="pt-PT" sz="2000" dirty="0">
              <a:solidFill>
                <a:schemeClr val="dk1"/>
              </a:solidFill>
              <a:latin typeface="Times New Roman"/>
              <a:ea typeface="Times New Roman"/>
              <a:cs typeface="Times New Roman"/>
              <a:sym typeface="Times New Roman"/>
            </a:endParaRPr>
          </a:p>
          <a:p>
            <a:pPr lvl="0">
              <a:buSzPct val="25000"/>
              <a:buFontTx/>
              <a:buChar char="-"/>
            </a:pPr>
            <a:r>
              <a:rPr lang="pt-PT" sz="2000" dirty="0">
                <a:solidFill>
                  <a:srgbClr val="333333"/>
                </a:solidFill>
                <a:latin typeface="Times New Roman"/>
                <a:ea typeface="Times New Roman"/>
                <a:cs typeface="Times New Roman"/>
                <a:sym typeface="Times New Roman"/>
              </a:rPr>
              <a:t>1) MC, determinada com regras do regime simplificado e aplicando o coeficiente de 0,75;</a:t>
            </a:r>
          </a:p>
          <a:p>
            <a:pPr lvl="0">
              <a:buSzPct val="25000"/>
              <a:buFontTx/>
              <a:buChar char="-"/>
            </a:pPr>
            <a:r>
              <a:rPr lang="pt-PT" sz="2000" dirty="0">
                <a:solidFill>
                  <a:srgbClr val="333333"/>
                </a:solidFill>
                <a:latin typeface="Times New Roman"/>
                <a:ea typeface="Times New Roman"/>
                <a:cs typeface="Times New Roman"/>
                <a:sym typeface="Times New Roman"/>
              </a:rPr>
              <a:t>2) MC do exercício mais próximo que se encontre determinada;</a:t>
            </a:r>
          </a:p>
          <a:p>
            <a:pPr>
              <a:buSzPct val="25000"/>
              <a:buFontTx/>
              <a:buChar char="-"/>
            </a:pPr>
            <a:r>
              <a:rPr lang="pt-PT" sz="2000" dirty="0">
                <a:solidFill>
                  <a:srgbClr val="333333"/>
                </a:solidFill>
                <a:latin typeface="Times New Roman"/>
                <a:ea typeface="Times New Roman"/>
                <a:cs typeface="Times New Roman"/>
                <a:sym typeface="Times New Roman"/>
              </a:rPr>
              <a:t>3) Valor anual da RMM. </a:t>
            </a:r>
          </a:p>
          <a:p>
            <a:pPr lvl="0" algn="ctr">
              <a:buSzPct val="25000"/>
            </a:pPr>
            <a:endParaRPr lang="pt-PT" sz="2000" dirty="0">
              <a:solidFill>
                <a:schemeClr val="tx1"/>
              </a:solidFill>
            </a:endParaRPr>
          </a:p>
        </p:txBody>
      </p:sp>
      <p:sp>
        <p:nvSpPr>
          <p:cNvPr id="28" name="Seta para baixo 27"/>
          <p:cNvSpPr/>
          <p:nvPr/>
        </p:nvSpPr>
        <p:spPr>
          <a:xfrm>
            <a:off x="6156176" y="3573016"/>
            <a:ext cx="360040"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Shape 269"/>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14</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270" name="Shape 270"/>
          <p:cNvSpPr txBox="1"/>
          <p:nvPr/>
        </p:nvSpPr>
        <p:spPr>
          <a:xfrm>
            <a:off x="714375" y="1143000"/>
            <a:ext cx="8143874" cy="6286499"/>
          </a:xfrm>
          <a:prstGeom prst="rect">
            <a:avLst/>
          </a:prstGeom>
          <a:noFill/>
          <a:ln>
            <a:noFill/>
          </a:ln>
        </p:spPr>
        <p:txBody>
          <a:bodyPr lIns="91425" tIns="45700" rIns="91425" bIns="45700" anchor="t" anchorCtr="0">
            <a:noAutofit/>
          </a:bodyPr>
          <a:lstStyle/>
          <a:p>
            <a:pPr marL="457200" marR="0" lvl="0" indent="-457200" algn="just" rtl="0">
              <a:spcBef>
                <a:spcPts val="0"/>
              </a:spcBef>
              <a:spcAft>
                <a:spcPts val="0"/>
              </a:spcAft>
              <a:buNone/>
            </a:pPr>
            <a:endParaRPr sz="2400" b="1" i="0"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0" i="0" u="none" strike="noStrike" cap="none" baseline="0">
              <a:solidFill>
                <a:schemeClr val="dk1"/>
              </a:solidFill>
              <a:latin typeface="Arial"/>
              <a:ea typeface="Arial"/>
              <a:cs typeface="Arial"/>
              <a:sym typeface="Arial"/>
            </a:endParaRPr>
          </a:p>
          <a:p>
            <a:pPr marL="177800" marR="0" lvl="0" indent="-177800" algn="l" rtl="0">
              <a:spcBef>
                <a:spcPts val="0"/>
              </a:spcBef>
              <a:spcAft>
                <a:spcPts val="0"/>
              </a:spcAft>
              <a:buNone/>
            </a:pPr>
            <a:endParaRPr sz="1400" b="0" i="0" u="none" strike="noStrike" cap="none" baseline="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just" rtl="0">
              <a:spcBef>
                <a:spcPts val="0"/>
              </a:spcBef>
              <a:spcAft>
                <a:spcPts val="0"/>
              </a:spcAft>
              <a:buNone/>
            </a:pPr>
            <a:endParaRPr sz="2400" b="1" i="0" u="none" strike="noStrike" cap="none" baseline="0">
              <a:solidFill>
                <a:srgbClr val="0070C0"/>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p:txBody>
      </p:sp>
      <p:sp>
        <p:nvSpPr>
          <p:cNvPr id="271" name="Shape 271"/>
          <p:cNvSpPr/>
          <p:nvPr/>
        </p:nvSpPr>
        <p:spPr>
          <a:xfrm>
            <a:off x="785812" y="1143000"/>
            <a:ext cx="7572375" cy="646112"/>
          </a:xfrm>
          <a:prstGeom prst="rect">
            <a:avLst/>
          </a:prstGeom>
          <a:noFill/>
          <a:ln>
            <a:noFill/>
          </a:ln>
        </p:spPr>
        <p:txBody>
          <a:bodyPr lIns="91425" tIns="45700" rIns="91425" bIns="45700" anchor="t" anchorCtr="0">
            <a:noAutofit/>
          </a:bodyPr>
          <a:lstStyle/>
          <a:p>
            <a:pPr marL="0" marR="0" lvl="0" indent="0" algn="ctr" rtl="0">
              <a:spcBef>
                <a:spcPts val="0"/>
              </a:spcBef>
              <a:spcAft>
                <a:spcPts val="0"/>
              </a:spcAft>
              <a:buNone/>
            </a:pPr>
            <a:endParaRPr sz="2400" b="1" i="0" u="none" strike="noStrike" cap="none" baseline="0">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272" name="Shape 272"/>
          <p:cNvSpPr/>
          <p:nvPr/>
        </p:nvSpPr>
        <p:spPr>
          <a:xfrm>
            <a:off x="642937" y="857233"/>
            <a:ext cx="8072437" cy="7183505"/>
          </a:xfrm>
          <a:prstGeom prst="rect">
            <a:avLst/>
          </a:prstGeom>
          <a:noFill/>
          <a:ln>
            <a:noFill/>
          </a:ln>
        </p:spPr>
        <p:txBody>
          <a:bodyPr lIns="91425" tIns="45700" rIns="91425" bIns="45700" anchor="t" anchorCtr="0">
            <a:noAutofit/>
          </a:bodyPr>
          <a:lstStyle/>
          <a:p>
            <a:pPr marL="0" marR="0" lvl="0" indent="0" algn="just" rtl="0">
              <a:lnSpc>
                <a:spcPct val="150000"/>
              </a:lnSpc>
              <a:spcBef>
                <a:spcPts val="0"/>
              </a:spcBef>
              <a:spcAft>
                <a:spcPts val="0"/>
              </a:spcAft>
              <a:buSzPct val="25000"/>
              <a:buNone/>
            </a:pPr>
            <a:r>
              <a:rPr lang="pt-PT" sz="2100" b="0" i="0" u="none" strike="noStrike" cap="none" baseline="0" dirty="0">
                <a:solidFill>
                  <a:schemeClr val="dk1"/>
                </a:solidFill>
                <a:latin typeface="Times New Roman"/>
                <a:ea typeface="Times New Roman"/>
                <a:cs typeface="Times New Roman"/>
                <a:sym typeface="Times New Roman"/>
              </a:rPr>
              <a:t>Este artigo  prevê que os rendimentos e gastos, bem como outras componentes do lucro são imputáveis ao período de tributação em que sejam obtidos ou suportados, independentemente do seu recebimento ou pagamento, </a:t>
            </a:r>
            <a:r>
              <a:rPr lang="pt-PT" sz="2100" b="1" i="0" u="none" strike="noStrike" cap="none" baseline="0" dirty="0">
                <a:solidFill>
                  <a:schemeClr val="dk1"/>
                </a:solidFill>
                <a:latin typeface="Times New Roman"/>
                <a:ea typeface="Times New Roman"/>
                <a:cs typeface="Times New Roman"/>
                <a:sym typeface="Times New Roman"/>
              </a:rPr>
              <a:t>sendo de salientar algumas situações:</a:t>
            </a:r>
          </a:p>
          <a:p>
            <a:pPr marL="0" marR="0" lvl="0" indent="0" algn="just" rtl="0">
              <a:lnSpc>
                <a:spcPct val="150000"/>
              </a:lnSpc>
              <a:spcBef>
                <a:spcPts val="0"/>
              </a:spcBef>
              <a:spcAft>
                <a:spcPts val="0"/>
              </a:spcAft>
              <a:buSzPct val="25000"/>
              <a:buNone/>
            </a:pPr>
            <a:endParaRPr lang="pt-PT" sz="2100" b="1" i="0" u="none" strike="noStrike" cap="none" baseline="0" dirty="0">
              <a:solidFill>
                <a:schemeClr val="dk1"/>
              </a:solidFill>
              <a:latin typeface="Times New Roman"/>
              <a:ea typeface="Times New Roman"/>
              <a:cs typeface="Times New Roman"/>
              <a:sym typeface="Times New Roman"/>
            </a:endParaRPr>
          </a:p>
          <a:p>
            <a:pPr marL="0" marR="0" lvl="0" indent="0" algn="just" rtl="0">
              <a:lnSpc>
                <a:spcPct val="110000"/>
              </a:lnSpc>
              <a:spcBef>
                <a:spcPts val="500"/>
              </a:spcBef>
              <a:spcAft>
                <a:spcPts val="0"/>
              </a:spcAft>
              <a:buClr>
                <a:schemeClr val="dk1"/>
              </a:buClr>
              <a:buSzPct val="100000"/>
              <a:buFont typeface="Noto Symbol"/>
              <a:buChar char="❖"/>
            </a:pPr>
            <a:r>
              <a:rPr lang="pt-PT" sz="2100" b="0" i="0" u="none" strike="noStrike" cap="none" baseline="0" dirty="0">
                <a:solidFill>
                  <a:schemeClr val="dk1"/>
                </a:solidFill>
                <a:latin typeface="Times New Roman"/>
                <a:ea typeface="Times New Roman"/>
                <a:cs typeface="Times New Roman"/>
                <a:sym typeface="Times New Roman"/>
              </a:rPr>
              <a:t>Os réditos e os gastos dos contratos de construção devem seguir o critério da percentagem de acabamento, (art.º 19.º ) </a:t>
            </a:r>
            <a:r>
              <a:rPr lang="pt-PT" sz="2100" b="1" i="0" u="none" strike="noStrike" cap="none" baseline="0" dirty="0">
                <a:solidFill>
                  <a:schemeClr val="dk1"/>
                </a:solidFill>
                <a:latin typeface="Times New Roman"/>
                <a:ea typeface="Times New Roman"/>
                <a:cs typeface="Times New Roman"/>
                <a:sym typeface="Times New Roman"/>
              </a:rPr>
              <a:t>ou gastos totais se não houver estimativa fiável, </a:t>
            </a:r>
            <a:r>
              <a:rPr lang="pt-PT" sz="2100" b="0" i="0" u="none" strike="noStrike" cap="none" baseline="0" dirty="0">
                <a:solidFill>
                  <a:schemeClr val="dk1"/>
                </a:solidFill>
                <a:latin typeface="Times New Roman"/>
                <a:ea typeface="Times New Roman"/>
                <a:cs typeface="Times New Roman"/>
                <a:sym typeface="Times New Roman"/>
              </a:rPr>
              <a:t>de acordo com a normalização contabilística;</a:t>
            </a:r>
          </a:p>
          <a:p>
            <a:pPr marL="0" marR="0" lvl="0" indent="0" algn="just" rtl="0">
              <a:lnSpc>
                <a:spcPct val="110000"/>
              </a:lnSpc>
              <a:spcBef>
                <a:spcPts val="500"/>
              </a:spcBef>
              <a:spcAft>
                <a:spcPts val="0"/>
              </a:spcAft>
              <a:buClr>
                <a:schemeClr val="dk1"/>
              </a:buClr>
              <a:buSzPct val="100000"/>
              <a:buFont typeface="Noto Symbol"/>
              <a:buChar char="❖"/>
            </a:pPr>
            <a:endParaRPr lang="pt-PT" sz="2100" b="0" i="0" u="none" strike="noStrike" cap="none" baseline="0" dirty="0">
              <a:solidFill>
                <a:schemeClr val="dk1"/>
              </a:solidFill>
              <a:latin typeface="Times New Roman"/>
              <a:ea typeface="Times New Roman"/>
              <a:cs typeface="Times New Roman"/>
              <a:sym typeface="Times New Roman"/>
            </a:endParaRPr>
          </a:p>
          <a:p>
            <a:pPr marL="0" marR="0" lvl="0" indent="0" algn="just" rtl="0">
              <a:lnSpc>
                <a:spcPct val="110000"/>
              </a:lnSpc>
              <a:spcBef>
                <a:spcPts val="500"/>
              </a:spcBef>
              <a:spcAft>
                <a:spcPts val="0"/>
              </a:spcAft>
              <a:buClr>
                <a:schemeClr val="dk1"/>
              </a:buClr>
              <a:buSzPct val="100000"/>
              <a:buFont typeface="Noto Symbol"/>
              <a:buChar char="❖"/>
            </a:pPr>
            <a:r>
              <a:rPr lang="pt-PT" sz="2100" b="0" i="0" u="none" strike="noStrike" cap="none" baseline="0" dirty="0">
                <a:solidFill>
                  <a:schemeClr val="dk1"/>
                </a:solidFill>
                <a:latin typeface="Times New Roman"/>
                <a:ea typeface="Times New Roman"/>
                <a:cs typeface="Times New Roman"/>
                <a:sym typeface="Times New Roman"/>
              </a:rPr>
              <a:t>Os réditos de vendas/prestações de serviços e gastos de inventários e fornecimentos/serviços externos, são imputáveis ao período de tributação a que respeitam pela </a:t>
            </a:r>
            <a:r>
              <a:rPr lang="pt-PT" sz="2100" b="1" i="0" u="none" strike="noStrike" cap="none" baseline="0" dirty="0">
                <a:solidFill>
                  <a:schemeClr val="dk1"/>
                </a:solidFill>
                <a:latin typeface="Times New Roman"/>
                <a:ea typeface="Times New Roman"/>
                <a:cs typeface="Times New Roman"/>
                <a:sym typeface="Times New Roman"/>
              </a:rPr>
              <a:t>quantia nominal da contraprestação;</a:t>
            </a:r>
          </a:p>
          <a:p>
            <a:pPr marL="0" marR="0" lvl="0" indent="0" algn="just" rtl="0">
              <a:lnSpc>
                <a:spcPct val="95000"/>
              </a:lnSpc>
              <a:spcBef>
                <a:spcPts val="500"/>
              </a:spcBef>
              <a:spcAft>
                <a:spcPts val="0"/>
              </a:spcAft>
              <a:buNone/>
            </a:pPr>
            <a:endParaRPr sz="2200" b="0" i="0" u="none" strike="noStrike" cap="none" baseline="0" dirty="0">
              <a:solidFill>
                <a:srgbClr val="FF0000"/>
              </a:solidFill>
              <a:latin typeface="Times New Roman"/>
              <a:ea typeface="Times New Roman"/>
              <a:cs typeface="Times New Roman"/>
              <a:sym typeface="Times New Roman"/>
            </a:endParaRPr>
          </a:p>
          <a:p>
            <a:pPr marL="0" marR="0" lvl="0" indent="0" algn="just" rtl="0">
              <a:lnSpc>
                <a:spcPct val="95000"/>
              </a:lnSpc>
              <a:spcBef>
                <a:spcPts val="500"/>
              </a:spcBef>
              <a:spcAft>
                <a:spcPts val="0"/>
              </a:spcAft>
              <a:buSzPct val="25000"/>
              <a:buNone/>
            </a:pPr>
            <a:r>
              <a:rPr lang="pt-PT" sz="2200" b="0" i="0" u="none" strike="noStrike" cap="none" baseline="0" dirty="0">
                <a:solidFill>
                  <a:schemeClr val="dk1"/>
                </a:solidFill>
                <a:latin typeface="Times New Roman"/>
                <a:ea typeface="Times New Roman"/>
                <a:cs typeface="Times New Roman"/>
                <a:sym typeface="Times New Roman"/>
              </a:rPr>
              <a:t> </a:t>
            </a:r>
          </a:p>
          <a:p>
            <a:pPr marL="0" marR="0" lvl="0" indent="0" algn="just" rtl="0">
              <a:spcBef>
                <a:spcPts val="500"/>
              </a:spcBef>
              <a:spcAft>
                <a:spcPts val="0"/>
              </a:spcAft>
              <a:buSzPct val="25000"/>
              <a:buNone/>
            </a:pPr>
            <a:r>
              <a:rPr lang="pt-PT" sz="2000" b="0" i="0" u="none" strike="noStrike" cap="none" baseline="0" dirty="0">
                <a:solidFill>
                  <a:schemeClr val="dk1"/>
                </a:solidFill>
                <a:latin typeface="Times New Roman"/>
                <a:ea typeface="Times New Roman"/>
                <a:cs typeface="Times New Roman"/>
                <a:sym typeface="Times New Roman"/>
              </a:rPr>
              <a:t> </a:t>
            </a:r>
          </a:p>
        </p:txBody>
      </p:sp>
      <p:sp>
        <p:nvSpPr>
          <p:cNvPr id="273" name="Shape 273"/>
          <p:cNvSpPr txBox="1"/>
          <p:nvPr/>
        </p:nvSpPr>
        <p:spPr>
          <a:xfrm>
            <a:off x="285719" y="285729"/>
            <a:ext cx="8429683" cy="58477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3200" b="1" i="0" u="none" strike="noStrike" cap="none" baseline="0">
                <a:solidFill>
                  <a:schemeClr val="dk1"/>
                </a:solidFill>
                <a:latin typeface="Times New Roman"/>
                <a:ea typeface="Times New Roman"/>
                <a:cs typeface="Times New Roman"/>
                <a:sym typeface="Times New Roman"/>
              </a:rPr>
              <a:t>PERIODIZAÇÃO DO LUCRO (ART.º 18.º)</a:t>
            </a:r>
          </a:p>
        </p:txBody>
      </p:sp>
    </p:spTree>
  </p:cSld>
  <p:clrMapOvr>
    <a:masterClrMapping/>
  </p:clrMapOvr>
  <p:transition spd="slow">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Shape 279"/>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15</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280" name="Shape 280"/>
          <p:cNvSpPr txBox="1"/>
          <p:nvPr/>
        </p:nvSpPr>
        <p:spPr>
          <a:xfrm>
            <a:off x="-682460" y="1018638"/>
            <a:ext cx="8143874" cy="6286499"/>
          </a:xfrm>
          <a:prstGeom prst="rect">
            <a:avLst/>
          </a:prstGeom>
          <a:noFill/>
          <a:ln>
            <a:noFill/>
          </a:ln>
        </p:spPr>
        <p:txBody>
          <a:bodyPr lIns="91425" tIns="45700" rIns="91425" bIns="45700" anchor="t" anchorCtr="0">
            <a:noAutofit/>
          </a:bodyPr>
          <a:lstStyle/>
          <a:p>
            <a:pPr marL="457200" marR="0" lvl="0" indent="-457200" algn="just" rtl="0">
              <a:spcBef>
                <a:spcPts val="0"/>
              </a:spcBef>
              <a:spcAft>
                <a:spcPts val="0"/>
              </a:spcAft>
              <a:buNone/>
            </a:pPr>
            <a:endParaRPr sz="2400" b="1" i="0"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0" i="0" u="none" strike="noStrike" cap="none" baseline="0">
              <a:solidFill>
                <a:schemeClr val="dk1"/>
              </a:solidFill>
              <a:latin typeface="Arial"/>
              <a:ea typeface="Arial"/>
              <a:cs typeface="Arial"/>
              <a:sym typeface="Arial"/>
            </a:endParaRPr>
          </a:p>
          <a:p>
            <a:pPr marL="177800" marR="0" lvl="0" indent="-177800" algn="l" rtl="0">
              <a:spcBef>
                <a:spcPts val="0"/>
              </a:spcBef>
              <a:spcAft>
                <a:spcPts val="0"/>
              </a:spcAft>
              <a:buNone/>
            </a:pPr>
            <a:endParaRPr sz="1400" b="0" i="0" u="none" strike="noStrike" cap="none" baseline="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just" rtl="0">
              <a:spcBef>
                <a:spcPts val="0"/>
              </a:spcBef>
              <a:spcAft>
                <a:spcPts val="0"/>
              </a:spcAft>
              <a:buNone/>
            </a:pPr>
            <a:endParaRPr sz="2400" b="1" i="0" u="none" strike="noStrike" cap="none" baseline="0">
              <a:solidFill>
                <a:srgbClr val="0070C0"/>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p:txBody>
      </p:sp>
      <p:sp>
        <p:nvSpPr>
          <p:cNvPr id="281" name="Shape 281"/>
          <p:cNvSpPr/>
          <p:nvPr/>
        </p:nvSpPr>
        <p:spPr>
          <a:xfrm>
            <a:off x="1000125" y="980728"/>
            <a:ext cx="7500937" cy="6214184"/>
          </a:xfrm>
          <a:prstGeom prst="rect">
            <a:avLst/>
          </a:prstGeom>
          <a:noFill/>
          <a:ln>
            <a:noFill/>
          </a:ln>
        </p:spPr>
        <p:txBody>
          <a:bodyPr lIns="91425" tIns="45700" rIns="91425" bIns="45700" anchor="t" anchorCtr="0">
            <a:noAutofit/>
          </a:bodyPr>
          <a:lstStyle/>
          <a:p>
            <a:pPr marL="0" marR="0" lvl="0" indent="0" algn="just" rtl="0">
              <a:lnSpc>
                <a:spcPct val="110000"/>
              </a:lnSpc>
              <a:spcBef>
                <a:spcPts val="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O </a:t>
            </a:r>
            <a:r>
              <a:rPr lang="pt-PT" sz="2400" b="1" i="0" u="none" strike="noStrike" cap="none" baseline="0" dirty="0">
                <a:solidFill>
                  <a:schemeClr val="dk1"/>
                </a:solidFill>
                <a:latin typeface="Times New Roman"/>
                <a:ea typeface="Times New Roman"/>
                <a:cs typeface="Times New Roman"/>
                <a:sym typeface="Times New Roman"/>
              </a:rPr>
              <a:t>modelo do justo valor </a:t>
            </a:r>
            <a:r>
              <a:rPr lang="pt-PT" sz="2400" b="0" i="0" u="none" strike="noStrike" cap="none" baseline="0" dirty="0">
                <a:solidFill>
                  <a:schemeClr val="dk1"/>
                </a:solidFill>
                <a:latin typeface="Times New Roman"/>
                <a:ea typeface="Times New Roman"/>
                <a:cs typeface="Times New Roman"/>
                <a:sym typeface="Times New Roman"/>
              </a:rPr>
              <a:t>é aceite fiscalmente apenas:</a:t>
            </a:r>
          </a:p>
          <a:p>
            <a:pPr marL="0" marR="0" lvl="0" indent="0" algn="just" rtl="0">
              <a:lnSpc>
                <a:spcPct val="110000"/>
              </a:lnSpc>
              <a:spcBef>
                <a:spcPts val="500"/>
              </a:spcBef>
              <a:spcAft>
                <a:spcPts val="0"/>
              </a:spcAft>
              <a:buClr>
                <a:schemeClr val="dk1"/>
              </a:buClr>
              <a:buSzPct val="100000"/>
              <a:buFont typeface="Noto Symbol"/>
              <a:buChar char="❖"/>
            </a:pPr>
            <a:r>
              <a:rPr lang="pt-PT" sz="2400" b="0" i="0" u="none" strike="noStrike" cap="none" baseline="0" dirty="0">
                <a:solidFill>
                  <a:schemeClr val="dk1"/>
                </a:solidFill>
                <a:latin typeface="Times New Roman"/>
                <a:ea typeface="Times New Roman"/>
                <a:cs typeface="Times New Roman"/>
                <a:sym typeface="Times New Roman"/>
              </a:rPr>
              <a:t>Para os instrumentos financeiros</a:t>
            </a:r>
            <a:r>
              <a:rPr lang="pt-PT" sz="2400" b="0" i="0" u="none" strike="noStrike" cap="none" baseline="0" dirty="0">
                <a:solidFill>
                  <a:srgbClr val="FF0000"/>
                </a:solidFill>
                <a:latin typeface="Times New Roman"/>
                <a:ea typeface="Times New Roman"/>
                <a:cs typeface="Times New Roman"/>
                <a:sym typeface="Times New Roman"/>
              </a:rPr>
              <a:t>*</a:t>
            </a:r>
            <a:r>
              <a:rPr lang="pt-PT" sz="2400" b="0" i="0" u="none" strike="noStrike" cap="none" baseline="0" dirty="0">
                <a:solidFill>
                  <a:schemeClr val="dk1"/>
                </a:solidFill>
                <a:latin typeface="Times New Roman"/>
                <a:ea typeface="Times New Roman"/>
                <a:cs typeface="Times New Roman"/>
                <a:sym typeface="Times New Roman"/>
              </a:rPr>
              <a:t> reconhecidos pelo justo valor através de resultados, desde que, quando se trate de instrumentos de capital próprio:</a:t>
            </a:r>
          </a:p>
          <a:p>
            <a:pPr marL="342900" marR="0" lvl="0" indent="-342900" algn="just" rtl="0">
              <a:lnSpc>
                <a:spcPct val="110000"/>
              </a:lnSpc>
              <a:spcBef>
                <a:spcPts val="500"/>
              </a:spcBef>
              <a:spcAft>
                <a:spcPts val="0"/>
              </a:spcAft>
              <a:buClr>
                <a:schemeClr val="dk1"/>
              </a:buClr>
              <a:buSzPct val="100000"/>
              <a:buFont typeface="Arial" panose="020B0604020202020204" pitchFamily="34" charset="0"/>
              <a:buChar char="•"/>
            </a:pPr>
            <a:r>
              <a:rPr lang="pt-PT" sz="2400" b="0" i="0" u="none" strike="noStrike" cap="none" baseline="0" dirty="0">
                <a:solidFill>
                  <a:schemeClr val="dk1"/>
                </a:solidFill>
                <a:latin typeface="Times New Roman"/>
                <a:ea typeface="Times New Roman"/>
                <a:cs typeface="Times New Roman"/>
                <a:sym typeface="Times New Roman"/>
              </a:rPr>
              <a:t>Tenham um preço formado num mercado regulamentado;</a:t>
            </a:r>
          </a:p>
          <a:p>
            <a:pPr marL="342900" marR="0" lvl="0" indent="-342900" algn="just" rtl="0">
              <a:lnSpc>
                <a:spcPct val="110000"/>
              </a:lnSpc>
              <a:spcBef>
                <a:spcPts val="500"/>
              </a:spcBef>
              <a:spcAft>
                <a:spcPts val="0"/>
              </a:spcAft>
              <a:buClr>
                <a:schemeClr val="dk1"/>
              </a:buClr>
              <a:buSzPct val="100000"/>
              <a:buFont typeface="Arial" panose="020B0604020202020204" pitchFamily="34" charset="0"/>
              <a:buChar char="•"/>
            </a:pPr>
            <a:r>
              <a:rPr lang="pt-PT" sz="2400" dirty="0">
                <a:solidFill>
                  <a:schemeClr val="dk1"/>
                </a:solidFill>
                <a:latin typeface="Times New Roman"/>
                <a:ea typeface="Times New Roman"/>
                <a:cs typeface="Times New Roman"/>
                <a:sym typeface="Times New Roman"/>
              </a:rPr>
              <a:t>O </a:t>
            </a:r>
            <a:r>
              <a:rPr lang="pt-PT" sz="2400" b="0" i="0" u="none" strike="noStrike" cap="none" baseline="0" dirty="0">
                <a:solidFill>
                  <a:schemeClr val="dk1"/>
                </a:solidFill>
                <a:latin typeface="Times New Roman"/>
                <a:ea typeface="Times New Roman"/>
                <a:cs typeface="Times New Roman"/>
                <a:sym typeface="Times New Roman"/>
              </a:rPr>
              <a:t>SP </a:t>
            </a:r>
            <a:r>
              <a:rPr lang="pt-PT" sz="2400" b="1" i="0" u="none" strike="noStrike" cap="none" baseline="0" dirty="0">
                <a:solidFill>
                  <a:schemeClr val="dk1"/>
                </a:solidFill>
                <a:latin typeface="Times New Roman"/>
                <a:ea typeface="Times New Roman"/>
                <a:cs typeface="Times New Roman"/>
                <a:sym typeface="Times New Roman"/>
              </a:rPr>
              <a:t>não detenha </a:t>
            </a:r>
            <a:r>
              <a:rPr lang="pt-PT" sz="2400" b="0" i="0" u="none" strike="noStrike" cap="none" baseline="0" dirty="0">
                <a:solidFill>
                  <a:schemeClr val="dk1"/>
                </a:solidFill>
                <a:latin typeface="Times New Roman"/>
                <a:ea typeface="Times New Roman"/>
                <a:cs typeface="Times New Roman"/>
                <a:sym typeface="Times New Roman"/>
              </a:rPr>
              <a:t>uma participação (direta ou indireta) no capital social igual ou superior a 5%; ou</a:t>
            </a:r>
          </a:p>
          <a:p>
            <a:pPr marL="0" marR="0" lvl="0" indent="0" algn="just" rtl="0">
              <a:lnSpc>
                <a:spcPct val="95000"/>
              </a:lnSpc>
              <a:spcBef>
                <a:spcPts val="500"/>
              </a:spcBef>
              <a:spcAft>
                <a:spcPts val="0"/>
              </a:spcAft>
              <a:buClr>
                <a:schemeClr val="dk1"/>
              </a:buClr>
              <a:buSzPct val="100000"/>
              <a:buFont typeface="Times New Roman"/>
              <a:buChar char="❖"/>
            </a:pPr>
            <a:r>
              <a:rPr lang="pt-PT" sz="2400" b="0" i="0" u="none" strike="noStrike" cap="none" baseline="0" dirty="0">
                <a:solidFill>
                  <a:schemeClr val="dk1"/>
                </a:solidFill>
                <a:latin typeface="Times New Roman"/>
                <a:ea typeface="Times New Roman"/>
                <a:cs typeface="Times New Roman"/>
                <a:sym typeface="Times New Roman"/>
              </a:rPr>
              <a:t>Tal se encontre expressamente previsto no código (</a:t>
            </a:r>
            <a:r>
              <a:rPr lang="pt-PT" sz="2400" b="0" i="0" u="none" strike="noStrike" cap="none" baseline="0" dirty="0" err="1">
                <a:solidFill>
                  <a:schemeClr val="dk1"/>
                </a:solidFill>
                <a:latin typeface="Times New Roman"/>
                <a:ea typeface="Times New Roman"/>
                <a:cs typeface="Times New Roman"/>
                <a:sym typeface="Times New Roman"/>
              </a:rPr>
              <a:t>ex</a:t>
            </a:r>
            <a:r>
              <a:rPr lang="pt-PT" sz="2400" b="0" i="0" u="none" strike="noStrike" cap="none" baseline="0" dirty="0">
                <a:solidFill>
                  <a:schemeClr val="dk1"/>
                </a:solidFill>
                <a:latin typeface="Times New Roman"/>
                <a:ea typeface="Times New Roman"/>
                <a:cs typeface="Times New Roman"/>
                <a:sym typeface="Times New Roman"/>
              </a:rPr>
              <a:t>:  </a:t>
            </a:r>
            <a:r>
              <a:rPr lang="pt-PT" sz="2400" b="0" i="0" u="none" strike="noStrike" cap="none" baseline="0" dirty="0" err="1">
                <a:solidFill>
                  <a:schemeClr val="dk1"/>
                </a:solidFill>
                <a:latin typeface="Times New Roman"/>
                <a:ea typeface="Times New Roman"/>
                <a:cs typeface="Times New Roman"/>
                <a:sym typeface="Times New Roman"/>
              </a:rPr>
              <a:t>art.ºs</a:t>
            </a:r>
            <a:r>
              <a:rPr lang="pt-PT" sz="2400" b="0" i="0" u="none" strike="noStrike" cap="none" baseline="0" dirty="0">
                <a:solidFill>
                  <a:schemeClr val="dk1"/>
                </a:solidFill>
                <a:latin typeface="Times New Roman"/>
                <a:ea typeface="Times New Roman"/>
                <a:cs typeface="Times New Roman"/>
                <a:sym typeface="Times New Roman"/>
              </a:rPr>
              <a:t> 20.º, 23.º, 45.º-A);</a:t>
            </a:r>
          </a:p>
          <a:p>
            <a:pPr marL="0" marR="0" lvl="0" indent="0" algn="just" rtl="0">
              <a:lnSpc>
                <a:spcPct val="95000"/>
              </a:lnSpc>
              <a:spcBef>
                <a:spcPts val="500"/>
              </a:spcBef>
              <a:spcAft>
                <a:spcPts val="0"/>
              </a:spcAft>
              <a:buClr>
                <a:schemeClr val="dk1"/>
              </a:buClr>
              <a:buSzPct val="100000"/>
            </a:pPr>
            <a:endParaRPr lang="pt-PT" sz="2400" dirty="0">
              <a:solidFill>
                <a:srgbClr val="FF0000"/>
              </a:solidFill>
              <a:latin typeface="Times New Roman"/>
              <a:ea typeface="Times New Roman"/>
              <a:cs typeface="Times New Roman"/>
              <a:sym typeface="Times New Roman"/>
            </a:endParaRPr>
          </a:p>
          <a:p>
            <a:pPr marL="0" marR="0" lvl="0" indent="0" algn="just" rtl="0">
              <a:lnSpc>
                <a:spcPct val="95000"/>
              </a:lnSpc>
              <a:spcBef>
                <a:spcPts val="500"/>
              </a:spcBef>
              <a:spcAft>
                <a:spcPts val="0"/>
              </a:spcAft>
              <a:buClr>
                <a:schemeClr val="dk1"/>
              </a:buClr>
              <a:buSzPct val="100000"/>
            </a:pPr>
            <a:r>
              <a:rPr lang="pt-PT" sz="2400" b="0" i="0" u="none" strike="noStrike" cap="none" baseline="0" dirty="0">
                <a:solidFill>
                  <a:srgbClr val="FF0000"/>
                </a:solidFill>
                <a:latin typeface="Times New Roman"/>
                <a:ea typeface="Times New Roman"/>
                <a:cs typeface="Times New Roman"/>
                <a:sym typeface="Times New Roman"/>
              </a:rPr>
              <a:t>*</a:t>
            </a:r>
            <a:r>
              <a:rPr lang="pt-PT" sz="2400" b="0" i="0" u="none" strike="noStrike" cap="none" baseline="0" dirty="0">
                <a:solidFill>
                  <a:schemeClr val="dk1"/>
                </a:solidFill>
                <a:latin typeface="Times New Roman"/>
                <a:ea typeface="Times New Roman"/>
                <a:cs typeface="Times New Roman"/>
                <a:sym typeface="Times New Roman"/>
              </a:rPr>
              <a:t>Se não </a:t>
            </a:r>
            <a:r>
              <a:rPr lang="pt-PT" sz="2400" dirty="0">
                <a:solidFill>
                  <a:schemeClr val="dk1"/>
                </a:solidFill>
                <a:latin typeface="Times New Roman"/>
                <a:ea typeface="Times New Roman"/>
                <a:cs typeface="Times New Roman"/>
                <a:sym typeface="Times New Roman"/>
              </a:rPr>
              <a:t>for aceite o justo valor os ajustamentos não concorrem para a</a:t>
            </a:r>
            <a:r>
              <a:rPr lang="pt-PT" sz="2400" b="0" i="0" u="none" strike="noStrike" cap="none" baseline="0" dirty="0">
                <a:solidFill>
                  <a:schemeClr val="dk1"/>
                </a:solidFill>
                <a:latin typeface="Times New Roman"/>
                <a:ea typeface="Times New Roman"/>
                <a:cs typeface="Times New Roman"/>
                <a:sym typeface="Times New Roman"/>
              </a:rPr>
              <a:t> formação do lucro tributável e </a:t>
            </a:r>
            <a:r>
              <a:rPr lang="pt-PT" sz="2400" dirty="0">
                <a:solidFill>
                  <a:schemeClr val="dk1"/>
                </a:solidFill>
                <a:latin typeface="Times New Roman"/>
                <a:ea typeface="Times New Roman"/>
                <a:cs typeface="Times New Roman"/>
                <a:sym typeface="Times New Roman"/>
              </a:rPr>
              <a:t>este </a:t>
            </a:r>
            <a:r>
              <a:rPr lang="pt-PT" sz="2400" b="0" i="0" u="none" strike="noStrike" cap="none" baseline="0" dirty="0">
                <a:solidFill>
                  <a:schemeClr val="dk1"/>
                </a:solidFill>
                <a:latin typeface="Times New Roman"/>
                <a:ea typeface="Times New Roman"/>
                <a:cs typeface="Times New Roman"/>
                <a:sym typeface="Times New Roman"/>
              </a:rPr>
              <a:t>ativo fica sujeito ao regime das mais-valias e menos-valias fiscais.</a:t>
            </a:r>
          </a:p>
          <a:p>
            <a:pPr marL="0" marR="0" lvl="0" indent="139700" algn="just" rtl="0">
              <a:lnSpc>
                <a:spcPct val="95000"/>
              </a:lnSpc>
              <a:spcBef>
                <a:spcPts val="500"/>
              </a:spcBef>
              <a:spcAft>
                <a:spcPts val="0"/>
              </a:spcAft>
              <a:buClr>
                <a:schemeClr val="dk1"/>
              </a:buClr>
              <a:buFont typeface="Noto Symbol"/>
              <a:buNone/>
            </a:pPr>
            <a:endParaRPr sz="2200" b="0" i="0" u="none" strike="noStrike" cap="none" baseline="0" dirty="0">
              <a:solidFill>
                <a:schemeClr val="dk1"/>
              </a:solidFill>
              <a:latin typeface="Times New Roman"/>
              <a:ea typeface="Times New Roman"/>
              <a:cs typeface="Times New Roman"/>
              <a:sym typeface="Times New Roman"/>
            </a:endParaRPr>
          </a:p>
        </p:txBody>
      </p:sp>
      <p:sp>
        <p:nvSpPr>
          <p:cNvPr id="282" name="Shape 282"/>
          <p:cNvSpPr txBox="1"/>
          <p:nvPr/>
        </p:nvSpPr>
        <p:spPr>
          <a:xfrm>
            <a:off x="285719" y="285729"/>
            <a:ext cx="8429683" cy="58477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3200" b="1" i="0" u="none" strike="noStrike" cap="none" baseline="0">
                <a:solidFill>
                  <a:schemeClr val="dk1"/>
                </a:solidFill>
                <a:latin typeface="Times New Roman"/>
                <a:ea typeface="Times New Roman"/>
                <a:cs typeface="Times New Roman"/>
                <a:sym typeface="Times New Roman"/>
              </a:rPr>
              <a:t>PERIODIZAÇÃO DO LUCRO (ART.º 18.º)</a:t>
            </a:r>
          </a:p>
        </p:txBody>
      </p:sp>
    </p:spTree>
  </p:cSld>
  <p:clrMapOvr>
    <a:masterClrMapping/>
  </p:clrMapOvr>
  <p:transition spd="slow">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Shape 288"/>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16</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289" name="Shape 289"/>
          <p:cNvSpPr txBox="1"/>
          <p:nvPr/>
        </p:nvSpPr>
        <p:spPr>
          <a:xfrm>
            <a:off x="714375" y="1143000"/>
            <a:ext cx="8143874" cy="6286499"/>
          </a:xfrm>
          <a:prstGeom prst="rect">
            <a:avLst/>
          </a:prstGeom>
          <a:noFill/>
          <a:ln>
            <a:noFill/>
          </a:ln>
        </p:spPr>
        <p:txBody>
          <a:bodyPr lIns="91425" tIns="45700" rIns="91425" bIns="45700" anchor="t" anchorCtr="0">
            <a:noAutofit/>
          </a:bodyPr>
          <a:lstStyle/>
          <a:p>
            <a:pPr marL="457200" marR="0" lvl="0" indent="-457200" algn="just" rtl="0">
              <a:spcBef>
                <a:spcPts val="0"/>
              </a:spcBef>
              <a:spcAft>
                <a:spcPts val="0"/>
              </a:spcAft>
              <a:buNone/>
            </a:pPr>
            <a:endParaRPr sz="2400" b="1" i="0"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0" i="0" u="none" strike="noStrike" cap="none" baseline="0">
              <a:solidFill>
                <a:schemeClr val="dk1"/>
              </a:solidFill>
              <a:latin typeface="Arial"/>
              <a:ea typeface="Arial"/>
              <a:cs typeface="Arial"/>
              <a:sym typeface="Arial"/>
            </a:endParaRPr>
          </a:p>
          <a:p>
            <a:pPr marL="177800" marR="0" lvl="0" indent="-177800" algn="l" rtl="0">
              <a:spcBef>
                <a:spcPts val="0"/>
              </a:spcBef>
              <a:spcAft>
                <a:spcPts val="0"/>
              </a:spcAft>
              <a:buNone/>
            </a:pPr>
            <a:endParaRPr sz="1400" b="0" i="0" u="none" strike="noStrike" cap="none" baseline="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just" rtl="0">
              <a:spcBef>
                <a:spcPts val="0"/>
              </a:spcBef>
              <a:spcAft>
                <a:spcPts val="0"/>
              </a:spcAft>
              <a:buNone/>
            </a:pPr>
            <a:endParaRPr sz="2400" b="1" i="0" u="none" strike="noStrike" cap="none" baseline="0">
              <a:solidFill>
                <a:srgbClr val="0070C0"/>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p:txBody>
      </p:sp>
      <p:sp>
        <p:nvSpPr>
          <p:cNvPr id="290" name="Shape 290"/>
          <p:cNvSpPr/>
          <p:nvPr/>
        </p:nvSpPr>
        <p:spPr>
          <a:xfrm>
            <a:off x="1000125" y="1500187"/>
            <a:ext cx="7500937" cy="5066323"/>
          </a:xfrm>
          <a:prstGeom prst="rect">
            <a:avLst/>
          </a:prstGeom>
          <a:noFill/>
          <a:ln>
            <a:noFill/>
          </a:ln>
        </p:spPr>
        <p:txBody>
          <a:bodyPr lIns="91425" tIns="45700" rIns="91425" bIns="45700" anchor="t" anchorCtr="0">
            <a:noAutofit/>
          </a:bodyPr>
          <a:lstStyle/>
          <a:p>
            <a:pPr marL="0" marR="0" lvl="0" indent="0" algn="just" rtl="0">
              <a:lnSpc>
                <a:spcPct val="110000"/>
              </a:lnSpc>
              <a:spcBef>
                <a:spcPts val="0"/>
              </a:spcBef>
              <a:spcAft>
                <a:spcPts val="0"/>
              </a:spcAft>
              <a:buClr>
                <a:schemeClr val="dk1"/>
              </a:buClr>
              <a:buSzPct val="100000"/>
              <a:buFont typeface="Noto Symbol"/>
              <a:buChar char="❖"/>
            </a:pPr>
            <a:r>
              <a:rPr lang="pt-PT" sz="2400" b="0" i="0" u="none" strike="noStrike" cap="none" baseline="0">
                <a:solidFill>
                  <a:schemeClr val="dk1"/>
                </a:solidFill>
                <a:latin typeface="Times New Roman"/>
                <a:ea typeface="Times New Roman"/>
                <a:cs typeface="Times New Roman"/>
                <a:sym typeface="Times New Roman"/>
              </a:rPr>
              <a:t>Os pagamentos com base em acções efectuadas aos trabalhadores e membros dos orgãos sociais, em razão da prestação de trabalho ou exercicio de funções, concorrem para a formação do lucro tributável no periodo em que foram exercidos </a:t>
            </a:r>
            <a:r>
              <a:rPr lang="pt-PT" sz="2400" b="1" i="0" u="none" strike="noStrike" cap="none" baseline="0">
                <a:solidFill>
                  <a:schemeClr val="dk1"/>
                </a:solidFill>
                <a:latin typeface="Times New Roman"/>
                <a:ea typeface="Times New Roman"/>
                <a:cs typeface="Times New Roman"/>
                <a:sym typeface="Times New Roman"/>
              </a:rPr>
              <a:t>(art.º 23.º-A); </a:t>
            </a:r>
          </a:p>
          <a:p>
            <a:pPr marL="0" marR="0" lvl="0" indent="0" algn="just" rtl="0">
              <a:lnSpc>
                <a:spcPct val="110000"/>
              </a:lnSpc>
              <a:spcBef>
                <a:spcPts val="50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a:p>
            <a:pPr marL="0" marR="0" lvl="0" indent="0" algn="just" rtl="0">
              <a:lnSpc>
                <a:spcPct val="110000"/>
              </a:lnSpc>
              <a:spcBef>
                <a:spcPts val="500"/>
              </a:spcBef>
              <a:spcAft>
                <a:spcPts val="0"/>
              </a:spcAft>
              <a:buClr>
                <a:schemeClr val="dk1"/>
              </a:buClr>
              <a:buSzPct val="100000"/>
              <a:buFont typeface="Noto Symbol"/>
              <a:buChar char="❖"/>
            </a:pPr>
            <a:r>
              <a:rPr lang="pt-PT" sz="2400" b="0" i="0" u="none" strike="noStrike" cap="none" baseline="0">
                <a:solidFill>
                  <a:schemeClr val="dk1"/>
                </a:solidFill>
                <a:latin typeface="Times New Roman"/>
                <a:ea typeface="Times New Roman"/>
                <a:cs typeface="Times New Roman"/>
                <a:sym typeface="Times New Roman"/>
              </a:rPr>
              <a:t>Os gastos relacionados com benefícios de cessação de emprego, reforma e outros pós emprego ou a longo prazo dos empregados que não sejam considerados rendimentos do trabalho, nem se enquadrem no </a:t>
            </a:r>
            <a:r>
              <a:rPr lang="pt-PT" sz="2400" b="1" i="0" u="none" strike="noStrike" cap="none" baseline="0">
                <a:solidFill>
                  <a:schemeClr val="dk1"/>
                </a:solidFill>
                <a:latin typeface="Times New Roman"/>
                <a:ea typeface="Times New Roman"/>
                <a:cs typeface="Times New Roman"/>
                <a:sym typeface="Times New Roman"/>
              </a:rPr>
              <a:t>art.º 43.º</a:t>
            </a:r>
            <a:r>
              <a:rPr lang="pt-PT" sz="2400" b="0" i="0" u="none" strike="noStrike" cap="none" baseline="0">
                <a:solidFill>
                  <a:schemeClr val="dk1"/>
                </a:solidFill>
                <a:latin typeface="Times New Roman"/>
                <a:ea typeface="Times New Roman"/>
                <a:cs typeface="Times New Roman"/>
                <a:sym typeface="Times New Roman"/>
              </a:rPr>
              <a:t>, são imputados ao período de tributação em que sejam pagos ou colocados à disposição dos beneficiários</a:t>
            </a:r>
          </a:p>
        </p:txBody>
      </p:sp>
      <p:sp>
        <p:nvSpPr>
          <p:cNvPr id="291" name="Shape 291"/>
          <p:cNvSpPr txBox="1"/>
          <p:nvPr/>
        </p:nvSpPr>
        <p:spPr>
          <a:xfrm>
            <a:off x="285719" y="285729"/>
            <a:ext cx="8429683" cy="58477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3200" b="1" i="0" u="none" strike="noStrike" cap="none" baseline="0">
                <a:solidFill>
                  <a:schemeClr val="dk1"/>
                </a:solidFill>
                <a:latin typeface="Times New Roman"/>
                <a:ea typeface="Times New Roman"/>
                <a:cs typeface="Times New Roman"/>
                <a:sym typeface="Times New Roman"/>
              </a:rPr>
              <a:t>PERIODIZAÇÃO DO LUCRO (ART.º 18.º)</a:t>
            </a:r>
          </a:p>
        </p:txBody>
      </p:sp>
    </p:spTree>
  </p:cSld>
  <p:clrMapOvr>
    <a:masterClrMapping/>
  </p:clrMapOvr>
  <p:transition spd="slow">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Shape 297"/>
          <p:cNvSpPr txBox="1">
            <a:spLocks noGrp="1"/>
          </p:cNvSpPr>
          <p:nvPr>
            <p:ph type="body" idx="1"/>
          </p:nvPr>
        </p:nvSpPr>
        <p:spPr>
          <a:xfrm>
            <a:off x="142818" y="942109"/>
            <a:ext cx="8821670" cy="5701601"/>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25000"/>
              <a:buFont typeface="Noto Symbol"/>
              <a:buNone/>
            </a:pPr>
            <a:r>
              <a:rPr lang="pt-PT" sz="2000" b="0" i="0" u="none" strike="noStrike" cap="none" baseline="0" dirty="0">
                <a:solidFill>
                  <a:schemeClr val="dk1"/>
                </a:solidFill>
                <a:latin typeface="Times New Roman"/>
                <a:ea typeface="Times New Roman"/>
                <a:cs typeface="Times New Roman"/>
                <a:sym typeface="Times New Roman"/>
              </a:rPr>
              <a:t>	</a:t>
            </a:r>
            <a:r>
              <a:rPr lang="pt-PT" sz="1800" b="0" i="0" u="none" strike="noStrike" cap="none" baseline="0" dirty="0">
                <a:solidFill>
                  <a:schemeClr val="dk1"/>
                </a:solidFill>
                <a:latin typeface="Times New Roman"/>
                <a:ea typeface="Times New Roman"/>
                <a:cs typeface="Times New Roman"/>
                <a:sym typeface="Times New Roman"/>
              </a:rPr>
              <a:t>Consideram-se rendimentos</a:t>
            </a:r>
            <a:r>
              <a:rPr lang="pt-PT" sz="1800" b="0" i="0" u="none" strike="noStrike" cap="none" baseline="0" dirty="0">
                <a:solidFill>
                  <a:srgbClr val="FF0000"/>
                </a:solidFill>
                <a:latin typeface="Times New Roman"/>
                <a:ea typeface="Times New Roman"/>
                <a:cs typeface="Times New Roman"/>
                <a:sym typeface="Times New Roman"/>
              </a:rPr>
              <a:t>*</a:t>
            </a:r>
            <a:r>
              <a:rPr lang="pt-PT" sz="1800" b="0" i="0" u="none" strike="noStrike" cap="none" baseline="0" dirty="0">
                <a:solidFill>
                  <a:schemeClr val="dk1"/>
                </a:solidFill>
                <a:latin typeface="Times New Roman"/>
                <a:ea typeface="Times New Roman"/>
                <a:cs typeface="Times New Roman"/>
                <a:sym typeface="Times New Roman"/>
              </a:rPr>
              <a:t> e ganhos os resultantes de operações de</a:t>
            </a:r>
            <a:r>
              <a:rPr lang="pt-PT" sz="1800" b="1" i="0" u="none" strike="noStrike" cap="none" baseline="0" dirty="0">
                <a:solidFill>
                  <a:schemeClr val="dk1"/>
                </a:solidFill>
                <a:latin typeface="Times New Roman"/>
                <a:ea typeface="Times New Roman"/>
                <a:cs typeface="Times New Roman"/>
                <a:sym typeface="Times New Roman"/>
              </a:rPr>
              <a:t> qualquer natureza</a:t>
            </a:r>
            <a:r>
              <a:rPr lang="pt-PT" sz="1800" b="0" i="0" u="none" strike="noStrike" cap="none" baseline="0" dirty="0">
                <a:solidFill>
                  <a:schemeClr val="dk1"/>
                </a:solidFill>
                <a:latin typeface="Times New Roman"/>
                <a:ea typeface="Times New Roman"/>
                <a:cs typeface="Times New Roman"/>
                <a:sym typeface="Times New Roman"/>
              </a:rPr>
              <a:t>, em consequência de uma ação normal ou ocasional, básica ou meramente acessória, nomeadamente:</a:t>
            </a:r>
          </a:p>
          <a:p>
            <a:pPr marL="742950" marR="0" lvl="1" indent="-285750" algn="just" rtl="0">
              <a:spcBef>
                <a:spcPts val="400"/>
              </a:spcBef>
              <a:spcAft>
                <a:spcPts val="0"/>
              </a:spcAft>
              <a:buClr>
                <a:schemeClr val="lt2"/>
              </a:buClr>
              <a:buSzPct val="5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Vendas ou prestações de serviço, descontos, bónus, abatimentos, comissões e corretagem;</a:t>
            </a:r>
          </a:p>
          <a:p>
            <a:pPr marL="742950" marR="0" lvl="1" indent="-285750" algn="just" rtl="0">
              <a:spcBef>
                <a:spcPts val="400"/>
              </a:spcBef>
              <a:spcAft>
                <a:spcPts val="0"/>
              </a:spcAft>
              <a:buClr>
                <a:schemeClr val="lt2"/>
              </a:buClr>
              <a:buSzPct val="5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Rendimentos de imóveis;</a:t>
            </a:r>
          </a:p>
          <a:p>
            <a:pPr marL="742950" marR="0" lvl="1" indent="-285750" algn="just" rtl="0">
              <a:spcBef>
                <a:spcPts val="400"/>
              </a:spcBef>
              <a:spcAft>
                <a:spcPts val="0"/>
              </a:spcAft>
              <a:buClr>
                <a:schemeClr val="lt2"/>
              </a:buClr>
              <a:buSzPct val="5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Rendimentos da aplicação do método do juro efetivo aos instrumentos financeiros valorizados ao custo amortizado;</a:t>
            </a:r>
          </a:p>
          <a:p>
            <a:pPr marL="742950" marR="0" lvl="1" indent="-285750" algn="just" rtl="0">
              <a:spcBef>
                <a:spcPts val="400"/>
              </a:spcBef>
              <a:spcAft>
                <a:spcPts val="0"/>
              </a:spcAft>
              <a:buClr>
                <a:schemeClr val="lt2"/>
              </a:buClr>
              <a:buSzPct val="5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Mais-valias realizadas;</a:t>
            </a:r>
          </a:p>
          <a:p>
            <a:pPr marL="742950" marR="0" lvl="1" indent="-285750" algn="just" rtl="0">
              <a:spcBef>
                <a:spcPts val="400"/>
              </a:spcBef>
              <a:spcAft>
                <a:spcPts val="0"/>
              </a:spcAft>
              <a:buClr>
                <a:schemeClr val="lt2"/>
              </a:buClr>
              <a:buSzPct val="5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Indemnizações auferidas a qualquer título;</a:t>
            </a:r>
          </a:p>
          <a:p>
            <a:pPr marL="742950" marR="0" lvl="1" indent="-285750" algn="just" rtl="0">
              <a:spcBef>
                <a:spcPts val="400"/>
              </a:spcBef>
              <a:spcAft>
                <a:spcPts val="0"/>
              </a:spcAft>
              <a:buClr>
                <a:schemeClr val="lt2"/>
              </a:buClr>
              <a:buSzPct val="5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Subsídios à exploração;</a:t>
            </a:r>
          </a:p>
          <a:p>
            <a:pPr marL="742950" marR="0" lvl="1" indent="-285750" algn="just" rtl="0">
              <a:spcBef>
                <a:spcPts val="400"/>
              </a:spcBef>
              <a:spcAft>
                <a:spcPts val="0"/>
              </a:spcAft>
              <a:buClr>
                <a:schemeClr val="lt2"/>
              </a:buClr>
              <a:buSzPct val="50000"/>
              <a:buFont typeface="Noto Symbol"/>
              <a:buChar char="❖"/>
            </a:pPr>
            <a:r>
              <a:rPr lang="pt-PT" sz="1800" b="1" i="0" u="none" strike="noStrike" cap="none" baseline="0" dirty="0">
                <a:solidFill>
                  <a:schemeClr val="dk1"/>
                </a:solidFill>
                <a:latin typeface="Times New Roman"/>
                <a:ea typeface="Times New Roman"/>
                <a:cs typeface="Times New Roman"/>
                <a:sym typeface="Times New Roman"/>
              </a:rPr>
              <a:t>Ganhos por aumento de JV em instrumentos financeiros;</a:t>
            </a:r>
          </a:p>
          <a:p>
            <a:pPr marL="742950" marR="0" lvl="1" indent="-285750" algn="just" rtl="0">
              <a:spcBef>
                <a:spcPts val="400"/>
              </a:spcBef>
              <a:spcAft>
                <a:spcPts val="0"/>
              </a:spcAft>
              <a:buClr>
                <a:schemeClr val="lt2"/>
              </a:buClr>
              <a:buSzPct val="50000"/>
              <a:buFont typeface="Noto Symbol"/>
              <a:buChar char="❖"/>
            </a:pPr>
            <a:r>
              <a:rPr lang="pt-PT" sz="1800" b="1" i="0" u="none" strike="noStrike" cap="none" baseline="0" dirty="0">
                <a:solidFill>
                  <a:schemeClr val="dk1"/>
                </a:solidFill>
                <a:latin typeface="Times New Roman"/>
                <a:ea typeface="Times New Roman"/>
                <a:cs typeface="Times New Roman"/>
                <a:sym typeface="Times New Roman"/>
              </a:rPr>
              <a:t>Ganhos por aumento de JV em ativos biológicos consumíveis </a:t>
            </a:r>
            <a:r>
              <a:rPr lang="pt-PT" sz="1800" b="0" i="0" u="none" strike="noStrike" cap="none" baseline="0" dirty="0">
                <a:solidFill>
                  <a:schemeClr val="dk1"/>
                </a:solidFill>
                <a:latin typeface="Times New Roman"/>
                <a:ea typeface="Times New Roman"/>
                <a:cs typeface="Times New Roman"/>
                <a:sym typeface="Times New Roman"/>
              </a:rPr>
              <a:t>que não sejam explorações silvícolas plurianuais. </a:t>
            </a:r>
          </a:p>
          <a:p>
            <a:pPr lvl="1" indent="-285750" algn="just">
              <a:spcBef>
                <a:spcPts val="400"/>
              </a:spcBef>
              <a:buSzPct val="50000"/>
              <a:buFont typeface="Noto Symbol"/>
              <a:buChar char="❖"/>
            </a:pPr>
            <a:r>
              <a:rPr lang="pt-PT" sz="1800" dirty="0">
                <a:solidFill>
                  <a:schemeClr val="dk1"/>
                </a:solidFill>
                <a:latin typeface="Times New Roman"/>
                <a:cs typeface="Times New Roman"/>
              </a:rPr>
              <a:t>O montante da redução, total ou parcial, irrevogável do valor do capital em dívida de obrigações subordinadas ou outros títulos subordinados em que se verifiquem os requisitos previstos no n.º 2 do artigo 24.º. </a:t>
            </a:r>
            <a:r>
              <a:rPr lang="pt-PT" sz="1800" b="0" i="0" u="none" strike="noStrike" cap="none" baseline="0" dirty="0">
                <a:solidFill>
                  <a:srgbClr val="FF0000"/>
                </a:solidFill>
                <a:latin typeface="Times New Roman"/>
                <a:ea typeface="Times New Roman"/>
                <a:cs typeface="Times New Roman"/>
                <a:sym typeface="Times New Roman"/>
              </a:rPr>
              <a:t>(alterado - Ver nota ao n.º 2 do art.º 24.º)</a:t>
            </a:r>
          </a:p>
          <a:p>
            <a:pPr marL="742950" marR="0" lvl="1" indent="-285750" algn="just" rtl="0">
              <a:spcBef>
                <a:spcPts val="400"/>
              </a:spcBef>
              <a:spcAft>
                <a:spcPts val="0"/>
              </a:spcAft>
              <a:buClr>
                <a:schemeClr val="lt2"/>
              </a:buClr>
              <a:buSzPct val="50000"/>
              <a:buNone/>
            </a:pPr>
            <a:r>
              <a:rPr lang="pt-PT" sz="1800" b="1" i="0" u="none" strike="noStrike" cap="none" baseline="0" dirty="0">
                <a:solidFill>
                  <a:srgbClr val="FF0000"/>
                </a:solidFill>
                <a:latin typeface="Times New Roman"/>
                <a:ea typeface="Times New Roman"/>
                <a:cs typeface="Times New Roman"/>
                <a:sym typeface="Times New Roman"/>
              </a:rPr>
              <a:t>*Nota: </a:t>
            </a:r>
            <a:r>
              <a:rPr lang="pt-PT" sz="1800" b="1" i="0" u="none" strike="noStrike" cap="none" baseline="0" dirty="0">
                <a:solidFill>
                  <a:schemeClr val="dk1"/>
                </a:solidFill>
                <a:latin typeface="Times New Roman"/>
                <a:ea typeface="Times New Roman"/>
                <a:cs typeface="Times New Roman"/>
                <a:sym typeface="Times New Roman"/>
              </a:rPr>
              <a:t>Art.º </a:t>
            </a:r>
            <a:r>
              <a:rPr lang="pt-PT" sz="1800" b="1" i="0" u="none" strike="noStrike" cap="none" baseline="0" dirty="0">
                <a:solidFill>
                  <a:schemeClr val="tx1"/>
                </a:solidFill>
                <a:latin typeface="Times New Roman"/>
                <a:ea typeface="Times New Roman"/>
                <a:cs typeface="Times New Roman"/>
                <a:sym typeface="Times New Roman"/>
              </a:rPr>
              <a:t>50.º-A rendimentos de patentes e outros direitos (apenas 50%) </a:t>
            </a:r>
          </a:p>
        </p:txBody>
      </p:sp>
      <p:sp>
        <p:nvSpPr>
          <p:cNvPr id="298" name="Shape 298"/>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17</a:t>
            </a:fld>
            <a:endParaRPr lang="pt-PT" sz="1400" b="0" i="0" u="none" strike="noStrike" cap="none" baseline="0" dirty="0">
              <a:solidFill>
                <a:schemeClr val="lt2"/>
              </a:solidFill>
              <a:latin typeface="Times New Roman"/>
              <a:ea typeface="Times New Roman"/>
              <a:cs typeface="Times New Roman"/>
              <a:sym typeface="Times New Roman"/>
            </a:endParaRPr>
          </a:p>
        </p:txBody>
      </p:sp>
      <p:sp>
        <p:nvSpPr>
          <p:cNvPr id="299" name="Shape 299"/>
          <p:cNvSpPr txBox="1"/>
          <p:nvPr/>
        </p:nvSpPr>
        <p:spPr>
          <a:xfrm>
            <a:off x="285719" y="285729"/>
            <a:ext cx="8429683" cy="58477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3200" b="1" i="0" u="none" strike="noStrike" cap="none" baseline="0" dirty="0">
                <a:solidFill>
                  <a:schemeClr val="dk1"/>
                </a:solidFill>
                <a:latin typeface="Times New Roman"/>
                <a:ea typeface="Times New Roman"/>
                <a:cs typeface="Times New Roman"/>
                <a:sym typeface="Times New Roman"/>
              </a:rPr>
              <a:t>RENDIMENTOS E GANHOS</a:t>
            </a:r>
            <a:r>
              <a:rPr lang="pt-PT" sz="3200" b="1" i="0" u="none" strike="noStrike" cap="none" baseline="0" dirty="0">
                <a:solidFill>
                  <a:srgbClr val="FF0000"/>
                </a:solidFill>
                <a:latin typeface="Times New Roman"/>
                <a:ea typeface="Times New Roman"/>
                <a:cs typeface="Times New Roman"/>
                <a:sym typeface="Times New Roman"/>
              </a:rPr>
              <a:t> </a:t>
            </a:r>
            <a:r>
              <a:rPr lang="pt-PT" sz="3200" b="1" i="0" u="none" strike="noStrike" cap="none" baseline="0" dirty="0">
                <a:solidFill>
                  <a:schemeClr val="dk1"/>
                </a:solidFill>
                <a:latin typeface="Times New Roman"/>
                <a:ea typeface="Times New Roman"/>
                <a:cs typeface="Times New Roman"/>
                <a:sym typeface="Times New Roman"/>
              </a:rPr>
              <a:t>(</a:t>
            </a:r>
            <a:r>
              <a:rPr lang="pt-PT" sz="3200" b="1" i="0" u="none" strike="noStrike" cap="none" baseline="0" dirty="0" err="1">
                <a:solidFill>
                  <a:schemeClr val="dk1"/>
                </a:solidFill>
                <a:latin typeface="Times New Roman"/>
                <a:ea typeface="Times New Roman"/>
                <a:cs typeface="Times New Roman"/>
                <a:sym typeface="Times New Roman"/>
              </a:rPr>
              <a:t>ART.º</a:t>
            </a:r>
            <a:r>
              <a:rPr lang="pt-PT" sz="3200" b="1" i="0" u="none" strike="noStrike" cap="none" baseline="0" dirty="0">
                <a:solidFill>
                  <a:schemeClr val="dk1"/>
                </a:solidFill>
                <a:latin typeface="Times New Roman"/>
                <a:ea typeface="Times New Roman"/>
                <a:cs typeface="Times New Roman"/>
                <a:sym typeface="Times New Roman"/>
              </a:rPr>
              <a:t> 20.º)</a:t>
            </a:r>
          </a:p>
        </p:txBody>
      </p:sp>
    </p:spTree>
  </p:cSld>
  <p:clrMapOvr>
    <a:masterClrMapping/>
  </p:clrMapOvr>
  <p:transition spd="slow">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54"/>
        <p:cNvGrpSpPr/>
        <p:nvPr/>
      </p:nvGrpSpPr>
      <p:grpSpPr>
        <a:xfrm>
          <a:off x="0" y="0"/>
          <a:ext cx="0" cy="0"/>
          <a:chOff x="0" y="0"/>
          <a:chExt cx="0" cy="0"/>
        </a:xfrm>
      </p:grpSpPr>
      <p:sp>
        <p:nvSpPr>
          <p:cNvPr id="655" name="Shape 655"/>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18</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656" name="Shape 656"/>
          <p:cNvSpPr txBox="1"/>
          <p:nvPr/>
        </p:nvSpPr>
        <p:spPr>
          <a:xfrm>
            <a:off x="755575" y="1174948"/>
            <a:ext cx="8143874" cy="6286499"/>
          </a:xfrm>
          <a:prstGeom prst="rect">
            <a:avLst/>
          </a:prstGeom>
          <a:noFill/>
          <a:ln>
            <a:noFill/>
          </a:ln>
        </p:spPr>
        <p:txBody>
          <a:bodyPr lIns="91425" tIns="45700" rIns="91425" bIns="45700" anchor="t" anchorCtr="0">
            <a:noAutofit/>
          </a:bodyPr>
          <a:lstStyle/>
          <a:p>
            <a:pPr marL="457200" marR="0" lvl="0" indent="-457200" algn="just" rtl="0">
              <a:spcBef>
                <a:spcPts val="0"/>
              </a:spcBef>
              <a:spcAft>
                <a:spcPts val="0"/>
              </a:spcAft>
              <a:buNone/>
            </a:pPr>
            <a:endParaRPr sz="2400" b="1" i="0"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0" i="0" u="none" strike="noStrike" cap="none" baseline="0">
              <a:solidFill>
                <a:schemeClr val="dk1"/>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just" rtl="0">
              <a:spcBef>
                <a:spcPts val="0"/>
              </a:spcBef>
              <a:spcAft>
                <a:spcPts val="0"/>
              </a:spcAft>
              <a:buNone/>
            </a:pPr>
            <a:endParaRPr sz="2400" b="1" i="0" u="none" strike="noStrike" cap="none" baseline="0">
              <a:solidFill>
                <a:srgbClr val="0070C0"/>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p:txBody>
      </p:sp>
      <p:sp>
        <p:nvSpPr>
          <p:cNvPr id="657" name="Shape 657"/>
          <p:cNvSpPr/>
          <p:nvPr/>
        </p:nvSpPr>
        <p:spPr>
          <a:xfrm>
            <a:off x="571500" y="1357312"/>
            <a:ext cx="8001000" cy="793749"/>
          </a:xfrm>
          <a:prstGeom prst="rect">
            <a:avLst/>
          </a:prstGeom>
          <a:noFill/>
          <a:ln>
            <a:noFill/>
          </a:ln>
        </p:spPr>
        <p:txBody>
          <a:bodyPr lIns="91425" tIns="45700" rIns="91425" bIns="45700" anchor="t" anchorCtr="0">
            <a:noAutofit/>
          </a:bodyPr>
          <a:lstStyle/>
          <a:p>
            <a:pPr marL="0" marR="0" lvl="0" indent="0" algn="just" rtl="0">
              <a:lnSpc>
                <a:spcPct val="120000"/>
              </a:lnSpc>
              <a:spcBef>
                <a:spcPts val="0"/>
              </a:spcBef>
              <a:spcAft>
                <a:spcPts val="0"/>
              </a:spcAft>
              <a:buNone/>
            </a:pPr>
            <a:endParaRPr sz="2400" b="1" i="0" u="sng" strike="noStrike" cap="none" baseline="0">
              <a:solidFill>
                <a:srgbClr val="FF0000"/>
              </a:solidFill>
              <a:latin typeface="Times New Roman"/>
              <a:ea typeface="Times New Roman"/>
              <a:cs typeface="Times New Roman"/>
              <a:sym typeface="Times New Roman"/>
            </a:endParaRPr>
          </a:p>
          <a:p>
            <a:pPr marL="0" marR="0" lvl="0" indent="152400" algn="just" rtl="0">
              <a:lnSpc>
                <a:spcPct val="110000"/>
              </a:lnSpc>
              <a:spcBef>
                <a:spcPts val="500"/>
              </a:spcBef>
              <a:spcAft>
                <a:spcPts val="0"/>
              </a:spcAft>
              <a:buClr>
                <a:schemeClr val="dk1"/>
              </a:buClr>
              <a:buFont typeface="Times New Roman"/>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658" name="Shape 658"/>
          <p:cNvSpPr/>
          <p:nvPr/>
        </p:nvSpPr>
        <p:spPr>
          <a:xfrm>
            <a:off x="539552" y="1052736"/>
            <a:ext cx="8208911" cy="5517473"/>
          </a:xfrm>
          <a:prstGeom prst="rect">
            <a:avLst/>
          </a:prstGeom>
          <a:noFill/>
          <a:ln>
            <a:noFill/>
          </a:ln>
        </p:spPr>
        <p:txBody>
          <a:bodyPr lIns="91425" tIns="45700" rIns="91425" bIns="45700" anchor="t" anchorCtr="0">
            <a:noAutofit/>
          </a:bodyPr>
          <a:lstStyle/>
          <a:p>
            <a:pPr lvl="0" algn="ctr">
              <a:buSzPct val="25000"/>
            </a:pPr>
            <a:r>
              <a:rPr lang="pt-PT" sz="1800" b="1" dirty="0">
                <a:solidFill>
                  <a:schemeClr val="dk1"/>
                </a:solidFill>
                <a:latin typeface="Times New Roman"/>
                <a:ea typeface="Times New Roman"/>
                <a:cs typeface="Times New Roman"/>
                <a:sym typeface="Times New Roman"/>
              </a:rPr>
              <a:t>RENDIMENTOS DE PATENTES E OUTROS DIREITOS DE PROPRIEDADE INDUSTRIAL</a:t>
            </a:r>
            <a:endParaRPr lang="pt-PT" sz="1800" b="0" i="0" u="none" strike="noStrike" cap="none" baseline="0"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SzPct val="25000"/>
              <a:buNone/>
            </a:pPr>
            <a:r>
              <a:rPr lang="pt-PT" sz="2000" b="0" i="0" u="none" strike="noStrike" cap="none" baseline="0" dirty="0">
                <a:solidFill>
                  <a:schemeClr val="dk1"/>
                </a:solidFill>
                <a:latin typeface="Times New Roman"/>
                <a:ea typeface="Times New Roman"/>
                <a:cs typeface="Times New Roman"/>
                <a:sym typeface="Times New Roman"/>
              </a:rPr>
              <a:t>Concorrem para a determinação do lucro tributável </a:t>
            </a:r>
            <a:r>
              <a:rPr lang="pt-PT" sz="2000" b="1" i="0" u="none" strike="noStrike" cap="none" baseline="0" dirty="0">
                <a:solidFill>
                  <a:schemeClr val="dk1"/>
                </a:solidFill>
                <a:latin typeface="Times New Roman"/>
                <a:ea typeface="Times New Roman"/>
                <a:cs typeface="Times New Roman"/>
                <a:sym typeface="Times New Roman"/>
              </a:rPr>
              <a:t>em apenas metade do seu valor</a:t>
            </a:r>
            <a:r>
              <a:rPr lang="pt-PT" sz="2000" b="0" i="0" u="none" strike="noStrike" cap="none" baseline="0" dirty="0">
                <a:solidFill>
                  <a:schemeClr val="dk1"/>
                </a:solidFill>
                <a:latin typeface="Times New Roman"/>
                <a:ea typeface="Times New Roman"/>
                <a:cs typeface="Times New Roman"/>
                <a:sym typeface="Times New Roman"/>
              </a:rPr>
              <a:t> os rendimentos provenientes de contratos que tenham por objeto a cessão ou a utilização temporária dos seguintes direitos de propriedade industrial sujeitos a registo:</a:t>
            </a:r>
          </a:p>
          <a:p>
            <a:pPr marL="457200" marR="0" lvl="1" indent="0" algn="just" rtl="0">
              <a:spcBef>
                <a:spcPts val="500"/>
              </a:spcBef>
              <a:spcAft>
                <a:spcPts val="0"/>
              </a:spcAft>
              <a:buClr>
                <a:schemeClr val="dk1"/>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Patentes e desenhos ou modelos industriais (registados a partir de determinada data) desde que se verifique cumulativamente um conjunto de requisitos (n.º 3);</a:t>
            </a:r>
            <a:r>
              <a:rPr lang="pt-PT" sz="2000" b="0" i="0" u="none" strike="noStrike" cap="none" dirty="0">
                <a:solidFill>
                  <a:schemeClr val="dk1"/>
                </a:solidFill>
                <a:latin typeface="Times New Roman"/>
                <a:ea typeface="Times New Roman"/>
                <a:cs typeface="Times New Roman"/>
                <a:sym typeface="Times New Roman"/>
              </a:rPr>
              <a:t> </a:t>
            </a:r>
            <a:r>
              <a:rPr lang="pt-PT" sz="1400" b="0" i="0" u="none" strike="noStrike" cap="none" baseline="0" dirty="0">
                <a:solidFill>
                  <a:schemeClr val="dk1"/>
                </a:solidFill>
                <a:latin typeface="Times New Roman"/>
                <a:ea typeface="Times New Roman"/>
                <a:cs typeface="Times New Roman"/>
                <a:sym typeface="Times New Roman"/>
              </a:rPr>
              <a:t> </a:t>
            </a:r>
          </a:p>
          <a:p>
            <a:pPr marL="457200" marR="0" lvl="1" indent="0" algn="just" rtl="0">
              <a:spcBef>
                <a:spcPts val="500"/>
              </a:spcBef>
              <a:spcAft>
                <a:spcPts val="0"/>
              </a:spcAft>
              <a:buClr>
                <a:schemeClr val="dk1"/>
              </a:buClr>
              <a:buSzPct val="100000"/>
              <a:buFont typeface="Noto Symbol"/>
              <a:buChar char="❖"/>
            </a:pPr>
            <a:endParaRPr lang="pt-PT" sz="1400" b="0" i="0" u="none" strike="noStrike" cap="none" baseline="0" dirty="0">
              <a:solidFill>
                <a:schemeClr val="dk1"/>
              </a:solidFill>
              <a:latin typeface="Times New Roman"/>
              <a:ea typeface="Times New Roman"/>
              <a:cs typeface="Times New Roman"/>
              <a:sym typeface="Times New Roman"/>
            </a:endParaRPr>
          </a:p>
          <a:p>
            <a:pPr marL="457200" marR="0" lvl="1" indent="0" algn="just" rtl="0">
              <a:spcBef>
                <a:spcPts val="500"/>
              </a:spcBef>
              <a:spcAft>
                <a:spcPts val="0"/>
              </a:spcAft>
              <a:buClr>
                <a:schemeClr val="dk1"/>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 Rendimentos decorrentes da violação dos direitos de propriedade industrial (n.º 2);</a:t>
            </a:r>
          </a:p>
          <a:p>
            <a:pPr marL="457200" marR="0" lvl="1" indent="0" algn="just" rtl="0">
              <a:spcBef>
                <a:spcPts val="500"/>
              </a:spcBef>
              <a:spcAft>
                <a:spcPts val="0"/>
              </a:spcAft>
              <a:buClr>
                <a:schemeClr val="dk1"/>
              </a:buClr>
              <a:buSzPct val="100000"/>
              <a:buFont typeface="Noto Symbol"/>
              <a:buChar char="❖"/>
            </a:pPr>
            <a:endParaRPr lang="pt-PT" sz="2000" b="0" i="0" u="none" strike="noStrike" cap="none" baseline="0" dirty="0">
              <a:solidFill>
                <a:schemeClr val="dk1"/>
              </a:solidFill>
              <a:latin typeface="Times New Roman"/>
              <a:ea typeface="Times New Roman"/>
              <a:cs typeface="Times New Roman"/>
              <a:sym typeface="Times New Roman"/>
            </a:endParaRPr>
          </a:p>
          <a:p>
            <a:pPr marL="457200" marR="0" lvl="1" indent="0" algn="just" rtl="0">
              <a:spcBef>
                <a:spcPts val="500"/>
              </a:spcBef>
              <a:spcAft>
                <a:spcPts val="0"/>
              </a:spcAft>
              <a:buClr>
                <a:schemeClr val="dk1"/>
              </a:buClr>
              <a:buSzPct val="100000"/>
              <a:buFont typeface="Noto Symbol"/>
              <a:buChar char="❖"/>
            </a:pPr>
            <a:r>
              <a:rPr lang="pt-PT" sz="2000" b="1" i="0" u="none" strike="noStrike" cap="none" baseline="0" dirty="0">
                <a:solidFill>
                  <a:schemeClr val="dk1"/>
                </a:solidFill>
                <a:latin typeface="Times New Roman"/>
                <a:ea typeface="Times New Roman"/>
                <a:cs typeface="Times New Roman"/>
                <a:sym typeface="Times New Roman"/>
              </a:rPr>
              <a:t>Esta norma não se aplica </a:t>
            </a:r>
            <a:r>
              <a:rPr lang="pt-PT" sz="2000" b="0" i="0" u="none" strike="noStrike" cap="none" baseline="0" dirty="0">
                <a:solidFill>
                  <a:schemeClr val="dk1"/>
                </a:solidFill>
                <a:latin typeface="Times New Roman"/>
                <a:ea typeface="Times New Roman"/>
                <a:cs typeface="Times New Roman"/>
                <a:sym typeface="Times New Roman"/>
              </a:rPr>
              <a:t>aos rendimentos de prestações acessórias  (n.º</a:t>
            </a:r>
            <a:r>
              <a:rPr lang="pt-PT" sz="2000" b="0" i="0" u="none" strike="noStrike" cap="none" dirty="0">
                <a:solidFill>
                  <a:schemeClr val="dk1"/>
                </a:solidFill>
                <a:latin typeface="Times New Roman"/>
                <a:ea typeface="Times New Roman"/>
                <a:cs typeface="Times New Roman"/>
                <a:sym typeface="Times New Roman"/>
              </a:rPr>
              <a:t> 4)</a:t>
            </a:r>
            <a:r>
              <a:rPr lang="pt-PT" sz="2000" dirty="0">
                <a:solidFill>
                  <a:schemeClr val="dk1"/>
                </a:solidFill>
                <a:latin typeface="Times New Roman"/>
                <a:ea typeface="Times New Roman"/>
                <a:cs typeface="Times New Roman"/>
                <a:sym typeface="Times New Roman"/>
              </a:rPr>
              <a:t>;</a:t>
            </a:r>
            <a:endParaRPr lang="pt-PT" sz="2000" b="0" i="0" u="none" strike="noStrike" cap="none" baseline="0" dirty="0">
              <a:solidFill>
                <a:schemeClr val="dk1"/>
              </a:solidFill>
              <a:latin typeface="Times New Roman"/>
              <a:ea typeface="Times New Roman"/>
              <a:cs typeface="Times New Roman"/>
              <a:sym typeface="Times New Roman"/>
            </a:endParaRPr>
          </a:p>
          <a:p>
            <a:pPr marL="457200" marR="0" lvl="1" indent="0" algn="just" rtl="0">
              <a:spcBef>
                <a:spcPts val="500"/>
              </a:spcBef>
              <a:spcAft>
                <a:spcPts val="0"/>
              </a:spcAft>
              <a:buClr>
                <a:schemeClr val="dk1"/>
              </a:buClr>
              <a:buSzPct val="100000"/>
              <a:buFont typeface="Noto Symbol"/>
              <a:buChar char="❖"/>
            </a:pPr>
            <a:endParaRPr lang="pt-PT" sz="2000" dirty="0">
              <a:solidFill>
                <a:schemeClr val="dk1"/>
              </a:solidFill>
              <a:latin typeface="Times New Roman"/>
              <a:ea typeface="Times New Roman"/>
              <a:cs typeface="Times New Roman"/>
              <a:sym typeface="Times New Roman"/>
            </a:endParaRPr>
          </a:p>
          <a:p>
            <a:pPr marL="457200" marR="0" lvl="1" indent="0" algn="just" rtl="0">
              <a:spcBef>
                <a:spcPts val="500"/>
              </a:spcBef>
              <a:spcAft>
                <a:spcPts val="0"/>
              </a:spcAft>
              <a:buClr>
                <a:schemeClr val="dk1"/>
              </a:buClr>
              <a:buSzPct val="100000"/>
              <a:buFont typeface="Noto Symbol"/>
              <a:buChar char="❖"/>
            </a:pPr>
            <a:r>
              <a:rPr lang="pt-PT" sz="2000" dirty="0">
                <a:solidFill>
                  <a:schemeClr val="dk1"/>
                </a:solidFill>
                <a:latin typeface="Times New Roman"/>
                <a:ea typeface="Times New Roman"/>
                <a:cs typeface="Times New Roman"/>
                <a:sym typeface="Times New Roman"/>
              </a:rPr>
              <a:t>A dedução ao lucro tributável  (benefício) é limitada  (n.º 8); </a:t>
            </a:r>
          </a:p>
        </p:txBody>
      </p:sp>
      <p:sp>
        <p:nvSpPr>
          <p:cNvPr id="659" name="Shape 659"/>
          <p:cNvSpPr txBox="1"/>
          <p:nvPr/>
        </p:nvSpPr>
        <p:spPr>
          <a:xfrm>
            <a:off x="467544" y="214289"/>
            <a:ext cx="7920880" cy="646331"/>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800" b="1" i="0" u="none" strike="noStrike" cap="none" baseline="0" dirty="0">
                <a:solidFill>
                  <a:schemeClr val="dk1"/>
                </a:solidFill>
                <a:latin typeface="Times New Roman"/>
                <a:ea typeface="Times New Roman"/>
                <a:cs typeface="Times New Roman"/>
                <a:sym typeface="Times New Roman"/>
              </a:rPr>
              <a:t>RENDIMENTOS DE</a:t>
            </a:r>
            <a:r>
              <a:rPr lang="pt-PT" sz="2800" b="1" i="0" u="none" strike="noStrike" cap="none" dirty="0">
                <a:solidFill>
                  <a:schemeClr val="dk1"/>
                </a:solidFill>
                <a:latin typeface="Times New Roman"/>
                <a:ea typeface="Times New Roman"/>
                <a:cs typeface="Times New Roman"/>
                <a:sym typeface="Times New Roman"/>
              </a:rPr>
              <a:t> PATENTES</a:t>
            </a:r>
            <a:r>
              <a:rPr lang="pt-PT" sz="2800" b="1" i="0" u="none" strike="noStrike" cap="none" baseline="0" dirty="0">
                <a:solidFill>
                  <a:schemeClr val="dk1"/>
                </a:solidFill>
                <a:latin typeface="Times New Roman"/>
                <a:ea typeface="Times New Roman"/>
                <a:cs typeface="Times New Roman"/>
                <a:sym typeface="Times New Roman"/>
              </a:rPr>
              <a:t>  (</a:t>
            </a:r>
            <a:r>
              <a:rPr lang="pt-PT" sz="2800" b="1" i="0" u="none" strike="noStrike" cap="none" baseline="0" dirty="0" err="1">
                <a:solidFill>
                  <a:schemeClr val="dk1"/>
                </a:solidFill>
                <a:latin typeface="Times New Roman"/>
                <a:ea typeface="Times New Roman"/>
                <a:cs typeface="Times New Roman"/>
                <a:sym typeface="Times New Roman"/>
              </a:rPr>
              <a:t>ART.º</a:t>
            </a:r>
            <a:r>
              <a:rPr lang="pt-PT" sz="2800" b="1" i="0" u="none" strike="noStrike" cap="none" baseline="0" dirty="0">
                <a:solidFill>
                  <a:schemeClr val="dk1"/>
                </a:solidFill>
                <a:latin typeface="Times New Roman"/>
                <a:ea typeface="Times New Roman"/>
                <a:cs typeface="Times New Roman"/>
                <a:sym typeface="Times New Roman"/>
              </a:rPr>
              <a:t> 50.º-A)</a:t>
            </a:r>
          </a:p>
        </p:txBody>
      </p:sp>
      <p:sp>
        <p:nvSpPr>
          <p:cNvPr id="7" name="Chaveta à esquerda 6"/>
          <p:cNvSpPr/>
          <p:nvPr/>
        </p:nvSpPr>
        <p:spPr>
          <a:xfrm>
            <a:off x="9612560" y="2996952"/>
            <a:ext cx="155448" cy="9144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pt-PT"/>
          </a:p>
        </p:txBody>
      </p:sp>
    </p:spTree>
  </p:cSld>
  <p:clrMapOvr>
    <a:masterClrMapping/>
  </p:clrMapOvr>
  <p:transition spd="slow">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Shape 305"/>
          <p:cNvSpPr txBox="1">
            <a:spLocks noGrp="1"/>
          </p:cNvSpPr>
          <p:nvPr>
            <p:ph type="sldNum" idx="12"/>
          </p:nvPr>
        </p:nvSpPr>
        <p:spPr>
          <a:xfrm>
            <a:off x="8215313" y="6500812"/>
            <a:ext cx="773111" cy="220662"/>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19</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306" name="Shape 306"/>
          <p:cNvSpPr txBox="1"/>
          <p:nvPr/>
        </p:nvSpPr>
        <p:spPr>
          <a:xfrm>
            <a:off x="714375" y="836712"/>
            <a:ext cx="8143874" cy="6592788"/>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2400" b="1" i="0" u="none" strike="noStrike" cap="none" baseline="0"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SzPct val="25000"/>
              <a:buNone/>
            </a:pPr>
            <a:r>
              <a:rPr lang="pt-PT" sz="2000" b="1" dirty="0">
                <a:solidFill>
                  <a:schemeClr val="dk1"/>
                </a:solidFill>
                <a:latin typeface="Times New Roman"/>
                <a:ea typeface="Times New Roman"/>
                <a:cs typeface="Times New Roman"/>
                <a:sym typeface="Times New Roman"/>
              </a:rPr>
              <a:t>C</a:t>
            </a:r>
            <a:r>
              <a:rPr lang="pt-PT" sz="2000" b="1" i="0" u="none" strike="noStrike" cap="none" baseline="0" dirty="0">
                <a:solidFill>
                  <a:schemeClr val="dk1"/>
                </a:solidFill>
                <a:latin typeface="Times New Roman"/>
                <a:ea typeface="Times New Roman"/>
                <a:cs typeface="Times New Roman"/>
                <a:sym typeface="Times New Roman"/>
              </a:rPr>
              <a:t>oncorrem para formação do lucro tributável, as variações patrimoniais positivas não refletidas no resultado liquido, </a:t>
            </a:r>
            <a:r>
              <a:rPr lang="pt-PT" sz="2000" b="1" i="0" u="sng" strike="noStrike" cap="none" baseline="0" dirty="0" err="1">
                <a:solidFill>
                  <a:schemeClr val="dk1"/>
                </a:solidFill>
                <a:latin typeface="Times New Roman"/>
                <a:ea typeface="Times New Roman"/>
                <a:cs typeface="Times New Roman"/>
                <a:sym typeface="Times New Roman"/>
              </a:rPr>
              <a:t>excepto</a:t>
            </a:r>
            <a:r>
              <a:rPr lang="pt-PT" sz="2000" b="1" i="0" u="none" strike="noStrike" cap="none" baseline="0" dirty="0">
                <a:solidFill>
                  <a:schemeClr val="dk1"/>
                </a:solidFill>
                <a:latin typeface="Times New Roman"/>
                <a:ea typeface="Times New Roman"/>
                <a:cs typeface="Times New Roman"/>
                <a:sym typeface="Times New Roman"/>
              </a:rPr>
              <a:t>:</a:t>
            </a:r>
          </a:p>
          <a:p>
            <a:pPr marL="0" marR="0" lvl="0" indent="0" algn="just" rtl="0">
              <a:spcBef>
                <a:spcPts val="0"/>
              </a:spcBef>
              <a:spcAft>
                <a:spcPts val="0"/>
              </a:spcAft>
              <a:buNone/>
            </a:pPr>
            <a:endParaRPr sz="2000" b="1" i="0" u="none" strike="noStrike" cap="none" baseline="0"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Clr>
                <a:schemeClr val="dk1"/>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 As entradas de capital, incluindo os prémios de emissão de ações ou quotas, bem como as coberturas de prejuízos, </a:t>
            </a:r>
            <a:r>
              <a:rPr lang="pt-PT" sz="2000" b="1" i="0" u="none" strike="noStrike" cap="none" baseline="0" dirty="0">
                <a:solidFill>
                  <a:schemeClr val="dk1"/>
                </a:solidFill>
                <a:latin typeface="Times New Roman"/>
                <a:ea typeface="Times New Roman"/>
                <a:cs typeface="Times New Roman"/>
                <a:sym typeface="Times New Roman"/>
              </a:rPr>
              <a:t>a qualquer título, </a:t>
            </a:r>
            <a:r>
              <a:rPr lang="pt-PT" sz="2000" b="0" i="0" u="none" strike="noStrike" cap="none" baseline="0" dirty="0">
                <a:solidFill>
                  <a:schemeClr val="dk1"/>
                </a:solidFill>
                <a:latin typeface="Times New Roman"/>
                <a:ea typeface="Times New Roman"/>
                <a:cs typeface="Times New Roman"/>
                <a:sym typeface="Times New Roman"/>
              </a:rPr>
              <a:t>feitas pelos titulares do capital; </a:t>
            </a:r>
          </a:p>
          <a:p>
            <a:pPr marL="0" marR="0" lvl="0" indent="0" algn="just" rtl="0">
              <a:spcBef>
                <a:spcPts val="0"/>
              </a:spcBef>
              <a:spcAft>
                <a:spcPts val="0"/>
              </a:spcAft>
              <a:buClr>
                <a:schemeClr val="dk1"/>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Outras variações patrimoniais positivas decorrentes de operações sobre ações, quotas e outros instrumentos de capital próprio e instrumentos financeiros derivados que </a:t>
            </a:r>
            <a:r>
              <a:rPr lang="pt-PT" sz="2000" b="1" i="0" u="none" strike="noStrike" cap="none" baseline="0" dirty="0">
                <a:solidFill>
                  <a:schemeClr val="dk1"/>
                </a:solidFill>
                <a:latin typeface="Times New Roman"/>
                <a:ea typeface="Times New Roman"/>
                <a:cs typeface="Times New Roman"/>
                <a:sym typeface="Times New Roman"/>
              </a:rPr>
              <a:t>devam ser reconhecidos como instrumentos de capital próprio; </a:t>
            </a:r>
          </a:p>
          <a:p>
            <a:pPr marL="0" marR="0" lvl="0" indent="0" algn="just" rtl="0">
              <a:spcBef>
                <a:spcPts val="0"/>
              </a:spcBef>
              <a:spcAft>
                <a:spcPts val="0"/>
              </a:spcAft>
              <a:buClr>
                <a:schemeClr val="dk1"/>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 As </a:t>
            </a:r>
            <a:r>
              <a:rPr lang="pt-PT" sz="2000" b="1" i="0" u="none" strike="noStrike" cap="none" baseline="0" dirty="0">
                <a:solidFill>
                  <a:schemeClr val="dk1"/>
                </a:solidFill>
                <a:latin typeface="Times New Roman"/>
                <a:ea typeface="Times New Roman"/>
                <a:cs typeface="Times New Roman"/>
                <a:sym typeface="Times New Roman"/>
              </a:rPr>
              <a:t>mais-valias potenciais ou latentes</a:t>
            </a:r>
            <a:r>
              <a:rPr lang="pt-PT" sz="2000" b="0" i="0" u="none" strike="noStrike" cap="none" baseline="0" dirty="0">
                <a:solidFill>
                  <a:schemeClr val="dk1"/>
                </a:solidFill>
                <a:latin typeface="Times New Roman"/>
                <a:ea typeface="Times New Roman"/>
                <a:cs typeface="Times New Roman"/>
                <a:sym typeface="Times New Roman"/>
              </a:rPr>
              <a:t>, ainda que expressas na contabilidade, </a:t>
            </a:r>
            <a:r>
              <a:rPr lang="pt-PT" sz="2000" b="1" i="0" u="none" strike="noStrike" cap="none" baseline="0" dirty="0">
                <a:solidFill>
                  <a:schemeClr val="dk1"/>
                </a:solidFill>
                <a:latin typeface="Times New Roman"/>
                <a:ea typeface="Times New Roman"/>
                <a:cs typeface="Times New Roman"/>
                <a:sym typeface="Times New Roman"/>
              </a:rPr>
              <a:t>incluindo as reservas de reavaliação </a:t>
            </a:r>
            <a:r>
              <a:rPr lang="pt-PT" sz="2000" b="0" i="0" u="none" strike="noStrike" cap="none" baseline="0" dirty="0">
                <a:solidFill>
                  <a:schemeClr val="dk1"/>
                </a:solidFill>
                <a:latin typeface="Times New Roman"/>
                <a:ea typeface="Times New Roman"/>
                <a:cs typeface="Times New Roman"/>
                <a:sym typeface="Times New Roman"/>
              </a:rPr>
              <a:t>legalmente autorizadas; </a:t>
            </a:r>
          </a:p>
          <a:p>
            <a:pPr marL="0" marR="0" lvl="0" indent="0" algn="just" rtl="0">
              <a:spcBef>
                <a:spcPts val="0"/>
              </a:spcBef>
              <a:spcAft>
                <a:spcPts val="0"/>
              </a:spcAft>
              <a:buClr>
                <a:schemeClr val="dk1"/>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 As contribuições, incluindo a participação nas perdas, do associado ao associante, no âmbito da associação em participação e da associação à quota. </a:t>
            </a:r>
          </a:p>
          <a:p>
            <a:pPr marL="0" marR="0" lvl="0" indent="0" algn="just" rtl="0">
              <a:spcBef>
                <a:spcPts val="0"/>
              </a:spcBef>
              <a:spcAft>
                <a:spcPts val="0"/>
              </a:spcAft>
              <a:buClr>
                <a:schemeClr val="dk1"/>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O imposto sobre o rendimento</a:t>
            </a:r>
          </a:p>
          <a:p>
            <a:pPr marL="0" marR="0" lvl="0" indent="0" algn="just" rtl="0">
              <a:spcBef>
                <a:spcPts val="0"/>
              </a:spcBef>
              <a:spcAft>
                <a:spcPts val="0"/>
              </a:spcAft>
              <a:buClr>
                <a:schemeClr val="dk1"/>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O aumento do capital próprio decorrente de operações de fusão, cisão, entrada de ativos  ou permuta de partes sociais </a:t>
            </a:r>
          </a:p>
          <a:p>
            <a:pPr marL="0" marR="0" lvl="0" indent="0" algn="l" rtl="0">
              <a:spcBef>
                <a:spcPts val="0"/>
              </a:spcBef>
              <a:spcAft>
                <a:spcPts val="0"/>
              </a:spcAft>
              <a:buNone/>
            </a:pPr>
            <a:endParaRPr sz="2400" b="0" i="0"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0"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0"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0" i="1" u="none" strike="noStrike" cap="none" baseline="0" dirty="0">
              <a:solidFill>
                <a:schemeClr val="dk1"/>
              </a:solidFill>
              <a:latin typeface="Times New Roman"/>
              <a:ea typeface="Times New Roman"/>
              <a:cs typeface="Times New Roman"/>
              <a:sym typeface="Times New Roman"/>
            </a:endParaRPr>
          </a:p>
        </p:txBody>
      </p:sp>
      <p:sp>
        <p:nvSpPr>
          <p:cNvPr id="307" name="Shape 307"/>
          <p:cNvSpPr txBox="1"/>
          <p:nvPr/>
        </p:nvSpPr>
        <p:spPr>
          <a:xfrm>
            <a:off x="428625" y="0"/>
            <a:ext cx="8715374" cy="1214437"/>
          </a:xfrm>
          <a:prstGeom prst="rect">
            <a:avLst/>
          </a:prstGeom>
          <a:noFill/>
          <a:ln>
            <a:noFill/>
          </a:ln>
        </p:spPr>
        <p:txBody>
          <a:bodyPr lIns="91425" tIns="45700" rIns="91425" bIns="45700" anchor="ctr" anchorCtr="0">
            <a:noAutofit/>
          </a:bodyPr>
          <a:lstStyle/>
          <a:p>
            <a:pPr marL="0" marR="0" lvl="0" indent="0" algn="ctr" rtl="0">
              <a:spcBef>
                <a:spcPts val="0"/>
              </a:spcBef>
              <a:spcAft>
                <a:spcPts val="0"/>
              </a:spcAft>
              <a:buSzPct val="25000"/>
              <a:buNone/>
            </a:pPr>
            <a:r>
              <a:rPr lang="pt-PT" sz="3600" b="0" i="0" u="none" strike="noStrike" cap="none" baseline="0">
                <a:solidFill>
                  <a:schemeClr val="dk2"/>
                </a:solidFill>
                <a:latin typeface="Rokkitt"/>
                <a:ea typeface="Rokkitt"/>
                <a:cs typeface="Rokkitt"/>
                <a:sym typeface="Rokkitt"/>
              </a:rPr>
              <a:t> </a:t>
            </a:r>
          </a:p>
        </p:txBody>
      </p:sp>
      <p:sp>
        <p:nvSpPr>
          <p:cNvPr id="308" name="Shape 308"/>
          <p:cNvSpPr txBox="1"/>
          <p:nvPr/>
        </p:nvSpPr>
        <p:spPr>
          <a:xfrm>
            <a:off x="285719" y="285729"/>
            <a:ext cx="8429683" cy="58477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3200" b="1" i="0" u="none" strike="noStrike" cap="none" baseline="0">
                <a:solidFill>
                  <a:schemeClr val="dk1"/>
                </a:solidFill>
                <a:latin typeface="Times New Roman"/>
                <a:ea typeface="Times New Roman"/>
                <a:cs typeface="Times New Roman"/>
                <a:sym typeface="Times New Roman"/>
              </a:rPr>
              <a:t>VARIAÇÕES PATRIMONIAIS (ART.º 21.º)</a:t>
            </a:r>
          </a:p>
        </p:txBody>
      </p:sp>
    </p:spTree>
  </p:cSld>
  <p:clrMapOvr>
    <a:masterClrMapping/>
  </p:clrMapOvr>
  <p:transition spd="slow">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Shape 314"/>
          <p:cNvSpPr txBox="1">
            <a:spLocks noGrp="1"/>
          </p:cNvSpPr>
          <p:nvPr>
            <p:ph type="sldNum" idx="12"/>
          </p:nvPr>
        </p:nvSpPr>
        <p:spPr>
          <a:xfrm>
            <a:off x="8215313" y="6500812"/>
            <a:ext cx="773111" cy="220662"/>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20</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315" name="Shape 315"/>
          <p:cNvSpPr txBox="1"/>
          <p:nvPr/>
        </p:nvSpPr>
        <p:spPr>
          <a:xfrm>
            <a:off x="714375" y="785793"/>
            <a:ext cx="8143874" cy="6643705"/>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2400" b="1" i="0" u="none" strike="noStrike" cap="none" baseline="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a:p>
            <a:pPr marL="0" marR="0" lvl="0" indent="0" algn="l"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Concorrem para a formação do lucro:</a:t>
            </a:r>
          </a:p>
          <a:p>
            <a:pPr marL="0" marR="0" lvl="0" indent="0" algn="l" rtl="0">
              <a:spcBef>
                <a:spcPts val="0"/>
              </a:spcBef>
              <a:spcAft>
                <a:spcPts val="0"/>
              </a:spcAft>
              <a:buNone/>
            </a:pPr>
            <a:endParaRPr sz="2400" b="1" i="0" u="none" strike="noStrike" cap="none" baseline="0">
              <a:solidFill>
                <a:schemeClr val="dk1"/>
              </a:solidFill>
              <a:latin typeface="Times New Roman"/>
              <a:ea typeface="Times New Roman"/>
              <a:cs typeface="Times New Roman"/>
              <a:sym typeface="Times New Roman"/>
            </a:endParaRPr>
          </a:p>
          <a:p>
            <a:pPr marL="0" marR="0" lvl="0" indent="0" algn="l" rtl="0">
              <a:spcBef>
                <a:spcPts val="0"/>
              </a:spcBef>
              <a:spcAft>
                <a:spcPts val="0"/>
              </a:spcAft>
              <a:buClr>
                <a:schemeClr val="dk1"/>
              </a:buClr>
              <a:buSzPct val="100000"/>
              <a:buFont typeface="Noto Symbol"/>
              <a:buChar char="➢"/>
            </a:pPr>
            <a:r>
              <a:rPr lang="pt-PT" sz="2400" b="0" i="0" u="none" strike="noStrike" cap="none" baseline="0">
                <a:solidFill>
                  <a:schemeClr val="dk1"/>
                </a:solidFill>
                <a:latin typeface="Times New Roman"/>
                <a:ea typeface="Times New Roman"/>
                <a:cs typeface="Times New Roman"/>
                <a:sym typeface="Times New Roman"/>
              </a:rPr>
              <a:t>Subsídios não destinados à exploração</a:t>
            </a:r>
          </a:p>
          <a:p>
            <a:pPr marL="0" marR="0" lvl="0" indent="152400" algn="l" rtl="0">
              <a:spcBef>
                <a:spcPts val="0"/>
              </a:spcBef>
              <a:spcAft>
                <a:spcPts val="0"/>
              </a:spcAft>
              <a:buClr>
                <a:schemeClr val="dk1"/>
              </a:buClr>
              <a:buFont typeface="Noto Symbol"/>
              <a:buNone/>
            </a:pPr>
            <a:endParaRPr sz="2400" b="0" i="0" u="none" strike="noStrike" cap="none" baseline="0">
              <a:solidFill>
                <a:schemeClr val="dk1"/>
              </a:solidFill>
              <a:latin typeface="Times New Roman"/>
              <a:ea typeface="Times New Roman"/>
              <a:cs typeface="Times New Roman"/>
              <a:sym typeface="Times New Roman"/>
            </a:endParaRPr>
          </a:p>
          <a:p>
            <a:pPr marL="0" marR="0" lvl="0" indent="0" algn="l" rtl="0">
              <a:spcBef>
                <a:spcPts val="0"/>
              </a:spcBef>
              <a:spcAft>
                <a:spcPts val="0"/>
              </a:spcAft>
              <a:buClr>
                <a:schemeClr val="dk1"/>
              </a:buClr>
              <a:buSzPct val="100000"/>
              <a:buFont typeface="Noto Symbol"/>
              <a:buChar char="➢"/>
            </a:pPr>
            <a:r>
              <a:rPr lang="pt-PT" sz="2400" b="0" i="0" u="none" strike="noStrike" cap="none" baseline="0">
                <a:solidFill>
                  <a:schemeClr val="dk1"/>
                </a:solidFill>
                <a:latin typeface="Times New Roman"/>
                <a:ea typeface="Times New Roman"/>
                <a:cs typeface="Times New Roman"/>
                <a:sym typeface="Times New Roman"/>
              </a:rPr>
              <a:t>Regularizações não frequentes e de grande significado</a:t>
            </a:r>
          </a:p>
          <a:p>
            <a:pPr marL="0" marR="0" lvl="0" indent="152400" algn="l" rtl="0">
              <a:spcBef>
                <a:spcPts val="0"/>
              </a:spcBef>
              <a:spcAft>
                <a:spcPts val="0"/>
              </a:spcAft>
              <a:buClr>
                <a:schemeClr val="dk1"/>
              </a:buClr>
              <a:buFont typeface="Noto Symbol"/>
              <a:buNone/>
            </a:pPr>
            <a:endParaRPr sz="2400" b="0" i="0" u="none" strike="noStrike" cap="none" baseline="0">
              <a:solidFill>
                <a:schemeClr val="dk1"/>
              </a:solidFill>
              <a:latin typeface="Times New Roman"/>
              <a:ea typeface="Times New Roman"/>
              <a:cs typeface="Times New Roman"/>
              <a:sym typeface="Times New Roman"/>
            </a:endParaRPr>
          </a:p>
          <a:p>
            <a:pPr marL="0" marR="0" lvl="0" indent="0" algn="l" rtl="0">
              <a:spcBef>
                <a:spcPts val="0"/>
              </a:spcBef>
              <a:spcAft>
                <a:spcPts val="0"/>
              </a:spcAft>
              <a:buClr>
                <a:schemeClr val="dk1"/>
              </a:buClr>
              <a:buSzPct val="100000"/>
              <a:buFont typeface="Noto Symbol"/>
              <a:buChar char="➢"/>
            </a:pPr>
            <a:r>
              <a:rPr lang="pt-PT" sz="2400" b="0" i="0" u="none" strike="noStrike" cap="none" baseline="0">
                <a:solidFill>
                  <a:schemeClr val="dk1"/>
                </a:solidFill>
                <a:latin typeface="Times New Roman"/>
                <a:ea typeface="Times New Roman"/>
                <a:cs typeface="Times New Roman"/>
                <a:sym typeface="Times New Roman"/>
              </a:rPr>
              <a:t>Incrementos patrimoniais (desde que não excepcionados)</a:t>
            </a:r>
          </a:p>
          <a:p>
            <a:pPr marL="0" marR="0" lvl="0" indent="152400" algn="l" rtl="0">
              <a:spcBef>
                <a:spcPts val="0"/>
              </a:spcBef>
              <a:spcAft>
                <a:spcPts val="0"/>
              </a:spcAft>
              <a:buClr>
                <a:schemeClr val="dk1"/>
              </a:buClr>
              <a:buFont typeface="Noto Symbol"/>
              <a:buNone/>
            </a:pPr>
            <a:endParaRPr sz="2400" b="0" i="0" u="none" strike="noStrike" cap="none" baseline="0">
              <a:solidFill>
                <a:schemeClr val="dk1"/>
              </a:solidFill>
              <a:latin typeface="Times New Roman"/>
              <a:ea typeface="Times New Roman"/>
              <a:cs typeface="Times New Roman"/>
              <a:sym typeface="Times New Roman"/>
            </a:endParaRPr>
          </a:p>
          <a:p>
            <a:pPr marL="0" marR="0" lvl="0" indent="0" algn="l" rtl="0">
              <a:spcBef>
                <a:spcPts val="0"/>
              </a:spcBef>
              <a:spcAft>
                <a:spcPts val="0"/>
              </a:spcAft>
              <a:buSzPct val="25000"/>
              <a:buNone/>
            </a:pPr>
            <a:r>
              <a:rPr lang="pt-PT" sz="2400" b="0" i="0" u="none" strike="noStrike" cap="none" baseline="0">
                <a:solidFill>
                  <a:schemeClr val="dk1"/>
                </a:solidFill>
                <a:latin typeface="Times New Roman"/>
                <a:ea typeface="Times New Roman"/>
                <a:cs typeface="Times New Roman"/>
                <a:sym typeface="Times New Roman"/>
              </a:rPr>
              <a:t>O valor de aquisição dos </a:t>
            </a:r>
            <a:r>
              <a:rPr lang="pt-PT" sz="2400" b="1" i="0" u="none" strike="noStrike" cap="none" baseline="0">
                <a:solidFill>
                  <a:schemeClr val="dk1"/>
                </a:solidFill>
                <a:latin typeface="Times New Roman"/>
                <a:ea typeface="Times New Roman"/>
                <a:cs typeface="Times New Roman"/>
                <a:sym typeface="Times New Roman"/>
              </a:rPr>
              <a:t>incrementos patrimoniais,</a:t>
            </a:r>
            <a:r>
              <a:rPr lang="pt-PT" sz="2400" b="0" i="0" u="none" strike="noStrike" cap="none" baseline="0">
                <a:solidFill>
                  <a:schemeClr val="dk1"/>
                </a:solidFill>
                <a:latin typeface="Times New Roman"/>
                <a:ea typeface="Times New Roman"/>
                <a:cs typeface="Times New Roman"/>
                <a:sym typeface="Times New Roman"/>
              </a:rPr>
              <a:t> obtidos a </a:t>
            </a:r>
            <a:r>
              <a:rPr lang="pt-PT" sz="2400" b="1" i="0" u="none" strike="noStrike" cap="none" baseline="0">
                <a:solidFill>
                  <a:schemeClr val="dk1"/>
                </a:solidFill>
                <a:latin typeface="Times New Roman"/>
                <a:ea typeface="Times New Roman"/>
                <a:cs typeface="Times New Roman"/>
                <a:sym typeface="Times New Roman"/>
              </a:rPr>
              <a:t>título gratuito </a:t>
            </a:r>
            <a:r>
              <a:rPr lang="pt-PT" sz="2400" b="0" i="0" u="none" strike="noStrike" cap="none" baseline="0">
                <a:solidFill>
                  <a:schemeClr val="dk1"/>
                </a:solidFill>
                <a:latin typeface="Times New Roman"/>
                <a:ea typeface="Times New Roman"/>
                <a:cs typeface="Times New Roman"/>
                <a:sym typeface="Times New Roman"/>
              </a:rPr>
              <a:t>é o valor de mercado, respeitando as regras do Código do Imposto de Selo.</a:t>
            </a:r>
          </a:p>
          <a:p>
            <a:pPr marL="0" marR="0" lvl="0" indent="152400" algn="l" rtl="0">
              <a:spcBef>
                <a:spcPts val="0"/>
              </a:spcBef>
              <a:spcAft>
                <a:spcPts val="0"/>
              </a:spcAft>
              <a:buClr>
                <a:schemeClr val="dk1"/>
              </a:buClr>
              <a:buFont typeface="Noto Symbol"/>
              <a:buNone/>
            </a:pPr>
            <a:endParaRPr sz="2400" b="0" i="0" u="none" strike="noStrike" cap="none" baseline="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0" i="1" u="none" strike="noStrike" cap="none" baseline="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0" i="1" u="none" strike="noStrike" cap="none" baseline="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0" i="1" u="none" strike="noStrike" cap="none" baseline="0">
              <a:solidFill>
                <a:schemeClr val="dk1"/>
              </a:solidFill>
              <a:latin typeface="Times New Roman"/>
              <a:ea typeface="Times New Roman"/>
              <a:cs typeface="Times New Roman"/>
              <a:sym typeface="Times New Roman"/>
            </a:endParaRPr>
          </a:p>
        </p:txBody>
      </p:sp>
      <p:sp>
        <p:nvSpPr>
          <p:cNvPr id="316" name="Shape 316"/>
          <p:cNvSpPr txBox="1"/>
          <p:nvPr/>
        </p:nvSpPr>
        <p:spPr>
          <a:xfrm>
            <a:off x="428625" y="0"/>
            <a:ext cx="8715374" cy="1214437"/>
          </a:xfrm>
          <a:prstGeom prst="rect">
            <a:avLst/>
          </a:prstGeom>
          <a:noFill/>
          <a:ln>
            <a:noFill/>
          </a:ln>
        </p:spPr>
        <p:txBody>
          <a:bodyPr lIns="91425" tIns="45700" rIns="91425" bIns="45700" anchor="ctr" anchorCtr="0">
            <a:noAutofit/>
          </a:bodyPr>
          <a:lstStyle/>
          <a:p>
            <a:pPr marL="0" marR="0" lvl="0" indent="0" algn="ctr" rtl="0">
              <a:spcBef>
                <a:spcPts val="0"/>
              </a:spcBef>
              <a:spcAft>
                <a:spcPts val="0"/>
              </a:spcAft>
              <a:buSzPct val="25000"/>
              <a:buNone/>
            </a:pPr>
            <a:r>
              <a:rPr lang="pt-PT" sz="3600" b="0" i="0" u="none" strike="noStrike" cap="none" baseline="0">
                <a:solidFill>
                  <a:schemeClr val="dk2"/>
                </a:solidFill>
                <a:latin typeface="Rokkitt"/>
                <a:ea typeface="Rokkitt"/>
                <a:cs typeface="Rokkitt"/>
                <a:sym typeface="Rokkitt"/>
              </a:rPr>
              <a:t> </a:t>
            </a:r>
          </a:p>
        </p:txBody>
      </p:sp>
      <p:sp>
        <p:nvSpPr>
          <p:cNvPr id="317" name="Shape 317"/>
          <p:cNvSpPr txBox="1"/>
          <p:nvPr/>
        </p:nvSpPr>
        <p:spPr>
          <a:xfrm>
            <a:off x="285719" y="285729"/>
            <a:ext cx="8429683" cy="58477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3200" b="1" i="0" u="none" strike="noStrike" cap="none" baseline="0">
                <a:solidFill>
                  <a:schemeClr val="dk1"/>
                </a:solidFill>
                <a:latin typeface="Times New Roman"/>
                <a:ea typeface="Times New Roman"/>
                <a:cs typeface="Times New Roman"/>
                <a:sym typeface="Times New Roman"/>
              </a:rPr>
              <a:t>VARIAÇÕES PATRIMONIAIS (ART.º 21.º)</a:t>
            </a:r>
          </a:p>
        </p:txBody>
      </p:sp>
    </p:spTree>
  </p:cSld>
  <p:clrMapOvr>
    <a:masterClrMapping/>
  </p:clrMapOvr>
  <p:transition spd="slow">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Shape 323"/>
          <p:cNvSpPr txBox="1"/>
          <p:nvPr/>
        </p:nvSpPr>
        <p:spPr>
          <a:xfrm>
            <a:off x="1187624" y="1143000"/>
            <a:ext cx="6027565" cy="400109"/>
          </a:xfrm>
          <a:prstGeom prst="rect">
            <a:avLst/>
          </a:prstGeom>
          <a:noFill/>
          <a:ln>
            <a:noFill/>
          </a:ln>
        </p:spPr>
        <p:txBody>
          <a:bodyPr lIns="91425" tIns="45700" rIns="91425" bIns="45700" anchor="t" anchorCtr="0">
            <a:noAutofit/>
          </a:bodyPr>
          <a:lstStyle/>
          <a:p>
            <a:pPr marL="0" marR="0" lvl="0" indent="0" algn="ctr" rtl="0">
              <a:spcBef>
                <a:spcPts val="0"/>
              </a:spcBef>
              <a:spcAft>
                <a:spcPts val="0"/>
              </a:spcAft>
              <a:buSzPct val="25000"/>
              <a:buNone/>
            </a:pPr>
            <a:r>
              <a:rPr lang="pt-PT" sz="2000" b="1" i="0" u="none" strike="noStrike" cap="none" baseline="0" dirty="0">
                <a:solidFill>
                  <a:schemeClr val="dk1"/>
                </a:solidFill>
                <a:latin typeface="Times New Roman"/>
                <a:ea typeface="Times New Roman"/>
                <a:cs typeface="Times New Roman"/>
                <a:sym typeface="Times New Roman"/>
              </a:rPr>
              <a:t>Inclusão no Lucro Tributável dos Subsídios</a:t>
            </a:r>
          </a:p>
        </p:txBody>
      </p:sp>
      <p:sp>
        <p:nvSpPr>
          <p:cNvPr id="324" name="Shape 324"/>
          <p:cNvSpPr txBox="1"/>
          <p:nvPr/>
        </p:nvSpPr>
        <p:spPr>
          <a:xfrm>
            <a:off x="251520" y="2732088"/>
            <a:ext cx="2160238" cy="923329"/>
          </a:xfrm>
          <a:prstGeom prst="rect">
            <a:avLst/>
          </a:prstGeom>
          <a:noFill/>
          <a:ln w="12700" cap="flat">
            <a:solidFill>
              <a:srgbClr val="7A7A7A"/>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1800" b="0" i="0" u="none" strike="noStrike" cap="none" baseline="0">
                <a:solidFill>
                  <a:schemeClr val="dk1"/>
                </a:solidFill>
                <a:latin typeface="Times New Roman"/>
                <a:ea typeface="Times New Roman"/>
                <a:cs typeface="Times New Roman"/>
                <a:sym typeface="Times New Roman"/>
              </a:rPr>
              <a:t>Respeitantes a activos depreciáveis ou amortizáveis</a:t>
            </a:r>
          </a:p>
        </p:txBody>
      </p:sp>
      <p:sp>
        <p:nvSpPr>
          <p:cNvPr id="325" name="Shape 325"/>
          <p:cNvSpPr txBox="1"/>
          <p:nvPr/>
        </p:nvSpPr>
        <p:spPr>
          <a:xfrm>
            <a:off x="6444207" y="2732088"/>
            <a:ext cx="1224135" cy="369332"/>
          </a:xfrm>
          <a:prstGeom prst="rect">
            <a:avLst/>
          </a:prstGeom>
          <a:noFill/>
          <a:ln w="12700" cap="flat">
            <a:solidFill>
              <a:srgbClr val="7A7A7A"/>
            </a:solidFill>
            <a:prstDash val="solid"/>
            <a:miter/>
            <a:headEnd type="none" w="med" len="med"/>
            <a:tailEnd type="none" w="med" len="med"/>
          </a:ln>
        </p:spPr>
        <p:txBody>
          <a:bodyPr lIns="91425" tIns="45700" rIns="91425" bIns="45700" anchor="t" anchorCtr="0">
            <a:noAutofit/>
          </a:bodyPr>
          <a:lstStyle/>
          <a:p>
            <a:pPr marL="0" marR="0" lvl="0" indent="0" algn="l" rtl="0">
              <a:spcBef>
                <a:spcPts val="0"/>
              </a:spcBef>
              <a:spcAft>
                <a:spcPts val="0"/>
              </a:spcAft>
              <a:buSzPct val="25000"/>
              <a:buNone/>
            </a:pPr>
            <a:r>
              <a:rPr lang="pt-PT" sz="1800" b="0" i="0" u="none" strike="noStrike" cap="none" baseline="0">
                <a:solidFill>
                  <a:schemeClr val="dk1"/>
                </a:solidFill>
                <a:latin typeface="Times New Roman"/>
                <a:ea typeface="Times New Roman"/>
                <a:cs typeface="Times New Roman"/>
                <a:sym typeface="Times New Roman"/>
              </a:rPr>
              <a:t>Outros</a:t>
            </a:r>
          </a:p>
        </p:txBody>
      </p:sp>
      <p:sp>
        <p:nvSpPr>
          <p:cNvPr id="326" name="Shape 326"/>
          <p:cNvSpPr txBox="1"/>
          <p:nvPr/>
        </p:nvSpPr>
        <p:spPr>
          <a:xfrm>
            <a:off x="5364087" y="3738562"/>
            <a:ext cx="1440160" cy="646331"/>
          </a:xfrm>
          <a:prstGeom prst="rect">
            <a:avLst/>
          </a:prstGeom>
          <a:noFill/>
          <a:ln w="12700" cap="flat">
            <a:solidFill>
              <a:srgbClr val="7A7A7A"/>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1800" b="0" i="0" u="none" strike="noStrike" cap="none" baseline="0">
                <a:solidFill>
                  <a:schemeClr val="dk1"/>
                </a:solidFill>
                <a:latin typeface="Times New Roman"/>
                <a:ea typeface="Times New Roman"/>
                <a:cs typeface="Times New Roman"/>
                <a:sym typeface="Times New Roman"/>
              </a:rPr>
              <a:t>S/ período  inalienável</a:t>
            </a:r>
          </a:p>
        </p:txBody>
      </p:sp>
      <p:sp>
        <p:nvSpPr>
          <p:cNvPr id="327" name="Shape 327"/>
          <p:cNvSpPr txBox="1"/>
          <p:nvPr/>
        </p:nvSpPr>
        <p:spPr>
          <a:xfrm>
            <a:off x="7236296" y="3725862"/>
            <a:ext cx="1584175" cy="646331"/>
          </a:xfrm>
          <a:prstGeom prst="rect">
            <a:avLst/>
          </a:prstGeom>
          <a:noFill/>
          <a:ln w="12700" cap="flat">
            <a:solidFill>
              <a:srgbClr val="7A7A7A"/>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1800" b="0" i="0" u="none" strike="noStrike" cap="none" baseline="0">
                <a:solidFill>
                  <a:schemeClr val="dk1"/>
                </a:solidFill>
                <a:latin typeface="Times New Roman"/>
                <a:ea typeface="Times New Roman"/>
                <a:cs typeface="Times New Roman"/>
                <a:sym typeface="Times New Roman"/>
              </a:rPr>
              <a:t>C/ período  inalienável</a:t>
            </a:r>
          </a:p>
        </p:txBody>
      </p:sp>
      <p:sp>
        <p:nvSpPr>
          <p:cNvPr id="328" name="Shape 328"/>
          <p:cNvSpPr txBox="1"/>
          <p:nvPr/>
        </p:nvSpPr>
        <p:spPr>
          <a:xfrm>
            <a:off x="5004048" y="4995862"/>
            <a:ext cx="1512168" cy="1077217"/>
          </a:xfrm>
          <a:prstGeom prst="rect">
            <a:avLst/>
          </a:prstGeom>
          <a:noFill/>
          <a:ln>
            <a:noFill/>
          </a:ln>
        </p:spPr>
        <p:txBody>
          <a:bodyPr lIns="91425" tIns="45700" rIns="91425" bIns="45700" anchor="t" anchorCtr="0">
            <a:noAutofit/>
          </a:bodyPr>
          <a:lstStyle/>
          <a:p>
            <a:pPr marL="0" marR="0" lvl="0" indent="0" algn="ctr" rtl="0">
              <a:spcBef>
                <a:spcPts val="0"/>
              </a:spcBef>
              <a:spcAft>
                <a:spcPts val="0"/>
              </a:spcAft>
              <a:buSzPct val="25000"/>
              <a:buNone/>
            </a:pPr>
            <a:r>
              <a:rPr lang="pt-PT" sz="1600" b="0" i="0" u="none" strike="noStrike" cap="none" baseline="0" dirty="0">
                <a:solidFill>
                  <a:schemeClr val="dk1"/>
                </a:solidFill>
                <a:latin typeface="Times New Roman"/>
                <a:ea typeface="Times New Roman"/>
                <a:cs typeface="Times New Roman"/>
                <a:sym typeface="Times New Roman"/>
              </a:rPr>
              <a:t>Inclusão no LT, em partes iguais, durante 10 anos</a:t>
            </a:r>
          </a:p>
        </p:txBody>
      </p:sp>
      <p:sp>
        <p:nvSpPr>
          <p:cNvPr id="329" name="Shape 329"/>
          <p:cNvSpPr txBox="1"/>
          <p:nvPr/>
        </p:nvSpPr>
        <p:spPr>
          <a:xfrm>
            <a:off x="6357937" y="4895850"/>
            <a:ext cx="2643186" cy="1077217"/>
          </a:xfrm>
          <a:prstGeom prst="rect">
            <a:avLst/>
          </a:prstGeom>
          <a:noFill/>
          <a:ln>
            <a:noFill/>
          </a:ln>
        </p:spPr>
        <p:txBody>
          <a:bodyPr lIns="91425" tIns="45700" rIns="91425" bIns="45700" anchor="t" anchorCtr="0">
            <a:noAutofit/>
          </a:bodyPr>
          <a:lstStyle/>
          <a:p>
            <a:pPr marL="0" marR="0" lvl="0" indent="0" algn="ctr" rtl="0">
              <a:spcBef>
                <a:spcPts val="0"/>
              </a:spcBef>
              <a:spcAft>
                <a:spcPts val="0"/>
              </a:spcAft>
              <a:buSzPct val="25000"/>
              <a:buNone/>
            </a:pPr>
            <a:r>
              <a:rPr lang="pt-PT" sz="1600" b="0" i="0" u="none" strike="noStrike" cap="none" baseline="0">
                <a:solidFill>
                  <a:schemeClr val="dk1"/>
                </a:solidFill>
                <a:latin typeface="Times New Roman"/>
                <a:ea typeface="Times New Roman"/>
                <a:cs typeface="Times New Roman"/>
                <a:sym typeface="Times New Roman"/>
              </a:rPr>
              <a:t>Inclusão no LT em fracções iguais, durante  o período em que os elementos sejam inalienáveis</a:t>
            </a:r>
          </a:p>
        </p:txBody>
      </p:sp>
      <p:sp>
        <p:nvSpPr>
          <p:cNvPr id="330" name="Shape 330"/>
          <p:cNvSpPr txBox="1"/>
          <p:nvPr/>
        </p:nvSpPr>
        <p:spPr>
          <a:xfrm>
            <a:off x="357187" y="4414837"/>
            <a:ext cx="2414611" cy="206210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pt-PT" sz="1600" b="0" i="0" u="none" strike="noStrike" cap="none" baseline="0" dirty="0">
                <a:solidFill>
                  <a:schemeClr val="dk1"/>
                </a:solidFill>
                <a:latin typeface="Times New Roman"/>
                <a:ea typeface="Times New Roman"/>
                <a:cs typeface="Times New Roman"/>
                <a:sym typeface="Times New Roman"/>
              </a:rPr>
              <a:t>Inclusão no LT, na proporção da depreciação ou amortização, tendo como limite mínimo a quota mínima prevista </a:t>
            </a:r>
          </a:p>
          <a:p>
            <a:pPr marL="0" marR="0" lvl="0" indent="0" algn="l" rtl="0">
              <a:spcBef>
                <a:spcPts val="0"/>
              </a:spcBef>
              <a:spcAft>
                <a:spcPts val="0"/>
              </a:spcAft>
              <a:buSzPct val="25000"/>
              <a:buNone/>
            </a:pPr>
            <a:r>
              <a:rPr lang="pt-PT" sz="1600" b="0" i="0" u="none" strike="noStrike" cap="none" baseline="0" dirty="0">
                <a:solidFill>
                  <a:schemeClr val="dk1"/>
                </a:solidFill>
                <a:latin typeface="Times New Roman"/>
                <a:ea typeface="Times New Roman"/>
                <a:cs typeface="Times New Roman"/>
                <a:sym typeface="Times New Roman"/>
              </a:rPr>
              <a:t>para os bens (independentemente do </a:t>
            </a:r>
          </a:p>
          <a:p>
            <a:pPr marL="0" marR="0" lvl="0" indent="0" algn="l" rtl="0">
              <a:spcBef>
                <a:spcPts val="0"/>
              </a:spcBef>
              <a:spcAft>
                <a:spcPts val="0"/>
              </a:spcAft>
              <a:buSzPct val="25000"/>
              <a:buNone/>
            </a:pPr>
            <a:r>
              <a:rPr lang="pt-PT" sz="1600" b="0" i="0" u="none" strike="noStrike" cap="none" baseline="0" dirty="0">
                <a:solidFill>
                  <a:schemeClr val="dk1"/>
                </a:solidFill>
                <a:latin typeface="Times New Roman"/>
                <a:ea typeface="Times New Roman"/>
                <a:cs typeface="Times New Roman"/>
                <a:sym typeface="Times New Roman"/>
              </a:rPr>
              <a:t>seu recebimento)</a:t>
            </a:r>
          </a:p>
        </p:txBody>
      </p:sp>
      <p:sp>
        <p:nvSpPr>
          <p:cNvPr id="331" name="Shape 331"/>
          <p:cNvSpPr/>
          <p:nvPr/>
        </p:nvSpPr>
        <p:spPr>
          <a:xfrm rot="10800000">
            <a:off x="1187623" y="1628799"/>
            <a:ext cx="642938" cy="1000125"/>
          </a:xfrm>
          <a:prstGeom prst="bentUpArrow">
            <a:avLst>
              <a:gd name="adj1" fmla="val 25000"/>
              <a:gd name="adj2" fmla="val 50000"/>
              <a:gd name="adj3" fmla="val 25000"/>
            </a:avLst>
          </a:prstGeom>
          <a:solidFill>
            <a:schemeClr val="accent1"/>
          </a:solidFill>
          <a:ln w="25400" cap="flat">
            <a:solidFill>
              <a:srgbClr val="BB9595"/>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None/>
            </a:pPr>
            <a:endParaRPr sz="2400" b="0" i="0" u="none" strike="noStrike" cap="none" baseline="0">
              <a:solidFill>
                <a:schemeClr val="lt1"/>
              </a:solidFill>
              <a:latin typeface="Times New Roman"/>
              <a:ea typeface="Times New Roman"/>
              <a:cs typeface="Times New Roman"/>
              <a:sym typeface="Times New Roman"/>
            </a:endParaRPr>
          </a:p>
        </p:txBody>
      </p:sp>
      <p:sp>
        <p:nvSpPr>
          <p:cNvPr id="332" name="Shape 332"/>
          <p:cNvSpPr/>
          <p:nvPr/>
        </p:nvSpPr>
        <p:spPr>
          <a:xfrm rot="10800000" flipH="1">
            <a:off x="6948264" y="1700807"/>
            <a:ext cx="571500" cy="1000125"/>
          </a:xfrm>
          <a:prstGeom prst="bentUpArrow">
            <a:avLst>
              <a:gd name="adj1" fmla="val 25000"/>
              <a:gd name="adj2" fmla="val 50000"/>
              <a:gd name="adj3" fmla="val 25000"/>
            </a:avLst>
          </a:prstGeom>
          <a:solidFill>
            <a:schemeClr val="accent1"/>
          </a:solidFill>
          <a:ln w="25400" cap="flat">
            <a:solidFill>
              <a:srgbClr val="BB9595"/>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None/>
            </a:pPr>
            <a:endParaRPr sz="2400" b="0" i="0" u="none" strike="noStrike" cap="none" baseline="0">
              <a:solidFill>
                <a:schemeClr val="lt1"/>
              </a:solidFill>
              <a:latin typeface="Times New Roman"/>
              <a:ea typeface="Times New Roman"/>
              <a:cs typeface="Times New Roman"/>
              <a:sym typeface="Times New Roman"/>
            </a:endParaRPr>
          </a:p>
        </p:txBody>
      </p:sp>
      <p:sp>
        <p:nvSpPr>
          <p:cNvPr id="333" name="Shape 333"/>
          <p:cNvSpPr/>
          <p:nvPr/>
        </p:nvSpPr>
        <p:spPr>
          <a:xfrm rot="10800000" flipH="1">
            <a:off x="7668343" y="2924943"/>
            <a:ext cx="571500" cy="785811"/>
          </a:xfrm>
          <a:prstGeom prst="bentUpArrow">
            <a:avLst>
              <a:gd name="adj1" fmla="val 25000"/>
              <a:gd name="adj2" fmla="val 50000"/>
              <a:gd name="adj3" fmla="val 25000"/>
            </a:avLst>
          </a:prstGeom>
          <a:solidFill>
            <a:schemeClr val="accent1"/>
          </a:solidFill>
          <a:ln w="25400" cap="flat">
            <a:solidFill>
              <a:srgbClr val="BB9595"/>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None/>
            </a:pPr>
            <a:endParaRPr sz="2400" b="0" i="0" u="none" strike="noStrike" cap="none" baseline="0">
              <a:solidFill>
                <a:schemeClr val="lt1"/>
              </a:solidFill>
              <a:latin typeface="Times New Roman"/>
              <a:ea typeface="Times New Roman"/>
              <a:cs typeface="Times New Roman"/>
              <a:sym typeface="Times New Roman"/>
            </a:endParaRPr>
          </a:p>
        </p:txBody>
      </p:sp>
      <p:sp>
        <p:nvSpPr>
          <p:cNvPr id="334" name="Shape 334"/>
          <p:cNvSpPr/>
          <p:nvPr/>
        </p:nvSpPr>
        <p:spPr>
          <a:xfrm rot="10800000">
            <a:off x="5868144" y="2852936"/>
            <a:ext cx="571500" cy="785811"/>
          </a:xfrm>
          <a:prstGeom prst="bentUpArrow">
            <a:avLst>
              <a:gd name="adj1" fmla="val 25000"/>
              <a:gd name="adj2" fmla="val 50000"/>
              <a:gd name="adj3" fmla="val 25000"/>
            </a:avLst>
          </a:prstGeom>
          <a:solidFill>
            <a:schemeClr val="accent1"/>
          </a:solidFill>
          <a:ln w="25400" cap="flat">
            <a:solidFill>
              <a:srgbClr val="BB9595"/>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None/>
            </a:pPr>
            <a:endParaRPr sz="2400" b="0" i="0" u="none" strike="noStrike" cap="none" baseline="0">
              <a:solidFill>
                <a:schemeClr val="lt1"/>
              </a:solidFill>
              <a:latin typeface="Times New Roman"/>
              <a:ea typeface="Times New Roman"/>
              <a:cs typeface="Times New Roman"/>
              <a:sym typeface="Times New Roman"/>
            </a:endParaRPr>
          </a:p>
        </p:txBody>
      </p:sp>
      <p:sp>
        <p:nvSpPr>
          <p:cNvPr id="335" name="Shape 335"/>
          <p:cNvSpPr/>
          <p:nvPr/>
        </p:nvSpPr>
        <p:spPr>
          <a:xfrm flipH="1">
            <a:off x="7429500" y="4500562"/>
            <a:ext cx="214312" cy="500062"/>
          </a:xfrm>
          <a:prstGeom prst="downArrow">
            <a:avLst>
              <a:gd name="adj1" fmla="val 50000"/>
              <a:gd name="adj2" fmla="val 50000"/>
            </a:avLst>
          </a:prstGeom>
          <a:solidFill>
            <a:schemeClr val="accent1"/>
          </a:solidFill>
          <a:ln w="25400" cap="flat">
            <a:solidFill>
              <a:srgbClr val="BB9595"/>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None/>
            </a:pPr>
            <a:endParaRPr sz="2400" b="0" i="0" u="none" strike="noStrike" cap="none" baseline="0">
              <a:solidFill>
                <a:schemeClr val="lt1"/>
              </a:solidFill>
              <a:latin typeface="Times New Roman"/>
              <a:ea typeface="Times New Roman"/>
              <a:cs typeface="Times New Roman"/>
              <a:sym typeface="Times New Roman"/>
            </a:endParaRPr>
          </a:p>
        </p:txBody>
      </p:sp>
      <p:sp>
        <p:nvSpPr>
          <p:cNvPr id="336" name="Shape 336"/>
          <p:cNvSpPr/>
          <p:nvPr/>
        </p:nvSpPr>
        <p:spPr>
          <a:xfrm flipH="1">
            <a:off x="5436095" y="4437112"/>
            <a:ext cx="214312" cy="500062"/>
          </a:xfrm>
          <a:prstGeom prst="downArrow">
            <a:avLst>
              <a:gd name="adj1" fmla="val 50000"/>
              <a:gd name="adj2" fmla="val 50000"/>
            </a:avLst>
          </a:prstGeom>
          <a:solidFill>
            <a:schemeClr val="accent1"/>
          </a:solidFill>
          <a:ln w="25400" cap="flat">
            <a:solidFill>
              <a:srgbClr val="BB9595"/>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None/>
            </a:pPr>
            <a:endParaRPr sz="2400" b="0" i="0" u="none" strike="noStrike" cap="none" baseline="0">
              <a:solidFill>
                <a:schemeClr val="lt1"/>
              </a:solidFill>
              <a:latin typeface="Times New Roman"/>
              <a:ea typeface="Times New Roman"/>
              <a:cs typeface="Times New Roman"/>
              <a:sym typeface="Times New Roman"/>
            </a:endParaRPr>
          </a:p>
        </p:txBody>
      </p:sp>
      <p:sp>
        <p:nvSpPr>
          <p:cNvPr id="337" name="Shape 337"/>
          <p:cNvSpPr/>
          <p:nvPr/>
        </p:nvSpPr>
        <p:spPr>
          <a:xfrm flipH="1">
            <a:off x="1187624" y="3789039"/>
            <a:ext cx="214312" cy="714374"/>
          </a:xfrm>
          <a:prstGeom prst="downArrow">
            <a:avLst>
              <a:gd name="adj1" fmla="val 50000"/>
              <a:gd name="adj2" fmla="val 50000"/>
            </a:avLst>
          </a:prstGeom>
          <a:solidFill>
            <a:schemeClr val="accent1"/>
          </a:solidFill>
          <a:ln w="25400" cap="flat">
            <a:solidFill>
              <a:srgbClr val="BB9595"/>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None/>
            </a:pPr>
            <a:endParaRPr sz="2400" b="0" i="0" u="none" strike="noStrike" cap="none" baseline="0">
              <a:solidFill>
                <a:schemeClr val="lt1"/>
              </a:solidFill>
              <a:latin typeface="Times New Roman"/>
              <a:ea typeface="Times New Roman"/>
              <a:cs typeface="Times New Roman"/>
              <a:sym typeface="Times New Roman"/>
            </a:endParaRPr>
          </a:p>
        </p:txBody>
      </p:sp>
      <p:sp>
        <p:nvSpPr>
          <p:cNvPr id="338" name="Shape 338"/>
          <p:cNvSpPr txBox="1"/>
          <p:nvPr/>
        </p:nvSpPr>
        <p:spPr>
          <a:xfrm>
            <a:off x="500033" y="357165"/>
            <a:ext cx="8215370"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SUBSÍDIOS ACTIVOS NÃO CORRENTES (ART.º 22.º)</a:t>
            </a:r>
          </a:p>
        </p:txBody>
      </p:sp>
      <p:sp>
        <p:nvSpPr>
          <p:cNvPr id="339" name="Shape 339"/>
          <p:cNvSpPr/>
          <p:nvPr/>
        </p:nvSpPr>
        <p:spPr>
          <a:xfrm>
            <a:off x="3635896" y="1628800"/>
            <a:ext cx="576064" cy="1584175"/>
          </a:xfrm>
          <a:prstGeom prst="downArrow">
            <a:avLst>
              <a:gd name="adj1" fmla="val 50000"/>
              <a:gd name="adj2" fmla="val 50000"/>
            </a:avLst>
          </a:prstGeom>
          <a:solidFill>
            <a:schemeClr val="accent1"/>
          </a:solidFill>
          <a:ln w="25400" cap="flat">
            <a:solidFill>
              <a:srgbClr val="BB9595"/>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None/>
            </a:pPr>
            <a:endParaRPr sz="2400" b="0" i="0" u="none" strike="noStrike" cap="none" baseline="0">
              <a:solidFill>
                <a:schemeClr val="lt1"/>
              </a:solidFill>
              <a:latin typeface="Times New Roman"/>
              <a:ea typeface="Times New Roman"/>
              <a:cs typeface="Times New Roman"/>
              <a:sym typeface="Times New Roman"/>
            </a:endParaRPr>
          </a:p>
        </p:txBody>
      </p:sp>
      <p:sp>
        <p:nvSpPr>
          <p:cNvPr id="340" name="Shape 340"/>
          <p:cNvSpPr txBox="1"/>
          <p:nvPr/>
        </p:nvSpPr>
        <p:spPr>
          <a:xfrm>
            <a:off x="2555777" y="3212975"/>
            <a:ext cx="2520280" cy="2554544"/>
          </a:xfrm>
          <a:prstGeom prst="rect">
            <a:avLst/>
          </a:prstGeom>
          <a:noFill/>
          <a:ln w="12700" cap="flat">
            <a:solidFill>
              <a:srgbClr val="7A7A7A"/>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1600" b="0" i="0" u="none" strike="noStrike" cap="none" baseline="0" dirty="0">
                <a:solidFill>
                  <a:schemeClr val="dk1"/>
                </a:solidFill>
                <a:latin typeface="Times New Roman"/>
                <a:ea typeface="Times New Roman"/>
                <a:cs typeface="Times New Roman"/>
                <a:sym typeface="Times New Roman"/>
              </a:rPr>
              <a:t>Ativos intangíveis sem vida útil definida</a:t>
            </a:r>
          </a:p>
          <a:p>
            <a:pPr marL="0" marR="0" lvl="0" indent="0" algn="ctr" rtl="0">
              <a:spcBef>
                <a:spcPts val="0"/>
              </a:spcBef>
              <a:spcAft>
                <a:spcPts val="0"/>
              </a:spcAft>
              <a:buSzPct val="25000"/>
              <a:buNone/>
            </a:pPr>
            <a:r>
              <a:rPr lang="pt-PT" sz="1600" b="0" i="0" u="none" strike="noStrike" cap="none" baseline="0" dirty="0">
                <a:solidFill>
                  <a:schemeClr val="dk1"/>
                </a:solidFill>
                <a:latin typeface="Times New Roman"/>
                <a:ea typeface="Times New Roman"/>
                <a:cs typeface="Times New Roman"/>
                <a:sym typeface="Times New Roman"/>
              </a:rPr>
              <a:t>(20 períodos de tributação)</a:t>
            </a:r>
          </a:p>
          <a:p>
            <a:pPr marL="0" marR="0" lvl="0" indent="0" algn="ctr" rtl="0">
              <a:spcBef>
                <a:spcPts val="0"/>
              </a:spcBef>
              <a:spcAft>
                <a:spcPts val="0"/>
              </a:spcAft>
              <a:buSzPct val="25000"/>
              <a:buNone/>
            </a:pPr>
            <a:r>
              <a:rPr lang="pt-PT" sz="1600" b="0" i="0" u="none" strike="noStrike" cap="none" baseline="0" dirty="0">
                <a:solidFill>
                  <a:schemeClr val="dk1"/>
                </a:solidFill>
                <a:latin typeface="Times New Roman"/>
                <a:ea typeface="Times New Roman"/>
                <a:cs typeface="Times New Roman"/>
                <a:sym typeface="Times New Roman"/>
              </a:rPr>
              <a:t>e</a:t>
            </a:r>
          </a:p>
          <a:p>
            <a:pPr marL="0" marR="0" lvl="0" indent="0" algn="l" rtl="0">
              <a:spcBef>
                <a:spcPts val="0"/>
              </a:spcBef>
              <a:spcAft>
                <a:spcPts val="0"/>
              </a:spcAft>
              <a:buSzPct val="25000"/>
              <a:buNone/>
            </a:pPr>
            <a:r>
              <a:rPr lang="pt-PT" sz="1600" b="0" i="0" u="none" strike="noStrike" cap="none" baseline="0" dirty="0">
                <a:solidFill>
                  <a:schemeClr val="dk1"/>
                </a:solidFill>
                <a:latin typeface="Times New Roman"/>
                <a:ea typeface="Times New Roman"/>
                <a:cs typeface="Times New Roman"/>
                <a:sym typeface="Times New Roman"/>
              </a:rPr>
              <a:t>Propriedades de investimento e ativos biológicos não consumíveis, ao justo valor  (de acordo com o art.º 45.º-A) </a:t>
            </a:r>
          </a:p>
        </p:txBody>
      </p:sp>
      <p:sp>
        <p:nvSpPr>
          <p:cNvPr id="20" name="Marcador de Posição do Rodapé 19"/>
          <p:cNvSpPr>
            <a:spLocks noGrp="1"/>
          </p:cNvSpPr>
          <p:nvPr>
            <p:ph type="ftr" idx="11"/>
          </p:nvPr>
        </p:nvSpPr>
        <p:spPr>
          <a:xfrm>
            <a:off x="8100392" y="6309320"/>
            <a:ext cx="864096" cy="396280"/>
          </a:xfrm>
        </p:spPr>
        <p:txBody>
          <a:bodyPr/>
          <a:lstStyle/>
          <a:p>
            <a:r>
              <a:rPr lang="pt-PT"/>
              <a:t>20</a:t>
            </a:r>
            <a:endParaRPr lang="pt-PT" dirty="0"/>
          </a:p>
        </p:txBody>
      </p:sp>
    </p:spTree>
  </p:cSld>
  <p:clrMapOvr>
    <a:masterClrMapping/>
  </p:clrMapOvr>
  <p:transition spd="slow">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Shape 347"/>
          <p:cNvSpPr txBox="1">
            <a:spLocks noGrp="1"/>
          </p:cNvSpPr>
          <p:nvPr>
            <p:ph type="body" idx="1"/>
          </p:nvPr>
        </p:nvSpPr>
        <p:spPr>
          <a:xfrm>
            <a:off x="467543" y="908720"/>
            <a:ext cx="8497068" cy="5592092"/>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10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São dedutíveis todos os gastos e perdas incorridos ou suportados pelo sujeito passivo para obter ou garantir os rendimentos sujeitos a IRC, nomeadamente gastos e perdas: </a:t>
            </a:r>
          </a:p>
          <a:p>
            <a:pPr marL="742950" marR="0" lvl="1" indent="-285750" algn="just" rtl="0">
              <a:spcBef>
                <a:spcPts val="360"/>
              </a:spcBef>
              <a:spcAft>
                <a:spcPts val="0"/>
              </a:spcAft>
              <a:buClr>
                <a:schemeClr val="lt2"/>
              </a:buClr>
              <a:buSzPct val="5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Relativos à produção ou aquisição de quaisquer bens ou serviços, tais como matérias utilizadas, mão-de-obra, energia e outros gastos gerais de fabricação, conservação e reparação;</a:t>
            </a:r>
          </a:p>
          <a:p>
            <a:pPr marL="742950" marR="0" lvl="1" indent="-285750" algn="just" rtl="0">
              <a:spcBef>
                <a:spcPts val="360"/>
              </a:spcBef>
              <a:spcAft>
                <a:spcPts val="0"/>
              </a:spcAft>
              <a:buClr>
                <a:schemeClr val="lt2"/>
              </a:buClr>
              <a:buSzPct val="5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Natureza financeira, fiscal e parafiscal e administrativa, incluindo os seguros de doença ou saúde e outros benefícios dos trabalhadores;</a:t>
            </a:r>
          </a:p>
          <a:p>
            <a:pPr marL="742950" marR="0" lvl="1" indent="-285750" algn="just" rtl="0">
              <a:spcBef>
                <a:spcPts val="360"/>
              </a:spcBef>
              <a:spcAft>
                <a:spcPts val="0"/>
              </a:spcAft>
              <a:buClr>
                <a:schemeClr val="lt2"/>
              </a:buClr>
              <a:buSzPct val="5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Resultantes da aplicação do método do juro efetivo aos instrumentos financeiros valorizados pelo custo amortizado;</a:t>
            </a:r>
          </a:p>
          <a:p>
            <a:pPr marL="742950" marR="0" lvl="1" indent="-285750" algn="just" rtl="0">
              <a:spcBef>
                <a:spcPts val="360"/>
              </a:spcBef>
              <a:spcAft>
                <a:spcPts val="0"/>
              </a:spcAft>
              <a:buClr>
                <a:schemeClr val="lt2"/>
              </a:buClr>
              <a:buSzPct val="5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Depreciações e amortizações, menos-valias realizadas;</a:t>
            </a:r>
          </a:p>
          <a:p>
            <a:pPr marL="742950" marR="0" lvl="1" indent="-285750" algn="just" rtl="0">
              <a:spcBef>
                <a:spcPts val="360"/>
              </a:spcBef>
              <a:spcAft>
                <a:spcPts val="0"/>
              </a:spcAft>
              <a:buClr>
                <a:schemeClr val="lt2"/>
              </a:buClr>
              <a:buSzPct val="50000"/>
              <a:buFont typeface="Noto Symbol"/>
              <a:buChar char="❖"/>
            </a:pPr>
            <a:r>
              <a:rPr lang="pt-PT" sz="1800" b="1" i="0" u="none" strike="noStrike" cap="none" baseline="0" dirty="0">
                <a:solidFill>
                  <a:schemeClr val="dk1"/>
                </a:solidFill>
                <a:latin typeface="Times New Roman"/>
                <a:ea typeface="Times New Roman"/>
                <a:cs typeface="Times New Roman"/>
                <a:sym typeface="Times New Roman"/>
              </a:rPr>
              <a:t>Indemnizações resultantes de evento cujo risco não seja segurável</a:t>
            </a:r>
            <a:r>
              <a:rPr lang="pt-PT" sz="1800" b="0" i="0" u="none" strike="noStrike" cap="none" baseline="0" dirty="0">
                <a:solidFill>
                  <a:schemeClr val="dk1"/>
                </a:solidFill>
                <a:latin typeface="Times New Roman"/>
                <a:ea typeface="Times New Roman"/>
                <a:cs typeface="Times New Roman"/>
                <a:sym typeface="Times New Roman"/>
              </a:rPr>
              <a:t>;</a:t>
            </a:r>
          </a:p>
          <a:p>
            <a:pPr marL="742950" marR="0" lvl="1" indent="-285750" algn="just" rtl="0">
              <a:spcBef>
                <a:spcPts val="360"/>
              </a:spcBef>
              <a:spcAft>
                <a:spcPts val="0"/>
              </a:spcAft>
              <a:buClr>
                <a:schemeClr val="lt2"/>
              </a:buClr>
              <a:buSzPct val="5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Perdas por imparidade e provisões;</a:t>
            </a:r>
          </a:p>
          <a:p>
            <a:pPr marL="742950" marR="0" lvl="1" indent="-285750" algn="just" rtl="0">
              <a:spcBef>
                <a:spcPts val="360"/>
              </a:spcBef>
              <a:spcAft>
                <a:spcPts val="0"/>
              </a:spcAft>
              <a:buClr>
                <a:schemeClr val="lt2"/>
              </a:buClr>
              <a:buSzPct val="5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Perdas e gastos por redução do justo valor em instrumentos financeiros ou em ativos biológicos consumíveis que não sejam explorações silvícolas plurianuais. </a:t>
            </a:r>
          </a:p>
          <a:p>
            <a:pPr marL="742950" marR="0" lvl="1" indent="-285750" algn="just" rtl="0">
              <a:spcBef>
                <a:spcPts val="360"/>
              </a:spcBef>
              <a:spcAft>
                <a:spcPts val="0"/>
              </a:spcAft>
              <a:buClr>
                <a:schemeClr val="lt2"/>
              </a:buClr>
              <a:buSzPct val="5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Gastos com ações preferenciais sem voto, classificadas como passivo</a:t>
            </a:r>
            <a:endParaRPr lang="pt-PT" sz="1800" b="1" i="0" u="none" strike="noStrike" cap="none" baseline="0" dirty="0">
              <a:solidFill>
                <a:srgbClr val="FF0000"/>
              </a:solidFill>
              <a:latin typeface="Times New Roman"/>
              <a:ea typeface="Times New Roman"/>
              <a:cs typeface="Times New Roman"/>
              <a:sym typeface="Times New Roman"/>
            </a:endParaRPr>
          </a:p>
          <a:p>
            <a:pPr marL="342900" marR="0" lvl="0" indent="-342900" algn="just" rtl="0">
              <a:spcBef>
                <a:spcPts val="360"/>
              </a:spcBef>
              <a:spcAft>
                <a:spcPts val="0"/>
              </a:spcAft>
              <a:buClr>
                <a:schemeClr val="lt2"/>
              </a:buClr>
              <a:buSzPct val="100000"/>
              <a:buFont typeface="Arial"/>
              <a:buChar char="●"/>
            </a:pPr>
            <a:r>
              <a:rPr lang="pt-PT" sz="1800" b="1" i="0" u="sng" strike="noStrike" cap="none" baseline="0" dirty="0">
                <a:solidFill>
                  <a:schemeClr val="dk1"/>
                </a:solidFill>
                <a:latin typeface="Times New Roman"/>
                <a:ea typeface="Times New Roman"/>
                <a:cs typeface="Times New Roman"/>
                <a:sym typeface="Times New Roman"/>
              </a:rPr>
              <a:t>Os gastos dedutíveis devem estar documentalmente comprovados:</a:t>
            </a:r>
          </a:p>
          <a:p>
            <a:pPr marL="742950" marR="0" lvl="1" indent="-285750" algn="just" rtl="0">
              <a:spcBef>
                <a:spcPts val="360"/>
              </a:spcBef>
              <a:spcAft>
                <a:spcPts val="0"/>
              </a:spcAft>
              <a:buClr>
                <a:schemeClr val="lt2"/>
              </a:buClr>
              <a:buSzPct val="5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Nome, identificação fiscal, bens ou serviços adquiridos, valor, data de aquisição ou realização do serviço e requisitos do Código do IVA. </a:t>
            </a:r>
          </a:p>
          <a:p>
            <a:pPr marL="742950" marR="0" lvl="1" indent="-228600" algn="just" rtl="0">
              <a:spcBef>
                <a:spcPts val="360"/>
              </a:spcBef>
              <a:spcAft>
                <a:spcPts val="0"/>
              </a:spcAft>
              <a:buClr>
                <a:schemeClr val="lt2"/>
              </a:buClr>
              <a:buFont typeface="Noto Symbol"/>
              <a:buNone/>
            </a:pPr>
            <a:endParaRPr sz="1800" b="0" i="0" u="none" strike="noStrike" cap="none" baseline="0" dirty="0">
              <a:solidFill>
                <a:schemeClr val="dk1"/>
              </a:solidFill>
              <a:latin typeface="Times New Roman"/>
              <a:ea typeface="Times New Roman"/>
              <a:cs typeface="Times New Roman"/>
              <a:sym typeface="Times New Roman"/>
            </a:endParaRPr>
          </a:p>
        </p:txBody>
      </p:sp>
      <p:sp>
        <p:nvSpPr>
          <p:cNvPr id="348" name="Shape 348"/>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22</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349" name="Shape 349"/>
          <p:cNvSpPr txBox="1"/>
          <p:nvPr/>
        </p:nvSpPr>
        <p:spPr>
          <a:xfrm>
            <a:off x="857224" y="285728"/>
            <a:ext cx="8072494" cy="595312"/>
          </a:xfrm>
          <a:prstGeom prst="rect">
            <a:avLst/>
          </a:prstGeom>
          <a:noFill/>
          <a:ln>
            <a:noFill/>
          </a:ln>
        </p:spPr>
        <p:txBody>
          <a:bodyPr lIns="91425" tIns="45700" rIns="91425" bIns="45700" anchor="ctr" anchorCtr="0">
            <a:noAutofit/>
          </a:bodyPr>
          <a:lstStyle/>
          <a:p>
            <a:pPr marL="0" marR="0" lvl="0" indent="0" algn="ctr" rtl="0">
              <a:lnSpc>
                <a:spcPct val="90000"/>
              </a:lnSpc>
              <a:spcBef>
                <a:spcPts val="0"/>
              </a:spcBef>
              <a:spcAft>
                <a:spcPts val="0"/>
              </a:spcAft>
              <a:buNone/>
            </a:pPr>
            <a:endParaRPr sz="3400" b="0" i="0" u="none" strike="noStrike" cap="none" baseline="0">
              <a:solidFill>
                <a:schemeClr val="dk2"/>
              </a:solidFill>
              <a:latin typeface="Times New Roman"/>
              <a:ea typeface="Times New Roman"/>
              <a:cs typeface="Times New Roman"/>
              <a:sym typeface="Times New Roman"/>
            </a:endParaRPr>
          </a:p>
        </p:txBody>
      </p:sp>
      <p:sp>
        <p:nvSpPr>
          <p:cNvPr id="350" name="Shape 350"/>
          <p:cNvSpPr txBox="1"/>
          <p:nvPr/>
        </p:nvSpPr>
        <p:spPr>
          <a:xfrm>
            <a:off x="785785" y="285728"/>
            <a:ext cx="7715304"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GASTOS  E PERDAS (ART.º 23.º)</a:t>
            </a:r>
          </a:p>
        </p:txBody>
      </p:sp>
    </p:spTree>
  </p:cSld>
  <p:clrMapOvr>
    <a:masterClrMapping/>
  </p:clrMapOvr>
  <p:transition spd="slow">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sp>
        <p:nvSpPr>
          <p:cNvPr id="356" name="Shape 356"/>
          <p:cNvSpPr txBox="1">
            <a:spLocks noGrp="1"/>
          </p:cNvSpPr>
          <p:nvPr>
            <p:ph type="body" idx="1"/>
          </p:nvPr>
        </p:nvSpPr>
        <p:spPr>
          <a:xfrm>
            <a:off x="714375" y="1285875"/>
            <a:ext cx="8286749" cy="4810124"/>
          </a:xfrm>
          <a:prstGeom prst="rect">
            <a:avLst/>
          </a:prstGeom>
          <a:noFill/>
          <a:ln>
            <a:noFill/>
          </a:ln>
        </p:spPr>
        <p:txBody>
          <a:bodyPr lIns="91425" tIns="45700" rIns="91425" bIns="45700" anchor="t" anchorCtr="0">
            <a:noAutofit/>
          </a:bodyPr>
          <a:lstStyle/>
          <a:p>
            <a:pPr marL="533400" marR="0" lvl="0" indent="-533400" algn="just" rtl="0">
              <a:spcBef>
                <a:spcPts val="0"/>
              </a:spcBef>
              <a:spcAft>
                <a:spcPts val="0"/>
              </a:spcAft>
              <a:buClr>
                <a:schemeClr val="lt2"/>
              </a:buClr>
              <a:buSzPct val="100000"/>
              <a:buFont typeface="Noto Symbol"/>
              <a:buAutoNum type="alphaLcParenR"/>
            </a:pPr>
            <a:r>
              <a:rPr lang="pt-PT" sz="2200" b="1" i="0" u="none" strike="noStrike" cap="none" baseline="0" dirty="0">
                <a:solidFill>
                  <a:schemeClr val="dk1"/>
                </a:solidFill>
                <a:latin typeface="Times New Roman"/>
                <a:ea typeface="Times New Roman"/>
                <a:cs typeface="Times New Roman"/>
                <a:sym typeface="Times New Roman"/>
              </a:rPr>
              <a:t>IRC,</a:t>
            </a:r>
            <a:r>
              <a:rPr lang="pt-PT" sz="2200" b="0" i="0" u="none" strike="noStrike" cap="none" baseline="0" dirty="0">
                <a:solidFill>
                  <a:schemeClr val="dk1"/>
                </a:solidFill>
                <a:latin typeface="Times New Roman"/>
                <a:ea typeface="Times New Roman"/>
                <a:cs typeface="Times New Roman"/>
                <a:sym typeface="Times New Roman"/>
              </a:rPr>
              <a:t> incluindo tributações autónomas, e quaisquer outros impostos que direta ou indiretamente incidam sobre os lucros</a:t>
            </a:r>
            <a:r>
              <a:rPr lang="pt-PT" sz="2200" b="1" i="0" u="none" strike="noStrike" cap="none" baseline="0" dirty="0">
                <a:solidFill>
                  <a:schemeClr val="dk1"/>
                </a:solidFill>
                <a:latin typeface="Times New Roman"/>
                <a:ea typeface="Times New Roman"/>
                <a:cs typeface="Times New Roman"/>
                <a:sym typeface="Times New Roman"/>
              </a:rPr>
              <a:t>;</a:t>
            </a:r>
          </a:p>
          <a:p>
            <a:pPr marL="533400" marR="0" lvl="0" indent="-533400" algn="just" rtl="0">
              <a:spcBef>
                <a:spcPts val="440"/>
              </a:spcBef>
              <a:spcAft>
                <a:spcPts val="0"/>
              </a:spcAft>
              <a:buClr>
                <a:schemeClr val="lt2"/>
              </a:buClr>
              <a:buSzPct val="100000"/>
              <a:buFont typeface="Noto Symbol"/>
              <a:buAutoNum type="alphaLcParenR"/>
            </a:pPr>
            <a:r>
              <a:rPr lang="pt-PT" sz="2200" b="1" i="0" u="none" strike="noStrike" cap="none" baseline="0" dirty="0">
                <a:solidFill>
                  <a:schemeClr val="dk1"/>
                </a:solidFill>
                <a:latin typeface="Times New Roman"/>
                <a:ea typeface="Times New Roman"/>
                <a:cs typeface="Times New Roman"/>
                <a:sym typeface="Times New Roman"/>
              </a:rPr>
              <a:t>Despesas não documentadas;</a:t>
            </a:r>
          </a:p>
          <a:p>
            <a:pPr marL="533400" marR="0" lvl="0" indent="-533400" algn="just" rtl="0">
              <a:spcBef>
                <a:spcPts val="440"/>
              </a:spcBef>
              <a:spcAft>
                <a:spcPts val="0"/>
              </a:spcAft>
              <a:buClr>
                <a:schemeClr val="lt2"/>
              </a:buClr>
              <a:buSzPct val="100000"/>
              <a:buFont typeface="Noto Symbol"/>
              <a:buAutoNum type="alphaLcParenR"/>
            </a:pPr>
            <a:r>
              <a:rPr lang="pt-PT" sz="2200" b="0" i="0" u="none" strike="noStrike" cap="none" baseline="0" dirty="0">
                <a:solidFill>
                  <a:schemeClr val="dk1"/>
                </a:solidFill>
                <a:latin typeface="Times New Roman"/>
                <a:ea typeface="Times New Roman"/>
                <a:cs typeface="Times New Roman"/>
                <a:sym typeface="Times New Roman"/>
              </a:rPr>
              <a:t>Encargos que não cumpram os n.ºs 3 e 4 do art.º 23.º e os constantes em documentos emitidos por sujeitos passivos cessados oficiosamente, e com número de identificação fiscal inexistente ou inválido;</a:t>
            </a:r>
          </a:p>
          <a:p>
            <a:pPr marL="533400" marR="0" lvl="0" indent="-533400" algn="just" rtl="0">
              <a:spcBef>
                <a:spcPts val="440"/>
              </a:spcBef>
              <a:spcAft>
                <a:spcPts val="0"/>
              </a:spcAft>
              <a:buClr>
                <a:schemeClr val="lt2"/>
              </a:buClr>
              <a:buSzPct val="100000"/>
              <a:buFont typeface="Noto Symbol"/>
              <a:buAutoNum type="alphaLcParenR"/>
            </a:pPr>
            <a:r>
              <a:rPr lang="pt-PT" sz="2200" b="0" i="0" u="none" strike="noStrike" cap="none" baseline="0" dirty="0">
                <a:solidFill>
                  <a:schemeClr val="dk1"/>
                </a:solidFill>
                <a:latin typeface="Times New Roman"/>
                <a:ea typeface="Times New Roman"/>
                <a:cs typeface="Times New Roman"/>
                <a:sym typeface="Times New Roman"/>
              </a:rPr>
              <a:t>Despesas ilícitas, violando legislação penal;</a:t>
            </a:r>
          </a:p>
          <a:p>
            <a:pPr marL="533400" marR="0" lvl="0" indent="-533400" algn="just" rtl="0">
              <a:spcBef>
                <a:spcPts val="440"/>
              </a:spcBef>
              <a:spcAft>
                <a:spcPts val="0"/>
              </a:spcAft>
              <a:buClr>
                <a:schemeClr val="lt2"/>
              </a:buClr>
              <a:buSzPct val="100000"/>
              <a:buFont typeface="Noto Symbol"/>
              <a:buAutoNum type="alphaLcParenR"/>
            </a:pPr>
            <a:r>
              <a:rPr lang="pt-PT" sz="2200" b="0" i="0" u="none" strike="noStrike" cap="none" baseline="0" dirty="0">
                <a:solidFill>
                  <a:schemeClr val="dk1"/>
                </a:solidFill>
                <a:latin typeface="Times New Roman"/>
                <a:ea typeface="Times New Roman"/>
                <a:cs typeface="Times New Roman"/>
                <a:sym typeface="Times New Roman"/>
              </a:rPr>
              <a:t>As multas, coimas e demais encargos pela prática de infrações, de qualquer natureza, </a:t>
            </a:r>
            <a:r>
              <a:rPr lang="pt-PT" sz="2200" b="1" i="0" u="none" strike="noStrike" cap="none" baseline="0" dirty="0">
                <a:solidFill>
                  <a:schemeClr val="dk1"/>
                </a:solidFill>
                <a:latin typeface="Times New Roman"/>
                <a:ea typeface="Times New Roman"/>
                <a:cs typeface="Times New Roman"/>
                <a:sym typeface="Times New Roman"/>
              </a:rPr>
              <a:t>que não tenham origem contratual</a:t>
            </a:r>
            <a:r>
              <a:rPr lang="pt-PT" sz="2200" b="0" i="0" u="none" strike="noStrike" cap="none" baseline="0" dirty="0">
                <a:solidFill>
                  <a:schemeClr val="dk1"/>
                </a:solidFill>
                <a:latin typeface="Times New Roman"/>
                <a:ea typeface="Times New Roman"/>
                <a:cs typeface="Times New Roman"/>
                <a:sym typeface="Times New Roman"/>
              </a:rPr>
              <a:t>….;</a:t>
            </a:r>
          </a:p>
          <a:p>
            <a:pPr marL="533400" marR="0" lvl="0" indent="-533400" algn="just" rtl="0">
              <a:spcBef>
                <a:spcPts val="440"/>
              </a:spcBef>
              <a:spcAft>
                <a:spcPts val="0"/>
              </a:spcAft>
              <a:buClr>
                <a:schemeClr val="lt2"/>
              </a:buClr>
              <a:buSzPct val="100000"/>
              <a:buFont typeface="Noto Symbol"/>
              <a:buAutoNum type="alphaLcParenR"/>
            </a:pPr>
            <a:r>
              <a:rPr lang="pt-PT" sz="2200" b="0" i="0" u="none" strike="noStrike" cap="none" baseline="0" dirty="0">
                <a:solidFill>
                  <a:schemeClr val="dk1"/>
                </a:solidFill>
                <a:latin typeface="Times New Roman"/>
                <a:ea typeface="Times New Roman"/>
                <a:cs typeface="Times New Roman"/>
                <a:sym typeface="Times New Roman"/>
              </a:rPr>
              <a:t>Os impostos, taxas e outros tributos que incidam sobre terceiros que o </a:t>
            </a:r>
            <a:r>
              <a:rPr lang="pt-PT" sz="2200" b="0" i="0" u="none" strike="noStrike" cap="none" baseline="0" dirty="0" err="1">
                <a:solidFill>
                  <a:schemeClr val="dk1"/>
                </a:solidFill>
                <a:latin typeface="Times New Roman"/>
                <a:ea typeface="Times New Roman"/>
                <a:cs typeface="Times New Roman"/>
                <a:sym typeface="Times New Roman"/>
              </a:rPr>
              <a:t>s.p</a:t>
            </a:r>
            <a:r>
              <a:rPr lang="pt-PT" sz="2200" b="0" i="0" u="none" strike="noStrike" cap="none" baseline="0" dirty="0">
                <a:solidFill>
                  <a:schemeClr val="dk1"/>
                </a:solidFill>
                <a:latin typeface="Times New Roman"/>
                <a:ea typeface="Times New Roman"/>
                <a:cs typeface="Times New Roman"/>
                <a:sym typeface="Times New Roman"/>
              </a:rPr>
              <a:t>. não esteja obrigado a suportar;</a:t>
            </a:r>
          </a:p>
          <a:p>
            <a:pPr marL="533400" marR="0" lvl="0" indent="-533400" algn="just" rtl="0">
              <a:spcBef>
                <a:spcPts val="440"/>
              </a:spcBef>
              <a:spcAft>
                <a:spcPts val="0"/>
              </a:spcAft>
              <a:buClr>
                <a:schemeClr val="lt2"/>
              </a:buClr>
              <a:buSzPct val="100000"/>
              <a:buFont typeface="Noto Symbol"/>
              <a:buAutoNum type="alphaLcParenR"/>
            </a:pPr>
            <a:r>
              <a:rPr lang="pt-PT" sz="2200" b="0" i="0" u="none" strike="noStrike" cap="none" baseline="0" dirty="0">
                <a:solidFill>
                  <a:schemeClr val="dk1"/>
                </a:solidFill>
                <a:latin typeface="Times New Roman"/>
                <a:ea typeface="Times New Roman"/>
                <a:cs typeface="Times New Roman"/>
                <a:sym typeface="Times New Roman"/>
              </a:rPr>
              <a:t>As indemnizações pela verificação de eventos cujo risco seja segurável;</a:t>
            </a:r>
          </a:p>
          <a:p>
            <a:pPr marL="533400" marR="0" lvl="0" indent="-393700" algn="just" rtl="0">
              <a:spcBef>
                <a:spcPts val="440"/>
              </a:spcBef>
              <a:spcAft>
                <a:spcPts val="0"/>
              </a:spcAft>
              <a:buClr>
                <a:schemeClr val="lt2"/>
              </a:buClr>
              <a:buFont typeface="Noto Symbol"/>
              <a:buNone/>
            </a:pPr>
            <a:endParaRPr sz="2200" b="0" i="0" u="none" strike="noStrike" cap="none" baseline="0" dirty="0">
              <a:solidFill>
                <a:schemeClr val="dk1"/>
              </a:solidFill>
              <a:latin typeface="Times New Roman"/>
              <a:ea typeface="Times New Roman"/>
              <a:cs typeface="Times New Roman"/>
              <a:sym typeface="Times New Roman"/>
            </a:endParaRPr>
          </a:p>
        </p:txBody>
      </p:sp>
      <p:sp>
        <p:nvSpPr>
          <p:cNvPr id="357" name="Shape 357"/>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23</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358" name="Shape 358"/>
          <p:cNvSpPr txBox="1"/>
          <p:nvPr/>
        </p:nvSpPr>
        <p:spPr>
          <a:xfrm>
            <a:off x="642910" y="142853"/>
            <a:ext cx="7786741" cy="83099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ENCARGOS NÃO DEDUTÍVEIS PARA EFEITOS FISCAIS (ART.º 23.º-A)</a:t>
            </a:r>
          </a:p>
        </p:txBody>
      </p:sp>
    </p:spTree>
  </p:cSld>
  <p:clrMapOvr>
    <a:masterClrMapping/>
  </p:clrMapOvr>
  <p:transition spd="slow">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sp>
        <p:nvSpPr>
          <p:cNvPr id="364" name="Shape 364"/>
          <p:cNvSpPr txBox="1">
            <a:spLocks noGrp="1"/>
          </p:cNvSpPr>
          <p:nvPr>
            <p:ph type="body" idx="1"/>
          </p:nvPr>
        </p:nvSpPr>
        <p:spPr>
          <a:xfrm>
            <a:off x="357187" y="1142983"/>
            <a:ext cx="8572500" cy="5072079"/>
          </a:xfrm>
          <a:prstGeom prst="rect">
            <a:avLst/>
          </a:prstGeom>
          <a:noFill/>
          <a:ln>
            <a:noFill/>
          </a:ln>
        </p:spPr>
        <p:txBody>
          <a:bodyPr lIns="91425" tIns="45700" rIns="91425" bIns="45700" anchor="t" anchorCtr="0">
            <a:noAutofit/>
          </a:bodyPr>
          <a:lstStyle/>
          <a:p>
            <a:pPr marL="533400" marR="0" lvl="0" indent="-533400" algn="just" rtl="0">
              <a:spcBef>
                <a:spcPts val="0"/>
              </a:spcBef>
              <a:spcAft>
                <a:spcPts val="0"/>
              </a:spcAft>
              <a:buClr>
                <a:schemeClr val="lt2"/>
              </a:buClr>
              <a:buSzPct val="25000"/>
              <a:buFont typeface="Arial"/>
              <a:buNone/>
            </a:pPr>
            <a:r>
              <a:rPr lang="pt-PT" sz="2400" b="0" i="0" u="none" strike="noStrike" cap="none" baseline="0" dirty="0">
                <a:solidFill>
                  <a:schemeClr val="dk1"/>
                </a:solidFill>
                <a:latin typeface="Times New Roman"/>
                <a:ea typeface="Times New Roman"/>
                <a:cs typeface="Times New Roman"/>
                <a:sym typeface="Times New Roman"/>
              </a:rPr>
              <a:t>h) </a:t>
            </a:r>
            <a:r>
              <a:rPr lang="pt-PT" sz="2000" b="0" i="0" u="none" strike="noStrike" cap="none" baseline="0" dirty="0">
                <a:solidFill>
                  <a:schemeClr val="dk1"/>
                </a:solidFill>
                <a:latin typeface="Times New Roman"/>
                <a:ea typeface="Times New Roman"/>
                <a:cs typeface="Times New Roman"/>
                <a:sym typeface="Times New Roman"/>
              </a:rPr>
              <a:t>D</a:t>
            </a:r>
            <a:r>
              <a:rPr lang="pt-PT" sz="2000" b="1" i="0" u="none" strike="noStrike" cap="none" baseline="0" dirty="0">
                <a:solidFill>
                  <a:schemeClr val="dk1"/>
                </a:solidFill>
                <a:latin typeface="Times New Roman"/>
                <a:ea typeface="Times New Roman"/>
                <a:cs typeface="Times New Roman"/>
                <a:sym typeface="Times New Roman"/>
              </a:rPr>
              <a:t>espesas com ajudas de custo </a:t>
            </a:r>
            <a:r>
              <a:rPr lang="pt-PT" sz="2000" b="0" i="0" u="none" strike="noStrike" cap="none" baseline="0" dirty="0">
                <a:solidFill>
                  <a:schemeClr val="dk1"/>
                </a:solidFill>
                <a:latin typeface="Times New Roman"/>
                <a:ea typeface="Times New Roman"/>
                <a:cs typeface="Times New Roman"/>
                <a:sym typeface="Times New Roman"/>
              </a:rPr>
              <a:t>e com compensação pela deslocação em viatura própria do trabalhador, ao serviço da entidade patronal</a:t>
            </a:r>
            <a:r>
              <a:rPr lang="pt-PT" sz="2000" b="1" i="0" u="none" strike="noStrike" cap="none" baseline="0" dirty="0">
                <a:solidFill>
                  <a:schemeClr val="dk1"/>
                </a:solidFill>
                <a:latin typeface="Times New Roman"/>
                <a:ea typeface="Times New Roman"/>
                <a:cs typeface="Times New Roman"/>
                <a:sym typeface="Times New Roman"/>
              </a:rPr>
              <a:t>, sob condições;</a:t>
            </a:r>
          </a:p>
          <a:p>
            <a:pPr marL="533400" marR="0" lvl="0" indent="-533400" algn="just" rtl="0">
              <a:spcBef>
                <a:spcPts val="480"/>
              </a:spcBef>
              <a:spcAft>
                <a:spcPts val="0"/>
              </a:spcAft>
              <a:buClr>
                <a:schemeClr val="lt2"/>
              </a:buClr>
              <a:buSzPct val="100000"/>
              <a:buFont typeface="Arial"/>
              <a:buAutoNum type="romanLcParenR"/>
            </a:pPr>
            <a:r>
              <a:rPr lang="pt-PT" sz="2000" b="1" i="0" u="none" strike="noStrike" cap="none" baseline="0" dirty="0">
                <a:solidFill>
                  <a:schemeClr val="dk1"/>
                </a:solidFill>
                <a:latin typeface="Times New Roman"/>
                <a:ea typeface="Times New Roman"/>
                <a:cs typeface="Times New Roman"/>
                <a:sym typeface="Times New Roman"/>
              </a:rPr>
              <a:t>Encargos com aluguer de viaturas sem condutor ligeiras de passageiros ou mistas</a:t>
            </a:r>
            <a:r>
              <a:rPr lang="pt-PT" sz="2000" b="0" i="0" u="none" strike="noStrike" cap="none" baseline="0" dirty="0">
                <a:solidFill>
                  <a:schemeClr val="dk1"/>
                </a:solidFill>
                <a:latin typeface="Times New Roman"/>
                <a:ea typeface="Times New Roman"/>
                <a:cs typeface="Times New Roman"/>
                <a:sym typeface="Times New Roman"/>
              </a:rPr>
              <a:t>, na parte correspondente ao valor das depreciações de acordo com o art.º 34.º;</a:t>
            </a:r>
          </a:p>
          <a:p>
            <a:pPr marL="533400" marR="0" lvl="0" indent="-533400" algn="just" rtl="0">
              <a:spcBef>
                <a:spcPts val="480"/>
              </a:spcBef>
              <a:spcAft>
                <a:spcPts val="0"/>
              </a:spcAft>
              <a:buClr>
                <a:schemeClr val="lt2"/>
              </a:buClr>
              <a:buSzPct val="25000"/>
              <a:buFont typeface="Arial"/>
              <a:buNone/>
            </a:pPr>
            <a:r>
              <a:rPr lang="pt-PT" sz="2000" b="0" i="0" u="none" strike="noStrike" cap="none" baseline="0" dirty="0">
                <a:solidFill>
                  <a:schemeClr val="dk1"/>
                </a:solidFill>
                <a:latin typeface="Times New Roman"/>
                <a:ea typeface="Times New Roman"/>
                <a:cs typeface="Times New Roman"/>
                <a:sym typeface="Times New Roman"/>
              </a:rPr>
              <a:t>j) </a:t>
            </a:r>
            <a:r>
              <a:rPr lang="pt-PT" sz="2000" b="1" i="0" u="none" strike="noStrike" cap="none" baseline="0" dirty="0">
                <a:solidFill>
                  <a:schemeClr val="dk1"/>
                </a:solidFill>
                <a:latin typeface="Times New Roman"/>
                <a:ea typeface="Times New Roman"/>
                <a:cs typeface="Times New Roman"/>
                <a:sym typeface="Times New Roman"/>
              </a:rPr>
              <a:t>Encargos com combustíveis </a:t>
            </a:r>
            <a:r>
              <a:rPr lang="pt-PT" sz="2000" b="0" i="0" u="none" strike="noStrike" cap="none" baseline="0" dirty="0">
                <a:solidFill>
                  <a:schemeClr val="dk1"/>
                </a:solidFill>
                <a:latin typeface="Times New Roman"/>
                <a:ea typeface="Times New Roman"/>
                <a:cs typeface="Times New Roman"/>
                <a:sym typeface="Times New Roman"/>
              </a:rPr>
              <a:t>em determinadas condições; </a:t>
            </a:r>
          </a:p>
          <a:p>
            <a:pPr marL="533400" marR="0" lvl="0" indent="-533400" algn="just" rtl="0">
              <a:spcBef>
                <a:spcPts val="480"/>
              </a:spcBef>
              <a:spcAft>
                <a:spcPts val="0"/>
              </a:spcAft>
              <a:buClr>
                <a:schemeClr val="lt2"/>
              </a:buClr>
              <a:buSzPct val="25000"/>
              <a:buFont typeface="Arial"/>
              <a:buNone/>
            </a:pPr>
            <a:r>
              <a:rPr lang="pt-PT" sz="2000" b="0" i="0" u="none" strike="noStrike" cap="none" baseline="0" dirty="0">
                <a:solidFill>
                  <a:schemeClr val="dk1"/>
                </a:solidFill>
                <a:latin typeface="Times New Roman"/>
                <a:ea typeface="Times New Roman"/>
                <a:cs typeface="Times New Roman"/>
                <a:sym typeface="Times New Roman"/>
              </a:rPr>
              <a:t>k) Encargos relativos a barcos de recreio e aeronaves de passageiros não afetos à </a:t>
            </a:r>
            <a:r>
              <a:rPr lang="pt-PT" sz="2000" dirty="0">
                <a:solidFill>
                  <a:schemeClr val="dk1"/>
                </a:solidFill>
                <a:latin typeface="Times New Roman"/>
                <a:ea typeface="Times New Roman"/>
                <a:cs typeface="Times New Roman"/>
                <a:sym typeface="Times New Roman"/>
              </a:rPr>
              <a:t>atividad</a:t>
            </a:r>
            <a:r>
              <a:rPr lang="pt-PT" sz="2000" b="0" i="0" u="none" strike="noStrike" cap="none" baseline="0" dirty="0">
                <a:solidFill>
                  <a:schemeClr val="dk1"/>
                </a:solidFill>
                <a:latin typeface="Times New Roman"/>
                <a:ea typeface="Times New Roman"/>
                <a:cs typeface="Times New Roman"/>
                <a:sym typeface="Times New Roman"/>
              </a:rPr>
              <a:t>e principal do </a:t>
            </a:r>
            <a:r>
              <a:rPr lang="pt-PT" sz="2000" b="0" i="0" u="none" strike="noStrike" cap="none" baseline="0" dirty="0" err="1">
                <a:solidFill>
                  <a:schemeClr val="dk1"/>
                </a:solidFill>
                <a:latin typeface="Times New Roman"/>
                <a:ea typeface="Times New Roman"/>
                <a:cs typeface="Times New Roman"/>
                <a:sym typeface="Times New Roman"/>
              </a:rPr>
              <a:t>s.p</a:t>
            </a:r>
            <a:r>
              <a:rPr lang="pt-PT" sz="2000" b="0" i="0" u="none" strike="noStrike" cap="none" baseline="0" dirty="0">
                <a:solidFill>
                  <a:schemeClr val="dk1"/>
                </a:solidFill>
                <a:latin typeface="Times New Roman"/>
                <a:ea typeface="Times New Roman"/>
                <a:cs typeface="Times New Roman"/>
                <a:sym typeface="Times New Roman"/>
              </a:rPr>
              <a:t>.;</a:t>
            </a:r>
          </a:p>
          <a:p>
            <a:pPr marL="533400" indent="-533400" algn="just">
              <a:spcBef>
                <a:spcPts val="480"/>
              </a:spcBef>
              <a:buSzPct val="25000"/>
              <a:buNone/>
            </a:pPr>
            <a:r>
              <a:rPr lang="pt-PT" sz="2000" b="1" dirty="0">
                <a:solidFill>
                  <a:schemeClr val="dk1"/>
                </a:solidFill>
                <a:latin typeface="Times New Roman"/>
                <a:ea typeface="Times New Roman"/>
                <a:cs typeface="Times New Roman"/>
                <a:sym typeface="Times New Roman"/>
              </a:rPr>
              <a:t>l) </a:t>
            </a:r>
            <a:r>
              <a:rPr lang="pt-PT" sz="2000" dirty="0">
                <a:solidFill>
                  <a:schemeClr val="dk1"/>
                </a:solidFill>
                <a:latin typeface="Times New Roman"/>
                <a:ea typeface="Times New Roman"/>
                <a:cs typeface="Times New Roman"/>
                <a:sym typeface="Times New Roman"/>
              </a:rPr>
              <a:t>Menos valias relativas a barcos de recreio, aviões de turismo e viaturas ligeiras de passageiros ou mistas, em determinadas condições;</a:t>
            </a:r>
          </a:p>
          <a:p>
            <a:pPr marL="533400" lvl="0" indent="-533400" algn="just">
              <a:spcBef>
                <a:spcPts val="480"/>
              </a:spcBef>
              <a:buSzPct val="25000"/>
              <a:buNone/>
            </a:pPr>
            <a:r>
              <a:rPr lang="pt-PT" sz="2000" dirty="0">
                <a:solidFill>
                  <a:schemeClr val="dk1"/>
                </a:solidFill>
                <a:latin typeface="Times New Roman"/>
                <a:ea typeface="Times New Roman"/>
                <a:cs typeface="Times New Roman"/>
                <a:sym typeface="Times New Roman"/>
              </a:rPr>
              <a:t>m) Os </a:t>
            </a:r>
            <a:r>
              <a:rPr lang="pt-PT" sz="2000" b="1" dirty="0">
                <a:solidFill>
                  <a:schemeClr val="dk1"/>
                </a:solidFill>
                <a:latin typeface="Times New Roman"/>
                <a:ea typeface="Times New Roman"/>
                <a:cs typeface="Times New Roman"/>
                <a:sym typeface="Times New Roman"/>
              </a:rPr>
              <a:t>juros e </a:t>
            </a:r>
            <a:r>
              <a:rPr lang="pt-PT" sz="2000" dirty="0">
                <a:solidFill>
                  <a:schemeClr val="dk1"/>
                </a:solidFill>
                <a:latin typeface="Times New Roman"/>
                <a:ea typeface="Times New Roman"/>
                <a:cs typeface="Times New Roman"/>
                <a:sym typeface="Times New Roman"/>
              </a:rPr>
              <a:t>outras formas de </a:t>
            </a:r>
            <a:r>
              <a:rPr lang="pt-PT" sz="2000" b="1" dirty="0">
                <a:solidFill>
                  <a:schemeClr val="dk1"/>
                </a:solidFill>
                <a:latin typeface="Times New Roman"/>
                <a:ea typeface="Times New Roman"/>
                <a:cs typeface="Times New Roman"/>
                <a:sym typeface="Times New Roman"/>
              </a:rPr>
              <a:t>remuneração de suprimentos </a:t>
            </a:r>
            <a:r>
              <a:rPr lang="pt-PT" sz="2000" dirty="0">
                <a:solidFill>
                  <a:schemeClr val="dk1"/>
                </a:solidFill>
                <a:latin typeface="Times New Roman"/>
                <a:ea typeface="Times New Roman"/>
                <a:cs typeface="Times New Roman"/>
                <a:sym typeface="Times New Roman"/>
              </a:rPr>
              <a:t>e empréstimos feitos pelos sócios à sociedade, </a:t>
            </a:r>
            <a:r>
              <a:rPr lang="pt-PT" sz="2000" b="1" dirty="0">
                <a:solidFill>
                  <a:schemeClr val="dk1"/>
                </a:solidFill>
                <a:latin typeface="Times New Roman"/>
                <a:ea typeface="Times New Roman"/>
                <a:cs typeface="Times New Roman"/>
                <a:sym typeface="Times New Roman"/>
              </a:rPr>
              <a:t>na parte em que excedam a taxa definida por portaria,  salvo no caso  em que se aplique o art.º 63.º</a:t>
            </a:r>
            <a:r>
              <a:rPr lang="pt-PT" sz="2000" dirty="0">
                <a:solidFill>
                  <a:schemeClr val="dk1"/>
                </a:solidFill>
                <a:latin typeface="Times New Roman"/>
                <a:ea typeface="Times New Roman"/>
                <a:cs typeface="Times New Roman"/>
                <a:sym typeface="Times New Roman"/>
              </a:rPr>
              <a:t>;</a:t>
            </a:r>
          </a:p>
          <a:p>
            <a:pPr marL="533400" indent="-533400" algn="just">
              <a:spcBef>
                <a:spcPts val="480"/>
              </a:spcBef>
              <a:buSzPct val="25000"/>
              <a:buNone/>
            </a:pPr>
            <a:endParaRPr lang="pt-PT" sz="2400" dirty="0">
              <a:solidFill>
                <a:schemeClr val="dk1"/>
              </a:solidFill>
              <a:latin typeface="Times New Roman"/>
              <a:ea typeface="Times New Roman"/>
              <a:cs typeface="Times New Roman"/>
              <a:sym typeface="Times New Roman"/>
            </a:endParaRPr>
          </a:p>
          <a:p>
            <a:pPr marL="533400" marR="0" lvl="0" indent="-533400" algn="just" rtl="0">
              <a:spcBef>
                <a:spcPts val="480"/>
              </a:spcBef>
              <a:spcAft>
                <a:spcPts val="0"/>
              </a:spcAft>
              <a:buClr>
                <a:schemeClr val="lt2"/>
              </a:buClr>
              <a:buSzPct val="25000"/>
              <a:buFont typeface="Arial"/>
              <a:buNone/>
            </a:pPr>
            <a:endParaRPr lang="pt-PT" sz="2400" b="0" i="0" u="none" strike="noStrike" cap="none" baseline="0" dirty="0">
              <a:solidFill>
                <a:schemeClr val="dk1"/>
              </a:solidFill>
              <a:latin typeface="Times New Roman"/>
              <a:ea typeface="Times New Roman"/>
              <a:cs typeface="Times New Roman"/>
              <a:sym typeface="Times New Roman"/>
            </a:endParaRPr>
          </a:p>
          <a:p>
            <a:pPr marL="533400" marR="0" lvl="0" indent="-381000" algn="just" rtl="0">
              <a:spcBef>
                <a:spcPts val="480"/>
              </a:spcBef>
              <a:spcAft>
                <a:spcPts val="0"/>
              </a:spcAft>
              <a:buClr>
                <a:schemeClr val="lt2"/>
              </a:buClr>
              <a:buFont typeface="Noto Symbol"/>
              <a:buNone/>
            </a:pPr>
            <a:endParaRPr sz="2400" b="1" i="0" u="none" strike="noStrike" cap="none" baseline="0" dirty="0">
              <a:solidFill>
                <a:schemeClr val="dk1"/>
              </a:solidFill>
              <a:latin typeface="Times New Roman"/>
              <a:ea typeface="Times New Roman"/>
              <a:cs typeface="Times New Roman"/>
              <a:sym typeface="Times New Roman"/>
            </a:endParaRPr>
          </a:p>
          <a:p>
            <a:pPr marL="533400" marR="0" lvl="0" indent="-381000" algn="just" rtl="0">
              <a:spcBef>
                <a:spcPts val="480"/>
              </a:spcBef>
              <a:spcAft>
                <a:spcPts val="0"/>
              </a:spcAft>
              <a:buClr>
                <a:schemeClr val="lt2"/>
              </a:buClr>
              <a:buFont typeface="Noto Symbol"/>
              <a:buNone/>
            </a:pPr>
            <a:endParaRPr sz="2400" b="1" i="0" u="none" strike="noStrike" cap="none" baseline="0" dirty="0">
              <a:solidFill>
                <a:schemeClr val="dk1"/>
              </a:solidFill>
              <a:latin typeface="Times New Roman"/>
              <a:ea typeface="Times New Roman"/>
              <a:cs typeface="Times New Roman"/>
              <a:sym typeface="Times New Roman"/>
            </a:endParaRPr>
          </a:p>
        </p:txBody>
      </p:sp>
      <p:sp>
        <p:nvSpPr>
          <p:cNvPr id="365" name="Shape 365"/>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24</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366" name="Shape 366"/>
          <p:cNvSpPr txBox="1"/>
          <p:nvPr/>
        </p:nvSpPr>
        <p:spPr>
          <a:xfrm>
            <a:off x="642910" y="142853"/>
            <a:ext cx="7786741" cy="83099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ENCARGOS NÃO DEDUTÍVEIS PARA EFEITOS FISCAIS (ART.º 23.º-A)</a:t>
            </a:r>
          </a:p>
        </p:txBody>
      </p:sp>
    </p:spTree>
  </p:cSld>
  <p:clrMapOvr>
    <a:masterClrMapping/>
  </p:clrMapOvr>
  <p:transition spd="slow">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Shape 380"/>
          <p:cNvSpPr txBox="1">
            <a:spLocks noGrp="1"/>
          </p:cNvSpPr>
          <p:nvPr>
            <p:ph type="body" idx="1"/>
          </p:nvPr>
        </p:nvSpPr>
        <p:spPr>
          <a:xfrm>
            <a:off x="428625" y="980728"/>
            <a:ext cx="8572500" cy="5662959"/>
          </a:xfrm>
          <a:prstGeom prst="rect">
            <a:avLst/>
          </a:prstGeom>
          <a:noFill/>
          <a:ln>
            <a:noFill/>
          </a:ln>
        </p:spPr>
        <p:txBody>
          <a:bodyPr lIns="91425" tIns="45700" rIns="91425" bIns="45700" anchor="t" anchorCtr="0">
            <a:noAutofit/>
          </a:bodyPr>
          <a:lstStyle/>
          <a:p>
            <a:pPr marL="533400" lvl="0" indent="-533400" algn="just">
              <a:spcBef>
                <a:spcPts val="400"/>
              </a:spcBef>
              <a:buSzPct val="25000"/>
              <a:buNone/>
            </a:pPr>
            <a:r>
              <a:rPr lang="pt-PT" sz="2000" dirty="0">
                <a:solidFill>
                  <a:schemeClr val="dk1"/>
                </a:solidFill>
                <a:latin typeface="Times New Roman"/>
                <a:ea typeface="Times New Roman"/>
                <a:cs typeface="Times New Roman"/>
                <a:sym typeface="Times New Roman"/>
              </a:rPr>
              <a:t>n), o) Os </a:t>
            </a:r>
            <a:r>
              <a:rPr lang="pt-PT" sz="2000" b="1" dirty="0">
                <a:solidFill>
                  <a:schemeClr val="dk1"/>
                </a:solidFill>
                <a:latin typeface="Times New Roman"/>
                <a:ea typeface="Times New Roman"/>
                <a:cs typeface="Times New Roman"/>
                <a:sym typeface="Times New Roman"/>
              </a:rPr>
              <a:t>gastos com participação nos lucros de </a:t>
            </a:r>
            <a:r>
              <a:rPr lang="pt-PT" sz="2000" b="1" dirty="0" err="1">
                <a:solidFill>
                  <a:schemeClr val="dk1"/>
                </a:solidFill>
                <a:latin typeface="Times New Roman"/>
                <a:ea typeface="Times New Roman"/>
                <a:cs typeface="Times New Roman"/>
                <a:sym typeface="Times New Roman"/>
              </a:rPr>
              <a:t>orgãos</a:t>
            </a:r>
            <a:r>
              <a:rPr lang="pt-PT" sz="2000" b="1" dirty="0">
                <a:solidFill>
                  <a:schemeClr val="dk1"/>
                </a:solidFill>
                <a:latin typeface="Times New Roman"/>
                <a:ea typeface="Times New Roman"/>
                <a:cs typeface="Times New Roman"/>
                <a:sym typeface="Times New Roman"/>
              </a:rPr>
              <a:t> sociais e trabalhadores, </a:t>
            </a:r>
            <a:r>
              <a:rPr lang="pt-PT" sz="2000" dirty="0">
                <a:solidFill>
                  <a:schemeClr val="dk1"/>
                </a:solidFill>
                <a:latin typeface="Times New Roman"/>
                <a:ea typeface="Times New Roman"/>
                <a:cs typeface="Times New Roman"/>
                <a:sym typeface="Times New Roman"/>
              </a:rPr>
              <a:t>desde que </a:t>
            </a:r>
            <a:r>
              <a:rPr lang="pt-PT" sz="2000" b="1" dirty="0">
                <a:solidFill>
                  <a:schemeClr val="dk1"/>
                </a:solidFill>
                <a:latin typeface="Times New Roman"/>
                <a:ea typeface="Times New Roman"/>
                <a:cs typeface="Times New Roman"/>
                <a:sym typeface="Times New Roman"/>
              </a:rPr>
              <a:t>não sejam pagos até ao fim do período de tributação seguinte, </a:t>
            </a:r>
            <a:r>
              <a:rPr lang="pt-PT" sz="2000" dirty="0">
                <a:solidFill>
                  <a:schemeClr val="dk1"/>
                </a:solidFill>
                <a:latin typeface="Times New Roman"/>
                <a:ea typeface="Times New Roman"/>
                <a:cs typeface="Times New Roman"/>
                <a:sym typeface="Times New Roman"/>
              </a:rPr>
              <a:t>bem como a participação nos lucros de membros dos </a:t>
            </a:r>
            <a:r>
              <a:rPr lang="pt-PT" sz="2000" b="1" dirty="0" err="1">
                <a:solidFill>
                  <a:schemeClr val="dk1"/>
                </a:solidFill>
                <a:latin typeface="Times New Roman"/>
                <a:ea typeface="Times New Roman"/>
                <a:cs typeface="Times New Roman"/>
                <a:sym typeface="Times New Roman"/>
              </a:rPr>
              <a:t>orgãos</a:t>
            </a:r>
            <a:r>
              <a:rPr lang="pt-PT" sz="2000" b="1" dirty="0">
                <a:solidFill>
                  <a:schemeClr val="dk1"/>
                </a:solidFill>
                <a:latin typeface="Times New Roman"/>
                <a:ea typeface="Times New Roman"/>
                <a:cs typeface="Times New Roman"/>
                <a:sym typeface="Times New Roman"/>
              </a:rPr>
              <a:t> sociais que detenham 1% do capital,</a:t>
            </a:r>
            <a:r>
              <a:rPr lang="pt-PT" sz="2000" dirty="0">
                <a:solidFill>
                  <a:schemeClr val="dk1"/>
                </a:solidFill>
                <a:latin typeface="Times New Roman"/>
                <a:ea typeface="Times New Roman"/>
                <a:cs typeface="Times New Roman"/>
                <a:sym typeface="Times New Roman"/>
              </a:rPr>
              <a:t> que exceda o dobro da remuneração mensal;</a:t>
            </a:r>
          </a:p>
          <a:p>
            <a:pPr marL="533400" lvl="0" indent="-533400" algn="just">
              <a:spcBef>
                <a:spcPts val="400"/>
              </a:spcBef>
              <a:buSzPct val="25000"/>
              <a:buNone/>
            </a:pPr>
            <a:r>
              <a:rPr lang="pt-PT" sz="2000" dirty="0">
                <a:solidFill>
                  <a:schemeClr val="dk1"/>
                </a:solidFill>
                <a:latin typeface="Times New Roman"/>
                <a:ea typeface="Times New Roman"/>
                <a:cs typeface="Times New Roman"/>
                <a:sym typeface="Times New Roman"/>
              </a:rPr>
              <a:t>p), q) e </a:t>
            </a:r>
            <a:r>
              <a:rPr lang="pt-PT" sz="2000" dirty="0">
                <a:solidFill>
                  <a:schemeClr val="tx1"/>
                </a:solidFill>
                <a:latin typeface="Times New Roman"/>
                <a:ea typeface="Times New Roman"/>
                <a:cs typeface="Times New Roman"/>
                <a:sym typeface="Times New Roman"/>
              </a:rPr>
              <a:t>s) </a:t>
            </a:r>
            <a:r>
              <a:rPr lang="pt-PT" sz="2000" dirty="0">
                <a:solidFill>
                  <a:schemeClr val="dk1"/>
                </a:solidFill>
                <a:latin typeface="Times New Roman"/>
                <a:ea typeface="Times New Roman"/>
                <a:cs typeface="Times New Roman"/>
                <a:sym typeface="Times New Roman"/>
              </a:rPr>
              <a:t>Contribuição sobre o sector bancário; contribuição extraordinária sobre o sector energético  e </a:t>
            </a:r>
            <a:r>
              <a:rPr lang="pt-PT" sz="2000" dirty="0">
                <a:solidFill>
                  <a:schemeClr val="tx1"/>
                </a:solidFill>
                <a:latin typeface="Times New Roman"/>
                <a:ea typeface="Times New Roman"/>
                <a:cs typeface="Times New Roman"/>
                <a:sym typeface="Times New Roman"/>
              </a:rPr>
              <a:t>sobre a industria farmacêutica;</a:t>
            </a:r>
          </a:p>
          <a:p>
            <a:pPr marL="533400" lvl="0" indent="-533400" algn="just">
              <a:spcBef>
                <a:spcPts val="400"/>
              </a:spcBef>
              <a:buSzPct val="25000"/>
              <a:buNone/>
            </a:pPr>
            <a:r>
              <a:rPr lang="pt-PT" sz="2000" dirty="0">
                <a:solidFill>
                  <a:schemeClr val="dk1"/>
                </a:solidFill>
                <a:latin typeface="Times New Roman"/>
                <a:ea typeface="Times New Roman"/>
                <a:cs typeface="Times New Roman"/>
                <a:sym typeface="Times New Roman"/>
              </a:rPr>
              <a:t>r) As importâncias pagas ou devidas a pessoas singulares ou coletivas, residentes  fora do território português e aí submetidas a regime fiscal previsto no </a:t>
            </a:r>
            <a:r>
              <a:rPr lang="pt-PT" sz="2000" dirty="0">
                <a:solidFill>
                  <a:schemeClr val="tx1"/>
                </a:solidFill>
                <a:latin typeface="Times New Roman"/>
                <a:ea typeface="Times New Roman"/>
                <a:cs typeface="Times New Roman"/>
                <a:sym typeface="Times New Roman"/>
              </a:rPr>
              <a:t>art.º 63.º D da LGT, mediante determinadas condições. (Ver também nº7 deste art.º )</a:t>
            </a:r>
          </a:p>
          <a:p>
            <a:pPr marL="342900" marR="0" lvl="0" indent="-342900" algn="l" rtl="0">
              <a:spcBef>
                <a:spcPts val="0"/>
              </a:spcBef>
              <a:spcAft>
                <a:spcPts val="0"/>
              </a:spcAft>
              <a:buClr>
                <a:schemeClr val="lt2"/>
              </a:buClr>
              <a:buSzPct val="100000"/>
              <a:buNone/>
            </a:pPr>
            <a:r>
              <a:rPr lang="pt-PT" sz="2000" dirty="0">
                <a:solidFill>
                  <a:schemeClr val="dk1"/>
                </a:solidFill>
                <a:latin typeface="Times New Roman"/>
                <a:ea typeface="Times New Roman"/>
                <a:cs typeface="Times New Roman"/>
                <a:sym typeface="Times New Roman"/>
              </a:rPr>
              <a:t>n.º 2 </a:t>
            </a:r>
            <a:r>
              <a:rPr lang="pt-PT" sz="2000" b="0" i="0" u="none" strike="noStrike" cap="none" baseline="0" dirty="0">
                <a:solidFill>
                  <a:schemeClr val="dk1"/>
                </a:solidFill>
                <a:latin typeface="Times New Roman"/>
                <a:ea typeface="Times New Roman"/>
                <a:cs typeface="Times New Roman"/>
                <a:sym typeface="Times New Roman"/>
              </a:rPr>
              <a:t> Não concorrem para a formação do lucro tributável as </a:t>
            </a:r>
            <a:r>
              <a:rPr lang="pt-PT" sz="2000" i="0" u="none" strike="noStrike" cap="none" baseline="0" dirty="0">
                <a:solidFill>
                  <a:schemeClr val="dk1"/>
                </a:solidFill>
                <a:latin typeface="Times New Roman"/>
                <a:ea typeface="Times New Roman"/>
                <a:cs typeface="Times New Roman"/>
                <a:sym typeface="Times New Roman"/>
              </a:rPr>
              <a:t>menos-valias</a:t>
            </a:r>
            <a:r>
              <a:rPr lang="pt-PT" sz="2000" b="1" i="0" u="none" strike="noStrike" cap="none" dirty="0">
                <a:solidFill>
                  <a:schemeClr val="dk1"/>
                </a:solidFill>
                <a:latin typeface="Times New Roman"/>
                <a:ea typeface="Times New Roman"/>
                <a:cs typeface="Times New Roman"/>
                <a:sym typeface="Times New Roman"/>
              </a:rPr>
              <a:t> </a:t>
            </a:r>
            <a:r>
              <a:rPr lang="pt-PT" sz="2000" b="0" i="0" u="none" strike="noStrike" cap="none" baseline="0" dirty="0">
                <a:solidFill>
                  <a:schemeClr val="dk1"/>
                </a:solidFill>
                <a:latin typeface="Times New Roman"/>
                <a:ea typeface="Times New Roman"/>
                <a:cs typeface="Times New Roman"/>
                <a:sym typeface="Times New Roman"/>
              </a:rPr>
              <a:t>e outras perdas relativas a instrumentos de capital próprio,</a:t>
            </a:r>
            <a:r>
              <a:rPr lang="pt-PT" sz="2000" b="0" i="0" u="none" strike="noStrike" cap="none" dirty="0">
                <a:solidFill>
                  <a:schemeClr val="dk1"/>
                </a:solidFill>
                <a:latin typeface="Times New Roman"/>
                <a:ea typeface="Times New Roman"/>
                <a:cs typeface="Times New Roman"/>
                <a:sym typeface="Times New Roman"/>
              </a:rPr>
              <a:t>  mediante determinadas condições, nomeadamente beneficiar da dedução prevista no art.º 51.º</a:t>
            </a:r>
            <a:r>
              <a:rPr lang="pt-PT" sz="2000" dirty="0">
                <a:solidFill>
                  <a:schemeClr val="dk1"/>
                </a:solidFill>
                <a:latin typeface="Times New Roman"/>
                <a:ea typeface="Times New Roman"/>
                <a:cs typeface="Times New Roman"/>
                <a:sym typeface="Times New Roman"/>
              </a:rPr>
              <a:t>;</a:t>
            </a:r>
            <a:endParaRPr lang="pt-PT" sz="2000" b="0" i="0" u="none" strike="noStrike" cap="none" baseline="0" dirty="0">
              <a:solidFill>
                <a:schemeClr val="dk1"/>
              </a:solidFill>
              <a:latin typeface="Times New Roman"/>
              <a:ea typeface="Times New Roman"/>
              <a:cs typeface="Times New Roman"/>
              <a:sym typeface="Times New Roman"/>
            </a:endParaRPr>
          </a:p>
          <a:p>
            <a:pPr lvl="0" indent="-342900">
              <a:spcBef>
                <a:spcPts val="400"/>
              </a:spcBef>
              <a:buSzPct val="100000"/>
              <a:buNone/>
            </a:pPr>
            <a:r>
              <a:rPr lang="pt-PT" sz="2000" b="0" i="0" u="none" strike="noStrike" cap="none" baseline="0" dirty="0">
                <a:solidFill>
                  <a:schemeClr val="dk1"/>
                </a:solidFill>
                <a:latin typeface="Times New Roman"/>
                <a:ea typeface="Times New Roman"/>
                <a:cs typeface="Times New Roman"/>
                <a:sym typeface="Times New Roman"/>
              </a:rPr>
              <a:t>n.º 3  Não são aceites como gastos os suportados com a transmissão onerosa de instrumentos de capital próprio, de entidades domiciliadas em território sujeito a regime fiscal claramente</a:t>
            </a:r>
            <a:r>
              <a:rPr lang="pt-PT" sz="2000" b="0" i="0" u="none" strike="noStrike" cap="none" dirty="0">
                <a:solidFill>
                  <a:schemeClr val="dk1"/>
                </a:solidFill>
                <a:latin typeface="Times New Roman"/>
                <a:ea typeface="Times New Roman"/>
                <a:cs typeface="Times New Roman"/>
                <a:sym typeface="Times New Roman"/>
              </a:rPr>
              <a:t> mais favorável.</a:t>
            </a:r>
            <a:r>
              <a:rPr lang="pt-PT" sz="2000" dirty="0">
                <a:solidFill>
                  <a:schemeClr val="dk1"/>
                </a:solidFill>
                <a:latin typeface="Times New Roman"/>
                <a:ea typeface="Times New Roman"/>
                <a:cs typeface="Times New Roman"/>
                <a:sym typeface="Times New Roman"/>
              </a:rPr>
              <a:t> </a:t>
            </a:r>
            <a:endParaRPr sz="2000" b="0" i="0" u="none" strike="noStrike" cap="none" baseline="0" dirty="0">
              <a:solidFill>
                <a:schemeClr val="dk1"/>
              </a:solidFill>
              <a:latin typeface="Times New Roman"/>
              <a:ea typeface="Times New Roman"/>
              <a:cs typeface="Times New Roman"/>
              <a:sym typeface="Times New Roman"/>
            </a:endParaRPr>
          </a:p>
        </p:txBody>
      </p:sp>
      <p:sp>
        <p:nvSpPr>
          <p:cNvPr id="381" name="Shape 381"/>
          <p:cNvSpPr txBox="1">
            <a:spLocks noGrp="1"/>
          </p:cNvSpPr>
          <p:nvPr>
            <p:ph type="sldNum" idx="12"/>
          </p:nvPr>
        </p:nvSpPr>
        <p:spPr>
          <a:xfrm>
            <a:off x="6429387"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25</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382" name="Shape 382"/>
          <p:cNvSpPr txBox="1"/>
          <p:nvPr/>
        </p:nvSpPr>
        <p:spPr>
          <a:xfrm>
            <a:off x="539552" y="188640"/>
            <a:ext cx="7848872" cy="792088"/>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dirty="0">
                <a:solidFill>
                  <a:schemeClr val="dk1"/>
                </a:solidFill>
                <a:latin typeface="Times New Roman"/>
                <a:ea typeface="Times New Roman"/>
                <a:cs typeface="Times New Roman"/>
                <a:sym typeface="Times New Roman"/>
              </a:rPr>
              <a:t>ENCARGOS NÃO DEDUTÍVEIS PARA EFEITOS FISCAIS (</a:t>
            </a:r>
            <a:r>
              <a:rPr lang="pt-PT" sz="2400" b="1" i="0" u="none" strike="noStrike" cap="none" baseline="0" dirty="0" err="1">
                <a:solidFill>
                  <a:schemeClr val="dk1"/>
                </a:solidFill>
                <a:latin typeface="Times New Roman"/>
                <a:ea typeface="Times New Roman"/>
                <a:cs typeface="Times New Roman"/>
                <a:sym typeface="Times New Roman"/>
              </a:rPr>
              <a:t>ART.º</a:t>
            </a:r>
            <a:r>
              <a:rPr lang="pt-PT" sz="2400" b="1" i="0" u="none" strike="noStrike" cap="none" baseline="0" dirty="0">
                <a:solidFill>
                  <a:schemeClr val="dk1"/>
                </a:solidFill>
                <a:latin typeface="Times New Roman"/>
                <a:ea typeface="Times New Roman"/>
                <a:cs typeface="Times New Roman"/>
                <a:sym typeface="Times New Roman"/>
              </a:rPr>
              <a:t> 23.º-A)</a:t>
            </a:r>
          </a:p>
        </p:txBody>
      </p:sp>
    </p:spTree>
  </p:cSld>
  <p:clrMapOvr>
    <a:masterClrMapping/>
  </p:clrMapOvr>
  <p:transition spd="slow">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sp>
        <p:nvSpPr>
          <p:cNvPr id="402" name="Shape 402"/>
          <p:cNvSpPr txBox="1">
            <a:spLocks noGrp="1"/>
          </p:cNvSpPr>
          <p:nvPr>
            <p:ph type="sldNum" idx="12"/>
          </p:nvPr>
        </p:nvSpPr>
        <p:spPr>
          <a:xfrm>
            <a:off x="8215313" y="6500812"/>
            <a:ext cx="773111" cy="220662"/>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26</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403" name="Shape 403"/>
          <p:cNvSpPr txBox="1"/>
          <p:nvPr/>
        </p:nvSpPr>
        <p:spPr>
          <a:xfrm>
            <a:off x="428566" y="764705"/>
            <a:ext cx="8429683" cy="6408710"/>
          </a:xfrm>
          <a:prstGeom prst="rect">
            <a:avLst/>
          </a:prstGeom>
          <a:noFill/>
          <a:ln>
            <a:noFill/>
          </a:ln>
        </p:spPr>
        <p:txBody>
          <a:bodyPr lIns="91425" tIns="45700" rIns="91425" bIns="45700" anchor="t" anchorCtr="0">
            <a:noAutofit/>
          </a:bodyPr>
          <a:lstStyle/>
          <a:p>
            <a:pPr algn="just">
              <a:buSzPct val="25000"/>
            </a:pPr>
            <a:r>
              <a:rPr lang="pt-PT" sz="1800" b="1" dirty="0">
                <a:solidFill>
                  <a:schemeClr val="dk1"/>
                </a:solidFill>
                <a:latin typeface="Times New Roman"/>
                <a:ea typeface="Times New Roman"/>
                <a:cs typeface="Times New Roman"/>
                <a:sym typeface="Times New Roman"/>
              </a:rPr>
              <a:t>N.º 1 - Concorrem para formação do lucro tributável, as variações patrimoniais negativas não refletidas no resultado liquido, </a:t>
            </a:r>
            <a:r>
              <a:rPr lang="pt-PT" sz="1800" b="1" u="sng" dirty="0" err="1">
                <a:solidFill>
                  <a:schemeClr val="dk1"/>
                </a:solidFill>
                <a:latin typeface="Times New Roman"/>
                <a:ea typeface="Times New Roman"/>
                <a:cs typeface="Times New Roman"/>
                <a:sym typeface="Times New Roman"/>
              </a:rPr>
              <a:t>excepto</a:t>
            </a:r>
            <a:r>
              <a:rPr lang="pt-PT" sz="1800" b="1" dirty="0">
                <a:solidFill>
                  <a:schemeClr val="dk1"/>
                </a:solidFill>
                <a:latin typeface="Times New Roman"/>
                <a:ea typeface="Times New Roman"/>
                <a:cs typeface="Times New Roman"/>
                <a:sym typeface="Times New Roman"/>
              </a:rPr>
              <a:t>:</a:t>
            </a:r>
          </a:p>
          <a:p>
            <a:pPr marL="0" marR="0" lvl="0" indent="0" algn="just" rtl="0">
              <a:spcBef>
                <a:spcPts val="0"/>
              </a:spcBef>
              <a:spcAft>
                <a:spcPts val="0"/>
              </a:spcAft>
              <a:buSzPct val="25000"/>
              <a:buNone/>
            </a:pPr>
            <a:r>
              <a:rPr lang="pt-PT" sz="1800" b="0" i="1" u="none" strike="noStrike" cap="none" baseline="0" dirty="0">
                <a:solidFill>
                  <a:schemeClr val="dk1"/>
                </a:solidFill>
                <a:latin typeface="Times New Roman"/>
                <a:ea typeface="Times New Roman"/>
                <a:cs typeface="Times New Roman"/>
                <a:sym typeface="Times New Roman"/>
              </a:rPr>
              <a:t>a</a:t>
            </a:r>
            <a:r>
              <a:rPr lang="pt-PT" sz="1800" b="0" i="0" u="none" strike="noStrike" cap="none" baseline="0" dirty="0">
                <a:solidFill>
                  <a:schemeClr val="dk1"/>
                </a:solidFill>
                <a:latin typeface="Times New Roman"/>
                <a:ea typeface="Times New Roman"/>
                <a:cs typeface="Times New Roman"/>
                <a:sym typeface="Times New Roman"/>
              </a:rPr>
              <a:t>) As que consistam em liberalidades ou não estejam relacionadas com a atividade do contribuinte sujeita a IRC; </a:t>
            </a:r>
          </a:p>
          <a:p>
            <a:pPr marL="0" marR="0" lvl="0" indent="0" algn="just" rtl="0">
              <a:spcBef>
                <a:spcPts val="0"/>
              </a:spcBef>
              <a:spcAft>
                <a:spcPts val="0"/>
              </a:spcAft>
              <a:buSzPct val="25000"/>
              <a:buNone/>
            </a:pPr>
            <a:r>
              <a:rPr lang="pt-PT" sz="1800" b="0" i="1" u="none" strike="noStrike" cap="none" baseline="0" dirty="0">
                <a:solidFill>
                  <a:schemeClr val="dk1"/>
                </a:solidFill>
                <a:latin typeface="Times New Roman"/>
                <a:ea typeface="Times New Roman"/>
                <a:cs typeface="Times New Roman"/>
                <a:sym typeface="Times New Roman"/>
              </a:rPr>
              <a:t>b</a:t>
            </a:r>
            <a:r>
              <a:rPr lang="pt-PT" sz="1800" b="0" i="0" u="none" strike="noStrike" cap="none" baseline="0" dirty="0">
                <a:solidFill>
                  <a:schemeClr val="dk1"/>
                </a:solidFill>
                <a:latin typeface="Times New Roman"/>
                <a:ea typeface="Times New Roman"/>
                <a:cs typeface="Times New Roman"/>
                <a:sym typeface="Times New Roman"/>
              </a:rPr>
              <a:t>) As menos-valias potenciais ou latentes, ainda que expressas na contabilidade; </a:t>
            </a:r>
          </a:p>
          <a:p>
            <a:pPr marL="0" marR="0" lvl="0" indent="0" algn="just" rtl="0">
              <a:spcBef>
                <a:spcPts val="0"/>
              </a:spcBef>
              <a:spcAft>
                <a:spcPts val="0"/>
              </a:spcAft>
              <a:buSzPct val="25000"/>
              <a:buNone/>
            </a:pPr>
            <a:r>
              <a:rPr lang="pt-PT" sz="1800" b="0" i="1" u="none" strike="noStrike" cap="none" baseline="0" dirty="0">
                <a:solidFill>
                  <a:schemeClr val="dk1"/>
                </a:solidFill>
                <a:latin typeface="Times New Roman"/>
                <a:ea typeface="Times New Roman"/>
                <a:cs typeface="Times New Roman"/>
                <a:sym typeface="Times New Roman"/>
              </a:rPr>
              <a:t>c</a:t>
            </a:r>
            <a:r>
              <a:rPr lang="pt-PT" sz="1800" b="0" i="0" u="none" strike="noStrike" cap="none" baseline="0" dirty="0">
                <a:solidFill>
                  <a:schemeClr val="dk1"/>
                </a:solidFill>
                <a:latin typeface="Times New Roman"/>
                <a:ea typeface="Times New Roman"/>
                <a:cs typeface="Times New Roman"/>
                <a:sym typeface="Times New Roman"/>
              </a:rPr>
              <a:t>) As saídas, em dinheiro ou em espécie, em favor dos titulares do capital, a título de remuneração ou de redução do mesmo, ou de partilha do património, bem como outras variações patrimoniais negativas que decorram de operações sobre ações, quotas e outros instrumentos de capital próprio da entidade emitente ou da sua reclassificação; </a:t>
            </a:r>
          </a:p>
          <a:p>
            <a:pPr marL="0" marR="0" lvl="0" indent="0" algn="just" rtl="0">
              <a:spcBef>
                <a:spcPts val="0"/>
              </a:spcBef>
              <a:spcAft>
                <a:spcPts val="0"/>
              </a:spcAft>
              <a:buSzPct val="25000"/>
              <a:buNone/>
            </a:pPr>
            <a:r>
              <a:rPr lang="pt-PT" sz="1800" b="0" i="1" u="none" strike="noStrike" cap="none" baseline="0" dirty="0">
                <a:solidFill>
                  <a:schemeClr val="dk1"/>
                </a:solidFill>
                <a:latin typeface="Times New Roman"/>
                <a:ea typeface="Times New Roman"/>
                <a:cs typeface="Times New Roman"/>
                <a:sym typeface="Times New Roman"/>
              </a:rPr>
              <a:t>d</a:t>
            </a:r>
            <a:r>
              <a:rPr lang="pt-PT" sz="1800" b="0" i="0" u="none" strike="noStrike" cap="none" baseline="0" dirty="0">
                <a:solidFill>
                  <a:schemeClr val="dk1"/>
                </a:solidFill>
                <a:latin typeface="Times New Roman"/>
                <a:ea typeface="Times New Roman"/>
                <a:cs typeface="Times New Roman"/>
                <a:sym typeface="Times New Roman"/>
              </a:rPr>
              <a:t>) As prestações do associante ao associado, no âmbito da associação em participação; </a:t>
            </a:r>
          </a:p>
          <a:p>
            <a:pPr marL="0" marR="0" lvl="0" indent="0" algn="just" rtl="0">
              <a:spcBef>
                <a:spcPts val="0"/>
              </a:spcBef>
              <a:spcAft>
                <a:spcPts val="0"/>
              </a:spcAft>
              <a:buSzPct val="25000"/>
              <a:buNone/>
            </a:pPr>
            <a:r>
              <a:rPr lang="pt-PT" sz="1800" b="0" i="1" u="none" strike="noStrike" cap="none" baseline="0" dirty="0">
                <a:solidFill>
                  <a:schemeClr val="dk1"/>
                </a:solidFill>
                <a:latin typeface="Times New Roman"/>
                <a:ea typeface="Times New Roman"/>
                <a:cs typeface="Times New Roman"/>
                <a:sym typeface="Times New Roman"/>
              </a:rPr>
              <a:t>e</a:t>
            </a:r>
            <a:r>
              <a:rPr lang="pt-PT" sz="1800" b="0" i="0" u="none" strike="noStrike" cap="none" baseline="0" dirty="0">
                <a:solidFill>
                  <a:schemeClr val="dk1"/>
                </a:solidFill>
                <a:latin typeface="Times New Roman"/>
                <a:ea typeface="Times New Roman"/>
                <a:cs typeface="Times New Roman"/>
                <a:sym typeface="Times New Roman"/>
              </a:rPr>
              <a:t>) As relativas a impostos sobre o rendimento;</a:t>
            </a:r>
          </a:p>
          <a:p>
            <a:pPr marL="0" marR="0" lvl="0" indent="0" algn="just" rtl="0">
              <a:spcBef>
                <a:spcPts val="0"/>
              </a:spcBef>
              <a:spcAft>
                <a:spcPts val="0"/>
              </a:spcAft>
              <a:buSzPct val="25000"/>
              <a:buNone/>
            </a:pPr>
            <a:r>
              <a:rPr lang="pt-PT" sz="1800" b="0" i="1" u="none" strike="noStrike" cap="none" baseline="0" dirty="0">
                <a:solidFill>
                  <a:schemeClr val="dk1"/>
                </a:solidFill>
                <a:latin typeface="Times New Roman"/>
                <a:ea typeface="Times New Roman"/>
                <a:cs typeface="Times New Roman"/>
                <a:sym typeface="Times New Roman"/>
              </a:rPr>
              <a:t>f) </a:t>
            </a:r>
            <a:r>
              <a:rPr lang="pt-PT" sz="1800" b="0" i="0" u="none" strike="noStrike" cap="none" baseline="0" dirty="0">
                <a:solidFill>
                  <a:schemeClr val="dk1"/>
                </a:solidFill>
                <a:latin typeface="Times New Roman"/>
                <a:ea typeface="Times New Roman"/>
                <a:cs typeface="Times New Roman"/>
                <a:sym typeface="Times New Roman"/>
              </a:rPr>
              <a:t>A diminuição do capital próprio decorrente de operações de fusão, cisão, entrada de ativos  ou permuta de partes sociais </a:t>
            </a:r>
          </a:p>
          <a:p>
            <a:pPr marL="0" marR="0" lvl="0" indent="0" algn="just" rtl="0">
              <a:spcBef>
                <a:spcPts val="0"/>
              </a:spcBef>
              <a:spcAft>
                <a:spcPts val="0"/>
              </a:spcAft>
              <a:buSzPct val="25000"/>
              <a:buNone/>
            </a:pPr>
            <a:r>
              <a:rPr lang="pt-PT" sz="1800" b="1" i="0" u="none" strike="noStrike" cap="none" baseline="0" dirty="0">
                <a:solidFill>
                  <a:schemeClr val="tx1"/>
                </a:solidFill>
                <a:latin typeface="Times New Roman"/>
                <a:ea typeface="Times New Roman"/>
                <a:cs typeface="Times New Roman"/>
                <a:sym typeface="Times New Roman"/>
              </a:rPr>
              <a:t>N.º 2</a:t>
            </a:r>
            <a:r>
              <a:rPr lang="pt-PT" sz="1800" b="1" i="0" u="none" strike="noStrike" cap="none" baseline="0" dirty="0">
                <a:solidFill>
                  <a:srgbClr val="FF0000"/>
                </a:solidFill>
                <a:latin typeface="Times New Roman"/>
                <a:ea typeface="Times New Roman"/>
                <a:cs typeface="Times New Roman"/>
                <a:sym typeface="Times New Roman"/>
              </a:rPr>
              <a:t>*</a:t>
            </a:r>
            <a:r>
              <a:rPr lang="pt-PT" sz="1800" b="1" i="0" u="none" strike="noStrike" cap="none" baseline="0" dirty="0">
                <a:solidFill>
                  <a:schemeClr val="tx1"/>
                </a:solidFill>
                <a:latin typeface="Times New Roman"/>
                <a:ea typeface="Times New Roman"/>
                <a:cs typeface="Times New Roman"/>
                <a:sym typeface="Times New Roman"/>
              </a:rPr>
              <a:t> </a:t>
            </a:r>
            <a:r>
              <a:rPr lang="pt-PT" sz="1800" dirty="0">
                <a:solidFill>
                  <a:schemeClr val="dk1"/>
                </a:solidFill>
                <a:latin typeface="Times New Roman"/>
                <a:cs typeface="Times New Roman"/>
              </a:rPr>
              <a:t>Não obstante o disposto na alínea c) do número anterior, concorrem, ainda, para a determinação do lucro tributável, nas mesmas condições referidas para os gastos e perdas, as variações patrimoniais negativas não refletidas no resultado líquido do período de tributação relativas à distribuição de rendimentos de obrigações subordinadas ou outros títulos subordinados, desde que não atribuam ao respetivo titular o direito a receber dividendos nem direito de voto em assembleia geral de acionista as e não sejam convertíveis em partes sociais.</a:t>
            </a:r>
          </a:p>
          <a:p>
            <a:pPr marL="0" marR="0" lvl="0" indent="0" algn="just" rtl="0">
              <a:spcBef>
                <a:spcPts val="0"/>
              </a:spcBef>
              <a:spcAft>
                <a:spcPts val="0"/>
              </a:spcAft>
              <a:buSzPct val="25000"/>
              <a:buNone/>
            </a:pPr>
            <a:r>
              <a:rPr lang="pt-PT" sz="1600" dirty="0">
                <a:solidFill>
                  <a:srgbClr val="FF0000"/>
                </a:solidFill>
                <a:latin typeface="Times New Roman"/>
                <a:cs typeface="Times New Roman"/>
                <a:sym typeface="Times New Roman"/>
              </a:rPr>
              <a:t>*A Lei 119 de 18/09/2019 alterou este n.º 2, no que concerne ao tipo de instrumentos, entrada em vigor 01/10/2019</a:t>
            </a:r>
          </a:p>
        </p:txBody>
      </p:sp>
      <p:sp>
        <p:nvSpPr>
          <p:cNvPr id="404" name="Shape 404"/>
          <p:cNvSpPr txBox="1"/>
          <p:nvPr/>
        </p:nvSpPr>
        <p:spPr>
          <a:xfrm>
            <a:off x="428625" y="-103703"/>
            <a:ext cx="8715374" cy="868408"/>
          </a:xfrm>
          <a:prstGeom prst="rect">
            <a:avLst/>
          </a:prstGeom>
          <a:noFill/>
          <a:ln>
            <a:noFill/>
          </a:ln>
        </p:spPr>
        <p:txBody>
          <a:bodyPr lIns="91425" tIns="45700" rIns="91425" bIns="45700" anchor="ctr" anchorCtr="0">
            <a:noAutofit/>
          </a:bodyPr>
          <a:lstStyle/>
          <a:p>
            <a:pPr marL="0" marR="0" lvl="0" indent="0" algn="ctr" rtl="0">
              <a:spcBef>
                <a:spcPts val="0"/>
              </a:spcBef>
              <a:spcAft>
                <a:spcPts val="0"/>
              </a:spcAft>
              <a:buSzPct val="25000"/>
              <a:buNone/>
            </a:pPr>
            <a:r>
              <a:rPr lang="pt-PT" sz="3600" b="0" i="0" u="none" strike="noStrike" cap="none" baseline="0">
                <a:solidFill>
                  <a:schemeClr val="dk2"/>
                </a:solidFill>
                <a:latin typeface="Rokkitt"/>
                <a:ea typeface="Rokkitt"/>
                <a:cs typeface="Rokkitt"/>
                <a:sym typeface="Rokkitt"/>
              </a:rPr>
              <a:t> </a:t>
            </a:r>
          </a:p>
        </p:txBody>
      </p:sp>
      <p:sp>
        <p:nvSpPr>
          <p:cNvPr id="405" name="Shape 405"/>
          <p:cNvSpPr txBox="1"/>
          <p:nvPr/>
        </p:nvSpPr>
        <p:spPr>
          <a:xfrm>
            <a:off x="280400" y="83628"/>
            <a:ext cx="8429683" cy="537060"/>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3200" b="1" i="0" u="none" strike="noStrike" cap="none" baseline="0" dirty="0">
                <a:solidFill>
                  <a:schemeClr val="dk1"/>
                </a:solidFill>
                <a:latin typeface="Times New Roman"/>
                <a:ea typeface="Times New Roman"/>
                <a:cs typeface="Times New Roman"/>
                <a:sym typeface="Times New Roman"/>
              </a:rPr>
              <a:t>VARIAÇÕES PATRIMONIAIS (</a:t>
            </a:r>
            <a:r>
              <a:rPr lang="pt-PT" sz="3200" b="1" i="0" u="none" strike="noStrike" cap="none" baseline="0" dirty="0" err="1">
                <a:solidFill>
                  <a:schemeClr val="dk1"/>
                </a:solidFill>
                <a:latin typeface="Times New Roman"/>
                <a:ea typeface="Times New Roman"/>
                <a:cs typeface="Times New Roman"/>
                <a:sym typeface="Times New Roman"/>
              </a:rPr>
              <a:t>ART.º</a:t>
            </a:r>
            <a:r>
              <a:rPr lang="pt-PT" sz="3200" b="1" i="0" u="none" strike="noStrike" cap="none" baseline="0" dirty="0">
                <a:solidFill>
                  <a:schemeClr val="dk1"/>
                </a:solidFill>
                <a:latin typeface="Times New Roman"/>
                <a:ea typeface="Times New Roman"/>
                <a:cs typeface="Times New Roman"/>
                <a:sym typeface="Times New Roman"/>
              </a:rPr>
              <a:t> 24.º)</a:t>
            </a:r>
          </a:p>
        </p:txBody>
      </p:sp>
    </p:spTree>
  </p:cSld>
  <p:clrMapOvr>
    <a:masterClrMapping/>
  </p:clrMapOvr>
  <p:transition spd="slow">
    <p:cu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sp>
        <p:nvSpPr>
          <p:cNvPr id="411" name="Shape 411"/>
          <p:cNvSpPr/>
          <p:nvPr/>
        </p:nvSpPr>
        <p:spPr>
          <a:xfrm>
            <a:off x="928687" y="1143000"/>
            <a:ext cx="7377111" cy="923924"/>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2400" b="1" i="0" u="none" strike="noStrike" cap="none" baseline="0">
              <a:solidFill>
                <a:srgbClr val="FF0000"/>
              </a:solidFill>
              <a:latin typeface="Times New Roman"/>
              <a:ea typeface="Times New Roman"/>
              <a:cs typeface="Times New Roman"/>
              <a:sym typeface="Times New Roman"/>
            </a:endParaRPr>
          </a:p>
          <a:p>
            <a:pPr marL="0" marR="0" lvl="0" indent="0" algn="l" rtl="0">
              <a:spcBef>
                <a:spcPts val="0"/>
              </a:spcBef>
              <a:spcAft>
                <a:spcPts val="0"/>
              </a:spcAft>
              <a:buNone/>
            </a:pPr>
            <a:endParaRPr sz="2400" b="1" i="0" u="none" strike="noStrike" cap="none" baseline="0">
              <a:solidFill>
                <a:srgbClr val="FF0000"/>
              </a:solidFill>
              <a:latin typeface="Times New Roman"/>
              <a:ea typeface="Times New Roman"/>
              <a:cs typeface="Times New Roman"/>
              <a:sym typeface="Times New Roman"/>
            </a:endParaRPr>
          </a:p>
          <a:p>
            <a:pPr marL="0" marR="0" lvl="0" indent="0" algn="l" rtl="0">
              <a:spcBef>
                <a:spcPts val="0"/>
              </a:spcBef>
              <a:spcAft>
                <a:spcPts val="0"/>
              </a:spcAft>
              <a:buNone/>
            </a:pPr>
            <a:endParaRPr sz="2400" b="1" i="0" u="none" strike="noStrike" cap="none" baseline="0">
              <a:solidFill>
                <a:srgbClr val="FF0000"/>
              </a:solidFill>
              <a:latin typeface="Times New Roman"/>
              <a:ea typeface="Times New Roman"/>
              <a:cs typeface="Times New Roman"/>
              <a:sym typeface="Times New Roman"/>
            </a:endParaRPr>
          </a:p>
        </p:txBody>
      </p:sp>
      <p:sp>
        <p:nvSpPr>
          <p:cNvPr id="412" name="Shape 412"/>
          <p:cNvSpPr/>
          <p:nvPr/>
        </p:nvSpPr>
        <p:spPr>
          <a:xfrm>
            <a:off x="428595" y="857230"/>
            <a:ext cx="8572560" cy="6401239"/>
          </a:xfrm>
          <a:prstGeom prst="rect">
            <a:avLst/>
          </a:prstGeom>
          <a:noFill/>
          <a:ln>
            <a:noFill/>
          </a:ln>
        </p:spPr>
        <p:txBody>
          <a:bodyPr lIns="91425" tIns="45700" rIns="91425" bIns="45700" anchor="t" anchorCtr="0">
            <a:noAutofit/>
          </a:bodyPr>
          <a:lstStyle/>
          <a:p>
            <a:pPr marL="0" marR="0" lvl="0" indent="0" algn="ctr" rtl="0">
              <a:lnSpc>
                <a:spcPct val="110000"/>
              </a:lnSpc>
              <a:spcBef>
                <a:spcPts val="0"/>
              </a:spcBef>
              <a:spcAft>
                <a:spcPts val="0"/>
              </a:spcAft>
              <a:buSzPct val="25000"/>
              <a:buNone/>
            </a:pPr>
            <a:r>
              <a:rPr lang="pt-PT" sz="2000" b="1" i="0" u="none" strike="noStrike" cap="none" baseline="0" dirty="0">
                <a:solidFill>
                  <a:schemeClr val="dk1"/>
                </a:solidFill>
                <a:latin typeface="Times New Roman"/>
                <a:ea typeface="Times New Roman"/>
                <a:cs typeface="Times New Roman"/>
                <a:sym typeface="Times New Roman"/>
              </a:rPr>
              <a:t>Inventários – </a:t>
            </a:r>
            <a:r>
              <a:rPr lang="pt-PT" sz="2000" b="1" i="0" u="none" strike="noStrike" cap="none" baseline="0" dirty="0" err="1">
                <a:solidFill>
                  <a:schemeClr val="dk1"/>
                </a:solidFill>
                <a:latin typeface="Times New Roman"/>
                <a:ea typeface="Times New Roman"/>
                <a:cs typeface="Times New Roman"/>
                <a:sym typeface="Times New Roman"/>
              </a:rPr>
              <a:t>Art.ºs</a:t>
            </a:r>
            <a:r>
              <a:rPr lang="pt-PT" sz="2000" b="1" i="0" u="none" strike="noStrike" cap="none" baseline="0" dirty="0">
                <a:solidFill>
                  <a:schemeClr val="dk1"/>
                </a:solidFill>
                <a:latin typeface="Times New Roman"/>
                <a:ea typeface="Times New Roman"/>
                <a:cs typeface="Times New Roman"/>
                <a:sym typeface="Times New Roman"/>
              </a:rPr>
              <a:t> 20.º, 23.º, 26.º e 28.º  </a:t>
            </a:r>
          </a:p>
          <a:p>
            <a:pPr marL="0" marR="0" lvl="0" indent="0" algn="l" rtl="0">
              <a:lnSpc>
                <a:spcPct val="110000"/>
              </a:lnSpc>
              <a:spcBef>
                <a:spcPts val="800"/>
              </a:spcBef>
              <a:spcAft>
                <a:spcPts val="0"/>
              </a:spcAft>
              <a:buNone/>
            </a:pPr>
            <a:endParaRPr sz="2400" b="0" i="0" u="none" strike="noStrike" cap="none" baseline="0" dirty="0">
              <a:solidFill>
                <a:schemeClr val="dk1"/>
              </a:solidFill>
              <a:latin typeface="Times New Roman"/>
              <a:ea typeface="Times New Roman"/>
              <a:cs typeface="Times New Roman"/>
              <a:sym typeface="Times New Roman"/>
            </a:endParaRPr>
          </a:p>
          <a:p>
            <a:pPr marL="2286000" marR="0" lvl="5" indent="0" algn="l" rtl="0">
              <a:lnSpc>
                <a:spcPct val="110000"/>
              </a:lnSpc>
              <a:spcBef>
                <a:spcPts val="800"/>
              </a:spcBef>
              <a:buSzPct val="25000"/>
              <a:buNone/>
            </a:pPr>
            <a:r>
              <a:rPr lang="pt-PT" sz="2400" b="0" i="0" u="none" strike="noStrike" cap="none" baseline="0" dirty="0">
                <a:solidFill>
                  <a:schemeClr val="dk1"/>
                </a:solidFill>
                <a:latin typeface="Times New Roman"/>
                <a:ea typeface="Times New Roman"/>
                <a:cs typeface="Times New Roman"/>
                <a:sym typeface="Times New Roman"/>
              </a:rPr>
              <a:t>    Convergência</a:t>
            </a:r>
          </a:p>
          <a:p>
            <a:pPr marL="0" marR="0" lvl="0" indent="152400" algn="l" rtl="0">
              <a:lnSpc>
                <a:spcPct val="110000"/>
              </a:lnSpc>
              <a:spcBef>
                <a:spcPts val="800"/>
              </a:spcBef>
              <a:spcAft>
                <a:spcPts val="0"/>
              </a:spcAft>
              <a:buClr>
                <a:schemeClr val="dk1"/>
              </a:buClr>
              <a:buFont typeface="Noto Symbol"/>
              <a:buNone/>
            </a:pPr>
            <a:endParaRPr sz="2400" b="0" i="0" u="none" strike="noStrike" cap="none" baseline="0" dirty="0">
              <a:solidFill>
                <a:schemeClr val="dk1"/>
              </a:solidFill>
              <a:latin typeface="Times New Roman"/>
              <a:ea typeface="Times New Roman"/>
              <a:cs typeface="Times New Roman"/>
              <a:sym typeface="Times New Roman"/>
            </a:endParaRPr>
          </a:p>
          <a:p>
            <a:pPr marL="0" marR="0" lvl="0" indent="127000" algn="l" rtl="0">
              <a:lnSpc>
                <a:spcPct val="110000"/>
              </a:lnSpc>
              <a:spcBef>
                <a:spcPts val="800"/>
              </a:spcBef>
              <a:spcAft>
                <a:spcPts val="0"/>
              </a:spcAft>
              <a:buClr>
                <a:schemeClr val="dk1"/>
              </a:buClr>
              <a:buFont typeface="Noto Symbol"/>
              <a:buNone/>
            </a:pPr>
            <a:endParaRPr sz="2000" b="0" i="0" u="none" strike="noStrike" cap="none" baseline="0" dirty="0">
              <a:solidFill>
                <a:schemeClr val="dk1"/>
              </a:solidFill>
              <a:latin typeface="Times New Roman"/>
              <a:ea typeface="Times New Roman"/>
              <a:cs typeface="Times New Roman"/>
              <a:sym typeface="Times New Roman"/>
            </a:endParaRPr>
          </a:p>
          <a:p>
            <a:pPr marL="0" marR="0" lvl="0" indent="0" algn="l" rtl="0">
              <a:lnSpc>
                <a:spcPct val="110000"/>
              </a:lnSpc>
              <a:spcBef>
                <a:spcPts val="800"/>
              </a:spcBef>
              <a:spcAft>
                <a:spcPts val="0"/>
              </a:spcAft>
              <a:buClr>
                <a:schemeClr val="dk1"/>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Critérios de mensuração: previstos na normalização contabilística</a:t>
            </a:r>
          </a:p>
          <a:p>
            <a:pPr marL="457200" marR="0" lvl="1" indent="0" algn="l" rtl="0">
              <a:lnSpc>
                <a:spcPct val="110000"/>
              </a:lnSpc>
              <a:spcBef>
                <a:spcPts val="800"/>
              </a:spcBef>
              <a:spcAft>
                <a:spcPts val="0"/>
              </a:spcAft>
              <a:buClr>
                <a:schemeClr val="dk1"/>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custos de aquisição, custos padrão, preços de venda deduzidos da margem normal de lucro, preços de venda dos produtos colhidos de </a:t>
            </a:r>
            <a:r>
              <a:rPr lang="pt-PT" sz="1800" b="0" i="0" u="none" strike="noStrike" cap="none" baseline="0" dirty="0" err="1">
                <a:solidFill>
                  <a:schemeClr val="dk1"/>
                </a:solidFill>
                <a:latin typeface="Times New Roman"/>
                <a:ea typeface="Times New Roman"/>
                <a:cs typeface="Times New Roman"/>
                <a:sym typeface="Times New Roman"/>
              </a:rPr>
              <a:t>activos</a:t>
            </a:r>
            <a:r>
              <a:rPr lang="pt-PT" sz="1800" b="0" i="0" u="none" strike="noStrike" cap="none" baseline="0" dirty="0">
                <a:solidFill>
                  <a:schemeClr val="dk1"/>
                </a:solidFill>
                <a:latin typeface="Times New Roman"/>
                <a:ea typeface="Times New Roman"/>
                <a:cs typeface="Times New Roman"/>
                <a:sym typeface="Times New Roman"/>
              </a:rPr>
              <a:t> biológicos, no momento da colheita, deduzidos dos custos de venda estimados.</a:t>
            </a:r>
          </a:p>
          <a:p>
            <a:pPr marL="457200" marR="0" lvl="1" indent="0" algn="l" rtl="0">
              <a:lnSpc>
                <a:spcPct val="110000"/>
              </a:lnSpc>
              <a:spcBef>
                <a:spcPts val="800"/>
              </a:spcBef>
              <a:spcAft>
                <a:spcPts val="0"/>
              </a:spcAft>
              <a:buClr>
                <a:schemeClr val="dk1"/>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Podem ser incluídos no custo de aquisição ou de produção os custos de empréstimos obtidos, bem como outros gastos que lhes sejam diretamente atribuíveis de acordo com a normalização contabilística especificamente aplicável. </a:t>
            </a:r>
          </a:p>
          <a:p>
            <a:pPr marL="457200" marR="0" lvl="1" indent="0" algn="l" rtl="0">
              <a:lnSpc>
                <a:spcPct val="110000"/>
              </a:lnSpc>
              <a:spcBef>
                <a:spcPts val="800"/>
              </a:spcBef>
              <a:spcAft>
                <a:spcPts val="0"/>
              </a:spcAft>
              <a:buClr>
                <a:schemeClr val="dk1"/>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A utilização de critérios de mensuração diferentes, depende de autorização da AT requerida até ao termo do período de tributação.</a:t>
            </a:r>
          </a:p>
          <a:p>
            <a:pPr marL="0" marR="0" lvl="0" indent="0" algn="l" rtl="0">
              <a:spcBef>
                <a:spcPts val="500"/>
              </a:spcBef>
              <a:spcAft>
                <a:spcPts val="0"/>
              </a:spcAft>
              <a:buSzPct val="25000"/>
              <a:buNone/>
            </a:pPr>
            <a:r>
              <a:rPr lang="pt-PT" sz="1800" b="0" i="0" u="none" strike="noStrike" cap="none" baseline="0" dirty="0">
                <a:solidFill>
                  <a:schemeClr val="dk1"/>
                </a:solidFill>
                <a:latin typeface="Times New Roman"/>
                <a:ea typeface="Times New Roman"/>
                <a:cs typeface="Times New Roman"/>
                <a:sym typeface="Times New Roman"/>
              </a:rPr>
              <a:t> </a:t>
            </a:r>
          </a:p>
          <a:p>
            <a:pPr marL="0" marR="0" lvl="0" indent="139700" algn="l" rtl="0">
              <a:lnSpc>
                <a:spcPct val="110000"/>
              </a:lnSpc>
              <a:spcBef>
                <a:spcPts val="800"/>
              </a:spcBef>
              <a:spcAft>
                <a:spcPts val="0"/>
              </a:spcAft>
              <a:buClr>
                <a:schemeClr val="dk1"/>
              </a:buClr>
              <a:buFont typeface="Arial"/>
              <a:buNone/>
            </a:pPr>
            <a:endParaRPr sz="2200" b="0" i="0" u="none" strike="noStrike" cap="none" baseline="0" dirty="0">
              <a:solidFill>
                <a:schemeClr val="dk1"/>
              </a:solidFill>
              <a:latin typeface="Times New Roman"/>
              <a:ea typeface="Times New Roman"/>
              <a:cs typeface="Times New Roman"/>
              <a:sym typeface="Times New Roman"/>
            </a:endParaRPr>
          </a:p>
        </p:txBody>
      </p:sp>
      <p:sp>
        <p:nvSpPr>
          <p:cNvPr id="413" name="Shape 413"/>
          <p:cNvSpPr/>
          <p:nvPr/>
        </p:nvSpPr>
        <p:spPr>
          <a:xfrm>
            <a:off x="857250" y="1714488"/>
            <a:ext cx="2214563" cy="928692"/>
          </a:xfrm>
          <a:prstGeom prst="rect">
            <a:avLst/>
          </a:prstGeom>
          <a:noFill/>
          <a:ln w="25400" cap="flat">
            <a:solidFill>
              <a:srgbClr val="BB9595"/>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Regime Fiscal</a:t>
            </a:r>
          </a:p>
        </p:txBody>
      </p:sp>
      <p:sp>
        <p:nvSpPr>
          <p:cNvPr id="414" name="Shape 414"/>
          <p:cNvSpPr/>
          <p:nvPr/>
        </p:nvSpPr>
        <p:spPr>
          <a:xfrm>
            <a:off x="5000625" y="1643050"/>
            <a:ext cx="2357438" cy="1071568"/>
          </a:xfrm>
          <a:prstGeom prst="rect">
            <a:avLst/>
          </a:prstGeom>
          <a:noFill/>
          <a:ln w="25400" cap="flat">
            <a:solidFill>
              <a:srgbClr val="BB9595"/>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Tratamento Contabilístico</a:t>
            </a:r>
          </a:p>
        </p:txBody>
      </p:sp>
      <p:sp>
        <p:nvSpPr>
          <p:cNvPr id="415" name="Shape 415"/>
          <p:cNvSpPr/>
          <p:nvPr/>
        </p:nvSpPr>
        <p:spPr>
          <a:xfrm>
            <a:off x="3214677" y="1428736"/>
            <a:ext cx="1714500" cy="428625"/>
          </a:xfrm>
          <a:prstGeom prst="curvedDownArrow">
            <a:avLst>
              <a:gd name="adj1" fmla="val 25000"/>
              <a:gd name="adj2" fmla="val 50000"/>
              <a:gd name="adj3" fmla="val 25000"/>
            </a:avLst>
          </a:prstGeom>
          <a:solidFill>
            <a:schemeClr val="accent1"/>
          </a:solidFill>
          <a:ln w="25400" cap="flat">
            <a:solidFill>
              <a:srgbClr val="BB9595"/>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416" name="Shape 416"/>
          <p:cNvSpPr/>
          <p:nvPr/>
        </p:nvSpPr>
        <p:spPr>
          <a:xfrm rot="10800000">
            <a:off x="3143239" y="2500306"/>
            <a:ext cx="1714500" cy="428625"/>
          </a:xfrm>
          <a:prstGeom prst="curvedDownArrow">
            <a:avLst>
              <a:gd name="adj1" fmla="val 25000"/>
              <a:gd name="adj2" fmla="val 50000"/>
              <a:gd name="adj3" fmla="val 25000"/>
            </a:avLst>
          </a:prstGeom>
          <a:solidFill>
            <a:schemeClr val="accent1"/>
          </a:solidFill>
          <a:ln w="25400" cap="flat">
            <a:solidFill>
              <a:srgbClr val="BB9595"/>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417" name="Shape 417"/>
          <p:cNvSpPr txBox="1"/>
          <p:nvPr/>
        </p:nvSpPr>
        <p:spPr>
          <a:xfrm>
            <a:off x="785785" y="285728"/>
            <a:ext cx="7715304"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INVENTÁRIOS  (ART.º 26.º)</a:t>
            </a:r>
          </a:p>
        </p:txBody>
      </p:sp>
    </p:spTree>
  </p:cSld>
  <p:clrMapOvr>
    <a:masterClrMapping/>
  </p:clrMapOvr>
  <p:transition spd="slow">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Shape 423"/>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28</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424" name="Shape 424"/>
          <p:cNvSpPr txBox="1"/>
          <p:nvPr/>
        </p:nvSpPr>
        <p:spPr>
          <a:xfrm>
            <a:off x="357159" y="928670"/>
            <a:ext cx="8501091" cy="6500829"/>
          </a:xfrm>
          <a:prstGeom prst="rect">
            <a:avLst/>
          </a:prstGeom>
          <a:noFill/>
          <a:ln>
            <a:noFill/>
          </a:ln>
        </p:spPr>
        <p:txBody>
          <a:bodyPr lIns="91425" tIns="45700" rIns="91425" bIns="45700" anchor="t" anchorCtr="0">
            <a:noAutofit/>
          </a:bodyPr>
          <a:lstStyle/>
          <a:p>
            <a:pPr marL="457200" marR="0" lvl="0" indent="-457200" algn="just" rtl="0">
              <a:spcBef>
                <a:spcPts val="0"/>
              </a:spcBef>
              <a:spcAft>
                <a:spcPts val="0"/>
              </a:spcAft>
              <a:buNone/>
            </a:pPr>
            <a:endParaRPr sz="2400" b="1" i="0"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0" i="0" u="none" strike="noStrike" cap="none" baseline="0">
              <a:solidFill>
                <a:schemeClr val="dk1"/>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just" rtl="0">
              <a:spcBef>
                <a:spcPts val="0"/>
              </a:spcBef>
              <a:spcAft>
                <a:spcPts val="0"/>
              </a:spcAft>
              <a:buNone/>
            </a:pPr>
            <a:endParaRPr sz="2400" b="1" i="0" u="none" strike="noStrike" cap="none" baseline="0">
              <a:solidFill>
                <a:srgbClr val="0070C0"/>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p:txBody>
      </p:sp>
      <p:sp>
        <p:nvSpPr>
          <p:cNvPr id="425" name="Shape 425"/>
          <p:cNvSpPr/>
          <p:nvPr/>
        </p:nvSpPr>
        <p:spPr>
          <a:xfrm>
            <a:off x="571500" y="857232"/>
            <a:ext cx="8001000" cy="6769545"/>
          </a:xfrm>
          <a:prstGeom prst="rect">
            <a:avLst/>
          </a:prstGeom>
          <a:noFill/>
          <a:ln>
            <a:noFill/>
          </a:ln>
        </p:spPr>
        <p:txBody>
          <a:bodyPr lIns="91425" tIns="45700" rIns="91425" bIns="45700" anchor="t" anchorCtr="0">
            <a:noAutofit/>
          </a:bodyPr>
          <a:lstStyle/>
          <a:p>
            <a:pPr marL="0" marR="0" lvl="0" indent="0" algn="just" rtl="0">
              <a:spcBef>
                <a:spcPts val="0"/>
              </a:spcBef>
              <a:spcAft>
                <a:spcPts val="0"/>
              </a:spcAft>
              <a:buClr>
                <a:schemeClr val="dk1"/>
              </a:buClr>
              <a:buSzPct val="100000"/>
              <a:buFont typeface="Noto Symbol"/>
              <a:buChar char="➢"/>
            </a:pPr>
            <a:r>
              <a:rPr lang="pt-PT" sz="2400" b="1" i="0" u="none" strike="noStrike" cap="none" baseline="0" dirty="0">
                <a:solidFill>
                  <a:schemeClr val="dk1"/>
                </a:solidFill>
                <a:latin typeface="Times New Roman"/>
                <a:ea typeface="Times New Roman"/>
                <a:cs typeface="Times New Roman"/>
                <a:sym typeface="Times New Roman"/>
              </a:rPr>
              <a:t>Ativos biológicos consumíveis - Art.º 20.º, 23.º e 26.º</a:t>
            </a:r>
          </a:p>
          <a:p>
            <a:pPr marL="0" marR="0" lvl="0" indent="0" algn="just" rtl="0">
              <a:lnSpc>
                <a:spcPct val="120000"/>
              </a:lnSpc>
              <a:spcBef>
                <a:spcPts val="500"/>
              </a:spcBef>
              <a:spcAft>
                <a:spcPts val="0"/>
              </a:spcAft>
              <a:buSzPct val="25000"/>
              <a:buNone/>
            </a:pPr>
            <a:r>
              <a:rPr lang="pt-PT" sz="2200" b="0" i="0" u="none" strike="noStrike" cap="none" baseline="0" dirty="0">
                <a:solidFill>
                  <a:schemeClr val="dk1"/>
                </a:solidFill>
                <a:latin typeface="Times New Roman"/>
                <a:ea typeface="Times New Roman"/>
                <a:cs typeface="Times New Roman"/>
                <a:sym typeface="Times New Roman"/>
              </a:rPr>
              <a:t>É aceite fiscalmente o modelo do </a:t>
            </a:r>
            <a:r>
              <a:rPr lang="pt-PT" sz="2200" b="1" i="0" u="none" strike="noStrike" cap="none" baseline="0" dirty="0">
                <a:solidFill>
                  <a:schemeClr val="dk1"/>
                </a:solidFill>
                <a:latin typeface="Times New Roman"/>
                <a:ea typeface="Times New Roman"/>
                <a:cs typeface="Times New Roman"/>
                <a:sym typeface="Times New Roman"/>
              </a:rPr>
              <a:t>justo valor, </a:t>
            </a:r>
            <a:r>
              <a:rPr lang="pt-PT" sz="2200" b="0" i="0" u="none" strike="noStrike" cap="none" baseline="0" dirty="0">
                <a:solidFill>
                  <a:schemeClr val="dk1"/>
                </a:solidFill>
                <a:latin typeface="Times New Roman"/>
                <a:ea typeface="Times New Roman"/>
                <a:cs typeface="Times New Roman"/>
                <a:sym typeface="Times New Roman"/>
              </a:rPr>
              <a:t>implicando que  </a:t>
            </a:r>
            <a:r>
              <a:rPr lang="pt-PT" sz="2200" b="1" i="0" u="none" strike="noStrike" cap="none" baseline="0" dirty="0">
                <a:solidFill>
                  <a:schemeClr val="dk1"/>
                </a:solidFill>
                <a:latin typeface="Times New Roman"/>
                <a:ea typeface="Times New Roman"/>
                <a:cs typeface="Times New Roman"/>
                <a:sym typeface="Times New Roman"/>
              </a:rPr>
              <a:t>os ganhos e perdas</a:t>
            </a:r>
            <a:r>
              <a:rPr lang="pt-PT" sz="2200" b="0" i="0" u="none" strike="noStrike" cap="none" baseline="0" dirty="0">
                <a:solidFill>
                  <a:schemeClr val="dk1"/>
                </a:solidFill>
                <a:latin typeface="Times New Roman"/>
                <a:ea typeface="Times New Roman"/>
                <a:cs typeface="Times New Roman"/>
                <a:sym typeface="Times New Roman"/>
              </a:rPr>
              <a:t> resultantes da aplicação do modelo </a:t>
            </a:r>
            <a:r>
              <a:rPr lang="pt-PT" sz="2200" b="1" i="0" u="none" strike="noStrike" cap="none" baseline="0" dirty="0">
                <a:solidFill>
                  <a:schemeClr val="dk1"/>
                </a:solidFill>
                <a:latin typeface="Times New Roman"/>
                <a:ea typeface="Times New Roman"/>
                <a:cs typeface="Times New Roman"/>
                <a:sym typeface="Times New Roman"/>
              </a:rPr>
              <a:t>concorrem</a:t>
            </a:r>
            <a:r>
              <a:rPr lang="pt-PT" sz="2200" b="0" i="0" u="none" strike="noStrike" cap="none" baseline="0" dirty="0">
                <a:solidFill>
                  <a:schemeClr val="dk1"/>
                </a:solidFill>
                <a:latin typeface="Times New Roman"/>
                <a:ea typeface="Times New Roman"/>
                <a:cs typeface="Times New Roman"/>
                <a:sym typeface="Times New Roman"/>
              </a:rPr>
              <a:t> para a formação do lucro tributável, exceto explorações silvícolas plurianuais</a:t>
            </a:r>
            <a:r>
              <a:rPr lang="pt-PT" sz="2200" b="0" i="0" u="none" strike="noStrike" cap="none" baseline="0" dirty="0">
                <a:solidFill>
                  <a:srgbClr val="FF0000"/>
                </a:solidFill>
                <a:latin typeface="Times New Roman"/>
                <a:ea typeface="Times New Roman"/>
                <a:cs typeface="Times New Roman"/>
                <a:sym typeface="Times New Roman"/>
              </a:rPr>
              <a:t>*</a:t>
            </a:r>
            <a:r>
              <a:rPr lang="pt-PT" sz="2200" b="1" i="0" u="none" strike="noStrike" cap="none" baseline="0" dirty="0">
                <a:solidFill>
                  <a:schemeClr val="dk1"/>
                </a:solidFill>
                <a:latin typeface="Times New Roman"/>
                <a:ea typeface="Times New Roman"/>
                <a:cs typeface="Times New Roman"/>
                <a:sym typeface="Times New Roman"/>
              </a:rPr>
              <a:t>. </a:t>
            </a:r>
          </a:p>
          <a:p>
            <a:pPr marL="0" marR="0" lvl="0" indent="0" algn="just" rtl="0">
              <a:spcBef>
                <a:spcPts val="500"/>
              </a:spcBef>
              <a:spcAft>
                <a:spcPts val="0"/>
              </a:spcAft>
              <a:buClr>
                <a:schemeClr val="dk1"/>
              </a:buClr>
              <a:buSzPct val="100000"/>
              <a:buFont typeface="Noto Symbol"/>
              <a:buChar char="➢"/>
            </a:pPr>
            <a:r>
              <a:rPr lang="pt-PT" sz="2400" b="1" i="0" u="none" strike="noStrike" cap="none" baseline="0" dirty="0">
                <a:solidFill>
                  <a:schemeClr val="dk1"/>
                </a:solidFill>
                <a:latin typeface="Times New Roman"/>
                <a:ea typeface="Times New Roman"/>
                <a:cs typeface="Times New Roman"/>
                <a:sym typeface="Times New Roman"/>
              </a:rPr>
              <a:t>Produtos Agrícolas           </a:t>
            </a:r>
          </a:p>
          <a:p>
            <a:pPr marL="0" marR="0" lvl="0" indent="0" algn="just" rtl="0">
              <a:spcBef>
                <a:spcPts val="500"/>
              </a:spcBef>
              <a:spcAft>
                <a:spcPts val="0"/>
              </a:spcAft>
              <a:buSzPct val="25000"/>
              <a:buNone/>
            </a:pPr>
            <a:r>
              <a:rPr lang="pt-PT" sz="2200" b="0" i="0" u="none" strike="noStrike" cap="none" baseline="0" dirty="0">
                <a:solidFill>
                  <a:schemeClr val="dk1"/>
                </a:solidFill>
                <a:latin typeface="Times New Roman"/>
                <a:ea typeface="Times New Roman"/>
                <a:cs typeface="Times New Roman"/>
                <a:sym typeface="Times New Roman"/>
              </a:rPr>
              <a:t>Quanto aos produtos agrícolas colhidos de </a:t>
            </a:r>
            <a:r>
              <a:rPr lang="pt-PT" sz="2200" b="0" i="0" u="none" strike="noStrike" cap="none" baseline="0" dirty="0" err="1">
                <a:solidFill>
                  <a:schemeClr val="dk1"/>
                </a:solidFill>
                <a:latin typeface="Times New Roman"/>
                <a:ea typeface="Times New Roman"/>
                <a:cs typeface="Times New Roman"/>
                <a:sym typeface="Times New Roman"/>
              </a:rPr>
              <a:t>activos</a:t>
            </a:r>
            <a:r>
              <a:rPr lang="pt-PT" sz="2200" b="0" i="0" u="none" strike="noStrike" cap="none" baseline="0" dirty="0">
                <a:solidFill>
                  <a:schemeClr val="dk1"/>
                </a:solidFill>
                <a:latin typeface="Times New Roman"/>
                <a:ea typeface="Times New Roman"/>
                <a:cs typeface="Times New Roman"/>
                <a:sym typeface="Times New Roman"/>
              </a:rPr>
              <a:t> biológicos, está previsto que a sua mensuração se faça ao </a:t>
            </a:r>
            <a:r>
              <a:rPr lang="pt-PT" sz="2200" b="1" i="0" u="none" strike="noStrike" cap="none" baseline="0" dirty="0">
                <a:solidFill>
                  <a:schemeClr val="dk1"/>
                </a:solidFill>
                <a:latin typeface="Times New Roman"/>
                <a:ea typeface="Times New Roman"/>
                <a:cs typeface="Times New Roman"/>
                <a:sym typeface="Times New Roman"/>
              </a:rPr>
              <a:t>preço de venda no </a:t>
            </a:r>
            <a:r>
              <a:rPr lang="pt-PT" sz="2200" b="0" i="0" u="none" strike="noStrike" cap="none" baseline="0" dirty="0">
                <a:solidFill>
                  <a:schemeClr val="dk1"/>
                </a:solidFill>
                <a:latin typeface="Times New Roman"/>
                <a:ea typeface="Times New Roman"/>
                <a:cs typeface="Times New Roman"/>
                <a:sym typeface="Times New Roman"/>
              </a:rPr>
              <a:t>momento da colheita. </a:t>
            </a:r>
          </a:p>
          <a:p>
            <a:pPr marL="0" marR="0" lvl="0" indent="0" algn="just" rtl="0">
              <a:spcBef>
                <a:spcPts val="500"/>
              </a:spcBef>
              <a:spcAft>
                <a:spcPts val="0"/>
              </a:spcAft>
              <a:buSzPct val="25000"/>
              <a:buNone/>
            </a:pPr>
            <a:r>
              <a:rPr lang="pt-PT" sz="2200" b="0" i="0" u="none" strike="noStrike" cap="none" baseline="0" dirty="0">
                <a:solidFill>
                  <a:schemeClr val="dk1"/>
                </a:solidFill>
                <a:latin typeface="Times New Roman"/>
                <a:ea typeface="Times New Roman"/>
                <a:cs typeface="Times New Roman"/>
                <a:sym typeface="Times New Roman"/>
              </a:rPr>
              <a:t>O preço de venda será deduzido dos custos estimados no ponto de venda, excluindo:</a:t>
            </a:r>
          </a:p>
          <a:p>
            <a:pPr marL="0" marR="0" lvl="0" indent="0" algn="just" rtl="0">
              <a:spcBef>
                <a:spcPts val="500"/>
              </a:spcBef>
              <a:spcAft>
                <a:spcPts val="0"/>
              </a:spcAft>
              <a:buClr>
                <a:schemeClr val="dk1"/>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Custos de transporte</a:t>
            </a:r>
          </a:p>
          <a:p>
            <a:pPr marL="0" marR="0" lvl="0" indent="0" algn="just" rtl="0">
              <a:spcBef>
                <a:spcPts val="500"/>
              </a:spcBef>
              <a:spcAft>
                <a:spcPts val="0"/>
              </a:spcAft>
              <a:buClr>
                <a:schemeClr val="dk1"/>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Outros necessários para os colocar no mercado</a:t>
            </a:r>
          </a:p>
          <a:p>
            <a:pPr algn="just">
              <a:spcBef>
                <a:spcPts val="500"/>
              </a:spcBef>
              <a:buClr>
                <a:schemeClr val="dk1"/>
              </a:buClr>
              <a:buSzPct val="100000"/>
            </a:pPr>
            <a:r>
              <a:rPr lang="pt-PT" sz="2000" b="1" u="sng" dirty="0">
                <a:solidFill>
                  <a:srgbClr val="FF0000"/>
                </a:solidFill>
                <a:latin typeface="Times New Roman"/>
                <a:ea typeface="Times New Roman"/>
                <a:cs typeface="Times New Roman"/>
                <a:sym typeface="Times New Roman"/>
              </a:rPr>
              <a:t>*</a:t>
            </a:r>
            <a:r>
              <a:rPr lang="pt-PT" sz="2000" b="1" u="sng" dirty="0">
                <a:solidFill>
                  <a:schemeClr val="dk1"/>
                </a:solidFill>
                <a:latin typeface="Times New Roman"/>
                <a:ea typeface="Times New Roman"/>
                <a:cs typeface="Times New Roman"/>
                <a:sym typeface="Times New Roman"/>
              </a:rPr>
              <a:t>Ver art.º 18.º n.º 7</a:t>
            </a:r>
            <a:r>
              <a:rPr lang="pt-PT" sz="2000" u="sng" dirty="0">
                <a:solidFill>
                  <a:schemeClr val="dk1"/>
                </a:solidFill>
                <a:latin typeface="Times New Roman"/>
                <a:ea typeface="Times New Roman"/>
                <a:cs typeface="Times New Roman"/>
                <a:sym typeface="Times New Roman"/>
              </a:rPr>
              <a:t> </a:t>
            </a:r>
          </a:p>
          <a:p>
            <a:pPr marL="0" marR="0" lvl="0" indent="0" algn="just" rtl="0">
              <a:spcBef>
                <a:spcPts val="500"/>
              </a:spcBef>
              <a:spcAft>
                <a:spcPts val="0"/>
              </a:spcAft>
              <a:buClr>
                <a:schemeClr val="dk1"/>
              </a:buClr>
              <a:buSzPct val="100000"/>
            </a:pPr>
            <a:endParaRPr lang="pt-PT" sz="2200" b="0" i="0" u="none" strike="noStrike" cap="none" baseline="0" dirty="0">
              <a:solidFill>
                <a:schemeClr val="dk1"/>
              </a:solidFill>
              <a:latin typeface="Times New Roman"/>
              <a:ea typeface="Times New Roman"/>
              <a:cs typeface="Times New Roman"/>
              <a:sym typeface="Times New Roman"/>
            </a:endParaRPr>
          </a:p>
          <a:p>
            <a:pPr marL="0" marR="0" lvl="0" indent="0" algn="l" rtl="0">
              <a:lnSpc>
                <a:spcPct val="120000"/>
              </a:lnSpc>
              <a:spcBef>
                <a:spcPts val="500"/>
              </a:spcBef>
              <a:spcAft>
                <a:spcPts val="0"/>
              </a:spcAft>
              <a:buNone/>
            </a:pPr>
            <a:endParaRPr sz="2400" b="0" i="0" u="none" strike="noStrike" cap="none" baseline="0" dirty="0">
              <a:solidFill>
                <a:schemeClr val="dk1"/>
              </a:solidFill>
              <a:latin typeface="Times New Roman"/>
              <a:ea typeface="Times New Roman"/>
              <a:cs typeface="Times New Roman"/>
              <a:sym typeface="Times New Roman"/>
            </a:endParaRPr>
          </a:p>
          <a:p>
            <a:pPr marL="0" marR="0" lvl="0" indent="0" algn="l" rtl="0">
              <a:lnSpc>
                <a:spcPct val="120000"/>
              </a:lnSpc>
              <a:spcBef>
                <a:spcPts val="500"/>
              </a:spcBef>
              <a:spcAft>
                <a:spcPts val="0"/>
              </a:spcAft>
              <a:buNone/>
            </a:pPr>
            <a:endParaRPr sz="2400" b="1" i="0" u="none" strike="noStrike" cap="none" baseline="0" dirty="0">
              <a:solidFill>
                <a:schemeClr val="dk1"/>
              </a:solidFill>
              <a:latin typeface="Times New Roman"/>
              <a:ea typeface="Times New Roman"/>
              <a:cs typeface="Times New Roman"/>
              <a:sym typeface="Times New Roman"/>
            </a:endParaRPr>
          </a:p>
        </p:txBody>
      </p:sp>
      <p:sp>
        <p:nvSpPr>
          <p:cNvPr id="426" name="Shape 426"/>
          <p:cNvSpPr txBox="1"/>
          <p:nvPr/>
        </p:nvSpPr>
        <p:spPr>
          <a:xfrm>
            <a:off x="1643041" y="214290"/>
            <a:ext cx="6215106"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dirty="0">
                <a:solidFill>
                  <a:schemeClr val="dk1"/>
                </a:solidFill>
                <a:latin typeface="Times New Roman"/>
                <a:ea typeface="Times New Roman"/>
                <a:cs typeface="Times New Roman"/>
                <a:sym typeface="Times New Roman"/>
              </a:rPr>
              <a:t>ATIVOS BIOLÓGICOS</a:t>
            </a:r>
          </a:p>
        </p:txBody>
      </p:sp>
    </p:spTree>
  </p:cSld>
  <p:clrMapOvr>
    <a:masterClrMapping/>
  </p:clrMapOvr>
  <p:transition spd="slow">
    <p:cu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2" name="Shape 432"/>
          <p:cNvSpPr/>
          <p:nvPr/>
        </p:nvSpPr>
        <p:spPr>
          <a:xfrm>
            <a:off x="928687" y="1143000"/>
            <a:ext cx="7377111" cy="923924"/>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2400" b="1" i="0" u="none" strike="noStrike" cap="none" baseline="0">
              <a:solidFill>
                <a:srgbClr val="FF0000"/>
              </a:solidFill>
              <a:latin typeface="Times New Roman"/>
              <a:ea typeface="Times New Roman"/>
              <a:cs typeface="Times New Roman"/>
              <a:sym typeface="Times New Roman"/>
            </a:endParaRPr>
          </a:p>
          <a:p>
            <a:pPr marL="0" marR="0" lvl="0" indent="0" algn="l" rtl="0">
              <a:spcBef>
                <a:spcPts val="0"/>
              </a:spcBef>
              <a:spcAft>
                <a:spcPts val="0"/>
              </a:spcAft>
              <a:buNone/>
            </a:pPr>
            <a:endParaRPr sz="2400" b="1" i="0" u="none" strike="noStrike" cap="none" baseline="0">
              <a:solidFill>
                <a:srgbClr val="FF0000"/>
              </a:solidFill>
              <a:latin typeface="Times New Roman"/>
              <a:ea typeface="Times New Roman"/>
              <a:cs typeface="Times New Roman"/>
              <a:sym typeface="Times New Roman"/>
            </a:endParaRPr>
          </a:p>
          <a:p>
            <a:pPr marL="0" marR="0" lvl="0" indent="0" algn="l" rtl="0">
              <a:spcBef>
                <a:spcPts val="0"/>
              </a:spcBef>
              <a:spcAft>
                <a:spcPts val="0"/>
              </a:spcAft>
              <a:buNone/>
            </a:pPr>
            <a:endParaRPr sz="2400" b="1" i="0" u="none" strike="noStrike" cap="none" baseline="0">
              <a:solidFill>
                <a:srgbClr val="FF0000"/>
              </a:solidFill>
              <a:latin typeface="Times New Roman"/>
              <a:ea typeface="Times New Roman"/>
              <a:cs typeface="Times New Roman"/>
              <a:sym typeface="Times New Roman"/>
            </a:endParaRPr>
          </a:p>
        </p:txBody>
      </p:sp>
      <p:sp>
        <p:nvSpPr>
          <p:cNvPr id="433" name="Shape 433"/>
          <p:cNvSpPr/>
          <p:nvPr/>
        </p:nvSpPr>
        <p:spPr>
          <a:xfrm>
            <a:off x="785812" y="1071562"/>
            <a:ext cx="7929561" cy="5788251"/>
          </a:xfrm>
          <a:prstGeom prst="rect">
            <a:avLst/>
          </a:prstGeom>
          <a:noFill/>
          <a:ln>
            <a:noFill/>
          </a:ln>
        </p:spPr>
        <p:txBody>
          <a:bodyPr lIns="91425" tIns="45700" rIns="91425" bIns="45700" anchor="t" anchorCtr="0">
            <a:noAutofit/>
          </a:bodyPr>
          <a:lstStyle/>
          <a:p>
            <a:pPr marL="0" marR="0" lvl="0" indent="0" algn="ctr" rtl="0">
              <a:lnSpc>
                <a:spcPct val="110000"/>
              </a:lnSpc>
              <a:spcBef>
                <a:spcPts val="0"/>
              </a:spcBef>
              <a:spcAft>
                <a:spcPts val="0"/>
              </a:spcAft>
              <a:buNone/>
            </a:pPr>
            <a:endParaRPr sz="2400" b="1" i="0" u="none" strike="noStrike" cap="none" baseline="0" dirty="0">
              <a:solidFill>
                <a:schemeClr val="dk1"/>
              </a:solidFill>
              <a:latin typeface="Times New Roman"/>
              <a:ea typeface="Times New Roman"/>
              <a:cs typeface="Times New Roman"/>
              <a:sym typeface="Times New Roman"/>
            </a:endParaRPr>
          </a:p>
          <a:p>
            <a:pPr marL="0" marR="0" lvl="0" indent="0" algn="l" rtl="0">
              <a:lnSpc>
                <a:spcPct val="110000"/>
              </a:lnSpc>
              <a:spcBef>
                <a:spcPts val="80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							</a:t>
            </a:r>
          </a:p>
          <a:p>
            <a:pPr marL="0" marR="0" lvl="0" indent="0" algn="just" rtl="0">
              <a:lnSpc>
                <a:spcPct val="110000"/>
              </a:lnSpc>
              <a:spcBef>
                <a:spcPts val="80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São dedutíveis no apuramento do lucro tributável (n.º 1):    </a:t>
            </a:r>
          </a:p>
          <a:p>
            <a:pPr marL="0" marR="0" lvl="0" indent="0" algn="just" rtl="0">
              <a:lnSpc>
                <a:spcPct val="110000"/>
              </a:lnSpc>
              <a:spcBef>
                <a:spcPts val="800"/>
              </a:spcBef>
              <a:spcAft>
                <a:spcPts val="0"/>
              </a:spcAft>
              <a:buClr>
                <a:schemeClr val="dk1"/>
              </a:buClr>
              <a:buSzPct val="100000"/>
              <a:buFont typeface="Noto Symbol"/>
              <a:buChar char="❖"/>
            </a:pPr>
            <a:r>
              <a:rPr lang="pt-PT" sz="2400" b="0" i="0" u="none" strike="noStrike" cap="none" baseline="0" dirty="0">
                <a:solidFill>
                  <a:schemeClr val="dk1"/>
                </a:solidFill>
                <a:latin typeface="Times New Roman"/>
                <a:ea typeface="Times New Roman"/>
                <a:cs typeface="Times New Roman"/>
                <a:sym typeface="Times New Roman"/>
              </a:rPr>
              <a:t>As perdas por imparidade em inventários reconhecidas no período de tributação, tendo como limite a diferença:</a:t>
            </a:r>
          </a:p>
          <a:p>
            <a:pPr marL="457200" marR="0" lvl="1" indent="0" algn="just" rtl="0">
              <a:lnSpc>
                <a:spcPct val="110000"/>
              </a:lnSpc>
              <a:spcBef>
                <a:spcPts val="800"/>
              </a:spcBef>
              <a:spcAft>
                <a:spcPts val="0"/>
              </a:spcAft>
              <a:buClr>
                <a:schemeClr val="dk1"/>
              </a:buClr>
              <a:buSzPct val="100000"/>
              <a:buFont typeface="Noto Symbol"/>
              <a:buChar char="✓"/>
            </a:pPr>
            <a:r>
              <a:rPr lang="pt-PT" sz="2400" b="0" i="0" u="none" strike="noStrike" cap="none" baseline="0" dirty="0">
                <a:solidFill>
                  <a:schemeClr val="dk1"/>
                </a:solidFill>
                <a:latin typeface="Times New Roman"/>
                <a:ea typeface="Times New Roman"/>
                <a:cs typeface="Times New Roman"/>
                <a:sym typeface="Times New Roman"/>
              </a:rPr>
              <a:t>Entre o custo de aquisição/produção e </a:t>
            </a:r>
          </a:p>
          <a:p>
            <a:pPr marL="457200" marR="0" lvl="1" indent="0" algn="just" rtl="0">
              <a:lnSpc>
                <a:spcPct val="110000"/>
              </a:lnSpc>
              <a:spcBef>
                <a:spcPts val="800"/>
              </a:spcBef>
              <a:spcAft>
                <a:spcPts val="0"/>
              </a:spcAft>
              <a:buClr>
                <a:schemeClr val="dk1"/>
              </a:buClr>
              <a:buSzPct val="100000"/>
              <a:buFont typeface="Noto Symbol"/>
              <a:buChar char="✓"/>
            </a:pPr>
            <a:r>
              <a:rPr lang="pt-PT" sz="2400" b="0" i="0" u="none" strike="noStrike" cap="none" baseline="0" dirty="0">
                <a:solidFill>
                  <a:schemeClr val="dk1"/>
                </a:solidFill>
                <a:latin typeface="Times New Roman"/>
                <a:ea typeface="Times New Roman"/>
                <a:cs typeface="Times New Roman"/>
                <a:sym typeface="Times New Roman"/>
              </a:rPr>
              <a:t>O VRL, se for inferior</a:t>
            </a:r>
          </a:p>
          <a:p>
            <a:pPr marL="0" marR="0" lvl="0" indent="0" algn="just" rtl="0">
              <a:lnSpc>
                <a:spcPct val="110000"/>
              </a:lnSpc>
              <a:spcBef>
                <a:spcPts val="800"/>
              </a:spcBef>
              <a:spcAft>
                <a:spcPts val="0"/>
              </a:spcAft>
              <a:buClr>
                <a:schemeClr val="dk1"/>
              </a:buClr>
              <a:buSzPct val="100000"/>
              <a:buFont typeface="Noto Symbol"/>
              <a:buChar char="❖"/>
            </a:pPr>
            <a:r>
              <a:rPr lang="pt-PT" sz="2400" b="0" i="0" u="none" strike="noStrike" cap="none" baseline="0" dirty="0">
                <a:solidFill>
                  <a:schemeClr val="dk1"/>
                </a:solidFill>
                <a:latin typeface="Times New Roman"/>
                <a:ea typeface="Times New Roman"/>
                <a:cs typeface="Times New Roman"/>
                <a:sym typeface="Times New Roman"/>
              </a:rPr>
              <a:t>O VRL corresponde ao preço de venda estimado, deduzido dos  gastos previsíveis de acabamento e venda (n.º 2).</a:t>
            </a:r>
          </a:p>
          <a:p>
            <a:pPr marL="0" marR="0" lvl="0" indent="0" algn="just" rtl="0">
              <a:lnSpc>
                <a:spcPct val="110000"/>
              </a:lnSpc>
              <a:spcBef>
                <a:spcPts val="800"/>
              </a:spcBef>
              <a:spcAft>
                <a:spcPts val="0"/>
              </a:spcAft>
              <a:buClr>
                <a:schemeClr val="dk1"/>
              </a:buClr>
              <a:buSzPct val="100000"/>
              <a:buFont typeface="Noto Symbol"/>
              <a:buChar char="❖"/>
            </a:pPr>
            <a:r>
              <a:rPr lang="pt-PT" sz="2400" b="0" i="0" u="none" strike="noStrike" cap="none" baseline="0" dirty="0">
                <a:solidFill>
                  <a:schemeClr val="dk1"/>
                </a:solidFill>
                <a:latin typeface="Times New Roman"/>
                <a:ea typeface="Times New Roman"/>
                <a:cs typeface="Times New Roman"/>
                <a:sym typeface="Times New Roman"/>
              </a:rPr>
              <a:t>A reversão, total ou parcial das perdas por imparidade, concorre para a formação do lucro tributável </a:t>
            </a:r>
            <a:r>
              <a:rPr lang="pt-PT" sz="2400" b="1" i="0" u="none" strike="noStrike" cap="none" baseline="0" dirty="0">
                <a:solidFill>
                  <a:schemeClr val="dk1"/>
                </a:solidFill>
                <a:latin typeface="Times New Roman"/>
                <a:ea typeface="Times New Roman"/>
                <a:cs typeface="Times New Roman"/>
                <a:sym typeface="Times New Roman"/>
              </a:rPr>
              <a:t>(n.º 3);</a:t>
            </a:r>
          </a:p>
          <a:p>
            <a:pPr marL="0" marR="0" lvl="0" indent="152400" algn="just" rtl="0">
              <a:lnSpc>
                <a:spcPct val="110000"/>
              </a:lnSpc>
              <a:spcBef>
                <a:spcPts val="800"/>
              </a:spcBef>
              <a:spcAft>
                <a:spcPts val="0"/>
              </a:spcAft>
              <a:buClr>
                <a:schemeClr val="dk1"/>
              </a:buClr>
              <a:buFont typeface="Noto Symbol"/>
              <a:buNone/>
            </a:pPr>
            <a:endParaRPr sz="2400" b="0" i="0" u="none" strike="noStrike" cap="none" baseline="0" dirty="0">
              <a:solidFill>
                <a:schemeClr val="dk1"/>
              </a:solidFill>
              <a:latin typeface="Times New Roman"/>
              <a:ea typeface="Times New Roman"/>
              <a:cs typeface="Times New Roman"/>
              <a:sym typeface="Times New Roman"/>
            </a:endParaRPr>
          </a:p>
        </p:txBody>
      </p:sp>
      <p:sp>
        <p:nvSpPr>
          <p:cNvPr id="434" name="Shape 434"/>
          <p:cNvSpPr/>
          <p:nvPr/>
        </p:nvSpPr>
        <p:spPr>
          <a:xfrm>
            <a:off x="2699791" y="836712"/>
            <a:ext cx="3600399" cy="1296142"/>
          </a:xfrm>
          <a:prstGeom prst="ellipse">
            <a:avLst/>
          </a:prstGeom>
          <a:solidFill>
            <a:schemeClr val="accent1"/>
          </a:solidFill>
          <a:ln w="25400" cap="flat">
            <a:solidFill>
              <a:srgbClr val="BB9595"/>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SzPct val="25000"/>
              <a:buNone/>
            </a:pPr>
            <a:r>
              <a:rPr lang="pt-PT" sz="2400" b="0" i="0" u="none" strike="noStrike" cap="none" baseline="0">
                <a:solidFill>
                  <a:schemeClr val="dk1"/>
                </a:solidFill>
                <a:latin typeface="Times New Roman"/>
                <a:ea typeface="Times New Roman"/>
                <a:cs typeface="Times New Roman"/>
                <a:sym typeface="Times New Roman"/>
              </a:rPr>
              <a:t>Perdas por imparidade em inventários</a:t>
            </a:r>
          </a:p>
        </p:txBody>
      </p:sp>
      <p:sp>
        <p:nvSpPr>
          <p:cNvPr id="435" name="Shape 435"/>
          <p:cNvSpPr txBox="1"/>
          <p:nvPr/>
        </p:nvSpPr>
        <p:spPr>
          <a:xfrm>
            <a:off x="785785" y="285728"/>
            <a:ext cx="7715304" cy="400109"/>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000" b="1" i="0" u="none" strike="noStrike" cap="none" baseline="0">
                <a:solidFill>
                  <a:schemeClr val="dk1"/>
                </a:solidFill>
                <a:latin typeface="Times New Roman"/>
                <a:ea typeface="Times New Roman"/>
                <a:cs typeface="Times New Roman"/>
                <a:sym typeface="Times New Roman"/>
              </a:rPr>
              <a:t>PERDAS POR IMPARIDADE EM INVENTÁRIOS  (ART.º 28.º)</a:t>
            </a:r>
          </a:p>
        </p:txBody>
      </p:sp>
    </p:spTree>
  </p:cSld>
  <p:clrMapOvr>
    <a:masterClrMapping/>
  </p:clrMapOvr>
  <p:transition spd="slow">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40"/>
        <p:cNvGrpSpPr/>
        <p:nvPr/>
      </p:nvGrpSpPr>
      <p:grpSpPr>
        <a:xfrm>
          <a:off x="0" y="0"/>
          <a:ext cx="0" cy="0"/>
          <a:chOff x="0" y="0"/>
          <a:chExt cx="0" cy="0"/>
        </a:xfrm>
      </p:grpSpPr>
      <p:sp>
        <p:nvSpPr>
          <p:cNvPr id="441" name="Shape 441"/>
          <p:cNvSpPr txBox="1">
            <a:spLocks noGrp="1"/>
          </p:cNvSpPr>
          <p:nvPr>
            <p:ph type="body" idx="1"/>
          </p:nvPr>
        </p:nvSpPr>
        <p:spPr>
          <a:xfrm>
            <a:off x="357187" y="836712"/>
            <a:ext cx="8643937" cy="5664100"/>
          </a:xfrm>
          <a:prstGeom prst="rect">
            <a:avLst/>
          </a:prstGeom>
          <a:noFill/>
          <a:ln>
            <a:noFill/>
          </a:ln>
        </p:spPr>
        <p:txBody>
          <a:bodyPr lIns="91425" tIns="45700" rIns="91425" bIns="45700" anchor="t" anchorCtr="0">
            <a:noAutofit/>
          </a:bodyPr>
          <a:lstStyle/>
          <a:p>
            <a:pPr marL="342900" marR="0" lvl="0" indent="-342900" algn="just" rtl="0">
              <a:lnSpc>
                <a:spcPct val="90000"/>
              </a:lnSpc>
              <a:spcBef>
                <a:spcPts val="0"/>
              </a:spcBef>
              <a:spcAft>
                <a:spcPts val="0"/>
              </a:spcAft>
              <a:buClr>
                <a:schemeClr val="lt2"/>
              </a:buClr>
              <a:buSzPct val="25000"/>
              <a:buFont typeface="Noto Symbol"/>
              <a:buNone/>
            </a:pPr>
            <a:r>
              <a:rPr lang="pt-PT" sz="2300" b="0" i="0" u="none" strike="noStrike" cap="none" baseline="0" dirty="0">
                <a:solidFill>
                  <a:schemeClr val="dk1"/>
                </a:solidFill>
                <a:latin typeface="Times New Roman"/>
                <a:ea typeface="Times New Roman"/>
                <a:cs typeface="Times New Roman"/>
                <a:sym typeface="Times New Roman"/>
              </a:rPr>
              <a:t>Podem ser deduzidas, as perdas por imparidade contabilizadas no mesmo período de tributação, ou em períodos anteriores:</a:t>
            </a:r>
          </a:p>
          <a:p>
            <a:pPr marL="342900" marR="0" lvl="0" indent="-342900" algn="just" rtl="0">
              <a:lnSpc>
                <a:spcPct val="90000"/>
              </a:lnSpc>
              <a:spcBef>
                <a:spcPts val="460"/>
              </a:spcBef>
              <a:spcAft>
                <a:spcPts val="0"/>
              </a:spcAft>
              <a:buClr>
                <a:schemeClr val="lt2"/>
              </a:buClr>
              <a:buFont typeface="Noto Symbol"/>
              <a:buNone/>
            </a:pPr>
            <a:endParaRPr sz="2300" b="0" i="0" u="none" strike="noStrike" cap="none" baseline="0" dirty="0">
              <a:solidFill>
                <a:schemeClr val="dk1"/>
              </a:solidFill>
              <a:latin typeface="Times New Roman"/>
              <a:ea typeface="Times New Roman"/>
              <a:cs typeface="Times New Roman"/>
              <a:sym typeface="Times New Roman"/>
            </a:endParaRPr>
          </a:p>
          <a:p>
            <a:pPr marL="342900" marR="0" lvl="0" indent="-342900" algn="just" rtl="0">
              <a:lnSpc>
                <a:spcPct val="90000"/>
              </a:lnSpc>
              <a:spcBef>
                <a:spcPts val="460"/>
              </a:spcBef>
              <a:spcAft>
                <a:spcPts val="0"/>
              </a:spcAft>
              <a:buClr>
                <a:schemeClr val="lt2"/>
              </a:buClr>
              <a:buSzPct val="100000"/>
              <a:buFont typeface="Noto Symbol"/>
              <a:buChar char="➢"/>
            </a:pPr>
            <a:r>
              <a:rPr lang="pt-PT" sz="2000" b="1" i="0" u="none" strike="noStrike" cap="none" baseline="0" dirty="0">
                <a:solidFill>
                  <a:schemeClr val="dk1"/>
                </a:solidFill>
                <a:latin typeface="Times New Roman"/>
                <a:ea typeface="Times New Roman"/>
                <a:cs typeface="Times New Roman"/>
                <a:sym typeface="Times New Roman"/>
              </a:rPr>
              <a:t>Relacionadas com créditos, resultantes da </a:t>
            </a:r>
            <a:r>
              <a:rPr lang="pt-PT" sz="2000" b="1" i="0" u="none" strike="noStrike" cap="none" baseline="0" dirty="0" err="1">
                <a:solidFill>
                  <a:schemeClr val="dk1"/>
                </a:solidFill>
                <a:latin typeface="Times New Roman"/>
                <a:ea typeface="Times New Roman"/>
                <a:cs typeface="Times New Roman"/>
                <a:sym typeface="Times New Roman"/>
              </a:rPr>
              <a:t>actividade</a:t>
            </a:r>
            <a:r>
              <a:rPr lang="pt-PT" sz="2000" b="1" i="0" u="none" strike="noStrike" cap="none" baseline="0" dirty="0">
                <a:solidFill>
                  <a:schemeClr val="dk1"/>
                </a:solidFill>
                <a:latin typeface="Times New Roman"/>
                <a:ea typeface="Times New Roman"/>
                <a:cs typeface="Times New Roman"/>
                <a:sym typeface="Times New Roman"/>
              </a:rPr>
              <a:t> normal, incluindo os juros pelo atraso no cumprimento da obrigação, e que no final do período possam ser considerados de cobrança duvidosa e contabilizadas como tal; </a:t>
            </a:r>
          </a:p>
          <a:p>
            <a:pPr marL="342900" marR="0" lvl="0" indent="-342900" algn="just" rtl="0">
              <a:lnSpc>
                <a:spcPct val="90000"/>
              </a:lnSpc>
              <a:spcBef>
                <a:spcPts val="460"/>
              </a:spcBef>
              <a:spcAft>
                <a:spcPts val="0"/>
              </a:spcAft>
              <a:buClr>
                <a:schemeClr val="lt2"/>
              </a:buClr>
              <a:buSzPct val="100000"/>
              <a:buFont typeface="Noto Symbol"/>
              <a:buChar char="➢"/>
            </a:pPr>
            <a:r>
              <a:rPr lang="pt-PT" sz="2300" b="0" i="0" u="none" strike="noStrike" cap="none" baseline="0" dirty="0">
                <a:solidFill>
                  <a:schemeClr val="dk1"/>
                </a:solidFill>
                <a:latin typeface="Times New Roman"/>
                <a:ea typeface="Times New Roman"/>
                <a:cs typeface="Times New Roman"/>
                <a:sym typeface="Times New Roman"/>
              </a:rPr>
              <a:t>Relativas a recibos por cobrar reconhecidas pelas empresas de seguros;</a:t>
            </a:r>
          </a:p>
          <a:p>
            <a:pPr marL="342900" marR="0" lvl="0" indent="-342900" algn="just" rtl="0">
              <a:lnSpc>
                <a:spcPct val="90000"/>
              </a:lnSpc>
              <a:spcBef>
                <a:spcPts val="460"/>
              </a:spcBef>
              <a:spcAft>
                <a:spcPts val="0"/>
              </a:spcAft>
              <a:buClr>
                <a:schemeClr val="lt2"/>
              </a:buClr>
              <a:buSzPct val="100000"/>
              <a:buFont typeface="Noto Symbol"/>
              <a:buChar char="➢"/>
            </a:pPr>
            <a:endParaRPr lang="pt-PT" sz="2300" b="0" i="0" u="none" strike="noStrike" cap="none" baseline="0" dirty="0">
              <a:solidFill>
                <a:schemeClr val="dk1"/>
              </a:solidFill>
              <a:latin typeface="Times New Roman"/>
              <a:ea typeface="Times New Roman"/>
              <a:cs typeface="Times New Roman"/>
              <a:sym typeface="Times New Roman"/>
            </a:endParaRPr>
          </a:p>
          <a:p>
            <a:pPr marL="342900" marR="0" lvl="0" indent="-342900" algn="just" rtl="0">
              <a:lnSpc>
                <a:spcPct val="90000"/>
              </a:lnSpc>
              <a:spcBef>
                <a:spcPts val="460"/>
              </a:spcBef>
              <a:spcAft>
                <a:spcPts val="0"/>
              </a:spcAft>
              <a:buClr>
                <a:schemeClr val="lt2"/>
              </a:buClr>
              <a:buSzPct val="100000"/>
              <a:buFont typeface="Noto Symbol"/>
              <a:buChar char="➢"/>
            </a:pPr>
            <a:r>
              <a:rPr lang="pt-PT" sz="2300" b="0" i="0" u="none" strike="noStrike" cap="none" baseline="0" dirty="0">
                <a:solidFill>
                  <a:schemeClr val="dk1"/>
                </a:solidFill>
                <a:latin typeface="Times New Roman"/>
                <a:ea typeface="Times New Roman"/>
                <a:cs typeface="Times New Roman"/>
                <a:sym typeface="Times New Roman"/>
              </a:rPr>
              <a:t>Perdas</a:t>
            </a:r>
            <a:r>
              <a:rPr lang="pt-PT" sz="2300" b="0" i="0" u="none" strike="noStrike" cap="none" baseline="0" dirty="0">
                <a:solidFill>
                  <a:srgbClr val="FF0000"/>
                </a:solidFill>
                <a:latin typeface="Times New Roman"/>
                <a:ea typeface="Times New Roman"/>
                <a:cs typeface="Times New Roman"/>
                <a:sym typeface="Times New Roman"/>
              </a:rPr>
              <a:t>*</a:t>
            </a:r>
            <a:r>
              <a:rPr lang="pt-PT" sz="2300" b="0" i="0" u="none" strike="noStrike" cap="none" baseline="0" dirty="0">
                <a:solidFill>
                  <a:schemeClr val="dk1"/>
                </a:solidFill>
                <a:latin typeface="Times New Roman"/>
                <a:ea typeface="Times New Roman"/>
                <a:cs typeface="Times New Roman"/>
                <a:sym typeface="Times New Roman"/>
              </a:rPr>
              <a:t> por imparidade e outras correções de valor para </a:t>
            </a:r>
            <a:r>
              <a:rPr lang="pt-PT" sz="2300" dirty="0">
                <a:solidFill>
                  <a:schemeClr val="dk1"/>
                </a:solidFill>
                <a:latin typeface="Times New Roman"/>
                <a:ea typeface="Times New Roman"/>
                <a:cs typeface="Times New Roman"/>
                <a:sym typeface="Times New Roman"/>
              </a:rPr>
              <a:t>risco de crédito em títulos e outras aplicações, de acordo com as</a:t>
            </a:r>
            <a:r>
              <a:rPr lang="pt-PT" sz="2300" b="0" i="0" u="none" strike="noStrike" cap="none" baseline="0" dirty="0">
                <a:solidFill>
                  <a:schemeClr val="dk1"/>
                </a:solidFill>
                <a:latin typeface="Times New Roman"/>
                <a:ea typeface="Times New Roman"/>
                <a:cs typeface="Times New Roman"/>
                <a:sym typeface="Times New Roman"/>
              </a:rPr>
              <a:t> normas do Banco de Portugal nas entidades sujeitas à supervisão do mesmo, ou outras entidades financeiras sedeadas na EU ou EEE, nos termos e limites do</a:t>
            </a:r>
            <a:r>
              <a:rPr lang="pt-PT" sz="2300" b="0" i="0" u="none" strike="noStrike" cap="none" dirty="0">
                <a:solidFill>
                  <a:schemeClr val="dk1"/>
                </a:solidFill>
                <a:latin typeface="Times New Roman"/>
                <a:ea typeface="Times New Roman"/>
                <a:cs typeface="Times New Roman"/>
                <a:sym typeface="Times New Roman"/>
              </a:rPr>
              <a:t> art.º 28.º-C</a:t>
            </a:r>
            <a:r>
              <a:rPr lang="pt-PT" sz="2300" b="0" i="0" u="none" strike="noStrike" cap="none" baseline="0" dirty="0">
                <a:solidFill>
                  <a:schemeClr val="dk1"/>
                </a:solidFill>
                <a:latin typeface="Times New Roman"/>
                <a:ea typeface="Times New Roman"/>
                <a:cs typeface="Times New Roman"/>
                <a:sym typeface="Times New Roman"/>
              </a:rPr>
              <a:t>;</a:t>
            </a:r>
            <a:endParaRPr lang="pt-PT" sz="2300" dirty="0">
              <a:solidFill>
                <a:srgbClr val="FF0000"/>
              </a:solidFill>
              <a:latin typeface="Times New Roman"/>
              <a:ea typeface="Times New Roman"/>
              <a:cs typeface="Times New Roman"/>
              <a:sym typeface="Times New Roman"/>
            </a:endParaRPr>
          </a:p>
          <a:p>
            <a:pPr marL="0" marR="0" lvl="0" indent="0" algn="just" rtl="0">
              <a:lnSpc>
                <a:spcPct val="90000"/>
              </a:lnSpc>
              <a:spcBef>
                <a:spcPts val="460"/>
              </a:spcBef>
              <a:spcAft>
                <a:spcPts val="0"/>
              </a:spcAft>
              <a:buClr>
                <a:schemeClr val="lt2"/>
              </a:buClr>
              <a:buSzPct val="100000"/>
              <a:buNone/>
            </a:pPr>
            <a:r>
              <a:rPr lang="pt-PT" sz="2300" b="0" i="0" u="none" strike="noStrike" cap="none" baseline="0" dirty="0">
                <a:solidFill>
                  <a:schemeClr val="dk1"/>
                </a:solidFill>
                <a:latin typeface="Times New Roman"/>
                <a:ea typeface="Times New Roman"/>
                <a:cs typeface="Times New Roman"/>
                <a:sym typeface="Times New Roman"/>
              </a:rPr>
              <a:t>Se deixar de se verificar a sua necessidade consideram-se componentes positivas do lucro tributável do período;</a:t>
            </a:r>
          </a:p>
          <a:p>
            <a:pPr marL="342900" marR="0" lvl="0" indent="-342900" algn="just" rtl="0">
              <a:lnSpc>
                <a:spcPct val="90000"/>
              </a:lnSpc>
              <a:spcBef>
                <a:spcPts val="460"/>
              </a:spcBef>
              <a:spcAft>
                <a:spcPts val="0"/>
              </a:spcAft>
              <a:buClr>
                <a:schemeClr val="lt2"/>
              </a:buClr>
              <a:buSzPct val="25000"/>
              <a:buFont typeface="Noto Symbol"/>
              <a:buNone/>
            </a:pPr>
            <a:r>
              <a:rPr lang="pt-PT" sz="2300" dirty="0">
                <a:solidFill>
                  <a:srgbClr val="FF0000"/>
                </a:solidFill>
                <a:latin typeface="Times New Roman"/>
                <a:ea typeface="Times New Roman"/>
                <a:cs typeface="Times New Roman"/>
                <a:sym typeface="Times New Roman"/>
              </a:rPr>
              <a:t>*A Lei n.º 98 de 2019/09/04 altera o n.º 2 do art.º 28.º-A, bem como, o art.º 28.º-C</a:t>
            </a:r>
            <a:endParaRPr lang="pt-PT" sz="2300" b="0" i="0" u="none" strike="noStrike" cap="none" baseline="0" dirty="0">
              <a:solidFill>
                <a:srgbClr val="FF0000"/>
              </a:solidFill>
              <a:latin typeface="Times New Roman"/>
              <a:ea typeface="Times New Roman"/>
              <a:cs typeface="Times New Roman"/>
              <a:sym typeface="Times New Roman"/>
            </a:endParaRPr>
          </a:p>
        </p:txBody>
      </p:sp>
      <p:sp>
        <p:nvSpPr>
          <p:cNvPr id="442" name="Shape 442"/>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r>
              <a:rPr lang="pt-PT" sz="1400" b="0" i="0" u="none" strike="noStrike" cap="none" baseline="0" dirty="0">
                <a:solidFill>
                  <a:schemeClr val="lt2"/>
                </a:solidFill>
                <a:latin typeface="Times New Roman"/>
                <a:ea typeface="Times New Roman"/>
                <a:cs typeface="Times New Roman"/>
                <a:sym typeface="Times New Roman"/>
              </a:rPr>
              <a:t>.</a:t>
            </a:r>
            <a:fld id="{00000000-1234-1234-1234-123412341234}" type="slidenum">
              <a:rPr lang="pt-PT" sz="1400" b="0" i="0" u="none" strike="noStrike" cap="none" baseline="0" smtClean="0">
                <a:solidFill>
                  <a:schemeClr val="lt2"/>
                </a:solidFill>
                <a:latin typeface="Times New Roman"/>
                <a:ea typeface="Times New Roman"/>
                <a:cs typeface="Times New Roman"/>
                <a:sym typeface="Times New Roman"/>
              </a:rPr>
              <a:pPr marL="0" marR="0" lvl="0" indent="0" algn="r" rtl="0">
                <a:spcBef>
                  <a:spcPts val="0"/>
                </a:spcBef>
                <a:buSzPct val="25000"/>
                <a:buNone/>
              </a:pPr>
              <a:t>30</a:t>
            </a:fld>
            <a:endParaRPr lang="pt-PT" sz="1400" b="0" i="0" u="none" strike="noStrike" cap="none" baseline="0" dirty="0">
              <a:solidFill>
                <a:schemeClr val="lt2"/>
              </a:solidFill>
              <a:latin typeface="Times New Roman"/>
              <a:ea typeface="Times New Roman"/>
              <a:cs typeface="Times New Roman"/>
              <a:sym typeface="Times New Roman"/>
            </a:endParaRPr>
          </a:p>
        </p:txBody>
      </p:sp>
      <p:sp>
        <p:nvSpPr>
          <p:cNvPr id="443" name="Shape 443"/>
          <p:cNvSpPr txBox="1"/>
          <p:nvPr/>
        </p:nvSpPr>
        <p:spPr>
          <a:xfrm>
            <a:off x="467543" y="214289"/>
            <a:ext cx="8496944" cy="400109"/>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000" b="1" i="0" u="none" strike="noStrike" cap="none" baseline="0">
                <a:solidFill>
                  <a:schemeClr val="dk1"/>
                </a:solidFill>
                <a:latin typeface="Times New Roman"/>
                <a:ea typeface="Times New Roman"/>
                <a:cs typeface="Times New Roman"/>
                <a:sym typeface="Times New Roman"/>
              </a:rPr>
              <a:t>PERDAS POR IMPARIDADE EM DÍVIDAS A RECEBER (ART.º 28.º-A)</a:t>
            </a:r>
          </a:p>
        </p:txBody>
      </p:sp>
    </p:spTree>
  </p:cSld>
  <p:clrMapOvr>
    <a:masterClrMapping/>
  </p:clrMapOvr>
  <p:transition spd="slow">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Shape 449"/>
          <p:cNvSpPr txBox="1">
            <a:spLocks noGrp="1"/>
          </p:cNvSpPr>
          <p:nvPr>
            <p:ph type="body" idx="1"/>
          </p:nvPr>
        </p:nvSpPr>
        <p:spPr>
          <a:xfrm>
            <a:off x="714375" y="1071546"/>
            <a:ext cx="8286749" cy="5500703"/>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lt2"/>
              </a:buClr>
              <a:buSzPct val="25000"/>
              <a:buFont typeface="Noto Symbol"/>
              <a:buNone/>
            </a:pPr>
            <a:r>
              <a:rPr lang="pt-PT" sz="2000" b="1" i="0" u="none" strike="noStrike" cap="none" baseline="0">
                <a:solidFill>
                  <a:schemeClr val="dk1"/>
                </a:solidFill>
                <a:latin typeface="Times New Roman"/>
                <a:ea typeface="Times New Roman"/>
                <a:cs typeface="Times New Roman"/>
                <a:sym typeface="Times New Roman"/>
              </a:rPr>
              <a:t>São créditos de cobrança duvidosa  </a:t>
            </a:r>
            <a:r>
              <a:rPr lang="pt-PT" sz="2000" b="1" i="1" u="none" strike="noStrike" cap="none" baseline="0">
                <a:solidFill>
                  <a:schemeClr val="dk1"/>
                </a:solidFill>
                <a:latin typeface="Times New Roman"/>
                <a:ea typeface="Times New Roman"/>
                <a:cs typeface="Times New Roman"/>
                <a:sym typeface="Times New Roman"/>
              </a:rPr>
              <a:t>aqueles em que o risco de incobrabilidade se considere devidamente justificado, nomeadamente:</a:t>
            </a:r>
          </a:p>
          <a:p>
            <a:pPr marL="342900" marR="0" lvl="0" indent="-342900" algn="l" rtl="0">
              <a:spcBef>
                <a:spcPts val="440"/>
              </a:spcBef>
              <a:spcAft>
                <a:spcPts val="0"/>
              </a:spcAft>
              <a:buClr>
                <a:schemeClr val="lt2"/>
              </a:buClr>
              <a:buSzPct val="100000"/>
              <a:buFont typeface="Noto Symbol"/>
              <a:buChar char="➢"/>
            </a:pPr>
            <a:r>
              <a:rPr lang="pt-PT" sz="2200" b="0" i="0" u="none" strike="noStrike" cap="none" baseline="0">
                <a:solidFill>
                  <a:schemeClr val="dk1"/>
                </a:solidFill>
                <a:latin typeface="Times New Roman"/>
                <a:ea typeface="Times New Roman"/>
                <a:cs typeface="Times New Roman"/>
                <a:sym typeface="Times New Roman"/>
              </a:rPr>
              <a:t>O devedor tenha pendente processo de execução, insolvência, processo especial de revitalização ou procedimento de recuperação de empresas por via extrajudicial ao abrigo do SIREVE;</a:t>
            </a:r>
          </a:p>
          <a:p>
            <a:pPr marL="342900" marR="0" lvl="0" indent="-342900" algn="l" rtl="0">
              <a:spcBef>
                <a:spcPts val="440"/>
              </a:spcBef>
              <a:spcAft>
                <a:spcPts val="0"/>
              </a:spcAft>
              <a:buClr>
                <a:schemeClr val="lt2"/>
              </a:buClr>
              <a:buSzPct val="100000"/>
              <a:buFont typeface="Noto Symbol"/>
              <a:buChar char="➢"/>
            </a:pPr>
            <a:r>
              <a:rPr lang="pt-PT" sz="2200" b="0" i="0" u="none" strike="noStrike" cap="none" baseline="0">
                <a:solidFill>
                  <a:schemeClr val="dk1"/>
                </a:solidFill>
                <a:latin typeface="Times New Roman"/>
                <a:ea typeface="Times New Roman"/>
                <a:cs typeface="Times New Roman"/>
                <a:sym typeface="Times New Roman"/>
              </a:rPr>
              <a:t>Os créditos tenham sido reclamados judicialmente, ou em tribunal arbitral;</a:t>
            </a:r>
          </a:p>
          <a:p>
            <a:pPr marL="342900" marR="0" lvl="0" indent="-342900" algn="l" rtl="0">
              <a:spcBef>
                <a:spcPts val="440"/>
              </a:spcBef>
              <a:spcAft>
                <a:spcPts val="0"/>
              </a:spcAft>
              <a:buClr>
                <a:schemeClr val="lt2"/>
              </a:buClr>
              <a:buSzPct val="100000"/>
              <a:buFont typeface="Noto Symbol"/>
              <a:buChar char="➢"/>
            </a:pPr>
            <a:r>
              <a:rPr lang="pt-PT" sz="2200" b="0" i="0" u="none" strike="noStrike" cap="none" baseline="0">
                <a:solidFill>
                  <a:schemeClr val="dk1"/>
                </a:solidFill>
                <a:latin typeface="Times New Roman"/>
                <a:ea typeface="Times New Roman"/>
                <a:cs typeface="Times New Roman"/>
                <a:sym typeface="Times New Roman"/>
              </a:rPr>
              <a:t>Os créditos estejam em mora há mais de 6 meses desde a data do respectivo vencimento e </a:t>
            </a:r>
            <a:r>
              <a:rPr lang="pt-PT" sz="2200" b="1" i="0" u="none" strike="noStrike" cap="none" baseline="0">
                <a:solidFill>
                  <a:schemeClr val="dk1"/>
                </a:solidFill>
                <a:latin typeface="Times New Roman"/>
                <a:ea typeface="Times New Roman"/>
                <a:cs typeface="Times New Roman"/>
                <a:sym typeface="Times New Roman"/>
              </a:rPr>
              <a:t>existam provas de terem sido efectuadas diligências para o seu recebimento.</a:t>
            </a:r>
          </a:p>
          <a:p>
            <a:pPr marL="342900" marR="0" lvl="0" indent="-342900" algn="l" rtl="0">
              <a:spcBef>
                <a:spcPts val="440"/>
              </a:spcBef>
              <a:spcAft>
                <a:spcPts val="0"/>
              </a:spcAft>
              <a:buClr>
                <a:schemeClr val="lt2"/>
              </a:buClr>
              <a:buSzPct val="100000"/>
              <a:buFont typeface="Noto Symbol"/>
              <a:buChar char="➢"/>
            </a:pPr>
            <a:r>
              <a:rPr lang="pt-PT" sz="2200" b="0" i="0" u="none" strike="noStrike" cap="none" baseline="0">
                <a:solidFill>
                  <a:schemeClr val="dk1"/>
                </a:solidFill>
                <a:latin typeface="Times New Roman"/>
                <a:ea typeface="Times New Roman"/>
                <a:cs typeface="Times New Roman"/>
                <a:sym typeface="Times New Roman"/>
              </a:rPr>
              <a:t>As percentagens aceites fiscalmente, </a:t>
            </a:r>
            <a:r>
              <a:rPr lang="pt-PT" sz="2200" b="1" i="0" u="none" strike="noStrike" cap="none" baseline="0">
                <a:solidFill>
                  <a:schemeClr val="dk1"/>
                </a:solidFill>
                <a:latin typeface="Times New Roman"/>
                <a:ea typeface="Times New Roman"/>
                <a:cs typeface="Times New Roman"/>
                <a:sym typeface="Times New Roman"/>
              </a:rPr>
              <a:t>aplicam-se também aos juros, </a:t>
            </a:r>
            <a:r>
              <a:rPr lang="pt-PT" sz="2200" b="0" i="0" u="none" strike="noStrike" cap="none" baseline="0">
                <a:solidFill>
                  <a:schemeClr val="dk1"/>
                </a:solidFill>
                <a:latin typeface="Times New Roman"/>
                <a:ea typeface="Times New Roman"/>
                <a:cs typeface="Times New Roman"/>
                <a:sym typeface="Times New Roman"/>
              </a:rPr>
              <a:t>tendo em conta o número de meses em mora do crédito:</a:t>
            </a:r>
          </a:p>
          <a:p>
            <a:pPr marL="1143000" marR="0" lvl="2" indent="-228600" algn="just" rtl="0">
              <a:spcBef>
                <a:spcPts val="440"/>
              </a:spcBef>
              <a:spcAft>
                <a:spcPts val="0"/>
              </a:spcAft>
              <a:buClr>
                <a:schemeClr val="dk1"/>
              </a:buClr>
              <a:buSzPct val="100000"/>
              <a:buFont typeface="Arial"/>
              <a:buChar char="•"/>
            </a:pPr>
            <a:r>
              <a:rPr lang="pt-PT" sz="2200" b="0" i="0" u="none" strike="noStrike" cap="none" baseline="0">
                <a:solidFill>
                  <a:schemeClr val="dk1"/>
                </a:solidFill>
                <a:latin typeface="Times New Roman"/>
                <a:ea typeface="Times New Roman"/>
                <a:cs typeface="Times New Roman"/>
                <a:sym typeface="Times New Roman"/>
              </a:rPr>
              <a:t>25% em mora entre 6 e 12 meses; 50% em mora entre 12 e 18 meses; 75% em mora entre 18 meses e  24 meses; 100% em mora há mais de 24 meses</a:t>
            </a:r>
          </a:p>
        </p:txBody>
      </p:sp>
      <p:sp>
        <p:nvSpPr>
          <p:cNvPr id="450" name="Shape 450"/>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31</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451" name="Shape 451"/>
          <p:cNvSpPr txBox="1"/>
          <p:nvPr/>
        </p:nvSpPr>
        <p:spPr>
          <a:xfrm>
            <a:off x="251519" y="332656"/>
            <a:ext cx="8574269" cy="400109"/>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000" b="1" i="0" u="none" strike="noStrike" cap="none" baseline="0">
                <a:solidFill>
                  <a:schemeClr val="dk1"/>
                </a:solidFill>
                <a:latin typeface="Times New Roman"/>
                <a:ea typeface="Times New Roman"/>
                <a:cs typeface="Times New Roman"/>
                <a:sym typeface="Times New Roman"/>
              </a:rPr>
              <a:t>PERDAS POR IMPARIDADE EM CRÉDITOS (ART.º 28.º-B)</a:t>
            </a:r>
          </a:p>
        </p:txBody>
      </p:sp>
    </p:spTree>
  </p:cSld>
  <p:clrMapOvr>
    <a:masterClrMapping/>
  </p:clrMapOvr>
  <p:transition spd="slow">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Shape 457"/>
          <p:cNvSpPr txBox="1">
            <a:spLocks noGrp="1"/>
          </p:cNvSpPr>
          <p:nvPr>
            <p:ph type="body" idx="1"/>
          </p:nvPr>
        </p:nvSpPr>
        <p:spPr>
          <a:xfrm>
            <a:off x="785812" y="1071545"/>
            <a:ext cx="8143874" cy="4572016"/>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25000"/>
              <a:buFont typeface="Noto Symbol"/>
              <a:buNone/>
            </a:pPr>
            <a:r>
              <a:rPr lang="pt-PT" sz="2400" b="1" i="0" u="none" strike="noStrike" cap="none" baseline="0" dirty="0">
                <a:solidFill>
                  <a:schemeClr val="dk1"/>
                </a:solidFill>
                <a:latin typeface="Times New Roman"/>
                <a:ea typeface="Times New Roman"/>
                <a:cs typeface="Times New Roman"/>
                <a:sym typeface="Times New Roman"/>
              </a:rPr>
              <a:t>Não são de cobrança duvidosa os seguintes créditos:</a:t>
            </a:r>
          </a:p>
          <a:p>
            <a:pPr marL="342900" marR="0" lvl="0" indent="-342900" algn="just" rtl="0">
              <a:spcBef>
                <a:spcPts val="480"/>
              </a:spcBef>
              <a:spcAft>
                <a:spcPts val="0"/>
              </a:spcAft>
              <a:buClr>
                <a:schemeClr val="lt2"/>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Os créditos sobre o Estado, regiões autónomas e autarquias locais ou aqueles em que estas entidades tenham prestado aval;</a:t>
            </a:r>
          </a:p>
          <a:p>
            <a:pPr marL="342900" marR="0" lvl="0" indent="-342900" algn="just" rtl="0">
              <a:spcBef>
                <a:spcPts val="480"/>
              </a:spcBef>
              <a:spcAft>
                <a:spcPts val="0"/>
              </a:spcAft>
              <a:buClr>
                <a:schemeClr val="lt2"/>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Os créditos cobertos por seguro, com exceção da importância correspondente à percentagem  de descoberto obrigatório, ou por qualquer espécie de garantia real;</a:t>
            </a:r>
          </a:p>
          <a:p>
            <a:pPr marL="342900" marR="0" lvl="0" indent="-342900" algn="just" rtl="0">
              <a:spcBef>
                <a:spcPts val="480"/>
              </a:spcBef>
              <a:spcAft>
                <a:spcPts val="0"/>
              </a:spcAft>
              <a:buClr>
                <a:schemeClr val="lt2"/>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Os créditos sobre pessoas singulares ou coletivas que detenham mais de 10% do capital da empresa ou sobre membros dos seus órgãos sociais, salvo nos casos previstos nas alíneas a) e b) do n.º1;</a:t>
            </a:r>
          </a:p>
          <a:p>
            <a:pPr marL="342900" marR="0" lvl="0" indent="-342900" algn="just" rtl="0">
              <a:spcBef>
                <a:spcPts val="480"/>
              </a:spcBef>
              <a:spcAft>
                <a:spcPts val="0"/>
              </a:spcAft>
              <a:buClr>
                <a:schemeClr val="lt2"/>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Os créditos sobre empresas participadas em mais de 10%, salvo nos casos previstos nas alíneas a) e b) do n.º</a:t>
            </a:r>
            <a:r>
              <a:rPr lang="pt-PT" sz="2200" b="0" i="0" u="none" strike="noStrike" cap="none" dirty="0">
                <a:solidFill>
                  <a:schemeClr val="dk1"/>
                </a:solidFill>
                <a:latin typeface="Times New Roman"/>
                <a:ea typeface="Times New Roman"/>
                <a:cs typeface="Times New Roman"/>
                <a:sym typeface="Times New Roman"/>
              </a:rPr>
              <a:t> 1</a:t>
            </a:r>
            <a:r>
              <a:rPr lang="pt-PT" sz="2200" dirty="0">
                <a:solidFill>
                  <a:schemeClr val="dk1"/>
                </a:solidFill>
                <a:latin typeface="Times New Roman"/>
                <a:ea typeface="Times New Roman"/>
                <a:cs typeface="Times New Roman"/>
                <a:sym typeface="Times New Roman"/>
              </a:rPr>
              <a:t>;</a:t>
            </a:r>
          </a:p>
          <a:p>
            <a:pPr indent="-342900" algn="just">
              <a:spcBef>
                <a:spcPts val="480"/>
              </a:spcBef>
              <a:buSzPct val="100000"/>
              <a:buFont typeface="Noto Symbol"/>
              <a:buChar char="➢"/>
            </a:pPr>
            <a:r>
              <a:rPr lang="pt-PT" sz="2200" dirty="0">
                <a:solidFill>
                  <a:srgbClr val="FF0000"/>
                </a:solidFill>
                <a:latin typeface="Times New Roman"/>
                <a:ea typeface="Times New Roman"/>
                <a:cs typeface="Times New Roman"/>
                <a:sym typeface="Times New Roman"/>
              </a:rPr>
              <a:t>Os créditos entre empresas detidas, direta ou indiretamente, nos termos do n.º 6 do art.º 69.º, em mais de 10% do capital pela mesma pessoas singular ou coletiva, salvo nos casos previstos nas alíneas a) e b) do n.º1</a:t>
            </a:r>
            <a:r>
              <a:rPr lang="pt-PT" sz="2200" dirty="0">
                <a:solidFill>
                  <a:schemeClr val="dk1"/>
                </a:solidFill>
                <a:latin typeface="Times New Roman"/>
                <a:ea typeface="Times New Roman"/>
                <a:cs typeface="Times New Roman"/>
                <a:sym typeface="Times New Roman"/>
              </a:rPr>
              <a:t>.</a:t>
            </a:r>
            <a:r>
              <a:rPr lang="pt-PT" sz="2200" dirty="0">
                <a:solidFill>
                  <a:srgbClr val="FF0000"/>
                </a:solidFill>
                <a:latin typeface="Times New Roman"/>
                <a:ea typeface="Times New Roman"/>
                <a:cs typeface="Times New Roman"/>
                <a:sym typeface="Times New Roman"/>
              </a:rPr>
              <a:t>(aditado pelo OE2019)</a:t>
            </a:r>
          </a:p>
          <a:p>
            <a:pPr marL="342900" marR="0" lvl="0" indent="-342900" algn="just" rtl="0">
              <a:spcBef>
                <a:spcPts val="480"/>
              </a:spcBef>
              <a:spcAft>
                <a:spcPts val="0"/>
              </a:spcAft>
              <a:buClr>
                <a:schemeClr val="lt2"/>
              </a:buClr>
              <a:buSzPct val="100000"/>
              <a:buFont typeface="Noto Symbol"/>
              <a:buChar char="➢"/>
            </a:pPr>
            <a:endParaRPr lang="pt-PT" sz="2200" b="0" i="0" u="none" strike="noStrike" cap="none" baseline="0" dirty="0">
              <a:solidFill>
                <a:schemeClr val="dk1"/>
              </a:solidFill>
              <a:latin typeface="Times New Roman"/>
              <a:ea typeface="Times New Roman"/>
              <a:cs typeface="Times New Roman"/>
              <a:sym typeface="Times New Roman"/>
            </a:endParaRPr>
          </a:p>
        </p:txBody>
      </p:sp>
      <p:sp>
        <p:nvSpPr>
          <p:cNvPr id="458" name="Shape 458"/>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32</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459" name="Shape 459"/>
          <p:cNvSpPr txBox="1"/>
          <p:nvPr/>
        </p:nvSpPr>
        <p:spPr>
          <a:xfrm>
            <a:off x="500033" y="332656"/>
            <a:ext cx="8358246" cy="70788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000" b="1" i="0" u="none" strike="noStrike" cap="none" baseline="0">
                <a:solidFill>
                  <a:schemeClr val="dk1"/>
                </a:solidFill>
                <a:latin typeface="Times New Roman"/>
                <a:ea typeface="Times New Roman"/>
                <a:cs typeface="Times New Roman"/>
                <a:sym typeface="Times New Roman"/>
              </a:rPr>
              <a:t>PERDAS POR IMPARIDADE EM CRÉDITOS (ART.º 28.º-B)</a:t>
            </a:r>
          </a:p>
          <a:p>
            <a:pPr marL="0" marR="0" lvl="0" indent="0" algn="ctr" rtl="0">
              <a:spcBef>
                <a:spcPts val="0"/>
              </a:spcBef>
              <a:spcAft>
                <a:spcPts val="0"/>
              </a:spcAft>
              <a:buNone/>
            </a:pPr>
            <a:endParaRPr sz="2000" b="1" i="0" u="none" strike="noStrike" cap="none" baseline="0">
              <a:solidFill>
                <a:schemeClr val="dk1"/>
              </a:solidFill>
              <a:latin typeface="Times New Roman"/>
              <a:ea typeface="Times New Roman"/>
              <a:cs typeface="Times New Roman"/>
              <a:sym typeface="Times New Roman"/>
            </a:endParaRPr>
          </a:p>
        </p:txBody>
      </p:sp>
    </p:spTree>
  </p:cSld>
  <p:clrMapOvr>
    <a:masterClrMapping/>
  </p:clrMapOvr>
  <p:transition spd="slow">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45"/>
        <p:cNvGrpSpPr/>
        <p:nvPr/>
      </p:nvGrpSpPr>
      <p:grpSpPr>
        <a:xfrm>
          <a:off x="0" y="0"/>
          <a:ext cx="0" cy="0"/>
          <a:chOff x="0" y="0"/>
          <a:chExt cx="0" cy="0"/>
        </a:xfrm>
      </p:grpSpPr>
      <p:sp>
        <p:nvSpPr>
          <p:cNvPr id="546" name="Shape 546"/>
          <p:cNvSpPr txBox="1">
            <a:spLocks noGrp="1"/>
          </p:cNvSpPr>
          <p:nvPr>
            <p:ph type="body" idx="1"/>
          </p:nvPr>
        </p:nvSpPr>
        <p:spPr>
          <a:xfrm>
            <a:off x="285720" y="928670"/>
            <a:ext cx="8643967" cy="4714892"/>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10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Podem ser aceites como gastos fiscais as perdas por imparidade em ativos não correntes provenientes de causas anormais, devidamente comprovadas, designadamente: </a:t>
            </a:r>
          </a:p>
          <a:p>
            <a:pPr marL="742950" marR="0" lvl="1" indent="-285750" algn="just" rtl="0">
              <a:spcBef>
                <a:spcPts val="360"/>
              </a:spcBef>
              <a:spcAft>
                <a:spcPts val="0"/>
              </a:spcAft>
              <a:buClr>
                <a:schemeClr val="lt2"/>
              </a:buClr>
              <a:buSzPct val="50000"/>
              <a:buFont typeface="Arial"/>
              <a:buChar char="•"/>
            </a:pPr>
            <a:r>
              <a:rPr lang="pt-PT" sz="1800" b="1" i="0" u="none" strike="noStrike" cap="none" baseline="0" dirty="0">
                <a:solidFill>
                  <a:schemeClr val="dk1"/>
                </a:solidFill>
                <a:latin typeface="Times New Roman"/>
                <a:ea typeface="Times New Roman"/>
                <a:cs typeface="Times New Roman"/>
                <a:sym typeface="Times New Roman"/>
              </a:rPr>
              <a:t>desastres, fenómenos naturais, inovações técnicas </a:t>
            </a:r>
            <a:r>
              <a:rPr lang="pt-PT" sz="1800" b="1" i="0" u="none" strike="noStrike" cap="none" baseline="0" dirty="0" err="1">
                <a:solidFill>
                  <a:schemeClr val="dk1"/>
                </a:solidFill>
                <a:latin typeface="Times New Roman"/>
                <a:ea typeface="Times New Roman"/>
                <a:cs typeface="Times New Roman"/>
                <a:sym typeface="Times New Roman"/>
              </a:rPr>
              <a:t>excepcionalmente</a:t>
            </a:r>
            <a:r>
              <a:rPr lang="pt-PT" sz="1800" b="1" i="0" u="none" strike="noStrike" cap="none" baseline="0" dirty="0">
                <a:solidFill>
                  <a:schemeClr val="dk1"/>
                </a:solidFill>
                <a:latin typeface="Times New Roman"/>
                <a:ea typeface="Times New Roman"/>
                <a:cs typeface="Times New Roman"/>
                <a:sym typeface="Times New Roman"/>
              </a:rPr>
              <a:t> rápidas ou alterações significativas</a:t>
            </a:r>
          </a:p>
          <a:p>
            <a:pPr marL="342900" marR="0" lvl="0" indent="-342900" algn="just" rtl="0">
              <a:spcBef>
                <a:spcPts val="360"/>
              </a:spcBef>
              <a:spcAft>
                <a:spcPts val="0"/>
              </a:spcAft>
              <a:buClr>
                <a:schemeClr val="lt2"/>
              </a:buClr>
              <a:buSzPct val="10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O </a:t>
            </a:r>
            <a:r>
              <a:rPr lang="pt-PT" sz="1800" b="1" i="0" u="none" strike="noStrike" cap="none" baseline="0" dirty="0">
                <a:solidFill>
                  <a:schemeClr val="dk1"/>
                </a:solidFill>
                <a:latin typeface="Times New Roman"/>
                <a:ea typeface="Times New Roman"/>
                <a:cs typeface="Times New Roman"/>
                <a:sym typeface="Times New Roman"/>
              </a:rPr>
              <a:t>sujeito passivo deve obter a aceitação da AT</a:t>
            </a:r>
            <a:r>
              <a:rPr lang="pt-PT" sz="1800" b="0" i="0" u="none" strike="noStrike" cap="none" baseline="0" dirty="0">
                <a:solidFill>
                  <a:schemeClr val="dk1"/>
                </a:solidFill>
                <a:latin typeface="Times New Roman"/>
                <a:ea typeface="Times New Roman"/>
                <a:cs typeface="Times New Roman"/>
                <a:sym typeface="Times New Roman"/>
              </a:rPr>
              <a:t>, mediante exposição devidamente fundamentada…….do destino a dar aos </a:t>
            </a:r>
            <a:r>
              <a:rPr lang="pt-PT" sz="1800" b="0" i="0" u="none" strike="noStrike" cap="none" baseline="0" dirty="0" err="1">
                <a:solidFill>
                  <a:schemeClr val="dk1"/>
                </a:solidFill>
                <a:latin typeface="Times New Roman"/>
                <a:ea typeface="Times New Roman"/>
                <a:cs typeface="Times New Roman"/>
                <a:sym typeface="Times New Roman"/>
              </a:rPr>
              <a:t>activos</a:t>
            </a:r>
            <a:r>
              <a:rPr lang="pt-PT" sz="1800" b="0" i="0" u="none" strike="noStrike" cap="none" baseline="0" dirty="0">
                <a:solidFill>
                  <a:schemeClr val="dk1"/>
                </a:solidFill>
                <a:latin typeface="Times New Roman"/>
                <a:ea typeface="Times New Roman"/>
                <a:cs typeface="Times New Roman"/>
                <a:sym typeface="Times New Roman"/>
              </a:rPr>
              <a:t>, quando o abate físico, o desmantelamento, o abandono ou a inutilização destes não ocorram no mesmo período de tributação</a:t>
            </a:r>
            <a:r>
              <a:rPr lang="pt-PT" sz="1800" b="0" i="1" u="none" strike="noStrike" cap="none" baseline="0" dirty="0">
                <a:solidFill>
                  <a:schemeClr val="dk1"/>
                </a:solidFill>
                <a:latin typeface="Times New Roman"/>
                <a:ea typeface="Times New Roman"/>
                <a:cs typeface="Times New Roman"/>
                <a:sym typeface="Times New Roman"/>
              </a:rPr>
              <a:t>.</a:t>
            </a:r>
          </a:p>
          <a:p>
            <a:pPr marL="342900" marR="0" lvl="0" indent="-342900" algn="just" rtl="0">
              <a:spcBef>
                <a:spcPts val="360"/>
              </a:spcBef>
              <a:spcAft>
                <a:spcPts val="0"/>
              </a:spcAft>
              <a:buClr>
                <a:schemeClr val="lt2"/>
              </a:buClr>
              <a:buSzPct val="10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As desvalorizações </a:t>
            </a:r>
            <a:r>
              <a:rPr lang="pt-PT" sz="1800" b="0" i="0" u="none" strike="noStrike" cap="none" baseline="0" dirty="0" err="1">
                <a:solidFill>
                  <a:schemeClr val="dk1"/>
                </a:solidFill>
                <a:latin typeface="Times New Roman"/>
                <a:ea typeface="Times New Roman"/>
                <a:cs typeface="Times New Roman"/>
                <a:sym typeface="Times New Roman"/>
              </a:rPr>
              <a:t>excepcionais</a:t>
            </a:r>
            <a:r>
              <a:rPr lang="pt-PT" sz="1800" b="0" i="0" u="none" strike="noStrike" cap="none" baseline="0" dirty="0">
                <a:solidFill>
                  <a:schemeClr val="dk1"/>
                </a:solidFill>
                <a:latin typeface="Times New Roman"/>
                <a:ea typeface="Times New Roman"/>
                <a:cs typeface="Times New Roman"/>
                <a:sym typeface="Times New Roman"/>
              </a:rPr>
              <a:t> ocorram no mesmo período de tributação…….pode ser aceite como gasto do período, desde que:</a:t>
            </a:r>
          </a:p>
          <a:p>
            <a:pPr marL="742950" marR="0" lvl="1" indent="-285750" algn="just" rtl="0">
              <a:spcBef>
                <a:spcPts val="360"/>
              </a:spcBef>
              <a:spcAft>
                <a:spcPts val="0"/>
              </a:spcAft>
              <a:buClr>
                <a:schemeClr val="lt2"/>
              </a:buClr>
              <a:buSzPct val="5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Seja comprovado o abate físico, desmantelamento, abandono ou inutilização dos bens, </a:t>
            </a:r>
            <a:r>
              <a:rPr lang="pt-PT" sz="1800" b="1" i="0" u="none" strike="noStrike" cap="none" baseline="0" dirty="0">
                <a:solidFill>
                  <a:schemeClr val="dk1"/>
                </a:solidFill>
                <a:latin typeface="Times New Roman"/>
                <a:ea typeface="Times New Roman"/>
                <a:cs typeface="Times New Roman"/>
                <a:sym typeface="Times New Roman"/>
              </a:rPr>
              <a:t>através do </a:t>
            </a:r>
            <a:r>
              <a:rPr lang="pt-PT" sz="1800" b="1" i="0" u="none" strike="noStrike" cap="none" baseline="0" dirty="0" err="1">
                <a:solidFill>
                  <a:schemeClr val="dk1"/>
                </a:solidFill>
                <a:latin typeface="Times New Roman"/>
                <a:ea typeface="Times New Roman"/>
                <a:cs typeface="Times New Roman"/>
                <a:sym typeface="Times New Roman"/>
              </a:rPr>
              <a:t>respectivo</a:t>
            </a:r>
            <a:r>
              <a:rPr lang="pt-PT" sz="1800" b="1" i="0" u="none" strike="noStrike" cap="none" baseline="0" dirty="0">
                <a:solidFill>
                  <a:schemeClr val="dk1"/>
                </a:solidFill>
                <a:latin typeface="Times New Roman"/>
                <a:ea typeface="Times New Roman"/>
                <a:cs typeface="Times New Roman"/>
                <a:sym typeface="Times New Roman"/>
              </a:rPr>
              <a:t> auto</a:t>
            </a:r>
            <a:r>
              <a:rPr lang="pt-PT" sz="1800" b="0" i="0" u="none" strike="noStrike" cap="none" baseline="0" dirty="0">
                <a:solidFill>
                  <a:schemeClr val="dk1"/>
                </a:solidFill>
                <a:latin typeface="Times New Roman"/>
                <a:ea typeface="Times New Roman"/>
                <a:cs typeface="Times New Roman"/>
                <a:sym typeface="Times New Roman"/>
              </a:rPr>
              <a:t>;</a:t>
            </a:r>
          </a:p>
          <a:p>
            <a:pPr marL="742950" marR="0" lvl="1" indent="-285750" algn="just" rtl="0">
              <a:spcBef>
                <a:spcPts val="360"/>
              </a:spcBef>
              <a:spcAft>
                <a:spcPts val="0"/>
              </a:spcAft>
              <a:buClr>
                <a:schemeClr val="lt2"/>
              </a:buClr>
              <a:buSzPct val="50000"/>
              <a:buFont typeface="Arial"/>
              <a:buChar char="•"/>
            </a:pPr>
            <a:r>
              <a:rPr lang="pt-PT" sz="1800" b="1" i="0" u="none" strike="noStrike" cap="none" baseline="0" dirty="0">
                <a:solidFill>
                  <a:schemeClr val="dk1"/>
                </a:solidFill>
                <a:latin typeface="Times New Roman"/>
                <a:ea typeface="Times New Roman"/>
                <a:cs typeface="Times New Roman"/>
                <a:sym typeface="Times New Roman"/>
              </a:rPr>
              <a:t>O auto seja acompanhado de relação discriminativa dos elementos;</a:t>
            </a:r>
          </a:p>
          <a:p>
            <a:pPr marL="742950" marR="0" lvl="1" indent="-285750" algn="just" rtl="0">
              <a:spcBef>
                <a:spcPts val="360"/>
              </a:spcBef>
              <a:spcAft>
                <a:spcPts val="0"/>
              </a:spcAft>
              <a:buClr>
                <a:schemeClr val="lt2"/>
              </a:buClr>
              <a:buSzPct val="50000"/>
              <a:buFont typeface="Arial"/>
              <a:buChar char="•"/>
            </a:pPr>
            <a:r>
              <a:rPr lang="pt-PT" sz="1800" b="1" i="0" u="none" strike="noStrike" cap="none" baseline="0" dirty="0">
                <a:solidFill>
                  <a:schemeClr val="dk1"/>
                </a:solidFill>
                <a:latin typeface="Times New Roman"/>
                <a:ea typeface="Times New Roman"/>
                <a:cs typeface="Times New Roman"/>
                <a:sym typeface="Times New Roman"/>
              </a:rPr>
              <a:t>Seja comunicado ao serviço de finanças da área do local </a:t>
            </a:r>
            <a:r>
              <a:rPr lang="pt-PT" sz="1800" b="0" i="0" u="none" strike="noStrike" cap="none" baseline="0" dirty="0">
                <a:solidFill>
                  <a:schemeClr val="dk1"/>
                </a:solidFill>
                <a:latin typeface="Times New Roman"/>
                <a:ea typeface="Times New Roman"/>
                <a:cs typeface="Times New Roman"/>
                <a:sym typeface="Times New Roman"/>
              </a:rPr>
              <a:t>onde aqueles bens se encontrem;</a:t>
            </a:r>
          </a:p>
          <a:p>
            <a:pPr marL="742950" marR="0" lvl="1" indent="-285750" algn="just" rtl="0">
              <a:spcBef>
                <a:spcPts val="360"/>
              </a:spcBef>
              <a:spcAft>
                <a:spcPts val="0"/>
              </a:spcAft>
              <a:buClr>
                <a:schemeClr val="lt2"/>
              </a:buClr>
              <a:buSzPct val="25000"/>
              <a:buFont typeface="Arial"/>
              <a:buNone/>
            </a:pPr>
            <a:r>
              <a:rPr lang="pt-PT" sz="1800" b="0" i="0" u="none" strike="noStrike" cap="none" baseline="0" dirty="0">
                <a:solidFill>
                  <a:schemeClr val="dk1"/>
                </a:solidFill>
                <a:latin typeface="Times New Roman"/>
                <a:ea typeface="Times New Roman"/>
                <a:cs typeface="Times New Roman"/>
                <a:sym typeface="Times New Roman"/>
              </a:rPr>
              <a:t>Se não forem aceites as perdas por imparidade dos </a:t>
            </a:r>
            <a:r>
              <a:rPr lang="pt-PT" sz="1800" b="0" i="0" u="none" strike="noStrike" cap="none" baseline="0" dirty="0" err="1">
                <a:solidFill>
                  <a:schemeClr val="dk1"/>
                </a:solidFill>
                <a:latin typeface="Times New Roman"/>
                <a:ea typeface="Times New Roman"/>
                <a:cs typeface="Times New Roman"/>
                <a:sym typeface="Times New Roman"/>
              </a:rPr>
              <a:t>activos</a:t>
            </a:r>
            <a:r>
              <a:rPr lang="pt-PT" sz="1800" b="0" i="0" u="none" strike="noStrike" cap="none" baseline="0" dirty="0">
                <a:solidFill>
                  <a:schemeClr val="dk1"/>
                </a:solidFill>
                <a:latin typeface="Times New Roman"/>
                <a:ea typeface="Times New Roman"/>
                <a:cs typeface="Times New Roman"/>
                <a:sym typeface="Times New Roman"/>
              </a:rPr>
              <a:t> depreciáveis ou amortizáveis, são considerados gastos em partes iguais durante o período de vida útil desse ativo, ou até ao período anterior ao abate ou inutilização. </a:t>
            </a:r>
          </a:p>
          <a:p>
            <a:pPr marL="742950" marR="0" lvl="1" indent="-285750" algn="just" rtl="0">
              <a:spcBef>
                <a:spcPts val="360"/>
              </a:spcBef>
              <a:spcAft>
                <a:spcPts val="0"/>
              </a:spcAft>
              <a:buClr>
                <a:schemeClr val="lt2"/>
              </a:buClr>
              <a:buFont typeface="Arial"/>
              <a:buNone/>
            </a:pPr>
            <a:endParaRPr sz="1800" b="0" i="0" u="none" strike="noStrike" cap="none" baseline="0" dirty="0">
              <a:solidFill>
                <a:schemeClr val="dk1"/>
              </a:solidFill>
              <a:latin typeface="Times New Roman"/>
              <a:ea typeface="Times New Roman"/>
              <a:cs typeface="Times New Roman"/>
              <a:sym typeface="Times New Roman"/>
            </a:endParaRPr>
          </a:p>
        </p:txBody>
      </p:sp>
      <p:sp>
        <p:nvSpPr>
          <p:cNvPr id="547" name="Shape 547"/>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33</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548" name="Shape 548"/>
          <p:cNvSpPr txBox="1"/>
          <p:nvPr/>
        </p:nvSpPr>
        <p:spPr>
          <a:xfrm>
            <a:off x="500033" y="116631"/>
            <a:ext cx="8358246" cy="70788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000" b="1" i="0" u="none" strike="noStrike" cap="none" baseline="0">
                <a:solidFill>
                  <a:schemeClr val="dk1"/>
                </a:solidFill>
                <a:latin typeface="Times New Roman"/>
                <a:ea typeface="Times New Roman"/>
                <a:cs typeface="Times New Roman"/>
                <a:sym typeface="Times New Roman"/>
              </a:rPr>
              <a:t>PERDAS POR IMPARIDADE EM ATIVOS NÃO CORRENTES</a:t>
            </a:r>
          </a:p>
          <a:p>
            <a:pPr marL="0" marR="0" lvl="0" indent="0" algn="ctr" rtl="0">
              <a:spcBef>
                <a:spcPts val="0"/>
              </a:spcBef>
              <a:spcAft>
                <a:spcPts val="0"/>
              </a:spcAft>
              <a:buSzPct val="25000"/>
              <a:buNone/>
            </a:pPr>
            <a:r>
              <a:rPr lang="pt-PT" sz="2000" b="1" i="0" u="none" strike="noStrike" cap="none" baseline="0">
                <a:solidFill>
                  <a:schemeClr val="dk1"/>
                </a:solidFill>
                <a:latin typeface="Times New Roman"/>
                <a:ea typeface="Times New Roman"/>
                <a:cs typeface="Times New Roman"/>
                <a:sym typeface="Times New Roman"/>
              </a:rPr>
              <a:t> (ART.º 31.º-B)</a:t>
            </a:r>
          </a:p>
        </p:txBody>
      </p:sp>
    </p:spTree>
  </p:cSld>
  <p:clrMapOvr>
    <a:masterClrMapping/>
  </p:clrMapOvr>
  <p:transition spd="slow">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61"/>
        <p:cNvGrpSpPr/>
        <p:nvPr/>
      </p:nvGrpSpPr>
      <p:grpSpPr>
        <a:xfrm>
          <a:off x="0" y="0"/>
          <a:ext cx="0" cy="0"/>
          <a:chOff x="0" y="0"/>
          <a:chExt cx="0" cy="0"/>
        </a:xfrm>
      </p:grpSpPr>
      <p:sp>
        <p:nvSpPr>
          <p:cNvPr id="562" name="Shape 562"/>
          <p:cNvSpPr txBox="1">
            <a:spLocks noGrp="1"/>
          </p:cNvSpPr>
          <p:nvPr>
            <p:ph type="body" idx="1"/>
          </p:nvPr>
        </p:nvSpPr>
        <p:spPr>
          <a:xfrm>
            <a:off x="611560" y="1124744"/>
            <a:ext cx="8208912" cy="5233213"/>
          </a:xfrm>
          <a:prstGeom prst="rect">
            <a:avLst/>
          </a:prstGeom>
          <a:noFill/>
          <a:ln>
            <a:noFill/>
          </a:ln>
        </p:spPr>
        <p:txBody>
          <a:bodyPr lIns="91425" tIns="45700" rIns="91425" bIns="45700" anchor="t" anchorCtr="0">
            <a:noAutofit/>
          </a:bodyPr>
          <a:lstStyle/>
          <a:p>
            <a:pPr marL="342900" marR="0" lvl="0" indent="-342900" algn="just" rtl="0">
              <a:lnSpc>
                <a:spcPct val="80000"/>
              </a:lnSpc>
              <a:spcBef>
                <a:spcPts val="0"/>
              </a:spcBef>
              <a:spcAft>
                <a:spcPts val="0"/>
              </a:spcAft>
              <a:buClr>
                <a:schemeClr val="lt2"/>
              </a:buClr>
              <a:buSzPct val="25000"/>
              <a:buFont typeface="Noto Symbol"/>
              <a:buNone/>
            </a:pPr>
            <a:r>
              <a:rPr lang="pt-PT" sz="2000" b="1" i="0" u="sng" strike="noStrike" cap="none" baseline="0" dirty="0">
                <a:solidFill>
                  <a:schemeClr val="dk1"/>
                </a:solidFill>
                <a:latin typeface="Times New Roman"/>
                <a:ea typeface="Times New Roman"/>
                <a:cs typeface="Times New Roman"/>
                <a:sym typeface="Times New Roman"/>
              </a:rPr>
              <a:t>Provisões</a:t>
            </a:r>
            <a:r>
              <a:rPr lang="pt-PT" sz="2000" b="0" i="0" u="none" strike="noStrike" cap="none" dirty="0">
                <a:solidFill>
                  <a:schemeClr val="dk1"/>
                </a:solidFill>
                <a:latin typeface="Times New Roman"/>
                <a:ea typeface="Times New Roman"/>
                <a:cs typeface="Times New Roman"/>
                <a:sym typeface="Times New Roman"/>
              </a:rPr>
              <a:t> </a:t>
            </a:r>
            <a:r>
              <a:rPr lang="pt-PT" sz="2000" b="1" i="0" u="none" strike="noStrike" cap="none" dirty="0">
                <a:solidFill>
                  <a:schemeClr val="dk1"/>
                </a:solidFill>
                <a:latin typeface="Times New Roman"/>
                <a:ea typeface="Times New Roman"/>
                <a:cs typeface="Times New Roman"/>
                <a:sym typeface="Times New Roman"/>
              </a:rPr>
              <a:t>que po</a:t>
            </a:r>
            <a:r>
              <a:rPr lang="pt-PT" sz="2000" b="1" i="0" u="none" strike="noStrike" cap="none" baseline="0" dirty="0">
                <a:solidFill>
                  <a:schemeClr val="dk1"/>
                </a:solidFill>
                <a:latin typeface="Times New Roman"/>
                <a:ea typeface="Times New Roman"/>
                <a:cs typeface="Times New Roman"/>
                <a:sym typeface="Times New Roman"/>
              </a:rPr>
              <a:t>dem ser deduzidas</a:t>
            </a:r>
            <a:r>
              <a:rPr lang="pt-PT" sz="2000" b="0" i="0" u="none" strike="noStrike" cap="none" baseline="0" dirty="0">
                <a:solidFill>
                  <a:schemeClr val="dk1"/>
                </a:solidFill>
                <a:latin typeface="Times New Roman"/>
                <a:ea typeface="Times New Roman"/>
                <a:cs typeface="Times New Roman"/>
                <a:sym typeface="Times New Roman"/>
              </a:rPr>
              <a:t>, (mediante o cumprimento dos requisitos previstos no código) as que se destinem nomeadamente a:</a:t>
            </a:r>
          </a:p>
          <a:p>
            <a:pPr marL="342900" marR="0" lvl="0" indent="-342900" algn="just" rtl="0">
              <a:lnSpc>
                <a:spcPct val="80000"/>
              </a:lnSpc>
              <a:spcBef>
                <a:spcPts val="400"/>
              </a:spcBef>
              <a:spcAft>
                <a:spcPts val="0"/>
              </a:spcAft>
              <a:buClr>
                <a:schemeClr val="lt2"/>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Encargos com </a:t>
            </a:r>
            <a:r>
              <a:rPr lang="pt-PT" sz="1800" b="1" i="0" u="none" strike="noStrike" cap="none" baseline="0" dirty="0">
                <a:solidFill>
                  <a:schemeClr val="dk1"/>
                </a:solidFill>
                <a:latin typeface="Times New Roman"/>
                <a:ea typeface="Times New Roman"/>
                <a:cs typeface="Times New Roman"/>
                <a:sym typeface="Times New Roman"/>
              </a:rPr>
              <a:t>processos judiciais em curso</a:t>
            </a:r>
            <a:r>
              <a:rPr lang="pt-PT" sz="1800" b="0" i="0" u="none" strike="noStrike" cap="none" baseline="0" dirty="0">
                <a:solidFill>
                  <a:schemeClr val="dk1"/>
                </a:solidFill>
                <a:latin typeface="Times New Roman"/>
                <a:ea typeface="Times New Roman"/>
                <a:cs typeface="Times New Roman"/>
                <a:sym typeface="Times New Roman"/>
              </a:rPr>
              <a:t>;</a:t>
            </a:r>
          </a:p>
          <a:p>
            <a:pPr marL="342900" marR="0" lvl="0" indent="-342900" algn="just" rtl="0">
              <a:lnSpc>
                <a:spcPct val="80000"/>
              </a:lnSpc>
              <a:spcBef>
                <a:spcPts val="400"/>
              </a:spcBef>
              <a:spcAft>
                <a:spcPts val="0"/>
              </a:spcAft>
              <a:buClr>
                <a:schemeClr val="lt2"/>
              </a:buClr>
              <a:buSzPct val="100000"/>
              <a:buFont typeface="Noto Symbol"/>
              <a:buChar char="➢"/>
            </a:pPr>
            <a:r>
              <a:rPr lang="pt-PT" sz="1800" b="1" i="0" u="none" strike="noStrike" cap="none" baseline="0" dirty="0">
                <a:solidFill>
                  <a:schemeClr val="dk1"/>
                </a:solidFill>
                <a:latin typeface="Times New Roman"/>
                <a:ea typeface="Times New Roman"/>
                <a:cs typeface="Times New Roman"/>
                <a:sym typeface="Times New Roman"/>
              </a:rPr>
              <a:t>Encargos com garantias a clientes previstas </a:t>
            </a:r>
            <a:r>
              <a:rPr lang="pt-PT" sz="1800" b="0" i="0" u="none" strike="noStrike" cap="none" baseline="0" dirty="0">
                <a:solidFill>
                  <a:schemeClr val="dk1"/>
                </a:solidFill>
                <a:latin typeface="Times New Roman"/>
                <a:ea typeface="Times New Roman"/>
                <a:cs typeface="Times New Roman"/>
                <a:sym typeface="Times New Roman"/>
              </a:rPr>
              <a:t>em contratos de venda e prestações de serviços, tendo por base uma proporção dos encargos das garantias nos últimos três anos e o somatório das vendas e prestações de serviços nesse período;</a:t>
            </a:r>
          </a:p>
          <a:p>
            <a:pPr marL="342900" marR="0" lvl="0" indent="-342900" algn="just" rtl="0">
              <a:lnSpc>
                <a:spcPct val="80000"/>
              </a:lnSpc>
              <a:spcBef>
                <a:spcPts val="400"/>
              </a:spcBef>
              <a:spcAft>
                <a:spcPts val="0"/>
              </a:spcAft>
              <a:buClr>
                <a:schemeClr val="lt2"/>
              </a:buClr>
              <a:buSzPct val="100000"/>
              <a:buFont typeface="Noto Symbol"/>
              <a:buChar char="➢"/>
            </a:pPr>
            <a:r>
              <a:rPr lang="pt-PT" sz="1800" b="1" dirty="0">
                <a:solidFill>
                  <a:schemeClr val="dk1"/>
                </a:solidFill>
                <a:latin typeface="Times New Roman"/>
                <a:ea typeface="Times New Roman"/>
                <a:cs typeface="Times New Roman"/>
                <a:sym typeface="Times New Roman"/>
              </a:rPr>
              <a:t>Provisões técnicas</a:t>
            </a:r>
            <a:r>
              <a:rPr lang="pt-PT" sz="1800" dirty="0">
                <a:solidFill>
                  <a:schemeClr val="dk1"/>
                </a:solidFill>
                <a:latin typeface="Times New Roman"/>
                <a:ea typeface="Times New Roman"/>
                <a:cs typeface="Times New Roman"/>
                <a:sym typeface="Times New Roman"/>
              </a:rPr>
              <a:t>, constituídas de acordo com normas do I.S.P.;</a:t>
            </a:r>
            <a:endParaRPr lang="pt-PT" sz="1800" b="0" i="0" u="none" strike="noStrike" cap="none" baseline="0" dirty="0">
              <a:solidFill>
                <a:schemeClr val="dk1"/>
              </a:solidFill>
              <a:latin typeface="Times New Roman"/>
              <a:ea typeface="Times New Roman"/>
              <a:cs typeface="Times New Roman"/>
              <a:sym typeface="Times New Roman"/>
            </a:endParaRPr>
          </a:p>
          <a:p>
            <a:pPr marL="342900" marR="0" lvl="0" indent="-342900" algn="just" rtl="0">
              <a:lnSpc>
                <a:spcPct val="80000"/>
              </a:lnSpc>
              <a:spcBef>
                <a:spcPts val="400"/>
              </a:spcBef>
              <a:spcAft>
                <a:spcPts val="0"/>
              </a:spcAft>
              <a:buClr>
                <a:schemeClr val="lt2"/>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Encargos com  </a:t>
            </a:r>
            <a:r>
              <a:rPr lang="pt-PT" sz="1800" b="1" i="0" u="none" strike="noStrike" cap="none" baseline="0" dirty="0">
                <a:solidFill>
                  <a:schemeClr val="dk1"/>
                </a:solidFill>
                <a:latin typeface="Times New Roman"/>
                <a:ea typeface="Times New Roman"/>
                <a:cs typeface="Times New Roman"/>
                <a:sym typeface="Times New Roman"/>
              </a:rPr>
              <a:t>reparação de danos de carácter ambiental</a:t>
            </a:r>
            <a:r>
              <a:rPr lang="pt-PT" sz="1800" i="0" u="none" strike="noStrike" cap="none" baseline="0" dirty="0">
                <a:solidFill>
                  <a:schemeClr val="dk1"/>
                </a:solidFill>
                <a:latin typeface="Times New Roman"/>
                <a:ea typeface="Times New Roman"/>
                <a:cs typeface="Times New Roman"/>
                <a:sym typeface="Times New Roman"/>
              </a:rPr>
              <a:t>, mediante condições.</a:t>
            </a:r>
            <a:r>
              <a:rPr lang="pt-PT" sz="1800" i="0" u="none" strike="noStrike" cap="none" baseline="0" dirty="0">
                <a:solidFill>
                  <a:srgbClr val="FF0000"/>
                </a:solidFill>
                <a:latin typeface="Times New Roman"/>
                <a:ea typeface="Times New Roman"/>
                <a:cs typeface="Times New Roman"/>
                <a:sym typeface="Times New Roman"/>
              </a:rPr>
              <a:t>   </a:t>
            </a:r>
            <a:endParaRPr lang="pt-PT" sz="1800" i="0" u="sng" strike="noStrike" cap="none" baseline="0" dirty="0">
              <a:solidFill>
                <a:srgbClr val="FF0000"/>
              </a:solidFill>
              <a:latin typeface="Times New Roman"/>
              <a:ea typeface="Times New Roman"/>
              <a:cs typeface="Times New Roman"/>
              <a:sym typeface="Times New Roman"/>
            </a:endParaRPr>
          </a:p>
          <a:p>
            <a:pPr marL="342900" marR="0" lvl="0" indent="-342900" algn="just" rtl="0">
              <a:lnSpc>
                <a:spcPct val="80000"/>
              </a:lnSpc>
              <a:spcBef>
                <a:spcPts val="400"/>
              </a:spcBef>
              <a:spcAft>
                <a:spcPts val="0"/>
              </a:spcAft>
              <a:buClr>
                <a:schemeClr val="lt2"/>
              </a:buClr>
              <a:buSzPct val="25000"/>
              <a:buFont typeface="Arial"/>
              <a:buNone/>
            </a:pPr>
            <a:r>
              <a:rPr lang="pt-PT" sz="2000" b="1" i="0" u="sng" strike="noStrike" cap="none" baseline="0" dirty="0">
                <a:solidFill>
                  <a:schemeClr val="dk1"/>
                </a:solidFill>
                <a:latin typeface="Times New Roman"/>
                <a:ea typeface="Times New Roman"/>
                <a:cs typeface="Times New Roman"/>
                <a:sym typeface="Times New Roman"/>
              </a:rPr>
              <a:t>Créditos incobráveis </a:t>
            </a:r>
            <a:r>
              <a:rPr lang="pt-PT" sz="2000" b="1" i="0" u="none" strike="noStrike" cap="none" baseline="0" dirty="0">
                <a:solidFill>
                  <a:schemeClr val="dk1"/>
                </a:solidFill>
                <a:latin typeface="Times New Roman"/>
                <a:ea typeface="Times New Roman"/>
                <a:cs typeface="Times New Roman"/>
                <a:sym typeface="Times New Roman"/>
              </a:rPr>
              <a:t>podem ser considerados como gastos ou perdas  do período de tributação</a:t>
            </a:r>
            <a:r>
              <a:rPr lang="pt-PT" sz="2000" b="1" i="0" u="none" strike="noStrike" cap="none" baseline="0" dirty="0">
                <a:solidFill>
                  <a:srgbClr val="FF0000"/>
                </a:solidFill>
                <a:latin typeface="Times New Roman"/>
                <a:ea typeface="Times New Roman"/>
                <a:cs typeface="Times New Roman"/>
                <a:sym typeface="Times New Roman"/>
              </a:rPr>
              <a:t>*</a:t>
            </a:r>
            <a:r>
              <a:rPr lang="pt-PT" sz="2000" b="1" i="0" u="none" strike="noStrike" cap="none" baseline="0" dirty="0">
                <a:solidFill>
                  <a:schemeClr val="dk1"/>
                </a:solidFill>
                <a:latin typeface="Times New Roman"/>
                <a:ea typeface="Times New Roman"/>
                <a:cs typeface="Times New Roman"/>
                <a:sym typeface="Times New Roman"/>
              </a:rPr>
              <a:t>, desde que, </a:t>
            </a:r>
            <a:r>
              <a:rPr lang="pt-PT" sz="2000" b="0" i="0" u="none" strike="noStrike" cap="none" baseline="0" dirty="0">
                <a:solidFill>
                  <a:schemeClr val="dk1"/>
                </a:solidFill>
                <a:latin typeface="Times New Roman"/>
                <a:ea typeface="Times New Roman"/>
                <a:cs typeface="Times New Roman"/>
                <a:sym typeface="Times New Roman"/>
              </a:rPr>
              <a:t>não tenha havido perda por imparidade ou esta seja insuficiente, nomeadamente:</a:t>
            </a:r>
          </a:p>
          <a:p>
            <a:pPr marL="342900" marR="0" lvl="0" indent="-342900" algn="just" rtl="0">
              <a:lnSpc>
                <a:spcPct val="80000"/>
              </a:lnSpc>
              <a:spcBef>
                <a:spcPts val="400"/>
              </a:spcBef>
              <a:spcAft>
                <a:spcPts val="0"/>
              </a:spcAft>
              <a:buClr>
                <a:schemeClr val="lt2"/>
              </a:buClr>
              <a:buSzPct val="10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Em processo de execução, após registo;</a:t>
            </a:r>
          </a:p>
          <a:p>
            <a:pPr marL="342900" marR="0" lvl="0" indent="-342900" algn="just" rtl="0">
              <a:lnSpc>
                <a:spcPct val="80000"/>
              </a:lnSpc>
              <a:spcBef>
                <a:spcPts val="400"/>
              </a:spcBef>
              <a:spcAft>
                <a:spcPts val="0"/>
              </a:spcAft>
              <a:buClr>
                <a:schemeClr val="lt2"/>
              </a:buClr>
              <a:buSzPct val="10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Em processo de insolvência,  </a:t>
            </a:r>
            <a:r>
              <a:rPr lang="pt-PT" sz="1800" b="0" i="0" u="none" strike="noStrike" cap="none" baseline="0" dirty="0">
                <a:solidFill>
                  <a:schemeClr val="tx1"/>
                </a:solidFill>
                <a:latin typeface="Times New Roman"/>
                <a:ea typeface="Times New Roman"/>
                <a:cs typeface="Times New Roman"/>
                <a:sym typeface="Times New Roman"/>
              </a:rPr>
              <a:t>nos termos do Código de Insolvência;</a:t>
            </a:r>
          </a:p>
          <a:p>
            <a:pPr marL="342900" marR="0" lvl="0" indent="-342900" algn="just" rtl="0">
              <a:lnSpc>
                <a:spcPct val="80000"/>
              </a:lnSpc>
              <a:spcBef>
                <a:spcPts val="400"/>
              </a:spcBef>
              <a:spcAft>
                <a:spcPts val="0"/>
              </a:spcAft>
              <a:buClr>
                <a:schemeClr val="lt2"/>
              </a:buClr>
              <a:buSzPct val="10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Em processo  de insolvência/especial de revitalização, após homologação;</a:t>
            </a:r>
          </a:p>
          <a:p>
            <a:pPr marL="342900" marR="0" lvl="0" indent="-342900" algn="just" rtl="0">
              <a:lnSpc>
                <a:spcPct val="80000"/>
              </a:lnSpc>
              <a:spcBef>
                <a:spcPts val="400"/>
              </a:spcBef>
              <a:spcAft>
                <a:spcPts val="0"/>
              </a:spcAft>
              <a:buClr>
                <a:schemeClr val="lt2"/>
              </a:buClr>
              <a:buSzPct val="10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No âmbito de litígios emergentes, após decisão arbitral;</a:t>
            </a:r>
          </a:p>
          <a:p>
            <a:pPr marL="342900" marR="0" lvl="0" indent="-342900" algn="just" rtl="0">
              <a:lnSpc>
                <a:spcPct val="80000"/>
              </a:lnSpc>
              <a:spcBef>
                <a:spcPts val="400"/>
              </a:spcBef>
              <a:spcAft>
                <a:spcPts val="0"/>
              </a:spcAft>
              <a:buClr>
                <a:schemeClr val="lt2"/>
              </a:buClr>
              <a:buSzPct val="10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Nos termos do regime jurídico da prestação de serviços públicos essenciais ou de créditos que se encontrem prescritos, e o seu valor não ultrapasse o montante de €750; </a:t>
            </a:r>
          </a:p>
          <a:p>
            <a:pPr marL="342900" marR="0" lvl="0" indent="-342900" algn="just" rtl="0">
              <a:lnSpc>
                <a:spcPct val="80000"/>
              </a:lnSpc>
              <a:spcBef>
                <a:spcPts val="400"/>
              </a:spcBef>
              <a:spcAft>
                <a:spcPts val="0"/>
              </a:spcAft>
              <a:buClr>
                <a:schemeClr val="lt2"/>
              </a:buClr>
              <a:buSzPct val="100000"/>
              <a:buFont typeface="Arial"/>
              <a:buChar char="➢"/>
            </a:pPr>
            <a:r>
              <a:rPr lang="pt-PT" sz="1800" dirty="0">
                <a:solidFill>
                  <a:schemeClr val="dk1"/>
                </a:solidFill>
                <a:latin typeface="Times New Roman"/>
                <a:ea typeface="Times New Roman"/>
                <a:cs typeface="Times New Roman"/>
                <a:sym typeface="Times New Roman"/>
              </a:rPr>
              <a:t>Quando for celebrado e depositado na CRC acordo sujeito ao RERE</a:t>
            </a:r>
            <a:endParaRPr lang="pt-PT" sz="1800" b="0" i="0" u="none" strike="noStrike" cap="none" baseline="0" dirty="0">
              <a:solidFill>
                <a:schemeClr val="dk1"/>
              </a:solidFill>
              <a:latin typeface="Times New Roman"/>
              <a:ea typeface="Times New Roman"/>
              <a:cs typeface="Times New Roman"/>
              <a:sym typeface="Times New Roman"/>
            </a:endParaRPr>
          </a:p>
          <a:p>
            <a:pPr lvl="0" indent="-342900" algn="just">
              <a:lnSpc>
                <a:spcPct val="80000"/>
              </a:lnSpc>
              <a:spcBef>
                <a:spcPts val="400"/>
              </a:spcBef>
              <a:buSzPct val="100000"/>
              <a:buNone/>
            </a:pPr>
            <a:r>
              <a:rPr lang="pt-PT" sz="2000" b="1" dirty="0">
                <a:solidFill>
                  <a:srgbClr val="FF0000"/>
                </a:solidFill>
                <a:latin typeface="Times New Roman"/>
                <a:ea typeface="Times New Roman"/>
                <a:cs typeface="Times New Roman"/>
                <a:sym typeface="Times New Roman"/>
              </a:rPr>
              <a:t>*</a:t>
            </a:r>
            <a:r>
              <a:rPr lang="pt-PT" sz="2000" b="1" dirty="0">
                <a:solidFill>
                  <a:schemeClr val="dk1"/>
                </a:solidFill>
                <a:latin typeface="Times New Roman"/>
                <a:ea typeface="Times New Roman"/>
                <a:cs typeface="Times New Roman"/>
                <a:sym typeface="Times New Roman"/>
              </a:rPr>
              <a:t> </a:t>
            </a:r>
            <a:r>
              <a:rPr lang="pt-PT" b="1" dirty="0">
                <a:solidFill>
                  <a:schemeClr val="tx1"/>
                </a:solidFill>
                <a:latin typeface="Times New Roman"/>
                <a:ea typeface="Times New Roman"/>
                <a:cs typeface="Times New Roman"/>
                <a:sym typeface="Times New Roman"/>
              </a:rPr>
              <a:t>ainda que o respetivo reconhecimento contabilístico já tenha ocorrido em períodos anteriores</a:t>
            </a:r>
            <a:endParaRPr lang="pt-PT" b="0" i="0" u="none" strike="noStrike" cap="none" baseline="0" dirty="0">
              <a:solidFill>
                <a:schemeClr val="tx1"/>
              </a:solidFill>
              <a:latin typeface="Times New Roman"/>
              <a:ea typeface="Times New Roman"/>
              <a:cs typeface="Times New Roman"/>
              <a:sym typeface="Times New Roman"/>
            </a:endParaRPr>
          </a:p>
          <a:p>
            <a:pPr marL="342900" marR="0" lvl="0" indent="-342900" algn="just" rtl="0">
              <a:lnSpc>
                <a:spcPct val="80000"/>
              </a:lnSpc>
              <a:spcBef>
                <a:spcPts val="400"/>
              </a:spcBef>
              <a:spcAft>
                <a:spcPts val="0"/>
              </a:spcAft>
              <a:buClr>
                <a:schemeClr val="lt2"/>
              </a:buClr>
              <a:buSzPct val="100000"/>
              <a:buNone/>
            </a:pPr>
            <a:endParaRPr lang="pt-PT" sz="2000" b="0" i="0" u="none" strike="noStrike" cap="none" baseline="0" dirty="0">
              <a:solidFill>
                <a:schemeClr val="dk1"/>
              </a:solidFill>
              <a:latin typeface="Times New Roman"/>
              <a:ea typeface="Times New Roman"/>
              <a:cs typeface="Times New Roman"/>
              <a:sym typeface="Times New Roman"/>
            </a:endParaRPr>
          </a:p>
        </p:txBody>
      </p:sp>
      <p:sp>
        <p:nvSpPr>
          <p:cNvPr id="563" name="Shape 563"/>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endParaRPr lang="pt-PT" sz="1400" b="0" i="0" u="none" strike="noStrike" cap="none" baseline="0" dirty="0">
              <a:solidFill>
                <a:schemeClr val="lt2"/>
              </a:solidFill>
              <a:latin typeface="Times New Roman"/>
              <a:ea typeface="Times New Roman"/>
              <a:cs typeface="Times New Roman"/>
              <a:sym typeface="Times New Roman"/>
            </a:endParaRPr>
          </a:p>
        </p:txBody>
      </p:sp>
      <p:sp>
        <p:nvSpPr>
          <p:cNvPr id="564" name="Shape 564"/>
          <p:cNvSpPr txBox="1"/>
          <p:nvPr/>
        </p:nvSpPr>
        <p:spPr>
          <a:xfrm>
            <a:off x="714347" y="214289"/>
            <a:ext cx="7286675" cy="83099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PROVISÕES FISCALMENTE DEDUTÍVEIS (ART.ºS 39.º A 41.º)</a:t>
            </a:r>
          </a:p>
        </p:txBody>
      </p:sp>
    </p:spTree>
  </p:cSld>
  <p:clrMapOvr>
    <a:masterClrMapping/>
  </p:clrMapOvr>
  <p:transition spd="slow">
    <p:cu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sp>
        <p:nvSpPr>
          <p:cNvPr id="465" name="Shape 465"/>
          <p:cNvSpPr txBox="1">
            <a:spLocks noGrp="1"/>
          </p:cNvSpPr>
          <p:nvPr>
            <p:ph type="body" idx="1"/>
          </p:nvPr>
        </p:nvSpPr>
        <p:spPr>
          <a:xfrm>
            <a:off x="467543" y="1214437"/>
            <a:ext cx="8033545" cy="4286250"/>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25000"/>
              <a:buFont typeface="Noto Symbol"/>
              <a:buNone/>
            </a:pPr>
            <a:r>
              <a:rPr lang="pt-PT" sz="3200" b="1" i="1" u="none" strike="noStrike" cap="none" baseline="0" dirty="0">
                <a:solidFill>
                  <a:schemeClr val="dk1"/>
                </a:solidFill>
                <a:latin typeface="Times New Roman"/>
                <a:ea typeface="Times New Roman"/>
                <a:cs typeface="Times New Roman"/>
                <a:sym typeface="Times New Roman"/>
              </a:rPr>
              <a:t>	</a:t>
            </a:r>
            <a:r>
              <a:rPr lang="pt-PT" sz="2400" b="0" i="0" u="none" strike="noStrike" cap="none" baseline="0" dirty="0">
                <a:solidFill>
                  <a:schemeClr val="dk1"/>
                </a:solidFill>
                <a:latin typeface="Times New Roman"/>
                <a:ea typeface="Times New Roman"/>
                <a:cs typeface="Times New Roman"/>
                <a:sym typeface="Times New Roman"/>
              </a:rPr>
              <a:t>São aceites como gastos as depreciações e amortizações de elementos do </a:t>
            </a:r>
            <a:r>
              <a:rPr lang="pt-PT" sz="2400" b="0" i="0" u="none" strike="noStrike" cap="none" baseline="0" dirty="0" err="1">
                <a:solidFill>
                  <a:schemeClr val="dk1"/>
                </a:solidFill>
                <a:latin typeface="Times New Roman"/>
                <a:ea typeface="Times New Roman"/>
                <a:cs typeface="Times New Roman"/>
                <a:sym typeface="Times New Roman"/>
              </a:rPr>
              <a:t>activo</a:t>
            </a:r>
            <a:r>
              <a:rPr lang="pt-PT" sz="2400" b="0" i="0" u="none" strike="noStrike" cap="none" baseline="0" dirty="0">
                <a:solidFill>
                  <a:schemeClr val="dk1"/>
                </a:solidFill>
                <a:latin typeface="Times New Roman"/>
                <a:ea typeface="Times New Roman"/>
                <a:cs typeface="Times New Roman"/>
                <a:sym typeface="Times New Roman"/>
              </a:rPr>
              <a:t> sujeitos a deperecimento e que sofram perdas de valor, </a:t>
            </a:r>
            <a:r>
              <a:rPr lang="pt-PT" sz="2400" b="1" i="0" u="none" strike="noStrike" cap="none" baseline="0" dirty="0">
                <a:solidFill>
                  <a:schemeClr val="dk1"/>
                </a:solidFill>
                <a:latin typeface="Times New Roman"/>
                <a:ea typeface="Times New Roman"/>
                <a:cs typeface="Times New Roman"/>
                <a:sym typeface="Times New Roman"/>
              </a:rPr>
              <a:t>contabilizadas ao custo de aquisição ou produção</a:t>
            </a:r>
            <a:r>
              <a:rPr lang="pt-PT" sz="2400" b="0" i="0" u="none" strike="noStrike" cap="none" baseline="0" dirty="0">
                <a:solidFill>
                  <a:schemeClr val="dk1"/>
                </a:solidFill>
                <a:latin typeface="Times New Roman"/>
                <a:ea typeface="Times New Roman"/>
                <a:cs typeface="Times New Roman"/>
                <a:sym typeface="Times New Roman"/>
              </a:rPr>
              <a:t>, considerando-se como tais:</a:t>
            </a:r>
          </a:p>
          <a:p>
            <a:pPr marL="342900" marR="0" lvl="0" indent="-342900" algn="just" rtl="0">
              <a:spcBef>
                <a:spcPts val="480"/>
              </a:spcBef>
              <a:spcAft>
                <a:spcPts val="0"/>
              </a:spcAft>
              <a:buClr>
                <a:schemeClr val="lt2"/>
              </a:buClr>
              <a:buSzPct val="25000"/>
              <a:buFont typeface="Noto Symbol"/>
              <a:buNone/>
            </a:pPr>
            <a:r>
              <a:rPr lang="pt-PT" sz="2400" b="1" i="1" u="none" strike="noStrike" cap="none" baseline="0" dirty="0">
                <a:solidFill>
                  <a:schemeClr val="dk1"/>
                </a:solidFill>
                <a:latin typeface="Times New Roman"/>
                <a:ea typeface="Times New Roman"/>
                <a:cs typeface="Times New Roman"/>
                <a:sym typeface="Times New Roman"/>
              </a:rPr>
              <a:t>	 ♦ </a:t>
            </a:r>
            <a:r>
              <a:rPr lang="pt-PT" sz="2400" b="1" i="1" u="none" strike="noStrike" cap="none" baseline="0" dirty="0" err="1">
                <a:solidFill>
                  <a:schemeClr val="dk1"/>
                </a:solidFill>
                <a:latin typeface="Times New Roman"/>
                <a:ea typeface="Times New Roman"/>
                <a:cs typeface="Times New Roman"/>
                <a:sym typeface="Times New Roman"/>
              </a:rPr>
              <a:t>Activos</a:t>
            </a:r>
            <a:r>
              <a:rPr lang="pt-PT" sz="2400" b="1" i="1" u="none" strike="noStrike" cap="none" baseline="0" dirty="0">
                <a:solidFill>
                  <a:schemeClr val="dk1"/>
                </a:solidFill>
                <a:latin typeface="Times New Roman"/>
                <a:ea typeface="Times New Roman"/>
                <a:cs typeface="Times New Roman"/>
                <a:sym typeface="Times New Roman"/>
              </a:rPr>
              <a:t> fixos tangíveis</a:t>
            </a:r>
          </a:p>
          <a:p>
            <a:pPr marL="342900" marR="0" lvl="0" indent="-342900" algn="just" rtl="0">
              <a:spcBef>
                <a:spcPts val="480"/>
              </a:spcBef>
              <a:spcAft>
                <a:spcPts val="0"/>
              </a:spcAft>
              <a:buClr>
                <a:schemeClr val="lt2"/>
              </a:buClr>
              <a:buSzPct val="25000"/>
              <a:buFont typeface="Noto Symbol"/>
              <a:buNone/>
            </a:pPr>
            <a:r>
              <a:rPr lang="pt-PT" sz="2400" b="1" i="1" u="none" strike="noStrike" cap="none" baseline="0" dirty="0">
                <a:solidFill>
                  <a:schemeClr val="dk1"/>
                </a:solidFill>
                <a:latin typeface="Times New Roman"/>
                <a:ea typeface="Times New Roman"/>
                <a:cs typeface="Times New Roman"/>
                <a:sym typeface="Times New Roman"/>
              </a:rPr>
              <a:t>	 ♦ </a:t>
            </a:r>
            <a:r>
              <a:rPr lang="pt-PT" sz="2400" b="1" i="1" u="none" strike="noStrike" cap="none" baseline="0" dirty="0" err="1">
                <a:solidFill>
                  <a:schemeClr val="dk1"/>
                </a:solidFill>
                <a:latin typeface="Times New Roman"/>
                <a:ea typeface="Times New Roman"/>
                <a:cs typeface="Times New Roman"/>
                <a:sym typeface="Times New Roman"/>
              </a:rPr>
              <a:t>Activos</a:t>
            </a:r>
            <a:r>
              <a:rPr lang="pt-PT" sz="2400" b="1" i="1" u="none" strike="noStrike" cap="none" baseline="0" dirty="0">
                <a:solidFill>
                  <a:schemeClr val="dk1"/>
                </a:solidFill>
                <a:latin typeface="Times New Roman"/>
                <a:ea typeface="Times New Roman"/>
                <a:cs typeface="Times New Roman"/>
                <a:sym typeface="Times New Roman"/>
              </a:rPr>
              <a:t> fixos intangíveis (Ver art.º 45.º-A)</a:t>
            </a:r>
          </a:p>
          <a:p>
            <a:pPr marL="342900" marR="0" lvl="0" indent="-342900" algn="just" rtl="0">
              <a:spcBef>
                <a:spcPts val="480"/>
              </a:spcBef>
              <a:spcAft>
                <a:spcPts val="0"/>
              </a:spcAft>
              <a:buClr>
                <a:schemeClr val="lt2"/>
              </a:buClr>
              <a:buSzPct val="25000"/>
              <a:buFont typeface="Arial"/>
              <a:buNone/>
            </a:pPr>
            <a:r>
              <a:rPr lang="pt-PT" sz="2400" b="1" i="1" u="none" strike="noStrike" cap="none" baseline="0" dirty="0">
                <a:solidFill>
                  <a:schemeClr val="dk1"/>
                </a:solidFill>
                <a:latin typeface="Times New Roman"/>
                <a:ea typeface="Times New Roman"/>
                <a:cs typeface="Times New Roman"/>
                <a:sym typeface="Times New Roman"/>
              </a:rPr>
              <a:t> 	♦ </a:t>
            </a:r>
            <a:r>
              <a:rPr lang="pt-PT" sz="2400" b="1" i="1" u="none" strike="noStrike" cap="none" baseline="0" dirty="0" err="1">
                <a:solidFill>
                  <a:schemeClr val="dk1"/>
                </a:solidFill>
                <a:latin typeface="Times New Roman"/>
                <a:ea typeface="Times New Roman"/>
                <a:cs typeface="Times New Roman"/>
                <a:sym typeface="Times New Roman"/>
              </a:rPr>
              <a:t>Activos</a:t>
            </a:r>
            <a:r>
              <a:rPr lang="pt-PT" sz="2400" b="1" i="1" u="none" strike="noStrike" cap="none" baseline="0" dirty="0">
                <a:solidFill>
                  <a:schemeClr val="dk1"/>
                </a:solidFill>
                <a:latin typeface="Times New Roman"/>
                <a:ea typeface="Times New Roman"/>
                <a:cs typeface="Times New Roman"/>
                <a:sym typeface="Times New Roman"/>
              </a:rPr>
              <a:t> biológicos não consumíveis (Ver art.º 45.º-A)</a:t>
            </a:r>
          </a:p>
          <a:p>
            <a:pPr marL="342900" marR="0" lvl="0" indent="-342900" algn="just" rtl="0">
              <a:spcBef>
                <a:spcPts val="480"/>
              </a:spcBef>
              <a:spcAft>
                <a:spcPts val="0"/>
              </a:spcAft>
              <a:buClr>
                <a:schemeClr val="lt2"/>
              </a:buClr>
              <a:buSzPct val="25000"/>
              <a:buFont typeface="Arial"/>
              <a:buNone/>
            </a:pPr>
            <a:r>
              <a:rPr lang="pt-PT" sz="2400" b="1" i="1" u="none" strike="noStrike" cap="none" baseline="0" dirty="0">
                <a:solidFill>
                  <a:schemeClr val="dk1"/>
                </a:solidFill>
                <a:latin typeface="Times New Roman"/>
                <a:ea typeface="Times New Roman"/>
                <a:cs typeface="Times New Roman"/>
                <a:sym typeface="Times New Roman"/>
              </a:rPr>
              <a:t>	 ♦ Propriedades de Investimento (Ver art.º 45.º-A)</a:t>
            </a:r>
          </a:p>
          <a:p>
            <a:pPr marL="342900" marR="0" lvl="0" indent="-342900" algn="just" rtl="0">
              <a:spcBef>
                <a:spcPts val="480"/>
              </a:spcBef>
              <a:spcAft>
                <a:spcPts val="0"/>
              </a:spcAft>
              <a:buClr>
                <a:schemeClr val="lt2"/>
              </a:buClr>
              <a:buSzPct val="25000"/>
              <a:buFont typeface="Noto Symbol"/>
              <a:buNone/>
            </a:pPr>
            <a:r>
              <a:rPr lang="pt-PT" sz="2400" b="1" i="1" u="none" strike="noStrike" cap="none" baseline="0" dirty="0">
                <a:solidFill>
                  <a:schemeClr val="dk1"/>
                </a:solidFill>
                <a:latin typeface="Times New Roman"/>
                <a:ea typeface="Times New Roman"/>
                <a:cs typeface="Times New Roman"/>
                <a:sym typeface="Times New Roman"/>
              </a:rPr>
              <a:t>	</a:t>
            </a:r>
            <a:r>
              <a:rPr lang="pt-PT" sz="2400" b="0" i="0" u="none" strike="noStrike" cap="none" baseline="0" dirty="0">
                <a:solidFill>
                  <a:schemeClr val="dk1"/>
                </a:solidFill>
                <a:latin typeface="Times New Roman"/>
                <a:ea typeface="Times New Roman"/>
                <a:cs typeface="Times New Roman"/>
                <a:sym typeface="Times New Roman"/>
              </a:rPr>
              <a:t>Salvo razões justificadas e aceites pela AT só ficam sujeitos a deperecimento após entrada em funcionamento.</a:t>
            </a:r>
          </a:p>
          <a:p>
            <a:pPr marL="342900" marR="0" lvl="0" indent="-342900" algn="just" rtl="0">
              <a:spcBef>
                <a:spcPts val="480"/>
              </a:spcBef>
              <a:spcAft>
                <a:spcPts val="0"/>
              </a:spcAft>
              <a:buClr>
                <a:schemeClr val="lt2"/>
              </a:buClr>
              <a:buSzPct val="25000"/>
              <a:buFont typeface="Noto Symbol"/>
              <a:buNone/>
            </a:pPr>
            <a:r>
              <a:rPr lang="pt-PT" sz="2400" b="0" i="0" u="none" strike="noStrike" cap="none" baseline="0" dirty="0">
                <a:solidFill>
                  <a:schemeClr val="dk1"/>
                </a:solidFill>
                <a:latin typeface="Times New Roman"/>
                <a:ea typeface="Times New Roman"/>
                <a:cs typeface="Times New Roman"/>
                <a:sym typeface="Times New Roman"/>
              </a:rPr>
              <a:t>	São também depreciáveis as grandes reparações e benfeitorias  de elementos sujeitos a deperecimento.</a:t>
            </a:r>
          </a:p>
          <a:p>
            <a:pPr marL="342900" marR="0" lvl="0" indent="-342900" algn="just" rtl="0">
              <a:spcBef>
                <a:spcPts val="480"/>
              </a:spcBef>
              <a:spcAft>
                <a:spcPts val="0"/>
              </a:spcAft>
              <a:buClr>
                <a:schemeClr val="lt2"/>
              </a:buClr>
              <a:buFont typeface="Noto Symbol"/>
              <a:buNone/>
            </a:pPr>
            <a:endParaRPr sz="2400" b="0" i="0" u="none" strike="noStrike" cap="none" baseline="0" dirty="0">
              <a:solidFill>
                <a:schemeClr val="dk1"/>
              </a:solidFill>
              <a:latin typeface="Times New Roman"/>
              <a:ea typeface="Times New Roman"/>
              <a:cs typeface="Times New Roman"/>
              <a:sym typeface="Times New Roman"/>
            </a:endParaRPr>
          </a:p>
        </p:txBody>
      </p:sp>
      <p:sp>
        <p:nvSpPr>
          <p:cNvPr id="466" name="Shape 466"/>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35</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467" name="Shape 467"/>
          <p:cNvSpPr txBox="1"/>
          <p:nvPr/>
        </p:nvSpPr>
        <p:spPr>
          <a:xfrm>
            <a:off x="1357290" y="214290"/>
            <a:ext cx="6429420" cy="83099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dirty="0">
                <a:solidFill>
                  <a:schemeClr val="dk1"/>
                </a:solidFill>
                <a:latin typeface="Times New Roman"/>
                <a:ea typeface="Times New Roman"/>
                <a:cs typeface="Times New Roman"/>
                <a:sym typeface="Times New Roman"/>
              </a:rPr>
              <a:t>ATIVOS  DEPRECIÁVEIS E AMORTIZÁVEIS (</a:t>
            </a:r>
            <a:r>
              <a:rPr lang="pt-PT" sz="2400" b="1" i="0" u="none" strike="noStrike" cap="none" baseline="0" dirty="0" err="1">
                <a:solidFill>
                  <a:schemeClr val="dk1"/>
                </a:solidFill>
                <a:latin typeface="Times New Roman"/>
                <a:ea typeface="Times New Roman"/>
                <a:cs typeface="Times New Roman"/>
                <a:sym typeface="Times New Roman"/>
              </a:rPr>
              <a:t>ART.º</a:t>
            </a:r>
            <a:r>
              <a:rPr lang="pt-PT" sz="2400" b="1" i="0" u="none" strike="noStrike" cap="none" baseline="0" dirty="0">
                <a:solidFill>
                  <a:schemeClr val="dk1"/>
                </a:solidFill>
                <a:latin typeface="Times New Roman"/>
                <a:ea typeface="Times New Roman"/>
                <a:cs typeface="Times New Roman"/>
                <a:sym typeface="Times New Roman"/>
              </a:rPr>
              <a:t> 29.º)</a:t>
            </a:r>
          </a:p>
        </p:txBody>
      </p:sp>
    </p:spTree>
  </p:cSld>
  <p:clrMapOvr>
    <a:masterClrMapping/>
  </p:clrMapOvr>
  <p:transition spd="slow">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473" name="Shape 473"/>
          <p:cNvSpPr txBox="1">
            <a:spLocks noGrp="1"/>
          </p:cNvSpPr>
          <p:nvPr>
            <p:ph type="body" idx="1"/>
          </p:nvPr>
        </p:nvSpPr>
        <p:spPr>
          <a:xfrm>
            <a:off x="571472" y="1214437"/>
            <a:ext cx="8286807" cy="5214937"/>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100000"/>
              <a:buFont typeface="Noto Symbol"/>
              <a:buChar char="➢"/>
            </a:pPr>
            <a:r>
              <a:rPr lang="pt-PT" sz="2000" b="0" i="0" u="none" strike="noStrike" cap="none" baseline="0" dirty="0">
                <a:solidFill>
                  <a:schemeClr val="dk1"/>
                </a:solidFill>
                <a:latin typeface="Arial"/>
                <a:ea typeface="Arial"/>
                <a:cs typeface="Arial"/>
                <a:sym typeface="Arial"/>
              </a:rPr>
              <a:t>O cálculo faz-se, em regra pelo método da </a:t>
            </a:r>
            <a:r>
              <a:rPr lang="pt-PT" sz="2000" b="1" i="0" u="none" strike="noStrike" cap="none" baseline="0" dirty="0">
                <a:solidFill>
                  <a:schemeClr val="dk1"/>
                </a:solidFill>
                <a:latin typeface="Arial"/>
                <a:ea typeface="Arial"/>
                <a:cs typeface="Arial"/>
                <a:sym typeface="Arial"/>
              </a:rPr>
              <a:t>linha reta, </a:t>
            </a:r>
            <a:r>
              <a:rPr lang="pt-PT" sz="2000" b="0" i="0" u="none" strike="noStrike" cap="none" baseline="0" dirty="0">
                <a:solidFill>
                  <a:schemeClr val="dk1"/>
                </a:solidFill>
                <a:latin typeface="Arial"/>
                <a:ea typeface="Arial"/>
                <a:cs typeface="Arial"/>
                <a:sym typeface="Arial"/>
              </a:rPr>
              <a:t>atendendo à vida útil do bem, podendo os SP optar pelas </a:t>
            </a:r>
            <a:r>
              <a:rPr lang="pt-PT" sz="2000" b="1" i="0" u="none" strike="noStrike" cap="none" baseline="0" dirty="0">
                <a:solidFill>
                  <a:schemeClr val="dk1"/>
                </a:solidFill>
                <a:latin typeface="Arial"/>
                <a:ea typeface="Arial"/>
                <a:cs typeface="Arial"/>
                <a:sym typeface="Arial"/>
              </a:rPr>
              <a:t>quotas decrescentes </a:t>
            </a:r>
            <a:r>
              <a:rPr lang="pt-PT" sz="2000" b="0" i="0" u="none" strike="noStrike" cap="none" baseline="0" dirty="0">
                <a:solidFill>
                  <a:schemeClr val="dk1"/>
                </a:solidFill>
                <a:latin typeface="Arial"/>
                <a:ea typeface="Arial"/>
                <a:cs typeface="Arial"/>
                <a:sym typeface="Arial"/>
              </a:rPr>
              <a:t>relativamente aos ativos fixos tangíveis que:</a:t>
            </a:r>
          </a:p>
          <a:p>
            <a:pPr marL="342900" marR="0" lvl="0" indent="-342900" algn="just" rtl="0">
              <a:spcBef>
                <a:spcPts val="400"/>
              </a:spcBef>
              <a:spcAft>
                <a:spcPts val="0"/>
              </a:spcAft>
              <a:buClr>
                <a:schemeClr val="lt2"/>
              </a:buClr>
              <a:buSzPct val="25000"/>
              <a:buFont typeface="Noto Symbol"/>
              <a:buNone/>
            </a:pPr>
            <a:r>
              <a:rPr lang="pt-PT" sz="2000" b="0" i="0" u="none" strike="noStrike" cap="none" baseline="0" dirty="0">
                <a:solidFill>
                  <a:schemeClr val="dk1"/>
                </a:solidFill>
                <a:latin typeface="Arial"/>
                <a:ea typeface="Arial"/>
                <a:cs typeface="Arial"/>
                <a:sym typeface="Arial"/>
              </a:rPr>
              <a:t>  	1- </a:t>
            </a:r>
            <a:r>
              <a:rPr lang="pt-PT" sz="2000" i="0" u="none" strike="noStrike" cap="none" baseline="0" dirty="0">
                <a:solidFill>
                  <a:schemeClr val="dk1"/>
                </a:solidFill>
                <a:latin typeface="Arial"/>
                <a:ea typeface="Arial"/>
                <a:cs typeface="Arial"/>
                <a:sym typeface="Arial"/>
              </a:rPr>
              <a:t>Não tenham sido adquiridos em estado uso;</a:t>
            </a:r>
          </a:p>
          <a:p>
            <a:pPr marL="342900" marR="0" lvl="0" indent="-342900" algn="just" rtl="0">
              <a:spcBef>
                <a:spcPts val="400"/>
              </a:spcBef>
              <a:spcAft>
                <a:spcPts val="0"/>
              </a:spcAft>
              <a:buClr>
                <a:schemeClr val="lt2"/>
              </a:buClr>
              <a:buSzPct val="25000"/>
              <a:buFont typeface="Noto Symbol"/>
              <a:buNone/>
            </a:pPr>
            <a:r>
              <a:rPr lang="pt-PT" sz="2000" b="0" i="0" u="none" strike="noStrike" cap="none" baseline="0" dirty="0">
                <a:solidFill>
                  <a:schemeClr val="dk1"/>
                </a:solidFill>
                <a:latin typeface="Arial"/>
                <a:ea typeface="Arial"/>
                <a:cs typeface="Arial"/>
                <a:sym typeface="Arial"/>
              </a:rPr>
              <a:t>    </a:t>
            </a:r>
            <a:r>
              <a:rPr lang="pt-PT" sz="2000" b="0" i="0" u="none" strike="noStrike" cap="none" dirty="0">
                <a:solidFill>
                  <a:schemeClr val="dk1"/>
                </a:solidFill>
                <a:latin typeface="Arial"/>
                <a:ea typeface="Arial"/>
                <a:cs typeface="Arial"/>
                <a:sym typeface="Arial"/>
              </a:rPr>
              <a:t> 2- N</a:t>
            </a:r>
            <a:r>
              <a:rPr lang="pt-PT" sz="2000" b="0" i="0" u="none" strike="noStrike" cap="none" baseline="0" dirty="0">
                <a:solidFill>
                  <a:schemeClr val="dk1"/>
                </a:solidFill>
                <a:latin typeface="Arial"/>
                <a:ea typeface="Arial"/>
                <a:cs typeface="Arial"/>
                <a:sym typeface="Arial"/>
              </a:rPr>
              <a:t>ão sejam edifícios, viaturas ligeiras de passageiros ou mistas, </a:t>
            </a:r>
            <a:r>
              <a:rPr lang="pt-PT" sz="2000" b="1" i="0" u="none" strike="noStrike" cap="none" baseline="0" dirty="0">
                <a:solidFill>
                  <a:schemeClr val="dk1"/>
                </a:solidFill>
                <a:latin typeface="Arial"/>
                <a:ea typeface="Arial"/>
                <a:cs typeface="Arial"/>
                <a:sym typeface="Arial"/>
              </a:rPr>
              <a:t>exceto quando afetas a empresas exploradoras de serviço público de transportes ou destinadas a ser alugadas no exercício da atividade normal</a:t>
            </a:r>
            <a:r>
              <a:rPr lang="pt-PT" sz="2000" b="0" i="0" u="none" strike="noStrike" cap="none" baseline="0" dirty="0">
                <a:solidFill>
                  <a:schemeClr val="dk1"/>
                </a:solidFill>
                <a:latin typeface="Arial"/>
                <a:ea typeface="Arial"/>
                <a:cs typeface="Arial"/>
                <a:sym typeface="Arial"/>
              </a:rPr>
              <a:t> da empresa sua proprietária; </a:t>
            </a:r>
          </a:p>
          <a:p>
            <a:pPr marL="342900" marR="0" lvl="0" indent="-342900" algn="just" rtl="0">
              <a:spcBef>
                <a:spcPts val="400"/>
              </a:spcBef>
              <a:spcAft>
                <a:spcPts val="0"/>
              </a:spcAft>
              <a:buClr>
                <a:schemeClr val="lt2"/>
              </a:buClr>
              <a:buSzPct val="25000"/>
              <a:buFont typeface="Noto Symbol"/>
              <a:buNone/>
            </a:pPr>
            <a:r>
              <a:rPr lang="pt-PT" sz="2000" b="0" i="0" u="none" strike="noStrike" cap="none" baseline="0" dirty="0">
                <a:solidFill>
                  <a:schemeClr val="dk1"/>
                </a:solidFill>
                <a:latin typeface="Arial"/>
                <a:ea typeface="Arial"/>
                <a:cs typeface="Arial"/>
                <a:sym typeface="Arial"/>
              </a:rPr>
              <a:t>	3- Mobiliário e equipamentos sociais.</a:t>
            </a:r>
          </a:p>
          <a:p>
            <a:pPr marL="342900" marR="0" lvl="0" indent="-342900" algn="just" rtl="0">
              <a:spcBef>
                <a:spcPts val="400"/>
              </a:spcBef>
              <a:spcAft>
                <a:spcPts val="0"/>
              </a:spcAft>
              <a:buClr>
                <a:schemeClr val="lt2"/>
              </a:buClr>
              <a:buSzPct val="100000"/>
              <a:buFont typeface="Noto Symbol"/>
              <a:buChar char="➢"/>
            </a:pPr>
            <a:r>
              <a:rPr lang="pt-PT" sz="2000" b="1" i="0" u="none" strike="noStrike" cap="none" baseline="0" dirty="0">
                <a:solidFill>
                  <a:schemeClr val="dk1"/>
                </a:solidFill>
                <a:latin typeface="Arial"/>
                <a:ea typeface="Arial"/>
                <a:cs typeface="Arial"/>
                <a:sym typeface="Arial"/>
              </a:rPr>
              <a:t>Os coeficientes a aplicar:</a:t>
            </a:r>
          </a:p>
          <a:p>
            <a:pPr marL="342900" marR="0" lvl="0" indent="-342900" algn="just" rtl="0">
              <a:spcBef>
                <a:spcPts val="400"/>
              </a:spcBef>
              <a:spcAft>
                <a:spcPts val="0"/>
              </a:spcAft>
              <a:buClr>
                <a:schemeClr val="lt2"/>
              </a:buClr>
              <a:buSzPct val="25000"/>
              <a:buFont typeface="Arial"/>
              <a:buNone/>
            </a:pPr>
            <a:r>
              <a:rPr lang="pt-PT" sz="2000" b="0" i="0" u="none" strike="noStrike" cap="none" baseline="0" dirty="0">
                <a:solidFill>
                  <a:schemeClr val="dk1"/>
                </a:solidFill>
                <a:latin typeface="Arial"/>
                <a:ea typeface="Arial"/>
                <a:cs typeface="Arial"/>
                <a:sym typeface="Arial"/>
              </a:rPr>
              <a:t>1,5 se o período de vida útil do elemento for inferior a 5 anos.</a:t>
            </a:r>
          </a:p>
          <a:p>
            <a:pPr marL="342900" marR="0" lvl="0" indent="-342900" algn="just" rtl="0">
              <a:spcBef>
                <a:spcPts val="400"/>
              </a:spcBef>
              <a:spcAft>
                <a:spcPts val="0"/>
              </a:spcAft>
              <a:buClr>
                <a:schemeClr val="lt2"/>
              </a:buClr>
              <a:buSzPct val="25000"/>
              <a:buFont typeface="Arial"/>
              <a:buNone/>
            </a:pPr>
            <a:r>
              <a:rPr lang="pt-PT" sz="2000" b="0" i="0" u="none" strike="noStrike" cap="none" baseline="0" dirty="0">
                <a:solidFill>
                  <a:schemeClr val="dk1"/>
                </a:solidFill>
                <a:latin typeface="Arial"/>
                <a:ea typeface="Arial"/>
                <a:cs typeface="Arial"/>
                <a:sym typeface="Arial"/>
              </a:rPr>
              <a:t>2 se o período de vida útil do elemento for de  5 a 6 anos.</a:t>
            </a:r>
          </a:p>
          <a:p>
            <a:pPr marL="342900" marR="0" lvl="0" indent="-342900" algn="just" rtl="0">
              <a:spcBef>
                <a:spcPts val="400"/>
              </a:spcBef>
              <a:spcAft>
                <a:spcPts val="0"/>
              </a:spcAft>
              <a:buClr>
                <a:schemeClr val="lt2"/>
              </a:buClr>
              <a:buSzPct val="25000"/>
              <a:buFont typeface="Arial"/>
              <a:buNone/>
            </a:pPr>
            <a:r>
              <a:rPr lang="pt-PT" sz="2000" b="0" i="0" u="none" strike="noStrike" cap="none" baseline="0" dirty="0">
                <a:solidFill>
                  <a:schemeClr val="dk1"/>
                </a:solidFill>
                <a:latin typeface="Arial"/>
                <a:ea typeface="Arial"/>
                <a:cs typeface="Arial"/>
                <a:sym typeface="Arial"/>
              </a:rPr>
              <a:t>2,5 se o período de vida útil do elemento for superior a 6 anos.</a:t>
            </a:r>
          </a:p>
          <a:p>
            <a:pPr marL="342900" marR="0" lvl="0" indent="-342900" algn="just" rtl="0">
              <a:spcBef>
                <a:spcPts val="400"/>
              </a:spcBef>
              <a:spcAft>
                <a:spcPts val="0"/>
              </a:spcAft>
              <a:buClr>
                <a:schemeClr val="lt2"/>
              </a:buClr>
              <a:buSzPct val="100000"/>
              <a:buFont typeface="Noto Symbol"/>
              <a:buChar char="➢"/>
            </a:pPr>
            <a:r>
              <a:rPr lang="pt-PT" sz="2000" b="0" i="0" u="none" strike="noStrike" cap="none" baseline="0" dirty="0">
                <a:solidFill>
                  <a:schemeClr val="dk1"/>
                </a:solidFill>
                <a:latin typeface="Arial"/>
                <a:ea typeface="Arial"/>
                <a:cs typeface="Arial"/>
                <a:sym typeface="Arial"/>
              </a:rPr>
              <a:t>Métodos devem ser uniformemente seguidos e se forem diferentes e originem quotas superiores às previstas só após autorização da AT, solicitada até ao termo do período de tributação.</a:t>
            </a:r>
          </a:p>
        </p:txBody>
      </p:sp>
      <p:sp>
        <p:nvSpPr>
          <p:cNvPr id="474" name="Shape 474"/>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36</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475" name="Shape 475"/>
          <p:cNvSpPr txBox="1"/>
          <p:nvPr/>
        </p:nvSpPr>
        <p:spPr>
          <a:xfrm>
            <a:off x="1357290" y="214290"/>
            <a:ext cx="6429420" cy="83099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QUOTAS DE  DEPRECIAÇÃO E AMORTIZAÇÃO (ART.ºs 30.º a 31.º-A)</a:t>
            </a:r>
          </a:p>
        </p:txBody>
      </p:sp>
    </p:spTree>
  </p:cSld>
  <p:clrMapOvr>
    <a:masterClrMapping/>
  </p:clrMapOvr>
  <p:transition spd="slow">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80"/>
        <p:cNvGrpSpPr/>
        <p:nvPr/>
      </p:nvGrpSpPr>
      <p:grpSpPr>
        <a:xfrm>
          <a:off x="0" y="0"/>
          <a:ext cx="0" cy="0"/>
          <a:chOff x="0" y="0"/>
          <a:chExt cx="0" cy="0"/>
        </a:xfrm>
      </p:grpSpPr>
      <p:sp>
        <p:nvSpPr>
          <p:cNvPr id="481" name="Shape 481"/>
          <p:cNvSpPr txBox="1">
            <a:spLocks noGrp="1"/>
          </p:cNvSpPr>
          <p:nvPr>
            <p:ph type="body" idx="1"/>
          </p:nvPr>
        </p:nvSpPr>
        <p:spPr>
          <a:xfrm>
            <a:off x="357187" y="1214437"/>
            <a:ext cx="8786812" cy="5214937"/>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lt2"/>
              </a:buClr>
              <a:buFont typeface="Noto Symbol"/>
              <a:buNone/>
            </a:pPr>
            <a:endParaRPr sz="2800" b="0" i="0" u="none" strike="noStrike" cap="none" baseline="0">
              <a:solidFill>
                <a:schemeClr val="dk1"/>
              </a:solidFill>
              <a:latin typeface="Times New Roman"/>
              <a:ea typeface="Times New Roman"/>
              <a:cs typeface="Times New Roman"/>
              <a:sym typeface="Times New Roman"/>
            </a:endParaRPr>
          </a:p>
          <a:p>
            <a:pPr marL="342900" marR="0" lvl="0" indent="-342900" algn="l" rtl="0">
              <a:spcBef>
                <a:spcPts val="480"/>
              </a:spcBef>
              <a:spcAft>
                <a:spcPts val="0"/>
              </a:spcAft>
              <a:buClr>
                <a:schemeClr val="lt2"/>
              </a:buClr>
              <a:buFont typeface="Noto Symbol"/>
              <a:buNone/>
            </a:pPr>
            <a:endParaRPr sz="2400" b="0" i="0" u="none" strike="noStrike" cap="none" baseline="0">
              <a:solidFill>
                <a:schemeClr val="dk1"/>
              </a:solidFill>
              <a:latin typeface="Times New Roman"/>
              <a:ea typeface="Times New Roman"/>
              <a:cs typeface="Times New Roman"/>
              <a:sym typeface="Times New Roman"/>
            </a:endParaRPr>
          </a:p>
          <a:p>
            <a:pPr marL="342900" marR="0" lvl="0" indent="-342900" algn="l" rtl="0">
              <a:spcBef>
                <a:spcPts val="480"/>
              </a:spcBef>
              <a:spcAft>
                <a:spcPts val="0"/>
              </a:spcAft>
              <a:buClr>
                <a:schemeClr val="lt2"/>
              </a:buClr>
              <a:buFont typeface="Noto Symbol"/>
              <a:buNone/>
            </a:pPr>
            <a:endParaRPr sz="2400" b="0" i="0" u="none" strike="noStrike" cap="none" baseline="0">
              <a:solidFill>
                <a:schemeClr val="dk1"/>
              </a:solidFill>
              <a:latin typeface="Times New Roman"/>
              <a:ea typeface="Times New Roman"/>
              <a:cs typeface="Times New Roman"/>
              <a:sym typeface="Times New Roman"/>
            </a:endParaRPr>
          </a:p>
          <a:p>
            <a:pPr marL="342900" marR="0" lvl="0" indent="-342900" algn="l" rtl="0">
              <a:spcBef>
                <a:spcPts val="480"/>
              </a:spcBef>
              <a:spcAft>
                <a:spcPts val="0"/>
              </a:spcAft>
              <a:buClr>
                <a:schemeClr val="lt2"/>
              </a:buClr>
              <a:buFont typeface="Noto Symbol"/>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482" name="Shape 482"/>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37</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483" name="Shape 483"/>
          <p:cNvSpPr txBox="1"/>
          <p:nvPr/>
        </p:nvSpPr>
        <p:spPr>
          <a:xfrm>
            <a:off x="1285851" y="214289"/>
            <a:ext cx="6715172"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CÁLCULO DAS QUOTAS DECRESCENTES</a:t>
            </a:r>
          </a:p>
        </p:txBody>
      </p:sp>
      <p:sp>
        <p:nvSpPr>
          <p:cNvPr id="484" name="Shape 484"/>
          <p:cNvSpPr txBox="1"/>
          <p:nvPr/>
        </p:nvSpPr>
        <p:spPr>
          <a:xfrm>
            <a:off x="357187" y="1196751"/>
            <a:ext cx="8786812" cy="5214937"/>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lt2"/>
              </a:buClr>
              <a:buFont typeface="Noto Symbol"/>
              <a:buNone/>
            </a:pPr>
            <a:endParaRPr sz="2400" b="0" i="0" u="none" strike="noStrike" cap="none" baseline="0">
              <a:solidFill>
                <a:schemeClr val="dk1"/>
              </a:solidFill>
              <a:latin typeface="Times New Roman"/>
              <a:ea typeface="Times New Roman"/>
              <a:cs typeface="Times New Roman"/>
              <a:sym typeface="Times New Roman"/>
            </a:endParaRPr>
          </a:p>
          <a:p>
            <a:pPr marL="342900" marR="0" lvl="0" indent="-342900" algn="l" rtl="0">
              <a:lnSpc>
                <a:spcPct val="100000"/>
              </a:lnSpc>
              <a:spcBef>
                <a:spcPts val="480"/>
              </a:spcBef>
              <a:spcAft>
                <a:spcPts val="0"/>
              </a:spcAft>
              <a:buClr>
                <a:schemeClr val="lt2"/>
              </a:buClr>
              <a:buFont typeface="Noto Symbol"/>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485" name="Shape 485"/>
          <p:cNvSpPr/>
          <p:nvPr/>
        </p:nvSpPr>
        <p:spPr>
          <a:xfrm>
            <a:off x="827583" y="908720"/>
            <a:ext cx="7704855" cy="5262979"/>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2400" b="0" i="0" u="none" strike="noStrike" cap="none" baseline="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Clr>
                <a:schemeClr val="dk1"/>
              </a:buClr>
              <a:buSzPct val="100000"/>
              <a:buFont typeface="Arial"/>
              <a:buChar char="•"/>
            </a:pPr>
            <a:r>
              <a:rPr lang="pt-PT" sz="2400" b="1" i="0" u="none" strike="noStrike" cap="none" baseline="0" dirty="0">
                <a:solidFill>
                  <a:schemeClr val="dk1"/>
                </a:solidFill>
                <a:latin typeface="Times New Roman"/>
                <a:ea typeface="Times New Roman"/>
                <a:cs typeface="Times New Roman"/>
                <a:sym typeface="Times New Roman"/>
              </a:rPr>
              <a:t>EXEMPLO:</a:t>
            </a:r>
          </a:p>
          <a:p>
            <a:pPr marL="0" marR="0" lvl="0" indent="0" algn="l" rtl="0">
              <a:spcBef>
                <a:spcPts val="0"/>
              </a:spcBef>
              <a:spcAft>
                <a:spcPts val="0"/>
              </a:spcAft>
              <a:buNone/>
            </a:pPr>
            <a:endParaRPr sz="2400" b="1" i="0" u="none" strike="noStrike" cap="none" baseline="0"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Uma empresa adquiriu em 2015 um bem de equipamento, pelo valor de 400 000€, </a:t>
            </a:r>
            <a:r>
              <a:rPr lang="pt-PT" sz="2400" b="1" i="0" u="none" strike="noStrike" cap="none" baseline="0" dirty="0">
                <a:solidFill>
                  <a:schemeClr val="dk1"/>
                </a:solidFill>
                <a:latin typeface="Times New Roman"/>
                <a:ea typeface="Times New Roman"/>
                <a:cs typeface="Times New Roman"/>
                <a:sym typeface="Times New Roman"/>
              </a:rPr>
              <a:t>em estado novo</a:t>
            </a:r>
            <a:r>
              <a:rPr lang="pt-PT" sz="2400" b="0" i="0" u="none" strike="noStrike" cap="none" baseline="0" dirty="0">
                <a:solidFill>
                  <a:schemeClr val="dk1"/>
                </a:solidFill>
                <a:latin typeface="Times New Roman"/>
                <a:ea typeface="Times New Roman"/>
                <a:cs typeface="Times New Roman"/>
                <a:sym typeface="Times New Roman"/>
              </a:rPr>
              <a:t>, correspondendo-lhe uma taxa de depreciação de 14,28% pelo que o período de vida útil será de 7 anos, e pretende depreciá-lo pelo método das quotas decrescentes.</a:t>
            </a:r>
          </a:p>
          <a:p>
            <a:pPr marL="0" marR="0" lvl="0" indent="0" algn="just" rtl="0">
              <a:spcBef>
                <a:spcPts val="0"/>
              </a:spcBef>
              <a:spcAft>
                <a:spcPts val="0"/>
              </a:spcAft>
              <a:buNone/>
            </a:pPr>
            <a:endParaRPr sz="2400" b="0" i="0" u="none" strike="noStrike" cap="none" baseline="0"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Em face da vida útil do bem, o coeficiente a aplicar nos termos do n.º 3 do art.º 31.º é de 2,5, pelo que a taxa de depreciação a utilizar é de 35,7% (14,28%*2,5)</a:t>
            </a:r>
          </a:p>
          <a:p>
            <a:pPr marL="0" marR="0" lvl="0" indent="0" algn="just" rtl="0">
              <a:spcBef>
                <a:spcPts val="0"/>
              </a:spcBef>
              <a:spcAft>
                <a:spcPts val="0"/>
              </a:spcAft>
              <a:buNone/>
            </a:pPr>
            <a:endParaRPr sz="2400" b="0" i="0" u="none" strike="noStrike" cap="none" baseline="0"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As depreciações processar-se-ão da seguinte forma:</a:t>
            </a:r>
          </a:p>
        </p:txBody>
      </p:sp>
    </p:spTree>
  </p:cSld>
  <p:clrMapOvr>
    <a:masterClrMapping/>
  </p:clrMapOvr>
  <p:transition spd="slow">
    <p:cu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90"/>
        <p:cNvGrpSpPr/>
        <p:nvPr/>
      </p:nvGrpSpPr>
      <p:grpSpPr>
        <a:xfrm>
          <a:off x="0" y="0"/>
          <a:ext cx="0" cy="0"/>
          <a:chOff x="0" y="0"/>
          <a:chExt cx="0" cy="0"/>
        </a:xfrm>
      </p:grpSpPr>
      <p:graphicFrame>
        <p:nvGraphicFramePr>
          <p:cNvPr id="491" name="Shape 491"/>
          <p:cNvGraphicFramePr/>
          <p:nvPr>
            <p:extLst>
              <p:ext uri="{D42A27DB-BD31-4B8C-83A1-F6EECF244321}">
                <p14:modId xmlns:p14="http://schemas.microsoft.com/office/powerpoint/2010/main" val="101900069"/>
              </p:ext>
            </p:extLst>
          </p:nvPr>
        </p:nvGraphicFramePr>
        <p:xfrm>
          <a:off x="179512" y="980728"/>
          <a:ext cx="8712967" cy="5103524"/>
        </p:xfrm>
        <a:graphic>
          <a:graphicData uri="http://schemas.openxmlformats.org/drawingml/2006/table">
            <a:tbl>
              <a:tblPr>
                <a:noFill/>
                <a:tableStyleId>{31466CBC-9FCA-4697-AB66-2AFC82C338AF}</a:tableStyleId>
              </a:tblPr>
              <a:tblGrid>
                <a:gridCol w="1113538">
                  <a:extLst>
                    <a:ext uri="{9D8B030D-6E8A-4147-A177-3AD203B41FA5}">
                      <a16:colId xmlns:a16="http://schemas.microsoft.com/office/drawing/2014/main" val="20000"/>
                    </a:ext>
                  </a:extLst>
                </a:gridCol>
                <a:gridCol w="2273114">
                  <a:extLst>
                    <a:ext uri="{9D8B030D-6E8A-4147-A177-3AD203B41FA5}">
                      <a16:colId xmlns:a16="http://schemas.microsoft.com/office/drawing/2014/main" val="20001"/>
                    </a:ext>
                  </a:extLst>
                </a:gridCol>
                <a:gridCol w="1693327">
                  <a:extLst>
                    <a:ext uri="{9D8B030D-6E8A-4147-A177-3AD203B41FA5}">
                      <a16:colId xmlns:a16="http://schemas.microsoft.com/office/drawing/2014/main" val="20002"/>
                    </a:ext>
                  </a:extLst>
                </a:gridCol>
                <a:gridCol w="1693327">
                  <a:extLst>
                    <a:ext uri="{9D8B030D-6E8A-4147-A177-3AD203B41FA5}">
                      <a16:colId xmlns:a16="http://schemas.microsoft.com/office/drawing/2014/main" val="20003"/>
                    </a:ext>
                  </a:extLst>
                </a:gridCol>
                <a:gridCol w="1939661">
                  <a:extLst>
                    <a:ext uri="{9D8B030D-6E8A-4147-A177-3AD203B41FA5}">
                      <a16:colId xmlns:a16="http://schemas.microsoft.com/office/drawing/2014/main" val="20004"/>
                    </a:ext>
                  </a:extLst>
                </a:gridCol>
              </a:tblGrid>
              <a:tr h="720080">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Ano</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28575"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Cálculo</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28575"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a:solidFill>
                            <a:schemeClr val="dk2"/>
                          </a:solidFill>
                          <a:latin typeface="Arial"/>
                          <a:ea typeface="Arial"/>
                          <a:cs typeface="Arial"/>
                          <a:sym typeface="Arial"/>
                        </a:rPr>
                        <a:t>Quota Anual</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28575"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a:solidFill>
                            <a:schemeClr val="dk2"/>
                          </a:solidFill>
                          <a:latin typeface="Arial"/>
                          <a:ea typeface="Arial"/>
                          <a:cs typeface="Arial"/>
                          <a:sym typeface="Arial"/>
                        </a:rPr>
                        <a:t>Valor</a:t>
                      </a:r>
                    </a:p>
                    <a:p>
                      <a:pPr marL="0" marR="0" lvl="0" indent="0" algn="ctr" rtl="0">
                        <a:lnSpc>
                          <a:spcPct val="100000"/>
                        </a:lnSpc>
                        <a:spcBef>
                          <a:spcPts val="480"/>
                        </a:spcBef>
                        <a:spcAft>
                          <a:spcPts val="0"/>
                        </a:spcAft>
                        <a:buClr>
                          <a:schemeClr val="accent1"/>
                        </a:buClr>
                        <a:buSzPct val="25000"/>
                        <a:buFont typeface="Noto Symbol"/>
                        <a:buNone/>
                      </a:pPr>
                      <a:r>
                        <a:rPr lang="pt-PT" sz="2400" b="0" i="0" u="none" strike="noStrike" cap="none" baseline="0">
                          <a:solidFill>
                            <a:schemeClr val="dk2"/>
                          </a:solidFill>
                          <a:latin typeface="Arial"/>
                          <a:ea typeface="Arial"/>
                          <a:cs typeface="Arial"/>
                          <a:sym typeface="Arial"/>
                        </a:rPr>
                        <a:t>Residual</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28575"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000" b="1" i="0" u="none" strike="noStrike" cap="none" baseline="0">
                          <a:solidFill>
                            <a:schemeClr val="dk2"/>
                          </a:solidFill>
                          <a:latin typeface="Arial"/>
                          <a:ea typeface="Arial"/>
                          <a:cs typeface="Arial"/>
                          <a:sym typeface="Arial"/>
                        </a:rPr>
                        <a:t>Quota aceite</a:t>
                      </a:r>
                    </a:p>
                    <a:p>
                      <a:pPr marL="0" marR="0" lvl="0" indent="0" algn="ctr" rtl="0">
                        <a:lnSpc>
                          <a:spcPct val="100000"/>
                        </a:lnSpc>
                        <a:spcBef>
                          <a:spcPts val="400"/>
                        </a:spcBef>
                        <a:spcAft>
                          <a:spcPts val="0"/>
                        </a:spcAft>
                        <a:buClr>
                          <a:schemeClr val="accent1"/>
                        </a:buClr>
                        <a:buSzPct val="25000"/>
                        <a:buFont typeface="Noto Symbol"/>
                        <a:buNone/>
                      </a:pPr>
                      <a:r>
                        <a:rPr lang="pt-PT" sz="2000" b="1" i="0" u="none" strike="noStrike" cap="none" baseline="0">
                          <a:solidFill>
                            <a:schemeClr val="dk2"/>
                          </a:solidFill>
                          <a:latin typeface="Arial"/>
                          <a:ea typeface="Arial"/>
                          <a:cs typeface="Arial"/>
                          <a:sym typeface="Arial"/>
                        </a:rPr>
                        <a:t>fiscalmente</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28575"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extLst>
                  <a:ext uri="{0D108BD9-81ED-4DB2-BD59-A6C34878D82A}">
                    <a16:rowId xmlns:a16="http://schemas.microsoft.com/office/drawing/2014/main" val="10000"/>
                  </a:ext>
                </a:extLst>
              </a:tr>
              <a:tr h="739907">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2015</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400.000*35,7%</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142.800</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257.200</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1" i="0" u="none" strike="noStrike" cap="none" baseline="0" dirty="0">
                          <a:solidFill>
                            <a:schemeClr val="dk2"/>
                          </a:solidFill>
                          <a:latin typeface="Arial"/>
                          <a:ea typeface="Arial"/>
                          <a:cs typeface="Arial"/>
                          <a:sym typeface="Arial"/>
                        </a:rPr>
                        <a:t>142.800</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extLst>
                  <a:ext uri="{0D108BD9-81ED-4DB2-BD59-A6C34878D82A}">
                    <a16:rowId xmlns:a16="http://schemas.microsoft.com/office/drawing/2014/main" val="10001"/>
                  </a:ext>
                </a:extLst>
              </a:tr>
              <a:tr h="573834">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2016</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257.200*35,7%</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91.820</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165.380</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1" i="0" u="none" strike="noStrike" cap="none" baseline="0" dirty="0">
                          <a:solidFill>
                            <a:schemeClr val="dk2"/>
                          </a:solidFill>
                          <a:latin typeface="Arial"/>
                          <a:ea typeface="Arial"/>
                          <a:cs typeface="Arial"/>
                          <a:sym typeface="Arial"/>
                        </a:rPr>
                        <a:t>91.820</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extLst>
                  <a:ext uri="{0D108BD9-81ED-4DB2-BD59-A6C34878D82A}">
                    <a16:rowId xmlns:a16="http://schemas.microsoft.com/office/drawing/2014/main" val="10002"/>
                  </a:ext>
                </a:extLst>
              </a:tr>
              <a:tr h="616247">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2017</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165.380*35,7%</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59.040</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106.340</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1" i="0" u="none" strike="noStrike" cap="none" baseline="0" dirty="0">
                          <a:solidFill>
                            <a:schemeClr val="dk2"/>
                          </a:solidFill>
                          <a:latin typeface="Arial"/>
                          <a:ea typeface="Arial"/>
                          <a:cs typeface="Arial"/>
                          <a:sym typeface="Arial"/>
                        </a:rPr>
                        <a:t>59.040</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extLst>
                  <a:ext uri="{0D108BD9-81ED-4DB2-BD59-A6C34878D82A}">
                    <a16:rowId xmlns:a16="http://schemas.microsoft.com/office/drawing/2014/main" val="10003"/>
                  </a:ext>
                </a:extLst>
              </a:tr>
              <a:tr h="634710">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2018</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106.340*35,7%</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37.963</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68.377</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1" i="0" u="none" strike="noStrike" cap="none" baseline="0" dirty="0">
                          <a:solidFill>
                            <a:schemeClr val="dk2"/>
                          </a:solidFill>
                          <a:latin typeface="Arial"/>
                          <a:ea typeface="Arial"/>
                          <a:cs typeface="Arial"/>
                          <a:sym typeface="Arial"/>
                        </a:rPr>
                        <a:t>37.963</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extLst>
                  <a:ext uri="{0D108BD9-81ED-4DB2-BD59-A6C34878D82A}">
                    <a16:rowId xmlns:a16="http://schemas.microsoft.com/office/drawing/2014/main" val="10004"/>
                  </a:ext>
                </a:extLst>
              </a:tr>
              <a:tr h="644844">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2019</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68.377*35,7%</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24.410</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43.967</a:t>
                      </a:r>
                    </a:p>
                  </a:txBody>
                  <a:tcPr marL="91450" marR="91450" marT="45725" marB="45725">
                    <a:lnL w="12700"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1" i="0" u="none" strike="noStrike" cap="none" baseline="0" dirty="0">
                          <a:solidFill>
                            <a:schemeClr val="dk2"/>
                          </a:solidFill>
                          <a:latin typeface="Arial"/>
                          <a:ea typeface="Arial"/>
                          <a:cs typeface="Arial"/>
                          <a:sym typeface="Arial"/>
                        </a:rPr>
                        <a:t>24.410</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tcPr>
                </a:tc>
                <a:extLst>
                  <a:ext uri="{0D108BD9-81ED-4DB2-BD59-A6C34878D82A}">
                    <a16:rowId xmlns:a16="http://schemas.microsoft.com/office/drawing/2014/main" val="10005"/>
                  </a:ext>
                </a:extLst>
              </a:tr>
              <a:tr h="503756">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2020</a:t>
                      </a:r>
                    </a:p>
                  </a:txBody>
                  <a:tcPr marL="91450" marR="91450" marT="45725" marB="45725">
                    <a:lnL w="28575" cap="flat">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43.967 *35,7%</a:t>
                      </a:r>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15.696</a:t>
                      </a:r>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28.271</a:t>
                      </a:r>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1" i="0" u="none" strike="noStrike" cap="none" baseline="0" dirty="0">
                          <a:solidFill>
                            <a:schemeClr val="dk2"/>
                          </a:solidFill>
                          <a:latin typeface="Arial"/>
                          <a:ea typeface="Arial"/>
                          <a:cs typeface="Arial"/>
                          <a:sym typeface="Arial"/>
                        </a:rPr>
                        <a:t>21.983</a:t>
                      </a:r>
                    </a:p>
                  </a:txBody>
                  <a:tcPr marL="91450" marR="91450" marT="45725" marB="45725">
                    <a:lnL w="12700" cap="flat" cmpd="sng" algn="ctr">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tcPr>
                </a:tc>
                <a:extLst>
                  <a:ext uri="{0D108BD9-81ED-4DB2-BD59-A6C34878D82A}">
                    <a16:rowId xmlns:a16="http://schemas.microsoft.com/office/drawing/2014/main" val="10006"/>
                  </a:ext>
                </a:extLst>
              </a:tr>
              <a:tr h="503756">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2021</a:t>
                      </a:r>
                    </a:p>
                  </a:txBody>
                  <a:tcPr marL="91450" marR="91450" marT="45725" marB="45725">
                    <a:lnL w="28575" cap="flat">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28575"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28.271*35,7%</a:t>
                      </a:r>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28575"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10.093</a:t>
                      </a:r>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28575"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0" i="0" u="none" strike="noStrike" cap="none" baseline="0" dirty="0">
                          <a:solidFill>
                            <a:schemeClr val="dk2"/>
                          </a:solidFill>
                          <a:latin typeface="Arial"/>
                          <a:ea typeface="Arial"/>
                          <a:cs typeface="Arial"/>
                          <a:sym typeface="Arial"/>
                        </a:rPr>
                        <a:t>18.178</a:t>
                      </a:r>
                    </a:p>
                  </a:txBody>
                  <a:tcPr marL="91450" marR="91450" marT="45725" marB="45725">
                    <a:lnL w="12700" cap="flat" cmpd="sng" algn="ctr">
                      <a:solidFill>
                        <a:schemeClr val="dk1"/>
                      </a:solidFill>
                      <a:prstDash val="solid"/>
                      <a:round/>
                      <a:headEnd type="none" w="med" len="med"/>
                      <a:tailEnd type="none" w="med" len="med"/>
                    </a:lnL>
                    <a:lnR w="12700" cap="flat" cmpd="sng" algn="ctr">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28575"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accent1"/>
                        </a:buClr>
                        <a:buSzPct val="25000"/>
                        <a:buFont typeface="Noto Symbol"/>
                        <a:buNone/>
                      </a:pPr>
                      <a:r>
                        <a:rPr lang="pt-PT" sz="2400" b="1" i="0" u="none" strike="noStrike" cap="none" baseline="0" dirty="0">
                          <a:solidFill>
                            <a:schemeClr val="dk2"/>
                          </a:solidFill>
                          <a:latin typeface="Arial"/>
                          <a:ea typeface="Arial"/>
                          <a:cs typeface="Arial"/>
                          <a:sym typeface="Arial"/>
                        </a:rPr>
                        <a:t>21.983</a:t>
                      </a:r>
                    </a:p>
                  </a:txBody>
                  <a:tcPr marL="91450" marR="91450" marT="45725" marB="45725">
                    <a:lnL w="12700" cap="flat" cmpd="sng" algn="ctr">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28575" cap="flat">
                      <a:solidFill>
                        <a:schemeClr val="dk1"/>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
        <p:nvSpPr>
          <p:cNvPr id="492" name="Shape 492"/>
          <p:cNvSpPr txBox="1">
            <a:spLocks noGrp="1"/>
          </p:cNvSpPr>
          <p:nvPr>
            <p:ph type="sldNum" idx="12"/>
          </p:nvPr>
        </p:nvSpPr>
        <p:spPr>
          <a:xfrm>
            <a:off x="6553200" y="6248400"/>
            <a:ext cx="21335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38</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493" name="Shape 493"/>
          <p:cNvSpPr txBox="1"/>
          <p:nvPr/>
        </p:nvSpPr>
        <p:spPr>
          <a:xfrm>
            <a:off x="1285851" y="214289"/>
            <a:ext cx="6715172"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CÁLCULO DAS QUOTAS DECRESCENTES</a:t>
            </a:r>
          </a:p>
        </p:txBody>
      </p:sp>
    </p:spTree>
  </p:cSld>
  <p:clrMapOvr>
    <a:masterClrMapping/>
  </p:clrMapOvr>
  <p:transition spd="slow">
    <p:cu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sp>
        <p:nvSpPr>
          <p:cNvPr id="499" name="Shape 499"/>
          <p:cNvSpPr txBox="1">
            <a:spLocks noGrp="1"/>
          </p:cNvSpPr>
          <p:nvPr>
            <p:ph type="body" idx="1"/>
          </p:nvPr>
        </p:nvSpPr>
        <p:spPr>
          <a:xfrm>
            <a:off x="323528" y="1285875"/>
            <a:ext cx="8606159" cy="4810124"/>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100000"/>
              <a:buFont typeface="Arial"/>
              <a:buChar char="●"/>
            </a:pPr>
            <a:r>
              <a:rPr lang="pt-PT" sz="2600" b="0" i="0" u="none" strike="noStrike" cap="none" baseline="0" dirty="0">
                <a:solidFill>
                  <a:schemeClr val="dk1"/>
                </a:solidFill>
                <a:latin typeface="Times New Roman"/>
                <a:ea typeface="Times New Roman"/>
                <a:cs typeface="Times New Roman"/>
                <a:sym typeface="Times New Roman"/>
              </a:rPr>
              <a:t>Aplicando a regra da divisão do valor residual pelo número de anos que falta depreciar teríamos (art.º 6.º D.R.): </a:t>
            </a:r>
          </a:p>
          <a:p>
            <a:pPr indent="-342900">
              <a:spcBef>
                <a:spcPts val="520"/>
              </a:spcBef>
              <a:buSzPct val="25000"/>
              <a:buNone/>
            </a:pPr>
            <a:r>
              <a:rPr lang="pt-PT" sz="2600" b="0" i="0" u="none" strike="noStrike" cap="none" baseline="0" dirty="0">
                <a:solidFill>
                  <a:schemeClr val="dk1"/>
                </a:solidFill>
                <a:latin typeface="Times New Roman"/>
                <a:ea typeface="Times New Roman"/>
                <a:cs typeface="Times New Roman"/>
                <a:sym typeface="Times New Roman"/>
              </a:rPr>
              <a:t>	</a:t>
            </a:r>
            <a:r>
              <a:rPr lang="pt-PT" sz="2400" b="0" i="0" u="none" strike="noStrike" cap="none" baseline="0" dirty="0">
                <a:solidFill>
                  <a:schemeClr val="tx1"/>
                </a:solidFill>
                <a:latin typeface="Times New Roman"/>
                <a:ea typeface="Times New Roman"/>
                <a:cs typeface="Times New Roman"/>
                <a:sym typeface="Times New Roman"/>
              </a:rPr>
              <a:t>2018……..106.340:4=26585&lt;    </a:t>
            </a:r>
            <a:r>
              <a:rPr lang="pt-PT" sz="2400" dirty="0">
                <a:solidFill>
                  <a:schemeClr val="tx1"/>
                </a:solidFill>
              </a:rPr>
              <a:t>37.963 </a:t>
            </a:r>
            <a:r>
              <a:rPr lang="pt-PT" sz="2000" dirty="0">
                <a:solidFill>
                  <a:schemeClr val="tx1"/>
                </a:solidFill>
              </a:rPr>
              <a:t>valor quotas decrescentes </a:t>
            </a:r>
            <a:r>
              <a:rPr lang="pt-PT" sz="2400" b="0" i="0" u="none" strike="noStrike" cap="none" baseline="0" dirty="0">
                <a:solidFill>
                  <a:schemeClr val="tx1"/>
                </a:solidFill>
                <a:latin typeface="Times New Roman"/>
                <a:ea typeface="Times New Roman"/>
                <a:cs typeface="Times New Roman"/>
                <a:sym typeface="Times New Roman"/>
              </a:rPr>
              <a:t>2019……..</a:t>
            </a:r>
            <a:r>
              <a:rPr lang="pt-PT" sz="2400" dirty="0">
                <a:solidFill>
                  <a:schemeClr val="tx1"/>
                </a:solidFill>
              </a:rPr>
              <a:t>68.377</a:t>
            </a:r>
            <a:r>
              <a:rPr lang="pt-PT" sz="2400" b="0" i="0" u="none" strike="noStrike" cap="none" baseline="0" dirty="0">
                <a:solidFill>
                  <a:schemeClr val="tx1"/>
                </a:solidFill>
                <a:latin typeface="Times New Roman"/>
                <a:ea typeface="Times New Roman"/>
                <a:cs typeface="Times New Roman"/>
                <a:sym typeface="Times New Roman"/>
              </a:rPr>
              <a:t>:3= 22.792&lt;    </a:t>
            </a:r>
            <a:r>
              <a:rPr lang="pt-PT" sz="2400" dirty="0">
                <a:solidFill>
                  <a:schemeClr val="tx1"/>
                </a:solidFill>
                <a:sym typeface="Times New Roman"/>
              </a:rPr>
              <a:t>24.410   </a:t>
            </a:r>
            <a:r>
              <a:rPr lang="pt-PT" sz="2400" b="0" i="0" u="none" strike="noStrike" cap="none" baseline="0" dirty="0">
                <a:solidFill>
                  <a:schemeClr val="tx1"/>
                </a:solidFill>
                <a:latin typeface="Times New Roman"/>
                <a:ea typeface="Times New Roman"/>
                <a:cs typeface="Times New Roman"/>
                <a:sym typeface="Times New Roman"/>
              </a:rPr>
              <a:t> 	“	“</a:t>
            </a:r>
          </a:p>
          <a:p>
            <a:pPr lvl="0" indent="-342900" algn="just">
              <a:spcBef>
                <a:spcPts val="520"/>
              </a:spcBef>
              <a:buSzPct val="25000"/>
              <a:buNone/>
            </a:pPr>
            <a:r>
              <a:rPr lang="pt-PT" sz="2400" b="0" i="0" u="none" strike="noStrike" cap="none" baseline="0" dirty="0">
                <a:solidFill>
                  <a:schemeClr val="tx1"/>
                </a:solidFill>
                <a:latin typeface="Times New Roman"/>
                <a:ea typeface="Times New Roman"/>
                <a:cs typeface="Times New Roman"/>
                <a:sym typeface="Times New Roman"/>
              </a:rPr>
              <a:t>	2020……..</a:t>
            </a:r>
            <a:r>
              <a:rPr lang="pt-PT" sz="2400" dirty="0">
                <a:solidFill>
                  <a:schemeClr val="tx1"/>
                </a:solidFill>
              </a:rPr>
              <a:t>43.967</a:t>
            </a:r>
            <a:r>
              <a:rPr lang="pt-PT" sz="2400" b="0" i="0" u="none" strike="noStrike" cap="none" baseline="0" dirty="0">
                <a:solidFill>
                  <a:schemeClr val="tx1"/>
                </a:solidFill>
                <a:latin typeface="Times New Roman"/>
                <a:ea typeface="Times New Roman"/>
                <a:cs typeface="Times New Roman"/>
                <a:sym typeface="Times New Roman"/>
              </a:rPr>
              <a:t>:2 =</a:t>
            </a:r>
            <a:r>
              <a:rPr lang="pt-PT" sz="2400" u="sng" dirty="0">
                <a:solidFill>
                  <a:schemeClr val="tx1"/>
                </a:solidFill>
              </a:rPr>
              <a:t>21.983&gt;  15.696</a:t>
            </a:r>
            <a:r>
              <a:rPr lang="pt-PT" sz="2400" dirty="0">
                <a:solidFill>
                  <a:schemeClr val="tx1"/>
                </a:solidFill>
              </a:rPr>
              <a:t>  	“	“</a:t>
            </a:r>
          </a:p>
          <a:p>
            <a:pPr lvl="0" indent="-342900" algn="just">
              <a:spcBef>
                <a:spcPts val="520"/>
              </a:spcBef>
              <a:buSzPct val="25000"/>
              <a:buNone/>
            </a:pPr>
            <a:r>
              <a:rPr lang="pt-PT" sz="2800" b="0" i="0" u="none" strike="noStrike" cap="none" baseline="0" dirty="0">
                <a:solidFill>
                  <a:schemeClr val="dk2"/>
                </a:solidFill>
                <a:latin typeface="Times New Roman"/>
                <a:ea typeface="Times New Roman"/>
                <a:cs typeface="Times New Roman"/>
                <a:sym typeface="Times New Roman"/>
              </a:rPr>
              <a:t>	</a:t>
            </a:r>
            <a:r>
              <a:rPr lang="pt-PT" sz="2600" b="0" i="0" u="none" strike="noStrike" cap="none" baseline="0" dirty="0">
                <a:solidFill>
                  <a:srgbClr val="FF0000"/>
                </a:solidFill>
                <a:latin typeface="Times New Roman"/>
                <a:ea typeface="Times New Roman"/>
                <a:cs typeface="Times New Roman"/>
                <a:sym typeface="Times New Roman"/>
              </a:rPr>
              <a:t>	</a:t>
            </a:r>
          </a:p>
          <a:p>
            <a:pPr marL="342900" marR="0" lvl="0" indent="-342900" algn="just" rtl="0">
              <a:spcBef>
                <a:spcPts val="520"/>
              </a:spcBef>
              <a:spcAft>
                <a:spcPts val="0"/>
              </a:spcAft>
              <a:buClr>
                <a:schemeClr val="lt2"/>
              </a:buClr>
              <a:buSzPct val="25000"/>
              <a:buFont typeface="Arial"/>
              <a:buNone/>
            </a:pPr>
            <a:r>
              <a:rPr lang="pt-PT" sz="2600" b="0" i="0" u="none" strike="noStrike" cap="none" baseline="0" dirty="0">
                <a:solidFill>
                  <a:schemeClr val="dk1"/>
                </a:solidFill>
                <a:latin typeface="Times New Roman"/>
                <a:ea typeface="Times New Roman"/>
                <a:cs typeface="Times New Roman"/>
                <a:sym typeface="Times New Roman"/>
              </a:rPr>
              <a:t>	O valor anual da quota a considerar em 2020 e 2021 é de 21.983€, pois o valor da quota de depreciação não deverá ser inferior à quota mínima</a:t>
            </a:r>
            <a:r>
              <a:rPr lang="pt-PT" sz="2600" dirty="0">
                <a:solidFill>
                  <a:schemeClr val="dk1"/>
                </a:solidFill>
                <a:latin typeface="Times New Roman"/>
                <a:ea typeface="Times New Roman"/>
                <a:cs typeface="Times New Roman"/>
                <a:sym typeface="Times New Roman"/>
              </a:rPr>
              <a:t> </a:t>
            </a:r>
            <a:r>
              <a:rPr lang="pt-PT" sz="2600" b="0" i="0" u="none" strike="noStrike" cap="none" baseline="0" dirty="0">
                <a:solidFill>
                  <a:schemeClr val="dk1"/>
                </a:solidFill>
                <a:latin typeface="Times New Roman"/>
                <a:ea typeface="Times New Roman"/>
                <a:cs typeface="Times New Roman"/>
                <a:sym typeface="Times New Roman"/>
              </a:rPr>
              <a:t>(</a:t>
            </a:r>
            <a:r>
              <a:rPr lang="pt-PT" sz="2600" b="0" i="0" u="none" strike="noStrike" cap="none" baseline="0" dirty="0" err="1">
                <a:solidFill>
                  <a:schemeClr val="dk1"/>
                </a:solidFill>
                <a:latin typeface="Times New Roman"/>
                <a:ea typeface="Times New Roman"/>
                <a:cs typeface="Times New Roman"/>
                <a:sym typeface="Times New Roman"/>
              </a:rPr>
              <a:t>art.ºs</a:t>
            </a:r>
            <a:r>
              <a:rPr lang="pt-PT" sz="2600" b="0" i="0" u="none" strike="noStrike" cap="none" baseline="0" dirty="0">
                <a:solidFill>
                  <a:schemeClr val="dk1"/>
                </a:solidFill>
                <a:latin typeface="Times New Roman"/>
                <a:ea typeface="Times New Roman"/>
                <a:cs typeface="Times New Roman"/>
                <a:sym typeface="Times New Roman"/>
              </a:rPr>
              <a:t> 6.º n.º 4 e 18.º do D.R. 25/2009). </a:t>
            </a:r>
          </a:p>
          <a:p>
            <a:pPr marL="342900" marR="0" lvl="0" indent="-342900" algn="just" rtl="0">
              <a:spcBef>
                <a:spcPts val="520"/>
              </a:spcBef>
              <a:spcAft>
                <a:spcPts val="0"/>
              </a:spcAft>
              <a:buClr>
                <a:schemeClr val="lt2"/>
              </a:buClr>
              <a:buSzPct val="25000"/>
              <a:buFont typeface="Arial"/>
              <a:buNone/>
            </a:pPr>
            <a:endParaRPr lang="pt-PT" sz="2600" b="0" i="0" u="none" strike="noStrike" cap="none" baseline="0" dirty="0">
              <a:solidFill>
                <a:schemeClr val="dk1"/>
              </a:solidFill>
              <a:latin typeface="Times New Roman"/>
              <a:ea typeface="Times New Roman"/>
              <a:cs typeface="Times New Roman"/>
              <a:sym typeface="Times New Roman"/>
            </a:endParaRPr>
          </a:p>
          <a:p>
            <a:pPr marL="342900" marR="0" lvl="0" indent="-139700" algn="l" rtl="0">
              <a:lnSpc>
                <a:spcPct val="90000"/>
              </a:lnSpc>
              <a:spcBef>
                <a:spcPts val="640"/>
              </a:spcBef>
              <a:spcAft>
                <a:spcPts val="0"/>
              </a:spcAft>
              <a:buClr>
                <a:schemeClr val="lt2"/>
              </a:buClr>
              <a:buFont typeface="Arial"/>
              <a:buNone/>
            </a:pPr>
            <a:endParaRPr sz="3200" b="0" i="0" u="none" strike="noStrike" cap="none" baseline="0" dirty="0">
              <a:solidFill>
                <a:schemeClr val="dk1"/>
              </a:solidFill>
              <a:latin typeface="Times New Roman"/>
              <a:ea typeface="Times New Roman"/>
              <a:cs typeface="Times New Roman"/>
              <a:sym typeface="Times New Roman"/>
            </a:endParaRPr>
          </a:p>
        </p:txBody>
      </p:sp>
      <p:sp>
        <p:nvSpPr>
          <p:cNvPr id="500" name="Shape 500"/>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39</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501" name="Shape 501"/>
          <p:cNvSpPr txBox="1"/>
          <p:nvPr/>
        </p:nvSpPr>
        <p:spPr>
          <a:xfrm>
            <a:off x="1285851" y="214289"/>
            <a:ext cx="6715172"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CÁLCULO DAS QUOTAS DECRESCENTES</a:t>
            </a:r>
          </a:p>
        </p:txBody>
      </p:sp>
    </p:spTree>
  </p:cSld>
  <p:clrMapOvr>
    <a:masterClrMapping/>
  </p:clrMapOvr>
  <p:transition spd="slow">
    <p:cu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sp>
        <p:nvSpPr>
          <p:cNvPr id="507" name="Shape 507"/>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40</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508" name="Shape 508"/>
          <p:cNvSpPr txBox="1"/>
          <p:nvPr/>
        </p:nvSpPr>
        <p:spPr>
          <a:xfrm>
            <a:off x="500035" y="857232"/>
            <a:ext cx="8358216" cy="6572268"/>
          </a:xfrm>
          <a:prstGeom prst="rect">
            <a:avLst/>
          </a:prstGeom>
          <a:noFill/>
          <a:ln>
            <a:noFill/>
          </a:ln>
        </p:spPr>
        <p:txBody>
          <a:bodyPr lIns="91425" tIns="45700" rIns="91425" bIns="45700" anchor="t" anchorCtr="0">
            <a:noAutofit/>
          </a:bodyPr>
          <a:lstStyle/>
          <a:p>
            <a:pPr marL="457200" marR="0" lvl="0" indent="-457200" algn="just" rtl="0">
              <a:spcBef>
                <a:spcPts val="0"/>
              </a:spcBef>
              <a:spcAft>
                <a:spcPts val="0"/>
              </a:spcAft>
              <a:buNone/>
            </a:pPr>
            <a:endParaRPr sz="2400" b="1" i="0"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0" i="0" u="none" strike="noStrike" cap="none" baseline="0">
              <a:solidFill>
                <a:schemeClr val="dk1"/>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just" rtl="0">
              <a:spcBef>
                <a:spcPts val="0"/>
              </a:spcBef>
              <a:spcAft>
                <a:spcPts val="0"/>
              </a:spcAft>
              <a:buNone/>
            </a:pPr>
            <a:endParaRPr sz="2400" b="1" i="0" u="none" strike="noStrike" cap="none" baseline="0">
              <a:solidFill>
                <a:srgbClr val="0070C0"/>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p:txBody>
      </p:sp>
      <p:sp>
        <p:nvSpPr>
          <p:cNvPr id="509" name="Shape 509"/>
          <p:cNvSpPr/>
          <p:nvPr/>
        </p:nvSpPr>
        <p:spPr>
          <a:xfrm>
            <a:off x="571500" y="1196753"/>
            <a:ext cx="8001000" cy="7438960"/>
          </a:xfrm>
          <a:prstGeom prst="rect">
            <a:avLst/>
          </a:prstGeom>
          <a:noFill/>
          <a:ln>
            <a:noFill/>
          </a:ln>
        </p:spPr>
        <p:txBody>
          <a:bodyPr lIns="91425" tIns="45700" rIns="91425" bIns="45700" anchor="t" anchorCtr="0">
            <a:noAutofit/>
          </a:bodyPr>
          <a:lstStyle/>
          <a:p>
            <a:pPr marL="0" marR="0" lvl="0" indent="0" algn="just" rtl="0">
              <a:lnSpc>
                <a:spcPct val="90000"/>
              </a:lnSpc>
              <a:spcBef>
                <a:spcPts val="0"/>
              </a:spcBef>
              <a:spcAft>
                <a:spcPts val="0"/>
              </a:spcAft>
              <a:buClr>
                <a:schemeClr val="dk1"/>
              </a:buClr>
              <a:buSzPct val="100000"/>
              <a:buFont typeface="Noto Symbol"/>
              <a:buChar char="❖"/>
            </a:pPr>
            <a:r>
              <a:rPr lang="pt-PT" sz="1800" b="1" i="0" u="none" strike="noStrike" cap="none" baseline="0" dirty="0">
                <a:solidFill>
                  <a:schemeClr val="dk1"/>
                </a:solidFill>
                <a:latin typeface="Times New Roman"/>
                <a:ea typeface="Times New Roman"/>
                <a:cs typeface="Times New Roman"/>
                <a:sym typeface="Times New Roman"/>
              </a:rPr>
              <a:t>Para efeitos fiscais vigora em regra o modelo do custo, </a:t>
            </a:r>
            <a:r>
              <a:rPr lang="pt-PT" sz="1800" b="0" i="0" u="none" strike="noStrike" cap="none" baseline="0" dirty="0">
                <a:solidFill>
                  <a:schemeClr val="dk1"/>
                </a:solidFill>
                <a:latin typeface="Times New Roman"/>
                <a:ea typeface="Times New Roman"/>
                <a:cs typeface="Times New Roman"/>
                <a:sym typeface="Times New Roman"/>
              </a:rPr>
              <a:t>segundo o qual poderão ser reconhecidas em resultados:</a:t>
            </a:r>
          </a:p>
          <a:p>
            <a:pPr marL="914400" marR="0" lvl="2" indent="0" algn="just" rtl="0">
              <a:lnSpc>
                <a:spcPct val="90000"/>
              </a:lnSpc>
              <a:spcBef>
                <a:spcPts val="500"/>
              </a:spcBef>
              <a:spcAft>
                <a:spcPts val="0"/>
              </a:spcAft>
              <a:buClr>
                <a:schemeClr val="dk1"/>
              </a:buClr>
              <a:buSzPct val="100000"/>
              <a:buFont typeface="Noto Symbol"/>
              <a:buChar char="✓"/>
            </a:pPr>
            <a:r>
              <a:rPr lang="pt-PT" sz="1800" b="1" i="0" u="none" strike="noStrike" cap="none" baseline="0" dirty="0">
                <a:solidFill>
                  <a:schemeClr val="dk1"/>
                </a:solidFill>
                <a:latin typeface="Times New Roman"/>
                <a:ea typeface="Times New Roman"/>
                <a:cs typeface="Times New Roman"/>
                <a:sym typeface="Times New Roman"/>
              </a:rPr>
              <a:t>as depreciações </a:t>
            </a:r>
          </a:p>
          <a:p>
            <a:pPr marL="914400" marR="0" lvl="2" indent="0" algn="just" rtl="0">
              <a:lnSpc>
                <a:spcPct val="90000"/>
              </a:lnSpc>
              <a:spcBef>
                <a:spcPts val="500"/>
              </a:spcBef>
              <a:spcAft>
                <a:spcPts val="0"/>
              </a:spcAft>
              <a:buClr>
                <a:schemeClr val="dk1"/>
              </a:buClr>
              <a:buSzPct val="100000"/>
              <a:buFont typeface="Noto Symbol"/>
              <a:buChar char="✓"/>
            </a:pPr>
            <a:r>
              <a:rPr lang="pt-PT" sz="1800" b="1" i="0" u="none" strike="noStrike" cap="none" baseline="0" dirty="0">
                <a:solidFill>
                  <a:schemeClr val="dk1"/>
                </a:solidFill>
                <a:latin typeface="Times New Roman"/>
                <a:ea typeface="Times New Roman"/>
                <a:cs typeface="Times New Roman"/>
                <a:sym typeface="Times New Roman"/>
              </a:rPr>
              <a:t>as amortizações</a:t>
            </a:r>
          </a:p>
          <a:p>
            <a:pPr marL="0" marR="0" lvl="0" indent="0" algn="just" rtl="0">
              <a:lnSpc>
                <a:spcPct val="90000"/>
              </a:lnSpc>
              <a:spcBef>
                <a:spcPts val="500"/>
              </a:spcBef>
              <a:spcAft>
                <a:spcPts val="0"/>
              </a:spcAft>
              <a:buClr>
                <a:schemeClr val="dk1"/>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No valor depreciável ou amortizável não são consideradas despesas de desmantelamento, mas deduz-se o valor residual; </a:t>
            </a:r>
          </a:p>
          <a:p>
            <a:pPr marL="0" marR="0" lvl="0" indent="0" algn="just" rtl="0">
              <a:lnSpc>
                <a:spcPct val="90000"/>
              </a:lnSpc>
              <a:spcBef>
                <a:spcPts val="500"/>
              </a:spcBef>
              <a:spcAft>
                <a:spcPts val="0"/>
              </a:spcAft>
              <a:buClr>
                <a:schemeClr val="dk1"/>
              </a:buClr>
              <a:buSzPct val="100000"/>
              <a:buFont typeface="Noto Symbol"/>
              <a:buChar char="❖"/>
            </a:pPr>
            <a:endParaRPr lang="pt-PT" sz="1800" b="0" i="0" u="none" strike="noStrike" cap="none" baseline="0" dirty="0">
              <a:solidFill>
                <a:schemeClr val="dk1"/>
              </a:solidFill>
              <a:latin typeface="Times New Roman"/>
              <a:ea typeface="Times New Roman"/>
              <a:cs typeface="Times New Roman"/>
              <a:sym typeface="Times New Roman"/>
            </a:endParaRPr>
          </a:p>
          <a:p>
            <a:pPr marL="0" marR="0" lvl="0" indent="0" algn="just" rtl="0">
              <a:lnSpc>
                <a:spcPct val="90000"/>
              </a:lnSpc>
              <a:spcBef>
                <a:spcPts val="500"/>
              </a:spcBef>
              <a:spcAft>
                <a:spcPts val="0"/>
              </a:spcAft>
              <a:buClr>
                <a:schemeClr val="dk1"/>
              </a:buClr>
              <a:buSzPct val="100000"/>
              <a:buFont typeface="Noto Symbol"/>
              <a:buChar char="❖"/>
            </a:pPr>
            <a:r>
              <a:rPr lang="pt-PT" sz="1800" dirty="0">
                <a:solidFill>
                  <a:schemeClr val="dk1"/>
                </a:solidFill>
                <a:latin typeface="Times New Roman"/>
                <a:ea typeface="Times New Roman"/>
                <a:cs typeface="Times New Roman"/>
                <a:sym typeface="Times New Roman"/>
              </a:rPr>
              <a:t>No método da linha reta, aplicam-se as taxas definidas no D.R. 25/2009, ao custo de aquisição ou de produção; ao valor de reavaliação ao abrigo de legislação fiscal; ou ao valor de mercado, à data do reconhecimento inicial, quando não for conhecido ou custo de aquisição ou produção;</a:t>
            </a:r>
          </a:p>
          <a:p>
            <a:pPr marL="0" marR="0" lvl="0" indent="0" algn="just" rtl="0">
              <a:lnSpc>
                <a:spcPct val="90000"/>
              </a:lnSpc>
              <a:spcBef>
                <a:spcPts val="500"/>
              </a:spcBef>
              <a:spcAft>
                <a:spcPts val="0"/>
              </a:spcAft>
              <a:buClr>
                <a:schemeClr val="dk1"/>
              </a:buClr>
              <a:buSzPct val="100000"/>
              <a:buFont typeface="Noto Symbol"/>
              <a:buChar char="❖"/>
            </a:pPr>
            <a:endParaRPr lang="pt-PT" sz="1800" b="0" i="0" u="none" strike="noStrike" cap="none" baseline="0" dirty="0">
              <a:solidFill>
                <a:schemeClr val="dk1"/>
              </a:solidFill>
              <a:latin typeface="Times New Roman"/>
              <a:ea typeface="Times New Roman"/>
              <a:cs typeface="Times New Roman"/>
              <a:sym typeface="Times New Roman"/>
            </a:endParaRPr>
          </a:p>
          <a:p>
            <a:pPr marL="0" marR="0" lvl="0" indent="0" algn="just" rtl="0">
              <a:lnSpc>
                <a:spcPct val="90000"/>
              </a:lnSpc>
              <a:spcBef>
                <a:spcPts val="500"/>
              </a:spcBef>
              <a:spcAft>
                <a:spcPts val="0"/>
              </a:spcAft>
              <a:buClr>
                <a:schemeClr val="dk1"/>
              </a:buClr>
              <a:buSzPct val="100000"/>
              <a:buFont typeface="Noto Symbol"/>
              <a:buChar char="❖"/>
            </a:pPr>
            <a:r>
              <a:rPr lang="pt-PT" sz="1800" dirty="0">
                <a:solidFill>
                  <a:schemeClr val="dk1"/>
                </a:solidFill>
                <a:latin typeface="Times New Roman"/>
                <a:ea typeface="Times New Roman"/>
                <a:cs typeface="Times New Roman"/>
                <a:sym typeface="Times New Roman"/>
              </a:rPr>
              <a:t>A</a:t>
            </a:r>
            <a:r>
              <a:rPr lang="pt-PT" sz="1800" b="0" i="0" u="none" strike="noStrike" cap="none" baseline="0" dirty="0">
                <a:solidFill>
                  <a:schemeClr val="dk1"/>
                </a:solidFill>
                <a:latin typeface="Times New Roman"/>
                <a:ea typeface="Times New Roman"/>
                <a:cs typeface="Times New Roman"/>
                <a:sym typeface="Times New Roman"/>
              </a:rPr>
              <a:t>s taxas de depreciação são as constantes das tabelas anexas ao D.R.,</a:t>
            </a:r>
            <a:r>
              <a:rPr lang="pt-PT" sz="1800" dirty="0">
                <a:solidFill>
                  <a:schemeClr val="dk1"/>
                </a:solidFill>
                <a:latin typeface="Times New Roman"/>
                <a:ea typeface="Times New Roman"/>
                <a:cs typeface="Times New Roman"/>
                <a:sym typeface="Times New Roman"/>
              </a:rPr>
              <a:t> que correspondem às quotas máximas, sendo as quotas mínimas metade  das máximas </a:t>
            </a:r>
            <a:r>
              <a:rPr lang="pt-PT" sz="1800" b="1" i="0" u="none" strike="noStrike" cap="none" baseline="0" dirty="0">
                <a:solidFill>
                  <a:schemeClr val="dk1"/>
                </a:solidFill>
                <a:latin typeface="Times New Roman"/>
                <a:ea typeface="Times New Roman"/>
                <a:cs typeface="Times New Roman"/>
                <a:sym typeface="Times New Roman"/>
              </a:rPr>
              <a:t>e podem também ser  efetuadas depreciações por duodécimos</a:t>
            </a:r>
            <a:r>
              <a:rPr lang="pt-PT" sz="1800" b="1" dirty="0">
                <a:solidFill>
                  <a:schemeClr val="dk1"/>
                </a:solidFill>
                <a:latin typeface="Times New Roman"/>
                <a:ea typeface="Times New Roman"/>
                <a:cs typeface="Times New Roman"/>
                <a:sym typeface="Times New Roman"/>
              </a:rPr>
              <a:t>;</a:t>
            </a:r>
            <a:endParaRPr lang="pt-PT" sz="1800" b="1" i="0" u="none" strike="noStrike" cap="none" baseline="0" dirty="0">
              <a:solidFill>
                <a:schemeClr val="dk1"/>
              </a:solidFill>
              <a:latin typeface="Times New Roman"/>
              <a:ea typeface="Times New Roman"/>
              <a:cs typeface="Times New Roman"/>
              <a:sym typeface="Times New Roman"/>
            </a:endParaRPr>
          </a:p>
          <a:p>
            <a:pPr marL="0" marR="0" lvl="0" indent="0" algn="just" rtl="0">
              <a:lnSpc>
                <a:spcPct val="90000"/>
              </a:lnSpc>
              <a:spcBef>
                <a:spcPts val="500"/>
              </a:spcBef>
              <a:spcAft>
                <a:spcPts val="0"/>
              </a:spcAft>
              <a:buClr>
                <a:schemeClr val="dk1"/>
              </a:buClr>
              <a:buSzPct val="100000"/>
              <a:buFont typeface="Noto Symbol"/>
              <a:buChar char="❖"/>
            </a:pPr>
            <a:endParaRPr lang="pt-PT" sz="1800" b="0" i="0" u="none" strike="noStrike" cap="none" baseline="0" dirty="0">
              <a:solidFill>
                <a:schemeClr val="dk1"/>
              </a:solidFill>
              <a:latin typeface="Times New Roman"/>
              <a:ea typeface="Times New Roman"/>
              <a:cs typeface="Times New Roman"/>
              <a:sym typeface="Times New Roman"/>
            </a:endParaRPr>
          </a:p>
          <a:p>
            <a:pPr marL="0" marR="0" lvl="0" indent="0" algn="just" rtl="0">
              <a:lnSpc>
                <a:spcPct val="90000"/>
              </a:lnSpc>
              <a:spcBef>
                <a:spcPts val="800"/>
              </a:spcBef>
              <a:spcAft>
                <a:spcPts val="0"/>
              </a:spcAft>
              <a:buClr>
                <a:schemeClr val="dk1"/>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As depreciações contabilizadas que não excedam os limites previstos no Decreto Regulamentar podem ser aceites como gastos</a:t>
            </a:r>
            <a:r>
              <a:rPr lang="pt-PT" sz="1800" b="1" i="0" u="none" strike="noStrike" cap="none" baseline="0" dirty="0">
                <a:solidFill>
                  <a:schemeClr val="dk1"/>
                </a:solidFill>
                <a:latin typeface="Times New Roman"/>
                <a:ea typeface="Times New Roman"/>
                <a:cs typeface="Times New Roman"/>
                <a:sym typeface="Times New Roman"/>
              </a:rPr>
              <a:t> </a:t>
            </a:r>
            <a:r>
              <a:rPr lang="pt-PT" sz="1800" b="0" i="0" u="none" strike="noStrike" cap="none" baseline="0" dirty="0">
                <a:solidFill>
                  <a:schemeClr val="dk1"/>
                </a:solidFill>
                <a:latin typeface="Times New Roman"/>
                <a:ea typeface="Times New Roman"/>
                <a:cs typeface="Times New Roman"/>
                <a:sym typeface="Times New Roman"/>
              </a:rPr>
              <a:t>nos exercícios posteriores, sem ser necessário proceder à </a:t>
            </a:r>
            <a:r>
              <a:rPr lang="pt-PT" sz="1800" b="0" i="0" u="none" strike="noStrike" cap="none" baseline="0" dirty="0" err="1">
                <a:solidFill>
                  <a:schemeClr val="dk1"/>
                </a:solidFill>
                <a:latin typeface="Times New Roman"/>
                <a:ea typeface="Times New Roman"/>
                <a:cs typeface="Times New Roman"/>
                <a:sym typeface="Times New Roman"/>
              </a:rPr>
              <a:t>respectiva</a:t>
            </a:r>
            <a:r>
              <a:rPr lang="pt-PT" sz="1800" b="0" i="0" u="none" strike="noStrike" cap="none" baseline="0" dirty="0">
                <a:solidFill>
                  <a:schemeClr val="dk1"/>
                </a:solidFill>
                <a:latin typeface="Times New Roman"/>
                <a:ea typeface="Times New Roman"/>
                <a:cs typeface="Times New Roman"/>
                <a:sym typeface="Times New Roman"/>
              </a:rPr>
              <a:t> </a:t>
            </a:r>
            <a:r>
              <a:rPr lang="pt-PT" sz="1800" i="0" u="none" strike="noStrike" cap="none" baseline="0" dirty="0">
                <a:solidFill>
                  <a:schemeClr val="dk1"/>
                </a:solidFill>
                <a:latin typeface="Times New Roman"/>
                <a:ea typeface="Times New Roman"/>
                <a:cs typeface="Times New Roman"/>
                <a:sym typeface="Times New Roman"/>
              </a:rPr>
              <a:t>regularização contabilística </a:t>
            </a:r>
            <a:r>
              <a:rPr lang="pt-PT" sz="1800" b="1" i="0" u="none" strike="noStrike" cap="none" baseline="0" dirty="0">
                <a:solidFill>
                  <a:schemeClr val="dk1"/>
                </a:solidFill>
                <a:latin typeface="Times New Roman"/>
                <a:ea typeface="Times New Roman"/>
                <a:cs typeface="Times New Roman"/>
                <a:sym typeface="Times New Roman"/>
              </a:rPr>
              <a:t>(D.R. 25/2009)</a:t>
            </a:r>
          </a:p>
          <a:p>
            <a:pPr marL="0" marR="0" lvl="0" indent="127000" algn="l" rtl="0">
              <a:lnSpc>
                <a:spcPct val="90000"/>
              </a:lnSpc>
              <a:spcBef>
                <a:spcPts val="800"/>
              </a:spcBef>
              <a:spcAft>
                <a:spcPts val="0"/>
              </a:spcAft>
              <a:buClr>
                <a:schemeClr val="dk1"/>
              </a:buClr>
              <a:buFont typeface="Times New Roman"/>
              <a:buNone/>
            </a:pPr>
            <a:endParaRPr sz="2000" b="1" i="0" u="none" strike="noStrike" cap="none" baseline="0" dirty="0">
              <a:solidFill>
                <a:schemeClr val="accent2"/>
              </a:solidFill>
              <a:latin typeface="Times New Roman"/>
              <a:ea typeface="Times New Roman"/>
              <a:cs typeface="Times New Roman"/>
              <a:sym typeface="Times New Roman"/>
            </a:endParaRPr>
          </a:p>
          <a:p>
            <a:pPr marL="0" marR="0" lvl="0" indent="0" algn="l" rtl="0">
              <a:lnSpc>
                <a:spcPct val="90000"/>
              </a:lnSpc>
              <a:spcBef>
                <a:spcPts val="500"/>
              </a:spcBef>
              <a:spcAft>
                <a:spcPts val="0"/>
              </a:spcAft>
              <a:buNone/>
            </a:pPr>
            <a:endParaRPr sz="2200" b="1" i="0" u="none" strike="noStrike" cap="none" baseline="0" dirty="0">
              <a:solidFill>
                <a:schemeClr val="dk1"/>
              </a:solidFill>
              <a:latin typeface="Times New Roman"/>
              <a:ea typeface="Times New Roman"/>
              <a:cs typeface="Times New Roman"/>
              <a:sym typeface="Times New Roman"/>
            </a:endParaRPr>
          </a:p>
          <a:p>
            <a:pPr marL="0" marR="0" lvl="0" indent="139700" algn="l" rtl="0">
              <a:lnSpc>
                <a:spcPct val="90000"/>
              </a:lnSpc>
              <a:spcBef>
                <a:spcPts val="500"/>
              </a:spcBef>
              <a:spcAft>
                <a:spcPts val="0"/>
              </a:spcAft>
              <a:buClr>
                <a:schemeClr val="dk1"/>
              </a:buClr>
              <a:buFont typeface="Noto Symbol"/>
              <a:buNone/>
            </a:pPr>
            <a:endParaRPr sz="2200" b="1" i="0" u="none" strike="noStrike" cap="none" baseline="0" dirty="0">
              <a:solidFill>
                <a:schemeClr val="dk1"/>
              </a:solidFill>
              <a:latin typeface="Times New Roman"/>
              <a:ea typeface="Times New Roman"/>
              <a:cs typeface="Times New Roman"/>
              <a:sym typeface="Times New Roman"/>
            </a:endParaRPr>
          </a:p>
          <a:p>
            <a:pPr marL="0" marR="0" lvl="0" indent="152400" algn="l" rtl="0">
              <a:lnSpc>
                <a:spcPct val="90000"/>
              </a:lnSpc>
              <a:spcBef>
                <a:spcPts val="500"/>
              </a:spcBef>
              <a:spcAft>
                <a:spcPts val="0"/>
              </a:spcAft>
              <a:buClr>
                <a:schemeClr val="dk1"/>
              </a:buClr>
              <a:buFont typeface="Noto Symbol"/>
              <a:buNone/>
            </a:pPr>
            <a:endParaRPr sz="2400" b="1" i="0" u="none" strike="noStrike" cap="none" baseline="0" dirty="0">
              <a:solidFill>
                <a:schemeClr val="dk1"/>
              </a:solidFill>
              <a:latin typeface="Times New Roman"/>
              <a:ea typeface="Times New Roman"/>
              <a:cs typeface="Times New Roman"/>
              <a:sym typeface="Times New Roman"/>
            </a:endParaRPr>
          </a:p>
          <a:p>
            <a:pPr marL="0" marR="0" lvl="0" indent="152400" algn="just" rtl="0">
              <a:spcBef>
                <a:spcPts val="500"/>
              </a:spcBef>
              <a:spcAft>
                <a:spcPts val="0"/>
              </a:spcAft>
              <a:buClr>
                <a:schemeClr val="dk1"/>
              </a:buClr>
              <a:buFont typeface="Noto Symbol"/>
              <a:buNone/>
            </a:pPr>
            <a:endParaRPr sz="2400" b="1" i="0" u="none" strike="noStrike" cap="none" baseline="0" dirty="0">
              <a:solidFill>
                <a:schemeClr val="dk1"/>
              </a:solidFill>
              <a:latin typeface="Times New Roman"/>
              <a:ea typeface="Times New Roman"/>
              <a:cs typeface="Times New Roman"/>
              <a:sym typeface="Times New Roman"/>
            </a:endParaRPr>
          </a:p>
          <a:p>
            <a:pPr marL="0" marR="0" lvl="0" indent="0" algn="just" rtl="0">
              <a:spcBef>
                <a:spcPts val="500"/>
              </a:spcBef>
              <a:spcAft>
                <a:spcPts val="0"/>
              </a:spcAft>
              <a:buSzPct val="25000"/>
              <a:buNone/>
            </a:pPr>
            <a:r>
              <a:rPr lang="pt-PT" sz="2400" b="1" i="0" u="sng" strike="noStrike" cap="none" baseline="0" dirty="0">
                <a:solidFill>
                  <a:schemeClr val="dk1"/>
                </a:solidFill>
                <a:latin typeface="Times New Roman"/>
                <a:ea typeface="Times New Roman"/>
                <a:cs typeface="Times New Roman"/>
                <a:sym typeface="Times New Roman"/>
              </a:rPr>
              <a:t> </a:t>
            </a:r>
          </a:p>
        </p:txBody>
      </p:sp>
      <p:sp>
        <p:nvSpPr>
          <p:cNvPr id="510" name="Shape 510"/>
          <p:cNvSpPr txBox="1"/>
          <p:nvPr/>
        </p:nvSpPr>
        <p:spPr>
          <a:xfrm>
            <a:off x="1285851" y="214289"/>
            <a:ext cx="6715172" cy="83099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dirty="0">
                <a:solidFill>
                  <a:schemeClr val="dk1"/>
                </a:solidFill>
                <a:latin typeface="Times New Roman"/>
                <a:ea typeface="Times New Roman"/>
                <a:cs typeface="Times New Roman"/>
                <a:sym typeface="Times New Roman"/>
              </a:rPr>
              <a:t>DEPRECIAÇÕES E AMORTIZAÇÕES</a:t>
            </a:r>
          </a:p>
          <a:p>
            <a:pPr marL="0" marR="0" lvl="0" indent="0" algn="ctr" rtl="0">
              <a:spcBef>
                <a:spcPts val="0"/>
              </a:spcBef>
              <a:spcAft>
                <a:spcPts val="0"/>
              </a:spcAft>
              <a:buSzPct val="25000"/>
              <a:buNone/>
            </a:pPr>
            <a:r>
              <a:rPr lang="pt-PT" sz="2400" b="1" i="0" u="none" strike="noStrike" cap="none" baseline="0" dirty="0">
                <a:solidFill>
                  <a:schemeClr val="dk1"/>
                </a:solidFill>
                <a:latin typeface="Times New Roman"/>
                <a:ea typeface="Times New Roman"/>
                <a:cs typeface="Times New Roman"/>
                <a:sym typeface="Times New Roman"/>
              </a:rPr>
              <a:t>Art.º 29.º a 31.º-A do CIRC e D.R. </a:t>
            </a:r>
          </a:p>
        </p:txBody>
      </p:sp>
    </p:spTree>
  </p:cSld>
  <p:clrMapOvr>
    <a:masterClrMapping/>
  </p:clrMapOvr>
  <p:transition spd="slow">
    <p:cu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15"/>
        <p:cNvGrpSpPr/>
        <p:nvPr/>
      </p:nvGrpSpPr>
      <p:grpSpPr>
        <a:xfrm>
          <a:off x="0" y="0"/>
          <a:ext cx="0" cy="0"/>
          <a:chOff x="0" y="0"/>
          <a:chExt cx="0" cy="0"/>
        </a:xfrm>
      </p:grpSpPr>
      <p:sp>
        <p:nvSpPr>
          <p:cNvPr id="516" name="Shape 516"/>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41</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517" name="Shape 517"/>
          <p:cNvSpPr txBox="1"/>
          <p:nvPr/>
        </p:nvSpPr>
        <p:spPr>
          <a:xfrm>
            <a:off x="714375" y="1143000"/>
            <a:ext cx="8143874" cy="6286499"/>
          </a:xfrm>
          <a:prstGeom prst="rect">
            <a:avLst/>
          </a:prstGeom>
          <a:noFill/>
          <a:ln>
            <a:noFill/>
          </a:ln>
        </p:spPr>
        <p:txBody>
          <a:bodyPr lIns="91425" tIns="45700" rIns="91425" bIns="45700" anchor="t" anchorCtr="0">
            <a:noAutofit/>
          </a:bodyPr>
          <a:lstStyle/>
          <a:p>
            <a:pPr marL="457200" marR="0" lvl="0" indent="-457200" algn="just" rtl="0">
              <a:spcBef>
                <a:spcPts val="0"/>
              </a:spcBef>
              <a:spcAft>
                <a:spcPts val="0"/>
              </a:spcAft>
              <a:buNone/>
            </a:pPr>
            <a:endParaRPr sz="2400" b="1" i="0"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0" i="0" u="none" strike="noStrike" cap="none" baseline="0">
              <a:solidFill>
                <a:schemeClr val="dk1"/>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just" rtl="0">
              <a:spcBef>
                <a:spcPts val="0"/>
              </a:spcBef>
              <a:spcAft>
                <a:spcPts val="0"/>
              </a:spcAft>
              <a:buNone/>
            </a:pPr>
            <a:endParaRPr sz="2400" b="1" i="0" u="none" strike="noStrike" cap="none" baseline="0">
              <a:solidFill>
                <a:srgbClr val="0070C0"/>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p:txBody>
      </p:sp>
      <p:sp>
        <p:nvSpPr>
          <p:cNvPr id="518" name="Shape 518"/>
          <p:cNvSpPr/>
          <p:nvPr/>
        </p:nvSpPr>
        <p:spPr>
          <a:xfrm>
            <a:off x="571500" y="1357312"/>
            <a:ext cx="8001000" cy="9006055"/>
          </a:xfrm>
          <a:prstGeom prst="rect">
            <a:avLst/>
          </a:prstGeom>
          <a:noFill/>
          <a:ln>
            <a:noFill/>
          </a:ln>
        </p:spPr>
        <p:txBody>
          <a:bodyPr lIns="91425" tIns="45700" rIns="91425" bIns="45700" anchor="t" anchorCtr="0">
            <a:noAutofit/>
          </a:bodyPr>
          <a:lstStyle/>
          <a:p>
            <a:pPr marL="0" marR="0" lvl="0" indent="0" algn="just" rtl="0">
              <a:spcBef>
                <a:spcPts val="0"/>
              </a:spcBef>
              <a:spcAft>
                <a:spcPts val="0"/>
              </a:spcAft>
              <a:buClr>
                <a:schemeClr val="dk1"/>
              </a:buClr>
              <a:buSzPct val="100000"/>
              <a:buFont typeface="Noto Symbol"/>
              <a:buChar char="❖"/>
            </a:pPr>
            <a:r>
              <a:rPr lang="pt-PT" sz="2400" b="0" i="0" u="none" strike="noStrike" cap="none" baseline="0" dirty="0">
                <a:solidFill>
                  <a:schemeClr val="dk1"/>
                </a:solidFill>
                <a:latin typeface="Times New Roman"/>
                <a:ea typeface="Times New Roman"/>
                <a:cs typeface="Times New Roman"/>
                <a:sym typeface="Times New Roman"/>
              </a:rPr>
              <a:t>O art.º 31.º-A prevê a possibilidade de mudança de </a:t>
            </a:r>
            <a:r>
              <a:rPr lang="pt-PT" sz="2400" b="1" i="0" u="none" strike="noStrike" cap="none" baseline="0" dirty="0">
                <a:solidFill>
                  <a:schemeClr val="dk1"/>
                </a:solidFill>
                <a:latin typeface="Times New Roman"/>
                <a:ea typeface="Times New Roman"/>
                <a:cs typeface="Times New Roman"/>
                <a:sym typeface="Times New Roman"/>
              </a:rPr>
              <a:t>método de depreciação e amortização e</a:t>
            </a:r>
            <a:r>
              <a:rPr lang="pt-PT" sz="2400" b="0" i="0" u="none" strike="noStrike" cap="none" baseline="0" dirty="0">
                <a:solidFill>
                  <a:schemeClr val="dk1"/>
                </a:solidFill>
                <a:latin typeface="Times New Roman"/>
                <a:ea typeface="Times New Roman"/>
                <a:cs typeface="Times New Roman"/>
                <a:sym typeface="Times New Roman"/>
              </a:rPr>
              <a:t> alterações da vida útil dos ativos não correntes, mediante as seguintes condições:</a:t>
            </a:r>
          </a:p>
          <a:p>
            <a:pPr marL="457200" marR="0" lvl="1" indent="0" algn="just" rtl="0">
              <a:spcBef>
                <a:spcPts val="500"/>
              </a:spcBef>
              <a:spcAft>
                <a:spcPts val="0"/>
              </a:spcAft>
              <a:buClr>
                <a:schemeClr val="dk1"/>
              </a:buClr>
              <a:buSzPct val="100000"/>
              <a:buFont typeface="Noto Symbol"/>
              <a:buChar char="❖"/>
            </a:pPr>
            <a:r>
              <a:rPr lang="pt-PT" sz="2400" b="0" i="0" u="none" strike="noStrike" cap="none" baseline="0" dirty="0">
                <a:solidFill>
                  <a:schemeClr val="dk1"/>
                </a:solidFill>
                <a:latin typeface="Times New Roman"/>
                <a:ea typeface="Times New Roman"/>
                <a:cs typeface="Times New Roman"/>
                <a:sym typeface="Times New Roman"/>
              </a:rPr>
              <a:t>Podem ocorrer mudanças de método e vida útil, sempre que as mesmas se justifiquem e sejam aceites pela AT;</a:t>
            </a:r>
          </a:p>
          <a:p>
            <a:pPr marL="457200" marR="0" lvl="1" indent="152400" algn="just" rtl="0">
              <a:spcBef>
                <a:spcPts val="500"/>
              </a:spcBef>
              <a:spcAft>
                <a:spcPts val="0"/>
              </a:spcAft>
              <a:buClr>
                <a:schemeClr val="dk1"/>
              </a:buClr>
              <a:buFont typeface="Noto Symbol"/>
              <a:buNone/>
            </a:pPr>
            <a:endParaRPr sz="2400" b="0" i="0" u="none" strike="noStrike" cap="none" baseline="0" dirty="0">
              <a:solidFill>
                <a:schemeClr val="dk1"/>
              </a:solidFill>
              <a:latin typeface="Times New Roman"/>
              <a:ea typeface="Times New Roman"/>
              <a:cs typeface="Times New Roman"/>
              <a:sym typeface="Times New Roman"/>
            </a:endParaRPr>
          </a:p>
          <a:p>
            <a:pPr marL="457200" marR="0" lvl="1" indent="0" algn="just" rtl="0">
              <a:spcBef>
                <a:spcPts val="500"/>
              </a:spcBef>
              <a:spcAft>
                <a:spcPts val="0"/>
              </a:spcAft>
              <a:buClr>
                <a:schemeClr val="dk1"/>
              </a:buClr>
              <a:buSzPct val="100000"/>
              <a:buFont typeface="Noto Symbol"/>
              <a:buChar char="❖"/>
            </a:pPr>
            <a:r>
              <a:rPr lang="pt-PT" sz="2400" b="0" i="0" u="none" strike="noStrike" cap="none" baseline="0" dirty="0">
                <a:solidFill>
                  <a:schemeClr val="dk1"/>
                </a:solidFill>
                <a:latin typeface="Times New Roman"/>
                <a:ea typeface="Times New Roman"/>
                <a:cs typeface="Times New Roman"/>
                <a:sym typeface="Times New Roman"/>
              </a:rPr>
              <a:t>As quotas podem variar mas as quotas mínimas que são calculadas com base em metade das fixadas pelo método da linha reta, não podem ser deduzidas em outros períodos; </a:t>
            </a:r>
          </a:p>
          <a:p>
            <a:pPr marL="457200" marR="0" lvl="1" indent="152400" algn="just" rtl="0">
              <a:spcBef>
                <a:spcPts val="500"/>
              </a:spcBef>
              <a:spcAft>
                <a:spcPts val="0"/>
              </a:spcAft>
              <a:buClr>
                <a:schemeClr val="dk1"/>
              </a:buClr>
              <a:buFont typeface="Noto Symbol"/>
              <a:buNone/>
            </a:pPr>
            <a:endParaRPr sz="2400" b="0" i="0" u="none" strike="noStrike" cap="none" baseline="0" dirty="0">
              <a:solidFill>
                <a:schemeClr val="dk1"/>
              </a:solidFill>
              <a:latin typeface="Times New Roman"/>
              <a:ea typeface="Times New Roman"/>
              <a:cs typeface="Times New Roman"/>
              <a:sym typeface="Times New Roman"/>
            </a:endParaRPr>
          </a:p>
          <a:p>
            <a:pPr marL="457200" marR="0" lvl="1" indent="0" algn="just" rtl="0">
              <a:spcBef>
                <a:spcPts val="500"/>
              </a:spcBef>
              <a:spcAft>
                <a:spcPts val="0"/>
              </a:spcAft>
              <a:buClr>
                <a:schemeClr val="dk1"/>
              </a:buClr>
              <a:buSzPct val="100000"/>
              <a:buFont typeface="Noto Symbol"/>
              <a:buChar char="❖"/>
            </a:pPr>
            <a:r>
              <a:rPr lang="pt-PT" sz="2400" b="0" i="0" u="none" strike="noStrike" cap="none" baseline="0" dirty="0">
                <a:solidFill>
                  <a:schemeClr val="dk1"/>
                </a:solidFill>
                <a:latin typeface="Times New Roman"/>
                <a:ea typeface="Times New Roman"/>
                <a:cs typeface="Times New Roman"/>
                <a:sym typeface="Times New Roman"/>
              </a:rPr>
              <a:t>A utilização de quotas mínimas e inferiores às mínimas depende de comunicação à AT e não se aplica aos ativos não correntes detidos para venda</a:t>
            </a:r>
            <a:r>
              <a:rPr lang="pt-PT" sz="2400" b="1" i="0" u="none" strike="noStrike" cap="none" baseline="0" dirty="0">
                <a:solidFill>
                  <a:schemeClr val="dk1"/>
                </a:solidFill>
                <a:latin typeface="Times New Roman"/>
                <a:ea typeface="Times New Roman"/>
                <a:cs typeface="Times New Roman"/>
                <a:sym typeface="Times New Roman"/>
              </a:rPr>
              <a:t>;</a:t>
            </a:r>
          </a:p>
          <a:p>
            <a:pPr marL="0" marR="0" lvl="0" indent="0" algn="just" rtl="0">
              <a:spcBef>
                <a:spcPts val="500"/>
              </a:spcBef>
              <a:spcAft>
                <a:spcPts val="0"/>
              </a:spcAft>
              <a:buNone/>
            </a:pPr>
            <a:endParaRPr sz="2400" b="0" i="0" u="none" strike="noStrike" cap="none" baseline="0" dirty="0">
              <a:solidFill>
                <a:schemeClr val="dk1"/>
              </a:solidFill>
              <a:latin typeface="Times New Roman"/>
              <a:ea typeface="Times New Roman"/>
              <a:cs typeface="Times New Roman"/>
              <a:sym typeface="Times New Roman"/>
            </a:endParaRPr>
          </a:p>
          <a:p>
            <a:pPr marL="0" marR="0" lvl="0" indent="0" algn="just" rtl="0">
              <a:spcBef>
                <a:spcPts val="500"/>
              </a:spcBef>
              <a:spcAft>
                <a:spcPts val="0"/>
              </a:spcAft>
              <a:buNone/>
            </a:pPr>
            <a:endParaRPr sz="2400" b="1" i="0" u="none" strike="noStrike" cap="none" baseline="0" dirty="0">
              <a:solidFill>
                <a:schemeClr val="dk1"/>
              </a:solidFill>
              <a:latin typeface="Times New Roman"/>
              <a:ea typeface="Times New Roman"/>
              <a:cs typeface="Times New Roman"/>
              <a:sym typeface="Times New Roman"/>
            </a:endParaRPr>
          </a:p>
          <a:p>
            <a:pPr marL="0" marR="0" lvl="0" indent="0" algn="just" rtl="0">
              <a:spcBef>
                <a:spcPts val="500"/>
              </a:spcBef>
              <a:spcAft>
                <a:spcPts val="0"/>
              </a:spcAft>
              <a:buNone/>
            </a:pPr>
            <a:endParaRPr sz="2400" b="0" i="0" u="none" strike="noStrike" cap="none" baseline="0" dirty="0">
              <a:solidFill>
                <a:schemeClr val="dk1"/>
              </a:solidFill>
              <a:latin typeface="Times New Roman"/>
              <a:ea typeface="Times New Roman"/>
              <a:cs typeface="Times New Roman"/>
              <a:sym typeface="Times New Roman"/>
            </a:endParaRPr>
          </a:p>
          <a:p>
            <a:pPr marL="0" marR="0" lvl="0" indent="0" algn="l" rtl="0">
              <a:lnSpc>
                <a:spcPct val="90000"/>
              </a:lnSpc>
              <a:spcBef>
                <a:spcPts val="800"/>
              </a:spcBef>
              <a:spcAft>
                <a:spcPts val="0"/>
              </a:spcAft>
              <a:buNone/>
            </a:pPr>
            <a:endParaRPr sz="2400" b="1" i="0" u="none" strike="noStrike" cap="none" baseline="0" dirty="0">
              <a:solidFill>
                <a:schemeClr val="accent2"/>
              </a:solidFill>
              <a:latin typeface="Times New Roman"/>
              <a:ea typeface="Times New Roman"/>
              <a:cs typeface="Times New Roman"/>
              <a:sym typeface="Times New Roman"/>
            </a:endParaRPr>
          </a:p>
          <a:p>
            <a:pPr marL="0" marR="0" lvl="0" indent="0" algn="l" rtl="0">
              <a:lnSpc>
                <a:spcPct val="90000"/>
              </a:lnSpc>
              <a:spcBef>
                <a:spcPts val="500"/>
              </a:spcBef>
              <a:spcAft>
                <a:spcPts val="0"/>
              </a:spcAft>
              <a:buNone/>
            </a:pPr>
            <a:endParaRPr sz="2400" b="1" i="0" u="none" strike="noStrike" cap="none" baseline="0" dirty="0">
              <a:solidFill>
                <a:schemeClr val="dk1"/>
              </a:solidFill>
              <a:latin typeface="Times New Roman"/>
              <a:ea typeface="Times New Roman"/>
              <a:cs typeface="Times New Roman"/>
              <a:sym typeface="Times New Roman"/>
            </a:endParaRPr>
          </a:p>
          <a:p>
            <a:pPr marL="0" marR="0" lvl="0" indent="152400" algn="l" rtl="0">
              <a:lnSpc>
                <a:spcPct val="90000"/>
              </a:lnSpc>
              <a:spcBef>
                <a:spcPts val="500"/>
              </a:spcBef>
              <a:spcAft>
                <a:spcPts val="0"/>
              </a:spcAft>
              <a:buClr>
                <a:schemeClr val="dk1"/>
              </a:buClr>
              <a:buFont typeface="Noto Symbol"/>
              <a:buNone/>
            </a:pPr>
            <a:endParaRPr sz="2400" b="1" i="0" u="none" strike="noStrike" cap="none" baseline="0" dirty="0">
              <a:solidFill>
                <a:schemeClr val="dk1"/>
              </a:solidFill>
              <a:latin typeface="Times New Roman"/>
              <a:ea typeface="Times New Roman"/>
              <a:cs typeface="Times New Roman"/>
              <a:sym typeface="Times New Roman"/>
            </a:endParaRPr>
          </a:p>
          <a:p>
            <a:pPr marL="0" marR="0" lvl="0" indent="152400" algn="l" rtl="0">
              <a:lnSpc>
                <a:spcPct val="90000"/>
              </a:lnSpc>
              <a:spcBef>
                <a:spcPts val="500"/>
              </a:spcBef>
              <a:spcAft>
                <a:spcPts val="0"/>
              </a:spcAft>
              <a:buClr>
                <a:schemeClr val="dk1"/>
              </a:buClr>
              <a:buFont typeface="Noto Symbol"/>
              <a:buNone/>
            </a:pPr>
            <a:endParaRPr sz="2400" b="1" i="0" u="none" strike="noStrike" cap="none" baseline="0" dirty="0">
              <a:solidFill>
                <a:schemeClr val="dk1"/>
              </a:solidFill>
              <a:latin typeface="Times New Roman"/>
              <a:ea typeface="Times New Roman"/>
              <a:cs typeface="Times New Roman"/>
              <a:sym typeface="Times New Roman"/>
            </a:endParaRPr>
          </a:p>
          <a:p>
            <a:pPr marL="0" marR="0" lvl="0" indent="152400" algn="just" rtl="0">
              <a:spcBef>
                <a:spcPts val="500"/>
              </a:spcBef>
              <a:spcAft>
                <a:spcPts val="0"/>
              </a:spcAft>
              <a:buClr>
                <a:schemeClr val="dk1"/>
              </a:buClr>
              <a:buFont typeface="Noto Symbol"/>
              <a:buNone/>
            </a:pPr>
            <a:endParaRPr sz="2400" b="1" i="0" u="none" strike="noStrike" cap="none" baseline="0" dirty="0">
              <a:solidFill>
                <a:schemeClr val="dk1"/>
              </a:solidFill>
              <a:latin typeface="Times New Roman"/>
              <a:ea typeface="Times New Roman"/>
              <a:cs typeface="Times New Roman"/>
              <a:sym typeface="Times New Roman"/>
            </a:endParaRPr>
          </a:p>
          <a:p>
            <a:pPr marL="0" marR="0" lvl="0" indent="0" algn="just" rtl="0">
              <a:spcBef>
                <a:spcPts val="500"/>
              </a:spcBef>
              <a:spcAft>
                <a:spcPts val="0"/>
              </a:spcAft>
              <a:buSzPct val="25000"/>
              <a:buNone/>
            </a:pPr>
            <a:r>
              <a:rPr lang="pt-PT" sz="2400" b="1" i="0" u="sng" strike="noStrike" cap="none" baseline="0" dirty="0">
                <a:solidFill>
                  <a:schemeClr val="dk1"/>
                </a:solidFill>
                <a:latin typeface="Times New Roman"/>
                <a:ea typeface="Times New Roman"/>
                <a:cs typeface="Times New Roman"/>
                <a:sym typeface="Times New Roman"/>
              </a:rPr>
              <a:t> </a:t>
            </a:r>
          </a:p>
        </p:txBody>
      </p:sp>
      <p:sp>
        <p:nvSpPr>
          <p:cNvPr id="519" name="Shape 519"/>
          <p:cNvSpPr txBox="1"/>
          <p:nvPr/>
        </p:nvSpPr>
        <p:spPr>
          <a:xfrm>
            <a:off x="1285851" y="214289"/>
            <a:ext cx="6715172" cy="83099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DEPRECIAÇÕES E AMORTIZAÇÕES</a:t>
            </a:r>
          </a:p>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Art.º 29.º a 31.º-A do CIRC e D.R. </a:t>
            </a:r>
          </a:p>
        </p:txBody>
      </p:sp>
    </p:spTree>
  </p:cSld>
  <p:clrMapOvr>
    <a:masterClrMapping/>
  </p:clrMapOvr>
  <p:transition spd="slow">
    <p:cu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24"/>
        <p:cNvGrpSpPr/>
        <p:nvPr/>
      </p:nvGrpSpPr>
      <p:grpSpPr>
        <a:xfrm>
          <a:off x="0" y="0"/>
          <a:ext cx="0" cy="0"/>
          <a:chOff x="0" y="0"/>
          <a:chExt cx="0" cy="0"/>
        </a:xfrm>
      </p:grpSpPr>
      <p:sp>
        <p:nvSpPr>
          <p:cNvPr id="525" name="Shape 525"/>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42</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526" name="Shape 526"/>
          <p:cNvSpPr txBox="1"/>
          <p:nvPr/>
        </p:nvSpPr>
        <p:spPr>
          <a:xfrm>
            <a:off x="755575" y="1174948"/>
            <a:ext cx="8143874" cy="6286499"/>
          </a:xfrm>
          <a:prstGeom prst="rect">
            <a:avLst/>
          </a:prstGeom>
          <a:noFill/>
          <a:ln>
            <a:noFill/>
          </a:ln>
        </p:spPr>
        <p:txBody>
          <a:bodyPr lIns="91425" tIns="45700" rIns="91425" bIns="45700" anchor="t" anchorCtr="0">
            <a:noAutofit/>
          </a:bodyPr>
          <a:lstStyle/>
          <a:p>
            <a:pPr marL="457200" marR="0" lvl="0" indent="-457200" algn="just" rtl="0">
              <a:spcBef>
                <a:spcPts val="0"/>
              </a:spcBef>
              <a:spcAft>
                <a:spcPts val="0"/>
              </a:spcAft>
              <a:buNone/>
            </a:pPr>
            <a:endParaRPr sz="2400" b="1" i="0"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0" i="0" u="none" strike="noStrike" cap="none" baseline="0">
              <a:solidFill>
                <a:schemeClr val="dk1"/>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just" rtl="0">
              <a:spcBef>
                <a:spcPts val="0"/>
              </a:spcBef>
              <a:spcAft>
                <a:spcPts val="0"/>
              </a:spcAft>
              <a:buNone/>
            </a:pPr>
            <a:endParaRPr sz="2400" b="1" i="0" u="none" strike="noStrike" cap="none" baseline="0">
              <a:solidFill>
                <a:srgbClr val="0070C0"/>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p:txBody>
      </p:sp>
      <p:sp>
        <p:nvSpPr>
          <p:cNvPr id="527" name="Shape 527"/>
          <p:cNvSpPr/>
          <p:nvPr/>
        </p:nvSpPr>
        <p:spPr>
          <a:xfrm>
            <a:off x="571500" y="1357312"/>
            <a:ext cx="8001000" cy="793749"/>
          </a:xfrm>
          <a:prstGeom prst="rect">
            <a:avLst/>
          </a:prstGeom>
          <a:noFill/>
          <a:ln>
            <a:noFill/>
          </a:ln>
        </p:spPr>
        <p:txBody>
          <a:bodyPr lIns="91425" tIns="45700" rIns="91425" bIns="45700" anchor="t" anchorCtr="0">
            <a:noAutofit/>
          </a:bodyPr>
          <a:lstStyle/>
          <a:p>
            <a:pPr marL="0" marR="0" lvl="0" indent="0" algn="just" rtl="0">
              <a:lnSpc>
                <a:spcPct val="120000"/>
              </a:lnSpc>
              <a:spcBef>
                <a:spcPts val="0"/>
              </a:spcBef>
              <a:spcAft>
                <a:spcPts val="0"/>
              </a:spcAft>
              <a:buNone/>
            </a:pPr>
            <a:endParaRPr sz="2400" b="1" i="0" u="sng" strike="noStrike" cap="none" baseline="0">
              <a:solidFill>
                <a:srgbClr val="FF0000"/>
              </a:solidFill>
              <a:latin typeface="Times New Roman"/>
              <a:ea typeface="Times New Roman"/>
              <a:cs typeface="Times New Roman"/>
              <a:sym typeface="Times New Roman"/>
            </a:endParaRPr>
          </a:p>
          <a:p>
            <a:pPr marL="0" marR="0" lvl="0" indent="152400" algn="just" rtl="0">
              <a:lnSpc>
                <a:spcPct val="110000"/>
              </a:lnSpc>
              <a:spcBef>
                <a:spcPts val="500"/>
              </a:spcBef>
              <a:spcAft>
                <a:spcPts val="0"/>
              </a:spcAft>
              <a:buClr>
                <a:schemeClr val="dk1"/>
              </a:buClr>
              <a:buFont typeface="Times New Roman"/>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529" name="Shape 529"/>
          <p:cNvSpPr/>
          <p:nvPr/>
        </p:nvSpPr>
        <p:spPr>
          <a:xfrm>
            <a:off x="785785" y="1268759"/>
            <a:ext cx="7962678" cy="6101670"/>
          </a:xfrm>
          <a:prstGeom prst="rect">
            <a:avLst/>
          </a:prstGeom>
          <a:noFill/>
          <a:ln>
            <a:noFill/>
          </a:ln>
        </p:spPr>
        <p:txBody>
          <a:bodyPr lIns="91425" tIns="45700" rIns="91425" bIns="45700" anchor="t" anchorCtr="0">
            <a:noAutofit/>
          </a:bodyPr>
          <a:lstStyle/>
          <a:p>
            <a:pPr marL="0" marR="0" lvl="0" indent="0" algn="just" rtl="0">
              <a:spcBef>
                <a:spcPts val="0"/>
              </a:spcBef>
              <a:spcAft>
                <a:spcPts val="0"/>
              </a:spcAft>
              <a:buClr>
                <a:schemeClr val="dk1"/>
              </a:buClr>
              <a:buSzPct val="100000"/>
              <a:buFont typeface="Noto Symbol"/>
              <a:buChar char="❖"/>
            </a:pPr>
            <a:r>
              <a:rPr lang="pt-PT" sz="2000" b="1" i="0" u="none" strike="noStrike" cap="none" baseline="0" dirty="0">
                <a:solidFill>
                  <a:schemeClr val="dk1"/>
                </a:solidFill>
                <a:latin typeface="Times New Roman"/>
                <a:ea typeface="Times New Roman"/>
                <a:cs typeface="Times New Roman"/>
                <a:sym typeface="Times New Roman"/>
              </a:rPr>
              <a:t>A regra de mensuração é </a:t>
            </a:r>
            <a:r>
              <a:rPr lang="pt-PT" sz="2000" b="0" i="0" u="none" strike="noStrike" cap="none" baseline="0" dirty="0">
                <a:solidFill>
                  <a:schemeClr val="dk1"/>
                </a:solidFill>
                <a:latin typeface="Times New Roman"/>
                <a:ea typeface="Times New Roman"/>
                <a:cs typeface="Times New Roman"/>
                <a:sym typeface="Times New Roman"/>
              </a:rPr>
              <a:t>o modelo de custo - </a:t>
            </a:r>
            <a:r>
              <a:rPr lang="pt-PT" sz="2000" b="1" i="0" u="none" strike="noStrike" cap="none" baseline="0" dirty="0">
                <a:solidFill>
                  <a:schemeClr val="dk1"/>
                </a:solidFill>
                <a:latin typeface="Times New Roman"/>
                <a:ea typeface="Times New Roman"/>
                <a:cs typeface="Times New Roman"/>
                <a:sym typeface="Times New Roman"/>
              </a:rPr>
              <a:t>custo de aquisição</a:t>
            </a:r>
            <a:r>
              <a:rPr lang="pt-PT" sz="2000" b="0" i="0" u="none" strike="noStrike" cap="none" baseline="0" dirty="0">
                <a:solidFill>
                  <a:schemeClr val="dk1"/>
                </a:solidFill>
                <a:latin typeface="Times New Roman"/>
                <a:ea typeface="Times New Roman"/>
                <a:cs typeface="Times New Roman"/>
                <a:sym typeface="Times New Roman"/>
              </a:rPr>
              <a:t> </a:t>
            </a:r>
            <a:r>
              <a:rPr lang="pt-PT" sz="2000" b="1" i="0" u="none" strike="noStrike" cap="none" baseline="0" dirty="0">
                <a:solidFill>
                  <a:schemeClr val="dk1"/>
                </a:solidFill>
                <a:latin typeface="Times New Roman"/>
                <a:ea typeface="Times New Roman"/>
                <a:cs typeface="Times New Roman"/>
                <a:sym typeface="Times New Roman"/>
              </a:rPr>
              <a:t>ou de produção;</a:t>
            </a:r>
          </a:p>
          <a:p>
            <a:pPr algn="just">
              <a:spcBef>
                <a:spcPts val="500"/>
              </a:spcBef>
              <a:buClr>
                <a:schemeClr val="dk1"/>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Amortizações para ativos desta natureza  - </a:t>
            </a:r>
            <a:r>
              <a:rPr lang="pt-PT" sz="2000" b="0" i="0" u="none" strike="noStrike" cap="none" baseline="0" dirty="0" err="1">
                <a:solidFill>
                  <a:schemeClr val="dk1"/>
                </a:solidFill>
                <a:latin typeface="Times New Roman"/>
                <a:ea typeface="Times New Roman"/>
                <a:cs typeface="Times New Roman"/>
                <a:sym typeface="Times New Roman"/>
              </a:rPr>
              <a:t>Art.ºs</a:t>
            </a:r>
            <a:r>
              <a:rPr lang="pt-PT" sz="2000" b="0" i="0" u="none" strike="noStrike" cap="none" baseline="0" dirty="0">
                <a:solidFill>
                  <a:schemeClr val="dk1"/>
                </a:solidFill>
                <a:latin typeface="Times New Roman"/>
                <a:ea typeface="Times New Roman"/>
                <a:cs typeface="Times New Roman"/>
                <a:sym typeface="Times New Roman"/>
              </a:rPr>
              <a:t> 16.º e 17.º do D.R. 25/2009 e Divisão II da Tabela II anexa.		</a:t>
            </a:r>
          </a:p>
          <a:p>
            <a:pPr marL="0" marR="0" lvl="2" indent="0" algn="just" rtl="0">
              <a:spcBef>
                <a:spcPts val="500"/>
              </a:spcBef>
              <a:spcAft>
                <a:spcPts val="0"/>
              </a:spcAft>
              <a:buClr>
                <a:schemeClr val="dk1"/>
              </a:buClr>
              <a:buSzPct val="100000"/>
              <a:buFont typeface="Noto Symbol"/>
              <a:buChar char="❖"/>
            </a:pPr>
            <a:r>
              <a:rPr lang="pt-PT" sz="2000" dirty="0">
                <a:solidFill>
                  <a:schemeClr val="dk1"/>
                </a:solidFill>
                <a:latin typeface="Times New Roman"/>
                <a:ea typeface="Times New Roman"/>
                <a:cs typeface="Times New Roman"/>
                <a:sym typeface="Times New Roman"/>
              </a:rPr>
              <a:t>São amortizáveis:</a:t>
            </a:r>
          </a:p>
          <a:p>
            <a:pPr lvl="6" algn="just">
              <a:spcBef>
                <a:spcPts val="500"/>
              </a:spcBef>
              <a:buClr>
                <a:schemeClr val="dk1"/>
              </a:buClr>
              <a:buSzPct val="100000"/>
            </a:pPr>
            <a:r>
              <a:rPr lang="pt-PT" sz="2000" dirty="0">
                <a:solidFill>
                  <a:schemeClr val="dk1"/>
                </a:solidFill>
                <a:latin typeface="Times New Roman"/>
                <a:ea typeface="Times New Roman"/>
                <a:cs typeface="Times New Roman"/>
                <a:sym typeface="Times New Roman"/>
              </a:rPr>
              <a:t>- Os el</a:t>
            </a:r>
            <a:r>
              <a:rPr lang="pt-PT" sz="2000" b="0" i="0" u="none" strike="noStrike" cap="none" baseline="0" dirty="0">
                <a:solidFill>
                  <a:schemeClr val="dk1"/>
                </a:solidFill>
                <a:latin typeface="Times New Roman"/>
                <a:ea typeface="Times New Roman"/>
                <a:cs typeface="Times New Roman"/>
                <a:sym typeface="Times New Roman"/>
              </a:rPr>
              <a:t>ementos da  propriedade industrial, adquiridos a titulo oneroso e cuja utilização exclusiva seja por um </a:t>
            </a:r>
            <a:r>
              <a:rPr lang="pt-PT" sz="2000" b="1" i="0" u="none" strike="noStrike" cap="none" baseline="0" dirty="0">
                <a:solidFill>
                  <a:schemeClr val="dk1"/>
                </a:solidFill>
                <a:latin typeface="Times New Roman"/>
                <a:ea typeface="Times New Roman"/>
                <a:cs typeface="Times New Roman"/>
                <a:sym typeface="Times New Roman"/>
              </a:rPr>
              <a:t>período limitado</a:t>
            </a:r>
            <a:r>
              <a:rPr lang="pt-PT" sz="2000" b="0" i="0" u="none" strike="noStrike" cap="none" baseline="0" dirty="0">
                <a:solidFill>
                  <a:schemeClr val="dk1"/>
                </a:solidFill>
                <a:latin typeface="Times New Roman"/>
                <a:ea typeface="Times New Roman"/>
                <a:cs typeface="Times New Roman"/>
                <a:sym typeface="Times New Roman"/>
              </a:rPr>
              <a:t>; </a:t>
            </a:r>
          </a:p>
          <a:p>
            <a:pPr marL="0" marR="0" lvl="2" indent="0" algn="just" rtl="0">
              <a:spcBef>
                <a:spcPts val="500"/>
              </a:spcBef>
              <a:spcAft>
                <a:spcPts val="0"/>
              </a:spcAft>
              <a:buClr>
                <a:schemeClr val="dk1"/>
              </a:buClr>
              <a:buSzPct val="100000"/>
            </a:pPr>
            <a:r>
              <a:rPr lang="pt-PT" sz="2000" b="0" i="0" u="none" strike="noStrike" cap="none" baseline="0" dirty="0">
                <a:solidFill>
                  <a:schemeClr val="dk1"/>
                </a:solidFill>
                <a:latin typeface="Times New Roman"/>
                <a:ea typeface="Times New Roman"/>
                <a:cs typeface="Times New Roman"/>
                <a:sym typeface="Times New Roman"/>
              </a:rPr>
              <a:t>- Despesas com projetos de desenvolvimento, podendo ser consideradas gasto fiscal no período de tributação em quem sejam suportadas, ainda que venham a ser reconhecidas como ativos intangíveis,  desde que não sejam efetuados para outrem mediante contrato.</a:t>
            </a:r>
          </a:p>
          <a:p>
            <a:pPr lvl="2" algn="just">
              <a:spcBef>
                <a:spcPts val="500"/>
              </a:spcBef>
              <a:buClr>
                <a:schemeClr val="dk1"/>
              </a:buClr>
              <a:buSzPct val="100000"/>
              <a:buFont typeface="Noto Symbol"/>
              <a:buChar char="❖"/>
            </a:pPr>
            <a:r>
              <a:rPr lang="pt-PT" sz="2000" dirty="0">
                <a:solidFill>
                  <a:schemeClr val="dk1"/>
                </a:solidFill>
                <a:latin typeface="Times New Roman"/>
                <a:ea typeface="Times New Roman"/>
                <a:cs typeface="Times New Roman"/>
                <a:sym typeface="Times New Roman"/>
              </a:rPr>
              <a:t>Não são amortizáveis, exceto  se o deperecimento for reconhecido pela AT: os trespasses e elementos da propriedade industrial se a utilização </a:t>
            </a:r>
            <a:r>
              <a:rPr lang="pt-PT" sz="2000" b="1" dirty="0">
                <a:solidFill>
                  <a:schemeClr val="dk1"/>
                </a:solidFill>
                <a:latin typeface="Times New Roman"/>
                <a:ea typeface="Times New Roman"/>
                <a:cs typeface="Times New Roman"/>
                <a:sym typeface="Times New Roman"/>
              </a:rPr>
              <a:t>não tiver período limitado ;</a:t>
            </a:r>
          </a:p>
          <a:p>
            <a:pPr lvl="2" algn="just">
              <a:spcBef>
                <a:spcPts val="500"/>
              </a:spcBef>
              <a:buClr>
                <a:schemeClr val="dk1"/>
              </a:buClr>
              <a:buSzPct val="100000"/>
              <a:buFont typeface="Noto Symbol"/>
              <a:buChar char="❖"/>
            </a:pPr>
            <a:r>
              <a:rPr lang="pt-PT" sz="2000" dirty="0">
                <a:solidFill>
                  <a:schemeClr val="dk1"/>
                </a:solidFill>
                <a:latin typeface="Times New Roman"/>
                <a:ea typeface="Times New Roman"/>
                <a:cs typeface="Times New Roman"/>
                <a:sym typeface="Times New Roman"/>
              </a:rPr>
              <a:t>Quando a </a:t>
            </a:r>
            <a:r>
              <a:rPr lang="pt-PT" sz="2000" b="1" dirty="0">
                <a:solidFill>
                  <a:schemeClr val="dk1"/>
                </a:solidFill>
                <a:latin typeface="Times New Roman"/>
                <a:ea typeface="Times New Roman"/>
                <a:cs typeface="Times New Roman"/>
                <a:sym typeface="Times New Roman"/>
              </a:rPr>
              <a:t>vigência temporal é ilimitada  </a:t>
            </a:r>
            <a:r>
              <a:rPr lang="pt-PT" sz="2000" dirty="0">
                <a:solidFill>
                  <a:schemeClr val="dk1"/>
                </a:solidFill>
                <a:latin typeface="Times New Roman"/>
                <a:ea typeface="Times New Roman"/>
                <a:cs typeface="Times New Roman"/>
                <a:sym typeface="Times New Roman"/>
              </a:rPr>
              <a:t>e para </a:t>
            </a:r>
            <a:r>
              <a:rPr lang="pt-PT" sz="2000" b="1" dirty="0">
                <a:solidFill>
                  <a:schemeClr val="dk1"/>
                </a:solidFill>
                <a:latin typeface="Times New Roman"/>
                <a:ea typeface="Times New Roman"/>
                <a:cs typeface="Times New Roman"/>
                <a:sym typeface="Times New Roman"/>
              </a:rPr>
              <a:t>o goodwill </a:t>
            </a:r>
            <a:r>
              <a:rPr lang="pt-PT" sz="2000" dirty="0">
                <a:solidFill>
                  <a:schemeClr val="dk1"/>
                </a:solidFill>
                <a:latin typeface="Times New Roman"/>
                <a:ea typeface="Times New Roman"/>
                <a:cs typeface="Times New Roman"/>
                <a:sym typeface="Times New Roman"/>
              </a:rPr>
              <a:t>(Ver n.º 1 do art.º 45.º-A ) </a:t>
            </a:r>
          </a:p>
          <a:p>
            <a:pPr marL="914400" marR="0" lvl="2" indent="0" algn="just" rtl="0">
              <a:lnSpc>
                <a:spcPct val="110000"/>
              </a:lnSpc>
              <a:spcBef>
                <a:spcPts val="500"/>
              </a:spcBef>
              <a:spcAft>
                <a:spcPts val="0"/>
              </a:spcAft>
              <a:buClr>
                <a:schemeClr val="dk1"/>
              </a:buClr>
              <a:buSzPct val="100000"/>
            </a:pPr>
            <a:endParaRPr lang="pt-PT" sz="2000" b="0" i="0" u="none" strike="noStrike" cap="none" baseline="0" dirty="0">
              <a:solidFill>
                <a:schemeClr val="dk1"/>
              </a:solidFill>
              <a:latin typeface="Times New Roman"/>
              <a:ea typeface="Times New Roman"/>
              <a:cs typeface="Times New Roman"/>
              <a:sym typeface="Times New Roman"/>
            </a:endParaRPr>
          </a:p>
          <a:p>
            <a:pPr marL="914400" marR="0" lvl="2" indent="0" algn="just" rtl="0">
              <a:spcBef>
                <a:spcPts val="500"/>
              </a:spcBef>
              <a:spcAft>
                <a:spcPts val="0"/>
              </a:spcAft>
              <a:buNone/>
            </a:pPr>
            <a:endParaRPr sz="2000" b="0" i="1" u="none" strike="noStrike" cap="none" baseline="0" dirty="0">
              <a:solidFill>
                <a:schemeClr val="dk1"/>
              </a:solidFill>
              <a:latin typeface="Times New Roman"/>
              <a:ea typeface="Times New Roman"/>
              <a:cs typeface="Times New Roman"/>
              <a:sym typeface="Times New Roman"/>
            </a:endParaRPr>
          </a:p>
          <a:p>
            <a:pPr marL="0" marR="0" lvl="0" indent="0" algn="just" rtl="0">
              <a:lnSpc>
                <a:spcPct val="105000"/>
              </a:lnSpc>
              <a:spcBef>
                <a:spcPts val="500"/>
              </a:spcBef>
              <a:spcAft>
                <a:spcPts val="0"/>
              </a:spcAft>
              <a:buNone/>
            </a:pPr>
            <a:endParaRPr sz="2000" b="0" i="0" u="none" strike="noStrike" cap="none" baseline="0" dirty="0">
              <a:solidFill>
                <a:srgbClr val="000099"/>
              </a:solidFill>
              <a:latin typeface="Times New Roman"/>
              <a:ea typeface="Times New Roman"/>
              <a:cs typeface="Times New Roman"/>
              <a:sym typeface="Times New Roman"/>
            </a:endParaRPr>
          </a:p>
        </p:txBody>
      </p:sp>
      <p:sp>
        <p:nvSpPr>
          <p:cNvPr id="530" name="Shape 530"/>
          <p:cNvSpPr txBox="1"/>
          <p:nvPr/>
        </p:nvSpPr>
        <p:spPr>
          <a:xfrm>
            <a:off x="1187624" y="188640"/>
            <a:ext cx="6715172" cy="86409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dirty="0">
                <a:solidFill>
                  <a:schemeClr val="dk1"/>
                </a:solidFill>
                <a:latin typeface="Times New Roman"/>
                <a:ea typeface="Times New Roman"/>
                <a:cs typeface="Times New Roman"/>
                <a:sym typeface="Times New Roman"/>
              </a:rPr>
              <a:t>AMORTIZAÇÕES DE ATIVOS INTANGÍVEIS </a:t>
            </a:r>
            <a:r>
              <a:rPr lang="pt-PT" sz="2400" b="1" i="0" u="none" strike="noStrike" cap="none" baseline="0" dirty="0" err="1">
                <a:solidFill>
                  <a:schemeClr val="dk1"/>
                </a:solidFill>
                <a:latin typeface="Times New Roman"/>
                <a:ea typeface="Times New Roman"/>
                <a:cs typeface="Times New Roman"/>
                <a:sym typeface="Times New Roman"/>
              </a:rPr>
              <a:t>ART.ºs</a:t>
            </a:r>
            <a:r>
              <a:rPr lang="pt-PT" sz="2400" b="1" dirty="0">
                <a:solidFill>
                  <a:schemeClr val="dk1"/>
                </a:solidFill>
                <a:latin typeface="Times New Roman"/>
                <a:ea typeface="Times New Roman"/>
                <a:cs typeface="Times New Roman"/>
                <a:sym typeface="Times New Roman"/>
              </a:rPr>
              <a:t> </a:t>
            </a:r>
            <a:r>
              <a:rPr lang="pt-PT" sz="2400" b="1" i="0" u="none" strike="noStrike" cap="none" baseline="0" dirty="0">
                <a:solidFill>
                  <a:schemeClr val="dk1"/>
                </a:solidFill>
                <a:latin typeface="Times New Roman"/>
                <a:ea typeface="Times New Roman"/>
                <a:cs typeface="Times New Roman"/>
                <a:sym typeface="Times New Roman"/>
              </a:rPr>
              <a:t>29.º A 32.º</a:t>
            </a:r>
          </a:p>
        </p:txBody>
      </p:sp>
    </p:spTree>
  </p:cSld>
  <p:clrMapOvr>
    <a:masterClrMapping/>
  </p:clrMapOvr>
  <p:transition spd="slow">
    <p:cu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12"/>
        <p:cNvGrpSpPr/>
        <p:nvPr/>
      </p:nvGrpSpPr>
      <p:grpSpPr>
        <a:xfrm>
          <a:off x="0" y="0"/>
          <a:ext cx="0" cy="0"/>
          <a:chOff x="0" y="0"/>
          <a:chExt cx="0" cy="0"/>
        </a:xfrm>
      </p:grpSpPr>
      <p:sp>
        <p:nvSpPr>
          <p:cNvPr id="613" name="Shape 613"/>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43</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614" name="Shape 614"/>
          <p:cNvSpPr txBox="1"/>
          <p:nvPr/>
        </p:nvSpPr>
        <p:spPr>
          <a:xfrm>
            <a:off x="727395" y="1124744"/>
            <a:ext cx="8143874" cy="6286499"/>
          </a:xfrm>
          <a:prstGeom prst="rect">
            <a:avLst/>
          </a:prstGeom>
          <a:noFill/>
          <a:ln>
            <a:noFill/>
          </a:ln>
        </p:spPr>
        <p:txBody>
          <a:bodyPr lIns="91425" tIns="45700" rIns="91425" bIns="45700" anchor="t" anchorCtr="0">
            <a:noAutofit/>
          </a:bodyPr>
          <a:lstStyle/>
          <a:p>
            <a:pPr marL="457200" marR="0" lvl="0" indent="-457200" algn="just" rtl="0">
              <a:spcBef>
                <a:spcPts val="0"/>
              </a:spcBef>
              <a:spcAft>
                <a:spcPts val="0"/>
              </a:spcAft>
              <a:buNone/>
            </a:pPr>
            <a:endParaRPr sz="2400" b="1" i="0"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0" i="0" u="none" strike="noStrike" cap="none" baseline="0">
              <a:solidFill>
                <a:schemeClr val="dk1"/>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just" rtl="0">
              <a:spcBef>
                <a:spcPts val="0"/>
              </a:spcBef>
              <a:spcAft>
                <a:spcPts val="0"/>
              </a:spcAft>
              <a:buNone/>
            </a:pPr>
            <a:endParaRPr sz="2400" b="1" i="0" u="none" strike="noStrike" cap="none" baseline="0">
              <a:solidFill>
                <a:srgbClr val="0070C0"/>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p:txBody>
      </p:sp>
      <p:sp>
        <p:nvSpPr>
          <p:cNvPr id="615" name="Shape 615"/>
          <p:cNvSpPr/>
          <p:nvPr/>
        </p:nvSpPr>
        <p:spPr>
          <a:xfrm>
            <a:off x="571500" y="1357312"/>
            <a:ext cx="8001000" cy="793749"/>
          </a:xfrm>
          <a:prstGeom prst="rect">
            <a:avLst/>
          </a:prstGeom>
          <a:noFill/>
          <a:ln>
            <a:noFill/>
          </a:ln>
        </p:spPr>
        <p:txBody>
          <a:bodyPr lIns="91425" tIns="45700" rIns="91425" bIns="45700" anchor="t" anchorCtr="0">
            <a:noAutofit/>
          </a:bodyPr>
          <a:lstStyle/>
          <a:p>
            <a:pPr marL="0" marR="0" lvl="0" indent="0" algn="just" rtl="0">
              <a:lnSpc>
                <a:spcPct val="120000"/>
              </a:lnSpc>
              <a:spcBef>
                <a:spcPts val="0"/>
              </a:spcBef>
              <a:spcAft>
                <a:spcPts val="0"/>
              </a:spcAft>
              <a:buNone/>
            </a:pPr>
            <a:endParaRPr sz="2400" b="1" i="0" u="sng" strike="noStrike" cap="none" baseline="0">
              <a:solidFill>
                <a:srgbClr val="FF0000"/>
              </a:solidFill>
              <a:latin typeface="Times New Roman"/>
              <a:ea typeface="Times New Roman"/>
              <a:cs typeface="Times New Roman"/>
              <a:sym typeface="Times New Roman"/>
            </a:endParaRPr>
          </a:p>
          <a:p>
            <a:pPr marL="0" marR="0" lvl="0" indent="152400" algn="just" rtl="0">
              <a:lnSpc>
                <a:spcPct val="110000"/>
              </a:lnSpc>
              <a:spcBef>
                <a:spcPts val="500"/>
              </a:spcBef>
              <a:spcAft>
                <a:spcPts val="0"/>
              </a:spcAft>
              <a:buClr>
                <a:schemeClr val="dk1"/>
              </a:buClr>
              <a:buFont typeface="Times New Roman"/>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616" name="Shape 616"/>
          <p:cNvSpPr/>
          <p:nvPr/>
        </p:nvSpPr>
        <p:spPr>
          <a:xfrm>
            <a:off x="755576" y="899960"/>
            <a:ext cx="7962678" cy="5958040"/>
          </a:xfrm>
          <a:prstGeom prst="rect">
            <a:avLst/>
          </a:prstGeom>
          <a:noFill/>
          <a:ln>
            <a:noFill/>
          </a:ln>
        </p:spPr>
        <p:txBody>
          <a:bodyPr lIns="91425" tIns="45700" rIns="91425" bIns="45700" anchor="t" anchorCtr="0">
            <a:noAutofit/>
          </a:bodyPr>
          <a:lstStyle/>
          <a:p>
            <a:pPr marL="0" marR="0" lvl="0" indent="0" algn="just" rtl="0">
              <a:spcBef>
                <a:spcPts val="0"/>
              </a:spcBef>
              <a:spcAft>
                <a:spcPts val="0"/>
              </a:spcAft>
              <a:buClr>
                <a:schemeClr val="dk1"/>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É aceite como gasto fiscal (apenas aos ativos adquiridos após 01/01/2014), o custo de aquisição de:</a:t>
            </a:r>
          </a:p>
          <a:p>
            <a:pPr marL="457200" marR="0" lvl="1" indent="0" algn="just" rtl="0">
              <a:spcBef>
                <a:spcPts val="500"/>
              </a:spcBef>
              <a:spcAft>
                <a:spcPts val="0"/>
              </a:spcAft>
              <a:buClr>
                <a:schemeClr val="dk1"/>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Ativos intangíveis, quando reconhecidos de acordo com a normalização contabilística, durante os primeiros 20 períodos de tributação de:</a:t>
            </a:r>
          </a:p>
          <a:p>
            <a:pPr marL="800100" marR="0" lvl="1" indent="-342900" algn="just" rtl="0">
              <a:spcBef>
                <a:spcPts val="500"/>
              </a:spcBef>
              <a:spcAft>
                <a:spcPts val="0"/>
              </a:spcAft>
              <a:buClr>
                <a:schemeClr val="dk1"/>
              </a:buClr>
              <a:buSzPct val="100000"/>
              <a:buFont typeface="Times New Roman"/>
              <a:buAutoNum type="alphaLcParenR"/>
            </a:pPr>
            <a:r>
              <a:rPr lang="pt-PT" sz="1600" b="0" i="0" u="none" strike="noStrike" cap="none" baseline="0" dirty="0">
                <a:solidFill>
                  <a:schemeClr val="dk1"/>
                </a:solidFill>
                <a:latin typeface="Times New Roman"/>
                <a:ea typeface="Times New Roman"/>
                <a:cs typeface="Times New Roman"/>
                <a:sym typeface="Times New Roman"/>
              </a:rPr>
              <a:t>Elementos da propriedade industrial tais como marcas, alvarás, processos de produção, 	modelos ou outros direitos assimilados, adquiridos a título oneroso e que </a:t>
            </a:r>
            <a:r>
              <a:rPr lang="pt-PT" sz="1600" b="1" i="0" u="none" strike="noStrike" cap="none" baseline="0" dirty="0">
                <a:solidFill>
                  <a:schemeClr val="dk1"/>
                </a:solidFill>
                <a:latin typeface="Times New Roman"/>
                <a:ea typeface="Times New Roman"/>
                <a:cs typeface="Times New Roman"/>
                <a:sym typeface="Times New Roman"/>
              </a:rPr>
              <a:t>não tenham vigência temporal limitada; </a:t>
            </a:r>
          </a:p>
          <a:p>
            <a:pPr marL="342900" marR="0" lvl="0" indent="-342900" algn="just" rtl="0">
              <a:spcBef>
                <a:spcPts val="0"/>
              </a:spcBef>
              <a:spcAft>
                <a:spcPts val="0"/>
              </a:spcAft>
              <a:buSzPct val="25000"/>
              <a:buNone/>
            </a:pPr>
            <a:r>
              <a:rPr lang="pt-PT" sz="1600" b="0" i="0" u="none" strike="noStrike" cap="none" baseline="0" dirty="0">
                <a:solidFill>
                  <a:schemeClr val="dk1"/>
                </a:solidFill>
                <a:latin typeface="Times New Roman"/>
                <a:ea typeface="Times New Roman"/>
                <a:cs typeface="Times New Roman"/>
                <a:sym typeface="Times New Roman"/>
              </a:rPr>
              <a:t>	    b) O goodwill adquirido numa concentração de atividades empresariais. </a:t>
            </a:r>
          </a:p>
          <a:p>
            <a:pPr marL="914400" marR="0" lvl="2" indent="0" algn="just" rtl="0">
              <a:spcBef>
                <a:spcPts val="500"/>
              </a:spcBef>
              <a:spcAft>
                <a:spcPts val="0"/>
              </a:spcAft>
              <a:buClr>
                <a:schemeClr val="dk1"/>
              </a:buClr>
              <a:buSzPct val="100000"/>
              <a:buFont typeface="Noto Symbol"/>
              <a:buChar char="❖"/>
            </a:pPr>
            <a:r>
              <a:rPr lang="pt-PT" sz="1600" b="0" i="0" u="sng" strike="noStrike" cap="none" baseline="0" dirty="0">
                <a:solidFill>
                  <a:schemeClr val="dk1"/>
                </a:solidFill>
                <a:latin typeface="Times New Roman"/>
                <a:ea typeface="Times New Roman"/>
                <a:cs typeface="Times New Roman"/>
                <a:sym typeface="Times New Roman"/>
              </a:rPr>
              <a:t>Esta norma não se aplica</a:t>
            </a:r>
            <a:r>
              <a:rPr lang="pt-PT" sz="1600" b="0" i="0" u="sng" strike="noStrike" cap="none" dirty="0">
                <a:solidFill>
                  <a:schemeClr val="dk1"/>
                </a:solidFill>
                <a:latin typeface="Times New Roman"/>
                <a:ea typeface="Times New Roman"/>
                <a:cs typeface="Times New Roman"/>
                <a:sym typeface="Times New Roman"/>
              </a:rPr>
              <a:t> </a:t>
            </a:r>
            <a:r>
              <a:rPr lang="pt-PT" sz="1600" b="0" i="0" u="none" strike="noStrike" cap="none" baseline="0" dirty="0">
                <a:solidFill>
                  <a:schemeClr val="dk1"/>
                </a:solidFill>
                <a:latin typeface="Times New Roman"/>
                <a:ea typeface="Times New Roman"/>
                <a:cs typeface="Times New Roman"/>
                <a:sym typeface="Times New Roman"/>
              </a:rPr>
              <a:t>se os intangíveis forem adquiridos a entidades:</a:t>
            </a:r>
          </a:p>
          <a:p>
            <a:pPr marL="914400" marR="0" lvl="2" indent="0" algn="just" rtl="0">
              <a:spcBef>
                <a:spcPts val="500"/>
              </a:spcBef>
              <a:spcAft>
                <a:spcPts val="0"/>
              </a:spcAft>
              <a:buClr>
                <a:schemeClr val="dk1"/>
              </a:buClr>
              <a:buSzPct val="100000"/>
              <a:buFontTx/>
              <a:buChar char="-"/>
            </a:pPr>
            <a:r>
              <a:rPr lang="pt-PT" sz="1600" b="0" i="0" u="none" strike="noStrike" cap="none" baseline="0" dirty="0">
                <a:solidFill>
                  <a:schemeClr val="dk1"/>
                </a:solidFill>
                <a:latin typeface="Times New Roman"/>
                <a:ea typeface="Times New Roman"/>
                <a:cs typeface="Times New Roman"/>
                <a:sym typeface="Times New Roman"/>
              </a:rPr>
              <a:t>com sede em países com regimes fiscais mais favoráveis;</a:t>
            </a:r>
          </a:p>
          <a:p>
            <a:pPr marL="914400" marR="0" lvl="2" indent="0" algn="just" rtl="0">
              <a:spcBef>
                <a:spcPts val="500"/>
              </a:spcBef>
              <a:spcAft>
                <a:spcPts val="0"/>
              </a:spcAft>
              <a:buClr>
                <a:schemeClr val="dk1"/>
              </a:buClr>
              <a:buSzPct val="100000"/>
              <a:buFontTx/>
              <a:buChar char="-"/>
            </a:pPr>
            <a:r>
              <a:rPr lang="pt-PT" dirty="0">
                <a:solidFill>
                  <a:schemeClr val="tx1"/>
                </a:solidFill>
                <a:latin typeface="Times New Roman"/>
                <a:ea typeface="Times New Roman"/>
                <a:cs typeface="Times New Roman"/>
                <a:sym typeface="Times New Roman"/>
              </a:rPr>
              <a:t>com as quais existam relações especiais nos termos do n.º 4 do art.º 63.º;</a:t>
            </a:r>
          </a:p>
          <a:p>
            <a:pPr marL="914400" lvl="2" algn="just">
              <a:spcBef>
                <a:spcPts val="500"/>
              </a:spcBef>
              <a:buClr>
                <a:schemeClr val="dk1"/>
              </a:buClr>
              <a:buSzPct val="100000"/>
              <a:buFontTx/>
              <a:buChar char="-"/>
            </a:pPr>
            <a:r>
              <a:rPr lang="pt-PT" dirty="0">
                <a:solidFill>
                  <a:schemeClr val="tx1"/>
                </a:solidFill>
                <a:latin typeface="Times New Roman"/>
                <a:ea typeface="Times New Roman"/>
                <a:cs typeface="Times New Roman"/>
                <a:sym typeface="Times New Roman"/>
              </a:rPr>
              <a:t>ou em operações de fusão, cisão, previstos no art.º 74.º;</a:t>
            </a:r>
            <a:endParaRPr lang="pt-PT" b="0" i="0" u="none" strike="noStrike" cap="none" baseline="0" dirty="0">
              <a:solidFill>
                <a:schemeClr val="tx1"/>
              </a:solidFill>
              <a:latin typeface="Times New Roman"/>
              <a:ea typeface="Times New Roman"/>
              <a:cs typeface="Times New Roman"/>
              <a:sym typeface="Times New Roman"/>
            </a:endParaRPr>
          </a:p>
          <a:p>
            <a:pPr marL="914400" lvl="2" algn="just">
              <a:spcBef>
                <a:spcPts val="500"/>
              </a:spcBef>
              <a:buClr>
                <a:schemeClr val="dk1"/>
              </a:buClr>
              <a:buSzPct val="100000"/>
              <a:buFontTx/>
              <a:buChar char="-"/>
            </a:pPr>
            <a:r>
              <a:rPr lang="pt-PT" sz="1600" dirty="0">
                <a:solidFill>
                  <a:schemeClr val="dk1"/>
                </a:solidFill>
                <a:latin typeface="Times New Roman"/>
                <a:ea typeface="Times New Roman"/>
                <a:cs typeface="Times New Roman"/>
                <a:sym typeface="Times New Roman"/>
              </a:rPr>
              <a:t>o</a:t>
            </a:r>
            <a:r>
              <a:rPr lang="pt-PT" sz="1600" b="0" i="0" u="none" strike="noStrike" cap="none" baseline="0" dirty="0">
                <a:solidFill>
                  <a:schemeClr val="dk1"/>
                </a:solidFill>
                <a:latin typeface="Times New Roman"/>
                <a:ea typeface="Times New Roman"/>
                <a:cs typeface="Times New Roman"/>
                <a:sym typeface="Times New Roman"/>
              </a:rPr>
              <a:t>u ao  goodwill respeite a participações sociais.</a:t>
            </a:r>
          </a:p>
          <a:p>
            <a:pPr marL="457200" marR="0" lvl="1" indent="0" algn="just" rtl="0">
              <a:spcBef>
                <a:spcPts val="500"/>
              </a:spcBef>
              <a:spcAft>
                <a:spcPts val="0"/>
              </a:spcAft>
              <a:buClr>
                <a:schemeClr val="dk1"/>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Aquisição, grandes reparações e beneficiações e as benfeitorias das </a:t>
            </a:r>
            <a:r>
              <a:rPr lang="pt-PT" sz="2000" b="1" i="0" u="none" strike="noStrike" cap="none" baseline="0" dirty="0">
                <a:solidFill>
                  <a:schemeClr val="dk1"/>
                </a:solidFill>
                <a:latin typeface="Times New Roman"/>
                <a:ea typeface="Times New Roman"/>
                <a:cs typeface="Times New Roman"/>
                <a:sym typeface="Times New Roman"/>
              </a:rPr>
              <a:t>propriedades de investimento </a:t>
            </a:r>
            <a:r>
              <a:rPr lang="pt-PT" sz="2000" b="0" i="0" u="none" strike="noStrike" cap="none" baseline="0" dirty="0">
                <a:solidFill>
                  <a:schemeClr val="dk1"/>
                </a:solidFill>
                <a:latin typeface="Times New Roman"/>
                <a:ea typeface="Times New Roman"/>
                <a:cs typeface="Times New Roman"/>
                <a:sym typeface="Times New Roman"/>
              </a:rPr>
              <a:t>e </a:t>
            </a:r>
            <a:r>
              <a:rPr lang="pt-PT" sz="2000" b="1" i="0" u="none" strike="noStrike" cap="none" baseline="0" dirty="0">
                <a:solidFill>
                  <a:schemeClr val="dk1"/>
                </a:solidFill>
                <a:latin typeface="Times New Roman"/>
                <a:ea typeface="Times New Roman"/>
                <a:cs typeface="Times New Roman"/>
                <a:sym typeface="Times New Roman"/>
              </a:rPr>
              <a:t>ativos biológicos não consumíveis, </a:t>
            </a:r>
            <a:r>
              <a:rPr lang="pt-PT" sz="2000" b="0" i="0" u="none" strike="noStrike" cap="none" baseline="0" dirty="0">
                <a:solidFill>
                  <a:schemeClr val="dk1"/>
                </a:solidFill>
                <a:latin typeface="Times New Roman"/>
                <a:ea typeface="Times New Roman"/>
                <a:cs typeface="Times New Roman"/>
                <a:sym typeface="Times New Roman"/>
              </a:rPr>
              <a:t>mensuradas ao justo valor:</a:t>
            </a:r>
          </a:p>
          <a:p>
            <a:pPr marL="914400" marR="0" lvl="2" indent="0" algn="just" rtl="0">
              <a:spcBef>
                <a:spcPts val="500"/>
              </a:spcBef>
              <a:spcAft>
                <a:spcPts val="0"/>
              </a:spcAft>
              <a:buClr>
                <a:schemeClr val="dk1"/>
              </a:buClr>
              <a:buSzPct val="100000"/>
              <a:buFont typeface="Noto Symbol"/>
              <a:buChar char="❖"/>
            </a:pPr>
            <a:r>
              <a:rPr lang="pt-PT" sz="1600" b="0" i="0" u="none" strike="noStrike" cap="none" baseline="0" dirty="0">
                <a:solidFill>
                  <a:schemeClr val="dk1"/>
                </a:solidFill>
                <a:latin typeface="Times New Roman"/>
                <a:ea typeface="Times New Roman"/>
                <a:cs typeface="Times New Roman"/>
                <a:sym typeface="Times New Roman"/>
              </a:rPr>
              <a:t>Em partes iguais, durante o período de vida útil que se deduz da quota mínima de depreciação que seria fiscalmente aceite caso esse ativo permanecesse reconhecido ao custo de aquisição. </a:t>
            </a:r>
          </a:p>
          <a:p>
            <a:pPr marL="457200" marR="0" lvl="1" indent="0" algn="just" rtl="0">
              <a:spcBef>
                <a:spcPts val="500"/>
              </a:spcBef>
              <a:spcAft>
                <a:spcPts val="0"/>
              </a:spcAft>
              <a:buNone/>
            </a:pPr>
            <a:endParaRPr sz="2000" b="0" i="0" u="none" strike="noStrike" cap="none" baseline="0" dirty="0">
              <a:solidFill>
                <a:schemeClr val="dk1"/>
              </a:solidFill>
              <a:latin typeface="Times New Roman"/>
              <a:ea typeface="Times New Roman"/>
              <a:cs typeface="Times New Roman"/>
              <a:sym typeface="Times New Roman"/>
            </a:endParaRPr>
          </a:p>
        </p:txBody>
      </p:sp>
      <p:sp>
        <p:nvSpPr>
          <p:cNvPr id="617" name="Shape 617"/>
          <p:cNvSpPr txBox="1"/>
          <p:nvPr/>
        </p:nvSpPr>
        <p:spPr>
          <a:xfrm>
            <a:off x="683568" y="214289"/>
            <a:ext cx="7317456" cy="646331"/>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1800" b="1" i="0" u="none" strike="noStrike" cap="none" baseline="0">
                <a:solidFill>
                  <a:schemeClr val="dk1"/>
                </a:solidFill>
                <a:latin typeface="Times New Roman"/>
                <a:ea typeface="Times New Roman"/>
                <a:cs typeface="Times New Roman"/>
                <a:sym typeface="Times New Roman"/>
              </a:rPr>
              <a:t>ATIVOS INTANGÍVEIS, BIOLÓGICOS NÃO CONSUMÍVEIS E PROPRIEDADES DE INVESTIMENTO – (ART.º 45.º-A)</a:t>
            </a:r>
          </a:p>
        </p:txBody>
      </p:sp>
    </p:spTree>
  </p:cSld>
  <p:clrMapOvr>
    <a:masterClrMapping/>
  </p:clrMapOvr>
  <p:transition spd="slow">
    <p:cu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5"/>
        <p:cNvGrpSpPr/>
        <p:nvPr/>
      </p:nvGrpSpPr>
      <p:grpSpPr>
        <a:xfrm>
          <a:off x="0" y="0"/>
          <a:ext cx="0" cy="0"/>
          <a:chOff x="0" y="0"/>
          <a:chExt cx="0" cy="0"/>
        </a:xfrm>
      </p:grpSpPr>
      <p:sp>
        <p:nvSpPr>
          <p:cNvPr id="536" name="Shape 536"/>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44</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537" name="Shape 537"/>
          <p:cNvSpPr txBox="1"/>
          <p:nvPr/>
        </p:nvSpPr>
        <p:spPr>
          <a:xfrm>
            <a:off x="714375" y="1143000"/>
            <a:ext cx="8143874" cy="6286499"/>
          </a:xfrm>
          <a:prstGeom prst="rect">
            <a:avLst/>
          </a:prstGeom>
          <a:noFill/>
          <a:ln>
            <a:noFill/>
          </a:ln>
        </p:spPr>
        <p:txBody>
          <a:bodyPr lIns="91425" tIns="45700" rIns="91425" bIns="45700" anchor="t" anchorCtr="0">
            <a:noAutofit/>
          </a:bodyPr>
          <a:lstStyle/>
          <a:p>
            <a:pPr marL="457200" marR="0" lvl="0" indent="-457200" algn="just" rtl="0">
              <a:spcBef>
                <a:spcPts val="0"/>
              </a:spcBef>
              <a:spcAft>
                <a:spcPts val="0"/>
              </a:spcAft>
              <a:buNone/>
            </a:pPr>
            <a:endParaRPr sz="2400" b="1" i="0"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0" i="0" u="none" strike="noStrike" cap="none" baseline="0">
              <a:solidFill>
                <a:schemeClr val="dk1"/>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l" rtl="0">
              <a:spcBef>
                <a:spcPts val="0"/>
              </a:spcBef>
              <a:spcAft>
                <a:spcPts val="0"/>
              </a:spcAft>
              <a:buNone/>
            </a:pPr>
            <a:endParaRPr sz="2000" b="0" i="0" u="none" strike="noStrike" cap="none" baseline="0">
              <a:solidFill>
                <a:srgbClr val="002060"/>
              </a:solidFill>
              <a:latin typeface="Arial"/>
              <a:ea typeface="Arial"/>
              <a:cs typeface="Arial"/>
              <a:sym typeface="Arial"/>
            </a:endParaRPr>
          </a:p>
          <a:p>
            <a:pPr marL="0" marR="0" lvl="0" indent="0" algn="just" rtl="0">
              <a:spcBef>
                <a:spcPts val="0"/>
              </a:spcBef>
              <a:spcAft>
                <a:spcPts val="0"/>
              </a:spcAft>
              <a:buNone/>
            </a:pPr>
            <a:endParaRPr sz="2400" b="1" i="0" u="none" strike="noStrike" cap="none" baseline="0">
              <a:solidFill>
                <a:srgbClr val="0070C0"/>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0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1"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a:p>
            <a:pPr marL="457200" marR="0" lvl="0" indent="-457200" algn="just" rtl="0">
              <a:spcBef>
                <a:spcPts val="0"/>
              </a:spcBef>
              <a:spcAft>
                <a:spcPts val="0"/>
              </a:spcAft>
              <a:buNone/>
            </a:pPr>
            <a:endParaRPr sz="2400" b="0" i="1" u="none" strike="noStrike" cap="none" baseline="0">
              <a:solidFill>
                <a:schemeClr val="dk1"/>
              </a:solidFill>
              <a:latin typeface="Arial"/>
              <a:ea typeface="Arial"/>
              <a:cs typeface="Arial"/>
              <a:sym typeface="Arial"/>
            </a:endParaRPr>
          </a:p>
        </p:txBody>
      </p:sp>
      <p:sp>
        <p:nvSpPr>
          <p:cNvPr id="538" name="Shape 538"/>
          <p:cNvSpPr/>
          <p:nvPr/>
        </p:nvSpPr>
        <p:spPr>
          <a:xfrm>
            <a:off x="500062" y="1124744"/>
            <a:ext cx="8001000" cy="7442549"/>
          </a:xfrm>
          <a:prstGeom prst="rect">
            <a:avLst/>
          </a:prstGeom>
          <a:noFill/>
          <a:ln>
            <a:noFill/>
          </a:ln>
        </p:spPr>
        <p:txBody>
          <a:bodyPr lIns="91425" tIns="45700" rIns="91425" bIns="45700" anchor="t" anchorCtr="0">
            <a:noAutofit/>
          </a:bodyPr>
          <a:lstStyle/>
          <a:p>
            <a:pPr marL="0" marR="0" lvl="0" indent="0" algn="just" rtl="0">
              <a:lnSpc>
                <a:spcPct val="170000"/>
              </a:lnSpc>
              <a:spcBef>
                <a:spcPts val="0"/>
              </a:spcBef>
              <a:spcAft>
                <a:spcPts val="0"/>
              </a:spcAft>
              <a:buClr>
                <a:schemeClr val="dk1"/>
              </a:buClr>
              <a:buSzPct val="100000"/>
              <a:buFont typeface="Noto Symbol"/>
              <a:buChar char="➢"/>
            </a:pPr>
            <a:r>
              <a:rPr lang="pt-PT" sz="2000" b="1" i="0" u="none" strike="noStrike" cap="none" baseline="0" dirty="0" err="1">
                <a:solidFill>
                  <a:schemeClr val="dk1"/>
                </a:solidFill>
                <a:latin typeface="Times New Roman"/>
                <a:ea typeface="Times New Roman"/>
                <a:cs typeface="Times New Roman"/>
                <a:sym typeface="Times New Roman"/>
              </a:rPr>
              <a:t>Activos</a:t>
            </a:r>
            <a:r>
              <a:rPr lang="pt-PT" sz="2000" b="1" i="0" u="none" strike="noStrike" cap="none" baseline="0" dirty="0">
                <a:solidFill>
                  <a:schemeClr val="dk1"/>
                </a:solidFill>
                <a:latin typeface="Times New Roman"/>
                <a:ea typeface="Times New Roman"/>
                <a:cs typeface="Times New Roman"/>
                <a:sym typeface="Times New Roman"/>
              </a:rPr>
              <a:t> biológicos de produção, em regra são depreciados se mensurados:</a:t>
            </a:r>
          </a:p>
          <a:p>
            <a:pPr marL="0" marR="0" lvl="0" indent="0" algn="just" rtl="0">
              <a:lnSpc>
                <a:spcPct val="95000"/>
              </a:lnSpc>
              <a:spcBef>
                <a:spcPts val="500"/>
              </a:spcBef>
              <a:spcAft>
                <a:spcPts val="0"/>
              </a:spcAft>
              <a:buNone/>
            </a:pPr>
            <a:endParaRPr sz="1600" b="0" i="0" u="none" strike="noStrike" cap="none" baseline="0" dirty="0">
              <a:solidFill>
                <a:schemeClr val="dk1"/>
              </a:solidFill>
              <a:latin typeface="Times New Roman"/>
              <a:ea typeface="Times New Roman"/>
              <a:cs typeface="Times New Roman"/>
              <a:sym typeface="Times New Roman"/>
            </a:endParaRPr>
          </a:p>
          <a:p>
            <a:pPr marL="0" marR="0" lvl="0" indent="0" algn="just" rtl="0">
              <a:lnSpc>
                <a:spcPct val="95000"/>
              </a:lnSpc>
              <a:spcBef>
                <a:spcPts val="500"/>
              </a:spcBef>
              <a:spcAft>
                <a:spcPts val="0"/>
              </a:spcAft>
              <a:buSzPct val="25000"/>
              <a:buNone/>
            </a:pPr>
            <a:r>
              <a:rPr lang="pt-PT" sz="1600" b="0" i="0" u="none" strike="noStrike" cap="none" baseline="0" dirty="0">
                <a:solidFill>
                  <a:schemeClr val="dk1"/>
                </a:solidFill>
                <a:latin typeface="Times New Roman"/>
                <a:ea typeface="Times New Roman"/>
                <a:cs typeface="Times New Roman"/>
                <a:sym typeface="Times New Roman"/>
              </a:rPr>
              <a:t>					</a:t>
            </a:r>
          </a:p>
          <a:p>
            <a:pPr marL="0" marR="0" lvl="0" indent="0" algn="just" rtl="0">
              <a:lnSpc>
                <a:spcPct val="80000"/>
              </a:lnSpc>
              <a:spcBef>
                <a:spcPts val="500"/>
              </a:spcBef>
              <a:spcAft>
                <a:spcPts val="0"/>
              </a:spcAft>
              <a:buNone/>
            </a:pPr>
            <a:endParaRPr sz="1600" b="0" i="0" u="none" strike="noStrike" cap="none" baseline="0" dirty="0">
              <a:solidFill>
                <a:schemeClr val="dk1"/>
              </a:solidFill>
              <a:latin typeface="Times New Roman"/>
              <a:ea typeface="Times New Roman"/>
              <a:cs typeface="Times New Roman"/>
              <a:sym typeface="Times New Roman"/>
            </a:endParaRPr>
          </a:p>
          <a:p>
            <a:pPr marL="0" marR="0" lvl="0" indent="0" algn="just" rtl="0">
              <a:lnSpc>
                <a:spcPct val="80000"/>
              </a:lnSpc>
              <a:spcBef>
                <a:spcPts val="500"/>
              </a:spcBef>
              <a:spcAft>
                <a:spcPts val="0"/>
              </a:spcAft>
              <a:buSzPct val="25000"/>
              <a:buNone/>
            </a:pPr>
            <a:r>
              <a:rPr lang="pt-PT" sz="2000" b="0" i="0" u="none" strike="noStrike" cap="none" baseline="0" dirty="0">
                <a:solidFill>
                  <a:schemeClr val="dk1"/>
                </a:solidFill>
                <a:latin typeface="Times New Roman"/>
                <a:ea typeface="Times New Roman"/>
                <a:cs typeface="Times New Roman"/>
                <a:sym typeface="Times New Roman"/>
              </a:rPr>
              <a:t>São aceites fiscalmente as perdas por imparidade provenientes de causas anormais comprovadas </a:t>
            </a:r>
            <a:r>
              <a:rPr lang="pt-PT" sz="2000" b="1" i="0" u="none" strike="noStrike" cap="none" baseline="0" dirty="0">
                <a:solidFill>
                  <a:schemeClr val="dk1"/>
                </a:solidFill>
                <a:latin typeface="Times New Roman"/>
                <a:ea typeface="Times New Roman"/>
                <a:cs typeface="Times New Roman"/>
                <a:sym typeface="Times New Roman"/>
              </a:rPr>
              <a:t>(art.º 31.º-B));</a:t>
            </a:r>
          </a:p>
          <a:p>
            <a:pPr marL="0" marR="0" lvl="0" indent="0" algn="just" rtl="0">
              <a:lnSpc>
                <a:spcPct val="80000"/>
              </a:lnSpc>
              <a:spcBef>
                <a:spcPts val="500"/>
              </a:spcBef>
              <a:spcAft>
                <a:spcPts val="0"/>
              </a:spcAft>
              <a:buNone/>
            </a:pPr>
            <a:endParaRPr sz="2000" b="0" i="0" u="none" strike="noStrike" cap="none" baseline="0" dirty="0">
              <a:solidFill>
                <a:schemeClr val="dk1"/>
              </a:solidFill>
              <a:latin typeface="Times New Roman"/>
              <a:ea typeface="Times New Roman"/>
              <a:cs typeface="Times New Roman"/>
              <a:sym typeface="Times New Roman"/>
            </a:endParaRPr>
          </a:p>
          <a:p>
            <a:pPr marL="0" marR="0" lvl="0" indent="0" algn="just" rtl="0">
              <a:lnSpc>
                <a:spcPct val="80000"/>
              </a:lnSpc>
              <a:spcBef>
                <a:spcPts val="500"/>
              </a:spcBef>
              <a:spcAft>
                <a:spcPts val="0"/>
              </a:spcAft>
              <a:buSzPct val="25000"/>
              <a:buNone/>
            </a:pPr>
            <a:r>
              <a:rPr lang="pt-PT" sz="2000" b="0" i="0" u="none" strike="noStrike" cap="none" baseline="0" dirty="0">
                <a:solidFill>
                  <a:schemeClr val="dk1"/>
                </a:solidFill>
                <a:latin typeface="Times New Roman"/>
                <a:ea typeface="Times New Roman"/>
                <a:cs typeface="Times New Roman"/>
                <a:sym typeface="Times New Roman"/>
              </a:rPr>
              <a:t>O resultado fiscal (</a:t>
            </a:r>
            <a:r>
              <a:rPr lang="pt-PT" sz="2000" b="1" i="0" u="none" strike="noStrike" cap="none" baseline="0" dirty="0">
                <a:solidFill>
                  <a:schemeClr val="dk1"/>
                </a:solidFill>
                <a:latin typeface="Times New Roman"/>
                <a:ea typeface="Times New Roman"/>
                <a:cs typeface="Times New Roman"/>
                <a:sym typeface="Times New Roman"/>
              </a:rPr>
              <a:t>mais-valia ou menos-valia</a:t>
            </a:r>
            <a:r>
              <a:rPr lang="pt-PT" sz="2000" b="0" i="0" u="none" strike="noStrike" cap="none" baseline="0" dirty="0">
                <a:solidFill>
                  <a:schemeClr val="dk1"/>
                </a:solidFill>
                <a:latin typeface="Times New Roman"/>
                <a:ea typeface="Times New Roman"/>
                <a:cs typeface="Times New Roman"/>
                <a:sym typeface="Times New Roman"/>
              </a:rPr>
              <a:t>) é apurado com base no custo de aquisição, deduzido das amortizações e perdas por imparidade </a:t>
            </a:r>
            <a:r>
              <a:rPr lang="pt-PT" sz="2000" b="1" i="0" u="none" strike="noStrike" cap="none" baseline="0" dirty="0">
                <a:solidFill>
                  <a:schemeClr val="dk1"/>
                </a:solidFill>
                <a:latin typeface="Times New Roman"/>
                <a:ea typeface="Times New Roman"/>
                <a:cs typeface="Times New Roman"/>
                <a:sym typeface="Times New Roman"/>
              </a:rPr>
              <a:t>(art.º 46.º</a:t>
            </a:r>
            <a:r>
              <a:rPr lang="pt-PT" sz="2000" b="0" i="0" u="none" strike="noStrike" cap="none" baseline="0" dirty="0">
                <a:solidFill>
                  <a:schemeClr val="dk1"/>
                </a:solidFill>
                <a:latin typeface="Times New Roman"/>
                <a:ea typeface="Times New Roman"/>
                <a:cs typeface="Times New Roman"/>
                <a:sym typeface="Times New Roman"/>
              </a:rPr>
              <a:t>);</a:t>
            </a:r>
          </a:p>
          <a:p>
            <a:pPr marL="0" marR="0" lvl="0" indent="0" algn="just" rtl="0">
              <a:lnSpc>
                <a:spcPct val="80000"/>
              </a:lnSpc>
              <a:spcBef>
                <a:spcPts val="500"/>
              </a:spcBef>
              <a:spcAft>
                <a:spcPts val="0"/>
              </a:spcAft>
              <a:buSzPct val="25000"/>
              <a:buNone/>
            </a:pPr>
            <a:r>
              <a:rPr lang="pt-PT" sz="2000" b="0" i="0" u="none" strike="noStrike" cap="none" baseline="0" dirty="0">
                <a:solidFill>
                  <a:schemeClr val="dk1"/>
                </a:solidFill>
                <a:latin typeface="Times New Roman"/>
                <a:ea typeface="Times New Roman"/>
                <a:cs typeface="Times New Roman"/>
                <a:sym typeface="Times New Roman"/>
              </a:rPr>
              <a:t>Beneficiam do regime do reinvestimento, para efeitos de apuramento do lucro tributável.</a:t>
            </a:r>
            <a:r>
              <a:rPr lang="pt-PT" sz="2000" b="1" i="0" u="none" strike="noStrike" cap="none" baseline="0" dirty="0">
                <a:solidFill>
                  <a:schemeClr val="dk1"/>
                </a:solidFill>
                <a:latin typeface="Times New Roman"/>
                <a:ea typeface="Times New Roman"/>
                <a:cs typeface="Times New Roman"/>
                <a:sym typeface="Times New Roman"/>
              </a:rPr>
              <a:t>(art.º 48.º n.º 1)</a:t>
            </a:r>
          </a:p>
          <a:p>
            <a:pPr marL="0" marR="0" lvl="0" indent="0" algn="just" rtl="0">
              <a:lnSpc>
                <a:spcPct val="80000"/>
              </a:lnSpc>
              <a:spcBef>
                <a:spcPts val="500"/>
              </a:spcBef>
              <a:spcAft>
                <a:spcPts val="0"/>
              </a:spcAft>
              <a:buSzPct val="25000"/>
              <a:buNone/>
            </a:pPr>
            <a:endParaRPr lang="pt-PT" sz="2000" b="1" i="0" u="none" strike="noStrike" cap="none" baseline="0" dirty="0">
              <a:solidFill>
                <a:schemeClr val="dk1"/>
              </a:solidFill>
              <a:latin typeface="Times New Roman"/>
              <a:ea typeface="Times New Roman"/>
              <a:cs typeface="Times New Roman"/>
              <a:sym typeface="Times New Roman"/>
            </a:endParaRPr>
          </a:p>
          <a:p>
            <a:pPr algn="just">
              <a:lnSpc>
                <a:spcPct val="80000"/>
              </a:lnSpc>
              <a:spcBef>
                <a:spcPts val="500"/>
              </a:spcBef>
              <a:buSzPct val="25000"/>
            </a:pPr>
            <a:r>
              <a:rPr lang="pt-PT" sz="2000" dirty="0">
                <a:solidFill>
                  <a:schemeClr val="dk1"/>
                </a:solidFill>
                <a:latin typeface="Times New Roman"/>
                <a:ea typeface="Times New Roman"/>
                <a:cs typeface="Times New Roman"/>
                <a:sym typeface="Times New Roman"/>
              </a:rPr>
              <a:t>Se a mensuração for ao </a:t>
            </a:r>
            <a:r>
              <a:rPr lang="pt-PT" sz="2000" b="1" dirty="0">
                <a:solidFill>
                  <a:schemeClr val="dk1"/>
                </a:solidFill>
                <a:latin typeface="Times New Roman"/>
                <a:ea typeface="Times New Roman"/>
                <a:cs typeface="Times New Roman"/>
                <a:sym typeface="Times New Roman"/>
              </a:rPr>
              <a:t>justo valor nas situações previstas no art.º 45.º-A n.º 3 </a:t>
            </a:r>
            <a:r>
              <a:rPr lang="pt-PT" sz="2000" dirty="0">
                <a:solidFill>
                  <a:schemeClr val="dk1"/>
                </a:solidFill>
                <a:latin typeface="Times New Roman"/>
                <a:ea typeface="Times New Roman"/>
                <a:cs typeface="Times New Roman"/>
                <a:sym typeface="Times New Roman"/>
              </a:rPr>
              <a:t>os</a:t>
            </a:r>
            <a:r>
              <a:rPr lang="pt-PT" sz="2000" b="1" dirty="0">
                <a:solidFill>
                  <a:schemeClr val="dk1"/>
                </a:solidFill>
                <a:latin typeface="Times New Roman"/>
                <a:ea typeface="Times New Roman"/>
                <a:cs typeface="Times New Roman"/>
                <a:sym typeface="Times New Roman"/>
              </a:rPr>
              <a:t> </a:t>
            </a:r>
            <a:r>
              <a:rPr lang="pt-PT" sz="2000" dirty="0">
                <a:solidFill>
                  <a:schemeClr val="dk1"/>
                </a:solidFill>
                <a:latin typeface="Times New Roman"/>
                <a:ea typeface="Times New Roman"/>
                <a:cs typeface="Times New Roman"/>
                <a:sym typeface="Times New Roman"/>
              </a:rPr>
              <a:t>gastos são aceites durante o período correspondente às quotas mínimas aplicáveis.</a:t>
            </a:r>
          </a:p>
          <a:p>
            <a:pPr marL="0" marR="0" lvl="0" indent="0" algn="just" rtl="0">
              <a:lnSpc>
                <a:spcPct val="80000"/>
              </a:lnSpc>
              <a:spcBef>
                <a:spcPts val="500"/>
              </a:spcBef>
              <a:spcAft>
                <a:spcPts val="0"/>
              </a:spcAft>
              <a:buSzPct val="25000"/>
              <a:buNone/>
            </a:pPr>
            <a:endParaRPr lang="pt-PT" sz="2000" b="1" i="0" u="none" strike="noStrike" cap="none" baseline="0" dirty="0">
              <a:solidFill>
                <a:schemeClr val="dk1"/>
              </a:solidFill>
              <a:latin typeface="Times New Roman"/>
              <a:ea typeface="Times New Roman"/>
              <a:cs typeface="Times New Roman"/>
              <a:sym typeface="Times New Roman"/>
            </a:endParaRPr>
          </a:p>
          <a:p>
            <a:pPr marL="0" marR="0" lvl="0" indent="0" algn="just" rtl="0">
              <a:lnSpc>
                <a:spcPct val="80000"/>
              </a:lnSpc>
              <a:spcBef>
                <a:spcPts val="500"/>
              </a:spcBef>
              <a:spcAft>
                <a:spcPts val="0"/>
              </a:spcAft>
              <a:buNone/>
            </a:pPr>
            <a:endParaRPr sz="2000" b="1" i="0" u="sng" strike="noStrike" cap="none" baseline="0" dirty="0">
              <a:solidFill>
                <a:srgbClr val="000099"/>
              </a:solidFill>
              <a:latin typeface="Times New Roman"/>
              <a:ea typeface="Times New Roman"/>
              <a:cs typeface="Times New Roman"/>
              <a:sym typeface="Times New Roman"/>
            </a:endParaRPr>
          </a:p>
          <a:p>
            <a:pPr marL="0" marR="0" lvl="0" indent="0" algn="just" rtl="0">
              <a:lnSpc>
                <a:spcPct val="80000"/>
              </a:lnSpc>
              <a:spcBef>
                <a:spcPts val="500"/>
              </a:spcBef>
              <a:spcAft>
                <a:spcPts val="0"/>
              </a:spcAft>
              <a:buNone/>
            </a:pPr>
            <a:endParaRPr sz="2000" b="1" i="0" u="sng" strike="noStrike" cap="none" baseline="0" dirty="0">
              <a:solidFill>
                <a:srgbClr val="000099"/>
              </a:solidFill>
              <a:latin typeface="Times New Roman"/>
              <a:ea typeface="Times New Roman"/>
              <a:cs typeface="Times New Roman"/>
              <a:sym typeface="Times New Roman"/>
            </a:endParaRPr>
          </a:p>
          <a:p>
            <a:pPr marL="0" marR="0" lvl="0" indent="0" algn="just" rtl="0">
              <a:lnSpc>
                <a:spcPct val="120000"/>
              </a:lnSpc>
              <a:spcBef>
                <a:spcPts val="500"/>
              </a:spcBef>
              <a:spcAft>
                <a:spcPts val="0"/>
              </a:spcAft>
              <a:buNone/>
            </a:pPr>
            <a:endParaRPr sz="2000" b="1" i="0" u="none" strike="noStrike" cap="none" baseline="0" dirty="0">
              <a:solidFill>
                <a:schemeClr val="dk1"/>
              </a:solidFill>
              <a:latin typeface="Times New Roman"/>
              <a:ea typeface="Times New Roman"/>
              <a:cs typeface="Times New Roman"/>
              <a:sym typeface="Times New Roman"/>
            </a:endParaRPr>
          </a:p>
          <a:p>
            <a:pPr marL="0" marR="0" lvl="0" indent="0" algn="just" rtl="0">
              <a:lnSpc>
                <a:spcPct val="120000"/>
              </a:lnSpc>
              <a:spcBef>
                <a:spcPts val="500"/>
              </a:spcBef>
              <a:spcAft>
                <a:spcPts val="0"/>
              </a:spcAft>
              <a:buSzPct val="25000"/>
              <a:buNone/>
            </a:pPr>
            <a:r>
              <a:rPr lang="pt-PT" sz="2000" b="1" i="0" u="sng" strike="noStrike" cap="none" baseline="0" dirty="0">
                <a:solidFill>
                  <a:srgbClr val="FF0000"/>
                </a:solidFill>
                <a:latin typeface="Times New Roman"/>
                <a:ea typeface="Times New Roman"/>
                <a:cs typeface="Times New Roman"/>
                <a:sym typeface="Times New Roman"/>
              </a:rPr>
              <a:t> </a:t>
            </a:r>
          </a:p>
          <a:p>
            <a:pPr marL="0" marR="0" lvl="0" indent="0" algn="just" rtl="0">
              <a:lnSpc>
                <a:spcPct val="120000"/>
              </a:lnSpc>
              <a:spcBef>
                <a:spcPts val="500"/>
              </a:spcBef>
              <a:spcAft>
                <a:spcPts val="0"/>
              </a:spcAft>
              <a:buNone/>
            </a:pPr>
            <a:endParaRPr sz="2400" b="1" i="0" u="sng" strike="noStrike" cap="none" baseline="0" dirty="0">
              <a:solidFill>
                <a:srgbClr val="FF0000"/>
              </a:solidFill>
              <a:latin typeface="Times New Roman"/>
              <a:ea typeface="Times New Roman"/>
              <a:cs typeface="Times New Roman"/>
              <a:sym typeface="Times New Roman"/>
            </a:endParaRPr>
          </a:p>
        </p:txBody>
      </p:sp>
      <p:sp>
        <p:nvSpPr>
          <p:cNvPr id="539" name="Shape 539"/>
          <p:cNvSpPr/>
          <p:nvPr/>
        </p:nvSpPr>
        <p:spPr>
          <a:xfrm>
            <a:off x="2699791" y="1772816"/>
            <a:ext cx="3024335" cy="864095"/>
          </a:xfrm>
          <a:prstGeom prst="ellipse">
            <a:avLst/>
          </a:prstGeom>
          <a:noFill/>
          <a:ln w="25400" cap="flat">
            <a:solidFill>
              <a:srgbClr val="BB9595"/>
            </a:solidFill>
            <a:prstDash val="solid"/>
            <a:round/>
            <a:headEnd type="none" w="med" len="med"/>
            <a:tailEnd type="none" w="med" len="med"/>
          </a:ln>
        </p:spPr>
        <p:txBody>
          <a:bodyPr lIns="91425" tIns="45700" rIns="91425" bIns="45700" anchor="ctr" anchorCtr="0">
            <a:noAutofit/>
          </a:bodyPr>
          <a:lstStyle/>
          <a:p>
            <a:pPr marL="0" marR="0" lvl="0" indent="0" algn="just" rtl="0">
              <a:lnSpc>
                <a:spcPct val="95000"/>
              </a:lnSpc>
              <a:spcBef>
                <a:spcPts val="0"/>
              </a:spcBef>
              <a:spcAft>
                <a:spcPts val="0"/>
              </a:spcAft>
              <a:buSzPct val="25000"/>
              <a:buNone/>
            </a:pPr>
            <a:r>
              <a:rPr lang="pt-PT" sz="2000" b="0" i="0" u="none" strike="noStrike" cap="none" baseline="0">
                <a:solidFill>
                  <a:schemeClr val="dk1"/>
                </a:solidFill>
                <a:latin typeface="Times New Roman"/>
                <a:ea typeface="Times New Roman"/>
                <a:cs typeface="Times New Roman"/>
                <a:sym typeface="Times New Roman"/>
              </a:rPr>
              <a:t>CUSTO DE AQUISIÇÃO </a:t>
            </a:r>
          </a:p>
        </p:txBody>
      </p:sp>
      <p:sp>
        <p:nvSpPr>
          <p:cNvPr id="540" name="Shape 540"/>
          <p:cNvSpPr txBox="1"/>
          <p:nvPr/>
        </p:nvSpPr>
        <p:spPr>
          <a:xfrm>
            <a:off x="827583" y="214290"/>
            <a:ext cx="6959125" cy="70788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000" b="1" i="0" u="none" strike="noStrike" cap="none" baseline="0" dirty="0">
                <a:solidFill>
                  <a:schemeClr val="dk1"/>
                </a:solidFill>
                <a:latin typeface="Times New Roman"/>
                <a:ea typeface="Times New Roman"/>
                <a:cs typeface="Times New Roman"/>
                <a:sym typeface="Times New Roman"/>
              </a:rPr>
              <a:t>DEPRECIAÇÕES DE ATIVOS BIOLÓGICOS DE</a:t>
            </a:r>
            <a:r>
              <a:rPr lang="pt-PT" sz="2000" b="1" i="0" u="none" strike="noStrike" cap="none" dirty="0">
                <a:solidFill>
                  <a:schemeClr val="dk1"/>
                </a:solidFill>
                <a:latin typeface="Times New Roman"/>
                <a:ea typeface="Times New Roman"/>
                <a:cs typeface="Times New Roman"/>
                <a:sym typeface="Times New Roman"/>
              </a:rPr>
              <a:t> PRODUÇÃO - </a:t>
            </a:r>
            <a:r>
              <a:rPr lang="pt-PT" sz="2000" b="1" i="0" u="none" strike="noStrike" cap="none" baseline="0" dirty="0" err="1">
                <a:solidFill>
                  <a:schemeClr val="dk1"/>
                </a:solidFill>
                <a:latin typeface="Times New Roman"/>
                <a:ea typeface="Times New Roman"/>
                <a:cs typeface="Times New Roman"/>
                <a:sym typeface="Times New Roman"/>
              </a:rPr>
              <a:t>ART.ºs</a:t>
            </a:r>
            <a:r>
              <a:rPr lang="pt-PT" sz="2000" b="1" i="0" u="none" strike="noStrike" cap="none" baseline="0" dirty="0">
                <a:solidFill>
                  <a:schemeClr val="dk1"/>
                </a:solidFill>
                <a:latin typeface="Times New Roman"/>
                <a:ea typeface="Times New Roman"/>
                <a:cs typeface="Times New Roman"/>
                <a:sym typeface="Times New Roman"/>
              </a:rPr>
              <a:t> 29.º A 31.º</a:t>
            </a:r>
          </a:p>
        </p:txBody>
      </p:sp>
    </p:spTree>
  </p:cSld>
  <p:clrMapOvr>
    <a:masterClrMapping/>
  </p:clrMapOvr>
  <p:transition spd="slow">
    <p:cut/>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53"/>
        <p:cNvGrpSpPr/>
        <p:nvPr/>
      </p:nvGrpSpPr>
      <p:grpSpPr>
        <a:xfrm>
          <a:off x="0" y="0"/>
          <a:ext cx="0" cy="0"/>
          <a:chOff x="0" y="0"/>
          <a:chExt cx="0" cy="0"/>
        </a:xfrm>
      </p:grpSpPr>
      <p:sp>
        <p:nvSpPr>
          <p:cNvPr id="554" name="Shape 554"/>
          <p:cNvSpPr txBox="1">
            <a:spLocks noGrp="1"/>
          </p:cNvSpPr>
          <p:nvPr>
            <p:ph type="body" idx="1"/>
          </p:nvPr>
        </p:nvSpPr>
        <p:spPr>
          <a:xfrm>
            <a:off x="214282" y="836712"/>
            <a:ext cx="8715406" cy="6021288"/>
          </a:xfrm>
          <a:prstGeom prst="rect">
            <a:avLst/>
          </a:prstGeom>
          <a:solidFill>
            <a:srgbClr val="EEF8EE">
              <a:alpha val="92941"/>
            </a:srgbClr>
          </a:solid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10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Não são aceites como gasto as depreciações e amortizações:</a:t>
            </a:r>
          </a:p>
          <a:p>
            <a:pPr marL="742950" marR="0" lvl="1" indent="-285750" algn="just" rtl="0">
              <a:spcBef>
                <a:spcPts val="360"/>
              </a:spcBef>
              <a:spcAft>
                <a:spcPts val="0"/>
              </a:spcAft>
              <a:buClr>
                <a:schemeClr val="lt2"/>
              </a:buClr>
              <a:buSzPct val="5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De elementos do ativo não sujeitos a deperecimento;</a:t>
            </a:r>
          </a:p>
          <a:p>
            <a:pPr marL="742950" marR="0" lvl="1" indent="-285750" algn="just" rtl="0">
              <a:spcBef>
                <a:spcPts val="360"/>
              </a:spcBef>
              <a:spcAft>
                <a:spcPts val="0"/>
              </a:spcAft>
              <a:buClr>
                <a:schemeClr val="lt2"/>
              </a:buClr>
              <a:buSzPct val="5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De imóveis na parte que corresponde ao valor dos terrenos  ou na não sujeita a deperecimento;</a:t>
            </a:r>
          </a:p>
          <a:p>
            <a:pPr marL="742950" marR="0" lvl="1" indent="-285750" algn="just" rtl="0">
              <a:spcBef>
                <a:spcPts val="360"/>
              </a:spcBef>
              <a:spcAft>
                <a:spcPts val="0"/>
              </a:spcAft>
              <a:buClr>
                <a:schemeClr val="lt2"/>
              </a:buClr>
              <a:buSzPct val="5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Que excedam os limites estabelecidos anteriormente;</a:t>
            </a:r>
          </a:p>
          <a:p>
            <a:pPr marL="742950" marR="0" lvl="1" indent="-285750" algn="just" rtl="0">
              <a:spcBef>
                <a:spcPts val="360"/>
              </a:spcBef>
              <a:spcAft>
                <a:spcPts val="0"/>
              </a:spcAft>
              <a:buClr>
                <a:schemeClr val="lt2"/>
              </a:buClr>
              <a:buSzPct val="5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Praticadas para além do período máximo de vida útil, ressalvando-se os casos especiais devidamente justificados e aceites pela AT (quotas mínimas);</a:t>
            </a:r>
          </a:p>
          <a:p>
            <a:pPr lvl="1" indent="-285750" algn="just">
              <a:spcBef>
                <a:spcPts val="360"/>
              </a:spcBef>
              <a:buSzPct val="50000"/>
            </a:pPr>
            <a:r>
              <a:rPr lang="pt-PT" sz="1800" dirty="0">
                <a:solidFill>
                  <a:schemeClr val="dk1"/>
                </a:solidFill>
                <a:latin typeface="Times New Roman"/>
                <a:ea typeface="Times New Roman"/>
                <a:cs typeface="Times New Roman"/>
                <a:sym typeface="Times New Roman"/>
              </a:rPr>
              <a:t>Barcos de recreio e aviões de turismo e todos os encargos com estes relacionados, </a:t>
            </a:r>
            <a:r>
              <a:rPr lang="pt-PT" sz="1800" b="1" dirty="0">
                <a:solidFill>
                  <a:schemeClr val="dk1"/>
                </a:solidFill>
                <a:latin typeface="Times New Roman"/>
                <a:ea typeface="Times New Roman"/>
                <a:cs typeface="Times New Roman"/>
                <a:sym typeface="Times New Roman"/>
              </a:rPr>
              <a:t>quando não estejam afetos à atividade principal da empresa.</a:t>
            </a:r>
          </a:p>
          <a:p>
            <a:pPr marL="742950" marR="0" lvl="1" indent="-285750" algn="just" rtl="0">
              <a:spcBef>
                <a:spcPts val="360"/>
              </a:spcBef>
              <a:spcAft>
                <a:spcPts val="0"/>
              </a:spcAft>
              <a:buClr>
                <a:schemeClr val="lt2"/>
              </a:buClr>
              <a:buSzPct val="5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De viaturas ligeiras de passageiros ou mistas </a:t>
            </a:r>
            <a:r>
              <a:rPr lang="pt-PT" sz="1800" b="1" i="0" u="none" strike="noStrike" cap="none" baseline="0" dirty="0">
                <a:solidFill>
                  <a:schemeClr val="dk1"/>
                </a:solidFill>
                <a:latin typeface="Times New Roman"/>
                <a:ea typeface="Times New Roman"/>
                <a:cs typeface="Times New Roman"/>
                <a:sym typeface="Times New Roman"/>
              </a:rPr>
              <a:t>(que não estejam afetas a serviço público de transporte ou a atividade principal)</a:t>
            </a:r>
            <a:r>
              <a:rPr lang="pt-PT" sz="1800" b="0" i="0" u="none" strike="noStrike" cap="none" baseline="0" dirty="0">
                <a:solidFill>
                  <a:schemeClr val="dk1"/>
                </a:solidFill>
                <a:latin typeface="Times New Roman"/>
                <a:ea typeface="Times New Roman"/>
                <a:cs typeface="Times New Roman"/>
                <a:sym typeface="Times New Roman"/>
              </a:rPr>
              <a:t> na parte correspondente ao valor de </a:t>
            </a:r>
            <a:r>
              <a:rPr lang="pt-PT" sz="1800" b="1" i="0" u="none" strike="noStrike" cap="none" baseline="0" dirty="0">
                <a:solidFill>
                  <a:schemeClr val="dk1"/>
                </a:solidFill>
                <a:latin typeface="Times New Roman"/>
                <a:ea typeface="Times New Roman"/>
                <a:cs typeface="Times New Roman"/>
                <a:sym typeface="Times New Roman"/>
              </a:rPr>
              <a:t>aquisição, ou valor revalorizado</a:t>
            </a:r>
            <a:r>
              <a:rPr lang="pt-PT" sz="1800" b="0" i="0" u="none" strike="noStrike" cap="none" baseline="0" dirty="0">
                <a:solidFill>
                  <a:schemeClr val="dk1"/>
                </a:solidFill>
                <a:latin typeface="Times New Roman"/>
                <a:ea typeface="Times New Roman"/>
                <a:cs typeface="Times New Roman"/>
                <a:sym typeface="Times New Roman"/>
              </a:rPr>
              <a:t>, excedente a:</a:t>
            </a:r>
          </a:p>
          <a:p>
            <a:pPr marL="742950" marR="0" lvl="1" indent="-285750" algn="l" rtl="0">
              <a:spcBef>
                <a:spcPts val="360"/>
              </a:spcBef>
              <a:spcAft>
                <a:spcPts val="0"/>
              </a:spcAft>
              <a:buClr>
                <a:schemeClr val="lt2"/>
              </a:buClr>
              <a:buSzPct val="50000"/>
              <a:buFont typeface="Arial"/>
              <a:buChar char="●"/>
            </a:pPr>
            <a:r>
              <a:rPr lang="pt-PT" sz="1800" b="1" i="0" u="none" strike="noStrike" cap="none" baseline="0" dirty="0">
                <a:solidFill>
                  <a:schemeClr val="dk1"/>
                </a:solidFill>
                <a:latin typeface="Times New Roman"/>
                <a:ea typeface="Times New Roman"/>
                <a:cs typeface="Times New Roman"/>
                <a:sym typeface="Times New Roman"/>
              </a:rPr>
              <a:t>Em 2011 </a:t>
            </a:r>
            <a:r>
              <a:rPr lang="pt-PT" sz="1800" b="0" i="1" u="none" strike="noStrike" cap="none" baseline="0" dirty="0">
                <a:solidFill>
                  <a:schemeClr val="dk1"/>
                </a:solidFill>
                <a:latin typeface="Times New Roman"/>
                <a:ea typeface="Times New Roman"/>
                <a:cs typeface="Times New Roman"/>
                <a:sym typeface="Times New Roman"/>
              </a:rPr>
              <a:t> a) €45.000 relativamente a veículos movidos exclusivamente </a:t>
            </a:r>
            <a:r>
              <a:rPr lang="pt-PT" sz="1800" b="0" i="0" u="none" strike="noStrike" cap="none" baseline="0" dirty="0">
                <a:solidFill>
                  <a:schemeClr val="dk1"/>
                </a:solidFill>
                <a:latin typeface="Times New Roman"/>
                <a:ea typeface="Times New Roman"/>
                <a:cs typeface="Times New Roman"/>
                <a:sym typeface="Times New Roman"/>
              </a:rPr>
              <a:t>a energia elétrica e </a:t>
            </a:r>
            <a:r>
              <a:rPr lang="pt-PT" sz="1800" b="0" i="1" u="none" strike="noStrike" cap="none" baseline="0" dirty="0">
                <a:solidFill>
                  <a:schemeClr val="dk1"/>
                </a:solidFill>
                <a:latin typeface="Times New Roman"/>
                <a:ea typeface="Times New Roman"/>
                <a:cs typeface="Times New Roman"/>
                <a:sym typeface="Times New Roman"/>
              </a:rPr>
              <a:t>b) €30.000 relativamente às restantes viaturas.</a:t>
            </a:r>
          </a:p>
          <a:p>
            <a:pPr marL="742950" marR="0" lvl="1" indent="-285750" algn="just" rtl="0">
              <a:spcBef>
                <a:spcPts val="360"/>
              </a:spcBef>
              <a:spcAft>
                <a:spcPts val="0"/>
              </a:spcAft>
              <a:buClr>
                <a:schemeClr val="lt2"/>
              </a:buClr>
              <a:buSzPct val="50000"/>
              <a:buFont typeface="Arial"/>
              <a:buChar char="●"/>
            </a:pPr>
            <a:r>
              <a:rPr lang="pt-PT" sz="1800" b="1" dirty="0">
                <a:solidFill>
                  <a:schemeClr val="dk1"/>
                </a:solidFill>
                <a:latin typeface="Times New Roman"/>
                <a:ea typeface="Times New Roman"/>
                <a:cs typeface="Times New Roman"/>
                <a:sym typeface="Times New Roman"/>
              </a:rPr>
              <a:t>De</a:t>
            </a:r>
            <a:r>
              <a:rPr lang="pt-PT" sz="1800" b="1" i="0" u="none" strike="noStrike" cap="none" baseline="0" dirty="0">
                <a:solidFill>
                  <a:schemeClr val="dk1"/>
                </a:solidFill>
                <a:latin typeface="Times New Roman"/>
                <a:ea typeface="Times New Roman"/>
                <a:cs typeface="Times New Roman"/>
                <a:sym typeface="Times New Roman"/>
              </a:rPr>
              <a:t> 2012 a 2014</a:t>
            </a:r>
            <a:r>
              <a:rPr lang="pt-PT" sz="1800" b="0" i="1" u="none" strike="noStrike" cap="none" baseline="0" dirty="0">
                <a:solidFill>
                  <a:schemeClr val="dk1"/>
                </a:solidFill>
                <a:latin typeface="Times New Roman"/>
                <a:ea typeface="Times New Roman"/>
                <a:cs typeface="Times New Roman"/>
                <a:sym typeface="Times New Roman"/>
              </a:rPr>
              <a:t> a) €50.000 relativamente a veículos movidos exclusivamente </a:t>
            </a:r>
            <a:r>
              <a:rPr lang="pt-PT" sz="1800" b="0" i="0" u="none" strike="noStrike" cap="none" baseline="0" dirty="0">
                <a:solidFill>
                  <a:schemeClr val="dk1"/>
                </a:solidFill>
                <a:latin typeface="Times New Roman"/>
                <a:ea typeface="Times New Roman"/>
                <a:cs typeface="Times New Roman"/>
                <a:sym typeface="Times New Roman"/>
              </a:rPr>
              <a:t>a energia elétrica e </a:t>
            </a:r>
            <a:r>
              <a:rPr lang="pt-PT" sz="1800" b="0" i="1" u="none" strike="noStrike" cap="none" baseline="0" dirty="0">
                <a:solidFill>
                  <a:schemeClr val="dk1"/>
                </a:solidFill>
                <a:latin typeface="Times New Roman"/>
                <a:ea typeface="Times New Roman"/>
                <a:cs typeface="Times New Roman"/>
                <a:sym typeface="Times New Roman"/>
              </a:rPr>
              <a:t>b) €25.000 relativamente às restantes viaturas.</a:t>
            </a:r>
          </a:p>
          <a:p>
            <a:pPr marL="742950" marR="0" lvl="1" indent="-285750" algn="just" rtl="0">
              <a:spcBef>
                <a:spcPts val="360"/>
              </a:spcBef>
              <a:spcAft>
                <a:spcPts val="0"/>
              </a:spcAft>
              <a:buClr>
                <a:schemeClr val="lt2"/>
              </a:buClr>
              <a:buSzPct val="50000"/>
              <a:buFont typeface="Arial"/>
              <a:buChar char="●"/>
            </a:pPr>
            <a:r>
              <a:rPr lang="pt-PT" sz="1800" b="1" i="0" u="none" strike="noStrike" cap="none" baseline="0" dirty="0">
                <a:solidFill>
                  <a:schemeClr val="tx1"/>
                </a:solidFill>
                <a:latin typeface="Times New Roman"/>
                <a:ea typeface="Times New Roman"/>
                <a:cs typeface="Times New Roman"/>
                <a:sym typeface="Times New Roman"/>
              </a:rPr>
              <a:t>De 2015 e seguintes: </a:t>
            </a:r>
            <a:r>
              <a:rPr lang="pt-PT" sz="1800" b="0" i="0" u="none" strike="noStrike" cap="none" baseline="0" dirty="0">
                <a:solidFill>
                  <a:schemeClr val="tx1"/>
                </a:solidFill>
                <a:latin typeface="Times New Roman"/>
                <a:ea typeface="Times New Roman"/>
                <a:cs typeface="Times New Roman"/>
                <a:sym typeface="Times New Roman"/>
              </a:rPr>
              <a:t>€62.500 – veículos exclusivamente elétricos; €50.000 – veículos híbridos; €37.500 – veículos movidos a GPL/GNV; €25.000 - restantes  </a:t>
            </a:r>
          </a:p>
          <a:p>
            <a:pPr marL="742950" marR="0" lvl="1" indent="-285750" algn="just" rtl="0">
              <a:spcBef>
                <a:spcPts val="360"/>
              </a:spcBef>
              <a:spcAft>
                <a:spcPts val="0"/>
              </a:spcAft>
              <a:buClr>
                <a:schemeClr val="lt2"/>
              </a:buClr>
              <a:buSzPct val="50000"/>
              <a:buNone/>
            </a:pPr>
            <a:r>
              <a:rPr lang="pt-PT" sz="1800" b="1" dirty="0">
                <a:solidFill>
                  <a:schemeClr val="tx1"/>
                </a:solidFill>
                <a:latin typeface="Times New Roman"/>
                <a:ea typeface="Times New Roman"/>
                <a:cs typeface="Times New Roman"/>
                <a:sym typeface="Times New Roman"/>
              </a:rPr>
              <a:t>(Portaria 467/2010, atualizada para 2015 pela Lei 82-D/2014, de 31/12)</a:t>
            </a:r>
            <a:endParaRPr lang="pt-PT" sz="1800" b="1" i="0" u="none" strike="noStrike" cap="none" baseline="0" dirty="0">
              <a:solidFill>
                <a:schemeClr val="tx1"/>
              </a:solidFill>
              <a:latin typeface="Times New Roman"/>
              <a:ea typeface="Times New Roman"/>
              <a:cs typeface="Times New Roman"/>
              <a:sym typeface="Times New Roman"/>
            </a:endParaRPr>
          </a:p>
          <a:p>
            <a:pPr marL="742950" marR="0" lvl="1" indent="-228600" algn="just" rtl="0">
              <a:lnSpc>
                <a:spcPct val="80000"/>
              </a:lnSpc>
              <a:spcBef>
                <a:spcPts val="360"/>
              </a:spcBef>
              <a:spcAft>
                <a:spcPts val="0"/>
              </a:spcAft>
              <a:buClr>
                <a:schemeClr val="lt2"/>
              </a:buClr>
              <a:buFont typeface="Arial"/>
              <a:buNone/>
            </a:pPr>
            <a:endParaRPr sz="1800" b="0" i="0" u="none" strike="noStrike" cap="none" baseline="0" dirty="0">
              <a:solidFill>
                <a:schemeClr val="dk1"/>
              </a:solidFill>
              <a:latin typeface="Times New Roman"/>
              <a:ea typeface="Times New Roman"/>
              <a:cs typeface="Times New Roman"/>
              <a:sym typeface="Times New Roman"/>
            </a:endParaRPr>
          </a:p>
          <a:p>
            <a:pPr marL="742950" marR="0" lvl="1" indent="-228600" algn="l" rtl="0">
              <a:spcBef>
                <a:spcPts val="360"/>
              </a:spcBef>
              <a:spcAft>
                <a:spcPts val="0"/>
              </a:spcAft>
              <a:buClr>
                <a:schemeClr val="lt2"/>
              </a:buClr>
              <a:buFont typeface="Arial"/>
              <a:buNone/>
            </a:pPr>
            <a:endParaRPr sz="1800" b="0" i="0" u="none" strike="noStrike" cap="none" baseline="0" dirty="0">
              <a:solidFill>
                <a:schemeClr val="dk1"/>
              </a:solidFill>
              <a:latin typeface="Times New Roman"/>
              <a:ea typeface="Times New Roman"/>
              <a:cs typeface="Times New Roman"/>
              <a:sym typeface="Times New Roman"/>
            </a:endParaRPr>
          </a:p>
          <a:p>
            <a:pPr marL="342900" marR="0" lvl="0" indent="-228600" algn="l" rtl="0">
              <a:spcBef>
                <a:spcPts val="360"/>
              </a:spcBef>
              <a:spcAft>
                <a:spcPts val="0"/>
              </a:spcAft>
              <a:buClr>
                <a:schemeClr val="lt2"/>
              </a:buClr>
              <a:buFont typeface="Arial"/>
              <a:buNone/>
            </a:pPr>
            <a:endParaRPr sz="1800" b="0" i="0" u="none" strike="noStrike" cap="none" baseline="0" dirty="0">
              <a:solidFill>
                <a:schemeClr val="dk1"/>
              </a:solidFill>
              <a:latin typeface="Times New Roman"/>
              <a:ea typeface="Times New Roman"/>
              <a:cs typeface="Times New Roman"/>
              <a:sym typeface="Times New Roman"/>
            </a:endParaRPr>
          </a:p>
        </p:txBody>
      </p:sp>
      <p:sp>
        <p:nvSpPr>
          <p:cNvPr id="555" name="Shape 555"/>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45</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556" name="Shape 556"/>
          <p:cNvSpPr txBox="1"/>
          <p:nvPr/>
        </p:nvSpPr>
        <p:spPr>
          <a:xfrm>
            <a:off x="251519" y="214289"/>
            <a:ext cx="8424935" cy="400109"/>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000" b="1" i="0" u="none" strike="noStrike" cap="none" baseline="0">
                <a:solidFill>
                  <a:schemeClr val="dk1"/>
                </a:solidFill>
                <a:latin typeface="Times New Roman"/>
                <a:ea typeface="Times New Roman"/>
                <a:cs typeface="Times New Roman"/>
                <a:sym typeface="Times New Roman"/>
              </a:rPr>
              <a:t>DEPRECIAÇÕES E AMORTIZAÇÕES NÃO DEDUTÍVEIS (ART.º 34.º)</a:t>
            </a:r>
          </a:p>
        </p:txBody>
      </p:sp>
    </p:spTree>
  </p:cSld>
  <p:clrMapOvr>
    <a:masterClrMapping/>
  </p:clrMapOvr>
  <p:transition spd="slow">
    <p:cut/>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69"/>
        <p:cNvGrpSpPr/>
        <p:nvPr/>
      </p:nvGrpSpPr>
      <p:grpSpPr>
        <a:xfrm>
          <a:off x="0" y="0"/>
          <a:ext cx="0" cy="0"/>
          <a:chOff x="0" y="0"/>
          <a:chExt cx="0" cy="0"/>
        </a:xfrm>
      </p:grpSpPr>
      <p:sp>
        <p:nvSpPr>
          <p:cNvPr id="570" name="Shape 570"/>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46</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571" name="Shape 571"/>
          <p:cNvSpPr txBox="1"/>
          <p:nvPr/>
        </p:nvSpPr>
        <p:spPr>
          <a:xfrm>
            <a:off x="642910" y="1000108"/>
            <a:ext cx="8215340" cy="6429392"/>
          </a:xfrm>
          <a:prstGeom prst="rect">
            <a:avLst/>
          </a:prstGeom>
          <a:noFill/>
          <a:ln>
            <a:noFill/>
          </a:ln>
        </p:spPr>
        <p:txBody>
          <a:bodyPr lIns="91425" tIns="45700" rIns="91425" bIns="45700" anchor="t" anchorCtr="0">
            <a:noAutofit/>
          </a:bodyPr>
          <a:lstStyle/>
          <a:p>
            <a:pPr marL="0" marR="0" lvl="0" indent="0" algn="just" rtl="0">
              <a:spcBef>
                <a:spcPts val="0"/>
              </a:spcBef>
              <a:spcAft>
                <a:spcPts val="0"/>
              </a:spcAft>
              <a:buClr>
                <a:schemeClr val="dk1"/>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São dedutíveis os gastos do período de tributação, incluindo depreciações ou amortizações e rendas de imóveis, relativos à manutenção facultativa de:</a:t>
            </a:r>
          </a:p>
          <a:p>
            <a:pPr marL="457200" marR="0" lvl="0" indent="-457200" algn="just" rtl="0">
              <a:spcBef>
                <a:spcPts val="0"/>
              </a:spcBef>
              <a:spcAft>
                <a:spcPts val="0"/>
              </a:spcAft>
              <a:buClr>
                <a:schemeClr val="dk1"/>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Creches, Lactários e Jardins de infância </a:t>
            </a:r>
          </a:p>
          <a:p>
            <a:pPr marL="457200" marR="0" lvl="0" indent="-457200" algn="just" rtl="0">
              <a:spcBef>
                <a:spcPts val="0"/>
              </a:spcBef>
              <a:spcAft>
                <a:spcPts val="0"/>
              </a:spcAft>
              <a:buClr>
                <a:schemeClr val="dk1"/>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Cantinas, Bibliotecas e Escolas</a:t>
            </a:r>
          </a:p>
          <a:p>
            <a:pPr marL="457200" marR="0" lvl="0" indent="-457200" algn="just" rtl="0">
              <a:spcBef>
                <a:spcPts val="0"/>
              </a:spcBef>
              <a:spcAft>
                <a:spcPts val="0"/>
              </a:spcAft>
              <a:buClr>
                <a:schemeClr val="dk1"/>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Outras realizações de utilidade social aceites pela AT</a:t>
            </a:r>
          </a:p>
          <a:p>
            <a:pPr marL="457200" marR="0" lvl="0" indent="-457200" algn="just" rtl="0">
              <a:spcBef>
                <a:spcPts val="0"/>
              </a:spcBef>
              <a:spcAft>
                <a:spcPts val="0"/>
              </a:spcAft>
              <a:buClr>
                <a:schemeClr val="dk1"/>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Passes sociais </a:t>
            </a:r>
          </a:p>
          <a:p>
            <a:pPr marL="457200" marR="0" lvl="0" indent="-457200" algn="just" rtl="0">
              <a:spcBef>
                <a:spcPts val="0"/>
              </a:spcBef>
              <a:spcAft>
                <a:spcPts val="0"/>
              </a:spcAft>
              <a:buNone/>
            </a:pPr>
            <a:endParaRPr sz="2200" b="0" i="0"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Clr>
                <a:schemeClr val="dk1"/>
              </a:buClr>
              <a:buSzPct val="100000"/>
              <a:buFont typeface="Noto Symbol"/>
              <a:buChar char="❖"/>
            </a:pPr>
            <a:r>
              <a:rPr lang="pt-PT" sz="2200" b="1" i="0" u="sng" strike="noStrike" cap="none" baseline="0" dirty="0">
                <a:solidFill>
                  <a:schemeClr val="tx1"/>
                </a:solidFill>
                <a:latin typeface="Times New Roman"/>
                <a:ea typeface="Times New Roman"/>
                <a:cs typeface="Times New Roman"/>
                <a:sym typeface="Times New Roman"/>
              </a:rPr>
              <a:t>Desde que:</a:t>
            </a:r>
          </a:p>
          <a:p>
            <a:pPr marL="914400" marR="0" lvl="1" indent="-457200" algn="just" rtl="0">
              <a:spcBef>
                <a:spcPts val="0"/>
              </a:spcBef>
              <a:spcAft>
                <a:spcPts val="0"/>
              </a:spcAft>
              <a:buClr>
                <a:schemeClr val="dk1"/>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feitos em benefício do pessoal ou reformados da empresa e respetivos familiares; </a:t>
            </a:r>
          </a:p>
          <a:p>
            <a:pPr marL="914400" marR="0" lvl="1" indent="-457200" algn="just" rtl="0">
              <a:spcBef>
                <a:spcPts val="0"/>
              </a:spcBef>
              <a:spcAft>
                <a:spcPts val="0"/>
              </a:spcAft>
              <a:buClr>
                <a:schemeClr val="dk1"/>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tenham carácter geral e não revistam a natureza de rendimentos do trabalho dependente ou, revestindo-o, sejam de difícil ou complexa individualização relativamente a cada um dos beneficiários</a:t>
            </a:r>
            <a:r>
              <a:rPr lang="pt-PT" sz="2200" b="0" i="1" u="none" strike="noStrike" cap="none" baseline="0" dirty="0">
                <a:solidFill>
                  <a:schemeClr val="dk1"/>
                </a:solidFill>
                <a:latin typeface="Times New Roman"/>
                <a:ea typeface="Times New Roman"/>
                <a:cs typeface="Times New Roman"/>
                <a:sym typeface="Times New Roman"/>
              </a:rPr>
              <a:t>.</a:t>
            </a:r>
            <a:r>
              <a:rPr lang="pt-PT" sz="2200" b="0" i="1" u="none" strike="noStrike" cap="none" baseline="0" dirty="0">
                <a:solidFill>
                  <a:srgbClr val="FF0000"/>
                </a:solidFill>
                <a:latin typeface="Times New Roman"/>
                <a:ea typeface="Times New Roman"/>
                <a:cs typeface="Times New Roman"/>
                <a:sym typeface="Times New Roman"/>
              </a:rPr>
              <a:t> </a:t>
            </a:r>
            <a:r>
              <a:rPr lang="pt-PT" sz="2200" b="1" i="1" u="none" strike="noStrike" cap="none" baseline="0" dirty="0">
                <a:solidFill>
                  <a:schemeClr val="dk1"/>
                </a:solidFill>
                <a:latin typeface="Times New Roman"/>
                <a:ea typeface="Times New Roman"/>
                <a:cs typeface="Times New Roman"/>
                <a:sym typeface="Times New Roman"/>
              </a:rPr>
              <a:t>(n.º 1 e 15)</a:t>
            </a:r>
          </a:p>
          <a:p>
            <a:pPr marL="457200" marR="0" lvl="0" indent="-457200" algn="just" rtl="0">
              <a:spcBef>
                <a:spcPts val="0"/>
              </a:spcBef>
              <a:spcAft>
                <a:spcPts val="0"/>
              </a:spcAft>
              <a:buNone/>
            </a:pPr>
            <a:endParaRPr sz="2200" b="1" i="0"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000" b="1" i="1" u="none" strike="noStrike" cap="none" baseline="0" dirty="0">
              <a:solidFill>
                <a:srgbClr val="FF9933"/>
              </a:solidFill>
              <a:latin typeface="Times New Roman"/>
              <a:ea typeface="Times New Roman"/>
              <a:cs typeface="Times New Roman"/>
              <a:sym typeface="Times New Roman"/>
            </a:endParaRPr>
          </a:p>
          <a:p>
            <a:pPr marL="457200" marR="0" lvl="0" indent="-457200" algn="l" rtl="0">
              <a:spcBef>
                <a:spcPts val="0"/>
              </a:spcBef>
              <a:spcAft>
                <a:spcPts val="0"/>
              </a:spcAft>
              <a:buNone/>
            </a:pPr>
            <a:endParaRPr sz="2400" b="1" i="1" u="none" strike="noStrike" cap="none" baseline="0" dirty="0">
              <a:solidFill>
                <a:srgbClr val="FF9933"/>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0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0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0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0"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0"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0" i="1" u="none" strike="noStrike" cap="none" baseline="0" dirty="0">
              <a:solidFill>
                <a:schemeClr val="dk1"/>
              </a:solidFill>
              <a:latin typeface="Times New Roman"/>
              <a:ea typeface="Times New Roman"/>
              <a:cs typeface="Times New Roman"/>
              <a:sym typeface="Times New Roman"/>
            </a:endParaRPr>
          </a:p>
        </p:txBody>
      </p:sp>
      <p:sp>
        <p:nvSpPr>
          <p:cNvPr id="572" name="Shape 572"/>
          <p:cNvSpPr txBox="1"/>
          <p:nvPr/>
        </p:nvSpPr>
        <p:spPr>
          <a:xfrm>
            <a:off x="714347" y="214289"/>
            <a:ext cx="7715304"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REALIZAÇÕES DE UTILIDADE SOCIAL (ART.º 43.º)</a:t>
            </a:r>
          </a:p>
        </p:txBody>
      </p:sp>
    </p:spTree>
  </p:cSld>
  <p:clrMapOvr>
    <a:masterClrMapping/>
  </p:clrMapOvr>
  <p:transition spd="slow">
    <p:cu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sp>
        <p:nvSpPr>
          <p:cNvPr id="603" name="Shape 603"/>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47</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604" name="Shape 604"/>
          <p:cNvSpPr txBox="1">
            <a:spLocks noGrp="1"/>
          </p:cNvSpPr>
          <p:nvPr>
            <p:ph type="body" idx="1"/>
          </p:nvPr>
        </p:nvSpPr>
        <p:spPr>
          <a:xfrm>
            <a:off x="714375" y="954342"/>
            <a:ext cx="8429625" cy="5715018"/>
          </a:xfrm>
          <a:prstGeom prst="rect">
            <a:avLst/>
          </a:prstGeom>
          <a:noFill/>
          <a:ln>
            <a:noFill/>
          </a:ln>
        </p:spPr>
        <p:txBody>
          <a:bodyPr lIns="91425" tIns="45700" rIns="91425" bIns="45700" anchor="t" anchorCtr="0">
            <a:noAutofit/>
          </a:bodyPr>
          <a:lstStyle/>
          <a:p>
            <a:pPr marL="342900" marR="0" lvl="0" indent="-342900" algn="just" rtl="0">
              <a:lnSpc>
                <a:spcPct val="110000"/>
              </a:lnSpc>
              <a:spcBef>
                <a:spcPts val="0"/>
              </a:spcBef>
              <a:spcAft>
                <a:spcPts val="0"/>
              </a:spcAft>
              <a:buClr>
                <a:schemeClr val="lt2"/>
              </a:buClr>
              <a:buSzPct val="25000"/>
              <a:buFont typeface="Arial"/>
              <a:buNone/>
            </a:pPr>
            <a:r>
              <a:rPr lang="pt-PT" sz="2400" b="1" i="0" u="none" strike="noStrike" cap="none" baseline="0" dirty="0">
                <a:solidFill>
                  <a:schemeClr val="dk1"/>
                </a:solidFill>
                <a:latin typeface="Times New Roman"/>
                <a:ea typeface="Times New Roman"/>
                <a:cs typeface="Times New Roman"/>
                <a:sym typeface="Times New Roman"/>
              </a:rPr>
              <a:t>Os gastos suportados com creches,  lactários e jardins de infância, incluindo (vales infância)</a:t>
            </a:r>
            <a:r>
              <a:rPr lang="pt-PT" sz="2400" b="1" i="0" u="none" strike="noStrike" cap="none" baseline="0" dirty="0">
                <a:solidFill>
                  <a:srgbClr val="FF0000"/>
                </a:solidFill>
                <a:latin typeface="Times New Roman"/>
                <a:ea typeface="Times New Roman"/>
                <a:cs typeface="Times New Roman"/>
                <a:sym typeface="Times New Roman"/>
              </a:rPr>
              <a:t>*</a:t>
            </a:r>
            <a:r>
              <a:rPr lang="pt-PT" sz="2400" b="1" i="0" u="none" strike="noStrike" cap="none" baseline="0" dirty="0">
                <a:solidFill>
                  <a:schemeClr val="dk1"/>
                </a:solidFill>
                <a:latin typeface="Times New Roman"/>
                <a:ea typeface="Times New Roman"/>
                <a:cs typeface="Times New Roman"/>
                <a:sym typeface="Times New Roman"/>
              </a:rPr>
              <a:t>, para além de serem aceites como gastos são majorados em 40% (n.º 9), ou seja :</a:t>
            </a:r>
          </a:p>
          <a:p>
            <a:pPr marL="342900" marR="0" lvl="0" indent="-342900" algn="l" rtl="0">
              <a:lnSpc>
                <a:spcPct val="110000"/>
              </a:lnSpc>
              <a:spcBef>
                <a:spcPts val="480"/>
              </a:spcBef>
              <a:spcAft>
                <a:spcPts val="0"/>
              </a:spcAft>
              <a:buClr>
                <a:schemeClr val="lt2"/>
              </a:buClr>
              <a:buFont typeface="Arial"/>
              <a:buNone/>
            </a:pPr>
            <a:endParaRPr sz="2400" b="1" i="0" u="none" strike="noStrike" cap="none" baseline="0" dirty="0">
              <a:solidFill>
                <a:schemeClr val="dk1"/>
              </a:solidFill>
              <a:latin typeface="Times New Roman"/>
              <a:ea typeface="Times New Roman"/>
              <a:cs typeface="Times New Roman"/>
              <a:sym typeface="Times New Roman"/>
            </a:endParaRPr>
          </a:p>
          <a:p>
            <a:pPr marL="342900" marR="0" lvl="0" indent="-342900" algn="l" rtl="0">
              <a:lnSpc>
                <a:spcPct val="110000"/>
              </a:lnSpc>
              <a:spcBef>
                <a:spcPts val="480"/>
              </a:spcBef>
              <a:spcAft>
                <a:spcPts val="0"/>
              </a:spcAft>
              <a:buClr>
                <a:schemeClr val="lt2"/>
              </a:buClr>
              <a:buFont typeface="Arial"/>
              <a:buNone/>
            </a:pPr>
            <a:endParaRPr sz="2400" b="1" i="0" u="none" strike="noStrike" cap="none" baseline="0" dirty="0">
              <a:solidFill>
                <a:schemeClr val="dk1"/>
              </a:solidFill>
              <a:latin typeface="Times New Roman"/>
              <a:ea typeface="Times New Roman"/>
              <a:cs typeface="Times New Roman"/>
              <a:sym typeface="Times New Roman"/>
            </a:endParaRPr>
          </a:p>
          <a:p>
            <a:pPr marL="342900" marR="0" lvl="0" indent="-342900" algn="l" rtl="0">
              <a:lnSpc>
                <a:spcPct val="110000"/>
              </a:lnSpc>
              <a:spcBef>
                <a:spcPts val="480"/>
              </a:spcBef>
              <a:spcAft>
                <a:spcPts val="0"/>
              </a:spcAft>
              <a:buClr>
                <a:schemeClr val="lt2"/>
              </a:buClr>
              <a:buFont typeface="Arial"/>
              <a:buNone/>
            </a:pPr>
            <a:endParaRPr sz="2400" b="1" i="0" u="none" strike="noStrike" cap="none" baseline="0" dirty="0">
              <a:solidFill>
                <a:schemeClr val="dk1"/>
              </a:solidFill>
              <a:latin typeface="Times New Roman"/>
              <a:ea typeface="Times New Roman"/>
              <a:cs typeface="Times New Roman"/>
              <a:sym typeface="Times New Roman"/>
            </a:endParaRPr>
          </a:p>
          <a:p>
            <a:pPr marL="342900" marR="0" lvl="0" indent="-342900" algn="l" rtl="0">
              <a:lnSpc>
                <a:spcPct val="110000"/>
              </a:lnSpc>
              <a:spcBef>
                <a:spcPts val="480"/>
              </a:spcBef>
              <a:spcAft>
                <a:spcPts val="0"/>
              </a:spcAft>
              <a:buClr>
                <a:schemeClr val="lt2"/>
              </a:buClr>
              <a:buFont typeface="Arial"/>
              <a:buNone/>
            </a:pPr>
            <a:endParaRPr sz="2400" b="1" i="0" u="none" strike="noStrike" cap="none" baseline="0" dirty="0">
              <a:solidFill>
                <a:schemeClr val="dk1"/>
              </a:solidFill>
              <a:latin typeface="Times New Roman"/>
              <a:ea typeface="Times New Roman"/>
              <a:cs typeface="Times New Roman"/>
              <a:sym typeface="Times New Roman"/>
            </a:endParaRPr>
          </a:p>
        </p:txBody>
      </p:sp>
      <p:sp>
        <p:nvSpPr>
          <p:cNvPr id="605" name="Shape 605"/>
          <p:cNvSpPr txBox="1"/>
          <p:nvPr/>
        </p:nvSpPr>
        <p:spPr>
          <a:xfrm>
            <a:off x="785785" y="4214817"/>
            <a:ext cx="7643865" cy="1477328"/>
          </a:xfrm>
          <a:prstGeom prst="rect">
            <a:avLst/>
          </a:prstGeom>
          <a:noFill/>
          <a:ln>
            <a:noFill/>
          </a:ln>
        </p:spPr>
        <p:txBody>
          <a:bodyPr lIns="91425" tIns="45700" rIns="91425" bIns="45700" anchor="t" anchorCtr="0">
            <a:noAutofit/>
          </a:bodyPr>
          <a:lstStyle/>
          <a:p>
            <a:pPr marL="0" marR="0" lvl="0" indent="0" algn="just" rtl="0">
              <a:lnSpc>
                <a:spcPct val="125000"/>
              </a:lnSpc>
              <a:spcBef>
                <a:spcPts val="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A empresa contabiliza os gastos e posteriormente para beneficiar da majoração, reduzindo o RLP, deduz no Q07 da </a:t>
            </a:r>
            <a:r>
              <a:rPr lang="pt-PT" sz="2400" b="0" i="0" u="none" strike="noStrike" cap="none" baseline="0" dirty="0" err="1">
                <a:solidFill>
                  <a:schemeClr val="dk1"/>
                </a:solidFill>
                <a:latin typeface="Times New Roman"/>
                <a:ea typeface="Times New Roman"/>
                <a:cs typeface="Times New Roman"/>
                <a:sym typeface="Times New Roman"/>
              </a:rPr>
              <a:t>Mod</a:t>
            </a:r>
            <a:r>
              <a:rPr lang="pt-PT" sz="2400" b="0" i="0" u="none" strike="noStrike" cap="none" baseline="0" dirty="0">
                <a:solidFill>
                  <a:schemeClr val="dk1"/>
                </a:solidFill>
                <a:latin typeface="Times New Roman"/>
                <a:ea typeface="Times New Roman"/>
                <a:cs typeface="Times New Roman"/>
                <a:sym typeface="Times New Roman"/>
              </a:rPr>
              <a:t>. 22, 40% dos gastos suportados.</a:t>
            </a:r>
          </a:p>
          <a:p>
            <a:pPr marL="0" marR="0" lvl="0" indent="0" algn="just" rtl="0">
              <a:lnSpc>
                <a:spcPct val="125000"/>
              </a:lnSpc>
              <a:spcBef>
                <a:spcPts val="0"/>
              </a:spcBef>
              <a:spcAft>
                <a:spcPts val="0"/>
              </a:spcAft>
              <a:buSzPct val="25000"/>
              <a:buNone/>
            </a:pPr>
            <a:r>
              <a:rPr lang="pt-PT" sz="2400" dirty="0">
                <a:solidFill>
                  <a:srgbClr val="FF0000"/>
                </a:solidFill>
                <a:latin typeface="Times New Roman"/>
                <a:ea typeface="Times New Roman"/>
                <a:cs typeface="Times New Roman"/>
                <a:sym typeface="Times New Roman"/>
              </a:rPr>
              <a:t>*</a:t>
            </a:r>
            <a:r>
              <a:rPr lang="pt-PT" sz="2400" dirty="0">
                <a:solidFill>
                  <a:schemeClr val="tx1"/>
                </a:solidFill>
                <a:latin typeface="Times New Roman"/>
                <a:ea typeface="Times New Roman"/>
                <a:cs typeface="Times New Roman"/>
                <a:sym typeface="Times New Roman"/>
              </a:rPr>
              <a:t>art.º 10.º do D.L. 26/99, atualizado pela Lei n.º 82-E/2014</a:t>
            </a:r>
          </a:p>
        </p:txBody>
      </p:sp>
      <p:sp>
        <p:nvSpPr>
          <p:cNvPr id="606" name="Shape 606"/>
          <p:cNvSpPr/>
          <p:nvPr/>
        </p:nvSpPr>
        <p:spPr>
          <a:xfrm>
            <a:off x="3714744" y="2357430"/>
            <a:ext cx="1357322" cy="2000263"/>
          </a:xfrm>
          <a:prstGeom prst="downArrow">
            <a:avLst>
              <a:gd name="adj1" fmla="val 50000"/>
              <a:gd name="adj2" fmla="val 48044"/>
            </a:avLst>
          </a:prstGeom>
          <a:solidFill>
            <a:schemeClr val="accent1"/>
          </a:solidFill>
          <a:ln w="25400" cap="flat">
            <a:solidFill>
              <a:srgbClr val="BB9595"/>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spcAft>
                <a:spcPts val="0"/>
              </a:spcAft>
              <a:buNone/>
            </a:pPr>
            <a:endParaRPr sz="2400" b="0" i="0" u="none" strike="noStrike" cap="none" baseline="0">
              <a:solidFill>
                <a:schemeClr val="lt1"/>
              </a:solidFill>
              <a:latin typeface="Times New Roman"/>
              <a:ea typeface="Times New Roman"/>
              <a:cs typeface="Times New Roman"/>
              <a:sym typeface="Times New Roman"/>
            </a:endParaRPr>
          </a:p>
        </p:txBody>
      </p:sp>
      <p:sp>
        <p:nvSpPr>
          <p:cNvPr id="607" name="Shape 607"/>
          <p:cNvSpPr txBox="1"/>
          <p:nvPr/>
        </p:nvSpPr>
        <p:spPr>
          <a:xfrm>
            <a:off x="642910" y="214289"/>
            <a:ext cx="7786741"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REALIZAÇÕES DE UTILIDADE SOCIAL (ART.º 43.º)</a:t>
            </a:r>
          </a:p>
        </p:txBody>
      </p:sp>
    </p:spTree>
  </p:cSld>
  <p:clrMapOvr>
    <a:masterClrMapping/>
  </p:clrMapOvr>
  <p:transition spd="slow">
    <p:cu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77"/>
        <p:cNvGrpSpPr/>
        <p:nvPr/>
      </p:nvGrpSpPr>
      <p:grpSpPr>
        <a:xfrm>
          <a:off x="0" y="0"/>
          <a:ext cx="0" cy="0"/>
          <a:chOff x="0" y="0"/>
          <a:chExt cx="0" cy="0"/>
        </a:xfrm>
      </p:grpSpPr>
      <p:sp>
        <p:nvSpPr>
          <p:cNvPr id="578" name="Shape 578"/>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48</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579" name="Shape 579"/>
          <p:cNvSpPr txBox="1"/>
          <p:nvPr/>
        </p:nvSpPr>
        <p:spPr>
          <a:xfrm>
            <a:off x="642937" y="928670"/>
            <a:ext cx="8143874" cy="6429393"/>
          </a:xfrm>
          <a:prstGeom prst="rect">
            <a:avLst/>
          </a:prstGeom>
          <a:noFill/>
          <a:ln>
            <a:noFill/>
          </a:ln>
        </p:spPr>
        <p:txBody>
          <a:bodyPr lIns="91425" tIns="45700" rIns="91425" bIns="45700" anchor="t" anchorCtr="0">
            <a:noAutofit/>
          </a:bodyPr>
          <a:lstStyle/>
          <a:p>
            <a:pPr marL="0" marR="0" lvl="0" indent="0" algn="just" rtl="0">
              <a:spcBef>
                <a:spcPts val="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São também considerados gastos do período de tributação, até ao limite de 15% </a:t>
            </a:r>
            <a:r>
              <a:rPr lang="pt-PT" sz="2400" b="0" i="0" u="none" strike="noStrike" cap="none" baseline="0" dirty="0">
                <a:solidFill>
                  <a:srgbClr val="FF0000"/>
                </a:solidFill>
                <a:latin typeface="Times New Roman"/>
                <a:ea typeface="Times New Roman"/>
                <a:cs typeface="Times New Roman"/>
                <a:sym typeface="Times New Roman"/>
              </a:rPr>
              <a:t>*</a:t>
            </a:r>
            <a:r>
              <a:rPr lang="pt-PT" sz="2400" b="0" i="0" u="none" strike="noStrike" cap="none" baseline="0" dirty="0">
                <a:solidFill>
                  <a:schemeClr val="dk1"/>
                </a:solidFill>
                <a:latin typeface="Times New Roman"/>
                <a:ea typeface="Times New Roman"/>
                <a:cs typeface="Times New Roman"/>
                <a:sym typeface="Times New Roman"/>
              </a:rPr>
              <a:t>das despesas com o pessoal, os suportados com:</a:t>
            </a:r>
          </a:p>
          <a:p>
            <a:pPr marL="0" marR="0" lvl="0" indent="0" algn="just" rtl="0">
              <a:spcBef>
                <a:spcPts val="0"/>
              </a:spcBef>
              <a:spcAft>
                <a:spcPts val="0"/>
              </a:spcAft>
              <a:buNone/>
            </a:pPr>
            <a:endParaRPr sz="2400" b="0" i="0"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Clr>
                <a:schemeClr val="dk1"/>
              </a:buClr>
              <a:buSzPct val="100000"/>
              <a:buFont typeface="Noto Symbol"/>
              <a:buChar char="❖"/>
            </a:pPr>
            <a:r>
              <a:rPr lang="pt-PT" sz="2400" b="0" i="0" u="none" strike="noStrike" cap="none" baseline="0" dirty="0">
                <a:solidFill>
                  <a:schemeClr val="dk1"/>
                </a:solidFill>
                <a:latin typeface="Times New Roman"/>
                <a:ea typeface="Times New Roman"/>
                <a:cs typeface="Times New Roman"/>
                <a:sym typeface="Times New Roman"/>
              </a:rPr>
              <a:t> contratos de seguros de acidentes pessoais, seguros de vida, de doença ou saúde; </a:t>
            </a:r>
          </a:p>
          <a:p>
            <a:pPr marL="457200" marR="0" lvl="0" indent="-457200" algn="just" rtl="0">
              <a:spcBef>
                <a:spcPts val="0"/>
              </a:spcBef>
              <a:spcAft>
                <a:spcPts val="0"/>
              </a:spcAft>
              <a:buClr>
                <a:schemeClr val="dk1"/>
              </a:buClr>
              <a:buSzPct val="100000"/>
              <a:buFont typeface="Noto Symbol"/>
              <a:buChar char="❖"/>
            </a:pPr>
            <a:r>
              <a:rPr lang="pt-PT" sz="2400" b="0" i="0" u="none" strike="noStrike" cap="none" baseline="0" dirty="0">
                <a:solidFill>
                  <a:schemeClr val="dk1"/>
                </a:solidFill>
                <a:latin typeface="Times New Roman"/>
                <a:ea typeface="Times New Roman"/>
                <a:cs typeface="Times New Roman"/>
                <a:sym typeface="Times New Roman"/>
              </a:rPr>
              <a:t>Contratos de seguros de doença ou saúde para trabalhadores, reformados ou respetivos familiares;</a:t>
            </a:r>
          </a:p>
          <a:p>
            <a:pPr marL="457200" marR="0" lvl="0" indent="-457200" algn="just" rtl="0">
              <a:spcBef>
                <a:spcPts val="0"/>
              </a:spcBef>
              <a:spcAft>
                <a:spcPts val="0"/>
              </a:spcAft>
              <a:buClr>
                <a:schemeClr val="dk1"/>
              </a:buClr>
              <a:buSzPct val="100000"/>
              <a:buFont typeface="Noto Symbol"/>
              <a:buChar char="❖"/>
            </a:pPr>
            <a:r>
              <a:rPr lang="pt-PT" sz="2400" b="0" i="0" u="none" strike="noStrike" cap="none" baseline="0" dirty="0">
                <a:solidFill>
                  <a:schemeClr val="dk1"/>
                </a:solidFill>
                <a:latin typeface="Times New Roman"/>
                <a:ea typeface="Times New Roman"/>
                <a:cs typeface="Times New Roman"/>
                <a:sym typeface="Times New Roman"/>
              </a:rPr>
              <a:t>contribuições para fundos de pensões e equiparáveis ou para quaisquer regimes complementares de segurança social, que garantam, exclusivamente:</a:t>
            </a:r>
          </a:p>
          <a:p>
            <a:pPr marL="914400" marR="0" lvl="1" indent="-457200" algn="just" rtl="0">
              <a:spcBef>
                <a:spcPts val="0"/>
              </a:spcBef>
              <a:spcAft>
                <a:spcPts val="0"/>
              </a:spcAft>
              <a:buClr>
                <a:schemeClr val="dk1"/>
              </a:buClr>
              <a:buSzPct val="100000"/>
              <a:buFont typeface="Noto Symbol"/>
              <a:buChar char="✓"/>
            </a:pPr>
            <a:r>
              <a:rPr lang="pt-PT" sz="2400" b="0" i="0" u="none" strike="noStrike" cap="none" baseline="0" dirty="0">
                <a:solidFill>
                  <a:schemeClr val="dk1"/>
                </a:solidFill>
                <a:latin typeface="Times New Roman"/>
                <a:ea typeface="Times New Roman"/>
                <a:cs typeface="Times New Roman"/>
                <a:sym typeface="Times New Roman"/>
              </a:rPr>
              <a:t>benefício de reforma, pré-reforma, complemento de reforma, benefícios de saúde pós emprego, invalidez ou </a:t>
            </a:r>
            <a:r>
              <a:rPr lang="pt-PT" sz="2400" b="0" i="0" u="sng" strike="noStrike" cap="none" baseline="0" dirty="0">
                <a:solidFill>
                  <a:schemeClr val="dk1"/>
                </a:solidFill>
                <a:latin typeface="Times New Roman"/>
                <a:ea typeface="Times New Roman"/>
                <a:cs typeface="Times New Roman"/>
                <a:sym typeface="Times New Roman"/>
              </a:rPr>
              <a:t>sobrevivência a favor dos  trabalhadores da empresa.</a:t>
            </a:r>
          </a:p>
          <a:p>
            <a:pPr lvl="0">
              <a:buSzPct val="25000"/>
            </a:pPr>
            <a:r>
              <a:rPr lang="pt-PT" sz="2400" b="1" i="0" u="sng" strike="noStrike" cap="none" baseline="0" dirty="0">
                <a:solidFill>
                  <a:srgbClr val="FF0000"/>
                </a:solidFill>
                <a:latin typeface="Times New Roman"/>
                <a:ea typeface="Times New Roman"/>
                <a:cs typeface="Times New Roman"/>
                <a:sym typeface="Times New Roman"/>
              </a:rPr>
              <a:t>*</a:t>
            </a:r>
            <a:r>
              <a:rPr lang="pt-PT" sz="2400" b="1" i="0" u="sng" strike="noStrike" cap="none" baseline="0" dirty="0">
                <a:solidFill>
                  <a:schemeClr val="dk1"/>
                </a:solidFill>
                <a:latin typeface="Times New Roman"/>
                <a:ea typeface="Times New Roman"/>
                <a:cs typeface="Times New Roman"/>
                <a:sym typeface="Times New Roman"/>
              </a:rPr>
              <a:t>Nota: </a:t>
            </a:r>
            <a:r>
              <a:rPr lang="pt-PT" sz="2400" dirty="0">
                <a:solidFill>
                  <a:schemeClr val="dk1"/>
                </a:solidFill>
                <a:latin typeface="Times New Roman"/>
                <a:ea typeface="Times New Roman"/>
                <a:cs typeface="Times New Roman"/>
                <a:sym typeface="Times New Roman"/>
              </a:rPr>
              <a:t>elevam-se para </a:t>
            </a:r>
            <a:r>
              <a:rPr lang="pt-PT" sz="2400" b="1" dirty="0">
                <a:solidFill>
                  <a:schemeClr val="dk1"/>
                </a:solidFill>
                <a:latin typeface="Times New Roman"/>
                <a:ea typeface="Times New Roman"/>
                <a:cs typeface="Times New Roman"/>
                <a:sym typeface="Times New Roman"/>
              </a:rPr>
              <a:t>25%, </a:t>
            </a:r>
            <a:r>
              <a:rPr lang="pt-PT" sz="2400" dirty="0">
                <a:solidFill>
                  <a:schemeClr val="dk1"/>
                </a:solidFill>
                <a:latin typeface="Times New Roman"/>
                <a:ea typeface="Times New Roman"/>
                <a:cs typeface="Times New Roman"/>
                <a:sym typeface="Times New Roman"/>
              </a:rPr>
              <a:t>no caso dos beneficiários não terem direito a pensões da segurança social (nºs 2 e 3)</a:t>
            </a:r>
          </a:p>
          <a:p>
            <a:pPr marL="914400" marR="0" lvl="1" indent="-457200" algn="just" rtl="0">
              <a:spcBef>
                <a:spcPts val="0"/>
              </a:spcBef>
              <a:spcAft>
                <a:spcPts val="0"/>
              </a:spcAft>
              <a:buSzPct val="25000"/>
              <a:buNone/>
            </a:pPr>
            <a:endParaRPr lang="pt-PT" sz="2400" b="1" i="0" u="none" strike="noStrike" cap="none" baseline="0" dirty="0">
              <a:solidFill>
                <a:schemeClr val="dk1"/>
              </a:solidFill>
              <a:latin typeface="Times New Roman"/>
              <a:ea typeface="Times New Roman"/>
              <a:cs typeface="Times New Roman"/>
              <a:sym typeface="Times New Roman"/>
            </a:endParaRPr>
          </a:p>
          <a:p>
            <a:pPr marL="914400" marR="0" lvl="1" indent="-457200" algn="l" rtl="0">
              <a:spcBef>
                <a:spcPts val="0"/>
              </a:spcBef>
              <a:spcAft>
                <a:spcPts val="0"/>
              </a:spcAft>
              <a:buNone/>
            </a:pPr>
            <a:endParaRPr sz="2400" b="0" i="0"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000" b="1" i="1" u="none" strike="noStrike" cap="none" baseline="0" dirty="0">
              <a:solidFill>
                <a:srgbClr val="FF9933"/>
              </a:solidFill>
              <a:latin typeface="Times New Roman"/>
              <a:ea typeface="Times New Roman"/>
              <a:cs typeface="Times New Roman"/>
              <a:sym typeface="Times New Roman"/>
            </a:endParaRPr>
          </a:p>
          <a:p>
            <a:pPr marL="457200" marR="0" lvl="0" indent="-457200" algn="l" rtl="0">
              <a:spcBef>
                <a:spcPts val="0"/>
              </a:spcBef>
              <a:spcAft>
                <a:spcPts val="0"/>
              </a:spcAft>
              <a:buNone/>
            </a:pPr>
            <a:endParaRPr sz="2400" b="1" i="1" u="none" strike="noStrike" cap="none" baseline="0" dirty="0">
              <a:solidFill>
                <a:srgbClr val="FF9933"/>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0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0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0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1"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0"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0" i="1" u="none" strike="noStrike" cap="none" baseline="0" dirty="0">
              <a:solidFill>
                <a:schemeClr val="dk1"/>
              </a:solidFill>
              <a:latin typeface="Times New Roman"/>
              <a:ea typeface="Times New Roman"/>
              <a:cs typeface="Times New Roman"/>
              <a:sym typeface="Times New Roman"/>
            </a:endParaRPr>
          </a:p>
          <a:p>
            <a:pPr marL="457200" marR="0" lvl="0" indent="-457200" algn="just" rtl="0">
              <a:spcBef>
                <a:spcPts val="0"/>
              </a:spcBef>
              <a:spcAft>
                <a:spcPts val="0"/>
              </a:spcAft>
              <a:buNone/>
            </a:pPr>
            <a:endParaRPr sz="2400" b="0" i="1" u="none" strike="noStrike" cap="none" baseline="0" dirty="0">
              <a:solidFill>
                <a:schemeClr val="dk1"/>
              </a:solidFill>
              <a:latin typeface="Times New Roman"/>
              <a:ea typeface="Times New Roman"/>
              <a:cs typeface="Times New Roman"/>
              <a:sym typeface="Times New Roman"/>
            </a:endParaRPr>
          </a:p>
        </p:txBody>
      </p:sp>
      <p:sp>
        <p:nvSpPr>
          <p:cNvPr id="580" name="Shape 580"/>
          <p:cNvSpPr txBox="1"/>
          <p:nvPr/>
        </p:nvSpPr>
        <p:spPr>
          <a:xfrm>
            <a:off x="714347" y="214289"/>
            <a:ext cx="7715304"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REALIZAÇÕES DE UTILIDADE SOCIAL (ART.º 43.º)</a:t>
            </a:r>
          </a:p>
        </p:txBody>
      </p:sp>
    </p:spTree>
  </p:cSld>
  <p:clrMapOvr>
    <a:masterClrMapping/>
  </p:clrMapOvr>
  <p:transition spd="slow">
    <p:cu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Shape 623"/>
          <p:cNvSpPr txBox="1">
            <a:spLocks noGrp="1"/>
          </p:cNvSpPr>
          <p:nvPr>
            <p:ph type="body" idx="1"/>
          </p:nvPr>
        </p:nvSpPr>
        <p:spPr>
          <a:xfrm>
            <a:off x="899592" y="872481"/>
            <a:ext cx="8101532" cy="5652863"/>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Consideram-se mais-valias ou menos-valias realizadas os ganhos obtidos ou perdas sofridas com a transmissão onerosa, bem como, os decorrentes de sinistros ou afetação a fins alheios à atividade de:</a:t>
            </a:r>
          </a:p>
          <a:p>
            <a:pPr marL="342900" marR="0" lvl="0" indent="-342900" algn="just" rtl="0">
              <a:spcBef>
                <a:spcPts val="360"/>
              </a:spcBef>
              <a:spcAft>
                <a:spcPts val="0"/>
              </a:spcAft>
              <a:buClr>
                <a:schemeClr val="lt2"/>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Ativos fixos tangíveis e intangíveis;</a:t>
            </a:r>
          </a:p>
          <a:p>
            <a:pPr marL="342900" marR="0" lvl="0" indent="-342900" algn="just" rtl="0">
              <a:spcBef>
                <a:spcPts val="360"/>
              </a:spcBef>
              <a:spcAft>
                <a:spcPts val="0"/>
              </a:spcAft>
              <a:buClr>
                <a:schemeClr val="lt2"/>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Ativos biológicos que não sejam consumíveis;</a:t>
            </a:r>
          </a:p>
          <a:p>
            <a:pPr marL="342900" marR="0" lvl="0" indent="-342900" algn="just" rtl="0">
              <a:spcBef>
                <a:spcPts val="360"/>
              </a:spcBef>
              <a:spcAft>
                <a:spcPts val="0"/>
              </a:spcAft>
              <a:buClr>
                <a:schemeClr val="lt2"/>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Propriedades de investimento;</a:t>
            </a:r>
          </a:p>
          <a:p>
            <a:pPr marL="342900" marR="0" lvl="0" indent="-342900" algn="just" rtl="0">
              <a:spcBef>
                <a:spcPts val="360"/>
              </a:spcBef>
              <a:spcAft>
                <a:spcPts val="0"/>
              </a:spcAft>
              <a:buClr>
                <a:schemeClr val="lt2"/>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Instrumentos financeiros, </a:t>
            </a:r>
            <a:r>
              <a:rPr lang="pt-PT" sz="1800" b="1" i="0" u="none" strike="noStrike" cap="none" baseline="0" dirty="0">
                <a:solidFill>
                  <a:schemeClr val="dk1"/>
                </a:solidFill>
                <a:latin typeface="Times New Roman"/>
                <a:ea typeface="Times New Roman"/>
                <a:cs typeface="Times New Roman"/>
                <a:sym typeface="Times New Roman"/>
              </a:rPr>
              <a:t>exceto os reconhecidos pelo JV;</a:t>
            </a:r>
          </a:p>
          <a:p>
            <a:pPr marL="342900" marR="0" lvl="0" indent="-342900" algn="just" rtl="0">
              <a:spcBef>
                <a:spcPts val="360"/>
              </a:spcBef>
              <a:spcAft>
                <a:spcPts val="0"/>
              </a:spcAft>
              <a:buClr>
                <a:schemeClr val="lt2"/>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O valor é dado pela diferença entre o valor de realização liquido de encargos e o valor de aquisição deduzido de depreciações ou amortizações, aceites fiscalmente, das perdas por imparidade ou outras correções de acordo com os </a:t>
            </a:r>
            <a:r>
              <a:rPr lang="pt-PT" sz="1800" b="0" i="0" u="none" strike="noStrike" cap="none" baseline="0" dirty="0" err="1">
                <a:solidFill>
                  <a:schemeClr val="dk1"/>
                </a:solidFill>
                <a:latin typeface="Times New Roman"/>
                <a:ea typeface="Times New Roman"/>
                <a:cs typeface="Times New Roman"/>
                <a:sym typeface="Times New Roman"/>
              </a:rPr>
              <a:t>art.ºs</a:t>
            </a:r>
            <a:r>
              <a:rPr lang="pt-PT" sz="1800" b="0" i="0" u="none" strike="noStrike" cap="none" baseline="0" dirty="0">
                <a:solidFill>
                  <a:schemeClr val="dk1"/>
                </a:solidFill>
                <a:latin typeface="Times New Roman"/>
                <a:ea typeface="Times New Roman"/>
                <a:cs typeface="Times New Roman"/>
                <a:sym typeface="Times New Roman"/>
              </a:rPr>
              <a:t> 28.º-A, 31.º-A, 31.º-B e 45.º-A. </a:t>
            </a:r>
          </a:p>
          <a:p>
            <a:pPr marL="342900" marR="0" lvl="0" indent="-342900" algn="just" rtl="0">
              <a:spcBef>
                <a:spcPts val="360"/>
              </a:spcBef>
              <a:spcAft>
                <a:spcPts val="0"/>
              </a:spcAft>
              <a:buClr>
                <a:schemeClr val="lt2"/>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Conceito de valor de aquisição, realização e  transmissão onerosa é bastante abrangente</a:t>
            </a:r>
            <a:r>
              <a:rPr lang="pt-PT" sz="1800" dirty="0">
                <a:solidFill>
                  <a:schemeClr val="dk1"/>
                </a:solidFill>
                <a:latin typeface="Times New Roman"/>
                <a:ea typeface="Times New Roman"/>
                <a:cs typeface="Times New Roman"/>
                <a:sym typeface="Times New Roman"/>
              </a:rPr>
              <a:t> como consta do presente artigo, bem como, no</a:t>
            </a:r>
            <a:r>
              <a:rPr lang="pt-PT" sz="1800" b="0" i="0" u="none" strike="noStrike" cap="none" baseline="0" dirty="0">
                <a:solidFill>
                  <a:schemeClr val="dk1"/>
                </a:solidFill>
                <a:latin typeface="Times New Roman"/>
                <a:ea typeface="Times New Roman"/>
                <a:cs typeface="Times New Roman"/>
                <a:sym typeface="Times New Roman"/>
              </a:rPr>
              <a:t> que concerne a alienação de partes de capital por fusão, cisão ou permutas, situação detalhada no art.º 47.º-A; </a:t>
            </a:r>
          </a:p>
          <a:p>
            <a:pPr indent="-342900" algn="just">
              <a:spcBef>
                <a:spcPts val="360"/>
              </a:spcBef>
              <a:buSzPct val="100000"/>
              <a:buFont typeface="Noto Symbol"/>
              <a:buChar char="❖"/>
            </a:pPr>
            <a:r>
              <a:rPr lang="pt-PT" sz="1800" dirty="0">
                <a:solidFill>
                  <a:schemeClr val="dk1"/>
                </a:solidFill>
                <a:latin typeface="Times New Roman"/>
                <a:ea typeface="Times New Roman"/>
                <a:cs typeface="Times New Roman"/>
                <a:sym typeface="Times New Roman"/>
              </a:rPr>
              <a:t>Transmissões partes de capital mesma natureza e idênticos direitos, considera-se o (FIFO) – n.º11, com opção pelo custo médio ponderado, sob condições no  n.º 12.</a:t>
            </a:r>
          </a:p>
          <a:p>
            <a:pPr marL="0" indent="0" algn="just">
              <a:spcBef>
                <a:spcPts val="360"/>
              </a:spcBef>
              <a:buSzPct val="100000"/>
              <a:buNone/>
            </a:pPr>
            <a:r>
              <a:rPr lang="pt-PT" sz="1800" dirty="0">
                <a:solidFill>
                  <a:srgbClr val="FF0000"/>
                </a:solidFill>
                <a:latin typeface="Times New Roman"/>
                <a:ea typeface="Times New Roman"/>
                <a:cs typeface="Times New Roman"/>
                <a:sym typeface="Times New Roman"/>
              </a:rPr>
              <a:t>*A Lei n.º 32/2019, de 03/05, acresce  6 n.ºs a este art.º com entrada em vigor em 04/05/2019, onde são definidos custos de aquisição para efeitos fiscais em  entidades sedeadas fora do território nacional e que para cá mudem a sua sede.</a:t>
            </a:r>
          </a:p>
          <a:p>
            <a:pPr marL="342900" marR="0" lvl="0" indent="-342900" algn="just" rtl="0">
              <a:spcBef>
                <a:spcPts val="360"/>
              </a:spcBef>
              <a:spcAft>
                <a:spcPts val="0"/>
              </a:spcAft>
              <a:buClr>
                <a:schemeClr val="lt2"/>
              </a:buClr>
              <a:buSzPct val="100000"/>
              <a:buFont typeface="Noto Symbol"/>
              <a:buChar char="❖"/>
            </a:pPr>
            <a:endParaRPr lang="pt-PT" sz="1800" b="0" i="0" u="none" strike="noStrike" cap="none" baseline="0" dirty="0">
              <a:solidFill>
                <a:srgbClr val="FF0000"/>
              </a:solidFill>
              <a:latin typeface="Times New Roman"/>
              <a:ea typeface="Times New Roman"/>
              <a:cs typeface="Times New Roman"/>
              <a:sym typeface="Times New Roman"/>
            </a:endParaRPr>
          </a:p>
          <a:p>
            <a:pPr marL="342900" marR="0" lvl="0" indent="-342900" algn="l" rtl="0">
              <a:spcBef>
                <a:spcPts val="640"/>
              </a:spcBef>
              <a:spcAft>
                <a:spcPts val="0"/>
              </a:spcAft>
              <a:buClr>
                <a:schemeClr val="lt2"/>
              </a:buClr>
              <a:buFont typeface="Noto Symbol"/>
              <a:buNone/>
            </a:pPr>
            <a:endParaRPr sz="3200" b="0" i="0" u="none" strike="noStrike" cap="none" baseline="0" dirty="0">
              <a:solidFill>
                <a:schemeClr val="dk1"/>
              </a:solidFill>
              <a:latin typeface="Times New Roman"/>
              <a:ea typeface="Times New Roman"/>
              <a:cs typeface="Times New Roman"/>
              <a:sym typeface="Times New Roman"/>
            </a:endParaRPr>
          </a:p>
        </p:txBody>
      </p:sp>
      <p:sp>
        <p:nvSpPr>
          <p:cNvPr id="624" name="Shape 624"/>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9F8604A-797F-4374-98CA-D7369FD50F1B}" type="slidenum">
              <a:rPr lang="pt-PT" sz="1400" b="0" i="0" u="none" strike="noStrike" cap="none" baseline="0" smtClean="0">
                <a:solidFill>
                  <a:schemeClr val="lt2"/>
                </a:solidFill>
                <a:latin typeface="Times New Roman"/>
                <a:ea typeface="Times New Roman"/>
                <a:cs typeface="Times New Roman"/>
                <a:sym typeface="Times New Roman"/>
              </a:rPr>
              <a:pPr marL="0" marR="0" lvl="0" indent="0" algn="r" rtl="0">
                <a:spcBef>
                  <a:spcPts val="0"/>
                </a:spcBef>
                <a:buSzPct val="25000"/>
                <a:buNone/>
              </a:pPr>
              <a:t>49</a:t>
            </a:fld>
            <a:endParaRPr lang="pt-PT" sz="1400" b="0" i="0" u="none" strike="noStrike" cap="none" baseline="0" dirty="0">
              <a:solidFill>
                <a:schemeClr val="lt2"/>
              </a:solidFill>
              <a:latin typeface="Times New Roman"/>
              <a:ea typeface="Times New Roman"/>
              <a:cs typeface="Times New Roman"/>
              <a:sym typeface="Times New Roman"/>
            </a:endParaRPr>
          </a:p>
        </p:txBody>
      </p:sp>
      <p:sp>
        <p:nvSpPr>
          <p:cNvPr id="625" name="Shape 625"/>
          <p:cNvSpPr txBox="1"/>
          <p:nvPr/>
        </p:nvSpPr>
        <p:spPr>
          <a:xfrm>
            <a:off x="642910" y="142853"/>
            <a:ext cx="7786741" cy="729628"/>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dirty="0">
                <a:solidFill>
                  <a:schemeClr val="dk1"/>
                </a:solidFill>
                <a:latin typeface="Times New Roman"/>
                <a:ea typeface="Times New Roman"/>
                <a:cs typeface="Times New Roman"/>
                <a:sym typeface="Times New Roman"/>
              </a:rPr>
              <a:t>CONCEITO DE MAIS-VALIAS E DE MENOS-VALIAS (</a:t>
            </a:r>
            <a:r>
              <a:rPr lang="pt-PT" sz="2400" b="1" i="0" u="none" strike="noStrike" cap="none" baseline="0" dirty="0" err="1">
                <a:solidFill>
                  <a:schemeClr val="dk1"/>
                </a:solidFill>
                <a:latin typeface="Times New Roman"/>
                <a:ea typeface="Times New Roman"/>
                <a:cs typeface="Times New Roman"/>
                <a:sym typeface="Times New Roman"/>
              </a:rPr>
              <a:t>ART.º</a:t>
            </a:r>
            <a:r>
              <a:rPr lang="pt-PT" sz="2400" b="1" i="0" u="none" strike="noStrike" cap="none" baseline="0" dirty="0">
                <a:solidFill>
                  <a:schemeClr val="dk1"/>
                </a:solidFill>
                <a:latin typeface="Times New Roman"/>
                <a:ea typeface="Times New Roman"/>
                <a:cs typeface="Times New Roman"/>
                <a:sym typeface="Times New Roman"/>
              </a:rPr>
              <a:t> 46.º)</a:t>
            </a:r>
            <a:r>
              <a:rPr lang="pt-PT" sz="2400" b="1" i="0" u="none" strike="noStrike" cap="none" baseline="0" dirty="0">
                <a:solidFill>
                  <a:srgbClr val="FF0000"/>
                </a:solidFill>
                <a:latin typeface="Times New Roman"/>
                <a:ea typeface="Times New Roman"/>
                <a:cs typeface="Times New Roman"/>
                <a:sym typeface="Times New Roman"/>
              </a:rPr>
              <a:t>*</a:t>
            </a:r>
          </a:p>
        </p:txBody>
      </p:sp>
    </p:spTree>
  </p:cSld>
  <p:clrMapOvr>
    <a:masterClrMapping/>
  </p:clrMapOvr>
  <p:transition spd="slow">
    <p:cu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30"/>
        <p:cNvGrpSpPr/>
        <p:nvPr/>
      </p:nvGrpSpPr>
      <p:grpSpPr>
        <a:xfrm>
          <a:off x="0" y="0"/>
          <a:ext cx="0" cy="0"/>
          <a:chOff x="0" y="0"/>
          <a:chExt cx="0" cy="0"/>
        </a:xfrm>
      </p:grpSpPr>
      <p:sp>
        <p:nvSpPr>
          <p:cNvPr id="631" name="Shape 631"/>
          <p:cNvSpPr txBox="1">
            <a:spLocks noGrp="1"/>
          </p:cNvSpPr>
          <p:nvPr>
            <p:ph type="body" idx="1"/>
          </p:nvPr>
        </p:nvSpPr>
        <p:spPr>
          <a:xfrm>
            <a:off x="785812" y="1357312"/>
            <a:ext cx="8215312" cy="5168030"/>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O coeficiente de </a:t>
            </a:r>
            <a:r>
              <a:rPr lang="pt-PT" sz="2000" b="0" i="0" u="none" strike="noStrike" cap="none" baseline="0" dirty="0" err="1">
                <a:solidFill>
                  <a:schemeClr val="dk1"/>
                </a:solidFill>
                <a:latin typeface="Times New Roman"/>
                <a:ea typeface="Times New Roman"/>
                <a:cs typeface="Times New Roman"/>
                <a:sym typeface="Times New Roman"/>
              </a:rPr>
              <a:t>correcção</a:t>
            </a:r>
            <a:r>
              <a:rPr lang="pt-PT" sz="2000" b="0" i="0" u="none" strike="noStrike" cap="none" baseline="0" dirty="0">
                <a:solidFill>
                  <a:schemeClr val="dk1"/>
                </a:solidFill>
                <a:latin typeface="Times New Roman"/>
                <a:ea typeface="Times New Roman"/>
                <a:cs typeface="Times New Roman"/>
                <a:sym typeface="Times New Roman"/>
              </a:rPr>
              <a:t> monetária é aplicado ao valor de aquisição corrigido das perdas por imparidade e depreciações ou amortizações, sempre que à data da realização tenham </a:t>
            </a:r>
            <a:r>
              <a:rPr lang="pt-PT" sz="2000" b="1" i="0" u="none" strike="noStrike" cap="none" baseline="0" dirty="0">
                <a:solidFill>
                  <a:schemeClr val="dk1"/>
                </a:solidFill>
                <a:latin typeface="Times New Roman"/>
                <a:ea typeface="Times New Roman"/>
                <a:cs typeface="Times New Roman"/>
                <a:sym typeface="Times New Roman"/>
              </a:rPr>
              <a:t>decorridos pelo menos dois anos</a:t>
            </a:r>
            <a:r>
              <a:rPr lang="pt-PT" sz="2000" b="0" i="0" u="none" strike="noStrike" cap="none" baseline="0" dirty="0">
                <a:solidFill>
                  <a:schemeClr val="dk1"/>
                </a:solidFill>
                <a:latin typeface="Times New Roman"/>
                <a:ea typeface="Times New Roman"/>
                <a:cs typeface="Times New Roman"/>
                <a:sym typeface="Times New Roman"/>
              </a:rPr>
              <a:t> contados a partir da data de aquisição do bem.</a:t>
            </a:r>
          </a:p>
          <a:p>
            <a:pPr marL="342900" marR="0" lvl="0" indent="-342900" algn="just" rtl="0">
              <a:spcBef>
                <a:spcPts val="400"/>
              </a:spcBef>
              <a:spcAft>
                <a:spcPts val="0"/>
              </a:spcAft>
              <a:buClr>
                <a:schemeClr val="lt2"/>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Esta </a:t>
            </a:r>
            <a:r>
              <a:rPr lang="pt-PT" sz="2000" b="0" i="0" u="none" strike="noStrike" cap="none" baseline="0" dirty="0" err="1">
                <a:solidFill>
                  <a:schemeClr val="dk1"/>
                </a:solidFill>
                <a:latin typeface="Times New Roman"/>
                <a:ea typeface="Times New Roman"/>
                <a:cs typeface="Times New Roman"/>
                <a:sym typeface="Times New Roman"/>
              </a:rPr>
              <a:t>correcção</a:t>
            </a:r>
            <a:r>
              <a:rPr lang="pt-PT" sz="2000" b="0" i="0" u="none" strike="noStrike" cap="none" baseline="0" dirty="0">
                <a:solidFill>
                  <a:schemeClr val="dk1"/>
                </a:solidFill>
                <a:latin typeface="Times New Roman"/>
                <a:ea typeface="Times New Roman"/>
                <a:cs typeface="Times New Roman"/>
                <a:sym typeface="Times New Roman"/>
              </a:rPr>
              <a:t> monetária não é aplicável aos instrumentos financeiros, </a:t>
            </a:r>
            <a:r>
              <a:rPr lang="pt-PT" sz="2000" b="0" i="0" u="none" strike="noStrike" cap="none" baseline="0" dirty="0" err="1">
                <a:solidFill>
                  <a:schemeClr val="dk1"/>
                </a:solidFill>
                <a:latin typeface="Times New Roman"/>
                <a:ea typeface="Times New Roman"/>
                <a:cs typeface="Times New Roman"/>
                <a:sym typeface="Times New Roman"/>
              </a:rPr>
              <a:t>excepto</a:t>
            </a:r>
            <a:r>
              <a:rPr lang="pt-PT" sz="2000" b="0" i="0" u="none" strike="noStrike" cap="none" baseline="0" dirty="0">
                <a:solidFill>
                  <a:schemeClr val="dk1"/>
                </a:solidFill>
                <a:latin typeface="Times New Roman"/>
                <a:ea typeface="Times New Roman"/>
                <a:cs typeface="Times New Roman"/>
                <a:sym typeface="Times New Roman"/>
              </a:rPr>
              <a:t> as partes de capital (n.º 2)</a:t>
            </a:r>
          </a:p>
          <a:p>
            <a:pPr marL="342900" marR="0" lvl="0" indent="-342900" algn="just" rtl="0">
              <a:spcBef>
                <a:spcPts val="400"/>
              </a:spcBef>
              <a:spcAft>
                <a:spcPts val="0"/>
              </a:spcAft>
              <a:buClr>
                <a:schemeClr val="lt2"/>
              </a:buClr>
              <a:buSzPct val="100000"/>
              <a:buFont typeface="Noto Symbol"/>
              <a:buChar char="❖"/>
            </a:pPr>
            <a:r>
              <a:rPr lang="pt-PT" sz="2000" b="0" i="0" u="none" strike="noStrike" cap="none" baseline="0" dirty="0">
                <a:solidFill>
                  <a:srgbClr val="FF0000"/>
                </a:solidFill>
                <a:latin typeface="Times New Roman"/>
                <a:ea typeface="Times New Roman"/>
                <a:cs typeface="Times New Roman"/>
                <a:sym typeface="Times New Roman"/>
              </a:rPr>
              <a:t> </a:t>
            </a:r>
            <a:r>
              <a:rPr lang="pt-PT" sz="2000" b="0" i="0" u="none" strike="noStrike" cap="none" baseline="0" dirty="0">
                <a:solidFill>
                  <a:schemeClr val="dk1"/>
                </a:solidFill>
                <a:latin typeface="Times New Roman"/>
                <a:ea typeface="Times New Roman"/>
                <a:cs typeface="Times New Roman"/>
                <a:sym typeface="Times New Roman"/>
              </a:rPr>
              <a:t>Se o S.P. optar pelo custo médio ponderado, não se aplica o coeficiente de desvalorização no custo de aquisição das partes de capital.(art.º 46.º n.º12)  </a:t>
            </a:r>
          </a:p>
          <a:p>
            <a:pPr marL="342900" marR="0" lvl="0" indent="-342900" algn="just" rtl="0">
              <a:spcBef>
                <a:spcPts val="480"/>
              </a:spcBef>
              <a:spcAft>
                <a:spcPts val="0"/>
              </a:spcAft>
              <a:buClr>
                <a:schemeClr val="lt2"/>
              </a:buClr>
              <a:buFont typeface="Arial"/>
              <a:buNone/>
            </a:pPr>
            <a:endParaRPr sz="2400" b="0" i="0" u="none" strike="noStrike" cap="none" baseline="0" dirty="0">
              <a:solidFill>
                <a:schemeClr val="dk1"/>
              </a:solidFill>
              <a:latin typeface="Times New Roman"/>
              <a:ea typeface="Times New Roman"/>
              <a:cs typeface="Times New Roman"/>
              <a:sym typeface="Times New Roman"/>
            </a:endParaRPr>
          </a:p>
          <a:p>
            <a:pPr marL="342900" marR="0" lvl="0" indent="-342900" algn="just" rtl="0">
              <a:spcBef>
                <a:spcPts val="320"/>
              </a:spcBef>
              <a:spcAft>
                <a:spcPts val="0"/>
              </a:spcAft>
              <a:buClr>
                <a:schemeClr val="lt2"/>
              </a:buClr>
              <a:buSzPct val="100000"/>
              <a:buFont typeface="Noto Symbol"/>
              <a:buChar char="❖"/>
            </a:pPr>
            <a:r>
              <a:rPr lang="pt-PT" sz="1600" b="1" i="0" u="none" strike="noStrike" cap="none" baseline="0" dirty="0">
                <a:solidFill>
                  <a:schemeClr val="dk1"/>
                </a:solidFill>
                <a:latin typeface="Times New Roman"/>
                <a:ea typeface="Times New Roman"/>
                <a:cs typeface="Times New Roman"/>
                <a:sym typeface="Times New Roman"/>
              </a:rPr>
              <a:t>Formula das </a:t>
            </a:r>
            <a:r>
              <a:rPr lang="pt-PT" sz="1600" b="1" i="0" u="none" strike="noStrike" cap="none" baseline="0" dirty="0" err="1">
                <a:solidFill>
                  <a:schemeClr val="dk1"/>
                </a:solidFill>
                <a:latin typeface="Times New Roman"/>
                <a:ea typeface="Times New Roman"/>
                <a:cs typeface="Times New Roman"/>
                <a:sym typeface="Times New Roman"/>
              </a:rPr>
              <a:t>Mvf</a:t>
            </a:r>
            <a:r>
              <a:rPr lang="pt-PT" sz="1600" b="1" i="0" u="none" strike="noStrike" cap="none" baseline="0" dirty="0">
                <a:solidFill>
                  <a:schemeClr val="dk1"/>
                </a:solidFill>
                <a:latin typeface="Times New Roman"/>
                <a:ea typeface="Times New Roman"/>
                <a:cs typeface="Times New Roman"/>
                <a:sym typeface="Times New Roman"/>
              </a:rPr>
              <a:t> = (</a:t>
            </a:r>
            <a:r>
              <a:rPr lang="pt-PT" sz="1600" b="1" i="0" u="none" strike="noStrike" cap="none" baseline="0" dirty="0" err="1">
                <a:solidFill>
                  <a:schemeClr val="dk1"/>
                </a:solidFill>
                <a:latin typeface="Times New Roman"/>
                <a:ea typeface="Times New Roman"/>
                <a:cs typeface="Times New Roman"/>
                <a:sym typeface="Times New Roman"/>
              </a:rPr>
              <a:t>Vr</a:t>
            </a:r>
            <a:r>
              <a:rPr lang="pt-PT" sz="1600" b="1" i="0" u="none" strike="noStrike" cap="none" baseline="0" dirty="0">
                <a:solidFill>
                  <a:schemeClr val="dk1"/>
                </a:solidFill>
                <a:latin typeface="Times New Roman"/>
                <a:ea typeface="Times New Roman"/>
                <a:cs typeface="Times New Roman"/>
                <a:sym typeface="Times New Roman"/>
              </a:rPr>
              <a:t> - Er) – (Va – </a:t>
            </a:r>
            <a:r>
              <a:rPr lang="pt-PT" sz="1600" b="1" i="0" u="none" strike="noStrike" cap="none" baseline="0" dirty="0" err="1">
                <a:solidFill>
                  <a:schemeClr val="dk1"/>
                </a:solidFill>
                <a:latin typeface="Times New Roman"/>
                <a:ea typeface="Times New Roman"/>
                <a:cs typeface="Times New Roman"/>
                <a:sym typeface="Times New Roman"/>
              </a:rPr>
              <a:t>Pic</a:t>
            </a:r>
            <a:r>
              <a:rPr lang="pt-PT" sz="1600" b="1" i="0" u="none" strike="noStrike" cap="none" baseline="0" dirty="0">
                <a:solidFill>
                  <a:schemeClr val="dk1"/>
                </a:solidFill>
                <a:latin typeface="Times New Roman"/>
                <a:ea typeface="Times New Roman"/>
                <a:cs typeface="Times New Roman"/>
                <a:sym typeface="Times New Roman"/>
              </a:rPr>
              <a:t> – </a:t>
            </a:r>
            <a:r>
              <a:rPr lang="pt-PT" sz="1600" b="1" i="0" u="none" strike="noStrike" cap="none" baseline="0" dirty="0" err="1">
                <a:solidFill>
                  <a:schemeClr val="dk1"/>
                </a:solidFill>
                <a:latin typeface="Times New Roman"/>
                <a:ea typeface="Times New Roman"/>
                <a:cs typeface="Times New Roman"/>
                <a:sym typeface="Times New Roman"/>
              </a:rPr>
              <a:t>Daf</a:t>
            </a:r>
            <a:r>
              <a:rPr lang="pt-PT" sz="1600" b="1" i="0" u="none" strike="noStrike" cap="none" baseline="0" dirty="0">
                <a:solidFill>
                  <a:schemeClr val="dk1"/>
                </a:solidFill>
                <a:latin typeface="Times New Roman"/>
                <a:ea typeface="Times New Roman"/>
                <a:cs typeface="Times New Roman"/>
                <a:sym typeface="Times New Roman"/>
              </a:rPr>
              <a:t>)*</a:t>
            </a:r>
            <a:r>
              <a:rPr lang="pt-PT" sz="1600" b="1" i="0" u="none" strike="noStrike" cap="none" baseline="0" dirty="0" err="1">
                <a:solidFill>
                  <a:schemeClr val="dk1"/>
                </a:solidFill>
                <a:latin typeface="Times New Roman"/>
                <a:ea typeface="Times New Roman"/>
                <a:cs typeface="Times New Roman"/>
                <a:sym typeface="Times New Roman"/>
              </a:rPr>
              <a:t>coef</a:t>
            </a:r>
            <a:endParaRPr lang="pt-PT" sz="1600" b="1" i="0" u="none" strike="noStrike" cap="none" baseline="0" dirty="0">
              <a:solidFill>
                <a:schemeClr val="dk1"/>
              </a:solidFill>
              <a:latin typeface="Times New Roman"/>
              <a:ea typeface="Times New Roman"/>
              <a:cs typeface="Times New Roman"/>
              <a:sym typeface="Times New Roman"/>
            </a:endParaRPr>
          </a:p>
          <a:p>
            <a:pPr marL="342900" marR="0" lvl="0" indent="-342900" algn="just" rtl="0">
              <a:spcBef>
                <a:spcPts val="320"/>
              </a:spcBef>
              <a:spcAft>
                <a:spcPts val="0"/>
              </a:spcAft>
              <a:buClr>
                <a:schemeClr val="lt2"/>
              </a:buClr>
              <a:buSzPct val="25000"/>
              <a:buFont typeface="Arial"/>
              <a:buNone/>
            </a:pPr>
            <a:r>
              <a:rPr lang="pt-PT" sz="1600" b="1" i="0" u="none" strike="noStrike" cap="none" baseline="0" dirty="0" err="1">
                <a:solidFill>
                  <a:schemeClr val="dk1"/>
                </a:solidFill>
                <a:latin typeface="Times New Roman"/>
                <a:ea typeface="Times New Roman"/>
                <a:cs typeface="Times New Roman"/>
                <a:sym typeface="Times New Roman"/>
              </a:rPr>
              <a:t>Mvf</a:t>
            </a:r>
            <a:r>
              <a:rPr lang="pt-PT" sz="1600" b="1" i="0" u="none" strike="noStrike" cap="none" baseline="0" dirty="0">
                <a:solidFill>
                  <a:schemeClr val="dk1"/>
                </a:solidFill>
                <a:latin typeface="Times New Roman"/>
                <a:ea typeface="Times New Roman"/>
                <a:cs typeface="Times New Roman"/>
                <a:sym typeface="Times New Roman"/>
              </a:rPr>
              <a:t>- Mais ou menos valias fiscais; </a:t>
            </a:r>
            <a:r>
              <a:rPr lang="pt-PT" sz="1600" b="1" i="0" u="none" strike="noStrike" cap="none" baseline="0" dirty="0" err="1">
                <a:solidFill>
                  <a:schemeClr val="dk1"/>
                </a:solidFill>
                <a:latin typeface="Times New Roman"/>
                <a:ea typeface="Times New Roman"/>
                <a:cs typeface="Times New Roman"/>
                <a:sym typeface="Times New Roman"/>
              </a:rPr>
              <a:t>Vr</a:t>
            </a:r>
            <a:r>
              <a:rPr lang="pt-PT" sz="1600" b="1" i="0" u="none" strike="noStrike" cap="none" baseline="0" dirty="0">
                <a:solidFill>
                  <a:schemeClr val="dk1"/>
                </a:solidFill>
                <a:latin typeface="Times New Roman"/>
                <a:ea typeface="Times New Roman"/>
                <a:cs typeface="Times New Roman"/>
                <a:sym typeface="Times New Roman"/>
              </a:rPr>
              <a:t> – Valor de realização/venda;</a:t>
            </a:r>
          </a:p>
          <a:p>
            <a:pPr marL="342900" marR="0" lvl="0" indent="-342900" algn="just" rtl="0">
              <a:spcBef>
                <a:spcPts val="320"/>
              </a:spcBef>
              <a:spcAft>
                <a:spcPts val="0"/>
              </a:spcAft>
              <a:buClr>
                <a:schemeClr val="lt2"/>
              </a:buClr>
              <a:buSzPct val="25000"/>
              <a:buFont typeface="Arial"/>
              <a:buNone/>
            </a:pPr>
            <a:r>
              <a:rPr lang="pt-PT" sz="1600" b="1" i="0" u="none" strike="noStrike" cap="none" baseline="0" dirty="0">
                <a:solidFill>
                  <a:schemeClr val="dk1"/>
                </a:solidFill>
                <a:latin typeface="Times New Roman"/>
                <a:ea typeface="Times New Roman"/>
                <a:cs typeface="Times New Roman"/>
                <a:sym typeface="Times New Roman"/>
              </a:rPr>
              <a:t>Er – Encargos com a realização; Va – Valor de aquisição; </a:t>
            </a:r>
          </a:p>
          <a:p>
            <a:pPr marL="342900" marR="0" lvl="0" indent="-342900" algn="just" rtl="0">
              <a:spcBef>
                <a:spcPts val="320"/>
              </a:spcBef>
              <a:spcAft>
                <a:spcPts val="0"/>
              </a:spcAft>
              <a:buClr>
                <a:schemeClr val="lt2"/>
              </a:buClr>
              <a:buSzPct val="25000"/>
              <a:buFont typeface="Arial"/>
              <a:buNone/>
            </a:pPr>
            <a:r>
              <a:rPr lang="pt-PT" sz="1600" b="1" i="0" u="none" strike="noStrike" cap="none" baseline="0" dirty="0" err="1">
                <a:solidFill>
                  <a:schemeClr val="dk1"/>
                </a:solidFill>
                <a:latin typeface="Times New Roman"/>
                <a:ea typeface="Times New Roman"/>
                <a:cs typeface="Times New Roman"/>
                <a:sym typeface="Times New Roman"/>
              </a:rPr>
              <a:t>Pic</a:t>
            </a:r>
            <a:r>
              <a:rPr lang="pt-PT" sz="1600" b="1" i="0" u="none" strike="noStrike" cap="none" baseline="0" dirty="0">
                <a:solidFill>
                  <a:schemeClr val="dk1"/>
                </a:solidFill>
                <a:latin typeface="Times New Roman"/>
                <a:ea typeface="Times New Roman"/>
                <a:cs typeface="Times New Roman"/>
                <a:sym typeface="Times New Roman"/>
              </a:rPr>
              <a:t> – Perdas por imparidade aceites fiscalmente e outras </a:t>
            </a:r>
            <a:r>
              <a:rPr lang="pt-PT" sz="1600" b="1" i="0" u="none" strike="noStrike" cap="none" baseline="0" dirty="0" err="1">
                <a:solidFill>
                  <a:schemeClr val="dk1"/>
                </a:solidFill>
                <a:latin typeface="Times New Roman"/>
                <a:ea typeface="Times New Roman"/>
                <a:cs typeface="Times New Roman"/>
                <a:sym typeface="Times New Roman"/>
              </a:rPr>
              <a:t>correcções</a:t>
            </a:r>
            <a:r>
              <a:rPr lang="pt-PT" sz="1600" b="1" i="0" u="none" strike="noStrike" cap="none" baseline="0" dirty="0">
                <a:solidFill>
                  <a:schemeClr val="dk1"/>
                </a:solidFill>
                <a:latin typeface="Times New Roman"/>
                <a:ea typeface="Times New Roman"/>
                <a:cs typeface="Times New Roman"/>
                <a:sym typeface="Times New Roman"/>
              </a:rPr>
              <a:t> - </a:t>
            </a:r>
            <a:r>
              <a:rPr lang="pt-PT" sz="1600" b="1" i="0" u="none" strike="noStrike" cap="none" baseline="0" dirty="0" err="1">
                <a:solidFill>
                  <a:schemeClr val="dk1"/>
                </a:solidFill>
                <a:latin typeface="Times New Roman"/>
                <a:ea typeface="Times New Roman"/>
                <a:cs typeface="Times New Roman"/>
                <a:sym typeface="Times New Roman"/>
              </a:rPr>
              <a:t>art.ºs</a:t>
            </a:r>
            <a:r>
              <a:rPr lang="pt-PT" sz="1600" b="1" i="0" u="none" strike="noStrike" cap="none" baseline="0" dirty="0">
                <a:solidFill>
                  <a:schemeClr val="dk1"/>
                </a:solidFill>
                <a:latin typeface="Times New Roman"/>
                <a:ea typeface="Times New Roman"/>
                <a:cs typeface="Times New Roman"/>
                <a:sym typeface="Times New Roman"/>
              </a:rPr>
              <a:t>  28.ºA e 31.ºB ; </a:t>
            </a:r>
          </a:p>
          <a:p>
            <a:pPr marL="342900" marR="0" lvl="0" indent="-342900" algn="just" rtl="0">
              <a:spcBef>
                <a:spcPts val="320"/>
              </a:spcBef>
              <a:spcAft>
                <a:spcPts val="0"/>
              </a:spcAft>
              <a:buClr>
                <a:schemeClr val="lt2"/>
              </a:buClr>
              <a:buSzPct val="25000"/>
              <a:buFont typeface="Arial"/>
              <a:buNone/>
            </a:pPr>
            <a:r>
              <a:rPr lang="pt-PT" sz="1600" b="1" i="0" u="none" strike="noStrike" cap="none" baseline="0" dirty="0" err="1">
                <a:solidFill>
                  <a:schemeClr val="dk1"/>
                </a:solidFill>
                <a:latin typeface="Times New Roman"/>
                <a:ea typeface="Times New Roman"/>
                <a:cs typeface="Times New Roman"/>
                <a:sym typeface="Times New Roman"/>
              </a:rPr>
              <a:t>Daf</a:t>
            </a:r>
            <a:r>
              <a:rPr lang="pt-PT" sz="1600" b="1" i="0" u="none" strike="noStrike" cap="none" baseline="0" dirty="0">
                <a:solidFill>
                  <a:schemeClr val="dk1"/>
                </a:solidFill>
                <a:latin typeface="Times New Roman"/>
                <a:ea typeface="Times New Roman"/>
                <a:cs typeface="Times New Roman"/>
                <a:sym typeface="Times New Roman"/>
              </a:rPr>
              <a:t> – Depreciações e amortizações aceites fiscalmente, com as limitações dos </a:t>
            </a:r>
            <a:r>
              <a:rPr lang="pt-PT" sz="1600" b="1" i="0" u="none" strike="noStrike" cap="none" baseline="0" dirty="0" err="1">
                <a:solidFill>
                  <a:schemeClr val="dk1"/>
                </a:solidFill>
                <a:latin typeface="Times New Roman"/>
                <a:ea typeface="Times New Roman"/>
                <a:cs typeface="Times New Roman"/>
                <a:sym typeface="Times New Roman"/>
              </a:rPr>
              <a:t>art.ºs</a:t>
            </a:r>
            <a:r>
              <a:rPr lang="pt-PT" sz="1600" b="1" i="0" u="none" strike="noStrike" cap="none" baseline="0" dirty="0">
                <a:solidFill>
                  <a:schemeClr val="dk1"/>
                </a:solidFill>
                <a:latin typeface="Times New Roman"/>
                <a:ea typeface="Times New Roman"/>
                <a:cs typeface="Times New Roman"/>
                <a:sym typeface="Times New Roman"/>
              </a:rPr>
              <a:t> 31.ºA n.º 3 e 45.º-A. </a:t>
            </a:r>
          </a:p>
          <a:p>
            <a:pPr marL="342900" marR="0" lvl="0" indent="-342900" algn="just" rtl="0">
              <a:spcBef>
                <a:spcPts val="320"/>
              </a:spcBef>
              <a:spcAft>
                <a:spcPts val="0"/>
              </a:spcAft>
              <a:buClr>
                <a:schemeClr val="lt2"/>
              </a:buClr>
              <a:buSzPct val="25000"/>
              <a:buFont typeface="Arial"/>
              <a:buNone/>
            </a:pPr>
            <a:r>
              <a:rPr lang="pt-PT" sz="1600" b="1" i="0" u="none" strike="noStrike" cap="none" baseline="0" dirty="0" err="1">
                <a:solidFill>
                  <a:schemeClr val="dk1"/>
                </a:solidFill>
                <a:latin typeface="Times New Roman"/>
                <a:ea typeface="Times New Roman"/>
                <a:cs typeface="Times New Roman"/>
                <a:sym typeface="Times New Roman"/>
              </a:rPr>
              <a:t>Coef</a:t>
            </a:r>
            <a:r>
              <a:rPr lang="pt-PT" sz="1600" b="1" i="0" u="none" strike="noStrike" cap="none" baseline="0" dirty="0">
                <a:solidFill>
                  <a:schemeClr val="dk1"/>
                </a:solidFill>
                <a:latin typeface="Times New Roman"/>
                <a:ea typeface="Times New Roman"/>
                <a:cs typeface="Times New Roman"/>
                <a:sym typeface="Times New Roman"/>
              </a:rPr>
              <a:t> – Correção </a:t>
            </a:r>
            <a:r>
              <a:rPr lang="pt-PT" sz="1600" b="1" i="0" u="none" strike="noStrike" cap="none" baseline="0" dirty="0" err="1">
                <a:solidFill>
                  <a:schemeClr val="dk1"/>
                </a:solidFill>
                <a:latin typeface="Times New Roman"/>
                <a:ea typeface="Times New Roman"/>
                <a:cs typeface="Times New Roman"/>
                <a:sym typeface="Times New Roman"/>
              </a:rPr>
              <a:t>nonetária</a:t>
            </a:r>
            <a:endParaRPr lang="pt-PT" sz="1600" b="1" i="0" u="none" strike="noStrike" cap="none" baseline="0" dirty="0">
              <a:solidFill>
                <a:schemeClr val="dk1"/>
              </a:solidFill>
              <a:latin typeface="Times New Roman"/>
              <a:ea typeface="Times New Roman"/>
              <a:cs typeface="Times New Roman"/>
              <a:sym typeface="Times New Roman"/>
            </a:endParaRPr>
          </a:p>
          <a:p>
            <a:pPr marL="342900" marR="0" lvl="0" indent="-342900" algn="just" rtl="0">
              <a:spcBef>
                <a:spcPts val="320"/>
              </a:spcBef>
              <a:spcAft>
                <a:spcPts val="0"/>
              </a:spcAft>
              <a:buClr>
                <a:schemeClr val="lt2"/>
              </a:buClr>
              <a:buFont typeface="Arial"/>
              <a:buNone/>
            </a:pPr>
            <a:endParaRPr sz="1600" b="1" i="0" u="none" strike="noStrike" cap="none" baseline="0" dirty="0">
              <a:solidFill>
                <a:schemeClr val="dk1"/>
              </a:solidFill>
              <a:latin typeface="Times New Roman"/>
              <a:ea typeface="Times New Roman"/>
              <a:cs typeface="Times New Roman"/>
              <a:sym typeface="Times New Roman"/>
            </a:endParaRPr>
          </a:p>
        </p:txBody>
      </p:sp>
      <p:sp>
        <p:nvSpPr>
          <p:cNvPr id="632" name="Shape 632"/>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50</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633" name="Shape 633"/>
          <p:cNvSpPr txBox="1"/>
          <p:nvPr/>
        </p:nvSpPr>
        <p:spPr>
          <a:xfrm>
            <a:off x="642910" y="142853"/>
            <a:ext cx="7786741" cy="83099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CORRECÇÃO MONETÁRIA DAS MAIS E MENOS VALIAS (ART.º 47.º)</a:t>
            </a:r>
          </a:p>
        </p:txBody>
      </p:sp>
    </p:spTree>
  </p:cSld>
  <p:clrMapOvr>
    <a:masterClrMapping/>
  </p:clrMapOvr>
  <p:transition spd="slow">
    <p:cu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638"/>
        <p:cNvGrpSpPr/>
        <p:nvPr/>
      </p:nvGrpSpPr>
      <p:grpSpPr>
        <a:xfrm>
          <a:off x="0" y="0"/>
          <a:ext cx="0" cy="0"/>
          <a:chOff x="0" y="0"/>
          <a:chExt cx="0" cy="0"/>
        </a:xfrm>
      </p:grpSpPr>
      <p:sp>
        <p:nvSpPr>
          <p:cNvPr id="639" name="Shape 639"/>
          <p:cNvSpPr txBox="1">
            <a:spLocks noGrp="1"/>
          </p:cNvSpPr>
          <p:nvPr>
            <p:ph type="body" idx="1"/>
          </p:nvPr>
        </p:nvSpPr>
        <p:spPr>
          <a:xfrm>
            <a:off x="467543" y="1124745"/>
            <a:ext cx="8429625" cy="4968550"/>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10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A diferença positiva entre as mais-valias e as menos-valias com a transmissão onerosa ou outra forma de abate, de ativos fixos tangíveis</a:t>
            </a:r>
            <a:r>
              <a:rPr lang="pt-PT" sz="1800" b="0" i="0" u="none" strike="noStrike" cap="none" baseline="0" dirty="0">
                <a:solidFill>
                  <a:srgbClr val="FF0000"/>
                </a:solidFill>
                <a:latin typeface="Times New Roman"/>
                <a:ea typeface="Times New Roman"/>
                <a:cs typeface="Times New Roman"/>
                <a:sym typeface="Times New Roman"/>
              </a:rPr>
              <a:t>*</a:t>
            </a:r>
            <a:r>
              <a:rPr lang="pt-PT" sz="1800" b="0" i="0" u="none" strike="noStrike" cap="none" baseline="0" dirty="0">
                <a:solidFill>
                  <a:schemeClr val="dk1"/>
                </a:solidFill>
                <a:latin typeface="Times New Roman"/>
                <a:ea typeface="Times New Roman"/>
                <a:cs typeface="Times New Roman"/>
                <a:sym typeface="Times New Roman"/>
              </a:rPr>
              <a:t> , ativos intangíveis e ativos biológicos não consumíveis, detidos por um período não inferior a um ano, é </a:t>
            </a:r>
            <a:r>
              <a:rPr lang="pt-PT" sz="1800" b="1" i="0" u="none" strike="noStrike" cap="none" baseline="0" dirty="0">
                <a:solidFill>
                  <a:schemeClr val="tx1"/>
                </a:solidFill>
                <a:latin typeface="Times New Roman"/>
                <a:ea typeface="Times New Roman"/>
                <a:cs typeface="Times New Roman"/>
                <a:sym typeface="Times New Roman"/>
              </a:rPr>
              <a:t>considerada em metade do seu valo</a:t>
            </a:r>
            <a:r>
              <a:rPr lang="pt-PT" sz="1800" b="0" i="0" u="none" strike="noStrike" cap="none" baseline="0" dirty="0">
                <a:solidFill>
                  <a:schemeClr val="dk1"/>
                </a:solidFill>
                <a:latin typeface="Times New Roman"/>
                <a:ea typeface="Times New Roman"/>
                <a:cs typeface="Times New Roman"/>
                <a:sym typeface="Times New Roman"/>
              </a:rPr>
              <a:t>r, quando:</a:t>
            </a:r>
          </a:p>
          <a:p>
            <a:pPr marL="342900" marR="0" lvl="0" indent="-342900" algn="just" rtl="0">
              <a:spcBef>
                <a:spcPts val="360"/>
              </a:spcBef>
              <a:spcAft>
                <a:spcPts val="0"/>
              </a:spcAft>
              <a:buClr>
                <a:schemeClr val="lt2"/>
              </a:buClr>
              <a:buSzPct val="25000"/>
              <a:buFont typeface="Arial"/>
              <a:buNone/>
            </a:pPr>
            <a:r>
              <a:rPr lang="pt-PT" sz="1800" b="0" i="0" u="none" strike="noStrike" cap="none" baseline="0" dirty="0">
                <a:solidFill>
                  <a:schemeClr val="dk1"/>
                </a:solidFill>
                <a:latin typeface="Times New Roman"/>
                <a:ea typeface="Times New Roman"/>
                <a:cs typeface="Times New Roman"/>
                <a:sym typeface="Times New Roman"/>
              </a:rPr>
              <a:t>	a) O valor de realização correspondente à totalidade dos referidos ativos seja reinvestido na aquisição, produção ou construção de ativos fixos tangíveis, de ativos intangíveis ou, de ativos biológicos não consumíveis, no período de tributação anterior ao da realização, no próprio período de tributação ou até ao fim do 2.º período de tributação seguinte;</a:t>
            </a:r>
          </a:p>
          <a:p>
            <a:pPr marL="342900" marR="0" lvl="0" indent="-342900" algn="just" rtl="0">
              <a:spcBef>
                <a:spcPts val="360"/>
              </a:spcBef>
              <a:spcAft>
                <a:spcPts val="0"/>
              </a:spcAft>
              <a:buClr>
                <a:schemeClr val="lt2"/>
              </a:buClr>
              <a:buSzPct val="100000"/>
              <a:buNone/>
            </a:pPr>
            <a:r>
              <a:rPr lang="pt-PT" sz="1800" b="0" i="0" u="none" strike="noStrike" cap="none" baseline="0" dirty="0">
                <a:solidFill>
                  <a:schemeClr val="dk1"/>
                </a:solidFill>
                <a:latin typeface="Times New Roman"/>
                <a:ea typeface="Times New Roman"/>
                <a:cs typeface="Times New Roman"/>
                <a:sym typeface="Times New Roman"/>
              </a:rPr>
              <a:t>	b) Os bens em que seja reinvestido o valor de realização: </a:t>
            </a:r>
          </a:p>
          <a:p>
            <a:pPr lvl="1" indent="-342900" algn="just">
              <a:spcBef>
                <a:spcPts val="360"/>
              </a:spcBef>
              <a:buSzPct val="100000"/>
              <a:buNone/>
            </a:pPr>
            <a:r>
              <a:rPr lang="pt-PT" sz="1800" b="0" i="0" u="none" strike="noStrike" cap="none" baseline="0" dirty="0">
                <a:solidFill>
                  <a:schemeClr val="dk1"/>
                </a:solidFill>
                <a:latin typeface="Times New Roman"/>
                <a:ea typeface="Times New Roman"/>
                <a:cs typeface="Times New Roman"/>
                <a:sym typeface="Times New Roman"/>
              </a:rPr>
              <a:t>	1) Não sejam bens adquiridos em estado de uso a sujeito passivo de IRS ou IRC com o qual existam relações especiais nos termos definidos no n.º 4 do artigo 63.º; </a:t>
            </a:r>
          </a:p>
          <a:p>
            <a:pPr lvl="1" indent="-342900" algn="just">
              <a:spcBef>
                <a:spcPts val="360"/>
              </a:spcBef>
              <a:buSzPct val="100000"/>
              <a:buNone/>
            </a:pPr>
            <a:r>
              <a:rPr lang="pt-PT" sz="1800" b="0" i="0" u="none" strike="noStrike" cap="none" baseline="0" dirty="0">
                <a:solidFill>
                  <a:schemeClr val="dk1"/>
                </a:solidFill>
                <a:latin typeface="Times New Roman"/>
                <a:ea typeface="Times New Roman"/>
                <a:cs typeface="Times New Roman"/>
                <a:sym typeface="Times New Roman"/>
              </a:rPr>
              <a:t>	2) Sejam detidos por um período não inferior a um ano contado do final do período de tributação em que ocorra o reinvestimento ou, se posterior, a realização. </a:t>
            </a:r>
          </a:p>
          <a:p>
            <a:pPr marL="342900" marR="0" lvl="0" indent="-342900" algn="just" rtl="0">
              <a:spcBef>
                <a:spcPts val="360"/>
              </a:spcBef>
              <a:spcAft>
                <a:spcPts val="0"/>
              </a:spcAft>
              <a:buClr>
                <a:schemeClr val="lt2"/>
              </a:buClr>
              <a:buSzPct val="25000"/>
              <a:buFont typeface="Arial"/>
              <a:buNone/>
            </a:pPr>
            <a:r>
              <a:rPr lang="pt-PT" sz="1800" b="0" i="0" u="none" strike="noStrike" cap="none" baseline="0" dirty="0">
                <a:solidFill>
                  <a:schemeClr val="dk1"/>
                </a:solidFill>
                <a:latin typeface="Times New Roman"/>
                <a:ea typeface="Times New Roman"/>
                <a:cs typeface="Times New Roman"/>
                <a:sym typeface="Times New Roman"/>
              </a:rPr>
              <a:t>Esta norma não se aplica às partes de capital e aos ativos intangíveis adquiridos/alienados a entidades com as quais existam relações especiais e operações de fusão e cisão.</a:t>
            </a:r>
          </a:p>
          <a:p>
            <a:pPr lvl="0" indent="-342900" algn="just">
              <a:spcBef>
                <a:spcPts val="360"/>
              </a:spcBef>
              <a:buSzPct val="25000"/>
              <a:buNone/>
            </a:pPr>
            <a:r>
              <a:rPr lang="pt-PT" sz="1800" dirty="0">
                <a:solidFill>
                  <a:srgbClr val="FF0000"/>
                </a:solidFill>
                <a:latin typeface="Times New Roman"/>
                <a:ea typeface="Times New Roman"/>
                <a:cs typeface="Times New Roman"/>
                <a:sym typeface="Times New Roman"/>
              </a:rPr>
              <a:t>*</a:t>
            </a:r>
            <a:r>
              <a:rPr lang="pt-PT" sz="1800" dirty="0">
                <a:solidFill>
                  <a:schemeClr val="tx1"/>
                </a:solidFill>
                <a:latin typeface="Times New Roman"/>
                <a:ea typeface="Times New Roman"/>
                <a:cs typeface="Times New Roman"/>
                <a:sym typeface="Times New Roman"/>
              </a:rPr>
              <a:t>Exclui as propriedades de investimento, ainda  que contabilizadas como AFT</a:t>
            </a:r>
            <a:endParaRPr lang="pt-PT" sz="1800" b="0" i="0" u="none" strike="noStrike" cap="none" baseline="0" dirty="0">
              <a:solidFill>
                <a:schemeClr val="tx1"/>
              </a:solidFill>
              <a:latin typeface="Times New Roman"/>
              <a:ea typeface="Times New Roman"/>
              <a:cs typeface="Times New Roman"/>
              <a:sym typeface="Times New Roman"/>
            </a:endParaRPr>
          </a:p>
          <a:p>
            <a:pPr marL="342900" marR="0" lvl="0" indent="-342900" algn="just" rtl="0">
              <a:spcBef>
                <a:spcPts val="400"/>
              </a:spcBef>
              <a:spcAft>
                <a:spcPts val="0"/>
              </a:spcAft>
              <a:buClr>
                <a:schemeClr val="lt2"/>
              </a:buClr>
              <a:buFont typeface="Arial"/>
              <a:buNone/>
            </a:pPr>
            <a:endParaRPr sz="2000" b="1" i="0" u="none" strike="noStrike" cap="none" baseline="0" dirty="0">
              <a:solidFill>
                <a:schemeClr val="dk1"/>
              </a:solidFill>
              <a:latin typeface="Times New Roman"/>
              <a:ea typeface="Times New Roman"/>
              <a:cs typeface="Times New Roman"/>
              <a:sym typeface="Times New Roman"/>
            </a:endParaRPr>
          </a:p>
          <a:p>
            <a:pPr marL="342900" marR="0" lvl="0" indent="-215900" algn="just" rtl="0">
              <a:spcBef>
                <a:spcPts val="400"/>
              </a:spcBef>
              <a:spcAft>
                <a:spcPts val="0"/>
              </a:spcAft>
              <a:buClr>
                <a:schemeClr val="lt2"/>
              </a:buClr>
              <a:buFont typeface="Noto Symbol"/>
              <a:buNone/>
            </a:pPr>
            <a:endParaRPr sz="2000" b="1" i="0" u="none" strike="noStrike" cap="none" baseline="0" dirty="0">
              <a:solidFill>
                <a:schemeClr val="dk1"/>
              </a:solidFill>
              <a:latin typeface="Times New Roman"/>
              <a:ea typeface="Times New Roman"/>
              <a:cs typeface="Times New Roman"/>
              <a:sym typeface="Times New Roman"/>
            </a:endParaRPr>
          </a:p>
        </p:txBody>
      </p:sp>
      <p:sp>
        <p:nvSpPr>
          <p:cNvPr id="640" name="Shape 640"/>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51</a:t>
            </a:fld>
            <a:endParaRPr lang="pt-PT" sz="1400" b="0" i="0" u="none" strike="noStrike" cap="none" baseline="0" dirty="0">
              <a:solidFill>
                <a:schemeClr val="lt2"/>
              </a:solidFill>
              <a:latin typeface="Times New Roman"/>
              <a:ea typeface="Times New Roman"/>
              <a:cs typeface="Times New Roman"/>
              <a:sym typeface="Times New Roman"/>
            </a:endParaRPr>
          </a:p>
        </p:txBody>
      </p:sp>
      <p:sp>
        <p:nvSpPr>
          <p:cNvPr id="641" name="Shape 641"/>
          <p:cNvSpPr txBox="1"/>
          <p:nvPr/>
        </p:nvSpPr>
        <p:spPr>
          <a:xfrm>
            <a:off x="642910" y="142853"/>
            <a:ext cx="7786741" cy="83099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REINVESTIMENTO DOS VALORES DE REALIZAÇÃO (ART.º 48.º)</a:t>
            </a:r>
          </a:p>
        </p:txBody>
      </p:sp>
    </p:spTree>
  </p:cSld>
  <p:clrMapOvr>
    <a:masterClrMapping/>
  </p:clrMapOvr>
  <p:transition spd="slow">
    <p:cu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46"/>
        <p:cNvGrpSpPr/>
        <p:nvPr/>
      </p:nvGrpSpPr>
      <p:grpSpPr>
        <a:xfrm>
          <a:off x="0" y="0"/>
          <a:ext cx="0" cy="0"/>
          <a:chOff x="0" y="0"/>
          <a:chExt cx="0" cy="0"/>
        </a:xfrm>
      </p:grpSpPr>
      <p:sp>
        <p:nvSpPr>
          <p:cNvPr id="647" name="Shape 647"/>
          <p:cNvSpPr txBox="1">
            <a:spLocks noGrp="1"/>
          </p:cNvSpPr>
          <p:nvPr>
            <p:ph type="body" idx="1"/>
          </p:nvPr>
        </p:nvSpPr>
        <p:spPr>
          <a:xfrm>
            <a:off x="428595" y="1052736"/>
            <a:ext cx="8572528" cy="5519515"/>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Quando a empresa não reinveste a totalidade do valor de realização/venda, a mais-valia fiscal excluída de tributação corresponde à percentagem do valor reinvestido,  cuja</a:t>
            </a:r>
            <a:r>
              <a:rPr lang="pt-PT" sz="2000" b="0" i="0" u="none" strike="noStrike" cap="none" dirty="0">
                <a:solidFill>
                  <a:schemeClr val="dk1"/>
                </a:solidFill>
                <a:latin typeface="Times New Roman"/>
                <a:ea typeface="Times New Roman"/>
                <a:cs typeface="Times New Roman"/>
                <a:sym typeface="Times New Roman"/>
              </a:rPr>
              <a:t> fórmula de cálculo é a seguinte:</a:t>
            </a:r>
            <a:r>
              <a:rPr lang="pt-PT" sz="2000" b="0" i="0" strike="noStrike" cap="none" baseline="0" dirty="0">
                <a:solidFill>
                  <a:schemeClr val="dk1"/>
                </a:solidFill>
                <a:latin typeface="Times New Roman"/>
                <a:ea typeface="Times New Roman"/>
                <a:cs typeface="Times New Roman"/>
                <a:sym typeface="Times New Roman"/>
              </a:rPr>
              <a:t> </a:t>
            </a:r>
          </a:p>
          <a:p>
            <a:pPr lvl="0" indent="-342900" algn="just">
              <a:spcBef>
                <a:spcPts val="480"/>
              </a:spcBef>
              <a:buSzPct val="25000"/>
              <a:buNone/>
            </a:pPr>
            <a:r>
              <a:rPr lang="pt-PT" sz="2400" b="0" i="0" strike="noStrike" cap="none" baseline="0" dirty="0">
                <a:solidFill>
                  <a:schemeClr val="dk1"/>
                </a:solidFill>
                <a:latin typeface="Times New Roman"/>
                <a:ea typeface="Times New Roman"/>
                <a:cs typeface="Times New Roman"/>
                <a:sym typeface="Times New Roman"/>
              </a:rPr>
              <a:t>		</a:t>
            </a:r>
            <a:r>
              <a:rPr lang="pt-PT" sz="1800" b="1" i="0" strike="noStrike" cap="none" baseline="0" dirty="0">
                <a:solidFill>
                  <a:schemeClr val="dk1"/>
                </a:solidFill>
                <a:latin typeface="Times New Roman"/>
                <a:ea typeface="Times New Roman"/>
                <a:cs typeface="Times New Roman"/>
                <a:sym typeface="Times New Roman"/>
              </a:rPr>
              <a:t>X =( </a:t>
            </a:r>
            <a:r>
              <a:rPr lang="pt-PT" sz="1800" b="1" i="0" strike="noStrike" cap="none" baseline="0" dirty="0" err="1">
                <a:solidFill>
                  <a:schemeClr val="dk1"/>
                </a:solidFill>
                <a:latin typeface="Times New Roman"/>
                <a:ea typeface="Times New Roman"/>
                <a:cs typeface="Times New Roman"/>
                <a:sym typeface="Times New Roman"/>
              </a:rPr>
              <a:t>Vreinvestido</a:t>
            </a:r>
            <a:r>
              <a:rPr lang="pt-PT" sz="1800" b="1" i="0" strike="noStrike" cap="none" baseline="0" dirty="0">
                <a:solidFill>
                  <a:schemeClr val="dk1"/>
                </a:solidFill>
                <a:latin typeface="Times New Roman"/>
                <a:ea typeface="Times New Roman"/>
                <a:cs typeface="Times New Roman"/>
                <a:sym typeface="Times New Roman"/>
              </a:rPr>
              <a:t> /</a:t>
            </a:r>
            <a:r>
              <a:rPr lang="pt-PT" sz="1800" b="1" dirty="0">
                <a:solidFill>
                  <a:schemeClr val="dk1"/>
                </a:solidFill>
                <a:latin typeface="Times New Roman"/>
                <a:ea typeface="Times New Roman"/>
                <a:cs typeface="Times New Roman"/>
                <a:sym typeface="Times New Roman"/>
              </a:rPr>
              <a:t> </a:t>
            </a:r>
            <a:r>
              <a:rPr lang="pt-PT" sz="1800" b="1" dirty="0" err="1">
                <a:solidFill>
                  <a:schemeClr val="dk1"/>
                </a:solidFill>
                <a:latin typeface="Times New Roman"/>
                <a:ea typeface="Times New Roman"/>
                <a:cs typeface="Times New Roman"/>
                <a:sym typeface="Times New Roman"/>
              </a:rPr>
              <a:t>Vrealizado</a:t>
            </a:r>
            <a:r>
              <a:rPr lang="pt-PT" sz="1800" b="1" dirty="0">
                <a:solidFill>
                  <a:schemeClr val="dk1"/>
                </a:solidFill>
                <a:latin typeface="Times New Roman"/>
                <a:ea typeface="Times New Roman"/>
                <a:cs typeface="Times New Roman"/>
                <a:sym typeface="Times New Roman"/>
              </a:rPr>
              <a:t>) *</a:t>
            </a:r>
            <a:r>
              <a:rPr lang="pt-PT" sz="1800" b="1" i="0" strike="noStrike" cap="none" baseline="0" dirty="0">
                <a:solidFill>
                  <a:schemeClr val="dk1"/>
                </a:solidFill>
                <a:latin typeface="Times New Roman"/>
                <a:ea typeface="Times New Roman"/>
                <a:cs typeface="Times New Roman"/>
                <a:sym typeface="Times New Roman"/>
              </a:rPr>
              <a:t>  </a:t>
            </a:r>
            <a:r>
              <a:rPr lang="pt-PT" sz="1800" b="1" dirty="0" err="1">
                <a:solidFill>
                  <a:schemeClr val="dk1"/>
                </a:solidFill>
                <a:latin typeface="Times New Roman"/>
                <a:ea typeface="Times New Roman"/>
                <a:cs typeface="Times New Roman"/>
                <a:sym typeface="Times New Roman"/>
              </a:rPr>
              <a:t>Mvf</a:t>
            </a:r>
            <a:r>
              <a:rPr lang="pt-PT" sz="1800" b="1" i="0" strike="noStrike" cap="none" baseline="0" dirty="0">
                <a:solidFill>
                  <a:schemeClr val="dk1"/>
                </a:solidFill>
                <a:latin typeface="Times New Roman"/>
                <a:ea typeface="Times New Roman"/>
                <a:cs typeface="Times New Roman"/>
                <a:sym typeface="Times New Roman"/>
              </a:rPr>
              <a:t>                                </a:t>
            </a:r>
            <a:r>
              <a:rPr lang="pt-PT" sz="1800" b="1" i="0" strike="noStrike" cap="none" dirty="0">
                <a:solidFill>
                  <a:schemeClr val="dk1"/>
                </a:solidFill>
                <a:latin typeface="Times New Roman"/>
                <a:ea typeface="Times New Roman"/>
                <a:cs typeface="Times New Roman"/>
                <a:sym typeface="Times New Roman"/>
              </a:rPr>
              <a:t>   </a:t>
            </a:r>
            <a:endParaRPr lang="pt-PT" sz="1800" b="1" i="0" strike="noStrike" cap="none" baseline="0" dirty="0">
              <a:solidFill>
                <a:schemeClr val="dk1"/>
              </a:solidFill>
              <a:latin typeface="Times New Roman"/>
              <a:ea typeface="Times New Roman"/>
              <a:cs typeface="Times New Roman"/>
              <a:sym typeface="Times New Roman"/>
            </a:endParaRPr>
          </a:p>
          <a:p>
            <a:pPr lvl="0" indent="-342900" algn="just">
              <a:spcBef>
                <a:spcPts val="480"/>
              </a:spcBef>
              <a:buSzPct val="25000"/>
              <a:buNone/>
            </a:pPr>
            <a:r>
              <a:rPr lang="pt-PT" sz="2400" b="1" i="0" u="none" strike="noStrike" cap="none" baseline="0" dirty="0">
                <a:solidFill>
                  <a:schemeClr val="dk1"/>
                </a:solidFill>
                <a:latin typeface="Times New Roman"/>
                <a:ea typeface="Times New Roman"/>
                <a:cs typeface="Times New Roman"/>
                <a:sym typeface="Times New Roman"/>
              </a:rPr>
              <a:t>Exemplo</a:t>
            </a:r>
            <a:r>
              <a:rPr lang="pt-PT" sz="2400" b="0" i="0" u="none" strike="noStrike" cap="none" baseline="0" dirty="0">
                <a:solidFill>
                  <a:schemeClr val="dk1"/>
                </a:solidFill>
                <a:latin typeface="Times New Roman"/>
                <a:ea typeface="Times New Roman"/>
                <a:cs typeface="Times New Roman"/>
                <a:sym typeface="Times New Roman"/>
              </a:rPr>
              <a:t>: A empresa “A” em 2018 vendeu um ativo por 40.000€ e apurou uma mais valia fiscal de </a:t>
            </a:r>
            <a:r>
              <a:rPr lang="pt-PT" sz="2400" dirty="0">
                <a:solidFill>
                  <a:schemeClr val="dk1"/>
                </a:solidFill>
                <a:latin typeface="Times New Roman"/>
                <a:ea typeface="Times New Roman"/>
                <a:cs typeface="Times New Roman"/>
                <a:sym typeface="Times New Roman"/>
              </a:rPr>
              <a:t>8</a:t>
            </a:r>
            <a:r>
              <a:rPr lang="pt-PT" sz="2400" b="0" i="0" u="none" strike="noStrike" cap="none" baseline="0" dirty="0">
                <a:solidFill>
                  <a:schemeClr val="dk1"/>
                </a:solidFill>
                <a:latin typeface="Times New Roman"/>
                <a:ea typeface="Times New Roman"/>
                <a:cs typeface="Times New Roman"/>
                <a:sym typeface="Times New Roman"/>
              </a:rPr>
              <a:t>.000 €. </a:t>
            </a:r>
            <a:r>
              <a:rPr lang="pt-PT" sz="2400" dirty="0">
                <a:solidFill>
                  <a:schemeClr val="dk1"/>
                </a:solidFill>
                <a:latin typeface="Times New Roman"/>
                <a:ea typeface="Times New Roman"/>
                <a:cs typeface="Times New Roman"/>
                <a:sym typeface="Times New Roman"/>
              </a:rPr>
              <a:t>Manifestou  a intenção de reinvestir e adquiriu outro ativo por 24.000€. Como não reinvestiu a totalidade trata-se de um </a:t>
            </a:r>
            <a:r>
              <a:rPr lang="pt-PT" sz="2400" b="1" dirty="0">
                <a:solidFill>
                  <a:schemeClr val="dk1"/>
                </a:solidFill>
                <a:latin typeface="Times New Roman"/>
                <a:ea typeface="Times New Roman"/>
                <a:cs typeface="Times New Roman"/>
                <a:sym typeface="Times New Roman"/>
              </a:rPr>
              <a:t>reinvestimento parcial</a:t>
            </a:r>
            <a:r>
              <a:rPr lang="pt-PT" sz="2400" dirty="0">
                <a:solidFill>
                  <a:schemeClr val="dk1"/>
                </a:solidFill>
                <a:latin typeface="Times New Roman"/>
                <a:ea typeface="Times New Roman"/>
                <a:cs typeface="Times New Roman"/>
                <a:sym typeface="Times New Roman"/>
              </a:rPr>
              <a:t>:</a:t>
            </a:r>
          </a:p>
          <a:p>
            <a:pPr marL="342900" marR="0" lvl="0" indent="-342900" algn="just" rtl="0">
              <a:spcBef>
                <a:spcPts val="480"/>
              </a:spcBef>
              <a:spcAft>
                <a:spcPts val="0"/>
              </a:spcAft>
              <a:buClr>
                <a:schemeClr val="lt2"/>
              </a:buClr>
              <a:buSzPct val="25000"/>
              <a:buFont typeface="Noto Symbol"/>
              <a:buNone/>
            </a:pPr>
            <a:r>
              <a:rPr lang="pt-PT" sz="2400" b="0" i="0" u="none" strike="noStrike" cap="none" baseline="0" dirty="0">
                <a:solidFill>
                  <a:schemeClr val="dk1"/>
                </a:solidFill>
                <a:latin typeface="Times New Roman"/>
                <a:ea typeface="Times New Roman"/>
                <a:cs typeface="Times New Roman"/>
                <a:sym typeface="Times New Roman"/>
              </a:rPr>
              <a:t>X=(24.000/40.000)*8.000= </a:t>
            </a:r>
            <a:r>
              <a:rPr lang="pt-PT" sz="2400" b="1" i="0" u="none" strike="noStrike" cap="none" baseline="0" dirty="0">
                <a:solidFill>
                  <a:schemeClr val="dk1"/>
                </a:solidFill>
                <a:latin typeface="Times New Roman"/>
                <a:ea typeface="Times New Roman"/>
                <a:cs typeface="Times New Roman"/>
                <a:sym typeface="Times New Roman"/>
              </a:rPr>
              <a:t>4.800€ é o valor correspondente à mais valia reinvestida,</a:t>
            </a:r>
            <a:r>
              <a:rPr lang="pt-PT" sz="2400" b="0" i="0" u="none" strike="noStrike" cap="none" baseline="0" dirty="0">
                <a:solidFill>
                  <a:schemeClr val="dk1"/>
                </a:solidFill>
                <a:latin typeface="Times New Roman"/>
                <a:ea typeface="Times New Roman"/>
                <a:cs typeface="Times New Roman"/>
                <a:sym typeface="Times New Roman"/>
              </a:rPr>
              <a:t> sendo que, esta mais</a:t>
            </a:r>
            <a:r>
              <a:rPr lang="pt-PT" sz="2400" dirty="0">
                <a:solidFill>
                  <a:schemeClr val="dk1"/>
                </a:solidFill>
                <a:latin typeface="Times New Roman"/>
                <a:ea typeface="Times New Roman"/>
                <a:cs typeface="Times New Roman"/>
                <a:sym typeface="Times New Roman"/>
              </a:rPr>
              <a:t> valia fiscal reinvestida é tributada em apenas 50%, ou seja, </a:t>
            </a:r>
            <a:r>
              <a:rPr lang="pt-PT" sz="2400" b="1" dirty="0">
                <a:solidFill>
                  <a:schemeClr val="dk1"/>
                </a:solidFill>
                <a:latin typeface="Times New Roman"/>
                <a:ea typeface="Times New Roman"/>
                <a:cs typeface="Times New Roman"/>
                <a:sym typeface="Times New Roman"/>
              </a:rPr>
              <a:t>2.400€.</a:t>
            </a:r>
          </a:p>
          <a:p>
            <a:pPr marL="342900" marR="0" lvl="0" indent="-342900" algn="just" rtl="0">
              <a:spcBef>
                <a:spcPts val="480"/>
              </a:spcBef>
              <a:spcAft>
                <a:spcPts val="0"/>
              </a:spcAft>
              <a:buClr>
                <a:schemeClr val="lt2"/>
              </a:buClr>
              <a:buSzPct val="25000"/>
              <a:buFont typeface="Noto Symbol"/>
              <a:buNone/>
            </a:pPr>
            <a:r>
              <a:rPr lang="pt-PT" sz="2400" b="0" i="0" u="none" strike="noStrike" cap="none" baseline="0" dirty="0">
                <a:solidFill>
                  <a:schemeClr val="dk1"/>
                </a:solidFill>
                <a:latin typeface="Times New Roman"/>
                <a:ea typeface="Times New Roman"/>
                <a:cs typeface="Times New Roman"/>
                <a:sym typeface="Times New Roman"/>
              </a:rPr>
              <a:t>A </a:t>
            </a:r>
            <a:r>
              <a:rPr lang="pt-PT" sz="2400" b="1" i="0" u="none" strike="noStrike" cap="none" baseline="0" dirty="0">
                <a:solidFill>
                  <a:schemeClr val="dk1"/>
                </a:solidFill>
                <a:latin typeface="Times New Roman"/>
                <a:ea typeface="Times New Roman"/>
                <a:cs typeface="Times New Roman"/>
                <a:sym typeface="Times New Roman"/>
              </a:rPr>
              <a:t>mais valia não reinvestida </a:t>
            </a:r>
            <a:r>
              <a:rPr lang="pt-PT" sz="2400" b="0" i="0" u="none" strike="noStrike" cap="none" baseline="0" dirty="0">
                <a:solidFill>
                  <a:schemeClr val="dk1"/>
                </a:solidFill>
                <a:latin typeface="Times New Roman"/>
                <a:ea typeface="Times New Roman"/>
                <a:cs typeface="Times New Roman"/>
                <a:sym typeface="Times New Roman"/>
              </a:rPr>
              <a:t>e que será tributada pela totalidade é dada pela diferença: </a:t>
            </a:r>
            <a:r>
              <a:rPr lang="pt-PT" sz="2400" dirty="0">
                <a:solidFill>
                  <a:schemeClr val="dk1"/>
                </a:solidFill>
                <a:latin typeface="Times New Roman"/>
                <a:ea typeface="Times New Roman"/>
                <a:cs typeface="Times New Roman"/>
                <a:sym typeface="Times New Roman"/>
              </a:rPr>
              <a:t>8</a:t>
            </a:r>
            <a:r>
              <a:rPr lang="pt-PT" sz="2400" b="0" i="0" u="none" strike="noStrike" cap="none" baseline="0" dirty="0">
                <a:solidFill>
                  <a:schemeClr val="dk1"/>
                </a:solidFill>
                <a:latin typeface="Times New Roman"/>
                <a:ea typeface="Times New Roman"/>
                <a:cs typeface="Times New Roman"/>
                <a:sym typeface="Times New Roman"/>
              </a:rPr>
              <a:t>.000-4.800 = 3</a:t>
            </a:r>
            <a:r>
              <a:rPr lang="pt-PT" sz="2400" b="1" i="0" u="none" strike="noStrike" cap="none" baseline="0" dirty="0">
                <a:solidFill>
                  <a:schemeClr val="dk1"/>
                </a:solidFill>
                <a:latin typeface="Times New Roman"/>
                <a:ea typeface="Times New Roman"/>
                <a:cs typeface="Times New Roman"/>
                <a:sym typeface="Times New Roman"/>
              </a:rPr>
              <a:t>.200€.</a:t>
            </a:r>
          </a:p>
          <a:p>
            <a:pPr marL="342900" marR="0" lvl="0" indent="-342900" algn="just" rtl="0">
              <a:spcBef>
                <a:spcPts val="480"/>
              </a:spcBef>
              <a:spcAft>
                <a:spcPts val="0"/>
              </a:spcAft>
              <a:buClr>
                <a:schemeClr val="lt2"/>
              </a:buClr>
              <a:buSzPct val="25000"/>
              <a:buFont typeface="Noto Symbol"/>
              <a:buNone/>
            </a:pPr>
            <a:r>
              <a:rPr lang="pt-PT" sz="2400" b="0" i="0" u="none" strike="noStrike" cap="none" baseline="0" dirty="0">
                <a:solidFill>
                  <a:schemeClr val="dk1"/>
                </a:solidFill>
                <a:latin typeface="Times New Roman"/>
                <a:ea typeface="Times New Roman"/>
                <a:cs typeface="Times New Roman"/>
                <a:sym typeface="Times New Roman"/>
              </a:rPr>
              <a:t>O valor tributar e por isso a acrescer ao Q07 da mod.22-IRC será assim: 2</a:t>
            </a:r>
            <a:r>
              <a:rPr lang="pt-PT" sz="2400" b="1" i="0" u="none" strike="noStrike" cap="none" baseline="0" dirty="0">
                <a:solidFill>
                  <a:schemeClr val="dk1"/>
                </a:solidFill>
                <a:latin typeface="Times New Roman"/>
                <a:ea typeface="Times New Roman"/>
                <a:cs typeface="Times New Roman"/>
                <a:sym typeface="Times New Roman"/>
              </a:rPr>
              <a:t>.400+3.200=5.600€</a:t>
            </a:r>
          </a:p>
          <a:p>
            <a:pPr marL="342900" marR="0" lvl="0" indent="-342900" algn="just" rtl="0">
              <a:spcBef>
                <a:spcPts val="480"/>
              </a:spcBef>
              <a:spcAft>
                <a:spcPts val="0"/>
              </a:spcAft>
              <a:buClr>
                <a:schemeClr val="lt2"/>
              </a:buClr>
              <a:buSzPct val="25000"/>
              <a:buFont typeface="Noto Symbol"/>
              <a:buNone/>
            </a:pPr>
            <a:r>
              <a:rPr lang="pt-PT" sz="2400" b="0" i="0" u="none" strike="noStrike" cap="none" baseline="0" dirty="0">
                <a:solidFill>
                  <a:schemeClr val="dk1"/>
                </a:solidFill>
                <a:latin typeface="Times New Roman"/>
                <a:ea typeface="Times New Roman"/>
                <a:cs typeface="Times New Roman"/>
                <a:sym typeface="Times New Roman"/>
              </a:rPr>
              <a:t> </a:t>
            </a:r>
          </a:p>
        </p:txBody>
      </p:sp>
      <p:sp>
        <p:nvSpPr>
          <p:cNvPr id="648" name="Shape 648"/>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52</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649" name="Shape 649"/>
          <p:cNvSpPr txBox="1"/>
          <p:nvPr/>
        </p:nvSpPr>
        <p:spPr>
          <a:xfrm>
            <a:off x="642910" y="142853"/>
            <a:ext cx="7786741" cy="83099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REINVESTIMENTO DOS VALORES DE REALIZAÇÃO (ART.º 48.º)</a:t>
            </a:r>
          </a:p>
        </p:txBody>
      </p:sp>
    </p:spTree>
  </p:cSld>
  <p:clrMapOvr>
    <a:masterClrMapping/>
  </p:clrMapOvr>
  <p:transition spd="slow">
    <p:cu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64"/>
        <p:cNvGrpSpPr/>
        <p:nvPr/>
      </p:nvGrpSpPr>
      <p:grpSpPr>
        <a:xfrm>
          <a:off x="0" y="0"/>
          <a:ext cx="0" cy="0"/>
          <a:chOff x="0" y="0"/>
          <a:chExt cx="0" cy="0"/>
        </a:xfrm>
      </p:grpSpPr>
      <p:sp>
        <p:nvSpPr>
          <p:cNvPr id="665" name="Shape 665"/>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53</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666" name="Shape 666"/>
          <p:cNvSpPr txBox="1">
            <a:spLocks noGrp="1"/>
          </p:cNvSpPr>
          <p:nvPr>
            <p:ph type="body" idx="1"/>
          </p:nvPr>
        </p:nvSpPr>
        <p:spPr>
          <a:xfrm>
            <a:off x="714347" y="928670"/>
            <a:ext cx="8286777" cy="5740690"/>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Na determinação do lucro tributável, para os diversos tipos de  entidades com sede ou direção efetiva em território português, são deduzidos os rendimentos de lucros e reservas distribuídos, incluídos na base tributável, desde que:</a:t>
            </a:r>
          </a:p>
          <a:p>
            <a:pPr marL="742950" marR="0" lvl="1" indent="-285750" algn="just" rtl="0">
              <a:spcBef>
                <a:spcPts val="400"/>
              </a:spcBef>
              <a:spcAft>
                <a:spcPts val="0"/>
              </a:spcAft>
              <a:buClr>
                <a:schemeClr val="lt2"/>
              </a:buClr>
              <a:buSzPct val="5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A entidade que distribui tenha sede em TN ou EU ou EEE e não beneficie de regime especial de tributação</a:t>
            </a:r>
          </a:p>
          <a:p>
            <a:pPr marL="742950" marR="0" lvl="1" indent="-285750" algn="just" rtl="0">
              <a:spcBef>
                <a:spcPts val="400"/>
              </a:spcBef>
              <a:spcAft>
                <a:spcPts val="0"/>
              </a:spcAft>
              <a:buClr>
                <a:schemeClr val="lt2"/>
              </a:buClr>
              <a:buSzPct val="5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A entidade beneficiária não beneficie de regime especial, tenha uma participação no capital não inferior </a:t>
            </a:r>
            <a:r>
              <a:rPr lang="pt-PT" sz="2000" dirty="0">
                <a:solidFill>
                  <a:schemeClr val="dk1"/>
                </a:solidFill>
                <a:latin typeface="Times New Roman"/>
                <a:ea typeface="Times New Roman"/>
                <a:cs typeface="Times New Roman"/>
                <a:sym typeface="Times New Roman"/>
              </a:rPr>
              <a:t>a 10% e permanecido na sua titularidade  de modo ininterrupto durante  o ano anterior.</a:t>
            </a:r>
          </a:p>
          <a:p>
            <a:pPr marL="742950" marR="0" lvl="1" indent="-285750" algn="just" rtl="0">
              <a:spcBef>
                <a:spcPts val="400"/>
              </a:spcBef>
              <a:spcAft>
                <a:spcPts val="0"/>
              </a:spcAft>
              <a:buClr>
                <a:schemeClr val="lt2"/>
              </a:buClr>
              <a:buSzPct val="50000"/>
              <a:buFont typeface="Noto Symbol"/>
              <a:buChar char="❖"/>
            </a:pPr>
            <a:r>
              <a:rPr lang="pt-PT" sz="2000" b="0" i="0" u="sng" strike="noStrike" cap="none" baseline="0" dirty="0">
                <a:solidFill>
                  <a:schemeClr val="tx1"/>
                </a:solidFill>
                <a:latin typeface="Times New Roman"/>
                <a:ea typeface="Times New Roman"/>
                <a:cs typeface="Times New Roman"/>
                <a:sym typeface="Times New Roman"/>
              </a:rPr>
              <a:t>Outros requisitos </a:t>
            </a:r>
            <a:r>
              <a:rPr lang="pt-PT" sz="2000" b="0" i="0" u="none" strike="noStrike" cap="none" baseline="0" dirty="0">
                <a:solidFill>
                  <a:schemeClr val="tx1"/>
                </a:solidFill>
                <a:latin typeface="Times New Roman"/>
                <a:ea typeface="Times New Roman"/>
                <a:cs typeface="Times New Roman"/>
                <a:sym typeface="Times New Roman"/>
              </a:rPr>
              <a:t>constantes do presente artigo  e  </a:t>
            </a:r>
            <a:r>
              <a:rPr lang="pt-PT" sz="2000" b="0" i="0" u="none" strike="noStrike" cap="none" baseline="0" dirty="0" err="1">
                <a:solidFill>
                  <a:schemeClr val="tx1"/>
                </a:solidFill>
                <a:latin typeface="Times New Roman"/>
                <a:ea typeface="Times New Roman"/>
                <a:cs typeface="Times New Roman"/>
                <a:sym typeface="Times New Roman"/>
              </a:rPr>
              <a:t>art.ºs</a:t>
            </a:r>
            <a:r>
              <a:rPr lang="pt-PT" sz="2000" b="0" i="0" u="none" strike="noStrike" cap="none" baseline="0" dirty="0">
                <a:solidFill>
                  <a:schemeClr val="tx1"/>
                </a:solidFill>
                <a:latin typeface="Times New Roman"/>
                <a:ea typeface="Times New Roman"/>
                <a:cs typeface="Times New Roman"/>
                <a:sym typeface="Times New Roman"/>
              </a:rPr>
              <a:t> 51.º-A e 51.º-B</a:t>
            </a:r>
          </a:p>
          <a:p>
            <a:pPr marL="342900" marR="0" lvl="0" indent="-342900" algn="just" rtl="0">
              <a:spcBef>
                <a:spcPts val="400"/>
              </a:spcBef>
              <a:spcAft>
                <a:spcPts val="0"/>
              </a:spcAft>
              <a:buClr>
                <a:schemeClr val="lt2"/>
              </a:buClr>
              <a:buSzPct val="100000"/>
              <a:buFont typeface="Noto Symbol"/>
              <a:buChar char="❖"/>
            </a:pPr>
            <a:r>
              <a:rPr lang="pt-PT" sz="2000" b="0" i="0" u="none" strike="noStrike" cap="none" baseline="0" dirty="0">
                <a:solidFill>
                  <a:schemeClr val="tx1"/>
                </a:solidFill>
                <a:latin typeface="Times New Roman"/>
                <a:ea typeface="Times New Roman"/>
                <a:cs typeface="Times New Roman"/>
                <a:sym typeface="Times New Roman"/>
              </a:rPr>
              <a:t>As mais e menos valias </a:t>
            </a:r>
            <a:r>
              <a:rPr lang="pt-PT" sz="2000" b="0" i="0" u="none" strike="noStrike" cap="none" baseline="0" dirty="0">
                <a:solidFill>
                  <a:schemeClr val="dk1"/>
                </a:solidFill>
                <a:latin typeface="Times New Roman"/>
                <a:ea typeface="Times New Roman"/>
                <a:cs typeface="Times New Roman"/>
                <a:sym typeface="Times New Roman"/>
              </a:rPr>
              <a:t>realizadas com a transmissão onerosa de partes de capital e outros instrumentos de capital próprio, incluindo operações de fusão e cisão, também não concorrem para a determinação do lucro, se reunirem os requisitos do art.º 51.º-C, com exceção do</a:t>
            </a:r>
            <a:r>
              <a:rPr lang="pt-PT" sz="2000" b="1" i="0" u="none" strike="noStrike" cap="none" baseline="0" dirty="0">
                <a:solidFill>
                  <a:schemeClr val="dk1"/>
                </a:solidFill>
                <a:latin typeface="Times New Roman"/>
                <a:ea typeface="Times New Roman"/>
                <a:cs typeface="Times New Roman"/>
                <a:sym typeface="Times New Roman"/>
              </a:rPr>
              <a:t> n.º 4. </a:t>
            </a:r>
          </a:p>
          <a:p>
            <a:pPr marL="342900" marR="0" lvl="0" indent="-342900" algn="just" rtl="0">
              <a:spcBef>
                <a:spcPts val="400"/>
              </a:spcBef>
              <a:spcAft>
                <a:spcPts val="0"/>
              </a:spcAft>
              <a:buClr>
                <a:schemeClr val="lt2"/>
              </a:buClr>
              <a:buSzPct val="100000"/>
              <a:buFont typeface="Noto Symbol"/>
              <a:buChar char="❖"/>
            </a:pPr>
            <a:r>
              <a:rPr lang="pt-PT" sz="2000" dirty="0">
                <a:solidFill>
                  <a:schemeClr val="dk1"/>
                </a:solidFill>
                <a:latin typeface="Times New Roman"/>
                <a:ea typeface="Times New Roman"/>
                <a:cs typeface="Times New Roman"/>
                <a:sym typeface="Times New Roman"/>
              </a:rPr>
              <a:t>Perdas por imparidade e outras correções de valor de partes capital…consideram-se componentes positivas do lucro….</a:t>
            </a:r>
          </a:p>
          <a:p>
            <a:pPr marL="342900" marR="0" lvl="0" indent="-342900" algn="just" rtl="0">
              <a:spcBef>
                <a:spcPts val="460"/>
              </a:spcBef>
              <a:spcAft>
                <a:spcPts val="0"/>
              </a:spcAft>
              <a:buClr>
                <a:schemeClr val="lt2"/>
              </a:buClr>
              <a:buSzPct val="25000"/>
              <a:buFont typeface="Noto Symbol"/>
              <a:buNone/>
            </a:pPr>
            <a:r>
              <a:rPr lang="pt-PT" sz="1600" b="1" i="0" u="none" strike="noStrike" cap="none" baseline="0" dirty="0">
                <a:solidFill>
                  <a:schemeClr val="dk1"/>
                </a:solidFill>
                <a:latin typeface="Times New Roman"/>
                <a:ea typeface="Times New Roman"/>
                <a:cs typeface="Times New Roman"/>
                <a:sym typeface="Times New Roman"/>
              </a:rPr>
              <a:t>Nota: </a:t>
            </a:r>
            <a:r>
              <a:rPr lang="pt-PT" sz="1600" b="0" i="0" u="none" strike="noStrike" cap="none" baseline="0" dirty="0">
                <a:solidFill>
                  <a:schemeClr val="dk1"/>
                </a:solidFill>
                <a:latin typeface="Times New Roman"/>
                <a:ea typeface="Times New Roman"/>
                <a:cs typeface="Times New Roman"/>
                <a:sym typeface="Times New Roman"/>
              </a:rPr>
              <a:t>O regime é também aplicável a (lucros, reservas, mais e menos valias)</a:t>
            </a:r>
            <a:r>
              <a:rPr lang="pt-PT" sz="1600" b="1" i="0" u="none" strike="noStrike" cap="none" baseline="0" dirty="0">
                <a:solidFill>
                  <a:schemeClr val="dk1"/>
                </a:solidFill>
                <a:latin typeface="Times New Roman"/>
                <a:ea typeface="Times New Roman"/>
                <a:cs typeface="Times New Roman"/>
                <a:sym typeface="Times New Roman"/>
              </a:rPr>
              <a:t> </a:t>
            </a:r>
            <a:r>
              <a:rPr lang="pt-PT" sz="1600" b="0" i="0" u="none" strike="noStrike" cap="none" baseline="0" dirty="0">
                <a:solidFill>
                  <a:schemeClr val="dk1"/>
                </a:solidFill>
                <a:latin typeface="Times New Roman"/>
                <a:ea typeface="Times New Roman"/>
                <a:cs typeface="Times New Roman"/>
                <a:sym typeface="Times New Roman"/>
              </a:rPr>
              <a:t>que sejam imputáveis a estabelecimento estável de outras entidades  se cumpridos os requisitos do art.º 51.º-D.  </a:t>
            </a:r>
          </a:p>
          <a:p>
            <a:pPr marL="342900" marR="0" lvl="0" indent="-342900" algn="just" rtl="0">
              <a:spcBef>
                <a:spcPts val="460"/>
              </a:spcBef>
              <a:spcAft>
                <a:spcPts val="0"/>
              </a:spcAft>
              <a:buClr>
                <a:schemeClr val="lt2"/>
              </a:buClr>
              <a:buSzPct val="25000"/>
              <a:buFont typeface="Noto Symbol"/>
              <a:buNone/>
            </a:pPr>
            <a:endParaRPr lang="pt-PT" sz="1600" b="0" i="0" u="none" strike="noStrike" cap="none" baseline="0" dirty="0">
              <a:solidFill>
                <a:schemeClr val="dk1"/>
              </a:solidFill>
              <a:latin typeface="Times New Roman"/>
              <a:ea typeface="Times New Roman"/>
              <a:cs typeface="Times New Roman"/>
              <a:sym typeface="Times New Roman"/>
            </a:endParaRPr>
          </a:p>
          <a:p>
            <a:pPr marL="342900" marR="0" lvl="0" indent="-342900" algn="just" rtl="0">
              <a:spcBef>
                <a:spcPts val="460"/>
              </a:spcBef>
              <a:spcAft>
                <a:spcPts val="0"/>
              </a:spcAft>
              <a:buClr>
                <a:schemeClr val="lt2"/>
              </a:buClr>
              <a:buFont typeface="Noto Symbol"/>
              <a:buNone/>
            </a:pPr>
            <a:endParaRPr sz="2300" b="0" i="0" u="none" strike="noStrike" cap="none" baseline="0" dirty="0">
              <a:solidFill>
                <a:schemeClr val="dk1"/>
              </a:solidFill>
              <a:latin typeface="Times New Roman"/>
              <a:ea typeface="Times New Roman"/>
              <a:cs typeface="Times New Roman"/>
              <a:sym typeface="Times New Roman"/>
            </a:endParaRPr>
          </a:p>
        </p:txBody>
      </p:sp>
      <p:sp>
        <p:nvSpPr>
          <p:cNvPr id="667" name="Shape 667"/>
          <p:cNvSpPr txBox="1"/>
          <p:nvPr/>
        </p:nvSpPr>
        <p:spPr>
          <a:xfrm>
            <a:off x="323528" y="142853"/>
            <a:ext cx="8496944" cy="400109"/>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000" b="1" i="0" u="none" strike="noStrike" cap="none" baseline="0">
                <a:solidFill>
                  <a:schemeClr val="dk1"/>
                </a:solidFill>
                <a:latin typeface="Times New Roman"/>
                <a:ea typeface="Times New Roman"/>
                <a:cs typeface="Times New Roman"/>
                <a:sym typeface="Times New Roman"/>
              </a:rPr>
              <a:t>ELIMINAÇÃO  DA DUPLA TRIBUTAÇÃO (ART.º 51.º a 51.º-D)</a:t>
            </a:r>
          </a:p>
        </p:txBody>
      </p:sp>
    </p:spTree>
  </p:cSld>
  <p:clrMapOvr>
    <a:masterClrMapping/>
  </p:clrMapOvr>
  <p:transition spd="slow">
    <p:cut/>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72"/>
        <p:cNvGrpSpPr/>
        <p:nvPr/>
      </p:nvGrpSpPr>
      <p:grpSpPr>
        <a:xfrm>
          <a:off x="0" y="0"/>
          <a:ext cx="0" cy="0"/>
          <a:chOff x="0" y="0"/>
          <a:chExt cx="0" cy="0"/>
        </a:xfrm>
      </p:grpSpPr>
      <p:sp>
        <p:nvSpPr>
          <p:cNvPr id="673" name="Shape 673"/>
          <p:cNvSpPr txBox="1">
            <a:spLocks noGrp="1"/>
          </p:cNvSpPr>
          <p:nvPr>
            <p:ph type="body" idx="1"/>
          </p:nvPr>
        </p:nvSpPr>
        <p:spPr>
          <a:xfrm>
            <a:off x="179512" y="692695"/>
            <a:ext cx="8821613" cy="5808116"/>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25000"/>
              <a:buFont typeface="Noto Symbol"/>
              <a:buNone/>
            </a:pPr>
            <a:r>
              <a:rPr lang="pt-PT" sz="2400" b="0" i="0" u="none" strike="noStrike" cap="none" baseline="0" dirty="0">
                <a:solidFill>
                  <a:schemeClr val="dk1"/>
                </a:solidFill>
                <a:latin typeface="Times New Roman"/>
                <a:ea typeface="Times New Roman"/>
                <a:cs typeface="Times New Roman"/>
                <a:sym typeface="Times New Roman"/>
              </a:rPr>
              <a:t>	1. </a:t>
            </a:r>
            <a:r>
              <a:rPr lang="pt-PT" sz="2400" b="1" i="0" u="none" strike="noStrike" cap="none" baseline="0" dirty="0">
                <a:solidFill>
                  <a:schemeClr val="dk1"/>
                </a:solidFill>
                <a:latin typeface="Times New Roman"/>
                <a:ea typeface="Times New Roman"/>
                <a:cs typeface="Times New Roman"/>
                <a:sym typeface="Times New Roman"/>
              </a:rPr>
              <a:t>“</a:t>
            </a:r>
            <a:r>
              <a:rPr lang="pt-PT" sz="2000" b="0" i="0" u="none" strike="noStrike" cap="none" baseline="0" dirty="0">
                <a:solidFill>
                  <a:schemeClr val="dk1"/>
                </a:solidFill>
                <a:latin typeface="Times New Roman"/>
                <a:ea typeface="Times New Roman"/>
                <a:cs typeface="Times New Roman"/>
                <a:sym typeface="Times New Roman"/>
              </a:rPr>
              <a:t>Os prejuízos fiscais apurados em determinado exercício podem ser deduzidos aos lucros tributáveis, havendo-os, de um ou mais </a:t>
            </a:r>
            <a:r>
              <a:rPr lang="pt-PT" sz="2000" dirty="0">
                <a:solidFill>
                  <a:schemeClr val="dk1"/>
                </a:solidFill>
                <a:latin typeface="Times New Roman"/>
                <a:ea typeface="Times New Roman"/>
                <a:cs typeface="Times New Roman"/>
                <a:sym typeface="Times New Roman"/>
              </a:rPr>
              <a:t>dos cinco períodos de tributação posteriores”, exceto se  S.P. abrangidos pelo D.L.372/2007 (PME), que podem fazê-lo em um ou mais dos doze períodos posteriores</a:t>
            </a:r>
            <a:r>
              <a:rPr lang="pt-PT" sz="2000" dirty="0">
                <a:solidFill>
                  <a:srgbClr val="FF0000"/>
                </a:solidFill>
                <a:latin typeface="Times New Roman"/>
                <a:ea typeface="Times New Roman"/>
                <a:cs typeface="Times New Roman"/>
                <a:sym typeface="Times New Roman"/>
              </a:rPr>
              <a:t>*</a:t>
            </a:r>
            <a:r>
              <a:rPr lang="pt-PT" sz="2000" dirty="0">
                <a:solidFill>
                  <a:schemeClr val="dk1"/>
                </a:solidFill>
                <a:latin typeface="Times New Roman"/>
                <a:ea typeface="Times New Roman"/>
                <a:cs typeface="Times New Roman"/>
                <a:sym typeface="Times New Roman"/>
              </a:rPr>
              <a:t>.</a:t>
            </a:r>
          </a:p>
          <a:p>
            <a:pPr marL="342900" marR="0" lvl="0" indent="-342900" algn="just" rtl="0">
              <a:spcBef>
                <a:spcPts val="400"/>
              </a:spcBef>
              <a:spcAft>
                <a:spcPts val="0"/>
              </a:spcAft>
              <a:buClr>
                <a:schemeClr val="lt2"/>
              </a:buClr>
              <a:buSzPct val="25000"/>
              <a:buFont typeface="Noto Symbol"/>
              <a:buNone/>
            </a:pPr>
            <a:r>
              <a:rPr lang="pt-PT" sz="2000" b="0" i="0" u="none" strike="noStrike" cap="none" baseline="0" dirty="0">
                <a:solidFill>
                  <a:schemeClr val="dk1"/>
                </a:solidFill>
                <a:latin typeface="Times New Roman"/>
                <a:ea typeface="Times New Roman"/>
                <a:cs typeface="Times New Roman"/>
                <a:sym typeface="Times New Roman"/>
              </a:rPr>
              <a:t>	2. </a:t>
            </a:r>
            <a:r>
              <a:rPr lang="pt-PT" sz="2000" dirty="0">
                <a:solidFill>
                  <a:schemeClr val="dk1"/>
                </a:solidFill>
                <a:latin typeface="Times New Roman"/>
                <a:ea typeface="Times New Roman"/>
                <a:cs typeface="Times New Roman"/>
                <a:sym typeface="Times New Roman"/>
              </a:rPr>
              <a:t>A dedução de prejuízos em cada período não pode </a:t>
            </a:r>
            <a:r>
              <a:rPr lang="pt-PT" sz="2000" b="1" u="sng" dirty="0">
                <a:solidFill>
                  <a:schemeClr val="tx1"/>
                </a:solidFill>
                <a:latin typeface="Times New Roman"/>
                <a:ea typeface="Times New Roman"/>
                <a:cs typeface="Times New Roman"/>
                <a:sym typeface="Times New Roman"/>
              </a:rPr>
              <a:t>exceder 70% do lucro  tributável, </a:t>
            </a:r>
            <a:r>
              <a:rPr lang="pt-PT" sz="2000" dirty="0">
                <a:solidFill>
                  <a:schemeClr val="dk1"/>
                </a:solidFill>
                <a:latin typeface="Times New Roman"/>
                <a:ea typeface="Times New Roman"/>
                <a:cs typeface="Times New Roman"/>
                <a:sym typeface="Times New Roman"/>
              </a:rPr>
              <a:t>não ficando contudo prejudicada até ao final do período permitido.  </a:t>
            </a:r>
          </a:p>
          <a:p>
            <a:pPr marL="342900" marR="0" lvl="0" indent="-342900" algn="just" rtl="0">
              <a:spcBef>
                <a:spcPts val="400"/>
              </a:spcBef>
              <a:spcAft>
                <a:spcPts val="0"/>
              </a:spcAft>
              <a:buClr>
                <a:schemeClr val="lt2"/>
              </a:buClr>
              <a:buSzPct val="25000"/>
              <a:buFont typeface="Noto Symbol"/>
              <a:buNone/>
            </a:pPr>
            <a:r>
              <a:rPr lang="pt-PT" sz="2000" b="0" i="0" u="none" strike="noStrike" cap="none" baseline="0" dirty="0">
                <a:solidFill>
                  <a:schemeClr val="dk1"/>
                </a:solidFill>
                <a:latin typeface="Times New Roman"/>
                <a:ea typeface="Times New Roman"/>
                <a:cs typeface="Times New Roman"/>
                <a:sym typeface="Times New Roman"/>
              </a:rPr>
              <a:t>	3. Não </a:t>
            </a:r>
            <a:r>
              <a:rPr lang="pt-PT" sz="2000" dirty="0">
                <a:solidFill>
                  <a:schemeClr val="dk1"/>
                </a:solidFill>
                <a:latin typeface="Times New Roman"/>
                <a:ea typeface="Times New Roman"/>
                <a:cs typeface="Times New Roman"/>
                <a:sym typeface="Times New Roman"/>
              </a:rPr>
              <a:t>há dedução de prejuízos quando o</a:t>
            </a:r>
            <a:r>
              <a:rPr lang="pt-PT" sz="2000" b="0" i="0" u="none" strike="noStrike" cap="none" baseline="0" dirty="0">
                <a:solidFill>
                  <a:schemeClr val="dk1"/>
                </a:solidFill>
                <a:latin typeface="Times New Roman"/>
                <a:ea typeface="Times New Roman"/>
                <a:cs typeface="Times New Roman"/>
                <a:sym typeface="Times New Roman"/>
              </a:rPr>
              <a:t> </a:t>
            </a:r>
            <a:r>
              <a:rPr lang="pt-PT" sz="2000" b="1" i="0" u="sng" strike="noStrike" cap="none" baseline="0" dirty="0">
                <a:solidFill>
                  <a:schemeClr val="tx1"/>
                </a:solidFill>
                <a:latin typeface="Times New Roman"/>
                <a:ea typeface="Times New Roman"/>
                <a:cs typeface="Times New Roman"/>
                <a:sym typeface="Times New Roman"/>
              </a:rPr>
              <a:t>apuramento do lucro tributável tiver lugar com base em métodos </a:t>
            </a:r>
            <a:r>
              <a:rPr lang="pt-PT" sz="2000" b="1" i="0" u="sng" strike="noStrike" cap="none" baseline="0" dirty="0" err="1">
                <a:solidFill>
                  <a:schemeClr val="tx1"/>
                </a:solidFill>
                <a:latin typeface="Times New Roman"/>
                <a:ea typeface="Times New Roman"/>
                <a:cs typeface="Times New Roman"/>
                <a:sym typeface="Times New Roman"/>
              </a:rPr>
              <a:t>indirectos</a:t>
            </a:r>
            <a:r>
              <a:rPr lang="pt-PT" sz="2000" b="1" dirty="0">
                <a:solidFill>
                  <a:schemeClr val="tx1"/>
                </a:solidFill>
                <a:latin typeface="Times New Roman"/>
                <a:ea typeface="Times New Roman"/>
                <a:cs typeface="Times New Roman"/>
                <a:sym typeface="Times New Roman"/>
              </a:rPr>
              <a:t>.</a:t>
            </a:r>
            <a:endParaRPr lang="pt-PT" sz="2000" b="1" i="0" u="none" strike="noStrike" cap="none" baseline="0" dirty="0">
              <a:solidFill>
                <a:schemeClr val="tx1"/>
              </a:solidFill>
              <a:latin typeface="Times New Roman"/>
              <a:ea typeface="Times New Roman"/>
              <a:cs typeface="Times New Roman"/>
              <a:sym typeface="Times New Roman"/>
            </a:endParaRPr>
          </a:p>
          <a:p>
            <a:pPr lvl="0" indent="-342900" algn="just">
              <a:spcBef>
                <a:spcPts val="400"/>
              </a:spcBef>
              <a:buSzPct val="25000"/>
              <a:buNone/>
            </a:pPr>
            <a:r>
              <a:rPr lang="pt-PT" sz="2000" b="0" i="0" u="none" strike="noStrike" cap="none" baseline="0" dirty="0">
                <a:solidFill>
                  <a:schemeClr val="dk1"/>
                </a:solidFill>
                <a:latin typeface="Times New Roman"/>
                <a:ea typeface="Times New Roman"/>
                <a:cs typeface="Times New Roman"/>
                <a:sym typeface="Times New Roman"/>
              </a:rPr>
              <a:t>	</a:t>
            </a:r>
            <a:r>
              <a:rPr lang="pt-PT" sz="2000" dirty="0">
                <a:solidFill>
                  <a:schemeClr val="dk1"/>
                </a:solidFill>
                <a:latin typeface="Times New Roman"/>
                <a:ea typeface="Times New Roman"/>
                <a:cs typeface="Times New Roman"/>
                <a:sym typeface="Times New Roman"/>
              </a:rPr>
              <a:t>7. Os prejuízos das sociedades previstas no art.º 6.º não podem ser deduzidos em sociedades de outra natureza. </a:t>
            </a:r>
          </a:p>
          <a:p>
            <a:pPr lvl="0" indent="-342900" algn="just">
              <a:spcBef>
                <a:spcPts val="400"/>
              </a:spcBef>
              <a:buSzPct val="25000"/>
              <a:buNone/>
            </a:pPr>
            <a:r>
              <a:rPr lang="pt-PT" sz="2000" dirty="0">
                <a:solidFill>
                  <a:schemeClr val="dk1"/>
                </a:solidFill>
                <a:latin typeface="Times New Roman"/>
                <a:ea typeface="Times New Roman"/>
                <a:cs typeface="Times New Roman"/>
                <a:sym typeface="Times New Roman"/>
              </a:rPr>
              <a:t>	8/12.Não há dedução de prejuízos quando no período de tributação ocorrer</a:t>
            </a:r>
            <a:r>
              <a:rPr lang="pt-PT" sz="2000" b="0" i="0" u="none" strike="noStrike" cap="none" baseline="0" dirty="0">
                <a:solidFill>
                  <a:schemeClr val="dk1"/>
                </a:solidFill>
                <a:latin typeface="Times New Roman"/>
                <a:ea typeface="Times New Roman"/>
                <a:cs typeface="Times New Roman"/>
                <a:sym typeface="Times New Roman"/>
              </a:rPr>
              <a:t> a </a:t>
            </a:r>
            <a:r>
              <a:rPr lang="pt-PT" sz="2000" b="1" i="0" u="none" strike="noStrike" cap="none" baseline="0" dirty="0">
                <a:solidFill>
                  <a:schemeClr val="dk1"/>
                </a:solidFill>
                <a:latin typeface="Times New Roman"/>
                <a:ea typeface="Times New Roman"/>
                <a:cs typeface="Times New Roman"/>
                <a:sym typeface="Times New Roman"/>
              </a:rPr>
              <a:t>alteração</a:t>
            </a:r>
            <a:r>
              <a:rPr lang="pt-PT" sz="2000" b="1" i="0" u="none" strike="noStrike" cap="none" baseline="0" dirty="0">
                <a:solidFill>
                  <a:srgbClr val="FF0000"/>
                </a:solidFill>
                <a:latin typeface="Times New Roman"/>
                <a:ea typeface="Times New Roman"/>
                <a:cs typeface="Times New Roman"/>
                <a:sym typeface="Times New Roman"/>
              </a:rPr>
              <a:t>**</a:t>
            </a:r>
            <a:r>
              <a:rPr lang="pt-PT" sz="2000" b="1" i="0" u="none" strike="noStrike" cap="none" baseline="0" dirty="0">
                <a:solidFill>
                  <a:schemeClr val="dk1"/>
                </a:solidFill>
                <a:latin typeface="Times New Roman"/>
                <a:ea typeface="Times New Roman"/>
                <a:cs typeface="Times New Roman"/>
                <a:sym typeface="Times New Roman"/>
              </a:rPr>
              <a:t> da titularidade do capital pelo menos em 50%, ou dos direitos de voto, </a:t>
            </a:r>
            <a:r>
              <a:rPr lang="pt-PT" sz="2000" i="0" u="none" strike="noStrike" cap="none" baseline="0" dirty="0">
                <a:solidFill>
                  <a:schemeClr val="dk1"/>
                </a:solidFill>
                <a:latin typeface="Times New Roman"/>
                <a:ea typeface="Times New Roman"/>
                <a:cs typeface="Times New Roman"/>
                <a:sym typeface="Times New Roman"/>
              </a:rPr>
              <a:t>salvo autorização do Ministério das Finanças.</a:t>
            </a:r>
          </a:p>
          <a:p>
            <a:pPr lvl="0" indent="-342900" algn="just">
              <a:spcBef>
                <a:spcPts val="400"/>
              </a:spcBef>
              <a:buSzPct val="25000"/>
              <a:buNone/>
            </a:pPr>
            <a:r>
              <a:rPr lang="pt-PT" sz="2000" dirty="0">
                <a:solidFill>
                  <a:schemeClr val="dk1"/>
                </a:solidFill>
                <a:latin typeface="Times New Roman"/>
                <a:ea typeface="Times New Roman"/>
                <a:cs typeface="Times New Roman"/>
                <a:sym typeface="Times New Roman"/>
              </a:rPr>
              <a:t>	</a:t>
            </a:r>
            <a:r>
              <a:rPr lang="pt-PT" sz="2000" dirty="0">
                <a:solidFill>
                  <a:srgbClr val="FF0000"/>
                </a:solidFill>
                <a:latin typeface="Times New Roman"/>
                <a:ea typeface="Times New Roman"/>
                <a:cs typeface="Times New Roman"/>
                <a:sym typeface="Times New Roman"/>
              </a:rPr>
              <a:t>**</a:t>
            </a:r>
            <a:r>
              <a:rPr lang="pt-PT" sz="2000" b="1" i="0" u="none" strike="noStrike" cap="none" baseline="0" dirty="0">
                <a:solidFill>
                  <a:schemeClr val="dk1"/>
                </a:solidFill>
                <a:latin typeface="Times New Roman"/>
                <a:ea typeface="Times New Roman"/>
                <a:cs typeface="Times New Roman"/>
                <a:sym typeface="Times New Roman"/>
              </a:rPr>
              <a:t>Conceito de alteração: </a:t>
            </a:r>
            <a:r>
              <a:rPr lang="pt-PT" sz="2000" b="1" i="0" u="sng" strike="noStrike" cap="none" baseline="0" dirty="0">
                <a:solidFill>
                  <a:schemeClr val="tx1"/>
                </a:solidFill>
                <a:latin typeface="Times New Roman"/>
                <a:ea typeface="Times New Roman"/>
                <a:cs typeface="Times New Roman"/>
                <a:sym typeface="Times New Roman"/>
              </a:rPr>
              <a:t>Ver n.º 9</a:t>
            </a:r>
          </a:p>
          <a:p>
            <a:pPr marL="342900" marR="0" lvl="0" indent="-342900" algn="just" rtl="0">
              <a:spcBef>
                <a:spcPts val="400"/>
              </a:spcBef>
              <a:spcAft>
                <a:spcPts val="0"/>
              </a:spcAft>
              <a:buClr>
                <a:schemeClr val="lt2"/>
              </a:buClr>
              <a:buSzPct val="25000"/>
              <a:buFont typeface="Noto Symbol"/>
              <a:buNone/>
            </a:pPr>
            <a:r>
              <a:rPr lang="pt-PT" sz="2000" b="0" i="0" u="none" strike="noStrike" cap="none" baseline="0" dirty="0">
                <a:solidFill>
                  <a:schemeClr val="dk1"/>
                </a:solidFill>
                <a:latin typeface="Times New Roman"/>
                <a:ea typeface="Times New Roman"/>
                <a:cs typeface="Times New Roman"/>
                <a:sym typeface="Times New Roman"/>
              </a:rPr>
              <a:t>	</a:t>
            </a:r>
            <a:r>
              <a:rPr lang="pt-PT" sz="2000" b="0" i="0" u="none" strike="noStrike" cap="none" baseline="0" dirty="0">
                <a:solidFill>
                  <a:srgbClr val="FF0000"/>
                </a:solidFill>
                <a:latin typeface="Times New Roman"/>
                <a:ea typeface="Times New Roman"/>
                <a:cs typeface="Times New Roman"/>
                <a:sym typeface="Times New Roman"/>
              </a:rPr>
              <a:t>*</a:t>
            </a:r>
            <a:r>
              <a:rPr lang="pt-PT" sz="1800" b="1" i="0" u="sng" strike="noStrike" cap="none" baseline="0" dirty="0">
                <a:solidFill>
                  <a:srgbClr val="FF0000"/>
                </a:solidFill>
                <a:latin typeface="Times New Roman"/>
                <a:ea typeface="Times New Roman"/>
                <a:cs typeface="Times New Roman"/>
                <a:sym typeface="Times New Roman"/>
              </a:rPr>
              <a:t>Nota</a:t>
            </a:r>
            <a:r>
              <a:rPr lang="pt-PT" sz="1800" b="1" i="0" u="none" strike="noStrike" cap="none" baseline="0" dirty="0">
                <a:solidFill>
                  <a:srgbClr val="FF0000"/>
                </a:solidFill>
                <a:latin typeface="Times New Roman"/>
                <a:ea typeface="Times New Roman"/>
                <a:cs typeface="Times New Roman"/>
                <a:sym typeface="Times New Roman"/>
              </a:rPr>
              <a:t>: </a:t>
            </a:r>
            <a:r>
              <a:rPr lang="pt-PT" sz="1800" b="1" i="0" u="none" strike="noStrike" cap="none" baseline="0" dirty="0">
                <a:solidFill>
                  <a:schemeClr val="tx1"/>
                </a:solidFill>
                <a:latin typeface="Times New Roman"/>
                <a:ea typeface="Times New Roman"/>
                <a:cs typeface="Times New Roman"/>
                <a:sym typeface="Times New Roman"/>
              </a:rPr>
              <a:t>O reporte de prejuízos poderá</a:t>
            </a:r>
            <a:r>
              <a:rPr lang="pt-PT" sz="1800" b="1" i="0" u="none" strike="noStrike" cap="none" dirty="0">
                <a:solidFill>
                  <a:schemeClr val="tx1"/>
                </a:solidFill>
                <a:latin typeface="Times New Roman"/>
                <a:ea typeface="Times New Roman"/>
                <a:cs typeface="Times New Roman"/>
                <a:sym typeface="Times New Roman"/>
              </a:rPr>
              <a:t> ser de 5 ou 12 anos apenas para os prejuízos apurados no ano de 2017 e seguintes.</a:t>
            </a:r>
            <a:endParaRPr lang="pt-PT" sz="1800" b="1" i="0" u="none" strike="noStrike" cap="none" baseline="0" dirty="0">
              <a:solidFill>
                <a:schemeClr val="tx1"/>
              </a:solidFill>
              <a:latin typeface="Times New Roman"/>
              <a:ea typeface="Times New Roman"/>
              <a:cs typeface="Times New Roman"/>
              <a:sym typeface="Times New Roman"/>
            </a:endParaRPr>
          </a:p>
          <a:p>
            <a:pPr marL="342900" marR="0" lvl="0" indent="-342900" algn="just" rtl="0">
              <a:spcBef>
                <a:spcPts val="400"/>
              </a:spcBef>
              <a:spcAft>
                <a:spcPts val="0"/>
              </a:spcAft>
              <a:buClr>
                <a:schemeClr val="lt2"/>
              </a:buClr>
              <a:buSzPct val="25000"/>
              <a:buFont typeface="Arial" charset="0"/>
              <a:buChar char="•"/>
            </a:pPr>
            <a:r>
              <a:rPr lang="pt-PT" sz="1800" b="1" dirty="0">
                <a:solidFill>
                  <a:schemeClr val="tx1"/>
                </a:solidFill>
                <a:latin typeface="Times New Roman"/>
                <a:ea typeface="Times New Roman"/>
                <a:cs typeface="Times New Roman"/>
                <a:sym typeface="Times New Roman"/>
              </a:rPr>
              <a:t>Para os prejuízos apurados nos anos de 2014, 2015 e 2016 o reporte é de 12 anos para todos os sujeitos passivos</a:t>
            </a:r>
            <a:endParaRPr lang="pt-PT" sz="1800" b="1" i="0" u="none" strike="noStrike" cap="none" baseline="0" dirty="0">
              <a:solidFill>
                <a:schemeClr val="tx1"/>
              </a:solidFill>
              <a:latin typeface="Times New Roman"/>
              <a:ea typeface="Times New Roman"/>
              <a:cs typeface="Times New Roman"/>
              <a:sym typeface="Times New Roman"/>
            </a:endParaRPr>
          </a:p>
        </p:txBody>
      </p:sp>
      <p:sp>
        <p:nvSpPr>
          <p:cNvPr id="674" name="Shape 674"/>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54</a:t>
            </a:fld>
            <a:endParaRPr lang="pt-PT" sz="1400" b="0" i="0" u="none" strike="noStrike" cap="none" baseline="0" dirty="0">
              <a:solidFill>
                <a:schemeClr val="lt2"/>
              </a:solidFill>
              <a:latin typeface="Times New Roman"/>
              <a:ea typeface="Times New Roman"/>
              <a:cs typeface="Times New Roman"/>
              <a:sym typeface="Times New Roman"/>
            </a:endParaRPr>
          </a:p>
        </p:txBody>
      </p:sp>
      <p:sp>
        <p:nvSpPr>
          <p:cNvPr id="675" name="Shape 675"/>
          <p:cNvSpPr txBox="1"/>
          <p:nvPr/>
        </p:nvSpPr>
        <p:spPr>
          <a:xfrm>
            <a:off x="1142975" y="142853"/>
            <a:ext cx="6786609"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DEDUÇÃO DE PREJUIZOS (ART.º 52.º)</a:t>
            </a:r>
          </a:p>
        </p:txBody>
      </p:sp>
    </p:spTree>
  </p:cSld>
  <p:clrMapOvr>
    <a:masterClrMapping/>
  </p:clrMapOvr>
  <p:transition spd="slow">
    <p:cut/>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680"/>
        <p:cNvGrpSpPr/>
        <p:nvPr/>
      </p:nvGrpSpPr>
      <p:grpSpPr>
        <a:xfrm>
          <a:off x="0" y="0"/>
          <a:ext cx="0" cy="0"/>
          <a:chOff x="0" y="0"/>
          <a:chExt cx="0" cy="0"/>
        </a:xfrm>
      </p:grpSpPr>
      <p:sp>
        <p:nvSpPr>
          <p:cNvPr id="681" name="Shape 681"/>
          <p:cNvSpPr txBox="1">
            <a:spLocks noGrp="1"/>
          </p:cNvSpPr>
          <p:nvPr>
            <p:ph type="body" idx="1"/>
          </p:nvPr>
        </p:nvSpPr>
        <p:spPr>
          <a:xfrm>
            <a:off x="251520" y="604517"/>
            <a:ext cx="8712968" cy="6026171"/>
          </a:xfrm>
          <a:prstGeom prst="rect">
            <a:avLst/>
          </a:prstGeom>
          <a:noFill/>
          <a:ln>
            <a:noFill/>
          </a:ln>
        </p:spPr>
        <p:txBody>
          <a:bodyPr lIns="91425" tIns="45700" rIns="91425" bIns="45700" anchor="t" anchorCtr="0">
            <a:noAutofit/>
          </a:bodyPr>
          <a:lstStyle/>
          <a:p>
            <a:pPr lvl="0" indent="-342900" algn="just">
              <a:spcBef>
                <a:spcPts val="440"/>
              </a:spcBef>
              <a:buSzPct val="100000"/>
              <a:buFont typeface="Noto Symbol"/>
              <a:buChar char="❖"/>
            </a:pPr>
            <a:r>
              <a:rPr lang="pt-PT" sz="1800" dirty="0">
                <a:solidFill>
                  <a:schemeClr val="dk1"/>
                </a:solidFill>
                <a:latin typeface="Times New Roman"/>
                <a:ea typeface="Times New Roman"/>
                <a:cs typeface="Times New Roman"/>
                <a:sym typeface="Times New Roman"/>
              </a:rPr>
              <a:t>Nas operações</a:t>
            </a:r>
            <a:r>
              <a:rPr lang="pt-PT" sz="1800" b="0" i="0" u="none" strike="noStrike" cap="none" baseline="0" dirty="0">
                <a:solidFill>
                  <a:schemeClr val="dk1"/>
                </a:solidFill>
                <a:latin typeface="Times New Roman"/>
                <a:ea typeface="Times New Roman"/>
                <a:cs typeface="Times New Roman"/>
                <a:sym typeface="Times New Roman"/>
              </a:rPr>
              <a:t> comerciais, </a:t>
            </a:r>
            <a:r>
              <a:rPr lang="pt-PT" sz="1800" b="0" i="0" u="none" strike="noStrike" cap="none" baseline="0" dirty="0" err="1">
                <a:solidFill>
                  <a:schemeClr val="dk1"/>
                </a:solidFill>
                <a:latin typeface="Times New Roman"/>
                <a:ea typeface="Times New Roman"/>
                <a:cs typeface="Times New Roman"/>
                <a:sym typeface="Times New Roman"/>
              </a:rPr>
              <a:t>efectuadas</a:t>
            </a:r>
            <a:r>
              <a:rPr lang="pt-PT" sz="1800" b="0" i="0" u="none" strike="noStrike" cap="none" baseline="0" dirty="0">
                <a:solidFill>
                  <a:schemeClr val="dk1"/>
                </a:solidFill>
                <a:latin typeface="Times New Roman"/>
                <a:ea typeface="Times New Roman"/>
                <a:cs typeface="Times New Roman"/>
                <a:sym typeface="Times New Roman"/>
              </a:rPr>
              <a:t> entre um sujeito passivo e qualquer outra entidade sujeita ou não a IRC, com a qual esteja em situação de </a:t>
            </a:r>
            <a:r>
              <a:rPr lang="pt-PT" sz="1800" b="1" i="0" u="none" strike="noStrike" cap="none" baseline="0" dirty="0">
                <a:solidFill>
                  <a:schemeClr val="dk1"/>
                </a:solidFill>
                <a:latin typeface="Times New Roman"/>
                <a:ea typeface="Times New Roman"/>
                <a:cs typeface="Times New Roman"/>
                <a:sym typeface="Times New Roman"/>
              </a:rPr>
              <a:t>relações especiais</a:t>
            </a:r>
            <a:r>
              <a:rPr lang="pt-PT" sz="1800" b="0" i="0" u="none" strike="noStrike" cap="none" baseline="0" dirty="0">
                <a:solidFill>
                  <a:schemeClr val="dk1"/>
                </a:solidFill>
                <a:latin typeface="Times New Roman"/>
                <a:ea typeface="Times New Roman"/>
                <a:cs typeface="Times New Roman"/>
                <a:sym typeface="Times New Roman"/>
              </a:rPr>
              <a:t>, devem ser contratados e aceites e praticados termos e condições substancialmente idênticos em operações comparáveis, entre entidades independentes. </a:t>
            </a:r>
          </a:p>
          <a:p>
            <a:pPr marL="342900" marR="0" lvl="0" indent="-342900" algn="l" rtl="0">
              <a:spcBef>
                <a:spcPts val="400"/>
              </a:spcBef>
              <a:spcAft>
                <a:spcPts val="0"/>
              </a:spcAft>
              <a:buClr>
                <a:schemeClr val="lt2"/>
              </a:buClr>
              <a:buSzPct val="100000"/>
              <a:buFont typeface="Arial"/>
              <a:buChar char="❖"/>
            </a:pPr>
            <a:r>
              <a:rPr lang="pt-PT" sz="1800" b="0" i="0" u="none" strike="noStrike" cap="none" baseline="0" dirty="0">
                <a:solidFill>
                  <a:schemeClr val="dk1"/>
                </a:solidFill>
                <a:latin typeface="Times New Roman"/>
                <a:ea typeface="Times New Roman"/>
                <a:cs typeface="Times New Roman"/>
                <a:sym typeface="Times New Roman"/>
              </a:rPr>
              <a:t>Os métodos utilizados devem constar no </a:t>
            </a:r>
            <a:r>
              <a:rPr lang="pt-PT" sz="1800" b="1" i="0" u="none" strike="noStrike" cap="none" baseline="0" dirty="0">
                <a:solidFill>
                  <a:schemeClr val="dk1"/>
                </a:solidFill>
                <a:latin typeface="Times New Roman"/>
                <a:ea typeface="Times New Roman"/>
                <a:cs typeface="Times New Roman"/>
                <a:sym typeface="Times New Roman"/>
              </a:rPr>
              <a:t>Dossier Fiscal </a:t>
            </a:r>
            <a:r>
              <a:rPr lang="pt-PT" sz="1800" b="0" i="0" u="none" strike="noStrike" cap="none" baseline="0" dirty="0">
                <a:solidFill>
                  <a:schemeClr val="dk1"/>
                </a:solidFill>
                <a:latin typeface="Times New Roman"/>
                <a:ea typeface="Times New Roman"/>
                <a:cs typeface="Times New Roman"/>
                <a:sym typeface="Times New Roman"/>
              </a:rPr>
              <a:t>e ser: </a:t>
            </a:r>
          </a:p>
          <a:p>
            <a:pPr marL="0" lvl="0" indent="0">
              <a:spcBef>
                <a:spcPts val="400"/>
              </a:spcBef>
              <a:buSzPct val="100000"/>
              <a:buNone/>
            </a:pPr>
            <a:r>
              <a:rPr lang="pt-PT" sz="1800" b="0" i="0" u="none" strike="noStrike" cap="none" baseline="0" dirty="0">
                <a:solidFill>
                  <a:schemeClr val="dk1"/>
                </a:solidFill>
                <a:latin typeface="Times New Roman"/>
                <a:ea typeface="Times New Roman"/>
                <a:cs typeface="Times New Roman"/>
                <a:sym typeface="Times New Roman"/>
              </a:rPr>
              <a:t> </a:t>
            </a:r>
            <a:r>
              <a:rPr lang="pt-PT" sz="1800" b="0" i="1" u="none" strike="noStrike" cap="none" baseline="0" dirty="0">
                <a:solidFill>
                  <a:schemeClr val="dk1"/>
                </a:solidFill>
                <a:latin typeface="Times New Roman"/>
                <a:ea typeface="Times New Roman"/>
                <a:cs typeface="Times New Roman"/>
                <a:sym typeface="Times New Roman"/>
              </a:rPr>
              <a:t>a</a:t>
            </a:r>
            <a:r>
              <a:rPr lang="pt-PT" sz="1800" b="0" i="0" u="none" strike="noStrike" cap="none" baseline="0" dirty="0">
                <a:solidFill>
                  <a:schemeClr val="dk1"/>
                </a:solidFill>
                <a:latin typeface="Times New Roman"/>
                <a:ea typeface="Times New Roman"/>
                <a:cs typeface="Times New Roman"/>
                <a:sym typeface="Times New Roman"/>
              </a:rPr>
              <a:t>) O método do preço comparável de mercado, o método do preço de revenda minorado, o método do custo majorado, o método do </a:t>
            </a:r>
            <a:r>
              <a:rPr lang="pt-PT" sz="1800" b="0" i="0" u="none" strike="noStrike" cap="none" baseline="0" dirty="0" err="1">
                <a:solidFill>
                  <a:schemeClr val="dk1"/>
                </a:solidFill>
                <a:latin typeface="Times New Roman"/>
                <a:ea typeface="Times New Roman"/>
                <a:cs typeface="Times New Roman"/>
                <a:sym typeface="Times New Roman"/>
              </a:rPr>
              <a:t>fraaccionamento</a:t>
            </a:r>
            <a:r>
              <a:rPr lang="pt-PT" sz="1800" b="0" i="0" u="none" strike="noStrike" cap="none" baseline="0" dirty="0">
                <a:solidFill>
                  <a:schemeClr val="dk1"/>
                </a:solidFill>
                <a:latin typeface="Times New Roman"/>
                <a:ea typeface="Times New Roman"/>
                <a:cs typeface="Times New Roman"/>
                <a:sym typeface="Times New Roman"/>
              </a:rPr>
              <a:t> do lucro, ou o método da </a:t>
            </a:r>
            <a:r>
              <a:rPr lang="pt-PT" sz="1800" dirty="0">
                <a:solidFill>
                  <a:schemeClr val="dk1"/>
                </a:solidFill>
                <a:latin typeface="Times New Roman"/>
                <a:ea typeface="Times New Roman"/>
                <a:cs typeface="Times New Roman"/>
                <a:sym typeface="Times New Roman"/>
              </a:rPr>
              <a:t>margem líquida da a operação;</a:t>
            </a:r>
            <a:endParaRPr lang="pt-PT" sz="1800" b="0" i="0" u="none" strike="noStrike" cap="none" baseline="0" dirty="0">
              <a:solidFill>
                <a:schemeClr val="dk1"/>
              </a:solidFill>
              <a:latin typeface="Times New Roman"/>
              <a:ea typeface="Times New Roman"/>
              <a:cs typeface="Times New Roman"/>
              <a:sym typeface="Times New Roman"/>
            </a:endParaRPr>
          </a:p>
          <a:p>
            <a:pPr marL="0" marR="0" lvl="0" indent="0" algn="l" rtl="0">
              <a:spcBef>
                <a:spcPts val="400"/>
              </a:spcBef>
              <a:spcAft>
                <a:spcPts val="0"/>
              </a:spcAft>
              <a:buClr>
                <a:schemeClr val="lt2"/>
              </a:buClr>
              <a:buSzPct val="100000"/>
              <a:buNone/>
            </a:pPr>
            <a:r>
              <a:rPr lang="pt-PT" sz="1800" b="0" i="1" u="none" strike="noStrike" cap="none" baseline="0" dirty="0">
                <a:solidFill>
                  <a:schemeClr val="dk1"/>
                </a:solidFill>
                <a:latin typeface="Times New Roman"/>
                <a:ea typeface="Times New Roman"/>
                <a:cs typeface="Times New Roman"/>
                <a:sym typeface="Times New Roman"/>
              </a:rPr>
              <a:t>b</a:t>
            </a:r>
            <a:r>
              <a:rPr lang="pt-PT" sz="1800" b="0" i="0" u="none" strike="noStrike" cap="none" baseline="0" dirty="0">
                <a:solidFill>
                  <a:schemeClr val="dk1"/>
                </a:solidFill>
                <a:latin typeface="Times New Roman"/>
                <a:ea typeface="Times New Roman"/>
                <a:cs typeface="Times New Roman"/>
                <a:sym typeface="Times New Roman"/>
              </a:rPr>
              <a:t>) Outro método, técnica ou modelo de avaliação quando estes não possam ser utilizados;</a:t>
            </a:r>
          </a:p>
          <a:p>
            <a:pPr marL="342900" marR="0" lvl="0" indent="-342900" algn="just" rtl="0">
              <a:spcBef>
                <a:spcPts val="400"/>
              </a:spcBef>
              <a:spcAft>
                <a:spcPts val="0"/>
              </a:spcAft>
              <a:buClr>
                <a:schemeClr val="lt2"/>
              </a:buClr>
              <a:buSzPct val="100000"/>
              <a:buFont typeface="Noto Symbol"/>
              <a:buChar char="❖"/>
            </a:pPr>
            <a:r>
              <a:rPr lang="pt-PT" sz="1800" b="1" i="0" u="none" strike="noStrike" cap="none" baseline="0" dirty="0">
                <a:solidFill>
                  <a:schemeClr val="dk1"/>
                </a:solidFill>
                <a:latin typeface="Times New Roman"/>
                <a:ea typeface="Times New Roman"/>
                <a:cs typeface="Times New Roman"/>
                <a:sym typeface="Times New Roman"/>
              </a:rPr>
              <a:t>Existem relações especiais </a:t>
            </a:r>
            <a:r>
              <a:rPr lang="pt-PT" sz="1800" b="0" i="0" u="none" strike="noStrike" cap="none" baseline="0" dirty="0">
                <a:solidFill>
                  <a:schemeClr val="dk1"/>
                </a:solidFill>
                <a:latin typeface="Times New Roman"/>
                <a:ea typeface="Times New Roman"/>
                <a:cs typeface="Times New Roman"/>
                <a:sym typeface="Times New Roman"/>
              </a:rPr>
              <a:t>entre duas entidades nas situações em que uma tem o poder de exercer, </a:t>
            </a:r>
            <a:r>
              <a:rPr lang="pt-PT" sz="1800" b="0" i="0" u="none" strike="noStrike" cap="none" baseline="0" dirty="0" err="1">
                <a:solidFill>
                  <a:schemeClr val="dk1"/>
                </a:solidFill>
                <a:latin typeface="Times New Roman"/>
                <a:ea typeface="Times New Roman"/>
                <a:cs typeface="Times New Roman"/>
                <a:sym typeface="Times New Roman"/>
              </a:rPr>
              <a:t>directa</a:t>
            </a:r>
            <a:r>
              <a:rPr lang="pt-PT" sz="1800" b="0" i="0" u="none" strike="noStrike" cap="none" baseline="0" dirty="0">
                <a:solidFill>
                  <a:schemeClr val="dk1"/>
                </a:solidFill>
                <a:latin typeface="Times New Roman"/>
                <a:ea typeface="Times New Roman"/>
                <a:cs typeface="Times New Roman"/>
                <a:sym typeface="Times New Roman"/>
              </a:rPr>
              <a:t> ou </a:t>
            </a:r>
            <a:r>
              <a:rPr lang="pt-PT" sz="1800" b="0" i="0" u="none" strike="noStrike" cap="none" baseline="0" dirty="0" err="1">
                <a:solidFill>
                  <a:schemeClr val="dk1"/>
                </a:solidFill>
                <a:latin typeface="Times New Roman"/>
                <a:ea typeface="Times New Roman"/>
                <a:cs typeface="Times New Roman"/>
                <a:sym typeface="Times New Roman"/>
              </a:rPr>
              <a:t>indirectamente</a:t>
            </a:r>
            <a:r>
              <a:rPr lang="pt-PT" sz="1800" b="0" i="0" u="none" strike="noStrike" cap="none" baseline="0" dirty="0">
                <a:solidFill>
                  <a:schemeClr val="dk1"/>
                </a:solidFill>
                <a:latin typeface="Times New Roman"/>
                <a:ea typeface="Times New Roman"/>
                <a:cs typeface="Times New Roman"/>
                <a:sym typeface="Times New Roman"/>
              </a:rPr>
              <a:t>, uma influência significativa nas decisões de gestão da outra, cumprindo um conjunto de requisitos, de entre os quais, uma participação não inferior a 20%;</a:t>
            </a:r>
          </a:p>
          <a:p>
            <a:pPr marL="342900" marR="0" lvl="0" indent="-342900" algn="just" rtl="0">
              <a:spcBef>
                <a:spcPts val="400"/>
              </a:spcBef>
              <a:spcAft>
                <a:spcPts val="0"/>
              </a:spcAft>
              <a:buClr>
                <a:schemeClr val="lt2"/>
              </a:buClr>
              <a:buSzPct val="100000"/>
              <a:buFont typeface="Noto Symbol"/>
              <a:buChar char="❖"/>
            </a:pPr>
            <a:r>
              <a:rPr lang="pt-PT" sz="1800" dirty="0">
                <a:solidFill>
                  <a:schemeClr val="dk1"/>
                </a:solidFill>
                <a:latin typeface="Times New Roman"/>
                <a:ea typeface="Times New Roman"/>
                <a:cs typeface="Times New Roman"/>
                <a:sym typeface="Times New Roman"/>
              </a:rPr>
              <a:t>A entidade deve manter organizado o processo de documentação fiscal previsto no art.º 130.º, e a documentação sobre politica de preços de transferência; </a:t>
            </a:r>
          </a:p>
          <a:p>
            <a:pPr marL="342900" marR="0" lvl="0" indent="-342900" algn="just" rtl="0">
              <a:spcBef>
                <a:spcPts val="400"/>
              </a:spcBef>
              <a:spcAft>
                <a:spcPts val="0"/>
              </a:spcAft>
              <a:buClr>
                <a:schemeClr val="lt2"/>
              </a:buClr>
              <a:buSzPct val="100000"/>
              <a:buFont typeface="Noto Symbol"/>
              <a:buChar char="❖"/>
            </a:pPr>
            <a:r>
              <a:rPr lang="pt-PT" sz="1800" dirty="0">
                <a:solidFill>
                  <a:schemeClr val="dk1"/>
                </a:solidFill>
                <a:latin typeface="Times New Roman"/>
                <a:ea typeface="Times New Roman"/>
                <a:cs typeface="Times New Roman"/>
                <a:sym typeface="Times New Roman"/>
              </a:rPr>
              <a:t>Existindo relações especiais os S.P. devem indicar na declaração anual a que se refere o art.º 121, as  entidades e restante informação sobre essas operações;</a:t>
            </a:r>
            <a:endParaRPr lang="pt-PT" sz="1800" b="0" i="0" u="none" strike="noStrike" cap="none" baseline="0" dirty="0">
              <a:solidFill>
                <a:schemeClr val="dk1"/>
              </a:solidFill>
              <a:latin typeface="Times New Roman"/>
              <a:ea typeface="Times New Roman"/>
              <a:cs typeface="Times New Roman"/>
              <a:sym typeface="Times New Roman"/>
            </a:endParaRPr>
          </a:p>
          <a:p>
            <a:pPr marL="342900" marR="0" lvl="0" indent="-342900" algn="just" rtl="0">
              <a:spcBef>
                <a:spcPts val="440"/>
              </a:spcBef>
              <a:spcAft>
                <a:spcPts val="0"/>
              </a:spcAft>
              <a:buClr>
                <a:schemeClr val="lt2"/>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A AT </a:t>
            </a:r>
            <a:r>
              <a:rPr lang="pt-PT" sz="1800" b="1" i="0" u="none" strike="noStrike" cap="none" baseline="0" dirty="0">
                <a:solidFill>
                  <a:schemeClr val="dk1"/>
                </a:solidFill>
                <a:latin typeface="Times New Roman"/>
                <a:ea typeface="Times New Roman"/>
                <a:cs typeface="Times New Roman"/>
                <a:sym typeface="Times New Roman"/>
              </a:rPr>
              <a:t>pode proceder a </a:t>
            </a:r>
            <a:r>
              <a:rPr lang="pt-PT" sz="1800" b="1" i="0" u="none" strike="noStrike" cap="none" baseline="0" dirty="0" err="1">
                <a:solidFill>
                  <a:schemeClr val="dk1"/>
                </a:solidFill>
                <a:latin typeface="Times New Roman"/>
                <a:ea typeface="Times New Roman"/>
                <a:cs typeface="Times New Roman"/>
                <a:sym typeface="Times New Roman"/>
              </a:rPr>
              <a:t>correcções</a:t>
            </a:r>
            <a:r>
              <a:rPr lang="pt-PT" sz="1800" b="0" i="0" u="none" strike="noStrike" cap="none" baseline="0" dirty="0">
                <a:solidFill>
                  <a:schemeClr val="dk1"/>
                </a:solidFill>
                <a:latin typeface="Times New Roman"/>
                <a:ea typeface="Times New Roman"/>
                <a:cs typeface="Times New Roman"/>
                <a:sym typeface="Times New Roman"/>
              </a:rPr>
              <a:t> necessárias para a determinação do lucro tributável por virtude de relações especiais, se for entre entidades residentes. Quanto se tratar de operações com entidades não residentes a </a:t>
            </a:r>
            <a:r>
              <a:rPr lang="pt-PT" sz="1800" b="0" i="0" u="none" strike="noStrike" cap="none" baseline="0" dirty="0" err="1">
                <a:solidFill>
                  <a:schemeClr val="dk1"/>
                </a:solidFill>
                <a:latin typeface="Times New Roman"/>
                <a:ea typeface="Times New Roman"/>
                <a:cs typeface="Times New Roman"/>
                <a:sym typeface="Times New Roman"/>
              </a:rPr>
              <a:t>correcção</a:t>
            </a:r>
            <a:r>
              <a:rPr lang="pt-PT" sz="1800" b="0" i="0" u="none" strike="noStrike" cap="none" baseline="0" dirty="0">
                <a:solidFill>
                  <a:schemeClr val="dk1"/>
                </a:solidFill>
                <a:latin typeface="Times New Roman"/>
                <a:ea typeface="Times New Roman"/>
                <a:cs typeface="Times New Roman"/>
                <a:sym typeface="Times New Roman"/>
              </a:rPr>
              <a:t> é </a:t>
            </a:r>
            <a:r>
              <a:rPr lang="pt-PT" sz="1800" b="0" i="0" u="none" strike="noStrike" cap="none" baseline="0" dirty="0" err="1">
                <a:solidFill>
                  <a:schemeClr val="dk1"/>
                </a:solidFill>
                <a:latin typeface="Times New Roman"/>
                <a:ea typeface="Times New Roman"/>
                <a:cs typeface="Times New Roman"/>
                <a:sym typeface="Times New Roman"/>
              </a:rPr>
              <a:t>efectuada</a:t>
            </a:r>
            <a:r>
              <a:rPr lang="pt-PT" sz="1800" b="0" i="0" u="none" strike="noStrike" cap="none" baseline="0" dirty="0">
                <a:solidFill>
                  <a:schemeClr val="dk1"/>
                </a:solidFill>
                <a:latin typeface="Times New Roman"/>
                <a:ea typeface="Times New Roman"/>
                <a:cs typeface="Times New Roman"/>
                <a:sym typeface="Times New Roman"/>
              </a:rPr>
              <a:t> pelas próprias.</a:t>
            </a:r>
          </a:p>
          <a:p>
            <a:pPr marL="342900" marR="0" lvl="0" indent="-342900" algn="just" rtl="0">
              <a:spcBef>
                <a:spcPts val="440"/>
              </a:spcBef>
              <a:spcAft>
                <a:spcPts val="0"/>
              </a:spcAft>
              <a:buClr>
                <a:schemeClr val="lt2"/>
              </a:buClr>
              <a:buSzPct val="100000"/>
              <a:buFont typeface="Noto Symbol"/>
              <a:buChar char="❖"/>
            </a:pPr>
            <a:r>
              <a:rPr lang="pt-PT" sz="1800" dirty="0">
                <a:solidFill>
                  <a:srgbClr val="FF0000"/>
                </a:solidFill>
                <a:latin typeface="Times New Roman"/>
                <a:ea typeface="Times New Roman"/>
                <a:cs typeface="Times New Roman"/>
                <a:sym typeface="Times New Roman"/>
              </a:rPr>
              <a:t>*</a:t>
            </a:r>
            <a:r>
              <a:rPr lang="pt-PT" sz="1800" b="0" i="0" u="none" strike="noStrike" cap="none" baseline="0" dirty="0">
                <a:solidFill>
                  <a:srgbClr val="FF0000"/>
                </a:solidFill>
                <a:latin typeface="Times New Roman"/>
                <a:ea typeface="Times New Roman"/>
                <a:cs typeface="Times New Roman"/>
                <a:sym typeface="Times New Roman"/>
              </a:rPr>
              <a:t> </a:t>
            </a:r>
            <a:r>
              <a:rPr lang="pt-PT" sz="1600" b="0" i="0" u="none" strike="noStrike" cap="none" baseline="0" dirty="0">
                <a:solidFill>
                  <a:srgbClr val="FF0000"/>
                </a:solidFill>
                <a:latin typeface="Times New Roman"/>
                <a:ea typeface="Times New Roman"/>
                <a:cs typeface="Times New Roman"/>
                <a:sym typeface="Times New Roman"/>
              </a:rPr>
              <a:t>Este art.º foi  alterado pela Lei 119 de 18/09/2019, com entrada em vigor em 01/10/2019</a:t>
            </a:r>
            <a:endParaRPr lang="pt-PT" sz="1600" dirty="0">
              <a:solidFill>
                <a:srgbClr val="FF0000"/>
              </a:solidFill>
              <a:latin typeface="Times New Roman"/>
              <a:ea typeface="Times New Roman"/>
              <a:cs typeface="Times New Roman"/>
              <a:sym typeface="Times New Roman"/>
            </a:endParaRPr>
          </a:p>
          <a:p>
            <a:pPr marL="0" marR="0" lvl="0" indent="0" algn="just" rtl="0">
              <a:spcBef>
                <a:spcPts val="440"/>
              </a:spcBef>
              <a:spcAft>
                <a:spcPts val="0"/>
              </a:spcAft>
              <a:buClr>
                <a:schemeClr val="lt2"/>
              </a:buClr>
              <a:buSzPct val="100000"/>
              <a:buNone/>
            </a:pPr>
            <a:endParaRPr lang="pt-PT" sz="1800" b="0" i="0" u="none" strike="noStrike" cap="none" baseline="0" dirty="0">
              <a:solidFill>
                <a:schemeClr val="dk1"/>
              </a:solidFill>
              <a:latin typeface="Times New Roman"/>
              <a:ea typeface="Times New Roman"/>
              <a:cs typeface="Times New Roman"/>
              <a:sym typeface="Times New Roman"/>
            </a:endParaRPr>
          </a:p>
          <a:p>
            <a:pPr marL="342900" marR="0" lvl="0" indent="-342900" algn="just" rtl="0">
              <a:spcBef>
                <a:spcPts val="440"/>
              </a:spcBef>
              <a:spcAft>
                <a:spcPts val="0"/>
              </a:spcAft>
              <a:buClr>
                <a:schemeClr val="lt2"/>
              </a:buClr>
              <a:buSzPct val="100000"/>
              <a:buFont typeface="Noto Symbol"/>
              <a:buChar char="❖"/>
            </a:pPr>
            <a:endParaRPr lang="pt-PT" sz="2200" b="0" i="0" u="none" strike="noStrike" cap="none" baseline="0" dirty="0">
              <a:solidFill>
                <a:schemeClr val="dk1"/>
              </a:solidFill>
              <a:latin typeface="Times New Roman"/>
              <a:ea typeface="Times New Roman"/>
              <a:cs typeface="Times New Roman"/>
              <a:sym typeface="Times New Roman"/>
            </a:endParaRPr>
          </a:p>
          <a:p>
            <a:pPr marL="342900" marR="0" lvl="0" indent="-342900" algn="l" rtl="0">
              <a:spcBef>
                <a:spcPts val="480"/>
              </a:spcBef>
              <a:spcAft>
                <a:spcPts val="0"/>
              </a:spcAft>
              <a:buClr>
                <a:schemeClr val="lt2"/>
              </a:buClr>
              <a:buFont typeface="Arial"/>
              <a:buNone/>
            </a:pPr>
            <a:endParaRPr sz="2400" b="0" i="0" u="none" strike="noStrike" cap="none" baseline="0" dirty="0">
              <a:solidFill>
                <a:schemeClr val="dk1"/>
              </a:solidFill>
              <a:latin typeface="Times New Roman"/>
              <a:ea typeface="Times New Roman"/>
              <a:cs typeface="Times New Roman"/>
              <a:sym typeface="Times New Roman"/>
            </a:endParaRPr>
          </a:p>
        </p:txBody>
      </p:sp>
      <p:sp>
        <p:nvSpPr>
          <p:cNvPr id="682" name="Shape 682"/>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smtClean="0">
                <a:solidFill>
                  <a:schemeClr val="lt2"/>
                </a:solidFill>
                <a:latin typeface="Times New Roman"/>
                <a:ea typeface="Times New Roman"/>
                <a:cs typeface="Times New Roman"/>
                <a:sym typeface="Times New Roman"/>
              </a:rPr>
              <a:pPr marL="0" marR="0" lvl="0" indent="0" algn="r" rtl="0">
                <a:spcBef>
                  <a:spcPts val="0"/>
                </a:spcBef>
                <a:buSzPct val="25000"/>
                <a:buNone/>
              </a:pPr>
              <a:t>55</a:t>
            </a:fld>
            <a:endParaRPr lang="pt-PT" sz="1400" b="0" i="0" u="none" strike="noStrike" cap="none" baseline="0" dirty="0">
              <a:solidFill>
                <a:schemeClr val="lt2"/>
              </a:solidFill>
              <a:latin typeface="Times New Roman"/>
              <a:ea typeface="Times New Roman"/>
              <a:cs typeface="Times New Roman"/>
              <a:sym typeface="Times New Roman"/>
            </a:endParaRPr>
          </a:p>
        </p:txBody>
      </p:sp>
      <p:sp>
        <p:nvSpPr>
          <p:cNvPr id="683" name="Shape 683"/>
          <p:cNvSpPr txBox="1"/>
          <p:nvPr/>
        </p:nvSpPr>
        <p:spPr>
          <a:xfrm>
            <a:off x="611560" y="142853"/>
            <a:ext cx="7416824"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dirty="0">
                <a:solidFill>
                  <a:schemeClr val="dk1"/>
                </a:solidFill>
                <a:latin typeface="Times New Roman"/>
                <a:ea typeface="Times New Roman"/>
                <a:cs typeface="Times New Roman"/>
                <a:sym typeface="Times New Roman"/>
              </a:rPr>
              <a:t> PREÇOS DE TRANSFERÊNCIA  (</a:t>
            </a:r>
            <a:r>
              <a:rPr lang="pt-PT" sz="2400" b="1" i="0" u="none" strike="noStrike" cap="none" baseline="0" dirty="0" err="1">
                <a:solidFill>
                  <a:schemeClr val="dk1"/>
                </a:solidFill>
                <a:latin typeface="Times New Roman"/>
                <a:ea typeface="Times New Roman"/>
                <a:cs typeface="Times New Roman"/>
                <a:sym typeface="Times New Roman"/>
              </a:rPr>
              <a:t>ART.º</a:t>
            </a:r>
            <a:r>
              <a:rPr lang="pt-PT" sz="2400" b="1" i="0" u="none" strike="noStrike" cap="none" baseline="0" dirty="0">
                <a:solidFill>
                  <a:schemeClr val="dk1"/>
                </a:solidFill>
                <a:latin typeface="Times New Roman"/>
                <a:ea typeface="Times New Roman"/>
                <a:cs typeface="Times New Roman"/>
                <a:sym typeface="Times New Roman"/>
              </a:rPr>
              <a:t> 63.º)</a:t>
            </a:r>
            <a:r>
              <a:rPr lang="pt-PT" sz="2400" b="1" i="0" u="none" strike="noStrike" cap="none" baseline="0" dirty="0">
                <a:solidFill>
                  <a:srgbClr val="FF0000"/>
                </a:solidFill>
                <a:latin typeface="Times New Roman"/>
                <a:ea typeface="Times New Roman"/>
                <a:cs typeface="Times New Roman"/>
                <a:sym typeface="Times New Roman"/>
              </a:rPr>
              <a:t>*</a:t>
            </a:r>
          </a:p>
        </p:txBody>
      </p:sp>
    </p:spTree>
  </p:cSld>
  <p:clrMapOvr>
    <a:masterClrMapping/>
  </p:clrMapOvr>
  <p:transition spd="slow">
    <p:cut/>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688"/>
        <p:cNvGrpSpPr/>
        <p:nvPr/>
      </p:nvGrpSpPr>
      <p:grpSpPr>
        <a:xfrm>
          <a:off x="0" y="0"/>
          <a:ext cx="0" cy="0"/>
          <a:chOff x="0" y="0"/>
          <a:chExt cx="0" cy="0"/>
        </a:xfrm>
      </p:grpSpPr>
      <p:sp>
        <p:nvSpPr>
          <p:cNvPr id="689" name="Shape 689"/>
          <p:cNvSpPr txBox="1">
            <a:spLocks noGrp="1"/>
          </p:cNvSpPr>
          <p:nvPr>
            <p:ph type="body" idx="1"/>
          </p:nvPr>
        </p:nvSpPr>
        <p:spPr>
          <a:xfrm>
            <a:off x="785785" y="1142983"/>
            <a:ext cx="8072494" cy="5454666"/>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Existindo um grupo de sociedades, </a:t>
            </a:r>
            <a:r>
              <a:rPr lang="pt-PT" sz="2200" b="1" i="0" u="none" strike="noStrike" cap="none" baseline="0" dirty="0">
                <a:solidFill>
                  <a:schemeClr val="dk1"/>
                </a:solidFill>
                <a:latin typeface="Times New Roman"/>
                <a:ea typeface="Times New Roman"/>
                <a:cs typeface="Times New Roman"/>
                <a:sym typeface="Times New Roman"/>
              </a:rPr>
              <a:t>a sociedade dominante pode optar</a:t>
            </a:r>
            <a:r>
              <a:rPr lang="pt-PT" sz="2200" b="0" i="0" u="none" strike="noStrike" cap="none" baseline="0" dirty="0">
                <a:solidFill>
                  <a:schemeClr val="dk1"/>
                </a:solidFill>
                <a:latin typeface="Times New Roman"/>
                <a:ea typeface="Times New Roman"/>
                <a:cs typeface="Times New Roman"/>
                <a:sym typeface="Times New Roman"/>
              </a:rPr>
              <a:t> pela aplicação do regime especial de determinação da matéria coletável em relação a todas as sociedades do grupo. </a:t>
            </a:r>
          </a:p>
          <a:p>
            <a:pPr marL="342900" marR="0" lvl="0" indent="-342900" algn="just" rtl="0">
              <a:spcBef>
                <a:spcPts val="480"/>
              </a:spcBef>
              <a:spcAft>
                <a:spcPts val="0"/>
              </a:spcAft>
              <a:buClr>
                <a:schemeClr val="lt2"/>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Sociedade dominante, quando detém, direta ou indiretamente, pelo menos 75% do capital de outra ou outras sociedades ditas dominadas, desde que tal participação lhe confira mais de 50% dos direitos de voto. </a:t>
            </a:r>
          </a:p>
          <a:p>
            <a:pPr marL="342900" marR="0" lvl="0" indent="-342900" algn="just" rtl="0">
              <a:spcBef>
                <a:spcPts val="480"/>
              </a:spcBef>
              <a:spcAft>
                <a:spcPts val="0"/>
              </a:spcAft>
              <a:buClr>
                <a:schemeClr val="lt2"/>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Não podem fazer parte do grupo as sociedades que,  não reúnam determinados requisitos, nomeadamente:</a:t>
            </a:r>
          </a:p>
          <a:p>
            <a:pPr marL="342900" marR="0" lvl="0" indent="-342900" algn="just" rtl="0">
              <a:spcBef>
                <a:spcPts val="480"/>
              </a:spcBef>
              <a:spcAft>
                <a:spcPts val="0"/>
              </a:spcAft>
              <a:buClr>
                <a:schemeClr val="lt2"/>
              </a:buClr>
              <a:buSzPct val="25000"/>
              <a:buFont typeface="Arial"/>
              <a:buNone/>
            </a:pPr>
            <a:r>
              <a:rPr lang="pt-PT" sz="2400" b="0" i="0" u="none" strike="noStrike" cap="none" baseline="0" dirty="0">
                <a:solidFill>
                  <a:schemeClr val="dk1"/>
                </a:solidFill>
                <a:latin typeface="Times New Roman"/>
                <a:ea typeface="Times New Roman"/>
                <a:cs typeface="Times New Roman"/>
                <a:sym typeface="Times New Roman"/>
              </a:rPr>
              <a:t>	- </a:t>
            </a:r>
            <a:r>
              <a:rPr lang="pt-PT" sz="2000" b="0" i="0" u="none" strike="noStrike" cap="none" baseline="0" dirty="0">
                <a:solidFill>
                  <a:schemeClr val="dk1"/>
                </a:solidFill>
                <a:latin typeface="Times New Roman"/>
                <a:ea typeface="Times New Roman"/>
                <a:cs typeface="Times New Roman"/>
                <a:sym typeface="Times New Roman"/>
              </a:rPr>
              <a:t>estejam inativas há mais de um ano;</a:t>
            </a:r>
          </a:p>
          <a:p>
            <a:pPr marL="342900" marR="0" lvl="0" indent="-342900" algn="just" rtl="0">
              <a:spcBef>
                <a:spcPts val="400"/>
              </a:spcBef>
              <a:spcAft>
                <a:spcPts val="0"/>
              </a:spcAft>
              <a:buClr>
                <a:schemeClr val="lt2"/>
              </a:buClr>
              <a:buSzPct val="25000"/>
              <a:buFont typeface="Arial"/>
              <a:buNone/>
            </a:pPr>
            <a:r>
              <a:rPr lang="pt-PT" sz="2000" b="0" i="0" u="none" strike="noStrike" cap="none" baseline="0" dirty="0">
                <a:solidFill>
                  <a:schemeClr val="dk1"/>
                </a:solidFill>
                <a:latin typeface="Times New Roman"/>
                <a:ea typeface="Times New Roman"/>
                <a:cs typeface="Times New Roman"/>
                <a:sym typeface="Times New Roman"/>
              </a:rPr>
              <a:t>	- estejam em processo de  recuperação ou de falência;</a:t>
            </a:r>
          </a:p>
          <a:p>
            <a:pPr marL="342900" marR="0" lvl="0" indent="-342900" algn="just" rtl="0">
              <a:spcBef>
                <a:spcPts val="400"/>
              </a:spcBef>
              <a:spcAft>
                <a:spcPts val="0"/>
              </a:spcAft>
              <a:buClr>
                <a:schemeClr val="lt2"/>
              </a:buClr>
              <a:buSzPct val="25000"/>
              <a:buFont typeface="Arial"/>
              <a:buNone/>
            </a:pPr>
            <a:r>
              <a:rPr lang="pt-PT" sz="2000" b="0" i="0" u="none" strike="noStrike" cap="none" baseline="0" dirty="0">
                <a:solidFill>
                  <a:schemeClr val="dk1"/>
                </a:solidFill>
                <a:latin typeface="Times New Roman"/>
                <a:ea typeface="Times New Roman"/>
                <a:cs typeface="Times New Roman"/>
                <a:sym typeface="Times New Roman"/>
              </a:rPr>
              <a:t>	- registem prejuízos fiscais nos três exercícios anteriores, com exceções;</a:t>
            </a:r>
          </a:p>
          <a:p>
            <a:pPr marL="342900" marR="0" lvl="0" indent="-342900" algn="l" rtl="0">
              <a:spcBef>
                <a:spcPts val="400"/>
              </a:spcBef>
              <a:spcAft>
                <a:spcPts val="0"/>
              </a:spcAft>
              <a:buClr>
                <a:schemeClr val="lt2"/>
              </a:buClr>
              <a:buSzPct val="25000"/>
              <a:buFont typeface="Arial"/>
              <a:buNone/>
            </a:pPr>
            <a:r>
              <a:rPr lang="pt-PT" sz="2000" b="0" i="1" u="none" strike="noStrike" cap="none" baseline="0" dirty="0">
                <a:solidFill>
                  <a:schemeClr val="dk1"/>
                </a:solidFill>
                <a:latin typeface="Times New Roman"/>
                <a:ea typeface="Times New Roman"/>
                <a:cs typeface="Times New Roman"/>
                <a:sym typeface="Times New Roman"/>
              </a:rPr>
              <a:t>	- e</a:t>
            </a:r>
            <a:r>
              <a:rPr lang="pt-PT" sz="2000" b="0" i="0" u="none" strike="noStrike" cap="none" baseline="0" dirty="0">
                <a:solidFill>
                  <a:schemeClr val="dk1"/>
                </a:solidFill>
                <a:latin typeface="Times New Roman"/>
                <a:ea typeface="Times New Roman"/>
                <a:cs typeface="Times New Roman"/>
                <a:sym typeface="Times New Roman"/>
              </a:rPr>
              <a:t>stejam sujeitas a taxa de IRC inferior à taxa normal mais elevada e a ela não </a:t>
            </a:r>
            <a:r>
              <a:rPr lang="pt-PT" sz="2000" b="0" i="0" u="none" strike="noStrike" cap="none" baseline="0" dirty="0">
                <a:solidFill>
                  <a:schemeClr val="tx1"/>
                </a:solidFill>
                <a:latin typeface="Times New Roman"/>
                <a:ea typeface="Times New Roman"/>
                <a:cs typeface="Times New Roman"/>
                <a:sym typeface="Times New Roman"/>
              </a:rPr>
              <a:t>renunciem por período</a:t>
            </a:r>
            <a:r>
              <a:rPr lang="pt-PT" sz="2000" b="0" i="0" u="none" strike="noStrike" cap="none" dirty="0">
                <a:solidFill>
                  <a:schemeClr val="tx1"/>
                </a:solidFill>
                <a:latin typeface="Times New Roman"/>
                <a:ea typeface="Times New Roman"/>
                <a:cs typeface="Times New Roman"/>
                <a:sym typeface="Times New Roman"/>
              </a:rPr>
              <a:t> mínimo de 3 anos;</a:t>
            </a:r>
          </a:p>
          <a:p>
            <a:pPr marL="342900" marR="0" lvl="0" indent="-342900" algn="l" rtl="0">
              <a:spcBef>
                <a:spcPts val="400"/>
              </a:spcBef>
              <a:spcAft>
                <a:spcPts val="0"/>
              </a:spcAft>
              <a:buClr>
                <a:schemeClr val="lt2"/>
              </a:buClr>
              <a:buSzPct val="25000"/>
              <a:buFont typeface="Arial"/>
              <a:buNone/>
            </a:pPr>
            <a:r>
              <a:rPr lang="pt-PT" sz="2000" baseline="0" dirty="0">
                <a:solidFill>
                  <a:srgbClr val="FF0000"/>
                </a:solidFill>
                <a:latin typeface="Times New Roman"/>
                <a:ea typeface="Times New Roman"/>
                <a:cs typeface="Times New Roman"/>
                <a:sym typeface="Times New Roman"/>
              </a:rPr>
              <a:t>	</a:t>
            </a:r>
            <a:r>
              <a:rPr lang="pt-PT" sz="2000" baseline="0" dirty="0">
                <a:solidFill>
                  <a:schemeClr val="tx1"/>
                </a:solidFill>
                <a:latin typeface="Times New Roman"/>
                <a:ea typeface="Times New Roman"/>
                <a:cs typeface="Times New Roman"/>
                <a:sym typeface="Times New Roman"/>
              </a:rPr>
              <a:t>- adotem período de tributação não coincidente</a:t>
            </a:r>
            <a:r>
              <a:rPr lang="pt-PT" sz="2000" dirty="0">
                <a:solidFill>
                  <a:schemeClr val="tx1"/>
                </a:solidFill>
                <a:latin typeface="Times New Roman"/>
                <a:ea typeface="Times New Roman"/>
                <a:cs typeface="Times New Roman"/>
                <a:sym typeface="Times New Roman"/>
              </a:rPr>
              <a:t> e forma jurídica adequada </a:t>
            </a:r>
            <a:endParaRPr lang="pt-PT" sz="2000" b="0" i="0" u="none" strike="noStrike" cap="none" baseline="0" dirty="0">
              <a:solidFill>
                <a:schemeClr val="tx1"/>
              </a:solidFill>
              <a:latin typeface="Times New Roman"/>
              <a:ea typeface="Times New Roman"/>
              <a:cs typeface="Times New Roman"/>
              <a:sym typeface="Times New Roman"/>
            </a:endParaRPr>
          </a:p>
        </p:txBody>
      </p:sp>
      <p:sp>
        <p:nvSpPr>
          <p:cNvPr id="690" name="Shape 690"/>
          <p:cNvSpPr txBox="1">
            <a:spLocks noGrp="1"/>
          </p:cNvSpPr>
          <p:nvPr>
            <p:ph type="sldNum" idx="12"/>
          </p:nvPr>
        </p:nvSpPr>
        <p:spPr>
          <a:xfrm>
            <a:off x="7572396" y="6248400"/>
            <a:ext cx="885803"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r>
              <a:rPr lang="pt-PT" sz="1400" b="0" i="0" u="none" strike="noStrike" cap="none" baseline="0">
                <a:solidFill>
                  <a:schemeClr val="lt2"/>
                </a:solidFill>
                <a:latin typeface="Times New Roman"/>
                <a:ea typeface="Times New Roman"/>
                <a:cs typeface="Times New Roman"/>
                <a:sym typeface="Times New Roman"/>
              </a:rPr>
              <a:t> </a:t>
            </a: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56</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691" name="Shape 691"/>
          <p:cNvSpPr txBox="1"/>
          <p:nvPr/>
        </p:nvSpPr>
        <p:spPr>
          <a:xfrm>
            <a:off x="1142975" y="142853"/>
            <a:ext cx="6429420" cy="83099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 TRIBUTAÇÃO DOS GRUPOS DE SOCIEDADES  (ART.º 69.º)</a:t>
            </a:r>
          </a:p>
        </p:txBody>
      </p:sp>
    </p:spTree>
  </p:cSld>
  <p:clrMapOvr>
    <a:masterClrMapping/>
  </p:clrMapOvr>
  <p:transition spd="slow">
    <p:cut/>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696"/>
        <p:cNvGrpSpPr/>
        <p:nvPr/>
      </p:nvGrpSpPr>
      <p:grpSpPr>
        <a:xfrm>
          <a:off x="0" y="0"/>
          <a:ext cx="0" cy="0"/>
          <a:chOff x="0" y="0"/>
          <a:chExt cx="0" cy="0"/>
        </a:xfrm>
      </p:grpSpPr>
      <p:sp>
        <p:nvSpPr>
          <p:cNvPr id="697" name="Shape 697"/>
          <p:cNvSpPr txBox="1">
            <a:spLocks noGrp="1"/>
          </p:cNvSpPr>
          <p:nvPr>
            <p:ph type="body" idx="1"/>
          </p:nvPr>
        </p:nvSpPr>
        <p:spPr>
          <a:xfrm>
            <a:off x="785785" y="1285859"/>
            <a:ext cx="8072494" cy="5311790"/>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100000"/>
              <a:buFont typeface="Noto Symbol"/>
              <a:buChar char="❖"/>
            </a:pPr>
            <a:r>
              <a:rPr lang="pt-PT" sz="1800" b="1" i="0" u="none" strike="noStrike" cap="none" baseline="0">
                <a:solidFill>
                  <a:schemeClr val="dk1"/>
                </a:solidFill>
                <a:latin typeface="Times New Roman"/>
                <a:ea typeface="Times New Roman"/>
                <a:cs typeface="Times New Roman"/>
                <a:sym typeface="Times New Roman"/>
              </a:rPr>
              <a:t>A opção deve ser comunicada à AT, conforme n.º 7 e só pode ser formulada </a:t>
            </a:r>
            <a:r>
              <a:rPr lang="pt-PT" sz="1800" b="0" i="0" u="none" strike="noStrike" cap="none" baseline="0">
                <a:solidFill>
                  <a:schemeClr val="dk1"/>
                </a:solidFill>
                <a:latin typeface="Times New Roman"/>
                <a:ea typeface="Times New Roman"/>
                <a:cs typeface="Times New Roman"/>
                <a:sym typeface="Times New Roman"/>
              </a:rPr>
              <a:t>quando se verifiquem cumulativamente os seguintes requisitos: </a:t>
            </a:r>
          </a:p>
          <a:p>
            <a:pPr marL="342900" marR="0" lvl="0" indent="-342900" algn="l" rtl="0">
              <a:spcBef>
                <a:spcPts val="360"/>
              </a:spcBef>
              <a:spcAft>
                <a:spcPts val="0"/>
              </a:spcAft>
              <a:buClr>
                <a:schemeClr val="lt2"/>
              </a:buClr>
              <a:buSzPct val="100000"/>
              <a:buFont typeface="Arial"/>
              <a:buChar char="❖"/>
            </a:pPr>
            <a:r>
              <a:rPr lang="pt-PT" sz="1800" b="0" i="0" u="none" strike="noStrike" cap="none" baseline="0">
                <a:solidFill>
                  <a:schemeClr val="dk1"/>
                </a:solidFill>
                <a:latin typeface="Times New Roman"/>
                <a:ea typeface="Times New Roman"/>
                <a:cs typeface="Times New Roman"/>
                <a:sym typeface="Times New Roman"/>
              </a:rPr>
              <a:t> As sociedades pertencentes ao grupo têm todas sede e direcção efectiva em território português e a totalidade dos seus rendimentos está sujeita ao regime geral de tributação em IRC, à taxa normal mais elevada; </a:t>
            </a:r>
          </a:p>
          <a:p>
            <a:pPr marL="342900" marR="0" lvl="0" indent="-342900" algn="l" rtl="0">
              <a:spcBef>
                <a:spcPts val="360"/>
              </a:spcBef>
              <a:spcAft>
                <a:spcPts val="0"/>
              </a:spcAft>
              <a:buClr>
                <a:schemeClr val="lt2"/>
              </a:buClr>
              <a:buSzPct val="100000"/>
              <a:buFont typeface="Arial"/>
              <a:buChar char="❖"/>
            </a:pPr>
            <a:r>
              <a:rPr lang="pt-PT" sz="1800" b="0" i="0" u="none" strike="noStrike" cap="none" baseline="0">
                <a:solidFill>
                  <a:schemeClr val="dk1"/>
                </a:solidFill>
                <a:latin typeface="Times New Roman"/>
                <a:ea typeface="Times New Roman"/>
                <a:cs typeface="Times New Roman"/>
                <a:sym typeface="Times New Roman"/>
              </a:rPr>
              <a:t>A sociedade dominante detém a participação na sociedade dominada há mais de um ano, com referência à data em que se inicia a aplicação do regime, com exceção prevista no n.º 13; </a:t>
            </a:r>
          </a:p>
          <a:p>
            <a:pPr marL="342900" marR="0" lvl="0" indent="-342900" algn="l" rtl="0">
              <a:spcBef>
                <a:spcPts val="360"/>
              </a:spcBef>
              <a:spcAft>
                <a:spcPts val="0"/>
              </a:spcAft>
              <a:buClr>
                <a:schemeClr val="lt2"/>
              </a:buClr>
              <a:buSzPct val="100000"/>
              <a:buFont typeface="Arial"/>
              <a:buChar char="❖"/>
            </a:pPr>
            <a:r>
              <a:rPr lang="pt-PT" sz="1800" b="0" i="0" u="none" strike="noStrike" cap="none" baseline="0">
                <a:solidFill>
                  <a:schemeClr val="dk1"/>
                </a:solidFill>
                <a:latin typeface="Times New Roman"/>
                <a:ea typeface="Times New Roman"/>
                <a:cs typeface="Times New Roman"/>
                <a:sym typeface="Times New Roman"/>
              </a:rPr>
              <a:t>A sociedade dominante não é considerada dominada de nenhuma outra sociedade residente em território português que reúna os requisitos para ser qualificada como dominante, com exceção prevista no n.º 10;</a:t>
            </a:r>
          </a:p>
          <a:p>
            <a:pPr marL="342900" marR="0" lvl="0" indent="-342900" algn="l" rtl="0">
              <a:spcBef>
                <a:spcPts val="360"/>
              </a:spcBef>
              <a:spcAft>
                <a:spcPts val="0"/>
              </a:spcAft>
              <a:buClr>
                <a:schemeClr val="lt2"/>
              </a:buClr>
              <a:buSzPct val="100000"/>
              <a:buFont typeface="Arial"/>
              <a:buChar char="❖"/>
            </a:pPr>
            <a:r>
              <a:rPr lang="pt-PT" sz="1800" b="0" i="0" u="none" strike="noStrike" cap="none" baseline="0">
                <a:solidFill>
                  <a:schemeClr val="dk1"/>
                </a:solidFill>
                <a:latin typeface="Times New Roman"/>
                <a:ea typeface="Times New Roman"/>
                <a:cs typeface="Times New Roman"/>
                <a:sym typeface="Times New Roman"/>
              </a:rPr>
              <a:t>A sociedade dominante não tenha renunciado à aplicação do regime nos três anos anteriores, com referência à data em que se inicia a aplicação do regime;</a:t>
            </a:r>
          </a:p>
          <a:p>
            <a:pPr marL="342900" marR="0" lvl="0" indent="-342900" algn="l" rtl="0">
              <a:spcBef>
                <a:spcPts val="360"/>
              </a:spcBef>
              <a:spcAft>
                <a:spcPts val="0"/>
              </a:spcAft>
              <a:buClr>
                <a:schemeClr val="lt2"/>
              </a:buClr>
              <a:buSzPct val="100000"/>
              <a:buFont typeface="Noto Symbol"/>
              <a:buChar char="❖"/>
            </a:pPr>
            <a:r>
              <a:rPr lang="pt-PT" sz="1800" b="0" i="0" u="none" strike="noStrike" cap="none" baseline="0">
                <a:solidFill>
                  <a:schemeClr val="dk1"/>
                </a:solidFill>
                <a:latin typeface="Times New Roman"/>
                <a:ea typeface="Times New Roman"/>
                <a:cs typeface="Times New Roman"/>
                <a:sym typeface="Times New Roman"/>
              </a:rPr>
              <a:t>A opção cessa quando deixar de estar  reunido algum dos requisitos, alguma das sociedades não reuna as condições ou o lucro seja apurado por métodos indirectos;</a:t>
            </a:r>
          </a:p>
          <a:p>
            <a:pPr marL="342900" marR="0" lvl="0" indent="-342900" algn="l" rtl="0">
              <a:spcBef>
                <a:spcPts val="360"/>
              </a:spcBef>
              <a:spcAft>
                <a:spcPts val="0"/>
              </a:spcAft>
              <a:buClr>
                <a:schemeClr val="lt2"/>
              </a:buClr>
              <a:buSzPct val="100000"/>
              <a:buFont typeface="Noto Symbol"/>
              <a:buChar char="❖"/>
            </a:pPr>
            <a:r>
              <a:rPr lang="pt-PT" sz="1800" b="0" i="0" u="none" strike="noStrike" cap="none" baseline="0">
                <a:solidFill>
                  <a:schemeClr val="dk1"/>
                </a:solidFill>
                <a:latin typeface="Times New Roman"/>
                <a:ea typeface="Times New Roman"/>
                <a:cs typeface="Times New Roman"/>
                <a:sym typeface="Times New Roman"/>
              </a:rPr>
              <a:t>Compete à sociedade dominante provar que estão reunidas as condições para aplicação do regime.</a:t>
            </a:r>
          </a:p>
        </p:txBody>
      </p:sp>
      <p:sp>
        <p:nvSpPr>
          <p:cNvPr id="698" name="Shape 698"/>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57</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699" name="Shape 699"/>
          <p:cNvSpPr txBox="1"/>
          <p:nvPr/>
        </p:nvSpPr>
        <p:spPr>
          <a:xfrm>
            <a:off x="1142975" y="142853"/>
            <a:ext cx="6429420" cy="83099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 TRIBUTAÇÃO DOS GRUPOS DE SOCIEDADES  (ART.º 69.º)</a:t>
            </a:r>
          </a:p>
        </p:txBody>
      </p:sp>
    </p:spTree>
  </p:cSld>
  <p:clrMapOvr>
    <a:masterClrMapping/>
  </p:clrMapOvr>
  <p:transition spd="slow">
    <p:cut/>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704"/>
        <p:cNvGrpSpPr/>
        <p:nvPr/>
      </p:nvGrpSpPr>
      <p:grpSpPr>
        <a:xfrm>
          <a:off x="0" y="0"/>
          <a:ext cx="0" cy="0"/>
          <a:chOff x="0" y="0"/>
          <a:chExt cx="0" cy="0"/>
        </a:xfrm>
      </p:grpSpPr>
      <p:sp>
        <p:nvSpPr>
          <p:cNvPr id="705" name="Shape 705"/>
          <p:cNvSpPr txBox="1">
            <a:spLocks noGrp="1"/>
          </p:cNvSpPr>
          <p:nvPr>
            <p:ph type="body" idx="1"/>
          </p:nvPr>
        </p:nvSpPr>
        <p:spPr>
          <a:xfrm>
            <a:off x="785785" y="1142983"/>
            <a:ext cx="8072494" cy="5454666"/>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25000"/>
              <a:buFont typeface="Arial"/>
              <a:buNone/>
            </a:pPr>
            <a:r>
              <a:rPr lang="pt-PT" sz="2000" b="0" i="0" u="none" strike="noStrike" cap="none" baseline="0" dirty="0">
                <a:solidFill>
                  <a:schemeClr val="tx1"/>
                </a:solidFill>
                <a:latin typeface="Times New Roman"/>
                <a:ea typeface="Times New Roman"/>
                <a:cs typeface="Times New Roman"/>
                <a:sym typeface="Times New Roman"/>
              </a:rPr>
              <a:t>Sociedade dominante sedeada em Estado membro da EU ou EEE</a:t>
            </a:r>
          </a:p>
          <a:p>
            <a:pPr marL="342900" marR="0" lvl="0" indent="-342900" algn="just" rtl="0">
              <a:spcBef>
                <a:spcPts val="360"/>
              </a:spcBef>
              <a:spcAft>
                <a:spcPts val="0"/>
              </a:spcAft>
              <a:buClr>
                <a:schemeClr val="lt2"/>
              </a:buClr>
              <a:buSzPct val="100000"/>
              <a:buFont typeface="Noto Symbol"/>
              <a:buChar char="❖"/>
            </a:pPr>
            <a:r>
              <a:rPr lang="pt-PT" sz="1800" b="0" i="0" u="none" strike="noStrike" cap="none" baseline="0" dirty="0">
                <a:solidFill>
                  <a:schemeClr val="tx1"/>
                </a:solidFill>
                <a:latin typeface="Times New Roman"/>
                <a:ea typeface="Times New Roman"/>
                <a:cs typeface="Times New Roman"/>
                <a:sym typeface="Times New Roman"/>
              </a:rPr>
              <a:t>Aplicação regime de tributação dos grupos de sociedades aplica-se também, quando a </a:t>
            </a:r>
            <a:r>
              <a:rPr lang="pt-PT" sz="1800" b="1" i="0" u="none" strike="noStrike" cap="none" baseline="0" dirty="0">
                <a:solidFill>
                  <a:schemeClr val="tx1"/>
                </a:solidFill>
                <a:latin typeface="Times New Roman"/>
                <a:ea typeface="Times New Roman"/>
                <a:cs typeface="Times New Roman"/>
                <a:sym typeface="Times New Roman"/>
              </a:rPr>
              <a:t>sociedade dominante </a:t>
            </a:r>
            <a:r>
              <a:rPr lang="pt-PT" sz="1800" b="0" i="0" u="none" strike="noStrike" cap="none" baseline="0" dirty="0">
                <a:solidFill>
                  <a:schemeClr val="tx1"/>
                </a:solidFill>
                <a:latin typeface="Times New Roman"/>
                <a:ea typeface="Times New Roman"/>
                <a:cs typeface="Times New Roman"/>
                <a:sym typeface="Times New Roman"/>
              </a:rPr>
              <a:t>não tenha sede em TN, mas estejam reunidos cumulativamente os requisitos:</a:t>
            </a:r>
          </a:p>
          <a:p>
            <a:pPr marL="742950" marR="0" lvl="1" indent="-285750" algn="just" rtl="0">
              <a:spcBef>
                <a:spcPts val="360"/>
              </a:spcBef>
              <a:spcAft>
                <a:spcPts val="0"/>
              </a:spcAft>
              <a:buClr>
                <a:schemeClr val="lt2"/>
              </a:buClr>
              <a:buSzPct val="50000"/>
              <a:buFont typeface="Noto Symbol"/>
              <a:buChar char="❖"/>
            </a:pPr>
            <a:r>
              <a:rPr lang="pt-PT" sz="1800" b="0" i="0" u="none" strike="noStrike" cap="none" baseline="0" dirty="0">
                <a:solidFill>
                  <a:schemeClr val="tx1"/>
                </a:solidFill>
                <a:latin typeface="Times New Roman"/>
                <a:ea typeface="Times New Roman"/>
                <a:cs typeface="Times New Roman"/>
                <a:sym typeface="Times New Roman"/>
              </a:rPr>
              <a:t>Seja residente EU ou EEE vinculado a cooperação administrativa no domínio da fiscalidade;</a:t>
            </a:r>
          </a:p>
          <a:p>
            <a:pPr marL="742950" marR="0" lvl="1" indent="-285750" algn="just" rtl="0">
              <a:spcBef>
                <a:spcPts val="360"/>
              </a:spcBef>
              <a:spcAft>
                <a:spcPts val="0"/>
              </a:spcAft>
              <a:buClr>
                <a:schemeClr val="lt2"/>
              </a:buClr>
              <a:buSzPct val="50000"/>
              <a:buFont typeface="Noto Symbol"/>
              <a:buChar char="❖"/>
            </a:pPr>
            <a:r>
              <a:rPr lang="pt-PT" sz="1800" b="0" i="0" u="none" strike="noStrike" cap="none" baseline="0" dirty="0">
                <a:solidFill>
                  <a:schemeClr val="tx1"/>
                </a:solidFill>
                <a:latin typeface="Times New Roman"/>
                <a:ea typeface="Times New Roman"/>
                <a:cs typeface="Times New Roman"/>
                <a:sym typeface="Times New Roman"/>
              </a:rPr>
              <a:t>Detenha a participação nas sociedades dominadas há mais de um ano, com referência à data em que se inicia a aplicação do regime; </a:t>
            </a:r>
          </a:p>
          <a:p>
            <a:pPr marL="742950" marR="0" lvl="1" indent="-285750" algn="just" rtl="0">
              <a:spcBef>
                <a:spcPts val="360"/>
              </a:spcBef>
              <a:spcAft>
                <a:spcPts val="0"/>
              </a:spcAft>
              <a:buClr>
                <a:schemeClr val="lt2"/>
              </a:buClr>
              <a:buSzPct val="50000"/>
              <a:buFont typeface="Noto Symbol"/>
              <a:buChar char="❖"/>
            </a:pPr>
            <a:r>
              <a:rPr lang="pt-PT" sz="1800" b="0" i="0" u="none" strike="noStrike" cap="none" baseline="0" dirty="0">
                <a:solidFill>
                  <a:schemeClr val="tx1"/>
                </a:solidFill>
                <a:latin typeface="Times New Roman"/>
                <a:ea typeface="Times New Roman"/>
                <a:cs typeface="Times New Roman"/>
                <a:sym typeface="Times New Roman"/>
              </a:rPr>
              <a:t>Não seja detida, direta ou indiretamente, pelo menos, em 75 % do capital, por sociedade residente em TN que reúna os requisitos previstos no artigo 69.º para ser qualificada como dominante;</a:t>
            </a:r>
          </a:p>
          <a:p>
            <a:pPr marL="742950" marR="0" lvl="1" indent="-285750" algn="just" rtl="0">
              <a:spcBef>
                <a:spcPts val="360"/>
              </a:spcBef>
              <a:spcAft>
                <a:spcPts val="0"/>
              </a:spcAft>
              <a:buClr>
                <a:schemeClr val="lt2"/>
              </a:buClr>
              <a:buSzPct val="50000"/>
              <a:buFont typeface="Noto Symbol"/>
              <a:buChar char="❖"/>
            </a:pPr>
            <a:r>
              <a:rPr lang="pt-PT" sz="1800" b="0" i="0" u="none" strike="noStrike" cap="none" baseline="0" dirty="0">
                <a:solidFill>
                  <a:schemeClr val="tx1"/>
                </a:solidFill>
                <a:latin typeface="Times New Roman"/>
                <a:ea typeface="Times New Roman"/>
                <a:cs typeface="Times New Roman"/>
                <a:sym typeface="Times New Roman"/>
              </a:rPr>
              <a:t>Não tenha renunciado à aplicação do regime nos três anos anteriores, com referência à data em que se inicia a aplicação do regime; </a:t>
            </a:r>
          </a:p>
          <a:p>
            <a:pPr marL="742950" marR="0" lvl="1" indent="-285750" algn="just" rtl="0">
              <a:spcBef>
                <a:spcPts val="360"/>
              </a:spcBef>
              <a:spcAft>
                <a:spcPts val="0"/>
              </a:spcAft>
              <a:buClr>
                <a:schemeClr val="lt2"/>
              </a:buClr>
              <a:buSzPct val="50000"/>
              <a:buFont typeface="Noto Symbol"/>
              <a:buChar char="❖"/>
            </a:pPr>
            <a:r>
              <a:rPr lang="pt-PT" sz="1800" b="0" i="0" u="none" strike="noStrike" cap="none" baseline="0" dirty="0">
                <a:solidFill>
                  <a:schemeClr val="tx1"/>
                </a:solidFill>
                <a:latin typeface="Times New Roman"/>
                <a:ea typeface="Times New Roman"/>
                <a:cs typeface="Times New Roman"/>
                <a:sym typeface="Times New Roman"/>
              </a:rPr>
              <a:t>Esteja sujeita e não isenta de imposto similar a IRC;</a:t>
            </a:r>
          </a:p>
          <a:p>
            <a:pPr marL="742950" marR="0" lvl="1" indent="-285750" algn="just" rtl="0">
              <a:spcBef>
                <a:spcPts val="360"/>
              </a:spcBef>
              <a:spcAft>
                <a:spcPts val="0"/>
              </a:spcAft>
              <a:buClr>
                <a:schemeClr val="lt2"/>
              </a:buClr>
              <a:buSzPct val="50000"/>
              <a:buFont typeface="Noto Symbol"/>
              <a:buChar char="❖"/>
            </a:pPr>
            <a:r>
              <a:rPr lang="pt-PT" sz="1800" b="0" i="0" u="none" strike="noStrike" cap="none" baseline="0" dirty="0">
                <a:solidFill>
                  <a:schemeClr val="tx1"/>
                </a:solidFill>
                <a:latin typeface="Times New Roman"/>
                <a:ea typeface="Times New Roman"/>
                <a:cs typeface="Times New Roman"/>
                <a:sym typeface="Times New Roman"/>
              </a:rPr>
              <a:t>Revista a forma de sociedade de responsabilidade limitada;</a:t>
            </a:r>
          </a:p>
          <a:p>
            <a:pPr marL="742950" marR="0" lvl="1" indent="-285750" algn="just" rtl="0">
              <a:spcBef>
                <a:spcPts val="360"/>
              </a:spcBef>
              <a:spcAft>
                <a:spcPts val="0"/>
              </a:spcAft>
              <a:buClr>
                <a:schemeClr val="lt2"/>
              </a:buClr>
              <a:buSzPct val="50000"/>
              <a:buFont typeface="Noto Symbol"/>
              <a:buChar char="❖"/>
            </a:pPr>
            <a:r>
              <a:rPr lang="pt-PT" sz="1800" b="0" i="0" u="none" strike="noStrike" cap="none" baseline="0" dirty="0">
                <a:solidFill>
                  <a:schemeClr val="tx1"/>
                </a:solidFill>
                <a:latin typeface="Times New Roman"/>
                <a:ea typeface="Times New Roman"/>
                <a:cs typeface="Times New Roman"/>
                <a:sym typeface="Times New Roman"/>
              </a:rPr>
              <a:t>Detendo estabelecimento estável, existem condições a cumprir;</a:t>
            </a:r>
          </a:p>
          <a:p>
            <a:pPr marL="342900" marR="0" lvl="0" indent="-342900" algn="just" rtl="0">
              <a:spcBef>
                <a:spcPts val="360"/>
              </a:spcBef>
              <a:spcAft>
                <a:spcPts val="0"/>
              </a:spcAft>
              <a:buClr>
                <a:schemeClr val="lt2"/>
              </a:buClr>
              <a:buSzPct val="100000"/>
              <a:buFont typeface="Noto Symbol"/>
              <a:buChar char="❖"/>
            </a:pPr>
            <a:r>
              <a:rPr lang="pt-PT" sz="1800" b="0" i="0" u="none" strike="noStrike" cap="none" baseline="0" dirty="0">
                <a:solidFill>
                  <a:schemeClr val="tx1"/>
                </a:solidFill>
                <a:latin typeface="Times New Roman"/>
                <a:ea typeface="Times New Roman"/>
                <a:cs typeface="Times New Roman"/>
                <a:sym typeface="Times New Roman"/>
              </a:rPr>
              <a:t>As regras de aplicação deste regime de tributação, são as previstas no art.º 69.º com as necessárias adaptações</a:t>
            </a:r>
            <a:r>
              <a:rPr lang="pt-PT" sz="1800" b="1" i="0" u="none" strike="noStrike" cap="none" baseline="0" dirty="0">
                <a:solidFill>
                  <a:schemeClr val="tx1"/>
                </a:solidFill>
                <a:latin typeface="Times New Roman"/>
                <a:ea typeface="Times New Roman"/>
                <a:cs typeface="Times New Roman"/>
                <a:sym typeface="Times New Roman"/>
              </a:rPr>
              <a:t>. </a:t>
            </a:r>
          </a:p>
        </p:txBody>
      </p:sp>
      <p:sp>
        <p:nvSpPr>
          <p:cNvPr id="706" name="Shape 706"/>
          <p:cNvSpPr txBox="1">
            <a:spLocks noGrp="1"/>
          </p:cNvSpPr>
          <p:nvPr>
            <p:ph type="sldNum" idx="12"/>
          </p:nvPr>
        </p:nvSpPr>
        <p:spPr>
          <a:xfrm>
            <a:off x="7572396" y="6248400"/>
            <a:ext cx="885803"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r>
              <a:rPr lang="pt-PT" sz="1400" b="0" i="0" u="none" strike="noStrike" cap="none" baseline="0">
                <a:solidFill>
                  <a:schemeClr val="lt2"/>
                </a:solidFill>
                <a:latin typeface="Times New Roman"/>
                <a:ea typeface="Times New Roman"/>
                <a:cs typeface="Times New Roman"/>
                <a:sym typeface="Times New Roman"/>
              </a:rPr>
              <a:t> </a:t>
            </a: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58</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707" name="Shape 707"/>
          <p:cNvSpPr txBox="1"/>
          <p:nvPr/>
        </p:nvSpPr>
        <p:spPr>
          <a:xfrm>
            <a:off x="1142975" y="142853"/>
            <a:ext cx="6429420" cy="83099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dirty="0">
                <a:solidFill>
                  <a:schemeClr val="dk1"/>
                </a:solidFill>
                <a:latin typeface="Times New Roman"/>
                <a:ea typeface="Times New Roman"/>
                <a:cs typeface="Times New Roman"/>
                <a:sym typeface="Times New Roman"/>
              </a:rPr>
              <a:t> TRIBUTAÇÃO DOS GRUPOS DE SOCIEDADES  (</a:t>
            </a:r>
            <a:r>
              <a:rPr lang="pt-PT" sz="2400" b="1" i="0" u="none" strike="noStrike" cap="none" baseline="0" dirty="0" err="1">
                <a:solidFill>
                  <a:schemeClr val="tx1"/>
                </a:solidFill>
                <a:latin typeface="Times New Roman"/>
                <a:ea typeface="Times New Roman"/>
                <a:cs typeface="Times New Roman"/>
                <a:sym typeface="Times New Roman"/>
              </a:rPr>
              <a:t>ART.º</a:t>
            </a:r>
            <a:r>
              <a:rPr lang="pt-PT" sz="2400" b="1" i="0" u="none" strike="noStrike" cap="none" baseline="0" dirty="0">
                <a:solidFill>
                  <a:schemeClr val="tx1"/>
                </a:solidFill>
                <a:latin typeface="Times New Roman"/>
                <a:ea typeface="Times New Roman"/>
                <a:cs typeface="Times New Roman"/>
                <a:sym typeface="Times New Roman"/>
              </a:rPr>
              <a:t> 69.º-A</a:t>
            </a:r>
            <a:r>
              <a:rPr lang="pt-PT" sz="2400" b="1" i="0" u="none" strike="noStrike" cap="none" baseline="0" dirty="0">
                <a:solidFill>
                  <a:schemeClr val="dk1"/>
                </a:solidFill>
                <a:latin typeface="Times New Roman"/>
                <a:ea typeface="Times New Roman"/>
                <a:cs typeface="Times New Roman"/>
                <a:sym typeface="Times New Roman"/>
              </a:rPr>
              <a:t>)</a:t>
            </a:r>
          </a:p>
        </p:txBody>
      </p:sp>
    </p:spTree>
  </p:cSld>
  <p:clrMapOvr>
    <a:masterClrMapping/>
  </p:clrMapOvr>
  <p:transition spd="slow">
    <p:cut/>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712"/>
        <p:cNvGrpSpPr/>
        <p:nvPr/>
      </p:nvGrpSpPr>
      <p:grpSpPr>
        <a:xfrm>
          <a:off x="0" y="0"/>
          <a:ext cx="0" cy="0"/>
          <a:chOff x="0" y="0"/>
          <a:chExt cx="0" cy="0"/>
        </a:xfrm>
      </p:grpSpPr>
      <p:sp>
        <p:nvSpPr>
          <p:cNvPr id="713" name="Shape 713"/>
          <p:cNvSpPr txBox="1">
            <a:spLocks noGrp="1"/>
          </p:cNvSpPr>
          <p:nvPr>
            <p:ph type="body" idx="1"/>
          </p:nvPr>
        </p:nvSpPr>
        <p:spPr>
          <a:xfrm>
            <a:off x="785785" y="1285859"/>
            <a:ext cx="8072494" cy="5311790"/>
          </a:xfrm>
          <a:prstGeom prst="rect">
            <a:avLst/>
          </a:prstGeom>
          <a:noFill/>
          <a:ln>
            <a:noFill/>
          </a:ln>
        </p:spPr>
        <p:txBody>
          <a:bodyPr lIns="91425" tIns="45700" rIns="91425" bIns="45700" anchor="t" anchorCtr="0">
            <a:noAutofit/>
          </a:bodyPr>
          <a:lstStyle/>
          <a:p>
            <a:pPr marL="342900" marR="0" lvl="0" indent="444500" algn="ctr" rtl="0">
              <a:spcBef>
                <a:spcPts val="0"/>
              </a:spcBef>
              <a:spcAft>
                <a:spcPts val="0"/>
              </a:spcAft>
              <a:buClr>
                <a:schemeClr val="lt2"/>
              </a:buClr>
              <a:buFont typeface="Arial"/>
              <a:buNone/>
            </a:pPr>
            <a:endParaRPr sz="2400" b="1" i="0" u="none" strike="noStrike" cap="none" baseline="0" dirty="0">
              <a:solidFill>
                <a:schemeClr val="dk1"/>
              </a:solidFill>
              <a:latin typeface="Times New Roman"/>
              <a:ea typeface="Times New Roman"/>
              <a:cs typeface="Times New Roman"/>
              <a:sym typeface="Times New Roman"/>
            </a:endParaRPr>
          </a:p>
          <a:p>
            <a:pPr marL="342900" marR="0" lvl="0" indent="444500" algn="ctr" rtl="0">
              <a:spcBef>
                <a:spcPts val="480"/>
              </a:spcBef>
              <a:spcAft>
                <a:spcPts val="0"/>
              </a:spcAft>
              <a:buClr>
                <a:schemeClr val="lt2"/>
              </a:buClr>
              <a:buSzPct val="25000"/>
              <a:buFont typeface="Arial"/>
              <a:buNone/>
            </a:pPr>
            <a:r>
              <a:rPr lang="pt-PT" sz="2400" b="1" i="0" u="none" strike="noStrike" cap="none" baseline="0" dirty="0">
                <a:solidFill>
                  <a:schemeClr val="dk1"/>
                </a:solidFill>
                <a:latin typeface="Times New Roman"/>
                <a:ea typeface="Times New Roman"/>
                <a:cs typeface="Times New Roman"/>
                <a:sym typeface="Times New Roman"/>
              </a:rPr>
              <a:t>Metodologia de cálculo do Lucro Tributável </a:t>
            </a:r>
          </a:p>
          <a:p>
            <a:pPr marL="342900" marR="0" lvl="0" indent="444500" algn="just" rtl="0">
              <a:spcBef>
                <a:spcPts val="480"/>
              </a:spcBef>
              <a:spcAft>
                <a:spcPts val="0"/>
              </a:spcAft>
              <a:buClr>
                <a:schemeClr val="lt2"/>
              </a:buClr>
              <a:buSzPct val="25000"/>
              <a:buFont typeface="Arial"/>
              <a:buNone/>
            </a:pPr>
            <a:r>
              <a:rPr lang="pt-PT" sz="2400" b="0" i="0" u="none" strike="noStrike" cap="none" baseline="0" dirty="0">
                <a:solidFill>
                  <a:schemeClr val="dk1"/>
                </a:solidFill>
                <a:latin typeface="Times New Roman"/>
                <a:ea typeface="Times New Roman"/>
                <a:cs typeface="Times New Roman"/>
                <a:sym typeface="Times New Roman"/>
              </a:rPr>
              <a:t> </a:t>
            </a:r>
          </a:p>
          <a:p>
            <a:pPr marL="342900" marR="0" lvl="0" indent="-342900" algn="just" rtl="0">
              <a:spcBef>
                <a:spcPts val="480"/>
              </a:spcBef>
              <a:spcAft>
                <a:spcPts val="0"/>
              </a:spcAft>
              <a:buClr>
                <a:schemeClr val="lt2"/>
              </a:buClr>
              <a:buSzPct val="100000"/>
              <a:buFont typeface="Arial"/>
              <a:buChar char="●"/>
            </a:pPr>
            <a:r>
              <a:rPr lang="pt-PT" sz="2400" b="0" i="0" u="none" strike="noStrike" cap="none" baseline="0" dirty="0">
                <a:solidFill>
                  <a:schemeClr val="dk1"/>
                </a:solidFill>
                <a:latin typeface="Times New Roman"/>
                <a:ea typeface="Times New Roman"/>
                <a:cs typeface="Times New Roman"/>
                <a:sym typeface="Times New Roman"/>
              </a:rPr>
              <a:t>O lucro tributável do grupo é calculado pela </a:t>
            </a:r>
            <a:r>
              <a:rPr lang="pt-PT" sz="2400" b="1" i="0" u="none" strike="noStrike" cap="none" baseline="0" dirty="0">
                <a:solidFill>
                  <a:schemeClr val="dk1"/>
                </a:solidFill>
                <a:latin typeface="Times New Roman"/>
                <a:ea typeface="Times New Roman"/>
                <a:cs typeface="Times New Roman"/>
                <a:sym typeface="Times New Roman"/>
              </a:rPr>
              <a:t>sociedade dominante</a:t>
            </a:r>
            <a:r>
              <a:rPr lang="pt-PT" sz="2400" b="0" i="0" u="none" strike="noStrike" cap="none" baseline="0" dirty="0">
                <a:solidFill>
                  <a:schemeClr val="dk1"/>
                </a:solidFill>
                <a:latin typeface="Times New Roman"/>
                <a:ea typeface="Times New Roman"/>
                <a:cs typeface="Times New Roman"/>
                <a:sym typeface="Times New Roman"/>
              </a:rPr>
              <a:t>, através da </a:t>
            </a:r>
            <a:r>
              <a:rPr lang="pt-PT" sz="2400" b="1" i="0" u="none" strike="noStrike" cap="none" baseline="0" dirty="0">
                <a:solidFill>
                  <a:schemeClr val="dk1"/>
                </a:solidFill>
                <a:latin typeface="Times New Roman"/>
                <a:ea typeface="Times New Roman"/>
                <a:cs typeface="Times New Roman"/>
                <a:sym typeface="Times New Roman"/>
              </a:rPr>
              <a:t>soma algébrica dos lucros tributáveis e dos prejuízos fiscais de cada uma das sociedades pertencentes ao grupo, </a:t>
            </a:r>
            <a:r>
              <a:rPr lang="pt-PT" sz="2400" b="0" i="0" u="none" strike="noStrike" cap="none" baseline="0" dirty="0">
                <a:solidFill>
                  <a:schemeClr val="dk1"/>
                </a:solidFill>
                <a:latin typeface="Times New Roman"/>
                <a:ea typeface="Times New Roman"/>
                <a:cs typeface="Times New Roman"/>
                <a:sym typeface="Times New Roman"/>
              </a:rPr>
              <a:t>apurados nas respetivas declarações individuais, corrigido se for caso disso de acordo com o art.º 67.º n.º 5. </a:t>
            </a:r>
          </a:p>
          <a:p>
            <a:pPr marL="342900" marR="0" lvl="0" indent="-342900" algn="just" rtl="0">
              <a:spcBef>
                <a:spcPts val="480"/>
              </a:spcBef>
              <a:spcAft>
                <a:spcPts val="0"/>
              </a:spcAft>
              <a:buClr>
                <a:schemeClr val="lt2"/>
              </a:buClr>
              <a:buSzPct val="100000"/>
              <a:buFont typeface="Arial"/>
              <a:buChar char="●"/>
            </a:pPr>
            <a:r>
              <a:rPr lang="pt-PT" sz="2400" b="0" i="0" u="none" strike="noStrike" cap="none" baseline="0" dirty="0">
                <a:solidFill>
                  <a:schemeClr val="dk1"/>
                </a:solidFill>
                <a:latin typeface="Times New Roman"/>
                <a:ea typeface="Times New Roman"/>
                <a:cs typeface="Times New Roman"/>
                <a:sym typeface="Times New Roman"/>
              </a:rPr>
              <a:t>Os prejuízos só podem ser deduzidos de acordo com o n.º 2 do art.º 52.º.</a:t>
            </a:r>
            <a:endParaRPr sz="2400" b="0" i="0" u="none" strike="noStrike" cap="none" baseline="0" dirty="0">
              <a:solidFill>
                <a:schemeClr val="dk1"/>
              </a:solidFill>
              <a:latin typeface="Times New Roman"/>
              <a:ea typeface="Times New Roman"/>
              <a:cs typeface="Times New Roman"/>
              <a:sym typeface="Times New Roman"/>
            </a:endParaRPr>
          </a:p>
          <a:p>
            <a:pPr marL="342900" marR="0" lvl="0" indent="-342900" algn="l" rtl="0">
              <a:spcBef>
                <a:spcPts val="480"/>
              </a:spcBef>
              <a:spcAft>
                <a:spcPts val="0"/>
              </a:spcAft>
              <a:buClr>
                <a:schemeClr val="lt2"/>
              </a:buClr>
              <a:buSzPct val="25000"/>
              <a:buFont typeface="Arial"/>
              <a:buNone/>
            </a:pPr>
            <a:br>
              <a:rPr lang="pt-PT" sz="2400" b="0" i="0" u="none" strike="noStrike" cap="none" baseline="0" dirty="0">
                <a:solidFill>
                  <a:schemeClr val="dk1"/>
                </a:solidFill>
                <a:latin typeface="Times New Roman"/>
                <a:ea typeface="Times New Roman"/>
                <a:cs typeface="Times New Roman"/>
                <a:sym typeface="Times New Roman"/>
              </a:rPr>
            </a:br>
            <a:endParaRPr lang="pt-PT" sz="2400" b="0" i="0" u="none" strike="noStrike" cap="none" baseline="0" dirty="0">
              <a:solidFill>
                <a:schemeClr val="dk1"/>
              </a:solidFill>
              <a:latin typeface="Times New Roman"/>
              <a:ea typeface="Times New Roman"/>
              <a:cs typeface="Times New Roman"/>
              <a:sym typeface="Times New Roman"/>
            </a:endParaRPr>
          </a:p>
          <a:p>
            <a:pPr marL="342900" marR="0" lvl="0" indent="444500" algn="just" rtl="0">
              <a:spcBef>
                <a:spcPts val="480"/>
              </a:spcBef>
              <a:spcAft>
                <a:spcPts val="0"/>
              </a:spcAft>
              <a:buClr>
                <a:schemeClr val="lt2"/>
              </a:buClr>
              <a:buFont typeface="Arial"/>
              <a:buNone/>
            </a:pPr>
            <a:endParaRPr sz="2400" b="0" i="0" u="none" strike="noStrike" cap="none" baseline="0" dirty="0">
              <a:solidFill>
                <a:schemeClr val="dk1"/>
              </a:solidFill>
              <a:latin typeface="Times New Roman"/>
              <a:ea typeface="Times New Roman"/>
              <a:cs typeface="Times New Roman"/>
              <a:sym typeface="Times New Roman"/>
            </a:endParaRPr>
          </a:p>
          <a:p>
            <a:pPr marL="342900" marR="0" lvl="0" indent="444500" algn="just" rtl="0">
              <a:spcBef>
                <a:spcPts val="480"/>
              </a:spcBef>
              <a:spcAft>
                <a:spcPts val="0"/>
              </a:spcAft>
              <a:buClr>
                <a:schemeClr val="lt2"/>
              </a:buClr>
              <a:buFont typeface="Arial"/>
              <a:buNone/>
            </a:pPr>
            <a:endParaRPr sz="2400" b="0" i="0" u="none" strike="noStrike" cap="none" baseline="0" dirty="0">
              <a:solidFill>
                <a:schemeClr val="dk1"/>
              </a:solidFill>
              <a:latin typeface="Times New Roman"/>
              <a:ea typeface="Times New Roman"/>
              <a:cs typeface="Times New Roman"/>
              <a:sym typeface="Times New Roman"/>
            </a:endParaRPr>
          </a:p>
          <a:p>
            <a:pPr marL="342900" marR="0" lvl="0" indent="-342900" algn="just" rtl="0">
              <a:spcBef>
                <a:spcPts val="480"/>
              </a:spcBef>
              <a:spcAft>
                <a:spcPts val="0"/>
              </a:spcAft>
              <a:buClr>
                <a:schemeClr val="lt2"/>
              </a:buClr>
              <a:buFont typeface="Arial"/>
              <a:buNone/>
            </a:pPr>
            <a:endParaRPr sz="2400" b="0" i="0" u="none" strike="noStrike" cap="none" baseline="0" dirty="0">
              <a:solidFill>
                <a:schemeClr val="dk1"/>
              </a:solidFill>
              <a:latin typeface="Times New Roman"/>
              <a:ea typeface="Times New Roman"/>
              <a:cs typeface="Times New Roman"/>
              <a:sym typeface="Times New Roman"/>
            </a:endParaRPr>
          </a:p>
        </p:txBody>
      </p:sp>
      <p:sp>
        <p:nvSpPr>
          <p:cNvPr id="714" name="Shape 714"/>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59</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715" name="Shape 715"/>
          <p:cNvSpPr txBox="1"/>
          <p:nvPr/>
        </p:nvSpPr>
        <p:spPr>
          <a:xfrm>
            <a:off x="1142975" y="142853"/>
            <a:ext cx="6429420" cy="830996"/>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 TRIBUTAÇÃO DOS GRUPOS DE SOCIEDADES  (ART.º 70.º e 71.º)</a:t>
            </a:r>
          </a:p>
        </p:txBody>
      </p:sp>
    </p:spTree>
  </p:cSld>
  <p:clrMapOvr>
    <a:masterClrMapping/>
  </p:clrMapOvr>
  <p:transition spd="slow">
    <p:cut/>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736"/>
        <p:cNvGrpSpPr/>
        <p:nvPr/>
      </p:nvGrpSpPr>
      <p:grpSpPr>
        <a:xfrm>
          <a:off x="0" y="0"/>
          <a:ext cx="0" cy="0"/>
          <a:chOff x="0" y="0"/>
          <a:chExt cx="0" cy="0"/>
        </a:xfrm>
      </p:grpSpPr>
      <p:sp>
        <p:nvSpPr>
          <p:cNvPr id="737" name="Shape 737"/>
          <p:cNvSpPr txBox="1">
            <a:spLocks noGrp="1"/>
          </p:cNvSpPr>
          <p:nvPr>
            <p:ph type="body" idx="1"/>
          </p:nvPr>
        </p:nvSpPr>
        <p:spPr>
          <a:xfrm>
            <a:off x="467544" y="836712"/>
            <a:ext cx="8496944" cy="5760939"/>
          </a:xfrm>
          <a:prstGeom prst="rect">
            <a:avLst/>
          </a:prstGeom>
          <a:noFill/>
          <a:ln>
            <a:noFill/>
          </a:ln>
        </p:spPr>
        <p:txBody>
          <a:bodyPr lIns="91425" tIns="45700" rIns="91425" bIns="45700" anchor="t" anchorCtr="0">
            <a:noAutofit/>
          </a:bodyPr>
          <a:lstStyle/>
          <a:p>
            <a:pPr marL="457200" marR="0" lvl="0" indent="-457200" algn="just" rtl="0">
              <a:spcBef>
                <a:spcPts val="320"/>
              </a:spcBef>
              <a:spcAft>
                <a:spcPts val="0"/>
              </a:spcAft>
              <a:buClr>
                <a:schemeClr val="lt2"/>
              </a:buClr>
              <a:buSzPct val="100000"/>
              <a:buFont typeface="Noto Symbol"/>
              <a:buChar char="❖"/>
            </a:pPr>
            <a:r>
              <a:rPr lang="pt-PT" sz="1700" b="1" i="0" u="none" strike="noStrike" cap="none" baseline="0" dirty="0">
                <a:solidFill>
                  <a:schemeClr val="dk1"/>
                </a:solidFill>
                <a:latin typeface="Times New Roman"/>
                <a:ea typeface="Times New Roman"/>
                <a:cs typeface="Times New Roman"/>
                <a:sym typeface="Times New Roman"/>
              </a:rPr>
              <a:t>Podem optar </a:t>
            </a:r>
            <a:r>
              <a:rPr lang="pt-PT" sz="1700" b="0" i="0" u="none" strike="noStrike" cap="none" baseline="0" dirty="0">
                <a:solidFill>
                  <a:schemeClr val="dk1"/>
                </a:solidFill>
                <a:latin typeface="Times New Roman"/>
                <a:ea typeface="Times New Roman"/>
                <a:cs typeface="Times New Roman"/>
                <a:sym typeface="Times New Roman"/>
              </a:rPr>
              <a:t>por este regime S.P. residentes, não isentos nem sujeitos a um regime especial de tributação, que exerçam a título principal uma atividade de natureza comercial, industrial ou agrícola e que verifiquem, </a:t>
            </a:r>
            <a:r>
              <a:rPr lang="pt-PT" sz="1700" b="1" i="0" u="none" strike="noStrike" cap="none" baseline="0" dirty="0">
                <a:solidFill>
                  <a:schemeClr val="dk1"/>
                </a:solidFill>
                <a:latin typeface="Times New Roman"/>
                <a:ea typeface="Times New Roman"/>
                <a:cs typeface="Times New Roman"/>
                <a:sym typeface="Times New Roman"/>
              </a:rPr>
              <a:t>cumulativamente, as seguintes condições: </a:t>
            </a:r>
          </a:p>
          <a:p>
            <a:pPr marL="342900" marR="0" lvl="0" indent="-342900" algn="l" rtl="0">
              <a:spcBef>
                <a:spcPts val="260"/>
              </a:spcBef>
              <a:spcAft>
                <a:spcPts val="0"/>
              </a:spcAft>
              <a:buClr>
                <a:schemeClr val="lt2"/>
              </a:buClr>
              <a:buSzPct val="25000"/>
              <a:buFont typeface="Arial"/>
              <a:buNone/>
            </a:pPr>
            <a:r>
              <a:rPr lang="pt-PT" sz="1200" b="0" i="0" u="none" strike="noStrike" cap="none" baseline="0" dirty="0">
                <a:solidFill>
                  <a:schemeClr val="dk1"/>
                </a:solidFill>
                <a:latin typeface="Times New Roman"/>
                <a:ea typeface="Times New Roman"/>
                <a:cs typeface="Times New Roman"/>
                <a:sym typeface="Times New Roman"/>
              </a:rPr>
              <a:t>a</a:t>
            </a:r>
            <a:r>
              <a:rPr lang="pt-PT" sz="1300" b="0" i="0" u="none" strike="noStrike" cap="none" baseline="0" dirty="0">
                <a:solidFill>
                  <a:schemeClr val="dk1"/>
                </a:solidFill>
                <a:latin typeface="Times New Roman"/>
                <a:ea typeface="Times New Roman"/>
                <a:cs typeface="Times New Roman"/>
                <a:sym typeface="Times New Roman"/>
              </a:rPr>
              <a:t>) </a:t>
            </a:r>
            <a:r>
              <a:rPr lang="pt-PT" sz="1500" b="0" i="0" u="none" strike="noStrike" cap="none" baseline="0" dirty="0">
                <a:solidFill>
                  <a:schemeClr val="dk1"/>
                </a:solidFill>
                <a:latin typeface="Times New Roman"/>
                <a:ea typeface="Times New Roman"/>
                <a:cs typeface="Times New Roman"/>
                <a:sym typeface="Times New Roman"/>
              </a:rPr>
              <a:t>Tenham obtido, no período de tributação anterior, montante anual ilíquido de rendimentos não superior a €200.000</a:t>
            </a:r>
            <a:r>
              <a:rPr lang="pt-PT" sz="1500" b="1" i="0" u="none" strike="noStrike" cap="none" baseline="0" dirty="0">
                <a:solidFill>
                  <a:schemeClr val="dk1"/>
                </a:solidFill>
                <a:latin typeface="Times New Roman"/>
                <a:ea typeface="Times New Roman"/>
                <a:cs typeface="Times New Roman"/>
                <a:sym typeface="Times New Roman"/>
              </a:rPr>
              <a:t>; </a:t>
            </a:r>
          </a:p>
          <a:p>
            <a:pPr marL="342900" marR="0" lvl="0" indent="-342900" algn="l" rtl="0">
              <a:spcBef>
                <a:spcPts val="260"/>
              </a:spcBef>
              <a:spcAft>
                <a:spcPts val="0"/>
              </a:spcAft>
              <a:buClr>
                <a:schemeClr val="lt2"/>
              </a:buClr>
              <a:buSzPct val="25000"/>
              <a:buFont typeface="Arial"/>
              <a:buNone/>
            </a:pPr>
            <a:r>
              <a:rPr lang="pt-PT" sz="1500" b="0" i="0" u="none" strike="noStrike" cap="none" baseline="0" dirty="0">
                <a:solidFill>
                  <a:schemeClr val="dk1"/>
                </a:solidFill>
                <a:latin typeface="Times New Roman"/>
                <a:ea typeface="Times New Roman"/>
                <a:cs typeface="Times New Roman"/>
                <a:sym typeface="Times New Roman"/>
              </a:rPr>
              <a:t>b) Total do balanço relativo ao período de tributação imediatamente anterior não exceda €500.000; </a:t>
            </a:r>
          </a:p>
          <a:p>
            <a:pPr marL="342900" marR="0" lvl="0" indent="-342900" algn="l" rtl="0">
              <a:spcBef>
                <a:spcPts val="260"/>
              </a:spcBef>
              <a:spcAft>
                <a:spcPts val="0"/>
              </a:spcAft>
              <a:buClr>
                <a:schemeClr val="lt2"/>
              </a:buClr>
              <a:buSzPct val="25000"/>
              <a:buFont typeface="Arial"/>
              <a:buNone/>
            </a:pPr>
            <a:r>
              <a:rPr lang="pt-PT" sz="1500" b="0" i="0" u="none" strike="noStrike" cap="none" baseline="0" dirty="0">
                <a:solidFill>
                  <a:schemeClr val="dk1"/>
                </a:solidFill>
                <a:latin typeface="Times New Roman"/>
                <a:ea typeface="Times New Roman"/>
                <a:cs typeface="Times New Roman"/>
                <a:sym typeface="Times New Roman"/>
              </a:rPr>
              <a:t>c) Não estejam legalmente obrigados à revisão legal das contas;</a:t>
            </a:r>
          </a:p>
          <a:p>
            <a:pPr marL="342900" marR="0" lvl="0" indent="-342900" algn="l" rtl="0">
              <a:spcBef>
                <a:spcPts val="260"/>
              </a:spcBef>
              <a:spcAft>
                <a:spcPts val="0"/>
              </a:spcAft>
              <a:buClr>
                <a:schemeClr val="lt2"/>
              </a:buClr>
              <a:buSzPct val="25000"/>
              <a:buFont typeface="Arial"/>
              <a:buNone/>
            </a:pPr>
            <a:r>
              <a:rPr lang="pt-PT" sz="1500" b="0" i="0" u="none" strike="noStrike" cap="none" baseline="0" dirty="0">
                <a:solidFill>
                  <a:schemeClr val="dk1"/>
                </a:solidFill>
                <a:latin typeface="Times New Roman"/>
                <a:ea typeface="Times New Roman"/>
                <a:cs typeface="Times New Roman"/>
                <a:sym typeface="Times New Roman"/>
              </a:rPr>
              <a:t>d) O capital social não seja detido em mais de 20%, direta ou indiretamente, nos termos do n.º 6 do artigo 69.º, por entidades que não preencham alguma das condições previstas nas alíneas anteriores, exceto quando sejam sociedades de capital de risco ou investidores de capital de risco; </a:t>
            </a:r>
          </a:p>
          <a:p>
            <a:pPr marL="342900" marR="0" lvl="0" indent="-342900" algn="l" rtl="0">
              <a:spcBef>
                <a:spcPts val="260"/>
              </a:spcBef>
              <a:spcAft>
                <a:spcPts val="0"/>
              </a:spcAft>
              <a:buClr>
                <a:schemeClr val="lt2"/>
              </a:buClr>
              <a:buSzPct val="25000"/>
              <a:buFont typeface="Arial"/>
              <a:buNone/>
            </a:pPr>
            <a:r>
              <a:rPr lang="pt-PT" sz="1500" b="0" i="0" u="none" strike="noStrike" cap="none" baseline="0" dirty="0">
                <a:solidFill>
                  <a:schemeClr val="dk1"/>
                </a:solidFill>
                <a:latin typeface="Times New Roman"/>
                <a:ea typeface="Times New Roman"/>
                <a:cs typeface="Times New Roman"/>
                <a:sym typeface="Times New Roman"/>
              </a:rPr>
              <a:t>e) Adotem o regime de normalização contabilística para micro entidades,  não havendo limite de n.º de trabalhadores</a:t>
            </a:r>
          </a:p>
          <a:p>
            <a:pPr marL="342900" marR="0" lvl="0" indent="-342900" algn="l" rtl="0">
              <a:spcBef>
                <a:spcPts val="260"/>
              </a:spcBef>
              <a:spcAft>
                <a:spcPts val="0"/>
              </a:spcAft>
              <a:buClr>
                <a:schemeClr val="lt2"/>
              </a:buClr>
              <a:buSzPct val="25000"/>
              <a:buFont typeface="Arial"/>
              <a:buNone/>
            </a:pPr>
            <a:r>
              <a:rPr lang="pt-PT" sz="1500" b="0" i="0" u="none" strike="noStrike" cap="none" baseline="0" dirty="0">
                <a:solidFill>
                  <a:schemeClr val="dk1"/>
                </a:solidFill>
                <a:latin typeface="Times New Roman"/>
                <a:ea typeface="Times New Roman"/>
                <a:cs typeface="Times New Roman"/>
                <a:sym typeface="Times New Roman"/>
              </a:rPr>
              <a:t>f) Não tenham renunciado à aplicação do regime nos três anos anteriores;</a:t>
            </a:r>
          </a:p>
          <a:p>
            <a:pPr marL="457200" marR="0" lvl="0" indent="-457200" algn="just" rtl="0">
              <a:spcBef>
                <a:spcPts val="320"/>
              </a:spcBef>
              <a:spcAft>
                <a:spcPts val="0"/>
              </a:spcAft>
              <a:buClr>
                <a:schemeClr val="lt2"/>
              </a:buClr>
              <a:buSzPct val="100000"/>
              <a:buFont typeface="Noto Symbol"/>
              <a:buChar char="❖"/>
            </a:pPr>
            <a:r>
              <a:rPr lang="pt-PT" sz="1800" b="1" i="0" u="sng" strike="noStrike" cap="none" baseline="0" dirty="0">
                <a:solidFill>
                  <a:schemeClr val="dk1"/>
                </a:solidFill>
                <a:latin typeface="Times New Roman"/>
                <a:ea typeface="Times New Roman"/>
                <a:cs typeface="Times New Roman"/>
                <a:sym typeface="Times New Roman"/>
              </a:rPr>
              <a:t>A opção deve ser formalizada pelos sujeitos passivos: </a:t>
            </a:r>
          </a:p>
          <a:p>
            <a:pPr marL="342900" marR="0" lvl="0" indent="-342900" algn="l" rtl="0">
              <a:spcBef>
                <a:spcPts val="320"/>
              </a:spcBef>
              <a:spcAft>
                <a:spcPts val="0"/>
              </a:spcAft>
              <a:buClr>
                <a:schemeClr val="lt2"/>
              </a:buClr>
              <a:buSzPct val="25000"/>
              <a:buFont typeface="Arial"/>
              <a:buNone/>
            </a:pPr>
            <a:r>
              <a:rPr lang="pt-PT" sz="1600" b="0" i="0" u="none" strike="noStrike" cap="none" baseline="0" dirty="0">
                <a:solidFill>
                  <a:schemeClr val="dk1"/>
                </a:solidFill>
                <a:latin typeface="Times New Roman"/>
                <a:ea typeface="Times New Roman"/>
                <a:cs typeface="Times New Roman"/>
                <a:sym typeface="Times New Roman"/>
              </a:rPr>
              <a:t>a) Na declaração de início de atividade, desde que reunidos os requisitos; </a:t>
            </a:r>
          </a:p>
          <a:p>
            <a:pPr marL="342900" marR="0" lvl="0" indent="-342900" algn="l" rtl="0">
              <a:spcBef>
                <a:spcPts val="320"/>
              </a:spcBef>
              <a:spcAft>
                <a:spcPts val="0"/>
              </a:spcAft>
              <a:buClr>
                <a:schemeClr val="lt2"/>
              </a:buClr>
              <a:buSzPct val="25000"/>
              <a:buFont typeface="Arial"/>
              <a:buNone/>
            </a:pPr>
            <a:r>
              <a:rPr lang="pt-PT" sz="1600" b="0" i="0" u="none" strike="noStrike" cap="none" baseline="0" dirty="0">
                <a:solidFill>
                  <a:schemeClr val="dk1"/>
                </a:solidFill>
                <a:latin typeface="Times New Roman"/>
                <a:ea typeface="Times New Roman"/>
                <a:cs typeface="Times New Roman"/>
                <a:sym typeface="Times New Roman"/>
              </a:rPr>
              <a:t>b) Na declaração de alterações a que se refere o artigo 118.º, a apresentar até ao fim do 2.º mês do período de tributação no qual pretendam iniciar a aplicação do regime simplificado de determinação da matéria coletável;</a:t>
            </a:r>
          </a:p>
          <a:p>
            <a:pPr marL="457200" marR="0" lvl="0" indent="-457200" algn="just" rtl="0">
              <a:spcBef>
                <a:spcPts val="320"/>
              </a:spcBef>
              <a:spcAft>
                <a:spcPts val="0"/>
              </a:spcAft>
              <a:buClr>
                <a:schemeClr val="lt2"/>
              </a:buClr>
              <a:buSzPct val="100000"/>
              <a:buFont typeface="Noto Symbol"/>
              <a:buChar char="❖"/>
            </a:pPr>
            <a:r>
              <a:rPr lang="pt-PT" sz="1600" b="0" i="0" u="none" strike="noStrike" cap="none" baseline="0" dirty="0">
                <a:solidFill>
                  <a:schemeClr val="dk1"/>
                </a:solidFill>
                <a:latin typeface="Times New Roman"/>
                <a:ea typeface="Times New Roman"/>
                <a:cs typeface="Times New Roman"/>
                <a:sym typeface="Times New Roman"/>
              </a:rPr>
              <a:t>O regime cessa quando deixar de reunir os requisitos, ou o SP renuncie, e ainda se deixar de cumprir as obrigações de emissão e comunicação de faturas previstas no CIVA; </a:t>
            </a:r>
          </a:p>
          <a:p>
            <a:pPr marL="457200" marR="0" lvl="0" indent="-457200" algn="just" rtl="0">
              <a:spcBef>
                <a:spcPts val="320"/>
              </a:spcBef>
              <a:spcAft>
                <a:spcPts val="0"/>
              </a:spcAft>
              <a:buClr>
                <a:schemeClr val="lt2"/>
              </a:buClr>
              <a:buSzPct val="100000"/>
              <a:buFont typeface="Noto Symbol"/>
              <a:buChar char="❖"/>
            </a:pPr>
            <a:r>
              <a:rPr lang="pt-PT" sz="1600" b="0" i="0" u="none" strike="noStrike" cap="none" baseline="0" dirty="0">
                <a:solidFill>
                  <a:schemeClr val="dk1"/>
                </a:solidFill>
                <a:latin typeface="Times New Roman"/>
                <a:ea typeface="Times New Roman"/>
                <a:cs typeface="Times New Roman"/>
                <a:sym typeface="Times New Roman"/>
              </a:rPr>
              <a:t>A cessação ou renúncia deste regime reporta-se ao 1.º dia útil do período de tributação em que deixe de se verificar os requisitos necessários, ou seja comunicada a renuncia;</a:t>
            </a:r>
          </a:p>
          <a:p>
            <a:pPr marL="457200" marR="0" lvl="0" indent="-355600" algn="just" rtl="0">
              <a:spcBef>
                <a:spcPts val="320"/>
              </a:spcBef>
              <a:spcAft>
                <a:spcPts val="0"/>
              </a:spcAft>
              <a:buClr>
                <a:schemeClr val="lt2"/>
              </a:buClr>
              <a:buFont typeface="Noto Symbol"/>
              <a:buNone/>
            </a:pPr>
            <a:endParaRPr sz="1600" b="0" i="0" u="none" strike="noStrike" cap="none" baseline="0" dirty="0">
              <a:solidFill>
                <a:schemeClr val="dk1"/>
              </a:solidFill>
              <a:latin typeface="Times New Roman"/>
              <a:ea typeface="Times New Roman"/>
              <a:cs typeface="Times New Roman"/>
              <a:sym typeface="Times New Roman"/>
            </a:endParaRPr>
          </a:p>
          <a:p>
            <a:pPr marL="342900" marR="0" lvl="0" indent="-342900" algn="l" rtl="0">
              <a:spcBef>
                <a:spcPts val="320"/>
              </a:spcBef>
              <a:spcAft>
                <a:spcPts val="0"/>
              </a:spcAft>
              <a:buClr>
                <a:schemeClr val="lt2"/>
              </a:buClr>
              <a:buSzPct val="25000"/>
              <a:buFont typeface="Arial"/>
              <a:buNone/>
            </a:pPr>
            <a:br>
              <a:rPr lang="pt-PT" sz="1600" b="0" i="0" u="none" strike="noStrike" cap="none" baseline="0" dirty="0">
                <a:solidFill>
                  <a:schemeClr val="dk1"/>
                </a:solidFill>
                <a:latin typeface="Times New Roman"/>
                <a:ea typeface="Times New Roman"/>
                <a:cs typeface="Times New Roman"/>
                <a:sym typeface="Times New Roman"/>
              </a:rPr>
            </a:br>
            <a:endParaRPr lang="pt-PT" sz="1600" b="0" i="0" u="none" strike="noStrike" cap="none" baseline="0" dirty="0">
              <a:solidFill>
                <a:schemeClr val="dk1"/>
              </a:solidFill>
              <a:latin typeface="Times New Roman"/>
              <a:ea typeface="Times New Roman"/>
              <a:cs typeface="Times New Roman"/>
              <a:sym typeface="Times New Roman"/>
            </a:endParaRPr>
          </a:p>
          <a:p>
            <a:pPr marL="742950" marR="0" lvl="1" indent="-285750" algn="l" rtl="0">
              <a:spcBef>
                <a:spcPts val="280"/>
              </a:spcBef>
              <a:spcAft>
                <a:spcPts val="0"/>
              </a:spcAft>
              <a:buClr>
                <a:schemeClr val="lt2"/>
              </a:buClr>
              <a:buSzPct val="25000"/>
              <a:buFont typeface="Arial"/>
              <a:buNone/>
            </a:pPr>
            <a:br>
              <a:rPr lang="pt-PT" sz="1400" b="0" i="0" u="none" strike="noStrike" cap="none" baseline="0" dirty="0">
                <a:solidFill>
                  <a:schemeClr val="dk1"/>
                </a:solidFill>
                <a:latin typeface="Times New Roman"/>
                <a:ea typeface="Times New Roman"/>
                <a:cs typeface="Times New Roman"/>
                <a:sym typeface="Times New Roman"/>
              </a:rPr>
            </a:br>
            <a:endParaRPr lang="pt-PT" sz="1400" b="0" i="0" u="none" strike="noStrike" cap="none" baseline="0" dirty="0">
              <a:solidFill>
                <a:schemeClr val="dk1"/>
              </a:solidFill>
              <a:latin typeface="Times New Roman"/>
              <a:ea typeface="Times New Roman"/>
              <a:cs typeface="Times New Roman"/>
              <a:sym typeface="Times New Roman"/>
            </a:endParaRPr>
          </a:p>
        </p:txBody>
      </p:sp>
      <p:sp>
        <p:nvSpPr>
          <p:cNvPr id="738" name="Shape 738"/>
          <p:cNvSpPr txBox="1">
            <a:spLocks noGrp="1"/>
          </p:cNvSpPr>
          <p:nvPr>
            <p:ph type="sldNum" idx="12"/>
          </p:nvPr>
        </p:nvSpPr>
        <p:spPr>
          <a:xfrm>
            <a:off x="6588224" y="6309319"/>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60</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739" name="Shape 739"/>
          <p:cNvSpPr txBox="1"/>
          <p:nvPr/>
        </p:nvSpPr>
        <p:spPr>
          <a:xfrm>
            <a:off x="611560" y="0"/>
            <a:ext cx="7632848" cy="769441"/>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 </a:t>
            </a:r>
            <a:r>
              <a:rPr lang="pt-PT" sz="2000" b="1" i="0" u="none" strike="noStrike" cap="none" baseline="0">
                <a:solidFill>
                  <a:schemeClr val="dk1"/>
                </a:solidFill>
                <a:latin typeface="Times New Roman"/>
                <a:ea typeface="Times New Roman"/>
                <a:cs typeface="Times New Roman"/>
                <a:sym typeface="Times New Roman"/>
              </a:rPr>
              <a:t>REGIME SIMPLIFICADO DE DETERMINAÇÃO DA MATÉRIA COLETÁVEL  (ART.º 86.º-A )</a:t>
            </a:r>
          </a:p>
        </p:txBody>
      </p:sp>
    </p:spTree>
  </p:cSld>
  <p:clrMapOvr>
    <a:masterClrMapping/>
  </p:clrMapOvr>
  <p:transition spd="slow">
    <p:cut/>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744"/>
        <p:cNvGrpSpPr/>
        <p:nvPr/>
      </p:nvGrpSpPr>
      <p:grpSpPr>
        <a:xfrm>
          <a:off x="0" y="0"/>
          <a:ext cx="0" cy="0"/>
          <a:chOff x="0" y="0"/>
          <a:chExt cx="0" cy="0"/>
        </a:xfrm>
      </p:grpSpPr>
      <p:sp>
        <p:nvSpPr>
          <p:cNvPr id="745" name="Shape 745"/>
          <p:cNvSpPr txBox="1">
            <a:spLocks noGrp="1"/>
          </p:cNvSpPr>
          <p:nvPr>
            <p:ph type="body" idx="1"/>
          </p:nvPr>
        </p:nvSpPr>
        <p:spPr>
          <a:xfrm>
            <a:off x="395536" y="764704"/>
            <a:ext cx="8462743" cy="5832947"/>
          </a:xfrm>
          <a:prstGeom prst="rect">
            <a:avLst/>
          </a:prstGeom>
          <a:noFill/>
          <a:ln>
            <a:noFill/>
          </a:ln>
        </p:spPr>
        <p:txBody>
          <a:bodyPr lIns="91425" tIns="45700" rIns="91425" bIns="45700" anchor="t" anchorCtr="0">
            <a:noAutofit/>
          </a:bodyPr>
          <a:lstStyle/>
          <a:p>
            <a:pPr marL="457200" marR="0" lvl="0" indent="-457200" algn="just" rtl="0">
              <a:spcBef>
                <a:spcPts val="0"/>
              </a:spcBef>
              <a:spcAft>
                <a:spcPts val="0"/>
              </a:spcAft>
              <a:buClr>
                <a:schemeClr val="lt2"/>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A matéria coletável relevante para efeitos da aplicação do presente regime simplificado obtém-se através da aplicação dos seguintes coeficientes: </a:t>
            </a:r>
          </a:p>
          <a:p>
            <a:pPr marL="342900" marR="0" lvl="0" indent="-342900" algn="l" rtl="0">
              <a:spcBef>
                <a:spcPts val="260"/>
              </a:spcBef>
              <a:spcAft>
                <a:spcPts val="0"/>
              </a:spcAft>
              <a:buClr>
                <a:schemeClr val="lt2"/>
              </a:buClr>
              <a:buSzPct val="25000"/>
              <a:buFont typeface="Arial"/>
              <a:buNone/>
            </a:pPr>
            <a:r>
              <a:rPr lang="pt-PT" sz="1200" b="0" i="0" u="none" strike="noStrike" cap="none" baseline="0" dirty="0">
                <a:solidFill>
                  <a:schemeClr val="dk1"/>
                </a:solidFill>
                <a:latin typeface="Times New Roman"/>
                <a:ea typeface="Times New Roman"/>
                <a:cs typeface="Times New Roman"/>
                <a:sym typeface="Times New Roman"/>
              </a:rPr>
              <a:t>a) </a:t>
            </a:r>
            <a:r>
              <a:rPr lang="pt-PT" b="0" i="0" u="none" strike="noStrike" cap="none" baseline="0" dirty="0">
                <a:solidFill>
                  <a:schemeClr val="dk1"/>
                </a:solidFill>
                <a:latin typeface="Times New Roman"/>
                <a:ea typeface="Times New Roman"/>
                <a:cs typeface="Times New Roman"/>
                <a:sym typeface="Times New Roman"/>
              </a:rPr>
              <a:t>0,04 das vendas de mercadorias e produtos, bem como das prestações de serviços efetuadas no âmbito de atividades hoteleiras e similares, restauração e </a:t>
            </a:r>
            <a:r>
              <a:rPr lang="pt-PT" dirty="0">
                <a:solidFill>
                  <a:schemeClr val="dk1"/>
                </a:solidFill>
                <a:latin typeface="Times New Roman"/>
                <a:ea typeface="Times New Roman"/>
                <a:cs typeface="Times New Roman"/>
                <a:sym typeface="Times New Roman"/>
              </a:rPr>
              <a:t>bebidas, com exceção do alojamento local; </a:t>
            </a:r>
          </a:p>
          <a:p>
            <a:pPr marL="342900" marR="0" lvl="0" indent="-342900" algn="l" rtl="0">
              <a:spcBef>
                <a:spcPts val="260"/>
              </a:spcBef>
              <a:spcAft>
                <a:spcPts val="0"/>
              </a:spcAft>
              <a:buClr>
                <a:schemeClr val="lt2"/>
              </a:buClr>
              <a:buSzPct val="25000"/>
              <a:buFont typeface="Arial"/>
              <a:buNone/>
            </a:pPr>
            <a:r>
              <a:rPr lang="pt-PT" b="0" i="0" u="none" strike="noStrike" cap="none" baseline="0" dirty="0">
                <a:solidFill>
                  <a:schemeClr val="dk1"/>
                </a:solidFill>
                <a:latin typeface="Times New Roman"/>
                <a:ea typeface="Times New Roman"/>
                <a:cs typeface="Times New Roman"/>
                <a:sym typeface="Times New Roman"/>
              </a:rPr>
              <a:t>b) 0,75 dos rendimentos das atividades profissionais  </a:t>
            </a:r>
            <a:r>
              <a:rPr lang="pt-PT" b="0" i="0" u="none" strike="noStrike" cap="none" baseline="0" dirty="0">
                <a:solidFill>
                  <a:schemeClr val="tx1"/>
                </a:solidFill>
                <a:latin typeface="Times New Roman"/>
                <a:ea typeface="Times New Roman"/>
                <a:cs typeface="Times New Roman"/>
                <a:sym typeface="Times New Roman"/>
              </a:rPr>
              <a:t>especificamente previstas </a:t>
            </a:r>
            <a:r>
              <a:rPr lang="pt-PT" b="0" i="0" u="none" strike="noStrike" cap="none" baseline="0" dirty="0">
                <a:solidFill>
                  <a:schemeClr val="dk1"/>
                </a:solidFill>
                <a:latin typeface="Times New Roman"/>
                <a:ea typeface="Times New Roman"/>
                <a:cs typeface="Times New Roman"/>
                <a:sym typeface="Times New Roman"/>
              </a:rPr>
              <a:t>na tabela a que se refere o artigo 151.º do Código do IRS; </a:t>
            </a:r>
          </a:p>
          <a:p>
            <a:pPr marL="342900" marR="0" lvl="0" indent="-342900" algn="l" rtl="0">
              <a:spcBef>
                <a:spcPts val="260"/>
              </a:spcBef>
              <a:spcAft>
                <a:spcPts val="0"/>
              </a:spcAft>
              <a:buClr>
                <a:schemeClr val="lt2"/>
              </a:buClr>
              <a:buSzPct val="25000"/>
              <a:buFont typeface="Arial"/>
              <a:buNone/>
            </a:pPr>
            <a:r>
              <a:rPr lang="pt-PT" b="0" i="0" u="none" strike="noStrike" cap="none" baseline="0" dirty="0">
                <a:solidFill>
                  <a:schemeClr val="dk1"/>
                </a:solidFill>
                <a:latin typeface="Times New Roman"/>
                <a:ea typeface="Times New Roman"/>
                <a:cs typeface="Times New Roman"/>
                <a:sym typeface="Times New Roman"/>
              </a:rPr>
              <a:t>c) 0,10 dos restantes rendimentos de prestações de serviços e subsídios destinados à exploração; </a:t>
            </a:r>
          </a:p>
          <a:p>
            <a:pPr marL="342900" marR="0" lvl="0" indent="-342900" algn="l" rtl="0">
              <a:spcBef>
                <a:spcPts val="260"/>
              </a:spcBef>
              <a:spcAft>
                <a:spcPts val="0"/>
              </a:spcAft>
              <a:buClr>
                <a:schemeClr val="lt2"/>
              </a:buClr>
              <a:buSzPct val="25000"/>
              <a:buFont typeface="Arial"/>
              <a:buNone/>
            </a:pPr>
            <a:r>
              <a:rPr lang="pt-PT" b="0" i="0" u="none" strike="noStrike" cap="none" baseline="0" dirty="0">
                <a:solidFill>
                  <a:schemeClr val="dk1"/>
                </a:solidFill>
                <a:latin typeface="Times New Roman"/>
                <a:ea typeface="Times New Roman"/>
                <a:cs typeface="Times New Roman"/>
                <a:sym typeface="Times New Roman"/>
              </a:rPr>
              <a:t>d) 0,30 dos subsídios não destinados à exploração; </a:t>
            </a:r>
          </a:p>
          <a:p>
            <a:pPr marL="342900" marR="0" lvl="0" indent="-342900" algn="l" rtl="0">
              <a:spcBef>
                <a:spcPts val="260"/>
              </a:spcBef>
              <a:spcAft>
                <a:spcPts val="0"/>
              </a:spcAft>
              <a:buClr>
                <a:schemeClr val="lt2"/>
              </a:buClr>
              <a:buSzPct val="25000"/>
              <a:buFont typeface="Arial"/>
              <a:buNone/>
            </a:pPr>
            <a:r>
              <a:rPr lang="pt-PT" b="0" i="0" u="none" strike="noStrike" cap="none" baseline="0" dirty="0">
                <a:solidFill>
                  <a:schemeClr val="dk1"/>
                </a:solidFill>
                <a:latin typeface="Times New Roman"/>
                <a:ea typeface="Times New Roman"/>
                <a:cs typeface="Times New Roman"/>
                <a:sym typeface="Times New Roman"/>
              </a:rPr>
              <a:t>e) 0,95 dos rendimentos provenientes de contratos que tenham por objeto a cessão ou utilização temporária da propriedade intelectual ou industrial ou a prestação de informações….., outros rendimentos de capitais, resultado positivo </a:t>
            </a:r>
            <a:r>
              <a:rPr lang="pt-PT" b="0" i="0" u="none" strike="noStrike" cap="none" baseline="0" dirty="0">
                <a:solidFill>
                  <a:schemeClr val="tx1"/>
                </a:solidFill>
                <a:latin typeface="Times New Roman"/>
                <a:ea typeface="Times New Roman"/>
                <a:cs typeface="Times New Roman"/>
                <a:sym typeface="Times New Roman"/>
              </a:rPr>
              <a:t>de rendimentos prediais (ver n.º 9), do saldo positivo das mais/menos-valias e restantes incrementos patrimoniais; </a:t>
            </a:r>
          </a:p>
          <a:p>
            <a:pPr marL="342900" marR="0" lvl="0" indent="-342900" algn="l" rtl="0">
              <a:spcBef>
                <a:spcPts val="260"/>
              </a:spcBef>
              <a:spcAft>
                <a:spcPts val="0"/>
              </a:spcAft>
              <a:buClr>
                <a:schemeClr val="lt2"/>
              </a:buClr>
              <a:buSzPct val="25000"/>
              <a:buFont typeface="Arial"/>
              <a:buNone/>
            </a:pPr>
            <a:r>
              <a:rPr lang="pt-PT" b="0" i="0" u="none" strike="noStrike" cap="none" baseline="0" dirty="0">
                <a:solidFill>
                  <a:schemeClr val="dk1"/>
                </a:solidFill>
                <a:latin typeface="Times New Roman"/>
                <a:ea typeface="Times New Roman"/>
                <a:cs typeface="Times New Roman"/>
                <a:sym typeface="Times New Roman"/>
              </a:rPr>
              <a:t>f) 1,00 aquisição dos incrementos patrimoniais obtidos a título gratuito  nos termos do n.º 2 do artigo 21.º ;</a:t>
            </a:r>
          </a:p>
          <a:p>
            <a:pPr marL="342900" marR="0" lvl="0" indent="-342900" algn="l" rtl="0">
              <a:spcBef>
                <a:spcPts val="260"/>
              </a:spcBef>
              <a:spcAft>
                <a:spcPts val="0"/>
              </a:spcAft>
              <a:buClr>
                <a:schemeClr val="lt2"/>
              </a:buClr>
              <a:buSzPct val="25000"/>
              <a:buFont typeface="Arial"/>
              <a:buNone/>
            </a:pPr>
            <a:r>
              <a:rPr lang="pt-PT" dirty="0">
                <a:solidFill>
                  <a:schemeClr val="tx1"/>
                </a:solidFill>
                <a:latin typeface="Times New Roman"/>
                <a:ea typeface="Times New Roman"/>
                <a:cs typeface="Times New Roman"/>
                <a:sym typeface="Times New Roman"/>
              </a:rPr>
              <a:t>g) 0,35 dos rendimentos da exploração de estabelecimentos de alojamento local  em moradia ou apartamento;</a:t>
            </a:r>
            <a:endParaRPr lang="pt-PT" b="0" i="0" u="none" strike="noStrike" cap="none" baseline="0" dirty="0">
              <a:solidFill>
                <a:schemeClr val="tx1"/>
              </a:solidFill>
              <a:latin typeface="Times New Roman"/>
              <a:ea typeface="Times New Roman"/>
              <a:cs typeface="Times New Roman"/>
              <a:sym typeface="Times New Roman"/>
            </a:endParaRPr>
          </a:p>
          <a:p>
            <a:pPr marL="457200" marR="0" lvl="0" indent="-457200" algn="just" rtl="0">
              <a:spcBef>
                <a:spcPts val="320"/>
              </a:spcBef>
              <a:spcAft>
                <a:spcPts val="0"/>
              </a:spcAft>
              <a:buClr>
                <a:schemeClr val="lt2"/>
              </a:buClr>
              <a:buSzPct val="100000"/>
              <a:buFont typeface="Noto Symbol"/>
              <a:buChar char="❖"/>
            </a:pPr>
            <a:r>
              <a:rPr lang="pt-PT" sz="1600" b="0" i="0" u="none" strike="noStrike" cap="none" baseline="0" dirty="0">
                <a:solidFill>
                  <a:schemeClr val="tx1"/>
                </a:solidFill>
                <a:latin typeface="Times New Roman"/>
                <a:ea typeface="Times New Roman"/>
                <a:cs typeface="Times New Roman"/>
                <a:sym typeface="Times New Roman"/>
              </a:rPr>
              <a:t>O valor determinado nos termos do número anterior não pode ser inferior a 60 % do valor anual da RMMG : (2018</a:t>
            </a:r>
            <a:r>
              <a:rPr lang="pt-PT" sz="1600" b="0" i="0" u="none" strike="noStrike" cap="none" dirty="0">
                <a:solidFill>
                  <a:schemeClr val="tx1"/>
                </a:solidFill>
                <a:latin typeface="Times New Roman"/>
                <a:ea typeface="Times New Roman"/>
                <a:cs typeface="Times New Roman"/>
                <a:sym typeface="Times New Roman"/>
              </a:rPr>
              <a:t> – 8.120*60%= 4.872€) </a:t>
            </a:r>
            <a:r>
              <a:rPr lang="pt-PT" sz="1600" b="1" i="0" u="none" strike="noStrike" cap="none" dirty="0">
                <a:solidFill>
                  <a:srgbClr val="FF0000"/>
                </a:solidFill>
                <a:latin typeface="Times New Roman"/>
                <a:ea typeface="Times New Roman"/>
                <a:cs typeface="Times New Roman"/>
                <a:sym typeface="Times New Roman"/>
              </a:rPr>
              <a:t>Esta norma foi revogada pelo OE2019</a:t>
            </a:r>
            <a:endParaRPr lang="pt-PT" sz="1600" b="1" i="0" u="none" strike="noStrike" cap="none" baseline="0" dirty="0">
              <a:solidFill>
                <a:srgbClr val="FF0000"/>
              </a:solidFill>
              <a:latin typeface="Times New Roman"/>
              <a:ea typeface="Times New Roman"/>
              <a:cs typeface="Times New Roman"/>
              <a:sym typeface="Times New Roman"/>
            </a:endParaRPr>
          </a:p>
          <a:p>
            <a:pPr marL="457200" marR="0" lvl="0" indent="-457200" algn="just" rtl="0">
              <a:spcBef>
                <a:spcPts val="320"/>
              </a:spcBef>
              <a:spcAft>
                <a:spcPts val="0"/>
              </a:spcAft>
              <a:buClr>
                <a:schemeClr val="lt2"/>
              </a:buClr>
              <a:buSzPct val="100000"/>
              <a:buFont typeface="Noto Symbol"/>
              <a:buChar char="❖"/>
            </a:pPr>
            <a:r>
              <a:rPr lang="pt-PT" sz="1600" b="0" i="0" u="none" strike="noStrike" cap="none" baseline="0" dirty="0">
                <a:solidFill>
                  <a:schemeClr val="dk1"/>
                </a:solidFill>
                <a:latin typeface="Times New Roman"/>
                <a:ea typeface="Times New Roman"/>
                <a:cs typeface="Times New Roman"/>
                <a:sym typeface="Times New Roman"/>
              </a:rPr>
              <a:t>Os coeficientes previstos nas alíneas a) e c) do n.º 1 e o limite previsto no n.º 2 são reduzidos em 50 % e 25 % no período de tributação do início da atividade e no período de tributação seguinte, respetivamente. </a:t>
            </a:r>
          </a:p>
          <a:p>
            <a:pPr marL="457200" marR="0" lvl="0" indent="-457200" algn="just" rtl="0">
              <a:spcBef>
                <a:spcPts val="320"/>
              </a:spcBef>
              <a:spcAft>
                <a:spcPts val="0"/>
              </a:spcAft>
              <a:buClr>
                <a:schemeClr val="lt2"/>
              </a:buClr>
              <a:buSzPct val="100000"/>
              <a:buFont typeface="Noto Symbol"/>
              <a:buChar char="❖"/>
            </a:pPr>
            <a:r>
              <a:rPr lang="pt-PT" sz="1600" b="0" i="0" u="none" strike="noStrike" cap="none" baseline="0" dirty="0">
                <a:solidFill>
                  <a:schemeClr val="dk1"/>
                </a:solidFill>
                <a:latin typeface="Times New Roman"/>
                <a:ea typeface="Times New Roman"/>
                <a:cs typeface="Times New Roman"/>
                <a:sym typeface="Times New Roman"/>
              </a:rPr>
              <a:t>As mais/menos-valias são apuradas, conforme art.º 46.º, aplicando quotas mínimas de depreciação/amortização para os ativos sujeitos a deperecimento, beneficiando do coeficiente de desvalorização constante do art.º 47.º.</a:t>
            </a:r>
          </a:p>
          <a:p>
            <a:pPr marL="457200" marR="0" lvl="0" indent="-457200" algn="just" rtl="0">
              <a:spcBef>
                <a:spcPts val="320"/>
              </a:spcBef>
              <a:spcAft>
                <a:spcPts val="0"/>
              </a:spcAft>
              <a:buClr>
                <a:schemeClr val="lt2"/>
              </a:buClr>
              <a:buSzPct val="100000"/>
              <a:buFont typeface="Noto Symbol"/>
              <a:buChar char="❖"/>
            </a:pPr>
            <a:r>
              <a:rPr lang="pt-PT" sz="1600" b="0" i="0" u="none" strike="noStrike" cap="none" baseline="0" dirty="0">
                <a:solidFill>
                  <a:schemeClr val="dk1"/>
                </a:solidFill>
                <a:latin typeface="Times New Roman"/>
                <a:ea typeface="Times New Roman"/>
                <a:cs typeface="Times New Roman"/>
                <a:sym typeface="Times New Roman"/>
              </a:rPr>
              <a:t>Os subsídios destinados a ativos não correntes,  imputados conforme art.º 22.º</a:t>
            </a:r>
          </a:p>
          <a:p>
            <a:pPr lvl="1" indent="-285750">
              <a:spcBef>
                <a:spcPts val="280"/>
              </a:spcBef>
              <a:buSzPct val="25000"/>
              <a:buNone/>
            </a:pPr>
            <a:br>
              <a:rPr lang="pt-PT" sz="1400" b="0" i="0" u="none" strike="noStrike" cap="none" baseline="0" dirty="0">
                <a:solidFill>
                  <a:srgbClr val="FF0000"/>
                </a:solidFill>
                <a:latin typeface="Times New Roman"/>
                <a:ea typeface="Times New Roman"/>
                <a:cs typeface="Times New Roman"/>
                <a:sym typeface="Times New Roman"/>
              </a:rPr>
            </a:br>
            <a:endParaRPr lang="pt-PT" sz="1400" b="0" i="0" u="none" strike="noStrike" cap="none" baseline="0" dirty="0">
              <a:solidFill>
                <a:srgbClr val="FF0000"/>
              </a:solidFill>
              <a:latin typeface="Times New Roman"/>
              <a:ea typeface="Times New Roman"/>
              <a:cs typeface="Times New Roman"/>
              <a:sym typeface="Times New Roman"/>
            </a:endParaRPr>
          </a:p>
        </p:txBody>
      </p:sp>
      <p:sp>
        <p:nvSpPr>
          <p:cNvPr id="746" name="Shape 746"/>
          <p:cNvSpPr txBox="1">
            <a:spLocks noGrp="1"/>
          </p:cNvSpPr>
          <p:nvPr>
            <p:ph type="sldNum" idx="12"/>
          </p:nvPr>
        </p:nvSpPr>
        <p:spPr>
          <a:xfrm>
            <a:off x="6588224" y="6309319"/>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61</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747" name="Shape 747"/>
          <p:cNvSpPr txBox="1"/>
          <p:nvPr/>
        </p:nvSpPr>
        <p:spPr>
          <a:xfrm>
            <a:off x="611560" y="142853"/>
            <a:ext cx="7632848"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 </a:t>
            </a:r>
            <a:r>
              <a:rPr lang="pt-PT" sz="2000" b="1" i="0" u="none" strike="noStrike" cap="none" baseline="0">
                <a:solidFill>
                  <a:schemeClr val="dk1"/>
                </a:solidFill>
                <a:latin typeface="Times New Roman"/>
                <a:ea typeface="Times New Roman"/>
                <a:cs typeface="Times New Roman"/>
                <a:sym typeface="Times New Roman"/>
              </a:rPr>
              <a:t>DETERMINAÇÃO DA MATÉRIA COLETÁVEL  (ART.º 86.º- B)</a:t>
            </a:r>
          </a:p>
        </p:txBody>
      </p:sp>
    </p:spTree>
  </p:cSld>
  <p:clrMapOvr>
    <a:masterClrMapping/>
  </p:clrMapOvr>
  <p:transition spd="slow">
    <p:cut/>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752"/>
        <p:cNvGrpSpPr/>
        <p:nvPr/>
      </p:nvGrpSpPr>
      <p:grpSpPr>
        <a:xfrm>
          <a:off x="0" y="0"/>
          <a:ext cx="0" cy="0"/>
          <a:chOff x="0" y="0"/>
          <a:chExt cx="0" cy="0"/>
        </a:xfrm>
      </p:grpSpPr>
      <p:sp>
        <p:nvSpPr>
          <p:cNvPr id="753" name="Shape 753"/>
          <p:cNvSpPr txBox="1">
            <a:spLocks noGrp="1"/>
          </p:cNvSpPr>
          <p:nvPr>
            <p:ph type="body" idx="1"/>
          </p:nvPr>
        </p:nvSpPr>
        <p:spPr>
          <a:xfrm>
            <a:off x="1000125" y="785793"/>
            <a:ext cx="7893050" cy="5811856"/>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25000"/>
              <a:buFont typeface="Noto Symbol"/>
              <a:buNone/>
            </a:pPr>
            <a:r>
              <a:rPr lang="pt-PT" sz="2200" b="0" i="0" u="none" strike="noStrike" cap="none" baseline="0" dirty="0">
                <a:solidFill>
                  <a:schemeClr val="dk1"/>
                </a:solidFill>
                <a:latin typeface="Times New Roman"/>
                <a:ea typeface="Times New Roman"/>
                <a:cs typeface="Times New Roman"/>
                <a:sym typeface="Times New Roman"/>
              </a:rPr>
              <a:t>1 - A taxa do IRC é de </a:t>
            </a:r>
            <a:r>
              <a:rPr lang="pt-PT" sz="2200" b="0" i="0" u="none" strike="noStrike" cap="none" baseline="0" dirty="0">
                <a:solidFill>
                  <a:schemeClr val="tx1"/>
                </a:solidFill>
                <a:latin typeface="Times New Roman"/>
                <a:ea typeface="Times New Roman"/>
                <a:cs typeface="Times New Roman"/>
                <a:sym typeface="Times New Roman"/>
              </a:rPr>
              <a:t>21%, </a:t>
            </a:r>
            <a:r>
              <a:rPr lang="pt-PT" sz="2200" b="0" i="0" u="none" strike="noStrike" cap="none" baseline="0" dirty="0">
                <a:solidFill>
                  <a:schemeClr val="dk1"/>
                </a:solidFill>
                <a:latin typeface="Times New Roman"/>
                <a:ea typeface="Times New Roman"/>
                <a:cs typeface="Times New Roman"/>
                <a:sym typeface="Times New Roman"/>
              </a:rPr>
              <a:t>exceto nos casos previstos nos números seguintes. </a:t>
            </a:r>
          </a:p>
          <a:p>
            <a:pPr marL="342900" marR="0" lvl="0" indent="-342900" algn="just" rtl="0">
              <a:spcBef>
                <a:spcPts val="440"/>
              </a:spcBef>
              <a:spcAft>
                <a:spcPts val="0"/>
              </a:spcAft>
              <a:buClr>
                <a:schemeClr val="lt2"/>
              </a:buClr>
              <a:buSzPct val="25000"/>
              <a:buFont typeface="Noto Symbol"/>
              <a:buNone/>
            </a:pPr>
            <a:r>
              <a:rPr lang="pt-PT" sz="2200" b="0" i="0" u="none" strike="noStrike" cap="none" baseline="0" dirty="0">
                <a:solidFill>
                  <a:schemeClr val="dk1"/>
                </a:solidFill>
                <a:latin typeface="Times New Roman"/>
                <a:ea typeface="Times New Roman"/>
                <a:cs typeface="Times New Roman"/>
                <a:sym typeface="Times New Roman"/>
              </a:rPr>
              <a:t>2 -  Para os S.P. que exerçam a título principal e sejam qualificados como pequena ou média empresa, a taxa de IRC será de 17% até 15.000€ de matéria coletável e </a:t>
            </a:r>
            <a:r>
              <a:rPr lang="pt-PT" sz="2200" b="0" i="0" u="none" strike="noStrike" cap="none" baseline="0" dirty="0">
                <a:solidFill>
                  <a:schemeClr val="tx1"/>
                </a:solidFill>
                <a:latin typeface="Times New Roman"/>
                <a:ea typeface="Times New Roman"/>
                <a:cs typeface="Times New Roman"/>
                <a:sym typeface="Times New Roman"/>
              </a:rPr>
              <a:t>21%</a:t>
            </a:r>
            <a:r>
              <a:rPr lang="pt-PT" sz="2200" b="0" i="0" u="none" strike="noStrike" cap="none" baseline="0" dirty="0">
                <a:solidFill>
                  <a:schemeClr val="dk1"/>
                </a:solidFill>
                <a:latin typeface="Times New Roman"/>
                <a:ea typeface="Times New Roman"/>
                <a:cs typeface="Times New Roman"/>
                <a:sym typeface="Times New Roman"/>
              </a:rPr>
              <a:t> pelo excedente, de acordo com as regras comunitárias. </a:t>
            </a:r>
          </a:p>
          <a:p>
            <a:pPr marL="342900" marR="0" lvl="0" indent="-342900" algn="just" rtl="0">
              <a:spcBef>
                <a:spcPts val="440"/>
              </a:spcBef>
              <a:spcAft>
                <a:spcPts val="0"/>
              </a:spcAft>
              <a:buClr>
                <a:schemeClr val="lt2"/>
              </a:buClr>
              <a:buSzPct val="25000"/>
              <a:buFont typeface="Arial"/>
              <a:buNone/>
            </a:pPr>
            <a:r>
              <a:rPr lang="pt-PT" sz="2200" b="0" i="0" u="none" strike="noStrike" cap="none" baseline="0" dirty="0">
                <a:solidFill>
                  <a:schemeClr val="dk1"/>
                </a:solidFill>
                <a:latin typeface="Times New Roman"/>
                <a:ea typeface="Times New Roman"/>
                <a:cs typeface="Times New Roman"/>
                <a:sym typeface="Times New Roman"/>
              </a:rPr>
              <a:t>4 - Rendimentos de entidades</a:t>
            </a:r>
            <a:r>
              <a:rPr lang="pt-PT" sz="2200" b="1" i="0" u="none" strike="noStrike" cap="none" baseline="0" dirty="0">
                <a:solidFill>
                  <a:schemeClr val="dk1"/>
                </a:solidFill>
                <a:latin typeface="Times New Roman"/>
                <a:ea typeface="Times New Roman"/>
                <a:cs typeface="Times New Roman"/>
                <a:sym typeface="Times New Roman"/>
              </a:rPr>
              <a:t> que não tenham sede nem direção efetiva em território português</a:t>
            </a:r>
            <a:r>
              <a:rPr lang="pt-PT" sz="2200" b="0" i="0" u="none" strike="noStrike" cap="none" baseline="0" dirty="0">
                <a:solidFill>
                  <a:schemeClr val="dk1"/>
                </a:solidFill>
                <a:latin typeface="Times New Roman"/>
                <a:ea typeface="Times New Roman"/>
                <a:cs typeface="Times New Roman"/>
                <a:sym typeface="Times New Roman"/>
              </a:rPr>
              <a:t> e aí não possuam estabelecimento estável….., a taxa</a:t>
            </a:r>
            <a:r>
              <a:rPr lang="pt-PT" sz="2200" b="0" i="0" u="none" strike="noStrike" cap="none" dirty="0">
                <a:solidFill>
                  <a:schemeClr val="dk1"/>
                </a:solidFill>
                <a:latin typeface="Times New Roman"/>
                <a:ea typeface="Times New Roman"/>
                <a:cs typeface="Times New Roman"/>
                <a:sym typeface="Times New Roman"/>
              </a:rPr>
              <a:t> </a:t>
            </a:r>
            <a:r>
              <a:rPr lang="pt-PT" sz="2200" b="0" i="0" u="none" strike="noStrike" cap="none" baseline="0" dirty="0">
                <a:solidFill>
                  <a:schemeClr val="dk1"/>
                </a:solidFill>
                <a:latin typeface="Times New Roman"/>
                <a:ea typeface="Times New Roman"/>
                <a:cs typeface="Times New Roman"/>
                <a:sym typeface="Times New Roman"/>
              </a:rPr>
              <a:t>é de 25%, exceto relativamente aos seguintes rendimentos: </a:t>
            </a:r>
          </a:p>
          <a:p>
            <a:pPr marL="342900" marR="0" lvl="0" indent="-342900" algn="just" rtl="0">
              <a:spcBef>
                <a:spcPts val="440"/>
              </a:spcBef>
              <a:spcAft>
                <a:spcPts val="0"/>
              </a:spcAft>
              <a:buClr>
                <a:schemeClr val="lt2"/>
              </a:buClr>
              <a:buSzPct val="25000"/>
              <a:buFont typeface="Arial"/>
              <a:buNone/>
            </a:pPr>
            <a:r>
              <a:rPr lang="pt-PT" sz="2200" b="0" i="0" u="none" strike="noStrike" cap="none" baseline="0" dirty="0">
                <a:solidFill>
                  <a:schemeClr val="dk1"/>
                </a:solidFill>
                <a:latin typeface="Times New Roman"/>
                <a:ea typeface="Times New Roman"/>
                <a:cs typeface="Times New Roman"/>
                <a:sym typeface="Times New Roman"/>
              </a:rPr>
              <a:t>…Alguns rendimentos de capitais e de jogos  - taxa 35%</a:t>
            </a:r>
          </a:p>
          <a:p>
            <a:pPr marL="342900" marR="0" lvl="0" indent="-342900" algn="just" rtl="0">
              <a:spcBef>
                <a:spcPts val="440"/>
              </a:spcBef>
              <a:spcAft>
                <a:spcPts val="0"/>
              </a:spcAft>
              <a:buClr>
                <a:schemeClr val="lt2"/>
              </a:buClr>
              <a:buSzPct val="25000"/>
              <a:buFont typeface="Arial"/>
              <a:buNone/>
            </a:pPr>
            <a:r>
              <a:rPr lang="pt-PT" sz="2200" b="0" i="0" u="none" strike="noStrike" cap="none" baseline="0" dirty="0">
                <a:solidFill>
                  <a:schemeClr val="dk1"/>
                </a:solidFill>
                <a:latin typeface="Times New Roman"/>
                <a:ea typeface="Times New Roman"/>
                <a:cs typeface="Times New Roman"/>
                <a:sym typeface="Times New Roman"/>
              </a:rPr>
              <a:t>5 - Relativamente ao rendimento global de entidades…… </a:t>
            </a:r>
            <a:r>
              <a:rPr lang="pt-PT" sz="2200" b="1" i="0" u="none" strike="noStrike" cap="none" baseline="0" dirty="0">
                <a:solidFill>
                  <a:schemeClr val="dk1"/>
                </a:solidFill>
                <a:latin typeface="Times New Roman"/>
                <a:ea typeface="Times New Roman"/>
                <a:cs typeface="Times New Roman"/>
                <a:sym typeface="Times New Roman"/>
              </a:rPr>
              <a:t>que não exerçam, a título principal, </a:t>
            </a:r>
            <a:r>
              <a:rPr lang="pt-PT" sz="2200" b="0" i="0" u="none" strike="noStrike" cap="none" baseline="0" dirty="0">
                <a:solidFill>
                  <a:schemeClr val="dk1"/>
                </a:solidFill>
                <a:latin typeface="Times New Roman"/>
                <a:ea typeface="Times New Roman"/>
                <a:cs typeface="Times New Roman"/>
                <a:sym typeface="Times New Roman"/>
              </a:rPr>
              <a:t>atividades de natureza comercial, industrial ou agrícola</a:t>
            </a:r>
            <a:r>
              <a:rPr lang="pt-PT" sz="2200" b="1" i="0" u="none" strike="noStrike" cap="none" baseline="0" dirty="0">
                <a:solidFill>
                  <a:schemeClr val="dk1"/>
                </a:solidFill>
                <a:latin typeface="Times New Roman"/>
                <a:ea typeface="Times New Roman"/>
                <a:cs typeface="Times New Roman"/>
                <a:sym typeface="Times New Roman"/>
              </a:rPr>
              <a:t>, a taxa é de 21%. </a:t>
            </a:r>
          </a:p>
        </p:txBody>
      </p:sp>
      <p:sp>
        <p:nvSpPr>
          <p:cNvPr id="754" name="Shape 754"/>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62</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755" name="Shape 755"/>
          <p:cNvSpPr txBox="1"/>
          <p:nvPr/>
        </p:nvSpPr>
        <p:spPr>
          <a:xfrm>
            <a:off x="1714480" y="142853"/>
            <a:ext cx="5357849"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 TAXAS (ART.º 87.º)</a:t>
            </a:r>
          </a:p>
        </p:txBody>
      </p:sp>
    </p:spTree>
  </p:cSld>
  <p:clrMapOvr>
    <a:masterClrMapping/>
  </p:clrMapOvr>
  <p:transition spd="slow">
    <p:cut/>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768"/>
        <p:cNvGrpSpPr/>
        <p:nvPr/>
      </p:nvGrpSpPr>
      <p:grpSpPr>
        <a:xfrm>
          <a:off x="0" y="0"/>
          <a:ext cx="0" cy="0"/>
          <a:chOff x="0" y="0"/>
          <a:chExt cx="0" cy="0"/>
        </a:xfrm>
      </p:grpSpPr>
      <p:sp>
        <p:nvSpPr>
          <p:cNvPr id="769" name="Shape 769"/>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63</a:t>
            </a:fld>
            <a:endParaRPr lang="pt-PT" sz="1400" b="0" i="0" u="none" strike="noStrike" cap="none" baseline="0">
              <a:solidFill>
                <a:schemeClr val="lt2"/>
              </a:solidFill>
              <a:latin typeface="Times New Roman"/>
              <a:ea typeface="Times New Roman"/>
              <a:cs typeface="Times New Roman"/>
              <a:sym typeface="Times New Roman"/>
            </a:endParaRPr>
          </a:p>
        </p:txBody>
      </p:sp>
      <p:graphicFrame>
        <p:nvGraphicFramePr>
          <p:cNvPr id="770" name="Shape 770"/>
          <p:cNvGraphicFramePr/>
          <p:nvPr/>
        </p:nvGraphicFramePr>
        <p:xfrm>
          <a:off x="179511" y="548679"/>
          <a:ext cx="8964500" cy="6275890"/>
        </p:xfrm>
        <a:graphic>
          <a:graphicData uri="http://schemas.openxmlformats.org/drawingml/2006/table">
            <a:tbl>
              <a:tblPr>
                <a:noFill/>
                <a:tableStyleId>{F4201B52-1F11-4315-9A92-A3BA66448E18}</a:tableStyleId>
              </a:tblPr>
              <a:tblGrid>
                <a:gridCol w="7409375">
                  <a:extLst>
                    <a:ext uri="{9D8B030D-6E8A-4147-A177-3AD203B41FA5}">
                      <a16:colId xmlns:a16="http://schemas.microsoft.com/office/drawing/2014/main" val="20000"/>
                    </a:ext>
                  </a:extLst>
                </a:gridCol>
                <a:gridCol w="1555125">
                  <a:extLst>
                    <a:ext uri="{9D8B030D-6E8A-4147-A177-3AD203B41FA5}">
                      <a16:colId xmlns:a16="http://schemas.microsoft.com/office/drawing/2014/main" val="20001"/>
                    </a:ext>
                  </a:extLst>
                </a:gridCol>
              </a:tblGrid>
              <a:tr h="330225">
                <a:tc>
                  <a:txBody>
                    <a:bodyPr/>
                    <a:lstStyle/>
                    <a:p>
                      <a:pPr marL="0" marR="0" lvl="0" indent="0" algn="l" rtl="0">
                        <a:lnSpc>
                          <a:spcPct val="100000"/>
                        </a:lnSpc>
                        <a:spcBef>
                          <a:spcPts val="0"/>
                        </a:spcBef>
                        <a:spcAft>
                          <a:spcPts val="0"/>
                        </a:spcAft>
                        <a:buClr>
                          <a:schemeClr val="hlink"/>
                        </a:buClr>
                        <a:buSzPct val="25000"/>
                        <a:buFont typeface="Noto Symbol"/>
                        <a:buNone/>
                      </a:pPr>
                      <a:r>
                        <a:rPr lang="pt-PT" sz="1400" b="0" i="0" u="none" strike="noStrike" cap="none" baseline="0" dirty="0">
                          <a:solidFill>
                            <a:schemeClr val="dk1"/>
                          </a:solidFill>
                          <a:latin typeface="Arial"/>
                          <a:ea typeface="Arial"/>
                          <a:cs typeface="Arial"/>
                          <a:sym typeface="Arial"/>
                        </a:rPr>
                        <a:t>Despesas não documentadas n.º 1 e n.º 2</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28575"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hlink"/>
                        </a:buClr>
                        <a:buSzPct val="25000"/>
                        <a:buFont typeface="Noto Symbol"/>
                        <a:buNone/>
                      </a:pPr>
                      <a:r>
                        <a:rPr lang="pt-PT" sz="1500" b="0" i="0" u="none" strike="noStrike" cap="none" baseline="0">
                          <a:solidFill>
                            <a:schemeClr val="dk1"/>
                          </a:solidFill>
                          <a:latin typeface="Arial"/>
                          <a:ea typeface="Arial"/>
                          <a:cs typeface="Arial"/>
                          <a:sym typeface="Arial"/>
                        </a:rPr>
                        <a:t>50% ou 70%</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28575"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extLst>
                  <a:ext uri="{0D108BD9-81ED-4DB2-BD59-A6C34878D82A}">
                    <a16:rowId xmlns:a16="http://schemas.microsoft.com/office/drawing/2014/main" val="10000"/>
                  </a:ext>
                </a:extLst>
              </a:tr>
              <a:tr h="821904">
                <a:tc>
                  <a:txBody>
                    <a:bodyPr/>
                    <a:lstStyle/>
                    <a:p>
                      <a:pPr marL="0" marR="0" lvl="0" indent="0" algn="l" rtl="0">
                        <a:lnSpc>
                          <a:spcPct val="100000"/>
                        </a:lnSpc>
                        <a:spcBef>
                          <a:spcPts val="0"/>
                        </a:spcBef>
                        <a:spcAft>
                          <a:spcPts val="0"/>
                        </a:spcAft>
                        <a:buClr>
                          <a:schemeClr val="hlink"/>
                        </a:buClr>
                        <a:buSzPct val="25000"/>
                        <a:buFont typeface="Noto Symbol"/>
                        <a:buNone/>
                      </a:pPr>
                      <a:r>
                        <a:rPr lang="pt-PT" sz="1400" b="0" i="0" u="none" strike="noStrike" cap="none" baseline="0" dirty="0">
                          <a:solidFill>
                            <a:schemeClr val="tx1"/>
                          </a:solidFill>
                          <a:latin typeface="Arial"/>
                          <a:ea typeface="Arial"/>
                          <a:cs typeface="Arial"/>
                          <a:sym typeface="Arial"/>
                        </a:rPr>
                        <a:t>Encargos com viaturas ligeiras de passageiros/mercadorias </a:t>
                      </a:r>
                      <a:r>
                        <a:rPr lang="pt-PT" sz="1400" b="1" i="0" u="none" strike="noStrike" cap="none" baseline="0" dirty="0">
                          <a:solidFill>
                            <a:schemeClr val="tx1"/>
                          </a:solidFill>
                          <a:latin typeface="Arial"/>
                          <a:ea typeface="Arial"/>
                          <a:cs typeface="Arial"/>
                          <a:sym typeface="Arial"/>
                        </a:rPr>
                        <a:t>(valor de aquisição   &lt;25.000€),</a:t>
                      </a:r>
                      <a:r>
                        <a:rPr lang="pt-PT" sz="1400" b="0" i="0" u="none" strike="noStrike" cap="none" baseline="0" dirty="0">
                          <a:solidFill>
                            <a:schemeClr val="tx1"/>
                          </a:solidFill>
                          <a:latin typeface="Arial"/>
                          <a:ea typeface="Arial"/>
                          <a:cs typeface="Arial"/>
                          <a:sym typeface="Arial"/>
                        </a:rPr>
                        <a:t> motos  ou motociclos n.º 3 a) , excluindo os elétricos, com exceções do n.º 6</a:t>
                      </a:r>
                    </a:p>
                    <a:p>
                      <a:pPr marL="0" marR="0" lvl="0" indent="0" algn="l" rtl="0">
                        <a:lnSpc>
                          <a:spcPct val="100000"/>
                        </a:lnSpc>
                        <a:spcBef>
                          <a:spcPts val="280"/>
                        </a:spcBef>
                        <a:spcAft>
                          <a:spcPts val="0"/>
                        </a:spcAft>
                        <a:buClr>
                          <a:schemeClr val="hlink"/>
                        </a:buClr>
                        <a:buSzPct val="25000"/>
                        <a:buFont typeface="Noto Symbol"/>
                        <a:buNone/>
                      </a:pPr>
                      <a:r>
                        <a:rPr lang="pt-PT" sz="1400" b="0" i="0" u="none" strike="noStrike" cap="none" baseline="0" dirty="0">
                          <a:solidFill>
                            <a:schemeClr val="tx1"/>
                          </a:solidFill>
                          <a:latin typeface="Arial"/>
                          <a:ea typeface="Arial"/>
                          <a:cs typeface="Arial"/>
                          <a:sym typeface="Arial"/>
                        </a:rPr>
                        <a:t>Viaturas ligeiras de passageiros hibridas  e a GPL/GNV </a:t>
                      </a:r>
                      <a:r>
                        <a:rPr lang="pt-PT" sz="1400" b="1" i="0" u="none" strike="noStrike" cap="none" baseline="0" dirty="0">
                          <a:solidFill>
                            <a:schemeClr val="tx1"/>
                          </a:solidFill>
                          <a:latin typeface="Arial"/>
                          <a:ea typeface="Arial"/>
                          <a:cs typeface="Arial"/>
                          <a:sym typeface="Arial"/>
                        </a:rPr>
                        <a:t>n.º 17 e 18</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Clr>
                          <a:schemeClr val="hlink"/>
                        </a:buClr>
                        <a:buSzPct val="25000"/>
                        <a:buFont typeface="Noto Symbol"/>
                        <a:buNone/>
                      </a:pPr>
                      <a:r>
                        <a:rPr lang="pt-PT" sz="1500" b="0" i="0" u="none" strike="noStrike" cap="none" baseline="0" dirty="0">
                          <a:solidFill>
                            <a:schemeClr val="tx1"/>
                          </a:solidFill>
                          <a:latin typeface="Arial"/>
                          <a:ea typeface="Arial"/>
                          <a:cs typeface="Arial"/>
                          <a:sym typeface="Arial"/>
                        </a:rPr>
                        <a:t>10% </a:t>
                      </a:r>
                    </a:p>
                    <a:p>
                      <a:pPr marL="0" marR="0" lvl="0" indent="0" algn="l" rtl="0">
                        <a:lnSpc>
                          <a:spcPct val="100000"/>
                        </a:lnSpc>
                        <a:spcBef>
                          <a:spcPts val="300"/>
                        </a:spcBef>
                        <a:spcAft>
                          <a:spcPts val="0"/>
                        </a:spcAft>
                        <a:buClr>
                          <a:schemeClr val="hlink"/>
                        </a:buClr>
                        <a:buFont typeface="Noto Symbol"/>
                        <a:buNone/>
                      </a:pPr>
                      <a:endParaRPr sz="1500" b="0" i="0" u="none" strike="noStrike" cap="none" baseline="0" dirty="0">
                        <a:solidFill>
                          <a:schemeClr val="tx1"/>
                        </a:solidFill>
                        <a:latin typeface="Arial"/>
                        <a:ea typeface="Arial"/>
                        <a:cs typeface="Arial"/>
                        <a:sym typeface="Arial"/>
                      </a:endParaRPr>
                    </a:p>
                    <a:p>
                      <a:pPr marL="0" marR="0" lvl="0" indent="0" algn="l" rtl="0">
                        <a:lnSpc>
                          <a:spcPct val="100000"/>
                        </a:lnSpc>
                        <a:spcBef>
                          <a:spcPts val="300"/>
                        </a:spcBef>
                        <a:spcAft>
                          <a:spcPts val="0"/>
                        </a:spcAft>
                        <a:buClr>
                          <a:schemeClr val="hlink"/>
                        </a:buClr>
                        <a:buSzPct val="25000"/>
                        <a:buFont typeface="Noto Symbol"/>
                        <a:buNone/>
                      </a:pPr>
                      <a:r>
                        <a:rPr lang="pt-PT" sz="1500" b="0" i="0" u="none" strike="noStrike" cap="none" baseline="0" dirty="0">
                          <a:solidFill>
                            <a:schemeClr val="tx1"/>
                          </a:solidFill>
                          <a:latin typeface="Arial"/>
                          <a:ea typeface="Arial"/>
                          <a:cs typeface="Arial"/>
                          <a:sym typeface="Arial"/>
                        </a:rPr>
                        <a:t>5% e 7,5%</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extLst>
                  <a:ext uri="{0D108BD9-81ED-4DB2-BD59-A6C34878D82A}">
                    <a16:rowId xmlns:a16="http://schemas.microsoft.com/office/drawing/2014/main" val="10001"/>
                  </a:ext>
                </a:extLst>
              </a:tr>
              <a:tr h="760542">
                <a:tc>
                  <a:txBody>
                    <a:bodyPr/>
                    <a:lstStyle/>
                    <a:p>
                      <a:pPr marL="0" marR="0" lvl="0" indent="0" algn="l" rtl="0">
                        <a:lnSpc>
                          <a:spcPct val="100000"/>
                        </a:lnSpc>
                        <a:spcBef>
                          <a:spcPts val="0"/>
                        </a:spcBef>
                        <a:spcAft>
                          <a:spcPts val="0"/>
                        </a:spcAft>
                        <a:buClr>
                          <a:schemeClr val="hlink"/>
                        </a:buClr>
                        <a:buSzPct val="25000"/>
                        <a:buFont typeface="Noto Symbol"/>
                        <a:buNone/>
                      </a:pPr>
                      <a:r>
                        <a:rPr lang="pt-PT" sz="1400" b="0" i="0" u="none" strike="noStrike" cap="none" baseline="0" dirty="0">
                          <a:solidFill>
                            <a:schemeClr val="tx1"/>
                          </a:solidFill>
                          <a:latin typeface="Arial"/>
                          <a:ea typeface="Arial"/>
                          <a:cs typeface="Arial"/>
                          <a:sym typeface="Arial"/>
                        </a:rPr>
                        <a:t>Encargos c/viaturas ligeiras de passageiros/mercadorias </a:t>
                      </a:r>
                      <a:r>
                        <a:rPr lang="pt-PT" sz="1400" b="1" i="0" u="none" strike="noStrike" cap="none" baseline="0" dirty="0">
                          <a:solidFill>
                            <a:schemeClr val="tx1"/>
                          </a:solidFill>
                          <a:latin typeface="Arial"/>
                          <a:ea typeface="Arial"/>
                          <a:cs typeface="Arial"/>
                          <a:sym typeface="Arial"/>
                        </a:rPr>
                        <a:t>(valor de aquisição=/&gt;25.000€ e &lt;35.000€ ) </a:t>
                      </a:r>
                      <a:r>
                        <a:rPr lang="pt-PT" sz="1400" b="0" i="0" u="none" strike="noStrike" cap="none" baseline="0" dirty="0">
                          <a:solidFill>
                            <a:schemeClr val="tx1"/>
                          </a:solidFill>
                          <a:latin typeface="Arial"/>
                          <a:ea typeface="Arial"/>
                          <a:cs typeface="Arial"/>
                          <a:sym typeface="Arial"/>
                        </a:rPr>
                        <a:t>n.º 3 b) , excluindo os elétricos, com exceções do n.º 6</a:t>
                      </a:r>
                    </a:p>
                    <a:p>
                      <a:pPr marL="0" marR="0" lvl="0" indent="0" algn="l" rtl="0">
                        <a:lnSpc>
                          <a:spcPct val="100000"/>
                        </a:lnSpc>
                        <a:spcBef>
                          <a:spcPts val="280"/>
                        </a:spcBef>
                        <a:spcAft>
                          <a:spcPts val="0"/>
                        </a:spcAft>
                        <a:buClr>
                          <a:schemeClr val="hlink"/>
                        </a:buClr>
                        <a:buSzPct val="25000"/>
                        <a:buFont typeface="Noto Symbol"/>
                        <a:buNone/>
                      </a:pPr>
                      <a:r>
                        <a:rPr lang="pt-PT" sz="1400" b="0" i="0" u="none" strike="noStrike" cap="none" baseline="0" dirty="0">
                          <a:solidFill>
                            <a:schemeClr val="tx1"/>
                          </a:solidFill>
                          <a:latin typeface="Arial"/>
                          <a:ea typeface="Arial"/>
                          <a:cs typeface="Arial"/>
                          <a:sym typeface="Arial"/>
                        </a:rPr>
                        <a:t>Viaturas ligeiras de passageiros hibridas  e a GPL/GNV </a:t>
                      </a:r>
                      <a:r>
                        <a:rPr lang="pt-PT" sz="1400" b="1" i="0" u="none" strike="noStrike" cap="none" baseline="0" dirty="0">
                          <a:solidFill>
                            <a:schemeClr val="tx1"/>
                          </a:solidFill>
                          <a:latin typeface="Arial"/>
                          <a:ea typeface="Arial"/>
                          <a:cs typeface="Arial"/>
                          <a:sym typeface="Arial"/>
                        </a:rPr>
                        <a:t>n.º 17 e 18</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hlink"/>
                        </a:buClr>
                        <a:buSzPct val="25000"/>
                        <a:buFont typeface="Noto Symbol"/>
                        <a:buNone/>
                      </a:pPr>
                      <a:r>
                        <a:rPr lang="pt-PT" sz="1500" b="0" i="0" u="none" strike="noStrike" cap="none" baseline="0" dirty="0">
                          <a:solidFill>
                            <a:schemeClr val="tx1"/>
                          </a:solidFill>
                          <a:latin typeface="Arial"/>
                          <a:ea typeface="Arial"/>
                          <a:cs typeface="Arial"/>
                          <a:sym typeface="Arial"/>
                        </a:rPr>
                        <a:t>27,5%</a:t>
                      </a:r>
                    </a:p>
                    <a:p>
                      <a:pPr marL="0" marR="0" lvl="0" indent="0" algn="ctr" rtl="0">
                        <a:lnSpc>
                          <a:spcPct val="100000"/>
                        </a:lnSpc>
                        <a:spcBef>
                          <a:spcPts val="0"/>
                        </a:spcBef>
                        <a:spcAft>
                          <a:spcPts val="0"/>
                        </a:spcAft>
                        <a:buClr>
                          <a:schemeClr val="hlink"/>
                        </a:buClr>
                        <a:buSzPct val="25000"/>
                        <a:buFont typeface="Noto Symbol"/>
                        <a:buNone/>
                      </a:pPr>
                      <a:endParaRPr lang="pt-PT" sz="1500" b="0" i="0" u="none" strike="noStrike" cap="none" baseline="0" dirty="0">
                        <a:solidFill>
                          <a:schemeClr val="tx1"/>
                        </a:solidFill>
                        <a:latin typeface="Arial"/>
                        <a:ea typeface="Arial"/>
                        <a:cs typeface="Arial"/>
                        <a:sym typeface="Arial"/>
                      </a:endParaRPr>
                    </a:p>
                    <a:p>
                      <a:pPr marL="0" marR="0" lvl="0" indent="0" algn="ctr" rtl="0">
                        <a:lnSpc>
                          <a:spcPct val="100000"/>
                        </a:lnSpc>
                        <a:spcBef>
                          <a:spcPts val="0"/>
                        </a:spcBef>
                        <a:spcAft>
                          <a:spcPts val="0"/>
                        </a:spcAft>
                        <a:buClr>
                          <a:schemeClr val="hlink"/>
                        </a:buClr>
                        <a:buSzPct val="25000"/>
                        <a:buFont typeface="Noto Symbol"/>
                        <a:buNone/>
                      </a:pPr>
                      <a:r>
                        <a:rPr lang="pt-PT" sz="1500" b="0" i="0" u="none" strike="noStrike" cap="none" baseline="0" dirty="0">
                          <a:solidFill>
                            <a:schemeClr val="tx1"/>
                          </a:solidFill>
                          <a:latin typeface="Arial"/>
                          <a:ea typeface="Arial"/>
                          <a:cs typeface="Arial"/>
                          <a:sym typeface="Arial"/>
                        </a:rPr>
                        <a:t>10% e 15%</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extLst>
                  <a:ext uri="{0D108BD9-81ED-4DB2-BD59-A6C34878D82A}">
                    <a16:rowId xmlns:a16="http://schemas.microsoft.com/office/drawing/2014/main" val="10002"/>
                  </a:ext>
                </a:extLst>
              </a:tr>
              <a:tr h="703372">
                <a:tc>
                  <a:txBody>
                    <a:bodyPr/>
                    <a:lstStyle/>
                    <a:p>
                      <a:pPr marL="0" marR="0" lvl="0" indent="0" algn="l" rtl="0">
                        <a:lnSpc>
                          <a:spcPct val="100000"/>
                        </a:lnSpc>
                        <a:spcBef>
                          <a:spcPts val="0"/>
                        </a:spcBef>
                        <a:spcAft>
                          <a:spcPts val="0"/>
                        </a:spcAft>
                        <a:buClr>
                          <a:schemeClr val="hlink"/>
                        </a:buClr>
                        <a:buSzPct val="25000"/>
                        <a:buFont typeface="Noto Symbol"/>
                        <a:buNone/>
                      </a:pPr>
                      <a:r>
                        <a:rPr lang="pt-PT" sz="1400" b="0" i="0" u="none" strike="noStrike" cap="none" baseline="0" dirty="0">
                          <a:solidFill>
                            <a:schemeClr val="tx1"/>
                          </a:solidFill>
                          <a:latin typeface="Arial"/>
                          <a:ea typeface="Arial"/>
                          <a:cs typeface="Arial"/>
                          <a:sym typeface="Arial"/>
                        </a:rPr>
                        <a:t>Encargos com viaturas ligeiras de passageiros/mercadorias </a:t>
                      </a:r>
                      <a:r>
                        <a:rPr lang="pt-PT" sz="1400" b="1" i="0" u="none" strike="noStrike" cap="none" baseline="0" dirty="0">
                          <a:solidFill>
                            <a:schemeClr val="tx1"/>
                          </a:solidFill>
                          <a:latin typeface="Arial"/>
                          <a:ea typeface="Arial"/>
                          <a:cs typeface="Arial"/>
                          <a:sym typeface="Arial"/>
                        </a:rPr>
                        <a:t>(valor de aquisição =/&gt;35.000€ ) </a:t>
                      </a:r>
                      <a:r>
                        <a:rPr lang="pt-PT" sz="1400" b="0" i="0" u="none" strike="noStrike" cap="none" baseline="0" dirty="0">
                          <a:solidFill>
                            <a:schemeClr val="tx1"/>
                          </a:solidFill>
                          <a:latin typeface="Arial"/>
                          <a:ea typeface="Arial"/>
                          <a:cs typeface="Arial"/>
                          <a:sym typeface="Arial"/>
                        </a:rPr>
                        <a:t>n.º  3 c), excluindo os elétricos, com exceções do n.º 6 </a:t>
                      </a:r>
                    </a:p>
                    <a:p>
                      <a:pPr marL="0" marR="0" lvl="0" indent="0" algn="l" rtl="0">
                        <a:lnSpc>
                          <a:spcPct val="100000"/>
                        </a:lnSpc>
                        <a:spcBef>
                          <a:spcPts val="280"/>
                        </a:spcBef>
                        <a:spcAft>
                          <a:spcPts val="0"/>
                        </a:spcAft>
                        <a:buClr>
                          <a:schemeClr val="hlink"/>
                        </a:buClr>
                        <a:buSzPct val="25000"/>
                        <a:buFont typeface="Noto Symbol"/>
                        <a:buNone/>
                      </a:pPr>
                      <a:r>
                        <a:rPr lang="pt-PT" sz="1400" b="0" i="0" u="none" strike="noStrike" cap="none" baseline="0" dirty="0">
                          <a:solidFill>
                            <a:schemeClr val="tx1"/>
                          </a:solidFill>
                          <a:latin typeface="Arial"/>
                          <a:ea typeface="Arial"/>
                          <a:cs typeface="Arial"/>
                          <a:sym typeface="Arial"/>
                        </a:rPr>
                        <a:t>Viaturas ligeiras de passageiros hibridas  e a GPL/GNV </a:t>
                      </a:r>
                      <a:r>
                        <a:rPr lang="pt-PT" sz="1400" b="1" i="0" u="none" strike="noStrike" cap="none" baseline="0" dirty="0">
                          <a:solidFill>
                            <a:schemeClr val="tx1"/>
                          </a:solidFill>
                          <a:latin typeface="Arial"/>
                          <a:ea typeface="Arial"/>
                          <a:cs typeface="Arial"/>
                          <a:sym typeface="Arial"/>
                        </a:rPr>
                        <a:t> n.º 17 e 18</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hlink"/>
                        </a:buClr>
                        <a:buSzPct val="25000"/>
                        <a:buFont typeface="Noto Symbol"/>
                        <a:buNone/>
                      </a:pPr>
                      <a:r>
                        <a:rPr lang="pt-PT" sz="1500" b="0" i="0" u="none" strike="noStrike" cap="none" baseline="0" dirty="0">
                          <a:solidFill>
                            <a:schemeClr val="tx1"/>
                          </a:solidFill>
                          <a:latin typeface="Arial"/>
                          <a:ea typeface="Arial"/>
                          <a:cs typeface="Arial"/>
                          <a:sym typeface="Arial"/>
                        </a:rPr>
                        <a:t> 35%</a:t>
                      </a:r>
                    </a:p>
                    <a:p>
                      <a:pPr marL="0" marR="0" lvl="0" indent="0" algn="ctr" rtl="0">
                        <a:lnSpc>
                          <a:spcPct val="100000"/>
                        </a:lnSpc>
                        <a:spcBef>
                          <a:spcPts val="300"/>
                        </a:spcBef>
                        <a:spcAft>
                          <a:spcPts val="0"/>
                        </a:spcAft>
                        <a:buClr>
                          <a:schemeClr val="hlink"/>
                        </a:buClr>
                        <a:buFont typeface="Noto Symbol"/>
                        <a:buNone/>
                      </a:pPr>
                      <a:endParaRPr sz="1500" b="0" i="0" u="none" strike="noStrike" cap="none" baseline="0" dirty="0">
                        <a:solidFill>
                          <a:schemeClr val="tx1"/>
                        </a:solidFill>
                        <a:latin typeface="Arial"/>
                        <a:ea typeface="Arial"/>
                        <a:cs typeface="Arial"/>
                        <a:sym typeface="Arial"/>
                      </a:endParaRPr>
                    </a:p>
                    <a:p>
                      <a:pPr marL="0" marR="0" lvl="0" indent="0" algn="ctr" rtl="0">
                        <a:lnSpc>
                          <a:spcPct val="100000"/>
                        </a:lnSpc>
                        <a:spcBef>
                          <a:spcPts val="300"/>
                        </a:spcBef>
                        <a:spcAft>
                          <a:spcPts val="0"/>
                        </a:spcAft>
                        <a:buClr>
                          <a:schemeClr val="hlink"/>
                        </a:buClr>
                        <a:buSzPct val="25000"/>
                        <a:buFont typeface="Noto Symbol"/>
                        <a:buNone/>
                      </a:pPr>
                      <a:r>
                        <a:rPr lang="pt-PT" sz="1500" b="0" i="0" u="none" strike="noStrike" cap="none" baseline="0" dirty="0">
                          <a:solidFill>
                            <a:schemeClr val="tx1"/>
                          </a:solidFill>
                          <a:latin typeface="Arial"/>
                          <a:ea typeface="Arial"/>
                          <a:cs typeface="Arial"/>
                          <a:sym typeface="Arial"/>
                        </a:rPr>
                        <a:t>17,5% e 27,5%</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extLst>
                  <a:ext uri="{0D108BD9-81ED-4DB2-BD59-A6C34878D82A}">
                    <a16:rowId xmlns:a16="http://schemas.microsoft.com/office/drawing/2014/main" val="10003"/>
                  </a:ext>
                </a:extLst>
              </a:tr>
              <a:tr h="330225">
                <a:tc>
                  <a:txBody>
                    <a:bodyPr/>
                    <a:lstStyle/>
                    <a:p>
                      <a:pPr marL="0" marR="0" lvl="0" indent="0" algn="l" rtl="0">
                        <a:lnSpc>
                          <a:spcPct val="100000"/>
                        </a:lnSpc>
                        <a:spcBef>
                          <a:spcPts val="0"/>
                        </a:spcBef>
                        <a:spcAft>
                          <a:spcPts val="0"/>
                        </a:spcAft>
                        <a:buClr>
                          <a:schemeClr val="hlink"/>
                        </a:buClr>
                        <a:buSzPct val="25000"/>
                        <a:buFont typeface="Noto Symbol"/>
                        <a:buNone/>
                      </a:pPr>
                      <a:r>
                        <a:rPr lang="pt-PT" sz="1400" b="0" i="0" u="none" strike="noStrike" cap="none" baseline="0" dirty="0">
                          <a:solidFill>
                            <a:schemeClr val="tx1"/>
                          </a:solidFill>
                          <a:latin typeface="Arial"/>
                          <a:ea typeface="Arial"/>
                          <a:cs typeface="Arial"/>
                          <a:sym typeface="Arial"/>
                        </a:rPr>
                        <a:t>Encargos efetuados ou suportados </a:t>
                      </a:r>
                      <a:r>
                        <a:rPr lang="pt-PT" sz="1400" b="0" i="0" u="none" strike="noStrike" cap="none" baseline="0" dirty="0">
                          <a:solidFill>
                            <a:schemeClr val="dk1"/>
                          </a:solidFill>
                          <a:latin typeface="Arial"/>
                          <a:ea typeface="Arial"/>
                          <a:cs typeface="Arial"/>
                          <a:sym typeface="Arial"/>
                        </a:rPr>
                        <a:t>com despesas de representação n.º 7</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hlink"/>
                        </a:buClr>
                        <a:buSzPct val="25000"/>
                        <a:buFont typeface="Noto Symbol"/>
                        <a:buNone/>
                      </a:pPr>
                      <a:r>
                        <a:rPr lang="pt-PT" sz="1500" b="1" i="0" u="none" strike="noStrike" cap="none" baseline="0">
                          <a:solidFill>
                            <a:schemeClr val="dk1"/>
                          </a:solidFill>
                          <a:latin typeface="Arial"/>
                          <a:ea typeface="Arial"/>
                          <a:cs typeface="Arial"/>
                          <a:sym typeface="Arial"/>
                        </a:rPr>
                        <a:t>10%(1)</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extLst>
                  <a:ext uri="{0D108BD9-81ED-4DB2-BD59-A6C34878D82A}">
                    <a16:rowId xmlns:a16="http://schemas.microsoft.com/office/drawing/2014/main" val="10004"/>
                  </a:ext>
                </a:extLst>
              </a:tr>
              <a:tr h="330225">
                <a:tc>
                  <a:txBody>
                    <a:bodyPr/>
                    <a:lstStyle/>
                    <a:p>
                      <a:pPr marL="0" marR="0" lvl="0" indent="0" algn="l" rtl="0">
                        <a:lnSpc>
                          <a:spcPct val="100000"/>
                        </a:lnSpc>
                        <a:spcBef>
                          <a:spcPts val="0"/>
                        </a:spcBef>
                        <a:spcAft>
                          <a:spcPts val="0"/>
                        </a:spcAft>
                        <a:buClr>
                          <a:schemeClr val="hlink"/>
                        </a:buClr>
                        <a:buSzPct val="25000"/>
                        <a:buFont typeface="Noto Symbol"/>
                        <a:buNone/>
                      </a:pPr>
                      <a:r>
                        <a:rPr lang="pt-PT" sz="1400" b="0" i="0" u="none" strike="noStrike" cap="none" baseline="0" dirty="0">
                          <a:solidFill>
                            <a:schemeClr val="tx1"/>
                          </a:solidFill>
                          <a:latin typeface="Arial"/>
                          <a:ea typeface="Arial"/>
                          <a:cs typeface="Arial"/>
                          <a:sym typeface="Arial"/>
                        </a:rPr>
                        <a:t>Pagamentos efetuados a entidades ou contas abertas em instituições domiciliadas em territórios com regimes fiscais  previstos no art.º 63.º-D da LGT </a:t>
                      </a:r>
                      <a:r>
                        <a:rPr lang="pt-PT" sz="1400" b="0" i="0" u="none" strike="noStrike" cap="none" baseline="0" dirty="0">
                          <a:solidFill>
                            <a:schemeClr val="dk1"/>
                          </a:solidFill>
                          <a:latin typeface="Arial"/>
                          <a:ea typeface="Arial"/>
                          <a:cs typeface="Arial"/>
                          <a:sym typeface="Arial"/>
                        </a:rPr>
                        <a:t>n.º 8</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hlink"/>
                        </a:buClr>
                        <a:buSzPct val="25000"/>
                        <a:buFont typeface="Noto Symbol"/>
                        <a:buNone/>
                      </a:pPr>
                      <a:r>
                        <a:rPr lang="pt-PT" sz="1500" b="0" i="0" u="none" strike="noStrike" cap="none" baseline="0">
                          <a:solidFill>
                            <a:schemeClr val="dk1"/>
                          </a:solidFill>
                          <a:latin typeface="Arial"/>
                          <a:ea typeface="Arial"/>
                          <a:cs typeface="Arial"/>
                          <a:sym typeface="Arial"/>
                        </a:rPr>
                        <a:t>35% ou 55%</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extLst>
                  <a:ext uri="{0D108BD9-81ED-4DB2-BD59-A6C34878D82A}">
                    <a16:rowId xmlns:a16="http://schemas.microsoft.com/office/drawing/2014/main" val="10005"/>
                  </a:ext>
                </a:extLst>
              </a:tr>
              <a:tr h="534650">
                <a:tc>
                  <a:txBody>
                    <a:bodyPr/>
                    <a:lstStyle/>
                    <a:p>
                      <a:pPr marL="0" marR="0" lvl="0" indent="0" algn="l" rtl="0">
                        <a:lnSpc>
                          <a:spcPct val="100000"/>
                        </a:lnSpc>
                        <a:spcBef>
                          <a:spcPts val="0"/>
                        </a:spcBef>
                        <a:spcAft>
                          <a:spcPts val="0"/>
                        </a:spcAft>
                        <a:buClr>
                          <a:schemeClr val="hlink"/>
                        </a:buClr>
                        <a:buSzPct val="25000"/>
                        <a:buFont typeface="Noto Symbol"/>
                        <a:buNone/>
                      </a:pPr>
                      <a:r>
                        <a:rPr lang="pt-PT" sz="1400" b="0" i="0" u="none" strike="noStrike" cap="none" baseline="0" dirty="0">
                          <a:solidFill>
                            <a:schemeClr val="tx1"/>
                          </a:solidFill>
                          <a:latin typeface="Arial"/>
                          <a:ea typeface="Arial"/>
                          <a:cs typeface="Arial"/>
                          <a:sym typeface="Arial"/>
                        </a:rPr>
                        <a:t>Encargos efetuados /suportados </a:t>
                      </a:r>
                      <a:r>
                        <a:rPr lang="pt-PT" sz="1400" b="0" i="0" u="none" strike="noStrike" cap="none" baseline="0" dirty="0">
                          <a:solidFill>
                            <a:schemeClr val="dk1"/>
                          </a:solidFill>
                          <a:latin typeface="Arial"/>
                          <a:ea typeface="Arial"/>
                          <a:cs typeface="Arial"/>
                          <a:sym typeface="Arial"/>
                        </a:rPr>
                        <a:t>c/ajudas de custo, se não faturados a clientes ou tributados em IRS na esfera do beneficiário  n.º 9 </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hlink"/>
                        </a:buClr>
                        <a:buSzPct val="25000"/>
                        <a:buFont typeface="Noto Symbol"/>
                        <a:buNone/>
                      </a:pPr>
                      <a:r>
                        <a:rPr lang="pt-PT" sz="1500" b="1" i="0" u="none" strike="noStrike" cap="none" baseline="0">
                          <a:solidFill>
                            <a:schemeClr val="dk1"/>
                          </a:solidFill>
                          <a:latin typeface="Arial"/>
                          <a:ea typeface="Arial"/>
                          <a:cs typeface="Arial"/>
                          <a:sym typeface="Arial"/>
                        </a:rPr>
                        <a:t>5%(1)</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extLst>
                  <a:ext uri="{0D108BD9-81ED-4DB2-BD59-A6C34878D82A}">
                    <a16:rowId xmlns:a16="http://schemas.microsoft.com/office/drawing/2014/main" val="10006"/>
                  </a:ext>
                </a:extLst>
              </a:tr>
              <a:tr h="455022">
                <a:tc>
                  <a:txBody>
                    <a:bodyPr/>
                    <a:lstStyle/>
                    <a:p>
                      <a:pPr marL="0" marR="0" lvl="0" indent="0" algn="l" rtl="0">
                        <a:lnSpc>
                          <a:spcPct val="100000"/>
                        </a:lnSpc>
                        <a:spcBef>
                          <a:spcPts val="0"/>
                        </a:spcBef>
                        <a:spcAft>
                          <a:spcPts val="0"/>
                        </a:spcAft>
                        <a:buClr>
                          <a:schemeClr val="hlink"/>
                        </a:buClr>
                        <a:buSzPct val="25000"/>
                        <a:buFont typeface="Noto Symbol"/>
                        <a:buNone/>
                      </a:pPr>
                      <a:r>
                        <a:rPr lang="pt-PT" sz="1400" b="0" i="0" u="none" strike="noStrike" cap="none" baseline="0">
                          <a:solidFill>
                            <a:schemeClr val="dk1"/>
                          </a:solidFill>
                          <a:latin typeface="Arial"/>
                          <a:ea typeface="Arial"/>
                          <a:cs typeface="Arial"/>
                          <a:sym typeface="Arial"/>
                        </a:rPr>
                        <a:t>Lucros distribuídos a sujeitos passivos isentos total ou parcialmente (mediante requisitos) n.º 11</a:t>
                      </a: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hlink"/>
                        </a:buClr>
                        <a:buSzPct val="25000"/>
                        <a:buFont typeface="Noto Symbol"/>
                        <a:buNone/>
                      </a:pPr>
                      <a:r>
                        <a:rPr lang="pt-PT" sz="1500" b="1" i="0" u="none" strike="noStrike" cap="none" baseline="0">
                          <a:solidFill>
                            <a:schemeClr val="dk1"/>
                          </a:solidFill>
                          <a:latin typeface="Arial"/>
                          <a:ea typeface="Arial"/>
                          <a:cs typeface="Arial"/>
                          <a:sym typeface="Arial"/>
                        </a:rPr>
                        <a:t>23%(1)</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extLst>
                  <a:ext uri="{0D108BD9-81ED-4DB2-BD59-A6C34878D82A}">
                    <a16:rowId xmlns:a16="http://schemas.microsoft.com/office/drawing/2014/main" val="10007"/>
                  </a:ext>
                </a:extLst>
              </a:tr>
              <a:tr h="754825">
                <a:tc>
                  <a:txBody>
                    <a:bodyPr/>
                    <a:lstStyle/>
                    <a:p>
                      <a:pPr marL="0" marR="0" lvl="0" indent="0" algn="l" rtl="0">
                        <a:lnSpc>
                          <a:spcPct val="100000"/>
                        </a:lnSpc>
                        <a:spcBef>
                          <a:spcPts val="0"/>
                        </a:spcBef>
                        <a:spcAft>
                          <a:spcPts val="0"/>
                        </a:spcAft>
                        <a:buClr>
                          <a:schemeClr val="hlink"/>
                        </a:buClr>
                        <a:buSzPct val="25000"/>
                        <a:buFont typeface="Noto Symbol"/>
                        <a:buNone/>
                      </a:pPr>
                      <a:r>
                        <a:rPr lang="pt-PT" sz="1400" b="0" i="0" u="none" strike="noStrike" cap="none" baseline="0" dirty="0">
                          <a:solidFill>
                            <a:schemeClr val="dk1"/>
                          </a:solidFill>
                          <a:latin typeface="Arial"/>
                          <a:ea typeface="Arial"/>
                          <a:cs typeface="Arial"/>
                          <a:sym typeface="Arial"/>
                        </a:rPr>
                        <a:t>Gastos com indemnizações ou compensações pela cessação ou rescisão de contrato de funções de gestor, administrador ou gerente  e bónus e outras remunerações (mediante requisitos) n.º 13  </a:t>
                      </a:r>
                      <a:r>
                        <a:rPr lang="pt-PT" sz="1400" b="0" i="0" u="none" strike="noStrike" cap="none" baseline="0" dirty="0">
                          <a:solidFill>
                            <a:schemeClr val="tx1"/>
                          </a:solidFill>
                          <a:latin typeface="Arial"/>
                          <a:ea typeface="Arial"/>
                          <a:cs typeface="Arial"/>
                          <a:sym typeface="Arial"/>
                        </a:rPr>
                        <a:t>e 19 </a:t>
                      </a:r>
                      <a:endParaRPr lang="pt-PT" sz="1400" b="0" i="0" u="none" strike="noStrike" cap="none" baseline="0" dirty="0">
                        <a:solidFill>
                          <a:srgbClr val="FF0000"/>
                        </a:solidFill>
                        <a:latin typeface="Arial"/>
                        <a:ea typeface="Arial"/>
                        <a:cs typeface="Arial"/>
                        <a:sym typeface="Arial"/>
                      </a:endParaRP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hlink"/>
                        </a:buClr>
                        <a:buSzPct val="25000"/>
                        <a:buFont typeface="Noto Symbol"/>
                        <a:buNone/>
                      </a:pPr>
                      <a:r>
                        <a:rPr lang="pt-PT" sz="1500" b="1" i="0" u="none" strike="noStrike" cap="none" baseline="0">
                          <a:solidFill>
                            <a:schemeClr val="dk1"/>
                          </a:solidFill>
                          <a:latin typeface="Arial"/>
                          <a:ea typeface="Arial"/>
                          <a:cs typeface="Arial"/>
                          <a:sym typeface="Arial"/>
                        </a:rPr>
                        <a:t>35%(1)</a:t>
                      </a: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12700" cap="flat">
                      <a:solidFill>
                        <a:schemeClr val="dk1"/>
                      </a:solidFill>
                      <a:prstDash val="solid"/>
                      <a:round/>
                      <a:headEnd type="none" w="med" len="med"/>
                      <a:tailEnd type="none" w="med" len="med"/>
                    </a:lnB>
                  </a:tcPr>
                </a:tc>
                <a:extLst>
                  <a:ext uri="{0D108BD9-81ED-4DB2-BD59-A6C34878D82A}">
                    <a16:rowId xmlns:a16="http://schemas.microsoft.com/office/drawing/2014/main" val="10008"/>
                  </a:ext>
                </a:extLst>
              </a:tr>
              <a:tr h="805475">
                <a:tc>
                  <a:txBody>
                    <a:bodyPr/>
                    <a:lstStyle/>
                    <a:p>
                      <a:pPr marL="0" marR="0" lvl="0" indent="0" algn="l" rtl="0">
                        <a:lnSpc>
                          <a:spcPct val="100000"/>
                        </a:lnSpc>
                        <a:spcBef>
                          <a:spcPts val="0"/>
                        </a:spcBef>
                        <a:spcAft>
                          <a:spcPts val="0"/>
                        </a:spcAft>
                        <a:buClr>
                          <a:schemeClr val="hlink"/>
                        </a:buClr>
                        <a:buSzPct val="25000"/>
                        <a:buFont typeface="Noto Symbol"/>
                        <a:buNone/>
                      </a:pPr>
                      <a:r>
                        <a:rPr lang="pt-PT" sz="1200" b="1" u="none" strike="noStrike" cap="none" baseline="0" dirty="0">
                          <a:solidFill>
                            <a:schemeClr val="dk1"/>
                          </a:solidFill>
                          <a:latin typeface="Times New Roman"/>
                          <a:ea typeface="Times New Roman"/>
                          <a:cs typeface="Times New Roman"/>
                          <a:sym typeface="Times New Roman"/>
                        </a:rPr>
                        <a:t>Nota: Todas  as taxas são elevadas em 10 pontos percentuais quanto a sujeitos passivos que apresentem prejuízo fiscal no período de tributação (nº </a:t>
                      </a:r>
                      <a:r>
                        <a:rPr lang="pt-PT" sz="1200" b="1" u="none" strike="noStrike" cap="none" baseline="0" dirty="0">
                          <a:solidFill>
                            <a:schemeClr val="tx1"/>
                          </a:solidFill>
                          <a:latin typeface="Times New Roman"/>
                          <a:ea typeface="Times New Roman"/>
                          <a:cs typeface="Times New Roman"/>
                          <a:sym typeface="Times New Roman"/>
                        </a:rPr>
                        <a:t>14) . Nos grupos que consolidam  considera-se esse prejuízo ( nº 20)</a:t>
                      </a:r>
                    </a:p>
                    <a:p>
                      <a:pPr marL="0" marR="0" lvl="0" indent="0" algn="l" rtl="0">
                        <a:lnSpc>
                          <a:spcPct val="100000"/>
                        </a:lnSpc>
                        <a:spcBef>
                          <a:spcPts val="280"/>
                        </a:spcBef>
                        <a:spcAft>
                          <a:spcPts val="0"/>
                        </a:spcAft>
                        <a:buClr>
                          <a:schemeClr val="hlink"/>
                        </a:buClr>
                        <a:buSzPct val="25000"/>
                        <a:buFont typeface="Noto Symbol"/>
                        <a:buNone/>
                      </a:pPr>
                      <a:r>
                        <a:rPr lang="pt-PT" sz="1400" b="1" i="0" u="none" strike="noStrike" cap="none" baseline="0" dirty="0">
                          <a:solidFill>
                            <a:schemeClr val="dk1"/>
                          </a:solidFill>
                          <a:latin typeface="Arial"/>
                          <a:ea typeface="Arial"/>
                          <a:cs typeface="Arial"/>
                          <a:sym typeface="Arial"/>
                        </a:rPr>
                        <a:t>(</a:t>
                      </a:r>
                      <a:r>
                        <a:rPr lang="pt-PT" sz="1400" b="0" i="0" u="none" strike="noStrike" cap="none" baseline="0" dirty="0">
                          <a:solidFill>
                            <a:schemeClr val="dk1"/>
                          </a:solidFill>
                          <a:latin typeface="Arial"/>
                          <a:ea typeface="Arial"/>
                          <a:cs typeface="Arial"/>
                          <a:sym typeface="Arial"/>
                        </a:rPr>
                        <a:t>1)Estas taxas e o n.º 14 não se aplicam ao regime simplificado (n.º 15)</a:t>
                      </a:r>
                      <a:endParaRPr lang="pt-PT" sz="1800" b="0" i="0" u="none" strike="noStrike" cap="none" baseline="0" dirty="0">
                        <a:solidFill>
                          <a:srgbClr val="FF0000"/>
                        </a:solidFill>
                        <a:latin typeface="Arial"/>
                        <a:ea typeface="Arial"/>
                        <a:cs typeface="Arial"/>
                        <a:sym typeface="Arial"/>
                      </a:endParaRPr>
                    </a:p>
                  </a:txBody>
                  <a:tcPr marL="91450" marR="91450" marT="45725" marB="45725">
                    <a:lnL w="28575" cap="flat">
                      <a:solidFill>
                        <a:schemeClr val="dk1"/>
                      </a:solidFill>
                      <a:prstDash val="solid"/>
                      <a:round/>
                      <a:headEnd type="none" w="med" len="med"/>
                      <a:tailEnd type="none" w="med" len="med"/>
                    </a:lnL>
                    <a:lnR w="12700"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28575" cap="flat">
                      <a:solidFill>
                        <a:schemeClr val="dk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Clr>
                          <a:schemeClr val="hlink"/>
                        </a:buClr>
                        <a:buFont typeface="Noto Symbol"/>
                        <a:buNone/>
                      </a:pPr>
                      <a:endParaRPr sz="1500" b="1" i="0" u="none" strike="noStrike" cap="none" baseline="0" dirty="0">
                        <a:solidFill>
                          <a:srgbClr val="FF0000"/>
                        </a:solidFill>
                        <a:latin typeface="Arial"/>
                        <a:ea typeface="Arial"/>
                        <a:cs typeface="Arial"/>
                        <a:sym typeface="Arial"/>
                      </a:endParaRPr>
                    </a:p>
                  </a:txBody>
                  <a:tcPr marL="91450" marR="91450" marT="45725" marB="45725">
                    <a:lnL w="12700" cap="flat">
                      <a:solidFill>
                        <a:schemeClr val="dk1"/>
                      </a:solidFill>
                      <a:prstDash val="solid"/>
                      <a:round/>
                      <a:headEnd type="none" w="med" len="med"/>
                      <a:tailEnd type="none" w="med" len="med"/>
                    </a:lnL>
                    <a:lnR w="28575" cap="flat">
                      <a:solidFill>
                        <a:schemeClr val="dk1"/>
                      </a:solidFill>
                      <a:prstDash val="solid"/>
                      <a:round/>
                      <a:headEnd type="none" w="med" len="med"/>
                      <a:tailEnd type="none" w="med" len="med"/>
                    </a:lnR>
                    <a:lnT w="12700" cap="flat">
                      <a:solidFill>
                        <a:schemeClr val="dk1"/>
                      </a:solidFill>
                      <a:prstDash val="solid"/>
                      <a:round/>
                      <a:headEnd type="none" w="med" len="med"/>
                      <a:tailEnd type="none" w="med" len="med"/>
                    </a:lnT>
                    <a:lnB w="28575" cap="flat">
                      <a:solidFill>
                        <a:schemeClr val="dk1"/>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sp>
        <p:nvSpPr>
          <p:cNvPr id="771" name="Shape 771"/>
          <p:cNvSpPr txBox="1"/>
          <p:nvPr/>
        </p:nvSpPr>
        <p:spPr>
          <a:xfrm>
            <a:off x="1214413" y="0"/>
            <a:ext cx="6572296"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 TRIBUTAÇÃO AUTÓNOMA  (ART.º 88.º)</a:t>
            </a:r>
          </a:p>
        </p:txBody>
      </p:sp>
    </p:spTree>
  </p:cSld>
  <p:clrMapOvr>
    <a:masterClrMapping/>
  </p:clrMapOvr>
  <p:transition spd="slow">
    <p:cut/>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776"/>
        <p:cNvGrpSpPr/>
        <p:nvPr/>
      </p:nvGrpSpPr>
      <p:grpSpPr>
        <a:xfrm>
          <a:off x="0" y="0"/>
          <a:ext cx="0" cy="0"/>
          <a:chOff x="0" y="0"/>
          <a:chExt cx="0" cy="0"/>
        </a:xfrm>
      </p:grpSpPr>
      <p:sp>
        <p:nvSpPr>
          <p:cNvPr id="777" name="Shape 777"/>
          <p:cNvSpPr txBox="1">
            <a:spLocks noGrp="1"/>
          </p:cNvSpPr>
          <p:nvPr>
            <p:ph type="body" idx="1"/>
          </p:nvPr>
        </p:nvSpPr>
        <p:spPr>
          <a:xfrm>
            <a:off x="428595" y="908720"/>
            <a:ext cx="8572528" cy="5520654"/>
          </a:xfrm>
          <a:prstGeom prst="rect">
            <a:avLst/>
          </a:prstGeom>
          <a:noFill/>
          <a:ln>
            <a:noFill/>
          </a:ln>
        </p:spPr>
        <p:txBody>
          <a:bodyPr lIns="91425" tIns="45700" rIns="91425" bIns="45700" anchor="t" anchorCtr="0">
            <a:noAutofit/>
          </a:bodyPr>
          <a:lstStyle/>
          <a:p>
            <a:pPr marL="342900" marR="0" lvl="0" indent="-342900" algn="just" rtl="0">
              <a:spcBef>
                <a:spcPts val="0"/>
              </a:spcBef>
              <a:spcAft>
                <a:spcPts val="0"/>
              </a:spcAft>
              <a:buClr>
                <a:schemeClr val="lt2"/>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O IRC é objeto de retenção na fonte relativamente aos rendimentos obtidos em território português de acordo com o art.º 4.º do Código;</a:t>
            </a:r>
          </a:p>
          <a:p>
            <a:pPr marL="342900" marR="0" lvl="0" indent="-342900" algn="just" rtl="0">
              <a:spcBef>
                <a:spcPts val="400"/>
              </a:spcBef>
              <a:spcAft>
                <a:spcPts val="0"/>
              </a:spcAft>
              <a:buClr>
                <a:schemeClr val="lt2"/>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Nas retenções na fonte:</a:t>
            </a:r>
          </a:p>
          <a:p>
            <a:pPr marL="342900" marR="0" lvl="0" indent="-342900" algn="just" rtl="0">
              <a:spcBef>
                <a:spcPts val="400"/>
              </a:spcBef>
              <a:spcAft>
                <a:spcPts val="0"/>
              </a:spcAft>
              <a:buClr>
                <a:schemeClr val="lt2"/>
              </a:buClr>
              <a:buSzPct val="25000"/>
              <a:buFont typeface="Arial"/>
              <a:buNone/>
            </a:pPr>
            <a:r>
              <a:rPr lang="pt-PT" sz="2000" b="0" i="0" u="none" strike="noStrike" cap="none" baseline="0" dirty="0">
                <a:solidFill>
                  <a:schemeClr val="dk1"/>
                </a:solidFill>
                <a:latin typeface="Times New Roman"/>
                <a:ea typeface="Times New Roman"/>
                <a:cs typeface="Times New Roman"/>
                <a:sym typeface="Times New Roman"/>
              </a:rPr>
              <a:t>	- A taxa é de 25% ou 21,5% de acordo com o art.º 94.º n.º 4;</a:t>
            </a:r>
          </a:p>
          <a:p>
            <a:pPr marL="342900" marR="0" lvl="0" indent="-342900" algn="just" rtl="0">
              <a:spcBef>
                <a:spcPts val="400"/>
              </a:spcBef>
              <a:spcAft>
                <a:spcPts val="0"/>
              </a:spcAft>
              <a:buClr>
                <a:schemeClr val="lt2"/>
              </a:buClr>
              <a:buSzPct val="25000"/>
              <a:buFont typeface="Arial"/>
              <a:buNone/>
            </a:pPr>
            <a:r>
              <a:rPr lang="pt-PT" sz="2000" b="0" i="0" u="none" strike="noStrike" cap="none" baseline="0" dirty="0">
                <a:solidFill>
                  <a:schemeClr val="dk1"/>
                </a:solidFill>
                <a:latin typeface="Times New Roman"/>
                <a:ea typeface="Times New Roman"/>
                <a:cs typeface="Times New Roman"/>
                <a:sym typeface="Times New Roman"/>
              </a:rPr>
              <a:t>	- Têm a natureza de imposto por conta, com exceção de rendimentos de capitais:</a:t>
            </a:r>
          </a:p>
          <a:p>
            <a:pPr marL="342900" marR="0" lvl="0" indent="-342900" algn="just" rtl="0">
              <a:spcBef>
                <a:spcPts val="400"/>
              </a:spcBef>
              <a:spcAft>
                <a:spcPts val="0"/>
              </a:spcAft>
              <a:buClr>
                <a:schemeClr val="lt2"/>
              </a:buClr>
              <a:buSzPct val="25000"/>
              <a:buFont typeface="Arial"/>
              <a:buNone/>
            </a:pPr>
            <a:r>
              <a:rPr lang="pt-PT" sz="2000" dirty="0">
                <a:solidFill>
                  <a:schemeClr val="dk1"/>
                </a:solidFill>
                <a:latin typeface="Times New Roman"/>
                <a:ea typeface="Times New Roman"/>
                <a:cs typeface="Times New Roman"/>
                <a:sym typeface="Times New Roman"/>
              </a:rPr>
              <a:t>	1) Nos termos dos </a:t>
            </a:r>
            <a:r>
              <a:rPr lang="pt-PT" sz="2000" dirty="0" err="1">
                <a:solidFill>
                  <a:schemeClr val="dk1"/>
                </a:solidFill>
                <a:latin typeface="Times New Roman"/>
                <a:ea typeface="Times New Roman"/>
                <a:cs typeface="Times New Roman"/>
                <a:sym typeface="Times New Roman"/>
              </a:rPr>
              <a:t>art.ºs</a:t>
            </a:r>
            <a:r>
              <a:rPr lang="pt-PT" sz="2000" dirty="0">
                <a:solidFill>
                  <a:schemeClr val="dk1"/>
                </a:solidFill>
                <a:latin typeface="Times New Roman"/>
                <a:ea typeface="Times New Roman"/>
                <a:cs typeface="Times New Roman"/>
                <a:sym typeface="Times New Roman"/>
              </a:rPr>
              <a:t>  9.º e 10.º ou previstos no E.B.F.;</a:t>
            </a:r>
          </a:p>
          <a:p>
            <a:pPr marL="342900" marR="0" lvl="0" indent="-342900" algn="just" rtl="0">
              <a:spcBef>
                <a:spcPts val="400"/>
              </a:spcBef>
              <a:spcAft>
                <a:spcPts val="0"/>
              </a:spcAft>
              <a:buClr>
                <a:schemeClr val="lt2"/>
              </a:buClr>
              <a:buSzPct val="25000"/>
              <a:buFont typeface="Arial"/>
              <a:buNone/>
            </a:pPr>
            <a:r>
              <a:rPr lang="pt-PT" sz="2000" b="0" i="0" u="none" strike="noStrike" cap="none" baseline="0" dirty="0">
                <a:solidFill>
                  <a:schemeClr val="dk1"/>
                </a:solidFill>
                <a:latin typeface="Times New Roman"/>
                <a:ea typeface="Times New Roman"/>
                <a:cs typeface="Times New Roman"/>
                <a:sym typeface="Times New Roman"/>
              </a:rPr>
              <a:t>	2) Não residentes</a:t>
            </a:r>
            <a:r>
              <a:rPr lang="pt-PT" sz="2000" b="0" i="0" u="none" strike="noStrike" cap="none" dirty="0">
                <a:solidFill>
                  <a:schemeClr val="dk1"/>
                </a:solidFill>
                <a:latin typeface="Times New Roman"/>
                <a:ea typeface="Times New Roman"/>
                <a:cs typeface="Times New Roman"/>
                <a:sym typeface="Times New Roman"/>
              </a:rPr>
              <a:t> sem estabelecimento estável e não sejam da categoria F;</a:t>
            </a:r>
            <a:endParaRPr lang="pt-PT" sz="2000" b="0" i="0" u="none" strike="noStrike" cap="none" baseline="0" dirty="0">
              <a:solidFill>
                <a:schemeClr val="dk1"/>
              </a:solidFill>
              <a:latin typeface="Times New Roman"/>
              <a:ea typeface="Times New Roman"/>
              <a:cs typeface="Times New Roman"/>
              <a:sym typeface="Times New Roman"/>
            </a:endParaRPr>
          </a:p>
          <a:p>
            <a:pPr marL="342900" marR="0" lvl="0" indent="-342900" algn="just" rtl="0">
              <a:spcBef>
                <a:spcPts val="400"/>
              </a:spcBef>
              <a:spcAft>
                <a:spcPts val="0"/>
              </a:spcAft>
              <a:buClr>
                <a:schemeClr val="lt2"/>
              </a:buClr>
              <a:buSzPct val="25000"/>
              <a:buFont typeface="Arial"/>
              <a:buNone/>
            </a:pPr>
            <a:r>
              <a:rPr lang="pt-PT" sz="2000" b="0" i="0" u="none" strike="noStrike" cap="none" baseline="0" dirty="0">
                <a:solidFill>
                  <a:schemeClr val="dk1"/>
                </a:solidFill>
                <a:latin typeface="Times New Roman"/>
                <a:ea typeface="Times New Roman"/>
                <a:cs typeface="Times New Roman"/>
                <a:sym typeface="Times New Roman"/>
              </a:rPr>
              <a:t>	3) Pagos ou colocados à disposição em contas abertas em nome de um ou mais titulares mas por conta de terceiros não identificados;</a:t>
            </a:r>
            <a:r>
              <a:rPr lang="pt-PT" sz="2000" dirty="0">
                <a:solidFill>
                  <a:schemeClr val="dk1"/>
                </a:solidFill>
                <a:latin typeface="Times New Roman"/>
                <a:ea typeface="Times New Roman"/>
                <a:cs typeface="Times New Roman"/>
                <a:sym typeface="Times New Roman"/>
              </a:rPr>
              <a:t>	</a:t>
            </a:r>
            <a:endParaRPr lang="pt-PT" sz="2000" b="0" i="0" u="none" strike="noStrike" cap="none" baseline="0" dirty="0">
              <a:solidFill>
                <a:schemeClr val="dk1"/>
              </a:solidFill>
              <a:latin typeface="Times New Roman"/>
              <a:ea typeface="Times New Roman"/>
              <a:cs typeface="Times New Roman"/>
              <a:sym typeface="Times New Roman"/>
            </a:endParaRPr>
          </a:p>
          <a:p>
            <a:pPr marL="342900" marR="0" lvl="0" indent="-342900" algn="just" rtl="0">
              <a:spcBef>
                <a:spcPts val="400"/>
              </a:spcBef>
              <a:spcAft>
                <a:spcPts val="0"/>
              </a:spcAft>
              <a:buClr>
                <a:schemeClr val="lt2"/>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Para os residentes, não existe obrigação de efetuar a retenção na fonte de IRC, quando este tenha a natureza de imposto por conta (art.º 97.º):</a:t>
            </a:r>
          </a:p>
          <a:p>
            <a:pPr marL="742950" marR="0" lvl="1" indent="-285750" algn="just" rtl="0">
              <a:spcBef>
                <a:spcPts val="400"/>
              </a:spcBef>
              <a:spcAft>
                <a:spcPts val="0"/>
              </a:spcAft>
              <a:buClr>
                <a:schemeClr val="lt2"/>
              </a:buClr>
              <a:buSzPct val="25000"/>
              <a:buFont typeface="Arial"/>
              <a:buNone/>
            </a:pPr>
            <a:r>
              <a:rPr lang="pt-PT" sz="2000" b="0" i="0" u="none" strike="noStrike" cap="none" baseline="0" dirty="0">
                <a:solidFill>
                  <a:schemeClr val="dk1"/>
                </a:solidFill>
                <a:latin typeface="Times New Roman"/>
                <a:ea typeface="Times New Roman"/>
                <a:cs typeface="Times New Roman"/>
                <a:sym typeface="Times New Roman"/>
              </a:rPr>
              <a:t>- Para alguns tipos de rendimentos, e mediante cumprimento de requisitos;</a:t>
            </a:r>
          </a:p>
          <a:p>
            <a:pPr marL="742950" marR="0" lvl="1" indent="-285750" algn="just" rtl="0">
              <a:spcBef>
                <a:spcPts val="400"/>
              </a:spcBef>
              <a:spcAft>
                <a:spcPts val="0"/>
              </a:spcAft>
              <a:buClr>
                <a:schemeClr val="lt2"/>
              </a:buClr>
              <a:buSzPct val="50000"/>
              <a:buNone/>
            </a:pPr>
            <a:r>
              <a:rPr lang="pt-PT" sz="2000" b="0" i="0" u="none" strike="noStrike" cap="none" baseline="0" dirty="0">
                <a:solidFill>
                  <a:schemeClr val="dk1"/>
                </a:solidFill>
                <a:latin typeface="Times New Roman"/>
                <a:ea typeface="Times New Roman"/>
                <a:cs typeface="Times New Roman"/>
                <a:sym typeface="Times New Roman"/>
              </a:rPr>
              <a:t>- Sujeitos passivos que beneficiem de isenção, total ou parcial.</a:t>
            </a:r>
          </a:p>
          <a:p>
            <a:pPr marL="342900" marR="0" lvl="0" indent="-342900" algn="just" rtl="0">
              <a:spcBef>
                <a:spcPts val="400"/>
              </a:spcBef>
              <a:spcAft>
                <a:spcPts val="0"/>
              </a:spcAft>
              <a:buClr>
                <a:schemeClr val="lt2"/>
              </a:buClr>
              <a:buSzPct val="10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Dispensa  de retenção parcial ou total nos rendimentos auferidos por entidades não residentes, se cumpridos os </a:t>
            </a:r>
            <a:r>
              <a:rPr lang="pt-PT" sz="2000" b="1" i="0" u="none" strike="noStrike" cap="none" baseline="0" dirty="0">
                <a:solidFill>
                  <a:schemeClr val="dk1"/>
                </a:solidFill>
                <a:latin typeface="Times New Roman"/>
                <a:ea typeface="Times New Roman"/>
                <a:cs typeface="Times New Roman"/>
                <a:sym typeface="Times New Roman"/>
              </a:rPr>
              <a:t>requisitos  previstos nas convenções, conforme art.º 98</a:t>
            </a:r>
            <a:r>
              <a:rPr lang="pt-PT" sz="2000" b="0" i="0" u="none" strike="noStrike" cap="none" baseline="0" dirty="0">
                <a:solidFill>
                  <a:schemeClr val="dk1"/>
                </a:solidFill>
                <a:latin typeface="Times New Roman"/>
                <a:ea typeface="Times New Roman"/>
                <a:cs typeface="Times New Roman"/>
                <a:sym typeface="Times New Roman"/>
              </a:rPr>
              <a:t>.</a:t>
            </a:r>
          </a:p>
        </p:txBody>
      </p:sp>
      <p:sp>
        <p:nvSpPr>
          <p:cNvPr id="778" name="Shape 778"/>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64</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779" name="Shape 779"/>
          <p:cNvSpPr txBox="1"/>
          <p:nvPr/>
        </p:nvSpPr>
        <p:spPr>
          <a:xfrm>
            <a:off x="1214413" y="214289"/>
            <a:ext cx="6957986"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 RETENÇÕES NA FONTE – Art.ºs 94.º, 97.º e 98.º)  </a:t>
            </a:r>
          </a:p>
        </p:txBody>
      </p:sp>
    </p:spTree>
  </p:cSld>
  <p:clrMapOvr>
    <a:masterClrMapping/>
  </p:clrMapOvr>
  <p:transition spd="slow">
    <p:cut/>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784"/>
        <p:cNvGrpSpPr/>
        <p:nvPr/>
      </p:nvGrpSpPr>
      <p:grpSpPr>
        <a:xfrm>
          <a:off x="0" y="0"/>
          <a:ext cx="0" cy="0"/>
          <a:chOff x="0" y="0"/>
          <a:chExt cx="0" cy="0"/>
        </a:xfrm>
      </p:grpSpPr>
      <p:sp>
        <p:nvSpPr>
          <p:cNvPr id="785" name="Shape 785"/>
          <p:cNvSpPr txBox="1">
            <a:spLocks noGrp="1"/>
          </p:cNvSpPr>
          <p:nvPr>
            <p:ph type="body" idx="1"/>
          </p:nvPr>
        </p:nvSpPr>
        <p:spPr>
          <a:xfrm>
            <a:off x="395536" y="908720"/>
            <a:ext cx="8605588" cy="5520654"/>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lt2"/>
              </a:buClr>
              <a:buSzPct val="100000"/>
              <a:buFont typeface="Noto Symbol"/>
              <a:buChar char="❖"/>
            </a:pPr>
            <a:r>
              <a:rPr lang="pt-PT" sz="2400" b="0" i="0" u="none" strike="noStrike" cap="none" baseline="0" dirty="0">
                <a:solidFill>
                  <a:schemeClr val="dk1"/>
                </a:solidFill>
                <a:latin typeface="Times New Roman"/>
                <a:ea typeface="Times New Roman"/>
                <a:cs typeface="Times New Roman"/>
                <a:sym typeface="Times New Roman"/>
              </a:rPr>
              <a:t>As entidades que exerçam, a título principal, atividade de natureza comercial, industrial ou agrícola, bem como as não residentes com estabelecimento estável em território português, são obrigados a efetuar:</a:t>
            </a:r>
          </a:p>
          <a:p>
            <a:pPr marL="742950" marR="0" lvl="1" indent="-285750" algn="l" rtl="0">
              <a:spcBef>
                <a:spcPts val="400"/>
              </a:spcBef>
              <a:spcAft>
                <a:spcPts val="0"/>
              </a:spcAft>
              <a:buClr>
                <a:schemeClr val="lt2"/>
              </a:buClr>
              <a:buSzPct val="50000"/>
              <a:buFont typeface="Noto Symbol"/>
              <a:buChar char="➢"/>
            </a:pPr>
            <a:r>
              <a:rPr lang="pt-PT" sz="2000" b="0" i="1" u="none" strike="noStrike" cap="none" baseline="0" dirty="0">
                <a:solidFill>
                  <a:schemeClr val="dk1"/>
                </a:solidFill>
                <a:latin typeface="Times New Roman"/>
                <a:ea typeface="Times New Roman"/>
                <a:cs typeface="Times New Roman"/>
                <a:sym typeface="Times New Roman"/>
              </a:rPr>
              <a:t>T</a:t>
            </a:r>
            <a:r>
              <a:rPr lang="pt-PT" sz="2000" b="0" i="0" u="none" strike="noStrike" cap="none" baseline="0" dirty="0">
                <a:solidFill>
                  <a:schemeClr val="dk1"/>
                </a:solidFill>
                <a:latin typeface="Times New Roman"/>
                <a:ea typeface="Times New Roman"/>
                <a:cs typeface="Times New Roman"/>
                <a:sym typeface="Times New Roman"/>
              </a:rPr>
              <a:t>rês pagamentos por conta em Julho, Setembro e 15 de Dezembro, ou 7.º, 9.º e dia 15 do 12.º mês do período de tributação, de acordo com as regras de cálculo do art.º  105.º.</a:t>
            </a:r>
          </a:p>
          <a:p>
            <a:pPr marL="742950" marR="0" lvl="1" indent="-285750" algn="l" rtl="0">
              <a:spcBef>
                <a:spcPts val="400"/>
              </a:spcBef>
              <a:spcAft>
                <a:spcPts val="0"/>
              </a:spcAft>
              <a:buClr>
                <a:schemeClr val="lt2"/>
              </a:buClr>
              <a:buSzPct val="50000"/>
              <a:buFont typeface="Noto Symbol"/>
              <a:buChar char="➢"/>
            </a:pPr>
            <a:r>
              <a:rPr lang="pt-PT" sz="2000" b="0" i="0" u="none" strike="noStrike" cap="none" baseline="0" dirty="0">
                <a:solidFill>
                  <a:schemeClr val="dk1"/>
                </a:solidFill>
                <a:latin typeface="Times New Roman"/>
                <a:ea typeface="Times New Roman"/>
                <a:cs typeface="Times New Roman"/>
                <a:sym typeface="Times New Roman"/>
              </a:rPr>
              <a:t>Até ao último dia do envio da declaração periódica ou de substituição pela diferença em falta, exceto se essa diferença for inferior a €25. O mesmo se verifica para reembolsos deste valor.</a:t>
            </a:r>
          </a:p>
          <a:p>
            <a:pPr marL="342900" marR="0" lvl="0" indent="-342900" algn="l" rtl="0">
              <a:spcBef>
                <a:spcPts val="440"/>
              </a:spcBef>
              <a:spcAft>
                <a:spcPts val="0"/>
              </a:spcAft>
              <a:buClr>
                <a:schemeClr val="lt2"/>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São dispensados de efetuar pagamentos por conta quando o imposto do período  de tributação para o respetivo cálculo for inferior a €200. </a:t>
            </a:r>
          </a:p>
          <a:p>
            <a:pPr marL="342900" marR="0" lvl="0" indent="-342900" algn="just" rtl="0">
              <a:spcBef>
                <a:spcPts val="440"/>
              </a:spcBef>
              <a:spcAft>
                <a:spcPts val="0"/>
              </a:spcAft>
              <a:buClr>
                <a:schemeClr val="lt2"/>
              </a:buClr>
              <a:buSzPct val="100000"/>
              <a:buFont typeface="Noto Symbol"/>
              <a:buChar char="❖"/>
            </a:pPr>
            <a:r>
              <a:rPr lang="pt-PT" sz="2200" b="0" i="0" u="none" strike="noStrike" cap="none" baseline="0" dirty="0">
                <a:solidFill>
                  <a:schemeClr val="dk1"/>
                </a:solidFill>
                <a:latin typeface="Times New Roman"/>
                <a:ea typeface="Times New Roman"/>
                <a:cs typeface="Times New Roman"/>
                <a:sym typeface="Times New Roman"/>
              </a:rPr>
              <a:t>Podem suspender ou limitar o terceiro pagamento se verificarem que o mesmo não é necessário no todo ou em parte (art.º 107.º).</a:t>
            </a:r>
          </a:p>
          <a:p>
            <a:pPr marL="342900" marR="0" lvl="0" indent="-342900" algn="just" rtl="0">
              <a:spcBef>
                <a:spcPts val="480"/>
              </a:spcBef>
              <a:spcAft>
                <a:spcPts val="0"/>
              </a:spcAft>
              <a:buClr>
                <a:schemeClr val="lt2"/>
              </a:buClr>
              <a:buFont typeface="Noto Symbol"/>
              <a:buNone/>
            </a:pPr>
            <a:endParaRPr sz="2400" b="0" i="0" u="none" strike="noStrike" cap="none" baseline="0" dirty="0">
              <a:solidFill>
                <a:schemeClr val="dk1"/>
              </a:solidFill>
              <a:latin typeface="Times New Roman"/>
              <a:ea typeface="Times New Roman"/>
              <a:cs typeface="Times New Roman"/>
              <a:sym typeface="Times New Roman"/>
            </a:endParaRPr>
          </a:p>
        </p:txBody>
      </p:sp>
      <p:sp>
        <p:nvSpPr>
          <p:cNvPr id="786" name="Shape 786"/>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65</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787" name="Shape 787"/>
          <p:cNvSpPr txBox="1"/>
          <p:nvPr/>
        </p:nvSpPr>
        <p:spPr>
          <a:xfrm>
            <a:off x="1214413" y="214289"/>
            <a:ext cx="6572296"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 REGRAS DE PAGAMENTO (ART.º 104.º)</a:t>
            </a:r>
          </a:p>
        </p:txBody>
      </p:sp>
    </p:spTree>
  </p:cSld>
  <p:clrMapOvr>
    <a:masterClrMapping/>
  </p:clrMapOvr>
  <p:transition spd="slow">
    <p:cut/>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792"/>
        <p:cNvGrpSpPr/>
        <p:nvPr/>
      </p:nvGrpSpPr>
      <p:grpSpPr>
        <a:xfrm>
          <a:off x="0" y="0"/>
          <a:ext cx="0" cy="0"/>
          <a:chOff x="0" y="0"/>
          <a:chExt cx="0" cy="0"/>
        </a:xfrm>
      </p:grpSpPr>
      <p:sp>
        <p:nvSpPr>
          <p:cNvPr id="793" name="Shape 793"/>
          <p:cNvSpPr txBox="1">
            <a:spLocks noGrp="1"/>
          </p:cNvSpPr>
          <p:nvPr>
            <p:ph type="body" idx="1"/>
          </p:nvPr>
        </p:nvSpPr>
        <p:spPr>
          <a:xfrm>
            <a:off x="642910" y="928670"/>
            <a:ext cx="8348690" cy="5572142"/>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lt2"/>
              </a:buClr>
              <a:buSzPct val="25000"/>
              <a:buFont typeface="Noto Symbol"/>
              <a:buNone/>
            </a:pPr>
            <a:r>
              <a:rPr lang="pt-PT" sz="2000" b="1" i="0" u="none" strike="noStrike" cap="none" baseline="0" dirty="0">
                <a:solidFill>
                  <a:schemeClr val="dk1"/>
                </a:solidFill>
                <a:latin typeface="Times New Roman"/>
                <a:ea typeface="Times New Roman"/>
                <a:cs typeface="Times New Roman"/>
                <a:sym typeface="Times New Roman"/>
              </a:rPr>
              <a:t>Fórmula de cálculo: </a:t>
            </a:r>
            <a:r>
              <a:rPr lang="pt-PT" sz="2000" b="0" i="0" u="sng" strike="noStrike" cap="none" baseline="0" dirty="0">
                <a:solidFill>
                  <a:schemeClr val="dk1"/>
                </a:solidFill>
                <a:latin typeface="Times New Roman"/>
                <a:ea typeface="Times New Roman"/>
                <a:cs typeface="Times New Roman"/>
                <a:sym typeface="Times New Roman"/>
              </a:rPr>
              <a:t>(Coleta de n-1 – retenções na fonte de n-1)*</a:t>
            </a:r>
            <a:r>
              <a:rPr lang="pt-PT" sz="2000" b="0" i="0" u="sng" strike="noStrike" cap="none" baseline="0" dirty="0" err="1">
                <a:solidFill>
                  <a:schemeClr val="dk1"/>
                </a:solidFill>
                <a:latin typeface="Times New Roman"/>
                <a:ea typeface="Times New Roman"/>
                <a:cs typeface="Times New Roman"/>
                <a:sym typeface="Times New Roman"/>
              </a:rPr>
              <a:t>coef</a:t>
            </a:r>
            <a:endParaRPr lang="pt-PT" sz="2000" b="0" i="0" u="sng" strike="noStrike" cap="none" baseline="0" dirty="0">
              <a:solidFill>
                <a:schemeClr val="dk1"/>
              </a:solidFill>
              <a:latin typeface="Times New Roman"/>
              <a:ea typeface="Times New Roman"/>
              <a:cs typeface="Times New Roman"/>
              <a:sym typeface="Times New Roman"/>
            </a:endParaRPr>
          </a:p>
          <a:p>
            <a:pPr marL="342900" marR="0" lvl="0" indent="-342900" algn="l" rtl="0">
              <a:spcBef>
                <a:spcPts val="480"/>
              </a:spcBef>
              <a:spcAft>
                <a:spcPts val="0"/>
              </a:spcAft>
              <a:buClr>
                <a:schemeClr val="lt2"/>
              </a:buClr>
              <a:buSzPct val="25000"/>
              <a:buFont typeface="Noto Symbol"/>
              <a:buNone/>
            </a:pPr>
            <a:r>
              <a:rPr lang="pt-PT" sz="2000" b="0" i="0" u="none" strike="noStrike" cap="none" baseline="0" dirty="0">
                <a:solidFill>
                  <a:schemeClr val="dk1"/>
                </a:solidFill>
                <a:latin typeface="Times New Roman"/>
                <a:ea typeface="Times New Roman"/>
                <a:cs typeface="Times New Roman"/>
                <a:sym typeface="Times New Roman"/>
              </a:rPr>
              <a:t>			</a:t>
            </a:r>
            <a:r>
              <a:rPr lang="pt-PT" sz="2400" b="0" i="0" u="none" strike="noStrike" cap="none" baseline="0" dirty="0">
                <a:solidFill>
                  <a:schemeClr val="dk1"/>
                </a:solidFill>
                <a:latin typeface="Times New Roman"/>
                <a:ea typeface="Times New Roman"/>
                <a:cs typeface="Times New Roman"/>
                <a:sym typeface="Times New Roman"/>
              </a:rPr>
              <a:t>				3</a:t>
            </a:r>
          </a:p>
          <a:p>
            <a:pPr marL="342900" marR="0" lvl="0" indent="-342900" algn="l" rtl="0">
              <a:spcBef>
                <a:spcPts val="480"/>
              </a:spcBef>
              <a:spcAft>
                <a:spcPts val="0"/>
              </a:spcAft>
              <a:buClr>
                <a:schemeClr val="lt2"/>
              </a:buClr>
              <a:buFont typeface="Noto Symbol"/>
              <a:buNone/>
            </a:pPr>
            <a:endParaRPr sz="2400" b="0" i="0" u="none" strike="noStrike" cap="none" baseline="0" dirty="0">
              <a:solidFill>
                <a:srgbClr val="FF5959"/>
              </a:solidFill>
              <a:latin typeface="Times New Roman"/>
              <a:ea typeface="Times New Roman"/>
              <a:cs typeface="Times New Roman"/>
              <a:sym typeface="Times New Roman"/>
            </a:endParaRPr>
          </a:p>
          <a:p>
            <a:pPr marL="342900" marR="0" lvl="0" indent="-342900" algn="l" rtl="0">
              <a:spcBef>
                <a:spcPts val="480"/>
              </a:spcBef>
              <a:spcAft>
                <a:spcPts val="0"/>
              </a:spcAft>
              <a:buClr>
                <a:schemeClr val="lt2"/>
              </a:buClr>
              <a:buSzPct val="25000"/>
              <a:buFont typeface="Noto Symbol"/>
              <a:buNone/>
            </a:pPr>
            <a:r>
              <a:rPr lang="pt-PT" sz="2400" b="0" i="0" u="none" strike="noStrike" cap="none" baseline="0" dirty="0">
                <a:solidFill>
                  <a:schemeClr val="dk1"/>
                </a:solidFill>
                <a:latin typeface="Times New Roman"/>
                <a:ea typeface="Times New Roman"/>
                <a:cs typeface="Times New Roman"/>
                <a:sym typeface="Times New Roman"/>
              </a:rPr>
              <a:t>	                           de n-1.</a:t>
            </a:r>
          </a:p>
        </p:txBody>
      </p:sp>
      <p:sp>
        <p:nvSpPr>
          <p:cNvPr id="794" name="Shape 794"/>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66</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795" name="Shape 795"/>
          <p:cNvSpPr txBox="1"/>
          <p:nvPr/>
        </p:nvSpPr>
        <p:spPr>
          <a:xfrm>
            <a:off x="1214413" y="214289"/>
            <a:ext cx="6572296"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PAGAMENTOS POR CONTA (ART.º 105.º)</a:t>
            </a:r>
          </a:p>
        </p:txBody>
      </p:sp>
      <p:sp>
        <p:nvSpPr>
          <p:cNvPr id="796" name="Shape 796"/>
          <p:cNvSpPr txBox="1"/>
          <p:nvPr/>
        </p:nvSpPr>
        <p:spPr>
          <a:xfrm>
            <a:off x="899591" y="2132856"/>
            <a:ext cx="2315085" cy="1015662"/>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Vol. de negócios</a:t>
            </a:r>
          </a:p>
          <a:p>
            <a:pPr marL="0" marR="0" lvl="0" indent="0" algn="l" rtl="0">
              <a:spcBef>
                <a:spcPts val="120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 ≤ € 500.000</a:t>
            </a:r>
          </a:p>
        </p:txBody>
      </p:sp>
      <p:sp>
        <p:nvSpPr>
          <p:cNvPr id="797" name="Shape 797"/>
          <p:cNvSpPr txBox="1"/>
          <p:nvPr/>
        </p:nvSpPr>
        <p:spPr>
          <a:xfrm>
            <a:off x="827582" y="4077071"/>
            <a:ext cx="3096346" cy="1015662"/>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Vol. de negócios de n-1</a:t>
            </a:r>
          </a:p>
          <a:p>
            <a:pPr marL="0" marR="0" lvl="0" indent="0" algn="l" rtl="0">
              <a:spcBef>
                <a:spcPts val="120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 &gt; € 500.000</a:t>
            </a:r>
          </a:p>
        </p:txBody>
      </p:sp>
      <p:sp>
        <p:nvSpPr>
          <p:cNvPr id="798" name="Shape 798"/>
          <p:cNvSpPr/>
          <p:nvPr/>
        </p:nvSpPr>
        <p:spPr>
          <a:xfrm>
            <a:off x="4211960" y="2060848"/>
            <a:ext cx="1656184" cy="1082400"/>
          </a:xfrm>
          <a:custGeom>
            <a:avLst/>
            <a:gdLst/>
            <a:ahLst/>
            <a:cxnLst/>
            <a:rect l="0" t="0" r="0" b="0"/>
            <a:pathLst>
              <a:path w="21600" h="21600" extrusionOk="0">
                <a:moveTo>
                  <a:pt x="16200" y="0"/>
                </a:moveTo>
                <a:lnTo>
                  <a:pt x="16200" y="5400"/>
                </a:lnTo>
                <a:lnTo>
                  <a:pt x="3375" y="5400"/>
                </a:lnTo>
                <a:lnTo>
                  <a:pt x="3375" y="16200"/>
                </a:lnTo>
                <a:lnTo>
                  <a:pt x="16200" y="16200"/>
                </a:lnTo>
                <a:lnTo>
                  <a:pt x="16200" y="21600"/>
                </a:lnTo>
                <a:lnTo>
                  <a:pt x="21600" y="10800"/>
                </a:lnTo>
                <a:close/>
              </a:path>
              <a:path w="21600" h="21600" extrusionOk="0">
                <a:moveTo>
                  <a:pt x="1350" y="5400"/>
                </a:moveTo>
                <a:lnTo>
                  <a:pt x="1350" y="16200"/>
                </a:lnTo>
                <a:lnTo>
                  <a:pt x="2700" y="16200"/>
                </a:lnTo>
                <a:lnTo>
                  <a:pt x="2700" y="5400"/>
                </a:lnTo>
                <a:close/>
              </a:path>
              <a:path w="21600" h="21600" extrusionOk="0">
                <a:moveTo>
                  <a:pt x="0" y="5400"/>
                </a:moveTo>
                <a:lnTo>
                  <a:pt x="0" y="16200"/>
                </a:lnTo>
                <a:lnTo>
                  <a:pt x="675" y="16200"/>
                </a:lnTo>
                <a:lnTo>
                  <a:pt x="675" y="5400"/>
                </a:lnTo>
                <a:close/>
              </a:path>
            </a:pathLst>
          </a:custGeom>
          <a:solidFill>
            <a:schemeClr val="hlink">
              <a:alpha val="49803"/>
            </a:schemeClr>
          </a:solidFill>
          <a:ln w="9525" cap="flat">
            <a:solidFill>
              <a:schemeClr val="dk1"/>
            </a:solidFill>
            <a:prstDash val="solid"/>
            <a:miter/>
            <a:headEnd type="none" w="med" len="med"/>
            <a:tailEnd type="none" w="med" len="med"/>
          </a:ln>
        </p:spPr>
        <p:txBody>
          <a:bodyPr lIns="91425" tIns="45700" rIns="91425" bIns="45700" anchor="ctr" anchorCtr="0">
            <a:noAutofit/>
          </a:bodyPr>
          <a:lstStyle/>
          <a:p>
            <a:pPr marL="0" marR="0" lvl="0" indent="0" algn="l" rtl="0">
              <a:spcBef>
                <a:spcPts val="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799" name="Shape 799"/>
          <p:cNvSpPr/>
          <p:nvPr/>
        </p:nvSpPr>
        <p:spPr>
          <a:xfrm>
            <a:off x="4211960" y="4221088"/>
            <a:ext cx="1656184" cy="1080120"/>
          </a:xfrm>
          <a:custGeom>
            <a:avLst/>
            <a:gdLst/>
            <a:ahLst/>
            <a:cxnLst/>
            <a:rect l="0" t="0" r="0" b="0"/>
            <a:pathLst>
              <a:path w="21600" h="21600" extrusionOk="0">
                <a:moveTo>
                  <a:pt x="16200" y="0"/>
                </a:moveTo>
                <a:lnTo>
                  <a:pt x="16200" y="5400"/>
                </a:lnTo>
                <a:lnTo>
                  <a:pt x="3375" y="5400"/>
                </a:lnTo>
                <a:lnTo>
                  <a:pt x="3375" y="16200"/>
                </a:lnTo>
                <a:lnTo>
                  <a:pt x="16200" y="16200"/>
                </a:lnTo>
                <a:lnTo>
                  <a:pt x="16200" y="21600"/>
                </a:lnTo>
                <a:lnTo>
                  <a:pt x="21600" y="10800"/>
                </a:lnTo>
                <a:close/>
              </a:path>
              <a:path w="21600" h="21600" extrusionOk="0">
                <a:moveTo>
                  <a:pt x="1350" y="5400"/>
                </a:moveTo>
                <a:lnTo>
                  <a:pt x="1350" y="16200"/>
                </a:lnTo>
                <a:lnTo>
                  <a:pt x="2700" y="16200"/>
                </a:lnTo>
                <a:lnTo>
                  <a:pt x="2700" y="5400"/>
                </a:lnTo>
                <a:close/>
              </a:path>
              <a:path w="21600" h="21600" extrusionOk="0">
                <a:moveTo>
                  <a:pt x="0" y="5400"/>
                </a:moveTo>
                <a:lnTo>
                  <a:pt x="0" y="16200"/>
                </a:lnTo>
                <a:lnTo>
                  <a:pt x="675" y="16200"/>
                </a:lnTo>
                <a:lnTo>
                  <a:pt x="675" y="5400"/>
                </a:lnTo>
                <a:close/>
              </a:path>
            </a:pathLst>
          </a:custGeom>
          <a:solidFill>
            <a:schemeClr val="hlink">
              <a:alpha val="49803"/>
            </a:schemeClr>
          </a:solidFill>
          <a:ln w="9525" cap="flat">
            <a:solidFill>
              <a:schemeClr val="dk1"/>
            </a:solidFill>
            <a:prstDash val="solid"/>
            <a:miter/>
            <a:headEnd type="none" w="med" len="med"/>
            <a:tailEnd type="none" w="med" len="med"/>
          </a:ln>
        </p:spPr>
        <p:txBody>
          <a:bodyPr lIns="91425" tIns="45700" rIns="91425" bIns="45700" anchor="ctr" anchorCtr="0">
            <a:noAutofit/>
          </a:bodyPr>
          <a:lstStyle/>
          <a:p>
            <a:pPr marL="0" marR="0" lvl="0" indent="0" algn="l" rtl="0">
              <a:spcBef>
                <a:spcPts val="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800" name="Shape 800"/>
          <p:cNvSpPr txBox="1"/>
          <p:nvPr/>
        </p:nvSpPr>
        <p:spPr>
          <a:xfrm>
            <a:off x="5940152" y="1916832"/>
            <a:ext cx="2736304" cy="1872208"/>
          </a:xfrm>
          <a:prstGeom prst="rect">
            <a:avLst/>
          </a:prstGeom>
          <a:noFill/>
          <a:ln>
            <a:noFill/>
          </a:ln>
        </p:spPr>
        <p:txBody>
          <a:bodyPr lIns="91425" tIns="45700" rIns="91425" bIns="45700" anchor="t" anchorCtr="0">
            <a:noAutofit/>
          </a:bodyPr>
          <a:lstStyle/>
          <a:p>
            <a:pPr marL="0" marR="0" lvl="0" indent="0" algn="just" rtl="0">
              <a:spcBef>
                <a:spcPts val="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80% do imposto liquidado no </a:t>
            </a:r>
            <a:r>
              <a:rPr lang="pt-PT" sz="2400" b="0" i="0" u="none" strike="noStrike" cap="none" baseline="0" dirty="0" err="1">
                <a:solidFill>
                  <a:schemeClr val="dk1"/>
                </a:solidFill>
                <a:latin typeface="Times New Roman"/>
                <a:ea typeface="Times New Roman"/>
                <a:cs typeface="Times New Roman"/>
                <a:sym typeface="Times New Roman"/>
              </a:rPr>
              <a:t>exerc</a:t>
            </a:r>
            <a:r>
              <a:rPr lang="pt-PT" sz="2400" b="0" i="0" u="none" strike="noStrike" cap="none" baseline="0" dirty="0">
                <a:solidFill>
                  <a:schemeClr val="dk1"/>
                </a:solidFill>
                <a:latin typeface="Times New Roman"/>
                <a:ea typeface="Times New Roman"/>
                <a:cs typeface="Times New Roman"/>
                <a:sym typeface="Times New Roman"/>
              </a:rPr>
              <a:t>. anterior, líquido das </a:t>
            </a:r>
            <a:r>
              <a:rPr lang="pt-PT" sz="2400" b="0" i="0" u="none" strike="noStrike" cap="none" baseline="0" dirty="0" err="1">
                <a:solidFill>
                  <a:schemeClr val="dk1"/>
                </a:solidFill>
                <a:latin typeface="Times New Roman"/>
                <a:ea typeface="Times New Roman"/>
                <a:cs typeface="Times New Roman"/>
                <a:sym typeface="Times New Roman"/>
              </a:rPr>
              <a:t>ret</a:t>
            </a:r>
            <a:r>
              <a:rPr lang="pt-PT" sz="2400" b="0" i="0" u="none" strike="noStrike" cap="none" baseline="0" dirty="0">
                <a:solidFill>
                  <a:schemeClr val="dk1"/>
                </a:solidFill>
                <a:latin typeface="Times New Roman"/>
                <a:ea typeface="Times New Roman"/>
                <a:cs typeface="Times New Roman"/>
                <a:sym typeface="Times New Roman"/>
              </a:rPr>
              <a:t>. fonte </a:t>
            </a:r>
            <a:r>
              <a:rPr lang="pt-PT" sz="2400" dirty="0">
                <a:solidFill>
                  <a:schemeClr val="dk1"/>
                </a:solidFill>
                <a:latin typeface="Times New Roman"/>
                <a:ea typeface="Times New Roman"/>
                <a:cs typeface="Times New Roman"/>
                <a:sym typeface="Times New Roman"/>
              </a:rPr>
              <a:t>do </a:t>
            </a:r>
            <a:r>
              <a:rPr lang="pt-PT" sz="2400" dirty="0" err="1">
                <a:solidFill>
                  <a:schemeClr val="dk1"/>
                </a:solidFill>
                <a:latin typeface="Times New Roman"/>
                <a:ea typeface="Times New Roman"/>
                <a:cs typeface="Times New Roman"/>
                <a:sym typeface="Times New Roman"/>
              </a:rPr>
              <a:t>exerc</a:t>
            </a:r>
            <a:r>
              <a:rPr lang="pt-PT" sz="2400" dirty="0">
                <a:solidFill>
                  <a:schemeClr val="dk1"/>
                </a:solidFill>
                <a:latin typeface="Times New Roman"/>
                <a:ea typeface="Times New Roman"/>
                <a:cs typeface="Times New Roman"/>
                <a:sym typeface="Times New Roman"/>
              </a:rPr>
              <a:t>. anterior</a:t>
            </a:r>
            <a:r>
              <a:rPr lang="pt-PT" sz="2400" b="0" i="0" u="none" strike="noStrike" cap="none" baseline="0" dirty="0">
                <a:solidFill>
                  <a:schemeClr val="dk1"/>
                </a:solidFill>
                <a:latin typeface="Times New Roman"/>
                <a:ea typeface="Times New Roman"/>
                <a:cs typeface="Times New Roman"/>
                <a:sym typeface="Times New Roman"/>
              </a:rPr>
              <a:t> </a:t>
            </a:r>
          </a:p>
        </p:txBody>
      </p:sp>
      <p:sp>
        <p:nvSpPr>
          <p:cNvPr id="801" name="Shape 801"/>
          <p:cNvSpPr txBox="1"/>
          <p:nvPr/>
        </p:nvSpPr>
        <p:spPr>
          <a:xfrm>
            <a:off x="5940152" y="3929066"/>
            <a:ext cx="2736304" cy="1804190"/>
          </a:xfrm>
          <a:prstGeom prst="rect">
            <a:avLst/>
          </a:prstGeom>
          <a:noFill/>
          <a:ln>
            <a:noFill/>
          </a:ln>
        </p:spPr>
        <p:txBody>
          <a:bodyPr lIns="91425" tIns="45700" rIns="91425" bIns="45700" anchor="t" anchorCtr="0">
            <a:noAutofit/>
          </a:bodyPr>
          <a:lstStyle/>
          <a:p>
            <a:pPr marL="0" marR="0" lvl="0" indent="0" algn="just" rtl="0">
              <a:spcBef>
                <a:spcPts val="0"/>
              </a:spcBef>
              <a:spcAft>
                <a:spcPts val="0"/>
              </a:spcAft>
              <a:buSzPct val="25000"/>
              <a:buNone/>
            </a:pPr>
            <a:r>
              <a:rPr lang="pt-PT" sz="2400" b="0" i="0" u="none" strike="noStrike" cap="none" baseline="0" dirty="0">
                <a:solidFill>
                  <a:schemeClr val="dk1"/>
                </a:solidFill>
                <a:latin typeface="Times New Roman"/>
                <a:ea typeface="Times New Roman"/>
                <a:cs typeface="Times New Roman"/>
                <a:sym typeface="Times New Roman"/>
              </a:rPr>
              <a:t>95% do imposto liquidado no </a:t>
            </a:r>
            <a:r>
              <a:rPr lang="pt-PT" sz="2400" b="0" i="0" u="none" strike="noStrike" cap="none" baseline="0" dirty="0" err="1">
                <a:solidFill>
                  <a:schemeClr val="dk1"/>
                </a:solidFill>
                <a:latin typeface="Times New Roman"/>
                <a:ea typeface="Times New Roman"/>
                <a:cs typeface="Times New Roman"/>
                <a:sym typeface="Times New Roman"/>
              </a:rPr>
              <a:t>exerc</a:t>
            </a:r>
            <a:r>
              <a:rPr lang="pt-PT" sz="2400" b="0" i="0" u="none" strike="noStrike" cap="none" baseline="0" dirty="0">
                <a:solidFill>
                  <a:schemeClr val="dk1"/>
                </a:solidFill>
                <a:latin typeface="Times New Roman"/>
                <a:ea typeface="Times New Roman"/>
                <a:cs typeface="Times New Roman"/>
                <a:sym typeface="Times New Roman"/>
              </a:rPr>
              <a:t>. anterior, líquido das </a:t>
            </a:r>
            <a:r>
              <a:rPr lang="pt-PT" sz="2400" b="0" i="0" u="none" strike="noStrike" cap="none" baseline="0" dirty="0" err="1">
                <a:solidFill>
                  <a:schemeClr val="dk1"/>
                </a:solidFill>
                <a:latin typeface="Times New Roman"/>
                <a:ea typeface="Times New Roman"/>
                <a:cs typeface="Times New Roman"/>
                <a:sym typeface="Times New Roman"/>
              </a:rPr>
              <a:t>ret</a:t>
            </a:r>
            <a:r>
              <a:rPr lang="pt-PT" sz="2400" b="0" i="0" u="none" strike="noStrike" cap="none" baseline="0" dirty="0">
                <a:solidFill>
                  <a:schemeClr val="dk1"/>
                </a:solidFill>
                <a:latin typeface="Times New Roman"/>
                <a:ea typeface="Times New Roman"/>
                <a:cs typeface="Times New Roman"/>
                <a:sym typeface="Times New Roman"/>
              </a:rPr>
              <a:t>. fonte do </a:t>
            </a:r>
            <a:r>
              <a:rPr lang="pt-PT" sz="2400" b="0" i="0" u="none" strike="noStrike" cap="none" baseline="0" dirty="0" err="1">
                <a:solidFill>
                  <a:schemeClr val="dk1"/>
                </a:solidFill>
                <a:latin typeface="Times New Roman"/>
                <a:ea typeface="Times New Roman"/>
                <a:cs typeface="Times New Roman"/>
                <a:sym typeface="Times New Roman"/>
              </a:rPr>
              <a:t>exerc</a:t>
            </a:r>
            <a:r>
              <a:rPr lang="pt-PT" sz="2400" b="0" i="0" u="none" strike="noStrike" cap="none" baseline="0" dirty="0">
                <a:solidFill>
                  <a:schemeClr val="dk1"/>
                </a:solidFill>
                <a:latin typeface="Times New Roman"/>
                <a:ea typeface="Times New Roman"/>
                <a:cs typeface="Times New Roman"/>
                <a:sym typeface="Times New Roman"/>
              </a:rPr>
              <a:t>. </a:t>
            </a:r>
            <a:r>
              <a:rPr lang="pt-PT" sz="2400" dirty="0">
                <a:solidFill>
                  <a:schemeClr val="dk1"/>
                </a:solidFill>
                <a:latin typeface="Times New Roman"/>
                <a:ea typeface="Times New Roman"/>
                <a:cs typeface="Times New Roman"/>
                <a:sym typeface="Times New Roman"/>
              </a:rPr>
              <a:t>a</a:t>
            </a:r>
            <a:r>
              <a:rPr lang="pt-PT" sz="2400" b="0" i="0" u="none" strike="noStrike" cap="none" baseline="0" dirty="0">
                <a:solidFill>
                  <a:schemeClr val="dk1"/>
                </a:solidFill>
                <a:latin typeface="Times New Roman"/>
                <a:ea typeface="Times New Roman"/>
                <a:cs typeface="Times New Roman"/>
                <a:sym typeface="Times New Roman"/>
              </a:rPr>
              <a:t>nterior</a:t>
            </a:r>
          </a:p>
          <a:p>
            <a:pPr marL="0" marR="0" lvl="0" indent="0" algn="just" rtl="0">
              <a:spcBef>
                <a:spcPts val="0"/>
              </a:spcBef>
              <a:spcAft>
                <a:spcPts val="0"/>
              </a:spcAft>
              <a:buSzPct val="25000"/>
              <a:buNone/>
            </a:pPr>
            <a:endParaRPr lang="pt-PT" sz="2400" b="0" i="0" u="none" strike="noStrike" cap="none" baseline="0" dirty="0">
              <a:solidFill>
                <a:schemeClr val="dk1"/>
              </a:solidFill>
              <a:latin typeface="Times New Roman"/>
              <a:ea typeface="Times New Roman"/>
              <a:cs typeface="Times New Roman"/>
              <a:sym typeface="Times New Roman"/>
            </a:endParaRPr>
          </a:p>
        </p:txBody>
      </p:sp>
      <p:sp>
        <p:nvSpPr>
          <p:cNvPr id="2" name="CaixaDeTexto 1">
            <a:extLst>
              <a:ext uri="{FF2B5EF4-FFF2-40B4-BE49-F238E27FC236}">
                <a16:creationId xmlns:a16="http://schemas.microsoft.com/office/drawing/2014/main" id="{21839BEC-1805-48EE-9346-DAD8EEFD5B05}"/>
              </a:ext>
            </a:extLst>
          </p:cNvPr>
          <p:cNvSpPr txBox="1"/>
          <p:nvPr/>
        </p:nvSpPr>
        <p:spPr>
          <a:xfrm>
            <a:off x="642910" y="5733256"/>
            <a:ext cx="14291625" cy="646331"/>
          </a:xfrm>
          <a:prstGeom prst="rect">
            <a:avLst/>
          </a:prstGeom>
          <a:noFill/>
        </p:spPr>
        <p:txBody>
          <a:bodyPr wrap="square" rtlCol="0">
            <a:spAutoFit/>
          </a:bodyPr>
          <a:lstStyle/>
          <a:p>
            <a:r>
              <a:rPr lang="pt-PT" sz="1800" dirty="0">
                <a:solidFill>
                  <a:srgbClr val="FF0000"/>
                </a:solidFill>
              </a:rPr>
              <a:t>Nota: A Lei n.º 119/2019 de 18/09 adita o art.º 143.º, onde é definido o conceito</a:t>
            </a:r>
          </a:p>
          <a:p>
            <a:r>
              <a:rPr lang="pt-PT" sz="1800" dirty="0">
                <a:solidFill>
                  <a:srgbClr val="FF0000"/>
                </a:solidFill>
              </a:rPr>
              <a:t>de volume de negócios para efeitos deste Código</a:t>
            </a:r>
          </a:p>
        </p:txBody>
      </p:sp>
    </p:spTree>
  </p:cSld>
  <p:clrMapOvr>
    <a:masterClrMapping/>
  </p:clrMapOvr>
  <p:transition spd="slow">
    <p:cut/>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806"/>
        <p:cNvGrpSpPr/>
        <p:nvPr/>
      </p:nvGrpSpPr>
      <p:grpSpPr>
        <a:xfrm>
          <a:off x="0" y="0"/>
          <a:ext cx="0" cy="0"/>
          <a:chOff x="0" y="0"/>
          <a:chExt cx="0" cy="0"/>
        </a:xfrm>
      </p:grpSpPr>
      <p:sp>
        <p:nvSpPr>
          <p:cNvPr id="807" name="Shape 807"/>
          <p:cNvSpPr txBox="1">
            <a:spLocks noGrp="1"/>
          </p:cNvSpPr>
          <p:nvPr>
            <p:ph type="sldNum" idx="12"/>
          </p:nvPr>
        </p:nvSpPr>
        <p:spPr>
          <a:xfrm>
            <a:off x="2571750" y="5929312"/>
            <a:ext cx="5214938" cy="214312"/>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67</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808" name="Shape 808"/>
          <p:cNvSpPr txBox="1">
            <a:spLocks noGrp="1"/>
          </p:cNvSpPr>
          <p:nvPr>
            <p:ph type="body" idx="1"/>
          </p:nvPr>
        </p:nvSpPr>
        <p:spPr>
          <a:xfrm>
            <a:off x="785812" y="764705"/>
            <a:ext cx="8053386" cy="5807546"/>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lt2"/>
              </a:buClr>
              <a:buSzPct val="25000"/>
              <a:buFont typeface="Arial"/>
              <a:buNone/>
            </a:pPr>
            <a:r>
              <a:rPr lang="pt-PT" sz="2400" i="0" u="none" strike="noStrike" cap="none" baseline="0" dirty="0">
                <a:solidFill>
                  <a:schemeClr val="dk1"/>
                </a:solidFill>
                <a:latin typeface="Times New Roman"/>
                <a:ea typeface="Times New Roman"/>
                <a:cs typeface="Times New Roman"/>
                <a:sym typeface="Times New Roman"/>
              </a:rPr>
              <a:t>As entidades referidas no art.º 104.º n.º 1 estão sujeitas ao </a:t>
            </a:r>
            <a:r>
              <a:rPr lang="pt-PT" sz="2400" b="1" i="0" u="none" strike="noStrike" cap="none" baseline="0" dirty="0">
                <a:solidFill>
                  <a:schemeClr val="dk1"/>
                </a:solidFill>
                <a:latin typeface="Times New Roman"/>
                <a:ea typeface="Times New Roman"/>
                <a:cs typeface="Times New Roman"/>
                <a:sym typeface="Times New Roman"/>
              </a:rPr>
              <a:t>PEC,</a:t>
            </a:r>
            <a:r>
              <a:rPr lang="pt-PT" sz="2400" b="1" i="0" u="none" strike="noStrike" cap="none" dirty="0">
                <a:solidFill>
                  <a:schemeClr val="dk1"/>
                </a:solidFill>
                <a:latin typeface="Times New Roman"/>
                <a:ea typeface="Times New Roman"/>
                <a:cs typeface="Times New Roman"/>
                <a:sym typeface="Times New Roman"/>
              </a:rPr>
              <a:t> </a:t>
            </a:r>
            <a:r>
              <a:rPr lang="pt-PT" sz="2400" i="0" u="none" strike="noStrike" cap="none" dirty="0">
                <a:solidFill>
                  <a:schemeClr val="dk1"/>
                </a:solidFill>
                <a:latin typeface="Times New Roman"/>
                <a:ea typeface="Times New Roman"/>
                <a:cs typeface="Times New Roman"/>
                <a:sym typeface="Times New Roman"/>
              </a:rPr>
              <a:t>n</a:t>
            </a:r>
            <a:r>
              <a:rPr lang="pt-PT" sz="2400" i="0" u="none" strike="noStrike" cap="none" baseline="0" dirty="0">
                <a:solidFill>
                  <a:schemeClr val="dk1"/>
                </a:solidFill>
                <a:latin typeface="Times New Roman"/>
                <a:ea typeface="Times New Roman"/>
                <a:cs typeface="Times New Roman"/>
                <a:sym typeface="Times New Roman"/>
              </a:rPr>
              <a:t>as seguintes condições</a:t>
            </a:r>
            <a:r>
              <a:rPr lang="pt-PT" sz="2400" b="1" i="0" u="none" strike="noStrike" cap="none" baseline="0" dirty="0">
                <a:solidFill>
                  <a:schemeClr val="dk1"/>
                </a:solidFill>
                <a:latin typeface="Times New Roman"/>
                <a:ea typeface="Times New Roman"/>
                <a:cs typeface="Times New Roman"/>
                <a:sym typeface="Times New Roman"/>
              </a:rPr>
              <a:t>: </a:t>
            </a:r>
            <a:r>
              <a:rPr lang="pt-PT" sz="2400" b="0" i="0" u="none" strike="noStrike" cap="none" baseline="0" dirty="0">
                <a:solidFill>
                  <a:schemeClr val="dk1"/>
                </a:solidFill>
                <a:latin typeface="Times New Roman"/>
                <a:ea typeface="Times New Roman"/>
                <a:cs typeface="Times New Roman"/>
                <a:sym typeface="Times New Roman"/>
              </a:rPr>
              <a:t>1 pagamento em Março ou 2 pagamentos em Março  e Outubro, ou no 3.º ou 10.º mês, para as entidades com período de tributação diferente.   </a:t>
            </a:r>
          </a:p>
          <a:p>
            <a:pPr lvl="0" indent="-342900">
              <a:spcBef>
                <a:spcPts val="480"/>
              </a:spcBef>
              <a:buSzPct val="25000"/>
              <a:buNone/>
            </a:pPr>
            <a:r>
              <a:rPr lang="pt-PT" sz="2400" dirty="0">
                <a:solidFill>
                  <a:schemeClr val="dk1"/>
                </a:solidFill>
                <a:latin typeface="Times New Roman"/>
                <a:ea typeface="Times New Roman"/>
                <a:cs typeface="Times New Roman"/>
                <a:sym typeface="Times New Roman"/>
              </a:rPr>
              <a:t>Cálculo: </a:t>
            </a:r>
            <a:r>
              <a:rPr lang="pt-PT" sz="2400" b="1" dirty="0">
                <a:solidFill>
                  <a:schemeClr val="dk1"/>
                </a:solidFill>
                <a:latin typeface="Times New Roman"/>
                <a:ea typeface="Times New Roman"/>
                <a:cs typeface="Times New Roman"/>
                <a:sym typeface="Times New Roman"/>
              </a:rPr>
              <a:t>1% sobre o vol. negócios do período</a:t>
            </a:r>
            <a:r>
              <a:rPr lang="pt-PT" sz="2400" b="1" dirty="0">
                <a:solidFill>
                  <a:srgbClr val="FF0000"/>
                </a:solidFill>
                <a:latin typeface="Times New Roman"/>
                <a:ea typeface="Times New Roman"/>
                <a:cs typeface="Times New Roman"/>
                <a:sym typeface="Times New Roman"/>
              </a:rPr>
              <a:t>*</a:t>
            </a:r>
            <a:r>
              <a:rPr lang="pt-PT" sz="2400" b="1" dirty="0">
                <a:solidFill>
                  <a:schemeClr val="dk1"/>
                </a:solidFill>
                <a:latin typeface="Times New Roman"/>
                <a:ea typeface="Times New Roman"/>
                <a:cs typeface="Times New Roman"/>
                <a:sym typeface="Times New Roman"/>
              </a:rPr>
              <a:t>  anterior, com o limite mínimo de € 850 e máximo de €70.000.</a:t>
            </a:r>
          </a:p>
          <a:p>
            <a:pPr marL="0" lvl="0" indent="0">
              <a:spcBef>
                <a:spcPts val="0"/>
              </a:spcBef>
              <a:buSzPct val="25000"/>
              <a:buNone/>
            </a:pPr>
            <a:r>
              <a:rPr lang="pt-PT" sz="2400" b="1" i="0" u="none" strike="noStrike" cap="none" baseline="0" dirty="0">
                <a:solidFill>
                  <a:schemeClr val="dk1"/>
                </a:solidFill>
                <a:latin typeface="Times New Roman"/>
                <a:ea typeface="Times New Roman"/>
                <a:cs typeface="Times New Roman"/>
                <a:sym typeface="Times New Roman"/>
              </a:rPr>
              <a:t>Para valores </a:t>
            </a:r>
            <a:r>
              <a:rPr lang="pt-PT" sz="2400" dirty="0">
                <a:solidFill>
                  <a:schemeClr val="dk1"/>
                </a:solidFill>
                <a:latin typeface="Times New Roman"/>
                <a:ea typeface="Times New Roman"/>
                <a:cs typeface="Times New Roman"/>
                <a:sym typeface="Times New Roman"/>
              </a:rPr>
              <a:t>&gt; €</a:t>
            </a:r>
            <a:r>
              <a:rPr lang="pt-PT" sz="2400" dirty="0">
                <a:solidFill>
                  <a:schemeClr val="tx1"/>
                </a:solidFill>
                <a:latin typeface="Times New Roman"/>
                <a:ea typeface="Times New Roman"/>
                <a:cs typeface="Times New Roman"/>
                <a:sym typeface="Times New Roman"/>
              </a:rPr>
              <a:t>85.000</a:t>
            </a:r>
            <a:r>
              <a:rPr lang="pt-PT" sz="2400" dirty="0">
                <a:solidFill>
                  <a:schemeClr val="dk1"/>
                </a:solidFill>
                <a:latin typeface="Times New Roman"/>
                <a:ea typeface="Times New Roman"/>
                <a:cs typeface="Times New Roman"/>
                <a:sym typeface="Times New Roman"/>
              </a:rPr>
              <a:t> e &lt;/= €34.600.000 , aplica-se uma</a:t>
            </a:r>
          </a:p>
          <a:p>
            <a:pPr marL="342900" marR="0" lvl="0" indent="-342900" algn="l" rtl="0">
              <a:spcBef>
                <a:spcPts val="480"/>
              </a:spcBef>
              <a:spcAft>
                <a:spcPts val="0"/>
              </a:spcAft>
              <a:buClr>
                <a:schemeClr val="lt2"/>
              </a:buClr>
              <a:buSzPct val="25000"/>
              <a:buFont typeface="Arial"/>
              <a:buNone/>
            </a:pPr>
            <a:r>
              <a:rPr lang="pt-PT" sz="2200" b="1" i="0" u="none" strike="noStrike" cap="none" baseline="0" dirty="0">
                <a:solidFill>
                  <a:schemeClr val="dk1"/>
                </a:solidFill>
                <a:latin typeface="Times New Roman"/>
                <a:ea typeface="Times New Roman"/>
                <a:cs typeface="Times New Roman"/>
                <a:sym typeface="Times New Roman"/>
              </a:rPr>
              <a:t>Fórmula = </a:t>
            </a:r>
            <a:r>
              <a:rPr lang="pt-PT" sz="2200" b="1" i="0" u="sng" strike="noStrike" cap="none" baseline="0" dirty="0">
                <a:solidFill>
                  <a:schemeClr val="dk1"/>
                </a:solidFill>
                <a:latin typeface="Times New Roman"/>
                <a:ea typeface="Times New Roman"/>
                <a:cs typeface="Times New Roman"/>
                <a:sym typeface="Times New Roman"/>
              </a:rPr>
              <a:t>[€850+(VN n-1*1% - € 850)*20%] – </a:t>
            </a:r>
            <a:r>
              <a:rPr lang="pt-PT" sz="2200" b="1" i="0" u="sng" strike="noStrike" cap="none" baseline="0" dirty="0" err="1">
                <a:solidFill>
                  <a:schemeClr val="dk1"/>
                </a:solidFill>
                <a:latin typeface="Times New Roman"/>
                <a:ea typeface="Times New Roman"/>
                <a:cs typeface="Times New Roman"/>
                <a:sym typeface="Times New Roman"/>
              </a:rPr>
              <a:t>Pag.p</a:t>
            </a:r>
            <a:r>
              <a:rPr lang="pt-PT" sz="2200" b="1" i="0" u="sng" strike="noStrike" cap="none" baseline="0" dirty="0">
                <a:solidFill>
                  <a:schemeClr val="dk1"/>
                </a:solidFill>
                <a:latin typeface="Times New Roman"/>
                <a:ea typeface="Times New Roman"/>
                <a:cs typeface="Times New Roman"/>
                <a:sym typeface="Times New Roman"/>
              </a:rPr>
              <a:t>/c.(n-1)</a:t>
            </a:r>
          </a:p>
          <a:p>
            <a:pPr marL="342900" marR="0" lvl="0" indent="-342900" algn="l" rtl="0">
              <a:spcBef>
                <a:spcPts val="480"/>
              </a:spcBef>
              <a:spcAft>
                <a:spcPts val="0"/>
              </a:spcAft>
              <a:buClr>
                <a:schemeClr val="lt2"/>
              </a:buClr>
              <a:buSzPct val="25000"/>
              <a:buFont typeface="Arial"/>
              <a:buNone/>
            </a:pPr>
            <a:r>
              <a:rPr lang="pt-PT" sz="2400" b="1" i="0" u="none" strike="noStrike" cap="none" baseline="0" dirty="0">
                <a:solidFill>
                  <a:schemeClr val="dk1"/>
                </a:solidFill>
                <a:latin typeface="Times New Roman"/>
                <a:ea typeface="Times New Roman"/>
                <a:cs typeface="Times New Roman"/>
                <a:sym typeface="Times New Roman"/>
              </a:rPr>
              <a:t>						</a:t>
            </a:r>
            <a:r>
              <a:rPr lang="pt-PT" sz="2000" b="1" i="0" u="none" strike="noStrike" cap="none" baseline="0" dirty="0">
                <a:solidFill>
                  <a:schemeClr val="dk1"/>
                </a:solidFill>
                <a:latin typeface="Times New Roman"/>
                <a:ea typeface="Times New Roman"/>
                <a:cs typeface="Times New Roman"/>
                <a:sym typeface="Times New Roman"/>
              </a:rPr>
              <a:t>2</a:t>
            </a:r>
          </a:p>
        </p:txBody>
      </p:sp>
      <p:sp>
        <p:nvSpPr>
          <p:cNvPr id="809" name="Shape 809"/>
          <p:cNvSpPr/>
          <p:nvPr/>
        </p:nvSpPr>
        <p:spPr>
          <a:xfrm>
            <a:off x="1187624" y="4005064"/>
            <a:ext cx="1582737" cy="1152128"/>
          </a:xfrm>
          <a:custGeom>
            <a:avLst/>
            <a:gdLst/>
            <a:ahLst/>
            <a:cxnLst/>
            <a:rect l="0" t="0" r="0" b="0"/>
            <a:pathLst>
              <a:path w="21600" h="21600" extrusionOk="0">
                <a:moveTo>
                  <a:pt x="16200" y="0"/>
                </a:moveTo>
                <a:lnTo>
                  <a:pt x="16200" y="5400"/>
                </a:lnTo>
                <a:lnTo>
                  <a:pt x="3375" y="5400"/>
                </a:lnTo>
                <a:lnTo>
                  <a:pt x="3375" y="16200"/>
                </a:lnTo>
                <a:lnTo>
                  <a:pt x="16200" y="16200"/>
                </a:lnTo>
                <a:lnTo>
                  <a:pt x="16200" y="21600"/>
                </a:lnTo>
                <a:lnTo>
                  <a:pt x="21600" y="10800"/>
                </a:lnTo>
                <a:close/>
              </a:path>
              <a:path w="21600" h="21600" extrusionOk="0">
                <a:moveTo>
                  <a:pt x="1350" y="5400"/>
                </a:moveTo>
                <a:lnTo>
                  <a:pt x="1350" y="16200"/>
                </a:lnTo>
                <a:lnTo>
                  <a:pt x="2700" y="16200"/>
                </a:lnTo>
                <a:lnTo>
                  <a:pt x="2700" y="5400"/>
                </a:lnTo>
                <a:close/>
              </a:path>
              <a:path w="21600" h="21600" extrusionOk="0">
                <a:moveTo>
                  <a:pt x="0" y="5400"/>
                </a:moveTo>
                <a:lnTo>
                  <a:pt x="0" y="16200"/>
                </a:lnTo>
                <a:lnTo>
                  <a:pt x="675" y="16200"/>
                </a:lnTo>
                <a:lnTo>
                  <a:pt x="675" y="5400"/>
                </a:lnTo>
                <a:close/>
              </a:path>
            </a:pathLst>
          </a:custGeom>
          <a:solidFill>
            <a:schemeClr val="hlink">
              <a:alpha val="49803"/>
            </a:schemeClr>
          </a:solidFill>
          <a:ln w="9525" cap="flat">
            <a:solidFill>
              <a:schemeClr val="dk1"/>
            </a:solidFill>
            <a:prstDash val="solid"/>
            <a:miter/>
            <a:headEnd type="none" w="med" len="med"/>
            <a:tailEnd type="none" w="med" len="med"/>
          </a:ln>
        </p:spPr>
        <p:txBody>
          <a:bodyPr lIns="91425" tIns="45700" rIns="91425" bIns="45700" anchor="ctr" anchorCtr="0">
            <a:noAutofit/>
          </a:bodyPr>
          <a:lstStyle/>
          <a:p>
            <a:pPr marL="0" marR="0" lvl="0" indent="0" algn="l" rtl="0">
              <a:spcBef>
                <a:spcPts val="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810" name="Shape 810"/>
          <p:cNvSpPr txBox="1"/>
          <p:nvPr/>
        </p:nvSpPr>
        <p:spPr>
          <a:xfrm>
            <a:off x="2843808" y="3861049"/>
            <a:ext cx="2304256" cy="648072"/>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endParaRPr lang="pt-PT" sz="2400" b="0" i="0" u="none" strike="noStrike" cap="none" baseline="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SzPct val="25000"/>
              <a:buNone/>
            </a:pPr>
            <a:r>
              <a:rPr lang="pt-PT" sz="2000" b="1" i="0" u="none" strike="noStrike" cap="none" baseline="0" dirty="0">
                <a:solidFill>
                  <a:schemeClr val="dk1"/>
                </a:solidFill>
                <a:latin typeface="Times New Roman"/>
                <a:ea typeface="Times New Roman"/>
                <a:cs typeface="Times New Roman"/>
                <a:sym typeface="Times New Roman"/>
              </a:rPr>
              <a:t>Deduzem-se, no respetivo cálculo</a:t>
            </a:r>
          </a:p>
          <a:p>
            <a:pPr marL="0" marR="0" lvl="0" indent="0" algn="l" rtl="0">
              <a:spcBef>
                <a:spcPts val="0"/>
              </a:spcBef>
              <a:spcAft>
                <a:spcPts val="0"/>
              </a:spcAft>
              <a:buSzPct val="25000"/>
              <a:buNone/>
            </a:pPr>
            <a:endParaRPr lang="pt-PT"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SzPct val="25000"/>
              <a:buNone/>
            </a:pPr>
            <a:endParaRPr lang="pt-PT" sz="2400" b="0" i="0" u="none" strike="noStrike" cap="none" baseline="0" dirty="0">
              <a:solidFill>
                <a:srgbClr val="FF0000"/>
              </a:solidFill>
              <a:latin typeface="Times New Roman"/>
              <a:ea typeface="Times New Roman"/>
              <a:cs typeface="Times New Roman"/>
              <a:sym typeface="Times New Roman"/>
            </a:endParaRPr>
          </a:p>
        </p:txBody>
      </p:sp>
      <p:sp>
        <p:nvSpPr>
          <p:cNvPr id="811" name="Shape 811"/>
          <p:cNvSpPr txBox="1"/>
          <p:nvPr/>
        </p:nvSpPr>
        <p:spPr>
          <a:xfrm>
            <a:off x="5220072" y="4221088"/>
            <a:ext cx="3456384" cy="777570"/>
          </a:xfrm>
          <a:prstGeom prst="rect">
            <a:avLst/>
          </a:prstGeom>
          <a:noFill/>
          <a:ln>
            <a:noFill/>
          </a:ln>
        </p:spPr>
        <p:txBody>
          <a:bodyPr lIns="91425" tIns="45700" rIns="91425" bIns="45700" anchor="t" anchorCtr="0">
            <a:noAutofit/>
          </a:bodyPr>
          <a:lstStyle/>
          <a:p>
            <a:pPr marL="0" marR="0" lvl="0" indent="0" algn="just" rtl="0">
              <a:spcBef>
                <a:spcPts val="0"/>
              </a:spcBef>
              <a:spcAft>
                <a:spcPts val="0"/>
              </a:spcAft>
              <a:buSzPct val="25000"/>
              <a:buNone/>
            </a:pPr>
            <a:r>
              <a:rPr lang="pt-PT" sz="2000" b="0" i="0" u="none" strike="noStrike" cap="none" baseline="0" dirty="0">
                <a:solidFill>
                  <a:schemeClr val="dk1"/>
                </a:solidFill>
                <a:latin typeface="Times New Roman"/>
                <a:ea typeface="Times New Roman"/>
                <a:cs typeface="Times New Roman"/>
                <a:sym typeface="Times New Roman"/>
              </a:rPr>
              <a:t>Os pagamentos por conta </a:t>
            </a:r>
            <a:r>
              <a:rPr lang="pt-PT" sz="2000" b="1" i="1" u="none" strike="noStrike" cap="none" baseline="0" dirty="0">
                <a:solidFill>
                  <a:schemeClr val="dk1"/>
                </a:solidFill>
                <a:latin typeface="Times New Roman"/>
                <a:ea typeface="Times New Roman"/>
                <a:cs typeface="Times New Roman"/>
                <a:sym typeface="Times New Roman"/>
              </a:rPr>
              <a:t>calculados nos termos do art.º 105.º </a:t>
            </a:r>
            <a:r>
              <a:rPr lang="pt-PT" sz="2000" b="0" i="0" u="none" strike="noStrike" cap="none" baseline="0" dirty="0">
                <a:solidFill>
                  <a:schemeClr val="dk1"/>
                </a:solidFill>
                <a:latin typeface="Times New Roman"/>
                <a:ea typeface="Times New Roman"/>
                <a:cs typeface="Times New Roman"/>
                <a:sym typeface="Times New Roman"/>
              </a:rPr>
              <a:t>efetuados no período de tributação anterior</a:t>
            </a:r>
          </a:p>
          <a:p>
            <a:pPr marL="0" marR="0" lvl="0" indent="0" algn="just" rtl="0">
              <a:spcBef>
                <a:spcPts val="0"/>
              </a:spcBef>
              <a:spcAft>
                <a:spcPts val="0"/>
              </a:spcAft>
              <a:buSzPct val="25000"/>
              <a:buNone/>
            </a:pPr>
            <a:endParaRPr lang="pt-PT" sz="2400" dirty="0">
              <a:solidFill>
                <a:schemeClr val="dk1"/>
              </a:solidFill>
              <a:latin typeface="Times New Roman"/>
              <a:ea typeface="Times New Roman"/>
              <a:cs typeface="Times New Roman"/>
              <a:sym typeface="Times New Roman"/>
            </a:endParaRPr>
          </a:p>
        </p:txBody>
      </p:sp>
      <p:sp>
        <p:nvSpPr>
          <p:cNvPr id="812" name="Shape 812"/>
          <p:cNvSpPr txBox="1"/>
          <p:nvPr/>
        </p:nvSpPr>
        <p:spPr>
          <a:xfrm flipH="1">
            <a:off x="857246" y="5143512"/>
            <a:ext cx="7891217" cy="156966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100000"/>
            </a:pPr>
            <a:endParaRPr lang="pt-PT" sz="2400" b="1" i="0" u="none" strike="noStrike" cap="none" baseline="0" dirty="0">
              <a:solidFill>
                <a:schemeClr val="dk1"/>
              </a:solidFill>
              <a:latin typeface="Times New Roman"/>
              <a:ea typeface="Times New Roman"/>
              <a:cs typeface="Times New Roman"/>
              <a:sym typeface="Times New Roman"/>
            </a:endParaRPr>
          </a:p>
        </p:txBody>
      </p:sp>
      <p:sp>
        <p:nvSpPr>
          <p:cNvPr id="813" name="Shape 813"/>
          <p:cNvSpPr txBox="1"/>
          <p:nvPr/>
        </p:nvSpPr>
        <p:spPr>
          <a:xfrm>
            <a:off x="642910" y="214289"/>
            <a:ext cx="8286807"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PAGAMENTO ESPECIAL  POR CONTA (ART.º 106.º)</a:t>
            </a:r>
          </a:p>
        </p:txBody>
      </p:sp>
      <p:sp>
        <p:nvSpPr>
          <p:cNvPr id="9" name="CaixaDeTexto 8"/>
          <p:cNvSpPr txBox="1"/>
          <p:nvPr/>
        </p:nvSpPr>
        <p:spPr>
          <a:xfrm>
            <a:off x="827584" y="5517232"/>
            <a:ext cx="7704856" cy="1538883"/>
          </a:xfrm>
          <a:prstGeom prst="rect">
            <a:avLst/>
          </a:prstGeom>
          <a:noFill/>
        </p:spPr>
        <p:txBody>
          <a:bodyPr wrap="square" rtlCol="0">
            <a:spAutoFit/>
          </a:bodyPr>
          <a:lstStyle/>
          <a:p>
            <a:pPr lvl="0"/>
            <a:r>
              <a:rPr lang="pt-PT" sz="1600" dirty="0">
                <a:solidFill>
                  <a:srgbClr val="FF0000"/>
                </a:solidFill>
                <a:latin typeface="Times New Roman"/>
                <a:ea typeface="Times New Roman"/>
                <a:cs typeface="Times New Roman"/>
                <a:sym typeface="Times New Roman"/>
              </a:rPr>
              <a:t>*</a:t>
            </a:r>
            <a:r>
              <a:rPr lang="pt-PT" sz="1600" dirty="0">
                <a:solidFill>
                  <a:schemeClr val="tx1"/>
                </a:solidFill>
                <a:latin typeface="Times New Roman"/>
                <a:ea typeface="Times New Roman"/>
                <a:cs typeface="Times New Roman"/>
                <a:sym typeface="Times New Roman"/>
              </a:rPr>
              <a:t>-V.N. corresponde ao valor das vendas e serviços prestados geradores de rendimentos sujeitos e não isentos. </a:t>
            </a:r>
          </a:p>
          <a:p>
            <a:pPr lvl="0"/>
            <a:r>
              <a:rPr lang="pt-PT" sz="1600" dirty="0">
                <a:solidFill>
                  <a:schemeClr val="tx1"/>
                </a:solidFill>
                <a:latin typeface="Times New Roman"/>
                <a:ea typeface="Times New Roman"/>
                <a:cs typeface="Times New Roman"/>
                <a:sym typeface="Times New Roman"/>
              </a:rPr>
              <a:t>Lei n.º 10-A/2017, de 29/03 – Reduz o PEC apurado  de acordo com o art.º 106.º, em 100€ e  uma redução adicional de 12,5 % sobre o montante que resultar da aplicação da alínea anterior, para os sujeitos passivos que </a:t>
            </a:r>
            <a:r>
              <a:rPr lang="pt-PT" sz="1600" dirty="0" err="1">
                <a:solidFill>
                  <a:schemeClr val="tx1"/>
                </a:solidFill>
                <a:latin typeface="Times New Roman"/>
                <a:ea typeface="Times New Roman"/>
                <a:cs typeface="Times New Roman"/>
                <a:sym typeface="Times New Roman"/>
              </a:rPr>
              <a:t>reunam</a:t>
            </a:r>
            <a:r>
              <a:rPr lang="pt-PT" sz="1600" dirty="0">
                <a:solidFill>
                  <a:schemeClr val="tx1"/>
                </a:solidFill>
                <a:latin typeface="Times New Roman"/>
                <a:ea typeface="Times New Roman"/>
                <a:cs typeface="Times New Roman"/>
                <a:sym typeface="Times New Roman"/>
              </a:rPr>
              <a:t> as condições previstas nesta Lei.</a:t>
            </a:r>
          </a:p>
          <a:p>
            <a:endParaRPr lang="pt-PT" dirty="0"/>
          </a:p>
        </p:txBody>
      </p:sp>
      <p:sp>
        <p:nvSpPr>
          <p:cNvPr id="10" name="Chaveta à esquerda 9"/>
          <p:cNvSpPr/>
          <p:nvPr/>
        </p:nvSpPr>
        <p:spPr>
          <a:xfrm>
            <a:off x="4860032" y="4293096"/>
            <a:ext cx="432048" cy="1224136"/>
          </a:xfrm>
          <a:prstGeom prst="leftBrace">
            <a:avLst/>
          </a:prstGeom>
          <a:ln/>
        </p:spPr>
        <p:style>
          <a:lnRef idx="2">
            <a:schemeClr val="accent4"/>
          </a:lnRef>
          <a:fillRef idx="0">
            <a:schemeClr val="accent4"/>
          </a:fillRef>
          <a:effectRef idx="1">
            <a:schemeClr val="accent4"/>
          </a:effectRef>
          <a:fontRef idx="minor">
            <a:schemeClr val="tx1"/>
          </a:fontRef>
        </p:style>
        <p:txBody>
          <a:bodyPr rtlCol="0" anchor="ctr"/>
          <a:lstStyle/>
          <a:p>
            <a:pPr algn="ctr"/>
            <a:endParaRPr lang="pt-PT"/>
          </a:p>
        </p:txBody>
      </p:sp>
    </p:spTree>
  </p:cSld>
  <p:clrMapOvr>
    <a:masterClrMapping/>
  </p:clrMapOvr>
  <p:transition spd="slow">
    <p:cut/>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821"/>
        <p:cNvGrpSpPr/>
        <p:nvPr/>
      </p:nvGrpSpPr>
      <p:grpSpPr>
        <a:xfrm>
          <a:off x="0" y="0"/>
          <a:ext cx="0" cy="0"/>
          <a:chOff x="0" y="0"/>
          <a:chExt cx="0" cy="0"/>
        </a:xfrm>
      </p:grpSpPr>
      <p:sp>
        <p:nvSpPr>
          <p:cNvPr id="822" name="Shape 822"/>
          <p:cNvSpPr txBox="1">
            <a:spLocks noGrp="1"/>
          </p:cNvSpPr>
          <p:nvPr>
            <p:ph type="body" idx="1"/>
          </p:nvPr>
        </p:nvSpPr>
        <p:spPr>
          <a:xfrm>
            <a:off x="500033" y="836713"/>
            <a:ext cx="8491566" cy="5664100"/>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lt2"/>
              </a:buClr>
              <a:buSzPct val="25000"/>
              <a:buFont typeface="Noto Symbol"/>
              <a:buNone/>
            </a:pPr>
            <a:r>
              <a:rPr lang="pt-PT" sz="2300" b="1" i="0" u="none" strike="noStrike" cap="none" baseline="0" dirty="0">
                <a:solidFill>
                  <a:schemeClr val="dk1"/>
                </a:solidFill>
                <a:latin typeface="Times New Roman"/>
                <a:ea typeface="Times New Roman"/>
                <a:cs typeface="Times New Roman"/>
                <a:sym typeface="Times New Roman"/>
              </a:rPr>
              <a:t>EXEMPLO:</a:t>
            </a:r>
          </a:p>
          <a:p>
            <a:pPr marL="342900" marR="0" lvl="0" indent="-342900" algn="l" rtl="0">
              <a:spcBef>
                <a:spcPts val="480"/>
              </a:spcBef>
              <a:spcAft>
                <a:spcPts val="0"/>
              </a:spcAft>
              <a:buClr>
                <a:schemeClr val="lt2"/>
              </a:buClr>
              <a:buSzPct val="25000"/>
              <a:buFont typeface="Noto Symbol"/>
              <a:buNone/>
            </a:pPr>
            <a:r>
              <a:rPr lang="pt-PT" sz="2300" b="0" i="0" u="none" strike="noStrike" cap="none" baseline="0" dirty="0">
                <a:solidFill>
                  <a:schemeClr val="dk1"/>
                </a:solidFill>
                <a:latin typeface="Times New Roman"/>
                <a:ea typeface="Times New Roman"/>
                <a:cs typeface="Times New Roman"/>
                <a:sym typeface="Times New Roman"/>
              </a:rPr>
              <a:t>	Volume de negócios 2017 = 950.000</a:t>
            </a:r>
          </a:p>
          <a:p>
            <a:pPr marL="342900" marR="0" lvl="0" indent="-342900" algn="l" rtl="0">
              <a:spcBef>
                <a:spcPts val="480"/>
              </a:spcBef>
              <a:spcAft>
                <a:spcPts val="0"/>
              </a:spcAft>
              <a:buClr>
                <a:schemeClr val="lt2"/>
              </a:buClr>
              <a:buSzPct val="25000"/>
              <a:buFont typeface="Noto Symbol"/>
              <a:buNone/>
            </a:pPr>
            <a:r>
              <a:rPr lang="pt-PT" sz="2300" b="0" i="0" u="none" strike="noStrike" cap="none" baseline="0" dirty="0">
                <a:solidFill>
                  <a:schemeClr val="dk1"/>
                </a:solidFill>
                <a:latin typeface="Times New Roman"/>
                <a:ea typeface="Times New Roman"/>
                <a:cs typeface="Times New Roman"/>
                <a:sym typeface="Times New Roman"/>
              </a:rPr>
              <a:t>	Pagamento por conta 2017  =  2.000</a:t>
            </a:r>
          </a:p>
          <a:p>
            <a:pPr marL="342900" marR="0" lvl="0" indent="-342900" algn="l" rtl="0">
              <a:spcBef>
                <a:spcPts val="480"/>
              </a:spcBef>
              <a:spcAft>
                <a:spcPts val="0"/>
              </a:spcAft>
              <a:buClr>
                <a:schemeClr val="lt2"/>
              </a:buClr>
              <a:buSzPct val="25000"/>
              <a:buFont typeface="Noto Symbol"/>
              <a:buNone/>
            </a:pPr>
            <a:r>
              <a:rPr lang="pt-PT" sz="2300" b="1" i="0" u="none" strike="noStrike" cap="none" baseline="0" dirty="0">
                <a:solidFill>
                  <a:schemeClr val="dk1"/>
                </a:solidFill>
                <a:latin typeface="Times New Roman"/>
                <a:ea typeface="Times New Roman"/>
                <a:cs typeface="Times New Roman"/>
                <a:sym typeface="Times New Roman"/>
              </a:rPr>
              <a:t>PEC em 2018 </a:t>
            </a:r>
            <a:r>
              <a:rPr lang="pt-PT" sz="2300" b="1" i="0" u="none" strike="noStrike" cap="none" dirty="0">
                <a:solidFill>
                  <a:schemeClr val="dk1"/>
                </a:solidFill>
                <a:latin typeface="Times New Roman"/>
                <a:ea typeface="Times New Roman"/>
                <a:cs typeface="Times New Roman"/>
                <a:sym typeface="Times New Roman"/>
              </a:rPr>
              <a:t> </a:t>
            </a:r>
            <a:endParaRPr lang="pt-PT" sz="2300" b="1" i="0" u="none" strike="noStrike" cap="none" baseline="0" dirty="0">
              <a:solidFill>
                <a:schemeClr val="dk1"/>
              </a:solidFill>
              <a:latin typeface="Times New Roman"/>
              <a:ea typeface="Times New Roman"/>
              <a:cs typeface="Times New Roman"/>
              <a:sym typeface="Times New Roman"/>
            </a:endParaRPr>
          </a:p>
          <a:p>
            <a:pPr marL="342900" marR="0" lvl="0" indent="-342900" algn="l" rtl="0">
              <a:spcBef>
                <a:spcPts val="480"/>
              </a:spcBef>
              <a:spcAft>
                <a:spcPts val="0"/>
              </a:spcAft>
              <a:buClr>
                <a:schemeClr val="lt2"/>
              </a:buClr>
              <a:buSzPct val="25000"/>
              <a:buFont typeface="Noto Symbol"/>
              <a:buNone/>
            </a:pPr>
            <a:r>
              <a:rPr lang="pt-PT" sz="2300" b="0" i="0" u="none" strike="noStrike" cap="none" baseline="0" dirty="0">
                <a:solidFill>
                  <a:schemeClr val="dk1"/>
                </a:solidFill>
                <a:latin typeface="Times New Roman"/>
                <a:ea typeface="Times New Roman"/>
                <a:cs typeface="Times New Roman"/>
                <a:sym typeface="Times New Roman"/>
              </a:rPr>
              <a:t>PEC={ [€850+(950.000*1% - €850)*20%]-2.000</a:t>
            </a:r>
            <a:r>
              <a:rPr lang="pt-PT" sz="2300" b="0" i="0" u="none" strike="noStrike" cap="none" baseline="0" dirty="0">
                <a:solidFill>
                  <a:srgbClr val="FF0000"/>
                </a:solidFill>
                <a:latin typeface="Times New Roman"/>
                <a:ea typeface="Times New Roman"/>
                <a:cs typeface="Times New Roman"/>
                <a:sym typeface="Times New Roman"/>
              </a:rPr>
              <a:t>*</a:t>
            </a:r>
            <a:r>
              <a:rPr lang="pt-PT" sz="2300" b="0" i="0" u="none" strike="noStrike" cap="none" baseline="0" dirty="0">
                <a:solidFill>
                  <a:schemeClr val="dk1"/>
                </a:solidFill>
                <a:latin typeface="Times New Roman"/>
                <a:ea typeface="Times New Roman"/>
                <a:cs typeface="Times New Roman"/>
                <a:sym typeface="Times New Roman"/>
              </a:rPr>
              <a:t>}/2</a:t>
            </a:r>
          </a:p>
          <a:p>
            <a:pPr marL="342900" marR="0" lvl="0" indent="-342900" algn="l" rtl="0">
              <a:spcBef>
                <a:spcPts val="480"/>
              </a:spcBef>
              <a:spcAft>
                <a:spcPts val="0"/>
              </a:spcAft>
              <a:buClr>
                <a:schemeClr val="lt2"/>
              </a:buClr>
              <a:buSzPct val="25000"/>
              <a:buFont typeface="Noto Symbol"/>
              <a:buNone/>
            </a:pPr>
            <a:r>
              <a:rPr lang="pt-PT" sz="2300" b="0" i="0" u="none" strike="noStrike" cap="none" baseline="0" dirty="0">
                <a:solidFill>
                  <a:schemeClr val="dk1"/>
                </a:solidFill>
                <a:latin typeface="Times New Roman"/>
                <a:ea typeface="Times New Roman"/>
                <a:cs typeface="Times New Roman"/>
                <a:sym typeface="Times New Roman"/>
              </a:rPr>
              <a:t>= (€850+1.730-2.000)=580</a:t>
            </a:r>
            <a:endParaRPr lang="pt-PT" sz="2300" b="0" i="0" u="none" strike="noStrike" cap="none" baseline="0" dirty="0">
              <a:solidFill>
                <a:srgbClr val="C00000"/>
              </a:solidFill>
              <a:latin typeface="Times New Roman"/>
              <a:ea typeface="Times New Roman"/>
              <a:cs typeface="Times New Roman"/>
              <a:sym typeface="Times New Roman"/>
            </a:endParaRPr>
          </a:p>
          <a:p>
            <a:pPr marL="342900" marR="0" lvl="0" indent="-342900" algn="l" rtl="0">
              <a:spcBef>
                <a:spcPts val="480"/>
              </a:spcBef>
              <a:spcAft>
                <a:spcPts val="0"/>
              </a:spcAft>
              <a:buClr>
                <a:schemeClr val="lt2"/>
              </a:buClr>
              <a:buSzPct val="25000"/>
              <a:buFont typeface="Noto Symbol"/>
              <a:buNone/>
            </a:pPr>
            <a:r>
              <a:rPr lang="pt-PT" sz="2300" b="0" i="0" u="none" strike="noStrike" cap="none" baseline="0" dirty="0">
                <a:solidFill>
                  <a:schemeClr val="dk1"/>
                </a:solidFill>
                <a:latin typeface="Times New Roman"/>
                <a:ea typeface="Times New Roman"/>
                <a:cs typeface="Times New Roman"/>
                <a:sym typeface="Times New Roman"/>
              </a:rPr>
              <a:t>(580€ - 100)*87,5% = 420/2= 210€</a:t>
            </a:r>
          </a:p>
          <a:p>
            <a:pPr lvl="0" indent="-342900">
              <a:spcBef>
                <a:spcPts val="480"/>
              </a:spcBef>
              <a:buSzPct val="25000"/>
              <a:buNone/>
            </a:pPr>
            <a:r>
              <a:rPr lang="pt-PT" sz="2300" dirty="0">
                <a:solidFill>
                  <a:schemeClr val="dk1"/>
                </a:solidFill>
                <a:latin typeface="Times New Roman"/>
                <a:ea typeface="Times New Roman"/>
                <a:cs typeface="Times New Roman"/>
                <a:sym typeface="Times New Roman"/>
              </a:rPr>
              <a:t>Aos 580€, </a:t>
            </a:r>
            <a:r>
              <a:rPr lang="pt-PT" sz="2300" u="sng" dirty="0">
                <a:solidFill>
                  <a:schemeClr val="dk1"/>
                </a:solidFill>
                <a:latin typeface="Times New Roman"/>
                <a:ea typeface="Times New Roman"/>
                <a:cs typeface="Times New Roman"/>
                <a:sym typeface="Times New Roman"/>
              </a:rPr>
              <a:t>reduz 100€ </a:t>
            </a:r>
            <a:r>
              <a:rPr lang="pt-PT" sz="2300" dirty="0">
                <a:solidFill>
                  <a:schemeClr val="dk1"/>
                </a:solidFill>
                <a:latin typeface="Times New Roman"/>
                <a:ea typeface="Times New Roman"/>
                <a:cs typeface="Times New Roman"/>
                <a:sym typeface="Times New Roman"/>
              </a:rPr>
              <a:t>, ficando 480€, ao qual se aplica uma </a:t>
            </a:r>
            <a:r>
              <a:rPr lang="pt-PT" sz="2300" u="sng" dirty="0">
                <a:solidFill>
                  <a:schemeClr val="dk1"/>
                </a:solidFill>
                <a:latin typeface="Times New Roman"/>
                <a:ea typeface="Times New Roman"/>
                <a:cs typeface="Times New Roman"/>
                <a:sym typeface="Times New Roman"/>
              </a:rPr>
              <a:t>redução adicional </a:t>
            </a:r>
            <a:r>
              <a:rPr lang="pt-PT" sz="2300" dirty="0">
                <a:solidFill>
                  <a:schemeClr val="dk1"/>
                </a:solidFill>
                <a:latin typeface="Times New Roman"/>
                <a:ea typeface="Times New Roman"/>
                <a:cs typeface="Times New Roman"/>
                <a:sym typeface="Times New Roman"/>
              </a:rPr>
              <a:t>de 12,5%, ou seja, 87,5% dos 480€ em que o montante apurado será de: 420€ e efetuado em </a:t>
            </a:r>
            <a:r>
              <a:rPr lang="pt-PT" sz="2300" b="0" i="0" u="none" strike="noStrike" cap="none" baseline="0" dirty="0">
                <a:solidFill>
                  <a:schemeClr val="dk1"/>
                </a:solidFill>
                <a:latin typeface="Times New Roman"/>
                <a:ea typeface="Times New Roman"/>
                <a:cs typeface="Times New Roman"/>
                <a:sym typeface="Times New Roman"/>
              </a:rPr>
              <a:t>2 pagamentos no montante de 210€ cada </a:t>
            </a:r>
            <a:r>
              <a:rPr lang="pt-PT" sz="2300" dirty="0">
                <a:solidFill>
                  <a:schemeClr val="dk1"/>
                </a:solidFill>
                <a:latin typeface="Times New Roman"/>
                <a:ea typeface="Times New Roman"/>
                <a:cs typeface="Times New Roman"/>
                <a:sym typeface="Times New Roman"/>
              </a:rPr>
              <a:t>um.</a:t>
            </a:r>
          </a:p>
          <a:p>
            <a:pPr lvl="0" indent="-342900">
              <a:spcBef>
                <a:spcPts val="480"/>
              </a:spcBef>
              <a:buSzPct val="25000"/>
              <a:buNone/>
            </a:pPr>
            <a:r>
              <a:rPr lang="pt-PT" sz="2300" dirty="0">
                <a:solidFill>
                  <a:srgbClr val="C00000"/>
                </a:solidFill>
                <a:latin typeface="Times New Roman"/>
                <a:ea typeface="Times New Roman"/>
                <a:cs typeface="Times New Roman"/>
                <a:sym typeface="Times New Roman"/>
              </a:rPr>
              <a:t>Nota: Em 2019 se houver lugar ao PEC a redução ocorre apenas se o período de tributação foi iniciado em 2018 </a:t>
            </a:r>
            <a:r>
              <a:rPr lang="pt-PT" sz="2000" dirty="0">
                <a:solidFill>
                  <a:srgbClr val="C00000"/>
                </a:solidFill>
                <a:latin typeface="Times New Roman"/>
                <a:ea typeface="Times New Roman"/>
                <a:cs typeface="Times New Roman"/>
                <a:sym typeface="Times New Roman"/>
              </a:rPr>
              <a:t>(art.º 2 da Lei 10-A/2017)  </a:t>
            </a:r>
            <a:endParaRPr lang="pt-PT" sz="2000" b="0" i="0" u="none" strike="noStrike" cap="none" baseline="0" dirty="0">
              <a:solidFill>
                <a:srgbClr val="C00000"/>
              </a:solidFill>
              <a:latin typeface="Times New Roman"/>
              <a:ea typeface="Times New Roman"/>
              <a:cs typeface="Times New Roman"/>
              <a:sym typeface="Times New Roman"/>
            </a:endParaRPr>
          </a:p>
          <a:p>
            <a:pPr marL="342900" marR="0" lvl="0" indent="-342900" algn="l" rtl="0">
              <a:spcBef>
                <a:spcPts val="480"/>
              </a:spcBef>
              <a:spcAft>
                <a:spcPts val="0"/>
              </a:spcAft>
              <a:buClr>
                <a:schemeClr val="lt2"/>
              </a:buClr>
              <a:buSzPct val="25000"/>
              <a:buFont typeface="Noto Symbol"/>
              <a:buNone/>
            </a:pPr>
            <a:r>
              <a:rPr lang="pt-PT" sz="2300" b="0" i="0" u="none" strike="noStrike" cap="none" baseline="0" dirty="0">
                <a:solidFill>
                  <a:srgbClr val="FF0000"/>
                </a:solidFill>
                <a:latin typeface="Times New Roman"/>
                <a:ea typeface="Times New Roman"/>
                <a:cs typeface="Times New Roman"/>
                <a:sym typeface="Times New Roman"/>
              </a:rPr>
              <a:t>*</a:t>
            </a:r>
            <a:r>
              <a:rPr lang="pt-PT" sz="2300" b="0" i="0" u="none" strike="noStrike" cap="none" baseline="0" dirty="0">
                <a:solidFill>
                  <a:schemeClr val="dk1"/>
                </a:solidFill>
                <a:latin typeface="Times New Roman"/>
                <a:ea typeface="Times New Roman"/>
                <a:cs typeface="Times New Roman"/>
                <a:sym typeface="Times New Roman"/>
              </a:rPr>
              <a:t>NOTA: No cálculo do PEC para 2018 são deduzidos os pagamentos por conta efetuados em 2017, de acordo com a lei. </a:t>
            </a:r>
          </a:p>
        </p:txBody>
      </p:sp>
      <p:sp>
        <p:nvSpPr>
          <p:cNvPr id="823" name="Shape 823"/>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68</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824" name="Shape 824"/>
          <p:cNvSpPr txBox="1"/>
          <p:nvPr/>
        </p:nvSpPr>
        <p:spPr>
          <a:xfrm>
            <a:off x="642910" y="214289"/>
            <a:ext cx="8286807"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PAGAMENTO ESPECIAL  POR CONTA (ART.º 106.º)</a:t>
            </a:r>
          </a:p>
        </p:txBody>
      </p:sp>
    </p:spTree>
  </p:cSld>
  <p:clrMapOvr>
    <a:masterClrMapping/>
  </p:clrMapOvr>
  <p:transition spd="slow">
    <p:cut/>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829"/>
        <p:cNvGrpSpPr/>
        <p:nvPr/>
      </p:nvGrpSpPr>
      <p:grpSpPr>
        <a:xfrm>
          <a:off x="0" y="0"/>
          <a:ext cx="0" cy="0"/>
          <a:chOff x="0" y="0"/>
          <a:chExt cx="0" cy="0"/>
        </a:xfrm>
      </p:grpSpPr>
      <p:sp>
        <p:nvSpPr>
          <p:cNvPr id="830" name="Shape 830"/>
          <p:cNvSpPr txBox="1">
            <a:spLocks noGrp="1"/>
          </p:cNvSpPr>
          <p:nvPr>
            <p:ph type="body" idx="1"/>
          </p:nvPr>
        </p:nvSpPr>
        <p:spPr>
          <a:xfrm>
            <a:off x="857250" y="692696"/>
            <a:ext cx="8134350" cy="5522350"/>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lt2"/>
              </a:buClr>
              <a:buFont typeface="Noto Symbol"/>
              <a:buNone/>
            </a:pPr>
            <a:r>
              <a:rPr lang="pt-PT" sz="1800" i="0" u="none" strike="noStrike" cap="none" baseline="0" dirty="0">
                <a:solidFill>
                  <a:schemeClr val="dk1"/>
                </a:solidFill>
                <a:latin typeface="Times New Roman"/>
                <a:ea typeface="Times New Roman"/>
                <a:cs typeface="Times New Roman"/>
                <a:sym typeface="Times New Roman"/>
              </a:rPr>
              <a:t>O volume de negócios, é apurado em função da atividade dos</a:t>
            </a:r>
            <a:r>
              <a:rPr lang="pt-PT" sz="1800" i="0" u="none" strike="noStrike" cap="none" dirty="0">
                <a:solidFill>
                  <a:schemeClr val="dk1"/>
                </a:solidFill>
                <a:latin typeface="Times New Roman"/>
                <a:ea typeface="Times New Roman"/>
                <a:cs typeface="Times New Roman"/>
                <a:sym typeface="Times New Roman"/>
              </a:rPr>
              <a:t> sujeitos passivos;</a:t>
            </a:r>
          </a:p>
          <a:p>
            <a:pPr lvl="0" indent="-342900">
              <a:spcBef>
                <a:spcPts val="0"/>
              </a:spcBef>
              <a:buNone/>
            </a:pPr>
            <a:r>
              <a:rPr lang="pt-PT" sz="1800" dirty="0">
                <a:solidFill>
                  <a:schemeClr val="dk1"/>
                </a:solidFill>
                <a:latin typeface="Times New Roman"/>
                <a:ea typeface="Times New Roman"/>
                <a:cs typeface="Times New Roman"/>
                <a:sym typeface="Times New Roman"/>
              </a:rPr>
              <a:t>Os sujeitos passivos no regime especial de tributação dos grupos de sociedades, é devido um pagamento especial por conta por cada uma das sociedades do grupo, incluindo a sociedade dominante, sendo esta a responsável pelos pagamentos;</a:t>
            </a:r>
          </a:p>
          <a:p>
            <a:pPr lvl="0" indent="-342900">
              <a:spcBef>
                <a:spcPts val="0"/>
              </a:spcBef>
              <a:buNone/>
            </a:pPr>
            <a:r>
              <a:rPr lang="pt-PT" sz="1800" i="0" u="sng" strike="noStrike" cap="none" baseline="0" dirty="0">
                <a:solidFill>
                  <a:schemeClr val="dk1"/>
                </a:solidFill>
                <a:latin typeface="Times New Roman"/>
                <a:ea typeface="Times New Roman"/>
                <a:cs typeface="Times New Roman"/>
                <a:sym typeface="Times New Roman"/>
              </a:rPr>
              <a:t>Este pagamento não é aplicável n</a:t>
            </a:r>
            <a:r>
              <a:rPr lang="pt-PT" sz="1800" u="sng" dirty="0">
                <a:solidFill>
                  <a:schemeClr val="dk1"/>
                </a:solidFill>
                <a:latin typeface="Times New Roman"/>
                <a:ea typeface="Times New Roman"/>
                <a:cs typeface="Times New Roman"/>
                <a:sym typeface="Times New Roman"/>
              </a:rPr>
              <a:t>o exercício do inicio de atividade e no seguinte;</a:t>
            </a:r>
            <a:endParaRPr sz="1800" b="1" i="0" u="sng" strike="noStrike" cap="none" baseline="0" dirty="0">
              <a:solidFill>
                <a:schemeClr val="dk1"/>
              </a:solidFill>
              <a:latin typeface="Times New Roman"/>
              <a:ea typeface="Times New Roman"/>
              <a:cs typeface="Times New Roman"/>
              <a:sym typeface="Times New Roman"/>
            </a:endParaRPr>
          </a:p>
          <a:p>
            <a:pPr marL="342900" marR="0" lvl="0" indent="-342900" algn="l" rtl="0">
              <a:spcBef>
                <a:spcPts val="560"/>
              </a:spcBef>
              <a:spcAft>
                <a:spcPts val="0"/>
              </a:spcAft>
              <a:buClr>
                <a:schemeClr val="lt2"/>
              </a:buClr>
              <a:buSzPct val="25000"/>
              <a:buFont typeface="Noto Symbol"/>
              <a:buNone/>
            </a:pPr>
            <a:r>
              <a:rPr lang="pt-PT" sz="1800" b="1" i="0" u="none" strike="noStrike" cap="none" baseline="0" dirty="0">
                <a:solidFill>
                  <a:schemeClr val="dk1"/>
                </a:solidFill>
                <a:latin typeface="Times New Roman"/>
                <a:ea typeface="Times New Roman"/>
                <a:cs typeface="Times New Roman"/>
                <a:sym typeface="Times New Roman"/>
              </a:rPr>
              <a:t>Dispensa do PEC:</a:t>
            </a:r>
          </a:p>
          <a:p>
            <a:pPr lvl="0" indent="-342900">
              <a:spcBef>
                <a:spcPts val="480"/>
              </a:spcBef>
              <a:buSzPct val="100000"/>
            </a:pPr>
            <a:r>
              <a:rPr lang="pt-PT" sz="1800" b="0" i="0" u="none" strike="noStrike" cap="none" baseline="0" dirty="0">
                <a:solidFill>
                  <a:schemeClr val="dk1"/>
                </a:solidFill>
                <a:latin typeface="Times New Roman"/>
                <a:ea typeface="Times New Roman"/>
                <a:cs typeface="Times New Roman"/>
                <a:sym typeface="Times New Roman"/>
              </a:rPr>
              <a:t>Os sujeitos passivos </a:t>
            </a:r>
            <a:r>
              <a:rPr lang="pt-PT" sz="1800" dirty="0">
                <a:solidFill>
                  <a:schemeClr val="dk1"/>
                </a:solidFill>
                <a:latin typeface="Times New Roman"/>
                <a:ea typeface="Times New Roman"/>
                <a:cs typeface="Times New Roman"/>
                <a:sym typeface="Times New Roman"/>
              </a:rPr>
              <a:t>totalmente isentos</a:t>
            </a:r>
            <a:endParaRPr lang="pt-PT" sz="1800" b="0" i="0" u="none" strike="noStrike" cap="none" baseline="0" dirty="0">
              <a:solidFill>
                <a:schemeClr val="dk1"/>
              </a:solidFill>
              <a:latin typeface="Times New Roman"/>
              <a:ea typeface="Times New Roman"/>
              <a:cs typeface="Times New Roman"/>
              <a:sym typeface="Times New Roman"/>
            </a:endParaRPr>
          </a:p>
          <a:p>
            <a:pPr lvl="0" indent="-342900">
              <a:spcBef>
                <a:spcPts val="480"/>
              </a:spcBef>
              <a:buSzPct val="100000"/>
            </a:pPr>
            <a:r>
              <a:rPr lang="pt-PT" sz="1800" dirty="0">
                <a:solidFill>
                  <a:schemeClr val="dk1"/>
                </a:solidFill>
                <a:latin typeface="Times New Roman"/>
                <a:ea typeface="Times New Roman"/>
                <a:cs typeface="Times New Roman"/>
                <a:sym typeface="Times New Roman"/>
              </a:rPr>
              <a:t>Os sujeitos passivos que tenham entregue a declaração de cessação de atividade </a:t>
            </a:r>
          </a:p>
          <a:p>
            <a:pPr indent="-342900">
              <a:spcBef>
                <a:spcPts val="480"/>
              </a:spcBef>
              <a:buSzPct val="100000"/>
            </a:pPr>
            <a:r>
              <a:rPr lang="pt-PT" sz="1800" dirty="0">
                <a:solidFill>
                  <a:schemeClr val="dk1"/>
                </a:solidFill>
                <a:latin typeface="Times New Roman"/>
                <a:ea typeface="Times New Roman"/>
                <a:cs typeface="Times New Roman"/>
                <a:sym typeface="Times New Roman"/>
              </a:rPr>
              <a:t>Os sujeitos passivos que se encontrem em processo de insolvência e recuperação</a:t>
            </a:r>
          </a:p>
          <a:p>
            <a:pPr indent="-342900">
              <a:spcBef>
                <a:spcPts val="480"/>
              </a:spcBef>
              <a:buSzPct val="100000"/>
            </a:pPr>
            <a:r>
              <a:rPr lang="pt-PT" sz="1800" b="0" i="0" u="none" strike="noStrike" cap="none" baseline="0" dirty="0">
                <a:solidFill>
                  <a:schemeClr val="dk1"/>
                </a:solidFill>
                <a:latin typeface="Times New Roman"/>
                <a:ea typeface="Times New Roman"/>
                <a:cs typeface="Times New Roman"/>
                <a:sym typeface="Times New Roman"/>
              </a:rPr>
              <a:t>Os sujeitos passivos a que seja aplicado o regime simplificado de determinação da matéria </a:t>
            </a:r>
            <a:r>
              <a:rPr lang="pt-PT" sz="1800" dirty="0">
                <a:solidFill>
                  <a:schemeClr val="dk1"/>
                </a:solidFill>
                <a:latin typeface="Times New Roman"/>
                <a:ea typeface="Times New Roman"/>
                <a:cs typeface="Times New Roman"/>
                <a:sym typeface="Times New Roman"/>
              </a:rPr>
              <a:t>coletável</a:t>
            </a:r>
          </a:p>
          <a:p>
            <a:pPr lvl="1" indent="-342900">
              <a:spcBef>
                <a:spcPts val="480"/>
              </a:spcBef>
              <a:buSzPct val="100000"/>
            </a:pPr>
            <a:r>
              <a:rPr lang="pt-PT" sz="1800" b="1" dirty="0">
                <a:solidFill>
                  <a:schemeClr val="dk1"/>
                </a:solidFill>
                <a:latin typeface="Times New Roman"/>
                <a:ea typeface="Times New Roman"/>
                <a:cs typeface="Times New Roman"/>
                <a:sym typeface="Times New Roman"/>
              </a:rPr>
              <a:t>Nota</a:t>
            </a:r>
            <a:r>
              <a:rPr lang="pt-PT" sz="1800" dirty="0">
                <a:solidFill>
                  <a:schemeClr val="dk1"/>
                </a:solidFill>
                <a:latin typeface="Times New Roman"/>
                <a:ea typeface="Times New Roman"/>
                <a:cs typeface="Times New Roman"/>
                <a:sym typeface="Times New Roman"/>
              </a:rPr>
              <a:t>: Se cessar este regime por exceder os limites de rendimentos e balanço, faz o pagamento até ao final do 3.º mês do período seguinte.</a:t>
            </a:r>
          </a:p>
          <a:p>
            <a:pPr marL="342900" marR="0" lvl="0" indent="-342900" algn="l" rtl="0">
              <a:spcBef>
                <a:spcPts val="480"/>
              </a:spcBef>
              <a:spcAft>
                <a:spcPts val="0"/>
              </a:spcAft>
              <a:buClr>
                <a:schemeClr val="lt2"/>
              </a:buClr>
              <a:buSzPct val="100000"/>
              <a:buFont typeface="Arial"/>
              <a:buChar char="●"/>
            </a:pPr>
            <a:r>
              <a:rPr lang="pt-PT" sz="1800" dirty="0">
                <a:solidFill>
                  <a:srgbClr val="FF0000"/>
                </a:solidFill>
                <a:latin typeface="Times New Roman"/>
                <a:ea typeface="Times New Roman"/>
                <a:cs typeface="Times New Roman"/>
                <a:sym typeface="Times New Roman"/>
              </a:rPr>
              <a:t>Os sujeitos passivos que não efetuem o pagamento até ao final do 3.º mês seguinte ao período de tributação e que tenham cumprido a entrega da </a:t>
            </a:r>
            <a:r>
              <a:rPr lang="pt-PT" sz="1800" dirty="0" err="1">
                <a:solidFill>
                  <a:srgbClr val="FF0000"/>
                </a:solidFill>
                <a:latin typeface="Times New Roman"/>
                <a:ea typeface="Times New Roman"/>
                <a:cs typeface="Times New Roman"/>
                <a:sym typeface="Times New Roman"/>
              </a:rPr>
              <a:t>Mod</a:t>
            </a:r>
            <a:r>
              <a:rPr lang="pt-PT" sz="1800" dirty="0">
                <a:solidFill>
                  <a:srgbClr val="FF0000"/>
                </a:solidFill>
                <a:latin typeface="Times New Roman"/>
                <a:ea typeface="Times New Roman"/>
                <a:cs typeface="Times New Roman"/>
                <a:sym typeface="Times New Roman"/>
              </a:rPr>
              <a:t>. 22 e IES relativas aos 2 períodos de tributação anteriores(ou seja, nos anos de 2017 e 2018, relativamente ao PEC para 2019). </a:t>
            </a:r>
            <a:r>
              <a:rPr lang="pt-PT" sz="1800" dirty="0">
                <a:solidFill>
                  <a:srgbClr val="C00000"/>
                </a:solidFill>
                <a:latin typeface="Times New Roman"/>
                <a:ea typeface="Times New Roman"/>
                <a:cs typeface="Times New Roman"/>
                <a:sym typeface="Times New Roman"/>
              </a:rPr>
              <a:t>(</a:t>
            </a:r>
            <a:r>
              <a:rPr lang="pt-PT" sz="1800" b="1" dirty="0">
                <a:solidFill>
                  <a:srgbClr val="FF0000"/>
                </a:solidFill>
                <a:latin typeface="Times New Roman"/>
                <a:ea typeface="Times New Roman"/>
                <a:cs typeface="Times New Roman"/>
                <a:sym typeface="Times New Roman"/>
              </a:rPr>
              <a:t>OE2019)</a:t>
            </a:r>
          </a:p>
          <a:p>
            <a:pPr lvl="1" indent="-342900">
              <a:spcBef>
                <a:spcPts val="480"/>
              </a:spcBef>
              <a:buSzPct val="100000"/>
            </a:pPr>
            <a:r>
              <a:rPr lang="pt-PT" sz="1800" b="1" dirty="0">
                <a:solidFill>
                  <a:schemeClr val="dk1"/>
                </a:solidFill>
                <a:latin typeface="Times New Roman"/>
                <a:ea typeface="Times New Roman"/>
                <a:cs typeface="Times New Roman"/>
                <a:sym typeface="Times New Roman"/>
              </a:rPr>
              <a:t>Nota: </a:t>
            </a:r>
            <a:r>
              <a:rPr lang="pt-PT" sz="1800" dirty="0">
                <a:solidFill>
                  <a:schemeClr val="dk1"/>
                </a:solidFill>
                <a:latin typeface="Times New Roman"/>
                <a:ea typeface="Times New Roman"/>
                <a:cs typeface="Times New Roman"/>
                <a:sym typeface="Times New Roman"/>
              </a:rPr>
              <a:t>Esta dispensa é válida por cada período de tributação, mediante o cumprimento dos requisitos e a ATA fará a verificação desta situação .</a:t>
            </a:r>
            <a:endParaRPr lang="pt-PT" sz="1800" b="0" i="0" u="none" strike="noStrike" cap="none" baseline="0" dirty="0">
              <a:solidFill>
                <a:schemeClr val="dk1"/>
              </a:solidFill>
              <a:latin typeface="Times New Roman"/>
              <a:ea typeface="Times New Roman"/>
              <a:cs typeface="Times New Roman"/>
              <a:sym typeface="Times New Roman"/>
            </a:endParaRPr>
          </a:p>
          <a:p>
            <a:pPr marL="342900" marR="0" lvl="0" indent="-342900" algn="l" rtl="0">
              <a:spcBef>
                <a:spcPts val="480"/>
              </a:spcBef>
              <a:spcAft>
                <a:spcPts val="0"/>
              </a:spcAft>
              <a:buClr>
                <a:schemeClr val="lt2"/>
              </a:buClr>
              <a:buSzPct val="100000"/>
              <a:buFont typeface="Arial"/>
              <a:buChar char="●"/>
            </a:pPr>
            <a:endParaRPr lang="pt-PT" sz="1800" b="0" i="0" u="none" strike="noStrike" cap="none" baseline="0" dirty="0">
              <a:solidFill>
                <a:schemeClr val="dk1"/>
              </a:solidFill>
              <a:latin typeface="Times New Roman"/>
              <a:ea typeface="Times New Roman"/>
              <a:cs typeface="Times New Roman"/>
              <a:sym typeface="Times New Roman"/>
            </a:endParaRPr>
          </a:p>
          <a:p>
            <a:pPr marL="342900" marR="0" lvl="0" indent="-342900" algn="l" rtl="0">
              <a:spcBef>
                <a:spcPts val="480"/>
              </a:spcBef>
              <a:spcAft>
                <a:spcPts val="0"/>
              </a:spcAft>
              <a:buClr>
                <a:schemeClr val="lt2"/>
              </a:buClr>
              <a:buFont typeface="Noto Symbol"/>
              <a:buNone/>
            </a:pPr>
            <a:endParaRPr sz="1800" b="0" i="0" u="none" strike="noStrike" cap="none" baseline="0" dirty="0">
              <a:solidFill>
                <a:schemeClr val="dk1"/>
              </a:solidFill>
              <a:latin typeface="Times New Roman"/>
              <a:ea typeface="Times New Roman"/>
              <a:cs typeface="Times New Roman"/>
              <a:sym typeface="Times New Roman"/>
            </a:endParaRPr>
          </a:p>
          <a:p>
            <a:pPr marL="342900" marR="0" lvl="0" indent="-342900" algn="l" rtl="0">
              <a:spcBef>
                <a:spcPts val="480"/>
              </a:spcBef>
              <a:spcAft>
                <a:spcPts val="0"/>
              </a:spcAft>
              <a:buClr>
                <a:schemeClr val="lt2"/>
              </a:buClr>
              <a:buFont typeface="Noto Symbol"/>
              <a:buNone/>
            </a:pPr>
            <a:endParaRPr sz="2400" b="0" i="0" u="none" strike="noStrike" cap="none" baseline="0" dirty="0">
              <a:solidFill>
                <a:schemeClr val="dk1"/>
              </a:solidFill>
              <a:latin typeface="Times New Roman"/>
              <a:ea typeface="Times New Roman"/>
              <a:cs typeface="Times New Roman"/>
              <a:sym typeface="Times New Roman"/>
            </a:endParaRPr>
          </a:p>
          <a:p>
            <a:pPr marL="342900" marR="0" lvl="0" indent="-190500" algn="l" rtl="0">
              <a:spcBef>
                <a:spcPts val="480"/>
              </a:spcBef>
              <a:spcAft>
                <a:spcPts val="0"/>
              </a:spcAft>
              <a:buClr>
                <a:schemeClr val="lt2"/>
              </a:buClr>
              <a:buFont typeface="Arial"/>
              <a:buNone/>
            </a:pPr>
            <a:endParaRPr sz="2400" b="0" i="0" u="none" strike="noStrike" cap="none" baseline="0" dirty="0">
              <a:solidFill>
                <a:schemeClr val="dk1"/>
              </a:solidFill>
              <a:latin typeface="Times New Roman"/>
              <a:ea typeface="Times New Roman"/>
              <a:cs typeface="Times New Roman"/>
              <a:sym typeface="Times New Roman"/>
            </a:endParaRPr>
          </a:p>
          <a:p>
            <a:pPr marL="342900" marR="0" lvl="0" indent="-342900" algn="l" rtl="0">
              <a:spcBef>
                <a:spcPts val="480"/>
              </a:spcBef>
              <a:spcAft>
                <a:spcPts val="0"/>
              </a:spcAft>
              <a:buClr>
                <a:schemeClr val="lt2"/>
              </a:buClr>
              <a:buSzPct val="25000"/>
              <a:buFont typeface="Noto Symbol"/>
              <a:buNone/>
            </a:pPr>
            <a:r>
              <a:rPr lang="pt-PT" sz="2400" b="0" i="0" u="none" strike="noStrike" cap="none" baseline="0" dirty="0">
                <a:solidFill>
                  <a:schemeClr val="dk1"/>
                </a:solidFill>
                <a:latin typeface="Times New Roman"/>
                <a:ea typeface="Times New Roman"/>
                <a:cs typeface="Times New Roman"/>
                <a:sym typeface="Times New Roman"/>
              </a:rPr>
              <a:t>	</a:t>
            </a:r>
          </a:p>
        </p:txBody>
      </p:sp>
      <p:sp>
        <p:nvSpPr>
          <p:cNvPr id="831" name="Shape 831"/>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69</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832" name="Shape 832"/>
          <p:cNvSpPr txBox="1"/>
          <p:nvPr/>
        </p:nvSpPr>
        <p:spPr>
          <a:xfrm>
            <a:off x="642910" y="214289"/>
            <a:ext cx="8286807"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a:solidFill>
                  <a:schemeClr val="dk1"/>
                </a:solidFill>
                <a:latin typeface="Times New Roman"/>
                <a:ea typeface="Times New Roman"/>
                <a:cs typeface="Times New Roman"/>
                <a:sym typeface="Times New Roman"/>
              </a:rPr>
              <a:t>PAGAMENTO ESPECIAL  POR CONTA (ART.º 106.º)</a:t>
            </a:r>
          </a:p>
        </p:txBody>
      </p:sp>
    </p:spTree>
  </p:cSld>
  <p:clrMapOvr>
    <a:masterClrMapping/>
  </p:clrMapOvr>
  <p:transition spd="slow">
    <p:cut/>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837"/>
        <p:cNvGrpSpPr/>
        <p:nvPr/>
      </p:nvGrpSpPr>
      <p:grpSpPr>
        <a:xfrm>
          <a:off x="0" y="0"/>
          <a:ext cx="0" cy="0"/>
          <a:chOff x="0" y="0"/>
          <a:chExt cx="0" cy="0"/>
        </a:xfrm>
      </p:grpSpPr>
      <p:sp>
        <p:nvSpPr>
          <p:cNvPr id="838" name="Shape 838"/>
          <p:cNvSpPr txBox="1">
            <a:spLocks noGrp="1"/>
          </p:cNvSpPr>
          <p:nvPr>
            <p:ph type="sldNum" idx="12"/>
          </p:nvPr>
        </p:nvSpPr>
        <p:spPr>
          <a:xfrm>
            <a:off x="6553200" y="6248400"/>
            <a:ext cx="1904999" cy="4572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pt-PT" sz="1400" b="0" i="0" u="none" strike="noStrike" cap="none" baseline="0">
                <a:solidFill>
                  <a:schemeClr val="lt2"/>
                </a:solidFill>
                <a:latin typeface="Times New Roman"/>
                <a:ea typeface="Times New Roman"/>
                <a:cs typeface="Times New Roman"/>
                <a:sym typeface="Times New Roman"/>
              </a:rPr>
              <a:pPr marL="0" marR="0" lvl="0" indent="0" algn="r" rtl="0">
                <a:spcBef>
                  <a:spcPts val="0"/>
                </a:spcBef>
                <a:buSzPct val="25000"/>
                <a:buNone/>
              </a:pPr>
              <a:t>70</a:t>
            </a:fld>
            <a:endParaRPr lang="pt-PT" sz="1400" b="0" i="0" u="none" strike="noStrike" cap="none" baseline="0">
              <a:solidFill>
                <a:schemeClr val="lt2"/>
              </a:solidFill>
              <a:latin typeface="Times New Roman"/>
              <a:ea typeface="Times New Roman"/>
              <a:cs typeface="Times New Roman"/>
              <a:sym typeface="Times New Roman"/>
            </a:endParaRPr>
          </a:p>
        </p:txBody>
      </p:sp>
      <p:sp>
        <p:nvSpPr>
          <p:cNvPr id="839" name="Shape 839"/>
          <p:cNvSpPr txBox="1">
            <a:spLocks noGrp="1"/>
          </p:cNvSpPr>
          <p:nvPr>
            <p:ph type="body" idx="1"/>
          </p:nvPr>
        </p:nvSpPr>
        <p:spPr>
          <a:xfrm>
            <a:off x="1066800" y="1600200"/>
            <a:ext cx="7772400" cy="4114800"/>
          </a:xfrm>
          <a:prstGeom prst="rect">
            <a:avLst/>
          </a:prstGeom>
          <a:noFill/>
          <a:ln>
            <a:noFill/>
          </a:ln>
        </p:spPr>
        <p:txBody>
          <a:bodyPr lIns="91425" tIns="45700" rIns="91425" bIns="45700" anchor="t" anchorCtr="0">
            <a:noAutofit/>
          </a:bodyPr>
          <a:lstStyle/>
          <a:p>
            <a:pPr marL="342900" marR="0" lvl="0" indent="-342900" algn="ctr" rtl="0">
              <a:spcBef>
                <a:spcPts val="0"/>
              </a:spcBef>
              <a:spcAft>
                <a:spcPts val="0"/>
              </a:spcAft>
              <a:buClr>
                <a:schemeClr val="lt2"/>
              </a:buClr>
              <a:buSzPct val="25000"/>
              <a:buFont typeface="Arial"/>
              <a:buNone/>
            </a:pPr>
            <a:r>
              <a:rPr lang="pt-PT" sz="2400" b="1" i="0" u="none" strike="noStrike" cap="none" baseline="0">
                <a:solidFill>
                  <a:schemeClr val="dk1"/>
                </a:solidFill>
                <a:latin typeface="Times New Roman"/>
                <a:ea typeface="Times New Roman"/>
                <a:cs typeface="Times New Roman"/>
                <a:sym typeface="Times New Roman"/>
              </a:rPr>
              <a:t>  </a:t>
            </a:r>
          </a:p>
        </p:txBody>
      </p:sp>
      <p:sp>
        <p:nvSpPr>
          <p:cNvPr id="840" name="Shape 840"/>
          <p:cNvSpPr txBox="1"/>
          <p:nvPr/>
        </p:nvSpPr>
        <p:spPr>
          <a:xfrm>
            <a:off x="642910" y="764704"/>
            <a:ext cx="7889902" cy="628872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Declaração de inscrição, alteração ou cessação (Art.º s118.º e 119.º)</a:t>
            </a:r>
          </a:p>
          <a:p>
            <a:pPr marL="0" marR="0" lvl="0" indent="0" algn="l" rtl="0">
              <a:spcBef>
                <a:spcPts val="0"/>
              </a:spcBef>
              <a:spcAft>
                <a:spcPts val="0"/>
              </a:spcAft>
              <a:buClr>
                <a:schemeClr val="dk1"/>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Declaração periódica de rendimentos (Art.º 120.º</a:t>
            </a:r>
            <a:r>
              <a:rPr lang="pt-PT" sz="1800" b="0" i="0" u="none" strike="noStrike" cap="none" baseline="0" dirty="0">
                <a:solidFill>
                  <a:srgbClr val="FF0000"/>
                </a:solidFill>
                <a:latin typeface="Times New Roman"/>
                <a:ea typeface="Times New Roman"/>
                <a:cs typeface="Times New Roman"/>
                <a:sym typeface="Times New Roman"/>
              </a:rPr>
              <a:t>*</a:t>
            </a:r>
            <a:r>
              <a:rPr lang="pt-PT" sz="1800" b="0" i="0" u="none" strike="noStrike" cap="none" baseline="0" dirty="0">
                <a:solidFill>
                  <a:schemeClr val="dk1"/>
                </a:solidFill>
                <a:latin typeface="Times New Roman"/>
                <a:ea typeface="Times New Roman"/>
                <a:cs typeface="Times New Roman"/>
                <a:sym typeface="Times New Roman"/>
              </a:rPr>
              <a:t>) . </a:t>
            </a:r>
          </a:p>
          <a:p>
            <a:pPr marL="0" marR="0" lvl="0" indent="0" algn="l" rtl="0">
              <a:spcBef>
                <a:spcPts val="0"/>
              </a:spcBef>
              <a:spcAft>
                <a:spcPts val="0"/>
              </a:spcAft>
              <a:buClr>
                <a:schemeClr val="dk1"/>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Declaração  anual de informação contabilística e fiscal (Art.º 121.º)</a:t>
            </a:r>
          </a:p>
          <a:p>
            <a:pPr marL="0" marR="0" lvl="0" indent="0" algn="l" rtl="0">
              <a:spcBef>
                <a:spcPts val="0"/>
              </a:spcBef>
              <a:spcAft>
                <a:spcPts val="0"/>
              </a:spcAft>
              <a:buClr>
                <a:schemeClr val="dk1"/>
              </a:buClr>
              <a:buSzPct val="100000"/>
              <a:buFont typeface="Noto Symbol"/>
              <a:buChar char="❖"/>
            </a:pPr>
            <a:r>
              <a:rPr lang="pt-PT" sz="1800" dirty="0">
                <a:solidFill>
                  <a:schemeClr val="tx1"/>
                </a:solidFill>
                <a:latin typeface="Times New Roman"/>
                <a:ea typeface="Times New Roman"/>
                <a:cs typeface="Times New Roman"/>
                <a:sym typeface="Times New Roman"/>
              </a:rPr>
              <a:t>Declaração financeira e fiscal de grupos multinacionais (Art.º 121.º-A)  </a:t>
            </a:r>
            <a:endParaRPr lang="pt-PT" sz="1800" b="0" i="0" u="none" strike="noStrike" cap="none" baseline="0" dirty="0">
              <a:solidFill>
                <a:schemeClr val="tx1"/>
              </a:solidFill>
              <a:latin typeface="Times New Roman"/>
              <a:ea typeface="Times New Roman"/>
              <a:cs typeface="Times New Roman"/>
              <a:sym typeface="Times New Roman"/>
            </a:endParaRPr>
          </a:p>
          <a:p>
            <a:pPr marL="0" marR="0" lvl="0" indent="0" algn="l" rtl="0">
              <a:spcBef>
                <a:spcPts val="0"/>
              </a:spcBef>
              <a:spcAft>
                <a:spcPts val="0"/>
              </a:spcAft>
              <a:buClr>
                <a:schemeClr val="dk1"/>
              </a:buClr>
              <a:buSzPct val="100000"/>
              <a:buFont typeface="Noto Symbol"/>
              <a:buChar char="❖"/>
            </a:pPr>
            <a:r>
              <a:rPr lang="pt-PT" sz="1800" b="0" i="0" u="none" strike="noStrike" cap="none" baseline="0" dirty="0">
                <a:solidFill>
                  <a:schemeClr val="dk1"/>
                </a:solidFill>
                <a:latin typeface="Times New Roman"/>
                <a:ea typeface="Times New Roman"/>
                <a:cs typeface="Times New Roman"/>
                <a:sym typeface="Times New Roman"/>
              </a:rPr>
              <a:t>Declaração de substituição (Art.º 122.º)</a:t>
            </a:r>
          </a:p>
          <a:p>
            <a:pPr marL="0" marR="0" lvl="0" indent="0" algn="l" rtl="0">
              <a:spcBef>
                <a:spcPts val="0"/>
              </a:spcBef>
              <a:spcAft>
                <a:spcPts val="0"/>
              </a:spcAft>
              <a:buClr>
                <a:schemeClr val="dk1"/>
              </a:buClr>
              <a:buSzPct val="100000"/>
              <a:buFont typeface="Noto Symbol"/>
              <a:buChar char="❖"/>
            </a:pPr>
            <a:r>
              <a:rPr lang="pt-PT" sz="1800" dirty="0">
                <a:solidFill>
                  <a:schemeClr val="dk1"/>
                </a:solidFill>
                <a:latin typeface="Times New Roman"/>
                <a:ea typeface="Times New Roman"/>
                <a:cs typeface="Times New Roman"/>
                <a:sym typeface="Times New Roman"/>
              </a:rPr>
              <a:t>Dispensa de declaração de rendimentos para alguns S.P. – Art.º 117.º n.º 6</a:t>
            </a:r>
            <a:endParaRPr lang="pt-PT" sz="1800" b="0" i="0" u="none" strike="noStrike" cap="none" baseline="0" dirty="0">
              <a:solidFill>
                <a:schemeClr val="dk1"/>
              </a:solidFill>
              <a:latin typeface="Times New Roman"/>
              <a:ea typeface="Times New Roman"/>
              <a:cs typeface="Times New Roman"/>
              <a:sym typeface="Times New Roman"/>
            </a:endParaRPr>
          </a:p>
          <a:p>
            <a:pPr marL="0" marR="0" lvl="0" indent="114300" algn="l" rtl="0">
              <a:spcBef>
                <a:spcPts val="0"/>
              </a:spcBef>
              <a:spcAft>
                <a:spcPts val="0"/>
              </a:spcAft>
              <a:buClr>
                <a:schemeClr val="dk1"/>
              </a:buClr>
              <a:buFont typeface="Arial"/>
              <a:buNone/>
            </a:pPr>
            <a:r>
              <a:rPr lang="pt-PT" sz="1800" b="1" i="0" u="none" strike="noStrike" cap="none" baseline="0" dirty="0">
                <a:solidFill>
                  <a:srgbClr val="FF0000"/>
                </a:solidFill>
                <a:latin typeface="Times New Roman"/>
                <a:ea typeface="Times New Roman"/>
                <a:cs typeface="Times New Roman"/>
                <a:sym typeface="Times New Roman"/>
              </a:rPr>
              <a:t>*OE2019 –</a:t>
            </a:r>
            <a:r>
              <a:rPr lang="pt-PT" sz="1800" b="1" i="0" u="none" strike="noStrike" cap="none" dirty="0">
                <a:solidFill>
                  <a:srgbClr val="FF0000"/>
                </a:solidFill>
                <a:latin typeface="Times New Roman"/>
                <a:ea typeface="Times New Roman"/>
                <a:cs typeface="Times New Roman"/>
                <a:sym typeface="Times New Roman"/>
              </a:rPr>
              <a:t> Alarga o prazo previsto no n.º 3 para envio no caso de cessação, até ao último dia do terceiro mês seguinte ao da data da cessação. </a:t>
            </a:r>
          </a:p>
          <a:p>
            <a:pPr marL="0" marR="0" lvl="0" indent="114300" algn="l" rtl="0">
              <a:spcBef>
                <a:spcPts val="0"/>
              </a:spcBef>
              <a:spcAft>
                <a:spcPts val="0"/>
              </a:spcAft>
              <a:buClr>
                <a:schemeClr val="dk1"/>
              </a:buClr>
              <a:buFont typeface="Arial"/>
              <a:buNone/>
            </a:pPr>
            <a:r>
              <a:rPr lang="pt-PT" sz="1800" b="1" dirty="0">
                <a:solidFill>
                  <a:srgbClr val="FF0000"/>
                </a:solidFill>
                <a:latin typeface="Times New Roman"/>
                <a:ea typeface="Times New Roman"/>
                <a:cs typeface="Times New Roman"/>
                <a:sym typeface="Times New Roman"/>
              </a:rPr>
              <a:t>Despacho do SEAF n.º 271 de 05/07/2019 prorroga até 30/06  entrega Mod22</a:t>
            </a:r>
            <a:endParaRPr lang="pt-PT" sz="1800" b="1" i="0" u="none" strike="noStrike" cap="none" dirty="0">
              <a:solidFill>
                <a:srgbClr val="FF0000"/>
              </a:solidFill>
              <a:latin typeface="Times New Roman"/>
              <a:ea typeface="Times New Roman"/>
              <a:cs typeface="Times New Roman"/>
              <a:sym typeface="Times New Roman"/>
            </a:endParaRPr>
          </a:p>
          <a:p>
            <a:pPr marL="0" marR="0" lvl="0" indent="0" algn="ctr" rtl="0">
              <a:spcBef>
                <a:spcPts val="0"/>
              </a:spcBef>
              <a:spcAft>
                <a:spcPts val="0"/>
              </a:spcAft>
              <a:buSzPct val="25000"/>
              <a:buNone/>
            </a:pPr>
            <a:r>
              <a:rPr lang="pt-PT" sz="2400" b="1" i="0" u="none" strike="noStrike" cap="none" baseline="0" dirty="0">
                <a:solidFill>
                  <a:schemeClr val="dk1"/>
                </a:solidFill>
                <a:latin typeface="Times New Roman"/>
                <a:ea typeface="Times New Roman"/>
                <a:cs typeface="Times New Roman"/>
                <a:sym typeface="Times New Roman"/>
              </a:rPr>
              <a:t>Obrigações contabilísticas das empresas (Art.º 123.º)</a:t>
            </a:r>
          </a:p>
          <a:p>
            <a:pPr marL="0" marR="0" lvl="0" indent="0" algn="just" rtl="0">
              <a:spcBef>
                <a:spcPts val="0"/>
              </a:spcBef>
              <a:spcAft>
                <a:spcPts val="0"/>
              </a:spcAft>
              <a:buSzPct val="25000"/>
              <a:buNone/>
            </a:pPr>
            <a:r>
              <a:rPr lang="pt-PT" sz="1800" b="0" i="0" u="none" strike="noStrike" cap="none" baseline="0" dirty="0">
                <a:solidFill>
                  <a:schemeClr val="dk1"/>
                </a:solidFill>
                <a:latin typeface="Times New Roman"/>
                <a:ea typeface="Times New Roman"/>
                <a:cs typeface="Times New Roman"/>
                <a:sym typeface="Times New Roman"/>
              </a:rPr>
              <a:t>As sociedades comerciais ou civis sob forma comercial, as cooperativas, as empresas públicas e as demais entidades que exerçam, a título principal, uma atividade comercial, industrial ou agrícola, com sede ou direção efetiva em território português, bem como as entidades que, embora não tendo sede nem direção efetiva naquele território, aí possuam estabelecimento estável, são obrigadas a dispor de contabilidade organizada nos termos da lei comercial e fiscal que, além dos requisitos indicados no n.º 3 do artigo 17.º, permita o controlo do lucro tributável, não </a:t>
            </a:r>
            <a:r>
              <a:rPr lang="pt-PT" sz="1800" dirty="0">
                <a:solidFill>
                  <a:schemeClr val="dk1"/>
                </a:solidFill>
                <a:latin typeface="Times New Roman"/>
                <a:ea typeface="Times New Roman"/>
                <a:cs typeface="Times New Roman"/>
                <a:sym typeface="Times New Roman"/>
              </a:rPr>
              <a:t>sendo p</a:t>
            </a:r>
            <a:r>
              <a:rPr lang="pt-PT" sz="1800" b="0" i="0" u="none" strike="noStrike" cap="none" baseline="0" dirty="0">
                <a:solidFill>
                  <a:schemeClr val="dk1"/>
                </a:solidFill>
                <a:latin typeface="Times New Roman"/>
                <a:ea typeface="Times New Roman"/>
                <a:cs typeface="Times New Roman"/>
                <a:sym typeface="Times New Roman"/>
              </a:rPr>
              <a:t>ermitidos atrasos na contabilidade superiores a 90 dias e as entidades devem dispor </a:t>
            </a:r>
            <a:r>
              <a:rPr lang="pt-PT" sz="1800" b="0" i="0" u="none" strike="noStrike" cap="none" baseline="0" dirty="0" err="1">
                <a:solidFill>
                  <a:schemeClr val="dk1"/>
                </a:solidFill>
                <a:latin typeface="Times New Roman"/>
                <a:ea typeface="Times New Roman"/>
                <a:cs typeface="Times New Roman"/>
                <a:sym typeface="Times New Roman"/>
              </a:rPr>
              <a:t>decapacidade</a:t>
            </a:r>
            <a:r>
              <a:rPr lang="pt-PT" sz="1800" b="0" i="0" u="none" strike="noStrike" cap="none" baseline="0" dirty="0">
                <a:solidFill>
                  <a:schemeClr val="dk1"/>
                </a:solidFill>
                <a:latin typeface="Times New Roman"/>
                <a:ea typeface="Times New Roman"/>
                <a:cs typeface="Times New Roman"/>
                <a:sym typeface="Times New Roman"/>
              </a:rPr>
              <a:t> de exportação de ficheiros. </a:t>
            </a:r>
          </a:p>
          <a:p>
            <a:pPr marL="0" marR="0" lvl="0" indent="0" algn="just" rtl="0">
              <a:spcBef>
                <a:spcPts val="0"/>
              </a:spcBef>
              <a:spcAft>
                <a:spcPts val="0"/>
              </a:spcAft>
              <a:buSzPct val="25000"/>
              <a:buNone/>
            </a:pPr>
            <a:r>
              <a:rPr lang="pt-PT" sz="1800" dirty="0">
                <a:solidFill>
                  <a:srgbClr val="FF0000"/>
                </a:solidFill>
                <a:latin typeface="Times New Roman"/>
                <a:ea typeface="Times New Roman"/>
                <a:cs typeface="Times New Roman"/>
                <a:sym typeface="Times New Roman"/>
              </a:rPr>
              <a:t>O DL 28/2019, de 15/02 revogou os n.ºs 4 a 7 e 9 deste artigo.</a:t>
            </a:r>
            <a:r>
              <a:rPr lang="pt-PT" sz="1800" b="0" i="0" u="none" strike="noStrike" cap="none" baseline="0" dirty="0">
                <a:solidFill>
                  <a:srgbClr val="FF0000"/>
                </a:solidFill>
                <a:latin typeface="Times New Roman"/>
                <a:ea typeface="Times New Roman"/>
                <a:cs typeface="Times New Roman"/>
                <a:sym typeface="Times New Roman"/>
              </a:rPr>
              <a:t> </a:t>
            </a:r>
          </a:p>
          <a:p>
            <a:pPr marL="0" marR="0" lvl="0" indent="0" algn="just" rtl="0">
              <a:spcBef>
                <a:spcPts val="0"/>
              </a:spcBef>
              <a:spcAft>
                <a:spcPts val="0"/>
              </a:spcAft>
              <a:buSzPct val="25000"/>
              <a:buNone/>
            </a:pPr>
            <a:r>
              <a:rPr lang="pt-PT" sz="1600" b="1" i="0" u="none" strike="noStrike" cap="none" baseline="0" dirty="0">
                <a:solidFill>
                  <a:schemeClr val="tx1"/>
                </a:solidFill>
                <a:latin typeface="Times New Roman"/>
                <a:ea typeface="Times New Roman"/>
                <a:cs typeface="Times New Roman"/>
                <a:sym typeface="Times New Roman"/>
              </a:rPr>
              <a:t>DOSSIER FISCAL – (Art.º 130.º)</a:t>
            </a:r>
            <a:r>
              <a:rPr lang="pt-PT" sz="1600" b="1" i="0" u="none" strike="noStrike" cap="none" dirty="0">
                <a:solidFill>
                  <a:schemeClr val="tx1"/>
                </a:solidFill>
                <a:latin typeface="Times New Roman"/>
                <a:ea typeface="Times New Roman"/>
                <a:cs typeface="Times New Roman"/>
                <a:sym typeface="Times New Roman"/>
              </a:rPr>
              <a:t> – Processo de documentação fiscal mantido pelo prazo de 10 anos.</a:t>
            </a:r>
            <a:endParaRPr lang="pt-PT" sz="1600" b="1" i="0" u="none" strike="noStrike" cap="none" baseline="0" dirty="0">
              <a:solidFill>
                <a:schemeClr val="tx1"/>
              </a:solidFill>
              <a:latin typeface="Times New Roman"/>
              <a:ea typeface="Times New Roman"/>
              <a:cs typeface="Times New Roman"/>
              <a:sym typeface="Times New Roman"/>
            </a:endParaRPr>
          </a:p>
          <a:p>
            <a:pPr marL="0" marR="0" lvl="0" indent="0" algn="just" rtl="0">
              <a:spcBef>
                <a:spcPts val="900"/>
              </a:spcBef>
              <a:spcAft>
                <a:spcPts val="0"/>
              </a:spcAft>
              <a:buNone/>
            </a:pPr>
            <a:endParaRPr sz="1800" b="0" i="1" u="none" strike="noStrike" cap="none" baseline="0" dirty="0">
              <a:solidFill>
                <a:srgbClr val="FF0000"/>
              </a:solidFill>
              <a:latin typeface="Times New Roman"/>
              <a:ea typeface="Times New Roman"/>
              <a:cs typeface="Times New Roman"/>
              <a:sym typeface="Times New Roman"/>
            </a:endParaRPr>
          </a:p>
        </p:txBody>
      </p:sp>
      <p:sp>
        <p:nvSpPr>
          <p:cNvPr id="841" name="Shape 841"/>
          <p:cNvSpPr txBox="1"/>
          <p:nvPr/>
        </p:nvSpPr>
        <p:spPr>
          <a:xfrm>
            <a:off x="1331640" y="3155156"/>
            <a:ext cx="2448446" cy="1004887"/>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a:p>
            <a:pPr marL="0" marR="0" lvl="0" indent="0" algn="l" rtl="0">
              <a:spcBef>
                <a:spcPts val="1200"/>
              </a:spcBef>
              <a:spcAft>
                <a:spcPts val="0"/>
              </a:spcAft>
              <a:buNone/>
            </a:pPr>
            <a:endParaRPr sz="2400" b="0" i="0" u="none" strike="noStrike" cap="none" baseline="0">
              <a:solidFill>
                <a:schemeClr val="dk1"/>
              </a:solidFill>
              <a:latin typeface="Times New Roman"/>
              <a:ea typeface="Times New Roman"/>
              <a:cs typeface="Times New Roman"/>
              <a:sym typeface="Times New Roman"/>
            </a:endParaRPr>
          </a:p>
        </p:txBody>
      </p:sp>
      <p:sp>
        <p:nvSpPr>
          <p:cNvPr id="842" name="Shape 842"/>
          <p:cNvSpPr txBox="1"/>
          <p:nvPr/>
        </p:nvSpPr>
        <p:spPr>
          <a:xfrm>
            <a:off x="642910" y="214289"/>
            <a:ext cx="8286807" cy="461664"/>
          </a:xfrm>
          <a:prstGeom prst="rect">
            <a:avLst/>
          </a:prstGeom>
          <a:solidFill>
            <a:srgbClr val="EEF8EE">
              <a:alpha val="92941"/>
            </a:srgbClr>
          </a:solidFill>
          <a:ln w="9525" cap="flat">
            <a:solidFill>
              <a:srgbClr val="407640"/>
            </a:solidFill>
            <a:prstDash val="solid"/>
            <a:miter/>
            <a:headEnd type="none" w="med" len="med"/>
            <a:tailEnd type="none" w="med" len="med"/>
          </a:ln>
        </p:spPr>
        <p:txBody>
          <a:bodyPr lIns="91425" tIns="45700" rIns="91425" bIns="45700" anchor="t" anchorCtr="0">
            <a:noAutofit/>
          </a:bodyPr>
          <a:lstStyle/>
          <a:p>
            <a:pPr marL="0" marR="0" lvl="0" indent="0" algn="ctr" rtl="0">
              <a:spcBef>
                <a:spcPts val="0"/>
              </a:spcBef>
              <a:spcAft>
                <a:spcPts val="0"/>
              </a:spcAft>
              <a:buSzPct val="25000"/>
              <a:buNone/>
            </a:pPr>
            <a:r>
              <a:rPr lang="pt-PT" sz="2400" b="1" i="0" u="none" strike="noStrike" cap="none" baseline="0" dirty="0">
                <a:solidFill>
                  <a:schemeClr val="dk1"/>
                </a:solidFill>
                <a:latin typeface="Times New Roman"/>
                <a:ea typeface="Times New Roman"/>
                <a:cs typeface="Times New Roman"/>
                <a:sym typeface="Times New Roman"/>
              </a:rPr>
              <a:t>OBRIGAÇÕES DECLARATIVAS (</a:t>
            </a:r>
            <a:r>
              <a:rPr lang="pt-PT" sz="2400" b="1" i="0" u="none" strike="noStrike" cap="none" baseline="0" dirty="0" err="1">
                <a:solidFill>
                  <a:schemeClr val="dk1"/>
                </a:solidFill>
                <a:latin typeface="Times New Roman"/>
                <a:ea typeface="Times New Roman"/>
                <a:cs typeface="Times New Roman"/>
                <a:sym typeface="Times New Roman"/>
              </a:rPr>
              <a:t>ART.º</a:t>
            </a:r>
            <a:r>
              <a:rPr lang="pt-PT" sz="2400" b="1" i="0" u="none" strike="noStrike" cap="none" baseline="0" dirty="0">
                <a:solidFill>
                  <a:schemeClr val="dk1"/>
                </a:solidFill>
                <a:latin typeface="Times New Roman"/>
                <a:ea typeface="Times New Roman"/>
                <a:cs typeface="Times New Roman"/>
                <a:sym typeface="Times New Roman"/>
              </a:rPr>
              <a:t> 117.º)</a:t>
            </a:r>
          </a:p>
        </p:txBody>
      </p:sp>
    </p:spTree>
  </p:cSld>
  <p:clrMapOvr>
    <a:masterClrMapping/>
  </p:clrMapOvr>
  <p:transition spd="slow">
    <p:cut/>
  </p:transition>
</p:sld>
</file>

<file path=ppt/theme/theme1.xml><?xml version="1.0" encoding="utf-8"?>
<a:theme xmlns:a="http://schemas.openxmlformats.org/drawingml/2006/main" name="SERENA">
  <a:themeElements>
    <a:clrScheme name="">
      <a:dk1>
        <a:srgbClr val="333333"/>
      </a:dk1>
      <a:lt1>
        <a:srgbClr val="A9BDA9"/>
      </a:lt1>
      <a:dk2>
        <a:srgbClr val="004C2B"/>
      </a:dk2>
      <a:lt2>
        <a:srgbClr val="578963"/>
      </a:lt2>
      <a:accent1>
        <a:srgbClr val="FFCCCC"/>
      </a:accent1>
      <a:accent2>
        <a:srgbClr val="B3E1B3"/>
      </a:accent2>
      <a:accent3>
        <a:srgbClr val="D1DBD1"/>
      </a:accent3>
      <a:accent4>
        <a:srgbClr val="2A2A2A"/>
      </a:accent4>
      <a:accent5>
        <a:srgbClr val="FFE2E2"/>
      </a:accent5>
      <a:accent6>
        <a:srgbClr val="A2CCA2"/>
      </a:accent6>
      <a:hlink>
        <a:srgbClr val="BDD7E5"/>
      </a:hlink>
      <a:folHlink>
        <a:srgbClr val="D2AAD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4200</TotalTime>
  <Words>12358</Words>
  <Application>Microsoft Office PowerPoint</Application>
  <PresentationFormat>Apresentação no Ecrã (4:3)</PresentationFormat>
  <Paragraphs>1229</Paragraphs>
  <Slides>70</Slides>
  <Notes>70</Notes>
  <HiddenSlides>0</HiddenSlides>
  <MMClips>0</MMClips>
  <ScaleCrop>false</ScaleCrop>
  <HeadingPairs>
    <vt:vector size="6" baseType="variant">
      <vt:variant>
        <vt:lpstr>Tipos de letra usados</vt:lpstr>
      </vt:variant>
      <vt:variant>
        <vt:i4>7</vt:i4>
      </vt:variant>
      <vt:variant>
        <vt:lpstr>Tema</vt:lpstr>
      </vt:variant>
      <vt:variant>
        <vt:i4>1</vt:i4>
      </vt:variant>
      <vt:variant>
        <vt:lpstr>Títulos dos diapositivos</vt:lpstr>
      </vt:variant>
      <vt:variant>
        <vt:i4>70</vt:i4>
      </vt:variant>
    </vt:vector>
  </HeadingPairs>
  <TitlesOfParts>
    <vt:vector size="78" baseType="lpstr">
      <vt:lpstr>Arial</vt:lpstr>
      <vt:lpstr>Calibri</vt:lpstr>
      <vt:lpstr>Noto Symbol</vt:lpstr>
      <vt:lpstr>Rokkitt</vt:lpstr>
      <vt:lpstr>Tahoma</vt:lpstr>
      <vt:lpstr>Times New Roman</vt:lpstr>
      <vt:lpstr>Wingdings</vt:lpstr>
      <vt:lpstr>SERENA</vt:lpstr>
      <vt:lpstr>  Curso de preparação para o  exame da OCC</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Curso de preparação para o  exame da OTOC</dc:title>
  <dc:creator>Utilizador</dc:creator>
  <cp:lastModifiedBy>Maria</cp:lastModifiedBy>
  <cp:revision>235</cp:revision>
  <dcterms:modified xsi:type="dcterms:W3CDTF">2019-11-25T22:44:28Z</dcterms:modified>
</cp:coreProperties>
</file>