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311" r:id="rId2"/>
    <p:sldId id="271" r:id="rId3"/>
    <p:sldId id="273" r:id="rId4"/>
    <p:sldId id="257" r:id="rId5"/>
    <p:sldId id="258" r:id="rId6"/>
    <p:sldId id="290" r:id="rId7"/>
    <p:sldId id="291" r:id="rId8"/>
    <p:sldId id="267" r:id="rId9"/>
    <p:sldId id="268" r:id="rId10"/>
    <p:sldId id="274" r:id="rId11"/>
    <p:sldId id="275" r:id="rId12"/>
    <p:sldId id="301" r:id="rId13"/>
    <p:sldId id="292" r:id="rId14"/>
    <p:sldId id="293" r:id="rId15"/>
    <p:sldId id="295" r:id="rId16"/>
    <p:sldId id="296" r:id="rId17"/>
    <p:sldId id="297" r:id="rId18"/>
    <p:sldId id="322" r:id="rId19"/>
    <p:sldId id="315" r:id="rId20"/>
    <p:sldId id="316" r:id="rId21"/>
    <p:sldId id="317" r:id="rId22"/>
    <p:sldId id="318" r:id="rId23"/>
    <p:sldId id="314" r:id="rId24"/>
    <p:sldId id="319" r:id="rId25"/>
    <p:sldId id="320" r:id="rId26"/>
    <p:sldId id="321" r:id="rId27"/>
    <p:sldId id="276" r:id="rId28"/>
    <p:sldId id="259" r:id="rId29"/>
    <p:sldId id="281" r:id="rId30"/>
    <p:sldId id="282" r:id="rId31"/>
    <p:sldId id="278" r:id="rId32"/>
    <p:sldId id="279" r:id="rId33"/>
    <p:sldId id="302" r:id="rId34"/>
    <p:sldId id="303" r:id="rId35"/>
    <p:sldId id="280" r:id="rId36"/>
    <p:sldId id="270" r:id="rId37"/>
    <p:sldId id="272" r:id="rId38"/>
    <p:sldId id="309" r:id="rId39"/>
    <p:sldId id="277" r:id="rId40"/>
    <p:sldId id="300" r:id="rId41"/>
    <p:sldId id="284" r:id="rId42"/>
    <p:sldId id="304" r:id="rId43"/>
    <p:sldId id="305" r:id="rId44"/>
    <p:sldId id="306" r:id="rId45"/>
    <p:sldId id="307" r:id="rId46"/>
    <p:sldId id="285" r:id="rId47"/>
    <p:sldId id="312" r:id="rId48"/>
    <p:sldId id="288" r:id="rId49"/>
    <p:sldId id="289" r:id="rId50"/>
    <p:sldId id="298" r:id="rId51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87814" autoAdjust="0"/>
  </p:normalViewPr>
  <p:slideViewPr>
    <p:cSldViewPr>
      <p:cViewPr varScale="1">
        <p:scale>
          <a:sx n="64" d="100"/>
          <a:sy n="64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BDC0-7960-4E29-8A06-AE7AA573DC3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67BC44DC-15C4-44FD-AF93-F6C1DB55F92D}">
      <dgm:prSet/>
      <dgm:spPr/>
      <dgm:t>
        <a:bodyPr/>
        <a:lstStyle/>
        <a:p>
          <a:pPr rtl="0"/>
          <a:r>
            <a:rPr lang="pt-PT" dirty="0" smtClean="0"/>
            <a:t>UDIPSS AVEIRO    234381130</a:t>
          </a:r>
          <a:endParaRPr lang="pt-PT" dirty="0"/>
        </a:p>
      </dgm:t>
    </dgm:pt>
    <dgm:pt modelId="{02DCA7D8-0BD8-4998-A4D2-541DD3013267}" type="parTrans" cxnId="{442E5857-F6E7-41E7-9A86-800E15A2F2F2}">
      <dgm:prSet/>
      <dgm:spPr/>
      <dgm:t>
        <a:bodyPr/>
        <a:lstStyle/>
        <a:p>
          <a:endParaRPr lang="pt-PT"/>
        </a:p>
      </dgm:t>
    </dgm:pt>
    <dgm:pt modelId="{77E83BD8-B1B0-4F6A-B447-21A766BB5250}" type="sibTrans" cxnId="{442E5857-F6E7-41E7-9A86-800E15A2F2F2}">
      <dgm:prSet/>
      <dgm:spPr/>
      <dgm:t>
        <a:bodyPr/>
        <a:lstStyle/>
        <a:p>
          <a:endParaRPr lang="pt-PT"/>
        </a:p>
      </dgm:t>
    </dgm:pt>
    <dgm:pt modelId="{30944AE4-ACFB-4A6C-B4DA-F7F2FB235157}">
      <dgm:prSet/>
      <dgm:spPr/>
      <dgm:t>
        <a:bodyPr/>
        <a:lstStyle/>
        <a:p>
          <a:pPr rtl="0"/>
          <a:r>
            <a:rPr lang="pt-PT" dirty="0" smtClean="0"/>
            <a:t>LUÍS CORREIA  lusocorreia01@gmail.com</a:t>
          </a:r>
        </a:p>
        <a:p>
          <a:pPr rtl="0"/>
          <a:r>
            <a:rPr lang="pt-PT" dirty="0" smtClean="0"/>
            <a:t>919400025</a:t>
          </a:r>
          <a:endParaRPr lang="pt-PT" dirty="0"/>
        </a:p>
      </dgm:t>
    </dgm:pt>
    <dgm:pt modelId="{931B8F8E-6242-44E9-A2D1-A42F2B954B8E}" type="sibTrans" cxnId="{EEE887E5-9F60-4AE3-B741-26772612848F}">
      <dgm:prSet/>
      <dgm:spPr/>
      <dgm:t>
        <a:bodyPr/>
        <a:lstStyle/>
        <a:p>
          <a:endParaRPr lang="pt-PT"/>
        </a:p>
      </dgm:t>
    </dgm:pt>
    <dgm:pt modelId="{A2CF11D6-6882-4DEF-9D31-35929D76A929}" type="parTrans" cxnId="{EEE887E5-9F60-4AE3-B741-26772612848F}">
      <dgm:prSet/>
      <dgm:spPr/>
      <dgm:t>
        <a:bodyPr/>
        <a:lstStyle/>
        <a:p>
          <a:endParaRPr lang="pt-PT"/>
        </a:p>
      </dgm:t>
    </dgm:pt>
    <dgm:pt modelId="{3749D17A-4BC9-4FEC-96A8-F301F34A707C}" type="pres">
      <dgm:prSet presAssocID="{AB17BDC0-7960-4E29-8A06-AE7AA573DC3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4B0470F3-FA8A-4FD0-B4F0-A54ED41A7972}" type="pres">
      <dgm:prSet presAssocID="{67BC44DC-15C4-44FD-AF93-F6C1DB55F92D}" presName="hierRoot1" presStyleCnt="0">
        <dgm:presLayoutVars>
          <dgm:hierBranch val="init"/>
        </dgm:presLayoutVars>
      </dgm:prSet>
      <dgm:spPr/>
    </dgm:pt>
    <dgm:pt modelId="{7AF453C5-8B86-4BD1-B50F-5270A786A738}" type="pres">
      <dgm:prSet presAssocID="{67BC44DC-15C4-44FD-AF93-F6C1DB55F92D}" presName="rootComposite1" presStyleCnt="0"/>
      <dgm:spPr/>
    </dgm:pt>
    <dgm:pt modelId="{CC154A00-7DD2-45C9-BB50-4421F63C4919}" type="pres">
      <dgm:prSet presAssocID="{67BC44DC-15C4-44FD-AF93-F6C1DB55F92D}" presName="rootText1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0A97FE88-005D-4B56-92DB-29F386681B10}" type="pres">
      <dgm:prSet presAssocID="{67BC44DC-15C4-44FD-AF93-F6C1DB55F92D}" presName="rootConnector1" presStyleLbl="node1" presStyleIdx="0" presStyleCnt="0"/>
      <dgm:spPr/>
      <dgm:t>
        <a:bodyPr/>
        <a:lstStyle/>
        <a:p>
          <a:endParaRPr lang="pt-PT"/>
        </a:p>
      </dgm:t>
    </dgm:pt>
    <dgm:pt modelId="{F1A753AE-CB6B-414E-8F6C-045ED063CE3A}" type="pres">
      <dgm:prSet presAssocID="{67BC44DC-15C4-44FD-AF93-F6C1DB55F92D}" presName="hierChild2" presStyleCnt="0"/>
      <dgm:spPr/>
    </dgm:pt>
    <dgm:pt modelId="{72626F7D-6F29-4E03-B01D-50B665724A44}" type="pres">
      <dgm:prSet presAssocID="{67BC44DC-15C4-44FD-AF93-F6C1DB55F92D}" presName="hierChild3" presStyleCnt="0"/>
      <dgm:spPr/>
    </dgm:pt>
    <dgm:pt modelId="{762C9A06-5A82-49C5-B445-4544E247B5C9}" type="pres">
      <dgm:prSet presAssocID="{30944AE4-ACFB-4A6C-B4DA-F7F2FB235157}" presName="hierRoot1" presStyleCnt="0">
        <dgm:presLayoutVars>
          <dgm:hierBranch val="init"/>
        </dgm:presLayoutVars>
      </dgm:prSet>
      <dgm:spPr/>
    </dgm:pt>
    <dgm:pt modelId="{5E9DC66A-4433-4210-BD06-00E629808F4D}" type="pres">
      <dgm:prSet presAssocID="{30944AE4-ACFB-4A6C-B4DA-F7F2FB235157}" presName="rootComposite1" presStyleCnt="0"/>
      <dgm:spPr/>
    </dgm:pt>
    <dgm:pt modelId="{F77E482F-ADDD-4441-85AC-7B0F92333A5D}" type="pres">
      <dgm:prSet presAssocID="{30944AE4-ACFB-4A6C-B4DA-F7F2FB235157}" presName="rootText1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6BFA0C2F-3F43-4795-B9B1-61F7DABAC532}" type="pres">
      <dgm:prSet presAssocID="{30944AE4-ACFB-4A6C-B4DA-F7F2FB235157}" presName="rootConnector1" presStyleLbl="node1" presStyleIdx="0" presStyleCnt="0"/>
      <dgm:spPr/>
      <dgm:t>
        <a:bodyPr/>
        <a:lstStyle/>
        <a:p>
          <a:endParaRPr lang="pt-PT"/>
        </a:p>
      </dgm:t>
    </dgm:pt>
    <dgm:pt modelId="{3843A46A-D714-4422-83F6-A5476D86B30C}" type="pres">
      <dgm:prSet presAssocID="{30944AE4-ACFB-4A6C-B4DA-F7F2FB235157}" presName="hierChild2" presStyleCnt="0"/>
      <dgm:spPr/>
    </dgm:pt>
    <dgm:pt modelId="{90CEFBAF-EB13-41DE-9863-E657688BA0A3}" type="pres">
      <dgm:prSet presAssocID="{30944AE4-ACFB-4A6C-B4DA-F7F2FB235157}" presName="hierChild3" presStyleCnt="0"/>
      <dgm:spPr/>
    </dgm:pt>
  </dgm:ptLst>
  <dgm:cxnLst>
    <dgm:cxn modelId="{C2951EFE-FA59-4C72-84C3-7B9787D2CD06}" type="presOf" srcId="{67BC44DC-15C4-44FD-AF93-F6C1DB55F92D}" destId="{0A97FE88-005D-4B56-92DB-29F386681B10}" srcOrd="1" destOrd="0" presId="urn:microsoft.com/office/officeart/2005/8/layout/orgChart1"/>
    <dgm:cxn modelId="{442E5857-F6E7-41E7-9A86-800E15A2F2F2}" srcId="{AB17BDC0-7960-4E29-8A06-AE7AA573DC3B}" destId="{67BC44DC-15C4-44FD-AF93-F6C1DB55F92D}" srcOrd="0" destOrd="0" parTransId="{02DCA7D8-0BD8-4998-A4D2-541DD3013267}" sibTransId="{77E83BD8-B1B0-4F6A-B447-21A766BB5250}"/>
    <dgm:cxn modelId="{22FA5F47-B766-4EA5-A881-9FB63B17C81A}" type="presOf" srcId="{30944AE4-ACFB-4A6C-B4DA-F7F2FB235157}" destId="{6BFA0C2F-3F43-4795-B9B1-61F7DABAC532}" srcOrd="1" destOrd="0" presId="urn:microsoft.com/office/officeart/2005/8/layout/orgChart1"/>
    <dgm:cxn modelId="{C0F5B2CB-8345-4D76-BA5B-49A486E9539C}" type="presOf" srcId="{30944AE4-ACFB-4A6C-B4DA-F7F2FB235157}" destId="{F77E482F-ADDD-4441-85AC-7B0F92333A5D}" srcOrd="0" destOrd="0" presId="urn:microsoft.com/office/officeart/2005/8/layout/orgChart1"/>
    <dgm:cxn modelId="{22CF8845-F17F-4D3F-B849-6297984DEF57}" type="presOf" srcId="{AB17BDC0-7960-4E29-8A06-AE7AA573DC3B}" destId="{3749D17A-4BC9-4FEC-96A8-F301F34A707C}" srcOrd="0" destOrd="0" presId="urn:microsoft.com/office/officeart/2005/8/layout/orgChart1"/>
    <dgm:cxn modelId="{EEE887E5-9F60-4AE3-B741-26772612848F}" srcId="{AB17BDC0-7960-4E29-8A06-AE7AA573DC3B}" destId="{30944AE4-ACFB-4A6C-B4DA-F7F2FB235157}" srcOrd="1" destOrd="0" parTransId="{A2CF11D6-6882-4DEF-9D31-35929D76A929}" sibTransId="{931B8F8E-6242-44E9-A2D1-A42F2B954B8E}"/>
    <dgm:cxn modelId="{79090A5E-03F3-4452-9F05-A6570E2CCEF0}" type="presOf" srcId="{67BC44DC-15C4-44FD-AF93-F6C1DB55F92D}" destId="{CC154A00-7DD2-45C9-BB50-4421F63C4919}" srcOrd="0" destOrd="0" presId="urn:microsoft.com/office/officeart/2005/8/layout/orgChart1"/>
    <dgm:cxn modelId="{D1C0C290-0759-4D88-8ED4-6B452DFFCC27}" type="presParOf" srcId="{3749D17A-4BC9-4FEC-96A8-F301F34A707C}" destId="{4B0470F3-FA8A-4FD0-B4F0-A54ED41A7972}" srcOrd="0" destOrd="0" presId="urn:microsoft.com/office/officeart/2005/8/layout/orgChart1"/>
    <dgm:cxn modelId="{12689892-4FD9-4FBF-A79B-4EFCBD52F232}" type="presParOf" srcId="{4B0470F3-FA8A-4FD0-B4F0-A54ED41A7972}" destId="{7AF453C5-8B86-4BD1-B50F-5270A786A738}" srcOrd="0" destOrd="0" presId="urn:microsoft.com/office/officeart/2005/8/layout/orgChart1"/>
    <dgm:cxn modelId="{F27A0EEE-4C47-4632-B93F-6F6FF5418E08}" type="presParOf" srcId="{7AF453C5-8B86-4BD1-B50F-5270A786A738}" destId="{CC154A00-7DD2-45C9-BB50-4421F63C4919}" srcOrd="0" destOrd="0" presId="urn:microsoft.com/office/officeart/2005/8/layout/orgChart1"/>
    <dgm:cxn modelId="{D9963327-3D38-47BE-A8B4-1566653B1CBC}" type="presParOf" srcId="{7AF453C5-8B86-4BD1-B50F-5270A786A738}" destId="{0A97FE88-005D-4B56-92DB-29F386681B10}" srcOrd="1" destOrd="0" presId="urn:microsoft.com/office/officeart/2005/8/layout/orgChart1"/>
    <dgm:cxn modelId="{2EE87F63-579A-423B-811E-144B9BDA4551}" type="presParOf" srcId="{4B0470F3-FA8A-4FD0-B4F0-A54ED41A7972}" destId="{F1A753AE-CB6B-414E-8F6C-045ED063CE3A}" srcOrd="1" destOrd="0" presId="urn:microsoft.com/office/officeart/2005/8/layout/orgChart1"/>
    <dgm:cxn modelId="{4AA3AACF-8FBA-42B7-B96D-FD6D0B19607E}" type="presParOf" srcId="{4B0470F3-FA8A-4FD0-B4F0-A54ED41A7972}" destId="{72626F7D-6F29-4E03-B01D-50B665724A44}" srcOrd="2" destOrd="0" presId="urn:microsoft.com/office/officeart/2005/8/layout/orgChart1"/>
    <dgm:cxn modelId="{CDD8D969-4ED0-481C-9DD2-1639B0ED9589}" type="presParOf" srcId="{3749D17A-4BC9-4FEC-96A8-F301F34A707C}" destId="{762C9A06-5A82-49C5-B445-4544E247B5C9}" srcOrd="1" destOrd="0" presId="urn:microsoft.com/office/officeart/2005/8/layout/orgChart1"/>
    <dgm:cxn modelId="{9F101717-6E3A-4502-830E-586C2DD7F8A5}" type="presParOf" srcId="{762C9A06-5A82-49C5-B445-4544E247B5C9}" destId="{5E9DC66A-4433-4210-BD06-00E629808F4D}" srcOrd="0" destOrd="0" presId="urn:microsoft.com/office/officeart/2005/8/layout/orgChart1"/>
    <dgm:cxn modelId="{28273E61-D775-4CCF-8A9B-E04FE4ADBA9B}" type="presParOf" srcId="{5E9DC66A-4433-4210-BD06-00E629808F4D}" destId="{F77E482F-ADDD-4441-85AC-7B0F92333A5D}" srcOrd="0" destOrd="0" presId="urn:microsoft.com/office/officeart/2005/8/layout/orgChart1"/>
    <dgm:cxn modelId="{1EC22156-0214-40C4-A6F1-75D359974941}" type="presParOf" srcId="{5E9DC66A-4433-4210-BD06-00E629808F4D}" destId="{6BFA0C2F-3F43-4795-B9B1-61F7DABAC532}" srcOrd="1" destOrd="0" presId="urn:microsoft.com/office/officeart/2005/8/layout/orgChart1"/>
    <dgm:cxn modelId="{3D97B98D-BBC7-44DC-938D-3B387EEEDC9F}" type="presParOf" srcId="{762C9A06-5A82-49C5-B445-4544E247B5C9}" destId="{3843A46A-D714-4422-83F6-A5476D86B30C}" srcOrd="1" destOrd="0" presId="urn:microsoft.com/office/officeart/2005/8/layout/orgChart1"/>
    <dgm:cxn modelId="{9DD13486-32ED-467E-8485-A1EC8C23785F}" type="presParOf" srcId="{762C9A06-5A82-49C5-B445-4544E247B5C9}" destId="{90CEFBAF-EB13-41DE-9863-E657688BA0A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154A00-7DD2-45C9-BB50-4421F63C4919}">
      <dsp:nvSpPr>
        <dsp:cNvPr id="0" name=""/>
        <dsp:cNvSpPr/>
      </dsp:nvSpPr>
      <dsp:spPr>
        <a:xfrm>
          <a:off x="490407" y="805"/>
          <a:ext cx="2312789" cy="11563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/>
            <a:t>UDIPSS AVEIRO    234381130</a:t>
          </a:r>
          <a:endParaRPr lang="pt-PT" sz="1600" kern="1200" dirty="0"/>
        </a:p>
      </dsp:txBody>
      <dsp:txXfrm>
        <a:off x="490407" y="805"/>
        <a:ext cx="2312789" cy="1156394"/>
      </dsp:txXfrm>
    </dsp:sp>
    <dsp:sp modelId="{F77E482F-ADDD-4441-85AC-7B0F92333A5D}">
      <dsp:nvSpPr>
        <dsp:cNvPr id="0" name=""/>
        <dsp:cNvSpPr/>
      </dsp:nvSpPr>
      <dsp:spPr>
        <a:xfrm>
          <a:off x="3288882" y="805"/>
          <a:ext cx="2312789" cy="11563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/>
            <a:t>LUÍS CORREIA  lusocorreia01@gmail.com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/>
            <a:t>919400025</a:t>
          </a:r>
          <a:endParaRPr lang="pt-PT" sz="1600" kern="1200" dirty="0"/>
        </a:p>
      </dsp:txBody>
      <dsp:txXfrm>
        <a:off x="3288882" y="805"/>
        <a:ext cx="2312789" cy="11563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95B2A-11FD-476D-A02A-405692902B0E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C96789-CC53-4615-8191-49E2298DB9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34FCC-FCF7-493F-93CB-C8A5394326DB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0527B-E454-43FC-88B8-75B4C7922B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0527B-E454-43FC-88B8-75B4C7922B72}" type="slidenum">
              <a:rPr lang="pt-PT" smtClean="0"/>
              <a:pPr/>
              <a:t>49</a:t>
            </a:fld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0527B-E454-43FC-88B8-75B4C7922B72}" type="slidenum">
              <a:rPr lang="pt-PT" smtClean="0"/>
              <a:pPr/>
              <a:t>50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5D9C-CCEB-4F5A-86B7-04B0BB640662}" type="datetimeFigureOut">
              <a:rPr lang="pt-PT" smtClean="0"/>
              <a:pPr/>
              <a:t>07-05-2015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4C32C-42FF-4BD6-9588-E4E1BE4F1251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Luis Correia\UDIPSS AVEIRO\Sessão de 7 Maio 2015 - NEIPSS\Flyer Revisão do Estatuto das IPS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3" cy="109524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pt-PT" b="1" dirty="0" smtClean="0">
                <a:solidFill>
                  <a:schemeClr val="accent6">
                    <a:lumMod val="75000"/>
                  </a:schemeClr>
                </a:solidFill>
              </a:rPr>
              <a:t>Plano da sessão</a:t>
            </a:r>
            <a:endParaRPr lang="pt-PT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5257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0000CC"/>
                </a:solidFill>
              </a:rPr>
              <a:t> As alterações ao Estatuto das IPSS operadas pelo Dec. Lei 172-A/2014 e a Lei de Bases da Economia Social;</a:t>
            </a:r>
          </a:p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FF0000"/>
                </a:solidFill>
              </a:rPr>
              <a:t> A obrigatória revisão de cada um dos atuais Estatutos de cada IPSS: razões e prazos;</a:t>
            </a:r>
          </a:p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0000CC"/>
                </a:solidFill>
              </a:rPr>
              <a:t>Conteúdos obrigatórios e facultativos: a opção por um documento mais simplificado ou mais extenso;</a:t>
            </a:r>
          </a:p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FF0000"/>
                </a:solidFill>
              </a:rPr>
              <a:t>Exemplo de uma metodologia de trabalho.</a:t>
            </a:r>
          </a:p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0000CC"/>
                </a:solidFill>
              </a:rPr>
              <a:t>Legislação  e fontes.</a:t>
            </a:r>
          </a:p>
          <a:p>
            <a:pPr marL="571500" indent="-571500">
              <a:buFont typeface="+mj-lt"/>
              <a:buAutoNum type="arabicPeriod"/>
            </a:pPr>
            <a:r>
              <a:rPr lang="pt-PT" b="1" dirty="0" smtClean="0">
                <a:solidFill>
                  <a:srgbClr val="FF0000"/>
                </a:solidFill>
              </a:rPr>
              <a:t>Período de perguntas e respostas</a:t>
            </a:r>
          </a:p>
          <a:p>
            <a:pPr marL="571500" indent="-571500">
              <a:buNone/>
            </a:pPr>
            <a:endParaRPr lang="pt-PT" b="1" dirty="0" smtClean="0">
              <a:solidFill>
                <a:srgbClr val="0000CC"/>
              </a:solidFill>
            </a:endParaRPr>
          </a:p>
          <a:p>
            <a:pPr marL="571500" indent="-571500">
              <a:buFont typeface="+mj-lt"/>
              <a:buAutoNum type="romanUcPeriod"/>
            </a:pPr>
            <a:endParaRPr lang="pt-P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Plano da sessão - 1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t-PT" sz="4000" b="1" dirty="0" smtClean="0">
                <a:solidFill>
                  <a:srgbClr val="0000CC"/>
                </a:solidFill>
              </a:rPr>
              <a:t> As alterações ao Estatuto das </a:t>
            </a:r>
            <a:r>
              <a:rPr lang="pt-PT" sz="4000" b="1" dirty="0" smtClean="0">
                <a:solidFill>
                  <a:srgbClr val="0000CC"/>
                </a:solidFill>
              </a:rPr>
              <a:t>IPSS</a:t>
            </a:r>
          </a:p>
          <a:p>
            <a:pPr>
              <a:buNone/>
            </a:pPr>
            <a:r>
              <a:rPr lang="pt-PT" sz="4000" b="1" dirty="0" smtClean="0">
                <a:solidFill>
                  <a:srgbClr val="0000CC"/>
                </a:solidFill>
              </a:rPr>
              <a:t>	operadas </a:t>
            </a:r>
            <a:r>
              <a:rPr lang="pt-PT" sz="4000" b="1" dirty="0" smtClean="0">
                <a:solidFill>
                  <a:srgbClr val="0000CC"/>
                </a:solidFill>
              </a:rPr>
              <a:t>pelo Dec. Lei 172-A/2014 </a:t>
            </a:r>
            <a:r>
              <a:rPr lang="pt-PT" sz="4000" b="1" dirty="0" smtClean="0">
                <a:solidFill>
                  <a:srgbClr val="0000CC"/>
                </a:solidFill>
              </a:rPr>
              <a:t>e a Lei </a:t>
            </a:r>
            <a:r>
              <a:rPr lang="pt-PT" sz="4000" b="1" dirty="0" smtClean="0">
                <a:solidFill>
                  <a:srgbClr val="0000CC"/>
                </a:solidFill>
              </a:rPr>
              <a:t>de Bases da Economia Social</a:t>
            </a:r>
            <a:r>
              <a:rPr lang="pt-PT" sz="4000" b="1" dirty="0" smtClean="0">
                <a:solidFill>
                  <a:srgbClr val="0000CC"/>
                </a:solidFill>
              </a:rPr>
              <a:t>.</a:t>
            </a:r>
          </a:p>
          <a:p>
            <a:pPr algn="ctr">
              <a:buNone/>
            </a:pPr>
            <a:endParaRPr lang="pt-PT" sz="3600" b="1" dirty="0" smtClean="0">
              <a:solidFill>
                <a:srgbClr val="0000CC"/>
              </a:solidFill>
            </a:endParaRPr>
          </a:p>
          <a:p>
            <a:pPr algn="just">
              <a:buNone/>
            </a:pPr>
            <a:r>
              <a:rPr lang="pt-PT" sz="3600" b="1" dirty="0" smtClean="0">
                <a:solidFill>
                  <a:srgbClr val="0000CC"/>
                </a:solidFill>
              </a:rPr>
              <a:t>Estão convidados para:</a:t>
            </a:r>
          </a:p>
          <a:p>
            <a:pPr algn="just">
              <a:buNone/>
            </a:pPr>
            <a:r>
              <a:rPr lang="pt-PT" sz="3600" b="1" dirty="0" smtClean="0">
                <a:solidFill>
                  <a:srgbClr val="0000CC"/>
                </a:solidFill>
              </a:rPr>
              <a:t>uma viagem …. pelo Dec. Lei 172-A/2014!</a:t>
            </a:r>
            <a:endParaRPr lang="pt-PT" sz="3600" b="1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dirty="0" smtClean="0"/>
              <a:t>Estatuto das IPSS : Dec. Lei 119/83</a:t>
            </a:r>
            <a:endParaRPr lang="pt-PT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3918" y="2708920"/>
            <a:ext cx="8150082" cy="295232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b="1" dirty="0" smtClean="0"/>
              <a:t>Alterações ao Dec. Lei 119/83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endParaRPr lang="pt-PT" b="1" dirty="0"/>
          </a:p>
          <a:p>
            <a:pPr>
              <a:buNone/>
            </a:pPr>
            <a:r>
              <a:rPr lang="pt-PT" b="1" dirty="0" smtClean="0"/>
              <a:t>Dec. Lei 9/85 de 9 de Janeiro: </a:t>
            </a:r>
            <a:r>
              <a:rPr lang="pt-PT" b="1" dirty="0" smtClean="0">
                <a:solidFill>
                  <a:srgbClr val="00B0F0"/>
                </a:solidFill>
              </a:rPr>
              <a:t>Isenções fiscais;</a:t>
            </a:r>
          </a:p>
          <a:p>
            <a:pPr>
              <a:buNone/>
            </a:pPr>
            <a:r>
              <a:rPr lang="pt-PT" b="1" dirty="0" smtClean="0"/>
              <a:t>Dec. Lei 89/85 de 1 de Abril: </a:t>
            </a:r>
            <a:r>
              <a:rPr lang="pt-PT" b="1" dirty="0" smtClean="0">
                <a:solidFill>
                  <a:srgbClr val="00B0F0"/>
                </a:solidFill>
              </a:rPr>
              <a:t>Revoga art.º 32.º;</a:t>
            </a:r>
          </a:p>
          <a:p>
            <a:pPr>
              <a:buNone/>
            </a:pPr>
            <a:r>
              <a:rPr lang="pt-PT" b="1" dirty="0" smtClean="0"/>
              <a:t>Dec. Lei 402/85 de 11 de Outubro:</a:t>
            </a:r>
            <a:r>
              <a:rPr lang="pt-PT" b="1" dirty="0" smtClean="0">
                <a:solidFill>
                  <a:srgbClr val="00B0F0"/>
                </a:solidFill>
              </a:rPr>
              <a:t> Formalização dos registos e dispensa de escritura pública para </a:t>
            </a:r>
            <a:r>
              <a:rPr lang="pt-PT" b="1" dirty="0" smtClean="0">
                <a:solidFill>
                  <a:srgbClr val="00B0F0"/>
                </a:solidFill>
              </a:rPr>
              <a:t>estatutos/alteração; </a:t>
            </a:r>
            <a:endParaRPr lang="pt-PT" b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pt-PT" b="1" dirty="0" smtClean="0"/>
              <a:t>Dec. Lei 29/86 de 19 de Fevereiro: </a:t>
            </a:r>
            <a:r>
              <a:rPr lang="pt-PT" b="1" dirty="0" smtClean="0">
                <a:solidFill>
                  <a:srgbClr val="00B0F0"/>
                </a:solidFill>
              </a:rPr>
              <a:t>associações de socorros mútuos;</a:t>
            </a:r>
          </a:p>
          <a:p>
            <a:pPr>
              <a:buNone/>
            </a:pPr>
            <a:r>
              <a:rPr lang="pt-PT" b="1" dirty="0" smtClean="0"/>
              <a:t>Dec. Lei 172-A/2014</a:t>
            </a:r>
            <a:r>
              <a:rPr lang="pt-PT" b="1" dirty="0" smtClean="0">
                <a:solidFill>
                  <a:srgbClr val="00B0F0"/>
                </a:solidFill>
              </a:rPr>
              <a:t>: NEIPSS (Novo Estatuto das IPSS) em vigor a partir de 17 Novembro 2014</a:t>
            </a:r>
          </a:p>
          <a:p>
            <a:pPr>
              <a:buNone/>
            </a:pPr>
            <a:endParaRPr lang="pt-PT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O Dec. Lei 172-A/2014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b="1" dirty="0" smtClean="0"/>
              <a:t>Artigo 1.º</a:t>
            </a:r>
            <a:r>
              <a:rPr lang="pt-PT" dirty="0" smtClean="0"/>
              <a:t> - Objeto</a:t>
            </a:r>
          </a:p>
          <a:p>
            <a:r>
              <a:rPr lang="pt-PT" b="1" dirty="0" smtClean="0"/>
              <a:t>Artigo 2.º</a:t>
            </a:r>
            <a:r>
              <a:rPr lang="pt-PT" dirty="0" smtClean="0"/>
              <a:t> - Alteração ao Estatuto das IPSS</a:t>
            </a:r>
          </a:p>
          <a:p>
            <a:r>
              <a:rPr lang="pt-PT" b="1" dirty="0" smtClean="0"/>
              <a:t>Artigo 3.º</a:t>
            </a:r>
            <a:r>
              <a:rPr lang="pt-PT" dirty="0" smtClean="0"/>
              <a:t> - Aditamento ao Estatuto das IPSS</a:t>
            </a:r>
          </a:p>
          <a:p>
            <a:r>
              <a:rPr lang="pt-PT" b="1" dirty="0" smtClean="0"/>
              <a:t>Artigo 4.º</a:t>
            </a:r>
            <a:r>
              <a:rPr lang="pt-PT" dirty="0" smtClean="0"/>
              <a:t> - Alterações sistemáticas</a:t>
            </a:r>
          </a:p>
          <a:p>
            <a:r>
              <a:rPr lang="pt-PT" b="1" dirty="0" smtClean="0"/>
              <a:t>Artigo 5.º</a:t>
            </a:r>
            <a:r>
              <a:rPr lang="pt-PT" dirty="0" smtClean="0"/>
              <a:t> - Normas transitórias e finais</a:t>
            </a:r>
          </a:p>
          <a:p>
            <a:r>
              <a:rPr lang="pt-PT" b="1" dirty="0" smtClean="0"/>
              <a:t>Artigo 6.º</a:t>
            </a:r>
            <a:r>
              <a:rPr lang="pt-PT" dirty="0" smtClean="0"/>
              <a:t> - Norma revogatória</a:t>
            </a:r>
          </a:p>
          <a:p>
            <a:r>
              <a:rPr lang="pt-PT" b="1" dirty="0" smtClean="0"/>
              <a:t>Artigo 7.º</a:t>
            </a:r>
            <a:r>
              <a:rPr lang="pt-PT" dirty="0" smtClean="0"/>
              <a:t> - </a:t>
            </a:r>
            <a:r>
              <a:rPr lang="pt-PT" dirty="0" smtClean="0"/>
              <a:t>Republicação (texto consolidado)</a:t>
            </a:r>
            <a:endParaRPr lang="pt-PT" dirty="0" smtClean="0"/>
          </a:p>
          <a:p>
            <a:r>
              <a:rPr lang="pt-PT" b="1" dirty="0" smtClean="0"/>
              <a:t>Artigo 8.º</a:t>
            </a:r>
            <a:r>
              <a:rPr lang="pt-PT" dirty="0" smtClean="0"/>
              <a:t> - Entrada em vigor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O Dec. Lei 172-A/2014 (2)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ctr"/>
            <a:r>
              <a:rPr lang="pt-PT" b="1" dirty="0" smtClean="0"/>
              <a:t>ANEXO</a:t>
            </a:r>
            <a:r>
              <a:rPr lang="pt-PT" dirty="0" smtClean="0"/>
              <a:t> (a que se refere o artigo 7.º)</a:t>
            </a:r>
          </a:p>
          <a:p>
            <a:r>
              <a:rPr lang="pt-PT" sz="3400" b="1" dirty="0" smtClean="0">
                <a:solidFill>
                  <a:srgbClr val="FF0000"/>
                </a:solidFill>
              </a:rPr>
              <a:t>Republicação do Decreto -Lei n.º 119/83, de 25 de fevereiro</a:t>
            </a:r>
          </a:p>
          <a:p>
            <a:pPr algn="ctr"/>
            <a:r>
              <a:rPr lang="pt-PT" b="1" dirty="0" smtClean="0"/>
              <a:t> Artigo 1.º</a:t>
            </a:r>
            <a:endParaRPr lang="pt-PT" dirty="0" smtClean="0"/>
          </a:p>
          <a:p>
            <a:r>
              <a:rPr lang="pt-PT" dirty="0" smtClean="0"/>
              <a:t>É aprovado o Estatuto das Instituições Particulares de Solidariedade Social, que vai anexo a este diploma.</a:t>
            </a:r>
            <a:r>
              <a:rPr lang="pt-PT" b="1" dirty="0" smtClean="0"/>
              <a:t> </a:t>
            </a:r>
            <a:endParaRPr lang="pt-PT" dirty="0" smtClean="0"/>
          </a:p>
          <a:p>
            <a:pPr algn="ctr"/>
            <a:r>
              <a:rPr lang="pt-PT" b="1" dirty="0" smtClean="0"/>
              <a:t>Artigo 2.º</a:t>
            </a:r>
            <a:endParaRPr lang="pt-PT" dirty="0" smtClean="0"/>
          </a:p>
          <a:p>
            <a:r>
              <a:rPr lang="pt-PT" dirty="0" smtClean="0"/>
              <a:t>O Estatuto não é aplicável à Santa Casa da Misericórdia de Lisboa.</a:t>
            </a:r>
          </a:p>
          <a:p>
            <a:pPr algn="ctr"/>
            <a:r>
              <a:rPr lang="pt-PT" b="1" dirty="0" smtClean="0"/>
              <a:t>Artigo 3.º</a:t>
            </a:r>
            <a:endParaRPr lang="pt-PT" dirty="0" smtClean="0"/>
          </a:p>
          <a:p>
            <a:r>
              <a:rPr lang="pt-PT" dirty="0" smtClean="0"/>
              <a:t>A aplicação do Estatuto nas Regiões Autónomas dos Açores e da Madeira é determinada, com as adaptações necessárias, em diplomas adequados dos respetivos Governos Regionais.</a:t>
            </a:r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Preâmbulo do Decreto Lei 172-A/2014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t-PT" sz="2400" b="1" dirty="0" smtClean="0"/>
              <a:t>As alterações introduzidas no Estatuto das IPSS assentam: 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Na reformulação da definição de  instituições particulares de solidariedade social, destacando-se o facto de a sua  atuação dever ser pautada pelo cumprimento dos princípios orientadores da economia social, definidos na Lei 30/2013 de 8 de Maio;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Na clara separação entre os fins principais e atividades instrumentais das instituições;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Na introdução de normas que possibilitam um controlo mais efetivo dos titulares dos órgãos de administração e fiscalização;</a:t>
            </a:r>
          </a:p>
          <a:p>
            <a:pPr lvl="1">
              <a:buFont typeface="Wingdings" pitchFamily="2" charset="2"/>
              <a:buChar char="§"/>
            </a:pPr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3600" dirty="0" smtClean="0"/>
              <a:t>Preâmbulo do Decreto Lei 172-A/2014 (2)</a:t>
            </a:r>
            <a:endParaRPr lang="pt-PT" sz="36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Na limitação dos mandatos dos presidentes das instituições ou cargos equiparados a três mandatos consecutivos;</a:t>
            </a:r>
          </a:p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Na introdução de regras mais claras para a concretização da autonomia financeira e orçamental, bem como para o seu equilíbrio técnico e financeiro, tão essencial nos dias que correm.</a:t>
            </a:r>
          </a:p>
          <a:p>
            <a:pPr algn="just"/>
            <a:r>
              <a:rPr lang="pt-PT" sz="2600" dirty="0" smtClean="0"/>
              <a:t>O Preâmbulo do novo diploma </a:t>
            </a:r>
            <a:r>
              <a:rPr lang="pt-PT" sz="2600" dirty="0" smtClean="0"/>
              <a:t>invoca o processo desencadeado pelo Governo de </a:t>
            </a:r>
            <a:r>
              <a:rPr lang="pt-PT" sz="2600" dirty="0" smtClean="0"/>
              <a:t>“alteração do paradigma de relacionamento existente, </a:t>
            </a:r>
            <a:r>
              <a:rPr lang="pt-PT" sz="2600" b="1" dirty="0" smtClean="0"/>
              <a:t>deixando o conceito de Estado Tutelar para uma relação de Estado Parceiro</a:t>
            </a:r>
            <a:r>
              <a:rPr lang="pt-PT" sz="2600" dirty="0" smtClean="0"/>
              <a:t>, estimulando e apoiando a atividade desenvolvida bem como o aparecimento de novas e inovadoras respostas sociais</a:t>
            </a:r>
            <a:r>
              <a:rPr lang="pt-PT" sz="2600" dirty="0" smtClean="0"/>
              <a:t>”.</a:t>
            </a:r>
            <a:endParaRPr lang="pt-PT" sz="2600" dirty="0" smtClean="0"/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Lei de Bases da Economia Social</a:t>
            </a:r>
            <a:br>
              <a:rPr lang="pt-PT" dirty="0" smtClean="0"/>
            </a:br>
            <a:r>
              <a:rPr lang="pt-PT" dirty="0" smtClean="0"/>
              <a:t> (</a:t>
            </a:r>
            <a:r>
              <a:rPr lang="pt-PT" sz="3600" dirty="0" smtClean="0"/>
              <a:t>Lei 30/2013 de 8 de Maio</a:t>
            </a:r>
            <a:r>
              <a:rPr lang="pt-PT" dirty="0" smtClean="0"/>
              <a:t>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pt-PT" sz="2400" b="1" dirty="0" smtClean="0">
                <a:solidFill>
                  <a:srgbClr val="0000CC"/>
                </a:solidFill>
              </a:rPr>
              <a:t>A Lei de Bases da Economia Social impôs a revisão/modernização do Regime Jurídico das IPSS (e de toda a legislação do terceiro sector.</a:t>
            </a:r>
          </a:p>
          <a:p>
            <a:pPr algn="ctr"/>
            <a:r>
              <a:rPr lang="pt-PT" sz="2400" b="1" dirty="0" smtClean="0"/>
              <a:t>Definição  - art.º 2.º/1:</a:t>
            </a:r>
          </a:p>
          <a:p>
            <a:pPr>
              <a:buFont typeface="Wingdings" pitchFamily="2" charset="2"/>
              <a:buChar char="§"/>
            </a:pPr>
            <a:r>
              <a:rPr lang="pt-PT" sz="2400" dirty="0" smtClean="0"/>
              <a:t> Entende-se por economia social o conjunto das atividades económico-sociais, livremente levadas a cabo pelas entidades referidas no art.º 4.º da presente lei.</a:t>
            </a:r>
          </a:p>
          <a:p>
            <a:pPr algn="ctr"/>
            <a:r>
              <a:rPr lang="pt-PT" sz="2400" b="1" dirty="0" smtClean="0"/>
              <a:t>Entidades da economia social - art.º 4.º:</a:t>
            </a:r>
          </a:p>
          <a:p>
            <a:pPr>
              <a:buFont typeface="Wingdings" pitchFamily="2" charset="2"/>
              <a:buChar char="§"/>
            </a:pPr>
            <a:r>
              <a:rPr lang="pt-PT" sz="2400" dirty="0" smtClean="0"/>
              <a:t>São entidades da economia social: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As cooperativas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As associações mutualistas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As misericórdias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As fundações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 </a:t>
            </a:r>
            <a:r>
              <a:rPr lang="pt-PT" sz="2400" b="1" dirty="0" smtClean="0">
                <a:solidFill>
                  <a:srgbClr val="0000CC"/>
                </a:solidFill>
              </a:rPr>
              <a:t>As instituições particulares de solidariedade social não abrangidas pelas alíneas anteriores</a:t>
            </a:r>
            <a:endParaRPr lang="pt-PT" sz="24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Lei de Bases da Economia Social</a:t>
            </a:r>
            <a:br>
              <a:rPr lang="pt-PT" dirty="0" smtClean="0"/>
            </a:br>
            <a:r>
              <a:rPr lang="pt-PT" dirty="0" smtClean="0"/>
              <a:t> (</a:t>
            </a:r>
            <a:r>
              <a:rPr lang="pt-PT" sz="3600" dirty="0" smtClean="0"/>
              <a:t>Lei 30/2013 de 8 de Maio</a:t>
            </a:r>
            <a:r>
              <a:rPr lang="pt-PT" dirty="0" smtClean="0"/>
              <a:t>) (2)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pt-PT" sz="2800" b="1" dirty="0" smtClean="0"/>
              <a:t>Princípios orientadores - art.º 5.º:</a:t>
            </a:r>
          </a:p>
          <a:p>
            <a:pPr>
              <a:buFont typeface="Wingdings" pitchFamily="2" charset="2"/>
              <a:buChar char="§"/>
            </a:pPr>
            <a:r>
              <a:rPr lang="pt-PT" sz="2400" dirty="0" smtClean="0"/>
              <a:t> As entidades da economia social são autónomas e atuam no âmbito das suas atividades de acordo com os seguintes princípios orientadores:  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 Alínea a): O primado das pessoas e dos objetivos sociais;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 Alínea f): A gestão autónoma e independente das autoridades públicas e de quaisquer outras entidades exteriores à economia social;</a:t>
            </a:r>
          </a:p>
          <a:p>
            <a:pPr lvl="1">
              <a:buFont typeface="Wingdings" pitchFamily="2" charset="2"/>
              <a:buChar char="§"/>
            </a:pPr>
            <a:r>
              <a:rPr lang="pt-PT" sz="2000" dirty="0" smtClean="0"/>
              <a:t> Alínea g) A afetação dos excedentes  à prossecução dos fins das entidades de economia social de acordo com o interesse geral …</a:t>
            </a:r>
          </a:p>
          <a:p>
            <a:pPr algn="ctr"/>
            <a:r>
              <a:rPr lang="pt-PT" sz="2400" b="1" dirty="0" smtClean="0"/>
              <a:t>Estatuto fiscal – art.º 11.º</a:t>
            </a:r>
          </a:p>
          <a:p>
            <a:pPr algn="ctr">
              <a:buFont typeface="Wingdings" pitchFamily="2" charset="2"/>
              <a:buChar char="§"/>
            </a:pPr>
            <a:r>
              <a:rPr lang="pt-PT" sz="2400" dirty="0" smtClean="0"/>
              <a:t>As entidades da economia social beneficiam de um estatuto  fiscal mais favorável definido por lei.</a:t>
            </a:r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Grande estrutura do Dec. Lei 119/83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b="1" dirty="0" smtClean="0"/>
              <a:t>Capítulo I </a:t>
            </a:r>
            <a:r>
              <a:rPr lang="pt-PT" dirty="0" smtClean="0"/>
              <a:t>– </a:t>
            </a:r>
            <a:r>
              <a:rPr lang="pt-PT" sz="2800" dirty="0" smtClean="0"/>
              <a:t>Das IPSS em geral</a:t>
            </a:r>
            <a:endParaRPr lang="pt-PT" dirty="0" smtClean="0"/>
          </a:p>
          <a:p>
            <a:r>
              <a:rPr lang="pt-PT" b="1" dirty="0" smtClean="0"/>
              <a:t>Capítulo II </a:t>
            </a:r>
            <a:r>
              <a:rPr lang="pt-PT" dirty="0" smtClean="0"/>
              <a:t>– </a:t>
            </a:r>
            <a:r>
              <a:rPr lang="pt-PT" sz="2800" dirty="0" smtClean="0"/>
              <a:t>Das atividades de solidariedade social das organizações religiosas</a:t>
            </a:r>
            <a:endParaRPr lang="pt-PT" dirty="0" smtClean="0"/>
          </a:p>
          <a:p>
            <a:r>
              <a:rPr lang="pt-PT" b="1" dirty="0" smtClean="0"/>
              <a:t>Capítulo III </a:t>
            </a:r>
            <a:r>
              <a:rPr lang="pt-PT" dirty="0" smtClean="0"/>
              <a:t>–</a:t>
            </a:r>
            <a:r>
              <a:rPr lang="pt-PT" sz="2800" dirty="0" smtClean="0"/>
              <a:t> Das IPSS em especial</a:t>
            </a:r>
            <a:endParaRPr lang="pt-PT" dirty="0" smtClean="0"/>
          </a:p>
          <a:p>
            <a:r>
              <a:rPr lang="pt-PT" b="1" dirty="0" smtClean="0"/>
              <a:t>Capítulo IV </a:t>
            </a:r>
            <a:r>
              <a:rPr lang="pt-PT" dirty="0" smtClean="0"/>
              <a:t>–</a:t>
            </a:r>
            <a:r>
              <a:rPr lang="pt-PT" sz="2800" dirty="0" smtClean="0"/>
              <a:t> Das uniões, federações e confederações (anterior: Da cooperação e agrupamento das IPSS)</a:t>
            </a:r>
          </a:p>
          <a:p>
            <a:r>
              <a:rPr lang="pt-PT" b="1" dirty="0" smtClean="0"/>
              <a:t>Capítulo V </a:t>
            </a:r>
            <a:r>
              <a:rPr lang="pt-PT" dirty="0" smtClean="0"/>
              <a:t>– </a:t>
            </a:r>
            <a:r>
              <a:rPr lang="pt-PT" sz="2800" dirty="0" smtClean="0"/>
              <a:t>Disposições finais transitórias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O Dec. Lei 172-A/2014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Dos </a:t>
            </a:r>
            <a:r>
              <a:rPr lang="pt-PT" sz="3600" b="1" dirty="0" smtClean="0"/>
              <a:t>98</a:t>
            </a:r>
            <a:r>
              <a:rPr lang="pt-PT" dirty="0" smtClean="0"/>
              <a:t> artigos do anterior Estatuto das IPSS:</a:t>
            </a:r>
          </a:p>
          <a:p>
            <a:pPr lvl="1">
              <a:buFont typeface="Wingdings" pitchFamily="2" charset="2"/>
              <a:buChar char="Ø"/>
            </a:pPr>
            <a:endParaRPr lang="pt-PT" dirty="0" smtClean="0"/>
          </a:p>
          <a:p>
            <a:pPr lvl="1">
              <a:buFont typeface="Wingdings" pitchFamily="2" charset="2"/>
              <a:buChar char="Ø"/>
            </a:pPr>
            <a:r>
              <a:rPr lang="pt-PT" dirty="0" smtClean="0"/>
              <a:t>Apenas </a:t>
            </a:r>
            <a:r>
              <a:rPr lang="pt-PT" b="1" dirty="0" smtClean="0"/>
              <a:t> 17 são mantidos;</a:t>
            </a:r>
            <a:endParaRPr lang="pt-PT" dirty="0" smtClean="0"/>
          </a:p>
          <a:p>
            <a:pPr lvl="1">
              <a:buFont typeface="Wingdings" pitchFamily="2" charset="2"/>
              <a:buChar char="Ø"/>
            </a:pPr>
            <a:r>
              <a:rPr lang="pt-PT" b="1" dirty="0" smtClean="0"/>
              <a:t>54</a:t>
            </a:r>
            <a:r>
              <a:rPr lang="pt-PT" dirty="0" smtClean="0"/>
              <a:t> artigos são </a:t>
            </a:r>
            <a:r>
              <a:rPr lang="pt-PT" b="1" dirty="0" smtClean="0"/>
              <a:t>alterados</a:t>
            </a:r>
          </a:p>
          <a:p>
            <a:pPr lvl="1">
              <a:buFont typeface="Wingdings" pitchFamily="2" charset="2"/>
              <a:buChar char="Ø"/>
            </a:pPr>
            <a:r>
              <a:rPr lang="pt-PT" b="1" dirty="0" smtClean="0"/>
              <a:t>27 </a:t>
            </a:r>
            <a:r>
              <a:rPr lang="pt-PT" dirty="0" smtClean="0"/>
              <a:t>artigos são</a:t>
            </a:r>
            <a:r>
              <a:rPr lang="pt-PT" b="1" dirty="0" smtClean="0"/>
              <a:t> revogados</a:t>
            </a:r>
            <a:endParaRPr lang="pt-PT" sz="3600" b="1" dirty="0" smtClean="0"/>
          </a:p>
          <a:p>
            <a:pPr algn="ctr">
              <a:buNone/>
            </a:pPr>
            <a:r>
              <a:rPr lang="pt-PT" sz="3600" b="1" dirty="0" smtClean="0"/>
              <a:t>E são aditados</a:t>
            </a:r>
          </a:p>
          <a:p>
            <a:pPr algn="ctr">
              <a:buNone/>
            </a:pPr>
            <a:r>
              <a:rPr lang="pt-PT" sz="3600" b="1" dirty="0" smtClean="0"/>
              <a:t> 21 artigos!</a:t>
            </a:r>
          </a:p>
          <a:p>
            <a:endParaRPr lang="pt-PT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Estrutura do Novo Estatuto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pt-PT" sz="2400" b="1" dirty="0" smtClean="0"/>
              <a:t>Capítulo I – Das IPSS  em geral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 </a:t>
            </a:r>
            <a:r>
              <a:rPr lang="pt-PT" sz="2400" dirty="0" smtClean="0"/>
              <a:t>– Disposições gerais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II </a:t>
            </a:r>
            <a:r>
              <a:rPr lang="pt-PT" sz="2400" dirty="0" smtClean="0"/>
              <a:t>– Da criação, da organização interna e da extinção das instituições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	</a:t>
            </a:r>
            <a:r>
              <a:rPr lang="pt-PT" sz="2400" b="1" dirty="0" smtClean="0"/>
              <a:t>Subsecção I </a:t>
            </a:r>
            <a:r>
              <a:rPr lang="pt-PT" sz="2400" dirty="0" smtClean="0"/>
              <a:t>– Da criação das instituições e dos seus estatutos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b="1" dirty="0" smtClean="0"/>
              <a:t>	Subsecção II </a:t>
            </a:r>
            <a:r>
              <a:rPr lang="pt-PT" sz="2400" dirty="0" smtClean="0"/>
              <a:t>– Dos órgãos das instituições</a:t>
            </a:r>
          </a:p>
          <a:p>
            <a:pPr lvl="1">
              <a:buFont typeface="Wingdings" pitchFamily="2" charset="2"/>
              <a:buChar char="§"/>
            </a:pPr>
            <a:r>
              <a:rPr lang="pt-PT" sz="1800" b="1" dirty="0" smtClean="0"/>
              <a:t>	Subsecção III </a:t>
            </a:r>
            <a:r>
              <a:rPr lang="pt-PT" sz="1800" dirty="0" smtClean="0"/>
              <a:t>– Revogada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b="1" dirty="0" smtClean="0"/>
              <a:t>	Subsecção IV </a:t>
            </a:r>
            <a:r>
              <a:rPr lang="pt-PT" sz="2400" dirty="0" smtClean="0"/>
              <a:t>– Da fusão, cisão e extinção das instituições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III -  </a:t>
            </a:r>
            <a:r>
              <a:rPr lang="pt-PT" sz="2400" dirty="0" smtClean="0"/>
              <a:t>Da tutela</a:t>
            </a:r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Estrutura do novo Estatuto (2)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pt-PT" sz="2400" b="1" dirty="0" smtClean="0"/>
              <a:t>Capítulo II – Das atividades de solidariedade das organizações religiosas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 – </a:t>
            </a:r>
            <a:r>
              <a:rPr lang="pt-PT" sz="2400" dirty="0" smtClean="0"/>
              <a:t>Das organizações religiosas em geral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40.º - As atividades enquadráveis no art.º 1.º ficam sujeitas, quanto ao exercício destas atividades, ao regime do Estatuto  das IPSS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II </a:t>
            </a:r>
            <a:r>
              <a:rPr lang="pt-PT" sz="2400" dirty="0" smtClean="0"/>
              <a:t>– Disposições especiais para as instituições da igreja católica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 Art.º 44.º - Respeito pela Concordata;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45.º - Atribuição de personalidade jurídica das instituições canonicamente eretas pelo Bispo da Diocese.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46.º - Os estatutos devem consignar a natureza da instituição e a sua ligação à Igreja Católica e conformar-se com as disposições aplicáveis </a:t>
            </a:r>
            <a:r>
              <a:rPr lang="pt-PT" sz="2000" i="1" dirty="0" smtClean="0"/>
              <a:t>do estatuto das IPSS.</a:t>
            </a:r>
            <a:endParaRPr lang="pt-PT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Estrutura do novo Estatuto (3) 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lnSpcReduction="10000"/>
          </a:bodyPr>
          <a:lstStyle/>
          <a:p>
            <a:pPr algn="ctr"/>
            <a:r>
              <a:rPr lang="pt-PT" sz="2400" b="1" dirty="0" smtClean="0"/>
              <a:t>Capítulo III – Das IPSS em especial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 –</a:t>
            </a:r>
            <a:r>
              <a:rPr lang="pt-PT" sz="2400" dirty="0" smtClean="0"/>
              <a:t> Das associações de solidariedade social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Artigos 52.º a 67.º 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II </a:t>
            </a:r>
            <a:r>
              <a:rPr lang="pt-PT" sz="2400" dirty="0" smtClean="0"/>
              <a:t>– Das irmandades da Misericórdia / Santas Casas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68.º - Reconhecidas na ordem jurídica canónica;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69.º - Regime jurídico do Estatuto das IPSS, sem prejuízo dos termos do Compromisso entre a União das Misericórdias e a Conferência Episcopal. No que esta Secção  não previr aplica-se o regime das Associações de Solidariedade Social.</a:t>
            </a:r>
            <a:endParaRPr lang="pt-PT" sz="2400" dirty="0" smtClean="0"/>
          </a:p>
          <a:p>
            <a:pPr>
              <a:buFont typeface="Wingdings" pitchFamily="2" charset="2"/>
              <a:buChar char="v"/>
            </a:pPr>
            <a:r>
              <a:rPr lang="pt-PT" sz="1800" b="1" dirty="0" smtClean="0"/>
              <a:t>Secção III </a:t>
            </a:r>
            <a:r>
              <a:rPr lang="pt-PT" sz="1800" dirty="0" smtClean="0"/>
              <a:t>– Revogada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IV </a:t>
            </a:r>
            <a:r>
              <a:rPr lang="pt-PT" sz="2400" dirty="0" smtClean="0"/>
              <a:t>– Das associações mutualistas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76.º : regem-se pela legislação especial e subsidiariamente pelo Estatuto das IPSS;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dirty="0" smtClean="0"/>
              <a:t>Estrutura do novo Estatuto (4)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PT" sz="2400" b="1" dirty="0" smtClean="0"/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Secção V </a:t>
            </a:r>
            <a:r>
              <a:rPr lang="pt-PT" sz="2400" dirty="0" smtClean="0"/>
              <a:t>– Das Fundações de Solidariedade Social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77.º: Só são IPSS as instituídas com o propósito definido no art.º 1.º e com os fins enquadráveis no art.º 1.º-A;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Art.º 77.º-A – Regime - regem-se pelo Lei Quadro das Fundações  e subsidiariamente pelo Estatuto, com exceção dos artigos 10.º, 12.º, 13.º, 20.º, 21.º, e 21.º C</a:t>
            </a:r>
            <a:r>
              <a:rPr lang="pt-PT" sz="2000" dirty="0" smtClean="0"/>
              <a:t>.</a:t>
            </a:r>
          </a:p>
          <a:p>
            <a:pPr lvl="1">
              <a:buNone/>
            </a:pPr>
            <a:endParaRPr lang="pt-PT" sz="2400" b="1" dirty="0" smtClean="0"/>
          </a:p>
          <a:p>
            <a:r>
              <a:rPr lang="pt-PT" sz="2400" b="1" dirty="0" smtClean="0"/>
              <a:t>Capítulo IV – Das uniões , federações e confederações</a:t>
            </a:r>
          </a:p>
          <a:p>
            <a:pPr>
              <a:buNone/>
            </a:pPr>
            <a:endParaRPr lang="pt-PT" sz="2400" b="1" dirty="0" smtClean="0"/>
          </a:p>
          <a:p>
            <a:r>
              <a:rPr lang="pt-PT" sz="2400" b="1" dirty="0" smtClean="0"/>
              <a:t>Capítulo V – Disposições finais e transitórias</a:t>
            </a:r>
            <a:endParaRPr lang="pt-PT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O novo Estatuto das IPSS - Alterações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PT" dirty="0" smtClean="0"/>
              <a:t>Vamos agora olhar para as mais importantes alterações ditadas pelo Dec. Lei 172-A/2014: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Umas porque deverão estar contidas nos estatutos das IPSS;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Outras </a:t>
            </a:r>
            <a:r>
              <a:rPr lang="pt-PT" dirty="0" smtClean="0"/>
              <a:t>porque as instituições </a:t>
            </a:r>
            <a:r>
              <a:rPr lang="pt-PT" dirty="0" smtClean="0"/>
              <a:t>poderão </a:t>
            </a:r>
            <a:r>
              <a:rPr lang="pt-PT" dirty="0" smtClean="0"/>
              <a:t>querer que passem </a:t>
            </a:r>
            <a:r>
              <a:rPr lang="pt-PT" dirty="0" smtClean="0"/>
              <a:t>a estar contidas nos estatutos das </a:t>
            </a:r>
            <a:r>
              <a:rPr lang="pt-PT" dirty="0" smtClean="0"/>
              <a:t>IPSS;</a:t>
            </a:r>
            <a:endParaRPr lang="pt-PT" dirty="0" smtClean="0"/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Outras  ainda porque vão afetar o funcionamento das </a:t>
            </a:r>
            <a:r>
              <a:rPr lang="pt-PT" dirty="0" smtClean="0"/>
              <a:t>IPSS;</a:t>
            </a:r>
            <a:endParaRPr lang="pt-PT" dirty="0" smtClean="0"/>
          </a:p>
          <a:p>
            <a:r>
              <a:rPr lang="pt-PT" sz="3000" b="1" dirty="0" smtClean="0">
                <a:solidFill>
                  <a:srgbClr val="C00000"/>
                </a:solidFill>
              </a:rPr>
              <a:t>SUGESTÃO: </a:t>
            </a:r>
            <a:r>
              <a:rPr lang="pt-PT" b="1" dirty="0" smtClean="0">
                <a:solidFill>
                  <a:srgbClr val="0000CC"/>
                </a:solidFill>
              </a:rPr>
              <a:t>Dos próximos diapositivos retirem os artigos indicados, a </a:t>
            </a:r>
            <a:r>
              <a:rPr lang="pt-PT" b="1" dirty="0" smtClean="0">
                <a:solidFill>
                  <a:srgbClr val="0000CC"/>
                </a:solidFill>
              </a:rPr>
              <a:t>azul … para </a:t>
            </a:r>
            <a:r>
              <a:rPr lang="pt-PT" b="1" dirty="0" smtClean="0">
                <a:solidFill>
                  <a:srgbClr val="0000CC"/>
                </a:solidFill>
              </a:rPr>
              <a:t>ler e … “meditar” mais tarde …</a:t>
            </a:r>
          </a:p>
          <a:p>
            <a:r>
              <a:rPr lang="pt-PT" b="1" dirty="0" smtClean="0">
                <a:solidFill>
                  <a:srgbClr val="0000CC"/>
                </a:solidFill>
              </a:rPr>
              <a:t>NEIPSS: </a:t>
            </a:r>
            <a:r>
              <a:rPr lang="pt-PT" b="1" dirty="0" smtClean="0">
                <a:solidFill>
                  <a:srgbClr val="0000CC"/>
                </a:solidFill>
              </a:rPr>
              <a:t>Novo Estatuto das </a:t>
            </a:r>
            <a:r>
              <a:rPr lang="pt-PT" b="1" dirty="0" smtClean="0">
                <a:solidFill>
                  <a:srgbClr val="0000CC"/>
                </a:solidFill>
              </a:rPr>
              <a:t>IPSS.</a:t>
            </a:r>
            <a:endParaRPr lang="pt-PT" b="1" dirty="0" smtClean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2800" dirty="0" smtClean="0"/>
              <a:t>O novo Estatuto: alterações ao nível dos Órgãos Sociais</a:t>
            </a:r>
            <a:endParaRPr lang="pt-PT" sz="28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PT" sz="2400" dirty="0" smtClean="0"/>
              <a:t>Os órgãos sociais têm de ser obrigatoriamente compostos por associados </a:t>
            </a:r>
            <a:r>
              <a:rPr lang="pt-PT" sz="2400" dirty="0" smtClean="0"/>
              <a:t>sob </a:t>
            </a:r>
            <a:r>
              <a:rPr lang="pt-PT" sz="2400" dirty="0" smtClean="0"/>
              <a:t>pena de </a:t>
            </a:r>
            <a:r>
              <a:rPr lang="pt-PT" sz="2400" b="1" dirty="0" smtClean="0"/>
              <a:t>nulidade</a:t>
            </a:r>
            <a:r>
              <a:rPr lang="pt-PT" sz="2400" dirty="0" smtClean="0"/>
              <a:t> da eleição – </a:t>
            </a:r>
            <a:r>
              <a:rPr lang="pt-PT" sz="2400" b="1" dirty="0" smtClean="0">
                <a:solidFill>
                  <a:srgbClr val="0000CC"/>
                </a:solidFill>
              </a:rPr>
              <a:t>art.º 21.º  NEIPSS</a:t>
            </a:r>
            <a:r>
              <a:rPr lang="pt-PT" sz="1600" dirty="0" smtClean="0"/>
              <a:t>– </a:t>
            </a:r>
            <a:r>
              <a:rPr lang="pt-PT" sz="1600" b="1" dirty="0" smtClean="0">
                <a:solidFill>
                  <a:srgbClr val="C00000"/>
                </a:solidFill>
              </a:rPr>
              <a:t>não aplicável a Fundações IPSS – art.º 77.º-A NEIPSS.</a:t>
            </a:r>
          </a:p>
          <a:p>
            <a:r>
              <a:rPr lang="pt-PT" sz="2400" dirty="0" smtClean="0"/>
              <a:t>Para serem elegíveis os associados têm de ter pelo menos um ano de vida associativa - sob pena de </a:t>
            </a:r>
            <a:r>
              <a:rPr lang="pt-PT" sz="2400" b="1" dirty="0" smtClean="0"/>
              <a:t>nulidade </a:t>
            </a:r>
            <a:r>
              <a:rPr lang="pt-PT" sz="2400" dirty="0" smtClean="0"/>
              <a:t>da eleição –</a:t>
            </a:r>
            <a:r>
              <a:rPr lang="pt-PT" sz="2400" b="1" dirty="0" smtClean="0">
                <a:solidFill>
                  <a:srgbClr val="0000CC"/>
                </a:solidFill>
              </a:rPr>
              <a:t>art.º 21.º/1,c NEIPSS;</a:t>
            </a:r>
          </a:p>
          <a:p>
            <a:r>
              <a:rPr lang="pt-PT" sz="2400" dirty="0" smtClean="0"/>
              <a:t>O mandato </a:t>
            </a:r>
            <a:r>
              <a:rPr lang="pt-PT" sz="2400" dirty="0" smtClean="0"/>
              <a:t>dos órgãos sociais passa a ter uma duração obrigatória  de 4 anos </a:t>
            </a:r>
            <a:r>
              <a:rPr lang="pt-PT" sz="2400" b="1" dirty="0" smtClean="0">
                <a:solidFill>
                  <a:srgbClr val="0000CC"/>
                </a:solidFill>
              </a:rPr>
              <a:t>– art.º  21.º- C/1 NEIPSS </a:t>
            </a:r>
            <a:r>
              <a:rPr lang="pt-PT" sz="2400" dirty="0" smtClean="0"/>
              <a:t>-  </a:t>
            </a:r>
            <a:r>
              <a:rPr lang="pt-PT" sz="1600" b="1" dirty="0" smtClean="0">
                <a:solidFill>
                  <a:srgbClr val="C00000"/>
                </a:solidFill>
              </a:rPr>
              <a:t>não aplicável a Fundações IPSS – art.º 77.º -A NEIPSS</a:t>
            </a:r>
          </a:p>
          <a:p>
            <a:pPr>
              <a:buNone/>
            </a:pPr>
            <a:r>
              <a:rPr lang="pt-PT" sz="1600" dirty="0" smtClean="0"/>
              <a:t>	</a:t>
            </a:r>
            <a:r>
              <a:rPr lang="pt-PT" sz="1600" b="1" dirty="0" smtClean="0">
                <a:solidFill>
                  <a:srgbClr val="0000CC"/>
                </a:solidFill>
              </a:rPr>
              <a:t>Nota: Regra aplicável a todos os mandatos que se iniciem após 17 de Novembro de 2014 – art.º 5.º/2 Dec. Lei 172-A/2014.</a:t>
            </a:r>
          </a:p>
          <a:p>
            <a:r>
              <a:rPr lang="pt-PT" sz="2400" dirty="0" smtClean="0"/>
              <a:t>O Presidente da Instituição ou cargo equiparado só pode ser eleito para 3 mandatos consecutivos </a:t>
            </a:r>
            <a:r>
              <a:rPr lang="pt-PT" sz="2400" b="1" dirty="0" smtClean="0">
                <a:solidFill>
                  <a:srgbClr val="0000CC"/>
                </a:solidFill>
              </a:rPr>
              <a:t>-  art.º 21.º-C/6 NEIPSS </a:t>
            </a:r>
            <a:r>
              <a:rPr lang="pt-PT" sz="2400" dirty="0" smtClean="0"/>
              <a:t>- </a:t>
            </a:r>
            <a:r>
              <a:rPr lang="pt-PT" sz="2600" dirty="0" smtClean="0"/>
              <a:t>(</a:t>
            </a:r>
            <a:r>
              <a:rPr lang="pt-PT" sz="1900" dirty="0" smtClean="0"/>
              <a:t>abolida a regra que permitia que a AG reconhecesse a impossibilidade ou inconveniência de proceder à sua substituição – que pode manter-se nos estatutos desde que para </a:t>
            </a:r>
            <a:r>
              <a:rPr lang="pt-PT" sz="1900" dirty="0" smtClean="0"/>
              <a:t>menos de 3 mandatos sucessivos</a:t>
            </a:r>
            <a:r>
              <a:rPr lang="pt-PT" sz="1700" dirty="0" smtClean="0"/>
              <a:t> </a:t>
            </a:r>
            <a:r>
              <a:rPr lang="pt-PT" sz="1700" dirty="0" smtClean="0"/>
              <a:t>– </a:t>
            </a:r>
            <a:r>
              <a:rPr lang="pt-PT" sz="1700" b="1" dirty="0" smtClean="0">
                <a:solidFill>
                  <a:srgbClr val="C00000"/>
                </a:solidFill>
              </a:rPr>
              <a:t>não aplicável a Fundações IPSS – art.º 77.º-A NEIPSS.</a:t>
            </a:r>
            <a:endParaRPr lang="pt-PT" sz="16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pt-PT" sz="1600" b="1" dirty="0" smtClean="0">
                <a:solidFill>
                  <a:srgbClr val="C00000"/>
                </a:solidFill>
              </a:rPr>
              <a:t>	</a:t>
            </a:r>
            <a:r>
              <a:rPr lang="pt-PT" sz="1600" b="1" dirty="0" smtClean="0">
                <a:solidFill>
                  <a:srgbClr val="0000CC"/>
                </a:solidFill>
              </a:rPr>
              <a:t>Nota : Este limite de 12 anos não abrange os mandatos já exercidos ou os que estão em curso –art.º 5.º/1 De. Lei 172-A/2014. </a:t>
            </a:r>
            <a:endParaRPr lang="pt-PT" sz="2400" b="1" dirty="0" smtClean="0">
              <a:solidFill>
                <a:srgbClr val="0000CC"/>
              </a:solidFill>
            </a:endParaRPr>
          </a:p>
          <a:p>
            <a:endParaRPr lang="pt-PT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2800" dirty="0" smtClean="0"/>
              <a:t>O novo Estatuto: alterações ao nível dos Órgãos Sociais (2)</a:t>
            </a:r>
            <a:endParaRPr lang="pt-PT" sz="28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PT" sz="2600" dirty="0" smtClean="0"/>
              <a:t>As deliberações dos órgãos sociais contrárias à lei ou aos estatutos são anuláveis (</a:t>
            </a:r>
            <a:r>
              <a:rPr lang="pt-PT" sz="2600" b="1" dirty="0" smtClean="0">
                <a:solidFill>
                  <a:srgbClr val="0000CC"/>
                </a:solidFill>
              </a:rPr>
              <a:t>art.º 22.º NEIPSS), </a:t>
            </a:r>
            <a:r>
              <a:rPr lang="pt-PT" sz="2600" dirty="0" smtClean="0"/>
              <a:t>se não forem nulas nos termos do </a:t>
            </a:r>
            <a:r>
              <a:rPr lang="pt-PT" sz="2600" b="1" dirty="0" smtClean="0">
                <a:solidFill>
                  <a:srgbClr val="0000CC"/>
                </a:solidFill>
              </a:rPr>
              <a:t>art.º 21.º-D NEIPSS;</a:t>
            </a:r>
          </a:p>
          <a:p>
            <a:r>
              <a:rPr lang="pt-PT" sz="2600" dirty="0" smtClean="0"/>
              <a:t>Atribuição de um voto a cada associado (nas IPSS que sejam Associações), só podendo votar associados com mais de um ano de vida associativa – </a:t>
            </a:r>
            <a:r>
              <a:rPr lang="pt-PT" sz="2600" b="1" dirty="0" smtClean="0">
                <a:solidFill>
                  <a:srgbClr val="0000CC"/>
                </a:solidFill>
              </a:rPr>
              <a:t>art.º 56.º/1 e art.º 56.º/2 NEIPSS</a:t>
            </a:r>
            <a:r>
              <a:rPr lang="pt-PT" sz="2600" dirty="0" smtClean="0"/>
              <a:t>;</a:t>
            </a:r>
          </a:p>
          <a:p>
            <a:r>
              <a:rPr lang="pt-PT" sz="2600" dirty="0" smtClean="0"/>
              <a:t>Impossibilidade de o órgão de fiscalização ser constituído por um Fiscal Único, contrariamente ao que se passa com algumas pessoas coletivas (art.º 413.º CSC); pode ser integrado por ROC (sócio) ou</a:t>
            </a:r>
            <a:r>
              <a:rPr lang="pt-PT" sz="2600" i="1" dirty="0" smtClean="0"/>
              <a:t> assessorado </a:t>
            </a:r>
            <a:r>
              <a:rPr lang="pt-PT" sz="2600" dirty="0" smtClean="0"/>
              <a:t>por ROC não sócio ou Sociedade de ROC, sempre que o movimento da IPSS o justifique </a:t>
            </a:r>
            <a:r>
              <a:rPr lang="pt-PT" sz="2600" b="1" dirty="0" smtClean="0">
                <a:solidFill>
                  <a:srgbClr val="0000CC"/>
                </a:solidFill>
              </a:rPr>
              <a:t>- art.º 14.º/3 NEIPSS;</a:t>
            </a:r>
          </a:p>
          <a:p>
            <a:r>
              <a:rPr lang="pt-PT" sz="2600" dirty="0" smtClean="0"/>
              <a:t>A vontade dos “fundadores” deixa de ser respeitada nos que se refere a “aspetos organizativos e funcionais” das IPSS, os quais têm de se adequar à legislação em vigor- </a:t>
            </a:r>
            <a:r>
              <a:rPr lang="pt-PT" sz="2600" b="1" dirty="0" smtClean="0">
                <a:solidFill>
                  <a:srgbClr val="0000CC"/>
                </a:solidFill>
              </a:rPr>
              <a:t>art.º 6.º/2 NEIPSS;</a:t>
            </a:r>
          </a:p>
          <a:p>
            <a:endParaRPr lang="pt-P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2800" dirty="0" smtClean="0"/>
              <a:t>O novo Estatuto: alterações ao nível dos Órgãos Sociais (3)</a:t>
            </a:r>
            <a:endParaRPr lang="pt-PT" sz="28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pt-PT" sz="2400" dirty="0" smtClean="0"/>
              <a:t>Hipótese de remuneração dos membros do órgão de administração continua a ser  excecional e tem de estar previsto nos estatutos – </a:t>
            </a:r>
            <a:r>
              <a:rPr lang="pt-PT" sz="2400" b="1" dirty="0" smtClean="0">
                <a:solidFill>
                  <a:srgbClr val="0000CC"/>
                </a:solidFill>
              </a:rPr>
              <a:t>art.º 18.º NEIPSS;</a:t>
            </a:r>
          </a:p>
          <a:p>
            <a:r>
              <a:rPr lang="pt-PT" sz="2400" dirty="0" smtClean="0"/>
              <a:t>Em caso de </a:t>
            </a:r>
            <a:r>
              <a:rPr lang="pt-PT" sz="2400" dirty="0" smtClean="0"/>
              <a:t>remuneração - </a:t>
            </a:r>
            <a:r>
              <a:rPr lang="pt-PT" sz="2400" b="1" dirty="0" smtClean="0">
                <a:solidFill>
                  <a:srgbClr val="7030A0"/>
                </a:solidFill>
              </a:rPr>
              <a:t>decidida pela Direção ou pela AG </a:t>
            </a:r>
            <a:r>
              <a:rPr lang="pt-PT" sz="2400" dirty="0" smtClean="0"/>
              <a:t>-esta </a:t>
            </a:r>
            <a:r>
              <a:rPr lang="pt-PT" sz="2400" dirty="0" smtClean="0"/>
              <a:t>não pode exceder 4 vezes o valor do Indexante de Apoios Sociais (IAS), atualmente de 419,22 €, ou seja 1.676,80 €/mês </a:t>
            </a:r>
            <a:r>
              <a:rPr lang="pt-PT" sz="2400" b="1" dirty="0" smtClean="0">
                <a:solidFill>
                  <a:srgbClr val="0000CC"/>
                </a:solidFill>
              </a:rPr>
              <a:t>– art.º 18.º/2 NEIPSS</a:t>
            </a:r>
            <a:r>
              <a:rPr lang="pt-PT" sz="2400" dirty="0" smtClean="0"/>
              <a:t> – </a:t>
            </a:r>
            <a:r>
              <a:rPr lang="pt-PT" sz="2000" b="1" dirty="0" smtClean="0">
                <a:solidFill>
                  <a:srgbClr val="FF0000"/>
                </a:solidFill>
              </a:rPr>
              <a:t>não aplicável a Fundações IPSS; a estas aplica-se a Lei Quadro das Fundações – Lei 24/2012 de 9 de Julho.</a:t>
            </a:r>
          </a:p>
          <a:p>
            <a:r>
              <a:rPr lang="pt-PT" sz="2400" dirty="0" smtClean="0"/>
              <a:t>Remuneração é proibida se dois dos seguintes rácios se verificarem (</a:t>
            </a:r>
            <a:r>
              <a:rPr lang="pt-PT" sz="2400" b="1" dirty="0" smtClean="0">
                <a:solidFill>
                  <a:srgbClr val="0000CC"/>
                </a:solidFill>
              </a:rPr>
              <a:t>art.º 18.º/3 NEIPSS</a:t>
            </a:r>
            <a:r>
              <a:rPr lang="pt-PT" sz="2400" dirty="0" smtClean="0"/>
              <a:t>):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Solvabilidade inferior a 50%;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Endividamento global superior a 150%;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Autonomia financeira inferior a 25%;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Rendibilidade líquida da atividade negativa, nos últimos 3 anos;	</a:t>
            </a:r>
            <a:endParaRPr lang="pt-PT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2400" dirty="0" smtClean="0"/>
              <a:t>O Novo Estatuto – Novo órgão:  Assembleia de Representantes</a:t>
            </a:r>
            <a:endParaRPr lang="pt-PT" sz="24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sz="2400" dirty="0" smtClean="0"/>
              <a:t>É admitida a possibilidade de os estatutos preverem a criação de uma Assembleia de Representantes, com as seguintes características (</a:t>
            </a:r>
            <a:r>
              <a:rPr lang="pt-PT" sz="2400" b="1" dirty="0" smtClean="0">
                <a:solidFill>
                  <a:srgbClr val="0000CC"/>
                </a:solidFill>
              </a:rPr>
              <a:t>artigos 64.º-A, 64.ºB e 64.ºC NEIPSS</a:t>
            </a:r>
            <a:r>
              <a:rPr lang="pt-PT" sz="2400" dirty="0" smtClean="0"/>
              <a:t>):</a:t>
            </a:r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É composta por associados efetivos;</a:t>
            </a:r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O mandato dos representantes é de 4 anos, renováveis, não podendo exceder os 12 anos consecutivos;</a:t>
            </a:r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Os Representantes são eleitos pelos associados;</a:t>
            </a:r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O novo órgão pode exercer as competências da AG que lhe forem atribuídas nos </a:t>
            </a:r>
            <a:r>
              <a:rPr lang="pt-PT" sz="2000" dirty="0" smtClean="0"/>
              <a:t>estatutos.</a:t>
            </a:r>
            <a:r>
              <a:rPr lang="pt-PT" sz="2000" dirty="0" smtClean="0"/>
              <a:t>	</a:t>
            </a:r>
            <a:endParaRPr lang="pt-PT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3200" dirty="0" smtClean="0"/>
              <a:t>O Novo Estatuto – outras regras</a:t>
            </a:r>
            <a:endParaRPr lang="pt-PT" sz="32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PT" sz="2400" dirty="0" smtClean="0"/>
              <a:t>Os órgãos de administração e fiscalização não podem ser constituídos maioritariamente por trabalhadores da IPSS – </a:t>
            </a:r>
            <a:r>
              <a:rPr lang="pt-PT" sz="2400" b="1" dirty="0" smtClean="0">
                <a:solidFill>
                  <a:srgbClr val="0000CC"/>
                </a:solidFill>
              </a:rPr>
              <a:t>art.º 15.º/1 NEIPSS;</a:t>
            </a:r>
          </a:p>
          <a:p>
            <a:r>
              <a:rPr lang="pt-PT" sz="2400" dirty="0" smtClean="0"/>
              <a:t>O Presidente do órgão de fiscalização nunca pode ser um trabalhador da instituição </a:t>
            </a:r>
            <a:r>
              <a:rPr lang="pt-PT" sz="2400" b="1" dirty="0" smtClean="0">
                <a:solidFill>
                  <a:srgbClr val="0000CC"/>
                </a:solidFill>
              </a:rPr>
              <a:t>– art.º 15.º/2 NEIPSS</a:t>
            </a:r>
            <a:r>
              <a:rPr lang="pt-PT" sz="2400" dirty="0" smtClean="0"/>
              <a:t>;</a:t>
            </a:r>
          </a:p>
          <a:p>
            <a:r>
              <a:rPr lang="pt-PT" sz="2400" dirty="0" smtClean="0"/>
              <a:t>Nenhum titular do órgão de administração pode ser simultaneamente titular de órgão de fiscalização e ou da Mesa da AG – </a:t>
            </a:r>
            <a:r>
              <a:rPr lang="pt-PT" sz="2400" b="1" dirty="0" smtClean="0">
                <a:solidFill>
                  <a:srgbClr val="0000CC"/>
                </a:solidFill>
              </a:rPr>
              <a:t>15.º-A NEIPSS;</a:t>
            </a:r>
          </a:p>
          <a:p>
            <a:r>
              <a:rPr lang="pt-PT" sz="2400" dirty="0" smtClean="0"/>
              <a:t>Os membros do órgão de fiscalização passam a só poder assistir às reuniões  do órgão da administração se e quando para tal forem convocados pelo Presidente deste órgão - </a:t>
            </a:r>
            <a:r>
              <a:rPr lang="pt-PT" sz="2400" b="1" dirty="0" smtClean="0">
                <a:solidFill>
                  <a:srgbClr val="0000CC"/>
                </a:solidFill>
              </a:rPr>
              <a:t>art.º 14.º/2 NEIPSS</a:t>
            </a:r>
            <a:r>
              <a:rPr lang="pt-PT" sz="2400" dirty="0" smtClean="0"/>
              <a:t>;</a:t>
            </a:r>
          </a:p>
          <a:p>
            <a:r>
              <a:rPr lang="pt-PT" sz="2400" dirty="0" smtClean="0"/>
              <a:t>Mas … compete ao órgão de fiscalização:</a:t>
            </a:r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 </a:t>
            </a:r>
            <a:r>
              <a:rPr lang="pt-PT" sz="2400" b="1" dirty="0" smtClean="0"/>
              <a:t>O controlo e fiscalização da instituição - </a:t>
            </a:r>
            <a:r>
              <a:rPr lang="pt-PT" sz="2400" b="1" dirty="0" smtClean="0">
                <a:solidFill>
                  <a:srgbClr val="0000CC"/>
                </a:solidFill>
              </a:rPr>
              <a:t>art.º 14.º/1 NEIPSS;</a:t>
            </a:r>
          </a:p>
          <a:p>
            <a:pPr lvl="1">
              <a:buFont typeface="Wingdings" pitchFamily="2" charset="2"/>
              <a:buChar char="Ø"/>
            </a:pPr>
            <a:r>
              <a:rPr lang="pt-PT" sz="2400" b="1" dirty="0" smtClean="0"/>
              <a:t>Fiscalizar o órgão de administração da instituição (</a:t>
            </a:r>
            <a:r>
              <a:rPr lang="pt-PT" sz="2400" b="1" dirty="0" smtClean="0">
                <a:solidFill>
                  <a:srgbClr val="0000CC"/>
                </a:solidFill>
              </a:rPr>
              <a:t>art.º 14.º/1,a NEIPSS</a:t>
            </a:r>
            <a:r>
              <a:rPr lang="pt-PT" sz="2400" b="1" dirty="0" smtClean="0"/>
              <a:t>), </a:t>
            </a:r>
            <a:r>
              <a:rPr lang="pt-PT" sz="2400" dirty="0" smtClean="0"/>
              <a:t>quando antes lhe competia “vigiar pelo cumprimento da lei e dos estatutos e designadamente exercer a fiscalização sobre a escrituração e documentos”… </a:t>
            </a:r>
          </a:p>
          <a:p>
            <a:pPr lvl="1">
              <a:buFont typeface="Wingdings" pitchFamily="2" charset="2"/>
              <a:buChar char="Ø"/>
            </a:pPr>
            <a:r>
              <a:rPr lang="pt-PT" sz="2400" b="1" dirty="0" smtClean="0"/>
              <a:t>Diferença: </a:t>
            </a:r>
            <a:r>
              <a:rPr lang="pt-PT" sz="2400" dirty="0" smtClean="0"/>
              <a:t>quando antes fiscalizava documentos, agora fiscaliza a Instituição e o órgão da administração!</a:t>
            </a:r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3600" dirty="0" smtClean="0"/>
              <a:t>O Novo Estatuto – outras regras - 2</a:t>
            </a:r>
            <a:endParaRPr lang="pt-PT" sz="36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PT" sz="2400" dirty="0" smtClean="0"/>
              <a:t>A possibilidade de delegar poderes de gestão em profissionais ao serviço da IPSS deixa de depender de previsão estatutária, </a:t>
            </a:r>
            <a:r>
              <a:rPr lang="pt-PT" sz="2400" u="sng" dirty="0" smtClean="0"/>
              <a:t>é competência própria do órgão de administração  </a:t>
            </a:r>
            <a:r>
              <a:rPr lang="pt-PT" sz="2400" b="1" dirty="0" smtClean="0">
                <a:solidFill>
                  <a:srgbClr val="0000CC"/>
                </a:solidFill>
              </a:rPr>
              <a:t>- art.º 13.º/3 NEIPSS;</a:t>
            </a:r>
          </a:p>
          <a:p>
            <a:r>
              <a:rPr lang="pt-PT" sz="2400" dirty="0" smtClean="0"/>
              <a:t>São nulas as deliberações de qualquer órgão que não estejam integradas e totalmente reproduzidas na respetiva ata - </a:t>
            </a:r>
            <a:r>
              <a:rPr lang="pt-PT" sz="2400" b="1" dirty="0" smtClean="0">
                <a:solidFill>
                  <a:srgbClr val="0000CC"/>
                </a:solidFill>
              </a:rPr>
              <a:t>art.º 21.º-D/1,c NEIPSS;</a:t>
            </a:r>
          </a:p>
          <a:p>
            <a:r>
              <a:rPr lang="pt-PT" sz="2400" dirty="0" smtClean="0"/>
              <a:t>São nulas as deliberações tomadas por um órgão não convocado, salvo se todos os seus titulares tiverem estado presentes ou representados ou tiverem posteriormente dado, por escrito, o seu assentimento à deliberação, sendo que não se considera convocado o órgão quando o aviso convocatório seja assinado por quem não tenha essa competência ou quando dele não conste o dia, hora e local da reunião, ou quando reúnam em dia, hora ou local diverso dos constantes do aviso-</a:t>
            </a:r>
            <a:r>
              <a:rPr lang="pt-PT" sz="2400" b="1" dirty="0" smtClean="0">
                <a:solidFill>
                  <a:srgbClr val="0000CC"/>
                </a:solidFill>
              </a:rPr>
              <a:t>art.º 21.º-D NEIPSS;</a:t>
            </a:r>
          </a:p>
          <a:p>
            <a:r>
              <a:rPr lang="pt-PT" sz="2400" dirty="0" smtClean="0"/>
              <a:t>Os órgãos de administração e fiscalização  são convocados pelos seus Presidentes, mas – </a:t>
            </a:r>
            <a:r>
              <a:rPr lang="pt-PT" sz="2400" b="1" dirty="0" smtClean="0"/>
              <a:t>o que é novo </a:t>
            </a:r>
            <a:r>
              <a:rPr lang="pt-PT" sz="2400" dirty="0" smtClean="0"/>
              <a:t>- podem sê-lo também  a pedido da maioria dos titulares </a:t>
            </a:r>
            <a:r>
              <a:rPr lang="pt-PT" sz="2400" b="1" dirty="0" smtClean="0">
                <a:solidFill>
                  <a:srgbClr val="0000CC"/>
                </a:solidFill>
              </a:rPr>
              <a:t>- art.º 17.º NEIPSS</a:t>
            </a:r>
            <a:r>
              <a:rPr lang="pt-PT" sz="2400" dirty="0" smtClean="0"/>
              <a:t>.</a:t>
            </a:r>
          </a:p>
          <a:p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3200" dirty="0" smtClean="0"/>
              <a:t>O Novo Estatuto – reforço do poder do Estado</a:t>
            </a:r>
            <a:endParaRPr lang="pt-PT" sz="32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PT" sz="2400" dirty="0" smtClean="0"/>
              <a:t>Novo regime de destituição do órgão de administração  </a:t>
            </a:r>
            <a:r>
              <a:rPr lang="pt-PT" sz="2400" b="1" dirty="0" smtClean="0">
                <a:solidFill>
                  <a:srgbClr val="0000CC"/>
                </a:solidFill>
              </a:rPr>
              <a:t>- art.º 35.º NEIPSS.</a:t>
            </a:r>
          </a:p>
          <a:p>
            <a:r>
              <a:rPr lang="pt-PT" sz="2400" dirty="0" smtClean="0"/>
              <a:t>Destituição judicial de titulares do órgão de administração a pedido da tutela alargado a situações que não resultam da prática de atos prejudiciais ou do incumprimento de deveres legais ou estatutários - </a:t>
            </a:r>
            <a:r>
              <a:rPr lang="pt-PT" sz="2400" b="1" dirty="0" smtClean="0">
                <a:solidFill>
                  <a:srgbClr val="0000CC"/>
                </a:solidFill>
              </a:rPr>
              <a:t>art.º 35.º/2 NEIPSS</a:t>
            </a:r>
            <a:r>
              <a:rPr lang="pt-PT" sz="2400" dirty="0" smtClean="0"/>
              <a:t>: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Por inadequação ao restabelecimento do equilíbrio financeiro da IPSS -</a:t>
            </a:r>
            <a:r>
              <a:rPr lang="pt-PT" sz="2000" b="1" dirty="0" smtClean="0">
                <a:solidFill>
                  <a:srgbClr val="0000CC"/>
                </a:solidFill>
              </a:rPr>
              <a:t>art.º 35.º/2,a NEIPSS</a:t>
            </a:r>
            <a:r>
              <a:rPr lang="pt-PT" sz="2000" dirty="0" smtClean="0"/>
              <a:t>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Por incumprimento dos objetivos programados por motivos imputáveis ao órgão de administração  - </a:t>
            </a:r>
            <a:r>
              <a:rPr lang="pt-PT" sz="2000" b="1" dirty="0" smtClean="0">
                <a:solidFill>
                  <a:srgbClr val="0000CC"/>
                </a:solidFill>
              </a:rPr>
              <a:t>art.º 35.º/2,b NEIPSS;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Pela verificação de dificuldades financeiras que obstem à efetivação dos direitos dos associados ou dos utentes </a:t>
            </a:r>
            <a:r>
              <a:rPr lang="pt-PT" sz="2000" b="1" dirty="0" smtClean="0">
                <a:solidFill>
                  <a:srgbClr val="0000CC"/>
                </a:solidFill>
              </a:rPr>
              <a:t>- art.º 35.º/2,c NEIPSS;</a:t>
            </a:r>
          </a:p>
          <a:p>
            <a:pPr lvl="1">
              <a:buFont typeface="Wingdings" pitchFamily="2" charset="2"/>
              <a:buChar char="ü"/>
            </a:pPr>
            <a:r>
              <a:rPr lang="pt-PT" sz="2000" dirty="0" smtClean="0"/>
              <a:t>Pela não apresentação das contas do exercício durante 2 anos consecutivos e segundo os novos procedimentos - publicação no “site” – </a:t>
            </a:r>
            <a:r>
              <a:rPr lang="pt-PT" sz="2000" b="1" dirty="0" smtClean="0">
                <a:solidFill>
                  <a:srgbClr val="0000CC"/>
                </a:solidFill>
              </a:rPr>
              <a:t>art.º 35.º/2,d NEIPSS</a:t>
            </a:r>
            <a:r>
              <a:rPr lang="pt-PT" sz="2000" dirty="0" smtClean="0"/>
              <a:t>;</a:t>
            </a:r>
          </a:p>
          <a:p>
            <a:pPr lvl="1">
              <a:buFont typeface="Wingdings" pitchFamily="2" charset="2"/>
              <a:buChar char="ü"/>
            </a:pPr>
            <a:endParaRPr lang="pt-PT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2800" dirty="0" smtClean="0"/>
              <a:t>O Novo Estatuto – controlo das </a:t>
            </a:r>
            <a:r>
              <a:rPr lang="pt-PT" sz="2800" dirty="0" smtClean="0"/>
              <a:t>contas das IPSS </a:t>
            </a:r>
            <a:r>
              <a:rPr lang="pt-PT" sz="2800" dirty="0" smtClean="0"/>
              <a:t>pelo Estado </a:t>
            </a:r>
            <a:br>
              <a:rPr lang="pt-PT" sz="2800" dirty="0" smtClean="0"/>
            </a:br>
            <a:r>
              <a:rPr lang="pt-PT" sz="2800" dirty="0" smtClean="0"/>
              <a:t> </a:t>
            </a:r>
            <a:endParaRPr lang="pt-PT" sz="28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sz="2400" dirty="0" smtClean="0"/>
              <a:t>Aprovadas pelas AG até 31 de Março do ano seguinte – </a:t>
            </a:r>
            <a:r>
              <a:rPr lang="pt-PT" sz="2400" b="1" dirty="0" smtClean="0">
                <a:solidFill>
                  <a:srgbClr val="0000CC"/>
                </a:solidFill>
              </a:rPr>
              <a:t>art.º 59.º-A NEIPSS</a:t>
            </a:r>
            <a:r>
              <a:rPr lang="pt-PT" sz="2400" dirty="0" smtClean="0"/>
              <a:t>;</a:t>
            </a:r>
          </a:p>
          <a:p>
            <a:r>
              <a:rPr lang="pt-PT" sz="2400" dirty="0" smtClean="0"/>
              <a:t>Publicadas no “site” da Instituição até 31 de Maio do ano seguinte </a:t>
            </a:r>
            <a:r>
              <a:rPr lang="pt-PT" sz="2400" b="1" dirty="0" smtClean="0">
                <a:solidFill>
                  <a:srgbClr val="0000CC"/>
                </a:solidFill>
              </a:rPr>
              <a:t>– art.º 14.º-A/2 NEIPSS</a:t>
            </a:r>
            <a:r>
              <a:rPr lang="pt-PT" sz="2400" dirty="0" smtClean="0"/>
              <a:t>;</a:t>
            </a:r>
          </a:p>
          <a:p>
            <a:r>
              <a:rPr lang="pt-PT" sz="2400" dirty="0" smtClean="0"/>
              <a:t>Apresentadas à Segurança Social para verificação da legalidade (prazo a definir) – </a:t>
            </a:r>
            <a:r>
              <a:rPr lang="pt-PT" sz="2400" b="1" dirty="0" smtClean="0">
                <a:solidFill>
                  <a:srgbClr val="0000CC"/>
                </a:solidFill>
              </a:rPr>
              <a:t>art.º 14.º-A/3 NEIPSS</a:t>
            </a:r>
            <a:r>
              <a:rPr lang="pt-PT" sz="2400" dirty="0" smtClean="0"/>
              <a:t>;</a:t>
            </a:r>
          </a:p>
          <a:p>
            <a:r>
              <a:rPr lang="pt-PT" sz="2400" dirty="0" smtClean="0"/>
              <a:t>Na falta de apresentação das contas à Segurança Social, esta pode:</a:t>
            </a:r>
          </a:p>
          <a:p>
            <a:pPr lvl="1"/>
            <a:r>
              <a:rPr lang="pt-PT" sz="2000" dirty="0" smtClean="0"/>
              <a:t>Determinar a apresentação de um programa de restabelecimento da legalidade e do equilíbrio financeiro – </a:t>
            </a:r>
            <a:r>
              <a:rPr lang="pt-PT" sz="2000" b="1" dirty="0" smtClean="0">
                <a:solidFill>
                  <a:srgbClr val="0000CC"/>
                </a:solidFill>
              </a:rPr>
              <a:t>art.º 14.º-A/5 NEIPSS</a:t>
            </a:r>
          </a:p>
          <a:p>
            <a:pPr lvl="1"/>
            <a:r>
              <a:rPr lang="pt-PT" sz="2000" dirty="0" smtClean="0"/>
              <a:t>Em caso de incumprimento requerer judicialmente a destituição da Instituição – </a:t>
            </a:r>
            <a:r>
              <a:rPr lang="pt-PT" sz="2000" b="1" dirty="0" smtClean="0">
                <a:solidFill>
                  <a:srgbClr val="0000CC"/>
                </a:solidFill>
              </a:rPr>
              <a:t>art.º 14.º-A/5 NEIPSS.</a:t>
            </a:r>
            <a:endParaRPr lang="pt-PT" sz="2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Plano da sessão - 2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rgbClr val="0000CC"/>
                </a:solidFill>
              </a:rPr>
              <a:t>A obrigatória revisão de cada um dos atuais Estatutos de cada IPSS </a:t>
            </a:r>
          </a:p>
          <a:p>
            <a:pPr lvl="1">
              <a:spcBef>
                <a:spcPts val="0"/>
              </a:spcBef>
              <a:buNone/>
            </a:pPr>
            <a:r>
              <a:rPr lang="pt-PT" b="1" dirty="0" smtClean="0">
                <a:solidFill>
                  <a:srgbClr val="0000CC"/>
                </a:solidFill>
              </a:rPr>
              <a:t> </a:t>
            </a:r>
          </a:p>
          <a:p>
            <a:pPr lvl="1">
              <a:spcBef>
                <a:spcPts val="0"/>
              </a:spcBef>
              <a:buFont typeface="Wingdings" pitchFamily="2" charset="2"/>
              <a:buChar char="§"/>
            </a:pPr>
            <a:r>
              <a:rPr lang="pt-PT" b="1" dirty="0" smtClean="0">
                <a:solidFill>
                  <a:srgbClr val="0000CC"/>
                </a:solidFill>
              </a:rPr>
              <a:t>Razões: </a:t>
            </a:r>
          </a:p>
          <a:p>
            <a:pPr lvl="2">
              <a:spcBef>
                <a:spcPts val="0"/>
              </a:spcBef>
              <a:buFont typeface="Wingdings" pitchFamily="2" charset="2"/>
              <a:buChar char="ü"/>
            </a:pPr>
            <a:r>
              <a:rPr lang="pt-PT" b="1" dirty="0" smtClean="0">
                <a:solidFill>
                  <a:srgbClr val="0000CC"/>
                </a:solidFill>
              </a:rPr>
              <a:t>Imperativa adequação ao novo Estatuto das IPSS (art.º 5.º/5  do Dec. Lei 1725-A/2014)</a:t>
            </a:r>
          </a:p>
          <a:p>
            <a:pPr lvl="2">
              <a:spcBef>
                <a:spcPts val="0"/>
              </a:spcBef>
              <a:buFont typeface="Wingdings" pitchFamily="2" charset="2"/>
              <a:buChar char="ü"/>
            </a:pPr>
            <a:r>
              <a:rPr lang="pt-PT" b="1" dirty="0" smtClean="0">
                <a:solidFill>
                  <a:srgbClr val="0000CC"/>
                </a:solidFill>
              </a:rPr>
              <a:t>Novos conteúdos obrigatórios</a:t>
            </a:r>
          </a:p>
          <a:p>
            <a:pPr lvl="1">
              <a:spcBef>
                <a:spcPts val="0"/>
              </a:spcBef>
              <a:buNone/>
            </a:pPr>
            <a:endParaRPr lang="pt-PT" b="1" dirty="0" smtClean="0">
              <a:solidFill>
                <a:srgbClr val="0000CC"/>
              </a:solidFill>
            </a:endParaRPr>
          </a:p>
          <a:p>
            <a:pPr lvl="1">
              <a:spcBef>
                <a:spcPts val="0"/>
              </a:spcBef>
              <a:buFont typeface="Wingdings" pitchFamily="2" charset="2"/>
              <a:buChar char="§"/>
            </a:pPr>
            <a:r>
              <a:rPr lang="pt-PT" b="1" dirty="0" smtClean="0">
                <a:solidFill>
                  <a:srgbClr val="0000CC"/>
                </a:solidFill>
              </a:rPr>
              <a:t>Prazos</a:t>
            </a:r>
          </a:p>
          <a:p>
            <a:pPr>
              <a:buNone/>
            </a:pPr>
            <a:endParaRPr lang="pt-PT" sz="2400" b="1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PT" sz="3200" dirty="0" smtClean="0"/>
              <a:t>Documentos base para uma </a:t>
            </a:r>
            <a:r>
              <a:rPr lang="pt-PT" sz="3200" dirty="0" smtClean="0"/>
              <a:t>adequação</a:t>
            </a:r>
            <a:r>
              <a:rPr lang="pt-PT" sz="3200" dirty="0" smtClean="0"/>
              <a:t> </a:t>
            </a:r>
            <a:r>
              <a:rPr lang="pt-PT" sz="3200" dirty="0" smtClean="0"/>
              <a:t>bem sucedida</a:t>
            </a:r>
            <a:endParaRPr lang="pt-PT" sz="32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81399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endParaRPr lang="pt-PT" dirty="0" smtClean="0"/>
          </a:p>
          <a:p>
            <a:pPr marL="1543050" lvl="2" indent="-742950">
              <a:buFont typeface="+mj-lt"/>
              <a:buAutoNum type="arabicPeriod"/>
            </a:pPr>
            <a:r>
              <a:rPr lang="pt-PT" sz="3200" dirty="0" smtClean="0"/>
              <a:t>Estatutos em vigor</a:t>
            </a:r>
          </a:p>
          <a:p>
            <a:pPr marL="1543050" lvl="2" indent="-742950">
              <a:buFont typeface="+mj-lt"/>
              <a:buAutoNum type="arabicPeriod"/>
            </a:pPr>
            <a:r>
              <a:rPr lang="pt-PT" sz="3200" dirty="0" smtClean="0"/>
              <a:t>Dec. Lei </a:t>
            </a:r>
            <a:r>
              <a:rPr lang="pt-PT" sz="3200" dirty="0" smtClean="0"/>
              <a:t>119/83 (versão anterior a 14Nov2014)</a:t>
            </a:r>
            <a:endParaRPr lang="pt-PT" sz="3200" dirty="0" smtClean="0"/>
          </a:p>
          <a:p>
            <a:pPr marL="1543050" lvl="2" indent="-742950">
              <a:buFont typeface="+mj-lt"/>
              <a:buAutoNum type="arabicPeriod"/>
            </a:pPr>
            <a:r>
              <a:rPr lang="pt-PT" sz="3200" dirty="0" smtClean="0"/>
              <a:t>Lei de Bases da Economia Social: Lei 30/2013 de 8 de Maio</a:t>
            </a:r>
          </a:p>
          <a:p>
            <a:pPr marL="1543050" lvl="2" indent="-742950">
              <a:buFont typeface="+mj-lt"/>
              <a:buAutoNum type="arabicPeriod"/>
            </a:pPr>
            <a:r>
              <a:rPr lang="pt-PT" sz="3200" dirty="0" smtClean="0"/>
              <a:t>Dec. Lei 172-A/2014 e </a:t>
            </a:r>
            <a:r>
              <a:rPr lang="pt-PT" sz="3200" dirty="0" smtClean="0"/>
              <a:t>Anexo, </a:t>
            </a:r>
            <a:r>
              <a:rPr lang="pt-PT" sz="3200" dirty="0" smtClean="0"/>
              <a:t>o</a:t>
            </a:r>
            <a:r>
              <a:rPr lang="pt-PT" sz="3200" dirty="0" smtClean="0"/>
              <a:t> </a:t>
            </a:r>
            <a:r>
              <a:rPr lang="pt-PT" sz="3200" dirty="0" smtClean="0"/>
              <a:t>(novo) Estatuto das Instituições Particulares de Solidariedade Social)</a:t>
            </a:r>
          </a:p>
          <a:p>
            <a:pPr algn="ctr">
              <a:buNone/>
            </a:pPr>
            <a:endParaRPr lang="pt-PT" sz="4000" dirty="0" smtClean="0"/>
          </a:p>
          <a:p>
            <a:pPr algn="ctr"/>
            <a:endParaRPr lang="pt-PT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dirty="0" smtClean="0"/>
              <a:t>Aditamentos  e alterações no NEIPSS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pt-PT" dirty="0" smtClean="0"/>
          </a:p>
          <a:p>
            <a:r>
              <a:rPr lang="pt-PT" dirty="0" smtClean="0"/>
              <a:t>Dos </a:t>
            </a:r>
            <a:r>
              <a:rPr lang="pt-PT" sz="3600" b="1" dirty="0" smtClean="0"/>
              <a:t>98</a:t>
            </a:r>
            <a:r>
              <a:rPr lang="pt-PT" dirty="0" smtClean="0"/>
              <a:t> artigos do anterior Estatuto das IPSS:</a:t>
            </a:r>
          </a:p>
          <a:p>
            <a:pPr lvl="1">
              <a:buFont typeface="Wingdings" pitchFamily="2" charset="2"/>
              <a:buChar char="ü"/>
            </a:pPr>
            <a:r>
              <a:rPr lang="pt-PT" dirty="0" smtClean="0"/>
              <a:t>Apenas </a:t>
            </a:r>
            <a:r>
              <a:rPr lang="pt-PT" b="1" dirty="0" smtClean="0"/>
              <a:t> 17 são mantidos;</a:t>
            </a:r>
            <a:endParaRPr lang="pt-PT" dirty="0" smtClean="0"/>
          </a:p>
          <a:p>
            <a:pPr lvl="1">
              <a:buFont typeface="Wingdings" pitchFamily="2" charset="2"/>
              <a:buChar char="ü"/>
            </a:pPr>
            <a:r>
              <a:rPr lang="pt-PT" b="1" dirty="0" smtClean="0"/>
              <a:t>54</a:t>
            </a:r>
            <a:r>
              <a:rPr lang="pt-PT" dirty="0" smtClean="0"/>
              <a:t> artigos são </a:t>
            </a:r>
            <a:r>
              <a:rPr lang="pt-PT" b="1" dirty="0" smtClean="0"/>
              <a:t>alterados</a:t>
            </a:r>
          </a:p>
          <a:p>
            <a:pPr lvl="1">
              <a:buFont typeface="Wingdings" pitchFamily="2" charset="2"/>
              <a:buChar char="ü"/>
            </a:pPr>
            <a:r>
              <a:rPr lang="pt-PT" b="1" dirty="0" smtClean="0"/>
              <a:t>27 </a:t>
            </a:r>
            <a:r>
              <a:rPr lang="pt-PT" dirty="0" smtClean="0"/>
              <a:t>artigos são</a:t>
            </a:r>
            <a:r>
              <a:rPr lang="pt-PT" b="1" dirty="0" smtClean="0"/>
              <a:t> revogados</a:t>
            </a:r>
          </a:p>
          <a:p>
            <a:pPr lvl="1">
              <a:buFont typeface="Wingdings" pitchFamily="2" charset="2"/>
              <a:buChar char="ü"/>
            </a:pPr>
            <a:r>
              <a:rPr lang="pt-PT" sz="2800" dirty="0" smtClean="0"/>
              <a:t>São </a:t>
            </a:r>
            <a:r>
              <a:rPr lang="pt-PT" sz="2800" b="1" dirty="0" smtClean="0"/>
              <a:t>aditados</a:t>
            </a:r>
            <a:r>
              <a:rPr lang="pt-PT" sz="2800" dirty="0" smtClean="0"/>
              <a:t> </a:t>
            </a:r>
            <a:r>
              <a:rPr lang="pt-PT" sz="2800" b="1" dirty="0" smtClean="0"/>
              <a:t>21 </a:t>
            </a:r>
            <a:r>
              <a:rPr lang="pt-PT" sz="2800" dirty="0" smtClean="0"/>
              <a:t>artigos!</a:t>
            </a:r>
          </a:p>
          <a:p>
            <a:r>
              <a:rPr lang="pt-PT" dirty="0" smtClean="0"/>
              <a:t>Consequência: necessidade de comparar os documentos.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3600" dirty="0" smtClean="0"/>
              <a:t>Aditamentos  e alterações no NEIPSS (2)</a:t>
            </a:r>
            <a:endParaRPr lang="pt-PT" sz="36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pt-PT" dirty="0" smtClean="0"/>
          </a:p>
          <a:p>
            <a:r>
              <a:rPr lang="pt-PT" dirty="0" smtClean="0"/>
              <a:t>Comparação dos textos: 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Deve comparar-se o Dec. Lei 172-A/2014 com o Dec. Lei 119/83, numa </a:t>
            </a:r>
            <a:r>
              <a:rPr lang="pt-PT" sz="2400" dirty="0" smtClean="0"/>
              <a:t>tripla</a:t>
            </a:r>
            <a:r>
              <a:rPr lang="pt-PT" sz="2400" dirty="0" smtClean="0"/>
              <a:t> </a:t>
            </a:r>
            <a:r>
              <a:rPr lang="pt-PT" sz="2400" dirty="0" smtClean="0"/>
              <a:t>perspetiva:</a:t>
            </a:r>
          </a:p>
          <a:p>
            <a:pPr lvl="3">
              <a:buFont typeface="Wingdings" pitchFamily="2" charset="2"/>
              <a:buChar char="§"/>
            </a:pPr>
            <a:r>
              <a:rPr lang="pt-PT" sz="2400" dirty="0" smtClean="0"/>
              <a:t>Novas obrigações face à tutela;</a:t>
            </a:r>
          </a:p>
          <a:p>
            <a:pPr lvl="3">
              <a:buFont typeface="Wingdings" pitchFamily="2" charset="2"/>
              <a:buChar char="§"/>
            </a:pPr>
            <a:r>
              <a:rPr lang="pt-PT" sz="2400" dirty="0" smtClean="0"/>
              <a:t>Alterações que impõem nova redação dos estatutos da </a:t>
            </a:r>
            <a:r>
              <a:rPr lang="pt-PT" sz="2400" dirty="0" smtClean="0"/>
              <a:t>instituição</a:t>
            </a:r>
            <a:r>
              <a:rPr lang="pt-PT" sz="2400" dirty="0" smtClean="0"/>
              <a:t>;</a:t>
            </a:r>
            <a:endParaRPr lang="pt-PT" sz="2400" dirty="0" smtClean="0"/>
          </a:p>
          <a:p>
            <a:pPr lvl="3">
              <a:buFont typeface="Wingdings" pitchFamily="2" charset="2"/>
              <a:buChar char="§"/>
            </a:pPr>
            <a:r>
              <a:rPr lang="pt-PT" sz="2400" dirty="0" smtClean="0"/>
              <a:t>Alterações que, não tendo imperativamente de constar, a Instituição  quer inscrever nos estatutos.</a:t>
            </a:r>
            <a:endParaRPr lang="pt-PT" sz="2400" dirty="0" smtClean="0"/>
          </a:p>
          <a:p>
            <a:pPr>
              <a:buNone/>
            </a:pPr>
            <a:endParaRPr lang="pt-PT" dirty="0" smtClean="0"/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Conteúdos obrigatórios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pt-PT" sz="3000" dirty="0" smtClean="0">
                <a:solidFill>
                  <a:srgbClr val="0000CC"/>
                </a:solidFill>
              </a:rPr>
              <a:t>Estatutos de elaboração livre, mas com respeito pelo NEIPSS e demais legislação aplicável: </a:t>
            </a:r>
            <a:endParaRPr lang="pt-PT" sz="3000" dirty="0" smtClean="0"/>
          </a:p>
          <a:p>
            <a:pPr algn="ctr"/>
            <a:r>
              <a:rPr lang="pt-PT" b="1" dirty="0" smtClean="0"/>
              <a:t>Art.º 10.º /2 NEIPSS: </a:t>
            </a:r>
          </a:p>
          <a:p>
            <a:pPr>
              <a:buFont typeface="Wingdings" pitchFamily="2" charset="2"/>
              <a:buChar char="v"/>
            </a:pPr>
            <a:r>
              <a:rPr lang="pt-PT" dirty="0" smtClean="0"/>
              <a:t>Dos estatutos  das instituições</a:t>
            </a:r>
            <a:r>
              <a:rPr lang="pt-PT" b="1" dirty="0" smtClean="0"/>
              <a:t> </a:t>
            </a:r>
            <a:r>
              <a:rPr lang="pt-PT" b="1" u="sng" dirty="0" smtClean="0">
                <a:solidFill>
                  <a:srgbClr val="0000CC"/>
                </a:solidFill>
              </a:rPr>
              <a:t>deve constar obrigatoriamente: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A denominação … 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A forma jurídica adotada;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A sede e âmbito de ação;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Os fins e atividades da Instituição;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A denominação dos órgãos, a sua composição e forma de designar os respetivos membros;</a:t>
            </a:r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Conteúdos obrigatórios (2)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t-PT" b="1" dirty="0" smtClean="0">
                <a:solidFill>
                  <a:srgbClr val="0000CC"/>
                </a:solidFill>
              </a:rPr>
              <a:t>Art.º 10.º /2 NEIPSS</a:t>
            </a:r>
            <a:endParaRPr lang="pt-PT" dirty="0" smtClean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As competências e regras de funcionamento dos órgãos;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O regime financeiro;</a:t>
            </a:r>
          </a:p>
          <a:p>
            <a:pPr algn="ctr"/>
            <a:r>
              <a:rPr lang="pt-PT" b="1" dirty="0" smtClean="0">
                <a:solidFill>
                  <a:srgbClr val="0000CC"/>
                </a:solidFill>
              </a:rPr>
              <a:t>Art.º 10.º/3 NEIPSS</a:t>
            </a:r>
          </a:p>
          <a:p>
            <a:pPr lvl="1">
              <a:buFont typeface="Wingdings" pitchFamily="2" charset="2"/>
              <a:buChar char="v"/>
            </a:pPr>
            <a:r>
              <a:rPr lang="pt-PT" dirty="0" smtClean="0"/>
              <a:t>As instituições que prossigam fins de diversa natureza </a:t>
            </a:r>
            <a:r>
              <a:rPr lang="pt-PT" b="1" dirty="0" smtClean="0">
                <a:solidFill>
                  <a:srgbClr val="0000CC"/>
                </a:solidFill>
              </a:rPr>
              <a:t>devem mencionar </a:t>
            </a:r>
            <a:r>
              <a:rPr lang="pt-PT" dirty="0" smtClean="0"/>
              <a:t>nos estatutos aqueles que consideram como fins principais;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Conteúdos obrigatórios (3)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pt-PT" sz="2800" b="1" dirty="0" smtClean="0">
                <a:solidFill>
                  <a:srgbClr val="0000CC"/>
                </a:solidFill>
              </a:rPr>
              <a:t>Art.º 53.º NEIPSS </a:t>
            </a:r>
            <a:r>
              <a:rPr lang="pt-PT" sz="2800" b="1" dirty="0" smtClean="0"/>
              <a:t>- Requisitos para a constituição de associações de solidariedade social</a:t>
            </a:r>
          </a:p>
          <a:p>
            <a:pPr>
              <a:buFont typeface="Wingdings" pitchFamily="2" charset="2"/>
              <a:buChar char="v"/>
            </a:pPr>
            <a:r>
              <a:rPr lang="pt-PT" sz="2800" dirty="0" smtClean="0"/>
              <a:t>O ato de constituição, feito por escritura pública ou equivalente, </a:t>
            </a:r>
            <a:r>
              <a:rPr lang="pt-PT" sz="2800" b="1" dirty="0" smtClean="0">
                <a:solidFill>
                  <a:srgbClr val="0000CC"/>
                </a:solidFill>
              </a:rPr>
              <a:t>deve especificar:</a:t>
            </a:r>
          </a:p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 As quotas, donativos ou serviços com que os associados contribuem para o património social;</a:t>
            </a:r>
          </a:p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 A denominação, fim e sede da pessoa coletiva;</a:t>
            </a:r>
          </a:p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 A forma do seu funcionamento;</a:t>
            </a:r>
          </a:p>
          <a:p>
            <a:pPr lvl="1">
              <a:buFont typeface="Wingdings" pitchFamily="2" charset="2"/>
              <a:buChar char="§"/>
            </a:pPr>
            <a:r>
              <a:rPr lang="pt-PT" sz="2600" dirty="0" smtClean="0"/>
              <a:t> A duração quando a associação se não constitua por tempo indeterminado;</a:t>
            </a:r>
          </a:p>
          <a:p>
            <a:pPr lvl="1">
              <a:buFont typeface="Wingdings" pitchFamily="2" charset="2"/>
              <a:buChar char="v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  <a:p>
            <a:pPr marL="514350" indent="-514350">
              <a:buAutoNum type="alphaLcParenR"/>
            </a:pPr>
            <a:endParaRPr lang="pt-P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Conteúdos obrigatórios (4)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pt-PT" sz="2600" b="1" dirty="0" smtClean="0">
                <a:solidFill>
                  <a:srgbClr val="0000CC"/>
                </a:solidFill>
              </a:rPr>
              <a:t>Art.º 54.º NEIPSS </a:t>
            </a:r>
            <a:r>
              <a:rPr lang="pt-PT" sz="2600" b="1" dirty="0" smtClean="0"/>
              <a:t>- Outros conteúdos obrigatórios</a:t>
            </a:r>
          </a:p>
          <a:p>
            <a:pPr lvl="1">
              <a:buFont typeface="Wingdings" pitchFamily="2" charset="2"/>
              <a:buChar char="v"/>
            </a:pPr>
            <a:r>
              <a:rPr lang="pt-PT" sz="2400" dirty="0" smtClean="0"/>
              <a:t> Para além das matérias  referidas nos artigos 10.º e 53.º,  </a:t>
            </a:r>
            <a:r>
              <a:rPr lang="pt-PT" sz="2400" b="1" dirty="0" smtClean="0">
                <a:solidFill>
                  <a:srgbClr val="0000CC"/>
                </a:solidFill>
              </a:rPr>
              <a:t>devem constar dos estatutos das associações de solidariedade social </a:t>
            </a:r>
            <a:r>
              <a:rPr lang="pt-PT" sz="2400" dirty="0" smtClean="0"/>
              <a:t>as condições de admissão e saída dos associados, os seus direitos e obrigações e as sanções pelo não cumprimento dessas obrigações.</a:t>
            </a:r>
          </a:p>
          <a:p>
            <a:pPr algn="ctr"/>
            <a:r>
              <a:rPr lang="pt-PT" sz="2600" b="1" dirty="0" smtClean="0">
                <a:solidFill>
                  <a:srgbClr val="0000CC"/>
                </a:solidFill>
              </a:rPr>
              <a:t>Art.º 56.º NEIPSS </a:t>
            </a:r>
            <a:r>
              <a:rPr lang="pt-PT" sz="2600" b="1" dirty="0" smtClean="0"/>
              <a:t>: voto por correspondência</a:t>
            </a:r>
          </a:p>
          <a:p>
            <a:pPr lvl="1">
              <a:buFont typeface="Wingdings" pitchFamily="2" charset="2"/>
              <a:buChar char="v"/>
            </a:pPr>
            <a:r>
              <a:rPr lang="pt-PT" sz="2400" dirty="0" smtClean="0"/>
              <a:t> Os estatutos podem admitir o voto por correspondência, sob condição de o seu sentido ser expressamente indicado em relação ao ponto ou pontos da ordem de trabalhos </a:t>
            </a:r>
            <a:r>
              <a:rPr lang="pt-PT" sz="2400" b="1" u="sng" dirty="0" smtClean="0">
                <a:solidFill>
                  <a:srgbClr val="0000CC"/>
                </a:solidFill>
              </a:rPr>
              <a:t>e devendo definir a forma de reconhecimento da assinatura do associado</a:t>
            </a:r>
            <a:r>
              <a:rPr lang="pt-PT" sz="2200" b="1" dirty="0" smtClean="0">
                <a:solidFill>
                  <a:srgbClr val="0000CC"/>
                </a:solidFill>
              </a:rPr>
              <a:t>.</a:t>
            </a:r>
          </a:p>
          <a:p>
            <a:pPr lvl="1">
              <a:buFont typeface="Wingdings" pitchFamily="2" charset="2"/>
              <a:buChar char="v"/>
            </a:pPr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Conteúdos obrigatórios (5)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pt-PT" sz="2800" b="1" u="sng" dirty="0" smtClean="0"/>
          </a:p>
          <a:p>
            <a:pPr algn="ctr"/>
            <a:r>
              <a:rPr lang="pt-PT" sz="2800" b="1" dirty="0" smtClean="0">
                <a:solidFill>
                  <a:srgbClr val="0000CC"/>
                </a:solidFill>
              </a:rPr>
              <a:t>Art.º 59.º-B NEIPSS: </a:t>
            </a:r>
            <a:r>
              <a:rPr lang="pt-PT" sz="2800" b="1" dirty="0" smtClean="0"/>
              <a:t>Sessões extraordinárias da AG</a:t>
            </a:r>
            <a:endParaRPr lang="pt-PT" sz="2000" dirty="0" smtClean="0"/>
          </a:p>
          <a:p>
            <a:pPr lvl="1">
              <a:buFont typeface="Wingdings" pitchFamily="2" charset="2"/>
              <a:buChar char="v"/>
            </a:pPr>
            <a:r>
              <a:rPr lang="pt-PT" sz="2400" b="1" dirty="0" smtClean="0">
                <a:solidFill>
                  <a:srgbClr val="0000CC"/>
                </a:solidFill>
              </a:rPr>
              <a:t> Salvo se os estatutos dispuserem de outro modo</a:t>
            </a:r>
            <a:r>
              <a:rPr lang="pt-PT" sz="2400" dirty="0" smtClean="0"/>
              <a:t>, a assembleia geral reúne extraordinariamente quando convocada pelo presidente da mesa da assembleia geral, por iniciativa este, a pedido do órgão executivo ou do órgão de fiscalização ou a requerimento de, no mínimo, 10% do número de sócios no pleno gozo dos seus direitos. </a:t>
            </a:r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21328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Data limite para as IPSS procederem à adequação dos seus Estatutos </a:t>
            </a:r>
            <a:br>
              <a:rPr lang="pt-P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32500" lnSpcReduction="20000"/>
          </a:bodyPr>
          <a:lstStyle/>
          <a:p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 algn="ctr">
              <a:buNone/>
            </a:pPr>
            <a:r>
              <a:rPr lang="pt-PT" sz="20200" dirty="0" smtClean="0"/>
              <a:t>17</a:t>
            </a:r>
          </a:p>
          <a:p>
            <a:pPr algn="ctr">
              <a:buNone/>
            </a:pPr>
            <a:r>
              <a:rPr lang="pt-PT" sz="20200" dirty="0" smtClean="0"/>
              <a:t>Novembro </a:t>
            </a:r>
          </a:p>
          <a:p>
            <a:pPr algn="ctr">
              <a:buNone/>
            </a:pPr>
            <a:r>
              <a:rPr lang="pt-PT" sz="20200" dirty="0" smtClean="0"/>
              <a:t>2015</a:t>
            </a:r>
          </a:p>
          <a:p>
            <a:pPr>
              <a:buNone/>
            </a:pPr>
            <a:r>
              <a:rPr lang="pt-PT" sz="8000" dirty="0" smtClean="0"/>
              <a:t>Um ano após a entrada em vigor do Dec. Lei 172-A/2014  - foi publicado em 14.11.2014, entrou em vigor em </a:t>
            </a:r>
            <a:r>
              <a:rPr lang="pt-PT" sz="8000" dirty="0" smtClean="0"/>
              <a:t>17.11.2014 (</a:t>
            </a:r>
            <a:r>
              <a:rPr lang="pt-PT" sz="8000" b="1" dirty="0" smtClean="0">
                <a:solidFill>
                  <a:srgbClr val="7030A0"/>
                </a:solidFill>
              </a:rPr>
              <a:t>art.º 5.º/4,5 Dec. Lei 172-A/2014).</a:t>
            </a:r>
            <a:endParaRPr lang="pt-PT" sz="8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9302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t-P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Penalizações se as IPSS não procederem à adequação dos seus Estatutos dentro do prazo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827584" y="2708920"/>
            <a:ext cx="7859216" cy="341724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pt-PT" sz="2800" b="1" dirty="0" smtClean="0">
                <a:solidFill>
                  <a:srgbClr val="0000CC"/>
                </a:solidFill>
              </a:rPr>
              <a:t>Art.º 5.º/4 Dec. Lei 172-A/2014 </a:t>
            </a:r>
            <a:r>
              <a:rPr lang="pt-PT" sz="2800" b="1" dirty="0" smtClean="0"/>
              <a:t>- Normas </a:t>
            </a:r>
            <a:r>
              <a:rPr lang="pt-PT" sz="2800" b="1" dirty="0" smtClean="0"/>
              <a:t>transitórias e </a:t>
            </a:r>
            <a:r>
              <a:rPr lang="pt-PT" sz="2800" b="1" dirty="0" smtClean="0"/>
              <a:t>finais: </a:t>
            </a:r>
            <a:endParaRPr lang="pt-PT" sz="2800" b="1" dirty="0" smtClean="0"/>
          </a:p>
          <a:p>
            <a:pPr>
              <a:buFont typeface="Wingdings" pitchFamily="2" charset="2"/>
              <a:buChar char="§"/>
            </a:pPr>
            <a:r>
              <a:rPr lang="pt-PT" sz="2800" dirty="0" smtClean="0"/>
              <a:t>As IPSS ...</a:t>
            </a:r>
            <a:r>
              <a:rPr lang="pt-PT" sz="2800" b="1" u="sng" dirty="0" smtClean="0"/>
              <a:t>sob pena de perderem a qualificação como instituições particulares de solidariedade social e o respetivo registo ser cancelado,</a:t>
            </a:r>
            <a:r>
              <a:rPr lang="pt-PT" sz="2800" dirty="0" smtClean="0"/>
              <a:t> </a:t>
            </a:r>
            <a:r>
              <a:rPr lang="pt-PT" sz="2800" u="sng" dirty="0" smtClean="0"/>
              <a:t>ficam </a:t>
            </a:r>
            <a:r>
              <a:rPr lang="pt-PT" sz="2800" u="sng" dirty="0" smtClean="0"/>
              <a:t>obrigadas a adequar os seus estatutos ao disposto no NEIPSS.</a:t>
            </a:r>
            <a:endParaRPr lang="pt-PT" sz="28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Plano da sessão - 3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pt-PT" dirty="0" smtClean="0"/>
          </a:p>
          <a:p>
            <a:endParaRPr lang="pt-PT" dirty="0" smtClean="0"/>
          </a:p>
          <a:p>
            <a:r>
              <a:rPr lang="pt-PT" dirty="0" smtClean="0"/>
              <a:t>Estatutos mais sintéticos ou mais extensos?</a:t>
            </a:r>
          </a:p>
          <a:p>
            <a:endParaRPr lang="pt-PT" dirty="0" smtClean="0"/>
          </a:p>
          <a:p>
            <a:r>
              <a:rPr lang="pt-PT" dirty="0" smtClean="0"/>
              <a:t>Uma questão de opção, apenas!</a:t>
            </a:r>
          </a:p>
          <a:p>
            <a:endParaRPr lang="pt-PT" dirty="0" smtClean="0"/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pt-PT" b="1" dirty="0" smtClean="0">
                <a:solidFill>
                  <a:srgbClr val="0000CC"/>
                </a:solidFill>
              </a:rPr>
              <a:t>Estatutos mais sintéticos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pt-PT" sz="3000" b="1" dirty="0" smtClean="0">
              <a:solidFill>
                <a:srgbClr val="0000CC"/>
              </a:solidFill>
            </a:endParaRPr>
          </a:p>
          <a:p>
            <a:pPr algn="ctr">
              <a:buNone/>
            </a:pPr>
            <a:r>
              <a:rPr lang="pt-PT" sz="3000" b="1" dirty="0" smtClean="0">
                <a:solidFill>
                  <a:srgbClr val="0000CC"/>
                </a:solidFill>
              </a:rPr>
              <a:t>A opção por um texto mínimo para os estatutos:</a:t>
            </a:r>
            <a:endParaRPr lang="pt-PT" sz="2600" b="1" dirty="0" smtClean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v"/>
            </a:pPr>
            <a:r>
              <a:rPr lang="pt-PT" sz="2600" b="1" dirty="0" smtClean="0">
                <a:solidFill>
                  <a:srgbClr val="0000CC"/>
                </a:solidFill>
              </a:rPr>
              <a:t> Vantagens:</a:t>
            </a:r>
          </a:p>
          <a:p>
            <a:pPr lvl="2">
              <a:buFont typeface="Wingdings" pitchFamily="2" charset="2"/>
              <a:buChar char="§"/>
            </a:pPr>
            <a:r>
              <a:rPr lang="pt-PT" sz="2600" dirty="0" smtClean="0">
                <a:solidFill>
                  <a:srgbClr val="0000CC"/>
                </a:solidFill>
              </a:rPr>
              <a:t> Documento de mais fácil leitura e manuseamento;</a:t>
            </a:r>
          </a:p>
          <a:p>
            <a:pPr lvl="2">
              <a:buFont typeface="Wingdings" pitchFamily="2" charset="2"/>
              <a:buChar char="§"/>
            </a:pPr>
            <a:r>
              <a:rPr lang="pt-PT" sz="2600" dirty="0" smtClean="0">
                <a:solidFill>
                  <a:srgbClr val="0000CC"/>
                </a:solidFill>
              </a:rPr>
              <a:t>Alguma economia quando da sua divulgação </a:t>
            </a:r>
          </a:p>
          <a:p>
            <a:pPr lvl="1">
              <a:buFont typeface="Wingdings" pitchFamily="2" charset="2"/>
              <a:buChar char="v"/>
            </a:pPr>
            <a:r>
              <a:rPr lang="pt-PT" sz="2600" b="1" dirty="0" smtClean="0">
                <a:solidFill>
                  <a:srgbClr val="0000CC"/>
                </a:solidFill>
              </a:rPr>
              <a:t> Desvantagens:</a:t>
            </a:r>
          </a:p>
          <a:p>
            <a:pPr lvl="2">
              <a:buFont typeface="Wingdings" pitchFamily="2" charset="2"/>
              <a:buChar char="§"/>
            </a:pPr>
            <a:r>
              <a:rPr lang="pt-PT" sz="2600" dirty="0" smtClean="0">
                <a:solidFill>
                  <a:srgbClr val="0000CC"/>
                </a:solidFill>
              </a:rPr>
              <a:t> Constante consulta a legislação não condensada;</a:t>
            </a:r>
          </a:p>
          <a:p>
            <a:pPr lvl="2">
              <a:buFont typeface="Wingdings" pitchFamily="2" charset="2"/>
              <a:buChar char="§"/>
            </a:pPr>
            <a:r>
              <a:rPr lang="pt-PT" sz="2600" dirty="0" smtClean="0">
                <a:solidFill>
                  <a:srgbClr val="0000CC"/>
                </a:solidFill>
              </a:rPr>
              <a:t> Dificuldade em resolver dúvidas imediatas</a:t>
            </a:r>
          </a:p>
          <a:p>
            <a:pPr lvl="2">
              <a:buNone/>
            </a:pPr>
            <a:endParaRPr lang="pt-PT" sz="2800" dirty="0" smtClean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dirty="0" smtClean="0"/>
              <a:t>Texto de estatutos mais extenso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pt-PT" sz="2800" b="1" dirty="0" smtClean="0"/>
              <a:t>Texto de estatutos mais extenso que  transcreva a lei aplicável: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Desvantagens:</a:t>
            </a:r>
          </a:p>
          <a:p>
            <a:pPr lvl="2">
              <a:buFont typeface="Wingdings" pitchFamily="2" charset="2"/>
              <a:buChar char="§"/>
            </a:pPr>
            <a:r>
              <a:rPr lang="pt-PT" dirty="0" smtClean="0"/>
              <a:t>Documento mais extenso;</a:t>
            </a:r>
          </a:p>
          <a:p>
            <a:pPr lvl="2">
              <a:buFont typeface="Wingdings" pitchFamily="2" charset="2"/>
              <a:buChar char="§"/>
            </a:pPr>
            <a:r>
              <a:rPr lang="pt-PT" dirty="0" smtClean="0"/>
              <a:t>Mais onerosa a sua divulgação em papel</a:t>
            </a:r>
          </a:p>
          <a:p>
            <a:pPr>
              <a:buFont typeface="Wingdings" pitchFamily="2" charset="2"/>
              <a:buChar char="v"/>
            </a:pPr>
            <a:r>
              <a:rPr lang="pt-PT" sz="2400" b="1" dirty="0" smtClean="0"/>
              <a:t>Vantagens:</a:t>
            </a:r>
          </a:p>
          <a:p>
            <a:pPr lvl="2">
              <a:buFont typeface="Wingdings" pitchFamily="2" charset="2"/>
              <a:buChar char="§"/>
            </a:pPr>
            <a:r>
              <a:rPr lang="pt-PT" dirty="0" smtClean="0"/>
              <a:t>Transcrevendo a lei nas partes aplicáveis, torna a lei mais acessível aos utilizadores;</a:t>
            </a:r>
          </a:p>
          <a:p>
            <a:pPr lvl="2">
              <a:buFont typeface="Wingdings" pitchFamily="2" charset="2"/>
              <a:buChar char="§"/>
            </a:pPr>
            <a:r>
              <a:rPr lang="pt-PT" dirty="0" smtClean="0"/>
              <a:t>Maior previsibilidade de situações menos correntes.</a:t>
            </a:r>
          </a:p>
          <a:p>
            <a:pPr lvl="2">
              <a:buFont typeface="Wingdings" pitchFamily="2" charset="2"/>
              <a:buChar char="§"/>
            </a:pPr>
            <a:r>
              <a:rPr lang="pt-PT" dirty="0" smtClean="0"/>
              <a:t>Menor probabilidade de incorrer em violações da lei.</a:t>
            </a:r>
          </a:p>
          <a:p>
            <a:pPr lvl="1">
              <a:buFontTx/>
              <a:buChar char="-"/>
            </a:pPr>
            <a:endParaRPr lang="pt-P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Plano da sessão - 4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51571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pt-PT" b="1" dirty="0" smtClean="0"/>
              <a:t>Exemplo de uma metodologia de trabalho</a:t>
            </a:r>
          </a:p>
          <a:p>
            <a:pPr algn="ctr">
              <a:buNone/>
            </a:pPr>
            <a:r>
              <a:rPr lang="pt-PT" b="1" dirty="0" smtClean="0"/>
              <a:t> (para Associações de Solidariedade Social):</a:t>
            </a:r>
          </a:p>
          <a:p>
            <a:pPr marL="514350" indent="-514350">
              <a:buNone/>
            </a:pPr>
            <a:endParaRPr lang="pt-PT" sz="2800" dirty="0" smtClean="0"/>
          </a:p>
          <a:p>
            <a:pPr marL="1314450" lvl="2" indent="-514350">
              <a:buFont typeface="+mj-lt"/>
              <a:buAutoNum type="arabicPeriod"/>
            </a:pPr>
            <a:r>
              <a:rPr lang="pt-PT" sz="2800" dirty="0" smtClean="0"/>
              <a:t>Criação de uma comissão de redação;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PT" sz="2800" dirty="0" smtClean="0"/>
              <a:t>Aprovação pela Direção do novo texto;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PT" sz="2800" dirty="0" smtClean="0"/>
              <a:t> Publicação para recolha de propostas de alteração pelos sócios;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PT" sz="2800" dirty="0" smtClean="0"/>
              <a:t> Apresentação em AG para votação.</a:t>
            </a:r>
            <a:endParaRPr lang="pt-P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dirty="0" smtClean="0"/>
              <a:t>Comissão de Redação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pt-PT" dirty="0" smtClean="0"/>
          </a:p>
          <a:p>
            <a:r>
              <a:rPr lang="pt-PT" dirty="0" smtClean="0"/>
              <a:t>Fará: 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	Comparação de textos:</a:t>
            </a:r>
          </a:p>
          <a:p>
            <a:pPr lvl="2">
              <a:buFont typeface="Wingdings" pitchFamily="2" charset="2"/>
              <a:buChar char="ü"/>
            </a:pPr>
            <a:r>
              <a:rPr lang="pt-PT" dirty="0" smtClean="0"/>
              <a:t>Legislação existente/nova Legislação/Estatutos em vigor;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 Nova redação;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Apresentação de proposta à Direção.</a:t>
            </a:r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Intervenção da Direção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pt-PT" dirty="0" smtClean="0"/>
              <a:t>Fará:</a:t>
            </a:r>
            <a:endParaRPr lang="pt-PT" sz="2200" dirty="0" smtClean="0"/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Revisão e aprovação do texto apresentado pela Comissão de Redação</a:t>
            </a:r>
          </a:p>
          <a:p>
            <a:pPr lvl="1">
              <a:buFont typeface="Wingdings" pitchFamily="2" charset="2"/>
              <a:buChar char="§"/>
            </a:pPr>
            <a:r>
              <a:rPr lang="pt-PT" sz="2400" dirty="0" smtClean="0"/>
              <a:t>Pedido ao Presidente da Mesa de convocação de AG para cumprimento do previsto no </a:t>
            </a:r>
            <a:r>
              <a:rPr lang="pt-PT" sz="2400" b="1" dirty="0" smtClean="0">
                <a:solidFill>
                  <a:srgbClr val="0000CC"/>
                </a:solidFill>
              </a:rPr>
              <a:t>n.º 5 do art.º </a:t>
            </a:r>
            <a:r>
              <a:rPr lang="pt-PT" sz="2400" b="1" dirty="0" smtClean="0">
                <a:solidFill>
                  <a:srgbClr val="0000CC"/>
                </a:solidFill>
              </a:rPr>
              <a:t>5.º </a:t>
            </a:r>
            <a:r>
              <a:rPr lang="pt-PT" sz="2400" b="1" dirty="0" smtClean="0">
                <a:solidFill>
                  <a:srgbClr val="0000CC"/>
                </a:solidFill>
              </a:rPr>
              <a:t>do Dec. Lei 172-A/2014:</a:t>
            </a:r>
            <a:r>
              <a:rPr lang="pt-PT" sz="2400" dirty="0" smtClean="0"/>
              <a:t> </a:t>
            </a:r>
            <a:r>
              <a:rPr lang="pt-PT" sz="2400" dirty="0" smtClean="0">
                <a:solidFill>
                  <a:srgbClr val="0000CC"/>
                </a:solidFill>
              </a:rPr>
              <a:t>“a adequação dos estatutos das IPSS efetua-se por deliberação dos órgãos competentes, </a:t>
            </a:r>
            <a:r>
              <a:rPr lang="pt-PT" sz="2400" u="sng" dirty="0" smtClean="0">
                <a:solidFill>
                  <a:srgbClr val="0000CC"/>
                </a:solidFill>
              </a:rPr>
              <a:t>tomada por maioria simples dos votos, sem contar as abstenções, </a:t>
            </a:r>
            <a:r>
              <a:rPr lang="pt-PT" sz="2400" u="sng" dirty="0" smtClean="0">
                <a:solidFill>
                  <a:srgbClr val="C00000"/>
                </a:solidFill>
              </a:rPr>
              <a:t>(</a:t>
            </a:r>
            <a:r>
              <a:rPr lang="pt-PT" sz="2400" dirty="0" smtClean="0">
                <a:solidFill>
                  <a:srgbClr val="C00000"/>
                </a:solidFill>
              </a:rPr>
              <a:t>não se aplica o art.º 62.º/3 que remete para 58.º/1,e </a:t>
            </a:r>
            <a:r>
              <a:rPr lang="pt-PT" sz="2400" dirty="0" smtClean="0">
                <a:solidFill>
                  <a:srgbClr val="C00000"/>
                </a:solidFill>
              </a:rPr>
              <a:t>NEIPSS – exigência de maioria qualificada de 2/3 para alteração de estatutos) </a:t>
            </a:r>
            <a:r>
              <a:rPr lang="pt-PT" sz="2400" dirty="0" smtClean="0">
                <a:solidFill>
                  <a:srgbClr val="0000CC"/>
                </a:solidFill>
              </a:rPr>
              <a:t>vencendo, no caso de haver várias propostas, aquela que tiver a seu favor maior número de votos”.</a:t>
            </a:r>
            <a:endParaRPr lang="pt-PT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Intervenção da Direção  (2) 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pt-PT" sz="2800" dirty="0" smtClean="0"/>
          </a:p>
          <a:p>
            <a:r>
              <a:rPr lang="pt-PT" sz="2800" dirty="0" smtClean="0"/>
              <a:t>No prazo de 60 dias a contar da data da aprovação dos estatutos em AG, para efeitos de registo:</a:t>
            </a:r>
          </a:p>
          <a:p>
            <a:pPr lvl="1">
              <a:buFont typeface="Wingdings" pitchFamily="2" charset="2"/>
              <a:buChar char="§"/>
            </a:pPr>
            <a:r>
              <a:rPr lang="pt-PT" dirty="0" smtClean="0"/>
              <a:t>Envia ao Centro Distrital da Segurança Social – </a:t>
            </a:r>
            <a:r>
              <a:rPr lang="pt-PT" b="1" dirty="0" smtClean="0">
                <a:solidFill>
                  <a:srgbClr val="0000CC"/>
                </a:solidFill>
              </a:rPr>
              <a:t>art.º 20.º Portaria 139/2007 de 29 de Janeiro,  </a:t>
            </a:r>
            <a:r>
              <a:rPr lang="pt-PT" dirty="0" smtClean="0"/>
              <a:t>para efeitos de registo:</a:t>
            </a:r>
          </a:p>
          <a:p>
            <a:pPr lvl="2">
              <a:buFont typeface="Wingdings" pitchFamily="2" charset="2"/>
              <a:buChar char="v"/>
            </a:pPr>
            <a:r>
              <a:rPr lang="pt-PT" dirty="0" smtClean="0"/>
              <a:t> Requerimento (modelo GIP 8/2012 DGSS);</a:t>
            </a:r>
          </a:p>
          <a:p>
            <a:pPr lvl="2">
              <a:buFont typeface="Wingdings" pitchFamily="2" charset="2"/>
              <a:buChar char="v"/>
            </a:pPr>
            <a:r>
              <a:rPr lang="pt-PT" dirty="0" smtClean="0"/>
              <a:t> Ata da deliberação de aprovação;</a:t>
            </a:r>
          </a:p>
          <a:p>
            <a:pPr lvl="2">
              <a:buFont typeface="Wingdings" pitchFamily="2" charset="2"/>
              <a:buChar char="v"/>
            </a:pPr>
            <a:r>
              <a:rPr lang="pt-PT" dirty="0" smtClean="0"/>
              <a:t> Texto completo dos novos estatutos;</a:t>
            </a:r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pt-PT" dirty="0" smtClean="0"/>
              <a:t>Prazos da Portaria 139/2007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pt-PT" sz="2400" dirty="0" smtClean="0"/>
              <a:t>A Instituição deve submeter o requerimento do registo nos 60 dias posteriores à aprovação da alteração;</a:t>
            </a:r>
          </a:p>
          <a:p>
            <a:r>
              <a:rPr lang="pt-PT" sz="2400" dirty="0" smtClean="0"/>
              <a:t>O Centro Distrital analisa o processo e tem 30 dias para emitir parecer e enviar à DGSS, a não ser que haja insuficiências a suprir, caso em que dá até 60 dias à Instituição para o </a:t>
            </a:r>
            <a:r>
              <a:rPr lang="pt-PT" sz="2400" dirty="0" smtClean="0"/>
              <a:t>fazer. </a:t>
            </a:r>
            <a:endParaRPr lang="pt-PT" sz="2400" dirty="0" smtClean="0"/>
          </a:p>
          <a:p>
            <a:r>
              <a:rPr lang="pt-PT" sz="2400" dirty="0" smtClean="0"/>
              <a:t>A DGSS profere decisão sobre o pedido de registo no prazo de 30 dias após a receção;</a:t>
            </a:r>
          </a:p>
          <a:p>
            <a:r>
              <a:rPr lang="pt-PT" sz="2400" dirty="0" smtClean="0"/>
              <a:t>O registo apenas se considera efetuado na data do despacho que defira o pedido de </a:t>
            </a:r>
            <a:r>
              <a:rPr lang="pt-PT" sz="2400" dirty="0" smtClean="0"/>
              <a:t>registo.</a:t>
            </a:r>
          </a:p>
          <a:p>
            <a:pPr algn="just"/>
            <a:r>
              <a:rPr lang="pt-PT" sz="2800" dirty="0" smtClean="0"/>
              <a:t>A UDIPSS Aveiro pediu à Segurança Social um esclarecimento/confirmação sobre a não influência dos prazos desta Portaria no prazo limite – 17 Nov2015 - do art.º 5.º/4 do Dec. Lei 172-A/2014. Aguardemos …</a:t>
            </a:r>
            <a:endParaRPr lang="pt-PT" sz="2800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71500" indent="-571500"/>
            <a:r>
              <a:rPr lang="pt-PT" b="1" dirty="0" smtClean="0">
                <a:solidFill>
                  <a:srgbClr val="0000CC"/>
                </a:solidFill>
              </a:rPr>
              <a:t>Legislação  e fontes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PT" sz="2400" dirty="0" smtClean="0"/>
              <a:t>Decreto Lei 172-A/2014 de 14 de Novembro;</a:t>
            </a:r>
          </a:p>
          <a:p>
            <a:r>
              <a:rPr lang="pt-PT" sz="2400" dirty="0" smtClean="0"/>
              <a:t>Lei 30/2013 de 8 de Maio – Lei de Bases da Economia Social;</a:t>
            </a:r>
          </a:p>
          <a:p>
            <a:r>
              <a:rPr lang="pt-PT" sz="2400" dirty="0" smtClean="0"/>
              <a:t>Decreto Lei 119/83 de 25 de Fevereiro;</a:t>
            </a:r>
          </a:p>
          <a:p>
            <a:r>
              <a:rPr lang="pt-PT" sz="2400" dirty="0" smtClean="0"/>
              <a:t>Portaria 139/2007 de 29 Janeiro – Regulamento de Registo das IPSS do âmbito da Ação Social do Sistema de Segurança Social;</a:t>
            </a:r>
          </a:p>
          <a:p>
            <a:r>
              <a:rPr lang="pt-PT" sz="2400" dirty="0" smtClean="0"/>
              <a:t>Texto da Nova Concordata entre a Santa Sé e a República Portuguesa, assinada em 18 de Maio de 2004;</a:t>
            </a:r>
          </a:p>
          <a:p>
            <a:r>
              <a:rPr lang="pt-PT" sz="2400" dirty="0" smtClean="0"/>
              <a:t>Lei 4/2007 - Lei de Bases da Segurança Social;</a:t>
            </a:r>
          </a:p>
          <a:p>
            <a:r>
              <a:rPr lang="pt-PT" sz="2400" dirty="0" smtClean="0"/>
              <a:t>Lei 24/2012 de 9 de Julho – Lei Quadro das Fundações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pPr>
              <a:buNone/>
            </a:pPr>
            <a:endParaRPr lang="pt-PT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pt-PT" b="1" dirty="0" smtClean="0">
                <a:solidFill>
                  <a:srgbClr val="0000CC"/>
                </a:solidFill>
              </a:rPr>
              <a:t>Legislação  e fontes - 2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pt-PT" dirty="0" smtClean="0"/>
          </a:p>
          <a:p>
            <a:r>
              <a:rPr lang="pt-PT" sz="4400" dirty="0" smtClean="0"/>
              <a:t>Decreto Lei 64/2013 de 13 de Maio  - (Revisor Oficial de Contas nas IPSS))</a:t>
            </a:r>
          </a:p>
          <a:p>
            <a:r>
              <a:rPr lang="pt-PT" sz="4400" dirty="0" smtClean="0"/>
              <a:t>Código Civil: artigos 157.º a 185.º (Pessoas Coletivas);</a:t>
            </a:r>
          </a:p>
          <a:p>
            <a:r>
              <a:rPr lang="pt-PT" sz="4400" dirty="0" smtClean="0"/>
              <a:t>Decreto Lei 519-G2/79 de 29 de Dezembro  (primitivo Estatuto das IPSS)</a:t>
            </a:r>
          </a:p>
          <a:p>
            <a:r>
              <a:rPr lang="pt-PT" sz="4400" dirty="0" smtClean="0"/>
              <a:t>Decreto Lei 9/85 de 9 de Janeiro – (Isenções fiscais das IPSS)</a:t>
            </a:r>
          </a:p>
          <a:p>
            <a:r>
              <a:rPr lang="pt-PT" sz="4400" dirty="0" smtClean="0"/>
              <a:t>Decreto Lei 89/85 de 1 de Abril – Revoga art.º 32.º do  Decreto Lei 119/83)</a:t>
            </a:r>
          </a:p>
          <a:p>
            <a:r>
              <a:rPr lang="pt-PT" sz="4400" dirty="0" smtClean="0"/>
              <a:t>Decreto Lei 402/85 de 11 de Outubro  - (Dispensa de escritura pública para os estatutos das IPSS)</a:t>
            </a:r>
          </a:p>
          <a:p>
            <a:r>
              <a:rPr lang="pt-PT" sz="4400" dirty="0" smtClean="0"/>
              <a:t>Decreto Lei 29/86 de 19 de Fevereiro – (art.º 94.º/2 - Associações de Socorros Mútuos)</a:t>
            </a:r>
          </a:p>
          <a:p>
            <a:r>
              <a:rPr lang="pt-PT" sz="4400" dirty="0" smtClean="0"/>
              <a:t>Informação do ISS, DAJI, 15 Janeiro 2015;</a:t>
            </a:r>
          </a:p>
          <a:p>
            <a:r>
              <a:rPr lang="pt-PT" sz="4400" dirty="0" smtClean="0"/>
              <a:t>Informações da UDIPSS Aveiro de 18.11.2014 e 29.12.2014</a:t>
            </a:r>
          </a:p>
          <a:p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9712" y="4797152"/>
            <a:ext cx="5256584" cy="570186"/>
          </a:xfrm>
        </p:spPr>
        <p:txBody>
          <a:bodyPr>
            <a:noAutofit/>
          </a:bodyPr>
          <a:lstStyle/>
          <a:p>
            <a:pPr algn="ctr"/>
            <a:r>
              <a:rPr lang="pt-PT" sz="3600" dirty="0" smtClean="0"/>
              <a:t/>
            </a:r>
            <a:br>
              <a:rPr lang="pt-PT" sz="3600" dirty="0" smtClean="0"/>
            </a:br>
            <a:r>
              <a:rPr lang="pt-PT" sz="3600" dirty="0" smtClean="0"/>
              <a:t>Não fique assim! Ligue:</a:t>
            </a:r>
            <a:endParaRPr lang="pt-PT" sz="3600" dirty="0"/>
          </a:p>
        </p:txBody>
      </p:sp>
      <p:graphicFrame>
        <p:nvGraphicFramePr>
          <p:cNvPr id="6" name="Diagrama 5"/>
          <p:cNvGraphicFramePr/>
          <p:nvPr/>
        </p:nvGraphicFramePr>
        <p:xfrm>
          <a:off x="1792288" y="5367338"/>
          <a:ext cx="6092080" cy="1158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Resultado de imagem para final"/>
          <p:cNvPicPr>
            <a:picLocks noGrp="1" noChangeAspect="1" noChangeArrowheads="1"/>
          </p:cNvPicPr>
          <p:nvPr>
            <p:ph type="pic" idx="1"/>
          </p:nvPr>
        </p:nvPicPr>
        <p:blipFill>
          <a:blip r:embed="rId7" cstate="print"/>
          <a:srcRect t="12333" b="12333"/>
          <a:stretch>
            <a:fillRect/>
          </a:stretch>
        </p:blipFill>
        <p:spPr bwMode="auto">
          <a:xfrm>
            <a:off x="1763688" y="404664"/>
            <a:ext cx="5832648" cy="4374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3010" name="Picture 2" descr="Resultado de imagem para obrigado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t="12500" b="12500"/>
          <a:stretch>
            <a:fillRect/>
          </a:stretch>
        </p:blipFill>
        <p:spPr bwMode="auto">
          <a:xfrm>
            <a:off x="0" y="-143055"/>
            <a:ext cx="9210086" cy="70010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Luis Correia\Desktop\sem nom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71643"/>
            <a:ext cx="9900592" cy="105364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1835</TotalTime>
  <Words>3708</Words>
  <Application>Microsoft Office PowerPoint</Application>
  <PresentationFormat>Apresentação no Ecrã (4:3)</PresentationFormat>
  <Paragraphs>342</Paragraphs>
  <Slides>50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50</vt:i4>
      </vt:variant>
    </vt:vector>
  </HeadingPairs>
  <TitlesOfParts>
    <vt:vector size="51" baseType="lpstr">
      <vt:lpstr>Tema do Office</vt:lpstr>
      <vt:lpstr>Diapositivo 1</vt:lpstr>
      <vt:lpstr>Plano da sessão</vt:lpstr>
      <vt:lpstr>Plano da sessão - 1</vt:lpstr>
      <vt:lpstr>Estatuto das IPSS : Dec. Lei 119/83</vt:lpstr>
      <vt:lpstr>Alterações ao Dec. Lei 119/83</vt:lpstr>
      <vt:lpstr>O Dec. Lei 172-A/2014</vt:lpstr>
      <vt:lpstr>O Dec. Lei 172-A/2014 (2)</vt:lpstr>
      <vt:lpstr>Preâmbulo do Decreto Lei 172-A/2014</vt:lpstr>
      <vt:lpstr>Preâmbulo do Decreto Lei 172-A/2014 (2)</vt:lpstr>
      <vt:lpstr>Lei de Bases da Economia Social  (Lei 30/2013 de 8 de Maio)</vt:lpstr>
      <vt:lpstr>Lei de Bases da Economia Social  (Lei 30/2013 de 8 de Maio) (2)</vt:lpstr>
      <vt:lpstr>Grande estrutura do Dec. Lei 119/83</vt:lpstr>
      <vt:lpstr>O Dec. Lei 172-A/2014</vt:lpstr>
      <vt:lpstr>Estrutura do Novo Estatuto</vt:lpstr>
      <vt:lpstr>Estrutura do novo Estatuto (2)</vt:lpstr>
      <vt:lpstr>Estrutura do novo Estatuto (3) </vt:lpstr>
      <vt:lpstr>Estrutura do novo Estatuto (4)</vt:lpstr>
      <vt:lpstr>O novo Estatuto das IPSS - Alterações</vt:lpstr>
      <vt:lpstr>O novo Estatuto: alterações ao nível dos Órgãos Sociais</vt:lpstr>
      <vt:lpstr>O novo Estatuto: alterações ao nível dos Órgãos Sociais (2)</vt:lpstr>
      <vt:lpstr>O novo Estatuto: alterações ao nível dos Órgãos Sociais (3)</vt:lpstr>
      <vt:lpstr>O Novo Estatuto – Novo órgão:  Assembleia de Representantes</vt:lpstr>
      <vt:lpstr>O Novo Estatuto – outras regras</vt:lpstr>
      <vt:lpstr>O Novo Estatuto – outras regras - 2</vt:lpstr>
      <vt:lpstr>O Novo Estatuto – reforço do poder do Estado</vt:lpstr>
      <vt:lpstr>O Novo Estatuto – controlo das contas das IPSS pelo Estado   </vt:lpstr>
      <vt:lpstr>Plano da sessão - 2</vt:lpstr>
      <vt:lpstr>Documentos base para uma adequação bem sucedida</vt:lpstr>
      <vt:lpstr>Aditamentos  e alterações no NEIPSS</vt:lpstr>
      <vt:lpstr>Aditamentos  e alterações no NEIPSS (2)</vt:lpstr>
      <vt:lpstr>Conteúdos obrigatórios</vt:lpstr>
      <vt:lpstr>Conteúdos obrigatórios (2)</vt:lpstr>
      <vt:lpstr>Conteúdos obrigatórios (3)</vt:lpstr>
      <vt:lpstr>Conteúdos obrigatórios (4)</vt:lpstr>
      <vt:lpstr>Conteúdos obrigatórios (5)</vt:lpstr>
      <vt:lpstr>Data limite para as IPSS procederem à adequação dos seus Estatutos  </vt:lpstr>
      <vt:lpstr>Penalizações se as IPSS não procederem à adequação dos seus Estatutos dentro do prazo</vt:lpstr>
      <vt:lpstr>Plano da sessão - 3</vt:lpstr>
      <vt:lpstr>Estatutos mais sintéticos</vt:lpstr>
      <vt:lpstr>Texto de estatutos mais extenso</vt:lpstr>
      <vt:lpstr>Plano da sessão - 4</vt:lpstr>
      <vt:lpstr>Comissão de Redação</vt:lpstr>
      <vt:lpstr>Intervenção da Direção</vt:lpstr>
      <vt:lpstr>Intervenção da Direção  (2) </vt:lpstr>
      <vt:lpstr>Prazos da Portaria 139/2007</vt:lpstr>
      <vt:lpstr>Legislação  e fontes</vt:lpstr>
      <vt:lpstr>Legislação  e fontes - 2</vt:lpstr>
      <vt:lpstr> Não fique assim! Ligue:</vt:lpstr>
      <vt:lpstr>Diapositivo 49</vt:lpstr>
      <vt:lpstr>Diapositivo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revisão dos Estatutos das  Instituições Particulares de Solidariedade  Social</dc:title>
  <dc:creator>Luis Correia</dc:creator>
  <cp:lastModifiedBy>Luis Correia</cp:lastModifiedBy>
  <cp:revision>173</cp:revision>
  <dcterms:created xsi:type="dcterms:W3CDTF">2015-04-18T20:18:39Z</dcterms:created>
  <dcterms:modified xsi:type="dcterms:W3CDTF">2015-05-07T05:40:53Z</dcterms:modified>
</cp:coreProperties>
</file>