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2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6666FF"/>
    <a:srgbClr val="9966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Estilo Médio 1 - Ênfase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7287CA-ED40-4BFE-9A93-56612C01E788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A2E7475C-C818-4B64-9AFF-F18238CD68BE}">
      <dgm:prSet phldrT="[Texto]"/>
      <dgm:spPr/>
      <dgm:t>
        <a:bodyPr/>
        <a:lstStyle/>
        <a:p>
          <a:r>
            <a:rPr lang="pt-BR" dirty="0" smtClean="0"/>
            <a:t>FAZER</a:t>
          </a:r>
          <a:endParaRPr lang="pt-BR" dirty="0"/>
        </a:p>
      </dgm:t>
    </dgm:pt>
    <dgm:pt modelId="{ED94984A-A113-4400-B758-6E0C7AD556EB}" type="parTrans" cxnId="{92A3694B-6C22-4E50-A8DD-13554173AF49}">
      <dgm:prSet/>
      <dgm:spPr/>
      <dgm:t>
        <a:bodyPr/>
        <a:lstStyle/>
        <a:p>
          <a:endParaRPr lang="pt-BR"/>
        </a:p>
      </dgm:t>
    </dgm:pt>
    <dgm:pt modelId="{95C92183-3E62-4CC1-B4A9-C7A65242D8FC}" type="sibTrans" cxnId="{92A3694B-6C22-4E50-A8DD-13554173AF49}">
      <dgm:prSet/>
      <dgm:spPr/>
      <dgm:t>
        <a:bodyPr/>
        <a:lstStyle/>
        <a:p>
          <a:endParaRPr lang="pt-BR"/>
        </a:p>
      </dgm:t>
    </dgm:pt>
    <dgm:pt modelId="{AF1640B3-B9CE-4F0E-A9EC-9B71B084ED6E}">
      <dgm:prSet phldrT="[Texto]"/>
      <dgm:spPr/>
      <dgm:t>
        <a:bodyPr/>
        <a:lstStyle/>
        <a:p>
          <a:r>
            <a:rPr lang="pt-BR" dirty="0" smtClean="0"/>
            <a:t>NORMAS TÉCNICAS</a:t>
          </a:r>
          <a:endParaRPr lang="pt-BR" dirty="0"/>
        </a:p>
      </dgm:t>
    </dgm:pt>
    <dgm:pt modelId="{07F0D177-33C5-4C4F-8C4B-53036D251BED}" type="parTrans" cxnId="{7278403C-A7E5-49CC-A218-7A865CCAB613}">
      <dgm:prSet/>
      <dgm:spPr/>
      <dgm:t>
        <a:bodyPr/>
        <a:lstStyle/>
        <a:p>
          <a:endParaRPr lang="pt-BR"/>
        </a:p>
      </dgm:t>
    </dgm:pt>
    <dgm:pt modelId="{69C5EEA5-2608-4F66-9237-E2919248FDA3}" type="sibTrans" cxnId="{7278403C-A7E5-49CC-A218-7A865CCAB613}">
      <dgm:prSet/>
      <dgm:spPr/>
      <dgm:t>
        <a:bodyPr/>
        <a:lstStyle/>
        <a:p>
          <a:endParaRPr lang="pt-BR"/>
        </a:p>
      </dgm:t>
    </dgm:pt>
    <dgm:pt modelId="{D5FD261E-6915-4E52-987D-711EC15B3F64}">
      <dgm:prSet phldrT="[Texto]"/>
      <dgm:spPr/>
      <dgm:t>
        <a:bodyPr/>
        <a:lstStyle/>
        <a:p>
          <a:r>
            <a:rPr lang="pt-BR" u="sng" dirty="0" smtClean="0"/>
            <a:t>AGIR</a:t>
          </a:r>
          <a:endParaRPr lang="pt-BR" u="sng" dirty="0"/>
        </a:p>
      </dgm:t>
    </dgm:pt>
    <dgm:pt modelId="{6C0A3D3C-60C1-49E3-B3BB-38CC9858A04E}" type="parTrans" cxnId="{634AF385-6D08-437E-9D46-74EAB5EC4929}">
      <dgm:prSet/>
      <dgm:spPr/>
      <dgm:t>
        <a:bodyPr/>
        <a:lstStyle/>
        <a:p>
          <a:endParaRPr lang="pt-BR"/>
        </a:p>
      </dgm:t>
    </dgm:pt>
    <dgm:pt modelId="{0D1D7FD3-537E-4C9A-B990-345BB543B124}" type="sibTrans" cxnId="{634AF385-6D08-437E-9D46-74EAB5EC4929}">
      <dgm:prSet/>
      <dgm:spPr/>
      <dgm:t>
        <a:bodyPr/>
        <a:lstStyle/>
        <a:p>
          <a:endParaRPr lang="pt-BR"/>
        </a:p>
      </dgm:t>
    </dgm:pt>
    <dgm:pt modelId="{E845E950-6744-4830-8C59-1B10B72CEB65}">
      <dgm:prSet phldrT="[Texto]"/>
      <dgm:spPr/>
      <dgm:t>
        <a:bodyPr/>
        <a:lstStyle/>
        <a:p>
          <a:r>
            <a:rPr lang="pt-BR" dirty="0" smtClean="0"/>
            <a:t>NORMAS ÉTICAS</a:t>
          </a:r>
          <a:endParaRPr lang="pt-BR" dirty="0"/>
        </a:p>
      </dgm:t>
    </dgm:pt>
    <dgm:pt modelId="{49841A8E-5301-4915-9C50-5D8692F97C33}" type="parTrans" cxnId="{EFAE1742-5F7B-4133-9C33-825D31C9116D}">
      <dgm:prSet/>
      <dgm:spPr/>
      <dgm:t>
        <a:bodyPr/>
        <a:lstStyle/>
        <a:p>
          <a:endParaRPr lang="pt-BR"/>
        </a:p>
      </dgm:t>
    </dgm:pt>
    <dgm:pt modelId="{525BC1A0-CB1D-4F28-BDE6-8FAE336B521B}" type="sibTrans" cxnId="{EFAE1742-5F7B-4133-9C33-825D31C9116D}">
      <dgm:prSet/>
      <dgm:spPr/>
      <dgm:t>
        <a:bodyPr/>
        <a:lstStyle/>
        <a:p>
          <a:endParaRPr lang="pt-BR"/>
        </a:p>
      </dgm:t>
    </dgm:pt>
    <dgm:pt modelId="{734D6BE3-9B77-4202-B51B-3AD8E0956253}" type="pres">
      <dgm:prSet presAssocID="{337287CA-ED40-4BFE-9A93-56612C01E78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14ED4D4-F6EC-4C44-9BDA-2023E7B2D57D}" type="pres">
      <dgm:prSet presAssocID="{A2E7475C-C818-4B64-9AFF-F18238CD68BE}" presName="linNode" presStyleCnt="0"/>
      <dgm:spPr/>
    </dgm:pt>
    <dgm:pt modelId="{56E71780-3105-4D97-BE05-9D809B3C54A3}" type="pres">
      <dgm:prSet presAssocID="{A2E7475C-C818-4B64-9AFF-F18238CD68BE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7FDB14C-2CF7-4C47-912F-92B93F310F68}" type="pres">
      <dgm:prSet presAssocID="{A2E7475C-C818-4B64-9AFF-F18238CD68BE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DFE046A-6E79-44E3-9AF0-F02C7C0A2318}" type="pres">
      <dgm:prSet presAssocID="{95C92183-3E62-4CC1-B4A9-C7A65242D8FC}" presName="sp" presStyleCnt="0"/>
      <dgm:spPr/>
    </dgm:pt>
    <dgm:pt modelId="{41B94C56-4502-4E54-844C-DEB50261D0AD}" type="pres">
      <dgm:prSet presAssocID="{D5FD261E-6915-4E52-987D-711EC15B3F64}" presName="linNode" presStyleCnt="0"/>
      <dgm:spPr/>
    </dgm:pt>
    <dgm:pt modelId="{EC0616DA-7566-4F40-A2A7-177AE26664BE}" type="pres">
      <dgm:prSet presAssocID="{D5FD261E-6915-4E52-987D-711EC15B3F64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1C321AE-A0A3-4F05-8B04-291A481134BB}" type="pres">
      <dgm:prSet presAssocID="{D5FD261E-6915-4E52-987D-711EC15B3F64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2A3694B-6C22-4E50-A8DD-13554173AF49}" srcId="{337287CA-ED40-4BFE-9A93-56612C01E788}" destId="{A2E7475C-C818-4B64-9AFF-F18238CD68BE}" srcOrd="0" destOrd="0" parTransId="{ED94984A-A113-4400-B758-6E0C7AD556EB}" sibTransId="{95C92183-3E62-4CC1-B4A9-C7A65242D8FC}"/>
    <dgm:cxn modelId="{00152A67-94E7-4184-910D-7C9A6729D81F}" type="presOf" srcId="{A2E7475C-C818-4B64-9AFF-F18238CD68BE}" destId="{56E71780-3105-4D97-BE05-9D809B3C54A3}" srcOrd="0" destOrd="0" presId="urn:microsoft.com/office/officeart/2005/8/layout/vList5"/>
    <dgm:cxn modelId="{62F3C3C8-1705-46AB-A3B4-9435C3A97495}" type="presOf" srcId="{AF1640B3-B9CE-4F0E-A9EC-9B71B084ED6E}" destId="{F7FDB14C-2CF7-4C47-912F-92B93F310F68}" srcOrd="0" destOrd="0" presId="urn:microsoft.com/office/officeart/2005/8/layout/vList5"/>
    <dgm:cxn modelId="{AA1F885D-0F19-4D27-AA27-A4E3EF217350}" type="presOf" srcId="{E845E950-6744-4830-8C59-1B10B72CEB65}" destId="{11C321AE-A0A3-4F05-8B04-291A481134BB}" srcOrd="0" destOrd="0" presId="urn:microsoft.com/office/officeart/2005/8/layout/vList5"/>
    <dgm:cxn modelId="{BB307AED-F23D-4B91-8AB2-E603C6322CF0}" type="presOf" srcId="{337287CA-ED40-4BFE-9A93-56612C01E788}" destId="{734D6BE3-9B77-4202-B51B-3AD8E0956253}" srcOrd="0" destOrd="0" presId="urn:microsoft.com/office/officeart/2005/8/layout/vList5"/>
    <dgm:cxn modelId="{EFAE1742-5F7B-4133-9C33-825D31C9116D}" srcId="{D5FD261E-6915-4E52-987D-711EC15B3F64}" destId="{E845E950-6744-4830-8C59-1B10B72CEB65}" srcOrd="0" destOrd="0" parTransId="{49841A8E-5301-4915-9C50-5D8692F97C33}" sibTransId="{525BC1A0-CB1D-4F28-BDE6-8FAE336B521B}"/>
    <dgm:cxn modelId="{634AF385-6D08-437E-9D46-74EAB5EC4929}" srcId="{337287CA-ED40-4BFE-9A93-56612C01E788}" destId="{D5FD261E-6915-4E52-987D-711EC15B3F64}" srcOrd="1" destOrd="0" parTransId="{6C0A3D3C-60C1-49E3-B3BB-38CC9858A04E}" sibTransId="{0D1D7FD3-537E-4C9A-B990-345BB543B124}"/>
    <dgm:cxn modelId="{F5BABBCD-C03D-401C-99C9-0597BD950AB0}" type="presOf" srcId="{D5FD261E-6915-4E52-987D-711EC15B3F64}" destId="{EC0616DA-7566-4F40-A2A7-177AE26664BE}" srcOrd="0" destOrd="0" presId="urn:microsoft.com/office/officeart/2005/8/layout/vList5"/>
    <dgm:cxn modelId="{7278403C-A7E5-49CC-A218-7A865CCAB613}" srcId="{A2E7475C-C818-4B64-9AFF-F18238CD68BE}" destId="{AF1640B3-B9CE-4F0E-A9EC-9B71B084ED6E}" srcOrd="0" destOrd="0" parTransId="{07F0D177-33C5-4C4F-8C4B-53036D251BED}" sibTransId="{69C5EEA5-2608-4F66-9237-E2919248FDA3}"/>
    <dgm:cxn modelId="{D82D0600-70BC-4D0A-9716-E688362A6D0A}" type="presParOf" srcId="{734D6BE3-9B77-4202-B51B-3AD8E0956253}" destId="{714ED4D4-F6EC-4C44-9BDA-2023E7B2D57D}" srcOrd="0" destOrd="0" presId="urn:microsoft.com/office/officeart/2005/8/layout/vList5"/>
    <dgm:cxn modelId="{9EA2F6AA-76AC-411E-A284-54A5EA569DE8}" type="presParOf" srcId="{714ED4D4-F6EC-4C44-9BDA-2023E7B2D57D}" destId="{56E71780-3105-4D97-BE05-9D809B3C54A3}" srcOrd="0" destOrd="0" presId="urn:microsoft.com/office/officeart/2005/8/layout/vList5"/>
    <dgm:cxn modelId="{2DEBF013-EB5A-4623-AF7F-7BC0E436CA1B}" type="presParOf" srcId="{714ED4D4-F6EC-4C44-9BDA-2023E7B2D57D}" destId="{F7FDB14C-2CF7-4C47-912F-92B93F310F68}" srcOrd="1" destOrd="0" presId="urn:microsoft.com/office/officeart/2005/8/layout/vList5"/>
    <dgm:cxn modelId="{0427F1B0-DAF8-4A9B-9010-96E651F0ECEF}" type="presParOf" srcId="{734D6BE3-9B77-4202-B51B-3AD8E0956253}" destId="{4DFE046A-6E79-44E3-9AF0-F02C7C0A2318}" srcOrd="1" destOrd="0" presId="urn:microsoft.com/office/officeart/2005/8/layout/vList5"/>
    <dgm:cxn modelId="{6A1E4A02-0D30-434D-A417-AB4C384617A8}" type="presParOf" srcId="{734D6BE3-9B77-4202-B51B-3AD8E0956253}" destId="{41B94C56-4502-4E54-844C-DEB50261D0AD}" srcOrd="2" destOrd="0" presId="urn:microsoft.com/office/officeart/2005/8/layout/vList5"/>
    <dgm:cxn modelId="{8F6DE327-33C0-4562-BDF8-44C6C10F7B51}" type="presParOf" srcId="{41B94C56-4502-4E54-844C-DEB50261D0AD}" destId="{EC0616DA-7566-4F40-A2A7-177AE26664BE}" srcOrd="0" destOrd="0" presId="urn:microsoft.com/office/officeart/2005/8/layout/vList5"/>
    <dgm:cxn modelId="{6D8C145B-A308-458B-88B5-A3315EEF7AC3}" type="presParOf" srcId="{41B94C56-4502-4E54-844C-DEB50261D0AD}" destId="{11C321AE-A0A3-4F05-8B04-291A481134B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7FDB14C-2CF7-4C47-912F-92B93F310F68}">
      <dsp:nvSpPr>
        <dsp:cNvPr id="0" name=""/>
        <dsp:cNvSpPr/>
      </dsp:nvSpPr>
      <dsp:spPr>
        <a:xfrm rot="5400000">
          <a:off x="4693520" y="-1505156"/>
          <a:ext cx="1805214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97155" rIns="194310" bIns="97155" numCol="1" spcCol="1270" anchor="ctr" anchorCtr="0">
          <a:noAutofit/>
        </a:bodyPr>
        <a:lstStyle/>
        <a:p>
          <a:pPr marL="285750" lvl="1" indent="-285750" algn="l" defTabSz="2266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5100" kern="1200" dirty="0" smtClean="0"/>
            <a:t>NORMAS TÉCNICAS</a:t>
          </a:r>
          <a:endParaRPr lang="pt-BR" sz="5100" kern="1200" dirty="0"/>
        </a:p>
      </dsp:txBody>
      <dsp:txXfrm rot="5400000">
        <a:off x="4693520" y="-1505156"/>
        <a:ext cx="1805214" cy="5266944"/>
      </dsp:txXfrm>
    </dsp:sp>
    <dsp:sp modelId="{56E71780-3105-4D97-BE05-9D809B3C54A3}">
      <dsp:nvSpPr>
        <dsp:cNvPr id="0" name=""/>
        <dsp:cNvSpPr/>
      </dsp:nvSpPr>
      <dsp:spPr>
        <a:xfrm>
          <a:off x="0" y="56"/>
          <a:ext cx="2962656" cy="22565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410" tIns="116205" rIns="232410" bIns="116205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6100" kern="1200" dirty="0" smtClean="0"/>
            <a:t>FAZER</a:t>
          </a:r>
          <a:endParaRPr lang="pt-BR" sz="6100" kern="1200" dirty="0"/>
        </a:p>
      </dsp:txBody>
      <dsp:txXfrm>
        <a:off x="0" y="56"/>
        <a:ext cx="2962656" cy="2256518"/>
      </dsp:txXfrm>
    </dsp:sp>
    <dsp:sp modelId="{11C321AE-A0A3-4F05-8B04-291A481134BB}">
      <dsp:nvSpPr>
        <dsp:cNvPr id="0" name=""/>
        <dsp:cNvSpPr/>
      </dsp:nvSpPr>
      <dsp:spPr>
        <a:xfrm rot="5400000">
          <a:off x="4693520" y="864187"/>
          <a:ext cx="1805214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97155" rIns="194310" bIns="97155" numCol="1" spcCol="1270" anchor="ctr" anchorCtr="0">
          <a:noAutofit/>
        </a:bodyPr>
        <a:lstStyle/>
        <a:p>
          <a:pPr marL="285750" lvl="1" indent="-285750" algn="l" defTabSz="2266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5100" kern="1200" dirty="0" smtClean="0"/>
            <a:t>NORMAS ÉTICAS</a:t>
          </a:r>
          <a:endParaRPr lang="pt-BR" sz="5100" kern="1200" dirty="0"/>
        </a:p>
      </dsp:txBody>
      <dsp:txXfrm rot="5400000">
        <a:off x="4693520" y="864187"/>
        <a:ext cx="1805214" cy="5266944"/>
      </dsp:txXfrm>
    </dsp:sp>
    <dsp:sp modelId="{EC0616DA-7566-4F40-A2A7-177AE26664BE}">
      <dsp:nvSpPr>
        <dsp:cNvPr id="0" name=""/>
        <dsp:cNvSpPr/>
      </dsp:nvSpPr>
      <dsp:spPr>
        <a:xfrm>
          <a:off x="0" y="2369400"/>
          <a:ext cx="2962656" cy="22565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410" tIns="116205" rIns="232410" bIns="116205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6100" u="sng" kern="1200" dirty="0" smtClean="0"/>
            <a:t>AGIR</a:t>
          </a:r>
          <a:endParaRPr lang="pt-BR" sz="6100" u="sng" kern="1200" dirty="0"/>
        </a:p>
      </dsp:txBody>
      <dsp:txXfrm>
        <a:off x="0" y="2369400"/>
        <a:ext cx="2962656" cy="22565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AC8207-32C5-48F5-A0B6-271EEA1E5427}" type="datetimeFigureOut">
              <a:rPr lang="pt-BR" smtClean="0"/>
              <a:pPr/>
              <a:t>10/5/2012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DB0F2E-3082-4FA3-8E0C-37D3C1D532A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9C8-6A4A-4C8D-83E8-395AB9826C42}" type="datetimeFigureOut">
              <a:rPr lang="pt-BR" smtClean="0"/>
              <a:pPr/>
              <a:t>10/5/2012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16256-DCE1-4F16-BBD9-C41CF481EC81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Retângulo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9C8-6A4A-4C8D-83E8-395AB9826C42}" type="datetimeFigureOut">
              <a:rPr lang="pt-BR" smtClean="0"/>
              <a:pPr/>
              <a:t>10/5/2012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16256-DCE1-4F16-BBD9-C41CF481EC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tângulo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9C8-6A4A-4C8D-83E8-395AB9826C42}" type="datetimeFigureOut">
              <a:rPr lang="pt-BR" smtClean="0"/>
              <a:pPr/>
              <a:t>10/5/2012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16256-DCE1-4F16-BBD9-C41CF481EC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9C8-6A4A-4C8D-83E8-395AB9826C42}" type="datetimeFigureOut">
              <a:rPr lang="pt-BR" smtClean="0"/>
              <a:pPr/>
              <a:t>10/5/2012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16256-DCE1-4F16-BBD9-C41CF481EC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9C8-6A4A-4C8D-83E8-395AB9826C42}" type="datetimeFigureOut">
              <a:rPr lang="pt-BR" smtClean="0"/>
              <a:pPr/>
              <a:t>10/5/2012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16256-DCE1-4F16-BBD9-C41CF481EC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9C8-6A4A-4C8D-83E8-395AB9826C42}" type="datetimeFigureOut">
              <a:rPr lang="pt-BR" smtClean="0"/>
              <a:pPr/>
              <a:t>10/5/2012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16256-DCE1-4F16-BBD9-C41CF481EC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9C8-6A4A-4C8D-83E8-395AB9826C42}" type="datetimeFigureOut">
              <a:rPr lang="pt-BR" smtClean="0"/>
              <a:pPr/>
              <a:t>10/5/2012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16256-DCE1-4F16-BBD9-C41CF481EC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9C8-6A4A-4C8D-83E8-395AB9826C42}" type="datetimeFigureOut">
              <a:rPr lang="pt-BR" smtClean="0"/>
              <a:pPr/>
              <a:t>10/5/2012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16256-DCE1-4F16-BBD9-C41CF481EC81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2" name="Retângulo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tângulo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D80B49C8-6A4A-4C8D-83E8-395AB9826C42}" type="datetimeFigureOut">
              <a:rPr lang="pt-BR" smtClean="0"/>
              <a:pPr/>
              <a:t>10/5/2012</a:t>
            </a:fld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tângulo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2016256-DCE1-4F16-BBD9-C41CF481EC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9C8-6A4A-4C8D-83E8-395AB9826C42}" type="datetimeFigureOut">
              <a:rPr lang="pt-BR" smtClean="0"/>
              <a:pPr/>
              <a:t>10/5/2012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16256-DCE1-4F16-BBD9-C41CF481EC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tângulo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49C8-6A4A-4C8D-83E8-395AB9826C42}" type="datetimeFigureOut">
              <a:rPr lang="pt-BR" smtClean="0"/>
              <a:pPr/>
              <a:t>10/5/2012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16256-DCE1-4F16-BBD9-C41CF481EC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tângulo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80B49C8-6A4A-4C8D-83E8-395AB9826C42}" type="datetimeFigureOut">
              <a:rPr lang="pt-BR" smtClean="0"/>
              <a:pPr/>
              <a:t>10/5/2012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2016256-DCE1-4F16-BBD9-C41CF481EC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472" y="3071810"/>
            <a:ext cx="7886728" cy="52864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			ÉTICA E AUDITORIA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4357694"/>
            <a:ext cx="7558118" cy="1281106"/>
          </a:xfrm>
        </p:spPr>
        <p:txBody>
          <a:bodyPr/>
          <a:lstStyle/>
          <a:p>
            <a:pPr lvl="1"/>
            <a:r>
              <a:rPr lang="pt-BR" dirty="0" smtClean="0"/>
              <a:t>Prof. Lílian Maria Ribeiro Conde</a:t>
            </a:r>
            <a:endParaRPr lang="pt-BR" dirty="0"/>
          </a:p>
        </p:txBody>
      </p:sp>
      <p:pic>
        <p:nvPicPr>
          <p:cNvPr id="1030" name="Picture 6" descr="C:\Users\LILIAN\AppData\Local\Microsoft\Windows\Temporary Internet Files\Content.IE5\I4FRFBI7\MPj0400296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96312" cy="3121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pt-BR" dirty="0" smtClean="0"/>
              <a:t>CONCEITO DE AUDITORIA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554551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endParaRPr lang="pt-BR" b="1" dirty="0" smtClean="0"/>
          </a:p>
          <a:p>
            <a:endParaRPr lang="pt-BR" b="1" dirty="0" smtClean="0"/>
          </a:p>
          <a:p>
            <a:r>
              <a:rPr lang="pt-BR" b="1" dirty="0" smtClean="0"/>
              <a:t>Auditoria é atividade de exame e avaliação de procedimentos, processos, sistemas, registros e documentos, com o objetivo de aferir o cumprimento dos planos, metas, objetivos e políticas da organização.</a:t>
            </a:r>
            <a:endParaRPr lang="pt-BR" dirty="0" smtClean="0"/>
          </a:p>
          <a:p>
            <a:pPr algn="r">
              <a:buNone/>
            </a:pPr>
            <a:r>
              <a:rPr lang="pt-BR" sz="1300" dirty="0" smtClean="0"/>
              <a:t>ALAELSON CRUZ </a:t>
            </a:r>
            <a:endParaRPr lang="pt-BR" dirty="0" smtClean="0"/>
          </a:p>
          <a:p>
            <a:pPr algn="just"/>
            <a:r>
              <a:rPr lang="pt-BR" b="1" dirty="0" smtClean="0"/>
              <a:t>A auditoria é um conjunto de ações de assessoramento e consultoria.   </a:t>
            </a:r>
          </a:p>
          <a:p>
            <a:pPr algn="r">
              <a:buNone/>
            </a:pPr>
            <a:r>
              <a:rPr lang="pt-BR" sz="1700" b="1" dirty="0" smtClean="0"/>
              <a:t>   </a:t>
            </a:r>
            <a:r>
              <a:rPr lang="pt-BR" sz="1700" dirty="0" smtClean="0"/>
              <a:t>Rocha e Barboza</a:t>
            </a:r>
          </a:p>
          <a:p>
            <a:pPr algn="just"/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rgbClr val="9966FF"/>
          </a:solidFill>
          <a:ln w="76200">
            <a:solidFill>
              <a:schemeClr val="tx1"/>
            </a:solidFill>
          </a:ln>
        </p:spPr>
        <p:txBody>
          <a:bodyPr/>
          <a:lstStyle/>
          <a:p>
            <a:r>
              <a:rPr lang="pt-BR" dirty="0" smtClean="0"/>
              <a:t>OBJETIVOS DA AUDITORIA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solidFill>
            <a:srgbClr val="6666FF"/>
          </a:solidFill>
          <a:ln w="38100">
            <a:solidFill>
              <a:schemeClr val="tx1">
                <a:lumMod val="95000"/>
                <a:lumOff val="5000"/>
              </a:schemeClr>
            </a:solidFill>
            <a:prstDash val="sysDot"/>
          </a:ln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pt-BR" dirty="0" smtClean="0"/>
          </a:p>
          <a:p>
            <a:pPr marL="514350" indent="-514350"/>
            <a:r>
              <a:rPr lang="pt-BR" dirty="0" smtClean="0"/>
              <a:t>Resguardar e salvaguardar os interesses organizacionais;</a:t>
            </a:r>
          </a:p>
          <a:p>
            <a:pPr marL="514350" indent="-514350"/>
            <a:r>
              <a:rPr lang="pt-BR" dirty="0" smtClean="0"/>
              <a:t>Fornecer informações aos administradores que lhes auxiliem no controle das operações e atividades pelos quais são responsáveis. </a:t>
            </a:r>
          </a:p>
          <a:p>
            <a:r>
              <a:rPr lang="pt-BR" dirty="0" smtClean="0"/>
              <a:t>Atender a interesses de acionistas, investidores, financiadores e do próprio Estado, ou para cumprir normas legais que regulam o mercado acionário;</a:t>
            </a:r>
          </a:p>
          <a:p>
            <a:r>
              <a:rPr lang="pt-BR" dirty="0" smtClean="0"/>
              <a:t>avaliar os procedimentos contábeis e verificando a sua autenticidade, a fim de promover a eficiência e a eficácia da organização, evitando irregularidades, fraudes e desvios financeiros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pt-BR" dirty="0" smtClean="0"/>
              <a:t>TIPOS DE AUDITORIA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pt-BR" dirty="0" smtClean="0"/>
              <a:t/>
            </a:r>
            <a:br>
              <a:rPr lang="pt-BR" dirty="0" smtClean="0"/>
            </a:br>
            <a:endParaRPr lang="pt-BR" dirty="0" smtClean="0"/>
          </a:p>
          <a:p>
            <a:r>
              <a:rPr lang="pt-BR" dirty="0" smtClean="0"/>
              <a:t>  </a:t>
            </a:r>
            <a:r>
              <a:rPr lang="pt-BR" b="1" dirty="0" smtClean="0"/>
              <a:t>AUDITORIA TRABALHISTA</a:t>
            </a:r>
            <a:r>
              <a:rPr lang="pt-BR" dirty="0" smtClean="0"/>
              <a:t> </a:t>
            </a:r>
          </a:p>
          <a:p>
            <a:r>
              <a:rPr lang="pt-BR" b="1" dirty="0" smtClean="0"/>
              <a:t>AUDITORIA AMBIENTAL</a:t>
            </a:r>
            <a:r>
              <a:rPr lang="pt-BR" dirty="0" smtClean="0"/>
              <a:t> </a:t>
            </a:r>
          </a:p>
          <a:p>
            <a:r>
              <a:rPr lang="pt-BR" b="1" dirty="0" smtClean="0"/>
              <a:t>AUDITORIA DE IMAGEM</a:t>
            </a:r>
            <a:r>
              <a:rPr lang="pt-BR" dirty="0" smtClean="0"/>
              <a:t> </a:t>
            </a:r>
          </a:p>
          <a:p>
            <a:r>
              <a:rPr lang="pt-BR" b="1" dirty="0" smtClean="0"/>
              <a:t>AUDITORIA EM SERVIÇOS E SISTEMAS DE SAÚDE</a:t>
            </a:r>
            <a:r>
              <a:rPr lang="pt-BR" dirty="0" smtClean="0"/>
              <a:t> </a:t>
            </a:r>
          </a:p>
          <a:p>
            <a:r>
              <a:rPr lang="pt-BR" b="1" dirty="0" smtClean="0"/>
              <a:t>AUDITORIA DE OBRAS</a:t>
            </a:r>
            <a:r>
              <a:rPr lang="pt-BR" dirty="0" smtClean="0"/>
              <a:t> </a:t>
            </a:r>
          </a:p>
          <a:p>
            <a:r>
              <a:rPr lang="pt-BR" b="1" dirty="0" smtClean="0"/>
              <a:t>AUDITORIA DA QUALIDADE</a:t>
            </a:r>
            <a:r>
              <a:rPr lang="pt-BR" dirty="0" smtClean="0"/>
              <a:t> </a:t>
            </a:r>
          </a:p>
          <a:p>
            <a:r>
              <a:rPr lang="pt-BR" b="1" dirty="0" smtClean="0"/>
              <a:t>AUDITORIA FISCAL E TRIBUTÁRIA</a:t>
            </a:r>
            <a:r>
              <a:rPr lang="pt-BR" dirty="0" smtClean="0"/>
              <a:t> </a:t>
            </a:r>
          </a:p>
          <a:p>
            <a:pPr algn="r">
              <a:buNone/>
            </a:pPr>
            <a:r>
              <a:rPr lang="pt-BR" dirty="0" smtClean="0"/>
              <a:t>ALAELSON CRUZ 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00232" y="0"/>
            <a:ext cx="6657964" cy="1143000"/>
          </a:xfrm>
          <a:solidFill>
            <a:schemeClr val="tx1"/>
          </a:solidFill>
        </p:spPr>
        <p:txBody>
          <a:bodyPr/>
          <a:lstStyle/>
          <a:p>
            <a:r>
              <a:rPr lang="pt-BR" dirty="0" smtClean="0">
                <a:solidFill>
                  <a:schemeClr val="bg1"/>
                </a:solidFill>
              </a:rPr>
              <a:t>EXIGÊNCIA LEGAL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solidFill>
            <a:srgbClr val="009999"/>
          </a:solidFill>
        </p:spPr>
        <p:txBody>
          <a:bodyPr/>
          <a:lstStyle/>
          <a:p>
            <a:endParaRPr lang="pt-BR" dirty="0" smtClean="0"/>
          </a:p>
          <a:p>
            <a:r>
              <a:rPr lang="pt-BR" dirty="0" smtClean="0"/>
              <a:t>Ao final de uma auditoria, um documento formal é lavrado (Parecer da Auditoria) e anexado às Demonstrações Contábeis ou Financeiras ao final de um  período ou do exercício social. </a:t>
            </a:r>
            <a:endParaRPr lang="pt-BR" dirty="0"/>
          </a:p>
        </p:txBody>
      </p:sp>
      <p:pic>
        <p:nvPicPr>
          <p:cNvPr id="2052" name="Picture 4" descr="C:\Users\LILIAN\AppData\Local\Microsoft\Windows\Temporary Internet Files\Content.IE5\I4FRFBI7\MCj0199977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1803197" cy="1779422"/>
          </a:xfrm>
          <a:prstGeom prst="rect">
            <a:avLst/>
          </a:prstGeom>
          <a:noFill/>
        </p:spPr>
      </p:pic>
      <p:pic>
        <p:nvPicPr>
          <p:cNvPr id="2055" name="Picture 7" descr="C:\Users\LILIAN\AppData\Local\Microsoft\Windows\Temporary Internet Files\Content.IE5\JSMEFPOH\MCj0155881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64771" y="4214818"/>
            <a:ext cx="4179229" cy="26431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pt-BR" dirty="0" smtClean="0">
                <a:solidFill>
                  <a:schemeClr val="bg1"/>
                </a:solidFill>
              </a:rPr>
              <a:t>                      AUDITORIA</a:t>
            </a:r>
            <a:endParaRPr lang="pt-BR" dirty="0">
              <a:solidFill>
                <a:schemeClr val="bg1"/>
              </a:solidFill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774825"/>
          <a:ext cx="8229600" cy="4625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43174" y="274638"/>
            <a:ext cx="6043626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IMPORTÂNCIA DA ÉTICA NAS AUDITORIAS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71472" y="2428868"/>
            <a:ext cx="8229600" cy="3668707"/>
          </a:xfrm>
          <a:solidFill>
            <a:srgbClr val="C00000"/>
          </a:solidFill>
        </p:spPr>
        <p:txBody>
          <a:bodyPr/>
          <a:lstStyle/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BR" dirty="0" smtClean="0">
                <a:solidFill>
                  <a:schemeClr val="bg1"/>
                </a:solidFill>
              </a:rPr>
              <a:t>    Um parecer errôneo, ou um laudo pericial mal estruturado, podem trazer conseqüências desastrosas às organizações</a:t>
            </a:r>
          </a:p>
        </p:txBody>
      </p:sp>
      <p:pic>
        <p:nvPicPr>
          <p:cNvPr id="3074" name="Picture 2" descr="C:\Users\LILIAN\AppData\Local\Microsoft\Windows\Temporary Internet Files\Content.IE5\JSMEFPOH\MCj03463170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146406" cy="2520787"/>
          </a:xfrm>
          <a:prstGeom prst="rect">
            <a:avLst/>
          </a:prstGeom>
          <a:noFill/>
        </p:spPr>
      </p:pic>
      <p:pic>
        <p:nvPicPr>
          <p:cNvPr id="3077" name="Picture 5" descr="C:\Users\LILIAN\AppData\Local\Microsoft\Windows\Temporary Internet Files\Content.IE5\I4FRFBI7\MCBS00871A0000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4643446"/>
            <a:ext cx="2192408" cy="22145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LEGISLAÇÃO E AUDITORIA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pt-BR" dirty="0" smtClean="0"/>
              <a:t>Em relação à Auditoria, o CFC através da Resolução nº 821/97, aprovou a NBC P 1 – Normas Profissionais de Auditor Independente, que rege diferentes categorias profissionais e inclusive aos Contadores que executam atividades de Auditoria. De forma geral é dever do contabilista auditor independente: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BR" dirty="0" smtClean="0"/>
              <a:t>• </a:t>
            </a:r>
            <a:r>
              <a:rPr lang="pt-BR" b="1" dirty="0" smtClean="0"/>
              <a:t>Comprometimento técnico-profissional</a:t>
            </a:r>
            <a:r>
              <a:rPr lang="pt-BR" dirty="0" smtClean="0"/>
              <a:t>, somente aceitando trabalhos que julgue estar capacitado totalmente de recursos para desenvolvê-los, recusando os serviços que não tiver capacidade de execução;</a:t>
            </a:r>
          </a:p>
          <a:p>
            <a:pPr>
              <a:buNone/>
            </a:pPr>
            <a:r>
              <a:rPr lang="pt-BR" dirty="0" smtClean="0"/>
              <a:t>• </a:t>
            </a:r>
            <a:r>
              <a:rPr lang="pt-BR" b="1" dirty="0" smtClean="0"/>
              <a:t>Independência total </a:t>
            </a:r>
            <a:r>
              <a:rPr lang="pt-BR" dirty="0" smtClean="0"/>
              <a:t>no desenvolvimento dos trabalhos em todas as fases, se não deixando influenciar por fatores estranhos que caracterizem a perda de imparcialidade;</a:t>
            </a:r>
          </a:p>
          <a:p>
            <a:pPr>
              <a:buNone/>
            </a:pPr>
            <a:r>
              <a:rPr lang="pt-BR" dirty="0" smtClean="0"/>
              <a:t>• </a:t>
            </a:r>
            <a:r>
              <a:rPr lang="pt-BR" b="1" dirty="0" smtClean="0"/>
              <a:t>Cobrança de honorários compatíveis </a:t>
            </a:r>
            <a:r>
              <a:rPr lang="pt-BR" dirty="0" smtClean="0"/>
              <a:t>com os trabalhos desenvolvidos, avaliando principalmente a relevância e o vulto do serviço a ser executado;</a:t>
            </a:r>
          </a:p>
          <a:p>
            <a:r>
              <a:rPr lang="pt-BR" b="1" dirty="0" smtClean="0"/>
              <a:t>Sigilo total </a:t>
            </a:r>
            <a:r>
              <a:rPr lang="pt-BR" dirty="0" smtClean="0"/>
              <a:t>das informações coletadas nos trabalhos de campo, somente divulgando-as a terceiros mediante autorização expressa da entidade, ou salvo quando houver obrigação legal.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pt-BR" dirty="0" smtClean="0"/>
              <a:t>	  LEGISLAÇÃO E ÉTICA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4429156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pt-BR" dirty="0" smtClean="0"/>
              <a:t>O artigo 5º da Resolução nº 803/96, Código de Ética Profissional do Contabilista, emitida pelo CFC, no que concerne às atividades do Contador, enquanto Perito, Assistente Técnico, Auditor ou Árbitro, Impõe ao contabilista as seguintes atitudes:</a:t>
            </a:r>
          </a:p>
          <a:p>
            <a:pPr>
              <a:buNone/>
            </a:pPr>
            <a:endParaRPr lang="pt-BR" dirty="0" smtClean="0"/>
          </a:p>
          <a:p>
            <a:pPr algn="just">
              <a:buNone/>
            </a:pPr>
            <a:r>
              <a:rPr lang="pt-BR" sz="3500" dirty="0" smtClean="0"/>
              <a:t> I. "Recusar sua indicação quando reconheça não se achar capacitado em face da especialização requerida;</a:t>
            </a:r>
          </a:p>
          <a:p>
            <a:pPr>
              <a:buNone/>
            </a:pPr>
            <a:r>
              <a:rPr lang="pt-BR" sz="3500" dirty="0" smtClean="0"/>
              <a:t>II. Abster-se de interpretações tendenciosas sobre a matéria que constitui objeto de perícia, mantendo-se absoluta independência moral e técnica na elaboração do respectivo laudo;</a:t>
            </a:r>
          </a:p>
          <a:p>
            <a:pPr>
              <a:buNone/>
            </a:pPr>
            <a:r>
              <a:rPr lang="pt-BR" sz="3500" dirty="0" smtClean="0"/>
              <a:t>III. Abster-se de expressar argumentos ou dar a reconhecer sua convicção pessoal sobre os direitos de quaisquer das partes interessadas, ou da justiça da causa em que estiver servindo, mantendo-se o seu laudo no âmbito técnico e limitado aos quesitos propostos;</a:t>
            </a:r>
          </a:p>
          <a:p>
            <a:pPr>
              <a:buNone/>
            </a:pPr>
            <a:r>
              <a:rPr lang="pt-BR" sz="3500" dirty="0" smtClean="0"/>
              <a:t>IV. Considerar com imparcialidade o pensamento exposto em laudo submetido a sua apreciação;</a:t>
            </a:r>
          </a:p>
          <a:p>
            <a:pPr>
              <a:buNone/>
            </a:pPr>
            <a:r>
              <a:rPr lang="pt-BR" sz="3500" dirty="0" smtClean="0"/>
              <a:t>V. Mencionar obrigatoriamente fatos que conheça e repute em condições de exercer efeito sobre peça contábil objeto de seu trabalho;</a:t>
            </a:r>
          </a:p>
          <a:p>
            <a:pPr>
              <a:buNone/>
            </a:pPr>
            <a:r>
              <a:rPr lang="pt-BR" sz="3500" dirty="0" smtClean="0"/>
              <a:t>VI. Abster-se de dar parecer ou emitir opinião sem estar suficientemente informado e munido de documentos;</a:t>
            </a:r>
          </a:p>
          <a:p>
            <a:pPr>
              <a:buNone/>
            </a:pPr>
            <a:r>
              <a:rPr lang="pt-BR" sz="3500" dirty="0" smtClean="0"/>
              <a:t>VII - Assinalar equívocos em divergências que encontrar no que concerne à aplicação dos Princípios Fundamentais de Contabilidade e Normas Brasileiras de Contabilidade editadas pelo Conselho Federal de Contabilidade;</a:t>
            </a:r>
          </a:p>
          <a:p>
            <a:pPr>
              <a:buNone/>
            </a:pPr>
            <a:r>
              <a:rPr lang="pt-BR" sz="3500" dirty="0" smtClean="0"/>
              <a:t>VIII. Considerar-se impedido para emitir parecer ou elaborar laudos sobre peças contábeis observando as restrições contidas nas Normas Brasileiras de Contabilidade editadas pelo Conselho Federal de Contabilidade;</a:t>
            </a:r>
          </a:p>
          <a:p>
            <a:pPr>
              <a:buNone/>
            </a:pPr>
            <a:r>
              <a:rPr lang="pt-BR" sz="3500" dirty="0" smtClean="0"/>
              <a:t>IX. Atender à fiscalização dos Conselhos Regionais de Contabilidade e Conselho Federal de Contabilidade no sentido de colocar à disposição desses, sempre que solicitado, papéis de trabalho, relatórios e outros documentos que deram origem a execução dos trabalhos“.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Diferenças entre auditoria e </a:t>
            </a:r>
            <a:r>
              <a:rPr lang="pt-BR" dirty="0" err="1" smtClean="0"/>
              <a:t>perìcia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357158" y="1857366"/>
          <a:ext cx="8143932" cy="5183506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4071966"/>
                <a:gridCol w="4071966"/>
              </a:tblGrid>
              <a:tr h="398731">
                <a:tc>
                  <a:txBody>
                    <a:bodyPr/>
                    <a:lstStyle/>
                    <a:p>
                      <a:r>
                        <a:rPr lang="pt-BR" dirty="0" smtClean="0"/>
                        <a:t>PERÌCIA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AUDITORIA</a:t>
                      </a:r>
                      <a:endParaRPr lang="pt-BR" dirty="0"/>
                    </a:p>
                  </a:txBody>
                  <a:tcPr/>
                </a:tc>
              </a:tr>
              <a:tr h="697780">
                <a:tc>
                  <a:txBody>
                    <a:bodyPr/>
                    <a:lstStyle/>
                    <a:p>
                      <a:r>
                        <a:rPr lang="pt-BR" dirty="0" smtClean="0"/>
                        <a:t>Executada</a:t>
                      </a:r>
                      <a:r>
                        <a:rPr lang="pt-BR" baseline="0" dirty="0" smtClean="0"/>
                        <a:t> por pessoa física, profissional de nível universitário(CPC, art.145)</a:t>
                      </a:r>
                      <a:endParaRPr lang="pt-BR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Pode ser executada tanto por pessoa física quanto por pessoa jurídica</a:t>
                      </a:r>
                      <a:endParaRPr lang="pt-BR" b="0" dirty="0"/>
                    </a:p>
                  </a:txBody>
                  <a:tcPr/>
                </a:tc>
              </a:tr>
              <a:tr h="996828">
                <a:tc>
                  <a:txBody>
                    <a:bodyPr/>
                    <a:lstStyle/>
                    <a:p>
                      <a:r>
                        <a:rPr lang="pt-BR" dirty="0" smtClean="0"/>
                        <a:t>É</a:t>
                      </a:r>
                      <a:r>
                        <a:rPr lang="pt-BR" baseline="0" dirty="0" smtClean="0"/>
                        <a:t> pontual, para questionamento específico. Por exemplo, apuração de haveres na dissolução de uma sociedade</a:t>
                      </a:r>
                      <a:endParaRPr lang="pt-BR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Atende</a:t>
                      </a:r>
                      <a:r>
                        <a:rPr lang="pt-BR" baseline="0" dirty="0" smtClean="0"/>
                        <a:t> a necessidade constante. Ex: Auditoria de balanço ( anual).</a:t>
                      </a:r>
                      <a:endParaRPr lang="pt-BR" b="0" dirty="0"/>
                    </a:p>
                  </a:txBody>
                  <a:tcPr/>
                </a:tc>
              </a:tr>
              <a:tr h="1295877">
                <a:tc>
                  <a:txBody>
                    <a:bodyPr/>
                    <a:lstStyle/>
                    <a:p>
                      <a:r>
                        <a:rPr lang="pt-BR" dirty="0" smtClean="0"/>
                        <a:t>Prende-se ao caráter científico</a:t>
                      </a:r>
                      <a:r>
                        <a:rPr lang="pt-BR" baseline="0" dirty="0" smtClean="0"/>
                        <a:t> controverso de uma prova, tendo por objetivo o esclarecimento de controvérsias</a:t>
                      </a:r>
                      <a:endParaRPr lang="pt-BR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Prende-se</a:t>
                      </a:r>
                      <a:r>
                        <a:rPr lang="pt-BR" baseline="0" dirty="0" smtClean="0"/>
                        <a:t> à continuidade de uma gestão , oferecendo parecer sobre atos e fatos contábeis.</a:t>
                      </a:r>
                      <a:endParaRPr lang="pt-BR" b="0" dirty="0"/>
                    </a:p>
                  </a:txBody>
                  <a:tcPr/>
                </a:tc>
              </a:tr>
              <a:tr h="996828">
                <a:tc>
                  <a:txBody>
                    <a:bodyPr/>
                    <a:lstStyle/>
                    <a:p>
                      <a:r>
                        <a:rPr lang="pt-BR" dirty="0" smtClean="0"/>
                        <a:t>É específica, pois</a:t>
                      </a:r>
                      <a:r>
                        <a:rPr lang="pt-BR" baseline="0" dirty="0" smtClean="0"/>
                        <a:t> se restringe  aos pontos específicos  dos quesitos estabelecidos pelo condutor judicial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Pode ser específica ou não. Ex: Auditoria de RH</a:t>
                      </a:r>
                      <a:r>
                        <a:rPr lang="pt-BR" baseline="0" dirty="0" smtClean="0"/>
                        <a:t> ou em toda a empresa</a:t>
                      </a:r>
                      <a:endParaRPr lang="pt-BR" dirty="0"/>
                    </a:p>
                  </a:txBody>
                  <a:tcPr/>
                </a:tc>
              </a:tr>
              <a:tr h="398731">
                <a:tc>
                  <a:txBody>
                    <a:bodyPr/>
                    <a:lstStyle/>
                    <a:p>
                      <a:r>
                        <a:rPr lang="pt-BR" dirty="0" smtClean="0"/>
                        <a:t>Sua análise é irrestrita e abrangente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Feita por amostragem</a:t>
                      </a:r>
                      <a:endParaRPr lang="pt-BR" dirty="0"/>
                    </a:p>
                  </a:txBody>
                  <a:tcPr/>
                </a:tc>
              </a:tr>
              <a:tr h="398731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/>
            </a:r>
            <a:br>
              <a:rPr lang="pt-BR" dirty="0" smtClean="0"/>
            </a:br>
            <a:r>
              <a:rPr lang="pt-BR" b="0" dirty="0" smtClean="0"/>
              <a:t>Diferenças entre auditoria e perícia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0" y="1823744"/>
          <a:ext cx="9144001" cy="4485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858"/>
                <a:gridCol w="4463143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Perícia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Auditoria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Usuários do Serviço: as partes e principalmente, a justiça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Usuários do Serviço: Sócios, investidores, administradores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Normas Técnicas:</a:t>
                      </a:r>
                    </a:p>
                    <a:p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Resoluções CFC n.º 857/99, trata das normas</a:t>
                      </a:r>
                    </a:p>
                    <a:p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profissionais do perito;</a:t>
                      </a:r>
                    </a:p>
                    <a:p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kumimoji="0" lang="pt-B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Resoluções CFC n.º 858/99, trata da perícia</a:t>
                      </a:r>
                    </a:p>
                    <a:p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contábil.</a:t>
                      </a:r>
                    </a:p>
                    <a:p>
                      <a:endParaRPr lang="pt-BR" dirty="0" smtClean="0"/>
                    </a:p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 normas técnicas são:</a:t>
                      </a:r>
                    </a:p>
                    <a:p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Resoluções CFC n.º 700/91, trata das normas</a:t>
                      </a:r>
                    </a:p>
                    <a:p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 Auditoria Independente;</a:t>
                      </a:r>
                    </a:p>
                    <a:p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Resolução CFC n.º 701/91, trata das normas</a:t>
                      </a:r>
                    </a:p>
                    <a:p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profissionais do Auditor Independente.</a:t>
                      </a:r>
                    </a:p>
                    <a:p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Resolução CFC n.º 915/01, trata das normas</a:t>
                      </a:r>
                    </a:p>
                    <a:p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profissionais e sigilos</a:t>
                      </a:r>
                    </a:p>
                    <a:p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Resolução CFC n.º 923-02, trata da revisão externa</a:t>
                      </a:r>
                    </a:p>
                    <a:p>
                      <a:r>
                        <a:rPr kumimoji="0"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pelos pares.</a:t>
                      </a:r>
                      <a:endParaRPr lang="pt-BR" dirty="0"/>
                    </a:p>
                  </a:txBody>
                  <a:tcPr/>
                </a:tc>
              </a:tr>
              <a:tr h="117826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ódul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220</TotalTime>
  <Words>884</Words>
  <Application>Microsoft Office PowerPoint</Application>
  <PresentationFormat>Apresentação no Ecrã (4:3)</PresentationFormat>
  <Paragraphs>87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11</vt:i4>
      </vt:variant>
    </vt:vector>
  </HeadingPairs>
  <TitlesOfParts>
    <vt:vector size="12" baseType="lpstr">
      <vt:lpstr>Módulo</vt:lpstr>
      <vt:lpstr>   ÉTICA E AUDITORIA</vt:lpstr>
      <vt:lpstr>CONCEITO DE AUDITORIA</vt:lpstr>
      <vt:lpstr>OBJETIVOS DA AUDITORIA</vt:lpstr>
      <vt:lpstr>TIPOS DE AUDITORIA</vt:lpstr>
      <vt:lpstr>EXIGÊNCIA LEGAL</vt:lpstr>
      <vt:lpstr>                      AUDITORIA</vt:lpstr>
      <vt:lpstr>IMPORTÂNCIA DA ÉTICA NAS AUDITORIAS</vt:lpstr>
      <vt:lpstr>LEGISLAÇÃO E AUDITORIA</vt:lpstr>
      <vt:lpstr>   LEGISLAÇÃO E ÉTICA</vt:lpstr>
      <vt:lpstr>Diferenças entre auditoria e perìcia</vt:lpstr>
      <vt:lpstr> Diferenças entre auditoria e perícia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ÉTICA E AUDITORIA</dc:title>
  <dc:creator>LILIAN</dc:creator>
  <cp:lastModifiedBy>contabilidade2</cp:lastModifiedBy>
  <cp:revision>19</cp:revision>
  <dcterms:created xsi:type="dcterms:W3CDTF">2009-09-28T13:04:47Z</dcterms:created>
  <dcterms:modified xsi:type="dcterms:W3CDTF">2012-05-10T10:13:44Z</dcterms:modified>
</cp:coreProperties>
</file>