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70" r:id="rId14"/>
    <p:sldId id="271" r:id="rId15"/>
    <p:sldId id="272" r:id="rId16"/>
    <p:sldId id="273" r:id="rId17"/>
    <p:sldId id="274" r:id="rId18"/>
    <p:sldId id="275" r:id="rId19"/>
    <p:sldId id="276" r:id="rId20"/>
    <p:sldId id="277" r:id="rId21"/>
    <p:sldId id="267" r:id="rId22"/>
    <p:sldId id="268"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3"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Lst>
  <p:sldSz cx="9144000" cy="6858000" type="screen4x3"/>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1164"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0" name="Triângulo rectângulo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ítulo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PT" smtClean="0"/>
              <a:t>Faça clique para editar o estilo</a:t>
            </a:r>
            <a:endParaRPr kumimoji="0" lang="en-US"/>
          </a:p>
        </p:txBody>
      </p:sp>
      <p:grpSp>
        <p:nvGrpSpPr>
          <p:cNvPr id="2" name="Grupo 1"/>
          <p:cNvGrpSpPr/>
          <p:nvPr/>
        </p:nvGrpSpPr>
        <p:grpSpPr>
          <a:xfrm>
            <a:off x="-3765" y="4953000"/>
            <a:ext cx="9147765" cy="1912088"/>
            <a:chOff x="-3765" y="4832896"/>
            <a:chExt cx="9147765" cy="2032192"/>
          </a:xfrm>
        </p:grpSpPr>
        <p:sp>
          <p:nvSpPr>
            <p:cNvPr id="7" name="Forma liv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a liv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a liv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exão rect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Marcador de Posição da Data 29"/>
          <p:cNvSpPr>
            <a:spLocks noGrp="1"/>
          </p:cNvSpPr>
          <p:nvPr>
            <p:ph type="dt" sz="half" idx="10"/>
          </p:nvPr>
        </p:nvSpPr>
        <p:spPr/>
        <p:txBody>
          <a:bodyPr/>
          <a:lstStyle>
            <a:lvl1pPr>
              <a:defRPr>
                <a:solidFill>
                  <a:srgbClr val="FFFFFF"/>
                </a:solidFill>
              </a:defRPr>
            </a:lvl1pPr>
            <a:extLst/>
          </a:lstStyle>
          <a:p>
            <a:fld id="{2493949B-8B07-422A-A886-237BA3A410BC}" type="datetimeFigureOut">
              <a:rPr lang="pt-PT" smtClean="0"/>
              <a:pPr/>
              <a:t>10-02-2011</a:t>
            </a:fld>
            <a:endParaRPr lang="pt-PT"/>
          </a:p>
        </p:txBody>
      </p:sp>
      <p:sp>
        <p:nvSpPr>
          <p:cNvPr id="19" name="Marcador de Posição do Rodapé 18"/>
          <p:cNvSpPr>
            <a:spLocks noGrp="1"/>
          </p:cNvSpPr>
          <p:nvPr>
            <p:ph type="ftr" sz="quarter" idx="11"/>
          </p:nvPr>
        </p:nvSpPr>
        <p:spPr/>
        <p:txBody>
          <a:bodyPr/>
          <a:lstStyle>
            <a:lvl1pPr>
              <a:defRPr>
                <a:solidFill>
                  <a:schemeClr val="accent1">
                    <a:tint val="20000"/>
                  </a:schemeClr>
                </a:solidFill>
              </a:defRPr>
            </a:lvl1pPr>
            <a:extLst/>
          </a:lstStyle>
          <a:p>
            <a:endParaRPr lang="pt-PT"/>
          </a:p>
        </p:txBody>
      </p:sp>
      <p:sp>
        <p:nvSpPr>
          <p:cNvPr id="27" name="Marcador de Posição do Número do Diapositivo 26"/>
          <p:cNvSpPr>
            <a:spLocks noGrp="1"/>
          </p:cNvSpPr>
          <p:nvPr>
            <p:ph type="sldNum" sz="quarter" idx="12"/>
          </p:nvPr>
        </p:nvSpPr>
        <p:spPr/>
        <p:txBody>
          <a:bodyPr/>
          <a:lstStyle>
            <a:lvl1pPr>
              <a:defRPr>
                <a:solidFill>
                  <a:srgbClr val="FFFFFF"/>
                </a:solidFill>
              </a:defRPr>
            </a:lvl1pPr>
            <a:extLst/>
          </a:lstStyle>
          <a:p>
            <a:fld id="{C14C335E-1DD1-4165-80B3-8932F4CEFBB5}" type="slidenum">
              <a:rPr lang="pt-PT" smtClean="0"/>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C14C335E-1DD1-4165-80B3-8932F4CEFBB5}" type="slidenum">
              <a:rPr lang="pt-PT" smtClean="0"/>
              <a:pPr/>
              <a:t>‹nº›</a:t>
            </a:fld>
            <a:endParaRPr lang="pt-PT"/>
          </a:p>
        </p:txBody>
      </p:sp>
      <p:sp>
        <p:nvSpPr>
          <p:cNvPr id="7" name="Título 6"/>
          <p:cNvSpPr>
            <a:spLocks noGrp="1"/>
          </p:cNvSpPr>
          <p:nvPr>
            <p:ph type="title"/>
          </p:nvPr>
        </p:nvSpPr>
        <p:spPr/>
        <p:txBody>
          <a:bodyPr rtlCol="0"/>
          <a:lstStyle>
            <a:extLst/>
          </a:lstStyle>
          <a:p>
            <a:r>
              <a:rPr kumimoji="0" lang="pt-PT" smtClean="0"/>
              <a:t>Clique para editar o estilo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bg>
      <p:bgRef idx="1002">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PT" smtClean="0"/>
              <a:t>Clique para editar os estilos</a:t>
            </a:r>
          </a:p>
        </p:txBody>
      </p:sp>
      <p:sp>
        <p:nvSpPr>
          <p:cNvPr id="4" name="Marcador de Posição da Data 3"/>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C14C335E-1DD1-4165-80B3-8932F4CEFBB5}" type="slidenum">
              <a:rPr lang="pt-PT" smtClean="0"/>
              <a:pPr/>
              <a:t>‹nº›</a:t>
            </a:fld>
            <a:endParaRPr lang="pt-PT"/>
          </a:p>
        </p:txBody>
      </p:sp>
      <p:sp>
        <p:nvSpPr>
          <p:cNvPr id="7" name="Divis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ivis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bg>
      <p:bgRef idx="1002">
        <a:schemeClr val="bg1"/>
      </p:bgRef>
    </p:bg>
    <p:spTree>
      <p:nvGrpSpPr>
        <p:cNvPr id="1" name=""/>
        <p:cNvGrpSpPr/>
        <p:nvPr/>
      </p:nvGrpSpPr>
      <p:grpSpPr>
        <a:xfrm>
          <a:off x="0" y="0"/>
          <a:ext cx="0" cy="0"/>
          <a:chOff x="0" y="0"/>
          <a:chExt cx="0" cy="0"/>
        </a:xfrm>
      </p:grpSpPr>
      <p:sp>
        <p:nvSpPr>
          <p:cNvPr id="3" name="Marcador de Posição de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e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6" name="Marcador de Posição do Rodapé 5"/>
          <p:cNvSpPr>
            <a:spLocks noGrp="1"/>
          </p:cNvSpPr>
          <p:nvPr>
            <p:ph type="ftr" sz="quarter" idx="11"/>
          </p:nvPr>
        </p:nvSpPr>
        <p:spPr/>
        <p:txBody>
          <a:bodyPr/>
          <a:lstStyle>
            <a:extLst/>
          </a:lstStyle>
          <a:p>
            <a:endParaRPr lang="pt-PT"/>
          </a:p>
        </p:txBody>
      </p:sp>
      <p:sp>
        <p:nvSpPr>
          <p:cNvPr id="7" name="Marcador de Posição do Número do Diapositivo 6"/>
          <p:cNvSpPr>
            <a:spLocks noGrp="1"/>
          </p:cNvSpPr>
          <p:nvPr>
            <p:ph type="sldNum" sz="quarter" idx="12"/>
          </p:nvPr>
        </p:nvSpPr>
        <p:spPr/>
        <p:txBody>
          <a:bodyPr/>
          <a:lstStyle>
            <a:extLst/>
          </a:lstStyle>
          <a:p>
            <a:fld id="{C14C335E-1DD1-4165-80B3-8932F4CEFBB5}" type="slidenum">
              <a:rPr lang="pt-PT" smtClean="0"/>
              <a:pPr/>
              <a:t>‹nº›</a:t>
            </a:fld>
            <a:endParaRPr lang="pt-PT"/>
          </a:p>
        </p:txBody>
      </p:sp>
      <p:sp>
        <p:nvSpPr>
          <p:cNvPr id="8" name="Título 7"/>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4" name="Marcador de Posição do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5" name="Marcador de Posição de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6" name="Marcador de Posição de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7" name="Marcador de Posição da Data 6"/>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8" name="Marcador de Posição do Rodapé 7"/>
          <p:cNvSpPr>
            <a:spLocks noGrp="1"/>
          </p:cNvSpPr>
          <p:nvPr>
            <p:ph type="ftr" sz="quarter" idx="11"/>
          </p:nvPr>
        </p:nvSpPr>
        <p:spPr/>
        <p:txBody>
          <a:bodyPr/>
          <a:lstStyle>
            <a:extLst/>
          </a:lstStyle>
          <a:p>
            <a:endParaRPr lang="pt-PT"/>
          </a:p>
        </p:txBody>
      </p:sp>
      <p:sp>
        <p:nvSpPr>
          <p:cNvPr id="9" name="Marcador de Posição do Número do Diapositivo 8"/>
          <p:cNvSpPr>
            <a:spLocks noGrp="1"/>
          </p:cNvSpPr>
          <p:nvPr>
            <p:ph type="sldNum" sz="quarter" idx="12"/>
          </p:nvPr>
        </p:nvSpPr>
        <p:spPr/>
        <p:txBody>
          <a:bodyPr/>
          <a:lstStyle>
            <a:extLst/>
          </a:lstStyle>
          <a:p>
            <a:fld id="{C14C335E-1DD1-4165-80B3-8932F4CEFBB5}" type="slidenum">
              <a:rPr lang="pt-PT" smtClean="0"/>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bg>
      <p:bgRef idx="1002">
        <a:schemeClr val="bg1"/>
      </p:bgRef>
    </p:bg>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4" name="Marcador de Posição do Rodapé 3"/>
          <p:cNvSpPr>
            <a:spLocks noGrp="1"/>
          </p:cNvSpPr>
          <p:nvPr>
            <p:ph type="ftr" sz="quarter" idx="11"/>
          </p:nvPr>
        </p:nvSpPr>
        <p:spPr/>
        <p:txBody>
          <a:bodyPr/>
          <a:lstStyle>
            <a:extLst/>
          </a:lstStyle>
          <a:p>
            <a:endParaRPr lang="pt-PT"/>
          </a:p>
        </p:txBody>
      </p:sp>
      <p:sp>
        <p:nvSpPr>
          <p:cNvPr id="5" name="Marcador de Posição do Número do Diapositivo 4"/>
          <p:cNvSpPr>
            <a:spLocks noGrp="1"/>
          </p:cNvSpPr>
          <p:nvPr>
            <p:ph type="sldNum" sz="quarter" idx="12"/>
          </p:nvPr>
        </p:nvSpPr>
        <p:spPr/>
        <p:txBody>
          <a:bodyPr/>
          <a:lstStyle>
            <a:extLst/>
          </a:lstStyle>
          <a:p>
            <a:fld id="{C14C335E-1DD1-4165-80B3-8932F4CEFBB5}" type="slidenum">
              <a:rPr lang="pt-PT" smtClean="0"/>
              <a:pPr/>
              <a:t>‹nº›</a:t>
            </a:fld>
            <a:endParaRPr lang="pt-PT"/>
          </a:p>
        </p:txBody>
      </p:sp>
      <p:sp>
        <p:nvSpPr>
          <p:cNvPr id="6" name="Título 5"/>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3" name="Marcador de Posição do Rodapé 2"/>
          <p:cNvSpPr>
            <a:spLocks noGrp="1"/>
          </p:cNvSpPr>
          <p:nvPr>
            <p:ph type="ftr" sz="quarter" idx="11"/>
          </p:nvPr>
        </p:nvSpPr>
        <p:spPr/>
        <p:txBody>
          <a:bodyPr/>
          <a:lstStyle>
            <a:extLst/>
          </a:lstStyle>
          <a:p>
            <a:endParaRPr lang="pt-PT"/>
          </a:p>
        </p:txBody>
      </p:sp>
      <p:sp>
        <p:nvSpPr>
          <p:cNvPr id="4" name="Marcador de Posição do Número do Diapositivo 3"/>
          <p:cNvSpPr>
            <a:spLocks noGrp="1"/>
          </p:cNvSpPr>
          <p:nvPr>
            <p:ph type="sldNum" sz="quarter" idx="12"/>
          </p:nvPr>
        </p:nvSpPr>
        <p:spPr/>
        <p:txBody>
          <a:bodyPr/>
          <a:lstStyle>
            <a:extLst/>
          </a:lstStyle>
          <a:p>
            <a:fld id="{C14C335E-1DD1-4165-80B3-8932F4CEFBB5}" type="slidenum">
              <a:rPr lang="pt-PT" smtClean="0"/>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t-PT" smtClean="0"/>
              <a:t>Clique para editar os estilos</a:t>
            </a:r>
          </a:p>
        </p:txBody>
      </p:sp>
      <p:sp>
        <p:nvSpPr>
          <p:cNvPr id="4" name="Marcador de Posição de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a:xfrm>
            <a:off x="6727032" y="6407944"/>
            <a:ext cx="1920240" cy="365760"/>
          </a:xfrm>
        </p:spPr>
        <p:txBody>
          <a:bodyPr/>
          <a:lstStyle>
            <a:extLst/>
          </a:lstStyle>
          <a:p>
            <a:fld id="{2493949B-8B07-422A-A886-237BA3A410BC}" type="datetimeFigureOut">
              <a:rPr lang="pt-PT" smtClean="0"/>
              <a:pPr/>
              <a:t>10-02-2011</a:t>
            </a:fld>
            <a:endParaRPr lang="pt-PT"/>
          </a:p>
        </p:txBody>
      </p:sp>
      <p:sp>
        <p:nvSpPr>
          <p:cNvPr id="6" name="Marcador de Posição do Rodapé 5"/>
          <p:cNvSpPr>
            <a:spLocks noGrp="1"/>
          </p:cNvSpPr>
          <p:nvPr>
            <p:ph type="ftr" sz="quarter" idx="11"/>
          </p:nvPr>
        </p:nvSpPr>
        <p:spPr/>
        <p:txBody>
          <a:bodyPr/>
          <a:lstStyle>
            <a:extLst/>
          </a:lstStyle>
          <a:p>
            <a:endParaRPr lang="pt-PT"/>
          </a:p>
        </p:txBody>
      </p:sp>
      <p:sp>
        <p:nvSpPr>
          <p:cNvPr id="7" name="Marcador de Posição do Número do Diapositivo 6"/>
          <p:cNvSpPr>
            <a:spLocks noGrp="1"/>
          </p:cNvSpPr>
          <p:nvPr>
            <p:ph type="sldNum" sz="quarter" idx="12"/>
          </p:nvPr>
        </p:nvSpPr>
        <p:spPr/>
        <p:txBody>
          <a:bodyPr/>
          <a:lstStyle>
            <a:extLst/>
          </a:lstStyle>
          <a:p>
            <a:fld id="{C14C335E-1DD1-4165-80B3-8932F4CEFBB5}" type="slidenum">
              <a:rPr lang="pt-PT" smtClean="0"/>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4" name="Marcador de Posição do Texto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t-PT" smtClean="0"/>
              <a:t>Clique para editar os estilos</a:t>
            </a:r>
          </a:p>
        </p:txBody>
      </p:sp>
      <p:sp>
        <p:nvSpPr>
          <p:cNvPr id="3" name="Marcador de Posição d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t-PT" smtClean="0"/>
              <a:t>Clique no ícone para adicionar uma imagem</a:t>
            </a:r>
            <a:endParaRPr kumimoji="0" lang="en-US" dirty="0"/>
          </a:p>
        </p:txBody>
      </p:sp>
      <p:sp>
        <p:nvSpPr>
          <p:cNvPr id="5" name="Marcador de Posição da Data 4"/>
          <p:cNvSpPr>
            <a:spLocks noGrp="1"/>
          </p:cNvSpPr>
          <p:nvPr>
            <p:ph type="dt" sz="half" idx="10"/>
          </p:nvPr>
        </p:nvSpPr>
        <p:spPr/>
        <p:txBody>
          <a:bodyPr/>
          <a:lstStyle>
            <a:lvl1pPr>
              <a:defRPr>
                <a:solidFill>
                  <a:schemeClr val="tx1"/>
                </a:solidFill>
              </a:defRPr>
            </a:lvl1pPr>
            <a:extLst/>
          </a:lstStyle>
          <a:p>
            <a:fld id="{2493949B-8B07-422A-A886-237BA3A410BC}" type="datetimeFigureOut">
              <a:rPr lang="pt-PT" smtClean="0"/>
              <a:pPr/>
              <a:t>10-02-2011</a:t>
            </a:fld>
            <a:endParaRPr lang="pt-PT"/>
          </a:p>
        </p:txBody>
      </p:sp>
      <p:sp>
        <p:nvSpPr>
          <p:cNvPr id="6" name="Marcador de Posição do Rodapé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pt-PT"/>
          </a:p>
        </p:txBody>
      </p:sp>
      <p:sp>
        <p:nvSpPr>
          <p:cNvPr id="7" name="Marcador de Posição do Número do Diapositivo 6"/>
          <p:cNvSpPr>
            <a:spLocks noGrp="1"/>
          </p:cNvSpPr>
          <p:nvPr>
            <p:ph type="sldNum" sz="quarter" idx="12"/>
          </p:nvPr>
        </p:nvSpPr>
        <p:spPr/>
        <p:txBody>
          <a:bodyPr/>
          <a:lstStyle>
            <a:lvl1pPr>
              <a:defRPr>
                <a:solidFill>
                  <a:schemeClr val="tx1"/>
                </a:solidFill>
              </a:defRPr>
            </a:lvl1pPr>
            <a:extLst/>
          </a:lstStyle>
          <a:p>
            <a:fld id="{C14C335E-1DD1-4165-80B3-8932F4CEFBB5}" type="slidenum">
              <a:rPr lang="pt-PT" smtClean="0"/>
              <a:pPr/>
              <a:t>‹nº›</a:t>
            </a:fld>
            <a:endParaRPr lang="pt-PT"/>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t-PT" smtClean="0"/>
              <a:t>Clique para editar o estilo</a:t>
            </a:r>
            <a:endParaRPr kumimoji="0" lang="en-US"/>
          </a:p>
        </p:txBody>
      </p:sp>
      <p:sp>
        <p:nvSpPr>
          <p:cNvPr id="8" name="Forma livre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a liv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ângulo rectângulo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exão rect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ivis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ivis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C14C335E-1DD1-4165-80B3-8932F4CEFBB5}" type="slidenum">
              <a:rPr lang="pt-PT" smtClean="0"/>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fld id="{2493949B-8B07-422A-A886-237BA3A410BC}" type="datetimeFigureOut">
              <a:rPr lang="pt-PT" smtClean="0"/>
              <a:pPr/>
              <a:t>10-02-2011</a:t>
            </a:fld>
            <a:endParaRPr lang="pt-PT"/>
          </a:p>
        </p:txBody>
      </p:sp>
      <p:sp>
        <p:nvSpPr>
          <p:cNvPr id="5" name="Marcador de Posição do Rodapé 4"/>
          <p:cNvSpPr>
            <a:spLocks noGrp="1"/>
          </p:cNvSpPr>
          <p:nvPr>
            <p:ph type="ftr" sz="quarter" idx="11"/>
          </p:nvPr>
        </p:nvSpPr>
        <p:spPr/>
        <p:txBody>
          <a:bodyPr/>
          <a:lstStyle>
            <a:extLst/>
          </a:lstStyle>
          <a:p>
            <a:endParaRPr lang="pt-PT"/>
          </a:p>
        </p:txBody>
      </p:sp>
      <p:sp>
        <p:nvSpPr>
          <p:cNvPr id="6" name="Marcador de Posição do Número do Diapositivo 5"/>
          <p:cNvSpPr>
            <a:spLocks noGrp="1"/>
          </p:cNvSpPr>
          <p:nvPr>
            <p:ph type="sldNum" sz="quarter" idx="12"/>
          </p:nvPr>
        </p:nvSpPr>
        <p:spPr/>
        <p:txBody>
          <a:bodyPr/>
          <a:lstStyle>
            <a:extLst/>
          </a:lstStyle>
          <a:p>
            <a:fld id="{C14C335E-1DD1-4165-80B3-8932F4CEFBB5}" type="slidenum">
              <a:rPr lang="pt-PT" smtClean="0"/>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a liv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ângulo rectângulo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exão rect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Marcador de Posição do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t-PT" smtClean="0"/>
              <a:t>Clique para editar o estilo</a:t>
            </a:r>
            <a:endParaRPr kumimoji="0" lang="en-US"/>
          </a:p>
        </p:txBody>
      </p:sp>
      <p:sp>
        <p:nvSpPr>
          <p:cNvPr id="30" name="Marcador de Posição do Texto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t-PT" smtClean="0"/>
              <a:t>Clique para editar os estilos</a:t>
            </a:r>
          </a:p>
          <a:p>
            <a:pPr lvl="1" eaLnBrk="1" latinLnBrk="0" hangingPunct="1"/>
            <a:r>
              <a:rPr kumimoji="0" lang="pt-PT" smtClean="0"/>
              <a:t>Segundo nível</a:t>
            </a:r>
          </a:p>
          <a:p>
            <a:pPr lvl="2" eaLnBrk="1" latinLnBrk="0" hangingPunct="1"/>
            <a:r>
              <a:rPr kumimoji="0" lang="pt-PT" smtClean="0"/>
              <a:t>Terceiro nível</a:t>
            </a:r>
          </a:p>
          <a:p>
            <a:pPr lvl="3" eaLnBrk="1" latinLnBrk="0" hangingPunct="1"/>
            <a:r>
              <a:rPr kumimoji="0" lang="pt-PT" smtClean="0"/>
              <a:t>Quarto nível</a:t>
            </a:r>
          </a:p>
          <a:p>
            <a:pPr lvl="4" eaLnBrk="1" latinLnBrk="0" hangingPunct="1"/>
            <a:r>
              <a:rPr kumimoji="0" lang="pt-PT" smtClean="0"/>
              <a:t>Quinto nível</a:t>
            </a:r>
            <a:endParaRPr kumimoji="0" lang="en-US"/>
          </a:p>
        </p:txBody>
      </p:sp>
      <p:sp>
        <p:nvSpPr>
          <p:cNvPr id="10" name="Marcador de Posição da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493949B-8B07-422A-A886-237BA3A410BC}" type="datetimeFigureOut">
              <a:rPr lang="pt-PT" smtClean="0"/>
              <a:pPr/>
              <a:t>10-02-2011</a:t>
            </a:fld>
            <a:endParaRPr lang="pt-PT"/>
          </a:p>
        </p:txBody>
      </p:sp>
      <p:sp>
        <p:nvSpPr>
          <p:cNvPr id="22" name="Marcador de Posição do Rodapé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t-PT"/>
          </a:p>
        </p:txBody>
      </p:sp>
      <p:sp>
        <p:nvSpPr>
          <p:cNvPr id="18" name="Marcador de Posição do Número do Diapositivo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14C335E-1DD1-4165-80B3-8932F4CEFBB5}" type="slidenum">
              <a:rPr lang="pt-PT" smtClean="0"/>
              <a:pPr/>
              <a:t>‹nº›</a:t>
            </a:fld>
            <a:endParaRPr lang="pt-P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pt-PT" b="1" cap="small" dirty="0" smtClean="0"/>
              <a:t>Organização Administrativa </a:t>
            </a:r>
            <a:endParaRPr lang="pt-PT" b="1" cap="small" dirty="0"/>
          </a:p>
        </p:txBody>
      </p:sp>
      <p:sp>
        <p:nvSpPr>
          <p:cNvPr id="3" name="Subtítulo 2"/>
          <p:cNvSpPr>
            <a:spLocks noGrp="1"/>
          </p:cNvSpPr>
          <p:nvPr>
            <p:ph type="subTitle" idx="1"/>
          </p:nvPr>
        </p:nvSpPr>
        <p:spPr/>
        <p:txBody>
          <a:bodyPr/>
          <a:lstStyle/>
          <a:p>
            <a:endParaRPr lang="pt-P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normAutofit fontScale="92500"/>
          </a:bodyPr>
          <a:lstStyle/>
          <a:p>
            <a:pPr algn="ctr">
              <a:buNone/>
            </a:pPr>
            <a:r>
              <a:rPr lang="pt-PT" dirty="0" smtClean="0"/>
              <a:t> A Administração do Estado</a:t>
            </a:r>
          </a:p>
          <a:p>
            <a:pPr marL="571500" indent="-571500">
              <a:buFont typeface="+mj-lt"/>
              <a:buAutoNum type="romanUcPeriod"/>
            </a:pPr>
            <a:r>
              <a:rPr lang="pt-PT" dirty="0" smtClean="0"/>
              <a:t>O Estado</a:t>
            </a:r>
          </a:p>
          <a:p>
            <a:pPr marL="571500" indent="-571500">
              <a:buNone/>
            </a:pPr>
            <a:r>
              <a:rPr lang="pt-PT" dirty="0" smtClean="0"/>
              <a:t>Vamos falar de Estado aqui na acepção </a:t>
            </a:r>
            <a:r>
              <a:rPr lang="pt-PT" i="1" dirty="0" smtClean="0"/>
              <a:t>administrativa, </a:t>
            </a:r>
            <a:r>
              <a:rPr lang="pt-PT" dirty="0" smtClean="0"/>
              <a:t>ou seja, como pessoa colectiva pública que, no seio da comunidade nacional, desempenha, sob a direcção do governo, a actividade administrativa. </a:t>
            </a:r>
          </a:p>
          <a:p>
            <a:pPr marL="571500" indent="-571500">
              <a:buNone/>
            </a:pPr>
            <a:r>
              <a:rPr lang="pt-PT" dirty="0" smtClean="0"/>
              <a:t>Existem outras acepções do Estado mas estas não nos interessa aqui abordar, são elas a acepção internacional e a acepção constitucional.    </a:t>
            </a:r>
            <a:endParaRPr lang="pt-PT" i="1" dirty="0" smtClean="0"/>
          </a:p>
          <a:p>
            <a:pPr marL="571500" indent="-571500">
              <a:buNone/>
            </a:pPr>
            <a:endParaRPr lang="pt-PT" dirty="0" smtClean="0"/>
          </a:p>
          <a:p>
            <a:pPr>
              <a:buNone/>
            </a:pPr>
            <a:endParaRPr lang="pt-PT" dirty="0"/>
          </a:p>
        </p:txBody>
      </p:sp>
      <p:sp>
        <p:nvSpPr>
          <p:cNvPr id="2" name="Título 1"/>
          <p:cNvSpPr>
            <a:spLocks noGrp="1"/>
          </p:cNvSpPr>
          <p:nvPr>
            <p:ph type="title"/>
          </p:nvPr>
        </p:nvSpPr>
        <p:spPr/>
        <p:txBody>
          <a:bodyPr>
            <a:normAutofit fontScale="90000"/>
          </a:bodyPr>
          <a:lstStyle/>
          <a:p>
            <a:r>
              <a:rPr lang="pt-PT" b="1" dirty="0" smtClean="0"/>
              <a:t>Organização administrativa </a:t>
            </a:r>
            <a:br>
              <a:rPr lang="pt-PT" b="1" dirty="0" smtClean="0"/>
            </a:br>
            <a:r>
              <a:rPr lang="pt-PT" b="1" dirty="0" smtClean="0"/>
              <a:t>cabo-verdiana. </a:t>
            </a:r>
            <a:endParaRPr lang="pt-PT"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dirty="0" smtClean="0"/>
              <a:t>Dentro do direito administrativo temos então a figura do </a:t>
            </a:r>
            <a:r>
              <a:rPr lang="pt-PT" i="1" dirty="0" smtClean="0"/>
              <a:t>Estado-administração</a:t>
            </a:r>
            <a:r>
              <a:rPr lang="pt-PT" dirty="0" smtClean="0"/>
              <a:t> , que é uma entidade jurídica de </a:t>
            </a:r>
            <a:r>
              <a:rPr lang="pt-PT" dirty="0" err="1" smtClean="0"/>
              <a:t>per</a:t>
            </a:r>
            <a:r>
              <a:rPr lang="pt-PT" dirty="0" smtClean="0"/>
              <a:t> si, ou seja, é uma pessoa colectiva pública entre muitas outras.</a:t>
            </a:r>
          </a:p>
          <a:p>
            <a:endParaRPr lang="pt-PT" dirty="0" smtClean="0"/>
          </a:p>
          <a:p>
            <a:r>
              <a:rPr lang="pt-PT" dirty="0" smtClean="0"/>
              <a:t>Então o Estado aparece como uma pessoa colectiva autónoma, distinta dos governantes que o dirigem, dos funcionários que o servem, distintas, também, de outras entidades autónomas que integram a administração e dos cidadãos que com ele entram em relação.       </a:t>
            </a:r>
            <a:endParaRPr lang="pt-PT" dirty="0"/>
          </a:p>
        </p:txBody>
      </p:sp>
      <p:sp>
        <p:nvSpPr>
          <p:cNvPr id="3" name="Título 2"/>
          <p:cNvSpPr>
            <a:spLocks noGrp="1"/>
          </p:cNvSpPr>
          <p:nvPr>
            <p:ph type="title"/>
          </p:nvPr>
        </p:nvSpPr>
        <p:spPr/>
        <p:txBody>
          <a:bodyPr>
            <a:normAutofit fontScale="90000"/>
          </a:bodyPr>
          <a:lstStyle/>
          <a:p>
            <a:r>
              <a:rPr lang="pt-PT" dirty="0" smtClean="0"/>
              <a:t>O Estado como pessoa colectiva </a:t>
            </a:r>
            <a:endParaRPr lang="pt-P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r>
              <a:rPr lang="pt-PT" dirty="0" smtClean="0"/>
              <a:t>O estado não se confunde com os seus governantes pois o Estado é uma organização permanente e os governantes são indivíduos que transitoriamente desempenham a função de dirigentes dessa organização.</a:t>
            </a:r>
          </a:p>
          <a:p>
            <a:r>
              <a:rPr lang="pt-PT" dirty="0" smtClean="0"/>
              <a:t>O estado também não se confunde com os seus funcionários pois o Estado é uma pessoa colectiva com património próprio e os funcionários são indivíduos que actuam ao serviço do Estado, mas que mantêm a sua individualidade humana e jurídica      </a:t>
            </a:r>
            <a:endParaRPr lang="pt-PT" dirty="0"/>
          </a:p>
        </p:txBody>
      </p:sp>
      <p:sp>
        <p:nvSpPr>
          <p:cNvPr id="3" name="Título 2"/>
          <p:cNvSpPr>
            <a:spLocks noGrp="1"/>
          </p:cNvSpPr>
          <p:nvPr>
            <p:ph type="title"/>
          </p:nvPr>
        </p:nvSpPr>
        <p:spPr/>
        <p:txBody>
          <a:bodyPr>
            <a:normAutofit fontScale="90000"/>
          </a:bodyPr>
          <a:lstStyle/>
          <a:p>
            <a:r>
              <a:rPr lang="pt-PT" dirty="0" smtClean="0"/>
              <a:t>O Estado como pessoa colectiva.</a:t>
            </a:r>
            <a:endParaRPr lang="pt-P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De grande interesse prático é a distinção entre o Estado-administração e outras entidades administrativas o estado distingue-se então das outras pessoas colectivas publicas que integram a administração.</a:t>
            </a:r>
          </a:p>
          <a:p>
            <a:r>
              <a:rPr lang="pt-PT" dirty="0" smtClean="0"/>
              <a:t>Assim, não se confunde o Estado com as autarquias locais, nem com as associações públicas, nem com os institutos públicos e empresas públicas. Todas estas entidades têm personalidade jurídica própria, têm património próprio, têm direitos e obrigações próprias, têm atribuições e competências próprias, pessoal próprio, finanças próprias etc.              </a:t>
            </a:r>
            <a:endParaRPr lang="pt-PT" dirty="0"/>
          </a:p>
        </p:txBody>
      </p:sp>
      <p:sp>
        <p:nvSpPr>
          <p:cNvPr id="3" name="Título 2"/>
          <p:cNvSpPr>
            <a:spLocks noGrp="1"/>
          </p:cNvSpPr>
          <p:nvPr>
            <p:ph type="title"/>
          </p:nvPr>
        </p:nvSpPr>
        <p:spPr/>
        <p:txBody>
          <a:bodyPr>
            <a:normAutofit fontScale="90000"/>
          </a:bodyPr>
          <a:lstStyle/>
          <a:p>
            <a:r>
              <a:rPr lang="pt-PT" dirty="0" smtClean="0"/>
              <a:t>O Estado como pessoa colectiva.</a:t>
            </a:r>
            <a:endParaRPr lang="pt-P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O estado, por fim, não se confunde com os cidadãos: vemos, todos os dias, o Estado a em autenticas relações jurídicas com os cidadãos. Nestas relações nem sempre o Estado figura como autoridade e os cidadãos como administrados; muitas vezes o Estado surge como sujeito passivo e no cumprimento de deveres e os cidadãos como sujeitos activos no exercício dos seus direitos.      </a:t>
            </a:r>
            <a:endParaRPr lang="pt-PT" dirty="0"/>
          </a:p>
        </p:txBody>
      </p:sp>
      <p:sp>
        <p:nvSpPr>
          <p:cNvPr id="3" name="Título 2"/>
          <p:cNvSpPr>
            <a:spLocks noGrp="1"/>
          </p:cNvSpPr>
          <p:nvPr>
            <p:ph type="title"/>
          </p:nvPr>
        </p:nvSpPr>
        <p:spPr/>
        <p:txBody>
          <a:bodyPr>
            <a:normAutofit fontScale="90000"/>
          </a:bodyPr>
          <a:lstStyle/>
          <a:p>
            <a:r>
              <a:rPr lang="pt-PT" dirty="0" smtClean="0"/>
              <a:t>O Estado como pessoa colectiva.</a:t>
            </a:r>
            <a:endParaRPr lang="pt-P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A administração do Estado é multiforme e comporta, por isso variadas  espécies.</a:t>
            </a:r>
          </a:p>
          <a:p>
            <a:pPr>
              <a:buNone/>
            </a:pPr>
            <a:endParaRPr lang="pt-PT" dirty="0" smtClean="0"/>
          </a:p>
          <a:p>
            <a:r>
              <a:rPr lang="pt-PT" dirty="0" smtClean="0"/>
              <a:t>Importa logo distinguir entre a </a:t>
            </a:r>
            <a:r>
              <a:rPr lang="pt-PT" i="1" dirty="0" smtClean="0"/>
              <a:t>administração central do Estado</a:t>
            </a:r>
            <a:r>
              <a:rPr lang="pt-PT" dirty="0" smtClean="0"/>
              <a:t> e </a:t>
            </a:r>
            <a:r>
              <a:rPr lang="pt-PT" i="1" dirty="0" smtClean="0"/>
              <a:t>administração local do Estado.</a:t>
            </a:r>
            <a:r>
              <a:rPr lang="pt-PT" dirty="0" smtClean="0"/>
              <a:t> </a:t>
            </a:r>
          </a:p>
          <a:p>
            <a:pPr>
              <a:buNone/>
            </a:pPr>
            <a:r>
              <a:rPr lang="pt-PT" dirty="0" smtClean="0"/>
              <a:t>Nem todos os órgãos e serviços do Estado exercem competência extensiva a todo o território nacional; nem todos são pois órgãos e serviços centrais. Existem órgãos e serviços locais, instalados em diversos pontos do território nacional e com competência limitada a certas áreas.       </a:t>
            </a:r>
          </a:p>
        </p:txBody>
      </p:sp>
      <p:sp>
        <p:nvSpPr>
          <p:cNvPr id="3" name="Título 2"/>
          <p:cNvSpPr>
            <a:spLocks noGrp="1"/>
          </p:cNvSpPr>
          <p:nvPr>
            <p:ph type="title"/>
          </p:nvPr>
        </p:nvSpPr>
        <p:spPr/>
        <p:txBody>
          <a:bodyPr>
            <a:normAutofit fontScale="90000"/>
          </a:bodyPr>
          <a:lstStyle/>
          <a:p>
            <a:r>
              <a:rPr lang="pt-PT" dirty="0" smtClean="0"/>
              <a:t>Espécies de administração do Estado. </a:t>
            </a:r>
            <a:endParaRPr lang="pt-P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dirty="0" smtClean="0"/>
              <a:t>Assim, temos, por exemplo, o chefe de repartição de finanças que é um órgão local do Estado. Em relação aos serviços, temos por exemplo, as repartições de finanças, as direcções regionais de Educação etc.</a:t>
            </a:r>
          </a:p>
          <a:p>
            <a:pPr>
              <a:buNone/>
            </a:pPr>
            <a:endParaRPr lang="pt-PT" dirty="0" smtClean="0"/>
          </a:p>
          <a:p>
            <a:pPr>
              <a:buNone/>
            </a:pPr>
            <a:r>
              <a:rPr lang="pt-PT" dirty="0" smtClean="0"/>
              <a:t>  </a:t>
            </a:r>
            <a:r>
              <a:rPr lang="pt-PT" u="sng" dirty="0" smtClean="0"/>
              <a:t>Mas, muita atenção porque estamos aqui a falar de </a:t>
            </a:r>
            <a:r>
              <a:rPr lang="pt-PT" b="1" i="1" u="sng" dirty="0" smtClean="0"/>
              <a:t>administração local do Estado </a:t>
            </a:r>
            <a:r>
              <a:rPr lang="pt-PT" u="sng" dirty="0" smtClean="0"/>
              <a:t>que é diferente de </a:t>
            </a:r>
            <a:r>
              <a:rPr lang="pt-PT" b="1" u="sng" dirty="0" smtClean="0"/>
              <a:t>outras formas de administração local que não pertencem ao Estado</a:t>
            </a:r>
            <a:r>
              <a:rPr lang="pt-PT" u="sng" dirty="0" smtClean="0"/>
              <a:t> como por exemplo a administração autárquica:     </a:t>
            </a:r>
          </a:p>
          <a:p>
            <a:pPr>
              <a:buNone/>
            </a:pPr>
            <a:r>
              <a:rPr lang="pt-PT" dirty="0" smtClean="0"/>
              <a:t>  		O presidente das câmaras municipais nada tem a ver com o Estado, são órgãos locais, sim, mas dos municípios; representam as populações das respectivas áreas.    </a:t>
            </a:r>
            <a:endParaRPr lang="pt-PT" dirty="0"/>
          </a:p>
        </p:txBody>
      </p:sp>
      <p:sp>
        <p:nvSpPr>
          <p:cNvPr id="3" name="Título 2"/>
          <p:cNvSpPr>
            <a:spLocks noGrp="1"/>
          </p:cNvSpPr>
          <p:nvPr>
            <p:ph type="title"/>
          </p:nvPr>
        </p:nvSpPr>
        <p:spPr/>
        <p:txBody>
          <a:bodyPr>
            <a:normAutofit fontScale="90000"/>
          </a:bodyPr>
          <a:lstStyle/>
          <a:p>
            <a:r>
              <a:rPr lang="pt-PT" dirty="0" smtClean="0"/>
              <a:t>Espécies de administração do Estado. </a:t>
            </a:r>
            <a:endParaRPr lang="pt-P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lvl="1"/>
            <a:r>
              <a:rPr lang="pt-PT" dirty="0" smtClean="0"/>
              <a:t>Os serviços locais das autarquias locais (serviços de obras, de limpeza, etc.)  nada tem a ver com os serviços locais do Estado. Os serviços locais do Estado integram-se na pessoa colectiva Estado e dependem em último termo do Governo; os serviços locais das autarquias pertencem aos municípios da respectiva área de dependem apenas das câmaras municipais correspondentes.    </a:t>
            </a:r>
            <a:endParaRPr lang="pt-PT" dirty="0"/>
          </a:p>
        </p:txBody>
      </p:sp>
      <p:sp>
        <p:nvSpPr>
          <p:cNvPr id="3" name="Título 2"/>
          <p:cNvSpPr>
            <a:spLocks noGrp="1"/>
          </p:cNvSpPr>
          <p:nvPr>
            <p:ph type="title"/>
          </p:nvPr>
        </p:nvSpPr>
        <p:spPr/>
        <p:txBody>
          <a:bodyPr>
            <a:normAutofit fontScale="90000"/>
          </a:bodyPr>
          <a:lstStyle/>
          <a:p>
            <a:r>
              <a:rPr lang="pt-PT" dirty="0" smtClean="0"/>
              <a:t>Espécies de administração do Estado. </a:t>
            </a:r>
            <a:endParaRPr lang="pt-P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Uma segunda distinção é a que separa a administração directa e a administração indirecta do Estado.</a:t>
            </a:r>
          </a:p>
          <a:p>
            <a:r>
              <a:rPr lang="pt-PT" dirty="0" smtClean="0"/>
              <a:t>Existe ainda uma terceira modalidade de administração pública  que é a administração autónoma. Esta, porém, não é administração do Estado.   </a:t>
            </a:r>
          </a:p>
          <a:p>
            <a:pPr>
              <a:buNone/>
            </a:pPr>
            <a:r>
              <a:rPr lang="pt-PT" dirty="0" smtClean="0"/>
              <a:t>Essa classificação vem referida no art. 205º al. c) da CRCV. Ali lê-se: </a:t>
            </a:r>
            <a:r>
              <a:rPr lang="pt-PT" i="1" u="sng" dirty="0" smtClean="0"/>
              <a:t>“Compete ao Governo, no exercício de funções administrativas dirigir os serviços e a actividade da administração directa do Estado, civil ou militar, e superintender na administração indirecta, bem como exercer tutela sobre a administração autónoma.”    </a:t>
            </a:r>
            <a:endParaRPr lang="pt-PT" i="1" u="sng" dirty="0"/>
          </a:p>
        </p:txBody>
      </p:sp>
      <p:sp>
        <p:nvSpPr>
          <p:cNvPr id="3" name="Título 2"/>
          <p:cNvSpPr>
            <a:spLocks noGrp="1"/>
          </p:cNvSpPr>
          <p:nvPr>
            <p:ph type="title"/>
          </p:nvPr>
        </p:nvSpPr>
        <p:spPr/>
        <p:txBody>
          <a:bodyPr>
            <a:normAutofit fontScale="90000"/>
          </a:bodyPr>
          <a:lstStyle/>
          <a:p>
            <a:r>
              <a:rPr lang="pt-PT" dirty="0" smtClean="0"/>
              <a:t>Espécies de administração do Estado. </a:t>
            </a:r>
            <a:endParaRPr lang="pt-P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r>
              <a:rPr lang="pt-PT" dirty="0" smtClean="0"/>
              <a:t>A diferença está no seguinte: a administração directa do Estado é a actividade exercida por serviços integrados na pessoa colectiva Estado, ao passo que a administração indirecta  do Estado é uma actividade que, embora desenvolvida para fins do Estado, é exercida por pessoas colectivas públicas distintas do Estado.</a:t>
            </a:r>
          </a:p>
          <a:p>
            <a:r>
              <a:rPr lang="pt-PT" dirty="0" smtClean="0"/>
              <a:t>São exemplos de serviços pertencentes à primeira: os ministérios, as secretarias de Estado, as direcções-gerais, etc.</a:t>
            </a:r>
          </a:p>
          <a:p>
            <a:r>
              <a:rPr lang="pt-PT" dirty="0" smtClean="0"/>
              <a:t>Exemplos de serviços pertencentes a segunda: o </a:t>
            </a:r>
            <a:r>
              <a:rPr lang="pt-PT" dirty="0" err="1" smtClean="0"/>
              <a:t>ICCA</a:t>
            </a:r>
            <a:r>
              <a:rPr lang="pt-PT" dirty="0" smtClean="0"/>
              <a:t>, o </a:t>
            </a:r>
            <a:r>
              <a:rPr lang="pt-PT" dirty="0" err="1" smtClean="0"/>
              <a:t>ICASE</a:t>
            </a:r>
            <a:r>
              <a:rPr lang="pt-PT" dirty="0" smtClean="0"/>
              <a:t> etc.      </a:t>
            </a:r>
            <a:endParaRPr lang="pt-PT" dirty="0"/>
          </a:p>
        </p:txBody>
      </p:sp>
      <p:sp>
        <p:nvSpPr>
          <p:cNvPr id="3" name="Título 2"/>
          <p:cNvSpPr>
            <a:spLocks noGrp="1"/>
          </p:cNvSpPr>
          <p:nvPr>
            <p:ph type="title"/>
          </p:nvPr>
        </p:nvSpPr>
        <p:spPr/>
        <p:txBody>
          <a:bodyPr>
            <a:normAutofit fontScale="90000"/>
          </a:bodyPr>
          <a:lstStyle/>
          <a:p>
            <a:r>
              <a:rPr lang="pt-PT" dirty="0" smtClean="0"/>
              <a:t>Espécies de administração do Estado. </a:t>
            </a:r>
            <a:endParaRPr lang="pt-P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Características do Estado e da sua administração.</a:t>
            </a:r>
          </a:p>
          <a:p>
            <a:pPr marL="624078" indent="-514350">
              <a:buFont typeface="Wingdings" pitchFamily="2" charset="2"/>
              <a:buChar char="q"/>
            </a:pPr>
            <a:r>
              <a:rPr lang="pt-PT" b="1" dirty="0" smtClean="0"/>
              <a:t>Unicidade</a:t>
            </a:r>
            <a:r>
              <a:rPr lang="pt-PT" dirty="0" smtClean="0"/>
              <a:t> -  O Estado é a única espécie dentro deste género. Há várias espécies de autarquias locais mas o Estado é único.</a:t>
            </a:r>
          </a:p>
          <a:p>
            <a:pPr marL="624078" indent="-514350">
              <a:buFont typeface="Wingdings" pitchFamily="2" charset="2"/>
              <a:buChar char="q"/>
            </a:pPr>
            <a:r>
              <a:rPr lang="pt-PT" b="1" dirty="0" smtClean="0"/>
              <a:t>Carácter originário </a:t>
            </a:r>
            <a:r>
              <a:rPr lang="pt-PT" dirty="0" smtClean="0"/>
              <a:t>– todas as outras pessoas colectivas públicas são sempre criadas ou reconhecidas por lei ou nos termos da lei. Mas, o Estado não. O Estado  tem natureza originária, não derivada.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marL="624078" indent="-514350">
              <a:buFont typeface="Wingdings" pitchFamily="2" charset="2"/>
              <a:buChar char="q"/>
            </a:pPr>
            <a:r>
              <a:rPr lang="pt-PT" b="1" dirty="0" smtClean="0"/>
              <a:t>Territorialidade</a:t>
            </a:r>
            <a:r>
              <a:rPr lang="pt-PT" dirty="0" smtClean="0"/>
              <a:t>: o Estado é uma pessoa colectiva de cuja natureza faz parte um certo território, o território nacional.</a:t>
            </a:r>
          </a:p>
          <a:p>
            <a:pPr>
              <a:buFont typeface="Wingdings" pitchFamily="2" charset="2"/>
              <a:buChar char="q"/>
            </a:pPr>
            <a:r>
              <a:rPr lang="pt-PT" b="1" dirty="0" smtClean="0"/>
              <a:t>Multiplicidade de atribuições: </a:t>
            </a:r>
            <a:r>
              <a:rPr lang="pt-PT" dirty="0" smtClean="0"/>
              <a:t>o estado é uma pessoa colectiva de fins múltiplos, podendo e devendo prosseguir diversas e variadas atribuições.  Atribuições são fins ou objectivos que o Estado se propõe atingir. As atribuições do Estado se encontram definidas de forma dispersa, enquanto que, por exemplo, as atribuições das outras pessoas colectivas encontram-se definidas de forma integrada, ou seja, relativamente ao Estado não existe uma lista que enumera as atribuições do Estado.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O que há são centenas, ou milhares de diplomas legais que a propósito de uma ou outra matéria vêm conferir determinadas atribuições ao Estado. Agora, quanto as outras pessoas colectivas, como elas prosseguem fins específicos, as suas atribuições vem enunciadas em determinados textos legais de forma exaustiva.</a:t>
            </a:r>
          </a:p>
          <a:p>
            <a:pPr>
              <a:buNone/>
            </a:pPr>
            <a:r>
              <a:rPr lang="pt-PT" dirty="0" smtClean="0"/>
              <a:t>De qualquer das formas é sempre a lei que define as atribuições quer do Estado quer das outras pessoas colectivas, de forma dispersa quanto ao Estado e de forma integrada quanto as outras.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Font typeface="Wingdings" pitchFamily="2" charset="2"/>
              <a:buChar char="q"/>
            </a:pPr>
            <a:r>
              <a:rPr lang="pt-PT" dirty="0" smtClean="0"/>
              <a:t> </a:t>
            </a:r>
            <a:r>
              <a:rPr lang="pt-PT" b="1" dirty="0" smtClean="0"/>
              <a:t>Pluralismo de órgãos e serviços</a:t>
            </a:r>
            <a:r>
              <a:rPr lang="pt-PT" dirty="0" smtClean="0"/>
              <a:t>: são numerosos os órgãos e os serviços do Estado. O governo, os membros do Governo, individualmente considerados, os directores-gerais, os chefes das repartições de finanças - e tantos outros – são órgãos do Estado. O ministérios, as secretarias do Estado, as direcções gerais, as repartições de finanças – e tantas outras - são serviços públicos do Estado.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É aos órgãos do Estado que competem tomar decisões em nome da pessoa colectiva a que pertencem.</a:t>
            </a:r>
          </a:p>
          <a:p>
            <a:pPr>
              <a:buNone/>
            </a:pPr>
            <a:r>
              <a:rPr lang="pt-PT" dirty="0" smtClean="0"/>
              <a:t>São órgãos do Estado ou órgãos de Soberania: o Presidente da República, a Assembleia Nacional,  O Governo e os Tribunais. Alguns destes órgãos não são órgãos da administração, mas órgãos de outros poderes do Estado. O Tribunais pertencem ao poder judicial e a assembleia nacional pertence ao poder legislativo. Quanto ao </a:t>
            </a:r>
            <a:r>
              <a:rPr lang="pt-PT" dirty="0" err="1" smtClean="0"/>
              <a:t>PR</a:t>
            </a:r>
            <a:r>
              <a:rPr lang="pt-PT" dirty="0" smtClean="0"/>
              <a:t> é um órgão politico apesar de praticar alguns actos materialmente administrativos.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Font typeface="Wingdings" pitchFamily="2" charset="2"/>
              <a:buChar char="q"/>
            </a:pPr>
            <a:r>
              <a:rPr lang="pt-PT" b="1" dirty="0" smtClean="0"/>
              <a:t>Organização em ministérios</a:t>
            </a:r>
            <a:r>
              <a:rPr lang="pt-PT" dirty="0" smtClean="0"/>
              <a:t>: os órgãos e serviços do Estado, a nível central, estão estruturados em departamentos , organizados por assuntos ou matérias, os quais se denominam ministérios. Isto não acontece nas autarquias locais onde a estruturação é mais solta e desligada, podendo, por exemplo cada vereador, dirigir hoje certos serviços e amanhã outros, sem mudança de lugar.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Font typeface="Wingdings" pitchFamily="2" charset="2"/>
              <a:buChar char="q"/>
            </a:pPr>
            <a:r>
              <a:rPr lang="pt-PT" b="1" dirty="0" smtClean="0"/>
              <a:t>Personalidade jurídica una</a:t>
            </a:r>
            <a:r>
              <a:rPr lang="pt-PT" dirty="0" smtClean="0"/>
              <a:t>: o estado mantém sempre uma personalidade jurídica una apesar da multiplicidade de atribuições e do pluralismo dos órgãos. Os ministérios e as direcções gerais não têm personalidade jurídica quem tem personalidade jurídica é o Estado.</a:t>
            </a:r>
          </a:p>
          <a:p>
            <a:pPr>
              <a:buFont typeface="Wingdings" pitchFamily="2" charset="2"/>
              <a:buChar char="q"/>
            </a:pPr>
            <a:r>
              <a:rPr lang="pt-PT" b="1" dirty="0" smtClean="0"/>
              <a:t>Instrumentalidade</a:t>
            </a:r>
            <a:r>
              <a:rPr lang="pt-PT" dirty="0" smtClean="0"/>
              <a:t>:  a administração do Estado é subordinada, não é independente nem autónoma (salvo caso excepcionais).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É por isso que a constituição submete a administração directa do Estado, civil e militar, ao poder de direcção do governo; a administração indirecta fica sujeita apenas à superintendência e tutela do governo, e a administração autónoma é controlada por um simples poder de tutela. </a:t>
            </a:r>
          </a:p>
          <a:p>
            <a:pPr>
              <a:buFont typeface="Wingdings" pitchFamily="2" charset="2"/>
              <a:buChar char="q"/>
            </a:pPr>
            <a:r>
              <a:rPr lang="pt-PT" b="1" dirty="0" smtClean="0"/>
              <a:t>Estrutura hierárquica</a:t>
            </a:r>
            <a:r>
              <a:rPr lang="pt-PT" dirty="0" smtClean="0"/>
              <a:t>: administração do Estado acha-se estruturado em termos hierárquicos, isto é, de acordo com um  modelo de organização administrativa constituído por um conjunto de órgãos e agentes ligados por um vinculo jurídico que confere ao superior hierárquico o poder de direcção e ao subalterno o dever de </a:t>
            </a:r>
            <a:r>
              <a:rPr lang="pt-PT" dirty="0" err="1" smtClean="0"/>
              <a:t>obdiência</a:t>
            </a: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Font typeface="Wingdings" pitchFamily="2" charset="2"/>
              <a:buChar char="q"/>
            </a:pPr>
            <a:r>
              <a:rPr lang="pt-PT" dirty="0" smtClean="0"/>
              <a:t> </a:t>
            </a:r>
            <a:r>
              <a:rPr lang="pt-PT" b="1" dirty="0" smtClean="0"/>
              <a:t>Supremacia</a:t>
            </a:r>
            <a:r>
              <a:rPr lang="pt-PT" dirty="0" smtClean="0"/>
              <a:t>: o Estado exerce poderes de supremacia não apenas em relação aos sujeitos de direito privado, mas também sobre as outras entidades públicas. O Estado é o ente público máximo, ou supremo, enquanto às demais pessoas colectivas públicas se dá por vezes a designação de entes públicos menores ou subordinados. O grau ou a intensidade dos poderes do Estado varia conforme a maior ou menor autonomia que a ordem jurídica pretende conceder ás várias pessoas colectivas públicas.           </a:t>
            </a:r>
            <a:endParaRPr lang="pt-PT" dirty="0"/>
          </a:p>
        </p:txBody>
      </p:sp>
      <p:sp>
        <p:nvSpPr>
          <p:cNvPr id="3" name="Título 2"/>
          <p:cNvSpPr>
            <a:spLocks noGrp="1"/>
          </p:cNvSpPr>
          <p:nvPr>
            <p:ph type="title"/>
          </p:nvPr>
        </p:nvSpPr>
        <p:spPr/>
        <p:txBody>
          <a:bodyPr>
            <a:normAutofit fontScale="90000"/>
          </a:bodyPr>
          <a:lstStyle/>
          <a:p>
            <a:r>
              <a:rPr lang="pt-PT" dirty="0" smtClean="0"/>
              <a:t>A Administração Directa do Estado</a:t>
            </a:r>
            <a:endParaRPr lang="pt-P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r>
              <a:rPr lang="pt-PT" dirty="0" smtClean="0"/>
              <a:t>A administração autónoma é aquela que prossegue interesses públicos próprios das pessoas que a constituem e por isso se dirigi a si mesma, definindo com independência a orientação das suas actividades, sem sujeição a hierarquia ou a superintendência do Governo.</a:t>
            </a:r>
          </a:p>
          <a:p>
            <a:pPr>
              <a:buNone/>
            </a:pPr>
            <a:r>
              <a:rPr lang="pt-PT" dirty="0" smtClean="0"/>
              <a:t>Em primeiro lugar a administração autónoma prossegue interesses públicos próprios das pessoas que a constituem, ao contrario da administração indirecta que, como vimos, prossegue atribuições do Estado, ou seja, prossegue fins alheios.               </a:t>
            </a:r>
            <a:endParaRPr lang="pt-PT" dirty="0"/>
          </a:p>
        </p:txBody>
      </p:sp>
      <p:sp>
        <p:nvSpPr>
          <p:cNvPr id="3" name="Título 2"/>
          <p:cNvSpPr>
            <a:spLocks noGrp="1"/>
          </p:cNvSpPr>
          <p:nvPr>
            <p:ph type="title"/>
          </p:nvPr>
        </p:nvSpPr>
        <p:spPr/>
        <p:txBody>
          <a:bodyPr>
            <a:normAutofit/>
          </a:bodyPr>
          <a:lstStyle/>
          <a:p>
            <a:r>
              <a:rPr lang="pt-PT" dirty="0" smtClean="0"/>
              <a:t>A administração autónoma.  </a:t>
            </a:r>
            <a:endParaRPr lang="pt-P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Em segundo lugar, e em consequência disso, a administração autónoma dirige-se a si mesma, apresentando-se como um fenómeno de </a:t>
            </a:r>
            <a:r>
              <a:rPr lang="pt-PT" i="1" dirty="0" smtClean="0"/>
              <a:t>auto-administração: </a:t>
            </a:r>
            <a:r>
              <a:rPr lang="pt-PT" dirty="0" smtClean="0"/>
              <a:t>quer dizer, são os seu próprios órgãos que definem com independência a orientação das sua próprias actividades, sem estarem sujeitos a ordens ou instruções, nem a directivas ou orientações do Governo.         </a:t>
            </a:r>
            <a:endParaRPr lang="pt-PT" dirty="0"/>
          </a:p>
        </p:txBody>
      </p:sp>
      <p:sp>
        <p:nvSpPr>
          <p:cNvPr id="3" name="Título 2"/>
          <p:cNvSpPr>
            <a:spLocks noGrp="1"/>
          </p:cNvSpPr>
          <p:nvPr>
            <p:ph type="title"/>
          </p:nvPr>
        </p:nvSpPr>
        <p:spPr/>
        <p:txBody>
          <a:bodyPr>
            <a:normAutofit/>
          </a:bodyPr>
          <a:lstStyle/>
          <a:p>
            <a:r>
              <a:rPr lang="pt-PT" dirty="0" smtClean="0"/>
              <a:t>A administração autónoma.  </a:t>
            </a:r>
            <a:endParaRPr lang="pt-P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Em cabo verde duas espécies de entidades públicas estão incumbidas da administração autónoma:</a:t>
            </a:r>
          </a:p>
          <a:p>
            <a:pPr>
              <a:buFont typeface="Wingdings" pitchFamily="2" charset="2"/>
              <a:buChar char="Ø"/>
            </a:pPr>
            <a:r>
              <a:rPr lang="pt-PT" dirty="0" smtClean="0"/>
              <a:t>As associações públicas;</a:t>
            </a:r>
          </a:p>
          <a:p>
            <a:pPr>
              <a:buFont typeface="Wingdings" pitchFamily="2" charset="2"/>
              <a:buChar char="Ø"/>
            </a:pPr>
            <a:r>
              <a:rPr lang="pt-PT" dirty="0" smtClean="0"/>
              <a:t>As autarquias locais;</a:t>
            </a:r>
          </a:p>
          <a:p>
            <a:pPr>
              <a:buNone/>
            </a:pPr>
            <a:endParaRPr lang="pt-PT" dirty="0" smtClean="0"/>
          </a:p>
          <a:p>
            <a:pPr>
              <a:buNone/>
            </a:pPr>
            <a:r>
              <a:rPr lang="pt-PT" dirty="0" smtClean="0"/>
              <a:t>As </a:t>
            </a:r>
            <a:r>
              <a:rPr lang="pt-PT" i="1" dirty="0" smtClean="0"/>
              <a:t>associações públicas </a:t>
            </a:r>
            <a:r>
              <a:rPr lang="pt-PT" dirty="0" smtClean="0"/>
              <a:t>são pessoas colectivas públicas, de tipo associativo, destinadas a assegurar autonomamente a prossecução de determinados interesses públicos pertencente a um grupo de pessoas que se organizam com este fim.          </a:t>
            </a:r>
            <a:endParaRPr lang="pt-PT" dirty="0"/>
          </a:p>
        </p:txBody>
      </p:sp>
      <p:sp>
        <p:nvSpPr>
          <p:cNvPr id="3" name="Título 2"/>
          <p:cNvSpPr>
            <a:spLocks noGrp="1"/>
          </p:cNvSpPr>
          <p:nvPr>
            <p:ph type="title"/>
          </p:nvPr>
        </p:nvSpPr>
        <p:spPr/>
        <p:txBody>
          <a:bodyPr/>
          <a:lstStyle/>
          <a:p>
            <a:r>
              <a:rPr lang="pt-PT" dirty="0" smtClean="0"/>
              <a:t>A administração autónoma. </a:t>
            </a:r>
            <a:endParaRPr lang="pt-P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Existe pelo menos duas espécies de associação pública:</a:t>
            </a:r>
          </a:p>
          <a:p>
            <a:pPr>
              <a:buFont typeface="Wingdings" pitchFamily="2" charset="2"/>
              <a:buChar char="Ø"/>
            </a:pPr>
            <a:r>
              <a:rPr lang="pt-PT" b="1" dirty="0" smtClean="0"/>
              <a:t>Associações de entidades públicas</a:t>
            </a:r>
            <a:r>
              <a:rPr lang="pt-PT" dirty="0" smtClean="0"/>
              <a:t>: as associações de municípios (DL nº 106/90 de 8 de Dezembro) - Associação Nacional de Municípios de Cabo Verde; Associação de Municípios de Santiago; Associação de Municípios de Fogo e Brava; Associação de Municípios de Santo Antão.         </a:t>
            </a:r>
            <a:endParaRPr lang="pt-PT" dirty="0"/>
          </a:p>
        </p:txBody>
      </p:sp>
      <p:sp>
        <p:nvSpPr>
          <p:cNvPr id="3" name="Título 2"/>
          <p:cNvSpPr>
            <a:spLocks noGrp="1"/>
          </p:cNvSpPr>
          <p:nvPr>
            <p:ph type="title"/>
          </p:nvPr>
        </p:nvSpPr>
        <p:spPr/>
        <p:txBody>
          <a:bodyPr/>
          <a:lstStyle/>
          <a:p>
            <a:r>
              <a:rPr lang="pt-PT" dirty="0" smtClean="0"/>
              <a:t>A administração autónoma. </a:t>
            </a:r>
            <a:endParaRPr lang="pt-P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Font typeface="Wingdings" pitchFamily="2" charset="2"/>
              <a:buChar char="Ø"/>
            </a:pPr>
            <a:r>
              <a:rPr lang="pt-PT" dirty="0" smtClean="0"/>
              <a:t>Associação de entidades privadas: é esta a categoria mais importante de associações públicas (ordens profissionais: Ordem dos Advogados de Cabo Verde, Ordem dos Médicos etc.). </a:t>
            </a:r>
          </a:p>
          <a:p>
            <a:pPr>
              <a:buNone/>
            </a:pPr>
            <a:endParaRPr lang="pt-PT" dirty="0" smtClean="0"/>
          </a:p>
          <a:p>
            <a:pPr>
              <a:buNone/>
            </a:pPr>
            <a:r>
              <a:rPr lang="pt-PT" dirty="0" smtClean="0"/>
              <a:t>As autarquias locais são pessoas colectivas publicas de população e território, correspondentes aos agregados de residentes em diversas circunscrições do território nacional, e que asseguram a prossecução dos interesses comuns resultantes da vizinhança mediante órgãos próprios, representativos dos respectivos habitantes.               </a:t>
            </a:r>
            <a:endParaRPr lang="pt-PT" dirty="0"/>
          </a:p>
        </p:txBody>
      </p:sp>
      <p:sp>
        <p:nvSpPr>
          <p:cNvPr id="3" name="Título 2"/>
          <p:cNvSpPr>
            <a:spLocks noGrp="1"/>
          </p:cNvSpPr>
          <p:nvPr>
            <p:ph type="title"/>
          </p:nvPr>
        </p:nvSpPr>
        <p:spPr/>
        <p:txBody>
          <a:bodyPr/>
          <a:lstStyle/>
          <a:p>
            <a:r>
              <a:rPr lang="pt-PT" dirty="0" smtClean="0"/>
              <a:t>A administração autónoma. </a:t>
            </a:r>
            <a:endParaRPr lang="pt-P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É a própria constituição que prevê a existência de autarquias locais: o art. 230º da CRCV no seu nº 1 diz claramente que “ a organização do Estado compreende as autarquias Locais”.</a:t>
            </a:r>
          </a:p>
          <a:p>
            <a:pPr>
              <a:buNone/>
            </a:pPr>
            <a:endParaRPr lang="pt-PT" dirty="0" smtClean="0"/>
          </a:p>
          <a:p>
            <a:pPr>
              <a:buNone/>
            </a:pPr>
            <a:r>
              <a:rPr lang="pt-PT" dirty="0" smtClean="0"/>
              <a:t>A criação e extinção das autarquias locais, bem como a alteração dos respectivos territórios são feitas por lei, com prévia consulta aos órgãos das autarquias abrangidas (v. art. 230º, nº3 da CRCV).      </a:t>
            </a:r>
            <a:endParaRPr lang="pt-PT" dirty="0"/>
          </a:p>
        </p:txBody>
      </p:sp>
      <p:sp>
        <p:nvSpPr>
          <p:cNvPr id="3" name="Título 2"/>
          <p:cNvSpPr>
            <a:spLocks noGrp="1"/>
          </p:cNvSpPr>
          <p:nvPr>
            <p:ph type="title"/>
          </p:nvPr>
        </p:nvSpPr>
        <p:spPr/>
        <p:txBody>
          <a:bodyPr/>
          <a:lstStyle/>
          <a:p>
            <a:r>
              <a:rPr lang="pt-PT" dirty="0" smtClean="0"/>
              <a:t>A administração autónoma. </a:t>
            </a:r>
            <a:endParaRPr lang="pt-P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A constituição ainda diz, no art. 231º que as autarquias locais são os municípios, podendo a lei estabelecer outras categorias de autárquicas de grau superior ou inferior ao município. </a:t>
            </a:r>
          </a:p>
          <a:p>
            <a:pPr>
              <a:buNone/>
            </a:pPr>
            <a:r>
              <a:rPr lang="pt-PT" dirty="0" smtClean="0"/>
              <a:t>O Estatuto dos municípios está consagrado na Lei nº 134/</a:t>
            </a:r>
            <a:r>
              <a:rPr lang="pt-PT" dirty="0" err="1" smtClean="0"/>
              <a:t>IV</a:t>
            </a:r>
            <a:r>
              <a:rPr lang="pt-PT" dirty="0" smtClean="0"/>
              <a:t>/95 de 3 de Julho.         </a:t>
            </a:r>
            <a:endParaRPr lang="pt-PT" dirty="0"/>
          </a:p>
        </p:txBody>
      </p:sp>
      <p:sp>
        <p:nvSpPr>
          <p:cNvPr id="3" name="Título 2"/>
          <p:cNvSpPr>
            <a:spLocks noGrp="1"/>
          </p:cNvSpPr>
          <p:nvPr>
            <p:ph type="title"/>
          </p:nvPr>
        </p:nvSpPr>
        <p:spPr/>
        <p:txBody>
          <a:bodyPr/>
          <a:lstStyle/>
          <a:p>
            <a:r>
              <a:rPr lang="pt-PT" dirty="0" smtClean="0"/>
              <a:t>A administração autónoma. </a:t>
            </a:r>
            <a:endParaRPr lang="pt-P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dirty="0" smtClean="0"/>
              <a:t>Os Elementos da Organização Administrativa:</a:t>
            </a:r>
          </a:p>
          <a:p>
            <a:pPr>
              <a:buFont typeface="Wingdings" pitchFamily="2" charset="2"/>
              <a:buChar char="q"/>
            </a:pPr>
            <a:r>
              <a:rPr lang="pt-PT" dirty="0" smtClean="0"/>
              <a:t> Pessoas colectivas públicas </a:t>
            </a:r>
          </a:p>
          <a:p>
            <a:pPr>
              <a:buFont typeface="Wingdings" pitchFamily="2" charset="2"/>
              <a:buChar char="q"/>
            </a:pPr>
            <a:r>
              <a:rPr lang="pt-PT" dirty="0" smtClean="0"/>
              <a:t>Serviços públicos</a:t>
            </a:r>
          </a:p>
          <a:p>
            <a:pPr>
              <a:buFont typeface="Wingdings" pitchFamily="2" charset="2"/>
              <a:buChar char="q"/>
            </a:pPr>
            <a:endParaRPr lang="pt-PT" dirty="0" smtClean="0"/>
          </a:p>
          <a:p>
            <a:pPr>
              <a:buNone/>
            </a:pPr>
            <a:r>
              <a:rPr lang="pt-PT" dirty="0" smtClean="0"/>
              <a:t>PESSOAS COLECTIVAS PÚBLICAS E SEUS ÓRGÃOS.</a:t>
            </a:r>
          </a:p>
          <a:p>
            <a:pPr>
              <a:buNone/>
            </a:pPr>
            <a:r>
              <a:rPr lang="pt-PT" dirty="0" smtClean="0"/>
              <a:t>Pessoas colectivas publicas são as pessoas colectivas </a:t>
            </a:r>
            <a:r>
              <a:rPr lang="pt-PT" i="1" u="sng" dirty="0" smtClean="0"/>
              <a:t>criadas por iniciativa pública </a:t>
            </a:r>
            <a:r>
              <a:rPr lang="pt-PT" dirty="0" smtClean="0"/>
              <a:t>para </a:t>
            </a:r>
            <a:r>
              <a:rPr lang="pt-PT" i="1" u="sng" dirty="0" smtClean="0"/>
              <a:t>assegurar a prossecução necessária de</a:t>
            </a:r>
            <a:r>
              <a:rPr lang="pt-PT" dirty="0" smtClean="0"/>
              <a:t> </a:t>
            </a:r>
            <a:r>
              <a:rPr lang="pt-PT" i="1" u="sng" dirty="0" smtClean="0"/>
              <a:t>interesses públicos</a:t>
            </a:r>
            <a:r>
              <a:rPr lang="pt-PT" dirty="0" smtClean="0"/>
              <a:t>, e por isso </a:t>
            </a:r>
            <a:r>
              <a:rPr lang="pt-PT" i="1" u="sng" dirty="0" smtClean="0"/>
              <a:t>dotadas em nome próprio de poderes e deveres públicos</a:t>
            </a: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Font typeface="Wingdings" pitchFamily="2" charset="2"/>
              <a:buChar char="Ø"/>
            </a:pPr>
            <a:r>
              <a:rPr lang="pt-PT" b="1" dirty="0" smtClean="0"/>
              <a:t>São criadas por iniciativa pública</a:t>
            </a:r>
            <a:r>
              <a:rPr lang="pt-PT" dirty="0" smtClean="0"/>
              <a:t>: isto significa que a iniciativa privada não pode criar pessoas colectivas públicas; elas nascem sempre de uma decisão pública, tomada pela colectividade nacional, ou por comunidades locais autónomas, ou proveniente de uma ou mais pessoas colectivas públicas já existentes. As pessoas colectivas hoje tanto podem ser criadas por lei ou por decretos leis e tanto pelo poder centra como pelo poder local autárquico.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a:t>
            </a:r>
            <a:endParaRPr lang="pt-P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10000"/>
          </a:bodyPr>
          <a:lstStyle/>
          <a:p>
            <a:r>
              <a:rPr lang="pt-PT" b="1" dirty="0" smtClean="0"/>
              <a:t>São criadas para assegurar a prossecução necessária de interesses públicos: </a:t>
            </a:r>
            <a:r>
              <a:rPr lang="pt-PT" dirty="0" smtClean="0"/>
              <a:t>o interesse público não é algo que possa deixar de estar incluído nas atribuições de uma pessoa colectiva pública – é algo de essencial, pois ela é criada e existe para esse fim. Há pessoas colectivas privadas que também prosseguem interesses privadas; Mas, essas pessoas colectivas privadas têm a liberdade de fazê-lo ou deixar de o fazer e, quando o fazem, podem simultaneamente prosseguir interesses privados. Mais, quando as entidades privadas exerçam funções de interesses público, fazem-no sempre sobre a fiscalização, maior ou menor, da Administração  Pública.              </a:t>
            </a:r>
            <a:r>
              <a:rPr lang="pt-PT" b="1" dirty="0" smtClean="0"/>
              <a:t>  </a:t>
            </a:r>
            <a:endParaRPr lang="pt-PT" b="1"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b="1" dirty="0" smtClean="0"/>
              <a:t>São titulares, em nome próprio, de poderes e deveres públicos</a:t>
            </a:r>
            <a:r>
              <a:rPr lang="pt-PT" dirty="0" smtClean="0"/>
              <a:t>: enquanto as entidades públicas exercem poderes públicos próprios ou em nome próprio, as pessoas colectivas privadas que se dedicam ao exercício privado de funções públicas exercem poderes de autoridade em nome da administração Pública, nunca em nome próprio. </a:t>
            </a:r>
          </a:p>
          <a:p>
            <a:pPr>
              <a:buNone/>
            </a:pPr>
            <a:r>
              <a:rPr lang="pt-PT" dirty="0" smtClean="0"/>
              <a:t>As pessoas colectivas públicas são agrupadas em três tipos: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Font typeface="Arial" pitchFamily="34" charset="0"/>
              <a:buChar char="•"/>
            </a:pPr>
            <a:r>
              <a:rPr lang="pt-PT" b="1" dirty="0" smtClean="0"/>
              <a:t>Pessoas colectivas de população e território </a:t>
            </a:r>
            <a:r>
              <a:rPr lang="pt-PT" dirty="0" smtClean="0"/>
              <a:t>– o Estado e as autarquias locais.</a:t>
            </a:r>
          </a:p>
          <a:p>
            <a:pPr>
              <a:buFont typeface="Arial" pitchFamily="34" charset="0"/>
              <a:buChar char="•"/>
            </a:pPr>
            <a:r>
              <a:rPr lang="pt-PT" b="1" dirty="0" smtClean="0"/>
              <a:t>Pessoas colectivas de tipo Institucional </a:t>
            </a:r>
            <a:r>
              <a:rPr lang="pt-PT" dirty="0" smtClean="0"/>
              <a:t>– os institutos públicos e as empresas públicas. </a:t>
            </a:r>
          </a:p>
          <a:p>
            <a:pPr>
              <a:buFont typeface="Arial" pitchFamily="34" charset="0"/>
              <a:buChar char="•"/>
            </a:pPr>
            <a:r>
              <a:rPr lang="pt-PT" b="1" dirty="0" smtClean="0"/>
              <a:t>Pessoas colectivas de tipo associativo </a:t>
            </a:r>
            <a:r>
              <a:rPr lang="pt-PT" dirty="0" smtClean="0"/>
              <a:t>– a que correspondem as associações públicas.</a:t>
            </a:r>
          </a:p>
          <a:p>
            <a:pPr>
              <a:buNone/>
            </a:pPr>
            <a:endParaRPr lang="pt-PT" dirty="0" smtClean="0"/>
          </a:p>
          <a:p>
            <a:pPr>
              <a:buNone/>
            </a:pPr>
            <a:r>
              <a:rPr lang="pt-PT" dirty="0" smtClean="0"/>
              <a:t>OS ÓRGÃOS</a:t>
            </a:r>
          </a:p>
          <a:p>
            <a:pPr>
              <a:buNone/>
            </a:pPr>
            <a:r>
              <a:rPr lang="pt-PT" dirty="0" smtClean="0"/>
              <a:t>Todas as pessoas colectivas são dirigidas por órgãos – a eles cabe tomar decisões em nome da pessoa colectiva, ou seja, elas manifestam a vontade imputável à </a:t>
            </a:r>
            <a:r>
              <a:rPr lang="pt-PT" smtClean="0"/>
              <a:t>pessoa colectiva.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dirty="0" smtClean="0"/>
              <a:t>A respeito da natureza dos órgãos das pessoas colectivas, debatem-se duas grandes concepções: </a:t>
            </a:r>
          </a:p>
          <a:p>
            <a:pPr>
              <a:buNone/>
            </a:pPr>
            <a:r>
              <a:rPr lang="pt-PT" dirty="0" smtClean="0"/>
              <a:t>A primeira, que foi defendida por Marcelo Caetano, considera que os órgãos são instituições, e não indivíduos.</a:t>
            </a:r>
          </a:p>
          <a:p>
            <a:pPr>
              <a:buNone/>
            </a:pPr>
            <a:r>
              <a:rPr lang="pt-PT" dirty="0" smtClean="0"/>
              <a:t>A segunda, que foi designadamente defendida por Afonso </a:t>
            </a:r>
            <a:r>
              <a:rPr lang="pt-PT" dirty="0" err="1" smtClean="0"/>
              <a:t>Queiró</a:t>
            </a:r>
            <a:r>
              <a:rPr lang="pt-PT" dirty="0" smtClean="0"/>
              <a:t> e Marques Guedes, considera que os Órgãos são os indivíduos e não as instituições.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pPr>
              <a:buNone/>
            </a:pPr>
            <a:r>
              <a:rPr lang="pt-PT" dirty="0" smtClean="0"/>
              <a:t>Ambas as teorias têm a sua cota parte de razão. Eles apenas falham quando pretendem abarcar com o seu conceito toda a realidade do órgão administrativo. </a:t>
            </a:r>
          </a:p>
          <a:p>
            <a:pPr>
              <a:buNone/>
            </a:pPr>
            <a:r>
              <a:rPr lang="pt-PT" dirty="0" smtClean="0"/>
              <a:t>Vejamos:</a:t>
            </a:r>
          </a:p>
          <a:p>
            <a:pPr>
              <a:buNone/>
            </a:pPr>
            <a:r>
              <a:rPr lang="pt-PT" dirty="0" smtClean="0"/>
              <a:t>Se nos colocarmos na perspectiva da organização administrativa (perspectiva em que se analisa a estrutura da Administração pública) é evidente que os órgãos têm de ser concebidos como instituições. Quando referimos ao Governo, a Câmara Municipal, e a tantos outros órgãos administrativos, é obvio que aquilo que interessa ao nosso estudo não são os indivíduos que exercem essas funções, são as funções em si mesmas (natureza do órgão, sua composição, seu funcionamento etc.)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dirty="0" smtClean="0"/>
              <a:t>Mas se colocarmos na perspectiva da  actividade administrativa, ou seja na perspectiva da administração actuar, a tomar decisões, nomeadamente a praticar actos administrativos, ou seja, por outras palavras, se deixarmos a análise estática da Administração e passarmos à sua analise dinâmica, então veremos que o que ai interessa ao direito é órgão como indivíduo: quem decide quem delibera é o individuo, não são centros institucionalizados de poderes.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É o individuo que toma decisões acertadas, ou comete erros de facto ou de direito, quem cumpre a lei ou os viola em nome da administração, não as instituições.</a:t>
            </a:r>
          </a:p>
          <a:p>
            <a:pPr>
              <a:buNone/>
            </a:pPr>
            <a:endParaRPr lang="pt-PT" dirty="0" smtClean="0"/>
          </a:p>
          <a:p>
            <a:pPr>
              <a:buNone/>
            </a:pPr>
            <a:r>
              <a:rPr lang="pt-PT" dirty="0" smtClean="0"/>
              <a:t>Em suma os órgãos da administração devem ser concebidos instituições para efeitos de teoria da organização administrativa, e como indivíduos para efeitos de teoria da actividade administrativa.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dirty="0" smtClean="0"/>
              <a:t>Há varias classificações de órgãos:</a:t>
            </a:r>
          </a:p>
          <a:p>
            <a:r>
              <a:rPr lang="pt-PT" b="1" i="1" dirty="0" smtClean="0"/>
              <a:t> Órgãos singulares e colegiais</a:t>
            </a:r>
            <a:r>
              <a:rPr lang="pt-PT" b="1" dirty="0" smtClean="0"/>
              <a:t>: </a:t>
            </a:r>
            <a:r>
              <a:rPr lang="pt-PT" dirty="0" smtClean="0"/>
              <a:t>são órgãos </a:t>
            </a:r>
            <a:r>
              <a:rPr lang="pt-PT" i="1" dirty="0" smtClean="0"/>
              <a:t>“singulares”</a:t>
            </a:r>
            <a:r>
              <a:rPr lang="pt-PT" dirty="0" smtClean="0"/>
              <a:t> aqueles que têm apenas um titular e são </a:t>
            </a:r>
            <a:r>
              <a:rPr lang="pt-PT" i="1" dirty="0" smtClean="0"/>
              <a:t>“colegiais”</a:t>
            </a:r>
            <a:r>
              <a:rPr lang="pt-PT" dirty="0" smtClean="0"/>
              <a:t> os órgãos compostos por dois ou mais titulares. O órgão colegial hoje, normalmente,  tem, no mínimo, três titulares, e deve em regra ser composto por número ímpar de membros.</a:t>
            </a:r>
          </a:p>
          <a:p>
            <a:r>
              <a:rPr lang="pt-PT" b="1" i="1" dirty="0" smtClean="0"/>
              <a:t>Órgãos centrais e locais</a:t>
            </a:r>
            <a:r>
              <a:rPr lang="pt-PT" b="1" dirty="0" smtClean="0"/>
              <a:t>:</a:t>
            </a:r>
            <a:r>
              <a:rPr lang="pt-PT" dirty="0" smtClean="0"/>
              <a:t> órgãos </a:t>
            </a:r>
            <a:r>
              <a:rPr lang="pt-PT" i="1" dirty="0" smtClean="0"/>
              <a:t>“centrais”</a:t>
            </a:r>
            <a:r>
              <a:rPr lang="pt-PT" dirty="0" smtClean="0"/>
              <a:t> são aqueles que têm competência sobre todo o território nacional e os órgãos </a:t>
            </a:r>
            <a:r>
              <a:rPr lang="pt-PT" i="1" dirty="0" smtClean="0"/>
              <a:t>“locais”</a:t>
            </a:r>
            <a:r>
              <a:rPr lang="pt-PT" dirty="0" smtClean="0"/>
              <a:t> são os que têm a sua competência limitada a uma circunscrição administrativa, ou seja, apenas a uma parcela do território nacional.</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r>
              <a:rPr lang="pt-PT" b="1" i="1" dirty="0" smtClean="0"/>
              <a:t>Órgãos primários, secundários e vicários</a:t>
            </a:r>
            <a:r>
              <a:rPr lang="pt-PT" b="1" dirty="0" smtClean="0"/>
              <a:t>:</a:t>
            </a:r>
            <a:r>
              <a:rPr lang="pt-PT" dirty="0" smtClean="0"/>
              <a:t> órgãos </a:t>
            </a:r>
            <a:r>
              <a:rPr lang="pt-PT" i="1" dirty="0" smtClean="0"/>
              <a:t>“primários”</a:t>
            </a:r>
            <a:r>
              <a:rPr lang="pt-PT" dirty="0" smtClean="0"/>
              <a:t> são aqueles que dispõem de uma competência própria para decidir as matérias que lhes estão confiadas; órgãos</a:t>
            </a:r>
            <a:r>
              <a:rPr lang="pt-PT" i="1" dirty="0" smtClean="0"/>
              <a:t> “secundários” </a:t>
            </a:r>
            <a:r>
              <a:rPr lang="pt-PT" dirty="0" smtClean="0"/>
              <a:t>são os que apenas dispõem de uma competência delegada; e órgãos </a:t>
            </a:r>
            <a:r>
              <a:rPr lang="pt-PT" i="1" dirty="0" smtClean="0"/>
              <a:t>“vicários”</a:t>
            </a:r>
            <a:r>
              <a:rPr lang="pt-PT" dirty="0" smtClean="0"/>
              <a:t> são aqueles que só exercem competência por substituição de outros órgãos.</a:t>
            </a:r>
          </a:p>
          <a:p>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b="1" i="1" dirty="0" smtClean="0"/>
              <a:t>Órgãos representativos e órgãos não representativos</a:t>
            </a:r>
            <a:r>
              <a:rPr lang="pt-PT" b="1" dirty="0" smtClean="0"/>
              <a:t>:</a:t>
            </a:r>
            <a:r>
              <a:rPr lang="pt-PT" dirty="0" smtClean="0"/>
              <a:t> órgãos </a:t>
            </a:r>
            <a:r>
              <a:rPr lang="pt-PT" i="1" dirty="0" smtClean="0"/>
              <a:t>“representativos” </a:t>
            </a:r>
            <a:r>
              <a:rPr lang="pt-PT" dirty="0" smtClean="0"/>
              <a:t>são aqueles cujos titulares são livremente designados por eleição. Os restantes são órgãos</a:t>
            </a:r>
            <a:r>
              <a:rPr lang="pt-PT" i="1" dirty="0" smtClean="0"/>
              <a:t> “não representativos”.</a:t>
            </a:r>
            <a:endParaRPr lang="pt-PT" dirty="0" smtClean="0"/>
          </a:p>
          <a:p>
            <a:r>
              <a:rPr lang="pt-PT" b="1" i="1" dirty="0" smtClean="0"/>
              <a:t>Órgãos activos, consultivos e de controle</a:t>
            </a:r>
            <a:r>
              <a:rPr lang="pt-PT" b="1" dirty="0" smtClean="0"/>
              <a:t>:</a:t>
            </a:r>
            <a:r>
              <a:rPr lang="pt-PT" dirty="0" smtClean="0"/>
              <a:t> órgãos </a:t>
            </a:r>
            <a:r>
              <a:rPr lang="pt-PT" i="1" dirty="0" smtClean="0"/>
              <a:t>“activos”</a:t>
            </a:r>
            <a:r>
              <a:rPr lang="pt-PT" dirty="0" smtClean="0"/>
              <a:t> são aqueles a quem compete tomar decisões ou executá-las. Órgãos </a:t>
            </a:r>
            <a:r>
              <a:rPr lang="pt-PT" i="1" dirty="0" smtClean="0"/>
              <a:t>“consultivos”</a:t>
            </a:r>
            <a:r>
              <a:rPr lang="pt-PT" dirty="0" smtClean="0"/>
              <a:t> são aqueles cuja função é esclarecer os órgãos activos antes de estes tomarem uma decisão, nomeadamente através da emissão de pareceres. Órgãos </a:t>
            </a:r>
            <a:r>
              <a:rPr lang="pt-PT" i="1" dirty="0" smtClean="0"/>
              <a:t>“de controle”</a:t>
            </a:r>
            <a:r>
              <a:rPr lang="pt-PT" dirty="0" smtClean="0"/>
              <a:t> são aqueles que têm por missão fiscalizar a regularidade do funcionamento de outros órgãos.</a:t>
            </a:r>
          </a:p>
          <a:p>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b="1" i="1" dirty="0" smtClean="0"/>
              <a:t>Órgãos decisórios e executivo</a:t>
            </a:r>
            <a:r>
              <a:rPr lang="pt-PT" b="1" dirty="0" smtClean="0"/>
              <a:t>:</a:t>
            </a:r>
            <a:r>
              <a:rPr lang="pt-PT" dirty="0" smtClean="0"/>
              <a:t> os órgãos activos, podem por sua vez classificar-se em decisórios e executivos. São órgãos </a:t>
            </a:r>
            <a:r>
              <a:rPr lang="pt-PT" i="1" dirty="0" smtClean="0"/>
              <a:t>“decisórios” </a:t>
            </a:r>
            <a:r>
              <a:rPr lang="pt-PT" dirty="0" smtClean="0"/>
              <a:t>aqueles a quem compete tomar decisões. São órgãos </a:t>
            </a:r>
            <a:r>
              <a:rPr lang="pt-PT" i="1" dirty="0" smtClean="0"/>
              <a:t>“executivos”</a:t>
            </a:r>
            <a:r>
              <a:rPr lang="pt-PT" dirty="0" smtClean="0"/>
              <a:t> aqueles a quem compete executar tais decisões, isto é, pô-las em prática. Dentro dos órgãos decisórios, costuma-se reservar-se a designação de órgãos </a:t>
            </a:r>
            <a:r>
              <a:rPr lang="pt-PT" i="1" dirty="0" smtClean="0"/>
              <a:t>“deliberativos”</a:t>
            </a:r>
            <a:r>
              <a:rPr lang="pt-PT" dirty="0" smtClean="0"/>
              <a:t> aos que tenham carácter geral.</a:t>
            </a:r>
          </a:p>
          <a:p>
            <a:r>
              <a:rPr lang="pt-PT" b="1" i="1" dirty="0" smtClean="0"/>
              <a:t>Órgãos permanentes e temporários</a:t>
            </a:r>
            <a:r>
              <a:rPr lang="pt-PT" b="1" dirty="0" smtClean="0"/>
              <a:t>:</a:t>
            </a:r>
            <a:r>
              <a:rPr lang="pt-PT" dirty="0" smtClean="0"/>
              <a:t> são órgãos</a:t>
            </a:r>
            <a:r>
              <a:rPr lang="pt-PT" i="1" dirty="0" smtClean="0"/>
              <a:t> “permanentes” </a:t>
            </a:r>
            <a:r>
              <a:rPr lang="pt-PT" dirty="0" smtClean="0"/>
              <a:t>aqueles que segundo a lei têm duração indefinida; são órgãos </a:t>
            </a:r>
            <a:r>
              <a:rPr lang="pt-PT" i="1" dirty="0" smtClean="0"/>
              <a:t>“temporários” </a:t>
            </a:r>
            <a:r>
              <a:rPr lang="pt-PT" dirty="0" smtClean="0"/>
              <a:t>os que são criados para actuar apenas durante um certo período.</a:t>
            </a:r>
          </a:p>
          <a:p>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b="1" i="1" dirty="0" smtClean="0"/>
              <a:t>Órgãos simples e órgãos complexos</a:t>
            </a:r>
            <a:r>
              <a:rPr lang="pt-PT" b="1" dirty="0" smtClean="0"/>
              <a:t>:</a:t>
            </a:r>
            <a:r>
              <a:rPr lang="pt-PT" dirty="0" smtClean="0"/>
              <a:t> os órgãos </a:t>
            </a:r>
            <a:r>
              <a:rPr lang="pt-PT" i="1" dirty="0" smtClean="0"/>
              <a:t>“simples”</a:t>
            </a:r>
            <a:r>
              <a:rPr lang="pt-PT" dirty="0" smtClean="0"/>
              <a:t> são os órgãos cuja a estrutura é unitária, a saber, os órgãos singulares e os órgãos colegiais cujos os titulares só podem actuar colectivamente quando reunidos em conselho. Os órgãos </a:t>
            </a:r>
            <a:r>
              <a:rPr lang="pt-PT" i="1" dirty="0" smtClean="0"/>
              <a:t>“complexos” </a:t>
            </a:r>
            <a:r>
              <a:rPr lang="pt-PT" dirty="0" smtClean="0"/>
              <a:t>são aqueles cuja estrutura é diferenciada, isto é, aqueles que são constituídos por titulares que exercem também competências próprias a título individual e são em regra auxiliados por adjuntos, delegados e substitutos.</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a:bodyPr>
          <a:lstStyle/>
          <a:p>
            <a:r>
              <a:rPr lang="pt-PT" dirty="0" smtClean="0"/>
              <a:t>Normalmente se distinguem as atribuições das competências:</a:t>
            </a:r>
          </a:p>
          <a:p>
            <a:pPr>
              <a:buNone/>
            </a:pPr>
            <a:r>
              <a:rPr lang="pt-PT" u="sng" dirty="0" smtClean="0"/>
              <a:t>As atribuições são fins ou interesses que a lei incumbe as pessoas colectivas públicas de prosseguir.</a:t>
            </a:r>
          </a:p>
          <a:p>
            <a:pPr>
              <a:buNone/>
            </a:pPr>
            <a:r>
              <a:rPr lang="pt-PT" dirty="0" smtClean="0"/>
              <a:t>Mas as pessoas colectivas públicas para o fazerem precisam de poderes, os chamados poderes funcionais. Estes conjuntos de poderes funcionais são designados de competência.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Assim, competência é o conjunto de poderes funcionais que a lei confere para a prossecução das atribuições das pessoas colectivas públicas. </a:t>
            </a:r>
          </a:p>
          <a:p>
            <a:pPr>
              <a:buNone/>
            </a:pPr>
            <a:r>
              <a:rPr lang="pt-PT" dirty="0" smtClean="0"/>
              <a:t>Normalmente as atribuições referem-se as pessoas colectivas e a competência aos órgãos. Isto é visível, por exemplo, nos municípios. Os municípios têm atribuições e os órgãos dos municípios têm competência.     Mas isto não acontece na pessoa colectiva Estado. No Estado o que separa os órgãos (os ministros) não é só as competências, mas principalmente as atribuições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Agora os actos praticados fora das atribuições são nulos, enquanto que os actos praticados fora da competência (em violação da competência)  são anuláveis.</a:t>
            </a:r>
          </a:p>
          <a:p>
            <a:pPr>
              <a:buNone/>
            </a:pPr>
            <a:r>
              <a:rPr lang="pt-PT" dirty="0" smtClean="0"/>
              <a:t>Exemplifiquemos:</a:t>
            </a:r>
          </a:p>
          <a:p>
            <a:pPr>
              <a:buNone/>
            </a:pPr>
            <a:r>
              <a:rPr lang="pt-PT" dirty="0" smtClean="0"/>
              <a:t>Uma acto que está dentro da atribuição do Município pode ser da competência da Assembleia Municipal ou da Câmara Municipal. Se for da competência da Assembleia e a Câmara praticar o acto então temos um acto anulável por violação de competência.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Mas reparem o acto pode ser da atribuição de uma outra pessoa colectiva, o Estado, por exemplo, ai se o Município pratica esse acto, então tal seria nulo por falta de atribuição.</a:t>
            </a:r>
          </a:p>
          <a:p>
            <a:pPr>
              <a:buNone/>
            </a:pPr>
            <a:r>
              <a:rPr lang="pt-PT" dirty="0" smtClean="0"/>
              <a:t>Agora vejamos as coisas dentro da pessoa colectiva Estado.</a:t>
            </a:r>
          </a:p>
          <a:p>
            <a:pPr>
              <a:buNone/>
            </a:pPr>
            <a:r>
              <a:rPr lang="pt-PT" dirty="0" smtClean="0"/>
              <a:t>Se o ministro A, pratica um acto sobre matéria estranha ao seu ministério, porque estão incluídas na atribuição do ministério B, a ilegalidade desse acto não será apenas por falta de competência mas a incompetência por falta de atribuições. Isto significa que o acto é nulo.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Assim, qualquer órgão da Administração, ao agir, conhece e encontra pela frente uma dupla limitação: por um lado, está limitado pela sua própria competência – não podendo, nomeadamente, invadir a esfera de competência dos outros órgãos da mesma pessoa colectiva – e, por outro lado, está limitado pelas atribuições da pessoa colectiva em cujo o nome actua – não podendo, designadamente, praticar quaisquer actos sobre matéria estranha às atribuições da pessoa colectiva a que pertence.</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OS SERVIÇOS PÚBLICOS</a:t>
            </a:r>
          </a:p>
          <a:p>
            <a:pPr>
              <a:buNone/>
            </a:pPr>
            <a:r>
              <a:rPr lang="pt-PT" dirty="0" smtClean="0"/>
              <a:t>Serviços públicos são organizações humanas criadas no seio de cada pessoa colectiva pública com o fim de desempenhar as atribuições desta, sob direcção dos respectivos órgãos.</a:t>
            </a:r>
          </a:p>
          <a:p>
            <a:pPr>
              <a:buNone/>
            </a:pPr>
            <a:r>
              <a:rPr lang="pt-PT" dirty="0" smtClean="0"/>
              <a:t>Entre os órgãos e os serviços públicos há dois tipos de relações: os órgãos dirigem a actividade dos serviços e por outro lado os serviços auxiliam a actuação </a:t>
            </a:r>
            <a:r>
              <a:rPr lang="pt-PT" smtClean="0"/>
              <a:t>dos órgãos.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dirty="0" smtClean="0"/>
              <a:t>Regime jurídico dos Serviços Públicos:</a:t>
            </a:r>
          </a:p>
          <a:p>
            <a:pPr>
              <a:buNone/>
            </a:pPr>
            <a:r>
              <a:rPr lang="pt-PT" dirty="0" smtClean="0"/>
              <a:t>Os princípios fundamentais do regime jurídico dos serviços públicos são os seguintes:</a:t>
            </a:r>
          </a:p>
          <a:p>
            <a:pPr>
              <a:buFont typeface="Wingdings" pitchFamily="2" charset="2"/>
              <a:buChar char="§"/>
            </a:pPr>
            <a:r>
              <a:rPr lang="pt-PT" b="1" i="1" dirty="0" smtClean="0"/>
              <a:t>O serviço releva sempre de uma pessoa colectiva pública:</a:t>
            </a:r>
            <a:r>
              <a:rPr lang="pt-PT" dirty="0" smtClean="0"/>
              <a:t> qualquer serviço público está sempre na dependência directa de um órgão da Administração, que sobre ele exerce o poder de direcção e a cujas ordens e instruções, por isso mesmo, o serviço público deve obediência;</a:t>
            </a:r>
          </a:p>
          <a:p>
            <a:pPr>
              <a:buFont typeface="Wingdings" pitchFamily="2" charset="2"/>
              <a:buChar char="§"/>
            </a:pPr>
            <a:r>
              <a:rPr lang="pt-PT" b="1" i="1" dirty="0" smtClean="0"/>
              <a:t>O serviço público está vinculado à prossecução do interesse público:</a:t>
            </a:r>
            <a:r>
              <a:rPr lang="pt-PT" dirty="0" smtClean="0"/>
              <a:t> os serviços públicos são elementos da organização de uma pessoa colectiva pública. Estão pois, vinculados à prossecução das atribuições que a lei puser a cargo dela;</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Font typeface="Wingdings" pitchFamily="2" charset="2"/>
              <a:buChar char="§"/>
            </a:pPr>
            <a:r>
              <a:rPr lang="pt-PT" b="1" i="1" dirty="0" smtClean="0"/>
              <a:t>Compete à lei criar ou extinguir serviços públicos:</a:t>
            </a:r>
            <a:r>
              <a:rPr lang="pt-PT" dirty="0" smtClean="0"/>
              <a:t> qualquer serviço público, seja ele ministério, direcção-geral ou outro, só por lei (em sentido material) pode ser criado ou extinto.</a:t>
            </a:r>
          </a:p>
          <a:p>
            <a:pPr>
              <a:buFont typeface="Wingdings" pitchFamily="2" charset="2"/>
              <a:buChar char="§"/>
            </a:pPr>
            <a:r>
              <a:rPr lang="pt-PT" b="1" i="1" dirty="0" smtClean="0"/>
              <a:t>A organização interna dos serviços públicos é matéria regulamentar:</a:t>
            </a:r>
            <a:r>
              <a:rPr lang="pt-PT" dirty="0" smtClean="0"/>
              <a:t> contudo, a pratica é no sentido de a organização interna dos serviços públicos do Estado ser feita e modificada por decreto-lei, o que é reprovável, pois devia ser usada para esse fim a forma de decreto regulamentar;</a:t>
            </a:r>
          </a:p>
          <a:p>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Font typeface="Wingdings" pitchFamily="2" charset="2"/>
              <a:buChar char="§"/>
            </a:pPr>
            <a:r>
              <a:rPr lang="pt-PT" b="1" i="1" dirty="0" smtClean="0"/>
              <a:t>O regime de organização e funcionamento de qualquer serviço público é modificável:</a:t>
            </a:r>
            <a:r>
              <a:rPr lang="pt-PT" dirty="0" smtClean="0"/>
              <a:t> porque só assim se pode corresponder à natural variabilidade do interesse público, que pode exigir hoje o que ontem não exigia ou reprovava, ou deixar de impor o que anteriormente considerava essencial;</a:t>
            </a:r>
          </a:p>
          <a:p>
            <a:pPr>
              <a:buFont typeface="Wingdings" pitchFamily="2" charset="2"/>
              <a:buChar char="§"/>
            </a:pPr>
            <a:r>
              <a:rPr lang="pt-PT" b="1" i="1" dirty="0" smtClean="0"/>
              <a:t>A continuidade dos serviços públicos deve ser mantida:</a:t>
            </a:r>
            <a:r>
              <a:rPr lang="pt-PT" dirty="0" smtClean="0"/>
              <a:t> pode e deve ser assegurado o funcionamento regular dos serviços públicos, pelo menos essenciais, ainda que para tanto seja necessário empregar meios de autoridade, como por exemplo a requisição civil;</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pPr>
              <a:buFont typeface="Wingdings" pitchFamily="2" charset="2"/>
              <a:buChar char="§"/>
            </a:pPr>
            <a:r>
              <a:rPr lang="pt-PT" b="1" i="1" dirty="0" smtClean="0"/>
              <a:t>Os serviços públicos devem tratar e servir todos os particulares em pé de igualdade:</a:t>
            </a:r>
            <a:r>
              <a:rPr lang="pt-PT" dirty="0" smtClean="0"/>
              <a:t> trata-se aqui de um corolário do princípio da igualdade, constitucionalmente estabelecido (art. 24º CRCV). Isto é particularmente importante no que diz respeito às condições de acesso dos particulares aos bens, utilidades e prestações proporcionados pelos serviços públicos ao público em geral;</a:t>
            </a:r>
          </a:p>
          <a:p>
            <a:pPr>
              <a:buFont typeface="Wingdings" pitchFamily="2" charset="2"/>
              <a:buChar char="§"/>
            </a:pPr>
            <a:r>
              <a:rPr lang="pt-PT" b="1" i="1" dirty="0" smtClean="0"/>
              <a:t>A utilização dos serviços públicos pelos particulares é em princípio onerosa:</a:t>
            </a:r>
            <a:r>
              <a:rPr lang="pt-PT" dirty="0" smtClean="0"/>
              <a:t> os utentes deverão pois pagar uma taxa, como contrapartida do benefício que obtêm. Mas há serviços públicos que a lei, excepcionalmente, declara gratuitos. Os serviços públicos não têm fim lucrativo, excepto se se encontrarem integrados em empresas públicas;</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Font typeface="Wingdings" pitchFamily="2" charset="2"/>
              <a:buChar char="§"/>
            </a:pPr>
            <a:r>
              <a:rPr lang="pt-PT" b="1" i="1" dirty="0" smtClean="0"/>
              <a:t>Os serviços públicos podem actuar de acordo com o Direito Público quer com o Direito Privado:</a:t>
            </a:r>
            <a:r>
              <a:rPr lang="pt-PT" dirty="0" smtClean="0"/>
              <a:t> é o que resulta do facto de, as pessoas colectivas públicas disporem simultaneamente de capacidade de Direito Público e de capacidade de Direito Privado. A regra geral do nosso país é de que os serviços públicos actuam predominantemente segundo o Direito Público, excepto quando se achem integrados em empresas públicas, caso em que agirão predominantemente segundo o Direito Privado;</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Font typeface="Wingdings" pitchFamily="2" charset="2"/>
              <a:buChar char="§"/>
            </a:pPr>
            <a:r>
              <a:rPr lang="pt-PT" b="1" i="1" dirty="0" smtClean="0"/>
              <a:t>A lei admite vários modos de gestão dos serviços públicos: </a:t>
            </a:r>
            <a:r>
              <a:rPr lang="pt-PT" dirty="0" smtClean="0"/>
              <a:t>por via de regra, os serviços públicos são geridos por uma pessoa colectiva pública, seja aquela a que pertencem (gestão directa), seja uma pessoa colectiva pública especialmente criada para o efeito através de devolução de poderes (gestão indirecta pública); mas também pode suceder que a lei autorize que a gestão de um serviço público seja temporariamente entregue a uma empresa privada, por meio de concessão.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10000"/>
          </a:bodyPr>
          <a:lstStyle/>
          <a:p>
            <a:pPr>
              <a:buFont typeface="Wingdings" pitchFamily="2" charset="2"/>
              <a:buChar char="§"/>
            </a:pPr>
            <a:r>
              <a:rPr lang="pt-PT" b="1" i="1" dirty="0" smtClean="0"/>
              <a:t>Os utentes do serviço público ficam sujeitos a regras que os colocam numa situação jurídica especial:</a:t>
            </a:r>
            <a:r>
              <a:rPr lang="pt-PT" dirty="0" smtClean="0"/>
              <a:t> é o que a doutrina alemã, denomina como </a:t>
            </a:r>
            <a:r>
              <a:rPr lang="pt-PT" i="1" dirty="0" smtClean="0"/>
              <a:t>“relações especiais de poder”.</a:t>
            </a:r>
            <a:r>
              <a:rPr lang="pt-PT" dirty="0" smtClean="0"/>
              <a:t> As relações jurídicas que se estabelecem entre os utentes do serviço público e a Administração são diferentes das relações gerais que todo o cidadão trava com o Estado. Os utentes dos serviços públicos acham-se submetidos a uma forma peculiar de subordinação aos órgãos e agentes administrativos, que tem em vista criar e manter as melhores condições de organização e funcionamento dos serviços, e que se traduz no dever de obediência em relação a vários poderes de autoridade;</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Font typeface="Wingdings" pitchFamily="2" charset="2"/>
              <a:buChar char="§"/>
            </a:pPr>
            <a:r>
              <a:rPr lang="pt-PT" b="1" i="1" dirty="0" smtClean="0"/>
              <a:t>Natureza jurídica do acto criador da relação de utilização do serviço público pelo particular:</a:t>
            </a:r>
            <a:r>
              <a:rPr lang="pt-PT" dirty="0" smtClean="0"/>
              <a:t> tem, regra geral, a natureza do contrato administrativo – contrato, porque entende-se que a fonte dessa relação jurídica é um acordo de vontades, um acto jurídico bilateral; e administrativo, porque o seu objecto é a utilização de um serviço público e o seu principal efeito é a criação de uma relação jurídica administrativa.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pPr>
              <a:buNone/>
            </a:pPr>
            <a:r>
              <a:rPr lang="pt-PT" dirty="0" smtClean="0"/>
              <a:t>Organização dos serviços públicos.</a:t>
            </a:r>
          </a:p>
          <a:p>
            <a:pPr>
              <a:buNone/>
            </a:pPr>
            <a:endParaRPr lang="pt-PT" dirty="0" smtClean="0"/>
          </a:p>
          <a:p>
            <a:pPr>
              <a:buNone/>
            </a:pPr>
            <a:r>
              <a:rPr lang="pt-PT" dirty="0" smtClean="0"/>
              <a:t>Os </a:t>
            </a:r>
            <a:r>
              <a:rPr lang="pt-PT" b="1" i="1" dirty="0" smtClean="0"/>
              <a:t>Serviços Púbicos,</a:t>
            </a:r>
            <a:r>
              <a:rPr lang="pt-PT" dirty="0" smtClean="0"/>
              <a:t> podem ser organizados segundo três critérios – organização horizontal, territorial e vertical. No primeiro caso, os serviços organizam-se em razão da matéria ou do fim; no segundo, em razão do território; no último em razão da hierarquia.</a:t>
            </a:r>
          </a:p>
          <a:p>
            <a:pPr>
              <a:buFont typeface="Wingdings" pitchFamily="2" charset="2"/>
              <a:buChar char="§"/>
            </a:pPr>
            <a:r>
              <a:rPr lang="pt-PT" dirty="0" smtClean="0"/>
              <a:t>A </a:t>
            </a:r>
            <a:r>
              <a:rPr lang="pt-PT" b="1" i="1" dirty="0" smtClean="0"/>
              <a:t>organização horizontal,</a:t>
            </a:r>
            <a:r>
              <a:rPr lang="pt-PT" dirty="0" smtClean="0"/>
              <a:t> dos serviços públicos atende, por um lado, à distribuição dos serviços pelas pessoas colectivas públicas e, dentro destas, à especialização dos serviços segundo o tipo de actividades a desempenhar. É através da organização horizontal que se chega à consideração das diferentes unidades funcionais e dentro delas, das diferentes unidades de trabalho.</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Font typeface="Wingdings" pitchFamily="2" charset="2"/>
              <a:buChar char="§"/>
            </a:pPr>
            <a:r>
              <a:rPr lang="pt-PT" dirty="0" smtClean="0"/>
              <a:t>A</a:t>
            </a:r>
            <a:r>
              <a:rPr lang="pt-PT" b="1" dirty="0" smtClean="0"/>
              <a:t> </a:t>
            </a:r>
            <a:r>
              <a:rPr lang="pt-PT" b="1" i="1" dirty="0" smtClean="0"/>
              <a:t>organização territorial,</a:t>
            </a:r>
            <a:r>
              <a:rPr lang="pt-PT" dirty="0" smtClean="0"/>
              <a:t> remete-nos para a distinção entre serviços centrais e serviços periféricos, consoante os mesmos tenham um âmbito de actuação nacional ou meramente localizado em áreas menores. Trata-se de uma organização </a:t>
            </a:r>
            <a:r>
              <a:rPr lang="pt-PT" i="1" dirty="0" smtClean="0"/>
              <a:t>“em profundidade”</a:t>
            </a:r>
            <a:r>
              <a:rPr lang="pt-PT" dirty="0" smtClean="0"/>
              <a:t> dos serviços públicos, na qual o topo é preenchido pelos serviços centrais, e os diversos níveis, à medida que se caminha para a base, por serviços daqueles dependentes e actuando ao nível de circunscrições de âmbito gradualmente menor</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A terceira modalidade de organização de serviços públicos é a </a:t>
            </a:r>
            <a:r>
              <a:rPr lang="pt-PT" b="1" i="1" dirty="0" smtClean="0"/>
              <a:t>organização vertical</a:t>
            </a:r>
            <a:r>
              <a:rPr lang="pt-PT" dirty="0" smtClean="0"/>
              <a:t> </a:t>
            </a:r>
            <a:r>
              <a:rPr lang="pt-PT" b="1" i="1" dirty="0" smtClean="0"/>
              <a:t>ou hierárquica,</a:t>
            </a:r>
            <a:r>
              <a:rPr lang="pt-PT" dirty="0" smtClean="0"/>
              <a:t> que genericamente, se traduz na estruturação dos serviços em razão da sua distribuição por diversos graus ou escalões do topo à base, que se relacionam entre si em termos de supremacia e subordinação.</a:t>
            </a:r>
          </a:p>
          <a:p>
            <a:pPr>
              <a:buNone/>
            </a:pPr>
            <a:r>
              <a:rPr lang="pt-PT" b="1" dirty="0" smtClean="0"/>
              <a:t>Hierarquia Administrativa</a:t>
            </a:r>
          </a:p>
          <a:p>
            <a:pPr>
              <a:buNone/>
            </a:pPr>
            <a:r>
              <a:rPr lang="pt-PT" dirty="0" smtClean="0"/>
              <a:t>A</a:t>
            </a:r>
            <a:r>
              <a:rPr lang="pt-PT" i="1" dirty="0" smtClean="0"/>
              <a:t> </a:t>
            </a:r>
            <a:r>
              <a:rPr lang="pt-PT" b="1" i="1" dirty="0" smtClean="0"/>
              <a:t>“hierarquia”</a:t>
            </a:r>
            <a:r>
              <a:rPr lang="pt-PT" dirty="0" smtClean="0"/>
              <a:t> é o modelo de organização administrativa vertical, constituído por dois ou mais órgãos e agentes com atribuições comuns, ligados por um vínculo jurídico que confere ao superior o poder de direcção e impõe ao subalterno o dever de obediência.</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pPr>
              <a:buNone/>
            </a:pPr>
            <a:r>
              <a:rPr lang="pt-PT" dirty="0" smtClean="0"/>
              <a:t>O modelo hierárquico caracteriza-se pelos seguintes aspectos:</a:t>
            </a:r>
          </a:p>
          <a:p>
            <a:pPr>
              <a:buNone/>
            </a:pPr>
            <a:r>
              <a:rPr lang="pt-PT" b="1" i="1" dirty="0" smtClean="0"/>
              <a:t>a)      Existência de um vínculo entre dois ou mais órgãos e agentes administrativos:</a:t>
            </a:r>
            <a:r>
              <a:rPr lang="pt-PT" dirty="0" smtClean="0"/>
              <a:t> para haver hierarquia é indispensável que existam, pelo menos, dois órgãos administrativos ou um órgão e um agente (superior e subalterno)</a:t>
            </a:r>
          </a:p>
          <a:p>
            <a:pPr>
              <a:buNone/>
            </a:pPr>
            <a:r>
              <a:rPr lang="pt-PT" b="1" i="1" dirty="0" smtClean="0"/>
              <a:t>b)      Comunidade de atribuições entre elementos da hierarquia:</a:t>
            </a:r>
            <a:r>
              <a:rPr lang="pt-PT" dirty="0" smtClean="0"/>
              <a:t> na hierarquia é indispensável que tanto o superior como o subalterno actuem para a prossecução de atribuições comuns;</a:t>
            </a:r>
          </a:p>
          <a:p>
            <a:pPr>
              <a:buNone/>
            </a:pPr>
            <a:r>
              <a:rPr lang="pt-PT" b="1" i="1" dirty="0" smtClean="0"/>
              <a:t>c)      Vínculo jurídico constituído pelo poder de direcção e pelo dever de obediência: </a:t>
            </a:r>
            <a:r>
              <a:rPr lang="pt-PT" dirty="0" smtClean="0"/>
              <a:t>entre superior e subalterno há um vínculo jurídico típico, chamado </a:t>
            </a:r>
            <a:r>
              <a:rPr lang="pt-PT" i="1" dirty="0" smtClean="0"/>
              <a:t>“relação hierárquica”.</a:t>
            </a:r>
            <a:endParaRPr lang="pt-PT" dirty="0" smtClean="0"/>
          </a:p>
          <a:p>
            <a:pPr>
              <a:buNone/>
            </a:pPr>
            <a:r>
              <a:rPr lang="pt-PT" dirty="0" smtClean="0"/>
              <a:t> </a:t>
            </a:r>
          </a:p>
          <a:p>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Espécies de hierarquia:</a:t>
            </a:r>
          </a:p>
          <a:p>
            <a:pPr>
              <a:buNone/>
            </a:pPr>
            <a:r>
              <a:rPr lang="pt-PT" dirty="0" smtClean="0"/>
              <a:t> distingue entre-se hierarquia interna e hierarquia externa.</a:t>
            </a:r>
          </a:p>
          <a:p>
            <a:pPr>
              <a:buNone/>
            </a:pPr>
            <a:r>
              <a:rPr lang="pt-PT" dirty="0" smtClean="0"/>
              <a:t>A </a:t>
            </a:r>
            <a:r>
              <a:rPr lang="pt-PT" b="1" i="1" dirty="0" smtClean="0"/>
              <a:t>hierarquia interna,</a:t>
            </a:r>
            <a:r>
              <a:rPr lang="pt-PT" dirty="0" smtClean="0"/>
              <a:t> é um modelo de organização da Administração que tem por âmbito natural o serviço público.</a:t>
            </a:r>
          </a:p>
          <a:p>
            <a:pPr>
              <a:buNone/>
            </a:pPr>
            <a:r>
              <a:rPr lang="pt-PT" dirty="0" smtClean="0"/>
              <a:t>Consiste a hierarquia interna num modelo em que se toma a estrutura vertical como directriz, para estabelecer o ordenamento das actividades em que o serviço se traduz: a hierarquia interna é uma hierarquia de agentes.</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dirty="0" smtClean="0"/>
              <a:t>Não está em causa, directamente, o exercício da competência de uma pessoa colectiva pública, mas o desempenho regular das tarefas de um serviço público: prossecução de actividades, portanto, e não prática de actos jurídicos.</a:t>
            </a:r>
          </a:p>
          <a:p>
            <a:pPr>
              <a:buNone/>
            </a:pPr>
            <a:endParaRPr lang="pt-PT" dirty="0" smtClean="0"/>
          </a:p>
          <a:p>
            <a:pPr>
              <a:buNone/>
            </a:pPr>
            <a:r>
              <a:rPr lang="pt-PT" dirty="0" smtClean="0"/>
              <a:t>A </a:t>
            </a:r>
            <a:r>
              <a:rPr lang="pt-PT" i="1" dirty="0" smtClean="0"/>
              <a:t>“hierarquia interna” </a:t>
            </a:r>
            <a:r>
              <a:rPr lang="pt-PT" dirty="0" smtClean="0"/>
              <a:t>vem a ser, pois, aquele </a:t>
            </a:r>
            <a:r>
              <a:rPr lang="pt-PT" i="1" dirty="0" smtClean="0"/>
              <a:t>modelo vertical de organização interna dos serviços públicos que assenta na diferenciação entre superiores e subalternos</a:t>
            </a:r>
            <a:endParaRPr lang="pt-PT" dirty="0" smtClean="0"/>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Veja-se o caso da estrutura das direcções gerais:</a:t>
            </a:r>
          </a:p>
          <a:p>
            <a:pPr>
              <a:buNone/>
            </a:pPr>
            <a:endParaRPr lang="pt-PT" dirty="0" smtClean="0"/>
          </a:p>
          <a:p>
            <a:pPr>
              <a:buNone/>
            </a:pPr>
            <a:r>
              <a:rPr lang="pt-PT" dirty="0" smtClean="0"/>
              <a:t>As direcções gerais desdobram-se em direcções de serviços, e estas em divisões e repartições, e ambas em secções.</a:t>
            </a:r>
          </a:p>
          <a:p>
            <a:pPr>
              <a:buNone/>
            </a:pPr>
            <a:r>
              <a:rPr lang="pt-PT" dirty="0" smtClean="0"/>
              <a:t>O director é o superior hierárquico de todo o funcionalismo do serviço (é ao mesmo tempo subalterno do ministro) e tem como subalternos imediatos os directores de serviços, que são superiores dos chefes de serviços, que, por sua vez, são subalternos destes e superiores dos chefes de divisão e dos chefes de repartição, que por sua vez, que sendo subalterno destes são superiores dos chefes de secção.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A </a:t>
            </a:r>
            <a:r>
              <a:rPr lang="pt-PT" b="1" i="1" dirty="0" smtClean="0"/>
              <a:t>hierarquia externa</a:t>
            </a:r>
            <a:r>
              <a:rPr lang="pt-PT" b="1" dirty="0" smtClean="0"/>
              <a:t>: </a:t>
            </a:r>
            <a:r>
              <a:rPr lang="pt-PT" dirty="0" smtClean="0"/>
              <a:t>aqui a hierarquia não surge não surge no âmbito do serviço público, mas no quadro da pessoa colectiva pública. Também toma a estrutura vertical como directriz, mas desta feita para estabelecer o ordenamento dos poderes jurídicos em que a competência consiste: a hierarquia externa é uma hierarquia de órgãos.</a:t>
            </a:r>
          </a:p>
          <a:p>
            <a:pPr>
              <a:buNone/>
            </a:pPr>
            <a:r>
              <a:rPr lang="pt-PT" dirty="0" smtClean="0"/>
              <a:t>Os vínculos de superioridade e subordinação estabelecem-se entre órgãos da Administração. Já não está em causa a divisão do trabalho entre agentes, mas a repartição das competências entre aqueles a quem está confiado o poder de tomar decisões em nome da pessoa colectiva.</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Numa administração desconcentrada e descentralizada encontramos muitos casos em que aos subalternos, como tais, é conferido o poder de praticar actos administrativos externos. É o que acontece quando os directores gerais são chamados, por lei ou delegação de poderes, a praticar actos da competência dos Ministros;</a:t>
            </a:r>
          </a:p>
          <a:p>
            <a:pPr>
              <a:buNone/>
            </a:pPr>
            <a:r>
              <a:rPr lang="pt-PT" dirty="0" smtClean="0"/>
              <a:t>O que importa aqui não é multiplicidade de chefias como acontece na hierarquia interna, mas sim a distribuição de competência. O que verdadeiramente importa é  haver subalternos, eles próprios com competência externa.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b="1" dirty="0" smtClean="0"/>
              <a:t>Os Poderes do Superior</a:t>
            </a:r>
          </a:p>
          <a:p>
            <a:pPr>
              <a:buNone/>
            </a:pPr>
            <a:r>
              <a:rPr lang="pt-PT" dirty="0" smtClean="0"/>
              <a:t>O </a:t>
            </a:r>
            <a:r>
              <a:rPr lang="pt-PT" b="1" i="1" dirty="0" smtClean="0"/>
              <a:t>poder de direcção  </a:t>
            </a:r>
            <a:r>
              <a:rPr lang="pt-PT" dirty="0" smtClean="0"/>
              <a:t>consiste na faculdade de o superior dar ordens e instruções, em matéria de serviço, ao subalterno. As </a:t>
            </a:r>
            <a:r>
              <a:rPr lang="pt-PT" b="1" i="1" dirty="0" smtClean="0"/>
              <a:t>“ordens”</a:t>
            </a:r>
            <a:r>
              <a:rPr lang="pt-PT" dirty="0" smtClean="0"/>
              <a:t> traduzem-se em </a:t>
            </a:r>
            <a:r>
              <a:rPr lang="pt-PT" i="1" dirty="0" smtClean="0"/>
              <a:t>comandos individuais e concretos</a:t>
            </a:r>
            <a:r>
              <a:rPr lang="pt-PT" dirty="0" smtClean="0"/>
              <a:t>: através delas o superior impõe aos subalternos a adopção de uma determinada conduta específica. Podem ser dadas verbalmente ou por escrito. As </a:t>
            </a:r>
            <a:r>
              <a:rPr lang="pt-PT" b="1" i="1" dirty="0" smtClean="0"/>
              <a:t>“instruções”</a:t>
            </a:r>
            <a:r>
              <a:rPr lang="pt-PT" dirty="0" smtClean="0"/>
              <a:t> traduzem-se em </a:t>
            </a:r>
            <a:r>
              <a:rPr lang="pt-PT" i="1" dirty="0" smtClean="0"/>
              <a:t>comandos gerais e abstractos:</a:t>
            </a:r>
            <a:r>
              <a:rPr lang="pt-PT" dirty="0" smtClean="0"/>
              <a:t> através delas o superior impõe aos subalternos a adopção, para futuro, de certas condutas sempre que se verifiquem as situações previstas.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Denominam-se circulares as </a:t>
            </a:r>
            <a:r>
              <a:rPr lang="pt-PT" i="1" dirty="0" smtClean="0"/>
              <a:t>“instruções” </a:t>
            </a:r>
            <a:r>
              <a:rPr lang="pt-PT" dirty="0" smtClean="0"/>
              <a:t>transmitidas por escrito e por igual a todos os subalternos. De salientar que o poder de direcção não carece de consagração legal expressa, tratando-se de um poder inerente ao desempenho das funções de chefia. As manifestações do poder de direcção se esgotam no âmbito da relação hierárquica, não produzindo efeitos jurídicos externos</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 O </a:t>
            </a:r>
            <a:r>
              <a:rPr lang="pt-PT" b="1" i="1" dirty="0" smtClean="0"/>
              <a:t>“poder de supervisão”,</a:t>
            </a:r>
            <a:r>
              <a:rPr lang="pt-PT" dirty="0" smtClean="0"/>
              <a:t> consiste na faculdade de o superior revogar ou suspender os actos administrativos praticados pelo subalterno. Este poder pode ser exercido por duas maneiras: por iniciativa do superior, que para o efeito avocará a resolução do caso; ou em consequência de recurso hierárquico perante ele interposto pelo interessado.</a:t>
            </a:r>
          </a:p>
          <a:p>
            <a:pPr>
              <a:buNone/>
            </a:pPr>
            <a:r>
              <a:rPr lang="pt-PT" dirty="0" smtClean="0"/>
              <a:t>O </a:t>
            </a:r>
            <a:r>
              <a:rPr lang="pt-PT" b="1" i="1" dirty="0" smtClean="0"/>
              <a:t>“poder disciplinar”,</a:t>
            </a:r>
            <a:r>
              <a:rPr lang="pt-PT" dirty="0" smtClean="0"/>
              <a:t> por último, consiste na faculdade de o superior punir o subalterno, mediante a aplicação de sanções previstas na lei em consequência das infracções à disciplina da função pública cometidas.</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b="1" dirty="0" smtClean="0"/>
              <a:t>O DEVER DE OBEDIÊNCIA</a:t>
            </a:r>
          </a:p>
          <a:p>
            <a:pPr>
              <a:buNone/>
            </a:pPr>
            <a:r>
              <a:rPr lang="pt-PT" dirty="0" smtClean="0"/>
              <a:t>O </a:t>
            </a:r>
            <a:r>
              <a:rPr lang="pt-PT" b="1" i="1" dirty="0" smtClean="0"/>
              <a:t>“dever de obediência”</a:t>
            </a:r>
            <a:r>
              <a:rPr lang="pt-PT" i="1" dirty="0" smtClean="0"/>
              <a:t> </a:t>
            </a:r>
            <a:r>
              <a:rPr lang="pt-PT" dirty="0" smtClean="0"/>
              <a:t>consiste na </a:t>
            </a:r>
            <a:r>
              <a:rPr lang="pt-PT" i="1" dirty="0" smtClean="0"/>
              <a:t>obrigação de o subalterno cumprir as ordens e instruções dos seus legítimos superiores hierárquicos, dadas em objecto de serviço e sob a forma legal.</a:t>
            </a:r>
            <a:r>
              <a:rPr lang="pt-PT" dirty="0" smtClean="0"/>
              <a:t> Da noção enunciada, resultam os requisitos deste dever.</a:t>
            </a:r>
          </a:p>
          <a:p>
            <a:pPr>
              <a:buFont typeface="Wingdings" pitchFamily="2" charset="2"/>
              <a:buChar char="q"/>
            </a:pPr>
            <a:r>
              <a:rPr lang="pt-PT" dirty="0" smtClean="0"/>
              <a:t>      Que a ordem ou as instruções provenham de legítimo superior hierárquico do subalterno em causa;</a:t>
            </a:r>
          </a:p>
          <a:p>
            <a:pPr>
              <a:buFont typeface="Wingdings" pitchFamily="2" charset="2"/>
              <a:buChar char="q"/>
            </a:pPr>
            <a:r>
              <a:rPr lang="pt-PT" dirty="0" smtClean="0"/>
              <a:t>      Que a ordem ou as instruções sejam dadas em matéria de serviço;</a:t>
            </a:r>
          </a:p>
          <a:p>
            <a:pPr>
              <a:buFont typeface="Wingdings" pitchFamily="2" charset="2"/>
              <a:buChar char="q"/>
            </a:pPr>
            <a:r>
              <a:rPr lang="pt-PT" dirty="0" smtClean="0"/>
              <a:t>     E que a ordem ou as instruções revistam a forma legalmente prescrita.</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Consequentemente, não existe dever de obediência quando, por hipótese, o comando emane de quem não seja legítimo superior do subalterno (por não ser órgão da administração ou por não pertencer a cadeia hierárquica em que o subalterno está inserido) – ex: ordem do Director Geral das Contribuições e Impostos dada a um subalterno do Director Geral do Ambiente.</a:t>
            </a:r>
          </a:p>
          <a:p>
            <a:pPr>
              <a:buNone/>
            </a:pPr>
            <a:r>
              <a:rPr lang="pt-PT" dirty="0" smtClean="0"/>
              <a:t>Não existe ainda obediência quando a ordem respeite a um assunto da vida particular do superior ou do subalterno;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Também não existe dever de acatar a ordem quando ela tenha sido dada verbalmente quando deveria ser dado por escrito.</a:t>
            </a:r>
          </a:p>
          <a:p>
            <a:pPr>
              <a:buNone/>
            </a:pPr>
            <a:r>
              <a:rPr lang="pt-PT" dirty="0" smtClean="0"/>
              <a:t>Nestes casos a ordem é extrinsecamente ilegal.</a:t>
            </a:r>
          </a:p>
          <a:p>
            <a:pPr>
              <a:buNone/>
            </a:pPr>
            <a:r>
              <a:rPr lang="pt-PT" dirty="0" smtClean="0"/>
              <a:t>Agora, o que acontece, se ordem provir de legitimo superior do subalterno, versando matéria de serviço e tendo sido dado pela forma devida, for intrinsecamente ilegal, implicando, se for acatada, a pratica pelo subalterno de um acto ilegal ou mesmo ilícito? Deve o subalterno cumprir essa ordem?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dirty="0" smtClean="0"/>
              <a:t>Há alguns autores – </a:t>
            </a:r>
            <a:r>
              <a:rPr lang="pt-PT" b="1" dirty="0" smtClean="0"/>
              <a:t>corrente hierárquica </a:t>
            </a:r>
            <a:r>
              <a:rPr lang="pt-PT" dirty="0" smtClean="0"/>
              <a:t>-  que defendem que existe sempre o dever de obediência, não assistindo ao subalterno o direito de interpretar ou questionar a legalidade das determinações do superior.</a:t>
            </a:r>
          </a:p>
          <a:p>
            <a:pPr>
              <a:buNone/>
            </a:pPr>
            <a:endParaRPr lang="pt-PT" dirty="0" smtClean="0"/>
          </a:p>
          <a:p>
            <a:pPr>
              <a:buNone/>
            </a:pPr>
            <a:r>
              <a:rPr lang="pt-PT" dirty="0" smtClean="0"/>
              <a:t>Mas, existem outros autores – corrente legalista – que defendem que não existe dever de obediência em relação a ordens julgadas ilegais. Existem três formulações desta teoria: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1º </a:t>
            </a:r>
            <a:r>
              <a:rPr lang="pt-PT" b="1" dirty="0" smtClean="0"/>
              <a:t>restritiva</a:t>
            </a:r>
            <a:r>
              <a:rPr lang="pt-PT" dirty="0" smtClean="0"/>
              <a:t> – o dever de obediência cessa apenas se a ordem implicar a prática de acto criminoso.</a:t>
            </a:r>
          </a:p>
          <a:p>
            <a:pPr>
              <a:buNone/>
            </a:pPr>
            <a:r>
              <a:rPr lang="pt-PT" dirty="0" smtClean="0"/>
              <a:t>2º </a:t>
            </a:r>
            <a:r>
              <a:rPr lang="pt-PT" b="1" dirty="0" smtClean="0"/>
              <a:t>intermédia</a:t>
            </a:r>
            <a:r>
              <a:rPr lang="pt-PT" dirty="0" smtClean="0"/>
              <a:t> -  o dever de obediência cessa se a ordem for patente e inequivocamente ilegal, por ser contrária à letra e ao espírito da lei. Por isso há que obedecer em caso de mera divergência de entendimento quanto à conformidade legal do comando. </a:t>
            </a:r>
          </a:p>
          <a:p>
            <a:pPr>
              <a:buNone/>
            </a:pPr>
            <a:r>
              <a:rPr lang="pt-PT" dirty="0" smtClean="0"/>
              <a:t>3º </a:t>
            </a:r>
            <a:r>
              <a:rPr lang="pt-PT" b="1" dirty="0" smtClean="0"/>
              <a:t>ampliativa – </a:t>
            </a:r>
            <a:r>
              <a:rPr lang="pt-PT" dirty="0" smtClean="0"/>
              <a:t>não há dever de obediência à ordem ilegal seja qual for o motivo da ilegalidade: a lei está acima do superior hierárquico.  </a:t>
            </a:r>
            <a:r>
              <a:rPr lang="pt-PT" b="1" dirty="0" smtClean="0"/>
              <a:t> </a:t>
            </a: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A corrente legalista, na orientação moderada, parece ser mais defensável face ao Estado de Direito Democrático e face ao principio da submissão da Administração Pública à lei.</a:t>
            </a:r>
          </a:p>
          <a:p>
            <a:pPr>
              <a:buNone/>
            </a:pPr>
            <a:r>
              <a:rPr lang="pt-PT" dirty="0" smtClean="0"/>
              <a:t>Vejamos qual a orientação da lei: a constituição diz no art.º 243º, nº2: “A responsabilidade do agente é excluída, quando actue no cumprimento de ordens ou instruções emanadas de superior hierárquico e em matéria de serviço, cessando, no entanto, o dever de obediência sempre que o cumprimento das </a:t>
            </a:r>
            <a:r>
              <a:rPr lang="pt-PT" b="1" dirty="0" smtClean="0"/>
              <a:t>ordens ou instruções implique a prática de crime.”</a:t>
            </a:r>
            <a:endParaRPr lang="pt-PT" b="1"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pPr>
              <a:buNone/>
            </a:pPr>
            <a:r>
              <a:rPr lang="pt-PT" dirty="0" smtClean="0"/>
              <a:t>O decreto 46 982 de 1 de Agosto de 1966 – Estatuto do Funcionalismo Ultramarino – regula, no art. 472º, o cumprimento das ordens do superior hierárquico. Também o art. 3º do decreto legislativo 8/97 de8 de Maio dispõe sobre o dever de obediência a ordens superiores. </a:t>
            </a:r>
          </a:p>
          <a:p>
            <a:pPr>
              <a:buNone/>
            </a:pPr>
            <a:r>
              <a:rPr lang="pt-PT" dirty="0" smtClean="0"/>
              <a:t>Da conjugação destes diplomas resulta que: </a:t>
            </a:r>
          </a:p>
          <a:p>
            <a:pPr>
              <a:buNone/>
            </a:pPr>
            <a:r>
              <a:rPr lang="pt-PT" u="sng" dirty="0" smtClean="0"/>
              <a:t>1.Não há dever de obediência senão em relação às ordens ou instruções emanadas do legítimo superior hierárquico, em objecto de serviço e com a forma legal (art. 472º do </a:t>
            </a:r>
            <a:r>
              <a:rPr lang="pt-PT" u="sng" dirty="0" err="1" smtClean="0"/>
              <a:t>EFU</a:t>
            </a:r>
            <a:r>
              <a:rPr lang="pt-PT" u="sng" dirty="0" smtClean="0"/>
              <a:t> e 243 nº 2 CRCV e art. 3 al. h) do D-leg. Nº 8/97) </a:t>
            </a:r>
          </a:p>
          <a:p>
            <a:pPr>
              <a:buNone/>
            </a:pPr>
            <a:r>
              <a:rPr lang="pt-PT" u="sng" dirty="0" smtClean="0"/>
              <a:t>  </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u="sng" dirty="0" smtClean="0"/>
              <a:t>2. Cessa o dever de obediência sempre que o cumprimento de ordens ou instruções, emanadas por legitimo superior hierárquico, em objecto de serviço e com forma legal, implique a prática de um crime (art. 243,nº 2 da CRCV e art. 3º al. h) do D-leg. nº 8/97) </a:t>
            </a:r>
          </a:p>
          <a:p>
            <a:pPr>
              <a:buNone/>
            </a:pPr>
            <a:endParaRPr lang="pt-PT" u="sng" dirty="0" smtClean="0"/>
          </a:p>
          <a:p>
            <a:pPr>
              <a:buNone/>
            </a:pPr>
            <a:r>
              <a:rPr lang="pt-PT" dirty="0" smtClean="0"/>
              <a:t>Fora desses casos, se a ordem provir de superior hierárquico em objecto de serviço, com forma legal há um dever de obediência.  </a:t>
            </a:r>
            <a:r>
              <a:rPr lang="pt-PT" u="sng" dirty="0" smtClean="0"/>
              <a:t>     </a:t>
            </a:r>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Mas o subalterno pode, para salvaguarda da sua responsabilidade, solicitar que a ordem seja transmitida por escrito, se esta tenha sido dada verbalmente, nos seguintes casos: </a:t>
            </a:r>
          </a:p>
          <a:p>
            <a:pPr marL="624078" indent="-514350">
              <a:buAutoNum type="arabicPeriod"/>
            </a:pPr>
            <a:r>
              <a:rPr lang="pt-PT" dirty="0" smtClean="0"/>
              <a:t>Quando haja motivo plausível para duvidar da sua autenticidade;</a:t>
            </a:r>
          </a:p>
          <a:p>
            <a:pPr marL="624078" indent="-514350">
              <a:buAutoNum type="arabicPeriod"/>
            </a:pPr>
            <a:r>
              <a:rPr lang="pt-PT" dirty="0" smtClean="0"/>
              <a:t>Quando seja ilegal;</a:t>
            </a:r>
          </a:p>
          <a:p>
            <a:pPr marL="624078" indent="-514350">
              <a:buAutoNum type="arabicPeriod"/>
            </a:pPr>
            <a:r>
              <a:rPr lang="pt-PT" dirty="0" smtClean="0"/>
              <a:t>Quando, com evidência, se mostre que foi dada em virtude de qualquer procedimento doloso ou errada informação;</a:t>
            </a:r>
          </a:p>
          <a:p>
            <a:pPr marL="624078" indent="-514350">
              <a:buAutoNum type="arabicPeriod"/>
            </a:pPr>
            <a:r>
              <a:rPr lang="pt-PT" dirty="0" smtClean="0"/>
              <a:t>Quando da sua execução se devam recear graves males que o superior não houvesse podido prever.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Se o pedido de transmissão da ordem por escrito não for satisfeita e no entanto não houver urgência  no cumprimento da ordem dada verbalmente, o subalterno deve comunicar por escrito ao seu imediato superior hierárquico, os termos exactos da ordem recebida, o pedido formulado, bem como a não satisfação deste, cumprindo a ordem logo de seguida.</a:t>
            </a:r>
          </a:p>
          <a:p>
            <a:pPr>
              <a:buNone/>
            </a:pPr>
            <a:r>
              <a:rPr lang="pt-PT" dirty="0" smtClean="0"/>
              <a:t>Agora, se houver urgência e for ordenado o imediato cumprimento da ordem o subalterno executa a ordem e só depois fará a comunicação anteriormente referida.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dirty="0" smtClean="0"/>
              <a:t>Se entretanto considerar ilegal a ordem recebida, o subalterno faz menção expressa desse facto, no pedido da transmissão da ordem por escrito, ou na declaração que se seguir ao cumprimento.</a:t>
            </a:r>
          </a:p>
          <a:p>
            <a:pPr>
              <a:buNone/>
            </a:pPr>
            <a:r>
              <a:rPr lang="pt-PT" dirty="0" smtClean="0"/>
              <a:t>No caso da ordem ser dada, inicialmente, por escrito, se houver dúvidas quanto a sua ilegalidade ou houver algum inconveniente que possam resultar do seu cumprimento, o subalterno deve suscitar, por escrito, as suas duvidas nos termos descritos anteriormente.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Se a ordem não for revogada ou suspensa dentro do prazo de vinte e quatro horas ou dentro daquele em que possa ser executada sem prejuízos para o interesse público, o subalterno de executa-la imediatamente (ver o art. 472º do Estatuto do Funcionalismo Ultramarino - decreto 46 982 de 1 de Agosto de 1966). </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b="1" dirty="0" smtClean="0"/>
              <a:t>SISTEMAS DE ORGANIZAÇÃO ADMINISTRATIVA</a:t>
            </a:r>
          </a:p>
          <a:p>
            <a:pPr algn="ctr">
              <a:buNone/>
            </a:pPr>
            <a:endParaRPr lang="pt-PT" b="1" dirty="0" smtClean="0"/>
          </a:p>
          <a:p>
            <a:pPr algn="ctr">
              <a:buNone/>
            </a:pPr>
            <a:r>
              <a:rPr lang="pt-PT" b="1" dirty="0" smtClean="0"/>
              <a:t>CONCENTRAÇÃO E DESCONCENTRAÇÃO</a:t>
            </a:r>
          </a:p>
          <a:p>
            <a:pPr>
              <a:buNone/>
            </a:pPr>
            <a:r>
              <a:rPr lang="pt-PT" dirty="0" smtClean="0"/>
              <a:t>O problema da concentração e desconcentração dizem respeito à organização administrativa de uma determinada pessoa colectiva pública. A concentração ou desconcentração têm como pano de fundo a organização vertical dos serviços públicos, consistindo basicamente na ausência ou na existência de distribuição vertical de competência entre os diversos graus ou escalões da hierarquia.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b="1" dirty="0" smtClean="0"/>
              <a:t>CONCENTRAÇÃO E DESCONCENTRAÇÃO</a:t>
            </a:r>
            <a:r>
              <a:rPr lang="pt-PT" dirty="0" smtClean="0"/>
              <a:t>.</a:t>
            </a:r>
          </a:p>
          <a:p>
            <a:pPr>
              <a:buNone/>
            </a:pPr>
            <a:endParaRPr lang="pt-PT" dirty="0" smtClean="0"/>
          </a:p>
          <a:p>
            <a:pPr>
              <a:buNone/>
            </a:pPr>
            <a:r>
              <a:rPr lang="pt-PT" dirty="0" smtClean="0"/>
              <a:t> A </a:t>
            </a:r>
            <a:r>
              <a:rPr lang="pt-PT" i="1" dirty="0" smtClean="0"/>
              <a:t>“concentração de competência”,</a:t>
            </a:r>
            <a:r>
              <a:rPr lang="pt-PT" dirty="0" smtClean="0"/>
              <a:t> ou a</a:t>
            </a:r>
            <a:r>
              <a:rPr lang="pt-PT" i="1" dirty="0" smtClean="0"/>
              <a:t> “administração concentrada”</a:t>
            </a:r>
            <a:r>
              <a:rPr lang="pt-PT" dirty="0" smtClean="0"/>
              <a:t> é o sistema em que o superior hierárquico mais elevado é o único órgão competente para tomar decisões, ficando os subalternos limitados às tarefas de preparação e execução das decisões daquele.</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b="1" dirty="0" smtClean="0"/>
              <a:t>CONCENTRAÇÃO E DESCONCENTRAÇÃO</a:t>
            </a:r>
            <a:r>
              <a:rPr lang="pt-PT" dirty="0" smtClean="0"/>
              <a:t>.</a:t>
            </a:r>
          </a:p>
          <a:p>
            <a:pPr>
              <a:buNone/>
            </a:pPr>
            <a:r>
              <a:rPr lang="pt-PT" dirty="0" smtClean="0"/>
              <a:t>A </a:t>
            </a:r>
            <a:r>
              <a:rPr lang="pt-PT" i="1" dirty="0" smtClean="0"/>
              <a:t>“desconcentração de competência”,</a:t>
            </a:r>
            <a:r>
              <a:rPr lang="pt-PT" dirty="0" smtClean="0"/>
              <a:t> ou </a:t>
            </a:r>
            <a:r>
              <a:rPr lang="pt-PT" i="1" dirty="0" smtClean="0"/>
              <a:t>“administração desconcentrada”,</a:t>
            </a:r>
            <a:r>
              <a:rPr lang="pt-PT" dirty="0" smtClean="0"/>
              <a:t> é o sistema em que o poder decisório se reparte entre o superior e um ou vários órgãos subalternos, os quais, todavia, permanecem, em regra, sujeitos à direcção e supervisão daquele.</a:t>
            </a:r>
          </a:p>
          <a:p>
            <a:pPr>
              <a:buNone/>
            </a:pPr>
            <a:r>
              <a:rPr lang="pt-PT" dirty="0" smtClean="0"/>
              <a:t>A desconcentração traduz-se num processo de descongestionamento de competências, conferindo-se a funcionários ou agentes subalternos certos poderes decisórios, os quais numa administração concentrada estariam reservados exclusivamente ao superior.</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Hoje não encontramos sistemas integralmente concentrados ou absolutamente desconcentrados. Podemos ter sistemas que se apresentam mais ou menos concentrados ou mais ou menos desconcentrados.</a:t>
            </a:r>
          </a:p>
          <a:p>
            <a:pPr>
              <a:buNone/>
            </a:pPr>
            <a:r>
              <a:rPr lang="pt-PT" dirty="0" smtClean="0"/>
              <a:t>O principio da desconcentração encontra consagração constitucional no art. 240º, nº 2 da CRCV : “ A Administração Pública é estruturada de modo a prestar aos cidadãos um serviço eficiente e de qualidade, obedecendo designadamente, aos princípios da subsidiariedade, da desconcentração, da descentralização,…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Font typeface="Wingdings" pitchFamily="2" charset="2"/>
              <a:buChar char="Ø"/>
            </a:pPr>
            <a:r>
              <a:rPr lang="pt-PT" b="1" dirty="0" smtClean="0"/>
              <a:t>VANTAGENS E DESVANTAGENS DA DESCONCENTRAÇÃO.</a:t>
            </a:r>
          </a:p>
          <a:p>
            <a:pPr>
              <a:buNone/>
            </a:pPr>
            <a:r>
              <a:rPr lang="pt-PT" dirty="0" smtClean="0"/>
              <a:t>A principal razão pela qual se desconcentram competências consiste em procurar aumentar a eficiência dos serviços públicos.</a:t>
            </a:r>
          </a:p>
          <a:p>
            <a:pPr>
              <a:buNone/>
            </a:pPr>
            <a:r>
              <a:rPr lang="pt-PT" dirty="0" smtClean="0"/>
              <a:t>Por outro lado, há quem contraponha a estas vantagens da desconcentração certos inconvenientes: em primeiro lugar, diz-se, a multiplicidade dos centros decisórios pode inviabilizar uma actuação harmoniosa, coerente e concertada da Administração; </a:t>
            </a:r>
          </a:p>
          <a:p>
            <a:pPr>
              <a:buNone/>
            </a:pPr>
            <a:endParaRPr lang="pt-PT" b="1" dirty="0" smtClean="0"/>
          </a:p>
          <a:p>
            <a:pPr>
              <a:buNone/>
            </a:pPr>
            <a:endParaRPr lang="pt-PT" b="1" dirty="0" smtClean="0"/>
          </a:p>
          <a:p>
            <a:pPr>
              <a:buNone/>
            </a:pPr>
            <a:endParaRPr lang="pt-PT" b="1"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dirty="0" smtClean="0"/>
              <a:t>Depois, a especialização que normalmente acompanha a desconcentração de competência tenderá a converter-se na redução do âmbito de actividades dos subalternos, gerando a sua desmotivação; </a:t>
            </a:r>
          </a:p>
          <a:p>
            <a:pPr>
              <a:buNone/>
            </a:pPr>
            <a:r>
              <a:rPr lang="pt-PT" dirty="0" smtClean="0"/>
              <a:t>Também, o facto de se atribuírem responsabilidades a subalternos por vezes menos preparados para as assumir pode levar à diminuição da qualidade do serviço, prejudicando-se com isso os interesses dos particulares e a boa administração.       </a:t>
            </a:r>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Font typeface="Wingdings" pitchFamily="2" charset="2"/>
              <a:buChar char="Ø"/>
            </a:pPr>
            <a:r>
              <a:rPr lang="pt-PT" dirty="0" smtClean="0"/>
              <a:t>ESPÉCIES DE DESCONCENTRAÇÃO.</a:t>
            </a:r>
          </a:p>
          <a:p>
            <a:pPr>
              <a:buNone/>
            </a:pPr>
            <a:endParaRPr lang="pt-PT" dirty="0" smtClean="0"/>
          </a:p>
          <a:p>
            <a:pPr>
              <a:buNone/>
            </a:pPr>
            <a:r>
              <a:rPr lang="pt-PT" dirty="0" smtClean="0"/>
              <a:t>Existem três critério fundamentais para distinguir a espécies de desconcentração:</a:t>
            </a:r>
          </a:p>
          <a:p>
            <a:pPr>
              <a:buNone/>
            </a:pPr>
            <a:r>
              <a:rPr lang="pt-PT" dirty="0" smtClean="0"/>
              <a:t>Quanto aos </a:t>
            </a:r>
            <a:r>
              <a:rPr lang="pt-PT" i="1" dirty="0" smtClean="0"/>
              <a:t>níveis</a:t>
            </a:r>
            <a:r>
              <a:rPr lang="pt-PT" dirty="0" smtClean="0"/>
              <a:t>, quanto aos </a:t>
            </a:r>
            <a:r>
              <a:rPr lang="pt-PT" i="1" dirty="0" smtClean="0"/>
              <a:t>graus</a:t>
            </a:r>
            <a:r>
              <a:rPr lang="pt-PT" dirty="0" smtClean="0"/>
              <a:t> e quanto às </a:t>
            </a:r>
            <a:r>
              <a:rPr lang="pt-PT" i="1" dirty="0" smtClean="0"/>
              <a:t>formas</a:t>
            </a:r>
            <a:r>
              <a:rPr lang="pt-PT" dirty="0" smtClean="0"/>
              <a:t>.</a:t>
            </a:r>
          </a:p>
          <a:p>
            <a:pPr>
              <a:buNone/>
            </a:pPr>
            <a:r>
              <a:rPr lang="pt-PT" dirty="0" smtClean="0"/>
              <a:t>Então temos:</a:t>
            </a:r>
          </a:p>
          <a:p>
            <a:pPr>
              <a:buNone/>
            </a:pPr>
            <a:r>
              <a:rPr lang="pt-PT" dirty="0" smtClean="0"/>
              <a:t>Quanto aos níveis de desconcentração, há que distinguir entre </a:t>
            </a:r>
            <a:r>
              <a:rPr lang="pt-PT" i="1" dirty="0" smtClean="0"/>
              <a:t>desconcentração a nível central e desconcentração a nível local</a:t>
            </a:r>
            <a:r>
              <a:rPr lang="pt-PT" dirty="0" smtClean="0"/>
              <a:t>, consoante ela se inscreva no âmbito dos serviços da Administração central ou no âmbito dos serviços da Administração local;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Quanto aos</a:t>
            </a:r>
            <a:r>
              <a:rPr lang="pt-PT" b="1" i="1" dirty="0" smtClean="0"/>
              <a:t> “graus de desconcentração”,</a:t>
            </a:r>
            <a:r>
              <a:rPr lang="pt-PT" dirty="0" smtClean="0"/>
              <a:t> ela pode ser </a:t>
            </a:r>
            <a:r>
              <a:rPr lang="pt-PT" i="1" dirty="0" smtClean="0"/>
              <a:t>absoluta</a:t>
            </a:r>
            <a:r>
              <a:rPr lang="pt-PT" dirty="0" smtClean="0"/>
              <a:t> ou </a:t>
            </a:r>
            <a:r>
              <a:rPr lang="pt-PT" i="1" dirty="0" smtClean="0"/>
              <a:t>relativa</a:t>
            </a:r>
            <a:r>
              <a:rPr lang="pt-PT" dirty="0" smtClean="0"/>
              <a:t>: no primeiro caso, a desconcentração é tão intensa e é levada tão longe que os órgãos por ela atingidos se transformam de órgãos subalternos em órgãos independentes; no segundo, a desconcentração é menos intensa e, embora atribuindo certas competências próprias a órgãos subalternos, mantém a subordinação destes ao poder do superior.</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dirty="0" smtClean="0"/>
              <a:t>Quanto às </a:t>
            </a:r>
            <a:r>
              <a:rPr lang="pt-PT" b="1" i="1" dirty="0" smtClean="0"/>
              <a:t>“formas de desconcentração”,</a:t>
            </a:r>
            <a:r>
              <a:rPr lang="pt-PT" dirty="0" smtClean="0"/>
              <a:t> temos de um lado a </a:t>
            </a:r>
            <a:r>
              <a:rPr lang="pt-PT" i="1" dirty="0" smtClean="0"/>
              <a:t>desconcentração originária</a:t>
            </a:r>
            <a:r>
              <a:rPr lang="pt-PT" dirty="0" smtClean="0"/>
              <a:t>, e do outro a </a:t>
            </a:r>
            <a:r>
              <a:rPr lang="pt-PT" i="1" dirty="0" smtClean="0"/>
              <a:t>desconcentração derivada</a:t>
            </a:r>
            <a:r>
              <a:rPr lang="pt-PT" dirty="0" smtClean="0"/>
              <a:t>: a primeira é a que decorre imediatamente da lei, que desde logo reparte a competência entre o superior e os subalternos; a segunda, carecendo embora de permissão legal expressa, só se efectiva mediante um acto específico praticado para o efeito pelo superior. A desconcentração derivada, portanto, traduz-se na </a:t>
            </a:r>
            <a:r>
              <a:rPr lang="pt-PT" i="1" dirty="0" smtClean="0"/>
              <a:t>delegação de poderes</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r>
              <a:rPr lang="pt-PT" b="1" dirty="0" smtClean="0"/>
              <a:t>DELEGAÇÃO DE PODERES :</a:t>
            </a:r>
          </a:p>
          <a:p>
            <a:pPr>
              <a:buNone/>
            </a:pPr>
            <a:endParaRPr lang="pt-PT" b="1" dirty="0" smtClean="0"/>
          </a:p>
          <a:p>
            <a:pPr>
              <a:buNone/>
            </a:pPr>
            <a:r>
              <a:rPr lang="pt-PT" dirty="0" smtClean="0"/>
              <a:t>Por vezes sucede que a lei, atribuindo a um órgão a competência normal para a prática de determinados actos, permite no entanto que esse órgão delegue noutro parte dessa competência.</a:t>
            </a:r>
          </a:p>
          <a:p>
            <a:pPr>
              <a:buNone/>
            </a:pPr>
            <a:r>
              <a:rPr lang="pt-PT" dirty="0" smtClean="0"/>
              <a:t>Do ponto de vista do Direito Administrativo, a </a:t>
            </a:r>
            <a:r>
              <a:rPr lang="pt-PT" i="1" dirty="0" smtClean="0"/>
              <a:t>“delegação de poderes”</a:t>
            </a:r>
            <a:r>
              <a:rPr lang="pt-PT" dirty="0" smtClean="0"/>
              <a:t> (ou </a:t>
            </a:r>
            <a:r>
              <a:rPr lang="pt-PT" i="1" dirty="0" smtClean="0"/>
              <a:t>“delegação de competências”)</a:t>
            </a:r>
            <a:r>
              <a:rPr lang="pt-PT" dirty="0" smtClean="0"/>
              <a:t> é o acto pelo qual um órgão da Administração, normalmente competente para decidir em determinada matéria, permite de acordo com a lei, que outro órgão ou agente pratiquem actos administrativos sobre a mesma matéria.</a:t>
            </a:r>
            <a:endParaRPr lang="pt-PT" b="1" dirty="0" smtClean="0"/>
          </a:p>
          <a:p>
            <a:pPr>
              <a:buNone/>
            </a:pPr>
            <a:endParaRPr lang="pt-PT" b="1"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a:bodyPr>
          <a:lstStyle/>
          <a:p>
            <a:pPr>
              <a:buNone/>
            </a:pPr>
            <a:r>
              <a:rPr lang="pt-PT" dirty="0" smtClean="0"/>
              <a:t>Esta definição vai de encontro com o que reza o art. 19º, nº 1 do D-Leg. 2/95 de 20 de 06.    </a:t>
            </a:r>
            <a:endParaRPr lang="pt-PT" b="1" dirty="0" smtClean="0"/>
          </a:p>
          <a:p>
            <a:r>
              <a:rPr lang="pt-PT" dirty="0" smtClean="0"/>
              <a:t>Para haver delegação é necessário três requisitos:</a:t>
            </a:r>
          </a:p>
          <a:p>
            <a:pPr>
              <a:buNone/>
            </a:pPr>
            <a:r>
              <a:rPr lang="pt-PT" dirty="0" smtClean="0"/>
              <a:t>Lei de habilitação (salvo algumas excepções), existência de delegante e delegado (de um órgão que pode delegar e de um órgão ou agente em que se possa delegar), e de um acto de delegação.</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1ºA lei de habilitação é aquela que preveja expressamente a faculdade de um órgão delegar poderes noutro (art. 19º, nº1 D-leg. 2/95) </a:t>
            </a:r>
          </a:p>
          <a:p>
            <a:pPr>
              <a:buNone/>
            </a:pPr>
            <a:r>
              <a:rPr lang="pt-PT" dirty="0" smtClean="0"/>
              <a:t>Em alguns casos, porém, não é necessária uma lei de habilitação para poder haver delegação de poderes (v. art. 19º, nº 2 do D-leg. 2/95).</a:t>
            </a:r>
          </a:p>
          <a:p>
            <a:pPr>
              <a:buNone/>
            </a:pPr>
            <a:r>
              <a:rPr lang="pt-PT" dirty="0" smtClean="0"/>
              <a:t>2º É preciso haver dois órgãos, ou de um órgão e um agente, da mesma pessoa colectiva pública, ou de dois órgãos de pessoas colectivas públicas distintas (o primeiro será o órgão normalmente competente e o segundo será o órgão eventualmente competente)       </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3ºÉ necessária a prática do acto de delegação propriamente dito, isto é, o acto pelo qual o delegante concretiza a delegação dos seus poderes no delegado, permitindo-lhe a prática de certos actos na matéria sobre a qual é normalmente competente.</a:t>
            </a:r>
          </a:p>
          <a:p>
            <a:pPr>
              <a:buNone/>
            </a:pPr>
            <a:r>
              <a:rPr lang="pt-PT" dirty="0" smtClean="0"/>
              <a:t>É importante distinguir a delegação de competência ou de poderes com a transferência legal de competência:    </a:t>
            </a:r>
          </a:p>
        </p:txBody>
      </p:sp>
      <p:sp>
        <p:nvSpPr>
          <p:cNvPr id="3" name="Título 2"/>
          <p:cNvSpPr>
            <a:spLocks noGrp="1"/>
          </p:cNvSpPr>
          <p:nvPr>
            <p:ph type="title"/>
          </p:nvPr>
        </p:nvSpPr>
        <p:spPr/>
        <p:txBody>
          <a:bodyPr>
            <a:normAutofit fontScale="90000"/>
          </a:bodyPr>
          <a:lstStyle/>
          <a:p>
            <a:r>
              <a:rPr lang="pt-PT" dirty="0" smtClean="0"/>
              <a:t>Teoria Geral da Organização Administrativa </a:t>
            </a:r>
            <a:endParaRPr lang="pt-PT"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b="1" i="1" dirty="0" smtClean="0"/>
              <a:t>A Transferência legal de competências</a:t>
            </a:r>
            <a:r>
              <a:rPr lang="pt-PT" dirty="0" smtClean="0"/>
              <a:t> quando ocorre, consubstancia uma forma de desconcentração originária, que se produz </a:t>
            </a:r>
            <a:r>
              <a:rPr lang="pt-PT" i="1" dirty="0" err="1" smtClean="0"/>
              <a:t>ope</a:t>
            </a:r>
            <a:r>
              <a:rPr lang="pt-PT" i="1" dirty="0" smtClean="0"/>
              <a:t> legis</a:t>
            </a:r>
            <a:r>
              <a:rPr lang="pt-PT" dirty="0" smtClean="0"/>
              <a:t>, ao passo que a delegação de poderes é uma desconcentração derivada, resultante de um acto do delegante. Por outro lado, a transferência legal de competências é definitiva, enquanto a delegação de poderes é precária, pois é livremente revogável pelo delegante;</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a:t>
            </a:r>
            <a:endParaRPr lang="pt-PT"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Importa também reforçar que em alguns casos não se exige uma lei de habilitação especifica, há como que uma habilitação genérica: são os caso em que a habilitação é feita por um órgão singular a favor de um imediato inferior hierárquico, adjunto ou substituto e por um órgão administrativo colegial a favor do respectivo presidente mas sempre para actos de administração ordinária (são ex. de actos ordinários os actos preparatórios e os actos de execução – actos não definitivos).       </a:t>
            </a:r>
            <a:endParaRPr lang="pt-PT" dirty="0"/>
          </a:p>
        </p:txBody>
      </p:sp>
      <p:sp>
        <p:nvSpPr>
          <p:cNvPr id="3" name="Título 2"/>
          <p:cNvSpPr>
            <a:spLocks noGrp="1"/>
          </p:cNvSpPr>
          <p:nvPr>
            <p:ph type="title"/>
          </p:nvPr>
        </p:nvSpPr>
        <p:spPr/>
        <p:txBody>
          <a:bodyPr>
            <a:normAutofit fontScale="90000"/>
          </a:bodyPr>
          <a:lstStyle/>
          <a:p>
            <a:r>
              <a:rPr lang="pt-PT" dirty="0" smtClean="0"/>
              <a:t>Teoria Geral da Organização Administrativa</a:t>
            </a:r>
            <a:endParaRPr lang="pt-PT"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fluência">
  <a:themeElements>
    <a:clrScheme name="Confluê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fluê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fluê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3542</TotalTime>
  <Words>7778</Words>
  <Application>Microsoft Office PowerPoint</Application>
  <PresentationFormat>Apresentação no Ecrã (4:3)</PresentationFormat>
  <Paragraphs>332</Paragraphs>
  <Slides>94</Slides>
  <Notes>0</Notes>
  <HiddenSlides>0</HiddenSlides>
  <MMClips>0</MMClips>
  <ScaleCrop>false</ScaleCrop>
  <HeadingPairs>
    <vt:vector size="4" baseType="variant">
      <vt:variant>
        <vt:lpstr>Tema</vt:lpstr>
      </vt:variant>
      <vt:variant>
        <vt:i4>1</vt:i4>
      </vt:variant>
      <vt:variant>
        <vt:lpstr>Títulos dos diapositivos</vt:lpstr>
      </vt:variant>
      <vt:variant>
        <vt:i4>94</vt:i4>
      </vt:variant>
    </vt:vector>
  </HeadingPairs>
  <TitlesOfParts>
    <vt:vector size="95" baseType="lpstr">
      <vt:lpstr>Confluência</vt:lpstr>
      <vt:lpstr>Organização Administrativa </vt:lpstr>
      <vt:lpstr>Organização administrativa  cabo-verdiana. </vt:lpstr>
      <vt:lpstr>O Estado como pessoa colectiva </vt:lpstr>
      <vt:lpstr>O Estado como pessoa colectiva.</vt:lpstr>
      <vt:lpstr>O Estado como pessoa colectiva.</vt:lpstr>
      <vt:lpstr>O Estado como pessoa colectiva.</vt:lpstr>
      <vt:lpstr>Espécies de administração do Estado. </vt:lpstr>
      <vt:lpstr>Espécies de administração do Estado. </vt:lpstr>
      <vt:lpstr>Espécies de administração do Estado. </vt:lpstr>
      <vt:lpstr>Espécies de administração do Estado. </vt:lpstr>
      <vt:lpstr>Espécies de administração do Estado. </vt:lpstr>
      <vt:lpstr>A Administração Directa do Estado</vt:lpstr>
      <vt:lpstr>A Administração Directa do Estado</vt:lpstr>
      <vt:lpstr>A Administração Directa do Estado</vt:lpstr>
      <vt:lpstr>A Administração Directa do Estado</vt:lpstr>
      <vt:lpstr>A Administração Directa do Estado</vt:lpstr>
      <vt:lpstr>A Administração Directa do Estado</vt:lpstr>
      <vt:lpstr>A Administração Directa do Estado</vt:lpstr>
      <vt:lpstr>A Administração Directa do Estado</vt:lpstr>
      <vt:lpstr>A Administração Directa do Estado</vt:lpstr>
      <vt:lpstr>A administração autónoma.  </vt:lpstr>
      <vt:lpstr>A administração autónoma.  </vt:lpstr>
      <vt:lpstr>A administração autónoma. </vt:lpstr>
      <vt:lpstr>A administração autónoma. </vt:lpstr>
      <vt:lpstr>A administração autónoma. </vt:lpstr>
      <vt:lpstr>A administração autónoma. </vt:lpstr>
      <vt:lpstr>A administração autónoma. </vt:lpstr>
      <vt:lpstr>Teoria Geral da Organização Administrativa </vt:lpstr>
      <vt:lpstr>Teoria Geral da Organização Administrativa.</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 </vt:lpstr>
      <vt:lpstr>Teoria Geral da Organização Administrativa</vt:lpstr>
      <vt:lpstr>Teoria Geral da Organização Administrativa</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Organização Administrativa</dc:title>
  <dc:creator>hp</dc:creator>
  <cp:lastModifiedBy>Suely</cp:lastModifiedBy>
  <cp:revision>226</cp:revision>
  <dcterms:created xsi:type="dcterms:W3CDTF">2011-01-02T22:57:19Z</dcterms:created>
  <dcterms:modified xsi:type="dcterms:W3CDTF">2011-02-11T02:23:23Z</dcterms:modified>
</cp:coreProperties>
</file>