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451" r:id="rId2"/>
    <p:sldId id="692" r:id="rId3"/>
    <p:sldId id="683" r:id="rId4"/>
    <p:sldId id="686" r:id="rId5"/>
    <p:sldId id="689" r:id="rId6"/>
    <p:sldId id="677" r:id="rId7"/>
    <p:sldId id="680" r:id="rId8"/>
    <p:sldId id="668" r:id="rId9"/>
    <p:sldId id="674" r:id="rId10"/>
    <p:sldId id="665" r:id="rId11"/>
  </p:sldIdLst>
  <p:sldSz cx="9144000" cy="6858000" type="screen4x3"/>
  <p:notesSz cx="6888163" cy="100203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0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8" d="100"/>
          <a:sy n="38" d="100"/>
        </p:scale>
        <p:origin x="-1458" y="-78"/>
      </p:cViewPr>
      <p:guideLst>
        <p:guide orient="horz" pos="3156"/>
        <p:guide pos="217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5665" cy="5003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900909" y="0"/>
            <a:ext cx="2985664" cy="50030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057A-BAAD-4AF9-875B-0D15EEE08F9E}" type="datetimeFigureOut">
              <a:rPr lang="pt-PT" smtClean="0"/>
              <a:pPr/>
              <a:t>20-09-2015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2" y="9516824"/>
            <a:ext cx="2985665" cy="501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900909" y="9516824"/>
            <a:ext cx="2985664" cy="501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23176-234D-4B07-9C4E-6D02DA4E99F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="" xmlns:p14="http://schemas.microsoft.com/office/powerpoint/2010/main" val="2048164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901700" y="2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>
              <a:defRPr sz="1300"/>
            </a:lvl1pPr>
          </a:lstStyle>
          <a:p>
            <a:fld id="{0477979B-F734-4457-B1A3-B90154DE00C6}" type="datetimeFigureOut">
              <a:rPr lang="pt-PT" smtClean="0"/>
              <a:pPr/>
              <a:t>20-09-2015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10150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8817" y="4759644"/>
            <a:ext cx="5510530" cy="4509135"/>
          </a:xfrm>
          <a:prstGeom prst="rect">
            <a:avLst/>
          </a:prstGeom>
        </p:spPr>
        <p:txBody>
          <a:bodyPr vert="horz" lIns="96551" tIns="48276" rIns="96551" bIns="48276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1" y="9517547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901700" y="9517547"/>
            <a:ext cx="2984871" cy="501015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32408D03-8061-4778-B38E-5545DF4517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="" xmlns:p14="http://schemas.microsoft.com/office/powerpoint/2010/main" val="12328524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dirty="0" smtClean="0"/>
          </a:p>
        </p:txBody>
      </p:sp>
      <p:sp>
        <p:nvSpPr>
          <p:cNvPr id="7168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FA0F61-2952-4916-A58B-2873AEDE9B21}" type="slidenum">
              <a:rPr lang="pt-PT" smtClean="0"/>
              <a:pPr/>
              <a:t>1</a:t>
            </a:fld>
            <a:endParaRPr lang="pt-PT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2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3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4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5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6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7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8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9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 txBox="1">
            <a:spLocks noGrp="1" noChangeArrowheads="1"/>
          </p:cNvSpPr>
          <p:nvPr/>
        </p:nvSpPr>
        <p:spPr bwMode="auto">
          <a:xfrm>
            <a:off x="3900909" y="9516824"/>
            <a:ext cx="2985664" cy="50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6551" tIns="48276" rIns="96551" bIns="48276" anchor="b"/>
          <a:lstStyle/>
          <a:p>
            <a:fld id="{07A19D81-496C-491D-AF03-90F1E26EB416}" type="slidenum">
              <a:rPr lang="pt-PT" sz="1300"/>
              <a:pPr/>
              <a:t>10</a:t>
            </a:fld>
            <a:endParaRPr lang="pt-PT" sz="13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/>
            <a:ahLst/>
            <a:cxnLst>
              <a:cxn ang="0">
                <a:pos x="163" y="200"/>
              </a:cxn>
              <a:cxn ang="0">
                <a:pos x="4128" y="200"/>
              </a:cxn>
              <a:cxn ang="0">
                <a:pos x="4128" y="429"/>
              </a:cxn>
              <a:cxn ang="0">
                <a:pos x="0" y="441"/>
              </a:cxn>
              <a:cxn ang="0">
                <a:pos x="163" y="200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fld id="{0AC0C3D6-FC4E-4171-9DB0-04FA6B60A24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8499-FEB3-4BB7-8B62-935D64F3601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8EEEC-C2CC-463F-96CB-C1192264203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31C86-CCAA-4E7C-8D30-4579967F7AD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6FE45-8855-497A-9C05-045ED78300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0C0A1-B2B0-4998-AE8F-16EDB213C46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C0864-BCB5-456E-82A3-0C4525E4022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B1045-7D2C-4572-B8F8-0A8AD0F00FA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66153-DD7B-4236-923F-3DF0421A92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7082F-6696-40E6-8BCF-A13B6F8DE2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36F0A-4CFB-4819-96D5-8CB717D408C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9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diapositivo principal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diapositivo principal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fld id="{540E9E96-DA3A-43F2-B601-C4902FF17CA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/>
          </p:cNvSpPr>
          <p:nvPr>
            <p:ph type="ctrTitle"/>
          </p:nvPr>
        </p:nvSpPr>
        <p:spPr bwMode="auto">
          <a:xfrm>
            <a:off x="0" y="785813"/>
            <a:ext cx="9144000" cy="12223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700" dirty="0" smtClean="0">
                <a:effectLst/>
              </a:rPr>
              <a:t/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/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>Curso de preparação para o </a:t>
            </a:r>
            <a:br>
              <a:rPr lang="pt-PT" sz="3700" dirty="0" smtClean="0">
                <a:effectLst/>
              </a:rPr>
            </a:br>
            <a:r>
              <a:rPr lang="pt-PT" sz="3700" dirty="0" smtClean="0">
                <a:effectLst/>
              </a:rPr>
              <a:t>exame da OTOC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85813" y="3071813"/>
            <a:ext cx="7572375" cy="646331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kumimoji="1" lang="pt-PT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</a:rPr>
              <a:t>EXERCICIOS DE IMI.IMT</a:t>
            </a:r>
            <a:endParaRPr kumimoji="1" lang="pt-PT" sz="3600" dirty="0">
              <a:effectLst>
                <a:outerShdw blurRad="38100" dist="38100" dir="2700000" algn="tl">
                  <a:srgbClr val="FFFFFF"/>
                </a:outerShdw>
              </a:effectLst>
              <a:latin typeface="Tahom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2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04/Outubro/2014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539552" y="836712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/>
              <a:t>Um mês após a constituição da sociedade, em fevereiro de 2014, e para nela incorporarem os terrenos que foram destacados das suas quintas, os sócios contrataram um perito avaliador imobiliário, o qual atribuiu ao terreno de Bernardo (que tem o lago) o valor de €220.000 e ao terreno de Pedro o valor de €200.000. Estes valores mereceram a concordância dos sócios da BP-Ski &amp; </a:t>
            </a:r>
            <a:r>
              <a:rPr lang="pt-PT" sz="2000" dirty="0" err="1" smtClean="0"/>
              <a:t>Wake</a:t>
            </a:r>
            <a:r>
              <a:rPr lang="pt-PT" sz="2000" dirty="0" smtClean="0"/>
              <a:t>, Lda.</a:t>
            </a:r>
          </a:p>
          <a:p>
            <a:r>
              <a:rPr lang="pt-PT" sz="2000" dirty="0" smtClean="0"/>
              <a:t>A incorporação dos terrenos no património da BP-Ski &amp; </a:t>
            </a:r>
            <a:r>
              <a:rPr lang="pt-PT" sz="2000" dirty="0" err="1" smtClean="0"/>
              <a:t>Wake,Lda</a:t>
            </a:r>
            <a:r>
              <a:rPr lang="pt-PT" sz="2000" dirty="0" smtClean="0"/>
              <a:t> suscitou algumas questões de natureza fiscal.</a:t>
            </a:r>
          </a:p>
          <a:p>
            <a:endParaRPr lang="pt-PT" sz="2000" dirty="0" smtClean="0"/>
          </a:p>
          <a:p>
            <a:r>
              <a:rPr lang="pt-PT" sz="2000" dirty="0" smtClean="0"/>
              <a:t>QUESTÃO 9.:</a:t>
            </a:r>
          </a:p>
          <a:p>
            <a:r>
              <a:rPr lang="pt-PT" sz="2000" dirty="0" smtClean="0"/>
              <a:t>O aumento de capital por entradas em espécie realizado com a incorporação dos terrenos a BP-Ski &amp; </a:t>
            </a:r>
            <a:r>
              <a:rPr lang="pt-PT" sz="2000" dirty="0" err="1" smtClean="0"/>
              <a:t>Wake</a:t>
            </a:r>
            <a:r>
              <a:rPr lang="pt-PT" sz="2000" dirty="0" smtClean="0"/>
              <a:t>, </a:t>
            </a:r>
            <a:r>
              <a:rPr lang="pt-PT" sz="2000" dirty="0" err="1" smtClean="0"/>
              <a:t>Lda</a:t>
            </a:r>
            <a:r>
              <a:rPr lang="pt-PT" sz="2000" dirty="0" smtClean="0"/>
              <a:t> teve de pagar IMT no valor de:</a:t>
            </a:r>
          </a:p>
          <a:p>
            <a:r>
              <a:rPr lang="pt-PT" sz="2000" dirty="0" smtClean="0"/>
              <a:t>a) €26.000.</a:t>
            </a:r>
          </a:p>
          <a:p>
            <a:r>
              <a:rPr lang="pt-PT" sz="2000" dirty="0" smtClean="0"/>
              <a:t>b) €27.300.</a:t>
            </a:r>
          </a:p>
          <a:p>
            <a:r>
              <a:rPr lang="pt-PT" sz="2000" dirty="0" smtClean="0"/>
              <a:t>c) €24.000.</a:t>
            </a:r>
          </a:p>
          <a:p>
            <a:r>
              <a:rPr lang="pt-PT" sz="2000" dirty="0" smtClean="0"/>
              <a:t>d) €42.000</a:t>
            </a:r>
            <a:r>
              <a:rPr lang="pt-PT" dirty="0" smtClean="0"/>
              <a:t>.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3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17/Maio/2014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323528" y="836711"/>
            <a:ext cx="8424936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000" dirty="0" smtClean="0"/>
              <a:t>Os gerentes da </a:t>
            </a:r>
            <a:r>
              <a:rPr lang="pt-PT" sz="2000" dirty="0" err="1" smtClean="0"/>
              <a:t>SinalSeg</a:t>
            </a:r>
            <a:r>
              <a:rPr lang="pt-PT" sz="2000" dirty="0" smtClean="0"/>
              <a:t>, Lda. conhecem relativamente bem a Sinal Negativo, Lda. e sabem que esta empresa tem no seu património alguns lotes de terreno sitos na Zona Industrial de Leiria, além das instalações da fábrica. Todavia, todos os imóveis estão hipotecados a um banco, para garantir um financiamento concedido à empresa.</a:t>
            </a:r>
          </a:p>
          <a:p>
            <a:pPr algn="just"/>
            <a:endParaRPr lang="pt-PT" sz="2000" dirty="0" smtClean="0"/>
          </a:p>
          <a:p>
            <a:pPr algn="just"/>
            <a:r>
              <a:rPr lang="pt-PT" sz="2000" dirty="0" smtClean="0"/>
              <a:t>QUESTÃO 20.:</a:t>
            </a:r>
          </a:p>
          <a:p>
            <a:pPr algn="just"/>
            <a:r>
              <a:rPr lang="pt-PT" sz="2000" dirty="0" smtClean="0"/>
              <a:t>Se ocorrer a fusão por incorporação da Sinal Negativo, </a:t>
            </a:r>
            <a:r>
              <a:rPr lang="pt-PT" sz="2000" dirty="0" err="1" smtClean="0"/>
              <a:t>Lda</a:t>
            </a:r>
            <a:r>
              <a:rPr lang="pt-PT" sz="2000" dirty="0" smtClean="0"/>
              <a:t> na </a:t>
            </a:r>
            <a:r>
              <a:rPr lang="pt-PT" sz="2000" dirty="0" err="1" smtClean="0"/>
              <a:t>SinalSeg</a:t>
            </a:r>
            <a:r>
              <a:rPr lang="pt-PT" sz="2000" dirty="0" smtClean="0"/>
              <a:t>, Lda.:</a:t>
            </a:r>
          </a:p>
          <a:p>
            <a:pPr algn="just"/>
            <a:r>
              <a:rPr lang="pt-PT" sz="2000" dirty="0" smtClean="0"/>
              <a:t>a) Haverá lugar ao pagamento de IMT, calculado com base no valor escriturado de cada um dos imóveis detidos pela Sinal Negativo, Lda..</a:t>
            </a:r>
          </a:p>
          <a:p>
            <a:pPr algn="just"/>
            <a:r>
              <a:rPr lang="pt-PT" sz="2000" dirty="0" smtClean="0"/>
              <a:t>b) Haverá lugar ao pagamento de IMT, calculado com base no valor patrimonial</a:t>
            </a:r>
          </a:p>
          <a:p>
            <a:pPr algn="just"/>
            <a:r>
              <a:rPr lang="pt-PT" sz="2000" dirty="0" smtClean="0"/>
              <a:t>tributário de cada um dos imóveis detidos pela Sinal Negativo, Lda..</a:t>
            </a:r>
          </a:p>
          <a:p>
            <a:pPr algn="just"/>
            <a:r>
              <a:rPr lang="pt-PT" sz="2000" dirty="0" smtClean="0"/>
              <a:t>c) Haverá lugar ao pagamento de IMT, calculado com base no mais elevado de entre os valores </a:t>
            </a:r>
            <a:r>
              <a:rPr lang="pt-PT" sz="2000" dirty="0" err="1" smtClean="0"/>
              <a:t>atribuidos</a:t>
            </a:r>
            <a:r>
              <a:rPr lang="pt-PT" sz="2000" dirty="0" smtClean="0"/>
              <a:t> para efeitos da fusão ou os valores patrimoniais tributários de cada um dos imóveis detidos pela Sinal Negativo, Lda..</a:t>
            </a:r>
          </a:p>
          <a:p>
            <a:pPr algn="just"/>
            <a:r>
              <a:rPr lang="pt-PT" sz="2000" dirty="0" smtClean="0"/>
              <a:t>d) Não haverá lugar ao pagamento de IMT, dado que os imóveis estão hipotecados ao banco.</a:t>
            </a:r>
          </a:p>
          <a:p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4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01/Fevereiro/2014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000" dirty="0" smtClean="0"/>
              <a:t>A Têxtil Moderna – Sociedade Unipessoal, Lda. é proprietária de uma pequena loja situada no centro da Covilhã, que funciona como </a:t>
            </a:r>
            <a:r>
              <a:rPr lang="pt-PT" sz="2000" i="1" dirty="0" smtClean="0"/>
              <a:t>show </a:t>
            </a:r>
            <a:r>
              <a:rPr lang="pt-PT" sz="2000" i="1" dirty="0" err="1" smtClean="0"/>
              <a:t>room</a:t>
            </a:r>
            <a:r>
              <a:rPr lang="pt-PT" sz="2000" i="1" dirty="0" smtClean="0"/>
              <a:t>. Essa loja foi adquirida nova em 2010 por 150.000 euros. </a:t>
            </a:r>
          </a:p>
          <a:p>
            <a:endParaRPr lang="pt-PT" sz="2000" b="1" dirty="0" smtClean="0"/>
          </a:p>
          <a:p>
            <a:r>
              <a:rPr lang="pt-PT" sz="2000" b="1" dirty="0" smtClean="0"/>
              <a:t>QUESTÃO 2.: </a:t>
            </a:r>
          </a:p>
          <a:p>
            <a:r>
              <a:rPr lang="pt-PT" sz="2000" b="1" i="1" dirty="0" smtClean="0"/>
              <a:t>Em sede de IMT e em consequência da cessão de quotas: </a:t>
            </a:r>
          </a:p>
          <a:p>
            <a:pPr marL="0" lvl="1"/>
            <a:r>
              <a:rPr lang="pt-PT" sz="2000" b="1" i="1" dirty="0" smtClean="0"/>
              <a:t>a) A Têxtil Moderna – Sociedade Unipessoal, Lda. (agora </a:t>
            </a:r>
            <a:r>
              <a:rPr lang="pt-PT" sz="2000" b="1" i="1" dirty="0" err="1" smtClean="0"/>
              <a:t>TecTecn</a:t>
            </a:r>
            <a:r>
              <a:rPr lang="pt-PT" sz="2000" b="1" i="1" dirty="0" smtClean="0"/>
              <a:t>, Lda.) está sujeita a IMT, sendo o pagamento do imposto de responsabilidade da empresa. </a:t>
            </a:r>
          </a:p>
          <a:p>
            <a:pPr marL="457200" indent="-457200">
              <a:buAutoNum type="alphaLcParenR"/>
            </a:pPr>
            <a:endParaRPr lang="pt-PT" sz="2000" b="1" i="1" dirty="0" smtClean="0"/>
          </a:p>
          <a:p>
            <a:r>
              <a:rPr lang="pt-PT" sz="2000" b="1" i="1" dirty="0" smtClean="0"/>
              <a:t>b) Os novos sócios da Têxtil Moderna – Sociedade Unipessoal, Lda. (agora </a:t>
            </a:r>
            <a:r>
              <a:rPr lang="pt-PT" sz="2000" b="1" i="1" dirty="0" err="1" smtClean="0"/>
              <a:t>TecTecn</a:t>
            </a:r>
            <a:r>
              <a:rPr lang="pt-PT" sz="2000" b="1" i="1" dirty="0" smtClean="0"/>
              <a:t>, Lda.) são solidariamente responsáveis pelo pagamento do IMT devido pela transmissão da totalidade do capital social da sociedade. </a:t>
            </a:r>
          </a:p>
          <a:p>
            <a:endParaRPr lang="pt-PT" sz="2000" b="1" i="1" dirty="0" smtClean="0"/>
          </a:p>
          <a:p>
            <a:r>
              <a:rPr lang="pt-PT" sz="2000" b="1" i="1" dirty="0" smtClean="0"/>
              <a:t>c) Não é devido qualquer imposto em consequência da transmissão do capital social da Têxtil Moderna – Sociedade Unipessoal, Lda. (agora </a:t>
            </a:r>
            <a:r>
              <a:rPr lang="pt-PT" sz="2000" b="1" i="1" dirty="0" err="1" smtClean="0"/>
              <a:t>TecTecn</a:t>
            </a:r>
            <a:r>
              <a:rPr lang="pt-PT" sz="2000" b="1" i="1" dirty="0" smtClean="0"/>
              <a:t>, Lda.). </a:t>
            </a:r>
          </a:p>
          <a:p>
            <a:endParaRPr lang="pt-PT" sz="2000" b="1" i="1" dirty="0" smtClean="0"/>
          </a:p>
          <a:p>
            <a:r>
              <a:rPr lang="pt-PT" sz="2000" b="1" i="1" dirty="0" smtClean="0"/>
              <a:t>d) Nenhuma das anteriores. </a:t>
            </a:r>
            <a:endParaRPr lang="pt-PT" sz="2000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5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01/Fevereiro/2014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marL="342900" indent="-342900"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</p:txBody>
      </p:sp>
      <p:sp>
        <p:nvSpPr>
          <p:cNvPr id="8" name="Rectângulo 7"/>
          <p:cNvSpPr/>
          <p:nvPr/>
        </p:nvSpPr>
        <p:spPr>
          <a:xfrm>
            <a:off x="539552" y="764704"/>
            <a:ext cx="82089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i="1" dirty="0" smtClean="0"/>
          </a:p>
          <a:p>
            <a:endParaRPr lang="pt-PT" dirty="0"/>
          </a:p>
        </p:txBody>
      </p:sp>
      <p:sp>
        <p:nvSpPr>
          <p:cNvPr id="9" name="Rectângulo 8"/>
          <p:cNvSpPr/>
          <p:nvPr/>
        </p:nvSpPr>
        <p:spPr>
          <a:xfrm>
            <a:off x="611560" y="980728"/>
            <a:ext cx="7776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b="1" dirty="0" smtClean="0"/>
              <a:t>Questão 27.: </a:t>
            </a:r>
          </a:p>
          <a:p>
            <a:endParaRPr lang="pt-PT" b="1" dirty="0" smtClean="0"/>
          </a:p>
          <a:p>
            <a:r>
              <a:rPr lang="pt-PT" dirty="0" smtClean="0"/>
              <a:t>Beneficia de isenção de IMT: </a:t>
            </a:r>
          </a:p>
          <a:p>
            <a:pPr marL="457200" indent="-457200">
              <a:buAutoNum type="alphaLcParenR"/>
            </a:pPr>
            <a:r>
              <a:rPr lang="pt-PT" dirty="0" smtClean="0"/>
              <a:t>A venda de </a:t>
            </a:r>
            <a:r>
              <a:rPr lang="pt-PT" dirty="0" err="1" smtClean="0"/>
              <a:t>acções</a:t>
            </a:r>
            <a:r>
              <a:rPr lang="pt-PT" dirty="0" smtClean="0"/>
              <a:t> de sociedade que detenha bens imóveis.</a:t>
            </a:r>
          </a:p>
          <a:p>
            <a:pPr marL="457200" indent="-457200"/>
            <a:r>
              <a:rPr lang="pt-PT" dirty="0" smtClean="0"/>
              <a:t> </a:t>
            </a:r>
          </a:p>
          <a:p>
            <a:r>
              <a:rPr lang="pt-PT" dirty="0" smtClean="0"/>
              <a:t>b) A venda de um terreno de um Pai a um Filho, para construção de habitação permanente deste. </a:t>
            </a:r>
          </a:p>
          <a:p>
            <a:endParaRPr lang="pt-PT" dirty="0" smtClean="0"/>
          </a:p>
          <a:p>
            <a:r>
              <a:rPr lang="pt-PT" dirty="0" smtClean="0"/>
              <a:t>c) A aquisição de um imóvel por uma sociedade imobiliária, registado como propriedade de investimento. </a:t>
            </a:r>
          </a:p>
          <a:p>
            <a:endParaRPr lang="pt-PT" dirty="0" smtClean="0"/>
          </a:p>
          <a:p>
            <a:r>
              <a:rPr lang="pt-PT" dirty="0" smtClean="0"/>
              <a:t>d) A compra de imóvel para revenda por empresa </a:t>
            </a:r>
            <a:r>
              <a:rPr lang="pt-PT" dirty="0" err="1" smtClean="0"/>
              <a:t>colectada</a:t>
            </a:r>
            <a:r>
              <a:rPr lang="pt-PT" dirty="0" smtClean="0"/>
              <a:t> pelo exercício dessa </a:t>
            </a:r>
            <a:r>
              <a:rPr lang="pt-PT" dirty="0" err="1" smtClean="0"/>
              <a:t>actividade</a:t>
            </a:r>
            <a:r>
              <a:rPr lang="pt-PT" dirty="0" smtClean="0"/>
              <a:t>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6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12 /10/2013 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980728"/>
            <a:ext cx="8501063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pt-PT" sz="1800" b="1" dirty="0" smtClean="0"/>
          </a:p>
          <a:p>
            <a:pPr algn="just"/>
            <a:r>
              <a:rPr lang="pt-PT" sz="1800" b="1" dirty="0" smtClean="0"/>
              <a:t> Questão 26:</a:t>
            </a:r>
          </a:p>
          <a:p>
            <a:pPr algn="just"/>
            <a:endParaRPr lang="pt-PT" sz="1800" b="1" dirty="0" smtClean="0"/>
          </a:p>
          <a:p>
            <a:pPr algn="just"/>
            <a:r>
              <a:rPr lang="pt-PT" sz="1800" b="1" dirty="0" smtClean="0"/>
              <a:t>Para que haja lugar a sujeição a IMT em caso de celebração de um contrato promessa de compra e venda de um imóvel:</a:t>
            </a:r>
          </a:p>
          <a:p>
            <a:pPr algn="just"/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É necessário que o preço tenha sido integralmente pago pelo promitente-comprador.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É suficiente que tenha havido um sinal pago pelo promitente comprador.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É suficiente que tenha havido tradição ou posse do imóvel.</a:t>
            </a:r>
          </a:p>
          <a:p>
            <a:pPr marL="342900" indent="-342900" algn="just">
              <a:buFontTx/>
              <a:buAutoNum type="alphaLcParenR"/>
            </a:pPr>
            <a:endParaRPr lang="pt-PT" sz="1800" dirty="0" smtClean="0"/>
          </a:p>
          <a:p>
            <a:pPr marL="342900" indent="-342900" algn="just">
              <a:buFontTx/>
              <a:buAutoNum type="alphaLcParenR"/>
            </a:pPr>
            <a:r>
              <a:rPr lang="pt-PT" sz="1800" dirty="0" smtClean="0"/>
              <a:t>Nenhuma das anteriores.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7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404665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23/03/2013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712"/>
            <a:ext cx="8501063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pt-PT" sz="1800" dirty="0" smtClean="0"/>
          </a:p>
          <a:p>
            <a:r>
              <a:rPr lang="pt-PT" sz="1800" b="1" dirty="0" smtClean="0"/>
              <a:t>QUESTÃO 29:</a:t>
            </a:r>
          </a:p>
          <a:p>
            <a:endParaRPr lang="pt-PT" sz="1800" dirty="0" smtClean="0"/>
          </a:p>
          <a:p>
            <a:pPr algn="just"/>
            <a:r>
              <a:rPr lang="pt-PT" sz="1800" dirty="0" smtClean="0"/>
              <a:t>O Sr. A. Silva celebrou com a Construtora do Algarve, Lda. um contrato promessa de  compra de um apartamento que irá destinar a férias, do qual consta uma cláusula que lhe confere o direito de, se assim o entender, ceder a sua posição a um terceiro. O preço estabelecido para o apartamento foi de €100.000 e o Sr. A. Silva pagou um sinal de €30.000 aquando da assinatura do contrato. </a:t>
            </a:r>
          </a:p>
          <a:p>
            <a:pPr algn="just"/>
            <a:r>
              <a:rPr lang="pt-PT" sz="1800" dirty="0" smtClean="0"/>
              <a:t>Em termos de IMT, a assinatura do referido contrato promessa implicou:</a:t>
            </a:r>
          </a:p>
          <a:p>
            <a:endParaRPr lang="pt-PT" sz="1800" dirty="0" smtClean="0"/>
          </a:p>
          <a:p>
            <a:pPr marL="342900" indent="-342900">
              <a:buAutoNum type="alphaLcParenR"/>
            </a:pPr>
            <a:r>
              <a:rPr lang="pt-PT" sz="1800" dirty="0" smtClean="0"/>
              <a:t>O pagamento de 300,00€</a:t>
            </a:r>
          </a:p>
          <a:p>
            <a:pPr marL="342900" indent="-342900">
              <a:buAutoNum type="alphaLcParenR"/>
            </a:pPr>
            <a:endParaRPr lang="pt-PT" sz="1800" dirty="0" smtClean="0"/>
          </a:p>
          <a:p>
            <a:pPr marL="342900" indent="-342900">
              <a:buFontTx/>
              <a:buAutoNum type="alphaLcParenR"/>
            </a:pPr>
            <a:r>
              <a:rPr lang="pt-PT" sz="1800" dirty="0" smtClean="0"/>
              <a:t>O pagamento de 322,78€</a:t>
            </a:r>
          </a:p>
          <a:p>
            <a:pPr marL="342900" indent="-342900">
              <a:buFontTx/>
              <a:buAutoNum type="alphaLcParenR"/>
            </a:pPr>
            <a:endParaRPr lang="pt-PT" sz="1800" dirty="0" smtClean="0"/>
          </a:p>
          <a:p>
            <a:pPr marL="342900" indent="-342900">
              <a:buFontTx/>
              <a:buAutoNum type="alphaLcParenR"/>
            </a:pPr>
            <a:r>
              <a:rPr lang="pt-PT" sz="1800" dirty="0" smtClean="0"/>
              <a:t>O pagamento de 1.075,93€</a:t>
            </a:r>
          </a:p>
          <a:p>
            <a:pPr marL="342900" indent="-342900">
              <a:buFontTx/>
              <a:buAutoNum type="alphaLcParenR"/>
            </a:pPr>
            <a:endParaRPr lang="pt-PT" sz="1800" dirty="0" smtClean="0"/>
          </a:p>
          <a:p>
            <a:pPr marL="342900" indent="-342900">
              <a:buFontTx/>
              <a:buAutoNum type="alphaLcParenR"/>
            </a:pPr>
            <a:r>
              <a:rPr lang="pt-PT" sz="1800" dirty="0" smtClean="0"/>
              <a:t>O não pagamento de qualquer imposto.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8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528" y="476672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02/06/2012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1800" dirty="0" smtClean="0"/>
              <a:t>Em relação à nova loja em Coimbra, cujo preço de aquisição foi negociado em 200.000 € (superior ao valor patrimonial tributário), era para se ter efetuado a respetiva escritura de compra e venda em outubro de 2011. Todavia, problemas administrativos relacionados com a obtenção da respetiva licença de utilização junto da Câmara Municipal, impediram a realização da referida escritura. Dado que a gerência da ÁS DO PEDAL considerava urgente a abertura da loja antes do natal de 2011, em outubro foi outorgado um contrato de promessa de compra e venda da loja, momento no qual a ÁS DO PEDAL pagou 75% do preço acordado e o construtor entregou as chaves para que a empresa pudesse utilizar de imediato a loja. O referido contrato de promessa de compra e venda da loja inclui uma cláusula de execução específica. </a:t>
            </a:r>
            <a:endParaRPr lang="pt-PT" sz="1800" b="1" dirty="0" smtClean="0"/>
          </a:p>
          <a:p>
            <a:r>
              <a:rPr lang="pt-PT" sz="1800" b="1" dirty="0" smtClean="0"/>
              <a:t>QUESTÃO 7.: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Em relação à aquisição da loja, o respetivo IMT: </a:t>
            </a:r>
          </a:p>
          <a:p>
            <a:endParaRPr lang="pt-PT" sz="1800" b="1" i="1" dirty="0" smtClean="0"/>
          </a:p>
          <a:p>
            <a:r>
              <a:rPr lang="pt-PT" sz="1800" b="1" i="1" dirty="0" smtClean="0"/>
              <a:t>a) Deverá ter sido pago aquando da outorga do contrato promessa de compra e venda, sendo calculado sobre o sinal então pago. </a:t>
            </a:r>
          </a:p>
          <a:p>
            <a:r>
              <a:rPr lang="pt-PT" sz="1800" b="1" i="1" dirty="0" smtClean="0"/>
              <a:t>b) Deverá ter sido pago aquando da outorga do contrato promessa de compra e venda, sendo calculado sobre o preço acordado para a compra e venda da loja. </a:t>
            </a:r>
          </a:p>
          <a:p>
            <a:r>
              <a:rPr lang="pt-PT" sz="1800" b="1" i="1" dirty="0" smtClean="0"/>
              <a:t>c) Deverá ser pago apenas quando for outorgada a escritura de compra e venda da loja. </a:t>
            </a:r>
          </a:p>
          <a:p>
            <a:r>
              <a:rPr lang="pt-PT" sz="1800" b="1" i="1" dirty="0" smtClean="0"/>
              <a:t>d) Nenhuma das anteriores. </a:t>
            </a:r>
          </a:p>
          <a:p>
            <a:endParaRPr lang="pt-PT" sz="1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9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332657"/>
            <a:ext cx="35274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02/06/2012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sz="1800" dirty="0" smtClean="0"/>
          </a:p>
          <a:p>
            <a:endParaRPr lang="pt-PT" sz="1800" b="1" dirty="0" smtClean="0"/>
          </a:p>
          <a:p>
            <a:r>
              <a:rPr lang="pt-PT" sz="1800" b="1" dirty="0" smtClean="0"/>
              <a:t>Questão 30.: </a:t>
            </a:r>
          </a:p>
          <a:p>
            <a:endParaRPr lang="pt-PT" sz="1800" b="1" dirty="0" smtClean="0"/>
          </a:p>
          <a:p>
            <a:pPr algn="just"/>
            <a:r>
              <a:rPr lang="pt-PT" sz="1800" dirty="0" smtClean="0"/>
              <a:t>Em resultado da avaliação geral de prédios urbanos prevista no Decreto-Lei n.º 287/2003, de 12 de novembro, com a redação que lhe foi dada através da Lei n.º 60.º-A/2011, de 30 de novembro: </a:t>
            </a:r>
          </a:p>
          <a:p>
            <a:endParaRPr lang="pt-PT" sz="1800" dirty="0" smtClean="0"/>
          </a:p>
          <a:p>
            <a:r>
              <a:rPr lang="pt-PT" sz="1800" dirty="0" smtClean="0"/>
              <a:t>a) As depreciações dos imóveis vão sofrer um aumento em 2012. 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r>
              <a:rPr lang="pt-PT" sz="1800" dirty="0" smtClean="0"/>
              <a:t>b) Vai ocorrer uma variação patrimonial positiva, sujeita a tributação. </a:t>
            </a:r>
          </a:p>
          <a:p>
            <a:endParaRPr lang="pt-PT" sz="1800" dirty="0" smtClean="0"/>
          </a:p>
          <a:p>
            <a:endParaRPr lang="pt-PT" sz="1800" dirty="0" smtClean="0"/>
          </a:p>
          <a:p>
            <a:r>
              <a:rPr lang="pt-PT" sz="1800" dirty="0" smtClean="0"/>
              <a:t>c) O IMI relativo aos imóveis continuará a ser o mesmo que foi liquidado nos anos </a:t>
            </a:r>
          </a:p>
          <a:p>
            <a:r>
              <a:rPr lang="pt-PT" sz="1800" dirty="0" smtClean="0"/>
              <a:t>anteriores. </a:t>
            </a:r>
          </a:p>
          <a:p>
            <a:endParaRPr lang="pt-PT" sz="1800" dirty="0" smtClean="0"/>
          </a:p>
          <a:p>
            <a:endParaRPr lang="pt-PT" sz="1800" b="1" dirty="0" smtClean="0"/>
          </a:p>
          <a:p>
            <a:r>
              <a:rPr lang="pt-PT" sz="1800" dirty="0" smtClean="0"/>
              <a:t>d) Nenhuma das anteriores. </a:t>
            </a:r>
          </a:p>
          <a:p>
            <a:endParaRPr lang="pt-PT" sz="1800" b="1" dirty="0" smtClean="0"/>
          </a:p>
          <a:p>
            <a:endParaRPr lang="pt-PT" sz="1800" b="1" dirty="0" smtClean="0"/>
          </a:p>
          <a:p>
            <a:endParaRPr lang="pt-PT" sz="1800" b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Marcador de Posição da Data 3"/>
          <p:cNvSpPr txBox="1">
            <a:spLocks noGrp="1"/>
          </p:cNvSpPr>
          <p:nvPr/>
        </p:nvSpPr>
        <p:spPr bwMode="auto">
          <a:xfrm>
            <a:off x="457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l"/>
            <a:fld id="{D7908C86-8EC4-4A91-94B5-C50D7BDEFD27}" type="datetime1">
              <a:rPr lang="pt-PT" sz="1400"/>
              <a:pPr algn="l"/>
              <a:t>20-09-2015</a:t>
            </a:fld>
            <a:endParaRPr lang="pt-PT" sz="1400"/>
          </a:p>
        </p:txBody>
      </p:sp>
      <p:sp>
        <p:nvSpPr>
          <p:cNvPr id="17411" name="Marcador de Posição do Número do Diapositivo 5"/>
          <p:cNvSpPr txBox="1">
            <a:spLocks noGrp="1"/>
          </p:cNvSpPr>
          <p:nvPr/>
        </p:nvSpPr>
        <p:spPr bwMode="auto">
          <a:xfrm>
            <a:off x="6553200" y="640873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14382DCD-FFEE-451F-BCFE-7E92BAB29C09}" type="slidenum">
              <a:rPr lang="pt-PT" sz="1400"/>
              <a:pPr/>
              <a:t>10</a:t>
            </a:fld>
            <a:endParaRPr lang="pt-PT" sz="1400"/>
          </a:p>
        </p:txBody>
      </p:sp>
      <p:sp>
        <p:nvSpPr>
          <p:cNvPr id="17412" name="Rectangle 2"/>
          <p:cNvSpPr>
            <a:spLocks noChangeArrowheads="1"/>
          </p:cNvSpPr>
          <p:nvPr/>
        </p:nvSpPr>
        <p:spPr bwMode="auto">
          <a:xfrm>
            <a:off x="323850" y="1052513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800" b="1" dirty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Exame de  </a:t>
            </a:r>
            <a:r>
              <a:rPr lang="pt-PT" sz="1800" b="1" dirty="0" smtClean="0">
                <a:solidFill>
                  <a:schemeClr val="tx2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11/02/2012</a:t>
            </a:r>
            <a:endParaRPr lang="pt-PT" sz="1800" b="1" dirty="0">
              <a:solidFill>
                <a:schemeClr val="tx2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7413" name="Line 3"/>
          <p:cNvSpPr>
            <a:spLocks noChangeShapeType="1"/>
          </p:cNvSpPr>
          <p:nvPr/>
        </p:nvSpPr>
        <p:spPr bwMode="auto">
          <a:xfrm>
            <a:off x="1476375" y="3065463"/>
            <a:ext cx="2663825" cy="0"/>
          </a:xfrm>
          <a:prstGeom prst="line">
            <a:avLst/>
          </a:prstGeom>
          <a:noFill/>
          <a:ln w="28575">
            <a:noFill/>
            <a:round/>
            <a:headEnd/>
            <a:tailEnd/>
          </a:ln>
        </p:spPr>
        <p:txBody>
          <a:bodyPr/>
          <a:lstStyle/>
          <a:p>
            <a:endParaRPr lang="pt-PT"/>
          </a:p>
        </p:txBody>
      </p:sp>
      <p:sp>
        <p:nvSpPr>
          <p:cNvPr id="17414" name="Text Box 4"/>
          <p:cNvSpPr txBox="1">
            <a:spLocks noChangeArrowheads="1"/>
          </p:cNvSpPr>
          <p:nvPr/>
        </p:nvSpPr>
        <p:spPr bwMode="auto">
          <a:xfrm>
            <a:off x="900113" y="1916113"/>
            <a:ext cx="7559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1800" b="1" i="1"/>
          </a:p>
        </p:txBody>
      </p:sp>
      <p:sp>
        <p:nvSpPr>
          <p:cNvPr id="17415" name="Text Box 5"/>
          <p:cNvSpPr txBox="1">
            <a:spLocks noChangeArrowheads="1"/>
          </p:cNvSpPr>
          <p:nvPr/>
        </p:nvSpPr>
        <p:spPr bwMode="auto">
          <a:xfrm>
            <a:off x="428625" y="836613"/>
            <a:ext cx="8501063" cy="4247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 sz="1800" b="1" dirty="0">
              <a:solidFill>
                <a:srgbClr val="000000"/>
              </a:solidFill>
            </a:endParaRPr>
          </a:p>
          <a:p>
            <a:pPr algn="just"/>
            <a:endParaRPr lang="pt-PT" sz="1800" b="1" dirty="0">
              <a:solidFill>
                <a:srgbClr val="000000"/>
              </a:solidFill>
            </a:endParaRPr>
          </a:p>
          <a:p>
            <a:endParaRPr lang="pt-PT" sz="1800" dirty="0" smtClean="0"/>
          </a:p>
          <a:p>
            <a:endParaRPr lang="pt-PT" sz="1800" dirty="0" smtClean="0"/>
          </a:p>
          <a:p>
            <a:r>
              <a:rPr lang="pt-PT" sz="1800" b="1" dirty="0" smtClean="0"/>
              <a:t>Questão 31.:</a:t>
            </a:r>
          </a:p>
          <a:p>
            <a:endParaRPr lang="pt-PT" sz="1800" b="1" dirty="0" smtClean="0"/>
          </a:p>
          <a:p>
            <a:r>
              <a:rPr lang="pt-PT" sz="1800" dirty="0" smtClean="0"/>
              <a:t>Os contratos promessa de compra e venda de imóveis podem ficar sujeitos a IMT:</a:t>
            </a:r>
          </a:p>
          <a:p>
            <a:endParaRPr lang="pt-PT" sz="1800" dirty="0" smtClean="0"/>
          </a:p>
          <a:p>
            <a:r>
              <a:rPr lang="pt-PT" sz="1800" dirty="0" smtClean="0"/>
              <a:t>a) Se o preço prometido estiver integralmente pago.</a:t>
            </a:r>
          </a:p>
          <a:p>
            <a:endParaRPr lang="pt-PT" sz="1800" dirty="0" smtClean="0"/>
          </a:p>
          <a:p>
            <a:r>
              <a:rPr lang="pt-PT" sz="1800" dirty="0" smtClean="0"/>
              <a:t>b) Se uma parte substancial do preço prometido se achar paga.</a:t>
            </a:r>
          </a:p>
          <a:p>
            <a:endParaRPr lang="pt-PT" sz="1800" dirty="0" smtClean="0"/>
          </a:p>
          <a:p>
            <a:r>
              <a:rPr lang="pt-PT" sz="1800" dirty="0" smtClean="0"/>
              <a:t>c) Se o promitente adquirente puder ceder a sua posição no contrato.</a:t>
            </a:r>
          </a:p>
          <a:p>
            <a:endParaRPr lang="pt-PT" sz="1800" dirty="0" smtClean="0"/>
          </a:p>
          <a:p>
            <a:r>
              <a:rPr lang="pt-PT" sz="1800" dirty="0" smtClean="0"/>
              <a:t>d) Em quaisquer circunstâncias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A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o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SERENA</Template>
  <TotalTime>5250</TotalTime>
  <Words>1216</Words>
  <Application>Microsoft Office PowerPoint</Application>
  <PresentationFormat>Apresentação no Ecrã (4:3)</PresentationFormat>
  <Paragraphs>160</Paragraphs>
  <Slides>10</Slides>
  <Notes>10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1" baseType="lpstr">
      <vt:lpstr>SERENA</vt:lpstr>
      <vt:lpstr>  Curso de preparação para o  exame da OTOC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Maria Reis</dc:creator>
  <cp:lastModifiedBy>Rafael</cp:lastModifiedBy>
  <cp:revision>452</cp:revision>
  <dcterms:created xsi:type="dcterms:W3CDTF">2010-05-11T21:45:26Z</dcterms:created>
  <dcterms:modified xsi:type="dcterms:W3CDTF">2015-09-20T14:07:28Z</dcterms:modified>
</cp:coreProperties>
</file>