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69"/>
  </p:notesMasterIdLst>
  <p:handoutMasterIdLst>
    <p:handoutMasterId r:id="rId70"/>
  </p:handoutMasterIdLst>
  <p:sldIdLst>
    <p:sldId id="451" r:id="rId2"/>
    <p:sldId id="850" r:id="rId3"/>
    <p:sldId id="894" r:id="rId4"/>
    <p:sldId id="889" r:id="rId5"/>
    <p:sldId id="851" r:id="rId6"/>
    <p:sldId id="893" r:id="rId7"/>
    <p:sldId id="888" r:id="rId8"/>
    <p:sldId id="852" r:id="rId9"/>
    <p:sldId id="892" r:id="rId10"/>
    <p:sldId id="887" r:id="rId11"/>
    <p:sldId id="853" r:id="rId12"/>
    <p:sldId id="891" r:id="rId13"/>
    <p:sldId id="886" r:id="rId14"/>
    <p:sldId id="854" r:id="rId15"/>
    <p:sldId id="890" r:id="rId16"/>
    <p:sldId id="885" r:id="rId17"/>
    <p:sldId id="855" r:id="rId18"/>
    <p:sldId id="883" r:id="rId19"/>
    <p:sldId id="884" r:id="rId20"/>
    <p:sldId id="856" r:id="rId21"/>
    <p:sldId id="857" r:id="rId22"/>
    <p:sldId id="858" r:id="rId23"/>
    <p:sldId id="859" r:id="rId24"/>
    <p:sldId id="860" r:id="rId25"/>
    <p:sldId id="861" r:id="rId26"/>
    <p:sldId id="862" r:id="rId27"/>
    <p:sldId id="863" r:id="rId28"/>
    <p:sldId id="864" r:id="rId29"/>
    <p:sldId id="865" r:id="rId30"/>
    <p:sldId id="866" r:id="rId31"/>
    <p:sldId id="867" r:id="rId32"/>
    <p:sldId id="868" r:id="rId33"/>
    <p:sldId id="869" r:id="rId34"/>
    <p:sldId id="870" r:id="rId35"/>
    <p:sldId id="871" r:id="rId36"/>
    <p:sldId id="872" r:id="rId37"/>
    <p:sldId id="873" r:id="rId38"/>
    <p:sldId id="874" r:id="rId39"/>
    <p:sldId id="875" r:id="rId40"/>
    <p:sldId id="876" r:id="rId41"/>
    <p:sldId id="877" r:id="rId42"/>
    <p:sldId id="878" r:id="rId43"/>
    <p:sldId id="879" r:id="rId44"/>
    <p:sldId id="880" r:id="rId45"/>
    <p:sldId id="881" r:id="rId46"/>
    <p:sldId id="882" r:id="rId47"/>
    <p:sldId id="770" r:id="rId48"/>
    <p:sldId id="771" r:id="rId49"/>
    <p:sldId id="772" r:id="rId50"/>
    <p:sldId id="773" r:id="rId51"/>
    <p:sldId id="774" r:id="rId52"/>
    <p:sldId id="775" r:id="rId53"/>
    <p:sldId id="780" r:id="rId54"/>
    <p:sldId id="781" r:id="rId55"/>
    <p:sldId id="782" r:id="rId56"/>
    <p:sldId id="786" r:id="rId57"/>
    <p:sldId id="787" r:id="rId58"/>
    <p:sldId id="788" r:id="rId59"/>
    <p:sldId id="822" r:id="rId60"/>
    <p:sldId id="823" r:id="rId61"/>
    <p:sldId id="824" r:id="rId62"/>
    <p:sldId id="832" r:id="rId63"/>
    <p:sldId id="833" r:id="rId64"/>
    <p:sldId id="834" r:id="rId65"/>
    <p:sldId id="847" r:id="rId66"/>
    <p:sldId id="848" r:id="rId67"/>
    <p:sldId id="849" r:id="rId68"/>
  </p:sldIdLst>
  <p:sldSz cx="9144000" cy="6858000" type="screen4x3"/>
  <p:notesSz cx="7077075" cy="93853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56">
          <p15:clr>
            <a:srgbClr val="A4A3A4"/>
          </p15:clr>
        </p15:guide>
        <p15:guide id="2" pos="223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notesViewPr>
    <p:cSldViewPr>
      <p:cViewPr varScale="1">
        <p:scale>
          <a:sx n="38" d="100"/>
          <a:sy n="38" d="100"/>
        </p:scale>
        <p:origin x="-1458" y="-78"/>
      </p:cViewPr>
      <p:guideLst>
        <p:guide orient="horz" pos="2956"/>
        <p:guide pos="223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1" y="0"/>
            <a:ext cx="3067549" cy="468596"/>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sz="quarter" idx="1"/>
          </p:nvPr>
        </p:nvSpPr>
        <p:spPr>
          <a:xfrm>
            <a:off x="4007894" y="0"/>
            <a:ext cx="3067548" cy="468596"/>
          </a:xfrm>
          <a:prstGeom prst="rect">
            <a:avLst/>
          </a:prstGeom>
        </p:spPr>
        <p:txBody>
          <a:bodyPr vert="horz" lIns="91440" tIns="45720" rIns="91440" bIns="45720" rtlCol="0"/>
          <a:lstStyle>
            <a:lvl1pPr algn="r">
              <a:defRPr sz="1200"/>
            </a:lvl1pPr>
          </a:lstStyle>
          <a:p>
            <a:fld id="{A02A057A-BAAD-4AF9-875B-0D15EEE08F9E}" type="datetimeFigureOut">
              <a:rPr lang="pt-PT" smtClean="0"/>
              <a:pPr/>
              <a:t>25/01/2016</a:t>
            </a:fld>
            <a:endParaRPr lang="pt-PT"/>
          </a:p>
        </p:txBody>
      </p:sp>
      <p:sp>
        <p:nvSpPr>
          <p:cNvPr id="4" name="Marcador de Posição do Rodapé 3"/>
          <p:cNvSpPr>
            <a:spLocks noGrp="1"/>
          </p:cNvSpPr>
          <p:nvPr>
            <p:ph type="ftr" sz="quarter" idx="2"/>
          </p:nvPr>
        </p:nvSpPr>
        <p:spPr>
          <a:xfrm>
            <a:off x="1" y="8913729"/>
            <a:ext cx="3067549" cy="470083"/>
          </a:xfrm>
          <a:prstGeom prst="rect">
            <a:avLst/>
          </a:prstGeom>
        </p:spPr>
        <p:txBody>
          <a:bodyPr vert="horz" lIns="91440" tIns="45720" rIns="91440" bIns="45720" rtlCol="0" anchor="b"/>
          <a:lstStyle>
            <a:lvl1pPr algn="l">
              <a:defRPr sz="1200"/>
            </a:lvl1pPr>
          </a:lstStyle>
          <a:p>
            <a:endParaRPr lang="pt-PT"/>
          </a:p>
        </p:txBody>
      </p:sp>
      <p:sp>
        <p:nvSpPr>
          <p:cNvPr id="5" name="Marcador de Posição do Número do Diapositivo 4"/>
          <p:cNvSpPr>
            <a:spLocks noGrp="1"/>
          </p:cNvSpPr>
          <p:nvPr>
            <p:ph type="sldNum" sz="quarter" idx="3"/>
          </p:nvPr>
        </p:nvSpPr>
        <p:spPr>
          <a:xfrm>
            <a:off x="4007894" y="8913729"/>
            <a:ext cx="3067548" cy="470083"/>
          </a:xfrm>
          <a:prstGeom prst="rect">
            <a:avLst/>
          </a:prstGeom>
        </p:spPr>
        <p:txBody>
          <a:bodyPr vert="horz" lIns="91440" tIns="45720" rIns="91440" bIns="45720" rtlCol="0" anchor="b"/>
          <a:lstStyle>
            <a:lvl1pPr algn="r">
              <a:defRPr sz="1200"/>
            </a:lvl1pPr>
          </a:lstStyle>
          <a:p>
            <a:fld id="{9C623176-234D-4B07-9C4E-6D02DA4E99F5}" type="slidenum">
              <a:rPr lang="pt-PT" smtClean="0"/>
              <a:pPr/>
              <a:t>‹nº›</a:t>
            </a:fld>
            <a:endParaRPr lang="pt-PT"/>
          </a:p>
        </p:txBody>
      </p:sp>
    </p:spTree>
    <p:extLst>
      <p:ext uri="{BB962C8B-B14F-4D97-AF65-F5344CB8AC3E}">
        <p14:creationId xmlns:p14="http://schemas.microsoft.com/office/powerpoint/2010/main" val="31084993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1"/>
            <a:ext cx="3066733" cy="469265"/>
          </a:xfrm>
          <a:prstGeom prst="rect">
            <a:avLst/>
          </a:prstGeom>
        </p:spPr>
        <p:txBody>
          <a:bodyPr vert="horz" lIns="96551" tIns="48276" rIns="96551" bIns="48276" rtlCol="0"/>
          <a:lstStyle>
            <a:lvl1pPr algn="l">
              <a:defRPr sz="1300"/>
            </a:lvl1pPr>
          </a:lstStyle>
          <a:p>
            <a:endParaRPr lang="pt-PT"/>
          </a:p>
        </p:txBody>
      </p:sp>
      <p:sp>
        <p:nvSpPr>
          <p:cNvPr id="3" name="Marcador de Posição da Data 2"/>
          <p:cNvSpPr>
            <a:spLocks noGrp="1"/>
          </p:cNvSpPr>
          <p:nvPr>
            <p:ph type="dt" idx="1"/>
          </p:nvPr>
        </p:nvSpPr>
        <p:spPr>
          <a:xfrm>
            <a:off x="4008706" y="1"/>
            <a:ext cx="3066733" cy="469265"/>
          </a:xfrm>
          <a:prstGeom prst="rect">
            <a:avLst/>
          </a:prstGeom>
        </p:spPr>
        <p:txBody>
          <a:bodyPr vert="horz" lIns="96551" tIns="48276" rIns="96551" bIns="48276" rtlCol="0"/>
          <a:lstStyle>
            <a:lvl1pPr algn="r">
              <a:defRPr sz="1300"/>
            </a:lvl1pPr>
          </a:lstStyle>
          <a:p>
            <a:fld id="{0477979B-F734-4457-B1A3-B90154DE00C6}" type="datetimeFigureOut">
              <a:rPr lang="pt-PT" smtClean="0"/>
              <a:pPr/>
              <a:t>25/01/2016</a:t>
            </a:fld>
            <a:endParaRPr lang="pt-PT"/>
          </a:p>
        </p:txBody>
      </p:sp>
      <p:sp>
        <p:nvSpPr>
          <p:cNvPr id="4" name="Marcador de Posição da Imagem do Diapositivo 3"/>
          <p:cNvSpPr>
            <a:spLocks noGrp="1" noRot="1" noChangeAspect="1"/>
          </p:cNvSpPr>
          <p:nvPr>
            <p:ph type="sldImg" idx="2"/>
          </p:nvPr>
        </p:nvSpPr>
        <p:spPr>
          <a:xfrm>
            <a:off x="1192213" y="703263"/>
            <a:ext cx="4694237" cy="3519487"/>
          </a:xfrm>
          <a:prstGeom prst="rect">
            <a:avLst/>
          </a:prstGeom>
          <a:noFill/>
          <a:ln w="12700">
            <a:solidFill>
              <a:prstClr val="black"/>
            </a:solidFill>
          </a:ln>
        </p:spPr>
        <p:txBody>
          <a:bodyPr vert="horz" lIns="96551" tIns="48276" rIns="96551" bIns="48276" rtlCol="0" anchor="ctr"/>
          <a:lstStyle/>
          <a:p>
            <a:endParaRPr lang="pt-PT"/>
          </a:p>
        </p:txBody>
      </p:sp>
      <p:sp>
        <p:nvSpPr>
          <p:cNvPr id="5" name="Marcador de Posição de Notas 4"/>
          <p:cNvSpPr>
            <a:spLocks noGrp="1"/>
          </p:cNvSpPr>
          <p:nvPr>
            <p:ph type="body" sz="quarter" idx="3"/>
          </p:nvPr>
        </p:nvSpPr>
        <p:spPr>
          <a:xfrm>
            <a:off x="707708" y="4458018"/>
            <a:ext cx="5661660" cy="4223385"/>
          </a:xfrm>
          <a:prstGeom prst="rect">
            <a:avLst/>
          </a:prstGeom>
        </p:spPr>
        <p:txBody>
          <a:bodyPr vert="horz" lIns="96551" tIns="48276" rIns="96551" bIns="48276"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6" name="Marcador de Posição do Rodapé 5"/>
          <p:cNvSpPr>
            <a:spLocks noGrp="1"/>
          </p:cNvSpPr>
          <p:nvPr>
            <p:ph type="ftr" sz="quarter" idx="4"/>
          </p:nvPr>
        </p:nvSpPr>
        <p:spPr>
          <a:xfrm>
            <a:off x="0" y="8914407"/>
            <a:ext cx="3066733" cy="469265"/>
          </a:xfrm>
          <a:prstGeom prst="rect">
            <a:avLst/>
          </a:prstGeom>
        </p:spPr>
        <p:txBody>
          <a:bodyPr vert="horz" lIns="96551" tIns="48276" rIns="96551" bIns="48276" rtlCol="0" anchor="b"/>
          <a:lstStyle>
            <a:lvl1pPr algn="l">
              <a:defRPr sz="1300"/>
            </a:lvl1pPr>
          </a:lstStyle>
          <a:p>
            <a:endParaRPr lang="pt-PT"/>
          </a:p>
        </p:txBody>
      </p:sp>
      <p:sp>
        <p:nvSpPr>
          <p:cNvPr id="7" name="Marcador de Posição do Número do Diapositivo 6"/>
          <p:cNvSpPr>
            <a:spLocks noGrp="1"/>
          </p:cNvSpPr>
          <p:nvPr>
            <p:ph type="sldNum" sz="quarter" idx="5"/>
          </p:nvPr>
        </p:nvSpPr>
        <p:spPr>
          <a:xfrm>
            <a:off x="4008706" y="8914407"/>
            <a:ext cx="3066733" cy="469265"/>
          </a:xfrm>
          <a:prstGeom prst="rect">
            <a:avLst/>
          </a:prstGeom>
        </p:spPr>
        <p:txBody>
          <a:bodyPr vert="horz" lIns="96551" tIns="48276" rIns="96551" bIns="48276" rtlCol="0" anchor="b"/>
          <a:lstStyle>
            <a:lvl1pPr algn="r">
              <a:defRPr sz="1300"/>
            </a:lvl1pPr>
          </a:lstStyle>
          <a:p>
            <a:fld id="{32408D03-8061-4778-B38E-5545DF4517B5}" type="slidenum">
              <a:rPr lang="pt-PT" smtClean="0"/>
              <a:pPr/>
              <a:t>‹nº›</a:t>
            </a:fld>
            <a:endParaRPr lang="pt-PT"/>
          </a:p>
        </p:txBody>
      </p:sp>
    </p:spTree>
    <p:extLst>
      <p:ext uri="{BB962C8B-B14F-4D97-AF65-F5344CB8AC3E}">
        <p14:creationId xmlns:p14="http://schemas.microsoft.com/office/powerpoint/2010/main" val="2390137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Marcador de Posição da Imagem do Diapositivo 1"/>
          <p:cNvSpPr>
            <a:spLocks noGrp="1" noRot="1" noChangeAspect="1" noTextEdit="1"/>
          </p:cNvSpPr>
          <p:nvPr>
            <p:ph type="sldImg"/>
          </p:nvPr>
        </p:nvSpPr>
        <p:spPr>
          <a:ln/>
        </p:spPr>
      </p:sp>
      <p:sp>
        <p:nvSpPr>
          <p:cNvPr id="71683" name="Marcador de Posição de Notas 2"/>
          <p:cNvSpPr>
            <a:spLocks noGrp="1"/>
          </p:cNvSpPr>
          <p:nvPr>
            <p:ph type="body" idx="1"/>
          </p:nvPr>
        </p:nvSpPr>
        <p:spPr>
          <a:noFill/>
          <a:ln/>
        </p:spPr>
        <p:txBody>
          <a:bodyPr/>
          <a:lstStyle/>
          <a:p>
            <a:endParaRPr lang="pt-PT" dirty="0" smtClean="0"/>
          </a:p>
        </p:txBody>
      </p:sp>
      <p:sp>
        <p:nvSpPr>
          <p:cNvPr id="71684" name="Marcador de Posição do Número do Diapositivo 3"/>
          <p:cNvSpPr>
            <a:spLocks noGrp="1"/>
          </p:cNvSpPr>
          <p:nvPr>
            <p:ph type="sldNum" sz="quarter" idx="5"/>
          </p:nvPr>
        </p:nvSpPr>
        <p:spPr>
          <a:noFill/>
        </p:spPr>
        <p:txBody>
          <a:bodyPr/>
          <a:lstStyle/>
          <a:p>
            <a:fld id="{33FA0F61-2952-4916-A58B-2873AEDE9B21}" type="slidenum">
              <a:rPr lang="pt-PT" smtClean="0"/>
              <a:pPr/>
              <a:t>1</a:t>
            </a:fld>
            <a:endParaRPr lang="pt-PT" dirty="0" smtClean="0"/>
          </a:p>
        </p:txBody>
      </p:sp>
    </p:spTree>
    <p:extLst>
      <p:ext uri="{BB962C8B-B14F-4D97-AF65-F5344CB8AC3E}">
        <p14:creationId xmlns:p14="http://schemas.microsoft.com/office/powerpoint/2010/main" val="3728382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507913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9031999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a:t>
            </a:fld>
            <a:endParaRPr lang="pt-PT" sz="1300"/>
          </a:p>
        </p:txBody>
      </p:sp>
    </p:spTree>
    <p:extLst>
      <p:ext uri="{BB962C8B-B14F-4D97-AF65-F5344CB8AC3E}">
        <p14:creationId xmlns:p14="http://schemas.microsoft.com/office/powerpoint/2010/main" val="3668548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480782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584022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7</a:t>
            </a:fld>
            <a:endParaRPr lang="pt-PT" sz="1300"/>
          </a:p>
        </p:txBody>
      </p:sp>
    </p:spTree>
    <p:extLst>
      <p:ext uri="{BB962C8B-B14F-4D97-AF65-F5344CB8AC3E}">
        <p14:creationId xmlns:p14="http://schemas.microsoft.com/office/powerpoint/2010/main" val="1420322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7327721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9424994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10</a:t>
            </a:fld>
            <a:endParaRPr lang="pt-PT" sz="1300"/>
          </a:p>
        </p:txBody>
      </p:sp>
    </p:spTree>
    <p:extLst>
      <p:ext uri="{BB962C8B-B14F-4D97-AF65-F5344CB8AC3E}">
        <p14:creationId xmlns:p14="http://schemas.microsoft.com/office/powerpoint/2010/main" val="3136526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681465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3599098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13</a:t>
            </a:fld>
            <a:endParaRPr lang="pt-PT" sz="1300"/>
          </a:p>
        </p:txBody>
      </p:sp>
    </p:spTree>
    <p:extLst>
      <p:ext uri="{BB962C8B-B14F-4D97-AF65-F5344CB8AC3E}">
        <p14:creationId xmlns:p14="http://schemas.microsoft.com/office/powerpoint/2010/main" val="17759524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2088946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669890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16</a:t>
            </a:fld>
            <a:endParaRPr lang="pt-PT" sz="1300"/>
          </a:p>
        </p:txBody>
      </p:sp>
    </p:spTree>
    <p:extLst>
      <p:ext uri="{BB962C8B-B14F-4D97-AF65-F5344CB8AC3E}">
        <p14:creationId xmlns:p14="http://schemas.microsoft.com/office/powerpoint/2010/main" val="284556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3203933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450233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19</a:t>
            </a:fld>
            <a:endParaRPr lang="pt-PT" sz="1300"/>
          </a:p>
        </p:txBody>
      </p:sp>
    </p:spTree>
    <p:extLst>
      <p:ext uri="{BB962C8B-B14F-4D97-AF65-F5344CB8AC3E}">
        <p14:creationId xmlns:p14="http://schemas.microsoft.com/office/powerpoint/2010/main" val="8651134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0296271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4724429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22</a:t>
            </a:fld>
            <a:endParaRPr lang="pt-PT" sz="1300"/>
          </a:p>
        </p:txBody>
      </p:sp>
    </p:spTree>
    <p:extLst>
      <p:ext uri="{BB962C8B-B14F-4D97-AF65-F5344CB8AC3E}">
        <p14:creationId xmlns:p14="http://schemas.microsoft.com/office/powerpoint/2010/main" val="3818693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2515756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4291941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25</a:t>
            </a:fld>
            <a:endParaRPr lang="pt-PT" sz="1300"/>
          </a:p>
        </p:txBody>
      </p:sp>
    </p:spTree>
    <p:extLst>
      <p:ext uri="{BB962C8B-B14F-4D97-AF65-F5344CB8AC3E}">
        <p14:creationId xmlns:p14="http://schemas.microsoft.com/office/powerpoint/2010/main" val="13879646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2502169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172796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28</a:t>
            </a:fld>
            <a:endParaRPr lang="pt-PT" sz="1300"/>
          </a:p>
        </p:txBody>
      </p:sp>
    </p:spTree>
    <p:extLst>
      <p:ext uri="{BB962C8B-B14F-4D97-AF65-F5344CB8AC3E}">
        <p14:creationId xmlns:p14="http://schemas.microsoft.com/office/powerpoint/2010/main" val="31913958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6099925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7190583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31</a:t>
            </a:fld>
            <a:endParaRPr lang="pt-PT" sz="1300"/>
          </a:p>
        </p:txBody>
      </p:sp>
    </p:spTree>
    <p:extLst>
      <p:ext uri="{BB962C8B-B14F-4D97-AF65-F5344CB8AC3E}">
        <p14:creationId xmlns:p14="http://schemas.microsoft.com/office/powerpoint/2010/main" val="17100026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6263230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2131789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34</a:t>
            </a:fld>
            <a:endParaRPr lang="pt-PT" sz="1300"/>
          </a:p>
        </p:txBody>
      </p:sp>
    </p:spTree>
    <p:extLst>
      <p:ext uri="{BB962C8B-B14F-4D97-AF65-F5344CB8AC3E}">
        <p14:creationId xmlns:p14="http://schemas.microsoft.com/office/powerpoint/2010/main" val="9100771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4155642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38632489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37</a:t>
            </a:fld>
            <a:endParaRPr lang="pt-PT" sz="1300"/>
          </a:p>
        </p:txBody>
      </p:sp>
    </p:spTree>
    <p:extLst>
      <p:ext uri="{BB962C8B-B14F-4D97-AF65-F5344CB8AC3E}">
        <p14:creationId xmlns:p14="http://schemas.microsoft.com/office/powerpoint/2010/main" val="29897382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69938983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7619997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40</a:t>
            </a:fld>
            <a:endParaRPr lang="pt-PT" sz="1300"/>
          </a:p>
        </p:txBody>
      </p:sp>
    </p:spTree>
    <p:extLst>
      <p:ext uri="{BB962C8B-B14F-4D97-AF65-F5344CB8AC3E}">
        <p14:creationId xmlns:p14="http://schemas.microsoft.com/office/powerpoint/2010/main" val="3563788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2481316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42819322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43</a:t>
            </a:fld>
            <a:endParaRPr lang="pt-PT" sz="1300"/>
          </a:p>
        </p:txBody>
      </p:sp>
    </p:spTree>
    <p:extLst>
      <p:ext uri="{BB962C8B-B14F-4D97-AF65-F5344CB8AC3E}">
        <p14:creationId xmlns:p14="http://schemas.microsoft.com/office/powerpoint/2010/main" val="16155242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00331762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0249291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46</a:t>
            </a:fld>
            <a:endParaRPr lang="pt-PT" sz="1300"/>
          </a:p>
        </p:txBody>
      </p:sp>
    </p:spTree>
    <p:extLst>
      <p:ext uri="{BB962C8B-B14F-4D97-AF65-F5344CB8AC3E}">
        <p14:creationId xmlns:p14="http://schemas.microsoft.com/office/powerpoint/2010/main" val="752726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71996228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48</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3432041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49</a:t>
            </a:fld>
            <a:endParaRPr lang="pt-PT" sz="1300"/>
          </a:p>
        </p:txBody>
      </p:sp>
    </p:spTree>
    <p:extLst>
      <p:ext uri="{BB962C8B-B14F-4D97-AF65-F5344CB8AC3E}">
        <p14:creationId xmlns:p14="http://schemas.microsoft.com/office/powerpoint/2010/main" val="42742113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0256477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51</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31692824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52</a:t>
            </a:fld>
            <a:endParaRPr lang="pt-PT" sz="1300"/>
          </a:p>
        </p:txBody>
      </p:sp>
    </p:spTree>
    <p:extLst>
      <p:ext uri="{BB962C8B-B14F-4D97-AF65-F5344CB8AC3E}">
        <p14:creationId xmlns:p14="http://schemas.microsoft.com/office/powerpoint/2010/main" val="32809093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95567646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54</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7450378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55</a:t>
            </a:fld>
            <a:endParaRPr lang="pt-PT" sz="1300"/>
          </a:p>
        </p:txBody>
      </p:sp>
    </p:spTree>
    <p:extLst>
      <p:ext uri="{BB962C8B-B14F-4D97-AF65-F5344CB8AC3E}">
        <p14:creationId xmlns:p14="http://schemas.microsoft.com/office/powerpoint/2010/main" val="360770756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25268499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57</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304405162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58</a:t>
            </a:fld>
            <a:endParaRPr lang="pt-PT" sz="1300"/>
          </a:p>
        </p:txBody>
      </p:sp>
    </p:spTree>
    <p:extLst>
      <p:ext uri="{BB962C8B-B14F-4D97-AF65-F5344CB8AC3E}">
        <p14:creationId xmlns:p14="http://schemas.microsoft.com/office/powerpoint/2010/main" val="401400746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201087537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60</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dirty="0" smtClean="0"/>
          </a:p>
        </p:txBody>
      </p:sp>
    </p:spTree>
    <p:extLst>
      <p:ext uri="{BB962C8B-B14F-4D97-AF65-F5344CB8AC3E}">
        <p14:creationId xmlns:p14="http://schemas.microsoft.com/office/powerpoint/2010/main" val="204385911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61</a:t>
            </a:fld>
            <a:endParaRPr lang="pt-PT" sz="1300"/>
          </a:p>
        </p:txBody>
      </p:sp>
    </p:spTree>
    <p:extLst>
      <p:ext uri="{BB962C8B-B14F-4D97-AF65-F5344CB8AC3E}">
        <p14:creationId xmlns:p14="http://schemas.microsoft.com/office/powerpoint/2010/main" val="122582047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62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53597240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63</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109578878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64</a:t>
            </a:fld>
            <a:endParaRPr lang="pt-PT" sz="1300"/>
          </a:p>
        </p:txBody>
      </p:sp>
    </p:spTree>
    <p:extLst>
      <p:ext uri="{BB962C8B-B14F-4D97-AF65-F5344CB8AC3E}">
        <p14:creationId xmlns:p14="http://schemas.microsoft.com/office/powerpoint/2010/main" val="140837045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65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extLst>
      <p:ext uri="{BB962C8B-B14F-4D97-AF65-F5344CB8AC3E}">
        <p14:creationId xmlns:p14="http://schemas.microsoft.com/office/powerpoint/2010/main" val="86773395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66</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dirty="0" smtClean="0"/>
          </a:p>
        </p:txBody>
      </p:sp>
    </p:spTree>
    <p:extLst>
      <p:ext uri="{BB962C8B-B14F-4D97-AF65-F5344CB8AC3E}">
        <p14:creationId xmlns:p14="http://schemas.microsoft.com/office/powerpoint/2010/main" val="329033742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67</a:t>
            </a:fld>
            <a:endParaRPr lang="pt-PT" sz="1300"/>
          </a:p>
        </p:txBody>
      </p:sp>
    </p:spTree>
    <p:extLst>
      <p:ext uri="{BB962C8B-B14F-4D97-AF65-F5344CB8AC3E}">
        <p14:creationId xmlns:p14="http://schemas.microsoft.com/office/powerpoint/2010/main" val="36582117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3074" name="Freeform 2"/>
          <p:cNvSpPr>
            <a:spLocks/>
          </p:cNvSpPr>
          <p:nvPr/>
        </p:nvSpPr>
        <p:spPr bwMode="gray">
          <a:xfrm>
            <a:off x="690563" y="3340100"/>
            <a:ext cx="7653337" cy="485775"/>
          </a:xfrm>
          <a:custGeom>
            <a:avLst/>
            <a:gdLst/>
            <a:ahLst/>
            <a:cxnLst>
              <a:cxn ang="0">
                <a:pos x="163" y="200"/>
              </a:cxn>
              <a:cxn ang="0">
                <a:pos x="4128" y="200"/>
              </a:cxn>
              <a:cxn ang="0">
                <a:pos x="4128" y="429"/>
              </a:cxn>
              <a:cxn ang="0">
                <a:pos x="0" y="441"/>
              </a:cxn>
              <a:cxn ang="0">
                <a:pos x="163" y="200"/>
              </a:cxn>
            </a:cxnLst>
            <a:rect l="0" t="0" r="r" b="b"/>
            <a:pathLst>
              <a:path w="4128" h="479">
                <a:moveTo>
                  <a:pt x="163" y="200"/>
                </a:moveTo>
                <a:cubicBezTo>
                  <a:pt x="163" y="200"/>
                  <a:pt x="2054" y="0"/>
                  <a:pt x="4128" y="200"/>
                </a:cubicBezTo>
                <a:cubicBezTo>
                  <a:pt x="4128" y="200"/>
                  <a:pt x="4128" y="314"/>
                  <a:pt x="4128" y="429"/>
                </a:cubicBezTo>
                <a:cubicBezTo>
                  <a:pt x="2371" y="200"/>
                  <a:pt x="688" y="479"/>
                  <a:pt x="0" y="441"/>
                </a:cubicBezTo>
                <a:lnTo>
                  <a:pt x="163" y="200"/>
                </a:lnTo>
                <a:close/>
              </a:path>
            </a:pathLst>
          </a:custGeom>
          <a:solidFill>
            <a:schemeClr val="hlink">
              <a:alpha val="50000"/>
            </a:schemeClr>
          </a:solidFill>
          <a:ln w="9525">
            <a:noFill/>
            <a:round/>
            <a:headEnd/>
            <a:tailEnd/>
          </a:ln>
        </p:spPr>
        <p:txBody>
          <a:bodyPr wrap="none" anchor="ctr"/>
          <a:lstStyle/>
          <a:p>
            <a:endParaRPr lang="pt-PT"/>
          </a:p>
        </p:txBody>
      </p:sp>
      <p:sp>
        <p:nvSpPr>
          <p:cNvPr id="3075" name="Rectangle 3"/>
          <p:cNvSpPr>
            <a:spLocks noGrp="1" noChangeArrowheads="1"/>
          </p:cNvSpPr>
          <p:nvPr>
            <p:ph type="ctrTitle"/>
          </p:nvPr>
        </p:nvSpPr>
        <p:spPr>
          <a:xfrm>
            <a:off x="685800" y="2286000"/>
            <a:ext cx="7772400" cy="1143000"/>
          </a:xfrm>
        </p:spPr>
        <p:txBody>
          <a:bodyPr/>
          <a:lstStyle>
            <a:lvl1pPr>
              <a:defRPr/>
            </a:lvl1pPr>
          </a:lstStyle>
          <a:p>
            <a:r>
              <a:rPr lang="pt-PT" smtClean="0"/>
              <a:t>Clique para editar o estilo</a:t>
            </a:r>
            <a:endParaRPr lang="pt-PT"/>
          </a:p>
        </p:txBody>
      </p:sp>
      <p:sp>
        <p:nvSpPr>
          <p:cNvPr id="3076" name="Rectangle 4"/>
          <p:cNvSpPr>
            <a:spLocks noGrp="1" noChangeArrowheads="1"/>
          </p:cNvSpPr>
          <p:nvPr>
            <p:ph type="subTitle" idx="1"/>
          </p:nvPr>
        </p:nvSpPr>
        <p:spPr>
          <a:xfrm>
            <a:off x="1371600" y="3886200"/>
            <a:ext cx="6400800" cy="1752600"/>
          </a:xfrm>
        </p:spPr>
        <p:txBody>
          <a:bodyPr/>
          <a:lstStyle>
            <a:lvl1pPr marL="0" indent="0" algn="ctr">
              <a:buFont typeface="Monotype Sorts" pitchFamily="2" charset="2"/>
              <a:buNone/>
              <a:defRPr/>
            </a:lvl1pPr>
          </a:lstStyle>
          <a:p>
            <a:r>
              <a:rPr lang="pt-PT" smtClean="0"/>
              <a:t>Faça clique para editar o estilo</a:t>
            </a:r>
            <a:endParaRPr lang="pt-PT"/>
          </a:p>
        </p:txBody>
      </p:sp>
      <p:sp>
        <p:nvSpPr>
          <p:cNvPr id="3077" name="Rectangle 5"/>
          <p:cNvSpPr>
            <a:spLocks noGrp="1" noChangeArrowheads="1"/>
          </p:cNvSpPr>
          <p:nvPr>
            <p:ph type="dt" sz="half" idx="2"/>
          </p:nvPr>
        </p:nvSpPr>
        <p:spPr/>
        <p:txBody>
          <a:bodyPr/>
          <a:lstStyle>
            <a:lvl1pPr>
              <a:defRPr>
                <a:solidFill>
                  <a:srgbClr val="578963"/>
                </a:solidFill>
              </a:defRPr>
            </a:lvl1pPr>
          </a:lstStyle>
          <a:p>
            <a:endParaRPr lang="pt-PT"/>
          </a:p>
        </p:txBody>
      </p:sp>
      <p:sp>
        <p:nvSpPr>
          <p:cNvPr id="3078" name="Rectangle 6"/>
          <p:cNvSpPr>
            <a:spLocks noGrp="1" noChangeArrowheads="1"/>
          </p:cNvSpPr>
          <p:nvPr>
            <p:ph type="ftr" sz="quarter" idx="3"/>
          </p:nvPr>
        </p:nvSpPr>
        <p:spPr/>
        <p:txBody>
          <a:bodyPr/>
          <a:lstStyle>
            <a:lvl1pPr>
              <a:defRPr>
                <a:solidFill>
                  <a:srgbClr val="578963"/>
                </a:solidFill>
              </a:defRPr>
            </a:lvl1pPr>
          </a:lstStyle>
          <a:p>
            <a:endParaRPr lang="pt-PT"/>
          </a:p>
        </p:txBody>
      </p:sp>
      <p:sp>
        <p:nvSpPr>
          <p:cNvPr id="3079" name="Rectangle 7"/>
          <p:cNvSpPr>
            <a:spLocks noGrp="1" noChangeArrowheads="1"/>
          </p:cNvSpPr>
          <p:nvPr>
            <p:ph type="sldNum" sz="quarter" idx="4"/>
          </p:nvPr>
        </p:nvSpPr>
        <p:spPr/>
        <p:txBody>
          <a:bodyPr/>
          <a:lstStyle>
            <a:lvl1pPr>
              <a:defRPr>
                <a:solidFill>
                  <a:srgbClr val="578963"/>
                </a:solidFill>
              </a:defRPr>
            </a:lvl1pPr>
          </a:lstStyle>
          <a:p>
            <a:fld id="{0AC0C3D6-FC4E-4171-9DB0-04FA6B60A243}" type="slidenum">
              <a:rPr lang="pt-PT"/>
              <a:pPr/>
              <a:t>‹nº›</a:t>
            </a:fld>
            <a:endParaRPr lang="pt-P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5DE18499-FEB3-4BB7-8B62-935D64F36011}" type="slidenum">
              <a:rPr lang="pt-PT"/>
              <a:pPr/>
              <a:t>‹nº›</a:t>
            </a:fld>
            <a:endParaRPr lang="pt-P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PT" smtClean="0"/>
              <a:t>Clique para editar o estilo</a:t>
            </a:r>
            <a:endParaRPr lang="pt-PT"/>
          </a:p>
        </p:txBody>
      </p:sp>
      <p:sp>
        <p:nvSpPr>
          <p:cNvPr id="3" name="Marcador de Posição do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A878EEEC-C2CC-463F-96CB-C1192264203F}" type="slidenum">
              <a:rPr lang="pt-PT"/>
              <a:pPr/>
              <a:t>‹nº›</a:t>
            </a:fld>
            <a:endParaRPr lang="pt-P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e Conteúd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DA031C86-CCAA-4E7C-8D30-4579967F7AD7}" type="slidenum">
              <a:rPr lang="pt-PT"/>
              <a:pPr/>
              <a:t>‹nº›</a:t>
            </a:fld>
            <a:endParaRPr lang="pt-P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pt-PT" smtClean="0"/>
              <a:t>Clique para editar o estilo</a:t>
            </a:r>
            <a:endParaRPr lang="pt-PT"/>
          </a:p>
        </p:txBody>
      </p:sp>
      <p:sp>
        <p:nvSpPr>
          <p:cNvPr id="3" name="Marcador de Posição do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o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7" name="Marcador de Posição da Data 6"/>
          <p:cNvSpPr>
            <a:spLocks noGrp="1"/>
          </p:cNvSpPr>
          <p:nvPr>
            <p:ph type="dt" sz="half" idx="10"/>
          </p:nvPr>
        </p:nvSpPr>
        <p:spPr/>
        <p:txBody>
          <a:bodyPr/>
          <a:lstStyle>
            <a:lvl1pPr>
              <a:defRPr/>
            </a:lvl1pPr>
          </a:lstStyle>
          <a:p>
            <a:endParaRPr lang="pt-PT"/>
          </a:p>
        </p:txBody>
      </p:sp>
      <p:sp>
        <p:nvSpPr>
          <p:cNvPr id="8" name="Marcador de Posição do Rodapé 7"/>
          <p:cNvSpPr>
            <a:spLocks noGrp="1"/>
          </p:cNvSpPr>
          <p:nvPr>
            <p:ph type="ftr" sz="quarter" idx="11"/>
          </p:nvPr>
        </p:nvSpPr>
        <p:spPr/>
        <p:txBody>
          <a:bodyPr/>
          <a:lstStyle>
            <a:lvl1pPr>
              <a:defRPr/>
            </a:lvl1pPr>
          </a:lstStyle>
          <a:p>
            <a:endParaRPr lang="pt-PT"/>
          </a:p>
        </p:txBody>
      </p:sp>
      <p:sp>
        <p:nvSpPr>
          <p:cNvPr id="9" name="Marcador de Posição do Número do Diapositivo 8"/>
          <p:cNvSpPr>
            <a:spLocks noGrp="1"/>
          </p:cNvSpPr>
          <p:nvPr>
            <p:ph type="sldNum" sz="quarter" idx="12"/>
          </p:nvPr>
        </p:nvSpPr>
        <p:spPr/>
        <p:txBody>
          <a:bodyPr/>
          <a:lstStyle>
            <a:lvl1pPr>
              <a:defRPr/>
            </a:lvl1pPr>
          </a:lstStyle>
          <a:p>
            <a:fld id="{7756FE45-8855-497A-9C05-045ED7830091}" type="slidenum">
              <a:rPr lang="pt-PT"/>
              <a:pPr/>
              <a:t>‹nº›</a:t>
            </a:fld>
            <a:endParaRPr lang="pt-P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a Data 2"/>
          <p:cNvSpPr>
            <a:spLocks noGrp="1"/>
          </p:cNvSpPr>
          <p:nvPr>
            <p:ph type="dt" sz="half" idx="10"/>
          </p:nvPr>
        </p:nvSpPr>
        <p:spPr/>
        <p:txBody>
          <a:bodyPr/>
          <a:lstStyle>
            <a:lvl1pPr>
              <a:defRPr/>
            </a:lvl1pPr>
          </a:lstStyle>
          <a:p>
            <a:endParaRPr lang="pt-PT"/>
          </a:p>
        </p:txBody>
      </p:sp>
      <p:sp>
        <p:nvSpPr>
          <p:cNvPr id="4" name="Marcador de Posição do Rodapé 3"/>
          <p:cNvSpPr>
            <a:spLocks noGrp="1"/>
          </p:cNvSpPr>
          <p:nvPr>
            <p:ph type="ftr" sz="quarter" idx="11"/>
          </p:nvPr>
        </p:nvSpPr>
        <p:spPr/>
        <p:txBody>
          <a:bodyPr/>
          <a:lstStyle>
            <a:lvl1pPr>
              <a:defRPr/>
            </a:lvl1pPr>
          </a:lstStyle>
          <a:p>
            <a:endParaRPr lang="pt-PT"/>
          </a:p>
        </p:txBody>
      </p:sp>
      <p:sp>
        <p:nvSpPr>
          <p:cNvPr id="5" name="Marcador de Posição do Número do Diapositivo 4"/>
          <p:cNvSpPr>
            <a:spLocks noGrp="1"/>
          </p:cNvSpPr>
          <p:nvPr>
            <p:ph type="sldNum" sz="quarter" idx="12"/>
          </p:nvPr>
        </p:nvSpPr>
        <p:spPr/>
        <p:txBody>
          <a:bodyPr/>
          <a:lstStyle>
            <a:lvl1pPr>
              <a:defRPr/>
            </a:lvl1pPr>
          </a:lstStyle>
          <a:p>
            <a:fld id="{C600C0A1-B2B0-4998-AE8F-16EDB213C466}" type="slidenum">
              <a:rPr lang="pt-PT"/>
              <a:pPr/>
              <a:t>‹nº›</a:t>
            </a:fld>
            <a:endParaRPr lang="pt-P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lvl1pPr>
              <a:defRPr/>
            </a:lvl1pPr>
          </a:lstStyle>
          <a:p>
            <a:endParaRPr lang="pt-PT"/>
          </a:p>
        </p:txBody>
      </p:sp>
      <p:sp>
        <p:nvSpPr>
          <p:cNvPr id="3" name="Marcador de Posição do Rodapé 2"/>
          <p:cNvSpPr>
            <a:spLocks noGrp="1"/>
          </p:cNvSpPr>
          <p:nvPr>
            <p:ph type="ftr" sz="quarter" idx="11"/>
          </p:nvPr>
        </p:nvSpPr>
        <p:spPr/>
        <p:txBody>
          <a:bodyPr/>
          <a:lstStyle>
            <a:lvl1pPr>
              <a:defRPr/>
            </a:lvl1pPr>
          </a:lstStyle>
          <a:p>
            <a:endParaRPr lang="pt-PT"/>
          </a:p>
        </p:txBody>
      </p:sp>
      <p:sp>
        <p:nvSpPr>
          <p:cNvPr id="4" name="Marcador de Posição do Número do Diapositivo 3"/>
          <p:cNvSpPr>
            <a:spLocks noGrp="1"/>
          </p:cNvSpPr>
          <p:nvPr>
            <p:ph type="sldNum" sz="quarter" idx="12"/>
          </p:nvPr>
        </p:nvSpPr>
        <p:spPr/>
        <p:txBody>
          <a:bodyPr/>
          <a:lstStyle>
            <a:lvl1pPr>
              <a:defRPr/>
            </a:lvl1pPr>
          </a:lstStyle>
          <a:p>
            <a:fld id="{1F8C0864-BCB5-456E-82A3-0C4525E40227}" type="slidenum">
              <a:rPr lang="pt-PT"/>
              <a:pPr/>
              <a:t>‹nº›</a:t>
            </a:fld>
            <a:endParaRPr lang="pt-P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lstStyle>
            <a:lvl1pPr algn="l">
              <a:defRPr sz="2000" b="1"/>
            </a:lvl1pPr>
          </a:lstStyle>
          <a:p>
            <a:r>
              <a:rPr lang="pt-PT" smtClean="0"/>
              <a:t>Clique para editar o estilo</a:t>
            </a:r>
            <a:endParaRPr lang="pt-PT"/>
          </a:p>
        </p:txBody>
      </p:sp>
      <p:sp>
        <p:nvSpPr>
          <p:cNvPr id="3" name="Marcador de Posição de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o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677B1045-7D2C-4572-B8F8-0A8AD0F00FA2}" type="slidenum">
              <a:rPr lang="pt-PT"/>
              <a:pPr/>
              <a:t>‹nº›</a:t>
            </a:fld>
            <a:endParaRPr lang="pt-P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lstStyle>
            <a:lvl1pPr algn="l">
              <a:defRPr sz="2000" b="1"/>
            </a:lvl1pPr>
          </a:lstStyle>
          <a:p>
            <a:r>
              <a:rPr lang="pt-PT" smtClean="0"/>
              <a:t>Clique para editar o estilo</a:t>
            </a:r>
            <a:endParaRPr lang="pt-PT"/>
          </a:p>
        </p:txBody>
      </p:sp>
      <p:sp>
        <p:nvSpPr>
          <p:cNvPr id="3" name="Marcador de Posição d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PT" smtClean="0"/>
              <a:t>Clique no ícone para adicionar uma imagem</a:t>
            </a:r>
            <a:endParaRPr lang="pt-PT"/>
          </a:p>
        </p:txBody>
      </p:sp>
      <p:sp>
        <p:nvSpPr>
          <p:cNvPr id="4" name="Marcador de Posição do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A5566153-DD7B-4236-923F-3DF0421A922B}" type="slidenum">
              <a:rPr lang="pt-PT"/>
              <a:pPr/>
              <a:t>‹nº›</a:t>
            </a:fld>
            <a:endParaRPr lang="pt-P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D0E7082F-6696-40E6-8BCF-A13B6F8DE291}" type="slidenum">
              <a:rPr lang="pt-PT"/>
              <a:pPr/>
              <a:t>‹nº›</a:t>
            </a:fld>
            <a:endParaRPr lang="pt-P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457200"/>
            <a:ext cx="1943100" cy="5638800"/>
          </a:xfrm>
        </p:spPr>
        <p:txBody>
          <a:bodyPr vert="eaVert"/>
          <a:lstStyle/>
          <a:p>
            <a:r>
              <a:rPr lang="pt-PT" smtClean="0"/>
              <a:t>Clique para editar o estilo</a:t>
            </a:r>
            <a:endParaRPr lang="pt-PT"/>
          </a:p>
        </p:txBody>
      </p:sp>
      <p:sp>
        <p:nvSpPr>
          <p:cNvPr id="3" name="Marcador de Posição de Texto Vertical 2"/>
          <p:cNvSpPr>
            <a:spLocks noGrp="1"/>
          </p:cNvSpPr>
          <p:nvPr>
            <p:ph type="body" orient="vert" idx="1"/>
          </p:nvPr>
        </p:nvSpPr>
        <p:spPr>
          <a:xfrm>
            <a:off x="685800" y="457200"/>
            <a:ext cx="5676900" cy="5638800"/>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0F536F0A-4CFB-4819-96D5-8CB717D408C7}" type="slidenum">
              <a:rPr lang="pt-PT"/>
              <a:pPr/>
              <a:t>‹nº›</a:t>
            </a:fld>
            <a:endParaRPr lang="pt-P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alpha val="93000"/>
          </a:schemeClr>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457200"/>
            <a:ext cx="77724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pt-PT" smtClean="0"/>
              <a:t>Faça clique para editar o estilo do título do diapositivo principal</a:t>
            </a:r>
          </a:p>
        </p:txBody>
      </p:sp>
      <p:sp>
        <p:nvSpPr>
          <p:cNvPr id="2051"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PT" smtClean="0"/>
              <a:t>Faça clique para editar os estilos de texto do diapositivo principal</a:t>
            </a:r>
          </a:p>
          <a:p>
            <a:pPr lvl="1"/>
            <a:r>
              <a:rPr lang="pt-PT" smtClean="0"/>
              <a:t>Segundo nível</a:t>
            </a:r>
          </a:p>
          <a:p>
            <a:pPr lvl="2"/>
            <a:r>
              <a:rPr lang="pt-PT" smtClean="0"/>
              <a:t>Terceiro nível</a:t>
            </a:r>
          </a:p>
          <a:p>
            <a:pPr lvl="3"/>
            <a:r>
              <a:rPr lang="pt-PT" smtClean="0"/>
              <a:t>Quarto nível</a:t>
            </a:r>
          </a:p>
          <a:p>
            <a:pPr lvl="4"/>
            <a:r>
              <a:rPr lang="pt-PT" smtClean="0"/>
              <a:t>Quinto nível</a:t>
            </a:r>
          </a:p>
        </p:txBody>
      </p:sp>
      <p:sp>
        <p:nvSpPr>
          <p:cNvPr id="205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spcBef>
                <a:spcPct val="50000"/>
              </a:spcBef>
              <a:defRPr sz="1400">
                <a:solidFill>
                  <a:schemeClr val="bg2"/>
                </a:solidFill>
              </a:defRPr>
            </a:lvl1pPr>
          </a:lstStyle>
          <a:p>
            <a:endParaRPr lang="pt-PT"/>
          </a:p>
        </p:txBody>
      </p:sp>
      <p:sp>
        <p:nvSpPr>
          <p:cNvPr id="205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spcBef>
                <a:spcPct val="50000"/>
              </a:spcBef>
              <a:defRPr sz="1400">
                <a:solidFill>
                  <a:schemeClr val="bg2"/>
                </a:solidFill>
              </a:defRPr>
            </a:lvl1pPr>
          </a:lstStyle>
          <a:p>
            <a:endParaRPr lang="pt-PT"/>
          </a:p>
        </p:txBody>
      </p:sp>
      <p:sp>
        <p:nvSpPr>
          <p:cNvPr id="2054"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1400">
                <a:solidFill>
                  <a:schemeClr val="bg2"/>
                </a:solidFill>
              </a:defRPr>
            </a:lvl1pPr>
          </a:lstStyle>
          <a:p>
            <a:fld id="{540E9E96-DA3A-43F2-B601-C4902FF17CA8}" type="slidenum">
              <a:rPr lang="pt-PT"/>
              <a:pPr/>
              <a:t>‹nº›</a:t>
            </a:fld>
            <a:endParaRPr lang="pt-PT"/>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l" rtl="0" eaLnBrk="1" fontAlgn="base" hangingPunct="1">
        <a:spcBef>
          <a:spcPct val="0"/>
        </a:spcBef>
        <a:spcAft>
          <a:spcPct val="0"/>
        </a:spcAft>
        <a:defRPr kumimoji="1" sz="4400">
          <a:solidFill>
            <a:schemeClr val="tx2"/>
          </a:solidFill>
          <a:latin typeface="+mj-lt"/>
          <a:ea typeface="+mj-ea"/>
          <a:cs typeface="+mj-cs"/>
        </a:defRPr>
      </a:lvl1pPr>
      <a:lvl2pPr algn="l" rtl="0" eaLnBrk="1" fontAlgn="base" hangingPunct="1">
        <a:spcBef>
          <a:spcPct val="0"/>
        </a:spcBef>
        <a:spcAft>
          <a:spcPct val="0"/>
        </a:spcAft>
        <a:defRPr kumimoji="1" sz="4400">
          <a:solidFill>
            <a:schemeClr val="tx2"/>
          </a:solidFill>
          <a:latin typeface="Times New Roman" pitchFamily="18" charset="0"/>
        </a:defRPr>
      </a:lvl2pPr>
      <a:lvl3pPr algn="l" rtl="0" eaLnBrk="1" fontAlgn="base" hangingPunct="1">
        <a:spcBef>
          <a:spcPct val="0"/>
        </a:spcBef>
        <a:spcAft>
          <a:spcPct val="0"/>
        </a:spcAft>
        <a:defRPr kumimoji="1" sz="4400">
          <a:solidFill>
            <a:schemeClr val="tx2"/>
          </a:solidFill>
          <a:latin typeface="Times New Roman" pitchFamily="18" charset="0"/>
        </a:defRPr>
      </a:lvl3pPr>
      <a:lvl4pPr algn="l" rtl="0" eaLnBrk="1" fontAlgn="base" hangingPunct="1">
        <a:spcBef>
          <a:spcPct val="0"/>
        </a:spcBef>
        <a:spcAft>
          <a:spcPct val="0"/>
        </a:spcAft>
        <a:defRPr kumimoji="1" sz="4400">
          <a:solidFill>
            <a:schemeClr val="tx2"/>
          </a:solidFill>
          <a:latin typeface="Times New Roman" pitchFamily="18" charset="0"/>
        </a:defRPr>
      </a:lvl4pPr>
      <a:lvl5pPr algn="l" rtl="0" eaLnBrk="1" fontAlgn="base" hangingPunct="1">
        <a:spcBef>
          <a:spcPct val="0"/>
        </a:spcBef>
        <a:spcAft>
          <a:spcPct val="0"/>
        </a:spcAft>
        <a:defRPr kumimoji="1" sz="4400">
          <a:solidFill>
            <a:schemeClr val="tx2"/>
          </a:solidFill>
          <a:latin typeface="Times New Roman" pitchFamily="18" charset="0"/>
        </a:defRPr>
      </a:lvl5pPr>
      <a:lvl6pPr marL="457200" algn="l" rtl="0" eaLnBrk="1" fontAlgn="base" hangingPunct="1">
        <a:spcBef>
          <a:spcPct val="0"/>
        </a:spcBef>
        <a:spcAft>
          <a:spcPct val="0"/>
        </a:spcAft>
        <a:defRPr kumimoji="1" sz="4400">
          <a:solidFill>
            <a:schemeClr val="tx2"/>
          </a:solidFill>
          <a:latin typeface="Times New Roman" pitchFamily="18" charset="0"/>
        </a:defRPr>
      </a:lvl6pPr>
      <a:lvl7pPr marL="914400" algn="l" rtl="0" eaLnBrk="1" fontAlgn="base" hangingPunct="1">
        <a:spcBef>
          <a:spcPct val="0"/>
        </a:spcBef>
        <a:spcAft>
          <a:spcPct val="0"/>
        </a:spcAft>
        <a:defRPr kumimoji="1" sz="4400">
          <a:solidFill>
            <a:schemeClr val="tx2"/>
          </a:solidFill>
          <a:latin typeface="Times New Roman" pitchFamily="18" charset="0"/>
        </a:defRPr>
      </a:lvl7pPr>
      <a:lvl8pPr marL="1371600" algn="l" rtl="0" eaLnBrk="1" fontAlgn="base" hangingPunct="1">
        <a:spcBef>
          <a:spcPct val="0"/>
        </a:spcBef>
        <a:spcAft>
          <a:spcPct val="0"/>
        </a:spcAft>
        <a:defRPr kumimoji="1" sz="4400">
          <a:solidFill>
            <a:schemeClr val="tx2"/>
          </a:solidFill>
          <a:latin typeface="Times New Roman" pitchFamily="18" charset="0"/>
        </a:defRPr>
      </a:lvl8pPr>
      <a:lvl9pPr marL="1828800" algn="l" rtl="0" eaLnBrk="1" fontAlgn="base" hangingPunct="1">
        <a:spcBef>
          <a:spcPct val="0"/>
        </a:spcBef>
        <a:spcAft>
          <a:spcPct val="0"/>
        </a:spcAft>
        <a:defRPr kumimoji="1"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chemeClr val="bg2"/>
        </a:buClr>
        <a:buFont typeface="Monotype Sorts" pitchFamily="2" charset="2"/>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SzPct val="50000"/>
        <a:buFont typeface="Monotype Sorts" pitchFamily="2" charset="2"/>
        <a:buChar char="l"/>
        <a:defRPr kumimoji="1" sz="2800">
          <a:solidFill>
            <a:schemeClr val="tx1"/>
          </a:solidFill>
          <a:latin typeface="+mn-lt"/>
        </a:defRPr>
      </a:lvl2pPr>
      <a:lvl3pPr marL="1143000" indent="-228600" algn="l" rtl="0" eaLnBrk="1" fontAlgn="base" hangingPunct="1">
        <a:spcBef>
          <a:spcPct val="20000"/>
        </a:spcBef>
        <a:spcAft>
          <a:spcPct val="0"/>
        </a:spcAft>
        <a:buChar char="•"/>
        <a:defRPr kumimoji="1" sz="2400">
          <a:solidFill>
            <a:schemeClr val="tx1"/>
          </a:solidFill>
          <a:latin typeface="+mn-lt"/>
        </a:defRPr>
      </a:lvl3pPr>
      <a:lvl4pPr marL="1600200" indent="-228600" algn="l" rtl="0" eaLnBrk="1" fontAlgn="base" hangingPunct="1">
        <a:spcBef>
          <a:spcPct val="20000"/>
        </a:spcBef>
        <a:spcAft>
          <a:spcPct val="0"/>
        </a:spcAft>
        <a:buChar char="–"/>
        <a:defRPr kumimoji="1" sz="2000">
          <a:solidFill>
            <a:schemeClr val="tx1"/>
          </a:solidFill>
          <a:latin typeface="+mn-lt"/>
        </a:defRPr>
      </a:lvl4pPr>
      <a:lvl5pPr marL="2057400" indent="-228600" algn="l" rtl="0" eaLnBrk="1" fontAlgn="base" hangingPunct="1">
        <a:spcBef>
          <a:spcPct val="20000"/>
        </a:spcBef>
        <a:spcAft>
          <a:spcPct val="0"/>
        </a:spcAft>
        <a:buChar char="»"/>
        <a:defRPr kumimoji="1" sz="2000">
          <a:solidFill>
            <a:schemeClr val="tx1"/>
          </a:solidFill>
          <a:latin typeface="+mn-lt"/>
        </a:defRPr>
      </a:lvl5pPr>
      <a:lvl6pPr marL="2514600" indent="-228600" algn="l" rtl="0" eaLnBrk="1" fontAlgn="base" hangingPunct="1">
        <a:spcBef>
          <a:spcPct val="20000"/>
        </a:spcBef>
        <a:spcAft>
          <a:spcPct val="0"/>
        </a:spcAft>
        <a:buChar char="»"/>
        <a:defRPr kumimoji="1" sz="2000">
          <a:solidFill>
            <a:schemeClr val="tx1"/>
          </a:solidFill>
          <a:latin typeface="+mn-lt"/>
        </a:defRPr>
      </a:lvl6pPr>
      <a:lvl7pPr marL="2971800" indent="-228600" algn="l" rtl="0" eaLnBrk="1" fontAlgn="base" hangingPunct="1">
        <a:spcBef>
          <a:spcPct val="20000"/>
        </a:spcBef>
        <a:spcAft>
          <a:spcPct val="0"/>
        </a:spcAft>
        <a:buChar char="»"/>
        <a:defRPr kumimoji="1" sz="2000">
          <a:solidFill>
            <a:schemeClr val="tx1"/>
          </a:solidFill>
          <a:latin typeface="+mn-lt"/>
        </a:defRPr>
      </a:lvl7pPr>
      <a:lvl8pPr marL="3429000" indent="-228600" algn="l" rtl="0" eaLnBrk="1" fontAlgn="base" hangingPunct="1">
        <a:spcBef>
          <a:spcPct val="20000"/>
        </a:spcBef>
        <a:spcAft>
          <a:spcPct val="0"/>
        </a:spcAft>
        <a:buChar char="»"/>
        <a:defRPr kumimoji="1" sz="2000">
          <a:solidFill>
            <a:schemeClr val="tx1"/>
          </a:solidFill>
          <a:latin typeface="+mn-lt"/>
        </a:defRPr>
      </a:lvl8pPr>
      <a:lvl9pPr marL="3886200" indent="-228600" algn="l" rtl="0" eaLnBrk="1" fontAlgn="base" hangingPunct="1">
        <a:spcBef>
          <a:spcPct val="20000"/>
        </a:spcBef>
        <a:spcAft>
          <a:spcPct val="0"/>
        </a:spcAft>
        <a:buChar char="»"/>
        <a:defRPr kumimoji="1" sz="2000">
          <a:solidFill>
            <a:schemeClr val="tx1"/>
          </a:solidFill>
          <a:latin typeface="+mn-lt"/>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hyperlink" Target="http://info.portaldasfinancas.gov.pt/pt/informacao_fiscal/codigos_tributarios/irs/c_irs_001-024.htm" TargetMode="External"/><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ctrTitle"/>
          </p:nvPr>
        </p:nvSpPr>
        <p:spPr bwMode="auto">
          <a:xfrm>
            <a:off x="0" y="785813"/>
            <a:ext cx="9144000" cy="1222375"/>
          </a:xfrm>
        </p:spPr>
        <p:txBody>
          <a:bodyPr wrap="square" lIns="91440" tIns="45720" rIns="91440" bIns="45720" numCol="1" anchorCtr="0" compatLnSpc="1">
            <a:prstTxWarp prst="textNoShape">
              <a:avLst/>
            </a:prstTxWarp>
            <a:normAutofit fontScale="90000"/>
          </a:bodyPr>
          <a:lstStyle/>
          <a:p>
            <a:pPr algn="ctr" eaLnBrk="1" fontAlgn="auto" hangingPunct="1">
              <a:spcAft>
                <a:spcPts val="0"/>
              </a:spcAft>
              <a:defRPr/>
            </a:pPr>
            <a:r>
              <a:rPr lang="pt-PT" sz="3700" dirty="0" smtClean="0">
                <a:effectLst/>
              </a:rPr>
              <a:t/>
            </a:r>
            <a:br>
              <a:rPr lang="pt-PT" sz="3700" dirty="0" smtClean="0">
                <a:effectLst/>
              </a:rPr>
            </a:br>
            <a:r>
              <a:rPr lang="pt-PT" sz="3700" dirty="0" smtClean="0">
                <a:effectLst/>
              </a:rPr>
              <a:t/>
            </a:r>
            <a:br>
              <a:rPr lang="pt-PT" sz="3700" dirty="0" smtClean="0">
                <a:effectLst/>
              </a:rPr>
            </a:br>
            <a:r>
              <a:rPr lang="pt-PT" sz="3700" dirty="0" smtClean="0">
                <a:effectLst/>
              </a:rPr>
              <a:t>Curso de preparação para o </a:t>
            </a:r>
            <a:br>
              <a:rPr lang="pt-PT" sz="3700" dirty="0" smtClean="0">
                <a:effectLst/>
              </a:rPr>
            </a:br>
            <a:r>
              <a:rPr lang="pt-PT" sz="3700" dirty="0" smtClean="0">
                <a:effectLst/>
              </a:rPr>
              <a:t>exame da OTOC</a:t>
            </a:r>
          </a:p>
        </p:txBody>
      </p:sp>
      <p:sp>
        <p:nvSpPr>
          <p:cNvPr id="5" name="Text Box 4"/>
          <p:cNvSpPr txBox="1">
            <a:spLocks noChangeArrowheads="1"/>
          </p:cNvSpPr>
          <p:nvPr/>
        </p:nvSpPr>
        <p:spPr bwMode="auto">
          <a:xfrm>
            <a:off x="785813" y="3071813"/>
            <a:ext cx="7572375" cy="646331"/>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3600" dirty="0" smtClean="0">
                <a:effectLst>
                  <a:outerShdw blurRad="38100" dist="38100" dir="2700000" algn="tl">
                    <a:srgbClr val="FFFFFF"/>
                  </a:outerShdw>
                </a:effectLst>
                <a:latin typeface="Tahoma" charset="0"/>
              </a:rPr>
              <a:t>EXERCICIOS DE I.R.S.</a:t>
            </a:r>
            <a:endParaRPr kumimoji="1" lang="pt-PT" sz="36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10" name="Rectângulo 9"/>
          <p:cNvSpPr/>
          <p:nvPr/>
        </p:nvSpPr>
        <p:spPr>
          <a:xfrm>
            <a:off x="251520" y="980728"/>
            <a:ext cx="8208912" cy="5878532"/>
          </a:xfrm>
          <a:prstGeom prst="rect">
            <a:avLst/>
          </a:prstGeom>
        </p:spPr>
        <p:txBody>
          <a:bodyPr wrap="square">
            <a:spAutoFit/>
          </a:bodyPr>
          <a:lstStyle/>
          <a:p>
            <a:pPr algn="just"/>
            <a:r>
              <a:rPr lang="pt-PT" sz="2000" dirty="0" smtClean="0"/>
              <a:t>Enquanto estava reunido com Bernardo e Pedro, Luís recebeu um telefonema de um cliente, a pedir-lhe um esclarecimento em sede de IRS: queria saber qual a situação tributária decorrente de ter recebido em 2014 uma indemnização por acidente de trabalho, não remível, que ascendeu a €80.000.</a:t>
            </a:r>
          </a:p>
          <a:p>
            <a:pPr algn="just"/>
            <a:endParaRPr lang="pt-PT" sz="2000" dirty="0" smtClean="0"/>
          </a:p>
          <a:p>
            <a:pPr algn="just"/>
            <a:r>
              <a:rPr lang="pt-PT" sz="2000" dirty="0" smtClean="0"/>
              <a:t>QUESTÃO 6.:</a:t>
            </a:r>
          </a:p>
          <a:p>
            <a:pPr algn="just"/>
            <a:r>
              <a:rPr lang="pt-PT" sz="2000" dirty="0" smtClean="0"/>
              <a:t>A referida indemnização que o cliente de Luís recebeu em 2014:</a:t>
            </a:r>
          </a:p>
          <a:p>
            <a:pPr algn="just"/>
            <a:endParaRPr lang="pt-PT" sz="2000" dirty="0" smtClean="0"/>
          </a:p>
          <a:p>
            <a:pPr algn="just"/>
            <a:r>
              <a:rPr lang="pt-PT" sz="2000" dirty="0" smtClean="0"/>
              <a:t>a) Por ter sido recebida de uma única vez, a indemnização terá de ser declarada embora não esteja sujeita a IRS.</a:t>
            </a:r>
          </a:p>
          <a:p>
            <a:pPr algn="just"/>
            <a:r>
              <a:rPr lang="pt-PT" sz="2000" dirty="0" smtClean="0"/>
              <a:t>b) Não está sujeita a IRS, nem tem de ser declarada.</a:t>
            </a:r>
          </a:p>
          <a:p>
            <a:pPr algn="just"/>
            <a:r>
              <a:rPr lang="pt-PT" sz="2000" dirty="0" smtClean="0"/>
              <a:t>c) Se fosse uma renda vitalícia recebida mensalmente, a indemnização seria considerada um rendimento da categoria F.</a:t>
            </a:r>
          </a:p>
          <a:p>
            <a:pPr algn="just"/>
            <a:r>
              <a:rPr lang="pt-PT" sz="2000" dirty="0" smtClean="0"/>
              <a:t>d) Nenhuma das anteriores</a:t>
            </a:r>
          </a:p>
          <a:p>
            <a:endParaRPr lang="pt-PT" dirty="0" smtClean="0"/>
          </a:p>
          <a:p>
            <a:endParaRPr lang="pt-PT" dirty="0" smtClean="0"/>
          </a:p>
          <a:p>
            <a:endParaRPr lang="pt-PT" dirty="0" smtClean="0"/>
          </a:p>
          <a:p>
            <a:endParaRPr lang="pt-PT" dirty="0"/>
          </a:p>
        </p:txBody>
      </p:sp>
      <p:sp>
        <p:nvSpPr>
          <p:cNvPr id="11" name="Rectângulo 10"/>
          <p:cNvSpPr/>
          <p:nvPr/>
        </p:nvSpPr>
        <p:spPr>
          <a:xfrm>
            <a:off x="2286000" y="3429000"/>
            <a:ext cx="4572000" cy="461665"/>
          </a:xfrm>
          <a:prstGeom prst="rect">
            <a:avLst/>
          </a:prstGeom>
        </p:spPr>
        <p:txBody>
          <a:bodyPr wrap="square">
            <a:spAutoFit/>
          </a:bodyPr>
          <a:lstStyle/>
          <a:p>
            <a:r>
              <a:rPr lang="pt-PT" dirty="0" smtClean="0"/>
              <a:t>.</a:t>
            </a:r>
            <a:endParaRPr lang="pt-PT"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078313"/>
          </a:xfrm>
          <a:prstGeom prst="rect">
            <a:avLst/>
          </a:prstGeom>
        </p:spPr>
        <p:txBody>
          <a:bodyPr wrap="square">
            <a:spAutoFit/>
          </a:bodyPr>
          <a:lstStyle/>
          <a:p>
            <a:r>
              <a:rPr lang="pt-PT" sz="1800" b="1" dirty="0" smtClean="0"/>
              <a:t>Artigo 12.º  - Delimitação negativa de incidência </a:t>
            </a:r>
          </a:p>
          <a:p>
            <a:endParaRPr lang="pt-PT" sz="1800" b="1" dirty="0" smtClean="0"/>
          </a:p>
          <a:p>
            <a:r>
              <a:rPr lang="pt-PT" sz="1800" dirty="0" smtClean="0"/>
              <a:t>1 - O IRS não incide, salvo quanto às prestações previstas no regime jurídico dos acidentes em serviço e das doenças profissionais estabelecido pelo Decreto-Lei n.º 503/99, de 20 de Novembro, na sua </a:t>
            </a:r>
            <a:r>
              <a:rPr lang="pt-PT" sz="1800" dirty="0" err="1" smtClean="0"/>
              <a:t>redacção</a:t>
            </a:r>
            <a:r>
              <a:rPr lang="pt-PT" sz="1800" dirty="0" smtClean="0"/>
              <a:t> </a:t>
            </a:r>
            <a:r>
              <a:rPr lang="pt-PT" sz="1800" dirty="0" err="1" smtClean="0"/>
              <a:t>actual</a:t>
            </a:r>
            <a:r>
              <a:rPr lang="pt-PT" sz="1800" dirty="0" smtClean="0"/>
              <a:t>, sobre as indemnizações devidas em consequência de lesão corporal, doença ou morte, pagas ou atribuídas, nelas se incluindo as pensões e indemnizações auferidas em resultado do cumprimento do serviço militar:</a:t>
            </a:r>
          </a:p>
          <a:p>
            <a:pPr marL="342900" indent="-342900">
              <a:buAutoNum type="alphaLcParenR"/>
            </a:pPr>
            <a:r>
              <a:rPr lang="pt-PT" sz="1800" dirty="0" smtClean="0"/>
              <a:t>Pelo Estado, regiões autónomas ou autarquias locais, bem como qualquer dos seus serviços, estabelecimentos ou organismos, ainda que personalizados, incluindo os institutos públicos e os fundos públicos; </a:t>
            </a:r>
          </a:p>
          <a:p>
            <a:pPr marL="342900" indent="-342900">
              <a:buAutoNum type="alphaLcParenR"/>
            </a:pPr>
            <a:r>
              <a:rPr lang="pt-PT" sz="1800" dirty="0" smtClean="0"/>
              <a:t>Ao abrigo de contrato de seguro, decisão judicial ou acordo homologado judicialmente; </a:t>
            </a:r>
          </a:p>
          <a:p>
            <a:pPr marL="342900" indent="-342900">
              <a:buAutoNum type="alphaLcParenR"/>
            </a:pPr>
            <a:r>
              <a:rPr lang="pt-PT" sz="1800" dirty="0" smtClean="0"/>
              <a:t>Pelas associações mutualistas. </a:t>
            </a:r>
            <a:endParaRPr lang="pt-PT" sz="1800" b="1" dirty="0" smtClean="0"/>
          </a:p>
          <a:p>
            <a:r>
              <a:rPr lang="pt-PT" sz="1800" i="1" dirty="0" smtClean="0"/>
              <a:t/>
            </a:r>
            <a:br>
              <a:rPr lang="pt-PT" sz="1800" i="1" dirty="0" smtClean="0"/>
            </a:br>
            <a:endParaRPr lang="pt-PT" sz="1800" dirty="0" smtClean="0"/>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Rendimentos não sujeitos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12.º n.º 1 do CIRS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Esta situação mantém-se mas este art.º foi alterado para 2015</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1052736"/>
            <a:ext cx="8208912" cy="5386090"/>
          </a:xfrm>
          <a:prstGeom prst="rect">
            <a:avLst/>
          </a:prstGeom>
        </p:spPr>
        <p:txBody>
          <a:bodyPr wrap="square">
            <a:spAutoFit/>
          </a:bodyPr>
          <a:lstStyle/>
          <a:p>
            <a:pPr algn="just"/>
            <a:r>
              <a:rPr lang="pt-PT" sz="2000" dirty="0" smtClean="0"/>
              <a:t>Também em sede de IRS surgiram algumas dúvidas.</a:t>
            </a:r>
          </a:p>
          <a:p>
            <a:pPr algn="just"/>
            <a:endParaRPr lang="pt-PT" sz="2000" dirty="0" smtClean="0"/>
          </a:p>
          <a:p>
            <a:pPr algn="just"/>
            <a:r>
              <a:rPr lang="pt-PT" sz="2000" dirty="0" smtClean="0"/>
              <a:t>QUESTÃO 10.:</a:t>
            </a:r>
          </a:p>
          <a:p>
            <a:pPr algn="just"/>
            <a:r>
              <a:rPr lang="pt-PT" sz="2000" dirty="0" smtClean="0"/>
              <a:t>Os sócios da BP-Ski &amp; </a:t>
            </a:r>
            <a:r>
              <a:rPr lang="pt-PT" sz="2000" dirty="0" err="1" smtClean="0"/>
              <a:t>Wake</a:t>
            </a:r>
            <a:r>
              <a:rPr lang="pt-PT" sz="2000" dirty="0" smtClean="0"/>
              <a:t>, </a:t>
            </a:r>
            <a:r>
              <a:rPr lang="pt-PT" sz="2000" dirty="0" err="1" smtClean="0"/>
              <a:t>Lda</a:t>
            </a:r>
            <a:r>
              <a:rPr lang="pt-PT" sz="2000" dirty="0" smtClean="0"/>
              <a:t>, no que respeita à transmissão dos terrenos incorporados no capital social da empresa:</a:t>
            </a:r>
          </a:p>
          <a:p>
            <a:pPr algn="just"/>
            <a:endParaRPr lang="pt-PT" sz="2000" dirty="0" smtClean="0"/>
          </a:p>
          <a:p>
            <a:pPr algn="just"/>
            <a:r>
              <a:rPr lang="pt-PT" sz="2000" dirty="0" smtClean="0"/>
              <a:t>a) Não estão sujeitos a qualquer tributação em sede de IRS, pois não realizaram qualquer mais valia, na medida em que receberam quotas sociais em contrapartida dos terrenos cedidos.</a:t>
            </a:r>
          </a:p>
          <a:p>
            <a:pPr algn="just"/>
            <a:r>
              <a:rPr lang="pt-PT" sz="2000" dirty="0" smtClean="0"/>
              <a:t>b) Poderão estar sujeitos a mais valias em sede de IRS se o valor de aquisição de cada terreno, multiplicado pelo coeficiente de </a:t>
            </a:r>
            <a:r>
              <a:rPr lang="pt-PT" sz="2000" dirty="0" err="1" smtClean="0"/>
              <a:t>actualização</a:t>
            </a:r>
            <a:r>
              <a:rPr lang="pt-PT" sz="2000" dirty="0" smtClean="0"/>
              <a:t>, for inferior ao valor pelo qual foi avaliado na realização do aumento do capital social da BP-Ski &amp; </a:t>
            </a:r>
            <a:r>
              <a:rPr lang="pt-PT" sz="2000" dirty="0" err="1" smtClean="0"/>
              <a:t>Wake</a:t>
            </a:r>
            <a:r>
              <a:rPr lang="pt-PT" sz="2000" dirty="0" smtClean="0"/>
              <a:t>, Lda.</a:t>
            </a:r>
          </a:p>
          <a:p>
            <a:pPr algn="just"/>
            <a:r>
              <a:rPr lang="pt-PT" sz="2000" dirty="0" smtClean="0"/>
              <a:t>c) Não estão sujeitos a qualquer tributação em sede de IRS, pois cada sócio ficou titular de uma quota que representa 50 por cento do capital da BP-Ski &amp; </a:t>
            </a:r>
            <a:r>
              <a:rPr lang="pt-PT" sz="2000" dirty="0" err="1" smtClean="0"/>
              <a:t>Wake,Lda</a:t>
            </a:r>
            <a:r>
              <a:rPr lang="pt-PT" sz="2000" dirty="0" smtClean="0"/>
              <a:t>.</a:t>
            </a:r>
          </a:p>
          <a:p>
            <a:pPr algn="just"/>
            <a:r>
              <a:rPr lang="pt-PT" sz="2000" dirty="0" smtClean="0"/>
              <a:t>d) Nenhuma das anteriores</a:t>
            </a:r>
            <a:r>
              <a:rPr lang="pt-PT" dirty="0" smtClean="0"/>
              <a:t>.</a:t>
            </a:r>
            <a:endParaRPr lang="pt-PT"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6309420"/>
          </a:xfrm>
          <a:prstGeom prst="rect">
            <a:avLst/>
          </a:prstGeom>
        </p:spPr>
        <p:txBody>
          <a:bodyPr wrap="square">
            <a:spAutoFit/>
          </a:bodyPr>
          <a:lstStyle/>
          <a:p>
            <a:r>
              <a:rPr lang="pt-PT" sz="1600" b="1" dirty="0" smtClean="0"/>
              <a:t>Artigo 10.º  - Mais-Valias </a:t>
            </a:r>
          </a:p>
          <a:p>
            <a:r>
              <a:rPr lang="pt-PT" sz="1600" dirty="0" smtClean="0"/>
              <a:t>1 - Constituem mais-valias os ganhos obtidos que, não sendo considerados rendimentos empresariais e profissionais, de capitais ou prediais, resultem de: </a:t>
            </a:r>
          </a:p>
          <a:p>
            <a:pPr marL="342900" indent="-342900">
              <a:buAutoNum type="alphaLcParenR"/>
            </a:pPr>
            <a:r>
              <a:rPr lang="pt-PT" sz="1600" dirty="0" smtClean="0"/>
              <a:t>Alienação onerosa de direitos reais sobre bens imóveis e </a:t>
            </a:r>
            <a:r>
              <a:rPr lang="pt-PT" sz="1600" dirty="0" err="1" smtClean="0"/>
              <a:t>afectação</a:t>
            </a:r>
            <a:r>
              <a:rPr lang="pt-PT" sz="1600" dirty="0" smtClean="0"/>
              <a:t> de quaisquer bens do património particular a </a:t>
            </a:r>
            <a:r>
              <a:rPr lang="pt-PT" sz="1600" dirty="0" err="1" smtClean="0"/>
              <a:t>actividade</a:t>
            </a:r>
            <a:r>
              <a:rPr lang="pt-PT" sz="1600" dirty="0" smtClean="0"/>
              <a:t> empresarial e profissional exercida em nome individual pelo seu proprietário; </a:t>
            </a:r>
          </a:p>
          <a:p>
            <a:pPr marL="342900" indent="-342900"/>
            <a:r>
              <a:rPr lang="pt-PT" sz="1600" dirty="0" smtClean="0"/>
              <a:t>4 - O ganho sujeito a IRS é constituído:</a:t>
            </a:r>
            <a:br>
              <a:rPr lang="pt-PT" sz="1600" dirty="0" smtClean="0"/>
            </a:br>
            <a:r>
              <a:rPr lang="pt-PT" sz="1600" dirty="0" smtClean="0"/>
              <a:t>a) Pela diferença entre o valor de realização e o valor de aquisição……a), do n.º 1;</a:t>
            </a:r>
          </a:p>
          <a:p>
            <a:endParaRPr lang="pt-PT" sz="1600" dirty="0" smtClean="0"/>
          </a:p>
          <a:p>
            <a:r>
              <a:rPr lang="pt-PT" sz="1600" b="1" dirty="0" smtClean="0"/>
              <a:t>Artigo 50.º - </a:t>
            </a:r>
            <a:r>
              <a:rPr lang="pt-PT" sz="1600" b="1" dirty="0" err="1" smtClean="0"/>
              <a:t>Correcção</a:t>
            </a:r>
            <a:r>
              <a:rPr lang="pt-PT" sz="1600" b="1" dirty="0" smtClean="0"/>
              <a:t> monetária </a:t>
            </a:r>
          </a:p>
          <a:p>
            <a:r>
              <a:rPr lang="pt-PT" sz="1600" dirty="0" smtClean="0"/>
              <a:t>1 - O valor de aquisição ou equiparado de direitos reais sobre os bens referidos na alínea a) do n.º 1 do artigo 10.º é corrigido pela aplicação de coeficientes para o efeito aprovados mediante portaria do Ministro das Finanças, sempre que tenham decorrido mais de 24 meses entre a data da aquisição e a data da alienação ou </a:t>
            </a:r>
            <a:r>
              <a:rPr lang="pt-PT" sz="1600" dirty="0" err="1" smtClean="0"/>
              <a:t>afectação</a:t>
            </a:r>
            <a:r>
              <a:rPr lang="pt-PT" sz="1600" dirty="0" smtClean="0"/>
              <a:t>. </a:t>
            </a:r>
          </a:p>
          <a:p>
            <a:endParaRPr lang="pt-PT" sz="1800" dirty="0" smtClean="0"/>
          </a:p>
          <a:p>
            <a:endParaRPr lang="pt-PT" sz="1800" dirty="0" smtClean="0"/>
          </a:p>
          <a:p>
            <a:pPr marL="342900" indent="-342900"/>
            <a:endParaRPr lang="pt-PT" sz="1800" dirty="0" smtClean="0"/>
          </a:p>
          <a:p>
            <a:pPr marL="342900" indent="-342900"/>
            <a:r>
              <a:rPr lang="pt-PT" sz="1800" dirty="0" smtClean="0"/>
              <a:t/>
            </a:r>
            <a:br>
              <a:rPr lang="pt-PT" sz="1800" dirty="0" smtClean="0"/>
            </a:br>
            <a:endParaRPr lang="pt-PT" sz="1800" dirty="0" smtClean="0"/>
          </a:p>
          <a:p>
            <a:r>
              <a:rPr lang="pt-PT" sz="1800" b="1" dirty="0" smtClean="0"/>
              <a:t> </a:t>
            </a:r>
            <a:r>
              <a:rPr lang="pt-PT" sz="1800" i="1" dirty="0" smtClean="0"/>
              <a:t/>
            </a:r>
            <a:br>
              <a:rPr lang="pt-PT" sz="1800" i="1" dirty="0" smtClean="0"/>
            </a:br>
            <a:endParaRPr lang="pt-PT" sz="1800" dirty="0" smtClean="0"/>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r>
              <a:rPr lang="pt-PT" b="1" dirty="0" smtClean="0">
                <a:solidFill>
                  <a:srgbClr val="0066FF"/>
                </a:solidFill>
                <a:effectLst>
                  <a:outerShdw blurRad="38100" dist="38100" dir="2700000" algn="tl">
                    <a:srgbClr val="C0C0C0"/>
                  </a:outerShdw>
                </a:effectLst>
                <a:latin typeface="Lucida Sans Unicode" pitchFamily="34" charset="0"/>
              </a:rPr>
              <a:t>Justificação: Mais valias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10.º n.º 1 a) e n.º 4 a) e art.º 50.º n.º 1do CIRS </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err="1" smtClean="0">
                <a:solidFill>
                  <a:srgbClr val="0066FF"/>
                </a:solidFill>
                <a:effectLst>
                  <a:outerShdw blurRad="38100" dist="38100" dir="2700000" algn="tl">
                    <a:srgbClr val="C0C0C0"/>
                  </a:outerShdw>
                </a:effectLst>
                <a:latin typeface="Lucida Sans Unicode" pitchFamily="34" charset="0"/>
              </a:rPr>
              <a:t>Mv</a:t>
            </a:r>
            <a:r>
              <a:rPr lang="pt-PT" sz="2000" b="1" dirty="0" smtClean="0">
                <a:solidFill>
                  <a:srgbClr val="0066FF"/>
                </a:solidFill>
                <a:effectLst>
                  <a:outerShdw blurRad="38100" dist="38100" dir="2700000" algn="tl">
                    <a:srgbClr val="C0C0C0"/>
                  </a:outerShdw>
                </a:effectLst>
                <a:latin typeface="Lucida Sans Unicode" pitchFamily="34" charset="0"/>
              </a:rPr>
              <a:t> = </a:t>
            </a:r>
            <a:r>
              <a:rPr lang="pt-PT" sz="2000" b="1" dirty="0" err="1" smtClean="0">
                <a:solidFill>
                  <a:srgbClr val="0066FF"/>
                </a:solidFill>
                <a:effectLst>
                  <a:outerShdw blurRad="38100" dist="38100" dir="2700000" algn="tl">
                    <a:srgbClr val="C0C0C0"/>
                  </a:outerShdw>
                </a:effectLst>
                <a:latin typeface="Lucida Sans Unicode" pitchFamily="34" charset="0"/>
              </a:rPr>
              <a:t>Vr</a:t>
            </a:r>
            <a:r>
              <a:rPr lang="pt-PT" sz="2000" b="1" dirty="0" smtClean="0">
                <a:solidFill>
                  <a:srgbClr val="0066FF"/>
                </a:solidFill>
                <a:effectLst>
                  <a:outerShdw blurRad="38100" dist="38100" dir="2700000" algn="tl">
                    <a:srgbClr val="C0C0C0"/>
                  </a:outerShdw>
                </a:effectLst>
                <a:latin typeface="Lucida Sans Unicode" pitchFamily="34" charset="0"/>
              </a:rPr>
              <a:t> – (Va*</a:t>
            </a:r>
            <a:r>
              <a:rPr lang="pt-PT" sz="2000" b="1" dirty="0" err="1" smtClean="0">
                <a:solidFill>
                  <a:srgbClr val="0066FF"/>
                </a:solidFill>
                <a:effectLst>
                  <a:outerShdw blurRad="38100" dist="38100" dir="2700000" algn="tl">
                    <a:srgbClr val="C0C0C0"/>
                  </a:outerShdw>
                </a:effectLst>
                <a:latin typeface="Lucida Sans Unicode" pitchFamily="34" charset="0"/>
              </a:rPr>
              <a:t>cof</a:t>
            </a:r>
            <a:r>
              <a:rPr lang="pt-PT" sz="2000" b="1" dirty="0" smtClean="0">
                <a:solidFill>
                  <a:srgbClr val="0066FF"/>
                </a:solidFill>
                <a:effectLst>
                  <a:outerShdw blurRad="38100" dist="38100" dir="2700000" algn="tl">
                    <a:srgbClr val="C0C0C0"/>
                  </a:outerShdw>
                </a:effectLst>
                <a:latin typeface="Lucida Sans Unicode" pitchFamily="34" charset="0"/>
              </a:rPr>
              <a:t> + despesas)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Ver também</a:t>
            </a:r>
            <a:r>
              <a:rPr lang="pt-PT" sz="2000" b="1" dirty="0" smtClean="0">
                <a:solidFill>
                  <a:srgbClr val="0066FF"/>
                </a:solidFill>
                <a:effectLst>
                  <a:outerShdw blurRad="38100" dist="38100" dir="2700000" algn="tl">
                    <a:srgbClr val="C0C0C0"/>
                  </a:outerShdw>
                </a:effectLst>
                <a:latin typeface="Lucida Sans Unicode" pitchFamily="34" charset="0"/>
              </a:rPr>
              <a:t>: art.º 44 n.º 1 f) e n.º 2 e art.º 46.º n.º 2</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2015 foi alterado o art.º 50.º, (incluindo transmissão de partes sociais) mas esta situação mantém-se</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animEffect transition="in" filter="dissolve">
                                      <p:cBhvr>
                                        <p:cTn id="25"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683568" y="980728"/>
            <a:ext cx="7776864" cy="5262979"/>
          </a:xfrm>
          <a:prstGeom prst="rect">
            <a:avLst/>
          </a:prstGeom>
        </p:spPr>
        <p:txBody>
          <a:bodyPr wrap="square">
            <a:spAutoFit/>
          </a:bodyPr>
          <a:lstStyle/>
          <a:p>
            <a:pPr algn="just"/>
            <a:r>
              <a:rPr lang="pt-PT" dirty="0" smtClean="0"/>
              <a:t>Os atletas estrangeiros que exibiram os dotes profissionais na festa de Inauguração BP-Ski &amp; </a:t>
            </a:r>
            <a:r>
              <a:rPr lang="pt-PT" dirty="0" err="1" smtClean="0"/>
              <a:t>Wake</a:t>
            </a:r>
            <a:r>
              <a:rPr lang="pt-PT" dirty="0" smtClean="0"/>
              <a:t>, </a:t>
            </a:r>
            <a:r>
              <a:rPr lang="pt-PT" dirty="0" err="1" smtClean="0"/>
              <a:t>Lda</a:t>
            </a:r>
            <a:r>
              <a:rPr lang="pt-PT" dirty="0" smtClean="0"/>
              <a:t> receberam também um “cachet” pela participação no evento no valor de €1.000</a:t>
            </a:r>
          </a:p>
          <a:p>
            <a:pPr algn="just"/>
            <a:r>
              <a:rPr lang="pt-PT" dirty="0" smtClean="0"/>
              <a:t>cada um, não tendo acionado as Convenções com vista a evitar a dupla tributação.</a:t>
            </a:r>
          </a:p>
          <a:p>
            <a:pPr algn="just"/>
            <a:endParaRPr lang="pt-PT" dirty="0" smtClean="0"/>
          </a:p>
          <a:p>
            <a:pPr algn="just"/>
            <a:r>
              <a:rPr lang="pt-PT" dirty="0" smtClean="0"/>
              <a:t>QUESTÃO 13.:</a:t>
            </a:r>
          </a:p>
          <a:p>
            <a:pPr algn="just"/>
            <a:r>
              <a:rPr lang="pt-PT" dirty="0" smtClean="0"/>
              <a:t>Quando pagou o “cachet” de participação a cada atleta estrangeiro, a BP-Ski &amp; </a:t>
            </a:r>
            <a:r>
              <a:rPr lang="pt-PT" dirty="0" err="1" smtClean="0"/>
              <a:t>Wake,Lda</a:t>
            </a:r>
            <a:r>
              <a:rPr lang="pt-PT" dirty="0" smtClean="0"/>
              <a:t>:</a:t>
            </a:r>
          </a:p>
          <a:p>
            <a:pPr algn="just"/>
            <a:endParaRPr lang="pt-PT" dirty="0" smtClean="0"/>
          </a:p>
          <a:p>
            <a:pPr algn="just"/>
            <a:r>
              <a:rPr lang="pt-PT" dirty="0" smtClean="0"/>
              <a:t>a) Deve ter efetuado retenção na fonte de IRS à taxa de 25%.</a:t>
            </a:r>
          </a:p>
          <a:p>
            <a:pPr algn="just"/>
            <a:r>
              <a:rPr lang="pt-PT" dirty="0" smtClean="0"/>
              <a:t>b) Não deve ter efetuado retenção na fonte de IRS.</a:t>
            </a:r>
          </a:p>
          <a:p>
            <a:pPr algn="just"/>
            <a:r>
              <a:rPr lang="pt-PT" dirty="0" smtClean="0"/>
              <a:t>c) Deve ter efetuado retenção na fonte de IRS à taxa de 28%.</a:t>
            </a:r>
          </a:p>
          <a:p>
            <a:pPr algn="just"/>
            <a:r>
              <a:rPr lang="pt-PT" dirty="0" smtClean="0"/>
              <a:t>d) Deve ter efetuado retenção na fonte de IRS à taxa de 20%.</a:t>
            </a:r>
            <a:endParaRPr lang="pt-PT"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3970318"/>
          </a:xfrm>
          <a:prstGeom prst="rect">
            <a:avLst/>
          </a:prstGeom>
        </p:spPr>
        <p:txBody>
          <a:bodyPr wrap="square">
            <a:spAutoFit/>
          </a:bodyPr>
          <a:lstStyle/>
          <a:p>
            <a:r>
              <a:rPr lang="pt-PT" sz="1800" b="1" dirty="0" smtClean="0"/>
              <a:t>Artigo 71.º  - Taxas liberatórias </a:t>
            </a:r>
          </a:p>
          <a:p>
            <a:endParaRPr lang="pt-PT" sz="1800" dirty="0" smtClean="0"/>
          </a:p>
          <a:p>
            <a:r>
              <a:rPr lang="pt-PT" sz="1800" dirty="0" smtClean="0"/>
              <a:t>4 - Estão sujeitos a retenção na fonte a título definitivo, à taxa liberatória de 25 %, os seguintes rendimentos obtidos em território português por não residentes: </a:t>
            </a:r>
            <a:br>
              <a:rPr lang="pt-PT" sz="1800" dirty="0" smtClean="0"/>
            </a:br>
            <a:r>
              <a:rPr lang="pt-PT" sz="1800" dirty="0" smtClean="0"/>
              <a:t/>
            </a:r>
            <a:br>
              <a:rPr lang="pt-PT" sz="1800" dirty="0" smtClean="0"/>
            </a:br>
            <a:r>
              <a:rPr lang="pt-PT" sz="1800" dirty="0" smtClean="0"/>
              <a:t>a) Os rendimentos do trabalho dependente e todos os rendimentos empresariais e profissionais, ainda que decorrentes de </a:t>
            </a:r>
            <a:r>
              <a:rPr lang="pt-PT" sz="1800" dirty="0" err="1" smtClean="0"/>
              <a:t>actos</a:t>
            </a:r>
            <a:r>
              <a:rPr lang="pt-PT" sz="1800" dirty="0" smtClean="0"/>
              <a:t> isolados;</a:t>
            </a:r>
          </a:p>
          <a:p>
            <a:r>
              <a:rPr lang="pt-PT" sz="1800" dirty="0" smtClean="0"/>
              <a:t/>
            </a:r>
            <a:br>
              <a:rPr lang="pt-PT" sz="1800" dirty="0" smtClean="0"/>
            </a:br>
            <a:endParaRPr lang="pt-PT" sz="1800" dirty="0" smtClean="0"/>
          </a:p>
          <a:p>
            <a:r>
              <a:rPr lang="pt-PT" sz="1800" b="1" dirty="0" smtClean="0"/>
              <a:t> </a:t>
            </a:r>
            <a:r>
              <a:rPr lang="pt-PT" sz="1800" i="1" dirty="0" smtClean="0"/>
              <a:t/>
            </a:r>
            <a:br>
              <a:rPr lang="pt-PT" sz="1800" i="1" dirty="0" smtClean="0"/>
            </a:br>
            <a:endParaRPr lang="pt-PT" sz="1800" dirty="0" smtClean="0"/>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Taxas liberatórias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71.º n.º 4 a) do CIRS, quer fossem rendimentos da categoria A ou B</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dissolv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611560" y="982177"/>
            <a:ext cx="7488832" cy="4524315"/>
          </a:xfrm>
          <a:prstGeom prst="rect">
            <a:avLst/>
          </a:prstGeom>
        </p:spPr>
        <p:txBody>
          <a:bodyPr wrap="square">
            <a:spAutoFit/>
          </a:bodyPr>
          <a:lstStyle/>
          <a:p>
            <a:r>
              <a:rPr lang="pt-PT" dirty="0" smtClean="0"/>
              <a:t>Questão 28.:</a:t>
            </a:r>
          </a:p>
          <a:p>
            <a:endParaRPr lang="pt-PT" dirty="0" smtClean="0"/>
          </a:p>
          <a:p>
            <a:pPr algn="just"/>
            <a:r>
              <a:rPr lang="pt-PT" dirty="0" smtClean="0"/>
              <a:t>O Sr. João Silveira cedeu um espaço no logradouro da sua vivenda onde reside para que uma empresa fizesse uma exposição de automóveis antigos.</a:t>
            </a:r>
          </a:p>
          <a:p>
            <a:pPr algn="just"/>
            <a:r>
              <a:rPr lang="pt-PT" dirty="0" smtClean="0"/>
              <a:t>O dinheiro que recebeu pela cedência constitui rendimento da categoria:</a:t>
            </a:r>
          </a:p>
          <a:p>
            <a:endParaRPr lang="pt-PT" dirty="0" smtClean="0"/>
          </a:p>
          <a:p>
            <a:r>
              <a:rPr lang="pt-PT" dirty="0" smtClean="0"/>
              <a:t>a) B.</a:t>
            </a:r>
          </a:p>
          <a:p>
            <a:r>
              <a:rPr lang="pt-PT" dirty="0" smtClean="0"/>
              <a:t>b) E.</a:t>
            </a:r>
          </a:p>
          <a:p>
            <a:r>
              <a:rPr lang="pt-PT" dirty="0" smtClean="0"/>
              <a:t>c) F.</a:t>
            </a:r>
          </a:p>
          <a:p>
            <a:r>
              <a:rPr lang="pt-PT" dirty="0" smtClean="0"/>
              <a:t>d) G.</a:t>
            </a:r>
            <a:endParaRPr lang="pt-PT"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3970318"/>
          </a:xfrm>
          <a:prstGeom prst="rect">
            <a:avLst/>
          </a:prstGeom>
        </p:spPr>
        <p:txBody>
          <a:bodyPr wrap="square">
            <a:spAutoFit/>
          </a:bodyPr>
          <a:lstStyle/>
          <a:p>
            <a:r>
              <a:rPr lang="pt-PT" sz="1800" b="1" dirty="0" smtClean="0"/>
              <a:t>Artigo 8.º  -  Rendimentos da categoria F </a:t>
            </a:r>
            <a:br>
              <a:rPr lang="pt-PT" sz="1800" b="1" dirty="0" smtClean="0"/>
            </a:br>
            <a:endParaRPr lang="pt-PT" sz="1800" b="1" dirty="0" smtClean="0"/>
          </a:p>
          <a:p>
            <a:r>
              <a:rPr lang="pt-PT" sz="1800" dirty="0" smtClean="0"/>
              <a:t>1 - Consideram-se rendimentos prediais as rendas dos prédios rústicos, urbanos e mistos pagas ou colocadas à disposição dos </a:t>
            </a:r>
            <a:r>
              <a:rPr lang="pt-PT" sz="1800" dirty="0" err="1" smtClean="0"/>
              <a:t>respectivos</a:t>
            </a:r>
            <a:r>
              <a:rPr lang="pt-PT" sz="1800" dirty="0" smtClean="0"/>
              <a:t> titulares. </a:t>
            </a:r>
          </a:p>
          <a:p>
            <a:r>
              <a:rPr lang="pt-PT" sz="1800" dirty="0" smtClean="0"/>
              <a:t>2 - São havidas como rendas: </a:t>
            </a:r>
          </a:p>
          <a:p>
            <a:pPr marL="342900" indent="-342900">
              <a:buAutoNum type="alphaLcParenR"/>
            </a:pPr>
            <a:r>
              <a:rPr lang="pt-PT" sz="1800" dirty="0" smtClean="0"/>
              <a:t>As importâncias relativas à cedência do uso do prédio ou de parte dele e aos serviços relacionados com aquela cedência; </a:t>
            </a:r>
          </a:p>
          <a:p>
            <a:pPr marL="342900" indent="-342900"/>
            <a:r>
              <a:rPr lang="pt-PT" sz="1800" dirty="0" smtClean="0"/>
              <a:t/>
            </a:r>
            <a:br>
              <a:rPr lang="pt-PT" sz="1800" dirty="0" smtClean="0"/>
            </a:br>
            <a:endParaRPr lang="pt-PT" sz="1800" dirty="0" smtClean="0"/>
          </a:p>
          <a:p>
            <a:r>
              <a:rPr lang="pt-PT" sz="1800" b="1" dirty="0" smtClean="0"/>
              <a:t> </a:t>
            </a:r>
            <a:r>
              <a:rPr lang="pt-PT" sz="1800" i="1" dirty="0" smtClean="0"/>
              <a:t/>
            </a:r>
            <a:br>
              <a:rPr lang="pt-PT" sz="1800" i="1" dirty="0" smtClean="0"/>
            </a:br>
            <a:endParaRPr lang="pt-PT" sz="1800" dirty="0" smtClean="0"/>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Rendimentos prediais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8.º n.º 2 a) do CIRS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Em 2015 houve alterações nos rendimentos prediais que podem ser enquadrados na categoria B, por opção, mas esta situação mantém-se</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dissolve">
                                      <p:cBhvr>
                                        <p:cTn id="2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899592" y="1052735"/>
            <a:ext cx="7776864" cy="4154984"/>
          </a:xfrm>
          <a:prstGeom prst="rect">
            <a:avLst/>
          </a:prstGeom>
        </p:spPr>
        <p:txBody>
          <a:bodyPr wrap="square">
            <a:spAutoFit/>
          </a:bodyPr>
          <a:lstStyle/>
          <a:p>
            <a:pPr algn="just"/>
            <a:r>
              <a:rPr lang="pt-PT" dirty="0" smtClean="0"/>
              <a:t>Questão 30.:</a:t>
            </a:r>
          </a:p>
          <a:p>
            <a:pPr algn="just"/>
            <a:endParaRPr lang="pt-PT" dirty="0" smtClean="0"/>
          </a:p>
          <a:p>
            <a:pPr algn="just"/>
            <a:r>
              <a:rPr lang="pt-PT" dirty="0" smtClean="0"/>
              <a:t>O IMI pago por uma pessoa singular relativamente a um imóvel de que é proprietária:</a:t>
            </a:r>
          </a:p>
          <a:p>
            <a:pPr algn="just"/>
            <a:endParaRPr lang="pt-PT" dirty="0" smtClean="0"/>
          </a:p>
          <a:p>
            <a:pPr algn="just"/>
            <a:r>
              <a:rPr lang="pt-PT" dirty="0" smtClean="0"/>
              <a:t>a) É dedutível à </a:t>
            </a:r>
            <a:r>
              <a:rPr lang="pt-PT" dirty="0" err="1" smtClean="0"/>
              <a:t>colecta</a:t>
            </a:r>
            <a:r>
              <a:rPr lang="pt-PT" dirty="0" smtClean="0"/>
              <a:t> do IRS.</a:t>
            </a:r>
          </a:p>
          <a:p>
            <a:pPr algn="just"/>
            <a:r>
              <a:rPr lang="pt-PT" dirty="0" smtClean="0"/>
              <a:t>b) É dedutível no cálculo da eventual mais-valia que obtenha no caso de venda do imóvel.</a:t>
            </a:r>
          </a:p>
          <a:p>
            <a:pPr algn="just"/>
            <a:r>
              <a:rPr lang="pt-PT" dirty="0" smtClean="0"/>
              <a:t>c) Não tem qualquer relevância na liquidação de IRS.</a:t>
            </a:r>
          </a:p>
          <a:p>
            <a:pPr algn="just"/>
            <a:r>
              <a:rPr lang="pt-PT" dirty="0" smtClean="0"/>
              <a:t>d) Constitui dedução específica da categoria F no caso de o imóvel estar arrendado.</a:t>
            </a:r>
            <a:endParaRPr lang="pt-PT" dirty="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1124743"/>
            <a:ext cx="8424936" cy="2308324"/>
          </a:xfrm>
          <a:prstGeom prst="rect">
            <a:avLst/>
          </a:prstGeom>
        </p:spPr>
        <p:txBody>
          <a:bodyPr wrap="square">
            <a:spAutoFit/>
          </a:bodyPr>
          <a:lstStyle/>
          <a:p>
            <a:r>
              <a:rPr lang="pt-PT" sz="1800" b="1" dirty="0" smtClean="0"/>
              <a:t>Artigo 41.º  - Deduções</a:t>
            </a:r>
          </a:p>
          <a:p>
            <a:endParaRPr lang="pt-PT" sz="1800" b="1" dirty="0" smtClean="0"/>
          </a:p>
          <a:p>
            <a:r>
              <a:rPr lang="pt-PT" sz="1800" dirty="0" smtClean="0"/>
              <a:t>1 - Aos rendimentos brutos referidos no artigo 8.º deduzem-se as despesas de manutenção e de conservação que incumbam ao sujeito passivo, por ele sejam suportadas e se encontrem documentalmente provadas, bem como o imposto municipal sobre imóveis e o imposto do selo que incide sobre o valor dos prédios ou parte de prédios cujo rendimento seja objeto de tributação no ano fiscal</a:t>
            </a:r>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Dedução especifica</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Art.º41.º n.º 1 do CIRS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Ver alteração neste art.º em 2015, mas esta situação mantém-se</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17</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611560" y="1052736"/>
            <a:ext cx="7560840" cy="4893647"/>
          </a:xfrm>
          <a:prstGeom prst="rect">
            <a:avLst/>
          </a:prstGeom>
        </p:spPr>
        <p:txBody>
          <a:bodyPr wrap="square">
            <a:spAutoFit/>
          </a:bodyPr>
          <a:lstStyle/>
          <a:p>
            <a:r>
              <a:rPr lang="pt-PT" dirty="0" smtClean="0"/>
              <a:t>Questão 33.:</a:t>
            </a:r>
          </a:p>
          <a:p>
            <a:endParaRPr lang="pt-PT" dirty="0" smtClean="0"/>
          </a:p>
          <a:p>
            <a:r>
              <a:rPr lang="pt-PT" dirty="0" smtClean="0"/>
              <a:t>Em sede de IRS, os rendimentos de capitais obtidos por residentes:</a:t>
            </a:r>
          </a:p>
          <a:p>
            <a:endParaRPr lang="pt-PT" dirty="0" smtClean="0"/>
          </a:p>
          <a:p>
            <a:pPr marL="457200" indent="-457200">
              <a:buAutoNum type="alphaLcParenR"/>
            </a:pPr>
            <a:r>
              <a:rPr lang="pt-PT" dirty="0" smtClean="0"/>
              <a:t>Estão sujeitos a englobamento.</a:t>
            </a:r>
          </a:p>
          <a:p>
            <a:pPr marL="457200" indent="-457200">
              <a:buAutoNum type="alphaLcParenR"/>
            </a:pPr>
            <a:endParaRPr lang="pt-PT" dirty="0" smtClean="0"/>
          </a:p>
          <a:p>
            <a:r>
              <a:rPr lang="pt-PT" dirty="0" smtClean="0"/>
              <a:t>b) São tributados a taxas liberatórias.</a:t>
            </a:r>
          </a:p>
          <a:p>
            <a:endParaRPr lang="pt-PT" dirty="0" smtClean="0"/>
          </a:p>
          <a:p>
            <a:r>
              <a:rPr lang="pt-PT" dirty="0" smtClean="0"/>
              <a:t>c) São sempre englobáveis, seja por opção, seja por imposição.</a:t>
            </a:r>
          </a:p>
          <a:p>
            <a:endParaRPr lang="pt-PT" dirty="0" smtClean="0"/>
          </a:p>
          <a:p>
            <a:r>
              <a:rPr lang="pt-PT" dirty="0" smtClean="0"/>
              <a:t>d) Só são englobáveis por opção dos sujeitos passivos.</a:t>
            </a:r>
            <a:endParaRPr lang="pt-PT" dirty="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6340197"/>
          </a:xfrm>
          <a:prstGeom prst="rect">
            <a:avLst/>
          </a:prstGeom>
        </p:spPr>
        <p:txBody>
          <a:bodyPr wrap="square">
            <a:spAutoFit/>
          </a:bodyPr>
          <a:lstStyle/>
          <a:p>
            <a:r>
              <a:rPr lang="pt-PT" sz="1600" b="1" dirty="0" smtClean="0"/>
              <a:t>Artigo 22.º - Englobamento </a:t>
            </a:r>
          </a:p>
          <a:p>
            <a:r>
              <a:rPr lang="pt-PT" sz="1600" dirty="0" smtClean="0"/>
              <a:t>3 - Não são englobados para efeitos da sua tributação: </a:t>
            </a:r>
            <a:br>
              <a:rPr lang="pt-PT" sz="1600" dirty="0" smtClean="0"/>
            </a:br>
            <a:r>
              <a:rPr lang="pt-PT" sz="1600" dirty="0" smtClean="0"/>
              <a:t>b) Os rendimentos referidos nos artigos 71.º e 72.º auferidos por residentes em território português, sem prejuízo da opção pelo englobamento neles previsto. </a:t>
            </a:r>
          </a:p>
          <a:p>
            <a:r>
              <a:rPr lang="pt-PT" sz="1600" b="1" dirty="0" smtClean="0"/>
              <a:t>Artigo 71.º  - Taxas liberatórias </a:t>
            </a:r>
          </a:p>
          <a:p>
            <a:r>
              <a:rPr lang="pt-PT" sz="1600" dirty="0" smtClean="0"/>
              <a:t>1 - Estão sujeitos a retenção na fonte a título definitivo, à taxa liberatória de 28%, os seguintes rendimentos obtidos em território português: ……</a:t>
            </a:r>
            <a:br>
              <a:rPr lang="pt-PT" sz="1600" dirty="0" smtClean="0"/>
            </a:br>
            <a:r>
              <a:rPr lang="pt-PT" sz="1600" dirty="0" smtClean="0"/>
              <a:t>2 - Estão sujeitos a retenção na fonte a título definitivo, à taxa liberatória de 28 %, os rendimentos de valores mobiliários pagos ou colocados à disposição dos respetivos titulares, residentes em território português, devidos por entidades que não tenham aqui domicílio a que possa imputar-se o pagamento, por intermédio de entidades que estejam mandatadas por devedores ou titulares ou ajam por conta de uns ou outros. </a:t>
            </a:r>
          </a:p>
          <a:p>
            <a:r>
              <a:rPr lang="pt-PT" sz="1600" dirty="0" smtClean="0"/>
              <a:t>6 - Os rendimentos a que se referem os </a:t>
            </a:r>
            <a:r>
              <a:rPr lang="pt-PT" sz="1600" dirty="0" err="1" smtClean="0"/>
              <a:t>n.os</a:t>
            </a:r>
            <a:r>
              <a:rPr lang="pt-PT" sz="1600" dirty="0" smtClean="0"/>
              <a:t> 1 e 2 podem ser englobados para efeitos da sua tributação, por opção dos </a:t>
            </a:r>
            <a:r>
              <a:rPr lang="pt-PT" sz="1600" dirty="0" err="1" smtClean="0"/>
              <a:t>respectivos</a:t>
            </a:r>
            <a:r>
              <a:rPr lang="pt-PT" sz="1600" dirty="0" smtClean="0"/>
              <a:t> titulares, residentes em território nacional, desde que obtidos fora do âmbito do exercício de </a:t>
            </a:r>
            <a:r>
              <a:rPr lang="pt-PT" sz="1600" dirty="0" err="1" smtClean="0"/>
              <a:t>actividades</a:t>
            </a:r>
            <a:r>
              <a:rPr lang="pt-PT" sz="1600" dirty="0" smtClean="0"/>
              <a:t> empresariais e profissionais.</a:t>
            </a:r>
          </a:p>
          <a:p>
            <a:r>
              <a:rPr lang="pt-PT" sz="1600" b="1" dirty="0" smtClean="0"/>
              <a:t>Artigo 101 .º - Retenção sobre rendimentos de outras categorias </a:t>
            </a:r>
          </a:p>
          <a:p>
            <a:r>
              <a:rPr lang="pt-PT" sz="1600" dirty="0" smtClean="0"/>
              <a:t>1 - As entidades que disponham ou devam dispor de contabilidade organizada são obrigadas a reter o imposto, mediante a aplicação, aos rendimentos ilíquidos de que sejam devedoras e sem prejuízo do disposto nos números seguintes, das seguintes taxas: </a:t>
            </a:r>
          </a:p>
          <a:p>
            <a:r>
              <a:rPr lang="pt-PT" sz="1600" dirty="0" smtClean="0"/>
              <a:t>a) 16,5%, tratando-se de rendimentos da categoria B referidos na alínea c) do n.º 1 do artigo 3.º, de rendimentos da categoria E ou de incrementos patrimoniais previstos nas alíneas b) e c) do n.º 1 do artigo 9.º;</a:t>
            </a:r>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Justificação</a:t>
            </a:r>
            <a:r>
              <a:rPr lang="pt-PT" sz="2000" b="1" dirty="0" smtClean="0">
                <a:solidFill>
                  <a:srgbClr val="0066FF"/>
                </a:solidFill>
                <a:effectLst>
                  <a:outerShdw blurRad="38100" dist="38100" dir="2700000" algn="tl">
                    <a:srgbClr val="C0C0C0"/>
                  </a:outerShdw>
                </a:effectLst>
                <a:latin typeface="Lucida Sans Unicode" pitchFamily="34" charset="0"/>
              </a:rPr>
              <a:t>: Englobamento</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22.º n.º 3 b), art.º 71.º n.º 1, n.º 2 e n.º 6 e art.º 101.º n.º 1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2015 houve alterações nestes artigos, mas continua a haver rendimentos desta categoria com englobamento obrigatório e facultativo</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20</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601533"/>
          </a:xfrm>
          <a:prstGeom prst="rect">
            <a:avLst/>
          </a:prstGeom>
        </p:spPr>
        <p:txBody>
          <a:bodyPr wrap="square">
            <a:spAutoFit/>
          </a:bodyPr>
          <a:lstStyle/>
          <a:p>
            <a:pPr algn="just"/>
            <a:r>
              <a:rPr lang="pt-PT" sz="2000" dirty="0" smtClean="0"/>
              <a:t>Os Gerentes referiram ao TOC ser sua intenção ceder-lhe, a título pessoal, uma participação no capital da empresa, correspondente a 5% do capital social, pelo valor simbólico de um euro. Seria ainda convidado para assumir funções de Gerente, ficando também com a responsabilidade da Direção Financeira da empresa.</a:t>
            </a:r>
          </a:p>
          <a:p>
            <a:pPr algn="just"/>
            <a:endParaRPr lang="pt-PT" sz="2000" dirty="0" smtClean="0"/>
          </a:p>
          <a:p>
            <a:pPr algn="just"/>
            <a:r>
              <a:rPr lang="pt-PT" sz="2000" dirty="0" smtClean="0"/>
              <a:t>QUESTÃO 8.:</a:t>
            </a:r>
          </a:p>
          <a:p>
            <a:pPr algn="just"/>
            <a:r>
              <a:rPr lang="pt-PT" sz="2000" dirty="0" smtClean="0"/>
              <a:t>Caso o TOC Dr. </a:t>
            </a:r>
            <a:r>
              <a:rPr lang="pt-PT" sz="2000" dirty="0" err="1" smtClean="0"/>
              <a:t>Luis</a:t>
            </a:r>
            <a:r>
              <a:rPr lang="pt-PT" sz="2000" dirty="0" smtClean="0"/>
              <a:t> Sousa aceite a proposta de comprar 5% do capital social da </a:t>
            </a:r>
            <a:r>
              <a:rPr lang="pt-PT" sz="2000" dirty="0" err="1" smtClean="0"/>
              <a:t>SinalSeg</a:t>
            </a:r>
            <a:r>
              <a:rPr lang="pt-PT" sz="2000" dirty="0" smtClean="0"/>
              <a:t>, Lda. pelo valor simbólico de um euro, para efeitos de IRS:</a:t>
            </a:r>
          </a:p>
          <a:p>
            <a:pPr algn="just"/>
            <a:endParaRPr lang="pt-PT" sz="2000" dirty="0" smtClean="0"/>
          </a:p>
          <a:p>
            <a:pPr algn="just"/>
            <a:r>
              <a:rPr lang="pt-PT" sz="2000" dirty="0" smtClean="0"/>
              <a:t>a) Fica sujeito a IRS, respeitante ao ano da aquisição, incidindo sobre a diferença entre o valor de aquisição e o valor nominal da participação.</a:t>
            </a:r>
          </a:p>
          <a:p>
            <a:pPr algn="just"/>
            <a:r>
              <a:rPr lang="pt-PT" sz="2000" dirty="0" smtClean="0"/>
              <a:t>b) Apenas fica sujeito a IRS caso venda a participação e apenas se o valor de venda for inferior ao respetivo valor nominal.</a:t>
            </a:r>
          </a:p>
          <a:p>
            <a:pPr algn="just"/>
            <a:r>
              <a:rPr lang="pt-PT" sz="2000" dirty="0" smtClean="0"/>
              <a:t>c) Ficará sujeito a IRS apenas e quando vier a alienar a participação e apenas se obtiver uma mais-valia nessa alienação.</a:t>
            </a:r>
          </a:p>
          <a:p>
            <a:pPr algn="just"/>
            <a:r>
              <a:rPr lang="pt-PT" sz="2000" dirty="0" smtClean="0"/>
              <a:t>d) Nenhuma das anteriores. </a:t>
            </a:r>
          </a:p>
          <a:p>
            <a:endParaRPr lang="pt-PT" sz="1800" dirty="0" smtClean="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632311"/>
          </a:xfrm>
          <a:prstGeom prst="rect">
            <a:avLst/>
          </a:prstGeom>
        </p:spPr>
        <p:txBody>
          <a:bodyPr wrap="square">
            <a:spAutoFit/>
          </a:bodyPr>
          <a:lstStyle/>
          <a:p>
            <a:r>
              <a:rPr lang="pt-PT" sz="1800" b="1" dirty="0" smtClean="0"/>
              <a:t>Artigo 10.º  - Mais-Valias </a:t>
            </a:r>
          </a:p>
          <a:p>
            <a:endParaRPr lang="pt-PT" sz="1800" b="1" dirty="0" smtClean="0"/>
          </a:p>
          <a:p>
            <a:r>
              <a:rPr lang="pt-PT" sz="1800" dirty="0" smtClean="0"/>
              <a:t>1 - Constituem mais-valias os ganhos obtidos que, não sendo considerados rendimentos empresariais e profissionais, de capitais ou prediais, resultem de: </a:t>
            </a:r>
          </a:p>
          <a:p>
            <a:r>
              <a:rPr lang="pt-PT" sz="1800" dirty="0" smtClean="0"/>
              <a:t>b) Alienação onerosa de partes sociais, incluindo a sua remição e amortização com redução de capital, e de outros valores mobiliários, a extinção ou entrega de partes sociais das sociedades fundidas, cindidas ou adquiridas no âmbito de operações de fusão, cisão ou permuta de partes sociais, bem como o valor atribuído em resultado da partilha nos termos do artigo 81.º do Código do IRC;</a:t>
            </a:r>
            <a:br>
              <a:rPr lang="pt-PT" sz="1800" dirty="0" smtClean="0"/>
            </a:br>
            <a:r>
              <a:rPr lang="pt-PT" sz="1800" dirty="0" smtClean="0"/>
              <a:t>4 - O ganho sujeito a IRS é constituído:</a:t>
            </a:r>
            <a:br>
              <a:rPr lang="pt-PT" sz="1800" dirty="0" smtClean="0"/>
            </a:br>
            <a:r>
              <a:rPr lang="pt-PT" sz="1800" dirty="0" smtClean="0"/>
              <a:t>a) Pela diferença entre o valor de realização e o valor de aquisição, líquidos da parte qualificada como rendimento de capitais, sendo caso disso, nos casos previstos nas alíneas a), b) e c) do n.º 1;</a:t>
            </a:r>
          </a:p>
          <a:p>
            <a:r>
              <a:rPr lang="pt-PT" sz="1800" dirty="0" smtClean="0"/>
              <a:t/>
            </a:r>
            <a:br>
              <a:rPr lang="pt-PT" sz="1800" dirty="0" smtClean="0"/>
            </a:br>
            <a:endParaRPr lang="pt-PT" sz="1800" dirty="0" smtClean="0"/>
          </a:p>
          <a:p>
            <a:r>
              <a:rPr lang="pt-PT" sz="1800" b="1" dirty="0" smtClean="0"/>
              <a:t> </a:t>
            </a:r>
            <a:r>
              <a:rPr lang="pt-PT" sz="1800" i="1" dirty="0" smtClean="0"/>
              <a:t/>
            </a:r>
            <a:br>
              <a:rPr lang="pt-PT" sz="1800" i="1" dirty="0" smtClean="0"/>
            </a:br>
            <a:endParaRPr lang="pt-PT" sz="1800" dirty="0" smtClean="0"/>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Justificação</a:t>
            </a:r>
            <a:r>
              <a:rPr lang="pt-PT" sz="2000" b="1" dirty="0" smtClean="0">
                <a:solidFill>
                  <a:srgbClr val="0066FF"/>
                </a:solidFill>
                <a:effectLst>
                  <a:outerShdw blurRad="38100" dist="38100" dir="2700000" algn="tl">
                    <a:srgbClr val="C0C0C0"/>
                  </a:outerShdw>
                </a:effectLst>
                <a:latin typeface="Lucida Sans Unicode" pitchFamily="34" charset="0"/>
              </a:rPr>
              <a:t>: Mais/menos valias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10.º n.º 1 b) e n.º 4 a)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Ver também art.º 48.º (custo documentalmente provado) </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2015 houve alteração na </a:t>
            </a:r>
            <a:r>
              <a:rPr lang="pt-PT" sz="2000" b="1" dirty="0" err="1" smtClean="0">
                <a:solidFill>
                  <a:srgbClr val="FF0000"/>
                </a:solidFill>
                <a:effectLst>
                  <a:outerShdw blurRad="38100" dist="38100" dir="2700000" algn="tl">
                    <a:srgbClr val="C0C0C0"/>
                  </a:outerShdw>
                </a:effectLst>
                <a:latin typeface="Lucida Sans Unicode" pitchFamily="34" charset="0"/>
              </a:rPr>
              <a:t>alinea</a:t>
            </a:r>
            <a:r>
              <a:rPr lang="pt-PT" sz="2000" b="1" dirty="0" smtClean="0">
                <a:solidFill>
                  <a:srgbClr val="FF0000"/>
                </a:solidFill>
                <a:effectLst>
                  <a:outerShdw blurRad="38100" dist="38100" dir="2700000" algn="tl">
                    <a:srgbClr val="C0C0C0"/>
                  </a:outerShdw>
                </a:effectLst>
                <a:latin typeface="Lucida Sans Unicode" pitchFamily="34" charset="0"/>
              </a:rPr>
              <a:t> b) mas esta situação mantém-se</a:t>
            </a:r>
            <a:endParaRPr lang="pt-PT" sz="20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animEffect transition="in" filter="dissolve">
                                      <p:cBhvr>
                                        <p:cTn id="25"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1124744"/>
            <a:ext cx="8424936" cy="5262979"/>
          </a:xfrm>
          <a:prstGeom prst="rect">
            <a:avLst/>
          </a:prstGeom>
        </p:spPr>
        <p:txBody>
          <a:bodyPr wrap="square">
            <a:spAutoFit/>
          </a:bodyPr>
          <a:lstStyle/>
          <a:p>
            <a:r>
              <a:rPr lang="pt-PT" dirty="0" smtClean="0"/>
              <a:t>Questão 29.:</a:t>
            </a:r>
          </a:p>
          <a:p>
            <a:endParaRPr lang="pt-PT" dirty="0" smtClean="0"/>
          </a:p>
          <a:p>
            <a:r>
              <a:rPr lang="pt-PT" dirty="0" smtClean="0"/>
              <a:t>A venda por parte de uma pessoa singular de uma casa que tinha herdado de um tio em 2002:</a:t>
            </a:r>
          </a:p>
          <a:p>
            <a:endParaRPr lang="pt-PT" dirty="0" smtClean="0"/>
          </a:p>
          <a:p>
            <a:pPr marL="457200" indent="-457200">
              <a:buAutoNum type="alphaLcParenR"/>
            </a:pPr>
            <a:r>
              <a:rPr lang="pt-PT" dirty="0" smtClean="0"/>
              <a:t>Constitui rendimento da categoria G.</a:t>
            </a:r>
          </a:p>
          <a:p>
            <a:pPr marL="457200" indent="-457200">
              <a:buAutoNum type="alphaLcParenR"/>
            </a:pPr>
            <a:endParaRPr lang="pt-PT" dirty="0" smtClean="0"/>
          </a:p>
          <a:p>
            <a:r>
              <a:rPr lang="pt-PT" dirty="0" smtClean="0"/>
              <a:t>b) Só constitui rendimento da categoria G se a casa se destinar a habitação própria e permanente.</a:t>
            </a:r>
          </a:p>
          <a:p>
            <a:endParaRPr lang="pt-PT" dirty="0" smtClean="0"/>
          </a:p>
          <a:p>
            <a:r>
              <a:rPr lang="pt-PT" dirty="0" smtClean="0"/>
              <a:t>c) Constitui um ato isolado, enquadrado na categoria B.</a:t>
            </a:r>
          </a:p>
          <a:p>
            <a:endParaRPr lang="pt-PT" dirty="0" smtClean="0"/>
          </a:p>
          <a:p>
            <a:r>
              <a:rPr lang="pt-PT" dirty="0" smtClean="0"/>
              <a:t>d) Não é tributada em IRS, por estar sujeita a imposto do selo.</a:t>
            </a:r>
          </a:p>
          <a:p>
            <a:endParaRPr lang="pt-PT" dirty="0" smtClean="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3139321"/>
          </a:xfrm>
          <a:prstGeom prst="rect">
            <a:avLst/>
          </a:prstGeom>
        </p:spPr>
        <p:txBody>
          <a:bodyPr wrap="square">
            <a:spAutoFit/>
          </a:bodyPr>
          <a:lstStyle/>
          <a:p>
            <a:r>
              <a:rPr lang="pt-PT" sz="1800" b="1" dirty="0" smtClean="0"/>
              <a:t>Artigo 10.º - Mais-Valias </a:t>
            </a:r>
          </a:p>
          <a:p>
            <a:endParaRPr lang="pt-PT" sz="1800" b="1" dirty="0" smtClean="0"/>
          </a:p>
          <a:p>
            <a:r>
              <a:rPr lang="pt-PT" sz="1800" dirty="0" smtClean="0"/>
              <a:t>1 - Constituem mais-valias os ganhos obtidos que, não sendo considerados rendimentos empresariais e profissionais, de capitais ou prediais, resultem de: </a:t>
            </a:r>
          </a:p>
          <a:p>
            <a:pPr marL="342900" indent="-342900">
              <a:buAutoNum type="alphaLcParenR"/>
            </a:pPr>
            <a:r>
              <a:rPr lang="pt-PT" sz="1800" dirty="0" smtClean="0"/>
              <a:t>Alienação onerosa de direitos reais sobre bens imóveis e </a:t>
            </a:r>
            <a:r>
              <a:rPr lang="pt-PT" sz="1800" dirty="0" err="1" smtClean="0"/>
              <a:t>afectação</a:t>
            </a:r>
            <a:r>
              <a:rPr lang="pt-PT" sz="1800" dirty="0" smtClean="0"/>
              <a:t> de quaisquer bens do património particular a </a:t>
            </a:r>
            <a:r>
              <a:rPr lang="pt-PT" sz="1800" dirty="0" err="1" smtClean="0"/>
              <a:t>actividade</a:t>
            </a:r>
            <a:r>
              <a:rPr lang="pt-PT" sz="1800" dirty="0" smtClean="0"/>
              <a:t> empresarial e profissional exercida em nome individual pelo seu proprietário; </a:t>
            </a:r>
          </a:p>
          <a:p>
            <a:pPr marL="342900" indent="-342900">
              <a:buAutoNum type="alphaLcParenR"/>
            </a:pPr>
            <a:endParaRPr lang="pt-PT" sz="1800" dirty="0" smtClean="0"/>
          </a:p>
          <a:p>
            <a:pPr marL="342900" indent="-342900">
              <a:buAutoNum type="alphaLcParenR"/>
            </a:pPr>
            <a:endParaRPr lang="pt-PT" sz="1800" dirty="0" smtClean="0"/>
          </a:p>
          <a:p>
            <a:pPr marL="342900" indent="-342900">
              <a:buAutoNum type="alphaLcParenR"/>
            </a:pPr>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Mais valias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10.º n.º 1 a) do CIRS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dissolv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1196751"/>
            <a:ext cx="8424936" cy="4893647"/>
          </a:xfrm>
          <a:prstGeom prst="rect">
            <a:avLst/>
          </a:prstGeom>
        </p:spPr>
        <p:txBody>
          <a:bodyPr wrap="square">
            <a:spAutoFit/>
          </a:bodyPr>
          <a:lstStyle/>
          <a:p>
            <a:r>
              <a:rPr lang="pt-PT" dirty="0" smtClean="0"/>
              <a:t>Questão 30.:</a:t>
            </a:r>
          </a:p>
          <a:p>
            <a:endParaRPr lang="pt-PT" dirty="0" smtClean="0"/>
          </a:p>
          <a:p>
            <a:r>
              <a:rPr lang="pt-PT" dirty="0" smtClean="0"/>
              <a:t>Enquadra-se na categoria F do IRS o rendimento derivado de:</a:t>
            </a:r>
          </a:p>
          <a:p>
            <a:endParaRPr lang="pt-PT" dirty="0" smtClean="0"/>
          </a:p>
          <a:p>
            <a:pPr marL="457200" indent="-457200">
              <a:buAutoNum type="alphaLcParenR"/>
            </a:pPr>
            <a:r>
              <a:rPr lang="pt-PT" dirty="0" smtClean="0"/>
              <a:t>Sublocação de um apartamento.</a:t>
            </a:r>
          </a:p>
          <a:p>
            <a:pPr marL="457200" indent="-457200">
              <a:buAutoNum type="alphaLcParenR"/>
            </a:pPr>
            <a:endParaRPr lang="pt-PT" dirty="0" smtClean="0"/>
          </a:p>
          <a:p>
            <a:r>
              <a:rPr lang="pt-PT" dirty="0" smtClean="0"/>
              <a:t>b) Cessão da posição contratual em contrato de compra e venda de um imóvel.</a:t>
            </a:r>
          </a:p>
          <a:p>
            <a:endParaRPr lang="pt-PT" dirty="0" smtClean="0"/>
          </a:p>
          <a:p>
            <a:r>
              <a:rPr lang="pt-PT" dirty="0" smtClean="0"/>
              <a:t>c) Cessão da posição contratual em contrato de arrendamento de um imóvel.</a:t>
            </a:r>
          </a:p>
          <a:p>
            <a:endParaRPr lang="pt-PT" dirty="0" smtClean="0"/>
          </a:p>
          <a:p>
            <a:r>
              <a:rPr lang="pt-PT" dirty="0" smtClean="0"/>
              <a:t>d) Nenhum dos anteriores.</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27</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2862322"/>
          </a:xfrm>
          <a:prstGeom prst="rect">
            <a:avLst/>
          </a:prstGeom>
        </p:spPr>
        <p:txBody>
          <a:bodyPr wrap="square">
            <a:spAutoFit/>
          </a:bodyPr>
          <a:lstStyle/>
          <a:p>
            <a:r>
              <a:rPr lang="pt-PT" sz="1800" b="1" dirty="0" smtClean="0"/>
              <a:t>Artigo 8.º - Rendimentos da categoria F </a:t>
            </a:r>
            <a:br>
              <a:rPr lang="pt-PT" sz="1800" b="1" dirty="0" smtClean="0"/>
            </a:br>
            <a:endParaRPr lang="pt-PT" sz="1800" b="1" dirty="0" smtClean="0"/>
          </a:p>
          <a:p>
            <a:r>
              <a:rPr lang="pt-PT" sz="1800" dirty="0" smtClean="0"/>
              <a:t>1 - Consideram-se rendimentos prediais as rendas dos prédios rústicos, urbanos e mistos pagas ou colocadas à disposição dos </a:t>
            </a:r>
            <a:r>
              <a:rPr lang="pt-PT" sz="1800" dirty="0" err="1" smtClean="0"/>
              <a:t>respectivos</a:t>
            </a:r>
            <a:r>
              <a:rPr lang="pt-PT" sz="1800" dirty="0" smtClean="0"/>
              <a:t> titulares. </a:t>
            </a:r>
          </a:p>
          <a:p>
            <a:endParaRPr lang="pt-PT" sz="1800" dirty="0" smtClean="0"/>
          </a:p>
          <a:p>
            <a:r>
              <a:rPr lang="pt-PT" sz="1800" dirty="0" smtClean="0"/>
              <a:t>2 - São havidas como rendas: </a:t>
            </a:r>
          </a:p>
          <a:p>
            <a:endParaRPr lang="pt-PT" sz="1800" dirty="0" smtClean="0"/>
          </a:p>
          <a:p>
            <a:r>
              <a:rPr lang="pt-PT" sz="1800" dirty="0" smtClean="0"/>
              <a:t>c) A diferença, auferida pelo sublocador, entre a renda recebida do subarrendatário e a paga ao senhorio; </a:t>
            </a:r>
          </a:p>
          <a:p>
            <a:endParaRPr lang="pt-PT" sz="1800" dirty="0" smtClean="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Rendimentos prediais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8.º n.º 2 c) do CIRS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Em 2015 houve alterações, mas esta dedução  mantém-se</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dissolve">
                                      <p:cBhvr>
                                        <p:cTn id="2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1124743"/>
            <a:ext cx="8424936" cy="5262979"/>
          </a:xfrm>
          <a:prstGeom prst="rect">
            <a:avLst/>
          </a:prstGeom>
        </p:spPr>
        <p:txBody>
          <a:bodyPr wrap="square">
            <a:spAutoFit/>
          </a:bodyPr>
          <a:lstStyle/>
          <a:p>
            <a:r>
              <a:rPr lang="pt-PT" dirty="0" smtClean="0"/>
              <a:t>Questão 31.:</a:t>
            </a:r>
          </a:p>
          <a:p>
            <a:r>
              <a:rPr lang="pt-PT" dirty="0" smtClean="0"/>
              <a:t>No cálculo da mais-valia apurada na venda de um imóvel herdado por uma dada pessoa singular, considera-se valor de aquisição:</a:t>
            </a:r>
          </a:p>
          <a:p>
            <a:endParaRPr lang="pt-PT" dirty="0" smtClean="0"/>
          </a:p>
          <a:p>
            <a:pPr marL="457200" indent="-457200">
              <a:buAutoNum type="alphaLcParenR"/>
            </a:pPr>
            <a:r>
              <a:rPr lang="pt-PT" dirty="0" smtClean="0"/>
              <a:t>Zero.</a:t>
            </a:r>
          </a:p>
          <a:p>
            <a:pPr marL="457200" indent="-457200">
              <a:buAutoNum type="alphaLcParenR"/>
            </a:pPr>
            <a:endParaRPr lang="pt-PT" dirty="0" smtClean="0"/>
          </a:p>
          <a:p>
            <a:r>
              <a:rPr lang="pt-PT" dirty="0" smtClean="0"/>
              <a:t>b) O valor declarado na relação de bens, se for superior ao valor patrimonial tributário.</a:t>
            </a:r>
          </a:p>
          <a:p>
            <a:endParaRPr lang="pt-PT" dirty="0" smtClean="0"/>
          </a:p>
          <a:p>
            <a:r>
              <a:rPr lang="pt-PT" dirty="0" smtClean="0"/>
              <a:t>c) O valor patrimonial tributário do imóvel determinado nos termos do Código do IMI com referência à data do óbito.</a:t>
            </a:r>
          </a:p>
          <a:p>
            <a:endParaRPr lang="pt-PT" dirty="0" smtClean="0"/>
          </a:p>
          <a:p>
            <a:r>
              <a:rPr lang="pt-PT" dirty="0" smtClean="0"/>
              <a:t>d) O valor patrimonial tributário do imóvel dois anos antes da data do óbito.</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30</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355312"/>
          </a:xfrm>
          <a:prstGeom prst="rect">
            <a:avLst/>
          </a:prstGeom>
        </p:spPr>
        <p:txBody>
          <a:bodyPr wrap="square">
            <a:spAutoFit/>
          </a:bodyPr>
          <a:lstStyle/>
          <a:p>
            <a:r>
              <a:rPr lang="pt-PT" sz="1800" b="1" dirty="0" smtClean="0"/>
              <a:t>Artigo 45.º - Valor de aquisição a título gratuito </a:t>
            </a:r>
          </a:p>
          <a:p>
            <a:endParaRPr lang="pt-PT" sz="1800" b="1" dirty="0" smtClean="0"/>
          </a:p>
          <a:p>
            <a:r>
              <a:rPr lang="pt-PT" sz="1800" dirty="0" smtClean="0"/>
              <a:t>1 - Para a determinação dos ganhos sujeitos a IRS considera-se o valor de aquisição, no caso de bens ou direitos adquiridos a título gratuito: </a:t>
            </a:r>
          </a:p>
          <a:p>
            <a:pPr marL="342900" indent="-342900">
              <a:buAutoNum type="alphaLcParenR"/>
            </a:pPr>
            <a:r>
              <a:rPr lang="pt-PT" sz="1800" dirty="0" smtClean="0"/>
              <a:t>O valor que tenha sido considerado para efeitos de liquidação de imposto do selo; </a:t>
            </a:r>
          </a:p>
          <a:p>
            <a:pPr marL="342900" indent="-342900">
              <a:buAutoNum type="alphaLcParenR"/>
            </a:pPr>
            <a:r>
              <a:rPr lang="pt-PT" sz="1800" dirty="0" smtClean="0"/>
              <a:t>O valor que serviria de base à liquidação de imposto do selo, caso este fosse devido. </a:t>
            </a:r>
          </a:p>
          <a:p>
            <a:pPr marL="342900" indent="-342900">
              <a:buAutoNum type="alphaLcParenR"/>
            </a:pPr>
            <a:endParaRPr lang="pt-PT" sz="1800" dirty="0" smtClean="0"/>
          </a:p>
          <a:p>
            <a:pPr marL="342900" indent="-342900">
              <a:buAutoNum type="alphaLcParenR"/>
            </a:pPr>
            <a:endParaRPr lang="pt-PT" sz="1800" dirty="0" smtClean="0"/>
          </a:p>
          <a:p>
            <a:r>
              <a:rPr lang="pt-PT" sz="1800" b="1" i="1" dirty="0" smtClean="0"/>
              <a:t>Nas transmissões gratuitas </a:t>
            </a:r>
          </a:p>
          <a:p>
            <a:r>
              <a:rPr lang="pt-PT" sz="1800" b="1" i="1" dirty="0" smtClean="0"/>
              <a:t>Artigo 13.º - Valor tributável dos bens imóveis</a:t>
            </a:r>
          </a:p>
          <a:p>
            <a:r>
              <a:rPr lang="pt-PT" sz="1800" dirty="0" smtClean="0"/>
              <a:t/>
            </a:r>
            <a:br>
              <a:rPr lang="pt-PT" sz="1800" dirty="0" smtClean="0"/>
            </a:br>
            <a:r>
              <a:rPr lang="pt-PT" sz="1800" dirty="0" smtClean="0"/>
              <a:t>1 - O valor dos imóveis é o valor patrimonial tributário constante da matriz nos termos do CIMI à data da transmissão, ou o determinado por avaliação nos casos de prédios omissos ou inscritos sem valor patrimonial. </a:t>
            </a:r>
            <a:br>
              <a:rPr lang="pt-PT" sz="1800" dirty="0" smtClean="0"/>
            </a:br>
            <a:endParaRPr lang="pt-PT" sz="1800" dirty="0" smtClean="0"/>
          </a:p>
          <a:p>
            <a:pPr marL="342900" indent="-342900">
              <a:buAutoNum type="alphaLcParenR"/>
            </a:pPr>
            <a:endParaRPr lang="pt-PT" sz="1800" dirty="0" smtClean="0"/>
          </a:p>
          <a:p>
            <a:pPr marL="342900" indent="-342900">
              <a:buAutoNum type="alphaLcParenR"/>
            </a:pPr>
            <a:endParaRPr lang="pt-PT" sz="1800" dirty="0" smtClean="0"/>
          </a:p>
          <a:p>
            <a:pPr marL="342900" indent="-342900">
              <a:buAutoNum type="alphaLcParenR"/>
            </a:pPr>
            <a:endParaRPr lang="pt-PT" sz="1800" dirty="0" smtClean="0"/>
          </a:p>
          <a:p>
            <a:pPr marL="342900" indent="-342900">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valor de aquisição</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45.º n.º 1 a) ou b) do CIRS e art.º 13.º n.º 1 do CISELO</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Ver também o n.º 3 do art.º 45.º para doações isentas</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355312"/>
          </a:xfrm>
          <a:prstGeom prst="rect">
            <a:avLst/>
          </a:prstGeom>
        </p:spPr>
        <p:txBody>
          <a:bodyPr wrap="square">
            <a:spAutoFit/>
          </a:bodyPr>
          <a:lstStyle/>
          <a:p>
            <a:r>
              <a:rPr lang="pt-PT" sz="1800" dirty="0" smtClean="0"/>
              <a:t>Como o pai de Caetano se encontrava já reformado e estava com a saúde debilitada, acordou com o filho e os dois amigos deste ceder-lhes o capital social da Têxtil Moderna – Sociedade Unipessoal, </a:t>
            </a:r>
            <a:r>
              <a:rPr lang="pt-PT" sz="1800" dirty="0" err="1" smtClean="0"/>
              <a:t>Lda</a:t>
            </a:r>
            <a:r>
              <a:rPr lang="pt-PT" sz="1800" dirty="0" smtClean="0"/>
              <a:t>, fundada em 1991. </a:t>
            </a:r>
          </a:p>
          <a:p>
            <a:r>
              <a:rPr lang="pt-PT" sz="1800" dirty="0" smtClean="0"/>
              <a:t>Assim, no dia 2 de janeiro de 2013 foi efetuada a cessão de quotas da Têxtil Moderna – Sociedade Unipessoal, </a:t>
            </a:r>
            <a:r>
              <a:rPr lang="pt-PT" sz="1800" dirty="0" err="1" smtClean="0"/>
              <a:t>Lda</a:t>
            </a:r>
            <a:r>
              <a:rPr lang="pt-PT" sz="1800" dirty="0" smtClean="0"/>
              <a:t>: a quota de 150.000 euros foi dividida em três quotas de 50.000 euros cada, sendo cada uma delas cedida pelo valor de um euro. Nessa mesma data a firma da sociedade foi alterada para Têxtil </a:t>
            </a:r>
            <a:r>
              <a:rPr lang="pt-PT" sz="1800" dirty="0" err="1" smtClean="0"/>
              <a:t>TecTecn</a:t>
            </a:r>
            <a:r>
              <a:rPr lang="pt-PT" sz="1800" dirty="0" smtClean="0"/>
              <a:t> – Tecidos Tecnológicos, </a:t>
            </a:r>
            <a:r>
              <a:rPr lang="pt-PT" sz="1800" dirty="0" err="1" smtClean="0"/>
              <a:t>Lda</a:t>
            </a:r>
            <a:r>
              <a:rPr lang="pt-PT" sz="1800" dirty="0" smtClean="0"/>
              <a:t> (</a:t>
            </a:r>
            <a:r>
              <a:rPr lang="pt-PT" sz="1800" dirty="0" err="1" smtClean="0"/>
              <a:t>TecTecn</a:t>
            </a:r>
            <a:r>
              <a:rPr lang="pt-PT" sz="1800" dirty="0" smtClean="0"/>
              <a:t>, Lda.). </a:t>
            </a:r>
          </a:p>
          <a:p>
            <a:endParaRPr lang="pt-PT" sz="1800" dirty="0" smtClean="0"/>
          </a:p>
          <a:p>
            <a:endParaRPr lang="pt-PT" sz="1800" dirty="0" smtClean="0"/>
          </a:p>
          <a:p>
            <a:r>
              <a:rPr lang="pt-PT" sz="1800" b="1" dirty="0" smtClean="0"/>
              <a:t>QUESTÃO 1.: </a:t>
            </a:r>
          </a:p>
          <a:p>
            <a:r>
              <a:rPr lang="pt-PT" sz="1800" b="1" i="1" dirty="0" smtClean="0"/>
              <a:t>Na alienação do capital social da Têxtil Moderna, Lda. o pai de Caetano: </a:t>
            </a:r>
          </a:p>
          <a:p>
            <a:r>
              <a:rPr lang="pt-PT" sz="1800" b="1" i="1" dirty="0" smtClean="0"/>
              <a:t>a) Obteve uma mais valia tributável em sede de IRS, cujo valor coincide com o valor de realização e está sujeita a tributação em IRS. </a:t>
            </a:r>
          </a:p>
          <a:p>
            <a:r>
              <a:rPr lang="pt-PT" sz="1800" b="1" i="1" dirty="0" smtClean="0"/>
              <a:t>b) Obteve uma menos valia dedutível em sede de IRS, cujo valor corresponde à diferença entre o valor de realização e o valor nominal. </a:t>
            </a:r>
          </a:p>
          <a:p>
            <a:r>
              <a:rPr lang="pt-PT" sz="1800" b="1" i="1" dirty="0" smtClean="0"/>
              <a:t>c) Obteve uma mais valia que está isenta de IRS nos termos do Estatuto dos Benefícios Fiscais. </a:t>
            </a:r>
          </a:p>
          <a:p>
            <a:r>
              <a:rPr lang="pt-PT" sz="1800" b="1" i="1" dirty="0" smtClean="0"/>
              <a:t>d) Nenhuma das anteriores. </a:t>
            </a:r>
            <a:endParaRPr lang="pt-PT" sz="1800" dirty="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6740307"/>
          </a:xfrm>
          <a:prstGeom prst="rect">
            <a:avLst/>
          </a:prstGeom>
        </p:spPr>
        <p:txBody>
          <a:bodyPr wrap="square">
            <a:spAutoFit/>
          </a:bodyPr>
          <a:lstStyle/>
          <a:p>
            <a:r>
              <a:rPr lang="pt-PT" sz="1800" b="1" dirty="0" smtClean="0"/>
              <a:t>Artigo 10.º - Mais-Valias </a:t>
            </a:r>
          </a:p>
          <a:p>
            <a:r>
              <a:rPr lang="pt-PT" sz="1800" dirty="0" smtClean="0"/>
              <a:t>1 - Constituem mais-valias os ganhos obtidos que, não sendo considerados rendimentos empresariais e profissionais, de capitais ou prediais, resultem de: </a:t>
            </a:r>
          </a:p>
          <a:p>
            <a:r>
              <a:rPr lang="pt-PT" sz="1800" dirty="0" smtClean="0"/>
              <a:t>b) Alienação onerosa de partes sociais, incluindo a sua remição e amortização com redução de capital, e de outros valores mobiliários…</a:t>
            </a:r>
          </a:p>
          <a:p>
            <a:r>
              <a:rPr lang="pt-PT" sz="1800" dirty="0" smtClean="0"/>
              <a:t>4 - O ganho sujeito a IRS é constituído:</a:t>
            </a:r>
            <a:br>
              <a:rPr lang="pt-PT" sz="1800" dirty="0" smtClean="0"/>
            </a:br>
            <a:r>
              <a:rPr lang="pt-PT" sz="1800" dirty="0" smtClean="0"/>
              <a:t>a) Pela diferença entre o valor de realização e o valor de aquisição, líquidos da parte qualificada como rendimento de capitais, sendo caso disso, nos casos previstos nas alíneas a), b) e c) do n.º 1;</a:t>
            </a:r>
          </a:p>
          <a:p>
            <a:r>
              <a:rPr lang="pt-PT" sz="1800" b="1" dirty="0" smtClean="0"/>
              <a:t>Artigo 44.º Valor de realização </a:t>
            </a:r>
          </a:p>
          <a:p>
            <a:r>
              <a:rPr lang="pt-PT" sz="1800" dirty="0" smtClean="0"/>
              <a:t>1 - Para a determinação dos ganhos sujeitos a IRS, considera-se valor de realização: </a:t>
            </a:r>
          </a:p>
          <a:p>
            <a:r>
              <a:rPr lang="pt-PT" sz="1800" dirty="0" smtClean="0"/>
              <a:t>f) Nos demais casos, o valor da </a:t>
            </a:r>
            <a:r>
              <a:rPr lang="pt-PT" sz="1800" dirty="0" err="1" smtClean="0"/>
              <a:t>respectiva</a:t>
            </a:r>
            <a:r>
              <a:rPr lang="pt-PT" sz="1800" dirty="0" smtClean="0"/>
              <a:t> contraprestação.</a:t>
            </a:r>
            <a:br>
              <a:rPr lang="pt-PT" sz="1800" dirty="0" smtClean="0"/>
            </a:br>
            <a:r>
              <a:rPr lang="pt-PT" sz="1800" b="1" dirty="0" smtClean="0"/>
              <a:t>Artigo 48.º Valor de aquisição a título oneroso de partes sociais e de outros valores mobiliários </a:t>
            </a:r>
          </a:p>
          <a:p>
            <a:r>
              <a:rPr lang="pt-PT" sz="1800" dirty="0" smtClean="0"/>
              <a:t>No caso da alínea b) do n.º 1 do artigo 10.º, o valor de aquisição, quando esta haja sido </a:t>
            </a:r>
            <a:r>
              <a:rPr lang="pt-PT" sz="1800" dirty="0" err="1" smtClean="0"/>
              <a:t>efectuada</a:t>
            </a:r>
            <a:r>
              <a:rPr lang="pt-PT" sz="1800" dirty="0" smtClean="0"/>
              <a:t> a título oneroso, é o seguinte: </a:t>
            </a:r>
          </a:p>
          <a:p>
            <a:r>
              <a:rPr lang="pt-PT" sz="1800" dirty="0" smtClean="0"/>
              <a:t>b) Tratando-se de quotas ou de outros valores mobiliários não cotados em bolsa de valores, o custo documentalmente provado ou, na sua falta, o </a:t>
            </a:r>
            <a:r>
              <a:rPr lang="pt-PT" sz="1800" dirty="0" err="1" smtClean="0"/>
              <a:t>respectivo</a:t>
            </a:r>
            <a:r>
              <a:rPr lang="pt-PT" sz="1800" dirty="0" smtClean="0"/>
              <a:t> valor nominal; </a:t>
            </a:r>
          </a:p>
          <a:p>
            <a:endParaRPr lang="pt-PT" sz="1800" dirty="0" smtClean="0"/>
          </a:p>
          <a:p>
            <a:r>
              <a:rPr lang="pt-PT" sz="1800" i="1" dirty="0" smtClean="0"/>
              <a:t/>
            </a:r>
            <a:br>
              <a:rPr lang="pt-PT" sz="1800" i="1" dirty="0" smtClean="0"/>
            </a:br>
            <a:endParaRPr lang="pt-PT" sz="1800" dirty="0" smtClean="0"/>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r>
              <a:rPr lang="pt-PT" b="1" dirty="0" smtClean="0">
                <a:solidFill>
                  <a:srgbClr val="0066FF"/>
                </a:solidFill>
                <a:effectLst>
                  <a:outerShdw blurRad="38100" dist="38100" dir="2700000" algn="tl">
                    <a:srgbClr val="C0C0C0"/>
                  </a:outerShdw>
                </a:effectLst>
                <a:latin typeface="Lucida Sans Unicode" pitchFamily="34" charset="0"/>
              </a:rPr>
              <a:t>Justificação: Mais valias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10.º n.º 1 b) e n.º 4 a); art.º 44.º n.º 1 d) e f); art.º 48.º n.º 1 b); </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Ver também: </a:t>
            </a:r>
            <a:r>
              <a:rPr lang="pt-PT" b="1" dirty="0" smtClean="0">
                <a:solidFill>
                  <a:srgbClr val="FF0000"/>
                </a:solidFill>
                <a:effectLst>
                  <a:outerShdw blurRad="38100" dist="38100" dir="2700000" algn="tl">
                    <a:srgbClr val="C0C0C0"/>
                  </a:outerShdw>
                </a:effectLst>
                <a:latin typeface="Lucida Sans Unicode" pitchFamily="34" charset="0"/>
              </a:rPr>
              <a:t>art.º 43.º n.º 3 e art.º 55.º n.º 1 d) do CIRS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Ver art.º 27.º EBF para não residentes</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467544" y="908720"/>
            <a:ext cx="8352928" cy="5386090"/>
          </a:xfrm>
          <a:prstGeom prst="rect">
            <a:avLst/>
          </a:prstGeom>
        </p:spPr>
        <p:txBody>
          <a:bodyPr wrap="square">
            <a:spAutoFit/>
          </a:bodyPr>
          <a:lstStyle/>
          <a:p>
            <a:r>
              <a:rPr lang="pt-PT" sz="2000" dirty="0" smtClean="0"/>
              <a:t>No âmbito de um conjunto de medidas introduzidas pelos novos sócios gerentes para criarem um novo espírito de equipa na empresa e com o objetivo de que os trabalhadores tenham práticas saudáveis e se sintam mais motivados no trabalho, a </a:t>
            </a:r>
            <a:r>
              <a:rPr lang="pt-PT" sz="2000" dirty="0" err="1" smtClean="0"/>
              <a:t>TecTecn</a:t>
            </a:r>
            <a:r>
              <a:rPr lang="pt-PT" sz="2000" dirty="0" smtClean="0"/>
              <a:t>, Lda. subsidiou a partir de janeiro de 2013 com € 15 por mês os colaboradores que pratiquem uma modalidade desportiva. </a:t>
            </a:r>
          </a:p>
          <a:p>
            <a:endParaRPr lang="pt-PT" sz="2000" dirty="0" smtClean="0"/>
          </a:p>
          <a:p>
            <a:r>
              <a:rPr lang="pt-PT" sz="2000" b="1" dirty="0" smtClean="0"/>
              <a:t>QUESTÃO 6.: </a:t>
            </a:r>
          </a:p>
          <a:p>
            <a:r>
              <a:rPr lang="pt-PT" sz="2000" b="1" i="1" dirty="0" smtClean="0"/>
              <a:t>Os valores do subsídio para a prática de modalidade desportiva pelos trabalhadores da </a:t>
            </a:r>
            <a:r>
              <a:rPr lang="pt-PT" sz="2000" b="1" i="1" dirty="0" err="1" smtClean="0"/>
              <a:t>TecTecn</a:t>
            </a:r>
            <a:r>
              <a:rPr lang="pt-PT" sz="2000" b="1" i="1" dirty="0" smtClean="0"/>
              <a:t>, Lda. em 2013: </a:t>
            </a:r>
          </a:p>
          <a:p>
            <a:r>
              <a:rPr lang="pt-PT" sz="2000" b="1" i="1" dirty="0" smtClean="0"/>
              <a:t>a) Estão sujeitos à tributação em IRS, apenas na parte que exceda o limite de isenção fixado para os funcionários públicos. </a:t>
            </a:r>
          </a:p>
          <a:p>
            <a:r>
              <a:rPr lang="pt-PT" sz="2000" b="1" i="1" dirty="0" smtClean="0"/>
              <a:t>b) Deverão ser considerados rendimentos da categoria A (trabalho dependente) na totalidade e constar obrigatoriamente no recibo de vencimento. </a:t>
            </a:r>
          </a:p>
          <a:p>
            <a:r>
              <a:rPr lang="pt-PT" sz="2000" b="1" i="1" dirty="0" smtClean="0"/>
              <a:t>c) Não constituem qualquer forma de remuneração e estão excluídos da tributação em IRS. </a:t>
            </a:r>
          </a:p>
          <a:p>
            <a:r>
              <a:rPr lang="pt-PT" sz="2000" b="1" i="1" dirty="0" smtClean="0"/>
              <a:t>d) Nenhuma das anteriores.</a:t>
            </a:r>
            <a:endParaRPr lang="pt-PT" sz="2000" dirty="0"/>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7636967" cy="5632311"/>
          </a:xfrm>
          <a:prstGeom prst="rect">
            <a:avLst/>
          </a:prstGeom>
          <a:noFill/>
          <a:ln w="9525">
            <a:noFill/>
            <a:miter lim="800000"/>
            <a:headEnd/>
            <a:tailEnd/>
          </a:ln>
        </p:spPr>
        <p:txBody>
          <a:bodyPr wrap="square">
            <a:spAutoFit/>
          </a:bodyPr>
          <a:lstStyle/>
          <a:p>
            <a:r>
              <a:rPr lang="pt-PT" sz="1800" b="1" dirty="0" smtClean="0"/>
              <a:t>Artigo 2.º - Rendimentos da categoria A</a:t>
            </a:r>
          </a:p>
          <a:p>
            <a:r>
              <a:rPr lang="pt-PT" sz="1800" dirty="0" smtClean="0"/>
              <a:t>1 - Consideram-se rendimentos do trabalho dependente todas as remunerações pagas ou postas à disposição do seu titular, provenientes de:</a:t>
            </a:r>
          </a:p>
          <a:p>
            <a:r>
              <a:rPr lang="pt-PT" sz="1800" dirty="0" smtClean="0"/>
              <a:t>2 - As remunerações referidas no número anterior compreendem, designadamente, ordenados, salários, vencimentos, gratificações, percentagens, comissões, participações, </a:t>
            </a:r>
            <a:r>
              <a:rPr lang="pt-PT" sz="1800" b="1" dirty="0" smtClean="0"/>
              <a:t>subsídios ou prémios,</a:t>
            </a:r>
            <a:r>
              <a:rPr lang="pt-PT" sz="1800" dirty="0" smtClean="0"/>
              <a:t> senhas de presença, emolumentos, participações em multas e outras remunerações acessórias, ainda que periódicas, fixas ou variáveis, de natureza contratual ou não.</a:t>
            </a:r>
          </a:p>
          <a:p>
            <a:endParaRPr lang="pt-PT" sz="1800" dirty="0" smtClean="0"/>
          </a:p>
          <a:p>
            <a:r>
              <a:rPr lang="pt-PT" sz="1800" b="1" dirty="0" smtClean="0"/>
              <a:t>Artigo 99.º - Retenção sobre rendimentos das categorias A e H</a:t>
            </a:r>
          </a:p>
          <a:p>
            <a:r>
              <a:rPr lang="pt-PT" sz="1800" dirty="0" smtClean="0"/>
              <a:t>1 - As entidades devedoras de rendimentos de trabalho dependente, com </a:t>
            </a:r>
            <a:r>
              <a:rPr lang="pt-PT" sz="1800" dirty="0" err="1" smtClean="0"/>
              <a:t>excepção</a:t>
            </a:r>
            <a:r>
              <a:rPr lang="pt-PT" sz="1800" dirty="0" smtClean="0"/>
              <a:t> dos previstos nos n.ºs 4), 5), 7), 9) e 10) da alínea b) e na alínea g) do n.º 3 do artigo 2.º, e de pensões, com </a:t>
            </a:r>
            <a:r>
              <a:rPr lang="pt-PT" sz="1800" dirty="0" err="1" smtClean="0"/>
              <a:t>excepção</a:t>
            </a:r>
            <a:r>
              <a:rPr lang="pt-PT" sz="1800" dirty="0" smtClean="0"/>
              <a:t> das de alimentos, são obrigadas a reter o imposto no momento do seu pagamento ou colocação à disposição dos </a:t>
            </a:r>
            <a:r>
              <a:rPr lang="pt-PT" sz="1800" dirty="0" err="1" smtClean="0"/>
              <a:t>respectivos</a:t>
            </a:r>
            <a:r>
              <a:rPr lang="pt-PT" sz="1800" dirty="0" smtClean="0"/>
              <a:t> titulares. </a:t>
            </a:r>
            <a:br>
              <a:rPr lang="pt-PT" sz="1800" dirty="0" smtClean="0"/>
            </a:br>
            <a:endParaRPr lang="pt-PT" sz="1800" dirty="0" smtClean="0"/>
          </a:p>
          <a:p>
            <a:endParaRPr lang="pt-PT" sz="1800" dirty="0" smtClean="0"/>
          </a:p>
          <a:p>
            <a:endParaRPr lang="pt-PT" sz="1800" b="1" i="1" dirty="0" smtClean="0"/>
          </a:p>
          <a:p>
            <a:endParaRPr lang="pt-PT" sz="1800" dirty="0" smtClean="0"/>
          </a:p>
          <a:p>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Justificação</a:t>
            </a:r>
            <a:r>
              <a:rPr lang="pt-PT" sz="2000" b="1" dirty="0" smtClean="0">
                <a:solidFill>
                  <a:srgbClr val="0066FF"/>
                </a:solidFill>
                <a:effectLst>
                  <a:outerShdw blurRad="38100" dist="38100" dir="2700000" algn="tl">
                    <a:srgbClr val="C0C0C0"/>
                  </a:outerShdw>
                </a:effectLst>
                <a:latin typeface="Lucida Sans Unicode" pitchFamily="34" charset="0"/>
              </a:rPr>
              <a:t>: Trabalho dependente</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2.º n.º 2 e art.º 99.º n.º 1do CIRS e art.º 3.º do D.L</a:t>
            </a:r>
            <a:r>
              <a:rPr lang="pt-PT" sz="2000" b="1" dirty="0" smtClean="0">
                <a:effectLst>
                  <a:outerShdw blurRad="38100" dist="38100" dir="2700000" algn="tl">
                    <a:srgbClr val="C0C0C0"/>
                  </a:outerShdw>
                </a:effectLst>
                <a:latin typeface="Lucida Sans Unicode" pitchFamily="34" charset="0"/>
              </a:rPr>
              <a:t>. </a:t>
            </a:r>
            <a:r>
              <a:rPr lang="pt-PT" sz="2000" b="1" dirty="0" smtClean="0">
                <a:solidFill>
                  <a:srgbClr val="0066FF"/>
                </a:solidFill>
                <a:effectLst>
                  <a:outerShdw blurRad="38100" dist="38100" dir="2700000" algn="tl">
                    <a:srgbClr val="C0C0C0"/>
                  </a:outerShdw>
                </a:effectLst>
                <a:latin typeface="Lucida Sans Unicode" pitchFamily="34" charset="0"/>
              </a:rPr>
              <a:t>42/91(revogado em 2015)</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2015 foi acrescido o art.º 99.º-C  em substituição do D.L. 42/91, logo será  o n.º 2 deste artigo </a:t>
            </a:r>
            <a:endParaRPr lang="pt-PT" sz="20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251520" y="836711"/>
            <a:ext cx="9073008" cy="6001643"/>
          </a:xfrm>
          <a:prstGeom prst="rect">
            <a:avLst/>
          </a:prstGeom>
        </p:spPr>
        <p:txBody>
          <a:bodyPr wrap="square">
            <a:spAutoFit/>
          </a:bodyPr>
          <a:lstStyle/>
          <a:p>
            <a:r>
              <a:rPr lang="pt-PT" sz="1800" dirty="0" smtClean="0"/>
              <a:t>Os sócios-gerentes estão a pensar adotar para conseguirem uma maior notoriedade para a marca </a:t>
            </a:r>
            <a:r>
              <a:rPr lang="pt-PT" sz="1800" dirty="0" err="1" smtClean="0"/>
              <a:t>Tectecn</a:t>
            </a:r>
            <a:r>
              <a:rPr lang="pt-PT" sz="1800" dirty="0" smtClean="0"/>
              <a:t> é a de patrocinarem atletas nacionais que participem nos Campeonatos da Europa e do Mundo. Esse patrocínio consiste em pagar a cada atleta as despesas de deslocação e estada relativas às referidas provas, bem como a respetiva inscrição. A despesa total com cada um dos atletas ascende a 12.000 euros. </a:t>
            </a:r>
          </a:p>
          <a:p>
            <a:r>
              <a:rPr lang="pt-PT" sz="1800" dirty="0" smtClean="0"/>
              <a:t>Numa reunião com os atletas patrocinados realizada na </a:t>
            </a:r>
            <a:r>
              <a:rPr lang="pt-PT" sz="1800" dirty="0" err="1" smtClean="0"/>
              <a:t>TecTecn</a:t>
            </a:r>
            <a:r>
              <a:rPr lang="pt-PT" sz="1800" dirty="0" smtClean="0"/>
              <a:t>, Lda. e que contou com a presença do Dr. Rui Simões, colocou-se a questão de saber qual seria o enquadramento fiscal para os atletas deste apoio que recebem da </a:t>
            </a:r>
            <a:r>
              <a:rPr lang="pt-PT" sz="1800" dirty="0" err="1" smtClean="0"/>
              <a:t>TecTecn</a:t>
            </a:r>
            <a:r>
              <a:rPr lang="pt-PT" sz="1800" dirty="0" smtClean="0"/>
              <a:t>, Lda. </a:t>
            </a:r>
          </a:p>
          <a:p>
            <a:endParaRPr lang="pt-PT" sz="1800" dirty="0" smtClean="0"/>
          </a:p>
          <a:p>
            <a:r>
              <a:rPr lang="pt-PT" sz="1800" b="1" dirty="0" smtClean="0"/>
              <a:t>QUESTÃO 21.: </a:t>
            </a:r>
          </a:p>
          <a:p>
            <a:r>
              <a:rPr lang="pt-PT" sz="1800" b="1" i="1" dirty="0" smtClean="0"/>
              <a:t>O Dr. Rui Simões deverá ter informado os atletas que: </a:t>
            </a:r>
          </a:p>
          <a:p>
            <a:r>
              <a:rPr lang="pt-PT" sz="1800" b="1" i="1" dirty="0" smtClean="0"/>
              <a:t>a) O valor das despesas pagas pela </a:t>
            </a:r>
            <a:r>
              <a:rPr lang="pt-PT" sz="1800" b="1" i="1" dirty="0" err="1" smtClean="0"/>
              <a:t>TecTecn</a:t>
            </a:r>
            <a:r>
              <a:rPr lang="pt-PT" sz="1800" b="1" i="1" dirty="0" smtClean="0"/>
              <a:t>, Lda. corresponde a um rendimento em espécie e os atletas deverão emitir os </a:t>
            </a:r>
            <a:r>
              <a:rPr lang="pt-PT" sz="1800" b="1" i="1" dirty="0" err="1" smtClean="0"/>
              <a:t>respectivos</a:t>
            </a:r>
            <a:r>
              <a:rPr lang="pt-PT" sz="1800" b="1" i="1" dirty="0" smtClean="0"/>
              <a:t> recibos verdes </a:t>
            </a:r>
            <a:r>
              <a:rPr lang="pt-PT" sz="1800" b="1" i="1" dirty="0" err="1" smtClean="0"/>
              <a:t>electrónicos</a:t>
            </a:r>
            <a:r>
              <a:rPr lang="pt-PT" sz="1800" b="1" i="1" dirty="0" smtClean="0"/>
              <a:t> (fatura-recibo), sendo o valor líquido de cada um de 12.000 euros. </a:t>
            </a:r>
          </a:p>
          <a:p>
            <a:r>
              <a:rPr lang="pt-PT" sz="1800" b="1" i="1" dirty="0" smtClean="0"/>
              <a:t>b) O valor das despesas pagas pela </a:t>
            </a:r>
            <a:r>
              <a:rPr lang="pt-PT" sz="1800" b="1" i="1" dirty="0" err="1" smtClean="0"/>
              <a:t>TecTecn</a:t>
            </a:r>
            <a:r>
              <a:rPr lang="pt-PT" sz="1800" b="1" i="1" dirty="0" smtClean="0"/>
              <a:t>, Lda. corresponde a um rendimento em espécie e os atletas deverão emitir os </a:t>
            </a:r>
            <a:r>
              <a:rPr lang="pt-PT" sz="1800" b="1" i="1" dirty="0" err="1" smtClean="0"/>
              <a:t>respectivos</a:t>
            </a:r>
            <a:r>
              <a:rPr lang="pt-PT" sz="1800" b="1" i="1" dirty="0" smtClean="0"/>
              <a:t> recibos verdes </a:t>
            </a:r>
            <a:r>
              <a:rPr lang="pt-PT" sz="1800" b="1" i="1" dirty="0" err="1" smtClean="0"/>
              <a:t>electrónicos</a:t>
            </a:r>
            <a:r>
              <a:rPr lang="pt-PT" sz="1800" b="1" i="1" dirty="0" smtClean="0"/>
              <a:t> (fatura-recibo), sendo o valor líquido de cada um de 8.640 euros. </a:t>
            </a:r>
          </a:p>
          <a:p>
            <a:r>
              <a:rPr lang="pt-PT" sz="1800" b="1" i="1" dirty="0" smtClean="0"/>
              <a:t>c) Os atletas não têm que emitir qualquer documento e a </a:t>
            </a:r>
            <a:r>
              <a:rPr lang="pt-PT" sz="1800" b="1" i="1" dirty="0" err="1" smtClean="0"/>
              <a:t>TecTecn</a:t>
            </a:r>
            <a:r>
              <a:rPr lang="pt-PT" sz="1800" b="1" i="1" dirty="0" smtClean="0"/>
              <a:t>, Lda. contabilizará </a:t>
            </a:r>
            <a:r>
              <a:rPr lang="pt-PT" sz="1800" b="1" i="1" dirty="0" err="1" smtClean="0"/>
              <a:t>directamente</a:t>
            </a:r>
            <a:r>
              <a:rPr lang="pt-PT" sz="1800" b="1" i="1" dirty="0" smtClean="0"/>
              <a:t> nas suas contas os gastos com as deslocações, estadas e inscrições dos atletas com base nos documentos emitidos em nome deles. </a:t>
            </a:r>
          </a:p>
          <a:p>
            <a:r>
              <a:rPr lang="pt-PT" sz="1800" b="1" i="1" dirty="0" smtClean="0"/>
              <a:t>d) Nenhuma das anteriores.</a:t>
            </a:r>
            <a:endParaRPr lang="pt-PT" sz="1800" dirty="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8280920" cy="5909310"/>
          </a:xfrm>
          <a:prstGeom prst="rect">
            <a:avLst/>
          </a:prstGeom>
          <a:noFill/>
          <a:ln w="9525">
            <a:noFill/>
            <a:miter lim="800000"/>
            <a:headEnd/>
            <a:tailEnd/>
          </a:ln>
        </p:spPr>
        <p:txBody>
          <a:bodyPr wrap="square">
            <a:spAutoFit/>
          </a:bodyPr>
          <a:lstStyle/>
          <a:p>
            <a:r>
              <a:rPr lang="pt-PT" sz="1800" b="1" dirty="0" smtClean="0"/>
              <a:t>Artigo 3.º  - Rendimentos da categoria B </a:t>
            </a:r>
          </a:p>
          <a:p>
            <a:r>
              <a:rPr lang="pt-PT" sz="1800" dirty="0" smtClean="0"/>
              <a:t/>
            </a:r>
            <a:br>
              <a:rPr lang="pt-PT" sz="1800" dirty="0" smtClean="0"/>
            </a:br>
            <a:r>
              <a:rPr lang="pt-PT" sz="1800" dirty="0" smtClean="0"/>
              <a:t>1 - Consideram-se rendimentos empresariais e profissionais: </a:t>
            </a:r>
          </a:p>
          <a:p>
            <a:r>
              <a:rPr lang="pt-PT" sz="1800" dirty="0" smtClean="0"/>
              <a:t>b) Os auferidos no exercício, por conta própria, de qualquer </a:t>
            </a:r>
            <a:r>
              <a:rPr lang="pt-PT" sz="1800" dirty="0" err="1" smtClean="0"/>
              <a:t>actividade</a:t>
            </a:r>
            <a:r>
              <a:rPr lang="pt-PT" sz="1800" dirty="0" smtClean="0"/>
              <a:t> de prestação de serviços, incluindo as de carácter científico, artístico ou técnico, qualquer que seja a sua natureza, ainda que conexa com </a:t>
            </a:r>
            <a:r>
              <a:rPr lang="pt-PT" sz="1800" dirty="0" err="1" smtClean="0"/>
              <a:t>actividades</a:t>
            </a:r>
            <a:r>
              <a:rPr lang="pt-PT" sz="1800" dirty="0" smtClean="0"/>
              <a:t> mencionadas na alínea anterior; </a:t>
            </a:r>
          </a:p>
          <a:p>
            <a:r>
              <a:rPr lang="pt-PT" sz="1800" dirty="0" smtClean="0"/>
              <a:t>2 - Consideram-se ainda rendimentos desta categoria: </a:t>
            </a:r>
          </a:p>
          <a:p>
            <a:pPr marL="400050" indent="-400050">
              <a:buAutoNum type="romanLcParenR"/>
            </a:pPr>
            <a:r>
              <a:rPr lang="pt-PT" sz="1800" dirty="0" smtClean="0"/>
              <a:t>Os provenientes da prática de </a:t>
            </a:r>
            <a:r>
              <a:rPr lang="pt-PT" sz="1800" dirty="0" err="1" smtClean="0"/>
              <a:t>actos</a:t>
            </a:r>
            <a:r>
              <a:rPr lang="pt-PT" sz="1800" dirty="0" smtClean="0"/>
              <a:t> isolados referentes a </a:t>
            </a:r>
            <a:r>
              <a:rPr lang="pt-PT" sz="1800" dirty="0" err="1" smtClean="0"/>
              <a:t>actividade</a:t>
            </a:r>
            <a:r>
              <a:rPr lang="pt-PT" sz="1800" dirty="0" smtClean="0"/>
              <a:t> abrangida na alínea b) do n.º 1. </a:t>
            </a:r>
          </a:p>
          <a:p>
            <a:pPr marL="400050" indent="-400050">
              <a:buAutoNum type="romanLcParenR"/>
            </a:pPr>
            <a:endParaRPr lang="pt-PT" sz="1800" dirty="0" smtClean="0"/>
          </a:p>
          <a:p>
            <a:r>
              <a:rPr lang="pt-PT" sz="1800" b="1" dirty="0" smtClean="0"/>
              <a:t>Artigo 115.º -Emissão de recibos e </a:t>
            </a:r>
            <a:r>
              <a:rPr lang="pt-PT" sz="1800" b="1" dirty="0" err="1" smtClean="0"/>
              <a:t>facturas</a:t>
            </a:r>
            <a:r>
              <a:rPr lang="pt-PT" sz="1800" b="1" dirty="0" smtClean="0"/>
              <a:t> </a:t>
            </a:r>
          </a:p>
          <a:p>
            <a:r>
              <a:rPr lang="pt-PT" sz="1800" dirty="0" smtClean="0"/>
              <a:t>1 - Os titulares dos rendimentos da categoria B são obrigados: </a:t>
            </a:r>
          </a:p>
          <a:p>
            <a:pPr marL="342900" indent="-342900">
              <a:buAutoNum type="alphaLcParenR"/>
            </a:pPr>
            <a:r>
              <a:rPr lang="pt-PT" sz="1800" dirty="0" smtClean="0"/>
              <a:t>A passar fatura, recibo ou fatura-recibo, em modelo oficial, de todas as importâncias recebidas dos seus clientes, pelas prestações de serviços referidas na alínea b) do n.º 1 do artigo 3.º, ainda que a título de provisão, adiantamento </a:t>
            </a:r>
            <a:r>
              <a:rPr lang="pt-PT" sz="1800" b="1" dirty="0" smtClean="0"/>
              <a:t>ou reembolso de despesas, </a:t>
            </a:r>
            <a:r>
              <a:rPr lang="pt-PT" sz="1800" dirty="0" smtClean="0"/>
              <a:t>bem como dos rendimentos indicados na alínea c) do n.º 1 do mesmo artigo; </a:t>
            </a:r>
            <a:endParaRPr lang="pt-PT" sz="1800" i="1" dirty="0" smtClean="0"/>
          </a:p>
          <a:p>
            <a:pPr marL="342900" indent="-342900">
              <a:buAutoNum type="alphaLcParenR"/>
            </a:pPr>
            <a:r>
              <a:rPr lang="pt-PT" sz="1800" dirty="0" smtClean="0"/>
              <a:t> A emitir fatura nos termos da alínea b) do n.º 1 do artigo 29.º do Código do IVA por cada transmissão de bens, prestação de serviços ou outras operações efetuadas e a emitir documento de quitação de todas as importâncias recebidas.</a:t>
            </a:r>
          </a:p>
          <a:p>
            <a:pPr marL="400050" indent="-400050"/>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Rendimentos da categoria B</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3.º n.º 1b) ou n.º 2 i) e art.º 115.º n.ºs 1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O art.º 115.º teve alteração em 2015, mas esta a situação mantém-se</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467544" y="836712"/>
            <a:ext cx="8424936" cy="4893647"/>
          </a:xfrm>
          <a:prstGeom prst="rect">
            <a:avLst/>
          </a:prstGeom>
        </p:spPr>
        <p:txBody>
          <a:bodyPr wrap="square">
            <a:spAutoFit/>
          </a:bodyPr>
          <a:lstStyle/>
          <a:p>
            <a:r>
              <a:rPr lang="pt-PT" b="1" dirty="0" smtClean="0"/>
              <a:t>Questão 26.: </a:t>
            </a:r>
          </a:p>
          <a:p>
            <a:pPr algn="just"/>
            <a:r>
              <a:rPr lang="pt-PT" sz="2000" dirty="0" smtClean="0"/>
              <a:t>Um dado técnico oficial de contas enquadrado no regime simplificado de tributação dos seus rendimentos optou pelo Regime de IVA de Caixa instituído através do Decreto-Lei n.º 71/2013, de 30 de maio. </a:t>
            </a:r>
          </a:p>
          <a:p>
            <a:pPr algn="just"/>
            <a:r>
              <a:rPr lang="pt-PT" sz="2000" dirty="0" smtClean="0"/>
              <a:t>Relativamente aos rendimentos provenientes de clientes para os quais trabalha em regime de avença mensal: </a:t>
            </a:r>
          </a:p>
          <a:p>
            <a:pPr algn="just"/>
            <a:endParaRPr lang="pt-PT" sz="2000" dirty="0" smtClean="0"/>
          </a:p>
          <a:p>
            <a:pPr algn="just"/>
            <a:r>
              <a:rPr lang="pt-PT" dirty="0" smtClean="0"/>
              <a:t>a) Continua a estar sujeito a IRS no momento em que está obrigado a emitir fatura. </a:t>
            </a:r>
          </a:p>
          <a:p>
            <a:pPr algn="just"/>
            <a:r>
              <a:rPr lang="pt-PT" dirty="0" smtClean="0"/>
              <a:t>b) Passa a estar sujeito a IRS no momento do recebimento das avenças. </a:t>
            </a:r>
          </a:p>
          <a:p>
            <a:pPr algn="just"/>
            <a:r>
              <a:rPr lang="pt-PT" dirty="0" smtClean="0"/>
              <a:t>c) Passa a estar obrigatoriamente enquadrado no regime de contabilidade. </a:t>
            </a:r>
          </a:p>
          <a:p>
            <a:pPr algn="just"/>
            <a:r>
              <a:rPr lang="pt-PT" dirty="0" smtClean="0"/>
              <a:t>d) Deixa de estar obrigado a fazer pagamentos por conta de IRS. </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8280920" cy="2862322"/>
          </a:xfrm>
          <a:prstGeom prst="rect">
            <a:avLst/>
          </a:prstGeom>
          <a:noFill/>
          <a:ln w="9525">
            <a:noFill/>
            <a:miter lim="800000"/>
            <a:headEnd/>
            <a:tailEnd/>
          </a:ln>
        </p:spPr>
        <p:txBody>
          <a:bodyPr wrap="square">
            <a:spAutoFit/>
          </a:bodyPr>
          <a:lstStyle/>
          <a:p>
            <a:r>
              <a:rPr lang="pt-PT" sz="1800" b="1" dirty="0" smtClean="0"/>
              <a:t>Artigo 3.º  - Rendimentos da categoria B</a:t>
            </a:r>
          </a:p>
          <a:p>
            <a:endParaRPr lang="pt-PT" sz="1800" b="1" dirty="0" smtClean="0"/>
          </a:p>
          <a:p>
            <a:r>
              <a:rPr lang="pt-PT" sz="1800" dirty="0" smtClean="0"/>
              <a:t>6 - Os rendimentos referidos neste artigo ficam sujeitos a tributação desde o momento em que para efeitos de IVA seja obrigatória a emissão de </a:t>
            </a:r>
            <a:r>
              <a:rPr lang="pt-PT" sz="1800" dirty="0" err="1" smtClean="0"/>
              <a:t>factura</a:t>
            </a:r>
            <a:r>
              <a:rPr lang="pt-PT" sz="1800" dirty="0" smtClean="0"/>
              <a:t> ou documento equivalente ou, não sendo obrigatória a sua emissão, desde o momento do pagamento ou colocação à disposição dos </a:t>
            </a:r>
            <a:r>
              <a:rPr lang="pt-PT" sz="1800" dirty="0" err="1" smtClean="0"/>
              <a:t>respectivos</a:t>
            </a:r>
            <a:r>
              <a:rPr lang="pt-PT" sz="1800" dirty="0" smtClean="0"/>
              <a:t> titulares, sem prejuízo da aplicação do disposto no artigo 18.º do Código do IRC, sempre que o rendimento seja determinado com base na contabilidade</a:t>
            </a:r>
            <a:r>
              <a:rPr lang="pt-PT" sz="1800" b="1" dirty="0" smtClean="0"/>
              <a:t> </a:t>
            </a:r>
          </a:p>
          <a:p>
            <a:r>
              <a:rPr lang="pt-PT" sz="1800" dirty="0" smtClean="0"/>
              <a:t/>
            </a:r>
            <a:br>
              <a:rPr lang="pt-PT" sz="1800" dirty="0" smtClean="0"/>
            </a:b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r>
              <a:rPr lang="pt-PT" b="1" dirty="0" smtClean="0">
                <a:solidFill>
                  <a:srgbClr val="0066FF"/>
                </a:solidFill>
                <a:effectLst>
                  <a:outerShdw blurRad="38100" dist="38100" dir="2700000" algn="tl">
                    <a:srgbClr val="C0C0C0"/>
                  </a:outerShdw>
                </a:effectLst>
                <a:latin typeface="Lucida Sans Unicode" pitchFamily="34" charset="0"/>
              </a:rPr>
              <a:t>Justificação</a:t>
            </a:r>
            <a:r>
              <a:rPr lang="pt-PT" b="1" dirty="0">
                <a:solidFill>
                  <a:srgbClr val="0066FF"/>
                </a:solidFill>
                <a:effectLst>
                  <a:outerShdw blurRad="38100" dist="38100" dir="2700000" algn="tl">
                    <a:srgbClr val="C0C0C0"/>
                  </a:outerShdw>
                </a:effectLst>
                <a:latin typeface="Lucida Sans Unicode" pitchFamily="34" charset="0"/>
              </a:rPr>
              <a:t>: </a:t>
            </a:r>
            <a:r>
              <a:rPr lang="pt-PT" b="1" dirty="0" smtClean="0">
                <a:solidFill>
                  <a:srgbClr val="0066FF"/>
                </a:solidFill>
                <a:effectLst>
                  <a:outerShdw blurRad="38100" dist="38100" dir="2700000" algn="tl">
                    <a:srgbClr val="C0C0C0"/>
                  </a:outerShdw>
                </a:effectLst>
                <a:latin typeface="Lucida Sans Unicode" pitchFamily="34" charset="0"/>
              </a:rPr>
              <a:t>Rendimentos da categoria B</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3.º n.º 6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Ver o D.L. 71/2013 - O regime do IVA de caixa apenas tem reflexo  no prazo de exigibilidade e dedução do IVA na esfera dos sujeitos passivos enquadrados nesse regime.</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827584" y="1124742"/>
            <a:ext cx="7632848" cy="4154984"/>
          </a:xfrm>
          <a:prstGeom prst="rect">
            <a:avLst/>
          </a:prstGeom>
        </p:spPr>
        <p:txBody>
          <a:bodyPr wrap="square">
            <a:spAutoFit/>
          </a:bodyPr>
          <a:lstStyle/>
          <a:p>
            <a:r>
              <a:rPr lang="pt-PT" b="1" dirty="0" smtClean="0"/>
              <a:t>Questão 28.: </a:t>
            </a:r>
          </a:p>
          <a:p>
            <a:endParaRPr lang="pt-PT" b="1" dirty="0" smtClean="0"/>
          </a:p>
          <a:p>
            <a:pPr algn="just"/>
            <a:r>
              <a:rPr lang="pt-PT" dirty="0" smtClean="0"/>
              <a:t>Estão sujeitos a englobamento obrigatório, quando auferidos por sujeitos passivos de IRS, fora do exercício de atividades empresariais e profissionais, residentes em território nacional, os rendimentos correspondentes a: </a:t>
            </a:r>
          </a:p>
          <a:p>
            <a:pPr algn="just"/>
            <a:endParaRPr lang="pt-PT" dirty="0" smtClean="0"/>
          </a:p>
          <a:p>
            <a:pPr algn="just"/>
            <a:r>
              <a:rPr lang="pt-PT" dirty="0" smtClean="0"/>
              <a:t>a) Mais-valias na alienação de imóveis. </a:t>
            </a:r>
          </a:p>
          <a:p>
            <a:pPr algn="just"/>
            <a:r>
              <a:rPr lang="pt-PT" dirty="0" smtClean="0"/>
              <a:t>b) Mais-valias na alienação de quotas. </a:t>
            </a:r>
          </a:p>
          <a:p>
            <a:pPr algn="just"/>
            <a:r>
              <a:rPr lang="pt-PT" dirty="0" smtClean="0"/>
              <a:t>c) Juros de suprimentos. </a:t>
            </a:r>
          </a:p>
          <a:p>
            <a:pPr algn="just"/>
            <a:r>
              <a:rPr lang="pt-PT" dirty="0" smtClean="0"/>
              <a:t>d) Lucros distribuídos por uma sociedade anónima </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8280920" cy="5909310"/>
          </a:xfrm>
          <a:prstGeom prst="rect">
            <a:avLst/>
          </a:prstGeom>
          <a:noFill/>
          <a:ln w="9525">
            <a:noFill/>
            <a:miter lim="800000"/>
            <a:headEnd/>
            <a:tailEnd/>
          </a:ln>
        </p:spPr>
        <p:txBody>
          <a:bodyPr wrap="square">
            <a:spAutoFit/>
          </a:bodyPr>
          <a:lstStyle/>
          <a:p>
            <a:r>
              <a:rPr lang="pt-PT" sz="1800" b="1" dirty="0" smtClean="0"/>
              <a:t>Artigo 10.º  - Mais-Valias </a:t>
            </a:r>
          </a:p>
          <a:p>
            <a:r>
              <a:rPr lang="pt-PT" sz="1800" dirty="0" smtClean="0"/>
              <a:t>1 - Constituem mais-valias os ganhos obtidos que, não sendo considerados rendimentos empresariais e profissionais, de capitais ou prediais, resultem de: </a:t>
            </a:r>
          </a:p>
          <a:p>
            <a:pPr marL="342900" indent="-342900">
              <a:buAutoNum type="alphaLcParenR"/>
            </a:pPr>
            <a:r>
              <a:rPr lang="pt-PT" sz="1800" dirty="0" smtClean="0"/>
              <a:t>Alienação onerosa de direitos reais sobre bens imóveis e </a:t>
            </a:r>
            <a:r>
              <a:rPr lang="pt-PT" sz="1800" dirty="0" err="1" smtClean="0"/>
              <a:t>afectação</a:t>
            </a:r>
            <a:r>
              <a:rPr lang="pt-PT" sz="1800" dirty="0" smtClean="0"/>
              <a:t> de quaisquer bens do património particular a </a:t>
            </a:r>
            <a:r>
              <a:rPr lang="pt-PT" sz="1800" dirty="0" err="1" smtClean="0"/>
              <a:t>actividade</a:t>
            </a:r>
            <a:r>
              <a:rPr lang="pt-PT" sz="1800" dirty="0" smtClean="0"/>
              <a:t> empresarial e profissional exercida em nome individual pelo seu proprietário; </a:t>
            </a:r>
          </a:p>
          <a:p>
            <a:pPr marL="342900" indent="-342900">
              <a:buAutoNum type="alphaLcParenR"/>
            </a:pPr>
            <a:endParaRPr lang="pt-PT" sz="1800" dirty="0" smtClean="0"/>
          </a:p>
          <a:p>
            <a:r>
              <a:rPr lang="pt-PT" sz="1800" b="1" dirty="0" smtClean="0"/>
              <a:t>Artigo 43.º - Mais-valias</a:t>
            </a:r>
          </a:p>
          <a:p>
            <a:r>
              <a:rPr lang="pt-PT" sz="1800" dirty="0" smtClean="0"/>
              <a:t>1 - O valor dos rendimentos qualificados como mais-valias é o correspondente ao saldo apurado entre as mais-valias e as menos-valias realizadas no mesmo ano, determinadas nos termos dos artigos Seguintes. </a:t>
            </a:r>
          </a:p>
          <a:p>
            <a:r>
              <a:rPr lang="pt-PT" sz="1800" dirty="0" smtClean="0"/>
              <a:t>2 - O saldo referido no número anterior, respeitante às transmissões </a:t>
            </a:r>
            <a:r>
              <a:rPr lang="pt-PT" sz="1800" dirty="0" err="1" smtClean="0"/>
              <a:t>efectuadas</a:t>
            </a:r>
            <a:r>
              <a:rPr lang="pt-PT" sz="1800" dirty="0" smtClean="0"/>
              <a:t> por residentes previstas nas alíneas a), c) e d) do n.º 1 do artigo 10.º, positivo ou negativo, é apenas considerado em 50% do seu valor. </a:t>
            </a:r>
          </a:p>
          <a:p>
            <a:endParaRPr lang="pt-PT" sz="1800" dirty="0" smtClean="0"/>
          </a:p>
          <a:p>
            <a:r>
              <a:rPr lang="pt-PT" sz="1800" b="1" dirty="0" smtClean="0"/>
              <a:t>Artigo 22.º - Englobamento </a:t>
            </a:r>
          </a:p>
          <a:p>
            <a:r>
              <a:rPr lang="pt-PT" sz="1800" dirty="0" smtClean="0"/>
              <a:t>3 - Não são englobados para efeitos da sua tributação: </a:t>
            </a:r>
            <a:br>
              <a:rPr lang="pt-PT" sz="1800" dirty="0" smtClean="0"/>
            </a:br>
            <a:r>
              <a:rPr lang="pt-PT" sz="1800" dirty="0" smtClean="0"/>
              <a:t/>
            </a:r>
            <a:br>
              <a:rPr lang="pt-PT" sz="1800" dirty="0" smtClean="0"/>
            </a:br>
            <a:r>
              <a:rPr lang="pt-PT" sz="1800" dirty="0" smtClean="0"/>
              <a:t>b) Os rendimentos referidos nos artigos 71.º e 72.º auferidos por residentes em território português, sem prejuízo da opção pelo englobamento neles previsto. </a:t>
            </a:r>
          </a:p>
          <a:p>
            <a:pPr marL="342900" indent="-342900"/>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Mais valias em imóveis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10.º n.º 1 a); art.º 43.º n.ºs 1 e 2 e art.º 22.º n.º 3 b) do  CIRS, à contrário</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47</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524315"/>
          </a:xfrm>
          <a:prstGeom prst="rect">
            <a:avLst/>
          </a:prstGeom>
          <a:noFill/>
          <a:ln w="9525">
            <a:noFill/>
            <a:miter lim="800000"/>
            <a:headEnd/>
            <a:tailEnd/>
          </a:ln>
        </p:spPr>
        <p:txBody>
          <a:bodyPr wrap="square">
            <a:spAutoFit/>
          </a:bodyPr>
          <a:lstStyle/>
          <a:p>
            <a:pPr algn="just"/>
            <a:r>
              <a:rPr lang="pt-PT" sz="1800" dirty="0" smtClean="0"/>
              <a:t>Luís Silva era um acionista minoritário na empresa Ideias &amp;  Ideias, SA com 10.000 ações com o valor nominal de 1€ que lhe haviam sido doadas em 1998. Nos termos do acordo parassocial celebrado entre os acionistas, a Ideias &amp; Ideias, SA adquiriu em Fevereiro de 2013 ao Luís Silva as ações por ele detidas. Essas ações foram valorizadas, nos termos do referido acordo parassocial, pelo respetivo valor contabilístico em 31 de Dezembro de 2012.   </a:t>
            </a:r>
            <a:endParaRPr lang="pt-PT" sz="1800" b="1" dirty="0" smtClean="0"/>
          </a:p>
          <a:p>
            <a:pPr algn="just"/>
            <a:r>
              <a:rPr lang="pt-PT" sz="1800" b="1" dirty="0" smtClean="0"/>
              <a:t>Questão 1:</a:t>
            </a:r>
          </a:p>
          <a:p>
            <a:pPr algn="just"/>
            <a:r>
              <a:rPr lang="pt-PT" sz="1800" b="1" dirty="0" smtClean="0"/>
              <a:t>Na alienação das ações que detinha à Ideias &amp; Ideias SA, </a:t>
            </a:r>
            <a:r>
              <a:rPr lang="pt-PT" sz="1800" b="1" dirty="0" err="1" smtClean="0"/>
              <a:t>Luis</a:t>
            </a:r>
            <a:r>
              <a:rPr lang="pt-PT" sz="1800" b="1" dirty="0" smtClean="0"/>
              <a:t> Silva :</a:t>
            </a:r>
          </a:p>
          <a:p>
            <a:pPr algn="just"/>
            <a:endParaRPr lang="pt-PT" sz="1800" dirty="0" smtClean="0"/>
          </a:p>
          <a:p>
            <a:pPr marL="342900" indent="-342900" algn="just">
              <a:buFontTx/>
              <a:buAutoNum type="alphaLcParenR"/>
            </a:pPr>
            <a:r>
              <a:rPr lang="pt-PT" sz="1800" dirty="0" smtClean="0"/>
              <a:t>Obteve uma mais valia tributável em sede de IRS, cujo valor coincide com o valor de realização e está sujeita a tributação em IRS.</a:t>
            </a:r>
          </a:p>
          <a:p>
            <a:pPr marL="342900" indent="-342900" algn="just">
              <a:buFontTx/>
              <a:buAutoNum type="alphaLcParenR"/>
            </a:pPr>
            <a:r>
              <a:rPr lang="pt-PT" sz="1800" dirty="0" smtClean="0"/>
              <a:t>Obteve uma mais valia que está isenta de IRS, porque as ações foram recebidas em doação.</a:t>
            </a:r>
          </a:p>
          <a:p>
            <a:pPr marL="342900" indent="-342900" algn="just">
              <a:buFontTx/>
              <a:buAutoNum type="alphaLcParenR"/>
            </a:pPr>
            <a:r>
              <a:rPr lang="pt-PT" sz="1800" dirty="0" smtClean="0"/>
              <a:t>Obteve uma mais valia que está isenta de IRS nos termos do Estatuto dos Benefícios Fiscais.</a:t>
            </a:r>
          </a:p>
          <a:p>
            <a:pPr marL="342900" indent="-342900" algn="just">
              <a:buFontTx/>
              <a:buAutoNum type="alphaLcParenR"/>
            </a:pPr>
            <a:r>
              <a:rPr lang="pt-PT" sz="1800" dirty="0" smtClean="0"/>
              <a:t>Nenhuma das anteriores.</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25/01/2016</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48</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12/10/2013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268761"/>
            <a:ext cx="8501063" cy="6186309"/>
          </a:xfrm>
          <a:prstGeom prst="rect">
            <a:avLst/>
          </a:prstGeom>
          <a:noFill/>
          <a:ln w="9525">
            <a:noFill/>
            <a:miter lim="800000"/>
            <a:headEnd/>
            <a:tailEnd/>
          </a:ln>
        </p:spPr>
        <p:txBody>
          <a:bodyPr wrap="square">
            <a:spAutoFit/>
          </a:bodyPr>
          <a:lstStyle/>
          <a:p>
            <a:r>
              <a:rPr lang="pt-PT" sz="1800" b="1" dirty="0" smtClean="0"/>
              <a:t>Artigo 10.º  - Mais-Valias </a:t>
            </a:r>
          </a:p>
          <a:p>
            <a:r>
              <a:rPr lang="pt-PT" sz="1800" dirty="0" smtClean="0"/>
              <a:t>1 - Constituem mais-valias os ganhos obtidos que, não sendo considerados rendimentos empresariais e profissionais, de capitais ou prediais, resultem de: </a:t>
            </a:r>
          </a:p>
          <a:p>
            <a:r>
              <a:rPr lang="pt-PT" sz="1800" dirty="0" smtClean="0"/>
              <a:t>b) Alienação onerosa de partes sociais…</a:t>
            </a:r>
          </a:p>
          <a:p>
            <a:r>
              <a:rPr lang="pt-PT" sz="1800" b="1" dirty="0" smtClean="0"/>
              <a:t>Artigo 43.º - Mais-valias</a:t>
            </a:r>
          </a:p>
          <a:p>
            <a:r>
              <a:rPr lang="pt-PT" sz="1800" dirty="0" smtClean="0"/>
              <a:t>1 - O valor dos rendimentos qualificados como mais-valias é o correspondente ao saldo apurado entre as mais-valias e as menos-valias realizadas no mesmo ano, determinadas nos termos dos artigos seguintes. </a:t>
            </a:r>
          </a:p>
          <a:p>
            <a:r>
              <a:rPr lang="pt-PT" sz="1800" dirty="0" smtClean="0"/>
              <a:t>3 - O saldo referido no n.º 1, respeitante às transmissões previstas na alínea b) do n.º 1 do artigo 10.º, relativo a micro e pequenas empresas não cotadas nos mercados regulamentado ou não regulamentado da bolsa de valores, quando positivo, é igualmente considerado em 50 % do seu valor. </a:t>
            </a:r>
          </a:p>
          <a:p>
            <a:r>
              <a:rPr lang="pt-PT" sz="1800" b="1" dirty="0" smtClean="0"/>
              <a:t>Artigo 45.º - Valor de aquisição a título gratuito </a:t>
            </a:r>
          </a:p>
          <a:p>
            <a:r>
              <a:rPr lang="pt-PT" sz="1800" dirty="0" smtClean="0"/>
              <a:t>1 - Para a determinação dos ganhos sujeitos a IRS considera-se o valor de aquisição, no caso de bens ou direitos adquiridos a título gratuito: </a:t>
            </a:r>
          </a:p>
          <a:p>
            <a:r>
              <a:rPr lang="pt-PT" sz="1800" dirty="0" smtClean="0"/>
              <a:t>a) O valor que tenha sido considerado para efeitos de liquidação de imposto do selo; </a:t>
            </a:r>
            <a:br>
              <a:rPr lang="pt-PT" sz="1800" dirty="0" smtClean="0"/>
            </a:br>
            <a:r>
              <a:rPr lang="pt-PT" sz="1800" dirty="0" smtClean="0"/>
              <a:t/>
            </a:r>
            <a:br>
              <a:rPr lang="pt-PT" sz="1800" dirty="0" smtClean="0"/>
            </a:br>
            <a:endParaRPr lang="pt-PT" sz="1800" dirty="0" smtClean="0"/>
          </a:p>
          <a:p>
            <a:endParaRPr lang="pt-PT" sz="1800" dirty="0" smtClean="0"/>
          </a:p>
          <a:p>
            <a:r>
              <a:rPr lang="pt-PT" sz="1800" b="1" i="1" dirty="0" smtClean="0"/>
              <a:t/>
            </a:r>
            <a:br>
              <a:rPr lang="pt-PT" sz="1800" b="1" i="1" dirty="0" smtClean="0"/>
            </a:br>
            <a:endParaRPr lang="pt-PT" sz="1800" b="1" i="1" dirty="0" smtClean="0"/>
          </a:p>
          <a:p>
            <a:r>
              <a:rPr lang="pt-PT" sz="1800" dirty="0" smtClean="0"/>
              <a:t>; </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49</a:t>
            </a:fld>
            <a:endParaRPr lang="pt-PT" sz="1400"/>
          </a:p>
        </p:txBody>
      </p:sp>
      <p:sp>
        <p:nvSpPr>
          <p:cNvPr id="5" name="Rectangle 5"/>
          <p:cNvSpPr>
            <a:spLocks noChangeArrowheads="1"/>
          </p:cNvSpPr>
          <p:nvPr/>
        </p:nvSpPr>
        <p:spPr bwMode="auto">
          <a:xfrm>
            <a:off x="1428750" y="2132857"/>
            <a:ext cx="7286625" cy="4153644"/>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smtClean="0">
              <a:latin typeface="Arial" pitchFamily="34" charset="0"/>
              <a:cs typeface="Arial" pitchFamily="34" charset="0"/>
            </a:endParaRPr>
          </a:p>
          <a:p>
            <a:pPr marL="365125" indent="-255588" algn="just">
              <a:lnSpc>
                <a:spcPct val="130000"/>
              </a:lnSpc>
              <a:spcAft>
                <a:spcPct val="20000"/>
              </a:spcAft>
              <a:buClr>
                <a:schemeClr val="accent1"/>
              </a:buClr>
              <a:buSzPct val="68000"/>
              <a:defRPr/>
            </a:pPr>
            <a:r>
              <a:rPr lang="pt-PT" b="1" dirty="0" smtClean="0">
                <a:solidFill>
                  <a:srgbClr val="0066FF"/>
                </a:solidFill>
                <a:effectLst>
                  <a:outerShdw blurRad="38100" dist="38100" dir="2700000" algn="tl">
                    <a:srgbClr val="C0C0C0"/>
                  </a:outerShdw>
                </a:effectLst>
                <a:latin typeface="Lucida Sans Unicode" pitchFamily="34" charset="0"/>
              </a:rPr>
              <a:t>Justificação</a:t>
            </a:r>
            <a:r>
              <a:rPr lang="pt-PT" b="1" dirty="0">
                <a:solidFill>
                  <a:srgbClr val="0066FF"/>
                </a:solidFill>
                <a:effectLst>
                  <a:outerShdw blurRad="38100" dist="38100" dir="2700000" algn="tl">
                    <a:srgbClr val="C0C0C0"/>
                  </a:outerShdw>
                </a:effectLst>
                <a:latin typeface="Lucida Sans Unicode" pitchFamily="34" charset="0"/>
              </a:rPr>
              <a:t>: </a:t>
            </a:r>
            <a:r>
              <a:rPr lang="pt-PT" b="1" dirty="0" smtClean="0">
                <a:solidFill>
                  <a:srgbClr val="0066FF"/>
                </a:solidFill>
                <a:effectLst>
                  <a:outerShdw blurRad="38100" dist="38100" dir="2700000" algn="tl">
                    <a:srgbClr val="C0C0C0"/>
                  </a:outerShdw>
                </a:effectLst>
                <a:latin typeface="Lucida Sans Unicode" pitchFamily="34" charset="0"/>
              </a:rPr>
              <a:t>Tributação de mais valias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s 10.º n.º 1 b), art.º 43.º n.º 3; art.º 45 n.º 1 b) e art.º 51.º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err="1" smtClean="0">
                <a:solidFill>
                  <a:srgbClr val="0066FF"/>
                </a:solidFill>
                <a:effectLst>
                  <a:outerShdw blurRad="38100" dist="38100" dir="2700000" algn="tl">
                    <a:srgbClr val="C0C0C0"/>
                  </a:outerShdw>
                </a:effectLst>
                <a:latin typeface="Lucida Sans Unicode" pitchFamily="34" charset="0"/>
              </a:rPr>
              <a:t>Mv</a:t>
            </a:r>
            <a:r>
              <a:rPr lang="pt-PT" sz="2000" b="1" dirty="0" smtClean="0">
                <a:solidFill>
                  <a:srgbClr val="0066FF"/>
                </a:solidFill>
                <a:effectLst>
                  <a:outerShdw blurRad="38100" dist="38100" dir="2700000" algn="tl">
                    <a:srgbClr val="C0C0C0"/>
                  </a:outerShdw>
                </a:effectLst>
                <a:latin typeface="Lucida Sans Unicode" pitchFamily="34" charset="0"/>
              </a:rPr>
              <a:t>=</a:t>
            </a:r>
            <a:r>
              <a:rPr lang="pt-PT" sz="2000" b="1" dirty="0" err="1" smtClean="0">
                <a:solidFill>
                  <a:srgbClr val="0066FF"/>
                </a:solidFill>
                <a:effectLst>
                  <a:outerShdw blurRad="38100" dist="38100" dir="2700000" algn="tl">
                    <a:srgbClr val="C0C0C0"/>
                  </a:outerShdw>
                </a:effectLst>
                <a:latin typeface="Lucida Sans Unicode" pitchFamily="34" charset="0"/>
              </a:rPr>
              <a:t>Vr</a:t>
            </a:r>
            <a:r>
              <a:rPr lang="pt-PT" sz="2000" b="1" dirty="0" smtClean="0">
                <a:solidFill>
                  <a:srgbClr val="0066FF"/>
                </a:solidFill>
                <a:effectLst>
                  <a:outerShdw blurRad="38100" dist="38100" dir="2700000" algn="tl">
                    <a:srgbClr val="C0C0C0"/>
                  </a:outerShdw>
                </a:effectLst>
                <a:latin typeface="Lucida Sans Unicode" pitchFamily="34" charset="0"/>
              </a:rPr>
              <a:t>-(</a:t>
            </a:r>
            <a:r>
              <a:rPr lang="pt-PT" sz="2000" b="1" dirty="0" err="1" smtClean="0">
                <a:solidFill>
                  <a:srgbClr val="0066FF"/>
                </a:solidFill>
                <a:effectLst>
                  <a:outerShdw blurRad="38100" dist="38100" dir="2700000" algn="tl">
                    <a:srgbClr val="C0C0C0"/>
                  </a:outerShdw>
                </a:effectLst>
                <a:latin typeface="Lucida Sans Unicode" pitchFamily="34" charset="0"/>
              </a:rPr>
              <a:t>Va+Despesas</a:t>
            </a:r>
            <a:r>
              <a:rPr lang="pt-PT" sz="2000" b="1" dirty="0" smtClean="0">
                <a:solidFill>
                  <a:srgbClr val="0066FF"/>
                </a:solidFill>
                <a:effectLst>
                  <a:outerShdw blurRad="38100" dist="38100" dir="2700000" algn="tl">
                    <a:srgbClr val="C0C0C0"/>
                  </a:outerShdw>
                </a:effectLst>
                <a:latin typeface="Lucida Sans Unicode" pitchFamily="34" charset="0"/>
              </a:rPr>
              <a:t>)</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Ver art.º 27.º do EBF para não residentes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2015 houve alterações nos </a:t>
            </a:r>
            <a:r>
              <a:rPr lang="pt-PT" sz="2000" b="1" dirty="0" err="1" smtClean="0">
                <a:solidFill>
                  <a:srgbClr val="FF0000"/>
                </a:solidFill>
                <a:effectLst>
                  <a:outerShdw blurRad="38100" dist="38100" dir="2700000" algn="tl">
                    <a:srgbClr val="C0C0C0"/>
                  </a:outerShdw>
                </a:effectLst>
                <a:latin typeface="Lucida Sans Unicode" pitchFamily="34" charset="0"/>
              </a:rPr>
              <a:t>art.ºs</a:t>
            </a:r>
            <a:r>
              <a:rPr lang="pt-PT" sz="2000" b="1" dirty="0" smtClean="0">
                <a:solidFill>
                  <a:srgbClr val="FF0000"/>
                </a:solidFill>
                <a:effectLst>
                  <a:outerShdw blurRad="38100" dist="38100" dir="2700000" algn="tl">
                    <a:srgbClr val="C0C0C0"/>
                  </a:outerShdw>
                </a:effectLst>
                <a:latin typeface="Lucida Sans Unicode" pitchFamily="34" charset="0"/>
              </a:rPr>
              <a:t> 10.º, 43.º e 51.º mas a situação mantém-se</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11" end="11"/>
                                            </p:txEl>
                                          </p:spTgt>
                                        </p:tgtEl>
                                        <p:attrNameLst>
                                          <p:attrName>style.visibility</p:attrName>
                                        </p:attrNameLst>
                                      </p:cBhvr>
                                      <p:to>
                                        <p:strVal val="visible"/>
                                      </p:to>
                                    </p:set>
                                    <p:animEffect transition="in" filter="dissolve">
                                      <p:cBhvr>
                                        <p:cTn id="28" dur="500"/>
                                        <p:tgtEl>
                                          <p:spTgt spid="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50</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395536" y="908720"/>
            <a:ext cx="8501063" cy="4524315"/>
          </a:xfrm>
          <a:prstGeom prst="rect">
            <a:avLst/>
          </a:prstGeom>
          <a:noFill/>
          <a:ln w="9525">
            <a:noFill/>
            <a:miter lim="800000"/>
            <a:headEnd/>
            <a:tailEnd/>
          </a:ln>
        </p:spPr>
        <p:txBody>
          <a:bodyPr wrap="square">
            <a:spAutoFit/>
          </a:bodyPr>
          <a:lstStyle/>
          <a:p>
            <a:pPr algn="just"/>
            <a:r>
              <a:rPr lang="pt-PT" sz="1800" dirty="0" smtClean="0"/>
              <a:t>António, Bernardo e Carlos são os administradores da Ideias &amp; Ideias SA. Auferem uma remuneração mensal bruta de €3.000 cada um, mais subsídio de refeição de €10 por dia, pago em dinheiro. Estão os três enquadrados na segurança social como administradores.</a:t>
            </a:r>
          </a:p>
          <a:p>
            <a:pPr algn="just"/>
            <a:endParaRPr lang="pt-PT" sz="1800" b="1" dirty="0" smtClean="0"/>
          </a:p>
          <a:p>
            <a:pPr algn="just"/>
            <a:r>
              <a:rPr lang="pt-PT" sz="1800" b="1" dirty="0" smtClean="0"/>
              <a:t>Questão 2:</a:t>
            </a:r>
          </a:p>
          <a:p>
            <a:pPr algn="just"/>
            <a:r>
              <a:rPr lang="pt-PT" sz="1800" b="1" dirty="0" smtClean="0"/>
              <a:t>O valor do subsídio de refeição auferido mensalmente por cada um dos três administradores da Ideias &amp; Ideias SA em 2013 :</a:t>
            </a:r>
          </a:p>
          <a:p>
            <a:pPr algn="just"/>
            <a:endParaRPr lang="pt-PT" sz="1800" dirty="0" smtClean="0"/>
          </a:p>
          <a:p>
            <a:pPr marL="342900" indent="-342900" algn="just">
              <a:buFontTx/>
              <a:buAutoNum type="alphaLcParenR"/>
            </a:pPr>
            <a:r>
              <a:rPr lang="pt-PT" sz="1800" dirty="0" smtClean="0"/>
              <a:t>Está sujeito à tributação em IRS, apenas na parte que excede a importância fixada para os servidores do Estado e está também sujeito a contribuições para a segurança social nas mesmas condições e limites.</a:t>
            </a:r>
          </a:p>
          <a:p>
            <a:pPr marL="342900" indent="-342900" algn="just">
              <a:buFontTx/>
              <a:buAutoNum type="alphaLcParenR"/>
            </a:pPr>
            <a:r>
              <a:rPr lang="pt-PT" sz="1800" dirty="0" smtClean="0"/>
              <a:t>Está isento de IRS apenas na parte que excede o limite fixado para os servidores do Estado.</a:t>
            </a:r>
          </a:p>
          <a:p>
            <a:pPr marL="342900" indent="-342900" algn="just">
              <a:buFontTx/>
              <a:buAutoNum type="alphaLcParenR"/>
            </a:pPr>
            <a:r>
              <a:rPr lang="pt-PT" sz="1800" dirty="0" smtClean="0"/>
              <a:t>Não está sujeita a qualquer tributação em IRS nem a descontos para a segurança social.</a:t>
            </a:r>
          </a:p>
          <a:p>
            <a:pPr marL="342900" indent="-342900" algn="just">
              <a:buFontTx/>
              <a:buAutoNum type="alphaLcParenR"/>
            </a:pPr>
            <a:r>
              <a:rPr lang="pt-PT" sz="1800" dirty="0" smtClean="0"/>
              <a:t>Nenhuma das anteriores.</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25/01/2016</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51</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12/10/2013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268761"/>
            <a:ext cx="8501063" cy="4247317"/>
          </a:xfrm>
          <a:prstGeom prst="rect">
            <a:avLst/>
          </a:prstGeom>
          <a:noFill/>
          <a:ln w="9525">
            <a:noFill/>
            <a:miter lim="800000"/>
            <a:headEnd/>
            <a:tailEnd/>
          </a:ln>
        </p:spPr>
        <p:txBody>
          <a:bodyPr wrap="square">
            <a:spAutoFit/>
          </a:bodyPr>
          <a:lstStyle/>
          <a:p>
            <a:r>
              <a:rPr lang="pt-PT" sz="1800" b="1" dirty="0" smtClean="0"/>
              <a:t>Artigo 2.º - Rendimentos da categoria A</a:t>
            </a:r>
          </a:p>
          <a:p>
            <a:endParaRPr lang="pt-PT" sz="1800" b="1" dirty="0" smtClean="0"/>
          </a:p>
          <a:p>
            <a:r>
              <a:rPr lang="pt-PT" sz="1800" dirty="0" smtClean="0"/>
              <a:t>3 - Consideram-se ainda rendimentos do trabalho dependente:</a:t>
            </a:r>
          </a:p>
          <a:p>
            <a:r>
              <a:rPr lang="pt-PT" sz="1800" dirty="0" smtClean="0"/>
              <a:t>b) As remunerações acessórias, nelas se compreendendo todos os direitos, benefícios ou regalias não incluídos na remuneração principal que sejam auferidos devido à prestação de trabalho ou em conexão com esta e constituam para o </a:t>
            </a:r>
            <a:r>
              <a:rPr lang="pt-PT" sz="1800" dirty="0" err="1" smtClean="0"/>
              <a:t>respectivo</a:t>
            </a:r>
            <a:r>
              <a:rPr lang="pt-PT" sz="1800" dirty="0" smtClean="0"/>
              <a:t> beneficiário uma vantagem económica, designadamente:</a:t>
            </a:r>
          </a:p>
          <a:p>
            <a:endParaRPr lang="pt-PT" sz="1800" dirty="0" smtClean="0"/>
          </a:p>
          <a:p>
            <a:r>
              <a:rPr lang="pt-PT" sz="1800" dirty="0" smtClean="0"/>
              <a:t>2) O subsídio de refeição na parte em que exceder o limite legal estabelecido ou em que o exceda em 60 % sempre que o respetivo subsídio seja atribuído através de vales de refeição; </a:t>
            </a:r>
            <a:r>
              <a:rPr lang="pt-PT" sz="1800" i="1" dirty="0" smtClean="0"/>
              <a:t> </a:t>
            </a:r>
            <a:endParaRPr lang="pt-PT" sz="1800" dirty="0" smtClean="0"/>
          </a:p>
          <a:p>
            <a:endParaRPr lang="pt-PT" sz="1800" b="1" dirty="0" smtClean="0"/>
          </a:p>
          <a:p>
            <a:r>
              <a:rPr lang="pt-PT" sz="1800" b="1" i="1" dirty="0" smtClean="0"/>
              <a:t/>
            </a:r>
            <a:br>
              <a:rPr lang="pt-PT" sz="1800" b="1" i="1" dirty="0" smtClean="0"/>
            </a:br>
            <a:endParaRPr lang="pt-PT" sz="1800" b="1" i="1" dirty="0" smtClean="0"/>
          </a:p>
          <a:p>
            <a:endParaRPr lang="pt-PT" sz="1800" dirty="0" smtClean="0"/>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52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Tributação de subsidio refeição</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2.º n.º 3 b) n.º 2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Código Contributivo – Art.º 46.º n.º 2 l) e n.º 3 e Art.º 61-º</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C00000"/>
                </a:solidFill>
                <a:effectLst>
                  <a:outerShdw blurRad="38100" dist="38100" dir="2700000" algn="tl">
                    <a:srgbClr val="C0C0C0"/>
                  </a:outerShdw>
                </a:effectLst>
                <a:latin typeface="Lucida Sans Unicode" pitchFamily="34" charset="0"/>
              </a:rPr>
              <a:t>Ver art.º 18.º do EBF para rendimentos isentos</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animEffect transition="in" filter="dissolve">
                                      <p:cBhvr>
                                        <p:cTn id="25"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247317"/>
          </a:xfrm>
          <a:prstGeom prst="rect">
            <a:avLst/>
          </a:prstGeom>
          <a:noFill/>
          <a:ln w="9525">
            <a:noFill/>
            <a:miter lim="800000"/>
            <a:headEnd/>
            <a:tailEnd/>
          </a:ln>
        </p:spPr>
        <p:txBody>
          <a:bodyPr wrap="square">
            <a:spAutoFit/>
          </a:bodyPr>
          <a:lstStyle/>
          <a:p>
            <a:pPr algn="just"/>
            <a:endParaRPr lang="pt-PT" sz="1800" b="1" dirty="0" smtClean="0"/>
          </a:p>
          <a:p>
            <a:pPr algn="just"/>
            <a:r>
              <a:rPr lang="pt-PT" sz="1800" b="1" dirty="0" smtClean="0"/>
              <a:t>Questão 29:</a:t>
            </a:r>
          </a:p>
          <a:p>
            <a:pPr algn="just"/>
            <a:endParaRPr lang="pt-PT" sz="1800" b="1" dirty="0" smtClean="0"/>
          </a:p>
          <a:p>
            <a:pPr algn="just"/>
            <a:r>
              <a:rPr lang="pt-PT" sz="1800" b="1" dirty="0" smtClean="0"/>
              <a:t>Tendo em vista a identificação do custo de aquisição de ações com o propósito de apurar mais valias fiscais na respetiva alienação em 2013, o critério aplicável é :</a:t>
            </a:r>
          </a:p>
          <a:p>
            <a:pPr algn="just"/>
            <a:endParaRPr lang="pt-PT" sz="1800" dirty="0" smtClean="0"/>
          </a:p>
          <a:p>
            <a:pPr marL="342900" indent="-342900" algn="just">
              <a:buFontTx/>
              <a:buAutoNum type="alphaLcParenR"/>
            </a:pPr>
            <a:r>
              <a:rPr lang="pt-PT" sz="1800" dirty="0" smtClean="0"/>
              <a:t>O FIFO, quer em relação a pessoas singulares, quer em relação a pessoas coletivas.</a:t>
            </a:r>
          </a:p>
          <a:p>
            <a:pPr marL="342900" indent="-342900" algn="just">
              <a:buFontTx/>
              <a:buAutoNum type="alphaLcParenR"/>
            </a:pPr>
            <a:endParaRPr lang="pt-PT" sz="1800" dirty="0" smtClean="0"/>
          </a:p>
          <a:p>
            <a:pPr marL="342900" indent="-342900" algn="just">
              <a:buFontTx/>
              <a:buAutoNum type="alphaLcParenR"/>
            </a:pPr>
            <a:r>
              <a:rPr lang="pt-PT" sz="1800" dirty="0" smtClean="0"/>
              <a:t>O FIFO, quer em relação a pessoas singulares e qualquer critério de custos históricos para as pessoas coletivas.</a:t>
            </a:r>
          </a:p>
          <a:p>
            <a:pPr marL="342900" indent="-342900" algn="just">
              <a:buFontTx/>
              <a:buAutoNum type="alphaLcParenR"/>
            </a:pPr>
            <a:endParaRPr lang="pt-PT" sz="1800" dirty="0" smtClean="0"/>
          </a:p>
          <a:p>
            <a:pPr marL="342900" indent="-342900" algn="just">
              <a:buFontTx/>
              <a:buAutoNum type="alphaLcParenR"/>
            </a:pPr>
            <a:r>
              <a:rPr lang="pt-PT" sz="1800" dirty="0" smtClean="0"/>
              <a:t>O custo médio.</a:t>
            </a:r>
          </a:p>
          <a:p>
            <a:pPr marL="342900" indent="-342900" algn="just">
              <a:buFontTx/>
              <a:buAutoNum type="alphaLcParenR"/>
            </a:pPr>
            <a:endParaRPr lang="pt-PT" sz="1800" dirty="0" smtClean="0"/>
          </a:p>
          <a:p>
            <a:pPr marL="342900" indent="-342900" algn="just">
              <a:buFontTx/>
              <a:buAutoNum type="alphaLcParenR"/>
            </a:pPr>
            <a:r>
              <a:rPr lang="pt-PT" sz="1800" dirty="0" smtClean="0"/>
              <a:t>O FIFO em relação a pessoas singulares e o custo médio em relação a pessoas coletivas.</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25/01/2016</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54</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12/10/2013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268761"/>
            <a:ext cx="8501063" cy="6463308"/>
          </a:xfrm>
          <a:prstGeom prst="rect">
            <a:avLst/>
          </a:prstGeom>
          <a:noFill/>
          <a:ln w="9525">
            <a:noFill/>
            <a:miter lim="800000"/>
            <a:headEnd/>
            <a:tailEnd/>
          </a:ln>
        </p:spPr>
        <p:txBody>
          <a:bodyPr wrap="square">
            <a:spAutoFit/>
          </a:bodyPr>
          <a:lstStyle/>
          <a:p>
            <a:r>
              <a:rPr lang="pt-PT" sz="1800" b="1" dirty="0" smtClean="0"/>
              <a:t>Artigo 43.º - Mais-valias</a:t>
            </a:r>
          </a:p>
          <a:p>
            <a:r>
              <a:rPr lang="pt-PT" sz="1800" dirty="0" smtClean="0"/>
              <a:t>1 - O valor dos rendimentos qualificados como mais-valias é o correspondente ao saldo apurado entre as mais-valias e as menos-valias realizadas no mesmo ano, determinadas nos termos dos artigos seguintes. </a:t>
            </a:r>
          </a:p>
          <a:p>
            <a:endParaRPr lang="pt-PT" sz="1800" dirty="0" smtClean="0"/>
          </a:p>
          <a:p>
            <a:r>
              <a:rPr lang="pt-PT" sz="1800" dirty="0" smtClean="0"/>
              <a:t>6 * - Para efeitos do número anterior, considera-se que:</a:t>
            </a:r>
            <a:br>
              <a:rPr lang="pt-PT" sz="1800" dirty="0" smtClean="0"/>
            </a:br>
            <a:r>
              <a:rPr lang="pt-PT" sz="1800" dirty="0" smtClean="0"/>
              <a:t> </a:t>
            </a:r>
          </a:p>
          <a:p>
            <a:r>
              <a:rPr lang="pt-PT" sz="1800" dirty="0" smtClean="0"/>
              <a:t>d) Tratando-se de valores mobiliários da mesma natureza e que confiram idênticos direitos, os alienados são os adquiridos há mais tempo; (FIFO)</a:t>
            </a:r>
          </a:p>
          <a:p>
            <a:endParaRPr lang="pt-PT" sz="1800" dirty="0" smtClean="0"/>
          </a:p>
          <a:p>
            <a:r>
              <a:rPr lang="pt-PT" sz="1800" b="1" dirty="0" smtClean="0"/>
              <a:t>Artigo 17.º  - Determinação do lucro tributável</a:t>
            </a:r>
          </a:p>
          <a:p>
            <a:r>
              <a:rPr lang="pt-PT" sz="1800" dirty="0" smtClean="0"/>
              <a:t>1 — O lucro tributável das pessoas </a:t>
            </a:r>
            <a:r>
              <a:rPr lang="pt-PT" sz="1800" dirty="0" err="1" smtClean="0"/>
              <a:t>colectivas</a:t>
            </a:r>
            <a:r>
              <a:rPr lang="pt-PT" sz="1800" dirty="0" smtClean="0"/>
              <a:t> e outras entidades mencionadas na alínea </a:t>
            </a:r>
            <a:r>
              <a:rPr lang="pt-PT" sz="1800" i="1" dirty="0" smtClean="0"/>
              <a:t>a</a:t>
            </a:r>
            <a:r>
              <a:rPr lang="pt-PT" sz="1800" dirty="0" smtClean="0"/>
              <a:t>) do n.º 1 do artigo 3.º é constituído pela soma algébrica do resultado líquido do período e das variações patrimoniais positivas e negativas verificadas no mesmo período e não refletidas naquele resultado, determinados com base na contabilidade e eventualmente corrigidos nos termos deste Código. </a:t>
            </a:r>
          </a:p>
          <a:p>
            <a:endParaRPr lang="pt-PT" sz="1800" dirty="0" smtClean="0"/>
          </a:p>
          <a:p>
            <a:r>
              <a:rPr lang="pt-PT" sz="1800" dirty="0" smtClean="0"/>
              <a:t/>
            </a:r>
            <a:br>
              <a:rPr lang="pt-PT" sz="1800" dirty="0" smtClean="0"/>
            </a:br>
            <a:endParaRPr lang="pt-PT" sz="1800" dirty="0" smtClean="0"/>
          </a:p>
          <a:p>
            <a:endParaRPr lang="pt-PT" sz="1800" dirty="0" smtClean="0"/>
          </a:p>
          <a:p>
            <a:r>
              <a:rPr lang="pt-PT" sz="1800" b="1" i="1" dirty="0" smtClean="0"/>
              <a:t/>
            </a:r>
            <a:br>
              <a:rPr lang="pt-PT" sz="1800" b="1" i="1" dirty="0" smtClean="0"/>
            </a:br>
            <a:endParaRPr lang="pt-PT" sz="1800" b="1" i="1" dirty="0" smtClean="0"/>
          </a:p>
          <a:p>
            <a:r>
              <a:rPr lang="pt-PT" sz="1800" dirty="0" smtClean="0"/>
              <a:t>; </a:t>
            </a: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55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r>
              <a:rPr lang="pt-PT" sz="1800" dirty="0">
                <a:latin typeface="Arial" pitchFamily="34" charset="0"/>
                <a:cs typeface="Arial" pitchFamily="34" charset="0"/>
              </a:rPr>
              <a:t>	</a:t>
            </a:r>
            <a:endParaRPr lang="pt-PT" sz="1800"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Justificação: </a:t>
            </a:r>
            <a:r>
              <a:rPr lang="pt-PT" sz="1800" b="1" dirty="0" smtClean="0">
                <a:solidFill>
                  <a:srgbClr val="0066FF"/>
                </a:solidFill>
                <a:effectLst>
                  <a:outerShdw blurRad="38100" dist="38100" dir="2700000" algn="tl">
                    <a:srgbClr val="C0C0C0"/>
                  </a:outerShdw>
                </a:effectLst>
                <a:latin typeface="Lucida Sans Unicode" pitchFamily="34" charset="0"/>
              </a:rPr>
              <a:t>Critérios valorimétricos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0066FF"/>
                </a:solidFill>
                <a:effectLst>
                  <a:outerShdw blurRad="38100" dist="38100" dir="2700000" algn="tl">
                    <a:srgbClr val="C0C0C0"/>
                  </a:outerShdw>
                </a:effectLst>
                <a:latin typeface="Lucida Sans Unicode" pitchFamily="34" charset="0"/>
              </a:rPr>
              <a:t>Art.º 43.º n.º 6 d) do  CIRS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0066FF"/>
                </a:solidFill>
                <a:effectLst>
                  <a:outerShdw blurRad="38100" dist="38100" dir="2700000" algn="tl">
                    <a:srgbClr val="C0C0C0"/>
                  </a:outerShdw>
                </a:effectLst>
                <a:latin typeface="Lucida Sans Unicode" pitchFamily="34" charset="0"/>
              </a:rPr>
              <a:t>Art.º 17.º n.º 1 e art.º 46.º do CIRC à contrário</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O critério FIFO é aplicado em sede de IRC – art.º 46.º n.º 11, mas só a partir de 2014 e pode haver opção pelo custo médio n.º 12, logo não há resposta correta para 2015</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animEffect transition="in" filter="dissolve">
                                      <p:cBhvr>
                                        <p:cTn id="25"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524315"/>
          </a:xfrm>
          <a:prstGeom prst="rect">
            <a:avLst/>
          </a:prstGeom>
          <a:noFill/>
          <a:ln w="9525">
            <a:noFill/>
            <a:miter lim="800000"/>
            <a:headEnd/>
            <a:tailEnd/>
          </a:ln>
        </p:spPr>
        <p:txBody>
          <a:bodyPr wrap="square">
            <a:spAutoFit/>
          </a:bodyPr>
          <a:lstStyle/>
          <a:p>
            <a:pPr algn="just"/>
            <a:r>
              <a:rPr lang="pt-PT" sz="1800" dirty="0" smtClean="0"/>
              <a:t>Todos os anos, na assembleia geral da AMC Brinquedos, </a:t>
            </a:r>
            <a:r>
              <a:rPr lang="pt-PT" sz="1800" dirty="0" err="1" smtClean="0"/>
              <a:t>Lda</a:t>
            </a:r>
            <a:r>
              <a:rPr lang="pt-PT" sz="1800" dirty="0" smtClean="0"/>
              <a:t>, tem sido deliberado distribuir aos sócios metade dos lucros obtidos no exercício anterior.</a:t>
            </a:r>
          </a:p>
          <a:p>
            <a:pPr algn="just"/>
            <a:endParaRPr lang="pt-PT" sz="1800" b="1" dirty="0" smtClean="0"/>
          </a:p>
          <a:p>
            <a:pPr algn="just"/>
            <a:r>
              <a:rPr lang="pt-PT" sz="1800" b="1" dirty="0" smtClean="0"/>
              <a:t>Questão 4:</a:t>
            </a:r>
          </a:p>
          <a:p>
            <a:pPr algn="just"/>
            <a:r>
              <a:rPr lang="pt-PT" sz="1800" b="1" dirty="0" smtClean="0"/>
              <a:t>Os lucros da AMC Brinquedos, </a:t>
            </a:r>
            <a:r>
              <a:rPr lang="pt-PT" sz="1800" b="1" dirty="0" err="1" smtClean="0"/>
              <a:t>Lda</a:t>
            </a:r>
            <a:r>
              <a:rPr lang="pt-PT" sz="1800" b="1" dirty="0" smtClean="0"/>
              <a:t> distribuídos aos sócios em 2013 e respeitantes ao exercício de 2012:</a:t>
            </a:r>
          </a:p>
          <a:p>
            <a:pPr algn="just"/>
            <a:endParaRPr lang="pt-PT" sz="1800" dirty="0" smtClean="0"/>
          </a:p>
          <a:p>
            <a:pPr marL="342900" indent="-342900" algn="just">
              <a:buFontTx/>
              <a:buAutoNum type="alphaLcParenR"/>
            </a:pPr>
            <a:r>
              <a:rPr lang="pt-PT" sz="1800" dirty="0" smtClean="0"/>
              <a:t>Estão sujeitos a retenção na fonte de IRS à taxa de 28%.</a:t>
            </a:r>
          </a:p>
          <a:p>
            <a:pPr marL="342900" indent="-342900" algn="just">
              <a:buFontTx/>
              <a:buAutoNum type="alphaLcParenR"/>
            </a:pPr>
            <a:endParaRPr lang="pt-PT" sz="1800" dirty="0" smtClean="0"/>
          </a:p>
          <a:p>
            <a:pPr marL="342900" indent="-342900" algn="just">
              <a:buFontTx/>
              <a:buAutoNum type="alphaLcParenR"/>
            </a:pPr>
            <a:r>
              <a:rPr lang="pt-PT" sz="1800" dirty="0" smtClean="0"/>
              <a:t>Estão isentos de IRS na parte relativa aos lucros gerados pelas exportações. Conforme determina o Estatuto dos Benefícios Fiscais.</a:t>
            </a:r>
          </a:p>
          <a:p>
            <a:pPr marL="342900" indent="-342900" algn="just">
              <a:buFontTx/>
              <a:buAutoNum type="alphaLcParenR"/>
            </a:pPr>
            <a:endParaRPr lang="pt-PT" sz="1800" dirty="0" smtClean="0"/>
          </a:p>
          <a:p>
            <a:pPr marL="342900" indent="-342900" algn="just">
              <a:buFontTx/>
              <a:buAutoNum type="alphaLcParenR"/>
            </a:pPr>
            <a:r>
              <a:rPr lang="pt-PT" sz="1800" dirty="0" smtClean="0"/>
              <a:t>Não estão sujeitos a retenção na fonte, na parte respeitante a Maria </a:t>
            </a:r>
            <a:r>
              <a:rPr lang="pt-PT" sz="1800" dirty="0" err="1" smtClean="0"/>
              <a:t>del</a:t>
            </a:r>
            <a:r>
              <a:rPr lang="pt-PT" sz="1800" dirty="0" smtClean="0"/>
              <a:t> </a:t>
            </a:r>
            <a:r>
              <a:rPr lang="pt-PT" sz="1800" dirty="0" err="1" smtClean="0"/>
              <a:t>Carmen</a:t>
            </a:r>
            <a:r>
              <a:rPr lang="pt-PT" sz="1800" dirty="0" smtClean="0"/>
              <a:t>, porque ela tem nacionalidade espanhola.</a:t>
            </a:r>
          </a:p>
          <a:p>
            <a:pPr marL="342900" indent="-342900" algn="just">
              <a:buFontTx/>
              <a:buAutoNum type="alphaLcParenR"/>
            </a:pPr>
            <a:endParaRPr lang="pt-PT" sz="1800" dirty="0" smtClean="0"/>
          </a:p>
          <a:p>
            <a:pPr marL="342900" indent="-342900" algn="just">
              <a:buFontTx/>
              <a:buAutoNum type="alphaLcParenR"/>
            </a:pPr>
            <a:r>
              <a:rPr lang="pt-PT" sz="1800" dirty="0" smtClean="0"/>
              <a:t>Nenhuma das anteriores.</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25/01/2016</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57</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524315"/>
          </a:xfrm>
          <a:prstGeom prst="rect">
            <a:avLst/>
          </a:prstGeom>
          <a:noFill/>
          <a:ln w="9525">
            <a:noFill/>
            <a:miter lim="800000"/>
            <a:headEnd/>
            <a:tailEnd/>
          </a:ln>
        </p:spPr>
        <p:txBody>
          <a:bodyPr>
            <a:spAutoFit/>
          </a:bodyPr>
          <a:lstStyle/>
          <a:p>
            <a:endParaRPr lang="pt-PT" sz="1800" dirty="0" smtClean="0"/>
          </a:p>
          <a:p>
            <a:r>
              <a:rPr lang="pt-PT" sz="1800" b="1" dirty="0" smtClean="0"/>
              <a:t>Artigo 5.º  - Rendimentos da categoria E </a:t>
            </a:r>
          </a:p>
          <a:p>
            <a:r>
              <a:rPr lang="pt-PT" sz="1800" dirty="0" smtClean="0"/>
              <a:t>2 - Os frutos e vantagens económicas referidos no número anterior compreendem, designadamente: </a:t>
            </a:r>
          </a:p>
          <a:p>
            <a:r>
              <a:rPr lang="pt-PT" sz="1800" dirty="0" smtClean="0"/>
              <a:t>h) Os lucros das entidades sujeitas a IRC colocados à disposição dos </a:t>
            </a:r>
            <a:r>
              <a:rPr lang="pt-PT" sz="1800" dirty="0" err="1" smtClean="0"/>
              <a:t>respectivos</a:t>
            </a:r>
            <a:r>
              <a:rPr lang="pt-PT" sz="1800" dirty="0" smtClean="0"/>
              <a:t> associados ou titulares, incluindo adiantamentos por conta de lucros, com exclusão daqueles a que se refere o artigo </a:t>
            </a:r>
            <a:r>
              <a:rPr lang="pt-PT" sz="1800" dirty="0" smtClean="0">
                <a:hlinkClick r:id="rId3" action="ppaction://hlinkfile"/>
              </a:rPr>
              <a:t>20 </a:t>
            </a:r>
            <a:r>
              <a:rPr lang="pt-PT" sz="1800" dirty="0" smtClean="0"/>
              <a:t>.º; </a:t>
            </a:r>
          </a:p>
          <a:p>
            <a:endParaRPr lang="pt-PT" sz="1800" dirty="0" smtClean="0"/>
          </a:p>
          <a:p>
            <a:r>
              <a:rPr lang="pt-PT" sz="1800" b="1" dirty="0" smtClean="0"/>
              <a:t>Artigo 71.º  - Taxas liberatórias </a:t>
            </a:r>
          </a:p>
          <a:p>
            <a:r>
              <a:rPr lang="pt-PT" sz="1800" dirty="0" smtClean="0"/>
              <a:t>1 - Estão sujeitos a retenção na fonte a título definitivo, à taxa liberatória de 28%, os seguintes rendimentos obtidos em território português: </a:t>
            </a:r>
            <a:br>
              <a:rPr lang="pt-PT" sz="1800" dirty="0" smtClean="0"/>
            </a:br>
            <a:r>
              <a:rPr lang="pt-PT" sz="1800" dirty="0" smtClean="0"/>
              <a:t> </a:t>
            </a:r>
          </a:p>
          <a:p>
            <a:r>
              <a:rPr lang="pt-PT" sz="1800" dirty="0" smtClean="0"/>
              <a:t>c) Os rendimentos a que se referem as alíneas d), e), h), i), l) e q) do n.º 2 e o n.º 3 do artigo 5.º. </a:t>
            </a:r>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58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Retenção na fonte</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5.º n.º 2 h) e art.º 71.º n.º 1 c)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2015 houve alterações nestes artigos, mas a taxa mantém-se</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3970318"/>
          </a:xfrm>
          <a:prstGeom prst="rect">
            <a:avLst/>
          </a:prstGeom>
          <a:noFill/>
          <a:ln w="9525">
            <a:noFill/>
            <a:miter lim="800000"/>
            <a:headEnd/>
            <a:tailEnd/>
          </a:ln>
        </p:spPr>
        <p:txBody>
          <a:bodyPr wrap="square">
            <a:spAutoFit/>
          </a:bodyPr>
          <a:lstStyle/>
          <a:p>
            <a:pPr algn="just"/>
            <a:endParaRPr lang="pt-PT" sz="1800" dirty="0" smtClean="0"/>
          </a:p>
          <a:p>
            <a:pPr algn="just"/>
            <a:r>
              <a:rPr lang="pt-PT" sz="1800" b="1" dirty="0" smtClean="0"/>
              <a:t>Questão 33:</a:t>
            </a:r>
          </a:p>
          <a:p>
            <a:pPr algn="just"/>
            <a:endParaRPr lang="pt-PT" sz="1800" b="1" dirty="0" smtClean="0"/>
          </a:p>
          <a:p>
            <a:pPr algn="just"/>
            <a:r>
              <a:rPr lang="pt-PT" sz="1800" b="1" dirty="0" smtClean="0"/>
              <a:t>Os rendimentos prediais obtidos por pessoas singulares estão sujeitos a tributação em IRS mediante a aplicação de uma taxa especial de 28%, incidente sobre:</a:t>
            </a:r>
          </a:p>
          <a:p>
            <a:pPr algn="just">
              <a:buFontTx/>
              <a:buChar char="-"/>
            </a:pPr>
            <a:endParaRPr lang="pt-PT" sz="1800" b="1" dirty="0" smtClean="0"/>
          </a:p>
          <a:p>
            <a:pPr marL="342900" indent="-342900" algn="just">
              <a:buFontTx/>
              <a:buAutoNum type="alphaLcParenR"/>
            </a:pPr>
            <a:r>
              <a:rPr lang="pt-PT" sz="1800" dirty="0" smtClean="0"/>
              <a:t>As rendas ilíquidas recebidas.</a:t>
            </a:r>
          </a:p>
          <a:p>
            <a:pPr marL="342900" indent="-342900" algn="just">
              <a:buFontTx/>
              <a:buAutoNum type="alphaLcParenR"/>
            </a:pPr>
            <a:endParaRPr lang="pt-PT" sz="1800" dirty="0" smtClean="0"/>
          </a:p>
          <a:p>
            <a:pPr marL="342900" indent="-342900" algn="just">
              <a:buFontTx/>
              <a:buAutoNum type="alphaLcParenR"/>
            </a:pPr>
            <a:r>
              <a:rPr lang="pt-PT" sz="1800" dirty="0" smtClean="0"/>
              <a:t>As rendas recebidas, liquidas de retenção na fonte.</a:t>
            </a:r>
          </a:p>
          <a:p>
            <a:pPr marL="342900" indent="-342900" algn="just">
              <a:buFontTx/>
              <a:buAutoNum type="alphaLcParenR"/>
            </a:pPr>
            <a:endParaRPr lang="pt-PT" sz="1800" dirty="0" smtClean="0"/>
          </a:p>
          <a:p>
            <a:pPr marL="342900" indent="-342900" algn="just">
              <a:buFontTx/>
              <a:buAutoNum type="alphaLcParenR"/>
            </a:pPr>
            <a:r>
              <a:rPr lang="pt-PT" sz="1800" dirty="0" smtClean="0"/>
              <a:t>As rendas ilíquidas recebidas, deduzidas de certo tipo de despesas.</a:t>
            </a:r>
            <a:endParaRPr lang="pt-PT" sz="1800" smtClean="0"/>
          </a:p>
          <a:p>
            <a:pPr marL="342900" indent="-342900" algn="just">
              <a:buFontTx/>
              <a:buAutoNum type="alphaLcParenR"/>
            </a:pPr>
            <a:endParaRPr lang="pt-PT" sz="1800" dirty="0" smtClean="0"/>
          </a:p>
          <a:p>
            <a:pPr marL="342900" indent="-342900" algn="just">
              <a:buFontTx/>
              <a:buAutoNum type="alphaLcParenR"/>
            </a:pPr>
            <a:r>
              <a:rPr lang="pt-PT" sz="1800" dirty="0" smtClean="0"/>
              <a:t>As rendas recebidas, líquidas de retenção na fonte, deduzidas de certo tipo de despesas.</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25/01/2016</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60</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524315"/>
          </a:xfrm>
          <a:prstGeom prst="rect">
            <a:avLst/>
          </a:prstGeom>
          <a:noFill/>
          <a:ln w="9525">
            <a:noFill/>
            <a:miter lim="800000"/>
            <a:headEnd/>
            <a:tailEnd/>
          </a:ln>
        </p:spPr>
        <p:txBody>
          <a:bodyPr>
            <a:spAutoFit/>
          </a:bodyPr>
          <a:lstStyle/>
          <a:p>
            <a:r>
              <a:rPr lang="pt-PT" sz="1800" b="1" dirty="0" smtClean="0"/>
              <a:t>Artigo 8.º - Rendimentos da categoria F </a:t>
            </a:r>
            <a:br>
              <a:rPr lang="pt-PT" sz="1800" b="1" dirty="0" smtClean="0"/>
            </a:br>
            <a:r>
              <a:rPr lang="pt-PT" sz="1800" dirty="0" smtClean="0"/>
              <a:t>1 - Consideram-se rendimentos prediais as rendas dos prédios rústicos, urbanos e mistos pagas ou colocadas à disposição dos </a:t>
            </a:r>
            <a:r>
              <a:rPr lang="pt-PT" sz="1800" dirty="0" err="1" smtClean="0"/>
              <a:t>respectivos</a:t>
            </a:r>
            <a:r>
              <a:rPr lang="pt-PT" sz="1800" dirty="0" smtClean="0"/>
              <a:t> titulares. </a:t>
            </a:r>
          </a:p>
          <a:p>
            <a:r>
              <a:rPr lang="pt-PT" sz="1800" dirty="0" smtClean="0"/>
              <a:t>2 - São havidas como rendas: </a:t>
            </a:r>
          </a:p>
          <a:p>
            <a:pPr marL="342900" indent="-342900">
              <a:buAutoNum type="alphaLcParenR"/>
            </a:pPr>
            <a:r>
              <a:rPr lang="pt-PT" sz="1800" dirty="0" smtClean="0"/>
              <a:t>As importâncias relativas à cedência do uso do prédio ou de parte dele e aos serviços relacionados com aquela cedência; </a:t>
            </a:r>
          </a:p>
          <a:p>
            <a:pPr marL="342900" indent="-342900">
              <a:buAutoNum type="alphaLcParenR"/>
            </a:pPr>
            <a:r>
              <a:rPr lang="pt-PT" sz="1800" dirty="0" smtClean="0"/>
              <a:t>…….</a:t>
            </a:r>
          </a:p>
          <a:p>
            <a:r>
              <a:rPr lang="pt-PT" sz="1800" b="1" dirty="0" smtClean="0"/>
              <a:t>Artigo 41.º  - Deduções</a:t>
            </a:r>
          </a:p>
          <a:p>
            <a:r>
              <a:rPr lang="pt-PT" sz="1800" dirty="0" smtClean="0"/>
              <a:t>1 - Aos rendimentos brutos referidos no artigo 8.º deduzem-se as despesas de manutenção e de conservação que incumbam ao sujeito passivo, por ele sejam suportadas e se encontrem documentalmente provadas, bem como o imposto municipal sobre imóveis e o imposto do selo que incide sobre o valor dos prédios ou parte de prédios cujo rendimento seja objeto de tributação no ano fiscal.</a:t>
            </a:r>
          </a:p>
          <a:p>
            <a:endParaRPr lang="pt-PT" sz="1800" dirty="0" smtClean="0"/>
          </a:p>
          <a:p>
            <a:r>
              <a:rPr lang="pt-PT" sz="1800" b="1" dirty="0" smtClean="0"/>
              <a:t>Artigo 72.º - Taxas especiais</a:t>
            </a:r>
          </a:p>
          <a:p>
            <a:r>
              <a:rPr lang="pt-PT" sz="1800" dirty="0" smtClean="0"/>
              <a:t>7 - Os rendimentos prediais são tributados autonomamente à taxa de 28 %. </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61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Rendimentos prediais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8, art.º 41.º n.º 1 e art.º 72.º n.º 7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2015 houve alterações nestes artigos, mas a situação mantém-se</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62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7571303"/>
          </a:xfrm>
          <a:prstGeom prst="rect">
            <a:avLst/>
          </a:prstGeom>
          <a:noFill/>
          <a:ln w="9525">
            <a:noFill/>
            <a:miter lim="800000"/>
            <a:headEnd/>
            <a:tailEnd/>
          </a:ln>
        </p:spPr>
        <p:txBody>
          <a:bodyPr wrap="square">
            <a:spAutoFit/>
          </a:bodyPr>
          <a:lstStyle/>
          <a:p>
            <a:r>
              <a:rPr lang="pt-PT" sz="1800" dirty="0" smtClean="0"/>
              <a:t>Tendo tomado conhecimento, ainda em outubro de 2012, das intenções do Dr. Carlos Parente (constituir uma sociedade com outro TOC e prestar assistência à sapataria da esposa), José Manuel Freitas fez-lhe a seguinte proposta:  o Dr. Carlos Parente comprometia-se a, durante cinco anos, de 2013 a 2017, não desenvolver outras atividades senão a atividade de TOC no grupo da Sapatarias J. M. Freitas, Lda. e, em contrapartida, a empresa atribuía-lhe um prémio no valor de 45.000 euros ( correspondente a 9.000 euros/ano, durante os cinco anos), o qual seria pago em três prestações de 15.000 euros cada, com vencimento e pagamento respetivamente nos dias 1 de Janeiro de 2013, 2014 e 2015. </a:t>
            </a:r>
          </a:p>
          <a:p>
            <a:endParaRPr lang="pt-PT" sz="1800" dirty="0" smtClean="0"/>
          </a:p>
          <a:p>
            <a:r>
              <a:rPr lang="pt-PT" sz="1800" b="1" dirty="0" smtClean="0"/>
              <a:t>QUESTÃO 11.:</a:t>
            </a:r>
          </a:p>
          <a:p>
            <a:r>
              <a:rPr lang="pt-PT" sz="1800" dirty="0" smtClean="0"/>
              <a:t>Caso aceite esta proposta, as quantias que o Dr. Carlos Parente venha a receber deverão ser consideradas:</a:t>
            </a:r>
          </a:p>
          <a:p>
            <a:pPr marL="342900" indent="-342900">
              <a:buAutoNum type="alphaLcParenR"/>
            </a:pPr>
            <a:r>
              <a:rPr lang="pt-PT" sz="1800" dirty="0" smtClean="0"/>
              <a:t>Rendimento da Categoria A  do IRS, devendo ser considerado o montante de 9.000 euros no IRS em cada um dos cinco anos.</a:t>
            </a:r>
          </a:p>
          <a:p>
            <a:pPr marL="342900" indent="-342900">
              <a:buFontTx/>
              <a:buAutoNum type="alphaLcParenR"/>
            </a:pPr>
            <a:r>
              <a:rPr lang="pt-PT" sz="1800" dirty="0" smtClean="0"/>
              <a:t>Rendimento da Categoria A  do IRS, devendo ser considerado o montante de 15.000 euros no IRS em cada um dos anos de 2013, 2014 e 2015.</a:t>
            </a:r>
          </a:p>
          <a:p>
            <a:pPr marL="342900" indent="-342900">
              <a:buFontTx/>
              <a:buAutoNum type="alphaLcParenR"/>
            </a:pPr>
            <a:r>
              <a:rPr lang="pt-PT" sz="1800" dirty="0" smtClean="0"/>
              <a:t>Rendimento da Categoria G do IRS, devendo ser considerado o montante de 45.000 euros no IRS de 2013.</a:t>
            </a:r>
          </a:p>
          <a:p>
            <a:pPr marL="342900" indent="-342900">
              <a:buFontTx/>
              <a:buAutoNum type="alphaLcParenR"/>
            </a:pPr>
            <a:r>
              <a:rPr lang="pt-PT" sz="1800" dirty="0" smtClean="0"/>
              <a:t>Rendimento da Categoria G  do IRS, a englobar nos exercícios em que forem pagos ou colocados à disposição.</a:t>
            </a:r>
          </a:p>
          <a:p>
            <a:pPr marL="342900" indent="-342900">
              <a:buAutoNum type="alphaLcParenR"/>
            </a:pPr>
            <a:endParaRPr lang="pt-PT" sz="1800" dirty="0" smtClean="0"/>
          </a:p>
          <a:p>
            <a:pPr marL="342900" indent="-342900">
              <a:buAutoNum type="alphaLcParenR"/>
            </a:pPr>
            <a:endParaRPr lang="pt-PT" sz="1800" dirty="0" smtClean="0"/>
          </a:p>
          <a:p>
            <a:pPr marL="342900" indent="-342900">
              <a:buAutoNum type="alphaLcParenR"/>
            </a:pPr>
            <a:endParaRPr lang="pt-PT" sz="1800" dirty="0" smtClean="0"/>
          </a:p>
          <a:p>
            <a:pPr marL="342900" indent="-342900">
              <a:buAutoNum type="alphaLcParenR"/>
            </a:pPr>
            <a:endParaRPr lang="pt-PT" sz="1800" dirty="0" smtClean="0"/>
          </a:p>
          <a:p>
            <a:pPr marL="342900" indent="-342900">
              <a:buAutoNum type="alphaLcParenR"/>
            </a:pPr>
            <a:endParaRPr lang="pt-PT" sz="1800" dirty="0" smtClean="0"/>
          </a:p>
          <a:p>
            <a:pPr marL="342900" indent="-342900">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25/01/2016</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63</a:t>
            </a:fld>
            <a:endParaRPr lang="pt-PT" sz="1400"/>
          </a:p>
        </p:txBody>
      </p:sp>
      <p:sp>
        <p:nvSpPr>
          <p:cNvPr id="18436" name="Rectangle 2"/>
          <p:cNvSpPr>
            <a:spLocks noChangeArrowheads="1"/>
          </p:cNvSpPr>
          <p:nvPr/>
        </p:nvSpPr>
        <p:spPr bwMode="auto">
          <a:xfrm>
            <a:off x="323850" y="332656"/>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980728"/>
            <a:ext cx="8501063" cy="5909310"/>
          </a:xfrm>
          <a:prstGeom prst="rect">
            <a:avLst/>
          </a:prstGeom>
          <a:noFill/>
          <a:ln w="9525">
            <a:noFill/>
            <a:miter lim="800000"/>
            <a:headEnd/>
            <a:tailEnd/>
          </a:ln>
        </p:spPr>
        <p:txBody>
          <a:bodyPr wrap="square">
            <a:spAutoFit/>
          </a:bodyPr>
          <a:lstStyle/>
          <a:p>
            <a:r>
              <a:rPr lang="pt-PT" sz="1800" b="1" dirty="0" smtClean="0"/>
              <a:t>Artigo 9.º - Rendimentos da categoria G </a:t>
            </a:r>
          </a:p>
          <a:p>
            <a:endParaRPr lang="pt-PT" sz="1800" dirty="0" smtClean="0"/>
          </a:p>
          <a:p>
            <a:r>
              <a:rPr lang="pt-PT" sz="1800" dirty="0" smtClean="0"/>
              <a:t>1 - Constituem incrementos patrimoniais, desde que não considerados rendimentos de outras categorias: </a:t>
            </a:r>
          </a:p>
          <a:p>
            <a:r>
              <a:rPr lang="pt-PT" sz="1800" dirty="0" smtClean="0"/>
              <a:t>c) Importâncias auferidas em virtude da assunção de obrigações de não concorrência, independentemente da </a:t>
            </a:r>
            <a:r>
              <a:rPr lang="pt-PT" sz="1800" dirty="0" err="1" smtClean="0"/>
              <a:t>respectiva</a:t>
            </a:r>
            <a:r>
              <a:rPr lang="pt-PT" sz="1800" dirty="0" smtClean="0"/>
              <a:t> fonte ou título; </a:t>
            </a:r>
          </a:p>
          <a:p>
            <a:endParaRPr lang="pt-PT" sz="1800" dirty="0" smtClean="0"/>
          </a:p>
          <a:p>
            <a:r>
              <a:rPr lang="pt-PT" sz="1800" dirty="0" smtClean="0"/>
              <a:t>4 - Os incrementos patrimoniais referidos nas alíneas b) e c) do n.º 1 do presente artigo constituem rendimento do ano em que são pagos ou colocados à disposição.</a:t>
            </a:r>
          </a:p>
          <a:p>
            <a:endParaRPr lang="pt-PT" sz="1800" dirty="0" smtClean="0"/>
          </a:p>
          <a:p>
            <a:endParaRPr lang="pt-PT" sz="1800" dirty="0" smtClean="0"/>
          </a:p>
          <a:p>
            <a:r>
              <a:rPr lang="pt-PT" sz="1800" b="1" dirty="0" smtClean="0"/>
              <a:t>Artigo 2.º  - Rendimentos da categoria A</a:t>
            </a:r>
          </a:p>
          <a:p>
            <a:r>
              <a:rPr lang="pt-PT" sz="1800" dirty="0" smtClean="0"/>
              <a:t>1 - Consideram-se rendimentos do trabalho dependente todas as remunerações pagas ou postas à disposição do seu titular, provenientes de:</a:t>
            </a:r>
          </a:p>
          <a:p>
            <a:r>
              <a:rPr lang="pt-PT" sz="1800" dirty="0" smtClean="0"/>
              <a:t>2 - As remunerações referidas no número anterior compreendem, designadamente, ordenados, salários, vencimentos, gratificações, percentagens, comissões, participações, subsídios </a:t>
            </a:r>
            <a:r>
              <a:rPr lang="pt-PT" sz="1800" b="1" dirty="0" smtClean="0"/>
              <a:t>ou prémios, </a:t>
            </a:r>
            <a:r>
              <a:rPr lang="pt-PT" sz="1800" dirty="0" smtClean="0"/>
              <a:t>senhas de presença, emolumentos, participações em multas e outras remunerações acessórias, ainda que periódicas, fixas ou variáveis, de natureza contratual ou não.</a:t>
            </a:r>
          </a:p>
          <a:p>
            <a:pPr algn="ctr"/>
            <a:endParaRPr lang="pt-PT" sz="1800" b="1" dirty="0" smtClean="0"/>
          </a:p>
          <a:p>
            <a:pPr algn="ctr"/>
            <a:endParaRPr lang="pt-PT" sz="1800" b="1" dirty="0" smtClean="0"/>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64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Tributação de prémios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9.º n.º 1 c) e n.º 4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Nota: Em reclamação foi aceite o art.º 2.º n.º 2 e art.º 99.º do CIRS – resposta b)</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25/01/2016</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65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3693319"/>
          </a:xfrm>
          <a:prstGeom prst="rect">
            <a:avLst/>
          </a:prstGeom>
          <a:noFill/>
          <a:ln w="9525">
            <a:noFill/>
            <a:miter lim="800000"/>
            <a:headEnd/>
            <a:tailEnd/>
          </a:ln>
        </p:spPr>
        <p:txBody>
          <a:bodyPr wrap="square">
            <a:spAutoFit/>
          </a:bodyPr>
          <a:lstStyle/>
          <a:p>
            <a:endParaRPr lang="pt-PT" sz="1800" dirty="0" smtClean="0"/>
          </a:p>
          <a:p>
            <a:r>
              <a:rPr lang="pt-PT" sz="1800" b="1" dirty="0" smtClean="0"/>
              <a:t>QUESTÃO 28.:</a:t>
            </a:r>
          </a:p>
          <a:p>
            <a:endParaRPr lang="pt-PT" sz="1800" dirty="0" smtClean="0"/>
          </a:p>
          <a:p>
            <a:r>
              <a:rPr lang="pt-PT" sz="1800" dirty="0" smtClean="0"/>
              <a:t>Nos casos em que o englobamento de rendimentos em IRS é facultativo:</a:t>
            </a:r>
          </a:p>
          <a:p>
            <a:endParaRPr lang="pt-PT" sz="1800" dirty="0" smtClean="0"/>
          </a:p>
          <a:p>
            <a:pPr marL="342900" indent="-342900">
              <a:buAutoNum type="alphaLcParenR"/>
            </a:pPr>
            <a:r>
              <a:rPr lang="pt-PT" sz="1800" dirty="0" smtClean="0"/>
              <a:t>A opção tem de ser feita por um período de dois anos</a:t>
            </a:r>
          </a:p>
          <a:p>
            <a:pPr marL="342900" indent="-342900">
              <a:buAutoNum type="alphaLcParenR"/>
            </a:pPr>
            <a:endParaRPr lang="pt-PT" sz="1800" dirty="0" smtClean="0"/>
          </a:p>
          <a:p>
            <a:pPr marL="342900" indent="-342900">
              <a:buAutoNum type="alphaLcParenR"/>
            </a:pPr>
            <a:r>
              <a:rPr lang="pt-PT" sz="1800" dirty="0" smtClean="0"/>
              <a:t>A opção tem de ser feita por um período de três anos</a:t>
            </a:r>
          </a:p>
          <a:p>
            <a:pPr marL="342900" indent="-342900">
              <a:buAutoNum type="alphaLcParenR"/>
            </a:pPr>
            <a:endParaRPr lang="pt-PT" sz="1800" dirty="0" smtClean="0"/>
          </a:p>
          <a:p>
            <a:pPr marL="342900" indent="-342900">
              <a:buAutoNum type="alphaLcParenR"/>
            </a:pPr>
            <a:r>
              <a:rPr lang="pt-PT" sz="1800" dirty="0" smtClean="0"/>
              <a:t>A opção tem de ser feita ano a ano</a:t>
            </a:r>
          </a:p>
          <a:p>
            <a:pPr marL="342900" indent="-342900">
              <a:buAutoNum type="alphaLcParenR"/>
            </a:pPr>
            <a:endParaRPr lang="pt-PT" sz="1800" dirty="0" smtClean="0"/>
          </a:p>
          <a:p>
            <a:pPr marL="342900" indent="-342900">
              <a:buAutoNum type="alphaLcParenR"/>
            </a:pPr>
            <a:r>
              <a:rPr lang="pt-PT" sz="1800" dirty="0" smtClean="0"/>
              <a:t>A opção só tem de ser feita por um período de dois anos se se tratar de menos-valias na alienação de partes de capital.</a:t>
            </a: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25/01/2016</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66</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23/0322013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247317"/>
          </a:xfrm>
          <a:prstGeom prst="rect">
            <a:avLst/>
          </a:prstGeom>
          <a:noFill/>
          <a:ln w="9525">
            <a:noFill/>
            <a:miter lim="800000"/>
            <a:headEnd/>
            <a:tailEnd/>
          </a:ln>
        </p:spPr>
        <p:txBody>
          <a:bodyPr>
            <a:spAutoFit/>
          </a:bodyPr>
          <a:lstStyle/>
          <a:p>
            <a:r>
              <a:rPr lang="pt-PT" sz="1800" dirty="0" smtClean="0"/>
              <a:t>Artigo 22.º  - Englobamento </a:t>
            </a:r>
          </a:p>
          <a:p>
            <a:endParaRPr lang="pt-PT" sz="1800" dirty="0" smtClean="0"/>
          </a:p>
          <a:p>
            <a:r>
              <a:rPr lang="pt-PT" sz="1800" dirty="0" smtClean="0"/>
              <a:t>1 - O rendimento </a:t>
            </a:r>
            <a:r>
              <a:rPr lang="pt-PT" sz="1800" dirty="0" err="1" smtClean="0"/>
              <a:t>colectável</a:t>
            </a:r>
            <a:r>
              <a:rPr lang="pt-PT" sz="1800" dirty="0" smtClean="0"/>
              <a:t> em IRS é o que resulta do englobamento dos rendimentos das várias categorias auferidos em cada ano, depois de feitas as deduções e os abatimentos previstos nas secções seguintes. </a:t>
            </a:r>
          </a:p>
          <a:p>
            <a:endParaRPr lang="pt-PT" sz="1800" dirty="0" smtClean="0"/>
          </a:p>
          <a:p>
            <a:r>
              <a:rPr lang="pt-PT" sz="1800" dirty="0" smtClean="0"/>
              <a:t>3 - Não são englobados para efeitos da sua tributação:</a:t>
            </a:r>
            <a:br>
              <a:rPr lang="pt-PT" sz="1800" dirty="0" smtClean="0"/>
            </a:br>
            <a:r>
              <a:rPr lang="pt-PT" sz="1800" dirty="0" smtClean="0"/>
              <a:t/>
            </a:r>
            <a:br>
              <a:rPr lang="pt-PT" sz="1800" dirty="0" smtClean="0"/>
            </a:br>
            <a:r>
              <a:rPr lang="pt-PT" sz="1800" dirty="0" smtClean="0"/>
              <a:t>a) Os rendimentos auferidos por sujeitos passivos não residentes em território português, sem prejuízo do disposto nos </a:t>
            </a:r>
            <a:r>
              <a:rPr lang="pt-PT" sz="1800" dirty="0" err="1" smtClean="0"/>
              <a:t>n.os</a:t>
            </a:r>
            <a:r>
              <a:rPr lang="pt-PT" sz="1800" dirty="0" smtClean="0"/>
              <a:t> 8 e 9 do artigo 72.º;</a:t>
            </a:r>
            <a:r>
              <a:rPr lang="pt-PT" sz="1800" i="1" dirty="0" smtClean="0"/>
              <a:t> </a:t>
            </a:r>
            <a:r>
              <a:rPr lang="pt-PT" sz="1800" dirty="0" smtClean="0"/>
              <a:t/>
            </a:r>
            <a:br>
              <a:rPr lang="pt-PT" sz="1800" dirty="0" smtClean="0"/>
            </a:br>
            <a:r>
              <a:rPr lang="pt-PT" sz="1800" dirty="0" smtClean="0"/>
              <a:t/>
            </a:r>
            <a:br>
              <a:rPr lang="pt-PT" sz="1800" dirty="0" smtClean="0"/>
            </a:br>
            <a:r>
              <a:rPr lang="pt-PT" sz="1800" dirty="0" smtClean="0"/>
              <a:t>b) Os rendimentos referidos nos artigos 71.º e 72.º auferidos por residentes em território português, sem prejuízo da opção pelo englobamento neles previsto. </a:t>
            </a:r>
          </a:p>
          <a:p>
            <a:endParaRPr lang="pt-PT" sz="1800" i="1" dirty="0" smtClean="0"/>
          </a:p>
          <a:p>
            <a:r>
              <a:rPr lang="pt-PT" sz="1800" i="1" dirty="0" smtClean="0"/>
              <a:t> </a:t>
            </a:r>
            <a:endParaRPr lang="pt-PT" sz="1800" dirty="0" smtClean="0"/>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67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Englobamento por opção</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22.º n.º 1 e n.º 3, art.º 71.º n.º 6 e art.º 72.º n.º 7 do  CIRS</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theme/theme1.xml><?xml version="1.0" encoding="utf-8"?>
<a:theme xmlns:a="http://schemas.openxmlformats.org/drawingml/2006/main" name="SERENA">
  <a:themeElements>
    <a:clrScheme name="">
      <a:dk1>
        <a:srgbClr val="333333"/>
      </a:dk1>
      <a:lt1>
        <a:srgbClr val="A9BDA9"/>
      </a:lt1>
      <a:dk2>
        <a:srgbClr val="004C2B"/>
      </a:dk2>
      <a:lt2>
        <a:srgbClr val="578963"/>
      </a:lt2>
      <a:accent1>
        <a:srgbClr val="FFCCCC"/>
      </a:accent1>
      <a:accent2>
        <a:srgbClr val="B3E1B3"/>
      </a:accent2>
      <a:accent3>
        <a:srgbClr val="D1DBD1"/>
      </a:accent3>
      <a:accent4>
        <a:srgbClr val="2A2A2A"/>
      </a:accent4>
      <a:accent5>
        <a:srgbClr val="FFE2E2"/>
      </a:accent5>
      <a:accent6>
        <a:srgbClr val="A2CCA2"/>
      </a:accent6>
      <a:hlink>
        <a:srgbClr val="BDD7E5"/>
      </a:hlink>
      <a:folHlink>
        <a:srgbClr val="D2AAD2"/>
      </a:folHlink>
    </a:clrScheme>
    <a:fontScheme name="Tema do Offic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Tema do Office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Tema do Office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Tema do Office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SERENA</Template>
  <TotalTime>7287</TotalTime>
  <Words>5006</Words>
  <Application>Microsoft Office PowerPoint</Application>
  <PresentationFormat>Apresentação no Ecrã (4:3)</PresentationFormat>
  <Paragraphs>1001</Paragraphs>
  <Slides>67</Slides>
  <Notes>67</Notes>
  <HiddenSlides>0</HiddenSlides>
  <MMClips>0</MMClips>
  <ScaleCrop>false</ScaleCrop>
  <HeadingPairs>
    <vt:vector size="6" baseType="variant">
      <vt:variant>
        <vt:lpstr>Tipos de letra usados</vt:lpstr>
      </vt:variant>
      <vt:variant>
        <vt:i4>8</vt:i4>
      </vt:variant>
      <vt:variant>
        <vt:lpstr>Tema</vt:lpstr>
      </vt:variant>
      <vt:variant>
        <vt:i4>1</vt:i4>
      </vt:variant>
      <vt:variant>
        <vt:lpstr>Títulos dos diapositivos</vt:lpstr>
      </vt:variant>
      <vt:variant>
        <vt:i4>67</vt:i4>
      </vt:variant>
    </vt:vector>
  </HeadingPairs>
  <TitlesOfParts>
    <vt:vector size="76" baseType="lpstr">
      <vt:lpstr>Arial Unicode MS</vt:lpstr>
      <vt:lpstr>Arial</vt:lpstr>
      <vt:lpstr>Calibri</vt:lpstr>
      <vt:lpstr>Lucida Sans Unicode</vt:lpstr>
      <vt:lpstr>Monotype Sorts</vt:lpstr>
      <vt:lpstr>Tahoma</vt:lpstr>
      <vt:lpstr>Times New Roman</vt:lpstr>
      <vt:lpstr>Wingdings 3</vt:lpstr>
      <vt:lpstr>SERENA</vt:lpstr>
      <vt:lpstr>  Curso de preparação para o  exame da OTOC</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Diapositivo 1</dc:title>
  <dc:creator>Maria Reis</dc:creator>
  <cp:lastModifiedBy>Ruben Rodrigues</cp:lastModifiedBy>
  <cp:revision>603</cp:revision>
  <dcterms:created xsi:type="dcterms:W3CDTF">2010-05-11T21:45:26Z</dcterms:created>
  <dcterms:modified xsi:type="dcterms:W3CDTF">2016-01-25T15:11:54Z</dcterms:modified>
</cp:coreProperties>
</file>