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515" r:id="rId3"/>
    <p:sldId id="512" r:id="rId4"/>
    <p:sldId id="530" r:id="rId5"/>
    <p:sldId id="513" r:id="rId6"/>
    <p:sldId id="531" r:id="rId7"/>
    <p:sldId id="532" r:id="rId8"/>
    <p:sldId id="537" r:id="rId9"/>
    <p:sldId id="514" r:id="rId10"/>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Destaqu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588" autoAdjust="0"/>
    <p:restoredTop sz="94660"/>
  </p:normalViewPr>
  <p:slideViewPr>
    <p:cSldViewPr>
      <p:cViewPr varScale="1">
        <p:scale>
          <a:sx n="83" d="100"/>
          <a:sy n="83" d="100"/>
        </p:scale>
        <p:origin x="168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Marcador de Posição d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CDB9E3A-8287-4A39-8F73-68145CF01BAA}" type="datetimeFigureOut">
              <a:rPr lang="en-US" smtClean="0"/>
              <a:t>10/28/2021</a:t>
            </a:fld>
            <a:endParaRPr lang="en-US"/>
          </a:p>
        </p:txBody>
      </p:sp>
      <p:sp>
        <p:nvSpPr>
          <p:cNvPr id="4" name="Marcador de Posição da Imagem do Diapositivo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Posição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en-US"/>
          </a:p>
        </p:txBody>
      </p:sp>
      <p:sp>
        <p:nvSpPr>
          <p:cNvPr id="6" name="Marcador de Posição do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Marcador de Posição do Número do Diapositivo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CE4FA1-8AB4-4AEF-AD35-97AA90B0FAA0}" type="slidenum">
              <a:rPr lang="en-US" smtClean="0"/>
              <a:t>‹nº›</a:t>
            </a:fld>
            <a:endParaRPr lang="en-US"/>
          </a:p>
        </p:txBody>
      </p:sp>
    </p:spTree>
    <p:extLst>
      <p:ext uri="{BB962C8B-B14F-4D97-AF65-F5344CB8AC3E}">
        <p14:creationId xmlns:p14="http://schemas.microsoft.com/office/powerpoint/2010/main" val="6663440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PT" smtClean="0"/>
              <a:t>Clique para editar o estilo</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PT" smtClean="0"/>
              <a:t>Faça clique para editar o estilo</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286770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670374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BR"/>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889692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e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6015783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PT" smtClean="0"/>
              <a:t>Clique para editar o estilo</a:t>
            </a:r>
            <a:endParaRPr lang="pt-BR"/>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7" name="Marcador de Posição da Data 6"/>
          <p:cNvSpPr>
            <a:spLocks noGrp="1"/>
          </p:cNvSpPr>
          <p:nvPr>
            <p:ph type="dt" sz="half" idx="10"/>
          </p:nvPr>
        </p:nvSpPr>
        <p:spPr/>
        <p:txBody>
          <a:bodyPr/>
          <a:lstStyle/>
          <a:p>
            <a:fld id="{9335A6D6-9DE4-4A48-A204-ECA82EE2701C}" type="datetimeFigureOut">
              <a:rPr lang="pt-BR" smtClean="0"/>
              <a:t>28/10/2021</a:t>
            </a:fld>
            <a:endParaRPr lang="pt-BR"/>
          </a:p>
        </p:txBody>
      </p:sp>
      <p:sp>
        <p:nvSpPr>
          <p:cNvPr id="8" name="Marcador de Posição do Rodapé 7"/>
          <p:cNvSpPr>
            <a:spLocks noGrp="1"/>
          </p:cNvSpPr>
          <p:nvPr>
            <p:ph type="ftr" sz="quarter" idx="11"/>
          </p:nvPr>
        </p:nvSpPr>
        <p:spPr/>
        <p:txBody>
          <a:bodyPr/>
          <a:lstStyle/>
          <a:p>
            <a:endParaRPr lang="pt-BR"/>
          </a:p>
        </p:txBody>
      </p:sp>
      <p:sp>
        <p:nvSpPr>
          <p:cNvPr id="9" name="Marcador de Posição do Número do Diapositivo 8"/>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06195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a Data 2"/>
          <p:cNvSpPr>
            <a:spLocks noGrp="1"/>
          </p:cNvSpPr>
          <p:nvPr>
            <p:ph type="dt" sz="half" idx="10"/>
          </p:nvPr>
        </p:nvSpPr>
        <p:spPr/>
        <p:txBody>
          <a:bodyPr/>
          <a:lstStyle/>
          <a:p>
            <a:fld id="{9335A6D6-9DE4-4A48-A204-ECA82EE2701C}" type="datetimeFigureOut">
              <a:rPr lang="pt-BR" smtClean="0"/>
              <a:t>28/10/2021</a:t>
            </a:fld>
            <a:endParaRPr lang="pt-BR"/>
          </a:p>
        </p:txBody>
      </p:sp>
      <p:sp>
        <p:nvSpPr>
          <p:cNvPr id="4" name="Marcador de Posição do Rodapé 3"/>
          <p:cNvSpPr>
            <a:spLocks noGrp="1"/>
          </p:cNvSpPr>
          <p:nvPr>
            <p:ph type="ftr" sz="quarter" idx="11"/>
          </p:nvPr>
        </p:nvSpPr>
        <p:spPr/>
        <p:txBody>
          <a:bodyPr/>
          <a:lstStyle/>
          <a:p>
            <a:endParaRPr lang="pt-BR"/>
          </a:p>
        </p:txBody>
      </p:sp>
      <p:sp>
        <p:nvSpPr>
          <p:cNvPr id="5" name="Marcador de Posição do Número do Diapositivo 4"/>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787836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p>
            <a:fld id="{9335A6D6-9DE4-4A48-A204-ECA82EE2701C}" type="datetimeFigureOut">
              <a:rPr lang="pt-BR" smtClean="0"/>
              <a:t>28/10/2021</a:t>
            </a:fld>
            <a:endParaRPr lang="pt-BR"/>
          </a:p>
        </p:txBody>
      </p:sp>
      <p:sp>
        <p:nvSpPr>
          <p:cNvPr id="3" name="Marcador de Posição do Rodapé 2"/>
          <p:cNvSpPr>
            <a:spLocks noGrp="1"/>
          </p:cNvSpPr>
          <p:nvPr>
            <p:ph type="ftr" sz="quarter" idx="11"/>
          </p:nvPr>
        </p:nvSpPr>
        <p:spPr/>
        <p:txBody>
          <a:bodyPr/>
          <a:lstStyle/>
          <a:p>
            <a:endParaRPr lang="pt-BR"/>
          </a:p>
        </p:txBody>
      </p:sp>
      <p:sp>
        <p:nvSpPr>
          <p:cNvPr id="4" name="Marcador de Posição do Número do Diapositivo 3"/>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1054328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PT" smtClean="0"/>
              <a:t>Clique para editar o estilo</a:t>
            </a:r>
            <a:endParaRPr lang="pt-BR"/>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028756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PT" smtClean="0"/>
              <a:t>Clique para editar o estilo</a:t>
            </a:r>
            <a:endParaRPr lang="pt-BR"/>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p>
            <a:fld id="{9335A6D6-9DE4-4A48-A204-ECA82EE2701C}" type="datetimeFigureOut">
              <a:rPr lang="pt-BR" smtClean="0"/>
              <a:t>28/10/2021</a:t>
            </a:fld>
            <a:endParaRPr lang="pt-BR"/>
          </a:p>
        </p:txBody>
      </p:sp>
      <p:sp>
        <p:nvSpPr>
          <p:cNvPr id="6" name="Marcador de Posição do Rodapé 5"/>
          <p:cNvSpPr>
            <a:spLocks noGrp="1"/>
          </p:cNvSpPr>
          <p:nvPr>
            <p:ph type="ftr" sz="quarter" idx="11"/>
          </p:nvPr>
        </p:nvSpPr>
        <p:spPr/>
        <p:txBody>
          <a:bodyPr/>
          <a:lstStyle/>
          <a:p>
            <a:endParaRPr lang="pt-BR"/>
          </a:p>
        </p:txBody>
      </p:sp>
      <p:sp>
        <p:nvSpPr>
          <p:cNvPr id="7" name="Marcador de Posição do Número do Diapositivo 6"/>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410235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BR"/>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3230339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PT" smtClean="0"/>
              <a:t>Clique para editar o estilo</a:t>
            </a:r>
            <a:endParaRPr lang="pt-BR"/>
          </a:p>
        </p:txBody>
      </p:sp>
      <p:sp>
        <p:nvSpPr>
          <p:cNvPr id="3" name="Marcador de Posição de Texto Vertical 2"/>
          <p:cNvSpPr>
            <a:spLocks noGrp="1"/>
          </p:cNvSpPr>
          <p:nvPr>
            <p:ph type="body" orient="vert" idx="1"/>
          </p:nvPr>
        </p:nvSpPr>
        <p:spPr>
          <a:xfrm>
            <a:off x="457200" y="274638"/>
            <a:ext cx="6019800" cy="5851525"/>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10"/>
          </p:nvPr>
        </p:nvSpPr>
        <p:spPr/>
        <p:txBody>
          <a:body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11"/>
          </p:nvPr>
        </p:nvSpPr>
        <p:spPr/>
        <p:txBody>
          <a:bodyPr/>
          <a:lstStyle/>
          <a:p>
            <a:endParaRPr lang="pt-BR"/>
          </a:p>
        </p:txBody>
      </p:sp>
      <p:sp>
        <p:nvSpPr>
          <p:cNvPr id="6" name="Marcador de Posição do Número do Diapositivo 5"/>
          <p:cNvSpPr>
            <a:spLocks noGrp="1"/>
          </p:cNvSpPr>
          <p:nvPr>
            <p:ph type="sldNum" sz="quarter" idx="12"/>
          </p:nvPr>
        </p:nvSpPr>
        <p:spPr/>
        <p:txBody>
          <a:bodyPr/>
          <a:lstStyle/>
          <a:p>
            <a:fld id="{6F5A3B00-265E-452F-997F-30AB015DA61A}" type="slidenum">
              <a:rPr lang="pt-BR" smtClean="0"/>
              <a:t>‹nº›</a:t>
            </a:fld>
            <a:endParaRPr lang="pt-BR"/>
          </a:p>
        </p:txBody>
      </p:sp>
    </p:spTree>
    <p:extLst>
      <p:ext uri="{BB962C8B-B14F-4D97-AF65-F5344CB8AC3E}">
        <p14:creationId xmlns:p14="http://schemas.microsoft.com/office/powerpoint/2010/main" val="2525891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3000" r="-3000"/>
          </a:stretch>
        </a:blipFill>
        <a:effectLst/>
      </p:bgPr>
    </p:bg>
    <p:spTree>
      <p:nvGrpSpPr>
        <p:cNvPr id="1" name=""/>
        <p:cNvGrpSpPr/>
        <p:nvPr/>
      </p:nvGrpSpPr>
      <p:grpSpPr>
        <a:xfrm>
          <a:off x="0" y="0"/>
          <a:ext cx="0" cy="0"/>
          <a:chOff x="0" y="0"/>
          <a:chExt cx="0" cy="0"/>
        </a:xfrm>
      </p:grpSpPr>
      <p:sp>
        <p:nvSpPr>
          <p:cNvPr id="2" name="Marcador de Posição do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PT" smtClean="0"/>
              <a:t>Clique para editar o estilo</a:t>
            </a:r>
            <a:endParaRPr lang="pt-BR"/>
          </a:p>
        </p:txBody>
      </p:sp>
      <p:sp>
        <p:nvSpPr>
          <p:cNvPr id="3" name="Marcador de Posição do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BR"/>
          </a:p>
        </p:txBody>
      </p:sp>
      <p:sp>
        <p:nvSpPr>
          <p:cNvPr id="4" name="Marcador de Posição d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35A6D6-9DE4-4A48-A204-ECA82EE2701C}" type="datetimeFigureOut">
              <a:rPr lang="pt-BR" smtClean="0"/>
              <a:t>28/10/2021</a:t>
            </a:fld>
            <a:endParaRPr lang="pt-BR"/>
          </a:p>
        </p:txBody>
      </p:sp>
      <p:sp>
        <p:nvSpPr>
          <p:cNvPr id="5" name="Marcador de Posição do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Marcador de Posição do Número do Diapositivo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5A3B00-265E-452F-997F-30AB015DA61A}" type="slidenum">
              <a:rPr lang="pt-BR" smtClean="0"/>
              <a:t>‹nº›</a:t>
            </a:fld>
            <a:endParaRPr lang="pt-BR"/>
          </a:p>
        </p:txBody>
      </p:sp>
    </p:spTree>
    <p:extLst>
      <p:ext uri="{BB962C8B-B14F-4D97-AF65-F5344CB8AC3E}">
        <p14:creationId xmlns:p14="http://schemas.microsoft.com/office/powerpoint/2010/main" val="3670582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8000" r="-18000"/>
          </a:stretch>
        </a:blipFill>
        <a:effectLst/>
      </p:bgPr>
    </p:bg>
    <p:spTree>
      <p:nvGrpSpPr>
        <p:cNvPr id="1" name=""/>
        <p:cNvGrpSpPr/>
        <p:nvPr/>
      </p:nvGrpSpPr>
      <p:grpSpPr>
        <a:xfrm>
          <a:off x="0" y="0"/>
          <a:ext cx="0" cy="0"/>
          <a:chOff x="0" y="0"/>
          <a:chExt cx="0" cy="0"/>
        </a:xfrm>
      </p:grpSpPr>
      <p:sp>
        <p:nvSpPr>
          <p:cNvPr id="4" name="Título 3"/>
          <p:cNvSpPr>
            <a:spLocks noGrp="1"/>
          </p:cNvSpPr>
          <p:nvPr>
            <p:ph type="ctrTitle"/>
          </p:nvPr>
        </p:nvSpPr>
        <p:spPr>
          <a:xfrm>
            <a:off x="683568" y="2130425"/>
            <a:ext cx="7774632" cy="2234679"/>
          </a:xfrm>
        </p:spPr>
        <p:txBody>
          <a:bodyPr>
            <a:normAutofit/>
          </a:bodyPr>
          <a:lstStyle/>
          <a:p>
            <a:r>
              <a:rPr lang="pt-PT" altLang="en-US" b="1" u="sng" dirty="0" smtClean="0">
                <a:solidFill>
                  <a:schemeClr val="tx2"/>
                </a:solidFill>
              </a:rPr>
              <a:t/>
            </a:r>
            <a:br>
              <a:rPr lang="pt-PT" altLang="en-US" b="1" u="sng" dirty="0" smtClean="0">
                <a:solidFill>
                  <a:schemeClr val="tx2"/>
                </a:solidFill>
              </a:rPr>
            </a:br>
            <a:endParaRPr lang="pt-BR" dirty="0"/>
          </a:p>
        </p:txBody>
      </p:sp>
      <p:pic>
        <p:nvPicPr>
          <p:cNvPr id="3" name="Image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52320" y="6237312"/>
            <a:ext cx="514009" cy="268992"/>
          </a:xfrm>
          <a:prstGeom prst="rect">
            <a:avLst/>
          </a:prstGeom>
        </p:spPr>
      </p:pic>
      <p:pic>
        <p:nvPicPr>
          <p:cNvPr id="6" name="Imagem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71807" y="6237312"/>
            <a:ext cx="623135" cy="340612"/>
          </a:xfrm>
          <a:prstGeom prst="rect">
            <a:avLst/>
          </a:prstGeom>
        </p:spPr>
      </p:pic>
      <p:sp>
        <p:nvSpPr>
          <p:cNvPr id="7" name="Rectangle 2"/>
          <p:cNvSpPr>
            <a:spLocks noGrp="1" noChangeArrowheads="1"/>
          </p:cNvSpPr>
          <p:nvPr>
            <p:ph type="subTitle" idx="1"/>
          </p:nvPr>
        </p:nvSpPr>
        <p:spPr>
          <a:xfrm>
            <a:off x="422560" y="2132856"/>
            <a:ext cx="8370888" cy="3865562"/>
          </a:xfrm>
        </p:spPr>
        <p:txBody>
          <a:bodyPr/>
          <a:lstStyle/>
          <a:p>
            <a:pPr eaLnBrk="1" hangingPunct="1"/>
            <a:endParaRPr lang="pt-PT" altLang="en-US" dirty="0" smtClean="0">
              <a:solidFill>
                <a:schemeClr val="tx2">
                  <a:lumMod val="75000"/>
                </a:schemeClr>
              </a:solidFill>
            </a:endParaRPr>
          </a:p>
          <a:p>
            <a:pPr eaLnBrk="1" hangingPunct="1"/>
            <a:r>
              <a:rPr lang="pt-PT" altLang="en-US" dirty="0" smtClean="0">
                <a:solidFill>
                  <a:schemeClr val="tx2">
                    <a:lumMod val="75000"/>
                  </a:schemeClr>
                </a:solidFill>
              </a:rPr>
              <a:t>Curso de Preparação para o Exame da OCC</a:t>
            </a:r>
          </a:p>
          <a:p>
            <a:pPr eaLnBrk="1" hangingPunct="1"/>
            <a:endParaRPr lang="pt-PT" altLang="en-US" dirty="0" smtClean="0">
              <a:solidFill>
                <a:schemeClr val="tx2">
                  <a:lumMod val="75000"/>
                </a:schemeClr>
              </a:solidFill>
            </a:endParaRPr>
          </a:p>
        </p:txBody>
      </p:sp>
      <p:sp>
        <p:nvSpPr>
          <p:cNvPr id="2" name="Rectângulo 1"/>
          <p:cNvSpPr/>
          <p:nvPr/>
        </p:nvSpPr>
        <p:spPr>
          <a:xfrm>
            <a:off x="982719" y="2348880"/>
            <a:ext cx="7272808" cy="1384995"/>
          </a:xfrm>
          <a:prstGeom prst="rect">
            <a:avLst/>
          </a:prstGeom>
        </p:spPr>
        <p:txBody>
          <a:bodyPr wrap="square">
            <a:spAutoFit/>
          </a:bodyPr>
          <a:lstStyle/>
          <a:p>
            <a:pPr algn="ctr"/>
            <a:endParaRPr lang="pt-PT" altLang="en-US" sz="2800" b="1" i="1" dirty="0">
              <a:solidFill>
                <a:schemeClr val="tx2">
                  <a:lumMod val="75000"/>
                </a:schemeClr>
              </a:solidFill>
            </a:endParaRPr>
          </a:p>
          <a:p>
            <a:pPr algn="ctr"/>
            <a:endParaRPr lang="pt-PT" altLang="en-US" sz="2800" b="1" dirty="0">
              <a:solidFill>
                <a:schemeClr val="tx2">
                  <a:lumMod val="75000"/>
                </a:schemeClr>
              </a:solidFill>
            </a:endParaRPr>
          </a:p>
          <a:p>
            <a:pPr algn="ctr"/>
            <a:r>
              <a:rPr lang="pt-PT" altLang="en-US" sz="2800" b="1" dirty="0" smtClean="0">
                <a:solidFill>
                  <a:schemeClr val="tx2">
                    <a:lumMod val="75000"/>
                  </a:schemeClr>
                </a:solidFill>
              </a:rPr>
              <a:t>Resolução Exercícios IRC</a:t>
            </a:r>
          </a:p>
        </p:txBody>
      </p:sp>
    </p:spTree>
    <p:extLst>
      <p:ext uri="{BB962C8B-B14F-4D97-AF65-F5344CB8AC3E}">
        <p14:creationId xmlns:p14="http://schemas.microsoft.com/office/powerpoint/2010/main" val="3196019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
          <p:cNvSpPr>
            <a:spLocks noGrp="1" noChangeArrowheads="1"/>
          </p:cNvSpPr>
          <p:nvPr>
            <p:ph type="sldNum" sz="quarter" idx="12"/>
          </p:nvPr>
        </p:nvSpPr>
        <p:spPr>
          <a:noFill/>
        </p:spPr>
        <p:txBody>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fld id="{0BE94D30-6359-41E0-A7F7-1595BC3EF38B}" type="slidenum">
              <a:rPr lang="pt-PT" altLang="en-US"/>
              <a:pPr eaLnBrk="1" hangingPunct="1"/>
              <a:t>2</a:t>
            </a:fld>
            <a:endParaRPr lang="pt-PT" altLang="en-US"/>
          </a:p>
        </p:txBody>
      </p:sp>
      <p:sp>
        <p:nvSpPr>
          <p:cNvPr id="3076" name="Rectangle 3"/>
          <p:cNvSpPr>
            <a:spLocks noGrp="1" noChangeArrowheads="1"/>
          </p:cNvSpPr>
          <p:nvPr>
            <p:ph type="subTitle" idx="1"/>
          </p:nvPr>
        </p:nvSpPr>
        <p:spPr>
          <a:xfrm>
            <a:off x="395288" y="1196753"/>
            <a:ext cx="8286750" cy="5040536"/>
          </a:xfrm>
        </p:spPr>
        <p:txBody>
          <a:bodyPr>
            <a:normAutofit/>
          </a:bodyPr>
          <a:lstStyle/>
          <a:p>
            <a:endParaRPr lang="pt-PT" b="1" i="1" u="sng" dirty="0" smtClean="0">
              <a:solidFill>
                <a:schemeClr val="tx1"/>
              </a:solidFill>
            </a:endParaRPr>
          </a:p>
          <a:p>
            <a:endParaRPr lang="pt-PT" b="1" i="1" u="sng" dirty="0">
              <a:solidFill>
                <a:schemeClr val="tx1"/>
              </a:solidFill>
            </a:endParaRPr>
          </a:p>
          <a:p>
            <a:r>
              <a:rPr lang="pt-PT" b="1" i="1" u="sng" dirty="0" smtClean="0">
                <a:solidFill>
                  <a:schemeClr val="tx1"/>
                </a:solidFill>
              </a:rPr>
              <a:t>Exame </a:t>
            </a:r>
            <a:r>
              <a:rPr lang="pt-PT" b="1" i="1" u="sng" dirty="0">
                <a:solidFill>
                  <a:schemeClr val="tx1"/>
                </a:solidFill>
              </a:rPr>
              <a:t>7 de março de 2020</a:t>
            </a:r>
            <a:endParaRPr lang="en-US" b="1" dirty="0">
              <a:solidFill>
                <a:schemeClr val="tx1"/>
              </a:solidFill>
            </a:endParaRPr>
          </a:p>
          <a:p>
            <a:r>
              <a:rPr lang="pt-PT" b="1" i="1" u="sng" dirty="0">
                <a:solidFill>
                  <a:schemeClr val="tx1"/>
                </a:solidFill>
              </a:rPr>
              <a:t>Parte </a:t>
            </a:r>
            <a:r>
              <a:rPr lang="pt-PT" b="1" i="1" u="sng" dirty="0" smtClean="0">
                <a:solidFill>
                  <a:schemeClr val="tx1"/>
                </a:solidFill>
              </a:rPr>
              <a:t>I</a:t>
            </a:r>
            <a:endParaRPr lang="pt-PT" dirty="0" smtClean="0">
              <a:solidFill>
                <a:schemeClr val="tx1"/>
              </a:solidFill>
            </a:endParaRPr>
          </a:p>
          <a:p>
            <a:pPr algn="just"/>
            <a:endParaRPr lang="pt-PT" dirty="0">
              <a:solidFill>
                <a:schemeClr val="tx1"/>
              </a:solidFill>
            </a:endParaRPr>
          </a:p>
          <a:p>
            <a:pPr eaLnBrk="1" hangingPunct="1"/>
            <a:endParaRPr lang="pt-PT" altLang="en-US" dirty="0" smtClean="0">
              <a:solidFill>
                <a:schemeClr val="tx2">
                  <a:lumMod val="75000"/>
                </a:schemeClr>
              </a:solidFill>
            </a:endParaRPr>
          </a:p>
        </p:txBody>
      </p:sp>
    </p:spTree>
    <p:extLst>
      <p:ext uri="{BB962C8B-B14F-4D97-AF65-F5344CB8AC3E}">
        <p14:creationId xmlns:p14="http://schemas.microsoft.com/office/powerpoint/2010/main" val="13510824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
          <p:cNvSpPr>
            <a:spLocks noGrp="1" noChangeArrowheads="1"/>
          </p:cNvSpPr>
          <p:nvPr>
            <p:ph type="sldNum" sz="quarter" idx="12"/>
          </p:nvPr>
        </p:nvSpPr>
        <p:spPr>
          <a:noFill/>
        </p:spPr>
        <p:txBody>
          <a:bodyPr/>
          <a:lstStyle>
            <a:lvl1pPr eaLnBrk="0" hangingPunct="0">
              <a:defRPr>
                <a:solidFill>
                  <a:schemeClr val="tx1"/>
                </a:solidFill>
                <a:latin typeface="Verdana" pitchFamily="34" charset="0"/>
              </a:defRPr>
            </a:lvl1pPr>
            <a:lvl2pPr marL="742950" indent="-285750" eaLnBrk="0" hangingPunct="0">
              <a:defRPr>
                <a:solidFill>
                  <a:schemeClr val="tx1"/>
                </a:solidFill>
                <a:latin typeface="Verdana" pitchFamily="34" charset="0"/>
              </a:defRPr>
            </a:lvl2pPr>
            <a:lvl3pPr marL="1143000" indent="-228600" eaLnBrk="0" hangingPunct="0">
              <a:defRPr>
                <a:solidFill>
                  <a:schemeClr val="tx1"/>
                </a:solidFill>
                <a:latin typeface="Verdana" pitchFamily="34" charset="0"/>
              </a:defRPr>
            </a:lvl3pPr>
            <a:lvl4pPr marL="1600200" indent="-228600" eaLnBrk="0" hangingPunct="0">
              <a:defRPr>
                <a:solidFill>
                  <a:schemeClr val="tx1"/>
                </a:solidFill>
                <a:latin typeface="Verdana" pitchFamily="34" charset="0"/>
              </a:defRPr>
            </a:lvl4pPr>
            <a:lvl5pPr marL="2057400" indent="-228600" eaLnBrk="0" hangingPunct="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eaLnBrk="1" hangingPunct="1"/>
            <a:fld id="{0BE94D30-6359-41E0-A7F7-1595BC3EF38B}" type="slidenum">
              <a:rPr lang="pt-PT" altLang="en-US"/>
              <a:pPr eaLnBrk="1" hangingPunct="1"/>
              <a:t>3</a:t>
            </a:fld>
            <a:endParaRPr lang="pt-PT" altLang="en-US"/>
          </a:p>
        </p:txBody>
      </p:sp>
      <p:sp>
        <p:nvSpPr>
          <p:cNvPr id="3076" name="Rectangle 3"/>
          <p:cNvSpPr>
            <a:spLocks noGrp="1" noChangeArrowheads="1"/>
          </p:cNvSpPr>
          <p:nvPr>
            <p:ph type="subTitle" idx="1"/>
          </p:nvPr>
        </p:nvSpPr>
        <p:spPr>
          <a:xfrm>
            <a:off x="395288" y="1196753"/>
            <a:ext cx="8286750" cy="5040536"/>
          </a:xfrm>
        </p:spPr>
        <p:txBody>
          <a:bodyPr>
            <a:normAutofit fontScale="62500" lnSpcReduction="20000"/>
          </a:bodyPr>
          <a:lstStyle/>
          <a:p>
            <a:r>
              <a:rPr lang="pt-PT" b="1" i="1" u="sng" dirty="0">
                <a:solidFill>
                  <a:schemeClr val="tx1"/>
                </a:solidFill>
              </a:rPr>
              <a:t>Exame 7 de março de 2020</a:t>
            </a:r>
            <a:endParaRPr lang="en-US" b="1" dirty="0">
              <a:solidFill>
                <a:schemeClr val="tx1"/>
              </a:solidFill>
            </a:endParaRPr>
          </a:p>
          <a:p>
            <a:r>
              <a:rPr lang="pt-PT" b="1" i="1" u="sng" dirty="0">
                <a:solidFill>
                  <a:schemeClr val="tx1"/>
                </a:solidFill>
              </a:rPr>
              <a:t>Parte </a:t>
            </a:r>
            <a:r>
              <a:rPr lang="pt-PT" b="1" i="1" u="sng" dirty="0" smtClean="0">
                <a:solidFill>
                  <a:schemeClr val="tx1"/>
                </a:solidFill>
              </a:rPr>
              <a:t>I</a:t>
            </a:r>
            <a:endParaRPr lang="pt-PT" dirty="0" smtClean="0">
              <a:solidFill>
                <a:schemeClr val="tx1"/>
              </a:solidFill>
            </a:endParaRPr>
          </a:p>
          <a:p>
            <a:pPr algn="just"/>
            <a:endParaRPr lang="pt-PT" dirty="0">
              <a:solidFill>
                <a:schemeClr val="tx1"/>
              </a:solidFill>
            </a:endParaRPr>
          </a:p>
          <a:p>
            <a:pPr algn="just"/>
            <a:r>
              <a:rPr lang="pt-PT" dirty="0" smtClean="0">
                <a:solidFill>
                  <a:schemeClr val="tx1"/>
                </a:solidFill>
              </a:rPr>
              <a:t>A </a:t>
            </a:r>
            <a:r>
              <a:rPr lang="pt-PT" dirty="0">
                <a:solidFill>
                  <a:schemeClr val="tx1"/>
                </a:solidFill>
              </a:rPr>
              <a:t>ERGUIMPA, S.A. adquiriu, em janeiro de 2019, uma marca com vida útil indefinida, pelo valor de 1 000 000 EUR, a uma empresa com sede em Faro, com a qual não possui relações especiais. </a:t>
            </a:r>
            <a:endParaRPr lang="en-US" dirty="0">
              <a:solidFill>
                <a:schemeClr val="tx1"/>
              </a:solidFill>
            </a:endParaRPr>
          </a:p>
          <a:p>
            <a:r>
              <a:rPr lang="pt-PT" dirty="0"/>
              <a:t> </a:t>
            </a:r>
            <a:endParaRPr lang="en-US" dirty="0"/>
          </a:p>
          <a:p>
            <a:pPr algn="just"/>
            <a:r>
              <a:rPr lang="pt-PT" dirty="0">
                <a:solidFill>
                  <a:schemeClr val="tx1"/>
                </a:solidFill>
              </a:rPr>
              <a:t>Questão 9.: </a:t>
            </a:r>
            <a:endParaRPr lang="en-US" dirty="0">
              <a:solidFill>
                <a:schemeClr val="tx1"/>
              </a:solidFill>
            </a:endParaRPr>
          </a:p>
          <a:p>
            <a:pPr algn="just"/>
            <a:r>
              <a:rPr lang="pt-PT" dirty="0">
                <a:solidFill>
                  <a:schemeClr val="tx1"/>
                </a:solidFill>
              </a:rPr>
              <a:t>Sabendo que contabilisticamente a empresa procedeu, em 2019, à amortização daquela marca no valor de 100 000 EUR, para efeitos de IRC, na declaração modelo 22 de 2019, quais os valores a inscrever no apuramento do lucro tributável da ERGUIMPA, S.A.:</a:t>
            </a:r>
            <a:endParaRPr lang="en-US" dirty="0">
              <a:solidFill>
                <a:schemeClr val="tx1"/>
              </a:solidFill>
            </a:endParaRPr>
          </a:p>
          <a:p>
            <a:pPr algn="just"/>
            <a:r>
              <a:rPr lang="pt-PT" dirty="0">
                <a:solidFill>
                  <a:schemeClr val="tx1"/>
                </a:solidFill>
              </a:rPr>
              <a:t> a) Acrescer 100 000 EUR e deduzir 50 000 EUR. </a:t>
            </a:r>
            <a:endParaRPr lang="en-US" dirty="0">
              <a:solidFill>
                <a:schemeClr val="tx1"/>
              </a:solidFill>
            </a:endParaRPr>
          </a:p>
          <a:p>
            <a:pPr algn="just"/>
            <a:r>
              <a:rPr lang="pt-PT" dirty="0">
                <a:solidFill>
                  <a:schemeClr val="tx1"/>
                </a:solidFill>
              </a:rPr>
              <a:t>b) Deduzir 100 000 EUR. </a:t>
            </a:r>
            <a:endParaRPr lang="en-US" dirty="0">
              <a:solidFill>
                <a:schemeClr val="tx1"/>
              </a:solidFill>
            </a:endParaRPr>
          </a:p>
          <a:p>
            <a:pPr algn="just"/>
            <a:r>
              <a:rPr lang="pt-PT" dirty="0">
                <a:solidFill>
                  <a:schemeClr val="tx1"/>
                </a:solidFill>
              </a:rPr>
              <a:t>c) Acrescer 100 000 EUR e tributar autonomamente este valor à taxa de 5%. </a:t>
            </a:r>
            <a:endParaRPr lang="en-US" dirty="0">
              <a:solidFill>
                <a:schemeClr val="tx1"/>
              </a:solidFill>
            </a:endParaRPr>
          </a:p>
          <a:p>
            <a:pPr algn="just"/>
            <a:r>
              <a:rPr lang="pt-PT" dirty="0">
                <a:solidFill>
                  <a:schemeClr val="tx1"/>
                </a:solidFill>
              </a:rPr>
              <a:t>d) Deduzir 50 000 EUR. </a:t>
            </a:r>
            <a:endParaRPr lang="en-US" dirty="0">
              <a:solidFill>
                <a:schemeClr val="tx1"/>
              </a:solidFill>
            </a:endParaRPr>
          </a:p>
          <a:p>
            <a:pPr eaLnBrk="1" hangingPunct="1"/>
            <a:endParaRPr lang="pt-PT" altLang="en-US" dirty="0" smtClean="0">
              <a:solidFill>
                <a:schemeClr val="tx2">
                  <a:lumMod val="75000"/>
                </a:schemeClr>
              </a:solidFill>
            </a:endParaRPr>
          </a:p>
        </p:txBody>
      </p:sp>
    </p:spTree>
    <p:extLst>
      <p:ext uri="{BB962C8B-B14F-4D97-AF65-F5344CB8AC3E}">
        <p14:creationId xmlns:p14="http://schemas.microsoft.com/office/powerpoint/2010/main" val="13217221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n-US"/>
          </a:p>
        </p:txBody>
      </p:sp>
      <p:sp>
        <p:nvSpPr>
          <p:cNvPr id="3" name="Marcador de Posição de Conteúdo 2"/>
          <p:cNvSpPr>
            <a:spLocks noGrp="1"/>
          </p:cNvSpPr>
          <p:nvPr>
            <p:ph idx="1"/>
          </p:nvPr>
        </p:nvSpPr>
        <p:spPr/>
        <p:txBody>
          <a:bodyPr>
            <a:normAutofit fontScale="92500" lnSpcReduction="20000"/>
          </a:bodyPr>
          <a:lstStyle/>
          <a:p>
            <a:r>
              <a:rPr lang="pt-PT" dirty="0" smtClean="0"/>
              <a:t>Resolução:</a:t>
            </a:r>
          </a:p>
          <a:p>
            <a:pPr marL="0" indent="0">
              <a:buNone/>
            </a:pPr>
            <a:r>
              <a:rPr lang="pt-PT" dirty="0" smtClean="0"/>
              <a:t>Marca: Ativo intangível (ilimitada)</a:t>
            </a:r>
          </a:p>
          <a:p>
            <a:pPr marL="0" indent="0">
              <a:buNone/>
            </a:pPr>
            <a:r>
              <a:rPr lang="pt-PT" dirty="0" smtClean="0"/>
              <a:t>Artigo 45.º-A n.º 1  e n.º 4</a:t>
            </a:r>
          </a:p>
          <a:p>
            <a:pPr marL="0" indent="0">
              <a:buNone/>
            </a:pPr>
            <a:endParaRPr lang="pt-PT" dirty="0"/>
          </a:p>
          <a:p>
            <a:pPr marL="0" indent="0">
              <a:buNone/>
            </a:pPr>
            <a:r>
              <a:rPr lang="pt-PT" dirty="0" smtClean="0"/>
              <a:t>€1 000 000/20 = € 50 000</a:t>
            </a:r>
          </a:p>
          <a:p>
            <a:pPr marL="0" indent="0">
              <a:buNone/>
            </a:pPr>
            <a:r>
              <a:rPr lang="pt-PT" dirty="0" smtClean="0"/>
              <a:t>Acrescer Amortização contabilística = 100 000,00 (campo 719)</a:t>
            </a:r>
          </a:p>
          <a:p>
            <a:pPr marL="0" indent="0">
              <a:buNone/>
            </a:pPr>
            <a:r>
              <a:rPr lang="pt-PT" dirty="0" smtClean="0"/>
              <a:t>Deduzir = 50000 (campo 792)</a:t>
            </a:r>
          </a:p>
          <a:p>
            <a:pPr marL="0" indent="0">
              <a:buNone/>
            </a:pPr>
            <a:endParaRPr lang="pt-PT" dirty="0"/>
          </a:p>
          <a:p>
            <a:pPr marL="0" indent="0">
              <a:buNone/>
            </a:pPr>
            <a:r>
              <a:rPr lang="pt-PT" dirty="0" smtClean="0"/>
              <a:t>Resposta a)</a:t>
            </a:r>
            <a:endParaRPr lang="en-US" dirty="0"/>
          </a:p>
        </p:txBody>
      </p:sp>
    </p:spTree>
    <p:extLst>
      <p:ext uri="{BB962C8B-B14F-4D97-AF65-F5344CB8AC3E}">
        <p14:creationId xmlns:p14="http://schemas.microsoft.com/office/powerpoint/2010/main" val="726620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3416320"/>
          </a:xfrm>
          <a:prstGeom prst="rect">
            <a:avLst/>
          </a:prstGeom>
          <a:noFill/>
        </p:spPr>
        <p:txBody>
          <a:bodyPr wrap="square" rtlCol="0">
            <a:spAutoFit/>
          </a:bodyPr>
          <a:lstStyle/>
          <a:p>
            <a:r>
              <a:rPr lang="pt-PT" dirty="0"/>
              <a:t>No exercício de 2019, a GREATOY, Lda., enquadrada no regime geral do IRC, alienou, pelo valor de 60 000 EUR, um equipamento do seu ativo fixo tangível que havia adquirido em janeiro de 2016, entrando desde logo em funcionamento, pelo valor de 115 000 EUR (coeficiente de desvalorização da moeda aplicável: 1,02</a:t>
            </a:r>
            <a:r>
              <a:rPr lang="pt-PT" dirty="0" smtClean="0"/>
              <a:t>).</a:t>
            </a:r>
          </a:p>
          <a:p>
            <a:endParaRPr lang="pt-PT" dirty="0"/>
          </a:p>
          <a:p>
            <a:r>
              <a:rPr lang="pt-BR" dirty="0"/>
              <a:t>Sabe-se que a empresa estimou para aquele equipamento um valor residual de 15 000 EUR e procedeu à depreciação da máquina com recurso ao método da linha reta utilizando uma taxa anual de depreciação de 20%. </a:t>
            </a:r>
            <a:r>
              <a:rPr lang="pt-BR" b="1" dirty="0"/>
              <a:t>Sabe-se, ainda, que a empresa reinvestiu a totalidade do valor de realização no próprio exercício</a:t>
            </a:r>
            <a:r>
              <a:rPr lang="pt-BR" dirty="0"/>
              <a:t>, num equipamento novo semelhante ao alienado.</a:t>
            </a:r>
            <a:endParaRPr lang="en-US" dirty="0"/>
          </a:p>
          <a:p>
            <a:r>
              <a:rPr lang="pt-PT" dirty="0"/>
              <a:t> </a:t>
            </a:r>
            <a:endParaRPr lang="en-US" dirty="0"/>
          </a:p>
          <a:p>
            <a:endParaRPr lang="en-US" dirty="0"/>
          </a:p>
        </p:txBody>
      </p:sp>
    </p:spTree>
    <p:extLst>
      <p:ext uri="{BB962C8B-B14F-4D97-AF65-F5344CB8AC3E}">
        <p14:creationId xmlns:p14="http://schemas.microsoft.com/office/powerpoint/2010/main" val="23698778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4247317"/>
          </a:xfrm>
          <a:prstGeom prst="rect">
            <a:avLst/>
          </a:prstGeom>
          <a:noFill/>
        </p:spPr>
        <p:txBody>
          <a:bodyPr wrap="square" rtlCol="0">
            <a:spAutoFit/>
          </a:bodyPr>
          <a:lstStyle/>
          <a:p>
            <a:r>
              <a:rPr lang="pt-PT" dirty="0"/>
              <a:t> </a:t>
            </a:r>
            <a:endParaRPr lang="en-US" dirty="0"/>
          </a:p>
          <a:p>
            <a:r>
              <a:rPr lang="pt-PT" dirty="0"/>
              <a:t>Questão 18.: </a:t>
            </a:r>
            <a:endParaRPr lang="en-US" dirty="0"/>
          </a:p>
          <a:p>
            <a:r>
              <a:rPr lang="pt-PT" dirty="0"/>
              <a:t>As consequentes correções fiscais a efetuar no apuramento do lucro tributável da GREATOY, Lda. relativo ao exercício de 2019 serão: </a:t>
            </a:r>
            <a:endParaRPr lang="en-US" dirty="0"/>
          </a:p>
          <a:p>
            <a:r>
              <a:rPr lang="pt-PT" dirty="0"/>
              <a:t>a) Deduzir a mais-valia contabilística de 3 900 EUR e acrescer metade da mais valia fiscal, ou seja, 1 950 EUR. </a:t>
            </a:r>
            <a:endParaRPr lang="en-US" dirty="0"/>
          </a:p>
          <a:p>
            <a:r>
              <a:rPr lang="pt-PT" dirty="0"/>
              <a:t>b) Deduzir a mais-valia contabilística de 5 000 EUR e acrescer a mais-valia fiscal de 2 500 EUR. </a:t>
            </a:r>
            <a:endParaRPr lang="en-US" dirty="0"/>
          </a:p>
          <a:p>
            <a:r>
              <a:rPr lang="pt-PT" dirty="0"/>
              <a:t>c) Deduzir a mais-valia contabilística de 5 000 EUR e acrescer metade da mais </a:t>
            </a:r>
            <a:r>
              <a:rPr lang="pt-PT" dirty="0" err="1"/>
              <a:t>valiafiscal</a:t>
            </a:r>
            <a:r>
              <a:rPr lang="pt-PT" dirty="0"/>
              <a:t>, ou seja, 1 950 EUR. </a:t>
            </a:r>
            <a:endParaRPr lang="en-US" dirty="0"/>
          </a:p>
          <a:p>
            <a:r>
              <a:rPr lang="pt-PT" dirty="0"/>
              <a:t>d) Acrescer a mais-valia fiscal de 3 900 EUR e deduzir a mais-valia contabilística de 5 000 EUR. </a:t>
            </a:r>
            <a:endParaRPr lang="pt-PT" dirty="0" smtClean="0"/>
          </a:p>
          <a:p>
            <a:endParaRPr lang="pt-PT" dirty="0"/>
          </a:p>
          <a:p>
            <a:endParaRPr lang="en-US" dirty="0"/>
          </a:p>
          <a:p>
            <a:endParaRPr lang="en-US" dirty="0"/>
          </a:p>
        </p:txBody>
      </p:sp>
    </p:spTree>
    <p:extLst>
      <p:ext uri="{BB962C8B-B14F-4D97-AF65-F5344CB8AC3E}">
        <p14:creationId xmlns:p14="http://schemas.microsoft.com/office/powerpoint/2010/main" val="403655165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620688"/>
            <a:ext cx="8496944" cy="6093976"/>
          </a:xfrm>
          <a:prstGeom prst="rect">
            <a:avLst/>
          </a:prstGeom>
          <a:noFill/>
        </p:spPr>
        <p:txBody>
          <a:bodyPr wrap="square" rtlCol="0">
            <a:spAutoFit/>
          </a:bodyPr>
          <a:lstStyle/>
          <a:p>
            <a:r>
              <a:rPr lang="pt-PT" dirty="0"/>
              <a:t> </a:t>
            </a:r>
            <a:r>
              <a:rPr lang="pt-PT" dirty="0" smtClean="0"/>
              <a:t>Mais-valia </a:t>
            </a:r>
            <a:r>
              <a:rPr lang="pt-PT" dirty="0" err="1" smtClean="0"/>
              <a:t>contabilistica</a:t>
            </a:r>
            <a:r>
              <a:rPr lang="pt-PT" dirty="0" smtClean="0"/>
              <a:t>: </a:t>
            </a:r>
          </a:p>
          <a:p>
            <a:r>
              <a:rPr lang="pt-PT" dirty="0" smtClean="0"/>
              <a:t>VR- (VA – </a:t>
            </a:r>
            <a:r>
              <a:rPr lang="pt-PT" dirty="0" err="1" smtClean="0"/>
              <a:t>aac</a:t>
            </a:r>
            <a:r>
              <a:rPr lang="pt-PT" dirty="0" smtClean="0"/>
              <a:t>) = 5000</a:t>
            </a:r>
          </a:p>
          <a:p>
            <a:r>
              <a:rPr lang="pt-PT" dirty="0" smtClean="0"/>
              <a:t>60 000 – (115000-60000) = 5000</a:t>
            </a:r>
          </a:p>
          <a:p>
            <a:r>
              <a:rPr lang="pt-PT" dirty="0" smtClean="0"/>
              <a:t>Depreciações acumuladas = 20 000 (2016); 20 000 (2017); 20000 (2018)</a:t>
            </a:r>
          </a:p>
          <a:p>
            <a:r>
              <a:rPr lang="pt-PT" dirty="0" smtClean="0"/>
              <a:t>Depreciação acumuladas = (115000-15000) * 20% = 20 000</a:t>
            </a:r>
          </a:p>
          <a:p>
            <a:endParaRPr lang="pt-PT" dirty="0"/>
          </a:p>
          <a:p>
            <a:r>
              <a:rPr lang="pt-PT" dirty="0" smtClean="0">
                <a:solidFill>
                  <a:srgbClr val="FF0000"/>
                </a:solidFill>
              </a:rPr>
              <a:t>Mais-valia Fiscal (artigo 46.º )</a:t>
            </a:r>
          </a:p>
          <a:p>
            <a:r>
              <a:rPr lang="pt-PT" dirty="0" smtClean="0"/>
              <a:t>VR – (VA-</a:t>
            </a:r>
            <a:r>
              <a:rPr lang="pt-PT" dirty="0" err="1" smtClean="0"/>
              <a:t>aac</a:t>
            </a:r>
            <a:r>
              <a:rPr lang="pt-PT" dirty="0" smtClean="0"/>
              <a:t>)*</a:t>
            </a:r>
            <a:r>
              <a:rPr lang="pt-PT" dirty="0" smtClean="0">
                <a:solidFill>
                  <a:srgbClr val="FF0000"/>
                </a:solidFill>
              </a:rPr>
              <a:t>1,02</a:t>
            </a:r>
            <a:r>
              <a:rPr lang="pt-PT" dirty="0" smtClean="0"/>
              <a:t> = 3900  </a:t>
            </a:r>
          </a:p>
          <a:p>
            <a:r>
              <a:rPr lang="pt-PT" dirty="0" smtClean="0"/>
              <a:t>Coeficiente de desvalorização da moeda – artigo 47.º do CIRC</a:t>
            </a:r>
          </a:p>
          <a:p>
            <a:endParaRPr lang="pt-PT" dirty="0"/>
          </a:p>
          <a:p>
            <a:r>
              <a:rPr lang="pt-PT" dirty="0" smtClean="0">
                <a:solidFill>
                  <a:srgbClr val="FF0000"/>
                </a:solidFill>
              </a:rPr>
              <a:t>C/ reinvestimento (artigo 48.º ):</a:t>
            </a:r>
          </a:p>
          <a:p>
            <a:pPr marL="285750" indent="-285750">
              <a:buFont typeface="Wingdings" panose="05000000000000000000" pitchFamily="2" charset="2"/>
              <a:buChar char="§"/>
            </a:pPr>
            <a:r>
              <a:rPr lang="pt-PT" sz="1400" dirty="0" smtClean="0">
                <a:solidFill>
                  <a:srgbClr val="FF0000"/>
                </a:solidFill>
              </a:rPr>
              <a:t>Ativos fixos tangíveis; intangíveis; ativos biológicos;</a:t>
            </a:r>
          </a:p>
          <a:p>
            <a:pPr marL="285750" indent="-285750">
              <a:buFont typeface="Wingdings" panose="05000000000000000000" pitchFamily="2" charset="2"/>
              <a:buChar char="§"/>
            </a:pPr>
            <a:r>
              <a:rPr lang="pt-PT" sz="1400" dirty="0" smtClean="0">
                <a:solidFill>
                  <a:srgbClr val="FF0000"/>
                </a:solidFill>
              </a:rPr>
              <a:t>Detidos há mais 1 ano;</a:t>
            </a:r>
          </a:p>
          <a:p>
            <a:pPr marL="285750" indent="-285750">
              <a:buFont typeface="Wingdings" panose="05000000000000000000" pitchFamily="2" charset="2"/>
              <a:buChar char="§"/>
            </a:pPr>
            <a:r>
              <a:rPr lang="pt-PT" sz="1400" dirty="0" smtClean="0">
                <a:solidFill>
                  <a:srgbClr val="FF0000"/>
                </a:solidFill>
              </a:rPr>
              <a:t>Reinvestimento ocorra no ano anterior, no próprio ano ou/e até ao final do 2.º ano seguinte (4 anos)</a:t>
            </a:r>
            <a:endParaRPr lang="pt-PT" sz="1400" dirty="0">
              <a:solidFill>
                <a:srgbClr val="FF0000"/>
              </a:solidFill>
            </a:endParaRPr>
          </a:p>
          <a:p>
            <a:pPr marL="285750" indent="-285750">
              <a:buFont typeface="Wingdings" panose="05000000000000000000" pitchFamily="2" charset="2"/>
              <a:buChar char="§"/>
            </a:pPr>
            <a:r>
              <a:rPr lang="pt-PT" sz="1400" dirty="0" smtClean="0">
                <a:solidFill>
                  <a:srgbClr val="FF0000"/>
                </a:solidFill>
              </a:rPr>
              <a:t>Declarado a intenção de reinvestir no exercício da alienação (caso não se venha a realizar o reinvestimento t- total ou parcial – teremos que efetuar a correção fiscal do montante que deixou de ser tributado, acrescido de 1,15)</a:t>
            </a:r>
            <a:endParaRPr lang="pt-PT" dirty="0" smtClean="0"/>
          </a:p>
          <a:p>
            <a:r>
              <a:rPr lang="pt-PT" dirty="0" smtClean="0"/>
              <a:t>Reinvestimento total = 50% Mais valia   3900* 50% = 1950,00</a:t>
            </a:r>
          </a:p>
          <a:p>
            <a:r>
              <a:rPr lang="pt-PT" dirty="0" smtClean="0"/>
              <a:t>Deduzir mais valia contabilística = 5000</a:t>
            </a:r>
          </a:p>
          <a:p>
            <a:r>
              <a:rPr lang="pt-PT" dirty="0" smtClean="0"/>
              <a:t>Acrescer = 1950,00</a:t>
            </a:r>
          </a:p>
          <a:p>
            <a:r>
              <a:rPr lang="pt-PT" dirty="0" smtClean="0"/>
              <a:t>Artigo 46.º /artigo 48.º CIRC</a:t>
            </a:r>
          </a:p>
          <a:p>
            <a:endParaRPr lang="pt-PT" dirty="0"/>
          </a:p>
          <a:p>
            <a:r>
              <a:rPr lang="pt-PT" dirty="0" smtClean="0"/>
              <a:t>Resposta: c)</a:t>
            </a:r>
            <a:endParaRPr lang="pt-PT" dirty="0"/>
          </a:p>
        </p:txBody>
      </p:sp>
    </p:spTree>
    <p:extLst>
      <p:ext uri="{BB962C8B-B14F-4D97-AF65-F5344CB8AC3E}">
        <p14:creationId xmlns:p14="http://schemas.microsoft.com/office/powerpoint/2010/main" val="14462201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ixaDeTexto 1"/>
          <p:cNvSpPr txBox="1"/>
          <p:nvPr/>
        </p:nvSpPr>
        <p:spPr>
          <a:xfrm>
            <a:off x="755576" y="1268760"/>
            <a:ext cx="6624736" cy="5170646"/>
          </a:xfrm>
          <a:prstGeom prst="rect">
            <a:avLst/>
          </a:prstGeom>
          <a:noFill/>
        </p:spPr>
        <p:txBody>
          <a:bodyPr wrap="square" rtlCol="0">
            <a:spAutoFit/>
          </a:bodyPr>
          <a:lstStyle/>
          <a:p>
            <a:r>
              <a:rPr lang="pt-PT" dirty="0" smtClean="0">
                <a:solidFill>
                  <a:srgbClr val="FF0000"/>
                </a:solidFill>
              </a:rPr>
              <a:t>sem </a:t>
            </a:r>
            <a:r>
              <a:rPr lang="pt-PT" dirty="0">
                <a:solidFill>
                  <a:srgbClr val="FF0000"/>
                </a:solidFill>
              </a:rPr>
              <a:t>reinvestimento</a:t>
            </a:r>
          </a:p>
          <a:p>
            <a:r>
              <a:rPr lang="pt-PT" dirty="0" smtClean="0"/>
              <a:t>Deduzir </a:t>
            </a:r>
            <a:r>
              <a:rPr lang="pt-PT" dirty="0"/>
              <a:t>mais valia contabilística = </a:t>
            </a:r>
            <a:r>
              <a:rPr lang="pt-PT" dirty="0" smtClean="0"/>
              <a:t>5000</a:t>
            </a:r>
          </a:p>
          <a:p>
            <a:r>
              <a:rPr lang="pt-PT" dirty="0" smtClean="0"/>
              <a:t>Acrescer  mais valia fiscal = 3900</a:t>
            </a:r>
          </a:p>
          <a:p>
            <a:endParaRPr lang="pt-PT" dirty="0"/>
          </a:p>
          <a:p>
            <a:r>
              <a:rPr lang="pt-PT" b="1" dirty="0" smtClean="0">
                <a:solidFill>
                  <a:srgbClr val="FF0000"/>
                </a:solidFill>
              </a:rPr>
              <a:t>Outra Hipótese (reinvestimento parcial):</a:t>
            </a:r>
          </a:p>
          <a:p>
            <a:r>
              <a:rPr lang="pt-PT" sz="1600" dirty="0" smtClean="0"/>
              <a:t>Valor de venda = 60 000</a:t>
            </a:r>
            <a:endParaRPr lang="pt-PT" sz="1600" dirty="0"/>
          </a:p>
          <a:p>
            <a:r>
              <a:rPr lang="pt-PT" sz="1600" dirty="0" err="1" smtClean="0"/>
              <a:t>Reinv</a:t>
            </a:r>
            <a:r>
              <a:rPr lang="pt-PT" sz="1600" dirty="0" smtClean="0"/>
              <a:t> = </a:t>
            </a:r>
          </a:p>
          <a:p>
            <a:r>
              <a:rPr lang="pt-PT" sz="1600" dirty="0" smtClean="0"/>
              <a:t>2018 =30 000</a:t>
            </a:r>
          </a:p>
          <a:p>
            <a:r>
              <a:rPr lang="pt-PT" sz="1600" dirty="0" smtClean="0"/>
              <a:t>2019 = 10 000</a:t>
            </a:r>
          </a:p>
          <a:p>
            <a:r>
              <a:rPr lang="pt-PT" sz="1600" dirty="0" smtClean="0"/>
              <a:t>2020=0,00</a:t>
            </a:r>
          </a:p>
          <a:p>
            <a:r>
              <a:rPr lang="pt-PT" sz="1600" dirty="0" smtClean="0"/>
              <a:t>2021= 0,00</a:t>
            </a:r>
          </a:p>
          <a:p>
            <a:r>
              <a:rPr lang="pt-PT" sz="1600" dirty="0" smtClean="0"/>
              <a:t>Em 2021, qual o valor a acrescer na </a:t>
            </a:r>
            <a:r>
              <a:rPr lang="pt-PT" sz="1600" dirty="0" err="1" smtClean="0"/>
              <a:t>Mod</a:t>
            </a:r>
            <a:r>
              <a:rPr lang="pt-PT" sz="1600" dirty="0" smtClean="0"/>
              <a:t>. 22?</a:t>
            </a:r>
          </a:p>
          <a:p>
            <a:r>
              <a:rPr lang="pt-PT" sz="1600" dirty="0" smtClean="0"/>
              <a:t>Na Mo. 22/ 2019  (c/ reinvestimento)  = 1950</a:t>
            </a:r>
          </a:p>
          <a:p>
            <a:r>
              <a:rPr lang="pt-PT" sz="1600" dirty="0" smtClean="0"/>
              <a:t>(reinvestimento 66%) = &gt; mais valia não tributada 34% =&gt;</a:t>
            </a:r>
          </a:p>
          <a:p>
            <a:r>
              <a:rPr lang="pt-PT" sz="1600" dirty="0" smtClean="0"/>
              <a:t>Então a + valia não tributada seria de 1300 ou seja a +valia a tributar = 2600</a:t>
            </a:r>
            <a:endParaRPr lang="pt-PT" sz="1600" dirty="0"/>
          </a:p>
          <a:p>
            <a:r>
              <a:rPr lang="pt-PT" sz="1600" dirty="0" smtClean="0"/>
              <a:t>Considerando que no ano de 2019, declarou a intenção de </a:t>
            </a:r>
            <a:r>
              <a:rPr lang="pt-PT" sz="1600" dirty="0" err="1" smtClean="0"/>
              <a:t>reivestir</a:t>
            </a:r>
            <a:r>
              <a:rPr lang="pt-PT" sz="1600" dirty="0" smtClean="0"/>
              <a:t> a totalidade em 2021 deverá fazer a seguinte correção:(acrescer à tributação (1950-1300) = 650</a:t>
            </a:r>
          </a:p>
          <a:p>
            <a:r>
              <a:rPr lang="pt-PT" sz="1600" dirty="0" smtClean="0"/>
              <a:t> + 1,15 (artigo 48.º n.º 6) =&gt; 747,5</a:t>
            </a:r>
            <a:endParaRPr lang="pt-PT" sz="1600" dirty="0"/>
          </a:p>
          <a:p>
            <a:endParaRPr lang="en-US" sz="1600" dirty="0"/>
          </a:p>
        </p:txBody>
      </p:sp>
    </p:spTree>
    <p:extLst>
      <p:ext uri="{BB962C8B-B14F-4D97-AF65-F5344CB8AC3E}">
        <p14:creationId xmlns:p14="http://schemas.microsoft.com/office/powerpoint/2010/main" val="1523699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ixaDeTexto 2"/>
          <p:cNvSpPr txBox="1"/>
          <p:nvPr/>
        </p:nvSpPr>
        <p:spPr>
          <a:xfrm>
            <a:off x="395536" y="1196752"/>
            <a:ext cx="8496944" cy="4247317"/>
          </a:xfrm>
          <a:prstGeom prst="rect">
            <a:avLst/>
          </a:prstGeom>
          <a:noFill/>
        </p:spPr>
        <p:txBody>
          <a:bodyPr wrap="square" rtlCol="0">
            <a:spAutoFit/>
          </a:bodyPr>
          <a:lstStyle/>
          <a:p>
            <a:r>
              <a:rPr lang="pt-PT" dirty="0"/>
              <a:t>O </a:t>
            </a:r>
            <a:r>
              <a:rPr lang="pt-PT" dirty="0" err="1"/>
              <a:t>Engº</a:t>
            </a:r>
            <a:r>
              <a:rPr lang="pt-PT" dirty="0"/>
              <a:t> Manuel Gedeão, apesar da sua vasta experiência como gestor, tem algumas dúvidas relativamente a questões fiscais pois, como costuma referir frequentemente, “isto está sempre tudo a mudar, o que só dificulta a vida aos gestores e a quem quer investir.”</a:t>
            </a:r>
            <a:endParaRPr lang="en-US" dirty="0"/>
          </a:p>
          <a:p>
            <a:r>
              <a:rPr lang="pt-PT" dirty="0"/>
              <a:t> </a:t>
            </a:r>
            <a:endParaRPr lang="en-US" dirty="0"/>
          </a:p>
          <a:p>
            <a:r>
              <a:rPr lang="pt-PT" dirty="0"/>
              <a:t>Questão 19.: No que respeita à periodização dos gastos, em sede de IRC, só são imputáveis ao período de tributação quando na data de encerramento das contas daquele a que deviam ser imputados: </a:t>
            </a:r>
            <a:endParaRPr lang="en-US" dirty="0"/>
          </a:p>
          <a:p>
            <a:r>
              <a:rPr lang="pt-PT" dirty="0"/>
              <a:t>a) Eram conhecidos, embora imprevisíveis. </a:t>
            </a:r>
            <a:endParaRPr lang="en-US" dirty="0"/>
          </a:p>
          <a:p>
            <a:r>
              <a:rPr lang="pt-PT" dirty="0"/>
              <a:t>b) Eram imprevisíveis ou manifestamente desconhecidos. </a:t>
            </a:r>
            <a:endParaRPr lang="en-US" dirty="0"/>
          </a:p>
          <a:p>
            <a:r>
              <a:rPr lang="pt-PT" dirty="0"/>
              <a:t>c) Eram previsíveis e conhecidos. </a:t>
            </a:r>
            <a:endParaRPr lang="en-US" dirty="0"/>
          </a:p>
          <a:p>
            <a:r>
              <a:rPr lang="pt-PT" dirty="0"/>
              <a:t>d) Nenhuma das anteriores</a:t>
            </a:r>
            <a:r>
              <a:rPr lang="pt-PT" dirty="0" smtClean="0"/>
              <a:t>.</a:t>
            </a:r>
          </a:p>
          <a:p>
            <a:endParaRPr lang="pt-PT" dirty="0"/>
          </a:p>
          <a:p>
            <a:r>
              <a:rPr lang="pt-PT" dirty="0" smtClean="0"/>
              <a:t>Resposta : Artigo 18.º  n.º 2 CIRC</a:t>
            </a:r>
            <a:endParaRPr lang="en-US" dirty="0"/>
          </a:p>
          <a:p>
            <a:r>
              <a:rPr lang="pt-PT" dirty="0" smtClean="0"/>
              <a:t>Al. b) </a:t>
            </a:r>
            <a:endParaRPr lang="en-US" dirty="0"/>
          </a:p>
        </p:txBody>
      </p:sp>
    </p:spTree>
    <p:extLst>
      <p:ext uri="{BB962C8B-B14F-4D97-AF65-F5344CB8AC3E}">
        <p14:creationId xmlns:p14="http://schemas.microsoft.com/office/powerpoint/2010/main" val="4270851809"/>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1896</TotalTime>
  <Words>428</Words>
  <Application>Microsoft Office PowerPoint</Application>
  <PresentationFormat>Apresentação no Ecrã (4:3)</PresentationFormat>
  <Paragraphs>92</Paragraphs>
  <Slides>9</Slides>
  <Notes>0</Notes>
  <HiddenSlides>0</HiddenSlides>
  <MMClips>0</MMClips>
  <ScaleCrop>false</ScaleCrop>
  <HeadingPairs>
    <vt:vector size="6" baseType="variant">
      <vt:variant>
        <vt:lpstr>Tipos de letra usados</vt:lpstr>
      </vt:variant>
      <vt:variant>
        <vt:i4>4</vt:i4>
      </vt:variant>
      <vt:variant>
        <vt:lpstr>Tema</vt:lpstr>
      </vt:variant>
      <vt:variant>
        <vt:i4>1</vt:i4>
      </vt:variant>
      <vt:variant>
        <vt:lpstr>Títulos dos diapositivos</vt:lpstr>
      </vt:variant>
      <vt:variant>
        <vt:i4>9</vt:i4>
      </vt:variant>
    </vt:vector>
  </HeadingPairs>
  <TitlesOfParts>
    <vt:vector size="14" baseType="lpstr">
      <vt:lpstr>Arial</vt:lpstr>
      <vt:lpstr>Calibri</vt:lpstr>
      <vt:lpstr>Verdana</vt:lpstr>
      <vt:lpstr>Wingdings</vt:lpstr>
      <vt:lpstr>Tema do Office</vt:lpstr>
      <vt:lpstr>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Tânia Fernandes</dc:creator>
  <cp:lastModifiedBy>jppol</cp:lastModifiedBy>
  <cp:revision>145</cp:revision>
  <dcterms:created xsi:type="dcterms:W3CDTF">2012-09-21T17:25:12Z</dcterms:created>
  <dcterms:modified xsi:type="dcterms:W3CDTF">2021-10-28T15:52:58Z</dcterms:modified>
</cp:coreProperties>
</file>