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Default Extension="sldx" ContentType="application/vnd.openxmlformats-officedocument.presentationml.slide"/>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Default Extension="jpeg" ContentType="image/jpeg"/>
  <Override PartName="/ppt/slideLayouts/slideLayout3.xml" ContentType="application/vnd.openxmlformats-officedocument.presentationml.slideLayout+xml"/>
  <Default Extension="emf" ContentType="image/x-em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33"/>
  </p:notesMasterIdLst>
  <p:handoutMasterIdLst>
    <p:handoutMasterId r:id="rId34"/>
  </p:handoutMasterIdLst>
  <p:sldIdLst>
    <p:sldId id="256" r:id="rId2"/>
    <p:sldId id="257" r:id="rId3"/>
    <p:sldId id="258" r:id="rId4"/>
    <p:sldId id="259" r:id="rId5"/>
    <p:sldId id="260" r:id="rId6"/>
    <p:sldId id="261" r:id="rId7"/>
    <p:sldId id="262" r:id="rId8"/>
    <p:sldId id="263" r:id="rId9"/>
    <p:sldId id="264" r:id="rId10"/>
    <p:sldId id="265" r:id="rId11"/>
    <p:sldId id="266" r:id="rId12"/>
    <p:sldId id="269" r:id="rId13"/>
    <p:sldId id="267" r:id="rId14"/>
    <p:sldId id="268" r:id="rId15"/>
    <p:sldId id="270" r:id="rId16"/>
    <p:sldId id="271" r:id="rId17"/>
    <p:sldId id="272" r:id="rId18"/>
    <p:sldId id="273" r:id="rId19"/>
    <p:sldId id="274" r:id="rId20"/>
    <p:sldId id="276" r:id="rId21"/>
    <p:sldId id="275" r:id="rId22"/>
    <p:sldId id="277" r:id="rId23"/>
    <p:sldId id="278" r:id="rId24"/>
    <p:sldId id="279" r:id="rId25"/>
    <p:sldId id="280" r:id="rId26"/>
    <p:sldId id="281" r:id="rId27"/>
    <p:sldId id="282" r:id="rId28"/>
    <p:sldId id="283" r:id="rId29"/>
    <p:sldId id="284" r:id="rId30"/>
    <p:sldId id="285" r:id="rId31"/>
    <p:sldId id="286" r:id="rId32"/>
  </p:sldIdLst>
  <p:sldSz cx="9144000" cy="6858000" type="screen4x3"/>
  <p:notesSz cx="6858000" cy="9144000"/>
  <p:defaultTextStyle>
    <a:defPPr>
      <a:defRPr lang="pt-P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showOutlineIcons="0">
    <p:restoredLeft sz="15620"/>
    <p:restoredTop sz="94660"/>
  </p:normalViewPr>
  <p:slideViewPr>
    <p:cSldViewPr>
      <p:cViewPr varScale="1">
        <p:scale>
          <a:sx n="72" d="100"/>
          <a:sy n="72" d="100"/>
        </p:scale>
        <p:origin x="-1104" y="-102"/>
      </p:cViewPr>
      <p:guideLst>
        <p:guide orient="horz" pos="2160"/>
        <p:guide pos="2880"/>
      </p:guideLst>
    </p:cSldViewPr>
  </p:slideViewPr>
  <p:notesTextViewPr>
    <p:cViewPr>
      <p:scale>
        <a:sx n="100" d="100"/>
        <a:sy n="100" d="100"/>
      </p:scale>
      <p:origin x="0" y="0"/>
    </p:cViewPr>
  </p:notesTextViewPr>
  <p:sorterViewPr>
    <p:cViewPr>
      <p:scale>
        <a:sx n="94" d="100"/>
        <a:sy n="94" d="100"/>
      </p:scale>
      <p:origin x="0" y="0"/>
    </p:cViewPr>
  </p:sorterViewPr>
  <p:notesViewPr>
    <p:cSldViewPr>
      <p:cViewPr>
        <p:scale>
          <a:sx n="98" d="100"/>
          <a:sy n="98" d="100"/>
        </p:scale>
        <p:origin x="-1680" y="-84"/>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image" Target="../media/image2.emf"/></Relationships>
</file>

<file path=ppt/handoutMasters/_rels/handoutMaster1.xml.rels><?xml version="1.0" encoding="UTF-8" standalone="yes"?>
<Relationships xmlns="http://schemas.openxmlformats.org/package/2006/relationships"><Relationship Id="rId3" Type="http://schemas.openxmlformats.org/officeDocument/2006/relationships/package" Target="../embeddings/Diapositivo_do_Microsoft_Office_PowerPoint1.sldx"/><Relationship Id="rId2" Type="http://schemas.openxmlformats.org/officeDocument/2006/relationships/vmlDrawing" Target="../drawings/vmlDrawing1.vml"/><Relationship Id="rId1" Type="http://schemas.openxmlformats.org/officeDocument/2006/relationships/theme" Target="../theme/theme3.xml"/><Relationship Id="rId4" Type="http://schemas.openxmlformats.org/officeDocument/2006/relationships/package" Target="../embeddings/Diapositivo_do_Microsoft_Office_PowerPoint2.sldx"/></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Posição do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t-PT"/>
          </a:p>
        </p:txBody>
      </p:sp>
      <p:sp>
        <p:nvSpPr>
          <p:cNvPr id="3" name="Marcador de Posição da Data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D454F803-D3E8-4CED-B3A6-AD2BD6E83979}" type="datetimeFigureOut">
              <a:rPr lang="pt-PT" smtClean="0"/>
              <a:t>05-01-2011</a:t>
            </a:fld>
            <a:endParaRPr lang="pt-PT"/>
          </a:p>
        </p:txBody>
      </p:sp>
      <p:sp>
        <p:nvSpPr>
          <p:cNvPr id="4" name="Marcador de Posição do Rodapé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pt-PT"/>
          </a:p>
        </p:txBody>
      </p:sp>
      <p:sp>
        <p:nvSpPr>
          <p:cNvPr id="5" name="Marcador de Posição do Número do Diapositivo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6692834A-C421-4B3F-9D06-D7832183BC49}" type="slidenum">
              <a:rPr lang="pt-PT" smtClean="0"/>
              <a:t>‹nº›</a:t>
            </a:fld>
            <a:endParaRPr lang="pt-PT" dirty="0"/>
          </a:p>
        </p:txBody>
      </p:sp>
      <p:graphicFrame>
        <p:nvGraphicFramePr>
          <p:cNvPr id="1029" name="Object 5"/>
          <p:cNvGraphicFramePr>
            <a:graphicFrameLocks noChangeAspect="1"/>
          </p:cNvGraphicFramePr>
          <p:nvPr/>
        </p:nvGraphicFramePr>
        <p:xfrm>
          <a:off x="571480" y="571472"/>
          <a:ext cx="5572164" cy="2357454"/>
        </p:xfrm>
        <a:graphic>
          <a:graphicData uri="http://schemas.openxmlformats.org/presentationml/2006/ole">
            <p:oleObj spid="_x0000_s1029" name="Diapositivo" r:id="rId3" imgW="4568924" imgH="3426045" progId="PowerPoint.Slide.12">
              <p:embed/>
            </p:oleObj>
          </a:graphicData>
        </a:graphic>
      </p:graphicFrame>
      <p:graphicFrame>
        <p:nvGraphicFramePr>
          <p:cNvPr id="1031" name="Object 7"/>
          <p:cNvGraphicFramePr>
            <a:graphicFrameLocks noChangeAspect="1"/>
          </p:cNvGraphicFramePr>
          <p:nvPr/>
        </p:nvGraphicFramePr>
        <p:xfrm>
          <a:off x="714356" y="3286116"/>
          <a:ext cx="5357850" cy="2427292"/>
        </p:xfrm>
        <a:graphic>
          <a:graphicData uri="http://schemas.openxmlformats.org/presentationml/2006/ole">
            <p:oleObj spid="_x0000_s1031" name="Diapositivo" r:id="rId4" imgW="4568924" imgH="3426045" progId="PowerPoint.Slide.12">
              <p:embed/>
            </p:oleObj>
          </a:graphicData>
        </a:graphic>
      </p:graphicFrame>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Posição do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t-PT"/>
          </a:p>
        </p:txBody>
      </p:sp>
      <p:sp>
        <p:nvSpPr>
          <p:cNvPr id="3" name="Marcador de Posição da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EA95886-9912-4EEB-8F41-21AD47F95BC7}" type="datetimeFigureOut">
              <a:rPr lang="pt-PT" smtClean="0"/>
              <a:t>05-01-2011</a:t>
            </a:fld>
            <a:endParaRPr lang="pt-PT"/>
          </a:p>
        </p:txBody>
      </p:sp>
      <p:sp>
        <p:nvSpPr>
          <p:cNvPr id="4" name="Marcador de Posição da Imagem do Diapositivo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pt-PT"/>
          </a:p>
        </p:txBody>
      </p:sp>
      <p:sp>
        <p:nvSpPr>
          <p:cNvPr id="5" name="Marcador de Posição de Nota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PT"/>
          </a:p>
        </p:txBody>
      </p:sp>
      <p:sp>
        <p:nvSpPr>
          <p:cNvPr id="6" name="Marcador de Posição do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pt-PT"/>
          </a:p>
        </p:txBody>
      </p:sp>
      <p:sp>
        <p:nvSpPr>
          <p:cNvPr id="7" name="Marcador de Posição do Número do Diapositivo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A7FA8A5-9E18-4F8D-8756-66072C51095C}" type="slidenum">
              <a:rPr lang="pt-PT" smtClean="0"/>
              <a:t>‹nº›</a:t>
            </a:fld>
            <a:endParaRPr lang="pt-PT"/>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a Imagem do Diapositivo 1"/>
          <p:cNvSpPr>
            <a:spLocks noGrp="1" noRot="1" noChangeAspect="1"/>
          </p:cNvSpPr>
          <p:nvPr>
            <p:ph type="sldImg"/>
          </p:nvPr>
        </p:nvSpPr>
        <p:spPr>
          <a:xfrm>
            <a:off x="1143000" y="685800"/>
            <a:ext cx="4572000" cy="3429000"/>
          </a:xfrm>
        </p:spPr>
      </p:sp>
      <p:sp>
        <p:nvSpPr>
          <p:cNvPr id="3" name="Marcador de Posição de Notas 2"/>
          <p:cNvSpPr>
            <a:spLocks noGrp="1"/>
          </p:cNvSpPr>
          <p:nvPr>
            <p:ph type="body" idx="1"/>
          </p:nvPr>
        </p:nvSpPr>
        <p:spPr/>
        <p:txBody>
          <a:bodyPr>
            <a:normAutofit/>
          </a:bodyPr>
          <a:lstStyle/>
          <a:p>
            <a:endParaRPr lang="pt-PT"/>
          </a:p>
        </p:txBody>
      </p:sp>
      <p:sp>
        <p:nvSpPr>
          <p:cNvPr id="4" name="Marcador de Posição do Número do Diapositivo 3"/>
          <p:cNvSpPr>
            <a:spLocks noGrp="1"/>
          </p:cNvSpPr>
          <p:nvPr>
            <p:ph type="sldNum" sz="quarter" idx="10"/>
          </p:nvPr>
        </p:nvSpPr>
        <p:spPr/>
        <p:txBody>
          <a:bodyPr/>
          <a:lstStyle/>
          <a:p>
            <a:fld id="{8A7FA8A5-9E18-4F8D-8756-66072C51095C}" type="slidenum">
              <a:rPr lang="pt-PT" smtClean="0"/>
              <a:t>19</a:t>
            </a:fld>
            <a:endParaRPr lang="pt-PT"/>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a Imagem do Diapositivo 1"/>
          <p:cNvSpPr>
            <a:spLocks noGrp="1" noRot="1" noChangeAspect="1"/>
          </p:cNvSpPr>
          <p:nvPr>
            <p:ph type="sldImg"/>
          </p:nvPr>
        </p:nvSpPr>
        <p:spPr>
          <a:xfrm>
            <a:off x="1143000" y="685800"/>
            <a:ext cx="4572000" cy="3429000"/>
          </a:xfrm>
        </p:spPr>
      </p:sp>
      <p:sp>
        <p:nvSpPr>
          <p:cNvPr id="3" name="Marcador de Posição de Notas 2"/>
          <p:cNvSpPr>
            <a:spLocks noGrp="1"/>
          </p:cNvSpPr>
          <p:nvPr>
            <p:ph type="body" idx="1"/>
          </p:nvPr>
        </p:nvSpPr>
        <p:spPr/>
        <p:txBody>
          <a:bodyPr>
            <a:normAutofit/>
          </a:bodyPr>
          <a:lstStyle/>
          <a:p>
            <a:endParaRPr lang="pt-PT"/>
          </a:p>
        </p:txBody>
      </p:sp>
      <p:sp>
        <p:nvSpPr>
          <p:cNvPr id="4" name="Marcador de Posição do Número do Diapositivo 3"/>
          <p:cNvSpPr>
            <a:spLocks noGrp="1"/>
          </p:cNvSpPr>
          <p:nvPr>
            <p:ph type="sldNum" sz="quarter" idx="10"/>
          </p:nvPr>
        </p:nvSpPr>
        <p:spPr/>
        <p:txBody>
          <a:bodyPr/>
          <a:lstStyle/>
          <a:p>
            <a:fld id="{8A7FA8A5-9E18-4F8D-8756-66072C51095C}" type="slidenum">
              <a:rPr lang="pt-PT" smtClean="0"/>
              <a:t>31</a:t>
            </a:fld>
            <a:endParaRPr lang="pt-PT"/>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o de título">
    <p:spTree>
      <p:nvGrpSpPr>
        <p:cNvPr id="1" name=""/>
        <p:cNvGrpSpPr/>
        <p:nvPr/>
      </p:nvGrpSpPr>
      <p:grpSpPr>
        <a:xfrm>
          <a:off x="0" y="0"/>
          <a:ext cx="0" cy="0"/>
          <a:chOff x="0" y="0"/>
          <a:chExt cx="0" cy="0"/>
        </a:xfrm>
      </p:grpSpPr>
      <p:sp>
        <p:nvSpPr>
          <p:cNvPr id="10" name="Triângulo rectângulo 9"/>
          <p:cNvSpPr/>
          <p:nvPr/>
        </p:nvSpPr>
        <p:spPr>
          <a:xfrm>
            <a:off x="-1"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ítulo 8"/>
          <p:cNvSpPr>
            <a:spLocks noGrp="1"/>
          </p:cNvSpPr>
          <p:nvPr>
            <p:ph type="ctrTitle"/>
          </p:nvPr>
        </p:nvSpPr>
        <p:spPr>
          <a:xfrm>
            <a:off x="685800" y="1752604"/>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pt-PT" smtClean="0"/>
              <a:t>Clique para editar o estilo</a:t>
            </a:r>
            <a:endParaRPr kumimoji="0" lang="en-US"/>
          </a:p>
        </p:txBody>
      </p:sp>
      <p:sp>
        <p:nvSpPr>
          <p:cNvPr id="17" name="Subtítulo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pt-PT" smtClean="0"/>
              <a:t>Faça clique para editar o estilo</a:t>
            </a:r>
            <a:endParaRPr kumimoji="0" lang="en-US"/>
          </a:p>
        </p:txBody>
      </p:sp>
      <p:grpSp>
        <p:nvGrpSpPr>
          <p:cNvPr id="2" name="Grupo 1"/>
          <p:cNvGrpSpPr/>
          <p:nvPr/>
        </p:nvGrpSpPr>
        <p:grpSpPr>
          <a:xfrm>
            <a:off x="-3765" y="4953001"/>
            <a:ext cx="9147765" cy="1912088"/>
            <a:chOff x="-3765" y="4832896"/>
            <a:chExt cx="9147765" cy="2032192"/>
          </a:xfrm>
        </p:grpSpPr>
        <p:sp>
          <p:nvSpPr>
            <p:cNvPr id="7" name="Forma livre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orma livre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orma livre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Conexão recta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Marcador de Posição da Data 29"/>
          <p:cNvSpPr>
            <a:spLocks noGrp="1"/>
          </p:cNvSpPr>
          <p:nvPr>
            <p:ph type="dt" sz="half" idx="10"/>
          </p:nvPr>
        </p:nvSpPr>
        <p:spPr/>
        <p:txBody>
          <a:bodyPr/>
          <a:lstStyle>
            <a:lvl1pPr>
              <a:defRPr>
                <a:solidFill>
                  <a:srgbClr val="FFFFFF"/>
                </a:solidFill>
              </a:defRPr>
            </a:lvl1pPr>
            <a:extLst/>
          </a:lstStyle>
          <a:p>
            <a:fld id="{EA7B9D04-DE10-4964-9989-3E6FC29DE280}" type="datetimeFigureOut">
              <a:rPr lang="pt-PT" smtClean="0"/>
              <a:pPr/>
              <a:t>05-01-2011</a:t>
            </a:fld>
            <a:endParaRPr lang="pt-PT"/>
          </a:p>
        </p:txBody>
      </p:sp>
      <p:sp>
        <p:nvSpPr>
          <p:cNvPr id="19" name="Marcador de Posição do Rodapé 18"/>
          <p:cNvSpPr>
            <a:spLocks noGrp="1"/>
          </p:cNvSpPr>
          <p:nvPr>
            <p:ph type="ftr" sz="quarter" idx="11"/>
          </p:nvPr>
        </p:nvSpPr>
        <p:spPr/>
        <p:txBody>
          <a:bodyPr/>
          <a:lstStyle>
            <a:lvl1pPr>
              <a:defRPr>
                <a:solidFill>
                  <a:schemeClr val="accent1">
                    <a:tint val="20000"/>
                  </a:schemeClr>
                </a:solidFill>
              </a:defRPr>
            </a:lvl1pPr>
            <a:extLst/>
          </a:lstStyle>
          <a:p>
            <a:endParaRPr lang="pt-PT"/>
          </a:p>
        </p:txBody>
      </p:sp>
      <p:sp>
        <p:nvSpPr>
          <p:cNvPr id="27" name="Marcador de Posição do Número do Diapositivo 26"/>
          <p:cNvSpPr>
            <a:spLocks noGrp="1"/>
          </p:cNvSpPr>
          <p:nvPr>
            <p:ph type="sldNum" sz="quarter" idx="12"/>
          </p:nvPr>
        </p:nvSpPr>
        <p:spPr/>
        <p:txBody>
          <a:bodyPr/>
          <a:lstStyle>
            <a:lvl1pPr>
              <a:defRPr>
                <a:solidFill>
                  <a:srgbClr val="FFFFFF"/>
                </a:solidFill>
              </a:defRPr>
            </a:lvl1pPr>
            <a:extLst/>
          </a:lstStyle>
          <a:p>
            <a:fld id="{260EFB84-5F6B-4471-8478-21B34DCC7D58}" type="slidenum">
              <a:rPr lang="pt-PT" smtClean="0"/>
              <a:pPr/>
              <a:t>‹nº›</a:t>
            </a:fld>
            <a:endParaRPr lang="pt-PT"/>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objecto">
    <p:spTree>
      <p:nvGrpSpPr>
        <p:cNvPr id="1" name=""/>
        <p:cNvGrpSpPr/>
        <p:nvPr/>
      </p:nvGrpSpPr>
      <p:grpSpPr>
        <a:xfrm>
          <a:off x="0" y="0"/>
          <a:ext cx="0" cy="0"/>
          <a:chOff x="0" y="0"/>
          <a:chExt cx="0" cy="0"/>
        </a:xfrm>
      </p:grpSpPr>
      <p:sp>
        <p:nvSpPr>
          <p:cNvPr id="3" name="Marcador de Posição de Conteúdo 2"/>
          <p:cNvSpPr>
            <a:spLocks noGrp="1"/>
          </p:cNvSpPr>
          <p:nvPr>
            <p:ph idx="1"/>
          </p:nvPr>
        </p:nvSpPr>
        <p:spPr/>
        <p:txBody>
          <a:bodyPr/>
          <a:lstStyle>
            <a:extLst/>
          </a:lstStyle>
          <a:p>
            <a:pPr lvl="0" eaLnBrk="1" latinLnBrk="0" hangingPunct="1"/>
            <a:r>
              <a:rPr lang="pt-PT" smtClean="0"/>
              <a:t>Clique para editar os estilos</a:t>
            </a:r>
          </a:p>
          <a:p>
            <a:pPr lvl="1" eaLnBrk="1" latinLnBrk="0" hangingPunct="1"/>
            <a:r>
              <a:rPr lang="pt-PT" smtClean="0"/>
              <a:t>Segundo nível</a:t>
            </a:r>
          </a:p>
          <a:p>
            <a:pPr lvl="2" eaLnBrk="1" latinLnBrk="0" hangingPunct="1"/>
            <a:r>
              <a:rPr lang="pt-PT" smtClean="0"/>
              <a:t>Terceiro nível</a:t>
            </a:r>
          </a:p>
          <a:p>
            <a:pPr lvl="3" eaLnBrk="1" latinLnBrk="0" hangingPunct="1"/>
            <a:r>
              <a:rPr lang="pt-PT" smtClean="0"/>
              <a:t>Quarto nível</a:t>
            </a:r>
          </a:p>
          <a:p>
            <a:pPr lvl="4" eaLnBrk="1" latinLnBrk="0" hangingPunct="1"/>
            <a:r>
              <a:rPr lang="pt-PT" smtClean="0"/>
              <a:t>Quinto nível</a:t>
            </a:r>
            <a:endParaRPr kumimoji="0" lang="en-US"/>
          </a:p>
        </p:txBody>
      </p:sp>
      <p:sp>
        <p:nvSpPr>
          <p:cNvPr id="4" name="Marcador de Posição da Data 3"/>
          <p:cNvSpPr>
            <a:spLocks noGrp="1"/>
          </p:cNvSpPr>
          <p:nvPr>
            <p:ph type="dt" sz="half" idx="10"/>
          </p:nvPr>
        </p:nvSpPr>
        <p:spPr/>
        <p:txBody>
          <a:bodyPr/>
          <a:lstStyle>
            <a:extLst/>
          </a:lstStyle>
          <a:p>
            <a:fld id="{EA7B9D04-DE10-4964-9989-3E6FC29DE280}" type="datetimeFigureOut">
              <a:rPr lang="pt-PT" smtClean="0"/>
              <a:pPr/>
              <a:t>05-01-2011</a:t>
            </a:fld>
            <a:endParaRPr lang="pt-PT"/>
          </a:p>
        </p:txBody>
      </p:sp>
      <p:sp>
        <p:nvSpPr>
          <p:cNvPr id="5" name="Marcador de Posição do Rodapé 4"/>
          <p:cNvSpPr>
            <a:spLocks noGrp="1"/>
          </p:cNvSpPr>
          <p:nvPr>
            <p:ph type="ftr" sz="quarter" idx="11"/>
          </p:nvPr>
        </p:nvSpPr>
        <p:spPr/>
        <p:txBody>
          <a:bodyPr/>
          <a:lstStyle>
            <a:extLst/>
          </a:lstStyle>
          <a:p>
            <a:endParaRPr lang="pt-PT"/>
          </a:p>
        </p:txBody>
      </p:sp>
      <p:sp>
        <p:nvSpPr>
          <p:cNvPr id="6" name="Marcador de Posição do Número do Diapositivo 5"/>
          <p:cNvSpPr>
            <a:spLocks noGrp="1"/>
          </p:cNvSpPr>
          <p:nvPr>
            <p:ph type="sldNum" sz="quarter" idx="12"/>
          </p:nvPr>
        </p:nvSpPr>
        <p:spPr/>
        <p:txBody>
          <a:bodyPr/>
          <a:lstStyle>
            <a:extLst/>
          </a:lstStyle>
          <a:p>
            <a:fld id="{260EFB84-5F6B-4471-8478-21B34DCC7D58}" type="slidenum">
              <a:rPr lang="pt-PT" smtClean="0"/>
              <a:pPr/>
              <a:t>‹nº›</a:t>
            </a:fld>
            <a:endParaRPr lang="pt-PT"/>
          </a:p>
        </p:txBody>
      </p:sp>
      <p:sp>
        <p:nvSpPr>
          <p:cNvPr id="7" name="Título 6"/>
          <p:cNvSpPr>
            <a:spLocks noGrp="1"/>
          </p:cNvSpPr>
          <p:nvPr>
            <p:ph type="title"/>
          </p:nvPr>
        </p:nvSpPr>
        <p:spPr/>
        <p:txBody>
          <a:bodyPr rtlCol="0"/>
          <a:lstStyle>
            <a:extLst/>
          </a:lstStyle>
          <a:p>
            <a:r>
              <a:rPr kumimoji="0" lang="pt-PT" smtClean="0"/>
              <a:t>Clique para editar o estilo</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cção">
    <p:bg>
      <p:bgRef idx="1002">
        <a:schemeClr val="bg1"/>
      </p:bgRef>
    </p:bg>
    <p:spTree>
      <p:nvGrpSpPr>
        <p:cNvPr id="1" name=""/>
        <p:cNvGrpSpPr/>
        <p:nvPr/>
      </p:nvGrpSpPr>
      <p:grpSpPr>
        <a:xfrm>
          <a:off x="0" y="0"/>
          <a:ext cx="0" cy="0"/>
          <a:chOff x="0" y="0"/>
          <a:chExt cx="0" cy="0"/>
        </a:xfrm>
      </p:grpSpPr>
      <p:sp>
        <p:nvSpPr>
          <p:cNvPr id="2" name="Título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pt-PT" smtClean="0"/>
              <a:t>Clique para editar o estilo</a:t>
            </a:r>
            <a:endParaRPr kumimoji="0" lang="en-US"/>
          </a:p>
        </p:txBody>
      </p:sp>
      <p:sp>
        <p:nvSpPr>
          <p:cNvPr id="3" name="Marcador de Posição do Texto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pt-PT" smtClean="0"/>
              <a:t>Clique para editar os estilos</a:t>
            </a:r>
          </a:p>
        </p:txBody>
      </p:sp>
      <p:sp>
        <p:nvSpPr>
          <p:cNvPr id="4" name="Marcador de Posição da Data 3"/>
          <p:cNvSpPr>
            <a:spLocks noGrp="1"/>
          </p:cNvSpPr>
          <p:nvPr>
            <p:ph type="dt" sz="half" idx="10"/>
          </p:nvPr>
        </p:nvSpPr>
        <p:spPr/>
        <p:txBody>
          <a:bodyPr/>
          <a:lstStyle>
            <a:extLst/>
          </a:lstStyle>
          <a:p>
            <a:fld id="{EA7B9D04-DE10-4964-9989-3E6FC29DE280}" type="datetimeFigureOut">
              <a:rPr lang="pt-PT" smtClean="0"/>
              <a:pPr/>
              <a:t>05-01-2011</a:t>
            </a:fld>
            <a:endParaRPr lang="pt-PT"/>
          </a:p>
        </p:txBody>
      </p:sp>
      <p:sp>
        <p:nvSpPr>
          <p:cNvPr id="5" name="Marcador de Posição do Rodapé 4"/>
          <p:cNvSpPr>
            <a:spLocks noGrp="1"/>
          </p:cNvSpPr>
          <p:nvPr>
            <p:ph type="ftr" sz="quarter" idx="11"/>
          </p:nvPr>
        </p:nvSpPr>
        <p:spPr/>
        <p:txBody>
          <a:bodyPr/>
          <a:lstStyle>
            <a:extLst/>
          </a:lstStyle>
          <a:p>
            <a:endParaRPr lang="pt-PT"/>
          </a:p>
        </p:txBody>
      </p:sp>
      <p:sp>
        <p:nvSpPr>
          <p:cNvPr id="6" name="Marcador de Posição do Número do Diapositivo 5"/>
          <p:cNvSpPr>
            <a:spLocks noGrp="1"/>
          </p:cNvSpPr>
          <p:nvPr>
            <p:ph type="sldNum" sz="quarter" idx="12"/>
          </p:nvPr>
        </p:nvSpPr>
        <p:spPr/>
        <p:txBody>
          <a:bodyPr/>
          <a:lstStyle>
            <a:extLst/>
          </a:lstStyle>
          <a:p>
            <a:fld id="{260EFB84-5F6B-4471-8478-21B34DCC7D58}" type="slidenum">
              <a:rPr lang="pt-PT" smtClean="0"/>
              <a:pPr/>
              <a:t>‹nº›</a:t>
            </a:fld>
            <a:endParaRPr lang="pt-PT"/>
          </a:p>
        </p:txBody>
      </p:sp>
      <p:sp>
        <p:nvSpPr>
          <p:cNvPr id="7" name="Divisa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Divisa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Conteúdo Duplo">
    <p:bg>
      <p:bgRef idx="1002">
        <a:schemeClr val="bg1"/>
      </p:bgRef>
    </p:bg>
    <p:spTree>
      <p:nvGrpSpPr>
        <p:cNvPr id="1" name=""/>
        <p:cNvGrpSpPr/>
        <p:nvPr/>
      </p:nvGrpSpPr>
      <p:grpSpPr>
        <a:xfrm>
          <a:off x="0" y="0"/>
          <a:ext cx="0" cy="0"/>
          <a:chOff x="0" y="0"/>
          <a:chExt cx="0" cy="0"/>
        </a:xfrm>
      </p:grpSpPr>
      <p:sp>
        <p:nvSpPr>
          <p:cNvPr id="3" name="Marcador de Posição de Conteúdo 2"/>
          <p:cNvSpPr>
            <a:spLocks noGrp="1"/>
          </p:cNvSpPr>
          <p:nvPr>
            <p:ph sz="half" idx="1"/>
          </p:nvPr>
        </p:nvSpPr>
        <p:spPr>
          <a:xfrm>
            <a:off x="457200" y="1481331"/>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pt-PT" smtClean="0"/>
              <a:t>Clique para editar os estilos</a:t>
            </a:r>
          </a:p>
          <a:p>
            <a:pPr lvl="1" eaLnBrk="1" latinLnBrk="0" hangingPunct="1"/>
            <a:r>
              <a:rPr lang="pt-PT" smtClean="0"/>
              <a:t>Segundo nível</a:t>
            </a:r>
          </a:p>
          <a:p>
            <a:pPr lvl="2" eaLnBrk="1" latinLnBrk="0" hangingPunct="1"/>
            <a:r>
              <a:rPr lang="pt-PT" smtClean="0"/>
              <a:t>Terceiro nível</a:t>
            </a:r>
          </a:p>
          <a:p>
            <a:pPr lvl="3" eaLnBrk="1" latinLnBrk="0" hangingPunct="1"/>
            <a:r>
              <a:rPr lang="pt-PT" smtClean="0"/>
              <a:t>Quarto nível</a:t>
            </a:r>
          </a:p>
          <a:p>
            <a:pPr lvl="4" eaLnBrk="1" latinLnBrk="0" hangingPunct="1"/>
            <a:r>
              <a:rPr lang="pt-PT" smtClean="0"/>
              <a:t>Quinto nível</a:t>
            </a:r>
            <a:endParaRPr kumimoji="0" lang="en-US"/>
          </a:p>
        </p:txBody>
      </p:sp>
      <p:sp>
        <p:nvSpPr>
          <p:cNvPr id="4" name="Marcador de Posição de Conteúdo 3"/>
          <p:cNvSpPr>
            <a:spLocks noGrp="1"/>
          </p:cNvSpPr>
          <p:nvPr>
            <p:ph sz="half" idx="2"/>
          </p:nvPr>
        </p:nvSpPr>
        <p:spPr>
          <a:xfrm>
            <a:off x="4648200" y="1481331"/>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pt-PT" smtClean="0"/>
              <a:t>Clique para editar os estilos</a:t>
            </a:r>
          </a:p>
          <a:p>
            <a:pPr lvl="1" eaLnBrk="1" latinLnBrk="0" hangingPunct="1"/>
            <a:r>
              <a:rPr lang="pt-PT" smtClean="0"/>
              <a:t>Segundo nível</a:t>
            </a:r>
          </a:p>
          <a:p>
            <a:pPr lvl="2" eaLnBrk="1" latinLnBrk="0" hangingPunct="1"/>
            <a:r>
              <a:rPr lang="pt-PT" smtClean="0"/>
              <a:t>Terceiro nível</a:t>
            </a:r>
          </a:p>
          <a:p>
            <a:pPr lvl="3" eaLnBrk="1" latinLnBrk="0" hangingPunct="1"/>
            <a:r>
              <a:rPr lang="pt-PT" smtClean="0"/>
              <a:t>Quarto nível</a:t>
            </a:r>
          </a:p>
          <a:p>
            <a:pPr lvl="4" eaLnBrk="1" latinLnBrk="0" hangingPunct="1"/>
            <a:r>
              <a:rPr lang="pt-PT" smtClean="0"/>
              <a:t>Quinto nível</a:t>
            </a:r>
            <a:endParaRPr kumimoji="0" lang="en-US"/>
          </a:p>
        </p:txBody>
      </p:sp>
      <p:sp>
        <p:nvSpPr>
          <p:cNvPr id="5" name="Marcador de Posição da Data 4"/>
          <p:cNvSpPr>
            <a:spLocks noGrp="1"/>
          </p:cNvSpPr>
          <p:nvPr>
            <p:ph type="dt" sz="half" idx="10"/>
          </p:nvPr>
        </p:nvSpPr>
        <p:spPr/>
        <p:txBody>
          <a:bodyPr/>
          <a:lstStyle>
            <a:extLst/>
          </a:lstStyle>
          <a:p>
            <a:fld id="{EA7B9D04-DE10-4964-9989-3E6FC29DE280}" type="datetimeFigureOut">
              <a:rPr lang="pt-PT" smtClean="0"/>
              <a:pPr/>
              <a:t>05-01-2011</a:t>
            </a:fld>
            <a:endParaRPr lang="pt-PT"/>
          </a:p>
        </p:txBody>
      </p:sp>
      <p:sp>
        <p:nvSpPr>
          <p:cNvPr id="6" name="Marcador de Posição do Rodapé 5"/>
          <p:cNvSpPr>
            <a:spLocks noGrp="1"/>
          </p:cNvSpPr>
          <p:nvPr>
            <p:ph type="ftr" sz="quarter" idx="11"/>
          </p:nvPr>
        </p:nvSpPr>
        <p:spPr/>
        <p:txBody>
          <a:bodyPr/>
          <a:lstStyle>
            <a:extLst/>
          </a:lstStyle>
          <a:p>
            <a:endParaRPr lang="pt-PT"/>
          </a:p>
        </p:txBody>
      </p:sp>
      <p:sp>
        <p:nvSpPr>
          <p:cNvPr id="7" name="Marcador de Posição do Número do Diapositivo 6"/>
          <p:cNvSpPr>
            <a:spLocks noGrp="1"/>
          </p:cNvSpPr>
          <p:nvPr>
            <p:ph type="sldNum" sz="quarter" idx="12"/>
          </p:nvPr>
        </p:nvSpPr>
        <p:spPr/>
        <p:txBody>
          <a:bodyPr/>
          <a:lstStyle>
            <a:extLst/>
          </a:lstStyle>
          <a:p>
            <a:fld id="{260EFB84-5F6B-4471-8478-21B34DCC7D58}" type="slidenum">
              <a:rPr lang="pt-PT" smtClean="0"/>
              <a:pPr/>
              <a:t>‹nº›</a:t>
            </a:fld>
            <a:endParaRPr lang="pt-PT"/>
          </a:p>
        </p:txBody>
      </p:sp>
      <p:sp>
        <p:nvSpPr>
          <p:cNvPr id="8" name="Título 7"/>
          <p:cNvSpPr>
            <a:spLocks noGrp="1"/>
          </p:cNvSpPr>
          <p:nvPr>
            <p:ph type="title"/>
          </p:nvPr>
        </p:nvSpPr>
        <p:spPr/>
        <p:txBody>
          <a:bodyPr rtlCol="0"/>
          <a:lstStyle>
            <a:extLst/>
          </a:lstStyle>
          <a:p>
            <a:r>
              <a:rPr kumimoji="0" lang="pt-PT" smtClean="0"/>
              <a:t>Clique para editar o estilo</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ção">
    <p:bg>
      <p:bgRef idx="1003">
        <a:schemeClr val="bg1"/>
      </p:bgRef>
    </p:bg>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8229600" cy="1143000"/>
          </a:xfrm>
        </p:spPr>
        <p:txBody>
          <a:bodyPr anchor="ctr"/>
          <a:lstStyle>
            <a:lvl1pPr>
              <a:defRPr/>
            </a:lvl1pPr>
            <a:extLst/>
          </a:lstStyle>
          <a:p>
            <a:r>
              <a:rPr kumimoji="0" lang="pt-PT" smtClean="0"/>
              <a:t>Clique para editar o estilo</a:t>
            </a:r>
            <a:endParaRPr kumimoji="0" lang="en-US"/>
          </a:p>
        </p:txBody>
      </p:sp>
      <p:sp>
        <p:nvSpPr>
          <p:cNvPr id="3" name="Marcador de Posição do Texto 2"/>
          <p:cNvSpPr>
            <a:spLocks noGrp="1"/>
          </p:cNvSpPr>
          <p:nvPr>
            <p:ph type="body" idx="1"/>
          </p:nvPr>
        </p:nvSpPr>
        <p:spPr>
          <a:xfrm>
            <a:off x="457203"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pt-PT" smtClean="0"/>
              <a:t>Clique para editar os estilos</a:t>
            </a:r>
          </a:p>
        </p:txBody>
      </p:sp>
      <p:sp>
        <p:nvSpPr>
          <p:cNvPr id="4" name="Marcador de Posição do Texto 3"/>
          <p:cNvSpPr>
            <a:spLocks noGrp="1"/>
          </p:cNvSpPr>
          <p:nvPr>
            <p:ph type="body" sz="half" idx="3"/>
          </p:nvPr>
        </p:nvSpPr>
        <p:spPr>
          <a:xfrm>
            <a:off x="4645030"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pt-PT" smtClean="0"/>
              <a:t>Clique para editar os estilos</a:t>
            </a:r>
          </a:p>
        </p:txBody>
      </p:sp>
      <p:sp>
        <p:nvSpPr>
          <p:cNvPr id="5" name="Marcador de Posição de Conteúdo 4"/>
          <p:cNvSpPr>
            <a:spLocks noGrp="1"/>
          </p:cNvSpPr>
          <p:nvPr>
            <p:ph sz="quarter" idx="2"/>
          </p:nvPr>
        </p:nvSpPr>
        <p:spPr>
          <a:xfrm>
            <a:off x="457203" y="1444295"/>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pt-PT" smtClean="0"/>
              <a:t>Clique para editar os estilos</a:t>
            </a:r>
          </a:p>
          <a:p>
            <a:pPr lvl="1" eaLnBrk="1" latinLnBrk="0" hangingPunct="1"/>
            <a:r>
              <a:rPr lang="pt-PT" smtClean="0"/>
              <a:t>Segundo nível</a:t>
            </a:r>
          </a:p>
          <a:p>
            <a:pPr lvl="2" eaLnBrk="1" latinLnBrk="0" hangingPunct="1"/>
            <a:r>
              <a:rPr lang="pt-PT" smtClean="0"/>
              <a:t>Terceiro nível</a:t>
            </a:r>
          </a:p>
          <a:p>
            <a:pPr lvl="3" eaLnBrk="1" latinLnBrk="0" hangingPunct="1"/>
            <a:r>
              <a:rPr lang="pt-PT" smtClean="0"/>
              <a:t>Quarto nível</a:t>
            </a:r>
          </a:p>
          <a:p>
            <a:pPr lvl="4" eaLnBrk="1" latinLnBrk="0" hangingPunct="1"/>
            <a:r>
              <a:rPr lang="pt-PT" smtClean="0"/>
              <a:t>Quinto nível</a:t>
            </a:r>
            <a:endParaRPr kumimoji="0" lang="en-US"/>
          </a:p>
        </p:txBody>
      </p:sp>
      <p:sp>
        <p:nvSpPr>
          <p:cNvPr id="6" name="Marcador de Posição de Conteúdo 5"/>
          <p:cNvSpPr>
            <a:spLocks noGrp="1"/>
          </p:cNvSpPr>
          <p:nvPr>
            <p:ph sz="quarter" idx="4"/>
          </p:nvPr>
        </p:nvSpPr>
        <p:spPr>
          <a:xfrm>
            <a:off x="4645029" y="1444295"/>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pt-PT" smtClean="0"/>
              <a:t>Clique para editar os estilos</a:t>
            </a:r>
          </a:p>
          <a:p>
            <a:pPr lvl="1" eaLnBrk="1" latinLnBrk="0" hangingPunct="1"/>
            <a:r>
              <a:rPr lang="pt-PT" smtClean="0"/>
              <a:t>Segundo nível</a:t>
            </a:r>
          </a:p>
          <a:p>
            <a:pPr lvl="2" eaLnBrk="1" latinLnBrk="0" hangingPunct="1"/>
            <a:r>
              <a:rPr lang="pt-PT" smtClean="0"/>
              <a:t>Terceiro nível</a:t>
            </a:r>
          </a:p>
          <a:p>
            <a:pPr lvl="3" eaLnBrk="1" latinLnBrk="0" hangingPunct="1"/>
            <a:r>
              <a:rPr lang="pt-PT" smtClean="0"/>
              <a:t>Quarto nível</a:t>
            </a:r>
          </a:p>
          <a:p>
            <a:pPr lvl="4" eaLnBrk="1" latinLnBrk="0" hangingPunct="1"/>
            <a:r>
              <a:rPr lang="pt-PT" smtClean="0"/>
              <a:t>Quinto nível</a:t>
            </a:r>
            <a:endParaRPr kumimoji="0" lang="en-US"/>
          </a:p>
        </p:txBody>
      </p:sp>
      <p:sp>
        <p:nvSpPr>
          <p:cNvPr id="7" name="Marcador de Posição da Data 6"/>
          <p:cNvSpPr>
            <a:spLocks noGrp="1"/>
          </p:cNvSpPr>
          <p:nvPr>
            <p:ph type="dt" sz="half" idx="10"/>
          </p:nvPr>
        </p:nvSpPr>
        <p:spPr/>
        <p:txBody>
          <a:bodyPr/>
          <a:lstStyle>
            <a:extLst/>
          </a:lstStyle>
          <a:p>
            <a:fld id="{EA7B9D04-DE10-4964-9989-3E6FC29DE280}" type="datetimeFigureOut">
              <a:rPr lang="pt-PT" smtClean="0"/>
              <a:pPr/>
              <a:t>05-01-2011</a:t>
            </a:fld>
            <a:endParaRPr lang="pt-PT"/>
          </a:p>
        </p:txBody>
      </p:sp>
      <p:sp>
        <p:nvSpPr>
          <p:cNvPr id="8" name="Marcador de Posição do Rodapé 7"/>
          <p:cNvSpPr>
            <a:spLocks noGrp="1"/>
          </p:cNvSpPr>
          <p:nvPr>
            <p:ph type="ftr" sz="quarter" idx="11"/>
          </p:nvPr>
        </p:nvSpPr>
        <p:spPr/>
        <p:txBody>
          <a:bodyPr/>
          <a:lstStyle>
            <a:extLst/>
          </a:lstStyle>
          <a:p>
            <a:endParaRPr lang="pt-PT"/>
          </a:p>
        </p:txBody>
      </p:sp>
      <p:sp>
        <p:nvSpPr>
          <p:cNvPr id="9" name="Marcador de Posição do Número do Diapositivo 8"/>
          <p:cNvSpPr>
            <a:spLocks noGrp="1"/>
          </p:cNvSpPr>
          <p:nvPr>
            <p:ph type="sldNum" sz="quarter" idx="12"/>
          </p:nvPr>
        </p:nvSpPr>
        <p:spPr/>
        <p:txBody>
          <a:bodyPr/>
          <a:lstStyle>
            <a:extLst/>
          </a:lstStyle>
          <a:p>
            <a:fld id="{260EFB84-5F6B-4471-8478-21B34DCC7D58}" type="slidenum">
              <a:rPr lang="pt-PT" smtClean="0"/>
              <a:pPr/>
              <a:t>‹nº›</a:t>
            </a:fld>
            <a:endParaRPr lang="pt-PT"/>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 título">
    <p:bg>
      <p:bgRef idx="1002">
        <a:schemeClr val="bg1"/>
      </p:bgRef>
    </p:bg>
    <p:spTree>
      <p:nvGrpSpPr>
        <p:cNvPr id="1" name=""/>
        <p:cNvGrpSpPr/>
        <p:nvPr/>
      </p:nvGrpSpPr>
      <p:grpSpPr>
        <a:xfrm>
          <a:off x="0" y="0"/>
          <a:ext cx="0" cy="0"/>
          <a:chOff x="0" y="0"/>
          <a:chExt cx="0" cy="0"/>
        </a:xfrm>
      </p:grpSpPr>
      <p:sp>
        <p:nvSpPr>
          <p:cNvPr id="3" name="Marcador de Posição da Data 2"/>
          <p:cNvSpPr>
            <a:spLocks noGrp="1"/>
          </p:cNvSpPr>
          <p:nvPr>
            <p:ph type="dt" sz="half" idx="10"/>
          </p:nvPr>
        </p:nvSpPr>
        <p:spPr/>
        <p:txBody>
          <a:bodyPr/>
          <a:lstStyle>
            <a:extLst/>
          </a:lstStyle>
          <a:p>
            <a:fld id="{EA7B9D04-DE10-4964-9989-3E6FC29DE280}" type="datetimeFigureOut">
              <a:rPr lang="pt-PT" smtClean="0"/>
              <a:pPr/>
              <a:t>05-01-2011</a:t>
            </a:fld>
            <a:endParaRPr lang="pt-PT"/>
          </a:p>
        </p:txBody>
      </p:sp>
      <p:sp>
        <p:nvSpPr>
          <p:cNvPr id="4" name="Marcador de Posição do Rodapé 3"/>
          <p:cNvSpPr>
            <a:spLocks noGrp="1"/>
          </p:cNvSpPr>
          <p:nvPr>
            <p:ph type="ftr" sz="quarter" idx="11"/>
          </p:nvPr>
        </p:nvSpPr>
        <p:spPr/>
        <p:txBody>
          <a:bodyPr/>
          <a:lstStyle>
            <a:extLst/>
          </a:lstStyle>
          <a:p>
            <a:endParaRPr lang="pt-PT"/>
          </a:p>
        </p:txBody>
      </p:sp>
      <p:sp>
        <p:nvSpPr>
          <p:cNvPr id="5" name="Marcador de Posição do Número do Diapositivo 4"/>
          <p:cNvSpPr>
            <a:spLocks noGrp="1"/>
          </p:cNvSpPr>
          <p:nvPr>
            <p:ph type="sldNum" sz="quarter" idx="12"/>
          </p:nvPr>
        </p:nvSpPr>
        <p:spPr/>
        <p:txBody>
          <a:bodyPr/>
          <a:lstStyle>
            <a:extLst/>
          </a:lstStyle>
          <a:p>
            <a:fld id="{260EFB84-5F6B-4471-8478-21B34DCC7D58}" type="slidenum">
              <a:rPr lang="pt-PT" smtClean="0"/>
              <a:pPr/>
              <a:t>‹nº›</a:t>
            </a:fld>
            <a:endParaRPr lang="pt-PT"/>
          </a:p>
        </p:txBody>
      </p:sp>
      <p:sp>
        <p:nvSpPr>
          <p:cNvPr id="6" name="Título 5"/>
          <p:cNvSpPr>
            <a:spLocks noGrp="1"/>
          </p:cNvSpPr>
          <p:nvPr>
            <p:ph type="title"/>
          </p:nvPr>
        </p:nvSpPr>
        <p:spPr/>
        <p:txBody>
          <a:bodyPr rtlCol="0"/>
          <a:lstStyle>
            <a:extLst/>
          </a:lstStyle>
          <a:p>
            <a:r>
              <a:rPr kumimoji="0" lang="pt-PT" smtClean="0"/>
              <a:t>Clique para editar o estilo</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Marcador de Posição da Data 1"/>
          <p:cNvSpPr>
            <a:spLocks noGrp="1"/>
          </p:cNvSpPr>
          <p:nvPr>
            <p:ph type="dt" sz="half" idx="10"/>
          </p:nvPr>
        </p:nvSpPr>
        <p:spPr/>
        <p:txBody>
          <a:bodyPr/>
          <a:lstStyle>
            <a:extLst/>
          </a:lstStyle>
          <a:p>
            <a:fld id="{EA7B9D04-DE10-4964-9989-3E6FC29DE280}" type="datetimeFigureOut">
              <a:rPr lang="pt-PT" smtClean="0"/>
              <a:pPr/>
              <a:t>05-01-2011</a:t>
            </a:fld>
            <a:endParaRPr lang="pt-PT"/>
          </a:p>
        </p:txBody>
      </p:sp>
      <p:sp>
        <p:nvSpPr>
          <p:cNvPr id="3" name="Marcador de Posição do Rodapé 2"/>
          <p:cNvSpPr>
            <a:spLocks noGrp="1"/>
          </p:cNvSpPr>
          <p:nvPr>
            <p:ph type="ftr" sz="quarter" idx="11"/>
          </p:nvPr>
        </p:nvSpPr>
        <p:spPr/>
        <p:txBody>
          <a:bodyPr/>
          <a:lstStyle>
            <a:extLst/>
          </a:lstStyle>
          <a:p>
            <a:endParaRPr lang="pt-PT"/>
          </a:p>
        </p:txBody>
      </p:sp>
      <p:sp>
        <p:nvSpPr>
          <p:cNvPr id="4" name="Marcador de Posição do Número do Diapositivo 3"/>
          <p:cNvSpPr>
            <a:spLocks noGrp="1"/>
          </p:cNvSpPr>
          <p:nvPr>
            <p:ph type="sldNum" sz="quarter" idx="12"/>
          </p:nvPr>
        </p:nvSpPr>
        <p:spPr/>
        <p:txBody>
          <a:bodyPr/>
          <a:lstStyle>
            <a:extLst/>
          </a:lstStyle>
          <a:p>
            <a:fld id="{260EFB84-5F6B-4471-8478-21B34DCC7D58}" type="slidenum">
              <a:rPr lang="pt-PT" smtClean="0"/>
              <a:pPr/>
              <a:t>‹nº›</a:t>
            </a:fld>
            <a:endParaRPr lang="pt-P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bg>
      <p:bgRef idx="1003">
        <a:schemeClr val="bg1"/>
      </p:bgRef>
    </p:bg>
    <p:spTree>
      <p:nvGrpSpPr>
        <p:cNvPr id="1" name=""/>
        <p:cNvGrpSpPr/>
        <p:nvPr/>
      </p:nvGrpSpPr>
      <p:grpSpPr>
        <a:xfrm>
          <a:off x="0" y="0"/>
          <a:ext cx="0" cy="0"/>
          <a:chOff x="0" y="0"/>
          <a:chExt cx="0" cy="0"/>
        </a:xfrm>
      </p:grpSpPr>
      <p:sp>
        <p:nvSpPr>
          <p:cNvPr id="2" name="Título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pt-PT" smtClean="0"/>
              <a:t>Clique para editar o estilo</a:t>
            </a:r>
            <a:endParaRPr kumimoji="0" lang="en-US"/>
          </a:p>
        </p:txBody>
      </p:sp>
      <p:sp>
        <p:nvSpPr>
          <p:cNvPr id="3" name="Marcador de Posição do Texto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pt-PT" smtClean="0"/>
              <a:t>Clique para editar os estilos</a:t>
            </a:r>
          </a:p>
        </p:txBody>
      </p:sp>
      <p:sp>
        <p:nvSpPr>
          <p:cNvPr id="4" name="Marcador de Posição de Conteúdo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pt-PT" smtClean="0"/>
              <a:t>Clique para editar os estilos</a:t>
            </a:r>
          </a:p>
          <a:p>
            <a:pPr lvl="1" eaLnBrk="1" latinLnBrk="0" hangingPunct="1"/>
            <a:r>
              <a:rPr lang="pt-PT" smtClean="0"/>
              <a:t>Segundo nível</a:t>
            </a:r>
          </a:p>
          <a:p>
            <a:pPr lvl="2" eaLnBrk="1" latinLnBrk="0" hangingPunct="1"/>
            <a:r>
              <a:rPr lang="pt-PT" smtClean="0"/>
              <a:t>Terceiro nível</a:t>
            </a:r>
          </a:p>
          <a:p>
            <a:pPr lvl="3" eaLnBrk="1" latinLnBrk="0" hangingPunct="1"/>
            <a:r>
              <a:rPr lang="pt-PT" smtClean="0"/>
              <a:t>Quarto nível</a:t>
            </a:r>
          </a:p>
          <a:p>
            <a:pPr lvl="4" eaLnBrk="1" latinLnBrk="0" hangingPunct="1"/>
            <a:r>
              <a:rPr lang="pt-PT" smtClean="0"/>
              <a:t>Quinto nível</a:t>
            </a:r>
            <a:endParaRPr kumimoji="0" lang="en-US"/>
          </a:p>
        </p:txBody>
      </p:sp>
      <p:sp>
        <p:nvSpPr>
          <p:cNvPr id="5" name="Marcador de Posição da Data 4"/>
          <p:cNvSpPr>
            <a:spLocks noGrp="1"/>
          </p:cNvSpPr>
          <p:nvPr>
            <p:ph type="dt" sz="half" idx="10"/>
          </p:nvPr>
        </p:nvSpPr>
        <p:spPr>
          <a:xfrm>
            <a:off x="6727032" y="6407944"/>
            <a:ext cx="1920240" cy="365760"/>
          </a:xfrm>
        </p:spPr>
        <p:txBody>
          <a:bodyPr/>
          <a:lstStyle>
            <a:extLst/>
          </a:lstStyle>
          <a:p>
            <a:fld id="{EA7B9D04-DE10-4964-9989-3E6FC29DE280}" type="datetimeFigureOut">
              <a:rPr lang="pt-PT" smtClean="0"/>
              <a:pPr/>
              <a:t>05-01-2011</a:t>
            </a:fld>
            <a:endParaRPr lang="pt-PT"/>
          </a:p>
        </p:txBody>
      </p:sp>
      <p:sp>
        <p:nvSpPr>
          <p:cNvPr id="6" name="Marcador de Posição do Rodapé 5"/>
          <p:cNvSpPr>
            <a:spLocks noGrp="1"/>
          </p:cNvSpPr>
          <p:nvPr>
            <p:ph type="ftr" sz="quarter" idx="11"/>
          </p:nvPr>
        </p:nvSpPr>
        <p:spPr/>
        <p:txBody>
          <a:bodyPr/>
          <a:lstStyle>
            <a:extLst/>
          </a:lstStyle>
          <a:p>
            <a:endParaRPr lang="pt-PT"/>
          </a:p>
        </p:txBody>
      </p:sp>
      <p:sp>
        <p:nvSpPr>
          <p:cNvPr id="7" name="Marcador de Posição do Número do Diapositivo 6"/>
          <p:cNvSpPr>
            <a:spLocks noGrp="1"/>
          </p:cNvSpPr>
          <p:nvPr>
            <p:ph type="sldNum" sz="quarter" idx="12"/>
          </p:nvPr>
        </p:nvSpPr>
        <p:spPr/>
        <p:txBody>
          <a:bodyPr/>
          <a:lstStyle>
            <a:extLst/>
          </a:lstStyle>
          <a:p>
            <a:fld id="{260EFB84-5F6B-4471-8478-21B34DCC7D58}" type="slidenum">
              <a:rPr lang="pt-PT" smtClean="0"/>
              <a:pPr/>
              <a:t>‹nº›</a:t>
            </a:fld>
            <a:endParaRPr lang="pt-PT"/>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bg>
      <p:bgRef idx="1002">
        <a:schemeClr val="bg1"/>
      </p:bgRef>
    </p:bg>
    <p:spTree>
      <p:nvGrpSpPr>
        <p:cNvPr id="1" name=""/>
        <p:cNvGrpSpPr/>
        <p:nvPr/>
      </p:nvGrpSpPr>
      <p:grpSpPr>
        <a:xfrm>
          <a:off x="0" y="0"/>
          <a:ext cx="0" cy="0"/>
          <a:chOff x="0" y="0"/>
          <a:chExt cx="0" cy="0"/>
        </a:xfrm>
      </p:grpSpPr>
      <p:sp>
        <p:nvSpPr>
          <p:cNvPr id="4" name="Marcador de Posição do Texto 3"/>
          <p:cNvSpPr>
            <a:spLocks noGrp="1"/>
          </p:cNvSpPr>
          <p:nvPr>
            <p:ph type="body" sz="half" idx="2"/>
          </p:nvPr>
        </p:nvSpPr>
        <p:spPr>
          <a:xfrm>
            <a:off x="1141232" y="5443404"/>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pt-PT" smtClean="0"/>
              <a:t>Clique para editar os estilos</a:t>
            </a:r>
          </a:p>
        </p:txBody>
      </p:sp>
      <p:sp>
        <p:nvSpPr>
          <p:cNvPr id="3" name="Marcador de Posição da Imagem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pt-PT" smtClean="0"/>
              <a:t>Clique no ícone para adicionar uma imagem</a:t>
            </a:r>
            <a:endParaRPr kumimoji="0" lang="en-US" dirty="0"/>
          </a:p>
        </p:txBody>
      </p:sp>
      <p:sp>
        <p:nvSpPr>
          <p:cNvPr id="5" name="Marcador de Posição da Data 4"/>
          <p:cNvSpPr>
            <a:spLocks noGrp="1"/>
          </p:cNvSpPr>
          <p:nvPr>
            <p:ph type="dt" sz="half" idx="10"/>
          </p:nvPr>
        </p:nvSpPr>
        <p:spPr/>
        <p:txBody>
          <a:bodyPr/>
          <a:lstStyle>
            <a:lvl1pPr>
              <a:defRPr>
                <a:solidFill>
                  <a:schemeClr val="tx1"/>
                </a:solidFill>
              </a:defRPr>
            </a:lvl1pPr>
            <a:extLst/>
          </a:lstStyle>
          <a:p>
            <a:fld id="{EA7B9D04-DE10-4964-9989-3E6FC29DE280}" type="datetimeFigureOut">
              <a:rPr lang="pt-PT" smtClean="0"/>
              <a:pPr/>
              <a:t>05-01-2011</a:t>
            </a:fld>
            <a:endParaRPr lang="pt-PT"/>
          </a:p>
        </p:txBody>
      </p:sp>
      <p:sp>
        <p:nvSpPr>
          <p:cNvPr id="6" name="Marcador de Posição do Rodapé 5"/>
          <p:cNvSpPr>
            <a:spLocks noGrp="1"/>
          </p:cNvSpPr>
          <p:nvPr>
            <p:ph type="ftr" sz="quarter" idx="11"/>
          </p:nvPr>
        </p:nvSpPr>
        <p:spPr>
          <a:xfrm>
            <a:off x="4380076" y="6407947"/>
            <a:ext cx="2350681" cy="365125"/>
          </a:xfrm>
        </p:spPr>
        <p:txBody>
          <a:bodyPr/>
          <a:lstStyle>
            <a:lvl1pPr>
              <a:defRPr>
                <a:solidFill>
                  <a:schemeClr val="tx1"/>
                </a:solidFill>
              </a:defRPr>
            </a:lvl1pPr>
            <a:extLst/>
          </a:lstStyle>
          <a:p>
            <a:endParaRPr lang="pt-PT"/>
          </a:p>
        </p:txBody>
      </p:sp>
      <p:sp>
        <p:nvSpPr>
          <p:cNvPr id="7" name="Marcador de Posição do Número do Diapositivo 6"/>
          <p:cNvSpPr>
            <a:spLocks noGrp="1"/>
          </p:cNvSpPr>
          <p:nvPr>
            <p:ph type="sldNum" sz="quarter" idx="12"/>
          </p:nvPr>
        </p:nvSpPr>
        <p:spPr/>
        <p:txBody>
          <a:bodyPr/>
          <a:lstStyle>
            <a:lvl1pPr>
              <a:defRPr>
                <a:solidFill>
                  <a:schemeClr val="tx1"/>
                </a:solidFill>
              </a:defRPr>
            </a:lvl1pPr>
            <a:extLst/>
          </a:lstStyle>
          <a:p>
            <a:fld id="{260EFB84-5F6B-4471-8478-21B34DCC7D58}" type="slidenum">
              <a:rPr lang="pt-PT" smtClean="0"/>
              <a:pPr/>
              <a:t>‹nº›</a:t>
            </a:fld>
            <a:endParaRPr lang="pt-PT"/>
          </a:p>
        </p:txBody>
      </p:sp>
      <p:sp>
        <p:nvSpPr>
          <p:cNvPr id="2" name="Título 1"/>
          <p:cNvSpPr>
            <a:spLocks noGrp="1"/>
          </p:cNvSpPr>
          <p:nvPr>
            <p:ph type="title"/>
          </p:nvPr>
        </p:nvSpPr>
        <p:spPr>
          <a:xfrm>
            <a:off x="228600" y="4865124"/>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pt-PT" smtClean="0"/>
              <a:t>Clique para editar o estilo</a:t>
            </a:r>
            <a:endParaRPr kumimoji="0" lang="en-US"/>
          </a:p>
        </p:txBody>
      </p:sp>
      <p:sp>
        <p:nvSpPr>
          <p:cNvPr id="8" name="Forma livre 7"/>
          <p:cNvSpPr>
            <a:spLocks/>
          </p:cNvSpPr>
          <p:nvPr/>
        </p:nvSpPr>
        <p:spPr bwMode="auto">
          <a:xfrm>
            <a:off x="499273" y="5944938"/>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orma livre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Triângulo rectângulo 9"/>
          <p:cNvSpPr>
            <a:spLocks/>
          </p:cNvSpPr>
          <p:nvPr/>
        </p:nvSpPr>
        <p:spPr bwMode="auto">
          <a:xfrm>
            <a:off x="-6043" y="5791254"/>
            <a:ext cx="3402315"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Conexão recta 10"/>
          <p:cNvCxnSpPr/>
          <p:nvPr/>
        </p:nvCxnSpPr>
        <p:spPr>
          <a:xfrm>
            <a:off x="-9237" y="5787740"/>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Divisa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Divisa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extLst/>
          </a:lstStyle>
          <a:p>
            <a:r>
              <a:rPr kumimoji="0" lang="pt-PT" smtClean="0"/>
              <a:t>Clique para editar o estilo</a:t>
            </a:r>
            <a:endParaRPr kumimoji="0" lang="en-US"/>
          </a:p>
        </p:txBody>
      </p:sp>
      <p:sp>
        <p:nvSpPr>
          <p:cNvPr id="3" name="Marcador de Posição de Texto Vertical 2"/>
          <p:cNvSpPr>
            <a:spLocks noGrp="1"/>
          </p:cNvSpPr>
          <p:nvPr>
            <p:ph type="body" orient="vert" idx="1"/>
          </p:nvPr>
        </p:nvSpPr>
        <p:spPr>
          <a:xfrm>
            <a:off x="457200" y="1481332"/>
            <a:ext cx="8229600" cy="4386071"/>
          </a:xfrm>
        </p:spPr>
        <p:txBody>
          <a:bodyPr vert="eaVert"/>
          <a:lstStyle>
            <a:extLst/>
          </a:lstStyle>
          <a:p>
            <a:pPr lvl="0" eaLnBrk="1" latinLnBrk="0" hangingPunct="1"/>
            <a:r>
              <a:rPr lang="pt-PT" smtClean="0"/>
              <a:t>Clique para editar os estilos</a:t>
            </a:r>
          </a:p>
          <a:p>
            <a:pPr lvl="1" eaLnBrk="1" latinLnBrk="0" hangingPunct="1"/>
            <a:r>
              <a:rPr lang="pt-PT" smtClean="0"/>
              <a:t>Segundo nível</a:t>
            </a:r>
          </a:p>
          <a:p>
            <a:pPr lvl="2" eaLnBrk="1" latinLnBrk="0" hangingPunct="1"/>
            <a:r>
              <a:rPr lang="pt-PT" smtClean="0"/>
              <a:t>Terceiro nível</a:t>
            </a:r>
          </a:p>
          <a:p>
            <a:pPr lvl="3" eaLnBrk="1" latinLnBrk="0" hangingPunct="1"/>
            <a:r>
              <a:rPr lang="pt-PT" smtClean="0"/>
              <a:t>Quarto nível</a:t>
            </a:r>
          </a:p>
          <a:p>
            <a:pPr lvl="4" eaLnBrk="1" latinLnBrk="0" hangingPunct="1"/>
            <a:r>
              <a:rPr lang="pt-PT" smtClean="0"/>
              <a:t>Quinto nível</a:t>
            </a:r>
            <a:endParaRPr kumimoji="0" lang="en-US"/>
          </a:p>
        </p:txBody>
      </p:sp>
      <p:sp>
        <p:nvSpPr>
          <p:cNvPr id="4" name="Marcador de Posição da Data 3"/>
          <p:cNvSpPr>
            <a:spLocks noGrp="1"/>
          </p:cNvSpPr>
          <p:nvPr>
            <p:ph type="dt" sz="half" idx="10"/>
          </p:nvPr>
        </p:nvSpPr>
        <p:spPr/>
        <p:txBody>
          <a:bodyPr/>
          <a:lstStyle>
            <a:extLst/>
          </a:lstStyle>
          <a:p>
            <a:fld id="{EA7B9D04-DE10-4964-9989-3E6FC29DE280}" type="datetimeFigureOut">
              <a:rPr lang="pt-PT" smtClean="0"/>
              <a:pPr/>
              <a:t>05-01-2011</a:t>
            </a:fld>
            <a:endParaRPr lang="pt-PT"/>
          </a:p>
        </p:txBody>
      </p:sp>
      <p:sp>
        <p:nvSpPr>
          <p:cNvPr id="5" name="Marcador de Posição do Rodapé 4"/>
          <p:cNvSpPr>
            <a:spLocks noGrp="1"/>
          </p:cNvSpPr>
          <p:nvPr>
            <p:ph type="ftr" sz="quarter" idx="11"/>
          </p:nvPr>
        </p:nvSpPr>
        <p:spPr/>
        <p:txBody>
          <a:bodyPr/>
          <a:lstStyle>
            <a:extLst/>
          </a:lstStyle>
          <a:p>
            <a:endParaRPr lang="pt-PT"/>
          </a:p>
        </p:txBody>
      </p:sp>
      <p:sp>
        <p:nvSpPr>
          <p:cNvPr id="6" name="Marcador de Posição do Número do Diapositivo 5"/>
          <p:cNvSpPr>
            <a:spLocks noGrp="1"/>
          </p:cNvSpPr>
          <p:nvPr>
            <p:ph type="sldNum" sz="quarter" idx="12"/>
          </p:nvPr>
        </p:nvSpPr>
        <p:spPr/>
        <p:txBody>
          <a:bodyPr/>
          <a:lstStyle>
            <a:extLst/>
          </a:lstStyle>
          <a:p>
            <a:fld id="{260EFB84-5F6B-4471-8478-21B34DCC7D58}" type="slidenum">
              <a:rPr lang="pt-PT" smtClean="0"/>
              <a:pPr/>
              <a:t>‹nº›</a:t>
            </a:fld>
            <a:endParaRPr lang="pt-P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e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844017" y="274643"/>
            <a:ext cx="1777471" cy="5592761"/>
          </a:xfrm>
        </p:spPr>
        <p:txBody>
          <a:bodyPr vert="eaVert"/>
          <a:lstStyle>
            <a:extLst/>
          </a:lstStyle>
          <a:p>
            <a:r>
              <a:rPr kumimoji="0" lang="pt-PT" smtClean="0"/>
              <a:t>Clique para editar o estilo</a:t>
            </a:r>
            <a:endParaRPr kumimoji="0" lang="en-US"/>
          </a:p>
        </p:txBody>
      </p:sp>
      <p:sp>
        <p:nvSpPr>
          <p:cNvPr id="3" name="Marcador de Posição de Texto Vertical 2"/>
          <p:cNvSpPr>
            <a:spLocks noGrp="1"/>
          </p:cNvSpPr>
          <p:nvPr>
            <p:ph type="body" orient="vert" idx="1"/>
          </p:nvPr>
        </p:nvSpPr>
        <p:spPr>
          <a:xfrm>
            <a:off x="457200" y="274641"/>
            <a:ext cx="6324600" cy="5592760"/>
          </a:xfrm>
        </p:spPr>
        <p:txBody>
          <a:bodyPr vert="eaVert"/>
          <a:lstStyle>
            <a:extLst/>
          </a:lstStyle>
          <a:p>
            <a:pPr lvl="0" eaLnBrk="1" latinLnBrk="0" hangingPunct="1"/>
            <a:r>
              <a:rPr lang="pt-PT" smtClean="0"/>
              <a:t>Clique para editar os estilos</a:t>
            </a:r>
          </a:p>
          <a:p>
            <a:pPr lvl="1" eaLnBrk="1" latinLnBrk="0" hangingPunct="1"/>
            <a:r>
              <a:rPr lang="pt-PT" smtClean="0"/>
              <a:t>Segundo nível</a:t>
            </a:r>
          </a:p>
          <a:p>
            <a:pPr lvl="2" eaLnBrk="1" latinLnBrk="0" hangingPunct="1"/>
            <a:r>
              <a:rPr lang="pt-PT" smtClean="0"/>
              <a:t>Terceiro nível</a:t>
            </a:r>
          </a:p>
          <a:p>
            <a:pPr lvl="3" eaLnBrk="1" latinLnBrk="0" hangingPunct="1"/>
            <a:r>
              <a:rPr lang="pt-PT" smtClean="0"/>
              <a:t>Quarto nível</a:t>
            </a:r>
          </a:p>
          <a:p>
            <a:pPr lvl="4" eaLnBrk="1" latinLnBrk="0" hangingPunct="1"/>
            <a:r>
              <a:rPr lang="pt-PT" smtClean="0"/>
              <a:t>Quinto nível</a:t>
            </a:r>
            <a:endParaRPr kumimoji="0" lang="en-US"/>
          </a:p>
        </p:txBody>
      </p:sp>
      <p:sp>
        <p:nvSpPr>
          <p:cNvPr id="4" name="Marcador de Posição da Data 3"/>
          <p:cNvSpPr>
            <a:spLocks noGrp="1"/>
          </p:cNvSpPr>
          <p:nvPr>
            <p:ph type="dt" sz="half" idx="10"/>
          </p:nvPr>
        </p:nvSpPr>
        <p:spPr/>
        <p:txBody>
          <a:bodyPr/>
          <a:lstStyle>
            <a:extLst/>
          </a:lstStyle>
          <a:p>
            <a:fld id="{EA7B9D04-DE10-4964-9989-3E6FC29DE280}" type="datetimeFigureOut">
              <a:rPr lang="pt-PT" smtClean="0"/>
              <a:pPr/>
              <a:t>05-01-2011</a:t>
            </a:fld>
            <a:endParaRPr lang="pt-PT"/>
          </a:p>
        </p:txBody>
      </p:sp>
      <p:sp>
        <p:nvSpPr>
          <p:cNvPr id="5" name="Marcador de Posição do Rodapé 4"/>
          <p:cNvSpPr>
            <a:spLocks noGrp="1"/>
          </p:cNvSpPr>
          <p:nvPr>
            <p:ph type="ftr" sz="quarter" idx="11"/>
          </p:nvPr>
        </p:nvSpPr>
        <p:spPr/>
        <p:txBody>
          <a:bodyPr/>
          <a:lstStyle>
            <a:extLst/>
          </a:lstStyle>
          <a:p>
            <a:endParaRPr lang="pt-PT"/>
          </a:p>
        </p:txBody>
      </p:sp>
      <p:sp>
        <p:nvSpPr>
          <p:cNvPr id="6" name="Marcador de Posição do Número do Diapositivo 5"/>
          <p:cNvSpPr>
            <a:spLocks noGrp="1"/>
          </p:cNvSpPr>
          <p:nvPr>
            <p:ph type="sldNum" sz="quarter" idx="12"/>
          </p:nvPr>
        </p:nvSpPr>
        <p:spPr/>
        <p:txBody>
          <a:bodyPr/>
          <a:lstStyle>
            <a:extLst/>
          </a:lstStyle>
          <a:p>
            <a:fld id="{260EFB84-5F6B-4471-8478-21B34DCC7D58}" type="slidenum">
              <a:rPr lang="pt-PT" smtClean="0"/>
              <a:pPr/>
              <a:t>‹nº›</a:t>
            </a:fld>
            <a:endParaRPr lang="pt-PT"/>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orma livre 12"/>
          <p:cNvSpPr>
            <a:spLocks/>
          </p:cNvSpPr>
          <p:nvPr/>
        </p:nvSpPr>
        <p:spPr bwMode="auto">
          <a:xfrm>
            <a:off x="499273" y="5944938"/>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orma livre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Triângulo rectângulo 13"/>
          <p:cNvSpPr>
            <a:spLocks/>
          </p:cNvSpPr>
          <p:nvPr/>
        </p:nvSpPr>
        <p:spPr bwMode="auto">
          <a:xfrm>
            <a:off x="-6043" y="5791254"/>
            <a:ext cx="3402315"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Conexão recta 14"/>
          <p:cNvCxnSpPr/>
          <p:nvPr/>
        </p:nvCxnSpPr>
        <p:spPr>
          <a:xfrm>
            <a:off x="-9237" y="5787740"/>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Marcador de Posição do Título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pt-PT" smtClean="0"/>
              <a:t>Clique para editar o estilo</a:t>
            </a:r>
            <a:endParaRPr kumimoji="0" lang="en-US"/>
          </a:p>
        </p:txBody>
      </p:sp>
      <p:sp>
        <p:nvSpPr>
          <p:cNvPr id="30" name="Marcador de Posição do Texto 29"/>
          <p:cNvSpPr>
            <a:spLocks noGrp="1"/>
          </p:cNvSpPr>
          <p:nvPr>
            <p:ph type="body" idx="1"/>
          </p:nvPr>
        </p:nvSpPr>
        <p:spPr>
          <a:xfrm>
            <a:off x="457200" y="1481331"/>
            <a:ext cx="8229600" cy="4525963"/>
          </a:xfrm>
          <a:prstGeom prst="rect">
            <a:avLst/>
          </a:prstGeom>
        </p:spPr>
        <p:txBody>
          <a:bodyPr vert="horz">
            <a:normAutofit/>
          </a:bodyPr>
          <a:lstStyle>
            <a:extLst/>
          </a:lstStyle>
          <a:p>
            <a:pPr lvl="0" eaLnBrk="1" latinLnBrk="0" hangingPunct="1"/>
            <a:r>
              <a:rPr kumimoji="0" lang="pt-PT" smtClean="0"/>
              <a:t>Clique para editar os estilos</a:t>
            </a:r>
          </a:p>
          <a:p>
            <a:pPr lvl="1" eaLnBrk="1" latinLnBrk="0" hangingPunct="1"/>
            <a:r>
              <a:rPr kumimoji="0" lang="pt-PT" smtClean="0"/>
              <a:t>Segundo nível</a:t>
            </a:r>
          </a:p>
          <a:p>
            <a:pPr lvl="2" eaLnBrk="1" latinLnBrk="0" hangingPunct="1"/>
            <a:r>
              <a:rPr kumimoji="0" lang="pt-PT" smtClean="0"/>
              <a:t>Terceiro nível</a:t>
            </a:r>
          </a:p>
          <a:p>
            <a:pPr lvl="3" eaLnBrk="1" latinLnBrk="0" hangingPunct="1"/>
            <a:r>
              <a:rPr kumimoji="0" lang="pt-PT" smtClean="0"/>
              <a:t>Quarto nível</a:t>
            </a:r>
          </a:p>
          <a:p>
            <a:pPr lvl="4" eaLnBrk="1" latinLnBrk="0" hangingPunct="1"/>
            <a:r>
              <a:rPr kumimoji="0" lang="pt-PT" smtClean="0"/>
              <a:t>Quinto nível</a:t>
            </a:r>
            <a:endParaRPr kumimoji="0" lang="en-US"/>
          </a:p>
        </p:txBody>
      </p:sp>
      <p:sp>
        <p:nvSpPr>
          <p:cNvPr id="10" name="Marcador de Posição da Data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EA7B9D04-DE10-4964-9989-3E6FC29DE280}" type="datetimeFigureOut">
              <a:rPr lang="pt-PT" smtClean="0"/>
              <a:pPr/>
              <a:t>05-01-2011</a:t>
            </a:fld>
            <a:endParaRPr lang="pt-PT"/>
          </a:p>
        </p:txBody>
      </p:sp>
      <p:sp>
        <p:nvSpPr>
          <p:cNvPr id="22" name="Marcador de Posição do Rodapé 21"/>
          <p:cNvSpPr>
            <a:spLocks noGrp="1"/>
          </p:cNvSpPr>
          <p:nvPr>
            <p:ph type="ftr" sz="quarter" idx="3"/>
          </p:nvPr>
        </p:nvSpPr>
        <p:spPr>
          <a:xfrm>
            <a:off x="4380076" y="6407947"/>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pt-PT"/>
          </a:p>
        </p:txBody>
      </p:sp>
      <p:sp>
        <p:nvSpPr>
          <p:cNvPr id="18" name="Marcador de Posição do Número do Diapositivo 17"/>
          <p:cNvSpPr>
            <a:spLocks noGrp="1"/>
          </p:cNvSpPr>
          <p:nvPr>
            <p:ph type="sldNum" sz="quarter" idx="4"/>
          </p:nvPr>
        </p:nvSpPr>
        <p:spPr>
          <a:xfrm>
            <a:off x="8647272" y="6407947"/>
            <a:ext cx="365760" cy="365125"/>
          </a:xfrm>
          <a:prstGeom prst="rect">
            <a:avLst/>
          </a:prstGeom>
        </p:spPr>
        <p:txBody>
          <a:bodyPr vert="horz" anchor="b"/>
          <a:lstStyle>
            <a:lvl1pPr algn="r" eaLnBrk="1" latinLnBrk="0" hangingPunct="1">
              <a:defRPr kumimoji="0" sz="1000" b="0">
                <a:solidFill>
                  <a:schemeClr val="tx1"/>
                </a:solidFill>
              </a:defRPr>
            </a:lvl1pPr>
            <a:extLst/>
          </a:lstStyle>
          <a:p>
            <a:fld id="{260EFB84-5F6B-4471-8478-21B34DCC7D58}" type="slidenum">
              <a:rPr lang="pt-PT" smtClean="0"/>
              <a:pPr/>
              <a:t>‹nº›</a:t>
            </a:fld>
            <a:endParaRPr lang="pt-PT"/>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p:txBody>
          <a:bodyPr/>
          <a:lstStyle/>
          <a:p>
            <a:r>
              <a:rPr lang="pt-PT" dirty="0" smtClean="0"/>
              <a:t>O </a:t>
            </a:r>
            <a:r>
              <a:rPr lang="pt-PT" dirty="0"/>
              <a:t>D</a:t>
            </a:r>
            <a:r>
              <a:rPr lang="pt-PT" dirty="0" smtClean="0"/>
              <a:t>ireito Administrativo </a:t>
            </a:r>
            <a:endParaRPr lang="pt-PT" dirty="0"/>
          </a:p>
        </p:txBody>
      </p:sp>
      <p:sp>
        <p:nvSpPr>
          <p:cNvPr id="3" name="Subtítulo 2"/>
          <p:cNvSpPr>
            <a:spLocks noGrp="1"/>
          </p:cNvSpPr>
          <p:nvPr>
            <p:ph type="subTitle" idx="1"/>
          </p:nvPr>
        </p:nvSpPr>
        <p:spPr/>
        <p:txBody>
          <a:bodyPr/>
          <a:lstStyle/>
          <a:p>
            <a:r>
              <a:rPr lang="pt-PT" dirty="0" smtClean="0"/>
              <a:t>O direito administrativo como ramo de direito </a:t>
            </a:r>
            <a:endParaRPr lang="pt-PT"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92500" lnSpcReduction="20000"/>
          </a:bodyPr>
          <a:lstStyle/>
          <a:p>
            <a:r>
              <a:rPr lang="pt-PT" dirty="0" smtClean="0"/>
              <a:t>A Administração Pública está subordinada à lei. E está também, por outro lado subordinada à justiça, aos Tribunais. Isso coloca o problema de saber como se relacionam estes conceitos de Administração Pública e direito.</a:t>
            </a:r>
          </a:p>
          <a:p>
            <a:r>
              <a:rPr lang="pt-PT" dirty="0" smtClean="0"/>
              <a:t>Para haver Direito Administrativo, é necessário que se verifiquem duas condições: em primeiro lugar, que a Administração Pública e actividade administrativa sejam reguladas por normas jurídicas propriamente ditas, isto é, por normas de carácter obrigatório; em segundo lugar, que essas normas jurídicas sejam distintas daquelas que regulam as relações privadas dos cidadãos entre si.</a:t>
            </a:r>
          </a:p>
          <a:p>
            <a:endParaRPr lang="pt-PT" dirty="0"/>
          </a:p>
        </p:txBody>
      </p:sp>
      <p:sp>
        <p:nvSpPr>
          <p:cNvPr id="3" name="Título 2"/>
          <p:cNvSpPr>
            <a:spLocks noGrp="1"/>
          </p:cNvSpPr>
          <p:nvPr>
            <p:ph type="title"/>
          </p:nvPr>
        </p:nvSpPr>
        <p:spPr/>
        <p:txBody>
          <a:bodyPr>
            <a:normAutofit fontScale="90000"/>
          </a:bodyPr>
          <a:lstStyle/>
          <a:p>
            <a:r>
              <a:rPr lang="pt-PT" dirty="0" smtClean="0"/>
              <a:t>Direito administrativo generalidades </a:t>
            </a:r>
            <a:endParaRPr lang="pt-PT"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85000" lnSpcReduction="20000"/>
          </a:bodyPr>
          <a:lstStyle/>
          <a:p>
            <a:r>
              <a:rPr lang="pt-PT" dirty="0" smtClean="0"/>
              <a:t>A Administração está subordinada ao Direito. É assim em todo o mundo democrático: a Administração aparece vinculada pelo Direito, sujeita a normas jurídicas obrigatórias e públicas, que têm como destinatários tanto os próprios órgãos e agentes da Administração como os particulares, os cidadãos em geral. É o regime da </a:t>
            </a:r>
            <a:r>
              <a:rPr lang="pt-PT" b="1" i="1" dirty="0" smtClean="0"/>
              <a:t>legalidade democrática</a:t>
            </a:r>
            <a:r>
              <a:rPr lang="pt-PT" dirty="0" smtClean="0"/>
              <a:t>.</a:t>
            </a:r>
          </a:p>
          <a:p>
            <a:r>
              <a:rPr lang="pt-PT" dirty="0" smtClean="0"/>
              <a:t>Tal regime, na sua configuração actual, resulta historicamente dos </a:t>
            </a:r>
            <a:r>
              <a:rPr lang="pt-PT" u="sng" dirty="0" smtClean="0"/>
              <a:t>princípios da Revolução Francesa, numa dupla perspectiva</a:t>
            </a:r>
            <a:r>
              <a:rPr lang="pt-PT" dirty="0" smtClean="0"/>
              <a:t>: por um lado, ele é um corolário do princípio da </a:t>
            </a:r>
            <a:r>
              <a:rPr lang="pt-PT" b="1" dirty="0" smtClean="0"/>
              <a:t>separação de poderes;</a:t>
            </a:r>
            <a:r>
              <a:rPr lang="pt-PT" b="1" dirty="0" smtClean="0">
                <a:solidFill>
                  <a:srgbClr val="00B050"/>
                </a:solidFill>
              </a:rPr>
              <a:t> </a:t>
            </a:r>
            <a:r>
              <a:rPr lang="pt-PT" dirty="0" smtClean="0"/>
              <a:t>por outro lado, é uma consequência do carácter subordinado à lei da Administração Pública </a:t>
            </a:r>
            <a:r>
              <a:rPr lang="pt-PT" b="1" dirty="0" smtClean="0">
                <a:solidFill>
                  <a:srgbClr val="00B050"/>
                </a:solidFill>
              </a:rPr>
              <a:t>– </a:t>
            </a:r>
            <a:r>
              <a:rPr lang="pt-PT" b="1" dirty="0" smtClean="0"/>
              <a:t>principio da legalidade</a:t>
            </a:r>
            <a:r>
              <a:rPr lang="pt-PT" b="1" dirty="0" smtClean="0">
                <a:solidFill>
                  <a:srgbClr val="00B050"/>
                </a:solidFill>
              </a:rPr>
              <a:t>.</a:t>
            </a:r>
          </a:p>
        </p:txBody>
      </p:sp>
      <p:sp>
        <p:nvSpPr>
          <p:cNvPr id="3" name="Título 2"/>
          <p:cNvSpPr>
            <a:spLocks noGrp="1"/>
          </p:cNvSpPr>
          <p:nvPr>
            <p:ph type="title"/>
          </p:nvPr>
        </p:nvSpPr>
        <p:spPr/>
        <p:txBody>
          <a:bodyPr>
            <a:normAutofit fontScale="90000"/>
          </a:bodyPr>
          <a:lstStyle/>
          <a:p>
            <a:r>
              <a:rPr lang="pt-PT" dirty="0" smtClean="0"/>
              <a:t>Subordinação da Administração Pública ao direito. </a:t>
            </a:r>
            <a:endParaRPr lang="pt-PT"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lstStyle/>
          <a:p>
            <a:r>
              <a:rPr lang="pt-PT" dirty="0" smtClean="0"/>
              <a:t>Estes ideais da revolução francesa que constituem os alicerces do direito administrativo encontram ainda eco em todos os países democráticos.</a:t>
            </a:r>
          </a:p>
          <a:p>
            <a:r>
              <a:rPr lang="pt-PT" dirty="0" smtClean="0"/>
              <a:t>Entre nós a própria constituição dedica o seu titulo </a:t>
            </a:r>
            <a:r>
              <a:rPr lang="pt-PT" dirty="0" err="1" smtClean="0"/>
              <a:t>XII</a:t>
            </a:r>
            <a:r>
              <a:rPr lang="pt-PT" dirty="0" smtClean="0"/>
              <a:t> da sua parte V à administração Pública (v. art. 240º da CRCV). Resulta, assim, o princípio da submissão da Administração Pública à lei (em sentido muito amplo podendo abranger a própria constituição)   </a:t>
            </a:r>
            <a:endParaRPr lang="pt-PT" dirty="0"/>
          </a:p>
        </p:txBody>
      </p:sp>
      <p:sp>
        <p:nvSpPr>
          <p:cNvPr id="3" name="Título 2"/>
          <p:cNvSpPr>
            <a:spLocks noGrp="1"/>
          </p:cNvSpPr>
          <p:nvPr>
            <p:ph type="title"/>
          </p:nvPr>
        </p:nvSpPr>
        <p:spPr/>
        <p:txBody>
          <a:bodyPr>
            <a:normAutofit fontScale="90000"/>
          </a:bodyPr>
          <a:lstStyle/>
          <a:p>
            <a:r>
              <a:rPr lang="pt-PT" dirty="0" smtClean="0"/>
              <a:t>Subordinação da Administração Pública ao direito. </a:t>
            </a:r>
            <a:endParaRPr lang="pt-PT"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85000" lnSpcReduction="20000"/>
          </a:bodyPr>
          <a:lstStyle/>
          <a:p>
            <a:r>
              <a:rPr lang="pt-PT" dirty="0" smtClean="0"/>
              <a:t>Quais as consequências da subordinação da administração à lei?</a:t>
            </a:r>
          </a:p>
          <a:p>
            <a:pPr marL="624078" indent="-514350">
              <a:buFont typeface="+mj-lt"/>
              <a:buAutoNum type="arabicParenR"/>
            </a:pPr>
            <a:r>
              <a:rPr lang="pt-PT" dirty="0" smtClean="0"/>
              <a:t>resulta desse princípio que toda a actividade administrativa e não apenas uma parte dela deve subordinar-se à lei.</a:t>
            </a:r>
          </a:p>
          <a:p>
            <a:pPr marL="624078" indent="-514350">
              <a:buFont typeface="+mj-lt"/>
              <a:buAutoNum type="arabicParenR"/>
            </a:pPr>
            <a:r>
              <a:rPr lang="pt-PT" dirty="0" smtClean="0"/>
              <a:t>Em segundo lugar, resulta do mesmo princípio que a actividade administrativa, em si mesma considerada, assume carácter jurídico.</a:t>
            </a:r>
          </a:p>
          <a:p>
            <a:pPr marL="624078" indent="-514350">
              <a:buFont typeface="+mj-lt"/>
              <a:buAutoNum type="arabicParenR"/>
            </a:pPr>
            <a:r>
              <a:rPr lang="pt-PT" dirty="0" smtClean="0"/>
              <a:t>Em terceiro lugar, resulta ainda do mencionado princípio que a ordem jurídica deve atribuir aos cidadãos garantias que lhes assegurem o cumprimento da lei pela Administração Pública – Por isso a actuação da administração está sujeito ao </a:t>
            </a:r>
          </a:p>
          <a:p>
            <a:pPr>
              <a:buNone/>
            </a:pPr>
            <a:r>
              <a:rPr lang="pt-PT" b="1" dirty="0" smtClean="0"/>
              <a:t>Controlo dos tribunais. </a:t>
            </a:r>
            <a:endParaRPr lang="pt-PT" b="1" dirty="0"/>
          </a:p>
        </p:txBody>
      </p:sp>
      <p:sp>
        <p:nvSpPr>
          <p:cNvPr id="3" name="Título 2"/>
          <p:cNvSpPr>
            <a:spLocks noGrp="1"/>
          </p:cNvSpPr>
          <p:nvPr>
            <p:ph type="title"/>
          </p:nvPr>
        </p:nvSpPr>
        <p:spPr/>
        <p:txBody>
          <a:bodyPr>
            <a:normAutofit fontScale="90000"/>
          </a:bodyPr>
          <a:lstStyle/>
          <a:p>
            <a:r>
              <a:rPr lang="pt-PT" dirty="0" smtClean="0"/>
              <a:t>Subordinação da Administração Pública ao direito. </a:t>
            </a:r>
            <a:endParaRPr lang="pt-PT"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lnSpcReduction="10000"/>
          </a:bodyPr>
          <a:lstStyle/>
          <a:p>
            <a:r>
              <a:rPr lang="pt-PT" dirty="0" smtClean="0"/>
              <a:t>Esse controlo dos tribunais em França é feita pelos tribunais administrativos e em Inglaterra pelos tribunais comuns.</a:t>
            </a:r>
          </a:p>
          <a:p>
            <a:r>
              <a:rPr lang="pt-PT" dirty="0" smtClean="0"/>
              <a:t>No nosso pais a administração está sujeita ao direito administrativo mas o controlo é feito pelos tribunais judiciais (v. art. 1º e 2º do DL n.º 14-A/83).</a:t>
            </a:r>
          </a:p>
          <a:p>
            <a:pPr>
              <a:buNone/>
            </a:pPr>
            <a:r>
              <a:rPr lang="pt-PT" dirty="0" smtClean="0"/>
              <a:t>Mas relativamente ao direito administrativo hoje, cada vez mais, a administração age também sobre a égide do direito privado (celebra contrato civis comerciais e outros). </a:t>
            </a:r>
          </a:p>
          <a:p>
            <a:pPr>
              <a:buNone/>
            </a:pPr>
            <a:endParaRPr lang="pt-PT" dirty="0" smtClean="0"/>
          </a:p>
        </p:txBody>
      </p:sp>
      <p:sp>
        <p:nvSpPr>
          <p:cNvPr id="3" name="Título 2"/>
          <p:cNvSpPr>
            <a:spLocks noGrp="1"/>
          </p:cNvSpPr>
          <p:nvPr>
            <p:ph type="title"/>
          </p:nvPr>
        </p:nvSpPr>
        <p:spPr/>
        <p:txBody>
          <a:bodyPr>
            <a:normAutofit fontScale="90000"/>
          </a:bodyPr>
          <a:lstStyle/>
          <a:p>
            <a:r>
              <a:rPr lang="pt-PT" dirty="0" smtClean="0"/>
              <a:t>Subordinação da Administração Pública ao direito. </a:t>
            </a:r>
            <a:endParaRPr lang="pt-PT"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92500" lnSpcReduction="10000"/>
          </a:bodyPr>
          <a:lstStyle/>
          <a:p>
            <a:pPr>
              <a:buNone/>
            </a:pPr>
            <a:r>
              <a:rPr lang="pt-PT" dirty="0" smtClean="0"/>
              <a:t>Quanto ao controlo jurisdicional a competência em matéria de contencioso administrativo distribui-se pelo </a:t>
            </a:r>
            <a:r>
              <a:rPr lang="pt-PT" dirty="0" err="1" smtClean="0"/>
              <a:t>STJ</a:t>
            </a:r>
            <a:r>
              <a:rPr lang="pt-PT" dirty="0" smtClean="0"/>
              <a:t>  e pelos Tribunais Regionais da Praia e São Vicente (art. 7º do DL n.º 14-A/83).             </a:t>
            </a:r>
          </a:p>
          <a:p>
            <a:pPr>
              <a:buNone/>
            </a:pPr>
            <a:r>
              <a:rPr lang="pt-PT" dirty="0" smtClean="0"/>
              <a:t>Temos então:</a:t>
            </a:r>
          </a:p>
          <a:p>
            <a:pPr>
              <a:buNone/>
            </a:pPr>
            <a:r>
              <a:rPr lang="pt-PT" dirty="0" smtClean="0"/>
              <a:t>O </a:t>
            </a:r>
            <a:r>
              <a:rPr lang="pt-PT" dirty="0" err="1" smtClean="0"/>
              <a:t>STJ</a:t>
            </a:r>
            <a:r>
              <a:rPr lang="pt-PT" dirty="0" smtClean="0"/>
              <a:t> com competência administrativa em todo o território nacional.</a:t>
            </a:r>
          </a:p>
          <a:p>
            <a:pPr>
              <a:buNone/>
            </a:pPr>
            <a:r>
              <a:rPr lang="pt-PT" dirty="0" smtClean="0"/>
              <a:t>O Tribunal Regional da Praia com competência administrativa na área de Sotavento</a:t>
            </a:r>
          </a:p>
          <a:p>
            <a:pPr>
              <a:buNone/>
            </a:pPr>
            <a:r>
              <a:rPr lang="pt-PT" dirty="0" smtClean="0"/>
              <a:t>E o Tribunal Regional de São Vicente com competência para na área de Barlavento.</a:t>
            </a:r>
          </a:p>
          <a:p>
            <a:pPr>
              <a:buNone/>
            </a:pPr>
            <a:r>
              <a:rPr lang="pt-PT" dirty="0" smtClean="0"/>
              <a:t>    </a:t>
            </a:r>
            <a:endParaRPr lang="pt-PT" dirty="0"/>
          </a:p>
        </p:txBody>
      </p:sp>
      <p:sp>
        <p:nvSpPr>
          <p:cNvPr id="3" name="Título 2"/>
          <p:cNvSpPr>
            <a:spLocks noGrp="1"/>
          </p:cNvSpPr>
          <p:nvPr>
            <p:ph type="title"/>
          </p:nvPr>
        </p:nvSpPr>
        <p:spPr/>
        <p:txBody>
          <a:bodyPr>
            <a:normAutofit fontScale="90000"/>
          </a:bodyPr>
          <a:lstStyle/>
          <a:p>
            <a:r>
              <a:rPr lang="pt-PT" dirty="0" smtClean="0"/>
              <a:t>Subordinação da Administração Pública ao direito. </a:t>
            </a:r>
            <a:endParaRPr lang="pt-PT"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85000" lnSpcReduction="20000"/>
          </a:bodyPr>
          <a:lstStyle/>
          <a:p>
            <a:pPr>
              <a:buNone/>
            </a:pPr>
            <a:r>
              <a:rPr lang="pt-PT" dirty="0" smtClean="0"/>
              <a:t> A existência de um direito especial fundamenta-se no facto de a administração pública prosseguir interesses da colectividade que têm primazia sobre os interesses privados (excepto quando estão em causa direitos fundamentais dos particulares) e por isso sentir a necessidade de poderes especiais para impor aos particulares as soluções de interesse público que forem necessárias.</a:t>
            </a:r>
          </a:p>
          <a:p>
            <a:pPr>
              <a:buNone/>
            </a:pPr>
            <a:r>
              <a:rPr lang="pt-PT" dirty="0" smtClean="0"/>
              <a:t>A salvaguarda de interesses públicos implica além de poderes especiais, também, deveres especiais. Por isso ao exercício típico de actividade administrativa deve corresponder soluções diferentes, soluções de direito administrativo.       </a:t>
            </a:r>
          </a:p>
          <a:p>
            <a:pPr>
              <a:buNone/>
            </a:pPr>
            <a:r>
              <a:rPr lang="pt-PT" dirty="0" smtClean="0"/>
              <a:t>   </a:t>
            </a:r>
          </a:p>
          <a:p>
            <a:pPr>
              <a:buNone/>
            </a:pPr>
            <a:endParaRPr lang="pt-PT" dirty="0"/>
          </a:p>
        </p:txBody>
      </p:sp>
      <p:sp>
        <p:nvSpPr>
          <p:cNvPr id="3" name="Título 2"/>
          <p:cNvSpPr>
            <a:spLocks noGrp="1"/>
          </p:cNvSpPr>
          <p:nvPr>
            <p:ph type="title"/>
          </p:nvPr>
        </p:nvSpPr>
        <p:spPr/>
        <p:txBody>
          <a:bodyPr>
            <a:normAutofit fontScale="90000"/>
          </a:bodyPr>
          <a:lstStyle/>
          <a:p>
            <a:r>
              <a:rPr lang="pt-PT" dirty="0" smtClean="0"/>
              <a:t>Subordinação da Administração Pública ao direito. </a:t>
            </a:r>
            <a:endParaRPr lang="pt-PT"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92500" lnSpcReduction="10000"/>
          </a:bodyPr>
          <a:lstStyle/>
          <a:p>
            <a:r>
              <a:rPr lang="pt-PT" dirty="0" smtClean="0"/>
              <a:t>Por sua vez, o controlo jurisdicional por um tribunal administrativo hoje só se justifica por razões de especialização em razão da matéria que eles são chamados a aplicar.</a:t>
            </a:r>
          </a:p>
          <a:p>
            <a:r>
              <a:rPr lang="pt-PT" dirty="0" smtClean="0"/>
              <a:t>A existência dos tribunais administrativos hoje não se justifica pela necessidade de haver um </a:t>
            </a:r>
            <a:r>
              <a:rPr lang="pt-PT" i="1" dirty="0" smtClean="0"/>
              <a:t>foro próprio  </a:t>
            </a:r>
            <a:r>
              <a:rPr lang="pt-PT" dirty="0" smtClean="0"/>
              <a:t>para a administração para poder estar em vantagem e protegido perante o particular.</a:t>
            </a:r>
          </a:p>
          <a:p>
            <a:r>
              <a:rPr lang="pt-PT" dirty="0" smtClean="0"/>
              <a:t>Assim, no nosso sistema entendeu-se não ser necessário a criação de um tribunal especial – o tribunal administrativo.  </a:t>
            </a:r>
            <a:endParaRPr lang="pt-PT" dirty="0"/>
          </a:p>
        </p:txBody>
      </p:sp>
      <p:sp>
        <p:nvSpPr>
          <p:cNvPr id="3" name="Título 2"/>
          <p:cNvSpPr>
            <a:spLocks noGrp="1"/>
          </p:cNvSpPr>
          <p:nvPr>
            <p:ph type="title"/>
          </p:nvPr>
        </p:nvSpPr>
        <p:spPr/>
        <p:txBody>
          <a:bodyPr>
            <a:normAutofit fontScale="90000"/>
          </a:bodyPr>
          <a:lstStyle/>
          <a:p>
            <a:r>
              <a:rPr lang="pt-PT" dirty="0" smtClean="0"/>
              <a:t>Subordinação da Administração Pública ao direito. </a:t>
            </a:r>
            <a:endParaRPr lang="pt-PT"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92500" lnSpcReduction="20000"/>
          </a:bodyPr>
          <a:lstStyle/>
          <a:p>
            <a:r>
              <a:rPr lang="pt-PT" dirty="0" smtClean="0"/>
              <a:t>Então perante uma decisão da Administração Pública que se julga ilegal ou arbitrário, o tribunal competente será sempre o tribunal comum. Agora o direito aplicável vai depender da forma de actuação da administração; se for a actividade típica da administração naturalmente o direito aplicável é o direito administrativo. Mas se for uma actividade privada, como a de qualquer particular, aplica-se o direito privado.</a:t>
            </a:r>
          </a:p>
          <a:p>
            <a:pPr>
              <a:buNone/>
            </a:pPr>
            <a:r>
              <a:rPr lang="pt-PT" b="1" dirty="0" smtClean="0"/>
              <a:t>De tudo que se viu pode-se concluir que o direito administrativo é consequência de uma certa forma peculiar de subordinação da administração ao Direito.   </a:t>
            </a:r>
            <a:endParaRPr lang="pt-PT" b="1" dirty="0"/>
          </a:p>
        </p:txBody>
      </p:sp>
      <p:sp>
        <p:nvSpPr>
          <p:cNvPr id="3" name="Título 2"/>
          <p:cNvSpPr>
            <a:spLocks noGrp="1"/>
          </p:cNvSpPr>
          <p:nvPr>
            <p:ph type="title"/>
          </p:nvPr>
        </p:nvSpPr>
        <p:spPr/>
        <p:txBody>
          <a:bodyPr>
            <a:normAutofit fontScale="90000"/>
          </a:bodyPr>
          <a:lstStyle/>
          <a:p>
            <a:r>
              <a:rPr lang="pt-PT" dirty="0" smtClean="0"/>
              <a:t>Subordinação da Administração Pública ao direito. </a:t>
            </a:r>
            <a:endParaRPr lang="pt-PT"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a:bodyPr>
          <a:lstStyle/>
          <a:p>
            <a:r>
              <a:rPr lang="pt-PT" dirty="0" smtClean="0"/>
              <a:t>O Direito Administrativo é o ramo de Direito Público constituído pelo sistema de normas jurídicas que regulam a organização, o funcionamento e o controle da Administração Pública e as relações que esta, no exercício da actividade administrativa de gestão pública, estabelece com outros sujeitos de Direito.</a:t>
            </a:r>
          </a:p>
          <a:p>
            <a:pPr>
              <a:buNone/>
            </a:pPr>
            <a:endParaRPr lang="pt-PT" dirty="0"/>
          </a:p>
        </p:txBody>
      </p:sp>
      <p:sp>
        <p:nvSpPr>
          <p:cNvPr id="3" name="Título 2"/>
          <p:cNvSpPr>
            <a:spLocks noGrp="1"/>
          </p:cNvSpPr>
          <p:nvPr>
            <p:ph type="title"/>
          </p:nvPr>
        </p:nvSpPr>
        <p:spPr/>
        <p:txBody>
          <a:bodyPr/>
          <a:lstStyle/>
          <a:p>
            <a:r>
              <a:rPr lang="pt-PT" dirty="0" smtClean="0"/>
              <a:t>Noção de direito Administrativo </a:t>
            </a:r>
            <a:endParaRPr lang="pt-PT"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92500" lnSpcReduction="20000"/>
          </a:bodyPr>
          <a:lstStyle/>
          <a:p>
            <a:r>
              <a:rPr lang="pt-PT" dirty="0" smtClean="0"/>
              <a:t>Desta noção resulta os seguintes aspectos:</a:t>
            </a:r>
          </a:p>
          <a:p>
            <a:pPr marL="624078" indent="-514350">
              <a:buFont typeface="+mj-lt"/>
              <a:buAutoNum type="arabicPeriod"/>
            </a:pPr>
            <a:r>
              <a:rPr lang="pt-PT" dirty="0" smtClean="0"/>
              <a:t> Que o direito administrativo é um ramo do direito público.</a:t>
            </a:r>
          </a:p>
          <a:p>
            <a:pPr marL="624078" indent="-514350">
              <a:buFont typeface="+mj-lt"/>
              <a:buAutoNum type="arabicPeriod"/>
            </a:pPr>
            <a:r>
              <a:rPr lang="pt-PT" dirty="0" smtClean="0"/>
              <a:t>Que o direito administrativo é constituído por um sistema de normas jurídicas de três tipos diferentes, conforme regulem a </a:t>
            </a:r>
            <a:r>
              <a:rPr lang="pt-PT" b="1" dirty="0" smtClean="0"/>
              <a:t>organização</a:t>
            </a:r>
            <a:r>
              <a:rPr lang="pt-PT" dirty="0" smtClean="0"/>
              <a:t> da administração, o seu </a:t>
            </a:r>
            <a:r>
              <a:rPr lang="pt-PT" b="1" dirty="0" smtClean="0"/>
              <a:t>funcionamento</a:t>
            </a:r>
            <a:r>
              <a:rPr lang="pt-PT" dirty="0" smtClean="0"/>
              <a:t> ou as </a:t>
            </a:r>
            <a:r>
              <a:rPr lang="pt-PT" b="1" dirty="0" smtClean="0"/>
              <a:t>relações</a:t>
            </a:r>
            <a:r>
              <a:rPr lang="pt-PT" dirty="0" smtClean="0"/>
              <a:t> entre elas e outros sujeitos de direito.</a:t>
            </a:r>
          </a:p>
          <a:p>
            <a:pPr marL="624078" indent="-514350">
              <a:buFont typeface="+mj-lt"/>
              <a:buAutoNum type="arabicPeriod"/>
            </a:pPr>
            <a:r>
              <a:rPr lang="pt-PT" dirty="0" smtClean="0"/>
              <a:t>Que o direito administrativo não regula toda  a actividade da administração mas apenas parte dela: Regula apenas a actividade administrativa de gestão pública não a administrativa de gestão privada.        </a:t>
            </a:r>
            <a:endParaRPr lang="pt-PT" dirty="0"/>
          </a:p>
        </p:txBody>
      </p:sp>
      <p:sp>
        <p:nvSpPr>
          <p:cNvPr id="3" name="Título 2"/>
          <p:cNvSpPr>
            <a:spLocks noGrp="1"/>
          </p:cNvSpPr>
          <p:nvPr>
            <p:ph type="title"/>
          </p:nvPr>
        </p:nvSpPr>
        <p:spPr/>
        <p:txBody>
          <a:bodyPr/>
          <a:lstStyle/>
          <a:p>
            <a:r>
              <a:rPr lang="pt-PT" dirty="0" smtClean="0"/>
              <a:t>Noção de direito Administrativo </a:t>
            </a:r>
            <a:endParaRPr lang="pt-PT"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70000" lnSpcReduction="20000"/>
          </a:bodyPr>
          <a:lstStyle/>
          <a:p>
            <a:r>
              <a:rPr lang="pt-PT" dirty="0" smtClean="0"/>
              <a:t>O Direito Administrativo é, na ordem nossa ordem jurídica , um ramo de Direito Público. E é um ramo de Direito Público, qualquer que seja o critério adoptado para distinguir o Direito Público do Direito Privado.</a:t>
            </a:r>
          </a:p>
          <a:p>
            <a:r>
              <a:rPr lang="pt-PT" dirty="0" smtClean="0"/>
              <a:t>Se se adoptar o </a:t>
            </a:r>
            <a:r>
              <a:rPr lang="pt-PT" b="1" i="1" dirty="0" smtClean="0"/>
              <a:t>critério do interesse,</a:t>
            </a:r>
            <a:r>
              <a:rPr lang="pt-PT" dirty="0" smtClean="0"/>
              <a:t> o Direito Administrativo é Direito Público, porque as normas de Direito Administrativo são estabelecidas tendo em vista a prossecução do interesse colectivo, e destinam-se justamente a permitir que esse interesse colectivo seja realizado.</a:t>
            </a:r>
          </a:p>
          <a:p>
            <a:r>
              <a:rPr lang="pt-PT" dirty="0" smtClean="0"/>
              <a:t>Se se adoptar o </a:t>
            </a:r>
            <a:r>
              <a:rPr lang="pt-PT" b="1" i="1" dirty="0" smtClean="0"/>
              <a:t>critério dos sujeitos,</a:t>
            </a:r>
            <a:r>
              <a:rPr lang="pt-PT" dirty="0" smtClean="0"/>
              <a:t> o Direito Administrativo é Direito Público, porque os sujeitos de Direito que compõem a administração são todos eles, sujeitos de Direito Público, entidades públicas ou como também se diz, pessoas colectivas públicas.</a:t>
            </a:r>
          </a:p>
          <a:p>
            <a:r>
              <a:rPr lang="pt-PT" dirty="0" smtClean="0"/>
              <a:t>Se, enfim, se adoptar o </a:t>
            </a:r>
            <a:r>
              <a:rPr lang="pt-PT" b="1" i="1" dirty="0" smtClean="0"/>
              <a:t>critério dos poderes de autoridade,</a:t>
            </a:r>
            <a:r>
              <a:rPr lang="pt-PT" dirty="0" smtClean="0"/>
              <a:t> também o Direito Administrativo é o Direito Público porque a actuação da administração surge investida de poderes de autoridade.</a:t>
            </a:r>
          </a:p>
          <a:p>
            <a:endParaRPr lang="pt-PT" dirty="0"/>
          </a:p>
        </p:txBody>
      </p:sp>
      <p:sp>
        <p:nvSpPr>
          <p:cNvPr id="3" name="Título 2"/>
          <p:cNvSpPr>
            <a:spLocks noGrp="1"/>
          </p:cNvSpPr>
          <p:nvPr>
            <p:ph type="title"/>
          </p:nvPr>
        </p:nvSpPr>
        <p:spPr/>
        <p:txBody>
          <a:bodyPr>
            <a:normAutofit fontScale="90000"/>
          </a:bodyPr>
          <a:lstStyle/>
          <a:p>
            <a:r>
              <a:rPr lang="pt-PT" dirty="0" smtClean="0"/>
              <a:t>DIREITO ADMINISTRATIVO COMO DIREITO PÚBLICO. </a:t>
            </a:r>
            <a:endParaRPr lang="pt-PT"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92500" lnSpcReduction="10000"/>
          </a:bodyPr>
          <a:lstStyle/>
          <a:p>
            <a:r>
              <a:rPr lang="pt-PT" dirty="0" smtClean="0"/>
              <a:t>O Direito Administrativo é um conjunto constituído por centenas ou milhares de normas jurídicas, organizado, estruturado, obedecendo a princípios comuns e dotados de um espírito próprio - é um sistema.</a:t>
            </a:r>
          </a:p>
          <a:p>
            <a:r>
              <a:rPr lang="pt-PT" dirty="0" smtClean="0"/>
              <a:t>Há três tipos de normas administrativas:     </a:t>
            </a:r>
            <a:r>
              <a:rPr lang="pt-PT" b="1" i="1" dirty="0" smtClean="0"/>
              <a:t>      </a:t>
            </a:r>
          </a:p>
          <a:p>
            <a:pPr marL="624078" indent="-514350">
              <a:buNone/>
            </a:pPr>
            <a:r>
              <a:rPr lang="pt-PT" b="1" i="1" dirty="0" smtClean="0"/>
              <a:t>1) Normas orgânicas:</a:t>
            </a:r>
            <a:r>
              <a:rPr lang="pt-PT" dirty="0" smtClean="0"/>
              <a:t> normas que regulam a organização da Administração Pública: são normas que estabelecem as entidades públicas que fazem parte da Administração, e que determinam a sua estrutura e os seus órgãos; em suma, que fazem a sua organização.</a:t>
            </a:r>
            <a:endParaRPr lang="pt-PT" dirty="0"/>
          </a:p>
        </p:txBody>
      </p:sp>
      <p:sp>
        <p:nvSpPr>
          <p:cNvPr id="3" name="Título 2"/>
          <p:cNvSpPr>
            <a:spLocks noGrp="1"/>
          </p:cNvSpPr>
          <p:nvPr>
            <p:ph type="title"/>
          </p:nvPr>
        </p:nvSpPr>
        <p:spPr/>
        <p:txBody>
          <a:bodyPr>
            <a:normAutofit fontScale="90000"/>
          </a:bodyPr>
          <a:lstStyle/>
          <a:p>
            <a:r>
              <a:rPr lang="pt-PT" dirty="0" smtClean="0"/>
              <a:t>Tipos de normas administrativas </a:t>
            </a:r>
            <a:endParaRPr lang="pt-PT"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92500"/>
          </a:bodyPr>
          <a:lstStyle/>
          <a:p>
            <a:pPr>
              <a:buNone/>
            </a:pPr>
            <a:r>
              <a:rPr lang="pt-PT" dirty="0" smtClean="0"/>
              <a:t>Já houve tempo em que se entendia que essas normas não eram normas jurídicas e que só o eram aquelas que diziam respeito as relações entre a administração e os particulares.</a:t>
            </a:r>
          </a:p>
          <a:p>
            <a:pPr>
              <a:buNone/>
            </a:pPr>
            <a:r>
              <a:rPr lang="pt-PT" dirty="0" smtClean="0"/>
              <a:t>Hoje não é assim, as normas orgânicas também são normas jurídicas com eficácia externa. </a:t>
            </a:r>
          </a:p>
          <a:p>
            <a:pPr>
              <a:buNone/>
            </a:pPr>
            <a:r>
              <a:rPr lang="pt-PT" dirty="0" smtClean="0"/>
              <a:t>As normas orgânicas têm assim relevância jurídica externa, não interessando apenas à estruturação interior da administração, mas também, e muito particularmente, aos cidadãos.            </a:t>
            </a:r>
            <a:endParaRPr lang="pt-PT" dirty="0"/>
          </a:p>
        </p:txBody>
      </p:sp>
      <p:sp>
        <p:nvSpPr>
          <p:cNvPr id="3" name="Título 2"/>
          <p:cNvSpPr>
            <a:spLocks noGrp="1"/>
          </p:cNvSpPr>
          <p:nvPr>
            <p:ph type="title"/>
          </p:nvPr>
        </p:nvSpPr>
        <p:spPr/>
        <p:txBody>
          <a:bodyPr>
            <a:normAutofit fontScale="90000"/>
          </a:bodyPr>
          <a:lstStyle/>
          <a:p>
            <a:r>
              <a:rPr lang="pt-PT" dirty="0" smtClean="0"/>
              <a:t>Tipos de normas administrativas </a:t>
            </a:r>
            <a:endParaRPr lang="pt-PT"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lstStyle/>
          <a:p>
            <a:pPr>
              <a:buNone/>
            </a:pPr>
            <a:r>
              <a:rPr lang="pt-PT" dirty="0" smtClean="0"/>
              <a:t>Hoje a tendência, cada vez mais, os problemas da organização interna da administração têm reflexos e ligações com factores externos, colocando problemas relacionados com os direitos e deveres fundamentais do cidadão, com modos de estruturação do poder e com a própria concepção do Estado. O art. 240º, nº 2 da CRCV é reflexo disso.   </a:t>
            </a:r>
          </a:p>
          <a:p>
            <a:pPr>
              <a:buNone/>
            </a:pPr>
            <a:endParaRPr lang="pt-PT" dirty="0" smtClean="0"/>
          </a:p>
          <a:p>
            <a:pPr>
              <a:buNone/>
            </a:pPr>
            <a:r>
              <a:rPr lang="pt-PT" dirty="0" smtClean="0"/>
              <a:t> </a:t>
            </a:r>
            <a:endParaRPr lang="pt-PT" dirty="0"/>
          </a:p>
        </p:txBody>
      </p:sp>
      <p:sp>
        <p:nvSpPr>
          <p:cNvPr id="3" name="Título 2"/>
          <p:cNvSpPr>
            <a:spLocks noGrp="1"/>
          </p:cNvSpPr>
          <p:nvPr>
            <p:ph type="title"/>
          </p:nvPr>
        </p:nvSpPr>
        <p:spPr/>
        <p:txBody>
          <a:bodyPr>
            <a:normAutofit fontScale="90000"/>
          </a:bodyPr>
          <a:lstStyle/>
          <a:p>
            <a:r>
              <a:rPr lang="pt-PT" dirty="0" smtClean="0"/>
              <a:t>Tipos de normas administrativas </a:t>
            </a:r>
            <a:endParaRPr lang="pt-PT"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lstStyle/>
          <a:p>
            <a:pPr marL="624078" indent="-514350">
              <a:buNone/>
            </a:pPr>
            <a:r>
              <a:rPr lang="pt-PT" dirty="0" smtClean="0"/>
              <a:t>2) </a:t>
            </a:r>
            <a:r>
              <a:rPr lang="pt-PT" b="1" i="1" dirty="0" smtClean="0"/>
              <a:t>Normas funcionais:</a:t>
            </a:r>
            <a:r>
              <a:rPr lang="pt-PT" dirty="0" smtClean="0"/>
              <a:t> são as que regulam o modo de agir específico da Administração Pública, estabelecendo processos de funcionamento, métodos de trabalho, tramitação a seguir, formalidades a cumprir, etc. Dentro desta categoria destacam-se, pela sua particular relevância, as normas processuais.</a:t>
            </a:r>
            <a:endParaRPr lang="pt-PT" dirty="0"/>
          </a:p>
        </p:txBody>
      </p:sp>
      <p:sp>
        <p:nvSpPr>
          <p:cNvPr id="3" name="Título 2"/>
          <p:cNvSpPr>
            <a:spLocks noGrp="1"/>
          </p:cNvSpPr>
          <p:nvPr>
            <p:ph type="title"/>
          </p:nvPr>
        </p:nvSpPr>
        <p:spPr/>
        <p:txBody>
          <a:bodyPr>
            <a:normAutofit fontScale="90000"/>
          </a:bodyPr>
          <a:lstStyle/>
          <a:p>
            <a:r>
              <a:rPr lang="pt-PT" dirty="0" smtClean="0"/>
              <a:t>Tipos de normas administrativas </a:t>
            </a:r>
            <a:endParaRPr lang="pt-PT"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70000" lnSpcReduction="20000"/>
          </a:bodyPr>
          <a:lstStyle/>
          <a:p>
            <a:pPr>
              <a:buNone/>
            </a:pPr>
            <a:r>
              <a:rPr lang="pt-PT" b="1" i="1" dirty="0" smtClean="0"/>
              <a:t>c) Normas relacionais:</a:t>
            </a:r>
            <a:r>
              <a:rPr lang="pt-PT" dirty="0" smtClean="0"/>
              <a:t> são as que regulam as relações entre a administração e os outros sujeitos de Direito no desempenho da actividade administrativa. São as mais importantes, estas normas relacionais, até porque representam a maior parte do Direito Administrativo material, ao passo que as que referimos até aqui, são Direito Administrativo orgânico ou processual.</a:t>
            </a:r>
          </a:p>
          <a:p>
            <a:pPr>
              <a:buNone/>
            </a:pPr>
            <a:r>
              <a:rPr lang="pt-PT" dirty="0" smtClean="0"/>
              <a:t>As normas relacionais de Direito Administrativo não são apenas aquelas que regulam as relações da administração com os particulares, mas, mais amplamente, todas as normas que regulam as relações da administração com outros sujeitos de Direito. Há na verdade, três tipos de relações jurídicas reguladas pelo Direito Administrativo:</a:t>
            </a:r>
          </a:p>
          <a:p>
            <a:r>
              <a:rPr lang="pt-PT" dirty="0" smtClean="0"/>
              <a:t>-         As relações entre administração e os particulares;</a:t>
            </a:r>
          </a:p>
          <a:p>
            <a:r>
              <a:rPr lang="pt-PT" dirty="0" smtClean="0"/>
              <a:t>-         As relações entre duas ou mais pessoas colectivas públicas;</a:t>
            </a:r>
          </a:p>
          <a:p>
            <a:r>
              <a:rPr lang="pt-PT" dirty="0" smtClean="0"/>
              <a:t>-         Certas relações entre dois ou mais particulares.</a:t>
            </a:r>
          </a:p>
          <a:p>
            <a:endParaRPr lang="pt-PT" dirty="0"/>
          </a:p>
        </p:txBody>
      </p:sp>
      <p:sp>
        <p:nvSpPr>
          <p:cNvPr id="3" name="Título 2"/>
          <p:cNvSpPr>
            <a:spLocks noGrp="1"/>
          </p:cNvSpPr>
          <p:nvPr>
            <p:ph type="title"/>
          </p:nvPr>
        </p:nvSpPr>
        <p:spPr/>
        <p:txBody>
          <a:bodyPr>
            <a:normAutofit fontScale="90000"/>
          </a:bodyPr>
          <a:lstStyle/>
          <a:p>
            <a:r>
              <a:rPr lang="pt-PT" dirty="0" smtClean="0"/>
              <a:t>Tipos de normas administrativas </a:t>
            </a:r>
            <a:endParaRPr lang="pt-PT"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85000" lnSpcReduction="20000"/>
          </a:bodyPr>
          <a:lstStyle/>
          <a:p>
            <a:pPr>
              <a:buNone/>
            </a:pPr>
            <a:r>
              <a:rPr lang="pt-PT" dirty="0" smtClean="0"/>
              <a:t>Não são normas de Direito Administrativo apenas aquelas que conferem poderes de autoridade à administração; existem pelo menos mais duas espécies de normas que são de Direito Administrativo e pertencem a esta categoria de normas relacionais. Assim, são caracteristicamente administrativas as seguintes normas relacionais:</a:t>
            </a:r>
          </a:p>
          <a:p>
            <a:r>
              <a:rPr lang="pt-PT" dirty="0" smtClean="0"/>
              <a:t>-         Normas que conferem poderes de autoridade à Administração Pública;</a:t>
            </a:r>
          </a:p>
          <a:p>
            <a:r>
              <a:rPr lang="pt-PT" dirty="0" smtClean="0"/>
              <a:t>-         Normas que submetem a Administração a deveres, sujeições ou limitações especiais, impostas por motivos de interesse público;</a:t>
            </a:r>
          </a:p>
          <a:p>
            <a:r>
              <a:rPr lang="pt-PT" dirty="0" smtClean="0"/>
              <a:t>-         Normas que atribuem direitos subjectivos ou reconhecem interesses legítimos face à administração.</a:t>
            </a:r>
          </a:p>
          <a:p>
            <a:endParaRPr lang="pt-PT" dirty="0"/>
          </a:p>
        </p:txBody>
      </p:sp>
      <p:sp>
        <p:nvSpPr>
          <p:cNvPr id="3" name="Título 2"/>
          <p:cNvSpPr>
            <a:spLocks noGrp="1"/>
          </p:cNvSpPr>
          <p:nvPr>
            <p:ph type="title"/>
          </p:nvPr>
        </p:nvSpPr>
        <p:spPr/>
        <p:txBody>
          <a:bodyPr>
            <a:normAutofit fontScale="90000"/>
          </a:bodyPr>
          <a:lstStyle/>
          <a:p>
            <a:r>
              <a:rPr lang="pt-PT" dirty="0" smtClean="0"/>
              <a:t>Tipos de normas administrativas </a:t>
            </a:r>
            <a:endParaRPr lang="pt-PT"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92500" lnSpcReduction="20000"/>
          </a:bodyPr>
          <a:lstStyle/>
          <a:p>
            <a:pPr>
              <a:buNone/>
            </a:pPr>
            <a:r>
              <a:rPr lang="pt-PT" dirty="0" smtClean="0"/>
              <a:t>Já vimos aqui que a administração as vezes actua segundo o direito público, desenvolvendo uma actividade pública  e outras vezes actua segundo o direito privado, exercendo então actividade administrativa privada.</a:t>
            </a:r>
          </a:p>
          <a:p>
            <a:pPr>
              <a:buNone/>
            </a:pPr>
            <a:r>
              <a:rPr lang="pt-PT" dirty="0" smtClean="0"/>
              <a:t>A actividade administrativa publica designa-se</a:t>
            </a:r>
          </a:p>
          <a:p>
            <a:pPr>
              <a:buNone/>
            </a:pPr>
            <a:r>
              <a:rPr lang="pt-PT" b="1" i="1" dirty="0" smtClean="0"/>
              <a:t>Gestão pública , </a:t>
            </a:r>
            <a:r>
              <a:rPr lang="pt-PT" dirty="0" smtClean="0"/>
              <a:t>e a actividade administrativa privada designa-se gestão privada. Em ambos os casos a gestão é sempre para fins públicos. A gestão privada será então a actividade da administração publica desenvolvida sobre a égide do direito privado e a gestão publica sobre a égide do Direito Administrativo.   </a:t>
            </a:r>
            <a:r>
              <a:rPr lang="pt-PT" b="1" i="1" dirty="0" smtClean="0"/>
              <a:t>    </a:t>
            </a:r>
            <a:endParaRPr lang="pt-PT" b="1" i="1" dirty="0"/>
          </a:p>
        </p:txBody>
      </p:sp>
      <p:sp>
        <p:nvSpPr>
          <p:cNvPr id="3" name="Título 2"/>
          <p:cNvSpPr>
            <a:spLocks noGrp="1"/>
          </p:cNvSpPr>
          <p:nvPr>
            <p:ph type="title"/>
          </p:nvPr>
        </p:nvSpPr>
        <p:spPr/>
        <p:txBody>
          <a:bodyPr>
            <a:normAutofit fontScale="90000"/>
          </a:bodyPr>
          <a:lstStyle/>
          <a:p>
            <a:r>
              <a:rPr lang="pt-PT" dirty="0" smtClean="0"/>
              <a:t>Actividade de gestão pública e de gestão privada</a:t>
            </a:r>
            <a:endParaRPr lang="pt-PT"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70000" lnSpcReduction="20000"/>
          </a:bodyPr>
          <a:lstStyle/>
          <a:p>
            <a:r>
              <a:rPr lang="pt-PT" dirty="0" smtClean="0"/>
              <a:t>São </a:t>
            </a:r>
            <a:r>
              <a:rPr lang="pt-PT" b="1" i="1" dirty="0" smtClean="0"/>
              <a:t>actos de gestão privada,</a:t>
            </a:r>
            <a:r>
              <a:rPr lang="pt-PT" dirty="0" smtClean="0"/>
              <a:t> os que se compreendem numa actividade em que a pessoa colectiva, despida do poder público, se encontra e actua numa posição de paridade com os particulares a que os actos respeitem e, portanto, nas mesmas condições e no mesmo regime em que poderia proceder um particular, com submissão às normas de Direito Privado.</a:t>
            </a:r>
          </a:p>
          <a:p>
            <a:r>
              <a:rPr lang="pt-PT" dirty="0" smtClean="0"/>
              <a:t>São </a:t>
            </a:r>
            <a:r>
              <a:rPr lang="pt-PT" b="1" i="1" dirty="0" smtClean="0"/>
              <a:t>actos de gestão pública,</a:t>
            </a:r>
            <a:r>
              <a:rPr lang="pt-PT" dirty="0" smtClean="0"/>
              <a:t> os que se compreendem no exercício de um poder  ou dever público, integrando eles mesmos a realização de uma função pública da pessoa colectiva, independentemente de envolverem ou não o exercício de meios de coacção, e independentemente ainda das regras, técnicas ou de outra natureza, que na prática dos actos devam ser observadas. </a:t>
            </a:r>
          </a:p>
          <a:p>
            <a:r>
              <a:rPr lang="pt-PT" dirty="0" smtClean="0"/>
              <a:t>O Direito Administrativo regula apenas, e abrange unicamente, a actividade de gestão pública da administração. À actividade de gestão privada aplicar-se-á o Direito Privado – Direito Civil, Comercial, etc.</a:t>
            </a:r>
          </a:p>
          <a:p>
            <a:pPr>
              <a:buNone/>
            </a:pPr>
            <a:r>
              <a:rPr lang="pt-PT" dirty="0" smtClean="0"/>
              <a:t> </a:t>
            </a:r>
          </a:p>
          <a:p>
            <a:endParaRPr lang="pt-PT" dirty="0"/>
          </a:p>
        </p:txBody>
      </p:sp>
      <p:sp>
        <p:nvSpPr>
          <p:cNvPr id="3" name="Título 2"/>
          <p:cNvSpPr>
            <a:spLocks noGrp="1"/>
          </p:cNvSpPr>
          <p:nvPr>
            <p:ph type="title"/>
          </p:nvPr>
        </p:nvSpPr>
        <p:spPr/>
        <p:txBody>
          <a:bodyPr>
            <a:normAutofit fontScale="90000"/>
          </a:bodyPr>
          <a:lstStyle/>
          <a:p>
            <a:r>
              <a:rPr lang="pt-PT" dirty="0" smtClean="0"/>
              <a:t>Actividade de gestão pública e de gestão privada</a:t>
            </a:r>
            <a:endParaRPr lang="pt-PT"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92500" lnSpcReduction="20000"/>
          </a:bodyPr>
          <a:lstStyle/>
          <a:p>
            <a:pPr>
              <a:buNone/>
            </a:pPr>
            <a:r>
              <a:rPr lang="pt-PT" dirty="0" smtClean="0"/>
              <a:t>São duas as principais teses:</a:t>
            </a:r>
          </a:p>
          <a:p>
            <a:pPr>
              <a:buNone/>
            </a:pPr>
            <a:r>
              <a:rPr lang="pt-PT" dirty="0" smtClean="0"/>
              <a:t>1)</a:t>
            </a:r>
            <a:r>
              <a:rPr lang="pt-PT" b="1" i="1" dirty="0" smtClean="0"/>
              <a:t>“</a:t>
            </a:r>
            <a:r>
              <a:rPr lang="pt-PT" b="1" i="1" dirty="0" err="1" smtClean="0"/>
              <a:t>green</a:t>
            </a:r>
            <a:r>
              <a:rPr lang="pt-PT" b="1" i="1" dirty="0" smtClean="0"/>
              <a:t> </a:t>
            </a:r>
            <a:r>
              <a:rPr lang="pt-PT" b="1" i="1" dirty="0" err="1" smtClean="0"/>
              <a:t>light</a:t>
            </a:r>
            <a:r>
              <a:rPr lang="pt-PT" b="1" i="1" dirty="0" smtClean="0"/>
              <a:t> </a:t>
            </a:r>
            <a:r>
              <a:rPr lang="pt-PT" b="1" i="1" dirty="0" err="1" smtClean="0"/>
              <a:t>theories</a:t>
            </a:r>
            <a:r>
              <a:rPr lang="pt-PT" b="1" i="1" dirty="0" smtClean="0"/>
              <a:t>” </a:t>
            </a:r>
            <a:r>
              <a:rPr lang="pt-PT" dirty="0" smtClean="0"/>
              <a:t>-A função do Direito Administrativo é conferir poderes de autoridade à Administração Pública, de modo a que ela possa fazer sobrepor o interesse colectivo aos interesses privados.</a:t>
            </a:r>
          </a:p>
          <a:p>
            <a:pPr>
              <a:buNone/>
            </a:pPr>
            <a:r>
              <a:rPr lang="pt-PT" dirty="0" smtClean="0"/>
              <a:t>2)</a:t>
            </a:r>
            <a:r>
              <a:rPr lang="pt-PT" i="1" dirty="0" smtClean="0"/>
              <a:t>“</a:t>
            </a:r>
            <a:r>
              <a:rPr lang="pt-PT" b="1" i="1" dirty="0" smtClean="0"/>
              <a:t> </a:t>
            </a:r>
            <a:r>
              <a:rPr lang="pt-PT" b="1" i="1" dirty="0" err="1" smtClean="0"/>
              <a:t>red</a:t>
            </a:r>
            <a:r>
              <a:rPr lang="pt-PT" b="1" i="1" dirty="0" smtClean="0"/>
              <a:t> </a:t>
            </a:r>
            <a:r>
              <a:rPr lang="pt-PT" b="1" i="1" dirty="0" err="1" smtClean="0"/>
              <a:t>light</a:t>
            </a:r>
            <a:r>
              <a:rPr lang="pt-PT" b="1" i="1" dirty="0" smtClean="0"/>
              <a:t> </a:t>
            </a:r>
            <a:r>
              <a:rPr lang="pt-PT" b="1" i="1" dirty="0" err="1" smtClean="0"/>
              <a:t>theories</a:t>
            </a:r>
            <a:r>
              <a:rPr lang="pt-PT" b="1" i="1" dirty="0" smtClean="0"/>
              <a:t>” </a:t>
            </a:r>
            <a:r>
              <a:rPr lang="pt-PT" i="1" dirty="0" smtClean="0"/>
              <a:t>- </a:t>
            </a:r>
            <a:r>
              <a:rPr lang="pt-PT" dirty="0" smtClean="0"/>
              <a:t>A função do Direito Administrativo é reconhecer direitos e estabelecer garantias em favor dos particulares frente ao Estado, de modo a limitar juridicamente os abusos do poder executivo, e a proteger os cidadãos contra os excessos da autoridade do Estado</a:t>
            </a:r>
            <a:endParaRPr lang="pt-PT" dirty="0"/>
          </a:p>
        </p:txBody>
      </p:sp>
      <p:sp>
        <p:nvSpPr>
          <p:cNvPr id="3" name="Título 2"/>
          <p:cNvSpPr>
            <a:spLocks noGrp="1"/>
          </p:cNvSpPr>
          <p:nvPr>
            <p:ph type="title"/>
          </p:nvPr>
        </p:nvSpPr>
        <p:spPr/>
        <p:txBody>
          <a:bodyPr>
            <a:normAutofit fontScale="90000"/>
          </a:bodyPr>
          <a:lstStyle/>
          <a:p>
            <a:r>
              <a:rPr lang="pt-PT" dirty="0" smtClean="0"/>
              <a:t>Função do Direito Administrativo</a:t>
            </a:r>
            <a:endParaRPr lang="pt-PT"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92500"/>
          </a:bodyPr>
          <a:lstStyle/>
          <a:p>
            <a:pPr>
              <a:buNone/>
            </a:pPr>
            <a:r>
              <a:rPr lang="pt-PT" dirty="0" smtClean="0"/>
              <a:t>Nenhuma das teorias é, em si mesmas, verdadeira. Na verdade temos que combinar de forma adequada e harmoniosa as duas teorias. </a:t>
            </a:r>
          </a:p>
          <a:p>
            <a:pPr>
              <a:buNone/>
            </a:pPr>
            <a:r>
              <a:rPr lang="pt-PT" dirty="0" smtClean="0"/>
              <a:t>Com efeito, há normas administrativas que conferem poderes de autoridade à administração,  mas também há normas administrativas que conferem a outros sujeitos de direito, nomeadamente aos particulares, direitos subjectivos, interesses legítimos garantias processuais frente à administração.</a:t>
            </a:r>
          </a:p>
          <a:p>
            <a:pPr>
              <a:buNone/>
            </a:pPr>
            <a:r>
              <a:rPr lang="pt-PT" dirty="0" smtClean="0"/>
              <a:t>      </a:t>
            </a:r>
            <a:endParaRPr lang="pt-PT" dirty="0"/>
          </a:p>
        </p:txBody>
      </p:sp>
      <p:sp>
        <p:nvSpPr>
          <p:cNvPr id="3" name="Título 2"/>
          <p:cNvSpPr>
            <a:spLocks noGrp="1"/>
          </p:cNvSpPr>
          <p:nvPr>
            <p:ph type="title"/>
          </p:nvPr>
        </p:nvSpPr>
        <p:spPr/>
        <p:txBody>
          <a:bodyPr>
            <a:normAutofit fontScale="90000"/>
          </a:bodyPr>
          <a:lstStyle/>
          <a:p>
            <a:r>
              <a:rPr lang="pt-PT" dirty="0" smtClean="0"/>
              <a:t>Função do Direito Administrativo</a:t>
            </a:r>
            <a:endParaRPr lang="pt-PT"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lstStyle/>
          <a:p>
            <a:r>
              <a:rPr lang="pt-PT" dirty="0" smtClean="0"/>
              <a:t>Assim o direito administrativo desempenha uma função mista, ou uma dupla função: legitimar a intervenção da autoridade pública e proteger a esfera jurídica dos particulares, enfim organizar a autoridade do poder e defender a liberdade dos cidadãos.</a:t>
            </a:r>
            <a:endParaRPr lang="pt-PT" dirty="0"/>
          </a:p>
        </p:txBody>
      </p:sp>
      <p:sp>
        <p:nvSpPr>
          <p:cNvPr id="3" name="Título 2"/>
          <p:cNvSpPr>
            <a:spLocks noGrp="1"/>
          </p:cNvSpPr>
          <p:nvPr>
            <p:ph type="title"/>
          </p:nvPr>
        </p:nvSpPr>
        <p:spPr/>
        <p:txBody>
          <a:bodyPr>
            <a:normAutofit fontScale="90000"/>
          </a:bodyPr>
          <a:lstStyle/>
          <a:p>
            <a:r>
              <a:rPr lang="pt-PT" dirty="0" smtClean="0"/>
              <a:t>Função do Direito Administrativo</a:t>
            </a:r>
            <a:endParaRPr lang="pt-PT"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85000" lnSpcReduction="20000"/>
          </a:bodyPr>
          <a:lstStyle/>
          <a:p>
            <a:r>
              <a:rPr lang="pt-PT" dirty="0" smtClean="0"/>
              <a:t>O Direito Administrativo é quase um milagre na medida em que existe porque o poder aceita submeter-se à lei em benefício dos cidadãos. O Direito Administrativo nasce quando o poder aceitar submeter-se ao Direito. Mas não a qualquer Direito, antes a um Direito que lhe deixa em todo o caso uma certa folga, uma certa margem de manobra para que o interesse público possa ser prosseguido da melhor forma. Quer dizer, o Direito Administrativo não é apenas um instrumento de liberalismo frente ao poder, é ao mesmo tempo o garante de uma acção administrativa eficaz. O Direito Administrativo, noutras palavras ainda, é simultaneamente um meio de afirmação da vontade do poder é um meio de protecção do cidadão contra o Estado.</a:t>
            </a:r>
          </a:p>
          <a:p>
            <a:endParaRPr lang="pt-PT" dirty="0"/>
          </a:p>
        </p:txBody>
      </p:sp>
      <p:sp>
        <p:nvSpPr>
          <p:cNvPr id="3" name="Título 2"/>
          <p:cNvSpPr>
            <a:spLocks noGrp="1"/>
          </p:cNvSpPr>
          <p:nvPr>
            <p:ph type="title"/>
          </p:nvPr>
        </p:nvSpPr>
        <p:spPr/>
        <p:txBody>
          <a:bodyPr>
            <a:normAutofit fontScale="90000"/>
          </a:bodyPr>
          <a:lstStyle/>
          <a:p>
            <a:r>
              <a:rPr lang="pt-PT" dirty="0" smtClean="0"/>
              <a:t>Caracterização genérica do Direito Administrativo</a:t>
            </a:r>
            <a:endParaRPr lang="pt-PT"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lstStyle/>
          <a:p>
            <a:r>
              <a:rPr lang="pt-PT" dirty="0" smtClean="0"/>
              <a:t>Aquilo que caracteriza genericamente o Direito Administrativo é a procura permanente de harmonização das exigências da acção administrativa, na prossecução dos interesses gerais, com as exigências da garantia dos particulares, na defesa dos seus direitos e interesses legítimos.</a:t>
            </a:r>
          </a:p>
        </p:txBody>
      </p:sp>
      <p:sp>
        <p:nvSpPr>
          <p:cNvPr id="3" name="Título 2"/>
          <p:cNvSpPr>
            <a:spLocks noGrp="1"/>
          </p:cNvSpPr>
          <p:nvPr>
            <p:ph type="title"/>
          </p:nvPr>
        </p:nvSpPr>
        <p:spPr/>
        <p:txBody>
          <a:bodyPr>
            <a:normAutofit fontScale="90000"/>
          </a:bodyPr>
          <a:lstStyle/>
          <a:p>
            <a:r>
              <a:rPr lang="pt-PT" dirty="0" smtClean="0"/>
              <a:t>Caracterização genérica do Direito Administrativo</a:t>
            </a:r>
            <a:endParaRPr lang="pt-PT"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lstStyle/>
          <a:p>
            <a:r>
              <a:rPr lang="pt-PT" dirty="0" smtClean="0"/>
              <a:t>Fontes de direito, em sentido técnico-jurídico,  são os modos de formação e revelação do Direito. </a:t>
            </a:r>
          </a:p>
          <a:p>
            <a:r>
              <a:rPr lang="pt-PT" dirty="0" smtClean="0"/>
              <a:t>São Fontes Gerais de Direito:</a:t>
            </a:r>
          </a:p>
          <a:p>
            <a:pPr marL="624078" indent="-514350">
              <a:buFont typeface="+mj-lt"/>
              <a:buAutoNum type="arabicPeriod"/>
            </a:pPr>
            <a:r>
              <a:rPr lang="pt-PT" i="1" dirty="0" smtClean="0"/>
              <a:t>A lei </a:t>
            </a:r>
          </a:p>
          <a:p>
            <a:pPr marL="624078" indent="-514350">
              <a:buFont typeface="+mj-lt"/>
              <a:buAutoNum type="arabicPeriod"/>
            </a:pPr>
            <a:r>
              <a:rPr lang="pt-PT" i="1" dirty="0" smtClean="0"/>
              <a:t>O costume </a:t>
            </a:r>
          </a:p>
          <a:p>
            <a:pPr marL="624078" indent="-514350">
              <a:buFont typeface="+mj-lt"/>
              <a:buAutoNum type="arabicPeriod"/>
            </a:pPr>
            <a:r>
              <a:rPr lang="pt-PT" i="1" dirty="0" smtClean="0"/>
              <a:t>A jurisprudência</a:t>
            </a:r>
          </a:p>
          <a:p>
            <a:pPr marL="624078" indent="-514350">
              <a:buFont typeface="+mj-lt"/>
              <a:buAutoNum type="arabicPeriod"/>
            </a:pPr>
            <a:r>
              <a:rPr lang="pt-PT" i="1" dirty="0" smtClean="0"/>
              <a:t>A equidade </a:t>
            </a:r>
          </a:p>
          <a:p>
            <a:pPr marL="624078" indent="-514350">
              <a:buFont typeface="+mj-lt"/>
              <a:buAutoNum type="arabicPeriod"/>
            </a:pPr>
            <a:r>
              <a:rPr lang="pt-PT" i="1" dirty="0" smtClean="0"/>
              <a:t>Os princípios Gerais de Direito.   </a:t>
            </a:r>
            <a:endParaRPr lang="pt-PT" i="1" dirty="0"/>
          </a:p>
        </p:txBody>
      </p:sp>
      <p:sp>
        <p:nvSpPr>
          <p:cNvPr id="3" name="Título 2"/>
          <p:cNvSpPr>
            <a:spLocks noGrp="1"/>
          </p:cNvSpPr>
          <p:nvPr>
            <p:ph type="title"/>
          </p:nvPr>
        </p:nvSpPr>
        <p:spPr/>
        <p:txBody>
          <a:bodyPr>
            <a:normAutofit fontScale="90000"/>
          </a:bodyPr>
          <a:lstStyle/>
          <a:p>
            <a:r>
              <a:rPr lang="pt-PT" dirty="0" smtClean="0"/>
              <a:t>Fontes do direito administrativo.</a:t>
            </a:r>
            <a:endParaRPr lang="pt-PT"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a:bodyPr>
          <a:lstStyle/>
          <a:p>
            <a:r>
              <a:rPr lang="pt-PT" dirty="0" smtClean="0"/>
              <a:t>No nosso ordenamento jurídico, a lei ocupa um lugar privilegiado dentro das fontes de direito, de cujas modalidade é a mais importante.  </a:t>
            </a:r>
          </a:p>
          <a:p>
            <a:r>
              <a:rPr lang="pt-PT" dirty="0" smtClean="0"/>
              <a:t>O art. 1º do CC, no seu nº1, diz expressamente que a lei é “</a:t>
            </a:r>
            <a:r>
              <a:rPr lang="pt-PT" i="1" dirty="0" smtClean="0"/>
              <a:t>fonte imediata do direito”</a:t>
            </a:r>
            <a:r>
              <a:rPr lang="pt-PT" dirty="0" smtClean="0"/>
              <a:t> e no nº 2 diz que “</a:t>
            </a:r>
            <a:r>
              <a:rPr lang="pt-PT" i="1" dirty="0" smtClean="0"/>
              <a:t>são leis todas as disposições genéricas provindas dos órgãos estaduais competentes” .</a:t>
            </a:r>
          </a:p>
        </p:txBody>
      </p:sp>
      <p:sp>
        <p:nvSpPr>
          <p:cNvPr id="3" name="Título 2"/>
          <p:cNvSpPr>
            <a:spLocks noGrp="1"/>
          </p:cNvSpPr>
          <p:nvPr>
            <p:ph type="title"/>
          </p:nvPr>
        </p:nvSpPr>
        <p:spPr/>
        <p:txBody>
          <a:bodyPr>
            <a:normAutofit fontScale="90000"/>
          </a:bodyPr>
          <a:lstStyle/>
          <a:p>
            <a:r>
              <a:rPr lang="pt-PT" dirty="0" smtClean="0"/>
              <a:t>Fontes do direito administrativo.</a:t>
            </a:r>
            <a:endParaRPr lang="pt-PT"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92500"/>
          </a:bodyPr>
          <a:lstStyle/>
          <a:p>
            <a:r>
              <a:rPr lang="pt-PT" dirty="0" smtClean="0"/>
              <a:t>Assim, a noção de lei aqui abrange não só as normas jurídicas emanadas da Assembleia  Nacional (lei propriamente ditas), mas ainda as que procedem de outros órgãos estaduais (centrais ou locais) com competência para as elaborar (decretos leis, decretos regulamentares, decretos, portarias, despachos normativos).   </a:t>
            </a:r>
          </a:p>
          <a:p>
            <a:endParaRPr lang="pt-PT" dirty="0" smtClean="0"/>
          </a:p>
          <a:p>
            <a:r>
              <a:rPr lang="pt-PT" dirty="0" smtClean="0"/>
              <a:t>As outras fontes de direito, ou são mediatas ou não são considerados fontes de direito no nosso ordenamento jurídico.    </a:t>
            </a:r>
          </a:p>
          <a:p>
            <a:endParaRPr lang="pt-PT" dirty="0" smtClean="0"/>
          </a:p>
        </p:txBody>
      </p:sp>
      <p:sp>
        <p:nvSpPr>
          <p:cNvPr id="3" name="Título 2"/>
          <p:cNvSpPr>
            <a:spLocks noGrp="1"/>
          </p:cNvSpPr>
          <p:nvPr>
            <p:ph type="title"/>
          </p:nvPr>
        </p:nvSpPr>
        <p:spPr/>
        <p:txBody>
          <a:bodyPr>
            <a:normAutofit fontScale="90000"/>
          </a:bodyPr>
          <a:lstStyle/>
          <a:p>
            <a:r>
              <a:rPr lang="pt-PT" dirty="0" smtClean="0"/>
              <a:t>Fontes do direito administrativo.</a:t>
            </a:r>
            <a:endParaRPr lang="pt-PT"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92500" lnSpcReduction="10000"/>
          </a:bodyPr>
          <a:lstStyle/>
          <a:p>
            <a:r>
              <a:rPr lang="pt-PT" dirty="0" smtClean="0"/>
              <a:t>Os estudo das fontes do direito administrativo não se distancia da teoria geral das fontes de direito.  </a:t>
            </a:r>
          </a:p>
          <a:p>
            <a:pPr>
              <a:buNone/>
            </a:pPr>
            <a:endParaRPr lang="pt-PT" dirty="0" smtClean="0"/>
          </a:p>
          <a:p>
            <a:r>
              <a:rPr lang="pt-PT" dirty="0" smtClean="0"/>
              <a:t>Assim, a principal fonte do nosso Direito Administrativo é a lei, tomada em sentido genérico, compreendendo as leis em sentido formal (lei constitucional, leis ordinárias, decretos-lei) e os regulamentos, qualquer que seja a forma que revistam (decreto, portaria, despacho normativo, deliberação de órgão colegial).          </a:t>
            </a:r>
            <a:endParaRPr lang="pt-PT" dirty="0"/>
          </a:p>
        </p:txBody>
      </p:sp>
      <p:sp>
        <p:nvSpPr>
          <p:cNvPr id="3" name="Título 2"/>
          <p:cNvSpPr>
            <a:spLocks noGrp="1"/>
          </p:cNvSpPr>
          <p:nvPr>
            <p:ph type="title"/>
          </p:nvPr>
        </p:nvSpPr>
        <p:spPr/>
        <p:txBody>
          <a:bodyPr>
            <a:normAutofit fontScale="90000"/>
          </a:bodyPr>
          <a:lstStyle/>
          <a:p>
            <a:r>
              <a:rPr lang="pt-PT" dirty="0" smtClean="0"/>
              <a:t>Fontes do direito administrativo.</a:t>
            </a:r>
            <a:endParaRPr lang="pt-PT"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lstStyle/>
          <a:p>
            <a:r>
              <a:rPr lang="pt-PT" dirty="0" smtClean="0"/>
              <a:t>O regulamento que é de entre as fontes de direito administrativo, que mais nos interessa vai ser objecto de estudo mais a frente como forma de </a:t>
            </a:r>
            <a:r>
              <a:rPr lang="pt-PT" smtClean="0"/>
              <a:t>actividade administrativa que é.  </a:t>
            </a:r>
            <a:endParaRPr lang="pt-PT" dirty="0"/>
          </a:p>
        </p:txBody>
      </p:sp>
      <p:sp>
        <p:nvSpPr>
          <p:cNvPr id="3" name="Título 2"/>
          <p:cNvSpPr>
            <a:spLocks noGrp="1"/>
          </p:cNvSpPr>
          <p:nvPr>
            <p:ph type="title"/>
          </p:nvPr>
        </p:nvSpPr>
        <p:spPr/>
        <p:txBody>
          <a:bodyPr>
            <a:normAutofit fontScale="90000"/>
          </a:bodyPr>
          <a:lstStyle/>
          <a:p>
            <a:r>
              <a:rPr lang="pt-PT" dirty="0" smtClean="0"/>
              <a:t>Fontes do direito administrativo.</a:t>
            </a:r>
            <a:endParaRPr lang="pt-PT"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fluência">
  <a:themeElements>
    <a:clrScheme name="Confluência">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fluência">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fluência">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Tema do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o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1237</TotalTime>
  <Words>2585</Words>
  <Application>Microsoft Office PowerPoint</Application>
  <PresentationFormat>Apresentação no Ecrã (4:3)</PresentationFormat>
  <Paragraphs>122</Paragraphs>
  <Slides>31</Slides>
  <Notes>2</Notes>
  <HiddenSlides>0</HiddenSlides>
  <MMClips>0</MMClips>
  <ScaleCrop>false</ScaleCrop>
  <HeadingPairs>
    <vt:vector size="6" baseType="variant">
      <vt:variant>
        <vt:lpstr>Tema</vt:lpstr>
      </vt:variant>
      <vt:variant>
        <vt:i4>1</vt:i4>
      </vt:variant>
      <vt:variant>
        <vt:lpstr>Servidores OLE incorporados</vt:lpstr>
      </vt:variant>
      <vt:variant>
        <vt:i4>1</vt:i4>
      </vt:variant>
      <vt:variant>
        <vt:lpstr>Títulos dos diapositivos</vt:lpstr>
      </vt:variant>
      <vt:variant>
        <vt:i4>31</vt:i4>
      </vt:variant>
    </vt:vector>
  </HeadingPairs>
  <TitlesOfParts>
    <vt:vector size="33" baseType="lpstr">
      <vt:lpstr>Confluência</vt:lpstr>
      <vt:lpstr>Diapositivo do Microsoft Office PowerPoint</vt:lpstr>
      <vt:lpstr>O Direito Administrativo </vt:lpstr>
      <vt:lpstr>Direito administrativo generalidades </vt:lpstr>
      <vt:lpstr>Subordinação da Administração Pública ao direito. </vt:lpstr>
      <vt:lpstr>Subordinação da Administração Pública ao direito. </vt:lpstr>
      <vt:lpstr>Subordinação da Administração Pública ao direito. </vt:lpstr>
      <vt:lpstr>Subordinação da Administração Pública ao direito. </vt:lpstr>
      <vt:lpstr>Subordinação da Administração Pública ao direito. </vt:lpstr>
      <vt:lpstr>Subordinação da Administração Pública ao direito. </vt:lpstr>
      <vt:lpstr>Subordinação da Administração Pública ao direito. </vt:lpstr>
      <vt:lpstr>Subordinação da Administração Pública ao direito. </vt:lpstr>
      <vt:lpstr>Noção de direito Administrativo </vt:lpstr>
      <vt:lpstr>Noção de direito Administrativo </vt:lpstr>
      <vt:lpstr>DIREITO ADMINISTRATIVO COMO DIREITO PÚBLICO. </vt:lpstr>
      <vt:lpstr>Tipos de normas administrativas </vt:lpstr>
      <vt:lpstr>Tipos de normas administrativas </vt:lpstr>
      <vt:lpstr>Tipos de normas administrativas </vt:lpstr>
      <vt:lpstr>Tipos de normas administrativas </vt:lpstr>
      <vt:lpstr>Tipos de normas administrativas </vt:lpstr>
      <vt:lpstr>Tipos de normas administrativas </vt:lpstr>
      <vt:lpstr>Actividade de gestão pública e de gestão privada</vt:lpstr>
      <vt:lpstr>Actividade de gestão pública e de gestão privada</vt:lpstr>
      <vt:lpstr>Função do Direito Administrativo</vt:lpstr>
      <vt:lpstr>Função do Direito Administrativo</vt:lpstr>
      <vt:lpstr>Função do Direito Administrativo</vt:lpstr>
      <vt:lpstr>Caracterização genérica do Direito Administrativo</vt:lpstr>
      <vt:lpstr>Caracterização genérica do Direito Administrativo</vt:lpstr>
      <vt:lpstr>Fontes do direito administrativo.</vt:lpstr>
      <vt:lpstr>Fontes do direito administrativo.</vt:lpstr>
      <vt:lpstr>Fontes do direito administrativo.</vt:lpstr>
      <vt:lpstr>Fontes do direito administrativo.</vt:lpstr>
      <vt:lpstr>Fontes do direito administrativo.</vt:lpstr>
    </vt:vector>
  </TitlesOfParts>
  <Company>Hewlett-Packard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 Direito Administrativo</dc:title>
  <dc:creator>hp</dc:creator>
  <cp:lastModifiedBy>Suely</cp:lastModifiedBy>
  <cp:revision>95</cp:revision>
  <dcterms:created xsi:type="dcterms:W3CDTF">2010-11-22T11:30:24Z</dcterms:created>
  <dcterms:modified xsi:type="dcterms:W3CDTF">2011-01-05T21:26:46Z</dcterms:modified>
</cp:coreProperties>
</file>