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309" r:id="rId3"/>
    <p:sldId id="310" r:id="rId4"/>
    <p:sldId id="311" r:id="rId5"/>
    <p:sldId id="321" r:id="rId6"/>
    <p:sldId id="322" r:id="rId7"/>
    <p:sldId id="303" r:id="rId8"/>
    <p:sldId id="304" r:id="rId9"/>
    <p:sldId id="308" r:id="rId10"/>
    <p:sldId id="313" r:id="rId11"/>
    <p:sldId id="306" r:id="rId12"/>
    <p:sldId id="315" r:id="rId13"/>
    <p:sldId id="319" r:id="rId14"/>
    <p:sldId id="316" r:id="rId15"/>
    <p:sldId id="317" r:id="rId16"/>
    <p:sldId id="318" r:id="rId17"/>
    <p:sldId id="320" r:id="rId18"/>
    <p:sldId id="312" r:id="rId19"/>
    <p:sldId id="307" r:id="rId20"/>
    <p:sldId id="314" r:id="rId21"/>
    <p:sldId id="326" r:id="rId22"/>
    <p:sldId id="323" r:id="rId23"/>
    <p:sldId id="327" r:id="rId24"/>
    <p:sldId id="325" r:id="rId25"/>
  </p:sldIdLst>
  <p:sldSz cx="9144000" cy="6858000" type="screen4x3"/>
  <p:notesSz cx="6858000" cy="9144000"/>
  <p:defaultTextStyle>
    <a:defPPr>
      <a:defRPr lang="pt-PT"/>
    </a:defPPr>
    <a:lvl1pPr algn="ctr" rtl="0" fontAlgn="base">
      <a:spcBef>
        <a:spcPct val="0"/>
      </a:spcBef>
      <a:spcAft>
        <a:spcPct val="0"/>
      </a:spcAft>
      <a:buFont typeface="Wingdings" pitchFamily="2" charset="2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buFont typeface="Wingdings" pitchFamily="2" charset="2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buFont typeface="Wingdings" pitchFamily="2" charset="2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buFont typeface="Wingdings" pitchFamily="2" charset="2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buFont typeface="Wingdings" pitchFamily="2" charset="2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18" autoAdjust="0"/>
    <p:restoredTop sz="94660"/>
  </p:normalViewPr>
  <p:slideViewPr>
    <p:cSldViewPr>
      <p:cViewPr varScale="1">
        <p:scale>
          <a:sx n="70" d="100"/>
          <a:sy n="70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/>
            </a:lvl1pPr>
          </a:lstStyle>
          <a:p>
            <a:fld id="{AFF0EEED-6FD1-499B-BBE3-D83A132216B2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/>
            </a:lvl1pPr>
          </a:lstStyle>
          <a:p>
            <a:endParaRPr lang="pt-PT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/>
            </a:lvl1pPr>
          </a:lstStyle>
          <a:p>
            <a:fld id="{8CD8E024-B8A4-4B7B-9FFB-30F34CE50DB6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D8E024-B8A4-4B7B-9FFB-30F34CE50DB6}" type="slidenum">
              <a:rPr lang="pt-PT" smtClean="0"/>
              <a:pPr/>
              <a:t>11</a:t>
            </a:fld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A698E2-E57B-45CD-8545-F8ECCCC64E7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C0599D-6690-4D24-9BC2-CD47D52F7F4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C534B2-92EF-447A-9C33-28157D1B58F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D0AC7F-4B24-42F8-8CD5-AC6338855D64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DA12C-69FA-4D62-8BC5-CC37A875385F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A980B-84A6-4D79-9D7F-87F6C31E1BB5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CADC3-658F-43EC-9EAD-9FEFB0553FD0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E76FF9-E8EE-4288-B6A8-F53AC15AACA4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D86E56-CFC7-49D3-882E-9D08D1127B6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C976C0-878B-41B6-A28E-4F5B277415CD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5DBF19-A7CC-49C9-8A1C-AAA124B41752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e 4 objec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F1B9AD5-24F7-449D-9422-DE7222D154D9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BE75EFC-6340-45FE-9F1B-48EFCC7DD0CA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/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Tx/>
              <a:buNone/>
              <a:defRPr sz="1400"/>
            </a:lvl1pPr>
          </a:lstStyle>
          <a:p>
            <a:r>
              <a:rPr lang="pt-PT"/>
              <a:t>Analítica-Formação Exame OTOC-Preparado porConceição Carapinha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/>
            </a:lvl1pPr>
          </a:lstStyle>
          <a:p>
            <a:fld id="{3E638C68-9FA1-4ADB-B030-B85D3AF86ABC}" type="slidenum">
              <a:rPr lang="pt-PT"/>
              <a:pPr/>
              <a:t>‹nº›</a:t>
            </a:fld>
            <a:endParaRPr lang="pt-PT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CaixaDeTexto 2"/>
          <p:cNvSpPr txBox="1"/>
          <p:nvPr/>
        </p:nvSpPr>
        <p:spPr>
          <a:xfrm>
            <a:off x="3240321" y="3284984"/>
            <a:ext cx="2416046" cy="58477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pt-PT" sz="3200" dirty="0" smtClean="0">
                <a:solidFill>
                  <a:srgbClr val="000000"/>
                </a:solidFill>
              </a:rPr>
              <a:t>Orçamentos</a:t>
            </a:r>
            <a:endParaRPr lang="pt-PT" sz="3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dirty="0" err="1" smtClean="0">
                <a:solidFill>
                  <a:srgbClr val="000000"/>
                </a:solidFill>
              </a:rPr>
              <a:t>Analítica-Formação</a:t>
            </a:r>
            <a:r>
              <a:rPr lang="pt-PT" dirty="0" smtClean="0">
                <a:solidFill>
                  <a:srgbClr val="000000"/>
                </a:solidFill>
              </a:rPr>
              <a:t> Exame </a:t>
            </a:r>
            <a:r>
              <a:rPr lang="pt-PT" dirty="0" err="1" smtClean="0">
                <a:solidFill>
                  <a:srgbClr val="000000"/>
                </a:solidFill>
              </a:rPr>
              <a:t>OTOC-Preparado</a:t>
            </a:r>
            <a:r>
              <a:rPr lang="pt-PT" dirty="0" smtClean="0">
                <a:solidFill>
                  <a:srgbClr val="000000"/>
                </a:solidFill>
              </a:rPr>
              <a:t> </a:t>
            </a:r>
            <a:r>
              <a:rPr lang="pt-PT" dirty="0" err="1" smtClean="0">
                <a:solidFill>
                  <a:srgbClr val="000000"/>
                </a:solidFill>
              </a:rPr>
              <a:t>porConceição</a:t>
            </a:r>
            <a:r>
              <a:rPr lang="pt-PT" dirty="0" smtClean="0">
                <a:solidFill>
                  <a:srgbClr val="000000"/>
                </a:solidFill>
              </a:rPr>
              <a:t> Carapinha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57984" y="1412776"/>
            <a:ext cx="79304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 actividade de uma empresa deve-se alicerçar em projectos a desenvolver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no futuro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607282" y="2564904"/>
            <a:ext cx="1826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Que devem ser: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810990" y="3284984"/>
            <a:ext cx="127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Planeados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923928" y="4139788"/>
            <a:ext cx="1056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Orçados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563888" y="500388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Controlados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dirty="0" err="1" smtClean="0">
                <a:solidFill>
                  <a:srgbClr val="000000"/>
                </a:solidFill>
              </a:rPr>
              <a:t>Analítica-Formação</a:t>
            </a:r>
            <a:r>
              <a:rPr lang="pt-PT" dirty="0" smtClean="0">
                <a:solidFill>
                  <a:srgbClr val="000000"/>
                </a:solidFill>
              </a:rPr>
              <a:t> Exame </a:t>
            </a:r>
            <a:r>
              <a:rPr lang="pt-PT" dirty="0" err="1" smtClean="0">
                <a:solidFill>
                  <a:srgbClr val="000000"/>
                </a:solidFill>
              </a:rPr>
              <a:t>OTOC-Preparado</a:t>
            </a:r>
            <a:r>
              <a:rPr lang="pt-PT" dirty="0" smtClean="0">
                <a:solidFill>
                  <a:srgbClr val="000000"/>
                </a:solidFill>
              </a:rPr>
              <a:t> </a:t>
            </a:r>
            <a:r>
              <a:rPr lang="pt-PT" dirty="0" err="1" smtClean="0">
                <a:solidFill>
                  <a:srgbClr val="000000"/>
                </a:solidFill>
              </a:rPr>
              <a:t>porConceição</a:t>
            </a:r>
            <a:r>
              <a:rPr lang="pt-PT" dirty="0" smtClean="0">
                <a:solidFill>
                  <a:srgbClr val="000000"/>
                </a:solidFill>
              </a:rPr>
              <a:t> Carapinha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3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862515" y="908720"/>
            <a:ext cx="10695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Planear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771800" y="1772816"/>
            <a:ext cx="3249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decidir, á priori, o que fazer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01703" y="2708920"/>
            <a:ext cx="7686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o processo pelo qual se decide o que se pretende fazer e de que modo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835696" y="3861048"/>
            <a:ext cx="57231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 função de planear compreende:</a:t>
            </a:r>
          </a:p>
          <a:p>
            <a:endParaRPr lang="pt-PT" dirty="0" smtClean="0">
              <a:solidFill>
                <a:srgbClr val="000000"/>
              </a:solidFill>
            </a:endParaRP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►A determinação de objectivos a nível organizacional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►A determinação dos meios para os alcançar</a:t>
            </a:r>
          </a:p>
          <a:p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4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572184" y="260648"/>
            <a:ext cx="58801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planeamento pode tomar diferentes dimensões: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293356" y="1054477"/>
            <a:ext cx="6454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dirty="0" smtClean="0">
                <a:solidFill>
                  <a:srgbClr val="000000"/>
                </a:solidFill>
              </a:rPr>
              <a:t>Plano Único: Projectos específicos; tarefas especiais, etc.;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Plano repetitivos: Projectos repetitivos, contínuos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891760" y="2195572"/>
            <a:ext cx="34804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Podem tomar diferentes formas: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403648" y="3347700"/>
            <a:ext cx="59538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Duração: Planeamento de curto, médio e longo prazo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403648" y="3995772"/>
            <a:ext cx="4838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Nível: funcional, área de negócio ou global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385983" y="4643844"/>
            <a:ext cx="64668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Natureza: Planeamento operacional, táctico ou estratégico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5</a:t>
            </a:fld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310069" y="476672"/>
            <a:ext cx="2544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Será necessário definir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83336" y="1340768"/>
            <a:ext cx="32624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Objectivos: Fins a alcançar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56312" y="1916832"/>
            <a:ext cx="80201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Ao nível mais alto da hierarquia: o objectivo principal consiste em assegurar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a permanência da empresa no seu meio ambiente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769051" y="2924944"/>
            <a:ext cx="6032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Ao nível mais baixo deverão estar todos em sintonia com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os objectivos  definidos pelo nível mais elevado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292205" y="3861048"/>
            <a:ext cx="68531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Daí a importância de serem todos envolvidos nos fins a alcançar: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Quer seja ao nível do input de informação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Quer seja na elaboração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Quer seja somente através da informação dos objectivos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050644" y="5589240"/>
            <a:ext cx="50834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Devem ser exigentes mas realistas (exequíveis)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dirty="0" err="1" smtClean="0">
                <a:solidFill>
                  <a:srgbClr val="000000"/>
                </a:solidFill>
              </a:rPr>
              <a:t>Analítica-Formação</a:t>
            </a:r>
            <a:r>
              <a:rPr lang="pt-PT" dirty="0" smtClean="0">
                <a:solidFill>
                  <a:srgbClr val="000000"/>
                </a:solidFill>
              </a:rPr>
              <a:t> Exame </a:t>
            </a:r>
            <a:r>
              <a:rPr lang="pt-PT" dirty="0" err="1" smtClean="0">
                <a:solidFill>
                  <a:srgbClr val="000000"/>
                </a:solidFill>
              </a:rPr>
              <a:t>OTOC-Preparado</a:t>
            </a:r>
            <a:r>
              <a:rPr lang="pt-PT" dirty="0" smtClean="0">
                <a:solidFill>
                  <a:srgbClr val="000000"/>
                </a:solidFill>
              </a:rPr>
              <a:t> </a:t>
            </a:r>
            <a:r>
              <a:rPr lang="pt-PT" dirty="0" err="1" smtClean="0">
                <a:solidFill>
                  <a:srgbClr val="000000"/>
                </a:solidFill>
              </a:rPr>
              <a:t>porConceição</a:t>
            </a:r>
            <a:r>
              <a:rPr lang="pt-PT" dirty="0" smtClean="0">
                <a:solidFill>
                  <a:srgbClr val="000000"/>
                </a:solidFill>
              </a:rPr>
              <a:t> Carapinha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6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71400" y="188640"/>
            <a:ext cx="49105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sz="2000" dirty="0" smtClean="0">
                <a:solidFill>
                  <a:srgbClr val="000000"/>
                </a:solidFill>
              </a:rPr>
              <a:t>Políticas: Guias orientadoras da Acção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39552" y="694437"/>
            <a:ext cx="7943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Guiam o pensamento para encontrar o modo mais conveniente de agir para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atingir os fins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11560" y="1588730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PT" sz="2000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sz="2000" dirty="0" smtClean="0">
                <a:solidFill>
                  <a:srgbClr val="000000"/>
                </a:solidFill>
              </a:rPr>
              <a:t>Processos: Detalhe das </a:t>
            </a:r>
            <a:r>
              <a:rPr lang="pt-PT" sz="2000" dirty="0" smtClean="0">
                <a:solidFill>
                  <a:srgbClr val="000000"/>
                </a:solidFill>
              </a:rPr>
              <a:t>linhas </a:t>
            </a:r>
            <a:r>
              <a:rPr lang="pt-PT" sz="2000" dirty="0" smtClean="0">
                <a:solidFill>
                  <a:srgbClr val="000000"/>
                </a:solidFill>
              </a:rPr>
              <a:t>de acção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1560" y="2195572"/>
            <a:ext cx="6391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Indicam em pormenor como as tarefas devem ser realizadas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11560" y="2865130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PT" sz="2000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sz="2000" dirty="0" smtClean="0">
                <a:solidFill>
                  <a:srgbClr val="000000"/>
                </a:solidFill>
              </a:rPr>
              <a:t>Programas: Conjunto de políticas e processos para por em acção determinados planos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35699" y="3862789"/>
            <a:ext cx="60965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Normalmente é a expressão quantitativa dos orçamentos: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O programa de vendas por exemplo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467544" y="4901098"/>
            <a:ext cx="17604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sz="2000" dirty="0" smtClean="0">
                <a:solidFill>
                  <a:srgbClr val="000000"/>
                </a:solidFill>
                <a:latin typeface="Arial"/>
                <a:cs typeface="Arial"/>
              </a:rPr>
              <a:t>Estratégias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539552" y="5507940"/>
            <a:ext cx="8097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Planos específicos elaborados para procurar adaptar a empresa ao ambiente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>
                <a:solidFill>
                  <a:srgbClr val="000000"/>
                </a:solidFill>
              </a:rPr>
              <a:t>Analítica-Formação Exame OTOC-Preparado porConceição Carapinha</a:t>
            </a:r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F413E-BC6F-4B19-9415-1B876DCACDA7}" type="slidenum">
              <a:rPr lang="pt-PT">
                <a:solidFill>
                  <a:srgbClr val="000000"/>
                </a:solidFill>
              </a:rPr>
              <a:pPr/>
              <a:t>7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41046" y="1196752"/>
            <a:ext cx="76354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Os Orçamentos resultam de previsões efectuadas para um determinado </a:t>
            </a:r>
          </a:p>
          <a:p>
            <a:r>
              <a:rPr lang="pt-PT" dirty="0">
                <a:solidFill>
                  <a:srgbClr val="000000"/>
                </a:solidFill>
              </a:rPr>
              <a:t>p</a:t>
            </a:r>
            <a:r>
              <a:rPr lang="pt-PT" dirty="0" smtClean="0">
                <a:solidFill>
                  <a:srgbClr val="000000"/>
                </a:solidFill>
              </a:rPr>
              <a:t>eríodo de tempo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4527" y="2564904"/>
            <a:ext cx="7673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>
                <a:solidFill>
                  <a:srgbClr val="000000"/>
                </a:solidFill>
              </a:rPr>
              <a:t>g</a:t>
            </a:r>
            <a:r>
              <a:rPr lang="pt-PT" dirty="0" smtClean="0">
                <a:solidFill>
                  <a:srgbClr val="000000"/>
                </a:solidFill>
              </a:rPr>
              <a:t>eralmente correspondente ao ano fiscal em que as empresas operam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516217" y="4005064"/>
            <a:ext cx="2351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por isso para um ano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401122" y="5013176"/>
            <a:ext cx="66992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Mas poderá ser necessário elaborar orçamentos para períodos </a:t>
            </a:r>
          </a:p>
          <a:p>
            <a:r>
              <a:rPr lang="pt-PT" dirty="0">
                <a:solidFill>
                  <a:srgbClr val="000000"/>
                </a:solidFill>
              </a:rPr>
              <a:t>m</a:t>
            </a:r>
            <a:r>
              <a:rPr lang="pt-PT" dirty="0" smtClean="0">
                <a:solidFill>
                  <a:srgbClr val="000000"/>
                </a:solidFill>
              </a:rPr>
              <a:t>ais longos (por exemplo 5 anos)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750599" y="548680"/>
            <a:ext cx="15359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Orçamentar</a:t>
            </a:r>
            <a:endParaRPr lang="pt-PT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dirty="0" err="1">
                <a:solidFill>
                  <a:srgbClr val="000000"/>
                </a:solidFill>
              </a:rPr>
              <a:t>Analítica-Formação</a:t>
            </a:r>
            <a:r>
              <a:rPr lang="pt-PT" dirty="0">
                <a:solidFill>
                  <a:srgbClr val="000000"/>
                </a:solidFill>
              </a:rPr>
              <a:t> Exame </a:t>
            </a:r>
            <a:r>
              <a:rPr lang="pt-PT" dirty="0" err="1">
                <a:solidFill>
                  <a:srgbClr val="000000"/>
                </a:solidFill>
              </a:rPr>
              <a:t>OTOC-Preparado</a:t>
            </a:r>
            <a:r>
              <a:rPr lang="pt-PT" dirty="0">
                <a:solidFill>
                  <a:srgbClr val="000000"/>
                </a:solidFill>
              </a:rPr>
              <a:t> </a:t>
            </a:r>
            <a:r>
              <a:rPr lang="pt-PT" dirty="0" err="1">
                <a:solidFill>
                  <a:srgbClr val="000000"/>
                </a:solidFill>
              </a:rPr>
              <a:t>porConceição</a:t>
            </a:r>
            <a:r>
              <a:rPr lang="pt-PT" dirty="0">
                <a:solidFill>
                  <a:srgbClr val="000000"/>
                </a:solidFill>
              </a:rPr>
              <a:t> Carapinha</a:t>
            </a:r>
          </a:p>
        </p:txBody>
      </p:sp>
      <p:sp>
        <p:nvSpPr>
          <p:cNvPr id="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D9871-3233-4F62-BC27-A0BD41329974}" type="slidenum">
              <a:rPr lang="pt-PT">
                <a:solidFill>
                  <a:srgbClr val="000000"/>
                </a:solidFill>
              </a:rPr>
              <a:pPr/>
              <a:t>8</a:t>
            </a:fld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71600" y="404664"/>
            <a:ext cx="70968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orçamento não passa de documento formalmente escrito para os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Planos da Gestão a desenvolver para o futuro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88161" y="1484784"/>
            <a:ext cx="72122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Esses planos devem ser sempre fixados, para cada nível de decisão,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39420" y="2060848"/>
            <a:ext cx="80586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Discutidos e validados tanto pelo responsável do nível, em causa, como pelo</a:t>
            </a:r>
          </a:p>
          <a:p>
            <a:r>
              <a:rPr lang="pt-PT" dirty="0">
                <a:solidFill>
                  <a:srgbClr val="000000"/>
                </a:solidFill>
              </a:rPr>
              <a:t>r</a:t>
            </a:r>
            <a:r>
              <a:rPr lang="pt-PT" dirty="0" smtClean="0">
                <a:solidFill>
                  <a:srgbClr val="000000"/>
                </a:solidFill>
              </a:rPr>
              <a:t>esponsável do nível hierarquicamente superior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358412" y="2924944"/>
            <a:ext cx="42298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pt-PT" dirty="0" smtClean="0">
                <a:solidFill>
                  <a:srgbClr val="000000"/>
                </a:solidFill>
              </a:rPr>
              <a:t>Nesse documento devem constar:</a:t>
            </a:r>
          </a:p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Os objectivos das operações futuras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 Pressupostos considerados 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A periodicidade do seu controlo</a:t>
            </a:r>
            <a:endParaRPr lang="pt-PT" dirty="0">
              <a:solidFill>
                <a:srgbClr val="000000"/>
              </a:solidFill>
            </a:endParaRPr>
          </a:p>
        </p:txBody>
      </p:sp>
      <p:cxnSp>
        <p:nvCxnSpPr>
          <p:cNvPr id="10" name="Conexão recta unidireccional 9"/>
          <p:cNvCxnSpPr/>
          <p:nvPr/>
        </p:nvCxnSpPr>
        <p:spPr bwMode="auto">
          <a:xfrm flipH="1">
            <a:off x="1907704" y="4509120"/>
            <a:ext cx="1008112" cy="7920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  <a:scene3d>
            <a:camera prst="orthographicFront"/>
            <a:lightRig rig="threePt" dir="t"/>
          </a:scene3d>
          <a:sp3d extrusionH="76200">
            <a:extrusionClr>
              <a:schemeClr val="tx1"/>
            </a:extrusionClr>
          </a:sp3d>
        </p:spPr>
      </p:cxnSp>
      <p:grpSp>
        <p:nvGrpSpPr>
          <p:cNvPr id="20" name="Grupo 19"/>
          <p:cNvGrpSpPr/>
          <p:nvPr/>
        </p:nvGrpSpPr>
        <p:grpSpPr>
          <a:xfrm>
            <a:off x="3851920" y="4149080"/>
            <a:ext cx="1201996" cy="1161420"/>
            <a:chOff x="3851920" y="4149080"/>
            <a:chExt cx="1201996" cy="1161420"/>
          </a:xfrm>
        </p:grpSpPr>
        <p:sp>
          <p:nvSpPr>
            <p:cNvPr id="13" name="AutoShape 6"/>
            <p:cNvSpPr>
              <a:spLocks noChangeArrowheads="1"/>
            </p:cNvSpPr>
            <p:nvPr/>
          </p:nvSpPr>
          <p:spPr bwMode="auto">
            <a:xfrm rot="5400000">
              <a:off x="4070730" y="4146294"/>
              <a:ext cx="728091" cy="733663"/>
            </a:xfrm>
            <a:prstGeom prst="rightArrow">
              <a:avLst>
                <a:gd name="adj1" fmla="val 50000"/>
                <a:gd name="adj2" fmla="val 29657"/>
              </a:avLst>
            </a:prstGeom>
            <a:solidFill>
              <a:schemeClr val="tx1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pt-PT">
                <a:solidFill>
                  <a:srgbClr val="000000"/>
                </a:solidFill>
              </a:endParaRPr>
            </a:p>
          </p:txBody>
        </p:sp>
        <p:sp>
          <p:nvSpPr>
            <p:cNvPr id="14" name="CaixaDeTexto 13"/>
            <p:cNvSpPr txBox="1"/>
            <p:nvPr/>
          </p:nvSpPr>
          <p:spPr>
            <a:xfrm>
              <a:off x="3851920" y="4941168"/>
              <a:ext cx="1201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dirty="0" smtClean="0">
                  <a:solidFill>
                    <a:srgbClr val="000000"/>
                  </a:solidFill>
                </a:rPr>
                <a:t>Trimestral</a:t>
              </a:r>
              <a:endParaRPr lang="pt-PT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1" name="Grupo 20"/>
          <p:cNvGrpSpPr/>
          <p:nvPr/>
        </p:nvGrpSpPr>
        <p:grpSpPr>
          <a:xfrm>
            <a:off x="5897607" y="4003357"/>
            <a:ext cx="1925845" cy="1091119"/>
            <a:chOff x="5897607" y="4003357"/>
            <a:chExt cx="1925845" cy="1091119"/>
          </a:xfrm>
        </p:grpSpPr>
        <p:sp>
          <p:nvSpPr>
            <p:cNvPr id="15" name="AutoShape 6"/>
            <p:cNvSpPr>
              <a:spLocks noChangeArrowheads="1"/>
            </p:cNvSpPr>
            <p:nvPr/>
          </p:nvSpPr>
          <p:spPr bwMode="auto">
            <a:xfrm rot="2194843">
              <a:off x="5897607" y="4003357"/>
              <a:ext cx="818752" cy="733663"/>
            </a:xfrm>
            <a:prstGeom prst="rightArrow">
              <a:avLst>
                <a:gd name="adj1" fmla="val 50000"/>
                <a:gd name="adj2" fmla="val 29657"/>
              </a:avLst>
            </a:prstGeom>
            <a:solidFill>
              <a:schemeClr val="tx1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pt-PT">
                <a:solidFill>
                  <a:srgbClr val="000000"/>
                </a:solidFill>
              </a:endParaRPr>
            </a:p>
          </p:txBody>
        </p:sp>
        <p:sp>
          <p:nvSpPr>
            <p:cNvPr id="16" name="CaixaDeTexto 15"/>
            <p:cNvSpPr txBox="1"/>
            <p:nvPr/>
          </p:nvSpPr>
          <p:spPr>
            <a:xfrm>
              <a:off x="6432394" y="4725144"/>
              <a:ext cx="13910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dirty="0" smtClean="0">
                  <a:solidFill>
                    <a:srgbClr val="000000"/>
                  </a:solidFill>
                </a:rPr>
                <a:t>Semestral</a:t>
              </a:r>
              <a:endParaRPr lang="pt-PT" dirty="0">
                <a:solidFill>
                  <a:srgbClr val="000000"/>
                </a:solidFill>
              </a:endParaRPr>
            </a:p>
          </p:txBody>
        </p:sp>
      </p:grpSp>
      <p:sp>
        <p:nvSpPr>
          <p:cNvPr id="18" name="CaixaDeTexto 17"/>
          <p:cNvSpPr txBox="1"/>
          <p:nvPr/>
        </p:nvSpPr>
        <p:spPr>
          <a:xfrm>
            <a:off x="2456582" y="5589240"/>
            <a:ext cx="3839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E apresentado em números/valores</a:t>
            </a:r>
            <a:endParaRPr lang="pt-PT" dirty="0">
              <a:solidFill>
                <a:srgbClr val="000000"/>
              </a:solidFill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1391824" y="4149080"/>
            <a:ext cx="1752802" cy="872048"/>
            <a:chOff x="1391824" y="4294436"/>
            <a:chExt cx="1752802" cy="872048"/>
          </a:xfrm>
        </p:grpSpPr>
        <p:sp>
          <p:nvSpPr>
            <p:cNvPr id="12" name="CaixaDeTexto 11"/>
            <p:cNvSpPr txBox="1"/>
            <p:nvPr/>
          </p:nvSpPr>
          <p:spPr>
            <a:xfrm>
              <a:off x="1391824" y="4797152"/>
              <a:ext cx="12359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dirty="0" smtClean="0">
                  <a:solidFill>
                    <a:srgbClr val="000000"/>
                  </a:solidFill>
                </a:rPr>
                <a:t>Mensal</a:t>
              </a:r>
              <a:endParaRPr lang="pt-PT" dirty="0">
                <a:solidFill>
                  <a:srgbClr val="000000"/>
                </a:solidFill>
              </a:endParaRPr>
            </a:p>
          </p:txBody>
        </p:sp>
        <p:sp>
          <p:nvSpPr>
            <p:cNvPr id="17" name="AutoShape 6"/>
            <p:cNvSpPr>
              <a:spLocks noChangeArrowheads="1"/>
            </p:cNvSpPr>
            <p:nvPr/>
          </p:nvSpPr>
          <p:spPr bwMode="auto">
            <a:xfrm rot="7530232">
              <a:off x="2413749" y="4291650"/>
              <a:ext cx="728091" cy="733663"/>
            </a:xfrm>
            <a:prstGeom prst="rightArrow">
              <a:avLst>
                <a:gd name="adj1" fmla="val 50000"/>
                <a:gd name="adj2" fmla="val 29657"/>
              </a:avLst>
            </a:prstGeom>
            <a:solidFill>
              <a:schemeClr val="tx1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endParaRPr lang="pt-PT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75EFC-6340-45FE-9F1B-48EFCC7DD0CA}" type="slidenum">
              <a:rPr lang="pt-PT" smtClean="0">
                <a:solidFill>
                  <a:srgbClr val="000000"/>
                </a:solidFill>
              </a:rPr>
              <a:pPr/>
              <a:t>9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691680" y="620688"/>
            <a:ext cx="5832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Os orçamentos têm de ser elaborados em função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do que é pretendido e de acordo com a actividade exercida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059832" y="1988840"/>
            <a:ext cx="3134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Não há um modelo </a:t>
            </a:r>
            <a:r>
              <a:rPr lang="pt-PT" i="1" dirty="0" smtClean="0">
                <a:solidFill>
                  <a:srgbClr val="000000"/>
                </a:solidFill>
              </a:rPr>
              <a:t>Standard</a:t>
            </a:r>
            <a:endParaRPr lang="pt-PT" i="1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837545" y="2987660"/>
            <a:ext cx="5365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Ter-se-á de ter em atenção do que se está a falar: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293703" y="3956863"/>
            <a:ext cx="68515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De um projecto  único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De um orçamento de uma actividade comercial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De um orçamento de uma actividade Industrial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De um orçamento de uma actividade de prestação de serviços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75EFC-6340-45FE-9F1B-48EFCC7DD0CA}" type="slidenum">
              <a:rPr lang="pt-PT" smtClean="0">
                <a:solidFill>
                  <a:srgbClr val="000000"/>
                </a:solidFill>
              </a:rPr>
              <a:pPr/>
              <a:t>10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051720" y="1484784"/>
            <a:ext cx="5109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Pois a complexidade é completamente diferente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658943" y="4077072"/>
            <a:ext cx="3929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Analisando uma actividade industrial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059832" y="6381750"/>
            <a:ext cx="2895600" cy="476250"/>
          </a:xfrm>
        </p:spPr>
        <p:txBody>
          <a:bodyPr/>
          <a:lstStyle/>
          <a:p>
            <a:r>
              <a:rPr lang="pt-PT" dirty="0" err="1">
                <a:solidFill>
                  <a:srgbClr val="000000"/>
                </a:solidFill>
              </a:rPr>
              <a:t>Analítica-Formação</a:t>
            </a:r>
            <a:r>
              <a:rPr lang="pt-PT" dirty="0">
                <a:solidFill>
                  <a:srgbClr val="000000"/>
                </a:solidFill>
              </a:rPr>
              <a:t> Exame </a:t>
            </a:r>
            <a:r>
              <a:rPr lang="pt-PT" dirty="0" err="1">
                <a:solidFill>
                  <a:srgbClr val="000000"/>
                </a:solidFill>
              </a:rPr>
              <a:t>OTOC-Preparado</a:t>
            </a:r>
            <a:r>
              <a:rPr lang="pt-PT" dirty="0">
                <a:solidFill>
                  <a:srgbClr val="000000"/>
                </a:solidFill>
              </a:rPr>
              <a:t> </a:t>
            </a:r>
            <a:r>
              <a:rPr lang="pt-PT" dirty="0" err="1">
                <a:solidFill>
                  <a:srgbClr val="000000"/>
                </a:solidFill>
              </a:rPr>
              <a:t>porConceição</a:t>
            </a:r>
            <a:r>
              <a:rPr lang="pt-PT" dirty="0">
                <a:solidFill>
                  <a:srgbClr val="000000"/>
                </a:solidFill>
              </a:rPr>
              <a:t> Carapinha</a:t>
            </a:r>
          </a:p>
        </p:txBody>
      </p:sp>
      <p:sp>
        <p:nvSpPr>
          <p:cNvPr id="5" name="Rectângulo 4"/>
          <p:cNvSpPr/>
          <p:nvPr/>
        </p:nvSpPr>
        <p:spPr bwMode="auto">
          <a:xfrm>
            <a:off x="3779912" y="44624"/>
            <a:ext cx="1944216" cy="584775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Vendas</a:t>
            </a:r>
          </a:p>
          <a:p>
            <a:pPr marL="342900" marR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grpSp>
        <p:nvGrpSpPr>
          <p:cNvPr id="193" name="Grupo 192"/>
          <p:cNvGrpSpPr/>
          <p:nvPr/>
        </p:nvGrpSpPr>
        <p:grpSpPr>
          <a:xfrm>
            <a:off x="1187624" y="188640"/>
            <a:ext cx="2736304" cy="1346448"/>
            <a:chOff x="1187624" y="188640"/>
            <a:chExt cx="2736304" cy="1346448"/>
          </a:xfrm>
        </p:grpSpPr>
        <p:sp>
          <p:nvSpPr>
            <p:cNvPr id="6" name="Rectângulo 5"/>
            <p:cNvSpPr/>
            <p:nvPr/>
          </p:nvSpPr>
          <p:spPr bwMode="auto">
            <a:xfrm>
              <a:off x="1187624" y="764704"/>
              <a:ext cx="1728192" cy="584775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r>
                <a:rPr kumimoji="0" lang="pt-PT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Produtos</a:t>
              </a:r>
              <a:r>
                <a:rPr kumimoji="0" lang="pt-PT" sz="1600" b="0" i="0" u="none" strike="noStrike" cap="none" normalizeH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 </a:t>
              </a:r>
              <a:r>
                <a:rPr kumimoji="0" lang="pt-PT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acabados</a:t>
              </a:r>
            </a:p>
          </p:txBody>
        </p:sp>
        <p:cxnSp>
          <p:nvCxnSpPr>
            <p:cNvPr id="14" name="Conexão em ângulos rectos 13"/>
            <p:cNvCxnSpPr/>
            <p:nvPr/>
          </p:nvCxnSpPr>
          <p:spPr bwMode="auto">
            <a:xfrm>
              <a:off x="2267744" y="620688"/>
              <a:ext cx="914400" cy="914400"/>
            </a:xfrm>
            <a:prstGeom prst="bentConnector3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6" name="Conexão em ângulos rectos 15"/>
            <p:cNvCxnSpPr/>
            <p:nvPr/>
          </p:nvCxnSpPr>
          <p:spPr bwMode="auto">
            <a:xfrm flipV="1">
              <a:off x="1907704" y="188640"/>
              <a:ext cx="1872208" cy="571708"/>
            </a:xfrm>
            <a:prstGeom prst="bentConnector3">
              <a:avLst>
                <a:gd name="adj1" fmla="val 50000"/>
              </a:avLst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>
              <a:outerShdw blurRad="50800" dist="50800" dir="5400000" algn="ctr" rotWithShape="0">
                <a:srgbClr val="FFFFFF"/>
              </a:outerShdw>
            </a:effectLst>
          </p:spPr>
        </p:cxnSp>
        <p:cxnSp>
          <p:nvCxnSpPr>
            <p:cNvPr id="23" name="Conexão recta unidireccional 22"/>
            <p:cNvCxnSpPr>
              <a:stCxn id="6" idx="3"/>
              <a:endCxn id="8" idx="1"/>
            </p:cNvCxnSpPr>
            <p:nvPr/>
          </p:nvCxnSpPr>
          <p:spPr bwMode="auto">
            <a:xfrm>
              <a:off x="2915816" y="1057092"/>
              <a:ext cx="1008112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249" name="Grupo 248"/>
          <p:cNvGrpSpPr/>
          <p:nvPr/>
        </p:nvGrpSpPr>
        <p:grpSpPr>
          <a:xfrm>
            <a:off x="1259632" y="1412776"/>
            <a:ext cx="6624736" cy="936104"/>
            <a:chOff x="1187624" y="1349479"/>
            <a:chExt cx="6624736" cy="936104"/>
          </a:xfrm>
        </p:grpSpPr>
        <p:cxnSp>
          <p:nvCxnSpPr>
            <p:cNvPr id="28" name="Conexão recta unidireccional 27"/>
            <p:cNvCxnSpPr>
              <a:stCxn id="8" idx="2"/>
            </p:cNvCxnSpPr>
            <p:nvPr/>
          </p:nvCxnSpPr>
          <p:spPr bwMode="auto">
            <a:xfrm>
              <a:off x="4788024" y="1349479"/>
              <a:ext cx="0" cy="207313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4" name="Conexão recta 33"/>
            <p:cNvCxnSpPr/>
            <p:nvPr/>
          </p:nvCxnSpPr>
          <p:spPr bwMode="auto">
            <a:xfrm>
              <a:off x="2267744" y="1556792"/>
              <a:ext cx="460851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9" name="Rectângulo 8"/>
            <p:cNvSpPr/>
            <p:nvPr/>
          </p:nvSpPr>
          <p:spPr bwMode="auto">
            <a:xfrm>
              <a:off x="1187624" y="1700808"/>
              <a:ext cx="1728192" cy="584775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r>
                <a:rPr lang="pt-PT" sz="1600" dirty="0" smtClean="0">
                  <a:solidFill>
                    <a:srgbClr val="000000"/>
                  </a:solidFill>
                </a:rPr>
                <a:t>Matérias Primas</a:t>
              </a: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r>
                <a:rPr kumimoji="0" lang="pt-PT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(compras)</a:t>
              </a:r>
            </a:p>
          </p:txBody>
        </p:sp>
        <p:sp>
          <p:nvSpPr>
            <p:cNvPr id="11" name="Rectângulo 10"/>
            <p:cNvSpPr/>
            <p:nvPr/>
          </p:nvSpPr>
          <p:spPr bwMode="auto">
            <a:xfrm>
              <a:off x="3851920" y="1700808"/>
              <a:ext cx="1728192" cy="584775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r>
                <a:rPr kumimoji="0" lang="pt-PT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Mão de Obra Directa</a:t>
              </a:r>
            </a:p>
          </p:txBody>
        </p:sp>
        <p:sp>
          <p:nvSpPr>
            <p:cNvPr id="12" name="Rectângulo 11"/>
            <p:cNvSpPr/>
            <p:nvPr/>
          </p:nvSpPr>
          <p:spPr bwMode="auto">
            <a:xfrm>
              <a:off x="6084168" y="1700808"/>
              <a:ext cx="1728192" cy="584775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r>
                <a:rPr kumimoji="0" lang="pt-PT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Gastos Gerais de fabrico</a:t>
              </a:r>
            </a:p>
          </p:txBody>
        </p:sp>
        <p:cxnSp>
          <p:nvCxnSpPr>
            <p:cNvPr id="38" name="Conexão recta unidireccional 37"/>
            <p:cNvCxnSpPr/>
            <p:nvPr/>
          </p:nvCxnSpPr>
          <p:spPr bwMode="auto">
            <a:xfrm flipH="1">
              <a:off x="2267744" y="1565503"/>
              <a:ext cx="72008" cy="144016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43" name="Conexão recta unidireccional 42"/>
            <p:cNvCxnSpPr/>
            <p:nvPr/>
          </p:nvCxnSpPr>
          <p:spPr bwMode="auto">
            <a:xfrm>
              <a:off x="6804248" y="1565503"/>
              <a:ext cx="144016" cy="72008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202" name="Grupo 201"/>
          <p:cNvGrpSpPr/>
          <p:nvPr/>
        </p:nvGrpSpPr>
        <p:grpSpPr>
          <a:xfrm>
            <a:off x="2051720" y="2276872"/>
            <a:ext cx="5162872" cy="1047021"/>
            <a:chOff x="2051720" y="2276872"/>
            <a:chExt cx="5162872" cy="1047021"/>
          </a:xfrm>
        </p:grpSpPr>
        <p:cxnSp>
          <p:nvCxnSpPr>
            <p:cNvPr id="54" name="Conexão em ângulos rectos 53"/>
            <p:cNvCxnSpPr/>
            <p:nvPr/>
          </p:nvCxnSpPr>
          <p:spPr bwMode="auto">
            <a:xfrm rot="10800000" flipV="1">
              <a:off x="5580112" y="2370584"/>
              <a:ext cx="1634480" cy="914400"/>
            </a:xfrm>
            <a:prstGeom prst="bentConnector3">
              <a:avLst>
                <a:gd name="adj1" fmla="val 50000"/>
              </a:avLst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45" name="Conexão recta unidireccional 44"/>
            <p:cNvCxnSpPr/>
            <p:nvPr/>
          </p:nvCxnSpPr>
          <p:spPr bwMode="auto">
            <a:xfrm>
              <a:off x="4788024" y="2276872"/>
              <a:ext cx="0" cy="216024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48" name="Conexão em ângulos rectos 47"/>
            <p:cNvCxnSpPr/>
            <p:nvPr/>
          </p:nvCxnSpPr>
          <p:spPr bwMode="auto">
            <a:xfrm>
              <a:off x="2051720" y="2370584"/>
              <a:ext cx="1800000" cy="914400"/>
            </a:xfrm>
            <a:prstGeom prst="bentConnector3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58" name="Rectângulo 57"/>
            <p:cNvSpPr/>
            <p:nvPr/>
          </p:nvSpPr>
          <p:spPr bwMode="auto">
            <a:xfrm>
              <a:off x="3851920" y="2492896"/>
              <a:ext cx="1728192" cy="830997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r>
                <a:rPr kumimoji="0" lang="pt-PT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O custo dos produtos vendidos</a:t>
              </a:r>
            </a:p>
          </p:txBody>
        </p:sp>
      </p:grpSp>
      <p:cxnSp>
        <p:nvCxnSpPr>
          <p:cNvPr id="94" name="Conexão recta unidireccional 93"/>
          <p:cNvCxnSpPr/>
          <p:nvPr/>
        </p:nvCxnSpPr>
        <p:spPr bwMode="auto">
          <a:xfrm>
            <a:off x="4716016" y="3356992"/>
            <a:ext cx="0" cy="21602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192" name="Grupo 191"/>
          <p:cNvGrpSpPr/>
          <p:nvPr/>
        </p:nvGrpSpPr>
        <p:grpSpPr>
          <a:xfrm>
            <a:off x="3923928" y="548680"/>
            <a:ext cx="1728192" cy="800799"/>
            <a:chOff x="3923928" y="548680"/>
            <a:chExt cx="1728192" cy="800799"/>
          </a:xfrm>
        </p:grpSpPr>
        <p:sp>
          <p:nvSpPr>
            <p:cNvPr id="8" name="Rectângulo 7"/>
            <p:cNvSpPr/>
            <p:nvPr/>
          </p:nvSpPr>
          <p:spPr bwMode="auto">
            <a:xfrm>
              <a:off x="3923928" y="764704"/>
              <a:ext cx="1728192" cy="584775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r>
                <a:rPr kumimoji="0" lang="pt-PT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Produção</a:t>
              </a:r>
            </a:p>
            <a:p>
              <a:pPr marL="342900" marR="0" indent="-34290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endParaRPr kumimoji="0" lang="pt-PT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cxnSp>
          <p:nvCxnSpPr>
            <p:cNvPr id="96" name="Conexão recta unidireccional 95"/>
            <p:cNvCxnSpPr/>
            <p:nvPr/>
          </p:nvCxnSpPr>
          <p:spPr bwMode="auto">
            <a:xfrm flipH="1">
              <a:off x="4788024" y="548680"/>
              <a:ext cx="8384" cy="216024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219" name="Grupo 218"/>
          <p:cNvGrpSpPr/>
          <p:nvPr/>
        </p:nvGrpSpPr>
        <p:grpSpPr>
          <a:xfrm>
            <a:off x="1763688" y="3573016"/>
            <a:ext cx="5976664" cy="861774"/>
            <a:chOff x="1763688" y="3573016"/>
            <a:chExt cx="5976664" cy="861774"/>
          </a:xfrm>
        </p:grpSpPr>
        <p:sp>
          <p:nvSpPr>
            <p:cNvPr id="59" name="Rectângulo 58"/>
            <p:cNvSpPr/>
            <p:nvPr/>
          </p:nvSpPr>
          <p:spPr bwMode="auto">
            <a:xfrm>
              <a:off x="3995936" y="3573016"/>
              <a:ext cx="1728192" cy="830997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r>
                <a:rPr kumimoji="0" lang="pt-PT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Os custos </a:t>
              </a:r>
              <a:r>
                <a:rPr kumimoji="0" lang="pt-PT" sz="1600" b="0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Administra-tivos</a:t>
              </a:r>
              <a:endParaRPr kumimoji="0" lang="pt-PT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106" name="Rectângulo 105"/>
            <p:cNvSpPr/>
            <p:nvPr/>
          </p:nvSpPr>
          <p:spPr bwMode="auto">
            <a:xfrm>
              <a:off x="1763688" y="3573016"/>
              <a:ext cx="2016224" cy="861774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r>
                <a:rPr kumimoji="0" lang="pt-PT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Os custos</a:t>
              </a:r>
              <a:r>
                <a:rPr kumimoji="0" lang="pt-PT" sz="1600" b="0" i="0" u="none" strike="noStrike" cap="none" normalizeH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 Financeiros</a:t>
              </a:r>
            </a:p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endPara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110" name="Rectângulo 109"/>
            <p:cNvSpPr/>
            <p:nvPr/>
          </p:nvSpPr>
          <p:spPr bwMode="auto">
            <a:xfrm>
              <a:off x="6012160" y="3573016"/>
              <a:ext cx="1728192" cy="861774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r>
                <a:rPr kumimoji="0" lang="pt-PT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charset="0"/>
                </a:rPr>
                <a:t>Os custos comerciais</a:t>
              </a:r>
            </a:p>
            <a:p>
              <a:pPr marL="342900" marR="0" indent="-34290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endParaRPr kumimoji="0" lang="pt-PT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203" name="Grupo 202"/>
          <p:cNvGrpSpPr/>
          <p:nvPr/>
        </p:nvGrpSpPr>
        <p:grpSpPr>
          <a:xfrm>
            <a:off x="2411760" y="3356992"/>
            <a:ext cx="4608512" cy="144016"/>
            <a:chOff x="2420144" y="3068960"/>
            <a:chExt cx="4608512" cy="144016"/>
          </a:xfrm>
        </p:grpSpPr>
        <p:cxnSp>
          <p:nvCxnSpPr>
            <p:cNvPr id="118" name="Conexão recta 117"/>
            <p:cNvCxnSpPr/>
            <p:nvPr/>
          </p:nvCxnSpPr>
          <p:spPr bwMode="auto">
            <a:xfrm>
              <a:off x="2420144" y="3068960"/>
              <a:ext cx="460851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120" name="Conexão recta unidireccional 119"/>
            <p:cNvCxnSpPr/>
            <p:nvPr/>
          </p:nvCxnSpPr>
          <p:spPr bwMode="auto">
            <a:xfrm>
              <a:off x="2483768" y="3068960"/>
              <a:ext cx="0" cy="144016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22" name="Conexão recta unidireccional 121"/>
            <p:cNvCxnSpPr/>
            <p:nvPr/>
          </p:nvCxnSpPr>
          <p:spPr bwMode="auto">
            <a:xfrm>
              <a:off x="6948264" y="3068960"/>
              <a:ext cx="0" cy="144016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213" name="Grupo 212"/>
          <p:cNvGrpSpPr/>
          <p:nvPr/>
        </p:nvGrpSpPr>
        <p:grpSpPr>
          <a:xfrm>
            <a:off x="2555776" y="4437112"/>
            <a:ext cx="4608512" cy="144016"/>
            <a:chOff x="2555776" y="4437112"/>
            <a:chExt cx="4608512" cy="144016"/>
          </a:xfrm>
        </p:grpSpPr>
        <p:cxnSp>
          <p:nvCxnSpPr>
            <p:cNvPr id="134" name="Conexão recta unidireccional 133"/>
            <p:cNvCxnSpPr/>
            <p:nvPr/>
          </p:nvCxnSpPr>
          <p:spPr bwMode="auto">
            <a:xfrm>
              <a:off x="2555776" y="4437112"/>
              <a:ext cx="1800200" cy="72008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03" name="Conexão recta unidireccional 102"/>
            <p:cNvCxnSpPr>
              <a:endCxn id="141" idx="0"/>
            </p:cNvCxnSpPr>
            <p:nvPr/>
          </p:nvCxnSpPr>
          <p:spPr bwMode="auto">
            <a:xfrm>
              <a:off x="4860032" y="4437112"/>
              <a:ext cx="0" cy="144016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35" name="Conexão recta unidireccional 134"/>
            <p:cNvCxnSpPr/>
            <p:nvPr/>
          </p:nvCxnSpPr>
          <p:spPr bwMode="auto">
            <a:xfrm flipH="1">
              <a:off x="5364088" y="4437112"/>
              <a:ext cx="1800200" cy="72008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141" name="Rectângulo 140"/>
          <p:cNvSpPr/>
          <p:nvPr/>
        </p:nvSpPr>
        <p:spPr bwMode="auto">
          <a:xfrm>
            <a:off x="3995936" y="4581128"/>
            <a:ext cx="1728192" cy="584775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Resultados previsionais</a:t>
            </a:r>
          </a:p>
        </p:txBody>
      </p:sp>
      <p:sp>
        <p:nvSpPr>
          <p:cNvPr id="146" name="Rectângulo 145"/>
          <p:cNvSpPr/>
          <p:nvPr/>
        </p:nvSpPr>
        <p:spPr bwMode="auto">
          <a:xfrm>
            <a:off x="323528" y="4725144"/>
            <a:ext cx="1728192" cy="338554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pt-PT" sz="1600" dirty="0" smtClean="0">
                <a:solidFill>
                  <a:srgbClr val="000000"/>
                </a:solidFill>
              </a:rPr>
              <a:t>Investimento</a:t>
            </a:r>
            <a:endParaRPr kumimoji="0" lang="pt-PT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47" name="Rectângulo 146"/>
          <p:cNvSpPr/>
          <p:nvPr/>
        </p:nvSpPr>
        <p:spPr bwMode="auto">
          <a:xfrm>
            <a:off x="323528" y="5229200"/>
            <a:ext cx="1728192" cy="338554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Financiamento</a:t>
            </a:r>
          </a:p>
        </p:txBody>
      </p:sp>
      <p:sp>
        <p:nvSpPr>
          <p:cNvPr id="148" name="Chaveta à esquerda 147"/>
          <p:cNvSpPr/>
          <p:nvPr/>
        </p:nvSpPr>
        <p:spPr bwMode="auto">
          <a:xfrm>
            <a:off x="144016" y="4653136"/>
            <a:ext cx="251520" cy="380048"/>
          </a:xfrm>
          <a:prstGeom prst="leftBrace">
            <a:avLst/>
          </a:prstGeom>
          <a:noFill/>
          <a:ln w="28575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grpSp>
        <p:nvGrpSpPr>
          <p:cNvPr id="214" name="Grupo 213"/>
          <p:cNvGrpSpPr/>
          <p:nvPr/>
        </p:nvGrpSpPr>
        <p:grpSpPr>
          <a:xfrm>
            <a:off x="144016" y="188640"/>
            <a:ext cx="2699792" cy="4968552"/>
            <a:chOff x="144016" y="188640"/>
            <a:chExt cx="2699792" cy="4968552"/>
          </a:xfrm>
        </p:grpSpPr>
        <p:cxnSp>
          <p:nvCxnSpPr>
            <p:cNvPr id="150" name="Conexão recta 149"/>
            <p:cNvCxnSpPr/>
            <p:nvPr/>
          </p:nvCxnSpPr>
          <p:spPr bwMode="auto">
            <a:xfrm flipV="1">
              <a:off x="144016" y="188640"/>
              <a:ext cx="35496" cy="4968552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155" name="Conexão recta unidireccional 154"/>
            <p:cNvCxnSpPr/>
            <p:nvPr/>
          </p:nvCxnSpPr>
          <p:spPr bwMode="auto">
            <a:xfrm>
              <a:off x="251520" y="260648"/>
              <a:ext cx="2592288" cy="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161" name="Rectângulo 160"/>
          <p:cNvSpPr/>
          <p:nvPr/>
        </p:nvSpPr>
        <p:spPr bwMode="auto">
          <a:xfrm>
            <a:off x="323528" y="5754742"/>
            <a:ext cx="1728192" cy="338554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pt-PT" sz="1600" dirty="0" smtClean="0">
                <a:solidFill>
                  <a:srgbClr val="000000"/>
                </a:solidFill>
              </a:rPr>
              <a:t>Tesouraria</a:t>
            </a:r>
            <a:endParaRPr kumimoji="0" lang="pt-PT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69" name="Rectângulo 168"/>
          <p:cNvSpPr/>
          <p:nvPr/>
        </p:nvSpPr>
        <p:spPr bwMode="auto">
          <a:xfrm>
            <a:off x="3923928" y="5445224"/>
            <a:ext cx="1728192" cy="584775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pt-PT" sz="1600" dirty="0" smtClean="0">
                <a:solidFill>
                  <a:srgbClr val="000000"/>
                </a:solidFill>
              </a:rPr>
              <a:t>Orçamento </a:t>
            </a: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previsional</a:t>
            </a:r>
          </a:p>
        </p:txBody>
      </p:sp>
      <p:grpSp>
        <p:nvGrpSpPr>
          <p:cNvPr id="218" name="Grupo 217"/>
          <p:cNvGrpSpPr/>
          <p:nvPr/>
        </p:nvGrpSpPr>
        <p:grpSpPr>
          <a:xfrm>
            <a:off x="2051720" y="4509120"/>
            <a:ext cx="2736304" cy="1376864"/>
            <a:chOff x="2051720" y="4509120"/>
            <a:chExt cx="2736304" cy="1376864"/>
          </a:xfrm>
        </p:grpSpPr>
        <p:sp useBgFill="1">
          <p:nvSpPr>
            <p:cNvPr id="168" name="Seta para a esquerda e para cima 167"/>
            <p:cNvSpPr/>
            <p:nvPr/>
          </p:nvSpPr>
          <p:spPr bwMode="auto">
            <a:xfrm>
              <a:off x="2051720" y="4509120"/>
              <a:ext cx="468000" cy="936104"/>
            </a:xfrm>
            <a:prstGeom prst="leftUpArrow">
              <a:avLst/>
            </a:prstGeom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342900" marR="0" indent="-34290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</a:pPr>
              <a:endParaRPr kumimoji="0" lang="pt-PT" sz="1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cxnSp>
          <p:nvCxnSpPr>
            <p:cNvPr id="170" name="Conexão recta unidireccional 169"/>
            <p:cNvCxnSpPr/>
            <p:nvPr/>
          </p:nvCxnSpPr>
          <p:spPr bwMode="auto">
            <a:xfrm>
              <a:off x="4788024" y="5229200"/>
              <a:ext cx="0" cy="216024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74" name="Conexão recta unidireccional 173"/>
            <p:cNvCxnSpPr/>
            <p:nvPr/>
          </p:nvCxnSpPr>
          <p:spPr bwMode="auto">
            <a:xfrm>
              <a:off x="2123728" y="4869160"/>
              <a:ext cx="1872208" cy="83448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76" name="Conexão recta unidireccional 175"/>
            <p:cNvCxnSpPr>
              <a:endCxn id="169" idx="1"/>
            </p:cNvCxnSpPr>
            <p:nvPr/>
          </p:nvCxnSpPr>
          <p:spPr bwMode="auto">
            <a:xfrm flipV="1">
              <a:off x="2051720" y="5737612"/>
              <a:ext cx="1872208" cy="148372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80" name="Conexão recta unidireccional 179"/>
            <p:cNvCxnSpPr>
              <a:endCxn id="169" idx="1"/>
            </p:cNvCxnSpPr>
            <p:nvPr/>
          </p:nvCxnSpPr>
          <p:spPr bwMode="auto">
            <a:xfrm>
              <a:off x="2051720" y="5525943"/>
              <a:ext cx="1872208" cy="211669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grpSp>
        <p:nvGrpSpPr>
          <p:cNvPr id="217" name="Grupo 216"/>
          <p:cNvGrpSpPr/>
          <p:nvPr/>
        </p:nvGrpSpPr>
        <p:grpSpPr>
          <a:xfrm>
            <a:off x="1043608" y="5013176"/>
            <a:ext cx="0" cy="711369"/>
            <a:chOff x="1043608" y="5013176"/>
            <a:chExt cx="0" cy="711369"/>
          </a:xfrm>
        </p:grpSpPr>
        <p:cxnSp>
          <p:nvCxnSpPr>
            <p:cNvPr id="215" name="Conexão recta unidireccional 214"/>
            <p:cNvCxnSpPr/>
            <p:nvPr/>
          </p:nvCxnSpPr>
          <p:spPr bwMode="auto">
            <a:xfrm>
              <a:off x="1043608" y="5013176"/>
              <a:ext cx="0" cy="207313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16" name="Conexão recta unidireccional 215"/>
            <p:cNvCxnSpPr/>
            <p:nvPr/>
          </p:nvCxnSpPr>
          <p:spPr bwMode="auto">
            <a:xfrm>
              <a:off x="1043608" y="5517232"/>
              <a:ext cx="0" cy="207313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  <p:sp>
        <p:nvSpPr>
          <p:cNvPr id="238" name="Seta curvada para baixo 237"/>
          <p:cNvSpPr/>
          <p:nvPr/>
        </p:nvSpPr>
        <p:spPr bwMode="auto">
          <a:xfrm rot="4440000">
            <a:off x="5907897" y="1372880"/>
            <a:ext cx="4447549" cy="1656000"/>
          </a:xfrm>
          <a:prstGeom prst="curvedDownArrow">
            <a:avLst/>
          </a:prstGeom>
          <a:solidFill>
            <a:schemeClr val="accent1"/>
          </a:solidFill>
          <a:ln w="28575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55" name="Rectângulo 254"/>
          <p:cNvSpPr/>
          <p:nvPr/>
        </p:nvSpPr>
        <p:spPr bwMode="auto">
          <a:xfrm>
            <a:off x="6372200" y="5160094"/>
            <a:ext cx="2952328" cy="1077218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0" lang="pt-PT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Demonstração</a:t>
            </a:r>
            <a:r>
              <a:rPr kumimoji="0" lang="pt-PT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 de resultados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pt-PT" sz="1600" baseline="0" dirty="0" smtClean="0">
                <a:solidFill>
                  <a:srgbClr val="000000"/>
                </a:solidFill>
              </a:rPr>
              <a:t>Balanço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0" lang="pt-PT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Fluxos de Caixa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pt-PT" sz="1600" baseline="0" dirty="0" smtClean="0">
                <a:solidFill>
                  <a:srgbClr val="000000"/>
                </a:solidFill>
              </a:rPr>
              <a:t>Mapa de investimentos</a:t>
            </a:r>
            <a:endParaRPr kumimoji="0" lang="pt-PT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56" name="Seta para a direita 255"/>
          <p:cNvSpPr/>
          <p:nvPr/>
        </p:nvSpPr>
        <p:spPr bwMode="auto">
          <a:xfrm>
            <a:off x="5652120" y="5373216"/>
            <a:ext cx="690376" cy="733663"/>
          </a:xfrm>
          <a:prstGeom prst="rightArrow">
            <a:avLst/>
          </a:prstGeom>
          <a:solidFill>
            <a:srgbClr val="00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1" grpId="0" animBg="1"/>
      <p:bldP spid="146" grpId="0" animBg="1"/>
      <p:bldP spid="147" grpId="0" animBg="1"/>
      <p:bldP spid="148" grpId="0" animBg="1"/>
      <p:bldP spid="161" grpId="0" animBg="1"/>
      <p:bldP spid="169" grpId="0" animBg="1"/>
      <p:bldP spid="238" grpId="0" animBg="1"/>
      <p:bldP spid="255" grpId="0" animBg="1"/>
      <p:bldP spid="25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75EFC-6340-45FE-9F1B-48EFCC7DD0CA}" type="slidenum">
              <a:rPr lang="pt-PT" smtClean="0">
                <a:solidFill>
                  <a:srgbClr val="000000"/>
                </a:solidFill>
              </a:rPr>
              <a:pPr/>
              <a:t>12</a:t>
            </a:fld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699792" y="116632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orçamento das Vendas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59487" y="620688"/>
            <a:ext cx="7609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Todos os diferentes orçamentos dependem do orçamento das vendas.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Deve-se ter em atenção a existência ou não de novos produtos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627784" y="1412776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orçamento da Produção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819544" y="1844824"/>
            <a:ext cx="75456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a estimativa dos custos dos bens que devem ser produzidos,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tendo em conta o consumo das matérias primas, da mão de obra e dos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gastos gerais de fabrico.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Produção = Vendas + Variação de Stocks do Produto Acabado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627784" y="3212976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orçamento das Compras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192112" y="3717032"/>
            <a:ext cx="66565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a estimativa do custo das matérias primas a adquirir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Compras = Consumo + Variação de stocks de matérias primas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411760" y="4613066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orçamento dos gastos em  geral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655668" y="5158933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a estimativa dos gastos de distribuição, comerciais,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administrativos, financeiros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3" name="Botão de acção: avançar ou seguinte 12">
            <a:hlinkClick r:id="" action="ppaction://hlinkshowjump?jump=nextslide" highlightClick="1"/>
          </p:cNvPr>
          <p:cNvSpPr/>
          <p:nvPr/>
        </p:nvSpPr>
        <p:spPr bwMode="auto">
          <a:xfrm>
            <a:off x="8100392" y="2492896"/>
            <a:ext cx="611560" cy="369332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5" name="Botão de acção: avançar ou seguinte 14">
            <a:hlinkClick r:id="rId2" action="ppaction://hlinksldjump" highlightClick="1"/>
          </p:cNvPr>
          <p:cNvSpPr/>
          <p:nvPr/>
        </p:nvSpPr>
        <p:spPr bwMode="auto">
          <a:xfrm>
            <a:off x="8100392" y="5122888"/>
            <a:ext cx="648072" cy="369332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75EFC-6340-45FE-9F1B-48EFCC7DD0CA}" type="slidenum">
              <a:rPr lang="pt-PT" smtClean="0">
                <a:solidFill>
                  <a:srgbClr val="000000"/>
                </a:solidFill>
              </a:rPr>
              <a:pPr/>
              <a:t>13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627784" y="620688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orçamento da Produção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6" name="Botão de acção: retroceder ou anterior 5">
            <a:hlinkClick r:id="" action="ppaction://hlinkshowjump?jump=previousslide" highlightClick="1"/>
          </p:cNvPr>
          <p:cNvSpPr/>
          <p:nvPr/>
        </p:nvSpPr>
        <p:spPr bwMode="auto">
          <a:xfrm>
            <a:off x="611560" y="6237312"/>
            <a:ext cx="648072" cy="369332"/>
          </a:xfrm>
          <a:prstGeom prst="actionButtonBackPrevious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360338" y="1340768"/>
            <a:ext cx="6524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Tudo o que se falou em Analítica terá aqui de ser considerado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00550" y="2204864"/>
            <a:ext cx="8763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 Custo dos factores. Matéria Prima, Mão de Obra Directa, Gastos Gerais de Fabrico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23528" y="2996952"/>
            <a:ext cx="5258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Separação entre Custos Variáveis e Custos Fixos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27973" y="3707740"/>
            <a:ext cx="5532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Método de imputação dos Gastos Gerais de Fabrico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95536" y="4283804"/>
            <a:ext cx="3044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Método de Custeio a utilizar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/>
      <p:bldP spid="9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75EFC-6340-45FE-9F1B-48EFCC7DD0CA}" type="slidenum">
              <a:rPr lang="pt-PT" smtClean="0">
                <a:solidFill>
                  <a:srgbClr val="000000"/>
                </a:solidFill>
              </a:rPr>
              <a:pPr/>
              <a:t>14</a:t>
            </a:fld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483768" y="404664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orçamento dos Investimentos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238307" y="908720"/>
            <a:ext cx="67249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a estimativa do custo de aquisição dos equipamentos,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quer estes sejam para renovação/modernização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ou para aquisição de equipamento novos devido ao lançamento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de um novo produto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2483768" y="4077072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orçamento de tesouraria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9465" y="4726885"/>
            <a:ext cx="75969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Previsão dos recebimentos e pagamentos que se verificarão no período 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do orçamento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952931" y="2348880"/>
            <a:ext cx="31213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Deve também ser analisado: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-184972" y="2924944"/>
            <a:ext cx="9381286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dirty="0" smtClean="0">
                <a:solidFill>
                  <a:srgbClr val="000000"/>
                </a:solidFill>
              </a:rPr>
              <a:t>O ‘’</a:t>
            </a:r>
            <a:r>
              <a:rPr lang="pt-PT" dirty="0" err="1" smtClean="0">
                <a:solidFill>
                  <a:srgbClr val="000000"/>
                </a:solidFill>
              </a:rPr>
              <a:t>Pay</a:t>
            </a:r>
            <a:r>
              <a:rPr lang="pt-PT" dirty="0" smtClean="0">
                <a:solidFill>
                  <a:srgbClr val="000000"/>
                </a:solidFill>
              </a:rPr>
              <a:t> back’’ do projecto </a:t>
            </a:r>
            <a:r>
              <a:rPr lang="pt-PT" sz="1600" dirty="0" smtClean="0">
                <a:solidFill>
                  <a:srgbClr val="000000"/>
                </a:solidFill>
              </a:rPr>
              <a:t>(</a:t>
            </a:r>
            <a:r>
              <a:rPr lang="pt-PT" sz="1400" dirty="0" smtClean="0">
                <a:solidFill>
                  <a:srgbClr val="000000"/>
                </a:solidFill>
              </a:rPr>
              <a:t>Calculo do tempo necessário para recuperar o valor do investimento)</a:t>
            </a:r>
          </a:p>
          <a:p>
            <a:r>
              <a:rPr lang="el-GR" dirty="0" smtClean="0">
                <a:solidFill>
                  <a:srgbClr val="000000"/>
                </a:solidFill>
                <a:latin typeface="Arial"/>
                <a:cs typeface="Arial"/>
              </a:rPr>
              <a:t>►</a:t>
            </a:r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 VAL </a:t>
            </a:r>
            <a:r>
              <a:rPr lang="pt-PT" sz="1400" dirty="0" smtClean="0">
                <a:solidFill>
                  <a:srgbClr val="000000"/>
                </a:solidFill>
                <a:latin typeface="Arial"/>
                <a:cs typeface="Arial"/>
              </a:rPr>
              <a:t>(Valor actual líquido)</a:t>
            </a:r>
            <a:r>
              <a:rPr lang="pt-PT" sz="1400" dirty="0" err="1" smtClean="0">
                <a:solidFill>
                  <a:srgbClr val="000000"/>
                </a:solidFill>
                <a:latin typeface="Arial"/>
                <a:cs typeface="Arial"/>
              </a:rPr>
              <a:t>–Compara</a:t>
            </a:r>
            <a:r>
              <a:rPr lang="pt-PT" sz="1400" dirty="0" smtClean="0">
                <a:solidFill>
                  <a:srgbClr val="000000"/>
                </a:solidFill>
                <a:latin typeface="Arial"/>
                <a:cs typeface="Arial"/>
              </a:rPr>
              <a:t> cash flows gerados pelo projecto com o capital </a:t>
            </a:r>
            <a:r>
              <a:rPr lang="pt-PT" sz="1400" dirty="0" err="1" smtClean="0">
                <a:solidFill>
                  <a:srgbClr val="000000"/>
                </a:solidFill>
                <a:latin typeface="Arial"/>
                <a:cs typeface="Arial"/>
              </a:rPr>
              <a:t>investido–</a:t>
            </a:r>
            <a:r>
              <a:rPr lang="pt-PT" sz="1400" dirty="0" smtClean="0">
                <a:solidFill>
                  <a:srgbClr val="000000"/>
                </a:solidFill>
                <a:latin typeface="Arial"/>
                <a:cs typeface="Arial"/>
              </a:rPr>
              <a:t> VAL&gt;0 </a:t>
            </a:r>
          </a:p>
          <a:p>
            <a:r>
              <a:rPr lang="el-GR" dirty="0" smtClean="0">
                <a:solidFill>
                  <a:srgbClr val="000000"/>
                </a:solidFill>
                <a:latin typeface="Arial"/>
                <a:cs typeface="Arial"/>
              </a:rPr>
              <a:t>►</a:t>
            </a:r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TIR </a:t>
            </a:r>
            <a:r>
              <a:rPr lang="pt-PT" sz="1400" dirty="0" smtClean="0">
                <a:solidFill>
                  <a:srgbClr val="000000"/>
                </a:solidFill>
                <a:latin typeface="Arial"/>
                <a:cs typeface="Arial"/>
              </a:rPr>
              <a:t>(taxa interna de rendibilidade)-Taxa que leva o VAL a 0-taxa máxima do empréstimo sem se perder dinheiro</a:t>
            </a:r>
          </a:p>
          <a:p>
            <a:endParaRPr lang="pt-PT" sz="1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75EFC-6340-45FE-9F1B-48EFCC7DD0CA}" type="slidenum">
              <a:rPr lang="pt-PT" smtClean="0">
                <a:solidFill>
                  <a:srgbClr val="000000"/>
                </a:solidFill>
              </a:rPr>
              <a:pPr/>
              <a:t>15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483768" y="332656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O orçamento dos financiamentos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411760" y="1043444"/>
            <a:ext cx="4442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Estritamente ligado a todos os anteriores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2803466" y="2732727"/>
            <a:ext cx="35687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l-GR" dirty="0" smtClean="0">
                <a:solidFill>
                  <a:srgbClr val="000000"/>
                </a:solidFill>
                <a:latin typeface="Arial"/>
                <a:cs typeface="Arial"/>
              </a:rPr>
              <a:t>►</a:t>
            </a:r>
            <a:r>
              <a:rPr lang="pt-PT" dirty="0" smtClean="0">
                <a:solidFill>
                  <a:srgbClr val="000000"/>
                </a:solidFill>
              </a:rPr>
              <a:t>A aquisição de equipamento?</a:t>
            </a:r>
          </a:p>
          <a:p>
            <a:pPr algn="l"/>
            <a:r>
              <a:rPr lang="el-GR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dirty="0" smtClean="0">
                <a:solidFill>
                  <a:srgbClr val="000000"/>
                </a:solidFill>
              </a:rPr>
              <a:t>A aquisição de matéria prima?</a:t>
            </a:r>
          </a:p>
          <a:p>
            <a:pPr algn="l"/>
            <a:r>
              <a:rPr lang="el-GR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dirty="0" smtClean="0">
                <a:solidFill>
                  <a:srgbClr val="000000"/>
                </a:solidFill>
              </a:rPr>
              <a:t>Para efectuar publicidade?</a:t>
            </a:r>
          </a:p>
          <a:p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46442" y="1979548"/>
            <a:ext cx="61478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Há necessidade de recorrer a financiamento externo para: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223770" y="4427820"/>
            <a:ext cx="4737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Quais as condições desses financiamentos?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907704" y="5097958"/>
            <a:ext cx="56204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dirty="0" smtClean="0">
                <a:solidFill>
                  <a:srgbClr val="000000"/>
                </a:solidFill>
                <a:latin typeface="Arial"/>
                <a:cs typeface="Arial"/>
              </a:rPr>
              <a:t>►</a:t>
            </a:r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 Planos de pagamento/amortização da dívida</a:t>
            </a:r>
            <a:r>
              <a:rPr lang="pt-PT" dirty="0" smtClean="0">
                <a:solidFill>
                  <a:srgbClr val="000000"/>
                </a:solidFill>
              </a:rPr>
              <a:t>?</a:t>
            </a:r>
          </a:p>
          <a:p>
            <a:pPr algn="l"/>
            <a:r>
              <a:rPr lang="el-GR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Qual o custo do financiamento? Que taxa de juro?</a:t>
            </a:r>
            <a:endParaRPr lang="pt-PT" dirty="0" smtClean="0">
              <a:solidFill>
                <a:srgbClr val="000000"/>
              </a:solidFill>
            </a:endParaRPr>
          </a:p>
          <a:p>
            <a:pPr algn="l"/>
            <a:r>
              <a:rPr lang="el-GR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Há períodos de carência</a:t>
            </a:r>
            <a:r>
              <a:rPr lang="pt-PT" dirty="0" smtClean="0">
                <a:solidFill>
                  <a:srgbClr val="000000"/>
                </a:solidFill>
              </a:rPr>
              <a:t>?</a:t>
            </a:r>
          </a:p>
        </p:txBody>
      </p:sp>
      <p:cxnSp>
        <p:nvCxnSpPr>
          <p:cNvPr id="12" name="Conexão recta unidireccional 11"/>
          <p:cNvCxnSpPr/>
          <p:nvPr/>
        </p:nvCxnSpPr>
        <p:spPr bwMode="auto">
          <a:xfrm>
            <a:off x="6228184" y="2924944"/>
            <a:ext cx="1296144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FFFF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7" name="CaixaDeTexto 16"/>
          <p:cNvSpPr txBox="1"/>
          <p:nvPr/>
        </p:nvSpPr>
        <p:spPr>
          <a:xfrm>
            <a:off x="7394827" y="2636912"/>
            <a:ext cx="15696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Podem ser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Subsidiados?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75EFC-6340-45FE-9F1B-48EFCC7DD0CA}" type="slidenum">
              <a:rPr lang="pt-PT" smtClean="0">
                <a:solidFill>
                  <a:srgbClr val="000000"/>
                </a:solidFill>
              </a:rPr>
              <a:pPr/>
              <a:t>16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267744" y="404664"/>
            <a:ext cx="4759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Demonstração de resultados previsional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694528" y="980728"/>
            <a:ext cx="60837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Absorve todos os outros orçamentos e apura a estimativa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dos resultados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441946" y="2060848"/>
            <a:ext cx="24112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Balanço previsional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827431" y="3140968"/>
            <a:ext cx="767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Documento de síntese que descreve a previsível situação patrimonial, da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empresa, no final do período orçamental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928556" y="4397042"/>
            <a:ext cx="3393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Fluxos de caixa previsionais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94423" y="5301208"/>
            <a:ext cx="7738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Previsão de todas as entradas e saídas de dinheiro no período em causa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Botão de acção: avançar ou seguinte 10">
            <a:hlinkClick r:id="" action="ppaction://hlinkshowjump?jump=nextslide" highlightClick="1"/>
          </p:cNvPr>
          <p:cNvSpPr/>
          <p:nvPr/>
        </p:nvSpPr>
        <p:spPr bwMode="auto">
          <a:xfrm>
            <a:off x="8316416" y="1124744"/>
            <a:ext cx="576064" cy="369332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2" name="Botão de acção: avançar ou seguinte 11">
            <a:hlinkClick r:id="rId2" action="ppaction://hlinksldjump" highlightClick="1"/>
          </p:cNvPr>
          <p:cNvSpPr/>
          <p:nvPr/>
        </p:nvSpPr>
        <p:spPr bwMode="auto">
          <a:xfrm>
            <a:off x="8244408" y="5805264"/>
            <a:ext cx="648072" cy="369332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75EFC-6340-45FE-9F1B-48EFCC7DD0CA}" type="slidenum">
              <a:rPr lang="pt-PT" smtClean="0">
                <a:solidFill>
                  <a:srgbClr val="000000"/>
                </a:solidFill>
              </a:rPr>
              <a:pPr/>
              <a:t>17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38042" y="2411596"/>
            <a:ext cx="3839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Análises à Margem de Contribuição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88831" y="2924944"/>
            <a:ext cx="4083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Análises ao Ponto Crítico das Vendas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267744" y="404664"/>
            <a:ext cx="4759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Demonstração de resultados previsional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843808" y="1412776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Ter-se-á de efectuar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40311" y="3419708"/>
            <a:ext cx="3527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Efectuar Testes de Sensibilidade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Botão de acção: retroceder ou anterior 9">
            <a:hlinkClick r:id="" action="ppaction://hlinkshowjump?jump=previousslide" highlightClick="1"/>
          </p:cNvPr>
          <p:cNvSpPr/>
          <p:nvPr/>
        </p:nvSpPr>
        <p:spPr bwMode="auto">
          <a:xfrm>
            <a:off x="683568" y="5661248"/>
            <a:ext cx="576064" cy="369332"/>
          </a:xfrm>
          <a:prstGeom prst="actionButtonBackPrevious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18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993581" y="1084674"/>
            <a:ext cx="11544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Controle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993705" y="3657798"/>
            <a:ext cx="72507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a fase do processo administrativo que permite manter a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actividade de uma organização dentro dos limites aceitáveis em face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das expectativas e do que foi previamente definido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086427" y="2411596"/>
            <a:ext cx="1133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 que é?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>
                <a:solidFill>
                  <a:srgbClr val="000000"/>
                </a:solidFill>
              </a:rPr>
              <a:t>Analítica-Formação Exame OTOC-Preparado porConceição Carapinha</a:t>
            </a:r>
          </a:p>
        </p:txBody>
      </p:sp>
      <p:sp>
        <p:nvSpPr>
          <p:cNvPr id="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58028-A5F4-4BA6-A502-5FB226C78719}" type="slidenum">
              <a:rPr lang="pt-PT">
                <a:solidFill>
                  <a:srgbClr val="000000"/>
                </a:solidFill>
              </a:rPr>
              <a:pPr/>
              <a:t>19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849924" y="548680"/>
            <a:ext cx="33025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rgbClr val="000000"/>
                </a:solidFill>
              </a:rPr>
              <a:t>Características do</a:t>
            </a:r>
            <a:r>
              <a:rPr lang="pt-PT" sz="2000" dirty="0" smtClean="0">
                <a:solidFill>
                  <a:srgbClr val="000000"/>
                </a:solidFill>
              </a:rPr>
              <a:t> </a:t>
            </a:r>
            <a:r>
              <a:rPr lang="pt-PT" sz="2000" dirty="0" smtClean="0">
                <a:solidFill>
                  <a:srgbClr val="000000"/>
                </a:solidFill>
              </a:rPr>
              <a:t>c</a:t>
            </a:r>
            <a:r>
              <a:rPr lang="pt-PT" sz="2000" dirty="0" smtClean="0">
                <a:solidFill>
                  <a:srgbClr val="000000"/>
                </a:solidFill>
              </a:rPr>
              <a:t>ontrole </a:t>
            </a:r>
            <a:endParaRPr lang="pt-PT" sz="2000" dirty="0">
              <a:solidFill>
                <a:srgbClr val="000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679061" y="1115452"/>
            <a:ext cx="5479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</a:t>
            </a:r>
            <a:r>
              <a:rPr lang="pt-PT" dirty="0" smtClean="0">
                <a:solidFill>
                  <a:srgbClr val="000000"/>
                </a:solidFill>
              </a:rPr>
              <a:t>Um elemento Standard mensurável e controlável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691680" y="1763524"/>
            <a:ext cx="2440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Um meio de aferir 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1671112" y="2638653"/>
            <a:ext cx="69669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Um meio de </a:t>
            </a:r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comparar os resultados obtidos com os standard e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apurar as diferenças (desvios)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1691680" y="4653136"/>
            <a:ext cx="67104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Um meio de </a:t>
            </a:r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permite tomar acções correctivas e implementar</a:t>
            </a:r>
          </a:p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a</a:t>
            </a:r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lterações no sistema (se necessário) 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691680" y="3779748"/>
            <a:ext cx="4902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pt-PT" dirty="0" smtClean="0">
                <a:solidFill>
                  <a:srgbClr val="000000"/>
                </a:solidFill>
                <a:latin typeface="Arial"/>
                <a:cs typeface="Arial"/>
              </a:rPr>
              <a:t>► Deve ser efectuado numa base sistemática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20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802840" y="1124744"/>
            <a:ext cx="3147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Ao controlar obtêm-se ainda: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269930" y="1844824"/>
            <a:ext cx="6686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Uma forma de avaliar performance dos responsáveis das áreas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767646" y="2708920"/>
            <a:ext cx="5361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Avaliação essa realizada de uma forma pró-activa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459267" y="3501008"/>
            <a:ext cx="61221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Caso contrário leva à desmotivação, tanto do responsável</a:t>
            </a:r>
          </a:p>
          <a:p>
            <a:r>
              <a:rPr lang="pt-PT" dirty="0" smtClean="0">
                <a:solidFill>
                  <a:srgbClr val="000000"/>
                </a:solidFill>
              </a:rPr>
              <a:t>da área como da sua equipa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21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687415" y="2204864"/>
            <a:ext cx="3377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Outros métodos de orçamentar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22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899592" y="2455728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Este tipo de orçamento reflecte </a:t>
            </a:r>
            <a:r>
              <a:rPr lang="pt-PT" dirty="0" smtClean="0">
                <a:solidFill>
                  <a:srgbClr val="000000"/>
                </a:solidFill>
              </a:rPr>
              <a:t>os custos estimados para um determinado volume de actividades. </a:t>
            </a:r>
            <a:r>
              <a:rPr lang="pt-PT" dirty="0" smtClean="0">
                <a:solidFill>
                  <a:srgbClr val="000000"/>
                </a:solidFill>
              </a:rPr>
              <a:t> </a:t>
            </a:r>
            <a:endParaRPr lang="pt-PT" dirty="0" smtClean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107650" y="1340768"/>
            <a:ext cx="2249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dirty="0" smtClean="0">
                <a:solidFill>
                  <a:srgbClr val="000000"/>
                </a:solidFill>
              </a:rPr>
              <a:t>Orçamento Rígido</a:t>
            </a:r>
            <a:r>
              <a:rPr lang="pt-PT" dirty="0" smtClean="0">
                <a:solidFill>
                  <a:srgbClr val="000000"/>
                </a:solidFill>
              </a:rPr>
              <a:t>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12296" y="3284984"/>
            <a:ext cx="8020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É elaborado </a:t>
            </a:r>
            <a:r>
              <a:rPr lang="pt-PT" dirty="0" smtClean="0">
                <a:solidFill>
                  <a:srgbClr val="000000"/>
                </a:solidFill>
              </a:rPr>
              <a:t>um plano original que serve como guia para o período seguinte.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477284" y="4005064"/>
            <a:ext cx="7917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Não tem em consideração a variação dos custos </a:t>
            </a:r>
            <a:r>
              <a:rPr lang="pt-PT" dirty="0" smtClean="0">
                <a:solidFill>
                  <a:srgbClr val="000000"/>
                </a:solidFill>
              </a:rPr>
              <a:t>e do </a:t>
            </a:r>
            <a:r>
              <a:rPr lang="pt-PT" dirty="0" smtClean="0">
                <a:solidFill>
                  <a:srgbClr val="000000"/>
                </a:solidFill>
              </a:rPr>
              <a:t>volume de actividade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23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2286000" y="227483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Admite </a:t>
            </a:r>
            <a:r>
              <a:rPr lang="pt-PT" dirty="0" smtClean="0">
                <a:solidFill>
                  <a:srgbClr val="000000"/>
                </a:solidFill>
              </a:rPr>
              <a:t>alternativas substanciais nas estimativas durante o período orçamental. 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547586" y="980728"/>
            <a:ext cx="2377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dirty="0" smtClean="0">
                <a:solidFill>
                  <a:srgbClr val="000000"/>
                </a:solidFill>
              </a:rPr>
              <a:t>Orçamento Flexível</a:t>
            </a:r>
            <a:r>
              <a:rPr lang="pt-PT" dirty="0" smtClean="0">
                <a:solidFill>
                  <a:srgbClr val="000000"/>
                </a:solidFill>
              </a:rPr>
              <a:t> </a:t>
            </a:r>
          </a:p>
          <a:p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314818" y="3429000"/>
            <a:ext cx="64940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 Permite alterar o </a:t>
            </a:r>
            <a:r>
              <a:rPr lang="pt-PT" dirty="0" smtClean="0">
                <a:solidFill>
                  <a:srgbClr val="000000"/>
                </a:solidFill>
              </a:rPr>
              <a:t>número de níveis de </a:t>
            </a:r>
            <a:r>
              <a:rPr lang="pt-PT" dirty="0" smtClean="0">
                <a:solidFill>
                  <a:srgbClr val="000000"/>
                </a:solidFill>
              </a:rPr>
              <a:t>produção </a:t>
            </a:r>
            <a:r>
              <a:rPr lang="pt-PT" dirty="0" smtClean="0">
                <a:solidFill>
                  <a:srgbClr val="000000"/>
                </a:solidFill>
              </a:rPr>
              <a:t>e actividade </a:t>
            </a:r>
            <a:endParaRPr lang="pt-PT" dirty="0" smtClean="0">
              <a:solidFill>
                <a:srgbClr val="000000"/>
              </a:solidFill>
            </a:endParaRPr>
          </a:p>
          <a:p>
            <a:r>
              <a:rPr lang="pt-PT" dirty="0" smtClean="0">
                <a:solidFill>
                  <a:srgbClr val="000000"/>
                </a:solidFill>
              </a:rPr>
              <a:t>com </a:t>
            </a:r>
            <a:r>
              <a:rPr lang="pt-PT" dirty="0" smtClean="0">
                <a:solidFill>
                  <a:srgbClr val="000000"/>
                </a:solidFill>
              </a:rPr>
              <a:t>o volume de </a:t>
            </a:r>
            <a:r>
              <a:rPr lang="pt-PT" dirty="0" smtClean="0">
                <a:solidFill>
                  <a:srgbClr val="000000"/>
                </a:solidFill>
              </a:rPr>
              <a:t>produção </a:t>
            </a:r>
            <a:r>
              <a:rPr lang="pt-PT" dirty="0" smtClean="0">
                <a:solidFill>
                  <a:srgbClr val="000000"/>
                </a:solidFill>
              </a:rPr>
              <a:t>relevante.</a:t>
            </a:r>
            <a:endParaRPr lang="pt-PT" dirty="0">
              <a:solidFill>
                <a:srgbClr val="00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290642" y="4437112"/>
            <a:ext cx="6801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0000"/>
                </a:solidFill>
              </a:rPr>
              <a:t> </a:t>
            </a:r>
            <a:r>
              <a:rPr lang="pt-PT" dirty="0" smtClean="0">
                <a:solidFill>
                  <a:srgbClr val="000000"/>
                </a:solidFill>
              </a:rPr>
              <a:t>Permite </a:t>
            </a:r>
            <a:r>
              <a:rPr lang="pt-PT" dirty="0" smtClean="0">
                <a:solidFill>
                  <a:srgbClr val="000000"/>
                </a:solidFill>
              </a:rPr>
              <a:t>a análise </a:t>
            </a:r>
            <a:r>
              <a:rPr lang="pt-PT" dirty="0" smtClean="0">
                <a:solidFill>
                  <a:srgbClr val="000000"/>
                </a:solidFill>
              </a:rPr>
              <a:t>de desvios de </a:t>
            </a:r>
            <a:r>
              <a:rPr lang="pt-PT" dirty="0" smtClean="0">
                <a:solidFill>
                  <a:srgbClr val="000000"/>
                </a:solidFill>
              </a:rPr>
              <a:t>preços </a:t>
            </a:r>
            <a:r>
              <a:rPr lang="pt-PT" dirty="0" smtClean="0">
                <a:solidFill>
                  <a:srgbClr val="000000"/>
                </a:solidFill>
              </a:rPr>
              <a:t>e desvios de actividade. 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>
                <a:solidFill>
                  <a:srgbClr val="000000"/>
                </a:solidFill>
              </a:rPr>
              <a:t>Analítica-Formação Exame OTOC-Preparado porConceição Carapinha</a:t>
            </a:r>
            <a:endParaRPr lang="pt-PT">
              <a:solidFill>
                <a:srgbClr val="000000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599D-6690-4D24-9BC2-CD47D52F7F41}" type="slidenum">
              <a:rPr lang="pt-PT" smtClean="0">
                <a:solidFill>
                  <a:srgbClr val="000000"/>
                </a:solidFill>
              </a:rPr>
              <a:pPr/>
              <a:t>24</a:t>
            </a:fld>
            <a:endParaRPr lang="pt-PT">
              <a:solidFill>
                <a:srgbClr val="000000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683568" y="908720"/>
            <a:ext cx="792088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Normalmente a 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maioria das empresas opta por fazer orçamentos anuais incrementais: ao valor da execução do ano anterior é aplicada uma taxa percentual 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de 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variação (crescimento ou decrescimento) de acordo com as orientações gerais dos 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órgãos 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de gestão da empresa e a estrutura operacional 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terá 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de ajustar-se ao cumprimentos destes objectivos orçamentais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pt-PT" sz="2000" dirty="0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145797" y="404664"/>
            <a:ext cx="2864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dirty="0" smtClean="0">
                <a:solidFill>
                  <a:srgbClr val="000000"/>
                </a:solidFill>
              </a:rPr>
              <a:t>Orçamento de base zero</a:t>
            </a:r>
            <a:endParaRPr lang="pt-PT" b="1" dirty="0">
              <a:solidFill>
                <a:srgbClr val="00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11560" y="2996952"/>
            <a:ext cx="792088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hangingPunct="0"/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Uma alternativa a este tipo de 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orçamentos passa 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pela construção de um orçamento de base 0 em que cada uma das despesas 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 investimentos, em cada sector da empresa, tem de ser defendido e justificado para 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ser aceite no orçamento</a:t>
            </a:r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pt-PT" sz="2000" dirty="0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7378" y="4797152"/>
            <a:ext cx="80790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hangingPunct="0"/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É um processo que permite ajustar as despesas às necessidades reais das</a:t>
            </a:r>
            <a:endParaRPr lang="pt-PT" sz="2000" dirty="0" smtClean="0">
              <a:solidFill>
                <a:srgbClr val="000000"/>
              </a:solidFill>
              <a:latin typeface="Arial" pitchFamily="34" charset="0"/>
            </a:endParaRPr>
          </a:p>
          <a:p>
            <a:pPr lvl="0" eaLnBrk="0" hangingPunct="0"/>
            <a:r>
              <a:rPr lang="pt-PT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Empresas.</a:t>
            </a:r>
            <a:endParaRPr lang="pt-PT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Modelo de apresentação predefini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pt-P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pt-P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2865</TotalTime>
  <Words>1442</Words>
  <Application>Microsoft Office PowerPoint</Application>
  <PresentationFormat>Apresentação no Ecrã (4:3)</PresentationFormat>
  <Paragraphs>228</Paragraphs>
  <Slides>24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24</vt:i4>
      </vt:variant>
    </vt:vector>
  </HeadingPairs>
  <TitlesOfParts>
    <vt:vector size="25" baseType="lpstr">
      <vt:lpstr>Modelo de apresentação predefinido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sao</dc:creator>
  <cp:lastModifiedBy>Pereira</cp:lastModifiedBy>
  <cp:revision>130</cp:revision>
  <dcterms:created xsi:type="dcterms:W3CDTF">2008-03-26T21:11:23Z</dcterms:created>
  <dcterms:modified xsi:type="dcterms:W3CDTF">2011-10-07T22:20:42Z</dcterms:modified>
</cp:coreProperties>
</file>