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309" r:id="rId3"/>
    <p:sldId id="310" r:id="rId4"/>
    <p:sldId id="311" r:id="rId5"/>
    <p:sldId id="326" r:id="rId6"/>
    <p:sldId id="328" r:id="rId7"/>
    <p:sldId id="329" r:id="rId8"/>
    <p:sldId id="330" r:id="rId9"/>
    <p:sldId id="331" r:id="rId10"/>
    <p:sldId id="327" r:id="rId11"/>
    <p:sldId id="333" r:id="rId12"/>
    <p:sldId id="334" r:id="rId13"/>
    <p:sldId id="335" r:id="rId14"/>
    <p:sldId id="336" r:id="rId15"/>
    <p:sldId id="338" r:id="rId16"/>
    <p:sldId id="337" r:id="rId17"/>
    <p:sldId id="339" r:id="rId18"/>
    <p:sldId id="340" r:id="rId19"/>
    <p:sldId id="341" r:id="rId20"/>
    <p:sldId id="343" r:id="rId21"/>
    <p:sldId id="344" r:id="rId22"/>
    <p:sldId id="345" r:id="rId23"/>
    <p:sldId id="342" r:id="rId24"/>
    <p:sldId id="346" r:id="rId25"/>
    <p:sldId id="348" r:id="rId26"/>
    <p:sldId id="347" r:id="rId27"/>
    <p:sldId id="349" r:id="rId28"/>
    <p:sldId id="350" r:id="rId29"/>
    <p:sldId id="351" r:id="rId30"/>
    <p:sldId id="332" r:id="rId31"/>
    <p:sldId id="352" r:id="rId32"/>
  </p:sldIdLst>
  <p:sldSz cx="9144000" cy="6858000" type="screen4x3"/>
  <p:notesSz cx="6858000" cy="9144000"/>
  <p:defaultTextStyle>
    <a:defPPr>
      <a:defRPr lang="pt-PT"/>
    </a:defPPr>
    <a:lvl1pPr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8" autoAdjust="0"/>
    <p:restoredTop sz="91820" autoAdjust="0"/>
  </p:normalViewPr>
  <p:slideViewPr>
    <p:cSldViewPr>
      <p:cViewPr varScale="1">
        <p:scale>
          <a:sx n="68" d="100"/>
          <a:sy n="68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fld id="{AFF0EEED-6FD1-499B-BBE3-D83A132216B2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fld id="{8CD8E024-B8A4-4B7B-9FFB-30F34CE50DB6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A698E2-E57B-45CD-8545-F8ECCCC64E7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0599D-6690-4D24-9BC2-CD47D52F7F4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534B2-92EF-447A-9C33-28157D1B58F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0AC7F-4B24-42F8-8CD5-AC6338855D6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DA12C-69FA-4D62-8BC5-CC37A875385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A980B-84A6-4D79-9D7F-87F6C31E1BB5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CADC3-658F-43EC-9EAD-9FEFB0553FD0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E76FF9-E8EE-4288-B6A8-F53AC15AACA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86E56-CFC7-49D3-882E-9D08D1127B6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C976C0-878B-41B6-A28E-4F5B277415CD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DBF19-A7CC-49C9-8A1C-AAA124B4175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e 4 obje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F1B9AD5-24F7-449D-9422-DE7222D154D9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BE75EFC-6340-45FE-9F1B-48EFCC7DD0CA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400"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/>
            </a:lvl1pPr>
          </a:lstStyle>
          <a:p>
            <a:fld id="{3E638C68-9FA1-4ADB-B030-B85D3AF86ABC}" type="slidenum">
              <a:rPr lang="pt-PT"/>
              <a:pPr/>
              <a:t>‹nº›</a:t>
            </a:fld>
            <a:endParaRPr lang="pt-P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510958" y="2708920"/>
            <a:ext cx="387477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3200" dirty="0" err="1" smtClean="0">
                <a:solidFill>
                  <a:srgbClr val="000000"/>
                </a:solidFill>
              </a:rPr>
              <a:t>Balanced</a:t>
            </a:r>
            <a:r>
              <a:rPr lang="pt-PT" sz="3200" dirty="0" smtClean="0">
                <a:solidFill>
                  <a:srgbClr val="000000"/>
                </a:solidFill>
              </a:rPr>
              <a:t> </a:t>
            </a:r>
            <a:r>
              <a:rPr lang="pt-PT" sz="3200" dirty="0" err="1" smtClean="0">
                <a:solidFill>
                  <a:srgbClr val="000000"/>
                </a:solidFill>
              </a:rPr>
              <a:t>Scorecard</a:t>
            </a:r>
            <a:endParaRPr lang="pt-PT" sz="3200" dirty="0" smtClean="0">
              <a:solidFill>
                <a:srgbClr val="000000"/>
              </a:solidFill>
            </a:endParaRPr>
          </a:p>
          <a:p>
            <a:r>
              <a:rPr lang="pt-PT" sz="3200" dirty="0" smtClean="0">
                <a:solidFill>
                  <a:srgbClr val="000000"/>
                </a:solidFill>
              </a:rPr>
              <a:t>(BSC)</a:t>
            </a:r>
            <a:endParaRPr lang="pt-PT" sz="3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13" name="Marcador de Posição do Rodapé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 flipH="1">
            <a:off x="1907704" y="11247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uma ferramenta de Gestão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3653642" y="2132856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Surgiu em 1992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1792690" y="3212976"/>
            <a:ext cx="54553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Foi apresentado por </a:t>
            </a:r>
            <a:r>
              <a:rPr lang="pt-PT" dirty="0" err="1" smtClean="0">
                <a:solidFill>
                  <a:srgbClr val="000000"/>
                </a:solidFill>
              </a:rPr>
              <a:t>Robert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err="1" smtClean="0">
                <a:solidFill>
                  <a:srgbClr val="000000"/>
                </a:solidFill>
              </a:rPr>
              <a:t>Kaplan</a:t>
            </a:r>
            <a:r>
              <a:rPr lang="pt-PT" dirty="0" smtClean="0">
                <a:solidFill>
                  <a:srgbClr val="000000"/>
                </a:solidFill>
              </a:rPr>
              <a:t> e David Norton,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Na Harvard Business </a:t>
            </a:r>
            <a:r>
              <a:rPr lang="pt-PT" dirty="0" err="1" smtClean="0">
                <a:solidFill>
                  <a:srgbClr val="000000"/>
                </a:solidFill>
              </a:rPr>
              <a:t>Review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2148299" y="4653136"/>
            <a:ext cx="50321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Inicialmente  foi apresentado como um modelo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de avaliação e desempenho empresarial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3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12" name="Marcador de Posição do Rodapé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043608" y="764704"/>
            <a:ext cx="7148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sua aplicação nas empresas proporcionou o seu desenvolvimento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e transformou-se numa metodologia de gestão estratégia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1212148" y="1988840"/>
            <a:ext cx="69044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Numa organização e a partir da sua visão ponderada e integrada,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 BSC permite descrever a estratégia de uma forma muito clara,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segundo novas perspectivas: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808026" y="3501008"/>
            <a:ext cx="35686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Clientes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Processos internos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Crescimento e Aprendizagem 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Financeira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1516973" y="5301208"/>
            <a:ext cx="6006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Perspectivas todas interligadas e formando entre si  uma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relação de causa e efeito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/>
              <a:pPr/>
              <a:t>4</a:t>
            </a:fld>
            <a:endParaRPr lang="pt-PT"/>
          </a:p>
        </p:txBody>
      </p:sp>
      <p:pic>
        <p:nvPicPr>
          <p:cNvPr id="15" name="Imagem 1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89248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CaixaDeTexto 15"/>
          <p:cNvSpPr txBox="1"/>
          <p:nvPr/>
        </p:nvSpPr>
        <p:spPr>
          <a:xfrm>
            <a:off x="1543022" y="6453336"/>
            <a:ext cx="69781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000" dirty="0" smtClean="0"/>
              <a:t>Retirado de: http://www.est.ipcb.pt/psi/psi_OG/docs/Balanced%20Scorecard%20versus%20Tableau%20de%20Bord.pdf</a:t>
            </a:r>
            <a:endParaRPr lang="pt-PT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err="1" smtClean="0">
                <a:solidFill>
                  <a:srgbClr val="000000"/>
                </a:solidFill>
              </a:rPr>
              <a:t>Analítica-Formação</a:t>
            </a:r>
            <a:r>
              <a:rPr lang="pt-PT" dirty="0" smtClean="0">
                <a:solidFill>
                  <a:srgbClr val="000000"/>
                </a:solidFill>
              </a:rPr>
              <a:t> Exame </a:t>
            </a:r>
            <a:r>
              <a:rPr lang="pt-PT" dirty="0" err="1" smtClean="0">
                <a:solidFill>
                  <a:srgbClr val="000000"/>
                </a:solidFill>
              </a:rPr>
              <a:t>OTOC-Preparado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err="1" smtClean="0">
                <a:solidFill>
                  <a:srgbClr val="000000"/>
                </a:solidFill>
              </a:rPr>
              <a:t>porConceição</a:t>
            </a:r>
            <a:r>
              <a:rPr lang="pt-PT" dirty="0" smtClean="0">
                <a:solidFill>
                  <a:srgbClr val="000000"/>
                </a:solidFill>
              </a:rPr>
              <a:t> Carapinha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5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937796" y="980728"/>
            <a:ext cx="5442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Desta forma pode-se dizer que o objectivo do BSC: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474147" y="1772816"/>
            <a:ext cx="6122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o de alinhar o planeamento estratégico com as acções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operacionais da organização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801991" y="2852936"/>
            <a:ext cx="3570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alcançado através das acções: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402355" y="4077072"/>
            <a:ext cx="623600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</a:rPr>
              <a:t>Esclarecer e traduzir a visão e a estratégia</a:t>
            </a:r>
          </a:p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Comunicar e associar objectivos e medidas estratégicas</a:t>
            </a:r>
          </a:p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Planear</a:t>
            </a:r>
          </a:p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Estabelecer metas e alinhar iniciativas</a:t>
            </a:r>
          </a:p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Melhorar o </a:t>
            </a:r>
            <a:r>
              <a:rPr lang="pt-PT" i="1" dirty="0" smtClean="0">
                <a:solidFill>
                  <a:srgbClr val="000000"/>
                </a:solidFill>
                <a:latin typeface="Arial"/>
                <a:cs typeface="Arial"/>
              </a:rPr>
              <a:t>Feedback 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e a aprendizagem estratégica</a:t>
            </a:r>
            <a:endParaRPr lang="pt-PT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6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1331640" y="620688"/>
            <a:ext cx="67687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Esclarecer e traduzir a visão e a estratégia. 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331640" y="1268760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É frequente as organizações possuírem uma visão e estratégias que não são devidamente esclarecidas e discutidas. A clarificação e tradução da visão estratégica, pelos membros da organização, facilita o seu sucesso.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115617" y="2852936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Definir o mapa estratégico através de uma sequência de relações causa e efeito entre resultados e os vectores de desempenho, o </a:t>
            </a:r>
            <a:r>
              <a:rPr lang="pt-PT" i="1" dirty="0" smtClean="0">
                <a:solidFill>
                  <a:srgbClr val="000000"/>
                </a:solidFill>
              </a:rPr>
              <a:t>BSC</a:t>
            </a:r>
            <a:r>
              <a:rPr lang="pt-PT" dirty="0" smtClean="0">
                <a:solidFill>
                  <a:srgbClr val="000000"/>
                </a:solidFill>
              </a:rPr>
              <a:t> ajuda a esclarecer as acções a pôr em prática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971600" y="4293096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Este método também contribui para a criação de consensos, entre os gestores, da visão e estratégia da organização. 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7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1187624" y="1052736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comprometimento dos colaboradores com a organização só existe quando as metas que visam obter se encontram alinhadas com os objectivos e expectativas dos gestores.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229225" y="404664"/>
            <a:ext cx="6582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Comunicar e associar objectivos e medidas estratégicos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87624" y="2564904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 o sucesso da organização depende dos objectivos estratégicos da organização serem atingidos, tal meta só é possível quando os colaboradores os conhecem e os conhecem também como seus.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 flipH="1">
            <a:off x="1115616" y="371703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colaborador esforçar-se-á na mesma medida e proporção em que conhecer as intenções estratégicas da empresa e se rever nelas.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899592" y="4953942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estratégia de comunicação poderá ser efectuada nos canais internos de comunicação: a intranet; newsletters; briefings, etc. 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8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 flipH="1">
            <a:off x="1115616" y="3140968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A definição de objectivos conduz à mensuração dos mesmos, incentivando os colaboradores à redução do tempo de execução das tarefas; 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024638" y="764704"/>
            <a:ext cx="7122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 Planear, estabelecer metas e alinhar iniciativas estratégicas 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043608" y="1556792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Os gestores devem identificar metas desafiantes para os seus funcionários, definir processos internos, planear a performance financeira e o crescimento;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115616" y="472514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na introdução consolidada de produtos no mercado e no aumento da sua capacitação e competências. 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9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252536" y="3125867"/>
            <a:ext cx="9144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PT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Perspectiva Financeira – Como é que aparecemos aos nossos accionistas? 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PT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Perspectiva de Clientes – Como é que os clientes nos vêem? 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PT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Perspectiva de processos internos – Em que temos de ser excelentes? 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PT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Perspectiva de aprendizagem e crescimento – Como podemos melhorar e criar valor?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464993" y="868650"/>
            <a:ext cx="59666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Melhorar o </a:t>
            </a:r>
            <a:r>
              <a:rPr lang="pt-PT" sz="2000" i="1" dirty="0" smtClean="0">
                <a:solidFill>
                  <a:srgbClr val="000000"/>
                </a:solidFill>
              </a:rPr>
              <a:t>feedback</a:t>
            </a:r>
            <a:r>
              <a:rPr lang="pt-PT" sz="2000" dirty="0" smtClean="0">
                <a:solidFill>
                  <a:srgbClr val="000000"/>
                </a:solidFill>
              </a:rPr>
              <a:t> e a aprendizagem estratégica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49993" y="1846565"/>
            <a:ext cx="83407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Permite monitorizar constantemente a organização, em torno de 4 questões ou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visões: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10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60041" y="3284984"/>
            <a:ext cx="84604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PT" dirty="0" smtClean="0">
                <a:solidFill>
                  <a:srgbClr val="000000"/>
                </a:solidFill>
              </a:rPr>
              <a:t>Equilibra indicadores externos para os accionistas e</a:t>
            </a:r>
          </a:p>
          <a:p>
            <a:pPr lvl="0"/>
            <a:r>
              <a:rPr lang="pt-PT" dirty="0" smtClean="0">
                <a:solidFill>
                  <a:srgbClr val="000000"/>
                </a:solidFill>
              </a:rPr>
              <a:t> indicadores internos de processos, inovação, aprendizagem e crescimento; 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57142" y="836712"/>
            <a:ext cx="8879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t-PT" dirty="0" smtClean="0">
                <a:solidFill>
                  <a:srgbClr val="000000"/>
                </a:solidFill>
              </a:rPr>
              <a:t> São as respostas aos desafios colocados por estas quatro questões que permitem </a:t>
            </a:r>
          </a:p>
          <a:p>
            <a:pPr lvl="0"/>
            <a:r>
              <a:rPr lang="pt-PT" dirty="0" smtClean="0">
                <a:solidFill>
                  <a:srgbClr val="000000"/>
                </a:solidFill>
              </a:rPr>
              <a:t>ajustar continuamente a estratégia e mudá-la quando necessário.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76305" y="2060848"/>
            <a:ext cx="7584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t-PT" dirty="0" smtClean="0">
                <a:solidFill>
                  <a:srgbClr val="000000"/>
                </a:solidFill>
              </a:rPr>
              <a:t>A resposta permanente a estas quatro questões permite realizar </a:t>
            </a:r>
          </a:p>
          <a:p>
            <a:pPr lvl="0"/>
            <a:r>
              <a:rPr lang="pt-PT" dirty="0" smtClean="0">
                <a:solidFill>
                  <a:srgbClr val="000000"/>
                </a:solidFill>
              </a:rPr>
              <a:t>uma mensuração simultaneamente financeira e não financeira, inerente </a:t>
            </a:r>
          </a:p>
          <a:p>
            <a:pPr lvl="0"/>
            <a:r>
              <a:rPr lang="pt-PT" dirty="0" smtClean="0">
                <a:solidFill>
                  <a:srgbClr val="000000"/>
                </a:solidFill>
              </a:rPr>
              <a:t>ao sistema de informação e alargado a todos os níveis da organização.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15616" y="436510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PT" dirty="0" smtClean="0">
                <a:solidFill>
                  <a:srgbClr val="000000"/>
                </a:solidFill>
              </a:rPr>
              <a:t>Equilibra os resultados do esforço passado </a:t>
            </a:r>
          </a:p>
          <a:p>
            <a:pPr lvl="0"/>
            <a:r>
              <a:rPr lang="pt-PT" dirty="0" smtClean="0">
                <a:solidFill>
                  <a:srgbClr val="000000"/>
                </a:solidFill>
              </a:rPr>
              <a:t>e os indicadores dos desempenhos futuros;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403430" y="5373216"/>
            <a:ext cx="45448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t-PT" dirty="0" smtClean="0">
                <a:solidFill>
                  <a:srgbClr val="000000"/>
                </a:solidFill>
              </a:rPr>
              <a:t>Equilibra indicadores quantificáveis </a:t>
            </a:r>
          </a:p>
          <a:p>
            <a:pPr lvl="0"/>
            <a:r>
              <a:rPr lang="pt-PT" dirty="0" smtClean="0">
                <a:solidFill>
                  <a:srgbClr val="000000"/>
                </a:solidFill>
              </a:rPr>
              <a:t>e indicadores subjectivos de desempenho.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11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03505" y="404664"/>
            <a:ext cx="2736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Componentes do BSC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63592" y="1610797"/>
            <a:ext cx="796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Mapa estratégico</a:t>
            </a:r>
            <a:endParaRPr lang="pt-PT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Descreve a estratégia da empresa através de objectivos relacionados entre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si e distribuídos nas quatro dimensões (perspectivas).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22776" y="3760004"/>
            <a:ext cx="798167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Objectivo estratégico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 que deve ser alcançado e o que é crítico para o sucesso da organização. 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12</a:t>
            </a:fld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324544" y="44624"/>
            <a:ext cx="94685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Indicador</a:t>
            </a:r>
          </a:p>
          <a:p>
            <a:endParaRPr lang="pt-PT" sz="2000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 Como será medido e acompanhado o sucesso da concretização do objectivo.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 Qualquer indicador deve cumprir os seguintes requisitos: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2168679" y="1628800"/>
            <a:ext cx="4275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Ser claro,  transmitir informação clara e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confiável sobre o evento a analisar; 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48903" y="2348880"/>
            <a:ext cx="60548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Fácil de obter,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sz="1600" dirty="0" smtClean="0">
                <a:solidFill>
                  <a:srgbClr val="000000"/>
                </a:solidFill>
              </a:rPr>
              <a:t>talvez mediante o acesso intuitivo a uma aplicação informática</a:t>
            </a:r>
            <a:r>
              <a:rPr lang="pt-PT" dirty="0" smtClean="0">
                <a:solidFill>
                  <a:srgbClr val="000000"/>
                </a:solidFill>
              </a:rPr>
              <a:t>;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438845" y="3140968"/>
            <a:ext cx="79903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Coerente com os fins estabelecidos, com a Visão e Missão da organização,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medindo e controlando os resultados alcançados; </a:t>
            </a:r>
          </a:p>
        </p:txBody>
      </p:sp>
      <p:sp>
        <p:nvSpPr>
          <p:cNvPr id="10" name="CaixaDeTexto 9"/>
          <p:cNvSpPr txBox="1"/>
          <p:nvPr/>
        </p:nvSpPr>
        <p:spPr>
          <a:xfrm flipH="1">
            <a:off x="1043608" y="3933056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Adequado e oportuno, estando disponível para a tomada de decisão;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95536" y="4725144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Ter a sua unidade de medida correctamente identificada: números absolutos (n.º), percentagens (taxas de crescimento, pesos) (%), dias, horas, valores, ...; 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678466" y="5589240"/>
            <a:ext cx="7827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Designar  um responsável que seja capaz de actuar sobre os indicadores. 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13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259632" y="322784"/>
            <a:ext cx="6696744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Meta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O nível de desempenho ou a taxa de melhoria necessários.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3101479"/>
            <a:ext cx="91440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Plano de acção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Programas de acção - chave necessários para se alcançar os objectivos.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  <p:bldP spid="276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14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545327" y="404664"/>
            <a:ext cx="1994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As perspectivas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827584" y="1340768"/>
            <a:ext cx="76328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BSC decompõe a estratégia de uma maneira lógica, baseando-se em relações de causa e efeito, vectores de desempenho e relação com factores financeiros.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É decomposto em objectivos, indicadores, metas e iniciativas, nas quatro dimensões de negócio:</a:t>
            </a:r>
          </a:p>
          <a:p>
            <a:endParaRPr lang="pt-PT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Financeira; </a:t>
            </a:r>
          </a:p>
          <a:p>
            <a:endParaRPr lang="pt-PT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Clientes; </a:t>
            </a:r>
          </a:p>
          <a:p>
            <a:endParaRPr lang="pt-PT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Processos internos; </a:t>
            </a:r>
          </a:p>
          <a:p>
            <a:endParaRPr lang="pt-PT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Aprendizagem e crescimento. 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err="1" smtClean="0">
                <a:solidFill>
                  <a:srgbClr val="000000"/>
                </a:solidFill>
              </a:rPr>
              <a:t>Analítica-Formação</a:t>
            </a:r>
            <a:r>
              <a:rPr lang="pt-PT" dirty="0" smtClean="0">
                <a:solidFill>
                  <a:srgbClr val="000000"/>
                </a:solidFill>
              </a:rPr>
              <a:t> Exame </a:t>
            </a:r>
            <a:r>
              <a:rPr lang="pt-PT" dirty="0" err="1" smtClean="0">
                <a:solidFill>
                  <a:srgbClr val="000000"/>
                </a:solidFill>
              </a:rPr>
              <a:t>OTOC-Preparado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err="1" smtClean="0">
                <a:solidFill>
                  <a:srgbClr val="000000"/>
                </a:solidFill>
              </a:rPr>
              <a:t>porConceição</a:t>
            </a:r>
            <a:r>
              <a:rPr lang="pt-PT" dirty="0" smtClean="0">
                <a:solidFill>
                  <a:srgbClr val="000000"/>
                </a:solidFill>
              </a:rPr>
              <a:t> Carapinha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15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34090" y="332656"/>
            <a:ext cx="2634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</a:rPr>
              <a:t>Perspectiva financeira</a:t>
            </a:r>
          </a:p>
        </p:txBody>
      </p:sp>
      <p:sp>
        <p:nvSpPr>
          <p:cNvPr id="7" name="Rectângulo 6"/>
          <p:cNvSpPr/>
          <p:nvPr/>
        </p:nvSpPr>
        <p:spPr>
          <a:xfrm>
            <a:off x="539552" y="1052736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definição da estratégia, deve começar pelos objectivos financeiros de longo prazo e relaciona-los com as acções que precisam de ser tomadas em relação às outras perspectivas, para que o desempenho económico seja alcançado no longo prazo.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683568" y="2420888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necessário a preocupação da empresa na visão do cliente, identificar as suas necessidades, anseios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e conquistar a fidelidade dos clientes existentes e angariar novos clientes.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1560" y="3645024"/>
            <a:ext cx="7992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principal objectivo de uma empresa é conseguir obter retornos do capital investido, pelo que a vertente financeira assume um papel preponderante.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395536" y="4543960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Também no BSC a vertente financeira está presente, sendo os indicadores financeiros fundamentais para tirar uma conclusão acerca das consequências inerentes às acções levadas a cabo pela empresa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16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611560" y="4532927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esta perspectiva poderá também chamar-se perspectiva do accionista, em virtude de serem eles os principais interessados na empresa, procurando a melhor rentabilidade para o capital investido, logo dando uma importância extrema às questões financeiras.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51520" y="921494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A elaboração do BSC deverá funcionar como um estímulo, para o qual as diferentes unidades de negócio da empresa estabeleçam objectivos financeiros, sempre de acordo com a estratégia global da empresa.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99592" y="2721694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Os objectivos e indicadores da perspectiva financeira devem ser definidos tendo em conta a fase em que se encontra a empresa e as suas unidades de negócio.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17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2984065" y="188640"/>
            <a:ext cx="31758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b="1" dirty="0" smtClean="0">
                <a:solidFill>
                  <a:srgbClr val="000000"/>
                </a:solidFill>
              </a:rPr>
              <a:t>Perspectiva dos clientes</a:t>
            </a:r>
          </a:p>
        </p:txBody>
      </p:sp>
      <p:sp>
        <p:nvSpPr>
          <p:cNvPr id="7" name="Rectângulo 6"/>
          <p:cNvSpPr/>
          <p:nvPr/>
        </p:nvSpPr>
        <p:spPr>
          <a:xfrm>
            <a:off x="611560" y="764704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perspectiva dos clientes traduz a missão e a estratégia da empresa em objectivos específicos para segmentos focalizados que podem ser comunicados a toda a organização. Além disso, permite a clara identificação e avaliação das propostas de valor dirigidas a esses segmentos.</a:t>
            </a:r>
          </a:p>
        </p:txBody>
      </p:sp>
      <p:sp>
        <p:nvSpPr>
          <p:cNvPr id="8" name="Rectângulo 7"/>
          <p:cNvSpPr/>
          <p:nvPr/>
        </p:nvSpPr>
        <p:spPr>
          <a:xfrm>
            <a:off x="467544" y="2413338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inquestionável que cada vez mais as empresas voltam-se para o exterior, para os clientes e para o mercado onde estão inseridas, tendo como principal objectivo a satisfação das suas necessidades, sabendo que é esta a única forma de sustentar a rentabilidade no longo prazo.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611560" y="4255928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Segundo a perspectiva do cliente, deve ser utilizado um conjunto de indicadores relativos ao mercado, a clientes e a potenciais clientes, devendo estabelecer-se entre eles uma cadeia de relações: quota de mercado; retenção de clientes; angariação de clientes; satisfação de clientes e rendibilidade de clientes.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18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755576" y="171358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Cada vez mais as empresas procuram oferecer aos seus clientes um </a:t>
            </a:r>
            <a:r>
              <a:rPr lang="pt-PT" dirty="0" err="1" smtClean="0">
                <a:solidFill>
                  <a:srgbClr val="000000"/>
                </a:solidFill>
              </a:rPr>
              <a:t>mix</a:t>
            </a:r>
            <a:r>
              <a:rPr lang="pt-PT" dirty="0" smtClean="0">
                <a:solidFill>
                  <a:srgbClr val="000000"/>
                </a:solidFill>
              </a:rPr>
              <a:t> de produto, preço, serviço, relacionamento e imagem, no sentido de ir ao encontro das suas necessidades, procurando conquistá-los e fidelizá-los.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683568" y="3845947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conjunto de ofertas de valor deve ser sempre específico e próprio de cada empresa. No entanto, deve incluir factores-chave, que determinam a satisfação dos clientes, nomeadamente o prazo de entrega, a qualidade e o preço.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19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1851704" y="260648"/>
            <a:ext cx="5469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 smtClean="0">
                <a:solidFill>
                  <a:srgbClr val="000000"/>
                </a:solidFill>
              </a:rPr>
              <a:t>Perspectiva dos processos internos</a:t>
            </a:r>
          </a:p>
        </p:txBody>
      </p:sp>
      <p:sp>
        <p:nvSpPr>
          <p:cNvPr id="7" name="Rectângulo 6"/>
          <p:cNvSpPr/>
          <p:nvPr/>
        </p:nvSpPr>
        <p:spPr>
          <a:xfrm>
            <a:off x="683568" y="1425550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Integra a análise dos processos internos da organização, incluindo a identificação dos recursos e das capacidades necessárias para elevar o nível interno de qualidade.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827584" y="3020759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Contudo, cada vez mais, os elos entre os processos internos da companhia e os de outras, das empresas colaboradoras, por exemplo os subcontratados, estão muito relacionados, de modo a que estes também sejam considerados.</a:t>
            </a:r>
          </a:p>
        </p:txBody>
      </p:sp>
      <p:sp>
        <p:nvSpPr>
          <p:cNvPr id="9" name="Rectângulo 8"/>
          <p:cNvSpPr/>
          <p:nvPr/>
        </p:nvSpPr>
        <p:spPr>
          <a:xfrm>
            <a:off x="611560" y="4809926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BSC considera os processos internos de toda a cadeia de valor da empresa e deve também incluir o processo de inovação, e de operações de pós-venda.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20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3528" y="692696"/>
            <a:ext cx="8532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desempenho de qualquer organização perante os clientes é determinado pelos processos, decisões e acções desenvolvidas no seu interior.</a:t>
            </a:r>
          </a:p>
        </p:txBody>
      </p:sp>
      <p:sp>
        <p:nvSpPr>
          <p:cNvPr id="8" name="Rectângulo 7"/>
          <p:cNvSpPr/>
          <p:nvPr/>
        </p:nvSpPr>
        <p:spPr>
          <a:xfrm>
            <a:off x="755576" y="2278613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 empresa deve identificar quais as actividades e quais os processos necessários para assegurar a satisfação das necessidades dos clientes.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683568" y="371703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Os indicadores internos do BSC devem focar-se nos processos internos que terão maior impacto na satisfação dos clientes e também na satisfação dos objectivos financeiros da empresa.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21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827584" y="777478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Assim, os gestores deverão ser capazes de identificar quais os processos e competências onde a empresa pode obter vantagens competitivas, o que lhe permitirá diferenciar-se da concorrência.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683568" y="2564904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Estas vantagens competitivas têm origem em diversas actividades que a empresa executa, desde o planeamento, o marketing, a produção, a entrega e acompanhamento pós-venda do seu produto, ou seja toda a sua cadeia de valor.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827584" y="4460919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Esta cadeia de valor inclui três processos internos principais: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Processo de inovação;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 processo operacional;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 processo de serviço pós-venda.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22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827584" y="836712"/>
            <a:ext cx="806489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processo de inovação </a:t>
            </a:r>
            <a:r>
              <a:rPr lang="pt-PT" dirty="0" smtClean="0">
                <a:solidFill>
                  <a:srgbClr val="000000"/>
                </a:solidFill>
              </a:rPr>
              <a:t>é um processo de pesquisa das necessidades dos clientes e de criação de produtos/serviços para os satisfazer.</a:t>
            </a:r>
          </a:p>
        </p:txBody>
      </p:sp>
      <p:sp>
        <p:nvSpPr>
          <p:cNvPr id="7" name="Rectângulo 6"/>
          <p:cNvSpPr/>
          <p:nvPr/>
        </p:nvSpPr>
        <p:spPr>
          <a:xfrm>
            <a:off x="1547664" y="2420888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processo operaciona</a:t>
            </a:r>
            <a:r>
              <a:rPr lang="pt-PT" dirty="0" smtClean="0">
                <a:solidFill>
                  <a:srgbClr val="000000"/>
                </a:solidFill>
              </a:rPr>
              <a:t>l está relacionado com a produção de produtos/serviços que existem na empresa e a consequente entrega aos clientes.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1187624" y="4437112"/>
            <a:ext cx="72008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serviço pós-venda </a:t>
            </a:r>
            <a:r>
              <a:rPr lang="pt-PT" dirty="0" smtClean="0">
                <a:solidFill>
                  <a:srgbClr val="000000"/>
                </a:solidFill>
              </a:rPr>
              <a:t>consiste no serviço que é prestado ao cliente após a venda do produto.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23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971600" y="404664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b="1" dirty="0" smtClean="0">
                <a:solidFill>
                  <a:srgbClr val="000000"/>
                </a:solidFill>
              </a:rPr>
              <a:t>Perspectiva do aprendizagem e crescimento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899592" y="1196752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objectivo desta perspectiva é oferecer as infra-estruturas que possibilitam o êxito dos objectivos (ambiciosos) das outras perspectivas.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043608" y="2564904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habilidade de uma organização inovar, melhorar e aprender relaciona-se directamente com seu valor.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683568" y="3812847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Essa perspectiva  apresenta objectivos voltados para a capacidade dos funcionários, para sistemas de informação, para a motivação, para o </a:t>
            </a:r>
            <a:r>
              <a:rPr lang="pt-PT" i="1" dirty="0" smtClean="0">
                <a:solidFill>
                  <a:srgbClr val="000000"/>
                </a:solidFill>
              </a:rPr>
              <a:t>empowerment</a:t>
            </a:r>
            <a:r>
              <a:rPr lang="pt-PT" dirty="0" smtClean="0">
                <a:solidFill>
                  <a:srgbClr val="000000"/>
                </a:solidFill>
              </a:rPr>
              <a:t> (delegação de poderes) e alinhamento da equipa.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24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899592" y="665976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</a:t>
            </a:r>
            <a:r>
              <a:rPr lang="pt-PT" dirty="0" smtClean="0">
                <a:solidFill>
                  <a:srgbClr val="000000"/>
                </a:solidFill>
              </a:rPr>
              <a:t>contributo do </a:t>
            </a:r>
            <a:r>
              <a:rPr lang="pt-PT" dirty="0" smtClean="0">
                <a:solidFill>
                  <a:srgbClr val="000000"/>
                </a:solidFill>
              </a:rPr>
              <a:t>(</a:t>
            </a:r>
            <a:r>
              <a:rPr lang="pt-PT" dirty="0" smtClean="0">
                <a:solidFill>
                  <a:srgbClr val="000000"/>
                </a:solidFill>
              </a:rPr>
              <a:t>BSC) para os gestores funciona como um sistema de medida multidimensional que os vai auxiliar nas tomadas de decisão da forma mais racional possível, aumentando a transparência e a partilha da informação dentro das Organizações.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043608" y="2413338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Com esta </a:t>
            </a:r>
            <a:r>
              <a:rPr lang="pt-PT" dirty="0" smtClean="0">
                <a:solidFill>
                  <a:srgbClr val="000000"/>
                </a:solidFill>
              </a:rPr>
              <a:t>ferramenta </a:t>
            </a:r>
            <a:r>
              <a:rPr lang="pt-PT" dirty="0" smtClean="0">
                <a:solidFill>
                  <a:srgbClr val="000000"/>
                </a:solidFill>
              </a:rPr>
              <a:t>o gestor terá a capacidade de analisar os resultados passados (medidas retrospectivas</a:t>
            </a:r>
            <a:r>
              <a:rPr lang="pt-PT" dirty="0" smtClean="0">
                <a:solidFill>
                  <a:srgbClr val="000000"/>
                </a:solidFill>
              </a:rPr>
              <a:t>) e </a:t>
            </a:r>
            <a:r>
              <a:rPr lang="pt-PT" dirty="0" smtClean="0">
                <a:solidFill>
                  <a:srgbClr val="000000"/>
                </a:solidFill>
              </a:rPr>
              <a:t>os prováveis resultados futuros (medidas prospectivas</a:t>
            </a:r>
            <a:r>
              <a:rPr lang="pt-PT" dirty="0" smtClean="0">
                <a:solidFill>
                  <a:srgbClr val="000000"/>
                </a:solidFill>
              </a:rPr>
              <a:t>) a </a:t>
            </a:r>
            <a:r>
              <a:rPr lang="pt-PT" dirty="0" smtClean="0">
                <a:solidFill>
                  <a:srgbClr val="000000"/>
                </a:solidFill>
              </a:rPr>
              <a:t>alcançar, bem como, incorporar 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smtClean="0">
                <a:solidFill>
                  <a:srgbClr val="000000"/>
                </a:solidFill>
              </a:rPr>
              <a:t>aspectos internos e externos da </a:t>
            </a:r>
            <a:r>
              <a:rPr lang="pt-PT" dirty="0" smtClean="0">
                <a:solidFill>
                  <a:srgbClr val="000000"/>
                </a:solidFill>
              </a:rPr>
              <a:t>empresa, através da utilização e analise de diferentes indicadores.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395536" y="448298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Pode-se </a:t>
            </a:r>
            <a:r>
              <a:rPr lang="pt-PT" dirty="0" smtClean="0">
                <a:solidFill>
                  <a:srgbClr val="000000"/>
                </a:solidFill>
              </a:rPr>
              <a:t>concluir que </a:t>
            </a:r>
            <a:r>
              <a:rPr lang="pt-PT" dirty="0" smtClean="0">
                <a:solidFill>
                  <a:srgbClr val="000000"/>
                </a:solidFill>
              </a:rPr>
              <a:t>as Empresas devem </a:t>
            </a:r>
            <a:r>
              <a:rPr lang="pt-PT" dirty="0" smtClean="0">
                <a:solidFill>
                  <a:srgbClr val="000000"/>
                </a:solidFill>
              </a:rPr>
              <a:t>ser particularmente </a:t>
            </a:r>
            <a:r>
              <a:rPr lang="pt-PT" dirty="0" smtClean="0">
                <a:solidFill>
                  <a:srgbClr val="000000"/>
                </a:solidFill>
              </a:rPr>
              <a:t>cuidadosas </a:t>
            </a:r>
            <a:r>
              <a:rPr lang="pt-PT" dirty="0" smtClean="0">
                <a:solidFill>
                  <a:srgbClr val="000000"/>
                </a:solidFill>
              </a:rPr>
              <a:t>com </a:t>
            </a:r>
            <a:r>
              <a:rPr lang="pt-PT" dirty="0" smtClean="0">
                <a:solidFill>
                  <a:srgbClr val="000000"/>
                </a:solidFill>
              </a:rPr>
              <a:t>o que </a:t>
            </a:r>
            <a:r>
              <a:rPr lang="pt-PT" dirty="0" smtClean="0">
                <a:solidFill>
                  <a:srgbClr val="000000"/>
                </a:solidFill>
              </a:rPr>
              <a:t>"</a:t>
            </a:r>
            <a:r>
              <a:rPr lang="pt-PT" dirty="0" smtClean="0">
                <a:solidFill>
                  <a:srgbClr val="000000"/>
                </a:solidFill>
              </a:rPr>
              <a:t>medem", </a:t>
            </a:r>
            <a:r>
              <a:rPr lang="pt-PT" dirty="0" smtClean="0">
                <a:solidFill>
                  <a:srgbClr val="000000"/>
                </a:solidFill>
              </a:rPr>
              <a:t>ou </a:t>
            </a:r>
            <a:r>
              <a:rPr lang="pt-PT" dirty="0" smtClean="0">
                <a:solidFill>
                  <a:srgbClr val="000000"/>
                </a:solidFill>
              </a:rPr>
              <a:t>seja, presume-se </a:t>
            </a:r>
            <a:r>
              <a:rPr lang="pt-PT" dirty="0" smtClean="0">
                <a:solidFill>
                  <a:srgbClr val="000000"/>
                </a:solidFill>
              </a:rPr>
              <a:t>que, mais do que avaliar o passado, é importante extrair dos resultados passados conselhos e experiência para o futuro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25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1187624" y="1124744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Assim de acordo com esta ferramenta, deve-se identificar </a:t>
            </a:r>
            <a:r>
              <a:rPr lang="pt-PT" dirty="0" smtClean="0">
                <a:solidFill>
                  <a:srgbClr val="000000"/>
                </a:solidFill>
              </a:rPr>
              <a:t>qual a infra-estrutura que a empresa deve adoptar para poder crescer e desenvolver-se no longo prazo.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115616" y="3391832"/>
            <a:ext cx="6624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Desta forma, </a:t>
            </a:r>
            <a:r>
              <a:rPr lang="pt-PT" dirty="0" smtClean="0">
                <a:solidFill>
                  <a:srgbClr val="000000"/>
                </a:solidFill>
              </a:rPr>
              <a:t>toda a envolvente interna da empresa (trabalhadores, gestores) </a:t>
            </a:r>
            <a:r>
              <a:rPr lang="pt-PT" dirty="0" smtClean="0">
                <a:solidFill>
                  <a:srgbClr val="000000"/>
                </a:solidFill>
              </a:rPr>
              <a:t>devem </a:t>
            </a:r>
            <a:r>
              <a:rPr lang="pt-PT" dirty="0" smtClean="0">
                <a:solidFill>
                  <a:srgbClr val="000000"/>
                </a:solidFill>
              </a:rPr>
              <a:t>trabalhar em conjunto no processo contínuo de aprendizagem e aperfeiçoamento da organização.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26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115616" y="474345"/>
            <a:ext cx="6840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BSC deve </a:t>
            </a:r>
            <a:r>
              <a:rPr lang="pt-PT" dirty="0" smtClean="0">
                <a:solidFill>
                  <a:srgbClr val="000000"/>
                </a:solidFill>
              </a:rPr>
              <a:t>conter somente a informação </a:t>
            </a:r>
            <a:r>
              <a:rPr lang="pt-PT" dirty="0" smtClean="0">
                <a:solidFill>
                  <a:srgbClr val="000000"/>
                </a:solidFill>
              </a:rPr>
              <a:t>necessária e suficiente, tanto em qualidade como em quantidade, tendo em consideração os resultados a obter; </a:t>
            </a:r>
          </a:p>
        </p:txBody>
      </p:sp>
      <p:sp>
        <p:nvSpPr>
          <p:cNvPr id="8" name="Rectângulo 7"/>
          <p:cNvSpPr/>
          <p:nvPr/>
        </p:nvSpPr>
        <p:spPr>
          <a:xfrm>
            <a:off x="1043608" y="1556792"/>
            <a:ext cx="720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Ser concebido de forma estrutural, em cascata, agregando as variáveis e/ou indicadores chave desde o nível mais elementar ao nível mais alto, de modo a ir agregando indicadores até chegar aos mais resumidos, ou seja, às variáveis chave de cada área de responsabilidade; </a:t>
            </a:r>
          </a:p>
        </p:txBody>
      </p:sp>
      <p:sp>
        <p:nvSpPr>
          <p:cNvPr id="9" name="Rectângulo 8"/>
          <p:cNvSpPr/>
          <p:nvPr/>
        </p:nvSpPr>
        <p:spPr>
          <a:xfrm>
            <a:off x="1691680" y="3430741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Destacar o que realmente é relevante para a tomada de decisão; 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683568" y="4438853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Utilizar a representação gráfica para as variáveis chave e/ou indicadores chave de apoio à tomada de decisão para melhorar a percepção; </a:t>
            </a:r>
          </a:p>
        </p:txBody>
      </p:sp>
      <p:sp>
        <p:nvSpPr>
          <p:cNvPr id="11" name="Rectângulo 10"/>
          <p:cNvSpPr/>
          <p:nvPr/>
        </p:nvSpPr>
        <p:spPr>
          <a:xfrm>
            <a:off x="1043608" y="5446965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Conceber de forma normalizada para facilitar a leitura e interpretação em todos os níveis na organização. 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27</a:t>
            </a:fld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2408590" y="332656"/>
            <a:ext cx="4326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</a:rPr>
              <a:t>Etapas </a:t>
            </a:r>
            <a:r>
              <a:rPr lang="pt-PT" b="1" dirty="0" smtClean="0">
                <a:solidFill>
                  <a:srgbClr val="000000"/>
                </a:solidFill>
              </a:rPr>
              <a:t>para a implementação do </a:t>
            </a:r>
            <a:r>
              <a:rPr lang="pt-PT" b="1" dirty="0" smtClean="0">
                <a:solidFill>
                  <a:srgbClr val="000000"/>
                </a:solidFill>
              </a:rPr>
              <a:t>BSC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124744"/>
            <a:ext cx="93245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1 - Construção do programa de medição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O grande objectivo desta etapa é promover uma compreensão e uma análise crítica dos </a:t>
            </a:r>
            <a:r>
              <a:rPr lang="pt-PT" dirty="0" smtClean="0">
                <a:solidFill>
                  <a:srgbClr val="000000"/>
                </a:solidFill>
              </a:rPr>
              <a:t>gestores </a:t>
            </a: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do negócio e da visão de futuro.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Um segundo objectivos é resgatar as directrizes estratégicas, analisando sua coerência com os gestores do negócio e visão de futuro.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880226"/>
            <a:ext cx="8981946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2 - Inter-relacionamento dos objectivos estratégicos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As actividades desta etapa implicam alocar os objectivos estratégicos nas quatro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PT" dirty="0" smtClean="0">
                <a:solidFill>
                  <a:srgbClr val="000000"/>
                </a:solidFill>
              </a:rPr>
              <a:t>d</a:t>
            </a: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imensões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do BSC, correlacionando-as entre si.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Nesse processo poderão ou não surgir lacunas no inter-relacionamento, que deverão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ser eliminadas ou preenchidas a partir de novas discussões e análises do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planeamento estratégico da organização.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25" grpId="0"/>
      <p:bldP spid="10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683568" y="4869160"/>
            <a:ext cx="7920880" cy="1224136"/>
          </a:xfrm>
        </p:spPr>
        <p:txBody>
          <a:bodyPr/>
          <a:lstStyle/>
          <a:p>
            <a:pPr lvl="0" algn="ctr" eaLnBrk="0" hangingPunct="0"/>
            <a:r>
              <a:rPr lang="pt-PT" sz="1800" dirty="0" smtClean="0">
                <a:solidFill>
                  <a:srgbClr val="000000"/>
                </a:solidFill>
              </a:rPr>
              <a:t>A </a:t>
            </a:r>
            <a:r>
              <a:rPr lang="pt-PT" sz="1800" dirty="0" smtClean="0">
                <a:solidFill>
                  <a:srgbClr val="000000"/>
                </a:solidFill>
              </a:rPr>
              <a:t>implementação de um projecto desta natureza pode levar meses a implementar </a:t>
            </a:r>
            <a:endParaRPr lang="pt-PT" sz="1800" dirty="0" smtClean="0">
              <a:solidFill>
                <a:srgbClr val="000000"/>
              </a:solidFill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0" y="1052736"/>
            <a:ext cx="814838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3 - Escolha e elaboração dos indicadores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O objectivo essencial da selecção de indicadores específicos para o BSC é 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identificação daqueles</a:t>
            </a:r>
            <a:r>
              <a:rPr kumimoji="0" lang="pt-PT" sz="1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</a:t>
            </a: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que melhor  transmitam o significado da estratégia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que foi estabelecida.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2845966"/>
            <a:ext cx="882805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4 - Elaboração do plano de implementação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Uma vez definidos os indicadores associados aos diferentes objectivos estratégicos,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definem-se metas</a:t>
            </a:r>
            <a:r>
              <a:rPr kumimoji="0" lang="pt-PT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, planos de acção</a:t>
            </a:r>
            <a:r>
              <a:rPr kumimoji="0" lang="pt-PT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e os </a:t>
            </a:r>
            <a:r>
              <a:rPr kumimoji="0" lang="pt-PT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responsáveis</a:t>
            </a:r>
            <a:r>
              <a:rPr lang="pt-PT" dirty="0" smtClean="0">
                <a:solidFill>
                  <a:srgbClr val="000000"/>
                </a:solidFill>
              </a:rPr>
              <a:t>.</a:t>
            </a:r>
            <a:endParaRPr kumimoji="0" lang="pt-PT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8336172" y="6300028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41C0599D-6690-4D24-9BC2-CD47D52F7F41}" type="slidenum">
              <a:rPr lang="pt-PT" sz="1400" smtClean="0">
                <a:solidFill>
                  <a:srgbClr val="000000"/>
                </a:solidFill>
              </a:rPr>
              <a:pPr/>
              <a:t>28</a:t>
            </a:fld>
            <a:endParaRPr lang="pt-PT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6081" grpId="0"/>
      <p:bldP spid="4608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6660232" y="6021288"/>
            <a:ext cx="2133600" cy="476250"/>
          </a:xfrm>
        </p:spPr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29</a:t>
            </a:fld>
            <a:endParaRPr lang="pt-PT" dirty="0">
              <a:solidFill>
                <a:srgbClr val="000000"/>
              </a:solidFill>
            </a:endParaRPr>
          </a:p>
        </p:txBody>
      </p:sp>
      <p:cxnSp>
        <p:nvCxnSpPr>
          <p:cNvPr id="17" name="Conexão recta 16"/>
          <p:cNvCxnSpPr>
            <a:endCxn id="4" idx="0"/>
          </p:cNvCxnSpPr>
          <p:nvPr/>
        </p:nvCxnSpPr>
        <p:spPr bwMode="auto">
          <a:xfrm>
            <a:off x="4499992" y="188640"/>
            <a:ext cx="72008" cy="60565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1" name="CaixaDeTexto 20"/>
          <p:cNvSpPr txBox="1"/>
          <p:nvPr/>
        </p:nvSpPr>
        <p:spPr>
          <a:xfrm>
            <a:off x="1645404" y="260648"/>
            <a:ext cx="1270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Vantagens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5771376" y="188640"/>
            <a:ext cx="1659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Desvantagens</a:t>
            </a:r>
            <a:endParaRPr lang="pt-PT" dirty="0">
              <a:solidFill>
                <a:srgbClr val="000000"/>
              </a:solidFill>
            </a:endParaRPr>
          </a:p>
        </p:txBody>
      </p:sp>
      <p:grpSp>
        <p:nvGrpSpPr>
          <p:cNvPr id="38" name="Grupo 37"/>
          <p:cNvGrpSpPr/>
          <p:nvPr/>
        </p:nvGrpSpPr>
        <p:grpSpPr>
          <a:xfrm>
            <a:off x="-36512" y="704309"/>
            <a:ext cx="4680520" cy="5749027"/>
            <a:chOff x="-36512" y="704309"/>
            <a:chExt cx="4680520" cy="5749027"/>
          </a:xfrm>
        </p:grpSpPr>
        <p:sp>
          <p:nvSpPr>
            <p:cNvPr id="28" name="Rectângulo 27"/>
            <p:cNvSpPr/>
            <p:nvPr/>
          </p:nvSpPr>
          <p:spPr>
            <a:xfrm>
              <a:off x="35496" y="2132856"/>
              <a:ext cx="292580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Comunicação </a:t>
              </a:r>
              <a:r>
                <a:rPr lang="pt-PT" sz="1600" dirty="0" smtClean="0">
                  <a:solidFill>
                    <a:srgbClr val="000000"/>
                  </a:solidFill>
                </a:rPr>
                <a:t>da estratégia; </a:t>
              </a: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107504" y="2658398"/>
              <a:ext cx="358623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/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É direccionado </a:t>
              </a:r>
              <a:r>
                <a:rPr lang="pt-PT" sz="1600" dirty="0" smtClean="0">
                  <a:solidFill>
                    <a:srgbClr val="000000"/>
                  </a:solidFill>
                </a:rPr>
                <a:t>e focado nas </a:t>
              </a:r>
              <a:r>
                <a:rPr lang="pt-PT" sz="1600" dirty="0" smtClean="0">
                  <a:solidFill>
                    <a:srgbClr val="000000"/>
                  </a:solidFill>
                </a:rPr>
                <a:t>acções</a:t>
              </a:r>
              <a:endParaRPr lang="pt-PT" sz="1600" dirty="0">
                <a:solidFill>
                  <a:srgbClr val="000000"/>
                </a:solidFill>
              </a:endParaRPr>
            </a:p>
          </p:txBody>
        </p:sp>
        <p:grpSp>
          <p:nvGrpSpPr>
            <p:cNvPr id="37" name="Grupo 36"/>
            <p:cNvGrpSpPr/>
            <p:nvPr/>
          </p:nvGrpSpPr>
          <p:grpSpPr>
            <a:xfrm>
              <a:off x="-36512" y="704309"/>
              <a:ext cx="4680520" cy="5749027"/>
              <a:chOff x="-36512" y="704309"/>
              <a:chExt cx="4680520" cy="5749027"/>
            </a:xfrm>
          </p:grpSpPr>
          <p:sp>
            <p:nvSpPr>
              <p:cNvPr id="25" name="CaixaDeTexto 24"/>
              <p:cNvSpPr txBox="1"/>
              <p:nvPr/>
            </p:nvSpPr>
            <p:spPr>
              <a:xfrm>
                <a:off x="35496" y="5622339"/>
                <a:ext cx="4434227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•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 Constrói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um sistema de gestão estratégica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e</a:t>
                </a:r>
              </a:p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vincula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a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estratégia com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planeamento</a:t>
                </a:r>
              </a:p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e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orçamento.</a:t>
                </a:r>
                <a:endParaRPr lang="pt-PT" sz="1600" dirty="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0" name="Rectângulo 29"/>
              <p:cNvSpPr/>
              <p:nvPr/>
            </p:nvSpPr>
            <p:spPr>
              <a:xfrm>
                <a:off x="72008" y="3174067"/>
                <a:ext cx="4572000" cy="83099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• É um instrumento flexível e considera o planeamento estratégico um ser vivo a ser testado e monitorizado, continuamente</a:t>
                </a:r>
                <a:endParaRPr lang="pt-PT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Rectângulo 30"/>
              <p:cNvSpPr/>
              <p:nvPr/>
            </p:nvSpPr>
            <p:spPr>
              <a:xfrm>
                <a:off x="72008" y="4212377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•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 Permite o alinhamento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da organização com a estratégia; </a:t>
                </a:r>
              </a:p>
            </p:txBody>
          </p:sp>
          <p:sp>
            <p:nvSpPr>
              <p:cNvPr id="32" name="Rectângulo 31"/>
              <p:cNvSpPr/>
              <p:nvPr/>
            </p:nvSpPr>
            <p:spPr>
              <a:xfrm>
                <a:off x="107504" y="5034662"/>
                <a:ext cx="3629520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• Promove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a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 sinergia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organizacional</a:t>
                </a:r>
                <a:endParaRPr lang="pt-PT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3" name="CaixaDeTexto 32"/>
              <p:cNvSpPr txBox="1"/>
              <p:nvPr/>
            </p:nvSpPr>
            <p:spPr>
              <a:xfrm>
                <a:off x="-36512" y="704309"/>
                <a:ext cx="4623253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t-PT" sz="1600" dirty="0" smtClean="0">
                    <a:solidFill>
                      <a:srgbClr val="000000"/>
                    </a:solidFill>
                  </a:rPr>
                  <a:t>• Alinhamento dos indicadores de resultado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com </a:t>
                </a:r>
              </a:p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indicadores de tendência; </a:t>
                </a:r>
                <a:endParaRPr lang="pt-PT" sz="1600" dirty="0" smtClean="0">
                  <a:solidFill>
                    <a:srgbClr val="000000"/>
                  </a:solidFill>
                </a:endParaRPr>
              </a:p>
              <a:p>
                <a:endParaRPr lang="pt-PT" sz="16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4" name="Rectângulo 33"/>
              <p:cNvSpPr/>
              <p:nvPr/>
            </p:nvSpPr>
            <p:spPr>
              <a:xfrm>
                <a:off x="35496" y="1484784"/>
                <a:ext cx="4572000" cy="584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l"/>
                <a:r>
                  <a:rPr lang="pt-PT" sz="1600" dirty="0" smtClean="0">
                    <a:solidFill>
                      <a:srgbClr val="000000"/>
                    </a:solidFill>
                  </a:rPr>
                  <a:t>•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C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onsidera </a:t>
                </a:r>
                <a:r>
                  <a:rPr lang="pt-PT" sz="1600" dirty="0" smtClean="0">
                    <a:solidFill>
                      <a:srgbClr val="000000"/>
                    </a:solidFill>
                  </a:rPr>
                  <a:t>diferentes grupos de interesse na análise e execução da estratégia; </a:t>
                </a:r>
                <a:endParaRPr lang="pt-PT" sz="1600" dirty="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7" name="Grupo 46"/>
          <p:cNvGrpSpPr/>
          <p:nvPr/>
        </p:nvGrpSpPr>
        <p:grpSpPr>
          <a:xfrm>
            <a:off x="4032448" y="764704"/>
            <a:ext cx="5148064" cy="4968552"/>
            <a:chOff x="4032448" y="764704"/>
            <a:chExt cx="5148064" cy="4968552"/>
          </a:xfrm>
        </p:grpSpPr>
        <p:sp>
          <p:nvSpPr>
            <p:cNvPr id="39" name="Rectângulo 38"/>
            <p:cNvSpPr/>
            <p:nvPr/>
          </p:nvSpPr>
          <p:spPr>
            <a:xfrm>
              <a:off x="4067944" y="4902259"/>
              <a:ext cx="482453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l"/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A </a:t>
              </a:r>
              <a:r>
                <a:rPr lang="pt-PT" sz="1600" dirty="0" smtClean="0">
                  <a:solidFill>
                    <a:srgbClr val="000000"/>
                  </a:solidFill>
                </a:rPr>
                <a:t>ausência de uma base histórica suficiente para análise de um indicador pode levar a conclusões imprecisas. </a:t>
              </a:r>
              <a:endParaRPr lang="pt-PT" sz="1600" dirty="0">
                <a:solidFill>
                  <a:srgbClr val="000000"/>
                </a:solidFill>
              </a:endParaRPr>
            </a:p>
          </p:txBody>
        </p:sp>
        <p:sp>
          <p:nvSpPr>
            <p:cNvPr id="40" name="Rectângulo 39"/>
            <p:cNvSpPr/>
            <p:nvPr/>
          </p:nvSpPr>
          <p:spPr>
            <a:xfrm>
              <a:off x="4139952" y="764704"/>
              <a:ext cx="424847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 algn="l"/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Relações </a:t>
              </a:r>
              <a:r>
                <a:rPr lang="pt-PT" sz="1600" dirty="0" smtClean="0">
                  <a:solidFill>
                    <a:srgbClr val="000000"/>
                  </a:solidFill>
                </a:rPr>
                <a:t>de causa e efeito </a:t>
              </a:r>
              <a:r>
                <a:rPr lang="pt-PT" sz="1600" dirty="0" smtClean="0">
                  <a:solidFill>
                    <a:srgbClr val="000000"/>
                  </a:solidFill>
                </a:rPr>
                <a:t>unidireccionais </a:t>
              </a:r>
              <a:r>
                <a:rPr lang="pt-PT" sz="1600" dirty="0" smtClean="0">
                  <a:solidFill>
                    <a:srgbClr val="000000"/>
                  </a:solidFill>
                </a:rPr>
                <a:t>e muito simplistas; </a:t>
              </a:r>
            </a:p>
          </p:txBody>
        </p:sp>
        <p:sp>
          <p:nvSpPr>
            <p:cNvPr id="41" name="Rectângulo 40"/>
            <p:cNvSpPr/>
            <p:nvPr/>
          </p:nvSpPr>
          <p:spPr>
            <a:xfrm>
              <a:off x="4499992" y="1722294"/>
              <a:ext cx="368081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/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Não </a:t>
              </a:r>
              <a:r>
                <a:rPr lang="pt-PT" sz="1600" dirty="0" smtClean="0">
                  <a:solidFill>
                    <a:srgbClr val="000000"/>
                  </a:solidFill>
                </a:rPr>
                <a:t>separa causa e efeito no tempo;</a:t>
              </a:r>
              <a:endParaRPr lang="pt-PT" sz="1600" dirty="0">
                <a:solidFill>
                  <a:srgbClr val="000000"/>
                </a:solidFill>
              </a:endParaRPr>
            </a:p>
          </p:txBody>
        </p:sp>
        <p:sp>
          <p:nvSpPr>
            <p:cNvPr id="42" name="Rectângulo 41"/>
            <p:cNvSpPr/>
            <p:nvPr/>
          </p:nvSpPr>
          <p:spPr>
            <a:xfrm>
              <a:off x="4032448" y="237036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lvl="1"/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 Ausência </a:t>
              </a:r>
              <a:r>
                <a:rPr lang="pt-PT" sz="1600" dirty="0" smtClean="0">
                  <a:solidFill>
                    <a:srgbClr val="000000"/>
                  </a:solidFill>
                </a:rPr>
                <a:t>de mecanismos </a:t>
              </a:r>
              <a:r>
                <a:rPr lang="pt-PT" sz="1600" dirty="0" smtClean="0">
                  <a:solidFill>
                    <a:srgbClr val="000000"/>
                  </a:solidFill>
                </a:rPr>
                <a:t>para validação; </a:t>
              </a:r>
              <a:endParaRPr lang="pt-PT" sz="16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43" name="Rectângulo 42"/>
            <p:cNvSpPr/>
            <p:nvPr/>
          </p:nvSpPr>
          <p:spPr>
            <a:xfrm>
              <a:off x="4608512" y="3204265"/>
              <a:ext cx="4572000" cy="5847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l"/>
              <a:r>
                <a:rPr lang="pt-PT" sz="1600" dirty="0" smtClean="0">
                  <a:solidFill>
                    <a:srgbClr val="000000"/>
                  </a:solidFill>
                </a:rPr>
                <a:t>• </a:t>
              </a:r>
              <a:r>
                <a:rPr lang="pt-PT" sz="1600" dirty="0" smtClean="0">
                  <a:solidFill>
                    <a:srgbClr val="000000"/>
                  </a:solidFill>
                </a:rPr>
                <a:t>Vínculo </a:t>
              </a:r>
              <a:r>
                <a:rPr lang="pt-PT" sz="1600" dirty="0" smtClean="0">
                  <a:solidFill>
                    <a:srgbClr val="000000"/>
                  </a:solidFill>
                </a:rPr>
                <a:t>entre estratégia e a operação insuficiente; </a:t>
              </a:r>
              <a:endParaRPr lang="pt-PT" sz="1600" dirty="0">
                <a:solidFill>
                  <a:srgbClr val="000000"/>
                </a:solidFill>
              </a:endParaRPr>
            </a:p>
          </p:txBody>
        </p:sp>
        <p:sp>
          <p:nvSpPr>
            <p:cNvPr id="44" name="Rectângulo 43"/>
            <p:cNvSpPr/>
            <p:nvPr/>
          </p:nvSpPr>
          <p:spPr>
            <a:xfrm>
              <a:off x="4572000" y="4242574"/>
              <a:ext cx="317747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PT" sz="1600" dirty="0" smtClean="0">
                  <a:solidFill>
                    <a:srgbClr val="000000"/>
                  </a:solidFill>
                </a:rPr>
                <a:t>•</a:t>
              </a:r>
              <a:r>
                <a:rPr lang="pt-PT" sz="1600" dirty="0" smtClean="0">
                  <a:solidFill>
                    <a:srgbClr val="000000"/>
                  </a:solidFill>
                </a:rPr>
                <a:t> Muito focalizado para o interior</a:t>
              </a:r>
              <a:endParaRPr lang="pt-PT" dirty="0">
                <a:solidFill>
                  <a:srgbClr val="000000"/>
                </a:solidFill>
              </a:endParaRPr>
            </a:p>
          </p:txBody>
        </p:sp>
      </p:grpSp>
      <p:sp>
        <p:nvSpPr>
          <p:cNvPr id="48" name="Botão de acção: avançar ou seguinte 47">
            <a:hlinkClick r:id="" action="ppaction://hlinkshowjump?jump=nextslide" highlightClick="1"/>
          </p:cNvPr>
          <p:cNvSpPr/>
          <p:nvPr/>
        </p:nvSpPr>
        <p:spPr bwMode="auto">
          <a:xfrm>
            <a:off x="3419872" y="1052736"/>
            <a:ext cx="576064" cy="369332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9" name="Botão de acção: avançar ou seguinte 48">
            <a:hlinkClick r:id="rId2" action="ppaction://hlinksldjump" highlightClick="1"/>
          </p:cNvPr>
          <p:cNvSpPr/>
          <p:nvPr/>
        </p:nvSpPr>
        <p:spPr bwMode="auto">
          <a:xfrm>
            <a:off x="7956376" y="5877272"/>
            <a:ext cx="864096" cy="369332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48" grpId="0" animBg="1"/>
      <p:bldP spid="4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30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Botão de acção: retroceder ou anterior 5">
            <a:hlinkClick r:id="" action="ppaction://hlinkshowjump?jump=previousslide" highlightClick="1"/>
          </p:cNvPr>
          <p:cNvSpPr/>
          <p:nvPr/>
        </p:nvSpPr>
        <p:spPr bwMode="auto">
          <a:xfrm>
            <a:off x="323528" y="6372036"/>
            <a:ext cx="720080" cy="369332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2976854" y="188640"/>
            <a:ext cx="31902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Indicadores de resultados 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438307" y="69269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i="1" u="sng" dirty="0" smtClean="0">
                <a:solidFill>
                  <a:srgbClr val="000000"/>
                </a:solidFill>
              </a:rPr>
              <a:t>Lagging Indicators</a:t>
            </a:r>
            <a:endParaRPr lang="pt-PT" i="1" u="sng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20542" y="1196752"/>
            <a:ext cx="8392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Rendibilidade; quotas de mercado; satisfação dos clientes; retenção de clientes,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c</a:t>
            </a:r>
            <a:r>
              <a:rPr lang="pt-PT" dirty="0" smtClean="0">
                <a:solidFill>
                  <a:srgbClr val="000000"/>
                </a:solidFill>
              </a:rPr>
              <a:t>apacidade dos trabalhadores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2985348" y="2924944"/>
            <a:ext cx="31733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Indicadores de </a:t>
            </a:r>
            <a:r>
              <a:rPr lang="pt-PT" sz="2000" dirty="0" smtClean="0">
                <a:solidFill>
                  <a:srgbClr val="000000"/>
                </a:solidFill>
              </a:rPr>
              <a:t>Tendência 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563874" y="3356992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i="1" u="sng" dirty="0" smtClean="0">
                <a:solidFill>
                  <a:srgbClr val="000000"/>
                </a:solidFill>
              </a:rPr>
              <a:t>Leading </a:t>
            </a:r>
            <a:r>
              <a:rPr lang="pt-PT" i="1" u="sng" dirty="0" smtClean="0">
                <a:solidFill>
                  <a:srgbClr val="000000"/>
                </a:solidFill>
              </a:rPr>
              <a:t>I</a:t>
            </a:r>
            <a:r>
              <a:rPr lang="pt-PT" i="1" u="sng" dirty="0" smtClean="0">
                <a:solidFill>
                  <a:srgbClr val="000000"/>
                </a:solidFill>
              </a:rPr>
              <a:t>ndicators</a:t>
            </a:r>
            <a:endParaRPr lang="pt-PT" i="1" u="sng" dirty="0">
              <a:solidFill>
                <a:srgbClr val="0000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82049" y="1916832"/>
            <a:ext cx="82766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São os que traduzem os objectivos finais da estratégia da empresa e permitem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v</a:t>
            </a:r>
            <a:r>
              <a:rPr lang="pt-PT" dirty="0" smtClean="0">
                <a:solidFill>
                  <a:srgbClr val="000000"/>
                </a:solidFill>
              </a:rPr>
              <a:t>erificar se os esforços desenvolvidos conduziram aos resultados pretendidos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46244" y="3933056"/>
            <a:ext cx="81740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Segmentos de mercado em que a empresa escolheu competir; as ofertas de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v</a:t>
            </a:r>
            <a:r>
              <a:rPr lang="pt-PT" dirty="0" smtClean="0">
                <a:solidFill>
                  <a:srgbClr val="000000"/>
                </a:solidFill>
              </a:rPr>
              <a:t>alor aos clientes dos segmentos alvo; os processos internos específicos e os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</a:t>
            </a:r>
            <a:r>
              <a:rPr lang="pt-PT" dirty="0" smtClean="0">
                <a:solidFill>
                  <a:srgbClr val="000000"/>
                </a:solidFill>
              </a:rPr>
              <a:t>bjectivos de aprendizagem e crescimento.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530972" y="5157192"/>
            <a:ext cx="81228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Informam todos os envolvidos da organização sobre o que devem fazer, hoje,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p</a:t>
            </a:r>
            <a:r>
              <a:rPr lang="pt-PT" dirty="0" smtClean="0">
                <a:solidFill>
                  <a:srgbClr val="000000"/>
                </a:solidFill>
              </a:rPr>
              <a:t>ara criar valor no futuro. Reflectem os aspectos específicos da estratégia de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u</a:t>
            </a:r>
            <a:r>
              <a:rPr lang="pt-PT" dirty="0" smtClean="0">
                <a:solidFill>
                  <a:srgbClr val="000000"/>
                </a:solidFill>
              </a:rPr>
              <a:t>ma unidade de negócio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1" grpId="0"/>
      <p:bldP spid="13" grpId="0"/>
      <p:bldP spid="14" grpId="0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31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67544" y="2322746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Pode-se dizer que o BSC apresenta uma ordenação de conceitos e </a:t>
            </a:r>
            <a:r>
              <a:rPr lang="pt-PT" dirty="0" smtClean="0">
                <a:solidFill>
                  <a:srgbClr val="000000"/>
                </a:solidFill>
              </a:rPr>
              <a:t>ideias </a:t>
            </a:r>
            <a:r>
              <a:rPr lang="pt-PT" dirty="0" smtClean="0">
                <a:solidFill>
                  <a:srgbClr val="000000"/>
                </a:solidFill>
              </a:rPr>
              <a:t>preexistentes de uma forma lógica, </a:t>
            </a:r>
            <a:r>
              <a:rPr lang="pt-PT" dirty="0" smtClean="0">
                <a:solidFill>
                  <a:srgbClr val="000000"/>
                </a:solidFill>
              </a:rPr>
              <a:t>objectiva </a:t>
            </a:r>
            <a:r>
              <a:rPr lang="pt-PT" dirty="0" smtClean="0">
                <a:solidFill>
                  <a:srgbClr val="000000"/>
                </a:solidFill>
              </a:rPr>
              <a:t>e inteligente. Sua </a:t>
            </a:r>
            <a:r>
              <a:rPr lang="pt-PT" dirty="0" smtClean="0">
                <a:solidFill>
                  <a:srgbClr val="000000"/>
                </a:solidFill>
              </a:rPr>
              <a:t>correcta </a:t>
            </a:r>
            <a:r>
              <a:rPr lang="pt-PT" dirty="0" smtClean="0">
                <a:solidFill>
                  <a:srgbClr val="000000"/>
                </a:solidFill>
              </a:rPr>
              <a:t>aplicação implica uma série de benefícios, como integração de medidas financeiras e </a:t>
            </a:r>
            <a:r>
              <a:rPr lang="pt-PT" dirty="0" smtClean="0">
                <a:solidFill>
                  <a:srgbClr val="000000"/>
                </a:solidFill>
              </a:rPr>
              <a:t>não – financeiras</a:t>
            </a:r>
            <a:r>
              <a:rPr lang="pt-PT" dirty="0" smtClean="0">
                <a:solidFill>
                  <a:srgbClr val="000000"/>
                </a:solidFill>
              </a:rPr>
              <a:t>, </a:t>
            </a:r>
            <a:r>
              <a:rPr lang="pt-PT" dirty="0" smtClean="0">
                <a:solidFill>
                  <a:srgbClr val="000000"/>
                </a:solidFill>
              </a:rPr>
              <a:t>de comunicação </a:t>
            </a:r>
            <a:r>
              <a:rPr lang="pt-PT" dirty="0" smtClean="0">
                <a:solidFill>
                  <a:srgbClr val="000000"/>
                </a:solidFill>
              </a:rPr>
              <a:t>e </a:t>
            </a:r>
            <a:r>
              <a:rPr lang="pt-PT" i="1" dirty="0" smtClean="0">
                <a:solidFill>
                  <a:srgbClr val="000000"/>
                </a:solidFill>
              </a:rPr>
              <a:t>feedback</a:t>
            </a:r>
            <a:r>
              <a:rPr lang="pt-PT" dirty="0" smtClean="0">
                <a:solidFill>
                  <a:srgbClr val="000000"/>
                </a:solidFill>
              </a:rPr>
              <a:t> da estratégia, vínculo da estratégia com </a:t>
            </a:r>
            <a:r>
              <a:rPr lang="pt-PT" dirty="0" smtClean="0">
                <a:solidFill>
                  <a:srgbClr val="000000"/>
                </a:solidFill>
              </a:rPr>
              <a:t>planeamento </a:t>
            </a:r>
            <a:r>
              <a:rPr lang="pt-PT" dirty="0" smtClean="0">
                <a:solidFill>
                  <a:srgbClr val="000000"/>
                </a:solidFill>
              </a:rPr>
              <a:t>e orçamento, garantia de foco e alinhamento organizacional, entre outros.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821282" y="836712"/>
            <a:ext cx="1398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Conclusão</a:t>
            </a:r>
            <a:endParaRPr lang="pt-PT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3150</TotalTime>
  <Words>2726</Words>
  <Application>Microsoft Office PowerPoint</Application>
  <PresentationFormat>Apresentação no Ecrã (4:3)</PresentationFormat>
  <Paragraphs>260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31</vt:i4>
      </vt:variant>
    </vt:vector>
  </HeadingPairs>
  <TitlesOfParts>
    <vt:vector size="32" baseType="lpstr">
      <vt:lpstr>Modelo de apresentação predefinido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sao</dc:creator>
  <cp:lastModifiedBy>Pereira</cp:lastModifiedBy>
  <cp:revision>164</cp:revision>
  <dcterms:created xsi:type="dcterms:W3CDTF">2008-03-26T21:11:23Z</dcterms:created>
  <dcterms:modified xsi:type="dcterms:W3CDTF">2011-10-08T22:06:42Z</dcterms:modified>
</cp:coreProperties>
</file>