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60" r:id="rId5"/>
    <p:sldId id="281" r:id="rId6"/>
    <p:sldId id="261" r:id="rId7"/>
    <p:sldId id="262" r:id="rId8"/>
    <p:sldId id="282" r:id="rId9"/>
    <p:sldId id="264" r:id="rId10"/>
    <p:sldId id="265" r:id="rId11"/>
    <p:sldId id="283" r:id="rId12"/>
    <p:sldId id="266" r:id="rId13"/>
    <p:sldId id="267" r:id="rId14"/>
    <p:sldId id="268" r:id="rId15"/>
    <p:sldId id="269" r:id="rId16"/>
    <p:sldId id="270" r:id="rId17"/>
    <p:sldId id="274" r:id="rId18"/>
    <p:sldId id="271" r:id="rId19"/>
    <p:sldId id="272" r:id="rId20"/>
    <p:sldId id="284" r:id="rId21"/>
    <p:sldId id="279" r:id="rId22"/>
    <p:sldId id="280" r:id="rId23"/>
    <p:sldId id="285" r:id="rId24"/>
    <p:sldId id="286" r:id="rId25"/>
  </p:sldIdLst>
  <p:sldSz cx="9144000" cy="6858000" type="screen4x3"/>
  <p:notesSz cx="6858000" cy="9144000"/>
  <p:defaultTextStyle>
    <a:defPPr>
      <a:defRPr lang="pt-PT"/>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Estilo Médio 2 - Destaqu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4" d="100"/>
          <a:sy n="74" d="100"/>
        </p:scale>
        <p:origin x="-104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o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pt-PT" smtClean="0"/>
              <a:t>Clique para editar o estilo</a:t>
            </a:r>
            <a:endParaRPr lang="pt-PT"/>
          </a:p>
        </p:txBody>
      </p:sp>
      <p:sp>
        <p:nvSpPr>
          <p:cNvPr id="3" name="Subtítu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t-PT" smtClean="0"/>
              <a:t>Faça clique para editar o estilo</a:t>
            </a:r>
            <a:endParaRPr lang="pt-PT"/>
          </a:p>
        </p:txBody>
      </p:sp>
      <p:sp>
        <p:nvSpPr>
          <p:cNvPr id="4" name="Marcador de Posição da Data 3"/>
          <p:cNvSpPr>
            <a:spLocks noGrp="1"/>
          </p:cNvSpPr>
          <p:nvPr>
            <p:ph type="dt" sz="half" idx="10"/>
          </p:nvPr>
        </p:nvSpPr>
        <p:spPr/>
        <p:txBody>
          <a:bodyPr/>
          <a:lstStyle>
            <a:lvl1pPr>
              <a:defRPr/>
            </a:lvl1pPr>
          </a:lstStyle>
          <a:p>
            <a:pPr>
              <a:defRPr/>
            </a:pPr>
            <a:fld id="{8E149C40-D1F2-4EA7-8A83-D8F119D70432}" type="datetimeFigureOut">
              <a:rPr lang="pt-PT"/>
              <a:pPr>
                <a:defRPr/>
              </a:pPr>
              <a:t>29-03-2014</a:t>
            </a:fld>
            <a:endParaRPr lang="pt-PT"/>
          </a:p>
        </p:txBody>
      </p:sp>
      <p:sp>
        <p:nvSpPr>
          <p:cNvPr id="5" name="Marcador de Posição do Rodapé 4"/>
          <p:cNvSpPr>
            <a:spLocks noGrp="1"/>
          </p:cNvSpPr>
          <p:nvPr>
            <p:ph type="ftr" sz="quarter" idx="11"/>
          </p:nvPr>
        </p:nvSpPr>
        <p:spPr/>
        <p:txBody>
          <a:bodyPr/>
          <a:lstStyle>
            <a:lvl1pPr>
              <a:defRPr/>
            </a:lvl1pPr>
          </a:lstStyle>
          <a:p>
            <a:pPr>
              <a:defRPr/>
            </a:pPr>
            <a:endParaRPr lang="pt-PT"/>
          </a:p>
        </p:txBody>
      </p:sp>
      <p:sp>
        <p:nvSpPr>
          <p:cNvPr id="6" name="Marcador de Posição do Número do Diapositivo 5"/>
          <p:cNvSpPr>
            <a:spLocks noGrp="1"/>
          </p:cNvSpPr>
          <p:nvPr>
            <p:ph type="sldNum" sz="quarter" idx="12"/>
          </p:nvPr>
        </p:nvSpPr>
        <p:spPr/>
        <p:txBody>
          <a:bodyPr/>
          <a:lstStyle>
            <a:lvl1pPr>
              <a:defRPr/>
            </a:lvl1pPr>
          </a:lstStyle>
          <a:p>
            <a:pPr>
              <a:defRPr/>
            </a:pPr>
            <a:fld id="{AD0EFB3E-3AD2-46AD-AEE3-54650F691991}" type="slidenum">
              <a:rPr lang="pt-PT"/>
              <a:pPr>
                <a:defRPr/>
              </a:pPr>
              <a:t>‹nº›</a:t>
            </a:fld>
            <a:endParaRPr lang="pt-PT"/>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Clique para editar o estilo</a:t>
            </a:r>
            <a:endParaRPr lang="pt-PT"/>
          </a:p>
        </p:txBody>
      </p:sp>
      <p:sp>
        <p:nvSpPr>
          <p:cNvPr id="3" name="Marcador de Posição de Texto Vertical 2"/>
          <p:cNvSpPr>
            <a:spLocks noGrp="1"/>
          </p:cNvSpPr>
          <p:nvPr>
            <p:ph type="body" orient="vert" idx="1"/>
          </p:nvPr>
        </p:nvSpPr>
        <p:spPr/>
        <p:txBody>
          <a:bodyPr vert="eaVert"/>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a Data 3"/>
          <p:cNvSpPr>
            <a:spLocks noGrp="1"/>
          </p:cNvSpPr>
          <p:nvPr>
            <p:ph type="dt" sz="half" idx="10"/>
          </p:nvPr>
        </p:nvSpPr>
        <p:spPr/>
        <p:txBody>
          <a:bodyPr/>
          <a:lstStyle>
            <a:lvl1pPr>
              <a:defRPr/>
            </a:lvl1pPr>
          </a:lstStyle>
          <a:p>
            <a:pPr>
              <a:defRPr/>
            </a:pPr>
            <a:fld id="{B19B6732-3F01-46E1-B477-6645660EA721}" type="datetimeFigureOut">
              <a:rPr lang="pt-PT"/>
              <a:pPr>
                <a:defRPr/>
              </a:pPr>
              <a:t>29-03-2014</a:t>
            </a:fld>
            <a:endParaRPr lang="pt-PT"/>
          </a:p>
        </p:txBody>
      </p:sp>
      <p:sp>
        <p:nvSpPr>
          <p:cNvPr id="5" name="Marcador de Posição do Rodapé 4"/>
          <p:cNvSpPr>
            <a:spLocks noGrp="1"/>
          </p:cNvSpPr>
          <p:nvPr>
            <p:ph type="ftr" sz="quarter" idx="11"/>
          </p:nvPr>
        </p:nvSpPr>
        <p:spPr/>
        <p:txBody>
          <a:bodyPr/>
          <a:lstStyle>
            <a:lvl1pPr>
              <a:defRPr/>
            </a:lvl1pPr>
          </a:lstStyle>
          <a:p>
            <a:pPr>
              <a:defRPr/>
            </a:pPr>
            <a:endParaRPr lang="pt-PT"/>
          </a:p>
        </p:txBody>
      </p:sp>
      <p:sp>
        <p:nvSpPr>
          <p:cNvPr id="6" name="Marcador de Posição do Número do Diapositivo 5"/>
          <p:cNvSpPr>
            <a:spLocks noGrp="1"/>
          </p:cNvSpPr>
          <p:nvPr>
            <p:ph type="sldNum" sz="quarter" idx="12"/>
          </p:nvPr>
        </p:nvSpPr>
        <p:spPr/>
        <p:txBody>
          <a:bodyPr/>
          <a:lstStyle>
            <a:lvl1pPr>
              <a:defRPr/>
            </a:lvl1pPr>
          </a:lstStyle>
          <a:p>
            <a:pPr>
              <a:defRPr/>
            </a:pPr>
            <a:fld id="{7CD28E91-2390-4FA6-95CD-F30334A895E9}" type="slidenum">
              <a:rPr lang="pt-PT"/>
              <a:pPr>
                <a:defRPr/>
              </a:pPr>
              <a:t>‹nº›</a:t>
            </a:fld>
            <a:endParaRPr lang="pt-P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e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851525"/>
          </a:xfrm>
        </p:spPr>
        <p:txBody>
          <a:bodyPr vert="eaVert"/>
          <a:lstStyle/>
          <a:p>
            <a:r>
              <a:rPr lang="pt-PT" smtClean="0"/>
              <a:t>Clique para editar o estilo</a:t>
            </a:r>
            <a:endParaRPr lang="pt-PT"/>
          </a:p>
        </p:txBody>
      </p:sp>
      <p:sp>
        <p:nvSpPr>
          <p:cNvPr id="3" name="Marcador de Posição de Texto Vertical 2"/>
          <p:cNvSpPr>
            <a:spLocks noGrp="1"/>
          </p:cNvSpPr>
          <p:nvPr>
            <p:ph type="body" orient="vert" idx="1"/>
          </p:nvPr>
        </p:nvSpPr>
        <p:spPr>
          <a:xfrm>
            <a:off x="457200" y="274638"/>
            <a:ext cx="6019800" cy="5851525"/>
          </a:xfrm>
        </p:spPr>
        <p:txBody>
          <a:bodyPr vert="eaVert"/>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a Data 3"/>
          <p:cNvSpPr>
            <a:spLocks noGrp="1"/>
          </p:cNvSpPr>
          <p:nvPr>
            <p:ph type="dt" sz="half" idx="10"/>
          </p:nvPr>
        </p:nvSpPr>
        <p:spPr/>
        <p:txBody>
          <a:bodyPr/>
          <a:lstStyle>
            <a:lvl1pPr>
              <a:defRPr/>
            </a:lvl1pPr>
          </a:lstStyle>
          <a:p>
            <a:pPr>
              <a:defRPr/>
            </a:pPr>
            <a:fld id="{86E6597F-89F1-46BA-A45F-41D56576F7CB}" type="datetimeFigureOut">
              <a:rPr lang="pt-PT"/>
              <a:pPr>
                <a:defRPr/>
              </a:pPr>
              <a:t>29-03-2014</a:t>
            </a:fld>
            <a:endParaRPr lang="pt-PT"/>
          </a:p>
        </p:txBody>
      </p:sp>
      <p:sp>
        <p:nvSpPr>
          <p:cNvPr id="5" name="Marcador de Posição do Rodapé 4"/>
          <p:cNvSpPr>
            <a:spLocks noGrp="1"/>
          </p:cNvSpPr>
          <p:nvPr>
            <p:ph type="ftr" sz="quarter" idx="11"/>
          </p:nvPr>
        </p:nvSpPr>
        <p:spPr/>
        <p:txBody>
          <a:bodyPr/>
          <a:lstStyle>
            <a:lvl1pPr>
              <a:defRPr/>
            </a:lvl1pPr>
          </a:lstStyle>
          <a:p>
            <a:pPr>
              <a:defRPr/>
            </a:pPr>
            <a:endParaRPr lang="pt-PT"/>
          </a:p>
        </p:txBody>
      </p:sp>
      <p:sp>
        <p:nvSpPr>
          <p:cNvPr id="6" name="Marcador de Posição do Número do Diapositivo 5"/>
          <p:cNvSpPr>
            <a:spLocks noGrp="1"/>
          </p:cNvSpPr>
          <p:nvPr>
            <p:ph type="sldNum" sz="quarter" idx="12"/>
          </p:nvPr>
        </p:nvSpPr>
        <p:spPr/>
        <p:txBody>
          <a:bodyPr/>
          <a:lstStyle>
            <a:lvl1pPr>
              <a:defRPr/>
            </a:lvl1pPr>
          </a:lstStyle>
          <a:p>
            <a:pPr>
              <a:defRPr/>
            </a:pPr>
            <a:fld id="{5E56B6DE-06A0-4141-8EE2-5C25677AA79D}" type="slidenum">
              <a:rPr lang="pt-PT"/>
              <a:pPr>
                <a:defRPr/>
              </a:pPr>
              <a:t>‹nº›</a:t>
            </a:fld>
            <a:endParaRPr lang="pt-P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object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Clique para editar o estilo</a:t>
            </a:r>
            <a:endParaRPr lang="pt-PT"/>
          </a:p>
        </p:txBody>
      </p:sp>
      <p:sp>
        <p:nvSpPr>
          <p:cNvPr id="3" name="Marcador de Posição de Conteúdo 2"/>
          <p:cNvSpPr>
            <a:spLocks noGrp="1"/>
          </p:cNvSpPr>
          <p:nvPr>
            <p:ph idx="1"/>
          </p:nvPr>
        </p:nvSpPr>
        <p:spPr/>
        <p:txBody>
          <a:body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a Data 3"/>
          <p:cNvSpPr>
            <a:spLocks noGrp="1"/>
          </p:cNvSpPr>
          <p:nvPr>
            <p:ph type="dt" sz="half" idx="10"/>
          </p:nvPr>
        </p:nvSpPr>
        <p:spPr/>
        <p:txBody>
          <a:bodyPr/>
          <a:lstStyle>
            <a:lvl1pPr>
              <a:defRPr/>
            </a:lvl1pPr>
          </a:lstStyle>
          <a:p>
            <a:pPr>
              <a:defRPr/>
            </a:pPr>
            <a:fld id="{C620ABC2-0B45-4F99-A8F1-51CB7B1FF6AC}" type="datetimeFigureOut">
              <a:rPr lang="pt-PT"/>
              <a:pPr>
                <a:defRPr/>
              </a:pPr>
              <a:t>29-03-2014</a:t>
            </a:fld>
            <a:endParaRPr lang="pt-PT"/>
          </a:p>
        </p:txBody>
      </p:sp>
      <p:sp>
        <p:nvSpPr>
          <p:cNvPr id="5" name="Marcador de Posição do Rodapé 4"/>
          <p:cNvSpPr>
            <a:spLocks noGrp="1"/>
          </p:cNvSpPr>
          <p:nvPr>
            <p:ph type="ftr" sz="quarter" idx="11"/>
          </p:nvPr>
        </p:nvSpPr>
        <p:spPr/>
        <p:txBody>
          <a:bodyPr/>
          <a:lstStyle>
            <a:lvl1pPr>
              <a:defRPr/>
            </a:lvl1pPr>
          </a:lstStyle>
          <a:p>
            <a:pPr>
              <a:defRPr/>
            </a:pPr>
            <a:endParaRPr lang="pt-PT"/>
          </a:p>
        </p:txBody>
      </p:sp>
      <p:sp>
        <p:nvSpPr>
          <p:cNvPr id="6" name="Marcador de Posição do Número do Diapositivo 5"/>
          <p:cNvSpPr>
            <a:spLocks noGrp="1"/>
          </p:cNvSpPr>
          <p:nvPr>
            <p:ph type="sldNum" sz="quarter" idx="12"/>
          </p:nvPr>
        </p:nvSpPr>
        <p:spPr/>
        <p:txBody>
          <a:bodyPr/>
          <a:lstStyle>
            <a:lvl1pPr>
              <a:defRPr/>
            </a:lvl1pPr>
          </a:lstStyle>
          <a:p>
            <a:pPr>
              <a:defRPr/>
            </a:pPr>
            <a:fld id="{365CD1EA-454F-4D0D-83DE-B3998B4C8EA0}" type="slidenum">
              <a:rPr lang="pt-PT"/>
              <a:pPr>
                <a:defRPr/>
              </a:pPr>
              <a:t>‹nº›</a:t>
            </a:fld>
            <a:endParaRPr lang="pt-P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cção">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pt-PT" smtClean="0"/>
              <a:t>Clique para editar o estilo</a:t>
            </a:r>
            <a:endParaRPr lang="pt-PT"/>
          </a:p>
        </p:txBody>
      </p:sp>
      <p:sp>
        <p:nvSpPr>
          <p:cNvPr id="3" name="Marcador de Posição do Tex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PT" smtClean="0"/>
              <a:t>Clique para editar os estilos</a:t>
            </a:r>
          </a:p>
        </p:txBody>
      </p:sp>
      <p:sp>
        <p:nvSpPr>
          <p:cNvPr id="4" name="Marcador de Posição da Data 3"/>
          <p:cNvSpPr>
            <a:spLocks noGrp="1"/>
          </p:cNvSpPr>
          <p:nvPr>
            <p:ph type="dt" sz="half" idx="10"/>
          </p:nvPr>
        </p:nvSpPr>
        <p:spPr/>
        <p:txBody>
          <a:bodyPr/>
          <a:lstStyle>
            <a:lvl1pPr>
              <a:defRPr/>
            </a:lvl1pPr>
          </a:lstStyle>
          <a:p>
            <a:pPr>
              <a:defRPr/>
            </a:pPr>
            <a:fld id="{8BC3DED8-EB25-4E42-9F75-1F81CB0DD7F2}" type="datetimeFigureOut">
              <a:rPr lang="pt-PT"/>
              <a:pPr>
                <a:defRPr/>
              </a:pPr>
              <a:t>29-03-2014</a:t>
            </a:fld>
            <a:endParaRPr lang="pt-PT"/>
          </a:p>
        </p:txBody>
      </p:sp>
      <p:sp>
        <p:nvSpPr>
          <p:cNvPr id="5" name="Marcador de Posição do Rodapé 4"/>
          <p:cNvSpPr>
            <a:spLocks noGrp="1"/>
          </p:cNvSpPr>
          <p:nvPr>
            <p:ph type="ftr" sz="quarter" idx="11"/>
          </p:nvPr>
        </p:nvSpPr>
        <p:spPr/>
        <p:txBody>
          <a:bodyPr/>
          <a:lstStyle>
            <a:lvl1pPr>
              <a:defRPr/>
            </a:lvl1pPr>
          </a:lstStyle>
          <a:p>
            <a:pPr>
              <a:defRPr/>
            </a:pPr>
            <a:endParaRPr lang="pt-PT"/>
          </a:p>
        </p:txBody>
      </p:sp>
      <p:sp>
        <p:nvSpPr>
          <p:cNvPr id="6" name="Marcador de Posição do Número do Diapositivo 5"/>
          <p:cNvSpPr>
            <a:spLocks noGrp="1"/>
          </p:cNvSpPr>
          <p:nvPr>
            <p:ph type="sldNum" sz="quarter" idx="12"/>
          </p:nvPr>
        </p:nvSpPr>
        <p:spPr/>
        <p:txBody>
          <a:bodyPr/>
          <a:lstStyle>
            <a:lvl1pPr>
              <a:defRPr/>
            </a:lvl1pPr>
          </a:lstStyle>
          <a:p>
            <a:pPr>
              <a:defRPr/>
            </a:pPr>
            <a:fld id="{0DFA726E-874C-4FD5-A248-5FF3A9B07AC2}" type="slidenum">
              <a:rPr lang="pt-PT"/>
              <a:pPr>
                <a:defRPr/>
              </a:pPr>
              <a:t>‹nº›</a:t>
            </a:fld>
            <a:endParaRPr lang="pt-PT"/>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Conteúdo Dup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Clique para editar o estilo</a:t>
            </a:r>
            <a:endParaRPr lang="pt-PT"/>
          </a:p>
        </p:txBody>
      </p:sp>
      <p:sp>
        <p:nvSpPr>
          <p:cNvPr id="3" name="Marcador de Posição de Conteúd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e Conteúd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5" name="Marcador de Posição da Data 3"/>
          <p:cNvSpPr>
            <a:spLocks noGrp="1"/>
          </p:cNvSpPr>
          <p:nvPr>
            <p:ph type="dt" sz="half" idx="10"/>
          </p:nvPr>
        </p:nvSpPr>
        <p:spPr/>
        <p:txBody>
          <a:bodyPr/>
          <a:lstStyle>
            <a:lvl1pPr>
              <a:defRPr/>
            </a:lvl1pPr>
          </a:lstStyle>
          <a:p>
            <a:pPr>
              <a:defRPr/>
            </a:pPr>
            <a:fld id="{2AABA75F-0582-40E8-A011-76359A22B921}" type="datetimeFigureOut">
              <a:rPr lang="pt-PT"/>
              <a:pPr>
                <a:defRPr/>
              </a:pPr>
              <a:t>29-03-2014</a:t>
            </a:fld>
            <a:endParaRPr lang="pt-PT"/>
          </a:p>
        </p:txBody>
      </p:sp>
      <p:sp>
        <p:nvSpPr>
          <p:cNvPr id="6" name="Marcador de Posição do Rodapé 4"/>
          <p:cNvSpPr>
            <a:spLocks noGrp="1"/>
          </p:cNvSpPr>
          <p:nvPr>
            <p:ph type="ftr" sz="quarter" idx="11"/>
          </p:nvPr>
        </p:nvSpPr>
        <p:spPr/>
        <p:txBody>
          <a:bodyPr/>
          <a:lstStyle>
            <a:lvl1pPr>
              <a:defRPr/>
            </a:lvl1pPr>
          </a:lstStyle>
          <a:p>
            <a:pPr>
              <a:defRPr/>
            </a:pPr>
            <a:endParaRPr lang="pt-PT"/>
          </a:p>
        </p:txBody>
      </p:sp>
      <p:sp>
        <p:nvSpPr>
          <p:cNvPr id="7" name="Marcador de Posição do Número do Diapositivo 5"/>
          <p:cNvSpPr>
            <a:spLocks noGrp="1"/>
          </p:cNvSpPr>
          <p:nvPr>
            <p:ph type="sldNum" sz="quarter" idx="12"/>
          </p:nvPr>
        </p:nvSpPr>
        <p:spPr/>
        <p:txBody>
          <a:bodyPr/>
          <a:lstStyle>
            <a:lvl1pPr>
              <a:defRPr/>
            </a:lvl1pPr>
          </a:lstStyle>
          <a:p>
            <a:pPr>
              <a:defRPr/>
            </a:pPr>
            <a:fld id="{8F80E600-4EB6-4A04-BFE6-7730152A8F02}" type="slidenum">
              <a:rPr lang="pt-PT"/>
              <a:pPr>
                <a:defRPr/>
              </a:pPr>
              <a:t>‹nº›</a:t>
            </a:fld>
            <a:endParaRPr lang="pt-P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pt-PT" smtClean="0"/>
              <a:t>Clique para editar o estilo</a:t>
            </a:r>
            <a:endParaRPr lang="pt-PT"/>
          </a:p>
        </p:txBody>
      </p:sp>
      <p:sp>
        <p:nvSpPr>
          <p:cNvPr id="3" name="Marcador de Posição do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smtClean="0"/>
              <a:t>Clique para editar os estilos</a:t>
            </a:r>
          </a:p>
        </p:txBody>
      </p:sp>
      <p:sp>
        <p:nvSpPr>
          <p:cNvPr id="4" name="Marcador de Posição de Conteú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5" name="Marcador de Posição do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smtClean="0"/>
              <a:t>Clique para editar os estilos</a:t>
            </a:r>
          </a:p>
        </p:txBody>
      </p:sp>
      <p:sp>
        <p:nvSpPr>
          <p:cNvPr id="6" name="Marcador de Posição de Conteú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7" name="Marcador de Posição da Data 3"/>
          <p:cNvSpPr>
            <a:spLocks noGrp="1"/>
          </p:cNvSpPr>
          <p:nvPr>
            <p:ph type="dt" sz="half" idx="10"/>
          </p:nvPr>
        </p:nvSpPr>
        <p:spPr/>
        <p:txBody>
          <a:bodyPr/>
          <a:lstStyle>
            <a:lvl1pPr>
              <a:defRPr/>
            </a:lvl1pPr>
          </a:lstStyle>
          <a:p>
            <a:pPr>
              <a:defRPr/>
            </a:pPr>
            <a:fld id="{FE4FB746-5EBA-44C5-9611-EC142493CED6}" type="datetimeFigureOut">
              <a:rPr lang="pt-PT"/>
              <a:pPr>
                <a:defRPr/>
              </a:pPr>
              <a:t>29-03-2014</a:t>
            </a:fld>
            <a:endParaRPr lang="pt-PT"/>
          </a:p>
        </p:txBody>
      </p:sp>
      <p:sp>
        <p:nvSpPr>
          <p:cNvPr id="8" name="Marcador de Posição do Rodapé 4"/>
          <p:cNvSpPr>
            <a:spLocks noGrp="1"/>
          </p:cNvSpPr>
          <p:nvPr>
            <p:ph type="ftr" sz="quarter" idx="11"/>
          </p:nvPr>
        </p:nvSpPr>
        <p:spPr/>
        <p:txBody>
          <a:bodyPr/>
          <a:lstStyle>
            <a:lvl1pPr>
              <a:defRPr/>
            </a:lvl1pPr>
          </a:lstStyle>
          <a:p>
            <a:pPr>
              <a:defRPr/>
            </a:pPr>
            <a:endParaRPr lang="pt-PT"/>
          </a:p>
        </p:txBody>
      </p:sp>
      <p:sp>
        <p:nvSpPr>
          <p:cNvPr id="9" name="Marcador de Posição do Número do Diapositivo 5"/>
          <p:cNvSpPr>
            <a:spLocks noGrp="1"/>
          </p:cNvSpPr>
          <p:nvPr>
            <p:ph type="sldNum" sz="quarter" idx="12"/>
          </p:nvPr>
        </p:nvSpPr>
        <p:spPr/>
        <p:txBody>
          <a:bodyPr/>
          <a:lstStyle>
            <a:lvl1pPr>
              <a:defRPr/>
            </a:lvl1pPr>
          </a:lstStyle>
          <a:p>
            <a:pPr>
              <a:defRPr/>
            </a:pPr>
            <a:fld id="{87C7B2E5-0E26-45A5-A1F2-A73A8FD968BD}" type="slidenum">
              <a:rPr lang="pt-PT"/>
              <a:pPr>
                <a:defRPr/>
              </a:pPr>
              <a:t>‹nº›</a:t>
            </a:fld>
            <a:endParaRPr lang="pt-P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Clique para editar o estilo</a:t>
            </a:r>
            <a:endParaRPr lang="pt-PT"/>
          </a:p>
        </p:txBody>
      </p:sp>
      <p:sp>
        <p:nvSpPr>
          <p:cNvPr id="3" name="Marcador de Posição da Data 3"/>
          <p:cNvSpPr>
            <a:spLocks noGrp="1"/>
          </p:cNvSpPr>
          <p:nvPr>
            <p:ph type="dt" sz="half" idx="10"/>
          </p:nvPr>
        </p:nvSpPr>
        <p:spPr/>
        <p:txBody>
          <a:bodyPr/>
          <a:lstStyle>
            <a:lvl1pPr>
              <a:defRPr/>
            </a:lvl1pPr>
          </a:lstStyle>
          <a:p>
            <a:pPr>
              <a:defRPr/>
            </a:pPr>
            <a:fld id="{C27FDFB1-C988-4C5C-B024-E6281FF005EA}" type="datetimeFigureOut">
              <a:rPr lang="pt-PT"/>
              <a:pPr>
                <a:defRPr/>
              </a:pPr>
              <a:t>29-03-2014</a:t>
            </a:fld>
            <a:endParaRPr lang="pt-PT"/>
          </a:p>
        </p:txBody>
      </p:sp>
      <p:sp>
        <p:nvSpPr>
          <p:cNvPr id="4" name="Marcador de Posição do Rodapé 4"/>
          <p:cNvSpPr>
            <a:spLocks noGrp="1"/>
          </p:cNvSpPr>
          <p:nvPr>
            <p:ph type="ftr" sz="quarter" idx="11"/>
          </p:nvPr>
        </p:nvSpPr>
        <p:spPr/>
        <p:txBody>
          <a:bodyPr/>
          <a:lstStyle>
            <a:lvl1pPr>
              <a:defRPr/>
            </a:lvl1pPr>
          </a:lstStyle>
          <a:p>
            <a:pPr>
              <a:defRPr/>
            </a:pPr>
            <a:endParaRPr lang="pt-PT"/>
          </a:p>
        </p:txBody>
      </p:sp>
      <p:sp>
        <p:nvSpPr>
          <p:cNvPr id="5" name="Marcador de Posição do Número do Diapositivo 5"/>
          <p:cNvSpPr>
            <a:spLocks noGrp="1"/>
          </p:cNvSpPr>
          <p:nvPr>
            <p:ph type="sldNum" sz="quarter" idx="12"/>
          </p:nvPr>
        </p:nvSpPr>
        <p:spPr/>
        <p:txBody>
          <a:bodyPr/>
          <a:lstStyle>
            <a:lvl1pPr>
              <a:defRPr/>
            </a:lvl1pPr>
          </a:lstStyle>
          <a:p>
            <a:pPr>
              <a:defRPr/>
            </a:pPr>
            <a:fld id="{DE83744B-A58A-4D5B-AFC4-A7E793165B90}" type="slidenum">
              <a:rPr lang="pt-PT"/>
              <a:pPr>
                <a:defRPr/>
              </a:pPr>
              <a:t>‹nº›</a:t>
            </a:fld>
            <a:endParaRPr lang="pt-P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Marcador de Posição da Data 3"/>
          <p:cNvSpPr>
            <a:spLocks noGrp="1"/>
          </p:cNvSpPr>
          <p:nvPr>
            <p:ph type="dt" sz="half" idx="10"/>
          </p:nvPr>
        </p:nvSpPr>
        <p:spPr/>
        <p:txBody>
          <a:bodyPr/>
          <a:lstStyle>
            <a:lvl1pPr>
              <a:defRPr/>
            </a:lvl1pPr>
          </a:lstStyle>
          <a:p>
            <a:pPr>
              <a:defRPr/>
            </a:pPr>
            <a:fld id="{1D4AEEEC-71A8-4535-BB26-806126C77CC5}" type="datetimeFigureOut">
              <a:rPr lang="pt-PT"/>
              <a:pPr>
                <a:defRPr/>
              </a:pPr>
              <a:t>29-03-2014</a:t>
            </a:fld>
            <a:endParaRPr lang="pt-PT"/>
          </a:p>
        </p:txBody>
      </p:sp>
      <p:sp>
        <p:nvSpPr>
          <p:cNvPr id="3" name="Marcador de Posição do Rodapé 4"/>
          <p:cNvSpPr>
            <a:spLocks noGrp="1"/>
          </p:cNvSpPr>
          <p:nvPr>
            <p:ph type="ftr" sz="quarter" idx="11"/>
          </p:nvPr>
        </p:nvSpPr>
        <p:spPr/>
        <p:txBody>
          <a:bodyPr/>
          <a:lstStyle>
            <a:lvl1pPr>
              <a:defRPr/>
            </a:lvl1pPr>
          </a:lstStyle>
          <a:p>
            <a:pPr>
              <a:defRPr/>
            </a:pPr>
            <a:endParaRPr lang="pt-PT"/>
          </a:p>
        </p:txBody>
      </p:sp>
      <p:sp>
        <p:nvSpPr>
          <p:cNvPr id="4" name="Marcador de Posição do Número do Diapositivo 5"/>
          <p:cNvSpPr>
            <a:spLocks noGrp="1"/>
          </p:cNvSpPr>
          <p:nvPr>
            <p:ph type="sldNum" sz="quarter" idx="12"/>
          </p:nvPr>
        </p:nvSpPr>
        <p:spPr/>
        <p:txBody>
          <a:bodyPr/>
          <a:lstStyle>
            <a:lvl1pPr>
              <a:defRPr/>
            </a:lvl1pPr>
          </a:lstStyle>
          <a:p>
            <a:pPr>
              <a:defRPr/>
            </a:pPr>
            <a:fld id="{84FC923A-7D61-4AD4-B0E2-3659DF5933E0}" type="slidenum">
              <a:rPr lang="pt-PT"/>
              <a:pPr>
                <a:defRPr/>
              </a:pPr>
              <a:t>‹nº›</a:t>
            </a:fld>
            <a:endParaRPr lang="pt-P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pt-PT" smtClean="0"/>
              <a:t>Clique para editar o estilo</a:t>
            </a:r>
            <a:endParaRPr lang="pt-PT"/>
          </a:p>
        </p:txBody>
      </p:sp>
      <p:sp>
        <p:nvSpPr>
          <p:cNvPr id="3" name="Marcador de Posição de Conteú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o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PT" smtClean="0"/>
              <a:t>Clique para editar os estilos</a:t>
            </a:r>
          </a:p>
        </p:txBody>
      </p:sp>
      <p:sp>
        <p:nvSpPr>
          <p:cNvPr id="5" name="Marcador de Posição da Data 3"/>
          <p:cNvSpPr>
            <a:spLocks noGrp="1"/>
          </p:cNvSpPr>
          <p:nvPr>
            <p:ph type="dt" sz="half" idx="10"/>
          </p:nvPr>
        </p:nvSpPr>
        <p:spPr/>
        <p:txBody>
          <a:bodyPr/>
          <a:lstStyle>
            <a:lvl1pPr>
              <a:defRPr/>
            </a:lvl1pPr>
          </a:lstStyle>
          <a:p>
            <a:pPr>
              <a:defRPr/>
            </a:pPr>
            <a:fld id="{B3B970D7-11BE-4FF2-8B89-9F69405146C3}" type="datetimeFigureOut">
              <a:rPr lang="pt-PT"/>
              <a:pPr>
                <a:defRPr/>
              </a:pPr>
              <a:t>29-03-2014</a:t>
            </a:fld>
            <a:endParaRPr lang="pt-PT"/>
          </a:p>
        </p:txBody>
      </p:sp>
      <p:sp>
        <p:nvSpPr>
          <p:cNvPr id="6" name="Marcador de Posição do Rodapé 4"/>
          <p:cNvSpPr>
            <a:spLocks noGrp="1"/>
          </p:cNvSpPr>
          <p:nvPr>
            <p:ph type="ftr" sz="quarter" idx="11"/>
          </p:nvPr>
        </p:nvSpPr>
        <p:spPr/>
        <p:txBody>
          <a:bodyPr/>
          <a:lstStyle>
            <a:lvl1pPr>
              <a:defRPr/>
            </a:lvl1pPr>
          </a:lstStyle>
          <a:p>
            <a:pPr>
              <a:defRPr/>
            </a:pPr>
            <a:endParaRPr lang="pt-PT"/>
          </a:p>
        </p:txBody>
      </p:sp>
      <p:sp>
        <p:nvSpPr>
          <p:cNvPr id="7" name="Marcador de Posição do Número do Diapositivo 5"/>
          <p:cNvSpPr>
            <a:spLocks noGrp="1"/>
          </p:cNvSpPr>
          <p:nvPr>
            <p:ph type="sldNum" sz="quarter" idx="12"/>
          </p:nvPr>
        </p:nvSpPr>
        <p:spPr/>
        <p:txBody>
          <a:bodyPr/>
          <a:lstStyle>
            <a:lvl1pPr>
              <a:defRPr/>
            </a:lvl1pPr>
          </a:lstStyle>
          <a:p>
            <a:pPr>
              <a:defRPr/>
            </a:pPr>
            <a:fld id="{78FA96EC-9CB9-4396-B139-38DF782422D4}" type="slidenum">
              <a:rPr lang="pt-PT"/>
              <a:pPr>
                <a:defRPr/>
              </a:pPr>
              <a:t>‹nº›</a:t>
            </a:fld>
            <a:endParaRPr lang="pt-P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pt-PT" smtClean="0"/>
              <a:t>Clique para editar o estilo</a:t>
            </a:r>
            <a:endParaRPr lang="pt-PT"/>
          </a:p>
        </p:txBody>
      </p:sp>
      <p:sp>
        <p:nvSpPr>
          <p:cNvPr id="3" name="Marcador de Posição da Imagem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pt-PT" noProof="0"/>
          </a:p>
        </p:txBody>
      </p:sp>
      <p:sp>
        <p:nvSpPr>
          <p:cNvPr id="4" name="Marcador de Posição do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PT" smtClean="0"/>
              <a:t>Clique para editar os estilos</a:t>
            </a:r>
          </a:p>
        </p:txBody>
      </p:sp>
      <p:sp>
        <p:nvSpPr>
          <p:cNvPr id="5" name="Marcador de Posição da Data 3"/>
          <p:cNvSpPr>
            <a:spLocks noGrp="1"/>
          </p:cNvSpPr>
          <p:nvPr>
            <p:ph type="dt" sz="half" idx="10"/>
          </p:nvPr>
        </p:nvSpPr>
        <p:spPr/>
        <p:txBody>
          <a:bodyPr/>
          <a:lstStyle>
            <a:lvl1pPr>
              <a:defRPr/>
            </a:lvl1pPr>
          </a:lstStyle>
          <a:p>
            <a:pPr>
              <a:defRPr/>
            </a:pPr>
            <a:fld id="{6DC1618D-CE3E-4993-BCCB-AA6D6EE6D62E}" type="datetimeFigureOut">
              <a:rPr lang="pt-PT"/>
              <a:pPr>
                <a:defRPr/>
              </a:pPr>
              <a:t>29-03-2014</a:t>
            </a:fld>
            <a:endParaRPr lang="pt-PT"/>
          </a:p>
        </p:txBody>
      </p:sp>
      <p:sp>
        <p:nvSpPr>
          <p:cNvPr id="6" name="Marcador de Posição do Rodapé 4"/>
          <p:cNvSpPr>
            <a:spLocks noGrp="1"/>
          </p:cNvSpPr>
          <p:nvPr>
            <p:ph type="ftr" sz="quarter" idx="11"/>
          </p:nvPr>
        </p:nvSpPr>
        <p:spPr/>
        <p:txBody>
          <a:bodyPr/>
          <a:lstStyle>
            <a:lvl1pPr>
              <a:defRPr/>
            </a:lvl1pPr>
          </a:lstStyle>
          <a:p>
            <a:pPr>
              <a:defRPr/>
            </a:pPr>
            <a:endParaRPr lang="pt-PT"/>
          </a:p>
        </p:txBody>
      </p:sp>
      <p:sp>
        <p:nvSpPr>
          <p:cNvPr id="7" name="Marcador de Posição do Número do Diapositivo 5"/>
          <p:cNvSpPr>
            <a:spLocks noGrp="1"/>
          </p:cNvSpPr>
          <p:nvPr>
            <p:ph type="sldNum" sz="quarter" idx="12"/>
          </p:nvPr>
        </p:nvSpPr>
        <p:spPr/>
        <p:txBody>
          <a:bodyPr/>
          <a:lstStyle>
            <a:lvl1pPr>
              <a:defRPr/>
            </a:lvl1pPr>
          </a:lstStyle>
          <a:p>
            <a:pPr>
              <a:defRPr/>
            </a:pPr>
            <a:fld id="{C3E773C5-6145-45E1-895B-03C44B52C202}" type="slidenum">
              <a:rPr lang="pt-PT"/>
              <a:pPr>
                <a:defRPr/>
              </a:pPr>
              <a:t>‹nº›</a:t>
            </a:fld>
            <a:endParaRPr lang="pt-PT"/>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Marcador de Posição do Título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pt-PT" smtClean="0"/>
              <a:t>Clique para editar o estilo</a:t>
            </a:r>
          </a:p>
        </p:txBody>
      </p:sp>
      <p:sp>
        <p:nvSpPr>
          <p:cNvPr id="1027" name="Marcador de Posição do Texto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p>
        </p:txBody>
      </p:sp>
      <p:sp>
        <p:nvSpPr>
          <p:cNvPr id="4" name="Marcador de Posição da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F3F3CD70-4A95-4508-8B03-CE88C4D1A849}" type="datetimeFigureOut">
              <a:rPr lang="pt-PT"/>
              <a:pPr>
                <a:defRPr/>
              </a:pPr>
              <a:t>29-03-2014</a:t>
            </a:fld>
            <a:endParaRPr lang="pt-PT"/>
          </a:p>
        </p:txBody>
      </p:sp>
      <p:sp>
        <p:nvSpPr>
          <p:cNvPr id="5" name="Marcador de Posição do Rodapé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pt-PT"/>
          </a:p>
        </p:txBody>
      </p:sp>
      <p:sp>
        <p:nvSpPr>
          <p:cNvPr id="6" name="Marcador de Posição do Número do Diapositivo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8549B92B-E52E-4E1D-B305-13A9EC5B7AC2}" type="slidenum">
              <a:rPr lang="pt-PT"/>
              <a:pPr>
                <a:defRPr/>
              </a:pPr>
              <a:t>‹nº›</a:t>
            </a:fld>
            <a:endParaRPr lang="pt-PT"/>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ítulo 1"/>
          <p:cNvSpPr>
            <a:spLocks noGrp="1"/>
          </p:cNvSpPr>
          <p:nvPr>
            <p:ph type="ctrTitle"/>
          </p:nvPr>
        </p:nvSpPr>
        <p:spPr/>
        <p:txBody>
          <a:bodyPr/>
          <a:lstStyle/>
          <a:p>
            <a:pPr eaLnBrk="1" hangingPunct="1"/>
            <a:r>
              <a:rPr lang="pt-PT" smtClean="0"/>
              <a:t>Exame OTOC</a:t>
            </a:r>
          </a:p>
        </p:txBody>
      </p:sp>
      <p:sp>
        <p:nvSpPr>
          <p:cNvPr id="3" name="Subtítulo 2"/>
          <p:cNvSpPr>
            <a:spLocks noGrp="1"/>
          </p:cNvSpPr>
          <p:nvPr>
            <p:ph type="subTitle" idx="1"/>
          </p:nvPr>
        </p:nvSpPr>
        <p:spPr/>
        <p:txBody>
          <a:bodyPr rtlCol="0">
            <a:normAutofit/>
          </a:bodyPr>
          <a:lstStyle/>
          <a:p>
            <a:pPr eaLnBrk="1" fontAlgn="auto" hangingPunct="1">
              <a:spcAft>
                <a:spcPts val="0"/>
              </a:spcAft>
              <a:buFont typeface="Arial" pitchFamily="34" charset="0"/>
              <a:buNone/>
              <a:defRPr/>
            </a:pPr>
            <a:r>
              <a:rPr lang="pt-PT" dirty="0" smtClean="0"/>
              <a:t>Junho 2013</a:t>
            </a:r>
            <a:endParaRPr lang="pt-PT"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rtlCol="0">
            <a:normAutofit fontScale="90000"/>
          </a:bodyPr>
          <a:lstStyle/>
          <a:p>
            <a:pPr eaLnBrk="1" fontAlgn="auto" hangingPunct="1">
              <a:spcAft>
                <a:spcPts val="0"/>
              </a:spcAft>
              <a:defRPr/>
            </a:pPr>
            <a:r>
              <a:rPr lang="pt-PT" dirty="0" smtClean="0"/>
              <a:t/>
            </a:r>
            <a:br>
              <a:rPr lang="pt-PT" dirty="0" smtClean="0"/>
            </a:br>
            <a:r>
              <a:rPr lang="pt-PT" dirty="0" smtClean="0"/>
              <a:t>QUESTÃO 12</a:t>
            </a:r>
            <a:br>
              <a:rPr lang="pt-PT" dirty="0" smtClean="0"/>
            </a:br>
            <a:endParaRPr lang="pt-PT" dirty="0"/>
          </a:p>
        </p:txBody>
      </p:sp>
      <p:sp>
        <p:nvSpPr>
          <p:cNvPr id="22530" name="Marcador de Posição de Conteúdo 2"/>
          <p:cNvSpPr>
            <a:spLocks noGrp="1"/>
          </p:cNvSpPr>
          <p:nvPr>
            <p:ph idx="1"/>
          </p:nvPr>
        </p:nvSpPr>
        <p:spPr>
          <a:xfrm>
            <a:off x="457200" y="1268413"/>
            <a:ext cx="8229600" cy="4857750"/>
          </a:xfrm>
        </p:spPr>
        <p:txBody>
          <a:bodyPr/>
          <a:lstStyle/>
          <a:p>
            <a:pPr algn="just"/>
            <a:r>
              <a:rPr lang="pt-PT" sz="2000" smtClean="0"/>
              <a:t>No âmbito do processo de internacionalização, a AMC Brinquedos, Lda. cedeu em 2013 direitos de fabricação de cinco dos brinquedos que fabrica a uma empresa com sede na Polónia, mediante um contrato que proporcionará dois tipos de rendimentos:</a:t>
            </a:r>
          </a:p>
          <a:p>
            <a:pPr algn="just"/>
            <a:r>
              <a:rPr lang="pt-PT" sz="2000" smtClean="0"/>
              <a:t>Um, com o valor fixo de €50.000, que corresponde à cedência do direito de fabricação e comercialização de cinco brinquedos pelo prazo de cinco anos (2013-2017) e que foi facturado e recebido pela AMC Brinquedos, Lda. em fevereiro de 2013, quando fechou o negócio com a empresa polaca;</a:t>
            </a:r>
          </a:p>
          <a:p>
            <a:pPr algn="just"/>
            <a:r>
              <a:rPr lang="pt-PT" sz="2000" smtClean="0"/>
              <a:t>Outro, variável, que consiste na obrigação da empresa polaca pagar à AMC Brinquedos, Lda., a titulo de royalties, a quantia de €1,50 por cada brinquedo vendido.</a:t>
            </a:r>
          </a:p>
          <a:p>
            <a:endParaRPr lang="pt-PT" sz="2000" smtClean="0"/>
          </a:p>
          <a:p>
            <a:pPr algn="just" eaLnBrk="1" hangingPunct="1">
              <a:buFont typeface="Arial" charset="0"/>
              <a:buNone/>
            </a:pPr>
            <a:endParaRPr lang="pt-PT" sz="2000" smtClean="0"/>
          </a:p>
          <a:p>
            <a:pPr algn="just" eaLnBrk="1" hangingPunct="1">
              <a:buFont typeface="Arial" charset="0"/>
              <a:buNone/>
            </a:pPr>
            <a:endParaRPr lang="pt-PT" sz="2000" smtClean="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rtlCol="0">
            <a:normAutofit fontScale="90000"/>
          </a:bodyPr>
          <a:lstStyle/>
          <a:p>
            <a:pPr eaLnBrk="1" fontAlgn="auto" hangingPunct="1">
              <a:spcAft>
                <a:spcPts val="0"/>
              </a:spcAft>
              <a:defRPr/>
            </a:pPr>
            <a:r>
              <a:rPr lang="pt-PT" dirty="0" smtClean="0"/>
              <a:t/>
            </a:r>
            <a:br>
              <a:rPr lang="pt-PT" dirty="0" smtClean="0"/>
            </a:br>
            <a:r>
              <a:rPr lang="pt-PT" dirty="0" smtClean="0"/>
              <a:t>QUESTÃO 12</a:t>
            </a:r>
            <a:br>
              <a:rPr lang="pt-PT" dirty="0" smtClean="0"/>
            </a:br>
            <a:endParaRPr lang="pt-PT" dirty="0"/>
          </a:p>
        </p:txBody>
      </p:sp>
      <p:sp>
        <p:nvSpPr>
          <p:cNvPr id="3" name="Marcador de Posição de Conteúdo 2"/>
          <p:cNvSpPr>
            <a:spLocks noGrp="1"/>
          </p:cNvSpPr>
          <p:nvPr>
            <p:ph idx="1"/>
          </p:nvPr>
        </p:nvSpPr>
        <p:spPr>
          <a:xfrm>
            <a:off x="457200" y="1268413"/>
            <a:ext cx="8229600" cy="4857750"/>
          </a:xfrm>
        </p:spPr>
        <p:txBody>
          <a:bodyPr rtlCol="0">
            <a:normAutofit lnSpcReduction="10000"/>
          </a:bodyPr>
          <a:lstStyle/>
          <a:p>
            <a:pPr algn="just">
              <a:defRPr/>
            </a:pPr>
            <a:r>
              <a:rPr lang="pt-PT" sz="2000" dirty="0"/>
              <a:t>No âmbito do processo de internacionalização, a AMC Brinquedos, Lda. cedeu em 2013 </a:t>
            </a:r>
            <a:r>
              <a:rPr lang="pt-PT" sz="2000" dirty="0" smtClean="0"/>
              <a:t>direitos </a:t>
            </a:r>
            <a:r>
              <a:rPr lang="pt-PT" sz="2000" dirty="0"/>
              <a:t>de </a:t>
            </a:r>
            <a:r>
              <a:rPr lang="pt-PT" sz="2000" dirty="0" smtClean="0"/>
              <a:t>fabricação </a:t>
            </a:r>
            <a:r>
              <a:rPr lang="pt-PT" sz="2000" dirty="0"/>
              <a:t>de cinco dos brinquedos que fabrica a uma empresa com sede na </a:t>
            </a:r>
            <a:r>
              <a:rPr lang="pt-PT" sz="2000" dirty="0" smtClean="0"/>
              <a:t>Polónia</a:t>
            </a:r>
            <a:r>
              <a:rPr lang="pt-PT" sz="2000" dirty="0"/>
              <a:t>, mediante um contrato que proporcionará dois tipos de rendimentos</a:t>
            </a:r>
            <a:r>
              <a:rPr lang="pt-PT" sz="2000" dirty="0" smtClean="0"/>
              <a:t>:</a:t>
            </a:r>
            <a:endParaRPr lang="pt-PT" sz="2000" dirty="0"/>
          </a:p>
          <a:p>
            <a:pPr algn="just">
              <a:defRPr/>
            </a:pPr>
            <a:r>
              <a:rPr lang="pt-PT" sz="2000" dirty="0" smtClean="0"/>
              <a:t>Um</a:t>
            </a:r>
            <a:r>
              <a:rPr lang="pt-PT" sz="2000" dirty="0"/>
              <a:t>, com o valor fixo de €50.000, que corresponde à cedência do direito de </a:t>
            </a:r>
            <a:r>
              <a:rPr lang="pt-PT" sz="2000" dirty="0" smtClean="0"/>
              <a:t>fabricação </a:t>
            </a:r>
            <a:r>
              <a:rPr lang="pt-PT" sz="2000" dirty="0"/>
              <a:t>e comercialização de cinco </a:t>
            </a:r>
            <a:r>
              <a:rPr lang="pt-PT" sz="2000" dirty="0" smtClean="0"/>
              <a:t>brinquedos </a:t>
            </a:r>
            <a:r>
              <a:rPr lang="pt-PT" sz="2000" dirty="0"/>
              <a:t>pelo prazo de cinco anos (</a:t>
            </a:r>
            <a:r>
              <a:rPr lang="pt-PT" sz="2000" dirty="0" smtClean="0"/>
              <a:t>2013-2017</a:t>
            </a:r>
            <a:r>
              <a:rPr lang="pt-PT" sz="2000" dirty="0"/>
              <a:t>) e que foi </a:t>
            </a:r>
            <a:r>
              <a:rPr lang="pt-PT" sz="2000" dirty="0" err="1"/>
              <a:t>facturado</a:t>
            </a:r>
            <a:r>
              <a:rPr lang="pt-PT" sz="2000" dirty="0"/>
              <a:t> e recebido pela AMC Brinquedos, Lda. em </a:t>
            </a:r>
            <a:r>
              <a:rPr lang="pt-PT" sz="2000" dirty="0" smtClean="0"/>
              <a:t>fevereiro </a:t>
            </a:r>
            <a:r>
              <a:rPr lang="pt-PT" sz="2000" dirty="0"/>
              <a:t>de </a:t>
            </a:r>
            <a:r>
              <a:rPr lang="pt-PT" sz="2000" dirty="0" smtClean="0"/>
              <a:t>2013</a:t>
            </a:r>
            <a:r>
              <a:rPr lang="pt-PT" sz="2000" dirty="0"/>
              <a:t>, quando fechou o negócio com a empresa polaca;</a:t>
            </a:r>
          </a:p>
          <a:p>
            <a:pPr algn="just">
              <a:defRPr/>
            </a:pPr>
            <a:r>
              <a:rPr lang="pt-PT" sz="2000" dirty="0" smtClean="0"/>
              <a:t>Outro</a:t>
            </a:r>
            <a:r>
              <a:rPr lang="pt-PT" sz="2000" dirty="0"/>
              <a:t>, variável, que consiste na obrigação da empresa polaca pagar à AMC </a:t>
            </a:r>
            <a:r>
              <a:rPr lang="pt-PT" sz="2000" dirty="0" smtClean="0"/>
              <a:t>Brinquedos</a:t>
            </a:r>
            <a:r>
              <a:rPr lang="pt-PT" sz="2000" dirty="0"/>
              <a:t>, </a:t>
            </a:r>
            <a:r>
              <a:rPr lang="pt-PT" sz="2000" dirty="0" smtClean="0"/>
              <a:t>Lda</a:t>
            </a:r>
            <a:r>
              <a:rPr lang="pt-PT" sz="2000" dirty="0"/>
              <a:t>., a titulo de </a:t>
            </a:r>
            <a:r>
              <a:rPr lang="pt-PT" sz="2000" dirty="0" smtClean="0"/>
              <a:t>royalties, </a:t>
            </a:r>
            <a:r>
              <a:rPr lang="pt-PT" sz="2000" dirty="0"/>
              <a:t>a quantia de €1,50 por cada brinquedo </a:t>
            </a:r>
            <a:r>
              <a:rPr lang="pt-PT" sz="2000" dirty="0" smtClean="0"/>
              <a:t>vendido.</a:t>
            </a:r>
          </a:p>
          <a:p>
            <a:pPr algn="just">
              <a:defRPr/>
            </a:pPr>
            <a:r>
              <a:rPr lang="pt-PT" sz="2000" dirty="0"/>
              <a:t>A contabilização da componente do contrato que corresponde à cedência do direito </a:t>
            </a:r>
            <a:r>
              <a:rPr lang="pt-PT" sz="2000" dirty="0" smtClean="0"/>
              <a:t>de fabricação </a:t>
            </a:r>
            <a:r>
              <a:rPr lang="pt-PT" sz="2000" dirty="0"/>
              <a:t>e comercialização de cinco brinquedos pelo prazo de </a:t>
            </a:r>
            <a:r>
              <a:rPr lang="pt-PT" sz="2000" dirty="0" smtClean="0"/>
              <a:t>cinco </a:t>
            </a:r>
            <a:r>
              <a:rPr lang="pt-PT" sz="2000" dirty="0"/>
              <a:t>anos (</a:t>
            </a:r>
            <a:r>
              <a:rPr lang="pt-PT" sz="2000" dirty="0" smtClean="0"/>
              <a:t>2013-2017</a:t>
            </a:r>
            <a:r>
              <a:rPr lang="pt-PT" sz="2000" dirty="0"/>
              <a:t>) </a:t>
            </a:r>
            <a:r>
              <a:rPr lang="pt-PT" sz="2000" dirty="0" smtClean="0"/>
              <a:t>suscitou </a:t>
            </a:r>
            <a:r>
              <a:rPr lang="pt-PT" sz="2000" dirty="0"/>
              <a:t>algumas dúvidas ao técnico </a:t>
            </a:r>
            <a:r>
              <a:rPr lang="pt-PT" sz="2000" dirty="0" smtClean="0"/>
              <a:t>oficial </a:t>
            </a:r>
            <a:r>
              <a:rPr lang="pt-PT" sz="2000" dirty="0"/>
              <a:t>de contas da AMC Brinquedos, Lda..</a:t>
            </a:r>
          </a:p>
          <a:p>
            <a:pPr algn="just">
              <a:defRPr/>
            </a:pPr>
            <a:endParaRPr lang="pt-PT" sz="2000" dirty="0"/>
          </a:p>
          <a:p>
            <a:pPr>
              <a:defRPr/>
            </a:pPr>
            <a:endParaRPr lang="pt-PT" sz="2000" dirty="0"/>
          </a:p>
          <a:p>
            <a:pPr algn="just" eaLnBrk="1" fontAlgn="auto" hangingPunct="1">
              <a:spcAft>
                <a:spcPts val="0"/>
              </a:spcAft>
              <a:buFont typeface="Arial" pitchFamily="34" charset="0"/>
              <a:buNone/>
              <a:defRPr/>
            </a:pPr>
            <a:endParaRPr lang="pt-PT" sz="2000" dirty="0"/>
          </a:p>
          <a:p>
            <a:pPr algn="just" eaLnBrk="1" fontAlgn="auto" hangingPunct="1">
              <a:spcAft>
                <a:spcPts val="0"/>
              </a:spcAft>
              <a:buFont typeface="Arial" pitchFamily="34" charset="0"/>
              <a:buNone/>
              <a:defRPr/>
            </a:pPr>
            <a:endParaRPr lang="pt-PT" sz="20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rtlCol="0">
            <a:normAutofit fontScale="90000"/>
          </a:bodyPr>
          <a:lstStyle/>
          <a:p>
            <a:pPr eaLnBrk="1" fontAlgn="auto" hangingPunct="1">
              <a:spcAft>
                <a:spcPts val="0"/>
              </a:spcAft>
              <a:defRPr/>
            </a:pPr>
            <a:r>
              <a:rPr lang="pt-PT" dirty="0" smtClean="0"/>
              <a:t/>
            </a:r>
            <a:br>
              <a:rPr lang="pt-PT" dirty="0" smtClean="0"/>
            </a:br>
            <a:r>
              <a:rPr lang="pt-PT" dirty="0" smtClean="0"/>
              <a:t>QUESTÃO 12</a:t>
            </a:r>
            <a:br>
              <a:rPr lang="pt-PT" dirty="0" smtClean="0"/>
            </a:br>
            <a:endParaRPr lang="pt-PT" dirty="0"/>
          </a:p>
        </p:txBody>
      </p:sp>
      <p:sp>
        <p:nvSpPr>
          <p:cNvPr id="24578" name="Marcador de Posição de Conteúdo 2"/>
          <p:cNvSpPr>
            <a:spLocks noGrp="1"/>
          </p:cNvSpPr>
          <p:nvPr>
            <p:ph idx="1"/>
          </p:nvPr>
        </p:nvSpPr>
        <p:spPr>
          <a:xfrm>
            <a:off x="457200" y="1268413"/>
            <a:ext cx="8229600" cy="4857750"/>
          </a:xfrm>
        </p:spPr>
        <p:txBody>
          <a:bodyPr/>
          <a:lstStyle/>
          <a:p>
            <a:pPr algn="just"/>
            <a:r>
              <a:rPr lang="pt-PT" sz="2000" dirty="0" smtClean="0"/>
              <a:t>Relativamente à quantia recebida (€50.000) correspondente à cedência do referido direito, a AMC Brinquedos, Lda. deverá:</a:t>
            </a:r>
          </a:p>
          <a:p>
            <a:pPr algn="just"/>
            <a:r>
              <a:rPr lang="pt-PT" sz="2000" dirty="0" smtClean="0"/>
              <a:t>a) Reconhecer em 2013 um rédito pela totalidade da quantia recebida.</a:t>
            </a:r>
          </a:p>
          <a:p>
            <a:pPr algn="just"/>
            <a:r>
              <a:rPr lang="pt-PT" sz="2000" dirty="0" smtClean="0"/>
              <a:t>b</a:t>
            </a:r>
            <a:r>
              <a:rPr lang="pt-PT" sz="2000" b="1" dirty="0" smtClean="0"/>
              <a:t>) Reconhecer em cada um dos cinco anos, de 2013 a 2017, um rédito correspondente a uma quinta parte do valor contratualizado.</a:t>
            </a:r>
          </a:p>
          <a:p>
            <a:pPr algn="just"/>
            <a:r>
              <a:rPr lang="pt-PT" sz="2000" dirty="0" smtClean="0"/>
              <a:t>c) Reconhecer em cada um dos cinco anos, de 2013 a 2017, um rédito proporcional ao número de unidades vendidas pela empresa polaca, em função do número total de unidades que a empresa espera vender no período dos cinco anos.</a:t>
            </a:r>
          </a:p>
          <a:p>
            <a:pPr algn="just"/>
            <a:r>
              <a:rPr lang="pt-PT" sz="2000" dirty="0" smtClean="0"/>
              <a:t>d) Nenhuma das anteriores</a:t>
            </a:r>
            <a:r>
              <a:rPr lang="pt-PT" sz="1600" dirty="0" smtClean="0"/>
              <a:t>.</a:t>
            </a:r>
          </a:p>
          <a:p>
            <a:pPr algn="just" eaLnBrk="1" hangingPunct="1">
              <a:buFont typeface="Arial" charset="0"/>
              <a:buNone/>
            </a:pPr>
            <a:endParaRPr lang="pt-PT" sz="1600" dirty="0" smtClean="0"/>
          </a:p>
          <a:p>
            <a:pPr algn="just" eaLnBrk="1" hangingPunct="1">
              <a:buFont typeface="Arial" charset="0"/>
              <a:buNone/>
            </a:pPr>
            <a:endParaRPr lang="pt-PT" sz="2000" dirty="0" smtClean="0"/>
          </a:p>
          <a:p>
            <a:pPr algn="just" eaLnBrk="1" hangingPunct="1">
              <a:buFont typeface="Arial" charset="0"/>
              <a:buNone/>
            </a:pPr>
            <a:endParaRPr lang="pt-PT" sz="2000" dirty="0" smtClean="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rtlCol="0">
            <a:normAutofit fontScale="90000"/>
          </a:bodyPr>
          <a:lstStyle/>
          <a:p>
            <a:pPr eaLnBrk="1" fontAlgn="auto" hangingPunct="1">
              <a:spcAft>
                <a:spcPts val="0"/>
              </a:spcAft>
              <a:defRPr/>
            </a:pPr>
            <a:r>
              <a:rPr lang="pt-PT" dirty="0" smtClean="0"/>
              <a:t/>
            </a:r>
            <a:br>
              <a:rPr lang="pt-PT" dirty="0" smtClean="0"/>
            </a:br>
            <a:r>
              <a:rPr lang="pt-PT" dirty="0" smtClean="0"/>
              <a:t>QUESTÃO 13</a:t>
            </a:r>
            <a:br>
              <a:rPr lang="pt-PT" dirty="0" smtClean="0"/>
            </a:br>
            <a:endParaRPr lang="pt-PT" dirty="0"/>
          </a:p>
        </p:txBody>
      </p:sp>
      <p:sp>
        <p:nvSpPr>
          <p:cNvPr id="3" name="Marcador de Posição de Conteúdo 2"/>
          <p:cNvSpPr>
            <a:spLocks noGrp="1"/>
          </p:cNvSpPr>
          <p:nvPr>
            <p:ph idx="1"/>
          </p:nvPr>
        </p:nvSpPr>
        <p:spPr>
          <a:xfrm>
            <a:off x="457200" y="1268413"/>
            <a:ext cx="8229600" cy="4857750"/>
          </a:xfrm>
        </p:spPr>
        <p:txBody>
          <a:bodyPr rtlCol="0">
            <a:normAutofit fontScale="92500" lnSpcReduction="20000"/>
          </a:bodyPr>
          <a:lstStyle/>
          <a:p>
            <a:pPr algn="just">
              <a:defRPr/>
            </a:pPr>
            <a:r>
              <a:rPr lang="pt-PT" sz="1900" dirty="0"/>
              <a:t>Todos os anos, em 1 de junho, assinalando o Dia Mundial da Criança, a AMC Brinquedos, </a:t>
            </a:r>
            <a:r>
              <a:rPr lang="pt-PT" sz="1900" dirty="0" smtClean="0"/>
              <a:t>Lda</a:t>
            </a:r>
            <a:r>
              <a:rPr lang="pt-PT" sz="1900" dirty="0"/>
              <a:t>. distribui brinquedos, que entrega na paróquia da </a:t>
            </a:r>
            <a:r>
              <a:rPr lang="pt-PT" sz="1900" dirty="0" smtClean="0"/>
              <a:t>freguesia </a:t>
            </a:r>
            <a:r>
              <a:rPr lang="pt-PT" sz="1900" dirty="0"/>
              <a:t>onde se localiza a sede da </a:t>
            </a:r>
            <a:r>
              <a:rPr lang="pt-PT" sz="1900" dirty="0" smtClean="0"/>
              <a:t>empresa</a:t>
            </a:r>
            <a:r>
              <a:rPr lang="pt-PT" sz="1900" dirty="0"/>
              <a:t>.</a:t>
            </a:r>
          </a:p>
          <a:p>
            <a:pPr algn="just">
              <a:defRPr/>
            </a:pPr>
            <a:r>
              <a:rPr lang="pt-PT" sz="1900" dirty="0"/>
              <a:t>Em 2013, ofereceu 500 unidades de um jogo muito divertido, cujo preço de custo é de €4 e o </a:t>
            </a:r>
            <a:r>
              <a:rPr lang="pt-PT" sz="1900" dirty="0" smtClean="0"/>
              <a:t>preço </a:t>
            </a:r>
            <a:r>
              <a:rPr lang="pt-PT" sz="1900" dirty="0"/>
              <a:t>de venda é €6, e ainda mais 500 unidades de um outro brinquedo com um preço de </a:t>
            </a:r>
            <a:r>
              <a:rPr lang="pt-PT" sz="1900" dirty="0" smtClean="0"/>
              <a:t>custo </a:t>
            </a:r>
            <a:r>
              <a:rPr lang="pt-PT" sz="1900" dirty="0"/>
              <a:t>de €3 e um preço de venda </a:t>
            </a:r>
            <a:r>
              <a:rPr lang="pt-PT" sz="1900" dirty="0" smtClean="0"/>
              <a:t>fixado </a:t>
            </a:r>
            <a:r>
              <a:rPr lang="pt-PT" sz="1900" dirty="0"/>
              <a:t>em </a:t>
            </a:r>
            <a:r>
              <a:rPr lang="pt-PT" sz="1900" dirty="0" smtClean="0"/>
              <a:t>€5</a:t>
            </a:r>
            <a:r>
              <a:rPr lang="pt-PT" sz="1900" dirty="0"/>
              <a:t>. Ambos os artigos foram adquiridos pela </a:t>
            </a:r>
            <a:r>
              <a:rPr lang="pt-PT" sz="1900" dirty="0" smtClean="0"/>
              <a:t>AMC Brinquedos</a:t>
            </a:r>
            <a:r>
              <a:rPr lang="pt-PT" sz="1900" dirty="0"/>
              <a:t>, </a:t>
            </a:r>
            <a:r>
              <a:rPr lang="pt-PT" sz="1900" dirty="0" smtClean="0"/>
              <a:t>Lda</a:t>
            </a:r>
            <a:r>
              <a:rPr lang="pt-PT" sz="1900" dirty="0"/>
              <a:t>., a crédito, a um fornecedor nacional</a:t>
            </a:r>
            <a:r>
              <a:rPr lang="pt-PT" sz="1900" dirty="0" smtClean="0"/>
              <a:t>.</a:t>
            </a:r>
          </a:p>
          <a:p>
            <a:pPr algn="just">
              <a:defRPr/>
            </a:pPr>
            <a:r>
              <a:rPr lang="pt-PT" sz="1900" dirty="0"/>
              <a:t>Na contabilização destas ofertas, a AMC Brinquedos, Lda. deverá:</a:t>
            </a:r>
          </a:p>
          <a:p>
            <a:pPr algn="just">
              <a:defRPr/>
            </a:pPr>
            <a:r>
              <a:rPr lang="pt-PT" sz="1900" dirty="0" smtClean="0"/>
              <a:t>a) Debitar </a:t>
            </a:r>
            <a:r>
              <a:rPr lang="pt-PT" sz="1900" dirty="0"/>
              <a:t>a conta 611 </a:t>
            </a:r>
            <a:r>
              <a:rPr lang="pt-PT" sz="1900" dirty="0" smtClean="0"/>
              <a:t>–CMVMC–Mercadorias</a:t>
            </a:r>
            <a:r>
              <a:rPr lang="pt-PT" sz="1900" dirty="0"/>
              <a:t>, por contrapartida </a:t>
            </a:r>
            <a:r>
              <a:rPr lang="pt-PT" sz="1900" dirty="0" smtClean="0"/>
              <a:t>de </a:t>
            </a:r>
            <a:r>
              <a:rPr lang="pt-PT" sz="1900" dirty="0" err="1" smtClean="0"/>
              <a:t>sub-conta</a:t>
            </a:r>
            <a:r>
              <a:rPr lang="pt-PT" sz="1900" dirty="0" smtClean="0"/>
              <a:t> </a:t>
            </a:r>
            <a:r>
              <a:rPr lang="pt-PT" sz="1900" dirty="0"/>
              <a:t>de </a:t>
            </a:r>
            <a:r>
              <a:rPr lang="pt-PT" sz="1900" dirty="0" smtClean="0"/>
              <a:t>32-Mercadorias</a:t>
            </a:r>
            <a:r>
              <a:rPr lang="pt-PT" sz="1900" dirty="0"/>
              <a:t>.</a:t>
            </a:r>
          </a:p>
          <a:p>
            <a:pPr algn="just">
              <a:defRPr/>
            </a:pPr>
            <a:r>
              <a:rPr lang="pt-PT" sz="1900" b="1" dirty="0"/>
              <a:t>b</a:t>
            </a:r>
            <a:r>
              <a:rPr lang="pt-PT" sz="1900" b="1" dirty="0" smtClean="0"/>
              <a:t>) Debitar </a:t>
            </a:r>
            <a:r>
              <a:rPr lang="pt-PT" sz="1900" b="1" dirty="0"/>
              <a:t>a conta 6882 </a:t>
            </a:r>
            <a:r>
              <a:rPr lang="pt-PT" sz="1900" b="1" dirty="0" smtClean="0"/>
              <a:t>–Outros </a:t>
            </a:r>
            <a:r>
              <a:rPr lang="pt-PT" sz="1900" b="1" dirty="0"/>
              <a:t>gastos e perdas </a:t>
            </a:r>
            <a:r>
              <a:rPr lang="pt-PT" sz="1900" b="1" dirty="0" smtClean="0"/>
              <a:t>–Donativos</a:t>
            </a:r>
            <a:r>
              <a:rPr lang="pt-PT" sz="1900" b="1" dirty="0"/>
              <a:t>, por contrapartida de </a:t>
            </a:r>
            <a:r>
              <a:rPr lang="pt-PT" sz="1900" b="1" dirty="0" smtClean="0"/>
              <a:t>subconta </a:t>
            </a:r>
            <a:r>
              <a:rPr lang="pt-PT" sz="1900" b="1" dirty="0"/>
              <a:t>da conta 22 </a:t>
            </a:r>
            <a:r>
              <a:rPr lang="pt-PT" sz="1900" b="1" dirty="0" smtClean="0"/>
              <a:t>–Fornecedores</a:t>
            </a:r>
            <a:r>
              <a:rPr lang="pt-PT" sz="1900" b="1" dirty="0"/>
              <a:t>.</a:t>
            </a:r>
          </a:p>
          <a:p>
            <a:pPr algn="just">
              <a:defRPr/>
            </a:pPr>
            <a:r>
              <a:rPr lang="pt-PT" sz="1900" dirty="0"/>
              <a:t>c</a:t>
            </a:r>
            <a:r>
              <a:rPr lang="pt-PT" sz="1900" dirty="0" smtClean="0"/>
              <a:t>) Debitar </a:t>
            </a:r>
            <a:r>
              <a:rPr lang="pt-PT" sz="1900" dirty="0"/>
              <a:t>a conta </a:t>
            </a:r>
            <a:r>
              <a:rPr lang="pt-PT" sz="1900" dirty="0" smtClean="0"/>
              <a:t>611-CMVMC –Mercadorias</a:t>
            </a:r>
            <a:r>
              <a:rPr lang="pt-PT" sz="1900" dirty="0"/>
              <a:t>, por contrapartida da conta 382 </a:t>
            </a:r>
            <a:r>
              <a:rPr lang="pt-PT" sz="1900" dirty="0" smtClean="0"/>
              <a:t>–Reclassificação </a:t>
            </a:r>
            <a:r>
              <a:rPr lang="pt-PT" sz="1900" dirty="0"/>
              <a:t>e regularização </a:t>
            </a:r>
            <a:r>
              <a:rPr lang="pt-PT" sz="1900" dirty="0" smtClean="0"/>
              <a:t>de </a:t>
            </a:r>
            <a:r>
              <a:rPr lang="pt-PT" sz="1900" dirty="0"/>
              <a:t>inventários e </a:t>
            </a:r>
            <a:r>
              <a:rPr lang="pt-PT" sz="1900" dirty="0" err="1"/>
              <a:t>activos</a:t>
            </a:r>
            <a:r>
              <a:rPr lang="pt-PT" sz="1900" dirty="0"/>
              <a:t> biológicos </a:t>
            </a:r>
            <a:r>
              <a:rPr lang="pt-PT" sz="1900" dirty="0" smtClean="0"/>
              <a:t>–Mercadorias</a:t>
            </a:r>
            <a:r>
              <a:rPr lang="pt-PT" sz="1900" dirty="0"/>
              <a:t>.</a:t>
            </a:r>
          </a:p>
          <a:p>
            <a:pPr algn="just">
              <a:defRPr/>
            </a:pPr>
            <a:r>
              <a:rPr lang="pt-PT" sz="1900" dirty="0"/>
              <a:t>d</a:t>
            </a:r>
            <a:r>
              <a:rPr lang="pt-PT" sz="1900" dirty="0" smtClean="0"/>
              <a:t>) Debitar </a:t>
            </a:r>
            <a:r>
              <a:rPr lang="pt-PT" sz="1900" dirty="0"/>
              <a:t>a conta 6882 </a:t>
            </a:r>
            <a:r>
              <a:rPr lang="pt-PT" sz="1900" dirty="0" smtClean="0"/>
              <a:t>–Outros </a:t>
            </a:r>
            <a:r>
              <a:rPr lang="pt-PT" sz="1900" dirty="0"/>
              <a:t>gastos e perdas </a:t>
            </a:r>
            <a:r>
              <a:rPr lang="pt-PT" sz="1900" dirty="0" smtClean="0"/>
              <a:t>–Donativos</a:t>
            </a:r>
            <a:r>
              <a:rPr lang="pt-PT" sz="1900" dirty="0"/>
              <a:t>, por contrapartida da </a:t>
            </a:r>
            <a:r>
              <a:rPr lang="pt-PT" sz="1900" dirty="0" smtClean="0"/>
              <a:t>conta </a:t>
            </a:r>
            <a:r>
              <a:rPr lang="pt-PT" sz="1900" dirty="0"/>
              <a:t>382 </a:t>
            </a:r>
            <a:r>
              <a:rPr lang="pt-PT" sz="1900" dirty="0" smtClean="0"/>
              <a:t>–Reclassificação </a:t>
            </a:r>
            <a:r>
              <a:rPr lang="pt-PT" sz="1900" dirty="0"/>
              <a:t>e regularização de inventários e </a:t>
            </a:r>
            <a:r>
              <a:rPr lang="pt-PT" sz="1900" dirty="0" err="1"/>
              <a:t>activos</a:t>
            </a:r>
            <a:r>
              <a:rPr lang="pt-PT" sz="1900" dirty="0"/>
              <a:t> biológicos </a:t>
            </a:r>
            <a:r>
              <a:rPr lang="pt-PT" sz="1900" dirty="0" smtClean="0"/>
              <a:t>–Mercadorias</a:t>
            </a:r>
            <a:endParaRPr lang="pt-PT" sz="1900" dirty="0"/>
          </a:p>
          <a:p>
            <a:pPr>
              <a:defRPr/>
            </a:pPr>
            <a:endParaRPr lang="pt-PT" sz="2000" dirty="0"/>
          </a:p>
          <a:p>
            <a:pPr>
              <a:defRPr/>
            </a:pPr>
            <a:endParaRPr lang="pt-PT" sz="2000" dirty="0"/>
          </a:p>
          <a:p>
            <a:pPr eaLnBrk="1" fontAlgn="auto" hangingPunct="1">
              <a:spcAft>
                <a:spcPts val="0"/>
              </a:spcAft>
              <a:buFont typeface="Arial" pitchFamily="34" charset="0"/>
              <a:buChar char="•"/>
              <a:defRPr/>
            </a:pPr>
            <a:endParaRPr lang="pt-PT" sz="2000" dirty="0"/>
          </a:p>
          <a:p>
            <a:pPr eaLnBrk="1" fontAlgn="auto" hangingPunct="1">
              <a:spcAft>
                <a:spcPts val="0"/>
              </a:spcAft>
              <a:buFont typeface="Arial" pitchFamily="34" charset="0"/>
              <a:buChar char="•"/>
              <a:defRPr/>
            </a:pPr>
            <a:endParaRPr lang="pt-PT" sz="2000" dirty="0"/>
          </a:p>
          <a:p>
            <a:pPr eaLnBrk="1" fontAlgn="auto" hangingPunct="1">
              <a:spcAft>
                <a:spcPts val="0"/>
              </a:spcAft>
              <a:buFont typeface="Arial" pitchFamily="34" charset="0"/>
              <a:buNone/>
              <a:defRPr/>
            </a:pPr>
            <a:endParaRPr lang="pt-PT" sz="2000" dirty="0"/>
          </a:p>
          <a:p>
            <a:pPr algn="just" eaLnBrk="1" fontAlgn="auto" hangingPunct="1">
              <a:spcAft>
                <a:spcPts val="0"/>
              </a:spcAft>
              <a:buFont typeface="Arial" pitchFamily="34" charset="0"/>
              <a:buNone/>
              <a:defRPr/>
            </a:pPr>
            <a:endParaRPr lang="pt-PT" sz="2000" dirty="0"/>
          </a:p>
          <a:p>
            <a:pPr algn="just" eaLnBrk="1" fontAlgn="auto" hangingPunct="1">
              <a:spcAft>
                <a:spcPts val="0"/>
              </a:spcAft>
              <a:buFont typeface="Arial" pitchFamily="34" charset="0"/>
              <a:buNone/>
              <a:defRPr/>
            </a:pPr>
            <a:endParaRPr lang="pt-PT" sz="20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rtlCol="0">
            <a:normAutofit fontScale="90000"/>
          </a:bodyPr>
          <a:lstStyle/>
          <a:p>
            <a:pPr eaLnBrk="1" fontAlgn="auto" hangingPunct="1">
              <a:spcAft>
                <a:spcPts val="0"/>
              </a:spcAft>
              <a:defRPr/>
            </a:pPr>
            <a:r>
              <a:rPr lang="pt-PT" dirty="0" smtClean="0"/>
              <a:t/>
            </a:r>
            <a:br>
              <a:rPr lang="pt-PT" dirty="0" smtClean="0"/>
            </a:br>
            <a:r>
              <a:rPr lang="pt-PT" dirty="0" smtClean="0"/>
              <a:t>QUESTÃO 14</a:t>
            </a:r>
            <a:br>
              <a:rPr lang="pt-PT" dirty="0" smtClean="0"/>
            </a:br>
            <a:endParaRPr lang="pt-PT" dirty="0"/>
          </a:p>
        </p:txBody>
      </p:sp>
      <p:sp>
        <p:nvSpPr>
          <p:cNvPr id="3" name="Marcador de Posição de Conteúdo 2"/>
          <p:cNvSpPr>
            <a:spLocks noGrp="1"/>
          </p:cNvSpPr>
          <p:nvPr>
            <p:ph idx="1"/>
          </p:nvPr>
        </p:nvSpPr>
        <p:spPr>
          <a:xfrm>
            <a:off x="457200" y="1268413"/>
            <a:ext cx="8229600" cy="4857750"/>
          </a:xfrm>
        </p:spPr>
        <p:txBody>
          <a:bodyPr rtlCol="0">
            <a:normAutofit/>
          </a:bodyPr>
          <a:lstStyle/>
          <a:p>
            <a:pPr algn="just">
              <a:defRPr/>
            </a:pPr>
            <a:r>
              <a:rPr lang="pt-PT" sz="1800" dirty="0"/>
              <a:t>Como se tem verificado um </a:t>
            </a:r>
            <a:r>
              <a:rPr lang="pt-PT" sz="1800" dirty="0" smtClean="0"/>
              <a:t>crescimento </a:t>
            </a:r>
            <a:r>
              <a:rPr lang="pt-PT" sz="1800" dirty="0"/>
              <a:t>da </a:t>
            </a:r>
            <a:r>
              <a:rPr lang="pt-PT" sz="1800" dirty="0" err="1"/>
              <a:t>actividade</a:t>
            </a:r>
            <a:r>
              <a:rPr lang="pt-PT" sz="1800" dirty="0"/>
              <a:t> da AMC </a:t>
            </a:r>
            <a:r>
              <a:rPr lang="pt-PT" sz="1800" dirty="0" smtClean="0"/>
              <a:t>Brinquedos</a:t>
            </a:r>
            <a:r>
              <a:rPr lang="pt-PT" sz="1800" dirty="0"/>
              <a:t>, Lda., </a:t>
            </a:r>
            <a:r>
              <a:rPr lang="pt-PT" sz="1800" dirty="0" smtClean="0"/>
              <a:t>em março de </a:t>
            </a:r>
            <a:r>
              <a:rPr lang="pt-PT" sz="1800" dirty="0"/>
              <a:t>2013 a empresa </a:t>
            </a:r>
            <a:r>
              <a:rPr lang="pt-PT" sz="1800" dirty="0" err="1"/>
              <a:t>efectuou</a:t>
            </a:r>
            <a:r>
              <a:rPr lang="pt-PT" sz="1800" dirty="0"/>
              <a:t> uma permuta de um armazém que tinha sido adquirido por </a:t>
            </a:r>
            <a:r>
              <a:rPr lang="pt-PT" sz="1800" dirty="0" smtClean="0"/>
              <a:t>€</a:t>
            </a:r>
            <a:r>
              <a:rPr lang="pt-PT" sz="1800" dirty="0"/>
              <a:t>400.000 em </a:t>
            </a:r>
            <a:r>
              <a:rPr lang="pt-PT" sz="1800" dirty="0" smtClean="0"/>
              <a:t>abril </a:t>
            </a:r>
            <a:r>
              <a:rPr lang="pt-PT" sz="1800" dirty="0"/>
              <a:t>de </a:t>
            </a:r>
            <a:r>
              <a:rPr lang="pt-PT" sz="1800" dirty="0" smtClean="0"/>
              <a:t>2006(dos </a:t>
            </a:r>
            <a:r>
              <a:rPr lang="pt-PT" sz="1800" dirty="0"/>
              <a:t>quais €100.000 corresponderam ao custo de aquisição do terreno</a:t>
            </a:r>
            <a:r>
              <a:rPr lang="pt-PT" sz="1800" dirty="0" smtClean="0"/>
              <a:t>), </a:t>
            </a:r>
            <a:r>
              <a:rPr lang="pt-PT" sz="1800" dirty="0"/>
              <a:t>e que vinha sendo </a:t>
            </a:r>
            <a:r>
              <a:rPr lang="pt-PT" sz="1800" dirty="0" smtClean="0"/>
              <a:t>depreciado </a:t>
            </a:r>
            <a:r>
              <a:rPr lang="pt-PT" sz="1800" dirty="0"/>
              <a:t>pelo método da </a:t>
            </a:r>
            <a:r>
              <a:rPr lang="pt-PT" sz="1800" dirty="0" smtClean="0"/>
              <a:t>linha </a:t>
            </a:r>
            <a:r>
              <a:rPr lang="pt-PT" sz="1800" dirty="0"/>
              <a:t>reta e por duodécimos, em 25 </a:t>
            </a:r>
            <a:r>
              <a:rPr lang="pt-PT" sz="1800" dirty="0" smtClean="0"/>
              <a:t>anos </a:t>
            </a:r>
            <a:r>
              <a:rPr lang="pt-PT" sz="1800" dirty="0"/>
              <a:t>desde essa data. No âmbito da referida permuta foi atribuído ao imóvel detido pela </a:t>
            </a:r>
            <a:r>
              <a:rPr lang="pt-PT" sz="1800" dirty="0" smtClean="0"/>
              <a:t>AMC Brinquedos</a:t>
            </a:r>
            <a:r>
              <a:rPr lang="pt-PT" sz="1800" dirty="0"/>
              <a:t>, Lda. o valor de €300.000 e ao novo armazém que esta sociedade irá </a:t>
            </a:r>
            <a:r>
              <a:rPr lang="pt-PT" sz="1800" dirty="0" smtClean="0"/>
              <a:t>adquirir </a:t>
            </a:r>
            <a:r>
              <a:rPr lang="pt-PT" sz="1800" dirty="0"/>
              <a:t>o valor de €400.000, valores que correspondem aos valores de mercado destes </a:t>
            </a:r>
            <a:r>
              <a:rPr lang="pt-PT" sz="1800" dirty="0" smtClean="0"/>
              <a:t>imóveis</a:t>
            </a:r>
            <a:r>
              <a:rPr lang="pt-PT" sz="1800" dirty="0"/>
              <a:t>. A AMC Brinquedos, Lda. pagará €100.000 na data da permuta.</a:t>
            </a:r>
          </a:p>
          <a:p>
            <a:pPr>
              <a:defRPr/>
            </a:pPr>
            <a:r>
              <a:rPr lang="pt-PT" sz="1800" dirty="0" smtClean="0"/>
              <a:t>Contabilisticamente</a:t>
            </a:r>
            <a:r>
              <a:rPr lang="pt-PT" sz="1800" dirty="0"/>
              <a:t>, nesta permuta a AMC Brinquedos, Lda. registará:</a:t>
            </a:r>
          </a:p>
          <a:p>
            <a:pPr>
              <a:defRPr/>
            </a:pPr>
            <a:r>
              <a:rPr lang="pt-PT" sz="1800" dirty="0" smtClean="0"/>
              <a:t>a) Um </a:t>
            </a:r>
            <a:r>
              <a:rPr lang="pt-PT" sz="1800" dirty="0"/>
              <a:t>ganho no valor de €17.000.</a:t>
            </a:r>
          </a:p>
          <a:p>
            <a:pPr>
              <a:defRPr/>
            </a:pPr>
            <a:r>
              <a:rPr lang="pt-PT" sz="1800" b="1" dirty="0"/>
              <a:t>b</a:t>
            </a:r>
            <a:r>
              <a:rPr lang="pt-PT" sz="1800" b="1" dirty="0" smtClean="0"/>
              <a:t>) Um </a:t>
            </a:r>
            <a:r>
              <a:rPr lang="pt-PT" sz="1800" b="1" dirty="0"/>
              <a:t>perda no valor de €17.000</a:t>
            </a:r>
            <a:r>
              <a:rPr lang="pt-PT" sz="1800" dirty="0"/>
              <a:t>.</a:t>
            </a:r>
          </a:p>
          <a:p>
            <a:pPr>
              <a:defRPr/>
            </a:pPr>
            <a:r>
              <a:rPr lang="pt-PT" sz="1800" dirty="0"/>
              <a:t>c</a:t>
            </a:r>
            <a:r>
              <a:rPr lang="pt-PT" sz="1800" dirty="0" smtClean="0"/>
              <a:t>) Uma </a:t>
            </a:r>
            <a:r>
              <a:rPr lang="pt-PT" sz="1800" dirty="0"/>
              <a:t>perda no valor de €12.000.</a:t>
            </a:r>
          </a:p>
          <a:p>
            <a:pPr>
              <a:defRPr/>
            </a:pPr>
            <a:r>
              <a:rPr lang="pt-PT" sz="1800" dirty="0"/>
              <a:t>d</a:t>
            </a:r>
            <a:r>
              <a:rPr lang="pt-PT" sz="1800" dirty="0" smtClean="0"/>
              <a:t>) Uma </a:t>
            </a:r>
            <a:r>
              <a:rPr lang="pt-PT" sz="1800" dirty="0"/>
              <a:t>perda no valor de €100.000</a:t>
            </a:r>
          </a:p>
          <a:p>
            <a:pPr>
              <a:defRPr/>
            </a:pPr>
            <a:endParaRPr lang="pt-PT" sz="1800" dirty="0"/>
          </a:p>
          <a:p>
            <a:pPr algn="just">
              <a:defRPr/>
            </a:pPr>
            <a:endParaRPr lang="pt-PT" sz="1800" dirty="0"/>
          </a:p>
          <a:p>
            <a:pPr>
              <a:defRPr/>
            </a:pPr>
            <a:endParaRPr lang="pt-PT" sz="2000" dirty="0"/>
          </a:p>
          <a:p>
            <a:pPr marL="0" indent="0" algn="just" eaLnBrk="1" fontAlgn="auto" hangingPunct="1">
              <a:spcAft>
                <a:spcPts val="0"/>
              </a:spcAft>
              <a:buFont typeface="Arial" charset="0"/>
              <a:buNone/>
              <a:defRPr/>
            </a:pPr>
            <a:endParaRPr lang="pt-PT" sz="2000" dirty="0"/>
          </a:p>
          <a:p>
            <a:pPr algn="just" eaLnBrk="1" fontAlgn="auto" hangingPunct="1">
              <a:spcAft>
                <a:spcPts val="0"/>
              </a:spcAft>
              <a:buFont typeface="Arial" pitchFamily="34" charset="0"/>
              <a:buNone/>
              <a:defRPr/>
            </a:pPr>
            <a:endParaRPr lang="pt-PT" sz="2000" dirty="0"/>
          </a:p>
          <a:p>
            <a:pPr algn="just" eaLnBrk="1" fontAlgn="auto" hangingPunct="1">
              <a:spcAft>
                <a:spcPts val="0"/>
              </a:spcAft>
              <a:buFont typeface="Arial" pitchFamily="34" charset="0"/>
              <a:buNone/>
              <a:defRPr/>
            </a:pPr>
            <a:endParaRPr lang="pt-PT" sz="2000" dirty="0"/>
          </a:p>
          <a:p>
            <a:pPr algn="just" eaLnBrk="1" fontAlgn="auto" hangingPunct="1">
              <a:spcAft>
                <a:spcPts val="0"/>
              </a:spcAft>
              <a:buFont typeface="Arial" pitchFamily="34" charset="0"/>
              <a:buNone/>
              <a:defRPr/>
            </a:pPr>
            <a:endParaRPr lang="pt-PT" sz="20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rtlCol="0">
            <a:normAutofit fontScale="90000"/>
          </a:bodyPr>
          <a:lstStyle/>
          <a:p>
            <a:pPr eaLnBrk="1" fontAlgn="auto" hangingPunct="1">
              <a:spcAft>
                <a:spcPts val="0"/>
              </a:spcAft>
              <a:defRPr/>
            </a:pPr>
            <a:r>
              <a:rPr lang="pt-PT" dirty="0" smtClean="0"/>
              <a:t/>
            </a:r>
            <a:br>
              <a:rPr lang="pt-PT" dirty="0" smtClean="0"/>
            </a:br>
            <a:r>
              <a:rPr lang="pt-PT" dirty="0" smtClean="0"/>
              <a:t>QUESTÃO 15</a:t>
            </a:r>
            <a:br>
              <a:rPr lang="pt-PT" dirty="0" smtClean="0"/>
            </a:br>
            <a:endParaRPr lang="pt-PT" dirty="0"/>
          </a:p>
        </p:txBody>
      </p:sp>
      <p:sp>
        <p:nvSpPr>
          <p:cNvPr id="27650" name="Marcador de Posição de Conteúdo 2"/>
          <p:cNvSpPr>
            <a:spLocks noGrp="1"/>
          </p:cNvSpPr>
          <p:nvPr>
            <p:ph idx="1"/>
          </p:nvPr>
        </p:nvSpPr>
        <p:spPr>
          <a:xfrm>
            <a:off x="457200" y="1268413"/>
            <a:ext cx="8229600" cy="4857750"/>
          </a:xfrm>
        </p:spPr>
        <p:txBody>
          <a:bodyPr/>
          <a:lstStyle/>
          <a:p>
            <a:pPr algn="just"/>
            <a:r>
              <a:rPr lang="pt-PT" sz="2000" dirty="0" smtClean="0"/>
              <a:t>No final de novembro de 2012, a AMC Brinquedos, Lda. celebrou um contrato de arrendamento de uma loja em Lisboa, para vigorar a partir do início do ano seguinte e pagou de imediato as três primeiras rendas mensais relativas ao primeiro trimestre de 2013. A proprietária do imóvel é uma sociedade anónima e a renda bruta mensal estipulada foi €1.200.</a:t>
            </a:r>
          </a:p>
          <a:p>
            <a:pPr algn="just"/>
            <a:endParaRPr lang="pt-PT" sz="2000" dirty="0" smtClean="0"/>
          </a:p>
          <a:p>
            <a:pPr algn="just"/>
            <a:r>
              <a:rPr lang="pt-PT" sz="2000" dirty="0" smtClean="0"/>
              <a:t>Nas demonstrações financeiras anuais da AMC Brinquedos, Lda. reportadas a 31 de Dezembro de 2012, deverá estar apresentado:</a:t>
            </a:r>
          </a:p>
          <a:p>
            <a:pPr algn="just"/>
            <a:r>
              <a:rPr lang="pt-PT" sz="2000" b="1" dirty="0" smtClean="0"/>
              <a:t>a) No balanço, no </a:t>
            </a:r>
            <a:r>
              <a:rPr lang="pt-PT" sz="2000" b="1" dirty="0" err="1" smtClean="0"/>
              <a:t>activo</a:t>
            </a:r>
            <a:r>
              <a:rPr lang="pt-PT" sz="2000" b="1" dirty="0" smtClean="0"/>
              <a:t>, em Diferimentos, no valor de €3.600.</a:t>
            </a:r>
          </a:p>
          <a:p>
            <a:pPr algn="just"/>
            <a:r>
              <a:rPr lang="pt-PT" sz="2000" dirty="0" smtClean="0"/>
              <a:t>b) No balanço, no passivo, em Diferimentos no valor de €3.600.</a:t>
            </a:r>
          </a:p>
          <a:p>
            <a:pPr algn="just"/>
            <a:r>
              <a:rPr lang="pt-PT" sz="2000" dirty="0" smtClean="0"/>
              <a:t>c) Na demonstração dos resultados, em Fornecimentos e Serviços Externos, um gasto no valor de €3.600.</a:t>
            </a:r>
          </a:p>
          <a:p>
            <a:pPr algn="just"/>
            <a:r>
              <a:rPr lang="pt-PT" sz="2000" dirty="0" smtClean="0"/>
              <a:t>d) Nenhuma das anteriores.</a:t>
            </a:r>
          </a:p>
          <a:p>
            <a:endParaRPr lang="pt-PT" sz="2000" dirty="0" smtClean="0"/>
          </a:p>
          <a:p>
            <a:endParaRPr lang="pt-PT" sz="2000" dirty="0" smtClean="0"/>
          </a:p>
          <a:p>
            <a:pPr algn="just" eaLnBrk="1" hangingPunct="1">
              <a:buFont typeface="Arial" charset="0"/>
              <a:buNone/>
            </a:pPr>
            <a:endParaRPr lang="pt-PT" sz="2000" dirty="0" smtClean="0"/>
          </a:p>
          <a:p>
            <a:pPr algn="just" eaLnBrk="1" hangingPunct="1">
              <a:buFont typeface="Arial" charset="0"/>
              <a:buNone/>
            </a:pPr>
            <a:endParaRPr lang="pt-PT" sz="2000" dirty="0" smtClean="0"/>
          </a:p>
          <a:p>
            <a:pPr algn="just" eaLnBrk="1" hangingPunct="1">
              <a:buFont typeface="Arial" charset="0"/>
              <a:buNone/>
            </a:pPr>
            <a:endParaRPr lang="pt-PT" sz="2000" dirty="0" smtClean="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rtlCol="0">
            <a:normAutofit fontScale="90000"/>
          </a:bodyPr>
          <a:lstStyle/>
          <a:p>
            <a:pPr eaLnBrk="1" fontAlgn="auto" hangingPunct="1">
              <a:spcAft>
                <a:spcPts val="0"/>
              </a:spcAft>
              <a:defRPr/>
            </a:pPr>
            <a:r>
              <a:rPr lang="pt-PT" dirty="0" smtClean="0"/>
              <a:t/>
            </a:r>
            <a:br>
              <a:rPr lang="pt-PT" dirty="0" smtClean="0"/>
            </a:br>
            <a:r>
              <a:rPr lang="pt-PT" dirty="0" smtClean="0"/>
              <a:t>QUESTÃO 40</a:t>
            </a:r>
            <a:br>
              <a:rPr lang="pt-PT" dirty="0" smtClean="0"/>
            </a:br>
            <a:endParaRPr lang="pt-PT" dirty="0"/>
          </a:p>
        </p:txBody>
      </p:sp>
      <p:sp>
        <p:nvSpPr>
          <p:cNvPr id="3" name="Marcador de Posição de Conteúdo 2"/>
          <p:cNvSpPr>
            <a:spLocks noGrp="1"/>
          </p:cNvSpPr>
          <p:nvPr>
            <p:ph idx="1"/>
          </p:nvPr>
        </p:nvSpPr>
        <p:spPr>
          <a:xfrm>
            <a:off x="457200" y="1268413"/>
            <a:ext cx="8229600" cy="4857750"/>
          </a:xfrm>
        </p:spPr>
        <p:txBody>
          <a:bodyPr rtlCol="0">
            <a:normAutofit fontScale="92500" lnSpcReduction="10000"/>
          </a:bodyPr>
          <a:lstStyle/>
          <a:p>
            <a:pPr algn="just">
              <a:defRPr/>
            </a:pPr>
            <a:r>
              <a:rPr lang="pt-PT" sz="2000" dirty="0"/>
              <a:t>Relativa ao mês de dezembro do ano N, a </a:t>
            </a:r>
            <a:r>
              <a:rPr lang="pt-PT" sz="2000" dirty="0" smtClean="0"/>
              <a:t>Sociedade </a:t>
            </a:r>
            <a:r>
              <a:rPr lang="pt-PT" sz="2000" dirty="0"/>
              <a:t>A, Lda. tinha disponível a seguinte </a:t>
            </a:r>
            <a:r>
              <a:rPr lang="pt-PT" sz="2000" dirty="0" smtClean="0"/>
              <a:t>informação</a:t>
            </a:r>
            <a:r>
              <a:rPr lang="pt-PT" sz="2000" dirty="0"/>
              <a:t>:</a:t>
            </a:r>
          </a:p>
          <a:p>
            <a:pPr algn="just">
              <a:defRPr/>
            </a:pPr>
            <a:r>
              <a:rPr lang="pt-PT" sz="2000" dirty="0" smtClean="0"/>
              <a:t>Saldo </a:t>
            </a:r>
            <a:r>
              <a:rPr lang="pt-PT" sz="2000" dirty="0"/>
              <a:t>contabilístico da conta de depósitos à ordem em </a:t>
            </a:r>
            <a:r>
              <a:rPr lang="pt-PT" sz="2000" dirty="0" smtClean="0"/>
              <a:t>31/12/N €25.140</a:t>
            </a:r>
            <a:endParaRPr lang="pt-PT" sz="2000" dirty="0"/>
          </a:p>
          <a:p>
            <a:pPr algn="just">
              <a:defRPr/>
            </a:pPr>
            <a:r>
              <a:rPr lang="pt-PT" sz="2000" dirty="0"/>
              <a:t>Cheques emitidos e em trânsito em </a:t>
            </a:r>
            <a:r>
              <a:rPr lang="pt-PT" sz="2000" dirty="0" smtClean="0"/>
              <a:t>31/12/N                                    €12.275</a:t>
            </a:r>
            <a:endParaRPr lang="pt-PT" sz="2000" dirty="0"/>
          </a:p>
          <a:p>
            <a:pPr algn="just">
              <a:defRPr/>
            </a:pPr>
            <a:r>
              <a:rPr lang="pt-PT" sz="2000" dirty="0"/>
              <a:t>Depósitos efetuados no cofre noturno em </a:t>
            </a:r>
            <a:r>
              <a:rPr lang="pt-PT" sz="2000" dirty="0" smtClean="0"/>
              <a:t>31/12/N                               €870</a:t>
            </a:r>
            <a:endParaRPr lang="pt-PT" sz="2000" dirty="0"/>
          </a:p>
          <a:p>
            <a:pPr algn="just">
              <a:defRPr/>
            </a:pPr>
            <a:r>
              <a:rPr lang="pt-PT" sz="2000" dirty="0"/>
              <a:t>Devolução de cheque sem cobertura com o extrato </a:t>
            </a:r>
            <a:r>
              <a:rPr lang="pt-PT" sz="2000" dirty="0" smtClean="0"/>
              <a:t>bancário              €540</a:t>
            </a:r>
            <a:endParaRPr lang="pt-PT" sz="2000" dirty="0"/>
          </a:p>
          <a:p>
            <a:pPr algn="just">
              <a:defRPr/>
            </a:pPr>
            <a:r>
              <a:rPr lang="pt-PT" sz="2000" dirty="0"/>
              <a:t>Devolução de livrança dada como garantia de </a:t>
            </a:r>
            <a:r>
              <a:rPr lang="pt-PT" sz="2000" dirty="0" smtClean="0"/>
              <a:t>empréstimo               €2.500</a:t>
            </a:r>
            <a:endParaRPr lang="pt-PT" sz="2000" dirty="0"/>
          </a:p>
          <a:p>
            <a:pPr algn="just">
              <a:defRPr/>
            </a:pPr>
            <a:r>
              <a:rPr lang="pt-PT" sz="2000" dirty="0" smtClean="0"/>
              <a:t>Despesas </a:t>
            </a:r>
            <a:r>
              <a:rPr lang="pt-PT" sz="2000" dirty="0"/>
              <a:t>com livro de cheques debitadas pelo </a:t>
            </a:r>
            <a:r>
              <a:rPr lang="pt-PT" sz="2000" dirty="0" smtClean="0"/>
              <a:t>Banco                             €27</a:t>
            </a:r>
            <a:endParaRPr lang="pt-PT" sz="2000" dirty="0"/>
          </a:p>
          <a:p>
            <a:pPr algn="just">
              <a:defRPr/>
            </a:pPr>
            <a:r>
              <a:rPr lang="pt-PT" sz="2000" dirty="0"/>
              <a:t>À data de 31 de dezembro de N o montante do saldo bancário da conta de Depósitos à </a:t>
            </a:r>
            <a:r>
              <a:rPr lang="pt-PT" sz="2000" dirty="0" smtClean="0"/>
              <a:t>ordem </a:t>
            </a:r>
            <a:r>
              <a:rPr lang="pt-PT" sz="2000" dirty="0"/>
              <a:t>era:</a:t>
            </a:r>
          </a:p>
          <a:p>
            <a:pPr>
              <a:defRPr/>
            </a:pPr>
            <a:r>
              <a:rPr lang="pt-PT" sz="2000" dirty="0"/>
              <a:t>a</a:t>
            </a:r>
            <a:r>
              <a:rPr lang="pt-PT" sz="2000" dirty="0" smtClean="0"/>
              <a:t>) €36.032</a:t>
            </a:r>
            <a:r>
              <a:rPr lang="pt-PT" sz="2000" dirty="0"/>
              <a:t>.</a:t>
            </a:r>
          </a:p>
          <a:p>
            <a:pPr>
              <a:defRPr/>
            </a:pPr>
            <a:r>
              <a:rPr lang="pt-PT" sz="2000" dirty="0"/>
              <a:t>b</a:t>
            </a:r>
            <a:r>
              <a:rPr lang="pt-PT" sz="2000" dirty="0" smtClean="0"/>
              <a:t>) €38.478.</a:t>
            </a:r>
            <a:endParaRPr lang="pt-PT" sz="2000" dirty="0"/>
          </a:p>
          <a:p>
            <a:pPr>
              <a:defRPr/>
            </a:pPr>
            <a:r>
              <a:rPr lang="pt-PT" sz="2000" b="1" dirty="0"/>
              <a:t>c</a:t>
            </a:r>
            <a:r>
              <a:rPr lang="pt-PT" sz="2000" b="1" dirty="0" smtClean="0"/>
              <a:t>) €35.978</a:t>
            </a:r>
            <a:r>
              <a:rPr lang="pt-PT" sz="2000" b="1" dirty="0"/>
              <a:t>.</a:t>
            </a:r>
          </a:p>
          <a:p>
            <a:pPr>
              <a:defRPr/>
            </a:pPr>
            <a:r>
              <a:rPr lang="pt-PT" sz="2000" dirty="0"/>
              <a:t>d</a:t>
            </a:r>
            <a:r>
              <a:rPr lang="pt-PT" sz="2000" dirty="0" smtClean="0"/>
              <a:t>)€33.478</a:t>
            </a:r>
            <a:r>
              <a:rPr lang="pt-PT" sz="2000" dirty="0"/>
              <a:t>.</a:t>
            </a:r>
          </a:p>
          <a:p>
            <a:pPr marL="0" indent="0">
              <a:buFont typeface="Arial" charset="0"/>
              <a:buNone/>
              <a:defRPr/>
            </a:pPr>
            <a:r>
              <a:rPr lang="pt-PT" sz="2000" dirty="0" smtClean="0"/>
              <a:t> </a:t>
            </a:r>
            <a:endParaRPr lang="pt-PT" sz="2000" dirty="0"/>
          </a:p>
          <a:p>
            <a:pPr algn="just" eaLnBrk="1" fontAlgn="auto" hangingPunct="1">
              <a:spcAft>
                <a:spcPts val="0"/>
              </a:spcAft>
              <a:buFont typeface="Arial" pitchFamily="34" charset="0"/>
              <a:buChar char="•"/>
              <a:defRPr/>
            </a:pPr>
            <a:endParaRPr lang="pt-PT" sz="2000" dirty="0"/>
          </a:p>
          <a:p>
            <a:pPr algn="just" eaLnBrk="1" fontAlgn="auto" hangingPunct="1">
              <a:spcAft>
                <a:spcPts val="0"/>
              </a:spcAft>
              <a:buFont typeface="Arial" pitchFamily="34" charset="0"/>
              <a:buNone/>
              <a:defRPr/>
            </a:pPr>
            <a:endParaRPr lang="pt-PT" sz="2000" dirty="0"/>
          </a:p>
          <a:p>
            <a:pPr algn="just" eaLnBrk="1" fontAlgn="auto" hangingPunct="1">
              <a:spcAft>
                <a:spcPts val="0"/>
              </a:spcAft>
              <a:buFont typeface="Arial" pitchFamily="34" charset="0"/>
              <a:buNone/>
              <a:defRPr/>
            </a:pPr>
            <a:endParaRPr lang="pt-PT" sz="2000" dirty="0"/>
          </a:p>
          <a:p>
            <a:pPr algn="just" eaLnBrk="1" fontAlgn="auto" hangingPunct="1">
              <a:spcAft>
                <a:spcPts val="0"/>
              </a:spcAft>
              <a:buFont typeface="Arial" pitchFamily="34" charset="0"/>
              <a:buNone/>
              <a:defRPr/>
            </a:pPr>
            <a:endParaRPr lang="pt-PT" sz="20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rtlCol="0">
            <a:normAutofit fontScale="90000"/>
          </a:bodyPr>
          <a:lstStyle/>
          <a:p>
            <a:pPr eaLnBrk="1" fontAlgn="auto" hangingPunct="1">
              <a:spcAft>
                <a:spcPts val="0"/>
              </a:spcAft>
              <a:defRPr/>
            </a:pPr>
            <a:r>
              <a:rPr lang="pt-PT" dirty="0" smtClean="0"/>
              <a:t/>
            </a:r>
            <a:br>
              <a:rPr lang="pt-PT" dirty="0" smtClean="0"/>
            </a:br>
            <a:r>
              <a:rPr lang="pt-PT" dirty="0" smtClean="0"/>
              <a:t>QUESTÃO 40</a:t>
            </a:r>
            <a:br>
              <a:rPr lang="pt-PT" dirty="0" smtClean="0"/>
            </a:br>
            <a:endParaRPr lang="pt-PT" dirty="0"/>
          </a:p>
        </p:txBody>
      </p:sp>
      <p:sp>
        <p:nvSpPr>
          <p:cNvPr id="29698" name="Marcador de Posição do Texto 2"/>
          <p:cNvSpPr>
            <a:spLocks noGrp="1"/>
          </p:cNvSpPr>
          <p:nvPr>
            <p:ph type="body" idx="1"/>
          </p:nvPr>
        </p:nvSpPr>
        <p:spPr/>
        <p:txBody>
          <a:bodyPr/>
          <a:lstStyle/>
          <a:p>
            <a:pPr eaLnBrk="1" hangingPunct="1"/>
            <a:r>
              <a:rPr lang="pt-PT" smtClean="0"/>
              <a:t>D.O. - Empresa</a:t>
            </a:r>
          </a:p>
        </p:txBody>
      </p:sp>
      <p:sp>
        <p:nvSpPr>
          <p:cNvPr id="29699" name="Marcador de Posição de Conteúdo 3"/>
          <p:cNvSpPr>
            <a:spLocks noGrp="1"/>
          </p:cNvSpPr>
          <p:nvPr>
            <p:ph sz="half" idx="2"/>
          </p:nvPr>
        </p:nvSpPr>
        <p:spPr>
          <a:xfrm>
            <a:off x="457200" y="2174875"/>
            <a:ext cx="4040188" cy="2767013"/>
          </a:xfrm>
        </p:spPr>
        <p:txBody>
          <a:bodyPr/>
          <a:lstStyle/>
          <a:p>
            <a:pPr eaLnBrk="1" hangingPunct="1"/>
            <a:r>
              <a:rPr lang="pt-PT" sz="1800" smtClean="0"/>
              <a:t>Saldo			   25.140,00</a:t>
            </a:r>
          </a:p>
          <a:p>
            <a:pPr eaLnBrk="1" hangingPunct="1"/>
            <a:r>
              <a:rPr lang="pt-PT" sz="1800" smtClean="0"/>
              <a:t>Devolução cheque                   - 540,00</a:t>
            </a:r>
          </a:p>
          <a:p>
            <a:pPr eaLnBrk="1" hangingPunct="1"/>
            <a:r>
              <a:rPr lang="pt-PT" sz="1800" smtClean="0"/>
              <a:t>Despesas livro cheques           -  27,00</a:t>
            </a:r>
          </a:p>
          <a:p>
            <a:pPr eaLnBrk="1" hangingPunct="1"/>
            <a:endParaRPr lang="pt-PT" sz="1800" smtClean="0"/>
          </a:p>
          <a:p>
            <a:pPr eaLnBrk="1" hangingPunct="1"/>
            <a:endParaRPr lang="pt-PT" sz="1800" smtClean="0"/>
          </a:p>
          <a:p>
            <a:pPr eaLnBrk="1" hangingPunct="1"/>
            <a:endParaRPr lang="pt-PT" sz="1800" smtClean="0"/>
          </a:p>
          <a:p>
            <a:pPr eaLnBrk="1" hangingPunct="1"/>
            <a:r>
              <a:rPr lang="pt-PT" sz="1800" smtClean="0"/>
              <a:t>Saldo corrigido                    +24.573,00</a:t>
            </a:r>
          </a:p>
          <a:p>
            <a:pPr eaLnBrk="1" hangingPunct="1"/>
            <a:endParaRPr lang="pt-PT" sz="1800" smtClean="0"/>
          </a:p>
          <a:p>
            <a:pPr eaLnBrk="1" hangingPunct="1"/>
            <a:endParaRPr lang="pt-PT" sz="1800" smtClean="0"/>
          </a:p>
          <a:p>
            <a:pPr eaLnBrk="1" hangingPunct="1"/>
            <a:endParaRPr lang="pt-PT" sz="1800" smtClean="0"/>
          </a:p>
        </p:txBody>
      </p:sp>
      <p:sp>
        <p:nvSpPr>
          <p:cNvPr id="29700" name="Marcador de Posição do Texto 4"/>
          <p:cNvSpPr>
            <a:spLocks noGrp="1"/>
          </p:cNvSpPr>
          <p:nvPr>
            <p:ph type="body" sz="quarter" idx="3"/>
          </p:nvPr>
        </p:nvSpPr>
        <p:spPr/>
        <p:txBody>
          <a:bodyPr/>
          <a:lstStyle/>
          <a:p>
            <a:pPr eaLnBrk="1" hangingPunct="1"/>
            <a:r>
              <a:rPr lang="pt-PT" smtClean="0"/>
              <a:t>Extrato bancário</a:t>
            </a:r>
          </a:p>
        </p:txBody>
      </p:sp>
      <p:sp>
        <p:nvSpPr>
          <p:cNvPr id="29701" name="Marcador de Posição de Conteúdo 5"/>
          <p:cNvSpPr>
            <a:spLocks noGrp="1"/>
          </p:cNvSpPr>
          <p:nvPr>
            <p:ph sz="quarter" idx="4"/>
          </p:nvPr>
        </p:nvSpPr>
        <p:spPr>
          <a:xfrm>
            <a:off x="4645025" y="2174875"/>
            <a:ext cx="4041775" cy="2549525"/>
          </a:xfrm>
        </p:spPr>
        <p:txBody>
          <a:bodyPr/>
          <a:lstStyle/>
          <a:p>
            <a:pPr eaLnBrk="1" hangingPunct="1"/>
            <a:r>
              <a:rPr lang="pt-PT" sz="1800" smtClean="0"/>
              <a:t>Saldo			           X</a:t>
            </a:r>
          </a:p>
          <a:p>
            <a:pPr eaLnBrk="1" hangingPunct="1"/>
            <a:r>
              <a:rPr lang="pt-PT" sz="1800" smtClean="0"/>
              <a:t>Cheques em trânsito	- 12.275,00</a:t>
            </a:r>
          </a:p>
          <a:p>
            <a:pPr eaLnBrk="1" hangingPunct="1"/>
            <a:r>
              <a:rPr lang="pt-PT" sz="1800" smtClean="0"/>
              <a:t>Depósito cofre noturno	+     870,00</a:t>
            </a:r>
          </a:p>
          <a:p>
            <a:pPr eaLnBrk="1" hangingPunct="1"/>
            <a:endParaRPr lang="pt-PT" sz="1800" smtClean="0"/>
          </a:p>
          <a:p>
            <a:pPr eaLnBrk="1" hangingPunct="1"/>
            <a:endParaRPr lang="pt-PT" sz="1800" smtClean="0"/>
          </a:p>
          <a:p>
            <a:pPr eaLnBrk="1" hangingPunct="1"/>
            <a:endParaRPr lang="pt-PT" sz="1800" smtClean="0"/>
          </a:p>
          <a:p>
            <a:pPr eaLnBrk="1" hangingPunct="1"/>
            <a:r>
              <a:rPr lang="pt-PT" sz="1800" smtClean="0"/>
              <a:t>Saldo corrigido                   + 24.573,00</a:t>
            </a:r>
          </a:p>
          <a:p>
            <a:pPr eaLnBrk="1" hangingPunct="1"/>
            <a:endParaRPr lang="pt-PT" sz="1800" smtClean="0"/>
          </a:p>
        </p:txBody>
      </p:sp>
      <p:sp>
        <p:nvSpPr>
          <p:cNvPr id="7" name="Rectângulo 6"/>
          <p:cNvSpPr/>
          <p:nvPr/>
        </p:nvSpPr>
        <p:spPr>
          <a:xfrm>
            <a:off x="1692275" y="5589588"/>
            <a:ext cx="5256213" cy="10795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pt-PT" dirty="0"/>
              <a:t>X-12.275+870 = 24.573,00</a:t>
            </a:r>
          </a:p>
          <a:p>
            <a:pPr algn="ctr" fontAlgn="auto">
              <a:spcBef>
                <a:spcPts val="0"/>
              </a:spcBef>
              <a:spcAft>
                <a:spcPts val="0"/>
              </a:spcAft>
              <a:defRPr/>
            </a:pPr>
            <a:r>
              <a:rPr lang="pt-PT" dirty="0"/>
              <a:t>X -11.405 = 24.573</a:t>
            </a:r>
          </a:p>
          <a:p>
            <a:pPr algn="ctr" fontAlgn="auto">
              <a:spcBef>
                <a:spcPts val="0"/>
              </a:spcBef>
              <a:spcAft>
                <a:spcPts val="0"/>
              </a:spcAft>
              <a:defRPr/>
            </a:pPr>
            <a:r>
              <a:rPr lang="pt-PT" dirty="0"/>
              <a:t>X= 11.405+24.573 </a:t>
            </a:r>
          </a:p>
          <a:p>
            <a:pPr algn="ctr" fontAlgn="auto">
              <a:spcBef>
                <a:spcPts val="0"/>
              </a:spcBef>
              <a:spcAft>
                <a:spcPts val="0"/>
              </a:spcAft>
              <a:defRPr/>
            </a:pPr>
            <a:r>
              <a:rPr lang="pt-PT" dirty="0"/>
              <a:t>= 35.978</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rtlCol="0">
            <a:normAutofit fontScale="90000"/>
          </a:bodyPr>
          <a:lstStyle/>
          <a:p>
            <a:pPr eaLnBrk="1" fontAlgn="auto" hangingPunct="1">
              <a:spcAft>
                <a:spcPts val="0"/>
              </a:spcAft>
              <a:defRPr/>
            </a:pPr>
            <a:r>
              <a:rPr lang="pt-PT" dirty="0" smtClean="0"/>
              <a:t/>
            </a:r>
            <a:br>
              <a:rPr lang="pt-PT" dirty="0" smtClean="0"/>
            </a:br>
            <a:r>
              <a:rPr lang="pt-PT" dirty="0" smtClean="0"/>
              <a:t>QUESTÃO 41</a:t>
            </a:r>
            <a:br>
              <a:rPr lang="pt-PT" dirty="0" smtClean="0"/>
            </a:br>
            <a:endParaRPr lang="pt-PT" dirty="0"/>
          </a:p>
        </p:txBody>
      </p:sp>
      <p:sp>
        <p:nvSpPr>
          <p:cNvPr id="27650" name="Marcador de Posição de Conteúdo 2"/>
          <p:cNvSpPr>
            <a:spLocks noGrp="1"/>
          </p:cNvSpPr>
          <p:nvPr>
            <p:ph idx="1"/>
          </p:nvPr>
        </p:nvSpPr>
        <p:spPr>
          <a:xfrm>
            <a:off x="457200" y="1268413"/>
            <a:ext cx="8229600" cy="4857750"/>
          </a:xfrm>
        </p:spPr>
        <p:txBody>
          <a:bodyPr/>
          <a:lstStyle/>
          <a:p>
            <a:pPr>
              <a:defRPr/>
            </a:pPr>
            <a:r>
              <a:rPr lang="pt-PT" sz="2000" dirty="0"/>
              <a:t>No mês de abril do ano </a:t>
            </a:r>
            <a:r>
              <a:rPr lang="pt-PT" sz="2000" dirty="0" smtClean="0"/>
              <a:t>N-1</a:t>
            </a:r>
            <a:r>
              <a:rPr lang="pt-PT" sz="2000" dirty="0"/>
              <a:t>, a </a:t>
            </a:r>
            <a:r>
              <a:rPr lang="pt-PT" sz="2000" dirty="0" smtClean="0"/>
              <a:t>entidade </a:t>
            </a:r>
            <a:r>
              <a:rPr lang="pt-PT" sz="2000" dirty="0"/>
              <a:t>BETA, Lda. </a:t>
            </a:r>
            <a:r>
              <a:rPr lang="pt-PT" sz="2000" dirty="0" smtClean="0"/>
              <a:t>adquiriu </a:t>
            </a:r>
            <a:r>
              <a:rPr lang="pt-PT" sz="2000" dirty="0"/>
              <a:t>um equipamento básico por </a:t>
            </a:r>
            <a:r>
              <a:rPr lang="pt-PT" sz="2000" dirty="0" smtClean="0"/>
              <a:t>€30.040</a:t>
            </a:r>
            <a:r>
              <a:rPr lang="pt-PT" sz="2000" dirty="0"/>
              <a:t>, que ficou disponível para uso em maio desse mesmo ano. Pela montagem do </a:t>
            </a:r>
            <a:r>
              <a:rPr lang="pt-PT" sz="2000" dirty="0" smtClean="0"/>
              <a:t>equipamento </a:t>
            </a:r>
            <a:r>
              <a:rPr lang="pt-PT" sz="2000" dirty="0"/>
              <a:t>o fornecedor cobrou ainda </a:t>
            </a:r>
            <a:r>
              <a:rPr lang="pt-PT" sz="2000" dirty="0" smtClean="0"/>
              <a:t>€5.000</a:t>
            </a:r>
            <a:r>
              <a:rPr lang="pt-PT" sz="2000" dirty="0"/>
              <a:t>. A Gerência estima que no final da vida útil </a:t>
            </a:r>
            <a:r>
              <a:rPr lang="pt-PT" sz="2000" dirty="0" smtClean="0"/>
              <a:t>do </a:t>
            </a:r>
            <a:r>
              <a:rPr lang="pt-PT" sz="2000" dirty="0"/>
              <a:t>equipamento </a:t>
            </a:r>
            <a:r>
              <a:rPr lang="pt-PT" sz="2000" dirty="0" smtClean="0"/>
              <a:t>(cinco anos</a:t>
            </a:r>
            <a:r>
              <a:rPr lang="pt-PT" sz="2000" dirty="0"/>
              <a:t>) o </a:t>
            </a:r>
            <a:r>
              <a:rPr lang="pt-PT" sz="2000" dirty="0" smtClean="0"/>
              <a:t>consiga </a:t>
            </a:r>
            <a:r>
              <a:rPr lang="pt-PT" sz="2000" dirty="0"/>
              <a:t>vender por </a:t>
            </a:r>
            <a:r>
              <a:rPr lang="pt-PT" sz="2000" dirty="0" smtClean="0"/>
              <a:t>€2.520</a:t>
            </a:r>
            <a:r>
              <a:rPr lang="pt-PT" sz="2000" dirty="0"/>
              <a:t>.</a:t>
            </a:r>
          </a:p>
          <a:p>
            <a:pPr>
              <a:defRPr/>
            </a:pPr>
            <a:r>
              <a:rPr lang="pt-PT" sz="2000" dirty="0"/>
              <a:t>A correspondente quantia a figurar no balanço de N, sabendo que a empresa optou pelo </a:t>
            </a:r>
            <a:r>
              <a:rPr lang="pt-PT" sz="2000" dirty="0" smtClean="0"/>
              <a:t>método </a:t>
            </a:r>
            <a:r>
              <a:rPr lang="pt-PT" sz="2000" dirty="0"/>
              <a:t>da linha reta por duodécimos, deverá ser:</a:t>
            </a:r>
          </a:p>
          <a:p>
            <a:pPr>
              <a:defRPr/>
            </a:pPr>
            <a:r>
              <a:rPr lang="pt-PT" sz="2000" dirty="0"/>
              <a:t>a</a:t>
            </a:r>
            <a:r>
              <a:rPr lang="pt-PT" sz="2000" dirty="0" smtClean="0"/>
              <a:t>)€23.658</a:t>
            </a:r>
            <a:r>
              <a:rPr lang="pt-PT" sz="2000" dirty="0"/>
              <a:t>.</a:t>
            </a:r>
          </a:p>
          <a:p>
            <a:pPr>
              <a:defRPr/>
            </a:pPr>
            <a:r>
              <a:rPr lang="pt-PT" sz="2000" b="1" dirty="0"/>
              <a:t>b</a:t>
            </a:r>
            <a:r>
              <a:rPr lang="pt-PT" sz="2000" b="1" dirty="0" smtClean="0"/>
              <a:t>)€24.200</a:t>
            </a:r>
            <a:r>
              <a:rPr lang="pt-PT" sz="2000" dirty="0"/>
              <a:t>.</a:t>
            </a:r>
          </a:p>
          <a:p>
            <a:pPr>
              <a:defRPr/>
            </a:pPr>
            <a:r>
              <a:rPr lang="pt-PT" sz="2000" dirty="0"/>
              <a:t>c</a:t>
            </a:r>
            <a:r>
              <a:rPr lang="pt-PT" sz="2000" dirty="0" smtClean="0"/>
              <a:t>)€23.360</a:t>
            </a:r>
            <a:r>
              <a:rPr lang="pt-PT" sz="2000" dirty="0"/>
              <a:t>.</a:t>
            </a:r>
          </a:p>
          <a:p>
            <a:pPr>
              <a:defRPr/>
            </a:pPr>
            <a:r>
              <a:rPr lang="pt-PT" sz="2000" dirty="0"/>
              <a:t>d</a:t>
            </a:r>
            <a:r>
              <a:rPr lang="pt-PT" sz="2000" dirty="0" smtClean="0"/>
              <a:t>)€22.776</a:t>
            </a:r>
            <a:r>
              <a:rPr lang="pt-PT" sz="2000" dirty="0"/>
              <a:t>.</a:t>
            </a:r>
          </a:p>
          <a:p>
            <a:pPr marL="0" indent="0">
              <a:buFont typeface="Arial" charset="0"/>
              <a:buNone/>
              <a:defRPr/>
            </a:pPr>
            <a:endParaRPr lang="pt-PT" sz="2000" dirty="0"/>
          </a:p>
          <a:p>
            <a:pPr marL="0" indent="0">
              <a:buFont typeface="Arial" charset="0"/>
              <a:buNone/>
              <a:defRPr/>
            </a:pPr>
            <a:endParaRPr lang="pt-PT" sz="2000" dirty="0"/>
          </a:p>
          <a:p>
            <a:pPr algn="just" eaLnBrk="1" hangingPunct="1">
              <a:buFont typeface="Arial" charset="0"/>
              <a:buNone/>
              <a:defRPr/>
            </a:pPr>
            <a:endParaRPr lang="pt-PT" sz="2000" dirty="0" smtClean="0"/>
          </a:p>
        </p:txBody>
      </p:sp>
      <p:sp>
        <p:nvSpPr>
          <p:cNvPr id="3" name="Rectangle 2"/>
          <p:cNvSpPr/>
          <p:nvPr/>
        </p:nvSpPr>
        <p:spPr>
          <a:xfrm>
            <a:off x="1763713" y="5084763"/>
            <a:ext cx="5903912" cy="15128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pt-PT" dirty="0"/>
              <a:t>Valor do bem = 30.040+5.000=35.040</a:t>
            </a:r>
          </a:p>
          <a:p>
            <a:pPr algn="ctr">
              <a:defRPr/>
            </a:pPr>
            <a:r>
              <a:rPr lang="pt-PT" dirty="0"/>
              <a:t>Valor depreciável = 35.040-2.520 = 32.520</a:t>
            </a:r>
          </a:p>
          <a:p>
            <a:pPr algn="ctr">
              <a:defRPr/>
            </a:pPr>
            <a:r>
              <a:rPr lang="pt-PT" dirty="0"/>
              <a:t>Quota depreciação ano N-1 = 32.520*0,2/12*8 = 4.336</a:t>
            </a:r>
          </a:p>
          <a:p>
            <a:pPr algn="ctr">
              <a:defRPr/>
            </a:pPr>
            <a:r>
              <a:rPr lang="pt-PT" dirty="0"/>
              <a:t>Quota depreciação ano N = 32.520*0,2 =6.504</a:t>
            </a:r>
          </a:p>
          <a:p>
            <a:pPr algn="ctr">
              <a:defRPr/>
            </a:pPr>
            <a:r>
              <a:rPr lang="pt-PT" dirty="0"/>
              <a:t>35.040-4.336-6.504 = 24.200</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ítulo 1"/>
          <p:cNvSpPr>
            <a:spLocks noGrp="1"/>
          </p:cNvSpPr>
          <p:nvPr>
            <p:ph type="title"/>
          </p:nvPr>
        </p:nvSpPr>
        <p:spPr/>
        <p:txBody>
          <a:bodyPr/>
          <a:lstStyle/>
          <a:p>
            <a:pPr eaLnBrk="1" hangingPunct="1"/>
            <a:r>
              <a:rPr lang="pt-PT" sz="3600" smtClean="0"/>
              <a:t>QUESTÃO 42</a:t>
            </a:r>
          </a:p>
        </p:txBody>
      </p:sp>
      <p:sp>
        <p:nvSpPr>
          <p:cNvPr id="31746" name="Marcador de Posição de Conteúdo 2"/>
          <p:cNvSpPr>
            <a:spLocks noGrp="1"/>
          </p:cNvSpPr>
          <p:nvPr>
            <p:ph idx="1"/>
          </p:nvPr>
        </p:nvSpPr>
        <p:spPr>
          <a:xfrm>
            <a:off x="457200" y="1268413"/>
            <a:ext cx="8229600" cy="4857750"/>
          </a:xfrm>
        </p:spPr>
        <p:txBody>
          <a:bodyPr/>
          <a:lstStyle/>
          <a:p>
            <a:pPr algn="just"/>
            <a:r>
              <a:rPr lang="pt-PT" sz="1800" smtClean="0"/>
              <a:t>O TOC da empresa registou por €2.530 o depósito bancário de um cheque de um cliente, por débito da conta de Depósitos à ordem e crédito de Clientes c/c. O cheque foi depositado no Banco por €2.350, montante por que foi efetivamente emitido e que o Banco creditou corretamente  na conta da empresa. </a:t>
            </a:r>
          </a:p>
          <a:p>
            <a:pPr algn="just"/>
            <a:r>
              <a:rPr lang="pt-PT" sz="1800" smtClean="0"/>
              <a:t>Ao proceder à reconciliação bancária deverá corrigir-se o erro na contabilidade da seguinte forma:</a:t>
            </a:r>
          </a:p>
          <a:p>
            <a:pPr algn="just"/>
            <a:r>
              <a:rPr lang="pt-PT" sz="1800" smtClean="0"/>
              <a:t>a)Débito da conta de Depósitos à ordem e crédito da conta de Clientes c/c por €180.</a:t>
            </a:r>
          </a:p>
          <a:p>
            <a:pPr algn="just"/>
            <a:r>
              <a:rPr lang="pt-PT" sz="1800" b="1" smtClean="0"/>
              <a:t>b) Débito da conta de Clientes c/c e crédito da conta de Depósitos à ordem por €180.</a:t>
            </a:r>
          </a:p>
          <a:p>
            <a:pPr algn="just"/>
            <a:r>
              <a:rPr lang="pt-PT" sz="1800" smtClean="0"/>
              <a:t>c) Débito da conta de Clientes c/c e crédito da conta de Depósitos à ordem por €2.350.</a:t>
            </a:r>
          </a:p>
          <a:p>
            <a:pPr algn="just"/>
            <a:r>
              <a:rPr lang="pt-PT" sz="1800" smtClean="0"/>
              <a:t>d) Débito da conta de Depósitos à ordem e crédito da conta de Clientes c/c por €2.350.</a:t>
            </a:r>
          </a:p>
          <a:p>
            <a:pPr algn="just" eaLnBrk="1" hangingPunct="1">
              <a:buFont typeface="Arial" charset="0"/>
              <a:buNone/>
            </a:pPr>
            <a:endParaRPr lang="pt-PT" sz="2000" smtClean="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Marcador de Posição de Conteúdo 2"/>
          <p:cNvSpPr>
            <a:spLocks noGrp="1"/>
          </p:cNvSpPr>
          <p:nvPr>
            <p:ph idx="1"/>
          </p:nvPr>
        </p:nvSpPr>
        <p:spPr>
          <a:xfrm>
            <a:off x="395288" y="476250"/>
            <a:ext cx="8229600" cy="6048375"/>
          </a:xfrm>
        </p:spPr>
        <p:txBody>
          <a:bodyPr/>
          <a:lstStyle/>
          <a:p>
            <a:pPr eaLnBrk="1" hangingPunct="1"/>
            <a:r>
              <a:rPr lang="pt-PT" sz="1600" smtClean="0"/>
              <a:t>António Capela e Maria del Carmen Artesa conheceram-se no final do anos 80, quando ambos viviam em Inglaterra.</a:t>
            </a:r>
          </a:p>
          <a:p>
            <a:pPr eaLnBrk="1" hangingPunct="1"/>
            <a:r>
              <a:rPr lang="pt-PT" sz="1600" smtClean="0"/>
              <a:t>António habitava então em Londres, pois tinha aí obtido a sua licenciatura em engenharia mecânica. Após a respectiva conclusão, em 1985, aí aceitou uma oferta de emprego numa fábrica do sector automóvel.</a:t>
            </a:r>
          </a:p>
          <a:p>
            <a:pPr eaLnBrk="1" hangingPunct="1"/>
            <a:r>
              <a:rPr lang="pt-PT" sz="1600" smtClean="0"/>
              <a:t>Maria del Carmen Artesa nasceu em Madrid. Nos anos 80, já licenciada em Educação de Infância, decidiu ir viver para Londres, cidade onde existia uma forte procura de educadoras de infância e esta profissão era muito bem remunerada.</a:t>
            </a:r>
          </a:p>
          <a:p>
            <a:pPr eaLnBrk="1" hangingPunct="1"/>
            <a:r>
              <a:rPr lang="pt-PT" sz="1600" smtClean="0"/>
              <a:t>António e Maria casaram-se em 1986 e decidiram vir viver para Portugal, país que revelava então grande dinamismo, em face da recente adesão à CEE.</a:t>
            </a:r>
          </a:p>
          <a:p>
            <a:pPr eaLnBrk="1" hangingPunct="1"/>
            <a:r>
              <a:rPr lang="pt-PT" sz="1600" smtClean="0"/>
              <a:t>Reunindo os conhecimentos de Maria sobre educação de crianças com a capacidade de engenharia de António, os dois fundaram a sociedade por quotas AMC Brinquedos, Ld.ª, em 1987. Desde essa época que esta sociedade fabrica e comercializa brinquedos educativos, tais como quebra-cabeças, jogos educativos que estimulam a memória da criança, e também brinquedos com peças para montagem.</a:t>
            </a:r>
          </a:p>
          <a:p>
            <a:pPr eaLnBrk="1" hangingPunct="1"/>
            <a:r>
              <a:rPr lang="pt-PT" sz="1600" smtClean="0"/>
              <a:t>A referida sociedade tem a sede, fábrica e escritórios no Porto e conta, desde a constituição, com os mesmos dois sócios: o casal António e Maria del Carmen, detendo cada um 50 por cento do capital da sociedade. Ambos dominam vários idiomas, ele o português e o inglês e ela o castelhano e também o inglês. A sociedade emprega 17 pessoas e os seus rendimentos anuais totais, ao longo dos últimos cinco anos, situaram-se entre €1.500.000 e €2.000.000. O ativo líquido da sociedade ascende a cerca de um milhão de euros. As contas da sociedade não estão sujeitas a certificação legal, nem são preparadas contas consolidadas.</a:t>
            </a:r>
          </a:p>
          <a:p>
            <a:pPr eaLnBrk="1" hangingPunct="1"/>
            <a:endParaRPr lang="pt-PT" sz="1800" smtClean="0"/>
          </a:p>
          <a:p>
            <a:pPr algn="just" eaLnBrk="1" hangingPunct="1"/>
            <a:endParaRPr lang="pt-PT" sz="1800" smtClean="0"/>
          </a:p>
          <a:p>
            <a:pPr algn="just" eaLnBrk="1" hangingPunct="1"/>
            <a:endParaRPr lang="pt-PT" sz="1800" smtClean="0"/>
          </a:p>
          <a:p>
            <a:pPr eaLnBrk="1" hangingPunct="1"/>
            <a:endParaRPr lang="pt-PT" sz="2000" smtClean="0"/>
          </a:p>
          <a:p>
            <a:pPr eaLnBrk="1" hangingPunct="1"/>
            <a:endParaRPr lang="pt-PT" sz="2000" smtClean="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ítulo 1"/>
          <p:cNvSpPr>
            <a:spLocks noGrp="1"/>
          </p:cNvSpPr>
          <p:nvPr>
            <p:ph type="title"/>
          </p:nvPr>
        </p:nvSpPr>
        <p:spPr/>
        <p:txBody>
          <a:bodyPr/>
          <a:lstStyle/>
          <a:p>
            <a:pPr eaLnBrk="1" hangingPunct="1"/>
            <a:r>
              <a:rPr lang="pt-PT" sz="3600" smtClean="0"/>
              <a:t>QUESTÃO 43</a:t>
            </a:r>
          </a:p>
        </p:txBody>
      </p:sp>
      <p:sp>
        <p:nvSpPr>
          <p:cNvPr id="32770" name="Marcador de Posição de Conteúdo 2"/>
          <p:cNvSpPr>
            <a:spLocks noGrp="1"/>
          </p:cNvSpPr>
          <p:nvPr>
            <p:ph idx="1"/>
          </p:nvPr>
        </p:nvSpPr>
        <p:spPr>
          <a:xfrm>
            <a:off x="457200" y="1268413"/>
            <a:ext cx="8229600" cy="4857750"/>
          </a:xfrm>
        </p:spPr>
        <p:txBody>
          <a:bodyPr/>
          <a:lstStyle/>
          <a:p>
            <a:pPr algn="just"/>
            <a:r>
              <a:rPr lang="pt-PT" sz="1800" smtClean="0"/>
              <a:t>No âmbito da consolidação de contas da MATER, SA. com a FILIA, Lda. recolheu-se a seguinte informação das contas individuais das duas empresas:</a:t>
            </a:r>
          </a:p>
          <a:p>
            <a:pPr algn="just"/>
            <a:r>
              <a:rPr lang="pt-PT" sz="1800" smtClean="0"/>
              <a:t>-A MATER, S.A. recebeu, em junho de N, €25 000 a título de lucros distribuídos pela FILIA, Lda.;</a:t>
            </a:r>
          </a:p>
          <a:p>
            <a:pPr algn="just"/>
            <a:r>
              <a:rPr lang="pt-PT" sz="1800" smtClean="0"/>
              <a:t>-A MATER, S.A. detém quota de 92 % na sociedade FILIA, Lda;</a:t>
            </a:r>
          </a:p>
          <a:p>
            <a:pPr algn="just"/>
            <a:r>
              <a:rPr lang="pt-PT" sz="1800" smtClean="0"/>
              <a:t>-No ano N a sociedade MATER, S.A. vendeu mercadorias à FILIA, Lda.: €120.000;</a:t>
            </a:r>
          </a:p>
          <a:p>
            <a:pPr algn="just"/>
            <a:r>
              <a:rPr lang="pt-PT" sz="1800" smtClean="0"/>
              <a:t>-A Margem bruta das vendas em N da MATER, S.A. à FILIA, Lda.: €30.000;</a:t>
            </a:r>
          </a:p>
          <a:p>
            <a:pPr algn="just"/>
            <a:r>
              <a:rPr lang="pt-PT" sz="1800" smtClean="0"/>
              <a:t>-Os Inventários finais adquiridos no ano N pela FILIA, Lda. à MATER, S.A.: €80.000.</a:t>
            </a:r>
          </a:p>
          <a:p>
            <a:pPr algn="just"/>
            <a:r>
              <a:rPr lang="pt-PT" sz="1800" smtClean="0"/>
              <a:t>A quantia eliminada de inventários do grupo, para efeitos do balanço consolidado da MATER, S.A., deverá ter sido:</a:t>
            </a:r>
          </a:p>
          <a:p>
            <a:pPr algn="just"/>
            <a:r>
              <a:rPr lang="pt-PT" sz="1800" smtClean="0"/>
              <a:t>a)€80.000.</a:t>
            </a:r>
          </a:p>
          <a:p>
            <a:pPr algn="just"/>
            <a:r>
              <a:rPr lang="pt-PT" sz="1800" smtClean="0"/>
              <a:t>b)€30.000.</a:t>
            </a:r>
          </a:p>
          <a:p>
            <a:pPr algn="just"/>
            <a:r>
              <a:rPr lang="pt-PT" sz="1800" b="1" smtClean="0"/>
              <a:t>c)€20.000.</a:t>
            </a:r>
          </a:p>
          <a:p>
            <a:pPr algn="just"/>
            <a:r>
              <a:rPr lang="pt-PT" sz="1800" smtClean="0"/>
              <a:t>d)€90.000.</a:t>
            </a:r>
          </a:p>
          <a:p>
            <a:pPr algn="just" eaLnBrk="1" hangingPunct="1">
              <a:buFont typeface="Arial" charset="0"/>
              <a:buNone/>
            </a:pPr>
            <a:endParaRPr lang="pt-PT" sz="1800" smtClean="0"/>
          </a:p>
        </p:txBody>
      </p:sp>
      <p:sp>
        <p:nvSpPr>
          <p:cNvPr id="3" name="Rectangle 2"/>
          <p:cNvSpPr/>
          <p:nvPr/>
        </p:nvSpPr>
        <p:spPr>
          <a:xfrm>
            <a:off x="3203575" y="4508500"/>
            <a:ext cx="4176713" cy="15128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pt-PT" dirty="0"/>
              <a:t>Método de consolidação integral</a:t>
            </a:r>
          </a:p>
          <a:p>
            <a:pPr algn="ctr">
              <a:defRPr/>
            </a:pPr>
            <a:r>
              <a:rPr lang="pt-PT" dirty="0"/>
              <a:t>120.000----------30.000</a:t>
            </a:r>
          </a:p>
          <a:p>
            <a:pPr algn="ctr">
              <a:defRPr/>
            </a:pPr>
            <a:r>
              <a:rPr lang="pt-PT" dirty="0"/>
              <a:t>80.000------------X</a:t>
            </a:r>
          </a:p>
          <a:p>
            <a:pPr algn="ctr">
              <a:defRPr/>
            </a:pPr>
            <a:r>
              <a:rPr lang="pt-PT" dirty="0"/>
              <a:t>X = (80.000*30.000)/120.000</a:t>
            </a:r>
          </a:p>
          <a:p>
            <a:pPr algn="ctr">
              <a:defRPr/>
            </a:pPr>
            <a:r>
              <a:rPr lang="pt-PT" dirty="0"/>
              <a:t>X = 20.000</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Título 1"/>
          <p:cNvSpPr>
            <a:spLocks noGrp="1"/>
          </p:cNvSpPr>
          <p:nvPr>
            <p:ph type="title"/>
          </p:nvPr>
        </p:nvSpPr>
        <p:spPr>
          <a:xfrm>
            <a:off x="457200" y="274638"/>
            <a:ext cx="8229600" cy="633412"/>
          </a:xfrm>
        </p:spPr>
        <p:txBody>
          <a:bodyPr/>
          <a:lstStyle/>
          <a:p>
            <a:pPr eaLnBrk="1" hangingPunct="1"/>
            <a:r>
              <a:rPr lang="pt-PT" sz="2800" smtClean="0"/>
              <a:t>Questão 44</a:t>
            </a:r>
          </a:p>
        </p:txBody>
      </p:sp>
      <p:sp>
        <p:nvSpPr>
          <p:cNvPr id="33794" name="Marcador de Posição de Conteúdo 2"/>
          <p:cNvSpPr>
            <a:spLocks noGrp="1"/>
          </p:cNvSpPr>
          <p:nvPr>
            <p:ph idx="1"/>
          </p:nvPr>
        </p:nvSpPr>
        <p:spPr>
          <a:xfrm>
            <a:off x="395288" y="765175"/>
            <a:ext cx="8229600" cy="5688013"/>
          </a:xfrm>
        </p:spPr>
        <p:txBody>
          <a:bodyPr/>
          <a:lstStyle/>
          <a:p>
            <a:r>
              <a:rPr lang="pt-PT" sz="1800" smtClean="0"/>
              <a:t>No ano de 20(N-2) a sociedade Obra X, Lda. celebrou, com a sociedade Alfa, S. A., um contrato de construção sem revisão de preços, tendo a obra sido adjudicada por 10.000 m.€. O contrato previa que a obra se iniciasse com a respetiva assinatura e que estivesse concluída em 20(N+1).</a:t>
            </a:r>
          </a:p>
          <a:p>
            <a:r>
              <a:rPr lang="pt-PT" sz="1800" smtClean="0"/>
              <a:t>A empresa Obra X, Lda. utiliza o método da percentagem de acabamento para a contabilização deste tipo de contratos de longo prazo.</a:t>
            </a:r>
          </a:p>
          <a:p>
            <a:pPr eaLnBrk="1" hangingPunct="1"/>
            <a:endParaRPr lang="pt-PT" sz="1800" smtClean="0"/>
          </a:p>
          <a:p>
            <a:pPr eaLnBrk="1" hangingPunct="1"/>
            <a:endParaRPr lang="pt-PT" sz="1800" smtClean="0"/>
          </a:p>
          <a:p>
            <a:pPr eaLnBrk="1" hangingPunct="1"/>
            <a:endParaRPr lang="pt-PT" sz="1800" smtClean="0"/>
          </a:p>
          <a:p>
            <a:pPr eaLnBrk="1" hangingPunct="1"/>
            <a:endParaRPr lang="pt-PT" sz="1800" smtClean="0"/>
          </a:p>
          <a:p>
            <a:pPr eaLnBrk="1" hangingPunct="1"/>
            <a:endParaRPr lang="pt-PT" sz="1800" smtClean="0"/>
          </a:p>
          <a:p>
            <a:r>
              <a:rPr lang="pt-PT" sz="1800" smtClean="0"/>
              <a:t>Sabe-se ainda no final dos anos 20(N-1) e 20(N) estavam imputados gastos com materiais por aplicar no montante de 225,0 m.€ e 142,5 m.€, respetivamente. O rédito reconhecido na demonstração dos resultados de 20(N) da sociedade ObraX, Lda. relacionado com o presente contrato é de:</a:t>
            </a:r>
          </a:p>
          <a:p>
            <a:r>
              <a:rPr lang="pt-PT" sz="1800" b="1" smtClean="0"/>
              <a:t>a)3.750 m.€.</a:t>
            </a:r>
          </a:p>
          <a:p>
            <a:r>
              <a:rPr lang="pt-PT" sz="1800" smtClean="0"/>
              <a:t>b)5.150 m.€.</a:t>
            </a:r>
          </a:p>
          <a:p>
            <a:r>
              <a:rPr lang="pt-PT" sz="1800" smtClean="0"/>
              <a:t>c)5.000 m.€.</a:t>
            </a:r>
          </a:p>
          <a:p>
            <a:r>
              <a:rPr lang="pt-PT" sz="1800" smtClean="0"/>
              <a:t>d)3.650 m.€.</a:t>
            </a:r>
          </a:p>
          <a:p>
            <a:pPr eaLnBrk="1" hangingPunct="1">
              <a:buFont typeface="Arial" charset="0"/>
              <a:buNone/>
            </a:pPr>
            <a:endParaRPr lang="pt-PT" sz="1800" smtClean="0"/>
          </a:p>
          <a:p>
            <a:pPr algn="just" eaLnBrk="1" hangingPunct="1">
              <a:buFont typeface="Arial" charset="0"/>
              <a:buNone/>
            </a:pPr>
            <a:endParaRPr lang="pt-PT" sz="1800" smtClean="0"/>
          </a:p>
        </p:txBody>
      </p:sp>
      <p:graphicFrame>
        <p:nvGraphicFramePr>
          <p:cNvPr id="5" name="Tabela 4"/>
          <p:cNvGraphicFramePr>
            <a:graphicFrameLocks noGrp="1"/>
          </p:cNvGraphicFramePr>
          <p:nvPr/>
        </p:nvGraphicFramePr>
        <p:xfrm>
          <a:off x="1187450" y="2636838"/>
          <a:ext cx="6264696" cy="1381760"/>
        </p:xfrm>
        <a:graphic>
          <a:graphicData uri="http://schemas.openxmlformats.org/drawingml/2006/table">
            <a:tbl>
              <a:tblPr firstRow="1" bandRow="1">
                <a:tableStyleId>{5C22544A-7EE6-4342-B048-85BDC9FD1C3A}</a:tableStyleId>
              </a:tblPr>
              <a:tblGrid>
                <a:gridCol w="838327"/>
                <a:gridCol w="2474041"/>
                <a:gridCol w="2952328"/>
              </a:tblGrid>
              <a:tr h="370840">
                <a:tc>
                  <a:txBody>
                    <a:bodyPr/>
                    <a:lstStyle/>
                    <a:p>
                      <a:pPr algn="ctr"/>
                      <a:r>
                        <a:rPr lang="pt-PT" dirty="0" smtClean="0"/>
                        <a:t>Ano</a:t>
                      </a:r>
                      <a:endParaRPr lang="pt-PT" dirty="0"/>
                    </a:p>
                  </a:txBody>
                  <a:tcPr/>
                </a:tc>
                <a:tc>
                  <a:txBody>
                    <a:bodyPr/>
                    <a:lstStyle/>
                    <a:p>
                      <a:pPr algn="ctr"/>
                      <a:r>
                        <a:rPr lang="pt-PT" dirty="0" smtClean="0"/>
                        <a:t>Gastos incorridos acumulados</a:t>
                      </a:r>
                      <a:endParaRPr lang="pt-PT" dirty="0"/>
                    </a:p>
                  </a:txBody>
                  <a:tcPr/>
                </a:tc>
                <a:tc>
                  <a:txBody>
                    <a:bodyPr/>
                    <a:lstStyle/>
                    <a:p>
                      <a:pPr algn="ctr"/>
                      <a:r>
                        <a:rPr lang="pt-PT" dirty="0" smtClean="0"/>
                        <a:t>Estimativa de gastos para acabar a obra</a:t>
                      </a:r>
                      <a:endParaRPr lang="pt-PT" dirty="0"/>
                    </a:p>
                  </a:txBody>
                  <a:tcPr/>
                </a:tc>
              </a:tr>
              <a:tr h="370840">
                <a:tc>
                  <a:txBody>
                    <a:bodyPr/>
                    <a:lstStyle/>
                    <a:p>
                      <a:r>
                        <a:rPr lang="pt-PT" dirty="0" smtClean="0"/>
                        <a:t>N-1</a:t>
                      </a:r>
                      <a:endParaRPr lang="pt-PT" dirty="0"/>
                    </a:p>
                  </a:txBody>
                  <a:tcPr/>
                </a:tc>
                <a:tc>
                  <a:txBody>
                    <a:bodyPr/>
                    <a:lstStyle/>
                    <a:p>
                      <a:pPr algn="ctr"/>
                      <a:r>
                        <a:rPr lang="pt-PT" dirty="0" smtClean="0"/>
                        <a:t>1.350,00</a:t>
                      </a:r>
                      <a:endParaRPr lang="pt-PT" dirty="0"/>
                    </a:p>
                  </a:txBody>
                  <a:tcPr/>
                </a:tc>
                <a:tc>
                  <a:txBody>
                    <a:bodyPr/>
                    <a:lstStyle/>
                    <a:p>
                      <a:pPr algn="ctr"/>
                      <a:r>
                        <a:rPr lang="pt-PT" dirty="0" smtClean="0"/>
                        <a:t>9.000,00</a:t>
                      </a:r>
                      <a:endParaRPr lang="pt-PT" dirty="0"/>
                    </a:p>
                  </a:txBody>
                  <a:tcPr/>
                </a:tc>
              </a:tr>
              <a:tr h="370840">
                <a:tc>
                  <a:txBody>
                    <a:bodyPr/>
                    <a:lstStyle/>
                    <a:p>
                      <a:r>
                        <a:rPr lang="pt-PT" dirty="0" smtClean="0"/>
                        <a:t>N</a:t>
                      </a:r>
                      <a:endParaRPr lang="pt-PT" dirty="0"/>
                    </a:p>
                  </a:txBody>
                  <a:tcPr/>
                </a:tc>
                <a:tc>
                  <a:txBody>
                    <a:bodyPr/>
                    <a:lstStyle/>
                    <a:p>
                      <a:pPr algn="ctr"/>
                      <a:r>
                        <a:rPr lang="pt-PT" dirty="0" smtClean="0"/>
                        <a:t>4.892,50</a:t>
                      </a:r>
                      <a:endParaRPr lang="pt-PT" dirty="0"/>
                    </a:p>
                  </a:txBody>
                  <a:tcPr/>
                </a:tc>
                <a:tc>
                  <a:txBody>
                    <a:bodyPr/>
                    <a:lstStyle/>
                    <a:p>
                      <a:pPr algn="ctr"/>
                      <a:r>
                        <a:rPr lang="pt-PT" dirty="0" smtClean="0"/>
                        <a:t>9.500,00</a:t>
                      </a:r>
                      <a:endParaRPr lang="pt-PT" dirty="0"/>
                    </a:p>
                  </a:txBody>
                  <a:tcPr/>
                </a:tc>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ítulo 1"/>
          <p:cNvSpPr>
            <a:spLocks noGrp="1"/>
          </p:cNvSpPr>
          <p:nvPr>
            <p:ph type="title"/>
          </p:nvPr>
        </p:nvSpPr>
        <p:spPr>
          <a:xfrm>
            <a:off x="457200" y="274638"/>
            <a:ext cx="8229600" cy="633412"/>
          </a:xfrm>
        </p:spPr>
        <p:txBody>
          <a:bodyPr/>
          <a:lstStyle/>
          <a:p>
            <a:pPr eaLnBrk="1" hangingPunct="1"/>
            <a:r>
              <a:rPr lang="pt-PT" sz="2800" smtClean="0"/>
              <a:t>Questão 45</a:t>
            </a:r>
          </a:p>
        </p:txBody>
      </p:sp>
      <p:sp>
        <p:nvSpPr>
          <p:cNvPr id="34818" name="Marcador de Posição de Conteúdo 2"/>
          <p:cNvSpPr>
            <a:spLocks noGrp="1"/>
          </p:cNvSpPr>
          <p:nvPr>
            <p:ph idx="1"/>
          </p:nvPr>
        </p:nvSpPr>
        <p:spPr>
          <a:xfrm>
            <a:off x="395288" y="692150"/>
            <a:ext cx="8229600" cy="5689600"/>
          </a:xfrm>
        </p:spPr>
        <p:txBody>
          <a:bodyPr/>
          <a:lstStyle/>
          <a:p>
            <a:pPr eaLnBrk="1" hangingPunct="1"/>
            <a:r>
              <a:rPr lang="pt-PT" sz="1800" smtClean="0"/>
              <a:t>% Acabamento = Gastos Incorridos /(Gastos Incorridos + Gastos estimados p.ª acabar a obra)</a:t>
            </a:r>
          </a:p>
          <a:p>
            <a:pPr eaLnBrk="1" hangingPunct="1"/>
            <a:r>
              <a:rPr lang="pt-PT" sz="1800" smtClean="0"/>
              <a:t>% Acabamento N-2 = 862,50 / (862,50+13.007,50)</a:t>
            </a:r>
          </a:p>
          <a:p>
            <a:pPr eaLnBrk="1" hangingPunct="1"/>
            <a:r>
              <a:rPr lang="pt-PT" sz="1800" smtClean="0"/>
              <a:t>% Acabamento N-2 = 862,50/13.870</a:t>
            </a:r>
          </a:p>
          <a:p>
            <a:pPr eaLnBrk="1" hangingPunct="1"/>
            <a:r>
              <a:rPr lang="pt-PT" sz="1800" smtClean="0"/>
              <a:t>% Acabamento N-2 = 0,062185 </a:t>
            </a:r>
          </a:p>
          <a:p>
            <a:pPr eaLnBrk="1" hangingPunct="1"/>
            <a:r>
              <a:rPr lang="pt-PT" sz="1800" b="1" smtClean="0"/>
              <a:t>Réditos a reconhecer N-2  = 15,000*0,062186 = 932,7686 </a:t>
            </a:r>
          </a:p>
          <a:p>
            <a:pPr eaLnBrk="1" hangingPunct="1"/>
            <a:r>
              <a:rPr lang="pt-PT" sz="1800" smtClean="0"/>
              <a:t>% Acabamento N-1 = 2.750/ (2.750+11.250)</a:t>
            </a:r>
          </a:p>
          <a:p>
            <a:pPr eaLnBrk="1" hangingPunct="1"/>
            <a:r>
              <a:rPr lang="pt-PT" sz="1800" smtClean="0"/>
              <a:t>% Acabamento N-1 = 2.750/14.000</a:t>
            </a:r>
          </a:p>
          <a:p>
            <a:pPr eaLnBrk="1" hangingPunct="1"/>
            <a:r>
              <a:rPr lang="pt-PT" sz="1800" smtClean="0"/>
              <a:t>% Acabamento N-1 =  0,196429 </a:t>
            </a:r>
          </a:p>
          <a:p>
            <a:pPr eaLnBrk="1" hangingPunct="1"/>
            <a:r>
              <a:rPr lang="pt-PT" sz="1800" smtClean="0"/>
              <a:t>Réditos a reconhecer N-1  = 15,000*0,196429 = 2.946,429</a:t>
            </a:r>
          </a:p>
          <a:p>
            <a:pPr eaLnBrk="1" hangingPunct="1"/>
            <a:r>
              <a:rPr lang="pt-PT" sz="1800" b="1" smtClean="0"/>
              <a:t>Réditos a reconhecer N-1 = 2.946,429-932,768= 2.013,61</a:t>
            </a:r>
          </a:p>
          <a:p>
            <a:pPr eaLnBrk="1" hangingPunct="1"/>
            <a:r>
              <a:rPr lang="pt-PT" sz="1800" smtClean="0"/>
              <a:t>% Acabamento N = 9.750/ (9.750+4.400)</a:t>
            </a:r>
          </a:p>
          <a:p>
            <a:pPr eaLnBrk="1" hangingPunct="1"/>
            <a:r>
              <a:rPr lang="pt-PT" sz="1800" smtClean="0"/>
              <a:t>% Acabamento N = 9.750/14.150</a:t>
            </a:r>
          </a:p>
          <a:p>
            <a:pPr eaLnBrk="1" hangingPunct="1"/>
            <a:r>
              <a:rPr lang="pt-PT" sz="1800" smtClean="0"/>
              <a:t>% Acabamento N = 0,689046 </a:t>
            </a:r>
          </a:p>
          <a:p>
            <a:pPr eaLnBrk="1" hangingPunct="1"/>
            <a:r>
              <a:rPr lang="pt-PT" sz="1800" smtClean="0"/>
              <a:t>Réditos a reconhecer N  = 15,000* 0,689046 = 10.335,69</a:t>
            </a:r>
          </a:p>
          <a:p>
            <a:pPr eaLnBrk="1" hangingPunct="1"/>
            <a:r>
              <a:rPr lang="pt-PT" sz="1800" b="1" smtClean="0"/>
              <a:t>Réditos a reconhecer N = 10.335,69-2.946,43= 7.389,26 </a:t>
            </a:r>
          </a:p>
          <a:p>
            <a:pPr eaLnBrk="1" hangingPunct="1">
              <a:buFont typeface="Arial" charset="0"/>
              <a:buNone/>
            </a:pPr>
            <a:endParaRPr lang="pt-PT" sz="1800" b="1" smtClean="0"/>
          </a:p>
          <a:p>
            <a:pPr eaLnBrk="1" hangingPunct="1">
              <a:buFont typeface="Arial" charset="0"/>
              <a:buNone/>
            </a:pPr>
            <a:endParaRPr lang="pt-PT" sz="1800" smtClean="0"/>
          </a:p>
          <a:p>
            <a:pPr algn="just" eaLnBrk="1" hangingPunct="1">
              <a:buFont typeface="Arial" charset="0"/>
              <a:buNone/>
            </a:pPr>
            <a:endParaRPr lang="pt-PT" sz="1800" smtClean="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Título 1"/>
          <p:cNvSpPr>
            <a:spLocks noGrp="1"/>
          </p:cNvSpPr>
          <p:nvPr>
            <p:ph type="title"/>
          </p:nvPr>
        </p:nvSpPr>
        <p:spPr>
          <a:xfrm>
            <a:off x="457200" y="274638"/>
            <a:ext cx="8229600" cy="633412"/>
          </a:xfrm>
        </p:spPr>
        <p:txBody>
          <a:bodyPr/>
          <a:lstStyle/>
          <a:p>
            <a:pPr eaLnBrk="1" hangingPunct="1"/>
            <a:r>
              <a:rPr lang="pt-PT" sz="2800" smtClean="0"/>
              <a:t>Questão 45</a:t>
            </a:r>
          </a:p>
        </p:txBody>
      </p:sp>
      <p:sp>
        <p:nvSpPr>
          <p:cNvPr id="36866" name="Marcador de Posição de Conteúdo 2"/>
          <p:cNvSpPr>
            <a:spLocks noGrp="1"/>
          </p:cNvSpPr>
          <p:nvPr>
            <p:ph idx="1"/>
          </p:nvPr>
        </p:nvSpPr>
        <p:spPr>
          <a:xfrm>
            <a:off x="395288" y="763588"/>
            <a:ext cx="8229600" cy="5689600"/>
          </a:xfrm>
        </p:spPr>
        <p:txBody>
          <a:bodyPr/>
          <a:lstStyle/>
          <a:p>
            <a:pPr>
              <a:defRPr/>
            </a:pPr>
            <a:r>
              <a:rPr lang="pt-PT" sz="1800" dirty="0"/>
              <a:t>A sociedade </a:t>
            </a:r>
            <a:r>
              <a:rPr lang="pt-PT" sz="1800" dirty="0" err="1"/>
              <a:t>Paytax</a:t>
            </a:r>
            <a:r>
              <a:rPr lang="pt-PT" sz="1800" dirty="0"/>
              <a:t>, S. A. optou por, em 31.dez.20(N), reconhecer uma perda por imparidade </a:t>
            </a:r>
            <a:r>
              <a:rPr lang="pt-PT" sz="1800" dirty="0" smtClean="0"/>
              <a:t>no </a:t>
            </a:r>
            <a:r>
              <a:rPr lang="pt-PT" sz="1800" dirty="0"/>
              <a:t>valor de </a:t>
            </a:r>
            <a:r>
              <a:rPr lang="pt-PT" sz="1800" dirty="0" smtClean="0"/>
              <a:t>€5.000 relativa </a:t>
            </a:r>
            <a:r>
              <a:rPr lang="pt-PT" sz="1800" dirty="0"/>
              <a:t>a dívida de </a:t>
            </a:r>
            <a:r>
              <a:rPr lang="pt-PT" sz="1800" dirty="0" smtClean="0"/>
              <a:t>Cliente </a:t>
            </a:r>
            <a:r>
              <a:rPr lang="pt-PT" sz="1800" dirty="0"/>
              <a:t>de </a:t>
            </a:r>
            <a:r>
              <a:rPr lang="pt-PT" sz="1800" dirty="0" smtClean="0"/>
              <a:t>€10.000, </a:t>
            </a:r>
            <a:r>
              <a:rPr lang="pt-PT" sz="1800" dirty="0"/>
              <a:t>cuja </a:t>
            </a:r>
            <a:r>
              <a:rPr lang="pt-PT" sz="1800" dirty="0" smtClean="0"/>
              <a:t>antiguidade </a:t>
            </a:r>
            <a:r>
              <a:rPr lang="pt-PT" sz="1800" dirty="0"/>
              <a:t>era de </a:t>
            </a:r>
            <a:r>
              <a:rPr lang="pt-PT" sz="1800" dirty="0" smtClean="0"/>
              <a:t>cinco meses</a:t>
            </a:r>
            <a:r>
              <a:rPr lang="pt-PT" sz="1800" dirty="0"/>
              <a:t>. </a:t>
            </a:r>
          </a:p>
          <a:p>
            <a:pPr>
              <a:defRPr/>
            </a:pPr>
            <a:r>
              <a:rPr lang="pt-PT" sz="1800" dirty="0" smtClean="0"/>
              <a:t>Considera-se </a:t>
            </a:r>
            <a:r>
              <a:rPr lang="pt-PT" sz="1800" dirty="0"/>
              <a:t>provável a existência de lucros futuros contra os quais poderão ser usados </a:t>
            </a:r>
            <a:r>
              <a:rPr lang="pt-PT" sz="1800" dirty="0" smtClean="0"/>
              <a:t>créditos </a:t>
            </a:r>
            <a:r>
              <a:rPr lang="pt-PT" sz="1800" dirty="0"/>
              <a:t>tributáveis não </a:t>
            </a:r>
            <a:r>
              <a:rPr lang="pt-PT" sz="1800" dirty="0" smtClean="0"/>
              <a:t>usados. Relativamente </a:t>
            </a:r>
            <a:r>
              <a:rPr lang="pt-PT" sz="1800" dirty="0"/>
              <a:t>ao efeito desta operação nos impostos diferidos e considerando uma </a:t>
            </a:r>
            <a:r>
              <a:rPr lang="pt-PT" sz="1800" dirty="0" smtClean="0"/>
              <a:t>taxa </a:t>
            </a:r>
            <a:r>
              <a:rPr lang="pt-PT" sz="1800" dirty="0"/>
              <a:t>de </a:t>
            </a:r>
            <a:r>
              <a:rPr lang="pt-PT" sz="1800" dirty="0" smtClean="0"/>
              <a:t>imposto </a:t>
            </a:r>
            <a:r>
              <a:rPr lang="pt-PT" sz="1800" dirty="0"/>
              <a:t>de 25%, qual dos lançamentos efetuados em </a:t>
            </a:r>
            <a:r>
              <a:rPr lang="pt-PT" sz="1800" dirty="0" smtClean="0"/>
              <a:t>31.dez.20(N</a:t>
            </a:r>
            <a:r>
              <a:rPr lang="pt-PT" sz="1800" dirty="0"/>
              <a:t>) está correto?</a:t>
            </a:r>
          </a:p>
          <a:p>
            <a:pPr>
              <a:defRPr/>
            </a:pPr>
            <a:r>
              <a:rPr lang="pt-PT" sz="1800" dirty="0" smtClean="0"/>
              <a:t>a) Débito </a:t>
            </a:r>
            <a:r>
              <a:rPr lang="pt-PT" sz="1800" dirty="0"/>
              <a:t>da conta 8122 </a:t>
            </a:r>
            <a:r>
              <a:rPr lang="pt-PT" sz="1800" dirty="0" smtClean="0"/>
              <a:t>– Imposto </a:t>
            </a:r>
            <a:r>
              <a:rPr lang="pt-PT" sz="1800" dirty="0"/>
              <a:t>diferido por </a:t>
            </a:r>
            <a:r>
              <a:rPr lang="pt-PT" sz="1800" dirty="0" smtClean="0"/>
              <a:t>€1.250 </a:t>
            </a:r>
            <a:r>
              <a:rPr lang="pt-PT" sz="1800" dirty="0"/>
              <a:t>e crédito da 2742 </a:t>
            </a:r>
            <a:r>
              <a:rPr lang="pt-PT" sz="1800" dirty="0" smtClean="0"/>
              <a:t>–Passivo </a:t>
            </a:r>
            <a:r>
              <a:rPr lang="pt-PT" sz="1800" dirty="0"/>
              <a:t>por </a:t>
            </a:r>
            <a:r>
              <a:rPr lang="pt-PT" sz="1800" dirty="0" smtClean="0"/>
              <a:t>impostos </a:t>
            </a:r>
            <a:r>
              <a:rPr lang="pt-PT" sz="1800" dirty="0"/>
              <a:t>diferidos por </a:t>
            </a:r>
            <a:r>
              <a:rPr lang="pt-PT" sz="1800" dirty="0" smtClean="0"/>
              <a:t>€1.250</a:t>
            </a:r>
            <a:r>
              <a:rPr lang="pt-PT" sz="1800" dirty="0"/>
              <a:t>.</a:t>
            </a:r>
          </a:p>
          <a:p>
            <a:pPr>
              <a:defRPr/>
            </a:pPr>
            <a:r>
              <a:rPr lang="pt-PT" sz="1800" dirty="0"/>
              <a:t>b</a:t>
            </a:r>
            <a:r>
              <a:rPr lang="pt-PT" sz="1800" dirty="0" smtClean="0"/>
              <a:t>) Débito </a:t>
            </a:r>
            <a:r>
              <a:rPr lang="pt-PT" sz="1800" dirty="0"/>
              <a:t>da conta 8121 </a:t>
            </a:r>
            <a:r>
              <a:rPr lang="pt-PT" sz="1800" dirty="0" smtClean="0"/>
              <a:t>– Imposto </a:t>
            </a:r>
            <a:r>
              <a:rPr lang="pt-PT" sz="1800" dirty="0"/>
              <a:t>corrente por </a:t>
            </a:r>
            <a:r>
              <a:rPr lang="pt-PT" sz="1800" dirty="0" smtClean="0"/>
              <a:t>€1.250 </a:t>
            </a:r>
            <a:r>
              <a:rPr lang="pt-PT" sz="1800" dirty="0"/>
              <a:t>e </a:t>
            </a:r>
            <a:r>
              <a:rPr lang="pt-PT" sz="1800" dirty="0" smtClean="0"/>
              <a:t>crédito </a:t>
            </a:r>
            <a:r>
              <a:rPr lang="pt-PT" sz="1800" dirty="0"/>
              <a:t>da 2742 </a:t>
            </a:r>
            <a:r>
              <a:rPr lang="pt-PT" sz="1800" dirty="0" smtClean="0"/>
              <a:t>–Passivo </a:t>
            </a:r>
            <a:r>
              <a:rPr lang="pt-PT" sz="1800" dirty="0"/>
              <a:t>por </a:t>
            </a:r>
            <a:r>
              <a:rPr lang="pt-PT" sz="1800" dirty="0" smtClean="0"/>
              <a:t>impostos </a:t>
            </a:r>
            <a:r>
              <a:rPr lang="pt-PT" sz="1800" dirty="0"/>
              <a:t>diferidos por </a:t>
            </a:r>
            <a:r>
              <a:rPr lang="pt-PT" sz="1800" dirty="0" smtClean="0"/>
              <a:t>€1.250</a:t>
            </a:r>
            <a:r>
              <a:rPr lang="pt-PT" sz="1800" dirty="0"/>
              <a:t>.</a:t>
            </a:r>
          </a:p>
          <a:p>
            <a:pPr>
              <a:defRPr/>
            </a:pPr>
            <a:r>
              <a:rPr lang="pt-PT" sz="1800" dirty="0"/>
              <a:t>c</a:t>
            </a:r>
            <a:r>
              <a:rPr lang="pt-PT" sz="1800" dirty="0" smtClean="0"/>
              <a:t>) Débito </a:t>
            </a:r>
            <a:r>
              <a:rPr lang="pt-PT" sz="1800" dirty="0"/>
              <a:t>da conta 2742 </a:t>
            </a:r>
            <a:r>
              <a:rPr lang="pt-PT" sz="1800" dirty="0" smtClean="0"/>
              <a:t>– Passivo </a:t>
            </a:r>
            <a:r>
              <a:rPr lang="pt-PT" sz="1800" dirty="0"/>
              <a:t>por impostos diferidos por </a:t>
            </a:r>
            <a:r>
              <a:rPr lang="pt-PT" sz="1800" dirty="0" smtClean="0"/>
              <a:t>€1.250 e crédito </a:t>
            </a:r>
            <a:r>
              <a:rPr lang="pt-PT" sz="1800" dirty="0"/>
              <a:t>da 8122 </a:t>
            </a:r>
            <a:r>
              <a:rPr lang="pt-PT" sz="1800" dirty="0" smtClean="0"/>
              <a:t>– Imposto </a:t>
            </a:r>
            <a:r>
              <a:rPr lang="pt-PT" sz="1800" dirty="0"/>
              <a:t>diferido por </a:t>
            </a:r>
            <a:r>
              <a:rPr lang="pt-PT" sz="1800" dirty="0" smtClean="0"/>
              <a:t>€1.250</a:t>
            </a:r>
            <a:r>
              <a:rPr lang="pt-PT" sz="1800" dirty="0"/>
              <a:t>.</a:t>
            </a:r>
          </a:p>
          <a:p>
            <a:pPr>
              <a:defRPr/>
            </a:pPr>
            <a:r>
              <a:rPr lang="pt-PT" sz="1800" b="1" dirty="0"/>
              <a:t>d</a:t>
            </a:r>
            <a:r>
              <a:rPr lang="pt-PT" sz="1800" b="1" dirty="0" smtClean="0"/>
              <a:t>) Débito </a:t>
            </a:r>
            <a:r>
              <a:rPr lang="pt-PT" sz="1800" b="1" dirty="0"/>
              <a:t>da conta 2741 </a:t>
            </a:r>
            <a:r>
              <a:rPr lang="pt-PT" sz="1800" b="1" dirty="0" smtClean="0"/>
              <a:t>– Ativo </a:t>
            </a:r>
            <a:r>
              <a:rPr lang="pt-PT" sz="1800" b="1" dirty="0"/>
              <a:t>por impostos diferidos por </a:t>
            </a:r>
            <a:r>
              <a:rPr lang="pt-PT" sz="1800" b="1" dirty="0" smtClean="0"/>
              <a:t>€1.250 e crédito </a:t>
            </a:r>
            <a:r>
              <a:rPr lang="pt-PT" sz="1800" b="1" dirty="0"/>
              <a:t>da </a:t>
            </a:r>
            <a:r>
              <a:rPr lang="pt-PT" sz="1800" b="1" dirty="0" smtClean="0"/>
              <a:t>8122 – Imposto </a:t>
            </a:r>
            <a:r>
              <a:rPr lang="pt-PT" sz="1800" b="1" dirty="0"/>
              <a:t>diferido por </a:t>
            </a:r>
            <a:r>
              <a:rPr lang="pt-PT" sz="1800" b="1" dirty="0" smtClean="0"/>
              <a:t>€1.250</a:t>
            </a:r>
            <a:r>
              <a:rPr lang="pt-PT" sz="1800" b="1" dirty="0"/>
              <a:t>.</a:t>
            </a:r>
          </a:p>
          <a:p>
            <a:pPr marL="0" indent="0">
              <a:buFont typeface="Arial" charset="0"/>
              <a:buNone/>
              <a:defRPr/>
            </a:pPr>
            <a:endParaRPr lang="pt-PT" sz="1800" b="1" dirty="0"/>
          </a:p>
          <a:p>
            <a:pPr marL="0" indent="0">
              <a:buFont typeface="Arial" charset="0"/>
              <a:buNone/>
              <a:defRPr/>
            </a:pPr>
            <a:endParaRPr lang="pt-PT" sz="1800" dirty="0"/>
          </a:p>
          <a:p>
            <a:pPr eaLnBrk="1" hangingPunct="1">
              <a:buFont typeface="Arial" charset="0"/>
              <a:buNone/>
              <a:defRPr/>
            </a:pPr>
            <a:endParaRPr lang="pt-PT" sz="1800" dirty="0" smtClean="0"/>
          </a:p>
          <a:p>
            <a:pPr algn="just" eaLnBrk="1" hangingPunct="1">
              <a:buFont typeface="Arial" charset="0"/>
              <a:buNone/>
              <a:defRPr/>
            </a:pPr>
            <a:endParaRPr lang="pt-PT" sz="1800" dirty="0" smtClean="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Título 1"/>
          <p:cNvSpPr>
            <a:spLocks noGrp="1"/>
          </p:cNvSpPr>
          <p:nvPr>
            <p:ph type="title"/>
          </p:nvPr>
        </p:nvSpPr>
        <p:spPr>
          <a:xfrm>
            <a:off x="457200" y="274638"/>
            <a:ext cx="8229600" cy="633412"/>
          </a:xfrm>
        </p:spPr>
        <p:txBody>
          <a:bodyPr/>
          <a:lstStyle/>
          <a:p>
            <a:pPr eaLnBrk="1" hangingPunct="1"/>
            <a:r>
              <a:rPr lang="pt-PT" sz="2800" smtClean="0"/>
              <a:t>Questão 46</a:t>
            </a:r>
          </a:p>
        </p:txBody>
      </p:sp>
      <p:sp>
        <p:nvSpPr>
          <p:cNvPr id="36866" name="Marcador de Posição de Conteúdo 2"/>
          <p:cNvSpPr>
            <a:spLocks noGrp="1"/>
          </p:cNvSpPr>
          <p:nvPr>
            <p:ph idx="1"/>
          </p:nvPr>
        </p:nvSpPr>
        <p:spPr>
          <a:xfrm>
            <a:off x="395288" y="763588"/>
            <a:ext cx="8229600" cy="5689600"/>
          </a:xfrm>
        </p:spPr>
        <p:txBody>
          <a:bodyPr/>
          <a:lstStyle/>
          <a:p>
            <a:pPr>
              <a:defRPr/>
            </a:pPr>
            <a:r>
              <a:rPr lang="pt-PT" sz="1800" dirty="0"/>
              <a:t>Dos documentos de prestação de contas da sociedade X, referentes ao ano N, </a:t>
            </a:r>
            <a:r>
              <a:rPr lang="pt-PT" sz="1800" dirty="0" smtClean="0"/>
              <a:t>retirou-se </a:t>
            </a:r>
            <a:r>
              <a:rPr lang="pt-PT" sz="1800" dirty="0"/>
              <a:t>a </a:t>
            </a:r>
            <a:r>
              <a:rPr lang="pt-PT" sz="1800" dirty="0" smtClean="0"/>
              <a:t>informação </a:t>
            </a:r>
            <a:r>
              <a:rPr lang="pt-PT" sz="1800" dirty="0"/>
              <a:t>seguinte</a:t>
            </a:r>
            <a:r>
              <a:rPr lang="pt-PT" sz="1800" dirty="0" smtClean="0"/>
              <a:t>:</a:t>
            </a:r>
          </a:p>
          <a:p>
            <a:pPr>
              <a:defRPr/>
            </a:pPr>
            <a:endParaRPr lang="pt-PT" sz="1800" dirty="0"/>
          </a:p>
          <a:p>
            <a:pPr marL="0" indent="0">
              <a:buFont typeface="Arial" charset="0"/>
              <a:buNone/>
              <a:defRPr/>
            </a:pPr>
            <a:endParaRPr lang="pt-PT" sz="1800" b="1" dirty="0"/>
          </a:p>
          <a:p>
            <a:pPr marL="0" indent="0">
              <a:buFont typeface="Arial" charset="0"/>
              <a:buNone/>
              <a:defRPr/>
            </a:pPr>
            <a:endParaRPr lang="pt-PT" sz="1800" dirty="0"/>
          </a:p>
          <a:p>
            <a:pPr eaLnBrk="1" hangingPunct="1">
              <a:buFont typeface="Arial" charset="0"/>
              <a:buNone/>
              <a:defRPr/>
            </a:pPr>
            <a:endParaRPr lang="pt-PT" sz="1800" dirty="0" smtClean="0"/>
          </a:p>
          <a:p>
            <a:pPr algn="just" eaLnBrk="1" hangingPunct="1">
              <a:buFont typeface="Arial" charset="0"/>
              <a:buNone/>
              <a:defRPr/>
            </a:pPr>
            <a:endParaRPr lang="pt-PT" sz="1800" dirty="0" smtClean="0"/>
          </a:p>
        </p:txBody>
      </p:sp>
      <p:graphicFrame>
        <p:nvGraphicFramePr>
          <p:cNvPr id="2" name="Table 1"/>
          <p:cNvGraphicFramePr>
            <a:graphicFrameLocks noGrp="1"/>
          </p:cNvGraphicFramePr>
          <p:nvPr/>
        </p:nvGraphicFramePr>
        <p:xfrm>
          <a:off x="1524000" y="1397000"/>
          <a:ext cx="6096000" cy="3708400"/>
        </p:xfrm>
        <a:graphic>
          <a:graphicData uri="http://schemas.openxmlformats.org/drawingml/2006/table">
            <a:tbl>
              <a:tblPr firstRow="1" bandRow="1">
                <a:tableStyleId>{5C22544A-7EE6-4342-B048-85BDC9FD1C3A}</a:tableStyleId>
              </a:tblPr>
              <a:tblGrid>
                <a:gridCol w="3048000"/>
                <a:gridCol w="3048000"/>
              </a:tblGrid>
              <a:tr h="370840">
                <a:tc>
                  <a:txBody>
                    <a:bodyPr/>
                    <a:lstStyle/>
                    <a:p>
                      <a:endParaRPr lang="pt-PT" dirty="0"/>
                    </a:p>
                  </a:txBody>
                  <a:tcPr/>
                </a:tc>
                <a:tc>
                  <a:txBody>
                    <a:bodyPr/>
                    <a:lstStyle/>
                    <a:p>
                      <a:endParaRPr lang="pt-PT"/>
                    </a:p>
                  </a:txBody>
                  <a:tcPr/>
                </a:tc>
              </a:tr>
              <a:tr h="370840">
                <a:tc>
                  <a:txBody>
                    <a:bodyPr/>
                    <a:lstStyle/>
                    <a:p>
                      <a:endParaRPr lang="pt-PT" dirty="0"/>
                    </a:p>
                  </a:txBody>
                  <a:tcPr/>
                </a:tc>
                <a:tc>
                  <a:txBody>
                    <a:bodyPr/>
                    <a:lstStyle/>
                    <a:p>
                      <a:endParaRPr lang="pt-PT"/>
                    </a:p>
                  </a:txBody>
                  <a:tcPr/>
                </a:tc>
              </a:tr>
              <a:tr h="370840">
                <a:tc>
                  <a:txBody>
                    <a:bodyPr/>
                    <a:lstStyle/>
                    <a:p>
                      <a:endParaRPr lang="pt-PT" dirty="0"/>
                    </a:p>
                  </a:txBody>
                  <a:tcPr/>
                </a:tc>
                <a:tc>
                  <a:txBody>
                    <a:bodyPr/>
                    <a:lstStyle/>
                    <a:p>
                      <a:endParaRPr lang="pt-PT"/>
                    </a:p>
                  </a:txBody>
                  <a:tcPr/>
                </a:tc>
              </a:tr>
              <a:tr h="370840">
                <a:tc>
                  <a:txBody>
                    <a:bodyPr/>
                    <a:lstStyle/>
                    <a:p>
                      <a:endParaRPr lang="pt-PT" dirty="0"/>
                    </a:p>
                  </a:txBody>
                  <a:tcPr/>
                </a:tc>
                <a:tc>
                  <a:txBody>
                    <a:bodyPr/>
                    <a:lstStyle/>
                    <a:p>
                      <a:endParaRPr lang="pt-PT" dirty="0"/>
                    </a:p>
                  </a:txBody>
                  <a:tcPr/>
                </a:tc>
              </a:tr>
              <a:tr h="370840">
                <a:tc>
                  <a:txBody>
                    <a:bodyPr/>
                    <a:lstStyle/>
                    <a:p>
                      <a:endParaRPr lang="pt-PT"/>
                    </a:p>
                  </a:txBody>
                  <a:tcPr/>
                </a:tc>
                <a:tc>
                  <a:txBody>
                    <a:bodyPr/>
                    <a:lstStyle/>
                    <a:p>
                      <a:endParaRPr lang="pt-PT" dirty="0"/>
                    </a:p>
                  </a:txBody>
                  <a:tcPr/>
                </a:tc>
              </a:tr>
              <a:tr h="370840">
                <a:tc>
                  <a:txBody>
                    <a:bodyPr/>
                    <a:lstStyle/>
                    <a:p>
                      <a:endParaRPr lang="pt-PT"/>
                    </a:p>
                  </a:txBody>
                  <a:tcPr/>
                </a:tc>
                <a:tc>
                  <a:txBody>
                    <a:bodyPr/>
                    <a:lstStyle/>
                    <a:p>
                      <a:endParaRPr lang="pt-PT" dirty="0"/>
                    </a:p>
                  </a:txBody>
                  <a:tcPr/>
                </a:tc>
              </a:tr>
              <a:tr h="370840">
                <a:tc>
                  <a:txBody>
                    <a:bodyPr/>
                    <a:lstStyle/>
                    <a:p>
                      <a:endParaRPr lang="pt-PT"/>
                    </a:p>
                  </a:txBody>
                  <a:tcPr/>
                </a:tc>
                <a:tc>
                  <a:txBody>
                    <a:bodyPr/>
                    <a:lstStyle/>
                    <a:p>
                      <a:endParaRPr lang="pt-PT" dirty="0"/>
                    </a:p>
                  </a:txBody>
                  <a:tcPr/>
                </a:tc>
              </a:tr>
              <a:tr h="370840">
                <a:tc>
                  <a:txBody>
                    <a:bodyPr/>
                    <a:lstStyle/>
                    <a:p>
                      <a:endParaRPr lang="pt-PT" dirty="0"/>
                    </a:p>
                  </a:txBody>
                  <a:tcPr/>
                </a:tc>
                <a:tc>
                  <a:txBody>
                    <a:bodyPr/>
                    <a:lstStyle/>
                    <a:p>
                      <a:endParaRPr lang="pt-PT" dirty="0"/>
                    </a:p>
                  </a:txBody>
                  <a:tcPr/>
                </a:tc>
              </a:tr>
              <a:tr h="370840">
                <a:tc>
                  <a:txBody>
                    <a:bodyPr/>
                    <a:lstStyle/>
                    <a:p>
                      <a:endParaRPr lang="pt-PT" dirty="0"/>
                    </a:p>
                  </a:txBody>
                  <a:tcPr/>
                </a:tc>
                <a:tc>
                  <a:txBody>
                    <a:bodyPr/>
                    <a:lstStyle/>
                    <a:p>
                      <a:endParaRPr lang="pt-PT" dirty="0"/>
                    </a:p>
                  </a:txBody>
                  <a:tcPr/>
                </a:tc>
              </a:tr>
              <a:tr h="370840">
                <a:tc>
                  <a:txBody>
                    <a:bodyPr/>
                    <a:lstStyle/>
                    <a:p>
                      <a:endParaRPr lang="pt-PT" dirty="0"/>
                    </a:p>
                  </a:txBody>
                  <a:tcPr/>
                </a:tc>
                <a:tc>
                  <a:txBody>
                    <a:bodyPr/>
                    <a:lstStyle/>
                    <a:p>
                      <a:endParaRPr lang="pt-PT" dirty="0"/>
                    </a:p>
                  </a:txBody>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ítulo 1"/>
          <p:cNvSpPr>
            <a:spLocks noGrp="1"/>
          </p:cNvSpPr>
          <p:nvPr>
            <p:ph type="title"/>
          </p:nvPr>
        </p:nvSpPr>
        <p:spPr/>
        <p:txBody>
          <a:bodyPr/>
          <a:lstStyle/>
          <a:p>
            <a:pPr eaLnBrk="1" hangingPunct="1"/>
            <a:r>
              <a:rPr lang="pt-PT" sz="4000" smtClean="0"/>
              <a:t/>
            </a:r>
            <a:br>
              <a:rPr lang="pt-PT" sz="4000" smtClean="0"/>
            </a:br>
            <a:r>
              <a:rPr lang="pt-PT" sz="4000" smtClean="0"/>
              <a:t>QUESTÃO 1</a:t>
            </a:r>
            <a:br>
              <a:rPr lang="pt-PT" sz="4000" smtClean="0"/>
            </a:br>
            <a:endParaRPr lang="pt-PT" sz="4000" smtClean="0"/>
          </a:p>
        </p:txBody>
      </p:sp>
      <p:sp>
        <p:nvSpPr>
          <p:cNvPr id="15362" name="Marcador de Posição de Conteúdo 2"/>
          <p:cNvSpPr>
            <a:spLocks noGrp="1"/>
          </p:cNvSpPr>
          <p:nvPr>
            <p:ph idx="1"/>
          </p:nvPr>
        </p:nvSpPr>
        <p:spPr>
          <a:xfrm>
            <a:off x="457200" y="1268413"/>
            <a:ext cx="8229600" cy="4857750"/>
          </a:xfrm>
        </p:spPr>
        <p:txBody>
          <a:bodyPr/>
          <a:lstStyle/>
          <a:p>
            <a:pPr marL="609600" indent="-609600" algn="just" eaLnBrk="1" hangingPunct="1">
              <a:lnSpc>
                <a:spcPct val="90000"/>
              </a:lnSpc>
              <a:buFont typeface="Arial" charset="0"/>
              <a:buNone/>
            </a:pPr>
            <a:r>
              <a:rPr lang="pt-PT" sz="2000" dirty="0" smtClean="0"/>
              <a:t>Na elaboração das demonstrações financeiras de 2013, a AMC Brinquedos, Ld.ª</a:t>
            </a:r>
            <a:r>
              <a:rPr lang="pt-PT" sz="2000" dirty="0" smtClean="0"/>
              <a:t>.</a:t>
            </a:r>
            <a:endParaRPr lang="pt-PT" sz="2000" smtClean="0"/>
          </a:p>
          <a:p>
            <a:pPr marL="609600" indent="-609600" algn="just" eaLnBrk="1" hangingPunct="1">
              <a:lnSpc>
                <a:spcPct val="90000"/>
              </a:lnSpc>
              <a:buFont typeface="Arial" charset="0"/>
              <a:buNone/>
            </a:pPr>
            <a:endParaRPr lang="pt-PT" sz="2000" dirty="0" smtClean="0"/>
          </a:p>
          <a:p>
            <a:pPr marL="609600" indent="-609600" algn="just" eaLnBrk="1" hangingPunct="1">
              <a:lnSpc>
                <a:spcPct val="90000"/>
              </a:lnSpc>
              <a:buFont typeface="Arial" charset="0"/>
              <a:buNone/>
            </a:pPr>
            <a:endParaRPr lang="pt-PT" sz="2000" dirty="0" smtClean="0"/>
          </a:p>
          <a:p>
            <a:pPr marL="609600" indent="-609600" algn="just" eaLnBrk="1" hangingPunct="1">
              <a:lnSpc>
                <a:spcPct val="90000"/>
              </a:lnSpc>
              <a:buFont typeface="Arial" charset="0"/>
              <a:buAutoNum type="alphaLcParenR"/>
            </a:pPr>
            <a:r>
              <a:rPr lang="pt-PT" sz="2000" b="1" dirty="0" smtClean="0"/>
              <a:t>Poderá adotar a NCRF-PE, em alternativa às Normas Contabilísticas e de Relato Financeiro (NCRF).</a:t>
            </a:r>
          </a:p>
          <a:p>
            <a:pPr marL="609600" indent="-609600" algn="just" eaLnBrk="1" hangingPunct="1">
              <a:lnSpc>
                <a:spcPct val="90000"/>
              </a:lnSpc>
              <a:buFont typeface="Arial" charset="0"/>
              <a:buAutoNum type="alphaLcParenR"/>
            </a:pPr>
            <a:r>
              <a:rPr lang="pt-PT" sz="2000" dirty="0" smtClean="0"/>
              <a:t>Deverá adotar a NCRF-PE, em alternativa às Normas Contabilísticas e de Relato Financeiro (NCRF).</a:t>
            </a:r>
          </a:p>
          <a:p>
            <a:pPr marL="609600" indent="-609600" algn="just" eaLnBrk="1" hangingPunct="1">
              <a:lnSpc>
                <a:spcPct val="90000"/>
              </a:lnSpc>
              <a:buFont typeface="Arial" charset="0"/>
              <a:buAutoNum type="alphaLcParenR"/>
            </a:pPr>
            <a:r>
              <a:rPr lang="pt-PT" sz="2000" dirty="0" smtClean="0"/>
              <a:t>Deverá adotar as Normas Contabilísticas e de Relato Financeiro.</a:t>
            </a:r>
          </a:p>
          <a:p>
            <a:pPr marL="609600" indent="-609600" algn="just" eaLnBrk="1" hangingPunct="1">
              <a:lnSpc>
                <a:spcPct val="90000"/>
              </a:lnSpc>
              <a:buFont typeface="Arial" charset="0"/>
              <a:buAutoNum type="alphaLcParenR"/>
            </a:pPr>
            <a:r>
              <a:rPr lang="pt-PT" sz="2000" dirty="0" smtClean="0"/>
              <a:t>Deverá adotar as Normas Internacionais de contabilidade adotadas nos termos do art.º 3.º do Regulamento (CE) 1606/2002, do Parlamento Europeu e do Conselho, de 19 de Julho.</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ítulo 1"/>
          <p:cNvSpPr>
            <a:spLocks noGrp="1"/>
          </p:cNvSpPr>
          <p:nvPr>
            <p:ph type="title"/>
          </p:nvPr>
        </p:nvSpPr>
        <p:spPr/>
        <p:txBody>
          <a:bodyPr/>
          <a:lstStyle/>
          <a:p>
            <a:pPr eaLnBrk="1" hangingPunct="1"/>
            <a:r>
              <a:rPr lang="pt-PT" sz="4000" smtClean="0"/>
              <a:t/>
            </a:r>
            <a:br>
              <a:rPr lang="pt-PT" sz="4000" smtClean="0"/>
            </a:br>
            <a:r>
              <a:rPr lang="pt-PT" sz="4000" smtClean="0"/>
              <a:t>QUESTÃO 3</a:t>
            </a:r>
          </a:p>
        </p:txBody>
      </p:sp>
      <p:sp>
        <p:nvSpPr>
          <p:cNvPr id="16386" name="Marcador de Posição de Conteúdo 2"/>
          <p:cNvSpPr>
            <a:spLocks noGrp="1"/>
          </p:cNvSpPr>
          <p:nvPr>
            <p:ph idx="1"/>
          </p:nvPr>
        </p:nvSpPr>
        <p:spPr>
          <a:xfrm>
            <a:off x="457200" y="1268413"/>
            <a:ext cx="8229600" cy="4857750"/>
          </a:xfrm>
        </p:spPr>
        <p:txBody>
          <a:bodyPr/>
          <a:lstStyle/>
          <a:p>
            <a:pPr algn="just" eaLnBrk="1" hangingPunct="1">
              <a:lnSpc>
                <a:spcPct val="90000"/>
              </a:lnSpc>
              <a:buFont typeface="Arial" charset="0"/>
              <a:buNone/>
            </a:pPr>
            <a:r>
              <a:rPr lang="pt-PT" sz="2000" smtClean="0"/>
              <a:t>	A AMC Brinquedors, Ld.ª, teve, entre 2003 e 2012, um Director Comercial – Joaquim Vairinhos – que foi responsável, conjuntamente com António, pela dinamização das vendas nos mercados africano e sul-americano. Como forma de motivar o Director Comercial, em 2007 António e Maria cederam, cada um, a Joaquim Vairinhos, 5 por cento do capital social da AMC Brinquedos, Ld.ª, o qual ficou assim com uma quota representativa de 10% do capital social da empresa. No final de 2012, o capital da sociedade ascendia a €100.000 e encontrava-se totalmente realizado.</a:t>
            </a:r>
          </a:p>
          <a:p>
            <a:pPr algn="just" eaLnBrk="1" hangingPunct="1">
              <a:lnSpc>
                <a:spcPct val="90000"/>
              </a:lnSpc>
              <a:buFont typeface="Arial" charset="0"/>
              <a:buNone/>
            </a:pPr>
            <a:endParaRPr lang="pt-PT" sz="2000" smtClean="0"/>
          </a:p>
          <a:p>
            <a:pPr algn="just" eaLnBrk="1" hangingPunct="1">
              <a:lnSpc>
                <a:spcPct val="90000"/>
              </a:lnSpc>
              <a:buFont typeface="Arial" charset="0"/>
              <a:buNone/>
            </a:pPr>
            <a:r>
              <a:rPr lang="pt-PT" sz="2000" smtClean="0"/>
              <a:t>	Descontente dom a evolução do país, em Outubro de 2012 Joaquim Vairinhos decidiu emigrar para o Dubai, razão pela qual a AMC Brinquedors, Ld.ª, lhe comprou os 10% do capital social que detinha na sociedade. Esta quota, com o valor nominal de €10.000 foi adquirida pela AMC Brinquedos, Ld.ª, por €200.000, preço que foi imediatamente pago, na integra através de um cheque emitido a favor de Joaquim Vairinhos.</a:t>
            </a:r>
          </a:p>
          <a:p>
            <a:pPr algn="just" eaLnBrk="1" hangingPunct="1">
              <a:lnSpc>
                <a:spcPct val="90000"/>
              </a:lnSpc>
              <a:buFont typeface="Arial" charset="0"/>
              <a:buNone/>
            </a:pPr>
            <a:endParaRPr lang="pt-PT" sz="2000" smtClean="0"/>
          </a:p>
          <a:p>
            <a:pPr algn="just" eaLnBrk="1" hangingPunct="1">
              <a:lnSpc>
                <a:spcPct val="90000"/>
              </a:lnSpc>
              <a:buFont typeface="Arial" charset="0"/>
              <a:buNone/>
            </a:pPr>
            <a:endParaRPr lang="pt-PT" sz="2000" smtClean="0"/>
          </a:p>
          <a:p>
            <a:pPr eaLnBrk="1" hangingPunct="1">
              <a:lnSpc>
                <a:spcPct val="90000"/>
              </a:lnSpc>
            </a:pPr>
            <a:endParaRPr lang="pt-PT" smtClean="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ítulo 1"/>
          <p:cNvSpPr>
            <a:spLocks noGrp="1"/>
          </p:cNvSpPr>
          <p:nvPr>
            <p:ph type="title" idx="4294967295"/>
          </p:nvPr>
        </p:nvSpPr>
        <p:spPr/>
        <p:txBody>
          <a:bodyPr/>
          <a:lstStyle/>
          <a:p>
            <a:pPr eaLnBrk="1" hangingPunct="1"/>
            <a:r>
              <a:rPr lang="pt-PT" sz="4000" smtClean="0"/>
              <a:t/>
            </a:r>
            <a:br>
              <a:rPr lang="pt-PT" sz="4000" smtClean="0"/>
            </a:br>
            <a:r>
              <a:rPr lang="pt-PT" sz="4000" smtClean="0"/>
              <a:t>QUESTÃO 3</a:t>
            </a:r>
          </a:p>
        </p:txBody>
      </p:sp>
      <p:sp>
        <p:nvSpPr>
          <p:cNvPr id="17410" name="Marcador de Posição de Conteúdo 2"/>
          <p:cNvSpPr>
            <a:spLocks noGrp="1"/>
          </p:cNvSpPr>
          <p:nvPr>
            <p:ph idx="4294967295"/>
          </p:nvPr>
        </p:nvSpPr>
        <p:spPr>
          <a:xfrm>
            <a:off x="457200" y="1268413"/>
            <a:ext cx="8229600" cy="4857750"/>
          </a:xfrm>
        </p:spPr>
        <p:txBody>
          <a:bodyPr/>
          <a:lstStyle/>
          <a:p>
            <a:pPr marL="609600" indent="-609600" algn="just" eaLnBrk="1" hangingPunct="1">
              <a:lnSpc>
                <a:spcPct val="90000"/>
              </a:lnSpc>
              <a:buFont typeface="Arial" charset="0"/>
              <a:buNone/>
            </a:pPr>
            <a:r>
              <a:rPr lang="pt-PT" sz="2000" smtClean="0"/>
              <a:t>	Se a AMC Brinquedos, Ld.ª, optar por preparar a demonstração dos fluxos de caixa, a aquisição da quota própria da empresa deve ser apresentada:</a:t>
            </a:r>
          </a:p>
          <a:p>
            <a:pPr marL="609600" indent="-609600" algn="just" eaLnBrk="1" hangingPunct="1">
              <a:lnSpc>
                <a:spcPct val="90000"/>
              </a:lnSpc>
              <a:buFont typeface="Arial" charset="0"/>
              <a:buNone/>
            </a:pPr>
            <a:endParaRPr lang="pt-PT" sz="2000" smtClean="0"/>
          </a:p>
          <a:p>
            <a:pPr marL="609600" indent="-609600" algn="just" eaLnBrk="1" hangingPunct="1">
              <a:lnSpc>
                <a:spcPct val="90000"/>
              </a:lnSpc>
              <a:buFont typeface="Arial" charset="0"/>
              <a:buAutoNum type="alphaLcParenR"/>
            </a:pPr>
            <a:r>
              <a:rPr lang="pt-PT" sz="2000" smtClean="0"/>
              <a:t>Nos fluxos de caixa das atividades de investimento – investimentos financeiros.</a:t>
            </a:r>
          </a:p>
          <a:p>
            <a:pPr marL="609600" indent="-609600" algn="just" eaLnBrk="1" hangingPunct="1">
              <a:lnSpc>
                <a:spcPct val="90000"/>
              </a:lnSpc>
              <a:buFont typeface="Arial" charset="0"/>
              <a:buAutoNum type="alphaLcParenR"/>
            </a:pPr>
            <a:r>
              <a:rPr lang="pt-PT" sz="2000" b="1" smtClean="0"/>
              <a:t>Nos fluxos de caixa das atividades de financiamento – aquisições de acções próprias.</a:t>
            </a:r>
          </a:p>
          <a:p>
            <a:pPr marL="609600" indent="-609600" algn="just" eaLnBrk="1" hangingPunct="1">
              <a:lnSpc>
                <a:spcPct val="90000"/>
              </a:lnSpc>
              <a:buFont typeface="Arial" charset="0"/>
              <a:buAutoNum type="alphaLcParenR"/>
            </a:pPr>
            <a:r>
              <a:rPr lang="pt-PT" sz="2000" smtClean="0"/>
              <a:t>Nos fluxos de caixa das atividades operacionais – pagamentos relacionados com rúbricas extraordinárias.</a:t>
            </a:r>
          </a:p>
          <a:p>
            <a:pPr marL="609600" indent="-609600" algn="just" eaLnBrk="1" hangingPunct="1">
              <a:lnSpc>
                <a:spcPct val="90000"/>
              </a:lnSpc>
              <a:buFont typeface="Arial" charset="0"/>
              <a:buAutoNum type="alphaLcParenR"/>
            </a:pPr>
            <a:r>
              <a:rPr lang="pt-PT" sz="2000" smtClean="0"/>
              <a:t>Nenhuma das anteriores.</a:t>
            </a:r>
          </a:p>
          <a:p>
            <a:pPr marL="609600" indent="-609600" algn="just" eaLnBrk="1" hangingPunct="1">
              <a:lnSpc>
                <a:spcPct val="90000"/>
              </a:lnSpc>
              <a:buFont typeface="Arial" charset="0"/>
              <a:buAutoNum type="alphaLcParenR"/>
            </a:pPr>
            <a:endParaRPr lang="pt-PT" sz="2000" smtClean="0"/>
          </a:p>
          <a:p>
            <a:pPr marL="609600" indent="-609600" eaLnBrk="1" hangingPunct="1">
              <a:lnSpc>
                <a:spcPct val="90000"/>
              </a:lnSpc>
            </a:pPr>
            <a:endParaRPr lang="pt-PT" smtClean="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rtlCol="0">
            <a:normAutofit fontScale="90000"/>
          </a:bodyPr>
          <a:lstStyle/>
          <a:p>
            <a:pPr eaLnBrk="1" fontAlgn="auto" hangingPunct="1">
              <a:spcAft>
                <a:spcPts val="0"/>
              </a:spcAft>
              <a:defRPr/>
            </a:pPr>
            <a:r>
              <a:rPr lang="pt-PT" dirty="0" smtClean="0"/>
              <a:t/>
            </a:r>
            <a:br>
              <a:rPr lang="pt-PT" dirty="0" smtClean="0"/>
            </a:br>
            <a:r>
              <a:rPr lang="pt-PT" dirty="0" smtClean="0"/>
              <a:t>QUESTÃO 5</a:t>
            </a:r>
            <a:br>
              <a:rPr lang="pt-PT" dirty="0" smtClean="0"/>
            </a:br>
            <a:endParaRPr lang="pt-PT" dirty="0"/>
          </a:p>
        </p:txBody>
      </p:sp>
      <p:sp>
        <p:nvSpPr>
          <p:cNvPr id="18434" name="Marcador de Posição de Conteúdo 2"/>
          <p:cNvSpPr>
            <a:spLocks noGrp="1"/>
          </p:cNvSpPr>
          <p:nvPr>
            <p:ph idx="1"/>
          </p:nvPr>
        </p:nvSpPr>
        <p:spPr>
          <a:xfrm>
            <a:off x="457200" y="1268413"/>
            <a:ext cx="8229600" cy="4857750"/>
          </a:xfrm>
        </p:spPr>
        <p:txBody>
          <a:bodyPr/>
          <a:lstStyle/>
          <a:p>
            <a:pPr eaLnBrk="1" hangingPunct="1"/>
            <a:r>
              <a:rPr lang="pt-PT" sz="2000" smtClean="0"/>
              <a:t>A AMC Brinquedos, Ld.ª, suportará em 2013 uma retenção na fonte sobre os juros do depósito a prazo, que ascenderá a:</a:t>
            </a:r>
          </a:p>
          <a:p>
            <a:pPr eaLnBrk="1" hangingPunct="1"/>
            <a:r>
              <a:rPr lang="pt-PT" sz="2000" smtClean="0"/>
              <a:t>A) €6.000, que serão creditados na conta 242 Estado e outros entes públicos – Retenção de impostos sobre rendimentos.</a:t>
            </a:r>
          </a:p>
          <a:p>
            <a:pPr eaLnBrk="1" hangingPunct="1"/>
            <a:r>
              <a:rPr lang="pt-PT" sz="2000" smtClean="0"/>
              <a:t>B) €6.720, que serão debitados na conta 241 Estado e outros entes públicos – Imposto sobre o rendimento.</a:t>
            </a:r>
          </a:p>
          <a:p>
            <a:pPr eaLnBrk="1" hangingPunct="1"/>
            <a:r>
              <a:rPr lang="pt-PT" sz="2000" smtClean="0"/>
              <a:t>C) €6.720, que serão creditados na conta 242 Estado e outros entes públicos – retenção de impostos sobre rendimentos.</a:t>
            </a:r>
          </a:p>
          <a:p>
            <a:pPr eaLnBrk="1" hangingPunct="1"/>
            <a:r>
              <a:rPr lang="pt-PT" sz="2000" b="1" smtClean="0"/>
              <a:t>D) €6.000, que serão debitados na conta 241 estado e outros entes públicos – Imposto sobre o rendimento.</a:t>
            </a:r>
          </a:p>
          <a:p>
            <a:pPr eaLnBrk="1" hangingPunct="1">
              <a:buFont typeface="Arial" charset="0"/>
              <a:buNone/>
            </a:pPr>
            <a:endParaRPr lang="pt-PT" b="1" smtClean="0"/>
          </a:p>
          <a:p>
            <a:pPr eaLnBrk="1" hangingPunct="1">
              <a:buFont typeface="Arial" charset="0"/>
              <a:buNone/>
            </a:pPr>
            <a:endParaRPr lang="pt-PT" sz="2000" b="1" smtClean="0"/>
          </a:p>
          <a:p>
            <a:pPr algn="just" eaLnBrk="1" hangingPunct="1">
              <a:buFont typeface="Arial" charset="0"/>
              <a:buNone/>
            </a:pPr>
            <a:endParaRPr lang="pt-PT" sz="2000" smtClean="0"/>
          </a:p>
          <a:p>
            <a:pPr eaLnBrk="1" hangingPunct="1"/>
            <a:endParaRPr lang="pt-PT" smtClean="0"/>
          </a:p>
        </p:txBody>
      </p:sp>
      <p:sp>
        <p:nvSpPr>
          <p:cNvPr id="18435" name="Rectangle 4"/>
          <p:cNvSpPr>
            <a:spLocks noChangeArrowheads="1"/>
          </p:cNvSpPr>
          <p:nvPr/>
        </p:nvSpPr>
        <p:spPr bwMode="auto">
          <a:xfrm>
            <a:off x="1908175" y="5229225"/>
            <a:ext cx="5543550" cy="1295400"/>
          </a:xfrm>
          <a:prstGeom prst="rect">
            <a:avLst/>
          </a:prstGeom>
          <a:solidFill>
            <a:schemeClr val="accent1"/>
          </a:solidFill>
          <a:ln w="9525">
            <a:solidFill>
              <a:schemeClr val="tx1"/>
            </a:solidFill>
            <a:miter lim="800000"/>
            <a:headEnd/>
            <a:tailEnd/>
          </a:ln>
        </p:spPr>
        <p:txBody>
          <a:bodyPr wrap="none" anchor="ctr"/>
          <a:lstStyle/>
          <a:p>
            <a:pPr algn="ctr"/>
            <a:r>
              <a:rPr lang="pt-PT"/>
              <a:t>Nota: Os juros são contabilizados pelo valor ilíquido</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rtlCol="0">
            <a:normAutofit fontScale="90000"/>
          </a:bodyPr>
          <a:lstStyle/>
          <a:p>
            <a:pPr eaLnBrk="1" fontAlgn="auto" hangingPunct="1">
              <a:spcAft>
                <a:spcPts val="0"/>
              </a:spcAft>
              <a:defRPr/>
            </a:pPr>
            <a:r>
              <a:rPr lang="pt-PT" dirty="0" smtClean="0"/>
              <a:t/>
            </a:r>
            <a:br>
              <a:rPr lang="pt-PT" dirty="0" smtClean="0"/>
            </a:br>
            <a:r>
              <a:rPr lang="pt-PT" dirty="0" smtClean="0"/>
              <a:t>QUESTÃO 8</a:t>
            </a:r>
            <a:br>
              <a:rPr lang="pt-PT" dirty="0" smtClean="0"/>
            </a:br>
            <a:endParaRPr lang="pt-PT" dirty="0"/>
          </a:p>
        </p:txBody>
      </p:sp>
      <p:sp>
        <p:nvSpPr>
          <p:cNvPr id="19458" name="Marcador de Posição de Conteúdo 2"/>
          <p:cNvSpPr>
            <a:spLocks noGrp="1"/>
          </p:cNvSpPr>
          <p:nvPr>
            <p:ph idx="1"/>
          </p:nvPr>
        </p:nvSpPr>
        <p:spPr>
          <a:xfrm>
            <a:off x="457200" y="1268413"/>
            <a:ext cx="8229600" cy="4857750"/>
          </a:xfrm>
        </p:spPr>
        <p:txBody>
          <a:bodyPr/>
          <a:lstStyle/>
          <a:p>
            <a:pPr algn="just" eaLnBrk="1" hangingPunct="1">
              <a:buFont typeface="Arial" charset="0"/>
              <a:buNone/>
            </a:pPr>
            <a:r>
              <a:rPr lang="pt-PT" sz="2000" smtClean="0"/>
              <a:t>	António e Maria del Carmen, atentos à evolução do mercado, aperceberam-se que as crianças, em geral, começam cada vez mais cedo a interessar-se por brinquedos electrónicos, pelo que decidiram entrar nesse segmento de mercado. Assim, contrataram, já no ano em curso, dois engenheiros electrotécnicos cuja missão será a de desenvolverem brinquedos mais sofisticados, com recurso à electrónica. De acordo com os estudos já efectuados, é expectável que a AMC Brinquedos, Ld.ª, desenvolva uma nova gama de brinquedos que designará por “e-toys” e que previsivelmente se venderá sem modificações relevantes durante três anos. Estima-se que as vendas desta nova gama de brinquedos atinjam os €280.000 no primeiro ano e depois cresçam a uma taxa anual de 30%, durante dois anos. António acredita piamente que em cerca de 14 meses estarão em condições de lançar os primeiros brinquedos electrónicos da nova gama “e-toys”.</a:t>
            </a:r>
          </a:p>
          <a:p>
            <a:pPr algn="just" eaLnBrk="1" hangingPunct="1">
              <a:buFont typeface="Arial" charset="0"/>
              <a:buNone/>
            </a:pPr>
            <a:endParaRPr lang="pt-PT" sz="2600" smtClean="0"/>
          </a:p>
          <a:p>
            <a:pPr algn="just" eaLnBrk="1" hangingPunct="1">
              <a:buFont typeface="Arial" charset="0"/>
              <a:buNone/>
            </a:pPr>
            <a:endParaRPr lang="pt-PT" sz="2600" smtClean="0"/>
          </a:p>
          <a:p>
            <a:pPr algn="just" eaLnBrk="1" hangingPunct="1">
              <a:buFont typeface="Arial" charset="0"/>
              <a:buNone/>
            </a:pPr>
            <a:endParaRPr lang="pt-PT" sz="2600" smtClean="0"/>
          </a:p>
          <a:p>
            <a:pPr eaLnBrk="1" hangingPunct="1"/>
            <a:endParaRPr lang="pt-PT" smtClean="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rtlCol="0">
            <a:normAutofit fontScale="90000"/>
          </a:bodyPr>
          <a:lstStyle/>
          <a:p>
            <a:pPr eaLnBrk="1" fontAlgn="auto" hangingPunct="1">
              <a:spcAft>
                <a:spcPts val="0"/>
              </a:spcAft>
              <a:defRPr/>
            </a:pPr>
            <a:r>
              <a:rPr lang="pt-PT" dirty="0" smtClean="0"/>
              <a:t/>
            </a:r>
            <a:br>
              <a:rPr lang="pt-PT" dirty="0" smtClean="0"/>
            </a:br>
            <a:r>
              <a:rPr lang="pt-PT" dirty="0" smtClean="0"/>
              <a:t>QUESTÃO 8</a:t>
            </a:r>
            <a:br>
              <a:rPr lang="pt-PT" dirty="0" smtClean="0"/>
            </a:br>
            <a:endParaRPr lang="pt-PT" dirty="0"/>
          </a:p>
        </p:txBody>
      </p:sp>
      <p:sp>
        <p:nvSpPr>
          <p:cNvPr id="3" name="Marcador de Posição de Conteúdo 2"/>
          <p:cNvSpPr>
            <a:spLocks noGrp="1"/>
          </p:cNvSpPr>
          <p:nvPr>
            <p:ph idx="1"/>
          </p:nvPr>
        </p:nvSpPr>
        <p:spPr>
          <a:xfrm>
            <a:off x="457200" y="1268413"/>
            <a:ext cx="8229600" cy="4857750"/>
          </a:xfrm>
        </p:spPr>
        <p:txBody>
          <a:bodyPr rtlCol="0">
            <a:normAutofit fontScale="85000" lnSpcReduction="20000"/>
          </a:bodyPr>
          <a:lstStyle/>
          <a:p>
            <a:pPr algn="just">
              <a:defRPr/>
            </a:pPr>
            <a:r>
              <a:rPr lang="pt-PT" sz="2800" dirty="0"/>
              <a:t>Relativamente às quantias </a:t>
            </a:r>
            <a:r>
              <a:rPr lang="pt-PT" sz="2800" dirty="0" err="1"/>
              <a:t>dispendidas</a:t>
            </a:r>
            <a:r>
              <a:rPr lang="pt-PT" sz="2800" dirty="0"/>
              <a:t>, nesta fase de investigação, com os ordenados e </a:t>
            </a:r>
            <a:r>
              <a:rPr lang="pt-PT" sz="2800" dirty="0" smtClean="0"/>
              <a:t>demais remunerações </a:t>
            </a:r>
            <a:r>
              <a:rPr lang="pt-PT" sz="2800" dirty="0"/>
              <a:t>e outros gastos suportados com a equipa que durante os 14 meses </a:t>
            </a:r>
            <a:r>
              <a:rPr lang="pt-PT" sz="2800" dirty="0" smtClean="0"/>
              <a:t>que </a:t>
            </a:r>
            <a:r>
              <a:rPr lang="pt-PT" sz="2800" dirty="0"/>
              <a:t>precedem a colocação no mercado da nova gama de brinquedos </a:t>
            </a:r>
            <a:r>
              <a:rPr lang="pt-PT" sz="2800" dirty="0" err="1"/>
              <a:t>electrónicos</a:t>
            </a:r>
            <a:r>
              <a:rPr lang="pt-PT" sz="2800" dirty="0"/>
              <a:t> “</a:t>
            </a:r>
            <a:r>
              <a:rPr lang="pt-PT" sz="2800" dirty="0" err="1" smtClean="0"/>
              <a:t>e-toys</a:t>
            </a:r>
            <a:r>
              <a:rPr lang="pt-PT" sz="2800" dirty="0"/>
              <a:t>”, a AMC Brinquedos, Lda.:</a:t>
            </a:r>
          </a:p>
          <a:p>
            <a:pPr algn="just">
              <a:defRPr/>
            </a:pPr>
            <a:r>
              <a:rPr lang="pt-PT" sz="2800" b="1" dirty="0" smtClean="0"/>
              <a:t>a)Deverá </a:t>
            </a:r>
            <a:r>
              <a:rPr lang="pt-PT" sz="2800" b="1" dirty="0"/>
              <a:t>obrigatoriamente </a:t>
            </a:r>
            <a:r>
              <a:rPr lang="pt-PT" sz="2800" b="1" dirty="0" smtClean="0"/>
              <a:t>reconhecê-las </a:t>
            </a:r>
            <a:r>
              <a:rPr lang="pt-PT" sz="2800" b="1" dirty="0"/>
              <a:t>como gastos dos períodos em que forem </a:t>
            </a:r>
            <a:r>
              <a:rPr lang="pt-PT" sz="2800" b="1" dirty="0" smtClean="0"/>
              <a:t>incorridas</a:t>
            </a:r>
            <a:r>
              <a:rPr lang="pt-PT" sz="2800" b="1" dirty="0"/>
              <a:t>.</a:t>
            </a:r>
          </a:p>
          <a:p>
            <a:pPr algn="just">
              <a:defRPr/>
            </a:pPr>
            <a:r>
              <a:rPr lang="pt-PT" sz="2800" dirty="0" smtClean="0"/>
              <a:t>b)Poderá </a:t>
            </a:r>
            <a:r>
              <a:rPr lang="pt-PT" sz="2800" dirty="0"/>
              <a:t>proceder ao </a:t>
            </a:r>
            <a:r>
              <a:rPr lang="pt-PT" sz="2800" dirty="0" err="1"/>
              <a:t>respectivo</a:t>
            </a:r>
            <a:r>
              <a:rPr lang="pt-PT" sz="2800" dirty="0"/>
              <a:t> diferimento para o período em que forem vendidos os </a:t>
            </a:r>
          </a:p>
          <a:p>
            <a:pPr algn="just">
              <a:defRPr/>
            </a:pPr>
            <a:r>
              <a:rPr lang="pt-PT" sz="2800" dirty="0"/>
              <a:t>brinquedos da nova gama “</a:t>
            </a:r>
            <a:r>
              <a:rPr lang="pt-PT" sz="2800" dirty="0" err="1" smtClean="0"/>
              <a:t>e-toys</a:t>
            </a:r>
            <a:r>
              <a:rPr lang="pt-PT" sz="2800" dirty="0"/>
              <a:t>”.</a:t>
            </a:r>
          </a:p>
          <a:p>
            <a:pPr algn="just">
              <a:defRPr/>
            </a:pPr>
            <a:r>
              <a:rPr lang="pt-PT" sz="2800" dirty="0" smtClean="0"/>
              <a:t>c)Deverá </a:t>
            </a:r>
            <a:r>
              <a:rPr lang="pt-PT" sz="2800" dirty="0"/>
              <a:t>obrigatoriamente proceder à </a:t>
            </a:r>
            <a:r>
              <a:rPr lang="pt-PT" sz="2800" dirty="0" err="1"/>
              <a:t>respectiva</a:t>
            </a:r>
            <a:r>
              <a:rPr lang="pt-PT" sz="2800" dirty="0"/>
              <a:t> capitalização e </a:t>
            </a:r>
            <a:r>
              <a:rPr lang="pt-PT" sz="2800" dirty="0" smtClean="0"/>
              <a:t>posteriormente amortizá-las</a:t>
            </a:r>
            <a:r>
              <a:rPr lang="pt-PT" sz="2800" dirty="0"/>
              <a:t>, estimando para tal o </a:t>
            </a:r>
            <a:r>
              <a:rPr lang="pt-PT" sz="2800" dirty="0" err="1"/>
              <a:t>respectivo</a:t>
            </a:r>
            <a:r>
              <a:rPr lang="pt-PT" sz="2800" dirty="0"/>
              <a:t> </a:t>
            </a:r>
            <a:r>
              <a:rPr lang="pt-PT" sz="2800" dirty="0" smtClean="0"/>
              <a:t>período </a:t>
            </a:r>
            <a:r>
              <a:rPr lang="pt-PT" sz="2800" dirty="0"/>
              <a:t>de amortização.</a:t>
            </a:r>
          </a:p>
          <a:p>
            <a:pPr algn="just">
              <a:defRPr/>
            </a:pPr>
            <a:r>
              <a:rPr lang="pt-PT" sz="2800" dirty="0" smtClean="0"/>
              <a:t>d)Qualquer </a:t>
            </a:r>
            <a:r>
              <a:rPr lang="pt-PT" sz="2800" dirty="0"/>
              <a:t>das </a:t>
            </a:r>
            <a:r>
              <a:rPr lang="pt-PT" sz="2800" dirty="0" smtClean="0"/>
              <a:t>anteriores.</a:t>
            </a:r>
            <a:endParaRPr lang="pt-PT" sz="2800" dirty="0"/>
          </a:p>
          <a:p>
            <a:pPr algn="just" eaLnBrk="1" fontAlgn="auto" hangingPunct="1">
              <a:spcAft>
                <a:spcPts val="0"/>
              </a:spcAft>
              <a:buFont typeface="Arial" pitchFamily="34" charset="0"/>
              <a:buNone/>
              <a:defRPr/>
            </a:pPr>
            <a:endParaRPr lang="pt-PT" sz="2600" dirty="0"/>
          </a:p>
          <a:p>
            <a:pPr algn="just" eaLnBrk="1" fontAlgn="auto" hangingPunct="1">
              <a:spcAft>
                <a:spcPts val="0"/>
              </a:spcAft>
              <a:buFont typeface="Arial" pitchFamily="34" charset="0"/>
              <a:buNone/>
              <a:defRPr/>
            </a:pPr>
            <a:endParaRPr lang="pt-PT" sz="2600" dirty="0"/>
          </a:p>
          <a:p>
            <a:pPr algn="just" eaLnBrk="1" fontAlgn="auto" hangingPunct="1">
              <a:spcAft>
                <a:spcPts val="0"/>
              </a:spcAft>
              <a:buFont typeface="Arial" pitchFamily="34" charset="0"/>
              <a:buNone/>
              <a:defRPr/>
            </a:pPr>
            <a:endParaRPr lang="pt-PT" sz="2600" dirty="0"/>
          </a:p>
          <a:p>
            <a:pPr eaLnBrk="1" fontAlgn="auto" hangingPunct="1">
              <a:spcAft>
                <a:spcPts val="0"/>
              </a:spcAft>
              <a:buFont typeface="Arial" pitchFamily="34" charset="0"/>
              <a:buChar char="•"/>
              <a:defRPr/>
            </a:pPr>
            <a:endParaRPr lang="pt-PT"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rtlCol="0">
            <a:normAutofit fontScale="90000"/>
          </a:bodyPr>
          <a:lstStyle/>
          <a:p>
            <a:pPr eaLnBrk="1" fontAlgn="auto" hangingPunct="1">
              <a:spcAft>
                <a:spcPts val="0"/>
              </a:spcAft>
              <a:defRPr/>
            </a:pPr>
            <a:r>
              <a:rPr lang="pt-PT" dirty="0" smtClean="0"/>
              <a:t/>
            </a:r>
            <a:br>
              <a:rPr lang="pt-PT" dirty="0" smtClean="0"/>
            </a:br>
            <a:r>
              <a:rPr lang="pt-PT" dirty="0" smtClean="0"/>
              <a:t>QUESTÃO 9</a:t>
            </a:r>
            <a:br>
              <a:rPr lang="pt-PT" dirty="0" smtClean="0"/>
            </a:br>
            <a:endParaRPr lang="pt-PT" dirty="0"/>
          </a:p>
        </p:txBody>
      </p:sp>
      <p:sp>
        <p:nvSpPr>
          <p:cNvPr id="3" name="Marcador de Posição de Conteúdo 2"/>
          <p:cNvSpPr>
            <a:spLocks noGrp="1"/>
          </p:cNvSpPr>
          <p:nvPr>
            <p:ph idx="1"/>
          </p:nvPr>
        </p:nvSpPr>
        <p:spPr>
          <a:xfrm>
            <a:off x="457200" y="1268413"/>
            <a:ext cx="8229600" cy="4857750"/>
          </a:xfrm>
        </p:spPr>
        <p:txBody>
          <a:bodyPr rtlCol="0">
            <a:normAutofit lnSpcReduction="10000"/>
          </a:bodyPr>
          <a:lstStyle/>
          <a:p>
            <a:pPr algn="just">
              <a:defRPr/>
            </a:pPr>
            <a:r>
              <a:rPr lang="pt-PT" sz="1800" dirty="0"/>
              <a:t>Paralelamente, António decidiu também contratar dois programadores, que terão as </a:t>
            </a:r>
            <a:r>
              <a:rPr lang="pt-PT" sz="1800" dirty="0" smtClean="0"/>
              <a:t>seguintes </a:t>
            </a:r>
            <a:r>
              <a:rPr lang="pt-PT" sz="1800" dirty="0"/>
              <a:t>funções: desenvolver jogos e aplicações para as novas plataformas </a:t>
            </a:r>
            <a:r>
              <a:rPr lang="pt-PT" sz="1800" dirty="0" smtClean="0"/>
              <a:t>telemóveis </a:t>
            </a:r>
            <a:r>
              <a:rPr lang="pt-PT" sz="1800" dirty="0"/>
              <a:t>e </a:t>
            </a:r>
            <a:r>
              <a:rPr lang="pt-PT" sz="1800" dirty="0" err="1" smtClean="0"/>
              <a:t>tablets</a:t>
            </a:r>
            <a:r>
              <a:rPr lang="pt-PT" sz="1800" dirty="0" smtClean="0"/>
              <a:t> </a:t>
            </a:r>
            <a:r>
              <a:rPr lang="pt-PT" sz="1800" dirty="0" err="1"/>
              <a:t>ipad</a:t>
            </a:r>
            <a:r>
              <a:rPr lang="pt-PT" sz="1800" dirty="0"/>
              <a:t> e </a:t>
            </a:r>
            <a:r>
              <a:rPr lang="pt-PT" sz="1800" dirty="0" err="1" smtClean="0"/>
              <a:t>android</a:t>
            </a:r>
            <a:r>
              <a:rPr lang="pt-PT" sz="1800" dirty="0" smtClean="0"/>
              <a:t>), </a:t>
            </a:r>
            <a:r>
              <a:rPr lang="pt-PT" sz="1800" dirty="0"/>
              <a:t>e desenvolver o sítio da AMC Brinquedos, Lda. na internet, por forma </a:t>
            </a:r>
            <a:r>
              <a:rPr lang="pt-PT" sz="1800" dirty="0" smtClean="0"/>
              <a:t>a conseguir-se </a:t>
            </a:r>
            <a:r>
              <a:rPr lang="pt-PT" sz="1800" dirty="0"/>
              <a:t>uma maior e melhor divulgação dos produtos da empresa.</a:t>
            </a:r>
          </a:p>
          <a:p>
            <a:pPr algn="just">
              <a:defRPr/>
            </a:pPr>
            <a:r>
              <a:rPr lang="pt-PT" sz="1800" dirty="0"/>
              <a:t>A fim de mais rapidamente dispor de jogos para lançamento no mercado, a AMC </a:t>
            </a:r>
            <a:r>
              <a:rPr lang="pt-PT" sz="1800" dirty="0" smtClean="0"/>
              <a:t>Brinquedos</a:t>
            </a:r>
            <a:r>
              <a:rPr lang="pt-PT" sz="1800" dirty="0"/>
              <a:t>, Lda. comprou o direito de </a:t>
            </a:r>
            <a:r>
              <a:rPr lang="pt-PT" sz="1800" dirty="0" smtClean="0"/>
              <a:t>utilização </a:t>
            </a:r>
            <a:r>
              <a:rPr lang="pt-PT" sz="1800" dirty="0"/>
              <a:t>por cinco anos das “fontes” (código de </a:t>
            </a:r>
            <a:r>
              <a:rPr lang="pt-PT" sz="1800" dirty="0" smtClean="0"/>
              <a:t>programação</a:t>
            </a:r>
            <a:r>
              <a:rPr lang="pt-PT" sz="1800" dirty="0"/>
              <a:t>) de jogos já existentes e desenvolvidos por outras empresas, que traduziu e </a:t>
            </a:r>
            <a:r>
              <a:rPr lang="pt-PT" sz="1800" dirty="0" smtClean="0"/>
              <a:t>adaptou </a:t>
            </a:r>
            <a:r>
              <a:rPr lang="pt-PT" sz="1800" dirty="0"/>
              <a:t>para Portugal, os PALOP e a região da América do Sul. </a:t>
            </a:r>
          </a:p>
          <a:p>
            <a:pPr algn="just">
              <a:defRPr/>
            </a:pPr>
            <a:r>
              <a:rPr lang="pt-PT" sz="1800" dirty="0"/>
              <a:t>Os dispêndios com a aquisição </a:t>
            </a:r>
            <a:r>
              <a:rPr lang="pt-PT" sz="1800" dirty="0" smtClean="0"/>
              <a:t>das “fontes</a:t>
            </a:r>
            <a:r>
              <a:rPr lang="pt-PT" sz="1800" dirty="0"/>
              <a:t>” (código de programação) de jogos já </a:t>
            </a:r>
            <a:r>
              <a:rPr lang="pt-PT" sz="1800" dirty="0" smtClean="0"/>
              <a:t>existentes</a:t>
            </a:r>
            <a:r>
              <a:rPr lang="pt-PT" sz="1800" dirty="0"/>
              <a:t>, adquiridos pela AMC Brinquedos, Lda. a outras empresas deverão ser </a:t>
            </a:r>
            <a:r>
              <a:rPr lang="pt-PT" sz="1800" dirty="0" smtClean="0"/>
              <a:t>registados</a:t>
            </a:r>
            <a:r>
              <a:rPr lang="pt-PT" sz="1800" dirty="0"/>
              <a:t>:</a:t>
            </a:r>
          </a:p>
          <a:p>
            <a:pPr algn="just">
              <a:defRPr/>
            </a:pPr>
            <a:r>
              <a:rPr lang="pt-PT" sz="1800" dirty="0"/>
              <a:t>a</a:t>
            </a:r>
            <a:r>
              <a:rPr lang="pt-PT" sz="1800" dirty="0" smtClean="0"/>
              <a:t>) Na </a:t>
            </a:r>
            <a:r>
              <a:rPr lang="pt-PT" sz="1800" dirty="0"/>
              <a:t>conta 311.Compras.</a:t>
            </a:r>
          </a:p>
          <a:p>
            <a:pPr algn="just">
              <a:defRPr/>
            </a:pPr>
            <a:r>
              <a:rPr lang="pt-PT" sz="1800" dirty="0"/>
              <a:t>b</a:t>
            </a:r>
            <a:r>
              <a:rPr lang="pt-PT" sz="1800" dirty="0" smtClean="0"/>
              <a:t>) Na </a:t>
            </a:r>
            <a:r>
              <a:rPr lang="pt-PT" sz="1800" dirty="0"/>
              <a:t>conta </a:t>
            </a:r>
            <a:r>
              <a:rPr lang="pt-PT" sz="1800" dirty="0" smtClean="0"/>
              <a:t>6221.FSE-Serviços </a:t>
            </a:r>
            <a:r>
              <a:rPr lang="pt-PT" sz="1800" dirty="0"/>
              <a:t>Especializados </a:t>
            </a:r>
            <a:r>
              <a:rPr lang="pt-PT" sz="1800" dirty="0" smtClean="0"/>
              <a:t>–Trabalhos </a:t>
            </a:r>
            <a:r>
              <a:rPr lang="pt-PT" sz="1800" dirty="0"/>
              <a:t>Especializados.</a:t>
            </a:r>
          </a:p>
          <a:p>
            <a:pPr algn="just">
              <a:defRPr/>
            </a:pPr>
            <a:r>
              <a:rPr lang="pt-PT" sz="1800" dirty="0" smtClean="0"/>
              <a:t>c) Na </a:t>
            </a:r>
            <a:r>
              <a:rPr lang="pt-PT" sz="1800" dirty="0"/>
              <a:t>conta </a:t>
            </a:r>
            <a:r>
              <a:rPr lang="pt-PT" sz="1800" dirty="0" smtClean="0"/>
              <a:t>6264.FSE-Serviços Diversos –Royalties</a:t>
            </a:r>
            <a:r>
              <a:rPr lang="pt-PT" sz="1800" dirty="0"/>
              <a:t>.</a:t>
            </a:r>
          </a:p>
          <a:p>
            <a:pPr algn="just">
              <a:defRPr/>
            </a:pPr>
            <a:r>
              <a:rPr lang="pt-PT" sz="1800" b="1" dirty="0"/>
              <a:t>d</a:t>
            </a:r>
            <a:r>
              <a:rPr lang="pt-PT" sz="1800" b="1" dirty="0" smtClean="0"/>
              <a:t>) Em </a:t>
            </a:r>
            <a:r>
              <a:rPr lang="pt-PT" sz="1800" b="1" dirty="0" err="1" smtClean="0"/>
              <a:t>sub-conta</a:t>
            </a:r>
            <a:r>
              <a:rPr lang="pt-PT" sz="1800" b="1" dirty="0" smtClean="0"/>
              <a:t> </a:t>
            </a:r>
            <a:r>
              <a:rPr lang="pt-PT" sz="1800" b="1" dirty="0"/>
              <a:t>apropriada da conta 44.Activos intangíveis.</a:t>
            </a:r>
          </a:p>
          <a:p>
            <a:pPr algn="just" eaLnBrk="1" fontAlgn="auto" hangingPunct="1">
              <a:spcAft>
                <a:spcPts val="0"/>
              </a:spcAft>
              <a:buFont typeface="Arial" pitchFamily="34" charset="0"/>
              <a:buChar char="•"/>
              <a:defRPr/>
            </a:pPr>
            <a:endParaRPr lang="pt-PT" sz="1800" b="1" dirty="0"/>
          </a:p>
          <a:p>
            <a:pPr algn="just" eaLnBrk="1" fontAlgn="auto" hangingPunct="1">
              <a:spcAft>
                <a:spcPts val="0"/>
              </a:spcAft>
              <a:buFont typeface="Arial" pitchFamily="34" charset="0"/>
              <a:buChar char="•"/>
              <a:defRPr/>
            </a:pPr>
            <a:endParaRPr lang="pt-PT" dirty="0"/>
          </a:p>
        </p:txBody>
      </p:sp>
    </p:spTree>
  </p:cSld>
  <p:clrMapOvr>
    <a:masterClrMapping/>
  </p:clrMapOvr>
</p:sld>
</file>

<file path=ppt/theme/theme1.xml><?xml version="1.0" encoding="utf-8"?>
<a:theme xmlns:a="http://schemas.openxmlformats.org/drawingml/2006/main" name="Tema do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567</TotalTime>
  <Words>2945</Words>
  <Application>Microsoft Office PowerPoint</Application>
  <PresentationFormat>Apresentação no Ecrã (4:3)</PresentationFormat>
  <Paragraphs>244</Paragraphs>
  <Slides>24</Slides>
  <Notes>0</Notes>
  <HiddenSlides>0</HiddenSlides>
  <MMClips>0</MMClips>
  <ScaleCrop>false</ScaleCrop>
  <HeadingPairs>
    <vt:vector size="4" baseType="variant">
      <vt:variant>
        <vt:lpstr>Tema</vt:lpstr>
      </vt:variant>
      <vt:variant>
        <vt:i4>1</vt:i4>
      </vt:variant>
      <vt:variant>
        <vt:lpstr>Títulos dos diapositivos</vt:lpstr>
      </vt:variant>
      <vt:variant>
        <vt:i4>24</vt:i4>
      </vt:variant>
    </vt:vector>
  </HeadingPairs>
  <TitlesOfParts>
    <vt:vector size="25" baseType="lpstr">
      <vt:lpstr>Tema do Office</vt:lpstr>
      <vt:lpstr>Exame OTOC</vt:lpstr>
      <vt:lpstr>Diapositivo 2</vt:lpstr>
      <vt:lpstr> QUESTÃO 1 </vt:lpstr>
      <vt:lpstr> QUESTÃO 3</vt:lpstr>
      <vt:lpstr> QUESTÃO 3</vt:lpstr>
      <vt:lpstr> QUESTÃO 5 </vt:lpstr>
      <vt:lpstr> QUESTÃO 8 </vt:lpstr>
      <vt:lpstr> QUESTÃO 8 </vt:lpstr>
      <vt:lpstr> QUESTÃO 9 </vt:lpstr>
      <vt:lpstr> QUESTÃO 12 </vt:lpstr>
      <vt:lpstr> QUESTÃO 12 </vt:lpstr>
      <vt:lpstr> QUESTÃO 12 </vt:lpstr>
      <vt:lpstr> QUESTÃO 13 </vt:lpstr>
      <vt:lpstr> QUESTÃO 14 </vt:lpstr>
      <vt:lpstr> QUESTÃO 15 </vt:lpstr>
      <vt:lpstr> QUESTÃO 40 </vt:lpstr>
      <vt:lpstr> QUESTÃO 40 </vt:lpstr>
      <vt:lpstr> QUESTÃO 41 </vt:lpstr>
      <vt:lpstr>QUESTÃO 42</vt:lpstr>
      <vt:lpstr>QUESTÃO 43</vt:lpstr>
      <vt:lpstr>Questão 44</vt:lpstr>
      <vt:lpstr>Questão 45</vt:lpstr>
      <vt:lpstr>Questão 45</vt:lpstr>
      <vt:lpstr>Questão 46</vt:lpstr>
    </vt:vector>
  </TitlesOfParts>
  <Company>TOSHIBA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Exame OTOC</dc:title>
  <dc:creator>Toshiba</dc:creator>
  <cp:lastModifiedBy>Toshiba</cp:lastModifiedBy>
  <cp:revision>51</cp:revision>
  <dcterms:created xsi:type="dcterms:W3CDTF">2013-12-14T22:30:37Z</dcterms:created>
  <dcterms:modified xsi:type="dcterms:W3CDTF">2014-03-29T00:04:52Z</dcterms:modified>
</cp:coreProperties>
</file>