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3" r:id="rId5"/>
    <p:sldId id="271" r:id="rId6"/>
    <p:sldId id="267" r:id="rId7"/>
    <p:sldId id="268" r:id="rId8"/>
    <p:sldId id="270" r:id="rId9"/>
    <p:sldId id="260" r:id="rId10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660"/>
  </p:normalViewPr>
  <p:slideViewPr>
    <p:cSldViewPr>
      <p:cViewPr varScale="1">
        <p:scale>
          <a:sx n="89" d="100"/>
          <a:sy n="89" d="100"/>
        </p:scale>
        <p:origin x="130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DBEAD-E716-4135-A365-1813C1ACDEBE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2B3C5C-606A-4CC1-951A-66FA9482D80D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3034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B3C5C-606A-4CC1-951A-66FA9482D80D}" type="slidenum">
              <a:rPr lang="pt-PT" smtClean="0"/>
              <a:pPr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998880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B3C5C-606A-4CC1-951A-66FA9482D80D}" type="slidenum">
              <a:rPr lang="pt-PT" smtClean="0"/>
              <a:pPr/>
              <a:t>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08380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B3C5C-606A-4CC1-951A-66FA9482D80D}" type="slidenum">
              <a:rPr lang="pt-PT" smtClean="0"/>
              <a:pPr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1789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B3C5C-606A-4CC1-951A-66FA9482D80D}" type="slidenum">
              <a:rPr lang="pt-PT" smtClean="0"/>
              <a:pPr/>
              <a:t>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16396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B3C5C-606A-4CC1-951A-66FA9482D80D}" type="slidenum">
              <a:rPr lang="pt-PT" smtClean="0"/>
              <a:pPr/>
              <a:t>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1827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B3C5C-606A-4CC1-951A-66FA9482D80D}" type="slidenum">
              <a:rPr lang="pt-PT" smtClean="0"/>
              <a:pPr/>
              <a:t>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76166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B3C5C-606A-4CC1-951A-66FA9482D80D}" type="slidenum">
              <a:rPr lang="pt-PT" smtClean="0"/>
              <a:pPr/>
              <a:t>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27628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B3C5C-606A-4CC1-951A-66FA9482D80D}" type="slidenum">
              <a:rPr lang="pt-PT" smtClean="0"/>
              <a:pPr/>
              <a:t>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25869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B3C5C-606A-4CC1-951A-66FA9482D80D}" type="slidenum">
              <a:rPr lang="pt-PT" smtClean="0"/>
              <a:pPr/>
              <a:t>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03286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9E596-F722-4081-B04C-9E36CA83B7C1}" type="datetimeFigureOut">
              <a:rPr lang="pt-PT" smtClean="0"/>
              <a:pPr/>
              <a:t>20-04-2015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26CF8F-D523-4A57-9AEE-B53751023C65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pt-PT" sz="3600" b="1" dirty="0" smtClean="0">
                <a:solidFill>
                  <a:srgbClr val="0070C0"/>
                </a:solidFill>
              </a:rPr>
              <a:t>Regulamento Interno de Funcionamento e Contrato  de Prestação de Serviços</a:t>
            </a:r>
            <a:endParaRPr lang="pt-PT" sz="3600" b="1" dirty="0">
              <a:solidFill>
                <a:srgbClr val="0070C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PT" dirty="0" smtClean="0"/>
              <a:t>Abril 2015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b="1" dirty="0" smtClean="0">
                <a:solidFill>
                  <a:srgbClr val="0070C0"/>
                </a:solidFill>
              </a:rPr>
              <a:t>Esquema da apresentação</a:t>
            </a:r>
            <a:endParaRPr lang="pt-PT" b="1" dirty="0">
              <a:solidFill>
                <a:srgbClr val="0070C0"/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pt-PT" dirty="0" smtClean="0"/>
              <a:t>Conceitos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 smtClean="0"/>
              <a:t>Objetivos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 smtClean="0"/>
              <a:t>Justificação da iniciativa da CNIS de facultar modelos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 smtClean="0"/>
              <a:t>Esquema do Regulamento Interno (RI) 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 smtClean="0"/>
              <a:t>Esquema  do </a:t>
            </a:r>
            <a:r>
              <a:rPr lang="pt-PT" dirty="0"/>
              <a:t>C</a:t>
            </a:r>
            <a:r>
              <a:rPr lang="pt-PT" dirty="0" smtClean="0"/>
              <a:t>ontrato de Prestação de Serviços (CPS) </a:t>
            </a:r>
          </a:p>
          <a:p>
            <a:pPr marL="514350" indent="-514350">
              <a:buFont typeface="+mj-lt"/>
              <a:buAutoNum type="arabicPeriod"/>
            </a:pPr>
            <a:r>
              <a:rPr lang="pt-PT" dirty="0" smtClean="0"/>
              <a:t>Princípios gerais de atuação</a:t>
            </a:r>
          </a:p>
          <a:p>
            <a:pPr marL="514350" indent="-514350">
              <a:buFont typeface="+mj-lt"/>
              <a:buAutoNum type="arabicPeriod"/>
            </a:pPr>
            <a:endParaRPr lang="pt-P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b="1" dirty="0" smtClean="0">
                <a:solidFill>
                  <a:srgbClr val="0070C0"/>
                </a:solidFill>
              </a:rPr>
              <a:t>1. Conceitos</a:t>
            </a:r>
            <a:endParaRPr lang="pt-PT" b="1" dirty="0">
              <a:solidFill>
                <a:srgbClr val="0070C0"/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pt-PT" b="1" dirty="0" smtClean="0"/>
              <a:t>Resposta Social </a:t>
            </a:r>
            <a:r>
              <a:rPr lang="pt-PT" dirty="0" smtClean="0"/>
              <a:t>– atividade desenvolvida no âmbito da ação social, destinada a prestar um serviço /cuidados ou a desenvolver ações dirigidas a grupos específicos. Poderá ser desenvolvida em equipamento ou através da prestação de um serviço.</a:t>
            </a:r>
          </a:p>
          <a:p>
            <a:pPr>
              <a:buNone/>
            </a:pPr>
            <a:endParaRPr lang="pt-PT" dirty="0" smtClean="0"/>
          </a:p>
          <a:p>
            <a:pPr>
              <a:buFont typeface="Wingdings" pitchFamily="2" charset="2"/>
              <a:buChar char="q"/>
            </a:pPr>
            <a:r>
              <a:rPr lang="pt-PT" b="1" dirty="0" smtClean="0"/>
              <a:t>Regulamento Interno </a:t>
            </a:r>
            <a:r>
              <a:rPr lang="pt-PT" dirty="0" smtClean="0"/>
              <a:t>– documento onde se encontram identificadas as regras que regulam os princípios e as condições/normas de funcionamento da resposta social.</a:t>
            </a:r>
          </a:p>
          <a:p>
            <a:pPr>
              <a:buNone/>
            </a:pPr>
            <a:endParaRPr lang="pt-PT" dirty="0" smtClean="0"/>
          </a:p>
          <a:p>
            <a:pPr>
              <a:buFont typeface="Wingdings" pitchFamily="2" charset="2"/>
              <a:buChar char="q"/>
            </a:pPr>
            <a:r>
              <a:rPr lang="pt-PT" b="1" dirty="0" smtClean="0"/>
              <a:t>Contrato de Prestação de Serviços </a:t>
            </a:r>
            <a:r>
              <a:rPr lang="pt-PT" dirty="0" smtClean="0"/>
              <a:t>– acordo escrito através do qual, nos termos da legislação em vigor, se estabelece uma relação jurídica, com vista ao desenvolvimento de determinada resposta social, entre a Instituição e/ou pais/pessoa que   exerça responsabilidades parentais, ou entre a Instituição o utente e/ou familiares/descendentes e outros (consoante os casos)</a:t>
            </a:r>
            <a:endParaRPr lang="pt-P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b="1" dirty="0" smtClean="0">
                <a:solidFill>
                  <a:srgbClr val="0070C0"/>
                </a:solidFill>
              </a:rPr>
              <a:t>2. Objetivos</a:t>
            </a:r>
            <a:endParaRPr lang="pt-PT" b="1" dirty="0">
              <a:solidFill>
                <a:srgbClr val="0070C0"/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t-PT" sz="2400" b="1" dirty="0" smtClean="0"/>
              <a:t>Regulamento Interno – </a:t>
            </a:r>
            <a:r>
              <a:rPr lang="pt-PT" sz="2400" dirty="0" smtClean="0"/>
              <a:t>elaborado com base na legislação em vigor e com os normativos consensualizados em sede de CNAAPAC, visa</a:t>
            </a:r>
          </a:p>
          <a:p>
            <a:pPr>
              <a:buFont typeface="Wingdings" pitchFamily="2" charset="2"/>
              <a:buChar char="q"/>
            </a:pPr>
            <a:r>
              <a:rPr lang="pt-PT" sz="2400" dirty="0" smtClean="0"/>
              <a:t>Refletir o respeito pelos direitos e deveres dos utentes e demais interessados;</a:t>
            </a:r>
          </a:p>
          <a:p>
            <a:pPr>
              <a:buFont typeface="Wingdings" pitchFamily="2" charset="2"/>
              <a:buChar char="q"/>
            </a:pPr>
            <a:r>
              <a:rPr lang="pt-PT" sz="2400" dirty="0" smtClean="0"/>
              <a:t>Definir claramente os direitos e deveres  da Instituição enquanto prestadora de serviços;</a:t>
            </a:r>
          </a:p>
          <a:p>
            <a:pPr>
              <a:buFont typeface="Wingdings" pitchFamily="2" charset="2"/>
              <a:buChar char="q"/>
            </a:pPr>
            <a:r>
              <a:rPr lang="pt-PT" sz="2400" dirty="0" smtClean="0"/>
              <a:t>Expressar as formas de participação ativa dos utentes, seus representantes legais e famílias.</a:t>
            </a:r>
          </a:p>
          <a:p>
            <a:pPr>
              <a:buFont typeface="Wingdings" pitchFamily="2" charset="2"/>
              <a:buChar char="q"/>
            </a:pPr>
            <a:r>
              <a:rPr lang="pt-PT" sz="2400" dirty="0" smtClean="0"/>
              <a:t>Assegurar a divulgação e o cumprimento das regras de  organização e funcionamento da resposta social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t-PT" sz="2400" b="1" dirty="0" smtClean="0"/>
              <a:t>Contrato de prestação de serviços</a:t>
            </a:r>
          </a:p>
          <a:p>
            <a:pPr>
              <a:buFont typeface="Wingdings" pitchFamily="2" charset="2"/>
              <a:buChar char="q"/>
            </a:pPr>
            <a:r>
              <a:rPr lang="pt-PT" sz="2400" dirty="0" smtClean="0"/>
              <a:t>Regular a prestação de apoio social efetuada pela Instituição  ao utente, no âmbito de determinada resposta social;</a:t>
            </a:r>
          </a:p>
          <a:p>
            <a:pPr>
              <a:buFont typeface="Wingdings" pitchFamily="2" charset="2"/>
              <a:buChar char="q"/>
            </a:pPr>
            <a:r>
              <a:rPr lang="pt-PT" sz="2400" dirty="0" smtClean="0"/>
              <a:t>Estabelecer os direitos e obrigações das partes, de acordo com o Regulamento Interno de funcionamento, que prevalece em caso de omissão.</a:t>
            </a:r>
          </a:p>
          <a:p>
            <a:endParaRPr lang="pt-PT" sz="24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PT" sz="3600" b="1" dirty="0" smtClean="0">
                <a:solidFill>
                  <a:srgbClr val="0070C0"/>
                </a:solidFill>
              </a:rPr>
              <a:t>3. Justificação e estratégia da iniciativa da CNIS de facultar modelos</a:t>
            </a:r>
            <a:endParaRPr lang="pt-PT" sz="3600" b="1" dirty="0">
              <a:solidFill>
                <a:srgbClr val="0070C0"/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pt-PT" dirty="0" smtClean="0"/>
              <a:t> Prestar um serviço às IPSS </a:t>
            </a:r>
            <a:r>
              <a:rPr lang="pt-PT" i="1" dirty="0" smtClean="0"/>
              <a:t>(obrigatoriedade de </a:t>
            </a:r>
            <a:r>
              <a:rPr lang="pt-PT" i="1" dirty="0" smtClean="0">
                <a:solidFill>
                  <a:srgbClr val="FF0000"/>
                </a:solidFill>
              </a:rPr>
              <a:t>facultar </a:t>
            </a:r>
            <a:r>
              <a:rPr lang="pt-PT" i="1" dirty="0" smtClean="0"/>
              <a:t>os RI e suas alterações aos CDSS);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 Integrar o Compromisso de Cooperação, as Circulares n.º 4 e 5 da DGSS e a legislação aplicável comum a todas as respostas sociais e ainda a legislação  específica de cada resposta social;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 Beneficiar e pôr ao serviço de todos, o saber e a experiência de várias IPSS e da Direção da CNIS;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 Atenuar interpretações diversas, tanto ao nível dos CDSS como das IPSS;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 Respeitar a identidade, autonomia e capacidade de gestão de cada IPSS.</a:t>
            </a:r>
          </a:p>
          <a:p>
            <a:pPr>
              <a:buFont typeface="Wingdings" pitchFamily="2" charset="2"/>
              <a:buChar char="q"/>
            </a:pPr>
            <a:endParaRPr lang="pt-P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b="1" dirty="0" smtClean="0">
                <a:solidFill>
                  <a:srgbClr val="0070C0"/>
                </a:solidFill>
              </a:rPr>
              <a:t>4. Esquema do Regulamento Interno </a:t>
            </a:r>
            <a:r>
              <a:rPr lang="pt-PT" sz="3100" b="1" dirty="0" smtClean="0">
                <a:solidFill>
                  <a:srgbClr val="0070C0"/>
                </a:solidFill>
              </a:rPr>
              <a:t>Normas idênticas em  todas as respostas sociais</a:t>
            </a:r>
            <a:endParaRPr lang="pt-PT" sz="3100" b="1" dirty="0">
              <a:solidFill>
                <a:srgbClr val="0070C0"/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pt-PT" sz="1600" dirty="0" smtClean="0"/>
              <a:t>Inscrição do utente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Admissão do utente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Processo individual 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Pagamento das mensalidades </a:t>
            </a:r>
            <a:r>
              <a:rPr lang="pt-PT" sz="1600" i="1" dirty="0" smtClean="0">
                <a:solidFill>
                  <a:srgbClr val="FF0000"/>
                </a:solidFill>
              </a:rPr>
              <a:t>(Caso específico dos LIJ)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Cálculo do rendimento </a:t>
            </a:r>
            <a:r>
              <a:rPr lang="pt-PT" sz="1600" i="1" dirty="0" smtClean="0"/>
              <a:t>per capita </a:t>
            </a:r>
            <a:r>
              <a:rPr lang="pt-PT" sz="1600" i="1" dirty="0" smtClean="0">
                <a:solidFill>
                  <a:srgbClr val="FF0000"/>
                </a:solidFill>
              </a:rPr>
              <a:t>(caso específico do ERPI e do LIJ)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Pessoal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Direção /Coordenação Técnica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Direitos e deveres dos utentes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Direitos e deveres da Instituição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Depósito e guarda de bens do utente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Interrupção da prestação dos serviços por iniciativa do utente</a:t>
            </a:r>
            <a:r>
              <a:rPr lang="pt-PT" sz="1600" dirty="0" smtClean="0">
                <a:solidFill>
                  <a:srgbClr val="FF0000"/>
                </a:solidFill>
              </a:rPr>
              <a:t> (</a:t>
            </a:r>
            <a:r>
              <a:rPr lang="pt-PT" sz="1600" i="1" dirty="0" smtClean="0">
                <a:solidFill>
                  <a:srgbClr val="FF0000"/>
                </a:solidFill>
              </a:rPr>
              <a:t>Caso específico dos LIJ)</a:t>
            </a:r>
            <a:endParaRPr lang="pt-PT" sz="1600" dirty="0" smtClean="0"/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Cessação da prestação dos serviços por facto não imputável ao prestador</a:t>
            </a:r>
            <a:r>
              <a:rPr lang="pt-PT" sz="1600" dirty="0" smtClean="0">
                <a:solidFill>
                  <a:srgbClr val="FF0000"/>
                </a:solidFill>
              </a:rPr>
              <a:t> (</a:t>
            </a:r>
            <a:r>
              <a:rPr lang="pt-PT" sz="1600" i="1" dirty="0" smtClean="0">
                <a:solidFill>
                  <a:srgbClr val="FF0000"/>
                </a:solidFill>
              </a:rPr>
              <a:t>Caso específico dos LIJ)</a:t>
            </a:r>
            <a:endParaRPr lang="pt-PT" sz="1600" dirty="0" smtClean="0"/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Livro de reclamações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Livro de registo de ocorrências</a:t>
            </a:r>
          </a:p>
          <a:p>
            <a:pPr>
              <a:buFont typeface="Wingdings" pitchFamily="2" charset="2"/>
              <a:buChar char="q"/>
            </a:pPr>
            <a:r>
              <a:rPr lang="pt-PT" sz="1600" dirty="0" smtClean="0"/>
              <a:t>Disposições finais (alterações ao Regulamento Interno, integração de lacunas, disposições complementares e entrada em vigor)</a:t>
            </a:r>
            <a:endParaRPr lang="pt-PT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b="1" dirty="0" smtClean="0">
                <a:solidFill>
                  <a:srgbClr val="0070C0"/>
                </a:solidFill>
              </a:rPr>
              <a:t/>
            </a:r>
            <a:br>
              <a:rPr lang="pt-PT" b="1" dirty="0" smtClean="0">
                <a:solidFill>
                  <a:srgbClr val="0070C0"/>
                </a:solidFill>
              </a:rPr>
            </a:br>
            <a:r>
              <a:rPr lang="pt-PT" b="1" dirty="0" smtClean="0">
                <a:solidFill>
                  <a:srgbClr val="0070C0"/>
                </a:solidFill>
              </a:rPr>
              <a:t>4. Esquema do Regulamento Interno</a:t>
            </a:r>
            <a:br>
              <a:rPr lang="pt-PT" b="1" dirty="0" smtClean="0">
                <a:solidFill>
                  <a:srgbClr val="0070C0"/>
                </a:solidFill>
              </a:rPr>
            </a:br>
            <a:r>
              <a:rPr lang="pt-PT" sz="3100" b="1" dirty="0" smtClean="0">
                <a:solidFill>
                  <a:srgbClr val="0070C0"/>
                </a:solidFill>
              </a:rPr>
              <a:t>Normas específicas a cada resposta social</a:t>
            </a:r>
            <a:r>
              <a:rPr lang="pt-PT" b="1" dirty="0" smtClean="0"/>
              <a:t/>
            </a:r>
            <a:br>
              <a:rPr lang="pt-PT" b="1" dirty="0" smtClean="0"/>
            </a:br>
            <a:r>
              <a:rPr lang="pt-PT" b="1" dirty="0" smtClean="0">
                <a:solidFill>
                  <a:srgbClr val="0070C0"/>
                </a:solidFill>
              </a:rPr>
              <a:t> </a:t>
            </a:r>
            <a:endParaRPr lang="pt-PT" b="1" dirty="0">
              <a:solidFill>
                <a:srgbClr val="0070C0"/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pt-PT" sz="1800" dirty="0" smtClean="0"/>
              <a:t>Âmbito de aplicação</a:t>
            </a:r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Legislação aplicável</a:t>
            </a:r>
            <a:endParaRPr lang="pt-PT" sz="1800" i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Destinatários e objetivos</a:t>
            </a:r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Serviços/cuidados/atividades</a:t>
            </a:r>
            <a:endParaRPr lang="pt-PT" sz="1800" i="1" dirty="0" smtClean="0"/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Condições de admissão</a:t>
            </a:r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Critérios de prioridade – questão da lista de espera</a:t>
            </a:r>
            <a:r>
              <a:rPr lang="pt-PT" sz="1800" i="1" dirty="0" smtClean="0">
                <a:solidFill>
                  <a:srgbClr val="FF0000"/>
                </a:solidFill>
              </a:rPr>
              <a:t> (caso específico do LIJ)</a:t>
            </a:r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Acolhimento dos novos utentes</a:t>
            </a:r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Horários de funcionamento</a:t>
            </a:r>
            <a:endParaRPr lang="pt-PT" sz="1800" i="1" dirty="0" smtClean="0"/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Comparticipação financeira adicional </a:t>
            </a:r>
            <a:r>
              <a:rPr lang="pt-PT" sz="1800" i="1" dirty="0" smtClean="0">
                <a:solidFill>
                  <a:srgbClr val="FF0000"/>
                </a:solidFill>
              </a:rPr>
              <a:t>(caso específico do ERPI)</a:t>
            </a:r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Tabela de comparticipações </a:t>
            </a:r>
            <a:r>
              <a:rPr lang="pt-PT" sz="1800" i="1" dirty="0" smtClean="0">
                <a:solidFill>
                  <a:srgbClr val="FF0000"/>
                </a:solidFill>
              </a:rPr>
              <a:t>(caso específico do LIJ)</a:t>
            </a:r>
            <a:endParaRPr lang="pt-PT" sz="1800" dirty="0" smtClean="0"/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Montante e revisão da comparticipação familiar </a:t>
            </a:r>
            <a:r>
              <a:rPr lang="pt-PT" sz="1800" dirty="0" smtClean="0">
                <a:solidFill>
                  <a:srgbClr val="FF0000"/>
                </a:solidFill>
              </a:rPr>
              <a:t>(</a:t>
            </a:r>
            <a:r>
              <a:rPr lang="pt-PT" sz="1800" i="1" dirty="0" smtClean="0">
                <a:solidFill>
                  <a:srgbClr val="FF0000"/>
                </a:solidFill>
              </a:rPr>
              <a:t>Caso específico do LIJ)</a:t>
            </a:r>
            <a:r>
              <a:rPr lang="pt-PT" sz="1800" dirty="0" smtClean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Contrato de prestação de serviços </a:t>
            </a:r>
            <a:r>
              <a:rPr lang="pt-PT" sz="1800" dirty="0" smtClean="0">
                <a:solidFill>
                  <a:srgbClr val="FF0000"/>
                </a:solidFill>
              </a:rPr>
              <a:t>(</a:t>
            </a:r>
            <a:r>
              <a:rPr lang="pt-PT" sz="1800" i="1" dirty="0" smtClean="0">
                <a:solidFill>
                  <a:srgbClr val="FF0000"/>
                </a:solidFill>
              </a:rPr>
              <a:t>Caso específico dos LIJ)</a:t>
            </a:r>
          </a:p>
          <a:p>
            <a:pPr>
              <a:buFont typeface="Wingdings" pitchFamily="2" charset="2"/>
              <a:buChar char="q"/>
            </a:pPr>
            <a:r>
              <a:rPr lang="pt-PT" sz="1800" dirty="0" smtClean="0"/>
              <a:t>Normas relativas a cada serviço/cuidado/atividade específico da resposta social e  outros possíveis e opcionais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b="1" dirty="0" smtClean="0">
                <a:solidFill>
                  <a:srgbClr val="0070C0"/>
                </a:solidFill>
              </a:rPr>
              <a:t>5. Esquema do Contrato de Prestação de Serviços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pt-PT" b="1" dirty="0" smtClean="0"/>
              <a:t>Normas idênticas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Direitos e deveres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Pagamentos suplementares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Condições de alteração, suspensão e rescisão do contrato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Vigência do contrato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Disposições finais</a:t>
            </a:r>
          </a:p>
          <a:p>
            <a:pPr>
              <a:buFont typeface="Wingdings" pitchFamily="2" charset="2"/>
              <a:buChar char="q"/>
            </a:pP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pt-PT" b="1" dirty="0" smtClean="0"/>
              <a:t>Normas específicas a cada resposta social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Identificação das partes outorgantes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Objeto do contrato</a:t>
            </a:r>
          </a:p>
          <a:p>
            <a:pPr>
              <a:buFont typeface="Wingdings" pitchFamily="2" charset="2"/>
              <a:buChar char="q"/>
            </a:pPr>
            <a:r>
              <a:rPr lang="pt-PT" dirty="0" smtClean="0"/>
              <a:t>Comparticipação financeira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b="1" dirty="0" smtClean="0">
                <a:solidFill>
                  <a:srgbClr val="0070C0"/>
                </a:solidFill>
              </a:rPr>
              <a:t>6. Princípios gerais de atuação</a:t>
            </a:r>
            <a:endParaRPr lang="pt-PT" b="1" dirty="0">
              <a:solidFill>
                <a:srgbClr val="0070C0"/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pt-PT" sz="2000" b="1" dirty="0" smtClean="0"/>
              <a:t>Solidariedade</a:t>
            </a:r>
            <a:r>
              <a:rPr lang="pt-PT" sz="2000" dirty="0" smtClean="0"/>
              <a:t> como valor nuclear da ação e como razão de ser da existência de uma IPSS -  preocupação com os outros, com prioridade aos que correm mais riscos e aos que se encontram em situações de maior vulnerabilidade;</a:t>
            </a:r>
          </a:p>
          <a:p>
            <a:pPr>
              <a:buFont typeface="Wingdings" pitchFamily="2" charset="2"/>
              <a:buChar char="q"/>
            </a:pPr>
            <a:r>
              <a:rPr lang="pt-PT" sz="2000" dirty="0" smtClean="0"/>
              <a:t>Considerar e respeitar a </a:t>
            </a:r>
            <a:r>
              <a:rPr lang="pt-PT" sz="2000" b="1" dirty="0" smtClean="0"/>
              <a:t>dignidade da pessoa, a individualização, a confidencialidade, a autonomia, a participação, a educação e capacitação</a:t>
            </a:r>
            <a:r>
              <a:rPr lang="pt-PT" sz="2000" dirty="0" smtClean="0"/>
              <a:t>, que terão expressão na diversidade dos cuidados e serviços, mas também na forma e intencionalidade com que são prestados;</a:t>
            </a:r>
          </a:p>
          <a:p>
            <a:pPr>
              <a:buFont typeface="Wingdings" pitchFamily="2" charset="2"/>
              <a:buChar char="q"/>
            </a:pPr>
            <a:r>
              <a:rPr lang="pt-PT" sz="2000" b="1" dirty="0" smtClean="0"/>
              <a:t>Agir e não apenas reagir </a:t>
            </a:r>
            <a:r>
              <a:rPr lang="pt-PT" sz="2000" dirty="0" smtClean="0"/>
              <a:t>– atitude pró ativa; aprender a olhar e ver;</a:t>
            </a:r>
          </a:p>
          <a:p>
            <a:pPr>
              <a:buFont typeface="Wingdings" pitchFamily="2" charset="2"/>
              <a:buChar char="q"/>
            </a:pPr>
            <a:r>
              <a:rPr lang="pt-PT" sz="2000" b="1" dirty="0" smtClean="0"/>
              <a:t>Prevenção</a:t>
            </a:r>
          </a:p>
          <a:p>
            <a:pPr>
              <a:buFont typeface="Wingdings" pitchFamily="2" charset="2"/>
              <a:buChar char="q"/>
            </a:pPr>
            <a:r>
              <a:rPr lang="pt-PT" sz="2000" b="1" dirty="0" smtClean="0"/>
              <a:t>Organização, rigor, disciplina, transparência e práticas eficientes de gestão</a:t>
            </a:r>
            <a:r>
              <a:rPr lang="pt-PT" sz="2000" dirty="0" smtClean="0"/>
              <a:t>, (supõem planear, decidir e avaliar) sem nunca esquecer o objetivo principal da  constituição da IPSS – a preocupação com os outros;</a:t>
            </a:r>
          </a:p>
          <a:p>
            <a:pPr>
              <a:buFont typeface="Wingdings" pitchFamily="2" charset="2"/>
              <a:buChar char="q"/>
            </a:pPr>
            <a:r>
              <a:rPr lang="pt-PT" sz="2000" dirty="0" smtClean="0"/>
              <a:t>A </a:t>
            </a:r>
            <a:r>
              <a:rPr lang="pt-PT" sz="2000" b="1" dirty="0" smtClean="0"/>
              <a:t>sustentabilidade financeira  </a:t>
            </a:r>
            <a:r>
              <a:rPr lang="pt-PT" sz="2000" dirty="0" smtClean="0"/>
              <a:t>-  tem sentido, apenas como instrumento para garantir mais e melhores </a:t>
            </a:r>
            <a:r>
              <a:rPr lang="pt-PT" sz="2000" smtClean="0"/>
              <a:t>respostas sociais às </a:t>
            </a:r>
            <a:r>
              <a:rPr lang="pt-PT" sz="2000" dirty="0" smtClean="0"/>
              <a:t>necessidades que se apresentam;</a:t>
            </a:r>
          </a:p>
          <a:p>
            <a:pPr>
              <a:buFont typeface="Wingdings" pitchFamily="2" charset="2"/>
              <a:buChar char="q"/>
            </a:pPr>
            <a:r>
              <a:rPr lang="pt-PT" sz="2000" b="1" dirty="0" smtClean="0"/>
              <a:t>Sustentabilidade ambiental;</a:t>
            </a:r>
          </a:p>
          <a:p>
            <a:pPr>
              <a:buFont typeface="Wingdings" pitchFamily="2" charset="2"/>
              <a:buChar char="q"/>
            </a:pPr>
            <a:r>
              <a:rPr lang="pt-PT" sz="2000" b="1" dirty="0" smtClean="0"/>
              <a:t>Identidade e a autonomia </a:t>
            </a:r>
            <a:r>
              <a:rPr lang="pt-PT" sz="2000" dirty="0" smtClean="0"/>
              <a:t>das IPSS</a:t>
            </a:r>
          </a:p>
          <a:p>
            <a:pPr>
              <a:buFont typeface="Wingdings" pitchFamily="2" charset="2"/>
              <a:buChar char="q"/>
            </a:pPr>
            <a:r>
              <a:rPr lang="pt-PT" sz="2000" b="1" dirty="0" smtClean="0"/>
              <a:t>Parceria</a:t>
            </a:r>
          </a:p>
          <a:p>
            <a:pPr>
              <a:buFont typeface="Wingdings" pitchFamily="2" charset="2"/>
              <a:buChar char="q"/>
            </a:pPr>
            <a:endParaRPr lang="pt-PT" sz="2000" dirty="0" smtClean="0"/>
          </a:p>
          <a:p>
            <a:endParaRPr lang="pt-PT" sz="2000" dirty="0" smtClean="0"/>
          </a:p>
          <a:p>
            <a:pPr>
              <a:buFont typeface="Wingdings" pitchFamily="2" charset="2"/>
              <a:buChar char="q"/>
            </a:pPr>
            <a:endParaRPr lang="pt-PT" sz="2000" dirty="0" smtClean="0"/>
          </a:p>
          <a:p>
            <a:pPr>
              <a:buFont typeface="Wingdings" pitchFamily="2" charset="2"/>
              <a:buChar char="q"/>
            </a:pPr>
            <a:endParaRPr lang="pt-PT" sz="2800" dirty="0" smtClean="0"/>
          </a:p>
          <a:p>
            <a:pPr>
              <a:buFont typeface="Wingdings" pitchFamily="2" charset="2"/>
              <a:buChar char="q"/>
            </a:pPr>
            <a:endParaRPr lang="pt-P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835</TotalTime>
  <Words>863</Words>
  <Application>Microsoft Office PowerPoint</Application>
  <PresentationFormat>Apresentação no Ecrã (4:3)</PresentationFormat>
  <Paragraphs>93</Paragraphs>
  <Slides>9</Slides>
  <Notes>9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Tema do Office</vt:lpstr>
      <vt:lpstr>Regulamento Interno de Funcionamento e Contrato  de Prestação de Serviços</vt:lpstr>
      <vt:lpstr>Esquema da apresentação</vt:lpstr>
      <vt:lpstr>1. Conceitos</vt:lpstr>
      <vt:lpstr>2. Objetivos</vt:lpstr>
      <vt:lpstr>3. Justificação e estratégia da iniciativa da CNIS de facultar modelos</vt:lpstr>
      <vt:lpstr>4. Esquema do Regulamento Interno Normas idênticas em  todas as respostas sociais</vt:lpstr>
      <vt:lpstr> 4. Esquema do Regulamento Interno Normas específicas a cada resposta social  </vt:lpstr>
      <vt:lpstr>5. Esquema do Contrato de Prestação de Serviços</vt:lpstr>
      <vt:lpstr>6. Princípios gerais de atuação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Regulamento interno de funcionamento e contrato  de prestação de serviço</dc:title>
  <dc:creator>Filomena Bordalo</dc:creator>
  <cp:lastModifiedBy>Claudina</cp:lastModifiedBy>
  <cp:revision>91</cp:revision>
  <dcterms:created xsi:type="dcterms:W3CDTF">2015-04-03T07:37:16Z</dcterms:created>
  <dcterms:modified xsi:type="dcterms:W3CDTF">2015-04-20T11:29:08Z</dcterms:modified>
</cp:coreProperties>
</file>