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29"/>
  </p:notesMasterIdLst>
  <p:handoutMasterIdLst>
    <p:handoutMasterId r:id="rId130"/>
  </p:handoutMasterIdLst>
  <p:sldIdLst>
    <p:sldId id="702" r:id="rId2"/>
    <p:sldId id="769" r:id="rId3"/>
    <p:sldId id="832" r:id="rId4"/>
    <p:sldId id="886" r:id="rId5"/>
    <p:sldId id="883" r:id="rId6"/>
    <p:sldId id="884" r:id="rId7"/>
    <p:sldId id="885" r:id="rId8"/>
    <p:sldId id="887" r:id="rId9"/>
    <p:sldId id="946" r:id="rId10"/>
    <p:sldId id="945" r:id="rId11"/>
    <p:sldId id="939" r:id="rId12"/>
    <p:sldId id="920" r:id="rId13"/>
    <p:sldId id="921" r:id="rId14"/>
    <p:sldId id="924" r:id="rId15"/>
    <p:sldId id="942" r:id="rId16"/>
    <p:sldId id="943" r:id="rId17"/>
    <p:sldId id="923" r:id="rId18"/>
    <p:sldId id="925" r:id="rId19"/>
    <p:sldId id="944" r:id="rId20"/>
    <p:sldId id="936" r:id="rId21"/>
    <p:sldId id="947" r:id="rId22"/>
    <p:sldId id="948" r:id="rId23"/>
    <p:sldId id="949" r:id="rId24"/>
    <p:sldId id="955" r:id="rId25"/>
    <p:sldId id="950" r:id="rId26"/>
    <p:sldId id="951" r:id="rId27"/>
    <p:sldId id="952" r:id="rId28"/>
    <p:sldId id="953" r:id="rId29"/>
    <p:sldId id="954" r:id="rId30"/>
    <p:sldId id="956" r:id="rId31"/>
    <p:sldId id="957" r:id="rId32"/>
    <p:sldId id="958" r:id="rId33"/>
    <p:sldId id="959" r:id="rId34"/>
    <p:sldId id="977" r:id="rId35"/>
    <p:sldId id="961" r:id="rId36"/>
    <p:sldId id="962" r:id="rId37"/>
    <p:sldId id="965" r:id="rId38"/>
    <p:sldId id="964" r:id="rId39"/>
    <p:sldId id="966" r:id="rId40"/>
    <p:sldId id="967" r:id="rId41"/>
    <p:sldId id="969" r:id="rId42"/>
    <p:sldId id="968" r:id="rId43"/>
    <p:sldId id="970" r:id="rId44"/>
    <p:sldId id="971" r:id="rId45"/>
    <p:sldId id="972" r:id="rId46"/>
    <p:sldId id="973" r:id="rId47"/>
    <p:sldId id="974" r:id="rId48"/>
    <p:sldId id="975" r:id="rId49"/>
    <p:sldId id="976" r:id="rId50"/>
    <p:sldId id="978" r:id="rId51"/>
    <p:sldId id="979" r:id="rId52"/>
    <p:sldId id="980" r:id="rId53"/>
    <p:sldId id="981" r:id="rId54"/>
    <p:sldId id="982" r:id="rId55"/>
    <p:sldId id="983" r:id="rId56"/>
    <p:sldId id="984" r:id="rId57"/>
    <p:sldId id="994" r:id="rId58"/>
    <p:sldId id="985" r:id="rId59"/>
    <p:sldId id="988" r:id="rId60"/>
    <p:sldId id="989" r:id="rId61"/>
    <p:sldId id="986" r:id="rId62"/>
    <p:sldId id="987" r:id="rId63"/>
    <p:sldId id="995" r:id="rId64"/>
    <p:sldId id="990" r:id="rId65"/>
    <p:sldId id="991" r:id="rId66"/>
    <p:sldId id="992" r:id="rId67"/>
    <p:sldId id="993" r:id="rId68"/>
    <p:sldId id="996" r:id="rId69"/>
    <p:sldId id="997" r:id="rId70"/>
    <p:sldId id="998" r:id="rId71"/>
    <p:sldId id="999" r:id="rId72"/>
    <p:sldId id="1000" r:id="rId73"/>
    <p:sldId id="1001" r:id="rId74"/>
    <p:sldId id="1002" r:id="rId75"/>
    <p:sldId id="1003" r:id="rId76"/>
    <p:sldId id="1004" r:id="rId77"/>
    <p:sldId id="1005" r:id="rId78"/>
    <p:sldId id="1006" r:id="rId79"/>
    <p:sldId id="1007" r:id="rId80"/>
    <p:sldId id="1008" r:id="rId81"/>
    <p:sldId id="1009" r:id="rId82"/>
    <p:sldId id="1010" r:id="rId83"/>
    <p:sldId id="1012" r:id="rId84"/>
    <p:sldId id="1011" r:id="rId85"/>
    <p:sldId id="1013" r:id="rId86"/>
    <p:sldId id="1014" r:id="rId87"/>
    <p:sldId id="1015" r:id="rId88"/>
    <p:sldId id="1016" r:id="rId89"/>
    <p:sldId id="926" r:id="rId90"/>
    <p:sldId id="927" r:id="rId91"/>
    <p:sldId id="928" r:id="rId92"/>
    <p:sldId id="929" r:id="rId93"/>
    <p:sldId id="930" r:id="rId94"/>
    <p:sldId id="931" r:id="rId95"/>
    <p:sldId id="932" r:id="rId96"/>
    <p:sldId id="933" r:id="rId97"/>
    <p:sldId id="890" r:id="rId98"/>
    <p:sldId id="891" r:id="rId99"/>
    <p:sldId id="889" r:id="rId100"/>
    <p:sldId id="892" r:id="rId101"/>
    <p:sldId id="893" r:id="rId102"/>
    <p:sldId id="894" r:id="rId103"/>
    <p:sldId id="895" r:id="rId104"/>
    <p:sldId id="896" r:id="rId105"/>
    <p:sldId id="897" r:id="rId106"/>
    <p:sldId id="898" r:id="rId107"/>
    <p:sldId id="899" r:id="rId108"/>
    <p:sldId id="900" r:id="rId109"/>
    <p:sldId id="901" r:id="rId110"/>
    <p:sldId id="902" r:id="rId111"/>
    <p:sldId id="903" r:id="rId112"/>
    <p:sldId id="904" r:id="rId113"/>
    <p:sldId id="905" r:id="rId114"/>
    <p:sldId id="906" r:id="rId115"/>
    <p:sldId id="907" r:id="rId116"/>
    <p:sldId id="908" r:id="rId117"/>
    <p:sldId id="909" r:id="rId118"/>
    <p:sldId id="910" r:id="rId119"/>
    <p:sldId id="911" r:id="rId120"/>
    <p:sldId id="912" r:id="rId121"/>
    <p:sldId id="913" r:id="rId122"/>
    <p:sldId id="914" r:id="rId123"/>
    <p:sldId id="915" r:id="rId124"/>
    <p:sldId id="916" r:id="rId125"/>
    <p:sldId id="917" r:id="rId126"/>
    <p:sldId id="918" r:id="rId127"/>
    <p:sldId id="919" r:id="rId128"/>
  </p:sldIdLst>
  <p:sldSz cx="9906000" cy="6858000" type="A4"/>
  <p:notesSz cx="6797675" cy="9926638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800" b="1" kern="1200">
        <a:solidFill>
          <a:schemeClr val="bg1"/>
        </a:solidFill>
        <a:latin typeface="Times New Roman" pitchFamily="18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800" b="1" kern="1200">
        <a:solidFill>
          <a:schemeClr val="bg1"/>
        </a:solidFill>
        <a:latin typeface="Times New Roman" pitchFamily="18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800" b="1" kern="1200">
        <a:solidFill>
          <a:schemeClr val="bg1"/>
        </a:solidFill>
        <a:latin typeface="Times New Roman" pitchFamily="18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800" b="1" kern="1200">
        <a:solidFill>
          <a:schemeClr val="bg1"/>
        </a:solidFill>
        <a:latin typeface="Times New Roman" pitchFamily="18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800" b="1" kern="1200">
        <a:solidFill>
          <a:schemeClr val="bg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800" b="1" kern="1200">
        <a:solidFill>
          <a:schemeClr val="bg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800" b="1" kern="1200">
        <a:solidFill>
          <a:schemeClr val="bg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800" b="1" kern="1200">
        <a:solidFill>
          <a:schemeClr val="bg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800" b="1" kern="1200">
        <a:solidFill>
          <a:schemeClr val="bg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  <a:srgbClr val="FF66CC"/>
    <a:srgbClr val="FF99FF"/>
    <a:srgbClr val="F1FD7B"/>
    <a:srgbClr val="66FFFF"/>
    <a:srgbClr val="FF3399"/>
    <a:srgbClr val="FFCC99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11" autoAdjust="0"/>
    <p:restoredTop sz="94660" autoAdjust="0"/>
  </p:normalViewPr>
  <p:slideViewPr>
    <p:cSldViewPr>
      <p:cViewPr>
        <p:scale>
          <a:sx n="87" d="100"/>
          <a:sy n="87" d="100"/>
        </p:scale>
        <p:origin x="-390" y="22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272"/>
    </p:cViewPr>
  </p:sorterViewPr>
  <p:notesViewPr>
    <p:cSldViewPr>
      <p:cViewPr varScale="1">
        <p:scale>
          <a:sx n="55" d="100"/>
          <a:sy n="55" d="100"/>
        </p:scale>
        <p:origin x="-1656" y="-8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theme" Target="theme/theme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13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9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wmf"/><Relationship Id="rId2" Type="http://schemas.openxmlformats.org/officeDocument/2006/relationships/image" Target="../media/image111.wmf"/><Relationship Id="rId1" Type="http://schemas.openxmlformats.org/officeDocument/2006/relationships/image" Target="../media/image11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wmf"/><Relationship Id="rId7" Type="http://schemas.openxmlformats.org/officeDocument/2006/relationships/image" Target="../media/image122.wmf"/><Relationship Id="rId2" Type="http://schemas.openxmlformats.org/officeDocument/2006/relationships/image" Target="../media/image117.wmf"/><Relationship Id="rId1" Type="http://schemas.openxmlformats.org/officeDocument/2006/relationships/image" Target="../media/image116.wmf"/><Relationship Id="rId6" Type="http://schemas.openxmlformats.org/officeDocument/2006/relationships/image" Target="../media/image121.wmf"/><Relationship Id="rId5" Type="http://schemas.openxmlformats.org/officeDocument/2006/relationships/image" Target="../media/image120.wmf"/><Relationship Id="rId4" Type="http://schemas.openxmlformats.org/officeDocument/2006/relationships/image" Target="../media/image11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wmf"/><Relationship Id="rId2" Type="http://schemas.openxmlformats.org/officeDocument/2006/relationships/image" Target="../media/image124.wmf"/><Relationship Id="rId1" Type="http://schemas.openxmlformats.org/officeDocument/2006/relationships/image" Target="../media/image123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wmf"/><Relationship Id="rId2" Type="http://schemas.openxmlformats.org/officeDocument/2006/relationships/image" Target="../media/image126.wmf"/><Relationship Id="rId1" Type="http://schemas.openxmlformats.org/officeDocument/2006/relationships/image" Target="../media/image98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8.wmf"/><Relationship Id="rId2" Type="http://schemas.openxmlformats.org/officeDocument/2006/relationships/image" Target="../media/image129.wmf"/><Relationship Id="rId1" Type="http://schemas.openxmlformats.org/officeDocument/2006/relationships/image" Target="../media/image128.wmf"/><Relationship Id="rId5" Type="http://schemas.openxmlformats.org/officeDocument/2006/relationships/image" Target="../media/image131.wmf"/><Relationship Id="rId4" Type="http://schemas.openxmlformats.org/officeDocument/2006/relationships/image" Target="../media/image130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wmf"/><Relationship Id="rId2" Type="http://schemas.openxmlformats.org/officeDocument/2006/relationships/image" Target="../media/image133.wmf"/><Relationship Id="rId1" Type="http://schemas.openxmlformats.org/officeDocument/2006/relationships/image" Target="../media/image132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wmf"/><Relationship Id="rId1" Type="http://schemas.openxmlformats.org/officeDocument/2006/relationships/image" Target="../media/image135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wmf"/><Relationship Id="rId1" Type="http://schemas.openxmlformats.org/officeDocument/2006/relationships/image" Target="../media/image137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wmf"/><Relationship Id="rId2" Type="http://schemas.openxmlformats.org/officeDocument/2006/relationships/image" Target="../media/image140.wmf"/><Relationship Id="rId1" Type="http://schemas.openxmlformats.org/officeDocument/2006/relationships/image" Target="../media/image139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43.wmf"/><Relationship Id="rId1" Type="http://schemas.openxmlformats.org/officeDocument/2006/relationships/image" Target="../media/image142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wmf"/><Relationship Id="rId2" Type="http://schemas.openxmlformats.org/officeDocument/2006/relationships/image" Target="../media/image146.wmf"/><Relationship Id="rId1" Type="http://schemas.openxmlformats.org/officeDocument/2006/relationships/image" Target="../media/image145.wmf"/><Relationship Id="rId4" Type="http://schemas.openxmlformats.org/officeDocument/2006/relationships/image" Target="../media/image148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9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wmf"/><Relationship Id="rId2" Type="http://schemas.openxmlformats.org/officeDocument/2006/relationships/image" Target="../media/image151.wmf"/><Relationship Id="rId1" Type="http://schemas.openxmlformats.org/officeDocument/2006/relationships/image" Target="../media/image150.wmf"/><Relationship Id="rId4" Type="http://schemas.openxmlformats.org/officeDocument/2006/relationships/image" Target="../media/image153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wmf"/><Relationship Id="rId2" Type="http://schemas.openxmlformats.org/officeDocument/2006/relationships/image" Target="../media/image155.wmf"/><Relationship Id="rId1" Type="http://schemas.openxmlformats.org/officeDocument/2006/relationships/image" Target="../media/image154.wmf"/><Relationship Id="rId6" Type="http://schemas.openxmlformats.org/officeDocument/2006/relationships/image" Target="../media/image159.wmf"/><Relationship Id="rId5" Type="http://schemas.openxmlformats.org/officeDocument/2006/relationships/image" Target="../media/image158.wmf"/><Relationship Id="rId4" Type="http://schemas.openxmlformats.org/officeDocument/2006/relationships/image" Target="../media/image157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wmf"/><Relationship Id="rId2" Type="http://schemas.openxmlformats.org/officeDocument/2006/relationships/image" Target="../media/image161.wmf"/><Relationship Id="rId1" Type="http://schemas.openxmlformats.org/officeDocument/2006/relationships/image" Target="../media/image160.wmf"/><Relationship Id="rId4" Type="http://schemas.openxmlformats.org/officeDocument/2006/relationships/image" Target="../media/image163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wmf"/><Relationship Id="rId2" Type="http://schemas.openxmlformats.org/officeDocument/2006/relationships/image" Target="../media/image165.wmf"/><Relationship Id="rId1" Type="http://schemas.openxmlformats.org/officeDocument/2006/relationships/image" Target="../media/image164.wmf"/><Relationship Id="rId4" Type="http://schemas.openxmlformats.org/officeDocument/2006/relationships/image" Target="../media/image167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wmf"/><Relationship Id="rId2" Type="http://schemas.openxmlformats.org/officeDocument/2006/relationships/image" Target="../media/image169.wmf"/><Relationship Id="rId1" Type="http://schemas.openxmlformats.org/officeDocument/2006/relationships/image" Target="../media/image168.wmf"/><Relationship Id="rId4" Type="http://schemas.openxmlformats.org/officeDocument/2006/relationships/image" Target="../media/image171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2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wmf"/><Relationship Id="rId2" Type="http://schemas.openxmlformats.org/officeDocument/2006/relationships/image" Target="../media/image174.wmf"/><Relationship Id="rId1" Type="http://schemas.openxmlformats.org/officeDocument/2006/relationships/image" Target="../media/image173.wmf"/><Relationship Id="rId4" Type="http://schemas.openxmlformats.org/officeDocument/2006/relationships/image" Target="../media/image17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73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2" tIns="46086" rIns="92172" bIns="46086" numCol="1" anchor="t" anchorCtr="0" compatLnSpc="1">
            <a:prstTxWarp prst="textNoShape">
              <a:avLst/>
            </a:prstTxWarp>
          </a:bodyPr>
          <a:lstStyle>
            <a:lvl1pPr algn="l" defTabSz="922338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7075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273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2" tIns="46086" rIns="92172" bIns="46086" numCol="1" anchor="t" anchorCtr="0" compatLnSpc="1">
            <a:prstTxWarp prst="textNoShape">
              <a:avLst/>
            </a:prstTxWarp>
          </a:bodyPr>
          <a:lstStyle>
            <a:lvl1pPr defTabSz="922338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7075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273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2" tIns="46086" rIns="92172" bIns="46086" numCol="1" anchor="b" anchorCtr="0" compatLnSpc="1">
            <a:prstTxWarp prst="textNoShape">
              <a:avLst/>
            </a:prstTxWarp>
          </a:bodyPr>
          <a:lstStyle>
            <a:lvl1pPr algn="l" defTabSz="922338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7075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273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2" tIns="46086" rIns="92172" bIns="46086" numCol="1" anchor="b" anchorCtr="0" compatLnSpc="1">
            <a:prstTxWarp prst="textNoShape">
              <a:avLst/>
            </a:prstTxWarp>
          </a:bodyPr>
          <a:lstStyle>
            <a:lvl1pPr defTabSz="922338">
              <a:defRPr sz="1200">
                <a:solidFill>
                  <a:schemeClr val="tx1"/>
                </a:solidFill>
              </a:defRPr>
            </a:lvl1pPr>
          </a:lstStyle>
          <a:p>
            <a:fld id="{10CB26F1-812E-4A0D-91DC-5632FC13C2CD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6446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5" tIns="45892" rIns="91785" bIns="45892" numCol="1" anchor="t" anchorCtr="0" compatLnSpc="1">
            <a:prstTxWarp prst="textNoShape">
              <a:avLst/>
            </a:prstTxWarp>
          </a:bodyPr>
          <a:lstStyle>
            <a:lvl1pPr algn="l" defTabSz="919163">
              <a:defRPr sz="1200" b="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5" tIns="45892" rIns="91785" bIns="45892" numCol="1" anchor="t" anchorCtr="0" compatLnSpc="1">
            <a:prstTxWarp prst="textNoShape">
              <a:avLst/>
            </a:prstTxWarp>
          </a:bodyPr>
          <a:lstStyle>
            <a:lvl1pPr defTabSz="919163">
              <a:defRPr sz="1200" b="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12186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711200" y="744538"/>
            <a:ext cx="537686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18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5" tIns="45892" rIns="91785" bIns="4589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5" tIns="45892" rIns="91785" bIns="45892" numCol="1" anchor="b" anchorCtr="0" compatLnSpc="1">
            <a:prstTxWarp prst="textNoShape">
              <a:avLst/>
            </a:prstTxWarp>
          </a:bodyPr>
          <a:lstStyle>
            <a:lvl1pPr algn="l" defTabSz="919163">
              <a:defRPr sz="1200" b="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1218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785" tIns="45892" rIns="91785" bIns="45892" numCol="1" anchor="b" anchorCtr="0" compatLnSpc="1">
            <a:prstTxWarp prst="textNoShape">
              <a:avLst/>
            </a:prstTxWarp>
          </a:bodyPr>
          <a:lstStyle>
            <a:lvl1pPr defTabSz="919163">
              <a:defRPr sz="1200" b="0">
                <a:solidFill>
                  <a:schemeClr val="tx1"/>
                </a:solidFill>
              </a:defRPr>
            </a:lvl1pPr>
          </a:lstStyle>
          <a:p>
            <a:fld id="{7A08DDEA-9251-4955-88A3-791D56307C26}" type="slidenum">
              <a:rPr lang="pt-PT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52619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9348C6-9F64-4EC9-AF9F-F2718C4ECCE6}" type="slidenum">
              <a:rPr lang="pt-PT"/>
              <a:pPr/>
              <a:t>1</a:t>
            </a:fld>
            <a:endParaRPr lang="pt-PT"/>
          </a:p>
        </p:txBody>
      </p:sp>
      <p:sp>
        <p:nvSpPr>
          <p:cNvPr id="9533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3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08DDEA-9251-4955-88A3-791D56307C26}" type="slidenum">
              <a:rPr lang="pt-PT" smtClean="0"/>
              <a:pPr/>
              <a:t>118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44636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08DDEA-9251-4955-88A3-791D56307C26}" type="slidenum">
              <a:rPr lang="pt-PT" smtClean="0"/>
              <a:pPr/>
              <a:t>119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33709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376837-7AF9-4536-9F63-53546ECBC89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264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8D28F9-BF66-43C1-8B3A-4C99D4C3EE9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865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FE27C-47DD-4EF4-B2F8-DEED3A61088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539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742950" y="1524000"/>
            <a:ext cx="41338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5029200" y="1524000"/>
            <a:ext cx="41338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AC363-A4A9-4E6D-A384-E3319F9360B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56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1BACD4-A9DE-48BE-A064-4974B60B5E0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64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1D06DC-BE20-4D21-926B-98D9D59403C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545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932DA8-5541-4B22-B058-6213F95B536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036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282F4B-401A-4FE4-87FF-D51FF1E3E10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637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FEE821-6AF7-4976-A46A-1B5C77807B3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883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C44CC-78BA-46C9-9265-2136458AEA2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533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975475" y="457200"/>
            <a:ext cx="2187575" cy="56388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12750" y="457200"/>
            <a:ext cx="6410325" cy="56388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B3BDC4-6A48-4A11-9EBE-C6C37C6F8E9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596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33"/>
            </a:gs>
            <a:gs pos="100000">
              <a:srgbClr val="FFFF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12750" y="457200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524000"/>
            <a:ext cx="84201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34250" y="6248400"/>
            <a:ext cx="206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fld id="{5195A720-C228-4F55-AF2A-2CB887BD1CC2}" type="slidenum">
              <a:rPr lang="en-US"/>
              <a:pPr/>
              <a:t>‹nº›</a:t>
            </a:fld>
            <a:endParaRPr lang="en-US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330200" y="1143000"/>
            <a:ext cx="9328150" cy="0"/>
          </a:xfrm>
          <a:prstGeom prst="line">
            <a:avLst/>
          </a:prstGeom>
          <a:noFill/>
          <a:ln w="50800">
            <a:solidFill>
              <a:srgbClr val="1A7E1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330200" y="381000"/>
            <a:ext cx="9328150" cy="0"/>
          </a:xfrm>
          <a:prstGeom prst="line">
            <a:avLst/>
          </a:prstGeom>
          <a:noFill/>
          <a:ln w="12700">
            <a:solidFill>
              <a:srgbClr val="1A7E1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41" name="Rectangle 17"/>
          <p:cNvSpPr>
            <a:spLocks noChangeArrowheads="1"/>
          </p:cNvSpPr>
          <p:nvPr userDrawn="1"/>
        </p:nvSpPr>
        <p:spPr bwMode="auto">
          <a:xfrm>
            <a:off x="8054975" y="260350"/>
            <a:ext cx="1431925" cy="301625"/>
          </a:xfrm>
          <a:prstGeom prst="rect">
            <a:avLst/>
          </a:prstGeom>
          <a:solidFill>
            <a:srgbClr val="F1FD7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44450" rIns="0" bIns="44450">
            <a:spAutoFit/>
          </a:bodyPr>
          <a:lstStyle/>
          <a:p>
            <a:pPr algn="ctr" defTabSz="736600"/>
            <a:r>
              <a:rPr lang="en-US" sz="700" i="1">
                <a:solidFill>
                  <a:schemeClr val="tx1"/>
                </a:solidFill>
              </a:rPr>
              <a:t>= ISCAL =  </a:t>
            </a:r>
          </a:p>
          <a:p>
            <a:pPr algn="ctr" defTabSz="736600"/>
            <a:r>
              <a:rPr lang="en-US" sz="700" i="1">
                <a:solidFill>
                  <a:schemeClr val="tx1"/>
                </a:solidFill>
              </a:rPr>
              <a:t>= CONTABILIDADE  GESTÃO I =     </a:t>
            </a:r>
          </a:p>
        </p:txBody>
      </p:sp>
      <p:sp>
        <p:nvSpPr>
          <p:cNvPr id="1042" name="Rectangle 18"/>
          <p:cNvSpPr>
            <a:spLocks noChangeArrowheads="1"/>
          </p:cNvSpPr>
          <p:nvPr userDrawn="1"/>
        </p:nvSpPr>
        <p:spPr bwMode="auto">
          <a:xfrm>
            <a:off x="234950" y="6597650"/>
            <a:ext cx="1004888" cy="195263"/>
          </a:xfrm>
          <a:prstGeom prst="rect">
            <a:avLst/>
          </a:prstGeom>
          <a:solidFill>
            <a:srgbClr val="F1FD7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44450" rIns="0" bIns="44450">
            <a:spAutoFit/>
          </a:bodyPr>
          <a:lstStyle/>
          <a:p>
            <a:pPr algn="ctr" defTabSz="736600"/>
            <a:r>
              <a:rPr lang="en-US" sz="700" i="1">
                <a:solidFill>
                  <a:schemeClr val="tx1"/>
                </a:solidFill>
              </a:rPr>
              <a:t>= LUIS CAMPANHA =     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>
          <a:solidFill>
            <a:srgbClr val="005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>
          <a:solidFill>
            <a:srgbClr val="005800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>
          <a:solidFill>
            <a:srgbClr val="005800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>
          <a:solidFill>
            <a:srgbClr val="005800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>
          <a:solidFill>
            <a:srgbClr val="005800"/>
          </a:solidFill>
          <a:latin typeface="Times New Roman" pitchFamily="18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>
          <a:solidFill>
            <a:srgbClr val="005800"/>
          </a:solidFill>
          <a:latin typeface="Times New Roman" pitchFamily="18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>
          <a:solidFill>
            <a:srgbClr val="005800"/>
          </a:solidFill>
          <a:latin typeface="Times New Roman" pitchFamily="18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>
          <a:solidFill>
            <a:srgbClr val="005800"/>
          </a:solidFill>
          <a:latin typeface="Times New Roman" pitchFamily="18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>
          <a:solidFill>
            <a:srgbClr val="005800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5800"/>
        </a:buClr>
        <a:buSzPct val="70000"/>
        <a:buFont typeface="Monotype Sorts" pitchFamily="2" charset="2"/>
        <a:buChar char="q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Font typeface="Marlett" pitchFamily="2" charset="2"/>
        <a:buChar char="h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6600"/>
        </a:buClr>
        <a:buFont typeface="Wingdings" pitchFamily="2" charset="2"/>
        <a:buChar char="ü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ð"/>
        <a:defRPr sz="2000">
          <a:solidFill>
            <a:srgbClr val="0058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8.e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2.pn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7.bin"/><Relationship Id="rId4" Type="http://schemas.openxmlformats.org/officeDocument/2006/relationships/image" Target="../media/image98.wmf"/></Relationships>
</file>

<file path=ppt/slides/_rels/slide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wmf"/><Relationship Id="rId3" Type="http://schemas.openxmlformats.org/officeDocument/2006/relationships/image" Target="../media/image100.wmf"/><Relationship Id="rId7" Type="http://schemas.openxmlformats.org/officeDocument/2006/relationships/image" Target="../media/image104.wmf"/><Relationship Id="rId2" Type="http://schemas.openxmlformats.org/officeDocument/2006/relationships/image" Target="../media/image9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wmf"/><Relationship Id="rId5" Type="http://schemas.openxmlformats.org/officeDocument/2006/relationships/image" Target="../media/image102.wmf"/><Relationship Id="rId10" Type="http://schemas.openxmlformats.org/officeDocument/2006/relationships/image" Target="../media/image107.wmf"/><Relationship Id="rId4" Type="http://schemas.openxmlformats.org/officeDocument/2006/relationships/image" Target="../media/image101.wmf"/><Relationship Id="rId9" Type="http://schemas.openxmlformats.org/officeDocument/2006/relationships/image" Target="../media/image106.wmf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image" Target="../media/image98.wmf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08.wmf"/></Relationships>
</file>

<file path=ppt/slides/_rels/slide10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09.wmf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image" Target="../media/image113.wmf"/><Relationship Id="rId7" Type="http://schemas.openxmlformats.org/officeDocument/2006/relationships/image" Target="../media/image11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115.wmf"/><Relationship Id="rId5" Type="http://schemas.openxmlformats.org/officeDocument/2006/relationships/image" Target="../media/image110.wmf"/><Relationship Id="rId10" Type="http://schemas.openxmlformats.org/officeDocument/2006/relationships/image" Target="../media/image114.wmf"/><Relationship Id="rId4" Type="http://schemas.openxmlformats.org/officeDocument/2006/relationships/oleObject" Target="../embeddings/oleObject17.bin"/><Relationship Id="rId9" Type="http://schemas.openxmlformats.org/officeDocument/2006/relationships/image" Target="../media/image112.wmf"/></Relationships>
</file>

<file path=ppt/slides/_rels/slide10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wmf"/><Relationship Id="rId13" Type="http://schemas.openxmlformats.org/officeDocument/2006/relationships/oleObject" Target="../embeddings/oleObject25.bin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1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2.wmf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7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5" Type="http://schemas.openxmlformats.org/officeDocument/2006/relationships/oleObject" Target="../embeddings/oleObject26.bin"/><Relationship Id="rId10" Type="http://schemas.openxmlformats.org/officeDocument/2006/relationships/image" Target="../media/image119.wmf"/><Relationship Id="rId4" Type="http://schemas.openxmlformats.org/officeDocument/2006/relationships/image" Target="../media/image116.wmf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121.wmf"/></Relationships>
</file>

<file path=ppt/slides/_rels/slide10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oleObject" Target="../embeddings/oleObject27.bin"/><Relationship Id="rId7" Type="http://schemas.openxmlformats.org/officeDocument/2006/relationships/image" Target="../media/image12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104.wmf"/><Relationship Id="rId4" Type="http://schemas.openxmlformats.org/officeDocument/2006/relationships/image" Target="../media/image123.wmf"/><Relationship Id="rId9" Type="http://schemas.openxmlformats.org/officeDocument/2006/relationships/image" Target="../media/image125.wmf"/></Relationships>
</file>

<file path=ppt/slides/_rels/slide10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wmf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26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98.wmf"/><Relationship Id="rId9" Type="http://schemas.openxmlformats.org/officeDocument/2006/relationships/image" Target="../media/image100.wmf"/></Relationships>
</file>

<file path=ppt/slides/_rels/slide10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13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29.wmf"/><Relationship Id="rId11" Type="http://schemas.openxmlformats.org/officeDocument/2006/relationships/oleObject" Target="../embeddings/oleObject37.bin"/><Relationship Id="rId5" Type="http://schemas.openxmlformats.org/officeDocument/2006/relationships/oleObject" Target="../embeddings/oleObject34.bin"/><Relationship Id="rId10" Type="http://schemas.openxmlformats.org/officeDocument/2006/relationships/image" Target="../media/image130.wmf"/><Relationship Id="rId4" Type="http://schemas.openxmlformats.org/officeDocument/2006/relationships/image" Target="../media/image128.wmf"/><Relationship Id="rId9" Type="http://schemas.openxmlformats.org/officeDocument/2006/relationships/oleObject" Target="../embeddings/oleObject36.bin"/></Relationships>
</file>

<file path=ppt/slides/_rels/slide10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w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33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132.wmf"/><Relationship Id="rId9" Type="http://schemas.openxmlformats.org/officeDocument/2006/relationships/image" Target="../media/image104.wmf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wmf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98.wmf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36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135.wmf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38.w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137.wmf"/></Relationships>
</file>

<file path=ppt/slides/_rels/slide1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wmf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40.w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139.wmf"/><Relationship Id="rId9" Type="http://schemas.openxmlformats.org/officeDocument/2006/relationships/image" Target="../media/image104.wmf"/></Relationships>
</file>

<file path=ppt/slides/_rels/slide1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wmf"/><Relationship Id="rId3" Type="http://schemas.openxmlformats.org/officeDocument/2006/relationships/oleObject" Target="../embeddings/oleObject49.bin"/><Relationship Id="rId7" Type="http://schemas.openxmlformats.org/officeDocument/2006/relationships/oleObject" Target="../embeddings/oleObject5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43.w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142.wmf"/></Relationships>
</file>

<file path=ppt/slides/_rels/slide1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wmf"/><Relationship Id="rId3" Type="http://schemas.openxmlformats.org/officeDocument/2006/relationships/oleObject" Target="../embeddings/oleObject52.bin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46.wmf"/><Relationship Id="rId11" Type="http://schemas.openxmlformats.org/officeDocument/2006/relationships/image" Target="../media/image148.wmf"/><Relationship Id="rId5" Type="http://schemas.openxmlformats.org/officeDocument/2006/relationships/oleObject" Target="../embeddings/oleObject53.bin"/><Relationship Id="rId10" Type="http://schemas.openxmlformats.org/officeDocument/2006/relationships/oleObject" Target="../embeddings/oleObject55.bin"/><Relationship Id="rId4" Type="http://schemas.openxmlformats.org/officeDocument/2006/relationships/image" Target="../media/image145.wmf"/><Relationship Id="rId9" Type="http://schemas.openxmlformats.org/officeDocument/2006/relationships/image" Target="../media/image102.wmf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98.wmf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03.wmf"/><Relationship Id="rId5" Type="http://schemas.openxmlformats.org/officeDocument/2006/relationships/image" Target="../media/image149.wmf"/><Relationship Id="rId4" Type="http://schemas.openxmlformats.org/officeDocument/2006/relationships/oleObject" Target="../embeddings/oleObject57.bin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wmf"/><Relationship Id="rId3" Type="http://schemas.openxmlformats.org/officeDocument/2006/relationships/oleObject" Target="../embeddings/oleObject58.bin"/><Relationship Id="rId7" Type="http://schemas.openxmlformats.org/officeDocument/2006/relationships/oleObject" Target="../embeddings/oleObject6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51.wmf"/><Relationship Id="rId5" Type="http://schemas.openxmlformats.org/officeDocument/2006/relationships/oleObject" Target="../embeddings/oleObject59.bin"/><Relationship Id="rId10" Type="http://schemas.openxmlformats.org/officeDocument/2006/relationships/image" Target="../media/image153.wmf"/><Relationship Id="rId4" Type="http://schemas.openxmlformats.org/officeDocument/2006/relationships/image" Target="../media/image150.wmf"/><Relationship Id="rId9" Type="http://schemas.openxmlformats.org/officeDocument/2006/relationships/oleObject" Target="../embeddings/oleObject61.bin"/></Relationships>
</file>

<file path=ppt/slides/_rels/slide1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6.wmf"/><Relationship Id="rId13" Type="http://schemas.openxmlformats.org/officeDocument/2006/relationships/oleObject" Target="../embeddings/oleObject67.bin"/><Relationship Id="rId3" Type="http://schemas.openxmlformats.org/officeDocument/2006/relationships/oleObject" Target="../embeddings/oleObject62.bin"/><Relationship Id="rId7" Type="http://schemas.openxmlformats.org/officeDocument/2006/relationships/oleObject" Target="../embeddings/oleObject64.bin"/><Relationship Id="rId12" Type="http://schemas.openxmlformats.org/officeDocument/2006/relationships/image" Target="../media/image15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55.wmf"/><Relationship Id="rId11" Type="http://schemas.openxmlformats.org/officeDocument/2006/relationships/oleObject" Target="../embeddings/oleObject66.bin"/><Relationship Id="rId5" Type="http://schemas.openxmlformats.org/officeDocument/2006/relationships/oleObject" Target="../embeddings/oleObject63.bin"/><Relationship Id="rId10" Type="http://schemas.openxmlformats.org/officeDocument/2006/relationships/image" Target="../media/image157.wmf"/><Relationship Id="rId4" Type="http://schemas.openxmlformats.org/officeDocument/2006/relationships/image" Target="../media/image154.wmf"/><Relationship Id="rId9" Type="http://schemas.openxmlformats.org/officeDocument/2006/relationships/oleObject" Target="../embeddings/oleObject65.bin"/><Relationship Id="rId14" Type="http://schemas.openxmlformats.org/officeDocument/2006/relationships/image" Target="../media/image159.wmf"/></Relationships>
</file>

<file path=ppt/slides/_rels/slide1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wmf"/><Relationship Id="rId3" Type="http://schemas.openxmlformats.org/officeDocument/2006/relationships/oleObject" Target="../embeddings/oleObject68.bin"/><Relationship Id="rId7" Type="http://schemas.openxmlformats.org/officeDocument/2006/relationships/oleObject" Target="../embeddings/oleObject7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61.wmf"/><Relationship Id="rId5" Type="http://schemas.openxmlformats.org/officeDocument/2006/relationships/oleObject" Target="../embeddings/oleObject69.bin"/><Relationship Id="rId10" Type="http://schemas.openxmlformats.org/officeDocument/2006/relationships/image" Target="../media/image163.wmf"/><Relationship Id="rId4" Type="http://schemas.openxmlformats.org/officeDocument/2006/relationships/image" Target="../media/image160.wmf"/><Relationship Id="rId9" Type="http://schemas.openxmlformats.org/officeDocument/2006/relationships/oleObject" Target="../embeddings/oleObject71.bin"/></Relationships>
</file>

<file path=ppt/slides/_rels/slide1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wmf"/><Relationship Id="rId3" Type="http://schemas.openxmlformats.org/officeDocument/2006/relationships/oleObject" Target="../embeddings/oleObject72.bin"/><Relationship Id="rId7" Type="http://schemas.openxmlformats.org/officeDocument/2006/relationships/oleObject" Target="../embeddings/oleObject7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65.wmf"/><Relationship Id="rId5" Type="http://schemas.openxmlformats.org/officeDocument/2006/relationships/oleObject" Target="../embeddings/oleObject73.bin"/><Relationship Id="rId10" Type="http://schemas.openxmlformats.org/officeDocument/2006/relationships/image" Target="../media/image167.wmf"/><Relationship Id="rId4" Type="http://schemas.openxmlformats.org/officeDocument/2006/relationships/image" Target="../media/image164.wmf"/><Relationship Id="rId9" Type="http://schemas.openxmlformats.org/officeDocument/2006/relationships/oleObject" Target="../embeddings/oleObject75.bin"/></Relationships>
</file>

<file path=ppt/slides/_rels/slide1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wmf"/><Relationship Id="rId3" Type="http://schemas.openxmlformats.org/officeDocument/2006/relationships/oleObject" Target="../embeddings/oleObject76.bin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69.wmf"/><Relationship Id="rId5" Type="http://schemas.openxmlformats.org/officeDocument/2006/relationships/oleObject" Target="../embeddings/oleObject77.bin"/><Relationship Id="rId10" Type="http://schemas.openxmlformats.org/officeDocument/2006/relationships/image" Target="../media/image171.wmf"/><Relationship Id="rId4" Type="http://schemas.openxmlformats.org/officeDocument/2006/relationships/image" Target="../media/image168.wmf"/><Relationship Id="rId9" Type="http://schemas.openxmlformats.org/officeDocument/2006/relationships/oleObject" Target="../embeddings/oleObject79.bin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172.wmf"/></Relationships>
</file>

<file path=ppt/slides/_rels/slide1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5.wmf"/><Relationship Id="rId3" Type="http://schemas.openxmlformats.org/officeDocument/2006/relationships/oleObject" Target="../embeddings/oleObject81.bin"/><Relationship Id="rId7" Type="http://schemas.openxmlformats.org/officeDocument/2006/relationships/oleObject" Target="../embeddings/oleObject8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74.wmf"/><Relationship Id="rId5" Type="http://schemas.openxmlformats.org/officeDocument/2006/relationships/oleObject" Target="../embeddings/oleObject82.bin"/><Relationship Id="rId10" Type="http://schemas.openxmlformats.org/officeDocument/2006/relationships/image" Target="../media/image176.wmf"/><Relationship Id="rId4" Type="http://schemas.openxmlformats.org/officeDocument/2006/relationships/image" Target="../media/image173.wmf"/><Relationship Id="rId9" Type="http://schemas.openxmlformats.org/officeDocument/2006/relationships/oleObject" Target="../embeddings/oleObject8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317" name="Text Box 5"/>
          <p:cNvSpPr txBox="1">
            <a:spLocks noChangeArrowheads="1"/>
          </p:cNvSpPr>
          <p:nvPr/>
        </p:nvSpPr>
        <p:spPr bwMode="auto">
          <a:xfrm>
            <a:off x="8420100" y="152400"/>
            <a:ext cx="1073150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>
                <a:solidFill>
                  <a:srgbClr val="005800"/>
                </a:solidFill>
              </a:rPr>
              <a:t>Reservado</a:t>
            </a:r>
          </a:p>
        </p:txBody>
      </p:sp>
      <p:sp>
        <p:nvSpPr>
          <p:cNvPr id="781340" name="Line 28"/>
          <p:cNvSpPr>
            <a:spLocks noChangeShapeType="1"/>
          </p:cNvSpPr>
          <p:nvPr/>
        </p:nvSpPr>
        <p:spPr bwMode="auto">
          <a:xfrm>
            <a:off x="1238250" y="2057400"/>
            <a:ext cx="6108700" cy="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781341" name="Line 29"/>
          <p:cNvSpPr>
            <a:spLocks noChangeShapeType="1"/>
          </p:cNvSpPr>
          <p:nvPr/>
        </p:nvSpPr>
        <p:spPr bwMode="auto">
          <a:xfrm>
            <a:off x="2559050" y="4572000"/>
            <a:ext cx="6108700" cy="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781342" name="Text Box 30"/>
          <p:cNvSpPr txBox="1">
            <a:spLocks noChangeArrowheads="1"/>
          </p:cNvSpPr>
          <p:nvPr/>
        </p:nvSpPr>
        <p:spPr bwMode="auto">
          <a:xfrm>
            <a:off x="1651000" y="2565400"/>
            <a:ext cx="7099300" cy="1309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I S C A L =</a:t>
            </a:r>
          </a:p>
          <a:p>
            <a:pPr algn="ctr">
              <a:spcBef>
                <a:spcPct val="50000"/>
              </a:spcBef>
            </a:pPr>
            <a:r>
              <a:rPr lang="pt-PT" sz="2400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CONTABILIDADE GESTÃO I</a:t>
            </a:r>
            <a:endParaRPr lang="en-US" sz="2000" i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61CBB-B919-4F2D-A146-46CE91EF6120}" type="slidenum">
              <a:rPr lang="en-US"/>
              <a:pPr/>
              <a:t>2</a:t>
            </a:fld>
            <a:endParaRPr lang="en-US"/>
          </a:p>
        </p:txBody>
      </p:sp>
      <p:sp>
        <p:nvSpPr>
          <p:cNvPr id="852995" name="Rectangle 3"/>
          <p:cNvSpPr>
            <a:spLocks noChangeArrowheads="1"/>
          </p:cNvSpPr>
          <p:nvPr/>
        </p:nvSpPr>
        <p:spPr bwMode="auto">
          <a:xfrm>
            <a:off x="412750" y="457200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2000">
                <a:solidFill>
                  <a:srgbClr val="0058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INDICE</a:t>
            </a:r>
            <a:endParaRPr lang="en-GB" sz="2000">
              <a:solidFill>
                <a:srgbClr val="0058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529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61988" y="1524000"/>
            <a:ext cx="8734425" cy="4572000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PT" sz="2000" b="1"/>
              <a:t>ELEMENTOS DO CUSTO INDUSTRIAL</a:t>
            </a:r>
          </a:p>
          <a:p>
            <a:pPr lvl="1">
              <a:lnSpc>
                <a:spcPct val="150000"/>
              </a:lnSpc>
            </a:pPr>
            <a:r>
              <a:rPr lang="pt-PT" sz="1800" b="1"/>
              <a:t>MATÉRIAS</a:t>
            </a:r>
          </a:p>
          <a:p>
            <a:pPr lvl="2">
              <a:lnSpc>
                <a:spcPct val="150000"/>
              </a:lnSpc>
            </a:pPr>
            <a:r>
              <a:rPr lang="pt-PT" sz="1600" b="1"/>
              <a:t>CONCEITOS E DEFINIÇÕES</a:t>
            </a:r>
          </a:p>
          <a:p>
            <a:pPr lvl="2">
              <a:lnSpc>
                <a:spcPct val="150000"/>
              </a:lnSpc>
            </a:pPr>
            <a:r>
              <a:rPr lang="pt-PT" sz="1600" b="1"/>
              <a:t>COMPRAS E GESTÃO STOCKS</a:t>
            </a:r>
          </a:p>
          <a:p>
            <a:pPr lvl="1">
              <a:lnSpc>
                <a:spcPct val="150000"/>
              </a:lnSpc>
            </a:pPr>
            <a:endParaRPr lang="pt-PT" sz="1800" b="1"/>
          </a:p>
          <a:p>
            <a:pPr lvl="1">
              <a:lnSpc>
                <a:spcPct val="150000"/>
              </a:lnSpc>
            </a:pPr>
            <a:r>
              <a:rPr lang="pt-PT" sz="1800" b="1"/>
              <a:t>MÃO OBRA</a:t>
            </a:r>
          </a:p>
          <a:p>
            <a:pPr lvl="1">
              <a:lnSpc>
                <a:spcPct val="150000"/>
              </a:lnSpc>
            </a:pPr>
            <a:endParaRPr lang="pt-PT" sz="1800" b="1"/>
          </a:p>
          <a:p>
            <a:pPr lvl="1">
              <a:lnSpc>
                <a:spcPct val="150000"/>
              </a:lnSpc>
            </a:pPr>
            <a:r>
              <a:rPr lang="pt-PT" sz="1800" b="1"/>
              <a:t>GASTOS GERAIS DE FABRICO</a:t>
            </a:r>
          </a:p>
          <a:p>
            <a:pPr lvl="2">
              <a:lnSpc>
                <a:spcPct val="150000"/>
              </a:lnSpc>
            </a:pPr>
            <a:endParaRPr lang="pt-PT" sz="1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22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952323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952324" name="Text Box 4"/>
          <p:cNvSpPr txBox="1">
            <a:spLocks noChangeArrowheads="1"/>
          </p:cNvSpPr>
          <p:nvPr/>
        </p:nvSpPr>
        <p:spPr bwMode="auto">
          <a:xfrm>
            <a:off x="1833563" y="2914650"/>
            <a:ext cx="60848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ELEMENTOS DO CUSTO INDUSTRIAL</a:t>
            </a:r>
            <a:endParaRPr lang="en-US" sz="1800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952328" name="Group 8"/>
          <p:cNvGrpSpPr>
            <a:grpSpLocks/>
          </p:cNvGrpSpPr>
          <p:nvPr/>
        </p:nvGrpSpPr>
        <p:grpSpPr bwMode="auto">
          <a:xfrm>
            <a:off x="1130300" y="981075"/>
            <a:ext cx="2185988" cy="576263"/>
            <a:chOff x="2562" y="2886"/>
            <a:chExt cx="1271" cy="363"/>
          </a:xfrm>
        </p:grpSpPr>
        <p:sp>
          <p:nvSpPr>
            <p:cNvPr id="952325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952326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1200">
                  <a:solidFill>
                    <a:schemeClr val="tx1"/>
                  </a:solidFill>
                </a:rPr>
                <a:t>MOD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952327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1200">
                  <a:solidFill>
                    <a:schemeClr val="tx1"/>
                  </a:solidFill>
                </a:rPr>
                <a:t>GGF</a:t>
              </a:r>
              <a:endParaRPr lang="en-US" sz="120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74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27075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27076" name="Text Box 4"/>
          <p:cNvSpPr txBox="1">
            <a:spLocks noChangeArrowheads="1"/>
          </p:cNvSpPr>
          <p:nvPr/>
        </p:nvSpPr>
        <p:spPr bwMode="auto">
          <a:xfrm>
            <a:off x="1754188" y="2740025"/>
            <a:ext cx="6084887" cy="97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MATÉRIAS =</a:t>
            </a:r>
          </a:p>
          <a:p>
            <a:pPr algn="ctr">
              <a:spcBef>
                <a:spcPct val="50000"/>
              </a:spcBef>
            </a:pPr>
            <a:r>
              <a:rPr lang="pt-PT" sz="2000" i="1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DEFINIÇÕES E CONCEITOS =</a:t>
            </a:r>
            <a:endParaRPr lang="en-US" sz="14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027081" name="Group 9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027082" name="AutoShape 10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27083" name="AutoShape 11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27084" name="AutoShape 12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59A8-FDE9-48F3-AC9B-8FC8D80E15C8}" type="slidenum">
              <a:rPr lang="en-US"/>
              <a:pPr/>
              <a:t>5</a:t>
            </a:fld>
            <a:endParaRPr lang="en-US"/>
          </a:p>
        </p:txBody>
      </p:sp>
      <p:sp>
        <p:nvSpPr>
          <p:cNvPr id="1022978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9126537" cy="1008063"/>
          </a:xfrm>
        </p:spPr>
        <p:txBody>
          <a:bodyPr/>
          <a:lstStyle/>
          <a:p>
            <a:r>
              <a:rPr lang="pt-PT" sz="12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= MATÉRIAS =</a:t>
            </a:r>
            <a:br>
              <a:rPr lang="pt-PT" sz="1200" b="1" i="1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PT" sz="800" b="1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PT" sz="800" b="1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PT" sz="800" b="1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br>
              <a:rPr lang="pt-PT" sz="800" b="1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PT" sz="1600" b="1">
                <a:effectLst>
                  <a:outerShdw blurRad="38100" dist="38100" dir="2700000" algn="tl">
                    <a:srgbClr val="000000"/>
                  </a:outerShdw>
                </a:effectLst>
              </a:rPr>
              <a:t>DEFINIÇÕES E CONCEITOS</a:t>
            </a:r>
            <a:endParaRPr lang="en-US" sz="1600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022980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22981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22982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22983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022984" name="Rectangle 8"/>
          <p:cNvSpPr>
            <a:spLocks noChangeArrowheads="1"/>
          </p:cNvSpPr>
          <p:nvPr/>
        </p:nvSpPr>
        <p:spPr bwMode="auto">
          <a:xfrm>
            <a:off x="588963" y="1484313"/>
            <a:ext cx="8732837" cy="4608512"/>
          </a:xfrm>
          <a:prstGeom prst="rect">
            <a:avLst/>
          </a:prstGeom>
          <a:solidFill>
            <a:srgbClr val="E1FD7B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</a:pPr>
            <a:r>
              <a:rPr lang="pt-PT" sz="1200">
                <a:solidFill>
                  <a:schemeClr val="tx1"/>
                </a:solidFill>
              </a:rPr>
              <a:t>DEFINIÇÃO GENÉRICA DE MATÉRIAS</a:t>
            </a: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</a:pPr>
            <a:r>
              <a:rPr lang="pt-PT" sz="1200" b="0">
                <a:solidFill>
                  <a:schemeClr val="tx1"/>
                </a:solidFill>
              </a:rPr>
              <a:t>TODOS OS ELEMENTOS FISÍCOS ADQUIRIDOS PELA EMPRESA E POR ELA ARMAZENADOS COM VISTA A POSTERIOR TRANSFORMAÇÃO E/OU VENDA</a:t>
            </a:r>
            <a:endParaRPr lang="en-US" sz="1200" b="0">
              <a:solidFill>
                <a:schemeClr val="tx1"/>
              </a:solidFill>
            </a:endParaRP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</a:pPr>
            <a:endParaRPr lang="pt-PT" sz="1200" b="0">
              <a:solidFill>
                <a:schemeClr val="tx1"/>
              </a:solidFill>
            </a:endParaRP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</a:pPr>
            <a:endParaRPr lang="pt-PT" sz="1200">
              <a:solidFill>
                <a:schemeClr val="tx1"/>
              </a:solidFill>
            </a:endParaRP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</a:pPr>
            <a:r>
              <a:rPr lang="pt-PT" sz="1200">
                <a:solidFill>
                  <a:schemeClr val="tx1"/>
                </a:solidFill>
              </a:rPr>
              <a:t>MATÉRIAS PRIMAS</a:t>
            </a: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</a:pPr>
            <a:r>
              <a:rPr lang="pt-PT" sz="1200" b="0">
                <a:solidFill>
                  <a:schemeClr val="tx1"/>
                </a:solidFill>
              </a:rPr>
              <a:t>DESIGNAM-SE POR MATÉRIAS PRIMAS, TODOS OS ELEMENTOS MATERIAIS QUE FAZEM PARTE INTEGRANTE DO PRODUTO.</a:t>
            </a: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</a:pPr>
            <a:endParaRPr lang="pt-PT" sz="1200" b="0">
              <a:solidFill>
                <a:schemeClr val="tx1"/>
              </a:solidFill>
            </a:endParaRP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</a:pPr>
            <a:r>
              <a:rPr lang="pt-PT" sz="1200">
                <a:solidFill>
                  <a:schemeClr val="tx1"/>
                </a:solidFill>
              </a:rPr>
              <a:t>MATÉRIAS SUBSIDIÁRIAS</a:t>
            </a: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</a:pPr>
            <a:r>
              <a:rPr lang="pt-PT" sz="1200" b="0">
                <a:solidFill>
                  <a:schemeClr val="tx1"/>
                </a:solidFill>
              </a:rPr>
              <a:t>CHAMAMOS  DE MATÉRIAS SUBSIDIÁRIAS A TODOS OS ELEMENTOS MATERIAS QUE EMBORA NÃO INTEGRANDO O PRODUTO ACABADO, SÃO TODAVIA INDISPENSÁVEIS PARA AS OPERAÇÕES QUE LEVAM Á OBTENÇÃO DAQUELE.</a:t>
            </a: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</a:pPr>
            <a:endParaRPr lang="pt-PT" sz="1200" b="0">
              <a:solidFill>
                <a:schemeClr val="tx1"/>
              </a:solidFill>
            </a:endParaRP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</a:pPr>
            <a:r>
              <a:rPr lang="pt-PT" sz="1200">
                <a:solidFill>
                  <a:schemeClr val="tx1"/>
                </a:solidFill>
              </a:rPr>
              <a:t>MERCADORIAS</a:t>
            </a:r>
          </a:p>
          <a:p>
            <a:pPr marL="623888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</a:pPr>
            <a:r>
              <a:rPr lang="pt-PT" sz="1200" b="0">
                <a:solidFill>
                  <a:schemeClr val="tx1"/>
                </a:solidFill>
              </a:rPr>
              <a:t>ARTIGOS DESTINADOS A REVENDA SEM SOFREREM QUAISQUER TIPO DE TRANSFORMAÇÃO .</a:t>
            </a:r>
            <a:endParaRPr lang="en-US" sz="12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48C83-F472-4C0B-A508-BF12A35D8EA7}" type="slidenum">
              <a:rPr lang="en-US"/>
              <a:pPr/>
              <a:t>6</a:t>
            </a:fld>
            <a:endParaRPr lang="en-US"/>
          </a:p>
        </p:txBody>
      </p:sp>
      <p:sp>
        <p:nvSpPr>
          <p:cNvPr id="1025026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9126537" cy="1008063"/>
          </a:xfrm>
        </p:spPr>
        <p:txBody>
          <a:bodyPr/>
          <a:lstStyle/>
          <a:p>
            <a:r>
              <a:rPr lang="pt-PT" sz="800" b="1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PT" sz="800" b="1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PT" sz="1600" b="1">
                <a:effectLst>
                  <a:outerShdw blurRad="38100" dist="38100" dir="2700000" algn="tl">
                    <a:srgbClr val="000000"/>
                  </a:outerShdw>
                </a:effectLst>
              </a:rPr>
              <a:t>AS MATÉRIAS PRIMAS PODEM SER CLASSIFICADAS SOBRE DIFERENTES PONTOS DE VISTA. . . .</a:t>
            </a:r>
            <a:endParaRPr lang="en-US" sz="1600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25031" name="Rectangle 7"/>
          <p:cNvSpPr>
            <a:spLocks noChangeArrowheads="1"/>
          </p:cNvSpPr>
          <p:nvPr/>
        </p:nvSpPr>
        <p:spPr bwMode="auto">
          <a:xfrm>
            <a:off x="588963" y="1341438"/>
            <a:ext cx="8732837" cy="4608512"/>
          </a:xfrm>
          <a:prstGeom prst="rect">
            <a:avLst/>
          </a:prstGeom>
          <a:solidFill>
            <a:srgbClr val="E1FD7B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  <a:tabLst>
                <a:tab pos="711200" algn="l"/>
              </a:tabLst>
            </a:pPr>
            <a:endParaRPr lang="pt-PT" sz="1200">
              <a:solidFill>
                <a:schemeClr val="tx1"/>
              </a:solidFill>
            </a:endParaRP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  <a:tabLst>
                <a:tab pos="711200" algn="l"/>
              </a:tabLst>
            </a:pPr>
            <a:endParaRPr lang="pt-PT" sz="1200">
              <a:solidFill>
                <a:schemeClr val="tx1"/>
              </a:solidFill>
            </a:endParaRP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  <a:tabLst>
                <a:tab pos="711200" algn="l"/>
              </a:tabLst>
            </a:pPr>
            <a:r>
              <a:rPr lang="pt-PT" sz="1200">
                <a:solidFill>
                  <a:schemeClr val="tx1"/>
                </a:solidFill>
              </a:rPr>
              <a:t>MATÉRIAS PRIMAS PRINCIPAIS</a:t>
            </a: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  <a:tabLst>
                <a:tab pos="711200" algn="l"/>
              </a:tabLst>
            </a:pPr>
            <a:r>
              <a:rPr lang="pt-PT" sz="1200" b="0">
                <a:solidFill>
                  <a:schemeClr val="tx1"/>
                </a:solidFill>
              </a:rPr>
              <a:t>SÃO AQUELAS QUE REPRESENTAM A PARTE PRINCIPAL DO CUSTO DO PRODUTO FABRICADO.</a:t>
            </a:r>
          </a:p>
          <a:p>
            <a:pPr marL="711200" lvl="1" indent="-271463" algn="just">
              <a:lnSpc>
                <a:spcPct val="120000"/>
              </a:lnSpc>
              <a:spcBef>
                <a:spcPct val="20000"/>
              </a:spcBef>
              <a:buClr>
                <a:srgbClr val="006600"/>
              </a:buClr>
              <a:buFont typeface="Marlett" pitchFamily="2" charset="2"/>
              <a:buNone/>
              <a:tabLst>
                <a:tab pos="711200" algn="l"/>
              </a:tabLst>
            </a:pPr>
            <a:r>
              <a:rPr lang="pt-PT" sz="1000" b="0">
                <a:solidFill>
                  <a:schemeClr val="tx1"/>
                </a:solidFill>
              </a:rPr>
              <a:t>Ex.: Na manufactura de um casaco ou de um movel, a matéria prima que imediatamente sobressai é respectivamente a fazenda e a madeira. </a:t>
            </a:r>
            <a:endParaRPr lang="en-US" sz="1000" b="0">
              <a:solidFill>
                <a:schemeClr val="tx1"/>
              </a:solidFill>
            </a:endParaRP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  <a:tabLst>
                <a:tab pos="711200" algn="l"/>
              </a:tabLst>
            </a:pPr>
            <a:endParaRPr lang="pt-PT" sz="1200" b="0">
              <a:solidFill>
                <a:schemeClr val="tx1"/>
              </a:solidFill>
            </a:endParaRP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  <a:tabLst>
                <a:tab pos="711200" algn="l"/>
              </a:tabLst>
            </a:pPr>
            <a:r>
              <a:rPr lang="pt-PT" sz="1200">
                <a:solidFill>
                  <a:schemeClr val="tx1"/>
                </a:solidFill>
              </a:rPr>
              <a:t>MATÉRIAS PRIMAS SECUNDÁRIAS</a:t>
            </a: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  <a:tabLst>
                <a:tab pos="711200" algn="l"/>
              </a:tabLst>
            </a:pPr>
            <a:r>
              <a:rPr lang="pt-PT" sz="1200" b="0">
                <a:solidFill>
                  <a:schemeClr val="tx1"/>
                </a:solidFill>
              </a:rPr>
              <a:t>SÃO AQUELAS QUE EMBORA ENTRANDO NA MANUFACTURA DO PRODUTO E O INCORPOREM NÃO REPRESENTAM CONTUDO EXPRESSÃO RELEVANTE SOB O PONTO DE VISTA DO CUSTO DO PRODUTO.</a:t>
            </a:r>
          </a:p>
          <a:p>
            <a:pPr marL="711200" lvl="1" indent="-271463" algn="just">
              <a:lnSpc>
                <a:spcPct val="120000"/>
              </a:lnSpc>
              <a:spcBef>
                <a:spcPct val="20000"/>
              </a:spcBef>
              <a:buClr>
                <a:srgbClr val="006600"/>
              </a:buClr>
              <a:buFont typeface="Marlett" pitchFamily="2" charset="2"/>
              <a:buNone/>
              <a:tabLst>
                <a:tab pos="711200" algn="l"/>
              </a:tabLst>
            </a:pPr>
            <a:r>
              <a:rPr lang="pt-PT" sz="1000" b="0">
                <a:solidFill>
                  <a:schemeClr val="tx1"/>
                </a:solidFill>
              </a:rPr>
              <a:t>Ex.: Na manufactura de um casaco ou de um movel poderíamos falar respectivamente dos Forros e Linhas (casaco) e Pregos e Colas (móvel) </a:t>
            </a:r>
            <a:endParaRPr lang="en-US" sz="1000" b="0">
              <a:solidFill>
                <a:schemeClr val="tx1"/>
              </a:solidFill>
            </a:endParaRP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  <a:tabLst>
                <a:tab pos="711200" algn="l"/>
              </a:tabLst>
            </a:pPr>
            <a:endParaRPr lang="pt-PT" sz="1200" b="0">
              <a:solidFill>
                <a:schemeClr val="tx1"/>
              </a:solidFill>
            </a:endParaRP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  <a:tabLst>
                <a:tab pos="711200" algn="l"/>
              </a:tabLst>
            </a:pPr>
            <a:endParaRPr lang="pt-PT" sz="1200">
              <a:solidFill>
                <a:schemeClr val="tx1"/>
              </a:solidFill>
            </a:endParaRP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  <a:tabLst>
                <a:tab pos="711200" algn="l"/>
              </a:tabLst>
            </a:pPr>
            <a:endParaRPr lang="pt-PT" sz="1200">
              <a:solidFill>
                <a:schemeClr val="tx1"/>
              </a:solidFill>
            </a:endParaRP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  <a:tabLst>
                <a:tab pos="711200" algn="l"/>
              </a:tabLst>
            </a:pPr>
            <a:r>
              <a:rPr lang="pt-PT" sz="1200">
                <a:solidFill>
                  <a:schemeClr val="tx1"/>
                </a:solidFill>
              </a:rPr>
              <a:t>MATÉRIAS PRIMAS COMPLEMENTARES</a:t>
            </a: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  <a:tabLst>
                <a:tab pos="711200" algn="l"/>
              </a:tabLst>
            </a:pPr>
            <a:r>
              <a:rPr lang="pt-PT" sz="1200" b="0">
                <a:solidFill>
                  <a:schemeClr val="tx1"/>
                </a:solidFill>
              </a:rPr>
              <a:t>SÃO AQUELAS QUE EMBORA ENTRANDO NA MANUFACTURA DO PRODUTO E O INCORPOREM, NÃO SOFREM CONTUDO QUALQUER TIPO DE MODIFICAÇÃO NO PROCESSO PRODUTIVO.</a:t>
            </a:r>
          </a:p>
          <a:p>
            <a:pPr marL="711200" lvl="1" indent="-271463" algn="just">
              <a:lnSpc>
                <a:spcPct val="120000"/>
              </a:lnSpc>
              <a:spcBef>
                <a:spcPct val="20000"/>
              </a:spcBef>
              <a:buClr>
                <a:srgbClr val="006600"/>
              </a:buClr>
              <a:buFont typeface="Marlett" pitchFamily="2" charset="2"/>
              <a:buNone/>
              <a:tabLst>
                <a:tab pos="711200" algn="l"/>
              </a:tabLst>
            </a:pPr>
            <a:r>
              <a:rPr lang="pt-PT" sz="1000" b="0">
                <a:solidFill>
                  <a:schemeClr val="tx1"/>
                </a:solidFill>
              </a:rPr>
              <a:t>Ex.: Na manufactura de um casaco ou de um movel poderíamos considerar respectivamente os Botões (casaco) e Dobradiças e Fechaduras (móvel) como Matérias Primas Complementares. </a:t>
            </a:r>
          </a:p>
        </p:txBody>
      </p:sp>
      <p:grpSp>
        <p:nvGrpSpPr>
          <p:cNvPr id="1025032" name="Group 8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25033" name="AutoShape 9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25034" name="AutoShape 10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25035" name="AutoShape 11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025036" name="Text Box 12"/>
          <p:cNvSpPr txBox="1">
            <a:spLocks noChangeArrowheads="1"/>
          </p:cNvSpPr>
          <p:nvPr/>
        </p:nvSpPr>
        <p:spPr bwMode="auto">
          <a:xfrm>
            <a:off x="663575" y="1387475"/>
            <a:ext cx="2963863" cy="457200"/>
          </a:xfrm>
          <a:prstGeom prst="rect">
            <a:avLst/>
          </a:prstGeom>
          <a:solidFill>
            <a:srgbClr val="000099"/>
          </a:solidFill>
          <a:ln>
            <a:noFill/>
          </a:ln>
          <a:effectLst>
            <a:prstShdw prst="shdw17" dist="17961" dir="2700000">
              <a:srgbClr val="000099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1200">
                <a:solidFill>
                  <a:srgbClr val="FFFF00"/>
                </a:solidFill>
              </a:rPr>
              <a:t>IMPORTÂNCIA RELATIVA NO CUSTO DO PRODUTO</a:t>
            </a:r>
            <a:endParaRPr lang="en-US" sz="1200">
              <a:solidFill>
                <a:srgbClr val="FFFF00"/>
              </a:solidFill>
            </a:endParaRPr>
          </a:p>
        </p:txBody>
      </p:sp>
      <p:sp>
        <p:nvSpPr>
          <p:cNvPr id="1025037" name="Text Box 13"/>
          <p:cNvSpPr txBox="1">
            <a:spLocks noChangeArrowheads="1"/>
          </p:cNvSpPr>
          <p:nvPr/>
        </p:nvSpPr>
        <p:spPr bwMode="auto">
          <a:xfrm>
            <a:off x="661988" y="4124325"/>
            <a:ext cx="2963862" cy="457200"/>
          </a:xfrm>
          <a:prstGeom prst="rect">
            <a:avLst/>
          </a:prstGeom>
          <a:solidFill>
            <a:srgbClr val="000099"/>
          </a:solidFill>
          <a:ln>
            <a:noFill/>
          </a:ln>
          <a:effectLst>
            <a:prstShdw prst="shdw17" dist="17961" dir="2700000">
              <a:srgbClr val="000099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1200">
                <a:solidFill>
                  <a:srgbClr val="FFFF00"/>
                </a:solidFill>
              </a:rPr>
              <a:t>NÃO SOFREREM ALTERAÇÃO NO PROCESSO DE FAFRICO</a:t>
            </a:r>
            <a:endParaRPr lang="en-US" sz="120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43B5C-B517-4FF9-89FB-3650A9C72CF9}" type="slidenum">
              <a:rPr lang="en-US"/>
              <a:pPr/>
              <a:t>7</a:t>
            </a:fld>
            <a:endParaRPr lang="en-US"/>
          </a:p>
        </p:txBody>
      </p:sp>
      <p:sp>
        <p:nvSpPr>
          <p:cNvPr id="10260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9126537" cy="1008063"/>
          </a:xfrm>
        </p:spPr>
        <p:txBody>
          <a:bodyPr/>
          <a:lstStyle/>
          <a:p>
            <a:r>
              <a:rPr lang="pt-PT" sz="800" b="1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PT" sz="800" b="1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PT" sz="1600" b="1">
                <a:effectLst>
                  <a:outerShdw blurRad="38100" dist="38100" dir="2700000" algn="tl">
                    <a:srgbClr val="000000"/>
                  </a:outerShdw>
                </a:effectLst>
              </a:rPr>
              <a:t>AS MATÉRIAS PRIMAS / SUBSIDIÁRIAS  PODEM AINDA SER CLASSIFICADAS QUANTO AOS OBJECTOS ALVO. PODEREMOS AÍ FALAR DE :</a:t>
            </a:r>
            <a:endParaRPr lang="en-US" sz="1600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26051" name="Rectangle 3"/>
          <p:cNvSpPr>
            <a:spLocks noChangeArrowheads="1"/>
          </p:cNvSpPr>
          <p:nvPr/>
        </p:nvSpPr>
        <p:spPr bwMode="auto">
          <a:xfrm>
            <a:off x="588963" y="1341438"/>
            <a:ext cx="8732837" cy="4608512"/>
          </a:xfrm>
          <a:prstGeom prst="rect">
            <a:avLst/>
          </a:prstGeom>
          <a:solidFill>
            <a:srgbClr val="E1FD7B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  <a:tabLst>
                <a:tab pos="711200" algn="l"/>
              </a:tabLst>
            </a:pPr>
            <a:r>
              <a:rPr lang="pt-PT" sz="1200">
                <a:solidFill>
                  <a:schemeClr val="tx1"/>
                </a:solidFill>
              </a:rPr>
              <a:t>MATÉRIAS DIRECTAS</a:t>
            </a: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  <a:tabLst>
                <a:tab pos="711200" algn="l"/>
              </a:tabLst>
            </a:pPr>
            <a:r>
              <a:rPr lang="pt-PT" sz="1200" b="0">
                <a:solidFill>
                  <a:schemeClr val="tx1"/>
                </a:solidFill>
              </a:rPr>
              <a:t>QUANDO SE ATRIBUEM A UM OBJECTO DIRECTAMENTE,  PODENDO ESTE OBJECTO SER POR EXEMPLO UM  PRODUTO, UMA ORDEM DE PRODUÇÃO ETC. </a:t>
            </a:r>
            <a:endParaRPr lang="en-US" sz="1200" b="0">
              <a:solidFill>
                <a:schemeClr val="tx1"/>
              </a:solidFill>
            </a:endParaRP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  <a:tabLst>
                <a:tab pos="711200" algn="l"/>
              </a:tabLst>
            </a:pPr>
            <a:endParaRPr lang="pt-PT" sz="1200" b="0">
              <a:solidFill>
                <a:schemeClr val="tx1"/>
              </a:solidFill>
            </a:endParaRP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None/>
              <a:tabLst>
                <a:tab pos="711200" algn="l"/>
              </a:tabLst>
            </a:pPr>
            <a:r>
              <a:rPr lang="pt-PT" sz="1200">
                <a:solidFill>
                  <a:schemeClr val="tx1"/>
                </a:solidFill>
              </a:rPr>
              <a:t>MATÉRIAS INDIRECTAS</a:t>
            </a:r>
          </a:p>
          <a:p>
            <a:pPr marL="260350" indent="-260350" algn="just">
              <a:lnSpc>
                <a:spcPct val="120000"/>
              </a:lnSpc>
              <a:spcBef>
                <a:spcPct val="20000"/>
              </a:spcBef>
              <a:buClr>
                <a:srgbClr val="005800"/>
              </a:buClr>
              <a:buSzPct val="70000"/>
              <a:buFont typeface="Monotype Sorts" pitchFamily="2" charset="2"/>
              <a:buChar char="q"/>
              <a:tabLst>
                <a:tab pos="711200" algn="l"/>
              </a:tabLst>
            </a:pPr>
            <a:r>
              <a:rPr lang="pt-PT" sz="1200" b="0">
                <a:solidFill>
                  <a:schemeClr val="tx1"/>
                </a:solidFill>
              </a:rPr>
              <a:t>QUANDO NÃO SE ATRIBUEM A UM OBJECTO DIRECTAMENTE,  OU POR IMPOSSIBILIDADE OU POR OPÇÃO DE GESTÃO.</a:t>
            </a:r>
          </a:p>
        </p:txBody>
      </p:sp>
      <p:grpSp>
        <p:nvGrpSpPr>
          <p:cNvPr id="1026052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26053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26054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26055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098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28099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1028101" name="Group 5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028102" name="AutoShape 6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28103" name="AutoShape 7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28104" name="AutoShape 8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028108" name="Text Box 12"/>
          <p:cNvSpPr txBox="1">
            <a:spLocks noChangeArrowheads="1"/>
          </p:cNvSpPr>
          <p:nvPr/>
        </p:nvSpPr>
        <p:spPr bwMode="auto">
          <a:xfrm>
            <a:off x="2535238" y="2492375"/>
            <a:ext cx="6084887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28638" indent="-1635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PT" sz="1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ORGANIZAÇÃO DE COMRAS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pt-PT" sz="14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DIFUSÃO DOS DERVIÇOS COMPRAS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pt-PT" sz="14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ESTRUTURA ORGANIZACIONAL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pt-PT" sz="14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PROCESSO DE COMPRAS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pt-PT" sz="14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ESTRATÉGIAS DE LIBERAÇÃO</a:t>
            </a:r>
          </a:p>
          <a:p>
            <a:pPr lvl="1">
              <a:spcBef>
                <a:spcPct val="50000"/>
              </a:spcBef>
              <a:buFontTx/>
              <a:buChar char="•"/>
            </a:pPr>
            <a:endParaRPr lang="en-US" sz="14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F8D10-D619-46EF-9B67-78CB58B8A665}" type="slidenum">
              <a:rPr lang="en-US"/>
              <a:pPr/>
              <a:t>9</a:t>
            </a:fld>
            <a:endParaRPr lang="en-US"/>
          </a:p>
        </p:txBody>
      </p:sp>
      <p:sp>
        <p:nvSpPr>
          <p:cNvPr id="1091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93675" y="333375"/>
            <a:ext cx="8750300" cy="838200"/>
          </a:xfrm>
        </p:spPr>
        <p:txBody>
          <a:bodyPr/>
          <a:lstStyle/>
          <a:p>
            <a:r>
              <a:rPr lang="pt-PT" sz="1400" b="1"/>
              <a:t>A DIVERSIDADE DE BENS E SERVIÇOS A ADQUIRIR PELAS EMPRESAS LEVA REGRA GERAL  A QUE ESTAS DIFUNDAM ESTE SERVIÇO POR VÁRIAS ORGANIZAÇÕES DE COMPRAS. </a:t>
            </a:r>
          </a:p>
        </p:txBody>
      </p:sp>
      <p:sp>
        <p:nvSpPr>
          <p:cNvPr id="1091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7038" y="1268413"/>
            <a:ext cx="9039225" cy="4968875"/>
          </a:xfr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/>
          <a:lstStyle/>
          <a:p>
            <a:pPr marL="0" indent="0">
              <a:lnSpc>
                <a:spcPct val="80000"/>
              </a:lnSpc>
              <a:buFont typeface="Monotype Sorts" pitchFamily="2" charset="2"/>
              <a:buNone/>
            </a:pPr>
            <a:r>
              <a:rPr lang="pt-PT" sz="2000"/>
              <a:t>Sem grande esforço de reflexão, seremos capaz de identificar rápidamente diferentes tipos de necessidades de compra, que requerem competências específicas para a sua execução. </a:t>
            </a:r>
          </a:p>
          <a:p>
            <a:pPr marL="0" indent="0">
              <a:lnSpc>
                <a:spcPct val="80000"/>
              </a:lnSpc>
              <a:buFont typeface="Monotype Sorts" pitchFamily="2" charset="2"/>
              <a:buNone/>
            </a:pPr>
            <a:r>
              <a:rPr lang="pt-PT" sz="2000"/>
              <a:t>Por exemplo seremos capazes de identicar: </a:t>
            </a:r>
          </a:p>
          <a:p>
            <a:pPr marL="533400" lvl="1" indent="-176213">
              <a:lnSpc>
                <a:spcPct val="80000"/>
              </a:lnSpc>
            </a:pPr>
            <a:r>
              <a:rPr lang="pt-PT" sz="2000"/>
              <a:t>Compras gerais de materiais</a:t>
            </a:r>
          </a:p>
          <a:p>
            <a:pPr marL="901700" lvl="2" indent="-177800">
              <a:lnSpc>
                <a:spcPct val="80000"/>
              </a:lnSpc>
            </a:pPr>
            <a:r>
              <a:rPr lang="pt-PT" sz="1800"/>
              <a:t>Com requisição de compra</a:t>
            </a:r>
          </a:p>
          <a:p>
            <a:pPr marL="901700" lvl="2" indent="-177800">
              <a:lnSpc>
                <a:spcPct val="80000"/>
              </a:lnSpc>
            </a:pPr>
            <a:r>
              <a:rPr lang="pt-PT" sz="1800"/>
              <a:t>Sem requisição de compra</a:t>
            </a:r>
          </a:p>
          <a:p>
            <a:pPr marL="1274763" lvl="3" indent="-88900">
              <a:lnSpc>
                <a:spcPct val="80000"/>
              </a:lnSpc>
              <a:buFontTx/>
              <a:buChar char="•"/>
            </a:pPr>
            <a:endParaRPr lang="pt-PT" sz="1600"/>
          </a:p>
          <a:p>
            <a:pPr marL="533400" lvl="1" indent="-176213">
              <a:lnSpc>
                <a:spcPct val="80000"/>
              </a:lnSpc>
            </a:pPr>
            <a:r>
              <a:rPr lang="pt-PT" sz="2000"/>
              <a:t>Compras de serviços</a:t>
            </a:r>
          </a:p>
          <a:p>
            <a:pPr marL="901700" lvl="2" indent="-177800">
              <a:lnSpc>
                <a:spcPct val="80000"/>
              </a:lnSpc>
            </a:pPr>
            <a:r>
              <a:rPr lang="pt-PT" sz="1800"/>
              <a:t>Com requisição de compra</a:t>
            </a:r>
          </a:p>
          <a:p>
            <a:pPr marL="901700" lvl="2" indent="-177800">
              <a:lnSpc>
                <a:spcPct val="80000"/>
              </a:lnSpc>
            </a:pPr>
            <a:r>
              <a:rPr lang="pt-PT" sz="1800"/>
              <a:t>Sem requisição de compra</a:t>
            </a:r>
          </a:p>
          <a:p>
            <a:pPr marL="1274763" lvl="3" indent="-88900">
              <a:lnSpc>
                <a:spcPct val="80000"/>
              </a:lnSpc>
              <a:buFontTx/>
              <a:buChar char="•"/>
            </a:pPr>
            <a:endParaRPr lang="pt-PT" sz="1600"/>
          </a:p>
          <a:p>
            <a:pPr marL="533400" lvl="1" indent="-176213">
              <a:lnSpc>
                <a:spcPct val="80000"/>
              </a:lnSpc>
            </a:pPr>
            <a:r>
              <a:rPr lang="pt-PT" sz="2000"/>
              <a:t>Compra relativa a investimentos </a:t>
            </a:r>
          </a:p>
          <a:p>
            <a:pPr marL="533400" lvl="1" indent="-176213">
              <a:lnSpc>
                <a:spcPct val="80000"/>
              </a:lnSpc>
            </a:pPr>
            <a:r>
              <a:rPr lang="pt-PT" sz="2000"/>
              <a:t>Compra por subcontratação</a:t>
            </a:r>
          </a:p>
          <a:p>
            <a:pPr marL="533400" lvl="1" indent="-176213">
              <a:lnSpc>
                <a:spcPct val="80000"/>
              </a:lnSpc>
            </a:pPr>
            <a:r>
              <a:rPr lang="pt-PT" sz="2000"/>
              <a:t>Compras de serviços de transporte</a:t>
            </a:r>
          </a:p>
          <a:p>
            <a:pPr marL="533400" lvl="1" indent="-176213">
              <a:lnSpc>
                <a:spcPct val="80000"/>
              </a:lnSpc>
            </a:pPr>
            <a:r>
              <a:rPr lang="pt-PT" sz="2000"/>
              <a:t>Compra inter-companhia</a:t>
            </a:r>
          </a:p>
          <a:p>
            <a:pPr marL="533400" lvl="1" indent="-176213">
              <a:lnSpc>
                <a:spcPct val="80000"/>
              </a:lnSpc>
            </a:pPr>
            <a:r>
              <a:rPr lang="pt-PT" sz="2000"/>
              <a:t>etc</a:t>
            </a:r>
          </a:p>
        </p:txBody>
      </p:sp>
      <p:grpSp>
        <p:nvGrpSpPr>
          <p:cNvPr id="1091588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91589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91590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91591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CC021-8D0C-4EBC-B788-1550AA8C5314}" type="slidenum">
              <a:rPr lang="en-US"/>
              <a:pPr/>
              <a:t>10</a:t>
            </a:fld>
            <a:endParaRPr lang="en-US"/>
          </a:p>
        </p:txBody>
      </p:sp>
      <p:sp>
        <p:nvSpPr>
          <p:cNvPr id="1090562" name="Rectangle 2"/>
          <p:cNvSpPr>
            <a:spLocks noChangeArrowheads="1"/>
          </p:cNvSpPr>
          <p:nvPr/>
        </p:nvSpPr>
        <p:spPr bwMode="auto">
          <a:xfrm>
            <a:off x="412750" y="457200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800">
                <a:solidFill>
                  <a:srgbClr val="0058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ESTRUTURA ORGANIZATIVA COMPRAS</a:t>
            </a:r>
            <a:endParaRPr lang="en-GB" sz="1800">
              <a:solidFill>
                <a:srgbClr val="0058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0905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8" y="1268413"/>
            <a:ext cx="9361487" cy="511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90564" name="Oval 4"/>
          <p:cNvSpPr>
            <a:spLocks noChangeArrowheads="1"/>
          </p:cNvSpPr>
          <p:nvPr/>
        </p:nvSpPr>
        <p:spPr bwMode="auto">
          <a:xfrm>
            <a:off x="1130300" y="1341438"/>
            <a:ext cx="935038" cy="431800"/>
          </a:xfrm>
          <a:prstGeom prst="ellipse">
            <a:avLst/>
          </a:prstGeom>
          <a:noFill/>
          <a:ln w="952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90565" name="Oval 5"/>
          <p:cNvSpPr>
            <a:spLocks noChangeArrowheads="1"/>
          </p:cNvSpPr>
          <p:nvPr/>
        </p:nvSpPr>
        <p:spPr bwMode="auto">
          <a:xfrm>
            <a:off x="4406900" y="5013325"/>
            <a:ext cx="1093788" cy="431800"/>
          </a:xfrm>
          <a:prstGeom prst="ellipse">
            <a:avLst/>
          </a:prstGeom>
          <a:noFill/>
          <a:ln w="9525">
            <a:solidFill>
              <a:srgbClr val="CC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grpSp>
        <p:nvGrpSpPr>
          <p:cNvPr id="1090566" name="Group 6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90567" name="AutoShape 7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90568" name="AutoShape 8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90569" name="AutoShape 9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383B2-48E2-47A9-8A28-095C4A945F2F}" type="slidenum">
              <a:rPr lang="en-US"/>
              <a:pPr/>
              <a:t>11</a:t>
            </a:fld>
            <a:endParaRPr lang="en-US"/>
          </a:p>
        </p:txBody>
      </p:sp>
      <p:sp>
        <p:nvSpPr>
          <p:cNvPr id="1082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3675" y="574675"/>
            <a:ext cx="8750300" cy="838200"/>
          </a:xfrm>
        </p:spPr>
        <p:txBody>
          <a:bodyPr/>
          <a:lstStyle/>
          <a:p>
            <a:r>
              <a:rPr lang="pt-PT" sz="1600" b="1"/>
              <a:t>PROCESSOS DE COMPRA A SUPORTAR</a:t>
            </a:r>
          </a:p>
        </p:txBody>
      </p:sp>
      <p:sp>
        <p:nvSpPr>
          <p:cNvPr id="1082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7038" y="1484313"/>
            <a:ext cx="9039225" cy="4681537"/>
          </a:xfr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/>
          <a:lstStyle/>
          <a:p>
            <a:pPr marL="0" indent="0">
              <a:buFont typeface="Monotype Sorts" pitchFamily="2" charset="2"/>
              <a:buNone/>
            </a:pPr>
            <a:r>
              <a:rPr lang="pt-PT" sz="2000"/>
              <a:t>Para suporte no SAP dos processos de compra da Tagol e da Sovena, propõem-se 4 cenários de compra base:</a:t>
            </a:r>
          </a:p>
          <a:p>
            <a:pPr marL="533400" lvl="1" indent="-176213"/>
            <a:r>
              <a:rPr lang="pt-PT" sz="1800"/>
              <a:t>Compras gerais de materiais e serviços (A)</a:t>
            </a:r>
          </a:p>
          <a:p>
            <a:pPr marL="901700" lvl="2" indent="-177800">
              <a:buFontTx/>
              <a:buChar char="•"/>
            </a:pPr>
            <a:r>
              <a:rPr lang="pt-PT" sz="1600"/>
              <a:t>Com requisição de compra</a:t>
            </a:r>
          </a:p>
          <a:p>
            <a:pPr marL="901700" lvl="2" indent="-177800">
              <a:buFontTx/>
              <a:buChar char="•"/>
            </a:pPr>
            <a:r>
              <a:rPr lang="pt-PT" sz="1600"/>
              <a:t>Sem requisição de compra</a:t>
            </a:r>
          </a:p>
          <a:p>
            <a:pPr marL="533400" lvl="1" indent="-176213"/>
            <a:r>
              <a:rPr lang="pt-PT" sz="1800"/>
              <a:t>Compra relativa a investimentos (B)</a:t>
            </a:r>
          </a:p>
          <a:p>
            <a:pPr marL="533400" lvl="1" indent="-176213"/>
            <a:r>
              <a:rPr lang="pt-PT" sz="1800"/>
              <a:t>Compra por subcontratação (C)</a:t>
            </a:r>
          </a:p>
          <a:p>
            <a:pPr marL="533400" lvl="1" indent="-176213"/>
            <a:r>
              <a:rPr lang="pt-PT" sz="1800"/>
              <a:t>Compra inter-companhia (D)</a:t>
            </a:r>
          </a:p>
          <a:p>
            <a:pPr marL="533400" lvl="1" indent="-176213"/>
            <a:endParaRPr lang="pt-PT" sz="1800"/>
          </a:p>
          <a:p>
            <a:pPr marL="0" indent="0">
              <a:buFont typeface="Monotype Sorts" pitchFamily="2" charset="2"/>
              <a:buNone/>
            </a:pPr>
            <a:r>
              <a:rPr lang="pt-PT" sz="2000"/>
              <a:t>… e 3 cenários de compra específicos:</a:t>
            </a:r>
          </a:p>
          <a:p>
            <a:pPr marL="533400" lvl="1" indent="-176213"/>
            <a:r>
              <a:rPr lang="pt-PT" sz="1800"/>
              <a:t>Compra de semente (E)</a:t>
            </a:r>
          </a:p>
          <a:p>
            <a:pPr marL="533400" lvl="1" indent="-176213"/>
            <a:r>
              <a:rPr lang="pt-PT" sz="1800"/>
              <a:t>Compra de materiais de embalagens – Garrafas (F)</a:t>
            </a:r>
          </a:p>
          <a:p>
            <a:pPr marL="533400" lvl="1" indent="-176213"/>
            <a:r>
              <a:rPr lang="pt-PT" sz="1800"/>
              <a:t>Compra de serviços de transporte (G)</a:t>
            </a:r>
          </a:p>
          <a:p>
            <a:pPr marL="0" indent="0"/>
            <a:endParaRPr lang="pt-PT" sz="2000"/>
          </a:p>
        </p:txBody>
      </p:sp>
      <p:grpSp>
        <p:nvGrpSpPr>
          <p:cNvPr id="1082372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82373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82374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82375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1920A-32DA-42E5-8D14-2783442528D9}" type="slidenum">
              <a:rPr lang="en-US"/>
              <a:pPr/>
              <a:t>12</a:t>
            </a:fld>
            <a:endParaRPr lang="en-US"/>
          </a:p>
        </p:txBody>
      </p:sp>
      <p:sp>
        <p:nvSpPr>
          <p:cNvPr id="1062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3675" y="503238"/>
            <a:ext cx="8750300" cy="838200"/>
          </a:xfrm>
        </p:spPr>
        <p:txBody>
          <a:bodyPr/>
          <a:lstStyle/>
          <a:p>
            <a:r>
              <a:rPr lang="pt-PT" sz="1600" b="1"/>
              <a:t>CENÁRIOS DE PROCESSOS DE COMPRA POR ORGANIZAÇÃO DE COMPRAS </a:t>
            </a:r>
          </a:p>
        </p:txBody>
      </p:sp>
      <p:graphicFrame>
        <p:nvGraphicFramePr>
          <p:cNvPr id="1062976" name="Group 64"/>
          <p:cNvGraphicFramePr>
            <a:graphicFrameLocks noGrp="1"/>
          </p:cNvGraphicFramePr>
          <p:nvPr/>
        </p:nvGraphicFramePr>
        <p:xfrm>
          <a:off x="511175" y="3429000"/>
          <a:ext cx="8810625" cy="2676525"/>
        </p:xfrm>
        <a:graphic>
          <a:graphicData uri="http://schemas.openxmlformats.org/drawingml/2006/table">
            <a:tbl>
              <a:tblPr/>
              <a:tblGrid>
                <a:gridCol w="4589463"/>
                <a:gridCol w="1406525"/>
                <a:gridCol w="1408112"/>
                <a:gridCol w="140652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endParaRPr kumimoji="0" lang="pt-PT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cap="flat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Stock</a:t>
                      </a:r>
                    </a:p>
                  </a:txBody>
                  <a:tcPr marL="36000" marR="36000" marT="108000" marB="10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Apl.Dir.</a:t>
                      </a:r>
                    </a:p>
                  </a:txBody>
                  <a:tcPr marL="36000" marR="36000" marT="108000" marB="10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Investimentos</a:t>
                      </a:r>
                    </a:p>
                  </a:txBody>
                  <a:tcPr marL="36000" marR="36000" marT="108000" marB="10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1100 – Negociação Central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C3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A1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A1</a:t>
                      </a: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</a:t>
                      </a: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841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1200 – Exportação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C3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A2 / E / D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endParaRPr kumimoji="0" lang="pt-PT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endParaRPr kumimoji="0" lang="pt-PT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2100 – Núcleo Administrativo Tagol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C3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A1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A1</a:t>
                      </a: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endParaRPr kumimoji="0" lang="pt-PT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2200 – Manutenção Tagol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C3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A1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A1</a:t>
                      </a: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</a:t>
                      </a: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3100 – Núcleo Administrativo Sovena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C3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A1 / B / C / F / G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A1</a:t>
                      </a: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</a:t>
                      </a: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3200 – Marketing Sovena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C3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A2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A2</a:t>
                      </a: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endParaRPr kumimoji="0" lang="pt-PT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3300 – Comercial Sovena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9C3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A2</a:t>
                      </a:r>
                    </a:p>
                  </a:txBody>
                  <a:tcPr marL="36000" marR="36000" marT="72000" marB="720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r>
                        <a:rPr kumimoji="0" lang="pt-PT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A2</a:t>
                      </a: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5800"/>
                        </a:buClr>
                        <a:buSzPct val="70000"/>
                        <a:buFont typeface="Monotype Sorts" pitchFamily="2" charset="2"/>
                        <a:buNone/>
                        <a:tabLst/>
                      </a:pPr>
                      <a:endParaRPr kumimoji="0" lang="pt-PT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6000" marR="36000" marT="72000" marB="72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</a:tbl>
          </a:graphicData>
        </a:graphic>
      </p:graphicFrame>
      <p:sp>
        <p:nvSpPr>
          <p:cNvPr id="1062964" name="Rectangle 52"/>
          <p:cNvSpPr>
            <a:spLocks noGrp="1" noChangeArrowheads="1"/>
          </p:cNvSpPr>
          <p:nvPr>
            <p:ph type="body" idx="1"/>
          </p:nvPr>
        </p:nvSpPr>
        <p:spPr>
          <a:xfrm>
            <a:off x="971550" y="1268413"/>
            <a:ext cx="6399213" cy="2016125"/>
          </a:xfrm>
          <a:noFill/>
          <a:ln w="12700">
            <a:solidFill>
              <a:srgbClr val="C9C38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D3E7FE"/>
                </a:solidFill>
              </a14:hiddenFill>
            </a:ext>
          </a:extLst>
        </p:spPr>
        <p:txBody>
          <a:bodyPr lIns="90488" tIns="44450" rIns="90488" bIns="44450" anchor="ctr"/>
          <a:lstStyle/>
          <a:p>
            <a:pPr marL="355600" lvl="1" indent="-176213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pt-PT" sz="1000" b="1"/>
              <a:t>Compras gerais de materiais e serviços</a:t>
            </a:r>
            <a:r>
              <a:rPr lang="pt-PT" sz="1000"/>
              <a:t> </a:t>
            </a:r>
          </a:p>
          <a:p>
            <a:pPr marL="712788" lvl="2" indent="-177800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pt-PT" sz="900"/>
              <a:t>Com requisição de compra (A1)</a:t>
            </a:r>
          </a:p>
          <a:p>
            <a:pPr marL="712788" lvl="2" indent="-177800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pt-PT" sz="900"/>
              <a:t>Sem requisição de compra (A2)</a:t>
            </a:r>
          </a:p>
          <a:p>
            <a:pPr marL="355600" lvl="1" indent="-176213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pt-PT" sz="1000" b="1"/>
              <a:t>Compra relativa a investimentos (B)</a:t>
            </a:r>
          </a:p>
          <a:p>
            <a:pPr marL="355600" lvl="1" indent="-176213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pt-PT" sz="1000" b="1"/>
              <a:t>Compra por subcontratação (C)</a:t>
            </a:r>
          </a:p>
          <a:p>
            <a:pPr marL="355600" lvl="1" indent="-176213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pt-PT" sz="1000" b="1"/>
              <a:t>Compra inter-companhia (D)</a:t>
            </a:r>
          </a:p>
          <a:p>
            <a:pPr marL="355600" lvl="1" indent="-176213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pt-PT" sz="1000" b="1"/>
              <a:t>Compra de materiais de embalagem ( E )</a:t>
            </a:r>
          </a:p>
          <a:p>
            <a:pPr marL="355600" lvl="1" indent="-176213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</a:pPr>
            <a:r>
              <a:rPr lang="pt-PT" sz="1000" b="1"/>
              <a:t>Compra de serviços de transporte ( F ) </a:t>
            </a:r>
          </a:p>
        </p:txBody>
      </p:sp>
      <p:sp>
        <p:nvSpPr>
          <p:cNvPr id="1062965" name="Text Box 53"/>
          <p:cNvSpPr txBox="1">
            <a:spLocks noChangeArrowheads="1"/>
          </p:cNvSpPr>
          <p:nvPr/>
        </p:nvSpPr>
        <p:spPr bwMode="auto">
          <a:xfrm rot="16200000">
            <a:off x="-268287" y="2043113"/>
            <a:ext cx="2016125" cy="466725"/>
          </a:xfrm>
          <a:prstGeom prst="rect">
            <a:avLst/>
          </a:prstGeom>
          <a:solidFill>
            <a:schemeClr val="folHlink"/>
          </a:solidFill>
          <a:ln w="9525" algn="ctr">
            <a:solidFill>
              <a:srgbClr val="C9C38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/>
            <a:r>
              <a:rPr lang="pt-PT" sz="1000" b="0">
                <a:solidFill>
                  <a:schemeClr val="tx1"/>
                </a:solidFill>
                <a:latin typeface="Arial" pitchFamily="34" charset="0"/>
              </a:rPr>
              <a:t>Cenários de </a:t>
            </a:r>
          </a:p>
          <a:p>
            <a:pPr algn="ctr"/>
            <a:r>
              <a:rPr lang="pt-PT" sz="1000" b="0">
                <a:solidFill>
                  <a:schemeClr val="tx1"/>
                </a:solidFill>
                <a:latin typeface="Arial" pitchFamily="34" charset="0"/>
              </a:rPr>
              <a:t>Compras</a:t>
            </a:r>
          </a:p>
        </p:txBody>
      </p:sp>
      <p:grpSp>
        <p:nvGrpSpPr>
          <p:cNvPr id="1062972" name="Group 60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62973" name="AutoShape 61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62974" name="AutoShape 62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62975" name="AutoShape 63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05AA4-3AB3-4CC6-BC0F-2927677A793F}" type="slidenum">
              <a:rPr lang="en-US"/>
              <a:pPr/>
              <a:t>13</a:t>
            </a:fld>
            <a:endParaRPr lang="en-US"/>
          </a:p>
        </p:txBody>
      </p:sp>
      <p:sp>
        <p:nvSpPr>
          <p:cNvPr id="1063938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404813"/>
            <a:ext cx="8750300" cy="838200"/>
          </a:xfrm>
        </p:spPr>
        <p:txBody>
          <a:bodyPr/>
          <a:lstStyle/>
          <a:p>
            <a:r>
              <a:rPr lang="pt-PT" sz="1600" b="1"/>
              <a:t>PROCESSO DE COMPRAS DE MATERIAIS E SERVIÇOS  (Stock e Aplicação Directa)</a:t>
            </a:r>
          </a:p>
        </p:txBody>
      </p:sp>
      <p:graphicFrame>
        <p:nvGraphicFramePr>
          <p:cNvPr id="1063939" name="Object 3"/>
          <p:cNvGraphicFramePr>
            <a:graphicFrameLocks noChangeAspect="1"/>
          </p:cNvGraphicFramePr>
          <p:nvPr/>
        </p:nvGraphicFramePr>
        <p:xfrm>
          <a:off x="350838" y="1196975"/>
          <a:ext cx="9283700" cy="511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944" name="Visio" r:id="rId3" imgW="7355154" imgH="4731638" progId="Visio.Drawing.6">
                  <p:embed/>
                </p:oleObj>
              </mc:Choice>
              <mc:Fallback>
                <p:oleObj name="Visio" r:id="rId3" imgW="7355154" imgH="4731638" progId="Visio.Drawing.6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838" y="1196975"/>
                        <a:ext cx="9283700" cy="5111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63940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63941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63942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63943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3C13D-ABDC-44BE-9748-BE1EEA54EE48}" type="slidenum">
              <a:rPr lang="en-US"/>
              <a:pPr/>
              <a:t>14</a:t>
            </a:fld>
            <a:endParaRPr lang="en-US"/>
          </a:p>
        </p:txBody>
      </p:sp>
      <p:sp>
        <p:nvSpPr>
          <p:cNvPr id="1067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sz="1600" b="1"/>
              <a:t>COMPRAS RELATIVAS A INVESTIMENTOS (Projectos e Imobilizado)</a:t>
            </a:r>
          </a:p>
        </p:txBody>
      </p:sp>
      <p:graphicFrame>
        <p:nvGraphicFramePr>
          <p:cNvPr id="1067011" name="Object 3"/>
          <p:cNvGraphicFramePr>
            <a:graphicFrameLocks noChangeAspect="1"/>
          </p:cNvGraphicFramePr>
          <p:nvPr/>
        </p:nvGraphicFramePr>
        <p:xfrm>
          <a:off x="350838" y="1844675"/>
          <a:ext cx="9126537" cy="345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016" name="Visio" r:id="rId3" imgW="7472233" imgH="2762601" progId="Visio.Drawing.6">
                  <p:embed/>
                </p:oleObj>
              </mc:Choice>
              <mc:Fallback>
                <p:oleObj name="Visio" r:id="rId3" imgW="7472233" imgH="2762601" progId="Visio.Drawing.6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838" y="1844675"/>
                        <a:ext cx="9126537" cy="3455988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67012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67013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67014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67015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B7AB2-C775-40CC-9990-0041B77D3A2E}" type="slidenum">
              <a:rPr lang="en-US"/>
              <a:pPr/>
              <a:t>15</a:t>
            </a:fld>
            <a:endParaRPr lang="en-US"/>
          </a:p>
        </p:txBody>
      </p:sp>
      <p:sp>
        <p:nvSpPr>
          <p:cNvPr id="1085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476250"/>
            <a:ext cx="8750300" cy="838200"/>
          </a:xfrm>
        </p:spPr>
        <p:txBody>
          <a:bodyPr/>
          <a:lstStyle/>
          <a:p>
            <a:r>
              <a:rPr lang="pt-PT" sz="1600" b="1"/>
              <a:t>COMPRAS GERAIS DE MATERIAIS E SERVIÇOS (Stock e Aplicação Directa)</a:t>
            </a:r>
          </a:p>
        </p:txBody>
      </p:sp>
      <p:sp>
        <p:nvSpPr>
          <p:cNvPr id="1085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7038" y="1341438"/>
            <a:ext cx="9039225" cy="4679950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marL="0" inden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Font typeface="Monotype Sorts" pitchFamily="2" charset="2"/>
              <a:buNone/>
            </a:pPr>
            <a:r>
              <a:rPr lang="pt-PT" sz="1400"/>
              <a:t>Existem alguns tipos de despesa/compras (excepções), cujo suporte no SAP dos documentos de compra e do fluxo logístico de fornecimento, não traz maior eficiência nem controlo adicional ao processo, pelo que estas facturas deverão ser registadas directamente no módulo financeiro, sem referência a um documento de compra.</a:t>
            </a:r>
          </a:p>
          <a:p>
            <a:pPr marL="533400" lvl="1" indent="-176213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pt-PT" sz="1200"/>
              <a:t>É crítico que se defina claramente o âmbito destas situações excepcionais, em que a conferência e o pagamento das facturas não requer suporte de um pedido de compra.</a:t>
            </a:r>
          </a:p>
          <a:p>
            <a:pPr marL="0" inden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endParaRPr lang="pt-PT" sz="1400"/>
          </a:p>
          <a:p>
            <a:pPr marL="0" indent="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Font typeface="Monotype Sorts" pitchFamily="2" charset="2"/>
              <a:buNone/>
            </a:pPr>
            <a:r>
              <a:rPr lang="pt-PT" sz="1400"/>
              <a:t>O modelo processual proposto, pressupõe a existência de 5 funções principais em que, por vezes, a mesma pessoa acumula mais do que uma função:</a:t>
            </a:r>
          </a:p>
          <a:p>
            <a:pPr marL="533400" lvl="1" indent="-176213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pt-PT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Requisitante (identificação de necessidades)</a:t>
            </a:r>
          </a:p>
          <a:p>
            <a:pPr marL="533400" lvl="1" indent="-176213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pt-PT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Aprovador</a:t>
            </a:r>
          </a:p>
          <a:p>
            <a:pPr marL="533400" lvl="1" indent="-176213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pt-PT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Comprador</a:t>
            </a:r>
          </a:p>
          <a:p>
            <a:pPr marL="533400" lvl="1" indent="-176213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pt-PT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Recebedor da mercadoria / serviço</a:t>
            </a:r>
          </a:p>
          <a:p>
            <a:pPr marL="533400" lvl="1" indent="-176213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pt-PT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Contabilização da factura</a:t>
            </a:r>
          </a:p>
          <a:p>
            <a:pPr marL="533400" lvl="1" indent="-176213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Font typeface="Marlett" pitchFamily="2" charset="2"/>
              <a:buNone/>
            </a:pPr>
            <a:endParaRPr lang="pt-PT" sz="16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533400" lvl="1" indent="-176213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  <a:buFont typeface="Marlett" pitchFamily="2" charset="2"/>
              <a:buNone/>
            </a:pPr>
            <a:r>
              <a:rPr lang="pt-PT" sz="1200"/>
              <a:t>	Durante a próxima fase do projecto será importante que a organização defina claramente quais as pessoas/entidades que são responsáveis por cada uma das funções do processo, em cada categoria.</a:t>
            </a:r>
          </a:p>
        </p:txBody>
      </p:sp>
      <p:sp>
        <p:nvSpPr>
          <p:cNvPr id="1085444" name="Rectangle 4"/>
          <p:cNvSpPr>
            <a:spLocks noChangeArrowheads="1"/>
          </p:cNvSpPr>
          <p:nvPr/>
        </p:nvSpPr>
        <p:spPr bwMode="auto">
          <a:xfrm>
            <a:off x="8855075" y="622300"/>
            <a:ext cx="546100" cy="503238"/>
          </a:xfrm>
          <a:prstGeom prst="rect">
            <a:avLst/>
          </a:prstGeom>
          <a:solidFill>
            <a:srgbClr val="C9C38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pt-PT" sz="2400" b="0">
                <a:solidFill>
                  <a:schemeClr val="tx1"/>
                </a:solidFill>
                <a:latin typeface="Arial" pitchFamily="34" charset="0"/>
              </a:rPr>
              <a:t>A</a:t>
            </a:r>
          </a:p>
        </p:txBody>
      </p:sp>
      <p:grpSp>
        <p:nvGrpSpPr>
          <p:cNvPr id="1085445" name="Group 5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85446" name="AutoShape 6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85447" name="AutoShape 7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85448" name="AutoShape 8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F154A-0A5D-4F1A-BD6A-6F7A3CBA60AB}" type="slidenum">
              <a:rPr lang="en-US"/>
              <a:pPr/>
              <a:t>16</a:t>
            </a:fld>
            <a:endParaRPr lang="en-US"/>
          </a:p>
        </p:txBody>
      </p:sp>
      <p:sp>
        <p:nvSpPr>
          <p:cNvPr id="1086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sz="1600" b="1">
                <a:effectLst>
                  <a:outerShdw blurRad="38100" dist="38100" dir="2700000" algn="tl">
                    <a:srgbClr val="000000"/>
                  </a:outerShdw>
                </a:effectLst>
              </a:rPr>
              <a:t>HÁ QUE DEFINIR ESTRATÉGIAS DE APROVAÇÃO DAS COMPRAS . . .</a:t>
            </a:r>
          </a:p>
        </p:txBody>
      </p:sp>
      <p:sp>
        <p:nvSpPr>
          <p:cNvPr id="1086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7038" y="1268413"/>
            <a:ext cx="9050337" cy="4679950"/>
          </a:xfrm>
        </p:spPr>
        <p:txBody>
          <a:bodyPr/>
          <a:lstStyle/>
          <a:p>
            <a:pPr marL="177800" indent="-177800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pt-PT" sz="1600"/>
              <a:t>Outro aspecto importante para a definição do processo de compra, passa pela estipulação de um modelo de aprovações para as compras realizadas, assim como os respectivos </a:t>
            </a:r>
            <a:r>
              <a:rPr lang="pt-PT" sz="1600" i="1"/>
              <a:t>plafonds</a:t>
            </a:r>
            <a:r>
              <a:rPr lang="pt-PT" sz="1600"/>
              <a:t> de aprovação:</a:t>
            </a:r>
          </a:p>
          <a:p>
            <a:pPr marL="449263" lvl="1" indent="-176213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endParaRPr lang="pt-PT" sz="1400"/>
          </a:p>
          <a:p>
            <a:pPr marL="449263" lvl="1" indent="-176213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endParaRPr lang="pt-PT" sz="1400"/>
          </a:p>
        </p:txBody>
      </p:sp>
      <p:sp>
        <p:nvSpPr>
          <p:cNvPr id="1086468" name="Rectangle 4"/>
          <p:cNvSpPr>
            <a:spLocks noChangeArrowheads="1"/>
          </p:cNvSpPr>
          <p:nvPr/>
        </p:nvSpPr>
        <p:spPr bwMode="auto">
          <a:xfrm>
            <a:off x="8855075" y="404813"/>
            <a:ext cx="546100" cy="503237"/>
          </a:xfrm>
          <a:prstGeom prst="rect">
            <a:avLst/>
          </a:prstGeom>
          <a:solidFill>
            <a:srgbClr val="C9C38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algn="ctr"/>
            <a:r>
              <a:rPr lang="pt-PT" sz="2400" b="0">
                <a:solidFill>
                  <a:schemeClr val="tx1"/>
                </a:solidFill>
                <a:latin typeface="Arial" pitchFamily="34" charset="0"/>
              </a:rPr>
              <a:t>A</a:t>
            </a:r>
          </a:p>
        </p:txBody>
      </p:sp>
      <p:sp>
        <p:nvSpPr>
          <p:cNvPr id="1086473" name="Rectangle 9"/>
          <p:cNvSpPr>
            <a:spLocks noChangeArrowheads="1"/>
          </p:cNvSpPr>
          <p:nvPr/>
        </p:nvSpPr>
        <p:spPr bwMode="auto">
          <a:xfrm>
            <a:off x="741363" y="2060575"/>
            <a:ext cx="8648700" cy="424815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l">
              <a:lnSpc>
                <a:spcPct val="90000"/>
              </a:lnSpc>
              <a:spcBef>
                <a:spcPct val="50000"/>
              </a:spcBef>
              <a:spcAft>
                <a:spcPct val="50000"/>
              </a:spcAft>
              <a:buClr>
                <a:srgbClr val="005800"/>
              </a:buClr>
              <a:buSzPct val="70000"/>
              <a:buFont typeface="Monotype Sorts" pitchFamily="2" charset="2"/>
              <a:buChar char="q"/>
            </a:pPr>
            <a:r>
              <a:rPr lang="pt-PT" sz="1600" b="0">
                <a:solidFill>
                  <a:schemeClr val="tx1"/>
                </a:solidFill>
              </a:rPr>
              <a:t>Modelo de aprovações proposto para as </a:t>
            </a:r>
            <a:r>
              <a:rPr lang="pt-PT" sz="2000" u="sng">
                <a:solidFill>
                  <a:schemeClr val="tx1"/>
                </a:solidFill>
              </a:rPr>
              <a:t>requisições de compra</a:t>
            </a:r>
            <a:r>
              <a:rPr lang="pt-PT" sz="1600" b="0">
                <a:solidFill>
                  <a:schemeClr val="tx1"/>
                </a:solidFill>
              </a:rPr>
              <a:t>:</a:t>
            </a:r>
          </a:p>
          <a:p>
            <a:pPr marL="742950" lvl="1" indent="-285750" algn="l">
              <a:lnSpc>
                <a:spcPct val="90000"/>
              </a:lnSpc>
              <a:spcBef>
                <a:spcPct val="50000"/>
              </a:spcBef>
              <a:spcAft>
                <a:spcPct val="50000"/>
              </a:spcAft>
              <a:buClr>
                <a:srgbClr val="006600"/>
              </a:buClr>
              <a:buFont typeface="Marlett" pitchFamily="2" charset="2"/>
              <a:buChar char="h"/>
            </a:pPr>
            <a:r>
              <a:rPr lang="pt-PT" sz="1400" b="0">
                <a:solidFill>
                  <a:schemeClr val="tx1"/>
                </a:solidFill>
              </a:rPr>
              <a:t>Stock</a:t>
            </a:r>
          </a:p>
          <a:p>
            <a:pPr marL="1143000" lvl="2" indent="-228600" algn="l">
              <a:lnSpc>
                <a:spcPct val="90000"/>
              </a:lnSpc>
              <a:spcBef>
                <a:spcPct val="50000"/>
              </a:spcBef>
              <a:spcAft>
                <a:spcPct val="50000"/>
              </a:spcAft>
              <a:buClr>
                <a:srgbClr val="006600"/>
              </a:buClr>
              <a:buFont typeface="Wingdings" pitchFamily="2" charset="2"/>
              <a:buChar char="ü"/>
            </a:pPr>
            <a:r>
              <a:rPr lang="pt-PT" sz="1000" b="0">
                <a:solidFill>
                  <a:schemeClr val="tx1"/>
                </a:solidFill>
              </a:rPr>
              <a:t>Materiais constantes das BOM’s (árvores produto) – Não existe definição de plafond.</a:t>
            </a:r>
          </a:p>
          <a:p>
            <a:pPr marL="1143000" lvl="2" indent="-228600" algn="l">
              <a:lnSpc>
                <a:spcPct val="90000"/>
              </a:lnSpc>
              <a:spcBef>
                <a:spcPct val="50000"/>
              </a:spcBef>
              <a:spcAft>
                <a:spcPct val="50000"/>
              </a:spcAft>
              <a:buClr>
                <a:srgbClr val="006600"/>
              </a:buClr>
              <a:buFont typeface="Wingdings" pitchFamily="2" charset="2"/>
              <a:buChar char="ü"/>
            </a:pPr>
            <a:r>
              <a:rPr lang="pt-PT" sz="1000" b="0">
                <a:solidFill>
                  <a:schemeClr val="tx1"/>
                </a:solidFill>
              </a:rPr>
              <a:t>Outros materiais de StocK</a:t>
            </a:r>
          </a:p>
          <a:p>
            <a:pPr marL="1600200" lvl="3" indent="-228600" algn="l">
              <a:spcBef>
                <a:spcPct val="50000"/>
              </a:spcBef>
              <a:spcAft>
                <a:spcPct val="50000"/>
              </a:spcAft>
              <a:buFont typeface="Wingdings" pitchFamily="2" charset="2"/>
              <a:buChar char="ð"/>
            </a:pPr>
            <a:r>
              <a:rPr lang="pt-PT" sz="900" b="0">
                <a:solidFill>
                  <a:srgbClr val="005800"/>
                </a:solidFill>
              </a:rPr>
              <a:t>Até  </a:t>
            </a:r>
            <a:r>
              <a:rPr lang="pt-PT" sz="900">
                <a:solidFill>
                  <a:srgbClr val="0000CC"/>
                </a:solidFill>
              </a:rPr>
              <a:t>2.500€</a:t>
            </a:r>
            <a:r>
              <a:rPr lang="pt-PT" sz="900" b="0">
                <a:solidFill>
                  <a:srgbClr val="005800"/>
                </a:solidFill>
              </a:rPr>
              <a:t> – Responsável do Processo (caso a criação da requisição de compra seja realizada pelo responsável do armazém / chefe de serviço não haverá lugar a aprovação)</a:t>
            </a:r>
          </a:p>
          <a:p>
            <a:pPr marL="1600200" lvl="3" indent="-228600" algn="l">
              <a:spcBef>
                <a:spcPct val="50000"/>
              </a:spcBef>
              <a:spcAft>
                <a:spcPct val="50000"/>
              </a:spcAft>
              <a:buFont typeface="Wingdings" pitchFamily="2" charset="2"/>
              <a:buChar char="ð"/>
            </a:pPr>
            <a:r>
              <a:rPr lang="pt-PT" sz="900" b="0">
                <a:solidFill>
                  <a:srgbClr val="005800"/>
                </a:solidFill>
              </a:rPr>
              <a:t>Mais de </a:t>
            </a:r>
            <a:r>
              <a:rPr lang="pt-PT" sz="900">
                <a:solidFill>
                  <a:srgbClr val="0000CC"/>
                </a:solidFill>
              </a:rPr>
              <a:t>2.500€</a:t>
            </a:r>
            <a:r>
              <a:rPr lang="pt-PT" sz="900" b="0">
                <a:solidFill>
                  <a:srgbClr val="005800"/>
                </a:solidFill>
              </a:rPr>
              <a:t> – Director (o director deverá dar conhecimento à Administração em compras superiores a </a:t>
            </a:r>
            <a:r>
              <a:rPr lang="pt-PT" sz="900">
                <a:solidFill>
                  <a:srgbClr val="0000CC"/>
                </a:solidFill>
              </a:rPr>
              <a:t>10.000€</a:t>
            </a:r>
            <a:r>
              <a:rPr lang="pt-PT" sz="900" b="0">
                <a:solidFill>
                  <a:srgbClr val="005800"/>
                </a:solidFill>
              </a:rPr>
              <a:t>)</a:t>
            </a:r>
          </a:p>
          <a:p>
            <a:pPr marL="742950" lvl="1" indent="-285750" algn="l">
              <a:lnSpc>
                <a:spcPct val="90000"/>
              </a:lnSpc>
              <a:spcBef>
                <a:spcPct val="50000"/>
              </a:spcBef>
              <a:spcAft>
                <a:spcPct val="50000"/>
              </a:spcAft>
              <a:buClr>
                <a:srgbClr val="006600"/>
              </a:buClr>
              <a:buFont typeface="Marlett" pitchFamily="2" charset="2"/>
              <a:buChar char="h"/>
            </a:pPr>
            <a:r>
              <a:rPr lang="pt-PT" sz="1400" b="0">
                <a:solidFill>
                  <a:schemeClr val="tx1"/>
                </a:solidFill>
              </a:rPr>
              <a:t>Aplicação Directa – Centro de Custo</a:t>
            </a:r>
          </a:p>
          <a:p>
            <a:pPr marL="1143000" lvl="2" indent="-228600" algn="l">
              <a:lnSpc>
                <a:spcPct val="90000"/>
              </a:lnSpc>
              <a:spcBef>
                <a:spcPct val="50000"/>
              </a:spcBef>
              <a:spcAft>
                <a:spcPct val="50000"/>
              </a:spcAft>
              <a:buClr>
                <a:srgbClr val="006600"/>
              </a:buClr>
              <a:buFont typeface="Wingdings" pitchFamily="2" charset="2"/>
              <a:buChar char="ü"/>
            </a:pPr>
            <a:r>
              <a:rPr lang="pt-PT" sz="1000" b="0">
                <a:solidFill>
                  <a:schemeClr val="tx1"/>
                </a:solidFill>
              </a:rPr>
              <a:t>Até </a:t>
            </a:r>
            <a:r>
              <a:rPr lang="pt-PT" sz="1000">
                <a:solidFill>
                  <a:srgbClr val="0000CC"/>
                </a:solidFill>
              </a:rPr>
              <a:t>2.500€</a:t>
            </a:r>
            <a:r>
              <a:rPr lang="pt-PT" sz="1000" b="0">
                <a:solidFill>
                  <a:schemeClr val="tx1"/>
                </a:solidFill>
              </a:rPr>
              <a:t> – Responsável do Processo</a:t>
            </a:r>
          </a:p>
          <a:p>
            <a:pPr marL="1143000" lvl="2" indent="-228600" algn="l">
              <a:lnSpc>
                <a:spcPct val="90000"/>
              </a:lnSpc>
              <a:spcBef>
                <a:spcPct val="50000"/>
              </a:spcBef>
              <a:spcAft>
                <a:spcPct val="50000"/>
              </a:spcAft>
              <a:buClr>
                <a:srgbClr val="006600"/>
              </a:buClr>
              <a:buFont typeface="Wingdings" pitchFamily="2" charset="2"/>
              <a:buChar char="ü"/>
            </a:pPr>
            <a:r>
              <a:rPr lang="pt-PT" sz="1000" b="0">
                <a:solidFill>
                  <a:schemeClr val="tx1"/>
                </a:solidFill>
              </a:rPr>
              <a:t>Mais de </a:t>
            </a:r>
            <a:r>
              <a:rPr lang="pt-PT" sz="1000">
                <a:solidFill>
                  <a:srgbClr val="0000CC"/>
                </a:solidFill>
              </a:rPr>
              <a:t>2.500€</a:t>
            </a:r>
            <a:r>
              <a:rPr lang="pt-PT" sz="1000" b="0">
                <a:solidFill>
                  <a:schemeClr val="tx1"/>
                </a:solidFill>
              </a:rPr>
              <a:t> – Director (o director deverá dar conhecimento à Administração em compras superiores a </a:t>
            </a:r>
            <a:r>
              <a:rPr lang="pt-PT" sz="1000">
                <a:solidFill>
                  <a:srgbClr val="0000CC"/>
                </a:solidFill>
              </a:rPr>
              <a:t>10.000€</a:t>
            </a:r>
            <a:r>
              <a:rPr lang="pt-PT" sz="1000" b="0">
                <a:solidFill>
                  <a:schemeClr val="tx1"/>
                </a:solidFill>
              </a:rPr>
              <a:t>)</a:t>
            </a:r>
          </a:p>
          <a:p>
            <a:pPr marL="742950" lvl="1" indent="-285750" algn="l">
              <a:lnSpc>
                <a:spcPct val="90000"/>
              </a:lnSpc>
              <a:spcBef>
                <a:spcPct val="50000"/>
              </a:spcBef>
              <a:spcAft>
                <a:spcPct val="50000"/>
              </a:spcAft>
              <a:buClr>
                <a:srgbClr val="006600"/>
              </a:buClr>
              <a:buFont typeface="Marlett" pitchFamily="2" charset="2"/>
              <a:buChar char="h"/>
            </a:pPr>
            <a:r>
              <a:rPr lang="pt-PT" sz="1400" b="0">
                <a:solidFill>
                  <a:schemeClr val="tx1"/>
                </a:solidFill>
              </a:rPr>
              <a:t>Aplicação Directa – Ordens de Trabalho (Manutenção)</a:t>
            </a:r>
          </a:p>
          <a:p>
            <a:pPr marL="1143000" lvl="2" indent="-228600" algn="l">
              <a:lnSpc>
                <a:spcPct val="90000"/>
              </a:lnSpc>
              <a:spcBef>
                <a:spcPct val="50000"/>
              </a:spcBef>
              <a:spcAft>
                <a:spcPct val="50000"/>
              </a:spcAft>
              <a:buClr>
                <a:srgbClr val="006600"/>
              </a:buClr>
              <a:buFont typeface="Wingdings" pitchFamily="2" charset="2"/>
              <a:buChar char="ü"/>
            </a:pPr>
            <a:r>
              <a:rPr lang="pt-PT" sz="1000" b="0">
                <a:solidFill>
                  <a:schemeClr val="tx1"/>
                </a:solidFill>
              </a:rPr>
              <a:t>Até</a:t>
            </a:r>
            <a:r>
              <a:rPr lang="pt-PT" sz="1000">
                <a:solidFill>
                  <a:srgbClr val="FF0000"/>
                </a:solidFill>
              </a:rPr>
              <a:t> </a:t>
            </a:r>
            <a:r>
              <a:rPr lang="pt-PT" sz="1000">
                <a:solidFill>
                  <a:srgbClr val="0000CC"/>
                </a:solidFill>
              </a:rPr>
              <a:t>2.500€</a:t>
            </a:r>
            <a:r>
              <a:rPr lang="pt-PT" sz="1000">
                <a:solidFill>
                  <a:srgbClr val="FF0000"/>
                </a:solidFill>
              </a:rPr>
              <a:t> </a:t>
            </a:r>
            <a:r>
              <a:rPr lang="pt-PT" sz="1000" b="0">
                <a:solidFill>
                  <a:schemeClr val="tx1"/>
                </a:solidFill>
              </a:rPr>
              <a:t>– Responsável Processo / Responsável Manutenção</a:t>
            </a:r>
          </a:p>
          <a:p>
            <a:pPr marL="1143000" lvl="2" indent="-228600" algn="l">
              <a:lnSpc>
                <a:spcPct val="90000"/>
              </a:lnSpc>
              <a:spcBef>
                <a:spcPct val="50000"/>
              </a:spcBef>
              <a:spcAft>
                <a:spcPct val="50000"/>
              </a:spcAft>
              <a:buClr>
                <a:srgbClr val="006600"/>
              </a:buClr>
              <a:buFont typeface="Wingdings" pitchFamily="2" charset="2"/>
              <a:buChar char="ü"/>
            </a:pPr>
            <a:r>
              <a:rPr lang="pt-PT" sz="1000" b="0">
                <a:solidFill>
                  <a:schemeClr val="tx1"/>
                </a:solidFill>
              </a:rPr>
              <a:t>Mais de </a:t>
            </a:r>
            <a:r>
              <a:rPr lang="pt-PT" sz="1000">
                <a:solidFill>
                  <a:srgbClr val="0000CC"/>
                </a:solidFill>
              </a:rPr>
              <a:t>2.500€</a:t>
            </a:r>
            <a:r>
              <a:rPr lang="pt-PT" sz="1000" b="0">
                <a:solidFill>
                  <a:schemeClr val="tx1"/>
                </a:solidFill>
              </a:rPr>
              <a:t> – Director (Manutenção) (o director deverá dar conhecimento à Administração em compras superiores a </a:t>
            </a:r>
            <a:r>
              <a:rPr lang="pt-PT" sz="1000">
                <a:solidFill>
                  <a:srgbClr val="0000CC"/>
                </a:solidFill>
              </a:rPr>
              <a:t>10.000€</a:t>
            </a:r>
            <a:r>
              <a:rPr lang="pt-PT" sz="1000" b="0">
                <a:solidFill>
                  <a:schemeClr val="tx1"/>
                </a:solidFill>
              </a:rPr>
              <a:t>)</a:t>
            </a:r>
          </a:p>
        </p:txBody>
      </p:sp>
      <p:grpSp>
        <p:nvGrpSpPr>
          <p:cNvPr id="1086474" name="Group 10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86475" name="AutoShape 11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86476" name="AutoShape 12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86477" name="AutoShape 13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07C94-3CE1-458C-A6B9-E7E04436F8E1}" type="slidenum">
              <a:rPr lang="en-US"/>
              <a:pPr/>
              <a:t>17</a:t>
            </a:fld>
            <a:endParaRPr lang="en-US"/>
          </a:p>
        </p:txBody>
      </p:sp>
      <p:sp>
        <p:nvSpPr>
          <p:cNvPr id="1065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sz="1600" b="1"/>
              <a:t>ESTRATÉGIA DE APROVAÇÃO DE PEDIDOS DE COMPRA</a:t>
            </a:r>
          </a:p>
        </p:txBody>
      </p:sp>
      <p:sp>
        <p:nvSpPr>
          <p:cNvPr id="1065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2950" y="1524000"/>
            <a:ext cx="8421688" cy="4857750"/>
          </a:xfrm>
          <a:solidFill>
            <a:schemeClr val="hlink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spcBef>
                <a:spcPct val="50000"/>
              </a:spcBef>
              <a:spcAft>
                <a:spcPct val="50000"/>
              </a:spcAft>
            </a:pPr>
            <a:r>
              <a:rPr lang="pt-PT" sz="2000"/>
              <a:t>Modelo de aprovações proposto para os pedidos de compra:</a:t>
            </a:r>
          </a:p>
          <a:p>
            <a:pPr lvl="1">
              <a:spcBef>
                <a:spcPct val="50000"/>
              </a:spcBef>
              <a:spcAft>
                <a:spcPct val="50000"/>
              </a:spcAft>
            </a:pPr>
            <a:r>
              <a:rPr lang="pt-PT" sz="1800"/>
              <a:t>Stock e aplicação directa (processo com requisição de compra)</a:t>
            </a:r>
          </a:p>
          <a:p>
            <a:pPr lvl="2">
              <a:spcBef>
                <a:spcPct val="50000"/>
              </a:spcBef>
              <a:spcAft>
                <a:spcPct val="50000"/>
              </a:spcAft>
            </a:pPr>
            <a:r>
              <a:rPr lang="pt-PT" sz="1400"/>
              <a:t>Aprovação prévia na requisição de compra. O pedido só deve voltar a ser validade se houver alterações há requisição.</a:t>
            </a:r>
          </a:p>
          <a:p>
            <a:pPr lvl="1">
              <a:spcBef>
                <a:spcPct val="50000"/>
              </a:spcBef>
              <a:spcAft>
                <a:spcPct val="50000"/>
              </a:spcAft>
            </a:pPr>
            <a:r>
              <a:rPr lang="pt-PT" sz="1800"/>
              <a:t>Stock e aplicação directa (criado directamente pelas áreas/sectores – processo sem requisição de compra ou com referência a contrato)</a:t>
            </a:r>
          </a:p>
          <a:p>
            <a:pPr lvl="2">
              <a:spcBef>
                <a:spcPct val="50000"/>
              </a:spcBef>
              <a:spcAft>
                <a:spcPct val="50000"/>
              </a:spcAft>
            </a:pPr>
            <a:r>
              <a:rPr lang="pt-PT" sz="1200" b="1"/>
              <a:t>Referência a contrato</a:t>
            </a:r>
            <a:r>
              <a:rPr lang="pt-PT" sz="1200"/>
              <a:t> – não necessita de aprovação, ficando o responsável dos aprovisionamentos com o ónus da sua execução. (desde que aprovado previamente).</a:t>
            </a:r>
          </a:p>
          <a:p>
            <a:pPr lvl="2">
              <a:spcBef>
                <a:spcPct val="50000"/>
              </a:spcBef>
              <a:spcAft>
                <a:spcPct val="50000"/>
              </a:spcAft>
            </a:pPr>
            <a:r>
              <a:rPr lang="pt-PT" sz="1200" b="1"/>
              <a:t>Sem Referência a contrato</a:t>
            </a:r>
            <a:r>
              <a:rPr lang="pt-PT" sz="1200"/>
              <a:t>:</a:t>
            </a:r>
          </a:p>
          <a:p>
            <a:pPr lvl="2">
              <a:spcBef>
                <a:spcPct val="50000"/>
              </a:spcBef>
              <a:spcAft>
                <a:spcPct val="50000"/>
              </a:spcAft>
            </a:pPr>
            <a:r>
              <a:rPr lang="pt-PT" sz="1400"/>
              <a:t>Até </a:t>
            </a:r>
            <a:r>
              <a:rPr lang="pt-PT" sz="1400" b="1">
                <a:solidFill>
                  <a:srgbClr val="0000CC"/>
                </a:solidFill>
              </a:rPr>
              <a:t>2.500€</a:t>
            </a:r>
            <a:r>
              <a:rPr lang="pt-PT" sz="1400"/>
              <a:t> – Responsável do Processo</a:t>
            </a:r>
          </a:p>
          <a:p>
            <a:pPr lvl="2">
              <a:spcBef>
                <a:spcPct val="50000"/>
              </a:spcBef>
              <a:spcAft>
                <a:spcPct val="50000"/>
              </a:spcAft>
            </a:pPr>
            <a:r>
              <a:rPr lang="pt-PT" sz="1400"/>
              <a:t>Mais de </a:t>
            </a:r>
            <a:r>
              <a:rPr lang="pt-PT" sz="1400" b="1">
                <a:solidFill>
                  <a:srgbClr val="0000CC"/>
                </a:solidFill>
              </a:rPr>
              <a:t>2.500€</a:t>
            </a:r>
            <a:r>
              <a:rPr lang="pt-PT" sz="1400"/>
              <a:t> – Director (o director deverá dar conhecimento à Administração em compras superiores a </a:t>
            </a:r>
            <a:r>
              <a:rPr lang="pt-PT" sz="1400" b="1">
                <a:solidFill>
                  <a:srgbClr val="0000CC"/>
                </a:solidFill>
              </a:rPr>
              <a:t>10.000€</a:t>
            </a:r>
            <a:r>
              <a:rPr lang="pt-PT" sz="1400"/>
              <a:t>)</a:t>
            </a:r>
          </a:p>
          <a:p>
            <a:pPr lvl="2">
              <a:spcBef>
                <a:spcPct val="0"/>
              </a:spcBef>
            </a:pPr>
            <a:endParaRPr lang="pt-PT" sz="1400"/>
          </a:p>
          <a:p>
            <a:pPr lvl="2">
              <a:spcBef>
                <a:spcPct val="50000"/>
              </a:spcBef>
              <a:spcAft>
                <a:spcPct val="50000"/>
              </a:spcAft>
            </a:pPr>
            <a:endParaRPr lang="pt-PT" sz="1400"/>
          </a:p>
          <a:p>
            <a:pPr lvl="2">
              <a:spcBef>
                <a:spcPct val="50000"/>
              </a:spcBef>
              <a:spcAft>
                <a:spcPct val="50000"/>
              </a:spcAft>
              <a:buFont typeface="Wingdings" pitchFamily="2" charset="2"/>
              <a:buNone/>
            </a:pPr>
            <a:endParaRPr lang="pt-PT" sz="1400"/>
          </a:p>
        </p:txBody>
      </p:sp>
      <p:grpSp>
        <p:nvGrpSpPr>
          <p:cNvPr id="1065988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65989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65990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65991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B8B84-A68B-4F3F-9A16-7A26B4A8CE1C}" type="slidenum">
              <a:rPr lang="en-US"/>
              <a:pPr/>
              <a:t>18</a:t>
            </a:fld>
            <a:endParaRPr lang="en-US"/>
          </a:p>
        </p:txBody>
      </p:sp>
      <p:sp>
        <p:nvSpPr>
          <p:cNvPr id="1068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333375"/>
            <a:ext cx="8750300" cy="838200"/>
          </a:xfrm>
        </p:spPr>
        <p:txBody>
          <a:bodyPr/>
          <a:lstStyle/>
          <a:p>
            <a:r>
              <a:rPr lang="pt-PT" sz="1400" b="1"/>
              <a:t>Investimentos </a:t>
            </a:r>
            <a:r>
              <a:rPr lang="pt-PT" sz="1000" b="1"/>
              <a:t>(Projectos e Imobilizado)</a:t>
            </a:r>
            <a:r>
              <a:rPr lang="pt-PT" sz="800" b="1"/>
              <a:t> </a:t>
            </a:r>
            <a:br>
              <a:rPr lang="pt-PT" sz="800" b="1"/>
            </a:br>
            <a:r>
              <a:rPr lang="pt-PT" sz="800" b="1"/>
              <a:t/>
            </a:r>
            <a:br>
              <a:rPr lang="pt-PT" sz="800" b="1"/>
            </a:br>
            <a:r>
              <a:rPr lang="pt-PT" sz="1600" b="1">
                <a:effectLst>
                  <a:outerShdw blurRad="38100" dist="38100" dir="2700000" algn="tl">
                    <a:srgbClr val="000000"/>
                  </a:outerShdw>
                </a:effectLst>
              </a:rPr>
              <a:t>APROVAÇÃO DE PEDIDOS DE COMPRA</a:t>
            </a:r>
          </a:p>
        </p:txBody>
      </p:sp>
      <p:sp>
        <p:nvSpPr>
          <p:cNvPr id="1068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0838" y="1524000"/>
            <a:ext cx="9204325" cy="4497388"/>
          </a:xfrm>
          <a:solidFill>
            <a:schemeClr val="hlink"/>
          </a:solidFill>
        </p:spPr>
        <p:txBody>
          <a:bodyPr/>
          <a:lstStyle/>
          <a:p>
            <a:pPr>
              <a:spcBef>
                <a:spcPct val="50000"/>
              </a:spcBef>
              <a:spcAft>
                <a:spcPct val="50000"/>
              </a:spcAft>
            </a:pPr>
            <a:r>
              <a:rPr lang="pt-PT" sz="1800"/>
              <a:t>Modelo de aprovações proposto para os pedidos de compra:</a:t>
            </a:r>
          </a:p>
          <a:p>
            <a:pPr lvl="1">
              <a:spcBef>
                <a:spcPct val="50000"/>
              </a:spcBef>
              <a:spcAft>
                <a:spcPct val="50000"/>
              </a:spcAft>
            </a:pPr>
            <a:r>
              <a:rPr lang="pt-PT" sz="1600"/>
              <a:t>O processo definido para as compras relativas aos investimentos, pressupõe a elaboração e aprovação de uma Proposta de Investimento de acordo com os procedimentos actualmente estabelecidos, sendo o processo transposto para o SAP apenas após a aprovação do referido documento (ver página anterior).</a:t>
            </a:r>
          </a:p>
          <a:p>
            <a:pPr lvl="1">
              <a:spcBef>
                <a:spcPct val="50000"/>
              </a:spcBef>
              <a:spcAft>
                <a:spcPct val="50000"/>
              </a:spcAft>
            </a:pPr>
            <a:r>
              <a:rPr lang="pt-PT" sz="1600"/>
              <a:t>Nestes casos o pedido de compra será sujeito a aprovação de acordo com o modelo definido para as compras de aplicação directa – aprovação pelo responsável da organização de compras e/ou grupo de compradores - com o objectivo de assegurar que o documento criado está completo e que foram seguidos os procedimentos instituídos no que respeita à selecção do fornecedor (quando aplicável) e à própria criação do pedido.</a:t>
            </a:r>
          </a:p>
        </p:txBody>
      </p:sp>
      <p:grpSp>
        <p:nvGrpSpPr>
          <p:cNvPr id="1068036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68037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68038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68039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BDB71-9C5A-4E51-B1C0-E26004FD84DD}" type="slidenum">
              <a:rPr lang="en-US"/>
              <a:pPr/>
              <a:t>19</a:t>
            </a:fld>
            <a:endParaRPr lang="en-US"/>
          </a:p>
        </p:txBody>
      </p:sp>
      <p:graphicFrame>
        <p:nvGraphicFramePr>
          <p:cNvPr id="1087491" name="Object 3"/>
          <p:cNvGraphicFramePr>
            <a:graphicFrameLocks noChangeAspect="1"/>
          </p:cNvGraphicFramePr>
          <p:nvPr/>
        </p:nvGraphicFramePr>
        <p:xfrm>
          <a:off x="350838" y="1833563"/>
          <a:ext cx="9140825" cy="4116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498" name="Visio" r:id="rId3" imgW="8217733" imgH="3919039" progId="Visio.Drawing.6">
                  <p:embed/>
                </p:oleObj>
              </mc:Choice>
              <mc:Fallback>
                <p:oleObj name="Visio" r:id="rId3" imgW="8217733" imgH="3919039" progId="Visio.Drawing.6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838" y="1833563"/>
                        <a:ext cx="9140825" cy="4116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7493" name="Rectangle 5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pt-PT" b="1">
                <a:effectLst>
                  <a:outerShdw blurRad="38100" dist="38100" dir="2700000" algn="tl">
                    <a:srgbClr val="000000"/>
                  </a:outerShdw>
                </a:effectLst>
              </a:rPr>
              <a:t>ESTRUTURA ORGANIZACIONAL DE ARMAZÉNS</a:t>
            </a:r>
          </a:p>
        </p:txBody>
      </p:sp>
      <p:grpSp>
        <p:nvGrpSpPr>
          <p:cNvPr id="1087494" name="Group 6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87495" name="AutoShape 7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87496" name="AutoShape 8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87497" name="AutoShape 9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AA39A-8D15-492E-ADEC-E0245EC03753}" type="slidenum">
              <a:rPr lang="en-US"/>
              <a:pPr/>
              <a:t>20</a:t>
            </a:fld>
            <a:endParaRPr lang="en-US"/>
          </a:p>
        </p:txBody>
      </p:sp>
      <p:sp>
        <p:nvSpPr>
          <p:cNvPr id="1079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12750" y="430213"/>
            <a:ext cx="8750300" cy="838200"/>
          </a:xfrm>
        </p:spPr>
        <p:txBody>
          <a:bodyPr/>
          <a:lstStyle/>
          <a:p>
            <a:r>
              <a:rPr lang="pt-PT" sz="1600" b="1">
                <a:effectLst>
                  <a:outerShdw blurRad="38100" dist="38100" dir="2700000" algn="tl">
                    <a:srgbClr val="000000"/>
                  </a:outerShdw>
                </a:effectLst>
              </a:rPr>
              <a:t>ESTRUTURA ORGANIZACIONAL DE ARMAZÉNS</a:t>
            </a:r>
          </a:p>
        </p:txBody>
      </p:sp>
      <p:graphicFrame>
        <p:nvGraphicFramePr>
          <p:cNvPr id="1079299" name="Object 3"/>
          <p:cNvGraphicFramePr>
            <a:graphicFrameLocks noChangeAspect="1"/>
          </p:cNvGraphicFramePr>
          <p:nvPr/>
        </p:nvGraphicFramePr>
        <p:xfrm>
          <a:off x="747713" y="1446213"/>
          <a:ext cx="8305800" cy="4935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304" name="Visio" r:id="rId3" imgW="8551339" imgH="5081863" progId="Visio.Drawing.6">
                  <p:embed/>
                </p:oleObj>
              </mc:Choice>
              <mc:Fallback>
                <p:oleObj name="Visio" r:id="rId3" imgW="8551339" imgH="5081863" progId="Visio.Drawing.6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713" y="1446213"/>
                        <a:ext cx="8305800" cy="4935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79300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79301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79302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79303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610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92611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1092612" name="Group 4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092613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92614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92615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092616" name="Text Box 8"/>
          <p:cNvSpPr txBox="1">
            <a:spLocks noChangeArrowheads="1"/>
          </p:cNvSpPr>
          <p:nvPr/>
        </p:nvSpPr>
        <p:spPr bwMode="auto">
          <a:xfrm>
            <a:off x="1911350" y="2673350"/>
            <a:ext cx="5616575" cy="140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28638" indent="-1635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CRITÉRIOS = =VALORIMÉTRICOS =</a:t>
            </a:r>
            <a:endParaRPr lang="pt-PT" sz="2000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1" algn="ctr">
              <a:spcBef>
                <a:spcPct val="50000"/>
              </a:spcBef>
              <a:buFontTx/>
              <a:buChar char="•"/>
            </a:pPr>
            <a:endParaRPr lang="en-US" sz="20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BE21-8362-4F35-AE32-45EFAA141C2A}" type="slidenum">
              <a:rPr lang="en-US"/>
              <a:pPr/>
              <a:t>22</a:t>
            </a:fld>
            <a:endParaRPr lang="en-US"/>
          </a:p>
        </p:txBody>
      </p:sp>
      <p:sp>
        <p:nvSpPr>
          <p:cNvPr id="1094658" name="Rectangle 2"/>
          <p:cNvSpPr>
            <a:spLocks noGrp="1" noChangeArrowheads="1"/>
          </p:cNvSpPr>
          <p:nvPr>
            <p:ph type="title"/>
          </p:nvPr>
        </p:nvSpPr>
        <p:spPr>
          <a:xfrm>
            <a:off x="193675" y="549275"/>
            <a:ext cx="8750300" cy="838200"/>
          </a:xfrm>
        </p:spPr>
        <p:txBody>
          <a:bodyPr/>
          <a:lstStyle/>
          <a:p>
            <a:r>
              <a:rPr lang="pt-PT" sz="1600" b="1"/>
              <a:t>CRITÉRIOS DE VALORIZAÇÂO NAS ENTRADAS</a:t>
            </a:r>
          </a:p>
        </p:txBody>
      </p:sp>
      <p:sp>
        <p:nvSpPr>
          <p:cNvPr id="1094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7038" y="1484313"/>
            <a:ext cx="9039225" cy="4681537"/>
          </a:xfr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/>
          <a:lstStyle/>
          <a:p>
            <a:pPr marL="0" indent="0">
              <a:lnSpc>
                <a:spcPct val="90000"/>
              </a:lnSpc>
            </a:pPr>
            <a:r>
              <a:rPr lang="pt-PT" sz="2000"/>
              <a:t>Custos Reais</a:t>
            </a:r>
          </a:p>
          <a:p>
            <a:pPr marL="901700" lvl="2" indent="-177800">
              <a:lnSpc>
                <a:spcPct val="90000"/>
              </a:lnSpc>
            </a:pPr>
            <a:r>
              <a:rPr lang="pt-PT" sz="1600"/>
              <a:t>Deverão ser incorporados para além do valor da factura(preço de aquisição), todos os encargos adicionais suportados com a compra, até á entrada do material em armazem.</a:t>
            </a:r>
          </a:p>
          <a:p>
            <a:pPr marL="901700" lvl="2" indent="-177800">
              <a:lnSpc>
                <a:spcPct val="90000"/>
              </a:lnSpc>
            </a:pPr>
            <a:endParaRPr lang="pt-PT" sz="1600"/>
          </a:p>
          <a:p>
            <a:pPr marL="533400" lvl="1" indent="-176213">
              <a:lnSpc>
                <a:spcPct val="90000"/>
              </a:lnSpc>
            </a:pPr>
            <a:endParaRPr lang="pt-PT" sz="1800"/>
          </a:p>
          <a:p>
            <a:pPr marL="533400" lvl="1" indent="-176213">
              <a:lnSpc>
                <a:spcPct val="90000"/>
              </a:lnSpc>
            </a:pPr>
            <a:endParaRPr lang="pt-PT" sz="1800"/>
          </a:p>
          <a:p>
            <a:pPr marL="533400" lvl="1" indent="-176213">
              <a:lnSpc>
                <a:spcPct val="90000"/>
              </a:lnSpc>
            </a:pPr>
            <a:endParaRPr lang="pt-PT" sz="1800"/>
          </a:p>
          <a:p>
            <a:pPr marL="533400" lvl="1" indent="-176213">
              <a:lnSpc>
                <a:spcPct val="90000"/>
              </a:lnSpc>
            </a:pPr>
            <a:endParaRPr lang="pt-PT" sz="1800"/>
          </a:p>
          <a:p>
            <a:pPr marL="533400" lvl="1" indent="-176213">
              <a:lnSpc>
                <a:spcPct val="90000"/>
              </a:lnSpc>
            </a:pPr>
            <a:endParaRPr lang="pt-PT" sz="1800"/>
          </a:p>
          <a:p>
            <a:pPr marL="533400" lvl="1" indent="-176213">
              <a:lnSpc>
                <a:spcPct val="90000"/>
              </a:lnSpc>
            </a:pPr>
            <a:endParaRPr lang="pt-PT" sz="1800"/>
          </a:p>
          <a:p>
            <a:pPr marL="533400" lvl="1" indent="-176213">
              <a:lnSpc>
                <a:spcPct val="90000"/>
              </a:lnSpc>
            </a:pPr>
            <a:endParaRPr lang="pt-PT" sz="1800"/>
          </a:p>
          <a:p>
            <a:pPr marL="533400" lvl="1" indent="-176213">
              <a:lnSpc>
                <a:spcPct val="90000"/>
              </a:lnSpc>
            </a:pPr>
            <a:endParaRPr lang="pt-PT" sz="1800"/>
          </a:p>
          <a:p>
            <a:pPr marL="533400" lvl="1" indent="-176213">
              <a:lnSpc>
                <a:spcPct val="90000"/>
              </a:lnSpc>
            </a:pPr>
            <a:endParaRPr lang="pt-PT" sz="1800"/>
          </a:p>
          <a:p>
            <a:pPr marL="533400" lvl="1" indent="-176213">
              <a:lnSpc>
                <a:spcPct val="90000"/>
              </a:lnSpc>
            </a:pPr>
            <a:endParaRPr lang="pt-PT" sz="1800"/>
          </a:p>
          <a:p>
            <a:pPr marL="0" indent="0">
              <a:lnSpc>
                <a:spcPct val="90000"/>
              </a:lnSpc>
            </a:pPr>
            <a:r>
              <a:rPr lang="pt-PT" sz="2000"/>
              <a:t>Custos Standard</a:t>
            </a:r>
          </a:p>
        </p:txBody>
      </p:sp>
      <p:grpSp>
        <p:nvGrpSpPr>
          <p:cNvPr id="1094660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94661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94662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94663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pic>
        <p:nvPicPr>
          <p:cNvPr id="109466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5"/>
          <a:stretch>
            <a:fillRect/>
          </a:stretch>
        </p:blipFill>
        <p:spPr bwMode="auto">
          <a:xfrm>
            <a:off x="1520825" y="2420938"/>
            <a:ext cx="4992688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94668" name="AutoShape 12"/>
          <p:cNvSpPr>
            <a:spLocks noChangeArrowheads="1"/>
          </p:cNvSpPr>
          <p:nvPr/>
        </p:nvSpPr>
        <p:spPr bwMode="auto">
          <a:xfrm>
            <a:off x="6980238" y="2420938"/>
            <a:ext cx="1249362" cy="504825"/>
          </a:xfrm>
          <a:prstGeom prst="wedgeRoundRectCallout">
            <a:avLst>
              <a:gd name="adj1" fmla="val -88431"/>
              <a:gd name="adj2" fmla="val -944"/>
              <a:gd name="adj3" fmla="val 16667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pt-PT" sz="1000" b="0">
                <a:solidFill>
                  <a:schemeClr val="tx1"/>
                </a:solidFill>
              </a:rPr>
              <a:t>Ficha tradicional de compra</a:t>
            </a:r>
            <a:endParaRPr lang="en-US" sz="10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D0274F-6985-4A0E-8B8F-A594C8805844}" type="slidenum">
              <a:rPr lang="en-US"/>
              <a:pPr/>
              <a:t>23</a:t>
            </a:fld>
            <a:endParaRPr lang="en-US"/>
          </a:p>
        </p:txBody>
      </p:sp>
      <p:sp>
        <p:nvSpPr>
          <p:cNvPr id="1095682" name="Rectangle 2"/>
          <p:cNvSpPr>
            <a:spLocks noGrp="1" noChangeArrowheads="1"/>
          </p:cNvSpPr>
          <p:nvPr>
            <p:ph type="title"/>
          </p:nvPr>
        </p:nvSpPr>
        <p:spPr>
          <a:xfrm>
            <a:off x="193675" y="549275"/>
            <a:ext cx="8750300" cy="838200"/>
          </a:xfrm>
        </p:spPr>
        <p:txBody>
          <a:bodyPr/>
          <a:lstStyle/>
          <a:p>
            <a:r>
              <a:rPr lang="pt-PT" sz="1600" b="1"/>
              <a:t>CRITÉRIOS DE VALORIZAÇÂO NAS SAIDAS</a:t>
            </a:r>
          </a:p>
        </p:txBody>
      </p:sp>
      <p:sp>
        <p:nvSpPr>
          <p:cNvPr id="1095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7038" y="1484313"/>
            <a:ext cx="9039225" cy="4681537"/>
          </a:xfr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/>
          <a:lstStyle/>
          <a:p>
            <a:pPr marL="0" indent="0">
              <a:lnSpc>
                <a:spcPct val="90000"/>
              </a:lnSpc>
            </a:pPr>
            <a:r>
              <a:rPr lang="pt-PT" sz="2000"/>
              <a:t>Custos Reais</a:t>
            </a:r>
          </a:p>
          <a:p>
            <a:pPr marL="533400" lvl="1" indent="-176213">
              <a:lnSpc>
                <a:spcPct val="90000"/>
              </a:lnSpc>
            </a:pPr>
            <a:r>
              <a:rPr lang="pt-PT" sz="1800" b="1"/>
              <a:t>Custo Médio</a:t>
            </a:r>
          </a:p>
          <a:p>
            <a:pPr marL="901700" lvl="2" indent="-177800">
              <a:lnSpc>
                <a:spcPct val="90000"/>
              </a:lnSpc>
            </a:pPr>
            <a:r>
              <a:rPr lang="pt-PT" sz="1600"/>
              <a:t>Médio Progressivo</a:t>
            </a:r>
          </a:p>
          <a:p>
            <a:pPr marL="901700" lvl="2" indent="-177800">
              <a:lnSpc>
                <a:spcPct val="90000"/>
              </a:lnSpc>
            </a:pPr>
            <a:r>
              <a:rPr lang="pt-PT" sz="1600"/>
              <a:t>Médo das Entradas</a:t>
            </a:r>
          </a:p>
          <a:p>
            <a:pPr marL="901700" lvl="2" indent="-177800">
              <a:lnSpc>
                <a:spcPct val="90000"/>
              </a:lnSpc>
            </a:pPr>
            <a:r>
              <a:rPr lang="pt-PT" sz="1600"/>
              <a:t>Médio Ponderado</a:t>
            </a:r>
          </a:p>
          <a:p>
            <a:pPr marL="901700" lvl="2" indent="-177800">
              <a:lnSpc>
                <a:spcPct val="90000"/>
              </a:lnSpc>
            </a:pPr>
            <a:endParaRPr lang="pt-PT" sz="1600"/>
          </a:p>
          <a:p>
            <a:pPr marL="533400" lvl="1" indent="-176213">
              <a:lnSpc>
                <a:spcPct val="90000"/>
              </a:lnSpc>
            </a:pPr>
            <a:r>
              <a:rPr lang="pt-PT" sz="1800" b="1"/>
              <a:t>Custos Cronológicos</a:t>
            </a:r>
          </a:p>
          <a:p>
            <a:pPr marL="901700" lvl="2" indent="-177800">
              <a:lnSpc>
                <a:spcPct val="90000"/>
              </a:lnSpc>
            </a:pPr>
            <a:r>
              <a:rPr lang="pt-PT" sz="1600"/>
              <a:t>Directo </a:t>
            </a:r>
            <a:r>
              <a:rPr lang="pt-PT" sz="1600">
                <a:sym typeface="Wingdings" pitchFamily="2" charset="2"/>
              </a:rPr>
              <a:t> </a:t>
            </a:r>
            <a:r>
              <a:rPr lang="pt-PT" sz="1600"/>
              <a:t>FIFO</a:t>
            </a:r>
          </a:p>
          <a:p>
            <a:pPr marL="901700" lvl="2" indent="-177800">
              <a:lnSpc>
                <a:spcPct val="90000"/>
              </a:lnSpc>
            </a:pPr>
            <a:r>
              <a:rPr lang="pt-PT" sz="1600"/>
              <a:t>Indirecto </a:t>
            </a:r>
            <a:r>
              <a:rPr lang="pt-PT" sz="1600">
                <a:sym typeface="Wingdings" pitchFamily="2" charset="2"/>
              </a:rPr>
              <a:t> </a:t>
            </a:r>
            <a:r>
              <a:rPr lang="pt-PT" sz="1600"/>
              <a:t>LIFO</a:t>
            </a:r>
          </a:p>
          <a:p>
            <a:pPr marL="901700" lvl="2" indent="-177800">
              <a:lnSpc>
                <a:spcPct val="90000"/>
              </a:lnSpc>
            </a:pPr>
            <a:endParaRPr lang="pt-PT" sz="1600"/>
          </a:p>
          <a:p>
            <a:pPr marL="533400" lvl="1" indent="-176213">
              <a:lnSpc>
                <a:spcPct val="90000"/>
              </a:lnSpc>
            </a:pPr>
            <a:r>
              <a:rPr lang="pt-PT" sz="1800" b="1"/>
              <a:t>Custo Origínário ou Específico</a:t>
            </a:r>
          </a:p>
          <a:p>
            <a:pPr marL="901700" lvl="2" indent="-177800">
              <a:lnSpc>
                <a:spcPct val="90000"/>
              </a:lnSpc>
            </a:pPr>
            <a:r>
              <a:rPr lang="pt-PT" sz="1600"/>
              <a:t>Aplica-se em em situações em que os objectos são identificáveis (Ex.: Ouriversarias)</a:t>
            </a:r>
          </a:p>
          <a:p>
            <a:pPr marL="901700" lvl="2" indent="-177800">
              <a:lnSpc>
                <a:spcPct val="90000"/>
              </a:lnSpc>
            </a:pPr>
            <a:endParaRPr lang="pt-PT" sz="1600"/>
          </a:p>
          <a:p>
            <a:pPr marL="0" indent="0">
              <a:lnSpc>
                <a:spcPct val="90000"/>
              </a:lnSpc>
            </a:pPr>
            <a:r>
              <a:rPr lang="pt-PT" sz="2000"/>
              <a:t>Custos Standard</a:t>
            </a:r>
          </a:p>
          <a:p>
            <a:pPr marL="533400" lvl="1" indent="-176213">
              <a:lnSpc>
                <a:spcPct val="90000"/>
              </a:lnSpc>
            </a:pPr>
            <a:r>
              <a:rPr lang="pt-PT" sz="1800"/>
              <a:t>Estimados</a:t>
            </a:r>
          </a:p>
          <a:p>
            <a:pPr marL="533400" lvl="1" indent="-176213">
              <a:lnSpc>
                <a:spcPct val="90000"/>
              </a:lnSpc>
            </a:pPr>
            <a:r>
              <a:rPr lang="pt-PT" sz="1800"/>
              <a:t>NIFO  (Next In First Out)</a:t>
            </a:r>
          </a:p>
        </p:txBody>
      </p:sp>
      <p:grpSp>
        <p:nvGrpSpPr>
          <p:cNvPr id="1095684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95685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95686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95687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2850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02851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1102852" name="Group 4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102853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02854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02855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102856" name="Text Box 8"/>
          <p:cNvSpPr txBox="1">
            <a:spLocks noChangeArrowheads="1"/>
          </p:cNvSpPr>
          <p:nvPr/>
        </p:nvSpPr>
        <p:spPr bwMode="auto">
          <a:xfrm>
            <a:off x="1911350" y="2673350"/>
            <a:ext cx="5927725" cy="161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28638" indent="-1635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VALORIZAÇÃO SAIDAS = </a:t>
            </a:r>
          </a:p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=CRITÉRIOS REAIS =</a:t>
            </a:r>
            <a:endParaRPr lang="pt-PT" sz="2000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1" algn="ctr">
              <a:spcBef>
                <a:spcPct val="50000"/>
              </a:spcBef>
              <a:buFontTx/>
              <a:buChar char="•"/>
            </a:pPr>
            <a:endParaRPr lang="en-US" sz="20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5CB42-A1D1-4A09-B9C8-B4D1738960D7}" type="slidenum">
              <a:rPr lang="en-US"/>
              <a:pPr/>
              <a:t>25</a:t>
            </a:fld>
            <a:endParaRPr lang="en-US"/>
          </a:p>
        </p:txBody>
      </p:sp>
      <p:sp>
        <p:nvSpPr>
          <p:cNvPr id="1096716" name="Rectangle 12"/>
          <p:cNvSpPr>
            <a:spLocks noChangeArrowheads="1"/>
          </p:cNvSpPr>
          <p:nvPr/>
        </p:nvSpPr>
        <p:spPr bwMode="auto">
          <a:xfrm>
            <a:off x="428625" y="1268413"/>
            <a:ext cx="9126538" cy="4968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096706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430213"/>
            <a:ext cx="8750300" cy="838200"/>
          </a:xfrm>
        </p:spPr>
        <p:txBody>
          <a:bodyPr/>
          <a:lstStyle/>
          <a:p>
            <a:r>
              <a:rPr lang="pt-PT" sz="1000" b="1" i="1"/>
              <a:t>CRITÉRIOS DE VALORIZAÇÂO NAS SAIDAS</a:t>
            </a: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>CUSTO MÉDIO PROGRESSIVO (Exemplificação)</a:t>
            </a:r>
            <a:br>
              <a:rPr lang="pt-PT" sz="1600" b="1"/>
            </a:br>
            <a:endParaRPr lang="pt-PT" sz="1600" b="1"/>
          </a:p>
        </p:txBody>
      </p:sp>
      <p:grpSp>
        <p:nvGrpSpPr>
          <p:cNvPr id="1096708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96709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96710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96711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096713" name="Text Box 9"/>
          <p:cNvSpPr txBox="1">
            <a:spLocks noChangeArrowheads="1"/>
          </p:cNvSpPr>
          <p:nvPr/>
        </p:nvSpPr>
        <p:spPr bwMode="auto">
          <a:xfrm>
            <a:off x="585788" y="1308100"/>
            <a:ext cx="8658225" cy="1616075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1000" b="0">
                <a:solidFill>
                  <a:schemeClr val="tx1"/>
                </a:solidFill>
              </a:rPr>
              <a:t>Supor que a matéria  prima A,  teve no mês de Junho o seguinte movimento :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01-06	Existência inicial de 1.000 kg a 29 € / kg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06-06	Recepção de 500 kg a 30 € / kg (GE nº 10)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13-06	Saida para a fabricação de X de 300 kg a ?  € / kg (GS nº 8)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15-06	Saida para a fabricação de Y de 500 kg a ?  € / kg (GS nº 9)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18-06	Recepção de 800 kg a 32 € / kg (GE nº 20)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23-06	Saida para a fabricação de Y de 700 kg a ?  € / kg (GS nº18)</a:t>
            </a:r>
            <a:endParaRPr lang="en-US" sz="1000" b="0">
              <a:solidFill>
                <a:schemeClr val="tx1"/>
              </a:solidFill>
            </a:endParaRPr>
          </a:p>
        </p:txBody>
      </p:sp>
      <p:pic>
        <p:nvPicPr>
          <p:cNvPr id="109671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838" y="4932363"/>
            <a:ext cx="317817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6719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2989263"/>
            <a:ext cx="8647113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95B7B-7F87-4829-AE64-E6A89DEC9846}" type="slidenum">
              <a:rPr lang="en-US"/>
              <a:pPr/>
              <a:t>26</a:t>
            </a:fld>
            <a:endParaRPr lang="en-US"/>
          </a:p>
        </p:txBody>
      </p:sp>
      <p:sp>
        <p:nvSpPr>
          <p:cNvPr id="1097832" name="Rectangle 104"/>
          <p:cNvSpPr>
            <a:spLocks noChangeArrowheads="1"/>
          </p:cNvSpPr>
          <p:nvPr/>
        </p:nvSpPr>
        <p:spPr bwMode="auto">
          <a:xfrm>
            <a:off x="428625" y="1268413"/>
            <a:ext cx="9126538" cy="4968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097730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8750300" cy="838200"/>
          </a:xfrm>
        </p:spPr>
        <p:txBody>
          <a:bodyPr/>
          <a:lstStyle/>
          <a:p>
            <a:r>
              <a:rPr lang="pt-PT" sz="1000" b="1" i="1"/>
              <a:t>CRITÉRIOS DE VALORIZAÇÂO NAS SAIDAS</a:t>
            </a: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>CUSTO MÉDIO ENTRADAS (Não contemplado pela legislação Portugesa.)</a:t>
            </a:r>
          </a:p>
        </p:txBody>
      </p:sp>
      <p:grpSp>
        <p:nvGrpSpPr>
          <p:cNvPr id="1097731" name="Group 3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97732" name="AutoShape 4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97733" name="AutoShape 5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97734" name="AutoShape 6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097735" name="Text Box 7"/>
          <p:cNvSpPr txBox="1">
            <a:spLocks noChangeArrowheads="1"/>
          </p:cNvSpPr>
          <p:nvPr/>
        </p:nvSpPr>
        <p:spPr bwMode="auto">
          <a:xfrm>
            <a:off x="741363" y="1341438"/>
            <a:ext cx="8502650" cy="1616075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1000" b="0">
                <a:solidFill>
                  <a:schemeClr val="tx1"/>
                </a:solidFill>
              </a:rPr>
              <a:t>Supor que a matéria  prima A,  teve no mês de Junho o seguinte movimento :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01-06	Existência inicial de 1.000 kg a 29 € / kg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06-06	Recepção de 500 kg a 30 € / kg (GE nº 10)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13-06	Saida para a fabricação de X de 300 kg a ?  € / kg (GS nº 8)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15-06	Saida para a fabricação de Y de 500 kg a ?  € / kg (GS nº 9)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18-06	Recepção de 800 kg a 32 € / kg (GE nº 20)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23-06	Saida para a fabricação de Y de 700 kg a ?  € / kg (GS nº18)</a:t>
            </a:r>
            <a:endParaRPr lang="en-US" sz="1000" b="0">
              <a:solidFill>
                <a:schemeClr val="tx1"/>
              </a:solidFill>
            </a:endParaRPr>
          </a:p>
        </p:txBody>
      </p:sp>
      <p:pic>
        <p:nvPicPr>
          <p:cNvPr id="1097831" name="Picture 1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838" y="4645025"/>
            <a:ext cx="317817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7833" name="Picture 1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3038475"/>
            <a:ext cx="8535987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5A22-1DD2-425A-810C-44EDCCE4AD60}" type="slidenum">
              <a:rPr lang="en-US"/>
              <a:pPr/>
              <a:t>27</a:t>
            </a:fld>
            <a:endParaRPr lang="en-US"/>
          </a:p>
        </p:txBody>
      </p:sp>
      <p:sp>
        <p:nvSpPr>
          <p:cNvPr id="1099789" name="Rectangle 13"/>
          <p:cNvSpPr>
            <a:spLocks noChangeArrowheads="1"/>
          </p:cNvSpPr>
          <p:nvPr/>
        </p:nvSpPr>
        <p:spPr bwMode="auto">
          <a:xfrm>
            <a:off x="428625" y="1268413"/>
            <a:ext cx="9126538" cy="4968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099778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8750300" cy="838200"/>
          </a:xfrm>
        </p:spPr>
        <p:txBody>
          <a:bodyPr/>
          <a:lstStyle/>
          <a:p>
            <a:r>
              <a:rPr lang="pt-PT" sz="1000" b="1" i="1"/>
              <a:t>CRITÉRIOS DE VALORIZAÇÂO NAS SAIDAS</a:t>
            </a: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>CUSTO MÉDIO PONDERADO</a:t>
            </a:r>
          </a:p>
        </p:txBody>
      </p:sp>
      <p:grpSp>
        <p:nvGrpSpPr>
          <p:cNvPr id="1099779" name="Group 3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099780" name="AutoShape 4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99781" name="AutoShape 5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99782" name="AutoShape 6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099783" name="Text Box 7"/>
          <p:cNvSpPr txBox="1">
            <a:spLocks noChangeArrowheads="1"/>
          </p:cNvSpPr>
          <p:nvPr/>
        </p:nvSpPr>
        <p:spPr bwMode="auto">
          <a:xfrm>
            <a:off x="741363" y="1341438"/>
            <a:ext cx="8502650" cy="1616075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1000" b="0">
                <a:solidFill>
                  <a:schemeClr val="tx1"/>
                </a:solidFill>
              </a:rPr>
              <a:t>Supor que a matéria  prima A,  teve no mês de Junho o seguinte movimento :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01-06	Existência inicial de 1.000 kg a 29 € / kg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06-06	Recepção de 500 kg a 30 € / kg (GE nº 10)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13-06	Saida para a fabricação de X de 300 kg a ?  € / kg (GS nº 8)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15-06	Saida para a fabricação de Y de 500 kg a ?  € / kg (GS nº 9)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18-06	Recepção de 800 kg a 32 € / kg (GE nº 20)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23-06	Saida para a fabricação de Y de 700 kg a ?  € / kg (GS nº18)</a:t>
            </a:r>
            <a:endParaRPr lang="en-US" sz="1000" b="0">
              <a:solidFill>
                <a:schemeClr val="tx1"/>
              </a:solidFill>
            </a:endParaRPr>
          </a:p>
        </p:txBody>
      </p:sp>
      <p:pic>
        <p:nvPicPr>
          <p:cNvPr id="109978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4724400"/>
            <a:ext cx="3973513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9788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838" y="4581525"/>
            <a:ext cx="317817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979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3041650"/>
            <a:ext cx="8535987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8CA14-08F0-449B-90A0-EAC46BF083F8}" type="slidenum">
              <a:rPr lang="en-US"/>
              <a:pPr/>
              <a:t>28</a:t>
            </a:fld>
            <a:endParaRPr lang="en-US"/>
          </a:p>
        </p:txBody>
      </p:sp>
      <p:sp>
        <p:nvSpPr>
          <p:cNvPr id="1100813" name="Rectangle 13"/>
          <p:cNvSpPr>
            <a:spLocks noChangeArrowheads="1"/>
          </p:cNvSpPr>
          <p:nvPr/>
        </p:nvSpPr>
        <p:spPr bwMode="auto">
          <a:xfrm>
            <a:off x="428625" y="1341438"/>
            <a:ext cx="9126538" cy="54006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00802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8750300" cy="838200"/>
          </a:xfrm>
        </p:spPr>
        <p:txBody>
          <a:bodyPr/>
          <a:lstStyle/>
          <a:p>
            <a:r>
              <a:rPr lang="pt-PT" sz="1000" b="1" i="1"/>
              <a:t>CRITÉRIOS DE VALORIZAÇÂO NAS SAIDAS</a:t>
            </a: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>FIFO – First In First Out</a:t>
            </a:r>
          </a:p>
        </p:txBody>
      </p:sp>
      <p:grpSp>
        <p:nvGrpSpPr>
          <p:cNvPr id="1100803" name="Group 3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100804" name="AutoShape 4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00805" name="AutoShape 5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00806" name="AutoShape 6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100807" name="Text Box 7"/>
          <p:cNvSpPr txBox="1">
            <a:spLocks noChangeArrowheads="1"/>
          </p:cNvSpPr>
          <p:nvPr/>
        </p:nvSpPr>
        <p:spPr bwMode="auto">
          <a:xfrm>
            <a:off x="741363" y="1412875"/>
            <a:ext cx="8580437" cy="1616075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1000" b="0">
                <a:solidFill>
                  <a:schemeClr val="tx1"/>
                </a:solidFill>
              </a:rPr>
              <a:t>Supor que a matéria  prima A,  teve no mês de Junho o seguinte movimento :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01-06	Existência inicial de 1.000 kg a 29 € / kg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06-06	Recepção de 500 kg a 30 € / kg (GE nº 10)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13-06	Saida para a fabricação de X de 300 kg a ?  € / kg (GS nº 8)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15-06	Saida para a fabricação de Y de 500 kg a ?  € / kg (GS nº 9)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18-06	Recepção de 800 kg a 32 € / kg (GE nº 20)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23-06	Saida para a fabricação de Y de 700 kg a ?  € / kg (GS nº18)</a:t>
            </a:r>
            <a:endParaRPr lang="en-US" sz="1000" b="0">
              <a:solidFill>
                <a:schemeClr val="tx1"/>
              </a:solidFill>
            </a:endParaRPr>
          </a:p>
        </p:txBody>
      </p:sp>
      <p:pic>
        <p:nvPicPr>
          <p:cNvPr id="110081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838" y="5661025"/>
            <a:ext cx="3178175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081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88" y="3068638"/>
            <a:ext cx="8647112" cy="259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4E151-571D-4CC0-A35B-FF33B5559545}" type="slidenum">
              <a:rPr lang="en-US"/>
              <a:pPr/>
              <a:t>29</a:t>
            </a:fld>
            <a:endParaRPr lang="en-US"/>
          </a:p>
        </p:txBody>
      </p:sp>
      <p:sp>
        <p:nvSpPr>
          <p:cNvPr id="1101836" name="Rectangle 12"/>
          <p:cNvSpPr>
            <a:spLocks noChangeArrowheads="1"/>
          </p:cNvSpPr>
          <p:nvPr/>
        </p:nvSpPr>
        <p:spPr bwMode="auto">
          <a:xfrm>
            <a:off x="428625" y="1196975"/>
            <a:ext cx="9126538" cy="56165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01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8750300" cy="838200"/>
          </a:xfrm>
        </p:spPr>
        <p:txBody>
          <a:bodyPr/>
          <a:lstStyle/>
          <a:p>
            <a:r>
              <a:rPr lang="pt-PT" sz="1000" b="1" i="1"/>
              <a:t>CRITÉRIOS DE VALORIZAÇÂO NAS SAIDAS</a:t>
            </a: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>LIFO – Last In First Out</a:t>
            </a:r>
          </a:p>
        </p:txBody>
      </p:sp>
      <p:grpSp>
        <p:nvGrpSpPr>
          <p:cNvPr id="1101827" name="Group 3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101828" name="AutoShape 4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01829" name="AutoShape 5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01830" name="AutoShape 6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101831" name="Text Box 7"/>
          <p:cNvSpPr txBox="1">
            <a:spLocks noChangeArrowheads="1"/>
          </p:cNvSpPr>
          <p:nvPr/>
        </p:nvSpPr>
        <p:spPr bwMode="auto">
          <a:xfrm>
            <a:off x="741363" y="1308100"/>
            <a:ext cx="8502650" cy="1616075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1000" b="0">
                <a:solidFill>
                  <a:schemeClr val="tx1"/>
                </a:solidFill>
              </a:rPr>
              <a:t>Supor que a matéria  prima A,  teve no mês de Junho o seguinte movimento :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01-06	Existência inicial de 1.000 kg a 29 € / kg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06-06	Recepção de 500 kg a 30 € / kg (GE nº 10)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13-06	Saida para a fabricação de X de 300 kg a ?  € / kg (GS nº 8)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15-06	Saida para a fabricação de Y de 500 kg a ?  € / kg (GS nº 9)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18-06	Recepção de 800 kg a 32 € / kg (GE nº 20)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1000" b="0">
                <a:solidFill>
                  <a:schemeClr val="tx1"/>
                </a:solidFill>
              </a:rPr>
              <a:t>Dia 23-06	Saida para a fabricação de Y de 700 kg a ?  € / kg (GS nº18)</a:t>
            </a:r>
            <a:endParaRPr lang="en-US" sz="1000" b="0">
              <a:solidFill>
                <a:schemeClr val="tx1"/>
              </a:solidFill>
            </a:endParaRPr>
          </a:p>
        </p:txBody>
      </p:sp>
      <p:pic>
        <p:nvPicPr>
          <p:cNvPr id="110183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5437188"/>
            <a:ext cx="317817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18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2924175"/>
            <a:ext cx="8489950" cy="247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874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03875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1103876" name="Group 4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103877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03878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03879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103880" name="Text Box 8"/>
          <p:cNvSpPr txBox="1">
            <a:spLocks noChangeArrowheads="1"/>
          </p:cNvSpPr>
          <p:nvPr/>
        </p:nvSpPr>
        <p:spPr bwMode="auto">
          <a:xfrm>
            <a:off x="1911350" y="2673350"/>
            <a:ext cx="5927725" cy="161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28638" indent="-1635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VALORIZAÇÃO SAIDAS = </a:t>
            </a:r>
          </a:p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=CUSTOS BÁSICOS =</a:t>
            </a:r>
            <a:endParaRPr lang="pt-PT" sz="2000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1" algn="ctr">
              <a:spcBef>
                <a:spcPct val="50000"/>
              </a:spcBef>
              <a:buFontTx/>
              <a:buChar char="•"/>
            </a:pPr>
            <a:endParaRPr lang="en-US" sz="20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ED77-89F8-4884-8DB3-3A93846B39F8}" type="slidenum">
              <a:rPr lang="en-US"/>
              <a:pPr/>
              <a:t>31</a:t>
            </a:fld>
            <a:endParaRPr lang="en-US"/>
          </a:p>
        </p:txBody>
      </p:sp>
      <p:sp>
        <p:nvSpPr>
          <p:cNvPr id="1105027" name="Rectangle 131"/>
          <p:cNvSpPr>
            <a:spLocks noChangeArrowheads="1"/>
          </p:cNvSpPr>
          <p:nvPr/>
        </p:nvSpPr>
        <p:spPr bwMode="auto">
          <a:xfrm>
            <a:off x="428625" y="1196975"/>
            <a:ext cx="9126538" cy="5472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04898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000" b="1" i="1"/>
              <a:t>CRITÉRIOS DE VALORIZAÇÂO NAS SAIDAS – CUSTOS BÁSICOS</a:t>
            </a:r>
            <a:r>
              <a:rPr lang="pt-PT" sz="1600" b="1"/>
              <a:t/>
            </a:r>
            <a:br>
              <a:rPr lang="pt-PT" sz="1600" b="1"/>
            </a:br>
            <a:r>
              <a:rPr lang="pt-PT" sz="1400" b="1"/>
              <a:t/>
            </a:r>
            <a:br>
              <a:rPr lang="pt-PT" sz="1400" b="1"/>
            </a:br>
            <a:r>
              <a:rPr lang="pt-PT" sz="1600" b="1"/>
              <a:t>I - ENTRADAS A  CUSTO REAL ; SAIDAS A CUSTO BÁSICO </a:t>
            </a:r>
            <a:r>
              <a:rPr lang="pt-PT" sz="1600" b="1">
                <a:solidFill>
                  <a:srgbClr val="FF3300"/>
                </a:solidFill>
              </a:rPr>
              <a:t>(AISO–Actual In Standard Out)</a:t>
            </a:r>
          </a:p>
        </p:txBody>
      </p:sp>
      <p:grpSp>
        <p:nvGrpSpPr>
          <p:cNvPr id="1104899" name="Group 3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104900" name="AutoShape 4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04901" name="AutoShape 5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04902" name="AutoShape 6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104903" name="Text Box 7"/>
          <p:cNvSpPr txBox="1">
            <a:spLocks noChangeArrowheads="1"/>
          </p:cNvSpPr>
          <p:nvPr/>
        </p:nvSpPr>
        <p:spPr bwMode="auto">
          <a:xfrm>
            <a:off x="665163" y="1268413"/>
            <a:ext cx="8423275" cy="1319212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b="0">
                <a:solidFill>
                  <a:schemeClr val="tx1"/>
                </a:solidFill>
              </a:rPr>
              <a:t>Supor que a matéria  prima A,  teve no mês de Junho o seguinte movimento :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b="0">
                <a:solidFill>
                  <a:schemeClr val="tx1"/>
                </a:solidFill>
              </a:rPr>
              <a:t>Dia 01-06	Existência inicial de 1.000 kg a 29 € / kg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b="0">
                <a:solidFill>
                  <a:schemeClr val="tx1"/>
                </a:solidFill>
              </a:rPr>
              <a:t>Dia 06-06	Recepção de 500 kg a 30 € / kg (GE nº 10)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b="0">
                <a:solidFill>
                  <a:schemeClr val="tx1"/>
                </a:solidFill>
              </a:rPr>
              <a:t>Dia 13-06	Saida para a fabricação de X de 300 kg a ?  € / kg (GS nº 8)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b="0">
                <a:solidFill>
                  <a:schemeClr val="tx1"/>
                </a:solidFill>
              </a:rPr>
              <a:t>Dia 15-06	Saida para a fabricação de Y de 500 kg a ?  € / kg (GS nº 9)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b="0">
                <a:solidFill>
                  <a:schemeClr val="tx1"/>
                </a:solidFill>
              </a:rPr>
              <a:t>Dia 18-06	Recepção de 800 kg a 32 € / kg (GE nº 20)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b="0">
                <a:solidFill>
                  <a:schemeClr val="tx1"/>
                </a:solidFill>
              </a:rPr>
              <a:t>Dia 23-06	Saida para a fabricação de Y de 700 kg a ?  € / kg (GS nº18)</a:t>
            </a:r>
            <a:endParaRPr lang="en-US" b="0">
              <a:solidFill>
                <a:schemeClr val="tx1"/>
              </a:solidFill>
            </a:endParaRPr>
          </a:p>
        </p:txBody>
      </p:sp>
      <p:sp>
        <p:nvSpPr>
          <p:cNvPr id="1104906" name="Oval 10"/>
          <p:cNvSpPr>
            <a:spLocks noChangeArrowheads="1"/>
          </p:cNvSpPr>
          <p:nvPr/>
        </p:nvSpPr>
        <p:spPr bwMode="auto">
          <a:xfrm>
            <a:off x="6359525" y="1270000"/>
            <a:ext cx="2262188" cy="12954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PT" sz="1200">
              <a:solidFill>
                <a:srgbClr val="FFFF00"/>
              </a:solidFill>
            </a:endParaRPr>
          </a:p>
          <a:p>
            <a:pPr algn="ctr"/>
            <a:r>
              <a:rPr lang="pt-PT" sz="1200">
                <a:solidFill>
                  <a:srgbClr val="FFFF00"/>
                </a:solidFill>
              </a:rPr>
              <a:t>CUSTO BÁSICO</a:t>
            </a:r>
          </a:p>
          <a:p>
            <a:pPr algn="ctr"/>
            <a:r>
              <a:rPr lang="pt-PT" sz="1200">
                <a:solidFill>
                  <a:srgbClr val="FFFF00"/>
                </a:solidFill>
              </a:rPr>
              <a:t>30 € / kg na Imputação,</a:t>
            </a:r>
          </a:p>
          <a:p>
            <a:pPr algn="ctr"/>
            <a:r>
              <a:rPr lang="pt-PT" sz="1200">
                <a:solidFill>
                  <a:srgbClr val="FFFF00"/>
                </a:solidFill>
              </a:rPr>
              <a:t>Custo Medio Ponderado</a:t>
            </a:r>
          </a:p>
          <a:p>
            <a:pPr algn="ctr"/>
            <a:r>
              <a:rPr lang="pt-PT" sz="1200">
                <a:solidFill>
                  <a:srgbClr val="FFFF00"/>
                </a:solidFill>
              </a:rPr>
              <a:t>Na Saida Armazem</a:t>
            </a:r>
          </a:p>
          <a:p>
            <a:pPr algn="ctr"/>
            <a:endParaRPr lang="pt-PT" sz="1200">
              <a:solidFill>
                <a:srgbClr val="FFFF00"/>
              </a:solidFill>
            </a:endParaRPr>
          </a:p>
          <a:p>
            <a:pPr algn="ctr"/>
            <a:endParaRPr lang="en-US" sz="1200">
              <a:solidFill>
                <a:srgbClr val="FFFF00"/>
              </a:solidFill>
            </a:endParaRPr>
          </a:p>
        </p:txBody>
      </p:sp>
      <p:pic>
        <p:nvPicPr>
          <p:cNvPr id="1105021" name="Picture 1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2565400"/>
            <a:ext cx="8461375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5022" name="Picture 1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675" y="4076700"/>
            <a:ext cx="1992313" cy="83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5025" name="Picture 12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4149725"/>
            <a:ext cx="3446463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5026" name="Picture 1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4932363"/>
            <a:ext cx="8580438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6AB90-C49C-43CE-B15C-EF3732B54CBB}" type="slidenum">
              <a:rPr lang="en-US"/>
              <a:pPr/>
              <a:t>32</a:t>
            </a:fld>
            <a:endParaRPr lang="en-US"/>
          </a:p>
        </p:txBody>
      </p:sp>
      <p:sp>
        <p:nvSpPr>
          <p:cNvPr id="1106958" name="Rectangle 14"/>
          <p:cNvSpPr>
            <a:spLocks noChangeArrowheads="1"/>
          </p:cNvSpPr>
          <p:nvPr/>
        </p:nvSpPr>
        <p:spPr bwMode="auto">
          <a:xfrm>
            <a:off x="428625" y="1268413"/>
            <a:ext cx="9126538" cy="4968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06946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000" b="1" i="1"/>
              <a:t>CRITÉRIOS DE VALORIZAÇÂO NAS SAIDAS – CUSTOS BÁSICOS</a:t>
            </a:r>
            <a:r>
              <a:rPr lang="pt-PT" sz="1600" b="1"/>
              <a:t/>
            </a:r>
            <a:br>
              <a:rPr lang="pt-PT" sz="1600" b="1"/>
            </a:br>
            <a:r>
              <a:rPr lang="pt-PT" sz="1400" b="1"/>
              <a:t/>
            </a:r>
            <a:br>
              <a:rPr lang="pt-PT" sz="1400" b="1"/>
            </a:br>
            <a:r>
              <a:rPr lang="pt-PT" sz="1600" b="1"/>
              <a:t>REAJUSTE PARA VALORES REAIS</a:t>
            </a:r>
            <a:endParaRPr lang="pt-PT" sz="1600" b="1">
              <a:solidFill>
                <a:srgbClr val="FF3300"/>
              </a:solidFill>
            </a:endParaRPr>
          </a:p>
        </p:txBody>
      </p:sp>
      <p:grpSp>
        <p:nvGrpSpPr>
          <p:cNvPr id="1106947" name="Group 3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106948" name="AutoShape 4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06949" name="AutoShape 5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06950" name="AutoShape 6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pic>
        <p:nvPicPr>
          <p:cNvPr id="1106956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1484313"/>
            <a:ext cx="8580438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695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4221163"/>
            <a:ext cx="8580438" cy="1287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1854F-76C2-40C0-BBC9-2AC9FABC170F}" type="slidenum">
              <a:rPr lang="en-US"/>
              <a:pPr/>
              <a:t>33</a:t>
            </a:fld>
            <a:endParaRPr lang="en-US"/>
          </a:p>
        </p:txBody>
      </p:sp>
      <p:pic>
        <p:nvPicPr>
          <p:cNvPr id="1107983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8" y="1196975"/>
            <a:ext cx="9204325" cy="367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07970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000" b="1" i="1"/>
              <a:t>CRITÉRIOS DE VALORIZAÇÂO NAS SAIDAS – CUSTOS BÁSICOS</a:t>
            </a:r>
            <a:r>
              <a:rPr lang="pt-PT" sz="1600" b="1"/>
              <a:t/>
            </a:r>
            <a:br>
              <a:rPr lang="pt-PT" sz="1600" b="1"/>
            </a:br>
            <a:r>
              <a:rPr lang="pt-PT" sz="400" b="1"/>
              <a:t/>
            </a:r>
            <a:br>
              <a:rPr lang="pt-PT" sz="400" b="1"/>
            </a:br>
            <a:r>
              <a:rPr lang="pt-PT" sz="1600" b="1"/>
              <a:t>II - ENTRADAS A  CUSTO STANDARD ; SAIDAS A CUSTO STANDARD </a:t>
            </a:r>
            <a:r>
              <a:rPr lang="pt-PT" sz="1600" b="1">
                <a:solidFill>
                  <a:srgbClr val="FF3300"/>
                </a:solidFill>
              </a:rPr>
              <a:t>(SISO–Standard In Standard Out)</a:t>
            </a:r>
          </a:p>
        </p:txBody>
      </p:sp>
      <p:grpSp>
        <p:nvGrpSpPr>
          <p:cNvPr id="1107971" name="Group 3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107972" name="AutoShape 4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07973" name="AutoShape 5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07974" name="AutoShape 6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pic>
        <p:nvPicPr>
          <p:cNvPr id="1107981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8" y="4870450"/>
            <a:ext cx="9126537" cy="93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7982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75" y="5876925"/>
            <a:ext cx="4508500" cy="90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07984" name="Text Box 16"/>
          <p:cNvSpPr txBox="1">
            <a:spLocks noChangeArrowheads="1"/>
          </p:cNvSpPr>
          <p:nvPr/>
        </p:nvSpPr>
        <p:spPr bwMode="auto">
          <a:xfrm>
            <a:off x="744538" y="1916113"/>
            <a:ext cx="3273425" cy="1012825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600" b="0">
                <a:solidFill>
                  <a:schemeClr val="tx1"/>
                </a:solidFill>
              </a:rPr>
              <a:t>Supor que a matéria  prima A,  teve no mês de Junho o seguinte movimento :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600" b="0">
                <a:solidFill>
                  <a:schemeClr val="tx1"/>
                </a:solidFill>
              </a:rPr>
              <a:t>Dia 01-06	Existência inicial de 1.000 kg a 29 € / kg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600" b="0">
                <a:solidFill>
                  <a:schemeClr val="tx1"/>
                </a:solidFill>
              </a:rPr>
              <a:t>Dia 06-06	Recepção de 500 kg a 30 € / kg (GE nº 10)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600" b="0">
                <a:solidFill>
                  <a:schemeClr val="tx1"/>
                </a:solidFill>
              </a:rPr>
              <a:t>Dia 13-06	Saida para a fabricação de X de 300 kg a ?  € / kg (GS nº 8)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600" b="0">
                <a:solidFill>
                  <a:schemeClr val="tx1"/>
                </a:solidFill>
              </a:rPr>
              <a:t>Dia 15-06	Saida para a fabricação de Y de 500 kg a ?  € / kg (GS nº 9)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600" b="0">
                <a:solidFill>
                  <a:schemeClr val="tx1"/>
                </a:solidFill>
              </a:rPr>
              <a:t>Dia 18-06	Recepção de 800 kg a 32 € / kg (GE nº 20)</a:t>
            </a:r>
          </a:p>
          <a:p>
            <a:pPr lvl="1" algn="l">
              <a:spcBef>
                <a:spcPct val="50000"/>
              </a:spcBef>
              <a:buFontTx/>
              <a:buChar char="•"/>
            </a:pPr>
            <a:r>
              <a:rPr lang="pt-PT" sz="600" b="0">
                <a:solidFill>
                  <a:schemeClr val="tx1"/>
                </a:solidFill>
              </a:rPr>
              <a:t>Dia 23-06	Saida para a fabricação de Y de 700 kg a ?  € / kg (GS nº18)</a:t>
            </a:r>
            <a:endParaRPr lang="en-US" sz="600" b="0">
              <a:solidFill>
                <a:schemeClr val="tx1"/>
              </a:solidFill>
            </a:endParaRPr>
          </a:p>
        </p:txBody>
      </p:sp>
      <p:sp>
        <p:nvSpPr>
          <p:cNvPr id="1107976" name="Oval 8"/>
          <p:cNvSpPr>
            <a:spLocks noChangeArrowheads="1"/>
          </p:cNvSpPr>
          <p:nvPr/>
        </p:nvSpPr>
        <p:spPr bwMode="auto">
          <a:xfrm>
            <a:off x="508000" y="1484313"/>
            <a:ext cx="2260600" cy="360362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>
                <a:solidFill>
                  <a:srgbClr val="FFFF00"/>
                </a:solidFill>
              </a:rPr>
              <a:t>CUSTO STANDARD 29 € / kg </a:t>
            </a:r>
            <a:endParaRPr lang="en-US">
              <a:solidFill>
                <a:srgbClr val="FFFF00"/>
              </a:solidFill>
            </a:endParaRPr>
          </a:p>
        </p:txBody>
      </p:sp>
      <p:sp>
        <p:nvSpPr>
          <p:cNvPr id="1107985" name="Line 17"/>
          <p:cNvSpPr>
            <a:spLocks noChangeShapeType="1"/>
          </p:cNvSpPr>
          <p:nvPr/>
        </p:nvSpPr>
        <p:spPr bwMode="auto">
          <a:xfrm>
            <a:off x="3627438" y="1557338"/>
            <a:ext cx="19494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07986" name="Line 18"/>
          <p:cNvSpPr>
            <a:spLocks noChangeShapeType="1"/>
          </p:cNvSpPr>
          <p:nvPr/>
        </p:nvSpPr>
        <p:spPr bwMode="auto">
          <a:xfrm>
            <a:off x="3627438" y="1700213"/>
            <a:ext cx="1949450" cy="0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4E5F8-952C-4252-8B7F-643253A1E9F3}" type="slidenum">
              <a:rPr lang="en-US"/>
              <a:pPr/>
              <a:t>34</a:t>
            </a:fld>
            <a:endParaRPr lang="en-US"/>
          </a:p>
        </p:txBody>
      </p:sp>
      <p:sp>
        <p:nvSpPr>
          <p:cNvPr id="1127426" name="Rectangle 2"/>
          <p:cNvSpPr>
            <a:spLocks noChangeArrowheads="1"/>
          </p:cNvSpPr>
          <p:nvPr/>
        </p:nvSpPr>
        <p:spPr bwMode="auto">
          <a:xfrm>
            <a:off x="193675" y="1196975"/>
            <a:ext cx="9478963" cy="55895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27427" name="Rectangle 3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000" b="1" i="1"/>
              <a:t>CRITÉRIOS DE VALORIZAÇÂO NAS SAIDAS – CUSTOS BÁSICOS</a:t>
            </a:r>
            <a:r>
              <a:rPr lang="pt-PT" sz="1600" b="1"/>
              <a:t/>
            </a:r>
            <a:br>
              <a:rPr lang="pt-PT" sz="1600" b="1"/>
            </a:br>
            <a:r>
              <a:rPr lang="pt-PT" sz="1400" b="1"/>
              <a:t/>
            </a:r>
            <a:br>
              <a:rPr lang="pt-PT" sz="1400" b="1"/>
            </a:br>
            <a:r>
              <a:rPr lang="pt-PT" sz="1600" b="1"/>
              <a:t>REAJUSTE PARA VALORES REAIS</a:t>
            </a:r>
            <a:endParaRPr lang="pt-PT" sz="1600" b="1">
              <a:solidFill>
                <a:srgbClr val="FF3300"/>
              </a:solidFill>
            </a:endParaRPr>
          </a:p>
        </p:txBody>
      </p:sp>
      <p:grpSp>
        <p:nvGrpSpPr>
          <p:cNvPr id="1127428" name="Group 4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127429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27430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27431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pic>
        <p:nvPicPr>
          <p:cNvPr id="11274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5516563"/>
            <a:ext cx="767715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4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788" y="4724400"/>
            <a:ext cx="4275137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43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279525"/>
            <a:ext cx="9232900" cy="337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BEF7C-58B3-4614-9BE6-8DF71AE05027}" type="slidenum">
              <a:rPr lang="en-US"/>
              <a:pPr/>
              <a:t>35</a:t>
            </a:fld>
            <a:endParaRPr lang="en-US"/>
          </a:p>
        </p:txBody>
      </p:sp>
      <p:sp>
        <p:nvSpPr>
          <p:cNvPr id="1110027" name="Rectangle 11"/>
          <p:cNvSpPr>
            <a:spLocks noChangeArrowheads="1"/>
          </p:cNvSpPr>
          <p:nvPr/>
        </p:nvSpPr>
        <p:spPr bwMode="auto">
          <a:xfrm>
            <a:off x="428625" y="1268413"/>
            <a:ext cx="9126538" cy="4968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10018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000" b="1" i="1"/>
              <a:t>CRITÉRIOS DE VALORIZAÇÂO  A  CUSTOS BASICOS</a:t>
            </a:r>
            <a:r>
              <a:rPr lang="pt-PT" sz="1600" b="1"/>
              <a:t/>
            </a:r>
            <a:br>
              <a:rPr lang="pt-PT" sz="1600" b="1"/>
            </a:br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>VANTAGENS DOS SISTEMAS PADRÕES</a:t>
            </a:r>
            <a:endParaRPr lang="pt-PT" sz="1600" b="1">
              <a:solidFill>
                <a:srgbClr val="FF3300"/>
              </a:solidFill>
            </a:endParaRPr>
          </a:p>
        </p:txBody>
      </p:sp>
      <p:grpSp>
        <p:nvGrpSpPr>
          <p:cNvPr id="1110019" name="Group 3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110020" name="AutoShape 4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10021" name="AutoShape 5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10022" name="AutoShape 6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110026" name="Text Box 10"/>
          <p:cNvSpPr txBox="1">
            <a:spLocks noChangeArrowheads="1"/>
          </p:cNvSpPr>
          <p:nvPr/>
        </p:nvSpPr>
        <p:spPr bwMode="auto">
          <a:xfrm>
            <a:off x="584200" y="1341438"/>
            <a:ext cx="8813800" cy="320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1200">
                <a:solidFill>
                  <a:schemeClr val="tx1"/>
                </a:solidFill>
              </a:rPr>
              <a:t>VANTAGENS</a:t>
            </a:r>
          </a:p>
          <a:p>
            <a:pPr lvl="1" algn="l">
              <a:spcBef>
                <a:spcPct val="50000"/>
              </a:spcBef>
            </a:pPr>
            <a:r>
              <a:rPr lang="pt-PT" sz="1200">
                <a:solidFill>
                  <a:schemeClr val="tx1"/>
                </a:solidFill>
              </a:rPr>
              <a:t>AFERIDOR DA EFICÁCIA DO SERVIÇO DE COMPRA</a:t>
            </a:r>
          </a:p>
          <a:p>
            <a:pPr lvl="1" algn="l">
              <a:spcBef>
                <a:spcPct val="50000"/>
              </a:spcBef>
            </a:pPr>
            <a:r>
              <a:rPr lang="pt-PT" sz="1200">
                <a:solidFill>
                  <a:schemeClr val="tx1"/>
                </a:solidFill>
              </a:rPr>
              <a:t>PERMITE DESDE AQUE OS PADRÕES SE ENCONTREM AO LONGO DA CADEIA DE VALOR ISOLAR RESPONSABILIDADES  E AVALIAR PERFORMANCE DOS DIFERENTES DEPARTAMENTOS DE FORMA NÃO MARCADA POR FACTORES EXÓGENOS AO MESMO</a:t>
            </a:r>
          </a:p>
          <a:p>
            <a:pPr lvl="1" algn="l">
              <a:spcBef>
                <a:spcPct val="50000"/>
              </a:spcBef>
            </a:pPr>
            <a:r>
              <a:rPr lang="pt-PT" sz="1200">
                <a:solidFill>
                  <a:schemeClr val="tx1"/>
                </a:solidFill>
              </a:rPr>
              <a:t>ACELERADOR NO PROCESSO DE TRATAMENTO DA INFORMAÇÃO</a:t>
            </a:r>
          </a:p>
          <a:p>
            <a:pPr lvl="1" algn="l">
              <a:spcBef>
                <a:spcPct val="50000"/>
              </a:spcBef>
            </a:pPr>
            <a:r>
              <a:rPr lang="pt-PT" sz="1200">
                <a:solidFill>
                  <a:schemeClr val="tx1"/>
                </a:solidFill>
              </a:rPr>
              <a:t>FACILIDADE NO TRATAMENTO ADMINISTARTIVO</a:t>
            </a:r>
          </a:p>
          <a:p>
            <a:pPr algn="l">
              <a:spcBef>
                <a:spcPct val="50000"/>
              </a:spcBef>
            </a:pPr>
            <a:endParaRPr lang="pt-PT" sz="1200">
              <a:solidFill>
                <a:schemeClr val="tx1"/>
              </a:solidFill>
            </a:endParaRPr>
          </a:p>
          <a:p>
            <a:pPr algn="l">
              <a:spcBef>
                <a:spcPct val="50000"/>
              </a:spcBef>
            </a:pPr>
            <a:r>
              <a:rPr lang="pt-PT" sz="1200">
                <a:solidFill>
                  <a:schemeClr val="tx1"/>
                </a:solidFill>
              </a:rPr>
              <a:t>DESVANTAGENS</a:t>
            </a:r>
          </a:p>
          <a:p>
            <a:pPr lvl="1" algn="l">
              <a:spcBef>
                <a:spcPct val="50000"/>
              </a:spcBef>
            </a:pPr>
            <a:r>
              <a:rPr lang="pt-PT" sz="1200">
                <a:solidFill>
                  <a:schemeClr val="tx1"/>
                </a:solidFill>
              </a:rPr>
              <a:t>NÃO ADEQUADO ONDE AS OSCILAÇÕES DAS COMPONENTES DE CUSTO SEJAM FREQUENTES E DE AMPLITUDE SIGNIFICATIVA</a:t>
            </a:r>
          </a:p>
          <a:p>
            <a:pPr lvl="1" algn="l">
              <a:spcBef>
                <a:spcPct val="50000"/>
              </a:spcBef>
            </a:pPr>
            <a:r>
              <a:rPr lang="pt-PT" sz="1200">
                <a:solidFill>
                  <a:schemeClr val="tx1"/>
                </a:solidFill>
              </a:rPr>
              <a:t>NECESSÁRIO ADEQUADO KNOW HOW NAS ORGANIZAÇÕES PARA PERCEBER INFORMAÇÃO DE GESTÃO ATRAVÉS DA ANÁLISE DOS DESVIOS</a:t>
            </a:r>
            <a:endParaRPr 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042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11043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1111044" name="Group 4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111045" name="AutoShape 5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11046" name="AutoShape 6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11047" name="AutoShape 7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111048" name="Text Box 8"/>
          <p:cNvSpPr txBox="1">
            <a:spLocks noChangeArrowheads="1"/>
          </p:cNvSpPr>
          <p:nvPr/>
        </p:nvSpPr>
        <p:spPr bwMode="auto">
          <a:xfrm>
            <a:off x="1911350" y="2957513"/>
            <a:ext cx="592772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28638" indent="-1635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PT" sz="32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QUEBRAS =</a:t>
            </a:r>
            <a:endParaRPr lang="pt-PT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lvl="1" algn="ctr">
              <a:spcBef>
                <a:spcPct val="50000"/>
              </a:spcBef>
              <a:buFontTx/>
              <a:buChar char="•"/>
            </a:pPr>
            <a:endParaRPr lang="en-US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92B5-FAEC-40B8-AC8C-9AE173C5E139}" type="slidenum">
              <a:rPr lang="en-US"/>
              <a:pPr/>
              <a:t>37</a:t>
            </a:fld>
            <a:endParaRPr lang="en-US"/>
          </a:p>
        </p:txBody>
      </p:sp>
      <p:sp>
        <p:nvSpPr>
          <p:cNvPr id="1114128" name="Rectangle 16"/>
          <p:cNvSpPr>
            <a:spLocks noChangeArrowheads="1"/>
          </p:cNvSpPr>
          <p:nvPr/>
        </p:nvSpPr>
        <p:spPr bwMode="auto">
          <a:xfrm>
            <a:off x="428625" y="1339850"/>
            <a:ext cx="9126538" cy="4968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14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12750" y="214313"/>
            <a:ext cx="8750300" cy="838200"/>
          </a:xfrm>
        </p:spPr>
        <p:txBody>
          <a:bodyPr/>
          <a:lstStyle/>
          <a:p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>QUEBRAS</a:t>
            </a:r>
          </a:p>
        </p:txBody>
      </p:sp>
      <p:grpSp>
        <p:nvGrpSpPr>
          <p:cNvPr id="1114115" name="Group 3"/>
          <p:cNvGrpSpPr>
            <a:grpSpLocks/>
          </p:cNvGrpSpPr>
          <p:nvPr/>
        </p:nvGrpSpPr>
        <p:grpSpPr bwMode="auto">
          <a:xfrm>
            <a:off x="271463" y="117475"/>
            <a:ext cx="1169987" cy="215900"/>
            <a:chOff x="2562" y="2886"/>
            <a:chExt cx="1271" cy="363"/>
          </a:xfrm>
        </p:grpSpPr>
        <p:sp>
          <p:nvSpPr>
            <p:cNvPr id="1114116" name="AutoShape 4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114117" name="AutoShape 5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114118" name="AutoShape 6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  <p:sp>
        <p:nvSpPr>
          <p:cNvPr id="1114122" name="Text Box 10"/>
          <p:cNvSpPr txBox="1">
            <a:spLocks noChangeArrowheads="1"/>
          </p:cNvSpPr>
          <p:nvPr/>
        </p:nvSpPr>
        <p:spPr bwMode="auto">
          <a:xfrm>
            <a:off x="428625" y="1412875"/>
            <a:ext cx="8969375" cy="370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1400">
                <a:solidFill>
                  <a:schemeClr val="tx1"/>
                </a:solidFill>
              </a:rPr>
              <a:t>Basicamente poderemos ter dois tipos de quebras :</a:t>
            </a:r>
          </a:p>
          <a:p>
            <a:pPr lvl="1" algn="l">
              <a:spcBef>
                <a:spcPct val="50000"/>
              </a:spcBef>
            </a:pPr>
            <a:r>
              <a:rPr lang="pt-PT" sz="1400">
                <a:solidFill>
                  <a:schemeClr val="tx1"/>
                </a:solidFill>
              </a:rPr>
              <a:t>Normais – encontram-se ligadas á execução normal das operações </a:t>
            </a:r>
          </a:p>
          <a:p>
            <a:pPr lvl="1" algn="l">
              <a:spcBef>
                <a:spcPct val="50000"/>
              </a:spcBef>
            </a:pPr>
            <a:endParaRPr lang="pt-PT" sz="1400">
              <a:solidFill>
                <a:schemeClr val="tx1"/>
              </a:solidFill>
            </a:endParaRPr>
          </a:p>
          <a:p>
            <a:pPr lvl="1" algn="l">
              <a:spcBef>
                <a:spcPct val="50000"/>
              </a:spcBef>
            </a:pPr>
            <a:endParaRPr lang="pt-PT" sz="1400">
              <a:solidFill>
                <a:schemeClr val="tx1"/>
              </a:solidFill>
            </a:endParaRPr>
          </a:p>
          <a:p>
            <a:pPr lvl="1" algn="l">
              <a:spcBef>
                <a:spcPct val="50000"/>
              </a:spcBef>
            </a:pPr>
            <a:endParaRPr lang="pt-PT" sz="1400">
              <a:solidFill>
                <a:schemeClr val="tx1"/>
              </a:solidFill>
            </a:endParaRPr>
          </a:p>
          <a:p>
            <a:pPr lvl="1" algn="l">
              <a:spcBef>
                <a:spcPct val="50000"/>
              </a:spcBef>
            </a:pPr>
            <a:endParaRPr lang="pt-PT" sz="1400">
              <a:solidFill>
                <a:schemeClr val="tx1"/>
              </a:solidFill>
            </a:endParaRPr>
          </a:p>
          <a:p>
            <a:pPr lvl="1" algn="l">
              <a:spcBef>
                <a:spcPct val="50000"/>
              </a:spcBef>
            </a:pPr>
            <a:endParaRPr lang="pt-PT" sz="1400">
              <a:solidFill>
                <a:schemeClr val="tx1"/>
              </a:solidFill>
            </a:endParaRPr>
          </a:p>
          <a:p>
            <a:pPr lvl="1" algn="l">
              <a:spcBef>
                <a:spcPct val="50000"/>
              </a:spcBef>
            </a:pPr>
            <a:endParaRPr lang="pt-PT" sz="1400">
              <a:solidFill>
                <a:schemeClr val="tx1"/>
              </a:solidFill>
            </a:endParaRPr>
          </a:p>
          <a:p>
            <a:pPr lvl="1" algn="l">
              <a:spcBef>
                <a:spcPct val="50000"/>
              </a:spcBef>
            </a:pPr>
            <a:endParaRPr lang="pt-PT" sz="1400">
              <a:solidFill>
                <a:schemeClr val="tx1"/>
              </a:solidFill>
            </a:endParaRPr>
          </a:p>
          <a:p>
            <a:pPr lvl="1" algn="l">
              <a:spcBef>
                <a:spcPct val="50000"/>
              </a:spcBef>
            </a:pPr>
            <a:endParaRPr lang="pt-PT" sz="1400">
              <a:solidFill>
                <a:schemeClr val="tx1"/>
              </a:solidFill>
            </a:endParaRPr>
          </a:p>
          <a:p>
            <a:pPr lvl="1" algn="l">
              <a:spcBef>
                <a:spcPct val="50000"/>
              </a:spcBef>
            </a:pPr>
            <a:r>
              <a:rPr lang="pt-PT" sz="1400">
                <a:solidFill>
                  <a:schemeClr val="tx1"/>
                </a:solidFill>
              </a:rPr>
              <a:t>Extraordinárias – São usualmente ocasionados for factos não directamente relacioandos com a actividade corrente ou normal</a:t>
            </a:r>
            <a:endParaRPr lang="en-US" sz="1400">
              <a:solidFill>
                <a:schemeClr val="tx1"/>
              </a:solidFill>
            </a:endParaRPr>
          </a:p>
        </p:txBody>
      </p:sp>
      <p:graphicFrame>
        <p:nvGraphicFramePr>
          <p:cNvPr id="1114126" name="Object 14"/>
          <p:cNvGraphicFramePr>
            <a:graphicFrameLocks noChangeAspect="1"/>
          </p:cNvGraphicFramePr>
          <p:nvPr>
            <p:ph idx="1"/>
          </p:nvPr>
        </p:nvGraphicFramePr>
        <p:xfrm>
          <a:off x="1557338" y="2044700"/>
          <a:ext cx="6529387" cy="232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4129" name="Visio" r:id="rId3" imgW="6529710" imgH="2320509" progId="Visio.Drawing.6">
                  <p:embed/>
                </p:oleObj>
              </mc:Choice>
              <mc:Fallback>
                <p:oleObj name="Visio" r:id="rId3" imgW="6529710" imgH="2320509" progId="Visio.Drawing.6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7338" y="2044700"/>
                        <a:ext cx="6529387" cy="232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30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" y="95250"/>
            <a:ext cx="9591675" cy="666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62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16163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16164" name="Text Box 4"/>
          <p:cNvSpPr txBox="1">
            <a:spLocks noChangeArrowheads="1"/>
          </p:cNvSpPr>
          <p:nvPr/>
        </p:nvSpPr>
        <p:spPr bwMode="auto">
          <a:xfrm>
            <a:off x="1754188" y="2951163"/>
            <a:ext cx="6084887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MÃO DE OBRA =</a:t>
            </a:r>
          </a:p>
          <a:p>
            <a:pPr algn="ctr">
              <a:spcBef>
                <a:spcPct val="50000"/>
              </a:spcBef>
            </a:pPr>
            <a:endParaRPr lang="en-US" sz="14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116165" name="Group 5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116166" name="AutoShape 6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16167" name="AutoShape 7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 b="0">
                  <a:solidFill>
                    <a:schemeClr val="tx1"/>
                  </a:solidFill>
                </a:rPr>
                <a:t>MOD</a:t>
              </a:r>
              <a:endParaRPr lang="en-US" sz="900" b="0">
                <a:solidFill>
                  <a:schemeClr val="tx1"/>
                </a:solidFill>
              </a:endParaRPr>
            </a:p>
          </p:txBody>
        </p:sp>
        <p:sp>
          <p:nvSpPr>
            <p:cNvPr id="1116168" name="AutoShape 8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F2485-DA06-464A-AB48-3D38993EA35A}" type="slidenum">
              <a:rPr lang="en-US"/>
              <a:pPr/>
              <a:t>40</a:t>
            </a:fld>
            <a:endParaRPr lang="en-US"/>
          </a:p>
        </p:txBody>
      </p:sp>
      <p:sp>
        <p:nvSpPr>
          <p:cNvPr id="1117186" name="Rectangle 2"/>
          <p:cNvSpPr>
            <a:spLocks noChangeArrowheads="1"/>
          </p:cNvSpPr>
          <p:nvPr/>
        </p:nvSpPr>
        <p:spPr bwMode="auto">
          <a:xfrm>
            <a:off x="428625" y="1268413"/>
            <a:ext cx="9126538" cy="4968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17187" name="Rectangle 3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900" b="1" i="1"/>
              <a:t/>
            </a:r>
            <a:br>
              <a:rPr lang="pt-PT" sz="900" b="1" i="1"/>
            </a:br>
            <a:r>
              <a:rPr lang="pt-PT" sz="900" b="1" i="1"/>
              <a:t/>
            </a:r>
            <a:br>
              <a:rPr lang="pt-PT" sz="900" b="1" i="1"/>
            </a:br>
            <a:r>
              <a:rPr lang="pt-PT" sz="900" b="1" i="1"/>
              <a:t>MÃO DE OBRA</a:t>
            </a:r>
            <a:br>
              <a:rPr lang="pt-PT" sz="900" b="1" i="1"/>
            </a:br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>CARACTERIZAÇÃO E CONCEITOS </a:t>
            </a:r>
            <a:br>
              <a:rPr lang="pt-PT" sz="1400" b="1"/>
            </a:br>
            <a:endParaRPr lang="pt-PT" sz="1600" b="1">
              <a:solidFill>
                <a:srgbClr val="FF3300"/>
              </a:solidFill>
            </a:endParaRPr>
          </a:p>
        </p:txBody>
      </p:sp>
      <p:sp>
        <p:nvSpPr>
          <p:cNvPr id="1117192" name="Text Box 8"/>
          <p:cNvSpPr txBox="1">
            <a:spLocks noChangeArrowheads="1"/>
          </p:cNvSpPr>
          <p:nvPr/>
        </p:nvSpPr>
        <p:spPr bwMode="auto">
          <a:xfrm>
            <a:off x="508000" y="1412875"/>
            <a:ext cx="8969375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7938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00113" indent="-98425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881188" indent="-8096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601913" indent="18415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059113" indent="1841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516313" indent="1841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973513" indent="1841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430713" indent="1841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PT" sz="1200"/>
              <a:t>CARACTERIZAÇÃO</a:t>
            </a:r>
          </a:p>
          <a:p>
            <a:pPr lvl="1">
              <a:spcBef>
                <a:spcPct val="50000"/>
              </a:spcBef>
            </a:pPr>
            <a:r>
              <a:rPr lang="pt-PT" sz="1200"/>
              <a:t>NÃO É POSSIVEL DESENVOLVER A ACTIVIDADE DA EMPRESA SEM O CONCURSO DE PESSOAL CUJAS REMUNERAÇÕES E RESPECTIVOS ENCARGOS CONSTITUEM DE UM MODO GERAL UMA DAS RÚBRICAS MAIS IMPORTANTES DOS CUSTOS.</a:t>
            </a:r>
          </a:p>
          <a:p>
            <a:endParaRPr lang="pt-PT" sz="1200"/>
          </a:p>
          <a:p>
            <a:pPr>
              <a:spcBef>
                <a:spcPct val="50000"/>
              </a:spcBef>
            </a:pPr>
            <a:r>
              <a:rPr lang="pt-PT" sz="1200"/>
              <a:t>CONCEITO DE SALÁRIO</a:t>
            </a:r>
          </a:p>
          <a:p>
            <a:pPr lvl="1">
              <a:spcBef>
                <a:spcPct val="50000"/>
              </a:spcBef>
            </a:pPr>
            <a:r>
              <a:rPr lang="pt-PT" sz="1200"/>
              <a:t>ASSOCIADO AO PAGAMENTO DIÁRIO (A JORNA), SEMANAL E ATÉ Á QUINZENA . ESTE PROCEDIMENTO TEM VINDO  A SER SUBSTITUIDO PELA REMUNERAÇÃO PAGA AO MÊS (HABITUALMENTE DESIGNADAS POR ORDENADOS)</a:t>
            </a:r>
          </a:p>
          <a:p>
            <a:pPr>
              <a:spcBef>
                <a:spcPct val="50000"/>
              </a:spcBef>
            </a:pPr>
            <a:endParaRPr lang="pt-PT" sz="1200"/>
          </a:p>
          <a:p>
            <a:pPr>
              <a:spcBef>
                <a:spcPct val="50000"/>
              </a:spcBef>
            </a:pPr>
            <a:r>
              <a:rPr lang="pt-PT" sz="1200"/>
              <a:t>CUSTO DA MÃO DE OBRA</a:t>
            </a:r>
          </a:p>
          <a:p>
            <a:pPr lvl="1">
              <a:spcBef>
                <a:spcPct val="50000"/>
              </a:spcBef>
            </a:pPr>
            <a:r>
              <a:rPr lang="pt-PT" sz="1200"/>
              <a:t>ABRANGE NÃO SÓ O MONTANTE DAS REMUNERAÇÕES PROCESSADAS AO TRABALHADOR (ORDENADOS, SALÁRIOS, HORAS EXTRA, PRÉMIOS ETC) COMO TAMBÉM O VALOR DOS ENCARGOS SOCIAIS SUPORTADOS PELA ENTIDADE PATRONAL QUER OBRIGATÓRIOS (SEGURANÇA SOCIAL) QUER FACULTATIVOS (REFEITÓRIOS, CRECHES, ASSISTÊNCIA MÉDICA ETC)</a:t>
            </a:r>
          </a:p>
          <a:p>
            <a:pPr lvl="1">
              <a:spcBef>
                <a:spcPct val="50000"/>
              </a:spcBef>
            </a:pPr>
            <a:endParaRPr lang="pt-PT" sz="1200"/>
          </a:p>
        </p:txBody>
      </p:sp>
      <p:grpSp>
        <p:nvGrpSpPr>
          <p:cNvPr id="1117197" name="Group 13"/>
          <p:cNvGrpSpPr>
            <a:grpSpLocks/>
          </p:cNvGrpSpPr>
          <p:nvPr/>
        </p:nvGrpSpPr>
        <p:grpSpPr bwMode="auto">
          <a:xfrm>
            <a:off x="271463" y="44450"/>
            <a:ext cx="1092200" cy="288925"/>
            <a:chOff x="249" y="28"/>
            <a:chExt cx="635" cy="182"/>
          </a:xfrm>
        </p:grpSpPr>
        <p:sp>
          <p:nvSpPr>
            <p:cNvPr id="1117194" name="AutoShape 10"/>
            <p:cNvSpPr>
              <a:spLocks noChangeArrowheads="1"/>
            </p:cNvSpPr>
            <p:nvPr/>
          </p:nvSpPr>
          <p:spPr bwMode="auto">
            <a:xfrm>
              <a:off x="249" y="28"/>
              <a:ext cx="227" cy="182"/>
            </a:xfrm>
            <a:prstGeom prst="homePlate">
              <a:avLst>
                <a:gd name="adj" fmla="val 31181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17195" name="AutoShape 11"/>
            <p:cNvSpPr>
              <a:spLocks noChangeArrowheads="1"/>
            </p:cNvSpPr>
            <p:nvPr/>
          </p:nvSpPr>
          <p:spPr bwMode="auto">
            <a:xfrm>
              <a:off x="385" y="28"/>
              <a:ext cx="363" cy="182"/>
            </a:xfrm>
            <a:prstGeom prst="chevron">
              <a:avLst>
                <a:gd name="adj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/>
                <a:t> MOD</a:t>
              </a:r>
              <a:endParaRPr lang="en-US"/>
            </a:p>
          </p:txBody>
        </p:sp>
        <p:sp>
          <p:nvSpPr>
            <p:cNvPr id="1117196" name="AutoShape 12"/>
            <p:cNvSpPr>
              <a:spLocks noChangeArrowheads="1"/>
            </p:cNvSpPr>
            <p:nvPr/>
          </p:nvSpPr>
          <p:spPr bwMode="auto">
            <a:xfrm>
              <a:off x="635" y="28"/>
              <a:ext cx="249" cy="182"/>
            </a:xfrm>
            <a:prstGeom prst="chevron">
              <a:avLst>
                <a:gd name="adj" fmla="val 3420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BBE23-DBB3-4E93-ABF3-6BE3967EF8A4}" type="slidenum">
              <a:rPr lang="en-US"/>
              <a:pPr/>
              <a:t>41</a:t>
            </a:fld>
            <a:endParaRPr lang="en-US"/>
          </a:p>
        </p:txBody>
      </p:sp>
      <p:sp>
        <p:nvSpPr>
          <p:cNvPr id="1119235" name="Rectangle 3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>QUANTO AOS SALÁRIOS É POSSIVEL CLASSIFICA-LOS SOBRE DIFERENTES PONTOS DE VISTA  . .  .</a:t>
            </a:r>
            <a:endParaRPr lang="pt-PT" sz="1600" b="1">
              <a:solidFill>
                <a:srgbClr val="FF3300"/>
              </a:solidFill>
            </a:endParaRPr>
          </a:p>
        </p:txBody>
      </p:sp>
      <p:grpSp>
        <p:nvGrpSpPr>
          <p:cNvPr id="1119237" name="Group 5"/>
          <p:cNvGrpSpPr>
            <a:grpSpLocks/>
          </p:cNvGrpSpPr>
          <p:nvPr/>
        </p:nvGrpSpPr>
        <p:grpSpPr bwMode="auto">
          <a:xfrm>
            <a:off x="271463" y="44450"/>
            <a:ext cx="1092200" cy="288925"/>
            <a:chOff x="249" y="28"/>
            <a:chExt cx="635" cy="182"/>
          </a:xfrm>
        </p:grpSpPr>
        <p:sp>
          <p:nvSpPr>
            <p:cNvPr id="1119238" name="AutoShape 6"/>
            <p:cNvSpPr>
              <a:spLocks noChangeArrowheads="1"/>
            </p:cNvSpPr>
            <p:nvPr/>
          </p:nvSpPr>
          <p:spPr bwMode="auto">
            <a:xfrm>
              <a:off x="249" y="28"/>
              <a:ext cx="227" cy="182"/>
            </a:xfrm>
            <a:prstGeom prst="homePlate">
              <a:avLst>
                <a:gd name="adj" fmla="val 31181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19239" name="AutoShape 7"/>
            <p:cNvSpPr>
              <a:spLocks noChangeArrowheads="1"/>
            </p:cNvSpPr>
            <p:nvPr/>
          </p:nvSpPr>
          <p:spPr bwMode="auto">
            <a:xfrm>
              <a:off x="385" y="28"/>
              <a:ext cx="363" cy="182"/>
            </a:xfrm>
            <a:prstGeom prst="chevron">
              <a:avLst>
                <a:gd name="adj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/>
                <a:t> MOD</a:t>
              </a:r>
              <a:endParaRPr lang="en-US"/>
            </a:p>
          </p:txBody>
        </p:sp>
        <p:sp>
          <p:nvSpPr>
            <p:cNvPr id="1119240" name="AutoShape 8"/>
            <p:cNvSpPr>
              <a:spLocks noChangeArrowheads="1"/>
            </p:cNvSpPr>
            <p:nvPr/>
          </p:nvSpPr>
          <p:spPr bwMode="auto">
            <a:xfrm>
              <a:off x="635" y="28"/>
              <a:ext cx="249" cy="182"/>
            </a:xfrm>
            <a:prstGeom prst="chevron">
              <a:avLst>
                <a:gd name="adj" fmla="val 3420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sz="900">
                <a:solidFill>
                  <a:srgbClr val="CC99FF"/>
                </a:solidFill>
              </a:endParaRPr>
            </a:p>
          </p:txBody>
        </p:sp>
      </p:grpSp>
      <p:sp>
        <p:nvSpPr>
          <p:cNvPr id="1119242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50838" y="1268413"/>
            <a:ext cx="9205912" cy="5073650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pt-PT" sz="1200" b="1">
                <a:solidFill>
                  <a:srgbClr val="FF66CC"/>
                </a:solidFill>
              </a:rPr>
              <a:t>QUANTO Á PERIODICIDADE</a:t>
            </a:r>
          </a:p>
          <a:p>
            <a:r>
              <a:rPr lang="pt-PT" sz="1200" b="1"/>
              <a:t>PERIÓDICOS </a:t>
            </a:r>
            <a:r>
              <a:rPr lang="pt-PT" sz="1200" b="1">
                <a:sym typeface="Wingdings" pitchFamily="2" charset="2"/>
              </a:rPr>
              <a:t> ACONTECEM EM PERÍODOS CERTOS E REGULARES</a:t>
            </a:r>
          </a:p>
          <a:p>
            <a:r>
              <a:rPr lang="pt-PT" sz="1200" b="1">
                <a:sym typeface="Wingdings" pitchFamily="2" charset="2"/>
              </a:rPr>
              <a:t>APERIÓDICOS  OCORREM PONTUALMENTE</a:t>
            </a:r>
          </a:p>
          <a:p>
            <a:pPr>
              <a:buFont typeface="Monotype Sorts" pitchFamily="2" charset="2"/>
              <a:buNone/>
            </a:pPr>
            <a:endParaRPr lang="pt-PT" sz="1200" b="1"/>
          </a:p>
          <a:p>
            <a:pPr>
              <a:buFont typeface="Monotype Sorts" pitchFamily="2" charset="2"/>
              <a:buNone/>
            </a:pPr>
            <a:r>
              <a:rPr lang="pt-PT" sz="1200" b="1">
                <a:solidFill>
                  <a:srgbClr val="FF66CC"/>
                </a:solidFill>
              </a:rPr>
              <a:t>SOB O PONTO DE VISTA DO TRABALHADOR</a:t>
            </a:r>
          </a:p>
          <a:p>
            <a:r>
              <a:rPr lang="pt-PT" sz="1200" b="1"/>
              <a:t>BRUTOS </a:t>
            </a:r>
            <a:r>
              <a:rPr lang="pt-PT" sz="1200" b="1">
                <a:sym typeface="Wingdings" pitchFamily="2" charset="2"/>
              </a:rPr>
              <a:t> VALOR QUE SERIA RECEBIDO PELO TRABALHADOR CASO NÃO HOUVESSE DESCONTOS</a:t>
            </a:r>
          </a:p>
          <a:p>
            <a:r>
              <a:rPr lang="pt-PT" sz="1200" b="1">
                <a:sym typeface="Wingdings" pitchFamily="2" charset="2"/>
              </a:rPr>
              <a:t>LÍQUIDOS  VALOR APÓS A DEDUÇÃO DOS DESCONTOS</a:t>
            </a:r>
            <a:endParaRPr lang="en-US" sz="1200" b="1"/>
          </a:p>
          <a:p>
            <a:pPr>
              <a:buFont typeface="Monotype Sorts" pitchFamily="2" charset="2"/>
              <a:buNone/>
            </a:pPr>
            <a:endParaRPr lang="pt-PT" sz="1200" b="1"/>
          </a:p>
          <a:p>
            <a:pPr>
              <a:buFont typeface="Monotype Sorts" pitchFamily="2" charset="2"/>
              <a:buNone/>
            </a:pPr>
            <a:r>
              <a:rPr lang="pt-PT" sz="1200" b="1">
                <a:solidFill>
                  <a:srgbClr val="FF66CC"/>
                </a:solidFill>
              </a:rPr>
              <a:t>QUANTO Á NORMALIDADE</a:t>
            </a:r>
          </a:p>
          <a:p>
            <a:r>
              <a:rPr lang="pt-PT" sz="1200" b="1"/>
              <a:t>ORDINÁRIOS </a:t>
            </a:r>
            <a:endParaRPr lang="pt-PT" sz="1200" b="1">
              <a:sym typeface="Wingdings" pitchFamily="2" charset="2"/>
            </a:endParaRPr>
          </a:p>
          <a:p>
            <a:r>
              <a:rPr lang="pt-PT" sz="1200" b="1">
                <a:sym typeface="Wingdings" pitchFamily="2" charset="2"/>
              </a:rPr>
              <a:t>EXTRAORDINÁRIOS </a:t>
            </a:r>
          </a:p>
          <a:p>
            <a:endParaRPr lang="pt-PT" sz="1200" b="1">
              <a:sym typeface="Wingdings" pitchFamily="2" charset="2"/>
            </a:endParaRPr>
          </a:p>
          <a:p>
            <a:pPr>
              <a:buFont typeface="Monotype Sorts" pitchFamily="2" charset="2"/>
              <a:buNone/>
            </a:pPr>
            <a:r>
              <a:rPr lang="pt-PT" sz="1200" b="1">
                <a:solidFill>
                  <a:srgbClr val="FF66CC"/>
                </a:solidFill>
              </a:rPr>
              <a:t>PONTO DE VISTA DOS OBJECTOS (ALVOS) </a:t>
            </a:r>
          </a:p>
          <a:p>
            <a:r>
              <a:rPr lang="pt-PT" sz="1200" b="1"/>
              <a:t>DIRECTOS</a:t>
            </a:r>
            <a:endParaRPr lang="pt-PT" sz="1200" b="1">
              <a:sym typeface="Wingdings" pitchFamily="2" charset="2"/>
            </a:endParaRPr>
          </a:p>
          <a:p>
            <a:r>
              <a:rPr lang="pt-PT" sz="1200" b="1">
                <a:sym typeface="Wingdings" pitchFamily="2" charset="2"/>
              </a:rPr>
              <a:t>INDIRECTOS </a:t>
            </a:r>
          </a:p>
          <a:p>
            <a:pPr>
              <a:buFont typeface="Monotype Sorts" pitchFamily="2" charset="2"/>
              <a:buNone/>
            </a:pPr>
            <a:endParaRPr lang="pt-PT" sz="1200" b="1"/>
          </a:p>
          <a:p>
            <a:pPr>
              <a:buFont typeface="Monotype Sorts" pitchFamily="2" charset="2"/>
              <a:buNone/>
            </a:pPr>
            <a:r>
              <a:rPr lang="pt-PT" sz="1200" b="1">
                <a:solidFill>
                  <a:srgbClr val="FF66CC"/>
                </a:solidFill>
              </a:rPr>
              <a:t>OUTRAS CLASSIFICAÇÕES </a:t>
            </a:r>
          </a:p>
          <a:p>
            <a:r>
              <a:rPr lang="pt-PT" sz="1200" b="1">
                <a:sym typeface="Wingdings" pitchFamily="2" charset="2"/>
              </a:rPr>
              <a:t>SALÁRIO Á PEÇA </a:t>
            </a:r>
          </a:p>
          <a:p>
            <a:r>
              <a:rPr lang="pt-PT" sz="1200" b="1">
                <a:sym typeface="Wingdings" pitchFamily="2" charset="2"/>
              </a:rPr>
              <a:t>SALÁRIO FUNÇÃO DE TEMPO</a:t>
            </a:r>
          </a:p>
          <a:p>
            <a:r>
              <a:rPr lang="pt-PT" sz="1200" b="1">
                <a:sym typeface="Wingdings" pitchFamily="2" charset="2"/>
              </a:rPr>
              <a:t>SALÁRIO COM PRÉMIO (INDIVIDUAL ; COLECTIVO)</a:t>
            </a:r>
          </a:p>
          <a:p>
            <a:pPr>
              <a:buFont typeface="Monotype Sorts" pitchFamily="2" charset="2"/>
              <a:buNone/>
            </a:pPr>
            <a:r>
              <a:rPr lang="pt-PT" sz="1200" b="1">
                <a:sym typeface="Wingdings" pitchFamily="2" charset="2"/>
              </a:rPr>
              <a:t>ETC</a:t>
            </a:r>
            <a:endParaRPr lang="en-US" sz="1200" b="1">
              <a:sym typeface="Wingdings" pitchFamily="2" charset="2"/>
            </a:endParaRPr>
          </a:p>
          <a:p>
            <a:endParaRPr lang="en-US" sz="1200" b="1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9B4A6-9B45-4F46-A80B-58FDBA5411C7}" type="slidenum">
              <a:rPr lang="en-US"/>
              <a:pPr/>
              <a:t>42</a:t>
            </a:fld>
            <a:endParaRPr lang="en-US"/>
          </a:p>
        </p:txBody>
      </p:sp>
      <p:sp>
        <p:nvSpPr>
          <p:cNvPr id="1118211" name="Rectangle 3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>A MÃO DE OBRA APRESENTA SUMÁRIAMENTE O SEGUINTE ESQUEMA DE CONTABILIZAÇÃO. . .</a:t>
            </a:r>
            <a:endParaRPr lang="pt-PT" sz="1600" b="1">
              <a:solidFill>
                <a:srgbClr val="FF3300"/>
              </a:solidFill>
            </a:endParaRPr>
          </a:p>
        </p:txBody>
      </p:sp>
      <p:grpSp>
        <p:nvGrpSpPr>
          <p:cNvPr id="1118213" name="Group 5"/>
          <p:cNvGrpSpPr>
            <a:grpSpLocks/>
          </p:cNvGrpSpPr>
          <p:nvPr/>
        </p:nvGrpSpPr>
        <p:grpSpPr bwMode="auto">
          <a:xfrm>
            <a:off x="271463" y="44450"/>
            <a:ext cx="1092200" cy="288925"/>
            <a:chOff x="249" y="28"/>
            <a:chExt cx="635" cy="182"/>
          </a:xfrm>
        </p:grpSpPr>
        <p:sp>
          <p:nvSpPr>
            <p:cNvPr id="1118214" name="AutoShape 6"/>
            <p:cNvSpPr>
              <a:spLocks noChangeArrowheads="1"/>
            </p:cNvSpPr>
            <p:nvPr/>
          </p:nvSpPr>
          <p:spPr bwMode="auto">
            <a:xfrm>
              <a:off x="249" y="28"/>
              <a:ext cx="227" cy="182"/>
            </a:xfrm>
            <a:prstGeom prst="homePlate">
              <a:avLst>
                <a:gd name="adj" fmla="val 31181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18215" name="AutoShape 7"/>
            <p:cNvSpPr>
              <a:spLocks noChangeArrowheads="1"/>
            </p:cNvSpPr>
            <p:nvPr/>
          </p:nvSpPr>
          <p:spPr bwMode="auto">
            <a:xfrm>
              <a:off x="385" y="28"/>
              <a:ext cx="363" cy="182"/>
            </a:xfrm>
            <a:prstGeom prst="chevron">
              <a:avLst>
                <a:gd name="adj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/>
                <a:t> MOD</a:t>
              </a:r>
              <a:endParaRPr lang="en-US"/>
            </a:p>
          </p:txBody>
        </p:sp>
        <p:sp>
          <p:nvSpPr>
            <p:cNvPr id="1118216" name="AutoShape 8"/>
            <p:cNvSpPr>
              <a:spLocks noChangeArrowheads="1"/>
            </p:cNvSpPr>
            <p:nvPr/>
          </p:nvSpPr>
          <p:spPr bwMode="auto">
            <a:xfrm>
              <a:off x="635" y="28"/>
              <a:ext cx="249" cy="182"/>
            </a:xfrm>
            <a:prstGeom prst="chevron">
              <a:avLst>
                <a:gd name="adj" fmla="val 3420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53BEC-9B71-408C-B9B9-56339DBFDCDC}" type="slidenum">
              <a:rPr lang="en-US"/>
              <a:pPr/>
              <a:t>43</a:t>
            </a:fld>
            <a:endParaRPr lang="en-US"/>
          </a:p>
        </p:txBody>
      </p:sp>
      <p:sp>
        <p:nvSpPr>
          <p:cNvPr id="1120274" name="Rectangle 18"/>
          <p:cNvSpPr>
            <a:spLocks noChangeArrowheads="1"/>
          </p:cNvSpPr>
          <p:nvPr/>
        </p:nvSpPr>
        <p:spPr bwMode="auto">
          <a:xfrm>
            <a:off x="428625" y="1268413"/>
            <a:ext cx="9126538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20258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>SALÁRIO CUSTO / RENDIMENTO E ESQUEMA GERAL DO CUSTO DA MÃO DE OBRA</a:t>
            </a:r>
            <a:endParaRPr lang="pt-PT" sz="1600" b="1">
              <a:solidFill>
                <a:srgbClr val="FF3300"/>
              </a:solidFill>
            </a:endParaRPr>
          </a:p>
        </p:txBody>
      </p:sp>
      <p:grpSp>
        <p:nvGrpSpPr>
          <p:cNvPr id="1120259" name="Group 3"/>
          <p:cNvGrpSpPr>
            <a:grpSpLocks/>
          </p:cNvGrpSpPr>
          <p:nvPr/>
        </p:nvGrpSpPr>
        <p:grpSpPr bwMode="auto">
          <a:xfrm>
            <a:off x="271463" y="44450"/>
            <a:ext cx="1092200" cy="288925"/>
            <a:chOff x="249" y="28"/>
            <a:chExt cx="635" cy="182"/>
          </a:xfrm>
        </p:grpSpPr>
        <p:sp>
          <p:nvSpPr>
            <p:cNvPr id="1120260" name="AutoShape 4"/>
            <p:cNvSpPr>
              <a:spLocks noChangeArrowheads="1"/>
            </p:cNvSpPr>
            <p:nvPr/>
          </p:nvSpPr>
          <p:spPr bwMode="auto">
            <a:xfrm>
              <a:off x="249" y="28"/>
              <a:ext cx="227" cy="182"/>
            </a:xfrm>
            <a:prstGeom prst="homePlate">
              <a:avLst>
                <a:gd name="adj" fmla="val 31181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20261" name="AutoShape 5"/>
            <p:cNvSpPr>
              <a:spLocks noChangeArrowheads="1"/>
            </p:cNvSpPr>
            <p:nvPr/>
          </p:nvSpPr>
          <p:spPr bwMode="auto">
            <a:xfrm>
              <a:off x="385" y="28"/>
              <a:ext cx="363" cy="182"/>
            </a:xfrm>
            <a:prstGeom prst="chevron">
              <a:avLst>
                <a:gd name="adj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/>
                <a:t> MOD</a:t>
              </a:r>
              <a:endParaRPr lang="en-US"/>
            </a:p>
          </p:txBody>
        </p:sp>
        <p:sp>
          <p:nvSpPr>
            <p:cNvPr id="1120262" name="AutoShape 6"/>
            <p:cNvSpPr>
              <a:spLocks noChangeArrowheads="1"/>
            </p:cNvSpPr>
            <p:nvPr/>
          </p:nvSpPr>
          <p:spPr bwMode="auto">
            <a:xfrm>
              <a:off x="635" y="28"/>
              <a:ext cx="249" cy="182"/>
            </a:xfrm>
            <a:prstGeom prst="chevron">
              <a:avLst>
                <a:gd name="adj" fmla="val 3420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sz="900">
                <a:solidFill>
                  <a:srgbClr val="CC99FF"/>
                </a:solidFill>
              </a:endParaRPr>
            </a:p>
          </p:txBody>
        </p:sp>
      </p:grpSp>
      <p:sp>
        <p:nvSpPr>
          <p:cNvPr id="112026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28625" y="1268413"/>
            <a:ext cx="4835525" cy="1223962"/>
          </a:xfrm>
        </p:spPr>
        <p:txBody>
          <a:bodyPr/>
          <a:lstStyle/>
          <a:p>
            <a:pPr>
              <a:lnSpc>
                <a:spcPct val="85000"/>
              </a:lnSpc>
              <a:spcBef>
                <a:spcPct val="0"/>
              </a:spcBef>
              <a:buFont typeface="Monotype Sorts" pitchFamily="2" charset="2"/>
              <a:buNone/>
            </a:pPr>
            <a:r>
              <a:rPr lang="pt-PT" sz="1200" b="1"/>
              <a:t>SALARIO CUSTO / RENDIMENTO</a:t>
            </a:r>
          </a:p>
          <a:p>
            <a:pPr>
              <a:lnSpc>
                <a:spcPct val="85000"/>
              </a:lnSpc>
              <a:spcBef>
                <a:spcPct val="0"/>
              </a:spcBef>
              <a:buFont typeface="Monotype Sorts" pitchFamily="2" charset="2"/>
              <a:buNone/>
            </a:pPr>
            <a:endParaRPr lang="pt-PT" sz="1200" b="1"/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pt-PT" sz="1200" b="1"/>
              <a:t>CUSTO </a:t>
            </a:r>
            <a:r>
              <a:rPr lang="pt-PT" sz="1200" b="1">
                <a:sym typeface="Wingdings" pitchFamily="2" charset="2"/>
              </a:rPr>
              <a:t> ÓPTICA DA EMPRESA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pt-PT" sz="1200" b="1">
              <a:sym typeface="Wingdings" pitchFamily="2" charset="2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pt-PT" sz="1200" b="1">
                <a:sym typeface="Wingdings" pitchFamily="2" charset="2"/>
              </a:rPr>
              <a:t>RENDIMENTO  ÓPTICA DO TRABALHADOR</a:t>
            </a:r>
            <a:endParaRPr lang="en-US" sz="1200" b="1"/>
          </a:p>
        </p:txBody>
      </p:sp>
      <p:sp>
        <p:nvSpPr>
          <p:cNvPr id="1120265" name="AutoShape 9"/>
          <p:cNvSpPr>
            <a:spLocks noChangeArrowheads="1"/>
          </p:cNvSpPr>
          <p:nvPr/>
        </p:nvSpPr>
        <p:spPr bwMode="auto">
          <a:xfrm>
            <a:off x="4016375" y="5010150"/>
            <a:ext cx="1168400" cy="1441450"/>
          </a:xfrm>
          <a:prstGeom prst="flowChartProcess">
            <a:avLst/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000">
                <a:solidFill>
                  <a:schemeClr val="tx2"/>
                </a:solidFill>
              </a:rPr>
              <a:t>SALARIO</a:t>
            </a:r>
          </a:p>
          <a:p>
            <a:pPr algn="ctr"/>
            <a:r>
              <a:rPr lang="pt-PT" sz="1000">
                <a:solidFill>
                  <a:schemeClr val="tx2"/>
                </a:solidFill>
              </a:rPr>
              <a:t>LIQUIDO</a:t>
            </a:r>
            <a:endParaRPr lang="en-US" sz="1000">
              <a:solidFill>
                <a:schemeClr val="tx2"/>
              </a:solidFill>
            </a:endParaRPr>
          </a:p>
        </p:txBody>
      </p:sp>
      <p:sp>
        <p:nvSpPr>
          <p:cNvPr id="1120266" name="AutoShape 10"/>
          <p:cNvSpPr>
            <a:spLocks noChangeArrowheads="1"/>
          </p:cNvSpPr>
          <p:nvPr/>
        </p:nvSpPr>
        <p:spPr bwMode="auto">
          <a:xfrm>
            <a:off x="5184775" y="4217988"/>
            <a:ext cx="1169988" cy="2233612"/>
          </a:xfrm>
          <a:prstGeom prst="flowChartProcess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000">
                <a:solidFill>
                  <a:schemeClr val="tx2"/>
                </a:solidFill>
              </a:rPr>
              <a:t>SALARIO</a:t>
            </a:r>
          </a:p>
          <a:p>
            <a:pPr algn="ctr"/>
            <a:r>
              <a:rPr lang="pt-PT" sz="1000">
                <a:solidFill>
                  <a:schemeClr val="tx2"/>
                </a:solidFill>
              </a:rPr>
              <a:t>BRUTO</a:t>
            </a:r>
            <a:endParaRPr lang="en-US" sz="1000">
              <a:solidFill>
                <a:schemeClr val="tx2"/>
              </a:solidFill>
            </a:endParaRPr>
          </a:p>
        </p:txBody>
      </p:sp>
      <p:sp>
        <p:nvSpPr>
          <p:cNvPr id="1120267" name="AutoShape 11"/>
          <p:cNvSpPr>
            <a:spLocks noChangeArrowheads="1"/>
          </p:cNvSpPr>
          <p:nvPr/>
        </p:nvSpPr>
        <p:spPr bwMode="auto">
          <a:xfrm>
            <a:off x="4016375" y="4217988"/>
            <a:ext cx="1168400" cy="792162"/>
          </a:xfrm>
          <a:prstGeom prst="flowChartProcess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000"/>
              <a:t>DESCONTOS</a:t>
            </a:r>
            <a:endParaRPr lang="en-US" sz="1000"/>
          </a:p>
        </p:txBody>
      </p:sp>
      <p:sp>
        <p:nvSpPr>
          <p:cNvPr id="1120268" name="AutoShape 12"/>
          <p:cNvSpPr>
            <a:spLocks noChangeArrowheads="1"/>
          </p:cNvSpPr>
          <p:nvPr/>
        </p:nvSpPr>
        <p:spPr bwMode="auto">
          <a:xfrm>
            <a:off x="5184775" y="3425825"/>
            <a:ext cx="1169988" cy="792163"/>
          </a:xfrm>
          <a:prstGeom prst="flowChartProcess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000"/>
              <a:t>ENCARGOS</a:t>
            </a:r>
          </a:p>
          <a:p>
            <a:pPr algn="ctr"/>
            <a:r>
              <a:rPr lang="pt-PT" sz="1000"/>
              <a:t>PATRONAIS</a:t>
            </a:r>
            <a:endParaRPr lang="en-US" sz="1000"/>
          </a:p>
        </p:txBody>
      </p:sp>
      <p:sp>
        <p:nvSpPr>
          <p:cNvPr id="1120269" name="AutoShape 13"/>
          <p:cNvSpPr>
            <a:spLocks noChangeArrowheads="1"/>
          </p:cNvSpPr>
          <p:nvPr/>
        </p:nvSpPr>
        <p:spPr bwMode="auto">
          <a:xfrm>
            <a:off x="6356350" y="3425825"/>
            <a:ext cx="1169988" cy="3025775"/>
          </a:xfrm>
          <a:prstGeom prst="flowChartProcess">
            <a:avLst/>
          </a:prstGeom>
          <a:solidFill>
            <a:srgbClr val="FF33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000"/>
              <a:t>SALARIO</a:t>
            </a:r>
          </a:p>
          <a:p>
            <a:pPr algn="ctr"/>
            <a:r>
              <a:rPr lang="pt-PT" sz="1000"/>
              <a:t>TOTAL</a:t>
            </a:r>
          </a:p>
          <a:p>
            <a:pPr algn="ctr"/>
            <a:endParaRPr lang="en-US" sz="1000"/>
          </a:p>
        </p:txBody>
      </p:sp>
      <p:sp>
        <p:nvSpPr>
          <p:cNvPr id="1120270" name="AutoShape 14"/>
          <p:cNvSpPr>
            <a:spLocks noChangeArrowheads="1"/>
          </p:cNvSpPr>
          <p:nvPr/>
        </p:nvSpPr>
        <p:spPr bwMode="auto">
          <a:xfrm>
            <a:off x="6356350" y="2635250"/>
            <a:ext cx="1169988" cy="792163"/>
          </a:xfrm>
          <a:prstGeom prst="flowChartProcess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000"/>
              <a:t>ENCARGOS</a:t>
            </a:r>
          </a:p>
          <a:p>
            <a:pPr algn="ctr"/>
            <a:r>
              <a:rPr lang="pt-PT" sz="1000"/>
              <a:t>APERIODICOS</a:t>
            </a:r>
          </a:p>
          <a:p>
            <a:pPr algn="ctr"/>
            <a:r>
              <a:rPr lang="pt-PT" sz="1000"/>
              <a:t>SEGUROS</a:t>
            </a:r>
          </a:p>
          <a:p>
            <a:pPr algn="ctr"/>
            <a:r>
              <a:rPr lang="pt-PT" sz="1000"/>
              <a:t>ETC.</a:t>
            </a:r>
            <a:endParaRPr lang="en-US" sz="1000"/>
          </a:p>
        </p:txBody>
      </p:sp>
      <p:sp>
        <p:nvSpPr>
          <p:cNvPr id="1120271" name="AutoShape 15"/>
          <p:cNvSpPr>
            <a:spLocks noChangeArrowheads="1"/>
          </p:cNvSpPr>
          <p:nvPr/>
        </p:nvSpPr>
        <p:spPr bwMode="auto">
          <a:xfrm>
            <a:off x="7526338" y="2635250"/>
            <a:ext cx="1168400" cy="3817938"/>
          </a:xfrm>
          <a:prstGeom prst="flowChartProcess">
            <a:avLst/>
          </a:prstGeom>
          <a:solidFill>
            <a:srgbClr val="66FF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000">
                <a:solidFill>
                  <a:schemeClr val="tx2"/>
                </a:solidFill>
              </a:rPr>
              <a:t>CUSTO TOTAL</a:t>
            </a:r>
          </a:p>
          <a:p>
            <a:pPr algn="ctr"/>
            <a:endParaRPr lang="pt-PT" sz="1000">
              <a:solidFill>
                <a:schemeClr val="tx2"/>
              </a:solidFill>
            </a:endParaRPr>
          </a:p>
          <a:p>
            <a:pPr algn="ctr"/>
            <a:r>
              <a:rPr lang="pt-PT" sz="1000">
                <a:solidFill>
                  <a:schemeClr val="tx2"/>
                </a:solidFill>
              </a:rPr>
              <a:t>DA</a:t>
            </a:r>
          </a:p>
          <a:p>
            <a:pPr algn="ctr"/>
            <a:endParaRPr lang="pt-PT" sz="1000">
              <a:solidFill>
                <a:schemeClr val="tx2"/>
              </a:solidFill>
            </a:endParaRPr>
          </a:p>
          <a:p>
            <a:pPr algn="ctr"/>
            <a:r>
              <a:rPr lang="pt-PT" sz="1000">
                <a:solidFill>
                  <a:schemeClr val="tx2"/>
                </a:solidFill>
              </a:rPr>
              <a:t>MÃO OBRA</a:t>
            </a:r>
            <a:endParaRPr lang="en-US" sz="1000">
              <a:solidFill>
                <a:schemeClr val="tx2"/>
              </a:solidFill>
            </a:endParaRPr>
          </a:p>
        </p:txBody>
      </p:sp>
      <p:sp>
        <p:nvSpPr>
          <p:cNvPr id="1120273" name="Text Box 17"/>
          <p:cNvSpPr txBox="1">
            <a:spLocks noChangeArrowheads="1"/>
          </p:cNvSpPr>
          <p:nvPr/>
        </p:nvSpPr>
        <p:spPr bwMode="auto">
          <a:xfrm>
            <a:off x="3938588" y="2274888"/>
            <a:ext cx="4757737" cy="336550"/>
          </a:xfrm>
          <a:prstGeom prst="rect">
            <a:avLst/>
          </a:prstGeom>
          <a:gradFill rotWithShape="1">
            <a:gsLst>
              <a:gs pos="0">
                <a:srgbClr val="66FFFF"/>
              </a:gs>
              <a:gs pos="100000">
                <a:srgbClr val="FF66CC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1600">
                <a:solidFill>
                  <a:schemeClr val="tx2"/>
                </a:solidFill>
              </a:rPr>
              <a:t>ESQUEMA GERAL DO CUSTO DA MO</a:t>
            </a:r>
            <a:endParaRPr lang="en-US" sz="16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6844A-FB80-46AF-87DC-4C3521354D40}" type="slidenum">
              <a:rPr lang="en-US"/>
              <a:pPr/>
              <a:t>44</a:t>
            </a:fld>
            <a:endParaRPr lang="en-US"/>
          </a:p>
        </p:txBody>
      </p:sp>
      <p:sp>
        <p:nvSpPr>
          <p:cNvPr id="1121283" name="Rectangle 3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>CONTROLO DOS TEMPOS DE PRESENÇA E DE OCUPAÇÃO</a:t>
            </a:r>
            <a:endParaRPr lang="pt-PT" sz="1600" b="1">
              <a:solidFill>
                <a:srgbClr val="FF3300"/>
              </a:solidFill>
            </a:endParaRPr>
          </a:p>
        </p:txBody>
      </p:sp>
      <p:grpSp>
        <p:nvGrpSpPr>
          <p:cNvPr id="1121284" name="Group 4"/>
          <p:cNvGrpSpPr>
            <a:grpSpLocks/>
          </p:cNvGrpSpPr>
          <p:nvPr/>
        </p:nvGrpSpPr>
        <p:grpSpPr bwMode="auto">
          <a:xfrm>
            <a:off x="271463" y="44450"/>
            <a:ext cx="1092200" cy="288925"/>
            <a:chOff x="249" y="28"/>
            <a:chExt cx="635" cy="182"/>
          </a:xfrm>
        </p:grpSpPr>
        <p:sp>
          <p:nvSpPr>
            <p:cNvPr id="1121285" name="AutoShape 5"/>
            <p:cNvSpPr>
              <a:spLocks noChangeArrowheads="1"/>
            </p:cNvSpPr>
            <p:nvPr/>
          </p:nvSpPr>
          <p:spPr bwMode="auto">
            <a:xfrm>
              <a:off x="249" y="28"/>
              <a:ext cx="227" cy="182"/>
            </a:xfrm>
            <a:prstGeom prst="homePlate">
              <a:avLst>
                <a:gd name="adj" fmla="val 31181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21286" name="AutoShape 6"/>
            <p:cNvSpPr>
              <a:spLocks noChangeArrowheads="1"/>
            </p:cNvSpPr>
            <p:nvPr/>
          </p:nvSpPr>
          <p:spPr bwMode="auto">
            <a:xfrm>
              <a:off x="385" y="28"/>
              <a:ext cx="363" cy="182"/>
            </a:xfrm>
            <a:prstGeom prst="chevron">
              <a:avLst>
                <a:gd name="adj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/>
                <a:t> MOD</a:t>
              </a:r>
              <a:endParaRPr lang="en-US"/>
            </a:p>
          </p:txBody>
        </p:sp>
        <p:sp>
          <p:nvSpPr>
            <p:cNvPr id="1121287" name="AutoShape 7"/>
            <p:cNvSpPr>
              <a:spLocks noChangeArrowheads="1"/>
            </p:cNvSpPr>
            <p:nvPr/>
          </p:nvSpPr>
          <p:spPr bwMode="auto">
            <a:xfrm>
              <a:off x="635" y="28"/>
              <a:ext cx="249" cy="182"/>
            </a:xfrm>
            <a:prstGeom prst="chevron">
              <a:avLst>
                <a:gd name="adj" fmla="val 3420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sz="900">
                <a:solidFill>
                  <a:srgbClr val="CC99FF"/>
                </a:solidFill>
              </a:endParaRPr>
            </a:p>
          </p:txBody>
        </p:sp>
      </p:grpSp>
      <p:sp>
        <p:nvSpPr>
          <p:cNvPr id="1121288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28625" y="1268413"/>
            <a:ext cx="9048750" cy="5184775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marL="0" indent="0">
              <a:lnSpc>
                <a:spcPct val="115000"/>
              </a:lnSpc>
              <a:spcBef>
                <a:spcPct val="0"/>
              </a:spcBef>
              <a:buFont typeface="Monotype Sorts" pitchFamily="2" charset="2"/>
              <a:buNone/>
            </a:pPr>
            <a:r>
              <a:rPr lang="pt-PT" sz="1200" b="1"/>
              <a:t>UMA DAS TAREFAS DE ROTINA DA EMPRESA É POR UM LADO CALCULAR OS TEMPOS DE PRESENÇA E POR OUTRO LADO TER INFORMAÇÃO SOBRE ONDE AS HORAS FORAM APLICADAS (TEMPOS DE APLICAÇÃO).</a:t>
            </a:r>
          </a:p>
          <a:p>
            <a:pPr marL="0" indent="0">
              <a:lnSpc>
                <a:spcPct val="115000"/>
              </a:lnSpc>
              <a:spcBef>
                <a:spcPct val="0"/>
              </a:spcBef>
              <a:buFont typeface="Monotype Sorts" pitchFamily="2" charset="2"/>
              <a:buNone/>
            </a:pPr>
            <a:endParaRPr lang="pt-PT" sz="1200" b="1"/>
          </a:p>
          <a:p>
            <a:pPr marL="0" indent="0">
              <a:lnSpc>
                <a:spcPct val="115000"/>
              </a:lnSpc>
              <a:spcBef>
                <a:spcPct val="0"/>
              </a:spcBef>
              <a:buFont typeface="Monotype Sorts" pitchFamily="2" charset="2"/>
              <a:buNone/>
            </a:pPr>
            <a:r>
              <a:rPr lang="pt-PT" sz="1200" b="1"/>
              <a:t>CONTROLO DOS TEMPOS DE PRESENÇA</a:t>
            </a:r>
          </a:p>
          <a:p>
            <a:pPr marL="0" indent="0">
              <a:lnSpc>
                <a:spcPct val="115000"/>
              </a:lnSpc>
              <a:spcBef>
                <a:spcPct val="0"/>
              </a:spcBef>
              <a:buFont typeface="Monotype Sorts" pitchFamily="2" charset="2"/>
              <a:buNone/>
            </a:pPr>
            <a:endParaRPr lang="pt-PT" sz="1200" b="1"/>
          </a:p>
          <a:p>
            <a:pPr lvl="1">
              <a:lnSpc>
                <a:spcPct val="115000"/>
              </a:lnSpc>
              <a:spcBef>
                <a:spcPct val="0"/>
              </a:spcBef>
              <a:buFont typeface="Marlett" pitchFamily="2" charset="2"/>
              <a:buNone/>
            </a:pPr>
            <a:r>
              <a:rPr lang="pt-PT" sz="1000" b="1"/>
              <a:t>TEM OS SEGUINTES OBJECTIVOS: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CONTROLO DO ABSENTISMO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OBTER ELEMENTOS DE BASE PARA A PREPARAÇÃO DOS VENCIMENTOS</a:t>
            </a:r>
          </a:p>
          <a:p>
            <a:pPr marL="0" indent="0">
              <a:lnSpc>
                <a:spcPct val="115000"/>
              </a:lnSpc>
              <a:spcBef>
                <a:spcPct val="0"/>
              </a:spcBef>
              <a:buFont typeface="Monotype Sorts" pitchFamily="2" charset="2"/>
              <a:buNone/>
            </a:pPr>
            <a:r>
              <a:rPr lang="pt-PT" sz="1200" b="1"/>
              <a:t>	</a:t>
            </a:r>
          </a:p>
          <a:p>
            <a:pPr lvl="1">
              <a:lnSpc>
                <a:spcPct val="115000"/>
              </a:lnSpc>
              <a:spcBef>
                <a:spcPct val="0"/>
              </a:spcBef>
              <a:buFont typeface="Marlett" pitchFamily="2" charset="2"/>
              <a:buNone/>
            </a:pPr>
            <a:r>
              <a:rPr lang="pt-PT" sz="1000" b="1"/>
              <a:t>ESTE CONTROLO PODE SER FEITO ATRAVÉS DE :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LIVROS DE PONTO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PONTO EM FOLHA POR DEPARTAMENTO COM VALIDAÇÃO PELA CHEFIA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RELÓGIOS DE PONTO ( CARTÃO ; DISPOSITIVO MAGNÉTICO ETC)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CHAMADA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ETC</a:t>
            </a:r>
          </a:p>
          <a:p>
            <a:pPr marL="0" indent="0">
              <a:lnSpc>
                <a:spcPct val="115000"/>
              </a:lnSpc>
              <a:spcBef>
                <a:spcPct val="0"/>
              </a:spcBef>
              <a:buFont typeface="Monotype Sorts" pitchFamily="2" charset="2"/>
              <a:buNone/>
            </a:pPr>
            <a:r>
              <a:rPr lang="pt-PT" sz="1200" b="1"/>
              <a:t>	</a:t>
            </a:r>
            <a:endParaRPr lang="en-US" sz="1200" b="1"/>
          </a:p>
          <a:p>
            <a:pPr marL="0" indent="0">
              <a:lnSpc>
                <a:spcPct val="115000"/>
              </a:lnSpc>
              <a:spcBef>
                <a:spcPct val="0"/>
              </a:spcBef>
              <a:buFont typeface="Monotype Sorts" pitchFamily="2" charset="2"/>
              <a:buNone/>
            </a:pPr>
            <a:r>
              <a:rPr lang="pt-PT" sz="1200" b="1"/>
              <a:t>CONTROLO DOS TEMPOS DE OCUPAÇÃO</a:t>
            </a:r>
          </a:p>
          <a:p>
            <a:pPr marL="0" indent="0">
              <a:lnSpc>
                <a:spcPct val="115000"/>
              </a:lnSpc>
              <a:spcBef>
                <a:spcPct val="0"/>
              </a:spcBef>
              <a:buFont typeface="Monotype Sorts" pitchFamily="2" charset="2"/>
              <a:buNone/>
            </a:pPr>
            <a:endParaRPr lang="pt-PT" sz="1200" b="1"/>
          </a:p>
          <a:p>
            <a:pPr lvl="1">
              <a:lnSpc>
                <a:spcPct val="115000"/>
              </a:lnSpc>
              <a:spcBef>
                <a:spcPct val="0"/>
              </a:spcBef>
              <a:buFont typeface="Marlett" pitchFamily="2" charset="2"/>
              <a:buNone/>
            </a:pPr>
            <a:r>
              <a:rPr lang="pt-PT" sz="1000" b="1"/>
              <a:t>TEM OS SEGUINTES OBJECTIVOS: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CONTROLO DA RENTABILIDADE DA MÃO DE OBRA E TEMPOS PERDIDOS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FORNECIMENTO DE ELEMENTOS DE BASE PARA A IMPUTAÇÃO AOS OBJECTOS ( PRODUTOS, OBRAS ETC)</a:t>
            </a:r>
          </a:p>
          <a:p>
            <a:pPr marL="0" indent="0">
              <a:lnSpc>
                <a:spcPct val="115000"/>
              </a:lnSpc>
              <a:spcBef>
                <a:spcPct val="0"/>
              </a:spcBef>
              <a:buFont typeface="Monotype Sorts" pitchFamily="2" charset="2"/>
              <a:buNone/>
            </a:pPr>
            <a:r>
              <a:rPr lang="pt-PT" sz="1200" b="1"/>
              <a:t>	</a:t>
            </a:r>
          </a:p>
          <a:p>
            <a:pPr lvl="1">
              <a:lnSpc>
                <a:spcPct val="115000"/>
              </a:lnSpc>
              <a:spcBef>
                <a:spcPct val="0"/>
              </a:spcBef>
              <a:buFont typeface="Marlett" pitchFamily="2" charset="2"/>
              <a:buNone/>
            </a:pPr>
            <a:r>
              <a:rPr lang="pt-PT" sz="1000" b="1"/>
              <a:t>ESTE CONTROLO  PODE SER FEITO ATRAVÉS DE :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FICHA INDIVIDUAL DE TRABALHO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FICHA DE TAREFA</a:t>
            </a:r>
          </a:p>
          <a:p>
            <a:pPr lvl="1">
              <a:lnSpc>
                <a:spcPct val="115000"/>
              </a:lnSpc>
              <a:spcBef>
                <a:spcPct val="0"/>
              </a:spcBef>
            </a:pPr>
            <a:r>
              <a:rPr lang="pt-PT" sz="1000" b="1"/>
              <a:t>ETC</a:t>
            </a:r>
          </a:p>
          <a:p>
            <a:pPr marL="0" indent="0">
              <a:lnSpc>
                <a:spcPct val="115000"/>
              </a:lnSpc>
              <a:spcBef>
                <a:spcPct val="0"/>
              </a:spcBef>
              <a:buFont typeface="Monotype Sorts" pitchFamily="2" charset="2"/>
              <a:buNone/>
            </a:pPr>
            <a:endParaRPr lang="en-US" sz="1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20F6D-3826-44A9-8EA8-18477FB4EA9F}" type="slidenum">
              <a:rPr lang="en-US"/>
              <a:pPr/>
              <a:t>45</a:t>
            </a:fld>
            <a:endParaRPr lang="en-US"/>
          </a:p>
        </p:txBody>
      </p:sp>
      <p:sp>
        <p:nvSpPr>
          <p:cNvPr id="1122306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>EXEMPLOS DE FICHAS DE CONTROLO DE TEMPOS DE TRABALHO </a:t>
            </a:r>
            <a:endParaRPr lang="pt-PT" sz="1600" b="1">
              <a:solidFill>
                <a:srgbClr val="FF3300"/>
              </a:solidFill>
            </a:endParaRPr>
          </a:p>
        </p:txBody>
      </p:sp>
      <p:grpSp>
        <p:nvGrpSpPr>
          <p:cNvPr id="1122307" name="Group 3"/>
          <p:cNvGrpSpPr>
            <a:grpSpLocks/>
          </p:cNvGrpSpPr>
          <p:nvPr/>
        </p:nvGrpSpPr>
        <p:grpSpPr bwMode="auto">
          <a:xfrm>
            <a:off x="271463" y="44450"/>
            <a:ext cx="1092200" cy="288925"/>
            <a:chOff x="249" y="28"/>
            <a:chExt cx="635" cy="182"/>
          </a:xfrm>
        </p:grpSpPr>
        <p:sp>
          <p:nvSpPr>
            <p:cNvPr id="1122308" name="AutoShape 4"/>
            <p:cNvSpPr>
              <a:spLocks noChangeArrowheads="1"/>
            </p:cNvSpPr>
            <p:nvPr/>
          </p:nvSpPr>
          <p:spPr bwMode="auto">
            <a:xfrm>
              <a:off x="249" y="28"/>
              <a:ext cx="227" cy="182"/>
            </a:xfrm>
            <a:prstGeom prst="homePlate">
              <a:avLst>
                <a:gd name="adj" fmla="val 31181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22309" name="AutoShape 5"/>
            <p:cNvSpPr>
              <a:spLocks noChangeArrowheads="1"/>
            </p:cNvSpPr>
            <p:nvPr/>
          </p:nvSpPr>
          <p:spPr bwMode="auto">
            <a:xfrm>
              <a:off x="385" y="28"/>
              <a:ext cx="363" cy="182"/>
            </a:xfrm>
            <a:prstGeom prst="chevron">
              <a:avLst>
                <a:gd name="adj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/>
                <a:t> MOD</a:t>
              </a:r>
              <a:endParaRPr lang="en-US"/>
            </a:p>
          </p:txBody>
        </p:sp>
        <p:sp>
          <p:nvSpPr>
            <p:cNvPr id="1122310" name="AutoShape 6"/>
            <p:cNvSpPr>
              <a:spLocks noChangeArrowheads="1"/>
            </p:cNvSpPr>
            <p:nvPr/>
          </p:nvSpPr>
          <p:spPr bwMode="auto">
            <a:xfrm>
              <a:off x="635" y="28"/>
              <a:ext cx="249" cy="182"/>
            </a:xfrm>
            <a:prstGeom prst="chevron">
              <a:avLst>
                <a:gd name="adj" fmla="val 3420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sz="900">
                <a:solidFill>
                  <a:srgbClr val="CC99FF"/>
                </a:solidFill>
              </a:endParaRPr>
            </a:p>
          </p:txBody>
        </p:sp>
      </p:grpSp>
      <p:pic>
        <p:nvPicPr>
          <p:cNvPr id="112231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1484313"/>
            <a:ext cx="3973513" cy="2160587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2231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363" y="1484313"/>
            <a:ext cx="4222750" cy="21717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2231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4078288"/>
            <a:ext cx="3978275" cy="208756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22316" name="Text Box 12"/>
          <p:cNvSpPr txBox="1">
            <a:spLocks noChangeArrowheads="1"/>
          </p:cNvSpPr>
          <p:nvPr/>
        </p:nvSpPr>
        <p:spPr bwMode="auto">
          <a:xfrm>
            <a:off x="5186363" y="3933825"/>
            <a:ext cx="4291012" cy="220662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1200" b="0">
                <a:solidFill>
                  <a:schemeClr val="tx2"/>
                </a:solidFill>
              </a:rPr>
              <a:t>DEVERÁ HAVER CAPACIDADE NA EMPRESA PARA PROCEDER Á RECAPITULAÇÃO DAS HORAS POR :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pt-PT" sz="1200" b="0">
                <a:solidFill>
                  <a:schemeClr val="tx2"/>
                </a:solidFill>
              </a:rPr>
              <a:t>OPERÁRIO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pt-PT" sz="1200" b="0">
                <a:solidFill>
                  <a:schemeClr val="tx2"/>
                </a:solidFill>
              </a:rPr>
              <a:t>DEPARTAMENTO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pt-PT" sz="1200" b="0">
                <a:solidFill>
                  <a:schemeClr val="tx2"/>
                </a:solidFill>
              </a:rPr>
              <a:t>ORDENS PRODUÇÃO ETC.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endParaRPr lang="pt-PT" sz="1200" b="0">
              <a:solidFill>
                <a:schemeClr val="tx2"/>
              </a:solidFill>
            </a:endParaRPr>
          </a:p>
          <a:p>
            <a:pPr algn="l">
              <a:spcBef>
                <a:spcPct val="50000"/>
              </a:spcBef>
              <a:buFontTx/>
              <a:buChar char="•"/>
            </a:pPr>
            <a:endParaRPr lang="pt-PT" b="0">
              <a:solidFill>
                <a:schemeClr val="tx2"/>
              </a:solidFill>
            </a:endParaRP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pt-PT" sz="1200">
                <a:solidFill>
                  <a:schemeClr val="tx2"/>
                </a:solidFill>
              </a:rPr>
              <a:t>TEMPOS MORTOS =&gt;</a:t>
            </a:r>
            <a:r>
              <a:rPr lang="pt-PT" sz="1200" b="0">
                <a:solidFill>
                  <a:schemeClr val="tx2"/>
                </a:solidFill>
              </a:rPr>
              <a:t> IMPUTADOS NORMALMENTE POR VIA INDIRECTA</a:t>
            </a:r>
            <a:endParaRPr lang="en-US" sz="1200" b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580C3-78E6-4D3E-B50C-AE3D6A59E6DC}" type="slidenum">
              <a:rPr lang="en-US"/>
              <a:pPr/>
              <a:t>46</a:t>
            </a:fld>
            <a:endParaRPr lang="en-US"/>
          </a:p>
        </p:txBody>
      </p:sp>
      <p:sp>
        <p:nvSpPr>
          <p:cNvPr id="1123338" name="Rectangle 10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23330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>ANÁLISE DOS ENCARGOS </a:t>
            </a:r>
            <a:endParaRPr lang="pt-PT" sz="1600" b="1">
              <a:solidFill>
                <a:srgbClr val="FF3300"/>
              </a:solidFill>
            </a:endParaRPr>
          </a:p>
        </p:txBody>
      </p:sp>
      <p:grpSp>
        <p:nvGrpSpPr>
          <p:cNvPr id="1123331" name="Group 3"/>
          <p:cNvGrpSpPr>
            <a:grpSpLocks/>
          </p:cNvGrpSpPr>
          <p:nvPr/>
        </p:nvGrpSpPr>
        <p:grpSpPr bwMode="auto">
          <a:xfrm>
            <a:off x="271463" y="44450"/>
            <a:ext cx="1092200" cy="288925"/>
            <a:chOff x="249" y="28"/>
            <a:chExt cx="635" cy="182"/>
          </a:xfrm>
        </p:grpSpPr>
        <p:sp>
          <p:nvSpPr>
            <p:cNvPr id="1123332" name="AutoShape 4"/>
            <p:cNvSpPr>
              <a:spLocks noChangeArrowheads="1"/>
            </p:cNvSpPr>
            <p:nvPr/>
          </p:nvSpPr>
          <p:spPr bwMode="auto">
            <a:xfrm>
              <a:off x="249" y="28"/>
              <a:ext cx="227" cy="182"/>
            </a:xfrm>
            <a:prstGeom prst="homePlate">
              <a:avLst>
                <a:gd name="adj" fmla="val 31181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23333" name="AutoShape 5"/>
            <p:cNvSpPr>
              <a:spLocks noChangeArrowheads="1"/>
            </p:cNvSpPr>
            <p:nvPr/>
          </p:nvSpPr>
          <p:spPr bwMode="auto">
            <a:xfrm>
              <a:off x="385" y="28"/>
              <a:ext cx="363" cy="182"/>
            </a:xfrm>
            <a:prstGeom prst="chevron">
              <a:avLst>
                <a:gd name="adj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/>
                <a:t> MOD</a:t>
              </a:r>
              <a:endParaRPr lang="en-US"/>
            </a:p>
          </p:txBody>
        </p:sp>
        <p:sp>
          <p:nvSpPr>
            <p:cNvPr id="1123334" name="AutoShape 6"/>
            <p:cNvSpPr>
              <a:spLocks noChangeArrowheads="1"/>
            </p:cNvSpPr>
            <p:nvPr/>
          </p:nvSpPr>
          <p:spPr bwMode="auto">
            <a:xfrm>
              <a:off x="635" y="28"/>
              <a:ext cx="249" cy="182"/>
            </a:xfrm>
            <a:prstGeom prst="chevron">
              <a:avLst>
                <a:gd name="adj" fmla="val 3420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sz="900">
                <a:solidFill>
                  <a:srgbClr val="CC99FF"/>
                </a:solidFill>
              </a:endParaRPr>
            </a:p>
          </p:txBody>
        </p:sp>
      </p:grpSp>
      <p:pic>
        <p:nvPicPr>
          <p:cNvPr id="112333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333500"/>
            <a:ext cx="5045075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333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4159250"/>
            <a:ext cx="9047163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333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484313"/>
            <a:ext cx="3157538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37E8B-AE43-459A-984C-2C876CFAF86C}" type="slidenum">
              <a:rPr lang="en-US"/>
              <a:pPr/>
              <a:t>47</a:t>
            </a:fld>
            <a:endParaRPr lang="en-US"/>
          </a:p>
        </p:txBody>
      </p:sp>
      <p:sp>
        <p:nvSpPr>
          <p:cNvPr id="1124354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333375"/>
            <a:ext cx="9645650" cy="838200"/>
          </a:xfrm>
        </p:spPr>
        <p:txBody>
          <a:bodyPr/>
          <a:lstStyle/>
          <a:p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/>
            </a:r>
            <a:br>
              <a:rPr lang="pt-PT" sz="1400" b="1"/>
            </a:br>
            <a:r>
              <a:rPr lang="pt-PT" sz="1400" b="1"/>
              <a:t>TRATAMENTO DOS CUSTOS APERIÓDICOS E CALCULO DA TAXA HORA DE IMPUTAÇÃO</a:t>
            </a:r>
            <a:endParaRPr lang="pt-PT" sz="1600" b="1">
              <a:solidFill>
                <a:srgbClr val="FF3300"/>
              </a:solidFill>
            </a:endParaRPr>
          </a:p>
        </p:txBody>
      </p:sp>
      <p:grpSp>
        <p:nvGrpSpPr>
          <p:cNvPr id="1124355" name="Group 3"/>
          <p:cNvGrpSpPr>
            <a:grpSpLocks/>
          </p:cNvGrpSpPr>
          <p:nvPr/>
        </p:nvGrpSpPr>
        <p:grpSpPr bwMode="auto">
          <a:xfrm>
            <a:off x="271463" y="44450"/>
            <a:ext cx="1092200" cy="288925"/>
            <a:chOff x="249" y="28"/>
            <a:chExt cx="635" cy="182"/>
          </a:xfrm>
        </p:grpSpPr>
        <p:sp>
          <p:nvSpPr>
            <p:cNvPr id="1124356" name="AutoShape 4"/>
            <p:cNvSpPr>
              <a:spLocks noChangeArrowheads="1"/>
            </p:cNvSpPr>
            <p:nvPr/>
          </p:nvSpPr>
          <p:spPr bwMode="auto">
            <a:xfrm>
              <a:off x="249" y="28"/>
              <a:ext cx="227" cy="182"/>
            </a:xfrm>
            <a:prstGeom prst="homePlate">
              <a:avLst>
                <a:gd name="adj" fmla="val 31181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24357" name="AutoShape 5"/>
            <p:cNvSpPr>
              <a:spLocks noChangeArrowheads="1"/>
            </p:cNvSpPr>
            <p:nvPr/>
          </p:nvSpPr>
          <p:spPr bwMode="auto">
            <a:xfrm>
              <a:off x="385" y="28"/>
              <a:ext cx="363" cy="182"/>
            </a:xfrm>
            <a:prstGeom prst="chevron">
              <a:avLst>
                <a:gd name="adj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/>
                <a:t> MOD</a:t>
              </a:r>
              <a:endParaRPr lang="en-US"/>
            </a:p>
          </p:txBody>
        </p:sp>
        <p:sp>
          <p:nvSpPr>
            <p:cNvPr id="1124358" name="AutoShape 6"/>
            <p:cNvSpPr>
              <a:spLocks noChangeArrowheads="1"/>
            </p:cNvSpPr>
            <p:nvPr/>
          </p:nvSpPr>
          <p:spPr bwMode="auto">
            <a:xfrm>
              <a:off x="635" y="28"/>
              <a:ext cx="249" cy="182"/>
            </a:xfrm>
            <a:prstGeom prst="chevron">
              <a:avLst>
                <a:gd name="adj" fmla="val 3420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sz="900">
                <a:solidFill>
                  <a:srgbClr val="CC99FF"/>
                </a:solidFill>
              </a:endParaRPr>
            </a:p>
          </p:txBody>
        </p:sp>
      </p:grpSp>
      <p:pic>
        <p:nvPicPr>
          <p:cNvPr id="112436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412875"/>
            <a:ext cx="9205913" cy="41989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07C5-284A-4E00-A22A-712D5A3F14E7}" type="slidenum">
              <a:rPr lang="en-US"/>
              <a:pPr/>
              <a:t>48</a:t>
            </a:fld>
            <a:endParaRPr lang="en-US"/>
          </a:p>
        </p:txBody>
      </p:sp>
      <p:sp>
        <p:nvSpPr>
          <p:cNvPr id="1125378" name="Rectangle 2"/>
          <p:cNvSpPr>
            <a:spLocks noGrp="1" noChangeArrowheads="1"/>
          </p:cNvSpPr>
          <p:nvPr>
            <p:ph type="title"/>
          </p:nvPr>
        </p:nvSpPr>
        <p:spPr>
          <a:xfrm>
            <a:off x="260350" y="404813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r>
              <a:rPr lang="pt-PT" b="1"/>
              <a:t>O SERVIÇO DE PESSOAL</a:t>
            </a:r>
            <a:endParaRPr lang="en-US" b="1"/>
          </a:p>
        </p:txBody>
      </p:sp>
      <p:sp>
        <p:nvSpPr>
          <p:cNvPr id="1125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4200" y="1449388"/>
            <a:ext cx="8813800" cy="4572000"/>
          </a:xfr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marL="0" indent="0" algn="just">
              <a:lnSpc>
                <a:spcPct val="90000"/>
              </a:lnSpc>
              <a:spcBef>
                <a:spcPct val="35000"/>
              </a:spcBef>
              <a:buFont typeface="Monotype Sorts" pitchFamily="2" charset="2"/>
              <a:buNone/>
            </a:pPr>
            <a:r>
              <a:rPr lang="pt-PT" sz="1800"/>
              <a:t>Existe normalmente nas empresas com uma certa dimensão um serviço (departamento) de pessoal ao qual compete </a:t>
            </a:r>
            <a:r>
              <a:rPr lang="pt-PT" sz="1800" b="1" u="sng"/>
              <a:t>desenvolver todas as acções inerentes á função de pessoal</a:t>
            </a:r>
            <a:r>
              <a:rPr lang="pt-PT" sz="1800"/>
              <a:t>, designadamente :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Proceder ao recrutamento / contratação do pessoal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Organizar o cadastro de todo o pessoal da empresa no qual devem constar todos od factos passados com o empregado (promoções; transferências; castigos; aumentos etc)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Efectuar o registo das presenças e dos tempos de trabalho aplicados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Calcular a remuneração e assegurar o respectivo pagamento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Processar os descontos obrigatórios e efectuar a respectiva entrega nas entidades oficiais respectivas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Assegurar a ligação com as diversas entidades relacionadas c/ o pessoal (segurança social; tribunais; sindicatos; correspondência ligada ao pessoal etc)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Calcular as taxas horárias por departamento e/ou categorias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Promover planos de evolução de carreiras através de uma politica adequada 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Promover acções de formação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etc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endParaRPr lang="en-US" sz="1600"/>
          </a:p>
        </p:txBody>
      </p:sp>
      <p:grpSp>
        <p:nvGrpSpPr>
          <p:cNvPr id="1125380" name="Group 4"/>
          <p:cNvGrpSpPr>
            <a:grpSpLocks/>
          </p:cNvGrpSpPr>
          <p:nvPr/>
        </p:nvGrpSpPr>
        <p:grpSpPr bwMode="auto">
          <a:xfrm>
            <a:off x="271463" y="44450"/>
            <a:ext cx="1092200" cy="288925"/>
            <a:chOff x="249" y="28"/>
            <a:chExt cx="635" cy="182"/>
          </a:xfrm>
        </p:grpSpPr>
        <p:sp>
          <p:nvSpPr>
            <p:cNvPr id="1125381" name="AutoShape 5"/>
            <p:cNvSpPr>
              <a:spLocks noChangeArrowheads="1"/>
            </p:cNvSpPr>
            <p:nvPr/>
          </p:nvSpPr>
          <p:spPr bwMode="auto">
            <a:xfrm>
              <a:off x="249" y="28"/>
              <a:ext cx="227" cy="182"/>
            </a:xfrm>
            <a:prstGeom prst="homePlate">
              <a:avLst>
                <a:gd name="adj" fmla="val 31181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25382" name="AutoShape 6"/>
            <p:cNvSpPr>
              <a:spLocks noChangeArrowheads="1"/>
            </p:cNvSpPr>
            <p:nvPr/>
          </p:nvSpPr>
          <p:spPr bwMode="auto">
            <a:xfrm>
              <a:off x="385" y="28"/>
              <a:ext cx="363" cy="182"/>
            </a:xfrm>
            <a:prstGeom prst="chevron">
              <a:avLst>
                <a:gd name="adj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/>
                <a:t> MOD</a:t>
              </a:r>
              <a:endParaRPr lang="en-US"/>
            </a:p>
          </p:txBody>
        </p:sp>
        <p:sp>
          <p:nvSpPr>
            <p:cNvPr id="1125383" name="AutoShape 7"/>
            <p:cNvSpPr>
              <a:spLocks noChangeArrowheads="1"/>
            </p:cNvSpPr>
            <p:nvPr/>
          </p:nvSpPr>
          <p:spPr bwMode="auto">
            <a:xfrm>
              <a:off x="635" y="28"/>
              <a:ext cx="249" cy="182"/>
            </a:xfrm>
            <a:prstGeom prst="chevron">
              <a:avLst>
                <a:gd name="adj" fmla="val 3420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2232-01A4-46F0-BDED-660EA3EF827D}" type="slidenum">
              <a:rPr lang="en-US"/>
              <a:pPr/>
              <a:t>49</a:t>
            </a:fld>
            <a:endParaRPr lang="en-US"/>
          </a:p>
        </p:txBody>
      </p:sp>
      <p:sp>
        <p:nvSpPr>
          <p:cNvPr id="1126402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sz="1600" b="1"/>
              <a:t/>
            </a:r>
            <a:br>
              <a:rPr lang="pt-PT" sz="1600" b="1"/>
            </a:br>
            <a:r>
              <a:rPr lang="pt-PT" sz="1600" b="1"/>
              <a:t>UMA BOA ORGANIZAÇÃO DE UM SERVIÇO DE PESSOAL DEVERÁ POIS PERMITIR DE ENTRE OUTROS ASPECTOS :</a:t>
            </a:r>
            <a:endParaRPr lang="en-US" sz="1600" b="1"/>
          </a:p>
        </p:txBody>
      </p:sp>
      <p:sp>
        <p:nvSpPr>
          <p:cNvPr id="1126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4200" y="1484313"/>
            <a:ext cx="8813800" cy="4572000"/>
          </a:xfrm>
          <a:solidFill>
            <a:schemeClr val="bg1"/>
          </a:solidFill>
          <a:ln>
            <a:solidFill>
              <a:schemeClr val="accent2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Identificar sem confusão todos os empregados e assalariados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Recordar c/ segurança as condições dos contratos que os ligam á empresa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Conhecer com precisão as horas de serviço, objectos de aplicação, peças executadas por cada operário / centro etc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Calcular periodica e pontualmente os salários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r>
              <a:rPr lang="pt-PT" sz="1600"/>
              <a:t>Apurar facilmente as quotas de salários e demais gastos c/ a mão de obra correspondente a cada departamento, a cada processo, centro de trabalho, departamento, produto etc</a:t>
            </a:r>
          </a:p>
          <a:p>
            <a:pPr marL="450850" lvl="1" indent="-271463" algn="just">
              <a:lnSpc>
                <a:spcPct val="90000"/>
              </a:lnSpc>
              <a:spcBef>
                <a:spcPct val="35000"/>
              </a:spcBef>
            </a:pPr>
            <a:endParaRPr lang="en-US" sz="1600"/>
          </a:p>
        </p:txBody>
      </p:sp>
      <p:grpSp>
        <p:nvGrpSpPr>
          <p:cNvPr id="1126404" name="Group 4"/>
          <p:cNvGrpSpPr>
            <a:grpSpLocks/>
          </p:cNvGrpSpPr>
          <p:nvPr/>
        </p:nvGrpSpPr>
        <p:grpSpPr bwMode="auto">
          <a:xfrm>
            <a:off x="271463" y="44450"/>
            <a:ext cx="1092200" cy="288925"/>
            <a:chOff x="249" y="28"/>
            <a:chExt cx="635" cy="182"/>
          </a:xfrm>
        </p:grpSpPr>
        <p:sp>
          <p:nvSpPr>
            <p:cNvPr id="1126405" name="AutoShape 5"/>
            <p:cNvSpPr>
              <a:spLocks noChangeArrowheads="1"/>
            </p:cNvSpPr>
            <p:nvPr/>
          </p:nvSpPr>
          <p:spPr bwMode="auto">
            <a:xfrm>
              <a:off x="249" y="28"/>
              <a:ext cx="227" cy="182"/>
            </a:xfrm>
            <a:prstGeom prst="homePlate">
              <a:avLst>
                <a:gd name="adj" fmla="val 31181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26406" name="AutoShape 6"/>
            <p:cNvSpPr>
              <a:spLocks noChangeArrowheads="1"/>
            </p:cNvSpPr>
            <p:nvPr/>
          </p:nvSpPr>
          <p:spPr bwMode="auto">
            <a:xfrm>
              <a:off x="385" y="28"/>
              <a:ext cx="363" cy="182"/>
            </a:xfrm>
            <a:prstGeom prst="chevron">
              <a:avLst>
                <a:gd name="adj" fmla="val 4986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/>
                <a:t> MOD</a:t>
              </a:r>
              <a:endParaRPr lang="en-US"/>
            </a:p>
          </p:txBody>
        </p:sp>
        <p:sp>
          <p:nvSpPr>
            <p:cNvPr id="1126407" name="AutoShape 7"/>
            <p:cNvSpPr>
              <a:spLocks noChangeArrowheads="1"/>
            </p:cNvSpPr>
            <p:nvPr/>
          </p:nvSpPr>
          <p:spPr bwMode="auto">
            <a:xfrm>
              <a:off x="635" y="28"/>
              <a:ext cx="249" cy="182"/>
            </a:xfrm>
            <a:prstGeom prst="chevron">
              <a:avLst>
                <a:gd name="adj" fmla="val 3420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450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28451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28452" name="Text Box 4"/>
          <p:cNvSpPr txBox="1">
            <a:spLocks noChangeArrowheads="1"/>
          </p:cNvSpPr>
          <p:nvPr/>
        </p:nvSpPr>
        <p:spPr bwMode="auto">
          <a:xfrm>
            <a:off x="1987550" y="2565400"/>
            <a:ext cx="6084888" cy="147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G.G.F.=</a:t>
            </a:r>
          </a:p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=GASTOS GERAIS FABRICO =</a:t>
            </a:r>
          </a:p>
          <a:p>
            <a:pPr algn="ctr">
              <a:spcBef>
                <a:spcPct val="50000"/>
              </a:spcBef>
            </a:pPr>
            <a:endParaRPr lang="en-US" sz="14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128453" name="Group 5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128454" name="AutoShape 6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28455" name="AutoShape 7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 b="0">
                  <a:solidFill>
                    <a:schemeClr val="accent1"/>
                  </a:solidFill>
                </a:rPr>
                <a:t>MOD</a:t>
              </a:r>
              <a:endParaRPr lang="en-US" sz="900" b="0">
                <a:solidFill>
                  <a:schemeClr val="accent1"/>
                </a:solidFill>
              </a:endParaRPr>
            </a:p>
          </p:txBody>
        </p:sp>
        <p:sp>
          <p:nvSpPr>
            <p:cNvPr id="1128456" name="AutoShape 8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1000">
                  <a:solidFill>
                    <a:schemeClr val="tx2"/>
                  </a:solidFill>
                </a:rPr>
                <a:t>GGF</a:t>
              </a:r>
              <a:endParaRPr lang="en-US" sz="100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36C2F-7734-4E1E-B17F-4EA119929C90}" type="slidenum">
              <a:rPr lang="en-US"/>
              <a:pPr/>
              <a:t>51</a:t>
            </a:fld>
            <a:endParaRPr lang="en-US"/>
          </a:p>
        </p:txBody>
      </p:sp>
      <p:sp>
        <p:nvSpPr>
          <p:cNvPr id="1129474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sp>
        <p:nvSpPr>
          <p:cNvPr id="1129480" name="Rectangle 8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r>
              <a:rPr lang="pt-PT" sz="1800"/>
              <a:t>Compreendem todos os gastos ocasionados pela actividade fabril (excluindo matéria prima e mão obra directa) e destinam-se a assegurar a marcha geral da fábrica (departamento ou oficina da mesma) e cuja imputação directa ao produto não é passivel de ser efectuada.</a:t>
            </a:r>
          </a:p>
          <a:p>
            <a:endParaRPr lang="pt-PT" sz="1800"/>
          </a:p>
          <a:p>
            <a:r>
              <a:rPr lang="pt-PT" sz="1800"/>
              <a:t>Os GGF podem, desde que tal seja exequivel, ser desdobrados em subgrupos dando origem a GGF específicos devendo estes ser imputados neste caso especificamente aos produtos a que dizem respeito.      </a:t>
            </a:r>
            <a:endParaRPr lang="en-US" sz="1800"/>
          </a:p>
        </p:txBody>
      </p:sp>
      <p:grpSp>
        <p:nvGrpSpPr>
          <p:cNvPr id="1129481" name="Group 9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29482" name="AutoShape 10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29483" name="AutoShape 11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29484" name="AutoShape 12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29485" name="Rectangle 13"/>
          <p:cNvSpPr>
            <a:spLocks noChangeArrowheads="1"/>
          </p:cNvSpPr>
          <p:nvPr/>
        </p:nvSpPr>
        <p:spPr bwMode="auto">
          <a:xfrm>
            <a:off x="271463" y="476250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GASTOS GERAIS FABRICO</a:t>
            </a:r>
            <a:endParaRPr lang="en-US" sz="1600">
              <a:solidFill>
                <a:srgbClr val="0058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B0D8F-1290-4763-BFE7-D88EFB1949E1}" type="slidenum">
              <a:rPr lang="en-US"/>
              <a:pPr/>
              <a:t>52</a:t>
            </a:fld>
            <a:endParaRPr lang="en-US"/>
          </a:p>
        </p:txBody>
      </p:sp>
      <p:sp>
        <p:nvSpPr>
          <p:cNvPr id="1130498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sp>
        <p:nvSpPr>
          <p:cNvPr id="1130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2950" y="1377950"/>
            <a:ext cx="8655050" cy="4787900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/>
            </a:outerShdw>
          </a:effectLst>
        </p:spPr>
        <p:txBody>
          <a:bodyPr/>
          <a:lstStyle/>
          <a:p>
            <a:r>
              <a:rPr lang="pt-PT" sz="1200" b="1"/>
              <a:t>Á SUA NATUREZA</a:t>
            </a:r>
          </a:p>
          <a:p>
            <a:pPr lvl="1"/>
            <a:r>
              <a:rPr lang="pt-PT" sz="1400"/>
              <a:t>Matérias Indirectas : </a:t>
            </a:r>
          </a:p>
          <a:p>
            <a:pPr lvl="2"/>
            <a:r>
              <a:rPr lang="pt-PT" sz="1200"/>
              <a:t>Ex.: Combustiveis, Lubrificantes, Carburantes, Material de limpeza etc</a:t>
            </a:r>
          </a:p>
          <a:p>
            <a:pPr lvl="2"/>
            <a:endParaRPr lang="pt-PT" sz="1200"/>
          </a:p>
          <a:p>
            <a:pPr lvl="1"/>
            <a:r>
              <a:rPr lang="pt-PT" sz="1400"/>
              <a:t>Trabalho Indirecto (MOI)</a:t>
            </a:r>
          </a:p>
          <a:p>
            <a:pPr lvl="2"/>
            <a:r>
              <a:rPr lang="pt-PT" sz="1200"/>
              <a:t>Ex.: Ordenados , salários, encargos diversos de todo o pessoal indirecto como por xemplo : direcção fabril, chfias fabris, laboratório, limpeza, armazens etc)</a:t>
            </a:r>
          </a:p>
          <a:p>
            <a:pPr lvl="2"/>
            <a:endParaRPr lang="pt-PT" sz="1200"/>
          </a:p>
          <a:p>
            <a:pPr lvl="1"/>
            <a:r>
              <a:rPr lang="pt-PT" sz="1400"/>
              <a:t>Outrros Gastos Indirectos (Ex.: Estudos, projectos de desenvolvimento e experiências, conservação e manutenção dos edificios e equipamentos, amortizações, electricidade, agua, seguros etc.</a:t>
            </a:r>
          </a:p>
          <a:p>
            <a:pPr lvl="1"/>
            <a:endParaRPr lang="pt-PT" sz="1400"/>
          </a:p>
          <a:p>
            <a:r>
              <a:rPr lang="pt-PT" sz="1200" b="1"/>
              <a:t>AO SEU DESTINO (UNIDADES TÉCNICAS A QUE RESPEITAM)</a:t>
            </a:r>
          </a:p>
          <a:p>
            <a:pPr lvl="1"/>
            <a:r>
              <a:rPr lang="pt-PT" sz="1400"/>
              <a:t>GGF relativos ao Departamento I, Departamento II; Departamento III; etc</a:t>
            </a:r>
          </a:p>
          <a:p>
            <a:pPr lvl="1"/>
            <a:endParaRPr lang="pt-PT" sz="1400"/>
          </a:p>
          <a:p>
            <a:r>
              <a:rPr lang="pt-PT" sz="1200" b="1"/>
              <a:t>COMPORTAMENTO FACE Á ACTIVIDADE</a:t>
            </a:r>
          </a:p>
          <a:p>
            <a:pPr lvl="1"/>
            <a:r>
              <a:rPr lang="pt-PT" sz="1400"/>
              <a:t>Gastos Fixos (Ex.: Rendas ; Ordenados ; Amortizações etc)</a:t>
            </a:r>
          </a:p>
          <a:p>
            <a:pPr lvl="1"/>
            <a:r>
              <a:rPr lang="pt-PT" sz="1400"/>
              <a:t>Gastos Variaveis ( Força Motriz; Materiais indirectos ; Combustiveis etc)</a:t>
            </a:r>
          </a:p>
          <a:p>
            <a:pPr lvl="1"/>
            <a:r>
              <a:rPr lang="pt-PT" sz="1400"/>
              <a:t>Gastos Semi-Variaveis (Ex.: Conservação e Reparação)</a:t>
            </a:r>
          </a:p>
          <a:p>
            <a:pPr lvl="1"/>
            <a:endParaRPr lang="en-US" sz="1400"/>
          </a:p>
        </p:txBody>
      </p:sp>
      <p:grpSp>
        <p:nvGrpSpPr>
          <p:cNvPr id="1130500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30501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30502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30503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30504" name="Rectangle 8"/>
          <p:cNvSpPr>
            <a:spLocks noChangeArrowheads="1"/>
          </p:cNvSpPr>
          <p:nvPr/>
        </p:nvSpPr>
        <p:spPr bwMode="auto">
          <a:xfrm>
            <a:off x="271463" y="476250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PODEM SER CLASSIFICADOS ATENDENDO …</a:t>
            </a:r>
            <a:endParaRPr lang="en-US" sz="1600">
              <a:solidFill>
                <a:srgbClr val="0058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C9AE9-F07D-4579-BB33-EDB108720A4E}" type="slidenum">
              <a:rPr lang="en-US"/>
              <a:pPr/>
              <a:t>53</a:t>
            </a:fld>
            <a:endParaRPr lang="en-US"/>
          </a:p>
        </p:txBody>
      </p:sp>
      <p:sp>
        <p:nvSpPr>
          <p:cNvPr id="1131522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31524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31525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31526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31527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31528" name="Rectangle 8"/>
          <p:cNvSpPr>
            <a:spLocks noChangeArrowheads="1"/>
          </p:cNvSpPr>
          <p:nvPr/>
        </p:nvSpPr>
        <p:spPr bwMode="auto">
          <a:xfrm>
            <a:off x="271463" y="476250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EXEMPLO DE ESTRUTURAÇÃO DOS GGF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31530" name="Picture 10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/>
          <a:stretch>
            <a:fillRect/>
          </a:stretch>
        </p:blipFill>
        <p:spPr>
          <a:xfrm>
            <a:off x="508000" y="1412875"/>
            <a:ext cx="8893175" cy="4538663"/>
          </a:xfrm>
          <a:noFill/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CFACB-4933-4E00-B051-82B2DE268719}" type="slidenum">
              <a:rPr lang="en-US"/>
              <a:pPr/>
              <a:t>54</a:t>
            </a:fld>
            <a:endParaRPr lang="en-US"/>
          </a:p>
        </p:txBody>
      </p:sp>
      <p:sp>
        <p:nvSpPr>
          <p:cNvPr id="1132546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32547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32548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32549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32550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32551" name="Rectangle 7"/>
          <p:cNvSpPr>
            <a:spLocks noChangeArrowheads="1"/>
          </p:cNvSpPr>
          <p:nvPr/>
        </p:nvSpPr>
        <p:spPr bwMode="auto">
          <a:xfrm>
            <a:off x="271463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IMPORTÂNCIA E TRATAMENTO DA PERIODIFICAÇÃO DOS GGF</a:t>
            </a:r>
            <a:endParaRPr lang="en-US" sz="1600">
              <a:solidFill>
                <a:srgbClr val="005800"/>
              </a:solidFill>
            </a:endParaRPr>
          </a:p>
        </p:txBody>
      </p:sp>
      <p:sp>
        <p:nvSpPr>
          <p:cNvPr id="1132553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742950" y="1196975"/>
            <a:ext cx="8420100" cy="1727200"/>
          </a:xfrm>
          <a:solidFill>
            <a:schemeClr val="bg1"/>
          </a:solidFill>
        </p:spPr>
        <p:txBody>
          <a:bodyPr/>
          <a:lstStyle/>
          <a:p>
            <a:pPr marL="182563" indent="-182563"/>
            <a:r>
              <a:rPr lang="pt-PT" sz="1200"/>
              <a:t>Ex.: No mês de Janeiro do ano N ocorreram entre outros, os seguintes factos : </a:t>
            </a:r>
          </a:p>
          <a:p>
            <a:pPr marL="801688" lvl="1" indent="-266700"/>
            <a:r>
              <a:rPr lang="pt-PT" sz="1000"/>
              <a:t>Mão Obra Indirecta =&gt;  350 €</a:t>
            </a:r>
          </a:p>
          <a:p>
            <a:pPr marL="801688" lvl="1" indent="-266700"/>
            <a:r>
              <a:rPr lang="pt-PT" sz="1000"/>
              <a:t>Materiais indirectos =&gt; 100 € servidos pelo armazem</a:t>
            </a:r>
          </a:p>
          <a:p>
            <a:pPr marL="801688" lvl="1" indent="-266700"/>
            <a:r>
              <a:rPr lang="pt-PT" sz="1000"/>
              <a:t>Força Motriz =&gt; 50 €</a:t>
            </a:r>
          </a:p>
          <a:p>
            <a:pPr marL="801688" lvl="1" indent="-266700"/>
            <a:r>
              <a:rPr lang="pt-PT" sz="1000"/>
              <a:t>O prémio de seguro relativo á apólice de incêndio representa 600 € por ano</a:t>
            </a:r>
          </a:p>
          <a:p>
            <a:pPr marL="801688" lvl="1" indent="-266700"/>
            <a:r>
              <a:rPr lang="pt-PT" sz="1000"/>
              <a:t>Existem assinaturas de revistas técnicas cujo valor representa 60 € / semestre</a:t>
            </a:r>
          </a:p>
          <a:p>
            <a:pPr marL="801688" lvl="1" indent="-266700"/>
            <a:r>
              <a:rPr lang="pt-PT" sz="1000"/>
              <a:t>Estimaram-se as amortizações para o exercício num valor de 1.200 €.</a:t>
            </a:r>
          </a:p>
          <a:p>
            <a:pPr marL="182563" indent="-182563"/>
            <a:r>
              <a:rPr lang="pt-PT" sz="1200"/>
              <a:t>Pretende-se : Registo em T´s de razão (duplo contabilistico) das operações acima indicadas.  </a:t>
            </a:r>
            <a:endParaRPr lang="en-US" sz="1200"/>
          </a:p>
        </p:txBody>
      </p:sp>
      <p:pic>
        <p:nvPicPr>
          <p:cNvPr id="113255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3" y="2997200"/>
            <a:ext cx="345598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255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4230688"/>
            <a:ext cx="5438775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9C2AF-1649-4856-9CF6-D3E42FBB8B3B}" type="slidenum">
              <a:rPr lang="en-US"/>
              <a:pPr/>
              <a:t>55</a:t>
            </a:fld>
            <a:endParaRPr lang="en-US"/>
          </a:p>
        </p:txBody>
      </p:sp>
      <p:sp>
        <p:nvSpPr>
          <p:cNvPr id="1133570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33571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33572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33573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33574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33575" name="Rectangle 7"/>
          <p:cNvSpPr>
            <a:spLocks noChangeArrowheads="1"/>
          </p:cNvSpPr>
          <p:nvPr/>
        </p:nvSpPr>
        <p:spPr bwMode="auto">
          <a:xfrm>
            <a:off x="271463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CRITÉRIOS DE IMPUTAÇÃO DOS GGF</a:t>
            </a:r>
            <a:endParaRPr lang="en-US" sz="1600">
              <a:solidFill>
                <a:srgbClr val="005800"/>
              </a:solidFill>
            </a:endParaRPr>
          </a:p>
        </p:txBody>
      </p:sp>
      <p:sp>
        <p:nvSpPr>
          <p:cNvPr id="1133579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742950" y="1524000"/>
            <a:ext cx="8420100" cy="4857750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r>
              <a:rPr lang="pt-PT" sz="1400" b="1"/>
              <a:t>BASE ÚNICA</a:t>
            </a:r>
          </a:p>
          <a:p>
            <a:pPr lvl="1"/>
            <a:r>
              <a:rPr lang="pt-PT" sz="1200"/>
              <a:t>Estabelece-se uma relação directa dos gastos com os produtos i.e. são repartidos na sua totalidade através de um elemento conhecido do custo do produto.</a:t>
            </a:r>
          </a:p>
          <a:p>
            <a:pPr lvl="1"/>
            <a:endParaRPr lang="pt-PT" sz="1200"/>
          </a:p>
          <a:p>
            <a:pPr lvl="1"/>
            <a:r>
              <a:rPr lang="pt-PT" sz="1200"/>
              <a:t>VANTAGENS : Simplicidade</a:t>
            </a:r>
          </a:p>
          <a:p>
            <a:pPr lvl="1"/>
            <a:endParaRPr lang="pt-PT" sz="1200"/>
          </a:p>
          <a:p>
            <a:pPr lvl="1"/>
            <a:r>
              <a:rPr lang="pt-PT" sz="1200"/>
              <a:t>DESVANTAGENS : i) Não localiza os gastos nem permite o controlo / responsabilização dos utentes dos mesmos; ii) Pode distorcer significativamente o custo dos produtos</a:t>
            </a:r>
          </a:p>
          <a:p>
            <a:pPr lvl="1"/>
            <a:endParaRPr lang="pt-PT" sz="1200"/>
          </a:p>
          <a:p>
            <a:pPr lvl="1"/>
            <a:endParaRPr lang="pt-PT" sz="1200"/>
          </a:p>
          <a:p>
            <a:pPr lvl="1"/>
            <a:endParaRPr lang="pt-PT" sz="1200"/>
          </a:p>
          <a:p>
            <a:pPr lvl="1"/>
            <a:endParaRPr lang="pt-PT" sz="1200"/>
          </a:p>
          <a:p>
            <a:pPr lvl="1"/>
            <a:endParaRPr lang="pt-PT" sz="1200"/>
          </a:p>
          <a:p>
            <a:r>
              <a:rPr lang="pt-PT" sz="1400" b="1"/>
              <a:t>BASE MÚLTIPLA OU POR SECÇÕES HOMOGÉNEAS</a:t>
            </a:r>
          </a:p>
          <a:p>
            <a:pPr lvl="1"/>
            <a:r>
              <a:rPr lang="pt-PT" sz="1200"/>
              <a:t>Os gastos são préviamente afectados aos Departamentos / Secções Homogéneas (Colectores de custos) e posteriormente afectados aos produtos de acordo com a contribuição de cada departamento para cada um dos produtos.</a:t>
            </a:r>
            <a:endParaRPr lang="en-US" sz="1200"/>
          </a:p>
        </p:txBody>
      </p:sp>
      <p:sp>
        <p:nvSpPr>
          <p:cNvPr id="1133580" name="Rectangle 12"/>
          <p:cNvSpPr>
            <a:spLocks noChangeArrowheads="1"/>
          </p:cNvSpPr>
          <p:nvPr/>
        </p:nvSpPr>
        <p:spPr bwMode="auto">
          <a:xfrm>
            <a:off x="1600200" y="3717925"/>
            <a:ext cx="1792288" cy="431800"/>
          </a:xfrm>
          <a:prstGeom prst="rect">
            <a:avLst/>
          </a:prstGeom>
          <a:solidFill>
            <a:srgbClr val="FF33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200"/>
              <a:t>GASTOS</a:t>
            </a:r>
            <a:endParaRPr lang="en-US" sz="1200"/>
          </a:p>
        </p:txBody>
      </p:sp>
      <p:sp>
        <p:nvSpPr>
          <p:cNvPr id="1133581" name="Rectangle 13"/>
          <p:cNvSpPr>
            <a:spLocks noChangeArrowheads="1"/>
          </p:cNvSpPr>
          <p:nvPr/>
        </p:nvSpPr>
        <p:spPr bwMode="auto">
          <a:xfrm>
            <a:off x="6122988" y="3717925"/>
            <a:ext cx="1793875" cy="431800"/>
          </a:xfrm>
          <a:prstGeom prst="rect">
            <a:avLst/>
          </a:prstGeom>
          <a:solidFill>
            <a:srgbClr val="FF33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200"/>
              <a:t>PRODUTOS</a:t>
            </a:r>
            <a:endParaRPr lang="en-US" sz="1200"/>
          </a:p>
        </p:txBody>
      </p:sp>
      <p:sp>
        <p:nvSpPr>
          <p:cNvPr id="1133582" name="Line 14"/>
          <p:cNvSpPr>
            <a:spLocks noChangeShapeType="1"/>
          </p:cNvSpPr>
          <p:nvPr/>
        </p:nvSpPr>
        <p:spPr bwMode="auto">
          <a:xfrm>
            <a:off x="3392488" y="3933825"/>
            <a:ext cx="2730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133583" name="AutoShape 15"/>
          <p:cNvSpPr>
            <a:spLocks noChangeArrowheads="1"/>
          </p:cNvSpPr>
          <p:nvPr/>
        </p:nvSpPr>
        <p:spPr bwMode="auto">
          <a:xfrm>
            <a:off x="4562475" y="3284538"/>
            <a:ext cx="1171575" cy="504825"/>
          </a:xfrm>
          <a:prstGeom prst="wedgeRoundRectCallout">
            <a:avLst>
              <a:gd name="adj1" fmla="val -41926"/>
              <a:gd name="adj2" fmla="val 74843"/>
              <a:gd name="adj3" fmla="val 16667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pt-PT" b="0">
                <a:solidFill>
                  <a:schemeClr val="tx2"/>
                </a:solidFill>
              </a:rPr>
              <a:t>Distribuição em função dum factor directo ao produto</a:t>
            </a:r>
            <a:endParaRPr lang="en-US" b="0">
              <a:solidFill>
                <a:schemeClr val="tx2"/>
              </a:solidFill>
            </a:endParaRPr>
          </a:p>
        </p:txBody>
      </p:sp>
      <p:sp>
        <p:nvSpPr>
          <p:cNvPr id="1133584" name="Rectangle 16"/>
          <p:cNvSpPr>
            <a:spLocks noChangeArrowheads="1"/>
          </p:cNvSpPr>
          <p:nvPr/>
        </p:nvSpPr>
        <p:spPr bwMode="auto">
          <a:xfrm>
            <a:off x="1600200" y="5229225"/>
            <a:ext cx="1792288" cy="431800"/>
          </a:xfrm>
          <a:prstGeom prst="rect">
            <a:avLst/>
          </a:prstGeom>
          <a:solidFill>
            <a:srgbClr val="FF33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200"/>
              <a:t>GASTOS</a:t>
            </a:r>
            <a:endParaRPr lang="en-US" sz="1200"/>
          </a:p>
        </p:txBody>
      </p:sp>
      <p:sp>
        <p:nvSpPr>
          <p:cNvPr id="1133585" name="Rectangle 17"/>
          <p:cNvSpPr>
            <a:spLocks noChangeArrowheads="1"/>
          </p:cNvSpPr>
          <p:nvPr/>
        </p:nvSpPr>
        <p:spPr bwMode="auto">
          <a:xfrm>
            <a:off x="6356350" y="5229225"/>
            <a:ext cx="1793875" cy="431800"/>
          </a:xfrm>
          <a:prstGeom prst="rect">
            <a:avLst/>
          </a:prstGeom>
          <a:solidFill>
            <a:srgbClr val="FF33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200"/>
              <a:t>PRODUTOS</a:t>
            </a:r>
            <a:endParaRPr lang="en-US" sz="1200"/>
          </a:p>
        </p:txBody>
      </p:sp>
      <p:sp>
        <p:nvSpPr>
          <p:cNvPr id="1133586" name="Rectangle 18"/>
          <p:cNvSpPr>
            <a:spLocks noChangeArrowheads="1"/>
          </p:cNvSpPr>
          <p:nvPr/>
        </p:nvSpPr>
        <p:spPr bwMode="auto">
          <a:xfrm>
            <a:off x="4017963" y="5876925"/>
            <a:ext cx="1793875" cy="4318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1000">
                <a:solidFill>
                  <a:schemeClr val="tx2"/>
                </a:solidFill>
              </a:rPr>
              <a:t>SECÇÕES</a:t>
            </a:r>
          </a:p>
          <a:p>
            <a:pPr algn="ctr"/>
            <a:r>
              <a:rPr lang="pt-PT" sz="1000">
                <a:solidFill>
                  <a:schemeClr val="tx2"/>
                </a:solidFill>
              </a:rPr>
              <a:t> HOMÓGENEAS</a:t>
            </a:r>
            <a:endParaRPr lang="en-US" sz="1000">
              <a:solidFill>
                <a:schemeClr val="tx2"/>
              </a:solidFill>
            </a:endParaRPr>
          </a:p>
        </p:txBody>
      </p:sp>
      <p:sp>
        <p:nvSpPr>
          <p:cNvPr id="1133588" name="Freeform 20"/>
          <p:cNvSpPr>
            <a:spLocks/>
          </p:cNvSpPr>
          <p:nvPr/>
        </p:nvSpPr>
        <p:spPr bwMode="auto">
          <a:xfrm>
            <a:off x="3392488" y="5445125"/>
            <a:ext cx="625475" cy="649288"/>
          </a:xfrm>
          <a:custGeom>
            <a:avLst/>
            <a:gdLst>
              <a:gd name="T0" fmla="*/ 0 w 363"/>
              <a:gd name="T1" fmla="*/ 0 h 454"/>
              <a:gd name="T2" fmla="*/ 91 w 363"/>
              <a:gd name="T3" fmla="*/ 0 h 454"/>
              <a:gd name="T4" fmla="*/ 91 w 363"/>
              <a:gd name="T5" fmla="*/ 454 h 454"/>
              <a:gd name="T6" fmla="*/ 363 w 363"/>
              <a:gd name="T7" fmla="*/ 454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454">
                <a:moveTo>
                  <a:pt x="0" y="0"/>
                </a:moveTo>
                <a:lnTo>
                  <a:pt x="91" y="0"/>
                </a:lnTo>
                <a:lnTo>
                  <a:pt x="91" y="454"/>
                </a:lnTo>
                <a:lnTo>
                  <a:pt x="363" y="45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133589" name="Freeform 21"/>
          <p:cNvSpPr>
            <a:spLocks/>
          </p:cNvSpPr>
          <p:nvPr/>
        </p:nvSpPr>
        <p:spPr bwMode="auto">
          <a:xfrm>
            <a:off x="5811838" y="5516563"/>
            <a:ext cx="544512" cy="576262"/>
          </a:xfrm>
          <a:custGeom>
            <a:avLst/>
            <a:gdLst>
              <a:gd name="T0" fmla="*/ 0 w 317"/>
              <a:gd name="T1" fmla="*/ 363 h 363"/>
              <a:gd name="T2" fmla="*/ 181 w 317"/>
              <a:gd name="T3" fmla="*/ 363 h 363"/>
              <a:gd name="T4" fmla="*/ 181 w 317"/>
              <a:gd name="T5" fmla="*/ 0 h 363"/>
              <a:gd name="T6" fmla="*/ 317 w 317"/>
              <a:gd name="T7" fmla="*/ 0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7" h="363">
                <a:moveTo>
                  <a:pt x="0" y="363"/>
                </a:moveTo>
                <a:lnTo>
                  <a:pt x="181" y="363"/>
                </a:lnTo>
                <a:lnTo>
                  <a:pt x="181" y="0"/>
                </a:lnTo>
                <a:lnTo>
                  <a:pt x="317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ACCF6-B1ED-4BEB-8469-121CF3B2F345}" type="slidenum">
              <a:rPr lang="en-US"/>
              <a:pPr/>
              <a:t>56</a:t>
            </a:fld>
            <a:endParaRPr lang="en-US"/>
          </a:p>
        </p:txBody>
      </p:sp>
      <p:sp>
        <p:nvSpPr>
          <p:cNvPr id="1134594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34595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34596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34597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34598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34599" name="Rectangle 7"/>
          <p:cNvSpPr>
            <a:spLocks noChangeArrowheads="1"/>
          </p:cNvSpPr>
          <p:nvPr/>
        </p:nvSpPr>
        <p:spPr bwMode="auto">
          <a:xfrm>
            <a:off x="271463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IMPUTAÇÃO DOS GGF EM BASE ÚNICA</a:t>
            </a:r>
            <a:endParaRPr lang="en-US" sz="1600">
              <a:solidFill>
                <a:srgbClr val="005800"/>
              </a:solidFill>
            </a:endParaRPr>
          </a:p>
        </p:txBody>
      </p:sp>
      <p:sp>
        <p:nvSpPr>
          <p:cNvPr id="1134611" name="Text Box 19"/>
          <p:cNvSpPr txBox="1">
            <a:spLocks noChangeArrowheads="1"/>
          </p:cNvSpPr>
          <p:nvPr/>
        </p:nvSpPr>
        <p:spPr bwMode="auto">
          <a:xfrm>
            <a:off x="741363" y="1452563"/>
            <a:ext cx="8502650" cy="429101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marL="365125" indent="-365125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445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PT" sz="14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Tipos de Bases :</a:t>
            </a:r>
          </a:p>
          <a:p>
            <a:pPr>
              <a:spcBef>
                <a:spcPct val="50000"/>
              </a:spcBef>
            </a:pPr>
            <a:r>
              <a:rPr lang="pt-PT" sz="1400" b="0">
                <a:solidFill>
                  <a:schemeClr val="tx2"/>
                </a:solidFill>
              </a:rPr>
              <a:t>	</a:t>
            </a:r>
            <a:r>
              <a:rPr lang="pt-PT" sz="1400">
                <a:solidFill>
                  <a:schemeClr val="tx2"/>
                </a:solidFill>
              </a:rPr>
              <a:t>Bases Quantitativas</a:t>
            </a:r>
            <a:r>
              <a:rPr lang="pt-PT" sz="1400" b="0">
                <a:solidFill>
                  <a:schemeClr val="tx2"/>
                </a:solidFill>
              </a:rPr>
              <a:t> =&gt; </a:t>
            </a:r>
            <a:r>
              <a:rPr lang="pt-PT" sz="1400" b="0" u="sng">
                <a:solidFill>
                  <a:schemeClr val="tx2"/>
                </a:solidFill>
              </a:rPr>
              <a:t>Taxa de Imputação</a:t>
            </a:r>
          </a:p>
          <a:p>
            <a:pPr>
              <a:spcBef>
                <a:spcPct val="50000"/>
              </a:spcBef>
            </a:pPr>
            <a:r>
              <a:rPr lang="pt-PT" sz="1400" b="0">
                <a:solidFill>
                  <a:schemeClr val="tx2"/>
                </a:solidFill>
              </a:rPr>
              <a:t>		        </a:t>
            </a:r>
            <a:r>
              <a:rPr lang="pt-PT" sz="1400" u="sng">
                <a:solidFill>
                  <a:schemeClr val="tx2"/>
                </a:solidFill>
              </a:rPr>
              <a:t>Bases Mais Frequentes</a:t>
            </a:r>
          </a:p>
          <a:p>
            <a:pPr>
              <a:spcBef>
                <a:spcPct val="50000"/>
              </a:spcBef>
            </a:pPr>
            <a:r>
              <a:rPr lang="pt-PT" sz="1400" b="0">
                <a:solidFill>
                  <a:schemeClr val="tx2"/>
                </a:solidFill>
              </a:rPr>
              <a:t>			Unidades Produzidas ou Unidades equivalentes produzidas</a:t>
            </a:r>
          </a:p>
          <a:p>
            <a:pPr>
              <a:spcBef>
                <a:spcPct val="50000"/>
              </a:spcBef>
            </a:pPr>
            <a:r>
              <a:rPr lang="pt-PT" sz="1400" b="0">
                <a:solidFill>
                  <a:schemeClr val="tx2"/>
                </a:solidFill>
              </a:rPr>
              <a:t>			Quantidade de matérias empregues</a:t>
            </a:r>
          </a:p>
          <a:p>
            <a:pPr>
              <a:spcBef>
                <a:spcPct val="50000"/>
              </a:spcBef>
            </a:pPr>
            <a:r>
              <a:rPr lang="pt-PT" sz="1400" b="0">
                <a:solidFill>
                  <a:schemeClr val="tx2"/>
                </a:solidFill>
              </a:rPr>
              <a:t>			Horas de  mão obra directa</a:t>
            </a:r>
          </a:p>
          <a:p>
            <a:pPr>
              <a:spcBef>
                <a:spcPct val="50000"/>
              </a:spcBef>
            </a:pPr>
            <a:r>
              <a:rPr lang="pt-PT" sz="1400" b="0">
                <a:solidFill>
                  <a:schemeClr val="tx2"/>
                </a:solidFill>
              </a:rPr>
              <a:t>			Horas máquina</a:t>
            </a:r>
          </a:p>
          <a:p>
            <a:pPr>
              <a:spcBef>
                <a:spcPct val="50000"/>
              </a:spcBef>
            </a:pPr>
            <a:r>
              <a:rPr lang="pt-PT" sz="1400" b="0">
                <a:solidFill>
                  <a:schemeClr val="tx2"/>
                </a:solidFill>
              </a:rPr>
              <a:t>	</a:t>
            </a:r>
          </a:p>
          <a:p>
            <a:pPr>
              <a:spcBef>
                <a:spcPct val="50000"/>
              </a:spcBef>
            </a:pPr>
            <a:r>
              <a:rPr lang="pt-PT" sz="1400" b="0">
                <a:solidFill>
                  <a:schemeClr val="tx2"/>
                </a:solidFill>
              </a:rPr>
              <a:t>	</a:t>
            </a:r>
            <a:r>
              <a:rPr lang="pt-PT" sz="1400">
                <a:solidFill>
                  <a:schemeClr val="tx2"/>
                </a:solidFill>
              </a:rPr>
              <a:t>Bases em Valor</a:t>
            </a:r>
            <a:r>
              <a:rPr lang="pt-PT" sz="1400" b="0">
                <a:solidFill>
                  <a:schemeClr val="tx2"/>
                </a:solidFill>
              </a:rPr>
              <a:t> =&gt;  </a:t>
            </a:r>
            <a:r>
              <a:rPr lang="pt-PT" sz="1400" b="0" u="sng">
                <a:solidFill>
                  <a:schemeClr val="tx2"/>
                </a:solidFill>
              </a:rPr>
              <a:t>Coeficiente de Imputação</a:t>
            </a:r>
          </a:p>
          <a:p>
            <a:pPr lvl="3"/>
            <a:r>
              <a:rPr lang="pt-PT" sz="1400" u="sng">
                <a:solidFill>
                  <a:schemeClr val="tx2"/>
                </a:solidFill>
              </a:rPr>
              <a:t>Bases Mais Frequentes</a:t>
            </a:r>
          </a:p>
          <a:p>
            <a:pPr>
              <a:spcBef>
                <a:spcPct val="10000"/>
              </a:spcBef>
              <a:spcAft>
                <a:spcPct val="5000"/>
              </a:spcAft>
            </a:pPr>
            <a:r>
              <a:rPr lang="pt-PT" sz="1000" b="0">
                <a:solidFill>
                  <a:schemeClr val="tx2"/>
                </a:solidFill>
              </a:rPr>
              <a:t>		</a:t>
            </a:r>
            <a:r>
              <a:rPr lang="pt-PT" sz="1400" b="0">
                <a:solidFill>
                  <a:schemeClr val="tx2"/>
                </a:solidFill>
              </a:rPr>
              <a:t>Valor das  matérias empregues</a:t>
            </a:r>
          </a:p>
          <a:p>
            <a:pPr>
              <a:spcBef>
                <a:spcPct val="10000"/>
              </a:spcBef>
              <a:spcAft>
                <a:spcPct val="5000"/>
              </a:spcAft>
            </a:pPr>
            <a:r>
              <a:rPr lang="pt-PT" sz="1400" b="0">
                <a:solidFill>
                  <a:schemeClr val="tx2"/>
                </a:solidFill>
              </a:rPr>
              <a:t>		Valor da  mão obra directa</a:t>
            </a:r>
          </a:p>
          <a:p>
            <a:pPr>
              <a:spcBef>
                <a:spcPct val="10000"/>
              </a:spcBef>
              <a:spcAft>
                <a:spcPct val="5000"/>
              </a:spcAft>
            </a:pPr>
            <a:r>
              <a:rPr lang="pt-PT" sz="1400" b="0">
                <a:solidFill>
                  <a:schemeClr val="tx2"/>
                </a:solidFill>
              </a:rPr>
              <a:t>		Custo Primo</a:t>
            </a:r>
          </a:p>
          <a:p>
            <a:pPr>
              <a:spcBef>
                <a:spcPct val="10000"/>
              </a:spcBef>
              <a:spcAft>
                <a:spcPct val="5000"/>
              </a:spcAft>
            </a:pPr>
            <a:r>
              <a:rPr lang="pt-PT" sz="1400" b="0">
                <a:solidFill>
                  <a:schemeClr val="tx2"/>
                </a:solidFill>
              </a:rPr>
              <a:t>		 etc</a:t>
            </a:r>
          </a:p>
          <a:p>
            <a:pPr>
              <a:spcBef>
                <a:spcPct val="10000"/>
              </a:spcBef>
              <a:spcAft>
                <a:spcPct val="5000"/>
              </a:spcAft>
            </a:pPr>
            <a:endParaRPr lang="en-US" sz="1400" b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834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44835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44836" name="Text Box 4"/>
          <p:cNvSpPr txBox="1">
            <a:spLocks noChangeArrowheads="1"/>
          </p:cNvSpPr>
          <p:nvPr/>
        </p:nvSpPr>
        <p:spPr bwMode="auto">
          <a:xfrm>
            <a:off x="1833563" y="3095625"/>
            <a:ext cx="6084887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BASES QUANTITATIVAS =</a:t>
            </a:r>
          </a:p>
          <a:p>
            <a:pPr algn="ctr">
              <a:spcBef>
                <a:spcPct val="50000"/>
              </a:spcBef>
            </a:pPr>
            <a:endParaRPr lang="en-US" sz="14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144837" name="Group 5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144838" name="AutoShape 6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44839" name="AutoShape 7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 b="0">
                  <a:solidFill>
                    <a:schemeClr val="accent1"/>
                  </a:solidFill>
                </a:rPr>
                <a:t>MOD</a:t>
              </a:r>
              <a:endParaRPr lang="en-US" sz="900" b="0">
                <a:solidFill>
                  <a:schemeClr val="accent1"/>
                </a:solidFill>
              </a:endParaRPr>
            </a:p>
          </p:txBody>
        </p:sp>
        <p:sp>
          <p:nvSpPr>
            <p:cNvPr id="1144840" name="AutoShape 8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1000">
                  <a:solidFill>
                    <a:schemeClr val="tx2"/>
                  </a:solidFill>
                </a:rPr>
                <a:t>GGF</a:t>
              </a:r>
              <a:endParaRPr lang="en-US" sz="100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9852-E8D8-4ADD-A8E5-9F39F8B03672}" type="slidenum">
              <a:rPr lang="en-US"/>
              <a:pPr/>
              <a:t>58</a:t>
            </a:fld>
            <a:endParaRPr lang="en-US"/>
          </a:p>
        </p:txBody>
      </p:sp>
      <p:sp>
        <p:nvSpPr>
          <p:cNvPr id="1135629" name="Rectangle 13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35618" name="Rectangle 2"/>
          <p:cNvSpPr>
            <a:spLocks noGrp="1" noChangeArrowheads="1"/>
          </p:cNvSpPr>
          <p:nvPr>
            <p:ph type="title"/>
          </p:nvPr>
        </p:nvSpPr>
        <p:spPr>
          <a:xfrm>
            <a:off x="336550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35619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35620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35621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35622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35623" name="Rectangle 7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000" i="1">
                <a:solidFill>
                  <a:srgbClr val="005800"/>
                </a:solidFill>
              </a:rPr>
              <a:t>BASES QUANTITATIVAS</a:t>
            </a: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DISTRIBUIÇÃO DOS GGF EM FUNÇÃO DA QUANTIDADE PRODUZIDA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3562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0" y="1341438"/>
            <a:ext cx="2808288" cy="192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562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429000"/>
            <a:ext cx="5540375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5628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75" y="4508500"/>
            <a:ext cx="4211638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C8B7B-1643-4C63-A31E-DA317AF0C2C4}" type="slidenum">
              <a:rPr lang="en-US"/>
              <a:pPr/>
              <a:t>59</a:t>
            </a:fld>
            <a:endParaRPr lang="en-US"/>
          </a:p>
        </p:txBody>
      </p:sp>
      <p:sp>
        <p:nvSpPr>
          <p:cNvPr id="1138704" name="Rectangle 16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38691" name="Rectangle 3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38692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38693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38694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38695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pic>
        <p:nvPicPr>
          <p:cNvPr id="1138700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025" y="1317625"/>
            <a:ext cx="3900488" cy="196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8701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825" y="3429000"/>
            <a:ext cx="5902325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8702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550" y="4508500"/>
            <a:ext cx="5618163" cy="152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38703" name="Rectangle 15"/>
          <p:cNvSpPr>
            <a:spLocks noChangeArrowheads="1"/>
          </p:cNvSpPr>
          <p:nvPr/>
        </p:nvSpPr>
        <p:spPr bwMode="auto">
          <a:xfrm>
            <a:off x="350838" y="404813"/>
            <a:ext cx="92837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900" i="1">
                <a:solidFill>
                  <a:srgbClr val="005800"/>
                </a:solidFill>
              </a:rPr>
              <a:t>BASES QUANTITATIVAS</a:t>
            </a: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DISTRIBUIÇÃO DOS GGF EM FUNÇÃO DAS QUANTIDADES EQUIVALENTES PRODUZIDAS</a:t>
            </a:r>
            <a:endParaRPr lang="en-US" sz="1400">
              <a:solidFill>
                <a:srgbClr val="0058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B4296-77D7-4C4F-81BD-5592B4FFE76C}" type="slidenum">
              <a:rPr lang="en-US"/>
              <a:pPr/>
              <a:t>60</a:t>
            </a:fld>
            <a:endParaRPr lang="en-US"/>
          </a:p>
        </p:txBody>
      </p:sp>
      <p:sp>
        <p:nvSpPr>
          <p:cNvPr id="1139727" name="Rectangle 15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39714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39715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39716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39717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39718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pic>
        <p:nvPicPr>
          <p:cNvPr id="113972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388" y="1395413"/>
            <a:ext cx="2965450" cy="203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9724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502025"/>
            <a:ext cx="5902325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9725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550" y="4797425"/>
            <a:ext cx="5694363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39726" name="Rectangle 14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900" i="1">
                <a:solidFill>
                  <a:srgbClr val="005800"/>
                </a:solidFill>
              </a:rPr>
              <a:t>BASES QUANTITATIVAS</a:t>
            </a: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DISTRIBUIÇÃO DOS GGF EM FUNÇÃO DAS QUANTIDADES DE MATÉRIAS EMPREGUES</a:t>
            </a:r>
            <a:endParaRPr lang="en-US" sz="1400">
              <a:solidFill>
                <a:srgbClr val="0058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727DB-0CC7-4128-8E63-44BB4161C4DC}" type="slidenum">
              <a:rPr lang="en-US"/>
              <a:pPr/>
              <a:t>61</a:t>
            </a:fld>
            <a:endParaRPr lang="en-US"/>
          </a:p>
        </p:txBody>
      </p:sp>
      <p:sp>
        <p:nvSpPr>
          <p:cNvPr id="1136657" name="Rectangle 17"/>
          <p:cNvSpPr>
            <a:spLocks noChangeArrowheads="1"/>
          </p:cNvSpPr>
          <p:nvPr/>
        </p:nvSpPr>
        <p:spPr bwMode="auto">
          <a:xfrm>
            <a:off x="428625" y="1196975"/>
            <a:ext cx="9205913" cy="52562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36643" name="Rectangle 3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36644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36645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36646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36647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pic>
        <p:nvPicPr>
          <p:cNvPr id="113665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8" y="1412875"/>
            <a:ext cx="2611437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665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4724400"/>
            <a:ext cx="4056063" cy="140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36656" name="Rectangle 16"/>
          <p:cNvSpPr>
            <a:spLocks noGrp="1" noChangeArrowheads="1"/>
          </p:cNvSpPr>
          <p:nvPr>
            <p:ph type="body" idx="1"/>
          </p:nvPr>
        </p:nvSpPr>
        <p:spPr>
          <a:xfrm>
            <a:off x="4251325" y="1341438"/>
            <a:ext cx="4913313" cy="1979612"/>
          </a:xfrm>
          <a:solidFill>
            <a:schemeClr val="bg1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107763" dir="135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sz="1200" b="1"/>
              <a:t>Observação :</a:t>
            </a:r>
          </a:p>
          <a:p>
            <a:pPr lvl="1">
              <a:lnSpc>
                <a:spcPct val="80000"/>
              </a:lnSpc>
            </a:pPr>
            <a:r>
              <a:rPr lang="pt-PT" sz="1000"/>
              <a:t>Pode acontecer que dois artigos A e B , embora levem o mesmo tempo a afzer, sejam muito diferentes no valor, devido ao grau de dificuldade que apresentam e á técnica que utilizam.</a:t>
            </a:r>
          </a:p>
          <a:p>
            <a:pPr lvl="1">
              <a:lnSpc>
                <a:spcPct val="80000"/>
              </a:lnSpc>
            </a:pPr>
            <a:endParaRPr lang="pt-PT" sz="1000"/>
          </a:p>
          <a:p>
            <a:pPr lvl="1">
              <a:lnSpc>
                <a:spcPct val="80000"/>
              </a:lnSpc>
            </a:pPr>
            <a:r>
              <a:rPr lang="pt-PT" sz="1000"/>
              <a:t>Ex.: Um trabalhador pouco especializado demora a fazer o produto B em 4 horas, utilizando para tal uma Lima, não requerendo grande especialização. Pelo contrário o trabalhador que produziu o produto A, levou também 4 horas, mas utilizou uma máquina bastante sofisticada sendo a sua categoria profissional mais elevada, e auferindo consequentemente um ordenado bastante superior ao primeiro.</a:t>
            </a:r>
          </a:p>
          <a:p>
            <a:pPr lvl="1">
              <a:lnSpc>
                <a:spcPct val="80000"/>
              </a:lnSpc>
            </a:pPr>
            <a:endParaRPr lang="pt-PT" sz="1000"/>
          </a:p>
          <a:p>
            <a:pPr lvl="1">
              <a:lnSpc>
                <a:spcPct val="80000"/>
              </a:lnSpc>
            </a:pPr>
            <a:r>
              <a:rPr lang="pt-PT" sz="1000"/>
              <a:t>Conclusão : Se a imputação dos GGf fosse feita em função dos HH a distribuição dos gastos ficaria muito distorcida.</a:t>
            </a:r>
          </a:p>
        </p:txBody>
      </p:sp>
      <p:sp>
        <p:nvSpPr>
          <p:cNvPr id="1136658" name="Rectangle 18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000" i="1">
                <a:solidFill>
                  <a:srgbClr val="005800"/>
                </a:solidFill>
              </a:rPr>
              <a:t>BASES QUANTITATIVAS</a:t>
            </a: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DISTRIBUIÇÃO DOS GGF EM FUNÇÃO DAS HORAS HOMEM (HH) DE MOD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36659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473450"/>
            <a:ext cx="5902325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09428-4EBD-462F-950B-893C469674F1}" type="slidenum">
              <a:rPr lang="en-US"/>
              <a:pPr/>
              <a:t>62</a:t>
            </a:fld>
            <a:endParaRPr lang="en-US"/>
          </a:p>
        </p:txBody>
      </p:sp>
      <p:sp>
        <p:nvSpPr>
          <p:cNvPr id="1137682" name="Rectangle 18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37667" name="Rectangle 3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37668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37669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37670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37671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37681" name="Text Box 17"/>
          <p:cNvSpPr txBox="1">
            <a:spLocks noChangeArrowheads="1"/>
          </p:cNvSpPr>
          <p:nvPr/>
        </p:nvSpPr>
        <p:spPr bwMode="auto">
          <a:xfrm>
            <a:off x="5500688" y="1844675"/>
            <a:ext cx="31210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0850" indent="-45085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6302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PT" sz="1200" b="0">
                <a:solidFill>
                  <a:schemeClr val="tx2"/>
                </a:solidFill>
              </a:rPr>
              <a:t>Nota : Aconselhavel quando a empresa for predominantemente mecanizada</a:t>
            </a:r>
            <a:endParaRPr lang="en-US" sz="1200" b="0">
              <a:solidFill>
                <a:schemeClr val="tx2"/>
              </a:solidFill>
            </a:endParaRPr>
          </a:p>
        </p:txBody>
      </p:sp>
      <p:sp>
        <p:nvSpPr>
          <p:cNvPr id="1137684" name="Rectangle 20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000" i="1">
                <a:solidFill>
                  <a:srgbClr val="005800"/>
                </a:solidFill>
              </a:rPr>
              <a:t>BASES QUANTITATIVAS</a:t>
            </a: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DISTRIBUIÇÃO DOS GGF EM FUNÇÃO DAS HORAS MÁQUINA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37685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" y="1350963"/>
            <a:ext cx="260985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37707" name="Rectangle 43"/>
          <p:cNvSpPr>
            <a:spLocks noChangeArrowheads="1"/>
          </p:cNvSpPr>
          <p:nvPr/>
        </p:nvSpPr>
        <p:spPr bwMode="auto">
          <a:xfrm>
            <a:off x="0" y="2135188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pt-PT"/>
          </a:p>
        </p:txBody>
      </p:sp>
      <p:pic>
        <p:nvPicPr>
          <p:cNvPr id="1137773" name="Picture 1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3402013"/>
            <a:ext cx="5902325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37774" name="Picture 1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950" y="4581525"/>
            <a:ext cx="4332288" cy="145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5858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45859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45860" name="Text Box 4"/>
          <p:cNvSpPr txBox="1">
            <a:spLocks noChangeArrowheads="1"/>
          </p:cNvSpPr>
          <p:nvPr/>
        </p:nvSpPr>
        <p:spPr bwMode="auto">
          <a:xfrm>
            <a:off x="1833563" y="3095625"/>
            <a:ext cx="6084887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BASES EM VALOR =</a:t>
            </a:r>
          </a:p>
          <a:p>
            <a:pPr algn="ctr">
              <a:spcBef>
                <a:spcPct val="50000"/>
              </a:spcBef>
            </a:pPr>
            <a:endParaRPr lang="en-US" sz="14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145861" name="Group 5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145862" name="AutoShape 6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45863" name="AutoShape 7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 b="0">
                  <a:solidFill>
                    <a:schemeClr val="accent1"/>
                  </a:solidFill>
                </a:rPr>
                <a:t>MOD</a:t>
              </a:r>
              <a:endParaRPr lang="en-US" sz="900" b="0">
                <a:solidFill>
                  <a:schemeClr val="accent1"/>
                </a:solidFill>
              </a:endParaRPr>
            </a:p>
          </p:txBody>
        </p:sp>
        <p:sp>
          <p:nvSpPr>
            <p:cNvPr id="1145864" name="AutoShape 8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1000">
                  <a:solidFill>
                    <a:schemeClr val="tx2"/>
                  </a:solidFill>
                </a:rPr>
                <a:t>GGF</a:t>
              </a:r>
              <a:endParaRPr lang="en-US" sz="100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16171-91E3-415C-851C-A9E31A35B73F}" type="slidenum">
              <a:rPr lang="en-US"/>
              <a:pPr/>
              <a:t>64</a:t>
            </a:fld>
            <a:endParaRPr lang="en-US"/>
          </a:p>
        </p:txBody>
      </p:sp>
      <p:sp>
        <p:nvSpPr>
          <p:cNvPr id="1140738" name="Rectangle 2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40739" name="Rectangle 3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40740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40741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40742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40743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40745" name="Rectangle 9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900" i="1">
                <a:solidFill>
                  <a:srgbClr val="005800"/>
                </a:solidFill>
              </a:rPr>
              <a:t>BASES EM  VALOR</a:t>
            </a: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DISTRIBUIÇÃO DOS GGF EM FUNÇÃO DO VALOR DAS MATÉRIAS CONSUMIDAS</a:t>
            </a:r>
            <a:endParaRPr lang="en-US" sz="1400">
              <a:solidFill>
                <a:srgbClr val="005800"/>
              </a:solidFill>
            </a:endParaRPr>
          </a:p>
        </p:txBody>
      </p:sp>
      <p:sp>
        <p:nvSpPr>
          <p:cNvPr id="1140747" name="Rectangle 11"/>
          <p:cNvSpPr>
            <a:spLocks noChangeArrowheads="1"/>
          </p:cNvSpPr>
          <p:nvPr/>
        </p:nvSpPr>
        <p:spPr bwMode="auto">
          <a:xfrm>
            <a:off x="0" y="2135188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pt-PT"/>
          </a:p>
        </p:txBody>
      </p:sp>
      <p:pic>
        <p:nvPicPr>
          <p:cNvPr id="1140754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1412875"/>
            <a:ext cx="2609850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0755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825" y="3321050"/>
            <a:ext cx="6942138" cy="90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0757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388" y="4584700"/>
            <a:ext cx="4368800" cy="158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A94A-5AFF-472B-AF1F-1EF3B7F5E247}" type="slidenum">
              <a:rPr lang="en-US"/>
              <a:pPr/>
              <a:t>65</a:t>
            </a:fld>
            <a:endParaRPr lang="en-US"/>
          </a:p>
        </p:txBody>
      </p:sp>
      <p:sp>
        <p:nvSpPr>
          <p:cNvPr id="1141776" name="Rectangle 16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41763" name="Rectangle 3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41764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41765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41766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41767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41768" name="Rectangle 8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900" i="1">
                <a:solidFill>
                  <a:srgbClr val="005800"/>
                </a:solidFill>
              </a:rPr>
              <a:t>BASES EM  VALOR</a:t>
            </a: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DISTRIBUIÇÃO DOS GGF EM FUNÇÃO DO VALOR DA MOD</a:t>
            </a:r>
            <a:endParaRPr lang="en-US" sz="1400">
              <a:solidFill>
                <a:srgbClr val="005800"/>
              </a:solidFill>
            </a:endParaRPr>
          </a:p>
        </p:txBody>
      </p:sp>
      <p:pic>
        <p:nvPicPr>
          <p:cNvPr id="1141774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638" y="3429000"/>
            <a:ext cx="6315075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1777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188" y="1439863"/>
            <a:ext cx="2609850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1778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025" y="4941888"/>
            <a:ext cx="4427538" cy="1490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5C354-5419-4272-9849-AACC6614944F}" type="slidenum">
              <a:rPr lang="en-US"/>
              <a:pPr/>
              <a:t>66</a:t>
            </a:fld>
            <a:endParaRPr lang="en-US"/>
          </a:p>
        </p:txBody>
      </p:sp>
      <p:sp>
        <p:nvSpPr>
          <p:cNvPr id="1142786" name="Rectangle 2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42787" name="Rectangle 3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42788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42789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42790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42791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42792" name="Rectangle 8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900" i="1">
                <a:solidFill>
                  <a:srgbClr val="005800"/>
                </a:solidFill>
              </a:rPr>
              <a:t>BASES EM  VALOR</a:t>
            </a: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DISTRIBUIÇÃO DOS GGF EM FUNÇÃO DO CUSTO PRIMO , PRIMÁRIO OU DIRECTO</a:t>
            </a:r>
            <a:endParaRPr lang="en-US" sz="1400">
              <a:solidFill>
                <a:srgbClr val="005800"/>
              </a:solidFill>
            </a:endParaRPr>
          </a:p>
        </p:txBody>
      </p:sp>
      <p:pic>
        <p:nvPicPr>
          <p:cNvPr id="1142796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1557338"/>
            <a:ext cx="3549650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279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663" y="3357563"/>
            <a:ext cx="7526337" cy="97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279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3" y="4662488"/>
            <a:ext cx="4679950" cy="157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39217-4B77-4C3D-A976-AF533B4B9728}" type="slidenum">
              <a:rPr lang="en-US"/>
              <a:pPr/>
              <a:t>67</a:t>
            </a:fld>
            <a:endParaRPr lang="en-US"/>
          </a:p>
        </p:txBody>
      </p:sp>
      <p:sp>
        <p:nvSpPr>
          <p:cNvPr id="1143810" name="Rectangle 2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43811" name="Rectangle 3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43812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43813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43814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43815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43816" name="Rectangle 8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900" i="1">
                <a:solidFill>
                  <a:srgbClr val="005800"/>
                </a:solidFill>
              </a:rPr>
              <a:t>BASES EM  VALOR</a:t>
            </a: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DISTRIBUIÇÃO DOS GGF EM FUNÇÃO DO VALOR VENDA DA PRODUÇÃO</a:t>
            </a:r>
            <a:endParaRPr lang="en-US" sz="1400">
              <a:solidFill>
                <a:srgbClr val="005800"/>
              </a:solidFill>
            </a:endParaRPr>
          </a:p>
        </p:txBody>
      </p:sp>
      <p:pic>
        <p:nvPicPr>
          <p:cNvPr id="114382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3187700"/>
            <a:ext cx="7410450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3822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4464050"/>
            <a:ext cx="4837113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43824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650" y="1439863"/>
            <a:ext cx="3549650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82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46883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46884" name="Text Box 4"/>
          <p:cNvSpPr txBox="1">
            <a:spLocks noChangeArrowheads="1"/>
          </p:cNvSpPr>
          <p:nvPr/>
        </p:nvSpPr>
        <p:spPr bwMode="auto">
          <a:xfrm>
            <a:off x="1833563" y="3095625"/>
            <a:ext cx="6084887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QUOTAS DE IMPUTAÇÃO =</a:t>
            </a:r>
          </a:p>
          <a:p>
            <a:pPr algn="ctr">
              <a:spcBef>
                <a:spcPct val="50000"/>
              </a:spcBef>
            </a:pPr>
            <a:endParaRPr lang="en-US" sz="14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146885" name="Group 5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146886" name="AutoShape 6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46887" name="AutoShape 7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 b="0">
                  <a:solidFill>
                    <a:schemeClr val="accent1"/>
                  </a:solidFill>
                </a:rPr>
                <a:t>MOD</a:t>
              </a:r>
              <a:endParaRPr lang="en-US" sz="900" b="0">
                <a:solidFill>
                  <a:schemeClr val="accent1"/>
                </a:solidFill>
              </a:endParaRPr>
            </a:p>
          </p:txBody>
        </p:sp>
        <p:sp>
          <p:nvSpPr>
            <p:cNvPr id="1146888" name="AutoShape 8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1000">
                  <a:solidFill>
                    <a:schemeClr val="tx2"/>
                  </a:solidFill>
                </a:rPr>
                <a:t>GGF</a:t>
              </a:r>
              <a:endParaRPr lang="en-US" sz="100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983D1-E2A6-4184-A4C2-20323929EEC0}" type="slidenum">
              <a:rPr lang="en-US"/>
              <a:pPr/>
              <a:t>69</a:t>
            </a:fld>
            <a:endParaRPr lang="en-US"/>
          </a:p>
        </p:txBody>
      </p:sp>
      <p:sp>
        <p:nvSpPr>
          <p:cNvPr id="1149955" name="Rectangle 3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49956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49957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49958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49959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49960" name="Rectangle 8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400">
                <a:solidFill>
                  <a:srgbClr val="005800"/>
                </a:solidFill>
              </a:rPr>
              <a:t>GASTOS REAIS E GASTOS PREVISIONAIS . . . </a:t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. . . .  TEMA CUJO RACIONAL ASSENTA NAS QUOTAS DE IMPUTAÇÃO </a:t>
            </a:r>
            <a:endParaRPr lang="en-US" sz="1400">
              <a:solidFill>
                <a:srgbClr val="005800"/>
              </a:solidFill>
            </a:endParaRPr>
          </a:p>
        </p:txBody>
      </p:sp>
      <p:pic>
        <p:nvPicPr>
          <p:cNvPr id="1149964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412875"/>
            <a:ext cx="8969375" cy="41529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82DFB-69F0-4473-AE2D-FC512967613B}" type="slidenum">
              <a:rPr lang="en-US"/>
              <a:pPr/>
              <a:t>70</a:t>
            </a:fld>
            <a:endParaRPr lang="en-US"/>
          </a:p>
        </p:txBody>
      </p:sp>
      <p:sp>
        <p:nvSpPr>
          <p:cNvPr id="1150978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3" y="260350"/>
            <a:ext cx="8750300" cy="838200"/>
          </a:xfrm>
        </p:spPr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50979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50980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50981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50982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50983" name="Rectangle 7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400">
                <a:solidFill>
                  <a:srgbClr val="005800"/>
                </a:solidFill>
              </a:rPr>
              <a:t> </a:t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TIPOS DE QUOTAS PARA IMPUTAÇÃO DOS GASTOS . . .</a:t>
            </a:r>
            <a:endParaRPr lang="en-US" sz="1400">
              <a:solidFill>
                <a:srgbClr val="005800"/>
              </a:solidFill>
            </a:endParaRPr>
          </a:p>
        </p:txBody>
      </p:sp>
      <p:sp>
        <p:nvSpPr>
          <p:cNvPr id="1150985" name="Rectangle 9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pt-PT" sz="1200" b="1"/>
              <a:t>QUOTA REAL SIMPLES</a:t>
            </a:r>
          </a:p>
          <a:p>
            <a:pPr lvl="1">
              <a:lnSpc>
                <a:spcPct val="90000"/>
              </a:lnSpc>
            </a:pPr>
            <a:r>
              <a:rPr lang="pt-PT" sz="1000"/>
              <a:t>IMPUTADOS AOS PRODUTOS APENAS OS GASTOS RELEVADOS NO PERÍODO NÃO ATENDENDO A PERIODIFICAÇÕES. </a:t>
            </a:r>
          </a:p>
          <a:p>
            <a:pPr lvl="1">
              <a:lnSpc>
                <a:spcPct val="90000"/>
              </a:lnSpc>
            </a:pPr>
            <a:r>
              <a:rPr lang="pt-PT" sz="1000"/>
              <a:t>NÃO ACONSELHÁVEL DADO QUE INTRODUZ / PODE INTRODUZIR FORTES DISTORÇÕES  NO CUSTO DOS PRODUTOS DE PERÍODO PARA PERÍODO.</a:t>
            </a:r>
          </a:p>
          <a:p>
            <a:pPr>
              <a:lnSpc>
                <a:spcPct val="90000"/>
              </a:lnSpc>
            </a:pPr>
            <a:endParaRPr lang="pt-PT" sz="1200"/>
          </a:p>
          <a:p>
            <a:pPr>
              <a:lnSpc>
                <a:spcPct val="90000"/>
              </a:lnSpc>
            </a:pPr>
            <a:endParaRPr lang="pt-PT" sz="1200"/>
          </a:p>
          <a:p>
            <a:pPr>
              <a:lnSpc>
                <a:spcPct val="90000"/>
              </a:lnSpc>
            </a:pPr>
            <a:r>
              <a:rPr lang="pt-PT" sz="1200" b="1"/>
              <a:t>QUOTA REAL CORRIGIDA</a:t>
            </a:r>
          </a:p>
          <a:p>
            <a:pPr lvl="1">
              <a:lnSpc>
                <a:spcPct val="90000"/>
              </a:lnSpc>
            </a:pPr>
            <a:r>
              <a:rPr lang="pt-PT" sz="1000"/>
              <a:t>IMPUTADOS AOS PRODUTOS PARA ALÉM DOS GASTOS RELEVADOS NO PERÍODO IGUALMENTE TODOS AQUELES QUE FORAM OBJECTO DE PERIODIFICAÇÕES.</a:t>
            </a:r>
          </a:p>
          <a:p>
            <a:pPr lvl="1">
              <a:lnSpc>
                <a:spcPct val="90000"/>
              </a:lnSpc>
            </a:pPr>
            <a:r>
              <a:rPr lang="pt-PT" sz="1000"/>
              <a:t>MUITO UTILIZADO </a:t>
            </a:r>
          </a:p>
          <a:p>
            <a:pPr lvl="1">
              <a:lnSpc>
                <a:spcPct val="90000"/>
              </a:lnSpc>
            </a:pPr>
            <a:endParaRPr lang="pt-PT" sz="1000"/>
          </a:p>
          <a:p>
            <a:pPr>
              <a:lnSpc>
                <a:spcPct val="90000"/>
              </a:lnSpc>
            </a:pPr>
            <a:endParaRPr lang="pt-PT" sz="1200"/>
          </a:p>
          <a:p>
            <a:pPr>
              <a:lnSpc>
                <a:spcPct val="90000"/>
              </a:lnSpc>
            </a:pPr>
            <a:endParaRPr lang="pt-PT" sz="1200"/>
          </a:p>
          <a:p>
            <a:pPr>
              <a:lnSpc>
                <a:spcPct val="90000"/>
              </a:lnSpc>
            </a:pPr>
            <a:r>
              <a:rPr lang="pt-PT" sz="1200" b="1"/>
              <a:t>QUOTA TEÓRICA</a:t>
            </a:r>
          </a:p>
          <a:p>
            <a:pPr lvl="1">
              <a:lnSpc>
                <a:spcPct val="90000"/>
              </a:lnSpc>
            </a:pPr>
            <a:r>
              <a:rPr lang="pt-PT" sz="1000"/>
              <a:t>IMPUTA GASTOS ASSENTES NUMA QUOTA TEÓRICA CALCULADA TOMANDO EM CONSIDERAÇÃO O ORÇAMENTO DE GASTOS E OS NIVEIS DE ACTIVIDADE PROGRAMADOS.</a:t>
            </a:r>
          </a:p>
          <a:p>
            <a:pPr lvl="1">
              <a:lnSpc>
                <a:spcPct val="90000"/>
              </a:lnSpc>
            </a:pPr>
            <a:r>
              <a:rPr lang="pt-PT" sz="1000"/>
              <a:t>MUITO UTILIZADO</a:t>
            </a:r>
            <a:endParaRPr lang="en-US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6A6CB-1212-4569-BB33-778770B85874}" type="slidenum">
              <a:rPr lang="en-US"/>
              <a:pPr/>
              <a:t>71</a:t>
            </a:fld>
            <a:endParaRPr lang="en-US"/>
          </a:p>
        </p:txBody>
      </p:sp>
      <p:sp>
        <p:nvSpPr>
          <p:cNvPr id="1152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52003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52004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52005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52006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52007" name="Rectangle 7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400">
                <a:solidFill>
                  <a:srgbClr val="005800"/>
                </a:solidFill>
              </a:rPr>
              <a:t> </a:t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ESQUEMA DA QUOTA REAL SIMPLES</a:t>
            </a:r>
            <a:endParaRPr lang="en-US" sz="1400">
              <a:solidFill>
                <a:srgbClr val="005800"/>
              </a:solidFill>
            </a:endParaRPr>
          </a:p>
        </p:txBody>
      </p:sp>
      <p:pic>
        <p:nvPicPr>
          <p:cNvPr id="1152011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1844675"/>
            <a:ext cx="8582025" cy="2824163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93BC9-6FDB-462B-981A-E776D6619851}" type="slidenum">
              <a:rPr lang="en-US"/>
              <a:pPr/>
              <a:t>72</a:t>
            </a:fld>
            <a:endParaRPr lang="en-US"/>
          </a:p>
        </p:txBody>
      </p:sp>
      <p:sp>
        <p:nvSpPr>
          <p:cNvPr id="1154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54051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54052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54053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54054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54055" name="Rectangle 7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400">
                <a:solidFill>
                  <a:srgbClr val="005800"/>
                </a:solidFill>
              </a:rPr>
              <a:t> </a:t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ESQUEMA DA QUOTA REAL CORRIGIDA</a:t>
            </a:r>
            <a:endParaRPr lang="en-US" sz="1400">
              <a:solidFill>
                <a:srgbClr val="005800"/>
              </a:solidFill>
            </a:endParaRPr>
          </a:p>
        </p:txBody>
      </p:sp>
      <p:pic>
        <p:nvPicPr>
          <p:cNvPr id="115405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412875"/>
            <a:ext cx="8969375" cy="446405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F39-76E9-4840-B030-4E1A09EE0008}" type="slidenum">
              <a:rPr lang="en-US"/>
              <a:pPr/>
              <a:t>73</a:t>
            </a:fld>
            <a:endParaRPr lang="en-US"/>
          </a:p>
        </p:txBody>
      </p:sp>
      <p:sp>
        <p:nvSpPr>
          <p:cNvPr id="1155084" name="Rectangle 12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55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55075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55076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55077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55078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55079" name="Rectangle 7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400">
                <a:solidFill>
                  <a:srgbClr val="005800"/>
                </a:solidFill>
              </a:rPr>
              <a:t> </a:t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ESQUEMA DA QUOTA TEÓRICA DE IMPUTAÇÃO</a:t>
            </a:r>
            <a:endParaRPr lang="en-US" sz="1400">
              <a:solidFill>
                <a:srgbClr val="005800"/>
              </a:solidFill>
            </a:endParaRPr>
          </a:p>
        </p:txBody>
      </p:sp>
      <p:pic>
        <p:nvPicPr>
          <p:cNvPr id="115508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341438"/>
            <a:ext cx="4211638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508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838" y="1341438"/>
            <a:ext cx="4759325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5083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2852738"/>
            <a:ext cx="9047163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07C64-79DE-4D25-AB9A-C44C29D1AF15}" type="slidenum">
              <a:rPr lang="en-US"/>
              <a:pPr/>
              <a:t>74</a:t>
            </a:fld>
            <a:endParaRPr lang="en-US"/>
          </a:p>
        </p:txBody>
      </p:sp>
      <p:sp>
        <p:nvSpPr>
          <p:cNvPr id="115609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sp>
        <p:nvSpPr>
          <p:cNvPr id="1156109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742950" y="1341438"/>
            <a:ext cx="8734425" cy="4641850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pt-PT" sz="1400"/>
              <a:t>CONSIDERANDO</a:t>
            </a:r>
          </a:p>
          <a:p>
            <a:pPr lvl="1">
              <a:lnSpc>
                <a:spcPct val="90000"/>
              </a:lnSpc>
            </a:pPr>
            <a:r>
              <a:rPr lang="pt-PT" sz="1200"/>
              <a:t>GR – Gastos Reais           </a:t>
            </a:r>
            <a:r>
              <a:rPr lang="pt-PT" sz="1200">
                <a:sym typeface="Wingdings" pitchFamily="2" charset="2"/>
              </a:rPr>
              <a:t>GR = Hr * Tr</a:t>
            </a:r>
            <a:endParaRPr lang="pt-PT" sz="1200"/>
          </a:p>
          <a:p>
            <a:pPr lvl="1">
              <a:lnSpc>
                <a:spcPct val="90000"/>
              </a:lnSpc>
            </a:pPr>
            <a:r>
              <a:rPr lang="pt-PT" sz="1200"/>
              <a:t>GA – Gastos Aplicados   </a:t>
            </a:r>
            <a:r>
              <a:rPr lang="pt-PT" sz="1200">
                <a:sym typeface="Wingdings" pitchFamily="2" charset="2"/>
              </a:rPr>
              <a:t> GA = Hr * To</a:t>
            </a:r>
            <a:endParaRPr lang="pt-PT" sz="1200"/>
          </a:p>
          <a:p>
            <a:pPr lvl="1">
              <a:lnSpc>
                <a:spcPct val="90000"/>
              </a:lnSpc>
            </a:pPr>
            <a:r>
              <a:rPr lang="pt-PT" sz="1200"/>
              <a:t>GO – Gastos Orçamento </a:t>
            </a:r>
            <a:r>
              <a:rPr lang="pt-PT" sz="1200">
                <a:sym typeface="Wingdings" pitchFamily="2" charset="2"/>
              </a:rPr>
              <a:t> GO = Ho * To</a:t>
            </a:r>
            <a:endParaRPr lang="pt-PT" sz="1200"/>
          </a:p>
          <a:p>
            <a:pPr lvl="1">
              <a:lnSpc>
                <a:spcPct val="90000"/>
              </a:lnSpc>
            </a:pPr>
            <a:r>
              <a:rPr lang="pt-PT" sz="1200"/>
              <a:t>Hr – Horas Reais</a:t>
            </a:r>
          </a:p>
          <a:p>
            <a:pPr lvl="1">
              <a:lnSpc>
                <a:spcPct val="90000"/>
              </a:lnSpc>
            </a:pPr>
            <a:r>
              <a:rPr lang="pt-PT" sz="1200"/>
              <a:t>Ho – Horas Orçamento</a:t>
            </a:r>
          </a:p>
          <a:p>
            <a:pPr lvl="1">
              <a:lnSpc>
                <a:spcPct val="90000"/>
              </a:lnSpc>
            </a:pPr>
            <a:r>
              <a:rPr lang="pt-PT" sz="1200"/>
              <a:t>To – Taxa teórica de Orçamento</a:t>
            </a:r>
          </a:p>
          <a:p>
            <a:pPr lvl="1">
              <a:lnSpc>
                <a:spcPct val="90000"/>
              </a:lnSpc>
            </a:pPr>
            <a:endParaRPr lang="pt-PT" sz="1200"/>
          </a:p>
          <a:p>
            <a:pPr>
              <a:lnSpc>
                <a:spcPct val="90000"/>
              </a:lnSpc>
            </a:pPr>
            <a:r>
              <a:rPr lang="pt-PT" sz="1400"/>
              <a:t>ENTÃO PODEREMOS TER AS SEGUINTES SITUAÇÕES :</a:t>
            </a:r>
          </a:p>
          <a:p>
            <a:pPr lvl="1">
              <a:lnSpc>
                <a:spcPct val="90000"/>
              </a:lnSpc>
            </a:pPr>
            <a:r>
              <a:rPr lang="pt-PT" sz="1200"/>
              <a:t>GR &lt; GA  =&gt; sobre-absorção ; sobre-aplicação ou sobre-imputação</a:t>
            </a:r>
          </a:p>
          <a:p>
            <a:pPr lvl="1">
              <a:lnSpc>
                <a:spcPct val="90000"/>
              </a:lnSpc>
            </a:pPr>
            <a:r>
              <a:rPr lang="pt-PT" sz="1200"/>
              <a:t>GR &gt; GA  =&gt; sub-absorção ; sub-aplicação ou sub-imputação</a:t>
            </a:r>
          </a:p>
          <a:p>
            <a:pPr>
              <a:lnSpc>
                <a:spcPct val="90000"/>
              </a:lnSpc>
            </a:pPr>
            <a:endParaRPr lang="pt-PT" sz="1400"/>
          </a:p>
          <a:p>
            <a:pPr>
              <a:lnSpc>
                <a:spcPct val="90000"/>
              </a:lnSpc>
            </a:pPr>
            <a:r>
              <a:rPr lang="pt-PT" sz="1400"/>
              <a:t>ANÁLISE DOS DESVIOS</a:t>
            </a:r>
          </a:p>
          <a:p>
            <a:pPr lvl="1">
              <a:lnSpc>
                <a:spcPct val="90000"/>
              </a:lnSpc>
            </a:pPr>
            <a:r>
              <a:rPr lang="pt-PT" sz="1200"/>
              <a:t>D = GA-GR</a:t>
            </a:r>
          </a:p>
          <a:p>
            <a:pPr lvl="1">
              <a:lnSpc>
                <a:spcPct val="90000"/>
              </a:lnSpc>
            </a:pPr>
            <a:r>
              <a:rPr lang="pt-PT" sz="1200"/>
              <a:t>D = GA-GR+GO-GO</a:t>
            </a:r>
          </a:p>
          <a:p>
            <a:pPr lvl="1">
              <a:lnSpc>
                <a:spcPct val="90000"/>
              </a:lnSpc>
            </a:pPr>
            <a:r>
              <a:rPr lang="pt-PT" sz="1200"/>
              <a:t>D = (GO-GR) + (GA-GO)</a:t>
            </a:r>
          </a:p>
          <a:p>
            <a:pPr lvl="1">
              <a:lnSpc>
                <a:spcPct val="90000"/>
              </a:lnSpc>
            </a:pPr>
            <a:r>
              <a:rPr lang="pt-PT" sz="1200"/>
              <a:t>D = (GO-GR) + (Hr*To – Ho*To)</a:t>
            </a:r>
          </a:p>
          <a:p>
            <a:pPr lvl="1">
              <a:lnSpc>
                <a:spcPct val="90000"/>
              </a:lnSpc>
            </a:pPr>
            <a:r>
              <a:rPr lang="pt-PT" sz="1200"/>
              <a:t>D = (GO-GR) + To *(Hr-Ho)</a:t>
            </a:r>
            <a:endParaRPr lang="en-US" sz="1200"/>
          </a:p>
        </p:txBody>
      </p:sp>
      <p:grpSp>
        <p:nvGrpSpPr>
          <p:cNvPr id="1156100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56101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56102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56103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56104" name="Rectangle 8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400">
                <a:solidFill>
                  <a:srgbClr val="005800"/>
                </a:solidFill>
              </a:rPr>
              <a:t> </a:t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SOBRE E SUB-IMPUTAÇÃO DE GASTOS E ANÁLISE DOS DESVIOS</a:t>
            </a:r>
            <a:endParaRPr lang="en-US" sz="1400">
              <a:solidFill>
                <a:srgbClr val="005800"/>
              </a:solidFill>
            </a:endParaRPr>
          </a:p>
        </p:txBody>
      </p:sp>
      <p:sp>
        <p:nvSpPr>
          <p:cNvPr id="1156110" name="AutoShape 14"/>
          <p:cNvSpPr>
            <a:spLocks noChangeArrowheads="1"/>
          </p:cNvSpPr>
          <p:nvPr/>
        </p:nvSpPr>
        <p:spPr bwMode="auto">
          <a:xfrm>
            <a:off x="1754188" y="5229225"/>
            <a:ext cx="935037" cy="504825"/>
          </a:xfrm>
          <a:prstGeom prst="upArrowCallout">
            <a:avLst>
              <a:gd name="adj1" fmla="val 46305"/>
              <a:gd name="adj2" fmla="val 46305"/>
              <a:gd name="adj3" fmla="val 16667"/>
              <a:gd name="adj4" fmla="val 66667"/>
            </a:avLst>
          </a:prstGeom>
          <a:solidFill>
            <a:schemeClr val="accent2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900">
                <a:solidFill>
                  <a:srgbClr val="F1FD7B"/>
                </a:solidFill>
              </a:rPr>
              <a:t>Desvio </a:t>
            </a:r>
          </a:p>
          <a:p>
            <a:pPr algn="ctr"/>
            <a:r>
              <a:rPr lang="pt-PT" sz="900">
                <a:solidFill>
                  <a:srgbClr val="F1FD7B"/>
                </a:solidFill>
              </a:rPr>
              <a:t>Orçamento</a:t>
            </a:r>
            <a:endParaRPr lang="en-US" sz="900">
              <a:solidFill>
                <a:srgbClr val="F1FD7B"/>
              </a:solidFill>
            </a:endParaRPr>
          </a:p>
        </p:txBody>
      </p:sp>
      <p:sp>
        <p:nvSpPr>
          <p:cNvPr id="1156111" name="AutoShape 15"/>
          <p:cNvSpPr>
            <a:spLocks noChangeArrowheads="1"/>
          </p:cNvSpPr>
          <p:nvPr/>
        </p:nvSpPr>
        <p:spPr bwMode="auto">
          <a:xfrm>
            <a:off x="2768600" y="5229225"/>
            <a:ext cx="936625" cy="504825"/>
          </a:xfrm>
          <a:prstGeom prst="upArrowCallout">
            <a:avLst>
              <a:gd name="adj1" fmla="val 46384"/>
              <a:gd name="adj2" fmla="val 46384"/>
              <a:gd name="adj3" fmla="val 16667"/>
              <a:gd name="adj4" fmla="val 6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PT" sz="900"/>
              <a:t>Desvio </a:t>
            </a:r>
          </a:p>
          <a:p>
            <a:pPr algn="ctr"/>
            <a:r>
              <a:rPr lang="pt-PT" sz="900"/>
              <a:t>Actividade</a:t>
            </a:r>
            <a:endParaRPr lang="en-US" sz="9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8146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58147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58148" name="Text Box 4"/>
          <p:cNvSpPr txBox="1">
            <a:spLocks noChangeArrowheads="1"/>
          </p:cNvSpPr>
          <p:nvPr/>
        </p:nvSpPr>
        <p:spPr bwMode="auto">
          <a:xfrm>
            <a:off x="1833563" y="3095625"/>
            <a:ext cx="6084887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SECÇÕES HOMOGÉNEAS=</a:t>
            </a:r>
          </a:p>
          <a:p>
            <a:pPr algn="ctr">
              <a:spcBef>
                <a:spcPct val="50000"/>
              </a:spcBef>
            </a:pPr>
            <a:endParaRPr lang="en-US" sz="14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158149" name="Group 5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158150" name="AutoShape 6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58151" name="AutoShape 7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 b="0">
                  <a:solidFill>
                    <a:schemeClr val="accent1"/>
                  </a:solidFill>
                </a:rPr>
                <a:t>MOD</a:t>
              </a:r>
              <a:endParaRPr lang="en-US" sz="900" b="0">
                <a:solidFill>
                  <a:schemeClr val="accent1"/>
                </a:solidFill>
              </a:endParaRPr>
            </a:p>
          </p:txBody>
        </p:sp>
        <p:sp>
          <p:nvSpPr>
            <p:cNvPr id="1158152" name="AutoShape 8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1000">
                  <a:solidFill>
                    <a:schemeClr val="tx2"/>
                  </a:solidFill>
                </a:rPr>
                <a:t>GGF</a:t>
              </a:r>
              <a:endParaRPr lang="en-US" sz="100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89710-220B-4FA4-B46B-726D9C52BAFD}" type="slidenum">
              <a:rPr lang="en-US"/>
              <a:pPr/>
              <a:t>76</a:t>
            </a:fld>
            <a:endParaRPr lang="en-US"/>
          </a:p>
        </p:txBody>
      </p:sp>
      <p:sp>
        <p:nvSpPr>
          <p:cNvPr id="1159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59172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59173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59174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59175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59176" name="Rectangle 8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400">
                <a:solidFill>
                  <a:srgbClr val="005800"/>
                </a:solidFill>
              </a:rPr>
              <a:t> </a:t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CONCEITO DE SECÇÃO HOMOGÉNEA . . . </a:t>
            </a:r>
            <a:endParaRPr lang="en-US" sz="1400">
              <a:solidFill>
                <a:srgbClr val="005800"/>
              </a:solidFill>
            </a:endParaRPr>
          </a:p>
        </p:txBody>
      </p:sp>
      <p:sp>
        <p:nvSpPr>
          <p:cNvPr id="1159180" name="Rectangle 12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r>
              <a:rPr lang="pt-PT" sz="1400"/>
              <a:t>SOB O </a:t>
            </a:r>
            <a:r>
              <a:rPr lang="pt-PT" sz="1400" b="1" u="sng"/>
              <a:t>PONTO DE VISTA DA ACTIVIDADE</a:t>
            </a:r>
            <a:r>
              <a:rPr lang="pt-PT" sz="1400"/>
              <a:t>  AS SH APRESENTAM AS SEGUINTES CARACTERISTICAS PRINCIPAIS:</a:t>
            </a:r>
          </a:p>
          <a:p>
            <a:pPr lvl="1"/>
            <a:r>
              <a:rPr lang="pt-PT" sz="1200"/>
              <a:t>CONSTITUEM AGRUPAMENTOS DE MEIOS (HUMANOS, TÉCNICOS, MATERIAIS) COM VISTA Á REALIZAÇÃO DE UMA DETERMINADA FINALIDADE</a:t>
            </a:r>
          </a:p>
          <a:p>
            <a:pPr lvl="1"/>
            <a:endParaRPr lang="pt-PT" sz="1200"/>
          </a:p>
          <a:p>
            <a:pPr lvl="1"/>
            <a:r>
              <a:rPr lang="pt-PT" sz="1200"/>
              <a:t>SÃO COLOCADAS SOB A AUTORIDADE DE UM ELEMENTO RESPONSÁVEL</a:t>
            </a:r>
          </a:p>
          <a:p>
            <a:pPr lvl="1"/>
            <a:endParaRPr lang="pt-PT" sz="1200"/>
          </a:p>
          <a:p>
            <a:pPr lvl="1"/>
            <a:r>
              <a:rPr lang="pt-PT" sz="1200"/>
              <a:t>A SUA ACTIVIDADE É PASSIVEL DE SER MENSURADA ATRAVÉS DE UMA DETERMINADA UNIDADE (HH ; HM; KG; € ETC) A QUAL É VULGARMENTE DESIGNADA POR UNIDADE DE OBRA (UO) OU UNIDADE DE TRABALHO (UT) </a:t>
            </a:r>
          </a:p>
          <a:p>
            <a:endParaRPr lang="pt-PT" sz="1400"/>
          </a:p>
          <a:p>
            <a:r>
              <a:rPr lang="pt-PT" sz="1400"/>
              <a:t>SOB O </a:t>
            </a:r>
            <a:r>
              <a:rPr lang="pt-PT" sz="1400" b="1" u="sng"/>
              <a:t>PONTO DE VISTA CONTABILISTICO</a:t>
            </a:r>
            <a:r>
              <a:rPr lang="pt-PT" sz="1400"/>
              <a:t>  O CONCEITO DE  SH É MAIS AMPLO PODENDO A SUA DEFINIÇÃO SER APRESENTADA DO SEGUINTE MODO :</a:t>
            </a:r>
          </a:p>
          <a:p>
            <a:pPr lvl="1"/>
            <a:r>
              <a:rPr lang="pt-PT" sz="1200"/>
              <a:t>AGRUPAMENTO REAL OU FICTICIO DE GASTOS ESTABELECIDOS DE FORMA A QUE O SEU TOTAL POSSA SER REFERIDO A UMA UNIDADE COMUM (UNIDADE OBRA) QUE PERMITA O SEU CONTROLO E POSTERIOR IMPUTAÇÃO.</a:t>
            </a:r>
          </a:p>
          <a:p>
            <a:pPr lvl="1"/>
            <a:endParaRPr lang="pt-PT" sz="1200"/>
          </a:p>
          <a:p>
            <a:pPr lvl="1"/>
            <a:r>
              <a:rPr lang="pt-PT" sz="1200"/>
              <a:t>EM TERMOS CONTABILISTICOS É POIS POSSIVEL CONSTITUIR GRUPOS DE GASTOS SEM SUPORTE  FÍSICO QUE PODERÃO SER OBJECTO DE ALOCAÇÃO ATRAVÉS DE COEFICIENTES (CHAVES) </a:t>
            </a:r>
            <a:r>
              <a:rPr lang="pt-PT" sz="1200">
                <a:sym typeface="Wingdings" pitchFamily="2" charset="2"/>
              </a:rPr>
              <a:t> SECÇÕES FICTICIAS</a:t>
            </a:r>
            <a:endParaRPr lang="en-US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F7E10-430E-4001-8F4E-FC083AFD12D4}" type="slidenum">
              <a:rPr lang="en-US"/>
              <a:pPr/>
              <a:t>77</a:t>
            </a:fld>
            <a:endParaRPr lang="en-US"/>
          </a:p>
        </p:txBody>
      </p:sp>
      <p:sp>
        <p:nvSpPr>
          <p:cNvPr id="1160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60195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60196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60197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60198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60199" name="Rectangle 7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400">
                <a:solidFill>
                  <a:srgbClr val="005800"/>
                </a:solidFill>
              </a:rPr>
              <a:t> </a:t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PRINCIPAIS FINALIDADES DO MÉTODO DAS SECÇÕES HOMOGÉNEAS </a:t>
            </a:r>
            <a:endParaRPr lang="en-US" sz="1400">
              <a:solidFill>
                <a:srgbClr val="005800"/>
              </a:solidFill>
            </a:endParaRPr>
          </a:p>
        </p:txBody>
      </p:sp>
      <p:sp>
        <p:nvSpPr>
          <p:cNvPr id="1160200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742950" y="1524000"/>
            <a:ext cx="8578850" cy="4572000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r>
              <a:rPr lang="pt-PT" sz="1400"/>
              <a:t>MAIOR </a:t>
            </a:r>
            <a:r>
              <a:rPr lang="pt-PT" sz="1400" b="1"/>
              <a:t>RIGOR NA IMPUTAÇÃO DOS GASTOS INDIRECTOS AOS PRODUTOS</a:t>
            </a:r>
            <a:r>
              <a:rPr lang="pt-PT" sz="1400"/>
              <a:t>, UMA VEZ QUE ESTA IMPUTAÇÃO SERÁ EFECTUADA TOMANDO EM CONSIDERAÇÃO O CONSUMO PELOS DIFERENTES PRODUTOS,  ORDENS FABRICO OU OUTROS OBJECTOS DE CUSTO, DO CONSUMO DAS RESPECTIVAS UNIDADES OBRA DE CADA UMA DAS SECÇÕES.</a:t>
            </a:r>
          </a:p>
          <a:p>
            <a:endParaRPr lang="pt-PT" sz="1400"/>
          </a:p>
          <a:p>
            <a:r>
              <a:rPr lang="pt-PT" sz="1400" b="1"/>
              <a:t>MONITORAR E CONTROLAR</a:t>
            </a:r>
            <a:r>
              <a:rPr lang="pt-PT" sz="1400"/>
              <a:t> A EVOLUÇÃO DOS GASTOS BEM COMO AS </a:t>
            </a:r>
            <a:r>
              <a:rPr lang="pt-PT" sz="1400" b="1"/>
              <a:t>CONDIÇÕES</a:t>
            </a:r>
            <a:r>
              <a:rPr lang="pt-PT" sz="1400"/>
              <a:t> INTERNAS DE </a:t>
            </a:r>
            <a:r>
              <a:rPr lang="pt-PT" sz="1400" b="1"/>
              <a:t>EXPLORAÇÃO</a:t>
            </a:r>
            <a:r>
              <a:rPr lang="pt-PT" sz="1400"/>
              <a:t> (SECÇÕES, DEPARTAMENTOS ETC).</a:t>
            </a:r>
          </a:p>
          <a:p>
            <a:endParaRPr lang="pt-PT" sz="1400"/>
          </a:p>
          <a:p>
            <a:r>
              <a:rPr lang="pt-PT" sz="1400" b="1"/>
              <a:t>RESPONSABILIZAÇÃO</a:t>
            </a:r>
            <a:r>
              <a:rPr lang="pt-PT" sz="1400"/>
              <a:t> DA CHEFIA PELAS CONDIÇÕES DE FUNCIONAMENTO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E03F4-6C68-42ED-BF84-BD4035A0FEDF}" type="slidenum">
              <a:rPr lang="en-US"/>
              <a:pPr/>
              <a:t>78</a:t>
            </a:fld>
            <a:endParaRPr lang="en-US"/>
          </a:p>
        </p:txBody>
      </p:sp>
      <p:sp>
        <p:nvSpPr>
          <p:cNvPr id="1161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61219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61220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61221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61222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61223" name="Rectangle 7"/>
          <p:cNvSpPr>
            <a:spLocks noChangeArrowheads="1"/>
          </p:cNvSpPr>
          <p:nvPr/>
        </p:nvSpPr>
        <p:spPr bwMode="auto">
          <a:xfrm>
            <a:off x="350838" y="404813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400">
                <a:solidFill>
                  <a:srgbClr val="005800"/>
                </a:solidFill>
              </a:rPr>
              <a:t> </a:t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/>
            </a:r>
            <a:br>
              <a:rPr lang="pt-PT" sz="1400">
                <a:solidFill>
                  <a:srgbClr val="005800"/>
                </a:solidFill>
              </a:rPr>
            </a:br>
            <a:r>
              <a:rPr lang="pt-PT" sz="1400">
                <a:solidFill>
                  <a:srgbClr val="005800"/>
                </a:solidFill>
              </a:rPr>
              <a:t>TOPOLOGIA DAS SECÇÕES HOMOGÉNEAS </a:t>
            </a:r>
            <a:endParaRPr lang="en-US" sz="1400">
              <a:solidFill>
                <a:srgbClr val="005800"/>
              </a:solidFill>
            </a:endParaRPr>
          </a:p>
        </p:txBody>
      </p:sp>
      <p:sp>
        <p:nvSpPr>
          <p:cNvPr id="116122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742950" y="1524000"/>
            <a:ext cx="8578850" cy="4572000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r>
              <a:rPr lang="pt-PT" sz="1400" b="1"/>
              <a:t>SECÇÕES PRINCIPAIS</a:t>
            </a:r>
          </a:p>
          <a:p>
            <a:pPr lvl="1"/>
            <a:r>
              <a:rPr lang="pt-PT" sz="1200"/>
              <a:t>SÃO TODAS AQUELAS QUE CONCORREM PARA UMA DAS SEGINTES FASES DO PROCESSO </a:t>
            </a:r>
          </a:p>
          <a:p>
            <a:pPr marL="1165225" lvl="2" indent="-242888"/>
            <a:r>
              <a:rPr lang="pt-PT" sz="1000"/>
              <a:t>COMPRAS ; TRANSFORMAÇÃO ; VENDAS</a:t>
            </a:r>
          </a:p>
          <a:p>
            <a:pPr marL="1165225" lvl="2" indent="-242888"/>
            <a:endParaRPr lang="pt-PT" sz="1000"/>
          </a:p>
          <a:p>
            <a:pPr marL="1165225" lvl="2" indent="-242888"/>
            <a:endParaRPr lang="pt-PT" sz="1000"/>
          </a:p>
          <a:p>
            <a:r>
              <a:rPr lang="pt-PT" sz="1400" b="1"/>
              <a:t>SECÇÕES AUXILIARES</a:t>
            </a:r>
          </a:p>
          <a:p>
            <a:pPr lvl="1"/>
            <a:r>
              <a:rPr lang="pt-PT" sz="1200"/>
              <a:t>SÃO TODAS AQUELAS CUJA ACTIVIDADEQUE CONCORRE A FAVOR DE OUTRAS SECÇÕES PODENDO ESTAS SER PRINCIPAIS OU AUXILIARES. </a:t>
            </a:r>
          </a:p>
          <a:p>
            <a:pPr marL="1165225" lvl="2" indent="-242888"/>
            <a:endParaRPr lang="pt-PT" sz="1000"/>
          </a:p>
          <a:p>
            <a:pPr marL="1165225" lvl="2" indent="-242888"/>
            <a:endParaRPr lang="pt-PT" sz="1000"/>
          </a:p>
          <a:p>
            <a:r>
              <a:rPr lang="pt-PT" sz="1400" b="1"/>
              <a:t>SECÇÕES ADMINISTRATIVAS / FINANCEIRAS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C8203-DFC1-4C5D-8EC4-EFD0B5689054}" type="slidenum">
              <a:rPr lang="en-US"/>
              <a:pPr/>
              <a:t>79</a:t>
            </a:fld>
            <a:endParaRPr lang="en-US"/>
          </a:p>
        </p:txBody>
      </p:sp>
      <p:sp>
        <p:nvSpPr>
          <p:cNvPr id="1162254" name="Rectangle 14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62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62243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62244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62245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62246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62247" name="Rectangle 7"/>
          <p:cNvSpPr>
            <a:spLocks noChangeArrowheads="1"/>
          </p:cNvSpPr>
          <p:nvPr/>
        </p:nvSpPr>
        <p:spPr bwMode="auto">
          <a:xfrm>
            <a:off x="350838" y="142875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> </a:t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REPARTIÇÃO PRIMÁRIA E SECUNDÁRIA DOS GASTOS E CALCULO DO CUSTO UNITARIO DA UNIDADE OBRA</a:t>
            </a:r>
            <a:endParaRPr lang="en-US" sz="1600">
              <a:solidFill>
                <a:srgbClr val="005800"/>
              </a:solidFill>
            </a:endParaRPr>
          </a:p>
        </p:txBody>
      </p:sp>
      <p:sp>
        <p:nvSpPr>
          <p:cNvPr id="1162251" name="Text Box 11"/>
          <p:cNvSpPr txBox="1">
            <a:spLocks noChangeArrowheads="1"/>
          </p:cNvSpPr>
          <p:nvPr/>
        </p:nvSpPr>
        <p:spPr bwMode="auto">
          <a:xfrm>
            <a:off x="584200" y="1268413"/>
            <a:ext cx="8813800" cy="2047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1600" b="0">
                <a:solidFill>
                  <a:schemeClr val="tx1"/>
                </a:solidFill>
              </a:rPr>
              <a:t>Pressupor que uma determinada empresa se encontra estruturada através de secções homogéneas tendo para esse efeito criado as seguintes :</a:t>
            </a:r>
          </a:p>
          <a:p>
            <a:pPr lvl="1" algn="l">
              <a:spcBef>
                <a:spcPct val="50000"/>
              </a:spcBef>
            </a:pPr>
            <a:r>
              <a:rPr lang="pt-PT" sz="1600" b="0">
                <a:solidFill>
                  <a:schemeClr val="tx1"/>
                </a:solidFill>
              </a:rPr>
              <a:t>Secções Auxiliares : SA1  ; SA2</a:t>
            </a:r>
          </a:p>
          <a:p>
            <a:pPr lvl="1" algn="l">
              <a:spcBef>
                <a:spcPct val="50000"/>
              </a:spcBef>
            </a:pPr>
            <a:r>
              <a:rPr lang="pt-PT" sz="1600" b="0">
                <a:solidFill>
                  <a:schemeClr val="tx1"/>
                </a:solidFill>
              </a:rPr>
              <a:t>Secções Principais : SP1 ; SP2</a:t>
            </a:r>
          </a:p>
          <a:p>
            <a:pPr algn="l">
              <a:spcBef>
                <a:spcPct val="50000"/>
              </a:spcBef>
            </a:pPr>
            <a:r>
              <a:rPr lang="pt-PT" sz="1600" b="0">
                <a:solidFill>
                  <a:schemeClr val="tx1"/>
                </a:solidFill>
              </a:rPr>
              <a:t>No final de um determinado período os gastos primários eram os seguintes :</a:t>
            </a:r>
          </a:p>
          <a:p>
            <a:pPr lvl="1" algn="l">
              <a:spcBef>
                <a:spcPct val="50000"/>
              </a:spcBef>
            </a:pPr>
            <a:endParaRPr lang="en-US" sz="1600" b="0">
              <a:solidFill>
                <a:schemeClr val="tx1"/>
              </a:solidFill>
            </a:endParaRPr>
          </a:p>
        </p:txBody>
      </p:sp>
      <p:pic>
        <p:nvPicPr>
          <p:cNvPr id="116225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3429000"/>
            <a:ext cx="8813800" cy="172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2253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5229225"/>
            <a:ext cx="8813800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FC20C-879C-4A70-9A81-3B7B03E953A7}" type="slidenum">
              <a:rPr lang="en-US"/>
              <a:pPr/>
              <a:t>80</a:t>
            </a:fld>
            <a:endParaRPr lang="en-US"/>
          </a:p>
        </p:txBody>
      </p:sp>
      <p:sp>
        <p:nvSpPr>
          <p:cNvPr id="1163278" name="Rectangle 14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63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63267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63268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63269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63270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pic>
        <p:nvPicPr>
          <p:cNvPr id="116327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2708275"/>
            <a:ext cx="8112125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327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25" y="1341438"/>
            <a:ext cx="8035925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63277" name="Rectangle 13"/>
          <p:cNvSpPr>
            <a:spLocks noChangeArrowheads="1"/>
          </p:cNvSpPr>
          <p:nvPr/>
        </p:nvSpPr>
        <p:spPr bwMode="auto">
          <a:xfrm>
            <a:off x="350838" y="142875"/>
            <a:ext cx="87503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> </a:t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REPARTIÇÃO PRIMÁRIA E SECUNDÁRIA DOS GASTOS E CALCULO DO CUSTO UNITARIO DA UNIDADE OBRA (Cont.)</a:t>
            </a:r>
            <a:endParaRPr lang="en-US" sz="1600">
              <a:solidFill>
                <a:srgbClr val="0058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2D8E-0A74-4755-BD4B-CC9108088EB4}" type="slidenum">
              <a:rPr lang="en-US"/>
              <a:pPr/>
              <a:t>81</a:t>
            </a:fld>
            <a:endParaRPr lang="en-US"/>
          </a:p>
        </p:txBody>
      </p:sp>
      <p:sp>
        <p:nvSpPr>
          <p:cNvPr id="1164299" name="Rectangle 11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64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64291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64292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64293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64294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64297" name="Rectangle 9"/>
          <p:cNvSpPr>
            <a:spLocks noChangeArrowheads="1"/>
          </p:cNvSpPr>
          <p:nvPr/>
        </p:nvSpPr>
        <p:spPr bwMode="auto">
          <a:xfrm>
            <a:off x="350838" y="142875"/>
            <a:ext cx="92837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> </a:t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IMPUTAÇÃO DA ACTIVIDADE AOS OBJECTOS DE CUSTO (PRODUTOS NESTE CASO)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6429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1700213"/>
            <a:ext cx="8816975" cy="219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F322-B3A3-47EB-A6AC-8E7263473DBD}" type="slidenum">
              <a:rPr lang="en-US"/>
              <a:pPr/>
              <a:t>82</a:t>
            </a:fld>
            <a:endParaRPr lang="en-US"/>
          </a:p>
        </p:txBody>
      </p:sp>
      <p:sp>
        <p:nvSpPr>
          <p:cNvPr id="1165325" name="Rectangle 13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65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65315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65316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65317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65318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65319" name="Rectangle 7"/>
          <p:cNvSpPr>
            <a:spLocks noChangeArrowheads="1"/>
          </p:cNvSpPr>
          <p:nvPr/>
        </p:nvSpPr>
        <p:spPr bwMode="auto">
          <a:xfrm>
            <a:off x="350838" y="142875"/>
            <a:ext cx="92837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> </a:t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ESQUEMA DE CONTABILIZAÇÃO (DUPLO CONTABILISTICO)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65322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1484313"/>
            <a:ext cx="3198813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532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1341438"/>
            <a:ext cx="2341563" cy="482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5324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38" y="3573463"/>
            <a:ext cx="1682750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62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67363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167364" name="Text Box 4"/>
          <p:cNvSpPr txBox="1">
            <a:spLocks noChangeArrowheads="1"/>
          </p:cNvSpPr>
          <p:nvPr/>
        </p:nvSpPr>
        <p:spPr bwMode="auto">
          <a:xfrm>
            <a:off x="1833563" y="3095625"/>
            <a:ext cx="6084887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= PRESTAÇÕES RECIPROCAS=</a:t>
            </a:r>
          </a:p>
          <a:p>
            <a:pPr algn="ctr">
              <a:spcBef>
                <a:spcPct val="50000"/>
              </a:spcBef>
            </a:pPr>
            <a:endParaRPr lang="en-US" sz="1400" i="1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167365" name="Group 5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167366" name="AutoShape 6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rgbClr val="FFCC99"/>
                  </a:solidFill>
                </a:rPr>
                <a:t>MP</a:t>
              </a:r>
              <a:endParaRPr lang="en-US" sz="1200">
                <a:solidFill>
                  <a:srgbClr val="FFCC99"/>
                </a:solidFill>
              </a:endParaRPr>
            </a:p>
          </p:txBody>
        </p:sp>
        <p:sp>
          <p:nvSpPr>
            <p:cNvPr id="1167367" name="AutoShape 7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 b="0">
                  <a:solidFill>
                    <a:schemeClr val="accent1"/>
                  </a:solidFill>
                </a:rPr>
                <a:t>MOD</a:t>
              </a:r>
              <a:endParaRPr lang="en-US" sz="900" b="0">
                <a:solidFill>
                  <a:schemeClr val="accent1"/>
                </a:solidFill>
              </a:endParaRPr>
            </a:p>
          </p:txBody>
        </p:sp>
        <p:sp>
          <p:nvSpPr>
            <p:cNvPr id="1167368" name="AutoShape 8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1000">
                  <a:solidFill>
                    <a:schemeClr val="tx2"/>
                  </a:solidFill>
                </a:rPr>
                <a:t>GGF</a:t>
              </a:r>
              <a:endParaRPr lang="en-US" sz="100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9BA6A-47AD-4E9B-B8A9-619FB57AC6A4}" type="slidenum">
              <a:rPr lang="en-US"/>
              <a:pPr/>
              <a:t>84</a:t>
            </a:fld>
            <a:endParaRPr lang="en-US"/>
          </a:p>
        </p:txBody>
      </p:sp>
      <p:sp>
        <p:nvSpPr>
          <p:cNvPr id="1166350" name="Rectangle 14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663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66340" name="Group 4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66341" name="AutoShape 5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66342" name="AutoShape 6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66343" name="AutoShape 7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66344" name="Rectangle 8"/>
          <p:cNvSpPr>
            <a:spLocks noChangeArrowheads="1"/>
          </p:cNvSpPr>
          <p:nvPr/>
        </p:nvSpPr>
        <p:spPr bwMode="auto">
          <a:xfrm>
            <a:off x="350838" y="287338"/>
            <a:ext cx="92837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> </a:t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PRESTAÇÕES RECIPROCAS E MÉTODOS DE RESOLUÇÃO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6634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268413"/>
            <a:ext cx="7254875" cy="1960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634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3429000"/>
            <a:ext cx="7213600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1B92F-B491-491D-921E-CE85DB01436D}" type="slidenum">
              <a:rPr lang="en-US"/>
              <a:pPr/>
              <a:t>85</a:t>
            </a:fld>
            <a:endParaRPr lang="en-US"/>
          </a:p>
        </p:txBody>
      </p:sp>
      <p:sp>
        <p:nvSpPr>
          <p:cNvPr id="1168395" name="Rectangle 11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68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68387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68388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68389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68390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68391" name="Rectangle 7"/>
          <p:cNvSpPr>
            <a:spLocks noChangeArrowheads="1"/>
          </p:cNvSpPr>
          <p:nvPr/>
        </p:nvSpPr>
        <p:spPr bwMode="auto">
          <a:xfrm>
            <a:off x="350838" y="287338"/>
            <a:ext cx="92837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> </a:t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MÉTODOS DE RESOLUÇÃO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68394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1341438"/>
            <a:ext cx="7874000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6C3B4-9058-44AB-8C3A-FB0A71A99F66}" type="slidenum">
              <a:rPr lang="en-US"/>
              <a:pPr/>
              <a:t>86</a:t>
            </a:fld>
            <a:endParaRPr lang="en-US"/>
          </a:p>
        </p:txBody>
      </p:sp>
      <p:sp>
        <p:nvSpPr>
          <p:cNvPr id="1169418" name="Rectangle 10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69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69411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69412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69413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69414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69415" name="Rectangle 7"/>
          <p:cNvSpPr>
            <a:spLocks noChangeArrowheads="1"/>
          </p:cNvSpPr>
          <p:nvPr/>
        </p:nvSpPr>
        <p:spPr bwMode="auto">
          <a:xfrm>
            <a:off x="350838" y="287338"/>
            <a:ext cx="92837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> </a:t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MAPA DE REPARTIÇÃO DE GASTOS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6941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1557338"/>
            <a:ext cx="8034338" cy="363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0F299-C594-425E-BAA8-7B496C72FAF1}" type="slidenum">
              <a:rPr lang="en-US"/>
              <a:pPr/>
              <a:t>87</a:t>
            </a:fld>
            <a:endParaRPr lang="en-US"/>
          </a:p>
        </p:txBody>
      </p:sp>
      <p:sp>
        <p:nvSpPr>
          <p:cNvPr id="1170447" name="Rectangle 15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70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70435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70436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70437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70438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70439" name="Rectangle 7"/>
          <p:cNvSpPr>
            <a:spLocks noChangeArrowheads="1"/>
          </p:cNvSpPr>
          <p:nvPr/>
        </p:nvSpPr>
        <p:spPr bwMode="auto">
          <a:xfrm>
            <a:off x="350838" y="287338"/>
            <a:ext cx="92837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> </a:t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IMPUTAÇÃO DOS GASTOS AOS OBJECTOS DE CUSTO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7044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1484313"/>
            <a:ext cx="8893175" cy="221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C759C-2EBE-462F-8350-E36DF281BD27}" type="slidenum">
              <a:rPr lang="en-US"/>
              <a:pPr/>
              <a:t>88</a:t>
            </a:fld>
            <a:endParaRPr lang="en-US"/>
          </a:p>
        </p:txBody>
      </p:sp>
      <p:sp>
        <p:nvSpPr>
          <p:cNvPr id="1171470" name="Rectangle 14"/>
          <p:cNvSpPr>
            <a:spLocks noChangeArrowheads="1"/>
          </p:cNvSpPr>
          <p:nvPr/>
        </p:nvSpPr>
        <p:spPr bwMode="auto">
          <a:xfrm>
            <a:off x="428625" y="1268413"/>
            <a:ext cx="9205913" cy="5256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171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PT" b="1"/>
              <a:t/>
            </a:r>
            <a:br>
              <a:rPr lang="pt-PT" b="1"/>
            </a:br>
            <a:endParaRPr lang="en-US" b="1"/>
          </a:p>
        </p:txBody>
      </p:sp>
      <p:grpSp>
        <p:nvGrpSpPr>
          <p:cNvPr id="1171459" name="Group 3"/>
          <p:cNvGrpSpPr>
            <a:grpSpLocks/>
          </p:cNvGrpSpPr>
          <p:nvPr/>
        </p:nvGrpSpPr>
        <p:grpSpPr bwMode="auto">
          <a:xfrm>
            <a:off x="350838" y="73025"/>
            <a:ext cx="1092200" cy="260350"/>
            <a:chOff x="4332" y="1026"/>
            <a:chExt cx="635" cy="227"/>
          </a:xfrm>
        </p:grpSpPr>
        <p:sp>
          <p:nvSpPr>
            <p:cNvPr id="1171460" name="AutoShape 4"/>
            <p:cNvSpPr>
              <a:spLocks noChangeArrowheads="1"/>
            </p:cNvSpPr>
            <p:nvPr/>
          </p:nvSpPr>
          <p:spPr bwMode="auto">
            <a:xfrm>
              <a:off x="4332" y="1026"/>
              <a:ext cx="227" cy="227"/>
            </a:xfrm>
            <a:prstGeom prst="homePlate">
              <a:avLst>
                <a:gd name="adj" fmla="val 25000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000">
                  <a:solidFill>
                    <a:srgbClr val="FFCC99"/>
                  </a:solidFill>
                </a:rPr>
                <a:t>MP</a:t>
              </a:r>
              <a:endParaRPr lang="en-US" sz="1000">
                <a:solidFill>
                  <a:srgbClr val="FFCC99"/>
                </a:solidFill>
              </a:endParaRPr>
            </a:p>
          </p:txBody>
        </p:sp>
        <p:sp>
          <p:nvSpPr>
            <p:cNvPr id="1171461" name="AutoShape 5"/>
            <p:cNvSpPr>
              <a:spLocks noChangeArrowheads="1"/>
            </p:cNvSpPr>
            <p:nvPr/>
          </p:nvSpPr>
          <p:spPr bwMode="auto">
            <a:xfrm>
              <a:off x="4513" y="1026"/>
              <a:ext cx="250" cy="227"/>
            </a:xfrm>
            <a:prstGeom prst="chevron">
              <a:avLst>
                <a:gd name="adj" fmla="val 275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 b="0">
                <a:solidFill>
                  <a:schemeClr val="accent1"/>
                </a:solidFill>
              </a:endParaRPr>
            </a:p>
          </p:txBody>
        </p:sp>
        <p:sp>
          <p:nvSpPr>
            <p:cNvPr id="1171462" name="AutoShape 6"/>
            <p:cNvSpPr>
              <a:spLocks noChangeArrowheads="1"/>
            </p:cNvSpPr>
            <p:nvPr/>
          </p:nvSpPr>
          <p:spPr bwMode="auto">
            <a:xfrm>
              <a:off x="4718" y="1026"/>
              <a:ext cx="249" cy="227"/>
            </a:xfrm>
            <a:prstGeom prst="chevron">
              <a:avLst>
                <a:gd name="adj" fmla="val 2742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/>
              <a:r>
                <a:rPr lang="pt-PT" sz="900">
                  <a:solidFill>
                    <a:schemeClr val="tx2"/>
                  </a:solidFill>
                </a:rPr>
                <a:t>GGF</a:t>
              </a:r>
              <a:endParaRPr lang="en-US" sz="900">
                <a:solidFill>
                  <a:schemeClr val="tx2"/>
                </a:solidFill>
              </a:endParaRPr>
            </a:p>
          </p:txBody>
        </p:sp>
      </p:grpSp>
      <p:sp>
        <p:nvSpPr>
          <p:cNvPr id="1171463" name="Rectangle 7"/>
          <p:cNvSpPr>
            <a:spLocks noChangeArrowheads="1"/>
          </p:cNvSpPr>
          <p:nvPr/>
        </p:nvSpPr>
        <p:spPr bwMode="auto">
          <a:xfrm>
            <a:off x="350838" y="287338"/>
            <a:ext cx="92837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pt-PT" sz="1600">
                <a:solidFill>
                  <a:srgbClr val="005800"/>
                </a:solidFill>
              </a:rPr>
              <a:t> </a:t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/>
            </a:r>
            <a:br>
              <a:rPr lang="pt-PT" sz="1600">
                <a:solidFill>
                  <a:srgbClr val="005800"/>
                </a:solidFill>
              </a:rPr>
            </a:br>
            <a:r>
              <a:rPr lang="pt-PT" sz="1600">
                <a:solidFill>
                  <a:srgbClr val="005800"/>
                </a:solidFill>
              </a:rPr>
              <a:t>CONTABILIZAÇÃO – DUPLO CONTABILISTICO</a:t>
            </a:r>
            <a:endParaRPr lang="en-US" sz="1600">
              <a:solidFill>
                <a:srgbClr val="005800"/>
              </a:solidFill>
            </a:endParaRPr>
          </a:p>
        </p:txBody>
      </p:sp>
      <p:pic>
        <p:nvPicPr>
          <p:cNvPr id="117146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1341438"/>
            <a:ext cx="7872412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146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4221163"/>
            <a:ext cx="1806575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146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663" y="4365625"/>
            <a:ext cx="981075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1468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8" y="3789363"/>
            <a:ext cx="2032000" cy="232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1469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288" y="3860800"/>
            <a:ext cx="1774825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1471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50" y="3787775"/>
            <a:ext cx="2125663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9058" name="Line 2"/>
          <p:cNvSpPr>
            <a:spLocks noChangeShapeType="1"/>
          </p:cNvSpPr>
          <p:nvPr/>
        </p:nvSpPr>
        <p:spPr bwMode="auto">
          <a:xfrm>
            <a:off x="1911350" y="2078038"/>
            <a:ext cx="6026150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2000" tIns="0" rIns="0" bIns="0" anchor="ctr"/>
          <a:lstStyle/>
          <a:p>
            <a:endParaRPr lang="pt-PT"/>
          </a:p>
        </p:txBody>
      </p:sp>
      <p:sp>
        <p:nvSpPr>
          <p:cNvPr id="1069059" name="Line 3"/>
          <p:cNvSpPr>
            <a:spLocks noChangeShapeType="1"/>
          </p:cNvSpPr>
          <p:nvPr/>
        </p:nvSpPr>
        <p:spPr bwMode="auto">
          <a:xfrm>
            <a:off x="1911350" y="4616450"/>
            <a:ext cx="6026150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2000" tIns="0" rIns="0" bIns="0" anchor="ctr"/>
          <a:lstStyle/>
          <a:p>
            <a:endParaRPr lang="pt-PT"/>
          </a:p>
        </p:txBody>
      </p:sp>
      <p:sp>
        <p:nvSpPr>
          <p:cNvPr id="1069060" name="Text Box 4"/>
          <p:cNvSpPr txBox="1">
            <a:spLocks noChangeArrowheads="1"/>
          </p:cNvSpPr>
          <p:nvPr/>
        </p:nvSpPr>
        <p:spPr bwMode="auto">
          <a:xfrm>
            <a:off x="2436813" y="2420938"/>
            <a:ext cx="5091112" cy="187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tIns="0" rIns="0" bIns="0"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spcAft>
                <a:spcPct val="30000"/>
              </a:spcAft>
              <a:buClr>
                <a:schemeClr val="bg1"/>
              </a:buClr>
              <a:buSzPct val="80000"/>
            </a:pPr>
            <a:r>
              <a:rPr lang="pt-PT" sz="2800">
                <a:solidFill>
                  <a:srgbClr val="008000"/>
                </a:solidFill>
              </a:rPr>
              <a:t>EXEMPLOS DE ESTRUTURAÇÃO DE SECÇÕES HOMOGENEAS / C. CUSTO</a:t>
            </a:r>
            <a:endParaRPr lang="en-US" sz="180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0493E-10D5-466F-8D86-10CE4AB5F701}" type="slidenum">
              <a:rPr lang="en-US"/>
              <a:pPr/>
              <a:t>90</a:t>
            </a:fld>
            <a:endParaRPr lang="en-US"/>
          </a:p>
        </p:txBody>
      </p:sp>
      <p:pic>
        <p:nvPicPr>
          <p:cNvPr id="1070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134938"/>
            <a:ext cx="9480550" cy="656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0066A-1043-4F78-82E7-043BF079DFD3}" type="slidenum">
              <a:rPr lang="en-US"/>
              <a:pPr/>
              <a:t>91</a:t>
            </a:fld>
            <a:endParaRPr lang="en-US"/>
          </a:p>
        </p:txBody>
      </p:sp>
      <p:pic>
        <p:nvPicPr>
          <p:cNvPr id="1071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8" y="1341438"/>
            <a:ext cx="9277350" cy="454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8F898-88E5-4818-81BD-DFDFF245FA8A}" type="slidenum">
              <a:rPr lang="en-US"/>
              <a:pPr/>
              <a:t>92</a:t>
            </a:fld>
            <a:endParaRPr lang="en-US"/>
          </a:p>
        </p:txBody>
      </p:sp>
      <p:pic>
        <p:nvPicPr>
          <p:cNvPr id="1072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04775"/>
            <a:ext cx="9569450" cy="664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169FA-20F5-44C8-9B85-D6676639C1BD}" type="slidenum">
              <a:rPr lang="en-US"/>
              <a:pPr/>
              <a:t>93</a:t>
            </a:fld>
            <a:endParaRPr lang="en-US"/>
          </a:p>
        </p:txBody>
      </p:sp>
      <p:pic>
        <p:nvPicPr>
          <p:cNvPr id="1073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692150"/>
            <a:ext cx="9282113" cy="568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313922-16C4-46DF-A9CC-9745E9127D55}" type="slidenum">
              <a:rPr lang="en-US"/>
              <a:pPr/>
              <a:t>94</a:t>
            </a:fld>
            <a:endParaRPr lang="en-US"/>
          </a:p>
        </p:txBody>
      </p:sp>
      <p:pic>
        <p:nvPicPr>
          <p:cNvPr id="1074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1355725"/>
            <a:ext cx="8399463" cy="430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2A405-8E1C-44E4-A6BA-4B50DDE8D84F}" type="slidenum">
              <a:rPr lang="en-US"/>
              <a:pPr/>
              <a:t>95</a:t>
            </a:fld>
            <a:endParaRPr lang="en-US"/>
          </a:p>
        </p:txBody>
      </p:sp>
      <p:pic>
        <p:nvPicPr>
          <p:cNvPr id="1075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157163"/>
            <a:ext cx="9656763" cy="654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F9F25-A387-4856-BE0B-44486277C589}" type="slidenum">
              <a:rPr lang="en-US"/>
              <a:pPr/>
              <a:t>96</a:t>
            </a:fld>
            <a:endParaRPr lang="en-US"/>
          </a:p>
        </p:txBody>
      </p:sp>
      <p:pic>
        <p:nvPicPr>
          <p:cNvPr id="1076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133350"/>
            <a:ext cx="9809162" cy="653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0B6F-5B78-4BAB-9EAA-0B43CC097DE9}" type="slidenum">
              <a:rPr lang="en-US"/>
              <a:pPr/>
              <a:t>97</a:t>
            </a:fld>
            <a:endParaRPr lang="en-US"/>
          </a:p>
        </p:txBody>
      </p:sp>
      <p:sp>
        <p:nvSpPr>
          <p:cNvPr id="1031170" name="Rectangle 2"/>
          <p:cNvSpPr>
            <a:spLocks noChangeArrowheads="1"/>
          </p:cNvSpPr>
          <p:nvPr/>
        </p:nvSpPr>
        <p:spPr bwMode="auto">
          <a:xfrm>
            <a:off x="152400" y="34290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400" b="0">
                <a:solidFill>
                  <a:schemeClr val="tx2"/>
                </a:solidFill>
              </a:rPr>
              <a:t>APURAMENTO DO CUSTO DOS PRODUTOS</a:t>
            </a:r>
            <a:br>
              <a:rPr lang="en-US" sz="1400" b="0">
                <a:solidFill>
                  <a:schemeClr val="tx2"/>
                </a:solidFill>
              </a:rPr>
            </a:br>
            <a:r>
              <a:rPr lang="en-US" sz="1200" b="0">
                <a:solidFill>
                  <a:schemeClr val="tx2"/>
                </a:solidFill>
              </a:rPr>
              <a:t>MÉTODO INDIRECTO &lt;&gt; ACUMULAÇÃO DE CUSTOS POR FASES OU PROCESSOS OU POR PERÍODOS DE PRODUÇÃO</a:t>
            </a:r>
          </a:p>
        </p:txBody>
      </p:sp>
      <p:graphicFrame>
        <p:nvGraphicFramePr>
          <p:cNvPr id="1031171" name="Object 3"/>
          <p:cNvGraphicFramePr>
            <a:graphicFrameLocks/>
          </p:cNvGraphicFramePr>
          <p:nvPr/>
        </p:nvGraphicFramePr>
        <p:xfrm>
          <a:off x="382588" y="4800600"/>
          <a:ext cx="2208212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221" name="Microsoft ClipArt Gallery" r:id="rId3" imgW="5476680" imgH="3900240" progId="MS_ClipArt_Gallery">
                  <p:embed/>
                </p:oleObj>
              </mc:Choice>
              <mc:Fallback>
                <p:oleObj name="Microsoft ClipArt Gallery" r:id="rId3" imgW="5476680" imgH="3900240" progId="MS_ClipArt_Gallery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588" y="4800600"/>
                        <a:ext cx="2208212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31172" name="Group 4"/>
          <p:cNvGrpSpPr>
            <a:grpSpLocks/>
          </p:cNvGrpSpPr>
          <p:nvPr/>
        </p:nvGrpSpPr>
        <p:grpSpPr bwMode="auto">
          <a:xfrm>
            <a:off x="3478213" y="4608513"/>
            <a:ext cx="1217612" cy="1590675"/>
            <a:chOff x="2190" y="2903"/>
            <a:chExt cx="767" cy="1002"/>
          </a:xfrm>
        </p:grpSpPr>
        <p:sp>
          <p:nvSpPr>
            <p:cNvPr id="1031173" name="Freeform 5"/>
            <p:cNvSpPr>
              <a:spLocks/>
            </p:cNvSpPr>
            <p:nvPr/>
          </p:nvSpPr>
          <p:spPr bwMode="auto">
            <a:xfrm>
              <a:off x="2237" y="2951"/>
              <a:ext cx="720" cy="954"/>
            </a:xfrm>
            <a:custGeom>
              <a:avLst/>
              <a:gdLst>
                <a:gd name="T0" fmla="*/ 0 w 720"/>
                <a:gd name="T1" fmla="*/ 0 h 954"/>
                <a:gd name="T2" fmla="*/ 719 w 720"/>
                <a:gd name="T3" fmla="*/ 0 h 954"/>
                <a:gd name="T4" fmla="*/ 719 w 720"/>
                <a:gd name="T5" fmla="*/ 953 h 954"/>
                <a:gd name="T6" fmla="*/ 0 w 720"/>
                <a:gd name="T7" fmla="*/ 953 h 954"/>
                <a:gd name="T8" fmla="*/ 0 w 720"/>
                <a:gd name="T9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0" h="954">
                  <a:moveTo>
                    <a:pt x="0" y="0"/>
                  </a:moveTo>
                  <a:lnTo>
                    <a:pt x="719" y="0"/>
                  </a:lnTo>
                  <a:lnTo>
                    <a:pt x="719" y="953"/>
                  </a:lnTo>
                  <a:lnTo>
                    <a:pt x="0" y="953"/>
                  </a:lnTo>
                  <a:lnTo>
                    <a:pt x="0" y="0"/>
                  </a:lnTo>
                </a:path>
              </a:pathLst>
            </a:custGeom>
            <a:solidFill>
              <a:srgbClr val="FF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174" name="Freeform 6"/>
            <p:cNvSpPr>
              <a:spLocks/>
            </p:cNvSpPr>
            <p:nvPr/>
          </p:nvSpPr>
          <p:spPr bwMode="auto">
            <a:xfrm>
              <a:off x="2190" y="2903"/>
              <a:ext cx="767" cy="49"/>
            </a:xfrm>
            <a:custGeom>
              <a:avLst/>
              <a:gdLst>
                <a:gd name="T0" fmla="*/ 47 w 767"/>
                <a:gd name="T1" fmla="*/ 48 h 49"/>
                <a:gd name="T2" fmla="*/ 766 w 767"/>
                <a:gd name="T3" fmla="*/ 48 h 49"/>
                <a:gd name="T4" fmla="*/ 718 w 767"/>
                <a:gd name="T5" fmla="*/ 0 h 49"/>
                <a:gd name="T6" fmla="*/ 0 w 767"/>
                <a:gd name="T7" fmla="*/ 0 h 49"/>
                <a:gd name="T8" fmla="*/ 47 w 767"/>
                <a:gd name="T9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7" h="49">
                  <a:moveTo>
                    <a:pt x="47" y="48"/>
                  </a:moveTo>
                  <a:lnTo>
                    <a:pt x="766" y="48"/>
                  </a:lnTo>
                  <a:lnTo>
                    <a:pt x="718" y="0"/>
                  </a:lnTo>
                  <a:lnTo>
                    <a:pt x="0" y="0"/>
                  </a:lnTo>
                  <a:lnTo>
                    <a:pt x="47" y="48"/>
                  </a:lnTo>
                </a:path>
              </a:pathLst>
            </a:custGeom>
            <a:solidFill>
              <a:srgbClr val="FF5F7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175" name="Freeform 7"/>
            <p:cNvSpPr>
              <a:spLocks/>
            </p:cNvSpPr>
            <p:nvPr/>
          </p:nvSpPr>
          <p:spPr bwMode="auto">
            <a:xfrm>
              <a:off x="2190" y="2903"/>
              <a:ext cx="48" cy="1002"/>
            </a:xfrm>
            <a:custGeom>
              <a:avLst/>
              <a:gdLst>
                <a:gd name="T0" fmla="*/ 0 w 48"/>
                <a:gd name="T1" fmla="*/ 0 h 1002"/>
                <a:gd name="T2" fmla="*/ 47 w 48"/>
                <a:gd name="T3" fmla="*/ 48 h 1002"/>
                <a:gd name="T4" fmla="*/ 47 w 48"/>
                <a:gd name="T5" fmla="*/ 1001 h 1002"/>
                <a:gd name="T6" fmla="*/ 0 w 48"/>
                <a:gd name="T7" fmla="*/ 953 h 1002"/>
                <a:gd name="T8" fmla="*/ 0 w 48"/>
                <a:gd name="T9" fmla="*/ 0 h 1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002">
                  <a:moveTo>
                    <a:pt x="0" y="0"/>
                  </a:moveTo>
                  <a:lnTo>
                    <a:pt x="47" y="48"/>
                  </a:lnTo>
                  <a:lnTo>
                    <a:pt x="47" y="1001"/>
                  </a:lnTo>
                  <a:lnTo>
                    <a:pt x="0" y="953"/>
                  </a:lnTo>
                  <a:lnTo>
                    <a:pt x="0" y="0"/>
                  </a:lnTo>
                </a:path>
              </a:pathLst>
            </a:custGeom>
            <a:solidFill>
              <a:srgbClr val="8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1176" name="Group 8"/>
          <p:cNvGrpSpPr>
            <a:grpSpLocks/>
          </p:cNvGrpSpPr>
          <p:nvPr/>
        </p:nvGrpSpPr>
        <p:grpSpPr bwMode="auto">
          <a:xfrm>
            <a:off x="2141538" y="2930525"/>
            <a:ext cx="2054225" cy="1136650"/>
            <a:chOff x="1349" y="1846"/>
            <a:chExt cx="1294" cy="716"/>
          </a:xfrm>
        </p:grpSpPr>
        <p:sp>
          <p:nvSpPr>
            <p:cNvPr id="1031177" name="Freeform 9"/>
            <p:cNvSpPr>
              <a:spLocks/>
            </p:cNvSpPr>
            <p:nvPr/>
          </p:nvSpPr>
          <p:spPr bwMode="auto">
            <a:xfrm>
              <a:off x="1397" y="1894"/>
              <a:ext cx="1246" cy="668"/>
            </a:xfrm>
            <a:custGeom>
              <a:avLst/>
              <a:gdLst>
                <a:gd name="T0" fmla="*/ 0 w 1246"/>
                <a:gd name="T1" fmla="*/ 0 h 668"/>
                <a:gd name="T2" fmla="*/ 910 w 1246"/>
                <a:gd name="T3" fmla="*/ 0 h 668"/>
                <a:gd name="T4" fmla="*/ 1245 w 1246"/>
                <a:gd name="T5" fmla="*/ 333 h 668"/>
                <a:gd name="T6" fmla="*/ 910 w 1246"/>
                <a:gd name="T7" fmla="*/ 667 h 668"/>
                <a:gd name="T8" fmla="*/ 0 w 1246"/>
                <a:gd name="T9" fmla="*/ 667 h 668"/>
                <a:gd name="T10" fmla="*/ 0 w 1246"/>
                <a:gd name="T11" fmla="*/ 0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6" h="668">
                  <a:moveTo>
                    <a:pt x="0" y="0"/>
                  </a:moveTo>
                  <a:lnTo>
                    <a:pt x="910" y="0"/>
                  </a:lnTo>
                  <a:lnTo>
                    <a:pt x="1245" y="333"/>
                  </a:lnTo>
                  <a:lnTo>
                    <a:pt x="910" y="667"/>
                  </a:lnTo>
                  <a:lnTo>
                    <a:pt x="0" y="667"/>
                  </a:lnTo>
                  <a:lnTo>
                    <a:pt x="0" y="0"/>
                  </a:lnTo>
                </a:path>
              </a:pathLst>
            </a:custGeom>
            <a:solidFill>
              <a:srgbClr val="00FF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178" name="Freeform 10"/>
            <p:cNvSpPr>
              <a:spLocks/>
            </p:cNvSpPr>
            <p:nvPr/>
          </p:nvSpPr>
          <p:spPr bwMode="auto">
            <a:xfrm>
              <a:off x="1349" y="1846"/>
              <a:ext cx="959" cy="49"/>
            </a:xfrm>
            <a:custGeom>
              <a:avLst/>
              <a:gdLst>
                <a:gd name="T0" fmla="*/ 958 w 959"/>
                <a:gd name="T1" fmla="*/ 48 h 49"/>
                <a:gd name="T2" fmla="*/ 910 w 959"/>
                <a:gd name="T3" fmla="*/ 0 h 49"/>
                <a:gd name="T4" fmla="*/ 0 w 959"/>
                <a:gd name="T5" fmla="*/ 0 h 49"/>
                <a:gd name="T6" fmla="*/ 48 w 959"/>
                <a:gd name="T7" fmla="*/ 48 h 49"/>
                <a:gd name="T8" fmla="*/ 958 w 959"/>
                <a:gd name="T9" fmla="*/ 4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9" h="49">
                  <a:moveTo>
                    <a:pt x="958" y="48"/>
                  </a:moveTo>
                  <a:lnTo>
                    <a:pt x="910" y="0"/>
                  </a:lnTo>
                  <a:lnTo>
                    <a:pt x="0" y="0"/>
                  </a:lnTo>
                  <a:lnTo>
                    <a:pt x="48" y="48"/>
                  </a:lnTo>
                  <a:lnTo>
                    <a:pt x="958" y="48"/>
                  </a:lnTo>
                </a:path>
              </a:pathLst>
            </a:custGeom>
            <a:solidFill>
              <a:srgbClr val="9FFF5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179" name="Freeform 11"/>
            <p:cNvSpPr>
              <a:spLocks/>
            </p:cNvSpPr>
            <p:nvPr/>
          </p:nvSpPr>
          <p:spPr bwMode="auto">
            <a:xfrm>
              <a:off x="1349" y="1846"/>
              <a:ext cx="49" cy="716"/>
            </a:xfrm>
            <a:custGeom>
              <a:avLst/>
              <a:gdLst>
                <a:gd name="T0" fmla="*/ 0 w 49"/>
                <a:gd name="T1" fmla="*/ 0 h 716"/>
                <a:gd name="T2" fmla="*/ 48 w 49"/>
                <a:gd name="T3" fmla="*/ 48 h 716"/>
                <a:gd name="T4" fmla="*/ 48 w 49"/>
                <a:gd name="T5" fmla="*/ 715 h 716"/>
                <a:gd name="T6" fmla="*/ 0 w 49"/>
                <a:gd name="T7" fmla="*/ 667 h 716"/>
                <a:gd name="T8" fmla="*/ 0 w 49"/>
                <a:gd name="T9" fmla="*/ 0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716">
                  <a:moveTo>
                    <a:pt x="0" y="0"/>
                  </a:moveTo>
                  <a:lnTo>
                    <a:pt x="48" y="48"/>
                  </a:lnTo>
                  <a:lnTo>
                    <a:pt x="48" y="715"/>
                  </a:lnTo>
                  <a:lnTo>
                    <a:pt x="0" y="667"/>
                  </a:lnTo>
                  <a:lnTo>
                    <a:pt x="0" y="0"/>
                  </a:lnTo>
                </a:path>
              </a:pathLst>
            </a:custGeom>
            <a:solidFill>
              <a:srgbClr val="008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1180" name="Group 12"/>
          <p:cNvGrpSpPr>
            <a:grpSpLocks/>
          </p:cNvGrpSpPr>
          <p:nvPr/>
        </p:nvGrpSpPr>
        <p:grpSpPr bwMode="auto">
          <a:xfrm>
            <a:off x="466725" y="1196975"/>
            <a:ext cx="2201863" cy="576263"/>
            <a:chOff x="294" y="646"/>
            <a:chExt cx="1387" cy="363"/>
          </a:xfrm>
        </p:grpSpPr>
        <p:grpSp>
          <p:nvGrpSpPr>
            <p:cNvPr id="1031181" name="Group 13"/>
            <p:cNvGrpSpPr>
              <a:grpSpLocks/>
            </p:cNvGrpSpPr>
            <p:nvPr/>
          </p:nvGrpSpPr>
          <p:grpSpPr bwMode="auto">
            <a:xfrm>
              <a:off x="294" y="646"/>
              <a:ext cx="1387" cy="363"/>
              <a:chOff x="294" y="646"/>
              <a:chExt cx="1387" cy="363"/>
            </a:xfrm>
          </p:grpSpPr>
          <p:grpSp>
            <p:nvGrpSpPr>
              <p:cNvPr id="1031182" name="Group 14"/>
              <p:cNvGrpSpPr>
                <a:grpSpLocks/>
              </p:cNvGrpSpPr>
              <p:nvPr/>
            </p:nvGrpSpPr>
            <p:grpSpPr bwMode="auto">
              <a:xfrm>
                <a:off x="826" y="646"/>
                <a:ext cx="855" cy="363"/>
                <a:chOff x="826" y="646"/>
                <a:chExt cx="855" cy="363"/>
              </a:xfrm>
            </p:grpSpPr>
            <p:sp>
              <p:nvSpPr>
                <p:cNvPr id="1031183" name="Freeform 15"/>
                <p:cNvSpPr>
                  <a:spLocks/>
                </p:cNvSpPr>
                <p:nvPr/>
              </p:nvSpPr>
              <p:spPr bwMode="auto">
                <a:xfrm>
                  <a:off x="826" y="802"/>
                  <a:ext cx="260" cy="206"/>
                </a:xfrm>
                <a:custGeom>
                  <a:avLst/>
                  <a:gdLst>
                    <a:gd name="T0" fmla="*/ 228 w 260"/>
                    <a:gd name="T1" fmla="*/ 0 h 206"/>
                    <a:gd name="T2" fmla="*/ 259 w 260"/>
                    <a:gd name="T3" fmla="*/ 25 h 206"/>
                    <a:gd name="T4" fmla="*/ 30 w 260"/>
                    <a:gd name="T5" fmla="*/ 205 h 206"/>
                    <a:gd name="T6" fmla="*/ 0 w 260"/>
                    <a:gd name="T7" fmla="*/ 181 h 206"/>
                    <a:gd name="T8" fmla="*/ 228 w 260"/>
                    <a:gd name="T9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206">
                      <a:moveTo>
                        <a:pt x="228" y="0"/>
                      </a:moveTo>
                      <a:lnTo>
                        <a:pt x="259" y="25"/>
                      </a:lnTo>
                      <a:lnTo>
                        <a:pt x="30" y="205"/>
                      </a:lnTo>
                      <a:lnTo>
                        <a:pt x="0" y="181"/>
                      </a:lnTo>
                      <a:lnTo>
                        <a:pt x="228" y="0"/>
                      </a:lnTo>
                    </a:path>
                  </a:pathLst>
                </a:custGeom>
                <a:solidFill>
                  <a:srgbClr val="005F7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  <p:sp>
              <p:nvSpPr>
                <p:cNvPr id="1031184" name="Freeform 16"/>
                <p:cNvSpPr>
                  <a:spLocks/>
                </p:cNvSpPr>
                <p:nvPr/>
              </p:nvSpPr>
              <p:spPr bwMode="auto">
                <a:xfrm>
                  <a:off x="856" y="670"/>
                  <a:ext cx="825" cy="339"/>
                </a:xfrm>
                <a:custGeom>
                  <a:avLst/>
                  <a:gdLst>
                    <a:gd name="T0" fmla="*/ 31 w 825"/>
                    <a:gd name="T1" fmla="*/ 0 h 339"/>
                    <a:gd name="T2" fmla="*/ 610 w 825"/>
                    <a:gd name="T3" fmla="*/ 0 h 339"/>
                    <a:gd name="T4" fmla="*/ 824 w 825"/>
                    <a:gd name="T5" fmla="*/ 169 h 339"/>
                    <a:gd name="T6" fmla="*/ 610 w 825"/>
                    <a:gd name="T7" fmla="*/ 338 h 339"/>
                    <a:gd name="T8" fmla="*/ 0 w 825"/>
                    <a:gd name="T9" fmla="*/ 338 h 339"/>
                    <a:gd name="T10" fmla="*/ 229 w 825"/>
                    <a:gd name="T11" fmla="*/ 157 h 339"/>
                    <a:gd name="T12" fmla="*/ 31 w 825"/>
                    <a:gd name="T13" fmla="*/ 0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25" h="339">
                      <a:moveTo>
                        <a:pt x="31" y="0"/>
                      </a:moveTo>
                      <a:lnTo>
                        <a:pt x="610" y="0"/>
                      </a:lnTo>
                      <a:lnTo>
                        <a:pt x="824" y="169"/>
                      </a:lnTo>
                      <a:lnTo>
                        <a:pt x="610" y="338"/>
                      </a:lnTo>
                      <a:lnTo>
                        <a:pt x="0" y="338"/>
                      </a:lnTo>
                      <a:lnTo>
                        <a:pt x="229" y="157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rgbClr val="3FBFB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  <p:sp>
              <p:nvSpPr>
                <p:cNvPr id="1031185" name="Freeform 17"/>
                <p:cNvSpPr>
                  <a:spLocks/>
                </p:cNvSpPr>
                <p:nvPr/>
              </p:nvSpPr>
              <p:spPr bwMode="auto">
                <a:xfrm>
                  <a:off x="856" y="646"/>
                  <a:ext cx="612" cy="25"/>
                </a:xfrm>
                <a:custGeom>
                  <a:avLst/>
                  <a:gdLst>
                    <a:gd name="T0" fmla="*/ 611 w 612"/>
                    <a:gd name="T1" fmla="*/ 24 h 25"/>
                    <a:gd name="T2" fmla="*/ 580 w 612"/>
                    <a:gd name="T3" fmla="*/ 0 h 25"/>
                    <a:gd name="T4" fmla="*/ 0 w 612"/>
                    <a:gd name="T5" fmla="*/ 0 h 25"/>
                    <a:gd name="T6" fmla="*/ 31 w 612"/>
                    <a:gd name="T7" fmla="*/ 24 h 25"/>
                    <a:gd name="T8" fmla="*/ 611 w 612"/>
                    <a:gd name="T9" fmla="*/ 2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2" h="25">
                      <a:moveTo>
                        <a:pt x="611" y="24"/>
                      </a:moveTo>
                      <a:lnTo>
                        <a:pt x="580" y="0"/>
                      </a:lnTo>
                      <a:lnTo>
                        <a:pt x="0" y="0"/>
                      </a:lnTo>
                      <a:lnTo>
                        <a:pt x="31" y="24"/>
                      </a:lnTo>
                      <a:lnTo>
                        <a:pt x="611" y="24"/>
                      </a:lnTo>
                    </a:path>
                  </a:pathLst>
                </a:custGeom>
                <a:solidFill>
                  <a:srgbClr val="00FF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</p:grpSp>
          <p:grpSp>
            <p:nvGrpSpPr>
              <p:cNvPr id="1031186" name="Group 18"/>
              <p:cNvGrpSpPr>
                <a:grpSpLocks/>
              </p:cNvGrpSpPr>
              <p:nvPr/>
            </p:nvGrpSpPr>
            <p:grpSpPr bwMode="auto">
              <a:xfrm>
                <a:off x="294" y="646"/>
                <a:ext cx="825" cy="363"/>
                <a:chOff x="294" y="646"/>
                <a:chExt cx="825" cy="363"/>
              </a:xfrm>
            </p:grpSpPr>
            <p:sp>
              <p:nvSpPr>
                <p:cNvPr id="1031187" name="Freeform 19"/>
                <p:cNvSpPr>
                  <a:spLocks/>
                </p:cNvSpPr>
                <p:nvPr/>
              </p:nvSpPr>
              <p:spPr bwMode="auto">
                <a:xfrm>
                  <a:off x="325" y="670"/>
                  <a:ext cx="794" cy="339"/>
                </a:xfrm>
                <a:custGeom>
                  <a:avLst/>
                  <a:gdLst>
                    <a:gd name="T0" fmla="*/ 0 w 794"/>
                    <a:gd name="T1" fmla="*/ 0 h 339"/>
                    <a:gd name="T2" fmla="*/ 579 w 794"/>
                    <a:gd name="T3" fmla="*/ 0 h 339"/>
                    <a:gd name="T4" fmla="*/ 793 w 794"/>
                    <a:gd name="T5" fmla="*/ 169 h 339"/>
                    <a:gd name="T6" fmla="*/ 579 w 794"/>
                    <a:gd name="T7" fmla="*/ 338 h 339"/>
                    <a:gd name="T8" fmla="*/ 0 w 794"/>
                    <a:gd name="T9" fmla="*/ 338 h 339"/>
                    <a:gd name="T10" fmla="*/ 0 w 794"/>
                    <a:gd name="T11" fmla="*/ 0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94" h="339">
                      <a:moveTo>
                        <a:pt x="0" y="0"/>
                      </a:moveTo>
                      <a:lnTo>
                        <a:pt x="579" y="0"/>
                      </a:lnTo>
                      <a:lnTo>
                        <a:pt x="793" y="169"/>
                      </a:lnTo>
                      <a:lnTo>
                        <a:pt x="579" y="338"/>
                      </a:lnTo>
                      <a:lnTo>
                        <a:pt x="0" y="338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00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  <p:sp>
              <p:nvSpPr>
                <p:cNvPr id="1031188" name="Freeform 20"/>
                <p:cNvSpPr>
                  <a:spLocks/>
                </p:cNvSpPr>
                <p:nvPr/>
              </p:nvSpPr>
              <p:spPr bwMode="auto">
                <a:xfrm>
                  <a:off x="294" y="646"/>
                  <a:ext cx="611" cy="25"/>
                </a:xfrm>
                <a:custGeom>
                  <a:avLst/>
                  <a:gdLst>
                    <a:gd name="T0" fmla="*/ 610 w 611"/>
                    <a:gd name="T1" fmla="*/ 24 h 25"/>
                    <a:gd name="T2" fmla="*/ 580 w 611"/>
                    <a:gd name="T3" fmla="*/ 0 h 25"/>
                    <a:gd name="T4" fmla="*/ 0 w 611"/>
                    <a:gd name="T5" fmla="*/ 0 h 25"/>
                    <a:gd name="T6" fmla="*/ 31 w 611"/>
                    <a:gd name="T7" fmla="*/ 24 h 25"/>
                    <a:gd name="T8" fmla="*/ 610 w 611"/>
                    <a:gd name="T9" fmla="*/ 2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1" h="25">
                      <a:moveTo>
                        <a:pt x="610" y="24"/>
                      </a:moveTo>
                      <a:lnTo>
                        <a:pt x="580" y="0"/>
                      </a:lnTo>
                      <a:lnTo>
                        <a:pt x="0" y="0"/>
                      </a:lnTo>
                      <a:lnTo>
                        <a:pt x="31" y="24"/>
                      </a:lnTo>
                      <a:lnTo>
                        <a:pt x="610" y="24"/>
                      </a:lnTo>
                    </a:path>
                  </a:pathLst>
                </a:custGeom>
                <a:solidFill>
                  <a:srgbClr val="9FFF5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  <p:sp>
              <p:nvSpPr>
                <p:cNvPr id="1031189" name="Freeform 21"/>
                <p:cNvSpPr>
                  <a:spLocks/>
                </p:cNvSpPr>
                <p:nvPr/>
              </p:nvSpPr>
              <p:spPr bwMode="auto">
                <a:xfrm>
                  <a:off x="294" y="646"/>
                  <a:ext cx="32" cy="363"/>
                </a:xfrm>
                <a:custGeom>
                  <a:avLst/>
                  <a:gdLst>
                    <a:gd name="T0" fmla="*/ 0 w 32"/>
                    <a:gd name="T1" fmla="*/ 0 h 363"/>
                    <a:gd name="T2" fmla="*/ 31 w 32"/>
                    <a:gd name="T3" fmla="*/ 24 h 363"/>
                    <a:gd name="T4" fmla="*/ 31 w 32"/>
                    <a:gd name="T5" fmla="*/ 362 h 363"/>
                    <a:gd name="T6" fmla="*/ 0 w 32"/>
                    <a:gd name="T7" fmla="*/ 338 h 363"/>
                    <a:gd name="T8" fmla="*/ 0 w 32"/>
                    <a:gd name="T9" fmla="*/ 0 h 3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363">
                      <a:moveTo>
                        <a:pt x="0" y="0"/>
                      </a:moveTo>
                      <a:lnTo>
                        <a:pt x="31" y="24"/>
                      </a:lnTo>
                      <a:lnTo>
                        <a:pt x="31" y="362"/>
                      </a:lnTo>
                      <a:lnTo>
                        <a:pt x="0" y="338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00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</p:grpSp>
        </p:grpSp>
        <p:grpSp>
          <p:nvGrpSpPr>
            <p:cNvPr id="1031190" name="Group 22"/>
            <p:cNvGrpSpPr>
              <a:grpSpLocks/>
            </p:cNvGrpSpPr>
            <p:nvPr/>
          </p:nvGrpSpPr>
          <p:grpSpPr bwMode="auto">
            <a:xfrm>
              <a:off x="331" y="685"/>
              <a:ext cx="1138" cy="286"/>
              <a:chOff x="331" y="685"/>
              <a:chExt cx="1138" cy="286"/>
            </a:xfrm>
          </p:grpSpPr>
          <p:sp>
            <p:nvSpPr>
              <p:cNvPr id="1031191" name="AutoShape 23"/>
              <p:cNvSpPr>
                <a:spLocks noChangeArrowheads="1"/>
              </p:cNvSpPr>
              <p:nvPr/>
            </p:nvSpPr>
            <p:spPr bwMode="auto">
              <a:xfrm>
                <a:off x="331" y="707"/>
                <a:ext cx="1138" cy="240"/>
              </a:xfrm>
              <a:prstGeom prst="roundRect">
                <a:avLst>
                  <a:gd name="adj" fmla="val 12495"/>
                </a:avLst>
              </a:prstGeom>
              <a:solidFill>
                <a:srgbClr val="FDE3B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31192" name="Rectangle 24"/>
              <p:cNvSpPr>
                <a:spLocks noChangeArrowheads="1"/>
              </p:cNvSpPr>
              <p:nvPr/>
            </p:nvSpPr>
            <p:spPr bwMode="auto">
              <a:xfrm>
                <a:off x="348" y="685"/>
                <a:ext cx="1063" cy="286"/>
              </a:xfrm>
              <a:prstGeom prst="rect">
                <a:avLst/>
              </a:prstGeom>
              <a:solidFill>
                <a:srgbClr val="FDE3B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cmpd="dbl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 anchor="ctr" anchorCtr="1">
                <a:spAutoFit/>
              </a:bodyPr>
              <a:lstStyle/>
              <a:p>
                <a:pPr algn="ctr" defTabSz="762000">
                  <a:spcBef>
                    <a:spcPct val="50000"/>
                  </a:spcBef>
                </a:pPr>
                <a:r>
                  <a:rPr lang="en-US" sz="1200">
                    <a:solidFill>
                      <a:schemeClr val="tx2"/>
                    </a:solidFill>
                  </a:rPr>
                  <a:t>CARACTERIZAÇÃO</a:t>
                </a:r>
              </a:p>
            </p:txBody>
          </p:sp>
        </p:grpSp>
      </p:grpSp>
      <p:grpSp>
        <p:nvGrpSpPr>
          <p:cNvPr id="1031193" name="Group 25"/>
          <p:cNvGrpSpPr>
            <a:grpSpLocks/>
          </p:cNvGrpSpPr>
          <p:nvPr/>
        </p:nvGrpSpPr>
        <p:grpSpPr bwMode="auto">
          <a:xfrm>
            <a:off x="3429000" y="1219200"/>
            <a:ext cx="1447800" cy="838200"/>
            <a:chOff x="2160" y="768"/>
            <a:chExt cx="912" cy="528"/>
          </a:xfrm>
        </p:grpSpPr>
        <p:graphicFrame>
          <p:nvGraphicFramePr>
            <p:cNvPr id="1031194" name="Object 26"/>
            <p:cNvGraphicFramePr>
              <a:graphicFrameLocks/>
            </p:cNvGraphicFramePr>
            <p:nvPr/>
          </p:nvGraphicFramePr>
          <p:xfrm>
            <a:off x="2160" y="768"/>
            <a:ext cx="912" cy="5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1222" name="Microsoft ClipArt Gallery" r:id="rId5" imgW="5476680" imgH="3900240" progId="MS_ClipArt_Gallery">
                    <p:embed/>
                  </p:oleObj>
                </mc:Choice>
                <mc:Fallback>
                  <p:oleObj name="Microsoft ClipArt Gallery" r:id="rId5" imgW="5476680" imgH="3900240" progId="MS_ClipArt_Gallery">
                    <p:embed/>
                    <p:pic>
                      <p:nvPicPr>
                        <p:cNvPr id="0" name="Object 2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60" y="768"/>
                          <a:ext cx="912" cy="52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>
                          <a:outerShdw dist="107763" dir="2700000" algn="ctr" rotWithShape="0">
                            <a:schemeClr val="bg2">
                              <a:alpha val="50000"/>
                            </a:schemeClr>
                          </a:outerShdw>
                        </a:effectLst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1195" name="Rectangle 27"/>
            <p:cNvSpPr>
              <a:spLocks noChangeArrowheads="1"/>
            </p:cNvSpPr>
            <p:nvPr/>
          </p:nvSpPr>
          <p:spPr bwMode="auto">
            <a:xfrm>
              <a:off x="2205" y="972"/>
              <a:ext cx="793" cy="1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lnSpc>
                  <a:spcPct val="110000"/>
                </a:lnSpc>
              </a:pPr>
              <a:r>
                <a:rPr lang="en-US" sz="700" b="0">
                  <a:solidFill>
                    <a:schemeClr val="tx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DESVIO  GLOBAL  NA </a:t>
              </a:r>
            </a:p>
            <a:p>
              <a:pPr algn="ctr" defTabSz="762000">
                <a:lnSpc>
                  <a:spcPct val="80000"/>
                </a:lnSpc>
              </a:pPr>
              <a:r>
                <a:rPr lang="en-US" sz="700" b="0">
                  <a:solidFill>
                    <a:schemeClr val="tx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 MARGEM  BRUTA</a:t>
              </a:r>
            </a:p>
          </p:txBody>
        </p:sp>
      </p:grpSp>
      <p:grpSp>
        <p:nvGrpSpPr>
          <p:cNvPr id="1031196" name="Group 28"/>
          <p:cNvGrpSpPr>
            <a:grpSpLocks/>
          </p:cNvGrpSpPr>
          <p:nvPr/>
        </p:nvGrpSpPr>
        <p:grpSpPr bwMode="auto">
          <a:xfrm>
            <a:off x="5187950" y="1149350"/>
            <a:ext cx="901700" cy="673100"/>
            <a:chOff x="3268" y="724"/>
            <a:chExt cx="568" cy="424"/>
          </a:xfrm>
        </p:grpSpPr>
        <p:grpSp>
          <p:nvGrpSpPr>
            <p:cNvPr id="1031197" name="Group 29"/>
            <p:cNvGrpSpPr>
              <a:grpSpLocks/>
            </p:cNvGrpSpPr>
            <p:nvPr/>
          </p:nvGrpSpPr>
          <p:grpSpPr bwMode="auto">
            <a:xfrm>
              <a:off x="3268" y="724"/>
              <a:ext cx="568" cy="424"/>
              <a:chOff x="3268" y="724"/>
              <a:chExt cx="568" cy="424"/>
            </a:xfrm>
          </p:grpSpPr>
          <p:sp>
            <p:nvSpPr>
              <p:cNvPr id="1031198" name="AutoShape 30"/>
              <p:cNvSpPr>
                <a:spLocks noChangeArrowheads="1"/>
              </p:cNvSpPr>
              <p:nvPr/>
            </p:nvSpPr>
            <p:spPr bwMode="auto">
              <a:xfrm>
                <a:off x="3268" y="724"/>
                <a:ext cx="568" cy="424"/>
              </a:xfrm>
              <a:prstGeom prst="star16">
                <a:avLst>
                  <a:gd name="adj" fmla="val 37500"/>
                </a:avLst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31199" name="Oval 31"/>
              <p:cNvSpPr>
                <a:spLocks noChangeArrowheads="1"/>
              </p:cNvSpPr>
              <p:nvPr/>
            </p:nvSpPr>
            <p:spPr bwMode="auto">
              <a:xfrm>
                <a:off x="3420" y="833"/>
                <a:ext cx="264" cy="206"/>
              </a:xfrm>
              <a:prstGeom prst="ellipse">
                <a:avLst/>
              </a:prstGeom>
              <a:solidFill>
                <a:schemeClr val="bg1"/>
              </a:solidFill>
              <a:ln w="38100" cmpd="dbl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031200" name="Rectangle 32"/>
            <p:cNvSpPr>
              <a:spLocks noChangeArrowheads="1"/>
            </p:cNvSpPr>
            <p:nvPr/>
          </p:nvSpPr>
          <p:spPr bwMode="auto">
            <a:xfrm>
              <a:off x="3444" y="878"/>
              <a:ext cx="342" cy="1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(87,5)  </a:t>
              </a:r>
            </a:p>
          </p:txBody>
        </p:sp>
      </p:grpSp>
      <p:sp>
        <p:nvSpPr>
          <p:cNvPr id="1031201" name="AutoShape 33"/>
          <p:cNvSpPr>
            <a:spLocks noChangeArrowheads="1"/>
          </p:cNvSpPr>
          <p:nvPr/>
        </p:nvSpPr>
        <p:spPr bwMode="auto">
          <a:xfrm rot="4440000" flipH="1">
            <a:off x="704056" y="3899695"/>
            <a:ext cx="796925" cy="531812"/>
          </a:xfrm>
          <a:prstGeom prst="rightArrow">
            <a:avLst>
              <a:gd name="adj1" fmla="val 50000"/>
              <a:gd name="adj2" fmla="val 74932"/>
            </a:avLst>
          </a:prstGeom>
          <a:solidFill>
            <a:schemeClr val="accent2"/>
          </a:solidFill>
          <a:ln w="1270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31202" name="Oval 34"/>
          <p:cNvSpPr>
            <a:spLocks noChangeArrowheads="1"/>
          </p:cNvSpPr>
          <p:nvPr/>
        </p:nvSpPr>
        <p:spPr bwMode="auto">
          <a:xfrm>
            <a:off x="4972050" y="2609850"/>
            <a:ext cx="419100" cy="266700"/>
          </a:xfrm>
          <a:prstGeom prst="ellips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grpSp>
        <p:nvGrpSpPr>
          <p:cNvPr id="1031203" name="Group 35"/>
          <p:cNvGrpSpPr>
            <a:grpSpLocks/>
          </p:cNvGrpSpPr>
          <p:nvPr/>
        </p:nvGrpSpPr>
        <p:grpSpPr bwMode="auto">
          <a:xfrm>
            <a:off x="5813425" y="685800"/>
            <a:ext cx="588963" cy="458788"/>
            <a:chOff x="3662" y="432"/>
            <a:chExt cx="371" cy="289"/>
          </a:xfrm>
        </p:grpSpPr>
        <p:sp>
          <p:nvSpPr>
            <p:cNvPr id="1031204" name="Freeform 36"/>
            <p:cNvSpPr>
              <a:spLocks/>
            </p:cNvSpPr>
            <p:nvPr/>
          </p:nvSpPr>
          <p:spPr bwMode="auto">
            <a:xfrm>
              <a:off x="3662" y="452"/>
              <a:ext cx="366" cy="269"/>
            </a:xfrm>
            <a:custGeom>
              <a:avLst/>
              <a:gdLst>
                <a:gd name="T0" fmla="*/ 365 w 366"/>
                <a:gd name="T1" fmla="*/ 85 h 269"/>
                <a:gd name="T2" fmla="*/ 302 w 366"/>
                <a:gd name="T3" fmla="*/ 0 h 269"/>
                <a:gd name="T4" fmla="*/ 93 w 366"/>
                <a:gd name="T5" fmla="*/ 139 h 269"/>
                <a:gd name="T6" fmla="*/ 70 w 366"/>
                <a:gd name="T7" fmla="*/ 109 h 269"/>
                <a:gd name="T8" fmla="*/ 0 w 366"/>
                <a:gd name="T9" fmla="*/ 268 h 269"/>
                <a:gd name="T10" fmla="*/ 181 w 366"/>
                <a:gd name="T11" fmla="*/ 257 h 269"/>
                <a:gd name="T12" fmla="*/ 157 w 366"/>
                <a:gd name="T13" fmla="*/ 225 h 269"/>
                <a:gd name="T14" fmla="*/ 365 w 366"/>
                <a:gd name="T15" fmla="*/ 85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6" h="269">
                  <a:moveTo>
                    <a:pt x="365" y="85"/>
                  </a:moveTo>
                  <a:lnTo>
                    <a:pt x="302" y="0"/>
                  </a:lnTo>
                  <a:lnTo>
                    <a:pt x="93" y="139"/>
                  </a:lnTo>
                  <a:lnTo>
                    <a:pt x="70" y="109"/>
                  </a:lnTo>
                  <a:lnTo>
                    <a:pt x="0" y="268"/>
                  </a:lnTo>
                  <a:lnTo>
                    <a:pt x="181" y="257"/>
                  </a:lnTo>
                  <a:lnTo>
                    <a:pt x="157" y="225"/>
                  </a:lnTo>
                  <a:lnTo>
                    <a:pt x="365" y="85"/>
                  </a:lnTo>
                </a:path>
              </a:pathLst>
            </a:custGeom>
            <a:solidFill>
              <a:srgbClr val="FF8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05" name="Freeform 37"/>
            <p:cNvSpPr>
              <a:spLocks/>
            </p:cNvSpPr>
            <p:nvPr/>
          </p:nvSpPr>
          <p:spPr bwMode="auto">
            <a:xfrm>
              <a:off x="3756" y="434"/>
              <a:ext cx="216" cy="160"/>
            </a:xfrm>
            <a:custGeom>
              <a:avLst/>
              <a:gdLst>
                <a:gd name="T0" fmla="*/ 7 w 216"/>
                <a:gd name="T1" fmla="*/ 138 h 160"/>
                <a:gd name="T2" fmla="*/ 0 w 216"/>
                <a:gd name="T3" fmla="*/ 159 h 160"/>
                <a:gd name="T4" fmla="*/ 208 w 216"/>
                <a:gd name="T5" fmla="*/ 19 h 160"/>
                <a:gd name="T6" fmla="*/ 215 w 216"/>
                <a:gd name="T7" fmla="*/ 0 h 160"/>
                <a:gd name="T8" fmla="*/ 7 w 216"/>
                <a:gd name="T9" fmla="*/ 13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160">
                  <a:moveTo>
                    <a:pt x="7" y="138"/>
                  </a:moveTo>
                  <a:lnTo>
                    <a:pt x="0" y="159"/>
                  </a:lnTo>
                  <a:lnTo>
                    <a:pt x="208" y="19"/>
                  </a:lnTo>
                  <a:lnTo>
                    <a:pt x="215" y="0"/>
                  </a:lnTo>
                  <a:lnTo>
                    <a:pt x="7" y="138"/>
                  </a:lnTo>
                </a:path>
              </a:pathLst>
            </a:custGeom>
            <a:solidFill>
              <a:srgbClr val="804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06" name="Freeform 38"/>
            <p:cNvSpPr>
              <a:spLocks/>
            </p:cNvSpPr>
            <p:nvPr/>
          </p:nvSpPr>
          <p:spPr bwMode="auto">
            <a:xfrm>
              <a:off x="3732" y="542"/>
              <a:ext cx="34" cy="52"/>
            </a:xfrm>
            <a:custGeom>
              <a:avLst/>
              <a:gdLst>
                <a:gd name="T0" fmla="*/ 33 w 34"/>
                <a:gd name="T1" fmla="*/ 34 h 52"/>
                <a:gd name="T2" fmla="*/ 25 w 34"/>
                <a:gd name="T3" fmla="*/ 51 h 52"/>
                <a:gd name="T4" fmla="*/ 0 w 34"/>
                <a:gd name="T5" fmla="*/ 19 h 52"/>
                <a:gd name="T6" fmla="*/ 8 w 34"/>
                <a:gd name="T7" fmla="*/ 0 h 52"/>
                <a:gd name="T8" fmla="*/ 33 w 34"/>
                <a:gd name="T9" fmla="*/ 3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52">
                  <a:moveTo>
                    <a:pt x="33" y="34"/>
                  </a:moveTo>
                  <a:lnTo>
                    <a:pt x="25" y="51"/>
                  </a:lnTo>
                  <a:lnTo>
                    <a:pt x="0" y="19"/>
                  </a:lnTo>
                  <a:lnTo>
                    <a:pt x="8" y="0"/>
                  </a:lnTo>
                  <a:lnTo>
                    <a:pt x="33" y="34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07" name="Freeform 39"/>
            <p:cNvSpPr>
              <a:spLocks/>
            </p:cNvSpPr>
            <p:nvPr/>
          </p:nvSpPr>
          <p:spPr bwMode="auto">
            <a:xfrm>
              <a:off x="3964" y="432"/>
              <a:ext cx="69" cy="105"/>
            </a:xfrm>
            <a:custGeom>
              <a:avLst/>
              <a:gdLst>
                <a:gd name="T0" fmla="*/ 68 w 69"/>
                <a:gd name="T1" fmla="*/ 83 h 105"/>
                <a:gd name="T2" fmla="*/ 62 w 69"/>
                <a:gd name="T3" fmla="*/ 104 h 105"/>
                <a:gd name="T4" fmla="*/ 0 w 69"/>
                <a:gd name="T5" fmla="*/ 20 h 105"/>
                <a:gd name="T6" fmla="*/ 8 w 69"/>
                <a:gd name="T7" fmla="*/ 0 h 105"/>
                <a:gd name="T8" fmla="*/ 68 w 69"/>
                <a:gd name="T9" fmla="*/ 8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05">
                  <a:moveTo>
                    <a:pt x="68" y="83"/>
                  </a:moveTo>
                  <a:lnTo>
                    <a:pt x="62" y="104"/>
                  </a:lnTo>
                  <a:lnTo>
                    <a:pt x="0" y="20"/>
                  </a:lnTo>
                  <a:lnTo>
                    <a:pt x="8" y="0"/>
                  </a:lnTo>
                  <a:lnTo>
                    <a:pt x="68" y="83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08" name="Freeform 40"/>
            <p:cNvSpPr>
              <a:spLocks/>
            </p:cNvSpPr>
            <p:nvPr/>
          </p:nvSpPr>
          <p:spPr bwMode="auto">
            <a:xfrm>
              <a:off x="3819" y="665"/>
              <a:ext cx="33" cy="46"/>
            </a:xfrm>
            <a:custGeom>
              <a:avLst/>
              <a:gdLst>
                <a:gd name="T0" fmla="*/ 15 w 33"/>
                <a:gd name="T1" fmla="*/ 0 h 46"/>
                <a:gd name="T2" fmla="*/ 0 w 33"/>
                <a:gd name="T3" fmla="*/ 13 h 46"/>
                <a:gd name="T4" fmla="*/ 24 w 33"/>
                <a:gd name="T5" fmla="*/ 45 h 46"/>
                <a:gd name="T6" fmla="*/ 32 w 33"/>
                <a:gd name="T7" fmla="*/ 26 h 46"/>
                <a:gd name="T8" fmla="*/ 15 w 33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46">
                  <a:moveTo>
                    <a:pt x="15" y="0"/>
                  </a:moveTo>
                  <a:lnTo>
                    <a:pt x="0" y="13"/>
                  </a:lnTo>
                  <a:lnTo>
                    <a:pt x="24" y="45"/>
                  </a:lnTo>
                  <a:lnTo>
                    <a:pt x="32" y="26"/>
                  </a:lnTo>
                  <a:lnTo>
                    <a:pt x="15" y="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31209" name="Rectangle 41"/>
          <p:cNvSpPr>
            <a:spLocks noChangeArrowheads="1"/>
          </p:cNvSpPr>
          <p:nvPr/>
        </p:nvSpPr>
        <p:spPr bwMode="auto">
          <a:xfrm>
            <a:off x="581025" y="2054225"/>
            <a:ext cx="1778000" cy="250825"/>
          </a:xfrm>
          <a:prstGeom prst="rect">
            <a:avLst/>
          </a:prstGeom>
          <a:gradFill rotWithShape="0">
            <a:gsLst>
              <a:gs pos="0">
                <a:srgbClr val="FFC5CF"/>
              </a:gs>
              <a:gs pos="100000">
                <a:srgbClr val="FFC5CF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1000">
                <a:solidFill>
                  <a:schemeClr val="tx1"/>
                </a:solidFill>
              </a:rPr>
              <a:t>MERCADO   EXTERNO</a:t>
            </a:r>
          </a:p>
        </p:txBody>
      </p:sp>
      <p:grpSp>
        <p:nvGrpSpPr>
          <p:cNvPr id="1031210" name="Group 42"/>
          <p:cNvGrpSpPr>
            <a:grpSpLocks/>
          </p:cNvGrpSpPr>
          <p:nvPr/>
        </p:nvGrpSpPr>
        <p:grpSpPr bwMode="auto">
          <a:xfrm>
            <a:off x="228600" y="2590800"/>
            <a:ext cx="1677988" cy="1220788"/>
            <a:chOff x="144" y="1632"/>
            <a:chExt cx="1057" cy="769"/>
          </a:xfrm>
        </p:grpSpPr>
        <p:sp>
          <p:nvSpPr>
            <p:cNvPr id="1031211" name="Freeform 43"/>
            <p:cNvSpPr>
              <a:spLocks/>
            </p:cNvSpPr>
            <p:nvPr/>
          </p:nvSpPr>
          <p:spPr bwMode="auto">
            <a:xfrm>
              <a:off x="214" y="1632"/>
              <a:ext cx="987" cy="761"/>
            </a:xfrm>
            <a:custGeom>
              <a:avLst/>
              <a:gdLst>
                <a:gd name="T0" fmla="*/ 269 w 987"/>
                <a:gd name="T1" fmla="*/ 0 h 761"/>
                <a:gd name="T2" fmla="*/ 0 w 987"/>
                <a:gd name="T3" fmla="*/ 304 h 761"/>
                <a:gd name="T4" fmla="*/ 529 w 987"/>
                <a:gd name="T5" fmla="*/ 643 h 761"/>
                <a:gd name="T6" fmla="*/ 425 w 987"/>
                <a:gd name="T7" fmla="*/ 760 h 761"/>
                <a:gd name="T8" fmla="*/ 986 w 987"/>
                <a:gd name="T9" fmla="*/ 695 h 761"/>
                <a:gd name="T10" fmla="*/ 905 w 987"/>
                <a:gd name="T11" fmla="*/ 219 h 761"/>
                <a:gd name="T12" fmla="*/ 799 w 987"/>
                <a:gd name="T13" fmla="*/ 339 h 761"/>
                <a:gd name="T14" fmla="*/ 269 w 987"/>
                <a:gd name="T15" fmla="*/ 0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7" h="761">
                  <a:moveTo>
                    <a:pt x="269" y="0"/>
                  </a:moveTo>
                  <a:lnTo>
                    <a:pt x="0" y="304"/>
                  </a:lnTo>
                  <a:lnTo>
                    <a:pt x="529" y="643"/>
                  </a:lnTo>
                  <a:lnTo>
                    <a:pt x="425" y="760"/>
                  </a:lnTo>
                  <a:lnTo>
                    <a:pt x="986" y="695"/>
                  </a:lnTo>
                  <a:lnTo>
                    <a:pt x="905" y="219"/>
                  </a:lnTo>
                  <a:lnTo>
                    <a:pt x="799" y="339"/>
                  </a:lnTo>
                  <a:lnTo>
                    <a:pt x="269" y="0"/>
                  </a:lnTo>
                </a:path>
              </a:pathLst>
            </a:custGeom>
            <a:solidFill>
              <a:srgbClr val="FF8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12" name="Freeform 44"/>
            <p:cNvSpPr>
              <a:spLocks/>
            </p:cNvSpPr>
            <p:nvPr/>
          </p:nvSpPr>
          <p:spPr bwMode="auto">
            <a:xfrm>
              <a:off x="145" y="1935"/>
              <a:ext cx="601" cy="348"/>
            </a:xfrm>
            <a:custGeom>
              <a:avLst/>
              <a:gdLst>
                <a:gd name="T0" fmla="*/ 532 w 601"/>
                <a:gd name="T1" fmla="*/ 347 h 348"/>
                <a:gd name="T2" fmla="*/ 600 w 601"/>
                <a:gd name="T3" fmla="*/ 339 h 348"/>
                <a:gd name="T4" fmla="*/ 68 w 601"/>
                <a:gd name="T5" fmla="*/ 0 h 348"/>
                <a:gd name="T6" fmla="*/ 0 w 601"/>
                <a:gd name="T7" fmla="*/ 9 h 348"/>
                <a:gd name="T8" fmla="*/ 532 w 601"/>
                <a:gd name="T9" fmla="*/ 347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1" h="348">
                  <a:moveTo>
                    <a:pt x="532" y="347"/>
                  </a:moveTo>
                  <a:lnTo>
                    <a:pt x="600" y="339"/>
                  </a:lnTo>
                  <a:lnTo>
                    <a:pt x="68" y="0"/>
                  </a:lnTo>
                  <a:lnTo>
                    <a:pt x="0" y="9"/>
                  </a:lnTo>
                  <a:lnTo>
                    <a:pt x="532" y="347"/>
                  </a:lnTo>
                </a:path>
              </a:pathLst>
            </a:custGeom>
            <a:solidFill>
              <a:srgbClr val="804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13" name="Freeform 45"/>
            <p:cNvSpPr>
              <a:spLocks/>
            </p:cNvSpPr>
            <p:nvPr/>
          </p:nvSpPr>
          <p:spPr bwMode="auto">
            <a:xfrm>
              <a:off x="573" y="2274"/>
              <a:ext cx="172" cy="127"/>
            </a:xfrm>
            <a:custGeom>
              <a:avLst/>
              <a:gdLst>
                <a:gd name="T0" fmla="*/ 104 w 172"/>
                <a:gd name="T1" fmla="*/ 10 h 127"/>
                <a:gd name="T2" fmla="*/ 171 w 172"/>
                <a:gd name="T3" fmla="*/ 0 h 127"/>
                <a:gd name="T4" fmla="*/ 66 w 172"/>
                <a:gd name="T5" fmla="*/ 118 h 127"/>
                <a:gd name="T6" fmla="*/ 0 w 172"/>
                <a:gd name="T7" fmla="*/ 126 h 127"/>
                <a:gd name="T8" fmla="*/ 104 w 172"/>
                <a:gd name="T9" fmla="*/ 1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" h="127">
                  <a:moveTo>
                    <a:pt x="104" y="10"/>
                  </a:moveTo>
                  <a:lnTo>
                    <a:pt x="171" y="0"/>
                  </a:lnTo>
                  <a:lnTo>
                    <a:pt x="66" y="118"/>
                  </a:lnTo>
                  <a:lnTo>
                    <a:pt x="0" y="126"/>
                  </a:lnTo>
                  <a:lnTo>
                    <a:pt x="104" y="1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14" name="Freeform 46"/>
            <p:cNvSpPr>
              <a:spLocks/>
            </p:cNvSpPr>
            <p:nvPr/>
          </p:nvSpPr>
          <p:spPr bwMode="auto">
            <a:xfrm>
              <a:off x="144" y="1632"/>
              <a:ext cx="341" cy="313"/>
            </a:xfrm>
            <a:custGeom>
              <a:avLst/>
              <a:gdLst>
                <a:gd name="T0" fmla="*/ 268 w 341"/>
                <a:gd name="T1" fmla="*/ 11 h 313"/>
                <a:gd name="T2" fmla="*/ 340 w 341"/>
                <a:gd name="T3" fmla="*/ 0 h 313"/>
                <a:gd name="T4" fmla="*/ 71 w 341"/>
                <a:gd name="T5" fmla="*/ 303 h 313"/>
                <a:gd name="T6" fmla="*/ 0 w 341"/>
                <a:gd name="T7" fmla="*/ 312 h 313"/>
                <a:gd name="T8" fmla="*/ 268 w 341"/>
                <a:gd name="T9" fmla="*/ 11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1" h="313">
                  <a:moveTo>
                    <a:pt x="268" y="11"/>
                  </a:moveTo>
                  <a:lnTo>
                    <a:pt x="340" y="0"/>
                  </a:lnTo>
                  <a:lnTo>
                    <a:pt x="71" y="303"/>
                  </a:lnTo>
                  <a:lnTo>
                    <a:pt x="0" y="312"/>
                  </a:lnTo>
                  <a:lnTo>
                    <a:pt x="268" y="11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15" name="Freeform 47"/>
            <p:cNvSpPr>
              <a:spLocks/>
            </p:cNvSpPr>
            <p:nvPr/>
          </p:nvSpPr>
          <p:spPr bwMode="auto">
            <a:xfrm>
              <a:off x="976" y="1851"/>
              <a:ext cx="144" cy="121"/>
            </a:xfrm>
            <a:custGeom>
              <a:avLst/>
              <a:gdLst>
                <a:gd name="T0" fmla="*/ 0 w 144"/>
                <a:gd name="T1" fmla="*/ 96 h 121"/>
                <a:gd name="T2" fmla="*/ 37 w 144"/>
                <a:gd name="T3" fmla="*/ 120 h 121"/>
                <a:gd name="T4" fmla="*/ 143 w 144"/>
                <a:gd name="T5" fmla="*/ 0 h 121"/>
                <a:gd name="T6" fmla="*/ 78 w 144"/>
                <a:gd name="T7" fmla="*/ 8 h 121"/>
                <a:gd name="T8" fmla="*/ 0 w 144"/>
                <a:gd name="T9" fmla="*/ 9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121">
                  <a:moveTo>
                    <a:pt x="0" y="96"/>
                  </a:moveTo>
                  <a:lnTo>
                    <a:pt x="37" y="120"/>
                  </a:lnTo>
                  <a:lnTo>
                    <a:pt x="143" y="0"/>
                  </a:lnTo>
                  <a:lnTo>
                    <a:pt x="78" y="8"/>
                  </a:lnTo>
                  <a:lnTo>
                    <a:pt x="0" y="96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1216" name="Group 48"/>
          <p:cNvGrpSpPr>
            <a:grpSpLocks/>
          </p:cNvGrpSpPr>
          <p:nvPr/>
        </p:nvGrpSpPr>
        <p:grpSpPr bwMode="auto">
          <a:xfrm>
            <a:off x="8488363" y="762000"/>
            <a:ext cx="733425" cy="846138"/>
            <a:chOff x="5347" y="480"/>
            <a:chExt cx="462" cy="533"/>
          </a:xfrm>
        </p:grpSpPr>
        <p:sp>
          <p:nvSpPr>
            <p:cNvPr id="1031217" name="Freeform 49"/>
            <p:cNvSpPr>
              <a:spLocks/>
            </p:cNvSpPr>
            <p:nvPr/>
          </p:nvSpPr>
          <p:spPr bwMode="auto">
            <a:xfrm>
              <a:off x="5347" y="722"/>
              <a:ext cx="181" cy="153"/>
            </a:xfrm>
            <a:custGeom>
              <a:avLst/>
              <a:gdLst>
                <a:gd name="T0" fmla="*/ 6 w 181"/>
                <a:gd name="T1" fmla="*/ 146 h 153"/>
                <a:gd name="T2" fmla="*/ 0 w 181"/>
                <a:gd name="T3" fmla="*/ 133 h 153"/>
                <a:gd name="T4" fmla="*/ 0 w 181"/>
                <a:gd name="T5" fmla="*/ 121 h 153"/>
                <a:gd name="T6" fmla="*/ 0 w 181"/>
                <a:gd name="T7" fmla="*/ 109 h 153"/>
                <a:gd name="T8" fmla="*/ 5 w 181"/>
                <a:gd name="T9" fmla="*/ 96 h 153"/>
                <a:gd name="T10" fmla="*/ 12 w 181"/>
                <a:gd name="T11" fmla="*/ 79 h 153"/>
                <a:gd name="T12" fmla="*/ 24 w 181"/>
                <a:gd name="T13" fmla="*/ 64 h 153"/>
                <a:gd name="T14" fmla="*/ 36 w 181"/>
                <a:gd name="T15" fmla="*/ 47 h 153"/>
                <a:gd name="T16" fmla="*/ 51 w 181"/>
                <a:gd name="T17" fmla="*/ 33 h 153"/>
                <a:gd name="T18" fmla="*/ 67 w 181"/>
                <a:gd name="T19" fmla="*/ 19 h 153"/>
                <a:gd name="T20" fmla="*/ 83 w 181"/>
                <a:gd name="T21" fmla="*/ 7 h 153"/>
                <a:gd name="T22" fmla="*/ 98 w 181"/>
                <a:gd name="T23" fmla="*/ 1 h 153"/>
                <a:gd name="T24" fmla="*/ 112 w 181"/>
                <a:gd name="T25" fmla="*/ 0 h 153"/>
                <a:gd name="T26" fmla="*/ 126 w 181"/>
                <a:gd name="T27" fmla="*/ 1 h 153"/>
                <a:gd name="T28" fmla="*/ 140 w 181"/>
                <a:gd name="T29" fmla="*/ 4 h 153"/>
                <a:gd name="T30" fmla="*/ 154 w 181"/>
                <a:gd name="T31" fmla="*/ 11 h 153"/>
                <a:gd name="T32" fmla="*/ 165 w 181"/>
                <a:gd name="T33" fmla="*/ 21 h 153"/>
                <a:gd name="T34" fmla="*/ 173 w 181"/>
                <a:gd name="T35" fmla="*/ 35 h 153"/>
                <a:gd name="T36" fmla="*/ 176 w 181"/>
                <a:gd name="T37" fmla="*/ 51 h 153"/>
                <a:gd name="T38" fmla="*/ 180 w 181"/>
                <a:gd name="T39" fmla="*/ 69 h 153"/>
                <a:gd name="T40" fmla="*/ 180 w 181"/>
                <a:gd name="T41" fmla="*/ 89 h 153"/>
                <a:gd name="T42" fmla="*/ 175 w 181"/>
                <a:gd name="T43" fmla="*/ 106 h 153"/>
                <a:gd name="T44" fmla="*/ 168 w 181"/>
                <a:gd name="T45" fmla="*/ 125 h 153"/>
                <a:gd name="T46" fmla="*/ 156 w 181"/>
                <a:gd name="T47" fmla="*/ 137 h 153"/>
                <a:gd name="T48" fmla="*/ 147 w 181"/>
                <a:gd name="T49" fmla="*/ 143 h 153"/>
                <a:gd name="T50" fmla="*/ 137 w 181"/>
                <a:gd name="T51" fmla="*/ 152 h 153"/>
                <a:gd name="T52" fmla="*/ 120 w 181"/>
                <a:gd name="T53" fmla="*/ 148 h 153"/>
                <a:gd name="T54" fmla="*/ 97 w 181"/>
                <a:gd name="T55" fmla="*/ 143 h 153"/>
                <a:gd name="T56" fmla="*/ 62 w 181"/>
                <a:gd name="T57" fmla="*/ 142 h 153"/>
                <a:gd name="T58" fmla="*/ 27 w 181"/>
                <a:gd name="T59" fmla="*/ 143 h 153"/>
                <a:gd name="T60" fmla="*/ 7 w 181"/>
                <a:gd name="T61" fmla="*/ 147 h 153"/>
                <a:gd name="T62" fmla="*/ 6 w 181"/>
                <a:gd name="T63" fmla="*/ 146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1" h="153">
                  <a:moveTo>
                    <a:pt x="6" y="146"/>
                  </a:moveTo>
                  <a:lnTo>
                    <a:pt x="0" y="133"/>
                  </a:lnTo>
                  <a:lnTo>
                    <a:pt x="0" y="121"/>
                  </a:lnTo>
                  <a:lnTo>
                    <a:pt x="0" y="109"/>
                  </a:lnTo>
                  <a:lnTo>
                    <a:pt x="5" y="96"/>
                  </a:lnTo>
                  <a:lnTo>
                    <a:pt x="12" y="79"/>
                  </a:lnTo>
                  <a:lnTo>
                    <a:pt x="24" y="64"/>
                  </a:lnTo>
                  <a:lnTo>
                    <a:pt x="36" y="47"/>
                  </a:lnTo>
                  <a:lnTo>
                    <a:pt x="51" y="33"/>
                  </a:lnTo>
                  <a:lnTo>
                    <a:pt x="67" y="19"/>
                  </a:lnTo>
                  <a:lnTo>
                    <a:pt x="83" y="7"/>
                  </a:lnTo>
                  <a:lnTo>
                    <a:pt x="98" y="1"/>
                  </a:lnTo>
                  <a:lnTo>
                    <a:pt x="112" y="0"/>
                  </a:lnTo>
                  <a:lnTo>
                    <a:pt x="126" y="1"/>
                  </a:lnTo>
                  <a:lnTo>
                    <a:pt x="140" y="4"/>
                  </a:lnTo>
                  <a:lnTo>
                    <a:pt x="154" y="11"/>
                  </a:lnTo>
                  <a:lnTo>
                    <a:pt x="165" y="21"/>
                  </a:lnTo>
                  <a:lnTo>
                    <a:pt x="173" y="35"/>
                  </a:lnTo>
                  <a:lnTo>
                    <a:pt x="176" y="51"/>
                  </a:lnTo>
                  <a:lnTo>
                    <a:pt x="180" y="69"/>
                  </a:lnTo>
                  <a:lnTo>
                    <a:pt x="180" y="89"/>
                  </a:lnTo>
                  <a:lnTo>
                    <a:pt x="175" y="106"/>
                  </a:lnTo>
                  <a:lnTo>
                    <a:pt x="168" y="125"/>
                  </a:lnTo>
                  <a:lnTo>
                    <a:pt x="156" y="137"/>
                  </a:lnTo>
                  <a:lnTo>
                    <a:pt x="147" y="143"/>
                  </a:lnTo>
                  <a:lnTo>
                    <a:pt x="137" y="152"/>
                  </a:lnTo>
                  <a:lnTo>
                    <a:pt x="120" y="148"/>
                  </a:lnTo>
                  <a:lnTo>
                    <a:pt x="97" y="143"/>
                  </a:lnTo>
                  <a:lnTo>
                    <a:pt x="62" y="142"/>
                  </a:lnTo>
                  <a:lnTo>
                    <a:pt x="27" y="143"/>
                  </a:lnTo>
                  <a:lnTo>
                    <a:pt x="7" y="147"/>
                  </a:lnTo>
                  <a:lnTo>
                    <a:pt x="6" y="14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18" name="Freeform 50"/>
            <p:cNvSpPr>
              <a:spLocks/>
            </p:cNvSpPr>
            <p:nvPr/>
          </p:nvSpPr>
          <p:spPr bwMode="auto">
            <a:xfrm>
              <a:off x="5350" y="926"/>
              <a:ext cx="102" cy="87"/>
            </a:xfrm>
            <a:custGeom>
              <a:avLst/>
              <a:gdLst>
                <a:gd name="T0" fmla="*/ 98 w 102"/>
                <a:gd name="T1" fmla="*/ 6 h 87"/>
                <a:gd name="T2" fmla="*/ 100 w 102"/>
                <a:gd name="T3" fmla="*/ 6 h 87"/>
                <a:gd name="T4" fmla="*/ 101 w 102"/>
                <a:gd name="T5" fmla="*/ 19 h 87"/>
                <a:gd name="T6" fmla="*/ 100 w 102"/>
                <a:gd name="T7" fmla="*/ 31 h 87"/>
                <a:gd name="T8" fmla="*/ 97 w 102"/>
                <a:gd name="T9" fmla="*/ 44 h 87"/>
                <a:gd name="T10" fmla="*/ 95 w 102"/>
                <a:gd name="T11" fmla="*/ 55 h 87"/>
                <a:gd name="T12" fmla="*/ 90 w 102"/>
                <a:gd name="T13" fmla="*/ 65 h 87"/>
                <a:gd name="T14" fmla="*/ 86 w 102"/>
                <a:gd name="T15" fmla="*/ 71 h 87"/>
                <a:gd name="T16" fmla="*/ 78 w 102"/>
                <a:gd name="T17" fmla="*/ 77 h 87"/>
                <a:gd name="T18" fmla="*/ 71 w 102"/>
                <a:gd name="T19" fmla="*/ 81 h 87"/>
                <a:gd name="T20" fmla="*/ 63 w 102"/>
                <a:gd name="T21" fmla="*/ 84 h 87"/>
                <a:gd name="T22" fmla="*/ 56 w 102"/>
                <a:gd name="T23" fmla="*/ 85 h 87"/>
                <a:gd name="T24" fmla="*/ 45 w 102"/>
                <a:gd name="T25" fmla="*/ 86 h 87"/>
                <a:gd name="T26" fmla="*/ 36 w 102"/>
                <a:gd name="T27" fmla="*/ 85 h 87"/>
                <a:gd name="T28" fmla="*/ 29 w 102"/>
                <a:gd name="T29" fmla="*/ 84 h 87"/>
                <a:gd name="T30" fmla="*/ 24 w 102"/>
                <a:gd name="T31" fmla="*/ 81 h 87"/>
                <a:gd name="T32" fmla="*/ 20 w 102"/>
                <a:gd name="T33" fmla="*/ 80 h 87"/>
                <a:gd name="T34" fmla="*/ 17 w 102"/>
                <a:gd name="T35" fmla="*/ 77 h 87"/>
                <a:gd name="T36" fmla="*/ 14 w 102"/>
                <a:gd name="T37" fmla="*/ 76 h 87"/>
                <a:gd name="T38" fmla="*/ 11 w 102"/>
                <a:gd name="T39" fmla="*/ 74 h 87"/>
                <a:gd name="T40" fmla="*/ 8 w 102"/>
                <a:gd name="T41" fmla="*/ 71 h 87"/>
                <a:gd name="T42" fmla="*/ 6 w 102"/>
                <a:gd name="T43" fmla="*/ 65 h 87"/>
                <a:gd name="T44" fmla="*/ 3 w 102"/>
                <a:gd name="T45" fmla="*/ 60 h 87"/>
                <a:gd name="T46" fmla="*/ 1 w 102"/>
                <a:gd name="T47" fmla="*/ 50 h 87"/>
                <a:gd name="T48" fmla="*/ 1 w 102"/>
                <a:gd name="T49" fmla="*/ 45 h 87"/>
                <a:gd name="T50" fmla="*/ 1 w 102"/>
                <a:gd name="T51" fmla="*/ 37 h 87"/>
                <a:gd name="T52" fmla="*/ 0 w 102"/>
                <a:gd name="T53" fmla="*/ 30 h 87"/>
                <a:gd name="T54" fmla="*/ 1 w 102"/>
                <a:gd name="T55" fmla="*/ 19 h 87"/>
                <a:gd name="T56" fmla="*/ 1 w 102"/>
                <a:gd name="T57" fmla="*/ 7 h 87"/>
                <a:gd name="T58" fmla="*/ 3 w 102"/>
                <a:gd name="T59" fmla="*/ 0 h 87"/>
                <a:gd name="T60" fmla="*/ 58 w 102"/>
                <a:gd name="T61" fmla="*/ 4 h 87"/>
                <a:gd name="T62" fmla="*/ 98 w 102"/>
                <a:gd name="T63" fmla="*/ 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2" h="87">
                  <a:moveTo>
                    <a:pt x="98" y="6"/>
                  </a:moveTo>
                  <a:lnTo>
                    <a:pt x="100" y="6"/>
                  </a:lnTo>
                  <a:lnTo>
                    <a:pt x="101" y="19"/>
                  </a:lnTo>
                  <a:lnTo>
                    <a:pt x="100" y="31"/>
                  </a:lnTo>
                  <a:lnTo>
                    <a:pt x="97" y="44"/>
                  </a:lnTo>
                  <a:lnTo>
                    <a:pt x="95" y="55"/>
                  </a:lnTo>
                  <a:lnTo>
                    <a:pt x="90" y="65"/>
                  </a:lnTo>
                  <a:lnTo>
                    <a:pt x="86" y="71"/>
                  </a:lnTo>
                  <a:lnTo>
                    <a:pt x="78" y="77"/>
                  </a:lnTo>
                  <a:lnTo>
                    <a:pt x="71" y="81"/>
                  </a:lnTo>
                  <a:lnTo>
                    <a:pt x="63" y="84"/>
                  </a:lnTo>
                  <a:lnTo>
                    <a:pt x="56" y="85"/>
                  </a:lnTo>
                  <a:lnTo>
                    <a:pt x="45" y="86"/>
                  </a:lnTo>
                  <a:lnTo>
                    <a:pt x="36" y="85"/>
                  </a:lnTo>
                  <a:lnTo>
                    <a:pt x="29" y="84"/>
                  </a:lnTo>
                  <a:lnTo>
                    <a:pt x="24" y="81"/>
                  </a:lnTo>
                  <a:lnTo>
                    <a:pt x="20" y="80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1" y="74"/>
                  </a:lnTo>
                  <a:lnTo>
                    <a:pt x="8" y="71"/>
                  </a:lnTo>
                  <a:lnTo>
                    <a:pt x="6" y="65"/>
                  </a:lnTo>
                  <a:lnTo>
                    <a:pt x="3" y="60"/>
                  </a:lnTo>
                  <a:lnTo>
                    <a:pt x="1" y="50"/>
                  </a:lnTo>
                  <a:lnTo>
                    <a:pt x="1" y="45"/>
                  </a:lnTo>
                  <a:lnTo>
                    <a:pt x="1" y="37"/>
                  </a:lnTo>
                  <a:lnTo>
                    <a:pt x="0" y="30"/>
                  </a:lnTo>
                  <a:lnTo>
                    <a:pt x="1" y="19"/>
                  </a:lnTo>
                  <a:lnTo>
                    <a:pt x="1" y="7"/>
                  </a:lnTo>
                  <a:lnTo>
                    <a:pt x="3" y="0"/>
                  </a:lnTo>
                  <a:lnTo>
                    <a:pt x="58" y="4"/>
                  </a:lnTo>
                  <a:lnTo>
                    <a:pt x="98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19" name="Freeform 51"/>
            <p:cNvSpPr>
              <a:spLocks/>
            </p:cNvSpPr>
            <p:nvPr/>
          </p:nvSpPr>
          <p:spPr bwMode="auto">
            <a:xfrm>
              <a:off x="5639" y="480"/>
              <a:ext cx="170" cy="161"/>
            </a:xfrm>
            <a:custGeom>
              <a:avLst/>
              <a:gdLst>
                <a:gd name="T0" fmla="*/ 148 w 170"/>
                <a:gd name="T1" fmla="*/ 159 h 161"/>
                <a:gd name="T2" fmla="*/ 159 w 170"/>
                <a:gd name="T3" fmla="*/ 149 h 161"/>
                <a:gd name="T4" fmla="*/ 165 w 170"/>
                <a:gd name="T5" fmla="*/ 137 h 161"/>
                <a:gd name="T6" fmla="*/ 168 w 170"/>
                <a:gd name="T7" fmla="*/ 124 h 161"/>
                <a:gd name="T8" fmla="*/ 169 w 170"/>
                <a:gd name="T9" fmla="*/ 112 h 161"/>
                <a:gd name="T10" fmla="*/ 168 w 170"/>
                <a:gd name="T11" fmla="*/ 95 h 161"/>
                <a:gd name="T12" fmla="*/ 163 w 170"/>
                <a:gd name="T13" fmla="*/ 78 h 161"/>
                <a:gd name="T14" fmla="*/ 157 w 170"/>
                <a:gd name="T15" fmla="*/ 59 h 161"/>
                <a:gd name="T16" fmla="*/ 150 w 170"/>
                <a:gd name="T17" fmla="*/ 43 h 161"/>
                <a:gd name="T18" fmla="*/ 139 w 170"/>
                <a:gd name="T19" fmla="*/ 27 h 161"/>
                <a:gd name="T20" fmla="*/ 129 w 170"/>
                <a:gd name="T21" fmla="*/ 14 h 161"/>
                <a:gd name="T22" fmla="*/ 117 w 170"/>
                <a:gd name="T23" fmla="*/ 6 h 161"/>
                <a:gd name="T24" fmla="*/ 103 w 170"/>
                <a:gd name="T25" fmla="*/ 2 h 161"/>
                <a:gd name="T26" fmla="*/ 90 w 170"/>
                <a:gd name="T27" fmla="*/ 0 h 161"/>
                <a:gd name="T28" fmla="*/ 77 w 170"/>
                <a:gd name="T29" fmla="*/ 1 h 161"/>
                <a:gd name="T30" fmla="*/ 60 w 170"/>
                <a:gd name="T31" fmla="*/ 5 h 161"/>
                <a:gd name="T32" fmla="*/ 45 w 170"/>
                <a:gd name="T33" fmla="*/ 14 h 161"/>
                <a:gd name="T34" fmla="*/ 32 w 170"/>
                <a:gd name="T35" fmla="*/ 26 h 161"/>
                <a:gd name="T36" fmla="*/ 21 w 170"/>
                <a:gd name="T37" fmla="*/ 41 h 161"/>
                <a:gd name="T38" fmla="*/ 10 w 170"/>
                <a:gd name="T39" fmla="*/ 58 h 161"/>
                <a:gd name="T40" fmla="*/ 3 w 170"/>
                <a:gd name="T41" fmla="*/ 78 h 161"/>
                <a:gd name="T42" fmla="*/ 0 w 170"/>
                <a:gd name="T43" fmla="*/ 95 h 161"/>
                <a:gd name="T44" fmla="*/ 1 w 170"/>
                <a:gd name="T45" fmla="*/ 113 h 161"/>
                <a:gd name="T46" fmla="*/ 7 w 170"/>
                <a:gd name="T47" fmla="*/ 127 h 161"/>
                <a:gd name="T48" fmla="*/ 12 w 170"/>
                <a:gd name="T49" fmla="*/ 134 h 161"/>
                <a:gd name="T50" fmla="*/ 20 w 170"/>
                <a:gd name="T51" fmla="*/ 144 h 161"/>
                <a:gd name="T52" fmla="*/ 37 w 170"/>
                <a:gd name="T53" fmla="*/ 143 h 161"/>
                <a:gd name="T54" fmla="*/ 62 w 170"/>
                <a:gd name="T55" fmla="*/ 143 h 161"/>
                <a:gd name="T56" fmla="*/ 95 w 170"/>
                <a:gd name="T57" fmla="*/ 146 h 161"/>
                <a:gd name="T58" fmla="*/ 129 w 170"/>
                <a:gd name="T59" fmla="*/ 154 h 161"/>
                <a:gd name="T60" fmla="*/ 146 w 170"/>
                <a:gd name="T61" fmla="*/ 160 h 161"/>
                <a:gd name="T62" fmla="*/ 148 w 170"/>
                <a:gd name="T63" fmla="*/ 159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0" h="161">
                  <a:moveTo>
                    <a:pt x="148" y="159"/>
                  </a:moveTo>
                  <a:lnTo>
                    <a:pt x="159" y="149"/>
                  </a:lnTo>
                  <a:lnTo>
                    <a:pt x="165" y="137"/>
                  </a:lnTo>
                  <a:lnTo>
                    <a:pt x="168" y="124"/>
                  </a:lnTo>
                  <a:lnTo>
                    <a:pt x="169" y="112"/>
                  </a:lnTo>
                  <a:lnTo>
                    <a:pt x="168" y="95"/>
                  </a:lnTo>
                  <a:lnTo>
                    <a:pt x="163" y="78"/>
                  </a:lnTo>
                  <a:lnTo>
                    <a:pt x="157" y="59"/>
                  </a:lnTo>
                  <a:lnTo>
                    <a:pt x="150" y="43"/>
                  </a:lnTo>
                  <a:lnTo>
                    <a:pt x="139" y="27"/>
                  </a:lnTo>
                  <a:lnTo>
                    <a:pt x="129" y="14"/>
                  </a:lnTo>
                  <a:lnTo>
                    <a:pt x="117" y="6"/>
                  </a:lnTo>
                  <a:lnTo>
                    <a:pt x="103" y="2"/>
                  </a:lnTo>
                  <a:lnTo>
                    <a:pt x="90" y="0"/>
                  </a:lnTo>
                  <a:lnTo>
                    <a:pt x="77" y="1"/>
                  </a:lnTo>
                  <a:lnTo>
                    <a:pt x="60" y="5"/>
                  </a:lnTo>
                  <a:lnTo>
                    <a:pt x="45" y="14"/>
                  </a:lnTo>
                  <a:lnTo>
                    <a:pt x="32" y="26"/>
                  </a:lnTo>
                  <a:lnTo>
                    <a:pt x="21" y="41"/>
                  </a:lnTo>
                  <a:lnTo>
                    <a:pt x="10" y="58"/>
                  </a:lnTo>
                  <a:lnTo>
                    <a:pt x="3" y="78"/>
                  </a:lnTo>
                  <a:lnTo>
                    <a:pt x="0" y="95"/>
                  </a:lnTo>
                  <a:lnTo>
                    <a:pt x="1" y="113"/>
                  </a:lnTo>
                  <a:lnTo>
                    <a:pt x="7" y="127"/>
                  </a:lnTo>
                  <a:lnTo>
                    <a:pt x="12" y="134"/>
                  </a:lnTo>
                  <a:lnTo>
                    <a:pt x="20" y="144"/>
                  </a:lnTo>
                  <a:lnTo>
                    <a:pt x="37" y="143"/>
                  </a:lnTo>
                  <a:lnTo>
                    <a:pt x="62" y="143"/>
                  </a:lnTo>
                  <a:lnTo>
                    <a:pt x="95" y="146"/>
                  </a:lnTo>
                  <a:lnTo>
                    <a:pt x="129" y="154"/>
                  </a:lnTo>
                  <a:lnTo>
                    <a:pt x="146" y="160"/>
                  </a:lnTo>
                  <a:lnTo>
                    <a:pt x="148" y="15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1220" name="Freeform 52"/>
            <p:cNvSpPr>
              <a:spLocks/>
            </p:cNvSpPr>
            <p:nvPr/>
          </p:nvSpPr>
          <p:spPr bwMode="auto">
            <a:xfrm>
              <a:off x="5654" y="688"/>
              <a:ext cx="110" cy="85"/>
            </a:xfrm>
            <a:custGeom>
              <a:avLst/>
              <a:gdLst>
                <a:gd name="T0" fmla="*/ 14 w 110"/>
                <a:gd name="T1" fmla="*/ 1 h 85"/>
                <a:gd name="T2" fmla="*/ 13 w 110"/>
                <a:gd name="T3" fmla="*/ 0 h 85"/>
                <a:gd name="T4" fmla="*/ 7 w 110"/>
                <a:gd name="T5" fmla="*/ 12 h 85"/>
                <a:gd name="T6" fmla="*/ 4 w 110"/>
                <a:gd name="T7" fmla="*/ 24 h 85"/>
                <a:gd name="T8" fmla="*/ 2 w 110"/>
                <a:gd name="T9" fmla="*/ 37 h 85"/>
                <a:gd name="T10" fmla="*/ 0 w 110"/>
                <a:gd name="T11" fmla="*/ 47 h 85"/>
                <a:gd name="T12" fmla="*/ 0 w 110"/>
                <a:gd name="T13" fmla="*/ 57 h 85"/>
                <a:gd name="T14" fmla="*/ 1 w 110"/>
                <a:gd name="T15" fmla="*/ 63 h 85"/>
                <a:gd name="T16" fmla="*/ 7 w 110"/>
                <a:gd name="T17" fmla="*/ 71 h 85"/>
                <a:gd name="T18" fmla="*/ 12 w 110"/>
                <a:gd name="T19" fmla="*/ 74 h 85"/>
                <a:gd name="T20" fmla="*/ 20 w 110"/>
                <a:gd name="T21" fmla="*/ 79 h 85"/>
                <a:gd name="T22" fmla="*/ 25 w 110"/>
                <a:gd name="T23" fmla="*/ 80 h 85"/>
                <a:gd name="T24" fmla="*/ 35 w 110"/>
                <a:gd name="T25" fmla="*/ 83 h 85"/>
                <a:gd name="T26" fmla="*/ 44 w 110"/>
                <a:gd name="T27" fmla="*/ 84 h 85"/>
                <a:gd name="T28" fmla="*/ 52 w 110"/>
                <a:gd name="T29" fmla="*/ 84 h 85"/>
                <a:gd name="T30" fmla="*/ 58 w 110"/>
                <a:gd name="T31" fmla="*/ 83 h 85"/>
                <a:gd name="T32" fmla="*/ 61 w 110"/>
                <a:gd name="T33" fmla="*/ 82 h 85"/>
                <a:gd name="T34" fmla="*/ 66 w 110"/>
                <a:gd name="T35" fmla="*/ 80 h 85"/>
                <a:gd name="T36" fmla="*/ 68 w 110"/>
                <a:gd name="T37" fmla="*/ 79 h 85"/>
                <a:gd name="T38" fmla="*/ 72 w 110"/>
                <a:gd name="T39" fmla="*/ 77 h 85"/>
                <a:gd name="T40" fmla="*/ 75 w 110"/>
                <a:gd name="T41" fmla="*/ 75 h 85"/>
                <a:gd name="T42" fmla="*/ 81 w 110"/>
                <a:gd name="T43" fmla="*/ 71 h 85"/>
                <a:gd name="T44" fmla="*/ 86 w 110"/>
                <a:gd name="T45" fmla="*/ 67 h 85"/>
                <a:gd name="T46" fmla="*/ 91 w 110"/>
                <a:gd name="T47" fmla="*/ 56 h 85"/>
                <a:gd name="T48" fmla="*/ 94 w 110"/>
                <a:gd name="T49" fmla="*/ 52 h 85"/>
                <a:gd name="T50" fmla="*/ 97 w 110"/>
                <a:gd name="T51" fmla="*/ 45 h 85"/>
                <a:gd name="T52" fmla="*/ 100 w 110"/>
                <a:gd name="T53" fmla="*/ 38 h 85"/>
                <a:gd name="T54" fmla="*/ 104 w 110"/>
                <a:gd name="T55" fmla="*/ 27 h 85"/>
                <a:gd name="T56" fmla="*/ 108 w 110"/>
                <a:gd name="T57" fmla="*/ 17 h 85"/>
                <a:gd name="T58" fmla="*/ 109 w 110"/>
                <a:gd name="T59" fmla="*/ 10 h 85"/>
                <a:gd name="T60" fmla="*/ 14 w 110"/>
                <a:gd name="T61" fmla="*/ 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0" h="85">
                  <a:moveTo>
                    <a:pt x="14" y="1"/>
                  </a:moveTo>
                  <a:lnTo>
                    <a:pt x="13" y="0"/>
                  </a:lnTo>
                  <a:lnTo>
                    <a:pt x="7" y="12"/>
                  </a:lnTo>
                  <a:lnTo>
                    <a:pt x="4" y="24"/>
                  </a:lnTo>
                  <a:lnTo>
                    <a:pt x="2" y="37"/>
                  </a:lnTo>
                  <a:lnTo>
                    <a:pt x="0" y="47"/>
                  </a:lnTo>
                  <a:lnTo>
                    <a:pt x="0" y="57"/>
                  </a:lnTo>
                  <a:lnTo>
                    <a:pt x="1" y="63"/>
                  </a:lnTo>
                  <a:lnTo>
                    <a:pt x="7" y="71"/>
                  </a:lnTo>
                  <a:lnTo>
                    <a:pt x="12" y="74"/>
                  </a:lnTo>
                  <a:lnTo>
                    <a:pt x="20" y="79"/>
                  </a:lnTo>
                  <a:lnTo>
                    <a:pt x="25" y="80"/>
                  </a:lnTo>
                  <a:lnTo>
                    <a:pt x="35" y="83"/>
                  </a:lnTo>
                  <a:lnTo>
                    <a:pt x="44" y="84"/>
                  </a:lnTo>
                  <a:lnTo>
                    <a:pt x="52" y="84"/>
                  </a:lnTo>
                  <a:lnTo>
                    <a:pt x="58" y="83"/>
                  </a:lnTo>
                  <a:lnTo>
                    <a:pt x="61" y="82"/>
                  </a:lnTo>
                  <a:lnTo>
                    <a:pt x="66" y="80"/>
                  </a:lnTo>
                  <a:lnTo>
                    <a:pt x="68" y="79"/>
                  </a:lnTo>
                  <a:lnTo>
                    <a:pt x="72" y="77"/>
                  </a:lnTo>
                  <a:lnTo>
                    <a:pt x="75" y="75"/>
                  </a:lnTo>
                  <a:lnTo>
                    <a:pt x="81" y="71"/>
                  </a:lnTo>
                  <a:lnTo>
                    <a:pt x="86" y="67"/>
                  </a:lnTo>
                  <a:lnTo>
                    <a:pt x="91" y="56"/>
                  </a:lnTo>
                  <a:lnTo>
                    <a:pt x="94" y="52"/>
                  </a:lnTo>
                  <a:lnTo>
                    <a:pt x="97" y="45"/>
                  </a:lnTo>
                  <a:lnTo>
                    <a:pt x="100" y="38"/>
                  </a:lnTo>
                  <a:lnTo>
                    <a:pt x="104" y="27"/>
                  </a:lnTo>
                  <a:lnTo>
                    <a:pt x="108" y="17"/>
                  </a:lnTo>
                  <a:lnTo>
                    <a:pt x="109" y="10"/>
                  </a:lnTo>
                  <a:lnTo>
                    <a:pt x="14" y="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2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35737-94FD-4156-84A5-F7751903CFE3}" type="slidenum">
              <a:rPr lang="en-US"/>
              <a:pPr/>
              <a:t>98</a:t>
            </a:fld>
            <a:endParaRPr lang="en-US"/>
          </a:p>
        </p:txBody>
      </p:sp>
      <p:grpSp>
        <p:nvGrpSpPr>
          <p:cNvPr id="1032194" name="Group 2"/>
          <p:cNvGrpSpPr>
            <a:grpSpLocks/>
          </p:cNvGrpSpPr>
          <p:nvPr/>
        </p:nvGrpSpPr>
        <p:grpSpPr bwMode="auto">
          <a:xfrm>
            <a:off x="569913" y="533400"/>
            <a:ext cx="1184275" cy="915988"/>
            <a:chOff x="359" y="336"/>
            <a:chExt cx="746" cy="577"/>
          </a:xfrm>
        </p:grpSpPr>
        <p:sp>
          <p:nvSpPr>
            <p:cNvPr id="1032195" name="Freeform 3"/>
            <p:cNvSpPr>
              <a:spLocks/>
            </p:cNvSpPr>
            <p:nvPr/>
          </p:nvSpPr>
          <p:spPr bwMode="auto">
            <a:xfrm>
              <a:off x="381" y="412"/>
              <a:ext cx="724" cy="501"/>
            </a:xfrm>
            <a:custGeom>
              <a:avLst/>
              <a:gdLst>
                <a:gd name="T0" fmla="*/ 0 w 724"/>
                <a:gd name="T1" fmla="*/ 96 h 501"/>
                <a:gd name="T2" fmla="*/ 400 w 724"/>
                <a:gd name="T3" fmla="*/ 443 h 501"/>
                <a:gd name="T4" fmla="*/ 336 w 724"/>
                <a:gd name="T5" fmla="*/ 500 h 501"/>
                <a:gd name="T6" fmla="*/ 684 w 724"/>
                <a:gd name="T7" fmla="*/ 495 h 501"/>
                <a:gd name="T8" fmla="*/ 723 w 724"/>
                <a:gd name="T9" fmla="*/ 251 h 501"/>
                <a:gd name="T10" fmla="*/ 664 w 724"/>
                <a:gd name="T11" fmla="*/ 290 h 501"/>
                <a:gd name="T12" fmla="*/ 142 w 724"/>
                <a:gd name="T13" fmla="*/ 0 h 501"/>
                <a:gd name="T14" fmla="*/ 0 w 724"/>
                <a:gd name="T15" fmla="*/ 9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4" h="501">
                  <a:moveTo>
                    <a:pt x="0" y="96"/>
                  </a:moveTo>
                  <a:lnTo>
                    <a:pt x="400" y="443"/>
                  </a:lnTo>
                  <a:lnTo>
                    <a:pt x="336" y="500"/>
                  </a:lnTo>
                  <a:lnTo>
                    <a:pt x="684" y="495"/>
                  </a:lnTo>
                  <a:lnTo>
                    <a:pt x="723" y="251"/>
                  </a:lnTo>
                  <a:lnTo>
                    <a:pt x="664" y="290"/>
                  </a:lnTo>
                  <a:lnTo>
                    <a:pt x="142" y="0"/>
                  </a:lnTo>
                  <a:lnTo>
                    <a:pt x="0" y="9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196" name="Freeform 4"/>
            <p:cNvSpPr>
              <a:spLocks/>
            </p:cNvSpPr>
            <p:nvPr/>
          </p:nvSpPr>
          <p:spPr bwMode="auto">
            <a:xfrm>
              <a:off x="359" y="336"/>
              <a:ext cx="723" cy="502"/>
            </a:xfrm>
            <a:custGeom>
              <a:avLst/>
              <a:gdLst>
                <a:gd name="T0" fmla="*/ 0 w 723"/>
                <a:gd name="T1" fmla="*/ 97 h 502"/>
                <a:gd name="T2" fmla="*/ 400 w 723"/>
                <a:gd name="T3" fmla="*/ 443 h 502"/>
                <a:gd name="T4" fmla="*/ 337 w 723"/>
                <a:gd name="T5" fmla="*/ 501 h 502"/>
                <a:gd name="T6" fmla="*/ 685 w 723"/>
                <a:gd name="T7" fmla="*/ 496 h 502"/>
                <a:gd name="T8" fmla="*/ 722 w 723"/>
                <a:gd name="T9" fmla="*/ 252 h 502"/>
                <a:gd name="T10" fmla="*/ 663 w 723"/>
                <a:gd name="T11" fmla="*/ 291 h 502"/>
                <a:gd name="T12" fmla="*/ 142 w 723"/>
                <a:gd name="T13" fmla="*/ 0 h 502"/>
                <a:gd name="T14" fmla="*/ 0 w 723"/>
                <a:gd name="T15" fmla="*/ 97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502">
                  <a:moveTo>
                    <a:pt x="0" y="97"/>
                  </a:moveTo>
                  <a:lnTo>
                    <a:pt x="400" y="443"/>
                  </a:lnTo>
                  <a:lnTo>
                    <a:pt x="337" y="501"/>
                  </a:lnTo>
                  <a:lnTo>
                    <a:pt x="685" y="496"/>
                  </a:lnTo>
                  <a:lnTo>
                    <a:pt x="722" y="252"/>
                  </a:lnTo>
                  <a:lnTo>
                    <a:pt x="663" y="291"/>
                  </a:lnTo>
                  <a:lnTo>
                    <a:pt x="142" y="0"/>
                  </a:lnTo>
                  <a:lnTo>
                    <a:pt x="0" y="97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pic>
        <p:nvPicPr>
          <p:cNvPr id="1032197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875" y="342900"/>
            <a:ext cx="925513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32198" name="Group 6"/>
          <p:cNvGrpSpPr>
            <a:grpSpLocks/>
          </p:cNvGrpSpPr>
          <p:nvPr/>
        </p:nvGrpSpPr>
        <p:grpSpPr bwMode="auto">
          <a:xfrm>
            <a:off x="3659188" y="533400"/>
            <a:ext cx="1295400" cy="839788"/>
            <a:chOff x="2305" y="336"/>
            <a:chExt cx="816" cy="529"/>
          </a:xfrm>
        </p:grpSpPr>
        <p:sp>
          <p:nvSpPr>
            <p:cNvPr id="1032199" name="Freeform 7"/>
            <p:cNvSpPr>
              <a:spLocks/>
            </p:cNvSpPr>
            <p:nvPr/>
          </p:nvSpPr>
          <p:spPr bwMode="auto">
            <a:xfrm>
              <a:off x="2367" y="336"/>
              <a:ext cx="754" cy="495"/>
            </a:xfrm>
            <a:custGeom>
              <a:avLst/>
              <a:gdLst>
                <a:gd name="T0" fmla="*/ 645 w 754"/>
                <a:gd name="T1" fmla="*/ 346 h 495"/>
                <a:gd name="T2" fmla="*/ 481 w 754"/>
                <a:gd name="T3" fmla="*/ 494 h 495"/>
                <a:gd name="T4" fmla="*/ 481 w 754"/>
                <a:gd name="T5" fmla="*/ 383 h 495"/>
                <a:gd name="T6" fmla="*/ 0 w 754"/>
                <a:gd name="T7" fmla="*/ 383 h 495"/>
                <a:gd name="T8" fmla="*/ 0 w 754"/>
                <a:gd name="T9" fmla="*/ 110 h 495"/>
                <a:gd name="T10" fmla="*/ 481 w 754"/>
                <a:gd name="T11" fmla="*/ 110 h 495"/>
                <a:gd name="T12" fmla="*/ 481 w 754"/>
                <a:gd name="T13" fmla="*/ 0 h 495"/>
                <a:gd name="T14" fmla="*/ 753 w 754"/>
                <a:gd name="T15" fmla="*/ 248 h 495"/>
                <a:gd name="T16" fmla="*/ 645 w 754"/>
                <a:gd name="T17" fmla="*/ 346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4" h="495">
                  <a:moveTo>
                    <a:pt x="645" y="346"/>
                  </a:moveTo>
                  <a:lnTo>
                    <a:pt x="481" y="494"/>
                  </a:lnTo>
                  <a:lnTo>
                    <a:pt x="481" y="383"/>
                  </a:lnTo>
                  <a:lnTo>
                    <a:pt x="0" y="383"/>
                  </a:lnTo>
                  <a:lnTo>
                    <a:pt x="0" y="110"/>
                  </a:lnTo>
                  <a:lnTo>
                    <a:pt x="481" y="110"/>
                  </a:lnTo>
                  <a:lnTo>
                    <a:pt x="481" y="0"/>
                  </a:lnTo>
                  <a:lnTo>
                    <a:pt x="753" y="248"/>
                  </a:lnTo>
                  <a:lnTo>
                    <a:pt x="645" y="346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00" name="Freeform 8"/>
            <p:cNvSpPr>
              <a:spLocks/>
            </p:cNvSpPr>
            <p:nvPr/>
          </p:nvSpPr>
          <p:spPr bwMode="auto">
            <a:xfrm>
              <a:off x="2305" y="447"/>
              <a:ext cx="545" cy="418"/>
            </a:xfrm>
            <a:custGeom>
              <a:avLst/>
              <a:gdLst>
                <a:gd name="T0" fmla="*/ 544 w 545"/>
                <a:gd name="T1" fmla="*/ 273 h 418"/>
                <a:gd name="T2" fmla="*/ 544 w 545"/>
                <a:gd name="T3" fmla="*/ 382 h 418"/>
                <a:gd name="T4" fmla="*/ 481 w 545"/>
                <a:gd name="T5" fmla="*/ 417 h 418"/>
                <a:gd name="T6" fmla="*/ 481 w 545"/>
                <a:gd name="T7" fmla="*/ 310 h 418"/>
                <a:gd name="T8" fmla="*/ 0 w 545"/>
                <a:gd name="T9" fmla="*/ 310 h 418"/>
                <a:gd name="T10" fmla="*/ 0 w 545"/>
                <a:gd name="T11" fmla="*/ 38 h 418"/>
                <a:gd name="T12" fmla="*/ 65 w 545"/>
                <a:gd name="T13" fmla="*/ 0 h 418"/>
                <a:gd name="T14" fmla="*/ 65 w 545"/>
                <a:gd name="T15" fmla="*/ 273 h 418"/>
                <a:gd name="T16" fmla="*/ 544 w 545"/>
                <a:gd name="T17" fmla="*/ 273 h 418"/>
                <a:gd name="T18" fmla="*/ 544 w 545"/>
                <a:gd name="T19" fmla="*/ 381 h 418"/>
                <a:gd name="T20" fmla="*/ 544 w 545"/>
                <a:gd name="T21" fmla="*/ 27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5" h="418">
                  <a:moveTo>
                    <a:pt x="544" y="273"/>
                  </a:moveTo>
                  <a:lnTo>
                    <a:pt x="544" y="382"/>
                  </a:lnTo>
                  <a:lnTo>
                    <a:pt x="481" y="417"/>
                  </a:lnTo>
                  <a:lnTo>
                    <a:pt x="481" y="310"/>
                  </a:lnTo>
                  <a:lnTo>
                    <a:pt x="0" y="310"/>
                  </a:lnTo>
                  <a:lnTo>
                    <a:pt x="0" y="38"/>
                  </a:lnTo>
                  <a:lnTo>
                    <a:pt x="65" y="0"/>
                  </a:lnTo>
                  <a:lnTo>
                    <a:pt x="65" y="273"/>
                  </a:lnTo>
                  <a:lnTo>
                    <a:pt x="544" y="273"/>
                  </a:lnTo>
                  <a:lnTo>
                    <a:pt x="544" y="381"/>
                  </a:lnTo>
                  <a:lnTo>
                    <a:pt x="544" y="273"/>
                  </a:lnTo>
                </a:path>
              </a:pathLst>
            </a:custGeom>
            <a:solidFill>
              <a:srgbClr val="00008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01" name="Freeform 9"/>
            <p:cNvSpPr>
              <a:spLocks/>
            </p:cNvSpPr>
            <p:nvPr/>
          </p:nvSpPr>
          <p:spPr bwMode="auto">
            <a:xfrm>
              <a:off x="2790" y="336"/>
              <a:ext cx="59" cy="112"/>
            </a:xfrm>
            <a:custGeom>
              <a:avLst/>
              <a:gdLst>
                <a:gd name="T0" fmla="*/ 58 w 59"/>
                <a:gd name="T1" fmla="*/ 0 h 112"/>
                <a:gd name="T2" fmla="*/ 58 w 59"/>
                <a:gd name="T3" fmla="*/ 111 h 112"/>
                <a:gd name="T4" fmla="*/ 0 w 59"/>
                <a:gd name="T5" fmla="*/ 111 h 112"/>
                <a:gd name="T6" fmla="*/ 0 w 59"/>
                <a:gd name="T7" fmla="*/ 38 h 112"/>
                <a:gd name="T8" fmla="*/ 58 w 59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112">
                  <a:moveTo>
                    <a:pt x="58" y="0"/>
                  </a:moveTo>
                  <a:lnTo>
                    <a:pt x="58" y="111"/>
                  </a:lnTo>
                  <a:lnTo>
                    <a:pt x="0" y="111"/>
                  </a:lnTo>
                  <a:lnTo>
                    <a:pt x="0" y="38"/>
                  </a:lnTo>
                  <a:lnTo>
                    <a:pt x="58" y="0"/>
                  </a:lnTo>
                </a:path>
              </a:pathLst>
            </a:custGeom>
            <a:solidFill>
              <a:srgbClr val="00008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pic>
        <p:nvPicPr>
          <p:cNvPr id="1032202" name="Picture 1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1213" y="1133475"/>
            <a:ext cx="966787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32203" name="Group 11"/>
          <p:cNvGrpSpPr>
            <a:grpSpLocks/>
          </p:cNvGrpSpPr>
          <p:nvPr/>
        </p:nvGrpSpPr>
        <p:grpSpPr bwMode="auto">
          <a:xfrm>
            <a:off x="6126163" y="446088"/>
            <a:ext cx="1419225" cy="698500"/>
            <a:chOff x="3859" y="281"/>
            <a:chExt cx="894" cy="440"/>
          </a:xfrm>
        </p:grpSpPr>
        <p:sp>
          <p:nvSpPr>
            <p:cNvPr id="1032204" name="Freeform 12"/>
            <p:cNvSpPr>
              <a:spLocks/>
            </p:cNvSpPr>
            <p:nvPr/>
          </p:nvSpPr>
          <p:spPr bwMode="auto">
            <a:xfrm>
              <a:off x="4377" y="281"/>
              <a:ext cx="376" cy="440"/>
            </a:xfrm>
            <a:custGeom>
              <a:avLst/>
              <a:gdLst>
                <a:gd name="T0" fmla="*/ 0 w 376"/>
                <a:gd name="T1" fmla="*/ 110 h 440"/>
                <a:gd name="T2" fmla="*/ 0 w 376"/>
                <a:gd name="T3" fmla="*/ 330 h 440"/>
                <a:gd name="T4" fmla="*/ 64 w 376"/>
                <a:gd name="T5" fmla="*/ 330 h 440"/>
                <a:gd name="T6" fmla="*/ 64 w 376"/>
                <a:gd name="T7" fmla="*/ 439 h 440"/>
                <a:gd name="T8" fmla="*/ 375 w 376"/>
                <a:gd name="T9" fmla="*/ 219 h 440"/>
                <a:gd name="T10" fmla="*/ 64 w 376"/>
                <a:gd name="T11" fmla="*/ 0 h 440"/>
                <a:gd name="T12" fmla="*/ 64 w 376"/>
                <a:gd name="T13" fmla="*/ 110 h 440"/>
                <a:gd name="T14" fmla="*/ 0 w 376"/>
                <a:gd name="T15" fmla="*/ 11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6" h="440">
                  <a:moveTo>
                    <a:pt x="0" y="110"/>
                  </a:moveTo>
                  <a:lnTo>
                    <a:pt x="0" y="330"/>
                  </a:lnTo>
                  <a:lnTo>
                    <a:pt x="64" y="330"/>
                  </a:lnTo>
                  <a:lnTo>
                    <a:pt x="64" y="439"/>
                  </a:lnTo>
                  <a:lnTo>
                    <a:pt x="375" y="219"/>
                  </a:lnTo>
                  <a:lnTo>
                    <a:pt x="64" y="0"/>
                  </a:lnTo>
                  <a:lnTo>
                    <a:pt x="64" y="110"/>
                  </a:lnTo>
                  <a:lnTo>
                    <a:pt x="0" y="11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05" name="Freeform 13"/>
            <p:cNvSpPr>
              <a:spLocks/>
            </p:cNvSpPr>
            <p:nvPr/>
          </p:nvSpPr>
          <p:spPr bwMode="auto">
            <a:xfrm>
              <a:off x="4219" y="391"/>
              <a:ext cx="125" cy="221"/>
            </a:xfrm>
            <a:custGeom>
              <a:avLst/>
              <a:gdLst>
                <a:gd name="T0" fmla="*/ 124 w 125"/>
                <a:gd name="T1" fmla="*/ 0 h 221"/>
                <a:gd name="T2" fmla="*/ 124 w 125"/>
                <a:gd name="T3" fmla="*/ 220 h 221"/>
                <a:gd name="T4" fmla="*/ 0 w 125"/>
                <a:gd name="T5" fmla="*/ 220 h 221"/>
                <a:gd name="T6" fmla="*/ 0 w 125"/>
                <a:gd name="T7" fmla="*/ 0 h 221"/>
                <a:gd name="T8" fmla="*/ 124 w 125"/>
                <a:gd name="T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221">
                  <a:moveTo>
                    <a:pt x="124" y="0"/>
                  </a:moveTo>
                  <a:lnTo>
                    <a:pt x="124" y="220"/>
                  </a:lnTo>
                  <a:lnTo>
                    <a:pt x="0" y="220"/>
                  </a:lnTo>
                  <a:lnTo>
                    <a:pt x="0" y="0"/>
                  </a:lnTo>
                  <a:lnTo>
                    <a:pt x="124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06" name="Freeform 14"/>
            <p:cNvSpPr>
              <a:spLocks/>
            </p:cNvSpPr>
            <p:nvPr/>
          </p:nvSpPr>
          <p:spPr bwMode="auto">
            <a:xfrm>
              <a:off x="4074" y="391"/>
              <a:ext cx="95" cy="221"/>
            </a:xfrm>
            <a:custGeom>
              <a:avLst/>
              <a:gdLst>
                <a:gd name="T0" fmla="*/ 94 w 95"/>
                <a:gd name="T1" fmla="*/ 0 h 221"/>
                <a:gd name="T2" fmla="*/ 94 w 95"/>
                <a:gd name="T3" fmla="*/ 220 h 221"/>
                <a:gd name="T4" fmla="*/ 0 w 95"/>
                <a:gd name="T5" fmla="*/ 220 h 221"/>
                <a:gd name="T6" fmla="*/ 0 w 95"/>
                <a:gd name="T7" fmla="*/ 0 h 221"/>
                <a:gd name="T8" fmla="*/ 94 w 95"/>
                <a:gd name="T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221">
                  <a:moveTo>
                    <a:pt x="94" y="0"/>
                  </a:moveTo>
                  <a:lnTo>
                    <a:pt x="94" y="220"/>
                  </a:lnTo>
                  <a:lnTo>
                    <a:pt x="0" y="220"/>
                  </a:lnTo>
                  <a:lnTo>
                    <a:pt x="0" y="0"/>
                  </a:lnTo>
                  <a:lnTo>
                    <a:pt x="94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07" name="Freeform 15"/>
            <p:cNvSpPr>
              <a:spLocks/>
            </p:cNvSpPr>
            <p:nvPr/>
          </p:nvSpPr>
          <p:spPr bwMode="auto">
            <a:xfrm>
              <a:off x="3958" y="391"/>
              <a:ext cx="65" cy="221"/>
            </a:xfrm>
            <a:custGeom>
              <a:avLst/>
              <a:gdLst>
                <a:gd name="T0" fmla="*/ 64 w 65"/>
                <a:gd name="T1" fmla="*/ 0 h 221"/>
                <a:gd name="T2" fmla="*/ 64 w 65"/>
                <a:gd name="T3" fmla="*/ 220 h 221"/>
                <a:gd name="T4" fmla="*/ 0 w 65"/>
                <a:gd name="T5" fmla="*/ 220 h 221"/>
                <a:gd name="T6" fmla="*/ 0 w 65"/>
                <a:gd name="T7" fmla="*/ 0 h 221"/>
                <a:gd name="T8" fmla="*/ 64 w 65"/>
                <a:gd name="T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21">
                  <a:moveTo>
                    <a:pt x="64" y="0"/>
                  </a:moveTo>
                  <a:lnTo>
                    <a:pt x="64" y="220"/>
                  </a:lnTo>
                  <a:lnTo>
                    <a:pt x="0" y="220"/>
                  </a:lnTo>
                  <a:lnTo>
                    <a:pt x="0" y="0"/>
                  </a:lnTo>
                  <a:lnTo>
                    <a:pt x="64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08" name="Freeform 16"/>
            <p:cNvSpPr>
              <a:spLocks/>
            </p:cNvSpPr>
            <p:nvPr/>
          </p:nvSpPr>
          <p:spPr bwMode="auto">
            <a:xfrm>
              <a:off x="3859" y="391"/>
              <a:ext cx="30" cy="221"/>
            </a:xfrm>
            <a:custGeom>
              <a:avLst/>
              <a:gdLst>
                <a:gd name="T0" fmla="*/ 29 w 30"/>
                <a:gd name="T1" fmla="*/ 0 h 221"/>
                <a:gd name="T2" fmla="*/ 29 w 30"/>
                <a:gd name="T3" fmla="*/ 220 h 221"/>
                <a:gd name="T4" fmla="*/ 0 w 30"/>
                <a:gd name="T5" fmla="*/ 220 h 221"/>
                <a:gd name="T6" fmla="*/ 0 w 30"/>
                <a:gd name="T7" fmla="*/ 0 h 221"/>
                <a:gd name="T8" fmla="*/ 29 w 30"/>
                <a:gd name="T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21">
                  <a:moveTo>
                    <a:pt x="29" y="0"/>
                  </a:moveTo>
                  <a:lnTo>
                    <a:pt x="29" y="220"/>
                  </a:lnTo>
                  <a:lnTo>
                    <a:pt x="0" y="220"/>
                  </a:lnTo>
                  <a:lnTo>
                    <a:pt x="0" y="0"/>
                  </a:lnTo>
                  <a:lnTo>
                    <a:pt x="29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2209" name="Group 17"/>
          <p:cNvGrpSpPr>
            <a:grpSpLocks/>
          </p:cNvGrpSpPr>
          <p:nvPr/>
        </p:nvGrpSpPr>
        <p:grpSpPr bwMode="auto">
          <a:xfrm>
            <a:off x="812800" y="1214438"/>
            <a:ext cx="1246188" cy="1804987"/>
            <a:chOff x="512" y="765"/>
            <a:chExt cx="785" cy="1137"/>
          </a:xfrm>
        </p:grpSpPr>
        <p:sp>
          <p:nvSpPr>
            <p:cNvPr id="1032210" name="Freeform 18"/>
            <p:cNvSpPr>
              <a:spLocks/>
            </p:cNvSpPr>
            <p:nvPr/>
          </p:nvSpPr>
          <p:spPr bwMode="auto">
            <a:xfrm>
              <a:off x="512" y="1333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11" name="Freeform 19"/>
            <p:cNvSpPr>
              <a:spLocks/>
            </p:cNvSpPr>
            <p:nvPr/>
          </p:nvSpPr>
          <p:spPr bwMode="auto">
            <a:xfrm>
              <a:off x="513" y="1331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2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12" name="Freeform 20"/>
            <p:cNvSpPr>
              <a:spLocks/>
            </p:cNvSpPr>
            <p:nvPr/>
          </p:nvSpPr>
          <p:spPr bwMode="auto">
            <a:xfrm>
              <a:off x="515" y="1329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13" name="Freeform 21"/>
            <p:cNvSpPr>
              <a:spLocks/>
            </p:cNvSpPr>
            <p:nvPr/>
          </p:nvSpPr>
          <p:spPr bwMode="auto">
            <a:xfrm>
              <a:off x="517" y="1326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14" name="Freeform 22"/>
            <p:cNvSpPr>
              <a:spLocks/>
            </p:cNvSpPr>
            <p:nvPr/>
          </p:nvSpPr>
          <p:spPr bwMode="auto">
            <a:xfrm>
              <a:off x="519" y="1324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15" name="Freeform 23"/>
            <p:cNvSpPr>
              <a:spLocks/>
            </p:cNvSpPr>
            <p:nvPr/>
          </p:nvSpPr>
          <p:spPr bwMode="auto">
            <a:xfrm>
              <a:off x="520" y="1321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16" name="Freeform 24"/>
            <p:cNvSpPr>
              <a:spLocks/>
            </p:cNvSpPr>
            <p:nvPr/>
          </p:nvSpPr>
          <p:spPr bwMode="auto">
            <a:xfrm>
              <a:off x="522" y="1319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2 h 569"/>
                <a:gd name="T4" fmla="*/ 1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17" name="Freeform 25"/>
            <p:cNvSpPr>
              <a:spLocks/>
            </p:cNvSpPr>
            <p:nvPr/>
          </p:nvSpPr>
          <p:spPr bwMode="auto">
            <a:xfrm>
              <a:off x="524" y="1317"/>
              <a:ext cx="392" cy="568"/>
            </a:xfrm>
            <a:custGeom>
              <a:avLst/>
              <a:gdLst>
                <a:gd name="T0" fmla="*/ 389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89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89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7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18" name="Freeform 26"/>
            <p:cNvSpPr>
              <a:spLocks/>
            </p:cNvSpPr>
            <p:nvPr/>
          </p:nvSpPr>
          <p:spPr bwMode="auto">
            <a:xfrm>
              <a:off x="525" y="1314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19" name="Freeform 27"/>
            <p:cNvSpPr>
              <a:spLocks/>
            </p:cNvSpPr>
            <p:nvPr/>
          </p:nvSpPr>
          <p:spPr bwMode="auto">
            <a:xfrm>
              <a:off x="527" y="1312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20" name="Freeform 28"/>
            <p:cNvSpPr>
              <a:spLocks/>
            </p:cNvSpPr>
            <p:nvPr/>
          </p:nvSpPr>
          <p:spPr bwMode="auto">
            <a:xfrm>
              <a:off x="529" y="1309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6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6"/>
                  </a:lnTo>
                  <a:lnTo>
                    <a:pt x="390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21" name="Freeform 29"/>
            <p:cNvSpPr>
              <a:spLocks/>
            </p:cNvSpPr>
            <p:nvPr/>
          </p:nvSpPr>
          <p:spPr bwMode="auto">
            <a:xfrm>
              <a:off x="531" y="1307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2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22" name="Freeform 30"/>
            <p:cNvSpPr>
              <a:spLocks/>
            </p:cNvSpPr>
            <p:nvPr/>
          </p:nvSpPr>
          <p:spPr bwMode="auto">
            <a:xfrm>
              <a:off x="532" y="1305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23" name="Freeform 31"/>
            <p:cNvSpPr>
              <a:spLocks/>
            </p:cNvSpPr>
            <p:nvPr/>
          </p:nvSpPr>
          <p:spPr bwMode="auto">
            <a:xfrm>
              <a:off x="533" y="1302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24" name="Freeform 32"/>
            <p:cNvSpPr>
              <a:spLocks/>
            </p:cNvSpPr>
            <p:nvPr/>
          </p:nvSpPr>
          <p:spPr bwMode="auto">
            <a:xfrm>
              <a:off x="535" y="1300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25" name="Freeform 33"/>
            <p:cNvSpPr>
              <a:spLocks/>
            </p:cNvSpPr>
            <p:nvPr/>
          </p:nvSpPr>
          <p:spPr bwMode="auto">
            <a:xfrm>
              <a:off x="537" y="1297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26" name="Freeform 34"/>
            <p:cNvSpPr>
              <a:spLocks/>
            </p:cNvSpPr>
            <p:nvPr/>
          </p:nvSpPr>
          <p:spPr bwMode="auto">
            <a:xfrm>
              <a:off x="539" y="1295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27" name="Freeform 35"/>
            <p:cNvSpPr>
              <a:spLocks/>
            </p:cNvSpPr>
            <p:nvPr/>
          </p:nvSpPr>
          <p:spPr bwMode="auto">
            <a:xfrm>
              <a:off x="540" y="1293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28" name="Freeform 36"/>
            <p:cNvSpPr>
              <a:spLocks/>
            </p:cNvSpPr>
            <p:nvPr/>
          </p:nvSpPr>
          <p:spPr bwMode="auto">
            <a:xfrm>
              <a:off x="542" y="1290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29" name="Freeform 37"/>
            <p:cNvSpPr>
              <a:spLocks/>
            </p:cNvSpPr>
            <p:nvPr/>
          </p:nvSpPr>
          <p:spPr bwMode="auto">
            <a:xfrm>
              <a:off x="544" y="1288"/>
              <a:ext cx="392" cy="568"/>
            </a:xfrm>
            <a:custGeom>
              <a:avLst/>
              <a:gdLst>
                <a:gd name="T0" fmla="*/ 389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89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89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30" name="Freeform 38"/>
            <p:cNvSpPr>
              <a:spLocks/>
            </p:cNvSpPr>
            <p:nvPr/>
          </p:nvSpPr>
          <p:spPr bwMode="auto">
            <a:xfrm>
              <a:off x="545" y="1285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31" name="Freeform 39"/>
            <p:cNvSpPr>
              <a:spLocks/>
            </p:cNvSpPr>
            <p:nvPr/>
          </p:nvSpPr>
          <p:spPr bwMode="auto">
            <a:xfrm>
              <a:off x="547" y="1283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32" name="Freeform 40"/>
            <p:cNvSpPr>
              <a:spLocks/>
            </p:cNvSpPr>
            <p:nvPr/>
          </p:nvSpPr>
          <p:spPr bwMode="auto">
            <a:xfrm>
              <a:off x="548" y="1281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33" name="Freeform 41"/>
            <p:cNvSpPr>
              <a:spLocks/>
            </p:cNvSpPr>
            <p:nvPr/>
          </p:nvSpPr>
          <p:spPr bwMode="auto">
            <a:xfrm>
              <a:off x="551" y="1278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3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34" name="Freeform 42"/>
            <p:cNvSpPr>
              <a:spLocks/>
            </p:cNvSpPr>
            <p:nvPr/>
          </p:nvSpPr>
          <p:spPr bwMode="auto">
            <a:xfrm>
              <a:off x="552" y="1276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35" name="Freeform 43"/>
            <p:cNvSpPr>
              <a:spLocks/>
            </p:cNvSpPr>
            <p:nvPr/>
          </p:nvSpPr>
          <p:spPr bwMode="auto">
            <a:xfrm>
              <a:off x="553" y="1273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36" name="Freeform 44"/>
            <p:cNvSpPr>
              <a:spLocks/>
            </p:cNvSpPr>
            <p:nvPr/>
          </p:nvSpPr>
          <p:spPr bwMode="auto">
            <a:xfrm>
              <a:off x="555" y="1271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37" name="Freeform 45"/>
            <p:cNvSpPr>
              <a:spLocks/>
            </p:cNvSpPr>
            <p:nvPr/>
          </p:nvSpPr>
          <p:spPr bwMode="auto">
            <a:xfrm>
              <a:off x="557" y="1268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6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6"/>
                  </a:lnTo>
                  <a:lnTo>
                    <a:pt x="390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38" name="Freeform 46"/>
            <p:cNvSpPr>
              <a:spLocks/>
            </p:cNvSpPr>
            <p:nvPr/>
          </p:nvSpPr>
          <p:spPr bwMode="auto">
            <a:xfrm>
              <a:off x="559" y="1266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2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39" name="Freeform 47"/>
            <p:cNvSpPr>
              <a:spLocks/>
            </p:cNvSpPr>
            <p:nvPr/>
          </p:nvSpPr>
          <p:spPr bwMode="auto">
            <a:xfrm>
              <a:off x="560" y="1264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40" name="Freeform 48"/>
            <p:cNvSpPr>
              <a:spLocks/>
            </p:cNvSpPr>
            <p:nvPr/>
          </p:nvSpPr>
          <p:spPr bwMode="auto">
            <a:xfrm>
              <a:off x="562" y="1261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41" name="Freeform 49"/>
            <p:cNvSpPr>
              <a:spLocks/>
            </p:cNvSpPr>
            <p:nvPr/>
          </p:nvSpPr>
          <p:spPr bwMode="auto">
            <a:xfrm>
              <a:off x="564" y="1259"/>
              <a:ext cx="392" cy="568"/>
            </a:xfrm>
            <a:custGeom>
              <a:avLst/>
              <a:gdLst>
                <a:gd name="T0" fmla="*/ 389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89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89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42" name="Freeform 50"/>
            <p:cNvSpPr>
              <a:spLocks/>
            </p:cNvSpPr>
            <p:nvPr/>
          </p:nvSpPr>
          <p:spPr bwMode="auto">
            <a:xfrm>
              <a:off x="565" y="1256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43" name="Freeform 51"/>
            <p:cNvSpPr>
              <a:spLocks/>
            </p:cNvSpPr>
            <p:nvPr/>
          </p:nvSpPr>
          <p:spPr bwMode="auto">
            <a:xfrm>
              <a:off x="567" y="1254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44" name="Freeform 52"/>
            <p:cNvSpPr>
              <a:spLocks/>
            </p:cNvSpPr>
            <p:nvPr/>
          </p:nvSpPr>
          <p:spPr bwMode="auto">
            <a:xfrm>
              <a:off x="568" y="1252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45" name="Freeform 53"/>
            <p:cNvSpPr>
              <a:spLocks/>
            </p:cNvSpPr>
            <p:nvPr/>
          </p:nvSpPr>
          <p:spPr bwMode="auto">
            <a:xfrm>
              <a:off x="570" y="1249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46" name="Freeform 54"/>
            <p:cNvSpPr>
              <a:spLocks/>
            </p:cNvSpPr>
            <p:nvPr/>
          </p:nvSpPr>
          <p:spPr bwMode="auto">
            <a:xfrm>
              <a:off x="572" y="1247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47" name="Freeform 55"/>
            <p:cNvSpPr>
              <a:spLocks/>
            </p:cNvSpPr>
            <p:nvPr/>
          </p:nvSpPr>
          <p:spPr bwMode="auto">
            <a:xfrm>
              <a:off x="573" y="1244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48" name="Freeform 56"/>
            <p:cNvSpPr>
              <a:spLocks/>
            </p:cNvSpPr>
            <p:nvPr/>
          </p:nvSpPr>
          <p:spPr bwMode="auto">
            <a:xfrm>
              <a:off x="575" y="1242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49" name="Freeform 57"/>
            <p:cNvSpPr>
              <a:spLocks/>
            </p:cNvSpPr>
            <p:nvPr/>
          </p:nvSpPr>
          <p:spPr bwMode="auto">
            <a:xfrm>
              <a:off x="577" y="1240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2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50" name="Freeform 58"/>
            <p:cNvSpPr>
              <a:spLocks/>
            </p:cNvSpPr>
            <p:nvPr/>
          </p:nvSpPr>
          <p:spPr bwMode="auto">
            <a:xfrm>
              <a:off x="579" y="1237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3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51" name="Freeform 59"/>
            <p:cNvSpPr>
              <a:spLocks/>
            </p:cNvSpPr>
            <p:nvPr/>
          </p:nvSpPr>
          <p:spPr bwMode="auto">
            <a:xfrm>
              <a:off x="580" y="1235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52" name="Freeform 60"/>
            <p:cNvSpPr>
              <a:spLocks/>
            </p:cNvSpPr>
            <p:nvPr/>
          </p:nvSpPr>
          <p:spPr bwMode="auto">
            <a:xfrm>
              <a:off x="582" y="1232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53" name="Freeform 61"/>
            <p:cNvSpPr>
              <a:spLocks/>
            </p:cNvSpPr>
            <p:nvPr/>
          </p:nvSpPr>
          <p:spPr bwMode="auto">
            <a:xfrm>
              <a:off x="822" y="883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7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54" name="Freeform 62"/>
            <p:cNvSpPr>
              <a:spLocks/>
            </p:cNvSpPr>
            <p:nvPr/>
          </p:nvSpPr>
          <p:spPr bwMode="auto">
            <a:xfrm>
              <a:off x="824" y="881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7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55" name="Freeform 63"/>
            <p:cNvSpPr>
              <a:spLocks/>
            </p:cNvSpPr>
            <p:nvPr/>
          </p:nvSpPr>
          <p:spPr bwMode="auto">
            <a:xfrm>
              <a:off x="826" y="878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56" name="Freeform 64"/>
            <p:cNvSpPr>
              <a:spLocks/>
            </p:cNvSpPr>
            <p:nvPr/>
          </p:nvSpPr>
          <p:spPr bwMode="auto">
            <a:xfrm>
              <a:off x="828" y="876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57" name="Freeform 65"/>
            <p:cNvSpPr>
              <a:spLocks/>
            </p:cNvSpPr>
            <p:nvPr/>
          </p:nvSpPr>
          <p:spPr bwMode="auto">
            <a:xfrm>
              <a:off x="829" y="874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58" name="Freeform 66"/>
            <p:cNvSpPr>
              <a:spLocks/>
            </p:cNvSpPr>
            <p:nvPr/>
          </p:nvSpPr>
          <p:spPr bwMode="auto">
            <a:xfrm>
              <a:off x="831" y="871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59" name="Freeform 67"/>
            <p:cNvSpPr>
              <a:spLocks/>
            </p:cNvSpPr>
            <p:nvPr/>
          </p:nvSpPr>
          <p:spPr bwMode="auto">
            <a:xfrm>
              <a:off x="833" y="869"/>
              <a:ext cx="392" cy="568"/>
            </a:xfrm>
            <a:custGeom>
              <a:avLst/>
              <a:gdLst>
                <a:gd name="T0" fmla="*/ 389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89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89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7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60" name="Freeform 68"/>
            <p:cNvSpPr>
              <a:spLocks/>
            </p:cNvSpPr>
            <p:nvPr/>
          </p:nvSpPr>
          <p:spPr bwMode="auto">
            <a:xfrm>
              <a:off x="834" y="866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61" name="Freeform 69"/>
            <p:cNvSpPr>
              <a:spLocks/>
            </p:cNvSpPr>
            <p:nvPr/>
          </p:nvSpPr>
          <p:spPr bwMode="auto">
            <a:xfrm>
              <a:off x="836" y="864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62" name="Freeform 70"/>
            <p:cNvSpPr>
              <a:spLocks/>
            </p:cNvSpPr>
            <p:nvPr/>
          </p:nvSpPr>
          <p:spPr bwMode="auto">
            <a:xfrm>
              <a:off x="838" y="862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63" name="Freeform 71"/>
            <p:cNvSpPr>
              <a:spLocks/>
            </p:cNvSpPr>
            <p:nvPr/>
          </p:nvSpPr>
          <p:spPr bwMode="auto">
            <a:xfrm>
              <a:off x="839" y="859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64" name="Freeform 72"/>
            <p:cNvSpPr>
              <a:spLocks/>
            </p:cNvSpPr>
            <p:nvPr/>
          </p:nvSpPr>
          <p:spPr bwMode="auto">
            <a:xfrm>
              <a:off x="841" y="857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65" name="Freeform 73"/>
            <p:cNvSpPr>
              <a:spLocks/>
            </p:cNvSpPr>
            <p:nvPr/>
          </p:nvSpPr>
          <p:spPr bwMode="auto">
            <a:xfrm>
              <a:off x="842" y="854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66" name="Freeform 74"/>
            <p:cNvSpPr>
              <a:spLocks/>
            </p:cNvSpPr>
            <p:nvPr/>
          </p:nvSpPr>
          <p:spPr bwMode="auto">
            <a:xfrm>
              <a:off x="844" y="852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67" name="Freeform 75"/>
            <p:cNvSpPr>
              <a:spLocks/>
            </p:cNvSpPr>
            <p:nvPr/>
          </p:nvSpPr>
          <p:spPr bwMode="auto">
            <a:xfrm>
              <a:off x="846" y="850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2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68" name="Freeform 76"/>
            <p:cNvSpPr>
              <a:spLocks/>
            </p:cNvSpPr>
            <p:nvPr/>
          </p:nvSpPr>
          <p:spPr bwMode="auto">
            <a:xfrm>
              <a:off x="848" y="847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1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69" name="Freeform 77"/>
            <p:cNvSpPr>
              <a:spLocks/>
            </p:cNvSpPr>
            <p:nvPr/>
          </p:nvSpPr>
          <p:spPr bwMode="auto">
            <a:xfrm>
              <a:off x="849" y="845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70" name="Freeform 78"/>
            <p:cNvSpPr>
              <a:spLocks/>
            </p:cNvSpPr>
            <p:nvPr/>
          </p:nvSpPr>
          <p:spPr bwMode="auto">
            <a:xfrm>
              <a:off x="851" y="842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6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6"/>
                  </a:lnTo>
                  <a:lnTo>
                    <a:pt x="390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71" name="Freeform 79"/>
            <p:cNvSpPr>
              <a:spLocks/>
            </p:cNvSpPr>
            <p:nvPr/>
          </p:nvSpPr>
          <p:spPr bwMode="auto">
            <a:xfrm>
              <a:off x="853" y="840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2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72" name="Freeform 80"/>
            <p:cNvSpPr>
              <a:spLocks/>
            </p:cNvSpPr>
            <p:nvPr/>
          </p:nvSpPr>
          <p:spPr bwMode="auto">
            <a:xfrm>
              <a:off x="854" y="838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73" name="Freeform 81"/>
            <p:cNvSpPr>
              <a:spLocks/>
            </p:cNvSpPr>
            <p:nvPr/>
          </p:nvSpPr>
          <p:spPr bwMode="auto">
            <a:xfrm>
              <a:off x="856" y="835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74" name="Freeform 82"/>
            <p:cNvSpPr>
              <a:spLocks/>
            </p:cNvSpPr>
            <p:nvPr/>
          </p:nvSpPr>
          <p:spPr bwMode="auto">
            <a:xfrm>
              <a:off x="858" y="833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75" name="Freeform 83"/>
            <p:cNvSpPr>
              <a:spLocks/>
            </p:cNvSpPr>
            <p:nvPr/>
          </p:nvSpPr>
          <p:spPr bwMode="auto">
            <a:xfrm>
              <a:off x="859" y="830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76" name="Freeform 84"/>
            <p:cNvSpPr>
              <a:spLocks/>
            </p:cNvSpPr>
            <p:nvPr/>
          </p:nvSpPr>
          <p:spPr bwMode="auto">
            <a:xfrm>
              <a:off x="861" y="828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77" name="Freeform 85"/>
            <p:cNvSpPr>
              <a:spLocks/>
            </p:cNvSpPr>
            <p:nvPr/>
          </p:nvSpPr>
          <p:spPr bwMode="auto">
            <a:xfrm>
              <a:off x="862" y="826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78" name="Freeform 86"/>
            <p:cNvSpPr>
              <a:spLocks/>
            </p:cNvSpPr>
            <p:nvPr/>
          </p:nvSpPr>
          <p:spPr bwMode="auto">
            <a:xfrm>
              <a:off x="864" y="823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79" name="Freeform 87"/>
            <p:cNvSpPr>
              <a:spLocks/>
            </p:cNvSpPr>
            <p:nvPr/>
          </p:nvSpPr>
          <p:spPr bwMode="auto">
            <a:xfrm>
              <a:off x="866" y="821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80" name="Freeform 88"/>
            <p:cNvSpPr>
              <a:spLocks/>
            </p:cNvSpPr>
            <p:nvPr/>
          </p:nvSpPr>
          <p:spPr bwMode="auto">
            <a:xfrm>
              <a:off x="867" y="818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81" name="Freeform 89"/>
            <p:cNvSpPr>
              <a:spLocks/>
            </p:cNvSpPr>
            <p:nvPr/>
          </p:nvSpPr>
          <p:spPr bwMode="auto">
            <a:xfrm>
              <a:off x="869" y="816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82" name="Freeform 90"/>
            <p:cNvSpPr>
              <a:spLocks/>
            </p:cNvSpPr>
            <p:nvPr/>
          </p:nvSpPr>
          <p:spPr bwMode="auto">
            <a:xfrm>
              <a:off x="871" y="813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6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6"/>
                  </a:lnTo>
                  <a:lnTo>
                    <a:pt x="390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83" name="Freeform 91"/>
            <p:cNvSpPr>
              <a:spLocks/>
            </p:cNvSpPr>
            <p:nvPr/>
          </p:nvSpPr>
          <p:spPr bwMode="auto">
            <a:xfrm>
              <a:off x="873" y="811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2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84" name="Freeform 92"/>
            <p:cNvSpPr>
              <a:spLocks/>
            </p:cNvSpPr>
            <p:nvPr/>
          </p:nvSpPr>
          <p:spPr bwMode="auto">
            <a:xfrm>
              <a:off x="874" y="809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85" name="Freeform 93"/>
            <p:cNvSpPr>
              <a:spLocks/>
            </p:cNvSpPr>
            <p:nvPr/>
          </p:nvSpPr>
          <p:spPr bwMode="auto">
            <a:xfrm>
              <a:off x="876" y="806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86" name="Freeform 94"/>
            <p:cNvSpPr>
              <a:spLocks/>
            </p:cNvSpPr>
            <p:nvPr/>
          </p:nvSpPr>
          <p:spPr bwMode="auto">
            <a:xfrm>
              <a:off x="877" y="804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87" name="Freeform 95"/>
            <p:cNvSpPr>
              <a:spLocks/>
            </p:cNvSpPr>
            <p:nvPr/>
          </p:nvSpPr>
          <p:spPr bwMode="auto">
            <a:xfrm>
              <a:off x="879" y="801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88" name="Freeform 96"/>
            <p:cNvSpPr>
              <a:spLocks/>
            </p:cNvSpPr>
            <p:nvPr/>
          </p:nvSpPr>
          <p:spPr bwMode="auto">
            <a:xfrm>
              <a:off x="881" y="799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89" name="Freeform 97"/>
            <p:cNvSpPr>
              <a:spLocks/>
            </p:cNvSpPr>
            <p:nvPr/>
          </p:nvSpPr>
          <p:spPr bwMode="auto">
            <a:xfrm>
              <a:off x="882" y="797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90" name="Freeform 98"/>
            <p:cNvSpPr>
              <a:spLocks/>
            </p:cNvSpPr>
            <p:nvPr/>
          </p:nvSpPr>
          <p:spPr bwMode="auto">
            <a:xfrm>
              <a:off x="884" y="794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91" name="Freeform 99"/>
            <p:cNvSpPr>
              <a:spLocks/>
            </p:cNvSpPr>
            <p:nvPr/>
          </p:nvSpPr>
          <p:spPr bwMode="auto">
            <a:xfrm>
              <a:off x="886" y="792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92" name="Freeform 100"/>
            <p:cNvSpPr>
              <a:spLocks/>
            </p:cNvSpPr>
            <p:nvPr/>
          </p:nvSpPr>
          <p:spPr bwMode="auto">
            <a:xfrm>
              <a:off x="887" y="789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93" name="Freeform 101"/>
            <p:cNvSpPr>
              <a:spLocks/>
            </p:cNvSpPr>
            <p:nvPr/>
          </p:nvSpPr>
          <p:spPr bwMode="auto">
            <a:xfrm>
              <a:off x="889" y="787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94" name="Freeform 102"/>
            <p:cNvSpPr>
              <a:spLocks/>
            </p:cNvSpPr>
            <p:nvPr/>
          </p:nvSpPr>
          <p:spPr bwMode="auto">
            <a:xfrm>
              <a:off x="891" y="785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2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95" name="Freeform 103"/>
            <p:cNvSpPr>
              <a:spLocks/>
            </p:cNvSpPr>
            <p:nvPr/>
          </p:nvSpPr>
          <p:spPr bwMode="auto">
            <a:xfrm>
              <a:off x="893" y="782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3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96" name="Freeform 104"/>
            <p:cNvSpPr>
              <a:spLocks/>
            </p:cNvSpPr>
            <p:nvPr/>
          </p:nvSpPr>
          <p:spPr bwMode="auto">
            <a:xfrm>
              <a:off x="894" y="780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97" name="Freeform 105"/>
            <p:cNvSpPr>
              <a:spLocks/>
            </p:cNvSpPr>
            <p:nvPr/>
          </p:nvSpPr>
          <p:spPr bwMode="auto">
            <a:xfrm>
              <a:off x="895" y="777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98" name="Freeform 106"/>
            <p:cNvSpPr>
              <a:spLocks/>
            </p:cNvSpPr>
            <p:nvPr/>
          </p:nvSpPr>
          <p:spPr bwMode="auto">
            <a:xfrm>
              <a:off x="897" y="775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299" name="Freeform 107"/>
            <p:cNvSpPr>
              <a:spLocks/>
            </p:cNvSpPr>
            <p:nvPr/>
          </p:nvSpPr>
          <p:spPr bwMode="auto">
            <a:xfrm>
              <a:off x="899" y="773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2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00" name="Freeform 108"/>
            <p:cNvSpPr>
              <a:spLocks/>
            </p:cNvSpPr>
            <p:nvPr/>
          </p:nvSpPr>
          <p:spPr bwMode="auto">
            <a:xfrm>
              <a:off x="901" y="770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01" name="Freeform 109"/>
            <p:cNvSpPr>
              <a:spLocks/>
            </p:cNvSpPr>
            <p:nvPr/>
          </p:nvSpPr>
          <p:spPr bwMode="auto">
            <a:xfrm>
              <a:off x="902" y="768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02" name="Freeform 110"/>
            <p:cNvSpPr>
              <a:spLocks/>
            </p:cNvSpPr>
            <p:nvPr/>
          </p:nvSpPr>
          <p:spPr bwMode="auto">
            <a:xfrm>
              <a:off x="904" y="765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03" name="Freeform 111"/>
            <p:cNvSpPr>
              <a:spLocks/>
            </p:cNvSpPr>
            <p:nvPr/>
          </p:nvSpPr>
          <p:spPr bwMode="auto">
            <a:xfrm>
              <a:off x="512" y="1333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04" name="Freeform 112"/>
            <p:cNvSpPr>
              <a:spLocks/>
            </p:cNvSpPr>
            <p:nvPr/>
          </p:nvSpPr>
          <p:spPr bwMode="auto">
            <a:xfrm>
              <a:off x="513" y="1331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2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05" name="Freeform 113"/>
            <p:cNvSpPr>
              <a:spLocks/>
            </p:cNvSpPr>
            <p:nvPr/>
          </p:nvSpPr>
          <p:spPr bwMode="auto">
            <a:xfrm>
              <a:off x="515" y="1329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06" name="Freeform 114"/>
            <p:cNvSpPr>
              <a:spLocks/>
            </p:cNvSpPr>
            <p:nvPr/>
          </p:nvSpPr>
          <p:spPr bwMode="auto">
            <a:xfrm>
              <a:off x="517" y="1326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07" name="Freeform 115"/>
            <p:cNvSpPr>
              <a:spLocks/>
            </p:cNvSpPr>
            <p:nvPr/>
          </p:nvSpPr>
          <p:spPr bwMode="auto">
            <a:xfrm>
              <a:off x="519" y="1324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08" name="Freeform 116"/>
            <p:cNvSpPr>
              <a:spLocks/>
            </p:cNvSpPr>
            <p:nvPr/>
          </p:nvSpPr>
          <p:spPr bwMode="auto">
            <a:xfrm>
              <a:off x="520" y="1321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09" name="Freeform 117"/>
            <p:cNvSpPr>
              <a:spLocks/>
            </p:cNvSpPr>
            <p:nvPr/>
          </p:nvSpPr>
          <p:spPr bwMode="auto">
            <a:xfrm>
              <a:off x="522" y="1319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2 h 569"/>
                <a:gd name="T4" fmla="*/ 1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10" name="Freeform 118"/>
            <p:cNvSpPr>
              <a:spLocks/>
            </p:cNvSpPr>
            <p:nvPr/>
          </p:nvSpPr>
          <p:spPr bwMode="auto">
            <a:xfrm>
              <a:off x="524" y="1317"/>
              <a:ext cx="392" cy="568"/>
            </a:xfrm>
            <a:custGeom>
              <a:avLst/>
              <a:gdLst>
                <a:gd name="T0" fmla="*/ 389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89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89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7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11" name="Freeform 119"/>
            <p:cNvSpPr>
              <a:spLocks/>
            </p:cNvSpPr>
            <p:nvPr/>
          </p:nvSpPr>
          <p:spPr bwMode="auto">
            <a:xfrm>
              <a:off x="525" y="1314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12" name="Freeform 120"/>
            <p:cNvSpPr>
              <a:spLocks/>
            </p:cNvSpPr>
            <p:nvPr/>
          </p:nvSpPr>
          <p:spPr bwMode="auto">
            <a:xfrm>
              <a:off x="527" y="1312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13" name="Freeform 121"/>
            <p:cNvSpPr>
              <a:spLocks/>
            </p:cNvSpPr>
            <p:nvPr/>
          </p:nvSpPr>
          <p:spPr bwMode="auto">
            <a:xfrm>
              <a:off x="529" y="1309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6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6"/>
                  </a:lnTo>
                  <a:lnTo>
                    <a:pt x="390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14" name="Freeform 122"/>
            <p:cNvSpPr>
              <a:spLocks/>
            </p:cNvSpPr>
            <p:nvPr/>
          </p:nvSpPr>
          <p:spPr bwMode="auto">
            <a:xfrm>
              <a:off x="531" y="1307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2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15" name="Freeform 123"/>
            <p:cNvSpPr>
              <a:spLocks/>
            </p:cNvSpPr>
            <p:nvPr/>
          </p:nvSpPr>
          <p:spPr bwMode="auto">
            <a:xfrm>
              <a:off x="532" y="1305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16" name="Freeform 124"/>
            <p:cNvSpPr>
              <a:spLocks/>
            </p:cNvSpPr>
            <p:nvPr/>
          </p:nvSpPr>
          <p:spPr bwMode="auto">
            <a:xfrm>
              <a:off x="533" y="1302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17" name="Freeform 125"/>
            <p:cNvSpPr>
              <a:spLocks/>
            </p:cNvSpPr>
            <p:nvPr/>
          </p:nvSpPr>
          <p:spPr bwMode="auto">
            <a:xfrm>
              <a:off x="535" y="1300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18" name="Freeform 126"/>
            <p:cNvSpPr>
              <a:spLocks/>
            </p:cNvSpPr>
            <p:nvPr/>
          </p:nvSpPr>
          <p:spPr bwMode="auto">
            <a:xfrm>
              <a:off x="537" y="1297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19" name="Freeform 127"/>
            <p:cNvSpPr>
              <a:spLocks/>
            </p:cNvSpPr>
            <p:nvPr/>
          </p:nvSpPr>
          <p:spPr bwMode="auto">
            <a:xfrm>
              <a:off x="539" y="1295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20" name="Freeform 128"/>
            <p:cNvSpPr>
              <a:spLocks/>
            </p:cNvSpPr>
            <p:nvPr/>
          </p:nvSpPr>
          <p:spPr bwMode="auto">
            <a:xfrm>
              <a:off x="540" y="1293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21" name="Freeform 129"/>
            <p:cNvSpPr>
              <a:spLocks/>
            </p:cNvSpPr>
            <p:nvPr/>
          </p:nvSpPr>
          <p:spPr bwMode="auto">
            <a:xfrm>
              <a:off x="542" y="1290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22" name="Freeform 130"/>
            <p:cNvSpPr>
              <a:spLocks/>
            </p:cNvSpPr>
            <p:nvPr/>
          </p:nvSpPr>
          <p:spPr bwMode="auto">
            <a:xfrm>
              <a:off x="544" y="1288"/>
              <a:ext cx="392" cy="568"/>
            </a:xfrm>
            <a:custGeom>
              <a:avLst/>
              <a:gdLst>
                <a:gd name="T0" fmla="*/ 389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89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89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23" name="Freeform 131"/>
            <p:cNvSpPr>
              <a:spLocks/>
            </p:cNvSpPr>
            <p:nvPr/>
          </p:nvSpPr>
          <p:spPr bwMode="auto">
            <a:xfrm>
              <a:off x="545" y="1285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24" name="Freeform 132"/>
            <p:cNvSpPr>
              <a:spLocks/>
            </p:cNvSpPr>
            <p:nvPr/>
          </p:nvSpPr>
          <p:spPr bwMode="auto">
            <a:xfrm>
              <a:off x="547" y="1283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25" name="Freeform 133"/>
            <p:cNvSpPr>
              <a:spLocks/>
            </p:cNvSpPr>
            <p:nvPr/>
          </p:nvSpPr>
          <p:spPr bwMode="auto">
            <a:xfrm>
              <a:off x="548" y="1281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26" name="Freeform 134"/>
            <p:cNvSpPr>
              <a:spLocks/>
            </p:cNvSpPr>
            <p:nvPr/>
          </p:nvSpPr>
          <p:spPr bwMode="auto">
            <a:xfrm>
              <a:off x="551" y="1278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3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27" name="Freeform 135"/>
            <p:cNvSpPr>
              <a:spLocks/>
            </p:cNvSpPr>
            <p:nvPr/>
          </p:nvSpPr>
          <p:spPr bwMode="auto">
            <a:xfrm>
              <a:off x="552" y="1276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28" name="Freeform 136"/>
            <p:cNvSpPr>
              <a:spLocks/>
            </p:cNvSpPr>
            <p:nvPr/>
          </p:nvSpPr>
          <p:spPr bwMode="auto">
            <a:xfrm>
              <a:off x="553" y="1273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29" name="Freeform 137"/>
            <p:cNvSpPr>
              <a:spLocks/>
            </p:cNvSpPr>
            <p:nvPr/>
          </p:nvSpPr>
          <p:spPr bwMode="auto">
            <a:xfrm>
              <a:off x="555" y="1271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30" name="Freeform 138"/>
            <p:cNvSpPr>
              <a:spLocks/>
            </p:cNvSpPr>
            <p:nvPr/>
          </p:nvSpPr>
          <p:spPr bwMode="auto">
            <a:xfrm>
              <a:off x="557" y="1268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6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6"/>
                  </a:lnTo>
                  <a:lnTo>
                    <a:pt x="390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31" name="Freeform 139"/>
            <p:cNvSpPr>
              <a:spLocks/>
            </p:cNvSpPr>
            <p:nvPr/>
          </p:nvSpPr>
          <p:spPr bwMode="auto">
            <a:xfrm>
              <a:off x="559" y="1266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2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32" name="Freeform 140"/>
            <p:cNvSpPr>
              <a:spLocks/>
            </p:cNvSpPr>
            <p:nvPr/>
          </p:nvSpPr>
          <p:spPr bwMode="auto">
            <a:xfrm>
              <a:off x="560" y="1264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33" name="Freeform 141"/>
            <p:cNvSpPr>
              <a:spLocks/>
            </p:cNvSpPr>
            <p:nvPr/>
          </p:nvSpPr>
          <p:spPr bwMode="auto">
            <a:xfrm>
              <a:off x="562" y="1261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34" name="Freeform 142"/>
            <p:cNvSpPr>
              <a:spLocks/>
            </p:cNvSpPr>
            <p:nvPr/>
          </p:nvSpPr>
          <p:spPr bwMode="auto">
            <a:xfrm>
              <a:off x="564" y="1259"/>
              <a:ext cx="392" cy="568"/>
            </a:xfrm>
            <a:custGeom>
              <a:avLst/>
              <a:gdLst>
                <a:gd name="T0" fmla="*/ 389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89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89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35" name="Freeform 143"/>
            <p:cNvSpPr>
              <a:spLocks/>
            </p:cNvSpPr>
            <p:nvPr/>
          </p:nvSpPr>
          <p:spPr bwMode="auto">
            <a:xfrm>
              <a:off x="565" y="1256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36" name="Freeform 144"/>
            <p:cNvSpPr>
              <a:spLocks/>
            </p:cNvSpPr>
            <p:nvPr/>
          </p:nvSpPr>
          <p:spPr bwMode="auto">
            <a:xfrm>
              <a:off x="567" y="1254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37" name="Freeform 145"/>
            <p:cNvSpPr>
              <a:spLocks/>
            </p:cNvSpPr>
            <p:nvPr/>
          </p:nvSpPr>
          <p:spPr bwMode="auto">
            <a:xfrm>
              <a:off x="568" y="1252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38" name="Freeform 146"/>
            <p:cNvSpPr>
              <a:spLocks/>
            </p:cNvSpPr>
            <p:nvPr/>
          </p:nvSpPr>
          <p:spPr bwMode="auto">
            <a:xfrm>
              <a:off x="570" y="1249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39" name="Freeform 147"/>
            <p:cNvSpPr>
              <a:spLocks/>
            </p:cNvSpPr>
            <p:nvPr/>
          </p:nvSpPr>
          <p:spPr bwMode="auto">
            <a:xfrm>
              <a:off x="572" y="1247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40" name="Freeform 148"/>
            <p:cNvSpPr>
              <a:spLocks/>
            </p:cNvSpPr>
            <p:nvPr/>
          </p:nvSpPr>
          <p:spPr bwMode="auto">
            <a:xfrm>
              <a:off x="573" y="1244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41" name="Freeform 149"/>
            <p:cNvSpPr>
              <a:spLocks/>
            </p:cNvSpPr>
            <p:nvPr/>
          </p:nvSpPr>
          <p:spPr bwMode="auto">
            <a:xfrm>
              <a:off x="575" y="1242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42" name="Freeform 150"/>
            <p:cNvSpPr>
              <a:spLocks/>
            </p:cNvSpPr>
            <p:nvPr/>
          </p:nvSpPr>
          <p:spPr bwMode="auto">
            <a:xfrm>
              <a:off x="577" y="1240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2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43" name="Freeform 151"/>
            <p:cNvSpPr>
              <a:spLocks/>
            </p:cNvSpPr>
            <p:nvPr/>
          </p:nvSpPr>
          <p:spPr bwMode="auto">
            <a:xfrm>
              <a:off x="579" y="1237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3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44" name="Freeform 152"/>
            <p:cNvSpPr>
              <a:spLocks/>
            </p:cNvSpPr>
            <p:nvPr/>
          </p:nvSpPr>
          <p:spPr bwMode="auto">
            <a:xfrm>
              <a:off x="580" y="1235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45" name="Freeform 153"/>
            <p:cNvSpPr>
              <a:spLocks/>
            </p:cNvSpPr>
            <p:nvPr/>
          </p:nvSpPr>
          <p:spPr bwMode="auto">
            <a:xfrm>
              <a:off x="582" y="1232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46" name="Freeform 154"/>
            <p:cNvSpPr>
              <a:spLocks/>
            </p:cNvSpPr>
            <p:nvPr/>
          </p:nvSpPr>
          <p:spPr bwMode="auto">
            <a:xfrm>
              <a:off x="822" y="883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7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47" name="Freeform 155"/>
            <p:cNvSpPr>
              <a:spLocks/>
            </p:cNvSpPr>
            <p:nvPr/>
          </p:nvSpPr>
          <p:spPr bwMode="auto">
            <a:xfrm>
              <a:off x="824" y="881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7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48" name="Freeform 156"/>
            <p:cNvSpPr>
              <a:spLocks/>
            </p:cNvSpPr>
            <p:nvPr/>
          </p:nvSpPr>
          <p:spPr bwMode="auto">
            <a:xfrm>
              <a:off x="826" y="878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49" name="Freeform 157"/>
            <p:cNvSpPr>
              <a:spLocks/>
            </p:cNvSpPr>
            <p:nvPr/>
          </p:nvSpPr>
          <p:spPr bwMode="auto">
            <a:xfrm>
              <a:off x="828" y="876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50" name="Freeform 158"/>
            <p:cNvSpPr>
              <a:spLocks/>
            </p:cNvSpPr>
            <p:nvPr/>
          </p:nvSpPr>
          <p:spPr bwMode="auto">
            <a:xfrm>
              <a:off x="829" y="874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51" name="Freeform 159"/>
            <p:cNvSpPr>
              <a:spLocks/>
            </p:cNvSpPr>
            <p:nvPr/>
          </p:nvSpPr>
          <p:spPr bwMode="auto">
            <a:xfrm>
              <a:off x="831" y="871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52" name="Freeform 160"/>
            <p:cNvSpPr>
              <a:spLocks/>
            </p:cNvSpPr>
            <p:nvPr/>
          </p:nvSpPr>
          <p:spPr bwMode="auto">
            <a:xfrm>
              <a:off x="833" y="869"/>
              <a:ext cx="392" cy="568"/>
            </a:xfrm>
            <a:custGeom>
              <a:avLst/>
              <a:gdLst>
                <a:gd name="T0" fmla="*/ 389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89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89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7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53" name="Freeform 161"/>
            <p:cNvSpPr>
              <a:spLocks/>
            </p:cNvSpPr>
            <p:nvPr/>
          </p:nvSpPr>
          <p:spPr bwMode="auto">
            <a:xfrm>
              <a:off x="834" y="866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54" name="Freeform 162"/>
            <p:cNvSpPr>
              <a:spLocks/>
            </p:cNvSpPr>
            <p:nvPr/>
          </p:nvSpPr>
          <p:spPr bwMode="auto">
            <a:xfrm>
              <a:off x="836" y="864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6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55" name="Freeform 163"/>
            <p:cNvSpPr>
              <a:spLocks/>
            </p:cNvSpPr>
            <p:nvPr/>
          </p:nvSpPr>
          <p:spPr bwMode="auto">
            <a:xfrm>
              <a:off x="838" y="862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56" name="Freeform 164"/>
            <p:cNvSpPr>
              <a:spLocks/>
            </p:cNvSpPr>
            <p:nvPr/>
          </p:nvSpPr>
          <p:spPr bwMode="auto">
            <a:xfrm>
              <a:off x="839" y="859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57" name="Freeform 165"/>
            <p:cNvSpPr>
              <a:spLocks/>
            </p:cNvSpPr>
            <p:nvPr/>
          </p:nvSpPr>
          <p:spPr bwMode="auto">
            <a:xfrm>
              <a:off x="841" y="857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58" name="Freeform 166"/>
            <p:cNvSpPr>
              <a:spLocks/>
            </p:cNvSpPr>
            <p:nvPr/>
          </p:nvSpPr>
          <p:spPr bwMode="auto">
            <a:xfrm>
              <a:off x="842" y="854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59" name="Freeform 167"/>
            <p:cNvSpPr>
              <a:spLocks/>
            </p:cNvSpPr>
            <p:nvPr/>
          </p:nvSpPr>
          <p:spPr bwMode="auto">
            <a:xfrm>
              <a:off x="844" y="852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60" name="Freeform 168"/>
            <p:cNvSpPr>
              <a:spLocks/>
            </p:cNvSpPr>
            <p:nvPr/>
          </p:nvSpPr>
          <p:spPr bwMode="auto">
            <a:xfrm>
              <a:off x="846" y="850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2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61" name="Freeform 169"/>
            <p:cNvSpPr>
              <a:spLocks/>
            </p:cNvSpPr>
            <p:nvPr/>
          </p:nvSpPr>
          <p:spPr bwMode="auto">
            <a:xfrm>
              <a:off x="848" y="847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1 w 392"/>
                <a:gd name="T5" fmla="*/ 0 h 569"/>
                <a:gd name="T6" fmla="*/ 391 w 392"/>
                <a:gd name="T7" fmla="*/ 565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8"/>
                  </a:lnTo>
                </a:path>
              </a:pathLst>
            </a:custGeom>
            <a:solidFill>
              <a:srgbClr val="FF5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62" name="Freeform 170"/>
            <p:cNvSpPr>
              <a:spLocks/>
            </p:cNvSpPr>
            <p:nvPr/>
          </p:nvSpPr>
          <p:spPr bwMode="auto">
            <a:xfrm>
              <a:off x="849" y="845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63" name="Freeform 171"/>
            <p:cNvSpPr>
              <a:spLocks/>
            </p:cNvSpPr>
            <p:nvPr/>
          </p:nvSpPr>
          <p:spPr bwMode="auto">
            <a:xfrm>
              <a:off x="851" y="842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6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6"/>
                  </a:lnTo>
                  <a:lnTo>
                    <a:pt x="390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64" name="Freeform 172"/>
            <p:cNvSpPr>
              <a:spLocks/>
            </p:cNvSpPr>
            <p:nvPr/>
          </p:nvSpPr>
          <p:spPr bwMode="auto">
            <a:xfrm>
              <a:off x="853" y="840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2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65" name="Freeform 173"/>
            <p:cNvSpPr>
              <a:spLocks/>
            </p:cNvSpPr>
            <p:nvPr/>
          </p:nvSpPr>
          <p:spPr bwMode="auto">
            <a:xfrm>
              <a:off x="854" y="838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66" name="Freeform 174"/>
            <p:cNvSpPr>
              <a:spLocks/>
            </p:cNvSpPr>
            <p:nvPr/>
          </p:nvSpPr>
          <p:spPr bwMode="auto">
            <a:xfrm>
              <a:off x="856" y="835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67" name="Freeform 175"/>
            <p:cNvSpPr>
              <a:spLocks/>
            </p:cNvSpPr>
            <p:nvPr/>
          </p:nvSpPr>
          <p:spPr bwMode="auto">
            <a:xfrm>
              <a:off x="858" y="833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68" name="Freeform 176"/>
            <p:cNvSpPr>
              <a:spLocks/>
            </p:cNvSpPr>
            <p:nvPr/>
          </p:nvSpPr>
          <p:spPr bwMode="auto">
            <a:xfrm>
              <a:off x="859" y="830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69" name="Freeform 177"/>
            <p:cNvSpPr>
              <a:spLocks/>
            </p:cNvSpPr>
            <p:nvPr/>
          </p:nvSpPr>
          <p:spPr bwMode="auto">
            <a:xfrm>
              <a:off x="861" y="828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70" name="Freeform 178"/>
            <p:cNvSpPr>
              <a:spLocks/>
            </p:cNvSpPr>
            <p:nvPr/>
          </p:nvSpPr>
          <p:spPr bwMode="auto">
            <a:xfrm>
              <a:off x="862" y="826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71" name="Freeform 179"/>
            <p:cNvSpPr>
              <a:spLocks/>
            </p:cNvSpPr>
            <p:nvPr/>
          </p:nvSpPr>
          <p:spPr bwMode="auto">
            <a:xfrm>
              <a:off x="864" y="823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72" name="Freeform 180"/>
            <p:cNvSpPr>
              <a:spLocks/>
            </p:cNvSpPr>
            <p:nvPr/>
          </p:nvSpPr>
          <p:spPr bwMode="auto">
            <a:xfrm>
              <a:off x="866" y="821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73" name="Freeform 181"/>
            <p:cNvSpPr>
              <a:spLocks/>
            </p:cNvSpPr>
            <p:nvPr/>
          </p:nvSpPr>
          <p:spPr bwMode="auto">
            <a:xfrm>
              <a:off x="867" y="818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5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74" name="Freeform 182"/>
            <p:cNvSpPr>
              <a:spLocks/>
            </p:cNvSpPr>
            <p:nvPr/>
          </p:nvSpPr>
          <p:spPr bwMode="auto">
            <a:xfrm>
              <a:off x="869" y="816"/>
              <a:ext cx="393" cy="568"/>
            </a:xfrm>
            <a:custGeom>
              <a:avLst/>
              <a:gdLst>
                <a:gd name="T0" fmla="*/ 390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0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7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75" name="Freeform 183"/>
            <p:cNvSpPr>
              <a:spLocks/>
            </p:cNvSpPr>
            <p:nvPr/>
          </p:nvSpPr>
          <p:spPr bwMode="auto">
            <a:xfrm>
              <a:off x="871" y="813"/>
              <a:ext cx="392" cy="569"/>
            </a:xfrm>
            <a:custGeom>
              <a:avLst/>
              <a:gdLst>
                <a:gd name="T0" fmla="*/ 390 w 392"/>
                <a:gd name="T1" fmla="*/ 568 h 569"/>
                <a:gd name="T2" fmla="*/ 0 w 392"/>
                <a:gd name="T3" fmla="*/ 3 h 569"/>
                <a:gd name="T4" fmla="*/ 2 w 392"/>
                <a:gd name="T5" fmla="*/ 0 h 569"/>
                <a:gd name="T6" fmla="*/ 391 w 392"/>
                <a:gd name="T7" fmla="*/ 566 h 569"/>
                <a:gd name="T8" fmla="*/ 390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90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1" y="566"/>
                  </a:lnTo>
                  <a:lnTo>
                    <a:pt x="390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76" name="Freeform 184"/>
            <p:cNvSpPr>
              <a:spLocks/>
            </p:cNvSpPr>
            <p:nvPr/>
          </p:nvSpPr>
          <p:spPr bwMode="auto">
            <a:xfrm>
              <a:off x="873" y="811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2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3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77" name="Freeform 185"/>
            <p:cNvSpPr>
              <a:spLocks/>
            </p:cNvSpPr>
            <p:nvPr/>
          </p:nvSpPr>
          <p:spPr bwMode="auto">
            <a:xfrm>
              <a:off x="874" y="809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78" name="Freeform 186"/>
            <p:cNvSpPr>
              <a:spLocks/>
            </p:cNvSpPr>
            <p:nvPr/>
          </p:nvSpPr>
          <p:spPr bwMode="auto">
            <a:xfrm>
              <a:off x="876" y="806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79" name="Freeform 187"/>
            <p:cNvSpPr>
              <a:spLocks/>
            </p:cNvSpPr>
            <p:nvPr/>
          </p:nvSpPr>
          <p:spPr bwMode="auto">
            <a:xfrm>
              <a:off x="877" y="804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80" name="Freeform 188"/>
            <p:cNvSpPr>
              <a:spLocks/>
            </p:cNvSpPr>
            <p:nvPr/>
          </p:nvSpPr>
          <p:spPr bwMode="auto">
            <a:xfrm>
              <a:off x="879" y="801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81" name="Freeform 189"/>
            <p:cNvSpPr>
              <a:spLocks/>
            </p:cNvSpPr>
            <p:nvPr/>
          </p:nvSpPr>
          <p:spPr bwMode="auto">
            <a:xfrm>
              <a:off x="881" y="799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82" name="Freeform 190"/>
            <p:cNvSpPr>
              <a:spLocks/>
            </p:cNvSpPr>
            <p:nvPr/>
          </p:nvSpPr>
          <p:spPr bwMode="auto">
            <a:xfrm>
              <a:off x="882" y="797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2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83" name="Freeform 191"/>
            <p:cNvSpPr>
              <a:spLocks/>
            </p:cNvSpPr>
            <p:nvPr/>
          </p:nvSpPr>
          <p:spPr bwMode="auto">
            <a:xfrm>
              <a:off x="884" y="794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84" name="Freeform 192"/>
            <p:cNvSpPr>
              <a:spLocks/>
            </p:cNvSpPr>
            <p:nvPr/>
          </p:nvSpPr>
          <p:spPr bwMode="auto">
            <a:xfrm>
              <a:off x="886" y="792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1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85" name="Freeform 193"/>
            <p:cNvSpPr>
              <a:spLocks/>
            </p:cNvSpPr>
            <p:nvPr/>
          </p:nvSpPr>
          <p:spPr bwMode="auto">
            <a:xfrm>
              <a:off x="887" y="789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86" name="Freeform 194"/>
            <p:cNvSpPr>
              <a:spLocks/>
            </p:cNvSpPr>
            <p:nvPr/>
          </p:nvSpPr>
          <p:spPr bwMode="auto">
            <a:xfrm>
              <a:off x="889" y="787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87" name="Freeform 195"/>
            <p:cNvSpPr>
              <a:spLocks/>
            </p:cNvSpPr>
            <p:nvPr/>
          </p:nvSpPr>
          <p:spPr bwMode="auto">
            <a:xfrm>
              <a:off x="891" y="785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2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88" name="Freeform 196"/>
            <p:cNvSpPr>
              <a:spLocks/>
            </p:cNvSpPr>
            <p:nvPr/>
          </p:nvSpPr>
          <p:spPr bwMode="auto">
            <a:xfrm>
              <a:off x="893" y="974"/>
              <a:ext cx="392" cy="569"/>
            </a:xfrm>
            <a:custGeom>
              <a:avLst/>
              <a:gdLst>
                <a:gd name="T0" fmla="*/ 389 w 392"/>
                <a:gd name="T1" fmla="*/ 568 h 569"/>
                <a:gd name="T2" fmla="*/ 0 w 392"/>
                <a:gd name="T3" fmla="*/ 3 h 569"/>
                <a:gd name="T4" fmla="*/ 1 w 392"/>
                <a:gd name="T5" fmla="*/ 0 h 569"/>
                <a:gd name="T6" fmla="*/ 391 w 392"/>
                <a:gd name="T7" fmla="*/ 565 h 569"/>
                <a:gd name="T8" fmla="*/ 389 w 392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9">
                  <a:moveTo>
                    <a:pt x="389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1" y="565"/>
                  </a:lnTo>
                  <a:lnTo>
                    <a:pt x="389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89" name="Freeform 197"/>
            <p:cNvSpPr>
              <a:spLocks/>
            </p:cNvSpPr>
            <p:nvPr/>
          </p:nvSpPr>
          <p:spPr bwMode="auto">
            <a:xfrm>
              <a:off x="894" y="780"/>
              <a:ext cx="393" cy="568"/>
            </a:xfrm>
            <a:custGeom>
              <a:avLst/>
              <a:gdLst>
                <a:gd name="T0" fmla="*/ 391 w 393"/>
                <a:gd name="T1" fmla="*/ 567 h 568"/>
                <a:gd name="T2" fmla="*/ 0 w 393"/>
                <a:gd name="T3" fmla="*/ 2 h 568"/>
                <a:gd name="T4" fmla="*/ 1 w 393"/>
                <a:gd name="T5" fmla="*/ 0 h 568"/>
                <a:gd name="T6" fmla="*/ 392 w 393"/>
                <a:gd name="T7" fmla="*/ 565 h 568"/>
                <a:gd name="T8" fmla="*/ 391 w 393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8">
                  <a:moveTo>
                    <a:pt x="391" y="567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1" y="567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90" name="Freeform 198"/>
            <p:cNvSpPr>
              <a:spLocks/>
            </p:cNvSpPr>
            <p:nvPr/>
          </p:nvSpPr>
          <p:spPr bwMode="auto">
            <a:xfrm>
              <a:off x="895" y="777"/>
              <a:ext cx="393" cy="569"/>
            </a:xfrm>
            <a:custGeom>
              <a:avLst/>
              <a:gdLst>
                <a:gd name="T0" fmla="*/ 391 w 393"/>
                <a:gd name="T1" fmla="*/ 568 h 569"/>
                <a:gd name="T2" fmla="*/ 0 w 393"/>
                <a:gd name="T3" fmla="*/ 3 h 569"/>
                <a:gd name="T4" fmla="*/ 2 w 393"/>
                <a:gd name="T5" fmla="*/ 0 h 569"/>
                <a:gd name="T6" fmla="*/ 392 w 393"/>
                <a:gd name="T7" fmla="*/ 566 h 569"/>
                <a:gd name="T8" fmla="*/ 391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1" y="568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392" y="566"/>
                  </a:lnTo>
                  <a:lnTo>
                    <a:pt x="391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91" name="Freeform 199"/>
            <p:cNvSpPr>
              <a:spLocks/>
            </p:cNvSpPr>
            <p:nvPr/>
          </p:nvSpPr>
          <p:spPr bwMode="auto">
            <a:xfrm>
              <a:off x="897" y="775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2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2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92" name="Freeform 200"/>
            <p:cNvSpPr>
              <a:spLocks/>
            </p:cNvSpPr>
            <p:nvPr/>
          </p:nvSpPr>
          <p:spPr bwMode="auto">
            <a:xfrm>
              <a:off x="899" y="773"/>
              <a:ext cx="392" cy="568"/>
            </a:xfrm>
            <a:custGeom>
              <a:avLst/>
              <a:gdLst>
                <a:gd name="T0" fmla="*/ 390 w 392"/>
                <a:gd name="T1" fmla="*/ 567 h 568"/>
                <a:gd name="T2" fmla="*/ 0 w 392"/>
                <a:gd name="T3" fmla="*/ 2 h 568"/>
                <a:gd name="T4" fmla="*/ 2 w 392"/>
                <a:gd name="T5" fmla="*/ 0 h 568"/>
                <a:gd name="T6" fmla="*/ 391 w 392"/>
                <a:gd name="T7" fmla="*/ 565 h 568"/>
                <a:gd name="T8" fmla="*/ 390 w 392"/>
                <a:gd name="T9" fmla="*/ 56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568">
                  <a:moveTo>
                    <a:pt x="390" y="567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91" y="565"/>
                  </a:lnTo>
                  <a:lnTo>
                    <a:pt x="390" y="567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93" name="Freeform 201"/>
            <p:cNvSpPr>
              <a:spLocks/>
            </p:cNvSpPr>
            <p:nvPr/>
          </p:nvSpPr>
          <p:spPr bwMode="auto">
            <a:xfrm>
              <a:off x="901" y="770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94" name="Freeform 202"/>
            <p:cNvSpPr>
              <a:spLocks/>
            </p:cNvSpPr>
            <p:nvPr/>
          </p:nvSpPr>
          <p:spPr bwMode="auto">
            <a:xfrm>
              <a:off x="904" y="765"/>
              <a:ext cx="393" cy="569"/>
            </a:xfrm>
            <a:custGeom>
              <a:avLst/>
              <a:gdLst>
                <a:gd name="T0" fmla="*/ 390 w 393"/>
                <a:gd name="T1" fmla="*/ 568 h 569"/>
                <a:gd name="T2" fmla="*/ 0 w 393"/>
                <a:gd name="T3" fmla="*/ 3 h 569"/>
                <a:gd name="T4" fmla="*/ 1 w 393"/>
                <a:gd name="T5" fmla="*/ 0 h 569"/>
                <a:gd name="T6" fmla="*/ 392 w 393"/>
                <a:gd name="T7" fmla="*/ 565 h 569"/>
                <a:gd name="T8" fmla="*/ 390 w 393"/>
                <a:gd name="T9" fmla="*/ 5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569">
                  <a:moveTo>
                    <a:pt x="390" y="568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392" y="565"/>
                  </a:lnTo>
                  <a:lnTo>
                    <a:pt x="390" y="568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95" name="Freeform 203"/>
            <p:cNvSpPr>
              <a:spLocks/>
            </p:cNvSpPr>
            <p:nvPr/>
          </p:nvSpPr>
          <p:spPr bwMode="auto">
            <a:xfrm>
              <a:off x="701" y="1074"/>
              <a:ext cx="428" cy="491"/>
            </a:xfrm>
            <a:custGeom>
              <a:avLst/>
              <a:gdLst>
                <a:gd name="T0" fmla="*/ 0 w 428"/>
                <a:gd name="T1" fmla="*/ 490 h 491"/>
                <a:gd name="T2" fmla="*/ 108 w 428"/>
                <a:gd name="T3" fmla="*/ 101 h 491"/>
                <a:gd name="T4" fmla="*/ 34 w 428"/>
                <a:gd name="T5" fmla="*/ 101 h 491"/>
                <a:gd name="T6" fmla="*/ 208 w 428"/>
                <a:gd name="T7" fmla="*/ 0 h 491"/>
                <a:gd name="T8" fmla="*/ 391 w 428"/>
                <a:gd name="T9" fmla="*/ 101 h 491"/>
                <a:gd name="T10" fmla="*/ 320 w 428"/>
                <a:gd name="T11" fmla="*/ 101 h 491"/>
                <a:gd name="T12" fmla="*/ 427 w 428"/>
                <a:gd name="T13" fmla="*/ 490 h 491"/>
                <a:gd name="T14" fmla="*/ 0 w 428"/>
                <a:gd name="T15" fmla="*/ 49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8" h="491">
                  <a:moveTo>
                    <a:pt x="0" y="490"/>
                  </a:moveTo>
                  <a:lnTo>
                    <a:pt x="108" y="101"/>
                  </a:lnTo>
                  <a:lnTo>
                    <a:pt x="34" y="101"/>
                  </a:lnTo>
                  <a:lnTo>
                    <a:pt x="208" y="0"/>
                  </a:lnTo>
                  <a:lnTo>
                    <a:pt x="391" y="101"/>
                  </a:lnTo>
                  <a:lnTo>
                    <a:pt x="320" y="101"/>
                  </a:lnTo>
                  <a:lnTo>
                    <a:pt x="427" y="490"/>
                  </a:lnTo>
                  <a:lnTo>
                    <a:pt x="0" y="49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96" name="Freeform 204"/>
            <p:cNvSpPr>
              <a:spLocks/>
            </p:cNvSpPr>
            <p:nvPr/>
          </p:nvSpPr>
          <p:spPr bwMode="auto">
            <a:xfrm>
              <a:off x="701" y="1564"/>
              <a:ext cx="428" cy="44"/>
            </a:xfrm>
            <a:custGeom>
              <a:avLst/>
              <a:gdLst>
                <a:gd name="T0" fmla="*/ 427 w 428"/>
                <a:gd name="T1" fmla="*/ 0 h 44"/>
                <a:gd name="T2" fmla="*/ 427 w 428"/>
                <a:gd name="T3" fmla="*/ 43 h 44"/>
                <a:gd name="T4" fmla="*/ 0 w 428"/>
                <a:gd name="T5" fmla="*/ 43 h 44"/>
                <a:gd name="T6" fmla="*/ 0 w 428"/>
                <a:gd name="T7" fmla="*/ 0 h 44"/>
                <a:gd name="T8" fmla="*/ 427 w 428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8" h="44">
                  <a:moveTo>
                    <a:pt x="427" y="0"/>
                  </a:moveTo>
                  <a:lnTo>
                    <a:pt x="427" y="43"/>
                  </a:lnTo>
                  <a:lnTo>
                    <a:pt x="0" y="43"/>
                  </a:lnTo>
                  <a:lnTo>
                    <a:pt x="0" y="0"/>
                  </a:lnTo>
                  <a:lnTo>
                    <a:pt x="427" y="0"/>
                  </a:lnTo>
                </a:path>
              </a:pathLst>
            </a:custGeom>
            <a:solidFill>
              <a:srgbClr val="00008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97" name="Freeform 205"/>
            <p:cNvSpPr>
              <a:spLocks/>
            </p:cNvSpPr>
            <p:nvPr/>
          </p:nvSpPr>
          <p:spPr bwMode="auto">
            <a:xfrm>
              <a:off x="734" y="1175"/>
              <a:ext cx="76" cy="45"/>
            </a:xfrm>
            <a:custGeom>
              <a:avLst/>
              <a:gdLst>
                <a:gd name="T0" fmla="*/ 0 w 76"/>
                <a:gd name="T1" fmla="*/ 0 h 45"/>
                <a:gd name="T2" fmla="*/ 0 w 76"/>
                <a:gd name="T3" fmla="*/ 44 h 45"/>
                <a:gd name="T4" fmla="*/ 63 w 76"/>
                <a:gd name="T5" fmla="*/ 44 h 45"/>
                <a:gd name="T6" fmla="*/ 75 w 76"/>
                <a:gd name="T7" fmla="*/ 0 h 45"/>
                <a:gd name="T8" fmla="*/ 0 w 76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45">
                  <a:moveTo>
                    <a:pt x="0" y="0"/>
                  </a:moveTo>
                  <a:lnTo>
                    <a:pt x="0" y="44"/>
                  </a:lnTo>
                  <a:lnTo>
                    <a:pt x="63" y="44"/>
                  </a:lnTo>
                  <a:lnTo>
                    <a:pt x="75" y="0"/>
                  </a:lnTo>
                  <a:lnTo>
                    <a:pt x="0" y="0"/>
                  </a:lnTo>
                </a:path>
              </a:pathLst>
            </a:custGeom>
            <a:solidFill>
              <a:srgbClr val="00008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398" name="Freeform 206"/>
            <p:cNvSpPr>
              <a:spLocks/>
            </p:cNvSpPr>
            <p:nvPr/>
          </p:nvSpPr>
          <p:spPr bwMode="auto">
            <a:xfrm>
              <a:off x="1021" y="1175"/>
              <a:ext cx="72" cy="45"/>
            </a:xfrm>
            <a:custGeom>
              <a:avLst/>
              <a:gdLst>
                <a:gd name="T0" fmla="*/ 0 w 72"/>
                <a:gd name="T1" fmla="*/ 0 h 45"/>
                <a:gd name="T2" fmla="*/ 11 w 72"/>
                <a:gd name="T3" fmla="*/ 43 h 45"/>
                <a:gd name="T4" fmla="*/ 71 w 72"/>
                <a:gd name="T5" fmla="*/ 44 h 45"/>
                <a:gd name="T6" fmla="*/ 71 w 72"/>
                <a:gd name="T7" fmla="*/ 0 h 45"/>
                <a:gd name="T8" fmla="*/ 0 w 7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45">
                  <a:moveTo>
                    <a:pt x="0" y="0"/>
                  </a:moveTo>
                  <a:lnTo>
                    <a:pt x="11" y="43"/>
                  </a:lnTo>
                  <a:lnTo>
                    <a:pt x="71" y="44"/>
                  </a:lnTo>
                  <a:lnTo>
                    <a:pt x="71" y="0"/>
                  </a:lnTo>
                  <a:lnTo>
                    <a:pt x="0" y="0"/>
                  </a:lnTo>
                </a:path>
              </a:pathLst>
            </a:custGeom>
            <a:solidFill>
              <a:srgbClr val="00008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pic>
        <p:nvPicPr>
          <p:cNvPr id="1032399" name="Picture 207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900" y="2381250"/>
            <a:ext cx="987425" cy="86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32400" name="Freeform 208"/>
          <p:cNvSpPr>
            <a:spLocks/>
          </p:cNvSpPr>
          <p:nvPr/>
        </p:nvSpPr>
        <p:spPr bwMode="auto">
          <a:xfrm>
            <a:off x="2389188" y="838200"/>
            <a:ext cx="889000" cy="985838"/>
          </a:xfrm>
          <a:custGeom>
            <a:avLst/>
            <a:gdLst>
              <a:gd name="T0" fmla="*/ 258 w 560"/>
              <a:gd name="T1" fmla="*/ 620 h 621"/>
              <a:gd name="T2" fmla="*/ 141 w 560"/>
              <a:gd name="T3" fmla="*/ 589 h 621"/>
              <a:gd name="T4" fmla="*/ 58 w 560"/>
              <a:gd name="T5" fmla="*/ 527 h 621"/>
              <a:gd name="T6" fmla="*/ 31 w 560"/>
              <a:gd name="T7" fmla="*/ 487 h 621"/>
              <a:gd name="T8" fmla="*/ 12 w 560"/>
              <a:gd name="T9" fmla="*/ 443 h 621"/>
              <a:gd name="T10" fmla="*/ 2 w 560"/>
              <a:gd name="T11" fmla="*/ 396 h 621"/>
              <a:gd name="T12" fmla="*/ 0 w 560"/>
              <a:gd name="T13" fmla="*/ 373 h 621"/>
              <a:gd name="T14" fmla="*/ 1 w 560"/>
              <a:gd name="T15" fmla="*/ 347 h 621"/>
              <a:gd name="T16" fmla="*/ 23 w 560"/>
              <a:gd name="T17" fmla="*/ 252 h 621"/>
              <a:gd name="T18" fmla="*/ 80 w 560"/>
              <a:gd name="T19" fmla="*/ 163 h 621"/>
              <a:gd name="T20" fmla="*/ 169 w 560"/>
              <a:gd name="T21" fmla="*/ 95 h 621"/>
              <a:gd name="T22" fmla="*/ 290 w 560"/>
              <a:gd name="T23" fmla="*/ 55 h 621"/>
              <a:gd name="T24" fmla="*/ 258 w 560"/>
              <a:gd name="T25" fmla="*/ 41 h 621"/>
              <a:gd name="T26" fmla="*/ 222 w 560"/>
              <a:gd name="T27" fmla="*/ 26 h 621"/>
              <a:gd name="T28" fmla="*/ 559 w 560"/>
              <a:gd name="T29" fmla="*/ 0 h 621"/>
              <a:gd name="T30" fmla="*/ 533 w 560"/>
              <a:gd name="T31" fmla="*/ 154 h 621"/>
              <a:gd name="T32" fmla="*/ 476 w 560"/>
              <a:gd name="T33" fmla="*/ 136 h 621"/>
              <a:gd name="T34" fmla="*/ 419 w 560"/>
              <a:gd name="T35" fmla="*/ 153 h 621"/>
              <a:gd name="T36" fmla="*/ 303 w 560"/>
              <a:gd name="T37" fmla="*/ 207 h 621"/>
              <a:gd name="T38" fmla="*/ 236 w 560"/>
              <a:gd name="T39" fmla="*/ 266 h 621"/>
              <a:gd name="T40" fmla="*/ 185 w 560"/>
              <a:gd name="T41" fmla="*/ 325 h 621"/>
              <a:gd name="T42" fmla="*/ 153 w 560"/>
              <a:gd name="T43" fmla="*/ 409 h 621"/>
              <a:gd name="T44" fmla="*/ 149 w 560"/>
              <a:gd name="T45" fmla="*/ 451 h 621"/>
              <a:gd name="T46" fmla="*/ 153 w 560"/>
              <a:gd name="T47" fmla="*/ 493 h 621"/>
              <a:gd name="T48" fmla="*/ 188 w 560"/>
              <a:gd name="T49" fmla="*/ 565 h 621"/>
              <a:gd name="T50" fmla="*/ 258 w 560"/>
              <a:gd name="T51" fmla="*/ 620 h 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560" h="621">
                <a:moveTo>
                  <a:pt x="258" y="620"/>
                </a:moveTo>
                <a:lnTo>
                  <a:pt x="141" y="589"/>
                </a:lnTo>
                <a:lnTo>
                  <a:pt x="58" y="527"/>
                </a:lnTo>
                <a:lnTo>
                  <a:pt x="31" y="487"/>
                </a:lnTo>
                <a:lnTo>
                  <a:pt x="12" y="443"/>
                </a:lnTo>
                <a:lnTo>
                  <a:pt x="2" y="396"/>
                </a:lnTo>
                <a:lnTo>
                  <a:pt x="0" y="373"/>
                </a:lnTo>
                <a:lnTo>
                  <a:pt x="1" y="347"/>
                </a:lnTo>
                <a:lnTo>
                  <a:pt x="23" y="252"/>
                </a:lnTo>
                <a:lnTo>
                  <a:pt x="80" y="163"/>
                </a:lnTo>
                <a:lnTo>
                  <a:pt x="169" y="95"/>
                </a:lnTo>
                <a:lnTo>
                  <a:pt x="290" y="55"/>
                </a:lnTo>
                <a:lnTo>
                  <a:pt x="258" y="41"/>
                </a:lnTo>
                <a:lnTo>
                  <a:pt x="222" y="26"/>
                </a:lnTo>
                <a:lnTo>
                  <a:pt x="559" y="0"/>
                </a:lnTo>
                <a:lnTo>
                  <a:pt x="533" y="154"/>
                </a:lnTo>
                <a:lnTo>
                  <a:pt x="476" y="136"/>
                </a:lnTo>
                <a:lnTo>
                  <a:pt x="419" y="153"/>
                </a:lnTo>
                <a:lnTo>
                  <a:pt x="303" y="207"/>
                </a:lnTo>
                <a:lnTo>
                  <a:pt x="236" y="266"/>
                </a:lnTo>
                <a:lnTo>
                  <a:pt x="185" y="325"/>
                </a:lnTo>
                <a:lnTo>
                  <a:pt x="153" y="409"/>
                </a:lnTo>
                <a:lnTo>
                  <a:pt x="149" y="451"/>
                </a:lnTo>
                <a:lnTo>
                  <a:pt x="153" y="493"/>
                </a:lnTo>
                <a:lnTo>
                  <a:pt x="188" y="565"/>
                </a:lnTo>
                <a:lnTo>
                  <a:pt x="258" y="62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pic>
        <p:nvPicPr>
          <p:cNvPr id="1032401" name="Picture 209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3429000"/>
            <a:ext cx="121920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402" name="Picture 210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550" y="4457700"/>
            <a:ext cx="490538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403" name="Picture 211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181600"/>
            <a:ext cx="1665288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404" name="Picture 212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25" y="5448300"/>
            <a:ext cx="1346200" cy="113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405" name="Picture 213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8" y="3990975"/>
            <a:ext cx="1622425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406" name="Picture 214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2867025"/>
            <a:ext cx="1773238" cy="96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32407" name="Group 215"/>
          <p:cNvGrpSpPr>
            <a:grpSpLocks/>
          </p:cNvGrpSpPr>
          <p:nvPr/>
        </p:nvGrpSpPr>
        <p:grpSpPr bwMode="auto">
          <a:xfrm>
            <a:off x="2813050" y="2316163"/>
            <a:ext cx="1400175" cy="750887"/>
            <a:chOff x="1772" y="1459"/>
            <a:chExt cx="882" cy="473"/>
          </a:xfrm>
        </p:grpSpPr>
        <p:sp>
          <p:nvSpPr>
            <p:cNvPr id="1032408" name="Freeform 216"/>
            <p:cNvSpPr>
              <a:spLocks/>
            </p:cNvSpPr>
            <p:nvPr/>
          </p:nvSpPr>
          <p:spPr bwMode="auto">
            <a:xfrm>
              <a:off x="1961" y="1539"/>
              <a:ext cx="489" cy="393"/>
            </a:xfrm>
            <a:custGeom>
              <a:avLst/>
              <a:gdLst>
                <a:gd name="T0" fmla="*/ 86 w 489"/>
                <a:gd name="T1" fmla="*/ 18 h 393"/>
                <a:gd name="T2" fmla="*/ 131 w 489"/>
                <a:gd name="T3" fmla="*/ 23 h 393"/>
                <a:gd name="T4" fmla="*/ 191 w 489"/>
                <a:gd name="T5" fmla="*/ 11 h 393"/>
                <a:gd name="T6" fmla="*/ 229 w 489"/>
                <a:gd name="T7" fmla="*/ 3 h 393"/>
                <a:gd name="T8" fmla="*/ 260 w 489"/>
                <a:gd name="T9" fmla="*/ 3 h 393"/>
                <a:gd name="T10" fmla="*/ 285 w 489"/>
                <a:gd name="T11" fmla="*/ 18 h 393"/>
                <a:gd name="T12" fmla="*/ 307 w 489"/>
                <a:gd name="T13" fmla="*/ 28 h 393"/>
                <a:gd name="T14" fmla="*/ 353 w 489"/>
                <a:gd name="T15" fmla="*/ 49 h 393"/>
                <a:gd name="T16" fmla="*/ 391 w 489"/>
                <a:gd name="T17" fmla="*/ 63 h 393"/>
                <a:gd name="T18" fmla="*/ 421 w 489"/>
                <a:gd name="T19" fmla="*/ 71 h 393"/>
                <a:gd name="T20" fmla="*/ 488 w 489"/>
                <a:gd name="T21" fmla="*/ 300 h 393"/>
                <a:gd name="T22" fmla="*/ 468 w 489"/>
                <a:gd name="T23" fmla="*/ 289 h 393"/>
                <a:gd name="T24" fmla="*/ 436 w 489"/>
                <a:gd name="T25" fmla="*/ 299 h 393"/>
                <a:gd name="T26" fmla="*/ 421 w 489"/>
                <a:gd name="T27" fmla="*/ 299 h 393"/>
                <a:gd name="T28" fmla="*/ 420 w 489"/>
                <a:gd name="T29" fmla="*/ 302 h 393"/>
                <a:gd name="T30" fmla="*/ 405 w 489"/>
                <a:gd name="T31" fmla="*/ 332 h 393"/>
                <a:gd name="T32" fmla="*/ 384 w 489"/>
                <a:gd name="T33" fmla="*/ 341 h 393"/>
                <a:gd name="T34" fmla="*/ 364 w 489"/>
                <a:gd name="T35" fmla="*/ 345 h 393"/>
                <a:gd name="T36" fmla="*/ 338 w 489"/>
                <a:gd name="T37" fmla="*/ 366 h 393"/>
                <a:gd name="T38" fmla="*/ 320 w 489"/>
                <a:gd name="T39" fmla="*/ 368 h 393"/>
                <a:gd name="T40" fmla="*/ 305 w 489"/>
                <a:gd name="T41" fmla="*/ 385 h 393"/>
                <a:gd name="T42" fmla="*/ 276 w 489"/>
                <a:gd name="T43" fmla="*/ 390 h 393"/>
                <a:gd name="T44" fmla="*/ 263 w 489"/>
                <a:gd name="T45" fmla="*/ 383 h 393"/>
                <a:gd name="T46" fmla="*/ 248 w 489"/>
                <a:gd name="T47" fmla="*/ 392 h 393"/>
                <a:gd name="T48" fmla="*/ 217 w 489"/>
                <a:gd name="T49" fmla="*/ 384 h 393"/>
                <a:gd name="T50" fmla="*/ 210 w 489"/>
                <a:gd name="T51" fmla="*/ 374 h 393"/>
                <a:gd name="T52" fmla="*/ 191 w 489"/>
                <a:gd name="T53" fmla="*/ 378 h 393"/>
                <a:gd name="T54" fmla="*/ 157 w 489"/>
                <a:gd name="T55" fmla="*/ 356 h 393"/>
                <a:gd name="T56" fmla="*/ 141 w 489"/>
                <a:gd name="T57" fmla="*/ 353 h 393"/>
                <a:gd name="T58" fmla="*/ 119 w 489"/>
                <a:gd name="T59" fmla="*/ 331 h 393"/>
                <a:gd name="T60" fmla="*/ 87 w 489"/>
                <a:gd name="T61" fmla="*/ 312 h 393"/>
                <a:gd name="T62" fmla="*/ 75 w 489"/>
                <a:gd name="T63" fmla="*/ 274 h 393"/>
                <a:gd name="T64" fmla="*/ 48 w 489"/>
                <a:gd name="T65" fmla="*/ 255 h 393"/>
                <a:gd name="T66" fmla="*/ 24 w 489"/>
                <a:gd name="T67" fmla="*/ 247 h 393"/>
                <a:gd name="T68" fmla="*/ 69 w 489"/>
                <a:gd name="T69" fmla="*/ 13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89" h="393">
                  <a:moveTo>
                    <a:pt x="69" y="13"/>
                  </a:moveTo>
                  <a:lnTo>
                    <a:pt x="86" y="18"/>
                  </a:lnTo>
                  <a:lnTo>
                    <a:pt x="105" y="27"/>
                  </a:lnTo>
                  <a:lnTo>
                    <a:pt x="131" y="23"/>
                  </a:lnTo>
                  <a:lnTo>
                    <a:pt x="157" y="18"/>
                  </a:lnTo>
                  <a:lnTo>
                    <a:pt x="191" y="11"/>
                  </a:lnTo>
                  <a:lnTo>
                    <a:pt x="207" y="7"/>
                  </a:lnTo>
                  <a:lnTo>
                    <a:pt x="229" y="3"/>
                  </a:lnTo>
                  <a:lnTo>
                    <a:pt x="242" y="0"/>
                  </a:lnTo>
                  <a:lnTo>
                    <a:pt x="260" y="3"/>
                  </a:lnTo>
                  <a:lnTo>
                    <a:pt x="273" y="15"/>
                  </a:lnTo>
                  <a:lnTo>
                    <a:pt x="285" y="18"/>
                  </a:lnTo>
                  <a:lnTo>
                    <a:pt x="294" y="20"/>
                  </a:lnTo>
                  <a:lnTo>
                    <a:pt x="307" y="28"/>
                  </a:lnTo>
                  <a:lnTo>
                    <a:pt x="334" y="43"/>
                  </a:lnTo>
                  <a:lnTo>
                    <a:pt x="353" y="49"/>
                  </a:lnTo>
                  <a:lnTo>
                    <a:pt x="372" y="56"/>
                  </a:lnTo>
                  <a:lnTo>
                    <a:pt x="391" y="63"/>
                  </a:lnTo>
                  <a:lnTo>
                    <a:pt x="409" y="71"/>
                  </a:lnTo>
                  <a:lnTo>
                    <a:pt x="421" y="71"/>
                  </a:lnTo>
                  <a:lnTo>
                    <a:pt x="461" y="70"/>
                  </a:lnTo>
                  <a:lnTo>
                    <a:pt x="488" y="300"/>
                  </a:lnTo>
                  <a:lnTo>
                    <a:pt x="477" y="298"/>
                  </a:lnTo>
                  <a:lnTo>
                    <a:pt x="468" y="289"/>
                  </a:lnTo>
                  <a:lnTo>
                    <a:pt x="454" y="292"/>
                  </a:lnTo>
                  <a:lnTo>
                    <a:pt x="436" y="299"/>
                  </a:lnTo>
                  <a:lnTo>
                    <a:pt x="422" y="299"/>
                  </a:lnTo>
                  <a:lnTo>
                    <a:pt x="421" y="299"/>
                  </a:lnTo>
                  <a:lnTo>
                    <a:pt x="421" y="300"/>
                  </a:lnTo>
                  <a:lnTo>
                    <a:pt x="420" y="302"/>
                  </a:lnTo>
                  <a:lnTo>
                    <a:pt x="412" y="325"/>
                  </a:lnTo>
                  <a:lnTo>
                    <a:pt x="405" y="332"/>
                  </a:lnTo>
                  <a:lnTo>
                    <a:pt x="396" y="338"/>
                  </a:lnTo>
                  <a:lnTo>
                    <a:pt x="384" y="341"/>
                  </a:lnTo>
                  <a:lnTo>
                    <a:pt x="367" y="340"/>
                  </a:lnTo>
                  <a:lnTo>
                    <a:pt x="364" y="345"/>
                  </a:lnTo>
                  <a:lnTo>
                    <a:pt x="355" y="355"/>
                  </a:lnTo>
                  <a:lnTo>
                    <a:pt x="338" y="366"/>
                  </a:lnTo>
                  <a:lnTo>
                    <a:pt x="322" y="365"/>
                  </a:lnTo>
                  <a:lnTo>
                    <a:pt x="320" y="368"/>
                  </a:lnTo>
                  <a:lnTo>
                    <a:pt x="316" y="376"/>
                  </a:lnTo>
                  <a:lnTo>
                    <a:pt x="305" y="385"/>
                  </a:lnTo>
                  <a:lnTo>
                    <a:pt x="295" y="390"/>
                  </a:lnTo>
                  <a:lnTo>
                    <a:pt x="276" y="390"/>
                  </a:lnTo>
                  <a:lnTo>
                    <a:pt x="270" y="389"/>
                  </a:lnTo>
                  <a:lnTo>
                    <a:pt x="263" y="383"/>
                  </a:lnTo>
                  <a:lnTo>
                    <a:pt x="262" y="383"/>
                  </a:lnTo>
                  <a:lnTo>
                    <a:pt x="248" y="392"/>
                  </a:lnTo>
                  <a:lnTo>
                    <a:pt x="227" y="390"/>
                  </a:lnTo>
                  <a:lnTo>
                    <a:pt x="217" y="384"/>
                  </a:lnTo>
                  <a:lnTo>
                    <a:pt x="212" y="377"/>
                  </a:lnTo>
                  <a:lnTo>
                    <a:pt x="210" y="374"/>
                  </a:lnTo>
                  <a:lnTo>
                    <a:pt x="204" y="373"/>
                  </a:lnTo>
                  <a:lnTo>
                    <a:pt x="191" y="378"/>
                  </a:lnTo>
                  <a:lnTo>
                    <a:pt x="176" y="375"/>
                  </a:lnTo>
                  <a:lnTo>
                    <a:pt x="157" y="356"/>
                  </a:lnTo>
                  <a:lnTo>
                    <a:pt x="155" y="356"/>
                  </a:lnTo>
                  <a:lnTo>
                    <a:pt x="141" y="353"/>
                  </a:lnTo>
                  <a:lnTo>
                    <a:pt x="130" y="345"/>
                  </a:lnTo>
                  <a:lnTo>
                    <a:pt x="119" y="331"/>
                  </a:lnTo>
                  <a:lnTo>
                    <a:pt x="101" y="322"/>
                  </a:lnTo>
                  <a:lnTo>
                    <a:pt x="87" y="312"/>
                  </a:lnTo>
                  <a:lnTo>
                    <a:pt x="75" y="281"/>
                  </a:lnTo>
                  <a:lnTo>
                    <a:pt x="75" y="274"/>
                  </a:lnTo>
                  <a:lnTo>
                    <a:pt x="71" y="270"/>
                  </a:lnTo>
                  <a:lnTo>
                    <a:pt x="48" y="255"/>
                  </a:lnTo>
                  <a:lnTo>
                    <a:pt x="12" y="235"/>
                  </a:lnTo>
                  <a:lnTo>
                    <a:pt x="24" y="247"/>
                  </a:lnTo>
                  <a:lnTo>
                    <a:pt x="0" y="230"/>
                  </a:lnTo>
                  <a:lnTo>
                    <a:pt x="69" y="13"/>
                  </a:lnTo>
                </a:path>
              </a:pathLst>
            </a:custGeom>
            <a:noFill/>
            <a:ln w="12700" cap="rnd" cmpd="sng">
              <a:solidFill>
                <a:srgbClr val="4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09" name="Freeform 217"/>
            <p:cNvSpPr>
              <a:spLocks/>
            </p:cNvSpPr>
            <p:nvPr/>
          </p:nvSpPr>
          <p:spPr bwMode="auto">
            <a:xfrm>
              <a:off x="1772" y="1459"/>
              <a:ext cx="247" cy="372"/>
            </a:xfrm>
            <a:custGeom>
              <a:avLst/>
              <a:gdLst>
                <a:gd name="T0" fmla="*/ 48 w 247"/>
                <a:gd name="T1" fmla="*/ 0 h 372"/>
                <a:gd name="T2" fmla="*/ 144 w 247"/>
                <a:gd name="T3" fmla="*/ 37 h 372"/>
                <a:gd name="T4" fmla="*/ 237 w 247"/>
                <a:gd name="T5" fmla="*/ 76 h 372"/>
                <a:gd name="T6" fmla="*/ 246 w 247"/>
                <a:gd name="T7" fmla="*/ 88 h 372"/>
                <a:gd name="T8" fmla="*/ 246 w 247"/>
                <a:gd name="T9" fmla="*/ 90 h 372"/>
                <a:gd name="T10" fmla="*/ 162 w 247"/>
                <a:gd name="T11" fmla="*/ 364 h 372"/>
                <a:gd name="T12" fmla="*/ 141 w 247"/>
                <a:gd name="T13" fmla="*/ 371 h 372"/>
                <a:gd name="T14" fmla="*/ 0 w 247"/>
                <a:gd name="T15" fmla="*/ 294 h 372"/>
                <a:gd name="T16" fmla="*/ 48 w 247"/>
                <a:gd name="T17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7" h="372">
                  <a:moveTo>
                    <a:pt x="48" y="0"/>
                  </a:moveTo>
                  <a:lnTo>
                    <a:pt x="144" y="37"/>
                  </a:lnTo>
                  <a:lnTo>
                    <a:pt x="237" y="76"/>
                  </a:lnTo>
                  <a:lnTo>
                    <a:pt x="246" y="88"/>
                  </a:lnTo>
                  <a:lnTo>
                    <a:pt x="246" y="90"/>
                  </a:lnTo>
                  <a:lnTo>
                    <a:pt x="162" y="364"/>
                  </a:lnTo>
                  <a:lnTo>
                    <a:pt x="141" y="371"/>
                  </a:lnTo>
                  <a:lnTo>
                    <a:pt x="0" y="294"/>
                  </a:lnTo>
                  <a:lnTo>
                    <a:pt x="48" y="0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10" name="Freeform 218"/>
            <p:cNvSpPr>
              <a:spLocks/>
            </p:cNvSpPr>
            <p:nvPr/>
          </p:nvSpPr>
          <p:spPr bwMode="auto">
            <a:xfrm>
              <a:off x="1961" y="1539"/>
              <a:ext cx="483" cy="387"/>
            </a:xfrm>
            <a:custGeom>
              <a:avLst/>
              <a:gdLst>
                <a:gd name="T0" fmla="*/ 85 w 483"/>
                <a:gd name="T1" fmla="*/ 18 h 387"/>
                <a:gd name="T2" fmla="*/ 129 w 483"/>
                <a:gd name="T3" fmla="*/ 23 h 387"/>
                <a:gd name="T4" fmla="*/ 189 w 483"/>
                <a:gd name="T5" fmla="*/ 11 h 387"/>
                <a:gd name="T6" fmla="*/ 226 w 483"/>
                <a:gd name="T7" fmla="*/ 3 h 387"/>
                <a:gd name="T8" fmla="*/ 257 w 483"/>
                <a:gd name="T9" fmla="*/ 3 h 387"/>
                <a:gd name="T10" fmla="*/ 281 w 483"/>
                <a:gd name="T11" fmla="*/ 18 h 387"/>
                <a:gd name="T12" fmla="*/ 303 w 483"/>
                <a:gd name="T13" fmla="*/ 28 h 387"/>
                <a:gd name="T14" fmla="*/ 349 w 483"/>
                <a:gd name="T15" fmla="*/ 48 h 387"/>
                <a:gd name="T16" fmla="*/ 386 w 483"/>
                <a:gd name="T17" fmla="*/ 62 h 387"/>
                <a:gd name="T18" fmla="*/ 416 w 483"/>
                <a:gd name="T19" fmla="*/ 70 h 387"/>
                <a:gd name="T20" fmla="*/ 482 w 483"/>
                <a:gd name="T21" fmla="*/ 295 h 387"/>
                <a:gd name="T22" fmla="*/ 462 w 483"/>
                <a:gd name="T23" fmla="*/ 285 h 387"/>
                <a:gd name="T24" fmla="*/ 431 w 483"/>
                <a:gd name="T25" fmla="*/ 294 h 387"/>
                <a:gd name="T26" fmla="*/ 416 w 483"/>
                <a:gd name="T27" fmla="*/ 294 h 387"/>
                <a:gd name="T28" fmla="*/ 415 w 483"/>
                <a:gd name="T29" fmla="*/ 297 h 387"/>
                <a:gd name="T30" fmla="*/ 400 w 483"/>
                <a:gd name="T31" fmla="*/ 327 h 387"/>
                <a:gd name="T32" fmla="*/ 379 w 483"/>
                <a:gd name="T33" fmla="*/ 336 h 387"/>
                <a:gd name="T34" fmla="*/ 360 w 483"/>
                <a:gd name="T35" fmla="*/ 340 h 387"/>
                <a:gd name="T36" fmla="*/ 334 w 483"/>
                <a:gd name="T37" fmla="*/ 360 h 387"/>
                <a:gd name="T38" fmla="*/ 316 w 483"/>
                <a:gd name="T39" fmla="*/ 362 h 387"/>
                <a:gd name="T40" fmla="*/ 301 w 483"/>
                <a:gd name="T41" fmla="*/ 379 h 387"/>
                <a:gd name="T42" fmla="*/ 273 w 483"/>
                <a:gd name="T43" fmla="*/ 384 h 387"/>
                <a:gd name="T44" fmla="*/ 260 w 483"/>
                <a:gd name="T45" fmla="*/ 377 h 387"/>
                <a:gd name="T46" fmla="*/ 245 w 483"/>
                <a:gd name="T47" fmla="*/ 386 h 387"/>
                <a:gd name="T48" fmla="*/ 214 w 483"/>
                <a:gd name="T49" fmla="*/ 378 h 387"/>
                <a:gd name="T50" fmla="*/ 207 w 483"/>
                <a:gd name="T51" fmla="*/ 368 h 387"/>
                <a:gd name="T52" fmla="*/ 189 w 483"/>
                <a:gd name="T53" fmla="*/ 372 h 387"/>
                <a:gd name="T54" fmla="*/ 155 w 483"/>
                <a:gd name="T55" fmla="*/ 351 h 387"/>
                <a:gd name="T56" fmla="*/ 139 w 483"/>
                <a:gd name="T57" fmla="*/ 348 h 387"/>
                <a:gd name="T58" fmla="*/ 118 w 483"/>
                <a:gd name="T59" fmla="*/ 326 h 387"/>
                <a:gd name="T60" fmla="*/ 86 w 483"/>
                <a:gd name="T61" fmla="*/ 307 h 387"/>
                <a:gd name="T62" fmla="*/ 74 w 483"/>
                <a:gd name="T63" fmla="*/ 270 h 387"/>
                <a:gd name="T64" fmla="*/ 47 w 483"/>
                <a:gd name="T65" fmla="*/ 251 h 387"/>
                <a:gd name="T66" fmla="*/ 24 w 483"/>
                <a:gd name="T67" fmla="*/ 243 h 387"/>
                <a:gd name="T68" fmla="*/ 68 w 483"/>
                <a:gd name="T69" fmla="*/ 13 h 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83" h="387">
                  <a:moveTo>
                    <a:pt x="68" y="13"/>
                  </a:moveTo>
                  <a:lnTo>
                    <a:pt x="85" y="18"/>
                  </a:lnTo>
                  <a:lnTo>
                    <a:pt x="104" y="27"/>
                  </a:lnTo>
                  <a:lnTo>
                    <a:pt x="129" y="23"/>
                  </a:lnTo>
                  <a:lnTo>
                    <a:pt x="155" y="18"/>
                  </a:lnTo>
                  <a:lnTo>
                    <a:pt x="189" y="11"/>
                  </a:lnTo>
                  <a:lnTo>
                    <a:pt x="204" y="7"/>
                  </a:lnTo>
                  <a:lnTo>
                    <a:pt x="226" y="3"/>
                  </a:lnTo>
                  <a:lnTo>
                    <a:pt x="239" y="0"/>
                  </a:lnTo>
                  <a:lnTo>
                    <a:pt x="257" y="3"/>
                  </a:lnTo>
                  <a:lnTo>
                    <a:pt x="270" y="15"/>
                  </a:lnTo>
                  <a:lnTo>
                    <a:pt x="281" y="18"/>
                  </a:lnTo>
                  <a:lnTo>
                    <a:pt x="290" y="20"/>
                  </a:lnTo>
                  <a:lnTo>
                    <a:pt x="303" y="28"/>
                  </a:lnTo>
                  <a:lnTo>
                    <a:pt x="330" y="42"/>
                  </a:lnTo>
                  <a:lnTo>
                    <a:pt x="349" y="48"/>
                  </a:lnTo>
                  <a:lnTo>
                    <a:pt x="367" y="55"/>
                  </a:lnTo>
                  <a:lnTo>
                    <a:pt x="386" y="62"/>
                  </a:lnTo>
                  <a:lnTo>
                    <a:pt x="404" y="70"/>
                  </a:lnTo>
                  <a:lnTo>
                    <a:pt x="416" y="70"/>
                  </a:lnTo>
                  <a:lnTo>
                    <a:pt x="455" y="69"/>
                  </a:lnTo>
                  <a:lnTo>
                    <a:pt x="482" y="295"/>
                  </a:lnTo>
                  <a:lnTo>
                    <a:pt x="471" y="293"/>
                  </a:lnTo>
                  <a:lnTo>
                    <a:pt x="462" y="285"/>
                  </a:lnTo>
                  <a:lnTo>
                    <a:pt x="448" y="288"/>
                  </a:lnTo>
                  <a:lnTo>
                    <a:pt x="431" y="294"/>
                  </a:lnTo>
                  <a:lnTo>
                    <a:pt x="417" y="294"/>
                  </a:lnTo>
                  <a:lnTo>
                    <a:pt x="416" y="294"/>
                  </a:lnTo>
                  <a:lnTo>
                    <a:pt x="416" y="295"/>
                  </a:lnTo>
                  <a:lnTo>
                    <a:pt x="415" y="297"/>
                  </a:lnTo>
                  <a:lnTo>
                    <a:pt x="407" y="320"/>
                  </a:lnTo>
                  <a:lnTo>
                    <a:pt x="400" y="327"/>
                  </a:lnTo>
                  <a:lnTo>
                    <a:pt x="391" y="333"/>
                  </a:lnTo>
                  <a:lnTo>
                    <a:pt x="379" y="336"/>
                  </a:lnTo>
                  <a:lnTo>
                    <a:pt x="362" y="335"/>
                  </a:lnTo>
                  <a:lnTo>
                    <a:pt x="360" y="340"/>
                  </a:lnTo>
                  <a:lnTo>
                    <a:pt x="351" y="350"/>
                  </a:lnTo>
                  <a:lnTo>
                    <a:pt x="334" y="360"/>
                  </a:lnTo>
                  <a:lnTo>
                    <a:pt x="318" y="359"/>
                  </a:lnTo>
                  <a:lnTo>
                    <a:pt x="316" y="362"/>
                  </a:lnTo>
                  <a:lnTo>
                    <a:pt x="312" y="370"/>
                  </a:lnTo>
                  <a:lnTo>
                    <a:pt x="301" y="379"/>
                  </a:lnTo>
                  <a:lnTo>
                    <a:pt x="291" y="384"/>
                  </a:lnTo>
                  <a:lnTo>
                    <a:pt x="273" y="384"/>
                  </a:lnTo>
                  <a:lnTo>
                    <a:pt x="267" y="383"/>
                  </a:lnTo>
                  <a:lnTo>
                    <a:pt x="260" y="377"/>
                  </a:lnTo>
                  <a:lnTo>
                    <a:pt x="259" y="377"/>
                  </a:lnTo>
                  <a:lnTo>
                    <a:pt x="245" y="386"/>
                  </a:lnTo>
                  <a:lnTo>
                    <a:pt x="224" y="384"/>
                  </a:lnTo>
                  <a:lnTo>
                    <a:pt x="214" y="378"/>
                  </a:lnTo>
                  <a:lnTo>
                    <a:pt x="209" y="371"/>
                  </a:lnTo>
                  <a:lnTo>
                    <a:pt x="207" y="368"/>
                  </a:lnTo>
                  <a:lnTo>
                    <a:pt x="201" y="367"/>
                  </a:lnTo>
                  <a:lnTo>
                    <a:pt x="189" y="372"/>
                  </a:lnTo>
                  <a:lnTo>
                    <a:pt x="174" y="369"/>
                  </a:lnTo>
                  <a:lnTo>
                    <a:pt x="155" y="351"/>
                  </a:lnTo>
                  <a:lnTo>
                    <a:pt x="153" y="351"/>
                  </a:lnTo>
                  <a:lnTo>
                    <a:pt x="139" y="348"/>
                  </a:lnTo>
                  <a:lnTo>
                    <a:pt x="128" y="340"/>
                  </a:lnTo>
                  <a:lnTo>
                    <a:pt x="118" y="326"/>
                  </a:lnTo>
                  <a:lnTo>
                    <a:pt x="100" y="317"/>
                  </a:lnTo>
                  <a:lnTo>
                    <a:pt x="86" y="307"/>
                  </a:lnTo>
                  <a:lnTo>
                    <a:pt x="74" y="277"/>
                  </a:lnTo>
                  <a:lnTo>
                    <a:pt x="74" y="270"/>
                  </a:lnTo>
                  <a:lnTo>
                    <a:pt x="70" y="266"/>
                  </a:lnTo>
                  <a:lnTo>
                    <a:pt x="47" y="251"/>
                  </a:lnTo>
                  <a:lnTo>
                    <a:pt x="12" y="231"/>
                  </a:lnTo>
                  <a:lnTo>
                    <a:pt x="24" y="243"/>
                  </a:lnTo>
                  <a:lnTo>
                    <a:pt x="0" y="226"/>
                  </a:lnTo>
                  <a:lnTo>
                    <a:pt x="68" y="13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11" name="Freeform 219"/>
            <p:cNvSpPr>
              <a:spLocks/>
            </p:cNvSpPr>
            <p:nvPr/>
          </p:nvSpPr>
          <p:spPr bwMode="auto">
            <a:xfrm>
              <a:off x="2082" y="1804"/>
              <a:ext cx="64" cy="66"/>
            </a:xfrm>
            <a:custGeom>
              <a:avLst/>
              <a:gdLst>
                <a:gd name="T0" fmla="*/ 53 w 64"/>
                <a:gd name="T1" fmla="*/ 9 h 66"/>
                <a:gd name="T2" fmla="*/ 55 w 64"/>
                <a:gd name="T3" fmla="*/ 14 h 66"/>
                <a:gd name="T4" fmla="*/ 50 w 64"/>
                <a:gd name="T5" fmla="*/ 23 h 66"/>
                <a:gd name="T6" fmla="*/ 37 w 64"/>
                <a:gd name="T7" fmla="*/ 29 h 66"/>
                <a:gd name="T8" fmla="*/ 28 w 64"/>
                <a:gd name="T9" fmla="*/ 18 h 66"/>
                <a:gd name="T10" fmla="*/ 28 w 64"/>
                <a:gd name="T11" fmla="*/ 12 h 66"/>
                <a:gd name="T12" fmla="*/ 23 w 64"/>
                <a:gd name="T13" fmla="*/ 18 h 66"/>
                <a:gd name="T14" fmla="*/ 26 w 64"/>
                <a:gd name="T15" fmla="*/ 27 h 66"/>
                <a:gd name="T16" fmla="*/ 31 w 64"/>
                <a:gd name="T17" fmla="*/ 34 h 66"/>
                <a:gd name="T18" fmla="*/ 39 w 64"/>
                <a:gd name="T19" fmla="*/ 41 h 66"/>
                <a:gd name="T20" fmla="*/ 45 w 64"/>
                <a:gd name="T21" fmla="*/ 40 h 66"/>
                <a:gd name="T22" fmla="*/ 51 w 64"/>
                <a:gd name="T23" fmla="*/ 38 h 66"/>
                <a:gd name="T24" fmla="*/ 55 w 64"/>
                <a:gd name="T25" fmla="*/ 34 h 66"/>
                <a:gd name="T26" fmla="*/ 58 w 64"/>
                <a:gd name="T27" fmla="*/ 29 h 66"/>
                <a:gd name="T28" fmla="*/ 61 w 64"/>
                <a:gd name="T29" fmla="*/ 25 h 66"/>
                <a:gd name="T30" fmla="*/ 63 w 64"/>
                <a:gd name="T31" fmla="*/ 23 h 66"/>
                <a:gd name="T32" fmla="*/ 62 w 64"/>
                <a:gd name="T33" fmla="*/ 25 h 66"/>
                <a:gd name="T34" fmla="*/ 60 w 64"/>
                <a:gd name="T35" fmla="*/ 30 h 66"/>
                <a:gd name="T36" fmla="*/ 58 w 64"/>
                <a:gd name="T37" fmla="*/ 32 h 66"/>
                <a:gd name="T38" fmla="*/ 56 w 64"/>
                <a:gd name="T39" fmla="*/ 38 h 66"/>
                <a:gd name="T40" fmla="*/ 53 w 64"/>
                <a:gd name="T41" fmla="*/ 41 h 66"/>
                <a:gd name="T42" fmla="*/ 46 w 64"/>
                <a:gd name="T43" fmla="*/ 47 h 66"/>
                <a:gd name="T44" fmla="*/ 33 w 64"/>
                <a:gd name="T45" fmla="*/ 57 h 66"/>
                <a:gd name="T46" fmla="*/ 31 w 64"/>
                <a:gd name="T47" fmla="*/ 58 h 66"/>
                <a:gd name="T48" fmla="*/ 23 w 64"/>
                <a:gd name="T49" fmla="*/ 63 h 66"/>
                <a:gd name="T50" fmla="*/ 19 w 64"/>
                <a:gd name="T51" fmla="*/ 65 h 66"/>
                <a:gd name="T52" fmla="*/ 16 w 64"/>
                <a:gd name="T53" fmla="*/ 65 h 66"/>
                <a:gd name="T54" fmla="*/ 16 w 64"/>
                <a:gd name="T55" fmla="*/ 65 h 66"/>
                <a:gd name="T56" fmla="*/ 11 w 64"/>
                <a:gd name="T57" fmla="*/ 64 h 66"/>
                <a:gd name="T58" fmla="*/ 4 w 64"/>
                <a:gd name="T59" fmla="*/ 59 h 66"/>
                <a:gd name="T60" fmla="*/ 1 w 64"/>
                <a:gd name="T61" fmla="*/ 52 h 66"/>
                <a:gd name="T62" fmla="*/ 0 w 64"/>
                <a:gd name="T63" fmla="*/ 47 h 66"/>
                <a:gd name="T64" fmla="*/ 1 w 64"/>
                <a:gd name="T65" fmla="*/ 44 h 66"/>
                <a:gd name="T66" fmla="*/ 5 w 64"/>
                <a:gd name="T67" fmla="*/ 34 h 66"/>
                <a:gd name="T68" fmla="*/ 12 w 64"/>
                <a:gd name="T69" fmla="*/ 25 h 66"/>
                <a:gd name="T70" fmla="*/ 17 w 64"/>
                <a:gd name="T71" fmla="*/ 17 h 66"/>
                <a:gd name="T72" fmla="*/ 30 w 64"/>
                <a:gd name="T73" fmla="*/ 6 h 66"/>
                <a:gd name="T74" fmla="*/ 38 w 64"/>
                <a:gd name="T75" fmla="*/ 2 h 66"/>
                <a:gd name="T76" fmla="*/ 41 w 64"/>
                <a:gd name="T77" fmla="*/ 0 h 66"/>
                <a:gd name="T78" fmla="*/ 42 w 64"/>
                <a:gd name="T79" fmla="*/ 0 h 66"/>
                <a:gd name="T80" fmla="*/ 43 w 64"/>
                <a:gd name="T81" fmla="*/ 0 h 66"/>
                <a:gd name="T82" fmla="*/ 44 w 64"/>
                <a:gd name="T83" fmla="*/ 0 h 66"/>
                <a:gd name="T84" fmla="*/ 45 w 64"/>
                <a:gd name="T85" fmla="*/ 1 h 66"/>
                <a:gd name="T86" fmla="*/ 48 w 64"/>
                <a:gd name="T87" fmla="*/ 3 h 66"/>
                <a:gd name="T88" fmla="*/ 53 w 64"/>
                <a:gd name="T89" fmla="*/ 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4" h="66">
                  <a:moveTo>
                    <a:pt x="53" y="9"/>
                  </a:moveTo>
                  <a:lnTo>
                    <a:pt x="55" y="14"/>
                  </a:lnTo>
                  <a:lnTo>
                    <a:pt x="50" y="23"/>
                  </a:lnTo>
                  <a:lnTo>
                    <a:pt x="37" y="29"/>
                  </a:lnTo>
                  <a:lnTo>
                    <a:pt x="28" y="18"/>
                  </a:lnTo>
                  <a:lnTo>
                    <a:pt x="28" y="12"/>
                  </a:lnTo>
                  <a:lnTo>
                    <a:pt x="23" y="18"/>
                  </a:lnTo>
                  <a:lnTo>
                    <a:pt x="26" y="27"/>
                  </a:lnTo>
                  <a:lnTo>
                    <a:pt x="31" y="34"/>
                  </a:lnTo>
                  <a:lnTo>
                    <a:pt x="39" y="41"/>
                  </a:lnTo>
                  <a:lnTo>
                    <a:pt x="45" y="40"/>
                  </a:lnTo>
                  <a:lnTo>
                    <a:pt x="51" y="38"/>
                  </a:lnTo>
                  <a:lnTo>
                    <a:pt x="55" y="34"/>
                  </a:lnTo>
                  <a:lnTo>
                    <a:pt x="58" y="29"/>
                  </a:lnTo>
                  <a:lnTo>
                    <a:pt x="61" y="25"/>
                  </a:lnTo>
                  <a:lnTo>
                    <a:pt x="63" y="23"/>
                  </a:lnTo>
                  <a:lnTo>
                    <a:pt x="62" y="25"/>
                  </a:lnTo>
                  <a:lnTo>
                    <a:pt x="60" y="30"/>
                  </a:lnTo>
                  <a:lnTo>
                    <a:pt x="58" y="32"/>
                  </a:lnTo>
                  <a:lnTo>
                    <a:pt x="56" y="38"/>
                  </a:lnTo>
                  <a:lnTo>
                    <a:pt x="53" y="41"/>
                  </a:lnTo>
                  <a:lnTo>
                    <a:pt x="46" y="47"/>
                  </a:lnTo>
                  <a:lnTo>
                    <a:pt x="33" y="57"/>
                  </a:lnTo>
                  <a:lnTo>
                    <a:pt x="31" y="58"/>
                  </a:lnTo>
                  <a:lnTo>
                    <a:pt x="23" y="63"/>
                  </a:lnTo>
                  <a:lnTo>
                    <a:pt x="19" y="65"/>
                  </a:lnTo>
                  <a:lnTo>
                    <a:pt x="16" y="65"/>
                  </a:lnTo>
                  <a:lnTo>
                    <a:pt x="16" y="65"/>
                  </a:lnTo>
                  <a:lnTo>
                    <a:pt x="11" y="64"/>
                  </a:lnTo>
                  <a:lnTo>
                    <a:pt x="4" y="59"/>
                  </a:lnTo>
                  <a:lnTo>
                    <a:pt x="1" y="52"/>
                  </a:lnTo>
                  <a:lnTo>
                    <a:pt x="0" y="47"/>
                  </a:lnTo>
                  <a:lnTo>
                    <a:pt x="1" y="44"/>
                  </a:lnTo>
                  <a:lnTo>
                    <a:pt x="5" y="34"/>
                  </a:lnTo>
                  <a:lnTo>
                    <a:pt x="12" y="25"/>
                  </a:lnTo>
                  <a:lnTo>
                    <a:pt x="17" y="17"/>
                  </a:lnTo>
                  <a:lnTo>
                    <a:pt x="30" y="6"/>
                  </a:lnTo>
                  <a:lnTo>
                    <a:pt x="38" y="2"/>
                  </a:lnTo>
                  <a:lnTo>
                    <a:pt x="41" y="0"/>
                  </a:lnTo>
                  <a:lnTo>
                    <a:pt x="42" y="0"/>
                  </a:lnTo>
                  <a:lnTo>
                    <a:pt x="43" y="0"/>
                  </a:lnTo>
                  <a:lnTo>
                    <a:pt x="44" y="0"/>
                  </a:lnTo>
                  <a:lnTo>
                    <a:pt x="45" y="1"/>
                  </a:lnTo>
                  <a:lnTo>
                    <a:pt x="48" y="3"/>
                  </a:lnTo>
                  <a:lnTo>
                    <a:pt x="53" y="9"/>
                  </a:lnTo>
                </a:path>
              </a:pathLst>
            </a:custGeom>
            <a:solidFill>
              <a:srgbClr val="FF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12" name="Freeform 220"/>
            <p:cNvSpPr>
              <a:spLocks/>
            </p:cNvSpPr>
            <p:nvPr/>
          </p:nvSpPr>
          <p:spPr bwMode="auto">
            <a:xfrm>
              <a:off x="2006" y="1554"/>
              <a:ext cx="413" cy="326"/>
            </a:xfrm>
            <a:custGeom>
              <a:avLst/>
              <a:gdLst>
                <a:gd name="T0" fmla="*/ 365 w 413"/>
                <a:gd name="T1" fmla="*/ 245 h 326"/>
                <a:gd name="T2" fmla="*/ 339 w 413"/>
                <a:gd name="T3" fmla="*/ 224 h 326"/>
                <a:gd name="T4" fmla="*/ 255 w 413"/>
                <a:gd name="T5" fmla="*/ 156 h 326"/>
                <a:gd name="T6" fmla="*/ 238 w 413"/>
                <a:gd name="T7" fmla="*/ 145 h 326"/>
                <a:gd name="T8" fmla="*/ 218 w 413"/>
                <a:gd name="T9" fmla="*/ 132 h 326"/>
                <a:gd name="T10" fmla="*/ 203 w 413"/>
                <a:gd name="T11" fmla="*/ 126 h 326"/>
                <a:gd name="T12" fmla="*/ 203 w 413"/>
                <a:gd name="T13" fmla="*/ 149 h 326"/>
                <a:gd name="T14" fmla="*/ 240 w 413"/>
                <a:gd name="T15" fmla="*/ 179 h 326"/>
                <a:gd name="T16" fmla="*/ 306 w 413"/>
                <a:gd name="T17" fmla="*/ 223 h 326"/>
                <a:gd name="T18" fmla="*/ 354 w 413"/>
                <a:gd name="T19" fmla="*/ 266 h 326"/>
                <a:gd name="T20" fmla="*/ 342 w 413"/>
                <a:gd name="T21" fmla="*/ 298 h 326"/>
                <a:gd name="T22" fmla="*/ 341 w 413"/>
                <a:gd name="T23" fmla="*/ 288 h 326"/>
                <a:gd name="T24" fmla="*/ 290 w 413"/>
                <a:gd name="T25" fmla="*/ 270 h 326"/>
                <a:gd name="T26" fmla="*/ 250 w 413"/>
                <a:gd name="T27" fmla="*/ 223 h 326"/>
                <a:gd name="T28" fmla="*/ 220 w 413"/>
                <a:gd name="T29" fmla="*/ 199 h 326"/>
                <a:gd name="T30" fmla="*/ 215 w 413"/>
                <a:gd name="T31" fmla="*/ 182 h 326"/>
                <a:gd name="T32" fmla="*/ 188 w 413"/>
                <a:gd name="T33" fmla="*/ 186 h 326"/>
                <a:gd name="T34" fmla="*/ 159 w 413"/>
                <a:gd name="T35" fmla="*/ 179 h 326"/>
                <a:gd name="T36" fmla="*/ 174 w 413"/>
                <a:gd name="T37" fmla="*/ 201 h 326"/>
                <a:gd name="T38" fmla="*/ 225 w 413"/>
                <a:gd name="T39" fmla="*/ 238 h 326"/>
                <a:gd name="T40" fmla="*/ 276 w 413"/>
                <a:gd name="T41" fmla="*/ 288 h 326"/>
                <a:gd name="T42" fmla="*/ 309 w 413"/>
                <a:gd name="T43" fmla="*/ 315 h 326"/>
                <a:gd name="T44" fmla="*/ 279 w 413"/>
                <a:gd name="T45" fmla="*/ 320 h 326"/>
                <a:gd name="T46" fmla="*/ 220 w 413"/>
                <a:gd name="T47" fmla="*/ 279 h 326"/>
                <a:gd name="T48" fmla="*/ 176 w 413"/>
                <a:gd name="T49" fmla="*/ 247 h 326"/>
                <a:gd name="T50" fmla="*/ 165 w 413"/>
                <a:gd name="T51" fmla="*/ 236 h 326"/>
                <a:gd name="T52" fmla="*/ 134 w 413"/>
                <a:gd name="T53" fmla="*/ 215 h 326"/>
                <a:gd name="T54" fmla="*/ 126 w 413"/>
                <a:gd name="T55" fmla="*/ 211 h 326"/>
                <a:gd name="T56" fmla="*/ 91 w 413"/>
                <a:gd name="T57" fmla="*/ 229 h 326"/>
                <a:gd name="T58" fmla="*/ 49 w 413"/>
                <a:gd name="T59" fmla="*/ 219 h 326"/>
                <a:gd name="T60" fmla="*/ 9 w 413"/>
                <a:gd name="T61" fmla="*/ 206 h 326"/>
                <a:gd name="T62" fmla="*/ 9 w 413"/>
                <a:gd name="T63" fmla="*/ 183 h 326"/>
                <a:gd name="T64" fmla="*/ 23 w 413"/>
                <a:gd name="T65" fmla="*/ 165 h 326"/>
                <a:gd name="T66" fmla="*/ 23 w 413"/>
                <a:gd name="T67" fmla="*/ 145 h 326"/>
                <a:gd name="T68" fmla="*/ 45 w 413"/>
                <a:gd name="T69" fmla="*/ 124 h 326"/>
                <a:gd name="T70" fmla="*/ 51 w 413"/>
                <a:gd name="T71" fmla="*/ 94 h 326"/>
                <a:gd name="T72" fmla="*/ 76 w 413"/>
                <a:gd name="T73" fmla="*/ 73 h 326"/>
                <a:gd name="T74" fmla="*/ 58 w 413"/>
                <a:gd name="T75" fmla="*/ 53 h 326"/>
                <a:gd name="T76" fmla="*/ 60 w 413"/>
                <a:gd name="T77" fmla="*/ 29 h 326"/>
                <a:gd name="T78" fmla="*/ 145 w 413"/>
                <a:gd name="T79" fmla="*/ 0 h 326"/>
                <a:gd name="T80" fmla="*/ 131 w 413"/>
                <a:gd name="T81" fmla="*/ 39 h 326"/>
                <a:gd name="T82" fmla="*/ 112 w 413"/>
                <a:gd name="T83" fmla="*/ 91 h 326"/>
                <a:gd name="T84" fmla="*/ 147 w 413"/>
                <a:gd name="T85" fmla="*/ 143 h 326"/>
                <a:gd name="T86" fmla="*/ 170 w 413"/>
                <a:gd name="T87" fmla="*/ 133 h 326"/>
                <a:gd name="T88" fmla="*/ 191 w 413"/>
                <a:gd name="T89" fmla="*/ 126 h 326"/>
                <a:gd name="T90" fmla="*/ 179 w 413"/>
                <a:gd name="T91" fmla="*/ 116 h 326"/>
                <a:gd name="T92" fmla="*/ 196 w 413"/>
                <a:gd name="T93" fmla="*/ 96 h 326"/>
                <a:gd name="T94" fmla="*/ 210 w 413"/>
                <a:gd name="T95" fmla="*/ 91 h 326"/>
                <a:gd name="T96" fmla="*/ 197 w 413"/>
                <a:gd name="T97" fmla="*/ 78 h 326"/>
                <a:gd name="T98" fmla="*/ 196 w 413"/>
                <a:gd name="T99" fmla="*/ 60 h 326"/>
                <a:gd name="T100" fmla="*/ 225 w 413"/>
                <a:gd name="T101" fmla="*/ 65 h 326"/>
                <a:gd name="T102" fmla="*/ 246 w 413"/>
                <a:gd name="T103" fmla="*/ 75 h 326"/>
                <a:gd name="T104" fmla="*/ 312 w 413"/>
                <a:gd name="T105" fmla="*/ 133 h 326"/>
                <a:gd name="T106" fmla="*/ 390 w 413"/>
                <a:gd name="T107" fmla="*/ 204 h 326"/>
                <a:gd name="T108" fmla="*/ 410 w 413"/>
                <a:gd name="T109" fmla="*/ 245 h 326"/>
                <a:gd name="T110" fmla="*/ 389 w 413"/>
                <a:gd name="T111" fmla="*/ 264 h 326"/>
                <a:gd name="T112" fmla="*/ 386 w 413"/>
                <a:gd name="T113" fmla="*/ 249 h 326"/>
                <a:gd name="T114" fmla="*/ 370 w 413"/>
                <a:gd name="T115" fmla="*/ 259 h 326"/>
                <a:gd name="T116" fmla="*/ 381 w 413"/>
                <a:gd name="T117" fmla="*/ 237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13" h="326">
                  <a:moveTo>
                    <a:pt x="381" y="237"/>
                  </a:moveTo>
                  <a:lnTo>
                    <a:pt x="365" y="245"/>
                  </a:lnTo>
                  <a:lnTo>
                    <a:pt x="358" y="243"/>
                  </a:lnTo>
                  <a:lnTo>
                    <a:pt x="339" y="224"/>
                  </a:lnTo>
                  <a:lnTo>
                    <a:pt x="306" y="190"/>
                  </a:lnTo>
                  <a:lnTo>
                    <a:pt x="255" y="156"/>
                  </a:lnTo>
                  <a:lnTo>
                    <a:pt x="243" y="156"/>
                  </a:lnTo>
                  <a:lnTo>
                    <a:pt x="238" y="145"/>
                  </a:lnTo>
                  <a:lnTo>
                    <a:pt x="241" y="135"/>
                  </a:lnTo>
                  <a:lnTo>
                    <a:pt x="218" y="132"/>
                  </a:lnTo>
                  <a:lnTo>
                    <a:pt x="213" y="128"/>
                  </a:lnTo>
                  <a:lnTo>
                    <a:pt x="203" y="126"/>
                  </a:lnTo>
                  <a:lnTo>
                    <a:pt x="196" y="141"/>
                  </a:lnTo>
                  <a:lnTo>
                    <a:pt x="203" y="149"/>
                  </a:lnTo>
                  <a:lnTo>
                    <a:pt x="222" y="162"/>
                  </a:lnTo>
                  <a:lnTo>
                    <a:pt x="240" y="179"/>
                  </a:lnTo>
                  <a:lnTo>
                    <a:pt x="269" y="201"/>
                  </a:lnTo>
                  <a:lnTo>
                    <a:pt x="306" y="223"/>
                  </a:lnTo>
                  <a:lnTo>
                    <a:pt x="331" y="247"/>
                  </a:lnTo>
                  <a:lnTo>
                    <a:pt x="354" y="266"/>
                  </a:lnTo>
                  <a:lnTo>
                    <a:pt x="356" y="296"/>
                  </a:lnTo>
                  <a:lnTo>
                    <a:pt x="342" y="298"/>
                  </a:lnTo>
                  <a:lnTo>
                    <a:pt x="342" y="287"/>
                  </a:lnTo>
                  <a:lnTo>
                    <a:pt x="341" y="288"/>
                  </a:lnTo>
                  <a:lnTo>
                    <a:pt x="323" y="286"/>
                  </a:lnTo>
                  <a:lnTo>
                    <a:pt x="290" y="270"/>
                  </a:lnTo>
                  <a:lnTo>
                    <a:pt x="267" y="244"/>
                  </a:lnTo>
                  <a:lnTo>
                    <a:pt x="250" y="223"/>
                  </a:lnTo>
                  <a:lnTo>
                    <a:pt x="230" y="206"/>
                  </a:lnTo>
                  <a:lnTo>
                    <a:pt x="220" y="199"/>
                  </a:lnTo>
                  <a:lnTo>
                    <a:pt x="223" y="190"/>
                  </a:lnTo>
                  <a:lnTo>
                    <a:pt x="215" y="182"/>
                  </a:lnTo>
                  <a:lnTo>
                    <a:pt x="206" y="178"/>
                  </a:lnTo>
                  <a:lnTo>
                    <a:pt x="188" y="186"/>
                  </a:lnTo>
                  <a:lnTo>
                    <a:pt x="168" y="169"/>
                  </a:lnTo>
                  <a:lnTo>
                    <a:pt x="159" y="179"/>
                  </a:lnTo>
                  <a:lnTo>
                    <a:pt x="165" y="182"/>
                  </a:lnTo>
                  <a:lnTo>
                    <a:pt x="174" y="201"/>
                  </a:lnTo>
                  <a:lnTo>
                    <a:pt x="196" y="224"/>
                  </a:lnTo>
                  <a:lnTo>
                    <a:pt x="225" y="238"/>
                  </a:lnTo>
                  <a:lnTo>
                    <a:pt x="250" y="258"/>
                  </a:lnTo>
                  <a:lnTo>
                    <a:pt x="276" y="288"/>
                  </a:lnTo>
                  <a:lnTo>
                    <a:pt x="298" y="304"/>
                  </a:lnTo>
                  <a:lnTo>
                    <a:pt x="309" y="315"/>
                  </a:lnTo>
                  <a:lnTo>
                    <a:pt x="304" y="325"/>
                  </a:lnTo>
                  <a:lnTo>
                    <a:pt x="279" y="320"/>
                  </a:lnTo>
                  <a:lnTo>
                    <a:pt x="258" y="308"/>
                  </a:lnTo>
                  <a:lnTo>
                    <a:pt x="220" y="279"/>
                  </a:lnTo>
                  <a:lnTo>
                    <a:pt x="185" y="255"/>
                  </a:lnTo>
                  <a:lnTo>
                    <a:pt x="176" y="247"/>
                  </a:lnTo>
                  <a:lnTo>
                    <a:pt x="172" y="238"/>
                  </a:lnTo>
                  <a:lnTo>
                    <a:pt x="165" y="236"/>
                  </a:lnTo>
                  <a:lnTo>
                    <a:pt x="145" y="230"/>
                  </a:lnTo>
                  <a:lnTo>
                    <a:pt x="134" y="215"/>
                  </a:lnTo>
                  <a:lnTo>
                    <a:pt x="133" y="204"/>
                  </a:lnTo>
                  <a:lnTo>
                    <a:pt x="126" y="211"/>
                  </a:lnTo>
                  <a:lnTo>
                    <a:pt x="112" y="224"/>
                  </a:lnTo>
                  <a:lnTo>
                    <a:pt x="91" y="229"/>
                  </a:lnTo>
                  <a:lnTo>
                    <a:pt x="74" y="229"/>
                  </a:lnTo>
                  <a:lnTo>
                    <a:pt x="49" y="219"/>
                  </a:lnTo>
                  <a:lnTo>
                    <a:pt x="33" y="209"/>
                  </a:lnTo>
                  <a:lnTo>
                    <a:pt x="9" y="206"/>
                  </a:lnTo>
                  <a:lnTo>
                    <a:pt x="0" y="201"/>
                  </a:lnTo>
                  <a:lnTo>
                    <a:pt x="9" y="183"/>
                  </a:lnTo>
                  <a:lnTo>
                    <a:pt x="17" y="172"/>
                  </a:lnTo>
                  <a:lnTo>
                    <a:pt x="23" y="165"/>
                  </a:lnTo>
                  <a:lnTo>
                    <a:pt x="32" y="162"/>
                  </a:lnTo>
                  <a:lnTo>
                    <a:pt x="23" y="145"/>
                  </a:lnTo>
                  <a:lnTo>
                    <a:pt x="44" y="139"/>
                  </a:lnTo>
                  <a:lnTo>
                    <a:pt x="45" y="124"/>
                  </a:lnTo>
                  <a:lnTo>
                    <a:pt x="58" y="108"/>
                  </a:lnTo>
                  <a:lnTo>
                    <a:pt x="51" y="94"/>
                  </a:lnTo>
                  <a:lnTo>
                    <a:pt x="60" y="86"/>
                  </a:lnTo>
                  <a:lnTo>
                    <a:pt x="76" y="73"/>
                  </a:lnTo>
                  <a:lnTo>
                    <a:pt x="73" y="65"/>
                  </a:lnTo>
                  <a:lnTo>
                    <a:pt x="58" y="53"/>
                  </a:lnTo>
                  <a:lnTo>
                    <a:pt x="55" y="41"/>
                  </a:lnTo>
                  <a:lnTo>
                    <a:pt x="60" y="29"/>
                  </a:lnTo>
                  <a:lnTo>
                    <a:pt x="81" y="17"/>
                  </a:lnTo>
                  <a:lnTo>
                    <a:pt x="145" y="0"/>
                  </a:lnTo>
                  <a:lnTo>
                    <a:pt x="138" y="8"/>
                  </a:lnTo>
                  <a:lnTo>
                    <a:pt x="131" y="39"/>
                  </a:lnTo>
                  <a:lnTo>
                    <a:pt x="114" y="80"/>
                  </a:lnTo>
                  <a:lnTo>
                    <a:pt x="112" y="91"/>
                  </a:lnTo>
                  <a:lnTo>
                    <a:pt x="116" y="116"/>
                  </a:lnTo>
                  <a:lnTo>
                    <a:pt x="147" y="143"/>
                  </a:lnTo>
                  <a:lnTo>
                    <a:pt x="162" y="145"/>
                  </a:lnTo>
                  <a:lnTo>
                    <a:pt x="170" y="133"/>
                  </a:lnTo>
                  <a:lnTo>
                    <a:pt x="185" y="133"/>
                  </a:lnTo>
                  <a:lnTo>
                    <a:pt x="191" y="126"/>
                  </a:lnTo>
                  <a:lnTo>
                    <a:pt x="191" y="122"/>
                  </a:lnTo>
                  <a:lnTo>
                    <a:pt x="179" y="116"/>
                  </a:lnTo>
                  <a:lnTo>
                    <a:pt x="182" y="99"/>
                  </a:lnTo>
                  <a:lnTo>
                    <a:pt x="196" y="96"/>
                  </a:lnTo>
                  <a:lnTo>
                    <a:pt x="203" y="96"/>
                  </a:lnTo>
                  <a:lnTo>
                    <a:pt x="210" y="91"/>
                  </a:lnTo>
                  <a:lnTo>
                    <a:pt x="206" y="84"/>
                  </a:lnTo>
                  <a:lnTo>
                    <a:pt x="197" y="78"/>
                  </a:lnTo>
                  <a:lnTo>
                    <a:pt x="191" y="70"/>
                  </a:lnTo>
                  <a:lnTo>
                    <a:pt x="196" y="60"/>
                  </a:lnTo>
                  <a:lnTo>
                    <a:pt x="206" y="57"/>
                  </a:lnTo>
                  <a:lnTo>
                    <a:pt x="225" y="65"/>
                  </a:lnTo>
                  <a:lnTo>
                    <a:pt x="238" y="75"/>
                  </a:lnTo>
                  <a:lnTo>
                    <a:pt x="246" y="75"/>
                  </a:lnTo>
                  <a:lnTo>
                    <a:pt x="265" y="89"/>
                  </a:lnTo>
                  <a:lnTo>
                    <a:pt x="312" y="133"/>
                  </a:lnTo>
                  <a:lnTo>
                    <a:pt x="355" y="180"/>
                  </a:lnTo>
                  <a:lnTo>
                    <a:pt x="390" y="204"/>
                  </a:lnTo>
                  <a:lnTo>
                    <a:pt x="412" y="233"/>
                  </a:lnTo>
                  <a:lnTo>
                    <a:pt x="410" y="245"/>
                  </a:lnTo>
                  <a:lnTo>
                    <a:pt x="403" y="259"/>
                  </a:lnTo>
                  <a:lnTo>
                    <a:pt x="389" y="264"/>
                  </a:lnTo>
                  <a:lnTo>
                    <a:pt x="384" y="259"/>
                  </a:lnTo>
                  <a:lnTo>
                    <a:pt x="386" y="249"/>
                  </a:lnTo>
                  <a:lnTo>
                    <a:pt x="384" y="245"/>
                  </a:lnTo>
                  <a:lnTo>
                    <a:pt x="370" y="259"/>
                  </a:lnTo>
                  <a:lnTo>
                    <a:pt x="381" y="241"/>
                  </a:lnTo>
                  <a:lnTo>
                    <a:pt x="381" y="237"/>
                  </a:lnTo>
                </a:path>
              </a:pathLst>
            </a:custGeom>
            <a:solidFill>
              <a:srgbClr val="FF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13" name="Freeform 221"/>
            <p:cNvSpPr>
              <a:spLocks/>
            </p:cNvSpPr>
            <p:nvPr/>
          </p:nvSpPr>
          <p:spPr bwMode="auto">
            <a:xfrm>
              <a:off x="2132" y="1619"/>
              <a:ext cx="55" cy="35"/>
            </a:xfrm>
            <a:custGeom>
              <a:avLst/>
              <a:gdLst>
                <a:gd name="T0" fmla="*/ 54 w 55"/>
                <a:gd name="T1" fmla="*/ 0 h 35"/>
                <a:gd name="T2" fmla="*/ 38 w 55"/>
                <a:gd name="T3" fmla="*/ 15 h 35"/>
                <a:gd name="T4" fmla="*/ 26 w 55"/>
                <a:gd name="T5" fmla="*/ 20 h 35"/>
                <a:gd name="T6" fmla="*/ 14 w 55"/>
                <a:gd name="T7" fmla="*/ 20 h 35"/>
                <a:gd name="T8" fmla="*/ 7 w 55"/>
                <a:gd name="T9" fmla="*/ 16 h 35"/>
                <a:gd name="T10" fmla="*/ 2 w 55"/>
                <a:gd name="T11" fmla="*/ 14 h 35"/>
                <a:gd name="T12" fmla="*/ 0 w 55"/>
                <a:gd name="T13" fmla="*/ 20 h 35"/>
                <a:gd name="T14" fmla="*/ 2 w 55"/>
                <a:gd name="T15" fmla="*/ 24 h 35"/>
                <a:gd name="T16" fmla="*/ 10 w 55"/>
                <a:gd name="T17" fmla="*/ 31 h 35"/>
                <a:gd name="T18" fmla="*/ 26 w 55"/>
                <a:gd name="T19" fmla="*/ 34 h 35"/>
                <a:gd name="T20" fmla="*/ 40 w 55"/>
                <a:gd name="T21" fmla="*/ 28 h 35"/>
                <a:gd name="T22" fmla="*/ 49 w 55"/>
                <a:gd name="T23" fmla="*/ 17 h 35"/>
                <a:gd name="T24" fmla="*/ 53 w 55"/>
                <a:gd name="T25" fmla="*/ 7 h 35"/>
                <a:gd name="T26" fmla="*/ 54 w 55"/>
                <a:gd name="T2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5" h="35">
                  <a:moveTo>
                    <a:pt x="54" y="0"/>
                  </a:moveTo>
                  <a:lnTo>
                    <a:pt x="38" y="15"/>
                  </a:lnTo>
                  <a:lnTo>
                    <a:pt x="26" y="20"/>
                  </a:lnTo>
                  <a:lnTo>
                    <a:pt x="14" y="20"/>
                  </a:lnTo>
                  <a:lnTo>
                    <a:pt x="7" y="16"/>
                  </a:lnTo>
                  <a:lnTo>
                    <a:pt x="2" y="14"/>
                  </a:lnTo>
                  <a:lnTo>
                    <a:pt x="0" y="20"/>
                  </a:lnTo>
                  <a:lnTo>
                    <a:pt x="2" y="24"/>
                  </a:lnTo>
                  <a:lnTo>
                    <a:pt x="10" y="31"/>
                  </a:lnTo>
                  <a:lnTo>
                    <a:pt x="26" y="34"/>
                  </a:lnTo>
                  <a:lnTo>
                    <a:pt x="40" y="28"/>
                  </a:lnTo>
                  <a:lnTo>
                    <a:pt x="49" y="17"/>
                  </a:lnTo>
                  <a:lnTo>
                    <a:pt x="53" y="7"/>
                  </a:lnTo>
                  <a:lnTo>
                    <a:pt x="54" y="0"/>
                  </a:lnTo>
                </a:path>
              </a:pathLst>
            </a:custGeom>
            <a:solidFill>
              <a:srgbClr val="FF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14" name="Freeform 222"/>
            <p:cNvSpPr>
              <a:spLocks/>
            </p:cNvSpPr>
            <p:nvPr/>
          </p:nvSpPr>
          <p:spPr bwMode="auto">
            <a:xfrm>
              <a:off x="1936" y="1545"/>
              <a:ext cx="108" cy="279"/>
            </a:xfrm>
            <a:custGeom>
              <a:avLst/>
              <a:gdLst>
                <a:gd name="T0" fmla="*/ 95 w 108"/>
                <a:gd name="T1" fmla="*/ 5 h 279"/>
                <a:gd name="T2" fmla="*/ 107 w 108"/>
                <a:gd name="T3" fmla="*/ 11 h 279"/>
                <a:gd name="T4" fmla="*/ 51 w 108"/>
                <a:gd name="T5" fmla="*/ 235 h 279"/>
                <a:gd name="T6" fmla="*/ 34 w 108"/>
                <a:gd name="T7" fmla="*/ 277 h 279"/>
                <a:gd name="T8" fmla="*/ 0 w 108"/>
                <a:gd name="T9" fmla="*/ 278 h 279"/>
                <a:gd name="T10" fmla="*/ 80 w 108"/>
                <a:gd name="T11" fmla="*/ 0 h 279"/>
                <a:gd name="T12" fmla="*/ 95 w 108"/>
                <a:gd name="T13" fmla="*/ 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279">
                  <a:moveTo>
                    <a:pt x="95" y="5"/>
                  </a:moveTo>
                  <a:lnTo>
                    <a:pt x="107" y="11"/>
                  </a:lnTo>
                  <a:lnTo>
                    <a:pt x="51" y="235"/>
                  </a:lnTo>
                  <a:lnTo>
                    <a:pt x="34" y="277"/>
                  </a:lnTo>
                  <a:lnTo>
                    <a:pt x="0" y="278"/>
                  </a:lnTo>
                  <a:lnTo>
                    <a:pt x="80" y="0"/>
                  </a:lnTo>
                  <a:lnTo>
                    <a:pt x="95" y="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15" name="Freeform 223"/>
            <p:cNvSpPr>
              <a:spLocks/>
            </p:cNvSpPr>
            <p:nvPr/>
          </p:nvSpPr>
          <p:spPr bwMode="auto">
            <a:xfrm>
              <a:off x="2418" y="1591"/>
              <a:ext cx="56" cy="280"/>
            </a:xfrm>
            <a:custGeom>
              <a:avLst/>
              <a:gdLst>
                <a:gd name="T0" fmla="*/ 36 w 56"/>
                <a:gd name="T1" fmla="*/ 0 h 280"/>
                <a:gd name="T2" fmla="*/ 12 w 56"/>
                <a:gd name="T3" fmla="*/ 9 h 280"/>
                <a:gd name="T4" fmla="*/ 0 w 56"/>
                <a:gd name="T5" fmla="*/ 14 h 280"/>
                <a:gd name="T6" fmla="*/ 16 w 56"/>
                <a:gd name="T7" fmla="*/ 237 h 280"/>
                <a:gd name="T8" fmla="*/ 19 w 56"/>
                <a:gd name="T9" fmla="*/ 279 h 280"/>
                <a:gd name="T10" fmla="*/ 55 w 56"/>
                <a:gd name="T11" fmla="*/ 273 h 280"/>
                <a:gd name="T12" fmla="*/ 36 w 56"/>
                <a:gd name="T13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280">
                  <a:moveTo>
                    <a:pt x="36" y="0"/>
                  </a:moveTo>
                  <a:lnTo>
                    <a:pt x="12" y="9"/>
                  </a:lnTo>
                  <a:lnTo>
                    <a:pt x="0" y="14"/>
                  </a:lnTo>
                  <a:lnTo>
                    <a:pt x="16" y="237"/>
                  </a:lnTo>
                  <a:lnTo>
                    <a:pt x="19" y="279"/>
                  </a:lnTo>
                  <a:lnTo>
                    <a:pt x="55" y="273"/>
                  </a:lnTo>
                  <a:lnTo>
                    <a:pt x="3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16" name="Freeform 224"/>
            <p:cNvSpPr>
              <a:spLocks/>
            </p:cNvSpPr>
            <p:nvPr/>
          </p:nvSpPr>
          <p:spPr bwMode="auto">
            <a:xfrm>
              <a:off x="2450" y="1529"/>
              <a:ext cx="204" cy="342"/>
            </a:xfrm>
            <a:custGeom>
              <a:avLst/>
              <a:gdLst>
                <a:gd name="T0" fmla="*/ 3 w 204"/>
                <a:gd name="T1" fmla="*/ 53 h 342"/>
                <a:gd name="T2" fmla="*/ 0 w 204"/>
                <a:gd name="T3" fmla="*/ 110 h 342"/>
                <a:gd name="T4" fmla="*/ 1 w 204"/>
                <a:gd name="T5" fmla="*/ 191 h 342"/>
                <a:gd name="T6" fmla="*/ 9 w 204"/>
                <a:gd name="T7" fmla="*/ 244 h 342"/>
                <a:gd name="T8" fmla="*/ 12 w 204"/>
                <a:gd name="T9" fmla="*/ 294 h 342"/>
                <a:gd name="T10" fmla="*/ 16 w 204"/>
                <a:gd name="T11" fmla="*/ 317 h 342"/>
                <a:gd name="T12" fmla="*/ 20 w 204"/>
                <a:gd name="T13" fmla="*/ 330 h 342"/>
                <a:gd name="T14" fmla="*/ 21 w 204"/>
                <a:gd name="T15" fmla="*/ 341 h 342"/>
                <a:gd name="T16" fmla="*/ 203 w 204"/>
                <a:gd name="T17" fmla="*/ 304 h 342"/>
                <a:gd name="T18" fmla="*/ 200 w 204"/>
                <a:gd name="T19" fmla="*/ 0 h 342"/>
                <a:gd name="T20" fmla="*/ 3 w 204"/>
                <a:gd name="T21" fmla="*/ 53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4" h="342">
                  <a:moveTo>
                    <a:pt x="3" y="53"/>
                  </a:moveTo>
                  <a:lnTo>
                    <a:pt x="0" y="110"/>
                  </a:lnTo>
                  <a:lnTo>
                    <a:pt x="1" y="191"/>
                  </a:lnTo>
                  <a:lnTo>
                    <a:pt x="9" y="244"/>
                  </a:lnTo>
                  <a:lnTo>
                    <a:pt x="12" y="294"/>
                  </a:lnTo>
                  <a:lnTo>
                    <a:pt x="16" y="317"/>
                  </a:lnTo>
                  <a:lnTo>
                    <a:pt x="20" y="330"/>
                  </a:lnTo>
                  <a:lnTo>
                    <a:pt x="21" y="341"/>
                  </a:lnTo>
                  <a:lnTo>
                    <a:pt x="203" y="304"/>
                  </a:lnTo>
                  <a:lnTo>
                    <a:pt x="200" y="0"/>
                  </a:lnTo>
                  <a:lnTo>
                    <a:pt x="3" y="53"/>
                  </a:lnTo>
                </a:path>
              </a:pathLst>
            </a:custGeom>
            <a:solidFill>
              <a:srgbClr val="606060"/>
            </a:solidFill>
            <a:ln w="12700" cap="rnd" cmpd="sng">
              <a:solidFill>
                <a:srgbClr val="60606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17" name="Freeform 225"/>
            <p:cNvSpPr>
              <a:spLocks/>
            </p:cNvSpPr>
            <p:nvPr/>
          </p:nvSpPr>
          <p:spPr bwMode="auto">
            <a:xfrm>
              <a:off x="2164" y="1546"/>
              <a:ext cx="236" cy="137"/>
            </a:xfrm>
            <a:custGeom>
              <a:avLst/>
              <a:gdLst>
                <a:gd name="T0" fmla="*/ 0 w 236"/>
                <a:gd name="T1" fmla="*/ 8 h 137"/>
                <a:gd name="T2" fmla="*/ 12 w 236"/>
                <a:gd name="T3" fmla="*/ 26 h 137"/>
                <a:gd name="T4" fmla="*/ 9 w 236"/>
                <a:gd name="T5" fmla="*/ 51 h 137"/>
                <a:gd name="T6" fmla="*/ 3 w 236"/>
                <a:gd name="T7" fmla="*/ 67 h 137"/>
                <a:gd name="T8" fmla="*/ 5 w 236"/>
                <a:gd name="T9" fmla="*/ 71 h 137"/>
                <a:gd name="T10" fmla="*/ 18 w 236"/>
                <a:gd name="T11" fmla="*/ 55 h 137"/>
                <a:gd name="T12" fmla="*/ 21 w 236"/>
                <a:gd name="T13" fmla="*/ 42 h 137"/>
                <a:gd name="T14" fmla="*/ 21 w 236"/>
                <a:gd name="T15" fmla="*/ 30 h 137"/>
                <a:gd name="T16" fmla="*/ 21 w 236"/>
                <a:gd name="T17" fmla="*/ 16 h 137"/>
                <a:gd name="T18" fmla="*/ 32 w 236"/>
                <a:gd name="T19" fmla="*/ 18 h 137"/>
                <a:gd name="T20" fmla="*/ 35 w 236"/>
                <a:gd name="T21" fmla="*/ 27 h 137"/>
                <a:gd name="T22" fmla="*/ 38 w 236"/>
                <a:gd name="T23" fmla="*/ 20 h 137"/>
                <a:gd name="T24" fmla="*/ 53 w 236"/>
                <a:gd name="T25" fmla="*/ 26 h 137"/>
                <a:gd name="T26" fmla="*/ 74 w 236"/>
                <a:gd name="T27" fmla="*/ 30 h 137"/>
                <a:gd name="T28" fmla="*/ 89 w 236"/>
                <a:gd name="T29" fmla="*/ 34 h 137"/>
                <a:gd name="T30" fmla="*/ 101 w 236"/>
                <a:gd name="T31" fmla="*/ 36 h 137"/>
                <a:gd name="T32" fmla="*/ 102 w 236"/>
                <a:gd name="T33" fmla="*/ 48 h 137"/>
                <a:gd name="T34" fmla="*/ 107 w 236"/>
                <a:gd name="T35" fmla="*/ 52 h 137"/>
                <a:gd name="T36" fmla="*/ 114 w 236"/>
                <a:gd name="T37" fmla="*/ 52 h 137"/>
                <a:gd name="T38" fmla="*/ 128 w 236"/>
                <a:gd name="T39" fmla="*/ 43 h 137"/>
                <a:gd name="T40" fmla="*/ 134 w 236"/>
                <a:gd name="T41" fmla="*/ 55 h 137"/>
                <a:gd name="T42" fmla="*/ 137 w 236"/>
                <a:gd name="T43" fmla="*/ 63 h 137"/>
                <a:gd name="T44" fmla="*/ 145 w 236"/>
                <a:gd name="T45" fmla="*/ 69 h 137"/>
                <a:gd name="T46" fmla="*/ 156 w 236"/>
                <a:gd name="T47" fmla="*/ 69 h 137"/>
                <a:gd name="T48" fmla="*/ 170 w 236"/>
                <a:gd name="T49" fmla="*/ 59 h 137"/>
                <a:gd name="T50" fmla="*/ 177 w 236"/>
                <a:gd name="T51" fmla="*/ 62 h 137"/>
                <a:gd name="T52" fmla="*/ 166 w 236"/>
                <a:gd name="T53" fmla="*/ 73 h 137"/>
                <a:gd name="T54" fmla="*/ 179 w 236"/>
                <a:gd name="T55" fmla="*/ 86 h 137"/>
                <a:gd name="T56" fmla="*/ 185 w 236"/>
                <a:gd name="T57" fmla="*/ 90 h 137"/>
                <a:gd name="T58" fmla="*/ 189 w 236"/>
                <a:gd name="T59" fmla="*/ 104 h 137"/>
                <a:gd name="T60" fmla="*/ 196 w 236"/>
                <a:gd name="T61" fmla="*/ 104 h 137"/>
                <a:gd name="T62" fmla="*/ 204 w 236"/>
                <a:gd name="T63" fmla="*/ 99 h 137"/>
                <a:gd name="T64" fmla="*/ 207 w 236"/>
                <a:gd name="T65" fmla="*/ 92 h 137"/>
                <a:gd name="T66" fmla="*/ 214 w 236"/>
                <a:gd name="T67" fmla="*/ 92 h 137"/>
                <a:gd name="T68" fmla="*/ 217 w 236"/>
                <a:gd name="T69" fmla="*/ 99 h 137"/>
                <a:gd name="T70" fmla="*/ 210 w 236"/>
                <a:gd name="T71" fmla="*/ 121 h 137"/>
                <a:gd name="T72" fmla="*/ 216 w 236"/>
                <a:gd name="T73" fmla="*/ 127 h 137"/>
                <a:gd name="T74" fmla="*/ 235 w 236"/>
                <a:gd name="T75" fmla="*/ 136 h 137"/>
                <a:gd name="T76" fmla="*/ 230 w 236"/>
                <a:gd name="T77" fmla="*/ 115 h 137"/>
                <a:gd name="T78" fmla="*/ 216 w 236"/>
                <a:gd name="T79" fmla="*/ 79 h 137"/>
                <a:gd name="T80" fmla="*/ 195 w 236"/>
                <a:gd name="T81" fmla="*/ 65 h 137"/>
                <a:gd name="T82" fmla="*/ 128 w 236"/>
                <a:gd name="T83" fmla="*/ 37 h 137"/>
                <a:gd name="T84" fmla="*/ 89 w 236"/>
                <a:gd name="T85" fmla="*/ 16 h 137"/>
                <a:gd name="T86" fmla="*/ 78 w 236"/>
                <a:gd name="T87" fmla="*/ 12 h 137"/>
                <a:gd name="T88" fmla="*/ 40 w 236"/>
                <a:gd name="T89" fmla="*/ 0 h 137"/>
                <a:gd name="T90" fmla="*/ 5 w 236"/>
                <a:gd name="T91" fmla="*/ 6 h 137"/>
                <a:gd name="T92" fmla="*/ 5 w 236"/>
                <a:gd name="T93" fmla="*/ 15 h 137"/>
                <a:gd name="T94" fmla="*/ 0 w 236"/>
                <a:gd name="T95" fmla="*/ 8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6" h="137">
                  <a:moveTo>
                    <a:pt x="0" y="8"/>
                  </a:moveTo>
                  <a:lnTo>
                    <a:pt x="12" y="26"/>
                  </a:lnTo>
                  <a:lnTo>
                    <a:pt x="9" y="51"/>
                  </a:lnTo>
                  <a:lnTo>
                    <a:pt x="3" y="67"/>
                  </a:lnTo>
                  <a:lnTo>
                    <a:pt x="5" y="71"/>
                  </a:lnTo>
                  <a:lnTo>
                    <a:pt x="18" y="55"/>
                  </a:lnTo>
                  <a:lnTo>
                    <a:pt x="21" y="42"/>
                  </a:lnTo>
                  <a:lnTo>
                    <a:pt x="21" y="30"/>
                  </a:lnTo>
                  <a:lnTo>
                    <a:pt x="21" y="16"/>
                  </a:lnTo>
                  <a:lnTo>
                    <a:pt x="32" y="18"/>
                  </a:lnTo>
                  <a:lnTo>
                    <a:pt x="35" y="27"/>
                  </a:lnTo>
                  <a:lnTo>
                    <a:pt x="38" y="20"/>
                  </a:lnTo>
                  <a:lnTo>
                    <a:pt x="53" y="26"/>
                  </a:lnTo>
                  <a:lnTo>
                    <a:pt x="74" y="30"/>
                  </a:lnTo>
                  <a:lnTo>
                    <a:pt x="89" y="34"/>
                  </a:lnTo>
                  <a:lnTo>
                    <a:pt x="101" y="36"/>
                  </a:lnTo>
                  <a:lnTo>
                    <a:pt x="102" y="48"/>
                  </a:lnTo>
                  <a:lnTo>
                    <a:pt x="107" y="52"/>
                  </a:lnTo>
                  <a:lnTo>
                    <a:pt x="114" y="52"/>
                  </a:lnTo>
                  <a:lnTo>
                    <a:pt x="128" y="43"/>
                  </a:lnTo>
                  <a:lnTo>
                    <a:pt x="134" y="55"/>
                  </a:lnTo>
                  <a:lnTo>
                    <a:pt x="137" y="63"/>
                  </a:lnTo>
                  <a:lnTo>
                    <a:pt x="145" y="69"/>
                  </a:lnTo>
                  <a:lnTo>
                    <a:pt x="156" y="69"/>
                  </a:lnTo>
                  <a:lnTo>
                    <a:pt x="170" y="59"/>
                  </a:lnTo>
                  <a:lnTo>
                    <a:pt x="177" y="62"/>
                  </a:lnTo>
                  <a:lnTo>
                    <a:pt x="166" y="73"/>
                  </a:lnTo>
                  <a:lnTo>
                    <a:pt x="179" y="86"/>
                  </a:lnTo>
                  <a:lnTo>
                    <a:pt x="185" y="90"/>
                  </a:lnTo>
                  <a:lnTo>
                    <a:pt x="189" y="104"/>
                  </a:lnTo>
                  <a:lnTo>
                    <a:pt x="196" y="104"/>
                  </a:lnTo>
                  <a:lnTo>
                    <a:pt x="204" y="99"/>
                  </a:lnTo>
                  <a:lnTo>
                    <a:pt x="207" y="92"/>
                  </a:lnTo>
                  <a:lnTo>
                    <a:pt x="214" y="92"/>
                  </a:lnTo>
                  <a:lnTo>
                    <a:pt x="217" y="99"/>
                  </a:lnTo>
                  <a:lnTo>
                    <a:pt x="210" y="121"/>
                  </a:lnTo>
                  <a:lnTo>
                    <a:pt x="216" y="127"/>
                  </a:lnTo>
                  <a:lnTo>
                    <a:pt x="235" y="136"/>
                  </a:lnTo>
                  <a:lnTo>
                    <a:pt x="230" y="115"/>
                  </a:lnTo>
                  <a:lnTo>
                    <a:pt x="216" y="79"/>
                  </a:lnTo>
                  <a:lnTo>
                    <a:pt x="195" y="65"/>
                  </a:lnTo>
                  <a:lnTo>
                    <a:pt x="128" y="37"/>
                  </a:lnTo>
                  <a:lnTo>
                    <a:pt x="89" y="16"/>
                  </a:lnTo>
                  <a:lnTo>
                    <a:pt x="78" y="12"/>
                  </a:lnTo>
                  <a:lnTo>
                    <a:pt x="40" y="0"/>
                  </a:lnTo>
                  <a:lnTo>
                    <a:pt x="5" y="6"/>
                  </a:lnTo>
                  <a:lnTo>
                    <a:pt x="5" y="15"/>
                  </a:lnTo>
                  <a:lnTo>
                    <a:pt x="0" y="8"/>
                  </a:lnTo>
                </a:path>
              </a:pathLst>
            </a:custGeom>
            <a:solidFill>
              <a:srgbClr val="FF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18" name="Freeform 226"/>
            <p:cNvSpPr>
              <a:spLocks/>
            </p:cNvSpPr>
            <p:nvPr/>
          </p:nvSpPr>
          <p:spPr bwMode="auto">
            <a:xfrm>
              <a:off x="2134" y="1605"/>
              <a:ext cx="25" cy="23"/>
            </a:xfrm>
            <a:custGeom>
              <a:avLst/>
              <a:gdLst>
                <a:gd name="T0" fmla="*/ 7 w 25"/>
                <a:gd name="T1" fmla="*/ 0 h 23"/>
                <a:gd name="T2" fmla="*/ 22 w 25"/>
                <a:gd name="T3" fmla="*/ 1 h 23"/>
                <a:gd name="T4" fmla="*/ 24 w 25"/>
                <a:gd name="T5" fmla="*/ 8 h 23"/>
                <a:gd name="T6" fmla="*/ 17 w 25"/>
                <a:gd name="T7" fmla="*/ 21 h 23"/>
                <a:gd name="T8" fmla="*/ 11 w 25"/>
                <a:gd name="T9" fmla="*/ 22 h 23"/>
                <a:gd name="T10" fmla="*/ 0 w 25"/>
                <a:gd name="T11" fmla="*/ 22 h 23"/>
                <a:gd name="T12" fmla="*/ 2 w 25"/>
                <a:gd name="T13" fmla="*/ 17 h 23"/>
                <a:gd name="T14" fmla="*/ 7 w 25"/>
                <a:gd name="T1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3">
                  <a:moveTo>
                    <a:pt x="7" y="0"/>
                  </a:moveTo>
                  <a:lnTo>
                    <a:pt x="22" y="1"/>
                  </a:lnTo>
                  <a:lnTo>
                    <a:pt x="24" y="8"/>
                  </a:lnTo>
                  <a:lnTo>
                    <a:pt x="17" y="21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2" y="17"/>
                  </a:lnTo>
                  <a:lnTo>
                    <a:pt x="7" y="0"/>
                  </a:lnTo>
                </a:path>
              </a:pathLst>
            </a:custGeom>
            <a:solidFill>
              <a:srgbClr val="FF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19" name="Freeform 227"/>
            <p:cNvSpPr>
              <a:spLocks/>
            </p:cNvSpPr>
            <p:nvPr/>
          </p:nvSpPr>
          <p:spPr bwMode="auto">
            <a:xfrm>
              <a:off x="2151" y="1603"/>
              <a:ext cx="266" cy="171"/>
            </a:xfrm>
            <a:custGeom>
              <a:avLst/>
              <a:gdLst>
                <a:gd name="T0" fmla="*/ 0 w 266"/>
                <a:gd name="T1" fmla="*/ 54 h 171"/>
                <a:gd name="T2" fmla="*/ 27 w 266"/>
                <a:gd name="T3" fmla="*/ 42 h 171"/>
                <a:gd name="T4" fmla="*/ 39 w 266"/>
                <a:gd name="T5" fmla="*/ 24 h 171"/>
                <a:gd name="T6" fmla="*/ 46 w 266"/>
                <a:gd name="T7" fmla="*/ 0 h 171"/>
                <a:gd name="T8" fmla="*/ 94 w 266"/>
                <a:gd name="T9" fmla="*/ 8 h 171"/>
                <a:gd name="T10" fmla="*/ 122 w 266"/>
                <a:gd name="T11" fmla="*/ 35 h 171"/>
                <a:gd name="T12" fmla="*/ 159 w 266"/>
                <a:gd name="T13" fmla="*/ 65 h 171"/>
                <a:gd name="T14" fmla="*/ 217 w 266"/>
                <a:gd name="T15" fmla="*/ 109 h 171"/>
                <a:gd name="T16" fmla="*/ 258 w 266"/>
                <a:gd name="T17" fmla="*/ 118 h 171"/>
                <a:gd name="T18" fmla="*/ 265 w 266"/>
                <a:gd name="T19" fmla="*/ 170 h 171"/>
                <a:gd name="T20" fmla="*/ 201 w 266"/>
                <a:gd name="T21" fmla="*/ 115 h 171"/>
                <a:gd name="T22" fmla="*/ 97 w 266"/>
                <a:gd name="T23" fmla="*/ 21 h 171"/>
                <a:gd name="T24" fmla="*/ 70 w 266"/>
                <a:gd name="T25" fmla="*/ 9 h 171"/>
                <a:gd name="T26" fmla="*/ 46 w 266"/>
                <a:gd name="T27" fmla="*/ 11 h 171"/>
                <a:gd name="T28" fmla="*/ 39 w 266"/>
                <a:gd name="T29" fmla="*/ 29 h 171"/>
                <a:gd name="T30" fmla="*/ 24 w 266"/>
                <a:gd name="T31" fmla="*/ 50 h 171"/>
                <a:gd name="T32" fmla="*/ 0 w 266"/>
                <a:gd name="T33" fmla="*/ 54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171">
                  <a:moveTo>
                    <a:pt x="0" y="54"/>
                  </a:moveTo>
                  <a:lnTo>
                    <a:pt x="27" y="42"/>
                  </a:lnTo>
                  <a:lnTo>
                    <a:pt x="39" y="24"/>
                  </a:lnTo>
                  <a:lnTo>
                    <a:pt x="46" y="0"/>
                  </a:lnTo>
                  <a:lnTo>
                    <a:pt x="94" y="8"/>
                  </a:lnTo>
                  <a:lnTo>
                    <a:pt x="122" y="35"/>
                  </a:lnTo>
                  <a:lnTo>
                    <a:pt x="159" y="65"/>
                  </a:lnTo>
                  <a:lnTo>
                    <a:pt x="217" y="109"/>
                  </a:lnTo>
                  <a:lnTo>
                    <a:pt x="258" y="118"/>
                  </a:lnTo>
                  <a:lnTo>
                    <a:pt x="265" y="170"/>
                  </a:lnTo>
                  <a:lnTo>
                    <a:pt x="201" y="115"/>
                  </a:lnTo>
                  <a:lnTo>
                    <a:pt x="97" y="21"/>
                  </a:lnTo>
                  <a:lnTo>
                    <a:pt x="70" y="9"/>
                  </a:lnTo>
                  <a:lnTo>
                    <a:pt x="46" y="11"/>
                  </a:lnTo>
                  <a:lnTo>
                    <a:pt x="39" y="29"/>
                  </a:lnTo>
                  <a:lnTo>
                    <a:pt x="24" y="50"/>
                  </a:lnTo>
                  <a:lnTo>
                    <a:pt x="0" y="54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20" name="Freeform 228"/>
            <p:cNvSpPr>
              <a:spLocks/>
            </p:cNvSpPr>
            <p:nvPr/>
          </p:nvSpPr>
          <p:spPr bwMode="auto">
            <a:xfrm>
              <a:off x="2029" y="1806"/>
              <a:ext cx="47" cy="20"/>
            </a:xfrm>
            <a:custGeom>
              <a:avLst/>
              <a:gdLst>
                <a:gd name="T0" fmla="*/ 4 w 47"/>
                <a:gd name="T1" fmla="*/ 2 h 20"/>
                <a:gd name="T2" fmla="*/ 11 w 47"/>
                <a:gd name="T3" fmla="*/ 19 h 20"/>
                <a:gd name="T4" fmla="*/ 17 w 47"/>
                <a:gd name="T5" fmla="*/ 9 h 20"/>
                <a:gd name="T6" fmla="*/ 30 w 47"/>
                <a:gd name="T7" fmla="*/ 2 h 20"/>
                <a:gd name="T8" fmla="*/ 46 w 47"/>
                <a:gd name="T9" fmla="*/ 2 h 20"/>
                <a:gd name="T10" fmla="*/ 0 w 47"/>
                <a:gd name="T11" fmla="*/ 0 h 20"/>
                <a:gd name="T12" fmla="*/ 4 w 47"/>
                <a:gd name="T13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20">
                  <a:moveTo>
                    <a:pt x="4" y="2"/>
                  </a:moveTo>
                  <a:lnTo>
                    <a:pt x="11" y="19"/>
                  </a:lnTo>
                  <a:lnTo>
                    <a:pt x="17" y="9"/>
                  </a:lnTo>
                  <a:lnTo>
                    <a:pt x="30" y="2"/>
                  </a:lnTo>
                  <a:lnTo>
                    <a:pt x="46" y="2"/>
                  </a:lnTo>
                  <a:lnTo>
                    <a:pt x="0" y="0"/>
                  </a:lnTo>
                  <a:lnTo>
                    <a:pt x="4" y="2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21" name="Freeform 229"/>
            <p:cNvSpPr>
              <a:spLocks/>
            </p:cNvSpPr>
            <p:nvPr/>
          </p:nvSpPr>
          <p:spPr bwMode="auto">
            <a:xfrm>
              <a:off x="2077" y="1797"/>
              <a:ext cx="201" cy="103"/>
            </a:xfrm>
            <a:custGeom>
              <a:avLst/>
              <a:gdLst>
                <a:gd name="T0" fmla="*/ 1 w 201"/>
                <a:gd name="T1" fmla="*/ 5 h 103"/>
                <a:gd name="T2" fmla="*/ 3 w 201"/>
                <a:gd name="T3" fmla="*/ 5 h 103"/>
                <a:gd name="T4" fmla="*/ 12 w 201"/>
                <a:gd name="T5" fmla="*/ 11 h 103"/>
                <a:gd name="T6" fmla="*/ 15 w 201"/>
                <a:gd name="T7" fmla="*/ 27 h 103"/>
                <a:gd name="T8" fmla="*/ 15 w 201"/>
                <a:gd name="T9" fmla="*/ 32 h 103"/>
                <a:gd name="T10" fmla="*/ 47 w 201"/>
                <a:gd name="T11" fmla="*/ 7 h 103"/>
                <a:gd name="T12" fmla="*/ 68 w 201"/>
                <a:gd name="T13" fmla="*/ 13 h 103"/>
                <a:gd name="T14" fmla="*/ 73 w 201"/>
                <a:gd name="T15" fmla="*/ 31 h 103"/>
                <a:gd name="T16" fmla="*/ 61 w 201"/>
                <a:gd name="T17" fmla="*/ 57 h 103"/>
                <a:gd name="T18" fmla="*/ 67 w 201"/>
                <a:gd name="T19" fmla="*/ 56 h 103"/>
                <a:gd name="T20" fmla="*/ 87 w 201"/>
                <a:gd name="T21" fmla="*/ 27 h 103"/>
                <a:gd name="T22" fmla="*/ 105 w 201"/>
                <a:gd name="T23" fmla="*/ 25 h 103"/>
                <a:gd name="T24" fmla="*/ 117 w 201"/>
                <a:gd name="T25" fmla="*/ 35 h 103"/>
                <a:gd name="T26" fmla="*/ 117 w 201"/>
                <a:gd name="T27" fmla="*/ 52 h 103"/>
                <a:gd name="T28" fmla="*/ 111 w 201"/>
                <a:gd name="T29" fmla="*/ 69 h 103"/>
                <a:gd name="T30" fmla="*/ 133 w 201"/>
                <a:gd name="T31" fmla="*/ 48 h 103"/>
                <a:gd name="T32" fmla="*/ 141 w 201"/>
                <a:gd name="T33" fmla="*/ 61 h 103"/>
                <a:gd name="T34" fmla="*/ 145 w 201"/>
                <a:gd name="T35" fmla="*/ 82 h 103"/>
                <a:gd name="T36" fmla="*/ 156 w 201"/>
                <a:gd name="T37" fmla="*/ 92 h 103"/>
                <a:gd name="T38" fmla="*/ 151 w 201"/>
                <a:gd name="T39" fmla="*/ 60 h 103"/>
                <a:gd name="T40" fmla="*/ 200 w 201"/>
                <a:gd name="T41" fmla="*/ 102 h 103"/>
                <a:gd name="T42" fmla="*/ 123 w 201"/>
                <a:gd name="T43" fmla="*/ 32 h 103"/>
                <a:gd name="T44" fmla="*/ 73 w 201"/>
                <a:gd name="T45" fmla="*/ 3 h 103"/>
                <a:gd name="T46" fmla="*/ 32 w 201"/>
                <a:gd name="T47" fmla="*/ 0 h 103"/>
                <a:gd name="T48" fmla="*/ 0 w 201"/>
                <a:gd name="T49" fmla="*/ 6 h 103"/>
                <a:gd name="T50" fmla="*/ 1 w 201"/>
                <a:gd name="T51" fmla="*/ 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1" h="103">
                  <a:moveTo>
                    <a:pt x="1" y="5"/>
                  </a:moveTo>
                  <a:lnTo>
                    <a:pt x="3" y="5"/>
                  </a:lnTo>
                  <a:lnTo>
                    <a:pt x="12" y="11"/>
                  </a:lnTo>
                  <a:lnTo>
                    <a:pt x="15" y="27"/>
                  </a:lnTo>
                  <a:lnTo>
                    <a:pt x="15" y="32"/>
                  </a:lnTo>
                  <a:lnTo>
                    <a:pt x="47" y="7"/>
                  </a:lnTo>
                  <a:lnTo>
                    <a:pt x="68" y="13"/>
                  </a:lnTo>
                  <a:lnTo>
                    <a:pt x="73" y="31"/>
                  </a:lnTo>
                  <a:lnTo>
                    <a:pt x="61" y="57"/>
                  </a:lnTo>
                  <a:lnTo>
                    <a:pt x="67" y="56"/>
                  </a:lnTo>
                  <a:lnTo>
                    <a:pt x="87" y="27"/>
                  </a:lnTo>
                  <a:lnTo>
                    <a:pt x="105" y="25"/>
                  </a:lnTo>
                  <a:lnTo>
                    <a:pt x="117" y="35"/>
                  </a:lnTo>
                  <a:lnTo>
                    <a:pt x="117" y="52"/>
                  </a:lnTo>
                  <a:lnTo>
                    <a:pt x="111" y="69"/>
                  </a:lnTo>
                  <a:lnTo>
                    <a:pt x="133" y="48"/>
                  </a:lnTo>
                  <a:lnTo>
                    <a:pt x="141" y="61"/>
                  </a:lnTo>
                  <a:lnTo>
                    <a:pt x="145" y="82"/>
                  </a:lnTo>
                  <a:lnTo>
                    <a:pt x="156" y="92"/>
                  </a:lnTo>
                  <a:lnTo>
                    <a:pt x="151" y="60"/>
                  </a:lnTo>
                  <a:lnTo>
                    <a:pt x="200" y="102"/>
                  </a:lnTo>
                  <a:lnTo>
                    <a:pt x="123" y="32"/>
                  </a:lnTo>
                  <a:lnTo>
                    <a:pt x="73" y="3"/>
                  </a:lnTo>
                  <a:lnTo>
                    <a:pt x="32" y="0"/>
                  </a:lnTo>
                  <a:lnTo>
                    <a:pt x="0" y="6"/>
                  </a:lnTo>
                  <a:lnTo>
                    <a:pt x="1" y="5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22" name="Freeform 230"/>
            <p:cNvSpPr>
              <a:spLocks/>
            </p:cNvSpPr>
            <p:nvPr/>
          </p:nvSpPr>
          <p:spPr bwMode="auto">
            <a:xfrm>
              <a:off x="2142" y="1827"/>
              <a:ext cx="49" cy="84"/>
            </a:xfrm>
            <a:custGeom>
              <a:avLst/>
              <a:gdLst>
                <a:gd name="T0" fmla="*/ 22 w 49"/>
                <a:gd name="T1" fmla="*/ 18 h 84"/>
                <a:gd name="T2" fmla="*/ 36 w 49"/>
                <a:gd name="T3" fmla="*/ 26 h 84"/>
                <a:gd name="T4" fmla="*/ 44 w 49"/>
                <a:gd name="T5" fmla="*/ 19 h 84"/>
                <a:gd name="T6" fmla="*/ 46 w 49"/>
                <a:gd name="T7" fmla="*/ 8 h 84"/>
                <a:gd name="T8" fmla="*/ 36 w 49"/>
                <a:gd name="T9" fmla="*/ 0 h 84"/>
                <a:gd name="T10" fmla="*/ 28 w 49"/>
                <a:gd name="T11" fmla="*/ 2 h 84"/>
                <a:gd name="T12" fmla="*/ 20 w 49"/>
                <a:gd name="T13" fmla="*/ 10 h 84"/>
                <a:gd name="T14" fmla="*/ 9 w 49"/>
                <a:gd name="T15" fmla="*/ 28 h 84"/>
                <a:gd name="T16" fmla="*/ 0 w 49"/>
                <a:gd name="T17" fmla="*/ 54 h 84"/>
                <a:gd name="T18" fmla="*/ 5 w 49"/>
                <a:gd name="T19" fmla="*/ 76 h 84"/>
                <a:gd name="T20" fmla="*/ 12 w 49"/>
                <a:gd name="T21" fmla="*/ 83 h 84"/>
                <a:gd name="T22" fmla="*/ 38 w 49"/>
                <a:gd name="T23" fmla="*/ 40 h 84"/>
                <a:gd name="T24" fmla="*/ 48 w 49"/>
                <a:gd name="T25" fmla="*/ 21 h 84"/>
                <a:gd name="T26" fmla="*/ 37 w 49"/>
                <a:gd name="T27" fmla="*/ 33 h 84"/>
                <a:gd name="T28" fmla="*/ 30 w 49"/>
                <a:gd name="T29" fmla="*/ 35 h 84"/>
                <a:gd name="T30" fmla="*/ 22 w 49"/>
                <a:gd name="T31" fmla="*/ 24 h 84"/>
                <a:gd name="T32" fmla="*/ 21 w 49"/>
                <a:gd name="T33" fmla="*/ 17 h 84"/>
                <a:gd name="T34" fmla="*/ 22 w 49"/>
                <a:gd name="T35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84">
                  <a:moveTo>
                    <a:pt x="22" y="18"/>
                  </a:moveTo>
                  <a:lnTo>
                    <a:pt x="36" y="26"/>
                  </a:lnTo>
                  <a:lnTo>
                    <a:pt x="44" y="19"/>
                  </a:lnTo>
                  <a:lnTo>
                    <a:pt x="46" y="8"/>
                  </a:lnTo>
                  <a:lnTo>
                    <a:pt x="36" y="0"/>
                  </a:lnTo>
                  <a:lnTo>
                    <a:pt x="28" y="2"/>
                  </a:lnTo>
                  <a:lnTo>
                    <a:pt x="20" y="10"/>
                  </a:lnTo>
                  <a:lnTo>
                    <a:pt x="9" y="28"/>
                  </a:lnTo>
                  <a:lnTo>
                    <a:pt x="0" y="54"/>
                  </a:lnTo>
                  <a:lnTo>
                    <a:pt x="5" y="76"/>
                  </a:lnTo>
                  <a:lnTo>
                    <a:pt x="12" y="83"/>
                  </a:lnTo>
                  <a:lnTo>
                    <a:pt x="38" y="40"/>
                  </a:lnTo>
                  <a:lnTo>
                    <a:pt x="48" y="21"/>
                  </a:lnTo>
                  <a:lnTo>
                    <a:pt x="37" y="33"/>
                  </a:lnTo>
                  <a:lnTo>
                    <a:pt x="30" y="35"/>
                  </a:lnTo>
                  <a:lnTo>
                    <a:pt x="22" y="24"/>
                  </a:lnTo>
                  <a:lnTo>
                    <a:pt x="21" y="17"/>
                  </a:lnTo>
                  <a:lnTo>
                    <a:pt x="22" y="18"/>
                  </a:lnTo>
                </a:path>
              </a:pathLst>
            </a:custGeom>
            <a:solidFill>
              <a:srgbClr val="FF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23" name="Freeform 231"/>
            <p:cNvSpPr>
              <a:spLocks/>
            </p:cNvSpPr>
            <p:nvPr/>
          </p:nvSpPr>
          <p:spPr bwMode="auto">
            <a:xfrm>
              <a:off x="2107" y="1863"/>
              <a:ext cx="28" cy="30"/>
            </a:xfrm>
            <a:custGeom>
              <a:avLst/>
              <a:gdLst>
                <a:gd name="T0" fmla="*/ 2 w 28"/>
                <a:gd name="T1" fmla="*/ 25 h 30"/>
                <a:gd name="T2" fmla="*/ 27 w 28"/>
                <a:gd name="T3" fmla="*/ 0 h 30"/>
                <a:gd name="T4" fmla="*/ 12 w 28"/>
                <a:gd name="T5" fmla="*/ 29 h 30"/>
                <a:gd name="T6" fmla="*/ 0 w 28"/>
                <a:gd name="T7" fmla="*/ 26 h 30"/>
                <a:gd name="T8" fmla="*/ 2 w 28"/>
                <a:gd name="T9" fmla="*/ 2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" y="25"/>
                  </a:moveTo>
                  <a:lnTo>
                    <a:pt x="27" y="0"/>
                  </a:lnTo>
                  <a:lnTo>
                    <a:pt x="12" y="29"/>
                  </a:lnTo>
                  <a:lnTo>
                    <a:pt x="0" y="26"/>
                  </a:lnTo>
                  <a:lnTo>
                    <a:pt x="2" y="25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24" name="Freeform 232"/>
            <p:cNvSpPr>
              <a:spLocks/>
            </p:cNvSpPr>
            <p:nvPr/>
          </p:nvSpPr>
          <p:spPr bwMode="auto">
            <a:xfrm>
              <a:off x="2047" y="1810"/>
              <a:ext cx="37" cy="40"/>
            </a:xfrm>
            <a:custGeom>
              <a:avLst/>
              <a:gdLst>
                <a:gd name="T0" fmla="*/ 20 w 37"/>
                <a:gd name="T1" fmla="*/ 10 h 40"/>
                <a:gd name="T2" fmla="*/ 33 w 37"/>
                <a:gd name="T3" fmla="*/ 19 h 40"/>
                <a:gd name="T4" fmla="*/ 36 w 37"/>
                <a:gd name="T5" fmla="*/ 13 h 40"/>
                <a:gd name="T6" fmla="*/ 33 w 37"/>
                <a:gd name="T7" fmla="*/ 3 h 40"/>
                <a:gd name="T8" fmla="*/ 22 w 37"/>
                <a:gd name="T9" fmla="*/ 0 h 40"/>
                <a:gd name="T10" fmla="*/ 11 w 37"/>
                <a:gd name="T11" fmla="*/ 1 h 40"/>
                <a:gd name="T12" fmla="*/ 0 w 37"/>
                <a:gd name="T13" fmla="*/ 14 h 40"/>
                <a:gd name="T14" fmla="*/ 0 w 37"/>
                <a:gd name="T15" fmla="*/ 20 h 40"/>
                <a:gd name="T16" fmla="*/ 0 w 37"/>
                <a:gd name="T17" fmla="*/ 24 h 40"/>
                <a:gd name="T18" fmla="*/ 4 w 37"/>
                <a:gd name="T19" fmla="*/ 31 h 40"/>
                <a:gd name="T20" fmla="*/ 17 w 37"/>
                <a:gd name="T21" fmla="*/ 39 h 40"/>
                <a:gd name="T22" fmla="*/ 27 w 37"/>
                <a:gd name="T23" fmla="*/ 29 h 40"/>
                <a:gd name="T24" fmla="*/ 24 w 37"/>
                <a:gd name="T25" fmla="*/ 29 h 40"/>
                <a:gd name="T26" fmla="*/ 21 w 37"/>
                <a:gd name="T27" fmla="*/ 27 h 40"/>
                <a:gd name="T28" fmla="*/ 13 w 37"/>
                <a:gd name="T29" fmla="*/ 20 h 40"/>
                <a:gd name="T30" fmla="*/ 10 w 37"/>
                <a:gd name="T31" fmla="*/ 16 h 40"/>
                <a:gd name="T32" fmla="*/ 14 w 37"/>
                <a:gd name="T33" fmla="*/ 9 h 40"/>
                <a:gd name="T34" fmla="*/ 15 w 37"/>
                <a:gd name="T35" fmla="*/ 7 h 40"/>
                <a:gd name="T36" fmla="*/ 18 w 37"/>
                <a:gd name="T37" fmla="*/ 8 h 40"/>
                <a:gd name="T38" fmla="*/ 20 w 37"/>
                <a:gd name="T39" fmla="*/ 1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" h="40">
                  <a:moveTo>
                    <a:pt x="20" y="10"/>
                  </a:moveTo>
                  <a:lnTo>
                    <a:pt x="33" y="19"/>
                  </a:lnTo>
                  <a:lnTo>
                    <a:pt x="36" y="13"/>
                  </a:lnTo>
                  <a:lnTo>
                    <a:pt x="33" y="3"/>
                  </a:lnTo>
                  <a:lnTo>
                    <a:pt x="22" y="0"/>
                  </a:lnTo>
                  <a:lnTo>
                    <a:pt x="11" y="1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4" y="31"/>
                  </a:lnTo>
                  <a:lnTo>
                    <a:pt x="17" y="39"/>
                  </a:lnTo>
                  <a:lnTo>
                    <a:pt x="27" y="29"/>
                  </a:lnTo>
                  <a:lnTo>
                    <a:pt x="24" y="29"/>
                  </a:lnTo>
                  <a:lnTo>
                    <a:pt x="21" y="27"/>
                  </a:lnTo>
                  <a:lnTo>
                    <a:pt x="13" y="20"/>
                  </a:lnTo>
                  <a:lnTo>
                    <a:pt x="10" y="16"/>
                  </a:lnTo>
                  <a:lnTo>
                    <a:pt x="14" y="9"/>
                  </a:lnTo>
                  <a:lnTo>
                    <a:pt x="15" y="7"/>
                  </a:lnTo>
                  <a:lnTo>
                    <a:pt x="18" y="8"/>
                  </a:lnTo>
                  <a:lnTo>
                    <a:pt x="20" y="10"/>
                  </a:lnTo>
                </a:path>
              </a:pathLst>
            </a:custGeom>
            <a:solidFill>
              <a:srgbClr val="FF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25" name="Freeform 233"/>
            <p:cNvSpPr>
              <a:spLocks/>
            </p:cNvSpPr>
            <p:nvPr/>
          </p:nvSpPr>
          <p:spPr bwMode="auto">
            <a:xfrm>
              <a:off x="2065" y="1824"/>
              <a:ext cx="13" cy="12"/>
            </a:xfrm>
            <a:custGeom>
              <a:avLst/>
              <a:gdLst>
                <a:gd name="T0" fmla="*/ 12 w 13"/>
                <a:gd name="T1" fmla="*/ 7 h 12"/>
                <a:gd name="T2" fmla="*/ 7 w 13"/>
                <a:gd name="T3" fmla="*/ 5 h 12"/>
                <a:gd name="T4" fmla="*/ 2 w 13"/>
                <a:gd name="T5" fmla="*/ 0 h 12"/>
                <a:gd name="T6" fmla="*/ 1 w 13"/>
                <a:gd name="T7" fmla="*/ 1 h 12"/>
                <a:gd name="T8" fmla="*/ 0 w 13"/>
                <a:gd name="T9" fmla="*/ 1 h 12"/>
                <a:gd name="T10" fmla="*/ 0 w 13"/>
                <a:gd name="T11" fmla="*/ 4 h 12"/>
                <a:gd name="T12" fmla="*/ 3 w 13"/>
                <a:gd name="T13" fmla="*/ 7 h 12"/>
                <a:gd name="T14" fmla="*/ 7 w 13"/>
                <a:gd name="T15" fmla="*/ 10 h 12"/>
                <a:gd name="T16" fmla="*/ 9 w 13"/>
                <a:gd name="T17" fmla="*/ 11 h 12"/>
                <a:gd name="T18" fmla="*/ 12 w 13"/>
                <a:gd name="T19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2">
                  <a:moveTo>
                    <a:pt x="12" y="7"/>
                  </a:moveTo>
                  <a:lnTo>
                    <a:pt x="7" y="5"/>
                  </a:lnTo>
                  <a:lnTo>
                    <a:pt x="2" y="0"/>
                  </a:lnTo>
                  <a:lnTo>
                    <a:pt x="1" y="1"/>
                  </a:lnTo>
                  <a:lnTo>
                    <a:pt x="0" y="1"/>
                  </a:lnTo>
                  <a:lnTo>
                    <a:pt x="0" y="4"/>
                  </a:lnTo>
                  <a:lnTo>
                    <a:pt x="3" y="7"/>
                  </a:lnTo>
                  <a:lnTo>
                    <a:pt x="7" y="10"/>
                  </a:lnTo>
                  <a:lnTo>
                    <a:pt x="9" y="11"/>
                  </a:lnTo>
                  <a:lnTo>
                    <a:pt x="12" y="7"/>
                  </a:lnTo>
                </a:path>
              </a:pathLst>
            </a:custGeom>
            <a:solidFill>
              <a:srgbClr val="FF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26" name="Freeform 234"/>
            <p:cNvSpPr>
              <a:spLocks/>
            </p:cNvSpPr>
            <p:nvPr/>
          </p:nvSpPr>
          <p:spPr bwMode="auto">
            <a:xfrm>
              <a:off x="2188" y="1855"/>
              <a:ext cx="31" cy="65"/>
            </a:xfrm>
            <a:custGeom>
              <a:avLst/>
              <a:gdLst>
                <a:gd name="T0" fmla="*/ 8 w 31"/>
                <a:gd name="T1" fmla="*/ 22 h 65"/>
                <a:gd name="T2" fmla="*/ 20 w 31"/>
                <a:gd name="T3" fmla="*/ 27 h 65"/>
                <a:gd name="T4" fmla="*/ 26 w 31"/>
                <a:gd name="T5" fmla="*/ 27 h 65"/>
                <a:gd name="T6" fmla="*/ 28 w 31"/>
                <a:gd name="T7" fmla="*/ 14 h 65"/>
                <a:gd name="T8" fmla="*/ 25 w 31"/>
                <a:gd name="T9" fmla="*/ 0 h 65"/>
                <a:gd name="T10" fmla="*/ 20 w 31"/>
                <a:gd name="T11" fmla="*/ 0 h 65"/>
                <a:gd name="T12" fmla="*/ 10 w 31"/>
                <a:gd name="T13" fmla="*/ 8 h 65"/>
                <a:gd name="T14" fmla="*/ 4 w 31"/>
                <a:gd name="T15" fmla="*/ 22 h 65"/>
                <a:gd name="T16" fmla="*/ 0 w 31"/>
                <a:gd name="T17" fmla="*/ 45 h 65"/>
                <a:gd name="T18" fmla="*/ 5 w 31"/>
                <a:gd name="T19" fmla="*/ 61 h 65"/>
                <a:gd name="T20" fmla="*/ 15 w 31"/>
                <a:gd name="T21" fmla="*/ 64 h 65"/>
                <a:gd name="T22" fmla="*/ 24 w 31"/>
                <a:gd name="T23" fmla="*/ 62 h 65"/>
                <a:gd name="T24" fmla="*/ 28 w 31"/>
                <a:gd name="T25" fmla="*/ 56 h 65"/>
                <a:gd name="T26" fmla="*/ 30 w 31"/>
                <a:gd name="T27" fmla="*/ 27 h 65"/>
                <a:gd name="T28" fmla="*/ 24 w 31"/>
                <a:gd name="T29" fmla="*/ 32 h 65"/>
                <a:gd name="T30" fmla="*/ 18 w 31"/>
                <a:gd name="T31" fmla="*/ 32 h 65"/>
                <a:gd name="T32" fmla="*/ 10 w 31"/>
                <a:gd name="T33" fmla="*/ 24 h 65"/>
                <a:gd name="T34" fmla="*/ 8 w 31"/>
                <a:gd name="T35" fmla="*/ 20 h 65"/>
                <a:gd name="T36" fmla="*/ 8 w 31"/>
                <a:gd name="T37" fmla="*/ 2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" h="65">
                  <a:moveTo>
                    <a:pt x="8" y="22"/>
                  </a:moveTo>
                  <a:lnTo>
                    <a:pt x="20" y="27"/>
                  </a:lnTo>
                  <a:lnTo>
                    <a:pt x="26" y="27"/>
                  </a:lnTo>
                  <a:lnTo>
                    <a:pt x="28" y="14"/>
                  </a:lnTo>
                  <a:lnTo>
                    <a:pt x="25" y="0"/>
                  </a:lnTo>
                  <a:lnTo>
                    <a:pt x="20" y="0"/>
                  </a:lnTo>
                  <a:lnTo>
                    <a:pt x="10" y="8"/>
                  </a:lnTo>
                  <a:lnTo>
                    <a:pt x="4" y="22"/>
                  </a:lnTo>
                  <a:lnTo>
                    <a:pt x="0" y="45"/>
                  </a:lnTo>
                  <a:lnTo>
                    <a:pt x="5" y="61"/>
                  </a:lnTo>
                  <a:lnTo>
                    <a:pt x="15" y="64"/>
                  </a:lnTo>
                  <a:lnTo>
                    <a:pt x="24" y="62"/>
                  </a:lnTo>
                  <a:lnTo>
                    <a:pt x="28" y="56"/>
                  </a:lnTo>
                  <a:lnTo>
                    <a:pt x="30" y="27"/>
                  </a:lnTo>
                  <a:lnTo>
                    <a:pt x="24" y="32"/>
                  </a:lnTo>
                  <a:lnTo>
                    <a:pt x="18" y="32"/>
                  </a:lnTo>
                  <a:lnTo>
                    <a:pt x="10" y="24"/>
                  </a:lnTo>
                  <a:lnTo>
                    <a:pt x="8" y="20"/>
                  </a:lnTo>
                  <a:lnTo>
                    <a:pt x="8" y="22"/>
                  </a:lnTo>
                </a:path>
              </a:pathLst>
            </a:custGeom>
            <a:solidFill>
              <a:srgbClr val="FF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27" name="Freeform 235"/>
            <p:cNvSpPr>
              <a:spLocks/>
            </p:cNvSpPr>
            <p:nvPr/>
          </p:nvSpPr>
          <p:spPr bwMode="auto">
            <a:xfrm>
              <a:off x="2232" y="1860"/>
              <a:ext cx="40" cy="61"/>
            </a:xfrm>
            <a:custGeom>
              <a:avLst/>
              <a:gdLst>
                <a:gd name="T0" fmla="*/ 0 w 40"/>
                <a:gd name="T1" fmla="*/ 4 h 61"/>
                <a:gd name="T2" fmla="*/ 5 w 40"/>
                <a:gd name="T3" fmla="*/ 30 h 61"/>
                <a:gd name="T4" fmla="*/ 8 w 40"/>
                <a:gd name="T5" fmla="*/ 54 h 61"/>
                <a:gd name="T6" fmla="*/ 14 w 40"/>
                <a:gd name="T7" fmla="*/ 60 h 61"/>
                <a:gd name="T8" fmla="*/ 23 w 40"/>
                <a:gd name="T9" fmla="*/ 58 h 61"/>
                <a:gd name="T10" fmla="*/ 39 w 40"/>
                <a:gd name="T11" fmla="*/ 37 h 61"/>
                <a:gd name="T12" fmla="*/ 24 w 40"/>
                <a:gd name="T13" fmla="*/ 16 h 61"/>
                <a:gd name="T14" fmla="*/ 2 w 40"/>
                <a:gd name="T15" fmla="*/ 0 h 61"/>
                <a:gd name="T16" fmla="*/ 0 w 40"/>
                <a:gd name="T17" fmla="*/ 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61">
                  <a:moveTo>
                    <a:pt x="0" y="4"/>
                  </a:moveTo>
                  <a:lnTo>
                    <a:pt x="5" y="30"/>
                  </a:lnTo>
                  <a:lnTo>
                    <a:pt x="8" y="54"/>
                  </a:lnTo>
                  <a:lnTo>
                    <a:pt x="14" y="60"/>
                  </a:lnTo>
                  <a:lnTo>
                    <a:pt x="23" y="58"/>
                  </a:lnTo>
                  <a:lnTo>
                    <a:pt x="39" y="37"/>
                  </a:lnTo>
                  <a:lnTo>
                    <a:pt x="24" y="16"/>
                  </a:lnTo>
                  <a:lnTo>
                    <a:pt x="2" y="0"/>
                  </a:lnTo>
                  <a:lnTo>
                    <a:pt x="0" y="4"/>
                  </a:lnTo>
                </a:path>
              </a:pathLst>
            </a:custGeom>
            <a:solidFill>
              <a:srgbClr val="FF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28" name="Freeform 236"/>
            <p:cNvSpPr>
              <a:spLocks/>
            </p:cNvSpPr>
            <p:nvPr/>
          </p:nvSpPr>
          <p:spPr bwMode="auto">
            <a:xfrm>
              <a:off x="2161" y="1879"/>
              <a:ext cx="22" cy="35"/>
            </a:xfrm>
            <a:custGeom>
              <a:avLst/>
              <a:gdLst>
                <a:gd name="T0" fmla="*/ 6 w 22"/>
                <a:gd name="T1" fmla="*/ 26 h 35"/>
                <a:gd name="T2" fmla="*/ 21 w 22"/>
                <a:gd name="T3" fmla="*/ 0 h 35"/>
                <a:gd name="T4" fmla="*/ 13 w 22"/>
                <a:gd name="T5" fmla="*/ 34 h 35"/>
                <a:gd name="T6" fmla="*/ 0 w 22"/>
                <a:gd name="T7" fmla="*/ 30 h 35"/>
                <a:gd name="T8" fmla="*/ 6 w 22"/>
                <a:gd name="T9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5">
                  <a:moveTo>
                    <a:pt x="6" y="26"/>
                  </a:moveTo>
                  <a:lnTo>
                    <a:pt x="21" y="0"/>
                  </a:lnTo>
                  <a:lnTo>
                    <a:pt x="13" y="34"/>
                  </a:lnTo>
                  <a:lnTo>
                    <a:pt x="0" y="30"/>
                  </a:lnTo>
                  <a:lnTo>
                    <a:pt x="6" y="26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29" name="Freeform 237"/>
            <p:cNvSpPr>
              <a:spLocks/>
            </p:cNvSpPr>
            <p:nvPr/>
          </p:nvSpPr>
          <p:spPr bwMode="auto">
            <a:xfrm>
              <a:off x="2221" y="1896"/>
              <a:ext cx="6" cy="26"/>
            </a:xfrm>
            <a:custGeom>
              <a:avLst/>
              <a:gdLst>
                <a:gd name="T0" fmla="*/ 0 w 6"/>
                <a:gd name="T1" fmla="*/ 22 h 26"/>
                <a:gd name="T2" fmla="*/ 5 w 6"/>
                <a:gd name="T3" fmla="*/ 0 h 26"/>
                <a:gd name="T4" fmla="*/ 5 w 6"/>
                <a:gd name="T5" fmla="*/ 25 h 26"/>
                <a:gd name="T6" fmla="*/ 2 w 6"/>
                <a:gd name="T7" fmla="*/ 22 h 26"/>
                <a:gd name="T8" fmla="*/ 0 w 6"/>
                <a:gd name="T9" fmla="*/ 2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6">
                  <a:moveTo>
                    <a:pt x="0" y="22"/>
                  </a:moveTo>
                  <a:lnTo>
                    <a:pt x="5" y="0"/>
                  </a:lnTo>
                  <a:lnTo>
                    <a:pt x="5" y="25"/>
                  </a:lnTo>
                  <a:lnTo>
                    <a:pt x="2" y="22"/>
                  </a:lnTo>
                  <a:lnTo>
                    <a:pt x="0" y="22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30" name="Freeform 238"/>
            <p:cNvSpPr>
              <a:spLocks/>
            </p:cNvSpPr>
            <p:nvPr/>
          </p:nvSpPr>
          <p:spPr bwMode="auto">
            <a:xfrm>
              <a:off x="2250" y="1722"/>
              <a:ext cx="144" cy="120"/>
            </a:xfrm>
            <a:custGeom>
              <a:avLst/>
              <a:gdLst>
                <a:gd name="T0" fmla="*/ 6 w 144"/>
                <a:gd name="T1" fmla="*/ 0 h 120"/>
                <a:gd name="T2" fmla="*/ 41 w 144"/>
                <a:gd name="T3" fmla="*/ 20 h 120"/>
                <a:gd name="T4" fmla="*/ 75 w 144"/>
                <a:gd name="T5" fmla="*/ 50 h 120"/>
                <a:gd name="T6" fmla="*/ 98 w 144"/>
                <a:gd name="T7" fmla="*/ 69 h 120"/>
                <a:gd name="T8" fmla="*/ 114 w 144"/>
                <a:gd name="T9" fmla="*/ 88 h 120"/>
                <a:gd name="T10" fmla="*/ 130 w 144"/>
                <a:gd name="T11" fmla="*/ 104 h 120"/>
                <a:gd name="T12" fmla="*/ 143 w 144"/>
                <a:gd name="T13" fmla="*/ 109 h 120"/>
                <a:gd name="T14" fmla="*/ 127 w 144"/>
                <a:gd name="T15" fmla="*/ 111 h 120"/>
                <a:gd name="T16" fmla="*/ 124 w 144"/>
                <a:gd name="T17" fmla="*/ 119 h 120"/>
                <a:gd name="T18" fmla="*/ 109 w 144"/>
                <a:gd name="T19" fmla="*/ 91 h 120"/>
                <a:gd name="T20" fmla="*/ 66 w 144"/>
                <a:gd name="T21" fmla="*/ 54 h 120"/>
                <a:gd name="T22" fmla="*/ 20 w 144"/>
                <a:gd name="T23" fmla="*/ 18 h 120"/>
                <a:gd name="T24" fmla="*/ 0 w 144"/>
                <a:gd name="T25" fmla="*/ 1 h 120"/>
                <a:gd name="T26" fmla="*/ 6 w 144"/>
                <a:gd name="T2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" h="120">
                  <a:moveTo>
                    <a:pt x="6" y="0"/>
                  </a:moveTo>
                  <a:lnTo>
                    <a:pt x="41" y="20"/>
                  </a:lnTo>
                  <a:lnTo>
                    <a:pt x="75" y="50"/>
                  </a:lnTo>
                  <a:lnTo>
                    <a:pt x="98" y="69"/>
                  </a:lnTo>
                  <a:lnTo>
                    <a:pt x="114" y="88"/>
                  </a:lnTo>
                  <a:lnTo>
                    <a:pt x="130" y="104"/>
                  </a:lnTo>
                  <a:lnTo>
                    <a:pt x="143" y="109"/>
                  </a:lnTo>
                  <a:lnTo>
                    <a:pt x="127" y="111"/>
                  </a:lnTo>
                  <a:lnTo>
                    <a:pt x="124" y="119"/>
                  </a:lnTo>
                  <a:lnTo>
                    <a:pt x="109" y="91"/>
                  </a:lnTo>
                  <a:lnTo>
                    <a:pt x="66" y="54"/>
                  </a:lnTo>
                  <a:lnTo>
                    <a:pt x="20" y="18"/>
                  </a:lnTo>
                  <a:lnTo>
                    <a:pt x="0" y="1"/>
                  </a:lnTo>
                  <a:lnTo>
                    <a:pt x="6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31" name="Freeform 239"/>
            <p:cNvSpPr>
              <a:spLocks/>
            </p:cNvSpPr>
            <p:nvPr/>
          </p:nvSpPr>
          <p:spPr bwMode="auto">
            <a:xfrm>
              <a:off x="2214" y="1771"/>
              <a:ext cx="118" cy="104"/>
            </a:xfrm>
            <a:custGeom>
              <a:avLst/>
              <a:gdLst>
                <a:gd name="T0" fmla="*/ 6 w 118"/>
                <a:gd name="T1" fmla="*/ 0 h 104"/>
                <a:gd name="T2" fmla="*/ 36 w 118"/>
                <a:gd name="T3" fmla="*/ 18 h 104"/>
                <a:gd name="T4" fmla="*/ 66 w 118"/>
                <a:gd name="T5" fmla="*/ 45 h 104"/>
                <a:gd name="T6" fmla="*/ 87 w 118"/>
                <a:gd name="T7" fmla="*/ 62 h 104"/>
                <a:gd name="T8" fmla="*/ 100 w 118"/>
                <a:gd name="T9" fmla="*/ 79 h 104"/>
                <a:gd name="T10" fmla="*/ 117 w 118"/>
                <a:gd name="T11" fmla="*/ 102 h 104"/>
                <a:gd name="T12" fmla="*/ 108 w 118"/>
                <a:gd name="T13" fmla="*/ 103 h 104"/>
                <a:gd name="T14" fmla="*/ 95 w 118"/>
                <a:gd name="T15" fmla="*/ 82 h 104"/>
                <a:gd name="T16" fmla="*/ 58 w 118"/>
                <a:gd name="T17" fmla="*/ 49 h 104"/>
                <a:gd name="T18" fmla="*/ 17 w 118"/>
                <a:gd name="T19" fmla="*/ 16 h 104"/>
                <a:gd name="T20" fmla="*/ 0 w 118"/>
                <a:gd name="T21" fmla="*/ 2 h 104"/>
                <a:gd name="T22" fmla="*/ 6 w 118"/>
                <a:gd name="T2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" h="104">
                  <a:moveTo>
                    <a:pt x="6" y="0"/>
                  </a:moveTo>
                  <a:lnTo>
                    <a:pt x="36" y="18"/>
                  </a:lnTo>
                  <a:lnTo>
                    <a:pt x="66" y="45"/>
                  </a:lnTo>
                  <a:lnTo>
                    <a:pt x="87" y="62"/>
                  </a:lnTo>
                  <a:lnTo>
                    <a:pt x="100" y="79"/>
                  </a:lnTo>
                  <a:lnTo>
                    <a:pt x="117" y="102"/>
                  </a:lnTo>
                  <a:lnTo>
                    <a:pt x="108" y="103"/>
                  </a:lnTo>
                  <a:lnTo>
                    <a:pt x="95" y="82"/>
                  </a:lnTo>
                  <a:lnTo>
                    <a:pt x="58" y="49"/>
                  </a:lnTo>
                  <a:lnTo>
                    <a:pt x="17" y="16"/>
                  </a:lnTo>
                  <a:lnTo>
                    <a:pt x="0" y="2"/>
                  </a:lnTo>
                  <a:lnTo>
                    <a:pt x="6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32" name="Freeform 240"/>
            <p:cNvSpPr>
              <a:spLocks/>
            </p:cNvSpPr>
            <p:nvPr/>
          </p:nvSpPr>
          <p:spPr bwMode="auto">
            <a:xfrm>
              <a:off x="1940" y="1686"/>
              <a:ext cx="45" cy="138"/>
            </a:xfrm>
            <a:custGeom>
              <a:avLst/>
              <a:gdLst>
                <a:gd name="T0" fmla="*/ 32 w 45"/>
                <a:gd name="T1" fmla="*/ 0 h 138"/>
                <a:gd name="T2" fmla="*/ 0 w 45"/>
                <a:gd name="T3" fmla="*/ 130 h 138"/>
                <a:gd name="T4" fmla="*/ 21 w 45"/>
                <a:gd name="T5" fmla="*/ 137 h 138"/>
                <a:gd name="T6" fmla="*/ 44 w 45"/>
                <a:gd name="T7" fmla="*/ 89 h 138"/>
                <a:gd name="T8" fmla="*/ 32 w 45"/>
                <a:gd name="T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138">
                  <a:moveTo>
                    <a:pt x="32" y="0"/>
                  </a:moveTo>
                  <a:lnTo>
                    <a:pt x="0" y="130"/>
                  </a:lnTo>
                  <a:lnTo>
                    <a:pt x="21" y="137"/>
                  </a:lnTo>
                  <a:lnTo>
                    <a:pt x="44" y="89"/>
                  </a:lnTo>
                  <a:lnTo>
                    <a:pt x="32" y="0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33" name="Freeform 241"/>
            <p:cNvSpPr>
              <a:spLocks/>
            </p:cNvSpPr>
            <p:nvPr/>
          </p:nvSpPr>
          <p:spPr bwMode="auto">
            <a:xfrm>
              <a:off x="2451" y="1696"/>
              <a:ext cx="191" cy="168"/>
            </a:xfrm>
            <a:custGeom>
              <a:avLst/>
              <a:gdLst>
                <a:gd name="T0" fmla="*/ 0 w 191"/>
                <a:gd name="T1" fmla="*/ 0 h 168"/>
                <a:gd name="T2" fmla="*/ 16 w 191"/>
                <a:gd name="T3" fmla="*/ 61 h 168"/>
                <a:gd name="T4" fmla="*/ 66 w 191"/>
                <a:gd name="T5" fmla="*/ 62 h 168"/>
                <a:gd name="T6" fmla="*/ 110 w 191"/>
                <a:gd name="T7" fmla="*/ 67 h 168"/>
                <a:gd name="T8" fmla="*/ 97 w 191"/>
                <a:gd name="T9" fmla="*/ 93 h 168"/>
                <a:gd name="T10" fmla="*/ 80 w 191"/>
                <a:gd name="T11" fmla="*/ 106 h 168"/>
                <a:gd name="T12" fmla="*/ 190 w 191"/>
                <a:gd name="T13" fmla="*/ 76 h 168"/>
                <a:gd name="T14" fmla="*/ 190 w 191"/>
                <a:gd name="T15" fmla="*/ 95 h 168"/>
                <a:gd name="T16" fmla="*/ 187 w 191"/>
                <a:gd name="T17" fmla="*/ 134 h 168"/>
                <a:gd name="T18" fmla="*/ 16 w 191"/>
                <a:gd name="T19" fmla="*/ 167 h 168"/>
                <a:gd name="T20" fmla="*/ 0 w 191"/>
                <a:gd name="T21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1" h="168">
                  <a:moveTo>
                    <a:pt x="0" y="0"/>
                  </a:moveTo>
                  <a:lnTo>
                    <a:pt x="16" y="61"/>
                  </a:lnTo>
                  <a:lnTo>
                    <a:pt x="66" y="62"/>
                  </a:lnTo>
                  <a:lnTo>
                    <a:pt x="110" y="67"/>
                  </a:lnTo>
                  <a:lnTo>
                    <a:pt x="97" y="93"/>
                  </a:lnTo>
                  <a:lnTo>
                    <a:pt x="80" y="106"/>
                  </a:lnTo>
                  <a:lnTo>
                    <a:pt x="190" y="76"/>
                  </a:lnTo>
                  <a:lnTo>
                    <a:pt x="190" y="95"/>
                  </a:lnTo>
                  <a:lnTo>
                    <a:pt x="187" y="134"/>
                  </a:lnTo>
                  <a:lnTo>
                    <a:pt x="16" y="167"/>
                  </a:lnTo>
                  <a:lnTo>
                    <a:pt x="0" y="0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34" name="Freeform 242"/>
            <p:cNvSpPr>
              <a:spLocks/>
            </p:cNvSpPr>
            <p:nvPr/>
          </p:nvSpPr>
          <p:spPr bwMode="auto">
            <a:xfrm>
              <a:off x="1775" y="1559"/>
              <a:ext cx="226" cy="277"/>
            </a:xfrm>
            <a:custGeom>
              <a:avLst/>
              <a:gdLst>
                <a:gd name="T0" fmla="*/ 7 w 226"/>
                <a:gd name="T1" fmla="*/ 150 h 277"/>
                <a:gd name="T2" fmla="*/ 15 w 226"/>
                <a:gd name="T3" fmla="*/ 137 h 277"/>
                <a:gd name="T4" fmla="*/ 36 w 226"/>
                <a:gd name="T5" fmla="*/ 154 h 277"/>
                <a:gd name="T6" fmla="*/ 105 w 226"/>
                <a:gd name="T7" fmla="*/ 175 h 277"/>
                <a:gd name="T8" fmla="*/ 152 w 226"/>
                <a:gd name="T9" fmla="*/ 206 h 277"/>
                <a:gd name="T10" fmla="*/ 195 w 226"/>
                <a:gd name="T11" fmla="*/ 105 h 277"/>
                <a:gd name="T12" fmla="*/ 225 w 226"/>
                <a:gd name="T13" fmla="*/ 0 h 277"/>
                <a:gd name="T14" fmla="*/ 196 w 226"/>
                <a:gd name="T15" fmla="*/ 142 h 277"/>
                <a:gd name="T16" fmla="*/ 159 w 226"/>
                <a:gd name="T17" fmla="*/ 276 h 277"/>
                <a:gd name="T18" fmla="*/ 33 w 226"/>
                <a:gd name="T19" fmla="*/ 216 h 277"/>
                <a:gd name="T20" fmla="*/ 0 w 226"/>
                <a:gd name="T21" fmla="*/ 188 h 277"/>
                <a:gd name="T22" fmla="*/ 7 w 226"/>
                <a:gd name="T23" fmla="*/ 15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6" h="277">
                  <a:moveTo>
                    <a:pt x="7" y="150"/>
                  </a:moveTo>
                  <a:lnTo>
                    <a:pt x="15" y="137"/>
                  </a:lnTo>
                  <a:lnTo>
                    <a:pt x="36" y="154"/>
                  </a:lnTo>
                  <a:lnTo>
                    <a:pt x="105" y="175"/>
                  </a:lnTo>
                  <a:lnTo>
                    <a:pt x="152" y="206"/>
                  </a:lnTo>
                  <a:lnTo>
                    <a:pt x="195" y="105"/>
                  </a:lnTo>
                  <a:lnTo>
                    <a:pt x="225" y="0"/>
                  </a:lnTo>
                  <a:lnTo>
                    <a:pt x="196" y="142"/>
                  </a:lnTo>
                  <a:lnTo>
                    <a:pt x="159" y="276"/>
                  </a:lnTo>
                  <a:lnTo>
                    <a:pt x="33" y="216"/>
                  </a:lnTo>
                  <a:lnTo>
                    <a:pt x="0" y="188"/>
                  </a:lnTo>
                  <a:lnTo>
                    <a:pt x="7" y="150"/>
                  </a:lnTo>
                </a:path>
              </a:pathLst>
            </a:custGeom>
            <a:solidFill>
              <a:srgbClr val="000080"/>
            </a:solidFill>
            <a:ln w="12700" cap="rnd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35" name="Freeform 243"/>
            <p:cNvSpPr>
              <a:spLocks/>
            </p:cNvSpPr>
            <p:nvPr/>
          </p:nvSpPr>
          <p:spPr bwMode="auto">
            <a:xfrm>
              <a:off x="2429" y="1765"/>
              <a:ext cx="34" cy="102"/>
            </a:xfrm>
            <a:custGeom>
              <a:avLst/>
              <a:gdLst>
                <a:gd name="T0" fmla="*/ 24 w 34"/>
                <a:gd name="T1" fmla="*/ 0 h 102"/>
                <a:gd name="T2" fmla="*/ 0 w 34"/>
                <a:gd name="T3" fmla="*/ 14 h 102"/>
                <a:gd name="T4" fmla="*/ 8 w 34"/>
                <a:gd name="T5" fmla="*/ 101 h 102"/>
                <a:gd name="T6" fmla="*/ 33 w 34"/>
                <a:gd name="T7" fmla="*/ 95 h 102"/>
                <a:gd name="T8" fmla="*/ 24 w 34"/>
                <a:gd name="T9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02">
                  <a:moveTo>
                    <a:pt x="24" y="0"/>
                  </a:moveTo>
                  <a:lnTo>
                    <a:pt x="0" y="14"/>
                  </a:lnTo>
                  <a:lnTo>
                    <a:pt x="8" y="101"/>
                  </a:lnTo>
                  <a:lnTo>
                    <a:pt x="33" y="95"/>
                  </a:lnTo>
                  <a:lnTo>
                    <a:pt x="24" y="0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2436" name="Group 244"/>
          <p:cNvGrpSpPr>
            <a:grpSpLocks/>
          </p:cNvGrpSpPr>
          <p:nvPr/>
        </p:nvGrpSpPr>
        <p:grpSpPr bwMode="auto">
          <a:xfrm>
            <a:off x="6483350" y="1293813"/>
            <a:ext cx="1187450" cy="915987"/>
            <a:chOff x="4084" y="815"/>
            <a:chExt cx="748" cy="577"/>
          </a:xfrm>
        </p:grpSpPr>
        <p:sp>
          <p:nvSpPr>
            <p:cNvPr id="1032437" name="Oval 245"/>
            <p:cNvSpPr>
              <a:spLocks noChangeArrowheads="1"/>
            </p:cNvSpPr>
            <p:nvPr/>
          </p:nvSpPr>
          <p:spPr bwMode="auto">
            <a:xfrm>
              <a:off x="4084" y="846"/>
              <a:ext cx="660" cy="546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38" name="Oval 246"/>
            <p:cNvSpPr>
              <a:spLocks noChangeArrowheads="1"/>
            </p:cNvSpPr>
            <p:nvPr/>
          </p:nvSpPr>
          <p:spPr bwMode="auto">
            <a:xfrm>
              <a:off x="4117" y="867"/>
              <a:ext cx="602" cy="503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39" name="Oval 247"/>
            <p:cNvSpPr>
              <a:spLocks noChangeArrowheads="1"/>
            </p:cNvSpPr>
            <p:nvPr/>
          </p:nvSpPr>
          <p:spPr bwMode="auto">
            <a:xfrm>
              <a:off x="4199" y="935"/>
              <a:ext cx="438" cy="367"/>
            </a:xfrm>
            <a:prstGeom prst="ellipse">
              <a:avLst/>
            </a:prstGeom>
            <a:solidFill>
              <a:srgbClr val="000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40" name="Oval 248"/>
            <p:cNvSpPr>
              <a:spLocks noChangeArrowheads="1"/>
            </p:cNvSpPr>
            <p:nvPr/>
          </p:nvSpPr>
          <p:spPr bwMode="auto">
            <a:xfrm>
              <a:off x="4284" y="1007"/>
              <a:ext cx="268" cy="22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41" name="Oval 249"/>
            <p:cNvSpPr>
              <a:spLocks noChangeArrowheads="1"/>
            </p:cNvSpPr>
            <p:nvPr/>
          </p:nvSpPr>
          <p:spPr bwMode="auto">
            <a:xfrm>
              <a:off x="4364" y="1074"/>
              <a:ext cx="108" cy="9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42" name="Freeform 250"/>
            <p:cNvSpPr>
              <a:spLocks/>
            </p:cNvSpPr>
            <p:nvPr/>
          </p:nvSpPr>
          <p:spPr bwMode="auto">
            <a:xfrm>
              <a:off x="4416" y="1048"/>
              <a:ext cx="416" cy="140"/>
            </a:xfrm>
            <a:custGeom>
              <a:avLst/>
              <a:gdLst>
                <a:gd name="T0" fmla="*/ 0 w 416"/>
                <a:gd name="T1" fmla="*/ 81 h 140"/>
                <a:gd name="T2" fmla="*/ 98 w 416"/>
                <a:gd name="T3" fmla="*/ 0 h 140"/>
                <a:gd name="T4" fmla="*/ 103 w 416"/>
                <a:gd name="T5" fmla="*/ 51 h 140"/>
                <a:gd name="T6" fmla="*/ 408 w 416"/>
                <a:gd name="T7" fmla="*/ 1 h 140"/>
                <a:gd name="T8" fmla="*/ 393 w 416"/>
                <a:gd name="T9" fmla="*/ 58 h 140"/>
                <a:gd name="T10" fmla="*/ 415 w 416"/>
                <a:gd name="T11" fmla="*/ 112 h 140"/>
                <a:gd name="T12" fmla="*/ 108 w 416"/>
                <a:gd name="T13" fmla="*/ 95 h 140"/>
                <a:gd name="T14" fmla="*/ 119 w 416"/>
                <a:gd name="T15" fmla="*/ 139 h 140"/>
                <a:gd name="T16" fmla="*/ 0 w 416"/>
                <a:gd name="T17" fmla="*/ 8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6" h="140">
                  <a:moveTo>
                    <a:pt x="0" y="81"/>
                  </a:moveTo>
                  <a:lnTo>
                    <a:pt x="98" y="0"/>
                  </a:lnTo>
                  <a:lnTo>
                    <a:pt x="103" y="51"/>
                  </a:lnTo>
                  <a:lnTo>
                    <a:pt x="408" y="1"/>
                  </a:lnTo>
                  <a:lnTo>
                    <a:pt x="393" y="58"/>
                  </a:lnTo>
                  <a:lnTo>
                    <a:pt x="415" y="112"/>
                  </a:lnTo>
                  <a:lnTo>
                    <a:pt x="108" y="95"/>
                  </a:lnTo>
                  <a:lnTo>
                    <a:pt x="119" y="139"/>
                  </a:lnTo>
                  <a:lnTo>
                    <a:pt x="0" y="8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43" name="Freeform 251"/>
            <p:cNvSpPr>
              <a:spLocks/>
            </p:cNvSpPr>
            <p:nvPr/>
          </p:nvSpPr>
          <p:spPr bwMode="auto">
            <a:xfrm>
              <a:off x="4414" y="815"/>
              <a:ext cx="411" cy="315"/>
            </a:xfrm>
            <a:custGeom>
              <a:avLst/>
              <a:gdLst>
                <a:gd name="T0" fmla="*/ 0 w 411"/>
                <a:gd name="T1" fmla="*/ 314 h 315"/>
                <a:gd name="T2" fmla="*/ 20 w 411"/>
                <a:gd name="T3" fmla="*/ 203 h 315"/>
                <a:gd name="T4" fmla="*/ 62 w 411"/>
                <a:gd name="T5" fmla="*/ 238 h 315"/>
                <a:gd name="T6" fmla="*/ 277 w 411"/>
                <a:gd name="T7" fmla="*/ 0 h 315"/>
                <a:gd name="T8" fmla="*/ 320 w 411"/>
                <a:gd name="T9" fmla="*/ 86 h 315"/>
                <a:gd name="T10" fmla="*/ 410 w 411"/>
                <a:gd name="T11" fmla="*/ 128 h 315"/>
                <a:gd name="T12" fmla="*/ 98 w 411"/>
                <a:gd name="T13" fmla="*/ 270 h 315"/>
                <a:gd name="T14" fmla="*/ 137 w 411"/>
                <a:gd name="T15" fmla="*/ 303 h 315"/>
                <a:gd name="T16" fmla="*/ 0 w 411"/>
                <a:gd name="T17" fmla="*/ 31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315">
                  <a:moveTo>
                    <a:pt x="0" y="314"/>
                  </a:moveTo>
                  <a:lnTo>
                    <a:pt x="20" y="203"/>
                  </a:lnTo>
                  <a:lnTo>
                    <a:pt x="62" y="238"/>
                  </a:lnTo>
                  <a:lnTo>
                    <a:pt x="277" y="0"/>
                  </a:lnTo>
                  <a:lnTo>
                    <a:pt x="320" y="86"/>
                  </a:lnTo>
                  <a:lnTo>
                    <a:pt x="410" y="128"/>
                  </a:lnTo>
                  <a:lnTo>
                    <a:pt x="98" y="270"/>
                  </a:lnTo>
                  <a:lnTo>
                    <a:pt x="137" y="303"/>
                  </a:lnTo>
                  <a:lnTo>
                    <a:pt x="0" y="314"/>
                  </a:lnTo>
                </a:path>
              </a:pathLst>
            </a:custGeom>
            <a:solidFill>
              <a:srgbClr val="00FF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2444" name="Group 252"/>
          <p:cNvGrpSpPr>
            <a:grpSpLocks/>
          </p:cNvGrpSpPr>
          <p:nvPr/>
        </p:nvGrpSpPr>
        <p:grpSpPr bwMode="auto">
          <a:xfrm>
            <a:off x="2616200" y="5611813"/>
            <a:ext cx="1666875" cy="1090612"/>
            <a:chOff x="1648" y="3535"/>
            <a:chExt cx="1049" cy="687"/>
          </a:xfrm>
        </p:grpSpPr>
        <p:sp>
          <p:nvSpPr>
            <p:cNvPr id="1032445" name="Rectangle 253"/>
            <p:cNvSpPr>
              <a:spLocks noChangeArrowheads="1"/>
            </p:cNvSpPr>
            <p:nvPr/>
          </p:nvSpPr>
          <p:spPr bwMode="auto">
            <a:xfrm>
              <a:off x="1825" y="3535"/>
              <a:ext cx="866" cy="562"/>
            </a:xfrm>
            <a:prstGeom prst="rect">
              <a:avLst/>
            </a:prstGeom>
            <a:solidFill>
              <a:srgbClr val="404040"/>
            </a:solidFill>
            <a:ln w="50800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46" name="Freeform 254"/>
            <p:cNvSpPr>
              <a:spLocks/>
            </p:cNvSpPr>
            <p:nvPr/>
          </p:nvSpPr>
          <p:spPr bwMode="auto">
            <a:xfrm>
              <a:off x="1958" y="3536"/>
              <a:ext cx="736" cy="564"/>
            </a:xfrm>
            <a:custGeom>
              <a:avLst/>
              <a:gdLst>
                <a:gd name="T0" fmla="*/ 0 w 736"/>
                <a:gd name="T1" fmla="*/ 563 h 564"/>
                <a:gd name="T2" fmla="*/ 735 w 736"/>
                <a:gd name="T3" fmla="*/ 563 h 564"/>
                <a:gd name="T4" fmla="*/ 735 w 736"/>
                <a:gd name="T5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36" h="564">
                  <a:moveTo>
                    <a:pt x="0" y="563"/>
                  </a:moveTo>
                  <a:lnTo>
                    <a:pt x="735" y="563"/>
                  </a:lnTo>
                  <a:lnTo>
                    <a:pt x="73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47" name="Freeform 255"/>
            <p:cNvSpPr>
              <a:spLocks/>
            </p:cNvSpPr>
            <p:nvPr/>
          </p:nvSpPr>
          <p:spPr bwMode="auto">
            <a:xfrm>
              <a:off x="1827" y="3536"/>
              <a:ext cx="870" cy="111"/>
            </a:xfrm>
            <a:custGeom>
              <a:avLst/>
              <a:gdLst>
                <a:gd name="T0" fmla="*/ 0 w 870"/>
                <a:gd name="T1" fmla="*/ 110 h 111"/>
                <a:gd name="T2" fmla="*/ 0 w 870"/>
                <a:gd name="T3" fmla="*/ 0 h 111"/>
                <a:gd name="T4" fmla="*/ 869 w 870"/>
                <a:gd name="T5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70" h="111">
                  <a:moveTo>
                    <a:pt x="0" y="110"/>
                  </a:moveTo>
                  <a:lnTo>
                    <a:pt x="0" y="0"/>
                  </a:lnTo>
                  <a:lnTo>
                    <a:pt x="869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48" name="Freeform 256"/>
            <p:cNvSpPr>
              <a:spLocks/>
            </p:cNvSpPr>
            <p:nvPr/>
          </p:nvSpPr>
          <p:spPr bwMode="auto">
            <a:xfrm>
              <a:off x="1868" y="3740"/>
              <a:ext cx="10" cy="6"/>
            </a:xfrm>
            <a:custGeom>
              <a:avLst/>
              <a:gdLst>
                <a:gd name="T0" fmla="*/ 0 w 10"/>
                <a:gd name="T1" fmla="*/ 5 h 6"/>
                <a:gd name="T2" fmla="*/ 8 w 10"/>
                <a:gd name="T3" fmla="*/ 4 h 6"/>
                <a:gd name="T4" fmla="*/ 9 w 10"/>
                <a:gd name="T5" fmla="*/ 3 h 6"/>
                <a:gd name="T6" fmla="*/ 8 w 10"/>
                <a:gd name="T7" fmla="*/ 0 h 6"/>
                <a:gd name="T8" fmla="*/ 0 w 10"/>
                <a:gd name="T9" fmla="*/ 4 h 6"/>
                <a:gd name="T10" fmla="*/ 0 w 10"/>
                <a:gd name="T11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6">
                  <a:moveTo>
                    <a:pt x="0" y="5"/>
                  </a:moveTo>
                  <a:lnTo>
                    <a:pt x="8" y="4"/>
                  </a:lnTo>
                  <a:lnTo>
                    <a:pt x="9" y="3"/>
                  </a:lnTo>
                  <a:lnTo>
                    <a:pt x="8" y="0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49" name="Freeform 257"/>
            <p:cNvSpPr>
              <a:spLocks/>
            </p:cNvSpPr>
            <p:nvPr/>
          </p:nvSpPr>
          <p:spPr bwMode="auto">
            <a:xfrm>
              <a:off x="1754" y="3708"/>
              <a:ext cx="124" cy="114"/>
            </a:xfrm>
            <a:custGeom>
              <a:avLst/>
              <a:gdLst>
                <a:gd name="T0" fmla="*/ 114 w 124"/>
                <a:gd name="T1" fmla="*/ 1 h 114"/>
                <a:gd name="T2" fmla="*/ 116 w 124"/>
                <a:gd name="T3" fmla="*/ 9 h 114"/>
                <a:gd name="T4" fmla="*/ 118 w 124"/>
                <a:gd name="T5" fmla="*/ 18 h 114"/>
                <a:gd name="T6" fmla="*/ 119 w 124"/>
                <a:gd name="T7" fmla="*/ 23 h 114"/>
                <a:gd name="T8" fmla="*/ 117 w 124"/>
                <a:gd name="T9" fmla="*/ 28 h 114"/>
                <a:gd name="T10" fmla="*/ 115 w 124"/>
                <a:gd name="T11" fmla="*/ 30 h 114"/>
                <a:gd name="T12" fmla="*/ 113 w 124"/>
                <a:gd name="T13" fmla="*/ 33 h 114"/>
                <a:gd name="T14" fmla="*/ 113 w 124"/>
                <a:gd name="T15" fmla="*/ 37 h 114"/>
                <a:gd name="T16" fmla="*/ 114 w 124"/>
                <a:gd name="T17" fmla="*/ 42 h 114"/>
                <a:gd name="T18" fmla="*/ 117 w 124"/>
                <a:gd name="T19" fmla="*/ 47 h 114"/>
                <a:gd name="T20" fmla="*/ 121 w 124"/>
                <a:gd name="T21" fmla="*/ 50 h 114"/>
                <a:gd name="T22" fmla="*/ 123 w 124"/>
                <a:gd name="T23" fmla="*/ 52 h 114"/>
                <a:gd name="T24" fmla="*/ 123 w 124"/>
                <a:gd name="T25" fmla="*/ 56 h 114"/>
                <a:gd name="T26" fmla="*/ 114 w 124"/>
                <a:gd name="T27" fmla="*/ 62 h 114"/>
                <a:gd name="T28" fmla="*/ 114 w 124"/>
                <a:gd name="T29" fmla="*/ 66 h 114"/>
                <a:gd name="T30" fmla="*/ 114 w 124"/>
                <a:gd name="T31" fmla="*/ 67 h 114"/>
                <a:gd name="T32" fmla="*/ 114 w 124"/>
                <a:gd name="T33" fmla="*/ 72 h 114"/>
                <a:gd name="T34" fmla="*/ 113 w 124"/>
                <a:gd name="T35" fmla="*/ 79 h 114"/>
                <a:gd name="T36" fmla="*/ 111 w 124"/>
                <a:gd name="T37" fmla="*/ 88 h 114"/>
                <a:gd name="T38" fmla="*/ 109 w 124"/>
                <a:gd name="T39" fmla="*/ 93 h 114"/>
                <a:gd name="T40" fmla="*/ 109 w 124"/>
                <a:gd name="T41" fmla="*/ 99 h 114"/>
                <a:gd name="T42" fmla="*/ 109 w 124"/>
                <a:gd name="T43" fmla="*/ 103 h 114"/>
                <a:gd name="T44" fmla="*/ 109 w 124"/>
                <a:gd name="T45" fmla="*/ 106 h 114"/>
                <a:gd name="T46" fmla="*/ 104 w 124"/>
                <a:gd name="T47" fmla="*/ 112 h 114"/>
                <a:gd name="T48" fmla="*/ 98 w 124"/>
                <a:gd name="T49" fmla="*/ 113 h 114"/>
                <a:gd name="T50" fmla="*/ 87 w 124"/>
                <a:gd name="T51" fmla="*/ 113 h 114"/>
                <a:gd name="T52" fmla="*/ 83 w 124"/>
                <a:gd name="T53" fmla="*/ 113 h 114"/>
                <a:gd name="T54" fmla="*/ 66 w 124"/>
                <a:gd name="T55" fmla="*/ 103 h 114"/>
                <a:gd name="T56" fmla="*/ 50 w 124"/>
                <a:gd name="T57" fmla="*/ 98 h 114"/>
                <a:gd name="T58" fmla="*/ 38 w 124"/>
                <a:gd name="T59" fmla="*/ 94 h 114"/>
                <a:gd name="T60" fmla="*/ 25 w 124"/>
                <a:gd name="T61" fmla="*/ 94 h 114"/>
                <a:gd name="T62" fmla="*/ 12 w 124"/>
                <a:gd name="T63" fmla="*/ 94 h 114"/>
                <a:gd name="T64" fmla="*/ 3 w 124"/>
                <a:gd name="T65" fmla="*/ 94 h 114"/>
                <a:gd name="T66" fmla="*/ 1 w 124"/>
                <a:gd name="T67" fmla="*/ 93 h 114"/>
                <a:gd name="T68" fmla="*/ 0 w 124"/>
                <a:gd name="T69" fmla="*/ 86 h 114"/>
                <a:gd name="T70" fmla="*/ 0 w 124"/>
                <a:gd name="T71" fmla="*/ 82 h 114"/>
                <a:gd name="T72" fmla="*/ 44 w 124"/>
                <a:gd name="T73" fmla="*/ 69 h 114"/>
                <a:gd name="T74" fmla="*/ 57 w 124"/>
                <a:gd name="T75" fmla="*/ 47 h 114"/>
                <a:gd name="T76" fmla="*/ 74 w 124"/>
                <a:gd name="T77" fmla="*/ 28 h 114"/>
                <a:gd name="T78" fmla="*/ 113 w 124"/>
                <a:gd name="T79" fmla="*/ 0 h 114"/>
                <a:gd name="T80" fmla="*/ 114 w 124"/>
                <a:gd name="T81" fmla="*/ 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4" h="114">
                  <a:moveTo>
                    <a:pt x="114" y="1"/>
                  </a:moveTo>
                  <a:lnTo>
                    <a:pt x="116" y="9"/>
                  </a:lnTo>
                  <a:lnTo>
                    <a:pt x="118" y="18"/>
                  </a:lnTo>
                  <a:lnTo>
                    <a:pt x="119" y="23"/>
                  </a:lnTo>
                  <a:lnTo>
                    <a:pt x="117" y="28"/>
                  </a:lnTo>
                  <a:lnTo>
                    <a:pt x="115" y="30"/>
                  </a:lnTo>
                  <a:lnTo>
                    <a:pt x="113" y="33"/>
                  </a:lnTo>
                  <a:lnTo>
                    <a:pt x="113" y="37"/>
                  </a:lnTo>
                  <a:lnTo>
                    <a:pt x="114" y="42"/>
                  </a:lnTo>
                  <a:lnTo>
                    <a:pt x="117" y="47"/>
                  </a:lnTo>
                  <a:lnTo>
                    <a:pt x="121" y="50"/>
                  </a:lnTo>
                  <a:lnTo>
                    <a:pt x="123" y="52"/>
                  </a:lnTo>
                  <a:lnTo>
                    <a:pt x="123" y="56"/>
                  </a:lnTo>
                  <a:lnTo>
                    <a:pt x="114" y="62"/>
                  </a:lnTo>
                  <a:lnTo>
                    <a:pt x="114" y="66"/>
                  </a:lnTo>
                  <a:lnTo>
                    <a:pt x="114" y="67"/>
                  </a:lnTo>
                  <a:lnTo>
                    <a:pt x="114" y="72"/>
                  </a:lnTo>
                  <a:lnTo>
                    <a:pt x="113" y="79"/>
                  </a:lnTo>
                  <a:lnTo>
                    <a:pt x="111" y="88"/>
                  </a:lnTo>
                  <a:lnTo>
                    <a:pt x="109" y="93"/>
                  </a:lnTo>
                  <a:lnTo>
                    <a:pt x="109" y="99"/>
                  </a:lnTo>
                  <a:lnTo>
                    <a:pt x="109" y="103"/>
                  </a:lnTo>
                  <a:lnTo>
                    <a:pt x="109" y="106"/>
                  </a:lnTo>
                  <a:lnTo>
                    <a:pt x="104" y="112"/>
                  </a:lnTo>
                  <a:lnTo>
                    <a:pt x="98" y="113"/>
                  </a:lnTo>
                  <a:lnTo>
                    <a:pt x="87" y="113"/>
                  </a:lnTo>
                  <a:lnTo>
                    <a:pt x="83" y="113"/>
                  </a:lnTo>
                  <a:lnTo>
                    <a:pt x="66" y="103"/>
                  </a:lnTo>
                  <a:lnTo>
                    <a:pt x="50" y="98"/>
                  </a:lnTo>
                  <a:lnTo>
                    <a:pt x="38" y="94"/>
                  </a:lnTo>
                  <a:lnTo>
                    <a:pt x="25" y="94"/>
                  </a:lnTo>
                  <a:lnTo>
                    <a:pt x="12" y="94"/>
                  </a:lnTo>
                  <a:lnTo>
                    <a:pt x="3" y="94"/>
                  </a:lnTo>
                  <a:lnTo>
                    <a:pt x="1" y="93"/>
                  </a:lnTo>
                  <a:lnTo>
                    <a:pt x="0" y="86"/>
                  </a:lnTo>
                  <a:lnTo>
                    <a:pt x="0" y="82"/>
                  </a:lnTo>
                  <a:lnTo>
                    <a:pt x="44" y="69"/>
                  </a:lnTo>
                  <a:lnTo>
                    <a:pt x="57" y="47"/>
                  </a:lnTo>
                  <a:lnTo>
                    <a:pt x="74" y="28"/>
                  </a:lnTo>
                  <a:lnTo>
                    <a:pt x="113" y="0"/>
                  </a:lnTo>
                  <a:lnTo>
                    <a:pt x="114" y="1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50" name="Freeform 258"/>
            <p:cNvSpPr>
              <a:spLocks/>
            </p:cNvSpPr>
            <p:nvPr/>
          </p:nvSpPr>
          <p:spPr bwMode="auto">
            <a:xfrm>
              <a:off x="1714" y="3648"/>
              <a:ext cx="161" cy="144"/>
            </a:xfrm>
            <a:custGeom>
              <a:avLst/>
              <a:gdLst>
                <a:gd name="T0" fmla="*/ 122 w 161"/>
                <a:gd name="T1" fmla="*/ 95 h 144"/>
                <a:gd name="T2" fmla="*/ 129 w 161"/>
                <a:gd name="T3" fmla="*/ 97 h 144"/>
                <a:gd name="T4" fmla="*/ 134 w 161"/>
                <a:gd name="T5" fmla="*/ 93 h 144"/>
                <a:gd name="T6" fmla="*/ 138 w 161"/>
                <a:gd name="T7" fmla="*/ 85 h 144"/>
                <a:gd name="T8" fmla="*/ 144 w 161"/>
                <a:gd name="T9" fmla="*/ 72 h 144"/>
                <a:gd name="T10" fmla="*/ 153 w 161"/>
                <a:gd name="T11" fmla="*/ 60 h 144"/>
                <a:gd name="T12" fmla="*/ 160 w 161"/>
                <a:gd name="T13" fmla="*/ 54 h 144"/>
                <a:gd name="T14" fmla="*/ 160 w 161"/>
                <a:gd name="T15" fmla="*/ 48 h 144"/>
                <a:gd name="T16" fmla="*/ 158 w 161"/>
                <a:gd name="T17" fmla="*/ 37 h 144"/>
                <a:gd name="T18" fmla="*/ 153 w 161"/>
                <a:gd name="T19" fmla="*/ 27 h 144"/>
                <a:gd name="T20" fmla="*/ 138 w 161"/>
                <a:gd name="T21" fmla="*/ 12 h 144"/>
                <a:gd name="T22" fmla="*/ 120 w 161"/>
                <a:gd name="T23" fmla="*/ 5 h 144"/>
                <a:gd name="T24" fmla="*/ 112 w 161"/>
                <a:gd name="T25" fmla="*/ 8 h 144"/>
                <a:gd name="T26" fmla="*/ 102 w 161"/>
                <a:gd name="T27" fmla="*/ 5 h 144"/>
                <a:gd name="T28" fmla="*/ 96 w 161"/>
                <a:gd name="T29" fmla="*/ 5 h 144"/>
                <a:gd name="T30" fmla="*/ 87 w 161"/>
                <a:gd name="T31" fmla="*/ 3 h 144"/>
                <a:gd name="T32" fmla="*/ 71 w 161"/>
                <a:gd name="T33" fmla="*/ 0 h 144"/>
                <a:gd name="T34" fmla="*/ 44 w 161"/>
                <a:gd name="T35" fmla="*/ 6 h 144"/>
                <a:gd name="T36" fmla="*/ 33 w 161"/>
                <a:gd name="T37" fmla="*/ 15 h 144"/>
                <a:gd name="T38" fmla="*/ 23 w 161"/>
                <a:gd name="T39" fmla="*/ 22 h 144"/>
                <a:gd name="T40" fmla="*/ 8 w 161"/>
                <a:gd name="T41" fmla="*/ 49 h 144"/>
                <a:gd name="T42" fmla="*/ 0 w 161"/>
                <a:gd name="T43" fmla="*/ 64 h 144"/>
                <a:gd name="T44" fmla="*/ 2 w 161"/>
                <a:gd name="T45" fmla="*/ 79 h 144"/>
                <a:gd name="T46" fmla="*/ 3 w 161"/>
                <a:gd name="T47" fmla="*/ 93 h 144"/>
                <a:gd name="T48" fmla="*/ 12 w 161"/>
                <a:gd name="T49" fmla="*/ 113 h 144"/>
                <a:gd name="T50" fmla="*/ 31 w 161"/>
                <a:gd name="T51" fmla="*/ 133 h 144"/>
                <a:gd name="T52" fmla="*/ 40 w 161"/>
                <a:gd name="T53" fmla="*/ 143 h 144"/>
                <a:gd name="T54" fmla="*/ 61 w 161"/>
                <a:gd name="T55" fmla="*/ 136 h 144"/>
                <a:gd name="T56" fmla="*/ 80 w 161"/>
                <a:gd name="T57" fmla="*/ 131 h 144"/>
                <a:gd name="T58" fmla="*/ 89 w 161"/>
                <a:gd name="T59" fmla="*/ 126 h 144"/>
                <a:gd name="T60" fmla="*/ 93 w 161"/>
                <a:gd name="T61" fmla="*/ 114 h 144"/>
                <a:gd name="T62" fmla="*/ 103 w 161"/>
                <a:gd name="T63" fmla="*/ 97 h 144"/>
                <a:gd name="T64" fmla="*/ 115 w 161"/>
                <a:gd name="T65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1" h="144">
                  <a:moveTo>
                    <a:pt x="118" y="93"/>
                  </a:moveTo>
                  <a:lnTo>
                    <a:pt x="122" y="95"/>
                  </a:lnTo>
                  <a:lnTo>
                    <a:pt x="126" y="96"/>
                  </a:lnTo>
                  <a:lnTo>
                    <a:pt x="129" y="97"/>
                  </a:lnTo>
                  <a:lnTo>
                    <a:pt x="132" y="95"/>
                  </a:lnTo>
                  <a:lnTo>
                    <a:pt x="134" y="93"/>
                  </a:lnTo>
                  <a:lnTo>
                    <a:pt x="135" y="90"/>
                  </a:lnTo>
                  <a:lnTo>
                    <a:pt x="138" y="85"/>
                  </a:lnTo>
                  <a:lnTo>
                    <a:pt x="140" y="80"/>
                  </a:lnTo>
                  <a:lnTo>
                    <a:pt x="144" y="72"/>
                  </a:lnTo>
                  <a:lnTo>
                    <a:pt x="148" y="67"/>
                  </a:lnTo>
                  <a:lnTo>
                    <a:pt x="153" y="60"/>
                  </a:lnTo>
                  <a:lnTo>
                    <a:pt x="156" y="57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48"/>
                  </a:lnTo>
                  <a:lnTo>
                    <a:pt x="158" y="43"/>
                  </a:lnTo>
                  <a:lnTo>
                    <a:pt x="158" y="37"/>
                  </a:lnTo>
                  <a:lnTo>
                    <a:pt x="158" y="31"/>
                  </a:lnTo>
                  <a:lnTo>
                    <a:pt x="153" y="27"/>
                  </a:lnTo>
                  <a:lnTo>
                    <a:pt x="146" y="20"/>
                  </a:lnTo>
                  <a:lnTo>
                    <a:pt x="138" y="12"/>
                  </a:lnTo>
                  <a:lnTo>
                    <a:pt x="126" y="8"/>
                  </a:lnTo>
                  <a:lnTo>
                    <a:pt x="120" y="5"/>
                  </a:lnTo>
                  <a:lnTo>
                    <a:pt x="115" y="4"/>
                  </a:lnTo>
                  <a:lnTo>
                    <a:pt x="112" y="8"/>
                  </a:lnTo>
                  <a:lnTo>
                    <a:pt x="105" y="8"/>
                  </a:lnTo>
                  <a:lnTo>
                    <a:pt x="102" y="5"/>
                  </a:lnTo>
                  <a:lnTo>
                    <a:pt x="98" y="4"/>
                  </a:lnTo>
                  <a:lnTo>
                    <a:pt x="96" y="5"/>
                  </a:lnTo>
                  <a:lnTo>
                    <a:pt x="94" y="6"/>
                  </a:lnTo>
                  <a:lnTo>
                    <a:pt x="87" y="3"/>
                  </a:lnTo>
                  <a:lnTo>
                    <a:pt x="80" y="3"/>
                  </a:lnTo>
                  <a:lnTo>
                    <a:pt x="71" y="0"/>
                  </a:lnTo>
                  <a:lnTo>
                    <a:pt x="56" y="3"/>
                  </a:lnTo>
                  <a:lnTo>
                    <a:pt x="44" y="6"/>
                  </a:lnTo>
                  <a:lnTo>
                    <a:pt x="37" y="12"/>
                  </a:lnTo>
                  <a:lnTo>
                    <a:pt x="33" y="15"/>
                  </a:lnTo>
                  <a:lnTo>
                    <a:pt x="31" y="19"/>
                  </a:lnTo>
                  <a:lnTo>
                    <a:pt x="23" y="22"/>
                  </a:lnTo>
                  <a:lnTo>
                    <a:pt x="17" y="29"/>
                  </a:lnTo>
                  <a:lnTo>
                    <a:pt x="8" y="49"/>
                  </a:lnTo>
                  <a:lnTo>
                    <a:pt x="2" y="60"/>
                  </a:lnTo>
                  <a:lnTo>
                    <a:pt x="0" y="64"/>
                  </a:lnTo>
                  <a:lnTo>
                    <a:pt x="2" y="71"/>
                  </a:lnTo>
                  <a:lnTo>
                    <a:pt x="2" y="79"/>
                  </a:lnTo>
                  <a:lnTo>
                    <a:pt x="4" y="87"/>
                  </a:lnTo>
                  <a:lnTo>
                    <a:pt x="3" y="93"/>
                  </a:lnTo>
                  <a:lnTo>
                    <a:pt x="8" y="101"/>
                  </a:lnTo>
                  <a:lnTo>
                    <a:pt x="12" y="113"/>
                  </a:lnTo>
                  <a:lnTo>
                    <a:pt x="22" y="123"/>
                  </a:lnTo>
                  <a:lnTo>
                    <a:pt x="31" y="133"/>
                  </a:lnTo>
                  <a:lnTo>
                    <a:pt x="35" y="140"/>
                  </a:lnTo>
                  <a:lnTo>
                    <a:pt x="40" y="143"/>
                  </a:lnTo>
                  <a:lnTo>
                    <a:pt x="45" y="139"/>
                  </a:lnTo>
                  <a:lnTo>
                    <a:pt x="61" y="136"/>
                  </a:lnTo>
                  <a:lnTo>
                    <a:pt x="68" y="133"/>
                  </a:lnTo>
                  <a:lnTo>
                    <a:pt x="80" y="131"/>
                  </a:lnTo>
                  <a:lnTo>
                    <a:pt x="81" y="131"/>
                  </a:lnTo>
                  <a:lnTo>
                    <a:pt x="89" y="126"/>
                  </a:lnTo>
                  <a:lnTo>
                    <a:pt x="92" y="124"/>
                  </a:lnTo>
                  <a:lnTo>
                    <a:pt x="93" y="114"/>
                  </a:lnTo>
                  <a:lnTo>
                    <a:pt x="100" y="104"/>
                  </a:lnTo>
                  <a:lnTo>
                    <a:pt x="103" y="97"/>
                  </a:lnTo>
                  <a:lnTo>
                    <a:pt x="110" y="93"/>
                  </a:lnTo>
                  <a:lnTo>
                    <a:pt x="115" y="93"/>
                  </a:lnTo>
                  <a:lnTo>
                    <a:pt x="118" y="9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51" name="Line 259"/>
            <p:cNvSpPr>
              <a:spLocks noChangeShapeType="1"/>
            </p:cNvSpPr>
            <p:nvPr/>
          </p:nvSpPr>
          <p:spPr bwMode="auto">
            <a:xfrm>
              <a:off x="2052" y="3823"/>
              <a:ext cx="44" cy="45"/>
            </a:xfrm>
            <a:prstGeom prst="line">
              <a:avLst/>
            </a:prstGeom>
            <a:noFill/>
            <a:ln w="25400">
              <a:solidFill>
                <a:srgbClr val="0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52" name="Freeform 260"/>
            <p:cNvSpPr>
              <a:spLocks/>
            </p:cNvSpPr>
            <p:nvPr/>
          </p:nvSpPr>
          <p:spPr bwMode="auto">
            <a:xfrm>
              <a:off x="2021" y="3827"/>
              <a:ext cx="79" cy="210"/>
            </a:xfrm>
            <a:custGeom>
              <a:avLst/>
              <a:gdLst>
                <a:gd name="T0" fmla="*/ 42 w 79"/>
                <a:gd name="T1" fmla="*/ 2 h 210"/>
                <a:gd name="T2" fmla="*/ 40 w 79"/>
                <a:gd name="T3" fmla="*/ 4 h 210"/>
                <a:gd name="T4" fmla="*/ 39 w 79"/>
                <a:gd name="T5" fmla="*/ 7 h 210"/>
                <a:gd name="T6" fmla="*/ 39 w 79"/>
                <a:gd name="T7" fmla="*/ 16 h 210"/>
                <a:gd name="T8" fmla="*/ 36 w 79"/>
                <a:gd name="T9" fmla="*/ 19 h 210"/>
                <a:gd name="T10" fmla="*/ 28 w 79"/>
                <a:gd name="T11" fmla="*/ 19 h 210"/>
                <a:gd name="T12" fmla="*/ 22 w 79"/>
                <a:gd name="T13" fmla="*/ 30 h 210"/>
                <a:gd name="T14" fmla="*/ 22 w 79"/>
                <a:gd name="T15" fmla="*/ 42 h 210"/>
                <a:gd name="T16" fmla="*/ 32 w 79"/>
                <a:gd name="T17" fmla="*/ 60 h 210"/>
                <a:gd name="T18" fmla="*/ 33 w 79"/>
                <a:gd name="T19" fmla="*/ 73 h 210"/>
                <a:gd name="T20" fmla="*/ 31 w 79"/>
                <a:gd name="T21" fmla="*/ 97 h 210"/>
                <a:gd name="T22" fmla="*/ 23 w 79"/>
                <a:gd name="T23" fmla="*/ 121 h 210"/>
                <a:gd name="T24" fmla="*/ 20 w 79"/>
                <a:gd name="T25" fmla="*/ 131 h 210"/>
                <a:gd name="T26" fmla="*/ 20 w 79"/>
                <a:gd name="T27" fmla="*/ 139 h 210"/>
                <a:gd name="T28" fmla="*/ 8 w 79"/>
                <a:gd name="T29" fmla="*/ 150 h 210"/>
                <a:gd name="T30" fmla="*/ 7 w 79"/>
                <a:gd name="T31" fmla="*/ 169 h 210"/>
                <a:gd name="T32" fmla="*/ 7 w 79"/>
                <a:gd name="T33" fmla="*/ 180 h 210"/>
                <a:gd name="T34" fmla="*/ 5 w 79"/>
                <a:gd name="T35" fmla="*/ 189 h 210"/>
                <a:gd name="T36" fmla="*/ 0 w 79"/>
                <a:gd name="T37" fmla="*/ 196 h 210"/>
                <a:gd name="T38" fmla="*/ 27 w 79"/>
                <a:gd name="T39" fmla="*/ 204 h 210"/>
                <a:gd name="T40" fmla="*/ 39 w 79"/>
                <a:gd name="T41" fmla="*/ 209 h 210"/>
                <a:gd name="T42" fmla="*/ 53 w 79"/>
                <a:gd name="T43" fmla="*/ 194 h 210"/>
                <a:gd name="T44" fmla="*/ 59 w 79"/>
                <a:gd name="T45" fmla="*/ 175 h 210"/>
                <a:gd name="T46" fmla="*/ 63 w 79"/>
                <a:gd name="T47" fmla="*/ 151 h 210"/>
                <a:gd name="T48" fmla="*/ 63 w 79"/>
                <a:gd name="T49" fmla="*/ 131 h 210"/>
                <a:gd name="T50" fmla="*/ 63 w 79"/>
                <a:gd name="T51" fmla="*/ 115 h 210"/>
                <a:gd name="T52" fmla="*/ 63 w 79"/>
                <a:gd name="T53" fmla="*/ 100 h 210"/>
                <a:gd name="T54" fmla="*/ 63 w 79"/>
                <a:gd name="T55" fmla="*/ 86 h 210"/>
                <a:gd name="T56" fmla="*/ 63 w 79"/>
                <a:gd name="T57" fmla="*/ 72 h 210"/>
                <a:gd name="T58" fmla="*/ 64 w 79"/>
                <a:gd name="T59" fmla="*/ 60 h 210"/>
                <a:gd name="T60" fmla="*/ 69 w 79"/>
                <a:gd name="T61" fmla="*/ 54 h 210"/>
                <a:gd name="T62" fmla="*/ 76 w 79"/>
                <a:gd name="T63" fmla="*/ 45 h 210"/>
                <a:gd name="T64" fmla="*/ 78 w 79"/>
                <a:gd name="T65" fmla="*/ 28 h 210"/>
                <a:gd name="T66" fmla="*/ 76 w 79"/>
                <a:gd name="T67" fmla="*/ 25 h 210"/>
                <a:gd name="T68" fmla="*/ 72 w 79"/>
                <a:gd name="T69" fmla="*/ 28 h 210"/>
                <a:gd name="T70" fmla="*/ 72 w 79"/>
                <a:gd name="T71" fmla="*/ 18 h 210"/>
                <a:gd name="T72" fmla="*/ 66 w 79"/>
                <a:gd name="T73" fmla="*/ 17 h 210"/>
                <a:gd name="T74" fmla="*/ 63 w 79"/>
                <a:gd name="T75" fmla="*/ 23 h 210"/>
                <a:gd name="T76" fmla="*/ 63 w 79"/>
                <a:gd name="T77" fmla="*/ 15 h 210"/>
                <a:gd name="T78" fmla="*/ 60 w 79"/>
                <a:gd name="T79" fmla="*/ 9 h 210"/>
                <a:gd name="T80" fmla="*/ 57 w 79"/>
                <a:gd name="T81" fmla="*/ 8 h 210"/>
                <a:gd name="T82" fmla="*/ 52 w 79"/>
                <a:gd name="T83" fmla="*/ 12 h 210"/>
                <a:gd name="T84" fmla="*/ 51 w 79"/>
                <a:gd name="T85" fmla="*/ 17 h 210"/>
                <a:gd name="T86" fmla="*/ 49 w 79"/>
                <a:gd name="T87" fmla="*/ 21 h 210"/>
                <a:gd name="T88" fmla="*/ 49 w 79"/>
                <a:gd name="T89" fmla="*/ 17 h 210"/>
                <a:gd name="T90" fmla="*/ 50 w 79"/>
                <a:gd name="T91" fmla="*/ 8 h 210"/>
                <a:gd name="T92" fmla="*/ 49 w 79"/>
                <a:gd name="T93" fmla="*/ 3 h 210"/>
                <a:gd name="T94" fmla="*/ 47 w 79"/>
                <a:gd name="T95" fmla="*/ 0 h 210"/>
                <a:gd name="T96" fmla="*/ 44 w 79"/>
                <a:gd name="T97" fmla="*/ 0 h 210"/>
                <a:gd name="T98" fmla="*/ 42 w 79"/>
                <a:gd name="T99" fmla="*/ 2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9" h="210">
                  <a:moveTo>
                    <a:pt x="42" y="2"/>
                  </a:moveTo>
                  <a:lnTo>
                    <a:pt x="40" y="4"/>
                  </a:lnTo>
                  <a:lnTo>
                    <a:pt x="39" y="7"/>
                  </a:lnTo>
                  <a:lnTo>
                    <a:pt x="39" y="16"/>
                  </a:lnTo>
                  <a:lnTo>
                    <a:pt x="36" y="19"/>
                  </a:lnTo>
                  <a:lnTo>
                    <a:pt x="28" y="19"/>
                  </a:lnTo>
                  <a:lnTo>
                    <a:pt x="22" y="30"/>
                  </a:lnTo>
                  <a:lnTo>
                    <a:pt x="22" y="42"/>
                  </a:lnTo>
                  <a:lnTo>
                    <a:pt x="32" y="60"/>
                  </a:lnTo>
                  <a:lnTo>
                    <a:pt x="33" y="73"/>
                  </a:lnTo>
                  <a:lnTo>
                    <a:pt x="31" y="97"/>
                  </a:lnTo>
                  <a:lnTo>
                    <a:pt x="23" y="121"/>
                  </a:lnTo>
                  <a:lnTo>
                    <a:pt x="20" y="131"/>
                  </a:lnTo>
                  <a:lnTo>
                    <a:pt x="20" y="139"/>
                  </a:lnTo>
                  <a:lnTo>
                    <a:pt x="8" y="150"/>
                  </a:lnTo>
                  <a:lnTo>
                    <a:pt x="7" y="169"/>
                  </a:lnTo>
                  <a:lnTo>
                    <a:pt x="7" y="180"/>
                  </a:lnTo>
                  <a:lnTo>
                    <a:pt x="5" y="189"/>
                  </a:lnTo>
                  <a:lnTo>
                    <a:pt x="0" y="196"/>
                  </a:lnTo>
                  <a:lnTo>
                    <a:pt x="27" y="204"/>
                  </a:lnTo>
                  <a:lnTo>
                    <a:pt x="39" y="209"/>
                  </a:lnTo>
                  <a:lnTo>
                    <a:pt x="53" y="194"/>
                  </a:lnTo>
                  <a:lnTo>
                    <a:pt x="59" y="175"/>
                  </a:lnTo>
                  <a:lnTo>
                    <a:pt x="63" y="151"/>
                  </a:lnTo>
                  <a:lnTo>
                    <a:pt x="63" y="131"/>
                  </a:lnTo>
                  <a:lnTo>
                    <a:pt x="63" y="115"/>
                  </a:lnTo>
                  <a:lnTo>
                    <a:pt x="63" y="100"/>
                  </a:lnTo>
                  <a:lnTo>
                    <a:pt x="63" y="86"/>
                  </a:lnTo>
                  <a:lnTo>
                    <a:pt x="63" y="72"/>
                  </a:lnTo>
                  <a:lnTo>
                    <a:pt x="64" y="60"/>
                  </a:lnTo>
                  <a:lnTo>
                    <a:pt x="69" y="54"/>
                  </a:lnTo>
                  <a:lnTo>
                    <a:pt x="76" y="45"/>
                  </a:lnTo>
                  <a:lnTo>
                    <a:pt x="78" y="28"/>
                  </a:lnTo>
                  <a:lnTo>
                    <a:pt x="76" y="25"/>
                  </a:lnTo>
                  <a:lnTo>
                    <a:pt x="72" y="28"/>
                  </a:lnTo>
                  <a:lnTo>
                    <a:pt x="72" y="18"/>
                  </a:lnTo>
                  <a:lnTo>
                    <a:pt x="66" y="17"/>
                  </a:lnTo>
                  <a:lnTo>
                    <a:pt x="63" y="23"/>
                  </a:lnTo>
                  <a:lnTo>
                    <a:pt x="63" y="15"/>
                  </a:lnTo>
                  <a:lnTo>
                    <a:pt x="60" y="9"/>
                  </a:lnTo>
                  <a:lnTo>
                    <a:pt x="57" y="8"/>
                  </a:lnTo>
                  <a:lnTo>
                    <a:pt x="52" y="12"/>
                  </a:lnTo>
                  <a:lnTo>
                    <a:pt x="51" y="17"/>
                  </a:lnTo>
                  <a:lnTo>
                    <a:pt x="49" y="21"/>
                  </a:lnTo>
                  <a:lnTo>
                    <a:pt x="49" y="17"/>
                  </a:lnTo>
                  <a:lnTo>
                    <a:pt x="50" y="8"/>
                  </a:lnTo>
                  <a:lnTo>
                    <a:pt x="49" y="3"/>
                  </a:lnTo>
                  <a:lnTo>
                    <a:pt x="47" y="0"/>
                  </a:lnTo>
                  <a:lnTo>
                    <a:pt x="44" y="0"/>
                  </a:lnTo>
                  <a:lnTo>
                    <a:pt x="42" y="2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53" name="Freeform 261"/>
            <p:cNvSpPr>
              <a:spLocks/>
            </p:cNvSpPr>
            <p:nvPr/>
          </p:nvSpPr>
          <p:spPr bwMode="auto">
            <a:xfrm>
              <a:off x="1654" y="4078"/>
              <a:ext cx="61" cy="94"/>
            </a:xfrm>
            <a:custGeom>
              <a:avLst/>
              <a:gdLst>
                <a:gd name="T0" fmla="*/ 3 w 61"/>
                <a:gd name="T1" fmla="*/ 4 h 94"/>
                <a:gd name="T2" fmla="*/ 0 w 61"/>
                <a:gd name="T3" fmla="*/ 23 h 94"/>
                <a:gd name="T4" fmla="*/ 10 w 61"/>
                <a:gd name="T5" fmla="*/ 45 h 94"/>
                <a:gd name="T6" fmla="*/ 29 w 61"/>
                <a:gd name="T7" fmla="*/ 66 h 94"/>
                <a:gd name="T8" fmla="*/ 45 w 61"/>
                <a:gd name="T9" fmla="*/ 84 h 94"/>
                <a:gd name="T10" fmla="*/ 60 w 61"/>
                <a:gd name="T11" fmla="*/ 93 h 94"/>
                <a:gd name="T12" fmla="*/ 26 w 61"/>
                <a:gd name="T13" fmla="*/ 0 h 94"/>
                <a:gd name="T14" fmla="*/ 3 w 61"/>
                <a:gd name="T15" fmla="*/ 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94">
                  <a:moveTo>
                    <a:pt x="3" y="4"/>
                  </a:moveTo>
                  <a:lnTo>
                    <a:pt x="0" y="23"/>
                  </a:lnTo>
                  <a:lnTo>
                    <a:pt x="10" y="45"/>
                  </a:lnTo>
                  <a:lnTo>
                    <a:pt x="29" y="66"/>
                  </a:lnTo>
                  <a:lnTo>
                    <a:pt x="45" y="84"/>
                  </a:lnTo>
                  <a:lnTo>
                    <a:pt x="60" y="93"/>
                  </a:lnTo>
                  <a:lnTo>
                    <a:pt x="26" y="0"/>
                  </a:lnTo>
                  <a:lnTo>
                    <a:pt x="3" y="4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54" name="Freeform 262"/>
            <p:cNvSpPr>
              <a:spLocks/>
            </p:cNvSpPr>
            <p:nvPr/>
          </p:nvSpPr>
          <p:spPr bwMode="auto">
            <a:xfrm>
              <a:off x="1649" y="3995"/>
              <a:ext cx="19" cy="85"/>
            </a:xfrm>
            <a:custGeom>
              <a:avLst/>
              <a:gdLst>
                <a:gd name="T0" fmla="*/ 0 w 19"/>
                <a:gd name="T1" fmla="*/ 0 h 85"/>
                <a:gd name="T2" fmla="*/ 0 w 19"/>
                <a:gd name="T3" fmla="*/ 29 h 85"/>
                <a:gd name="T4" fmla="*/ 0 w 19"/>
                <a:gd name="T5" fmla="*/ 77 h 85"/>
                <a:gd name="T6" fmla="*/ 18 w 19"/>
                <a:gd name="T7" fmla="*/ 84 h 85"/>
                <a:gd name="T8" fmla="*/ 0 w 19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85">
                  <a:moveTo>
                    <a:pt x="0" y="0"/>
                  </a:moveTo>
                  <a:lnTo>
                    <a:pt x="0" y="29"/>
                  </a:lnTo>
                  <a:lnTo>
                    <a:pt x="0" y="77"/>
                  </a:lnTo>
                  <a:lnTo>
                    <a:pt x="18" y="84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55" name="Freeform 263"/>
            <p:cNvSpPr>
              <a:spLocks/>
            </p:cNvSpPr>
            <p:nvPr/>
          </p:nvSpPr>
          <p:spPr bwMode="auto">
            <a:xfrm>
              <a:off x="1648" y="3860"/>
              <a:ext cx="395" cy="317"/>
            </a:xfrm>
            <a:custGeom>
              <a:avLst/>
              <a:gdLst>
                <a:gd name="T0" fmla="*/ 240 w 395"/>
                <a:gd name="T1" fmla="*/ 14 h 317"/>
                <a:gd name="T2" fmla="*/ 206 w 395"/>
                <a:gd name="T3" fmla="*/ 7 h 317"/>
                <a:gd name="T4" fmla="*/ 173 w 395"/>
                <a:gd name="T5" fmla="*/ 4 h 317"/>
                <a:gd name="T6" fmla="*/ 152 w 395"/>
                <a:gd name="T7" fmla="*/ 0 h 317"/>
                <a:gd name="T8" fmla="*/ 132 w 395"/>
                <a:gd name="T9" fmla="*/ 0 h 317"/>
                <a:gd name="T10" fmla="*/ 115 w 395"/>
                <a:gd name="T11" fmla="*/ 5 h 317"/>
                <a:gd name="T12" fmla="*/ 95 w 395"/>
                <a:gd name="T13" fmla="*/ 5 h 317"/>
                <a:gd name="T14" fmla="*/ 85 w 395"/>
                <a:gd name="T15" fmla="*/ 7 h 317"/>
                <a:gd name="T16" fmla="*/ 79 w 395"/>
                <a:gd name="T17" fmla="*/ 5 h 317"/>
                <a:gd name="T18" fmla="*/ 50 w 395"/>
                <a:gd name="T19" fmla="*/ 19 h 317"/>
                <a:gd name="T20" fmla="*/ 34 w 395"/>
                <a:gd name="T21" fmla="*/ 25 h 317"/>
                <a:gd name="T22" fmla="*/ 26 w 395"/>
                <a:gd name="T23" fmla="*/ 37 h 317"/>
                <a:gd name="T24" fmla="*/ 11 w 395"/>
                <a:gd name="T25" fmla="*/ 54 h 317"/>
                <a:gd name="T26" fmla="*/ 1 w 395"/>
                <a:gd name="T27" fmla="*/ 66 h 317"/>
                <a:gd name="T28" fmla="*/ 1 w 395"/>
                <a:gd name="T29" fmla="*/ 79 h 317"/>
                <a:gd name="T30" fmla="*/ 0 w 395"/>
                <a:gd name="T31" fmla="*/ 103 h 317"/>
                <a:gd name="T32" fmla="*/ 0 w 395"/>
                <a:gd name="T33" fmla="*/ 117 h 317"/>
                <a:gd name="T34" fmla="*/ 8 w 395"/>
                <a:gd name="T35" fmla="*/ 156 h 317"/>
                <a:gd name="T36" fmla="*/ 17 w 395"/>
                <a:gd name="T37" fmla="*/ 194 h 317"/>
                <a:gd name="T38" fmla="*/ 26 w 395"/>
                <a:gd name="T39" fmla="*/ 234 h 317"/>
                <a:gd name="T40" fmla="*/ 36 w 395"/>
                <a:gd name="T41" fmla="*/ 256 h 317"/>
                <a:gd name="T42" fmla="*/ 45 w 395"/>
                <a:gd name="T43" fmla="*/ 275 h 317"/>
                <a:gd name="T44" fmla="*/ 61 w 395"/>
                <a:gd name="T45" fmla="*/ 292 h 317"/>
                <a:gd name="T46" fmla="*/ 76 w 395"/>
                <a:gd name="T47" fmla="*/ 314 h 317"/>
                <a:gd name="T48" fmla="*/ 172 w 395"/>
                <a:gd name="T49" fmla="*/ 315 h 317"/>
                <a:gd name="T50" fmla="*/ 208 w 395"/>
                <a:gd name="T51" fmla="*/ 315 h 317"/>
                <a:gd name="T52" fmla="*/ 261 w 395"/>
                <a:gd name="T53" fmla="*/ 312 h 317"/>
                <a:gd name="T54" fmla="*/ 282 w 395"/>
                <a:gd name="T55" fmla="*/ 316 h 317"/>
                <a:gd name="T56" fmla="*/ 301 w 395"/>
                <a:gd name="T57" fmla="*/ 254 h 317"/>
                <a:gd name="T58" fmla="*/ 303 w 395"/>
                <a:gd name="T59" fmla="*/ 211 h 317"/>
                <a:gd name="T60" fmla="*/ 296 w 395"/>
                <a:gd name="T61" fmla="*/ 158 h 317"/>
                <a:gd name="T62" fmla="*/ 285 w 395"/>
                <a:gd name="T63" fmla="*/ 143 h 317"/>
                <a:gd name="T64" fmla="*/ 313 w 395"/>
                <a:gd name="T65" fmla="*/ 162 h 317"/>
                <a:gd name="T66" fmla="*/ 333 w 395"/>
                <a:gd name="T67" fmla="*/ 180 h 317"/>
                <a:gd name="T68" fmla="*/ 354 w 395"/>
                <a:gd name="T69" fmla="*/ 194 h 317"/>
                <a:gd name="T70" fmla="*/ 367 w 395"/>
                <a:gd name="T71" fmla="*/ 172 h 317"/>
                <a:gd name="T72" fmla="*/ 379 w 395"/>
                <a:gd name="T73" fmla="*/ 158 h 317"/>
                <a:gd name="T74" fmla="*/ 391 w 395"/>
                <a:gd name="T75" fmla="*/ 132 h 317"/>
                <a:gd name="T76" fmla="*/ 394 w 395"/>
                <a:gd name="T77" fmla="*/ 110 h 317"/>
                <a:gd name="T78" fmla="*/ 374 w 395"/>
                <a:gd name="T79" fmla="*/ 101 h 317"/>
                <a:gd name="T80" fmla="*/ 335 w 395"/>
                <a:gd name="T81" fmla="*/ 72 h 317"/>
                <a:gd name="T82" fmla="*/ 305 w 395"/>
                <a:gd name="T83" fmla="*/ 45 h 317"/>
                <a:gd name="T84" fmla="*/ 285 w 395"/>
                <a:gd name="T85" fmla="*/ 22 h 317"/>
                <a:gd name="T86" fmla="*/ 267 w 395"/>
                <a:gd name="T87" fmla="*/ 14 h 317"/>
                <a:gd name="T88" fmla="*/ 250 w 395"/>
                <a:gd name="T89" fmla="*/ 14 h 317"/>
                <a:gd name="T90" fmla="*/ 230 w 395"/>
                <a:gd name="T91" fmla="*/ 14 h 317"/>
                <a:gd name="T92" fmla="*/ 240 w 395"/>
                <a:gd name="T93" fmla="*/ 14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5" h="317">
                  <a:moveTo>
                    <a:pt x="240" y="14"/>
                  </a:moveTo>
                  <a:lnTo>
                    <a:pt x="206" y="7"/>
                  </a:lnTo>
                  <a:lnTo>
                    <a:pt x="173" y="4"/>
                  </a:lnTo>
                  <a:lnTo>
                    <a:pt x="152" y="0"/>
                  </a:lnTo>
                  <a:lnTo>
                    <a:pt x="132" y="0"/>
                  </a:lnTo>
                  <a:lnTo>
                    <a:pt x="115" y="5"/>
                  </a:lnTo>
                  <a:lnTo>
                    <a:pt x="95" y="5"/>
                  </a:lnTo>
                  <a:lnTo>
                    <a:pt x="85" y="7"/>
                  </a:lnTo>
                  <a:lnTo>
                    <a:pt x="79" y="5"/>
                  </a:lnTo>
                  <a:lnTo>
                    <a:pt x="50" y="19"/>
                  </a:lnTo>
                  <a:lnTo>
                    <a:pt x="34" y="25"/>
                  </a:lnTo>
                  <a:lnTo>
                    <a:pt x="26" y="37"/>
                  </a:lnTo>
                  <a:lnTo>
                    <a:pt x="11" y="54"/>
                  </a:lnTo>
                  <a:lnTo>
                    <a:pt x="1" y="66"/>
                  </a:lnTo>
                  <a:lnTo>
                    <a:pt x="1" y="79"/>
                  </a:lnTo>
                  <a:lnTo>
                    <a:pt x="0" y="103"/>
                  </a:lnTo>
                  <a:lnTo>
                    <a:pt x="0" y="117"/>
                  </a:lnTo>
                  <a:lnTo>
                    <a:pt x="8" y="156"/>
                  </a:lnTo>
                  <a:lnTo>
                    <a:pt x="17" y="194"/>
                  </a:lnTo>
                  <a:lnTo>
                    <a:pt x="26" y="234"/>
                  </a:lnTo>
                  <a:lnTo>
                    <a:pt x="36" y="256"/>
                  </a:lnTo>
                  <a:lnTo>
                    <a:pt x="45" y="275"/>
                  </a:lnTo>
                  <a:lnTo>
                    <a:pt x="61" y="292"/>
                  </a:lnTo>
                  <a:lnTo>
                    <a:pt x="76" y="314"/>
                  </a:lnTo>
                  <a:lnTo>
                    <a:pt x="172" y="315"/>
                  </a:lnTo>
                  <a:lnTo>
                    <a:pt x="208" y="315"/>
                  </a:lnTo>
                  <a:lnTo>
                    <a:pt x="261" y="312"/>
                  </a:lnTo>
                  <a:lnTo>
                    <a:pt x="282" y="316"/>
                  </a:lnTo>
                  <a:lnTo>
                    <a:pt x="301" y="254"/>
                  </a:lnTo>
                  <a:lnTo>
                    <a:pt x="303" y="211"/>
                  </a:lnTo>
                  <a:lnTo>
                    <a:pt x="296" y="158"/>
                  </a:lnTo>
                  <a:lnTo>
                    <a:pt x="285" y="143"/>
                  </a:lnTo>
                  <a:lnTo>
                    <a:pt x="313" y="162"/>
                  </a:lnTo>
                  <a:lnTo>
                    <a:pt x="333" y="180"/>
                  </a:lnTo>
                  <a:lnTo>
                    <a:pt x="354" y="194"/>
                  </a:lnTo>
                  <a:lnTo>
                    <a:pt x="367" y="172"/>
                  </a:lnTo>
                  <a:lnTo>
                    <a:pt x="379" y="158"/>
                  </a:lnTo>
                  <a:lnTo>
                    <a:pt x="391" y="132"/>
                  </a:lnTo>
                  <a:lnTo>
                    <a:pt x="394" y="110"/>
                  </a:lnTo>
                  <a:lnTo>
                    <a:pt x="374" y="101"/>
                  </a:lnTo>
                  <a:lnTo>
                    <a:pt x="335" y="72"/>
                  </a:lnTo>
                  <a:lnTo>
                    <a:pt x="305" y="45"/>
                  </a:lnTo>
                  <a:lnTo>
                    <a:pt x="285" y="22"/>
                  </a:lnTo>
                  <a:lnTo>
                    <a:pt x="267" y="14"/>
                  </a:lnTo>
                  <a:lnTo>
                    <a:pt x="250" y="14"/>
                  </a:lnTo>
                  <a:lnTo>
                    <a:pt x="230" y="14"/>
                  </a:lnTo>
                  <a:lnTo>
                    <a:pt x="240" y="14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56" name="Freeform 264"/>
            <p:cNvSpPr>
              <a:spLocks/>
            </p:cNvSpPr>
            <p:nvPr/>
          </p:nvSpPr>
          <p:spPr bwMode="auto">
            <a:xfrm>
              <a:off x="1899" y="3872"/>
              <a:ext cx="143" cy="155"/>
            </a:xfrm>
            <a:custGeom>
              <a:avLst/>
              <a:gdLst>
                <a:gd name="T0" fmla="*/ 30 w 143"/>
                <a:gd name="T1" fmla="*/ 7 h 155"/>
                <a:gd name="T2" fmla="*/ 22 w 143"/>
                <a:gd name="T3" fmla="*/ 4 h 155"/>
                <a:gd name="T4" fmla="*/ 15 w 143"/>
                <a:gd name="T5" fmla="*/ 0 h 155"/>
                <a:gd name="T6" fmla="*/ 5 w 143"/>
                <a:gd name="T7" fmla="*/ 3 h 155"/>
                <a:gd name="T8" fmla="*/ 0 w 143"/>
                <a:gd name="T9" fmla="*/ 9 h 155"/>
                <a:gd name="T10" fmla="*/ 20 w 143"/>
                <a:gd name="T11" fmla="*/ 61 h 155"/>
                <a:gd name="T12" fmla="*/ 30 w 143"/>
                <a:gd name="T13" fmla="*/ 70 h 155"/>
                <a:gd name="T14" fmla="*/ 43 w 143"/>
                <a:gd name="T15" fmla="*/ 72 h 155"/>
                <a:gd name="T16" fmla="*/ 59 w 143"/>
                <a:gd name="T17" fmla="*/ 90 h 155"/>
                <a:gd name="T18" fmla="*/ 57 w 143"/>
                <a:gd name="T19" fmla="*/ 97 h 155"/>
                <a:gd name="T20" fmla="*/ 61 w 143"/>
                <a:gd name="T21" fmla="*/ 113 h 155"/>
                <a:gd name="T22" fmla="*/ 74 w 143"/>
                <a:gd name="T23" fmla="*/ 125 h 155"/>
                <a:gd name="T24" fmla="*/ 83 w 143"/>
                <a:gd name="T25" fmla="*/ 132 h 155"/>
                <a:gd name="T26" fmla="*/ 83 w 143"/>
                <a:gd name="T27" fmla="*/ 122 h 155"/>
                <a:gd name="T28" fmla="*/ 97 w 143"/>
                <a:gd name="T29" fmla="*/ 126 h 155"/>
                <a:gd name="T30" fmla="*/ 108 w 143"/>
                <a:gd name="T31" fmla="*/ 139 h 155"/>
                <a:gd name="T32" fmla="*/ 119 w 143"/>
                <a:gd name="T33" fmla="*/ 147 h 155"/>
                <a:gd name="T34" fmla="*/ 124 w 143"/>
                <a:gd name="T35" fmla="*/ 154 h 155"/>
                <a:gd name="T36" fmla="*/ 133 w 143"/>
                <a:gd name="T37" fmla="*/ 140 h 155"/>
                <a:gd name="T38" fmla="*/ 133 w 143"/>
                <a:gd name="T39" fmla="*/ 129 h 155"/>
                <a:gd name="T40" fmla="*/ 142 w 143"/>
                <a:gd name="T41" fmla="*/ 107 h 155"/>
                <a:gd name="T42" fmla="*/ 142 w 143"/>
                <a:gd name="T43" fmla="*/ 97 h 155"/>
                <a:gd name="T44" fmla="*/ 122 w 143"/>
                <a:gd name="T45" fmla="*/ 93 h 155"/>
                <a:gd name="T46" fmla="*/ 97 w 143"/>
                <a:gd name="T47" fmla="*/ 70 h 155"/>
                <a:gd name="T48" fmla="*/ 69 w 143"/>
                <a:gd name="T49" fmla="*/ 43 h 155"/>
                <a:gd name="T50" fmla="*/ 54 w 143"/>
                <a:gd name="T51" fmla="*/ 28 h 155"/>
                <a:gd name="T52" fmla="*/ 36 w 143"/>
                <a:gd name="T53" fmla="*/ 14 h 155"/>
                <a:gd name="T54" fmla="*/ 30 w 143"/>
                <a:gd name="T55" fmla="*/ 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3" h="155">
                  <a:moveTo>
                    <a:pt x="30" y="7"/>
                  </a:moveTo>
                  <a:lnTo>
                    <a:pt x="22" y="4"/>
                  </a:lnTo>
                  <a:lnTo>
                    <a:pt x="15" y="0"/>
                  </a:lnTo>
                  <a:lnTo>
                    <a:pt x="5" y="3"/>
                  </a:lnTo>
                  <a:lnTo>
                    <a:pt x="0" y="9"/>
                  </a:lnTo>
                  <a:lnTo>
                    <a:pt x="20" y="61"/>
                  </a:lnTo>
                  <a:lnTo>
                    <a:pt x="30" y="70"/>
                  </a:lnTo>
                  <a:lnTo>
                    <a:pt x="43" y="72"/>
                  </a:lnTo>
                  <a:lnTo>
                    <a:pt x="59" y="90"/>
                  </a:lnTo>
                  <a:lnTo>
                    <a:pt x="57" y="97"/>
                  </a:lnTo>
                  <a:lnTo>
                    <a:pt x="61" y="113"/>
                  </a:lnTo>
                  <a:lnTo>
                    <a:pt x="74" y="125"/>
                  </a:lnTo>
                  <a:lnTo>
                    <a:pt x="83" y="132"/>
                  </a:lnTo>
                  <a:lnTo>
                    <a:pt x="83" y="122"/>
                  </a:lnTo>
                  <a:lnTo>
                    <a:pt x="97" y="126"/>
                  </a:lnTo>
                  <a:lnTo>
                    <a:pt x="108" y="139"/>
                  </a:lnTo>
                  <a:lnTo>
                    <a:pt x="119" y="147"/>
                  </a:lnTo>
                  <a:lnTo>
                    <a:pt x="124" y="154"/>
                  </a:lnTo>
                  <a:lnTo>
                    <a:pt x="133" y="140"/>
                  </a:lnTo>
                  <a:lnTo>
                    <a:pt x="133" y="129"/>
                  </a:lnTo>
                  <a:lnTo>
                    <a:pt x="142" y="107"/>
                  </a:lnTo>
                  <a:lnTo>
                    <a:pt x="142" y="97"/>
                  </a:lnTo>
                  <a:lnTo>
                    <a:pt x="122" y="93"/>
                  </a:lnTo>
                  <a:lnTo>
                    <a:pt x="97" y="70"/>
                  </a:lnTo>
                  <a:lnTo>
                    <a:pt x="69" y="43"/>
                  </a:lnTo>
                  <a:lnTo>
                    <a:pt x="54" y="28"/>
                  </a:lnTo>
                  <a:lnTo>
                    <a:pt x="36" y="14"/>
                  </a:lnTo>
                  <a:lnTo>
                    <a:pt x="30" y="7"/>
                  </a:lnTo>
                </a:path>
              </a:pathLst>
            </a:custGeom>
            <a:solidFill>
              <a:srgbClr val="80C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57" name="Freeform 265"/>
            <p:cNvSpPr>
              <a:spLocks/>
            </p:cNvSpPr>
            <p:nvPr/>
          </p:nvSpPr>
          <p:spPr bwMode="auto">
            <a:xfrm>
              <a:off x="1648" y="3865"/>
              <a:ext cx="305" cy="317"/>
            </a:xfrm>
            <a:custGeom>
              <a:avLst/>
              <a:gdLst>
                <a:gd name="T0" fmla="*/ 83 w 305"/>
                <a:gd name="T1" fmla="*/ 9 h 317"/>
                <a:gd name="T2" fmla="*/ 74 w 305"/>
                <a:gd name="T3" fmla="*/ 42 h 317"/>
                <a:gd name="T4" fmla="*/ 59 w 305"/>
                <a:gd name="T5" fmla="*/ 102 h 317"/>
                <a:gd name="T6" fmla="*/ 59 w 305"/>
                <a:gd name="T7" fmla="*/ 148 h 317"/>
                <a:gd name="T8" fmla="*/ 64 w 305"/>
                <a:gd name="T9" fmla="*/ 129 h 317"/>
                <a:gd name="T10" fmla="*/ 86 w 305"/>
                <a:gd name="T11" fmla="*/ 27 h 317"/>
                <a:gd name="T12" fmla="*/ 109 w 305"/>
                <a:gd name="T13" fmla="*/ 2 h 317"/>
                <a:gd name="T14" fmla="*/ 79 w 305"/>
                <a:gd name="T15" fmla="*/ 80 h 317"/>
                <a:gd name="T16" fmla="*/ 84 w 305"/>
                <a:gd name="T17" fmla="*/ 135 h 317"/>
                <a:gd name="T18" fmla="*/ 101 w 305"/>
                <a:gd name="T19" fmla="*/ 157 h 317"/>
                <a:gd name="T20" fmla="*/ 94 w 305"/>
                <a:gd name="T21" fmla="*/ 122 h 317"/>
                <a:gd name="T22" fmla="*/ 94 w 305"/>
                <a:gd name="T23" fmla="*/ 82 h 317"/>
                <a:gd name="T24" fmla="*/ 109 w 305"/>
                <a:gd name="T25" fmla="*/ 17 h 317"/>
                <a:gd name="T26" fmla="*/ 181 w 305"/>
                <a:gd name="T27" fmla="*/ 2 h 317"/>
                <a:gd name="T28" fmla="*/ 233 w 305"/>
                <a:gd name="T29" fmla="*/ 10 h 317"/>
                <a:gd name="T30" fmla="*/ 223 w 305"/>
                <a:gd name="T31" fmla="*/ 67 h 317"/>
                <a:gd name="T32" fmla="*/ 213 w 305"/>
                <a:gd name="T33" fmla="*/ 122 h 317"/>
                <a:gd name="T34" fmla="*/ 210 w 305"/>
                <a:gd name="T35" fmla="*/ 155 h 317"/>
                <a:gd name="T36" fmla="*/ 228 w 305"/>
                <a:gd name="T37" fmla="*/ 160 h 317"/>
                <a:gd name="T38" fmla="*/ 207 w 305"/>
                <a:gd name="T39" fmla="*/ 216 h 317"/>
                <a:gd name="T40" fmla="*/ 220 w 305"/>
                <a:gd name="T41" fmla="*/ 251 h 317"/>
                <a:gd name="T42" fmla="*/ 257 w 305"/>
                <a:gd name="T43" fmla="*/ 175 h 317"/>
                <a:gd name="T44" fmla="*/ 272 w 305"/>
                <a:gd name="T45" fmla="*/ 144 h 317"/>
                <a:gd name="T46" fmla="*/ 298 w 305"/>
                <a:gd name="T47" fmla="*/ 167 h 317"/>
                <a:gd name="T48" fmla="*/ 304 w 305"/>
                <a:gd name="T49" fmla="*/ 216 h 317"/>
                <a:gd name="T50" fmla="*/ 298 w 305"/>
                <a:gd name="T51" fmla="*/ 256 h 317"/>
                <a:gd name="T52" fmla="*/ 284 w 305"/>
                <a:gd name="T53" fmla="*/ 305 h 317"/>
                <a:gd name="T54" fmla="*/ 228 w 305"/>
                <a:gd name="T55" fmla="*/ 314 h 317"/>
                <a:gd name="T56" fmla="*/ 127 w 305"/>
                <a:gd name="T57" fmla="*/ 314 h 317"/>
                <a:gd name="T58" fmla="*/ 71 w 305"/>
                <a:gd name="T59" fmla="*/ 311 h 317"/>
                <a:gd name="T60" fmla="*/ 33 w 305"/>
                <a:gd name="T61" fmla="*/ 260 h 317"/>
                <a:gd name="T62" fmla="*/ 21 w 305"/>
                <a:gd name="T63" fmla="*/ 203 h 317"/>
                <a:gd name="T64" fmla="*/ 6 w 305"/>
                <a:gd name="T65" fmla="*/ 144 h 317"/>
                <a:gd name="T66" fmla="*/ 0 w 305"/>
                <a:gd name="T67" fmla="*/ 98 h 317"/>
                <a:gd name="T68" fmla="*/ 0 w 305"/>
                <a:gd name="T69" fmla="*/ 61 h 317"/>
                <a:gd name="T70" fmla="*/ 25 w 305"/>
                <a:gd name="T71" fmla="*/ 32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05" h="317">
                  <a:moveTo>
                    <a:pt x="36" y="24"/>
                  </a:moveTo>
                  <a:lnTo>
                    <a:pt x="83" y="9"/>
                  </a:lnTo>
                  <a:lnTo>
                    <a:pt x="83" y="16"/>
                  </a:lnTo>
                  <a:lnTo>
                    <a:pt x="74" y="42"/>
                  </a:lnTo>
                  <a:lnTo>
                    <a:pt x="66" y="65"/>
                  </a:lnTo>
                  <a:lnTo>
                    <a:pt x="59" y="102"/>
                  </a:lnTo>
                  <a:lnTo>
                    <a:pt x="59" y="128"/>
                  </a:lnTo>
                  <a:lnTo>
                    <a:pt x="59" y="148"/>
                  </a:lnTo>
                  <a:lnTo>
                    <a:pt x="64" y="143"/>
                  </a:lnTo>
                  <a:lnTo>
                    <a:pt x="64" y="129"/>
                  </a:lnTo>
                  <a:lnTo>
                    <a:pt x="64" y="103"/>
                  </a:lnTo>
                  <a:lnTo>
                    <a:pt x="86" y="27"/>
                  </a:lnTo>
                  <a:lnTo>
                    <a:pt x="96" y="1"/>
                  </a:lnTo>
                  <a:lnTo>
                    <a:pt x="109" y="2"/>
                  </a:lnTo>
                  <a:lnTo>
                    <a:pt x="89" y="37"/>
                  </a:lnTo>
                  <a:lnTo>
                    <a:pt x="79" y="80"/>
                  </a:lnTo>
                  <a:lnTo>
                    <a:pt x="79" y="106"/>
                  </a:lnTo>
                  <a:lnTo>
                    <a:pt x="84" y="135"/>
                  </a:lnTo>
                  <a:lnTo>
                    <a:pt x="93" y="154"/>
                  </a:lnTo>
                  <a:lnTo>
                    <a:pt x="101" y="157"/>
                  </a:lnTo>
                  <a:lnTo>
                    <a:pt x="101" y="139"/>
                  </a:lnTo>
                  <a:lnTo>
                    <a:pt x="94" y="122"/>
                  </a:lnTo>
                  <a:lnTo>
                    <a:pt x="94" y="108"/>
                  </a:lnTo>
                  <a:lnTo>
                    <a:pt x="94" y="82"/>
                  </a:lnTo>
                  <a:lnTo>
                    <a:pt x="101" y="57"/>
                  </a:lnTo>
                  <a:lnTo>
                    <a:pt x="109" y="17"/>
                  </a:lnTo>
                  <a:lnTo>
                    <a:pt x="119" y="0"/>
                  </a:lnTo>
                  <a:lnTo>
                    <a:pt x="181" y="2"/>
                  </a:lnTo>
                  <a:lnTo>
                    <a:pt x="217" y="7"/>
                  </a:lnTo>
                  <a:lnTo>
                    <a:pt x="233" y="10"/>
                  </a:lnTo>
                  <a:lnTo>
                    <a:pt x="228" y="29"/>
                  </a:lnTo>
                  <a:lnTo>
                    <a:pt x="223" y="67"/>
                  </a:lnTo>
                  <a:lnTo>
                    <a:pt x="217" y="88"/>
                  </a:lnTo>
                  <a:lnTo>
                    <a:pt x="213" y="122"/>
                  </a:lnTo>
                  <a:lnTo>
                    <a:pt x="210" y="146"/>
                  </a:lnTo>
                  <a:lnTo>
                    <a:pt x="210" y="155"/>
                  </a:lnTo>
                  <a:lnTo>
                    <a:pt x="231" y="144"/>
                  </a:lnTo>
                  <a:lnTo>
                    <a:pt x="228" y="160"/>
                  </a:lnTo>
                  <a:lnTo>
                    <a:pt x="216" y="194"/>
                  </a:lnTo>
                  <a:lnTo>
                    <a:pt x="207" y="216"/>
                  </a:lnTo>
                  <a:lnTo>
                    <a:pt x="207" y="229"/>
                  </a:lnTo>
                  <a:lnTo>
                    <a:pt x="220" y="251"/>
                  </a:lnTo>
                  <a:lnTo>
                    <a:pt x="229" y="213"/>
                  </a:lnTo>
                  <a:lnTo>
                    <a:pt x="257" y="175"/>
                  </a:lnTo>
                  <a:lnTo>
                    <a:pt x="272" y="151"/>
                  </a:lnTo>
                  <a:lnTo>
                    <a:pt x="272" y="144"/>
                  </a:lnTo>
                  <a:lnTo>
                    <a:pt x="288" y="157"/>
                  </a:lnTo>
                  <a:lnTo>
                    <a:pt x="298" y="167"/>
                  </a:lnTo>
                  <a:lnTo>
                    <a:pt x="300" y="191"/>
                  </a:lnTo>
                  <a:lnTo>
                    <a:pt x="304" y="216"/>
                  </a:lnTo>
                  <a:lnTo>
                    <a:pt x="304" y="237"/>
                  </a:lnTo>
                  <a:lnTo>
                    <a:pt x="298" y="256"/>
                  </a:lnTo>
                  <a:lnTo>
                    <a:pt x="292" y="282"/>
                  </a:lnTo>
                  <a:lnTo>
                    <a:pt x="284" y="305"/>
                  </a:lnTo>
                  <a:lnTo>
                    <a:pt x="280" y="316"/>
                  </a:lnTo>
                  <a:lnTo>
                    <a:pt x="228" y="314"/>
                  </a:lnTo>
                  <a:lnTo>
                    <a:pt x="184" y="311"/>
                  </a:lnTo>
                  <a:lnTo>
                    <a:pt x="127" y="314"/>
                  </a:lnTo>
                  <a:lnTo>
                    <a:pt x="76" y="311"/>
                  </a:lnTo>
                  <a:lnTo>
                    <a:pt x="71" y="311"/>
                  </a:lnTo>
                  <a:lnTo>
                    <a:pt x="59" y="290"/>
                  </a:lnTo>
                  <a:lnTo>
                    <a:pt x="33" y="260"/>
                  </a:lnTo>
                  <a:lnTo>
                    <a:pt x="26" y="230"/>
                  </a:lnTo>
                  <a:lnTo>
                    <a:pt x="21" y="203"/>
                  </a:lnTo>
                  <a:lnTo>
                    <a:pt x="11" y="173"/>
                  </a:lnTo>
                  <a:lnTo>
                    <a:pt x="6" y="144"/>
                  </a:lnTo>
                  <a:lnTo>
                    <a:pt x="0" y="120"/>
                  </a:lnTo>
                  <a:lnTo>
                    <a:pt x="0" y="98"/>
                  </a:lnTo>
                  <a:lnTo>
                    <a:pt x="0" y="79"/>
                  </a:lnTo>
                  <a:lnTo>
                    <a:pt x="0" y="61"/>
                  </a:lnTo>
                  <a:lnTo>
                    <a:pt x="14" y="47"/>
                  </a:lnTo>
                  <a:lnTo>
                    <a:pt x="25" y="32"/>
                  </a:lnTo>
                  <a:lnTo>
                    <a:pt x="36" y="24"/>
                  </a:lnTo>
                </a:path>
              </a:pathLst>
            </a:custGeom>
            <a:solidFill>
              <a:srgbClr val="80C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58" name="Freeform 266"/>
            <p:cNvSpPr>
              <a:spLocks/>
            </p:cNvSpPr>
            <p:nvPr/>
          </p:nvSpPr>
          <p:spPr bwMode="auto">
            <a:xfrm>
              <a:off x="1693" y="3827"/>
              <a:ext cx="213" cy="49"/>
            </a:xfrm>
            <a:custGeom>
              <a:avLst/>
              <a:gdLst>
                <a:gd name="T0" fmla="*/ 49 w 213"/>
                <a:gd name="T1" fmla="*/ 9 h 49"/>
                <a:gd name="T2" fmla="*/ 36 w 213"/>
                <a:gd name="T3" fmla="*/ 18 h 49"/>
                <a:gd name="T4" fmla="*/ 11 w 213"/>
                <a:gd name="T5" fmla="*/ 37 h 49"/>
                <a:gd name="T6" fmla="*/ 0 w 213"/>
                <a:gd name="T7" fmla="*/ 48 h 49"/>
                <a:gd name="T8" fmla="*/ 73 w 213"/>
                <a:gd name="T9" fmla="*/ 32 h 49"/>
                <a:gd name="T10" fmla="*/ 113 w 213"/>
                <a:gd name="T11" fmla="*/ 32 h 49"/>
                <a:gd name="T12" fmla="*/ 141 w 213"/>
                <a:gd name="T13" fmla="*/ 35 h 49"/>
                <a:gd name="T14" fmla="*/ 191 w 213"/>
                <a:gd name="T15" fmla="*/ 40 h 49"/>
                <a:gd name="T16" fmla="*/ 197 w 213"/>
                <a:gd name="T17" fmla="*/ 43 h 49"/>
                <a:gd name="T18" fmla="*/ 212 w 213"/>
                <a:gd name="T19" fmla="*/ 37 h 49"/>
                <a:gd name="T20" fmla="*/ 202 w 213"/>
                <a:gd name="T21" fmla="*/ 34 h 49"/>
                <a:gd name="T22" fmla="*/ 185 w 213"/>
                <a:gd name="T23" fmla="*/ 28 h 49"/>
                <a:gd name="T24" fmla="*/ 165 w 213"/>
                <a:gd name="T25" fmla="*/ 20 h 49"/>
                <a:gd name="T26" fmla="*/ 148 w 213"/>
                <a:gd name="T27" fmla="*/ 14 h 49"/>
                <a:gd name="T28" fmla="*/ 145 w 213"/>
                <a:gd name="T29" fmla="*/ 10 h 49"/>
                <a:gd name="T30" fmla="*/ 144 w 213"/>
                <a:gd name="T31" fmla="*/ 9 h 49"/>
                <a:gd name="T32" fmla="*/ 134 w 213"/>
                <a:gd name="T33" fmla="*/ 2 h 49"/>
                <a:gd name="T34" fmla="*/ 110 w 213"/>
                <a:gd name="T35" fmla="*/ 0 h 49"/>
                <a:gd name="T36" fmla="*/ 86 w 213"/>
                <a:gd name="T37" fmla="*/ 0 h 49"/>
                <a:gd name="T38" fmla="*/ 62 w 213"/>
                <a:gd name="T39" fmla="*/ 4 h 49"/>
                <a:gd name="T40" fmla="*/ 50 w 213"/>
                <a:gd name="T41" fmla="*/ 7 h 49"/>
                <a:gd name="T42" fmla="*/ 49 w 213"/>
                <a:gd name="T43" fmla="*/ 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49">
                  <a:moveTo>
                    <a:pt x="49" y="9"/>
                  </a:moveTo>
                  <a:lnTo>
                    <a:pt x="36" y="18"/>
                  </a:lnTo>
                  <a:lnTo>
                    <a:pt x="11" y="37"/>
                  </a:lnTo>
                  <a:lnTo>
                    <a:pt x="0" y="48"/>
                  </a:lnTo>
                  <a:lnTo>
                    <a:pt x="73" y="32"/>
                  </a:lnTo>
                  <a:lnTo>
                    <a:pt x="113" y="32"/>
                  </a:lnTo>
                  <a:lnTo>
                    <a:pt x="141" y="35"/>
                  </a:lnTo>
                  <a:lnTo>
                    <a:pt x="191" y="40"/>
                  </a:lnTo>
                  <a:lnTo>
                    <a:pt x="197" y="43"/>
                  </a:lnTo>
                  <a:lnTo>
                    <a:pt x="212" y="37"/>
                  </a:lnTo>
                  <a:lnTo>
                    <a:pt x="202" y="34"/>
                  </a:lnTo>
                  <a:lnTo>
                    <a:pt x="185" y="28"/>
                  </a:lnTo>
                  <a:lnTo>
                    <a:pt x="165" y="20"/>
                  </a:lnTo>
                  <a:lnTo>
                    <a:pt x="148" y="14"/>
                  </a:lnTo>
                  <a:lnTo>
                    <a:pt x="145" y="10"/>
                  </a:lnTo>
                  <a:lnTo>
                    <a:pt x="144" y="9"/>
                  </a:lnTo>
                  <a:lnTo>
                    <a:pt x="134" y="2"/>
                  </a:lnTo>
                  <a:lnTo>
                    <a:pt x="110" y="0"/>
                  </a:lnTo>
                  <a:lnTo>
                    <a:pt x="86" y="0"/>
                  </a:lnTo>
                  <a:lnTo>
                    <a:pt x="62" y="4"/>
                  </a:lnTo>
                  <a:lnTo>
                    <a:pt x="50" y="7"/>
                  </a:lnTo>
                  <a:lnTo>
                    <a:pt x="49" y="9"/>
                  </a:lnTo>
                </a:path>
              </a:pathLst>
            </a:custGeom>
            <a:solidFill>
              <a:srgbClr val="80C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59" name="Freeform 267"/>
            <p:cNvSpPr>
              <a:spLocks/>
            </p:cNvSpPr>
            <p:nvPr/>
          </p:nvSpPr>
          <p:spPr bwMode="auto">
            <a:xfrm>
              <a:off x="1743" y="3806"/>
              <a:ext cx="96" cy="27"/>
            </a:xfrm>
            <a:custGeom>
              <a:avLst/>
              <a:gdLst>
                <a:gd name="T0" fmla="*/ 93 w 96"/>
                <a:gd name="T1" fmla="*/ 19 h 27"/>
                <a:gd name="T2" fmla="*/ 92 w 96"/>
                <a:gd name="T3" fmla="*/ 18 h 27"/>
                <a:gd name="T4" fmla="*/ 87 w 96"/>
                <a:gd name="T5" fmla="*/ 15 h 27"/>
                <a:gd name="T6" fmla="*/ 82 w 96"/>
                <a:gd name="T7" fmla="*/ 13 h 27"/>
                <a:gd name="T8" fmla="*/ 73 w 96"/>
                <a:gd name="T9" fmla="*/ 8 h 27"/>
                <a:gd name="T10" fmla="*/ 68 w 96"/>
                <a:gd name="T11" fmla="*/ 6 h 27"/>
                <a:gd name="T12" fmla="*/ 62 w 96"/>
                <a:gd name="T13" fmla="*/ 4 h 27"/>
                <a:gd name="T14" fmla="*/ 59 w 96"/>
                <a:gd name="T15" fmla="*/ 3 h 27"/>
                <a:gd name="T16" fmla="*/ 52 w 96"/>
                <a:gd name="T17" fmla="*/ 2 h 27"/>
                <a:gd name="T18" fmla="*/ 46 w 96"/>
                <a:gd name="T19" fmla="*/ 2 h 27"/>
                <a:gd name="T20" fmla="*/ 37 w 96"/>
                <a:gd name="T21" fmla="*/ 1 h 27"/>
                <a:gd name="T22" fmla="*/ 29 w 96"/>
                <a:gd name="T23" fmla="*/ 1 h 27"/>
                <a:gd name="T24" fmla="*/ 20 w 96"/>
                <a:gd name="T25" fmla="*/ 0 h 27"/>
                <a:gd name="T26" fmla="*/ 10 w 96"/>
                <a:gd name="T27" fmla="*/ 2 h 27"/>
                <a:gd name="T28" fmla="*/ 9 w 96"/>
                <a:gd name="T29" fmla="*/ 2 h 27"/>
                <a:gd name="T30" fmla="*/ 7 w 96"/>
                <a:gd name="T31" fmla="*/ 6 h 27"/>
                <a:gd name="T32" fmla="*/ 3 w 96"/>
                <a:gd name="T33" fmla="*/ 10 h 27"/>
                <a:gd name="T34" fmla="*/ 1 w 96"/>
                <a:gd name="T35" fmla="*/ 15 h 27"/>
                <a:gd name="T36" fmla="*/ 0 w 96"/>
                <a:gd name="T37" fmla="*/ 20 h 27"/>
                <a:gd name="T38" fmla="*/ 0 w 96"/>
                <a:gd name="T39" fmla="*/ 22 h 27"/>
                <a:gd name="T40" fmla="*/ 0 w 96"/>
                <a:gd name="T41" fmla="*/ 25 h 27"/>
                <a:gd name="T42" fmla="*/ 1 w 96"/>
                <a:gd name="T43" fmla="*/ 26 h 27"/>
                <a:gd name="T44" fmla="*/ 8 w 96"/>
                <a:gd name="T45" fmla="*/ 25 h 27"/>
                <a:gd name="T46" fmla="*/ 17 w 96"/>
                <a:gd name="T47" fmla="*/ 22 h 27"/>
                <a:gd name="T48" fmla="*/ 27 w 96"/>
                <a:gd name="T49" fmla="*/ 20 h 27"/>
                <a:gd name="T50" fmla="*/ 44 w 96"/>
                <a:gd name="T51" fmla="*/ 19 h 27"/>
                <a:gd name="T52" fmla="*/ 51 w 96"/>
                <a:gd name="T53" fmla="*/ 18 h 27"/>
                <a:gd name="T54" fmla="*/ 62 w 96"/>
                <a:gd name="T55" fmla="*/ 18 h 27"/>
                <a:gd name="T56" fmla="*/ 71 w 96"/>
                <a:gd name="T57" fmla="*/ 19 h 27"/>
                <a:gd name="T58" fmla="*/ 79 w 96"/>
                <a:gd name="T59" fmla="*/ 20 h 27"/>
                <a:gd name="T60" fmla="*/ 84 w 96"/>
                <a:gd name="T61" fmla="*/ 21 h 27"/>
                <a:gd name="T62" fmla="*/ 89 w 96"/>
                <a:gd name="T63" fmla="*/ 24 h 27"/>
                <a:gd name="T64" fmla="*/ 93 w 96"/>
                <a:gd name="T65" fmla="*/ 25 h 27"/>
                <a:gd name="T66" fmla="*/ 95 w 96"/>
                <a:gd name="T67" fmla="*/ 26 h 27"/>
                <a:gd name="T68" fmla="*/ 95 w 96"/>
                <a:gd name="T69" fmla="*/ 22 h 27"/>
                <a:gd name="T70" fmla="*/ 94 w 96"/>
                <a:gd name="T71" fmla="*/ 20 h 27"/>
                <a:gd name="T72" fmla="*/ 93 w 96"/>
                <a:gd name="T73" fmla="*/ 19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6" h="27">
                  <a:moveTo>
                    <a:pt x="93" y="19"/>
                  </a:moveTo>
                  <a:lnTo>
                    <a:pt x="92" y="18"/>
                  </a:lnTo>
                  <a:lnTo>
                    <a:pt x="87" y="15"/>
                  </a:lnTo>
                  <a:lnTo>
                    <a:pt x="82" y="13"/>
                  </a:lnTo>
                  <a:lnTo>
                    <a:pt x="73" y="8"/>
                  </a:lnTo>
                  <a:lnTo>
                    <a:pt x="68" y="6"/>
                  </a:lnTo>
                  <a:lnTo>
                    <a:pt x="62" y="4"/>
                  </a:lnTo>
                  <a:lnTo>
                    <a:pt x="59" y="3"/>
                  </a:lnTo>
                  <a:lnTo>
                    <a:pt x="52" y="2"/>
                  </a:lnTo>
                  <a:lnTo>
                    <a:pt x="46" y="2"/>
                  </a:lnTo>
                  <a:lnTo>
                    <a:pt x="37" y="1"/>
                  </a:lnTo>
                  <a:lnTo>
                    <a:pt x="29" y="1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9" y="2"/>
                  </a:lnTo>
                  <a:lnTo>
                    <a:pt x="7" y="6"/>
                  </a:lnTo>
                  <a:lnTo>
                    <a:pt x="3" y="10"/>
                  </a:lnTo>
                  <a:lnTo>
                    <a:pt x="1" y="15"/>
                  </a:lnTo>
                  <a:lnTo>
                    <a:pt x="0" y="20"/>
                  </a:lnTo>
                  <a:lnTo>
                    <a:pt x="0" y="22"/>
                  </a:lnTo>
                  <a:lnTo>
                    <a:pt x="0" y="25"/>
                  </a:lnTo>
                  <a:lnTo>
                    <a:pt x="1" y="26"/>
                  </a:lnTo>
                  <a:lnTo>
                    <a:pt x="8" y="25"/>
                  </a:lnTo>
                  <a:lnTo>
                    <a:pt x="17" y="22"/>
                  </a:lnTo>
                  <a:lnTo>
                    <a:pt x="27" y="20"/>
                  </a:lnTo>
                  <a:lnTo>
                    <a:pt x="44" y="19"/>
                  </a:lnTo>
                  <a:lnTo>
                    <a:pt x="51" y="18"/>
                  </a:lnTo>
                  <a:lnTo>
                    <a:pt x="62" y="18"/>
                  </a:lnTo>
                  <a:lnTo>
                    <a:pt x="71" y="19"/>
                  </a:lnTo>
                  <a:lnTo>
                    <a:pt x="79" y="20"/>
                  </a:lnTo>
                  <a:lnTo>
                    <a:pt x="84" y="21"/>
                  </a:lnTo>
                  <a:lnTo>
                    <a:pt x="89" y="24"/>
                  </a:lnTo>
                  <a:lnTo>
                    <a:pt x="93" y="25"/>
                  </a:lnTo>
                  <a:lnTo>
                    <a:pt x="95" y="26"/>
                  </a:lnTo>
                  <a:lnTo>
                    <a:pt x="95" y="22"/>
                  </a:lnTo>
                  <a:lnTo>
                    <a:pt x="94" y="20"/>
                  </a:lnTo>
                  <a:lnTo>
                    <a:pt x="93" y="19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60" name="Freeform 268"/>
            <p:cNvSpPr>
              <a:spLocks/>
            </p:cNvSpPr>
            <p:nvPr/>
          </p:nvSpPr>
          <p:spPr bwMode="auto">
            <a:xfrm>
              <a:off x="1752" y="3786"/>
              <a:ext cx="88" cy="38"/>
            </a:xfrm>
            <a:custGeom>
              <a:avLst/>
              <a:gdLst>
                <a:gd name="T0" fmla="*/ 5 w 88"/>
                <a:gd name="T1" fmla="*/ 16 h 38"/>
                <a:gd name="T2" fmla="*/ 12 w 88"/>
                <a:gd name="T3" fmla="*/ 15 h 38"/>
                <a:gd name="T4" fmla="*/ 25 w 88"/>
                <a:gd name="T5" fmla="*/ 15 h 38"/>
                <a:gd name="T6" fmla="*/ 34 w 88"/>
                <a:gd name="T7" fmla="*/ 15 h 38"/>
                <a:gd name="T8" fmla="*/ 43 w 88"/>
                <a:gd name="T9" fmla="*/ 15 h 38"/>
                <a:gd name="T10" fmla="*/ 53 w 88"/>
                <a:gd name="T11" fmla="*/ 17 h 38"/>
                <a:gd name="T12" fmla="*/ 62 w 88"/>
                <a:gd name="T13" fmla="*/ 21 h 38"/>
                <a:gd name="T14" fmla="*/ 62 w 88"/>
                <a:gd name="T15" fmla="*/ 17 h 38"/>
                <a:gd name="T16" fmla="*/ 62 w 88"/>
                <a:gd name="T17" fmla="*/ 12 h 38"/>
                <a:gd name="T18" fmla="*/ 59 w 88"/>
                <a:gd name="T19" fmla="*/ 6 h 38"/>
                <a:gd name="T20" fmla="*/ 57 w 88"/>
                <a:gd name="T21" fmla="*/ 4 h 38"/>
                <a:gd name="T22" fmla="*/ 56 w 88"/>
                <a:gd name="T23" fmla="*/ 4 h 38"/>
                <a:gd name="T24" fmla="*/ 58 w 88"/>
                <a:gd name="T25" fmla="*/ 0 h 38"/>
                <a:gd name="T26" fmla="*/ 64 w 88"/>
                <a:gd name="T27" fmla="*/ 0 h 38"/>
                <a:gd name="T28" fmla="*/ 68 w 88"/>
                <a:gd name="T29" fmla="*/ 1 h 38"/>
                <a:gd name="T30" fmla="*/ 65 w 88"/>
                <a:gd name="T31" fmla="*/ 4 h 38"/>
                <a:gd name="T32" fmla="*/ 67 w 88"/>
                <a:gd name="T33" fmla="*/ 9 h 38"/>
                <a:gd name="T34" fmla="*/ 73 w 88"/>
                <a:gd name="T35" fmla="*/ 15 h 38"/>
                <a:gd name="T36" fmla="*/ 75 w 88"/>
                <a:gd name="T37" fmla="*/ 21 h 38"/>
                <a:gd name="T38" fmla="*/ 77 w 88"/>
                <a:gd name="T39" fmla="*/ 26 h 38"/>
                <a:gd name="T40" fmla="*/ 81 w 88"/>
                <a:gd name="T41" fmla="*/ 31 h 38"/>
                <a:gd name="T42" fmla="*/ 87 w 88"/>
                <a:gd name="T43" fmla="*/ 34 h 38"/>
                <a:gd name="T44" fmla="*/ 87 w 88"/>
                <a:gd name="T45" fmla="*/ 36 h 38"/>
                <a:gd name="T46" fmla="*/ 84 w 88"/>
                <a:gd name="T47" fmla="*/ 37 h 38"/>
                <a:gd name="T48" fmla="*/ 79 w 88"/>
                <a:gd name="T49" fmla="*/ 34 h 38"/>
                <a:gd name="T50" fmla="*/ 65 w 88"/>
                <a:gd name="T51" fmla="*/ 26 h 38"/>
                <a:gd name="T52" fmla="*/ 51 w 88"/>
                <a:gd name="T53" fmla="*/ 22 h 38"/>
                <a:gd name="T54" fmla="*/ 42 w 88"/>
                <a:gd name="T55" fmla="*/ 20 h 38"/>
                <a:gd name="T56" fmla="*/ 26 w 88"/>
                <a:gd name="T57" fmla="*/ 19 h 38"/>
                <a:gd name="T58" fmla="*/ 15 w 88"/>
                <a:gd name="T59" fmla="*/ 19 h 38"/>
                <a:gd name="T60" fmla="*/ 7 w 88"/>
                <a:gd name="T61" fmla="*/ 19 h 38"/>
                <a:gd name="T62" fmla="*/ 0 w 88"/>
                <a:gd name="T63" fmla="*/ 20 h 38"/>
                <a:gd name="T64" fmla="*/ 2 w 88"/>
                <a:gd name="T65" fmla="*/ 16 h 38"/>
                <a:gd name="T66" fmla="*/ 5 w 88"/>
                <a:gd name="T67" fmla="*/ 1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38">
                  <a:moveTo>
                    <a:pt x="5" y="16"/>
                  </a:moveTo>
                  <a:lnTo>
                    <a:pt x="12" y="15"/>
                  </a:lnTo>
                  <a:lnTo>
                    <a:pt x="25" y="15"/>
                  </a:lnTo>
                  <a:lnTo>
                    <a:pt x="34" y="15"/>
                  </a:lnTo>
                  <a:lnTo>
                    <a:pt x="43" y="15"/>
                  </a:lnTo>
                  <a:lnTo>
                    <a:pt x="53" y="17"/>
                  </a:lnTo>
                  <a:lnTo>
                    <a:pt x="62" y="21"/>
                  </a:lnTo>
                  <a:lnTo>
                    <a:pt x="62" y="17"/>
                  </a:lnTo>
                  <a:lnTo>
                    <a:pt x="62" y="12"/>
                  </a:lnTo>
                  <a:lnTo>
                    <a:pt x="59" y="6"/>
                  </a:lnTo>
                  <a:lnTo>
                    <a:pt x="57" y="4"/>
                  </a:lnTo>
                  <a:lnTo>
                    <a:pt x="56" y="4"/>
                  </a:lnTo>
                  <a:lnTo>
                    <a:pt x="58" y="0"/>
                  </a:lnTo>
                  <a:lnTo>
                    <a:pt x="64" y="0"/>
                  </a:lnTo>
                  <a:lnTo>
                    <a:pt x="68" y="1"/>
                  </a:lnTo>
                  <a:lnTo>
                    <a:pt x="65" y="4"/>
                  </a:lnTo>
                  <a:lnTo>
                    <a:pt x="67" y="9"/>
                  </a:lnTo>
                  <a:lnTo>
                    <a:pt x="73" y="15"/>
                  </a:lnTo>
                  <a:lnTo>
                    <a:pt x="75" y="21"/>
                  </a:lnTo>
                  <a:lnTo>
                    <a:pt x="77" y="26"/>
                  </a:lnTo>
                  <a:lnTo>
                    <a:pt x="81" y="31"/>
                  </a:lnTo>
                  <a:lnTo>
                    <a:pt x="87" y="34"/>
                  </a:lnTo>
                  <a:lnTo>
                    <a:pt x="87" y="36"/>
                  </a:lnTo>
                  <a:lnTo>
                    <a:pt x="84" y="37"/>
                  </a:lnTo>
                  <a:lnTo>
                    <a:pt x="79" y="34"/>
                  </a:lnTo>
                  <a:lnTo>
                    <a:pt x="65" y="26"/>
                  </a:lnTo>
                  <a:lnTo>
                    <a:pt x="51" y="22"/>
                  </a:lnTo>
                  <a:lnTo>
                    <a:pt x="42" y="20"/>
                  </a:lnTo>
                  <a:lnTo>
                    <a:pt x="26" y="19"/>
                  </a:lnTo>
                  <a:lnTo>
                    <a:pt x="15" y="19"/>
                  </a:lnTo>
                  <a:lnTo>
                    <a:pt x="7" y="19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5" y="16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61" name="Freeform 269"/>
            <p:cNvSpPr>
              <a:spLocks/>
            </p:cNvSpPr>
            <p:nvPr/>
          </p:nvSpPr>
          <p:spPr bwMode="auto">
            <a:xfrm>
              <a:off x="1823" y="3837"/>
              <a:ext cx="91" cy="31"/>
            </a:xfrm>
            <a:custGeom>
              <a:avLst/>
              <a:gdLst>
                <a:gd name="T0" fmla="*/ 18 w 91"/>
                <a:gd name="T1" fmla="*/ 0 h 31"/>
                <a:gd name="T2" fmla="*/ 0 w 91"/>
                <a:gd name="T3" fmla="*/ 2 h 31"/>
                <a:gd name="T4" fmla="*/ 19 w 91"/>
                <a:gd name="T5" fmla="*/ 3 h 31"/>
                <a:gd name="T6" fmla="*/ 18 w 91"/>
                <a:gd name="T7" fmla="*/ 8 h 31"/>
                <a:gd name="T8" fmla="*/ 15 w 91"/>
                <a:gd name="T9" fmla="*/ 16 h 31"/>
                <a:gd name="T10" fmla="*/ 19 w 91"/>
                <a:gd name="T11" fmla="*/ 13 h 31"/>
                <a:gd name="T12" fmla="*/ 27 w 91"/>
                <a:gd name="T13" fmla="*/ 9 h 31"/>
                <a:gd name="T14" fmla="*/ 34 w 91"/>
                <a:gd name="T15" fmla="*/ 13 h 31"/>
                <a:gd name="T16" fmla="*/ 38 w 91"/>
                <a:gd name="T17" fmla="*/ 18 h 31"/>
                <a:gd name="T18" fmla="*/ 35 w 91"/>
                <a:gd name="T19" fmla="*/ 25 h 31"/>
                <a:gd name="T20" fmla="*/ 53 w 91"/>
                <a:gd name="T21" fmla="*/ 19 h 31"/>
                <a:gd name="T22" fmla="*/ 65 w 91"/>
                <a:gd name="T23" fmla="*/ 22 h 31"/>
                <a:gd name="T24" fmla="*/ 68 w 91"/>
                <a:gd name="T25" fmla="*/ 27 h 31"/>
                <a:gd name="T26" fmla="*/ 90 w 91"/>
                <a:gd name="T27" fmla="*/ 30 h 31"/>
                <a:gd name="T28" fmla="*/ 81 w 91"/>
                <a:gd name="T29" fmla="*/ 25 h 31"/>
                <a:gd name="T30" fmla="*/ 61 w 91"/>
                <a:gd name="T31" fmla="*/ 19 h 31"/>
                <a:gd name="T32" fmla="*/ 50 w 91"/>
                <a:gd name="T33" fmla="*/ 14 h 31"/>
                <a:gd name="T34" fmla="*/ 39 w 91"/>
                <a:gd name="T35" fmla="*/ 11 h 31"/>
                <a:gd name="T36" fmla="*/ 30 w 91"/>
                <a:gd name="T37" fmla="*/ 7 h 31"/>
                <a:gd name="T38" fmla="*/ 25 w 91"/>
                <a:gd name="T39" fmla="*/ 5 h 31"/>
                <a:gd name="T40" fmla="*/ 21 w 91"/>
                <a:gd name="T41" fmla="*/ 0 h 31"/>
                <a:gd name="T42" fmla="*/ 18 w 91"/>
                <a:gd name="T4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1" h="31">
                  <a:moveTo>
                    <a:pt x="18" y="0"/>
                  </a:moveTo>
                  <a:lnTo>
                    <a:pt x="0" y="2"/>
                  </a:lnTo>
                  <a:lnTo>
                    <a:pt x="19" y="3"/>
                  </a:lnTo>
                  <a:lnTo>
                    <a:pt x="18" y="8"/>
                  </a:lnTo>
                  <a:lnTo>
                    <a:pt x="15" y="16"/>
                  </a:lnTo>
                  <a:lnTo>
                    <a:pt x="19" y="13"/>
                  </a:lnTo>
                  <a:lnTo>
                    <a:pt x="27" y="9"/>
                  </a:lnTo>
                  <a:lnTo>
                    <a:pt x="34" y="13"/>
                  </a:lnTo>
                  <a:lnTo>
                    <a:pt x="38" y="18"/>
                  </a:lnTo>
                  <a:lnTo>
                    <a:pt x="35" y="25"/>
                  </a:lnTo>
                  <a:lnTo>
                    <a:pt x="53" y="19"/>
                  </a:lnTo>
                  <a:lnTo>
                    <a:pt x="65" y="22"/>
                  </a:lnTo>
                  <a:lnTo>
                    <a:pt x="68" y="27"/>
                  </a:lnTo>
                  <a:lnTo>
                    <a:pt x="90" y="30"/>
                  </a:lnTo>
                  <a:lnTo>
                    <a:pt x="81" y="25"/>
                  </a:lnTo>
                  <a:lnTo>
                    <a:pt x="61" y="19"/>
                  </a:lnTo>
                  <a:lnTo>
                    <a:pt x="50" y="14"/>
                  </a:lnTo>
                  <a:lnTo>
                    <a:pt x="39" y="11"/>
                  </a:lnTo>
                  <a:lnTo>
                    <a:pt x="30" y="7"/>
                  </a:lnTo>
                  <a:lnTo>
                    <a:pt x="25" y="5"/>
                  </a:lnTo>
                  <a:lnTo>
                    <a:pt x="21" y="0"/>
                  </a:lnTo>
                  <a:lnTo>
                    <a:pt x="18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62" name="Freeform 270"/>
            <p:cNvSpPr>
              <a:spLocks/>
            </p:cNvSpPr>
            <p:nvPr/>
          </p:nvSpPr>
          <p:spPr bwMode="auto">
            <a:xfrm>
              <a:off x="1692" y="3838"/>
              <a:ext cx="44" cy="39"/>
            </a:xfrm>
            <a:custGeom>
              <a:avLst/>
              <a:gdLst>
                <a:gd name="T0" fmla="*/ 42 w 44"/>
                <a:gd name="T1" fmla="*/ 0 h 39"/>
                <a:gd name="T2" fmla="*/ 35 w 44"/>
                <a:gd name="T3" fmla="*/ 6 h 39"/>
                <a:gd name="T4" fmla="*/ 17 w 44"/>
                <a:gd name="T5" fmla="*/ 20 h 39"/>
                <a:gd name="T6" fmla="*/ 6 w 44"/>
                <a:gd name="T7" fmla="*/ 33 h 39"/>
                <a:gd name="T8" fmla="*/ 0 w 44"/>
                <a:gd name="T9" fmla="*/ 38 h 39"/>
                <a:gd name="T10" fmla="*/ 18 w 44"/>
                <a:gd name="T11" fmla="*/ 27 h 39"/>
                <a:gd name="T12" fmla="*/ 22 w 44"/>
                <a:gd name="T13" fmla="*/ 21 h 39"/>
                <a:gd name="T14" fmla="*/ 28 w 44"/>
                <a:gd name="T15" fmla="*/ 16 h 39"/>
                <a:gd name="T16" fmla="*/ 35 w 44"/>
                <a:gd name="T17" fmla="*/ 12 h 39"/>
                <a:gd name="T18" fmla="*/ 43 w 44"/>
                <a:gd name="T19" fmla="*/ 1 h 39"/>
                <a:gd name="T20" fmla="*/ 42 w 44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39">
                  <a:moveTo>
                    <a:pt x="42" y="0"/>
                  </a:moveTo>
                  <a:lnTo>
                    <a:pt x="35" y="6"/>
                  </a:lnTo>
                  <a:lnTo>
                    <a:pt x="17" y="20"/>
                  </a:lnTo>
                  <a:lnTo>
                    <a:pt x="6" y="33"/>
                  </a:lnTo>
                  <a:lnTo>
                    <a:pt x="0" y="38"/>
                  </a:lnTo>
                  <a:lnTo>
                    <a:pt x="18" y="27"/>
                  </a:lnTo>
                  <a:lnTo>
                    <a:pt x="22" y="21"/>
                  </a:lnTo>
                  <a:lnTo>
                    <a:pt x="28" y="16"/>
                  </a:lnTo>
                  <a:lnTo>
                    <a:pt x="35" y="12"/>
                  </a:lnTo>
                  <a:lnTo>
                    <a:pt x="43" y="1"/>
                  </a:lnTo>
                  <a:lnTo>
                    <a:pt x="42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63" name="Freeform 271"/>
            <p:cNvSpPr>
              <a:spLocks/>
            </p:cNvSpPr>
            <p:nvPr/>
          </p:nvSpPr>
          <p:spPr bwMode="auto">
            <a:xfrm>
              <a:off x="1889" y="3918"/>
              <a:ext cx="56" cy="139"/>
            </a:xfrm>
            <a:custGeom>
              <a:avLst/>
              <a:gdLst>
                <a:gd name="T0" fmla="*/ 5 w 56"/>
                <a:gd name="T1" fmla="*/ 4 h 139"/>
                <a:gd name="T2" fmla="*/ 12 w 56"/>
                <a:gd name="T3" fmla="*/ 33 h 139"/>
                <a:gd name="T4" fmla="*/ 24 w 56"/>
                <a:gd name="T5" fmla="*/ 55 h 139"/>
                <a:gd name="T6" fmla="*/ 36 w 56"/>
                <a:gd name="T7" fmla="*/ 72 h 139"/>
                <a:gd name="T8" fmla="*/ 54 w 56"/>
                <a:gd name="T9" fmla="*/ 92 h 139"/>
                <a:gd name="T10" fmla="*/ 55 w 56"/>
                <a:gd name="T11" fmla="*/ 109 h 139"/>
                <a:gd name="T12" fmla="*/ 32 w 56"/>
                <a:gd name="T13" fmla="*/ 95 h 139"/>
                <a:gd name="T14" fmla="*/ 5 w 56"/>
                <a:gd name="T15" fmla="*/ 138 h 139"/>
                <a:gd name="T16" fmla="*/ 16 w 56"/>
                <a:gd name="T17" fmla="*/ 82 h 139"/>
                <a:gd name="T18" fmla="*/ 0 w 56"/>
                <a:gd name="T19" fmla="*/ 20 h 139"/>
                <a:gd name="T20" fmla="*/ 3 w 56"/>
                <a:gd name="T21" fmla="*/ 0 h 139"/>
                <a:gd name="T22" fmla="*/ 3 w 56"/>
                <a:gd name="T23" fmla="*/ 2 h 139"/>
                <a:gd name="T24" fmla="*/ 5 w 56"/>
                <a:gd name="T25" fmla="*/ 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139">
                  <a:moveTo>
                    <a:pt x="5" y="4"/>
                  </a:moveTo>
                  <a:lnTo>
                    <a:pt x="12" y="33"/>
                  </a:lnTo>
                  <a:lnTo>
                    <a:pt x="24" y="55"/>
                  </a:lnTo>
                  <a:lnTo>
                    <a:pt x="36" y="72"/>
                  </a:lnTo>
                  <a:lnTo>
                    <a:pt x="54" y="92"/>
                  </a:lnTo>
                  <a:lnTo>
                    <a:pt x="55" y="109"/>
                  </a:lnTo>
                  <a:lnTo>
                    <a:pt x="32" y="95"/>
                  </a:lnTo>
                  <a:lnTo>
                    <a:pt x="5" y="138"/>
                  </a:lnTo>
                  <a:lnTo>
                    <a:pt x="16" y="82"/>
                  </a:lnTo>
                  <a:lnTo>
                    <a:pt x="0" y="20"/>
                  </a:lnTo>
                  <a:lnTo>
                    <a:pt x="3" y="0"/>
                  </a:lnTo>
                  <a:lnTo>
                    <a:pt x="3" y="2"/>
                  </a:lnTo>
                  <a:lnTo>
                    <a:pt x="5" y="4"/>
                  </a:lnTo>
                </a:path>
              </a:pathLst>
            </a:custGeom>
            <a:solidFill>
              <a:srgbClr val="004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64" name="Freeform 272"/>
            <p:cNvSpPr>
              <a:spLocks/>
            </p:cNvSpPr>
            <p:nvPr/>
          </p:nvSpPr>
          <p:spPr bwMode="auto">
            <a:xfrm>
              <a:off x="1801" y="4079"/>
              <a:ext cx="130" cy="104"/>
            </a:xfrm>
            <a:custGeom>
              <a:avLst/>
              <a:gdLst>
                <a:gd name="T0" fmla="*/ 17 w 130"/>
                <a:gd name="T1" fmla="*/ 47 h 104"/>
                <a:gd name="T2" fmla="*/ 22 w 130"/>
                <a:gd name="T3" fmla="*/ 77 h 104"/>
                <a:gd name="T4" fmla="*/ 33 w 130"/>
                <a:gd name="T5" fmla="*/ 98 h 104"/>
                <a:gd name="T6" fmla="*/ 51 w 130"/>
                <a:gd name="T7" fmla="*/ 103 h 104"/>
                <a:gd name="T8" fmla="*/ 69 w 130"/>
                <a:gd name="T9" fmla="*/ 79 h 104"/>
                <a:gd name="T10" fmla="*/ 81 w 130"/>
                <a:gd name="T11" fmla="*/ 103 h 104"/>
                <a:gd name="T12" fmla="*/ 99 w 130"/>
                <a:gd name="T13" fmla="*/ 103 h 104"/>
                <a:gd name="T14" fmla="*/ 118 w 130"/>
                <a:gd name="T15" fmla="*/ 72 h 104"/>
                <a:gd name="T16" fmla="*/ 118 w 130"/>
                <a:gd name="T17" fmla="*/ 46 h 104"/>
                <a:gd name="T18" fmla="*/ 124 w 130"/>
                <a:gd name="T19" fmla="*/ 72 h 104"/>
                <a:gd name="T20" fmla="*/ 129 w 130"/>
                <a:gd name="T21" fmla="*/ 46 h 104"/>
                <a:gd name="T22" fmla="*/ 110 w 130"/>
                <a:gd name="T23" fmla="*/ 0 h 104"/>
                <a:gd name="T24" fmla="*/ 107 w 130"/>
                <a:gd name="T25" fmla="*/ 32 h 104"/>
                <a:gd name="T26" fmla="*/ 104 w 130"/>
                <a:gd name="T27" fmla="*/ 59 h 104"/>
                <a:gd name="T28" fmla="*/ 101 w 130"/>
                <a:gd name="T29" fmla="*/ 79 h 104"/>
                <a:gd name="T30" fmla="*/ 90 w 130"/>
                <a:gd name="T31" fmla="*/ 81 h 104"/>
                <a:gd name="T32" fmla="*/ 78 w 130"/>
                <a:gd name="T33" fmla="*/ 46 h 104"/>
                <a:gd name="T34" fmla="*/ 75 w 130"/>
                <a:gd name="T35" fmla="*/ 24 h 104"/>
                <a:gd name="T36" fmla="*/ 62 w 130"/>
                <a:gd name="T37" fmla="*/ 21 h 104"/>
                <a:gd name="T38" fmla="*/ 59 w 130"/>
                <a:gd name="T39" fmla="*/ 77 h 104"/>
                <a:gd name="T40" fmla="*/ 42 w 130"/>
                <a:gd name="T41" fmla="*/ 86 h 104"/>
                <a:gd name="T42" fmla="*/ 16 w 130"/>
                <a:gd name="T43" fmla="*/ 27 h 104"/>
                <a:gd name="T44" fmla="*/ 0 w 130"/>
                <a:gd name="T45" fmla="*/ 2 h 104"/>
                <a:gd name="T46" fmla="*/ 17 w 130"/>
                <a:gd name="T47" fmla="*/ 4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04">
                  <a:moveTo>
                    <a:pt x="17" y="47"/>
                  </a:moveTo>
                  <a:lnTo>
                    <a:pt x="22" y="77"/>
                  </a:lnTo>
                  <a:lnTo>
                    <a:pt x="33" y="98"/>
                  </a:lnTo>
                  <a:lnTo>
                    <a:pt x="51" y="103"/>
                  </a:lnTo>
                  <a:lnTo>
                    <a:pt x="69" y="79"/>
                  </a:lnTo>
                  <a:lnTo>
                    <a:pt x="81" y="103"/>
                  </a:lnTo>
                  <a:lnTo>
                    <a:pt x="99" y="103"/>
                  </a:lnTo>
                  <a:lnTo>
                    <a:pt x="118" y="72"/>
                  </a:lnTo>
                  <a:lnTo>
                    <a:pt x="118" y="46"/>
                  </a:lnTo>
                  <a:lnTo>
                    <a:pt x="124" y="72"/>
                  </a:lnTo>
                  <a:lnTo>
                    <a:pt x="129" y="46"/>
                  </a:lnTo>
                  <a:lnTo>
                    <a:pt x="110" y="0"/>
                  </a:lnTo>
                  <a:lnTo>
                    <a:pt x="107" y="32"/>
                  </a:lnTo>
                  <a:lnTo>
                    <a:pt x="104" y="59"/>
                  </a:lnTo>
                  <a:lnTo>
                    <a:pt x="101" y="79"/>
                  </a:lnTo>
                  <a:lnTo>
                    <a:pt x="90" y="81"/>
                  </a:lnTo>
                  <a:lnTo>
                    <a:pt x="78" y="46"/>
                  </a:lnTo>
                  <a:lnTo>
                    <a:pt x="75" y="24"/>
                  </a:lnTo>
                  <a:lnTo>
                    <a:pt x="62" y="21"/>
                  </a:lnTo>
                  <a:lnTo>
                    <a:pt x="59" y="77"/>
                  </a:lnTo>
                  <a:lnTo>
                    <a:pt x="42" y="86"/>
                  </a:lnTo>
                  <a:lnTo>
                    <a:pt x="16" y="27"/>
                  </a:lnTo>
                  <a:lnTo>
                    <a:pt x="0" y="2"/>
                  </a:lnTo>
                  <a:lnTo>
                    <a:pt x="17" y="47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65" name="Freeform 273"/>
            <p:cNvSpPr>
              <a:spLocks/>
            </p:cNvSpPr>
            <p:nvPr/>
          </p:nvSpPr>
          <p:spPr bwMode="auto">
            <a:xfrm>
              <a:off x="1698" y="4078"/>
              <a:ext cx="130" cy="103"/>
            </a:xfrm>
            <a:custGeom>
              <a:avLst/>
              <a:gdLst>
                <a:gd name="T0" fmla="*/ 39 w 130"/>
                <a:gd name="T1" fmla="*/ 0 h 103"/>
                <a:gd name="T2" fmla="*/ 54 w 130"/>
                <a:gd name="T3" fmla="*/ 13 h 103"/>
                <a:gd name="T4" fmla="*/ 49 w 130"/>
                <a:gd name="T5" fmla="*/ 36 h 103"/>
                <a:gd name="T6" fmla="*/ 64 w 130"/>
                <a:gd name="T7" fmla="*/ 78 h 103"/>
                <a:gd name="T8" fmla="*/ 129 w 130"/>
                <a:gd name="T9" fmla="*/ 102 h 103"/>
                <a:gd name="T10" fmla="*/ 108 w 130"/>
                <a:gd name="T11" fmla="*/ 102 h 103"/>
                <a:gd name="T12" fmla="*/ 89 w 130"/>
                <a:gd name="T13" fmla="*/ 102 h 103"/>
                <a:gd name="T14" fmla="*/ 30 w 130"/>
                <a:gd name="T15" fmla="*/ 100 h 103"/>
                <a:gd name="T16" fmla="*/ 46 w 130"/>
                <a:gd name="T17" fmla="*/ 94 h 103"/>
                <a:gd name="T18" fmla="*/ 37 w 130"/>
                <a:gd name="T19" fmla="*/ 79 h 103"/>
                <a:gd name="T20" fmla="*/ 4 w 130"/>
                <a:gd name="T21" fmla="*/ 43 h 103"/>
                <a:gd name="T22" fmla="*/ 0 w 130"/>
                <a:gd name="T23" fmla="*/ 29 h 103"/>
                <a:gd name="T24" fmla="*/ 48 w 130"/>
                <a:gd name="T25" fmla="*/ 78 h 103"/>
                <a:gd name="T26" fmla="*/ 37 w 130"/>
                <a:gd name="T27" fmla="*/ 27 h 103"/>
                <a:gd name="T28" fmla="*/ 39 w 130"/>
                <a:gd name="T2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0" h="103">
                  <a:moveTo>
                    <a:pt x="39" y="0"/>
                  </a:moveTo>
                  <a:lnTo>
                    <a:pt x="54" y="13"/>
                  </a:lnTo>
                  <a:lnTo>
                    <a:pt x="49" y="36"/>
                  </a:lnTo>
                  <a:lnTo>
                    <a:pt x="64" y="78"/>
                  </a:lnTo>
                  <a:lnTo>
                    <a:pt x="129" y="102"/>
                  </a:lnTo>
                  <a:lnTo>
                    <a:pt x="108" y="102"/>
                  </a:lnTo>
                  <a:lnTo>
                    <a:pt x="89" y="102"/>
                  </a:lnTo>
                  <a:lnTo>
                    <a:pt x="30" y="100"/>
                  </a:lnTo>
                  <a:lnTo>
                    <a:pt x="46" y="94"/>
                  </a:lnTo>
                  <a:lnTo>
                    <a:pt x="37" y="79"/>
                  </a:lnTo>
                  <a:lnTo>
                    <a:pt x="4" y="43"/>
                  </a:lnTo>
                  <a:lnTo>
                    <a:pt x="0" y="29"/>
                  </a:lnTo>
                  <a:lnTo>
                    <a:pt x="48" y="78"/>
                  </a:lnTo>
                  <a:lnTo>
                    <a:pt x="37" y="27"/>
                  </a:lnTo>
                  <a:lnTo>
                    <a:pt x="39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66" name="Freeform 274"/>
            <p:cNvSpPr>
              <a:spLocks/>
            </p:cNvSpPr>
            <p:nvPr/>
          </p:nvSpPr>
          <p:spPr bwMode="auto">
            <a:xfrm>
              <a:off x="1689" y="3863"/>
              <a:ext cx="204" cy="14"/>
            </a:xfrm>
            <a:custGeom>
              <a:avLst/>
              <a:gdLst>
                <a:gd name="T0" fmla="*/ 10 w 204"/>
                <a:gd name="T1" fmla="*/ 13 h 14"/>
                <a:gd name="T2" fmla="*/ 60 w 204"/>
                <a:gd name="T3" fmla="*/ 4 h 14"/>
                <a:gd name="T4" fmla="*/ 76 w 204"/>
                <a:gd name="T5" fmla="*/ 2 h 14"/>
                <a:gd name="T6" fmla="*/ 105 w 204"/>
                <a:gd name="T7" fmla="*/ 2 h 14"/>
                <a:gd name="T8" fmla="*/ 140 w 204"/>
                <a:gd name="T9" fmla="*/ 3 h 14"/>
                <a:gd name="T10" fmla="*/ 173 w 204"/>
                <a:gd name="T11" fmla="*/ 7 h 14"/>
                <a:gd name="T12" fmla="*/ 191 w 204"/>
                <a:gd name="T13" fmla="*/ 9 h 14"/>
                <a:gd name="T14" fmla="*/ 203 w 204"/>
                <a:gd name="T15" fmla="*/ 6 h 14"/>
                <a:gd name="T16" fmla="*/ 163 w 204"/>
                <a:gd name="T17" fmla="*/ 3 h 14"/>
                <a:gd name="T18" fmla="*/ 134 w 204"/>
                <a:gd name="T19" fmla="*/ 0 h 14"/>
                <a:gd name="T20" fmla="*/ 111 w 204"/>
                <a:gd name="T21" fmla="*/ 0 h 14"/>
                <a:gd name="T22" fmla="*/ 66 w 204"/>
                <a:gd name="T23" fmla="*/ 2 h 14"/>
                <a:gd name="T24" fmla="*/ 30 w 204"/>
                <a:gd name="T25" fmla="*/ 6 h 14"/>
                <a:gd name="T26" fmla="*/ 12 w 204"/>
                <a:gd name="T27" fmla="*/ 9 h 14"/>
                <a:gd name="T28" fmla="*/ 0 w 204"/>
                <a:gd name="T29" fmla="*/ 12 h 14"/>
                <a:gd name="T30" fmla="*/ 10 w 204"/>
                <a:gd name="T31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" h="14">
                  <a:moveTo>
                    <a:pt x="10" y="13"/>
                  </a:moveTo>
                  <a:lnTo>
                    <a:pt x="60" y="4"/>
                  </a:lnTo>
                  <a:lnTo>
                    <a:pt x="76" y="2"/>
                  </a:lnTo>
                  <a:lnTo>
                    <a:pt x="105" y="2"/>
                  </a:lnTo>
                  <a:lnTo>
                    <a:pt x="140" y="3"/>
                  </a:lnTo>
                  <a:lnTo>
                    <a:pt x="173" y="7"/>
                  </a:lnTo>
                  <a:lnTo>
                    <a:pt x="191" y="9"/>
                  </a:lnTo>
                  <a:lnTo>
                    <a:pt x="203" y="6"/>
                  </a:lnTo>
                  <a:lnTo>
                    <a:pt x="163" y="3"/>
                  </a:lnTo>
                  <a:lnTo>
                    <a:pt x="134" y="0"/>
                  </a:lnTo>
                  <a:lnTo>
                    <a:pt x="111" y="0"/>
                  </a:lnTo>
                  <a:lnTo>
                    <a:pt x="66" y="2"/>
                  </a:lnTo>
                  <a:lnTo>
                    <a:pt x="30" y="6"/>
                  </a:lnTo>
                  <a:lnTo>
                    <a:pt x="12" y="9"/>
                  </a:lnTo>
                  <a:lnTo>
                    <a:pt x="0" y="12"/>
                  </a:lnTo>
                  <a:lnTo>
                    <a:pt x="10" y="13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67" name="Freeform 275"/>
            <p:cNvSpPr>
              <a:spLocks/>
            </p:cNvSpPr>
            <p:nvPr/>
          </p:nvSpPr>
          <p:spPr bwMode="auto">
            <a:xfrm>
              <a:off x="2074" y="3830"/>
              <a:ext cx="2" cy="14"/>
            </a:xfrm>
            <a:custGeom>
              <a:avLst/>
              <a:gdLst>
                <a:gd name="T0" fmla="*/ 1 w 2"/>
                <a:gd name="T1" fmla="*/ 0 h 14"/>
                <a:gd name="T2" fmla="*/ 1 w 2"/>
                <a:gd name="T3" fmla="*/ 11 h 14"/>
                <a:gd name="T4" fmla="*/ 1 w 2"/>
                <a:gd name="T5" fmla="*/ 13 h 14"/>
                <a:gd name="T6" fmla="*/ 1 w 2"/>
                <a:gd name="T7" fmla="*/ 13 h 14"/>
                <a:gd name="T8" fmla="*/ 0 w 2"/>
                <a:gd name="T9" fmla="*/ 5 h 14"/>
                <a:gd name="T10" fmla="*/ 0 w 2"/>
                <a:gd name="T11" fmla="*/ 3 h 14"/>
                <a:gd name="T12" fmla="*/ 0 w 2"/>
                <a:gd name="T13" fmla="*/ 3 h 14"/>
                <a:gd name="T14" fmla="*/ 1 w 2"/>
                <a:gd name="T15" fmla="*/ 8 h 14"/>
                <a:gd name="T16" fmla="*/ 1 w 2"/>
                <a:gd name="T17" fmla="*/ 6 h 14"/>
                <a:gd name="T18" fmla="*/ 1 w 2"/>
                <a:gd name="T19" fmla="*/ 3 h 14"/>
                <a:gd name="T20" fmla="*/ 1 w 2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14">
                  <a:moveTo>
                    <a:pt x="1" y="0"/>
                  </a:moveTo>
                  <a:lnTo>
                    <a:pt x="1" y="11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8"/>
                  </a:lnTo>
                  <a:lnTo>
                    <a:pt x="1" y="6"/>
                  </a:lnTo>
                  <a:lnTo>
                    <a:pt x="1" y="3"/>
                  </a:lnTo>
                  <a:lnTo>
                    <a:pt x="1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68" name="Freeform 276"/>
            <p:cNvSpPr>
              <a:spLocks/>
            </p:cNvSpPr>
            <p:nvPr/>
          </p:nvSpPr>
          <p:spPr bwMode="auto">
            <a:xfrm>
              <a:off x="2086" y="3838"/>
              <a:ext cx="1" cy="12"/>
            </a:xfrm>
            <a:custGeom>
              <a:avLst/>
              <a:gdLst>
                <a:gd name="T0" fmla="*/ 0 w 1"/>
                <a:gd name="T1" fmla="*/ 2 h 12"/>
                <a:gd name="T2" fmla="*/ 0 w 1"/>
                <a:gd name="T3" fmla="*/ 11 h 12"/>
                <a:gd name="T4" fmla="*/ 0 w 1"/>
                <a:gd name="T5" fmla="*/ 10 h 12"/>
                <a:gd name="T6" fmla="*/ 0 w 1"/>
                <a:gd name="T7" fmla="*/ 7 h 12"/>
                <a:gd name="T8" fmla="*/ 0 w 1"/>
                <a:gd name="T9" fmla="*/ 5 h 12"/>
                <a:gd name="T10" fmla="*/ 0 w 1"/>
                <a:gd name="T11" fmla="*/ 6 h 12"/>
                <a:gd name="T12" fmla="*/ 0 w 1"/>
                <a:gd name="T13" fmla="*/ 5 h 12"/>
                <a:gd name="T14" fmla="*/ 0 w 1"/>
                <a:gd name="T15" fmla="*/ 0 h 12"/>
                <a:gd name="T16" fmla="*/ 0 w 1"/>
                <a:gd name="T17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12">
                  <a:moveTo>
                    <a:pt x="0" y="2"/>
                  </a:moveTo>
                  <a:lnTo>
                    <a:pt x="0" y="11"/>
                  </a:lnTo>
                  <a:lnTo>
                    <a:pt x="0" y="10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2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69" name="Freeform 277"/>
            <p:cNvSpPr>
              <a:spLocks/>
            </p:cNvSpPr>
            <p:nvPr/>
          </p:nvSpPr>
          <p:spPr bwMode="auto">
            <a:xfrm>
              <a:off x="2096" y="3851"/>
              <a:ext cx="3" cy="2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1 w 3"/>
                <a:gd name="T5" fmla="*/ 0 h 2"/>
                <a:gd name="T6" fmla="*/ 0 w 3"/>
                <a:gd name="T7" fmla="*/ 1 h 2"/>
                <a:gd name="T8" fmla="*/ 1 w 3"/>
                <a:gd name="T9" fmla="*/ 1 h 2"/>
                <a:gd name="T10" fmla="*/ 2 w 3"/>
                <a:gd name="T11" fmla="*/ 1 h 2"/>
                <a:gd name="T12" fmla="*/ 2 w 3"/>
                <a:gd name="T1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lnTo>
                    <a:pt x="2" y="0"/>
                  </a:lnTo>
                  <a:lnTo>
                    <a:pt x="1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1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70" name="Freeform 278"/>
            <p:cNvSpPr>
              <a:spLocks/>
            </p:cNvSpPr>
            <p:nvPr/>
          </p:nvSpPr>
          <p:spPr bwMode="auto">
            <a:xfrm>
              <a:off x="2048" y="3837"/>
              <a:ext cx="7" cy="14"/>
            </a:xfrm>
            <a:custGeom>
              <a:avLst/>
              <a:gdLst>
                <a:gd name="T0" fmla="*/ 6 w 7"/>
                <a:gd name="T1" fmla="*/ 9 h 14"/>
                <a:gd name="T2" fmla="*/ 6 w 7"/>
                <a:gd name="T3" fmla="*/ 0 h 14"/>
                <a:gd name="T4" fmla="*/ 4 w 7"/>
                <a:gd name="T5" fmla="*/ 1 h 14"/>
                <a:gd name="T6" fmla="*/ 1 w 7"/>
                <a:gd name="T7" fmla="*/ 10 h 14"/>
                <a:gd name="T8" fmla="*/ 0 w 7"/>
                <a:gd name="T9" fmla="*/ 13 h 14"/>
                <a:gd name="T10" fmla="*/ 6 w 7"/>
                <a:gd name="T1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4">
                  <a:moveTo>
                    <a:pt x="6" y="9"/>
                  </a:moveTo>
                  <a:lnTo>
                    <a:pt x="6" y="0"/>
                  </a:lnTo>
                  <a:lnTo>
                    <a:pt x="4" y="1"/>
                  </a:lnTo>
                  <a:lnTo>
                    <a:pt x="1" y="10"/>
                  </a:lnTo>
                  <a:lnTo>
                    <a:pt x="0" y="13"/>
                  </a:lnTo>
                  <a:lnTo>
                    <a:pt x="6" y="9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71" name="Freeform 279"/>
            <p:cNvSpPr>
              <a:spLocks/>
            </p:cNvSpPr>
            <p:nvPr/>
          </p:nvSpPr>
          <p:spPr bwMode="auto">
            <a:xfrm>
              <a:off x="1695" y="4180"/>
              <a:ext cx="258" cy="42"/>
            </a:xfrm>
            <a:custGeom>
              <a:avLst/>
              <a:gdLst>
                <a:gd name="T0" fmla="*/ 170 w 258"/>
                <a:gd name="T1" fmla="*/ 4 h 42"/>
                <a:gd name="T2" fmla="*/ 129 w 258"/>
                <a:gd name="T3" fmla="*/ 3 h 42"/>
                <a:gd name="T4" fmla="*/ 57 w 258"/>
                <a:gd name="T5" fmla="*/ 1 h 42"/>
                <a:gd name="T6" fmla="*/ 25 w 258"/>
                <a:gd name="T7" fmla="*/ 0 h 42"/>
                <a:gd name="T8" fmla="*/ 19 w 258"/>
                <a:gd name="T9" fmla="*/ 15 h 42"/>
                <a:gd name="T10" fmla="*/ 0 w 258"/>
                <a:gd name="T11" fmla="*/ 41 h 42"/>
                <a:gd name="T12" fmla="*/ 257 w 258"/>
                <a:gd name="T13" fmla="*/ 41 h 42"/>
                <a:gd name="T14" fmla="*/ 239 w 258"/>
                <a:gd name="T15" fmla="*/ 7 h 42"/>
                <a:gd name="T16" fmla="*/ 170 w 258"/>
                <a:gd name="T17" fmla="*/ 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8" h="42">
                  <a:moveTo>
                    <a:pt x="170" y="4"/>
                  </a:moveTo>
                  <a:lnTo>
                    <a:pt x="129" y="3"/>
                  </a:lnTo>
                  <a:lnTo>
                    <a:pt x="57" y="1"/>
                  </a:lnTo>
                  <a:lnTo>
                    <a:pt x="25" y="0"/>
                  </a:lnTo>
                  <a:lnTo>
                    <a:pt x="19" y="15"/>
                  </a:lnTo>
                  <a:lnTo>
                    <a:pt x="0" y="41"/>
                  </a:lnTo>
                  <a:lnTo>
                    <a:pt x="257" y="41"/>
                  </a:lnTo>
                  <a:lnTo>
                    <a:pt x="239" y="7"/>
                  </a:lnTo>
                  <a:lnTo>
                    <a:pt x="170" y="4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72" name="Freeform 280"/>
            <p:cNvSpPr>
              <a:spLocks/>
            </p:cNvSpPr>
            <p:nvPr/>
          </p:nvSpPr>
          <p:spPr bwMode="auto">
            <a:xfrm>
              <a:off x="1815" y="3744"/>
              <a:ext cx="19" cy="33"/>
            </a:xfrm>
            <a:custGeom>
              <a:avLst/>
              <a:gdLst>
                <a:gd name="T0" fmla="*/ 11 w 19"/>
                <a:gd name="T1" fmla="*/ 5 h 33"/>
                <a:gd name="T2" fmla="*/ 9 w 19"/>
                <a:gd name="T3" fmla="*/ 8 h 33"/>
                <a:gd name="T4" fmla="*/ 9 w 19"/>
                <a:gd name="T5" fmla="*/ 11 h 33"/>
                <a:gd name="T6" fmla="*/ 11 w 19"/>
                <a:gd name="T7" fmla="*/ 13 h 33"/>
                <a:gd name="T8" fmla="*/ 13 w 19"/>
                <a:gd name="T9" fmla="*/ 15 h 33"/>
                <a:gd name="T10" fmla="*/ 16 w 19"/>
                <a:gd name="T11" fmla="*/ 16 h 33"/>
                <a:gd name="T12" fmla="*/ 16 w 19"/>
                <a:gd name="T13" fmla="*/ 13 h 33"/>
                <a:gd name="T14" fmla="*/ 16 w 19"/>
                <a:gd name="T15" fmla="*/ 8 h 33"/>
                <a:gd name="T16" fmla="*/ 16 w 19"/>
                <a:gd name="T17" fmla="*/ 5 h 33"/>
                <a:gd name="T18" fmla="*/ 16 w 19"/>
                <a:gd name="T19" fmla="*/ 1 h 33"/>
                <a:gd name="T20" fmla="*/ 11 w 19"/>
                <a:gd name="T21" fmla="*/ 0 h 33"/>
                <a:gd name="T22" fmla="*/ 7 w 19"/>
                <a:gd name="T23" fmla="*/ 1 h 33"/>
                <a:gd name="T24" fmla="*/ 2 w 19"/>
                <a:gd name="T25" fmla="*/ 4 h 33"/>
                <a:gd name="T26" fmla="*/ 0 w 19"/>
                <a:gd name="T27" fmla="*/ 8 h 33"/>
                <a:gd name="T28" fmla="*/ 0 w 19"/>
                <a:gd name="T29" fmla="*/ 14 h 33"/>
                <a:gd name="T30" fmla="*/ 1 w 19"/>
                <a:gd name="T31" fmla="*/ 19 h 33"/>
                <a:gd name="T32" fmla="*/ 3 w 19"/>
                <a:gd name="T33" fmla="*/ 19 h 33"/>
                <a:gd name="T34" fmla="*/ 7 w 19"/>
                <a:gd name="T35" fmla="*/ 24 h 33"/>
                <a:gd name="T36" fmla="*/ 11 w 19"/>
                <a:gd name="T37" fmla="*/ 28 h 33"/>
                <a:gd name="T38" fmla="*/ 14 w 19"/>
                <a:gd name="T39" fmla="*/ 29 h 33"/>
                <a:gd name="T40" fmla="*/ 18 w 19"/>
                <a:gd name="T41" fmla="*/ 32 h 33"/>
                <a:gd name="T42" fmla="*/ 18 w 19"/>
                <a:gd name="T43" fmla="*/ 29 h 33"/>
                <a:gd name="T44" fmla="*/ 18 w 19"/>
                <a:gd name="T45" fmla="*/ 26 h 33"/>
                <a:gd name="T46" fmla="*/ 15 w 19"/>
                <a:gd name="T47" fmla="*/ 27 h 33"/>
                <a:gd name="T48" fmla="*/ 11 w 19"/>
                <a:gd name="T49" fmla="*/ 24 h 33"/>
                <a:gd name="T50" fmla="*/ 8 w 19"/>
                <a:gd name="T51" fmla="*/ 22 h 33"/>
                <a:gd name="T52" fmla="*/ 6 w 19"/>
                <a:gd name="T53" fmla="*/ 19 h 33"/>
                <a:gd name="T54" fmla="*/ 4 w 19"/>
                <a:gd name="T55" fmla="*/ 13 h 33"/>
                <a:gd name="T56" fmla="*/ 4 w 19"/>
                <a:gd name="T57" fmla="*/ 11 h 33"/>
                <a:gd name="T58" fmla="*/ 3 w 19"/>
                <a:gd name="T59" fmla="*/ 8 h 33"/>
                <a:gd name="T60" fmla="*/ 4 w 19"/>
                <a:gd name="T61" fmla="*/ 5 h 33"/>
                <a:gd name="T62" fmla="*/ 8 w 19"/>
                <a:gd name="T63" fmla="*/ 8 h 33"/>
                <a:gd name="T64" fmla="*/ 8 w 19"/>
                <a:gd name="T65" fmla="*/ 5 h 33"/>
                <a:gd name="T66" fmla="*/ 10 w 19"/>
                <a:gd name="T67" fmla="*/ 4 h 33"/>
                <a:gd name="T68" fmla="*/ 11 w 19"/>
                <a:gd name="T69" fmla="*/ 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" h="33">
                  <a:moveTo>
                    <a:pt x="11" y="5"/>
                  </a:moveTo>
                  <a:lnTo>
                    <a:pt x="9" y="8"/>
                  </a:lnTo>
                  <a:lnTo>
                    <a:pt x="9" y="11"/>
                  </a:lnTo>
                  <a:lnTo>
                    <a:pt x="11" y="13"/>
                  </a:lnTo>
                  <a:lnTo>
                    <a:pt x="13" y="15"/>
                  </a:lnTo>
                  <a:lnTo>
                    <a:pt x="16" y="16"/>
                  </a:lnTo>
                  <a:lnTo>
                    <a:pt x="16" y="13"/>
                  </a:lnTo>
                  <a:lnTo>
                    <a:pt x="16" y="8"/>
                  </a:lnTo>
                  <a:lnTo>
                    <a:pt x="16" y="5"/>
                  </a:lnTo>
                  <a:lnTo>
                    <a:pt x="16" y="1"/>
                  </a:lnTo>
                  <a:lnTo>
                    <a:pt x="11" y="0"/>
                  </a:lnTo>
                  <a:lnTo>
                    <a:pt x="7" y="1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1" y="19"/>
                  </a:lnTo>
                  <a:lnTo>
                    <a:pt x="3" y="19"/>
                  </a:lnTo>
                  <a:lnTo>
                    <a:pt x="7" y="24"/>
                  </a:lnTo>
                  <a:lnTo>
                    <a:pt x="11" y="28"/>
                  </a:lnTo>
                  <a:lnTo>
                    <a:pt x="14" y="29"/>
                  </a:lnTo>
                  <a:lnTo>
                    <a:pt x="18" y="32"/>
                  </a:lnTo>
                  <a:lnTo>
                    <a:pt x="18" y="29"/>
                  </a:lnTo>
                  <a:lnTo>
                    <a:pt x="18" y="26"/>
                  </a:lnTo>
                  <a:lnTo>
                    <a:pt x="15" y="27"/>
                  </a:lnTo>
                  <a:lnTo>
                    <a:pt x="11" y="24"/>
                  </a:lnTo>
                  <a:lnTo>
                    <a:pt x="8" y="22"/>
                  </a:lnTo>
                  <a:lnTo>
                    <a:pt x="6" y="19"/>
                  </a:lnTo>
                  <a:lnTo>
                    <a:pt x="4" y="13"/>
                  </a:lnTo>
                  <a:lnTo>
                    <a:pt x="4" y="11"/>
                  </a:lnTo>
                  <a:lnTo>
                    <a:pt x="3" y="8"/>
                  </a:lnTo>
                  <a:lnTo>
                    <a:pt x="4" y="5"/>
                  </a:lnTo>
                  <a:lnTo>
                    <a:pt x="8" y="8"/>
                  </a:lnTo>
                  <a:lnTo>
                    <a:pt x="8" y="5"/>
                  </a:lnTo>
                  <a:lnTo>
                    <a:pt x="10" y="4"/>
                  </a:lnTo>
                  <a:lnTo>
                    <a:pt x="11" y="5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73" name="Freeform 281"/>
            <p:cNvSpPr>
              <a:spLocks/>
            </p:cNvSpPr>
            <p:nvPr/>
          </p:nvSpPr>
          <p:spPr bwMode="auto">
            <a:xfrm>
              <a:off x="1872" y="3749"/>
              <a:ext cx="7" cy="19"/>
            </a:xfrm>
            <a:custGeom>
              <a:avLst/>
              <a:gdLst>
                <a:gd name="T0" fmla="*/ 0 w 7"/>
                <a:gd name="T1" fmla="*/ 0 h 19"/>
                <a:gd name="T2" fmla="*/ 2 w 7"/>
                <a:gd name="T3" fmla="*/ 2 h 19"/>
                <a:gd name="T4" fmla="*/ 4 w 7"/>
                <a:gd name="T5" fmla="*/ 6 h 19"/>
                <a:gd name="T6" fmla="*/ 5 w 7"/>
                <a:gd name="T7" fmla="*/ 9 h 19"/>
                <a:gd name="T8" fmla="*/ 6 w 7"/>
                <a:gd name="T9" fmla="*/ 11 h 19"/>
                <a:gd name="T10" fmla="*/ 6 w 7"/>
                <a:gd name="T11" fmla="*/ 14 h 19"/>
                <a:gd name="T12" fmla="*/ 6 w 7"/>
                <a:gd name="T13" fmla="*/ 15 h 19"/>
                <a:gd name="T14" fmla="*/ 2 w 7"/>
                <a:gd name="T15" fmla="*/ 18 h 19"/>
                <a:gd name="T16" fmla="*/ 1 w 7"/>
                <a:gd name="T17" fmla="*/ 17 h 19"/>
                <a:gd name="T18" fmla="*/ 2 w 7"/>
                <a:gd name="T19" fmla="*/ 11 h 19"/>
                <a:gd name="T20" fmla="*/ 2 w 7"/>
                <a:gd name="T21" fmla="*/ 6 h 19"/>
                <a:gd name="T22" fmla="*/ 1 w 7"/>
                <a:gd name="T23" fmla="*/ 1 h 19"/>
                <a:gd name="T24" fmla="*/ 0 w 7"/>
                <a:gd name="T2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9">
                  <a:moveTo>
                    <a:pt x="0" y="0"/>
                  </a:moveTo>
                  <a:lnTo>
                    <a:pt x="2" y="2"/>
                  </a:lnTo>
                  <a:lnTo>
                    <a:pt x="4" y="6"/>
                  </a:lnTo>
                  <a:lnTo>
                    <a:pt x="5" y="9"/>
                  </a:lnTo>
                  <a:lnTo>
                    <a:pt x="6" y="11"/>
                  </a:lnTo>
                  <a:lnTo>
                    <a:pt x="6" y="14"/>
                  </a:lnTo>
                  <a:lnTo>
                    <a:pt x="6" y="15"/>
                  </a:lnTo>
                  <a:lnTo>
                    <a:pt x="2" y="18"/>
                  </a:lnTo>
                  <a:lnTo>
                    <a:pt x="1" y="17"/>
                  </a:lnTo>
                  <a:lnTo>
                    <a:pt x="2" y="11"/>
                  </a:lnTo>
                  <a:lnTo>
                    <a:pt x="2" y="6"/>
                  </a:lnTo>
                  <a:lnTo>
                    <a:pt x="1" y="1"/>
                  </a:lnTo>
                  <a:lnTo>
                    <a:pt x="0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74" name="Freeform 282"/>
            <p:cNvSpPr>
              <a:spLocks/>
            </p:cNvSpPr>
            <p:nvPr/>
          </p:nvSpPr>
          <p:spPr bwMode="auto">
            <a:xfrm>
              <a:off x="2054" y="3836"/>
              <a:ext cx="4" cy="15"/>
            </a:xfrm>
            <a:custGeom>
              <a:avLst/>
              <a:gdLst>
                <a:gd name="T0" fmla="*/ 3 w 4"/>
                <a:gd name="T1" fmla="*/ 5 h 15"/>
                <a:gd name="T2" fmla="*/ 1 w 4"/>
                <a:gd name="T3" fmla="*/ 11 h 15"/>
                <a:gd name="T4" fmla="*/ 0 w 4"/>
                <a:gd name="T5" fmla="*/ 14 h 15"/>
                <a:gd name="T6" fmla="*/ 2 w 4"/>
                <a:gd name="T7" fmla="*/ 0 h 15"/>
                <a:gd name="T8" fmla="*/ 3 w 4"/>
                <a:gd name="T9" fmla="*/ 1 h 15"/>
                <a:gd name="T10" fmla="*/ 3 w 4"/>
                <a:gd name="T11" fmla="*/ 1 h 15"/>
                <a:gd name="T12" fmla="*/ 3 w 4"/>
                <a:gd name="T13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">
                  <a:moveTo>
                    <a:pt x="3" y="5"/>
                  </a:moveTo>
                  <a:lnTo>
                    <a:pt x="1" y="11"/>
                  </a:lnTo>
                  <a:lnTo>
                    <a:pt x="0" y="14"/>
                  </a:lnTo>
                  <a:lnTo>
                    <a:pt x="2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5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2475" name="Group 283"/>
          <p:cNvGrpSpPr>
            <a:grpSpLocks/>
          </p:cNvGrpSpPr>
          <p:nvPr/>
        </p:nvGrpSpPr>
        <p:grpSpPr bwMode="auto">
          <a:xfrm>
            <a:off x="6354763" y="5334000"/>
            <a:ext cx="962025" cy="1296988"/>
            <a:chOff x="4003" y="3360"/>
            <a:chExt cx="606" cy="817"/>
          </a:xfrm>
        </p:grpSpPr>
        <p:sp>
          <p:nvSpPr>
            <p:cNvPr id="1032476" name="Freeform 284"/>
            <p:cNvSpPr>
              <a:spLocks/>
            </p:cNvSpPr>
            <p:nvPr/>
          </p:nvSpPr>
          <p:spPr bwMode="auto">
            <a:xfrm>
              <a:off x="4462" y="3765"/>
              <a:ext cx="147" cy="89"/>
            </a:xfrm>
            <a:custGeom>
              <a:avLst/>
              <a:gdLst>
                <a:gd name="T0" fmla="*/ 34 w 147"/>
                <a:gd name="T1" fmla="*/ 0 h 89"/>
                <a:gd name="T2" fmla="*/ 67 w 147"/>
                <a:gd name="T3" fmla="*/ 25 h 89"/>
                <a:gd name="T4" fmla="*/ 73 w 147"/>
                <a:gd name="T5" fmla="*/ 25 h 89"/>
                <a:gd name="T6" fmla="*/ 102 w 147"/>
                <a:gd name="T7" fmla="*/ 33 h 89"/>
                <a:gd name="T8" fmla="*/ 115 w 147"/>
                <a:gd name="T9" fmla="*/ 33 h 89"/>
                <a:gd name="T10" fmla="*/ 131 w 147"/>
                <a:gd name="T11" fmla="*/ 33 h 89"/>
                <a:gd name="T12" fmla="*/ 142 w 147"/>
                <a:gd name="T13" fmla="*/ 33 h 89"/>
                <a:gd name="T14" fmla="*/ 146 w 147"/>
                <a:gd name="T15" fmla="*/ 44 h 89"/>
                <a:gd name="T16" fmla="*/ 130 w 147"/>
                <a:gd name="T17" fmla="*/ 64 h 89"/>
                <a:gd name="T18" fmla="*/ 115 w 147"/>
                <a:gd name="T19" fmla="*/ 74 h 89"/>
                <a:gd name="T20" fmla="*/ 93 w 147"/>
                <a:gd name="T21" fmla="*/ 83 h 89"/>
                <a:gd name="T22" fmla="*/ 71 w 147"/>
                <a:gd name="T23" fmla="*/ 83 h 89"/>
                <a:gd name="T24" fmla="*/ 40 w 147"/>
                <a:gd name="T25" fmla="*/ 77 h 89"/>
                <a:gd name="T26" fmla="*/ 35 w 147"/>
                <a:gd name="T27" fmla="*/ 86 h 89"/>
                <a:gd name="T28" fmla="*/ 13 w 147"/>
                <a:gd name="T29" fmla="*/ 88 h 89"/>
                <a:gd name="T30" fmla="*/ 3 w 147"/>
                <a:gd name="T31" fmla="*/ 62 h 89"/>
                <a:gd name="T32" fmla="*/ 0 w 147"/>
                <a:gd name="T33" fmla="*/ 30 h 89"/>
                <a:gd name="T34" fmla="*/ 34 w 147"/>
                <a:gd name="T3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7" h="89">
                  <a:moveTo>
                    <a:pt x="34" y="0"/>
                  </a:moveTo>
                  <a:lnTo>
                    <a:pt x="67" y="25"/>
                  </a:lnTo>
                  <a:lnTo>
                    <a:pt x="73" y="25"/>
                  </a:lnTo>
                  <a:lnTo>
                    <a:pt x="102" y="33"/>
                  </a:lnTo>
                  <a:lnTo>
                    <a:pt x="115" y="33"/>
                  </a:lnTo>
                  <a:lnTo>
                    <a:pt x="131" y="33"/>
                  </a:lnTo>
                  <a:lnTo>
                    <a:pt x="142" y="33"/>
                  </a:lnTo>
                  <a:lnTo>
                    <a:pt x="146" y="44"/>
                  </a:lnTo>
                  <a:lnTo>
                    <a:pt x="130" y="64"/>
                  </a:lnTo>
                  <a:lnTo>
                    <a:pt x="115" y="74"/>
                  </a:lnTo>
                  <a:lnTo>
                    <a:pt x="93" y="83"/>
                  </a:lnTo>
                  <a:lnTo>
                    <a:pt x="71" y="83"/>
                  </a:lnTo>
                  <a:lnTo>
                    <a:pt x="40" y="77"/>
                  </a:lnTo>
                  <a:lnTo>
                    <a:pt x="35" y="86"/>
                  </a:lnTo>
                  <a:lnTo>
                    <a:pt x="13" y="88"/>
                  </a:lnTo>
                  <a:lnTo>
                    <a:pt x="3" y="62"/>
                  </a:lnTo>
                  <a:lnTo>
                    <a:pt x="0" y="30"/>
                  </a:lnTo>
                  <a:lnTo>
                    <a:pt x="34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77" name="Freeform 285"/>
            <p:cNvSpPr>
              <a:spLocks/>
            </p:cNvSpPr>
            <p:nvPr/>
          </p:nvSpPr>
          <p:spPr bwMode="auto">
            <a:xfrm>
              <a:off x="4455" y="4055"/>
              <a:ext cx="146" cy="61"/>
            </a:xfrm>
            <a:custGeom>
              <a:avLst/>
              <a:gdLst>
                <a:gd name="T0" fmla="*/ 68 w 146"/>
                <a:gd name="T1" fmla="*/ 0 h 61"/>
                <a:gd name="T2" fmla="*/ 75 w 146"/>
                <a:gd name="T3" fmla="*/ 8 h 61"/>
                <a:gd name="T4" fmla="*/ 105 w 146"/>
                <a:gd name="T5" fmla="*/ 18 h 61"/>
                <a:gd name="T6" fmla="*/ 130 w 146"/>
                <a:gd name="T7" fmla="*/ 23 h 61"/>
                <a:gd name="T8" fmla="*/ 144 w 146"/>
                <a:gd name="T9" fmla="*/ 27 h 61"/>
                <a:gd name="T10" fmla="*/ 145 w 146"/>
                <a:gd name="T11" fmla="*/ 43 h 61"/>
                <a:gd name="T12" fmla="*/ 135 w 146"/>
                <a:gd name="T13" fmla="*/ 49 h 61"/>
                <a:gd name="T14" fmla="*/ 115 w 146"/>
                <a:gd name="T15" fmla="*/ 57 h 61"/>
                <a:gd name="T16" fmla="*/ 75 w 146"/>
                <a:gd name="T17" fmla="*/ 59 h 61"/>
                <a:gd name="T18" fmla="*/ 35 w 146"/>
                <a:gd name="T19" fmla="*/ 55 h 61"/>
                <a:gd name="T20" fmla="*/ 35 w 146"/>
                <a:gd name="T21" fmla="*/ 60 h 61"/>
                <a:gd name="T22" fmla="*/ 18 w 146"/>
                <a:gd name="T23" fmla="*/ 60 h 61"/>
                <a:gd name="T24" fmla="*/ 5 w 146"/>
                <a:gd name="T25" fmla="*/ 59 h 61"/>
                <a:gd name="T26" fmla="*/ 1 w 146"/>
                <a:gd name="T27" fmla="*/ 45 h 61"/>
                <a:gd name="T28" fmla="*/ 0 w 146"/>
                <a:gd name="T29" fmla="*/ 34 h 61"/>
                <a:gd name="T30" fmla="*/ 2 w 146"/>
                <a:gd name="T31" fmla="*/ 19 h 61"/>
                <a:gd name="T32" fmla="*/ 68 w 146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6" h="61">
                  <a:moveTo>
                    <a:pt x="68" y="0"/>
                  </a:moveTo>
                  <a:lnTo>
                    <a:pt x="75" y="8"/>
                  </a:lnTo>
                  <a:lnTo>
                    <a:pt x="105" y="18"/>
                  </a:lnTo>
                  <a:lnTo>
                    <a:pt x="130" y="23"/>
                  </a:lnTo>
                  <a:lnTo>
                    <a:pt x="144" y="27"/>
                  </a:lnTo>
                  <a:lnTo>
                    <a:pt x="145" y="43"/>
                  </a:lnTo>
                  <a:lnTo>
                    <a:pt x="135" y="49"/>
                  </a:lnTo>
                  <a:lnTo>
                    <a:pt x="115" y="57"/>
                  </a:lnTo>
                  <a:lnTo>
                    <a:pt x="75" y="59"/>
                  </a:lnTo>
                  <a:lnTo>
                    <a:pt x="35" y="55"/>
                  </a:lnTo>
                  <a:lnTo>
                    <a:pt x="35" y="60"/>
                  </a:lnTo>
                  <a:lnTo>
                    <a:pt x="18" y="60"/>
                  </a:lnTo>
                  <a:lnTo>
                    <a:pt x="5" y="59"/>
                  </a:lnTo>
                  <a:lnTo>
                    <a:pt x="1" y="45"/>
                  </a:lnTo>
                  <a:lnTo>
                    <a:pt x="0" y="34"/>
                  </a:lnTo>
                  <a:lnTo>
                    <a:pt x="2" y="19"/>
                  </a:lnTo>
                  <a:lnTo>
                    <a:pt x="6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478" name="Rectangle 286"/>
            <p:cNvSpPr>
              <a:spLocks noChangeArrowheads="1"/>
            </p:cNvSpPr>
            <p:nvPr/>
          </p:nvSpPr>
          <p:spPr bwMode="auto">
            <a:xfrm>
              <a:off x="4024" y="3902"/>
              <a:ext cx="1" cy="267"/>
            </a:xfrm>
            <a:prstGeom prst="rect">
              <a:avLst/>
            </a:prstGeom>
            <a:solidFill>
              <a:srgbClr val="D0D0D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79" name="Rectangle 287"/>
            <p:cNvSpPr>
              <a:spLocks noChangeArrowheads="1"/>
            </p:cNvSpPr>
            <p:nvPr/>
          </p:nvSpPr>
          <p:spPr bwMode="auto">
            <a:xfrm>
              <a:off x="4028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80" name="Rectangle 288"/>
            <p:cNvSpPr>
              <a:spLocks noChangeArrowheads="1"/>
            </p:cNvSpPr>
            <p:nvPr/>
          </p:nvSpPr>
          <p:spPr bwMode="auto">
            <a:xfrm>
              <a:off x="4032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81" name="Rectangle 289"/>
            <p:cNvSpPr>
              <a:spLocks noChangeArrowheads="1"/>
            </p:cNvSpPr>
            <p:nvPr/>
          </p:nvSpPr>
          <p:spPr bwMode="auto">
            <a:xfrm>
              <a:off x="4037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82" name="Rectangle 290"/>
            <p:cNvSpPr>
              <a:spLocks noChangeArrowheads="1"/>
            </p:cNvSpPr>
            <p:nvPr/>
          </p:nvSpPr>
          <p:spPr bwMode="auto">
            <a:xfrm>
              <a:off x="4042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83" name="Rectangle 291"/>
            <p:cNvSpPr>
              <a:spLocks noChangeArrowheads="1"/>
            </p:cNvSpPr>
            <p:nvPr/>
          </p:nvSpPr>
          <p:spPr bwMode="auto">
            <a:xfrm>
              <a:off x="4047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84" name="Rectangle 292"/>
            <p:cNvSpPr>
              <a:spLocks noChangeArrowheads="1"/>
            </p:cNvSpPr>
            <p:nvPr/>
          </p:nvSpPr>
          <p:spPr bwMode="auto">
            <a:xfrm>
              <a:off x="4051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85" name="Rectangle 293"/>
            <p:cNvSpPr>
              <a:spLocks noChangeArrowheads="1"/>
            </p:cNvSpPr>
            <p:nvPr/>
          </p:nvSpPr>
          <p:spPr bwMode="auto">
            <a:xfrm>
              <a:off x="4055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86" name="Rectangle 294"/>
            <p:cNvSpPr>
              <a:spLocks noChangeArrowheads="1"/>
            </p:cNvSpPr>
            <p:nvPr/>
          </p:nvSpPr>
          <p:spPr bwMode="auto">
            <a:xfrm>
              <a:off x="4059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87" name="Rectangle 295"/>
            <p:cNvSpPr>
              <a:spLocks noChangeArrowheads="1"/>
            </p:cNvSpPr>
            <p:nvPr/>
          </p:nvSpPr>
          <p:spPr bwMode="auto">
            <a:xfrm>
              <a:off x="4064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88" name="Rectangle 296"/>
            <p:cNvSpPr>
              <a:spLocks noChangeArrowheads="1"/>
            </p:cNvSpPr>
            <p:nvPr/>
          </p:nvSpPr>
          <p:spPr bwMode="auto">
            <a:xfrm>
              <a:off x="4068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89" name="Rectangle 297"/>
            <p:cNvSpPr>
              <a:spLocks noChangeArrowheads="1"/>
            </p:cNvSpPr>
            <p:nvPr/>
          </p:nvSpPr>
          <p:spPr bwMode="auto">
            <a:xfrm>
              <a:off x="4072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90" name="Rectangle 298"/>
            <p:cNvSpPr>
              <a:spLocks noChangeArrowheads="1"/>
            </p:cNvSpPr>
            <p:nvPr/>
          </p:nvSpPr>
          <p:spPr bwMode="auto">
            <a:xfrm>
              <a:off x="4078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91" name="Rectangle 299"/>
            <p:cNvSpPr>
              <a:spLocks noChangeArrowheads="1"/>
            </p:cNvSpPr>
            <p:nvPr/>
          </p:nvSpPr>
          <p:spPr bwMode="auto">
            <a:xfrm>
              <a:off x="4082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92" name="Rectangle 300"/>
            <p:cNvSpPr>
              <a:spLocks noChangeArrowheads="1"/>
            </p:cNvSpPr>
            <p:nvPr/>
          </p:nvSpPr>
          <p:spPr bwMode="auto">
            <a:xfrm>
              <a:off x="4086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93" name="Rectangle 301"/>
            <p:cNvSpPr>
              <a:spLocks noChangeArrowheads="1"/>
            </p:cNvSpPr>
            <p:nvPr/>
          </p:nvSpPr>
          <p:spPr bwMode="auto">
            <a:xfrm>
              <a:off x="4090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94" name="Rectangle 302"/>
            <p:cNvSpPr>
              <a:spLocks noChangeArrowheads="1"/>
            </p:cNvSpPr>
            <p:nvPr/>
          </p:nvSpPr>
          <p:spPr bwMode="auto">
            <a:xfrm>
              <a:off x="4095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95" name="Rectangle 303"/>
            <p:cNvSpPr>
              <a:spLocks noChangeArrowheads="1"/>
            </p:cNvSpPr>
            <p:nvPr/>
          </p:nvSpPr>
          <p:spPr bwMode="auto">
            <a:xfrm>
              <a:off x="4100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96" name="Rectangle 304"/>
            <p:cNvSpPr>
              <a:spLocks noChangeArrowheads="1"/>
            </p:cNvSpPr>
            <p:nvPr/>
          </p:nvSpPr>
          <p:spPr bwMode="auto">
            <a:xfrm>
              <a:off x="4104" y="3902"/>
              <a:ext cx="1" cy="267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97" name="Rectangle 305"/>
            <p:cNvSpPr>
              <a:spLocks noChangeArrowheads="1"/>
            </p:cNvSpPr>
            <p:nvPr/>
          </p:nvSpPr>
          <p:spPr bwMode="auto">
            <a:xfrm>
              <a:off x="4109" y="3902"/>
              <a:ext cx="1" cy="267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98" name="Rectangle 306"/>
            <p:cNvSpPr>
              <a:spLocks noChangeArrowheads="1"/>
            </p:cNvSpPr>
            <p:nvPr/>
          </p:nvSpPr>
          <p:spPr bwMode="auto">
            <a:xfrm>
              <a:off x="4114" y="3902"/>
              <a:ext cx="1" cy="267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499" name="Rectangle 307"/>
            <p:cNvSpPr>
              <a:spLocks noChangeArrowheads="1"/>
            </p:cNvSpPr>
            <p:nvPr/>
          </p:nvSpPr>
          <p:spPr bwMode="auto">
            <a:xfrm>
              <a:off x="4118" y="3902"/>
              <a:ext cx="1" cy="267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00" name="Rectangle 308"/>
            <p:cNvSpPr>
              <a:spLocks noChangeArrowheads="1"/>
            </p:cNvSpPr>
            <p:nvPr/>
          </p:nvSpPr>
          <p:spPr bwMode="auto">
            <a:xfrm>
              <a:off x="4122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01" name="Rectangle 309"/>
            <p:cNvSpPr>
              <a:spLocks noChangeArrowheads="1"/>
            </p:cNvSpPr>
            <p:nvPr/>
          </p:nvSpPr>
          <p:spPr bwMode="auto">
            <a:xfrm>
              <a:off x="4127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02" name="Rectangle 310"/>
            <p:cNvSpPr>
              <a:spLocks noChangeArrowheads="1"/>
            </p:cNvSpPr>
            <p:nvPr/>
          </p:nvSpPr>
          <p:spPr bwMode="auto">
            <a:xfrm>
              <a:off x="4131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03" name="Rectangle 311"/>
            <p:cNvSpPr>
              <a:spLocks noChangeArrowheads="1"/>
            </p:cNvSpPr>
            <p:nvPr/>
          </p:nvSpPr>
          <p:spPr bwMode="auto">
            <a:xfrm>
              <a:off x="4135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04" name="Rectangle 312"/>
            <p:cNvSpPr>
              <a:spLocks noChangeArrowheads="1"/>
            </p:cNvSpPr>
            <p:nvPr/>
          </p:nvSpPr>
          <p:spPr bwMode="auto">
            <a:xfrm>
              <a:off x="4140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05" name="Rectangle 313"/>
            <p:cNvSpPr>
              <a:spLocks noChangeArrowheads="1"/>
            </p:cNvSpPr>
            <p:nvPr/>
          </p:nvSpPr>
          <p:spPr bwMode="auto">
            <a:xfrm>
              <a:off x="4145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06" name="Rectangle 314"/>
            <p:cNvSpPr>
              <a:spLocks noChangeArrowheads="1"/>
            </p:cNvSpPr>
            <p:nvPr/>
          </p:nvSpPr>
          <p:spPr bwMode="auto">
            <a:xfrm>
              <a:off x="4149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07" name="Rectangle 315"/>
            <p:cNvSpPr>
              <a:spLocks noChangeArrowheads="1"/>
            </p:cNvSpPr>
            <p:nvPr/>
          </p:nvSpPr>
          <p:spPr bwMode="auto">
            <a:xfrm>
              <a:off x="4153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08" name="Rectangle 316"/>
            <p:cNvSpPr>
              <a:spLocks noChangeArrowheads="1"/>
            </p:cNvSpPr>
            <p:nvPr/>
          </p:nvSpPr>
          <p:spPr bwMode="auto">
            <a:xfrm>
              <a:off x="4158" y="3902"/>
              <a:ext cx="1" cy="267"/>
            </a:xfrm>
            <a:prstGeom prst="rect">
              <a:avLst/>
            </a:prstGeom>
            <a:solidFill>
              <a:srgbClr val="909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09" name="Rectangle 317"/>
            <p:cNvSpPr>
              <a:spLocks noChangeArrowheads="1"/>
            </p:cNvSpPr>
            <p:nvPr/>
          </p:nvSpPr>
          <p:spPr bwMode="auto">
            <a:xfrm>
              <a:off x="4162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10" name="Rectangle 318"/>
            <p:cNvSpPr>
              <a:spLocks noChangeArrowheads="1"/>
            </p:cNvSpPr>
            <p:nvPr/>
          </p:nvSpPr>
          <p:spPr bwMode="auto">
            <a:xfrm>
              <a:off x="4167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11" name="Rectangle 319"/>
            <p:cNvSpPr>
              <a:spLocks noChangeArrowheads="1"/>
            </p:cNvSpPr>
            <p:nvPr/>
          </p:nvSpPr>
          <p:spPr bwMode="auto">
            <a:xfrm>
              <a:off x="4172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12" name="Rectangle 320"/>
            <p:cNvSpPr>
              <a:spLocks noChangeArrowheads="1"/>
            </p:cNvSpPr>
            <p:nvPr/>
          </p:nvSpPr>
          <p:spPr bwMode="auto">
            <a:xfrm>
              <a:off x="4176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13" name="Rectangle 321"/>
            <p:cNvSpPr>
              <a:spLocks noChangeArrowheads="1"/>
            </p:cNvSpPr>
            <p:nvPr/>
          </p:nvSpPr>
          <p:spPr bwMode="auto">
            <a:xfrm>
              <a:off x="4181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14" name="Rectangle 322"/>
            <p:cNvSpPr>
              <a:spLocks noChangeArrowheads="1"/>
            </p:cNvSpPr>
            <p:nvPr/>
          </p:nvSpPr>
          <p:spPr bwMode="auto">
            <a:xfrm>
              <a:off x="4185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15" name="Rectangle 323"/>
            <p:cNvSpPr>
              <a:spLocks noChangeArrowheads="1"/>
            </p:cNvSpPr>
            <p:nvPr/>
          </p:nvSpPr>
          <p:spPr bwMode="auto">
            <a:xfrm>
              <a:off x="4190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16" name="Rectangle 324"/>
            <p:cNvSpPr>
              <a:spLocks noChangeArrowheads="1"/>
            </p:cNvSpPr>
            <p:nvPr/>
          </p:nvSpPr>
          <p:spPr bwMode="auto">
            <a:xfrm>
              <a:off x="4194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17" name="Rectangle 325"/>
            <p:cNvSpPr>
              <a:spLocks noChangeArrowheads="1"/>
            </p:cNvSpPr>
            <p:nvPr/>
          </p:nvSpPr>
          <p:spPr bwMode="auto">
            <a:xfrm>
              <a:off x="4198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18" name="Rectangle 326"/>
            <p:cNvSpPr>
              <a:spLocks noChangeArrowheads="1"/>
            </p:cNvSpPr>
            <p:nvPr/>
          </p:nvSpPr>
          <p:spPr bwMode="auto">
            <a:xfrm>
              <a:off x="4203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19" name="Rectangle 327"/>
            <p:cNvSpPr>
              <a:spLocks noChangeArrowheads="1"/>
            </p:cNvSpPr>
            <p:nvPr/>
          </p:nvSpPr>
          <p:spPr bwMode="auto">
            <a:xfrm>
              <a:off x="4207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20" name="Rectangle 328"/>
            <p:cNvSpPr>
              <a:spLocks noChangeArrowheads="1"/>
            </p:cNvSpPr>
            <p:nvPr/>
          </p:nvSpPr>
          <p:spPr bwMode="auto">
            <a:xfrm>
              <a:off x="4212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21" name="Rectangle 329"/>
            <p:cNvSpPr>
              <a:spLocks noChangeArrowheads="1"/>
            </p:cNvSpPr>
            <p:nvPr/>
          </p:nvSpPr>
          <p:spPr bwMode="auto">
            <a:xfrm>
              <a:off x="4216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22" name="Rectangle 330"/>
            <p:cNvSpPr>
              <a:spLocks noChangeArrowheads="1"/>
            </p:cNvSpPr>
            <p:nvPr/>
          </p:nvSpPr>
          <p:spPr bwMode="auto">
            <a:xfrm>
              <a:off x="4221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23" name="Rectangle 331"/>
            <p:cNvSpPr>
              <a:spLocks noChangeArrowheads="1"/>
            </p:cNvSpPr>
            <p:nvPr/>
          </p:nvSpPr>
          <p:spPr bwMode="auto">
            <a:xfrm>
              <a:off x="4225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24" name="Rectangle 332"/>
            <p:cNvSpPr>
              <a:spLocks noChangeArrowheads="1"/>
            </p:cNvSpPr>
            <p:nvPr/>
          </p:nvSpPr>
          <p:spPr bwMode="auto">
            <a:xfrm>
              <a:off x="4230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25" name="Rectangle 333"/>
            <p:cNvSpPr>
              <a:spLocks noChangeArrowheads="1"/>
            </p:cNvSpPr>
            <p:nvPr/>
          </p:nvSpPr>
          <p:spPr bwMode="auto">
            <a:xfrm>
              <a:off x="4234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26" name="Rectangle 334"/>
            <p:cNvSpPr>
              <a:spLocks noChangeArrowheads="1"/>
            </p:cNvSpPr>
            <p:nvPr/>
          </p:nvSpPr>
          <p:spPr bwMode="auto">
            <a:xfrm>
              <a:off x="4238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27" name="Rectangle 335"/>
            <p:cNvSpPr>
              <a:spLocks noChangeArrowheads="1"/>
            </p:cNvSpPr>
            <p:nvPr/>
          </p:nvSpPr>
          <p:spPr bwMode="auto">
            <a:xfrm>
              <a:off x="4243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28" name="Rectangle 336"/>
            <p:cNvSpPr>
              <a:spLocks noChangeArrowheads="1"/>
            </p:cNvSpPr>
            <p:nvPr/>
          </p:nvSpPr>
          <p:spPr bwMode="auto">
            <a:xfrm>
              <a:off x="4248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29" name="Rectangle 337"/>
            <p:cNvSpPr>
              <a:spLocks noChangeArrowheads="1"/>
            </p:cNvSpPr>
            <p:nvPr/>
          </p:nvSpPr>
          <p:spPr bwMode="auto">
            <a:xfrm>
              <a:off x="4253" y="3902"/>
              <a:ext cx="1" cy="267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30" name="Rectangle 338"/>
            <p:cNvSpPr>
              <a:spLocks noChangeArrowheads="1"/>
            </p:cNvSpPr>
            <p:nvPr/>
          </p:nvSpPr>
          <p:spPr bwMode="auto">
            <a:xfrm>
              <a:off x="4257" y="3902"/>
              <a:ext cx="1" cy="267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31" name="Rectangle 339"/>
            <p:cNvSpPr>
              <a:spLocks noChangeArrowheads="1"/>
            </p:cNvSpPr>
            <p:nvPr/>
          </p:nvSpPr>
          <p:spPr bwMode="auto">
            <a:xfrm>
              <a:off x="4261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32" name="Rectangle 340"/>
            <p:cNvSpPr>
              <a:spLocks noChangeArrowheads="1"/>
            </p:cNvSpPr>
            <p:nvPr/>
          </p:nvSpPr>
          <p:spPr bwMode="auto">
            <a:xfrm>
              <a:off x="4266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33" name="Rectangle 341"/>
            <p:cNvSpPr>
              <a:spLocks noChangeArrowheads="1"/>
            </p:cNvSpPr>
            <p:nvPr/>
          </p:nvSpPr>
          <p:spPr bwMode="auto">
            <a:xfrm>
              <a:off x="4270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34" name="Rectangle 342"/>
            <p:cNvSpPr>
              <a:spLocks noChangeArrowheads="1"/>
            </p:cNvSpPr>
            <p:nvPr/>
          </p:nvSpPr>
          <p:spPr bwMode="auto">
            <a:xfrm>
              <a:off x="4274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35" name="Rectangle 343"/>
            <p:cNvSpPr>
              <a:spLocks noChangeArrowheads="1"/>
            </p:cNvSpPr>
            <p:nvPr/>
          </p:nvSpPr>
          <p:spPr bwMode="auto">
            <a:xfrm>
              <a:off x="4279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36" name="Rectangle 344"/>
            <p:cNvSpPr>
              <a:spLocks noChangeArrowheads="1"/>
            </p:cNvSpPr>
            <p:nvPr/>
          </p:nvSpPr>
          <p:spPr bwMode="auto">
            <a:xfrm>
              <a:off x="4284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37" name="Rectangle 345"/>
            <p:cNvSpPr>
              <a:spLocks noChangeArrowheads="1"/>
            </p:cNvSpPr>
            <p:nvPr/>
          </p:nvSpPr>
          <p:spPr bwMode="auto">
            <a:xfrm>
              <a:off x="4288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38" name="Rectangle 346"/>
            <p:cNvSpPr>
              <a:spLocks noChangeArrowheads="1"/>
            </p:cNvSpPr>
            <p:nvPr/>
          </p:nvSpPr>
          <p:spPr bwMode="auto">
            <a:xfrm>
              <a:off x="4293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39" name="Rectangle 347"/>
            <p:cNvSpPr>
              <a:spLocks noChangeArrowheads="1"/>
            </p:cNvSpPr>
            <p:nvPr/>
          </p:nvSpPr>
          <p:spPr bwMode="auto">
            <a:xfrm>
              <a:off x="4297" y="3902"/>
              <a:ext cx="1" cy="267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40" name="Rectangle 348"/>
            <p:cNvSpPr>
              <a:spLocks noChangeArrowheads="1"/>
            </p:cNvSpPr>
            <p:nvPr/>
          </p:nvSpPr>
          <p:spPr bwMode="auto">
            <a:xfrm>
              <a:off x="4301" y="3902"/>
              <a:ext cx="1" cy="267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41" name="Rectangle 349"/>
            <p:cNvSpPr>
              <a:spLocks noChangeArrowheads="1"/>
            </p:cNvSpPr>
            <p:nvPr/>
          </p:nvSpPr>
          <p:spPr bwMode="auto">
            <a:xfrm>
              <a:off x="4306" y="3902"/>
              <a:ext cx="1" cy="267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42" name="Rectangle 350"/>
            <p:cNvSpPr>
              <a:spLocks noChangeArrowheads="1"/>
            </p:cNvSpPr>
            <p:nvPr/>
          </p:nvSpPr>
          <p:spPr bwMode="auto">
            <a:xfrm>
              <a:off x="4311" y="3902"/>
              <a:ext cx="1" cy="267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43" name="Rectangle 351"/>
            <p:cNvSpPr>
              <a:spLocks noChangeArrowheads="1"/>
            </p:cNvSpPr>
            <p:nvPr/>
          </p:nvSpPr>
          <p:spPr bwMode="auto">
            <a:xfrm>
              <a:off x="4315" y="3902"/>
              <a:ext cx="1" cy="267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44" name="Freeform 352"/>
            <p:cNvSpPr>
              <a:spLocks/>
            </p:cNvSpPr>
            <p:nvPr/>
          </p:nvSpPr>
          <p:spPr bwMode="auto">
            <a:xfrm>
              <a:off x="4024" y="3902"/>
              <a:ext cx="293" cy="268"/>
            </a:xfrm>
            <a:custGeom>
              <a:avLst/>
              <a:gdLst>
                <a:gd name="T0" fmla="*/ 155 w 293"/>
                <a:gd name="T1" fmla="*/ 48 h 268"/>
                <a:gd name="T2" fmla="*/ 158 w 293"/>
                <a:gd name="T3" fmla="*/ 101 h 268"/>
                <a:gd name="T4" fmla="*/ 166 w 293"/>
                <a:gd name="T5" fmla="*/ 131 h 268"/>
                <a:gd name="T6" fmla="*/ 180 w 293"/>
                <a:gd name="T7" fmla="*/ 123 h 268"/>
                <a:gd name="T8" fmla="*/ 187 w 293"/>
                <a:gd name="T9" fmla="*/ 139 h 268"/>
                <a:gd name="T10" fmla="*/ 198 w 293"/>
                <a:gd name="T11" fmla="*/ 145 h 268"/>
                <a:gd name="T12" fmla="*/ 260 w 293"/>
                <a:gd name="T13" fmla="*/ 145 h 268"/>
                <a:gd name="T14" fmla="*/ 287 w 293"/>
                <a:gd name="T15" fmla="*/ 155 h 268"/>
                <a:gd name="T16" fmla="*/ 292 w 293"/>
                <a:gd name="T17" fmla="*/ 173 h 268"/>
                <a:gd name="T18" fmla="*/ 292 w 293"/>
                <a:gd name="T19" fmla="*/ 187 h 268"/>
                <a:gd name="T20" fmla="*/ 284 w 293"/>
                <a:gd name="T21" fmla="*/ 199 h 268"/>
                <a:gd name="T22" fmla="*/ 280 w 293"/>
                <a:gd name="T23" fmla="*/ 208 h 268"/>
                <a:gd name="T24" fmla="*/ 264 w 293"/>
                <a:gd name="T25" fmla="*/ 217 h 268"/>
                <a:gd name="T26" fmla="*/ 251 w 293"/>
                <a:gd name="T27" fmla="*/ 213 h 268"/>
                <a:gd name="T28" fmla="*/ 249 w 293"/>
                <a:gd name="T29" fmla="*/ 196 h 268"/>
                <a:gd name="T30" fmla="*/ 266 w 293"/>
                <a:gd name="T31" fmla="*/ 176 h 268"/>
                <a:gd name="T32" fmla="*/ 257 w 293"/>
                <a:gd name="T33" fmla="*/ 166 h 268"/>
                <a:gd name="T34" fmla="*/ 211 w 293"/>
                <a:gd name="T35" fmla="*/ 167 h 268"/>
                <a:gd name="T36" fmla="*/ 204 w 293"/>
                <a:gd name="T37" fmla="*/ 177 h 268"/>
                <a:gd name="T38" fmla="*/ 228 w 293"/>
                <a:gd name="T39" fmla="*/ 209 h 268"/>
                <a:gd name="T40" fmla="*/ 213 w 293"/>
                <a:gd name="T41" fmla="*/ 255 h 268"/>
                <a:gd name="T42" fmla="*/ 192 w 293"/>
                <a:gd name="T43" fmla="*/ 256 h 268"/>
                <a:gd name="T44" fmla="*/ 186 w 293"/>
                <a:gd name="T45" fmla="*/ 234 h 268"/>
                <a:gd name="T46" fmla="*/ 206 w 293"/>
                <a:gd name="T47" fmla="*/ 215 h 268"/>
                <a:gd name="T48" fmla="*/ 206 w 293"/>
                <a:gd name="T49" fmla="*/ 204 h 268"/>
                <a:gd name="T50" fmla="*/ 173 w 293"/>
                <a:gd name="T51" fmla="*/ 181 h 268"/>
                <a:gd name="T52" fmla="*/ 139 w 293"/>
                <a:gd name="T53" fmla="*/ 170 h 268"/>
                <a:gd name="T54" fmla="*/ 113 w 293"/>
                <a:gd name="T55" fmla="*/ 202 h 268"/>
                <a:gd name="T56" fmla="*/ 101 w 293"/>
                <a:gd name="T57" fmla="*/ 225 h 268"/>
                <a:gd name="T58" fmla="*/ 110 w 293"/>
                <a:gd name="T59" fmla="*/ 242 h 268"/>
                <a:gd name="T60" fmla="*/ 101 w 293"/>
                <a:gd name="T61" fmla="*/ 266 h 268"/>
                <a:gd name="T62" fmla="*/ 77 w 293"/>
                <a:gd name="T63" fmla="*/ 258 h 268"/>
                <a:gd name="T64" fmla="*/ 72 w 293"/>
                <a:gd name="T65" fmla="*/ 227 h 268"/>
                <a:gd name="T66" fmla="*/ 86 w 293"/>
                <a:gd name="T67" fmla="*/ 201 h 268"/>
                <a:gd name="T68" fmla="*/ 112 w 293"/>
                <a:gd name="T69" fmla="*/ 171 h 268"/>
                <a:gd name="T70" fmla="*/ 62 w 293"/>
                <a:gd name="T71" fmla="*/ 176 h 268"/>
                <a:gd name="T72" fmla="*/ 25 w 293"/>
                <a:gd name="T73" fmla="*/ 181 h 268"/>
                <a:gd name="T74" fmla="*/ 30 w 293"/>
                <a:gd name="T75" fmla="*/ 198 h 268"/>
                <a:gd name="T76" fmla="*/ 38 w 293"/>
                <a:gd name="T77" fmla="*/ 220 h 268"/>
                <a:gd name="T78" fmla="*/ 28 w 293"/>
                <a:gd name="T79" fmla="*/ 231 h 268"/>
                <a:gd name="T80" fmla="*/ 12 w 293"/>
                <a:gd name="T81" fmla="*/ 224 h 268"/>
                <a:gd name="T82" fmla="*/ 12 w 293"/>
                <a:gd name="T83" fmla="*/ 211 h 268"/>
                <a:gd name="T84" fmla="*/ 2 w 293"/>
                <a:gd name="T85" fmla="*/ 204 h 268"/>
                <a:gd name="T86" fmla="*/ 0 w 293"/>
                <a:gd name="T87" fmla="*/ 180 h 268"/>
                <a:gd name="T88" fmla="*/ 10 w 293"/>
                <a:gd name="T89" fmla="*/ 158 h 268"/>
                <a:gd name="T90" fmla="*/ 50 w 293"/>
                <a:gd name="T91" fmla="*/ 149 h 268"/>
                <a:gd name="T92" fmla="*/ 95 w 293"/>
                <a:gd name="T93" fmla="*/ 149 h 268"/>
                <a:gd name="T94" fmla="*/ 113 w 293"/>
                <a:gd name="T95" fmla="*/ 142 h 268"/>
                <a:gd name="T96" fmla="*/ 101 w 293"/>
                <a:gd name="T97" fmla="*/ 132 h 268"/>
                <a:gd name="T98" fmla="*/ 122 w 293"/>
                <a:gd name="T99" fmla="*/ 123 h 268"/>
                <a:gd name="T100" fmla="*/ 132 w 293"/>
                <a:gd name="T101" fmla="*/ 130 h 268"/>
                <a:gd name="T102" fmla="*/ 134 w 293"/>
                <a:gd name="T103" fmla="*/ 83 h 268"/>
                <a:gd name="T104" fmla="*/ 133 w 293"/>
                <a:gd name="T105" fmla="*/ 29 h 268"/>
                <a:gd name="T106" fmla="*/ 129 w 293"/>
                <a:gd name="T107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3" h="268">
                  <a:moveTo>
                    <a:pt x="155" y="2"/>
                  </a:moveTo>
                  <a:lnTo>
                    <a:pt x="155" y="48"/>
                  </a:lnTo>
                  <a:lnTo>
                    <a:pt x="155" y="75"/>
                  </a:lnTo>
                  <a:lnTo>
                    <a:pt x="158" y="101"/>
                  </a:lnTo>
                  <a:lnTo>
                    <a:pt x="162" y="124"/>
                  </a:lnTo>
                  <a:lnTo>
                    <a:pt x="166" y="131"/>
                  </a:lnTo>
                  <a:lnTo>
                    <a:pt x="175" y="125"/>
                  </a:lnTo>
                  <a:lnTo>
                    <a:pt x="180" y="123"/>
                  </a:lnTo>
                  <a:lnTo>
                    <a:pt x="193" y="132"/>
                  </a:lnTo>
                  <a:lnTo>
                    <a:pt x="187" y="139"/>
                  </a:lnTo>
                  <a:lnTo>
                    <a:pt x="183" y="144"/>
                  </a:lnTo>
                  <a:lnTo>
                    <a:pt x="198" y="145"/>
                  </a:lnTo>
                  <a:lnTo>
                    <a:pt x="233" y="145"/>
                  </a:lnTo>
                  <a:lnTo>
                    <a:pt x="260" y="145"/>
                  </a:lnTo>
                  <a:lnTo>
                    <a:pt x="280" y="147"/>
                  </a:lnTo>
                  <a:lnTo>
                    <a:pt x="287" y="155"/>
                  </a:lnTo>
                  <a:lnTo>
                    <a:pt x="292" y="165"/>
                  </a:lnTo>
                  <a:lnTo>
                    <a:pt x="292" y="173"/>
                  </a:lnTo>
                  <a:lnTo>
                    <a:pt x="292" y="181"/>
                  </a:lnTo>
                  <a:lnTo>
                    <a:pt x="292" y="187"/>
                  </a:lnTo>
                  <a:lnTo>
                    <a:pt x="289" y="194"/>
                  </a:lnTo>
                  <a:lnTo>
                    <a:pt x="284" y="199"/>
                  </a:lnTo>
                  <a:lnTo>
                    <a:pt x="280" y="199"/>
                  </a:lnTo>
                  <a:lnTo>
                    <a:pt x="280" y="208"/>
                  </a:lnTo>
                  <a:lnTo>
                    <a:pt x="273" y="213"/>
                  </a:lnTo>
                  <a:lnTo>
                    <a:pt x="264" y="217"/>
                  </a:lnTo>
                  <a:lnTo>
                    <a:pt x="257" y="217"/>
                  </a:lnTo>
                  <a:lnTo>
                    <a:pt x="251" y="213"/>
                  </a:lnTo>
                  <a:lnTo>
                    <a:pt x="247" y="205"/>
                  </a:lnTo>
                  <a:lnTo>
                    <a:pt x="249" y="196"/>
                  </a:lnTo>
                  <a:lnTo>
                    <a:pt x="257" y="185"/>
                  </a:lnTo>
                  <a:lnTo>
                    <a:pt x="266" y="176"/>
                  </a:lnTo>
                  <a:lnTo>
                    <a:pt x="266" y="167"/>
                  </a:lnTo>
                  <a:lnTo>
                    <a:pt x="257" y="166"/>
                  </a:lnTo>
                  <a:lnTo>
                    <a:pt x="231" y="167"/>
                  </a:lnTo>
                  <a:lnTo>
                    <a:pt x="211" y="167"/>
                  </a:lnTo>
                  <a:lnTo>
                    <a:pt x="195" y="166"/>
                  </a:lnTo>
                  <a:lnTo>
                    <a:pt x="204" y="177"/>
                  </a:lnTo>
                  <a:lnTo>
                    <a:pt x="221" y="188"/>
                  </a:lnTo>
                  <a:lnTo>
                    <a:pt x="228" y="209"/>
                  </a:lnTo>
                  <a:lnTo>
                    <a:pt x="228" y="225"/>
                  </a:lnTo>
                  <a:lnTo>
                    <a:pt x="213" y="255"/>
                  </a:lnTo>
                  <a:lnTo>
                    <a:pt x="204" y="260"/>
                  </a:lnTo>
                  <a:lnTo>
                    <a:pt x="192" y="256"/>
                  </a:lnTo>
                  <a:lnTo>
                    <a:pt x="186" y="247"/>
                  </a:lnTo>
                  <a:lnTo>
                    <a:pt x="186" y="234"/>
                  </a:lnTo>
                  <a:lnTo>
                    <a:pt x="195" y="223"/>
                  </a:lnTo>
                  <a:lnTo>
                    <a:pt x="206" y="215"/>
                  </a:lnTo>
                  <a:lnTo>
                    <a:pt x="211" y="212"/>
                  </a:lnTo>
                  <a:lnTo>
                    <a:pt x="206" y="204"/>
                  </a:lnTo>
                  <a:lnTo>
                    <a:pt x="193" y="193"/>
                  </a:lnTo>
                  <a:lnTo>
                    <a:pt x="173" y="181"/>
                  </a:lnTo>
                  <a:lnTo>
                    <a:pt x="148" y="167"/>
                  </a:lnTo>
                  <a:lnTo>
                    <a:pt x="139" y="170"/>
                  </a:lnTo>
                  <a:lnTo>
                    <a:pt x="126" y="185"/>
                  </a:lnTo>
                  <a:lnTo>
                    <a:pt x="113" y="202"/>
                  </a:lnTo>
                  <a:lnTo>
                    <a:pt x="106" y="217"/>
                  </a:lnTo>
                  <a:lnTo>
                    <a:pt x="101" y="225"/>
                  </a:lnTo>
                  <a:lnTo>
                    <a:pt x="106" y="231"/>
                  </a:lnTo>
                  <a:lnTo>
                    <a:pt x="110" y="242"/>
                  </a:lnTo>
                  <a:lnTo>
                    <a:pt x="109" y="256"/>
                  </a:lnTo>
                  <a:lnTo>
                    <a:pt x="101" y="266"/>
                  </a:lnTo>
                  <a:lnTo>
                    <a:pt x="85" y="267"/>
                  </a:lnTo>
                  <a:lnTo>
                    <a:pt x="77" y="258"/>
                  </a:lnTo>
                  <a:lnTo>
                    <a:pt x="72" y="244"/>
                  </a:lnTo>
                  <a:lnTo>
                    <a:pt x="72" y="227"/>
                  </a:lnTo>
                  <a:lnTo>
                    <a:pt x="79" y="211"/>
                  </a:lnTo>
                  <a:lnTo>
                    <a:pt x="86" y="201"/>
                  </a:lnTo>
                  <a:lnTo>
                    <a:pt x="97" y="185"/>
                  </a:lnTo>
                  <a:lnTo>
                    <a:pt x="112" y="171"/>
                  </a:lnTo>
                  <a:lnTo>
                    <a:pt x="97" y="171"/>
                  </a:lnTo>
                  <a:lnTo>
                    <a:pt x="62" y="176"/>
                  </a:lnTo>
                  <a:lnTo>
                    <a:pt x="35" y="178"/>
                  </a:lnTo>
                  <a:lnTo>
                    <a:pt x="25" y="181"/>
                  </a:lnTo>
                  <a:lnTo>
                    <a:pt x="25" y="190"/>
                  </a:lnTo>
                  <a:lnTo>
                    <a:pt x="30" y="198"/>
                  </a:lnTo>
                  <a:lnTo>
                    <a:pt x="37" y="209"/>
                  </a:lnTo>
                  <a:lnTo>
                    <a:pt x="38" y="220"/>
                  </a:lnTo>
                  <a:lnTo>
                    <a:pt x="34" y="227"/>
                  </a:lnTo>
                  <a:lnTo>
                    <a:pt x="28" y="231"/>
                  </a:lnTo>
                  <a:lnTo>
                    <a:pt x="19" y="231"/>
                  </a:lnTo>
                  <a:lnTo>
                    <a:pt x="12" y="224"/>
                  </a:lnTo>
                  <a:lnTo>
                    <a:pt x="10" y="217"/>
                  </a:lnTo>
                  <a:lnTo>
                    <a:pt x="12" y="211"/>
                  </a:lnTo>
                  <a:lnTo>
                    <a:pt x="8" y="208"/>
                  </a:lnTo>
                  <a:lnTo>
                    <a:pt x="2" y="204"/>
                  </a:lnTo>
                  <a:lnTo>
                    <a:pt x="0" y="199"/>
                  </a:lnTo>
                  <a:lnTo>
                    <a:pt x="0" y="180"/>
                  </a:lnTo>
                  <a:lnTo>
                    <a:pt x="2" y="162"/>
                  </a:lnTo>
                  <a:lnTo>
                    <a:pt x="10" y="158"/>
                  </a:lnTo>
                  <a:lnTo>
                    <a:pt x="22" y="152"/>
                  </a:lnTo>
                  <a:lnTo>
                    <a:pt x="50" y="149"/>
                  </a:lnTo>
                  <a:lnTo>
                    <a:pt x="76" y="149"/>
                  </a:lnTo>
                  <a:lnTo>
                    <a:pt x="95" y="149"/>
                  </a:lnTo>
                  <a:lnTo>
                    <a:pt x="113" y="146"/>
                  </a:lnTo>
                  <a:lnTo>
                    <a:pt x="113" y="142"/>
                  </a:lnTo>
                  <a:lnTo>
                    <a:pt x="107" y="139"/>
                  </a:lnTo>
                  <a:lnTo>
                    <a:pt x="101" y="132"/>
                  </a:lnTo>
                  <a:lnTo>
                    <a:pt x="109" y="129"/>
                  </a:lnTo>
                  <a:lnTo>
                    <a:pt x="122" y="123"/>
                  </a:lnTo>
                  <a:lnTo>
                    <a:pt x="128" y="127"/>
                  </a:lnTo>
                  <a:lnTo>
                    <a:pt x="132" y="130"/>
                  </a:lnTo>
                  <a:lnTo>
                    <a:pt x="135" y="98"/>
                  </a:lnTo>
                  <a:lnTo>
                    <a:pt x="134" y="83"/>
                  </a:lnTo>
                  <a:lnTo>
                    <a:pt x="134" y="56"/>
                  </a:lnTo>
                  <a:lnTo>
                    <a:pt x="133" y="29"/>
                  </a:lnTo>
                  <a:lnTo>
                    <a:pt x="132" y="8"/>
                  </a:lnTo>
                  <a:lnTo>
                    <a:pt x="129" y="0"/>
                  </a:lnTo>
                  <a:lnTo>
                    <a:pt x="155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545" name="Rectangle 353"/>
            <p:cNvSpPr>
              <a:spLocks noChangeArrowheads="1"/>
            </p:cNvSpPr>
            <p:nvPr/>
          </p:nvSpPr>
          <p:spPr bwMode="auto">
            <a:xfrm>
              <a:off x="4024" y="3902"/>
              <a:ext cx="1" cy="267"/>
            </a:xfrm>
            <a:prstGeom prst="rect">
              <a:avLst/>
            </a:prstGeom>
            <a:solidFill>
              <a:srgbClr val="D0D0D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46" name="Rectangle 354"/>
            <p:cNvSpPr>
              <a:spLocks noChangeArrowheads="1"/>
            </p:cNvSpPr>
            <p:nvPr/>
          </p:nvSpPr>
          <p:spPr bwMode="auto">
            <a:xfrm>
              <a:off x="4028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47" name="Rectangle 355"/>
            <p:cNvSpPr>
              <a:spLocks noChangeArrowheads="1"/>
            </p:cNvSpPr>
            <p:nvPr/>
          </p:nvSpPr>
          <p:spPr bwMode="auto">
            <a:xfrm>
              <a:off x="4032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48" name="Rectangle 356"/>
            <p:cNvSpPr>
              <a:spLocks noChangeArrowheads="1"/>
            </p:cNvSpPr>
            <p:nvPr/>
          </p:nvSpPr>
          <p:spPr bwMode="auto">
            <a:xfrm>
              <a:off x="4037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49" name="Rectangle 357"/>
            <p:cNvSpPr>
              <a:spLocks noChangeArrowheads="1"/>
            </p:cNvSpPr>
            <p:nvPr/>
          </p:nvSpPr>
          <p:spPr bwMode="auto">
            <a:xfrm>
              <a:off x="4042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50" name="Rectangle 358"/>
            <p:cNvSpPr>
              <a:spLocks noChangeArrowheads="1"/>
            </p:cNvSpPr>
            <p:nvPr/>
          </p:nvSpPr>
          <p:spPr bwMode="auto">
            <a:xfrm>
              <a:off x="4047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51" name="Rectangle 359"/>
            <p:cNvSpPr>
              <a:spLocks noChangeArrowheads="1"/>
            </p:cNvSpPr>
            <p:nvPr/>
          </p:nvSpPr>
          <p:spPr bwMode="auto">
            <a:xfrm>
              <a:off x="4051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52" name="Rectangle 360"/>
            <p:cNvSpPr>
              <a:spLocks noChangeArrowheads="1"/>
            </p:cNvSpPr>
            <p:nvPr/>
          </p:nvSpPr>
          <p:spPr bwMode="auto">
            <a:xfrm>
              <a:off x="4055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53" name="Rectangle 361"/>
            <p:cNvSpPr>
              <a:spLocks noChangeArrowheads="1"/>
            </p:cNvSpPr>
            <p:nvPr/>
          </p:nvSpPr>
          <p:spPr bwMode="auto">
            <a:xfrm>
              <a:off x="4059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54" name="Rectangle 362"/>
            <p:cNvSpPr>
              <a:spLocks noChangeArrowheads="1"/>
            </p:cNvSpPr>
            <p:nvPr/>
          </p:nvSpPr>
          <p:spPr bwMode="auto">
            <a:xfrm>
              <a:off x="4064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55" name="Rectangle 363"/>
            <p:cNvSpPr>
              <a:spLocks noChangeArrowheads="1"/>
            </p:cNvSpPr>
            <p:nvPr/>
          </p:nvSpPr>
          <p:spPr bwMode="auto">
            <a:xfrm>
              <a:off x="4068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56" name="Rectangle 364"/>
            <p:cNvSpPr>
              <a:spLocks noChangeArrowheads="1"/>
            </p:cNvSpPr>
            <p:nvPr/>
          </p:nvSpPr>
          <p:spPr bwMode="auto">
            <a:xfrm>
              <a:off x="4072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57" name="Rectangle 365"/>
            <p:cNvSpPr>
              <a:spLocks noChangeArrowheads="1"/>
            </p:cNvSpPr>
            <p:nvPr/>
          </p:nvSpPr>
          <p:spPr bwMode="auto">
            <a:xfrm>
              <a:off x="4078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58" name="Rectangle 366"/>
            <p:cNvSpPr>
              <a:spLocks noChangeArrowheads="1"/>
            </p:cNvSpPr>
            <p:nvPr/>
          </p:nvSpPr>
          <p:spPr bwMode="auto">
            <a:xfrm>
              <a:off x="4082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59" name="Rectangle 367"/>
            <p:cNvSpPr>
              <a:spLocks noChangeArrowheads="1"/>
            </p:cNvSpPr>
            <p:nvPr/>
          </p:nvSpPr>
          <p:spPr bwMode="auto">
            <a:xfrm>
              <a:off x="4086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60" name="Rectangle 368"/>
            <p:cNvSpPr>
              <a:spLocks noChangeArrowheads="1"/>
            </p:cNvSpPr>
            <p:nvPr/>
          </p:nvSpPr>
          <p:spPr bwMode="auto">
            <a:xfrm>
              <a:off x="4090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61" name="Rectangle 369"/>
            <p:cNvSpPr>
              <a:spLocks noChangeArrowheads="1"/>
            </p:cNvSpPr>
            <p:nvPr/>
          </p:nvSpPr>
          <p:spPr bwMode="auto">
            <a:xfrm>
              <a:off x="4095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62" name="Rectangle 370"/>
            <p:cNvSpPr>
              <a:spLocks noChangeArrowheads="1"/>
            </p:cNvSpPr>
            <p:nvPr/>
          </p:nvSpPr>
          <p:spPr bwMode="auto">
            <a:xfrm>
              <a:off x="4100" y="3902"/>
              <a:ext cx="1" cy="26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63" name="Rectangle 371"/>
            <p:cNvSpPr>
              <a:spLocks noChangeArrowheads="1"/>
            </p:cNvSpPr>
            <p:nvPr/>
          </p:nvSpPr>
          <p:spPr bwMode="auto">
            <a:xfrm>
              <a:off x="4104" y="3902"/>
              <a:ext cx="1" cy="267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64" name="Rectangle 372"/>
            <p:cNvSpPr>
              <a:spLocks noChangeArrowheads="1"/>
            </p:cNvSpPr>
            <p:nvPr/>
          </p:nvSpPr>
          <p:spPr bwMode="auto">
            <a:xfrm>
              <a:off x="4109" y="3902"/>
              <a:ext cx="1" cy="267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65" name="Rectangle 373"/>
            <p:cNvSpPr>
              <a:spLocks noChangeArrowheads="1"/>
            </p:cNvSpPr>
            <p:nvPr/>
          </p:nvSpPr>
          <p:spPr bwMode="auto">
            <a:xfrm>
              <a:off x="4114" y="3902"/>
              <a:ext cx="1" cy="267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66" name="Rectangle 374"/>
            <p:cNvSpPr>
              <a:spLocks noChangeArrowheads="1"/>
            </p:cNvSpPr>
            <p:nvPr/>
          </p:nvSpPr>
          <p:spPr bwMode="auto">
            <a:xfrm>
              <a:off x="4118" y="3902"/>
              <a:ext cx="1" cy="267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67" name="Rectangle 375"/>
            <p:cNvSpPr>
              <a:spLocks noChangeArrowheads="1"/>
            </p:cNvSpPr>
            <p:nvPr/>
          </p:nvSpPr>
          <p:spPr bwMode="auto">
            <a:xfrm>
              <a:off x="4122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68" name="Rectangle 376"/>
            <p:cNvSpPr>
              <a:spLocks noChangeArrowheads="1"/>
            </p:cNvSpPr>
            <p:nvPr/>
          </p:nvSpPr>
          <p:spPr bwMode="auto">
            <a:xfrm>
              <a:off x="4127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69" name="Rectangle 377"/>
            <p:cNvSpPr>
              <a:spLocks noChangeArrowheads="1"/>
            </p:cNvSpPr>
            <p:nvPr/>
          </p:nvSpPr>
          <p:spPr bwMode="auto">
            <a:xfrm>
              <a:off x="4131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70" name="Rectangle 378"/>
            <p:cNvSpPr>
              <a:spLocks noChangeArrowheads="1"/>
            </p:cNvSpPr>
            <p:nvPr/>
          </p:nvSpPr>
          <p:spPr bwMode="auto">
            <a:xfrm>
              <a:off x="4135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71" name="Rectangle 379"/>
            <p:cNvSpPr>
              <a:spLocks noChangeArrowheads="1"/>
            </p:cNvSpPr>
            <p:nvPr/>
          </p:nvSpPr>
          <p:spPr bwMode="auto">
            <a:xfrm>
              <a:off x="4140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72" name="Rectangle 380"/>
            <p:cNvSpPr>
              <a:spLocks noChangeArrowheads="1"/>
            </p:cNvSpPr>
            <p:nvPr/>
          </p:nvSpPr>
          <p:spPr bwMode="auto">
            <a:xfrm>
              <a:off x="4145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73" name="Rectangle 381"/>
            <p:cNvSpPr>
              <a:spLocks noChangeArrowheads="1"/>
            </p:cNvSpPr>
            <p:nvPr/>
          </p:nvSpPr>
          <p:spPr bwMode="auto">
            <a:xfrm>
              <a:off x="4149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74" name="Rectangle 382"/>
            <p:cNvSpPr>
              <a:spLocks noChangeArrowheads="1"/>
            </p:cNvSpPr>
            <p:nvPr/>
          </p:nvSpPr>
          <p:spPr bwMode="auto">
            <a:xfrm>
              <a:off x="4153" y="3902"/>
              <a:ext cx="1" cy="267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75" name="Rectangle 383"/>
            <p:cNvSpPr>
              <a:spLocks noChangeArrowheads="1"/>
            </p:cNvSpPr>
            <p:nvPr/>
          </p:nvSpPr>
          <p:spPr bwMode="auto">
            <a:xfrm>
              <a:off x="4158" y="3902"/>
              <a:ext cx="1" cy="267"/>
            </a:xfrm>
            <a:prstGeom prst="rect">
              <a:avLst/>
            </a:prstGeom>
            <a:solidFill>
              <a:srgbClr val="909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76" name="Rectangle 384"/>
            <p:cNvSpPr>
              <a:spLocks noChangeArrowheads="1"/>
            </p:cNvSpPr>
            <p:nvPr/>
          </p:nvSpPr>
          <p:spPr bwMode="auto">
            <a:xfrm>
              <a:off x="4162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77" name="Rectangle 385"/>
            <p:cNvSpPr>
              <a:spLocks noChangeArrowheads="1"/>
            </p:cNvSpPr>
            <p:nvPr/>
          </p:nvSpPr>
          <p:spPr bwMode="auto">
            <a:xfrm>
              <a:off x="4167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78" name="Rectangle 386"/>
            <p:cNvSpPr>
              <a:spLocks noChangeArrowheads="1"/>
            </p:cNvSpPr>
            <p:nvPr/>
          </p:nvSpPr>
          <p:spPr bwMode="auto">
            <a:xfrm>
              <a:off x="4172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79" name="Rectangle 387"/>
            <p:cNvSpPr>
              <a:spLocks noChangeArrowheads="1"/>
            </p:cNvSpPr>
            <p:nvPr/>
          </p:nvSpPr>
          <p:spPr bwMode="auto">
            <a:xfrm>
              <a:off x="4176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80" name="Rectangle 388"/>
            <p:cNvSpPr>
              <a:spLocks noChangeArrowheads="1"/>
            </p:cNvSpPr>
            <p:nvPr/>
          </p:nvSpPr>
          <p:spPr bwMode="auto">
            <a:xfrm>
              <a:off x="4181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81" name="Rectangle 389"/>
            <p:cNvSpPr>
              <a:spLocks noChangeArrowheads="1"/>
            </p:cNvSpPr>
            <p:nvPr/>
          </p:nvSpPr>
          <p:spPr bwMode="auto">
            <a:xfrm>
              <a:off x="4185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82" name="Rectangle 390"/>
            <p:cNvSpPr>
              <a:spLocks noChangeArrowheads="1"/>
            </p:cNvSpPr>
            <p:nvPr/>
          </p:nvSpPr>
          <p:spPr bwMode="auto">
            <a:xfrm>
              <a:off x="4190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83" name="Rectangle 391"/>
            <p:cNvSpPr>
              <a:spLocks noChangeArrowheads="1"/>
            </p:cNvSpPr>
            <p:nvPr/>
          </p:nvSpPr>
          <p:spPr bwMode="auto">
            <a:xfrm>
              <a:off x="4194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84" name="Rectangle 392"/>
            <p:cNvSpPr>
              <a:spLocks noChangeArrowheads="1"/>
            </p:cNvSpPr>
            <p:nvPr/>
          </p:nvSpPr>
          <p:spPr bwMode="auto">
            <a:xfrm>
              <a:off x="4198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85" name="Rectangle 393"/>
            <p:cNvSpPr>
              <a:spLocks noChangeArrowheads="1"/>
            </p:cNvSpPr>
            <p:nvPr/>
          </p:nvSpPr>
          <p:spPr bwMode="auto">
            <a:xfrm>
              <a:off x="4203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86" name="Rectangle 394"/>
            <p:cNvSpPr>
              <a:spLocks noChangeArrowheads="1"/>
            </p:cNvSpPr>
            <p:nvPr/>
          </p:nvSpPr>
          <p:spPr bwMode="auto">
            <a:xfrm>
              <a:off x="4207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87" name="Rectangle 395"/>
            <p:cNvSpPr>
              <a:spLocks noChangeArrowheads="1"/>
            </p:cNvSpPr>
            <p:nvPr/>
          </p:nvSpPr>
          <p:spPr bwMode="auto">
            <a:xfrm>
              <a:off x="4212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88" name="Rectangle 396"/>
            <p:cNvSpPr>
              <a:spLocks noChangeArrowheads="1"/>
            </p:cNvSpPr>
            <p:nvPr/>
          </p:nvSpPr>
          <p:spPr bwMode="auto">
            <a:xfrm>
              <a:off x="4216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89" name="Rectangle 397"/>
            <p:cNvSpPr>
              <a:spLocks noChangeArrowheads="1"/>
            </p:cNvSpPr>
            <p:nvPr/>
          </p:nvSpPr>
          <p:spPr bwMode="auto">
            <a:xfrm>
              <a:off x="4221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90" name="Rectangle 398"/>
            <p:cNvSpPr>
              <a:spLocks noChangeArrowheads="1"/>
            </p:cNvSpPr>
            <p:nvPr/>
          </p:nvSpPr>
          <p:spPr bwMode="auto">
            <a:xfrm>
              <a:off x="4225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91" name="Rectangle 399"/>
            <p:cNvSpPr>
              <a:spLocks noChangeArrowheads="1"/>
            </p:cNvSpPr>
            <p:nvPr/>
          </p:nvSpPr>
          <p:spPr bwMode="auto">
            <a:xfrm>
              <a:off x="4230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92" name="Rectangle 400"/>
            <p:cNvSpPr>
              <a:spLocks noChangeArrowheads="1"/>
            </p:cNvSpPr>
            <p:nvPr/>
          </p:nvSpPr>
          <p:spPr bwMode="auto">
            <a:xfrm>
              <a:off x="4234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93" name="Rectangle 401"/>
            <p:cNvSpPr>
              <a:spLocks noChangeArrowheads="1"/>
            </p:cNvSpPr>
            <p:nvPr/>
          </p:nvSpPr>
          <p:spPr bwMode="auto">
            <a:xfrm>
              <a:off x="4238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94" name="Rectangle 402"/>
            <p:cNvSpPr>
              <a:spLocks noChangeArrowheads="1"/>
            </p:cNvSpPr>
            <p:nvPr/>
          </p:nvSpPr>
          <p:spPr bwMode="auto">
            <a:xfrm>
              <a:off x="4243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95" name="Rectangle 403"/>
            <p:cNvSpPr>
              <a:spLocks noChangeArrowheads="1"/>
            </p:cNvSpPr>
            <p:nvPr/>
          </p:nvSpPr>
          <p:spPr bwMode="auto">
            <a:xfrm>
              <a:off x="4248" y="3902"/>
              <a:ext cx="1" cy="26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96" name="Rectangle 404"/>
            <p:cNvSpPr>
              <a:spLocks noChangeArrowheads="1"/>
            </p:cNvSpPr>
            <p:nvPr/>
          </p:nvSpPr>
          <p:spPr bwMode="auto">
            <a:xfrm>
              <a:off x="4253" y="3902"/>
              <a:ext cx="1" cy="267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97" name="Rectangle 405"/>
            <p:cNvSpPr>
              <a:spLocks noChangeArrowheads="1"/>
            </p:cNvSpPr>
            <p:nvPr/>
          </p:nvSpPr>
          <p:spPr bwMode="auto">
            <a:xfrm>
              <a:off x="4257" y="3902"/>
              <a:ext cx="1" cy="267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98" name="Rectangle 406"/>
            <p:cNvSpPr>
              <a:spLocks noChangeArrowheads="1"/>
            </p:cNvSpPr>
            <p:nvPr/>
          </p:nvSpPr>
          <p:spPr bwMode="auto">
            <a:xfrm>
              <a:off x="4261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599" name="Rectangle 407"/>
            <p:cNvSpPr>
              <a:spLocks noChangeArrowheads="1"/>
            </p:cNvSpPr>
            <p:nvPr/>
          </p:nvSpPr>
          <p:spPr bwMode="auto">
            <a:xfrm>
              <a:off x="4266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00" name="Rectangle 408"/>
            <p:cNvSpPr>
              <a:spLocks noChangeArrowheads="1"/>
            </p:cNvSpPr>
            <p:nvPr/>
          </p:nvSpPr>
          <p:spPr bwMode="auto">
            <a:xfrm>
              <a:off x="4270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01" name="Rectangle 409"/>
            <p:cNvSpPr>
              <a:spLocks noChangeArrowheads="1"/>
            </p:cNvSpPr>
            <p:nvPr/>
          </p:nvSpPr>
          <p:spPr bwMode="auto">
            <a:xfrm>
              <a:off x="4274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02" name="Rectangle 410"/>
            <p:cNvSpPr>
              <a:spLocks noChangeArrowheads="1"/>
            </p:cNvSpPr>
            <p:nvPr/>
          </p:nvSpPr>
          <p:spPr bwMode="auto">
            <a:xfrm>
              <a:off x="4279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03" name="Rectangle 411"/>
            <p:cNvSpPr>
              <a:spLocks noChangeArrowheads="1"/>
            </p:cNvSpPr>
            <p:nvPr/>
          </p:nvSpPr>
          <p:spPr bwMode="auto">
            <a:xfrm>
              <a:off x="4284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04" name="Rectangle 412"/>
            <p:cNvSpPr>
              <a:spLocks noChangeArrowheads="1"/>
            </p:cNvSpPr>
            <p:nvPr/>
          </p:nvSpPr>
          <p:spPr bwMode="auto">
            <a:xfrm>
              <a:off x="4288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05" name="Rectangle 413"/>
            <p:cNvSpPr>
              <a:spLocks noChangeArrowheads="1"/>
            </p:cNvSpPr>
            <p:nvPr/>
          </p:nvSpPr>
          <p:spPr bwMode="auto">
            <a:xfrm>
              <a:off x="4293" y="3902"/>
              <a:ext cx="1" cy="267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06" name="Rectangle 414"/>
            <p:cNvSpPr>
              <a:spLocks noChangeArrowheads="1"/>
            </p:cNvSpPr>
            <p:nvPr/>
          </p:nvSpPr>
          <p:spPr bwMode="auto">
            <a:xfrm>
              <a:off x="4297" y="3902"/>
              <a:ext cx="1" cy="267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07" name="Rectangle 415"/>
            <p:cNvSpPr>
              <a:spLocks noChangeArrowheads="1"/>
            </p:cNvSpPr>
            <p:nvPr/>
          </p:nvSpPr>
          <p:spPr bwMode="auto">
            <a:xfrm>
              <a:off x="4301" y="3902"/>
              <a:ext cx="1" cy="267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08" name="Rectangle 416"/>
            <p:cNvSpPr>
              <a:spLocks noChangeArrowheads="1"/>
            </p:cNvSpPr>
            <p:nvPr/>
          </p:nvSpPr>
          <p:spPr bwMode="auto">
            <a:xfrm>
              <a:off x="4306" y="3902"/>
              <a:ext cx="1" cy="267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09" name="Rectangle 417"/>
            <p:cNvSpPr>
              <a:spLocks noChangeArrowheads="1"/>
            </p:cNvSpPr>
            <p:nvPr/>
          </p:nvSpPr>
          <p:spPr bwMode="auto">
            <a:xfrm>
              <a:off x="4311" y="3902"/>
              <a:ext cx="1" cy="267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10" name="Rectangle 418"/>
            <p:cNvSpPr>
              <a:spLocks noChangeArrowheads="1"/>
            </p:cNvSpPr>
            <p:nvPr/>
          </p:nvSpPr>
          <p:spPr bwMode="auto">
            <a:xfrm>
              <a:off x="4315" y="3902"/>
              <a:ext cx="1" cy="267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11" name="Freeform 419"/>
            <p:cNvSpPr>
              <a:spLocks/>
            </p:cNvSpPr>
            <p:nvPr/>
          </p:nvSpPr>
          <p:spPr bwMode="auto">
            <a:xfrm>
              <a:off x="4024" y="3902"/>
              <a:ext cx="297" cy="275"/>
            </a:xfrm>
            <a:custGeom>
              <a:avLst/>
              <a:gdLst>
                <a:gd name="T0" fmla="*/ 157 w 297"/>
                <a:gd name="T1" fmla="*/ 50 h 275"/>
                <a:gd name="T2" fmla="*/ 160 w 297"/>
                <a:gd name="T3" fmla="*/ 104 h 275"/>
                <a:gd name="T4" fmla="*/ 169 w 297"/>
                <a:gd name="T5" fmla="*/ 135 h 275"/>
                <a:gd name="T6" fmla="*/ 183 w 297"/>
                <a:gd name="T7" fmla="*/ 126 h 275"/>
                <a:gd name="T8" fmla="*/ 190 w 297"/>
                <a:gd name="T9" fmla="*/ 142 h 275"/>
                <a:gd name="T10" fmla="*/ 201 w 297"/>
                <a:gd name="T11" fmla="*/ 149 h 275"/>
                <a:gd name="T12" fmla="*/ 264 w 297"/>
                <a:gd name="T13" fmla="*/ 149 h 275"/>
                <a:gd name="T14" fmla="*/ 291 w 297"/>
                <a:gd name="T15" fmla="*/ 159 h 275"/>
                <a:gd name="T16" fmla="*/ 296 w 297"/>
                <a:gd name="T17" fmla="*/ 178 h 275"/>
                <a:gd name="T18" fmla="*/ 296 w 297"/>
                <a:gd name="T19" fmla="*/ 192 h 275"/>
                <a:gd name="T20" fmla="*/ 288 w 297"/>
                <a:gd name="T21" fmla="*/ 204 h 275"/>
                <a:gd name="T22" fmla="*/ 284 w 297"/>
                <a:gd name="T23" fmla="*/ 214 h 275"/>
                <a:gd name="T24" fmla="*/ 267 w 297"/>
                <a:gd name="T25" fmla="*/ 222 h 275"/>
                <a:gd name="T26" fmla="*/ 255 w 297"/>
                <a:gd name="T27" fmla="*/ 219 h 275"/>
                <a:gd name="T28" fmla="*/ 253 w 297"/>
                <a:gd name="T29" fmla="*/ 201 h 275"/>
                <a:gd name="T30" fmla="*/ 270 w 297"/>
                <a:gd name="T31" fmla="*/ 180 h 275"/>
                <a:gd name="T32" fmla="*/ 260 w 297"/>
                <a:gd name="T33" fmla="*/ 170 h 275"/>
                <a:gd name="T34" fmla="*/ 214 w 297"/>
                <a:gd name="T35" fmla="*/ 172 h 275"/>
                <a:gd name="T36" fmla="*/ 206 w 297"/>
                <a:gd name="T37" fmla="*/ 181 h 275"/>
                <a:gd name="T38" fmla="*/ 232 w 297"/>
                <a:gd name="T39" fmla="*/ 215 h 275"/>
                <a:gd name="T40" fmla="*/ 216 w 297"/>
                <a:gd name="T41" fmla="*/ 262 h 275"/>
                <a:gd name="T42" fmla="*/ 195 w 297"/>
                <a:gd name="T43" fmla="*/ 263 h 275"/>
                <a:gd name="T44" fmla="*/ 189 w 297"/>
                <a:gd name="T45" fmla="*/ 241 h 275"/>
                <a:gd name="T46" fmla="*/ 209 w 297"/>
                <a:gd name="T47" fmla="*/ 221 h 275"/>
                <a:gd name="T48" fmla="*/ 209 w 297"/>
                <a:gd name="T49" fmla="*/ 209 h 275"/>
                <a:gd name="T50" fmla="*/ 176 w 297"/>
                <a:gd name="T51" fmla="*/ 186 h 275"/>
                <a:gd name="T52" fmla="*/ 141 w 297"/>
                <a:gd name="T53" fmla="*/ 175 h 275"/>
                <a:gd name="T54" fmla="*/ 115 w 297"/>
                <a:gd name="T55" fmla="*/ 207 h 275"/>
                <a:gd name="T56" fmla="*/ 102 w 297"/>
                <a:gd name="T57" fmla="*/ 231 h 275"/>
                <a:gd name="T58" fmla="*/ 111 w 297"/>
                <a:gd name="T59" fmla="*/ 248 h 275"/>
                <a:gd name="T60" fmla="*/ 102 w 297"/>
                <a:gd name="T61" fmla="*/ 273 h 275"/>
                <a:gd name="T62" fmla="*/ 78 w 297"/>
                <a:gd name="T63" fmla="*/ 264 h 275"/>
                <a:gd name="T64" fmla="*/ 73 w 297"/>
                <a:gd name="T65" fmla="*/ 233 h 275"/>
                <a:gd name="T66" fmla="*/ 87 w 297"/>
                <a:gd name="T67" fmla="*/ 206 h 275"/>
                <a:gd name="T68" fmla="*/ 113 w 297"/>
                <a:gd name="T69" fmla="*/ 176 h 275"/>
                <a:gd name="T70" fmla="*/ 63 w 297"/>
                <a:gd name="T71" fmla="*/ 180 h 275"/>
                <a:gd name="T72" fmla="*/ 25 w 297"/>
                <a:gd name="T73" fmla="*/ 186 h 275"/>
                <a:gd name="T74" fmla="*/ 30 w 297"/>
                <a:gd name="T75" fmla="*/ 203 h 275"/>
                <a:gd name="T76" fmla="*/ 38 w 297"/>
                <a:gd name="T77" fmla="*/ 225 h 275"/>
                <a:gd name="T78" fmla="*/ 29 w 297"/>
                <a:gd name="T79" fmla="*/ 237 h 275"/>
                <a:gd name="T80" fmla="*/ 13 w 297"/>
                <a:gd name="T81" fmla="*/ 230 h 275"/>
                <a:gd name="T82" fmla="*/ 13 w 297"/>
                <a:gd name="T83" fmla="*/ 217 h 275"/>
                <a:gd name="T84" fmla="*/ 2 w 297"/>
                <a:gd name="T85" fmla="*/ 209 h 275"/>
                <a:gd name="T86" fmla="*/ 0 w 297"/>
                <a:gd name="T87" fmla="*/ 184 h 275"/>
                <a:gd name="T88" fmla="*/ 10 w 297"/>
                <a:gd name="T89" fmla="*/ 162 h 275"/>
                <a:gd name="T90" fmla="*/ 51 w 297"/>
                <a:gd name="T91" fmla="*/ 153 h 275"/>
                <a:gd name="T92" fmla="*/ 97 w 297"/>
                <a:gd name="T93" fmla="*/ 153 h 275"/>
                <a:gd name="T94" fmla="*/ 114 w 297"/>
                <a:gd name="T95" fmla="*/ 146 h 275"/>
                <a:gd name="T96" fmla="*/ 103 w 297"/>
                <a:gd name="T97" fmla="*/ 136 h 275"/>
                <a:gd name="T98" fmla="*/ 124 w 297"/>
                <a:gd name="T99" fmla="*/ 126 h 275"/>
                <a:gd name="T100" fmla="*/ 134 w 297"/>
                <a:gd name="T101" fmla="*/ 134 h 275"/>
                <a:gd name="T102" fmla="*/ 136 w 297"/>
                <a:gd name="T103" fmla="*/ 85 h 275"/>
                <a:gd name="T104" fmla="*/ 134 w 297"/>
                <a:gd name="T105" fmla="*/ 30 h 275"/>
                <a:gd name="T106" fmla="*/ 131 w 297"/>
                <a:gd name="T10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7" h="275">
                  <a:moveTo>
                    <a:pt x="157" y="2"/>
                  </a:moveTo>
                  <a:lnTo>
                    <a:pt x="157" y="50"/>
                  </a:lnTo>
                  <a:lnTo>
                    <a:pt x="157" y="77"/>
                  </a:lnTo>
                  <a:lnTo>
                    <a:pt x="160" y="104"/>
                  </a:lnTo>
                  <a:lnTo>
                    <a:pt x="164" y="127"/>
                  </a:lnTo>
                  <a:lnTo>
                    <a:pt x="169" y="135"/>
                  </a:lnTo>
                  <a:lnTo>
                    <a:pt x="177" y="128"/>
                  </a:lnTo>
                  <a:lnTo>
                    <a:pt x="183" y="126"/>
                  </a:lnTo>
                  <a:lnTo>
                    <a:pt x="196" y="136"/>
                  </a:lnTo>
                  <a:lnTo>
                    <a:pt x="190" y="142"/>
                  </a:lnTo>
                  <a:lnTo>
                    <a:pt x="185" y="148"/>
                  </a:lnTo>
                  <a:lnTo>
                    <a:pt x="201" y="149"/>
                  </a:lnTo>
                  <a:lnTo>
                    <a:pt x="236" y="149"/>
                  </a:lnTo>
                  <a:lnTo>
                    <a:pt x="264" y="149"/>
                  </a:lnTo>
                  <a:lnTo>
                    <a:pt x="284" y="151"/>
                  </a:lnTo>
                  <a:lnTo>
                    <a:pt x="291" y="159"/>
                  </a:lnTo>
                  <a:lnTo>
                    <a:pt x="296" y="169"/>
                  </a:lnTo>
                  <a:lnTo>
                    <a:pt x="296" y="178"/>
                  </a:lnTo>
                  <a:lnTo>
                    <a:pt x="296" y="186"/>
                  </a:lnTo>
                  <a:lnTo>
                    <a:pt x="296" y="192"/>
                  </a:lnTo>
                  <a:lnTo>
                    <a:pt x="293" y="200"/>
                  </a:lnTo>
                  <a:lnTo>
                    <a:pt x="288" y="204"/>
                  </a:lnTo>
                  <a:lnTo>
                    <a:pt x="284" y="204"/>
                  </a:lnTo>
                  <a:lnTo>
                    <a:pt x="284" y="214"/>
                  </a:lnTo>
                  <a:lnTo>
                    <a:pt x="277" y="219"/>
                  </a:lnTo>
                  <a:lnTo>
                    <a:pt x="267" y="222"/>
                  </a:lnTo>
                  <a:lnTo>
                    <a:pt x="261" y="222"/>
                  </a:lnTo>
                  <a:lnTo>
                    <a:pt x="255" y="219"/>
                  </a:lnTo>
                  <a:lnTo>
                    <a:pt x="251" y="210"/>
                  </a:lnTo>
                  <a:lnTo>
                    <a:pt x="253" y="201"/>
                  </a:lnTo>
                  <a:lnTo>
                    <a:pt x="261" y="190"/>
                  </a:lnTo>
                  <a:lnTo>
                    <a:pt x="270" y="180"/>
                  </a:lnTo>
                  <a:lnTo>
                    <a:pt x="269" y="172"/>
                  </a:lnTo>
                  <a:lnTo>
                    <a:pt x="260" y="170"/>
                  </a:lnTo>
                  <a:lnTo>
                    <a:pt x="234" y="172"/>
                  </a:lnTo>
                  <a:lnTo>
                    <a:pt x="214" y="172"/>
                  </a:lnTo>
                  <a:lnTo>
                    <a:pt x="197" y="170"/>
                  </a:lnTo>
                  <a:lnTo>
                    <a:pt x="206" y="181"/>
                  </a:lnTo>
                  <a:lnTo>
                    <a:pt x="224" y="193"/>
                  </a:lnTo>
                  <a:lnTo>
                    <a:pt x="232" y="215"/>
                  </a:lnTo>
                  <a:lnTo>
                    <a:pt x="232" y="231"/>
                  </a:lnTo>
                  <a:lnTo>
                    <a:pt x="216" y="262"/>
                  </a:lnTo>
                  <a:lnTo>
                    <a:pt x="206" y="266"/>
                  </a:lnTo>
                  <a:lnTo>
                    <a:pt x="195" y="263"/>
                  </a:lnTo>
                  <a:lnTo>
                    <a:pt x="188" y="254"/>
                  </a:lnTo>
                  <a:lnTo>
                    <a:pt x="189" y="241"/>
                  </a:lnTo>
                  <a:lnTo>
                    <a:pt x="197" y="229"/>
                  </a:lnTo>
                  <a:lnTo>
                    <a:pt x="209" y="221"/>
                  </a:lnTo>
                  <a:lnTo>
                    <a:pt x="213" y="218"/>
                  </a:lnTo>
                  <a:lnTo>
                    <a:pt x="209" y="209"/>
                  </a:lnTo>
                  <a:lnTo>
                    <a:pt x="196" y="198"/>
                  </a:lnTo>
                  <a:lnTo>
                    <a:pt x="176" y="186"/>
                  </a:lnTo>
                  <a:lnTo>
                    <a:pt x="150" y="172"/>
                  </a:lnTo>
                  <a:lnTo>
                    <a:pt x="141" y="175"/>
                  </a:lnTo>
                  <a:lnTo>
                    <a:pt x="128" y="190"/>
                  </a:lnTo>
                  <a:lnTo>
                    <a:pt x="115" y="207"/>
                  </a:lnTo>
                  <a:lnTo>
                    <a:pt x="107" y="222"/>
                  </a:lnTo>
                  <a:lnTo>
                    <a:pt x="102" y="231"/>
                  </a:lnTo>
                  <a:lnTo>
                    <a:pt x="107" y="237"/>
                  </a:lnTo>
                  <a:lnTo>
                    <a:pt x="111" y="248"/>
                  </a:lnTo>
                  <a:lnTo>
                    <a:pt x="111" y="263"/>
                  </a:lnTo>
                  <a:lnTo>
                    <a:pt x="102" y="273"/>
                  </a:lnTo>
                  <a:lnTo>
                    <a:pt x="86" y="274"/>
                  </a:lnTo>
                  <a:lnTo>
                    <a:pt x="78" y="264"/>
                  </a:lnTo>
                  <a:lnTo>
                    <a:pt x="73" y="250"/>
                  </a:lnTo>
                  <a:lnTo>
                    <a:pt x="73" y="233"/>
                  </a:lnTo>
                  <a:lnTo>
                    <a:pt x="80" y="217"/>
                  </a:lnTo>
                  <a:lnTo>
                    <a:pt x="87" y="206"/>
                  </a:lnTo>
                  <a:lnTo>
                    <a:pt x="98" y="190"/>
                  </a:lnTo>
                  <a:lnTo>
                    <a:pt x="113" y="176"/>
                  </a:lnTo>
                  <a:lnTo>
                    <a:pt x="98" y="176"/>
                  </a:lnTo>
                  <a:lnTo>
                    <a:pt x="63" y="180"/>
                  </a:lnTo>
                  <a:lnTo>
                    <a:pt x="35" y="182"/>
                  </a:lnTo>
                  <a:lnTo>
                    <a:pt x="25" y="186"/>
                  </a:lnTo>
                  <a:lnTo>
                    <a:pt x="25" y="195"/>
                  </a:lnTo>
                  <a:lnTo>
                    <a:pt x="30" y="203"/>
                  </a:lnTo>
                  <a:lnTo>
                    <a:pt x="38" y="215"/>
                  </a:lnTo>
                  <a:lnTo>
                    <a:pt x="38" y="225"/>
                  </a:lnTo>
                  <a:lnTo>
                    <a:pt x="34" y="233"/>
                  </a:lnTo>
                  <a:lnTo>
                    <a:pt x="29" y="237"/>
                  </a:lnTo>
                  <a:lnTo>
                    <a:pt x="19" y="237"/>
                  </a:lnTo>
                  <a:lnTo>
                    <a:pt x="13" y="230"/>
                  </a:lnTo>
                  <a:lnTo>
                    <a:pt x="10" y="222"/>
                  </a:lnTo>
                  <a:lnTo>
                    <a:pt x="13" y="217"/>
                  </a:lnTo>
                  <a:lnTo>
                    <a:pt x="8" y="214"/>
                  </a:lnTo>
                  <a:lnTo>
                    <a:pt x="2" y="209"/>
                  </a:lnTo>
                  <a:lnTo>
                    <a:pt x="0" y="204"/>
                  </a:lnTo>
                  <a:lnTo>
                    <a:pt x="0" y="184"/>
                  </a:lnTo>
                  <a:lnTo>
                    <a:pt x="2" y="166"/>
                  </a:lnTo>
                  <a:lnTo>
                    <a:pt x="10" y="162"/>
                  </a:lnTo>
                  <a:lnTo>
                    <a:pt x="22" y="156"/>
                  </a:lnTo>
                  <a:lnTo>
                    <a:pt x="51" y="153"/>
                  </a:lnTo>
                  <a:lnTo>
                    <a:pt x="77" y="153"/>
                  </a:lnTo>
                  <a:lnTo>
                    <a:pt x="97" y="153"/>
                  </a:lnTo>
                  <a:lnTo>
                    <a:pt x="114" y="150"/>
                  </a:lnTo>
                  <a:lnTo>
                    <a:pt x="114" y="146"/>
                  </a:lnTo>
                  <a:lnTo>
                    <a:pt x="108" y="142"/>
                  </a:lnTo>
                  <a:lnTo>
                    <a:pt x="103" y="136"/>
                  </a:lnTo>
                  <a:lnTo>
                    <a:pt x="111" y="133"/>
                  </a:lnTo>
                  <a:lnTo>
                    <a:pt x="124" y="126"/>
                  </a:lnTo>
                  <a:lnTo>
                    <a:pt x="129" y="131"/>
                  </a:lnTo>
                  <a:lnTo>
                    <a:pt x="134" y="134"/>
                  </a:lnTo>
                  <a:lnTo>
                    <a:pt x="136" y="100"/>
                  </a:lnTo>
                  <a:lnTo>
                    <a:pt x="136" y="85"/>
                  </a:lnTo>
                  <a:lnTo>
                    <a:pt x="136" y="57"/>
                  </a:lnTo>
                  <a:lnTo>
                    <a:pt x="134" y="30"/>
                  </a:lnTo>
                  <a:lnTo>
                    <a:pt x="134" y="9"/>
                  </a:lnTo>
                  <a:lnTo>
                    <a:pt x="131" y="0"/>
                  </a:lnTo>
                  <a:lnTo>
                    <a:pt x="157" y="2"/>
                  </a:lnTo>
                </a:path>
              </a:pathLst>
            </a:custGeom>
            <a:noFill/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12" name="Freeform 420"/>
            <p:cNvSpPr>
              <a:spLocks/>
            </p:cNvSpPr>
            <p:nvPr/>
          </p:nvSpPr>
          <p:spPr bwMode="auto">
            <a:xfrm>
              <a:off x="4007" y="3651"/>
              <a:ext cx="326" cy="276"/>
            </a:xfrm>
            <a:custGeom>
              <a:avLst/>
              <a:gdLst>
                <a:gd name="T0" fmla="*/ 324 w 326"/>
                <a:gd name="T1" fmla="*/ 200 h 276"/>
                <a:gd name="T2" fmla="*/ 325 w 326"/>
                <a:gd name="T3" fmla="*/ 199 h 276"/>
                <a:gd name="T4" fmla="*/ 312 w 326"/>
                <a:gd name="T5" fmla="*/ 225 h 276"/>
                <a:gd name="T6" fmla="*/ 281 w 326"/>
                <a:gd name="T7" fmla="*/ 249 h 276"/>
                <a:gd name="T8" fmla="*/ 256 w 326"/>
                <a:gd name="T9" fmla="*/ 263 h 276"/>
                <a:gd name="T10" fmla="*/ 232 w 326"/>
                <a:gd name="T11" fmla="*/ 275 h 276"/>
                <a:gd name="T12" fmla="*/ 215 w 326"/>
                <a:gd name="T13" fmla="*/ 275 h 276"/>
                <a:gd name="T14" fmla="*/ 205 w 326"/>
                <a:gd name="T15" fmla="*/ 265 h 276"/>
                <a:gd name="T16" fmla="*/ 184 w 326"/>
                <a:gd name="T17" fmla="*/ 259 h 276"/>
                <a:gd name="T18" fmla="*/ 153 w 326"/>
                <a:gd name="T19" fmla="*/ 257 h 276"/>
                <a:gd name="T20" fmla="*/ 95 w 326"/>
                <a:gd name="T21" fmla="*/ 251 h 276"/>
                <a:gd name="T22" fmla="*/ 51 w 326"/>
                <a:gd name="T23" fmla="*/ 241 h 276"/>
                <a:gd name="T24" fmla="*/ 27 w 326"/>
                <a:gd name="T25" fmla="*/ 236 h 276"/>
                <a:gd name="T26" fmla="*/ 20 w 326"/>
                <a:gd name="T27" fmla="*/ 228 h 276"/>
                <a:gd name="T28" fmla="*/ 15 w 326"/>
                <a:gd name="T29" fmla="*/ 219 h 276"/>
                <a:gd name="T30" fmla="*/ 9 w 326"/>
                <a:gd name="T31" fmla="*/ 207 h 276"/>
                <a:gd name="T32" fmla="*/ 9 w 326"/>
                <a:gd name="T33" fmla="*/ 179 h 276"/>
                <a:gd name="T34" fmla="*/ 6 w 326"/>
                <a:gd name="T35" fmla="*/ 148 h 276"/>
                <a:gd name="T36" fmla="*/ 4 w 326"/>
                <a:gd name="T37" fmla="*/ 95 h 276"/>
                <a:gd name="T38" fmla="*/ 0 w 326"/>
                <a:gd name="T39" fmla="*/ 55 h 276"/>
                <a:gd name="T40" fmla="*/ 0 w 326"/>
                <a:gd name="T41" fmla="*/ 32 h 276"/>
                <a:gd name="T42" fmla="*/ 8 w 326"/>
                <a:gd name="T43" fmla="*/ 9 h 276"/>
                <a:gd name="T44" fmla="*/ 23 w 326"/>
                <a:gd name="T45" fmla="*/ 0 h 276"/>
                <a:gd name="T46" fmla="*/ 324 w 326"/>
                <a:gd name="T47" fmla="*/ 20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6" h="276">
                  <a:moveTo>
                    <a:pt x="324" y="200"/>
                  </a:moveTo>
                  <a:lnTo>
                    <a:pt x="325" y="199"/>
                  </a:lnTo>
                  <a:lnTo>
                    <a:pt x="312" y="225"/>
                  </a:lnTo>
                  <a:lnTo>
                    <a:pt x="281" y="249"/>
                  </a:lnTo>
                  <a:lnTo>
                    <a:pt x="256" y="263"/>
                  </a:lnTo>
                  <a:lnTo>
                    <a:pt x="232" y="275"/>
                  </a:lnTo>
                  <a:lnTo>
                    <a:pt x="215" y="275"/>
                  </a:lnTo>
                  <a:lnTo>
                    <a:pt x="205" y="265"/>
                  </a:lnTo>
                  <a:lnTo>
                    <a:pt x="184" y="259"/>
                  </a:lnTo>
                  <a:lnTo>
                    <a:pt x="153" y="257"/>
                  </a:lnTo>
                  <a:lnTo>
                    <a:pt x="95" y="251"/>
                  </a:lnTo>
                  <a:lnTo>
                    <a:pt x="51" y="241"/>
                  </a:lnTo>
                  <a:lnTo>
                    <a:pt x="27" y="236"/>
                  </a:lnTo>
                  <a:lnTo>
                    <a:pt x="20" y="228"/>
                  </a:lnTo>
                  <a:lnTo>
                    <a:pt x="15" y="219"/>
                  </a:lnTo>
                  <a:lnTo>
                    <a:pt x="9" y="207"/>
                  </a:lnTo>
                  <a:lnTo>
                    <a:pt x="9" y="179"/>
                  </a:lnTo>
                  <a:lnTo>
                    <a:pt x="6" y="148"/>
                  </a:lnTo>
                  <a:lnTo>
                    <a:pt x="4" y="95"/>
                  </a:lnTo>
                  <a:lnTo>
                    <a:pt x="0" y="55"/>
                  </a:lnTo>
                  <a:lnTo>
                    <a:pt x="0" y="32"/>
                  </a:lnTo>
                  <a:lnTo>
                    <a:pt x="8" y="9"/>
                  </a:lnTo>
                  <a:lnTo>
                    <a:pt x="23" y="0"/>
                  </a:lnTo>
                  <a:lnTo>
                    <a:pt x="324" y="200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60606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13" name="Freeform 421"/>
            <p:cNvSpPr>
              <a:spLocks/>
            </p:cNvSpPr>
            <p:nvPr/>
          </p:nvSpPr>
          <p:spPr bwMode="auto">
            <a:xfrm>
              <a:off x="4022" y="3647"/>
              <a:ext cx="303" cy="269"/>
            </a:xfrm>
            <a:custGeom>
              <a:avLst/>
              <a:gdLst>
                <a:gd name="T0" fmla="*/ 302 w 303"/>
                <a:gd name="T1" fmla="*/ 206 h 269"/>
                <a:gd name="T2" fmla="*/ 212 w 303"/>
                <a:gd name="T3" fmla="*/ 268 h 269"/>
                <a:gd name="T4" fmla="*/ 172 w 303"/>
                <a:gd name="T5" fmla="*/ 248 h 269"/>
                <a:gd name="T6" fmla="*/ 128 w 303"/>
                <a:gd name="T7" fmla="*/ 241 h 269"/>
                <a:gd name="T8" fmla="*/ 20 w 303"/>
                <a:gd name="T9" fmla="*/ 211 h 269"/>
                <a:gd name="T10" fmla="*/ 13 w 303"/>
                <a:gd name="T11" fmla="*/ 193 h 269"/>
                <a:gd name="T12" fmla="*/ 11 w 303"/>
                <a:gd name="T13" fmla="*/ 121 h 269"/>
                <a:gd name="T14" fmla="*/ 0 w 303"/>
                <a:gd name="T15" fmla="*/ 54 h 269"/>
                <a:gd name="T16" fmla="*/ 0 w 303"/>
                <a:gd name="T17" fmla="*/ 15 h 269"/>
                <a:gd name="T18" fmla="*/ 2 w 303"/>
                <a:gd name="T19" fmla="*/ 0 h 269"/>
                <a:gd name="T20" fmla="*/ 94 w 303"/>
                <a:gd name="T21" fmla="*/ 103 h 269"/>
                <a:gd name="T22" fmla="*/ 133 w 303"/>
                <a:gd name="T23" fmla="*/ 157 h 269"/>
                <a:gd name="T24" fmla="*/ 272 w 303"/>
                <a:gd name="T25" fmla="*/ 193 h 269"/>
                <a:gd name="T26" fmla="*/ 286 w 303"/>
                <a:gd name="T27" fmla="*/ 193 h 269"/>
                <a:gd name="T28" fmla="*/ 302 w 303"/>
                <a:gd name="T29" fmla="*/ 206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3" h="269">
                  <a:moveTo>
                    <a:pt x="302" y="206"/>
                  </a:moveTo>
                  <a:lnTo>
                    <a:pt x="212" y="268"/>
                  </a:lnTo>
                  <a:lnTo>
                    <a:pt x="172" y="248"/>
                  </a:lnTo>
                  <a:lnTo>
                    <a:pt x="128" y="241"/>
                  </a:lnTo>
                  <a:lnTo>
                    <a:pt x="20" y="211"/>
                  </a:lnTo>
                  <a:lnTo>
                    <a:pt x="13" y="193"/>
                  </a:lnTo>
                  <a:lnTo>
                    <a:pt x="11" y="121"/>
                  </a:lnTo>
                  <a:lnTo>
                    <a:pt x="0" y="54"/>
                  </a:lnTo>
                  <a:lnTo>
                    <a:pt x="0" y="15"/>
                  </a:lnTo>
                  <a:lnTo>
                    <a:pt x="2" y="0"/>
                  </a:lnTo>
                  <a:lnTo>
                    <a:pt x="94" y="103"/>
                  </a:lnTo>
                  <a:lnTo>
                    <a:pt x="133" y="157"/>
                  </a:lnTo>
                  <a:lnTo>
                    <a:pt x="272" y="193"/>
                  </a:lnTo>
                  <a:lnTo>
                    <a:pt x="286" y="193"/>
                  </a:lnTo>
                  <a:lnTo>
                    <a:pt x="302" y="206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14" name="Freeform 422"/>
            <p:cNvSpPr>
              <a:spLocks/>
            </p:cNvSpPr>
            <p:nvPr/>
          </p:nvSpPr>
          <p:spPr bwMode="auto">
            <a:xfrm>
              <a:off x="4094" y="3605"/>
              <a:ext cx="446" cy="482"/>
            </a:xfrm>
            <a:custGeom>
              <a:avLst/>
              <a:gdLst>
                <a:gd name="T0" fmla="*/ 54 w 446"/>
                <a:gd name="T1" fmla="*/ 62 h 482"/>
                <a:gd name="T2" fmla="*/ 116 w 446"/>
                <a:gd name="T3" fmla="*/ 60 h 482"/>
                <a:gd name="T4" fmla="*/ 18 w 446"/>
                <a:gd name="T5" fmla="*/ 117 h 482"/>
                <a:gd name="T6" fmla="*/ 0 w 446"/>
                <a:gd name="T7" fmla="*/ 164 h 482"/>
                <a:gd name="T8" fmla="*/ 0 w 446"/>
                <a:gd name="T9" fmla="*/ 189 h 482"/>
                <a:gd name="T10" fmla="*/ 16 w 446"/>
                <a:gd name="T11" fmla="*/ 234 h 482"/>
                <a:gd name="T12" fmla="*/ 130 w 446"/>
                <a:gd name="T13" fmla="*/ 243 h 482"/>
                <a:gd name="T14" fmla="*/ 236 w 446"/>
                <a:gd name="T15" fmla="*/ 245 h 482"/>
                <a:gd name="T16" fmla="*/ 315 w 446"/>
                <a:gd name="T17" fmla="*/ 276 h 482"/>
                <a:gd name="T18" fmla="*/ 349 w 446"/>
                <a:gd name="T19" fmla="*/ 481 h 482"/>
                <a:gd name="T20" fmla="*/ 445 w 446"/>
                <a:gd name="T21" fmla="*/ 450 h 482"/>
                <a:gd name="T22" fmla="*/ 401 w 446"/>
                <a:gd name="T23" fmla="*/ 276 h 482"/>
                <a:gd name="T24" fmla="*/ 368 w 446"/>
                <a:gd name="T25" fmla="*/ 200 h 482"/>
                <a:gd name="T26" fmla="*/ 419 w 446"/>
                <a:gd name="T27" fmla="*/ 150 h 482"/>
                <a:gd name="T28" fmla="*/ 320 w 446"/>
                <a:gd name="T29" fmla="*/ 49 h 482"/>
                <a:gd name="T30" fmla="*/ 272 w 446"/>
                <a:gd name="T31" fmla="*/ 10 h 482"/>
                <a:gd name="T32" fmla="*/ 236 w 446"/>
                <a:gd name="T33" fmla="*/ 0 h 482"/>
                <a:gd name="T34" fmla="*/ 54 w 446"/>
                <a:gd name="T35" fmla="*/ 62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6" h="482">
                  <a:moveTo>
                    <a:pt x="54" y="62"/>
                  </a:moveTo>
                  <a:lnTo>
                    <a:pt x="116" y="60"/>
                  </a:lnTo>
                  <a:lnTo>
                    <a:pt x="18" y="117"/>
                  </a:lnTo>
                  <a:lnTo>
                    <a:pt x="0" y="164"/>
                  </a:lnTo>
                  <a:lnTo>
                    <a:pt x="0" y="189"/>
                  </a:lnTo>
                  <a:lnTo>
                    <a:pt x="16" y="234"/>
                  </a:lnTo>
                  <a:lnTo>
                    <a:pt x="130" y="243"/>
                  </a:lnTo>
                  <a:lnTo>
                    <a:pt x="236" y="245"/>
                  </a:lnTo>
                  <a:lnTo>
                    <a:pt x="315" y="276"/>
                  </a:lnTo>
                  <a:lnTo>
                    <a:pt x="349" y="481"/>
                  </a:lnTo>
                  <a:lnTo>
                    <a:pt x="445" y="450"/>
                  </a:lnTo>
                  <a:lnTo>
                    <a:pt x="401" y="276"/>
                  </a:lnTo>
                  <a:lnTo>
                    <a:pt x="368" y="200"/>
                  </a:lnTo>
                  <a:lnTo>
                    <a:pt x="419" y="150"/>
                  </a:lnTo>
                  <a:lnTo>
                    <a:pt x="320" y="49"/>
                  </a:lnTo>
                  <a:lnTo>
                    <a:pt x="272" y="10"/>
                  </a:lnTo>
                  <a:lnTo>
                    <a:pt x="236" y="0"/>
                  </a:lnTo>
                  <a:lnTo>
                    <a:pt x="54" y="62"/>
                  </a:lnTo>
                </a:path>
              </a:pathLst>
            </a:custGeom>
            <a:solidFill>
              <a:srgbClr val="000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15" name="Freeform 423"/>
            <p:cNvSpPr>
              <a:spLocks/>
            </p:cNvSpPr>
            <p:nvPr/>
          </p:nvSpPr>
          <p:spPr bwMode="auto">
            <a:xfrm>
              <a:off x="4034" y="3687"/>
              <a:ext cx="48" cy="94"/>
            </a:xfrm>
            <a:custGeom>
              <a:avLst/>
              <a:gdLst>
                <a:gd name="T0" fmla="*/ 8 w 48"/>
                <a:gd name="T1" fmla="*/ 82 h 94"/>
                <a:gd name="T2" fmla="*/ 44 w 48"/>
                <a:gd name="T3" fmla="*/ 93 h 94"/>
                <a:gd name="T4" fmla="*/ 47 w 48"/>
                <a:gd name="T5" fmla="*/ 90 h 94"/>
                <a:gd name="T6" fmla="*/ 40 w 48"/>
                <a:gd name="T7" fmla="*/ 74 h 94"/>
                <a:gd name="T8" fmla="*/ 28 w 48"/>
                <a:gd name="T9" fmla="*/ 42 h 94"/>
                <a:gd name="T10" fmla="*/ 27 w 48"/>
                <a:gd name="T11" fmla="*/ 38 h 94"/>
                <a:gd name="T12" fmla="*/ 3 w 48"/>
                <a:gd name="T13" fmla="*/ 0 h 94"/>
                <a:gd name="T14" fmla="*/ 0 w 48"/>
                <a:gd name="T15" fmla="*/ 2 h 94"/>
                <a:gd name="T16" fmla="*/ 8 w 48"/>
                <a:gd name="T17" fmla="*/ 8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94">
                  <a:moveTo>
                    <a:pt x="8" y="82"/>
                  </a:moveTo>
                  <a:lnTo>
                    <a:pt x="44" y="93"/>
                  </a:lnTo>
                  <a:lnTo>
                    <a:pt x="47" y="90"/>
                  </a:lnTo>
                  <a:lnTo>
                    <a:pt x="40" y="74"/>
                  </a:lnTo>
                  <a:lnTo>
                    <a:pt x="28" y="42"/>
                  </a:lnTo>
                  <a:lnTo>
                    <a:pt x="27" y="38"/>
                  </a:lnTo>
                  <a:lnTo>
                    <a:pt x="3" y="0"/>
                  </a:lnTo>
                  <a:lnTo>
                    <a:pt x="0" y="2"/>
                  </a:lnTo>
                  <a:lnTo>
                    <a:pt x="8" y="82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16" name="Freeform 424"/>
            <p:cNvSpPr>
              <a:spLocks/>
            </p:cNvSpPr>
            <p:nvPr/>
          </p:nvSpPr>
          <p:spPr bwMode="auto">
            <a:xfrm>
              <a:off x="4003" y="3768"/>
              <a:ext cx="131" cy="123"/>
            </a:xfrm>
            <a:custGeom>
              <a:avLst/>
              <a:gdLst>
                <a:gd name="T0" fmla="*/ 0 w 131"/>
                <a:gd name="T1" fmla="*/ 4 h 123"/>
                <a:gd name="T2" fmla="*/ 0 w 131"/>
                <a:gd name="T3" fmla="*/ 6 h 123"/>
                <a:gd name="T4" fmla="*/ 2 w 131"/>
                <a:gd name="T5" fmla="*/ 10 h 123"/>
                <a:gd name="T6" fmla="*/ 4 w 131"/>
                <a:gd name="T7" fmla="*/ 14 h 123"/>
                <a:gd name="T8" fmla="*/ 8 w 131"/>
                <a:gd name="T9" fmla="*/ 17 h 123"/>
                <a:gd name="T10" fmla="*/ 16 w 131"/>
                <a:gd name="T11" fmla="*/ 19 h 123"/>
                <a:gd name="T12" fmla="*/ 53 w 131"/>
                <a:gd name="T13" fmla="*/ 31 h 123"/>
                <a:gd name="T14" fmla="*/ 57 w 131"/>
                <a:gd name="T15" fmla="*/ 32 h 123"/>
                <a:gd name="T16" fmla="*/ 69 w 131"/>
                <a:gd name="T17" fmla="*/ 35 h 123"/>
                <a:gd name="T18" fmla="*/ 72 w 131"/>
                <a:gd name="T19" fmla="*/ 36 h 123"/>
                <a:gd name="T20" fmla="*/ 104 w 131"/>
                <a:gd name="T21" fmla="*/ 49 h 123"/>
                <a:gd name="T22" fmla="*/ 115 w 131"/>
                <a:gd name="T23" fmla="*/ 60 h 123"/>
                <a:gd name="T24" fmla="*/ 120 w 131"/>
                <a:gd name="T25" fmla="*/ 73 h 123"/>
                <a:gd name="T26" fmla="*/ 123 w 131"/>
                <a:gd name="T27" fmla="*/ 120 h 123"/>
                <a:gd name="T28" fmla="*/ 127 w 131"/>
                <a:gd name="T29" fmla="*/ 121 h 123"/>
                <a:gd name="T30" fmla="*/ 130 w 131"/>
                <a:gd name="T31" fmla="*/ 122 h 123"/>
                <a:gd name="T32" fmla="*/ 129 w 131"/>
                <a:gd name="T33" fmla="*/ 108 h 123"/>
                <a:gd name="T34" fmla="*/ 128 w 131"/>
                <a:gd name="T35" fmla="*/ 72 h 123"/>
                <a:gd name="T36" fmla="*/ 126 w 131"/>
                <a:gd name="T37" fmla="*/ 62 h 123"/>
                <a:gd name="T38" fmla="*/ 123 w 131"/>
                <a:gd name="T39" fmla="*/ 53 h 123"/>
                <a:gd name="T40" fmla="*/ 115 w 131"/>
                <a:gd name="T41" fmla="*/ 47 h 123"/>
                <a:gd name="T42" fmla="*/ 105 w 131"/>
                <a:gd name="T43" fmla="*/ 40 h 123"/>
                <a:gd name="T44" fmla="*/ 96 w 131"/>
                <a:gd name="T45" fmla="*/ 37 h 123"/>
                <a:gd name="T46" fmla="*/ 84 w 131"/>
                <a:gd name="T47" fmla="*/ 30 h 123"/>
                <a:gd name="T48" fmla="*/ 75 w 131"/>
                <a:gd name="T49" fmla="*/ 27 h 123"/>
                <a:gd name="T50" fmla="*/ 12 w 131"/>
                <a:gd name="T51" fmla="*/ 6 h 123"/>
                <a:gd name="T52" fmla="*/ 7 w 131"/>
                <a:gd name="T53" fmla="*/ 0 h 123"/>
                <a:gd name="T54" fmla="*/ 0 w 131"/>
                <a:gd name="T55" fmla="*/ 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1" h="123">
                  <a:moveTo>
                    <a:pt x="0" y="4"/>
                  </a:moveTo>
                  <a:lnTo>
                    <a:pt x="0" y="6"/>
                  </a:lnTo>
                  <a:lnTo>
                    <a:pt x="2" y="10"/>
                  </a:lnTo>
                  <a:lnTo>
                    <a:pt x="4" y="14"/>
                  </a:lnTo>
                  <a:lnTo>
                    <a:pt x="8" y="17"/>
                  </a:lnTo>
                  <a:lnTo>
                    <a:pt x="16" y="19"/>
                  </a:lnTo>
                  <a:lnTo>
                    <a:pt x="53" y="31"/>
                  </a:lnTo>
                  <a:lnTo>
                    <a:pt x="57" y="32"/>
                  </a:lnTo>
                  <a:lnTo>
                    <a:pt x="69" y="35"/>
                  </a:lnTo>
                  <a:lnTo>
                    <a:pt x="72" y="36"/>
                  </a:lnTo>
                  <a:lnTo>
                    <a:pt x="104" y="49"/>
                  </a:lnTo>
                  <a:lnTo>
                    <a:pt x="115" y="60"/>
                  </a:lnTo>
                  <a:lnTo>
                    <a:pt x="120" y="73"/>
                  </a:lnTo>
                  <a:lnTo>
                    <a:pt x="123" y="120"/>
                  </a:lnTo>
                  <a:lnTo>
                    <a:pt x="127" y="121"/>
                  </a:lnTo>
                  <a:lnTo>
                    <a:pt x="130" y="122"/>
                  </a:lnTo>
                  <a:lnTo>
                    <a:pt x="129" y="108"/>
                  </a:lnTo>
                  <a:lnTo>
                    <a:pt x="128" y="72"/>
                  </a:lnTo>
                  <a:lnTo>
                    <a:pt x="126" y="62"/>
                  </a:lnTo>
                  <a:lnTo>
                    <a:pt x="123" y="53"/>
                  </a:lnTo>
                  <a:lnTo>
                    <a:pt x="115" y="47"/>
                  </a:lnTo>
                  <a:lnTo>
                    <a:pt x="105" y="40"/>
                  </a:lnTo>
                  <a:lnTo>
                    <a:pt x="96" y="37"/>
                  </a:lnTo>
                  <a:lnTo>
                    <a:pt x="84" y="30"/>
                  </a:lnTo>
                  <a:lnTo>
                    <a:pt x="75" y="27"/>
                  </a:lnTo>
                  <a:lnTo>
                    <a:pt x="12" y="6"/>
                  </a:lnTo>
                  <a:lnTo>
                    <a:pt x="7" y="0"/>
                  </a:lnTo>
                  <a:lnTo>
                    <a:pt x="0" y="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17" name="Freeform 425"/>
            <p:cNvSpPr>
              <a:spLocks/>
            </p:cNvSpPr>
            <p:nvPr/>
          </p:nvSpPr>
          <p:spPr bwMode="auto">
            <a:xfrm>
              <a:off x="4101" y="3768"/>
              <a:ext cx="23" cy="21"/>
            </a:xfrm>
            <a:custGeom>
              <a:avLst/>
              <a:gdLst>
                <a:gd name="T0" fmla="*/ 0 w 23"/>
                <a:gd name="T1" fmla="*/ 0 h 21"/>
                <a:gd name="T2" fmla="*/ 0 w 23"/>
                <a:gd name="T3" fmla="*/ 0 h 21"/>
                <a:gd name="T4" fmla="*/ 1 w 23"/>
                <a:gd name="T5" fmla="*/ 5 h 21"/>
                <a:gd name="T6" fmla="*/ 3 w 23"/>
                <a:gd name="T7" fmla="*/ 9 h 21"/>
                <a:gd name="T8" fmla="*/ 5 w 23"/>
                <a:gd name="T9" fmla="*/ 14 h 21"/>
                <a:gd name="T10" fmla="*/ 8 w 23"/>
                <a:gd name="T11" fmla="*/ 17 h 21"/>
                <a:gd name="T12" fmla="*/ 10 w 23"/>
                <a:gd name="T13" fmla="*/ 20 h 21"/>
                <a:gd name="T14" fmla="*/ 22 w 23"/>
                <a:gd name="T15" fmla="*/ 2 h 21"/>
                <a:gd name="T16" fmla="*/ 19 w 23"/>
                <a:gd name="T17" fmla="*/ 3 h 21"/>
                <a:gd name="T18" fmla="*/ 14 w 23"/>
                <a:gd name="T19" fmla="*/ 3 h 21"/>
                <a:gd name="T20" fmla="*/ 10 w 23"/>
                <a:gd name="T21" fmla="*/ 3 h 21"/>
                <a:gd name="T22" fmla="*/ 6 w 23"/>
                <a:gd name="T23" fmla="*/ 2 h 21"/>
                <a:gd name="T24" fmla="*/ 2 w 23"/>
                <a:gd name="T25" fmla="*/ 0 h 21"/>
                <a:gd name="T26" fmla="*/ 0 w 23"/>
                <a:gd name="T2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21">
                  <a:moveTo>
                    <a:pt x="0" y="0"/>
                  </a:moveTo>
                  <a:lnTo>
                    <a:pt x="0" y="0"/>
                  </a:lnTo>
                  <a:lnTo>
                    <a:pt x="1" y="5"/>
                  </a:lnTo>
                  <a:lnTo>
                    <a:pt x="3" y="9"/>
                  </a:lnTo>
                  <a:lnTo>
                    <a:pt x="5" y="14"/>
                  </a:lnTo>
                  <a:lnTo>
                    <a:pt x="8" y="17"/>
                  </a:lnTo>
                  <a:lnTo>
                    <a:pt x="10" y="20"/>
                  </a:lnTo>
                  <a:lnTo>
                    <a:pt x="22" y="2"/>
                  </a:lnTo>
                  <a:lnTo>
                    <a:pt x="19" y="3"/>
                  </a:lnTo>
                  <a:lnTo>
                    <a:pt x="14" y="3"/>
                  </a:lnTo>
                  <a:lnTo>
                    <a:pt x="10" y="3"/>
                  </a:lnTo>
                  <a:lnTo>
                    <a:pt x="6" y="2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18" name="Freeform 426"/>
            <p:cNvSpPr>
              <a:spLocks/>
            </p:cNvSpPr>
            <p:nvPr/>
          </p:nvSpPr>
          <p:spPr bwMode="auto">
            <a:xfrm>
              <a:off x="4044" y="3805"/>
              <a:ext cx="55" cy="39"/>
            </a:xfrm>
            <a:custGeom>
              <a:avLst/>
              <a:gdLst>
                <a:gd name="T0" fmla="*/ 0 w 55"/>
                <a:gd name="T1" fmla="*/ 0 h 39"/>
                <a:gd name="T2" fmla="*/ 0 w 55"/>
                <a:gd name="T3" fmla="*/ 2 h 39"/>
                <a:gd name="T4" fmla="*/ 0 w 55"/>
                <a:gd name="T5" fmla="*/ 6 h 39"/>
                <a:gd name="T6" fmla="*/ 0 w 55"/>
                <a:gd name="T7" fmla="*/ 38 h 39"/>
                <a:gd name="T8" fmla="*/ 4 w 55"/>
                <a:gd name="T9" fmla="*/ 38 h 39"/>
                <a:gd name="T10" fmla="*/ 54 w 55"/>
                <a:gd name="T11" fmla="*/ 26 h 39"/>
                <a:gd name="T12" fmla="*/ 53 w 55"/>
                <a:gd name="T13" fmla="*/ 23 h 39"/>
                <a:gd name="T14" fmla="*/ 51 w 55"/>
                <a:gd name="T15" fmla="*/ 21 h 39"/>
                <a:gd name="T16" fmla="*/ 41 w 55"/>
                <a:gd name="T17" fmla="*/ 10 h 39"/>
                <a:gd name="T18" fmla="*/ 38 w 55"/>
                <a:gd name="T19" fmla="*/ 8 h 39"/>
                <a:gd name="T20" fmla="*/ 2 w 55"/>
                <a:gd name="T21" fmla="*/ 1 h 39"/>
                <a:gd name="T22" fmla="*/ 0 w 55"/>
                <a:gd name="T2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39">
                  <a:moveTo>
                    <a:pt x="0" y="0"/>
                  </a:moveTo>
                  <a:lnTo>
                    <a:pt x="0" y="2"/>
                  </a:lnTo>
                  <a:lnTo>
                    <a:pt x="0" y="6"/>
                  </a:lnTo>
                  <a:lnTo>
                    <a:pt x="0" y="38"/>
                  </a:lnTo>
                  <a:lnTo>
                    <a:pt x="4" y="38"/>
                  </a:lnTo>
                  <a:lnTo>
                    <a:pt x="54" y="26"/>
                  </a:lnTo>
                  <a:lnTo>
                    <a:pt x="53" y="23"/>
                  </a:lnTo>
                  <a:lnTo>
                    <a:pt x="51" y="21"/>
                  </a:lnTo>
                  <a:lnTo>
                    <a:pt x="41" y="10"/>
                  </a:lnTo>
                  <a:lnTo>
                    <a:pt x="38" y="8"/>
                  </a:lnTo>
                  <a:lnTo>
                    <a:pt x="2" y="1"/>
                  </a:lnTo>
                  <a:lnTo>
                    <a:pt x="0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19" name="Freeform 427"/>
            <p:cNvSpPr>
              <a:spLocks/>
            </p:cNvSpPr>
            <p:nvPr/>
          </p:nvSpPr>
          <p:spPr bwMode="auto">
            <a:xfrm>
              <a:off x="4055" y="3849"/>
              <a:ext cx="61" cy="16"/>
            </a:xfrm>
            <a:custGeom>
              <a:avLst/>
              <a:gdLst>
                <a:gd name="T0" fmla="*/ 0 w 61"/>
                <a:gd name="T1" fmla="*/ 10 h 16"/>
                <a:gd name="T2" fmla="*/ 1 w 61"/>
                <a:gd name="T3" fmla="*/ 10 h 16"/>
                <a:gd name="T4" fmla="*/ 5 w 61"/>
                <a:gd name="T5" fmla="*/ 11 h 16"/>
                <a:gd name="T6" fmla="*/ 8 w 61"/>
                <a:gd name="T7" fmla="*/ 12 h 16"/>
                <a:gd name="T8" fmla="*/ 31 w 61"/>
                <a:gd name="T9" fmla="*/ 15 h 16"/>
                <a:gd name="T10" fmla="*/ 58 w 61"/>
                <a:gd name="T11" fmla="*/ 15 h 16"/>
                <a:gd name="T12" fmla="*/ 60 w 61"/>
                <a:gd name="T13" fmla="*/ 1 h 16"/>
                <a:gd name="T14" fmla="*/ 52 w 61"/>
                <a:gd name="T15" fmla="*/ 0 h 16"/>
                <a:gd name="T16" fmla="*/ 48 w 61"/>
                <a:gd name="T17" fmla="*/ 0 h 16"/>
                <a:gd name="T18" fmla="*/ 3 w 61"/>
                <a:gd name="T19" fmla="*/ 8 h 16"/>
                <a:gd name="T20" fmla="*/ 0 w 61"/>
                <a:gd name="T21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16">
                  <a:moveTo>
                    <a:pt x="0" y="10"/>
                  </a:moveTo>
                  <a:lnTo>
                    <a:pt x="1" y="10"/>
                  </a:lnTo>
                  <a:lnTo>
                    <a:pt x="5" y="11"/>
                  </a:lnTo>
                  <a:lnTo>
                    <a:pt x="8" y="12"/>
                  </a:lnTo>
                  <a:lnTo>
                    <a:pt x="31" y="15"/>
                  </a:lnTo>
                  <a:lnTo>
                    <a:pt x="58" y="15"/>
                  </a:lnTo>
                  <a:lnTo>
                    <a:pt x="60" y="1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3" y="8"/>
                  </a:lnTo>
                  <a:lnTo>
                    <a:pt x="0" y="1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20" name="Freeform 428"/>
            <p:cNvSpPr>
              <a:spLocks/>
            </p:cNvSpPr>
            <p:nvPr/>
          </p:nvSpPr>
          <p:spPr bwMode="auto">
            <a:xfrm>
              <a:off x="4147" y="3863"/>
              <a:ext cx="158" cy="34"/>
            </a:xfrm>
            <a:custGeom>
              <a:avLst/>
              <a:gdLst>
                <a:gd name="T0" fmla="*/ 7 w 158"/>
                <a:gd name="T1" fmla="*/ 1 h 34"/>
                <a:gd name="T2" fmla="*/ 3 w 158"/>
                <a:gd name="T3" fmla="*/ 2 h 34"/>
                <a:gd name="T4" fmla="*/ 0 w 158"/>
                <a:gd name="T5" fmla="*/ 3 h 34"/>
                <a:gd name="T6" fmla="*/ 4 w 158"/>
                <a:gd name="T7" fmla="*/ 8 h 34"/>
                <a:gd name="T8" fmla="*/ 17 w 158"/>
                <a:gd name="T9" fmla="*/ 8 h 34"/>
                <a:gd name="T10" fmla="*/ 33 w 158"/>
                <a:gd name="T11" fmla="*/ 8 h 34"/>
                <a:gd name="T12" fmla="*/ 37 w 158"/>
                <a:gd name="T13" fmla="*/ 8 h 34"/>
                <a:gd name="T14" fmla="*/ 54 w 158"/>
                <a:gd name="T15" fmla="*/ 12 h 34"/>
                <a:gd name="T16" fmla="*/ 58 w 158"/>
                <a:gd name="T17" fmla="*/ 14 h 34"/>
                <a:gd name="T18" fmla="*/ 105 w 158"/>
                <a:gd name="T19" fmla="*/ 33 h 34"/>
                <a:gd name="T20" fmla="*/ 109 w 158"/>
                <a:gd name="T21" fmla="*/ 33 h 34"/>
                <a:gd name="T22" fmla="*/ 120 w 158"/>
                <a:gd name="T23" fmla="*/ 29 h 34"/>
                <a:gd name="T24" fmla="*/ 123 w 158"/>
                <a:gd name="T25" fmla="*/ 28 h 34"/>
                <a:gd name="T26" fmla="*/ 143 w 158"/>
                <a:gd name="T27" fmla="*/ 14 h 34"/>
                <a:gd name="T28" fmla="*/ 149 w 158"/>
                <a:gd name="T29" fmla="*/ 9 h 34"/>
                <a:gd name="T30" fmla="*/ 157 w 158"/>
                <a:gd name="T31" fmla="*/ 2 h 34"/>
                <a:gd name="T32" fmla="*/ 153 w 158"/>
                <a:gd name="T33" fmla="*/ 1 h 34"/>
                <a:gd name="T34" fmla="*/ 123 w 158"/>
                <a:gd name="T35" fmla="*/ 0 h 34"/>
                <a:gd name="T36" fmla="*/ 118 w 158"/>
                <a:gd name="T37" fmla="*/ 0 h 34"/>
                <a:gd name="T38" fmla="*/ 92 w 158"/>
                <a:gd name="T39" fmla="*/ 1 h 34"/>
                <a:gd name="T40" fmla="*/ 88 w 158"/>
                <a:gd name="T41" fmla="*/ 2 h 34"/>
                <a:gd name="T42" fmla="*/ 29 w 158"/>
                <a:gd name="T43" fmla="*/ 3 h 34"/>
                <a:gd name="T44" fmla="*/ 7 w 158"/>
                <a:gd name="T4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8" h="34">
                  <a:moveTo>
                    <a:pt x="7" y="1"/>
                  </a:moveTo>
                  <a:lnTo>
                    <a:pt x="3" y="2"/>
                  </a:lnTo>
                  <a:lnTo>
                    <a:pt x="0" y="3"/>
                  </a:lnTo>
                  <a:lnTo>
                    <a:pt x="4" y="8"/>
                  </a:lnTo>
                  <a:lnTo>
                    <a:pt x="17" y="8"/>
                  </a:lnTo>
                  <a:lnTo>
                    <a:pt x="33" y="8"/>
                  </a:lnTo>
                  <a:lnTo>
                    <a:pt x="37" y="8"/>
                  </a:lnTo>
                  <a:lnTo>
                    <a:pt x="54" y="12"/>
                  </a:lnTo>
                  <a:lnTo>
                    <a:pt x="58" y="14"/>
                  </a:lnTo>
                  <a:lnTo>
                    <a:pt x="105" y="33"/>
                  </a:lnTo>
                  <a:lnTo>
                    <a:pt x="109" y="33"/>
                  </a:lnTo>
                  <a:lnTo>
                    <a:pt x="120" y="29"/>
                  </a:lnTo>
                  <a:lnTo>
                    <a:pt x="123" y="28"/>
                  </a:lnTo>
                  <a:lnTo>
                    <a:pt x="143" y="14"/>
                  </a:lnTo>
                  <a:lnTo>
                    <a:pt x="149" y="9"/>
                  </a:lnTo>
                  <a:lnTo>
                    <a:pt x="157" y="2"/>
                  </a:lnTo>
                  <a:lnTo>
                    <a:pt x="153" y="1"/>
                  </a:lnTo>
                  <a:lnTo>
                    <a:pt x="123" y="0"/>
                  </a:lnTo>
                  <a:lnTo>
                    <a:pt x="118" y="0"/>
                  </a:lnTo>
                  <a:lnTo>
                    <a:pt x="92" y="1"/>
                  </a:lnTo>
                  <a:lnTo>
                    <a:pt x="88" y="2"/>
                  </a:lnTo>
                  <a:lnTo>
                    <a:pt x="29" y="3"/>
                  </a:lnTo>
                  <a:lnTo>
                    <a:pt x="7" y="1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21" name="Freeform 429"/>
            <p:cNvSpPr>
              <a:spLocks/>
            </p:cNvSpPr>
            <p:nvPr/>
          </p:nvSpPr>
          <p:spPr bwMode="auto">
            <a:xfrm>
              <a:off x="4144" y="3885"/>
              <a:ext cx="83" cy="22"/>
            </a:xfrm>
            <a:custGeom>
              <a:avLst/>
              <a:gdLst>
                <a:gd name="T0" fmla="*/ 0 w 83"/>
                <a:gd name="T1" fmla="*/ 2 h 22"/>
                <a:gd name="T2" fmla="*/ 1 w 83"/>
                <a:gd name="T3" fmla="*/ 4 h 22"/>
                <a:gd name="T4" fmla="*/ 10 w 83"/>
                <a:gd name="T5" fmla="*/ 6 h 22"/>
                <a:gd name="T6" fmla="*/ 26 w 83"/>
                <a:gd name="T7" fmla="*/ 6 h 22"/>
                <a:gd name="T8" fmla="*/ 39 w 83"/>
                <a:gd name="T9" fmla="*/ 6 h 22"/>
                <a:gd name="T10" fmla="*/ 56 w 83"/>
                <a:gd name="T11" fmla="*/ 10 h 22"/>
                <a:gd name="T12" fmla="*/ 61 w 83"/>
                <a:gd name="T13" fmla="*/ 11 h 22"/>
                <a:gd name="T14" fmla="*/ 78 w 83"/>
                <a:gd name="T15" fmla="*/ 21 h 22"/>
                <a:gd name="T16" fmla="*/ 82 w 83"/>
                <a:gd name="T17" fmla="*/ 21 h 22"/>
                <a:gd name="T18" fmla="*/ 80 w 83"/>
                <a:gd name="T19" fmla="*/ 18 h 22"/>
                <a:gd name="T20" fmla="*/ 70 w 83"/>
                <a:gd name="T21" fmla="*/ 11 h 22"/>
                <a:gd name="T22" fmla="*/ 56 w 83"/>
                <a:gd name="T23" fmla="*/ 6 h 22"/>
                <a:gd name="T24" fmla="*/ 43 w 83"/>
                <a:gd name="T25" fmla="*/ 2 h 22"/>
                <a:gd name="T26" fmla="*/ 29 w 83"/>
                <a:gd name="T27" fmla="*/ 0 h 22"/>
                <a:gd name="T28" fmla="*/ 14 w 83"/>
                <a:gd name="T29" fmla="*/ 0 h 22"/>
                <a:gd name="T30" fmla="*/ 5 w 83"/>
                <a:gd name="T31" fmla="*/ 0 h 22"/>
                <a:gd name="T32" fmla="*/ 0 w 83"/>
                <a:gd name="T3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22">
                  <a:moveTo>
                    <a:pt x="0" y="2"/>
                  </a:moveTo>
                  <a:lnTo>
                    <a:pt x="1" y="4"/>
                  </a:lnTo>
                  <a:lnTo>
                    <a:pt x="10" y="6"/>
                  </a:lnTo>
                  <a:lnTo>
                    <a:pt x="26" y="6"/>
                  </a:lnTo>
                  <a:lnTo>
                    <a:pt x="39" y="6"/>
                  </a:lnTo>
                  <a:lnTo>
                    <a:pt x="56" y="10"/>
                  </a:lnTo>
                  <a:lnTo>
                    <a:pt x="61" y="11"/>
                  </a:lnTo>
                  <a:lnTo>
                    <a:pt x="78" y="21"/>
                  </a:lnTo>
                  <a:lnTo>
                    <a:pt x="82" y="21"/>
                  </a:lnTo>
                  <a:lnTo>
                    <a:pt x="80" y="18"/>
                  </a:lnTo>
                  <a:lnTo>
                    <a:pt x="70" y="11"/>
                  </a:lnTo>
                  <a:lnTo>
                    <a:pt x="56" y="6"/>
                  </a:lnTo>
                  <a:lnTo>
                    <a:pt x="43" y="2"/>
                  </a:lnTo>
                  <a:lnTo>
                    <a:pt x="29" y="0"/>
                  </a:lnTo>
                  <a:lnTo>
                    <a:pt x="14" y="0"/>
                  </a:lnTo>
                  <a:lnTo>
                    <a:pt x="5" y="0"/>
                  </a:lnTo>
                  <a:lnTo>
                    <a:pt x="0" y="2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22" name="Freeform 430"/>
            <p:cNvSpPr>
              <a:spLocks/>
            </p:cNvSpPr>
            <p:nvPr/>
          </p:nvSpPr>
          <p:spPr bwMode="auto">
            <a:xfrm>
              <a:off x="4371" y="3756"/>
              <a:ext cx="91" cy="50"/>
            </a:xfrm>
            <a:custGeom>
              <a:avLst/>
              <a:gdLst>
                <a:gd name="T0" fmla="*/ 11 w 91"/>
                <a:gd name="T1" fmla="*/ 4 h 50"/>
                <a:gd name="T2" fmla="*/ 38 w 91"/>
                <a:gd name="T3" fmla="*/ 7 h 50"/>
                <a:gd name="T4" fmla="*/ 60 w 91"/>
                <a:gd name="T5" fmla="*/ 12 h 50"/>
                <a:gd name="T6" fmla="*/ 83 w 91"/>
                <a:gd name="T7" fmla="*/ 22 h 50"/>
                <a:gd name="T8" fmla="*/ 89 w 91"/>
                <a:gd name="T9" fmla="*/ 46 h 50"/>
                <a:gd name="T10" fmla="*/ 90 w 91"/>
                <a:gd name="T11" fmla="*/ 49 h 50"/>
                <a:gd name="T12" fmla="*/ 82 w 91"/>
                <a:gd name="T13" fmla="*/ 11 h 50"/>
                <a:gd name="T14" fmla="*/ 0 w 91"/>
                <a:gd name="T15" fmla="*/ 0 h 50"/>
                <a:gd name="T16" fmla="*/ 11 w 91"/>
                <a:gd name="T17" fmla="*/ 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1" h="50">
                  <a:moveTo>
                    <a:pt x="11" y="4"/>
                  </a:moveTo>
                  <a:lnTo>
                    <a:pt x="38" y="7"/>
                  </a:lnTo>
                  <a:lnTo>
                    <a:pt x="60" y="12"/>
                  </a:lnTo>
                  <a:lnTo>
                    <a:pt x="83" y="22"/>
                  </a:lnTo>
                  <a:lnTo>
                    <a:pt x="89" y="46"/>
                  </a:lnTo>
                  <a:lnTo>
                    <a:pt x="90" y="49"/>
                  </a:lnTo>
                  <a:lnTo>
                    <a:pt x="82" y="11"/>
                  </a:lnTo>
                  <a:lnTo>
                    <a:pt x="0" y="0"/>
                  </a:lnTo>
                  <a:lnTo>
                    <a:pt x="11" y="4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23" name="Freeform 431"/>
            <p:cNvSpPr>
              <a:spLocks/>
            </p:cNvSpPr>
            <p:nvPr/>
          </p:nvSpPr>
          <p:spPr bwMode="auto">
            <a:xfrm>
              <a:off x="4161" y="3744"/>
              <a:ext cx="270" cy="178"/>
            </a:xfrm>
            <a:custGeom>
              <a:avLst/>
              <a:gdLst>
                <a:gd name="T0" fmla="*/ 164 w 270"/>
                <a:gd name="T1" fmla="*/ 5 h 178"/>
                <a:gd name="T2" fmla="*/ 112 w 270"/>
                <a:gd name="T3" fmla="*/ 56 h 178"/>
                <a:gd name="T4" fmla="*/ 64 w 270"/>
                <a:gd name="T5" fmla="*/ 80 h 178"/>
                <a:gd name="T6" fmla="*/ 11 w 270"/>
                <a:gd name="T7" fmla="*/ 98 h 178"/>
                <a:gd name="T8" fmla="*/ 0 w 270"/>
                <a:gd name="T9" fmla="*/ 106 h 178"/>
                <a:gd name="T10" fmla="*/ 88 w 270"/>
                <a:gd name="T11" fmla="*/ 108 h 178"/>
                <a:gd name="T12" fmla="*/ 173 w 270"/>
                <a:gd name="T13" fmla="*/ 109 h 178"/>
                <a:gd name="T14" fmla="*/ 219 w 270"/>
                <a:gd name="T15" fmla="*/ 130 h 178"/>
                <a:gd name="T16" fmla="*/ 250 w 270"/>
                <a:gd name="T17" fmla="*/ 142 h 178"/>
                <a:gd name="T18" fmla="*/ 256 w 270"/>
                <a:gd name="T19" fmla="*/ 177 h 178"/>
                <a:gd name="T20" fmla="*/ 269 w 270"/>
                <a:gd name="T21" fmla="*/ 109 h 178"/>
                <a:gd name="T22" fmla="*/ 237 w 270"/>
                <a:gd name="T23" fmla="*/ 119 h 178"/>
                <a:gd name="T24" fmla="*/ 232 w 270"/>
                <a:gd name="T25" fmla="*/ 100 h 178"/>
                <a:gd name="T26" fmla="*/ 180 w 270"/>
                <a:gd name="T27" fmla="*/ 104 h 178"/>
                <a:gd name="T28" fmla="*/ 155 w 270"/>
                <a:gd name="T29" fmla="*/ 80 h 178"/>
                <a:gd name="T30" fmla="*/ 153 w 270"/>
                <a:gd name="T31" fmla="*/ 45 h 178"/>
                <a:gd name="T32" fmla="*/ 173 w 270"/>
                <a:gd name="T33" fmla="*/ 0 h 178"/>
                <a:gd name="T34" fmla="*/ 164 w 270"/>
                <a:gd name="T35" fmla="*/ 5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0" h="178">
                  <a:moveTo>
                    <a:pt x="164" y="5"/>
                  </a:moveTo>
                  <a:lnTo>
                    <a:pt x="112" y="56"/>
                  </a:lnTo>
                  <a:lnTo>
                    <a:pt x="64" y="80"/>
                  </a:lnTo>
                  <a:lnTo>
                    <a:pt x="11" y="98"/>
                  </a:lnTo>
                  <a:lnTo>
                    <a:pt x="0" y="106"/>
                  </a:lnTo>
                  <a:lnTo>
                    <a:pt x="88" y="108"/>
                  </a:lnTo>
                  <a:lnTo>
                    <a:pt x="173" y="109"/>
                  </a:lnTo>
                  <a:lnTo>
                    <a:pt x="219" y="130"/>
                  </a:lnTo>
                  <a:lnTo>
                    <a:pt x="250" y="142"/>
                  </a:lnTo>
                  <a:lnTo>
                    <a:pt x="256" y="177"/>
                  </a:lnTo>
                  <a:lnTo>
                    <a:pt x="269" y="109"/>
                  </a:lnTo>
                  <a:lnTo>
                    <a:pt x="237" y="119"/>
                  </a:lnTo>
                  <a:lnTo>
                    <a:pt x="232" y="100"/>
                  </a:lnTo>
                  <a:lnTo>
                    <a:pt x="180" y="104"/>
                  </a:lnTo>
                  <a:lnTo>
                    <a:pt x="155" y="80"/>
                  </a:lnTo>
                  <a:lnTo>
                    <a:pt x="153" y="45"/>
                  </a:lnTo>
                  <a:lnTo>
                    <a:pt x="173" y="0"/>
                  </a:lnTo>
                  <a:lnTo>
                    <a:pt x="164" y="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24" name="Oval 432"/>
            <p:cNvSpPr>
              <a:spLocks noChangeArrowheads="1"/>
            </p:cNvSpPr>
            <p:nvPr/>
          </p:nvSpPr>
          <p:spPr bwMode="auto">
            <a:xfrm>
              <a:off x="4277" y="4098"/>
              <a:ext cx="24" cy="18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25" name="Oval 433"/>
            <p:cNvSpPr>
              <a:spLocks noChangeArrowheads="1"/>
            </p:cNvSpPr>
            <p:nvPr/>
          </p:nvSpPr>
          <p:spPr bwMode="auto">
            <a:xfrm>
              <a:off x="4219" y="4135"/>
              <a:ext cx="19" cy="21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26" name="Oval 434"/>
            <p:cNvSpPr>
              <a:spLocks noChangeArrowheads="1"/>
            </p:cNvSpPr>
            <p:nvPr/>
          </p:nvSpPr>
          <p:spPr bwMode="auto">
            <a:xfrm>
              <a:off x="4108" y="4144"/>
              <a:ext cx="18" cy="19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27" name="Oval 435"/>
            <p:cNvSpPr>
              <a:spLocks noChangeArrowheads="1"/>
            </p:cNvSpPr>
            <p:nvPr/>
          </p:nvSpPr>
          <p:spPr bwMode="auto">
            <a:xfrm>
              <a:off x="4038" y="4114"/>
              <a:ext cx="17" cy="1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28" name="Freeform 436"/>
            <p:cNvSpPr>
              <a:spLocks/>
            </p:cNvSpPr>
            <p:nvPr/>
          </p:nvSpPr>
          <p:spPr bwMode="auto">
            <a:xfrm>
              <a:off x="4174" y="3479"/>
              <a:ext cx="117" cy="125"/>
            </a:xfrm>
            <a:custGeom>
              <a:avLst/>
              <a:gdLst>
                <a:gd name="T0" fmla="*/ 107 w 117"/>
                <a:gd name="T1" fmla="*/ 124 h 125"/>
                <a:gd name="T2" fmla="*/ 116 w 117"/>
                <a:gd name="T3" fmla="*/ 124 h 125"/>
                <a:gd name="T4" fmla="*/ 96 w 117"/>
                <a:gd name="T5" fmla="*/ 86 h 125"/>
                <a:gd name="T6" fmla="*/ 79 w 117"/>
                <a:gd name="T7" fmla="*/ 56 h 125"/>
                <a:gd name="T8" fmla="*/ 67 w 117"/>
                <a:gd name="T9" fmla="*/ 37 h 125"/>
                <a:gd name="T10" fmla="*/ 52 w 117"/>
                <a:gd name="T11" fmla="*/ 14 h 125"/>
                <a:gd name="T12" fmla="*/ 45 w 117"/>
                <a:gd name="T13" fmla="*/ 4 h 125"/>
                <a:gd name="T14" fmla="*/ 38 w 117"/>
                <a:gd name="T15" fmla="*/ 3 h 125"/>
                <a:gd name="T16" fmla="*/ 27 w 117"/>
                <a:gd name="T17" fmla="*/ 1 h 125"/>
                <a:gd name="T18" fmla="*/ 16 w 117"/>
                <a:gd name="T19" fmla="*/ 0 h 125"/>
                <a:gd name="T20" fmla="*/ 9 w 117"/>
                <a:gd name="T21" fmla="*/ 0 h 125"/>
                <a:gd name="T22" fmla="*/ 0 w 117"/>
                <a:gd name="T23" fmla="*/ 0 h 125"/>
                <a:gd name="T24" fmla="*/ 1 w 117"/>
                <a:gd name="T25" fmla="*/ 4 h 125"/>
                <a:gd name="T26" fmla="*/ 9 w 117"/>
                <a:gd name="T27" fmla="*/ 7 h 125"/>
                <a:gd name="T28" fmla="*/ 18 w 117"/>
                <a:gd name="T29" fmla="*/ 8 h 125"/>
                <a:gd name="T30" fmla="*/ 11 w 117"/>
                <a:gd name="T31" fmla="*/ 10 h 125"/>
                <a:gd name="T32" fmla="*/ 11 w 117"/>
                <a:gd name="T33" fmla="*/ 18 h 125"/>
                <a:gd name="T34" fmla="*/ 7 w 117"/>
                <a:gd name="T35" fmla="*/ 20 h 125"/>
                <a:gd name="T36" fmla="*/ 6 w 117"/>
                <a:gd name="T37" fmla="*/ 27 h 125"/>
                <a:gd name="T38" fmla="*/ 11 w 117"/>
                <a:gd name="T39" fmla="*/ 34 h 125"/>
                <a:gd name="T40" fmla="*/ 24 w 117"/>
                <a:gd name="T41" fmla="*/ 41 h 125"/>
                <a:gd name="T42" fmla="*/ 41 w 117"/>
                <a:gd name="T43" fmla="*/ 50 h 125"/>
                <a:gd name="T44" fmla="*/ 48 w 117"/>
                <a:gd name="T45" fmla="*/ 53 h 125"/>
                <a:gd name="T46" fmla="*/ 57 w 117"/>
                <a:gd name="T47" fmla="*/ 77 h 125"/>
                <a:gd name="T48" fmla="*/ 61 w 117"/>
                <a:gd name="T49" fmla="*/ 88 h 125"/>
                <a:gd name="T50" fmla="*/ 64 w 117"/>
                <a:gd name="T51" fmla="*/ 101 h 125"/>
                <a:gd name="T52" fmla="*/ 65 w 117"/>
                <a:gd name="T53" fmla="*/ 107 h 125"/>
                <a:gd name="T54" fmla="*/ 64 w 117"/>
                <a:gd name="T55" fmla="*/ 109 h 125"/>
                <a:gd name="T56" fmla="*/ 107 w 117"/>
                <a:gd name="T57" fmla="*/ 12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25">
                  <a:moveTo>
                    <a:pt x="107" y="124"/>
                  </a:moveTo>
                  <a:lnTo>
                    <a:pt x="116" y="124"/>
                  </a:lnTo>
                  <a:lnTo>
                    <a:pt x="96" y="86"/>
                  </a:lnTo>
                  <a:lnTo>
                    <a:pt x="79" y="56"/>
                  </a:lnTo>
                  <a:lnTo>
                    <a:pt x="67" y="37"/>
                  </a:lnTo>
                  <a:lnTo>
                    <a:pt x="52" y="14"/>
                  </a:lnTo>
                  <a:lnTo>
                    <a:pt x="45" y="4"/>
                  </a:lnTo>
                  <a:lnTo>
                    <a:pt x="38" y="3"/>
                  </a:lnTo>
                  <a:lnTo>
                    <a:pt x="27" y="1"/>
                  </a:lnTo>
                  <a:lnTo>
                    <a:pt x="16" y="0"/>
                  </a:lnTo>
                  <a:lnTo>
                    <a:pt x="9" y="0"/>
                  </a:lnTo>
                  <a:lnTo>
                    <a:pt x="0" y="0"/>
                  </a:lnTo>
                  <a:lnTo>
                    <a:pt x="1" y="4"/>
                  </a:lnTo>
                  <a:lnTo>
                    <a:pt x="9" y="7"/>
                  </a:lnTo>
                  <a:lnTo>
                    <a:pt x="18" y="8"/>
                  </a:lnTo>
                  <a:lnTo>
                    <a:pt x="11" y="10"/>
                  </a:lnTo>
                  <a:lnTo>
                    <a:pt x="11" y="18"/>
                  </a:lnTo>
                  <a:lnTo>
                    <a:pt x="7" y="20"/>
                  </a:lnTo>
                  <a:lnTo>
                    <a:pt x="6" y="27"/>
                  </a:lnTo>
                  <a:lnTo>
                    <a:pt x="11" y="34"/>
                  </a:lnTo>
                  <a:lnTo>
                    <a:pt x="24" y="41"/>
                  </a:lnTo>
                  <a:lnTo>
                    <a:pt x="41" y="50"/>
                  </a:lnTo>
                  <a:lnTo>
                    <a:pt x="48" y="53"/>
                  </a:lnTo>
                  <a:lnTo>
                    <a:pt x="57" y="77"/>
                  </a:lnTo>
                  <a:lnTo>
                    <a:pt x="61" y="88"/>
                  </a:lnTo>
                  <a:lnTo>
                    <a:pt x="64" y="101"/>
                  </a:lnTo>
                  <a:lnTo>
                    <a:pt x="65" y="107"/>
                  </a:lnTo>
                  <a:lnTo>
                    <a:pt x="64" y="109"/>
                  </a:lnTo>
                  <a:lnTo>
                    <a:pt x="107" y="124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29" name="Freeform 437"/>
            <p:cNvSpPr>
              <a:spLocks/>
            </p:cNvSpPr>
            <p:nvPr/>
          </p:nvSpPr>
          <p:spPr bwMode="auto">
            <a:xfrm>
              <a:off x="4004" y="3507"/>
              <a:ext cx="293" cy="260"/>
            </a:xfrm>
            <a:custGeom>
              <a:avLst/>
              <a:gdLst>
                <a:gd name="T0" fmla="*/ 292 w 293"/>
                <a:gd name="T1" fmla="*/ 103 h 260"/>
                <a:gd name="T2" fmla="*/ 289 w 293"/>
                <a:gd name="T3" fmla="*/ 100 h 260"/>
                <a:gd name="T4" fmla="*/ 249 w 293"/>
                <a:gd name="T5" fmla="*/ 85 h 260"/>
                <a:gd name="T6" fmla="*/ 240 w 293"/>
                <a:gd name="T7" fmla="*/ 85 h 260"/>
                <a:gd name="T8" fmla="*/ 230 w 293"/>
                <a:gd name="T9" fmla="*/ 79 h 260"/>
                <a:gd name="T10" fmla="*/ 215 w 293"/>
                <a:gd name="T11" fmla="*/ 67 h 260"/>
                <a:gd name="T12" fmla="*/ 206 w 293"/>
                <a:gd name="T13" fmla="*/ 58 h 260"/>
                <a:gd name="T14" fmla="*/ 185 w 293"/>
                <a:gd name="T15" fmla="*/ 31 h 260"/>
                <a:gd name="T16" fmla="*/ 155 w 293"/>
                <a:gd name="T17" fmla="*/ 23 h 260"/>
                <a:gd name="T18" fmla="*/ 136 w 293"/>
                <a:gd name="T19" fmla="*/ 6 h 260"/>
                <a:gd name="T20" fmla="*/ 132 w 293"/>
                <a:gd name="T21" fmla="*/ 24 h 260"/>
                <a:gd name="T22" fmla="*/ 97 w 293"/>
                <a:gd name="T23" fmla="*/ 5 h 260"/>
                <a:gd name="T24" fmla="*/ 70 w 293"/>
                <a:gd name="T25" fmla="*/ 0 h 260"/>
                <a:gd name="T26" fmla="*/ 45 w 293"/>
                <a:gd name="T27" fmla="*/ 16 h 260"/>
                <a:gd name="T28" fmla="*/ 33 w 293"/>
                <a:gd name="T29" fmla="*/ 37 h 260"/>
                <a:gd name="T30" fmla="*/ 15 w 293"/>
                <a:gd name="T31" fmla="*/ 85 h 260"/>
                <a:gd name="T32" fmla="*/ 0 w 293"/>
                <a:gd name="T33" fmla="*/ 118 h 260"/>
                <a:gd name="T34" fmla="*/ 38 w 293"/>
                <a:gd name="T35" fmla="*/ 190 h 260"/>
                <a:gd name="T36" fmla="*/ 97 w 293"/>
                <a:gd name="T37" fmla="*/ 249 h 260"/>
                <a:gd name="T38" fmla="*/ 128 w 293"/>
                <a:gd name="T39" fmla="*/ 259 h 260"/>
                <a:gd name="T40" fmla="*/ 157 w 293"/>
                <a:gd name="T41" fmla="*/ 238 h 260"/>
                <a:gd name="T42" fmla="*/ 153 w 293"/>
                <a:gd name="T43" fmla="*/ 192 h 260"/>
                <a:gd name="T44" fmla="*/ 166 w 293"/>
                <a:gd name="T45" fmla="*/ 183 h 260"/>
                <a:gd name="T46" fmla="*/ 212 w 293"/>
                <a:gd name="T47" fmla="*/ 165 h 260"/>
                <a:gd name="T48" fmla="*/ 274 w 293"/>
                <a:gd name="T49" fmla="*/ 121 h 260"/>
                <a:gd name="T50" fmla="*/ 292 w 293"/>
                <a:gd name="T51" fmla="*/ 103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93" h="260">
                  <a:moveTo>
                    <a:pt x="292" y="103"/>
                  </a:moveTo>
                  <a:lnTo>
                    <a:pt x="289" y="100"/>
                  </a:lnTo>
                  <a:lnTo>
                    <a:pt x="249" y="85"/>
                  </a:lnTo>
                  <a:lnTo>
                    <a:pt x="240" y="85"/>
                  </a:lnTo>
                  <a:lnTo>
                    <a:pt x="230" y="79"/>
                  </a:lnTo>
                  <a:lnTo>
                    <a:pt x="215" y="67"/>
                  </a:lnTo>
                  <a:lnTo>
                    <a:pt x="206" y="58"/>
                  </a:lnTo>
                  <a:lnTo>
                    <a:pt x="185" y="31"/>
                  </a:lnTo>
                  <a:lnTo>
                    <a:pt x="155" y="23"/>
                  </a:lnTo>
                  <a:lnTo>
                    <a:pt x="136" y="6"/>
                  </a:lnTo>
                  <a:lnTo>
                    <a:pt x="132" y="24"/>
                  </a:lnTo>
                  <a:lnTo>
                    <a:pt x="97" y="5"/>
                  </a:lnTo>
                  <a:lnTo>
                    <a:pt x="70" y="0"/>
                  </a:lnTo>
                  <a:lnTo>
                    <a:pt x="45" y="16"/>
                  </a:lnTo>
                  <a:lnTo>
                    <a:pt x="33" y="37"/>
                  </a:lnTo>
                  <a:lnTo>
                    <a:pt x="15" y="85"/>
                  </a:lnTo>
                  <a:lnTo>
                    <a:pt x="0" y="118"/>
                  </a:lnTo>
                  <a:lnTo>
                    <a:pt x="38" y="190"/>
                  </a:lnTo>
                  <a:lnTo>
                    <a:pt x="97" y="249"/>
                  </a:lnTo>
                  <a:lnTo>
                    <a:pt x="128" y="259"/>
                  </a:lnTo>
                  <a:lnTo>
                    <a:pt x="157" y="238"/>
                  </a:lnTo>
                  <a:lnTo>
                    <a:pt x="153" y="192"/>
                  </a:lnTo>
                  <a:lnTo>
                    <a:pt x="166" y="183"/>
                  </a:lnTo>
                  <a:lnTo>
                    <a:pt x="212" y="165"/>
                  </a:lnTo>
                  <a:lnTo>
                    <a:pt x="274" y="121"/>
                  </a:lnTo>
                  <a:lnTo>
                    <a:pt x="292" y="103"/>
                  </a:lnTo>
                </a:path>
              </a:pathLst>
            </a:custGeom>
            <a:solidFill>
              <a:srgbClr val="606060"/>
            </a:solidFill>
            <a:ln w="12700" cap="rnd" cmpd="sng">
              <a:solidFill>
                <a:srgbClr val="60606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30" name="Freeform 438"/>
            <p:cNvSpPr>
              <a:spLocks/>
            </p:cNvSpPr>
            <p:nvPr/>
          </p:nvSpPr>
          <p:spPr bwMode="auto">
            <a:xfrm>
              <a:off x="4043" y="3533"/>
              <a:ext cx="98" cy="138"/>
            </a:xfrm>
            <a:custGeom>
              <a:avLst/>
              <a:gdLst>
                <a:gd name="T0" fmla="*/ 9 w 98"/>
                <a:gd name="T1" fmla="*/ 10 h 138"/>
                <a:gd name="T2" fmla="*/ 12 w 98"/>
                <a:gd name="T3" fmla="*/ 8 h 138"/>
                <a:gd name="T4" fmla="*/ 16 w 98"/>
                <a:gd name="T5" fmla="*/ 8 h 138"/>
                <a:gd name="T6" fmla="*/ 28 w 98"/>
                <a:gd name="T7" fmla="*/ 10 h 138"/>
                <a:gd name="T8" fmla="*/ 39 w 98"/>
                <a:gd name="T9" fmla="*/ 18 h 138"/>
                <a:gd name="T10" fmla="*/ 46 w 98"/>
                <a:gd name="T11" fmla="*/ 28 h 138"/>
                <a:gd name="T12" fmla="*/ 47 w 98"/>
                <a:gd name="T13" fmla="*/ 31 h 138"/>
                <a:gd name="T14" fmla="*/ 41 w 98"/>
                <a:gd name="T15" fmla="*/ 30 h 138"/>
                <a:gd name="T16" fmla="*/ 33 w 98"/>
                <a:gd name="T17" fmla="*/ 21 h 138"/>
                <a:gd name="T18" fmla="*/ 29 w 98"/>
                <a:gd name="T19" fmla="*/ 18 h 138"/>
                <a:gd name="T20" fmla="*/ 18 w 98"/>
                <a:gd name="T21" fmla="*/ 18 h 138"/>
                <a:gd name="T22" fmla="*/ 13 w 98"/>
                <a:gd name="T23" fmla="*/ 18 h 138"/>
                <a:gd name="T24" fmla="*/ 6 w 98"/>
                <a:gd name="T25" fmla="*/ 22 h 138"/>
                <a:gd name="T26" fmla="*/ 0 w 98"/>
                <a:gd name="T27" fmla="*/ 28 h 138"/>
                <a:gd name="T28" fmla="*/ 5 w 98"/>
                <a:gd name="T29" fmla="*/ 28 h 138"/>
                <a:gd name="T30" fmla="*/ 17 w 98"/>
                <a:gd name="T31" fmla="*/ 36 h 138"/>
                <a:gd name="T32" fmla="*/ 45 w 98"/>
                <a:gd name="T33" fmla="*/ 78 h 138"/>
                <a:gd name="T34" fmla="*/ 53 w 98"/>
                <a:gd name="T35" fmla="*/ 93 h 138"/>
                <a:gd name="T36" fmla="*/ 74 w 98"/>
                <a:gd name="T37" fmla="*/ 111 h 138"/>
                <a:gd name="T38" fmla="*/ 92 w 98"/>
                <a:gd name="T39" fmla="*/ 134 h 138"/>
                <a:gd name="T40" fmla="*/ 94 w 98"/>
                <a:gd name="T41" fmla="*/ 137 h 138"/>
                <a:gd name="T42" fmla="*/ 97 w 98"/>
                <a:gd name="T43" fmla="*/ 131 h 138"/>
                <a:gd name="T44" fmla="*/ 84 w 98"/>
                <a:gd name="T45" fmla="*/ 96 h 138"/>
                <a:gd name="T46" fmla="*/ 78 w 98"/>
                <a:gd name="T47" fmla="*/ 83 h 138"/>
                <a:gd name="T48" fmla="*/ 66 w 98"/>
                <a:gd name="T49" fmla="*/ 54 h 138"/>
                <a:gd name="T50" fmla="*/ 56 w 98"/>
                <a:gd name="T51" fmla="*/ 40 h 138"/>
                <a:gd name="T52" fmla="*/ 77 w 98"/>
                <a:gd name="T53" fmla="*/ 56 h 138"/>
                <a:gd name="T54" fmla="*/ 70 w 98"/>
                <a:gd name="T55" fmla="*/ 40 h 138"/>
                <a:gd name="T56" fmla="*/ 64 w 98"/>
                <a:gd name="T57" fmla="*/ 31 h 138"/>
                <a:gd name="T58" fmla="*/ 56 w 98"/>
                <a:gd name="T59" fmla="*/ 18 h 138"/>
                <a:gd name="T60" fmla="*/ 25 w 98"/>
                <a:gd name="T61" fmla="*/ 0 h 138"/>
                <a:gd name="T62" fmla="*/ 18 w 98"/>
                <a:gd name="T63" fmla="*/ 2 h 138"/>
                <a:gd name="T64" fmla="*/ 11 w 98"/>
                <a:gd name="T65" fmla="*/ 5 h 138"/>
                <a:gd name="T66" fmla="*/ 9 w 98"/>
                <a:gd name="T67" fmla="*/ 8 h 138"/>
                <a:gd name="T68" fmla="*/ 9 w 98"/>
                <a:gd name="T69" fmla="*/ 1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8" h="138">
                  <a:moveTo>
                    <a:pt x="9" y="10"/>
                  </a:moveTo>
                  <a:lnTo>
                    <a:pt x="12" y="8"/>
                  </a:lnTo>
                  <a:lnTo>
                    <a:pt x="16" y="8"/>
                  </a:lnTo>
                  <a:lnTo>
                    <a:pt x="28" y="10"/>
                  </a:lnTo>
                  <a:lnTo>
                    <a:pt x="39" y="18"/>
                  </a:lnTo>
                  <a:lnTo>
                    <a:pt x="46" y="28"/>
                  </a:lnTo>
                  <a:lnTo>
                    <a:pt x="47" y="31"/>
                  </a:lnTo>
                  <a:lnTo>
                    <a:pt x="41" y="30"/>
                  </a:lnTo>
                  <a:lnTo>
                    <a:pt x="33" y="21"/>
                  </a:lnTo>
                  <a:lnTo>
                    <a:pt x="29" y="18"/>
                  </a:lnTo>
                  <a:lnTo>
                    <a:pt x="18" y="18"/>
                  </a:lnTo>
                  <a:lnTo>
                    <a:pt x="13" y="18"/>
                  </a:lnTo>
                  <a:lnTo>
                    <a:pt x="6" y="22"/>
                  </a:lnTo>
                  <a:lnTo>
                    <a:pt x="0" y="28"/>
                  </a:lnTo>
                  <a:lnTo>
                    <a:pt x="5" y="28"/>
                  </a:lnTo>
                  <a:lnTo>
                    <a:pt x="17" y="36"/>
                  </a:lnTo>
                  <a:lnTo>
                    <a:pt x="45" y="78"/>
                  </a:lnTo>
                  <a:lnTo>
                    <a:pt x="53" y="93"/>
                  </a:lnTo>
                  <a:lnTo>
                    <a:pt x="74" y="111"/>
                  </a:lnTo>
                  <a:lnTo>
                    <a:pt x="92" y="134"/>
                  </a:lnTo>
                  <a:lnTo>
                    <a:pt x="94" y="137"/>
                  </a:lnTo>
                  <a:lnTo>
                    <a:pt x="97" y="131"/>
                  </a:lnTo>
                  <a:lnTo>
                    <a:pt x="84" y="96"/>
                  </a:lnTo>
                  <a:lnTo>
                    <a:pt x="78" y="83"/>
                  </a:lnTo>
                  <a:lnTo>
                    <a:pt x="66" y="54"/>
                  </a:lnTo>
                  <a:lnTo>
                    <a:pt x="56" y="40"/>
                  </a:lnTo>
                  <a:lnTo>
                    <a:pt x="77" y="56"/>
                  </a:lnTo>
                  <a:lnTo>
                    <a:pt x="70" y="40"/>
                  </a:lnTo>
                  <a:lnTo>
                    <a:pt x="64" y="31"/>
                  </a:lnTo>
                  <a:lnTo>
                    <a:pt x="56" y="18"/>
                  </a:lnTo>
                  <a:lnTo>
                    <a:pt x="25" y="0"/>
                  </a:lnTo>
                  <a:lnTo>
                    <a:pt x="18" y="2"/>
                  </a:lnTo>
                  <a:lnTo>
                    <a:pt x="11" y="5"/>
                  </a:lnTo>
                  <a:lnTo>
                    <a:pt x="9" y="8"/>
                  </a:lnTo>
                  <a:lnTo>
                    <a:pt x="9" y="10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31" name="Freeform 439"/>
            <p:cNvSpPr>
              <a:spLocks/>
            </p:cNvSpPr>
            <p:nvPr/>
          </p:nvSpPr>
          <p:spPr bwMode="auto">
            <a:xfrm>
              <a:off x="4178" y="3536"/>
              <a:ext cx="46" cy="105"/>
            </a:xfrm>
            <a:custGeom>
              <a:avLst/>
              <a:gdLst>
                <a:gd name="T0" fmla="*/ 0 w 46"/>
                <a:gd name="T1" fmla="*/ 0 h 105"/>
                <a:gd name="T2" fmla="*/ 1 w 46"/>
                <a:gd name="T3" fmla="*/ 2 h 105"/>
                <a:gd name="T4" fmla="*/ 4 w 46"/>
                <a:gd name="T5" fmla="*/ 10 h 105"/>
                <a:gd name="T6" fmla="*/ 6 w 46"/>
                <a:gd name="T7" fmla="*/ 17 h 105"/>
                <a:gd name="T8" fmla="*/ 11 w 46"/>
                <a:gd name="T9" fmla="*/ 21 h 105"/>
                <a:gd name="T10" fmla="*/ 20 w 46"/>
                <a:gd name="T11" fmla="*/ 29 h 105"/>
                <a:gd name="T12" fmla="*/ 35 w 46"/>
                <a:gd name="T13" fmla="*/ 60 h 105"/>
                <a:gd name="T14" fmla="*/ 37 w 46"/>
                <a:gd name="T15" fmla="*/ 72 h 105"/>
                <a:gd name="T16" fmla="*/ 38 w 46"/>
                <a:gd name="T17" fmla="*/ 84 h 105"/>
                <a:gd name="T18" fmla="*/ 41 w 46"/>
                <a:gd name="T19" fmla="*/ 95 h 105"/>
                <a:gd name="T20" fmla="*/ 45 w 46"/>
                <a:gd name="T21" fmla="*/ 104 h 105"/>
                <a:gd name="T22" fmla="*/ 45 w 46"/>
                <a:gd name="T23" fmla="*/ 87 h 105"/>
                <a:gd name="T24" fmla="*/ 35 w 46"/>
                <a:gd name="T25" fmla="*/ 51 h 105"/>
                <a:gd name="T26" fmla="*/ 31 w 46"/>
                <a:gd name="T27" fmla="*/ 40 h 105"/>
                <a:gd name="T28" fmla="*/ 25 w 46"/>
                <a:gd name="T29" fmla="*/ 29 h 105"/>
                <a:gd name="T30" fmla="*/ 21 w 46"/>
                <a:gd name="T31" fmla="*/ 17 h 105"/>
                <a:gd name="T32" fmla="*/ 12 w 46"/>
                <a:gd name="T33" fmla="*/ 6 h 105"/>
                <a:gd name="T34" fmla="*/ 6 w 46"/>
                <a:gd name="T35" fmla="*/ 1 h 105"/>
                <a:gd name="T36" fmla="*/ 0 w 46"/>
                <a:gd name="T3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105">
                  <a:moveTo>
                    <a:pt x="0" y="0"/>
                  </a:moveTo>
                  <a:lnTo>
                    <a:pt x="1" y="2"/>
                  </a:lnTo>
                  <a:lnTo>
                    <a:pt x="4" y="10"/>
                  </a:lnTo>
                  <a:lnTo>
                    <a:pt x="6" y="17"/>
                  </a:lnTo>
                  <a:lnTo>
                    <a:pt x="11" y="21"/>
                  </a:lnTo>
                  <a:lnTo>
                    <a:pt x="20" y="29"/>
                  </a:lnTo>
                  <a:lnTo>
                    <a:pt x="35" y="60"/>
                  </a:lnTo>
                  <a:lnTo>
                    <a:pt x="37" y="72"/>
                  </a:lnTo>
                  <a:lnTo>
                    <a:pt x="38" y="84"/>
                  </a:lnTo>
                  <a:lnTo>
                    <a:pt x="41" y="95"/>
                  </a:lnTo>
                  <a:lnTo>
                    <a:pt x="45" y="104"/>
                  </a:lnTo>
                  <a:lnTo>
                    <a:pt x="45" y="87"/>
                  </a:lnTo>
                  <a:lnTo>
                    <a:pt x="35" y="51"/>
                  </a:lnTo>
                  <a:lnTo>
                    <a:pt x="31" y="40"/>
                  </a:lnTo>
                  <a:lnTo>
                    <a:pt x="25" y="29"/>
                  </a:lnTo>
                  <a:lnTo>
                    <a:pt x="21" y="17"/>
                  </a:lnTo>
                  <a:lnTo>
                    <a:pt x="12" y="6"/>
                  </a:lnTo>
                  <a:lnTo>
                    <a:pt x="6" y="1"/>
                  </a:lnTo>
                  <a:lnTo>
                    <a:pt x="0" y="0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32" name="Freeform 440"/>
            <p:cNvSpPr>
              <a:spLocks/>
            </p:cNvSpPr>
            <p:nvPr/>
          </p:nvSpPr>
          <p:spPr bwMode="auto">
            <a:xfrm>
              <a:off x="4161" y="3560"/>
              <a:ext cx="47" cy="86"/>
            </a:xfrm>
            <a:custGeom>
              <a:avLst/>
              <a:gdLst>
                <a:gd name="T0" fmla="*/ 2 w 47"/>
                <a:gd name="T1" fmla="*/ 12 h 86"/>
                <a:gd name="T2" fmla="*/ 6 w 47"/>
                <a:gd name="T3" fmla="*/ 24 h 86"/>
                <a:gd name="T4" fmla="*/ 8 w 47"/>
                <a:gd name="T5" fmla="*/ 29 h 86"/>
                <a:gd name="T6" fmla="*/ 13 w 47"/>
                <a:gd name="T7" fmla="*/ 41 h 86"/>
                <a:gd name="T8" fmla="*/ 14 w 47"/>
                <a:gd name="T9" fmla="*/ 45 h 86"/>
                <a:gd name="T10" fmla="*/ 15 w 47"/>
                <a:gd name="T11" fmla="*/ 49 h 86"/>
                <a:gd name="T12" fmla="*/ 19 w 47"/>
                <a:gd name="T13" fmla="*/ 62 h 86"/>
                <a:gd name="T14" fmla="*/ 22 w 47"/>
                <a:gd name="T15" fmla="*/ 75 h 86"/>
                <a:gd name="T16" fmla="*/ 31 w 47"/>
                <a:gd name="T17" fmla="*/ 80 h 86"/>
                <a:gd name="T18" fmla="*/ 40 w 47"/>
                <a:gd name="T19" fmla="*/ 85 h 86"/>
                <a:gd name="T20" fmla="*/ 46 w 47"/>
                <a:gd name="T21" fmla="*/ 85 h 86"/>
                <a:gd name="T22" fmla="*/ 45 w 47"/>
                <a:gd name="T23" fmla="*/ 72 h 86"/>
                <a:gd name="T24" fmla="*/ 44 w 47"/>
                <a:gd name="T25" fmla="*/ 59 h 86"/>
                <a:gd name="T26" fmla="*/ 42 w 47"/>
                <a:gd name="T27" fmla="*/ 45 h 86"/>
                <a:gd name="T28" fmla="*/ 40 w 47"/>
                <a:gd name="T29" fmla="*/ 32 h 86"/>
                <a:gd name="T30" fmla="*/ 34 w 47"/>
                <a:gd name="T31" fmla="*/ 22 h 86"/>
                <a:gd name="T32" fmla="*/ 24 w 47"/>
                <a:gd name="T33" fmla="*/ 13 h 86"/>
                <a:gd name="T34" fmla="*/ 13 w 47"/>
                <a:gd name="T35" fmla="*/ 5 h 86"/>
                <a:gd name="T36" fmla="*/ 5 w 47"/>
                <a:gd name="T37" fmla="*/ 0 h 86"/>
                <a:gd name="T38" fmla="*/ 0 w 47"/>
                <a:gd name="T39" fmla="*/ 4 h 86"/>
                <a:gd name="T40" fmla="*/ 2 w 47"/>
                <a:gd name="T4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7" h="86">
                  <a:moveTo>
                    <a:pt x="2" y="12"/>
                  </a:moveTo>
                  <a:lnTo>
                    <a:pt x="6" y="24"/>
                  </a:lnTo>
                  <a:lnTo>
                    <a:pt x="8" y="29"/>
                  </a:lnTo>
                  <a:lnTo>
                    <a:pt x="13" y="41"/>
                  </a:lnTo>
                  <a:lnTo>
                    <a:pt x="14" y="45"/>
                  </a:lnTo>
                  <a:lnTo>
                    <a:pt x="15" y="49"/>
                  </a:lnTo>
                  <a:lnTo>
                    <a:pt x="19" y="62"/>
                  </a:lnTo>
                  <a:lnTo>
                    <a:pt x="22" y="75"/>
                  </a:lnTo>
                  <a:lnTo>
                    <a:pt x="31" y="80"/>
                  </a:lnTo>
                  <a:lnTo>
                    <a:pt x="40" y="85"/>
                  </a:lnTo>
                  <a:lnTo>
                    <a:pt x="46" y="85"/>
                  </a:lnTo>
                  <a:lnTo>
                    <a:pt x="45" y="72"/>
                  </a:lnTo>
                  <a:lnTo>
                    <a:pt x="44" y="59"/>
                  </a:lnTo>
                  <a:lnTo>
                    <a:pt x="42" y="45"/>
                  </a:lnTo>
                  <a:lnTo>
                    <a:pt x="40" y="32"/>
                  </a:lnTo>
                  <a:lnTo>
                    <a:pt x="34" y="22"/>
                  </a:lnTo>
                  <a:lnTo>
                    <a:pt x="24" y="13"/>
                  </a:lnTo>
                  <a:lnTo>
                    <a:pt x="13" y="5"/>
                  </a:lnTo>
                  <a:lnTo>
                    <a:pt x="5" y="0"/>
                  </a:lnTo>
                  <a:lnTo>
                    <a:pt x="0" y="4"/>
                  </a:lnTo>
                  <a:lnTo>
                    <a:pt x="2" y="12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33" name="Freeform 441"/>
            <p:cNvSpPr>
              <a:spLocks/>
            </p:cNvSpPr>
            <p:nvPr/>
          </p:nvSpPr>
          <p:spPr bwMode="auto">
            <a:xfrm>
              <a:off x="4009" y="3569"/>
              <a:ext cx="115" cy="173"/>
            </a:xfrm>
            <a:custGeom>
              <a:avLst/>
              <a:gdLst>
                <a:gd name="T0" fmla="*/ 0 w 115"/>
                <a:gd name="T1" fmla="*/ 50 h 173"/>
                <a:gd name="T2" fmla="*/ 6 w 115"/>
                <a:gd name="T3" fmla="*/ 69 h 173"/>
                <a:gd name="T4" fmla="*/ 13 w 115"/>
                <a:gd name="T5" fmla="*/ 81 h 173"/>
                <a:gd name="T6" fmla="*/ 28 w 115"/>
                <a:gd name="T7" fmla="*/ 100 h 173"/>
                <a:gd name="T8" fmla="*/ 53 w 115"/>
                <a:gd name="T9" fmla="*/ 142 h 173"/>
                <a:gd name="T10" fmla="*/ 61 w 115"/>
                <a:gd name="T11" fmla="*/ 148 h 173"/>
                <a:gd name="T12" fmla="*/ 64 w 115"/>
                <a:gd name="T13" fmla="*/ 151 h 173"/>
                <a:gd name="T14" fmla="*/ 75 w 115"/>
                <a:gd name="T15" fmla="*/ 161 h 173"/>
                <a:gd name="T16" fmla="*/ 87 w 115"/>
                <a:gd name="T17" fmla="*/ 172 h 173"/>
                <a:gd name="T18" fmla="*/ 90 w 115"/>
                <a:gd name="T19" fmla="*/ 136 h 173"/>
                <a:gd name="T20" fmla="*/ 94 w 115"/>
                <a:gd name="T21" fmla="*/ 125 h 173"/>
                <a:gd name="T22" fmla="*/ 98 w 115"/>
                <a:gd name="T23" fmla="*/ 121 h 173"/>
                <a:gd name="T24" fmla="*/ 113 w 115"/>
                <a:gd name="T25" fmla="*/ 115 h 173"/>
                <a:gd name="T26" fmla="*/ 114 w 115"/>
                <a:gd name="T27" fmla="*/ 110 h 173"/>
                <a:gd name="T28" fmla="*/ 109 w 115"/>
                <a:gd name="T29" fmla="*/ 113 h 173"/>
                <a:gd name="T30" fmla="*/ 102 w 115"/>
                <a:gd name="T31" fmla="*/ 116 h 173"/>
                <a:gd name="T32" fmla="*/ 89 w 115"/>
                <a:gd name="T33" fmla="*/ 119 h 173"/>
                <a:gd name="T34" fmla="*/ 85 w 115"/>
                <a:gd name="T35" fmla="*/ 116 h 173"/>
                <a:gd name="T36" fmla="*/ 94 w 115"/>
                <a:gd name="T37" fmla="*/ 108 h 173"/>
                <a:gd name="T38" fmla="*/ 110 w 115"/>
                <a:gd name="T39" fmla="*/ 96 h 173"/>
                <a:gd name="T40" fmla="*/ 106 w 115"/>
                <a:gd name="T41" fmla="*/ 88 h 173"/>
                <a:gd name="T42" fmla="*/ 92 w 115"/>
                <a:gd name="T43" fmla="*/ 74 h 173"/>
                <a:gd name="T44" fmla="*/ 81 w 115"/>
                <a:gd name="T45" fmla="*/ 72 h 173"/>
                <a:gd name="T46" fmla="*/ 69 w 115"/>
                <a:gd name="T47" fmla="*/ 69 h 173"/>
                <a:gd name="T48" fmla="*/ 72 w 115"/>
                <a:gd name="T49" fmla="*/ 65 h 173"/>
                <a:gd name="T50" fmla="*/ 79 w 115"/>
                <a:gd name="T51" fmla="*/ 65 h 173"/>
                <a:gd name="T52" fmla="*/ 76 w 115"/>
                <a:gd name="T53" fmla="*/ 56 h 173"/>
                <a:gd name="T54" fmla="*/ 67 w 115"/>
                <a:gd name="T55" fmla="*/ 47 h 173"/>
                <a:gd name="T56" fmla="*/ 63 w 115"/>
                <a:gd name="T57" fmla="*/ 49 h 173"/>
                <a:gd name="T58" fmla="*/ 50 w 115"/>
                <a:gd name="T59" fmla="*/ 44 h 173"/>
                <a:gd name="T60" fmla="*/ 61 w 115"/>
                <a:gd name="T61" fmla="*/ 42 h 173"/>
                <a:gd name="T62" fmla="*/ 68 w 115"/>
                <a:gd name="T63" fmla="*/ 38 h 173"/>
                <a:gd name="T64" fmla="*/ 65 w 115"/>
                <a:gd name="T65" fmla="*/ 29 h 173"/>
                <a:gd name="T66" fmla="*/ 57 w 115"/>
                <a:gd name="T67" fmla="*/ 21 h 173"/>
                <a:gd name="T68" fmla="*/ 53 w 115"/>
                <a:gd name="T69" fmla="*/ 19 h 173"/>
                <a:gd name="T70" fmla="*/ 45 w 115"/>
                <a:gd name="T71" fmla="*/ 10 h 173"/>
                <a:gd name="T72" fmla="*/ 41 w 115"/>
                <a:gd name="T73" fmla="*/ 2 h 173"/>
                <a:gd name="T74" fmla="*/ 27 w 115"/>
                <a:gd name="T75" fmla="*/ 0 h 173"/>
                <a:gd name="T76" fmla="*/ 24 w 115"/>
                <a:gd name="T77" fmla="*/ 2 h 173"/>
                <a:gd name="T78" fmla="*/ 16 w 115"/>
                <a:gd name="T79" fmla="*/ 14 h 173"/>
                <a:gd name="T80" fmla="*/ 13 w 115"/>
                <a:gd name="T81" fmla="*/ 17 h 173"/>
                <a:gd name="T82" fmla="*/ 1 w 115"/>
                <a:gd name="T83" fmla="*/ 42 h 173"/>
                <a:gd name="T84" fmla="*/ 0 w 115"/>
                <a:gd name="T85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5" h="173">
                  <a:moveTo>
                    <a:pt x="0" y="50"/>
                  </a:moveTo>
                  <a:lnTo>
                    <a:pt x="6" y="69"/>
                  </a:lnTo>
                  <a:lnTo>
                    <a:pt x="13" y="81"/>
                  </a:lnTo>
                  <a:lnTo>
                    <a:pt x="28" y="100"/>
                  </a:lnTo>
                  <a:lnTo>
                    <a:pt x="53" y="142"/>
                  </a:lnTo>
                  <a:lnTo>
                    <a:pt x="61" y="148"/>
                  </a:lnTo>
                  <a:lnTo>
                    <a:pt x="64" y="151"/>
                  </a:lnTo>
                  <a:lnTo>
                    <a:pt x="75" y="161"/>
                  </a:lnTo>
                  <a:lnTo>
                    <a:pt x="87" y="172"/>
                  </a:lnTo>
                  <a:lnTo>
                    <a:pt x="90" y="136"/>
                  </a:lnTo>
                  <a:lnTo>
                    <a:pt x="94" y="125"/>
                  </a:lnTo>
                  <a:lnTo>
                    <a:pt x="98" y="121"/>
                  </a:lnTo>
                  <a:lnTo>
                    <a:pt x="113" y="115"/>
                  </a:lnTo>
                  <a:lnTo>
                    <a:pt x="114" y="110"/>
                  </a:lnTo>
                  <a:lnTo>
                    <a:pt x="109" y="113"/>
                  </a:lnTo>
                  <a:lnTo>
                    <a:pt x="102" y="116"/>
                  </a:lnTo>
                  <a:lnTo>
                    <a:pt x="89" y="119"/>
                  </a:lnTo>
                  <a:lnTo>
                    <a:pt x="85" y="116"/>
                  </a:lnTo>
                  <a:lnTo>
                    <a:pt x="94" y="108"/>
                  </a:lnTo>
                  <a:lnTo>
                    <a:pt x="110" y="96"/>
                  </a:lnTo>
                  <a:lnTo>
                    <a:pt x="106" y="88"/>
                  </a:lnTo>
                  <a:lnTo>
                    <a:pt x="92" y="74"/>
                  </a:lnTo>
                  <a:lnTo>
                    <a:pt x="81" y="72"/>
                  </a:lnTo>
                  <a:lnTo>
                    <a:pt x="69" y="69"/>
                  </a:lnTo>
                  <a:lnTo>
                    <a:pt x="72" y="65"/>
                  </a:lnTo>
                  <a:lnTo>
                    <a:pt x="79" y="65"/>
                  </a:lnTo>
                  <a:lnTo>
                    <a:pt x="76" y="56"/>
                  </a:lnTo>
                  <a:lnTo>
                    <a:pt x="67" y="47"/>
                  </a:lnTo>
                  <a:lnTo>
                    <a:pt x="63" y="49"/>
                  </a:lnTo>
                  <a:lnTo>
                    <a:pt x="50" y="44"/>
                  </a:lnTo>
                  <a:lnTo>
                    <a:pt x="61" y="42"/>
                  </a:lnTo>
                  <a:lnTo>
                    <a:pt x="68" y="38"/>
                  </a:lnTo>
                  <a:lnTo>
                    <a:pt x="65" y="29"/>
                  </a:lnTo>
                  <a:lnTo>
                    <a:pt x="57" y="21"/>
                  </a:lnTo>
                  <a:lnTo>
                    <a:pt x="53" y="19"/>
                  </a:lnTo>
                  <a:lnTo>
                    <a:pt x="45" y="10"/>
                  </a:lnTo>
                  <a:lnTo>
                    <a:pt x="41" y="2"/>
                  </a:lnTo>
                  <a:lnTo>
                    <a:pt x="27" y="0"/>
                  </a:lnTo>
                  <a:lnTo>
                    <a:pt x="24" y="2"/>
                  </a:lnTo>
                  <a:lnTo>
                    <a:pt x="16" y="14"/>
                  </a:lnTo>
                  <a:lnTo>
                    <a:pt x="13" y="17"/>
                  </a:lnTo>
                  <a:lnTo>
                    <a:pt x="1" y="42"/>
                  </a:lnTo>
                  <a:lnTo>
                    <a:pt x="0" y="5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34" name="Freeform 442"/>
            <p:cNvSpPr>
              <a:spLocks/>
            </p:cNvSpPr>
            <p:nvPr/>
          </p:nvSpPr>
          <p:spPr bwMode="auto">
            <a:xfrm>
              <a:off x="4131" y="3575"/>
              <a:ext cx="61" cy="87"/>
            </a:xfrm>
            <a:custGeom>
              <a:avLst/>
              <a:gdLst>
                <a:gd name="T0" fmla="*/ 0 w 61"/>
                <a:gd name="T1" fmla="*/ 7 h 87"/>
                <a:gd name="T2" fmla="*/ 3 w 61"/>
                <a:gd name="T3" fmla="*/ 17 h 87"/>
                <a:gd name="T4" fmla="*/ 9 w 61"/>
                <a:gd name="T5" fmla="*/ 35 h 87"/>
                <a:gd name="T6" fmla="*/ 23 w 61"/>
                <a:gd name="T7" fmla="*/ 59 h 87"/>
                <a:gd name="T8" fmla="*/ 33 w 61"/>
                <a:gd name="T9" fmla="*/ 73 h 87"/>
                <a:gd name="T10" fmla="*/ 40 w 61"/>
                <a:gd name="T11" fmla="*/ 80 h 87"/>
                <a:gd name="T12" fmla="*/ 42 w 61"/>
                <a:gd name="T13" fmla="*/ 86 h 87"/>
                <a:gd name="T14" fmla="*/ 58 w 61"/>
                <a:gd name="T15" fmla="*/ 79 h 87"/>
                <a:gd name="T16" fmla="*/ 60 w 61"/>
                <a:gd name="T17" fmla="*/ 71 h 87"/>
                <a:gd name="T18" fmla="*/ 53 w 61"/>
                <a:gd name="T19" fmla="*/ 71 h 87"/>
                <a:gd name="T20" fmla="*/ 47 w 61"/>
                <a:gd name="T21" fmla="*/ 66 h 87"/>
                <a:gd name="T22" fmla="*/ 42 w 61"/>
                <a:gd name="T23" fmla="*/ 49 h 87"/>
                <a:gd name="T24" fmla="*/ 38 w 61"/>
                <a:gd name="T25" fmla="*/ 32 h 87"/>
                <a:gd name="T26" fmla="*/ 35 w 61"/>
                <a:gd name="T27" fmla="*/ 26 h 87"/>
                <a:gd name="T28" fmla="*/ 23 w 61"/>
                <a:gd name="T29" fmla="*/ 17 h 87"/>
                <a:gd name="T30" fmla="*/ 15 w 61"/>
                <a:gd name="T31" fmla="*/ 7 h 87"/>
                <a:gd name="T32" fmla="*/ 3 w 61"/>
                <a:gd name="T33" fmla="*/ 0 h 87"/>
                <a:gd name="T34" fmla="*/ 0 w 61"/>
                <a:gd name="T35" fmla="*/ 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87">
                  <a:moveTo>
                    <a:pt x="0" y="7"/>
                  </a:moveTo>
                  <a:lnTo>
                    <a:pt x="3" y="17"/>
                  </a:lnTo>
                  <a:lnTo>
                    <a:pt x="9" y="35"/>
                  </a:lnTo>
                  <a:lnTo>
                    <a:pt x="23" y="59"/>
                  </a:lnTo>
                  <a:lnTo>
                    <a:pt x="33" y="73"/>
                  </a:lnTo>
                  <a:lnTo>
                    <a:pt x="40" y="80"/>
                  </a:lnTo>
                  <a:lnTo>
                    <a:pt x="42" y="86"/>
                  </a:lnTo>
                  <a:lnTo>
                    <a:pt x="58" y="79"/>
                  </a:lnTo>
                  <a:lnTo>
                    <a:pt x="60" y="71"/>
                  </a:lnTo>
                  <a:lnTo>
                    <a:pt x="53" y="71"/>
                  </a:lnTo>
                  <a:lnTo>
                    <a:pt x="47" y="66"/>
                  </a:lnTo>
                  <a:lnTo>
                    <a:pt x="42" y="49"/>
                  </a:lnTo>
                  <a:lnTo>
                    <a:pt x="38" y="32"/>
                  </a:lnTo>
                  <a:lnTo>
                    <a:pt x="35" y="26"/>
                  </a:lnTo>
                  <a:lnTo>
                    <a:pt x="23" y="17"/>
                  </a:lnTo>
                  <a:lnTo>
                    <a:pt x="15" y="7"/>
                  </a:lnTo>
                  <a:lnTo>
                    <a:pt x="3" y="0"/>
                  </a:lnTo>
                  <a:lnTo>
                    <a:pt x="0" y="7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35" name="Freeform 443"/>
            <p:cNvSpPr>
              <a:spLocks/>
            </p:cNvSpPr>
            <p:nvPr/>
          </p:nvSpPr>
          <p:spPr bwMode="auto">
            <a:xfrm>
              <a:off x="4249" y="3597"/>
              <a:ext cx="16" cy="11"/>
            </a:xfrm>
            <a:custGeom>
              <a:avLst/>
              <a:gdLst>
                <a:gd name="T0" fmla="*/ 0 w 16"/>
                <a:gd name="T1" fmla="*/ 0 h 11"/>
                <a:gd name="T2" fmla="*/ 0 w 16"/>
                <a:gd name="T3" fmla="*/ 1 h 11"/>
                <a:gd name="T4" fmla="*/ 0 w 16"/>
                <a:gd name="T5" fmla="*/ 6 h 11"/>
                <a:gd name="T6" fmla="*/ 8 w 16"/>
                <a:gd name="T7" fmla="*/ 10 h 11"/>
                <a:gd name="T8" fmla="*/ 15 w 16"/>
                <a:gd name="T9" fmla="*/ 9 h 11"/>
                <a:gd name="T10" fmla="*/ 11 w 16"/>
                <a:gd name="T11" fmla="*/ 7 h 11"/>
                <a:gd name="T12" fmla="*/ 0 w 1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1">
                  <a:moveTo>
                    <a:pt x="0" y="0"/>
                  </a:moveTo>
                  <a:lnTo>
                    <a:pt x="0" y="1"/>
                  </a:lnTo>
                  <a:lnTo>
                    <a:pt x="0" y="6"/>
                  </a:lnTo>
                  <a:lnTo>
                    <a:pt x="8" y="10"/>
                  </a:lnTo>
                  <a:lnTo>
                    <a:pt x="15" y="9"/>
                  </a:lnTo>
                  <a:lnTo>
                    <a:pt x="11" y="7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E0F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36" name="Freeform 444"/>
            <p:cNvSpPr>
              <a:spLocks/>
            </p:cNvSpPr>
            <p:nvPr/>
          </p:nvSpPr>
          <p:spPr bwMode="auto">
            <a:xfrm>
              <a:off x="4153" y="3605"/>
              <a:ext cx="185" cy="140"/>
            </a:xfrm>
            <a:custGeom>
              <a:avLst/>
              <a:gdLst>
                <a:gd name="T0" fmla="*/ 111 w 185"/>
                <a:gd name="T1" fmla="*/ 49 h 140"/>
                <a:gd name="T2" fmla="*/ 67 w 185"/>
                <a:gd name="T3" fmla="*/ 68 h 140"/>
                <a:gd name="T4" fmla="*/ 23 w 185"/>
                <a:gd name="T5" fmla="*/ 84 h 140"/>
                <a:gd name="T6" fmla="*/ 3 w 185"/>
                <a:gd name="T7" fmla="*/ 93 h 140"/>
                <a:gd name="T8" fmla="*/ 0 w 185"/>
                <a:gd name="T9" fmla="*/ 135 h 140"/>
                <a:gd name="T10" fmla="*/ 12 w 185"/>
                <a:gd name="T11" fmla="*/ 136 h 140"/>
                <a:gd name="T12" fmla="*/ 73 w 185"/>
                <a:gd name="T13" fmla="*/ 105 h 140"/>
                <a:gd name="T14" fmla="*/ 103 w 185"/>
                <a:gd name="T15" fmla="*/ 88 h 140"/>
                <a:gd name="T16" fmla="*/ 122 w 185"/>
                <a:gd name="T17" fmla="*/ 84 h 140"/>
                <a:gd name="T18" fmla="*/ 139 w 185"/>
                <a:gd name="T19" fmla="*/ 67 h 140"/>
                <a:gd name="T20" fmla="*/ 157 w 185"/>
                <a:gd name="T21" fmla="*/ 46 h 140"/>
                <a:gd name="T22" fmla="*/ 165 w 185"/>
                <a:gd name="T23" fmla="*/ 39 h 140"/>
                <a:gd name="T24" fmla="*/ 152 w 185"/>
                <a:gd name="T25" fmla="*/ 39 h 140"/>
                <a:gd name="T26" fmla="*/ 143 w 185"/>
                <a:gd name="T27" fmla="*/ 42 h 140"/>
                <a:gd name="T28" fmla="*/ 142 w 185"/>
                <a:gd name="T29" fmla="*/ 41 h 140"/>
                <a:gd name="T30" fmla="*/ 159 w 185"/>
                <a:gd name="T31" fmla="*/ 34 h 140"/>
                <a:gd name="T32" fmla="*/ 176 w 185"/>
                <a:gd name="T33" fmla="*/ 34 h 140"/>
                <a:gd name="T34" fmla="*/ 164 w 185"/>
                <a:gd name="T35" fmla="*/ 24 h 140"/>
                <a:gd name="T36" fmla="*/ 149 w 185"/>
                <a:gd name="T37" fmla="*/ 27 h 140"/>
                <a:gd name="T38" fmla="*/ 146 w 185"/>
                <a:gd name="T39" fmla="*/ 27 h 140"/>
                <a:gd name="T40" fmla="*/ 151 w 185"/>
                <a:gd name="T41" fmla="*/ 24 h 140"/>
                <a:gd name="T42" fmla="*/ 181 w 185"/>
                <a:gd name="T43" fmla="*/ 25 h 140"/>
                <a:gd name="T44" fmla="*/ 178 w 185"/>
                <a:gd name="T45" fmla="*/ 18 h 140"/>
                <a:gd name="T46" fmla="*/ 165 w 185"/>
                <a:gd name="T47" fmla="*/ 12 h 140"/>
                <a:gd name="T48" fmla="*/ 154 w 185"/>
                <a:gd name="T49" fmla="*/ 11 h 140"/>
                <a:gd name="T50" fmla="*/ 152 w 185"/>
                <a:gd name="T51" fmla="*/ 14 h 140"/>
                <a:gd name="T52" fmla="*/ 158 w 185"/>
                <a:gd name="T53" fmla="*/ 7 h 140"/>
                <a:gd name="T54" fmla="*/ 170 w 185"/>
                <a:gd name="T55" fmla="*/ 9 h 140"/>
                <a:gd name="T56" fmla="*/ 175 w 185"/>
                <a:gd name="T57" fmla="*/ 7 h 140"/>
                <a:gd name="T58" fmla="*/ 171 w 185"/>
                <a:gd name="T59" fmla="*/ 3 h 140"/>
                <a:gd name="T60" fmla="*/ 156 w 185"/>
                <a:gd name="T61" fmla="*/ 0 h 140"/>
                <a:gd name="T62" fmla="*/ 147 w 185"/>
                <a:gd name="T63" fmla="*/ 8 h 140"/>
                <a:gd name="T64" fmla="*/ 138 w 185"/>
                <a:gd name="T65" fmla="*/ 16 h 140"/>
                <a:gd name="T66" fmla="*/ 129 w 185"/>
                <a:gd name="T67" fmla="*/ 25 h 140"/>
                <a:gd name="T68" fmla="*/ 122 w 185"/>
                <a:gd name="T69" fmla="*/ 3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5" h="140">
                  <a:moveTo>
                    <a:pt x="113" y="48"/>
                  </a:moveTo>
                  <a:lnTo>
                    <a:pt x="111" y="49"/>
                  </a:lnTo>
                  <a:lnTo>
                    <a:pt x="103" y="55"/>
                  </a:lnTo>
                  <a:lnTo>
                    <a:pt x="67" y="68"/>
                  </a:lnTo>
                  <a:lnTo>
                    <a:pt x="45" y="76"/>
                  </a:lnTo>
                  <a:lnTo>
                    <a:pt x="23" y="84"/>
                  </a:lnTo>
                  <a:lnTo>
                    <a:pt x="10" y="90"/>
                  </a:lnTo>
                  <a:lnTo>
                    <a:pt x="3" y="93"/>
                  </a:lnTo>
                  <a:lnTo>
                    <a:pt x="0" y="130"/>
                  </a:lnTo>
                  <a:lnTo>
                    <a:pt x="0" y="135"/>
                  </a:lnTo>
                  <a:lnTo>
                    <a:pt x="5" y="139"/>
                  </a:lnTo>
                  <a:lnTo>
                    <a:pt x="12" y="136"/>
                  </a:lnTo>
                  <a:lnTo>
                    <a:pt x="55" y="115"/>
                  </a:lnTo>
                  <a:lnTo>
                    <a:pt x="73" y="105"/>
                  </a:lnTo>
                  <a:lnTo>
                    <a:pt x="91" y="95"/>
                  </a:lnTo>
                  <a:lnTo>
                    <a:pt x="103" y="88"/>
                  </a:lnTo>
                  <a:lnTo>
                    <a:pt x="118" y="84"/>
                  </a:lnTo>
                  <a:lnTo>
                    <a:pt x="122" y="84"/>
                  </a:lnTo>
                  <a:lnTo>
                    <a:pt x="135" y="74"/>
                  </a:lnTo>
                  <a:lnTo>
                    <a:pt x="139" y="67"/>
                  </a:lnTo>
                  <a:lnTo>
                    <a:pt x="145" y="51"/>
                  </a:lnTo>
                  <a:lnTo>
                    <a:pt x="157" y="46"/>
                  </a:lnTo>
                  <a:lnTo>
                    <a:pt x="166" y="44"/>
                  </a:lnTo>
                  <a:lnTo>
                    <a:pt x="165" y="39"/>
                  </a:lnTo>
                  <a:lnTo>
                    <a:pt x="160" y="39"/>
                  </a:lnTo>
                  <a:lnTo>
                    <a:pt x="152" y="39"/>
                  </a:lnTo>
                  <a:lnTo>
                    <a:pt x="148" y="41"/>
                  </a:lnTo>
                  <a:lnTo>
                    <a:pt x="143" y="42"/>
                  </a:lnTo>
                  <a:lnTo>
                    <a:pt x="139" y="42"/>
                  </a:lnTo>
                  <a:lnTo>
                    <a:pt x="142" y="41"/>
                  </a:lnTo>
                  <a:lnTo>
                    <a:pt x="155" y="34"/>
                  </a:lnTo>
                  <a:lnTo>
                    <a:pt x="159" y="34"/>
                  </a:lnTo>
                  <a:lnTo>
                    <a:pt x="162" y="33"/>
                  </a:lnTo>
                  <a:lnTo>
                    <a:pt x="176" y="34"/>
                  </a:lnTo>
                  <a:lnTo>
                    <a:pt x="179" y="30"/>
                  </a:lnTo>
                  <a:lnTo>
                    <a:pt x="164" y="24"/>
                  </a:lnTo>
                  <a:lnTo>
                    <a:pt x="156" y="25"/>
                  </a:lnTo>
                  <a:lnTo>
                    <a:pt x="149" y="27"/>
                  </a:lnTo>
                  <a:lnTo>
                    <a:pt x="149" y="25"/>
                  </a:lnTo>
                  <a:lnTo>
                    <a:pt x="146" y="27"/>
                  </a:lnTo>
                  <a:lnTo>
                    <a:pt x="148" y="25"/>
                  </a:lnTo>
                  <a:lnTo>
                    <a:pt x="151" y="24"/>
                  </a:lnTo>
                  <a:lnTo>
                    <a:pt x="164" y="22"/>
                  </a:lnTo>
                  <a:lnTo>
                    <a:pt x="181" y="25"/>
                  </a:lnTo>
                  <a:lnTo>
                    <a:pt x="184" y="22"/>
                  </a:lnTo>
                  <a:lnTo>
                    <a:pt x="178" y="18"/>
                  </a:lnTo>
                  <a:lnTo>
                    <a:pt x="172" y="16"/>
                  </a:lnTo>
                  <a:lnTo>
                    <a:pt x="165" y="12"/>
                  </a:lnTo>
                  <a:lnTo>
                    <a:pt x="159" y="11"/>
                  </a:lnTo>
                  <a:lnTo>
                    <a:pt x="154" y="11"/>
                  </a:lnTo>
                  <a:lnTo>
                    <a:pt x="154" y="13"/>
                  </a:lnTo>
                  <a:lnTo>
                    <a:pt x="152" y="14"/>
                  </a:lnTo>
                  <a:lnTo>
                    <a:pt x="156" y="9"/>
                  </a:lnTo>
                  <a:lnTo>
                    <a:pt x="158" y="7"/>
                  </a:lnTo>
                  <a:lnTo>
                    <a:pt x="161" y="7"/>
                  </a:lnTo>
                  <a:lnTo>
                    <a:pt x="170" y="9"/>
                  </a:lnTo>
                  <a:lnTo>
                    <a:pt x="174" y="9"/>
                  </a:lnTo>
                  <a:lnTo>
                    <a:pt x="175" y="7"/>
                  </a:lnTo>
                  <a:lnTo>
                    <a:pt x="174" y="4"/>
                  </a:lnTo>
                  <a:lnTo>
                    <a:pt x="171" y="3"/>
                  </a:lnTo>
                  <a:lnTo>
                    <a:pt x="166" y="2"/>
                  </a:lnTo>
                  <a:lnTo>
                    <a:pt x="156" y="0"/>
                  </a:lnTo>
                  <a:lnTo>
                    <a:pt x="150" y="5"/>
                  </a:lnTo>
                  <a:lnTo>
                    <a:pt x="147" y="8"/>
                  </a:lnTo>
                  <a:lnTo>
                    <a:pt x="141" y="13"/>
                  </a:lnTo>
                  <a:lnTo>
                    <a:pt x="138" y="16"/>
                  </a:lnTo>
                  <a:lnTo>
                    <a:pt x="135" y="19"/>
                  </a:lnTo>
                  <a:lnTo>
                    <a:pt x="129" y="25"/>
                  </a:lnTo>
                  <a:lnTo>
                    <a:pt x="124" y="31"/>
                  </a:lnTo>
                  <a:lnTo>
                    <a:pt x="122" y="34"/>
                  </a:lnTo>
                  <a:lnTo>
                    <a:pt x="113" y="48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37" name="Freeform 445"/>
            <p:cNvSpPr>
              <a:spLocks/>
            </p:cNvSpPr>
            <p:nvPr/>
          </p:nvSpPr>
          <p:spPr bwMode="auto">
            <a:xfrm>
              <a:off x="4229" y="3600"/>
              <a:ext cx="17" cy="50"/>
            </a:xfrm>
            <a:custGeom>
              <a:avLst/>
              <a:gdLst>
                <a:gd name="T0" fmla="*/ 5 w 17"/>
                <a:gd name="T1" fmla="*/ 33 h 50"/>
                <a:gd name="T2" fmla="*/ 13 w 17"/>
                <a:gd name="T3" fmla="*/ 49 h 50"/>
                <a:gd name="T4" fmla="*/ 16 w 17"/>
                <a:gd name="T5" fmla="*/ 33 h 50"/>
                <a:gd name="T6" fmla="*/ 10 w 17"/>
                <a:gd name="T7" fmla="*/ 36 h 50"/>
                <a:gd name="T8" fmla="*/ 7 w 17"/>
                <a:gd name="T9" fmla="*/ 33 h 50"/>
                <a:gd name="T10" fmla="*/ 10 w 17"/>
                <a:gd name="T11" fmla="*/ 13 h 50"/>
                <a:gd name="T12" fmla="*/ 6 w 17"/>
                <a:gd name="T13" fmla="*/ 0 h 50"/>
                <a:gd name="T14" fmla="*/ 0 w 17"/>
                <a:gd name="T15" fmla="*/ 12 h 50"/>
                <a:gd name="T16" fmla="*/ 5 w 17"/>
                <a:gd name="T17" fmla="*/ 3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50">
                  <a:moveTo>
                    <a:pt x="5" y="33"/>
                  </a:moveTo>
                  <a:lnTo>
                    <a:pt x="13" y="49"/>
                  </a:lnTo>
                  <a:lnTo>
                    <a:pt x="16" y="33"/>
                  </a:lnTo>
                  <a:lnTo>
                    <a:pt x="10" y="36"/>
                  </a:lnTo>
                  <a:lnTo>
                    <a:pt x="7" y="33"/>
                  </a:lnTo>
                  <a:lnTo>
                    <a:pt x="10" y="13"/>
                  </a:lnTo>
                  <a:lnTo>
                    <a:pt x="6" y="0"/>
                  </a:lnTo>
                  <a:lnTo>
                    <a:pt x="0" y="12"/>
                  </a:lnTo>
                  <a:lnTo>
                    <a:pt x="5" y="3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E0F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38" name="Freeform 446"/>
            <p:cNvSpPr>
              <a:spLocks/>
            </p:cNvSpPr>
            <p:nvPr/>
          </p:nvSpPr>
          <p:spPr bwMode="auto">
            <a:xfrm>
              <a:off x="4257" y="3612"/>
              <a:ext cx="35" cy="13"/>
            </a:xfrm>
            <a:custGeom>
              <a:avLst/>
              <a:gdLst>
                <a:gd name="T0" fmla="*/ 16 w 35"/>
                <a:gd name="T1" fmla="*/ 0 h 13"/>
                <a:gd name="T2" fmla="*/ 16 w 35"/>
                <a:gd name="T3" fmla="*/ 0 h 13"/>
                <a:gd name="T4" fmla="*/ 15 w 35"/>
                <a:gd name="T5" fmla="*/ 4 h 13"/>
                <a:gd name="T6" fmla="*/ 3 w 35"/>
                <a:gd name="T7" fmla="*/ 3 h 13"/>
                <a:gd name="T8" fmla="*/ 0 w 35"/>
                <a:gd name="T9" fmla="*/ 5 h 13"/>
                <a:gd name="T10" fmla="*/ 8 w 35"/>
                <a:gd name="T11" fmla="*/ 8 h 13"/>
                <a:gd name="T12" fmla="*/ 23 w 35"/>
                <a:gd name="T13" fmla="*/ 12 h 13"/>
                <a:gd name="T14" fmla="*/ 26 w 35"/>
                <a:gd name="T15" fmla="*/ 10 h 13"/>
                <a:gd name="T16" fmla="*/ 32 w 35"/>
                <a:gd name="T17" fmla="*/ 4 h 13"/>
                <a:gd name="T18" fmla="*/ 34 w 35"/>
                <a:gd name="T19" fmla="*/ 0 h 13"/>
                <a:gd name="T20" fmla="*/ 31 w 35"/>
                <a:gd name="T21" fmla="*/ 1 h 13"/>
                <a:gd name="T22" fmla="*/ 19 w 35"/>
                <a:gd name="T23" fmla="*/ 1 h 13"/>
                <a:gd name="T24" fmla="*/ 16 w 35"/>
                <a:gd name="T2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13">
                  <a:moveTo>
                    <a:pt x="16" y="0"/>
                  </a:moveTo>
                  <a:lnTo>
                    <a:pt x="16" y="0"/>
                  </a:lnTo>
                  <a:lnTo>
                    <a:pt x="15" y="4"/>
                  </a:lnTo>
                  <a:lnTo>
                    <a:pt x="3" y="3"/>
                  </a:lnTo>
                  <a:lnTo>
                    <a:pt x="0" y="5"/>
                  </a:lnTo>
                  <a:lnTo>
                    <a:pt x="8" y="8"/>
                  </a:lnTo>
                  <a:lnTo>
                    <a:pt x="23" y="12"/>
                  </a:lnTo>
                  <a:lnTo>
                    <a:pt x="26" y="10"/>
                  </a:lnTo>
                  <a:lnTo>
                    <a:pt x="32" y="4"/>
                  </a:lnTo>
                  <a:lnTo>
                    <a:pt x="34" y="0"/>
                  </a:lnTo>
                  <a:lnTo>
                    <a:pt x="31" y="1"/>
                  </a:lnTo>
                  <a:lnTo>
                    <a:pt x="19" y="1"/>
                  </a:lnTo>
                  <a:lnTo>
                    <a:pt x="1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E0F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39" name="Line 447"/>
            <p:cNvSpPr>
              <a:spLocks noChangeShapeType="1"/>
            </p:cNvSpPr>
            <p:nvPr/>
          </p:nvSpPr>
          <p:spPr bwMode="auto">
            <a:xfrm>
              <a:off x="4332" y="3657"/>
              <a:ext cx="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40" name="Freeform 448"/>
            <p:cNvSpPr>
              <a:spLocks/>
            </p:cNvSpPr>
            <p:nvPr/>
          </p:nvSpPr>
          <p:spPr bwMode="auto">
            <a:xfrm>
              <a:off x="4104" y="3693"/>
              <a:ext cx="28" cy="60"/>
            </a:xfrm>
            <a:custGeom>
              <a:avLst/>
              <a:gdLst>
                <a:gd name="T0" fmla="*/ 1 w 28"/>
                <a:gd name="T1" fmla="*/ 39 h 60"/>
                <a:gd name="T2" fmla="*/ 1 w 28"/>
                <a:gd name="T3" fmla="*/ 47 h 60"/>
                <a:gd name="T4" fmla="*/ 0 w 28"/>
                <a:gd name="T5" fmla="*/ 59 h 60"/>
                <a:gd name="T6" fmla="*/ 13 w 28"/>
                <a:gd name="T7" fmla="*/ 51 h 60"/>
                <a:gd name="T8" fmla="*/ 18 w 28"/>
                <a:gd name="T9" fmla="*/ 51 h 60"/>
                <a:gd name="T10" fmla="*/ 18 w 28"/>
                <a:gd name="T11" fmla="*/ 55 h 60"/>
                <a:gd name="T12" fmla="*/ 19 w 28"/>
                <a:gd name="T13" fmla="*/ 36 h 60"/>
                <a:gd name="T14" fmla="*/ 16 w 28"/>
                <a:gd name="T15" fmla="*/ 44 h 60"/>
                <a:gd name="T16" fmla="*/ 14 w 28"/>
                <a:gd name="T17" fmla="*/ 47 h 60"/>
                <a:gd name="T18" fmla="*/ 11 w 28"/>
                <a:gd name="T19" fmla="*/ 49 h 60"/>
                <a:gd name="T20" fmla="*/ 7 w 28"/>
                <a:gd name="T21" fmla="*/ 47 h 60"/>
                <a:gd name="T22" fmla="*/ 13 w 28"/>
                <a:gd name="T23" fmla="*/ 39 h 60"/>
                <a:gd name="T24" fmla="*/ 21 w 28"/>
                <a:gd name="T25" fmla="*/ 6 h 60"/>
                <a:gd name="T26" fmla="*/ 27 w 28"/>
                <a:gd name="T27" fmla="*/ 0 h 60"/>
                <a:gd name="T28" fmla="*/ 17 w 28"/>
                <a:gd name="T29" fmla="*/ 4 h 60"/>
                <a:gd name="T30" fmla="*/ 12 w 28"/>
                <a:gd name="T31" fmla="*/ 10 h 60"/>
                <a:gd name="T32" fmla="*/ 7 w 28"/>
                <a:gd name="T33" fmla="*/ 15 h 60"/>
                <a:gd name="T34" fmla="*/ 4 w 28"/>
                <a:gd name="T35" fmla="*/ 23 h 60"/>
                <a:gd name="T36" fmla="*/ 1 w 28"/>
                <a:gd name="T37" fmla="*/ 3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60">
                  <a:moveTo>
                    <a:pt x="1" y="39"/>
                  </a:moveTo>
                  <a:lnTo>
                    <a:pt x="1" y="47"/>
                  </a:lnTo>
                  <a:lnTo>
                    <a:pt x="0" y="59"/>
                  </a:lnTo>
                  <a:lnTo>
                    <a:pt x="13" y="51"/>
                  </a:lnTo>
                  <a:lnTo>
                    <a:pt x="18" y="51"/>
                  </a:lnTo>
                  <a:lnTo>
                    <a:pt x="18" y="55"/>
                  </a:lnTo>
                  <a:lnTo>
                    <a:pt x="19" y="36"/>
                  </a:lnTo>
                  <a:lnTo>
                    <a:pt x="16" y="44"/>
                  </a:lnTo>
                  <a:lnTo>
                    <a:pt x="14" y="47"/>
                  </a:lnTo>
                  <a:lnTo>
                    <a:pt x="11" y="49"/>
                  </a:lnTo>
                  <a:lnTo>
                    <a:pt x="7" y="47"/>
                  </a:lnTo>
                  <a:lnTo>
                    <a:pt x="13" y="39"/>
                  </a:lnTo>
                  <a:lnTo>
                    <a:pt x="21" y="6"/>
                  </a:lnTo>
                  <a:lnTo>
                    <a:pt x="27" y="0"/>
                  </a:lnTo>
                  <a:lnTo>
                    <a:pt x="17" y="4"/>
                  </a:lnTo>
                  <a:lnTo>
                    <a:pt x="12" y="10"/>
                  </a:lnTo>
                  <a:lnTo>
                    <a:pt x="7" y="15"/>
                  </a:lnTo>
                  <a:lnTo>
                    <a:pt x="4" y="23"/>
                  </a:lnTo>
                  <a:lnTo>
                    <a:pt x="1" y="3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41" name="Freeform 449"/>
            <p:cNvSpPr>
              <a:spLocks/>
            </p:cNvSpPr>
            <p:nvPr/>
          </p:nvSpPr>
          <p:spPr bwMode="auto">
            <a:xfrm>
              <a:off x="4136" y="3699"/>
              <a:ext cx="14" cy="23"/>
            </a:xfrm>
            <a:custGeom>
              <a:avLst/>
              <a:gdLst>
                <a:gd name="T0" fmla="*/ 0 w 14"/>
                <a:gd name="T1" fmla="*/ 10 h 23"/>
                <a:gd name="T2" fmla="*/ 0 w 14"/>
                <a:gd name="T3" fmla="*/ 10 h 23"/>
                <a:gd name="T4" fmla="*/ 2 w 14"/>
                <a:gd name="T5" fmla="*/ 13 h 23"/>
                <a:gd name="T6" fmla="*/ 3 w 14"/>
                <a:gd name="T7" fmla="*/ 15 h 23"/>
                <a:gd name="T8" fmla="*/ 5 w 14"/>
                <a:gd name="T9" fmla="*/ 18 h 23"/>
                <a:gd name="T10" fmla="*/ 5 w 14"/>
                <a:gd name="T11" fmla="*/ 22 h 23"/>
                <a:gd name="T12" fmla="*/ 8 w 14"/>
                <a:gd name="T13" fmla="*/ 12 h 23"/>
                <a:gd name="T14" fmla="*/ 10 w 14"/>
                <a:gd name="T15" fmla="*/ 6 h 23"/>
                <a:gd name="T16" fmla="*/ 13 w 14"/>
                <a:gd name="T17" fmla="*/ 0 h 23"/>
                <a:gd name="T18" fmla="*/ 10 w 14"/>
                <a:gd name="T19" fmla="*/ 0 h 23"/>
                <a:gd name="T20" fmla="*/ 0 w 14"/>
                <a:gd name="T21" fmla="*/ 9 h 23"/>
                <a:gd name="T22" fmla="*/ 0 w 14"/>
                <a:gd name="T23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23">
                  <a:moveTo>
                    <a:pt x="0" y="10"/>
                  </a:moveTo>
                  <a:lnTo>
                    <a:pt x="0" y="10"/>
                  </a:lnTo>
                  <a:lnTo>
                    <a:pt x="2" y="13"/>
                  </a:lnTo>
                  <a:lnTo>
                    <a:pt x="3" y="15"/>
                  </a:lnTo>
                  <a:lnTo>
                    <a:pt x="5" y="18"/>
                  </a:lnTo>
                  <a:lnTo>
                    <a:pt x="5" y="22"/>
                  </a:lnTo>
                  <a:lnTo>
                    <a:pt x="8" y="12"/>
                  </a:lnTo>
                  <a:lnTo>
                    <a:pt x="10" y="6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0" y="9"/>
                  </a:lnTo>
                  <a:lnTo>
                    <a:pt x="0" y="1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42" name="Freeform 450"/>
            <p:cNvSpPr>
              <a:spLocks/>
            </p:cNvSpPr>
            <p:nvPr/>
          </p:nvSpPr>
          <p:spPr bwMode="auto">
            <a:xfrm>
              <a:off x="4135" y="3735"/>
              <a:ext cx="6" cy="14"/>
            </a:xfrm>
            <a:custGeom>
              <a:avLst/>
              <a:gdLst>
                <a:gd name="T0" fmla="*/ 0 w 6"/>
                <a:gd name="T1" fmla="*/ 12 h 14"/>
                <a:gd name="T2" fmla="*/ 0 w 6"/>
                <a:gd name="T3" fmla="*/ 13 h 14"/>
                <a:gd name="T4" fmla="*/ 3 w 6"/>
                <a:gd name="T5" fmla="*/ 12 h 14"/>
                <a:gd name="T6" fmla="*/ 4 w 6"/>
                <a:gd name="T7" fmla="*/ 10 h 14"/>
                <a:gd name="T8" fmla="*/ 4 w 6"/>
                <a:gd name="T9" fmla="*/ 7 h 14"/>
                <a:gd name="T10" fmla="*/ 5 w 6"/>
                <a:gd name="T11" fmla="*/ 0 h 14"/>
                <a:gd name="T12" fmla="*/ 4 w 6"/>
                <a:gd name="T13" fmla="*/ 4 h 14"/>
                <a:gd name="T14" fmla="*/ 3 w 6"/>
                <a:gd name="T15" fmla="*/ 6 h 14"/>
                <a:gd name="T16" fmla="*/ 1 w 6"/>
                <a:gd name="T17" fmla="*/ 8 h 14"/>
                <a:gd name="T18" fmla="*/ 0 w 6"/>
                <a:gd name="T19" fmla="*/ 11 h 14"/>
                <a:gd name="T20" fmla="*/ 0 w 6"/>
                <a:gd name="T2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4">
                  <a:moveTo>
                    <a:pt x="0" y="12"/>
                  </a:moveTo>
                  <a:lnTo>
                    <a:pt x="0" y="13"/>
                  </a:lnTo>
                  <a:lnTo>
                    <a:pt x="3" y="12"/>
                  </a:lnTo>
                  <a:lnTo>
                    <a:pt x="4" y="10"/>
                  </a:lnTo>
                  <a:lnTo>
                    <a:pt x="4" y="7"/>
                  </a:lnTo>
                  <a:lnTo>
                    <a:pt x="5" y="0"/>
                  </a:lnTo>
                  <a:lnTo>
                    <a:pt x="4" y="4"/>
                  </a:lnTo>
                  <a:lnTo>
                    <a:pt x="3" y="6"/>
                  </a:lnTo>
                  <a:lnTo>
                    <a:pt x="1" y="8"/>
                  </a:lnTo>
                  <a:lnTo>
                    <a:pt x="0" y="11"/>
                  </a:lnTo>
                  <a:lnTo>
                    <a:pt x="0" y="12"/>
                  </a:lnTo>
                </a:path>
              </a:pathLst>
            </a:custGeom>
            <a:solidFill>
              <a:srgbClr val="E0F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43" name="Freeform 451"/>
            <p:cNvSpPr>
              <a:spLocks/>
            </p:cNvSpPr>
            <p:nvPr/>
          </p:nvSpPr>
          <p:spPr bwMode="auto">
            <a:xfrm>
              <a:off x="4336" y="3737"/>
              <a:ext cx="32" cy="19"/>
            </a:xfrm>
            <a:custGeom>
              <a:avLst/>
              <a:gdLst>
                <a:gd name="T0" fmla="*/ 20 w 32"/>
                <a:gd name="T1" fmla="*/ 7 h 19"/>
                <a:gd name="T2" fmla="*/ 16 w 32"/>
                <a:gd name="T3" fmla="*/ 0 h 19"/>
                <a:gd name="T4" fmla="*/ 5 w 32"/>
                <a:gd name="T5" fmla="*/ 3 h 19"/>
                <a:gd name="T6" fmla="*/ 0 w 32"/>
                <a:gd name="T7" fmla="*/ 7 h 19"/>
                <a:gd name="T8" fmla="*/ 8 w 32"/>
                <a:gd name="T9" fmla="*/ 12 h 19"/>
                <a:gd name="T10" fmla="*/ 16 w 32"/>
                <a:gd name="T11" fmla="*/ 14 h 19"/>
                <a:gd name="T12" fmla="*/ 31 w 32"/>
                <a:gd name="T13" fmla="*/ 18 h 19"/>
                <a:gd name="T14" fmla="*/ 20 w 32"/>
                <a:gd name="T15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9">
                  <a:moveTo>
                    <a:pt x="20" y="7"/>
                  </a:moveTo>
                  <a:lnTo>
                    <a:pt x="16" y="0"/>
                  </a:lnTo>
                  <a:lnTo>
                    <a:pt x="5" y="3"/>
                  </a:lnTo>
                  <a:lnTo>
                    <a:pt x="0" y="7"/>
                  </a:lnTo>
                  <a:lnTo>
                    <a:pt x="8" y="12"/>
                  </a:lnTo>
                  <a:lnTo>
                    <a:pt x="16" y="14"/>
                  </a:lnTo>
                  <a:lnTo>
                    <a:pt x="31" y="18"/>
                  </a:lnTo>
                  <a:lnTo>
                    <a:pt x="20" y="7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44" name="Freeform 452"/>
            <p:cNvSpPr>
              <a:spLocks/>
            </p:cNvSpPr>
            <p:nvPr/>
          </p:nvSpPr>
          <p:spPr bwMode="auto">
            <a:xfrm>
              <a:off x="4082" y="3396"/>
              <a:ext cx="92" cy="123"/>
            </a:xfrm>
            <a:custGeom>
              <a:avLst/>
              <a:gdLst>
                <a:gd name="T0" fmla="*/ 71 w 92"/>
                <a:gd name="T1" fmla="*/ 0 h 123"/>
                <a:gd name="T2" fmla="*/ 71 w 92"/>
                <a:gd name="T3" fmla="*/ 1 h 123"/>
                <a:gd name="T4" fmla="*/ 78 w 92"/>
                <a:gd name="T5" fmla="*/ 5 h 123"/>
                <a:gd name="T6" fmla="*/ 83 w 92"/>
                <a:gd name="T7" fmla="*/ 27 h 123"/>
                <a:gd name="T8" fmla="*/ 82 w 92"/>
                <a:gd name="T9" fmla="*/ 38 h 123"/>
                <a:gd name="T10" fmla="*/ 90 w 92"/>
                <a:gd name="T11" fmla="*/ 50 h 123"/>
                <a:gd name="T12" fmla="*/ 91 w 92"/>
                <a:gd name="T13" fmla="*/ 54 h 123"/>
                <a:gd name="T14" fmla="*/ 88 w 92"/>
                <a:gd name="T15" fmla="*/ 59 h 123"/>
                <a:gd name="T16" fmla="*/ 86 w 92"/>
                <a:gd name="T17" fmla="*/ 71 h 123"/>
                <a:gd name="T18" fmla="*/ 84 w 92"/>
                <a:gd name="T19" fmla="*/ 75 h 123"/>
                <a:gd name="T20" fmla="*/ 84 w 92"/>
                <a:gd name="T21" fmla="*/ 83 h 123"/>
                <a:gd name="T22" fmla="*/ 82 w 92"/>
                <a:gd name="T23" fmla="*/ 97 h 123"/>
                <a:gd name="T24" fmla="*/ 82 w 92"/>
                <a:gd name="T25" fmla="*/ 103 h 123"/>
                <a:gd name="T26" fmla="*/ 74 w 92"/>
                <a:gd name="T27" fmla="*/ 107 h 123"/>
                <a:gd name="T28" fmla="*/ 62 w 92"/>
                <a:gd name="T29" fmla="*/ 111 h 123"/>
                <a:gd name="T30" fmla="*/ 55 w 92"/>
                <a:gd name="T31" fmla="*/ 112 h 123"/>
                <a:gd name="T32" fmla="*/ 54 w 92"/>
                <a:gd name="T33" fmla="*/ 122 h 123"/>
                <a:gd name="T34" fmla="*/ 0 w 92"/>
                <a:gd name="T35" fmla="*/ 106 h 123"/>
                <a:gd name="T36" fmla="*/ 18 w 92"/>
                <a:gd name="T37" fmla="*/ 77 h 123"/>
                <a:gd name="T38" fmla="*/ 19 w 92"/>
                <a:gd name="T39" fmla="*/ 65 h 123"/>
                <a:gd name="T40" fmla="*/ 23 w 92"/>
                <a:gd name="T41" fmla="*/ 60 h 123"/>
                <a:gd name="T42" fmla="*/ 34 w 92"/>
                <a:gd name="T43" fmla="*/ 30 h 123"/>
                <a:gd name="T44" fmla="*/ 71 w 92"/>
                <a:gd name="T45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2" h="123">
                  <a:moveTo>
                    <a:pt x="71" y="0"/>
                  </a:moveTo>
                  <a:lnTo>
                    <a:pt x="71" y="1"/>
                  </a:lnTo>
                  <a:lnTo>
                    <a:pt x="78" y="5"/>
                  </a:lnTo>
                  <a:lnTo>
                    <a:pt x="83" y="27"/>
                  </a:lnTo>
                  <a:lnTo>
                    <a:pt x="82" y="38"/>
                  </a:lnTo>
                  <a:lnTo>
                    <a:pt x="90" y="50"/>
                  </a:lnTo>
                  <a:lnTo>
                    <a:pt x="91" y="54"/>
                  </a:lnTo>
                  <a:lnTo>
                    <a:pt x="88" y="59"/>
                  </a:lnTo>
                  <a:lnTo>
                    <a:pt x="86" y="71"/>
                  </a:lnTo>
                  <a:lnTo>
                    <a:pt x="84" y="75"/>
                  </a:lnTo>
                  <a:lnTo>
                    <a:pt x="84" y="83"/>
                  </a:lnTo>
                  <a:lnTo>
                    <a:pt x="82" y="97"/>
                  </a:lnTo>
                  <a:lnTo>
                    <a:pt x="82" y="103"/>
                  </a:lnTo>
                  <a:lnTo>
                    <a:pt x="74" y="107"/>
                  </a:lnTo>
                  <a:lnTo>
                    <a:pt x="62" y="111"/>
                  </a:lnTo>
                  <a:lnTo>
                    <a:pt x="55" y="112"/>
                  </a:lnTo>
                  <a:lnTo>
                    <a:pt x="54" y="122"/>
                  </a:lnTo>
                  <a:lnTo>
                    <a:pt x="0" y="106"/>
                  </a:lnTo>
                  <a:lnTo>
                    <a:pt x="18" y="77"/>
                  </a:lnTo>
                  <a:lnTo>
                    <a:pt x="19" y="65"/>
                  </a:lnTo>
                  <a:lnTo>
                    <a:pt x="23" y="60"/>
                  </a:lnTo>
                  <a:lnTo>
                    <a:pt x="34" y="30"/>
                  </a:lnTo>
                  <a:lnTo>
                    <a:pt x="71" y="0"/>
                  </a:lnTo>
                </a:path>
              </a:pathLst>
            </a:custGeom>
            <a:solidFill>
              <a:srgbClr val="A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45" name="Freeform 453"/>
            <p:cNvSpPr>
              <a:spLocks/>
            </p:cNvSpPr>
            <p:nvPr/>
          </p:nvSpPr>
          <p:spPr bwMode="auto">
            <a:xfrm>
              <a:off x="4085" y="3399"/>
              <a:ext cx="93" cy="130"/>
            </a:xfrm>
            <a:custGeom>
              <a:avLst/>
              <a:gdLst>
                <a:gd name="T0" fmla="*/ 53 w 93"/>
                <a:gd name="T1" fmla="*/ 12 h 130"/>
                <a:gd name="T2" fmla="*/ 49 w 93"/>
                <a:gd name="T3" fmla="*/ 36 h 130"/>
                <a:gd name="T4" fmla="*/ 47 w 93"/>
                <a:gd name="T5" fmla="*/ 49 h 130"/>
                <a:gd name="T6" fmla="*/ 44 w 93"/>
                <a:gd name="T7" fmla="*/ 57 h 130"/>
                <a:gd name="T8" fmla="*/ 40 w 93"/>
                <a:gd name="T9" fmla="*/ 55 h 130"/>
                <a:gd name="T10" fmla="*/ 35 w 93"/>
                <a:gd name="T11" fmla="*/ 51 h 130"/>
                <a:gd name="T12" fmla="*/ 27 w 93"/>
                <a:gd name="T13" fmla="*/ 49 h 130"/>
                <a:gd name="T14" fmla="*/ 23 w 93"/>
                <a:gd name="T15" fmla="*/ 51 h 130"/>
                <a:gd name="T16" fmla="*/ 23 w 93"/>
                <a:gd name="T17" fmla="*/ 54 h 130"/>
                <a:gd name="T18" fmla="*/ 23 w 93"/>
                <a:gd name="T19" fmla="*/ 57 h 130"/>
                <a:gd name="T20" fmla="*/ 23 w 93"/>
                <a:gd name="T21" fmla="*/ 63 h 130"/>
                <a:gd name="T22" fmla="*/ 27 w 93"/>
                <a:gd name="T23" fmla="*/ 75 h 130"/>
                <a:gd name="T24" fmla="*/ 35 w 93"/>
                <a:gd name="T25" fmla="*/ 75 h 130"/>
                <a:gd name="T26" fmla="*/ 36 w 93"/>
                <a:gd name="T27" fmla="*/ 72 h 130"/>
                <a:gd name="T28" fmla="*/ 39 w 93"/>
                <a:gd name="T29" fmla="*/ 73 h 130"/>
                <a:gd name="T30" fmla="*/ 39 w 93"/>
                <a:gd name="T31" fmla="*/ 77 h 130"/>
                <a:gd name="T32" fmla="*/ 36 w 93"/>
                <a:gd name="T33" fmla="*/ 80 h 130"/>
                <a:gd name="T34" fmla="*/ 33 w 93"/>
                <a:gd name="T35" fmla="*/ 82 h 130"/>
                <a:gd name="T36" fmla="*/ 29 w 93"/>
                <a:gd name="T37" fmla="*/ 82 h 130"/>
                <a:gd name="T38" fmla="*/ 27 w 93"/>
                <a:gd name="T39" fmla="*/ 79 h 130"/>
                <a:gd name="T40" fmla="*/ 24 w 93"/>
                <a:gd name="T41" fmla="*/ 75 h 130"/>
                <a:gd name="T42" fmla="*/ 22 w 93"/>
                <a:gd name="T43" fmla="*/ 65 h 130"/>
                <a:gd name="T44" fmla="*/ 20 w 93"/>
                <a:gd name="T45" fmla="*/ 58 h 130"/>
                <a:gd name="T46" fmla="*/ 7 w 93"/>
                <a:gd name="T47" fmla="*/ 91 h 130"/>
                <a:gd name="T48" fmla="*/ 1 w 93"/>
                <a:gd name="T49" fmla="*/ 96 h 130"/>
                <a:gd name="T50" fmla="*/ 0 w 93"/>
                <a:gd name="T51" fmla="*/ 102 h 130"/>
                <a:gd name="T52" fmla="*/ 4 w 93"/>
                <a:gd name="T53" fmla="*/ 108 h 130"/>
                <a:gd name="T54" fmla="*/ 39 w 93"/>
                <a:gd name="T55" fmla="*/ 126 h 130"/>
                <a:gd name="T56" fmla="*/ 47 w 93"/>
                <a:gd name="T57" fmla="*/ 129 h 130"/>
                <a:gd name="T58" fmla="*/ 51 w 93"/>
                <a:gd name="T59" fmla="*/ 125 h 130"/>
                <a:gd name="T60" fmla="*/ 51 w 93"/>
                <a:gd name="T61" fmla="*/ 117 h 130"/>
                <a:gd name="T62" fmla="*/ 39 w 93"/>
                <a:gd name="T63" fmla="*/ 92 h 130"/>
                <a:gd name="T64" fmla="*/ 42 w 93"/>
                <a:gd name="T65" fmla="*/ 90 h 130"/>
                <a:gd name="T66" fmla="*/ 65 w 93"/>
                <a:gd name="T67" fmla="*/ 101 h 130"/>
                <a:gd name="T68" fmla="*/ 73 w 93"/>
                <a:gd name="T69" fmla="*/ 101 h 130"/>
                <a:gd name="T70" fmla="*/ 79 w 93"/>
                <a:gd name="T71" fmla="*/ 99 h 130"/>
                <a:gd name="T72" fmla="*/ 83 w 93"/>
                <a:gd name="T73" fmla="*/ 89 h 130"/>
                <a:gd name="T74" fmla="*/ 81 w 93"/>
                <a:gd name="T75" fmla="*/ 82 h 130"/>
                <a:gd name="T76" fmla="*/ 84 w 93"/>
                <a:gd name="T77" fmla="*/ 74 h 130"/>
                <a:gd name="T78" fmla="*/ 81 w 93"/>
                <a:gd name="T79" fmla="*/ 72 h 130"/>
                <a:gd name="T80" fmla="*/ 85 w 93"/>
                <a:gd name="T81" fmla="*/ 70 h 130"/>
                <a:gd name="T82" fmla="*/ 85 w 93"/>
                <a:gd name="T83" fmla="*/ 66 h 130"/>
                <a:gd name="T84" fmla="*/ 84 w 93"/>
                <a:gd name="T85" fmla="*/ 59 h 130"/>
                <a:gd name="T86" fmla="*/ 79 w 93"/>
                <a:gd name="T87" fmla="*/ 59 h 130"/>
                <a:gd name="T88" fmla="*/ 76 w 93"/>
                <a:gd name="T89" fmla="*/ 57 h 130"/>
                <a:gd name="T90" fmla="*/ 77 w 93"/>
                <a:gd name="T91" fmla="*/ 52 h 130"/>
                <a:gd name="T92" fmla="*/ 79 w 93"/>
                <a:gd name="T93" fmla="*/ 48 h 130"/>
                <a:gd name="T94" fmla="*/ 79 w 93"/>
                <a:gd name="T95" fmla="*/ 52 h 130"/>
                <a:gd name="T96" fmla="*/ 79 w 93"/>
                <a:gd name="T97" fmla="*/ 54 h 130"/>
                <a:gd name="T98" fmla="*/ 81 w 93"/>
                <a:gd name="T99" fmla="*/ 56 h 130"/>
                <a:gd name="T100" fmla="*/ 83 w 93"/>
                <a:gd name="T101" fmla="*/ 56 h 130"/>
                <a:gd name="T102" fmla="*/ 91 w 93"/>
                <a:gd name="T103" fmla="*/ 54 h 130"/>
                <a:gd name="T104" fmla="*/ 92 w 93"/>
                <a:gd name="T105" fmla="*/ 51 h 130"/>
                <a:gd name="T106" fmla="*/ 81 w 93"/>
                <a:gd name="T107" fmla="*/ 32 h 130"/>
                <a:gd name="T108" fmla="*/ 83 w 93"/>
                <a:gd name="T109" fmla="*/ 22 h 130"/>
                <a:gd name="T110" fmla="*/ 79 w 93"/>
                <a:gd name="T111" fmla="*/ 3 h 130"/>
                <a:gd name="T112" fmla="*/ 75 w 93"/>
                <a:gd name="T113" fmla="*/ 2 h 130"/>
                <a:gd name="T114" fmla="*/ 69 w 93"/>
                <a:gd name="T115" fmla="*/ 0 h 130"/>
                <a:gd name="T116" fmla="*/ 53 w 93"/>
                <a:gd name="T117" fmla="*/ 1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3" h="130">
                  <a:moveTo>
                    <a:pt x="53" y="12"/>
                  </a:moveTo>
                  <a:lnTo>
                    <a:pt x="49" y="36"/>
                  </a:lnTo>
                  <a:lnTo>
                    <a:pt x="47" y="49"/>
                  </a:lnTo>
                  <a:lnTo>
                    <a:pt x="44" y="57"/>
                  </a:lnTo>
                  <a:lnTo>
                    <a:pt x="40" y="55"/>
                  </a:lnTo>
                  <a:lnTo>
                    <a:pt x="35" y="51"/>
                  </a:lnTo>
                  <a:lnTo>
                    <a:pt x="27" y="49"/>
                  </a:lnTo>
                  <a:lnTo>
                    <a:pt x="23" y="51"/>
                  </a:lnTo>
                  <a:lnTo>
                    <a:pt x="23" y="54"/>
                  </a:lnTo>
                  <a:lnTo>
                    <a:pt x="23" y="57"/>
                  </a:lnTo>
                  <a:lnTo>
                    <a:pt x="23" y="63"/>
                  </a:lnTo>
                  <a:lnTo>
                    <a:pt x="27" y="75"/>
                  </a:lnTo>
                  <a:lnTo>
                    <a:pt x="35" y="75"/>
                  </a:lnTo>
                  <a:lnTo>
                    <a:pt x="36" y="72"/>
                  </a:lnTo>
                  <a:lnTo>
                    <a:pt x="39" y="73"/>
                  </a:lnTo>
                  <a:lnTo>
                    <a:pt x="39" y="77"/>
                  </a:lnTo>
                  <a:lnTo>
                    <a:pt x="36" y="80"/>
                  </a:lnTo>
                  <a:lnTo>
                    <a:pt x="33" y="82"/>
                  </a:lnTo>
                  <a:lnTo>
                    <a:pt x="29" y="82"/>
                  </a:lnTo>
                  <a:lnTo>
                    <a:pt x="27" y="79"/>
                  </a:lnTo>
                  <a:lnTo>
                    <a:pt x="24" y="75"/>
                  </a:lnTo>
                  <a:lnTo>
                    <a:pt x="22" y="65"/>
                  </a:lnTo>
                  <a:lnTo>
                    <a:pt x="20" y="58"/>
                  </a:lnTo>
                  <a:lnTo>
                    <a:pt x="7" y="91"/>
                  </a:lnTo>
                  <a:lnTo>
                    <a:pt x="1" y="96"/>
                  </a:lnTo>
                  <a:lnTo>
                    <a:pt x="0" y="102"/>
                  </a:lnTo>
                  <a:lnTo>
                    <a:pt x="4" y="108"/>
                  </a:lnTo>
                  <a:lnTo>
                    <a:pt x="39" y="126"/>
                  </a:lnTo>
                  <a:lnTo>
                    <a:pt x="47" y="129"/>
                  </a:lnTo>
                  <a:lnTo>
                    <a:pt x="51" y="125"/>
                  </a:lnTo>
                  <a:lnTo>
                    <a:pt x="51" y="117"/>
                  </a:lnTo>
                  <a:lnTo>
                    <a:pt x="39" y="92"/>
                  </a:lnTo>
                  <a:lnTo>
                    <a:pt x="42" y="90"/>
                  </a:lnTo>
                  <a:lnTo>
                    <a:pt x="65" y="101"/>
                  </a:lnTo>
                  <a:lnTo>
                    <a:pt x="73" y="101"/>
                  </a:lnTo>
                  <a:lnTo>
                    <a:pt x="79" y="99"/>
                  </a:lnTo>
                  <a:lnTo>
                    <a:pt x="83" y="89"/>
                  </a:lnTo>
                  <a:lnTo>
                    <a:pt x="81" y="82"/>
                  </a:lnTo>
                  <a:lnTo>
                    <a:pt x="84" y="74"/>
                  </a:lnTo>
                  <a:lnTo>
                    <a:pt x="81" y="72"/>
                  </a:lnTo>
                  <a:lnTo>
                    <a:pt x="85" y="70"/>
                  </a:lnTo>
                  <a:lnTo>
                    <a:pt x="85" y="66"/>
                  </a:lnTo>
                  <a:lnTo>
                    <a:pt x="84" y="59"/>
                  </a:lnTo>
                  <a:lnTo>
                    <a:pt x="79" y="59"/>
                  </a:lnTo>
                  <a:lnTo>
                    <a:pt x="76" y="57"/>
                  </a:lnTo>
                  <a:lnTo>
                    <a:pt x="77" y="52"/>
                  </a:lnTo>
                  <a:lnTo>
                    <a:pt x="79" y="48"/>
                  </a:lnTo>
                  <a:lnTo>
                    <a:pt x="79" y="52"/>
                  </a:lnTo>
                  <a:lnTo>
                    <a:pt x="79" y="54"/>
                  </a:lnTo>
                  <a:lnTo>
                    <a:pt x="81" y="56"/>
                  </a:lnTo>
                  <a:lnTo>
                    <a:pt x="83" y="56"/>
                  </a:lnTo>
                  <a:lnTo>
                    <a:pt x="91" y="54"/>
                  </a:lnTo>
                  <a:lnTo>
                    <a:pt x="92" y="51"/>
                  </a:lnTo>
                  <a:lnTo>
                    <a:pt x="81" y="32"/>
                  </a:lnTo>
                  <a:lnTo>
                    <a:pt x="83" y="22"/>
                  </a:lnTo>
                  <a:lnTo>
                    <a:pt x="79" y="3"/>
                  </a:lnTo>
                  <a:lnTo>
                    <a:pt x="75" y="2"/>
                  </a:lnTo>
                  <a:lnTo>
                    <a:pt x="69" y="0"/>
                  </a:lnTo>
                  <a:lnTo>
                    <a:pt x="53" y="12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46" name="Freeform 454"/>
            <p:cNvSpPr>
              <a:spLocks/>
            </p:cNvSpPr>
            <p:nvPr/>
          </p:nvSpPr>
          <p:spPr bwMode="auto">
            <a:xfrm>
              <a:off x="4078" y="3519"/>
              <a:ext cx="30" cy="16"/>
            </a:xfrm>
            <a:custGeom>
              <a:avLst/>
              <a:gdLst>
                <a:gd name="T0" fmla="*/ 0 w 30"/>
                <a:gd name="T1" fmla="*/ 0 h 16"/>
                <a:gd name="T2" fmla="*/ 5 w 30"/>
                <a:gd name="T3" fmla="*/ 2 h 16"/>
                <a:gd name="T4" fmla="*/ 22 w 30"/>
                <a:gd name="T5" fmla="*/ 15 h 16"/>
                <a:gd name="T6" fmla="*/ 29 w 30"/>
                <a:gd name="T7" fmla="*/ 5 h 16"/>
                <a:gd name="T8" fmla="*/ 0 w 30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6">
                  <a:moveTo>
                    <a:pt x="0" y="0"/>
                  </a:moveTo>
                  <a:lnTo>
                    <a:pt x="5" y="2"/>
                  </a:lnTo>
                  <a:lnTo>
                    <a:pt x="22" y="15"/>
                  </a:lnTo>
                  <a:lnTo>
                    <a:pt x="29" y="5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47" name="Freeform 455"/>
            <p:cNvSpPr>
              <a:spLocks/>
            </p:cNvSpPr>
            <p:nvPr/>
          </p:nvSpPr>
          <p:spPr bwMode="auto">
            <a:xfrm>
              <a:off x="4143" y="3519"/>
              <a:ext cx="12" cy="40"/>
            </a:xfrm>
            <a:custGeom>
              <a:avLst/>
              <a:gdLst>
                <a:gd name="T0" fmla="*/ 0 w 12"/>
                <a:gd name="T1" fmla="*/ 15 h 40"/>
                <a:gd name="T2" fmla="*/ 0 w 12"/>
                <a:gd name="T3" fmla="*/ 16 h 40"/>
                <a:gd name="T4" fmla="*/ 4 w 12"/>
                <a:gd name="T5" fmla="*/ 30 h 40"/>
                <a:gd name="T6" fmla="*/ 8 w 12"/>
                <a:gd name="T7" fmla="*/ 39 h 40"/>
                <a:gd name="T8" fmla="*/ 11 w 12"/>
                <a:gd name="T9" fmla="*/ 8 h 40"/>
                <a:gd name="T10" fmla="*/ 9 w 12"/>
                <a:gd name="T11" fmla="*/ 5 h 40"/>
                <a:gd name="T12" fmla="*/ 5 w 12"/>
                <a:gd name="T13" fmla="*/ 0 h 40"/>
                <a:gd name="T14" fmla="*/ 2 w 12"/>
                <a:gd name="T15" fmla="*/ 3 h 40"/>
                <a:gd name="T16" fmla="*/ 0 w 12"/>
                <a:gd name="T17" fmla="*/ 1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40">
                  <a:moveTo>
                    <a:pt x="0" y="15"/>
                  </a:moveTo>
                  <a:lnTo>
                    <a:pt x="0" y="16"/>
                  </a:lnTo>
                  <a:lnTo>
                    <a:pt x="4" y="30"/>
                  </a:lnTo>
                  <a:lnTo>
                    <a:pt x="8" y="39"/>
                  </a:lnTo>
                  <a:lnTo>
                    <a:pt x="11" y="8"/>
                  </a:lnTo>
                  <a:lnTo>
                    <a:pt x="9" y="5"/>
                  </a:lnTo>
                  <a:lnTo>
                    <a:pt x="5" y="0"/>
                  </a:lnTo>
                  <a:lnTo>
                    <a:pt x="2" y="3"/>
                  </a:lnTo>
                  <a:lnTo>
                    <a:pt x="0" y="1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48" name="Freeform 456"/>
            <p:cNvSpPr>
              <a:spLocks/>
            </p:cNvSpPr>
            <p:nvPr/>
          </p:nvSpPr>
          <p:spPr bwMode="auto">
            <a:xfrm>
              <a:off x="4122" y="3532"/>
              <a:ext cx="5" cy="11"/>
            </a:xfrm>
            <a:custGeom>
              <a:avLst/>
              <a:gdLst>
                <a:gd name="T0" fmla="*/ 0 w 5"/>
                <a:gd name="T1" fmla="*/ 5 h 11"/>
                <a:gd name="T2" fmla="*/ 4 w 5"/>
                <a:gd name="T3" fmla="*/ 10 h 11"/>
                <a:gd name="T4" fmla="*/ 1 w 5"/>
                <a:gd name="T5" fmla="*/ 0 h 11"/>
                <a:gd name="T6" fmla="*/ 0 w 5"/>
                <a:gd name="T7" fmla="*/ 4 h 11"/>
                <a:gd name="T8" fmla="*/ 0 w 5"/>
                <a:gd name="T9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5"/>
                  </a:moveTo>
                  <a:lnTo>
                    <a:pt x="4" y="10"/>
                  </a:lnTo>
                  <a:lnTo>
                    <a:pt x="1" y="0"/>
                  </a:lnTo>
                  <a:lnTo>
                    <a:pt x="0" y="4"/>
                  </a:lnTo>
                  <a:lnTo>
                    <a:pt x="0" y="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49" name="Freeform 457"/>
            <p:cNvSpPr>
              <a:spLocks/>
            </p:cNvSpPr>
            <p:nvPr/>
          </p:nvSpPr>
          <p:spPr bwMode="auto">
            <a:xfrm>
              <a:off x="4059" y="3360"/>
              <a:ext cx="111" cy="135"/>
            </a:xfrm>
            <a:custGeom>
              <a:avLst/>
              <a:gdLst>
                <a:gd name="T0" fmla="*/ 103 w 111"/>
                <a:gd name="T1" fmla="*/ 43 h 135"/>
                <a:gd name="T2" fmla="*/ 80 w 111"/>
                <a:gd name="T3" fmla="*/ 46 h 135"/>
                <a:gd name="T4" fmla="*/ 79 w 111"/>
                <a:gd name="T5" fmla="*/ 55 h 135"/>
                <a:gd name="T6" fmla="*/ 76 w 111"/>
                <a:gd name="T7" fmla="*/ 70 h 135"/>
                <a:gd name="T8" fmla="*/ 74 w 111"/>
                <a:gd name="T9" fmla="*/ 81 h 135"/>
                <a:gd name="T10" fmla="*/ 70 w 111"/>
                <a:gd name="T11" fmla="*/ 92 h 135"/>
                <a:gd name="T12" fmla="*/ 69 w 111"/>
                <a:gd name="T13" fmla="*/ 96 h 135"/>
                <a:gd name="T14" fmla="*/ 54 w 111"/>
                <a:gd name="T15" fmla="*/ 88 h 135"/>
                <a:gd name="T16" fmla="*/ 47 w 111"/>
                <a:gd name="T17" fmla="*/ 95 h 135"/>
                <a:gd name="T18" fmla="*/ 46 w 111"/>
                <a:gd name="T19" fmla="*/ 101 h 135"/>
                <a:gd name="T20" fmla="*/ 47 w 111"/>
                <a:gd name="T21" fmla="*/ 112 h 135"/>
                <a:gd name="T22" fmla="*/ 44 w 111"/>
                <a:gd name="T23" fmla="*/ 116 h 135"/>
                <a:gd name="T24" fmla="*/ 40 w 111"/>
                <a:gd name="T25" fmla="*/ 122 h 135"/>
                <a:gd name="T26" fmla="*/ 36 w 111"/>
                <a:gd name="T27" fmla="*/ 130 h 135"/>
                <a:gd name="T28" fmla="*/ 30 w 111"/>
                <a:gd name="T29" fmla="*/ 132 h 135"/>
                <a:gd name="T30" fmla="*/ 25 w 111"/>
                <a:gd name="T31" fmla="*/ 134 h 135"/>
                <a:gd name="T32" fmla="*/ 22 w 111"/>
                <a:gd name="T33" fmla="*/ 132 h 135"/>
                <a:gd name="T34" fmla="*/ 17 w 111"/>
                <a:gd name="T35" fmla="*/ 123 h 135"/>
                <a:gd name="T36" fmla="*/ 10 w 111"/>
                <a:gd name="T37" fmla="*/ 107 h 135"/>
                <a:gd name="T38" fmla="*/ 4 w 111"/>
                <a:gd name="T39" fmla="*/ 98 h 135"/>
                <a:gd name="T40" fmla="*/ 2 w 111"/>
                <a:gd name="T41" fmla="*/ 85 h 135"/>
                <a:gd name="T42" fmla="*/ 1 w 111"/>
                <a:gd name="T43" fmla="*/ 71 h 135"/>
                <a:gd name="T44" fmla="*/ 0 w 111"/>
                <a:gd name="T45" fmla="*/ 63 h 135"/>
                <a:gd name="T46" fmla="*/ 0 w 111"/>
                <a:gd name="T47" fmla="*/ 53 h 135"/>
                <a:gd name="T48" fmla="*/ 4 w 111"/>
                <a:gd name="T49" fmla="*/ 39 h 135"/>
                <a:gd name="T50" fmla="*/ 8 w 111"/>
                <a:gd name="T51" fmla="*/ 29 h 135"/>
                <a:gd name="T52" fmla="*/ 17 w 111"/>
                <a:gd name="T53" fmla="*/ 21 h 135"/>
                <a:gd name="T54" fmla="*/ 23 w 111"/>
                <a:gd name="T55" fmla="*/ 10 h 135"/>
                <a:gd name="T56" fmla="*/ 30 w 111"/>
                <a:gd name="T57" fmla="*/ 5 h 135"/>
                <a:gd name="T58" fmla="*/ 38 w 111"/>
                <a:gd name="T59" fmla="*/ 2 h 135"/>
                <a:gd name="T60" fmla="*/ 49 w 111"/>
                <a:gd name="T61" fmla="*/ 1 h 135"/>
                <a:gd name="T62" fmla="*/ 62 w 111"/>
                <a:gd name="T63" fmla="*/ 0 h 135"/>
                <a:gd name="T64" fmla="*/ 72 w 111"/>
                <a:gd name="T65" fmla="*/ 4 h 135"/>
                <a:gd name="T66" fmla="*/ 82 w 111"/>
                <a:gd name="T67" fmla="*/ 8 h 135"/>
                <a:gd name="T68" fmla="*/ 96 w 111"/>
                <a:gd name="T69" fmla="*/ 10 h 135"/>
                <a:gd name="T70" fmla="*/ 109 w 111"/>
                <a:gd name="T71" fmla="*/ 21 h 135"/>
                <a:gd name="T72" fmla="*/ 110 w 111"/>
                <a:gd name="T73" fmla="*/ 36 h 135"/>
                <a:gd name="T74" fmla="*/ 103 w 111"/>
                <a:gd name="T75" fmla="*/ 4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1" h="135">
                  <a:moveTo>
                    <a:pt x="103" y="43"/>
                  </a:moveTo>
                  <a:lnTo>
                    <a:pt x="80" y="46"/>
                  </a:lnTo>
                  <a:lnTo>
                    <a:pt x="79" y="55"/>
                  </a:lnTo>
                  <a:lnTo>
                    <a:pt x="76" y="70"/>
                  </a:lnTo>
                  <a:lnTo>
                    <a:pt x="74" y="81"/>
                  </a:lnTo>
                  <a:lnTo>
                    <a:pt x="70" y="92"/>
                  </a:lnTo>
                  <a:lnTo>
                    <a:pt x="69" y="96"/>
                  </a:lnTo>
                  <a:lnTo>
                    <a:pt x="54" y="88"/>
                  </a:lnTo>
                  <a:lnTo>
                    <a:pt x="47" y="95"/>
                  </a:lnTo>
                  <a:lnTo>
                    <a:pt x="46" y="101"/>
                  </a:lnTo>
                  <a:lnTo>
                    <a:pt x="47" y="112"/>
                  </a:lnTo>
                  <a:lnTo>
                    <a:pt x="44" y="116"/>
                  </a:lnTo>
                  <a:lnTo>
                    <a:pt x="40" y="122"/>
                  </a:lnTo>
                  <a:lnTo>
                    <a:pt x="36" y="130"/>
                  </a:lnTo>
                  <a:lnTo>
                    <a:pt x="30" y="132"/>
                  </a:lnTo>
                  <a:lnTo>
                    <a:pt x="25" y="134"/>
                  </a:lnTo>
                  <a:lnTo>
                    <a:pt x="22" y="132"/>
                  </a:lnTo>
                  <a:lnTo>
                    <a:pt x="17" y="123"/>
                  </a:lnTo>
                  <a:lnTo>
                    <a:pt x="10" y="107"/>
                  </a:lnTo>
                  <a:lnTo>
                    <a:pt x="4" y="98"/>
                  </a:lnTo>
                  <a:lnTo>
                    <a:pt x="2" y="85"/>
                  </a:lnTo>
                  <a:lnTo>
                    <a:pt x="1" y="71"/>
                  </a:lnTo>
                  <a:lnTo>
                    <a:pt x="0" y="63"/>
                  </a:lnTo>
                  <a:lnTo>
                    <a:pt x="0" y="53"/>
                  </a:lnTo>
                  <a:lnTo>
                    <a:pt x="4" y="39"/>
                  </a:lnTo>
                  <a:lnTo>
                    <a:pt x="8" y="29"/>
                  </a:lnTo>
                  <a:lnTo>
                    <a:pt x="17" y="21"/>
                  </a:lnTo>
                  <a:lnTo>
                    <a:pt x="23" y="10"/>
                  </a:lnTo>
                  <a:lnTo>
                    <a:pt x="30" y="5"/>
                  </a:lnTo>
                  <a:lnTo>
                    <a:pt x="38" y="2"/>
                  </a:lnTo>
                  <a:lnTo>
                    <a:pt x="49" y="1"/>
                  </a:lnTo>
                  <a:lnTo>
                    <a:pt x="62" y="0"/>
                  </a:lnTo>
                  <a:lnTo>
                    <a:pt x="72" y="4"/>
                  </a:lnTo>
                  <a:lnTo>
                    <a:pt x="82" y="8"/>
                  </a:lnTo>
                  <a:lnTo>
                    <a:pt x="96" y="10"/>
                  </a:lnTo>
                  <a:lnTo>
                    <a:pt x="109" y="21"/>
                  </a:lnTo>
                  <a:lnTo>
                    <a:pt x="110" y="36"/>
                  </a:lnTo>
                  <a:lnTo>
                    <a:pt x="103" y="43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50" name="Freeform 458"/>
            <p:cNvSpPr>
              <a:spLocks/>
            </p:cNvSpPr>
            <p:nvPr/>
          </p:nvSpPr>
          <p:spPr bwMode="auto">
            <a:xfrm>
              <a:off x="4147" y="3418"/>
              <a:ext cx="15" cy="4"/>
            </a:xfrm>
            <a:custGeom>
              <a:avLst/>
              <a:gdLst>
                <a:gd name="T0" fmla="*/ 14 w 15"/>
                <a:gd name="T1" fmla="*/ 2 h 4"/>
                <a:gd name="T2" fmla="*/ 14 w 15"/>
                <a:gd name="T3" fmla="*/ 1 h 4"/>
                <a:gd name="T4" fmla="*/ 8 w 15"/>
                <a:gd name="T5" fmla="*/ 1 h 4"/>
                <a:gd name="T6" fmla="*/ 5 w 15"/>
                <a:gd name="T7" fmla="*/ 1 h 4"/>
                <a:gd name="T8" fmla="*/ 3 w 15"/>
                <a:gd name="T9" fmla="*/ 1 h 4"/>
                <a:gd name="T10" fmla="*/ 2 w 15"/>
                <a:gd name="T11" fmla="*/ 0 h 4"/>
                <a:gd name="T12" fmla="*/ 0 w 15"/>
                <a:gd name="T13" fmla="*/ 0 h 4"/>
                <a:gd name="T14" fmla="*/ 5 w 15"/>
                <a:gd name="T15" fmla="*/ 2 h 4"/>
                <a:gd name="T16" fmla="*/ 8 w 15"/>
                <a:gd name="T17" fmla="*/ 3 h 4"/>
                <a:gd name="T18" fmla="*/ 14 w 15"/>
                <a:gd name="T1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4">
                  <a:moveTo>
                    <a:pt x="14" y="2"/>
                  </a:moveTo>
                  <a:lnTo>
                    <a:pt x="14" y="1"/>
                  </a:lnTo>
                  <a:lnTo>
                    <a:pt x="8" y="1"/>
                  </a:lnTo>
                  <a:lnTo>
                    <a:pt x="5" y="1"/>
                  </a:lnTo>
                  <a:lnTo>
                    <a:pt x="3" y="1"/>
                  </a:lnTo>
                  <a:lnTo>
                    <a:pt x="2" y="0"/>
                  </a:lnTo>
                  <a:lnTo>
                    <a:pt x="0" y="0"/>
                  </a:lnTo>
                  <a:lnTo>
                    <a:pt x="5" y="2"/>
                  </a:lnTo>
                  <a:lnTo>
                    <a:pt x="8" y="3"/>
                  </a:lnTo>
                  <a:lnTo>
                    <a:pt x="14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51" name="Freeform 459"/>
            <p:cNvSpPr>
              <a:spLocks/>
            </p:cNvSpPr>
            <p:nvPr/>
          </p:nvSpPr>
          <p:spPr bwMode="auto">
            <a:xfrm>
              <a:off x="4160" y="3474"/>
              <a:ext cx="11" cy="2"/>
            </a:xfrm>
            <a:custGeom>
              <a:avLst/>
              <a:gdLst>
                <a:gd name="T0" fmla="*/ 10 w 11"/>
                <a:gd name="T1" fmla="*/ 0 h 2"/>
                <a:gd name="T2" fmla="*/ 4 w 11"/>
                <a:gd name="T3" fmla="*/ 1 h 2"/>
                <a:gd name="T4" fmla="*/ 0 w 1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2">
                  <a:moveTo>
                    <a:pt x="10" y="0"/>
                  </a:moveTo>
                  <a:lnTo>
                    <a:pt x="4" y="1"/>
                  </a:ln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52" name="Freeform 460"/>
            <p:cNvSpPr>
              <a:spLocks/>
            </p:cNvSpPr>
            <p:nvPr/>
          </p:nvSpPr>
          <p:spPr bwMode="auto">
            <a:xfrm>
              <a:off x="4149" y="3429"/>
              <a:ext cx="13" cy="9"/>
            </a:xfrm>
            <a:custGeom>
              <a:avLst/>
              <a:gdLst>
                <a:gd name="T0" fmla="*/ 12 w 13"/>
                <a:gd name="T1" fmla="*/ 6 h 9"/>
                <a:gd name="T2" fmla="*/ 12 w 13"/>
                <a:gd name="T3" fmla="*/ 7 h 9"/>
                <a:gd name="T4" fmla="*/ 10 w 13"/>
                <a:gd name="T5" fmla="*/ 8 h 9"/>
                <a:gd name="T6" fmla="*/ 4 w 13"/>
                <a:gd name="T7" fmla="*/ 8 h 9"/>
                <a:gd name="T8" fmla="*/ 0 w 13"/>
                <a:gd name="T9" fmla="*/ 7 h 9"/>
                <a:gd name="T10" fmla="*/ 0 w 13"/>
                <a:gd name="T11" fmla="*/ 3 h 9"/>
                <a:gd name="T12" fmla="*/ 6 w 13"/>
                <a:gd name="T13" fmla="*/ 1 h 9"/>
                <a:gd name="T14" fmla="*/ 11 w 13"/>
                <a:gd name="T15" fmla="*/ 0 h 9"/>
                <a:gd name="T16" fmla="*/ 11 w 13"/>
                <a:gd name="T17" fmla="*/ 1 h 9"/>
                <a:gd name="T18" fmla="*/ 12 w 13"/>
                <a:gd name="T1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9">
                  <a:moveTo>
                    <a:pt x="12" y="6"/>
                  </a:moveTo>
                  <a:lnTo>
                    <a:pt x="12" y="7"/>
                  </a:lnTo>
                  <a:lnTo>
                    <a:pt x="10" y="8"/>
                  </a:lnTo>
                  <a:lnTo>
                    <a:pt x="4" y="8"/>
                  </a:lnTo>
                  <a:lnTo>
                    <a:pt x="0" y="7"/>
                  </a:lnTo>
                  <a:lnTo>
                    <a:pt x="0" y="3"/>
                  </a:lnTo>
                  <a:lnTo>
                    <a:pt x="6" y="1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2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53" name="Freeform 461"/>
            <p:cNvSpPr>
              <a:spLocks/>
            </p:cNvSpPr>
            <p:nvPr/>
          </p:nvSpPr>
          <p:spPr bwMode="auto">
            <a:xfrm>
              <a:off x="4151" y="3430"/>
              <a:ext cx="7" cy="6"/>
            </a:xfrm>
            <a:custGeom>
              <a:avLst/>
              <a:gdLst>
                <a:gd name="T0" fmla="*/ 5 w 7"/>
                <a:gd name="T1" fmla="*/ 3 h 6"/>
                <a:gd name="T2" fmla="*/ 6 w 7"/>
                <a:gd name="T3" fmla="*/ 5 h 6"/>
                <a:gd name="T4" fmla="*/ 3 w 7"/>
                <a:gd name="T5" fmla="*/ 5 h 6"/>
                <a:gd name="T6" fmla="*/ 0 w 7"/>
                <a:gd name="T7" fmla="*/ 5 h 6"/>
                <a:gd name="T8" fmla="*/ 2 w 7"/>
                <a:gd name="T9" fmla="*/ 2 h 6"/>
                <a:gd name="T10" fmla="*/ 6 w 7"/>
                <a:gd name="T11" fmla="*/ 0 h 6"/>
                <a:gd name="T12" fmla="*/ 5 w 7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lnTo>
                    <a:pt x="6" y="5"/>
                  </a:lnTo>
                  <a:lnTo>
                    <a:pt x="3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6" y="0"/>
                  </a:lnTo>
                  <a:lnTo>
                    <a:pt x="5" y="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54" name="Oval 462"/>
            <p:cNvSpPr>
              <a:spLocks noChangeArrowheads="1"/>
            </p:cNvSpPr>
            <p:nvPr/>
          </p:nvSpPr>
          <p:spPr bwMode="auto">
            <a:xfrm flipV="1">
              <a:off x="4156" y="3425"/>
              <a:ext cx="1" cy="9"/>
            </a:xfrm>
            <a:prstGeom prst="ellipse">
              <a:avLst/>
            </a:prstGeom>
            <a:solidFill>
              <a:srgbClr val="800000"/>
            </a:solidFill>
            <a:ln w="12700">
              <a:solidFill>
                <a:srgbClr val="8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655" name="Line 463"/>
            <p:cNvSpPr>
              <a:spLocks noChangeShapeType="1"/>
            </p:cNvSpPr>
            <p:nvPr/>
          </p:nvSpPr>
          <p:spPr bwMode="auto">
            <a:xfrm flipH="1" flipV="1">
              <a:off x="4167" y="3455"/>
              <a:ext cx="6" cy="3"/>
            </a:xfrm>
            <a:prstGeom prst="line">
              <a:avLst/>
            </a:prstGeom>
            <a:noFill/>
            <a:ln w="12700">
              <a:solidFill>
                <a:srgbClr val="8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56" name="Freeform 464"/>
            <p:cNvSpPr>
              <a:spLocks/>
            </p:cNvSpPr>
            <p:nvPr/>
          </p:nvSpPr>
          <p:spPr bwMode="auto">
            <a:xfrm>
              <a:off x="4186" y="3496"/>
              <a:ext cx="8" cy="21"/>
            </a:xfrm>
            <a:custGeom>
              <a:avLst/>
              <a:gdLst>
                <a:gd name="T0" fmla="*/ 0 w 8"/>
                <a:gd name="T1" fmla="*/ 0 h 21"/>
                <a:gd name="T2" fmla="*/ 0 w 8"/>
                <a:gd name="T3" fmla="*/ 5 h 21"/>
                <a:gd name="T4" fmla="*/ 0 w 8"/>
                <a:gd name="T5" fmla="*/ 9 h 21"/>
                <a:gd name="T6" fmla="*/ 0 w 8"/>
                <a:gd name="T7" fmla="*/ 11 h 21"/>
                <a:gd name="T8" fmla="*/ 0 w 8"/>
                <a:gd name="T9" fmla="*/ 18 h 21"/>
                <a:gd name="T10" fmla="*/ 4 w 8"/>
                <a:gd name="T11" fmla="*/ 20 h 21"/>
                <a:gd name="T12" fmla="*/ 7 w 8"/>
                <a:gd name="T13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1">
                  <a:moveTo>
                    <a:pt x="0" y="0"/>
                  </a:moveTo>
                  <a:lnTo>
                    <a:pt x="0" y="5"/>
                  </a:lnTo>
                  <a:lnTo>
                    <a:pt x="0" y="9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4" y="20"/>
                  </a:lnTo>
                  <a:lnTo>
                    <a:pt x="7" y="20"/>
                  </a:lnTo>
                </a:path>
              </a:pathLst>
            </a:custGeom>
            <a:noFill/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57" name="Freeform 465"/>
            <p:cNvSpPr>
              <a:spLocks/>
            </p:cNvSpPr>
            <p:nvPr/>
          </p:nvSpPr>
          <p:spPr bwMode="auto">
            <a:xfrm>
              <a:off x="4186" y="3498"/>
              <a:ext cx="3" cy="18"/>
            </a:xfrm>
            <a:custGeom>
              <a:avLst/>
              <a:gdLst>
                <a:gd name="T0" fmla="*/ 1 w 3"/>
                <a:gd name="T1" fmla="*/ 1 h 18"/>
                <a:gd name="T2" fmla="*/ 0 w 3"/>
                <a:gd name="T3" fmla="*/ 1 h 18"/>
                <a:gd name="T4" fmla="*/ 0 w 3"/>
                <a:gd name="T5" fmla="*/ 3 h 18"/>
                <a:gd name="T6" fmla="*/ 1 w 3"/>
                <a:gd name="T7" fmla="*/ 6 h 18"/>
                <a:gd name="T8" fmla="*/ 0 w 3"/>
                <a:gd name="T9" fmla="*/ 9 h 18"/>
                <a:gd name="T10" fmla="*/ 0 w 3"/>
                <a:gd name="T11" fmla="*/ 12 h 18"/>
                <a:gd name="T12" fmla="*/ 2 w 3"/>
                <a:gd name="T13" fmla="*/ 17 h 18"/>
                <a:gd name="T14" fmla="*/ 0 w 3"/>
                <a:gd name="T15" fmla="*/ 14 h 18"/>
                <a:gd name="T16" fmla="*/ 1 w 3"/>
                <a:gd name="T17" fmla="*/ 14 h 18"/>
                <a:gd name="T18" fmla="*/ 1 w 3"/>
                <a:gd name="T19" fmla="*/ 10 h 18"/>
                <a:gd name="T20" fmla="*/ 1 w 3"/>
                <a:gd name="T21" fmla="*/ 7 h 18"/>
                <a:gd name="T22" fmla="*/ 1 w 3"/>
                <a:gd name="T23" fmla="*/ 3 h 18"/>
                <a:gd name="T24" fmla="*/ 1 w 3"/>
                <a:gd name="T25" fmla="*/ 0 h 18"/>
                <a:gd name="T26" fmla="*/ 1 w 3"/>
                <a:gd name="T2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18">
                  <a:moveTo>
                    <a:pt x="1" y="1"/>
                  </a:moveTo>
                  <a:lnTo>
                    <a:pt x="0" y="1"/>
                  </a:lnTo>
                  <a:lnTo>
                    <a:pt x="0" y="3"/>
                  </a:lnTo>
                  <a:lnTo>
                    <a:pt x="1" y="6"/>
                  </a:lnTo>
                  <a:lnTo>
                    <a:pt x="0" y="9"/>
                  </a:lnTo>
                  <a:lnTo>
                    <a:pt x="0" y="12"/>
                  </a:lnTo>
                  <a:lnTo>
                    <a:pt x="2" y="17"/>
                  </a:lnTo>
                  <a:lnTo>
                    <a:pt x="0" y="14"/>
                  </a:lnTo>
                  <a:lnTo>
                    <a:pt x="1" y="14"/>
                  </a:lnTo>
                  <a:lnTo>
                    <a:pt x="1" y="10"/>
                  </a:lnTo>
                  <a:lnTo>
                    <a:pt x="1" y="7"/>
                  </a:lnTo>
                  <a:lnTo>
                    <a:pt x="1" y="3"/>
                  </a:lnTo>
                  <a:lnTo>
                    <a:pt x="1" y="0"/>
                  </a:lnTo>
                  <a:lnTo>
                    <a:pt x="1" y="1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58" name="Freeform 466"/>
            <p:cNvSpPr>
              <a:spLocks/>
            </p:cNvSpPr>
            <p:nvPr/>
          </p:nvSpPr>
          <p:spPr bwMode="auto">
            <a:xfrm>
              <a:off x="4208" y="3504"/>
              <a:ext cx="11" cy="13"/>
            </a:xfrm>
            <a:custGeom>
              <a:avLst/>
              <a:gdLst>
                <a:gd name="T0" fmla="*/ 5 w 11"/>
                <a:gd name="T1" fmla="*/ 1 h 13"/>
                <a:gd name="T2" fmla="*/ 2 w 11"/>
                <a:gd name="T3" fmla="*/ 3 h 13"/>
                <a:gd name="T4" fmla="*/ 0 w 11"/>
                <a:gd name="T5" fmla="*/ 9 h 13"/>
                <a:gd name="T6" fmla="*/ 2 w 11"/>
                <a:gd name="T7" fmla="*/ 10 h 13"/>
                <a:gd name="T8" fmla="*/ 2 w 11"/>
                <a:gd name="T9" fmla="*/ 11 h 13"/>
                <a:gd name="T10" fmla="*/ 7 w 11"/>
                <a:gd name="T11" fmla="*/ 12 h 13"/>
                <a:gd name="T12" fmla="*/ 8 w 11"/>
                <a:gd name="T13" fmla="*/ 11 h 13"/>
                <a:gd name="T14" fmla="*/ 10 w 11"/>
                <a:gd name="T15" fmla="*/ 7 h 13"/>
                <a:gd name="T16" fmla="*/ 8 w 11"/>
                <a:gd name="T17" fmla="*/ 3 h 13"/>
                <a:gd name="T18" fmla="*/ 5 w 11"/>
                <a:gd name="T19" fmla="*/ 1 h 13"/>
                <a:gd name="T20" fmla="*/ 5 w 11"/>
                <a:gd name="T21" fmla="*/ 0 h 13"/>
                <a:gd name="T22" fmla="*/ 5 w 11"/>
                <a:gd name="T23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13">
                  <a:moveTo>
                    <a:pt x="5" y="1"/>
                  </a:moveTo>
                  <a:lnTo>
                    <a:pt x="2" y="3"/>
                  </a:lnTo>
                  <a:lnTo>
                    <a:pt x="0" y="9"/>
                  </a:lnTo>
                  <a:lnTo>
                    <a:pt x="2" y="10"/>
                  </a:lnTo>
                  <a:lnTo>
                    <a:pt x="2" y="11"/>
                  </a:lnTo>
                  <a:lnTo>
                    <a:pt x="7" y="12"/>
                  </a:lnTo>
                  <a:lnTo>
                    <a:pt x="8" y="11"/>
                  </a:lnTo>
                  <a:lnTo>
                    <a:pt x="10" y="7"/>
                  </a:lnTo>
                  <a:lnTo>
                    <a:pt x="8" y="3"/>
                  </a:lnTo>
                  <a:lnTo>
                    <a:pt x="5" y="1"/>
                  </a:lnTo>
                  <a:lnTo>
                    <a:pt x="5" y="0"/>
                  </a:lnTo>
                  <a:lnTo>
                    <a:pt x="5" y="1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59" name="Freeform 467"/>
            <p:cNvSpPr>
              <a:spLocks/>
            </p:cNvSpPr>
            <p:nvPr/>
          </p:nvSpPr>
          <p:spPr bwMode="auto">
            <a:xfrm>
              <a:off x="4186" y="3506"/>
              <a:ext cx="38" cy="28"/>
            </a:xfrm>
            <a:custGeom>
              <a:avLst/>
              <a:gdLst>
                <a:gd name="T0" fmla="*/ 0 w 38"/>
                <a:gd name="T1" fmla="*/ 6 h 28"/>
                <a:gd name="T2" fmla="*/ 6 w 38"/>
                <a:gd name="T3" fmla="*/ 11 h 28"/>
                <a:gd name="T4" fmla="*/ 6 w 38"/>
                <a:gd name="T5" fmla="*/ 0 h 28"/>
                <a:gd name="T6" fmla="*/ 6 w 38"/>
                <a:gd name="T7" fmla="*/ 6 h 28"/>
                <a:gd name="T8" fmla="*/ 9 w 38"/>
                <a:gd name="T9" fmla="*/ 12 h 28"/>
                <a:gd name="T10" fmla="*/ 11 w 38"/>
                <a:gd name="T11" fmla="*/ 13 h 28"/>
                <a:gd name="T12" fmla="*/ 16 w 38"/>
                <a:gd name="T13" fmla="*/ 11 h 28"/>
                <a:gd name="T14" fmla="*/ 14 w 38"/>
                <a:gd name="T15" fmla="*/ 5 h 28"/>
                <a:gd name="T16" fmla="*/ 16 w 38"/>
                <a:gd name="T17" fmla="*/ 6 h 28"/>
                <a:gd name="T18" fmla="*/ 19 w 38"/>
                <a:gd name="T19" fmla="*/ 11 h 28"/>
                <a:gd name="T20" fmla="*/ 26 w 38"/>
                <a:gd name="T21" fmla="*/ 17 h 28"/>
                <a:gd name="T22" fmla="*/ 31 w 38"/>
                <a:gd name="T23" fmla="*/ 16 h 28"/>
                <a:gd name="T24" fmla="*/ 37 w 38"/>
                <a:gd name="T25" fmla="*/ 27 h 28"/>
                <a:gd name="T26" fmla="*/ 20 w 38"/>
                <a:gd name="T27" fmla="*/ 19 h 28"/>
                <a:gd name="T28" fmla="*/ 16 w 38"/>
                <a:gd name="T29" fmla="*/ 18 h 28"/>
                <a:gd name="T30" fmla="*/ 13 w 38"/>
                <a:gd name="T31" fmla="*/ 17 h 28"/>
                <a:gd name="T32" fmla="*/ 10 w 38"/>
                <a:gd name="T33" fmla="*/ 15 h 28"/>
                <a:gd name="T34" fmla="*/ 6 w 38"/>
                <a:gd name="T35" fmla="*/ 12 h 28"/>
                <a:gd name="T36" fmla="*/ 3 w 38"/>
                <a:gd name="T37" fmla="*/ 11 h 28"/>
                <a:gd name="T38" fmla="*/ 0 w 38"/>
                <a:gd name="T3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" h="28">
                  <a:moveTo>
                    <a:pt x="0" y="6"/>
                  </a:moveTo>
                  <a:lnTo>
                    <a:pt x="6" y="11"/>
                  </a:lnTo>
                  <a:lnTo>
                    <a:pt x="6" y="0"/>
                  </a:lnTo>
                  <a:lnTo>
                    <a:pt x="6" y="6"/>
                  </a:lnTo>
                  <a:lnTo>
                    <a:pt x="9" y="12"/>
                  </a:lnTo>
                  <a:lnTo>
                    <a:pt x="11" y="13"/>
                  </a:lnTo>
                  <a:lnTo>
                    <a:pt x="16" y="11"/>
                  </a:lnTo>
                  <a:lnTo>
                    <a:pt x="14" y="5"/>
                  </a:lnTo>
                  <a:lnTo>
                    <a:pt x="16" y="6"/>
                  </a:lnTo>
                  <a:lnTo>
                    <a:pt x="19" y="11"/>
                  </a:lnTo>
                  <a:lnTo>
                    <a:pt x="26" y="17"/>
                  </a:lnTo>
                  <a:lnTo>
                    <a:pt x="31" y="16"/>
                  </a:lnTo>
                  <a:lnTo>
                    <a:pt x="37" y="27"/>
                  </a:lnTo>
                  <a:lnTo>
                    <a:pt x="20" y="19"/>
                  </a:lnTo>
                  <a:lnTo>
                    <a:pt x="16" y="18"/>
                  </a:lnTo>
                  <a:lnTo>
                    <a:pt x="13" y="17"/>
                  </a:lnTo>
                  <a:lnTo>
                    <a:pt x="10" y="15"/>
                  </a:lnTo>
                  <a:lnTo>
                    <a:pt x="6" y="12"/>
                  </a:lnTo>
                  <a:lnTo>
                    <a:pt x="3" y="11"/>
                  </a:lnTo>
                  <a:lnTo>
                    <a:pt x="0" y="6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60" name="Freeform 468"/>
            <p:cNvSpPr>
              <a:spLocks/>
            </p:cNvSpPr>
            <p:nvPr/>
          </p:nvSpPr>
          <p:spPr bwMode="auto">
            <a:xfrm>
              <a:off x="4191" y="3492"/>
              <a:ext cx="11" cy="16"/>
            </a:xfrm>
            <a:custGeom>
              <a:avLst/>
              <a:gdLst>
                <a:gd name="T0" fmla="*/ 10 w 11"/>
                <a:gd name="T1" fmla="*/ 0 h 16"/>
                <a:gd name="T2" fmla="*/ 7 w 11"/>
                <a:gd name="T3" fmla="*/ 1 h 16"/>
                <a:gd name="T4" fmla="*/ 1 w 11"/>
                <a:gd name="T5" fmla="*/ 1 h 16"/>
                <a:gd name="T6" fmla="*/ 0 w 11"/>
                <a:gd name="T7" fmla="*/ 4 h 16"/>
                <a:gd name="T8" fmla="*/ 0 w 11"/>
                <a:gd name="T9" fmla="*/ 10 h 16"/>
                <a:gd name="T10" fmla="*/ 1 w 11"/>
                <a:gd name="T11" fmla="*/ 15 h 16"/>
                <a:gd name="T12" fmla="*/ 1 w 11"/>
                <a:gd name="T13" fmla="*/ 10 h 16"/>
                <a:gd name="T14" fmla="*/ 1 w 11"/>
                <a:gd name="T15" fmla="*/ 5 h 16"/>
                <a:gd name="T16" fmla="*/ 2 w 11"/>
                <a:gd name="T17" fmla="*/ 2 h 16"/>
                <a:gd name="T18" fmla="*/ 6 w 11"/>
                <a:gd name="T19" fmla="*/ 1 h 16"/>
                <a:gd name="T20" fmla="*/ 10 w 11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16">
                  <a:moveTo>
                    <a:pt x="10" y="0"/>
                  </a:moveTo>
                  <a:lnTo>
                    <a:pt x="7" y="1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10"/>
                  </a:lnTo>
                  <a:lnTo>
                    <a:pt x="1" y="15"/>
                  </a:lnTo>
                  <a:lnTo>
                    <a:pt x="1" y="10"/>
                  </a:lnTo>
                  <a:lnTo>
                    <a:pt x="1" y="5"/>
                  </a:lnTo>
                  <a:lnTo>
                    <a:pt x="2" y="2"/>
                  </a:lnTo>
                  <a:lnTo>
                    <a:pt x="6" y="1"/>
                  </a:lnTo>
                  <a:lnTo>
                    <a:pt x="10" y="0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61" name="Freeform 469"/>
            <p:cNvSpPr>
              <a:spLocks/>
            </p:cNvSpPr>
            <p:nvPr/>
          </p:nvSpPr>
          <p:spPr bwMode="auto">
            <a:xfrm>
              <a:off x="4200" y="3494"/>
              <a:ext cx="7" cy="20"/>
            </a:xfrm>
            <a:custGeom>
              <a:avLst/>
              <a:gdLst>
                <a:gd name="T0" fmla="*/ 0 w 7"/>
                <a:gd name="T1" fmla="*/ 18 h 20"/>
                <a:gd name="T2" fmla="*/ 0 w 7"/>
                <a:gd name="T3" fmla="*/ 12 h 20"/>
                <a:gd name="T4" fmla="*/ 1 w 7"/>
                <a:gd name="T5" fmla="*/ 6 h 20"/>
                <a:gd name="T6" fmla="*/ 4 w 7"/>
                <a:gd name="T7" fmla="*/ 2 h 20"/>
                <a:gd name="T8" fmla="*/ 6 w 7"/>
                <a:gd name="T9" fmla="*/ 0 h 20"/>
                <a:gd name="T10" fmla="*/ 4 w 7"/>
                <a:gd name="T11" fmla="*/ 3 h 20"/>
                <a:gd name="T12" fmla="*/ 2 w 7"/>
                <a:gd name="T13" fmla="*/ 7 h 20"/>
                <a:gd name="T14" fmla="*/ 1 w 7"/>
                <a:gd name="T15" fmla="*/ 13 h 20"/>
                <a:gd name="T16" fmla="*/ 1 w 7"/>
                <a:gd name="T17" fmla="*/ 17 h 20"/>
                <a:gd name="T18" fmla="*/ 2 w 7"/>
                <a:gd name="T19" fmla="*/ 19 h 20"/>
                <a:gd name="T20" fmla="*/ 0 w 7"/>
                <a:gd name="T21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0">
                  <a:moveTo>
                    <a:pt x="0" y="18"/>
                  </a:moveTo>
                  <a:lnTo>
                    <a:pt x="0" y="12"/>
                  </a:lnTo>
                  <a:lnTo>
                    <a:pt x="1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4" y="3"/>
                  </a:lnTo>
                  <a:lnTo>
                    <a:pt x="2" y="7"/>
                  </a:lnTo>
                  <a:lnTo>
                    <a:pt x="1" y="13"/>
                  </a:lnTo>
                  <a:lnTo>
                    <a:pt x="1" y="17"/>
                  </a:lnTo>
                  <a:lnTo>
                    <a:pt x="2" y="19"/>
                  </a:lnTo>
                  <a:lnTo>
                    <a:pt x="0" y="18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62" name="Freeform 470"/>
            <p:cNvSpPr>
              <a:spLocks/>
            </p:cNvSpPr>
            <p:nvPr/>
          </p:nvSpPr>
          <p:spPr bwMode="auto">
            <a:xfrm>
              <a:off x="4212" y="3512"/>
              <a:ext cx="7" cy="14"/>
            </a:xfrm>
            <a:custGeom>
              <a:avLst/>
              <a:gdLst>
                <a:gd name="T0" fmla="*/ 0 w 7"/>
                <a:gd name="T1" fmla="*/ 4 h 14"/>
                <a:gd name="T2" fmla="*/ 3 w 7"/>
                <a:gd name="T3" fmla="*/ 10 h 14"/>
                <a:gd name="T4" fmla="*/ 1 w 7"/>
                <a:gd name="T5" fmla="*/ 12 h 14"/>
                <a:gd name="T6" fmla="*/ 6 w 7"/>
                <a:gd name="T7" fmla="*/ 13 h 14"/>
                <a:gd name="T8" fmla="*/ 5 w 7"/>
                <a:gd name="T9" fmla="*/ 7 h 14"/>
                <a:gd name="T10" fmla="*/ 5 w 7"/>
                <a:gd name="T11" fmla="*/ 0 h 14"/>
                <a:gd name="T12" fmla="*/ 0 w 7"/>
                <a:gd name="T13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4">
                  <a:moveTo>
                    <a:pt x="0" y="4"/>
                  </a:moveTo>
                  <a:lnTo>
                    <a:pt x="3" y="10"/>
                  </a:lnTo>
                  <a:lnTo>
                    <a:pt x="1" y="12"/>
                  </a:lnTo>
                  <a:lnTo>
                    <a:pt x="6" y="13"/>
                  </a:lnTo>
                  <a:lnTo>
                    <a:pt x="5" y="7"/>
                  </a:lnTo>
                  <a:lnTo>
                    <a:pt x="5" y="0"/>
                  </a:lnTo>
                  <a:lnTo>
                    <a:pt x="0" y="4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2663" name="Group 471"/>
          <p:cNvGrpSpPr>
            <a:grpSpLocks/>
          </p:cNvGrpSpPr>
          <p:nvPr/>
        </p:nvGrpSpPr>
        <p:grpSpPr bwMode="auto">
          <a:xfrm>
            <a:off x="2735263" y="3189288"/>
            <a:ext cx="1254125" cy="1231900"/>
            <a:chOff x="1722" y="2009"/>
            <a:chExt cx="791" cy="776"/>
          </a:xfrm>
        </p:grpSpPr>
        <p:sp>
          <p:nvSpPr>
            <p:cNvPr id="1032664" name="Freeform 472"/>
            <p:cNvSpPr>
              <a:spLocks/>
            </p:cNvSpPr>
            <p:nvPr/>
          </p:nvSpPr>
          <p:spPr bwMode="auto">
            <a:xfrm>
              <a:off x="1722" y="2174"/>
              <a:ext cx="791" cy="442"/>
            </a:xfrm>
            <a:custGeom>
              <a:avLst/>
              <a:gdLst>
                <a:gd name="T0" fmla="*/ 290 w 791"/>
                <a:gd name="T1" fmla="*/ 9 h 442"/>
                <a:gd name="T2" fmla="*/ 242 w 791"/>
                <a:gd name="T3" fmla="*/ 47 h 442"/>
                <a:gd name="T4" fmla="*/ 215 w 791"/>
                <a:gd name="T5" fmla="*/ 55 h 442"/>
                <a:gd name="T6" fmla="*/ 95 w 791"/>
                <a:gd name="T7" fmla="*/ 92 h 442"/>
                <a:gd name="T8" fmla="*/ 96 w 791"/>
                <a:gd name="T9" fmla="*/ 118 h 442"/>
                <a:gd name="T10" fmla="*/ 81 w 791"/>
                <a:gd name="T11" fmla="*/ 137 h 442"/>
                <a:gd name="T12" fmla="*/ 75 w 791"/>
                <a:gd name="T13" fmla="*/ 153 h 442"/>
                <a:gd name="T14" fmla="*/ 72 w 791"/>
                <a:gd name="T15" fmla="*/ 191 h 442"/>
                <a:gd name="T16" fmla="*/ 70 w 791"/>
                <a:gd name="T17" fmla="*/ 205 h 442"/>
                <a:gd name="T18" fmla="*/ 43 w 791"/>
                <a:gd name="T19" fmla="*/ 236 h 442"/>
                <a:gd name="T20" fmla="*/ 39 w 791"/>
                <a:gd name="T21" fmla="*/ 260 h 442"/>
                <a:gd name="T22" fmla="*/ 27 w 791"/>
                <a:gd name="T23" fmla="*/ 293 h 442"/>
                <a:gd name="T24" fmla="*/ 0 w 791"/>
                <a:gd name="T25" fmla="*/ 340 h 442"/>
                <a:gd name="T26" fmla="*/ 3 w 791"/>
                <a:gd name="T27" fmla="*/ 355 h 442"/>
                <a:gd name="T28" fmla="*/ 9 w 791"/>
                <a:gd name="T29" fmla="*/ 371 h 442"/>
                <a:gd name="T30" fmla="*/ 20 w 791"/>
                <a:gd name="T31" fmla="*/ 395 h 442"/>
                <a:gd name="T32" fmla="*/ 77 w 791"/>
                <a:gd name="T33" fmla="*/ 435 h 442"/>
                <a:gd name="T34" fmla="*/ 84 w 791"/>
                <a:gd name="T35" fmla="*/ 441 h 442"/>
                <a:gd name="T36" fmla="*/ 681 w 791"/>
                <a:gd name="T37" fmla="*/ 435 h 442"/>
                <a:gd name="T38" fmla="*/ 663 w 791"/>
                <a:gd name="T39" fmla="*/ 402 h 442"/>
                <a:gd name="T40" fmla="*/ 667 w 791"/>
                <a:gd name="T41" fmla="*/ 411 h 442"/>
                <a:gd name="T42" fmla="*/ 682 w 791"/>
                <a:gd name="T43" fmla="*/ 436 h 442"/>
                <a:gd name="T44" fmla="*/ 760 w 791"/>
                <a:gd name="T45" fmla="*/ 438 h 442"/>
                <a:gd name="T46" fmla="*/ 774 w 791"/>
                <a:gd name="T47" fmla="*/ 419 h 442"/>
                <a:gd name="T48" fmla="*/ 773 w 791"/>
                <a:gd name="T49" fmla="*/ 401 h 442"/>
                <a:gd name="T50" fmla="*/ 785 w 791"/>
                <a:gd name="T51" fmla="*/ 377 h 442"/>
                <a:gd name="T52" fmla="*/ 785 w 791"/>
                <a:gd name="T53" fmla="*/ 366 h 442"/>
                <a:gd name="T54" fmla="*/ 788 w 791"/>
                <a:gd name="T55" fmla="*/ 363 h 442"/>
                <a:gd name="T56" fmla="*/ 786 w 791"/>
                <a:gd name="T57" fmla="*/ 337 h 442"/>
                <a:gd name="T58" fmla="*/ 786 w 791"/>
                <a:gd name="T59" fmla="*/ 313 h 442"/>
                <a:gd name="T60" fmla="*/ 790 w 791"/>
                <a:gd name="T61" fmla="*/ 285 h 442"/>
                <a:gd name="T62" fmla="*/ 785 w 791"/>
                <a:gd name="T63" fmla="*/ 273 h 442"/>
                <a:gd name="T64" fmla="*/ 765 w 791"/>
                <a:gd name="T65" fmla="*/ 258 h 442"/>
                <a:gd name="T66" fmla="*/ 755 w 791"/>
                <a:gd name="T67" fmla="*/ 243 h 442"/>
                <a:gd name="T68" fmla="*/ 745 w 791"/>
                <a:gd name="T69" fmla="*/ 223 h 442"/>
                <a:gd name="T70" fmla="*/ 740 w 791"/>
                <a:gd name="T71" fmla="*/ 217 h 442"/>
                <a:gd name="T72" fmla="*/ 725 w 791"/>
                <a:gd name="T73" fmla="*/ 179 h 442"/>
                <a:gd name="T74" fmla="*/ 711 w 791"/>
                <a:gd name="T75" fmla="*/ 167 h 442"/>
                <a:gd name="T76" fmla="*/ 696 w 791"/>
                <a:gd name="T77" fmla="*/ 128 h 442"/>
                <a:gd name="T78" fmla="*/ 666 w 791"/>
                <a:gd name="T79" fmla="*/ 95 h 442"/>
                <a:gd name="T80" fmla="*/ 642 w 791"/>
                <a:gd name="T81" fmla="*/ 62 h 442"/>
                <a:gd name="T82" fmla="*/ 627 w 791"/>
                <a:gd name="T83" fmla="*/ 34 h 442"/>
                <a:gd name="T84" fmla="*/ 595 w 791"/>
                <a:gd name="T85" fmla="*/ 31 h 442"/>
                <a:gd name="T86" fmla="*/ 479 w 791"/>
                <a:gd name="T87" fmla="*/ 14 h 442"/>
                <a:gd name="T88" fmla="*/ 444 w 791"/>
                <a:gd name="T89" fmla="*/ 0 h 442"/>
                <a:gd name="T90" fmla="*/ 290 w 791"/>
                <a:gd name="T91" fmla="*/ 9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91" h="442">
                  <a:moveTo>
                    <a:pt x="290" y="9"/>
                  </a:moveTo>
                  <a:lnTo>
                    <a:pt x="242" y="47"/>
                  </a:lnTo>
                  <a:lnTo>
                    <a:pt x="215" y="55"/>
                  </a:lnTo>
                  <a:lnTo>
                    <a:pt x="95" y="92"/>
                  </a:lnTo>
                  <a:lnTo>
                    <a:pt x="96" y="118"/>
                  </a:lnTo>
                  <a:lnTo>
                    <a:pt x="81" y="137"/>
                  </a:lnTo>
                  <a:lnTo>
                    <a:pt x="75" y="153"/>
                  </a:lnTo>
                  <a:lnTo>
                    <a:pt x="72" y="191"/>
                  </a:lnTo>
                  <a:lnTo>
                    <a:pt x="70" y="205"/>
                  </a:lnTo>
                  <a:lnTo>
                    <a:pt x="43" y="236"/>
                  </a:lnTo>
                  <a:lnTo>
                    <a:pt x="39" y="260"/>
                  </a:lnTo>
                  <a:lnTo>
                    <a:pt x="27" y="293"/>
                  </a:lnTo>
                  <a:lnTo>
                    <a:pt x="0" y="340"/>
                  </a:lnTo>
                  <a:lnTo>
                    <a:pt x="3" y="355"/>
                  </a:lnTo>
                  <a:lnTo>
                    <a:pt x="9" y="371"/>
                  </a:lnTo>
                  <a:lnTo>
                    <a:pt x="20" y="395"/>
                  </a:lnTo>
                  <a:lnTo>
                    <a:pt x="77" y="435"/>
                  </a:lnTo>
                  <a:lnTo>
                    <a:pt x="84" y="441"/>
                  </a:lnTo>
                  <a:lnTo>
                    <a:pt x="681" y="435"/>
                  </a:lnTo>
                  <a:lnTo>
                    <a:pt x="663" y="402"/>
                  </a:lnTo>
                  <a:lnTo>
                    <a:pt x="667" y="411"/>
                  </a:lnTo>
                  <a:lnTo>
                    <a:pt x="682" y="436"/>
                  </a:lnTo>
                  <a:lnTo>
                    <a:pt x="760" y="438"/>
                  </a:lnTo>
                  <a:lnTo>
                    <a:pt x="774" y="419"/>
                  </a:lnTo>
                  <a:lnTo>
                    <a:pt x="773" y="401"/>
                  </a:lnTo>
                  <a:lnTo>
                    <a:pt x="785" y="377"/>
                  </a:lnTo>
                  <a:lnTo>
                    <a:pt x="785" y="366"/>
                  </a:lnTo>
                  <a:lnTo>
                    <a:pt x="788" y="363"/>
                  </a:lnTo>
                  <a:lnTo>
                    <a:pt x="786" y="337"/>
                  </a:lnTo>
                  <a:lnTo>
                    <a:pt x="786" y="313"/>
                  </a:lnTo>
                  <a:lnTo>
                    <a:pt x="790" y="285"/>
                  </a:lnTo>
                  <a:lnTo>
                    <a:pt x="785" y="273"/>
                  </a:lnTo>
                  <a:lnTo>
                    <a:pt x="765" y="258"/>
                  </a:lnTo>
                  <a:lnTo>
                    <a:pt x="755" y="243"/>
                  </a:lnTo>
                  <a:lnTo>
                    <a:pt x="745" y="223"/>
                  </a:lnTo>
                  <a:lnTo>
                    <a:pt x="740" y="217"/>
                  </a:lnTo>
                  <a:lnTo>
                    <a:pt x="725" y="179"/>
                  </a:lnTo>
                  <a:lnTo>
                    <a:pt x="711" y="167"/>
                  </a:lnTo>
                  <a:lnTo>
                    <a:pt x="696" y="128"/>
                  </a:lnTo>
                  <a:lnTo>
                    <a:pt x="666" y="95"/>
                  </a:lnTo>
                  <a:lnTo>
                    <a:pt x="642" y="62"/>
                  </a:lnTo>
                  <a:lnTo>
                    <a:pt x="627" y="34"/>
                  </a:lnTo>
                  <a:lnTo>
                    <a:pt x="595" y="31"/>
                  </a:lnTo>
                  <a:lnTo>
                    <a:pt x="479" y="14"/>
                  </a:lnTo>
                  <a:lnTo>
                    <a:pt x="444" y="0"/>
                  </a:lnTo>
                  <a:lnTo>
                    <a:pt x="290" y="9"/>
                  </a:lnTo>
                </a:path>
              </a:pathLst>
            </a:custGeom>
            <a:solidFill>
              <a:srgbClr val="000080"/>
            </a:solidFill>
            <a:ln w="12700" cap="rnd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65" name="Freeform 473"/>
            <p:cNvSpPr>
              <a:spLocks/>
            </p:cNvSpPr>
            <p:nvPr/>
          </p:nvSpPr>
          <p:spPr bwMode="auto">
            <a:xfrm>
              <a:off x="2036" y="2194"/>
              <a:ext cx="156" cy="284"/>
            </a:xfrm>
            <a:custGeom>
              <a:avLst/>
              <a:gdLst>
                <a:gd name="T0" fmla="*/ 0 w 156"/>
                <a:gd name="T1" fmla="*/ 14 h 284"/>
                <a:gd name="T2" fmla="*/ 0 w 156"/>
                <a:gd name="T3" fmla="*/ 13 h 284"/>
                <a:gd name="T4" fmla="*/ 7 w 156"/>
                <a:gd name="T5" fmla="*/ 40 h 284"/>
                <a:gd name="T6" fmla="*/ 15 w 156"/>
                <a:gd name="T7" fmla="*/ 60 h 284"/>
                <a:gd name="T8" fmla="*/ 21 w 156"/>
                <a:gd name="T9" fmla="*/ 80 h 284"/>
                <a:gd name="T10" fmla="*/ 32 w 156"/>
                <a:gd name="T11" fmla="*/ 99 h 284"/>
                <a:gd name="T12" fmla="*/ 32 w 156"/>
                <a:gd name="T13" fmla="*/ 103 h 284"/>
                <a:gd name="T14" fmla="*/ 44 w 156"/>
                <a:gd name="T15" fmla="*/ 129 h 284"/>
                <a:gd name="T16" fmla="*/ 53 w 156"/>
                <a:gd name="T17" fmla="*/ 154 h 284"/>
                <a:gd name="T18" fmla="*/ 68 w 156"/>
                <a:gd name="T19" fmla="*/ 187 h 284"/>
                <a:gd name="T20" fmla="*/ 74 w 156"/>
                <a:gd name="T21" fmla="*/ 208 h 284"/>
                <a:gd name="T22" fmla="*/ 85 w 156"/>
                <a:gd name="T23" fmla="*/ 226 h 284"/>
                <a:gd name="T24" fmla="*/ 98 w 156"/>
                <a:gd name="T25" fmla="*/ 261 h 284"/>
                <a:gd name="T26" fmla="*/ 113 w 156"/>
                <a:gd name="T27" fmla="*/ 283 h 284"/>
                <a:gd name="T28" fmla="*/ 144 w 156"/>
                <a:gd name="T29" fmla="*/ 172 h 284"/>
                <a:gd name="T30" fmla="*/ 148 w 156"/>
                <a:gd name="T31" fmla="*/ 154 h 284"/>
                <a:gd name="T32" fmla="*/ 150 w 156"/>
                <a:gd name="T33" fmla="*/ 145 h 284"/>
                <a:gd name="T34" fmla="*/ 150 w 156"/>
                <a:gd name="T35" fmla="*/ 141 h 284"/>
                <a:gd name="T36" fmla="*/ 150 w 156"/>
                <a:gd name="T37" fmla="*/ 134 h 284"/>
                <a:gd name="T38" fmla="*/ 153 w 156"/>
                <a:gd name="T39" fmla="*/ 97 h 284"/>
                <a:gd name="T40" fmla="*/ 155 w 156"/>
                <a:gd name="T41" fmla="*/ 87 h 284"/>
                <a:gd name="T42" fmla="*/ 153 w 156"/>
                <a:gd name="T43" fmla="*/ 75 h 284"/>
                <a:gd name="T44" fmla="*/ 152 w 156"/>
                <a:gd name="T45" fmla="*/ 64 h 284"/>
                <a:gd name="T46" fmla="*/ 151 w 156"/>
                <a:gd name="T47" fmla="*/ 57 h 284"/>
                <a:gd name="T48" fmla="*/ 151 w 156"/>
                <a:gd name="T49" fmla="*/ 48 h 284"/>
                <a:gd name="T50" fmla="*/ 148 w 156"/>
                <a:gd name="T51" fmla="*/ 31 h 284"/>
                <a:gd name="T52" fmla="*/ 140 w 156"/>
                <a:gd name="T53" fmla="*/ 18 h 284"/>
                <a:gd name="T54" fmla="*/ 134 w 156"/>
                <a:gd name="T55" fmla="*/ 0 h 284"/>
                <a:gd name="T56" fmla="*/ 64 w 156"/>
                <a:gd name="T57" fmla="*/ 44 h 284"/>
                <a:gd name="T58" fmla="*/ 0 w 156"/>
                <a:gd name="T59" fmla="*/ 1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6" h="284">
                  <a:moveTo>
                    <a:pt x="0" y="14"/>
                  </a:moveTo>
                  <a:lnTo>
                    <a:pt x="0" y="13"/>
                  </a:lnTo>
                  <a:lnTo>
                    <a:pt x="7" y="40"/>
                  </a:lnTo>
                  <a:lnTo>
                    <a:pt x="15" y="60"/>
                  </a:lnTo>
                  <a:lnTo>
                    <a:pt x="21" y="80"/>
                  </a:lnTo>
                  <a:lnTo>
                    <a:pt x="32" y="99"/>
                  </a:lnTo>
                  <a:lnTo>
                    <a:pt x="32" y="103"/>
                  </a:lnTo>
                  <a:lnTo>
                    <a:pt x="44" y="129"/>
                  </a:lnTo>
                  <a:lnTo>
                    <a:pt x="53" y="154"/>
                  </a:lnTo>
                  <a:lnTo>
                    <a:pt x="68" y="187"/>
                  </a:lnTo>
                  <a:lnTo>
                    <a:pt x="74" y="208"/>
                  </a:lnTo>
                  <a:lnTo>
                    <a:pt x="85" y="226"/>
                  </a:lnTo>
                  <a:lnTo>
                    <a:pt x="98" y="261"/>
                  </a:lnTo>
                  <a:lnTo>
                    <a:pt x="113" y="283"/>
                  </a:lnTo>
                  <a:lnTo>
                    <a:pt x="144" y="172"/>
                  </a:lnTo>
                  <a:lnTo>
                    <a:pt x="148" y="154"/>
                  </a:lnTo>
                  <a:lnTo>
                    <a:pt x="150" y="145"/>
                  </a:lnTo>
                  <a:lnTo>
                    <a:pt x="150" y="141"/>
                  </a:lnTo>
                  <a:lnTo>
                    <a:pt x="150" y="134"/>
                  </a:lnTo>
                  <a:lnTo>
                    <a:pt x="153" y="97"/>
                  </a:lnTo>
                  <a:lnTo>
                    <a:pt x="155" y="87"/>
                  </a:lnTo>
                  <a:lnTo>
                    <a:pt x="153" y="75"/>
                  </a:lnTo>
                  <a:lnTo>
                    <a:pt x="152" y="64"/>
                  </a:lnTo>
                  <a:lnTo>
                    <a:pt x="151" y="57"/>
                  </a:lnTo>
                  <a:lnTo>
                    <a:pt x="151" y="48"/>
                  </a:lnTo>
                  <a:lnTo>
                    <a:pt x="148" y="31"/>
                  </a:lnTo>
                  <a:lnTo>
                    <a:pt x="140" y="18"/>
                  </a:lnTo>
                  <a:lnTo>
                    <a:pt x="134" y="0"/>
                  </a:lnTo>
                  <a:lnTo>
                    <a:pt x="64" y="44"/>
                  </a:lnTo>
                  <a:lnTo>
                    <a:pt x="0" y="14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66" name="Freeform 474"/>
            <p:cNvSpPr>
              <a:spLocks/>
            </p:cNvSpPr>
            <p:nvPr/>
          </p:nvSpPr>
          <p:spPr bwMode="auto">
            <a:xfrm>
              <a:off x="2095" y="2241"/>
              <a:ext cx="43" cy="55"/>
            </a:xfrm>
            <a:custGeom>
              <a:avLst/>
              <a:gdLst>
                <a:gd name="T0" fmla="*/ 6 w 43"/>
                <a:gd name="T1" fmla="*/ 2 h 55"/>
                <a:gd name="T2" fmla="*/ 0 w 43"/>
                <a:gd name="T3" fmla="*/ 22 h 55"/>
                <a:gd name="T4" fmla="*/ 14 w 43"/>
                <a:gd name="T5" fmla="*/ 40 h 55"/>
                <a:gd name="T6" fmla="*/ 14 w 43"/>
                <a:gd name="T7" fmla="*/ 52 h 55"/>
                <a:gd name="T8" fmla="*/ 38 w 43"/>
                <a:gd name="T9" fmla="*/ 54 h 55"/>
                <a:gd name="T10" fmla="*/ 42 w 43"/>
                <a:gd name="T11" fmla="*/ 12 h 55"/>
                <a:gd name="T12" fmla="*/ 30 w 43"/>
                <a:gd name="T13" fmla="*/ 0 h 55"/>
                <a:gd name="T14" fmla="*/ 6 w 43"/>
                <a:gd name="T15" fmla="*/ 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55">
                  <a:moveTo>
                    <a:pt x="6" y="2"/>
                  </a:moveTo>
                  <a:lnTo>
                    <a:pt x="0" y="22"/>
                  </a:lnTo>
                  <a:lnTo>
                    <a:pt x="14" y="40"/>
                  </a:lnTo>
                  <a:lnTo>
                    <a:pt x="14" y="52"/>
                  </a:lnTo>
                  <a:lnTo>
                    <a:pt x="38" y="54"/>
                  </a:lnTo>
                  <a:lnTo>
                    <a:pt x="42" y="12"/>
                  </a:lnTo>
                  <a:lnTo>
                    <a:pt x="30" y="0"/>
                  </a:lnTo>
                  <a:lnTo>
                    <a:pt x="6" y="2"/>
                  </a:lnTo>
                </a:path>
              </a:pathLst>
            </a:custGeom>
            <a:solidFill>
              <a:srgbClr val="00C0C0"/>
            </a:solidFill>
            <a:ln w="12700" cap="rnd" cmpd="sng">
              <a:solidFill>
                <a:srgbClr val="0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67" name="Freeform 475"/>
            <p:cNvSpPr>
              <a:spLocks/>
            </p:cNvSpPr>
            <p:nvPr/>
          </p:nvSpPr>
          <p:spPr bwMode="auto">
            <a:xfrm>
              <a:off x="2086" y="2486"/>
              <a:ext cx="60" cy="127"/>
            </a:xfrm>
            <a:custGeom>
              <a:avLst/>
              <a:gdLst>
                <a:gd name="T0" fmla="*/ 12 w 60"/>
                <a:gd name="T1" fmla="*/ 3 h 127"/>
                <a:gd name="T2" fmla="*/ 24 w 60"/>
                <a:gd name="T3" fmla="*/ 0 h 127"/>
                <a:gd name="T4" fmla="*/ 35 w 60"/>
                <a:gd name="T5" fmla="*/ 0 h 127"/>
                <a:gd name="T6" fmla="*/ 42 w 60"/>
                <a:gd name="T7" fmla="*/ 2 h 127"/>
                <a:gd name="T8" fmla="*/ 52 w 60"/>
                <a:gd name="T9" fmla="*/ 5 h 127"/>
                <a:gd name="T10" fmla="*/ 57 w 60"/>
                <a:gd name="T11" fmla="*/ 7 h 127"/>
                <a:gd name="T12" fmla="*/ 59 w 60"/>
                <a:gd name="T13" fmla="*/ 14 h 127"/>
                <a:gd name="T14" fmla="*/ 59 w 60"/>
                <a:gd name="T15" fmla="*/ 20 h 127"/>
                <a:gd name="T16" fmla="*/ 54 w 60"/>
                <a:gd name="T17" fmla="*/ 23 h 127"/>
                <a:gd name="T18" fmla="*/ 46 w 60"/>
                <a:gd name="T19" fmla="*/ 26 h 127"/>
                <a:gd name="T20" fmla="*/ 42 w 60"/>
                <a:gd name="T21" fmla="*/ 27 h 127"/>
                <a:gd name="T22" fmla="*/ 42 w 60"/>
                <a:gd name="T23" fmla="*/ 29 h 127"/>
                <a:gd name="T24" fmla="*/ 39 w 60"/>
                <a:gd name="T25" fmla="*/ 41 h 127"/>
                <a:gd name="T26" fmla="*/ 36 w 60"/>
                <a:gd name="T27" fmla="*/ 62 h 127"/>
                <a:gd name="T28" fmla="*/ 36 w 60"/>
                <a:gd name="T29" fmla="*/ 76 h 127"/>
                <a:gd name="T30" fmla="*/ 36 w 60"/>
                <a:gd name="T31" fmla="*/ 90 h 127"/>
                <a:gd name="T32" fmla="*/ 36 w 60"/>
                <a:gd name="T33" fmla="*/ 104 h 127"/>
                <a:gd name="T34" fmla="*/ 36 w 60"/>
                <a:gd name="T35" fmla="*/ 120 h 127"/>
                <a:gd name="T36" fmla="*/ 36 w 60"/>
                <a:gd name="T37" fmla="*/ 126 h 127"/>
                <a:gd name="T38" fmla="*/ 15 w 60"/>
                <a:gd name="T39" fmla="*/ 123 h 127"/>
                <a:gd name="T40" fmla="*/ 11 w 60"/>
                <a:gd name="T41" fmla="*/ 29 h 127"/>
                <a:gd name="T42" fmla="*/ 5 w 60"/>
                <a:gd name="T43" fmla="*/ 26 h 127"/>
                <a:gd name="T44" fmla="*/ 0 w 60"/>
                <a:gd name="T45" fmla="*/ 20 h 127"/>
                <a:gd name="T46" fmla="*/ 0 w 60"/>
                <a:gd name="T47" fmla="*/ 14 h 127"/>
                <a:gd name="T48" fmla="*/ 2 w 60"/>
                <a:gd name="T49" fmla="*/ 8 h 127"/>
                <a:gd name="T50" fmla="*/ 10 w 60"/>
                <a:gd name="T51" fmla="*/ 4 h 127"/>
                <a:gd name="T52" fmla="*/ 12 w 60"/>
                <a:gd name="T53" fmla="*/ 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0" h="127">
                  <a:moveTo>
                    <a:pt x="12" y="3"/>
                  </a:moveTo>
                  <a:lnTo>
                    <a:pt x="24" y="0"/>
                  </a:lnTo>
                  <a:lnTo>
                    <a:pt x="35" y="0"/>
                  </a:lnTo>
                  <a:lnTo>
                    <a:pt x="42" y="2"/>
                  </a:lnTo>
                  <a:lnTo>
                    <a:pt x="52" y="5"/>
                  </a:lnTo>
                  <a:lnTo>
                    <a:pt x="57" y="7"/>
                  </a:lnTo>
                  <a:lnTo>
                    <a:pt x="59" y="14"/>
                  </a:lnTo>
                  <a:lnTo>
                    <a:pt x="59" y="20"/>
                  </a:lnTo>
                  <a:lnTo>
                    <a:pt x="54" y="23"/>
                  </a:lnTo>
                  <a:lnTo>
                    <a:pt x="46" y="26"/>
                  </a:lnTo>
                  <a:lnTo>
                    <a:pt x="42" y="27"/>
                  </a:lnTo>
                  <a:lnTo>
                    <a:pt x="42" y="29"/>
                  </a:lnTo>
                  <a:lnTo>
                    <a:pt x="39" y="41"/>
                  </a:lnTo>
                  <a:lnTo>
                    <a:pt x="36" y="62"/>
                  </a:lnTo>
                  <a:lnTo>
                    <a:pt x="36" y="76"/>
                  </a:lnTo>
                  <a:lnTo>
                    <a:pt x="36" y="90"/>
                  </a:lnTo>
                  <a:lnTo>
                    <a:pt x="36" y="104"/>
                  </a:lnTo>
                  <a:lnTo>
                    <a:pt x="36" y="120"/>
                  </a:lnTo>
                  <a:lnTo>
                    <a:pt x="36" y="126"/>
                  </a:lnTo>
                  <a:lnTo>
                    <a:pt x="15" y="123"/>
                  </a:lnTo>
                  <a:lnTo>
                    <a:pt x="11" y="29"/>
                  </a:lnTo>
                  <a:lnTo>
                    <a:pt x="5" y="26"/>
                  </a:lnTo>
                  <a:lnTo>
                    <a:pt x="0" y="20"/>
                  </a:lnTo>
                  <a:lnTo>
                    <a:pt x="0" y="14"/>
                  </a:lnTo>
                  <a:lnTo>
                    <a:pt x="2" y="8"/>
                  </a:lnTo>
                  <a:lnTo>
                    <a:pt x="10" y="4"/>
                  </a:lnTo>
                  <a:lnTo>
                    <a:pt x="12" y="3"/>
                  </a:lnTo>
                </a:path>
              </a:pathLst>
            </a:custGeom>
            <a:solidFill>
              <a:srgbClr val="404040"/>
            </a:solidFill>
            <a:ln w="12700" cap="rnd" cmpd="sng">
              <a:solidFill>
                <a:srgbClr val="404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68" name="Freeform 476"/>
            <p:cNvSpPr>
              <a:spLocks/>
            </p:cNvSpPr>
            <p:nvPr/>
          </p:nvSpPr>
          <p:spPr bwMode="auto">
            <a:xfrm>
              <a:off x="1833" y="2540"/>
              <a:ext cx="55" cy="48"/>
            </a:xfrm>
            <a:custGeom>
              <a:avLst/>
              <a:gdLst>
                <a:gd name="T0" fmla="*/ 7 w 55"/>
                <a:gd name="T1" fmla="*/ 0 h 48"/>
                <a:gd name="T2" fmla="*/ 0 w 55"/>
                <a:gd name="T3" fmla="*/ 4 h 48"/>
                <a:gd name="T4" fmla="*/ 0 w 55"/>
                <a:gd name="T5" fmla="*/ 16 h 48"/>
                <a:gd name="T6" fmla="*/ 0 w 55"/>
                <a:gd name="T7" fmla="*/ 27 h 48"/>
                <a:gd name="T8" fmla="*/ 4 w 55"/>
                <a:gd name="T9" fmla="*/ 33 h 48"/>
                <a:gd name="T10" fmla="*/ 10 w 55"/>
                <a:gd name="T11" fmla="*/ 44 h 48"/>
                <a:gd name="T12" fmla="*/ 17 w 55"/>
                <a:gd name="T13" fmla="*/ 47 h 48"/>
                <a:gd name="T14" fmla="*/ 25 w 55"/>
                <a:gd name="T15" fmla="*/ 47 h 48"/>
                <a:gd name="T16" fmla="*/ 32 w 55"/>
                <a:gd name="T17" fmla="*/ 46 h 48"/>
                <a:gd name="T18" fmla="*/ 33 w 55"/>
                <a:gd name="T19" fmla="*/ 45 h 48"/>
                <a:gd name="T20" fmla="*/ 48 w 55"/>
                <a:gd name="T21" fmla="*/ 40 h 48"/>
                <a:gd name="T22" fmla="*/ 54 w 55"/>
                <a:gd name="T23" fmla="*/ 37 h 48"/>
                <a:gd name="T24" fmla="*/ 45 w 55"/>
                <a:gd name="T25" fmla="*/ 33 h 48"/>
                <a:gd name="T26" fmla="*/ 7 w 55"/>
                <a:gd name="T2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5" h="48">
                  <a:moveTo>
                    <a:pt x="7" y="0"/>
                  </a:moveTo>
                  <a:lnTo>
                    <a:pt x="0" y="4"/>
                  </a:lnTo>
                  <a:lnTo>
                    <a:pt x="0" y="16"/>
                  </a:lnTo>
                  <a:lnTo>
                    <a:pt x="0" y="27"/>
                  </a:lnTo>
                  <a:lnTo>
                    <a:pt x="4" y="33"/>
                  </a:lnTo>
                  <a:lnTo>
                    <a:pt x="10" y="44"/>
                  </a:lnTo>
                  <a:lnTo>
                    <a:pt x="17" y="47"/>
                  </a:lnTo>
                  <a:lnTo>
                    <a:pt x="25" y="47"/>
                  </a:lnTo>
                  <a:lnTo>
                    <a:pt x="32" y="46"/>
                  </a:lnTo>
                  <a:lnTo>
                    <a:pt x="33" y="45"/>
                  </a:lnTo>
                  <a:lnTo>
                    <a:pt x="48" y="40"/>
                  </a:lnTo>
                  <a:lnTo>
                    <a:pt x="54" y="37"/>
                  </a:lnTo>
                  <a:lnTo>
                    <a:pt x="45" y="33"/>
                  </a:lnTo>
                  <a:lnTo>
                    <a:pt x="7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69" name="Freeform 477"/>
            <p:cNvSpPr>
              <a:spLocks/>
            </p:cNvSpPr>
            <p:nvPr/>
          </p:nvSpPr>
          <p:spPr bwMode="auto">
            <a:xfrm>
              <a:off x="1840" y="2503"/>
              <a:ext cx="70" cy="74"/>
            </a:xfrm>
            <a:custGeom>
              <a:avLst/>
              <a:gdLst>
                <a:gd name="T0" fmla="*/ 47 w 70"/>
                <a:gd name="T1" fmla="*/ 5 h 74"/>
                <a:gd name="T2" fmla="*/ 19 w 70"/>
                <a:gd name="T3" fmla="*/ 1 h 74"/>
                <a:gd name="T4" fmla="*/ 9 w 70"/>
                <a:gd name="T5" fmla="*/ 2 h 74"/>
                <a:gd name="T6" fmla="*/ 6 w 70"/>
                <a:gd name="T7" fmla="*/ 12 h 74"/>
                <a:gd name="T8" fmla="*/ 1 w 70"/>
                <a:gd name="T9" fmla="*/ 17 h 74"/>
                <a:gd name="T10" fmla="*/ 2 w 70"/>
                <a:gd name="T11" fmla="*/ 27 h 74"/>
                <a:gd name="T12" fmla="*/ 1 w 70"/>
                <a:gd name="T13" fmla="*/ 37 h 74"/>
                <a:gd name="T14" fmla="*/ 3 w 70"/>
                <a:gd name="T15" fmla="*/ 45 h 74"/>
                <a:gd name="T16" fmla="*/ 1 w 70"/>
                <a:gd name="T17" fmla="*/ 53 h 74"/>
                <a:gd name="T18" fmla="*/ 3 w 70"/>
                <a:gd name="T19" fmla="*/ 65 h 74"/>
                <a:gd name="T20" fmla="*/ 14 w 70"/>
                <a:gd name="T21" fmla="*/ 71 h 74"/>
                <a:gd name="T22" fmla="*/ 48 w 70"/>
                <a:gd name="T23" fmla="*/ 73 h 74"/>
                <a:gd name="T24" fmla="*/ 51 w 70"/>
                <a:gd name="T25" fmla="*/ 64 h 74"/>
                <a:gd name="T26" fmla="*/ 33 w 70"/>
                <a:gd name="T27" fmla="*/ 63 h 74"/>
                <a:gd name="T28" fmla="*/ 60 w 70"/>
                <a:gd name="T29" fmla="*/ 65 h 74"/>
                <a:gd name="T30" fmla="*/ 65 w 70"/>
                <a:gd name="T31" fmla="*/ 61 h 74"/>
                <a:gd name="T32" fmla="*/ 63 w 70"/>
                <a:gd name="T33" fmla="*/ 55 h 74"/>
                <a:gd name="T34" fmla="*/ 29 w 70"/>
                <a:gd name="T35" fmla="*/ 50 h 74"/>
                <a:gd name="T36" fmla="*/ 44 w 70"/>
                <a:gd name="T37" fmla="*/ 51 h 74"/>
                <a:gd name="T38" fmla="*/ 61 w 70"/>
                <a:gd name="T39" fmla="*/ 53 h 74"/>
                <a:gd name="T40" fmla="*/ 69 w 70"/>
                <a:gd name="T41" fmla="*/ 51 h 74"/>
                <a:gd name="T42" fmla="*/ 66 w 70"/>
                <a:gd name="T43" fmla="*/ 41 h 74"/>
                <a:gd name="T44" fmla="*/ 53 w 70"/>
                <a:gd name="T45" fmla="*/ 37 h 74"/>
                <a:gd name="T46" fmla="*/ 23 w 70"/>
                <a:gd name="T47" fmla="*/ 33 h 74"/>
                <a:gd name="T48" fmla="*/ 21 w 70"/>
                <a:gd name="T49" fmla="*/ 32 h 74"/>
                <a:gd name="T50" fmla="*/ 39 w 70"/>
                <a:gd name="T51" fmla="*/ 34 h 74"/>
                <a:gd name="T52" fmla="*/ 59 w 70"/>
                <a:gd name="T53" fmla="*/ 37 h 74"/>
                <a:gd name="T54" fmla="*/ 67 w 70"/>
                <a:gd name="T55" fmla="*/ 36 h 74"/>
                <a:gd name="T56" fmla="*/ 67 w 70"/>
                <a:gd name="T57" fmla="*/ 30 h 74"/>
                <a:gd name="T58" fmla="*/ 61 w 70"/>
                <a:gd name="T59" fmla="*/ 24 h 74"/>
                <a:gd name="T60" fmla="*/ 30 w 70"/>
                <a:gd name="T61" fmla="*/ 18 h 74"/>
                <a:gd name="T62" fmla="*/ 26 w 70"/>
                <a:gd name="T63" fmla="*/ 17 h 74"/>
                <a:gd name="T64" fmla="*/ 53 w 70"/>
                <a:gd name="T65" fmla="*/ 21 h 74"/>
                <a:gd name="T66" fmla="*/ 65 w 70"/>
                <a:gd name="T67" fmla="*/ 18 h 74"/>
                <a:gd name="T68" fmla="*/ 63 w 70"/>
                <a:gd name="T69" fmla="*/ 9 h 74"/>
                <a:gd name="T70" fmla="*/ 53 w 70"/>
                <a:gd name="T71" fmla="*/ 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0" h="74">
                  <a:moveTo>
                    <a:pt x="53" y="6"/>
                  </a:moveTo>
                  <a:lnTo>
                    <a:pt x="47" y="5"/>
                  </a:lnTo>
                  <a:lnTo>
                    <a:pt x="32" y="2"/>
                  </a:lnTo>
                  <a:lnTo>
                    <a:pt x="19" y="1"/>
                  </a:lnTo>
                  <a:lnTo>
                    <a:pt x="12" y="0"/>
                  </a:lnTo>
                  <a:lnTo>
                    <a:pt x="9" y="2"/>
                  </a:lnTo>
                  <a:lnTo>
                    <a:pt x="6" y="7"/>
                  </a:lnTo>
                  <a:lnTo>
                    <a:pt x="6" y="12"/>
                  </a:lnTo>
                  <a:lnTo>
                    <a:pt x="6" y="16"/>
                  </a:lnTo>
                  <a:lnTo>
                    <a:pt x="1" y="17"/>
                  </a:lnTo>
                  <a:lnTo>
                    <a:pt x="1" y="22"/>
                  </a:lnTo>
                  <a:lnTo>
                    <a:pt x="2" y="27"/>
                  </a:lnTo>
                  <a:lnTo>
                    <a:pt x="5" y="32"/>
                  </a:lnTo>
                  <a:lnTo>
                    <a:pt x="1" y="37"/>
                  </a:lnTo>
                  <a:lnTo>
                    <a:pt x="1" y="40"/>
                  </a:lnTo>
                  <a:lnTo>
                    <a:pt x="3" y="45"/>
                  </a:lnTo>
                  <a:lnTo>
                    <a:pt x="4" y="49"/>
                  </a:lnTo>
                  <a:lnTo>
                    <a:pt x="1" y="53"/>
                  </a:lnTo>
                  <a:lnTo>
                    <a:pt x="0" y="58"/>
                  </a:lnTo>
                  <a:lnTo>
                    <a:pt x="3" y="65"/>
                  </a:lnTo>
                  <a:lnTo>
                    <a:pt x="6" y="68"/>
                  </a:lnTo>
                  <a:lnTo>
                    <a:pt x="14" y="71"/>
                  </a:lnTo>
                  <a:lnTo>
                    <a:pt x="26" y="73"/>
                  </a:lnTo>
                  <a:lnTo>
                    <a:pt x="48" y="73"/>
                  </a:lnTo>
                  <a:lnTo>
                    <a:pt x="61" y="65"/>
                  </a:lnTo>
                  <a:lnTo>
                    <a:pt x="51" y="64"/>
                  </a:lnTo>
                  <a:lnTo>
                    <a:pt x="33" y="65"/>
                  </a:lnTo>
                  <a:lnTo>
                    <a:pt x="33" y="63"/>
                  </a:lnTo>
                  <a:lnTo>
                    <a:pt x="47" y="65"/>
                  </a:lnTo>
                  <a:lnTo>
                    <a:pt x="60" y="65"/>
                  </a:lnTo>
                  <a:lnTo>
                    <a:pt x="63" y="63"/>
                  </a:lnTo>
                  <a:lnTo>
                    <a:pt x="65" y="61"/>
                  </a:lnTo>
                  <a:lnTo>
                    <a:pt x="66" y="56"/>
                  </a:lnTo>
                  <a:lnTo>
                    <a:pt x="63" y="55"/>
                  </a:lnTo>
                  <a:lnTo>
                    <a:pt x="29" y="51"/>
                  </a:lnTo>
                  <a:lnTo>
                    <a:pt x="29" y="50"/>
                  </a:lnTo>
                  <a:lnTo>
                    <a:pt x="36" y="51"/>
                  </a:lnTo>
                  <a:lnTo>
                    <a:pt x="44" y="51"/>
                  </a:lnTo>
                  <a:lnTo>
                    <a:pt x="51" y="53"/>
                  </a:lnTo>
                  <a:lnTo>
                    <a:pt x="61" y="53"/>
                  </a:lnTo>
                  <a:lnTo>
                    <a:pt x="67" y="53"/>
                  </a:lnTo>
                  <a:lnTo>
                    <a:pt x="69" y="51"/>
                  </a:lnTo>
                  <a:lnTo>
                    <a:pt x="69" y="48"/>
                  </a:lnTo>
                  <a:lnTo>
                    <a:pt x="66" y="41"/>
                  </a:lnTo>
                  <a:lnTo>
                    <a:pt x="62" y="39"/>
                  </a:lnTo>
                  <a:lnTo>
                    <a:pt x="53" y="37"/>
                  </a:lnTo>
                  <a:lnTo>
                    <a:pt x="31" y="35"/>
                  </a:lnTo>
                  <a:lnTo>
                    <a:pt x="23" y="33"/>
                  </a:lnTo>
                  <a:lnTo>
                    <a:pt x="22" y="34"/>
                  </a:lnTo>
                  <a:lnTo>
                    <a:pt x="21" y="32"/>
                  </a:lnTo>
                  <a:lnTo>
                    <a:pt x="23" y="32"/>
                  </a:lnTo>
                  <a:lnTo>
                    <a:pt x="39" y="34"/>
                  </a:lnTo>
                  <a:lnTo>
                    <a:pt x="52" y="36"/>
                  </a:lnTo>
                  <a:lnTo>
                    <a:pt x="59" y="37"/>
                  </a:lnTo>
                  <a:lnTo>
                    <a:pt x="64" y="37"/>
                  </a:lnTo>
                  <a:lnTo>
                    <a:pt x="67" y="36"/>
                  </a:lnTo>
                  <a:lnTo>
                    <a:pt x="67" y="32"/>
                  </a:lnTo>
                  <a:lnTo>
                    <a:pt x="67" y="30"/>
                  </a:lnTo>
                  <a:lnTo>
                    <a:pt x="66" y="27"/>
                  </a:lnTo>
                  <a:lnTo>
                    <a:pt x="61" y="24"/>
                  </a:lnTo>
                  <a:lnTo>
                    <a:pt x="48" y="22"/>
                  </a:lnTo>
                  <a:lnTo>
                    <a:pt x="30" y="18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44" y="20"/>
                  </a:lnTo>
                  <a:lnTo>
                    <a:pt x="53" y="21"/>
                  </a:lnTo>
                  <a:lnTo>
                    <a:pt x="62" y="22"/>
                  </a:lnTo>
                  <a:lnTo>
                    <a:pt x="65" y="18"/>
                  </a:lnTo>
                  <a:lnTo>
                    <a:pt x="64" y="12"/>
                  </a:lnTo>
                  <a:lnTo>
                    <a:pt x="63" y="9"/>
                  </a:lnTo>
                  <a:lnTo>
                    <a:pt x="60" y="7"/>
                  </a:lnTo>
                  <a:lnTo>
                    <a:pt x="53" y="6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70" name="Freeform 478"/>
            <p:cNvSpPr>
              <a:spLocks/>
            </p:cNvSpPr>
            <p:nvPr/>
          </p:nvSpPr>
          <p:spPr bwMode="auto">
            <a:xfrm>
              <a:off x="2154" y="2241"/>
              <a:ext cx="32" cy="134"/>
            </a:xfrm>
            <a:custGeom>
              <a:avLst/>
              <a:gdLst>
                <a:gd name="T0" fmla="*/ 18 w 32"/>
                <a:gd name="T1" fmla="*/ 133 h 134"/>
                <a:gd name="T2" fmla="*/ 18 w 32"/>
                <a:gd name="T3" fmla="*/ 130 h 134"/>
                <a:gd name="T4" fmla="*/ 15 w 32"/>
                <a:gd name="T5" fmla="*/ 120 h 134"/>
                <a:gd name="T6" fmla="*/ 13 w 32"/>
                <a:gd name="T7" fmla="*/ 114 h 134"/>
                <a:gd name="T8" fmla="*/ 11 w 32"/>
                <a:gd name="T9" fmla="*/ 103 h 134"/>
                <a:gd name="T10" fmla="*/ 10 w 32"/>
                <a:gd name="T11" fmla="*/ 92 h 134"/>
                <a:gd name="T12" fmla="*/ 6 w 32"/>
                <a:gd name="T13" fmla="*/ 74 h 134"/>
                <a:gd name="T14" fmla="*/ 3 w 32"/>
                <a:gd name="T15" fmla="*/ 65 h 134"/>
                <a:gd name="T16" fmla="*/ 1 w 32"/>
                <a:gd name="T17" fmla="*/ 56 h 134"/>
                <a:gd name="T18" fmla="*/ 1 w 32"/>
                <a:gd name="T19" fmla="*/ 50 h 134"/>
                <a:gd name="T20" fmla="*/ 0 w 32"/>
                <a:gd name="T21" fmla="*/ 46 h 134"/>
                <a:gd name="T22" fmla="*/ 0 w 32"/>
                <a:gd name="T23" fmla="*/ 47 h 134"/>
                <a:gd name="T24" fmla="*/ 1 w 32"/>
                <a:gd name="T25" fmla="*/ 48 h 134"/>
                <a:gd name="T26" fmla="*/ 2 w 32"/>
                <a:gd name="T27" fmla="*/ 48 h 134"/>
                <a:gd name="T28" fmla="*/ 4 w 32"/>
                <a:gd name="T29" fmla="*/ 51 h 134"/>
                <a:gd name="T30" fmla="*/ 8 w 32"/>
                <a:gd name="T31" fmla="*/ 51 h 134"/>
                <a:gd name="T32" fmla="*/ 12 w 32"/>
                <a:gd name="T33" fmla="*/ 48 h 134"/>
                <a:gd name="T34" fmla="*/ 13 w 32"/>
                <a:gd name="T35" fmla="*/ 41 h 134"/>
                <a:gd name="T36" fmla="*/ 14 w 32"/>
                <a:gd name="T37" fmla="*/ 36 h 134"/>
                <a:gd name="T38" fmla="*/ 18 w 32"/>
                <a:gd name="T39" fmla="*/ 29 h 134"/>
                <a:gd name="T40" fmla="*/ 22 w 32"/>
                <a:gd name="T41" fmla="*/ 17 h 134"/>
                <a:gd name="T42" fmla="*/ 25 w 32"/>
                <a:gd name="T43" fmla="*/ 9 h 134"/>
                <a:gd name="T44" fmla="*/ 28 w 32"/>
                <a:gd name="T45" fmla="*/ 0 h 134"/>
                <a:gd name="T46" fmla="*/ 28 w 32"/>
                <a:gd name="T47" fmla="*/ 8 h 134"/>
                <a:gd name="T48" fmla="*/ 28 w 32"/>
                <a:gd name="T49" fmla="*/ 12 h 134"/>
                <a:gd name="T50" fmla="*/ 29 w 32"/>
                <a:gd name="T51" fmla="*/ 18 h 134"/>
                <a:gd name="T52" fmla="*/ 31 w 32"/>
                <a:gd name="T53" fmla="*/ 28 h 134"/>
                <a:gd name="T54" fmla="*/ 31 w 32"/>
                <a:gd name="T55" fmla="*/ 42 h 134"/>
                <a:gd name="T56" fmla="*/ 31 w 32"/>
                <a:gd name="T57" fmla="*/ 56 h 134"/>
                <a:gd name="T58" fmla="*/ 30 w 32"/>
                <a:gd name="T59" fmla="*/ 71 h 134"/>
                <a:gd name="T60" fmla="*/ 28 w 32"/>
                <a:gd name="T61" fmla="*/ 81 h 134"/>
                <a:gd name="T62" fmla="*/ 26 w 32"/>
                <a:gd name="T63" fmla="*/ 102 h 134"/>
                <a:gd name="T64" fmla="*/ 25 w 32"/>
                <a:gd name="T65" fmla="*/ 112 h 134"/>
                <a:gd name="T66" fmla="*/ 18 w 32"/>
                <a:gd name="T67" fmla="*/ 13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2" h="134">
                  <a:moveTo>
                    <a:pt x="18" y="133"/>
                  </a:moveTo>
                  <a:lnTo>
                    <a:pt x="18" y="130"/>
                  </a:lnTo>
                  <a:lnTo>
                    <a:pt x="15" y="120"/>
                  </a:lnTo>
                  <a:lnTo>
                    <a:pt x="13" y="114"/>
                  </a:lnTo>
                  <a:lnTo>
                    <a:pt x="11" y="103"/>
                  </a:lnTo>
                  <a:lnTo>
                    <a:pt x="10" y="92"/>
                  </a:lnTo>
                  <a:lnTo>
                    <a:pt x="6" y="74"/>
                  </a:lnTo>
                  <a:lnTo>
                    <a:pt x="3" y="65"/>
                  </a:lnTo>
                  <a:lnTo>
                    <a:pt x="1" y="56"/>
                  </a:lnTo>
                  <a:lnTo>
                    <a:pt x="1" y="50"/>
                  </a:lnTo>
                  <a:lnTo>
                    <a:pt x="0" y="46"/>
                  </a:lnTo>
                  <a:lnTo>
                    <a:pt x="0" y="47"/>
                  </a:lnTo>
                  <a:lnTo>
                    <a:pt x="1" y="48"/>
                  </a:lnTo>
                  <a:lnTo>
                    <a:pt x="2" y="48"/>
                  </a:lnTo>
                  <a:lnTo>
                    <a:pt x="4" y="51"/>
                  </a:lnTo>
                  <a:lnTo>
                    <a:pt x="8" y="51"/>
                  </a:lnTo>
                  <a:lnTo>
                    <a:pt x="12" y="48"/>
                  </a:lnTo>
                  <a:lnTo>
                    <a:pt x="13" y="41"/>
                  </a:lnTo>
                  <a:lnTo>
                    <a:pt x="14" y="36"/>
                  </a:lnTo>
                  <a:lnTo>
                    <a:pt x="18" y="29"/>
                  </a:lnTo>
                  <a:lnTo>
                    <a:pt x="22" y="17"/>
                  </a:lnTo>
                  <a:lnTo>
                    <a:pt x="25" y="9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8" y="12"/>
                  </a:lnTo>
                  <a:lnTo>
                    <a:pt x="29" y="18"/>
                  </a:lnTo>
                  <a:lnTo>
                    <a:pt x="31" y="28"/>
                  </a:lnTo>
                  <a:lnTo>
                    <a:pt x="31" y="42"/>
                  </a:lnTo>
                  <a:lnTo>
                    <a:pt x="31" y="56"/>
                  </a:lnTo>
                  <a:lnTo>
                    <a:pt x="30" y="71"/>
                  </a:lnTo>
                  <a:lnTo>
                    <a:pt x="28" y="81"/>
                  </a:lnTo>
                  <a:lnTo>
                    <a:pt x="26" y="102"/>
                  </a:lnTo>
                  <a:lnTo>
                    <a:pt x="25" y="112"/>
                  </a:lnTo>
                  <a:lnTo>
                    <a:pt x="18" y="133"/>
                  </a:lnTo>
                </a:path>
              </a:pathLst>
            </a:custGeom>
            <a:solidFill>
              <a:srgbClr val="E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71" name="Freeform 479"/>
            <p:cNvSpPr>
              <a:spLocks/>
            </p:cNvSpPr>
            <p:nvPr/>
          </p:nvSpPr>
          <p:spPr bwMode="auto">
            <a:xfrm>
              <a:off x="2352" y="2306"/>
              <a:ext cx="4" cy="21"/>
            </a:xfrm>
            <a:custGeom>
              <a:avLst/>
              <a:gdLst>
                <a:gd name="T0" fmla="*/ 0 w 4"/>
                <a:gd name="T1" fmla="*/ 20 h 21"/>
                <a:gd name="T2" fmla="*/ 3 w 4"/>
                <a:gd name="T3" fmla="*/ 0 h 21"/>
                <a:gd name="T4" fmla="*/ 1 w 4"/>
                <a:gd name="T5" fmla="*/ 18 h 21"/>
                <a:gd name="T6" fmla="*/ 0 w 4"/>
                <a:gd name="T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1">
                  <a:moveTo>
                    <a:pt x="0" y="20"/>
                  </a:moveTo>
                  <a:lnTo>
                    <a:pt x="3" y="0"/>
                  </a:lnTo>
                  <a:lnTo>
                    <a:pt x="1" y="18"/>
                  </a:lnTo>
                  <a:lnTo>
                    <a:pt x="0" y="2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72" name="Freeform 480"/>
            <p:cNvSpPr>
              <a:spLocks/>
            </p:cNvSpPr>
            <p:nvPr/>
          </p:nvSpPr>
          <p:spPr bwMode="auto">
            <a:xfrm>
              <a:off x="2346" y="2357"/>
              <a:ext cx="6" cy="38"/>
            </a:xfrm>
            <a:custGeom>
              <a:avLst/>
              <a:gdLst>
                <a:gd name="T0" fmla="*/ 0 w 6"/>
                <a:gd name="T1" fmla="*/ 37 h 38"/>
                <a:gd name="T2" fmla="*/ 0 w 6"/>
                <a:gd name="T3" fmla="*/ 36 h 38"/>
                <a:gd name="T4" fmla="*/ 5 w 6"/>
                <a:gd name="T5" fmla="*/ 0 h 38"/>
                <a:gd name="T6" fmla="*/ 0 w 6"/>
                <a:gd name="T7" fmla="*/ 3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38">
                  <a:moveTo>
                    <a:pt x="0" y="37"/>
                  </a:moveTo>
                  <a:lnTo>
                    <a:pt x="0" y="36"/>
                  </a:lnTo>
                  <a:lnTo>
                    <a:pt x="5" y="0"/>
                  </a:lnTo>
                  <a:lnTo>
                    <a:pt x="0" y="37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73" name="Freeform 481"/>
            <p:cNvSpPr>
              <a:spLocks/>
            </p:cNvSpPr>
            <p:nvPr/>
          </p:nvSpPr>
          <p:spPr bwMode="auto">
            <a:xfrm>
              <a:off x="2110" y="2403"/>
              <a:ext cx="8" cy="19"/>
            </a:xfrm>
            <a:custGeom>
              <a:avLst/>
              <a:gdLst>
                <a:gd name="T0" fmla="*/ 0 w 8"/>
                <a:gd name="T1" fmla="*/ 0 h 19"/>
                <a:gd name="T2" fmla="*/ 0 w 8"/>
                <a:gd name="T3" fmla="*/ 0 h 19"/>
                <a:gd name="T4" fmla="*/ 7 w 8"/>
                <a:gd name="T5" fmla="*/ 18 h 19"/>
                <a:gd name="T6" fmla="*/ 6 w 8"/>
                <a:gd name="T7" fmla="*/ 18 h 19"/>
                <a:gd name="T8" fmla="*/ 0 w 8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9">
                  <a:moveTo>
                    <a:pt x="0" y="0"/>
                  </a:moveTo>
                  <a:lnTo>
                    <a:pt x="0" y="0"/>
                  </a:lnTo>
                  <a:lnTo>
                    <a:pt x="7" y="18"/>
                  </a:lnTo>
                  <a:lnTo>
                    <a:pt x="6" y="18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74" name="Freeform 482"/>
            <p:cNvSpPr>
              <a:spLocks/>
            </p:cNvSpPr>
            <p:nvPr/>
          </p:nvSpPr>
          <p:spPr bwMode="auto">
            <a:xfrm>
              <a:off x="1881" y="2453"/>
              <a:ext cx="32" cy="52"/>
            </a:xfrm>
            <a:custGeom>
              <a:avLst/>
              <a:gdLst>
                <a:gd name="T0" fmla="*/ 29 w 32"/>
                <a:gd name="T1" fmla="*/ 47 h 52"/>
                <a:gd name="T2" fmla="*/ 21 w 32"/>
                <a:gd name="T3" fmla="*/ 48 h 52"/>
                <a:gd name="T4" fmla="*/ 12 w 32"/>
                <a:gd name="T5" fmla="*/ 51 h 52"/>
                <a:gd name="T6" fmla="*/ 7 w 32"/>
                <a:gd name="T7" fmla="*/ 49 h 52"/>
                <a:gd name="T8" fmla="*/ 0 w 32"/>
                <a:gd name="T9" fmla="*/ 48 h 52"/>
                <a:gd name="T10" fmla="*/ 2 w 32"/>
                <a:gd name="T11" fmla="*/ 43 h 52"/>
                <a:gd name="T12" fmla="*/ 11 w 32"/>
                <a:gd name="T13" fmla="*/ 36 h 52"/>
                <a:gd name="T14" fmla="*/ 15 w 32"/>
                <a:gd name="T15" fmla="*/ 27 h 52"/>
                <a:gd name="T16" fmla="*/ 12 w 32"/>
                <a:gd name="T17" fmla="*/ 20 h 52"/>
                <a:gd name="T18" fmla="*/ 12 w 32"/>
                <a:gd name="T19" fmla="*/ 15 h 52"/>
                <a:gd name="T20" fmla="*/ 15 w 32"/>
                <a:gd name="T21" fmla="*/ 4 h 52"/>
                <a:gd name="T22" fmla="*/ 15 w 32"/>
                <a:gd name="T23" fmla="*/ 0 h 52"/>
                <a:gd name="T24" fmla="*/ 21 w 32"/>
                <a:gd name="T25" fmla="*/ 4 h 52"/>
                <a:gd name="T26" fmla="*/ 25 w 32"/>
                <a:gd name="T27" fmla="*/ 11 h 52"/>
                <a:gd name="T28" fmla="*/ 28 w 32"/>
                <a:gd name="T29" fmla="*/ 18 h 52"/>
                <a:gd name="T30" fmla="*/ 29 w 32"/>
                <a:gd name="T31" fmla="*/ 22 h 52"/>
                <a:gd name="T32" fmla="*/ 30 w 32"/>
                <a:gd name="T33" fmla="*/ 30 h 52"/>
                <a:gd name="T34" fmla="*/ 31 w 32"/>
                <a:gd name="T35" fmla="*/ 39 h 52"/>
                <a:gd name="T36" fmla="*/ 29 w 32"/>
                <a:gd name="T37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" h="52">
                  <a:moveTo>
                    <a:pt x="29" y="47"/>
                  </a:moveTo>
                  <a:lnTo>
                    <a:pt x="21" y="48"/>
                  </a:lnTo>
                  <a:lnTo>
                    <a:pt x="12" y="51"/>
                  </a:lnTo>
                  <a:lnTo>
                    <a:pt x="7" y="49"/>
                  </a:lnTo>
                  <a:lnTo>
                    <a:pt x="0" y="48"/>
                  </a:lnTo>
                  <a:lnTo>
                    <a:pt x="2" y="43"/>
                  </a:lnTo>
                  <a:lnTo>
                    <a:pt x="11" y="36"/>
                  </a:lnTo>
                  <a:lnTo>
                    <a:pt x="15" y="27"/>
                  </a:lnTo>
                  <a:lnTo>
                    <a:pt x="12" y="20"/>
                  </a:lnTo>
                  <a:lnTo>
                    <a:pt x="12" y="15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21" y="4"/>
                  </a:lnTo>
                  <a:lnTo>
                    <a:pt x="25" y="11"/>
                  </a:lnTo>
                  <a:lnTo>
                    <a:pt x="28" y="18"/>
                  </a:lnTo>
                  <a:lnTo>
                    <a:pt x="29" y="22"/>
                  </a:lnTo>
                  <a:lnTo>
                    <a:pt x="30" y="30"/>
                  </a:lnTo>
                  <a:lnTo>
                    <a:pt x="31" y="39"/>
                  </a:lnTo>
                  <a:lnTo>
                    <a:pt x="29" y="47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75" name="Freeform 483"/>
            <p:cNvSpPr>
              <a:spLocks/>
            </p:cNvSpPr>
            <p:nvPr/>
          </p:nvSpPr>
          <p:spPr bwMode="auto">
            <a:xfrm>
              <a:off x="2098" y="2482"/>
              <a:ext cx="46" cy="23"/>
            </a:xfrm>
            <a:custGeom>
              <a:avLst/>
              <a:gdLst>
                <a:gd name="T0" fmla="*/ 32 w 46"/>
                <a:gd name="T1" fmla="*/ 2 h 23"/>
                <a:gd name="T2" fmla="*/ 37 w 46"/>
                <a:gd name="T3" fmla="*/ 4 h 23"/>
                <a:gd name="T4" fmla="*/ 41 w 46"/>
                <a:gd name="T5" fmla="*/ 6 h 23"/>
                <a:gd name="T6" fmla="*/ 42 w 46"/>
                <a:gd name="T7" fmla="*/ 8 h 23"/>
                <a:gd name="T8" fmla="*/ 45 w 46"/>
                <a:gd name="T9" fmla="*/ 10 h 23"/>
                <a:gd name="T10" fmla="*/ 45 w 46"/>
                <a:gd name="T11" fmla="*/ 13 h 23"/>
                <a:gd name="T12" fmla="*/ 44 w 46"/>
                <a:gd name="T13" fmla="*/ 17 h 23"/>
                <a:gd name="T14" fmla="*/ 39 w 46"/>
                <a:gd name="T15" fmla="*/ 22 h 23"/>
                <a:gd name="T16" fmla="*/ 37 w 46"/>
                <a:gd name="T17" fmla="*/ 19 h 23"/>
                <a:gd name="T18" fmla="*/ 32 w 46"/>
                <a:gd name="T19" fmla="*/ 14 h 23"/>
                <a:gd name="T20" fmla="*/ 27 w 46"/>
                <a:gd name="T21" fmla="*/ 12 h 23"/>
                <a:gd name="T22" fmla="*/ 18 w 46"/>
                <a:gd name="T23" fmla="*/ 11 h 23"/>
                <a:gd name="T24" fmla="*/ 12 w 46"/>
                <a:gd name="T25" fmla="*/ 11 h 23"/>
                <a:gd name="T26" fmla="*/ 7 w 46"/>
                <a:gd name="T27" fmla="*/ 11 h 23"/>
                <a:gd name="T28" fmla="*/ 5 w 46"/>
                <a:gd name="T29" fmla="*/ 11 h 23"/>
                <a:gd name="T30" fmla="*/ 4 w 46"/>
                <a:gd name="T31" fmla="*/ 10 h 23"/>
                <a:gd name="T32" fmla="*/ 2 w 46"/>
                <a:gd name="T33" fmla="*/ 10 h 23"/>
                <a:gd name="T34" fmla="*/ 0 w 46"/>
                <a:gd name="T35" fmla="*/ 9 h 23"/>
                <a:gd name="T36" fmla="*/ 0 w 46"/>
                <a:gd name="T37" fmla="*/ 7 h 23"/>
                <a:gd name="T38" fmla="*/ 2 w 46"/>
                <a:gd name="T39" fmla="*/ 5 h 23"/>
                <a:gd name="T40" fmla="*/ 8 w 46"/>
                <a:gd name="T41" fmla="*/ 3 h 23"/>
                <a:gd name="T42" fmla="*/ 9 w 46"/>
                <a:gd name="T43" fmla="*/ 3 h 23"/>
                <a:gd name="T44" fmla="*/ 12 w 46"/>
                <a:gd name="T45" fmla="*/ 2 h 23"/>
                <a:gd name="T46" fmla="*/ 16 w 46"/>
                <a:gd name="T47" fmla="*/ 0 h 23"/>
                <a:gd name="T48" fmla="*/ 19 w 46"/>
                <a:gd name="T49" fmla="*/ 0 h 23"/>
                <a:gd name="T50" fmla="*/ 23 w 46"/>
                <a:gd name="T51" fmla="*/ 1 h 23"/>
                <a:gd name="T52" fmla="*/ 28 w 46"/>
                <a:gd name="T53" fmla="*/ 0 h 23"/>
                <a:gd name="T54" fmla="*/ 30 w 46"/>
                <a:gd name="T55" fmla="*/ 1 h 23"/>
                <a:gd name="T56" fmla="*/ 32 w 46"/>
                <a:gd name="T5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6" h="23">
                  <a:moveTo>
                    <a:pt x="32" y="2"/>
                  </a:moveTo>
                  <a:lnTo>
                    <a:pt x="37" y="4"/>
                  </a:lnTo>
                  <a:lnTo>
                    <a:pt x="41" y="6"/>
                  </a:lnTo>
                  <a:lnTo>
                    <a:pt x="42" y="8"/>
                  </a:lnTo>
                  <a:lnTo>
                    <a:pt x="45" y="10"/>
                  </a:lnTo>
                  <a:lnTo>
                    <a:pt x="45" y="13"/>
                  </a:lnTo>
                  <a:lnTo>
                    <a:pt x="44" y="17"/>
                  </a:lnTo>
                  <a:lnTo>
                    <a:pt x="39" y="22"/>
                  </a:lnTo>
                  <a:lnTo>
                    <a:pt x="37" y="19"/>
                  </a:lnTo>
                  <a:lnTo>
                    <a:pt x="32" y="14"/>
                  </a:lnTo>
                  <a:lnTo>
                    <a:pt x="27" y="12"/>
                  </a:lnTo>
                  <a:lnTo>
                    <a:pt x="18" y="11"/>
                  </a:lnTo>
                  <a:lnTo>
                    <a:pt x="12" y="11"/>
                  </a:lnTo>
                  <a:lnTo>
                    <a:pt x="7" y="11"/>
                  </a:lnTo>
                  <a:lnTo>
                    <a:pt x="5" y="11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0" y="9"/>
                  </a:lnTo>
                  <a:lnTo>
                    <a:pt x="0" y="7"/>
                  </a:lnTo>
                  <a:lnTo>
                    <a:pt x="2" y="5"/>
                  </a:lnTo>
                  <a:lnTo>
                    <a:pt x="8" y="3"/>
                  </a:lnTo>
                  <a:lnTo>
                    <a:pt x="9" y="3"/>
                  </a:lnTo>
                  <a:lnTo>
                    <a:pt x="12" y="2"/>
                  </a:lnTo>
                  <a:lnTo>
                    <a:pt x="16" y="0"/>
                  </a:lnTo>
                  <a:lnTo>
                    <a:pt x="19" y="0"/>
                  </a:lnTo>
                  <a:lnTo>
                    <a:pt x="23" y="1"/>
                  </a:lnTo>
                  <a:lnTo>
                    <a:pt x="28" y="0"/>
                  </a:lnTo>
                  <a:lnTo>
                    <a:pt x="30" y="1"/>
                  </a:lnTo>
                  <a:lnTo>
                    <a:pt x="32" y="2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76" name="Freeform 484"/>
            <p:cNvSpPr>
              <a:spLocks/>
            </p:cNvSpPr>
            <p:nvPr/>
          </p:nvSpPr>
          <p:spPr bwMode="auto">
            <a:xfrm>
              <a:off x="1898" y="2503"/>
              <a:ext cx="33" cy="27"/>
            </a:xfrm>
            <a:custGeom>
              <a:avLst/>
              <a:gdLst>
                <a:gd name="T0" fmla="*/ 31 w 33"/>
                <a:gd name="T1" fmla="*/ 16 h 27"/>
                <a:gd name="T2" fmla="*/ 30 w 33"/>
                <a:gd name="T3" fmla="*/ 16 h 27"/>
                <a:gd name="T4" fmla="*/ 29 w 33"/>
                <a:gd name="T5" fmla="*/ 14 h 27"/>
                <a:gd name="T6" fmla="*/ 28 w 33"/>
                <a:gd name="T7" fmla="*/ 15 h 27"/>
                <a:gd name="T8" fmla="*/ 29 w 33"/>
                <a:gd name="T9" fmla="*/ 15 h 27"/>
                <a:gd name="T10" fmla="*/ 28 w 33"/>
                <a:gd name="T11" fmla="*/ 16 h 27"/>
                <a:gd name="T12" fmla="*/ 29 w 33"/>
                <a:gd name="T13" fmla="*/ 17 h 27"/>
                <a:gd name="T14" fmla="*/ 29 w 33"/>
                <a:gd name="T15" fmla="*/ 18 h 27"/>
                <a:gd name="T16" fmla="*/ 30 w 33"/>
                <a:gd name="T17" fmla="*/ 21 h 27"/>
                <a:gd name="T18" fmla="*/ 32 w 33"/>
                <a:gd name="T19" fmla="*/ 22 h 27"/>
                <a:gd name="T20" fmla="*/ 32 w 33"/>
                <a:gd name="T21" fmla="*/ 23 h 27"/>
                <a:gd name="T22" fmla="*/ 32 w 33"/>
                <a:gd name="T23" fmla="*/ 24 h 27"/>
                <a:gd name="T24" fmla="*/ 30 w 33"/>
                <a:gd name="T25" fmla="*/ 26 h 27"/>
                <a:gd name="T26" fmla="*/ 22 w 33"/>
                <a:gd name="T27" fmla="*/ 24 h 27"/>
                <a:gd name="T28" fmla="*/ 17 w 33"/>
                <a:gd name="T29" fmla="*/ 22 h 27"/>
                <a:gd name="T30" fmla="*/ 15 w 33"/>
                <a:gd name="T31" fmla="*/ 19 h 27"/>
                <a:gd name="T32" fmla="*/ 13 w 33"/>
                <a:gd name="T33" fmla="*/ 18 h 27"/>
                <a:gd name="T34" fmla="*/ 13 w 33"/>
                <a:gd name="T35" fmla="*/ 16 h 27"/>
                <a:gd name="T36" fmla="*/ 13 w 33"/>
                <a:gd name="T37" fmla="*/ 15 h 27"/>
                <a:gd name="T38" fmla="*/ 12 w 33"/>
                <a:gd name="T39" fmla="*/ 13 h 27"/>
                <a:gd name="T40" fmla="*/ 11 w 33"/>
                <a:gd name="T41" fmla="*/ 10 h 27"/>
                <a:gd name="T42" fmla="*/ 10 w 33"/>
                <a:gd name="T43" fmla="*/ 9 h 27"/>
                <a:gd name="T44" fmla="*/ 9 w 33"/>
                <a:gd name="T45" fmla="*/ 7 h 27"/>
                <a:gd name="T46" fmla="*/ 8 w 33"/>
                <a:gd name="T47" fmla="*/ 6 h 27"/>
                <a:gd name="T48" fmla="*/ 5 w 33"/>
                <a:gd name="T49" fmla="*/ 4 h 27"/>
                <a:gd name="T50" fmla="*/ 3 w 33"/>
                <a:gd name="T51" fmla="*/ 4 h 27"/>
                <a:gd name="T52" fmla="*/ 2 w 33"/>
                <a:gd name="T53" fmla="*/ 4 h 27"/>
                <a:gd name="T54" fmla="*/ 0 w 33"/>
                <a:gd name="T55" fmla="*/ 4 h 27"/>
                <a:gd name="T56" fmla="*/ 1 w 33"/>
                <a:gd name="T57" fmla="*/ 4 h 27"/>
                <a:gd name="T58" fmla="*/ 3 w 33"/>
                <a:gd name="T59" fmla="*/ 4 h 27"/>
                <a:gd name="T60" fmla="*/ 6 w 33"/>
                <a:gd name="T61" fmla="*/ 2 h 27"/>
                <a:gd name="T62" fmla="*/ 10 w 33"/>
                <a:gd name="T63" fmla="*/ 1 h 27"/>
                <a:gd name="T64" fmla="*/ 14 w 33"/>
                <a:gd name="T65" fmla="*/ 0 h 27"/>
                <a:gd name="T66" fmla="*/ 19 w 33"/>
                <a:gd name="T67" fmla="*/ 0 h 27"/>
                <a:gd name="T68" fmla="*/ 22 w 33"/>
                <a:gd name="T69" fmla="*/ 1 h 27"/>
                <a:gd name="T70" fmla="*/ 25 w 33"/>
                <a:gd name="T71" fmla="*/ 4 h 27"/>
                <a:gd name="T72" fmla="*/ 27 w 33"/>
                <a:gd name="T73" fmla="*/ 5 h 27"/>
                <a:gd name="T74" fmla="*/ 29 w 33"/>
                <a:gd name="T75" fmla="*/ 7 h 27"/>
                <a:gd name="T76" fmla="*/ 30 w 33"/>
                <a:gd name="T77" fmla="*/ 9 h 27"/>
                <a:gd name="T78" fmla="*/ 30 w 33"/>
                <a:gd name="T79" fmla="*/ 10 h 27"/>
                <a:gd name="T80" fmla="*/ 31 w 33"/>
                <a:gd name="T81" fmla="*/ 1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27">
                  <a:moveTo>
                    <a:pt x="31" y="16"/>
                  </a:moveTo>
                  <a:lnTo>
                    <a:pt x="30" y="16"/>
                  </a:lnTo>
                  <a:lnTo>
                    <a:pt x="29" y="14"/>
                  </a:lnTo>
                  <a:lnTo>
                    <a:pt x="28" y="15"/>
                  </a:lnTo>
                  <a:lnTo>
                    <a:pt x="29" y="15"/>
                  </a:lnTo>
                  <a:lnTo>
                    <a:pt x="28" y="16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30" y="21"/>
                  </a:lnTo>
                  <a:lnTo>
                    <a:pt x="32" y="22"/>
                  </a:lnTo>
                  <a:lnTo>
                    <a:pt x="32" y="23"/>
                  </a:lnTo>
                  <a:lnTo>
                    <a:pt x="32" y="24"/>
                  </a:lnTo>
                  <a:lnTo>
                    <a:pt x="30" y="26"/>
                  </a:lnTo>
                  <a:lnTo>
                    <a:pt x="22" y="24"/>
                  </a:lnTo>
                  <a:lnTo>
                    <a:pt x="17" y="22"/>
                  </a:lnTo>
                  <a:lnTo>
                    <a:pt x="15" y="19"/>
                  </a:lnTo>
                  <a:lnTo>
                    <a:pt x="13" y="18"/>
                  </a:lnTo>
                  <a:lnTo>
                    <a:pt x="13" y="16"/>
                  </a:lnTo>
                  <a:lnTo>
                    <a:pt x="13" y="15"/>
                  </a:lnTo>
                  <a:lnTo>
                    <a:pt x="12" y="13"/>
                  </a:lnTo>
                  <a:lnTo>
                    <a:pt x="11" y="10"/>
                  </a:lnTo>
                  <a:lnTo>
                    <a:pt x="10" y="9"/>
                  </a:lnTo>
                  <a:lnTo>
                    <a:pt x="9" y="7"/>
                  </a:lnTo>
                  <a:lnTo>
                    <a:pt x="8" y="6"/>
                  </a:lnTo>
                  <a:lnTo>
                    <a:pt x="5" y="4"/>
                  </a:lnTo>
                  <a:lnTo>
                    <a:pt x="3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1" y="4"/>
                  </a:lnTo>
                  <a:lnTo>
                    <a:pt x="3" y="4"/>
                  </a:lnTo>
                  <a:lnTo>
                    <a:pt x="6" y="2"/>
                  </a:lnTo>
                  <a:lnTo>
                    <a:pt x="10" y="1"/>
                  </a:lnTo>
                  <a:lnTo>
                    <a:pt x="14" y="0"/>
                  </a:lnTo>
                  <a:lnTo>
                    <a:pt x="19" y="0"/>
                  </a:lnTo>
                  <a:lnTo>
                    <a:pt x="22" y="1"/>
                  </a:lnTo>
                  <a:lnTo>
                    <a:pt x="25" y="4"/>
                  </a:lnTo>
                  <a:lnTo>
                    <a:pt x="27" y="5"/>
                  </a:lnTo>
                  <a:lnTo>
                    <a:pt x="29" y="7"/>
                  </a:lnTo>
                  <a:lnTo>
                    <a:pt x="30" y="9"/>
                  </a:lnTo>
                  <a:lnTo>
                    <a:pt x="30" y="10"/>
                  </a:lnTo>
                  <a:lnTo>
                    <a:pt x="31" y="16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77" name="Freeform 485"/>
            <p:cNvSpPr>
              <a:spLocks/>
            </p:cNvSpPr>
            <p:nvPr/>
          </p:nvSpPr>
          <p:spPr bwMode="auto">
            <a:xfrm>
              <a:off x="2119" y="2504"/>
              <a:ext cx="10" cy="43"/>
            </a:xfrm>
            <a:custGeom>
              <a:avLst/>
              <a:gdLst>
                <a:gd name="T0" fmla="*/ 7 w 10"/>
                <a:gd name="T1" fmla="*/ 4 h 43"/>
                <a:gd name="T2" fmla="*/ 9 w 10"/>
                <a:gd name="T3" fmla="*/ 10 h 43"/>
                <a:gd name="T4" fmla="*/ 8 w 10"/>
                <a:gd name="T5" fmla="*/ 12 h 43"/>
                <a:gd name="T6" fmla="*/ 7 w 10"/>
                <a:gd name="T7" fmla="*/ 16 h 43"/>
                <a:gd name="T8" fmla="*/ 6 w 10"/>
                <a:gd name="T9" fmla="*/ 18 h 43"/>
                <a:gd name="T10" fmla="*/ 5 w 10"/>
                <a:gd name="T11" fmla="*/ 23 h 43"/>
                <a:gd name="T12" fmla="*/ 4 w 10"/>
                <a:gd name="T13" fmla="*/ 27 h 43"/>
                <a:gd name="T14" fmla="*/ 3 w 10"/>
                <a:gd name="T15" fmla="*/ 30 h 43"/>
                <a:gd name="T16" fmla="*/ 2 w 10"/>
                <a:gd name="T17" fmla="*/ 36 h 43"/>
                <a:gd name="T18" fmla="*/ 1 w 10"/>
                <a:gd name="T19" fmla="*/ 42 h 43"/>
                <a:gd name="T20" fmla="*/ 1 w 10"/>
                <a:gd name="T21" fmla="*/ 36 h 43"/>
                <a:gd name="T22" fmla="*/ 2 w 10"/>
                <a:gd name="T23" fmla="*/ 32 h 43"/>
                <a:gd name="T24" fmla="*/ 2 w 10"/>
                <a:gd name="T25" fmla="*/ 26 h 43"/>
                <a:gd name="T26" fmla="*/ 2 w 10"/>
                <a:gd name="T27" fmla="*/ 23 h 43"/>
                <a:gd name="T28" fmla="*/ 2 w 10"/>
                <a:gd name="T29" fmla="*/ 17 h 43"/>
                <a:gd name="T30" fmla="*/ 1 w 10"/>
                <a:gd name="T31" fmla="*/ 16 h 43"/>
                <a:gd name="T32" fmla="*/ 0 w 10"/>
                <a:gd name="T33" fmla="*/ 14 h 43"/>
                <a:gd name="T34" fmla="*/ 2 w 10"/>
                <a:gd name="T35" fmla="*/ 0 h 43"/>
                <a:gd name="T36" fmla="*/ 3 w 10"/>
                <a:gd name="T37" fmla="*/ 1 h 43"/>
                <a:gd name="T38" fmla="*/ 4 w 10"/>
                <a:gd name="T39" fmla="*/ 1 h 43"/>
                <a:gd name="T40" fmla="*/ 5 w 10"/>
                <a:gd name="T41" fmla="*/ 2 h 43"/>
                <a:gd name="T42" fmla="*/ 6 w 10"/>
                <a:gd name="T43" fmla="*/ 3 h 43"/>
                <a:gd name="T44" fmla="*/ 7 w 10"/>
                <a:gd name="T45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" h="43">
                  <a:moveTo>
                    <a:pt x="7" y="4"/>
                  </a:moveTo>
                  <a:lnTo>
                    <a:pt x="9" y="10"/>
                  </a:lnTo>
                  <a:lnTo>
                    <a:pt x="8" y="12"/>
                  </a:lnTo>
                  <a:lnTo>
                    <a:pt x="7" y="16"/>
                  </a:lnTo>
                  <a:lnTo>
                    <a:pt x="6" y="18"/>
                  </a:lnTo>
                  <a:lnTo>
                    <a:pt x="5" y="23"/>
                  </a:lnTo>
                  <a:lnTo>
                    <a:pt x="4" y="27"/>
                  </a:lnTo>
                  <a:lnTo>
                    <a:pt x="3" y="30"/>
                  </a:lnTo>
                  <a:lnTo>
                    <a:pt x="2" y="36"/>
                  </a:lnTo>
                  <a:lnTo>
                    <a:pt x="1" y="42"/>
                  </a:lnTo>
                  <a:lnTo>
                    <a:pt x="1" y="36"/>
                  </a:lnTo>
                  <a:lnTo>
                    <a:pt x="2" y="32"/>
                  </a:lnTo>
                  <a:lnTo>
                    <a:pt x="2" y="26"/>
                  </a:lnTo>
                  <a:lnTo>
                    <a:pt x="2" y="23"/>
                  </a:lnTo>
                  <a:lnTo>
                    <a:pt x="2" y="17"/>
                  </a:lnTo>
                  <a:lnTo>
                    <a:pt x="1" y="16"/>
                  </a:lnTo>
                  <a:lnTo>
                    <a:pt x="0" y="14"/>
                  </a:lnTo>
                  <a:lnTo>
                    <a:pt x="2" y="0"/>
                  </a:lnTo>
                  <a:lnTo>
                    <a:pt x="3" y="1"/>
                  </a:lnTo>
                  <a:lnTo>
                    <a:pt x="4" y="1"/>
                  </a:lnTo>
                  <a:lnTo>
                    <a:pt x="5" y="2"/>
                  </a:lnTo>
                  <a:lnTo>
                    <a:pt x="6" y="3"/>
                  </a:lnTo>
                  <a:lnTo>
                    <a:pt x="7" y="4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78" name="Freeform 486"/>
            <p:cNvSpPr>
              <a:spLocks/>
            </p:cNvSpPr>
            <p:nvPr/>
          </p:nvSpPr>
          <p:spPr bwMode="auto">
            <a:xfrm>
              <a:off x="2100" y="2505"/>
              <a:ext cx="10" cy="47"/>
            </a:xfrm>
            <a:custGeom>
              <a:avLst/>
              <a:gdLst>
                <a:gd name="T0" fmla="*/ 3 w 10"/>
                <a:gd name="T1" fmla="*/ 23 h 47"/>
                <a:gd name="T2" fmla="*/ 0 w 10"/>
                <a:gd name="T3" fmla="*/ 46 h 47"/>
                <a:gd name="T4" fmla="*/ 0 w 10"/>
                <a:gd name="T5" fmla="*/ 7 h 47"/>
                <a:gd name="T6" fmla="*/ 7 w 10"/>
                <a:gd name="T7" fmla="*/ 0 h 47"/>
                <a:gd name="T8" fmla="*/ 8 w 10"/>
                <a:gd name="T9" fmla="*/ 6 h 47"/>
                <a:gd name="T10" fmla="*/ 9 w 10"/>
                <a:gd name="T11" fmla="*/ 14 h 47"/>
                <a:gd name="T12" fmla="*/ 7 w 10"/>
                <a:gd name="T13" fmla="*/ 19 h 47"/>
                <a:gd name="T14" fmla="*/ 5 w 10"/>
                <a:gd name="T15" fmla="*/ 22 h 47"/>
                <a:gd name="T16" fmla="*/ 3 w 10"/>
                <a:gd name="T17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47">
                  <a:moveTo>
                    <a:pt x="3" y="23"/>
                  </a:moveTo>
                  <a:lnTo>
                    <a:pt x="0" y="46"/>
                  </a:lnTo>
                  <a:lnTo>
                    <a:pt x="0" y="7"/>
                  </a:lnTo>
                  <a:lnTo>
                    <a:pt x="7" y="0"/>
                  </a:lnTo>
                  <a:lnTo>
                    <a:pt x="8" y="6"/>
                  </a:lnTo>
                  <a:lnTo>
                    <a:pt x="9" y="14"/>
                  </a:lnTo>
                  <a:lnTo>
                    <a:pt x="7" y="19"/>
                  </a:lnTo>
                  <a:lnTo>
                    <a:pt x="5" y="22"/>
                  </a:lnTo>
                  <a:lnTo>
                    <a:pt x="3" y="23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79" name="Freeform 487"/>
            <p:cNvSpPr>
              <a:spLocks/>
            </p:cNvSpPr>
            <p:nvPr/>
          </p:nvSpPr>
          <p:spPr bwMode="auto">
            <a:xfrm>
              <a:off x="2104" y="2521"/>
              <a:ext cx="16" cy="63"/>
            </a:xfrm>
            <a:custGeom>
              <a:avLst/>
              <a:gdLst>
                <a:gd name="T0" fmla="*/ 13 w 16"/>
                <a:gd name="T1" fmla="*/ 25 h 63"/>
                <a:gd name="T2" fmla="*/ 14 w 16"/>
                <a:gd name="T3" fmla="*/ 27 h 63"/>
                <a:gd name="T4" fmla="*/ 14 w 16"/>
                <a:gd name="T5" fmla="*/ 29 h 63"/>
                <a:gd name="T6" fmla="*/ 15 w 16"/>
                <a:gd name="T7" fmla="*/ 31 h 63"/>
                <a:gd name="T8" fmla="*/ 15 w 16"/>
                <a:gd name="T9" fmla="*/ 33 h 63"/>
                <a:gd name="T10" fmla="*/ 15 w 16"/>
                <a:gd name="T11" fmla="*/ 35 h 63"/>
                <a:gd name="T12" fmla="*/ 15 w 16"/>
                <a:gd name="T13" fmla="*/ 36 h 63"/>
                <a:gd name="T14" fmla="*/ 15 w 16"/>
                <a:gd name="T15" fmla="*/ 38 h 63"/>
                <a:gd name="T16" fmla="*/ 15 w 16"/>
                <a:gd name="T17" fmla="*/ 40 h 63"/>
                <a:gd name="T18" fmla="*/ 15 w 16"/>
                <a:gd name="T19" fmla="*/ 42 h 63"/>
                <a:gd name="T20" fmla="*/ 15 w 16"/>
                <a:gd name="T21" fmla="*/ 45 h 63"/>
                <a:gd name="T22" fmla="*/ 15 w 16"/>
                <a:gd name="T23" fmla="*/ 47 h 63"/>
                <a:gd name="T24" fmla="*/ 14 w 16"/>
                <a:gd name="T25" fmla="*/ 48 h 63"/>
                <a:gd name="T26" fmla="*/ 13 w 16"/>
                <a:gd name="T27" fmla="*/ 49 h 63"/>
                <a:gd name="T28" fmla="*/ 12 w 16"/>
                <a:gd name="T29" fmla="*/ 50 h 63"/>
                <a:gd name="T30" fmla="*/ 11 w 16"/>
                <a:gd name="T31" fmla="*/ 51 h 63"/>
                <a:gd name="T32" fmla="*/ 10 w 16"/>
                <a:gd name="T33" fmla="*/ 52 h 63"/>
                <a:gd name="T34" fmla="*/ 9 w 16"/>
                <a:gd name="T35" fmla="*/ 53 h 63"/>
                <a:gd name="T36" fmla="*/ 9 w 16"/>
                <a:gd name="T37" fmla="*/ 55 h 63"/>
                <a:gd name="T38" fmla="*/ 11 w 16"/>
                <a:gd name="T39" fmla="*/ 55 h 63"/>
                <a:gd name="T40" fmla="*/ 13 w 16"/>
                <a:gd name="T41" fmla="*/ 55 h 63"/>
                <a:gd name="T42" fmla="*/ 13 w 16"/>
                <a:gd name="T43" fmla="*/ 57 h 63"/>
                <a:gd name="T44" fmla="*/ 14 w 16"/>
                <a:gd name="T45" fmla="*/ 57 h 63"/>
                <a:gd name="T46" fmla="*/ 14 w 16"/>
                <a:gd name="T47" fmla="*/ 59 h 63"/>
                <a:gd name="T48" fmla="*/ 14 w 16"/>
                <a:gd name="T49" fmla="*/ 61 h 63"/>
                <a:gd name="T50" fmla="*/ 15 w 16"/>
                <a:gd name="T51" fmla="*/ 62 h 63"/>
                <a:gd name="T52" fmla="*/ 0 w 16"/>
                <a:gd name="T53" fmla="*/ 58 h 63"/>
                <a:gd name="T54" fmla="*/ 1 w 16"/>
                <a:gd name="T55" fmla="*/ 54 h 63"/>
                <a:gd name="T56" fmla="*/ 1 w 16"/>
                <a:gd name="T57" fmla="*/ 50 h 63"/>
                <a:gd name="T58" fmla="*/ 1 w 16"/>
                <a:gd name="T59" fmla="*/ 47 h 63"/>
                <a:gd name="T60" fmla="*/ 1 w 16"/>
                <a:gd name="T61" fmla="*/ 43 h 63"/>
                <a:gd name="T62" fmla="*/ 1 w 16"/>
                <a:gd name="T63" fmla="*/ 38 h 63"/>
                <a:gd name="T64" fmla="*/ 1 w 16"/>
                <a:gd name="T65" fmla="*/ 35 h 63"/>
                <a:gd name="T66" fmla="*/ 1 w 16"/>
                <a:gd name="T67" fmla="*/ 31 h 63"/>
                <a:gd name="T68" fmla="*/ 1 w 16"/>
                <a:gd name="T69" fmla="*/ 27 h 63"/>
                <a:gd name="T70" fmla="*/ 1 w 16"/>
                <a:gd name="T71" fmla="*/ 24 h 63"/>
                <a:gd name="T72" fmla="*/ 4 w 16"/>
                <a:gd name="T73" fmla="*/ 10 h 63"/>
                <a:gd name="T74" fmla="*/ 9 w 16"/>
                <a:gd name="T75" fmla="*/ 3 h 63"/>
                <a:gd name="T76" fmla="*/ 11 w 16"/>
                <a:gd name="T77" fmla="*/ 3 h 63"/>
                <a:gd name="T78" fmla="*/ 12 w 16"/>
                <a:gd name="T79" fmla="*/ 13 h 63"/>
                <a:gd name="T80" fmla="*/ 13 w 16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" h="63">
                  <a:moveTo>
                    <a:pt x="13" y="23"/>
                  </a:moveTo>
                  <a:lnTo>
                    <a:pt x="13" y="25"/>
                  </a:lnTo>
                  <a:lnTo>
                    <a:pt x="13" y="26"/>
                  </a:lnTo>
                  <a:lnTo>
                    <a:pt x="14" y="27"/>
                  </a:lnTo>
                  <a:lnTo>
                    <a:pt x="14" y="28"/>
                  </a:lnTo>
                  <a:lnTo>
                    <a:pt x="14" y="29"/>
                  </a:lnTo>
                  <a:lnTo>
                    <a:pt x="15" y="30"/>
                  </a:lnTo>
                  <a:lnTo>
                    <a:pt x="15" y="31"/>
                  </a:lnTo>
                  <a:lnTo>
                    <a:pt x="15" y="32"/>
                  </a:lnTo>
                  <a:lnTo>
                    <a:pt x="15" y="33"/>
                  </a:lnTo>
                  <a:lnTo>
                    <a:pt x="15" y="34"/>
                  </a:lnTo>
                  <a:lnTo>
                    <a:pt x="15" y="35"/>
                  </a:lnTo>
                  <a:lnTo>
                    <a:pt x="15" y="36"/>
                  </a:lnTo>
                  <a:lnTo>
                    <a:pt x="15" y="36"/>
                  </a:lnTo>
                  <a:lnTo>
                    <a:pt x="15" y="37"/>
                  </a:lnTo>
                  <a:lnTo>
                    <a:pt x="15" y="38"/>
                  </a:lnTo>
                  <a:lnTo>
                    <a:pt x="15" y="39"/>
                  </a:lnTo>
                  <a:lnTo>
                    <a:pt x="15" y="40"/>
                  </a:lnTo>
                  <a:lnTo>
                    <a:pt x="15" y="41"/>
                  </a:lnTo>
                  <a:lnTo>
                    <a:pt x="15" y="42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5" y="46"/>
                  </a:lnTo>
                  <a:lnTo>
                    <a:pt x="15" y="47"/>
                  </a:lnTo>
                  <a:lnTo>
                    <a:pt x="15" y="47"/>
                  </a:lnTo>
                  <a:lnTo>
                    <a:pt x="14" y="48"/>
                  </a:lnTo>
                  <a:lnTo>
                    <a:pt x="14" y="49"/>
                  </a:lnTo>
                  <a:lnTo>
                    <a:pt x="13" y="49"/>
                  </a:lnTo>
                  <a:lnTo>
                    <a:pt x="13" y="50"/>
                  </a:lnTo>
                  <a:lnTo>
                    <a:pt x="12" y="50"/>
                  </a:lnTo>
                  <a:lnTo>
                    <a:pt x="12" y="51"/>
                  </a:lnTo>
                  <a:lnTo>
                    <a:pt x="11" y="51"/>
                  </a:lnTo>
                  <a:lnTo>
                    <a:pt x="11" y="52"/>
                  </a:lnTo>
                  <a:lnTo>
                    <a:pt x="10" y="52"/>
                  </a:lnTo>
                  <a:lnTo>
                    <a:pt x="9" y="52"/>
                  </a:lnTo>
                  <a:lnTo>
                    <a:pt x="9" y="53"/>
                  </a:lnTo>
                  <a:lnTo>
                    <a:pt x="9" y="54"/>
                  </a:lnTo>
                  <a:lnTo>
                    <a:pt x="9" y="55"/>
                  </a:lnTo>
                  <a:lnTo>
                    <a:pt x="10" y="55"/>
                  </a:lnTo>
                  <a:lnTo>
                    <a:pt x="11" y="55"/>
                  </a:lnTo>
                  <a:lnTo>
                    <a:pt x="12" y="55"/>
                  </a:lnTo>
                  <a:lnTo>
                    <a:pt x="13" y="55"/>
                  </a:lnTo>
                  <a:lnTo>
                    <a:pt x="13" y="56"/>
                  </a:lnTo>
                  <a:lnTo>
                    <a:pt x="13" y="57"/>
                  </a:lnTo>
                  <a:lnTo>
                    <a:pt x="14" y="57"/>
                  </a:lnTo>
                  <a:lnTo>
                    <a:pt x="14" y="57"/>
                  </a:lnTo>
                  <a:lnTo>
                    <a:pt x="14" y="58"/>
                  </a:lnTo>
                  <a:lnTo>
                    <a:pt x="14" y="59"/>
                  </a:lnTo>
                  <a:lnTo>
                    <a:pt x="14" y="60"/>
                  </a:lnTo>
                  <a:lnTo>
                    <a:pt x="14" y="61"/>
                  </a:lnTo>
                  <a:lnTo>
                    <a:pt x="15" y="61"/>
                  </a:lnTo>
                  <a:lnTo>
                    <a:pt x="15" y="62"/>
                  </a:lnTo>
                  <a:lnTo>
                    <a:pt x="0" y="59"/>
                  </a:lnTo>
                  <a:lnTo>
                    <a:pt x="0" y="58"/>
                  </a:lnTo>
                  <a:lnTo>
                    <a:pt x="0" y="56"/>
                  </a:lnTo>
                  <a:lnTo>
                    <a:pt x="1" y="54"/>
                  </a:lnTo>
                  <a:lnTo>
                    <a:pt x="1" y="52"/>
                  </a:lnTo>
                  <a:lnTo>
                    <a:pt x="1" y="50"/>
                  </a:lnTo>
                  <a:lnTo>
                    <a:pt x="1" y="48"/>
                  </a:lnTo>
                  <a:lnTo>
                    <a:pt x="1" y="47"/>
                  </a:lnTo>
                  <a:lnTo>
                    <a:pt x="1" y="45"/>
                  </a:lnTo>
                  <a:lnTo>
                    <a:pt x="1" y="43"/>
                  </a:lnTo>
                  <a:lnTo>
                    <a:pt x="1" y="40"/>
                  </a:lnTo>
                  <a:lnTo>
                    <a:pt x="1" y="38"/>
                  </a:lnTo>
                  <a:lnTo>
                    <a:pt x="1" y="36"/>
                  </a:lnTo>
                  <a:lnTo>
                    <a:pt x="1" y="35"/>
                  </a:lnTo>
                  <a:lnTo>
                    <a:pt x="1" y="33"/>
                  </a:lnTo>
                  <a:lnTo>
                    <a:pt x="1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1" y="25"/>
                  </a:lnTo>
                  <a:lnTo>
                    <a:pt x="1" y="24"/>
                  </a:lnTo>
                  <a:lnTo>
                    <a:pt x="2" y="17"/>
                  </a:lnTo>
                  <a:lnTo>
                    <a:pt x="4" y="10"/>
                  </a:lnTo>
                  <a:lnTo>
                    <a:pt x="6" y="5"/>
                  </a:lnTo>
                  <a:lnTo>
                    <a:pt x="9" y="3"/>
                  </a:lnTo>
                  <a:lnTo>
                    <a:pt x="9" y="0"/>
                  </a:lnTo>
                  <a:lnTo>
                    <a:pt x="11" y="3"/>
                  </a:lnTo>
                  <a:lnTo>
                    <a:pt x="12" y="6"/>
                  </a:lnTo>
                  <a:lnTo>
                    <a:pt x="12" y="13"/>
                  </a:lnTo>
                  <a:lnTo>
                    <a:pt x="12" y="17"/>
                  </a:lnTo>
                  <a:lnTo>
                    <a:pt x="13" y="23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80" name="Freeform 488"/>
            <p:cNvSpPr>
              <a:spLocks/>
            </p:cNvSpPr>
            <p:nvPr/>
          </p:nvSpPr>
          <p:spPr bwMode="auto">
            <a:xfrm>
              <a:off x="1822" y="2543"/>
              <a:ext cx="72" cy="61"/>
            </a:xfrm>
            <a:custGeom>
              <a:avLst/>
              <a:gdLst>
                <a:gd name="T0" fmla="*/ 27 w 72"/>
                <a:gd name="T1" fmla="*/ 48 h 61"/>
                <a:gd name="T2" fmla="*/ 31 w 72"/>
                <a:gd name="T3" fmla="*/ 49 h 61"/>
                <a:gd name="T4" fmla="*/ 43 w 72"/>
                <a:gd name="T5" fmla="*/ 49 h 61"/>
                <a:gd name="T6" fmla="*/ 51 w 72"/>
                <a:gd name="T7" fmla="*/ 46 h 61"/>
                <a:gd name="T8" fmla="*/ 55 w 72"/>
                <a:gd name="T9" fmla="*/ 45 h 61"/>
                <a:gd name="T10" fmla="*/ 62 w 72"/>
                <a:gd name="T11" fmla="*/ 42 h 61"/>
                <a:gd name="T12" fmla="*/ 66 w 72"/>
                <a:gd name="T13" fmla="*/ 40 h 61"/>
                <a:gd name="T14" fmla="*/ 71 w 72"/>
                <a:gd name="T15" fmla="*/ 39 h 61"/>
                <a:gd name="T16" fmla="*/ 69 w 72"/>
                <a:gd name="T17" fmla="*/ 40 h 61"/>
                <a:gd name="T18" fmla="*/ 66 w 72"/>
                <a:gd name="T19" fmla="*/ 43 h 61"/>
                <a:gd name="T20" fmla="*/ 63 w 72"/>
                <a:gd name="T21" fmla="*/ 45 h 61"/>
                <a:gd name="T22" fmla="*/ 60 w 72"/>
                <a:gd name="T23" fmla="*/ 47 h 61"/>
                <a:gd name="T24" fmla="*/ 56 w 72"/>
                <a:gd name="T25" fmla="*/ 50 h 61"/>
                <a:gd name="T26" fmla="*/ 52 w 72"/>
                <a:gd name="T27" fmla="*/ 51 h 61"/>
                <a:gd name="T28" fmla="*/ 46 w 72"/>
                <a:gd name="T29" fmla="*/ 52 h 61"/>
                <a:gd name="T30" fmla="*/ 43 w 72"/>
                <a:gd name="T31" fmla="*/ 52 h 61"/>
                <a:gd name="T32" fmla="*/ 35 w 72"/>
                <a:gd name="T33" fmla="*/ 52 h 61"/>
                <a:gd name="T34" fmla="*/ 28 w 72"/>
                <a:gd name="T35" fmla="*/ 54 h 61"/>
                <a:gd name="T36" fmla="*/ 28 w 72"/>
                <a:gd name="T37" fmla="*/ 55 h 61"/>
                <a:gd name="T38" fmla="*/ 34 w 72"/>
                <a:gd name="T39" fmla="*/ 55 h 61"/>
                <a:gd name="T40" fmla="*/ 39 w 72"/>
                <a:gd name="T41" fmla="*/ 55 h 61"/>
                <a:gd name="T42" fmla="*/ 43 w 72"/>
                <a:gd name="T43" fmla="*/ 56 h 61"/>
                <a:gd name="T44" fmla="*/ 40 w 72"/>
                <a:gd name="T45" fmla="*/ 58 h 61"/>
                <a:gd name="T46" fmla="*/ 37 w 72"/>
                <a:gd name="T47" fmla="*/ 60 h 61"/>
                <a:gd name="T48" fmla="*/ 34 w 72"/>
                <a:gd name="T49" fmla="*/ 58 h 61"/>
                <a:gd name="T50" fmla="*/ 32 w 72"/>
                <a:gd name="T51" fmla="*/ 60 h 61"/>
                <a:gd name="T52" fmla="*/ 30 w 72"/>
                <a:gd name="T53" fmla="*/ 60 h 61"/>
                <a:gd name="T54" fmla="*/ 25 w 72"/>
                <a:gd name="T55" fmla="*/ 56 h 61"/>
                <a:gd name="T56" fmla="*/ 20 w 72"/>
                <a:gd name="T57" fmla="*/ 55 h 61"/>
                <a:gd name="T58" fmla="*/ 7 w 72"/>
                <a:gd name="T59" fmla="*/ 39 h 61"/>
                <a:gd name="T60" fmla="*/ 2 w 72"/>
                <a:gd name="T61" fmla="*/ 31 h 61"/>
                <a:gd name="T62" fmla="*/ 0 w 72"/>
                <a:gd name="T63" fmla="*/ 20 h 61"/>
                <a:gd name="T64" fmla="*/ 1 w 72"/>
                <a:gd name="T65" fmla="*/ 13 h 61"/>
                <a:gd name="T66" fmla="*/ 2 w 72"/>
                <a:gd name="T67" fmla="*/ 10 h 61"/>
                <a:gd name="T68" fmla="*/ 4 w 72"/>
                <a:gd name="T69" fmla="*/ 7 h 61"/>
                <a:gd name="T70" fmla="*/ 7 w 72"/>
                <a:gd name="T71" fmla="*/ 5 h 61"/>
                <a:gd name="T72" fmla="*/ 10 w 72"/>
                <a:gd name="T73" fmla="*/ 3 h 61"/>
                <a:gd name="T74" fmla="*/ 15 w 72"/>
                <a:gd name="T75" fmla="*/ 0 h 61"/>
                <a:gd name="T76" fmla="*/ 12 w 72"/>
                <a:gd name="T77" fmla="*/ 5 h 61"/>
                <a:gd name="T78" fmla="*/ 11 w 72"/>
                <a:gd name="T79" fmla="*/ 14 h 61"/>
                <a:gd name="T80" fmla="*/ 12 w 72"/>
                <a:gd name="T81" fmla="*/ 23 h 61"/>
                <a:gd name="T82" fmla="*/ 13 w 72"/>
                <a:gd name="T83" fmla="*/ 31 h 61"/>
                <a:gd name="T84" fmla="*/ 19 w 72"/>
                <a:gd name="T85" fmla="*/ 39 h 61"/>
                <a:gd name="T86" fmla="*/ 22 w 72"/>
                <a:gd name="T87" fmla="*/ 46 h 61"/>
                <a:gd name="T88" fmla="*/ 27 w 72"/>
                <a:gd name="T89" fmla="*/ 4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2" h="61">
                  <a:moveTo>
                    <a:pt x="27" y="48"/>
                  </a:moveTo>
                  <a:lnTo>
                    <a:pt x="31" y="49"/>
                  </a:lnTo>
                  <a:lnTo>
                    <a:pt x="43" y="49"/>
                  </a:lnTo>
                  <a:lnTo>
                    <a:pt x="51" y="46"/>
                  </a:lnTo>
                  <a:lnTo>
                    <a:pt x="55" y="45"/>
                  </a:lnTo>
                  <a:lnTo>
                    <a:pt x="62" y="42"/>
                  </a:lnTo>
                  <a:lnTo>
                    <a:pt x="66" y="40"/>
                  </a:lnTo>
                  <a:lnTo>
                    <a:pt x="71" y="39"/>
                  </a:lnTo>
                  <a:lnTo>
                    <a:pt x="69" y="40"/>
                  </a:lnTo>
                  <a:lnTo>
                    <a:pt x="66" y="43"/>
                  </a:lnTo>
                  <a:lnTo>
                    <a:pt x="63" y="45"/>
                  </a:lnTo>
                  <a:lnTo>
                    <a:pt x="60" y="47"/>
                  </a:lnTo>
                  <a:lnTo>
                    <a:pt x="56" y="50"/>
                  </a:lnTo>
                  <a:lnTo>
                    <a:pt x="52" y="51"/>
                  </a:lnTo>
                  <a:lnTo>
                    <a:pt x="46" y="52"/>
                  </a:lnTo>
                  <a:lnTo>
                    <a:pt x="43" y="52"/>
                  </a:lnTo>
                  <a:lnTo>
                    <a:pt x="35" y="52"/>
                  </a:lnTo>
                  <a:lnTo>
                    <a:pt x="28" y="54"/>
                  </a:lnTo>
                  <a:lnTo>
                    <a:pt x="28" y="55"/>
                  </a:lnTo>
                  <a:lnTo>
                    <a:pt x="34" y="55"/>
                  </a:lnTo>
                  <a:lnTo>
                    <a:pt x="39" y="55"/>
                  </a:lnTo>
                  <a:lnTo>
                    <a:pt x="43" y="56"/>
                  </a:lnTo>
                  <a:lnTo>
                    <a:pt x="40" y="58"/>
                  </a:lnTo>
                  <a:lnTo>
                    <a:pt x="37" y="60"/>
                  </a:lnTo>
                  <a:lnTo>
                    <a:pt x="34" y="58"/>
                  </a:lnTo>
                  <a:lnTo>
                    <a:pt x="32" y="60"/>
                  </a:lnTo>
                  <a:lnTo>
                    <a:pt x="30" y="60"/>
                  </a:lnTo>
                  <a:lnTo>
                    <a:pt x="25" y="56"/>
                  </a:lnTo>
                  <a:lnTo>
                    <a:pt x="20" y="55"/>
                  </a:lnTo>
                  <a:lnTo>
                    <a:pt x="7" y="39"/>
                  </a:lnTo>
                  <a:lnTo>
                    <a:pt x="2" y="31"/>
                  </a:lnTo>
                  <a:lnTo>
                    <a:pt x="0" y="20"/>
                  </a:lnTo>
                  <a:lnTo>
                    <a:pt x="1" y="13"/>
                  </a:lnTo>
                  <a:lnTo>
                    <a:pt x="2" y="10"/>
                  </a:lnTo>
                  <a:lnTo>
                    <a:pt x="4" y="7"/>
                  </a:lnTo>
                  <a:lnTo>
                    <a:pt x="7" y="5"/>
                  </a:lnTo>
                  <a:lnTo>
                    <a:pt x="10" y="3"/>
                  </a:lnTo>
                  <a:lnTo>
                    <a:pt x="15" y="0"/>
                  </a:lnTo>
                  <a:lnTo>
                    <a:pt x="12" y="5"/>
                  </a:lnTo>
                  <a:lnTo>
                    <a:pt x="11" y="14"/>
                  </a:lnTo>
                  <a:lnTo>
                    <a:pt x="12" y="23"/>
                  </a:lnTo>
                  <a:lnTo>
                    <a:pt x="13" y="31"/>
                  </a:lnTo>
                  <a:lnTo>
                    <a:pt x="19" y="39"/>
                  </a:lnTo>
                  <a:lnTo>
                    <a:pt x="22" y="46"/>
                  </a:lnTo>
                  <a:lnTo>
                    <a:pt x="27" y="4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81" name="Freeform 489"/>
            <p:cNvSpPr>
              <a:spLocks/>
            </p:cNvSpPr>
            <p:nvPr/>
          </p:nvSpPr>
          <p:spPr bwMode="auto">
            <a:xfrm>
              <a:off x="2380" y="2555"/>
              <a:ext cx="94" cy="32"/>
            </a:xfrm>
            <a:custGeom>
              <a:avLst/>
              <a:gdLst>
                <a:gd name="T0" fmla="*/ 85 w 94"/>
                <a:gd name="T1" fmla="*/ 8 h 32"/>
                <a:gd name="T2" fmla="*/ 90 w 94"/>
                <a:gd name="T3" fmla="*/ 15 h 32"/>
                <a:gd name="T4" fmla="*/ 93 w 94"/>
                <a:gd name="T5" fmla="*/ 20 h 32"/>
                <a:gd name="T6" fmla="*/ 91 w 94"/>
                <a:gd name="T7" fmla="*/ 20 h 32"/>
                <a:gd name="T8" fmla="*/ 83 w 94"/>
                <a:gd name="T9" fmla="*/ 19 h 32"/>
                <a:gd name="T10" fmla="*/ 70 w 94"/>
                <a:gd name="T11" fmla="*/ 26 h 32"/>
                <a:gd name="T12" fmla="*/ 54 w 94"/>
                <a:gd name="T13" fmla="*/ 30 h 32"/>
                <a:gd name="T14" fmla="*/ 66 w 94"/>
                <a:gd name="T15" fmla="*/ 15 h 32"/>
                <a:gd name="T16" fmla="*/ 67 w 94"/>
                <a:gd name="T17" fmla="*/ 11 h 32"/>
                <a:gd name="T18" fmla="*/ 66 w 94"/>
                <a:gd name="T19" fmla="*/ 14 h 32"/>
                <a:gd name="T20" fmla="*/ 62 w 94"/>
                <a:gd name="T21" fmla="*/ 16 h 32"/>
                <a:gd name="T22" fmla="*/ 53 w 94"/>
                <a:gd name="T23" fmla="*/ 24 h 32"/>
                <a:gd name="T24" fmla="*/ 42 w 94"/>
                <a:gd name="T25" fmla="*/ 28 h 32"/>
                <a:gd name="T26" fmla="*/ 33 w 94"/>
                <a:gd name="T27" fmla="*/ 23 h 32"/>
                <a:gd name="T28" fmla="*/ 39 w 94"/>
                <a:gd name="T29" fmla="*/ 20 h 32"/>
                <a:gd name="T30" fmla="*/ 39 w 94"/>
                <a:gd name="T31" fmla="*/ 19 h 32"/>
                <a:gd name="T32" fmla="*/ 28 w 94"/>
                <a:gd name="T33" fmla="*/ 26 h 32"/>
                <a:gd name="T34" fmla="*/ 14 w 94"/>
                <a:gd name="T35" fmla="*/ 30 h 32"/>
                <a:gd name="T36" fmla="*/ 4 w 94"/>
                <a:gd name="T37" fmla="*/ 30 h 32"/>
                <a:gd name="T38" fmla="*/ 0 w 94"/>
                <a:gd name="T39" fmla="*/ 28 h 32"/>
                <a:gd name="T40" fmla="*/ 1 w 94"/>
                <a:gd name="T41" fmla="*/ 26 h 32"/>
                <a:gd name="T42" fmla="*/ 10 w 94"/>
                <a:gd name="T43" fmla="*/ 23 h 32"/>
                <a:gd name="T44" fmla="*/ 19 w 94"/>
                <a:gd name="T45" fmla="*/ 17 h 32"/>
                <a:gd name="T46" fmla="*/ 27 w 94"/>
                <a:gd name="T47" fmla="*/ 11 h 32"/>
                <a:gd name="T48" fmla="*/ 33 w 94"/>
                <a:gd name="T49" fmla="*/ 10 h 32"/>
                <a:gd name="T50" fmla="*/ 41 w 94"/>
                <a:gd name="T51" fmla="*/ 6 h 32"/>
                <a:gd name="T52" fmla="*/ 47 w 94"/>
                <a:gd name="T53" fmla="*/ 2 h 32"/>
                <a:gd name="T54" fmla="*/ 54 w 94"/>
                <a:gd name="T55" fmla="*/ 0 h 32"/>
                <a:gd name="T56" fmla="*/ 63 w 94"/>
                <a:gd name="T57" fmla="*/ 2 h 32"/>
                <a:gd name="T58" fmla="*/ 72 w 94"/>
                <a:gd name="T59" fmla="*/ 5 h 32"/>
                <a:gd name="T60" fmla="*/ 81 w 94"/>
                <a:gd name="T61" fmla="*/ 8 h 32"/>
                <a:gd name="T62" fmla="*/ 85 w 94"/>
                <a:gd name="T63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4" h="32">
                  <a:moveTo>
                    <a:pt x="85" y="8"/>
                  </a:moveTo>
                  <a:lnTo>
                    <a:pt x="85" y="8"/>
                  </a:lnTo>
                  <a:lnTo>
                    <a:pt x="86" y="10"/>
                  </a:lnTo>
                  <a:lnTo>
                    <a:pt x="90" y="15"/>
                  </a:lnTo>
                  <a:lnTo>
                    <a:pt x="88" y="12"/>
                  </a:lnTo>
                  <a:lnTo>
                    <a:pt x="93" y="20"/>
                  </a:lnTo>
                  <a:lnTo>
                    <a:pt x="91" y="21"/>
                  </a:lnTo>
                  <a:lnTo>
                    <a:pt x="91" y="20"/>
                  </a:lnTo>
                  <a:lnTo>
                    <a:pt x="90" y="20"/>
                  </a:lnTo>
                  <a:lnTo>
                    <a:pt x="83" y="19"/>
                  </a:lnTo>
                  <a:lnTo>
                    <a:pt x="83" y="20"/>
                  </a:lnTo>
                  <a:lnTo>
                    <a:pt x="70" y="26"/>
                  </a:lnTo>
                  <a:lnTo>
                    <a:pt x="62" y="31"/>
                  </a:lnTo>
                  <a:lnTo>
                    <a:pt x="54" y="30"/>
                  </a:lnTo>
                  <a:lnTo>
                    <a:pt x="51" y="27"/>
                  </a:lnTo>
                  <a:lnTo>
                    <a:pt x="66" y="15"/>
                  </a:lnTo>
                  <a:lnTo>
                    <a:pt x="66" y="14"/>
                  </a:lnTo>
                  <a:lnTo>
                    <a:pt x="67" y="11"/>
                  </a:lnTo>
                  <a:lnTo>
                    <a:pt x="69" y="11"/>
                  </a:lnTo>
                  <a:lnTo>
                    <a:pt x="66" y="14"/>
                  </a:lnTo>
                  <a:lnTo>
                    <a:pt x="65" y="14"/>
                  </a:lnTo>
                  <a:lnTo>
                    <a:pt x="62" y="16"/>
                  </a:lnTo>
                  <a:lnTo>
                    <a:pt x="58" y="20"/>
                  </a:lnTo>
                  <a:lnTo>
                    <a:pt x="53" y="24"/>
                  </a:lnTo>
                  <a:lnTo>
                    <a:pt x="47" y="27"/>
                  </a:lnTo>
                  <a:lnTo>
                    <a:pt x="42" y="28"/>
                  </a:lnTo>
                  <a:lnTo>
                    <a:pt x="36" y="26"/>
                  </a:lnTo>
                  <a:lnTo>
                    <a:pt x="33" y="23"/>
                  </a:lnTo>
                  <a:lnTo>
                    <a:pt x="37" y="20"/>
                  </a:lnTo>
                  <a:lnTo>
                    <a:pt x="39" y="20"/>
                  </a:lnTo>
                  <a:lnTo>
                    <a:pt x="39" y="17"/>
                  </a:lnTo>
                  <a:lnTo>
                    <a:pt x="39" y="19"/>
                  </a:lnTo>
                  <a:lnTo>
                    <a:pt x="33" y="23"/>
                  </a:lnTo>
                  <a:lnTo>
                    <a:pt x="28" y="26"/>
                  </a:lnTo>
                  <a:lnTo>
                    <a:pt x="24" y="29"/>
                  </a:lnTo>
                  <a:lnTo>
                    <a:pt x="14" y="30"/>
                  </a:lnTo>
                  <a:lnTo>
                    <a:pt x="10" y="30"/>
                  </a:lnTo>
                  <a:lnTo>
                    <a:pt x="4" y="30"/>
                  </a:lnTo>
                  <a:lnTo>
                    <a:pt x="2" y="29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6"/>
                  </a:lnTo>
                  <a:lnTo>
                    <a:pt x="8" y="24"/>
                  </a:lnTo>
                  <a:lnTo>
                    <a:pt x="10" y="23"/>
                  </a:lnTo>
                  <a:lnTo>
                    <a:pt x="16" y="19"/>
                  </a:lnTo>
                  <a:lnTo>
                    <a:pt x="19" y="17"/>
                  </a:lnTo>
                  <a:lnTo>
                    <a:pt x="23" y="14"/>
                  </a:lnTo>
                  <a:lnTo>
                    <a:pt x="27" y="11"/>
                  </a:lnTo>
                  <a:lnTo>
                    <a:pt x="30" y="11"/>
                  </a:lnTo>
                  <a:lnTo>
                    <a:pt x="33" y="10"/>
                  </a:lnTo>
                  <a:lnTo>
                    <a:pt x="39" y="9"/>
                  </a:lnTo>
                  <a:lnTo>
                    <a:pt x="41" y="6"/>
                  </a:lnTo>
                  <a:lnTo>
                    <a:pt x="45" y="4"/>
                  </a:lnTo>
                  <a:lnTo>
                    <a:pt x="47" y="2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58" y="0"/>
                  </a:lnTo>
                  <a:lnTo>
                    <a:pt x="63" y="2"/>
                  </a:lnTo>
                  <a:lnTo>
                    <a:pt x="69" y="4"/>
                  </a:lnTo>
                  <a:lnTo>
                    <a:pt x="72" y="5"/>
                  </a:lnTo>
                  <a:lnTo>
                    <a:pt x="78" y="7"/>
                  </a:lnTo>
                  <a:lnTo>
                    <a:pt x="81" y="8"/>
                  </a:lnTo>
                  <a:lnTo>
                    <a:pt x="83" y="8"/>
                  </a:lnTo>
                  <a:lnTo>
                    <a:pt x="85" y="8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82" name="Freeform 490"/>
            <p:cNvSpPr>
              <a:spLocks/>
            </p:cNvSpPr>
            <p:nvPr/>
          </p:nvSpPr>
          <p:spPr bwMode="auto">
            <a:xfrm>
              <a:off x="2449" y="2571"/>
              <a:ext cx="42" cy="30"/>
            </a:xfrm>
            <a:custGeom>
              <a:avLst/>
              <a:gdLst>
                <a:gd name="T0" fmla="*/ 40 w 42"/>
                <a:gd name="T1" fmla="*/ 23 h 30"/>
                <a:gd name="T2" fmla="*/ 38 w 42"/>
                <a:gd name="T3" fmla="*/ 23 h 30"/>
                <a:gd name="T4" fmla="*/ 37 w 42"/>
                <a:gd name="T5" fmla="*/ 27 h 30"/>
                <a:gd name="T6" fmla="*/ 32 w 42"/>
                <a:gd name="T7" fmla="*/ 29 h 30"/>
                <a:gd name="T8" fmla="*/ 27 w 42"/>
                <a:gd name="T9" fmla="*/ 28 h 30"/>
                <a:gd name="T10" fmla="*/ 24 w 42"/>
                <a:gd name="T11" fmla="*/ 28 h 30"/>
                <a:gd name="T12" fmla="*/ 24 w 42"/>
                <a:gd name="T13" fmla="*/ 27 h 30"/>
                <a:gd name="T14" fmla="*/ 22 w 42"/>
                <a:gd name="T15" fmla="*/ 27 h 30"/>
                <a:gd name="T16" fmla="*/ 17 w 42"/>
                <a:gd name="T17" fmla="*/ 26 h 30"/>
                <a:gd name="T18" fmla="*/ 19 w 42"/>
                <a:gd name="T19" fmla="*/ 27 h 30"/>
                <a:gd name="T20" fmla="*/ 17 w 42"/>
                <a:gd name="T21" fmla="*/ 25 h 30"/>
                <a:gd name="T22" fmla="*/ 24 w 42"/>
                <a:gd name="T23" fmla="*/ 17 h 30"/>
                <a:gd name="T24" fmla="*/ 24 w 42"/>
                <a:gd name="T25" fmla="*/ 18 h 30"/>
                <a:gd name="T26" fmla="*/ 23 w 42"/>
                <a:gd name="T27" fmla="*/ 18 h 30"/>
                <a:gd name="T28" fmla="*/ 23 w 42"/>
                <a:gd name="T29" fmla="*/ 17 h 30"/>
                <a:gd name="T30" fmla="*/ 22 w 42"/>
                <a:gd name="T31" fmla="*/ 17 h 30"/>
                <a:gd name="T32" fmla="*/ 12 w 42"/>
                <a:gd name="T33" fmla="*/ 24 h 30"/>
                <a:gd name="T34" fmla="*/ 3 w 42"/>
                <a:gd name="T35" fmla="*/ 24 h 30"/>
                <a:gd name="T36" fmla="*/ 0 w 42"/>
                <a:gd name="T37" fmla="*/ 18 h 30"/>
                <a:gd name="T38" fmla="*/ 24 w 42"/>
                <a:gd name="T39" fmla="*/ 0 h 30"/>
                <a:gd name="T40" fmla="*/ 27 w 42"/>
                <a:gd name="T41" fmla="*/ 4 h 30"/>
                <a:gd name="T42" fmla="*/ 33 w 42"/>
                <a:gd name="T43" fmla="*/ 9 h 30"/>
                <a:gd name="T44" fmla="*/ 37 w 42"/>
                <a:gd name="T45" fmla="*/ 12 h 30"/>
                <a:gd name="T46" fmla="*/ 38 w 42"/>
                <a:gd name="T47" fmla="*/ 15 h 30"/>
                <a:gd name="T48" fmla="*/ 40 w 42"/>
                <a:gd name="T49" fmla="*/ 17 h 30"/>
                <a:gd name="T50" fmla="*/ 41 w 42"/>
                <a:gd name="T51" fmla="*/ 18 h 30"/>
                <a:gd name="T52" fmla="*/ 40 w 42"/>
                <a:gd name="T53" fmla="*/ 20 h 30"/>
                <a:gd name="T54" fmla="*/ 40 w 42"/>
                <a:gd name="T55" fmla="*/ 2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2" h="30">
                  <a:moveTo>
                    <a:pt x="40" y="23"/>
                  </a:moveTo>
                  <a:lnTo>
                    <a:pt x="38" y="23"/>
                  </a:lnTo>
                  <a:lnTo>
                    <a:pt x="37" y="27"/>
                  </a:lnTo>
                  <a:lnTo>
                    <a:pt x="32" y="29"/>
                  </a:lnTo>
                  <a:lnTo>
                    <a:pt x="27" y="28"/>
                  </a:lnTo>
                  <a:lnTo>
                    <a:pt x="24" y="28"/>
                  </a:lnTo>
                  <a:lnTo>
                    <a:pt x="24" y="27"/>
                  </a:lnTo>
                  <a:lnTo>
                    <a:pt x="22" y="27"/>
                  </a:lnTo>
                  <a:lnTo>
                    <a:pt x="17" y="26"/>
                  </a:lnTo>
                  <a:lnTo>
                    <a:pt x="19" y="27"/>
                  </a:lnTo>
                  <a:lnTo>
                    <a:pt x="17" y="25"/>
                  </a:lnTo>
                  <a:lnTo>
                    <a:pt x="24" y="17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7"/>
                  </a:lnTo>
                  <a:lnTo>
                    <a:pt x="22" y="17"/>
                  </a:lnTo>
                  <a:lnTo>
                    <a:pt x="12" y="24"/>
                  </a:lnTo>
                  <a:lnTo>
                    <a:pt x="3" y="24"/>
                  </a:lnTo>
                  <a:lnTo>
                    <a:pt x="0" y="18"/>
                  </a:lnTo>
                  <a:lnTo>
                    <a:pt x="24" y="0"/>
                  </a:lnTo>
                  <a:lnTo>
                    <a:pt x="27" y="4"/>
                  </a:lnTo>
                  <a:lnTo>
                    <a:pt x="33" y="9"/>
                  </a:lnTo>
                  <a:lnTo>
                    <a:pt x="37" y="12"/>
                  </a:lnTo>
                  <a:lnTo>
                    <a:pt x="38" y="15"/>
                  </a:lnTo>
                  <a:lnTo>
                    <a:pt x="40" y="17"/>
                  </a:lnTo>
                  <a:lnTo>
                    <a:pt x="41" y="18"/>
                  </a:lnTo>
                  <a:lnTo>
                    <a:pt x="40" y="20"/>
                  </a:lnTo>
                  <a:lnTo>
                    <a:pt x="40" y="23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83" name="Freeform 491"/>
            <p:cNvSpPr>
              <a:spLocks/>
            </p:cNvSpPr>
            <p:nvPr/>
          </p:nvSpPr>
          <p:spPr bwMode="auto">
            <a:xfrm>
              <a:off x="2133" y="2577"/>
              <a:ext cx="289" cy="32"/>
            </a:xfrm>
            <a:custGeom>
              <a:avLst/>
              <a:gdLst>
                <a:gd name="T0" fmla="*/ 261 w 289"/>
                <a:gd name="T1" fmla="*/ 18 h 32"/>
                <a:gd name="T2" fmla="*/ 258 w 289"/>
                <a:gd name="T3" fmla="*/ 21 h 32"/>
                <a:gd name="T4" fmla="*/ 253 w 289"/>
                <a:gd name="T5" fmla="*/ 24 h 32"/>
                <a:gd name="T6" fmla="*/ 247 w 289"/>
                <a:gd name="T7" fmla="*/ 26 h 32"/>
                <a:gd name="T8" fmla="*/ 243 w 289"/>
                <a:gd name="T9" fmla="*/ 28 h 32"/>
                <a:gd name="T10" fmla="*/ 237 w 289"/>
                <a:gd name="T11" fmla="*/ 29 h 32"/>
                <a:gd name="T12" fmla="*/ 226 w 289"/>
                <a:gd name="T13" fmla="*/ 30 h 32"/>
                <a:gd name="T14" fmla="*/ 208 w 289"/>
                <a:gd name="T15" fmla="*/ 31 h 32"/>
                <a:gd name="T16" fmla="*/ 194 w 289"/>
                <a:gd name="T17" fmla="*/ 31 h 32"/>
                <a:gd name="T18" fmla="*/ 175 w 289"/>
                <a:gd name="T19" fmla="*/ 30 h 32"/>
                <a:gd name="T20" fmla="*/ 172 w 289"/>
                <a:gd name="T21" fmla="*/ 30 h 32"/>
                <a:gd name="T22" fmla="*/ 167 w 289"/>
                <a:gd name="T23" fmla="*/ 30 h 32"/>
                <a:gd name="T24" fmla="*/ 151 w 289"/>
                <a:gd name="T25" fmla="*/ 30 h 32"/>
                <a:gd name="T26" fmla="*/ 113 w 289"/>
                <a:gd name="T27" fmla="*/ 31 h 32"/>
                <a:gd name="T28" fmla="*/ 114 w 289"/>
                <a:gd name="T29" fmla="*/ 31 h 32"/>
                <a:gd name="T30" fmla="*/ 117 w 289"/>
                <a:gd name="T31" fmla="*/ 31 h 32"/>
                <a:gd name="T32" fmla="*/ 118 w 289"/>
                <a:gd name="T33" fmla="*/ 31 h 32"/>
                <a:gd name="T34" fmla="*/ 106 w 289"/>
                <a:gd name="T35" fmla="*/ 30 h 32"/>
                <a:gd name="T36" fmla="*/ 105 w 289"/>
                <a:gd name="T37" fmla="*/ 30 h 32"/>
                <a:gd name="T38" fmla="*/ 104 w 289"/>
                <a:gd name="T39" fmla="*/ 30 h 32"/>
                <a:gd name="T40" fmla="*/ 103 w 289"/>
                <a:gd name="T41" fmla="*/ 30 h 32"/>
                <a:gd name="T42" fmla="*/ 102 w 289"/>
                <a:gd name="T43" fmla="*/ 30 h 32"/>
                <a:gd name="T44" fmla="*/ 96 w 289"/>
                <a:gd name="T45" fmla="*/ 30 h 32"/>
                <a:gd name="T46" fmla="*/ 87 w 289"/>
                <a:gd name="T47" fmla="*/ 31 h 32"/>
                <a:gd name="T48" fmla="*/ 67 w 289"/>
                <a:gd name="T49" fmla="*/ 31 h 32"/>
                <a:gd name="T50" fmla="*/ 61 w 289"/>
                <a:gd name="T51" fmla="*/ 31 h 32"/>
                <a:gd name="T52" fmla="*/ 51 w 289"/>
                <a:gd name="T53" fmla="*/ 31 h 32"/>
                <a:gd name="T54" fmla="*/ 37 w 289"/>
                <a:gd name="T55" fmla="*/ 31 h 32"/>
                <a:gd name="T56" fmla="*/ 18 w 289"/>
                <a:gd name="T57" fmla="*/ 31 h 32"/>
                <a:gd name="T58" fmla="*/ 9 w 289"/>
                <a:gd name="T59" fmla="*/ 31 h 32"/>
                <a:gd name="T60" fmla="*/ 0 w 289"/>
                <a:gd name="T61" fmla="*/ 31 h 32"/>
                <a:gd name="T62" fmla="*/ 0 w 289"/>
                <a:gd name="T63" fmla="*/ 30 h 32"/>
                <a:gd name="T64" fmla="*/ 0 w 289"/>
                <a:gd name="T65" fmla="*/ 29 h 32"/>
                <a:gd name="T66" fmla="*/ 1 w 289"/>
                <a:gd name="T67" fmla="*/ 29 h 32"/>
                <a:gd name="T68" fmla="*/ 1 w 289"/>
                <a:gd name="T69" fmla="*/ 30 h 32"/>
                <a:gd name="T70" fmla="*/ 2 w 289"/>
                <a:gd name="T71" fmla="*/ 30 h 32"/>
                <a:gd name="T72" fmla="*/ 3 w 289"/>
                <a:gd name="T73" fmla="*/ 30 h 32"/>
                <a:gd name="T74" fmla="*/ 4 w 289"/>
                <a:gd name="T75" fmla="*/ 30 h 32"/>
                <a:gd name="T76" fmla="*/ 4 w 289"/>
                <a:gd name="T77" fmla="*/ 29 h 32"/>
                <a:gd name="T78" fmla="*/ 4 w 289"/>
                <a:gd name="T79" fmla="*/ 30 h 32"/>
                <a:gd name="T80" fmla="*/ 5 w 289"/>
                <a:gd name="T81" fmla="*/ 30 h 32"/>
                <a:gd name="T82" fmla="*/ 5 w 289"/>
                <a:gd name="T83" fmla="*/ 31 h 32"/>
                <a:gd name="T84" fmla="*/ 6 w 289"/>
                <a:gd name="T85" fmla="*/ 31 h 32"/>
                <a:gd name="T86" fmla="*/ 7 w 289"/>
                <a:gd name="T87" fmla="*/ 31 h 32"/>
                <a:gd name="T88" fmla="*/ 7 w 289"/>
                <a:gd name="T89" fmla="*/ 30 h 32"/>
                <a:gd name="T90" fmla="*/ 7 w 289"/>
                <a:gd name="T91" fmla="*/ 29 h 32"/>
                <a:gd name="T92" fmla="*/ 186 w 289"/>
                <a:gd name="T93" fmla="*/ 22 h 32"/>
                <a:gd name="T94" fmla="*/ 218 w 289"/>
                <a:gd name="T95" fmla="*/ 18 h 32"/>
                <a:gd name="T96" fmla="*/ 250 w 289"/>
                <a:gd name="T97" fmla="*/ 13 h 32"/>
                <a:gd name="T98" fmla="*/ 288 w 289"/>
                <a:gd name="T99" fmla="*/ 0 h 32"/>
                <a:gd name="T100" fmla="*/ 285 w 289"/>
                <a:gd name="T101" fmla="*/ 3 h 32"/>
                <a:gd name="T102" fmla="*/ 282 w 289"/>
                <a:gd name="T103" fmla="*/ 5 h 32"/>
                <a:gd name="T104" fmla="*/ 279 w 289"/>
                <a:gd name="T105" fmla="*/ 6 h 32"/>
                <a:gd name="T106" fmla="*/ 274 w 289"/>
                <a:gd name="T107" fmla="*/ 11 h 32"/>
                <a:gd name="T108" fmla="*/ 272 w 289"/>
                <a:gd name="T109" fmla="*/ 12 h 32"/>
                <a:gd name="T110" fmla="*/ 267 w 289"/>
                <a:gd name="T111" fmla="*/ 16 h 32"/>
                <a:gd name="T112" fmla="*/ 261 w 289"/>
                <a:gd name="T113" fmla="*/ 1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9" h="32">
                  <a:moveTo>
                    <a:pt x="261" y="18"/>
                  </a:moveTo>
                  <a:lnTo>
                    <a:pt x="258" y="21"/>
                  </a:lnTo>
                  <a:lnTo>
                    <a:pt x="253" y="24"/>
                  </a:lnTo>
                  <a:lnTo>
                    <a:pt x="247" y="26"/>
                  </a:lnTo>
                  <a:lnTo>
                    <a:pt x="243" y="28"/>
                  </a:lnTo>
                  <a:lnTo>
                    <a:pt x="237" y="29"/>
                  </a:lnTo>
                  <a:lnTo>
                    <a:pt x="226" y="30"/>
                  </a:lnTo>
                  <a:lnTo>
                    <a:pt x="208" y="31"/>
                  </a:lnTo>
                  <a:lnTo>
                    <a:pt x="194" y="31"/>
                  </a:lnTo>
                  <a:lnTo>
                    <a:pt x="175" y="30"/>
                  </a:lnTo>
                  <a:lnTo>
                    <a:pt x="172" y="30"/>
                  </a:lnTo>
                  <a:lnTo>
                    <a:pt x="167" y="30"/>
                  </a:lnTo>
                  <a:lnTo>
                    <a:pt x="151" y="30"/>
                  </a:lnTo>
                  <a:lnTo>
                    <a:pt x="113" y="31"/>
                  </a:lnTo>
                  <a:lnTo>
                    <a:pt x="114" y="31"/>
                  </a:lnTo>
                  <a:lnTo>
                    <a:pt x="117" y="31"/>
                  </a:lnTo>
                  <a:lnTo>
                    <a:pt x="118" y="31"/>
                  </a:lnTo>
                  <a:lnTo>
                    <a:pt x="106" y="30"/>
                  </a:lnTo>
                  <a:lnTo>
                    <a:pt x="105" y="30"/>
                  </a:lnTo>
                  <a:lnTo>
                    <a:pt x="104" y="30"/>
                  </a:lnTo>
                  <a:lnTo>
                    <a:pt x="103" y="30"/>
                  </a:lnTo>
                  <a:lnTo>
                    <a:pt x="102" y="30"/>
                  </a:lnTo>
                  <a:lnTo>
                    <a:pt x="96" y="30"/>
                  </a:lnTo>
                  <a:lnTo>
                    <a:pt x="87" y="31"/>
                  </a:lnTo>
                  <a:lnTo>
                    <a:pt x="67" y="31"/>
                  </a:lnTo>
                  <a:lnTo>
                    <a:pt x="61" y="31"/>
                  </a:lnTo>
                  <a:lnTo>
                    <a:pt x="51" y="31"/>
                  </a:lnTo>
                  <a:lnTo>
                    <a:pt x="37" y="31"/>
                  </a:lnTo>
                  <a:lnTo>
                    <a:pt x="18" y="31"/>
                  </a:lnTo>
                  <a:lnTo>
                    <a:pt x="9" y="31"/>
                  </a:lnTo>
                  <a:lnTo>
                    <a:pt x="0" y="31"/>
                  </a:lnTo>
                  <a:lnTo>
                    <a:pt x="0" y="30"/>
                  </a:lnTo>
                  <a:lnTo>
                    <a:pt x="0" y="29"/>
                  </a:lnTo>
                  <a:lnTo>
                    <a:pt x="1" y="29"/>
                  </a:lnTo>
                  <a:lnTo>
                    <a:pt x="1" y="30"/>
                  </a:lnTo>
                  <a:lnTo>
                    <a:pt x="2" y="30"/>
                  </a:lnTo>
                  <a:lnTo>
                    <a:pt x="3" y="30"/>
                  </a:lnTo>
                  <a:lnTo>
                    <a:pt x="4" y="30"/>
                  </a:lnTo>
                  <a:lnTo>
                    <a:pt x="4" y="29"/>
                  </a:lnTo>
                  <a:lnTo>
                    <a:pt x="4" y="30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6" y="31"/>
                  </a:lnTo>
                  <a:lnTo>
                    <a:pt x="7" y="31"/>
                  </a:lnTo>
                  <a:lnTo>
                    <a:pt x="7" y="30"/>
                  </a:lnTo>
                  <a:lnTo>
                    <a:pt x="7" y="29"/>
                  </a:lnTo>
                  <a:lnTo>
                    <a:pt x="186" y="22"/>
                  </a:lnTo>
                  <a:lnTo>
                    <a:pt x="218" y="18"/>
                  </a:lnTo>
                  <a:lnTo>
                    <a:pt x="250" y="13"/>
                  </a:lnTo>
                  <a:lnTo>
                    <a:pt x="288" y="0"/>
                  </a:lnTo>
                  <a:lnTo>
                    <a:pt x="285" y="3"/>
                  </a:lnTo>
                  <a:lnTo>
                    <a:pt x="282" y="5"/>
                  </a:lnTo>
                  <a:lnTo>
                    <a:pt x="279" y="6"/>
                  </a:lnTo>
                  <a:lnTo>
                    <a:pt x="274" y="11"/>
                  </a:lnTo>
                  <a:lnTo>
                    <a:pt x="272" y="12"/>
                  </a:lnTo>
                  <a:lnTo>
                    <a:pt x="267" y="16"/>
                  </a:lnTo>
                  <a:lnTo>
                    <a:pt x="261" y="18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84" name="Freeform 492"/>
            <p:cNvSpPr>
              <a:spLocks/>
            </p:cNvSpPr>
            <p:nvPr/>
          </p:nvSpPr>
          <p:spPr bwMode="auto">
            <a:xfrm>
              <a:off x="2109" y="2586"/>
              <a:ext cx="10" cy="21"/>
            </a:xfrm>
            <a:custGeom>
              <a:avLst/>
              <a:gdLst>
                <a:gd name="T0" fmla="*/ 8 w 10"/>
                <a:gd name="T1" fmla="*/ 6 h 21"/>
                <a:gd name="T2" fmla="*/ 8 w 10"/>
                <a:gd name="T3" fmla="*/ 7 h 21"/>
                <a:gd name="T4" fmla="*/ 8 w 10"/>
                <a:gd name="T5" fmla="*/ 8 h 21"/>
                <a:gd name="T6" fmla="*/ 7 w 10"/>
                <a:gd name="T7" fmla="*/ 8 h 21"/>
                <a:gd name="T8" fmla="*/ 7 w 10"/>
                <a:gd name="T9" fmla="*/ 9 h 21"/>
                <a:gd name="T10" fmla="*/ 7 w 10"/>
                <a:gd name="T11" fmla="*/ 10 h 21"/>
                <a:gd name="T12" fmla="*/ 7 w 10"/>
                <a:gd name="T13" fmla="*/ 11 h 21"/>
                <a:gd name="T14" fmla="*/ 7 w 10"/>
                <a:gd name="T15" fmla="*/ 12 h 21"/>
                <a:gd name="T16" fmla="*/ 8 w 10"/>
                <a:gd name="T17" fmla="*/ 12 h 21"/>
                <a:gd name="T18" fmla="*/ 9 w 10"/>
                <a:gd name="T19" fmla="*/ 12 h 21"/>
                <a:gd name="T20" fmla="*/ 9 w 10"/>
                <a:gd name="T21" fmla="*/ 13 h 21"/>
                <a:gd name="T22" fmla="*/ 8 w 10"/>
                <a:gd name="T23" fmla="*/ 13 h 21"/>
                <a:gd name="T24" fmla="*/ 8 w 10"/>
                <a:gd name="T25" fmla="*/ 14 h 21"/>
                <a:gd name="T26" fmla="*/ 8 w 10"/>
                <a:gd name="T27" fmla="*/ 15 h 21"/>
                <a:gd name="T28" fmla="*/ 8 w 10"/>
                <a:gd name="T29" fmla="*/ 15 h 21"/>
                <a:gd name="T30" fmla="*/ 8 w 10"/>
                <a:gd name="T31" fmla="*/ 16 h 21"/>
                <a:gd name="T32" fmla="*/ 8 w 10"/>
                <a:gd name="T33" fmla="*/ 17 h 21"/>
                <a:gd name="T34" fmla="*/ 8 w 10"/>
                <a:gd name="T35" fmla="*/ 18 h 21"/>
                <a:gd name="T36" fmla="*/ 8 w 10"/>
                <a:gd name="T37" fmla="*/ 19 h 21"/>
                <a:gd name="T38" fmla="*/ 8 w 10"/>
                <a:gd name="T39" fmla="*/ 20 h 21"/>
                <a:gd name="T40" fmla="*/ 7 w 10"/>
                <a:gd name="T41" fmla="*/ 20 h 21"/>
                <a:gd name="T42" fmla="*/ 6 w 10"/>
                <a:gd name="T43" fmla="*/ 20 h 21"/>
                <a:gd name="T44" fmla="*/ 5 w 10"/>
                <a:gd name="T45" fmla="*/ 20 h 21"/>
                <a:gd name="T46" fmla="*/ 4 w 10"/>
                <a:gd name="T47" fmla="*/ 20 h 21"/>
                <a:gd name="T48" fmla="*/ 3 w 10"/>
                <a:gd name="T49" fmla="*/ 19 h 21"/>
                <a:gd name="T50" fmla="*/ 2 w 10"/>
                <a:gd name="T51" fmla="*/ 19 h 21"/>
                <a:gd name="T52" fmla="*/ 1 w 10"/>
                <a:gd name="T53" fmla="*/ 19 h 21"/>
                <a:gd name="T54" fmla="*/ 1 w 10"/>
                <a:gd name="T55" fmla="*/ 18 h 21"/>
                <a:gd name="T56" fmla="*/ 1 w 10"/>
                <a:gd name="T57" fmla="*/ 17 h 21"/>
                <a:gd name="T58" fmla="*/ 1 w 10"/>
                <a:gd name="T59" fmla="*/ 16 h 21"/>
                <a:gd name="T60" fmla="*/ 0 w 10"/>
                <a:gd name="T61" fmla="*/ 15 h 21"/>
                <a:gd name="T62" fmla="*/ 0 w 10"/>
                <a:gd name="T63" fmla="*/ 15 h 21"/>
                <a:gd name="T64" fmla="*/ 0 w 10"/>
                <a:gd name="T65" fmla="*/ 14 h 21"/>
                <a:gd name="T66" fmla="*/ 0 w 10"/>
                <a:gd name="T67" fmla="*/ 13 h 21"/>
                <a:gd name="T68" fmla="*/ 1 w 10"/>
                <a:gd name="T69" fmla="*/ 13 h 21"/>
                <a:gd name="T70" fmla="*/ 1 w 10"/>
                <a:gd name="T71" fmla="*/ 12 h 21"/>
                <a:gd name="T72" fmla="*/ 1 w 10"/>
                <a:gd name="T73" fmla="*/ 11 h 21"/>
                <a:gd name="T74" fmla="*/ 1 w 10"/>
                <a:gd name="T75" fmla="*/ 10 h 21"/>
                <a:gd name="T76" fmla="*/ 1 w 10"/>
                <a:gd name="T77" fmla="*/ 9 h 21"/>
                <a:gd name="T78" fmla="*/ 1 w 10"/>
                <a:gd name="T79" fmla="*/ 8 h 21"/>
                <a:gd name="T80" fmla="*/ 1 w 10"/>
                <a:gd name="T81" fmla="*/ 7 h 21"/>
                <a:gd name="T82" fmla="*/ 1 w 10"/>
                <a:gd name="T83" fmla="*/ 6 h 21"/>
                <a:gd name="T84" fmla="*/ 1 w 10"/>
                <a:gd name="T85" fmla="*/ 5 h 21"/>
                <a:gd name="T86" fmla="*/ 1 w 10"/>
                <a:gd name="T87" fmla="*/ 5 h 21"/>
                <a:gd name="T88" fmla="*/ 1 w 10"/>
                <a:gd name="T89" fmla="*/ 4 h 21"/>
                <a:gd name="T90" fmla="*/ 1 w 10"/>
                <a:gd name="T91" fmla="*/ 3 h 21"/>
                <a:gd name="T92" fmla="*/ 1 w 10"/>
                <a:gd name="T93" fmla="*/ 2 h 21"/>
                <a:gd name="T94" fmla="*/ 1 w 10"/>
                <a:gd name="T95" fmla="*/ 1 h 21"/>
                <a:gd name="T96" fmla="*/ 1 w 10"/>
                <a:gd name="T97" fmla="*/ 0 h 21"/>
                <a:gd name="T98" fmla="*/ 2 w 10"/>
                <a:gd name="T99" fmla="*/ 0 h 21"/>
                <a:gd name="T100" fmla="*/ 3 w 10"/>
                <a:gd name="T101" fmla="*/ 0 h 21"/>
                <a:gd name="T102" fmla="*/ 4 w 10"/>
                <a:gd name="T103" fmla="*/ 0 h 21"/>
                <a:gd name="T104" fmla="*/ 5 w 10"/>
                <a:gd name="T105" fmla="*/ 0 h 21"/>
                <a:gd name="T106" fmla="*/ 6 w 10"/>
                <a:gd name="T107" fmla="*/ 1 h 21"/>
                <a:gd name="T108" fmla="*/ 7 w 10"/>
                <a:gd name="T109" fmla="*/ 1 h 21"/>
                <a:gd name="T110" fmla="*/ 7 w 10"/>
                <a:gd name="T111" fmla="*/ 2 h 21"/>
                <a:gd name="T112" fmla="*/ 8 w 10"/>
                <a:gd name="T113" fmla="*/ 2 h 21"/>
                <a:gd name="T114" fmla="*/ 8 w 10"/>
                <a:gd name="T115" fmla="*/ 3 h 21"/>
                <a:gd name="T116" fmla="*/ 8 w 10"/>
                <a:gd name="T117" fmla="*/ 4 h 21"/>
                <a:gd name="T118" fmla="*/ 9 w 10"/>
                <a:gd name="T119" fmla="*/ 4 h 21"/>
                <a:gd name="T120" fmla="*/ 9 w 10"/>
                <a:gd name="T121" fmla="*/ 5 h 21"/>
                <a:gd name="T122" fmla="*/ 9 w 10"/>
                <a:gd name="T123" fmla="*/ 5 h 21"/>
                <a:gd name="T124" fmla="*/ 8 w 10"/>
                <a:gd name="T125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" h="21">
                  <a:moveTo>
                    <a:pt x="8" y="6"/>
                  </a:moveTo>
                  <a:lnTo>
                    <a:pt x="8" y="7"/>
                  </a:lnTo>
                  <a:lnTo>
                    <a:pt x="8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7" y="10"/>
                  </a:lnTo>
                  <a:lnTo>
                    <a:pt x="7" y="11"/>
                  </a:lnTo>
                  <a:lnTo>
                    <a:pt x="7" y="12"/>
                  </a:lnTo>
                  <a:lnTo>
                    <a:pt x="8" y="12"/>
                  </a:lnTo>
                  <a:lnTo>
                    <a:pt x="9" y="12"/>
                  </a:lnTo>
                  <a:lnTo>
                    <a:pt x="9" y="13"/>
                  </a:lnTo>
                  <a:lnTo>
                    <a:pt x="8" y="13"/>
                  </a:lnTo>
                  <a:lnTo>
                    <a:pt x="8" y="14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8" y="16"/>
                  </a:lnTo>
                  <a:lnTo>
                    <a:pt x="8" y="17"/>
                  </a:lnTo>
                  <a:lnTo>
                    <a:pt x="8" y="18"/>
                  </a:lnTo>
                  <a:lnTo>
                    <a:pt x="8" y="19"/>
                  </a:lnTo>
                  <a:lnTo>
                    <a:pt x="8" y="20"/>
                  </a:lnTo>
                  <a:lnTo>
                    <a:pt x="7" y="20"/>
                  </a:lnTo>
                  <a:lnTo>
                    <a:pt x="6" y="20"/>
                  </a:lnTo>
                  <a:lnTo>
                    <a:pt x="5" y="20"/>
                  </a:lnTo>
                  <a:lnTo>
                    <a:pt x="4" y="20"/>
                  </a:lnTo>
                  <a:lnTo>
                    <a:pt x="3" y="19"/>
                  </a:lnTo>
                  <a:lnTo>
                    <a:pt x="2" y="19"/>
                  </a:lnTo>
                  <a:lnTo>
                    <a:pt x="1" y="19"/>
                  </a:lnTo>
                  <a:lnTo>
                    <a:pt x="1" y="18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1" y="13"/>
                  </a:lnTo>
                  <a:lnTo>
                    <a:pt x="1" y="12"/>
                  </a:lnTo>
                  <a:lnTo>
                    <a:pt x="1" y="11"/>
                  </a:lnTo>
                  <a:lnTo>
                    <a:pt x="1" y="10"/>
                  </a:lnTo>
                  <a:lnTo>
                    <a:pt x="1" y="9"/>
                  </a:lnTo>
                  <a:lnTo>
                    <a:pt x="1" y="8"/>
                  </a:lnTo>
                  <a:lnTo>
                    <a:pt x="1" y="7"/>
                  </a:lnTo>
                  <a:lnTo>
                    <a:pt x="1" y="6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4"/>
                  </a:lnTo>
                  <a:lnTo>
                    <a:pt x="1" y="3"/>
                  </a:lnTo>
                  <a:lnTo>
                    <a:pt x="1" y="2"/>
                  </a:lnTo>
                  <a:lnTo>
                    <a:pt x="1" y="1"/>
                  </a:lnTo>
                  <a:lnTo>
                    <a:pt x="1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6" y="1"/>
                  </a:lnTo>
                  <a:lnTo>
                    <a:pt x="7" y="1"/>
                  </a:lnTo>
                  <a:lnTo>
                    <a:pt x="7" y="2"/>
                  </a:lnTo>
                  <a:lnTo>
                    <a:pt x="8" y="2"/>
                  </a:lnTo>
                  <a:lnTo>
                    <a:pt x="8" y="3"/>
                  </a:lnTo>
                  <a:lnTo>
                    <a:pt x="8" y="4"/>
                  </a:lnTo>
                  <a:lnTo>
                    <a:pt x="9" y="4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6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85" name="Freeform 493"/>
            <p:cNvSpPr>
              <a:spLocks/>
            </p:cNvSpPr>
            <p:nvPr/>
          </p:nvSpPr>
          <p:spPr bwMode="auto">
            <a:xfrm>
              <a:off x="2104" y="2588"/>
              <a:ext cx="2" cy="11"/>
            </a:xfrm>
            <a:custGeom>
              <a:avLst/>
              <a:gdLst>
                <a:gd name="T0" fmla="*/ 0 w 2"/>
                <a:gd name="T1" fmla="*/ 10 h 11"/>
                <a:gd name="T2" fmla="*/ 0 w 2"/>
                <a:gd name="T3" fmla="*/ 9 h 11"/>
                <a:gd name="T4" fmla="*/ 0 w 2"/>
                <a:gd name="T5" fmla="*/ 8 h 11"/>
                <a:gd name="T6" fmla="*/ 0 w 2"/>
                <a:gd name="T7" fmla="*/ 7 h 11"/>
                <a:gd name="T8" fmla="*/ 0 w 2"/>
                <a:gd name="T9" fmla="*/ 6 h 11"/>
                <a:gd name="T10" fmla="*/ 0 w 2"/>
                <a:gd name="T11" fmla="*/ 5 h 11"/>
                <a:gd name="T12" fmla="*/ 0 w 2"/>
                <a:gd name="T13" fmla="*/ 5 h 11"/>
                <a:gd name="T14" fmla="*/ 0 w 2"/>
                <a:gd name="T15" fmla="*/ 4 h 11"/>
                <a:gd name="T16" fmla="*/ 0 w 2"/>
                <a:gd name="T17" fmla="*/ 3 h 11"/>
                <a:gd name="T18" fmla="*/ 0 w 2"/>
                <a:gd name="T19" fmla="*/ 2 h 11"/>
                <a:gd name="T20" fmla="*/ 1 w 2"/>
                <a:gd name="T21" fmla="*/ 2 h 11"/>
                <a:gd name="T22" fmla="*/ 1 w 2"/>
                <a:gd name="T23" fmla="*/ 1 h 11"/>
                <a:gd name="T24" fmla="*/ 1 w 2"/>
                <a:gd name="T25" fmla="*/ 0 h 11"/>
                <a:gd name="T26" fmla="*/ 0 w 2"/>
                <a:gd name="T2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" h="11">
                  <a:moveTo>
                    <a:pt x="0" y="10"/>
                  </a:moveTo>
                  <a:lnTo>
                    <a:pt x="0" y="9"/>
                  </a:lnTo>
                  <a:lnTo>
                    <a:pt x="0" y="8"/>
                  </a:lnTo>
                  <a:lnTo>
                    <a:pt x="0" y="7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2"/>
                  </a:lnTo>
                  <a:lnTo>
                    <a:pt x="1" y="2"/>
                  </a:lnTo>
                  <a:lnTo>
                    <a:pt x="1" y="1"/>
                  </a:lnTo>
                  <a:lnTo>
                    <a:pt x="1" y="0"/>
                  </a:lnTo>
                  <a:lnTo>
                    <a:pt x="0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86" name="Freeform 494"/>
            <p:cNvSpPr>
              <a:spLocks/>
            </p:cNvSpPr>
            <p:nvPr/>
          </p:nvSpPr>
          <p:spPr bwMode="auto">
            <a:xfrm>
              <a:off x="1937" y="2268"/>
              <a:ext cx="38" cy="31"/>
            </a:xfrm>
            <a:custGeom>
              <a:avLst/>
              <a:gdLst>
                <a:gd name="T0" fmla="*/ 0 w 38"/>
                <a:gd name="T1" fmla="*/ 0 h 31"/>
                <a:gd name="T2" fmla="*/ 37 w 38"/>
                <a:gd name="T3" fmla="*/ 8 h 31"/>
                <a:gd name="T4" fmla="*/ 13 w 38"/>
                <a:gd name="T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1">
                  <a:moveTo>
                    <a:pt x="0" y="0"/>
                  </a:moveTo>
                  <a:lnTo>
                    <a:pt x="37" y="8"/>
                  </a:lnTo>
                  <a:lnTo>
                    <a:pt x="13" y="3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87" name="Freeform 495"/>
            <p:cNvSpPr>
              <a:spLocks/>
            </p:cNvSpPr>
            <p:nvPr/>
          </p:nvSpPr>
          <p:spPr bwMode="auto">
            <a:xfrm>
              <a:off x="2236" y="2225"/>
              <a:ext cx="45" cy="41"/>
            </a:xfrm>
            <a:custGeom>
              <a:avLst/>
              <a:gdLst>
                <a:gd name="T0" fmla="*/ 27 w 45"/>
                <a:gd name="T1" fmla="*/ 0 h 41"/>
                <a:gd name="T2" fmla="*/ 0 w 45"/>
                <a:gd name="T3" fmla="*/ 29 h 41"/>
                <a:gd name="T4" fmla="*/ 44 w 45"/>
                <a:gd name="T5" fmla="*/ 4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41">
                  <a:moveTo>
                    <a:pt x="27" y="0"/>
                  </a:moveTo>
                  <a:lnTo>
                    <a:pt x="0" y="29"/>
                  </a:lnTo>
                  <a:lnTo>
                    <a:pt x="44" y="4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88" name="Line 496"/>
            <p:cNvSpPr>
              <a:spLocks noChangeShapeType="1"/>
            </p:cNvSpPr>
            <p:nvPr/>
          </p:nvSpPr>
          <p:spPr bwMode="auto">
            <a:xfrm>
              <a:off x="1950" y="2298"/>
              <a:ext cx="136" cy="18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89" name="Line 497"/>
            <p:cNvSpPr>
              <a:spLocks noChangeShapeType="1"/>
            </p:cNvSpPr>
            <p:nvPr/>
          </p:nvSpPr>
          <p:spPr bwMode="auto">
            <a:xfrm flipH="1">
              <a:off x="2175" y="2270"/>
              <a:ext cx="116" cy="26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90" name="Freeform 498"/>
            <p:cNvSpPr>
              <a:spLocks/>
            </p:cNvSpPr>
            <p:nvPr/>
          </p:nvSpPr>
          <p:spPr bwMode="auto">
            <a:xfrm>
              <a:off x="2035" y="2202"/>
              <a:ext cx="66" cy="83"/>
            </a:xfrm>
            <a:custGeom>
              <a:avLst/>
              <a:gdLst>
                <a:gd name="T0" fmla="*/ 5 w 66"/>
                <a:gd name="T1" fmla="*/ 6 h 83"/>
                <a:gd name="T2" fmla="*/ 16 w 66"/>
                <a:gd name="T3" fmla="*/ 17 h 83"/>
                <a:gd name="T4" fmla="*/ 27 w 66"/>
                <a:gd name="T5" fmla="*/ 24 h 83"/>
                <a:gd name="T6" fmla="*/ 38 w 66"/>
                <a:gd name="T7" fmla="*/ 28 h 83"/>
                <a:gd name="T8" fmla="*/ 49 w 66"/>
                <a:gd name="T9" fmla="*/ 32 h 83"/>
                <a:gd name="T10" fmla="*/ 58 w 66"/>
                <a:gd name="T11" fmla="*/ 36 h 83"/>
                <a:gd name="T12" fmla="*/ 63 w 66"/>
                <a:gd name="T13" fmla="*/ 39 h 83"/>
                <a:gd name="T14" fmla="*/ 65 w 66"/>
                <a:gd name="T15" fmla="*/ 39 h 83"/>
                <a:gd name="T16" fmla="*/ 60 w 66"/>
                <a:gd name="T17" fmla="*/ 46 h 83"/>
                <a:gd name="T18" fmla="*/ 56 w 66"/>
                <a:gd name="T19" fmla="*/ 57 h 83"/>
                <a:gd name="T20" fmla="*/ 53 w 66"/>
                <a:gd name="T21" fmla="*/ 67 h 83"/>
                <a:gd name="T22" fmla="*/ 52 w 66"/>
                <a:gd name="T23" fmla="*/ 73 h 83"/>
                <a:gd name="T24" fmla="*/ 49 w 66"/>
                <a:gd name="T25" fmla="*/ 78 h 83"/>
                <a:gd name="T26" fmla="*/ 46 w 66"/>
                <a:gd name="T27" fmla="*/ 82 h 83"/>
                <a:gd name="T28" fmla="*/ 33 w 66"/>
                <a:gd name="T29" fmla="*/ 74 h 83"/>
                <a:gd name="T30" fmla="*/ 22 w 66"/>
                <a:gd name="T31" fmla="*/ 63 h 83"/>
                <a:gd name="T32" fmla="*/ 14 w 66"/>
                <a:gd name="T33" fmla="*/ 46 h 83"/>
                <a:gd name="T34" fmla="*/ 9 w 66"/>
                <a:gd name="T35" fmla="*/ 34 h 83"/>
                <a:gd name="T36" fmla="*/ 5 w 66"/>
                <a:gd name="T37" fmla="*/ 22 h 83"/>
                <a:gd name="T38" fmla="*/ 5 w 66"/>
                <a:gd name="T39" fmla="*/ 18 h 83"/>
                <a:gd name="T40" fmla="*/ 5 w 66"/>
                <a:gd name="T41" fmla="*/ 21 h 83"/>
                <a:gd name="T42" fmla="*/ 0 w 66"/>
                <a:gd name="T43" fmla="*/ 0 h 83"/>
                <a:gd name="T44" fmla="*/ 4 w 66"/>
                <a:gd name="T45" fmla="*/ 3 h 83"/>
                <a:gd name="T46" fmla="*/ 5 w 66"/>
                <a:gd name="T47" fmla="*/ 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" h="83">
                  <a:moveTo>
                    <a:pt x="5" y="6"/>
                  </a:moveTo>
                  <a:lnTo>
                    <a:pt x="16" y="17"/>
                  </a:lnTo>
                  <a:lnTo>
                    <a:pt x="27" y="24"/>
                  </a:lnTo>
                  <a:lnTo>
                    <a:pt x="38" y="28"/>
                  </a:lnTo>
                  <a:lnTo>
                    <a:pt x="49" y="32"/>
                  </a:lnTo>
                  <a:lnTo>
                    <a:pt x="58" y="36"/>
                  </a:lnTo>
                  <a:lnTo>
                    <a:pt x="63" y="39"/>
                  </a:lnTo>
                  <a:lnTo>
                    <a:pt x="65" y="39"/>
                  </a:lnTo>
                  <a:lnTo>
                    <a:pt x="60" y="46"/>
                  </a:lnTo>
                  <a:lnTo>
                    <a:pt x="56" y="57"/>
                  </a:lnTo>
                  <a:lnTo>
                    <a:pt x="53" y="67"/>
                  </a:lnTo>
                  <a:lnTo>
                    <a:pt x="52" y="73"/>
                  </a:lnTo>
                  <a:lnTo>
                    <a:pt x="49" y="78"/>
                  </a:lnTo>
                  <a:lnTo>
                    <a:pt x="46" y="82"/>
                  </a:lnTo>
                  <a:lnTo>
                    <a:pt x="33" y="74"/>
                  </a:lnTo>
                  <a:lnTo>
                    <a:pt x="22" y="63"/>
                  </a:lnTo>
                  <a:lnTo>
                    <a:pt x="14" y="46"/>
                  </a:lnTo>
                  <a:lnTo>
                    <a:pt x="9" y="34"/>
                  </a:lnTo>
                  <a:lnTo>
                    <a:pt x="5" y="22"/>
                  </a:lnTo>
                  <a:lnTo>
                    <a:pt x="5" y="18"/>
                  </a:lnTo>
                  <a:lnTo>
                    <a:pt x="5" y="21"/>
                  </a:lnTo>
                  <a:lnTo>
                    <a:pt x="0" y="0"/>
                  </a:lnTo>
                  <a:lnTo>
                    <a:pt x="4" y="3"/>
                  </a:lnTo>
                  <a:lnTo>
                    <a:pt x="5" y="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91" name="Freeform 499"/>
            <p:cNvSpPr>
              <a:spLocks/>
            </p:cNvSpPr>
            <p:nvPr/>
          </p:nvSpPr>
          <p:spPr bwMode="auto">
            <a:xfrm>
              <a:off x="2122" y="2191"/>
              <a:ext cx="58" cy="85"/>
            </a:xfrm>
            <a:custGeom>
              <a:avLst/>
              <a:gdLst>
                <a:gd name="T0" fmla="*/ 43 w 58"/>
                <a:gd name="T1" fmla="*/ 0 h 85"/>
                <a:gd name="T2" fmla="*/ 33 w 58"/>
                <a:gd name="T3" fmla="*/ 16 h 85"/>
                <a:gd name="T4" fmla="*/ 20 w 58"/>
                <a:gd name="T5" fmla="*/ 32 h 85"/>
                <a:gd name="T6" fmla="*/ 8 w 58"/>
                <a:gd name="T7" fmla="*/ 44 h 85"/>
                <a:gd name="T8" fmla="*/ 0 w 58"/>
                <a:gd name="T9" fmla="*/ 49 h 85"/>
                <a:gd name="T10" fmla="*/ 34 w 58"/>
                <a:gd name="T11" fmla="*/ 84 h 85"/>
                <a:gd name="T12" fmla="*/ 48 w 58"/>
                <a:gd name="T13" fmla="*/ 64 h 85"/>
                <a:gd name="T14" fmla="*/ 54 w 58"/>
                <a:gd name="T15" fmla="*/ 53 h 85"/>
                <a:gd name="T16" fmla="*/ 57 w 58"/>
                <a:gd name="T17" fmla="*/ 41 h 85"/>
                <a:gd name="T18" fmla="*/ 56 w 58"/>
                <a:gd name="T19" fmla="*/ 32 h 85"/>
                <a:gd name="T20" fmla="*/ 43 w 58"/>
                <a:gd name="T2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85">
                  <a:moveTo>
                    <a:pt x="43" y="0"/>
                  </a:moveTo>
                  <a:lnTo>
                    <a:pt x="33" y="16"/>
                  </a:lnTo>
                  <a:lnTo>
                    <a:pt x="20" y="32"/>
                  </a:lnTo>
                  <a:lnTo>
                    <a:pt x="8" y="44"/>
                  </a:lnTo>
                  <a:lnTo>
                    <a:pt x="0" y="49"/>
                  </a:lnTo>
                  <a:lnTo>
                    <a:pt x="34" y="84"/>
                  </a:lnTo>
                  <a:lnTo>
                    <a:pt x="48" y="64"/>
                  </a:lnTo>
                  <a:lnTo>
                    <a:pt x="54" y="53"/>
                  </a:lnTo>
                  <a:lnTo>
                    <a:pt x="57" y="41"/>
                  </a:lnTo>
                  <a:lnTo>
                    <a:pt x="56" y="32"/>
                  </a:lnTo>
                  <a:lnTo>
                    <a:pt x="43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92" name="Freeform 500"/>
            <p:cNvSpPr>
              <a:spLocks/>
            </p:cNvSpPr>
            <p:nvPr/>
          </p:nvSpPr>
          <p:spPr bwMode="auto">
            <a:xfrm>
              <a:off x="2216" y="2191"/>
              <a:ext cx="137" cy="47"/>
            </a:xfrm>
            <a:custGeom>
              <a:avLst/>
              <a:gdLst>
                <a:gd name="T0" fmla="*/ 0 w 137"/>
                <a:gd name="T1" fmla="*/ 0 h 47"/>
                <a:gd name="T2" fmla="*/ 38 w 137"/>
                <a:gd name="T3" fmla="*/ 6 h 47"/>
                <a:gd name="T4" fmla="*/ 125 w 137"/>
                <a:gd name="T5" fmla="*/ 16 h 47"/>
                <a:gd name="T6" fmla="*/ 136 w 137"/>
                <a:gd name="T7" fmla="*/ 33 h 47"/>
                <a:gd name="T8" fmla="*/ 107 w 137"/>
                <a:gd name="T9" fmla="*/ 34 h 47"/>
                <a:gd name="T10" fmla="*/ 58 w 137"/>
                <a:gd name="T11" fmla="*/ 46 h 47"/>
                <a:gd name="T12" fmla="*/ 33 w 137"/>
                <a:gd name="T13" fmla="*/ 45 h 47"/>
                <a:gd name="T14" fmla="*/ 48 w 137"/>
                <a:gd name="T15" fmla="*/ 30 h 47"/>
                <a:gd name="T16" fmla="*/ 0 w 137"/>
                <a:gd name="T1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47">
                  <a:moveTo>
                    <a:pt x="0" y="0"/>
                  </a:moveTo>
                  <a:lnTo>
                    <a:pt x="38" y="6"/>
                  </a:lnTo>
                  <a:lnTo>
                    <a:pt x="125" y="16"/>
                  </a:lnTo>
                  <a:lnTo>
                    <a:pt x="136" y="33"/>
                  </a:lnTo>
                  <a:lnTo>
                    <a:pt x="107" y="34"/>
                  </a:lnTo>
                  <a:lnTo>
                    <a:pt x="58" y="46"/>
                  </a:lnTo>
                  <a:lnTo>
                    <a:pt x="33" y="45"/>
                  </a:lnTo>
                  <a:lnTo>
                    <a:pt x="48" y="30"/>
                  </a:lnTo>
                  <a:lnTo>
                    <a:pt x="0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93" name="Freeform 501"/>
            <p:cNvSpPr>
              <a:spLocks/>
            </p:cNvSpPr>
            <p:nvPr/>
          </p:nvSpPr>
          <p:spPr bwMode="auto">
            <a:xfrm>
              <a:off x="1819" y="2225"/>
              <a:ext cx="137" cy="62"/>
            </a:xfrm>
            <a:custGeom>
              <a:avLst/>
              <a:gdLst>
                <a:gd name="T0" fmla="*/ 110 w 137"/>
                <a:gd name="T1" fmla="*/ 7 h 62"/>
                <a:gd name="T2" fmla="*/ 103 w 137"/>
                <a:gd name="T3" fmla="*/ 10 h 62"/>
                <a:gd name="T4" fmla="*/ 86 w 137"/>
                <a:gd name="T5" fmla="*/ 14 h 62"/>
                <a:gd name="T6" fmla="*/ 66 w 137"/>
                <a:gd name="T7" fmla="*/ 20 h 62"/>
                <a:gd name="T8" fmla="*/ 50 w 137"/>
                <a:gd name="T9" fmla="*/ 25 h 62"/>
                <a:gd name="T10" fmla="*/ 0 w 137"/>
                <a:gd name="T11" fmla="*/ 38 h 62"/>
                <a:gd name="T12" fmla="*/ 2 w 137"/>
                <a:gd name="T13" fmla="*/ 61 h 62"/>
                <a:gd name="T14" fmla="*/ 48 w 137"/>
                <a:gd name="T15" fmla="*/ 55 h 62"/>
                <a:gd name="T16" fmla="*/ 53 w 137"/>
                <a:gd name="T17" fmla="*/ 54 h 62"/>
                <a:gd name="T18" fmla="*/ 58 w 137"/>
                <a:gd name="T19" fmla="*/ 53 h 62"/>
                <a:gd name="T20" fmla="*/ 64 w 137"/>
                <a:gd name="T21" fmla="*/ 50 h 62"/>
                <a:gd name="T22" fmla="*/ 69 w 137"/>
                <a:gd name="T23" fmla="*/ 47 h 62"/>
                <a:gd name="T24" fmla="*/ 76 w 137"/>
                <a:gd name="T25" fmla="*/ 46 h 62"/>
                <a:gd name="T26" fmla="*/ 115 w 137"/>
                <a:gd name="T27" fmla="*/ 26 h 62"/>
                <a:gd name="T28" fmla="*/ 116 w 137"/>
                <a:gd name="T29" fmla="*/ 23 h 62"/>
                <a:gd name="T30" fmla="*/ 119 w 137"/>
                <a:gd name="T31" fmla="*/ 15 h 62"/>
                <a:gd name="T32" fmla="*/ 136 w 137"/>
                <a:gd name="T33" fmla="*/ 0 h 62"/>
                <a:gd name="T34" fmla="*/ 110 w 137"/>
                <a:gd name="T35" fmla="*/ 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7" h="62">
                  <a:moveTo>
                    <a:pt x="110" y="7"/>
                  </a:moveTo>
                  <a:lnTo>
                    <a:pt x="103" y="10"/>
                  </a:lnTo>
                  <a:lnTo>
                    <a:pt x="86" y="14"/>
                  </a:lnTo>
                  <a:lnTo>
                    <a:pt x="66" y="20"/>
                  </a:lnTo>
                  <a:lnTo>
                    <a:pt x="50" y="25"/>
                  </a:lnTo>
                  <a:lnTo>
                    <a:pt x="0" y="38"/>
                  </a:lnTo>
                  <a:lnTo>
                    <a:pt x="2" y="61"/>
                  </a:lnTo>
                  <a:lnTo>
                    <a:pt x="48" y="55"/>
                  </a:lnTo>
                  <a:lnTo>
                    <a:pt x="53" y="54"/>
                  </a:lnTo>
                  <a:lnTo>
                    <a:pt x="58" y="53"/>
                  </a:lnTo>
                  <a:lnTo>
                    <a:pt x="64" y="50"/>
                  </a:lnTo>
                  <a:lnTo>
                    <a:pt x="69" y="47"/>
                  </a:lnTo>
                  <a:lnTo>
                    <a:pt x="76" y="46"/>
                  </a:lnTo>
                  <a:lnTo>
                    <a:pt x="115" y="26"/>
                  </a:lnTo>
                  <a:lnTo>
                    <a:pt x="116" y="23"/>
                  </a:lnTo>
                  <a:lnTo>
                    <a:pt x="119" y="15"/>
                  </a:lnTo>
                  <a:lnTo>
                    <a:pt x="136" y="0"/>
                  </a:lnTo>
                  <a:lnTo>
                    <a:pt x="110" y="7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94" name="Freeform 502"/>
            <p:cNvSpPr>
              <a:spLocks/>
            </p:cNvSpPr>
            <p:nvPr/>
          </p:nvSpPr>
          <p:spPr bwMode="auto">
            <a:xfrm>
              <a:off x="2414" y="2432"/>
              <a:ext cx="88" cy="126"/>
            </a:xfrm>
            <a:custGeom>
              <a:avLst/>
              <a:gdLst>
                <a:gd name="T0" fmla="*/ 1 w 88"/>
                <a:gd name="T1" fmla="*/ 125 h 126"/>
                <a:gd name="T2" fmla="*/ 1 w 88"/>
                <a:gd name="T3" fmla="*/ 125 h 126"/>
                <a:gd name="T4" fmla="*/ 22 w 88"/>
                <a:gd name="T5" fmla="*/ 115 h 126"/>
                <a:gd name="T6" fmla="*/ 57 w 88"/>
                <a:gd name="T7" fmla="*/ 122 h 126"/>
                <a:gd name="T8" fmla="*/ 67 w 88"/>
                <a:gd name="T9" fmla="*/ 118 h 126"/>
                <a:gd name="T10" fmla="*/ 60 w 88"/>
                <a:gd name="T11" fmla="*/ 112 h 126"/>
                <a:gd name="T12" fmla="*/ 60 w 88"/>
                <a:gd name="T13" fmla="*/ 100 h 126"/>
                <a:gd name="T14" fmla="*/ 87 w 88"/>
                <a:gd name="T15" fmla="*/ 95 h 126"/>
                <a:gd name="T16" fmla="*/ 86 w 88"/>
                <a:gd name="T17" fmla="*/ 93 h 126"/>
                <a:gd name="T18" fmla="*/ 76 w 88"/>
                <a:gd name="T19" fmla="*/ 91 h 126"/>
                <a:gd name="T20" fmla="*/ 42 w 88"/>
                <a:gd name="T21" fmla="*/ 73 h 126"/>
                <a:gd name="T22" fmla="*/ 72 w 88"/>
                <a:gd name="T23" fmla="*/ 55 h 126"/>
                <a:gd name="T24" fmla="*/ 76 w 88"/>
                <a:gd name="T25" fmla="*/ 50 h 126"/>
                <a:gd name="T26" fmla="*/ 80 w 88"/>
                <a:gd name="T27" fmla="*/ 46 h 126"/>
                <a:gd name="T28" fmla="*/ 46 w 88"/>
                <a:gd name="T29" fmla="*/ 30 h 126"/>
                <a:gd name="T30" fmla="*/ 46 w 88"/>
                <a:gd name="T31" fmla="*/ 29 h 126"/>
                <a:gd name="T32" fmla="*/ 74 w 88"/>
                <a:gd name="T33" fmla="*/ 21 h 126"/>
                <a:gd name="T34" fmla="*/ 64 w 88"/>
                <a:gd name="T35" fmla="*/ 3 h 126"/>
                <a:gd name="T36" fmla="*/ 51 w 88"/>
                <a:gd name="T37" fmla="*/ 0 h 126"/>
                <a:gd name="T38" fmla="*/ 64 w 88"/>
                <a:gd name="T39" fmla="*/ 18 h 126"/>
                <a:gd name="T40" fmla="*/ 30 w 88"/>
                <a:gd name="T41" fmla="*/ 29 h 126"/>
                <a:gd name="T42" fmla="*/ 30 w 88"/>
                <a:gd name="T43" fmla="*/ 31 h 126"/>
                <a:gd name="T44" fmla="*/ 68 w 88"/>
                <a:gd name="T45" fmla="*/ 48 h 126"/>
                <a:gd name="T46" fmla="*/ 31 w 88"/>
                <a:gd name="T47" fmla="*/ 54 h 126"/>
                <a:gd name="T48" fmla="*/ 50 w 88"/>
                <a:gd name="T49" fmla="*/ 59 h 126"/>
                <a:gd name="T50" fmla="*/ 19 w 88"/>
                <a:gd name="T51" fmla="*/ 69 h 126"/>
                <a:gd name="T52" fmla="*/ 33 w 88"/>
                <a:gd name="T53" fmla="*/ 82 h 126"/>
                <a:gd name="T54" fmla="*/ 42 w 88"/>
                <a:gd name="T55" fmla="*/ 89 h 126"/>
                <a:gd name="T56" fmla="*/ 2 w 88"/>
                <a:gd name="T57" fmla="*/ 89 h 126"/>
                <a:gd name="T58" fmla="*/ 11 w 88"/>
                <a:gd name="T59" fmla="*/ 91 h 126"/>
                <a:gd name="T60" fmla="*/ 12 w 88"/>
                <a:gd name="T61" fmla="*/ 95 h 126"/>
                <a:gd name="T62" fmla="*/ 0 w 88"/>
                <a:gd name="T63" fmla="*/ 111 h 126"/>
                <a:gd name="T64" fmla="*/ 1 w 88"/>
                <a:gd name="T65" fmla="*/ 12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8" h="126">
                  <a:moveTo>
                    <a:pt x="1" y="125"/>
                  </a:moveTo>
                  <a:lnTo>
                    <a:pt x="1" y="125"/>
                  </a:lnTo>
                  <a:lnTo>
                    <a:pt x="22" y="115"/>
                  </a:lnTo>
                  <a:lnTo>
                    <a:pt x="57" y="122"/>
                  </a:lnTo>
                  <a:lnTo>
                    <a:pt x="67" y="118"/>
                  </a:lnTo>
                  <a:lnTo>
                    <a:pt x="60" y="112"/>
                  </a:lnTo>
                  <a:lnTo>
                    <a:pt x="60" y="100"/>
                  </a:lnTo>
                  <a:lnTo>
                    <a:pt x="87" y="95"/>
                  </a:lnTo>
                  <a:lnTo>
                    <a:pt x="86" y="93"/>
                  </a:lnTo>
                  <a:lnTo>
                    <a:pt x="76" y="91"/>
                  </a:lnTo>
                  <a:lnTo>
                    <a:pt x="42" y="73"/>
                  </a:lnTo>
                  <a:lnTo>
                    <a:pt x="72" y="55"/>
                  </a:lnTo>
                  <a:lnTo>
                    <a:pt x="76" y="50"/>
                  </a:lnTo>
                  <a:lnTo>
                    <a:pt x="80" y="46"/>
                  </a:lnTo>
                  <a:lnTo>
                    <a:pt x="46" y="30"/>
                  </a:lnTo>
                  <a:lnTo>
                    <a:pt x="46" y="29"/>
                  </a:lnTo>
                  <a:lnTo>
                    <a:pt x="74" y="21"/>
                  </a:lnTo>
                  <a:lnTo>
                    <a:pt x="64" y="3"/>
                  </a:lnTo>
                  <a:lnTo>
                    <a:pt x="51" y="0"/>
                  </a:lnTo>
                  <a:lnTo>
                    <a:pt x="64" y="18"/>
                  </a:lnTo>
                  <a:lnTo>
                    <a:pt x="30" y="29"/>
                  </a:lnTo>
                  <a:lnTo>
                    <a:pt x="30" y="31"/>
                  </a:lnTo>
                  <a:lnTo>
                    <a:pt x="68" y="48"/>
                  </a:lnTo>
                  <a:lnTo>
                    <a:pt x="31" y="54"/>
                  </a:lnTo>
                  <a:lnTo>
                    <a:pt x="50" y="59"/>
                  </a:lnTo>
                  <a:lnTo>
                    <a:pt x="19" y="69"/>
                  </a:lnTo>
                  <a:lnTo>
                    <a:pt x="33" y="82"/>
                  </a:lnTo>
                  <a:lnTo>
                    <a:pt x="42" y="89"/>
                  </a:lnTo>
                  <a:lnTo>
                    <a:pt x="2" y="89"/>
                  </a:lnTo>
                  <a:lnTo>
                    <a:pt x="11" y="91"/>
                  </a:lnTo>
                  <a:lnTo>
                    <a:pt x="12" y="95"/>
                  </a:lnTo>
                  <a:lnTo>
                    <a:pt x="0" y="111"/>
                  </a:lnTo>
                  <a:lnTo>
                    <a:pt x="1" y="125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95" name="Freeform 503"/>
            <p:cNvSpPr>
              <a:spLocks/>
            </p:cNvSpPr>
            <p:nvPr/>
          </p:nvSpPr>
          <p:spPr bwMode="auto">
            <a:xfrm>
              <a:off x="2446" y="2377"/>
              <a:ext cx="12" cy="50"/>
            </a:xfrm>
            <a:custGeom>
              <a:avLst/>
              <a:gdLst>
                <a:gd name="T0" fmla="*/ 5 w 12"/>
                <a:gd name="T1" fmla="*/ 0 h 50"/>
                <a:gd name="T2" fmla="*/ 5 w 12"/>
                <a:gd name="T3" fmla="*/ 13 h 50"/>
                <a:gd name="T4" fmla="*/ 4 w 12"/>
                <a:gd name="T5" fmla="*/ 23 h 50"/>
                <a:gd name="T6" fmla="*/ 1 w 12"/>
                <a:gd name="T7" fmla="*/ 31 h 50"/>
                <a:gd name="T8" fmla="*/ 0 w 12"/>
                <a:gd name="T9" fmla="*/ 49 h 50"/>
                <a:gd name="T10" fmla="*/ 11 w 12"/>
                <a:gd name="T11" fmla="*/ 23 h 50"/>
                <a:gd name="T12" fmla="*/ 5 w 12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50">
                  <a:moveTo>
                    <a:pt x="5" y="0"/>
                  </a:moveTo>
                  <a:lnTo>
                    <a:pt x="5" y="13"/>
                  </a:lnTo>
                  <a:lnTo>
                    <a:pt x="4" y="23"/>
                  </a:lnTo>
                  <a:lnTo>
                    <a:pt x="1" y="31"/>
                  </a:lnTo>
                  <a:lnTo>
                    <a:pt x="0" y="49"/>
                  </a:lnTo>
                  <a:lnTo>
                    <a:pt x="11" y="23"/>
                  </a:lnTo>
                  <a:lnTo>
                    <a:pt x="5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96" name="Freeform 504"/>
            <p:cNvSpPr>
              <a:spLocks/>
            </p:cNvSpPr>
            <p:nvPr/>
          </p:nvSpPr>
          <p:spPr bwMode="auto">
            <a:xfrm>
              <a:off x="2425" y="2339"/>
              <a:ext cx="13" cy="30"/>
            </a:xfrm>
            <a:custGeom>
              <a:avLst/>
              <a:gdLst>
                <a:gd name="T0" fmla="*/ 3 w 13"/>
                <a:gd name="T1" fmla="*/ 0 h 30"/>
                <a:gd name="T2" fmla="*/ 0 w 13"/>
                <a:gd name="T3" fmla="*/ 10 h 30"/>
                <a:gd name="T4" fmla="*/ 2 w 13"/>
                <a:gd name="T5" fmla="*/ 29 h 30"/>
                <a:gd name="T6" fmla="*/ 12 w 13"/>
                <a:gd name="T7" fmla="*/ 11 h 30"/>
                <a:gd name="T8" fmla="*/ 3 w 13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0">
                  <a:moveTo>
                    <a:pt x="3" y="0"/>
                  </a:moveTo>
                  <a:lnTo>
                    <a:pt x="0" y="10"/>
                  </a:lnTo>
                  <a:lnTo>
                    <a:pt x="2" y="29"/>
                  </a:lnTo>
                  <a:lnTo>
                    <a:pt x="12" y="11"/>
                  </a:lnTo>
                  <a:lnTo>
                    <a:pt x="3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97" name="Freeform 505"/>
            <p:cNvSpPr>
              <a:spLocks/>
            </p:cNvSpPr>
            <p:nvPr/>
          </p:nvSpPr>
          <p:spPr bwMode="auto">
            <a:xfrm>
              <a:off x="2400" y="2288"/>
              <a:ext cx="8" cy="29"/>
            </a:xfrm>
            <a:custGeom>
              <a:avLst/>
              <a:gdLst>
                <a:gd name="T0" fmla="*/ 0 w 8"/>
                <a:gd name="T1" fmla="*/ 0 h 29"/>
                <a:gd name="T2" fmla="*/ 3 w 8"/>
                <a:gd name="T3" fmla="*/ 28 h 29"/>
                <a:gd name="T4" fmla="*/ 7 w 8"/>
                <a:gd name="T5" fmla="*/ 15 h 29"/>
                <a:gd name="T6" fmla="*/ 7 w 8"/>
                <a:gd name="T7" fmla="*/ 9 h 29"/>
                <a:gd name="T8" fmla="*/ 0 w 8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9">
                  <a:moveTo>
                    <a:pt x="0" y="0"/>
                  </a:moveTo>
                  <a:lnTo>
                    <a:pt x="3" y="28"/>
                  </a:lnTo>
                  <a:lnTo>
                    <a:pt x="7" y="15"/>
                  </a:lnTo>
                  <a:lnTo>
                    <a:pt x="7" y="9"/>
                  </a:lnTo>
                  <a:lnTo>
                    <a:pt x="0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98" name="Freeform 506"/>
            <p:cNvSpPr>
              <a:spLocks/>
            </p:cNvSpPr>
            <p:nvPr/>
          </p:nvSpPr>
          <p:spPr bwMode="auto">
            <a:xfrm>
              <a:off x="2362" y="2245"/>
              <a:ext cx="7" cy="10"/>
            </a:xfrm>
            <a:custGeom>
              <a:avLst/>
              <a:gdLst>
                <a:gd name="T0" fmla="*/ 2 w 7"/>
                <a:gd name="T1" fmla="*/ 1 h 10"/>
                <a:gd name="T2" fmla="*/ 2 w 7"/>
                <a:gd name="T3" fmla="*/ 1 h 10"/>
                <a:gd name="T4" fmla="*/ 2 w 7"/>
                <a:gd name="T5" fmla="*/ 5 h 10"/>
                <a:gd name="T6" fmla="*/ 0 w 7"/>
                <a:gd name="T7" fmla="*/ 7 h 10"/>
                <a:gd name="T8" fmla="*/ 2 w 7"/>
                <a:gd name="T9" fmla="*/ 9 h 10"/>
                <a:gd name="T10" fmla="*/ 6 w 7"/>
                <a:gd name="T11" fmla="*/ 6 h 10"/>
                <a:gd name="T12" fmla="*/ 6 w 7"/>
                <a:gd name="T13" fmla="*/ 3 h 10"/>
                <a:gd name="T14" fmla="*/ 3 w 7"/>
                <a:gd name="T15" fmla="*/ 0 h 10"/>
                <a:gd name="T16" fmla="*/ 2 w 7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0">
                  <a:moveTo>
                    <a:pt x="2" y="1"/>
                  </a:moveTo>
                  <a:lnTo>
                    <a:pt x="2" y="1"/>
                  </a:lnTo>
                  <a:lnTo>
                    <a:pt x="2" y="5"/>
                  </a:lnTo>
                  <a:lnTo>
                    <a:pt x="0" y="7"/>
                  </a:lnTo>
                  <a:lnTo>
                    <a:pt x="2" y="9"/>
                  </a:lnTo>
                  <a:lnTo>
                    <a:pt x="6" y="6"/>
                  </a:lnTo>
                  <a:lnTo>
                    <a:pt x="6" y="3"/>
                  </a:lnTo>
                  <a:lnTo>
                    <a:pt x="3" y="0"/>
                  </a:lnTo>
                  <a:lnTo>
                    <a:pt x="2" y="1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699" name="Freeform 507"/>
            <p:cNvSpPr>
              <a:spLocks/>
            </p:cNvSpPr>
            <p:nvPr/>
          </p:nvSpPr>
          <p:spPr bwMode="auto">
            <a:xfrm>
              <a:off x="2338" y="2416"/>
              <a:ext cx="60" cy="152"/>
            </a:xfrm>
            <a:custGeom>
              <a:avLst/>
              <a:gdLst>
                <a:gd name="T0" fmla="*/ 0 w 60"/>
                <a:gd name="T1" fmla="*/ 41 h 152"/>
                <a:gd name="T2" fmla="*/ 21 w 60"/>
                <a:gd name="T3" fmla="*/ 108 h 152"/>
                <a:gd name="T4" fmla="*/ 53 w 60"/>
                <a:gd name="T5" fmla="*/ 151 h 152"/>
                <a:gd name="T6" fmla="*/ 59 w 60"/>
                <a:gd name="T7" fmla="*/ 147 h 152"/>
                <a:gd name="T8" fmla="*/ 50 w 60"/>
                <a:gd name="T9" fmla="*/ 81 h 152"/>
                <a:gd name="T10" fmla="*/ 36 w 60"/>
                <a:gd name="T11" fmla="*/ 71 h 152"/>
                <a:gd name="T12" fmla="*/ 32 w 60"/>
                <a:gd name="T13" fmla="*/ 54 h 152"/>
                <a:gd name="T14" fmla="*/ 20 w 60"/>
                <a:gd name="T15" fmla="*/ 38 h 152"/>
                <a:gd name="T16" fmla="*/ 8 w 60"/>
                <a:gd name="T17" fmla="*/ 8 h 152"/>
                <a:gd name="T18" fmla="*/ 0 w 60"/>
                <a:gd name="T19" fmla="*/ 0 h 152"/>
                <a:gd name="T20" fmla="*/ 0 w 60"/>
                <a:gd name="T21" fmla="*/ 4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152">
                  <a:moveTo>
                    <a:pt x="0" y="41"/>
                  </a:moveTo>
                  <a:lnTo>
                    <a:pt x="21" y="108"/>
                  </a:lnTo>
                  <a:lnTo>
                    <a:pt x="53" y="151"/>
                  </a:lnTo>
                  <a:lnTo>
                    <a:pt x="59" y="147"/>
                  </a:lnTo>
                  <a:lnTo>
                    <a:pt x="50" y="81"/>
                  </a:lnTo>
                  <a:lnTo>
                    <a:pt x="36" y="71"/>
                  </a:lnTo>
                  <a:lnTo>
                    <a:pt x="32" y="54"/>
                  </a:lnTo>
                  <a:lnTo>
                    <a:pt x="20" y="38"/>
                  </a:lnTo>
                  <a:lnTo>
                    <a:pt x="8" y="8"/>
                  </a:lnTo>
                  <a:lnTo>
                    <a:pt x="0" y="0"/>
                  </a:lnTo>
                  <a:lnTo>
                    <a:pt x="0" y="4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00" name="Freeform 508"/>
            <p:cNvSpPr>
              <a:spLocks/>
            </p:cNvSpPr>
            <p:nvPr/>
          </p:nvSpPr>
          <p:spPr bwMode="auto">
            <a:xfrm>
              <a:off x="2100" y="2278"/>
              <a:ext cx="67" cy="198"/>
            </a:xfrm>
            <a:custGeom>
              <a:avLst/>
              <a:gdLst>
                <a:gd name="T0" fmla="*/ 15 w 67"/>
                <a:gd name="T1" fmla="*/ 3 h 198"/>
                <a:gd name="T2" fmla="*/ 12 w 67"/>
                <a:gd name="T3" fmla="*/ 7 h 198"/>
                <a:gd name="T4" fmla="*/ 6 w 67"/>
                <a:gd name="T5" fmla="*/ 13 h 198"/>
                <a:gd name="T6" fmla="*/ 0 w 67"/>
                <a:gd name="T7" fmla="*/ 53 h 198"/>
                <a:gd name="T8" fmla="*/ 5 w 67"/>
                <a:gd name="T9" fmla="*/ 108 h 198"/>
                <a:gd name="T10" fmla="*/ 10 w 67"/>
                <a:gd name="T11" fmla="*/ 123 h 198"/>
                <a:gd name="T12" fmla="*/ 29 w 67"/>
                <a:gd name="T13" fmla="*/ 169 h 198"/>
                <a:gd name="T14" fmla="*/ 46 w 67"/>
                <a:gd name="T15" fmla="*/ 197 h 198"/>
                <a:gd name="T16" fmla="*/ 66 w 67"/>
                <a:gd name="T17" fmla="*/ 146 h 198"/>
                <a:gd name="T18" fmla="*/ 46 w 67"/>
                <a:gd name="T19" fmla="*/ 41 h 198"/>
                <a:gd name="T20" fmla="*/ 39 w 67"/>
                <a:gd name="T21" fmla="*/ 18 h 198"/>
                <a:gd name="T22" fmla="*/ 24 w 67"/>
                <a:gd name="T23" fmla="*/ 0 h 198"/>
                <a:gd name="T24" fmla="*/ 20 w 67"/>
                <a:gd name="T25" fmla="*/ 17 h 198"/>
                <a:gd name="T26" fmla="*/ 15 w 67"/>
                <a:gd name="T27" fmla="*/ 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198">
                  <a:moveTo>
                    <a:pt x="15" y="3"/>
                  </a:moveTo>
                  <a:lnTo>
                    <a:pt x="12" y="7"/>
                  </a:lnTo>
                  <a:lnTo>
                    <a:pt x="6" y="13"/>
                  </a:lnTo>
                  <a:lnTo>
                    <a:pt x="0" y="53"/>
                  </a:lnTo>
                  <a:lnTo>
                    <a:pt x="5" y="108"/>
                  </a:lnTo>
                  <a:lnTo>
                    <a:pt x="10" y="123"/>
                  </a:lnTo>
                  <a:lnTo>
                    <a:pt x="29" y="169"/>
                  </a:lnTo>
                  <a:lnTo>
                    <a:pt x="46" y="197"/>
                  </a:lnTo>
                  <a:lnTo>
                    <a:pt x="66" y="146"/>
                  </a:lnTo>
                  <a:lnTo>
                    <a:pt x="46" y="41"/>
                  </a:lnTo>
                  <a:lnTo>
                    <a:pt x="39" y="18"/>
                  </a:lnTo>
                  <a:lnTo>
                    <a:pt x="24" y="0"/>
                  </a:lnTo>
                  <a:lnTo>
                    <a:pt x="20" y="17"/>
                  </a:lnTo>
                  <a:lnTo>
                    <a:pt x="15" y="3"/>
                  </a:lnTo>
                </a:path>
              </a:pathLst>
            </a:custGeom>
            <a:solidFill>
              <a:srgbClr val="0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01" name="Freeform 509"/>
            <p:cNvSpPr>
              <a:spLocks/>
            </p:cNvSpPr>
            <p:nvPr/>
          </p:nvSpPr>
          <p:spPr bwMode="auto">
            <a:xfrm>
              <a:off x="2063" y="2286"/>
              <a:ext cx="34" cy="88"/>
            </a:xfrm>
            <a:custGeom>
              <a:avLst/>
              <a:gdLst>
                <a:gd name="T0" fmla="*/ 0 w 34"/>
                <a:gd name="T1" fmla="*/ 0 h 88"/>
                <a:gd name="T2" fmla="*/ 9 w 34"/>
                <a:gd name="T3" fmla="*/ 8 h 88"/>
                <a:gd name="T4" fmla="*/ 14 w 34"/>
                <a:gd name="T5" fmla="*/ 14 h 88"/>
                <a:gd name="T6" fmla="*/ 19 w 34"/>
                <a:gd name="T7" fmla="*/ 14 h 88"/>
                <a:gd name="T8" fmla="*/ 22 w 34"/>
                <a:gd name="T9" fmla="*/ 11 h 88"/>
                <a:gd name="T10" fmla="*/ 26 w 34"/>
                <a:gd name="T11" fmla="*/ 3 h 88"/>
                <a:gd name="T12" fmla="*/ 29 w 34"/>
                <a:gd name="T13" fmla="*/ 1 h 88"/>
                <a:gd name="T14" fmla="*/ 33 w 34"/>
                <a:gd name="T15" fmla="*/ 87 h 88"/>
                <a:gd name="T16" fmla="*/ 2 w 34"/>
                <a:gd name="T17" fmla="*/ 3 h 88"/>
                <a:gd name="T18" fmla="*/ 0 w 34"/>
                <a:gd name="T19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88">
                  <a:moveTo>
                    <a:pt x="0" y="0"/>
                  </a:moveTo>
                  <a:lnTo>
                    <a:pt x="9" y="8"/>
                  </a:lnTo>
                  <a:lnTo>
                    <a:pt x="14" y="14"/>
                  </a:lnTo>
                  <a:lnTo>
                    <a:pt x="19" y="14"/>
                  </a:lnTo>
                  <a:lnTo>
                    <a:pt x="22" y="11"/>
                  </a:lnTo>
                  <a:lnTo>
                    <a:pt x="26" y="3"/>
                  </a:lnTo>
                  <a:lnTo>
                    <a:pt x="29" y="1"/>
                  </a:lnTo>
                  <a:lnTo>
                    <a:pt x="33" y="87"/>
                  </a:lnTo>
                  <a:lnTo>
                    <a:pt x="2" y="3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02" name="Freeform 510"/>
            <p:cNvSpPr>
              <a:spLocks/>
            </p:cNvSpPr>
            <p:nvPr/>
          </p:nvSpPr>
          <p:spPr bwMode="auto">
            <a:xfrm>
              <a:off x="2142" y="2295"/>
              <a:ext cx="26" cy="112"/>
            </a:xfrm>
            <a:custGeom>
              <a:avLst/>
              <a:gdLst>
                <a:gd name="T0" fmla="*/ 0 w 26"/>
                <a:gd name="T1" fmla="*/ 0 h 112"/>
                <a:gd name="T2" fmla="*/ 3 w 26"/>
                <a:gd name="T3" fmla="*/ 15 h 112"/>
                <a:gd name="T4" fmla="*/ 8 w 26"/>
                <a:gd name="T5" fmla="*/ 33 h 112"/>
                <a:gd name="T6" fmla="*/ 12 w 26"/>
                <a:gd name="T7" fmla="*/ 51 h 112"/>
                <a:gd name="T8" fmla="*/ 15 w 26"/>
                <a:gd name="T9" fmla="*/ 76 h 112"/>
                <a:gd name="T10" fmla="*/ 20 w 26"/>
                <a:gd name="T11" fmla="*/ 97 h 112"/>
                <a:gd name="T12" fmla="*/ 23 w 26"/>
                <a:gd name="T13" fmla="*/ 111 h 112"/>
                <a:gd name="T14" fmla="*/ 25 w 26"/>
                <a:gd name="T15" fmla="*/ 92 h 112"/>
                <a:gd name="T16" fmla="*/ 0 w 26"/>
                <a:gd name="T1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12">
                  <a:moveTo>
                    <a:pt x="0" y="0"/>
                  </a:moveTo>
                  <a:lnTo>
                    <a:pt x="3" y="15"/>
                  </a:lnTo>
                  <a:lnTo>
                    <a:pt x="8" y="33"/>
                  </a:lnTo>
                  <a:lnTo>
                    <a:pt x="12" y="51"/>
                  </a:lnTo>
                  <a:lnTo>
                    <a:pt x="15" y="76"/>
                  </a:lnTo>
                  <a:lnTo>
                    <a:pt x="20" y="97"/>
                  </a:lnTo>
                  <a:lnTo>
                    <a:pt x="23" y="111"/>
                  </a:lnTo>
                  <a:lnTo>
                    <a:pt x="25" y="92"/>
                  </a:lnTo>
                  <a:lnTo>
                    <a:pt x="0" y="0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03" name="Freeform 511"/>
            <p:cNvSpPr>
              <a:spLocks/>
            </p:cNvSpPr>
            <p:nvPr/>
          </p:nvSpPr>
          <p:spPr bwMode="auto">
            <a:xfrm>
              <a:off x="2107" y="2256"/>
              <a:ext cx="16" cy="10"/>
            </a:xfrm>
            <a:custGeom>
              <a:avLst/>
              <a:gdLst>
                <a:gd name="T0" fmla="*/ 2 w 16"/>
                <a:gd name="T1" fmla="*/ 9 h 10"/>
                <a:gd name="T2" fmla="*/ 11 w 16"/>
                <a:gd name="T3" fmla="*/ 8 h 10"/>
                <a:gd name="T4" fmla="*/ 14 w 16"/>
                <a:gd name="T5" fmla="*/ 8 h 10"/>
                <a:gd name="T6" fmla="*/ 15 w 16"/>
                <a:gd name="T7" fmla="*/ 3 h 10"/>
                <a:gd name="T8" fmla="*/ 15 w 16"/>
                <a:gd name="T9" fmla="*/ 0 h 10"/>
                <a:gd name="T10" fmla="*/ 10 w 16"/>
                <a:gd name="T11" fmla="*/ 1 h 10"/>
                <a:gd name="T12" fmla="*/ 4 w 16"/>
                <a:gd name="T13" fmla="*/ 5 h 10"/>
                <a:gd name="T14" fmla="*/ 1 w 16"/>
                <a:gd name="T15" fmla="*/ 6 h 10"/>
                <a:gd name="T16" fmla="*/ 0 w 16"/>
                <a:gd name="T17" fmla="*/ 9 h 10"/>
                <a:gd name="T18" fmla="*/ 2 w 16"/>
                <a:gd name="T1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0">
                  <a:moveTo>
                    <a:pt x="2" y="9"/>
                  </a:moveTo>
                  <a:lnTo>
                    <a:pt x="11" y="8"/>
                  </a:lnTo>
                  <a:lnTo>
                    <a:pt x="14" y="8"/>
                  </a:lnTo>
                  <a:lnTo>
                    <a:pt x="15" y="3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6"/>
                  </a:lnTo>
                  <a:lnTo>
                    <a:pt x="0" y="9"/>
                  </a:lnTo>
                  <a:lnTo>
                    <a:pt x="2" y="9"/>
                  </a:lnTo>
                </a:path>
              </a:pathLst>
            </a:custGeom>
            <a:solidFill>
              <a:srgbClr val="0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04" name="Rectangle 512"/>
            <p:cNvSpPr>
              <a:spLocks noChangeArrowheads="1"/>
            </p:cNvSpPr>
            <p:nvPr/>
          </p:nvSpPr>
          <p:spPr bwMode="auto">
            <a:xfrm>
              <a:off x="1736" y="2614"/>
              <a:ext cx="756" cy="15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604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705" name="Rectangle 513"/>
            <p:cNvSpPr>
              <a:spLocks noChangeArrowheads="1"/>
            </p:cNvSpPr>
            <p:nvPr/>
          </p:nvSpPr>
          <p:spPr bwMode="auto">
            <a:xfrm>
              <a:off x="1750" y="2641"/>
              <a:ext cx="721" cy="134"/>
            </a:xfrm>
            <a:prstGeom prst="rect">
              <a:avLst/>
            </a:prstGeom>
            <a:solidFill>
              <a:srgbClr val="808080"/>
            </a:solidFill>
            <a:ln w="12700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706" name="Freeform 514"/>
            <p:cNvSpPr>
              <a:spLocks/>
            </p:cNvSpPr>
            <p:nvPr/>
          </p:nvSpPr>
          <p:spPr bwMode="auto">
            <a:xfrm>
              <a:off x="1746" y="2634"/>
              <a:ext cx="753" cy="151"/>
            </a:xfrm>
            <a:custGeom>
              <a:avLst/>
              <a:gdLst>
                <a:gd name="T0" fmla="*/ 0 w 753"/>
                <a:gd name="T1" fmla="*/ 150 h 151"/>
                <a:gd name="T2" fmla="*/ 0 w 753"/>
                <a:gd name="T3" fmla="*/ 0 h 151"/>
                <a:gd name="T4" fmla="*/ 752 w 753"/>
                <a:gd name="T5" fmla="*/ 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3" h="151">
                  <a:moveTo>
                    <a:pt x="0" y="150"/>
                  </a:moveTo>
                  <a:lnTo>
                    <a:pt x="0" y="0"/>
                  </a:lnTo>
                  <a:lnTo>
                    <a:pt x="752" y="1"/>
                  </a:lnTo>
                </a:path>
              </a:pathLst>
            </a:custGeom>
            <a:noFill/>
            <a:ln w="50800" cap="rnd" cmpd="sng">
              <a:solidFill>
                <a:srgbClr val="50505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07" name="Freeform 515"/>
            <p:cNvSpPr>
              <a:spLocks/>
            </p:cNvSpPr>
            <p:nvPr/>
          </p:nvSpPr>
          <p:spPr bwMode="auto">
            <a:xfrm>
              <a:off x="2038" y="2203"/>
              <a:ext cx="79" cy="43"/>
            </a:xfrm>
            <a:custGeom>
              <a:avLst/>
              <a:gdLst>
                <a:gd name="T0" fmla="*/ 0 w 79"/>
                <a:gd name="T1" fmla="*/ 0 h 43"/>
                <a:gd name="T2" fmla="*/ 12 w 79"/>
                <a:gd name="T3" fmla="*/ 17 h 43"/>
                <a:gd name="T4" fmla="*/ 48 w 79"/>
                <a:gd name="T5" fmla="*/ 37 h 43"/>
                <a:gd name="T6" fmla="*/ 69 w 79"/>
                <a:gd name="T7" fmla="*/ 42 h 43"/>
                <a:gd name="T8" fmla="*/ 78 w 79"/>
                <a:gd name="T9" fmla="*/ 26 h 43"/>
                <a:gd name="T10" fmla="*/ 7 w 79"/>
                <a:gd name="T11" fmla="*/ 7 h 43"/>
                <a:gd name="T12" fmla="*/ 0 w 79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43">
                  <a:moveTo>
                    <a:pt x="0" y="0"/>
                  </a:moveTo>
                  <a:lnTo>
                    <a:pt x="12" y="17"/>
                  </a:lnTo>
                  <a:lnTo>
                    <a:pt x="48" y="37"/>
                  </a:lnTo>
                  <a:lnTo>
                    <a:pt x="69" y="42"/>
                  </a:lnTo>
                  <a:lnTo>
                    <a:pt x="78" y="26"/>
                  </a:lnTo>
                  <a:lnTo>
                    <a:pt x="7" y="7"/>
                  </a:lnTo>
                  <a:lnTo>
                    <a:pt x="0" y="0"/>
                  </a:lnTo>
                </a:path>
              </a:pathLst>
            </a:custGeom>
            <a:solidFill>
              <a:srgbClr val="FF8080"/>
            </a:solidFill>
            <a:ln w="12700" cap="rnd" cmpd="sng">
              <a:solidFill>
                <a:srgbClr val="FF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08" name="Freeform 516"/>
            <p:cNvSpPr>
              <a:spLocks/>
            </p:cNvSpPr>
            <p:nvPr/>
          </p:nvSpPr>
          <p:spPr bwMode="auto">
            <a:xfrm>
              <a:off x="1997" y="2111"/>
              <a:ext cx="207" cy="128"/>
            </a:xfrm>
            <a:custGeom>
              <a:avLst/>
              <a:gdLst>
                <a:gd name="T0" fmla="*/ 0 w 207"/>
                <a:gd name="T1" fmla="*/ 4 h 128"/>
                <a:gd name="T2" fmla="*/ 2 w 207"/>
                <a:gd name="T3" fmla="*/ 10 h 128"/>
                <a:gd name="T4" fmla="*/ 4 w 207"/>
                <a:gd name="T5" fmla="*/ 17 h 128"/>
                <a:gd name="T6" fmla="*/ 6 w 207"/>
                <a:gd name="T7" fmla="*/ 27 h 128"/>
                <a:gd name="T8" fmla="*/ 11 w 207"/>
                <a:gd name="T9" fmla="*/ 33 h 128"/>
                <a:gd name="T10" fmla="*/ 15 w 207"/>
                <a:gd name="T11" fmla="*/ 52 h 128"/>
                <a:gd name="T12" fmla="*/ 21 w 207"/>
                <a:gd name="T13" fmla="*/ 64 h 128"/>
                <a:gd name="T14" fmla="*/ 23 w 207"/>
                <a:gd name="T15" fmla="*/ 70 h 128"/>
                <a:gd name="T16" fmla="*/ 33 w 207"/>
                <a:gd name="T17" fmla="*/ 78 h 128"/>
                <a:gd name="T18" fmla="*/ 37 w 207"/>
                <a:gd name="T19" fmla="*/ 84 h 128"/>
                <a:gd name="T20" fmla="*/ 38 w 207"/>
                <a:gd name="T21" fmla="*/ 90 h 128"/>
                <a:gd name="T22" fmla="*/ 46 w 207"/>
                <a:gd name="T23" fmla="*/ 97 h 128"/>
                <a:gd name="T24" fmla="*/ 62 w 207"/>
                <a:gd name="T25" fmla="*/ 104 h 128"/>
                <a:gd name="T26" fmla="*/ 72 w 207"/>
                <a:gd name="T27" fmla="*/ 109 h 128"/>
                <a:gd name="T28" fmla="*/ 95 w 207"/>
                <a:gd name="T29" fmla="*/ 112 h 128"/>
                <a:gd name="T30" fmla="*/ 110 w 207"/>
                <a:gd name="T31" fmla="*/ 112 h 128"/>
                <a:gd name="T32" fmla="*/ 107 w 207"/>
                <a:gd name="T33" fmla="*/ 125 h 128"/>
                <a:gd name="T34" fmla="*/ 105 w 207"/>
                <a:gd name="T35" fmla="*/ 127 h 128"/>
                <a:gd name="T36" fmla="*/ 128 w 207"/>
                <a:gd name="T37" fmla="*/ 126 h 128"/>
                <a:gd name="T38" fmla="*/ 175 w 207"/>
                <a:gd name="T39" fmla="*/ 70 h 128"/>
                <a:gd name="T40" fmla="*/ 180 w 207"/>
                <a:gd name="T41" fmla="*/ 48 h 128"/>
                <a:gd name="T42" fmla="*/ 197 w 207"/>
                <a:gd name="T43" fmla="*/ 31 h 128"/>
                <a:gd name="T44" fmla="*/ 205 w 207"/>
                <a:gd name="T45" fmla="*/ 18 h 128"/>
                <a:gd name="T46" fmla="*/ 206 w 207"/>
                <a:gd name="T47" fmla="*/ 11 h 128"/>
                <a:gd name="T48" fmla="*/ 205 w 207"/>
                <a:gd name="T49" fmla="*/ 4 h 128"/>
                <a:gd name="T50" fmla="*/ 200 w 207"/>
                <a:gd name="T51" fmla="*/ 0 h 128"/>
                <a:gd name="T52" fmla="*/ 0 w 207"/>
                <a:gd name="T53" fmla="*/ 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7" h="128">
                  <a:moveTo>
                    <a:pt x="0" y="4"/>
                  </a:moveTo>
                  <a:lnTo>
                    <a:pt x="2" y="10"/>
                  </a:lnTo>
                  <a:lnTo>
                    <a:pt x="4" y="17"/>
                  </a:lnTo>
                  <a:lnTo>
                    <a:pt x="6" y="27"/>
                  </a:lnTo>
                  <a:lnTo>
                    <a:pt x="11" y="33"/>
                  </a:lnTo>
                  <a:lnTo>
                    <a:pt x="15" y="52"/>
                  </a:lnTo>
                  <a:lnTo>
                    <a:pt x="21" y="64"/>
                  </a:lnTo>
                  <a:lnTo>
                    <a:pt x="23" y="70"/>
                  </a:lnTo>
                  <a:lnTo>
                    <a:pt x="33" y="78"/>
                  </a:lnTo>
                  <a:lnTo>
                    <a:pt x="37" y="84"/>
                  </a:lnTo>
                  <a:lnTo>
                    <a:pt x="38" y="90"/>
                  </a:lnTo>
                  <a:lnTo>
                    <a:pt x="46" y="97"/>
                  </a:lnTo>
                  <a:lnTo>
                    <a:pt x="62" y="104"/>
                  </a:lnTo>
                  <a:lnTo>
                    <a:pt x="72" y="109"/>
                  </a:lnTo>
                  <a:lnTo>
                    <a:pt x="95" y="112"/>
                  </a:lnTo>
                  <a:lnTo>
                    <a:pt x="110" y="112"/>
                  </a:lnTo>
                  <a:lnTo>
                    <a:pt x="107" y="125"/>
                  </a:lnTo>
                  <a:lnTo>
                    <a:pt x="105" y="127"/>
                  </a:lnTo>
                  <a:lnTo>
                    <a:pt x="128" y="126"/>
                  </a:lnTo>
                  <a:lnTo>
                    <a:pt x="175" y="70"/>
                  </a:lnTo>
                  <a:lnTo>
                    <a:pt x="180" y="48"/>
                  </a:lnTo>
                  <a:lnTo>
                    <a:pt x="197" y="31"/>
                  </a:lnTo>
                  <a:lnTo>
                    <a:pt x="205" y="18"/>
                  </a:lnTo>
                  <a:lnTo>
                    <a:pt x="206" y="11"/>
                  </a:lnTo>
                  <a:lnTo>
                    <a:pt x="205" y="4"/>
                  </a:lnTo>
                  <a:lnTo>
                    <a:pt x="200" y="0"/>
                  </a:lnTo>
                  <a:lnTo>
                    <a:pt x="0" y="4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09" name="Freeform 517"/>
            <p:cNvSpPr>
              <a:spLocks/>
            </p:cNvSpPr>
            <p:nvPr/>
          </p:nvSpPr>
          <p:spPr bwMode="auto">
            <a:xfrm>
              <a:off x="1986" y="2102"/>
              <a:ext cx="22" cy="52"/>
            </a:xfrm>
            <a:custGeom>
              <a:avLst/>
              <a:gdLst>
                <a:gd name="T0" fmla="*/ 10 w 22"/>
                <a:gd name="T1" fmla="*/ 10 h 52"/>
                <a:gd name="T2" fmla="*/ 10 w 22"/>
                <a:gd name="T3" fmla="*/ 5 h 52"/>
                <a:gd name="T4" fmla="*/ 0 w 22"/>
                <a:gd name="T5" fmla="*/ 0 h 52"/>
                <a:gd name="T6" fmla="*/ 0 w 22"/>
                <a:gd name="T7" fmla="*/ 6 h 52"/>
                <a:gd name="T8" fmla="*/ 1 w 22"/>
                <a:gd name="T9" fmla="*/ 15 h 52"/>
                <a:gd name="T10" fmla="*/ 1 w 22"/>
                <a:gd name="T11" fmla="*/ 25 h 52"/>
                <a:gd name="T12" fmla="*/ 2 w 22"/>
                <a:gd name="T13" fmla="*/ 30 h 52"/>
                <a:gd name="T14" fmla="*/ 5 w 22"/>
                <a:gd name="T15" fmla="*/ 35 h 52"/>
                <a:gd name="T16" fmla="*/ 9 w 22"/>
                <a:gd name="T17" fmla="*/ 39 h 52"/>
                <a:gd name="T18" fmla="*/ 12 w 22"/>
                <a:gd name="T19" fmla="*/ 43 h 52"/>
                <a:gd name="T20" fmla="*/ 16 w 22"/>
                <a:gd name="T21" fmla="*/ 47 h 52"/>
                <a:gd name="T22" fmla="*/ 19 w 22"/>
                <a:gd name="T23" fmla="*/ 50 h 52"/>
                <a:gd name="T24" fmla="*/ 21 w 22"/>
                <a:gd name="T25" fmla="*/ 51 h 52"/>
                <a:gd name="T26" fmla="*/ 10 w 22"/>
                <a:gd name="T27" fmla="*/ 1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52">
                  <a:moveTo>
                    <a:pt x="10" y="10"/>
                  </a:moveTo>
                  <a:lnTo>
                    <a:pt x="10" y="5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15"/>
                  </a:lnTo>
                  <a:lnTo>
                    <a:pt x="1" y="25"/>
                  </a:lnTo>
                  <a:lnTo>
                    <a:pt x="2" y="30"/>
                  </a:lnTo>
                  <a:lnTo>
                    <a:pt x="5" y="35"/>
                  </a:lnTo>
                  <a:lnTo>
                    <a:pt x="9" y="39"/>
                  </a:lnTo>
                  <a:lnTo>
                    <a:pt x="12" y="43"/>
                  </a:lnTo>
                  <a:lnTo>
                    <a:pt x="16" y="47"/>
                  </a:lnTo>
                  <a:lnTo>
                    <a:pt x="19" y="50"/>
                  </a:lnTo>
                  <a:lnTo>
                    <a:pt x="21" y="51"/>
                  </a:lnTo>
                  <a:lnTo>
                    <a:pt x="10" y="1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10" name="Freeform 518"/>
            <p:cNvSpPr>
              <a:spLocks/>
            </p:cNvSpPr>
            <p:nvPr/>
          </p:nvSpPr>
          <p:spPr bwMode="auto">
            <a:xfrm>
              <a:off x="1979" y="2009"/>
              <a:ext cx="228" cy="112"/>
            </a:xfrm>
            <a:custGeom>
              <a:avLst/>
              <a:gdLst>
                <a:gd name="T0" fmla="*/ 18 w 228"/>
                <a:gd name="T1" fmla="*/ 101 h 112"/>
                <a:gd name="T2" fmla="*/ 201 w 228"/>
                <a:gd name="T3" fmla="*/ 111 h 112"/>
                <a:gd name="T4" fmla="*/ 218 w 228"/>
                <a:gd name="T5" fmla="*/ 101 h 112"/>
                <a:gd name="T6" fmla="*/ 224 w 228"/>
                <a:gd name="T7" fmla="*/ 92 h 112"/>
                <a:gd name="T8" fmla="*/ 227 w 228"/>
                <a:gd name="T9" fmla="*/ 83 h 112"/>
                <a:gd name="T10" fmla="*/ 226 w 228"/>
                <a:gd name="T11" fmla="*/ 63 h 112"/>
                <a:gd name="T12" fmla="*/ 216 w 228"/>
                <a:gd name="T13" fmla="*/ 42 h 112"/>
                <a:gd name="T14" fmla="*/ 204 w 228"/>
                <a:gd name="T15" fmla="*/ 24 h 112"/>
                <a:gd name="T16" fmla="*/ 187 w 228"/>
                <a:gd name="T17" fmla="*/ 13 h 112"/>
                <a:gd name="T18" fmla="*/ 174 w 228"/>
                <a:gd name="T19" fmla="*/ 11 h 112"/>
                <a:gd name="T20" fmla="*/ 157 w 228"/>
                <a:gd name="T21" fmla="*/ 6 h 112"/>
                <a:gd name="T22" fmla="*/ 138 w 228"/>
                <a:gd name="T23" fmla="*/ 0 h 112"/>
                <a:gd name="T24" fmla="*/ 112 w 228"/>
                <a:gd name="T25" fmla="*/ 0 h 112"/>
                <a:gd name="T26" fmla="*/ 87 w 228"/>
                <a:gd name="T27" fmla="*/ 3 h 112"/>
                <a:gd name="T28" fmla="*/ 61 w 228"/>
                <a:gd name="T29" fmla="*/ 9 h 112"/>
                <a:gd name="T30" fmla="*/ 48 w 228"/>
                <a:gd name="T31" fmla="*/ 14 h 112"/>
                <a:gd name="T32" fmla="*/ 29 w 228"/>
                <a:gd name="T33" fmla="*/ 20 h 112"/>
                <a:gd name="T34" fmla="*/ 16 w 228"/>
                <a:gd name="T35" fmla="*/ 32 h 112"/>
                <a:gd name="T36" fmla="*/ 9 w 228"/>
                <a:gd name="T37" fmla="*/ 43 h 112"/>
                <a:gd name="T38" fmla="*/ 0 w 228"/>
                <a:gd name="T39" fmla="*/ 58 h 112"/>
                <a:gd name="T40" fmla="*/ 1 w 228"/>
                <a:gd name="T41" fmla="*/ 73 h 112"/>
                <a:gd name="T42" fmla="*/ 4 w 228"/>
                <a:gd name="T43" fmla="*/ 90 h 112"/>
                <a:gd name="T44" fmla="*/ 18 w 228"/>
                <a:gd name="T45" fmla="*/ 10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28" h="112">
                  <a:moveTo>
                    <a:pt x="18" y="101"/>
                  </a:moveTo>
                  <a:lnTo>
                    <a:pt x="201" y="111"/>
                  </a:lnTo>
                  <a:lnTo>
                    <a:pt x="218" y="101"/>
                  </a:lnTo>
                  <a:lnTo>
                    <a:pt x="224" y="92"/>
                  </a:lnTo>
                  <a:lnTo>
                    <a:pt x="227" y="83"/>
                  </a:lnTo>
                  <a:lnTo>
                    <a:pt x="226" y="63"/>
                  </a:lnTo>
                  <a:lnTo>
                    <a:pt x="216" y="42"/>
                  </a:lnTo>
                  <a:lnTo>
                    <a:pt x="204" y="24"/>
                  </a:lnTo>
                  <a:lnTo>
                    <a:pt x="187" y="13"/>
                  </a:lnTo>
                  <a:lnTo>
                    <a:pt x="174" y="11"/>
                  </a:lnTo>
                  <a:lnTo>
                    <a:pt x="157" y="6"/>
                  </a:lnTo>
                  <a:lnTo>
                    <a:pt x="138" y="0"/>
                  </a:lnTo>
                  <a:lnTo>
                    <a:pt x="112" y="0"/>
                  </a:lnTo>
                  <a:lnTo>
                    <a:pt x="87" y="3"/>
                  </a:lnTo>
                  <a:lnTo>
                    <a:pt x="61" y="9"/>
                  </a:lnTo>
                  <a:lnTo>
                    <a:pt x="48" y="14"/>
                  </a:lnTo>
                  <a:lnTo>
                    <a:pt x="29" y="20"/>
                  </a:lnTo>
                  <a:lnTo>
                    <a:pt x="16" y="32"/>
                  </a:lnTo>
                  <a:lnTo>
                    <a:pt x="9" y="43"/>
                  </a:lnTo>
                  <a:lnTo>
                    <a:pt x="0" y="58"/>
                  </a:lnTo>
                  <a:lnTo>
                    <a:pt x="1" y="73"/>
                  </a:lnTo>
                  <a:lnTo>
                    <a:pt x="4" y="90"/>
                  </a:lnTo>
                  <a:lnTo>
                    <a:pt x="18" y="101"/>
                  </a:lnTo>
                </a:path>
              </a:pathLst>
            </a:custGeom>
            <a:solidFill>
              <a:srgbClr val="E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11" name="Freeform 519"/>
            <p:cNvSpPr>
              <a:spLocks/>
            </p:cNvSpPr>
            <p:nvPr/>
          </p:nvSpPr>
          <p:spPr bwMode="auto">
            <a:xfrm>
              <a:off x="2002" y="2053"/>
              <a:ext cx="174" cy="166"/>
            </a:xfrm>
            <a:custGeom>
              <a:avLst/>
              <a:gdLst>
                <a:gd name="T0" fmla="*/ 148 w 174"/>
                <a:gd name="T1" fmla="*/ 1 h 166"/>
                <a:gd name="T2" fmla="*/ 153 w 174"/>
                <a:gd name="T3" fmla="*/ 3 h 166"/>
                <a:gd name="T4" fmla="*/ 170 w 174"/>
                <a:gd name="T5" fmla="*/ 33 h 166"/>
                <a:gd name="T6" fmla="*/ 170 w 174"/>
                <a:gd name="T7" fmla="*/ 54 h 166"/>
                <a:gd name="T8" fmla="*/ 173 w 174"/>
                <a:gd name="T9" fmla="*/ 69 h 166"/>
                <a:gd name="T10" fmla="*/ 173 w 174"/>
                <a:gd name="T11" fmla="*/ 75 h 166"/>
                <a:gd name="T12" fmla="*/ 172 w 174"/>
                <a:gd name="T13" fmla="*/ 82 h 166"/>
                <a:gd name="T14" fmla="*/ 168 w 174"/>
                <a:gd name="T15" fmla="*/ 87 h 166"/>
                <a:gd name="T16" fmla="*/ 167 w 174"/>
                <a:gd name="T17" fmla="*/ 90 h 166"/>
                <a:gd name="T18" fmla="*/ 163 w 174"/>
                <a:gd name="T19" fmla="*/ 100 h 166"/>
                <a:gd name="T20" fmla="*/ 155 w 174"/>
                <a:gd name="T21" fmla="*/ 123 h 166"/>
                <a:gd name="T22" fmla="*/ 148 w 174"/>
                <a:gd name="T23" fmla="*/ 134 h 166"/>
                <a:gd name="T24" fmla="*/ 143 w 174"/>
                <a:gd name="T25" fmla="*/ 141 h 166"/>
                <a:gd name="T26" fmla="*/ 130 w 174"/>
                <a:gd name="T27" fmla="*/ 153 h 166"/>
                <a:gd name="T28" fmla="*/ 119 w 174"/>
                <a:gd name="T29" fmla="*/ 159 h 166"/>
                <a:gd name="T30" fmla="*/ 107 w 174"/>
                <a:gd name="T31" fmla="*/ 163 h 166"/>
                <a:gd name="T32" fmla="*/ 100 w 174"/>
                <a:gd name="T33" fmla="*/ 165 h 166"/>
                <a:gd name="T34" fmla="*/ 89 w 174"/>
                <a:gd name="T35" fmla="*/ 165 h 166"/>
                <a:gd name="T36" fmla="*/ 78 w 174"/>
                <a:gd name="T37" fmla="*/ 164 h 166"/>
                <a:gd name="T38" fmla="*/ 69 w 174"/>
                <a:gd name="T39" fmla="*/ 162 h 166"/>
                <a:gd name="T40" fmla="*/ 58 w 174"/>
                <a:gd name="T41" fmla="*/ 159 h 166"/>
                <a:gd name="T42" fmla="*/ 49 w 174"/>
                <a:gd name="T43" fmla="*/ 152 h 166"/>
                <a:gd name="T44" fmla="*/ 31 w 174"/>
                <a:gd name="T45" fmla="*/ 137 h 166"/>
                <a:gd name="T46" fmla="*/ 29 w 174"/>
                <a:gd name="T47" fmla="*/ 128 h 166"/>
                <a:gd name="T48" fmla="*/ 20 w 174"/>
                <a:gd name="T49" fmla="*/ 113 h 166"/>
                <a:gd name="T50" fmla="*/ 15 w 174"/>
                <a:gd name="T51" fmla="*/ 93 h 166"/>
                <a:gd name="T52" fmla="*/ 7 w 174"/>
                <a:gd name="T53" fmla="*/ 83 h 166"/>
                <a:gd name="T54" fmla="*/ 7 w 174"/>
                <a:gd name="T55" fmla="*/ 78 h 166"/>
                <a:gd name="T56" fmla="*/ 0 w 174"/>
                <a:gd name="T57" fmla="*/ 70 h 166"/>
                <a:gd name="T58" fmla="*/ 3 w 174"/>
                <a:gd name="T59" fmla="*/ 62 h 166"/>
                <a:gd name="T60" fmla="*/ 21 w 174"/>
                <a:gd name="T61" fmla="*/ 52 h 166"/>
                <a:gd name="T62" fmla="*/ 21 w 174"/>
                <a:gd name="T63" fmla="*/ 34 h 166"/>
                <a:gd name="T64" fmla="*/ 20 w 174"/>
                <a:gd name="T65" fmla="*/ 24 h 166"/>
                <a:gd name="T66" fmla="*/ 29 w 174"/>
                <a:gd name="T67" fmla="*/ 17 h 166"/>
                <a:gd name="T68" fmla="*/ 41 w 174"/>
                <a:gd name="T69" fmla="*/ 17 h 166"/>
                <a:gd name="T70" fmla="*/ 51 w 174"/>
                <a:gd name="T71" fmla="*/ 18 h 166"/>
                <a:gd name="T72" fmla="*/ 71 w 174"/>
                <a:gd name="T73" fmla="*/ 18 h 166"/>
                <a:gd name="T74" fmla="*/ 87 w 174"/>
                <a:gd name="T75" fmla="*/ 17 h 166"/>
                <a:gd name="T76" fmla="*/ 102 w 174"/>
                <a:gd name="T77" fmla="*/ 16 h 166"/>
                <a:gd name="T78" fmla="*/ 130 w 174"/>
                <a:gd name="T79" fmla="*/ 11 h 166"/>
                <a:gd name="T80" fmla="*/ 139 w 174"/>
                <a:gd name="T81" fmla="*/ 6 h 166"/>
                <a:gd name="T82" fmla="*/ 149 w 174"/>
                <a:gd name="T83" fmla="*/ 0 h 166"/>
                <a:gd name="T84" fmla="*/ 148 w 174"/>
                <a:gd name="T85" fmla="*/ 1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4" h="166">
                  <a:moveTo>
                    <a:pt x="148" y="1"/>
                  </a:moveTo>
                  <a:lnTo>
                    <a:pt x="153" y="3"/>
                  </a:lnTo>
                  <a:lnTo>
                    <a:pt x="170" y="33"/>
                  </a:lnTo>
                  <a:lnTo>
                    <a:pt x="170" y="54"/>
                  </a:lnTo>
                  <a:lnTo>
                    <a:pt x="173" y="69"/>
                  </a:lnTo>
                  <a:lnTo>
                    <a:pt x="173" y="75"/>
                  </a:lnTo>
                  <a:lnTo>
                    <a:pt x="172" y="82"/>
                  </a:lnTo>
                  <a:lnTo>
                    <a:pt x="168" y="87"/>
                  </a:lnTo>
                  <a:lnTo>
                    <a:pt x="167" y="90"/>
                  </a:lnTo>
                  <a:lnTo>
                    <a:pt x="163" y="100"/>
                  </a:lnTo>
                  <a:lnTo>
                    <a:pt x="155" y="123"/>
                  </a:lnTo>
                  <a:lnTo>
                    <a:pt x="148" y="134"/>
                  </a:lnTo>
                  <a:lnTo>
                    <a:pt x="143" y="141"/>
                  </a:lnTo>
                  <a:lnTo>
                    <a:pt x="130" y="153"/>
                  </a:lnTo>
                  <a:lnTo>
                    <a:pt x="119" y="159"/>
                  </a:lnTo>
                  <a:lnTo>
                    <a:pt x="107" y="163"/>
                  </a:lnTo>
                  <a:lnTo>
                    <a:pt x="100" y="165"/>
                  </a:lnTo>
                  <a:lnTo>
                    <a:pt x="89" y="165"/>
                  </a:lnTo>
                  <a:lnTo>
                    <a:pt x="78" y="164"/>
                  </a:lnTo>
                  <a:lnTo>
                    <a:pt x="69" y="162"/>
                  </a:lnTo>
                  <a:lnTo>
                    <a:pt x="58" y="159"/>
                  </a:lnTo>
                  <a:lnTo>
                    <a:pt x="49" y="152"/>
                  </a:lnTo>
                  <a:lnTo>
                    <a:pt x="31" y="137"/>
                  </a:lnTo>
                  <a:lnTo>
                    <a:pt x="29" y="128"/>
                  </a:lnTo>
                  <a:lnTo>
                    <a:pt x="20" y="113"/>
                  </a:lnTo>
                  <a:lnTo>
                    <a:pt x="15" y="93"/>
                  </a:lnTo>
                  <a:lnTo>
                    <a:pt x="7" y="83"/>
                  </a:lnTo>
                  <a:lnTo>
                    <a:pt x="7" y="78"/>
                  </a:lnTo>
                  <a:lnTo>
                    <a:pt x="0" y="70"/>
                  </a:lnTo>
                  <a:lnTo>
                    <a:pt x="3" y="62"/>
                  </a:lnTo>
                  <a:lnTo>
                    <a:pt x="21" y="52"/>
                  </a:lnTo>
                  <a:lnTo>
                    <a:pt x="21" y="34"/>
                  </a:lnTo>
                  <a:lnTo>
                    <a:pt x="20" y="24"/>
                  </a:lnTo>
                  <a:lnTo>
                    <a:pt x="29" y="17"/>
                  </a:lnTo>
                  <a:lnTo>
                    <a:pt x="41" y="17"/>
                  </a:lnTo>
                  <a:lnTo>
                    <a:pt x="51" y="18"/>
                  </a:lnTo>
                  <a:lnTo>
                    <a:pt x="71" y="18"/>
                  </a:lnTo>
                  <a:lnTo>
                    <a:pt x="87" y="17"/>
                  </a:lnTo>
                  <a:lnTo>
                    <a:pt x="102" y="16"/>
                  </a:lnTo>
                  <a:lnTo>
                    <a:pt x="130" y="11"/>
                  </a:lnTo>
                  <a:lnTo>
                    <a:pt x="139" y="6"/>
                  </a:lnTo>
                  <a:lnTo>
                    <a:pt x="149" y="0"/>
                  </a:lnTo>
                  <a:lnTo>
                    <a:pt x="148" y="1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12" name="Freeform 520"/>
            <p:cNvSpPr>
              <a:spLocks/>
            </p:cNvSpPr>
            <p:nvPr/>
          </p:nvSpPr>
          <p:spPr bwMode="auto">
            <a:xfrm>
              <a:off x="2073" y="2148"/>
              <a:ext cx="39" cy="14"/>
            </a:xfrm>
            <a:custGeom>
              <a:avLst/>
              <a:gdLst>
                <a:gd name="T0" fmla="*/ 7 w 39"/>
                <a:gd name="T1" fmla="*/ 1 h 14"/>
                <a:gd name="T2" fmla="*/ 3 w 39"/>
                <a:gd name="T3" fmla="*/ 5 h 14"/>
                <a:gd name="T4" fmla="*/ 3 w 39"/>
                <a:gd name="T5" fmla="*/ 8 h 14"/>
                <a:gd name="T6" fmla="*/ 12 w 39"/>
                <a:gd name="T7" fmla="*/ 10 h 14"/>
                <a:gd name="T8" fmla="*/ 22 w 39"/>
                <a:gd name="T9" fmla="*/ 12 h 14"/>
                <a:gd name="T10" fmla="*/ 30 w 39"/>
                <a:gd name="T11" fmla="*/ 9 h 14"/>
                <a:gd name="T12" fmla="*/ 35 w 39"/>
                <a:gd name="T13" fmla="*/ 7 h 14"/>
                <a:gd name="T14" fmla="*/ 33 w 39"/>
                <a:gd name="T15" fmla="*/ 5 h 14"/>
                <a:gd name="T16" fmla="*/ 30 w 39"/>
                <a:gd name="T17" fmla="*/ 0 h 14"/>
                <a:gd name="T18" fmla="*/ 33 w 39"/>
                <a:gd name="T19" fmla="*/ 3 h 14"/>
                <a:gd name="T20" fmla="*/ 38 w 39"/>
                <a:gd name="T21" fmla="*/ 6 h 14"/>
                <a:gd name="T22" fmla="*/ 36 w 39"/>
                <a:gd name="T23" fmla="*/ 10 h 14"/>
                <a:gd name="T24" fmla="*/ 28 w 39"/>
                <a:gd name="T25" fmla="*/ 12 h 14"/>
                <a:gd name="T26" fmla="*/ 23 w 39"/>
                <a:gd name="T27" fmla="*/ 13 h 14"/>
                <a:gd name="T28" fmla="*/ 16 w 39"/>
                <a:gd name="T29" fmla="*/ 12 h 14"/>
                <a:gd name="T30" fmla="*/ 9 w 39"/>
                <a:gd name="T31" fmla="*/ 11 h 14"/>
                <a:gd name="T32" fmla="*/ 2 w 39"/>
                <a:gd name="T33" fmla="*/ 9 h 14"/>
                <a:gd name="T34" fmla="*/ 0 w 39"/>
                <a:gd name="T35" fmla="*/ 6 h 14"/>
                <a:gd name="T36" fmla="*/ 3 w 39"/>
                <a:gd name="T37" fmla="*/ 1 h 14"/>
                <a:gd name="T38" fmla="*/ 7 w 39"/>
                <a:gd name="T3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14">
                  <a:moveTo>
                    <a:pt x="7" y="1"/>
                  </a:moveTo>
                  <a:lnTo>
                    <a:pt x="3" y="5"/>
                  </a:lnTo>
                  <a:lnTo>
                    <a:pt x="3" y="8"/>
                  </a:lnTo>
                  <a:lnTo>
                    <a:pt x="12" y="10"/>
                  </a:lnTo>
                  <a:lnTo>
                    <a:pt x="22" y="12"/>
                  </a:lnTo>
                  <a:lnTo>
                    <a:pt x="30" y="9"/>
                  </a:lnTo>
                  <a:lnTo>
                    <a:pt x="35" y="7"/>
                  </a:lnTo>
                  <a:lnTo>
                    <a:pt x="33" y="5"/>
                  </a:lnTo>
                  <a:lnTo>
                    <a:pt x="30" y="0"/>
                  </a:lnTo>
                  <a:lnTo>
                    <a:pt x="33" y="3"/>
                  </a:lnTo>
                  <a:lnTo>
                    <a:pt x="38" y="6"/>
                  </a:lnTo>
                  <a:lnTo>
                    <a:pt x="36" y="10"/>
                  </a:lnTo>
                  <a:lnTo>
                    <a:pt x="28" y="12"/>
                  </a:lnTo>
                  <a:lnTo>
                    <a:pt x="23" y="13"/>
                  </a:lnTo>
                  <a:lnTo>
                    <a:pt x="16" y="12"/>
                  </a:lnTo>
                  <a:lnTo>
                    <a:pt x="9" y="11"/>
                  </a:lnTo>
                  <a:lnTo>
                    <a:pt x="2" y="9"/>
                  </a:lnTo>
                  <a:lnTo>
                    <a:pt x="0" y="6"/>
                  </a:lnTo>
                  <a:lnTo>
                    <a:pt x="3" y="1"/>
                  </a:lnTo>
                  <a:lnTo>
                    <a:pt x="7" y="1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13" name="Freeform 521"/>
            <p:cNvSpPr>
              <a:spLocks/>
            </p:cNvSpPr>
            <p:nvPr/>
          </p:nvSpPr>
          <p:spPr bwMode="auto">
            <a:xfrm>
              <a:off x="2192" y="2118"/>
              <a:ext cx="8" cy="8"/>
            </a:xfrm>
            <a:custGeom>
              <a:avLst/>
              <a:gdLst>
                <a:gd name="T0" fmla="*/ 0 w 8"/>
                <a:gd name="T1" fmla="*/ 6 h 8"/>
                <a:gd name="T2" fmla="*/ 7 w 8"/>
                <a:gd name="T3" fmla="*/ 0 h 8"/>
                <a:gd name="T4" fmla="*/ 7 w 8"/>
                <a:gd name="T5" fmla="*/ 7 h 8"/>
                <a:gd name="T6" fmla="*/ 0 w 8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0" y="6"/>
                  </a:moveTo>
                  <a:lnTo>
                    <a:pt x="7" y="0"/>
                  </a:lnTo>
                  <a:lnTo>
                    <a:pt x="7" y="7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14" name="Freeform 522"/>
            <p:cNvSpPr>
              <a:spLocks/>
            </p:cNvSpPr>
            <p:nvPr/>
          </p:nvSpPr>
          <p:spPr bwMode="auto">
            <a:xfrm>
              <a:off x="2180" y="2133"/>
              <a:ext cx="15" cy="17"/>
            </a:xfrm>
            <a:custGeom>
              <a:avLst/>
              <a:gdLst>
                <a:gd name="T0" fmla="*/ 1 w 15"/>
                <a:gd name="T1" fmla="*/ 16 h 17"/>
                <a:gd name="T2" fmla="*/ 0 w 15"/>
                <a:gd name="T3" fmla="*/ 13 h 17"/>
                <a:gd name="T4" fmla="*/ 2 w 15"/>
                <a:gd name="T5" fmla="*/ 11 h 17"/>
                <a:gd name="T6" fmla="*/ 3 w 15"/>
                <a:gd name="T7" fmla="*/ 8 h 17"/>
                <a:gd name="T8" fmla="*/ 4 w 15"/>
                <a:gd name="T9" fmla="*/ 6 h 17"/>
                <a:gd name="T10" fmla="*/ 5 w 15"/>
                <a:gd name="T11" fmla="*/ 6 h 17"/>
                <a:gd name="T12" fmla="*/ 14 w 15"/>
                <a:gd name="T13" fmla="*/ 0 h 17"/>
                <a:gd name="T14" fmla="*/ 14 w 15"/>
                <a:gd name="T15" fmla="*/ 4 h 17"/>
                <a:gd name="T16" fmla="*/ 12 w 15"/>
                <a:gd name="T17" fmla="*/ 6 h 17"/>
                <a:gd name="T18" fmla="*/ 10 w 15"/>
                <a:gd name="T19" fmla="*/ 10 h 17"/>
                <a:gd name="T20" fmla="*/ 6 w 15"/>
                <a:gd name="T21" fmla="*/ 12 h 17"/>
                <a:gd name="T22" fmla="*/ 2 w 15"/>
                <a:gd name="T23" fmla="*/ 15 h 17"/>
                <a:gd name="T24" fmla="*/ 1 w 15"/>
                <a:gd name="T25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17">
                  <a:moveTo>
                    <a:pt x="1" y="16"/>
                  </a:moveTo>
                  <a:lnTo>
                    <a:pt x="0" y="13"/>
                  </a:lnTo>
                  <a:lnTo>
                    <a:pt x="2" y="11"/>
                  </a:lnTo>
                  <a:lnTo>
                    <a:pt x="3" y="8"/>
                  </a:lnTo>
                  <a:lnTo>
                    <a:pt x="4" y="6"/>
                  </a:lnTo>
                  <a:lnTo>
                    <a:pt x="5" y="6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2" y="6"/>
                  </a:lnTo>
                  <a:lnTo>
                    <a:pt x="10" y="10"/>
                  </a:lnTo>
                  <a:lnTo>
                    <a:pt x="6" y="12"/>
                  </a:lnTo>
                  <a:lnTo>
                    <a:pt x="2" y="15"/>
                  </a:lnTo>
                  <a:lnTo>
                    <a:pt x="1" y="1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15" name="Freeform 523"/>
            <p:cNvSpPr>
              <a:spLocks/>
            </p:cNvSpPr>
            <p:nvPr/>
          </p:nvSpPr>
          <p:spPr bwMode="auto">
            <a:xfrm>
              <a:off x="2065" y="2179"/>
              <a:ext cx="56" cy="5"/>
            </a:xfrm>
            <a:custGeom>
              <a:avLst/>
              <a:gdLst>
                <a:gd name="T0" fmla="*/ 0 w 56"/>
                <a:gd name="T1" fmla="*/ 2 h 5"/>
                <a:gd name="T2" fmla="*/ 3 w 56"/>
                <a:gd name="T3" fmla="*/ 2 h 5"/>
                <a:gd name="T4" fmla="*/ 10 w 56"/>
                <a:gd name="T5" fmla="*/ 3 h 5"/>
                <a:gd name="T6" fmla="*/ 19 w 56"/>
                <a:gd name="T7" fmla="*/ 4 h 5"/>
                <a:gd name="T8" fmla="*/ 28 w 56"/>
                <a:gd name="T9" fmla="*/ 4 h 5"/>
                <a:gd name="T10" fmla="*/ 38 w 56"/>
                <a:gd name="T11" fmla="*/ 4 h 5"/>
                <a:gd name="T12" fmla="*/ 45 w 56"/>
                <a:gd name="T13" fmla="*/ 3 h 5"/>
                <a:gd name="T14" fmla="*/ 52 w 56"/>
                <a:gd name="T15" fmla="*/ 2 h 5"/>
                <a:gd name="T16" fmla="*/ 55 w 56"/>
                <a:gd name="T17" fmla="*/ 0 h 5"/>
                <a:gd name="T18" fmla="*/ 45 w 56"/>
                <a:gd name="T19" fmla="*/ 0 h 5"/>
                <a:gd name="T20" fmla="*/ 31 w 56"/>
                <a:gd name="T21" fmla="*/ 2 h 5"/>
                <a:gd name="T22" fmla="*/ 21 w 56"/>
                <a:gd name="T23" fmla="*/ 2 h 5"/>
                <a:gd name="T24" fmla="*/ 11 w 56"/>
                <a:gd name="T25" fmla="*/ 2 h 5"/>
                <a:gd name="T26" fmla="*/ 0 w 56"/>
                <a:gd name="T27" fmla="*/ 1 h 5"/>
                <a:gd name="T28" fmla="*/ 0 w 56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5">
                  <a:moveTo>
                    <a:pt x="0" y="2"/>
                  </a:moveTo>
                  <a:lnTo>
                    <a:pt x="3" y="2"/>
                  </a:lnTo>
                  <a:lnTo>
                    <a:pt x="10" y="3"/>
                  </a:lnTo>
                  <a:lnTo>
                    <a:pt x="19" y="4"/>
                  </a:lnTo>
                  <a:lnTo>
                    <a:pt x="28" y="4"/>
                  </a:lnTo>
                  <a:lnTo>
                    <a:pt x="38" y="4"/>
                  </a:lnTo>
                  <a:lnTo>
                    <a:pt x="45" y="3"/>
                  </a:lnTo>
                  <a:lnTo>
                    <a:pt x="52" y="2"/>
                  </a:lnTo>
                  <a:lnTo>
                    <a:pt x="55" y="0"/>
                  </a:lnTo>
                  <a:lnTo>
                    <a:pt x="45" y="0"/>
                  </a:lnTo>
                  <a:lnTo>
                    <a:pt x="31" y="2"/>
                  </a:lnTo>
                  <a:lnTo>
                    <a:pt x="21" y="2"/>
                  </a:lnTo>
                  <a:lnTo>
                    <a:pt x="11" y="2"/>
                  </a:lnTo>
                  <a:lnTo>
                    <a:pt x="0" y="1"/>
                  </a:lnTo>
                  <a:lnTo>
                    <a:pt x="0" y="2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E0E0E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16" name="Freeform 524"/>
            <p:cNvSpPr>
              <a:spLocks/>
            </p:cNvSpPr>
            <p:nvPr/>
          </p:nvSpPr>
          <p:spPr bwMode="auto">
            <a:xfrm>
              <a:off x="2077" y="2014"/>
              <a:ext cx="52" cy="38"/>
            </a:xfrm>
            <a:custGeom>
              <a:avLst/>
              <a:gdLst>
                <a:gd name="T0" fmla="*/ 18 w 52"/>
                <a:gd name="T1" fmla="*/ 0 h 38"/>
                <a:gd name="T2" fmla="*/ 27 w 52"/>
                <a:gd name="T3" fmla="*/ 2 h 38"/>
                <a:gd name="T4" fmla="*/ 43 w 52"/>
                <a:gd name="T5" fmla="*/ 1 h 38"/>
                <a:gd name="T6" fmla="*/ 50 w 52"/>
                <a:gd name="T7" fmla="*/ 4 h 38"/>
                <a:gd name="T8" fmla="*/ 48 w 52"/>
                <a:gd name="T9" fmla="*/ 7 h 38"/>
                <a:gd name="T10" fmla="*/ 51 w 52"/>
                <a:gd name="T11" fmla="*/ 11 h 38"/>
                <a:gd name="T12" fmla="*/ 47 w 52"/>
                <a:gd name="T13" fmla="*/ 12 h 38"/>
                <a:gd name="T14" fmla="*/ 39 w 52"/>
                <a:gd name="T15" fmla="*/ 9 h 38"/>
                <a:gd name="T16" fmla="*/ 35 w 52"/>
                <a:gd name="T17" fmla="*/ 12 h 38"/>
                <a:gd name="T18" fmla="*/ 40 w 52"/>
                <a:gd name="T19" fmla="*/ 13 h 38"/>
                <a:gd name="T20" fmla="*/ 34 w 52"/>
                <a:gd name="T21" fmla="*/ 15 h 38"/>
                <a:gd name="T22" fmla="*/ 38 w 52"/>
                <a:gd name="T23" fmla="*/ 20 h 38"/>
                <a:gd name="T24" fmla="*/ 42 w 52"/>
                <a:gd name="T25" fmla="*/ 27 h 38"/>
                <a:gd name="T26" fmla="*/ 35 w 52"/>
                <a:gd name="T27" fmla="*/ 25 h 38"/>
                <a:gd name="T28" fmla="*/ 35 w 52"/>
                <a:gd name="T29" fmla="*/ 29 h 38"/>
                <a:gd name="T30" fmla="*/ 38 w 52"/>
                <a:gd name="T31" fmla="*/ 31 h 38"/>
                <a:gd name="T32" fmla="*/ 30 w 52"/>
                <a:gd name="T33" fmla="*/ 31 h 38"/>
                <a:gd name="T34" fmla="*/ 30 w 52"/>
                <a:gd name="T35" fmla="*/ 35 h 38"/>
                <a:gd name="T36" fmla="*/ 14 w 52"/>
                <a:gd name="T37" fmla="*/ 37 h 38"/>
                <a:gd name="T38" fmla="*/ 0 w 52"/>
                <a:gd name="T39" fmla="*/ 35 h 38"/>
                <a:gd name="T40" fmla="*/ 22 w 52"/>
                <a:gd name="T41" fmla="*/ 29 h 38"/>
                <a:gd name="T42" fmla="*/ 21 w 52"/>
                <a:gd name="T43" fmla="*/ 25 h 38"/>
                <a:gd name="T44" fmla="*/ 27 w 52"/>
                <a:gd name="T45" fmla="*/ 23 h 38"/>
                <a:gd name="T46" fmla="*/ 2 w 52"/>
                <a:gd name="T47" fmla="*/ 16 h 38"/>
                <a:gd name="T48" fmla="*/ 30 w 52"/>
                <a:gd name="T49" fmla="*/ 15 h 38"/>
                <a:gd name="T50" fmla="*/ 21 w 52"/>
                <a:gd name="T51" fmla="*/ 9 h 38"/>
                <a:gd name="T52" fmla="*/ 34 w 52"/>
                <a:gd name="T53" fmla="*/ 4 h 38"/>
                <a:gd name="T54" fmla="*/ 18 w 52"/>
                <a:gd name="T5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8">
                  <a:moveTo>
                    <a:pt x="18" y="0"/>
                  </a:moveTo>
                  <a:lnTo>
                    <a:pt x="27" y="2"/>
                  </a:lnTo>
                  <a:lnTo>
                    <a:pt x="43" y="1"/>
                  </a:lnTo>
                  <a:lnTo>
                    <a:pt x="50" y="4"/>
                  </a:lnTo>
                  <a:lnTo>
                    <a:pt x="48" y="7"/>
                  </a:lnTo>
                  <a:lnTo>
                    <a:pt x="51" y="11"/>
                  </a:lnTo>
                  <a:lnTo>
                    <a:pt x="47" y="12"/>
                  </a:lnTo>
                  <a:lnTo>
                    <a:pt x="39" y="9"/>
                  </a:lnTo>
                  <a:lnTo>
                    <a:pt x="35" y="12"/>
                  </a:lnTo>
                  <a:lnTo>
                    <a:pt x="40" y="13"/>
                  </a:lnTo>
                  <a:lnTo>
                    <a:pt x="34" y="15"/>
                  </a:lnTo>
                  <a:lnTo>
                    <a:pt x="38" y="20"/>
                  </a:lnTo>
                  <a:lnTo>
                    <a:pt x="42" y="27"/>
                  </a:lnTo>
                  <a:lnTo>
                    <a:pt x="35" y="25"/>
                  </a:lnTo>
                  <a:lnTo>
                    <a:pt x="35" y="29"/>
                  </a:lnTo>
                  <a:lnTo>
                    <a:pt x="38" y="31"/>
                  </a:lnTo>
                  <a:lnTo>
                    <a:pt x="30" y="31"/>
                  </a:lnTo>
                  <a:lnTo>
                    <a:pt x="30" y="35"/>
                  </a:lnTo>
                  <a:lnTo>
                    <a:pt x="14" y="37"/>
                  </a:lnTo>
                  <a:lnTo>
                    <a:pt x="0" y="35"/>
                  </a:lnTo>
                  <a:lnTo>
                    <a:pt x="22" y="29"/>
                  </a:lnTo>
                  <a:lnTo>
                    <a:pt x="21" y="25"/>
                  </a:lnTo>
                  <a:lnTo>
                    <a:pt x="27" y="23"/>
                  </a:lnTo>
                  <a:lnTo>
                    <a:pt x="2" y="16"/>
                  </a:lnTo>
                  <a:lnTo>
                    <a:pt x="30" y="15"/>
                  </a:lnTo>
                  <a:lnTo>
                    <a:pt x="21" y="9"/>
                  </a:lnTo>
                  <a:lnTo>
                    <a:pt x="34" y="4"/>
                  </a:lnTo>
                  <a:lnTo>
                    <a:pt x="18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17" name="Freeform 525"/>
            <p:cNvSpPr>
              <a:spLocks/>
            </p:cNvSpPr>
            <p:nvPr/>
          </p:nvSpPr>
          <p:spPr bwMode="auto">
            <a:xfrm>
              <a:off x="2161" y="2030"/>
              <a:ext cx="4" cy="13"/>
            </a:xfrm>
            <a:custGeom>
              <a:avLst/>
              <a:gdLst>
                <a:gd name="T0" fmla="*/ 1 w 4"/>
                <a:gd name="T1" fmla="*/ 0 h 13"/>
                <a:gd name="T2" fmla="*/ 0 w 4"/>
                <a:gd name="T3" fmla="*/ 12 h 13"/>
                <a:gd name="T4" fmla="*/ 3 w 4"/>
                <a:gd name="T5" fmla="*/ 9 h 13"/>
                <a:gd name="T6" fmla="*/ 3 w 4"/>
                <a:gd name="T7" fmla="*/ 5 h 13"/>
                <a:gd name="T8" fmla="*/ 1 w 4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3">
                  <a:moveTo>
                    <a:pt x="1" y="0"/>
                  </a:moveTo>
                  <a:lnTo>
                    <a:pt x="0" y="12"/>
                  </a:lnTo>
                  <a:lnTo>
                    <a:pt x="3" y="9"/>
                  </a:lnTo>
                  <a:lnTo>
                    <a:pt x="3" y="5"/>
                  </a:lnTo>
                  <a:lnTo>
                    <a:pt x="1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18" name="Freeform 526"/>
            <p:cNvSpPr>
              <a:spLocks/>
            </p:cNvSpPr>
            <p:nvPr/>
          </p:nvSpPr>
          <p:spPr bwMode="auto">
            <a:xfrm>
              <a:off x="1994" y="2025"/>
              <a:ext cx="56" cy="31"/>
            </a:xfrm>
            <a:custGeom>
              <a:avLst/>
              <a:gdLst>
                <a:gd name="T0" fmla="*/ 55 w 56"/>
                <a:gd name="T1" fmla="*/ 11 h 31"/>
                <a:gd name="T2" fmla="*/ 55 w 56"/>
                <a:gd name="T3" fmla="*/ 2 h 31"/>
                <a:gd name="T4" fmla="*/ 42 w 56"/>
                <a:gd name="T5" fmla="*/ 2 h 31"/>
                <a:gd name="T6" fmla="*/ 39 w 56"/>
                <a:gd name="T7" fmla="*/ 0 h 31"/>
                <a:gd name="T8" fmla="*/ 22 w 56"/>
                <a:gd name="T9" fmla="*/ 7 h 31"/>
                <a:gd name="T10" fmla="*/ 8 w 56"/>
                <a:gd name="T11" fmla="*/ 15 h 31"/>
                <a:gd name="T12" fmla="*/ 0 w 56"/>
                <a:gd name="T13" fmla="*/ 24 h 31"/>
                <a:gd name="T14" fmla="*/ 14 w 56"/>
                <a:gd name="T15" fmla="*/ 28 h 31"/>
                <a:gd name="T16" fmla="*/ 14 w 56"/>
                <a:gd name="T17" fmla="*/ 23 h 31"/>
                <a:gd name="T18" fmla="*/ 19 w 56"/>
                <a:gd name="T19" fmla="*/ 20 h 31"/>
                <a:gd name="T20" fmla="*/ 23 w 56"/>
                <a:gd name="T21" fmla="*/ 30 h 31"/>
                <a:gd name="T22" fmla="*/ 28 w 56"/>
                <a:gd name="T23" fmla="*/ 18 h 31"/>
                <a:gd name="T24" fmla="*/ 31 w 56"/>
                <a:gd name="T25" fmla="*/ 14 h 31"/>
                <a:gd name="T26" fmla="*/ 41 w 56"/>
                <a:gd name="T27" fmla="*/ 17 h 31"/>
                <a:gd name="T28" fmla="*/ 38 w 56"/>
                <a:gd name="T29" fmla="*/ 11 h 31"/>
                <a:gd name="T30" fmla="*/ 42 w 56"/>
                <a:gd name="T31" fmla="*/ 10 h 31"/>
                <a:gd name="T32" fmla="*/ 47 w 56"/>
                <a:gd name="T33" fmla="*/ 13 h 31"/>
                <a:gd name="T34" fmla="*/ 55 w 56"/>
                <a:gd name="T35" fmla="*/ 1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1">
                  <a:moveTo>
                    <a:pt x="55" y="11"/>
                  </a:moveTo>
                  <a:lnTo>
                    <a:pt x="55" y="2"/>
                  </a:lnTo>
                  <a:lnTo>
                    <a:pt x="42" y="2"/>
                  </a:lnTo>
                  <a:lnTo>
                    <a:pt x="39" y="0"/>
                  </a:lnTo>
                  <a:lnTo>
                    <a:pt x="22" y="7"/>
                  </a:lnTo>
                  <a:lnTo>
                    <a:pt x="8" y="15"/>
                  </a:lnTo>
                  <a:lnTo>
                    <a:pt x="0" y="24"/>
                  </a:lnTo>
                  <a:lnTo>
                    <a:pt x="14" y="28"/>
                  </a:lnTo>
                  <a:lnTo>
                    <a:pt x="14" y="23"/>
                  </a:lnTo>
                  <a:lnTo>
                    <a:pt x="19" y="20"/>
                  </a:lnTo>
                  <a:lnTo>
                    <a:pt x="23" y="30"/>
                  </a:lnTo>
                  <a:lnTo>
                    <a:pt x="28" y="18"/>
                  </a:lnTo>
                  <a:lnTo>
                    <a:pt x="31" y="14"/>
                  </a:lnTo>
                  <a:lnTo>
                    <a:pt x="41" y="17"/>
                  </a:lnTo>
                  <a:lnTo>
                    <a:pt x="38" y="11"/>
                  </a:lnTo>
                  <a:lnTo>
                    <a:pt x="42" y="10"/>
                  </a:lnTo>
                  <a:lnTo>
                    <a:pt x="47" y="13"/>
                  </a:lnTo>
                  <a:lnTo>
                    <a:pt x="55" y="11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19" name="Freeform 527"/>
            <p:cNvSpPr>
              <a:spLocks/>
            </p:cNvSpPr>
            <p:nvPr/>
          </p:nvSpPr>
          <p:spPr bwMode="auto">
            <a:xfrm>
              <a:off x="2074" y="2197"/>
              <a:ext cx="28" cy="6"/>
            </a:xfrm>
            <a:custGeom>
              <a:avLst/>
              <a:gdLst>
                <a:gd name="T0" fmla="*/ 0 w 28"/>
                <a:gd name="T1" fmla="*/ 0 h 6"/>
                <a:gd name="T2" fmla="*/ 9 w 28"/>
                <a:gd name="T3" fmla="*/ 4 h 6"/>
                <a:gd name="T4" fmla="*/ 21 w 28"/>
                <a:gd name="T5" fmla="*/ 5 h 6"/>
                <a:gd name="T6" fmla="*/ 27 w 28"/>
                <a:gd name="T7" fmla="*/ 4 h 6"/>
                <a:gd name="T8" fmla="*/ 20 w 28"/>
                <a:gd name="T9" fmla="*/ 3 h 6"/>
                <a:gd name="T10" fmla="*/ 22 w 28"/>
                <a:gd name="T11" fmla="*/ 2 h 6"/>
                <a:gd name="T12" fmla="*/ 0 w 28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">
                  <a:moveTo>
                    <a:pt x="0" y="0"/>
                  </a:moveTo>
                  <a:lnTo>
                    <a:pt x="9" y="4"/>
                  </a:lnTo>
                  <a:lnTo>
                    <a:pt x="21" y="5"/>
                  </a:lnTo>
                  <a:lnTo>
                    <a:pt x="27" y="4"/>
                  </a:lnTo>
                  <a:lnTo>
                    <a:pt x="20" y="3"/>
                  </a:lnTo>
                  <a:lnTo>
                    <a:pt x="22" y="2"/>
                  </a:lnTo>
                  <a:lnTo>
                    <a:pt x="0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20" name="Freeform 528"/>
            <p:cNvSpPr>
              <a:spLocks/>
            </p:cNvSpPr>
            <p:nvPr/>
          </p:nvSpPr>
          <p:spPr bwMode="auto">
            <a:xfrm>
              <a:off x="2039" y="2118"/>
              <a:ext cx="35" cy="5"/>
            </a:xfrm>
            <a:custGeom>
              <a:avLst/>
              <a:gdLst>
                <a:gd name="T0" fmla="*/ 34 w 35"/>
                <a:gd name="T1" fmla="*/ 2 h 5"/>
                <a:gd name="T2" fmla="*/ 30 w 35"/>
                <a:gd name="T3" fmla="*/ 1 h 5"/>
                <a:gd name="T4" fmla="*/ 26 w 35"/>
                <a:gd name="T5" fmla="*/ 0 h 5"/>
                <a:gd name="T6" fmla="*/ 23 w 35"/>
                <a:gd name="T7" fmla="*/ 0 h 5"/>
                <a:gd name="T8" fmla="*/ 20 w 35"/>
                <a:gd name="T9" fmla="*/ 0 h 5"/>
                <a:gd name="T10" fmla="*/ 14 w 35"/>
                <a:gd name="T11" fmla="*/ 0 h 5"/>
                <a:gd name="T12" fmla="*/ 12 w 35"/>
                <a:gd name="T13" fmla="*/ 0 h 5"/>
                <a:gd name="T14" fmla="*/ 9 w 35"/>
                <a:gd name="T15" fmla="*/ 0 h 5"/>
                <a:gd name="T16" fmla="*/ 6 w 35"/>
                <a:gd name="T17" fmla="*/ 1 h 5"/>
                <a:gd name="T18" fmla="*/ 3 w 35"/>
                <a:gd name="T19" fmla="*/ 1 h 5"/>
                <a:gd name="T20" fmla="*/ 0 w 35"/>
                <a:gd name="T21" fmla="*/ 1 h 5"/>
                <a:gd name="T22" fmla="*/ 1 w 35"/>
                <a:gd name="T23" fmla="*/ 2 h 5"/>
                <a:gd name="T24" fmla="*/ 3 w 35"/>
                <a:gd name="T25" fmla="*/ 3 h 5"/>
                <a:gd name="T26" fmla="*/ 8 w 35"/>
                <a:gd name="T27" fmla="*/ 4 h 5"/>
                <a:gd name="T28" fmla="*/ 12 w 35"/>
                <a:gd name="T29" fmla="*/ 4 h 5"/>
                <a:gd name="T30" fmla="*/ 20 w 35"/>
                <a:gd name="T31" fmla="*/ 4 h 5"/>
                <a:gd name="T32" fmla="*/ 24 w 35"/>
                <a:gd name="T33" fmla="*/ 4 h 5"/>
                <a:gd name="T34" fmla="*/ 28 w 35"/>
                <a:gd name="T35" fmla="*/ 4 h 5"/>
                <a:gd name="T36" fmla="*/ 31 w 35"/>
                <a:gd name="T37" fmla="*/ 3 h 5"/>
                <a:gd name="T38" fmla="*/ 34 w 35"/>
                <a:gd name="T3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5">
                  <a:moveTo>
                    <a:pt x="34" y="2"/>
                  </a:moveTo>
                  <a:lnTo>
                    <a:pt x="30" y="1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9" y="0"/>
                  </a:lnTo>
                  <a:lnTo>
                    <a:pt x="6" y="1"/>
                  </a:lnTo>
                  <a:lnTo>
                    <a:pt x="3" y="1"/>
                  </a:lnTo>
                  <a:lnTo>
                    <a:pt x="0" y="1"/>
                  </a:lnTo>
                  <a:lnTo>
                    <a:pt x="1" y="2"/>
                  </a:lnTo>
                  <a:lnTo>
                    <a:pt x="3" y="3"/>
                  </a:lnTo>
                  <a:lnTo>
                    <a:pt x="8" y="4"/>
                  </a:lnTo>
                  <a:lnTo>
                    <a:pt x="12" y="4"/>
                  </a:lnTo>
                  <a:lnTo>
                    <a:pt x="20" y="4"/>
                  </a:lnTo>
                  <a:lnTo>
                    <a:pt x="24" y="4"/>
                  </a:lnTo>
                  <a:lnTo>
                    <a:pt x="28" y="4"/>
                  </a:lnTo>
                  <a:lnTo>
                    <a:pt x="31" y="3"/>
                  </a:lnTo>
                  <a:lnTo>
                    <a:pt x="34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21" name="Freeform 529"/>
            <p:cNvSpPr>
              <a:spLocks/>
            </p:cNvSpPr>
            <p:nvPr/>
          </p:nvSpPr>
          <p:spPr bwMode="auto">
            <a:xfrm>
              <a:off x="2103" y="2110"/>
              <a:ext cx="23" cy="38"/>
            </a:xfrm>
            <a:custGeom>
              <a:avLst/>
              <a:gdLst>
                <a:gd name="T0" fmla="*/ 22 w 23"/>
                <a:gd name="T1" fmla="*/ 0 h 38"/>
                <a:gd name="T2" fmla="*/ 8 w 23"/>
                <a:gd name="T3" fmla="*/ 6 h 38"/>
                <a:gd name="T4" fmla="*/ 6 w 23"/>
                <a:gd name="T5" fmla="*/ 9 h 38"/>
                <a:gd name="T6" fmla="*/ 4 w 23"/>
                <a:gd name="T7" fmla="*/ 11 h 38"/>
                <a:gd name="T8" fmla="*/ 2 w 23"/>
                <a:gd name="T9" fmla="*/ 16 h 38"/>
                <a:gd name="T10" fmla="*/ 6 w 23"/>
                <a:gd name="T11" fmla="*/ 26 h 38"/>
                <a:gd name="T12" fmla="*/ 5 w 23"/>
                <a:gd name="T13" fmla="*/ 30 h 38"/>
                <a:gd name="T14" fmla="*/ 6 w 23"/>
                <a:gd name="T15" fmla="*/ 37 h 38"/>
                <a:gd name="T16" fmla="*/ 3 w 23"/>
                <a:gd name="T17" fmla="*/ 34 h 38"/>
                <a:gd name="T18" fmla="*/ 0 w 23"/>
                <a:gd name="T19" fmla="*/ 15 h 38"/>
                <a:gd name="T20" fmla="*/ 3 w 23"/>
                <a:gd name="T21" fmla="*/ 8 h 38"/>
                <a:gd name="T22" fmla="*/ 8 w 23"/>
                <a:gd name="T23" fmla="*/ 2 h 38"/>
                <a:gd name="T24" fmla="*/ 22 w 23"/>
                <a:gd name="T2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" h="38">
                  <a:moveTo>
                    <a:pt x="22" y="0"/>
                  </a:moveTo>
                  <a:lnTo>
                    <a:pt x="8" y="6"/>
                  </a:lnTo>
                  <a:lnTo>
                    <a:pt x="6" y="9"/>
                  </a:lnTo>
                  <a:lnTo>
                    <a:pt x="4" y="11"/>
                  </a:lnTo>
                  <a:lnTo>
                    <a:pt x="2" y="16"/>
                  </a:lnTo>
                  <a:lnTo>
                    <a:pt x="6" y="26"/>
                  </a:lnTo>
                  <a:lnTo>
                    <a:pt x="5" y="30"/>
                  </a:lnTo>
                  <a:lnTo>
                    <a:pt x="6" y="37"/>
                  </a:lnTo>
                  <a:lnTo>
                    <a:pt x="3" y="34"/>
                  </a:lnTo>
                  <a:lnTo>
                    <a:pt x="0" y="15"/>
                  </a:lnTo>
                  <a:lnTo>
                    <a:pt x="3" y="8"/>
                  </a:lnTo>
                  <a:lnTo>
                    <a:pt x="8" y="2"/>
                  </a:lnTo>
                  <a:lnTo>
                    <a:pt x="22" y="0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22" name="Freeform 530"/>
            <p:cNvSpPr>
              <a:spLocks/>
            </p:cNvSpPr>
            <p:nvPr/>
          </p:nvSpPr>
          <p:spPr bwMode="auto">
            <a:xfrm>
              <a:off x="2117" y="2118"/>
              <a:ext cx="37" cy="6"/>
            </a:xfrm>
            <a:custGeom>
              <a:avLst/>
              <a:gdLst>
                <a:gd name="T0" fmla="*/ 6 w 37"/>
                <a:gd name="T1" fmla="*/ 1 h 6"/>
                <a:gd name="T2" fmla="*/ 11 w 37"/>
                <a:gd name="T3" fmla="*/ 0 h 6"/>
                <a:gd name="T4" fmla="*/ 16 w 37"/>
                <a:gd name="T5" fmla="*/ 0 h 6"/>
                <a:gd name="T6" fmla="*/ 23 w 37"/>
                <a:gd name="T7" fmla="*/ 0 h 6"/>
                <a:gd name="T8" fmla="*/ 30 w 37"/>
                <a:gd name="T9" fmla="*/ 2 h 6"/>
                <a:gd name="T10" fmla="*/ 33 w 37"/>
                <a:gd name="T11" fmla="*/ 2 h 6"/>
                <a:gd name="T12" fmla="*/ 36 w 37"/>
                <a:gd name="T13" fmla="*/ 3 h 6"/>
                <a:gd name="T14" fmla="*/ 34 w 37"/>
                <a:gd name="T15" fmla="*/ 4 h 6"/>
                <a:gd name="T16" fmla="*/ 27 w 37"/>
                <a:gd name="T17" fmla="*/ 5 h 6"/>
                <a:gd name="T18" fmla="*/ 22 w 37"/>
                <a:gd name="T19" fmla="*/ 5 h 6"/>
                <a:gd name="T20" fmla="*/ 11 w 37"/>
                <a:gd name="T21" fmla="*/ 5 h 6"/>
                <a:gd name="T22" fmla="*/ 4 w 37"/>
                <a:gd name="T23" fmla="*/ 3 h 6"/>
                <a:gd name="T24" fmla="*/ 0 w 37"/>
                <a:gd name="T25" fmla="*/ 2 h 6"/>
                <a:gd name="T26" fmla="*/ 6 w 37"/>
                <a:gd name="T2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" h="6">
                  <a:moveTo>
                    <a:pt x="6" y="1"/>
                  </a:moveTo>
                  <a:lnTo>
                    <a:pt x="11" y="0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3" y="2"/>
                  </a:lnTo>
                  <a:lnTo>
                    <a:pt x="36" y="3"/>
                  </a:lnTo>
                  <a:lnTo>
                    <a:pt x="34" y="4"/>
                  </a:lnTo>
                  <a:lnTo>
                    <a:pt x="27" y="5"/>
                  </a:lnTo>
                  <a:lnTo>
                    <a:pt x="22" y="5"/>
                  </a:lnTo>
                  <a:lnTo>
                    <a:pt x="11" y="5"/>
                  </a:lnTo>
                  <a:lnTo>
                    <a:pt x="4" y="3"/>
                  </a:lnTo>
                  <a:lnTo>
                    <a:pt x="0" y="2"/>
                  </a:lnTo>
                  <a:lnTo>
                    <a:pt x="6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23" name="Freeform 531"/>
            <p:cNvSpPr>
              <a:spLocks/>
            </p:cNvSpPr>
            <p:nvPr/>
          </p:nvSpPr>
          <p:spPr bwMode="auto">
            <a:xfrm>
              <a:off x="2124" y="2120"/>
              <a:ext cx="4" cy="2"/>
            </a:xfrm>
            <a:custGeom>
              <a:avLst/>
              <a:gdLst>
                <a:gd name="T0" fmla="*/ 3 w 4"/>
                <a:gd name="T1" fmla="*/ 0 h 2"/>
                <a:gd name="T2" fmla="*/ 2 w 4"/>
                <a:gd name="T3" fmla="*/ 0 h 2"/>
                <a:gd name="T4" fmla="*/ 2 w 4"/>
                <a:gd name="T5" fmla="*/ 1 h 2"/>
                <a:gd name="T6" fmla="*/ 2 w 4"/>
                <a:gd name="T7" fmla="*/ 1 h 2"/>
                <a:gd name="T8" fmla="*/ 3 w 4"/>
                <a:gd name="T9" fmla="*/ 1 h 2"/>
                <a:gd name="T10" fmla="*/ 2 w 4"/>
                <a:gd name="T11" fmla="*/ 1 h 2"/>
                <a:gd name="T12" fmla="*/ 1 w 4"/>
                <a:gd name="T13" fmla="*/ 1 h 2"/>
                <a:gd name="T14" fmla="*/ 1 w 4"/>
                <a:gd name="T15" fmla="*/ 1 h 2"/>
                <a:gd name="T16" fmla="*/ 0 w 4"/>
                <a:gd name="T17" fmla="*/ 1 h 2"/>
                <a:gd name="T18" fmla="*/ 0 w 4"/>
                <a:gd name="T19" fmla="*/ 0 h 2"/>
                <a:gd name="T20" fmla="*/ 1 w 4"/>
                <a:gd name="T21" fmla="*/ 0 h 2"/>
                <a:gd name="T22" fmla="*/ 2 w 4"/>
                <a:gd name="T23" fmla="*/ 0 h 2"/>
                <a:gd name="T24" fmla="*/ 3 w 4"/>
                <a:gd name="T25" fmla="*/ 0 h 2"/>
                <a:gd name="T26" fmla="*/ 3 w 4"/>
                <a:gd name="T27" fmla="*/ 0 h 2"/>
                <a:gd name="T28" fmla="*/ 3 w 4"/>
                <a:gd name="T2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2">
                  <a:moveTo>
                    <a:pt x="3" y="0"/>
                  </a:moveTo>
                  <a:lnTo>
                    <a:pt x="2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3" y="1"/>
                  </a:lnTo>
                  <a:lnTo>
                    <a:pt x="2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24" name="Freeform 532"/>
            <p:cNvSpPr>
              <a:spLocks/>
            </p:cNvSpPr>
            <p:nvPr/>
          </p:nvSpPr>
          <p:spPr bwMode="auto">
            <a:xfrm>
              <a:off x="2063" y="2120"/>
              <a:ext cx="6" cy="2"/>
            </a:xfrm>
            <a:custGeom>
              <a:avLst/>
              <a:gdLst>
                <a:gd name="T0" fmla="*/ 1 w 6"/>
                <a:gd name="T1" fmla="*/ 0 h 2"/>
                <a:gd name="T2" fmla="*/ 2 w 6"/>
                <a:gd name="T3" fmla="*/ 0 h 2"/>
                <a:gd name="T4" fmla="*/ 1 w 6"/>
                <a:gd name="T5" fmla="*/ 1 h 2"/>
                <a:gd name="T6" fmla="*/ 2 w 6"/>
                <a:gd name="T7" fmla="*/ 1 h 2"/>
                <a:gd name="T8" fmla="*/ 0 w 6"/>
                <a:gd name="T9" fmla="*/ 1 h 2"/>
                <a:gd name="T10" fmla="*/ 4 w 6"/>
                <a:gd name="T11" fmla="*/ 1 h 2"/>
                <a:gd name="T12" fmla="*/ 5 w 6"/>
                <a:gd name="T13" fmla="*/ 1 h 2"/>
                <a:gd name="T14" fmla="*/ 4 w 6"/>
                <a:gd name="T15" fmla="*/ 0 h 2"/>
                <a:gd name="T16" fmla="*/ 1 w 6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2">
                  <a:moveTo>
                    <a:pt x="1" y="0"/>
                  </a:moveTo>
                  <a:lnTo>
                    <a:pt x="2" y="0"/>
                  </a:lnTo>
                  <a:lnTo>
                    <a:pt x="1" y="1"/>
                  </a:lnTo>
                  <a:lnTo>
                    <a:pt x="2" y="1"/>
                  </a:lnTo>
                  <a:lnTo>
                    <a:pt x="0" y="1"/>
                  </a:lnTo>
                  <a:lnTo>
                    <a:pt x="4" y="1"/>
                  </a:lnTo>
                  <a:lnTo>
                    <a:pt x="5" y="1"/>
                  </a:lnTo>
                  <a:lnTo>
                    <a:pt x="4" y="0"/>
                  </a:lnTo>
                  <a:lnTo>
                    <a:pt x="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25" name="Freeform 533"/>
            <p:cNvSpPr>
              <a:spLocks/>
            </p:cNvSpPr>
            <p:nvPr/>
          </p:nvSpPr>
          <p:spPr bwMode="auto">
            <a:xfrm>
              <a:off x="2146" y="2121"/>
              <a:ext cx="4" cy="1"/>
            </a:xfrm>
            <a:custGeom>
              <a:avLst/>
              <a:gdLst>
                <a:gd name="T0" fmla="*/ 0 w 4"/>
                <a:gd name="T1" fmla="*/ 0 h 1"/>
                <a:gd name="T2" fmla="*/ 0 w 4"/>
                <a:gd name="T3" fmla="*/ 0 h 1"/>
                <a:gd name="T4" fmla="*/ 0 w 4"/>
                <a:gd name="T5" fmla="*/ 0 h 1"/>
                <a:gd name="T6" fmla="*/ 0 w 4"/>
                <a:gd name="T7" fmla="*/ 0 h 1"/>
                <a:gd name="T8" fmla="*/ 2 w 4"/>
                <a:gd name="T9" fmla="*/ 0 h 1"/>
                <a:gd name="T10" fmla="*/ 3 w 4"/>
                <a:gd name="T11" fmla="*/ 0 h 1"/>
                <a:gd name="T12" fmla="*/ 0 w 4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26" name="Freeform 534"/>
            <p:cNvSpPr>
              <a:spLocks/>
            </p:cNvSpPr>
            <p:nvPr/>
          </p:nvSpPr>
          <p:spPr bwMode="auto">
            <a:xfrm>
              <a:off x="1997" y="2115"/>
              <a:ext cx="3" cy="22"/>
            </a:xfrm>
            <a:custGeom>
              <a:avLst/>
              <a:gdLst>
                <a:gd name="T0" fmla="*/ 0 w 3"/>
                <a:gd name="T1" fmla="*/ 0 h 22"/>
                <a:gd name="T2" fmla="*/ 0 w 3"/>
                <a:gd name="T3" fmla="*/ 0 h 22"/>
                <a:gd name="T4" fmla="*/ 1 w 3"/>
                <a:gd name="T5" fmla="*/ 7 h 22"/>
                <a:gd name="T6" fmla="*/ 1 w 3"/>
                <a:gd name="T7" fmla="*/ 10 h 22"/>
                <a:gd name="T8" fmla="*/ 1 w 3"/>
                <a:gd name="T9" fmla="*/ 9 h 22"/>
                <a:gd name="T10" fmla="*/ 1 w 3"/>
                <a:gd name="T11" fmla="*/ 12 h 22"/>
                <a:gd name="T12" fmla="*/ 1 w 3"/>
                <a:gd name="T13" fmla="*/ 13 h 22"/>
                <a:gd name="T14" fmla="*/ 1 w 3"/>
                <a:gd name="T15" fmla="*/ 18 h 22"/>
                <a:gd name="T16" fmla="*/ 2 w 3"/>
                <a:gd name="T17" fmla="*/ 20 h 22"/>
                <a:gd name="T18" fmla="*/ 2 w 3"/>
                <a:gd name="T19" fmla="*/ 21 h 22"/>
                <a:gd name="T20" fmla="*/ 0 w 3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22">
                  <a:moveTo>
                    <a:pt x="0" y="0"/>
                  </a:moveTo>
                  <a:lnTo>
                    <a:pt x="0" y="0"/>
                  </a:lnTo>
                  <a:lnTo>
                    <a:pt x="1" y="7"/>
                  </a:lnTo>
                  <a:lnTo>
                    <a:pt x="1" y="10"/>
                  </a:lnTo>
                  <a:lnTo>
                    <a:pt x="1" y="9"/>
                  </a:lnTo>
                  <a:lnTo>
                    <a:pt x="1" y="12"/>
                  </a:lnTo>
                  <a:lnTo>
                    <a:pt x="1" y="13"/>
                  </a:lnTo>
                  <a:lnTo>
                    <a:pt x="1" y="18"/>
                  </a:lnTo>
                  <a:lnTo>
                    <a:pt x="2" y="20"/>
                  </a:lnTo>
                  <a:lnTo>
                    <a:pt x="2" y="2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27" name="Freeform 535"/>
            <p:cNvSpPr>
              <a:spLocks/>
            </p:cNvSpPr>
            <p:nvPr/>
          </p:nvSpPr>
          <p:spPr bwMode="auto">
            <a:xfrm>
              <a:off x="2062" y="2179"/>
              <a:ext cx="64" cy="11"/>
            </a:xfrm>
            <a:custGeom>
              <a:avLst/>
              <a:gdLst>
                <a:gd name="T0" fmla="*/ 0 w 64"/>
                <a:gd name="T1" fmla="*/ 0 h 11"/>
                <a:gd name="T2" fmla="*/ 13 w 64"/>
                <a:gd name="T3" fmla="*/ 3 h 11"/>
                <a:gd name="T4" fmla="*/ 24 w 64"/>
                <a:gd name="T5" fmla="*/ 4 h 11"/>
                <a:gd name="T6" fmla="*/ 33 w 64"/>
                <a:gd name="T7" fmla="*/ 5 h 11"/>
                <a:gd name="T8" fmla="*/ 43 w 64"/>
                <a:gd name="T9" fmla="*/ 4 h 11"/>
                <a:gd name="T10" fmla="*/ 49 w 64"/>
                <a:gd name="T11" fmla="*/ 2 h 11"/>
                <a:gd name="T12" fmla="*/ 58 w 64"/>
                <a:gd name="T13" fmla="*/ 1 h 11"/>
                <a:gd name="T14" fmla="*/ 60 w 64"/>
                <a:gd name="T15" fmla="*/ 0 h 11"/>
                <a:gd name="T16" fmla="*/ 63 w 64"/>
                <a:gd name="T17" fmla="*/ 1 h 11"/>
                <a:gd name="T18" fmla="*/ 59 w 64"/>
                <a:gd name="T19" fmla="*/ 3 h 11"/>
                <a:gd name="T20" fmla="*/ 47 w 64"/>
                <a:gd name="T21" fmla="*/ 7 h 11"/>
                <a:gd name="T22" fmla="*/ 35 w 64"/>
                <a:gd name="T23" fmla="*/ 10 h 11"/>
                <a:gd name="T24" fmla="*/ 19 w 64"/>
                <a:gd name="T25" fmla="*/ 9 h 11"/>
                <a:gd name="T26" fmla="*/ 10 w 64"/>
                <a:gd name="T27" fmla="*/ 6 h 11"/>
                <a:gd name="T28" fmla="*/ 4 w 64"/>
                <a:gd name="T29" fmla="*/ 3 h 11"/>
                <a:gd name="T30" fmla="*/ 0 w 64"/>
                <a:gd name="T3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4" h="11">
                  <a:moveTo>
                    <a:pt x="0" y="0"/>
                  </a:moveTo>
                  <a:lnTo>
                    <a:pt x="13" y="3"/>
                  </a:lnTo>
                  <a:lnTo>
                    <a:pt x="24" y="4"/>
                  </a:lnTo>
                  <a:lnTo>
                    <a:pt x="33" y="5"/>
                  </a:lnTo>
                  <a:lnTo>
                    <a:pt x="43" y="4"/>
                  </a:lnTo>
                  <a:lnTo>
                    <a:pt x="49" y="2"/>
                  </a:lnTo>
                  <a:lnTo>
                    <a:pt x="58" y="1"/>
                  </a:lnTo>
                  <a:lnTo>
                    <a:pt x="60" y="0"/>
                  </a:lnTo>
                  <a:lnTo>
                    <a:pt x="63" y="1"/>
                  </a:lnTo>
                  <a:lnTo>
                    <a:pt x="59" y="3"/>
                  </a:lnTo>
                  <a:lnTo>
                    <a:pt x="47" y="7"/>
                  </a:lnTo>
                  <a:lnTo>
                    <a:pt x="35" y="10"/>
                  </a:lnTo>
                  <a:lnTo>
                    <a:pt x="19" y="9"/>
                  </a:lnTo>
                  <a:lnTo>
                    <a:pt x="10" y="6"/>
                  </a:lnTo>
                  <a:lnTo>
                    <a:pt x="4" y="3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28" name="Freeform 536"/>
            <p:cNvSpPr>
              <a:spLocks/>
            </p:cNvSpPr>
            <p:nvPr/>
          </p:nvSpPr>
          <p:spPr bwMode="auto">
            <a:xfrm>
              <a:off x="2025" y="2104"/>
              <a:ext cx="55" cy="12"/>
            </a:xfrm>
            <a:custGeom>
              <a:avLst/>
              <a:gdLst>
                <a:gd name="T0" fmla="*/ 54 w 55"/>
                <a:gd name="T1" fmla="*/ 3 h 12"/>
                <a:gd name="T2" fmla="*/ 54 w 55"/>
                <a:gd name="T3" fmla="*/ 6 h 12"/>
                <a:gd name="T4" fmla="*/ 53 w 55"/>
                <a:gd name="T5" fmla="*/ 8 h 12"/>
                <a:gd name="T6" fmla="*/ 47 w 55"/>
                <a:gd name="T7" fmla="*/ 7 h 12"/>
                <a:gd name="T8" fmla="*/ 40 w 55"/>
                <a:gd name="T9" fmla="*/ 5 h 12"/>
                <a:gd name="T10" fmla="*/ 32 w 55"/>
                <a:gd name="T11" fmla="*/ 3 h 12"/>
                <a:gd name="T12" fmla="*/ 27 w 55"/>
                <a:gd name="T13" fmla="*/ 3 h 12"/>
                <a:gd name="T14" fmla="*/ 21 w 55"/>
                <a:gd name="T15" fmla="*/ 3 h 12"/>
                <a:gd name="T16" fmla="*/ 15 w 55"/>
                <a:gd name="T17" fmla="*/ 6 h 12"/>
                <a:gd name="T18" fmla="*/ 10 w 55"/>
                <a:gd name="T19" fmla="*/ 6 h 12"/>
                <a:gd name="T20" fmla="*/ 7 w 55"/>
                <a:gd name="T21" fmla="*/ 8 h 12"/>
                <a:gd name="T22" fmla="*/ 1 w 55"/>
                <a:gd name="T23" fmla="*/ 11 h 12"/>
                <a:gd name="T24" fmla="*/ 0 w 55"/>
                <a:gd name="T25" fmla="*/ 10 h 12"/>
                <a:gd name="T26" fmla="*/ 7 w 55"/>
                <a:gd name="T27" fmla="*/ 5 h 12"/>
                <a:gd name="T28" fmla="*/ 15 w 55"/>
                <a:gd name="T29" fmla="*/ 2 h 12"/>
                <a:gd name="T30" fmla="*/ 23 w 55"/>
                <a:gd name="T31" fmla="*/ 0 h 12"/>
                <a:gd name="T32" fmla="*/ 31 w 55"/>
                <a:gd name="T33" fmla="*/ 0 h 12"/>
                <a:gd name="T34" fmla="*/ 38 w 55"/>
                <a:gd name="T35" fmla="*/ 0 h 12"/>
                <a:gd name="T36" fmla="*/ 44 w 55"/>
                <a:gd name="T37" fmla="*/ 0 h 12"/>
                <a:gd name="T38" fmla="*/ 49 w 55"/>
                <a:gd name="T39" fmla="*/ 1 h 12"/>
                <a:gd name="T40" fmla="*/ 54 w 55"/>
                <a:gd name="T41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" h="12">
                  <a:moveTo>
                    <a:pt x="54" y="3"/>
                  </a:moveTo>
                  <a:lnTo>
                    <a:pt x="54" y="6"/>
                  </a:lnTo>
                  <a:lnTo>
                    <a:pt x="53" y="8"/>
                  </a:lnTo>
                  <a:lnTo>
                    <a:pt x="47" y="7"/>
                  </a:lnTo>
                  <a:lnTo>
                    <a:pt x="40" y="5"/>
                  </a:lnTo>
                  <a:lnTo>
                    <a:pt x="32" y="3"/>
                  </a:lnTo>
                  <a:lnTo>
                    <a:pt x="27" y="3"/>
                  </a:lnTo>
                  <a:lnTo>
                    <a:pt x="21" y="3"/>
                  </a:lnTo>
                  <a:lnTo>
                    <a:pt x="15" y="6"/>
                  </a:lnTo>
                  <a:lnTo>
                    <a:pt x="10" y="6"/>
                  </a:lnTo>
                  <a:lnTo>
                    <a:pt x="7" y="8"/>
                  </a:lnTo>
                  <a:lnTo>
                    <a:pt x="1" y="11"/>
                  </a:lnTo>
                  <a:lnTo>
                    <a:pt x="0" y="10"/>
                  </a:lnTo>
                  <a:lnTo>
                    <a:pt x="7" y="5"/>
                  </a:lnTo>
                  <a:lnTo>
                    <a:pt x="15" y="2"/>
                  </a:lnTo>
                  <a:lnTo>
                    <a:pt x="23" y="0"/>
                  </a:lnTo>
                  <a:lnTo>
                    <a:pt x="31" y="0"/>
                  </a:lnTo>
                  <a:lnTo>
                    <a:pt x="38" y="0"/>
                  </a:lnTo>
                  <a:lnTo>
                    <a:pt x="44" y="0"/>
                  </a:lnTo>
                  <a:lnTo>
                    <a:pt x="49" y="1"/>
                  </a:lnTo>
                  <a:lnTo>
                    <a:pt x="54" y="3"/>
                  </a:lnTo>
                </a:path>
              </a:pathLst>
            </a:custGeom>
            <a:solidFill>
              <a:srgbClr val="E02000"/>
            </a:solidFill>
            <a:ln w="12700" cap="rnd" cmpd="sng">
              <a:solidFill>
                <a:srgbClr val="E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29" name="Freeform 537"/>
            <p:cNvSpPr>
              <a:spLocks/>
            </p:cNvSpPr>
            <p:nvPr/>
          </p:nvSpPr>
          <p:spPr bwMode="auto">
            <a:xfrm>
              <a:off x="2115" y="2104"/>
              <a:ext cx="54" cy="12"/>
            </a:xfrm>
            <a:custGeom>
              <a:avLst/>
              <a:gdLst>
                <a:gd name="T0" fmla="*/ 1 w 54"/>
                <a:gd name="T1" fmla="*/ 7 h 12"/>
                <a:gd name="T2" fmla="*/ 2 w 54"/>
                <a:gd name="T3" fmla="*/ 8 h 12"/>
                <a:gd name="T4" fmla="*/ 9 w 54"/>
                <a:gd name="T5" fmla="*/ 6 h 12"/>
                <a:gd name="T6" fmla="*/ 20 w 54"/>
                <a:gd name="T7" fmla="*/ 5 h 12"/>
                <a:gd name="T8" fmla="*/ 30 w 54"/>
                <a:gd name="T9" fmla="*/ 3 h 12"/>
                <a:gd name="T10" fmla="*/ 37 w 54"/>
                <a:gd name="T11" fmla="*/ 4 h 12"/>
                <a:gd name="T12" fmla="*/ 42 w 54"/>
                <a:gd name="T13" fmla="*/ 6 h 12"/>
                <a:gd name="T14" fmla="*/ 48 w 54"/>
                <a:gd name="T15" fmla="*/ 7 h 12"/>
                <a:gd name="T16" fmla="*/ 52 w 54"/>
                <a:gd name="T17" fmla="*/ 11 h 12"/>
                <a:gd name="T18" fmla="*/ 53 w 54"/>
                <a:gd name="T19" fmla="*/ 8 h 12"/>
                <a:gd name="T20" fmla="*/ 46 w 54"/>
                <a:gd name="T21" fmla="*/ 3 h 12"/>
                <a:gd name="T22" fmla="*/ 37 w 54"/>
                <a:gd name="T23" fmla="*/ 1 h 12"/>
                <a:gd name="T24" fmla="*/ 28 w 54"/>
                <a:gd name="T25" fmla="*/ 0 h 12"/>
                <a:gd name="T26" fmla="*/ 20 w 54"/>
                <a:gd name="T27" fmla="*/ 1 h 12"/>
                <a:gd name="T28" fmla="*/ 16 w 54"/>
                <a:gd name="T29" fmla="*/ 2 h 12"/>
                <a:gd name="T30" fmla="*/ 8 w 54"/>
                <a:gd name="T31" fmla="*/ 2 h 12"/>
                <a:gd name="T32" fmla="*/ 2 w 54"/>
                <a:gd name="T33" fmla="*/ 4 h 12"/>
                <a:gd name="T34" fmla="*/ 0 w 54"/>
                <a:gd name="T35" fmla="*/ 6 h 12"/>
                <a:gd name="T36" fmla="*/ 1 w 54"/>
                <a:gd name="T37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4" h="12">
                  <a:moveTo>
                    <a:pt x="1" y="7"/>
                  </a:moveTo>
                  <a:lnTo>
                    <a:pt x="2" y="8"/>
                  </a:lnTo>
                  <a:lnTo>
                    <a:pt x="9" y="6"/>
                  </a:lnTo>
                  <a:lnTo>
                    <a:pt x="20" y="5"/>
                  </a:lnTo>
                  <a:lnTo>
                    <a:pt x="30" y="3"/>
                  </a:lnTo>
                  <a:lnTo>
                    <a:pt x="37" y="4"/>
                  </a:lnTo>
                  <a:lnTo>
                    <a:pt x="42" y="6"/>
                  </a:lnTo>
                  <a:lnTo>
                    <a:pt x="48" y="7"/>
                  </a:lnTo>
                  <a:lnTo>
                    <a:pt x="52" y="11"/>
                  </a:lnTo>
                  <a:lnTo>
                    <a:pt x="53" y="8"/>
                  </a:lnTo>
                  <a:lnTo>
                    <a:pt x="46" y="3"/>
                  </a:lnTo>
                  <a:lnTo>
                    <a:pt x="37" y="1"/>
                  </a:lnTo>
                  <a:lnTo>
                    <a:pt x="28" y="0"/>
                  </a:lnTo>
                  <a:lnTo>
                    <a:pt x="20" y="1"/>
                  </a:lnTo>
                  <a:lnTo>
                    <a:pt x="16" y="2"/>
                  </a:lnTo>
                  <a:lnTo>
                    <a:pt x="8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1" y="7"/>
                  </a:lnTo>
                </a:path>
              </a:pathLst>
            </a:custGeom>
            <a:solidFill>
              <a:srgbClr val="E02000"/>
            </a:solidFill>
            <a:ln w="12700" cap="rnd" cmpd="sng">
              <a:solidFill>
                <a:srgbClr val="E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30" name="Oval 538"/>
            <p:cNvSpPr>
              <a:spLocks noChangeArrowheads="1"/>
            </p:cNvSpPr>
            <p:nvPr/>
          </p:nvSpPr>
          <p:spPr bwMode="auto">
            <a:xfrm flipH="1" flipV="1">
              <a:off x="2132" y="2117"/>
              <a:ext cx="5" cy="3"/>
            </a:xfrm>
            <a:prstGeom prst="ellipse">
              <a:avLst/>
            </a:pr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731" name="Freeform 539"/>
            <p:cNvSpPr>
              <a:spLocks/>
            </p:cNvSpPr>
            <p:nvPr/>
          </p:nvSpPr>
          <p:spPr bwMode="auto">
            <a:xfrm>
              <a:off x="2042" y="2119"/>
              <a:ext cx="4" cy="2"/>
            </a:xfrm>
            <a:custGeom>
              <a:avLst/>
              <a:gdLst>
                <a:gd name="T0" fmla="*/ 3 w 4"/>
                <a:gd name="T1" fmla="*/ 0 h 2"/>
                <a:gd name="T2" fmla="*/ 3 w 4"/>
                <a:gd name="T3" fmla="*/ 0 h 2"/>
                <a:gd name="T4" fmla="*/ 3 w 4"/>
                <a:gd name="T5" fmla="*/ 1 h 2"/>
                <a:gd name="T6" fmla="*/ 2 w 4"/>
                <a:gd name="T7" fmla="*/ 1 h 2"/>
                <a:gd name="T8" fmla="*/ 3 w 4"/>
                <a:gd name="T9" fmla="*/ 1 h 2"/>
                <a:gd name="T10" fmla="*/ 2 w 4"/>
                <a:gd name="T11" fmla="*/ 1 h 2"/>
                <a:gd name="T12" fmla="*/ 0 w 4"/>
                <a:gd name="T13" fmla="*/ 1 h 2"/>
                <a:gd name="T14" fmla="*/ 1 w 4"/>
                <a:gd name="T15" fmla="*/ 0 h 2"/>
                <a:gd name="T16" fmla="*/ 3 w 4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2">
                  <a:moveTo>
                    <a:pt x="3" y="0"/>
                  </a:moveTo>
                  <a:lnTo>
                    <a:pt x="3" y="0"/>
                  </a:lnTo>
                  <a:lnTo>
                    <a:pt x="3" y="1"/>
                  </a:lnTo>
                  <a:lnTo>
                    <a:pt x="2" y="1"/>
                  </a:lnTo>
                  <a:lnTo>
                    <a:pt x="3" y="1"/>
                  </a:lnTo>
                  <a:lnTo>
                    <a:pt x="2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3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32" name="Oval 540"/>
            <p:cNvSpPr>
              <a:spLocks noChangeArrowheads="1"/>
            </p:cNvSpPr>
            <p:nvPr/>
          </p:nvSpPr>
          <p:spPr bwMode="auto">
            <a:xfrm flipH="1" flipV="1">
              <a:off x="2048" y="2116"/>
              <a:ext cx="5" cy="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032733" name="Group 541"/>
          <p:cNvGrpSpPr>
            <a:grpSpLocks/>
          </p:cNvGrpSpPr>
          <p:nvPr/>
        </p:nvGrpSpPr>
        <p:grpSpPr bwMode="auto">
          <a:xfrm>
            <a:off x="4641850" y="2378075"/>
            <a:ext cx="1457325" cy="987425"/>
            <a:chOff x="2924" y="1498"/>
            <a:chExt cx="917" cy="622"/>
          </a:xfrm>
        </p:grpSpPr>
        <p:sp>
          <p:nvSpPr>
            <p:cNvPr id="1032734" name="Freeform 542"/>
            <p:cNvSpPr>
              <a:spLocks/>
            </p:cNvSpPr>
            <p:nvPr/>
          </p:nvSpPr>
          <p:spPr bwMode="auto">
            <a:xfrm>
              <a:off x="2949" y="1514"/>
              <a:ext cx="892" cy="404"/>
            </a:xfrm>
            <a:custGeom>
              <a:avLst/>
              <a:gdLst>
                <a:gd name="T0" fmla="*/ 88 w 892"/>
                <a:gd name="T1" fmla="*/ 105 h 404"/>
                <a:gd name="T2" fmla="*/ 34 w 892"/>
                <a:gd name="T3" fmla="*/ 125 h 404"/>
                <a:gd name="T4" fmla="*/ 4 w 892"/>
                <a:gd name="T5" fmla="*/ 163 h 404"/>
                <a:gd name="T6" fmla="*/ 0 w 892"/>
                <a:gd name="T7" fmla="*/ 184 h 404"/>
                <a:gd name="T8" fmla="*/ 3 w 892"/>
                <a:gd name="T9" fmla="*/ 207 h 404"/>
                <a:gd name="T10" fmla="*/ 35 w 892"/>
                <a:gd name="T11" fmla="*/ 247 h 404"/>
                <a:gd name="T12" fmla="*/ 25 w 892"/>
                <a:gd name="T13" fmla="*/ 274 h 404"/>
                <a:gd name="T14" fmla="*/ 29 w 892"/>
                <a:gd name="T15" fmla="*/ 301 h 404"/>
                <a:gd name="T16" fmla="*/ 69 w 892"/>
                <a:gd name="T17" fmla="*/ 343 h 404"/>
                <a:gd name="T18" fmla="*/ 135 w 892"/>
                <a:gd name="T19" fmla="*/ 359 h 404"/>
                <a:gd name="T20" fmla="*/ 205 w 892"/>
                <a:gd name="T21" fmla="*/ 338 h 404"/>
                <a:gd name="T22" fmla="*/ 312 w 892"/>
                <a:gd name="T23" fmla="*/ 376 h 404"/>
                <a:gd name="T24" fmla="*/ 342 w 892"/>
                <a:gd name="T25" fmla="*/ 378 h 404"/>
                <a:gd name="T26" fmla="*/ 372 w 892"/>
                <a:gd name="T27" fmla="*/ 377 h 404"/>
                <a:gd name="T28" fmla="*/ 431 w 892"/>
                <a:gd name="T29" fmla="*/ 363 h 404"/>
                <a:gd name="T30" fmla="*/ 509 w 892"/>
                <a:gd name="T31" fmla="*/ 394 h 404"/>
                <a:gd name="T32" fmla="*/ 551 w 892"/>
                <a:gd name="T33" fmla="*/ 401 h 404"/>
                <a:gd name="T34" fmla="*/ 572 w 892"/>
                <a:gd name="T35" fmla="*/ 403 h 404"/>
                <a:gd name="T36" fmla="*/ 595 w 892"/>
                <a:gd name="T37" fmla="*/ 403 h 404"/>
                <a:gd name="T38" fmla="*/ 679 w 892"/>
                <a:gd name="T39" fmla="*/ 388 h 404"/>
                <a:gd name="T40" fmla="*/ 752 w 892"/>
                <a:gd name="T41" fmla="*/ 349 h 404"/>
                <a:gd name="T42" fmla="*/ 774 w 892"/>
                <a:gd name="T43" fmla="*/ 350 h 404"/>
                <a:gd name="T44" fmla="*/ 795 w 892"/>
                <a:gd name="T45" fmla="*/ 350 h 404"/>
                <a:gd name="T46" fmla="*/ 832 w 892"/>
                <a:gd name="T47" fmla="*/ 341 h 404"/>
                <a:gd name="T48" fmla="*/ 882 w 892"/>
                <a:gd name="T49" fmla="*/ 300 h 404"/>
                <a:gd name="T50" fmla="*/ 891 w 892"/>
                <a:gd name="T51" fmla="*/ 273 h 404"/>
                <a:gd name="T52" fmla="*/ 889 w 892"/>
                <a:gd name="T53" fmla="*/ 245 h 404"/>
                <a:gd name="T54" fmla="*/ 874 w 892"/>
                <a:gd name="T55" fmla="*/ 218 h 404"/>
                <a:gd name="T56" fmla="*/ 843 w 892"/>
                <a:gd name="T57" fmla="*/ 195 h 404"/>
                <a:gd name="T58" fmla="*/ 869 w 892"/>
                <a:gd name="T59" fmla="*/ 162 h 404"/>
                <a:gd name="T60" fmla="*/ 859 w 892"/>
                <a:gd name="T61" fmla="*/ 128 h 404"/>
                <a:gd name="T62" fmla="*/ 824 w 892"/>
                <a:gd name="T63" fmla="*/ 105 h 404"/>
                <a:gd name="T64" fmla="*/ 799 w 892"/>
                <a:gd name="T65" fmla="*/ 102 h 404"/>
                <a:gd name="T66" fmla="*/ 770 w 892"/>
                <a:gd name="T67" fmla="*/ 105 h 404"/>
                <a:gd name="T68" fmla="*/ 676 w 892"/>
                <a:gd name="T69" fmla="*/ 59 h 404"/>
                <a:gd name="T70" fmla="*/ 619 w 892"/>
                <a:gd name="T71" fmla="*/ 54 h 404"/>
                <a:gd name="T72" fmla="*/ 562 w 892"/>
                <a:gd name="T73" fmla="*/ 64 h 404"/>
                <a:gd name="T74" fmla="*/ 503 w 892"/>
                <a:gd name="T75" fmla="*/ 16 h 404"/>
                <a:gd name="T76" fmla="*/ 420 w 892"/>
                <a:gd name="T77" fmla="*/ 0 h 404"/>
                <a:gd name="T78" fmla="*/ 401 w 892"/>
                <a:gd name="T79" fmla="*/ 0 h 404"/>
                <a:gd name="T80" fmla="*/ 380 w 892"/>
                <a:gd name="T81" fmla="*/ 4 h 404"/>
                <a:gd name="T82" fmla="*/ 340 w 892"/>
                <a:gd name="T83" fmla="*/ 15 h 404"/>
                <a:gd name="T84" fmla="*/ 279 w 892"/>
                <a:gd name="T85" fmla="*/ 64 h 404"/>
                <a:gd name="T86" fmla="*/ 227 w 892"/>
                <a:gd name="T87" fmla="*/ 37 h 404"/>
                <a:gd name="T88" fmla="*/ 198 w 892"/>
                <a:gd name="T89" fmla="*/ 34 h 404"/>
                <a:gd name="T90" fmla="*/ 167 w 892"/>
                <a:gd name="T91" fmla="*/ 37 h 404"/>
                <a:gd name="T92" fmla="*/ 115 w 892"/>
                <a:gd name="T93" fmla="*/ 60 h 404"/>
                <a:gd name="T94" fmla="*/ 90 w 892"/>
                <a:gd name="T95" fmla="*/ 105 h 404"/>
                <a:gd name="T96" fmla="*/ 88 w 892"/>
                <a:gd name="T97" fmla="*/ 105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92" h="404">
                  <a:moveTo>
                    <a:pt x="88" y="105"/>
                  </a:moveTo>
                  <a:lnTo>
                    <a:pt x="34" y="125"/>
                  </a:lnTo>
                  <a:lnTo>
                    <a:pt x="4" y="163"/>
                  </a:lnTo>
                  <a:lnTo>
                    <a:pt x="0" y="184"/>
                  </a:lnTo>
                  <a:lnTo>
                    <a:pt x="3" y="207"/>
                  </a:lnTo>
                  <a:lnTo>
                    <a:pt x="35" y="247"/>
                  </a:lnTo>
                  <a:lnTo>
                    <a:pt x="25" y="274"/>
                  </a:lnTo>
                  <a:lnTo>
                    <a:pt x="29" y="301"/>
                  </a:lnTo>
                  <a:lnTo>
                    <a:pt x="69" y="343"/>
                  </a:lnTo>
                  <a:lnTo>
                    <a:pt x="135" y="359"/>
                  </a:lnTo>
                  <a:lnTo>
                    <a:pt x="205" y="338"/>
                  </a:lnTo>
                  <a:lnTo>
                    <a:pt x="312" y="376"/>
                  </a:lnTo>
                  <a:lnTo>
                    <a:pt x="342" y="378"/>
                  </a:lnTo>
                  <a:lnTo>
                    <a:pt x="372" y="377"/>
                  </a:lnTo>
                  <a:lnTo>
                    <a:pt x="431" y="363"/>
                  </a:lnTo>
                  <a:lnTo>
                    <a:pt x="509" y="394"/>
                  </a:lnTo>
                  <a:lnTo>
                    <a:pt x="551" y="401"/>
                  </a:lnTo>
                  <a:lnTo>
                    <a:pt x="572" y="403"/>
                  </a:lnTo>
                  <a:lnTo>
                    <a:pt x="595" y="403"/>
                  </a:lnTo>
                  <a:lnTo>
                    <a:pt x="679" y="388"/>
                  </a:lnTo>
                  <a:lnTo>
                    <a:pt x="752" y="349"/>
                  </a:lnTo>
                  <a:lnTo>
                    <a:pt x="774" y="350"/>
                  </a:lnTo>
                  <a:lnTo>
                    <a:pt x="795" y="350"/>
                  </a:lnTo>
                  <a:lnTo>
                    <a:pt x="832" y="341"/>
                  </a:lnTo>
                  <a:lnTo>
                    <a:pt x="882" y="300"/>
                  </a:lnTo>
                  <a:lnTo>
                    <a:pt x="891" y="273"/>
                  </a:lnTo>
                  <a:lnTo>
                    <a:pt x="889" y="245"/>
                  </a:lnTo>
                  <a:lnTo>
                    <a:pt x="874" y="218"/>
                  </a:lnTo>
                  <a:lnTo>
                    <a:pt x="843" y="195"/>
                  </a:lnTo>
                  <a:lnTo>
                    <a:pt x="869" y="162"/>
                  </a:lnTo>
                  <a:lnTo>
                    <a:pt x="859" y="128"/>
                  </a:lnTo>
                  <a:lnTo>
                    <a:pt x="824" y="105"/>
                  </a:lnTo>
                  <a:lnTo>
                    <a:pt x="799" y="102"/>
                  </a:lnTo>
                  <a:lnTo>
                    <a:pt x="770" y="105"/>
                  </a:lnTo>
                  <a:lnTo>
                    <a:pt x="676" y="59"/>
                  </a:lnTo>
                  <a:lnTo>
                    <a:pt x="619" y="54"/>
                  </a:lnTo>
                  <a:lnTo>
                    <a:pt x="562" y="64"/>
                  </a:lnTo>
                  <a:lnTo>
                    <a:pt x="503" y="16"/>
                  </a:lnTo>
                  <a:lnTo>
                    <a:pt x="420" y="0"/>
                  </a:lnTo>
                  <a:lnTo>
                    <a:pt x="401" y="0"/>
                  </a:lnTo>
                  <a:lnTo>
                    <a:pt x="380" y="4"/>
                  </a:lnTo>
                  <a:lnTo>
                    <a:pt x="340" y="15"/>
                  </a:lnTo>
                  <a:lnTo>
                    <a:pt x="279" y="64"/>
                  </a:lnTo>
                  <a:lnTo>
                    <a:pt x="227" y="37"/>
                  </a:lnTo>
                  <a:lnTo>
                    <a:pt x="198" y="34"/>
                  </a:lnTo>
                  <a:lnTo>
                    <a:pt x="167" y="37"/>
                  </a:lnTo>
                  <a:lnTo>
                    <a:pt x="115" y="60"/>
                  </a:lnTo>
                  <a:lnTo>
                    <a:pt x="90" y="105"/>
                  </a:lnTo>
                  <a:lnTo>
                    <a:pt x="88" y="10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35" name="Freeform 543"/>
            <p:cNvSpPr>
              <a:spLocks/>
            </p:cNvSpPr>
            <p:nvPr/>
          </p:nvSpPr>
          <p:spPr bwMode="auto">
            <a:xfrm>
              <a:off x="2926" y="1498"/>
              <a:ext cx="892" cy="404"/>
            </a:xfrm>
            <a:custGeom>
              <a:avLst/>
              <a:gdLst>
                <a:gd name="T0" fmla="*/ 88 w 892"/>
                <a:gd name="T1" fmla="*/ 104 h 404"/>
                <a:gd name="T2" fmla="*/ 34 w 892"/>
                <a:gd name="T3" fmla="*/ 125 h 404"/>
                <a:gd name="T4" fmla="*/ 5 w 892"/>
                <a:gd name="T5" fmla="*/ 163 h 404"/>
                <a:gd name="T6" fmla="*/ 0 w 892"/>
                <a:gd name="T7" fmla="*/ 184 h 404"/>
                <a:gd name="T8" fmla="*/ 3 w 892"/>
                <a:gd name="T9" fmla="*/ 207 h 404"/>
                <a:gd name="T10" fmla="*/ 35 w 892"/>
                <a:gd name="T11" fmla="*/ 246 h 404"/>
                <a:gd name="T12" fmla="*/ 25 w 892"/>
                <a:gd name="T13" fmla="*/ 275 h 404"/>
                <a:gd name="T14" fmla="*/ 29 w 892"/>
                <a:gd name="T15" fmla="*/ 301 h 404"/>
                <a:gd name="T16" fmla="*/ 69 w 892"/>
                <a:gd name="T17" fmla="*/ 343 h 404"/>
                <a:gd name="T18" fmla="*/ 135 w 892"/>
                <a:gd name="T19" fmla="*/ 359 h 404"/>
                <a:gd name="T20" fmla="*/ 205 w 892"/>
                <a:gd name="T21" fmla="*/ 338 h 404"/>
                <a:gd name="T22" fmla="*/ 312 w 892"/>
                <a:gd name="T23" fmla="*/ 376 h 404"/>
                <a:gd name="T24" fmla="*/ 342 w 892"/>
                <a:gd name="T25" fmla="*/ 378 h 404"/>
                <a:gd name="T26" fmla="*/ 372 w 892"/>
                <a:gd name="T27" fmla="*/ 376 h 404"/>
                <a:gd name="T28" fmla="*/ 431 w 892"/>
                <a:gd name="T29" fmla="*/ 363 h 404"/>
                <a:gd name="T30" fmla="*/ 508 w 892"/>
                <a:gd name="T31" fmla="*/ 394 h 404"/>
                <a:gd name="T32" fmla="*/ 551 w 892"/>
                <a:gd name="T33" fmla="*/ 401 h 404"/>
                <a:gd name="T34" fmla="*/ 572 w 892"/>
                <a:gd name="T35" fmla="*/ 402 h 404"/>
                <a:gd name="T36" fmla="*/ 595 w 892"/>
                <a:gd name="T37" fmla="*/ 403 h 404"/>
                <a:gd name="T38" fmla="*/ 679 w 892"/>
                <a:gd name="T39" fmla="*/ 388 h 404"/>
                <a:gd name="T40" fmla="*/ 752 w 892"/>
                <a:gd name="T41" fmla="*/ 349 h 404"/>
                <a:gd name="T42" fmla="*/ 773 w 892"/>
                <a:gd name="T43" fmla="*/ 351 h 404"/>
                <a:gd name="T44" fmla="*/ 795 w 892"/>
                <a:gd name="T45" fmla="*/ 350 h 404"/>
                <a:gd name="T46" fmla="*/ 832 w 892"/>
                <a:gd name="T47" fmla="*/ 341 h 404"/>
                <a:gd name="T48" fmla="*/ 882 w 892"/>
                <a:gd name="T49" fmla="*/ 299 h 404"/>
                <a:gd name="T50" fmla="*/ 891 w 892"/>
                <a:gd name="T51" fmla="*/ 273 h 404"/>
                <a:gd name="T52" fmla="*/ 889 w 892"/>
                <a:gd name="T53" fmla="*/ 245 h 404"/>
                <a:gd name="T54" fmla="*/ 874 w 892"/>
                <a:gd name="T55" fmla="*/ 218 h 404"/>
                <a:gd name="T56" fmla="*/ 843 w 892"/>
                <a:gd name="T57" fmla="*/ 194 h 404"/>
                <a:gd name="T58" fmla="*/ 869 w 892"/>
                <a:gd name="T59" fmla="*/ 162 h 404"/>
                <a:gd name="T60" fmla="*/ 859 w 892"/>
                <a:gd name="T61" fmla="*/ 128 h 404"/>
                <a:gd name="T62" fmla="*/ 823 w 892"/>
                <a:gd name="T63" fmla="*/ 105 h 404"/>
                <a:gd name="T64" fmla="*/ 799 w 892"/>
                <a:gd name="T65" fmla="*/ 101 h 404"/>
                <a:gd name="T66" fmla="*/ 770 w 892"/>
                <a:gd name="T67" fmla="*/ 105 h 404"/>
                <a:gd name="T68" fmla="*/ 676 w 892"/>
                <a:gd name="T69" fmla="*/ 60 h 404"/>
                <a:gd name="T70" fmla="*/ 619 w 892"/>
                <a:gd name="T71" fmla="*/ 55 h 404"/>
                <a:gd name="T72" fmla="*/ 562 w 892"/>
                <a:gd name="T73" fmla="*/ 64 h 404"/>
                <a:gd name="T74" fmla="*/ 503 w 892"/>
                <a:gd name="T75" fmla="*/ 16 h 404"/>
                <a:gd name="T76" fmla="*/ 420 w 892"/>
                <a:gd name="T77" fmla="*/ 0 h 404"/>
                <a:gd name="T78" fmla="*/ 401 w 892"/>
                <a:gd name="T79" fmla="*/ 1 h 404"/>
                <a:gd name="T80" fmla="*/ 380 w 892"/>
                <a:gd name="T81" fmla="*/ 4 h 404"/>
                <a:gd name="T82" fmla="*/ 339 w 892"/>
                <a:gd name="T83" fmla="*/ 15 h 404"/>
                <a:gd name="T84" fmla="*/ 279 w 892"/>
                <a:gd name="T85" fmla="*/ 64 h 404"/>
                <a:gd name="T86" fmla="*/ 227 w 892"/>
                <a:gd name="T87" fmla="*/ 37 h 404"/>
                <a:gd name="T88" fmla="*/ 197 w 892"/>
                <a:gd name="T89" fmla="*/ 33 h 404"/>
                <a:gd name="T90" fmla="*/ 166 w 892"/>
                <a:gd name="T91" fmla="*/ 36 h 404"/>
                <a:gd name="T92" fmla="*/ 115 w 892"/>
                <a:gd name="T93" fmla="*/ 60 h 404"/>
                <a:gd name="T94" fmla="*/ 90 w 892"/>
                <a:gd name="T95" fmla="*/ 104 h 404"/>
                <a:gd name="T96" fmla="*/ 88 w 892"/>
                <a:gd name="T97" fmla="*/ 1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92" h="404">
                  <a:moveTo>
                    <a:pt x="88" y="104"/>
                  </a:moveTo>
                  <a:lnTo>
                    <a:pt x="34" y="125"/>
                  </a:lnTo>
                  <a:lnTo>
                    <a:pt x="5" y="163"/>
                  </a:lnTo>
                  <a:lnTo>
                    <a:pt x="0" y="184"/>
                  </a:lnTo>
                  <a:lnTo>
                    <a:pt x="3" y="207"/>
                  </a:lnTo>
                  <a:lnTo>
                    <a:pt x="35" y="246"/>
                  </a:lnTo>
                  <a:lnTo>
                    <a:pt x="25" y="275"/>
                  </a:lnTo>
                  <a:lnTo>
                    <a:pt x="29" y="301"/>
                  </a:lnTo>
                  <a:lnTo>
                    <a:pt x="69" y="343"/>
                  </a:lnTo>
                  <a:lnTo>
                    <a:pt x="135" y="359"/>
                  </a:lnTo>
                  <a:lnTo>
                    <a:pt x="205" y="338"/>
                  </a:lnTo>
                  <a:lnTo>
                    <a:pt x="312" y="376"/>
                  </a:lnTo>
                  <a:lnTo>
                    <a:pt x="342" y="378"/>
                  </a:lnTo>
                  <a:lnTo>
                    <a:pt x="372" y="376"/>
                  </a:lnTo>
                  <a:lnTo>
                    <a:pt x="431" y="363"/>
                  </a:lnTo>
                  <a:lnTo>
                    <a:pt x="508" y="394"/>
                  </a:lnTo>
                  <a:lnTo>
                    <a:pt x="551" y="401"/>
                  </a:lnTo>
                  <a:lnTo>
                    <a:pt x="572" y="402"/>
                  </a:lnTo>
                  <a:lnTo>
                    <a:pt x="595" y="403"/>
                  </a:lnTo>
                  <a:lnTo>
                    <a:pt x="679" y="388"/>
                  </a:lnTo>
                  <a:lnTo>
                    <a:pt x="752" y="349"/>
                  </a:lnTo>
                  <a:lnTo>
                    <a:pt x="773" y="351"/>
                  </a:lnTo>
                  <a:lnTo>
                    <a:pt x="795" y="350"/>
                  </a:lnTo>
                  <a:lnTo>
                    <a:pt x="832" y="341"/>
                  </a:lnTo>
                  <a:lnTo>
                    <a:pt x="882" y="299"/>
                  </a:lnTo>
                  <a:lnTo>
                    <a:pt x="891" y="273"/>
                  </a:lnTo>
                  <a:lnTo>
                    <a:pt x="889" y="245"/>
                  </a:lnTo>
                  <a:lnTo>
                    <a:pt x="874" y="218"/>
                  </a:lnTo>
                  <a:lnTo>
                    <a:pt x="843" y="194"/>
                  </a:lnTo>
                  <a:lnTo>
                    <a:pt x="869" y="162"/>
                  </a:lnTo>
                  <a:lnTo>
                    <a:pt x="859" y="128"/>
                  </a:lnTo>
                  <a:lnTo>
                    <a:pt x="823" y="105"/>
                  </a:lnTo>
                  <a:lnTo>
                    <a:pt x="799" y="101"/>
                  </a:lnTo>
                  <a:lnTo>
                    <a:pt x="770" y="105"/>
                  </a:lnTo>
                  <a:lnTo>
                    <a:pt x="676" y="60"/>
                  </a:lnTo>
                  <a:lnTo>
                    <a:pt x="619" y="55"/>
                  </a:lnTo>
                  <a:lnTo>
                    <a:pt x="562" y="64"/>
                  </a:lnTo>
                  <a:lnTo>
                    <a:pt x="503" y="16"/>
                  </a:lnTo>
                  <a:lnTo>
                    <a:pt x="420" y="0"/>
                  </a:lnTo>
                  <a:lnTo>
                    <a:pt x="401" y="1"/>
                  </a:lnTo>
                  <a:lnTo>
                    <a:pt x="380" y="4"/>
                  </a:lnTo>
                  <a:lnTo>
                    <a:pt x="339" y="15"/>
                  </a:lnTo>
                  <a:lnTo>
                    <a:pt x="279" y="64"/>
                  </a:lnTo>
                  <a:lnTo>
                    <a:pt x="227" y="37"/>
                  </a:lnTo>
                  <a:lnTo>
                    <a:pt x="197" y="33"/>
                  </a:lnTo>
                  <a:lnTo>
                    <a:pt x="166" y="36"/>
                  </a:lnTo>
                  <a:lnTo>
                    <a:pt x="115" y="60"/>
                  </a:lnTo>
                  <a:lnTo>
                    <a:pt x="90" y="104"/>
                  </a:lnTo>
                  <a:lnTo>
                    <a:pt x="88" y="104"/>
                  </a:lnTo>
                </a:path>
              </a:pathLst>
            </a:custGeom>
            <a:solidFill>
              <a:srgbClr val="80808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36" name="Line 544"/>
            <p:cNvSpPr>
              <a:spLocks noChangeShapeType="1"/>
            </p:cNvSpPr>
            <p:nvPr/>
          </p:nvSpPr>
          <p:spPr bwMode="auto">
            <a:xfrm flipV="1">
              <a:off x="2924" y="1880"/>
              <a:ext cx="134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37" name="Line 545"/>
            <p:cNvSpPr>
              <a:spLocks noChangeShapeType="1"/>
            </p:cNvSpPr>
            <p:nvPr/>
          </p:nvSpPr>
          <p:spPr bwMode="auto">
            <a:xfrm flipV="1">
              <a:off x="2981" y="1880"/>
              <a:ext cx="135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38" name="Line 546"/>
            <p:cNvSpPr>
              <a:spLocks noChangeShapeType="1"/>
            </p:cNvSpPr>
            <p:nvPr/>
          </p:nvSpPr>
          <p:spPr bwMode="auto">
            <a:xfrm flipV="1">
              <a:off x="3039" y="1880"/>
              <a:ext cx="134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39" name="Line 547"/>
            <p:cNvSpPr>
              <a:spLocks noChangeShapeType="1"/>
            </p:cNvSpPr>
            <p:nvPr/>
          </p:nvSpPr>
          <p:spPr bwMode="auto">
            <a:xfrm flipV="1">
              <a:off x="3097" y="1880"/>
              <a:ext cx="134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40" name="Line 548"/>
            <p:cNvSpPr>
              <a:spLocks noChangeShapeType="1"/>
            </p:cNvSpPr>
            <p:nvPr/>
          </p:nvSpPr>
          <p:spPr bwMode="auto">
            <a:xfrm flipV="1">
              <a:off x="3154" y="1880"/>
              <a:ext cx="135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41" name="Line 549"/>
            <p:cNvSpPr>
              <a:spLocks noChangeShapeType="1"/>
            </p:cNvSpPr>
            <p:nvPr/>
          </p:nvSpPr>
          <p:spPr bwMode="auto">
            <a:xfrm flipV="1">
              <a:off x="3213" y="1880"/>
              <a:ext cx="133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42" name="Line 550"/>
            <p:cNvSpPr>
              <a:spLocks noChangeShapeType="1"/>
            </p:cNvSpPr>
            <p:nvPr/>
          </p:nvSpPr>
          <p:spPr bwMode="auto">
            <a:xfrm flipV="1">
              <a:off x="3270" y="1880"/>
              <a:ext cx="133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43" name="Line 551"/>
            <p:cNvSpPr>
              <a:spLocks noChangeShapeType="1"/>
            </p:cNvSpPr>
            <p:nvPr/>
          </p:nvSpPr>
          <p:spPr bwMode="auto">
            <a:xfrm flipV="1">
              <a:off x="3327" y="1880"/>
              <a:ext cx="135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44" name="Line 552"/>
            <p:cNvSpPr>
              <a:spLocks noChangeShapeType="1"/>
            </p:cNvSpPr>
            <p:nvPr/>
          </p:nvSpPr>
          <p:spPr bwMode="auto">
            <a:xfrm flipV="1">
              <a:off x="3385" y="1880"/>
              <a:ext cx="134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45" name="Line 553"/>
            <p:cNvSpPr>
              <a:spLocks noChangeShapeType="1"/>
            </p:cNvSpPr>
            <p:nvPr/>
          </p:nvSpPr>
          <p:spPr bwMode="auto">
            <a:xfrm flipV="1">
              <a:off x="3442" y="1880"/>
              <a:ext cx="135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46" name="Line 554"/>
            <p:cNvSpPr>
              <a:spLocks noChangeShapeType="1"/>
            </p:cNvSpPr>
            <p:nvPr/>
          </p:nvSpPr>
          <p:spPr bwMode="auto">
            <a:xfrm flipV="1">
              <a:off x="3500" y="1880"/>
              <a:ext cx="134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47" name="Line 555"/>
            <p:cNvSpPr>
              <a:spLocks noChangeShapeType="1"/>
            </p:cNvSpPr>
            <p:nvPr/>
          </p:nvSpPr>
          <p:spPr bwMode="auto">
            <a:xfrm flipV="1">
              <a:off x="3558" y="1880"/>
              <a:ext cx="134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48" name="Line 556"/>
            <p:cNvSpPr>
              <a:spLocks noChangeShapeType="1"/>
            </p:cNvSpPr>
            <p:nvPr/>
          </p:nvSpPr>
          <p:spPr bwMode="auto">
            <a:xfrm flipV="1">
              <a:off x="3616" y="1880"/>
              <a:ext cx="133" cy="240"/>
            </a:xfrm>
            <a:prstGeom prst="line">
              <a:avLst/>
            </a:prstGeom>
            <a:noFill/>
            <a:ln w="25400">
              <a:solidFill>
                <a:srgbClr val="0000A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2749" name="Group 557"/>
          <p:cNvGrpSpPr>
            <a:grpSpLocks/>
          </p:cNvGrpSpPr>
          <p:nvPr/>
        </p:nvGrpSpPr>
        <p:grpSpPr bwMode="auto">
          <a:xfrm>
            <a:off x="5056188" y="5543550"/>
            <a:ext cx="946150" cy="1003300"/>
            <a:chOff x="3185" y="3492"/>
            <a:chExt cx="596" cy="632"/>
          </a:xfrm>
        </p:grpSpPr>
        <p:sp>
          <p:nvSpPr>
            <p:cNvPr id="1032750" name="Freeform 558"/>
            <p:cNvSpPr>
              <a:spLocks/>
            </p:cNvSpPr>
            <p:nvPr/>
          </p:nvSpPr>
          <p:spPr bwMode="auto">
            <a:xfrm>
              <a:off x="3592" y="4078"/>
              <a:ext cx="122" cy="38"/>
            </a:xfrm>
            <a:custGeom>
              <a:avLst/>
              <a:gdLst>
                <a:gd name="T0" fmla="*/ 64 w 122"/>
                <a:gd name="T1" fmla="*/ 6 h 38"/>
                <a:gd name="T2" fmla="*/ 76 w 122"/>
                <a:gd name="T3" fmla="*/ 13 h 38"/>
                <a:gd name="T4" fmla="*/ 92 w 122"/>
                <a:gd name="T5" fmla="*/ 20 h 38"/>
                <a:gd name="T6" fmla="*/ 107 w 122"/>
                <a:gd name="T7" fmla="*/ 24 h 38"/>
                <a:gd name="T8" fmla="*/ 114 w 122"/>
                <a:gd name="T9" fmla="*/ 26 h 38"/>
                <a:gd name="T10" fmla="*/ 121 w 122"/>
                <a:gd name="T11" fmla="*/ 29 h 38"/>
                <a:gd name="T12" fmla="*/ 121 w 122"/>
                <a:gd name="T13" fmla="*/ 34 h 38"/>
                <a:gd name="T14" fmla="*/ 108 w 122"/>
                <a:gd name="T15" fmla="*/ 35 h 38"/>
                <a:gd name="T16" fmla="*/ 77 w 122"/>
                <a:gd name="T17" fmla="*/ 37 h 38"/>
                <a:gd name="T18" fmla="*/ 57 w 122"/>
                <a:gd name="T19" fmla="*/ 37 h 38"/>
                <a:gd name="T20" fmla="*/ 38 w 122"/>
                <a:gd name="T21" fmla="*/ 36 h 38"/>
                <a:gd name="T22" fmla="*/ 30 w 122"/>
                <a:gd name="T23" fmla="*/ 29 h 38"/>
                <a:gd name="T24" fmla="*/ 26 w 122"/>
                <a:gd name="T25" fmla="*/ 29 h 38"/>
                <a:gd name="T26" fmla="*/ 26 w 122"/>
                <a:gd name="T27" fmla="*/ 34 h 38"/>
                <a:gd name="T28" fmla="*/ 25 w 122"/>
                <a:gd name="T29" fmla="*/ 35 h 38"/>
                <a:gd name="T30" fmla="*/ 18 w 122"/>
                <a:gd name="T31" fmla="*/ 37 h 38"/>
                <a:gd name="T32" fmla="*/ 10 w 122"/>
                <a:gd name="T33" fmla="*/ 36 h 38"/>
                <a:gd name="T34" fmla="*/ 5 w 122"/>
                <a:gd name="T35" fmla="*/ 29 h 38"/>
                <a:gd name="T36" fmla="*/ 0 w 122"/>
                <a:gd name="T37" fmla="*/ 22 h 38"/>
                <a:gd name="T38" fmla="*/ 0 w 122"/>
                <a:gd name="T39" fmla="*/ 13 h 38"/>
                <a:gd name="T40" fmla="*/ 20 w 122"/>
                <a:gd name="T41" fmla="*/ 9 h 38"/>
                <a:gd name="T42" fmla="*/ 42 w 122"/>
                <a:gd name="T43" fmla="*/ 6 h 38"/>
                <a:gd name="T44" fmla="*/ 54 w 122"/>
                <a:gd name="T45" fmla="*/ 0 h 38"/>
                <a:gd name="T46" fmla="*/ 64 w 122"/>
                <a:gd name="T4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2" h="38">
                  <a:moveTo>
                    <a:pt x="64" y="6"/>
                  </a:moveTo>
                  <a:lnTo>
                    <a:pt x="76" y="13"/>
                  </a:lnTo>
                  <a:lnTo>
                    <a:pt x="92" y="20"/>
                  </a:lnTo>
                  <a:lnTo>
                    <a:pt x="107" y="24"/>
                  </a:lnTo>
                  <a:lnTo>
                    <a:pt x="114" y="26"/>
                  </a:lnTo>
                  <a:lnTo>
                    <a:pt x="121" y="29"/>
                  </a:lnTo>
                  <a:lnTo>
                    <a:pt x="121" y="34"/>
                  </a:lnTo>
                  <a:lnTo>
                    <a:pt x="108" y="35"/>
                  </a:lnTo>
                  <a:lnTo>
                    <a:pt x="77" y="37"/>
                  </a:lnTo>
                  <a:lnTo>
                    <a:pt x="57" y="37"/>
                  </a:lnTo>
                  <a:lnTo>
                    <a:pt x="38" y="36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34"/>
                  </a:lnTo>
                  <a:lnTo>
                    <a:pt x="25" y="35"/>
                  </a:lnTo>
                  <a:lnTo>
                    <a:pt x="18" y="37"/>
                  </a:lnTo>
                  <a:lnTo>
                    <a:pt x="10" y="36"/>
                  </a:lnTo>
                  <a:lnTo>
                    <a:pt x="5" y="29"/>
                  </a:lnTo>
                  <a:lnTo>
                    <a:pt x="0" y="22"/>
                  </a:lnTo>
                  <a:lnTo>
                    <a:pt x="0" y="13"/>
                  </a:lnTo>
                  <a:lnTo>
                    <a:pt x="20" y="9"/>
                  </a:lnTo>
                  <a:lnTo>
                    <a:pt x="42" y="6"/>
                  </a:lnTo>
                  <a:lnTo>
                    <a:pt x="54" y="0"/>
                  </a:lnTo>
                  <a:lnTo>
                    <a:pt x="64" y="6"/>
                  </a:lnTo>
                </a:path>
              </a:pathLst>
            </a:custGeom>
            <a:solidFill>
              <a:srgbClr val="8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51" name="Freeform 559"/>
            <p:cNvSpPr>
              <a:spLocks/>
            </p:cNvSpPr>
            <p:nvPr/>
          </p:nvSpPr>
          <p:spPr bwMode="auto">
            <a:xfrm>
              <a:off x="3661" y="3972"/>
              <a:ext cx="120" cy="51"/>
            </a:xfrm>
            <a:custGeom>
              <a:avLst/>
              <a:gdLst>
                <a:gd name="T0" fmla="*/ 0 w 120"/>
                <a:gd name="T1" fmla="*/ 14 h 51"/>
                <a:gd name="T2" fmla="*/ 7 w 120"/>
                <a:gd name="T3" fmla="*/ 11 h 51"/>
                <a:gd name="T4" fmla="*/ 59 w 120"/>
                <a:gd name="T5" fmla="*/ 0 h 51"/>
                <a:gd name="T6" fmla="*/ 62 w 120"/>
                <a:gd name="T7" fmla="*/ 4 h 51"/>
                <a:gd name="T8" fmla="*/ 70 w 120"/>
                <a:gd name="T9" fmla="*/ 15 h 51"/>
                <a:gd name="T10" fmla="*/ 95 w 120"/>
                <a:gd name="T11" fmla="*/ 22 h 51"/>
                <a:gd name="T12" fmla="*/ 111 w 120"/>
                <a:gd name="T13" fmla="*/ 24 h 51"/>
                <a:gd name="T14" fmla="*/ 117 w 120"/>
                <a:gd name="T15" fmla="*/ 26 h 51"/>
                <a:gd name="T16" fmla="*/ 119 w 120"/>
                <a:gd name="T17" fmla="*/ 35 h 51"/>
                <a:gd name="T18" fmla="*/ 112 w 120"/>
                <a:gd name="T19" fmla="*/ 38 h 51"/>
                <a:gd name="T20" fmla="*/ 93 w 120"/>
                <a:gd name="T21" fmla="*/ 41 h 51"/>
                <a:gd name="T22" fmla="*/ 64 w 120"/>
                <a:gd name="T23" fmla="*/ 45 h 51"/>
                <a:gd name="T24" fmla="*/ 45 w 120"/>
                <a:gd name="T25" fmla="*/ 45 h 51"/>
                <a:gd name="T26" fmla="*/ 28 w 120"/>
                <a:gd name="T27" fmla="*/ 41 h 51"/>
                <a:gd name="T28" fmla="*/ 27 w 120"/>
                <a:gd name="T29" fmla="*/ 43 h 51"/>
                <a:gd name="T30" fmla="*/ 28 w 120"/>
                <a:gd name="T31" fmla="*/ 47 h 51"/>
                <a:gd name="T32" fmla="*/ 15 w 120"/>
                <a:gd name="T33" fmla="*/ 50 h 51"/>
                <a:gd name="T34" fmla="*/ 9 w 120"/>
                <a:gd name="T35" fmla="*/ 43 h 51"/>
                <a:gd name="T36" fmla="*/ 2 w 120"/>
                <a:gd name="T37" fmla="*/ 35 h 51"/>
                <a:gd name="T38" fmla="*/ 2 w 120"/>
                <a:gd name="T39" fmla="*/ 18 h 51"/>
                <a:gd name="T40" fmla="*/ 1 w 120"/>
                <a:gd name="T41" fmla="*/ 14 h 51"/>
                <a:gd name="T42" fmla="*/ 0 w 120"/>
                <a:gd name="T43" fmla="*/ 1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0" h="51">
                  <a:moveTo>
                    <a:pt x="0" y="14"/>
                  </a:moveTo>
                  <a:lnTo>
                    <a:pt x="7" y="11"/>
                  </a:lnTo>
                  <a:lnTo>
                    <a:pt x="59" y="0"/>
                  </a:lnTo>
                  <a:lnTo>
                    <a:pt x="62" y="4"/>
                  </a:lnTo>
                  <a:lnTo>
                    <a:pt x="70" y="15"/>
                  </a:lnTo>
                  <a:lnTo>
                    <a:pt x="95" y="22"/>
                  </a:lnTo>
                  <a:lnTo>
                    <a:pt x="111" y="24"/>
                  </a:lnTo>
                  <a:lnTo>
                    <a:pt x="117" y="26"/>
                  </a:lnTo>
                  <a:lnTo>
                    <a:pt x="119" y="35"/>
                  </a:lnTo>
                  <a:lnTo>
                    <a:pt x="112" y="38"/>
                  </a:lnTo>
                  <a:lnTo>
                    <a:pt x="93" y="41"/>
                  </a:lnTo>
                  <a:lnTo>
                    <a:pt x="64" y="45"/>
                  </a:lnTo>
                  <a:lnTo>
                    <a:pt x="45" y="45"/>
                  </a:lnTo>
                  <a:lnTo>
                    <a:pt x="28" y="41"/>
                  </a:lnTo>
                  <a:lnTo>
                    <a:pt x="27" y="43"/>
                  </a:lnTo>
                  <a:lnTo>
                    <a:pt x="28" y="47"/>
                  </a:lnTo>
                  <a:lnTo>
                    <a:pt x="15" y="50"/>
                  </a:lnTo>
                  <a:lnTo>
                    <a:pt x="9" y="43"/>
                  </a:lnTo>
                  <a:lnTo>
                    <a:pt x="2" y="35"/>
                  </a:lnTo>
                  <a:lnTo>
                    <a:pt x="2" y="18"/>
                  </a:lnTo>
                  <a:lnTo>
                    <a:pt x="1" y="14"/>
                  </a:lnTo>
                  <a:lnTo>
                    <a:pt x="0" y="14"/>
                  </a:lnTo>
                </a:path>
              </a:pathLst>
            </a:custGeom>
            <a:solidFill>
              <a:srgbClr val="8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52" name="Freeform 560"/>
            <p:cNvSpPr>
              <a:spLocks/>
            </p:cNvSpPr>
            <p:nvPr/>
          </p:nvSpPr>
          <p:spPr bwMode="auto">
            <a:xfrm>
              <a:off x="3237" y="3492"/>
              <a:ext cx="146" cy="112"/>
            </a:xfrm>
            <a:custGeom>
              <a:avLst/>
              <a:gdLst>
                <a:gd name="T0" fmla="*/ 143 w 146"/>
                <a:gd name="T1" fmla="*/ 32 h 112"/>
                <a:gd name="T2" fmla="*/ 141 w 146"/>
                <a:gd name="T3" fmla="*/ 39 h 112"/>
                <a:gd name="T4" fmla="*/ 136 w 146"/>
                <a:gd name="T5" fmla="*/ 43 h 112"/>
                <a:gd name="T6" fmla="*/ 82 w 146"/>
                <a:gd name="T7" fmla="*/ 105 h 112"/>
                <a:gd name="T8" fmla="*/ 62 w 146"/>
                <a:gd name="T9" fmla="*/ 110 h 112"/>
                <a:gd name="T10" fmla="*/ 46 w 146"/>
                <a:gd name="T11" fmla="*/ 111 h 112"/>
                <a:gd name="T12" fmla="*/ 30 w 146"/>
                <a:gd name="T13" fmla="*/ 109 h 112"/>
                <a:gd name="T14" fmla="*/ 19 w 146"/>
                <a:gd name="T15" fmla="*/ 103 h 112"/>
                <a:gd name="T16" fmla="*/ 11 w 146"/>
                <a:gd name="T17" fmla="*/ 97 h 112"/>
                <a:gd name="T18" fmla="*/ 3 w 146"/>
                <a:gd name="T19" fmla="*/ 85 h 112"/>
                <a:gd name="T20" fmla="*/ 0 w 146"/>
                <a:gd name="T21" fmla="*/ 77 h 112"/>
                <a:gd name="T22" fmla="*/ 0 w 146"/>
                <a:gd name="T23" fmla="*/ 70 h 112"/>
                <a:gd name="T24" fmla="*/ 4 w 146"/>
                <a:gd name="T25" fmla="*/ 61 h 112"/>
                <a:gd name="T26" fmla="*/ 10 w 146"/>
                <a:gd name="T27" fmla="*/ 48 h 112"/>
                <a:gd name="T28" fmla="*/ 14 w 146"/>
                <a:gd name="T29" fmla="*/ 36 h 112"/>
                <a:gd name="T30" fmla="*/ 20 w 146"/>
                <a:gd name="T31" fmla="*/ 27 h 112"/>
                <a:gd name="T32" fmla="*/ 29 w 146"/>
                <a:gd name="T33" fmla="*/ 15 h 112"/>
                <a:gd name="T34" fmla="*/ 37 w 146"/>
                <a:gd name="T35" fmla="*/ 10 h 112"/>
                <a:gd name="T36" fmla="*/ 44 w 146"/>
                <a:gd name="T37" fmla="*/ 7 h 112"/>
                <a:gd name="T38" fmla="*/ 50 w 146"/>
                <a:gd name="T39" fmla="*/ 3 h 112"/>
                <a:gd name="T40" fmla="*/ 57 w 146"/>
                <a:gd name="T41" fmla="*/ 1 h 112"/>
                <a:gd name="T42" fmla="*/ 65 w 146"/>
                <a:gd name="T43" fmla="*/ 0 h 112"/>
                <a:gd name="T44" fmla="*/ 74 w 146"/>
                <a:gd name="T45" fmla="*/ 0 h 112"/>
                <a:gd name="T46" fmla="*/ 89 w 146"/>
                <a:gd name="T47" fmla="*/ 0 h 112"/>
                <a:gd name="T48" fmla="*/ 101 w 146"/>
                <a:gd name="T49" fmla="*/ 3 h 112"/>
                <a:gd name="T50" fmla="*/ 115 w 146"/>
                <a:gd name="T51" fmla="*/ 4 h 112"/>
                <a:gd name="T52" fmla="*/ 130 w 146"/>
                <a:gd name="T53" fmla="*/ 4 h 112"/>
                <a:gd name="T54" fmla="*/ 135 w 146"/>
                <a:gd name="T55" fmla="*/ 7 h 112"/>
                <a:gd name="T56" fmla="*/ 139 w 146"/>
                <a:gd name="T57" fmla="*/ 11 h 112"/>
                <a:gd name="T58" fmla="*/ 144 w 146"/>
                <a:gd name="T59" fmla="*/ 19 h 112"/>
                <a:gd name="T60" fmla="*/ 145 w 146"/>
                <a:gd name="T61" fmla="*/ 25 h 112"/>
                <a:gd name="T62" fmla="*/ 143 w 146"/>
                <a:gd name="T63" fmla="*/ 3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6" h="112">
                  <a:moveTo>
                    <a:pt x="143" y="32"/>
                  </a:moveTo>
                  <a:lnTo>
                    <a:pt x="141" y="39"/>
                  </a:lnTo>
                  <a:lnTo>
                    <a:pt x="136" y="43"/>
                  </a:lnTo>
                  <a:lnTo>
                    <a:pt x="82" y="105"/>
                  </a:lnTo>
                  <a:lnTo>
                    <a:pt x="62" y="110"/>
                  </a:lnTo>
                  <a:lnTo>
                    <a:pt x="46" y="111"/>
                  </a:lnTo>
                  <a:lnTo>
                    <a:pt x="30" y="109"/>
                  </a:lnTo>
                  <a:lnTo>
                    <a:pt x="19" y="103"/>
                  </a:lnTo>
                  <a:lnTo>
                    <a:pt x="11" y="97"/>
                  </a:lnTo>
                  <a:lnTo>
                    <a:pt x="3" y="85"/>
                  </a:lnTo>
                  <a:lnTo>
                    <a:pt x="0" y="77"/>
                  </a:lnTo>
                  <a:lnTo>
                    <a:pt x="0" y="70"/>
                  </a:lnTo>
                  <a:lnTo>
                    <a:pt x="4" y="61"/>
                  </a:lnTo>
                  <a:lnTo>
                    <a:pt x="10" y="48"/>
                  </a:lnTo>
                  <a:lnTo>
                    <a:pt x="14" y="36"/>
                  </a:lnTo>
                  <a:lnTo>
                    <a:pt x="20" y="27"/>
                  </a:lnTo>
                  <a:lnTo>
                    <a:pt x="29" y="15"/>
                  </a:lnTo>
                  <a:lnTo>
                    <a:pt x="37" y="10"/>
                  </a:lnTo>
                  <a:lnTo>
                    <a:pt x="44" y="7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9" y="0"/>
                  </a:lnTo>
                  <a:lnTo>
                    <a:pt x="101" y="3"/>
                  </a:lnTo>
                  <a:lnTo>
                    <a:pt x="115" y="4"/>
                  </a:lnTo>
                  <a:lnTo>
                    <a:pt x="130" y="4"/>
                  </a:lnTo>
                  <a:lnTo>
                    <a:pt x="135" y="7"/>
                  </a:lnTo>
                  <a:lnTo>
                    <a:pt x="139" y="11"/>
                  </a:lnTo>
                  <a:lnTo>
                    <a:pt x="144" y="19"/>
                  </a:lnTo>
                  <a:lnTo>
                    <a:pt x="145" y="25"/>
                  </a:lnTo>
                  <a:lnTo>
                    <a:pt x="143" y="3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53" name="Freeform 561"/>
            <p:cNvSpPr>
              <a:spLocks/>
            </p:cNvSpPr>
            <p:nvPr/>
          </p:nvSpPr>
          <p:spPr bwMode="auto">
            <a:xfrm>
              <a:off x="3315" y="3532"/>
              <a:ext cx="62" cy="72"/>
            </a:xfrm>
            <a:custGeom>
              <a:avLst/>
              <a:gdLst>
                <a:gd name="T0" fmla="*/ 60 w 62"/>
                <a:gd name="T1" fmla="*/ 45 h 72"/>
                <a:gd name="T2" fmla="*/ 54 w 62"/>
                <a:gd name="T3" fmla="*/ 45 h 72"/>
                <a:gd name="T4" fmla="*/ 52 w 62"/>
                <a:gd name="T5" fmla="*/ 48 h 72"/>
                <a:gd name="T6" fmla="*/ 52 w 62"/>
                <a:gd name="T7" fmla="*/ 52 h 72"/>
                <a:gd name="T8" fmla="*/ 49 w 62"/>
                <a:gd name="T9" fmla="*/ 58 h 72"/>
                <a:gd name="T10" fmla="*/ 47 w 62"/>
                <a:gd name="T11" fmla="*/ 66 h 72"/>
                <a:gd name="T12" fmla="*/ 47 w 62"/>
                <a:gd name="T13" fmla="*/ 68 h 72"/>
                <a:gd name="T14" fmla="*/ 44 w 62"/>
                <a:gd name="T15" fmla="*/ 70 h 72"/>
                <a:gd name="T16" fmla="*/ 40 w 62"/>
                <a:gd name="T17" fmla="*/ 71 h 72"/>
                <a:gd name="T18" fmla="*/ 30 w 62"/>
                <a:gd name="T19" fmla="*/ 70 h 72"/>
                <a:gd name="T20" fmla="*/ 25 w 62"/>
                <a:gd name="T21" fmla="*/ 70 h 72"/>
                <a:gd name="T22" fmla="*/ 2 w 62"/>
                <a:gd name="T23" fmla="*/ 66 h 72"/>
                <a:gd name="T24" fmla="*/ 0 w 62"/>
                <a:gd name="T25" fmla="*/ 56 h 72"/>
                <a:gd name="T26" fmla="*/ 57 w 62"/>
                <a:gd name="T27" fmla="*/ 0 h 72"/>
                <a:gd name="T28" fmla="*/ 58 w 62"/>
                <a:gd name="T29" fmla="*/ 9 h 72"/>
                <a:gd name="T30" fmla="*/ 56 w 62"/>
                <a:gd name="T31" fmla="*/ 19 h 72"/>
                <a:gd name="T32" fmla="*/ 54 w 62"/>
                <a:gd name="T33" fmla="*/ 24 h 72"/>
                <a:gd name="T34" fmla="*/ 56 w 62"/>
                <a:gd name="T35" fmla="*/ 29 h 72"/>
                <a:gd name="T36" fmla="*/ 61 w 62"/>
                <a:gd name="T37" fmla="*/ 40 h 72"/>
                <a:gd name="T38" fmla="*/ 61 w 62"/>
                <a:gd name="T39" fmla="*/ 41 h 72"/>
                <a:gd name="T40" fmla="*/ 60 w 62"/>
                <a:gd name="T41" fmla="*/ 43 h 72"/>
                <a:gd name="T42" fmla="*/ 60 w 62"/>
                <a:gd name="T43" fmla="*/ 45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2" h="72">
                  <a:moveTo>
                    <a:pt x="60" y="45"/>
                  </a:moveTo>
                  <a:lnTo>
                    <a:pt x="54" y="45"/>
                  </a:lnTo>
                  <a:lnTo>
                    <a:pt x="52" y="48"/>
                  </a:lnTo>
                  <a:lnTo>
                    <a:pt x="52" y="52"/>
                  </a:lnTo>
                  <a:lnTo>
                    <a:pt x="49" y="58"/>
                  </a:lnTo>
                  <a:lnTo>
                    <a:pt x="47" y="66"/>
                  </a:lnTo>
                  <a:lnTo>
                    <a:pt x="47" y="68"/>
                  </a:lnTo>
                  <a:lnTo>
                    <a:pt x="44" y="70"/>
                  </a:lnTo>
                  <a:lnTo>
                    <a:pt x="40" y="71"/>
                  </a:lnTo>
                  <a:lnTo>
                    <a:pt x="30" y="70"/>
                  </a:lnTo>
                  <a:lnTo>
                    <a:pt x="25" y="70"/>
                  </a:lnTo>
                  <a:lnTo>
                    <a:pt x="2" y="66"/>
                  </a:lnTo>
                  <a:lnTo>
                    <a:pt x="0" y="56"/>
                  </a:lnTo>
                  <a:lnTo>
                    <a:pt x="57" y="0"/>
                  </a:lnTo>
                  <a:lnTo>
                    <a:pt x="58" y="9"/>
                  </a:lnTo>
                  <a:lnTo>
                    <a:pt x="56" y="19"/>
                  </a:lnTo>
                  <a:lnTo>
                    <a:pt x="54" y="24"/>
                  </a:lnTo>
                  <a:lnTo>
                    <a:pt x="56" y="29"/>
                  </a:lnTo>
                  <a:lnTo>
                    <a:pt x="61" y="40"/>
                  </a:lnTo>
                  <a:lnTo>
                    <a:pt x="61" y="41"/>
                  </a:lnTo>
                  <a:lnTo>
                    <a:pt x="60" y="43"/>
                  </a:lnTo>
                  <a:lnTo>
                    <a:pt x="60" y="45"/>
                  </a:lnTo>
                </a:path>
              </a:pathLst>
            </a:custGeom>
            <a:solidFill>
              <a:srgbClr val="A06050"/>
            </a:solidFill>
            <a:ln w="12700" cap="rnd" cmpd="sng">
              <a:solidFill>
                <a:srgbClr val="8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54" name="Freeform 562"/>
            <p:cNvSpPr>
              <a:spLocks/>
            </p:cNvSpPr>
            <p:nvPr/>
          </p:nvSpPr>
          <p:spPr bwMode="auto">
            <a:xfrm>
              <a:off x="3185" y="3637"/>
              <a:ext cx="541" cy="487"/>
            </a:xfrm>
            <a:custGeom>
              <a:avLst/>
              <a:gdLst>
                <a:gd name="T0" fmla="*/ 172 w 541"/>
                <a:gd name="T1" fmla="*/ 31 h 487"/>
                <a:gd name="T2" fmla="*/ 204 w 541"/>
                <a:gd name="T3" fmla="*/ 79 h 487"/>
                <a:gd name="T4" fmla="*/ 219 w 541"/>
                <a:gd name="T5" fmla="*/ 125 h 487"/>
                <a:gd name="T6" fmla="*/ 247 w 541"/>
                <a:gd name="T7" fmla="*/ 131 h 487"/>
                <a:gd name="T8" fmla="*/ 282 w 541"/>
                <a:gd name="T9" fmla="*/ 122 h 487"/>
                <a:gd name="T10" fmla="*/ 313 w 541"/>
                <a:gd name="T11" fmla="*/ 127 h 487"/>
                <a:gd name="T12" fmla="*/ 346 w 541"/>
                <a:gd name="T13" fmla="*/ 123 h 487"/>
                <a:gd name="T14" fmla="*/ 358 w 541"/>
                <a:gd name="T15" fmla="*/ 123 h 487"/>
                <a:gd name="T16" fmla="*/ 371 w 541"/>
                <a:gd name="T17" fmla="*/ 114 h 487"/>
                <a:gd name="T18" fmla="*/ 394 w 541"/>
                <a:gd name="T19" fmla="*/ 91 h 487"/>
                <a:gd name="T20" fmla="*/ 443 w 541"/>
                <a:gd name="T21" fmla="*/ 78 h 487"/>
                <a:gd name="T22" fmla="*/ 450 w 541"/>
                <a:gd name="T23" fmla="*/ 164 h 487"/>
                <a:gd name="T24" fmla="*/ 498 w 541"/>
                <a:gd name="T25" fmla="*/ 239 h 487"/>
                <a:gd name="T26" fmla="*/ 466 w 541"/>
                <a:gd name="T27" fmla="*/ 351 h 487"/>
                <a:gd name="T28" fmla="*/ 477 w 541"/>
                <a:gd name="T29" fmla="*/ 436 h 487"/>
                <a:gd name="T30" fmla="*/ 396 w 541"/>
                <a:gd name="T31" fmla="*/ 445 h 487"/>
                <a:gd name="T32" fmla="*/ 379 w 541"/>
                <a:gd name="T33" fmla="*/ 339 h 487"/>
                <a:gd name="T34" fmla="*/ 370 w 541"/>
                <a:gd name="T35" fmla="*/ 288 h 487"/>
                <a:gd name="T36" fmla="*/ 344 w 541"/>
                <a:gd name="T37" fmla="*/ 286 h 487"/>
                <a:gd name="T38" fmla="*/ 301 w 541"/>
                <a:gd name="T39" fmla="*/ 300 h 487"/>
                <a:gd name="T40" fmla="*/ 225 w 541"/>
                <a:gd name="T41" fmla="*/ 335 h 487"/>
                <a:gd name="T42" fmla="*/ 209 w 541"/>
                <a:gd name="T43" fmla="*/ 376 h 487"/>
                <a:gd name="T44" fmla="*/ 263 w 541"/>
                <a:gd name="T45" fmla="*/ 401 h 487"/>
                <a:gd name="T46" fmla="*/ 308 w 541"/>
                <a:gd name="T47" fmla="*/ 407 h 487"/>
                <a:gd name="T48" fmla="*/ 315 w 541"/>
                <a:gd name="T49" fmla="*/ 433 h 487"/>
                <a:gd name="T50" fmla="*/ 346 w 541"/>
                <a:gd name="T51" fmla="*/ 469 h 487"/>
                <a:gd name="T52" fmla="*/ 349 w 541"/>
                <a:gd name="T53" fmla="*/ 484 h 487"/>
                <a:gd name="T54" fmla="*/ 325 w 541"/>
                <a:gd name="T55" fmla="*/ 475 h 487"/>
                <a:gd name="T56" fmla="*/ 313 w 541"/>
                <a:gd name="T57" fmla="*/ 454 h 487"/>
                <a:gd name="T58" fmla="*/ 273 w 541"/>
                <a:gd name="T59" fmla="*/ 444 h 487"/>
                <a:gd name="T60" fmla="*/ 211 w 541"/>
                <a:gd name="T61" fmla="*/ 433 h 487"/>
                <a:gd name="T62" fmla="*/ 141 w 541"/>
                <a:gd name="T63" fmla="*/ 438 h 487"/>
                <a:gd name="T64" fmla="*/ 89 w 541"/>
                <a:gd name="T65" fmla="*/ 452 h 487"/>
                <a:gd name="T66" fmla="*/ 74 w 541"/>
                <a:gd name="T67" fmla="*/ 475 h 487"/>
                <a:gd name="T68" fmla="*/ 54 w 541"/>
                <a:gd name="T69" fmla="*/ 465 h 487"/>
                <a:gd name="T70" fmla="*/ 74 w 541"/>
                <a:gd name="T71" fmla="*/ 433 h 487"/>
                <a:gd name="T72" fmla="*/ 109 w 541"/>
                <a:gd name="T73" fmla="*/ 419 h 487"/>
                <a:gd name="T74" fmla="*/ 57 w 541"/>
                <a:gd name="T75" fmla="*/ 436 h 487"/>
                <a:gd name="T76" fmla="*/ 32 w 541"/>
                <a:gd name="T77" fmla="*/ 430 h 487"/>
                <a:gd name="T78" fmla="*/ 44 w 541"/>
                <a:gd name="T79" fmla="*/ 405 h 487"/>
                <a:gd name="T80" fmla="*/ 88 w 541"/>
                <a:gd name="T81" fmla="*/ 397 h 487"/>
                <a:gd name="T82" fmla="*/ 163 w 541"/>
                <a:gd name="T83" fmla="*/ 394 h 487"/>
                <a:gd name="T84" fmla="*/ 179 w 541"/>
                <a:gd name="T85" fmla="*/ 367 h 487"/>
                <a:gd name="T86" fmla="*/ 164 w 541"/>
                <a:gd name="T87" fmla="*/ 337 h 487"/>
                <a:gd name="T88" fmla="*/ 118 w 541"/>
                <a:gd name="T89" fmla="*/ 286 h 487"/>
                <a:gd name="T90" fmla="*/ 78 w 541"/>
                <a:gd name="T91" fmla="*/ 215 h 487"/>
                <a:gd name="T92" fmla="*/ 43 w 541"/>
                <a:gd name="T93" fmla="*/ 150 h 487"/>
                <a:gd name="T94" fmla="*/ 22 w 541"/>
                <a:gd name="T95" fmla="*/ 106 h 487"/>
                <a:gd name="T96" fmla="*/ 7 w 541"/>
                <a:gd name="T97" fmla="*/ 67 h 487"/>
                <a:gd name="T98" fmla="*/ 0 w 541"/>
                <a:gd name="T99" fmla="*/ 29 h 487"/>
                <a:gd name="T100" fmla="*/ 16 w 541"/>
                <a:gd name="T101" fmla="*/ 8 h 487"/>
                <a:gd name="T102" fmla="*/ 42 w 541"/>
                <a:gd name="T103" fmla="*/ 0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41" h="487">
                  <a:moveTo>
                    <a:pt x="154" y="8"/>
                  </a:moveTo>
                  <a:lnTo>
                    <a:pt x="166" y="20"/>
                  </a:lnTo>
                  <a:lnTo>
                    <a:pt x="172" y="31"/>
                  </a:lnTo>
                  <a:lnTo>
                    <a:pt x="185" y="46"/>
                  </a:lnTo>
                  <a:lnTo>
                    <a:pt x="199" y="60"/>
                  </a:lnTo>
                  <a:lnTo>
                    <a:pt x="204" y="79"/>
                  </a:lnTo>
                  <a:lnTo>
                    <a:pt x="208" y="97"/>
                  </a:lnTo>
                  <a:lnTo>
                    <a:pt x="209" y="111"/>
                  </a:lnTo>
                  <a:lnTo>
                    <a:pt x="219" y="125"/>
                  </a:lnTo>
                  <a:lnTo>
                    <a:pt x="227" y="127"/>
                  </a:lnTo>
                  <a:lnTo>
                    <a:pt x="231" y="128"/>
                  </a:lnTo>
                  <a:lnTo>
                    <a:pt x="247" y="131"/>
                  </a:lnTo>
                  <a:lnTo>
                    <a:pt x="263" y="128"/>
                  </a:lnTo>
                  <a:lnTo>
                    <a:pt x="275" y="125"/>
                  </a:lnTo>
                  <a:lnTo>
                    <a:pt x="282" y="122"/>
                  </a:lnTo>
                  <a:lnTo>
                    <a:pt x="292" y="127"/>
                  </a:lnTo>
                  <a:lnTo>
                    <a:pt x="296" y="128"/>
                  </a:lnTo>
                  <a:lnTo>
                    <a:pt x="313" y="127"/>
                  </a:lnTo>
                  <a:lnTo>
                    <a:pt x="327" y="130"/>
                  </a:lnTo>
                  <a:lnTo>
                    <a:pt x="335" y="128"/>
                  </a:lnTo>
                  <a:lnTo>
                    <a:pt x="346" y="123"/>
                  </a:lnTo>
                  <a:lnTo>
                    <a:pt x="350" y="123"/>
                  </a:lnTo>
                  <a:lnTo>
                    <a:pt x="354" y="123"/>
                  </a:lnTo>
                  <a:lnTo>
                    <a:pt x="358" y="123"/>
                  </a:lnTo>
                  <a:lnTo>
                    <a:pt x="363" y="122"/>
                  </a:lnTo>
                  <a:lnTo>
                    <a:pt x="367" y="118"/>
                  </a:lnTo>
                  <a:lnTo>
                    <a:pt x="371" y="114"/>
                  </a:lnTo>
                  <a:lnTo>
                    <a:pt x="376" y="111"/>
                  </a:lnTo>
                  <a:lnTo>
                    <a:pt x="387" y="99"/>
                  </a:lnTo>
                  <a:lnTo>
                    <a:pt x="394" y="91"/>
                  </a:lnTo>
                  <a:lnTo>
                    <a:pt x="405" y="79"/>
                  </a:lnTo>
                  <a:lnTo>
                    <a:pt x="422" y="60"/>
                  </a:lnTo>
                  <a:lnTo>
                    <a:pt x="443" y="78"/>
                  </a:lnTo>
                  <a:lnTo>
                    <a:pt x="366" y="150"/>
                  </a:lnTo>
                  <a:lnTo>
                    <a:pt x="437" y="154"/>
                  </a:lnTo>
                  <a:lnTo>
                    <a:pt x="450" y="164"/>
                  </a:lnTo>
                  <a:lnTo>
                    <a:pt x="469" y="187"/>
                  </a:lnTo>
                  <a:lnTo>
                    <a:pt x="488" y="224"/>
                  </a:lnTo>
                  <a:lnTo>
                    <a:pt x="498" y="239"/>
                  </a:lnTo>
                  <a:lnTo>
                    <a:pt x="540" y="325"/>
                  </a:lnTo>
                  <a:lnTo>
                    <a:pt x="470" y="345"/>
                  </a:lnTo>
                  <a:lnTo>
                    <a:pt x="466" y="351"/>
                  </a:lnTo>
                  <a:lnTo>
                    <a:pt x="466" y="358"/>
                  </a:lnTo>
                  <a:lnTo>
                    <a:pt x="469" y="376"/>
                  </a:lnTo>
                  <a:lnTo>
                    <a:pt x="477" y="436"/>
                  </a:lnTo>
                  <a:lnTo>
                    <a:pt x="471" y="438"/>
                  </a:lnTo>
                  <a:lnTo>
                    <a:pt x="406" y="452"/>
                  </a:lnTo>
                  <a:lnTo>
                    <a:pt x="396" y="445"/>
                  </a:lnTo>
                  <a:lnTo>
                    <a:pt x="393" y="408"/>
                  </a:lnTo>
                  <a:lnTo>
                    <a:pt x="382" y="352"/>
                  </a:lnTo>
                  <a:lnTo>
                    <a:pt x="379" y="339"/>
                  </a:lnTo>
                  <a:lnTo>
                    <a:pt x="375" y="317"/>
                  </a:lnTo>
                  <a:lnTo>
                    <a:pt x="373" y="308"/>
                  </a:lnTo>
                  <a:lnTo>
                    <a:pt x="370" y="288"/>
                  </a:lnTo>
                  <a:lnTo>
                    <a:pt x="365" y="285"/>
                  </a:lnTo>
                  <a:lnTo>
                    <a:pt x="357" y="285"/>
                  </a:lnTo>
                  <a:lnTo>
                    <a:pt x="344" y="286"/>
                  </a:lnTo>
                  <a:lnTo>
                    <a:pt x="327" y="290"/>
                  </a:lnTo>
                  <a:lnTo>
                    <a:pt x="313" y="295"/>
                  </a:lnTo>
                  <a:lnTo>
                    <a:pt x="301" y="300"/>
                  </a:lnTo>
                  <a:lnTo>
                    <a:pt x="269" y="313"/>
                  </a:lnTo>
                  <a:lnTo>
                    <a:pt x="239" y="329"/>
                  </a:lnTo>
                  <a:lnTo>
                    <a:pt x="225" y="335"/>
                  </a:lnTo>
                  <a:lnTo>
                    <a:pt x="211" y="345"/>
                  </a:lnTo>
                  <a:lnTo>
                    <a:pt x="207" y="369"/>
                  </a:lnTo>
                  <a:lnTo>
                    <a:pt x="209" y="376"/>
                  </a:lnTo>
                  <a:lnTo>
                    <a:pt x="213" y="397"/>
                  </a:lnTo>
                  <a:lnTo>
                    <a:pt x="240" y="400"/>
                  </a:lnTo>
                  <a:lnTo>
                    <a:pt x="263" y="401"/>
                  </a:lnTo>
                  <a:lnTo>
                    <a:pt x="287" y="402"/>
                  </a:lnTo>
                  <a:lnTo>
                    <a:pt x="303" y="406"/>
                  </a:lnTo>
                  <a:lnTo>
                    <a:pt x="308" y="407"/>
                  </a:lnTo>
                  <a:lnTo>
                    <a:pt x="313" y="414"/>
                  </a:lnTo>
                  <a:lnTo>
                    <a:pt x="315" y="430"/>
                  </a:lnTo>
                  <a:lnTo>
                    <a:pt x="315" y="433"/>
                  </a:lnTo>
                  <a:lnTo>
                    <a:pt x="336" y="443"/>
                  </a:lnTo>
                  <a:lnTo>
                    <a:pt x="343" y="452"/>
                  </a:lnTo>
                  <a:lnTo>
                    <a:pt x="346" y="469"/>
                  </a:lnTo>
                  <a:lnTo>
                    <a:pt x="350" y="476"/>
                  </a:lnTo>
                  <a:lnTo>
                    <a:pt x="351" y="481"/>
                  </a:lnTo>
                  <a:lnTo>
                    <a:pt x="349" y="484"/>
                  </a:lnTo>
                  <a:lnTo>
                    <a:pt x="333" y="486"/>
                  </a:lnTo>
                  <a:lnTo>
                    <a:pt x="325" y="481"/>
                  </a:lnTo>
                  <a:lnTo>
                    <a:pt x="325" y="475"/>
                  </a:lnTo>
                  <a:lnTo>
                    <a:pt x="329" y="464"/>
                  </a:lnTo>
                  <a:lnTo>
                    <a:pt x="328" y="461"/>
                  </a:lnTo>
                  <a:lnTo>
                    <a:pt x="313" y="454"/>
                  </a:lnTo>
                  <a:lnTo>
                    <a:pt x="308" y="453"/>
                  </a:lnTo>
                  <a:lnTo>
                    <a:pt x="291" y="447"/>
                  </a:lnTo>
                  <a:lnTo>
                    <a:pt x="273" y="444"/>
                  </a:lnTo>
                  <a:lnTo>
                    <a:pt x="255" y="440"/>
                  </a:lnTo>
                  <a:lnTo>
                    <a:pt x="242" y="437"/>
                  </a:lnTo>
                  <a:lnTo>
                    <a:pt x="211" y="433"/>
                  </a:lnTo>
                  <a:lnTo>
                    <a:pt x="188" y="427"/>
                  </a:lnTo>
                  <a:lnTo>
                    <a:pt x="161" y="433"/>
                  </a:lnTo>
                  <a:lnTo>
                    <a:pt x="141" y="438"/>
                  </a:lnTo>
                  <a:lnTo>
                    <a:pt x="115" y="445"/>
                  </a:lnTo>
                  <a:lnTo>
                    <a:pt x="108" y="445"/>
                  </a:lnTo>
                  <a:lnTo>
                    <a:pt x="89" y="452"/>
                  </a:lnTo>
                  <a:lnTo>
                    <a:pt x="83" y="454"/>
                  </a:lnTo>
                  <a:lnTo>
                    <a:pt x="80" y="456"/>
                  </a:lnTo>
                  <a:lnTo>
                    <a:pt x="74" y="475"/>
                  </a:lnTo>
                  <a:lnTo>
                    <a:pt x="74" y="483"/>
                  </a:lnTo>
                  <a:lnTo>
                    <a:pt x="51" y="482"/>
                  </a:lnTo>
                  <a:lnTo>
                    <a:pt x="54" y="465"/>
                  </a:lnTo>
                  <a:lnTo>
                    <a:pt x="56" y="458"/>
                  </a:lnTo>
                  <a:lnTo>
                    <a:pt x="63" y="445"/>
                  </a:lnTo>
                  <a:lnTo>
                    <a:pt x="74" y="433"/>
                  </a:lnTo>
                  <a:lnTo>
                    <a:pt x="78" y="433"/>
                  </a:lnTo>
                  <a:lnTo>
                    <a:pt x="117" y="419"/>
                  </a:lnTo>
                  <a:lnTo>
                    <a:pt x="109" y="419"/>
                  </a:lnTo>
                  <a:lnTo>
                    <a:pt x="61" y="417"/>
                  </a:lnTo>
                  <a:lnTo>
                    <a:pt x="57" y="425"/>
                  </a:lnTo>
                  <a:lnTo>
                    <a:pt x="57" y="436"/>
                  </a:lnTo>
                  <a:lnTo>
                    <a:pt x="56" y="443"/>
                  </a:lnTo>
                  <a:lnTo>
                    <a:pt x="31" y="440"/>
                  </a:lnTo>
                  <a:lnTo>
                    <a:pt x="32" y="430"/>
                  </a:lnTo>
                  <a:lnTo>
                    <a:pt x="36" y="419"/>
                  </a:lnTo>
                  <a:lnTo>
                    <a:pt x="39" y="412"/>
                  </a:lnTo>
                  <a:lnTo>
                    <a:pt x="44" y="405"/>
                  </a:lnTo>
                  <a:lnTo>
                    <a:pt x="52" y="397"/>
                  </a:lnTo>
                  <a:lnTo>
                    <a:pt x="66" y="396"/>
                  </a:lnTo>
                  <a:lnTo>
                    <a:pt x="88" y="397"/>
                  </a:lnTo>
                  <a:lnTo>
                    <a:pt x="115" y="398"/>
                  </a:lnTo>
                  <a:lnTo>
                    <a:pt x="129" y="398"/>
                  </a:lnTo>
                  <a:lnTo>
                    <a:pt x="163" y="394"/>
                  </a:lnTo>
                  <a:lnTo>
                    <a:pt x="171" y="390"/>
                  </a:lnTo>
                  <a:lnTo>
                    <a:pt x="172" y="380"/>
                  </a:lnTo>
                  <a:lnTo>
                    <a:pt x="179" y="367"/>
                  </a:lnTo>
                  <a:lnTo>
                    <a:pt x="181" y="348"/>
                  </a:lnTo>
                  <a:lnTo>
                    <a:pt x="178" y="342"/>
                  </a:lnTo>
                  <a:lnTo>
                    <a:pt x="164" y="337"/>
                  </a:lnTo>
                  <a:lnTo>
                    <a:pt x="148" y="325"/>
                  </a:lnTo>
                  <a:lnTo>
                    <a:pt x="136" y="314"/>
                  </a:lnTo>
                  <a:lnTo>
                    <a:pt x="118" y="286"/>
                  </a:lnTo>
                  <a:lnTo>
                    <a:pt x="110" y="273"/>
                  </a:lnTo>
                  <a:lnTo>
                    <a:pt x="103" y="260"/>
                  </a:lnTo>
                  <a:lnTo>
                    <a:pt x="78" y="215"/>
                  </a:lnTo>
                  <a:lnTo>
                    <a:pt x="63" y="188"/>
                  </a:lnTo>
                  <a:lnTo>
                    <a:pt x="51" y="167"/>
                  </a:lnTo>
                  <a:lnTo>
                    <a:pt x="43" y="150"/>
                  </a:lnTo>
                  <a:lnTo>
                    <a:pt x="32" y="128"/>
                  </a:lnTo>
                  <a:lnTo>
                    <a:pt x="27" y="117"/>
                  </a:lnTo>
                  <a:lnTo>
                    <a:pt x="22" y="106"/>
                  </a:lnTo>
                  <a:lnTo>
                    <a:pt x="13" y="82"/>
                  </a:lnTo>
                  <a:lnTo>
                    <a:pt x="10" y="74"/>
                  </a:lnTo>
                  <a:lnTo>
                    <a:pt x="7" y="67"/>
                  </a:lnTo>
                  <a:lnTo>
                    <a:pt x="1" y="51"/>
                  </a:lnTo>
                  <a:lnTo>
                    <a:pt x="1" y="43"/>
                  </a:lnTo>
                  <a:lnTo>
                    <a:pt x="0" y="29"/>
                  </a:lnTo>
                  <a:lnTo>
                    <a:pt x="7" y="16"/>
                  </a:lnTo>
                  <a:lnTo>
                    <a:pt x="11" y="13"/>
                  </a:lnTo>
                  <a:lnTo>
                    <a:pt x="16" y="8"/>
                  </a:lnTo>
                  <a:lnTo>
                    <a:pt x="23" y="5"/>
                  </a:lnTo>
                  <a:lnTo>
                    <a:pt x="35" y="0"/>
                  </a:lnTo>
                  <a:lnTo>
                    <a:pt x="42" y="0"/>
                  </a:lnTo>
                  <a:lnTo>
                    <a:pt x="154" y="8"/>
                  </a:lnTo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55" name="Freeform 563"/>
            <p:cNvSpPr>
              <a:spLocks/>
            </p:cNvSpPr>
            <p:nvPr/>
          </p:nvSpPr>
          <p:spPr bwMode="auto">
            <a:xfrm>
              <a:off x="3311" y="3525"/>
              <a:ext cx="60" cy="73"/>
            </a:xfrm>
            <a:custGeom>
              <a:avLst/>
              <a:gdLst>
                <a:gd name="T0" fmla="*/ 54 w 60"/>
                <a:gd name="T1" fmla="*/ 25 h 73"/>
                <a:gd name="T2" fmla="*/ 53 w 60"/>
                <a:gd name="T3" fmla="*/ 29 h 73"/>
                <a:gd name="T4" fmla="*/ 53 w 60"/>
                <a:gd name="T5" fmla="*/ 30 h 73"/>
                <a:gd name="T6" fmla="*/ 58 w 60"/>
                <a:gd name="T7" fmla="*/ 43 h 73"/>
                <a:gd name="T8" fmla="*/ 59 w 60"/>
                <a:gd name="T9" fmla="*/ 44 h 73"/>
                <a:gd name="T10" fmla="*/ 58 w 60"/>
                <a:gd name="T11" fmla="*/ 45 h 73"/>
                <a:gd name="T12" fmla="*/ 57 w 60"/>
                <a:gd name="T13" fmla="*/ 46 h 73"/>
                <a:gd name="T14" fmla="*/ 55 w 60"/>
                <a:gd name="T15" fmla="*/ 45 h 73"/>
                <a:gd name="T16" fmla="*/ 53 w 60"/>
                <a:gd name="T17" fmla="*/ 45 h 73"/>
                <a:gd name="T18" fmla="*/ 49 w 60"/>
                <a:gd name="T19" fmla="*/ 46 h 73"/>
                <a:gd name="T20" fmla="*/ 47 w 60"/>
                <a:gd name="T21" fmla="*/ 45 h 73"/>
                <a:gd name="T22" fmla="*/ 46 w 60"/>
                <a:gd name="T23" fmla="*/ 44 h 73"/>
                <a:gd name="T24" fmla="*/ 48 w 60"/>
                <a:gd name="T25" fmla="*/ 42 h 73"/>
                <a:gd name="T26" fmla="*/ 46 w 60"/>
                <a:gd name="T27" fmla="*/ 45 h 73"/>
                <a:gd name="T28" fmla="*/ 46 w 60"/>
                <a:gd name="T29" fmla="*/ 48 h 73"/>
                <a:gd name="T30" fmla="*/ 49 w 60"/>
                <a:gd name="T31" fmla="*/ 48 h 73"/>
                <a:gd name="T32" fmla="*/ 51 w 60"/>
                <a:gd name="T33" fmla="*/ 48 h 73"/>
                <a:gd name="T34" fmla="*/ 49 w 60"/>
                <a:gd name="T35" fmla="*/ 51 h 73"/>
                <a:gd name="T36" fmla="*/ 49 w 60"/>
                <a:gd name="T37" fmla="*/ 54 h 73"/>
                <a:gd name="T38" fmla="*/ 50 w 60"/>
                <a:gd name="T39" fmla="*/ 54 h 73"/>
                <a:gd name="T40" fmla="*/ 49 w 60"/>
                <a:gd name="T41" fmla="*/ 59 h 73"/>
                <a:gd name="T42" fmla="*/ 44 w 60"/>
                <a:gd name="T43" fmla="*/ 59 h 73"/>
                <a:gd name="T44" fmla="*/ 47 w 60"/>
                <a:gd name="T45" fmla="*/ 60 h 73"/>
                <a:gd name="T46" fmla="*/ 47 w 60"/>
                <a:gd name="T47" fmla="*/ 65 h 73"/>
                <a:gd name="T48" fmla="*/ 46 w 60"/>
                <a:gd name="T49" fmla="*/ 69 h 73"/>
                <a:gd name="T50" fmla="*/ 44 w 60"/>
                <a:gd name="T51" fmla="*/ 71 h 73"/>
                <a:gd name="T52" fmla="*/ 40 w 60"/>
                <a:gd name="T53" fmla="*/ 72 h 73"/>
                <a:gd name="T54" fmla="*/ 13 w 60"/>
                <a:gd name="T55" fmla="*/ 67 h 73"/>
                <a:gd name="T56" fmla="*/ 6 w 60"/>
                <a:gd name="T57" fmla="*/ 65 h 73"/>
                <a:gd name="T58" fmla="*/ 3 w 60"/>
                <a:gd name="T59" fmla="*/ 62 h 73"/>
                <a:gd name="T60" fmla="*/ 2 w 60"/>
                <a:gd name="T61" fmla="*/ 58 h 73"/>
                <a:gd name="T62" fmla="*/ 0 w 60"/>
                <a:gd name="T63" fmla="*/ 38 h 73"/>
                <a:gd name="T64" fmla="*/ 6 w 60"/>
                <a:gd name="T65" fmla="*/ 36 h 73"/>
                <a:gd name="T66" fmla="*/ 10 w 60"/>
                <a:gd name="T67" fmla="*/ 33 h 73"/>
                <a:gd name="T68" fmla="*/ 17 w 60"/>
                <a:gd name="T69" fmla="*/ 27 h 73"/>
                <a:gd name="T70" fmla="*/ 26 w 60"/>
                <a:gd name="T71" fmla="*/ 23 h 73"/>
                <a:gd name="T72" fmla="*/ 31 w 60"/>
                <a:gd name="T73" fmla="*/ 19 h 73"/>
                <a:gd name="T74" fmla="*/ 35 w 60"/>
                <a:gd name="T75" fmla="*/ 12 h 73"/>
                <a:gd name="T76" fmla="*/ 38 w 60"/>
                <a:gd name="T77" fmla="*/ 9 h 73"/>
                <a:gd name="T78" fmla="*/ 44 w 60"/>
                <a:gd name="T79" fmla="*/ 6 h 73"/>
                <a:gd name="T80" fmla="*/ 46 w 60"/>
                <a:gd name="T81" fmla="*/ 3 h 73"/>
                <a:gd name="T82" fmla="*/ 49 w 60"/>
                <a:gd name="T83" fmla="*/ 0 h 73"/>
                <a:gd name="T84" fmla="*/ 53 w 60"/>
                <a:gd name="T85" fmla="*/ 2 h 73"/>
                <a:gd name="T86" fmla="*/ 54 w 60"/>
                <a:gd name="T87" fmla="*/ 6 h 73"/>
                <a:gd name="T88" fmla="*/ 55 w 60"/>
                <a:gd name="T89" fmla="*/ 12 h 73"/>
                <a:gd name="T90" fmla="*/ 56 w 60"/>
                <a:gd name="T91" fmla="*/ 15 h 73"/>
                <a:gd name="T92" fmla="*/ 54 w 60"/>
                <a:gd name="T93" fmla="*/ 2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73">
                  <a:moveTo>
                    <a:pt x="54" y="25"/>
                  </a:moveTo>
                  <a:lnTo>
                    <a:pt x="53" y="29"/>
                  </a:lnTo>
                  <a:lnTo>
                    <a:pt x="53" y="30"/>
                  </a:lnTo>
                  <a:lnTo>
                    <a:pt x="58" y="43"/>
                  </a:lnTo>
                  <a:lnTo>
                    <a:pt x="59" y="44"/>
                  </a:lnTo>
                  <a:lnTo>
                    <a:pt x="58" y="45"/>
                  </a:lnTo>
                  <a:lnTo>
                    <a:pt x="57" y="46"/>
                  </a:lnTo>
                  <a:lnTo>
                    <a:pt x="55" y="45"/>
                  </a:lnTo>
                  <a:lnTo>
                    <a:pt x="53" y="45"/>
                  </a:lnTo>
                  <a:lnTo>
                    <a:pt x="49" y="46"/>
                  </a:lnTo>
                  <a:lnTo>
                    <a:pt x="47" y="45"/>
                  </a:lnTo>
                  <a:lnTo>
                    <a:pt x="46" y="44"/>
                  </a:lnTo>
                  <a:lnTo>
                    <a:pt x="48" y="42"/>
                  </a:lnTo>
                  <a:lnTo>
                    <a:pt x="46" y="45"/>
                  </a:lnTo>
                  <a:lnTo>
                    <a:pt x="46" y="48"/>
                  </a:lnTo>
                  <a:lnTo>
                    <a:pt x="49" y="48"/>
                  </a:lnTo>
                  <a:lnTo>
                    <a:pt x="51" y="48"/>
                  </a:lnTo>
                  <a:lnTo>
                    <a:pt x="49" y="51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49" y="59"/>
                  </a:lnTo>
                  <a:lnTo>
                    <a:pt x="44" y="59"/>
                  </a:lnTo>
                  <a:lnTo>
                    <a:pt x="47" y="60"/>
                  </a:lnTo>
                  <a:lnTo>
                    <a:pt x="47" y="65"/>
                  </a:lnTo>
                  <a:lnTo>
                    <a:pt x="46" y="69"/>
                  </a:lnTo>
                  <a:lnTo>
                    <a:pt x="44" y="71"/>
                  </a:lnTo>
                  <a:lnTo>
                    <a:pt x="40" y="72"/>
                  </a:lnTo>
                  <a:lnTo>
                    <a:pt x="13" y="67"/>
                  </a:lnTo>
                  <a:lnTo>
                    <a:pt x="6" y="65"/>
                  </a:lnTo>
                  <a:lnTo>
                    <a:pt x="3" y="62"/>
                  </a:lnTo>
                  <a:lnTo>
                    <a:pt x="2" y="58"/>
                  </a:lnTo>
                  <a:lnTo>
                    <a:pt x="0" y="38"/>
                  </a:lnTo>
                  <a:lnTo>
                    <a:pt x="6" y="36"/>
                  </a:lnTo>
                  <a:lnTo>
                    <a:pt x="10" y="33"/>
                  </a:lnTo>
                  <a:lnTo>
                    <a:pt x="17" y="27"/>
                  </a:lnTo>
                  <a:lnTo>
                    <a:pt x="26" y="23"/>
                  </a:lnTo>
                  <a:lnTo>
                    <a:pt x="31" y="19"/>
                  </a:lnTo>
                  <a:lnTo>
                    <a:pt x="35" y="12"/>
                  </a:lnTo>
                  <a:lnTo>
                    <a:pt x="38" y="9"/>
                  </a:lnTo>
                  <a:lnTo>
                    <a:pt x="44" y="6"/>
                  </a:lnTo>
                  <a:lnTo>
                    <a:pt x="46" y="3"/>
                  </a:lnTo>
                  <a:lnTo>
                    <a:pt x="49" y="0"/>
                  </a:lnTo>
                  <a:lnTo>
                    <a:pt x="53" y="2"/>
                  </a:lnTo>
                  <a:lnTo>
                    <a:pt x="54" y="6"/>
                  </a:lnTo>
                  <a:lnTo>
                    <a:pt x="55" y="12"/>
                  </a:lnTo>
                  <a:lnTo>
                    <a:pt x="56" y="15"/>
                  </a:lnTo>
                  <a:lnTo>
                    <a:pt x="54" y="25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56" name="Freeform 564"/>
            <p:cNvSpPr>
              <a:spLocks/>
            </p:cNvSpPr>
            <p:nvPr/>
          </p:nvSpPr>
          <p:spPr bwMode="auto">
            <a:xfrm>
              <a:off x="3304" y="3567"/>
              <a:ext cx="6" cy="8"/>
            </a:xfrm>
            <a:custGeom>
              <a:avLst/>
              <a:gdLst>
                <a:gd name="T0" fmla="*/ 4 w 6"/>
                <a:gd name="T1" fmla="*/ 0 h 8"/>
                <a:gd name="T2" fmla="*/ 5 w 6"/>
                <a:gd name="T3" fmla="*/ 7 h 8"/>
                <a:gd name="T4" fmla="*/ 3 w 6"/>
                <a:gd name="T5" fmla="*/ 5 h 8"/>
                <a:gd name="T6" fmla="*/ 1 w 6"/>
                <a:gd name="T7" fmla="*/ 3 h 8"/>
                <a:gd name="T8" fmla="*/ 0 w 6"/>
                <a:gd name="T9" fmla="*/ 0 h 8"/>
                <a:gd name="T10" fmla="*/ 4 w 6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5" y="7"/>
                  </a:lnTo>
                  <a:lnTo>
                    <a:pt x="3" y="5"/>
                  </a:lnTo>
                  <a:lnTo>
                    <a:pt x="1" y="3"/>
                  </a:lnTo>
                  <a:lnTo>
                    <a:pt x="0" y="0"/>
                  </a:lnTo>
                  <a:lnTo>
                    <a:pt x="4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57" name="Freeform 565"/>
            <p:cNvSpPr>
              <a:spLocks/>
            </p:cNvSpPr>
            <p:nvPr/>
          </p:nvSpPr>
          <p:spPr bwMode="auto">
            <a:xfrm>
              <a:off x="3285" y="3598"/>
              <a:ext cx="49" cy="34"/>
            </a:xfrm>
            <a:custGeom>
              <a:avLst/>
              <a:gdLst>
                <a:gd name="T0" fmla="*/ 43 w 49"/>
                <a:gd name="T1" fmla="*/ 33 h 34"/>
                <a:gd name="T2" fmla="*/ 18 w 49"/>
                <a:gd name="T3" fmla="*/ 22 h 34"/>
                <a:gd name="T4" fmla="*/ 0 w 49"/>
                <a:gd name="T5" fmla="*/ 17 h 34"/>
                <a:gd name="T6" fmla="*/ 3 w 49"/>
                <a:gd name="T7" fmla="*/ 4 h 34"/>
                <a:gd name="T8" fmla="*/ 13 w 49"/>
                <a:gd name="T9" fmla="*/ 3 h 34"/>
                <a:gd name="T10" fmla="*/ 28 w 49"/>
                <a:gd name="T11" fmla="*/ 0 h 34"/>
                <a:gd name="T12" fmla="*/ 48 w 49"/>
                <a:gd name="T13" fmla="*/ 3 h 34"/>
                <a:gd name="T14" fmla="*/ 41 w 49"/>
                <a:gd name="T15" fmla="*/ 18 h 34"/>
                <a:gd name="T16" fmla="*/ 43 w 49"/>
                <a:gd name="T17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3" y="33"/>
                  </a:moveTo>
                  <a:lnTo>
                    <a:pt x="18" y="22"/>
                  </a:lnTo>
                  <a:lnTo>
                    <a:pt x="0" y="17"/>
                  </a:lnTo>
                  <a:lnTo>
                    <a:pt x="3" y="4"/>
                  </a:lnTo>
                  <a:lnTo>
                    <a:pt x="13" y="3"/>
                  </a:lnTo>
                  <a:lnTo>
                    <a:pt x="28" y="0"/>
                  </a:lnTo>
                  <a:lnTo>
                    <a:pt x="48" y="3"/>
                  </a:lnTo>
                  <a:lnTo>
                    <a:pt x="41" y="18"/>
                  </a:lnTo>
                  <a:lnTo>
                    <a:pt x="43" y="33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58" name="Freeform 566"/>
            <p:cNvSpPr>
              <a:spLocks/>
            </p:cNvSpPr>
            <p:nvPr/>
          </p:nvSpPr>
          <p:spPr bwMode="auto">
            <a:xfrm>
              <a:off x="3260" y="3616"/>
              <a:ext cx="144" cy="163"/>
            </a:xfrm>
            <a:custGeom>
              <a:avLst/>
              <a:gdLst>
                <a:gd name="T0" fmla="*/ 82 w 144"/>
                <a:gd name="T1" fmla="*/ 15 h 163"/>
                <a:gd name="T2" fmla="*/ 96 w 144"/>
                <a:gd name="T3" fmla="*/ 44 h 163"/>
                <a:gd name="T4" fmla="*/ 127 w 144"/>
                <a:gd name="T5" fmla="*/ 74 h 163"/>
                <a:gd name="T6" fmla="*/ 131 w 144"/>
                <a:gd name="T7" fmla="*/ 80 h 163"/>
                <a:gd name="T8" fmla="*/ 133 w 144"/>
                <a:gd name="T9" fmla="*/ 101 h 163"/>
                <a:gd name="T10" fmla="*/ 132 w 144"/>
                <a:gd name="T11" fmla="*/ 120 h 163"/>
                <a:gd name="T12" fmla="*/ 136 w 144"/>
                <a:gd name="T13" fmla="*/ 139 h 163"/>
                <a:gd name="T14" fmla="*/ 143 w 144"/>
                <a:gd name="T15" fmla="*/ 162 h 163"/>
                <a:gd name="T16" fmla="*/ 116 w 144"/>
                <a:gd name="T17" fmla="*/ 130 h 163"/>
                <a:gd name="T18" fmla="*/ 102 w 144"/>
                <a:gd name="T19" fmla="*/ 111 h 163"/>
                <a:gd name="T20" fmla="*/ 99 w 144"/>
                <a:gd name="T21" fmla="*/ 91 h 163"/>
                <a:gd name="T22" fmla="*/ 85 w 144"/>
                <a:gd name="T23" fmla="*/ 66 h 163"/>
                <a:gd name="T24" fmla="*/ 78 w 144"/>
                <a:gd name="T25" fmla="*/ 54 h 163"/>
                <a:gd name="T26" fmla="*/ 46 w 144"/>
                <a:gd name="T27" fmla="*/ 24 h 163"/>
                <a:gd name="T28" fmla="*/ 44 w 144"/>
                <a:gd name="T29" fmla="*/ 32 h 163"/>
                <a:gd name="T30" fmla="*/ 0 w 144"/>
                <a:gd name="T31" fmla="*/ 34 h 163"/>
                <a:gd name="T32" fmla="*/ 1 w 144"/>
                <a:gd name="T33" fmla="*/ 19 h 163"/>
                <a:gd name="T34" fmla="*/ 14 w 144"/>
                <a:gd name="T35" fmla="*/ 10 h 163"/>
                <a:gd name="T36" fmla="*/ 43 w 144"/>
                <a:gd name="T37" fmla="*/ 0 h 163"/>
                <a:gd name="T38" fmla="*/ 82 w 144"/>
                <a:gd name="T39" fmla="*/ 1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4" h="163">
                  <a:moveTo>
                    <a:pt x="82" y="15"/>
                  </a:moveTo>
                  <a:lnTo>
                    <a:pt x="96" y="44"/>
                  </a:lnTo>
                  <a:lnTo>
                    <a:pt x="127" y="74"/>
                  </a:lnTo>
                  <a:lnTo>
                    <a:pt x="131" y="80"/>
                  </a:lnTo>
                  <a:lnTo>
                    <a:pt x="133" y="101"/>
                  </a:lnTo>
                  <a:lnTo>
                    <a:pt x="132" y="120"/>
                  </a:lnTo>
                  <a:lnTo>
                    <a:pt x="136" y="139"/>
                  </a:lnTo>
                  <a:lnTo>
                    <a:pt x="143" y="162"/>
                  </a:lnTo>
                  <a:lnTo>
                    <a:pt x="116" y="130"/>
                  </a:lnTo>
                  <a:lnTo>
                    <a:pt x="102" y="111"/>
                  </a:lnTo>
                  <a:lnTo>
                    <a:pt x="99" y="91"/>
                  </a:lnTo>
                  <a:lnTo>
                    <a:pt x="85" y="66"/>
                  </a:lnTo>
                  <a:lnTo>
                    <a:pt x="78" y="54"/>
                  </a:lnTo>
                  <a:lnTo>
                    <a:pt x="46" y="24"/>
                  </a:lnTo>
                  <a:lnTo>
                    <a:pt x="44" y="32"/>
                  </a:lnTo>
                  <a:lnTo>
                    <a:pt x="0" y="34"/>
                  </a:lnTo>
                  <a:lnTo>
                    <a:pt x="1" y="19"/>
                  </a:lnTo>
                  <a:lnTo>
                    <a:pt x="14" y="10"/>
                  </a:lnTo>
                  <a:lnTo>
                    <a:pt x="43" y="0"/>
                  </a:lnTo>
                  <a:lnTo>
                    <a:pt x="82" y="1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59" name="Freeform 567"/>
            <p:cNvSpPr>
              <a:spLocks/>
            </p:cNvSpPr>
            <p:nvPr/>
          </p:nvSpPr>
          <p:spPr bwMode="auto">
            <a:xfrm>
              <a:off x="3199" y="3639"/>
              <a:ext cx="103" cy="215"/>
            </a:xfrm>
            <a:custGeom>
              <a:avLst/>
              <a:gdLst>
                <a:gd name="T0" fmla="*/ 34 w 103"/>
                <a:gd name="T1" fmla="*/ 11 h 215"/>
                <a:gd name="T2" fmla="*/ 41 w 103"/>
                <a:gd name="T3" fmla="*/ 31 h 215"/>
                <a:gd name="T4" fmla="*/ 45 w 103"/>
                <a:gd name="T5" fmla="*/ 58 h 215"/>
                <a:gd name="T6" fmla="*/ 53 w 103"/>
                <a:gd name="T7" fmla="*/ 98 h 215"/>
                <a:gd name="T8" fmla="*/ 60 w 103"/>
                <a:gd name="T9" fmla="*/ 120 h 215"/>
                <a:gd name="T10" fmla="*/ 102 w 103"/>
                <a:gd name="T11" fmla="*/ 201 h 215"/>
                <a:gd name="T12" fmla="*/ 95 w 103"/>
                <a:gd name="T13" fmla="*/ 214 h 215"/>
                <a:gd name="T14" fmla="*/ 56 w 103"/>
                <a:gd name="T15" fmla="*/ 152 h 215"/>
                <a:gd name="T16" fmla="*/ 41 w 103"/>
                <a:gd name="T17" fmla="*/ 125 h 215"/>
                <a:gd name="T18" fmla="*/ 28 w 103"/>
                <a:gd name="T19" fmla="*/ 98 h 215"/>
                <a:gd name="T20" fmla="*/ 19 w 103"/>
                <a:gd name="T21" fmla="*/ 74 h 215"/>
                <a:gd name="T22" fmla="*/ 12 w 103"/>
                <a:gd name="T23" fmla="*/ 58 h 215"/>
                <a:gd name="T24" fmla="*/ 7 w 103"/>
                <a:gd name="T25" fmla="*/ 42 h 215"/>
                <a:gd name="T26" fmla="*/ 0 w 103"/>
                <a:gd name="T27" fmla="*/ 13 h 215"/>
                <a:gd name="T28" fmla="*/ 6 w 103"/>
                <a:gd name="T29" fmla="*/ 6 h 215"/>
                <a:gd name="T30" fmla="*/ 21 w 103"/>
                <a:gd name="T31" fmla="*/ 0 h 215"/>
                <a:gd name="T32" fmla="*/ 31 w 103"/>
                <a:gd name="T33" fmla="*/ 2 h 215"/>
                <a:gd name="T34" fmla="*/ 34 w 103"/>
                <a:gd name="T35" fmla="*/ 11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3" h="215">
                  <a:moveTo>
                    <a:pt x="34" y="11"/>
                  </a:moveTo>
                  <a:lnTo>
                    <a:pt x="41" y="31"/>
                  </a:lnTo>
                  <a:lnTo>
                    <a:pt x="45" y="58"/>
                  </a:lnTo>
                  <a:lnTo>
                    <a:pt x="53" y="98"/>
                  </a:lnTo>
                  <a:lnTo>
                    <a:pt x="60" y="120"/>
                  </a:lnTo>
                  <a:lnTo>
                    <a:pt x="102" y="201"/>
                  </a:lnTo>
                  <a:lnTo>
                    <a:pt x="95" y="214"/>
                  </a:lnTo>
                  <a:lnTo>
                    <a:pt x="56" y="152"/>
                  </a:lnTo>
                  <a:lnTo>
                    <a:pt x="41" y="125"/>
                  </a:lnTo>
                  <a:lnTo>
                    <a:pt x="28" y="98"/>
                  </a:lnTo>
                  <a:lnTo>
                    <a:pt x="19" y="74"/>
                  </a:lnTo>
                  <a:lnTo>
                    <a:pt x="12" y="58"/>
                  </a:lnTo>
                  <a:lnTo>
                    <a:pt x="7" y="42"/>
                  </a:lnTo>
                  <a:lnTo>
                    <a:pt x="0" y="13"/>
                  </a:lnTo>
                  <a:lnTo>
                    <a:pt x="6" y="6"/>
                  </a:lnTo>
                  <a:lnTo>
                    <a:pt x="21" y="0"/>
                  </a:lnTo>
                  <a:lnTo>
                    <a:pt x="31" y="2"/>
                  </a:lnTo>
                  <a:lnTo>
                    <a:pt x="34" y="11"/>
                  </a:lnTo>
                </a:path>
              </a:pathLst>
            </a:custGeom>
            <a:solidFill>
              <a:srgbClr val="800040"/>
            </a:solidFill>
            <a:ln w="12700" cap="rnd" cmpd="sng">
              <a:solidFill>
                <a:srgbClr val="800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60" name="Freeform 568"/>
            <p:cNvSpPr>
              <a:spLocks/>
            </p:cNvSpPr>
            <p:nvPr/>
          </p:nvSpPr>
          <p:spPr bwMode="auto">
            <a:xfrm>
              <a:off x="3257" y="3635"/>
              <a:ext cx="231" cy="181"/>
            </a:xfrm>
            <a:custGeom>
              <a:avLst/>
              <a:gdLst>
                <a:gd name="T0" fmla="*/ 49 w 231"/>
                <a:gd name="T1" fmla="*/ 5 h 181"/>
                <a:gd name="T2" fmla="*/ 53 w 231"/>
                <a:gd name="T3" fmla="*/ 8 h 181"/>
                <a:gd name="T4" fmla="*/ 47 w 231"/>
                <a:gd name="T5" fmla="*/ 16 h 181"/>
                <a:gd name="T6" fmla="*/ 38 w 231"/>
                <a:gd name="T7" fmla="*/ 38 h 181"/>
                <a:gd name="T8" fmla="*/ 45 w 231"/>
                <a:gd name="T9" fmla="*/ 35 h 181"/>
                <a:gd name="T10" fmla="*/ 53 w 231"/>
                <a:gd name="T11" fmla="*/ 23 h 181"/>
                <a:gd name="T12" fmla="*/ 57 w 231"/>
                <a:gd name="T13" fmla="*/ 23 h 181"/>
                <a:gd name="T14" fmla="*/ 59 w 231"/>
                <a:gd name="T15" fmla="*/ 62 h 181"/>
                <a:gd name="T16" fmla="*/ 66 w 231"/>
                <a:gd name="T17" fmla="*/ 54 h 181"/>
                <a:gd name="T18" fmla="*/ 64 w 231"/>
                <a:gd name="T19" fmla="*/ 46 h 181"/>
                <a:gd name="T20" fmla="*/ 67 w 231"/>
                <a:gd name="T21" fmla="*/ 36 h 181"/>
                <a:gd name="T22" fmla="*/ 77 w 231"/>
                <a:gd name="T23" fmla="*/ 45 h 181"/>
                <a:gd name="T24" fmla="*/ 89 w 231"/>
                <a:gd name="T25" fmla="*/ 67 h 181"/>
                <a:gd name="T26" fmla="*/ 98 w 231"/>
                <a:gd name="T27" fmla="*/ 106 h 181"/>
                <a:gd name="T28" fmla="*/ 91 w 231"/>
                <a:gd name="T29" fmla="*/ 123 h 181"/>
                <a:gd name="T30" fmla="*/ 101 w 231"/>
                <a:gd name="T31" fmla="*/ 109 h 181"/>
                <a:gd name="T32" fmla="*/ 104 w 231"/>
                <a:gd name="T33" fmla="*/ 95 h 181"/>
                <a:gd name="T34" fmla="*/ 111 w 231"/>
                <a:gd name="T35" fmla="*/ 112 h 181"/>
                <a:gd name="T36" fmla="*/ 129 w 231"/>
                <a:gd name="T37" fmla="*/ 132 h 181"/>
                <a:gd name="T38" fmla="*/ 100 w 231"/>
                <a:gd name="T39" fmla="*/ 145 h 181"/>
                <a:gd name="T40" fmla="*/ 118 w 231"/>
                <a:gd name="T41" fmla="*/ 145 h 181"/>
                <a:gd name="T42" fmla="*/ 119 w 231"/>
                <a:gd name="T43" fmla="*/ 163 h 181"/>
                <a:gd name="T44" fmla="*/ 132 w 231"/>
                <a:gd name="T45" fmla="*/ 141 h 181"/>
                <a:gd name="T46" fmla="*/ 136 w 231"/>
                <a:gd name="T47" fmla="*/ 142 h 181"/>
                <a:gd name="T48" fmla="*/ 142 w 231"/>
                <a:gd name="T49" fmla="*/ 151 h 181"/>
                <a:gd name="T50" fmla="*/ 145 w 231"/>
                <a:gd name="T51" fmla="*/ 158 h 181"/>
                <a:gd name="T52" fmla="*/ 147 w 231"/>
                <a:gd name="T53" fmla="*/ 160 h 181"/>
                <a:gd name="T54" fmla="*/ 151 w 231"/>
                <a:gd name="T55" fmla="*/ 160 h 181"/>
                <a:gd name="T56" fmla="*/ 150 w 231"/>
                <a:gd name="T57" fmla="*/ 150 h 181"/>
                <a:gd name="T58" fmla="*/ 153 w 231"/>
                <a:gd name="T59" fmla="*/ 146 h 181"/>
                <a:gd name="T60" fmla="*/ 175 w 231"/>
                <a:gd name="T61" fmla="*/ 150 h 181"/>
                <a:gd name="T62" fmla="*/ 181 w 231"/>
                <a:gd name="T63" fmla="*/ 177 h 181"/>
                <a:gd name="T64" fmla="*/ 179 w 231"/>
                <a:gd name="T65" fmla="*/ 158 h 181"/>
                <a:gd name="T66" fmla="*/ 179 w 231"/>
                <a:gd name="T67" fmla="*/ 150 h 181"/>
                <a:gd name="T68" fmla="*/ 177 w 231"/>
                <a:gd name="T69" fmla="*/ 148 h 181"/>
                <a:gd name="T70" fmla="*/ 190 w 231"/>
                <a:gd name="T71" fmla="*/ 145 h 181"/>
                <a:gd name="T72" fmla="*/ 210 w 231"/>
                <a:gd name="T73" fmla="*/ 142 h 181"/>
                <a:gd name="T74" fmla="*/ 218 w 231"/>
                <a:gd name="T75" fmla="*/ 140 h 181"/>
                <a:gd name="T76" fmla="*/ 223 w 231"/>
                <a:gd name="T77" fmla="*/ 146 h 181"/>
                <a:gd name="T78" fmla="*/ 222 w 231"/>
                <a:gd name="T79" fmla="*/ 154 h 181"/>
                <a:gd name="T80" fmla="*/ 227 w 231"/>
                <a:gd name="T81" fmla="*/ 163 h 181"/>
                <a:gd name="T82" fmla="*/ 230 w 231"/>
                <a:gd name="T83" fmla="*/ 170 h 181"/>
                <a:gd name="T84" fmla="*/ 190 w 231"/>
                <a:gd name="T85" fmla="*/ 177 h 181"/>
                <a:gd name="T86" fmla="*/ 125 w 231"/>
                <a:gd name="T87" fmla="*/ 180 h 181"/>
                <a:gd name="T88" fmla="*/ 98 w 231"/>
                <a:gd name="T89" fmla="*/ 174 h 181"/>
                <a:gd name="T90" fmla="*/ 68 w 231"/>
                <a:gd name="T91" fmla="*/ 143 h 181"/>
                <a:gd name="T92" fmla="*/ 64 w 231"/>
                <a:gd name="T93" fmla="*/ 127 h 181"/>
                <a:gd name="T94" fmla="*/ 63 w 231"/>
                <a:gd name="T95" fmla="*/ 124 h 181"/>
                <a:gd name="T96" fmla="*/ 56 w 231"/>
                <a:gd name="T97" fmla="*/ 125 h 181"/>
                <a:gd name="T98" fmla="*/ 44 w 231"/>
                <a:gd name="T99" fmla="*/ 103 h 181"/>
                <a:gd name="T100" fmla="*/ 44 w 231"/>
                <a:gd name="T101" fmla="*/ 92 h 181"/>
                <a:gd name="T102" fmla="*/ 40 w 231"/>
                <a:gd name="T103" fmla="*/ 77 h 181"/>
                <a:gd name="T104" fmla="*/ 34 w 231"/>
                <a:gd name="T105" fmla="*/ 88 h 181"/>
                <a:gd name="T106" fmla="*/ 16 w 231"/>
                <a:gd name="T107" fmla="*/ 61 h 181"/>
                <a:gd name="T108" fmla="*/ 3 w 231"/>
                <a:gd name="T109" fmla="*/ 41 h 181"/>
                <a:gd name="T110" fmla="*/ 0 w 231"/>
                <a:gd name="T111" fmla="*/ 15 h 181"/>
                <a:gd name="T112" fmla="*/ 16 w 231"/>
                <a:gd name="T113" fmla="*/ 2 h 181"/>
                <a:gd name="T114" fmla="*/ 37 w 231"/>
                <a:gd name="T115" fmla="*/ 0 h 181"/>
                <a:gd name="T116" fmla="*/ 49 w 231"/>
                <a:gd name="T11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31" h="181">
                  <a:moveTo>
                    <a:pt x="49" y="5"/>
                  </a:moveTo>
                  <a:lnTo>
                    <a:pt x="53" y="8"/>
                  </a:lnTo>
                  <a:lnTo>
                    <a:pt x="47" y="16"/>
                  </a:lnTo>
                  <a:lnTo>
                    <a:pt x="38" y="38"/>
                  </a:lnTo>
                  <a:lnTo>
                    <a:pt x="45" y="35"/>
                  </a:lnTo>
                  <a:lnTo>
                    <a:pt x="53" y="23"/>
                  </a:lnTo>
                  <a:lnTo>
                    <a:pt x="57" y="23"/>
                  </a:lnTo>
                  <a:lnTo>
                    <a:pt x="59" y="62"/>
                  </a:lnTo>
                  <a:lnTo>
                    <a:pt x="66" y="54"/>
                  </a:lnTo>
                  <a:lnTo>
                    <a:pt x="64" y="46"/>
                  </a:lnTo>
                  <a:lnTo>
                    <a:pt x="67" y="36"/>
                  </a:lnTo>
                  <a:lnTo>
                    <a:pt x="77" y="45"/>
                  </a:lnTo>
                  <a:lnTo>
                    <a:pt x="89" y="67"/>
                  </a:lnTo>
                  <a:lnTo>
                    <a:pt x="98" y="106"/>
                  </a:lnTo>
                  <a:lnTo>
                    <a:pt x="91" y="123"/>
                  </a:lnTo>
                  <a:lnTo>
                    <a:pt x="101" y="109"/>
                  </a:lnTo>
                  <a:lnTo>
                    <a:pt x="104" y="95"/>
                  </a:lnTo>
                  <a:lnTo>
                    <a:pt x="111" y="112"/>
                  </a:lnTo>
                  <a:lnTo>
                    <a:pt x="129" y="132"/>
                  </a:lnTo>
                  <a:lnTo>
                    <a:pt x="100" y="145"/>
                  </a:lnTo>
                  <a:lnTo>
                    <a:pt x="118" y="145"/>
                  </a:lnTo>
                  <a:lnTo>
                    <a:pt x="119" y="163"/>
                  </a:lnTo>
                  <a:lnTo>
                    <a:pt x="132" y="141"/>
                  </a:lnTo>
                  <a:lnTo>
                    <a:pt x="136" y="142"/>
                  </a:lnTo>
                  <a:lnTo>
                    <a:pt x="142" y="151"/>
                  </a:lnTo>
                  <a:lnTo>
                    <a:pt x="145" y="158"/>
                  </a:lnTo>
                  <a:lnTo>
                    <a:pt x="147" y="160"/>
                  </a:lnTo>
                  <a:lnTo>
                    <a:pt x="151" y="160"/>
                  </a:lnTo>
                  <a:lnTo>
                    <a:pt x="150" y="150"/>
                  </a:lnTo>
                  <a:lnTo>
                    <a:pt x="153" y="146"/>
                  </a:lnTo>
                  <a:lnTo>
                    <a:pt x="175" y="150"/>
                  </a:lnTo>
                  <a:lnTo>
                    <a:pt x="181" y="177"/>
                  </a:lnTo>
                  <a:lnTo>
                    <a:pt x="179" y="158"/>
                  </a:lnTo>
                  <a:lnTo>
                    <a:pt x="179" y="150"/>
                  </a:lnTo>
                  <a:lnTo>
                    <a:pt x="177" y="148"/>
                  </a:lnTo>
                  <a:lnTo>
                    <a:pt x="190" y="145"/>
                  </a:lnTo>
                  <a:lnTo>
                    <a:pt x="210" y="142"/>
                  </a:lnTo>
                  <a:lnTo>
                    <a:pt x="218" y="140"/>
                  </a:lnTo>
                  <a:lnTo>
                    <a:pt x="223" y="146"/>
                  </a:lnTo>
                  <a:lnTo>
                    <a:pt x="222" y="154"/>
                  </a:lnTo>
                  <a:lnTo>
                    <a:pt x="227" y="163"/>
                  </a:lnTo>
                  <a:lnTo>
                    <a:pt x="230" y="170"/>
                  </a:lnTo>
                  <a:lnTo>
                    <a:pt x="190" y="177"/>
                  </a:lnTo>
                  <a:lnTo>
                    <a:pt x="125" y="180"/>
                  </a:lnTo>
                  <a:lnTo>
                    <a:pt x="98" y="174"/>
                  </a:lnTo>
                  <a:lnTo>
                    <a:pt x="68" y="143"/>
                  </a:lnTo>
                  <a:lnTo>
                    <a:pt x="64" y="127"/>
                  </a:lnTo>
                  <a:lnTo>
                    <a:pt x="63" y="124"/>
                  </a:lnTo>
                  <a:lnTo>
                    <a:pt x="56" y="125"/>
                  </a:lnTo>
                  <a:lnTo>
                    <a:pt x="44" y="103"/>
                  </a:lnTo>
                  <a:lnTo>
                    <a:pt x="44" y="92"/>
                  </a:lnTo>
                  <a:lnTo>
                    <a:pt x="40" y="77"/>
                  </a:lnTo>
                  <a:lnTo>
                    <a:pt x="34" y="88"/>
                  </a:lnTo>
                  <a:lnTo>
                    <a:pt x="16" y="61"/>
                  </a:lnTo>
                  <a:lnTo>
                    <a:pt x="3" y="41"/>
                  </a:lnTo>
                  <a:lnTo>
                    <a:pt x="0" y="15"/>
                  </a:lnTo>
                  <a:lnTo>
                    <a:pt x="16" y="2"/>
                  </a:lnTo>
                  <a:lnTo>
                    <a:pt x="37" y="0"/>
                  </a:lnTo>
                  <a:lnTo>
                    <a:pt x="49" y="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61" name="Freeform 569"/>
            <p:cNvSpPr>
              <a:spLocks/>
            </p:cNvSpPr>
            <p:nvPr/>
          </p:nvSpPr>
          <p:spPr bwMode="auto">
            <a:xfrm>
              <a:off x="3248" y="3637"/>
              <a:ext cx="101" cy="184"/>
            </a:xfrm>
            <a:custGeom>
              <a:avLst/>
              <a:gdLst>
                <a:gd name="T0" fmla="*/ 8 w 101"/>
                <a:gd name="T1" fmla="*/ 22 h 184"/>
                <a:gd name="T2" fmla="*/ 11 w 101"/>
                <a:gd name="T3" fmla="*/ 46 h 184"/>
                <a:gd name="T4" fmla="*/ 26 w 101"/>
                <a:gd name="T5" fmla="*/ 68 h 184"/>
                <a:gd name="T6" fmla="*/ 38 w 101"/>
                <a:gd name="T7" fmla="*/ 86 h 184"/>
                <a:gd name="T8" fmla="*/ 52 w 101"/>
                <a:gd name="T9" fmla="*/ 107 h 184"/>
                <a:gd name="T10" fmla="*/ 60 w 101"/>
                <a:gd name="T11" fmla="*/ 121 h 184"/>
                <a:gd name="T12" fmla="*/ 65 w 101"/>
                <a:gd name="T13" fmla="*/ 129 h 184"/>
                <a:gd name="T14" fmla="*/ 77 w 101"/>
                <a:gd name="T15" fmla="*/ 147 h 184"/>
                <a:gd name="T16" fmla="*/ 85 w 101"/>
                <a:gd name="T17" fmla="*/ 159 h 184"/>
                <a:gd name="T18" fmla="*/ 92 w 101"/>
                <a:gd name="T19" fmla="*/ 167 h 184"/>
                <a:gd name="T20" fmla="*/ 97 w 101"/>
                <a:gd name="T21" fmla="*/ 171 h 184"/>
                <a:gd name="T22" fmla="*/ 100 w 101"/>
                <a:gd name="T23" fmla="*/ 177 h 184"/>
                <a:gd name="T24" fmla="*/ 92 w 101"/>
                <a:gd name="T25" fmla="*/ 176 h 184"/>
                <a:gd name="T26" fmla="*/ 82 w 101"/>
                <a:gd name="T27" fmla="*/ 167 h 184"/>
                <a:gd name="T28" fmla="*/ 82 w 101"/>
                <a:gd name="T29" fmla="*/ 173 h 184"/>
                <a:gd name="T30" fmla="*/ 83 w 101"/>
                <a:gd name="T31" fmla="*/ 181 h 184"/>
                <a:gd name="T32" fmla="*/ 81 w 101"/>
                <a:gd name="T33" fmla="*/ 183 h 184"/>
                <a:gd name="T34" fmla="*/ 73 w 101"/>
                <a:gd name="T35" fmla="*/ 174 h 184"/>
                <a:gd name="T36" fmla="*/ 69 w 101"/>
                <a:gd name="T37" fmla="*/ 165 h 184"/>
                <a:gd name="T38" fmla="*/ 68 w 101"/>
                <a:gd name="T39" fmla="*/ 162 h 184"/>
                <a:gd name="T40" fmla="*/ 64 w 101"/>
                <a:gd name="T41" fmla="*/ 164 h 184"/>
                <a:gd name="T42" fmla="*/ 66 w 101"/>
                <a:gd name="T43" fmla="*/ 174 h 184"/>
                <a:gd name="T44" fmla="*/ 66 w 101"/>
                <a:gd name="T45" fmla="*/ 176 h 184"/>
                <a:gd name="T46" fmla="*/ 63 w 101"/>
                <a:gd name="T47" fmla="*/ 176 h 184"/>
                <a:gd name="T48" fmla="*/ 45 w 101"/>
                <a:gd name="T49" fmla="*/ 152 h 184"/>
                <a:gd name="T50" fmla="*/ 42 w 101"/>
                <a:gd name="T51" fmla="*/ 153 h 184"/>
                <a:gd name="T52" fmla="*/ 44 w 101"/>
                <a:gd name="T53" fmla="*/ 161 h 184"/>
                <a:gd name="T54" fmla="*/ 51 w 101"/>
                <a:gd name="T55" fmla="*/ 176 h 184"/>
                <a:gd name="T56" fmla="*/ 55 w 101"/>
                <a:gd name="T57" fmla="*/ 183 h 184"/>
                <a:gd name="T58" fmla="*/ 47 w 101"/>
                <a:gd name="T59" fmla="*/ 180 h 184"/>
                <a:gd name="T60" fmla="*/ 42 w 101"/>
                <a:gd name="T61" fmla="*/ 173 h 184"/>
                <a:gd name="T62" fmla="*/ 37 w 101"/>
                <a:gd name="T63" fmla="*/ 164 h 184"/>
                <a:gd name="T64" fmla="*/ 33 w 101"/>
                <a:gd name="T65" fmla="*/ 156 h 184"/>
                <a:gd name="T66" fmla="*/ 27 w 101"/>
                <a:gd name="T67" fmla="*/ 147 h 184"/>
                <a:gd name="T68" fmla="*/ 22 w 101"/>
                <a:gd name="T69" fmla="*/ 135 h 184"/>
                <a:gd name="T70" fmla="*/ 19 w 101"/>
                <a:gd name="T71" fmla="*/ 128 h 184"/>
                <a:gd name="T72" fmla="*/ 11 w 101"/>
                <a:gd name="T73" fmla="*/ 103 h 184"/>
                <a:gd name="T74" fmla="*/ 11 w 101"/>
                <a:gd name="T75" fmla="*/ 101 h 184"/>
                <a:gd name="T76" fmla="*/ 8 w 101"/>
                <a:gd name="T77" fmla="*/ 85 h 184"/>
                <a:gd name="T78" fmla="*/ 6 w 101"/>
                <a:gd name="T79" fmla="*/ 66 h 184"/>
                <a:gd name="T80" fmla="*/ 2 w 101"/>
                <a:gd name="T81" fmla="*/ 46 h 184"/>
                <a:gd name="T82" fmla="*/ 0 w 101"/>
                <a:gd name="T83" fmla="*/ 30 h 184"/>
                <a:gd name="T84" fmla="*/ 2 w 101"/>
                <a:gd name="T85" fmla="*/ 15 h 184"/>
                <a:gd name="T86" fmla="*/ 7 w 101"/>
                <a:gd name="T87" fmla="*/ 5 h 184"/>
                <a:gd name="T88" fmla="*/ 11 w 101"/>
                <a:gd name="T89" fmla="*/ 0 h 184"/>
                <a:gd name="T90" fmla="*/ 8 w 101"/>
                <a:gd name="T91" fmla="*/ 22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1" h="184">
                  <a:moveTo>
                    <a:pt x="8" y="22"/>
                  </a:moveTo>
                  <a:lnTo>
                    <a:pt x="11" y="46"/>
                  </a:lnTo>
                  <a:lnTo>
                    <a:pt x="26" y="68"/>
                  </a:lnTo>
                  <a:lnTo>
                    <a:pt x="38" y="86"/>
                  </a:lnTo>
                  <a:lnTo>
                    <a:pt x="52" y="107"/>
                  </a:lnTo>
                  <a:lnTo>
                    <a:pt x="60" y="121"/>
                  </a:lnTo>
                  <a:lnTo>
                    <a:pt x="65" y="129"/>
                  </a:lnTo>
                  <a:lnTo>
                    <a:pt x="77" y="147"/>
                  </a:lnTo>
                  <a:lnTo>
                    <a:pt x="85" y="159"/>
                  </a:lnTo>
                  <a:lnTo>
                    <a:pt x="92" y="167"/>
                  </a:lnTo>
                  <a:lnTo>
                    <a:pt x="97" y="171"/>
                  </a:lnTo>
                  <a:lnTo>
                    <a:pt x="100" y="177"/>
                  </a:lnTo>
                  <a:lnTo>
                    <a:pt x="92" y="176"/>
                  </a:lnTo>
                  <a:lnTo>
                    <a:pt x="82" y="167"/>
                  </a:lnTo>
                  <a:lnTo>
                    <a:pt x="82" y="173"/>
                  </a:lnTo>
                  <a:lnTo>
                    <a:pt x="83" y="181"/>
                  </a:lnTo>
                  <a:lnTo>
                    <a:pt x="81" y="183"/>
                  </a:lnTo>
                  <a:lnTo>
                    <a:pt x="73" y="174"/>
                  </a:lnTo>
                  <a:lnTo>
                    <a:pt x="69" y="165"/>
                  </a:lnTo>
                  <a:lnTo>
                    <a:pt x="68" y="162"/>
                  </a:lnTo>
                  <a:lnTo>
                    <a:pt x="64" y="164"/>
                  </a:lnTo>
                  <a:lnTo>
                    <a:pt x="66" y="174"/>
                  </a:lnTo>
                  <a:lnTo>
                    <a:pt x="66" y="176"/>
                  </a:lnTo>
                  <a:lnTo>
                    <a:pt x="63" y="176"/>
                  </a:lnTo>
                  <a:lnTo>
                    <a:pt x="45" y="152"/>
                  </a:lnTo>
                  <a:lnTo>
                    <a:pt x="42" y="153"/>
                  </a:lnTo>
                  <a:lnTo>
                    <a:pt x="44" y="161"/>
                  </a:lnTo>
                  <a:lnTo>
                    <a:pt x="51" y="176"/>
                  </a:lnTo>
                  <a:lnTo>
                    <a:pt x="55" y="183"/>
                  </a:lnTo>
                  <a:lnTo>
                    <a:pt x="47" y="180"/>
                  </a:lnTo>
                  <a:lnTo>
                    <a:pt x="42" y="173"/>
                  </a:lnTo>
                  <a:lnTo>
                    <a:pt x="37" y="164"/>
                  </a:lnTo>
                  <a:lnTo>
                    <a:pt x="33" y="156"/>
                  </a:lnTo>
                  <a:lnTo>
                    <a:pt x="27" y="147"/>
                  </a:lnTo>
                  <a:lnTo>
                    <a:pt x="22" y="135"/>
                  </a:lnTo>
                  <a:lnTo>
                    <a:pt x="19" y="128"/>
                  </a:lnTo>
                  <a:lnTo>
                    <a:pt x="11" y="103"/>
                  </a:lnTo>
                  <a:lnTo>
                    <a:pt x="11" y="101"/>
                  </a:lnTo>
                  <a:lnTo>
                    <a:pt x="8" y="85"/>
                  </a:lnTo>
                  <a:lnTo>
                    <a:pt x="6" y="66"/>
                  </a:lnTo>
                  <a:lnTo>
                    <a:pt x="2" y="46"/>
                  </a:lnTo>
                  <a:lnTo>
                    <a:pt x="0" y="30"/>
                  </a:lnTo>
                  <a:lnTo>
                    <a:pt x="2" y="15"/>
                  </a:lnTo>
                  <a:lnTo>
                    <a:pt x="7" y="5"/>
                  </a:lnTo>
                  <a:lnTo>
                    <a:pt x="11" y="0"/>
                  </a:lnTo>
                  <a:lnTo>
                    <a:pt x="8" y="22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62" name="Freeform 570"/>
            <p:cNvSpPr>
              <a:spLocks/>
            </p:cNvSpPr>
            <p:nvPr/>
          </p:nvSpPr>
          <p:spPr bwMode="auto">
            <a:xfrm>
              <a:off x="3191" y="3653"/>
              <a:ext cx="99" cy="219"/>
            </a:xfrm>
            <a:custGeom>
              <a:avLst/>
              <a:gdLst>
                <a:gd name="T0" fmla="*/ 55 w 99"/>
                <a:gd name="T1" fmla="*/ 128 h 219"/>
                <a:gd name="T2" fmla="*/ 75 w 99"/>
                <a:gd name="T3" fmla="*/ 159 h 219"/>
                <a:gd name="T4" fmla="*/ 98 w 99"/>
                <a:gd name="T5" fmla="*/ 198 h 219"/>
                <a:gd name="T6" fmla="*/ 97 w 99"/>
                <a:gd name="T7" fmla="*/ 218 h 219"/>
                <a:gd name="T8" fmla="*/ 87 w 99"/>
                <a:gd name="T9" fmla="*/ 198 h 219"/>
                <a:gd name="T10" fmla="*/ 76 w 99"/>
                <a:gd name="T11" fmla="*/ 180 h 219"/>
                <a:gd name="T12" fmla="*/ 55 w 99"/>
                <a:gd name="T13" fmla="*/ 140 h 219"/>
                <a:gd name="T14" fmla="*/ 41 w 99"/>
                <a:gd name="T15" fmla="*/ 114 h 219"/>
                <a:gd name="T16" fmla="*/ 0 w 99"/>
                <a:gd name="T17" fmla="*/ 8 h 219"/>
                <a:gd name="T18" fmla="*/ 7 w 99"/>
                <a:gd name="T19" fmla="*/ 0 h 219"/>
                <a:gd name="T20" fmla="*/ 12 w 99"/>
                <a:gd name="T21" fmla="*/ 21 h 219"/>
                <a:gd name="T22" fmla="*/ 26 w 99"/>
                <a:gd name="T23" fmla="*/ 64 h 219"/>
                <a:gd name="T24" fmla="*/ 41 w 99"/>
                <a:gd name="T25" fmla="*/ 98 h 219"/>
                <a:gd name="T26" fmla="*/ 55 w 99"/>
                <a:gd name="T27" fmla="*/ 128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219">
                  <a:moveTo>
                    <a:pt x="55" y="128"/>
                  </a:moveTo>
                  <a:lnTo>
                    <a:pt x="75" y="159"/>
                  </a:lnTo>
                  <a:lnTo>
                    <a:pt x="98" y="198"/>
                  </a:lnTo>
                  <a:lnTo>
                    <a:pt x="97" y="218"/>
                  </a:lnTo>
                  <a:lnTo>
                    <a:pt x="87" y="198"/>
                  </a:lnTo>
                  <a:lnTo>
                    <a:pt x="76" y="180"/>
                  </a:lnTo>
                  <a:lnTo>
                    <a:pt x="55" y="140"/>
                  </a:lnTo>
                  <a:lnTo>
                    <a:pt x="41" y="114"/>
                  </a:lnTo>
                  <a:lnTo>
                    <a:pt x="0" y="8"/>
                  </a:lnTo>
                  <a:lnTo>
                    <a:pt x="7" y="0"/>
                  </a:lnTo>
                  <a:lnTo>
                    <a:pt x="12" y="21"/>
                  </a:lnTo>
                  <a:lnTo>
                    <a:pt x="26" y="64"/>
                  </a:lnTo>
                  <a:lnTo>
                    <a:pt x="41" y="98"/>
                  </a:lnTo>
                  <a:lnTo>
                    <a:pt x="55" y="128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63" name="Freeform 571"/>
            <p:cNvSpPr>
              <a:spLocks/>
            </p:cNvSpPr>
            <p:nvPr/>
          </p:nvSpPr>
          <p:spPr bwMode="auto">
            <a:xfrm>
              <a:off x="3551" y="3696"/>
              <a:ext cx="80" cy="93"/>
            </a:xfrm>
            <a:custGeom>
              <a:avLst/>
              <a:gdLst>
                <a:gd name="T0" fmla="*/ 79 w 80"/>
                <a:gd name="T1" fmla="*/ 16 h 93"/>
                <a:gd name="T2" fmla="*/ 75 w 80"/>
                <a:gd name="T3" fmla="*/ 22 h 93"/>
                <a:gd name="T4" fmla="*/ 1 w 80"/>
                <a:gd name="T5" fmla="*/ 92 h 93"/>
                <a:gd name="T6" fmla="*/ 4 w 80"/>
                <a:gd name="T7" fmla="*/ 68 h 93"/>
                <a:gd name="T8" fmla="*/ 0 w 80"/>
                <a:gd name="T9" fmla="*/ 64 h 93"/>
                <a:gd name="T10" fmla="*/ 59 w 80"/>
                <a:gd name="T11" fmla="*/ 0 h 93"/>
                <a:gd name="T12" fmla="*/ 79 w 80"/>
                <a:gd name="T13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93">
                  <a:moveTo>
                    <a:pt x="79" y="16"/>
                  </a:moveTo>
                  <a:lnTo>
                    <a:pt x="75" y="22"/>
                  </a:lnTo>
                  <a:lnTo>
                    <a:pt x="1" y="92"/>
                  </a:lnTo>
                  <a:lnTo>
                    <a:pt x="4" y="68"/>
                  </a:lnTo>
                  <a:lnTo>
                    <a:pt x="0" y="64"/>
                  </a:lnTo>
                  <a:lnTo>
                    <a:pt x="59" y="0"/>
                  </a:lnTo>
                  <a:lnTo>
                    <a:pt x="79" y="16"/>
                  </a:lnTo>
                </a:path>
              </a:pathLst>
            </a:custGeom>
            <a:solidFill>
              <a:srgbClr val="FFFFC0"/>
            </a:solidFill>
            <a:ln w="12700" cap="rnd" cmpd="sng">
              <a:solidFill>
                <a:srgbClr val="808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64" name="Freeform 572"/>
            <p:cNvSpPr>
              <a:spLocks/>
            </p:cNvSpPr>
            <p:nvPr/>
          </p:nvSpPr>
          <p:spPr bwMode="auto">
            <a:xfrm>
              <a:off x="3479" y="3757"/>
              <a:ext cx="67" cy="8"/>
            </a:xfrm>
            <a:custGeom>
              <a:avLst/>
              <a:gdLst>
                <a:gd name="T0" fmla="*/ 7 w 67"/>
                <a:gd name="T1" fmla="*/ 6 h 8"/>
                <a:gd name="T2" fmla="*/ 0 w 67"/>
                <a:gd name="T3" fmla="*/ 5 h 8"/>
                <a:gd name="T4" fmla="*/ 16 w 67"/>
                <a:gd name="T5" fmla="*/ 3 h 8"/>
                <a:gd name="T6" fmla="*/ 26 w 67"/>
                <a:gd name="T7" fmla="*/ 1 h 8"/>
                <a:gd name="T8" fmla="*/ 31 w 67"/>
                <a:gd name="T9" fmla="*/ 1 h 8"/>
                <a:gd name="T10" fmla="*/ 39 w 67"/>
                <a:gd name="T11" fmla="*/ 1 h 8"/>
                <a:gd name="T12" fmla="*/ 43 w 67"/>
                <a:gd name="T13" fmla="*/ 1 h 8"/>
                <a:gd name="T14" fmla="*/ 48 w 67"/>
                <a:gd name="T15" fmla="*/ 0 h 8"/>
                <a:gd name="T16" fmla="*/ 51 w 67"/>
                <a:gd name="T17" fmla="*/ 1 h 8"/>
                <a:gd name="T18" fmla="*/ 66 w 67"/>
                <a:gd name="T19" fmla="*/ 3 h 8"/>
                <a:gd name="T20" fmla="*/ 58 w 67"/>
                <a:gd name="T21" fmla="*/ 3 h 8"/>
                <a:gd name="T22" fmla="*/ 51 w 67"/>
                <a:gd name="T23" fmla="*/ 4 h 8"/>
                <a:gd name="T24" fmla="*/ 49 w 67"/>
                <a:gd name="T25" fmla="*/ 5 h 8"/>
                <a:gd name="T26" fmla="*/ 44 w 67"/>
                <a:gd name="T27" fmla="*/ 5 h 8"/>
                <a:gd name="T28" fmla="*/ 41 w 67"/>
                <a:gd name="T29" fmla="*/ 6 h 8"/>
                <a:gd name="T30" fmla="*/ 39 w 67"/>
                <a:gd name="T31" fmla="*/ 7 h 8"/>
                <a:gd name="T32" fmla="*/ 30 w 67"/>
                <a:gd name="T33" fmla="*/ 6 h 8"/>
                <a:gd name="T34" fmla="*/ 7 w 67"/>
                <a:gd name="T3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8">
                  <a:moveTo>
                    <a:pt x="7" y="6"/>
                  </a:moveTo>
                  <a:lnTo>
                    <a:pt x="0" y="5"/>
                  </a:lnTo>
                  <a:lnTo>
                    <a:pt x="16" y="3"/>
                  </a:lnTo>
                  <a:lnTo>
                    <a:pt x="26" y="1"/>
                  </a:lnTo>
                  <a:lnTo>
                    <a:pt x="31" y="1"/>
                  </a:lnTo>
                  <a:lnTo>
                    <a:pt x="39" y="1"/>
                  </a:lnTo>
                  <a:lnTo>
                    <a:pt x="43" y="1"/>
                  </a:lnTo>
                  <a:lnTo>
                    <a:pt x="48" y="0"/>
                  </a:lnTo>
                  <a:lnTo>
                    <a:pt x="51" y="1"/>
                  </a:lnTo>
                  <a:lnTo>
                    <a:pt x="66" y="3"/>
                  </a:lnTo>
                  <a:lnTo>
                    <a:pt x="58" y="3"/>
                  </a:lnTo>
                  <a:lnTo>
                    <a:pt x="51" y="4"/>
                  </a:lnTo>
                  <a:lnTo>
                    <a:pt x="49" y="5"/>
                  </a:lnTo>
                  <a:lnTo>
                    <a:pt x="44" y="5"/>
                  </a:lnTo>
                  <a:lnTo>
                    <a:pt x="41" y="6"/>
                  </a:lnTo>
                  <a:lnTo>
                    <a:pt x="39" y="7"/>
                  </a:lnTo>
                  <a:lnTo>
                    <a:pt x="30" y="6"/>
                  </a:lnTo>
                  <a:lnTo>
                    <a:pt x="7" y="6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65" name="Freeform 573"/>
            <p:cNvSpPr>
              <a:spLocks/>
            </p:cNvSpPr>
            <p:nvPr/>
          </p:nvSpPr>
          <p:spPr bwMode="auto">
            <a:xfrm>
              <a:off x="3479" y="3759"/>
              <a:ext cx="70" cy="41"/>
            </a:xfrm>
            <a:custGeom>
              <a:avLst/>
              <a:gdLst>
                <a:gd name="T0" fmla="*/ 69 w 70"/>
                <a:gd name="T1" fmla="*/ 4 h 41"/>
                <a:gd name="T2" fmla="*/ 69 w 70"/>
                <a:gd name="T3" fmla="*/ 7 h 41"/>
                <a:gd name="T4" fmla="*/ 67 w 70"/>
                <a:gd name="T5" fmla="*/ 7 h 41"/>
                <a:gd name="T6" fmla="*/ 54 w 70"/>
                <a:gd name="T7" fmla="*/ 8 h 41"/>
                <a:gd name="T8" fmla="*/ 54 w 70"/>
                <a:gd name="T9" fmla="*/ 9 h 41"/>
                <a:gd name="T10" fmla="*/ 69 w 70"/>
                <a:gd name="T11" fmla="*/ 8 h 41"/>
                <a:gd name="T12" fmla="*/ 68 w 70"/>
                <a:gd name="T13" fmla="*/ 14 h 41"/>
                <a:gd name="T14" fmla="*/ 53 w 70"/>
                <a:gd name="T15" fmla="*/ 15 h 41"/>
                <a:gd name="T16" fmla="*/ 53 w 70"/>
                <a:gd name="T17" fmla="*/ 14 h 41"/>
                <a:gd name="T18" fmla="*/ 54 w 70"/>
                <a:gd name="T19" fmla="*/ 16 h 41"/>
                <a:gd name="T20" fmla="*/ 69 w 70"/>
                <a:gd name="T21" fmla="*/ 15 h 41"/>
                <a:gd name="T22" fmla="*/ 67 w 70"/>
                <a:gd name="T23" fmla="*/ 19 h 41"/>
                <a:gd name="T24" fmla="*/ 57 w 70"/>
                <a:gd name="T25" fmla="*/ 21 h 41"/>
                <a:gd name="T26" fmla="*/ 67 w 70"/>
                <a:gd name="T27" fmla="*/ 21 h 41"/>
                <a:gd name="T28" fmla="*/ 66 w 70"/>
                <a:gd name="T29" fmla="*/ 25 h 41"/>
                <a:gd name="T30" fmla="*/ 55 w 70"/>
                <a:gd name="T31" fmla="*/ 27 h 41"/>
                <a:gd name="T32" fmla="*/ 48 w 70"/>
                <a:gd name="T33" fmla="*/ 30 h 41"/>
                <a:gd name="T34" fmla="*/ 28 w 70"/>
                <a:gd name="T35" fmla="*/ 35 h 41"/>
                <a:gd name="T36" fmla="*/ 6 w 70"/>
                <a:gd name="T37" fmla="*/ 40 h 41"/>
                <a:gd name="T38" fmla="*/ 0 w 70"/>
                <a:gd name="T39" fmla="*/ 28 h 41"/>
                <a:gd name="T40" fmla="*/ 1 w 70"/>
                <a:gd name="T41" fmla="*/ 23 h 41"/>
                <a:gd name="T42" fmla="*/ 16 w 70"/>
                <a:gd name="T43" fmla="*/ 18 h 41"/>
                <a:gd name="T44" fmla="*/ 29 w 70"/>
                <a:gd name="T45" fmla="*/ 12 h 41"/>
                <a:gd name="T46" fmla="*/ 36 w 70"/>
                <a:gd name="T47" fmla="*/ 9 h 41"/>
                <a:gd name="T48" fmla="*/ 41 w 70"/>
                <a:gd name="T49" fmla="*/ 5 h 41"/>
                <a:gd name="T50" fmla="*/ 48 w 70"/>
                <a:gd name="T51" fmla="*/ 1 h 41"/>
                <a:gd name="T52" fmla="*/ 57 w 70"/>
                <a:gd name="T53" fmla="*/ 0 h 41"/>
                <a:gd name="T54" fmla="*/ 67 w 70"/>
                <a:gd name="T55" fmla="*/ 3 h 41"/>
                <a:gd name="T56" fmla="*/ 69 w 70"/>
                <a:gd name="T57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41">
                  <a:moveTo>
                    <a:pt x="69" y="4"/>
                  </a:moveTo>
                  <a:lnTo>
                    <a:pt x="69" y="7"/>
                  </a:lnTo>
                  <a:lnTo>
                    <a:pt x="67" y="7"/>
                  </a:lnTo>
                  <a:lnTo>
                    <a:pt x="54" y="8"/>
                  </a:lnTo>
                  <a:lnTo>
                    <a:pt x="54" y="9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53" y="15"/>
                  </a:lnTo>
                  <a:lnTo>
                    <a:pt x="53" y="14"/>
                  </a:lnTo>
                  <a:lnTo>
                    <a:pt x="54" y="16"/>
                  </a:lnTo>
                  <a:lnTo>
                    <a:pt x="69" y="15"/>
                  </a:lnTo>
                  <a:lnTo>
                    <a:pt x="67" y="19"/>
                  </a:lnTo>
                  <a:lnTo>
                    <a:pt x="57" y="21"/>
                  </a:lnTo>
                  <a:lnTo>
                    <a:pt x="67" y="21"/>
                  </a:lnTo>
                  <a:lnTo>
                    <a:pt x="66" y="25"/>
                  </a:lnTo>
                  <a:lnTo>
                    <a:pt x="55" y="27"/>
                  </a:lnTo>
                  <a:lnTo>
                    <a:pt x="48" y="30"/>
                  </a:lnTo>
                  <a:lnTo>
                    <a:pt x="28" y="35"/>
                  </a:lnTo>
                  <a:lnTo>
                    <a:pt x="6" y="40"/>
                  </a:lnTo>
                  <a:lnTo>
                    <a:pt x="0" y="28"/>
                  </a:lnTo>
                  <a:lnTo>
                    <a:pt x="1" y="23"/>
                  </a:lnTo>
                  <a:lnTo>
                    <a:pt x="16" y="18"/>
                  </a:lnTo>
                  <a:lnTo>
                    <a:pt x="29" y="12"/>
                  </a:lnTo>
                  <a:lnTo>
                    <a:pt x="36" y="9"/>
                  </a:lnTo>
                  <a:lnTo>
                    <a:pt x="41" y="5"/>
                  </a:lnTo>
                  <a:lnTo>
                    <a:pt x="48" y="1"/>
                  </a:lnTo>
                  <a:lnTo>
                    <a:pt x="57" y="0"/>
                  </a:lnTo>
                  <a:lnTo>
                    <a:pt x="67" y="3"/>
                  </a:lnTo>
                  <a:lnTo>
                    <a:pt x="69" y="4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66" name="Freeform 574"/>
            <p:cNvSpPr>
              <a:spLocks/>
            </p:cNvSpPr>
            <p:nvPr/>
          </p:nvSpPr>
          <p:spPr bwMode="auto">
            <a:xfrm>
              <a:off x="3403" y="3755"/>
              <a:ext cx="82" cy="29"/>
            </a:xfrm>
            <a:custGeom>
              <a:avLst/>
              <a:gdLst>
                <a:gd name="T0" fmla="*/ 81 w 82"/>
                <a:gd name="T1" fmla="*/ 22 h 29"/>
                <a:gd name="T2" fmla="*/ 73 w 82"/>
                <a:gd name="T3" fmla="*/ 18 h 29"/>
                <a:gd name="T4" fmla="*/ 60 w 82"/>
                <a:gd name="T5" fmla="*/ 23 h 29"/>
                <a:gd name="T6" fmla="*/ 46 w 82"/>
                <a:gd name="T7" fmla="*/ 22 h 29"/>
                <a:gd name="T8" fmla="*/ 31 w 82"/>
                <a:gd name="T9" fmla="*/ 28 h 29"/>
                <a:gd name="T10" fmla="*/ 29 w 82"/>
                <a:gd name="T11" fmla="*/ 26 h 29"/>
                <a:gd name="T12" fmla="*/ 16 w 82"/>
                <a:gd name="T13" fmla="*/ 25 h 29"/>
                <a:gd name="T14" fmla="*/ 7 w 82"/>
                <a:gd name="T15" fmla="*/ 21 h 29"/>
                <a:gd name="T16" fmla="*/ 0 w 82"/>
                <a:gd name="T17" fmla="*/ 0 h 29"/>
                <a:gd name="T18" fmla="*/ 9 w 82"/>
                <a:gd name="T19" fmla="*/ 12 h 29"/>
                <a:gd name="T20" fmla="*/ 22 w 82"/>
                <a:gd name="T21" fmla="*/ 14 h 29"/>
                <a:gd name="T22" fmla="*/ 31 w 82"/>
                <a:gd name="T23" fmla="*/ 17 h 29"/>
                <a:gd name="T24" fmla="*/ 39 w 82"/>
                <a:gd name="T25" fmla="*/ 23 h 29"/>
                <a:gd name="T26" fmla="*/ 39 w 82"/>
                <a:gd name="T27" fmla="*/ 14 h 29"/>
                <a:gd name="T28" fmla="*/ 47 w 82"/>
                <a:gd name="T29" fmla="*/ 13 h 29"/>
                <a:gd name="T30" fmla="*/ 65 w 82"/>
                <a:gd name="T31" fmla="*/ 7 h 29"/>
                <a:gd name="T32" fmla="*/ 76 w 82"/>
                <a:gd name="T33" fmla="*/ 7 h 29"/>
                <a:gd name="T34" fmla="*/ 78 w 82"/>
                <a:gd name="T35" fmla="*/ 10 h 29"/>
                <a:gd name="T36" fmla="*/ 81 w 82"/>
                <a:gd name="T37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" h="29">
                  <a:moveTo>
                    <a:pt x="81" y="22"/>
                  </a:moveTo>
                  <a:lnTo>
                    <a:pt x="73" y="18"/>
                  </a:lnTo>
                  <a:lnTo>
                    <a:pt x="60" y="23"/>
                  </a:lnTo>
                  <a:lnTo>
                    <a:pt x="46" y="22"/>
                  </a:lnTo>
                  <a:lnTo>
                    <a:pt x="31" y="28"/>
                  </a:lnTo>
                  <a:lnTo>
                    <a:pt x="29" y="26"/>
                  </a:lnTo>
                  <a:lnTo>
                    <a:pt x="16" y="25"/>
                  </a:lnTo>
                  <a:lnTo>
                    <a:pt x="7" y="21"/>
                  </a:lnTo>
                  <a:lnTo>
                    <a:pt x="0" y="0"/>
                  </a:lnTo>
                  <a:lnTo>
                    <a:pt x="9" y="12"/>
                  </a:lnTo>
                  <a:lnTo>
                    <a:pt x="22" y="14"/>
                  </a:lnTo>
                  <a:lnTo>
                    <a:pt x="31" y="17"/>
                  </a:lnTo>
                  <a:lnTo>
                    <a:pt x="39" y="23"/>
                  </a:lnTo>
                  <a:lnTo>
                    <a:pt x="39" y="14"/>
                  </a:lnTo>
                  <a:lnTo>
                    <a:pt x="47" y="13"/>
                  </a:lnTo>
                  <a:lnTo>
                    <a:pt x="65" y="7"/>
                  </a:lnTo>
                  <a:lnTo>
                    <a:pt x="76" y="7"/>
                  </a:lnTo>
                  <a:lnTo>
                    <a:pt x="78" y="10"/>
                  </a:lnTo>
                  <a:lnTo>
                    <a:pt x="81" y="2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67" name="Freeform 575"/>
            <p:cNvSpPr>
              <a:spLocks/>
            </p:cNvSpPr>
            <p:nvPr/>
          </p:nvSpPr>
          <p:spPr bwMode="auto">
            <a:xfrm>
              <a:off x="3294" y="3819"/>
              <a:ext cx="265" cy="144"/>
            </a:xfrm>
            <a:custGeom>
              <a:avLst/>
              <a:gdLst>
                <a:gd name="T0" fmla="*/ 184 w 265"/>
                <a:gd name="T1" fmla="*/ 7 h 144"/>
                <a:gd name="T2" fmla="*/ 189 w 265"/>
                <a:gd name="T3" fmla="*/ 21 h 144"/>
                <a:gd name="T4" fmla="*/ 188 w 265"/>
                <a:gd name="T5" fmla="*/ 52 h 144"/>
                <a:gd name="T6" fmla="*/ 171 w 265"/>
                <a:gd name="T7" fmla="*/ 107 h 144"/>
                <a:gd name="T8" fmla="*/ 178 w 265"/>
                <a:gd name="T9" fmla="*/ 57 h 144"/>
                <a:gd name="T10" fmla="*/ 180 w 265"/>
                <a:gd name="T11" fmla="*/ 24 h 144"/>
                <a:gd name="T12" fmla="*/ 169 w 265"/>
                <a:gd name="T13" fmla="*/ 6 h 144"/>
                <a:gd name="T14" fmla="*/ 142 w 265"/>
                <a:gd name="T15" fmla="*/ 5 h 144"/>
                <a:gd name="T16" fmla="*/ 95 w 265"/>
                <a:gd name="T17" fmla="*/ 11 h 144"/>
                <a:gd name="T18" fmla="*/ 50 w 265"/>
                <a:gd name="T19" fmla="*/ 17 h 144"/>
                <a:gd name="T20" fmla="*/ 19 w 265"/>
                <a:gd name="T21" fmla="*/ 24 h 144"/>
                <a:gd name="T22" fmla="*/ 11 w 265"/>
                <a:gd name="T23" fmla="*/ 61 h 144"/>
                <a:gd name="T24" fmla="*/ 23 w 265"/>
                <a:gd name="T25" fmla="*/ 85 h 144"/>
                <a:gd name="T26" fmla="*/ 45 w 265"/>
                <a:gd name="T27" fmla="*/ 112 h 144"/>
                <a:gd name="T28" fmla="*/ 93 w 265"/>
                <a:gd name="T29" fmla="*/ 135 h 144"/>
                <a:gd name="T30" fmla="*/ 197 w 265"/>
                <a:gd name="T31" fmla="*/ 94 h 144"/>
                <a:gd name="T32" fmla="*/ 244 w 265"/>
                <a:gd name="T33" fmla="*/ 78 h 144"/>
                <a:gd name="T34" fmla="*/ 264 w 265"/>
                <a:gd name="T35" fmla="*/ 96 h 144"/>
                <a:gd name="T36" fmla="*/ 255 w 265"/>
                <a:gd name="T37" fmla="*/ 92 h 144"/>
                <a:gd name="T38" fmla="*/ 237 w 265"/>
                <a:gd name="T39" fmla="*/ 89 h 144"/>
                <a:gd name="T40" fmla="*/ 185 w 265"/>
                <a:gd name="T41" fmla="*/ 108 h 144"/>
                <a:gd name="T42" fmla="*/ 136 w 265"/>
                <a:gd name="T43" fmla="*/ 130 h 144"/>
                <a:gd name="T44" fmla="*/ 98 w 265"/>
                <a:gd name="T45" fmla="*/ 143 h 144"/>
                <a:gd name="T46" fmla="*/ 54 w 265"/>
                <a:gd name="T47" fmla="*/ 130 h 144"/>
                <a:gd name="T48" fmla="*/ 26 w 265"/>
                <a:gd name="T49" fmla="*/ 103 h 144"/>
                <a:gd name="T50" fmla="*/ 4 w 265"/>
                <a:gd name="T51" fmla="*/ 65 h 144"/>
                <a:gd name="T52" fmla="*/ 1 w 265"/>
                <a:gd name="T53" fmla="*/ 32 h 144"/>
                <a:gd name="T54" fmla="*/ 29 w 265"/>
                <a:gd name="T55" fmla="*/ 16 h 144"/>
                <a:gd name="T56" fmla="*/ 57 w 265"/>
                <a:gd name="T57" fmla="*/ 11 h 144"/>
                <a:gd name="T58" fmla="*/ 85 w 265"/>
                <a:gd name="T59" fmla="*/ 7 h 144"/>
                <a:gd name="T60" fmla="*/ 111 w 265"/>
                <a:gd name="T61" fmla="*/ 3 h 144"/>
                <a:gd name="T62" fmla="*/ 132 w 265"/>
                <a:gd name="T63" fmla="*/ 1 h 144"/>
                <a:gd name="T64" fmla="*/ 171 w 265"/>
                <a:gd name="T6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5" h="144">
                  <a:moveTo>
                    <a:pt x="180" y="3"/>
                  </a:moveTo>
                  <a:lnTo>
                    <a:pt x="184" y="7"/>
                  </a:lnTo>
                  <a:lnTo>
                    <a:pt x="187" y="13"/>
                  </a:lnTo>
                  <a:lnTo>
                    <a:pt x="189" y="21"/>
                  </a:lnTo>
                  <a:lnTo>
                    <a:pt x="190" y="31"/>
                  </a:lnTo>
                  <a:lnTo>
                    <a:pt x="188" y="52"/>
                  </a:lnTo>
                  <a:lnTo>
                    <a:pt x="186" y="100"/>
                  </a:lnTo>
                  <a:lnTo>
                    <a:pt x="171" y="107"/>
                  </a:lnTo>
                  <a:lnTo>
                    <a:pt x="176" y="73"/>
                  </a:lnTo>
                  <a:lnTo>
                    <a:pt x="178" y="57"/>
                  </a:lnTo>
                  <a:lnTo>
                    <a:pt x="180" y="40"/>
                  </a:lnTo>
                  <a:lnTo>
                    <a:pt x="180" y="24"/>
                  </a:lnTo>
                  <a:lnTo>
                    <a:pt x="180" y="13"/>
                  </a:lnTo>
                  <a:lnTo>
                    <a:pt x="169" y="6"/>
                  </a:lnTo>
                  <a:lnTo>
                    <a:pt x="158" y="5"/>
                  </a:lnTo>
                  <a:lnTo>
                    <a:pt x="142" y="5"/>
                  </a:lnTo>
                  <a:lnTo>
                    <a:pt x="123" y="7"/>
                  </a:lnTo>
                  <a:lnTo>
                    <a:pt x="95" y="11"/>
                  </a:lnTo>
                  <a:lnTo>
                    <a:pt x="77" y="13"/>
                  </a:lnTo>
                  <a:lnTo>
                    <a:pt x="50" y="17"/>
                  </a:lnTo>
                  <a:lnTo>
                    <a:pt x="32" y="21"/>
                  </a:lnTo>
                  <a:lnTo>
                    <a:pt x="19" y="24"/>
                  </a:lnTo>
                  <a:lnTo>
                    <a:pt x="9" y="39"/>
                  </a:lnTo>
                  <a:lnTo>
                    <a:pt x="11" y="61"/>
                  </a:lnTo>
                  <a:lnTo>
                    <a:pt x="17" y="73"/>
                  </a:lnTo>
                  <a:lnTo>
                    <a:pt x="23" y="85"/>
                  </a:lnTo>
                  <a:lnTo>
                    <a:pt x="31" y="96"/>
                  </a:lnTo>
                  <a:lnTo>
                    <a:pt x="45" y="112"/>
                  </a:lnTo>
                  <a:lnTo>
                    <a:pt x="66" y="128"/>
                  </a:lnTo>
                  <a:lnTo>
                    <a:pt x="93" y="135"/>
                  </a:lnTo>
                  <a:lnTo>
                    <a:pt x="148" y="117"/>
                  </a:lnTo>
                  <a:lnTo>
                    <a:pt x="197" y="94"/>
                  </a:lnTo>
                  <a:lnTo>
                    <a:pt x="223" y="83"/>
                  </a:lnTo>
                  <a:lnTo>
                    <a:pt x="244" y="78"/>
                  </a:lnTo>
                  <a:lnTo>
                    <a:pt x="261" y="81"/>
                  </a:lnTo>
                  <a:lnTo>
                    <a:pt x="264" y="96"/>
                  </a:lnTo>
                  <a:lnTo>
                    <a:pt x="262" y="108"/>
                  </a:lnTo>
                  <a:lnTo>
                    <a:pt x="255" y="92"/>
                  </a:lnTo>
                  <a:lnTo>
                    <a:pt x="250" y="89"/>
                  </a:lnTo>
                  <a:lnTo>
                    <a:pt x="237" y="89"/>
                  </a:lnTo>
                  <a:lnTo>
                    <a:pt x="210" y="100"/>
                  </a:lnTo>
                  <a:lnTo>
                    <a:pt x="185" y="108"/>
                  </a:lnTo>
                  <a:lnTo>
                    <a:pt x="155" y="121"/>
                  </a:lnTo>
                  <a:lnTo>
                    <a:pt x="136" y="130"/>
                  </a:lnTo>
                  <a:lnTo>
                    <a:pt x="117" y="139"/>
                  </a:lnTo>
                  <a:lnTo>
                    <a:pt x="98" y="143"/>
                  </a:lnTo>
                  <a:lnTo>
                    <a:pt x="75" y="142"/>
                  </a:lnTo>
                  <a:lnTo>
                    <a:pt x="54" y="130"/>
                  </a:lnTo>
                  <a:lnTo>
                    <a:pt x="37" y="115"/>
                  </a:lnTo>
                  <a:lnTo>
                    <a:pt x="26" y="103"/>
                  </a:lnTo>
                  <a:lnTo>
                    <a:pt x="14" y="86"/>
                  </a:lnTo>
                  <a:lnTo>
                    <a:pt x="4" y="65"/>
                  </a:lnTo>
                  <a:lnTo>
                    <a:pt x="0" y="50"/>
                  </a:lnTo>
                  <a:lnTo>
                    <a:pt x="1" y="32"/>
                  </a:lnTo>
                  <a:lnTo>
                    <a:pt x="13" y="21"/>
                  </a:lnTo>
                  <a:lnTo>
                    <a:pt x="29" y="16"/>
                  </a:lnTo>
                  <a:lnTo>
                    <a:pt x="45" y="13"/>
                  </a:lnTo>
                  <a:lnTo>
                    <a:pt x="57" y="11"/>
                  </a:lnTo>
                  <a:lnTo>
                    <a:pt x="75" y="7"/>
                  </a:lnTo>
                  <a:lnTo>
                    <a:pt x="85" y="7"/>
                  </a:lnTo>
                  <a:lnTo>
                    <a:pt x="99" y="5"/>
                  </a:lnTo>
                  <a:lnTo>
                    <a:pt x="111" y="3"/>
                  </a:lnTo>
                  <a:lnTo>
                    <a:pt x="121" y="3"/>
                  </a:lnTo>
                  <a:lnTo>
                    <a:pt x="132" y="1"/>
                  </a:lnTo>
                  <a:lnTo>
                    <a:pt x="159" y="0"/>
                  </a:lnTo>
                  <a:lnTo>
                    <a:pt x="171" y="0"/>
                  </a:lnTo>
                  <a:lnTo>
                    <a:pt x="180" y="3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68" name="Freeform 576"/>
            <p:cNvSpPr>
              <a:spLocks/>
            </p:cNvSpPr>
            <p:nvPr/>
          </p:nvSpPr>
          <p:spPr bwMode="auto">
            <a:xfrm>
              <a:off x="3481" y="3879"/>
              <a:ext cx="71" cy="37"/>
            </a:xfrm>
            <a:custGeom>
              <a:avLst/>
              <a:gdLst>
                <a:gd name="T0" fmla="*/ 70 w 71"/>
                <a:gd name="T1" fmla="*/ 18 h 37"/>
                <a:gd name="T2" fmla="*/ 35 w 71"/>
                <a:gd name="T3" fmla="*/ 22 h 37"/>
                <a:gd name="T4" fmla="*/ 0 w 71"/>
                <a:gd name="T5" fmla="*/ 36 h 37"/>
                <a:gd name="T6" fmla="*/ 3 w 71"/>
                <a:gd name="T7" fmla="*/ 15 h 37"/>
                <a:gd name="T8" fmla="*/ 23 w 71"/>
                <a:gd name="T9" fmla="*/ 9 h 37"/>
                <a:gd name="T10" fmla="*/ 54 w 71"/>
                <a:gd name="T11" fmla="*/ 0 h 37"/>
                <a:gd name="T12" fmla="*/ 67 w 71"/>
                <a:gd name="T13" fmla="*/ 5 h 37"/>
                <a:gd name="T14" fmla="*/ 70 w 71"/>
                <a:gd name="T15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37">
                  <a:moveTo>
                    <a:pt x="70" y="18"/>
                  </a:moveTo>
                  <a:lnTo>
                    <a:pt x="35" y="22"/>
                  </a:lnTo>
                  <a:lnTo>
                    <a:pt x="0" y="36"/>
                  </a:lnTo>
                  <a:lnTo>
                    <a:pt x="3" y="15"/>
                  </a:lnTo>
                  <a:lnTo>
                    <a:pt x="23" y="9"/>
                  </a:lnTo>
                  <a:lnTo>
                    <a:pt x="54" y="0"/>
                  </a:lnTo>
                  <a:lnTo>
                    <a:pt x="67" y="5"/>
                  </a:lnTo>
                  <a:lnTo>
                    <a:pt x="70" y="18"/>
                  </a:lnTo>
                </a:path>
              </a:pathLst>
            </a:custGeom>
            <a:solidFill>
              <a:srgbClr val="800040"/>
            </a:solidFill>
            <a:ln w="12700" cap="rnd" cmpd="sng">
              <a:solidFill>
                <a:srgbClr val="800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69" name="Freeform 577"/>
            <p:cNvSpPr>
              <a:spLocks/>
            </p:cNvSpPr>
            <p:nvPr/>
          </p:nvSpPr>
          <p:spPr bwMode="auto">
            <a:xfrm>
              <a:off x="3319" y="3902"/>
              <a:ext cx="148" cy="51"/>
            </a:xfrm>
            <a:custGeom>
              <a:avLst/>
              <a:gdLst>
                <a:gd name="T0" fmla="*/ 147 w 148"/>
                <a:gd name="T1" fmla="*/ 0 h 51"/>
                <a:gd name="T2" fmla="*/ 146 w 148"/>
                <a:gd name="T3" fmla="*/ 21 h 51"/>
                <a:gd name="T4" fmla="*/ 111 w 148"/>
                <a:gd name="T5" fmla="*/ 37 h 51"/>
                <a:gd name="T6" fmla="*/ 73 w 148"/>
                <a:gd name="T7" fmla="*/ 50 h 51"/>
                <a:gd name="T8" fmla="*/ 39 w 148"/>
                <a:gd name="T9" fmla="*/ 45 h 51"/>
                <a:gd name="T10" fmla="*/ 6 w 148"/>
                <a:gd name="T11" fmla="*/ 12 h 51"/>
                <a:gd name="T12" fmla="*/ 0 w 148"/>
                <a:gd name="T13" fmla="*/ 0 h 51"/>
                <a:gd name="T14" fmla="*/ 36 w 148"/>
                <a:gd name="T15" fmla="*/ 17 h 51"/>
                <a:gd name="T16" fmla="*/ 62 w 148"/>
                <a:gd name="T17" fmla="*/ 19 h 51"/>
                <a:gd name="T18" fmla="*/ 87 w 148"/>
                <a:gd name="T19" fmla="*/ 16 h 51"/>
                <a:gd name="T20" fmla="*/ 147 w 148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8" h="51">
                  <a:moveTo>
                    <a:pt x="147" y="0"/>
                  </a:moveTo>
                  <a:lnTo>
                    <a:pt x="146" y="21"/>
                  </a:lnTo>
                  <a:lnTo>
                    <a:pt x="111" y="37"/>
                  </a:lnTo>
                  <a:lnTo>
                    <a:pt x="73" y="50"/>
                  </a:lnTo>
                  <a:lnTo>
                    <a:pt x="39" y="45"/>
                  </a:lnTo>
                  <a:lnTo>
                    <a:pt x="6" y="12"/>
                  </a:lnTo>
                  <a:lnTo>
                    <a:pt x="0" y="0"/>
                  </a:lnTo>
                  <a:lnTo>
                    <a:pt x="36" y="17"/>
                  </a:lnTo>
                  <a:lnTo>
                    <a:pt x="62" y="19"/>
                  </a:lnTo>
                  <a:lnTo>
                    <a:pt x="87" y="16"/>
                  </a:lnTo>
                  <a:lnTo>
                    <a:pt x="147" y="0"/>
                  </a:lnTo>
                </a:path>
              </a:pathLst>
            </a:custGeom>
            <a:solidFill>
              <a:srgbClr val="800040"/>
            </a:solidFill>
            <a:ln w="12700" cap="rnd" cmpd="sng">
              <a:solidFill>
                <a:srgbClr val="800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70" name="Freeform 578"/>
            <p:cNvSpPr>
              <a:spLocks/>
            </p:cNvSpPr>
            <p:nvPr/>
          </p:nvSpPr>
          <p:spPr bwMode="auto">
            <a:xfrm>
              <a:off x="3375" y="3980"/>
              <a:ext cx="13" cy="25"/>
            </a:xfrm>
            <a:custGeom>
              <a:avLst/>
              <a:gdLst>
                <a:gd name="T0" fmla="*/ 10 w 13"/>
                <a:gd name="T1" fmla="*/ 24 h 25"/>
                <a:gd name="T2" fmla="*/ 9 w 13"/>
                <a:gd name="T3" fmla="*/ 24 h 25"/>
                <a:gd name="T4" fmla="*/ 0 w 13"/>
                <a:gd name="T5" fmla="*/ 21 h 25"/>
                <a:gd name="T6" fmla="*/ 1 w 13"/>
                <a:gd name="T7" fmla="*/ 13 h 25"/>
                <a:gd name="T8" fmla="*/ 5 w 13"/>
                <a:gd name="T9" fmla="*/ 6 h 25"/>
                <a:gd name="T10" fmla="*/ 12 w 13"/>
                <a:gd name="T11" fmla="*/ 0 h 25"/>
                <a:gd name="T12" fmla="*/ 10 w 13"/>
                <a:gd name="T1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25">
                  <a:moveTo>
                    <a:pt x="10" y="24"/>
                  </a:moveTo>
                  <a:lnTo>
                    <a:pt x="9" y="24"/>
                  </a:lnTo>
                  <a:lnTo>
                    <a:pt x="0" y="21"/>
                  </a:lnTo>
                  <a:lnTo>
                    <a:pt x="1" y="13"/>
                  </a:lnTo>
                  <a:lnTo>
                    <a:pt x="5" y="6"/>
                  </a:lnTo>
                  <a:lnTo>
                    <a:pt x="12" y="0"/>
                  </a:lnTo>
                  <a:lnTo>
                    <a:pt x="10" y="24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71" name="Freeform 579"/>
            <p:cNvSpPr>
              <a:spLocks/>
            </p:cNvSpPr>
            <p:nvPr/>
          </p:nvSpPr>
          <p:spPr bwMode="auto">
            <a:xfrm>
              <a:off x="3240" y="4015"/>
              <a:ext cx="294" cy="98"/>
            </a:xfrm>
            <a:custGeom>
              <a:avLst/>
              <a:gdLst>
                <a:gd name="T0" fmla="*/ 150 w 294"/>
                <a:gd name="T1" fmla="*/ 2 h 98"/>
                <a:gd name="T2" fmla="*/ 149 w 294"/>
                <a:gd name="T3" fmla="*/ 10 h 98"/>
                <a:gd name="T4" fmla="*/ 149 w 294"/>
                <a:gd name="T5" fmla="*/ 17 h 98"/>
                <a:gd name="T6" fmla="*/ 159 w 294"/>
                <a:gd name="T7" fmla="*/ 29 h 98"/>
                <a:gd name="T8" fmla="*/ 180 w 294"/>
                <a:gd name="T9" fmla="*/ 36 h 98"/>
                <a:gd name="T10" fmla="*/ 191 w 294"/>
                <a:gd name="T11" fmla="*/ 39 h 98"/>
                <a:gd name="T12" fmla="*/ 207 w 294"/>
                <a:gd name="T13" fmla="*/ 44 h 98"/>
                <a:gd name="T14" fmla="*/ 248 w 294"/>
                <a:gd name="T15" fmla="*/ 57 h 98"/>
                <a:gd name="T16" fmla="*/ 269 w 294"/>
                <a:gd name="T17" fmla="*/ 60 h 98"/>
                <a:gd name="T18" fmla="*/ 278 w 294"/>
                <a:gd name="T19" fmla="*/ 63 h 98"/>
                <a:gd name="T20" fmla="*/ 285 w 294"/>
                <a:gd name="T21" fmla="*/ 67 h 98"/>
                <a:gd name="T22" fmla="*/ 290 w 294"/>
                <a:gd name="T23" fmla="*/ 74 h 98"/>
                <a:gd name="T24" fmla="*/ 291 w 294"/>
                <a:gd name="T25" fmla="*/ 83 h 98"/>
                <a:gd name="T26" fmla="*/ 292 w 294"/>
                <a:gd name="T27" fmla="*/ 92 h 98"/>
                <a:gd name="T28" fmla="*/ 293 w 294"/>
                <a:gd name="T29" fmla="*/ 97 h 98"/>
                <a:gd name="T30" fmla="*/ 284 w 294"/>
                <a:gd name="T31" fmla="*/ 96 h 98"/>
                <a:gd name="T32" fmla="*/ 283 w 294"/>
                <a:gd name="T33" fmla="*/ 74 h 98"/>
                <a:gd name="T34" fmla="*/ 274 w 294"/>
                <a:gd name="T35" fmla="*/ 70 h 98"/>
                <a:gd name="T36" fmla="*/ 172 w 294"/>
                <a:gd name="T37" fmla="*/ 42 h 98"/>
                <a:gd name="T38" fmla="*/ 143 w 294"/>
                <a:gd name="T39" fmla="*/ 35 h 98"/>
                <a:gd name="T40" fmla="*/ 108 w 294"/>
                <a:gd name="T41" fmla="*/ 42 h 98"/>
                <a:gd name="T42" fmla="*/ 75 w 294"/>
                <a:gd name="T43" fmla="*/ 49 h 98"/>
                <a:gd name="T44" fmla="*/ 46 w 294"/>
                <a:gd name="T45" fmla="*/ 57 h 98"/>
                <a:gd name="T46" fmla="*/ 26 w 294"/>
                <a:gd name="T47" fmla="*/ 62 h 98"/>
                <a:gd name="T48" fmla="*/ 14 w 294"/>
                <a:gd name="T49" fmla="*/ 71 h 98"/>
                <a:gd name="T50" fmla="*/ 12 w 294"/>
                <a:gd name="T51" fmla="*/ 81 h 98"/>
                <a:gd name="T52" fmla="*/ 12 w 294"/>
                <a:gd name="T53" fmla="*/ 93 h 98"/>
                <a:gd name="T54" fmla="*/ 0 w 294"/>
                <a:gd name="T55" fmla="*/ 93 h 98"/>
                <a:gd name="T56" fmla="*/ 4 w 294"/>
                <a:gd name="T57" fmla="*/ 80 h 98"/>
                <a:gd name="T58" fmla="*/ 7 w 294"/>
                <a:gd name="T59" fmla="*/ 70 h 98"/>
                <a:gd name="T60" fmla="*/ 12 w 294"/>
                <a:gd name="T61" fmla="*/ 62 h 98"/>
                <a:gd name="T62" fmla="*/ 20 w 294"/>
                <a:gd name="T63" fmla="*/ 55 h 98"/>
                <a:gd name="T64" fmla="*/ 29 w 294"/>
                <a:gd name="T65" fmla="*/ 52 h 98"/>
                <a:gd name="T66" fmla="*/ 41 w 294"/>
                <a:gd name="T67" fmla="*/ 49 h 98"/>
                <a:gd name="T68" fmla="*/ 54 w 294"/>
                <a:gd name="T69" fmla="*/ 46 h 98"/>
                <a:gd name="T70" fmla="*/ 79 w 294"/>
                <a:gd name="T71" fmla="*/ 41 h 98"/>
                <a:gd name="T72" fmla="*/ 91 w 294"/>
                <a:gd name="T73" fmla="*/ 36 h 98"/>
                <a:gd name="T74" fmla="*/ 103 w 294"/>
                <a:gd name="T75" fmla="*/ 33 h 98"/>
                <a:gd name="T76" fmla="*/ 127 w 294"/>
                <a:gd name="T77" fmla="*/ 23 h 98"/>
                <a:gd name="T78" fmla="*/ 129 w 294"/>
                <a:gd name="T79" fmla="*/ 16 h 98"/>
                <a:gd name="T80" fmla="*/ 132 w 294"/>
                <a:gd name="T81" fmla="*/ 0 h 98"/>
                <a:gd name="T82" fmla="*/ 150 w 294"/>
                <a:gd name="T83" fmla="*/ 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4" h="98">
                  <a:moveTo>
                    <a:pt x="150" y="2"/>
                  </a:moveTo>
                  <a:lnTo>
                    <a:pt x="149" y="10"/>
                  </a:lnTo>
                  <a:lnTo>
                    <a:pt x="149" y="17"/>
                  </a:lnTo>
                  <a:lnTo>
                    <a:pt x="159" y="29"/>
                  </a:lnTo>
                  <a:lnTo>
                    <a:pt x="180" y="36"/>
                  </a:lnTo>
                  <a:lnTo>
                    <a:pt x="191" y="39"/>
                  </a:lnTo>
                  <a:lnTo>
                    <a:pt x="207" y="44"/>
                  </a:lnTo>
                  <a:lnTo>
                    <a:pt x="248" y="57"/>
                  </a:lnTo>
                  <a:lnTo>
                    <a:pt x="269" y="60"/>
                  </a:lnTo>
                  <a:lnTo>
                    <a:pt x="278" y="63"/>
                  </a:lnTo>
                  <a:lnTo>
                    <a:pt x="285" y="67"/>
                  </a:lnTo>
                  <a:lnTo>
                    <a:pt x="290" y="74"/>
                  </a:lnTo>
                  <a:lnTo>
                    <a:pt x="291" y="83"/>
                  </a:lnTo>
                  <a:lnTo>
                    <a:pt x="292" y="92"/>
                  </a:lnTo>
                  <a:lnTo>
                    <a:pt x="293" y="97"/>
                  </a:lnTo>
                  <a:lnTo>
                    <a:pt x="284" y="96"/>
                  </a:lnTo>
                  <a:lnTo>
                    <a:pt x="283" y="74"/>
                  </a:lnTo>
                  <a:lnTo>
                    <a:pt x="274" y="70"/>
                  </a:lnTo>
                  <a:lnTo>
                    <a:pt x="172" y="42"/>
                  </a:lnTo>
                  <a:lnTo>
                    <a:pt x="143" y="35"/>
                  </a:lnTo>
                  <a:lnTo>
                    <a:pt x="108" y="42"/>
                  </a:lnTo>
                  <a:lnTo>
                    <a:pt x="75" y="49"/>
                  </a:lnTo>
                  <a:lnTo>
                    <a:pt x="46" y="57"/>
                  </a:lnTo>
                  <a:lnTo>
                    <a:pt x="26" y="62"/>
                  </a:lnTo>
                  <a:lnTo>
                    <a:pt x="14" y="71"/>
                  </a:lnTo>
                  <a:lnTo>
                    <a:pt x="12" y="81"/>
                  </a:lnTo>
                  <a:lnTo>
                    <a:pt x="12" y="93"/>
                  </a:lnTo>
                  <a:lnTo>
                    <a:pt x="0" y="93"/>
                  </a:lnTo>
                  <a:lnTo>
                    <a:pt x="4" y="80"/>
                  </a:lnTo>
                  <a:lnTo>
                    <a:pt x="7" y="70"/>
                  </a:lnTo>
                  <a:lnTo>
                    <a:pt x="12" y="62"/>
                  </a:lnTo>
                  <a:lnTo>
                    <a:pt x="20" y="55"/>
                  </a:lnTo>
                  <a:lnTo>
                    <a:pt x="29" y="52"/>
                  </a:lnTo>
                  <a:lnTo>
                    <a:pt x="41" y="49"/>
                  </a:lnTo>
                  <a:lnTo>
                    <a:pt x="54" y="46"/>
                  </a:lnTo>
                  <a:lnTo>
                    <a:pt x="79" y="41"/>
                  </a:lnTo>
                  <a:lnTo>
                    <a:pt x="91" y="36"/>
                  </a:lnTo>
                  <a:lnTo>
                    <a:pt x="103" y="33"/>
                  </a:lnTo>
                  <a:lnTo>
                    <a:pt x="127" y="23"/>
                  </a:lnTo>
                  <a:lnTo>
                    <a:pt x="129" y="16"/>
                  </a:lnTo>
                  <a:lnTo>
                    <a:pt x="132" y="0"/>
                  </a:lnTo>
                  <a:lnTo>
                    <a:pt x="150" y="2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72" name="Freeform 580"/>
            <p:cNvSpPr>
              <a:spLocks/>
            </p:cNvSpPr>
            <p:nvPr/>
          </p:nvSpPr>
          <p:spPr bwMode="auto">
            <a:xfrm>
              <a:off x="3223" y="4032"/>
              <a:ext cx="136" cy="28"/>
            </a:xfrm>
            <a:custGeom>
              <a:avLst/>
              <a:gdLst>
                <a:gd name="T0" fmla="*/ 61 w 136"/>
                <a:gd name="T1" fmla="*/ 4 h 28"/>
                <a:gd name="T2" fmla="*/ 67 w 136"/>
                <a:gd name="T3" fmla="*/ 4 h 28"/>
                <a:gd name="T4" fmla="*/ 84 w 136"/>
                <a:gd name="T5" fmla="*/ 4 h 28"/>
                <a:gd name="T6" fmla="*/ 93 w 136"/>
                <a:gd name="T7" fmla="*/ 4 h 28"/>
                <a:gd name="T8" fmla="*/ 105 w 136"/>
                <a:gd name="T9" fmla="*/ 4 h 28"/>
                <a:gd name="T10" fmla="*/ 121 w 136"/>
                <a:gd name="T11" fmla="*/ 4 h 28"/>
                <a:gd name="T12" fmla="*/ 135 w 136"/>
                <a:gd name="T13" fmla="*/ 2 h 28"/>
                <a:gd name="T14" fmla="*/ 127 w 136"/>
                <a:gd name="T15" fmla="*/ 6 h 28"/>
                <a:gd name="T16" fmla="*/ 112 w 136"/>
                <a:gd name="T17" fmla="*/ 7 h 28"/>
                <a:gd name="T18" fmla="*/ 106 w 136"/>
                <a:gd name="T19" fmla="*/ 8 h 28"/>
                <a:gd name="T20" fmla="*/ 99 w 136"/>
                <a:gd name="T21" fmla="*/ 8 h 28"/>
                <a:gd name="T22" fmla="*/ 92 w 136"/>
                <a:gd name="T23" fmla="*/ 8 h 28"/>
                <a:gd name="T24" fmla="*/ 88 w 136"/>
                <a:gd name="T25" fmla="*/ 9 h 28"/>
                <a:gd name="T26" fmla="*/ 81 w 136"/>
                <a:gd name="T27" fmla="*/ 8 h 28"/>
                <a:gd name="T28" fmla="*/ 73 w 136"/>
                <a:gd name="T29" fmla="*/ 8 h 28"/>
                <a:gd name="T30" fmla="*/ 52 w 136"/>
                <a:gd name="T31" fmla="*/ 7 h 28"/>
                <a:gd name="T32" fmla="*/ 30 w 136"/>
                <a:gd name="T33" fmla="*/ 7 h 28"/>
                <a:gd name="T34" fmla="*/ 19 w 136"/>
                <a:gd name="T35" fmla="*/ 8 h 28"/>
                <a:gd name="T36" fmla="*/ 13 w 136"/>
                <a:gd name="T37" fmla="*/ 10 h 28"/>
                <a:gd name="T38" fmla="*/ 4 w 136"/>
                <a:gd name="T39" fmla="*/ 27 h 28"/>
                <a:gd name="T40" fmla="*/ 0 w 136"/>
                <a:gd name="T41" fmla="*/ 27 h 28"/>
                <a:gd name="T42" fmla="*/ 5 w 136"/>
                <a:gd name="T43" fmla="*/ 14 h 28"/>
                <a:gd name="T44" fmla="*/ 11 w 136"/>
                <a:gd name="T45" fmla="*/ 4 h 28"/>
                <a:gd name="T46" fmla="*/ 19 w 136"/>
                <a:gd name="T47" fmla="*/ 0 h 28"/>
                <a:gd name="T48" fmla="*/ 33 w 136"/>
                <a:gd name="T49" fmla="*/ 0 h 28"/>
                <a:gd name="T50" fmla="*/ 44 w 136"/>
                <a:gd name="T51" fmla="*/ 2 h 28"/>
                <a:gd name="T52" fmla="*/ 61 w 136"/>
                <a:gd name="T53" fmla="*/ 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6" h="28">
                  <a:moveTo>
                    <a:pt x="61" y="4"/>
                  </a:moveTo>
                  <a:lnTo>
                    <a:pt x="67" y="4"/>
                  </a:lnTo>
                  <a:lnTo>
                    <a:pt x="84" y="4"/>
                  </a:lnTo>
                  <a:lnTo>
                    <a:pt x="93" y="4"/>
                  </a:lnTo>
                  <a:lnTo>
                    <a:pt x="105" y="4"/>
                  </a:lnTo>
                  <a:lnTo>
                    <a:pt x="121" y="4"/>
                  </a:lnTo>
                  <a:lnTo>
                    <a:pt x="135" y="2"/>
                  </a:lnTo>
                  <a:lnTo>
                    <a:pt x="127" y="6"/>
                  </a:lnTo>
                  <a:lnTo>
                    <a:pt x="112" y="7"/>
                  </a:lnTo>
                  <a:lnTo>
                    <a:pt x="106" y="8"/>
                  </a:lnTo>
                  <a:lnTo>
                    <a:pt x="99" y="8"/>
                  </a:lnTo>
                  <a:lnTo>
                    <a:pt x="92" y="8"/>
                  </a:lnTo>
                  <a:lnTo>
                    <a:pt x="88" y="9"/>
                  </a:lnTo>
                  <a:lnTo>
                    <a:pt x="81" y="8"/>
                  </a:lnTo>
                  <a:lnTo>
                    <a:pt x="73" y="8"/>
                  </a:lnTo>
                  <a:lnTo>
                    <a:pt x="52" y="7"/>
                  </a:lnTo>
                  <a:lnTo>
                    <a:pt x="30" y="7"/>
                  </a:lnTo>
                  <a:lnTo>
                    <a:pt x="19" y="8"/>
                  </a:lnTo>
                  <a:lnTo>
                    <a:pt x="13" y="10"/>
                  </a:lnTo>
                  <a:lnTo>
                    <a:pt x="4" y="27"/>
                  </a:lnTo>
                  <a:lnTo>
                    <a:pt x="0" y="27"/>
                  </a:lnTo>
                  <a:lnTo>
                    <a:pt x="5" y="14"/>
                  </a:lnTo>
                  <a:lnTo>
                    <a:pt x="11" y="4"/>
                  </a:lnTo>
                  <a:lnTo>
                    <a:pt x="19" y="0"/>
                  </a:lnTo>
                  <a:lnTo>
                    <a:pt x="33" y="0"/>
                  </a:lnTo>
                  <a:lnTo>
                    <a:pt x="44" y="2"/>
                  </a:lnTo>
                  <a:lnTo>
                    <a:pt x="61" y="4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73" name="Freeform 581"/>
            <p:cNvSpPr>
              <a:spLocks/>
            </p:cNvSpPr>
            <p:nvPr/>
          </p:nvSpPr>
          <p:spPr bwMode="auto">
            <a:xfrm>
              <a:off x="3448" y="4039"/>
              <a:ext cx="13" cy="2"/>
            </a:xfrm>
            <a:custGeom>
              <a:avLst/>
              <a:gdLst>
                <a:gd name="T0" fmla="*/ 0 w 13"/>
                <a:gd name="T1" fmla="*/ 1 h 2"/>
                <a:gd name="T2" fmla="*/ 0 w 13"/>
                <a:gd name="T3" fmla="*/ 0 h 2"/>
                <a:gd name="T4" fmla="*/ 12 w 13"/>
                <a:gd name="T5" fmla="*/ 0 h 2"/>
                <a:gd name="T6" fmla="*/ 0 w 13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">
                  <a:moveTo>
                    <a:pt x="0" y="1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0" y="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74" name="Freeform 582"/>
            <p:cNvSpPr>
              <a:spLocks/>
            </p:cNvSpPr>
            <p:nvPr/>
          </p:nvSpPr>
          <p:spPr bwMode="auto">
            <a:xfrm>
              <a:off x="3465" y="4039"/>
              <a:ext cx="13" cy="2"/>
            </a:xfrm>
            <a:custGeom>
              <a:avLst/>
              <a:gdLst>
                <a:gd name="T0" fmla="*/ 0 w 13"/>
                <a:gd name="T1" fmla="*/ 1 h 2"/>
                <a:gd name="T2" fmla="*/ 0 w 13"/>
                <a:gd name="T3" fmla="*/ 0 h 2"/>
                <a:gd name="T4" fmla="*/ 12 w 13"/>
                <a:gd name="T5" fmla="*/ 0 h 2"/>
                <a:gd name="T6" fmla="*/ 0 w 13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">
                  <a:moveTo>
                    <a:pt x="0" y="1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0" y="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75" name="Freeform 583"/>
            <p:cNvSpPr>
              <a:spLocks/>
            </p:cNvSpPr>
            <p:nvPr/>
          </p:nvSpPr>
          <p:spPr bwMode="auto">
            <a:xfrm>
              <a:off x="3481" y="4040"/>
              <a:ext cx="18" cy="12"/>
            </a:xfrm>
            <a:custGeom>
              <a:avLst/>
              <a:gdLst>
                <a:gd name="T0" fmla="*/ 17 w 18"/>
                <a:gd name="T1" fmla="*/ 11 h 12"/>
                <a:gd name="T2" fmla="*/ 13 w 18"/>
                <a:gd name="T3" fmla="*/ 10 h 12"/>
                <a:gd name="T4" fmla="*/ 12 w 18"/>
                <a:gd name="T5" fmla="*/ 7 h 12"/>
                <a:gd name="T6" fmla="*/ 0 w 18"/>
                <a:gd name="T7" fmla="*/ 0 h 12"/>
                <a:gd name="T8" fmla="*/ 5 w 18"/>
                <a:gd name="T9" fmla="*/ 1 h 12"/>
                <a:gd name="T10" fmla="*/ 9 w 18"/>
                <a:gd name="T11" fmla="*/ 2 h 12"/>
                <a:gd name="T12" fmla="*/ 12 w 18"/>
                <a:gd name="T13" fmla="*/ 4 h 12"/>
                <a:gd name="T14" fmla="*/ 15 w 18"/>
                <a:gd name="T15" fmla="*/ 7 h 12"/>
                <a:gd name="T16" fmla="*/ 17 w 18"/>
                <a:gd name="T17" fmla="*/ 10 h 12"/>
                <a:gd name="T18" fmla="*/ 17 w 18"/>
                <a:gd name="T1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2">
                  <a:moveTo>
                    <a:pt x="17" y="11"/>
                  </a:moveTo>
                  <a:lnTo>
                    <a:pt x="13" y="10"/>
                  </a:lnTo>
                  <a:lnTo>
                    <a:pt x="12" y="7"/>
                  </a:lnTo>
                  <a:lnTo>
                    <a:pt x="0" y="0"/>
                  </a:lnTo>
                  <a:lnTo>
                    <a:pt x="5" y="1"/>
                  </a:lnTo>
                  <a:lnTo>
                    <a:pt x="9" y="2"/>
                  </a:lnTo>
                  <a:lnTo>
                    <a:pt x="12" y="4"/>
                  </a:lnTo>
                  <a:lnTo>
                    <a:pt x="15" y="7"/>
                  </a:lnTo>
                  <a:lnTo>
                    <a:pt x="17" y="10"/>
                  </a:lnTo>
                  <a:lnTo>
                    <a:pt x="17" y="1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76" name="Freeform 584"/>
            <p:cNvSpPr>
              <a:spLocks/>
            </p:cNvSpPr>
            <p:nvPr/>
          </p:nvSpPr>
          <p:spPr bwMode="auto">
            <a:xfrm>
              <a:off x="3497" y="4054"/>
              <a:ext cx="5" cy="11"/>
            </a:xfrm>
            <a:custGeom>
              <a:avLst/>
              <a:gdLst>
                <a:gd name="T0" fmla="*/ 4 w 5"/>
                <a:gd name="T1" fmla="*/ 10 h 11"/>
                <a:gd name="T2" fmla="*/ 3 w 5"/>
                <a:gd name="T3" fmla="*/ 10 h 11"/>
                <a:gd name="T4" fmla="*/ 0 w 5"/>
                <a:gd name="T5" fmla="*/ 8 h 11"/>
                <a:gd name="T6" fmla="*/ 0 w 5"/>
                <a:gd name="T7" fmla="*/ 2 h 11"/>
                <a:gd name="T8" fmla="*/ 2 w 5"/>
                <a:gd name="T9" fmla="*/ 0 h 11"/>
                <a:gd name="T10" fmla="*/ 4 w 5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1">
                  <a:moveTo>
                    <a:pt x="4" y="10"/>
                  </a:moveTo>
                  <a:lnTo>
                    <a:pt x="3" y="10"/>
                  </a:lnTo>
                  <a:lnTo>
                    <a:pt x="0" y="8"/>
                  </a:lnTo>
                  <a:lnTo>
                    <a:pt x="0" y="2"/>
                  </a:lnTo>
                  <a:lnTo>
                    <a:pt x="2" y="0"/>
                  </a:lnTo>
                  <a:lnTo>
                    <a:pt x="4" y="10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77" name="Freeform 585"/>
            <p:cNvSpPr>
              <a:spLocks/>
            </p:cNvSpPr>
            <p:nvPr/>
          </p:nvSpPr>
          <p:spPr bwMode="auto">
            <a:xfrm>
              <a:off x="3218" y="4065"/>
              <a:ext cx="10" cy="11"/>
            </a:xfrm>
            <a:custGeom>
              <a:avLst/>
              <a:gdLst>
                <a:gd name="T0" fmla="*/ 9 w 10"/>
                <a:gd name="T1" fmla="*/ 10 h 11"/>
                <a:gd name="T2" fmla="*/ 9 w 10"/>
                <a:gd name="T3" fmla="*/ 8 h 11"/>
                <a:gd name="T4" fmla="*/ 5 w 10"/>
                <a:gd name="T5" fmla="*/ 7 h 11"/>
                <a:gd name="T6" fmla="*/ 2 w 10"/>
                <a:gd name="T7" fmla="*/ 7 h 11"/>
                <a:gd name="T8" fmla="*/ 0 w 10"/>
                <a:gd name="T9" fmla="*/ 2 h 11"/>
                <a:gd name="T10" fmla="*/ 4 w 10"/>
                <a:gd name="T11" fmla="*/ 0 h 11"/>
                <a:gd name="T12" fmla="*/ 7 w 10"/>
                <a:gd name="T13" fmla="*/ 3 h 11"/>
                <a:gd name="T14" fmla="*/ 9 w 10"/>
                <a:gd name="T15" fmla="*/ 7 h 11"/>
                <a:gd name="T16" fmla="*/ 9 w 10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1">
                  <a:moveTo>
                    <a:pt x="9" y="10"/>
                  </a:moveTo>
                  <a:lnTo>
                    <a:pt x="9" y="8"/>
                  </a:lnTo>
                  <a:lnTo>
                    <a:pt x="5" y="7"/>
                  </a:lnTo>
                  <a:lnTo>
                    <a:pt x="2" y="7"/>
                  </a:lnTo>
                  <a:lnTo>
                    <a:pt x="0" y="2"/>
                  </a:lnTo>
                  <a:lnTo>
                    <a:pt x="4" y="0"/>
                  </a:lnTo>
                  <a:lnTo>
                    <a:pt x="7" y="3"/>
                  </a:lnTo>
                  <a:lnTo>
                    <a:pt x="9" y="7"/>
                  </a:lnTo>
                  <a:lnTo>
                    <a:pt x="9" y="1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78" name="Freeform 586"/>
            <p:cNvSpPr>
              <a:spLocks/>
            </p:cNvSpPr>
            <p:nvPr/>
          </p:nvSpPr>
          <p:spPr bwMode="auto">
            <a:xfrm>
              <a:off x="3240" y="4111"/>
              <a:ext cx="14" cy="7"/>
            </a:xfrm>
            <a:custGeom>
              <a:avLst/>
              <a:gdLst>
                <a:gd name="T0" fmla="*/ 13 w 14"/>
                <a:gd name="T1" fmla="*/ 3 h 7"/>
                <a:gd name="T2" fmla="*/ 12 w 14"/>
                <a:gd name="T3" fmla="*/ 3 h 7"/>
                <a:gd name="T4" fmla="*/ 9 w 14"/>
                <a:gd name="T5" fmla="*/ 6 h 7"/>
                <a:gd name="T6" fmla="*/ 0 w 14"/>
                <a:gd name="T7" fmla="*/ 5 h 7"/>
                <a:gd name="T8" fmla="*/ 0 w 14"/>
                <a:gd name="T9" fmla="*/ 3 h 7"/>
                <a:gd name="T10" fmla="*/ 1 w 14"/>
                <a:gd name="T11" fmla="*/ 0 h 7"/>
                <a:gd name="T12" fmla="*/ 8 w 14"/>
                <a:gd name="T13" fmla="*/ 1 h 7"/>
                <a:gd name="T14" fmla="*/ 12 w 14"/>
                <a:gd name="T15" fmla="*/ 3 h 7"/>
                <a:gd name="T16" fmla="*/ 13 w 14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7">
                  <a:moveTo>
                    <a:pt x="13" y="3"/>
                  </a:moveTo>
                  <a:lnTo>
                    <a:pt x="12" y="3"/>
                  </a:lnTo>
                  <a:lnTo>
                    <a:pt x="9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1" y="0"/>
                  </a:lnTo>
                  <a:lnTo>
                    <a:pt x="8" y="1"/>
                  </a:lnTo>
                  <a:lnTo>
                    <a:pt x="12" y="3"/>
                  </a:lnTo>
                  <a:lnTo>
                    <a:pt x="13" y="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79" name="Freeform 587"/>
            <p:cNvSpPr>
              <a:spLocks/>
            </p:cNvSpPr>
            <p:nvPr/>
          </p:nvSpPr>
          <p:spPr bwMode="auto">
            <a:xfrm>
              <a:off x="3295" y="3598"/>
              <a:ext cx="46" cy="34"/>
            </a:xfrm>
            <a:custGeom>
              <a:avLst/>
              <a:gdLst>
                <a:gd name="T0" fmla="*/ 20 w 46"/>
                <a:gd name="T1" fmla="*/ 0 h 34"/>
                <a:gd name="T2" fmla="*/ 26 w 46"/>
                <a:gd name="T3" fmla="*/ 3 h 34"/>
                <a:gd name="T4" fmla="*/ 45 w 46"/>
                <a:gd name="T5" fmla="*/ 3 h 34"/>
                <a:gd name="T6" fmla="*/ 38 w 46"/>
                <a:gd name="T7" fmla="*/ 10 h 34"/>
                <a:gd name="T8" fmla="*/ 34 w 46"/>
                <a:gd name="T9" fmla="*/ 19 h 34"/>
                <a:gd name="T10" fmla="*/ 34 w 46"/>
                <a:gd name="T11" fmla="*/ 31 h 34"/>
                <a:gd name="T12" fmla="*/ 35 w 46"/>
                <a:gd name="T13" fmla="*/ 33 h 34"/>
                <a:gd name="T14" fmla="*/ 0 w 46"/>
                <a:gd name="T15" fmla="*/ 19 h 34"/>
                <a:gd name="T16" fmla="*/ 12 w 46"/>
                <a:gd name="T17" fmla="*/ 15 h 34"/>
                <a:gd name="T18" fmla="*/ 18 w 46"/>
                <a:gd name="T19" fmla="*/ 4 h 34"/>
                <a:gd name="T20" fmla="*/ 20 w 46"/>
                <a:gd name="T2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34">
                  <a:moveTo>
                    <a:pt x="20" y="0"/>
                  </a:moveTo>
                  <a:lnTo>
                    <a:pt x="26" y="3"/>
                  </a:lnTo>
                  <a:lnTo>
                    <a:pt x="45" y="3"/>
                  </a:lnTo>
                  <a:lnTo>
                    <a:pt x="38" y="10"/>
                  </a:lnTo>
                  <a:lnTo>
                    <a:pt x="34" y="19"/>
                  </a:lnTo>
                  <a:lnTo>
                    <a:pt x="34" y="31"/>
                  </a:lnTo>
                  <a:lnTo>
                    <a:pt x="35" y="33"/>
                  </a:lnTo>
                  <a:lnTo>
                    <a:pt x="0" y="19"/>
                  </a:lnTo>
                  <a:lnTo>
                    <a:pt x="12" y="15"/>
                  </a:lnTo>
                  <a:lnTo>
                    <a:pt x="18" y="4"/>
                  </a:lnTo>
                  <a:lnTo>
                    <a:pt x="20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80" name="Freeform 588"/>
            <p:cNvSpPr>
              <a:spLocks/>
            </p:cNvSpPr>
            <p:nvPr/>
          </p:nvSpPr>
          <p:spPr bwMode="auto">
            <a:xfrm>
              <a:off x="3350" y="3544"/>
              <a:ext cx="21" cy="7"/>
            </a:xfrm>
            <a:custGeom>
              <a:avLst/>
              <a:gdLst>
                <a:gd name="T0" fmla="*/ 20 w 21"/>
                <a:gd name="T1" fmla="*/ 1 h 7"/>
                <a:gd name="T2" fmla="*/ 19 w 21"/>
                <a:gd name="T3" fmla="*/ 4 h 7"/>
                <a:gd name="T4" fmla="*/ 11 w 21"/>
                <a:gd name="T5" fmla="*/ 2 h 7"/>
                <a:gd name="T6" fmla="*/ 2 w 21"/>
                <a:gd name="T7" fmla="*/ 6 h 7"/>
                <a:gd name="T8" fmla="*/ 0 w 21"/>
                <a:gd name="T9" fmla="*/ 6 h 7"/>
                <a:gd name="T10" fmla="*/ 9 w 21"/>
                <a:gd name="T11" fmla="*/ 1 h 7"/>
                <a:gd name="T12" fmla="*/ 16 w 21"/>
                <a:gd name="T13" fmla="*/ 0 h 7"/>
                <a:gd name="T14" fmla="*/ 20 w 21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7">
                  <a:moveTo>
                    <a:pt x="20" y="1"/>
                  </a:moveTo>
                  <a:lnTo>
                    <a:pt x="19" y="4"/>
                  </a:lnTo>
                  <a:lnTo>
                    <a:pt x="11" y="2"/>
                  </a:lnTo>
                  <a:lnTo>
                    <a:pt x="2" y="6"/>
                  </a:lnTo>
                  <a:lnTo>
                    <a:pt x="0" y="6"/>
                  </a:lnTo>
                  <a:lnTo>
                    <a:pt x="9" y="1"/>
                  </a:lnTo>
                  <a:lnTo>
                    <a:pt x="16" y="0"/>
                  </a:lnTo>
                  <a:lnTo>
                    <a:pt x="20" y="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81" name="Freeform 589"/>
            <p:cNvSpPr>
              <a:spLocks/>
            </p:cNvSpPr>
            <p:nvPr/>
          </p:nvSpPr>
          <p:spPr bwMode="auto">
            <a:xfrm>
              <a:off x="3352" y="3552"/>
              <a:ext cx="11" cy="7"/>
            </a:xfrm>
            <a:custGeom>
              <a:avLst/>
              <a:gdLst>
                <a:gd name="T0" fmla="*/ 10 w 11"/>
                <a:gd name="T1" fmla="*/ 0 h 7"/>
                <a:gd name="T2" fmla="*/ 8 w 11"/>
                <a:gd name="T3" fmla="*/ 1 h 7"/>
                <a:gd name="T4" fmla="*/ 3 w 11"/>
                <a:gd name="T5" fmla="*/ 2 h 7"/>
                <a:gd name="T6" fmla="*/ 0 w 11"/>
                <a:gd name="T7" fmla="*/ 4 h 7"/>
                <a:gd name="T8" fmla="*/ 0 w 11"/>
                <a:gd name="T9" fmla="*/ 6 h 7"/>
                <a:gd name="T10" fmla="*/ 7 w 11"/>
                <a:gd name="T11" fmla="*/ 6 h 7"/>
                <a:gd name="T12" fmla="*/ 10 w 11"/>
                <a:gd name="T13" fmla="*/ 6 h 7"/>
                <a:gd name="T14" fmla="*/ 10 w 11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7">
                  <a:moveTo>
                    <a:pt x="10" y="0"/>
                  </a:moveTo>
                  <a:lnTo>
                    <a:pt x="8" y="1"/>
                  </a:lnTo>
                  <a:lnTo>
                    <a:pt x="3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7" y="6"/>
                  </a:lnTo>
                  <a:lnTo>
                    <a:pt x="10" y="6"/>
                  </a:lnTo>
                  <a:lnTo>
                    <a:pt x="1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82" name="Freeform 590"/>
            <p:cNvSpPr>
              <a:spLocks/>
            </p:cNvSpPr>
            <p:nvPr/>
          </p:nvSpPr>
          <p:spPr bwMode="auto">
            <a:xfrm>
              <a:off x="3352" y="3550"/>
              <a:ext cx="14" cy="10"/>
            </a:xfrm>
            <a:custGeom>
              <a:avLst/>
              <a:gdLst>
                <a:gd name="T0" fmla="*/ 0 w 14"/>
                <a:gd name="T1" fmla="*/ 6 h 10"/>
                <a:gd name="T2" fmla="*/ 6 w 14"/>
                <a:gd name="T3" fmla="*/ 3 h 10"/>
                <a:gd name="T4" fmla="*/ 6 w 14"/>
                <a:gd name="T5" fmla="*/ 6 h 10"/>
                <a:gd name="T6" fmla="*/ 6 w 14"/>
                <a:gd name="T7" fmla="*/ 8 h 10"/>
                <a:gd name="T8" fmla="*/ 1 w 14"/>
                <a:gd name="T9" fmla="*/ 8 h 10"/>
                <a:gd name="T10" fmla="*/ 7 w 14"/>
                <a:gd name="T11" fmla="*/ 8 h 10"/>
                <a:gd name="T12" fmla="*/ 10 w 14"/>
                <a:gd name="T13" fmla="*/ 8 h 10"/>
                <a:gd name="T14" fmla="*/ 11 w 14"/>
                <a:gd name="T15" fmla="*/ 9 h 10"/>
                <a:gd name="T16" fmla="*/ 10 w 14"/>
                <a:gd name="T17" fmla="*/ 8 h 10"/>
                <a:gd name="T18" fmla="*/ 11 w 14"/>
                <a:gd name="T19" fmla="*/ 6 h 10"/>
                <a:gd name="T20" fmla="*/ 11 w 14"/>
                <a:gd name="T21" fmla="*/ 4 h 10"/>
                <a:gd name="T22" fmla="*/ 11 w 14"/>
                <a:gd name="T23" fmla="*/ 3 h 10"/>
                <a:gd name="T24" fmla="*/ 10 w 14"/>
                <a:gd name="T25" fmla="*/ 3 h 10"/>
                <a:gd name="T26" fmla="*/ 13 w 14"/>
                <a:gd name="T27" fmla="*/ 0 h 10"/>
                <a:gd name="T28" fmla="*/ 4 w 14"/>
                <a:gd name="T29" fmla="*/ 3 h 10"/>
                <a:gd name="T30" fmla="*/ 0 w 14"/>
                <a:gd name="T31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" h="10">
                  <a:moveTo>
                    <a:pt x="0" y="6"/>
                  </a:moveTo>
                  <a:lnTo>
                    <a:pt x="6" y="3"/>
                  </a:lnTo>
                  <a:lnTo>
                    <a:pt x="6" y="6"/>
                  </a:lnTo>
                  <a:lnTo>
                    <a:pt x="6" y="8"/>
                  </a:lnTo>
                  <a:lnTo>
                    <a:pt x="1" y="8"/>
                  </a:lnTo>
                  <a:lnTo>
                    <a:pt x="7" y="8"/>
                  </a:lnTo>
                  <a:lnTo>
                    <a:pt x="10" y="8"/>
                  </a:lnTo>
                  <a:lnTo>
                    <a:pt x="11" y="9"/>
                  </a:lnTo>
                  <a:lnTo>
                    <a:pt x="10" y="8"/>
                  </a:lnTo>
                  <a:lnTo>
                    <a:pt x="11" y="6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0" y="3"/>
                  </a:lnTo>
                  <a:lnTo>
                    <a:pt x="13" y="0"/>
                  </a:lnTo>
                  <a:lnTo>
                    <a:pt x="4" y="3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83" name="Freeform 591"/>
            <p:cNvSpPr>
              <a:spLocks/>
            </p:cNvSpPr>
            <p:nvPr/>
          </p:nvSpPr>
          <p:spPr bwMode="auto">
            <a:xfrm>
              <a:off x="3353" y="3581"/>
              <a:ext cx="9" cy="2"/>
            </a:xfrm>
            <a:custGeom>
              <a:avLst/>
              <a:gdLst>
                <a:gd name="T0" fmla="*/ 7 w 9"/>
                <a:gd name="T1" fmla="*/ 1 h 2"/>
                <a:gd name="T2" fmla="*/ 7 w 9"/>
                <a:gd name="T3" fmla="*/ 1 h 2"/>
                <a:gd name="T4" fmla="*/ 3 w 9"/>
                <a:gd name="T5" fmla="*/ 1 h 2"/>
                <a:gd name="T6" fmla="*/ 3 w 9"/>
                <a:gd name="T7" fmla="*/ 1 h 2"/>
                <a:gd name="T8" fmla="*/ 0 w 9"/>
                <a:gd name="T9" fmla="*/ 1 h 2"/>
                <a:gd name="T10" fmla="*/ 3 w 9"/>
                <a:gd name="T11" fmla="*/ 1 h 2"/>
                <a:gd name="T12" fmla="*/ 5 w 9"/>
                <a:gd name="T13" fmla="*/ 1 h 2"/>
                <a:gd name="T14" fmla="*/ 7 w 9"/>
                <a:gd name="T15" fmla="*/ 0 h 2"/>
                <a:gd name="T16" fmla="*/ 8 w 9"/>
                <a:gd name="T17" fmla="*/ 1 h 2"/>
                <a:gd name="T18" fmla="*/ 7 w 9"/>
                <a:gd name="T19" fmla="*/ 1 h 2"/>
                <a:gd name="T20" fmla="*/ 7 w 9"/>
                <a:gd name="T2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2">
                  <a:moveTo>
                    <a:pt x="7" y="1"/>
                  </a:moveTo>
                  <a:lnTo>
                    <a:pt x="7" y="1"/>
                  </a:lnTo>
                  <a:lnTo>
                    <a:pt x="3" y="1"/>
                  </a:lnTo>
                  <a:lnTo>
                    <a:pt x="3" y="1"/>
                  </a:lnTo>
                  <a:lnTo>
                    <a:pt x="0" y="1"/>
                  </a:lnTo>
                  <a:lnTo>
                    <a:pt x="3" y="1"/>
                  </a:lnTo>
                  <a:lnTo>
                    <a:pt x="5" y="1"/>
                  </a:lnTo>
                  <a:lnTo>
                    <a:pt x="7" y="0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0000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84" name="Freeform 592"/>
            <p:cNvSpPr>
              <a:spLocks/>
            </p:cNvSpPr>
            <p:nvPr/>
          </p:nvSpPr>
          <p:spPr bwMode="auto">
            <a:xfrm>
              <a:off x="3306" y="3570"/>
              <a:ext cx="5" cy="2"/>
            </a:xfrm>
            <a:custGeom>
              <a:avLst/>
              <a:gdLst>
                <a:gd name="T0" fmla="*/ 2 w 5"/>
                <a:gd name="T1" fmla="*/ 0 h 2"/>
                <a:gd name="T2" fmla="*/ 3 w 5"/>
                <a:gd name="T3" fmla="*/ 1 h 2"/>
                <a:gd name="T4" fmla="*/ 4 w 5"/>
                <a:gd name="T5" fmla="*/ 1 h 2"/>
                <a:gd name="T6" fmla="*/ 4 w 5"/>
                <a:gd name="T7" fmla="*/ 1 h 2"/>
                <a:gd name="T8" fmla="*/ 1 w 5"/>
                <a:gd name="T9" fmla="*/ 1 h 2"/>
                <a:gd name="T10" fmla="*/ 0 w 5"/>
                <a:gd name="T11" fmla="*/ 0 h 2"/>
                <a:gd name="T12" fmla="*/ 2 w 5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2">
                  <a:moveTo>
                    <a:pt x="2" y="0"/>
                  </a:moveTo>
                  <a:lnTo>
                    <a:pt x="3" y="1"/>
                  </a:lnTo>
                  <a:lnTo>
                    <a:pt x="4" y="1"/>
                  </a:lnTo>
                  <a:lnTo>
                    <a:pt x="4" y="1"/>
                  </a:lnTo>
                  <a:lnTo>
                    <a:pt x="1" y="1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85" name="Freeform 593"/>
            <p:cNvSpPr>
              <a:spLocks/>
            </p:cNvSpPr>
            <p:nvPr/>
          </p:nvSpPr>
          <p:spPr bwMode="auto">
            <a:xfrm>
              <a:off x="3277" y="3611"/>
              <a:ext cx="61" cy="35"/>
            </a:xfrm>
            <a:custGeom>
              <a:avLst/>
              <a:gdLst>
                <a:gd name="T0" fmla="*/ 60 w 61"/>
                <a:gd name="T1" fmla="*/ 29 h 35"/>
                <a:gd name="T2" fmla="*/ 46 w 61"/>
                <a:gd name="T3" fmla="*/ 21 h 35"/>
                <a:gd name="T4" fmla="*/ 48 w 61"/>
                <a:gd name="T5" fmla="*/ 34 h 35"/>
                <a:gd name="T6" fmla="*/ 0 w 61"/>
                <a:gd name="T7" fmla="*/ 13 h 35"/>
                <a:gd name="T8" fmla="*/ 2 w 61"/>
                <a:gd name="T9" fmla="*/ 0 h 35"/>
                <a:gd name="T10" fmla="*/ 51 w 61"/>
                <a:gd name="T11" fmla="*/ 13 h 35"/>
                <a:gd name="T12" fmla="*/ 60 w 61"/>
                <a:gd name="T13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35">
                  <a:moveTo>
                    <a:pt x="60" y="29"/>
                  </a:moveTo>
                  <a:lnTo>
                    <a:pt x="46" y="21"/>
                  </a:lnTo>
                  <a:lnTo>
                    <a:pt x="48" y="34"/>
                  </a:lnTo>
                  <a:lnTo>
                    <a:pt x="0" y="13"/>
                  </a:lnTo>
                  <a:lnTo>
                    <a:pt x="2" y="0"/>
                  </a:lnTo>
                  <a:lnTo>
                    <a:pt x="51" y="13"/>
                  </a:lnTo>
                  <a:lnTo>
                    <a:pt x="60" y="2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86" name="Freeform 594"/>
            <p:cNvSpPr>
              <a:spLocks/>
            </p:cNvSpPr>
            <p:nvPr/>
          </p:nvSpPr>
          <p:spPr bwMode="auto">
            <a:xfrm>
              <a:off x="3334" y="3616"/>
              <a:ext cx="19" cy="22"/>
            </a:xfrm>
            <a:custGeom>
              <a:avLst/>
              <a:gdLst>
                <a:gd name="T0" fmla="*/ 5 w 19"/>
                <a:gd name="T1" fmla="*/ 2 h 22"/>
                <a:gd name="T2" fmla="*/ 16 w 19"/>
                <a:gd name="T3" fmla="*/ 14 h 22"/>
                <a:gd name="T4" fmla="*/ 18 w 19"/>
                <a:gd name="T5" fmla="*/ 21 h 22"/>
                <a:gd name="T6" fmla="*/ 10 w 19"/>
                <a:gd name="T7" fmla="*/ 13 h 22"/>
                <a:gd name="T8" fmla="*/ 0 w 19"/>
                <a:gd name="T9" fmla="*/ 18 h 22"/>
                <a:gd name="T10" fmla="*/ 1 w 19"/>
                <a:gd name="T11" fmla="*/ 0 h 22"/>
                <a:gd name="T12" fmla="*/ 5 w 19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2">
                  <a:moveTo>
                    <a:pt x="5" y="2"/>
                  </a:moveTo>
                  <a:lnTo>
                    <a:pt x="16" y="14"/>
                  </a:lnTo>
                  <a:lnTo>
                    <a:pt x="18" y="21"/>
                  </a:lnTo>
                  <a:lnTo>
                    <a:pt x="10" y="13"/>
                  </a:lnTo>
                  <a:lnTo>
                    <a:pt x="0" y="18"/>
                  </a:lnTo>
                  <a:lnTo>
                    <a:pt x="1" y="0"/>
                  </a:lnTo>
                  <a:lnTo>
                    <a:pt x="5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87" name="Freeform 595"/>
            <p:cNvSpPr>
              <a:spLocks/>
            </p:cNvSpPr>
            <p:nvPr/>
          </p:nvSpPr>
          <p:spPr bwMode="auto">
            <a:xfrm>
              <a:off x="3324" y="3624"/>
              <a:ext cx="9" cy="11"/>
            </a:xfrm>
            <a:custGeom>
              <a:avLst/>
              <a:gdLst>
                <a:gd name="T0" fmla="*/ 2 w 9"/>
                <a:gd name="T1" fmla="*/ 0 h 11"/>
                <a:gd name="T2" fmla="*/ 0 w 9"/>
                <a:gd name="T3" fmla="*/ 5 h 11"/>
                <a:gd name="T4" fmla="*/ 8 w 9"/>
                <a:gd name="T5" fmla="*/ 10 h 11"/>
                <a:gd name="T6" fmla="*/ 2 w 9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2" y="0"/>
                  </a:moveTo>
                  <a:lnTo>
                    <a:pt x="0" y="5"/>
                  </a:lnTo>
                  <a:lnTo>
                    <a:pt x="8" y="10"/>
                  </a:lnTo>
                  <a:lnTo>
                    <a:pt x="2" y="0"/>
                  </a:lnTo>
                </a:path>
              </a:pathLst>
            </a:custGeom>
            <a:solidFill>
              <a:srgbClr val="3030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88" name="Freeform 596"/>
            <p:cNvSpPr>
              <a:spLocks/>
            </p:cNvSpPr>
            <p:nvPr/>
          </p:nvSpPr>
          <p:spPr bwMode="auto">
            <a:xfrm>
              <a:off x="3484" y="3762"/>
              <a:ext cx="44" cy="11"/>
            </a:xfrm>
            <a:custGeom>
              <a:avLst/>
              <a:gdLst>
                <a:gd name="T0" fmla="*/ 0 w 44"/>
                <a:gd name="T1" fmla="*/ 4 h 11"/>
                <a:gd name="T2" fmla="*/ 6 w 44"/>
                <a:gd name="T3" fmla="*/ 10 h 11"/>
                <a:gd name="T4" fmla="*/ 24 w 44"/>
                <a:gd name="T5" fmla="*/ 7 h 11"/>
                <a:gd name="T6" fmla="*/ 37 w 44"/>
                <a:gd name="T7" fmla="*/ 3 h 11"/>
                <a:gd name="T8" fmla="*/ 43 w 44"/>
                <a:gd name="T9" fmla="*/ 0 h 11"/>
                <a:gd name="T10" fmla="*/ 35 w 44"/>
                <a:gd name="T11" fmla="*/ 0 h 11"/>
                <a:gd name="T12" fmla="*/ 3 w 44"/>
                <a:gd name="T13" fmla="*/ 4 h 11"/>
                <a:gd name="T14" fmla="*/ 0 w 44"/>
                <a:gd name="T15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" h="11">
                  <a:moveTo>
                    <a:pt x="0" y="4"/>
                  </a:moveTo>
                  <a:lnTo>
                    <a:pt x="6" y="10"/>
                  </a:lnTo>
                  <a:lnTo>
                    <a:pt x="24" y="7"/>
                  </a:lnTo>
                  <a:lnTo>
                    <a:pt x="37" y="3"/>
                  </a:lnTo>
                  <a:lnTo>
                    <a:pt x="43" y="0"/>
                  </a:lnTo>
                  <a:lnTo>
                    <a:pt x="35" y="0"/>
                  </a:lnTo>
                  <a:lnTo>
                    <a:pt x="3" y="4"/>
                  </a:lnTo>
                  <a:lnTo>
                    <a:pt x="0" y="4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89" name="Freeform 597"/>
            <p:cNvSpPr>
              <a:spLocks/>
            </p:cNvSpPr>
            <p:nvPr/>
          </p:nvSpPr>
          <p:spPr bwMode="auto">
            <a:xfrm>
              <a:off x="3537" y="3855"/>
              <a:ext cx="162" cy="123"/>
            </a:xfrm>
            <a:custGeom>
              <a:avLst/>
              <a:gdLst>
                <a:gd name="T0" fmla="*/ 0 w 162"/>
                <a:gd name="T1" fmla="*/ 19 h 123"/>
                <a:gd name="T2" fmla="*/ 7 w 162"/>
                <a:gd name="T3" fmla="*/ 15 h 123"/>
                <a:gd name="T4" fmla="*/ 63 w 162"/>
                <a:gd name="T5" fmla="*/ 0 h 123"/>
                <a:gd name="T6" fmla="*/ 102 w 162"/>
                <a:gd name="T7" fmla="*/ 31 h 123"/>
                <a:gd name="T8" fmla="*/ 146 w 162"/>
                <a:gd name="T9" fmla="*/ 92 h 123"/>
                <a:gd name="T10" fmla="*/ 161 w 162"/>
                <a:gd name="T11" fmla="*/ 113 h 123"/>
                <a:gd name="T12" fmla="*/ 117 w 162"/>
                <a:gd name="T13" fmla="*/ 122 h 123"/>
                <a:gd name="T14" fmla="*/ 98 w 162"/>
                <a:gd name="T15" fmla="*/ 54 h 123"/>
                <a:gd name="T16" fmla="*/ 63 w 162"/>
                <a:gd name="T17" fmla="*/ 6 h 123"/>
                <a:gd name="T18" fmla="*/ 0 w 162"/>
                <a:gd name="T19" fmla="*/ 1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2" h="123">
                  <a:moveTo>
                    <a:pt x="0" y="19"/>
                  </a:moveTo>
                  <a:lnTo>
                    <a:pt x="7" y="15"/>
                  </a:lnTo>
                  <a:lnTo>
                    <a:pt x="63" y="0"/>
                  </a:lnTo>
                  <a:lnTo>
                    <a:pt x="102" y="31"/>
                  </a:lnTo>
                  <a:lnTo>
                    <a:pt x="146" y="92"/>
                  </a:lnTo>
                  <a:lnTo>
                    <a:pt x="161" y="113"/>
                  </a:lnTo>
                  <a:lnTo>
                    <a:pt x="117" y="122"/>
                  </a:lnTo>
                  <a:lnTo>
                    <a:pt x="98" y="54"/>
                  </a:lnTo>
                  <a:lnTo>
                    <a:pt x="63" y="6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90" name="Freeform 598"/>
            <p:cNvSpPr>
              <a:spLocks/>
            </p:cNvSpPr>
            <p:nvPr/>
          </p:nvSpPr>
          <p:spPr bwMode="auto">
            <a:xfrm>
              <a:off x="3274" y="3506"/>
              <a:ext cx="75" cy="64"/>
            </a:xfrm>
            <a:custGeom>
              <a:avLst/>
              <a:gdLst>
                <a:gd name="T0" fmla="*/ 74 w 75"/>
                <a:gd name="T1" fmla="*/ 7 h 64"/>
                <a:gd name="T2" fmla="*/ 55 w 75"/>
                <a:gd name="T3" fmla="*/ 1 h 64"/>
                <a:gd name="T4" fmla="*/ 31 w 75"/>
                <a:gd name="T5" fmla="*/ 0 h 64"/>
                <a:gd name="T6" fmla="*/ 13 w 75"/>
                <a:gd name="T7" fmla="*/ 5 h 64"/>
                <a:gd name="T8" fmla="*/ 0 w 75"/>
                <a:gd name="T9" fmla="*/ 13 h 64"/>
                <a:gd name="T10" fmla="*/ 11 w 75"/>
                <a:gd name="T11" fmla="*/ 12 h 64"/>
                <a:gd name="T12" fmla="*/ 26 w 75"/>
                <a:gd name="T13" fmla="*/ 13 h 64"/>
                <a:gd name="T14" fmla="*/ 9 w 75"/>
                <a:gd name="T15" fmla="*/ 19 h 64"/>
                <a:gd name="T16" fmla="*/ 0 w 75"/>
                <a:gd name="T17" fmla="*/ 33 h 64"/>
                <a:gd name="T18" fmla="*/ 0 w 75"/>
                <a:gd name="T19" fmla="*/ 50 h 64"/>
                <a:gd name="T20" fmla="*/ 15 w 75"/>
                <a:gd name="T21" fmla="*/ 63 h 64"/>
                <a:gd name="T22" fmla="*/ 4 w 75"/>
                <a:gd name="T23" fmla="*/ 47 h 64"/>
                <a:gd name="T24" fmla="*/ 6 w 75"/>
                <a:gd name="T25" fmla="*/ 31 h 64"/>
                <a:gd name="T26" fmla="*/ 23 w 75"/>
                <a:gd name="T27" fmla="*/ 22 h 64"/>
                <a:gd name="T28" fmla="*/ 45 w 75"/>
                <a:gd name="T29" fmla="*/ 15 h 64"/>
                <a:gd name="T30" fmla="*/ 34 w 75"/>
                <a:gd name="T31" fmla="*/ 10 h 64"/>
                <a:gd name="T32" fmla="*/ 19 w 75"/>
                <a:gd name="T33" fmla="*/ 7 h 64"/>
                <a:gd name="T34" fmla="*/ 38 w 75"/>
                <a:gd name="T35" fmla="*/ 3 h 64"/>
                <a:gd name="T36" fmla="*/ 67 w 75"/>
                <a:gd name="T37" fmla="*/ 5 h 64"/>
                <a:gd name="T38" fmla="*/ 74 w 75"/>
                <a:gd name="T39" fmla="*/ 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5" h="64">
                  <a:moveTo>
                    <a:pt x="74" y="7"/>
                  </a:moveTo>
                  <a:lnTo>
                    <a:pt x="55" y="1"/>
                  </a:lnTo>
                  <a:lnTo>
                    <a:pt x="31" y="0"/>
                  </a:lnTo>
                  <a:lnTo>
                    <a:pt x="13" y="5"/>
                  </a:lnTo>
                  <a:lnTo>
                    <a:pt x="0" y="13"/>
                  </a:lnTo>
                  <a:lnTo>
                    <a:pt x="11" y="12"/>
                  </a:lnTo>
                  <a:lnTo>
                    <a:pt x="26" y="13"/>
                  </a:lnTo>
                  <a:lnTo>
                    <a:pt x="9" y="19"/>
                  </a:lnTo>
                  <a:lnTo>
                    <a:pt x="0" y="33"/>
                  </a:lnTo>
                  <a:lnTo>
                    <a:pt x="0" y="50"/>
                  </a:lnTo>
                  <a:lnTo>
                    <a:pt x="15" y="63"/>
                  </a:lnTo>
                  <a:lnTo>
                    <a:pt x="4" y="47"/>
                  </a:lnTo>
                  <a:lnTo>
                    <a:pt x="6" y="31"/>
                  </a:lnTo>
                  <a:lnTo>
                    <a:pt x="23" y="22"/>
                  </a:lnTo>
                  <a:lnTo>
                    <a:pt x="45" y="15"/>
                  </a:lnTo>
                  <a:lnTo>
                    <a:pt x="34" y="10"/>
                  </a:lnTo>
                  <a:lnTo>
                    <a:pt x="19" y="7"/>
                  </a:lnTo>
                  <a:lnTo>
                    <a:pt x="38" y="3"/>
                  </a:lnTo>
                  <a:lnTo>
                    <a:pt x="67" y="5"/>
                  </a:lnTo>
                  <a:lnTo>
                    <a:pt x="74" y="7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91" name="Freeform 599"/>
            <p:cNvSpPr>
              <a:spLocks/>
            </p:cNvSpPr>
            <p:nvPr/>
          </p:nvSpPr>
          <p:spPr bwMode="auto">
            <a:xfrm>
              <a:off x="3369" y="3505"/>
              <a:ext cx="3" cy="12"/>
            </a:xfrm>
            <a:custGeom>
              <a:avLst/>
              <a:gdLst>
                <a:gd name="T0" fmla="*/ 0 w 3"/>
                <a:gd name="T1" fmla="*/ 11 h 12"/>
                <a:gd name="T2" fmla="*/ 2 w 3"/>
                <a:gd name="T3" fmla="*/ 6 h 12"/>
                <a:gd name="T4" fmla="*/ 1 w 3"/>
                <a:gd name="T5" fmla="*/ 3 h 12"/>
                <a:gd name="T6" fmla="*/ 0 w 3"/>
                <a:gd name="T7" fmla="*/ 0 h 12"/>
                <a:gd name="T8" fmla="*/ 1 w 3"/>
                <a:gd name="T9" fmla="*/ 5 h 12"/>
                <a:gd name="T10" fmla="*/ 1 w 3"/>
                <a:gd name="T11" fmla="*/ 7 h 12"/>
                <a:gd name="T12" fmla="*/ 0 w 3"/>
                <a:gd name="T13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2">
                  <a:moveTo>
                    <a:pt x="0" y="11"/>
                  </a:moveTo>
                  <a:lnTo>
                    <a:pt x="2" y="6"/>
                  </a:lnTo>
                  <a:lnTo>
                    <a:pt x="1" y="3"/>
                  </a:lnTo>
                  <a:lnTo>
                    <a:pt x="0" y="0"/>
                  </a:lnTo>
                  <a:lnTo>
                    <a:pt x="1" y="5"/>
                  </a:lnTo>
                  <a:lnTo>
                    <a:pt x="1" y="7"/>
                  </a:lnTo>
                  <a:lnTo>
                    <a:pt x="0" y="11"/>
                  </a:lnTo>
                </a:path>
              </a:pathLst>
            </a:cu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92" name="Oval 600"/>
            <p:cNvSpPr>
              <a:spLocks noChangeArrowheads="1"/>
            </p:cNvSpPr>
            <p:nvPr/>
          </p:nvSpPr>
          <p:spPr bwMode="auto">
            <a:xfrm flipH="1" flipV="1">
              <a:off x="3354" y="3550"/>
              <a:ext cx="5" cy="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032793" name="Group 601"/>
          <p:cNvGrpSpPr>
            <a:grpSpLocks/>
          </p:cNvGrpSpPr>
          <p:nvPr/>
        </p:nvGrpSpPr>
        <p:grpSpPr bwMode="auto">
          <a:xfrm>
            <a:off x="6248400" y="4191000"/>
            <a:ext cx="1358900" cy="936625"/>
            <a:chOff x="3936" y="2640"/>
            <a:chExt cx="856" cy="590"/>
          </a:xfrm>
        </p:grpSpPr>
        <p:sp>
          <p:nvSpPr>
            <p:cNvPr id="1032794" name="Freeform 602"/>
            <p:cNvSpPr>
              <a:spLocks/>
            </p:cNvSpPr>
            <p:nvPr/>
          </p:nvSpPr>
          <p:spPr bwMode="auto">
            <a:xfrm>
              <a:off x="4034" y="2738"/>
              <a:ext cx="405" cy="68"/>
            </a:xfrm>
            <a:custGeom>
              <a:avLst/>
              <a:gdLst>
                <a:gd name="T0" fmla="*/ 4 w 405"/>
                <a:gd name="T1" fmla="*/ 67 h 68"/>
                <a:gd name="T2" fmla="*/ 387 w 405"/>
                <a:gd name="T3" fmla="*/ 67 h 68"/>
                <a:gd name="T4" fmla="*/ 398 w 405"/>
                <a:gd name="T5" fmla="*/ 35 h 68"/>
                <a:gd name="T6" fmla="*/ 404 w 405"/>
                <a:gd name="T7" fmla="*/ 12 h 68"/>
                <a:gd name="T8" fmla="*/ 399 w 405"/>
                <a:gd name="T9" fmla="*/ 2 h 68"/>
                <a:gd name="T10" fmla="*/ 325 w 405"/>
                <a:gd name="T11" fmla="*/ 3 h 68"/>
                <a:gd name="T12" fmla="*/ 221 w 405"/>
                <a:gd name="T13" fmla="*/ 1 h 68"/>
                <a:gd name="T14" fmla="*/ 112 w 405"/>
                <a:gd name="T15" fmla="*/ 0 h 68"/>
                <a:gd name="T16" fmla="*/ 21 w 405"/>
                <a:gd name="T17" fmla="*/ 5 h 68"/>
                <a:gd name="T18" fmla="*/ 12 w 405"/>
                <a:gd name="T19" fmla="*/ 7 h 68"/>
                <a:gd name="T20" fmla="*/ 0 w 405"/>
                <a:gd name="T21" fmla="*/ 38 h 68"/>
                <a:gd name="T22" fmla="*/ 4 w 405"/>
                <a:gd name="T23" fmla="*/ 6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5" h="68">
                  <a:moveTo>
                    <a:pt x="4" y="67"/>
                  </a:moveTo>
                  <a:lnTo>
                    <a:pt x="387" y="67"/>
                  </a:lnTo>
                  <a:lnTo>
                    <a:pt x="398" y="35"/>
                  </a:lnTo>
                  <a:lnTo>
                    <a:pt x="404" y="12"/>
                  </a:lnTo>
                  <a:lnTo>
                    <a:pt x="399" y="2"/>
                  </a:lnTo>
                  <a:lnTo>
                    <a:pt x="325" y="3"/>
                  </a:lnTo>
                  <a:lnTo>
                    <a:pt x="221" y="1"/>
                  </a:lnTo>
                  <a:lnTo>
                    <a:pt x="112" y="0"/>
                  </a:lnTo>
                  <a:lnTo>
                    <a:pt x="21" y="5"/>
                  </a:lnTo>
                  <a:lnTo>
                    <a:pt x="12" y="7"/>
                  </a:lnTo>
                  <a:lnTo>
                    <a:pt x="0" y="38"/>
                  </a:lnTo>
                  <a:lnTo>
                    <a:pt x="4" y="67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95" name="Freeform 603"/>
            <p:cNvSpPr>
              <a:spLocks/>
            </p:cNvSpPr>
            <p:nvPr/>
          </p:nvSpPr>
          <p:spPr bwMode="auto">
            <a:xfrm>
              <a:off x="4045" y="2740"/>
              <a:ext cx="383" cy="8"/>
            </a:xfrm>
            <a:custGeom>
              <a:avLst/>
              <a:gdLst>
                <a:gd name="T0" fmla="*/ 382 w 383"/>
                <a:gd name="T1" fmla="*/ 0 h 8"/>
                <a:gd name="T2" fmla="*/ 309 w 383"/>
                <a:gd name="T3" fmla="*/ 1 h 8"/>
                <a:gd name="T4" fmla="*/ 208 w 383"/>
                <a:gd name="T5" fmla="*/ 0 h 8"/>
                <a:gd name="T6" fmla="*/ 103 w 383"/>
                <a:gd name="T7" fmla="*/ 0 h 8"/>
                <a:gd name="T8" fmla="*/ 13 w 383"/>
                <a:gd name="T9" fmla="*/ 3 h 8"/>
                <a:gd name="T10" fmla="*/ 4 w 383"/>
                <a:gd name="T11" fmla="*/ 5 h 8"/>
                <a:gd name="T12" fmla="*/ 0 w 383"/>
                <a:gd name="T13" fmla="*/ 7 h 8"/>
                <a:gd name="T14" fmla="*/ 382 w 383"/>
                <a:gd name="T15" fmla="*/ 6 h 8"/>
                <a:gd name="T16" fmla="*/ 382 w 383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3" h="8">
                  <a:moveTo>
                    <a:pt x="382" y="0"/>
                  </a:moveTo>
                  <a:lnTo>
                    <a:pt x="309" y="1"/>
                  </a:lnTo>
                  <a:lnTo>
                    <a:pt x="208" y="0"/>
                  </a:lnTo>
                  <a:lnTo>
                    <a:pt x="103" y="0"/>
                  </a:lnTo>
                  <a:lnTo>
                    <a:pt x="13" y="3"/>
                  </a:lnTo>
                  <a:lnTo>
                    <a:pt x="4" y="5"/>
                  </a:lnTo>
                  <a:lnTo>
                    <a:pt x="0" y="7"/>
                  </a:lnTo>
                  <a:lnTo>
                    <a:pt x="382" y="6"/>
                  </a:lnTo>
                  <a:lnTo>
                    <a:pt x="382" y="0"/>
                  </a:lnTo>
                </a:path>
              </a:pathLst>
            </a:custGeom>
            <a:solidFill>
              <a:srgbClr val="F0F0F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96" name="Rectangle 604"/>
            <p:cNvSpPr>
              <a:spLocks noChangeArrowheads="1"/>
            </p:cNvSpPr>
            <p:nvPr/>
          </p:nvSpPr>
          <p:spPr bwMode="auto">
            <a:xfrm>
              <a:off x="4039" y="2795"/>
              <a:ext cx="354" cy="1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797" name="Freeform 605"/>
            <p:cNvSpPr>
              <a:spLocks/>
            </p:cNvSpPr>
            <p:nvPr/>
          </p:nvSpPr>
          <p:spPr bwMode="auto">
            <a:xfrm>
              <a:off x="4016" y="2805"/>
              <a:ext cx="407" cy="348"/>
            </a:xfrm>
            <a:custGeom>
              <a:avLst/>
              <a:gdLst>
                <a:gd name="T0" fmla="*/ 22 w 407"/>
                <a:gd name="T1" fmla="*/ 0 h 348"/>
                <a:gd name="T2" fmla="*/ 0 w 407"/>
                <a:gd name="T3" fmla="*/ 347 h 348"/>
                <a:gd name="T4" fmla="*/ 397 w 407"/>
                <a:gd name="T5" fmla="*/ 347 h 348"/>
                <a:gd name="T6" fmla="*/ 406 w 407"/>
                <a:gd name="T7" fmla="*/ 0 h 348"/>
                <a:gd name="T8" fmla="*/ 22 w 407"/>
                <a:gd name="T9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348">
                  <a:moveTo>
                    <a:pt x="22" y="0"/>
                  </a:moveTo>
                  <a:lnTo>
                    <a:pt x="0" y="347"/>
                  </a:lnTo>
                  <a:lnTo>
                    <a:pt x="397" y="347"/>
                  </a:lnTo>
                  <a:lnTo>
                    <a:pt x="406" y="0"/>
                  </a:lnTo>
                  <a:lnTo>
                    <a:pt x="22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98" name="Freeform 606"/>
            <p:cNvSpPr>
              <a:spLocks/>
            </p:cNvSpPr>
            <p:nvPr/>
          </p:nvSpPr>
          <p:spPr bwMode="auto">
            <a:xfrm>
              <a:off x="4116" y="2841"/>
              <a:ext cx="206" cy="193"/>
            </a:xfrm>
            <a:custGeom>
              <a:avLst/>
              <a:gdLst>
                <a:gd name="T0" fmla="*/ 12 w 206"/>
                <a:gd name="T1" fmla="*/ 0 h 193"/>
                <a:gd name="T2" fmla="*/ 0 w 206"/>
                <a:gd name="T3" fmla="*/ 192 h 193"/>
                <a:gd name="T4" fmla="*/ 205 w 206"/>
                <a:gd name="T5" fmla="*/ 192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" h="193">
                  <a:moveTo>
                    <a:pt x="12" y="0"/>
                  </a:moveTo>
                  <a:lnTo>
                    <a:pt x="0" y="192"/>
                  </a:lnTo>
                  <a:lnTo>
                    <a:pt x="205" y="19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799" name="Freeform 607"/>
            <p:cNvSpPr>
              <a:spLocks/>
            </p:cNvSpPr>
            <p:nvPr/>
          </p:nvSpPr>
          <p:spPr bwMode="auto">
            <a:xfrm>
              <a:off x="4163" y="2906"/>
              <a:ext cx="138" cy="78"/>
            </a:xfrm>
            <a:custGeom>
              <a:avLst/>
              <a:gdLst>
                <a:gd name="T0" fmla="*/ 0 w 138"/>
                <a:gd name="T1" fmla="*/ 77 h 78"/>
                <a:gd name="T2" fmla="*/ 38 w 138"/>
                <a:gd name="T3" fmla="*/ 43 h 78"/>
                <a:gd name="T4" fmla="*/ 91 w 138"/>
                <a:gd name="T5" fmla="*/ 36 h 78"/>
                <a:gd name="T6" fmla="*/ 137 w 138"/>
                <a:gd name="T7" fmla="*/ 8 h 78"/>
                <a:gd name="T8" fmla="*/ 137 w 138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78">
                  <a:moveTo>
                    <a:pt x="0" y="77"/>
                  </a:moveTo>
                  <a:lnTo>
                    <a:pt x="38" y="43"/>
                  </a:lnTo>
                  <a:lnTo>
                    <a:pt x="91" y="36"/>
                  </a:lnTo>
                  <a:lnTo>
                    <a:pt x="137" y="8"/>
                  </a:lnTo>
                  <a:lnTo>
                    <a:pt x="137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00" name="Line 608"/>
            <p:cNvSpPr>
              <a:spLocks noChangeShapeType="1"/>
            </p:cNvSpPr>
            <p:nvPr/>
          </p:nvSpPr>
          <p:spPr bwMode="auto">
            <a:xfrm>
              <a:off x="4110" y="2862"/>
              <a:ext cx="1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01" name="Line 609"/>
            <p:cNvSpPr>
              <a:spLocks noChangeShapeType="1"/>
            </p:cNvSpPr>
            <p:nvPr/>
          </p:nvSpPr>
          <p:spPr bwMode="auto">
            <a:xfrm>
              <a:off x="4105" y="2911"/>
              <a:ext cx="1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02" name="Line 610"/>
            <p:cNvSpPr>
              <a:spLocks noChangeShapeType="1"/>
            </p:cNvSpPr>
            <p:nvPr/>
          </p:nvSpPr>
          <p:spPr bwMode="auto">
            <a:xfrm>
              <a:off x="4100" y="2959"/>
              <a:ext cx="1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03" name="Line 611"/>
            <p:cNvSpPr>
              <a:spLocks noChangeShapeType="1"/>
            </p:cNvSpPr>
            <p:nvPr/>
          </p:nvSpPr>
          <p:spPr bwMode="auto">
            <a:xfrm>
              <a:off x="4097" y="3002"/>
              <a:ext cx="1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04" name="Freeform 612"/>
            <p:cNvSpPr>
              <a:spLocks/>
            </p:cNvSpPr>
            <p:nvPr/>
          </p:nvSpPr>
          <p:spPr bwMode="auto">
            <a:xfrm>
              <a:off x="4093" y="2860"/>
              <a:ext cx="18" cy="3"/>
            </a:xfrm>
            <a:custGeom>
              <a:avLst/>
              <a:gdLst>
                <a:gd name="T0" fmla="*/ 0 w 18"/>
                <a:gd name="T1" fmla="*/ 2 h 3"/>
                <a:gd name="T2" fmla="*/ 7 w 18"/>
                <a:gd name="T3" fmla="*/ 0 h 3"/>
                <a:gd name="T4" fmla="*/ 10 w 18"/>
                <a:gd name="T5" fmla="*/ 2 h 3"/>
                <a:gd name="T6" fmla="*/ 17 w 1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3">
                  <a:moveTo>
                    <a:pt x="0" y="2"/>
                  </a:moveTo>
                  <a:lnTo>
                    <a:pt x="7" y="0"/>
                  </a:lnTo>
                  <a:lnTo>
                    <a:pt x="10" y="2"/>
                  </a:lnTo>
                  <a:lnTo>
                    <a:pt x="17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05" name="Freeform 613"/>
            <p:cNvSpPr>
              <a:spLocks/>
            </p:cNvSpPr>
            <p:nvPr/>
          </p:nvSpPr>
          <p:spPr bwMode="auto">
            <a:xfrm>
              <a:off x="4090" y="2911"/>
              <a:ext cx="13" cy="4"/>
            </a:xfrm>
            <a:custGeom>
              <a:avLst/>
              <a:gdLst>
                <a:gd name="T0" fmla="*/ 0 w 13"/>
                <a:gd name="T1" fmla="*/ 0 h 4"/>
                <a:gd name="T2" fmla="*/ 5 w 13"/>
                <a:gd name="T3" fmla="*/ 3 h 4"/>
                <a:gd name="T4" fmla="*/ 7 w 13"/>
                <a:gd name="T5" fmla="*/ 3 h 4"/>
                <a:gd name="T6" fmla="*/ 10 w 13"/>
                <a:gd name="T7" fmla="*/ 3 h 4"/>
                <a:gd name="T8" fmla="*/ 12 w 13"/>
                <a:gd name="T9" fmla="*/ 3 h 4"/>
                <a:gd name="T10" fmla="*/ 10 w 13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4">
                  <a:moveTo>
                    <a:pt x="0" y="0"/>
                  </a:moveTo>
                  <a:lnTo>
                    <a:pt x="5" y="3"/>
                  </a:lnTo>
                  <a:lnTo>
                    <a:pt x="7" y="3"/>
                  </a:lnTo>
                  <a:lnTo>
                    <a:pt x="10" y="3"/>
                  </a:lnTo>
                  <a:lnTo>
                    <a:pt x="12" y="3"/>
                  </a:lnTo>
                  <a:lnTo>
                    <a:pt x="1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06" name="Freeform 614"/>
            <p:cNvSpPr>
              <a:spLocks/>
            </p:cNvSpPr>
            <p:nvPr/>
          </p:nvSpPr>
          <p:spPr bwMode="auto">
            <a:xfrm>
              <a:off x="4086" y="2959"/>
              <a:ext cx="15" cy="6"/>
            </a:xfrm>
            <a:custGeom>
              <a:avLst/>
              <a:gdLst>
                <a:gd name="T0" fmla="*/ 0 w 15"/>
                <a:gd name="T1" fmla="*/ 0 h 6"/>
                <a:gd name="T2" fmla="*/ 2 w 15"/>
                <a:gd name="T3" fmla="*/ 0 h 6"/>
                <a:gd name="T4" fmla="*/ 7 w 15"/>
                <a:gd name="T5" fmla="*/ 0 h 6"/>
                <a:gd name="T6" fmla="*/ 9 w 15"/>
                <a:gd name="T7" fmla="*/ 5 h 6"/>
                <a:gd name="T8" fmla="*/ 14 w 1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">
                  <a:moveTo>
                    <a:pt x="0" y="0"/>
                  </a:moveTo>
                  <a:lnTo>
                    <a:pt x="2" y="0"/>
                  </a:lnTo>
                  <a:lnTo>
                    <a:pt x="7" y="0"/>
                  </a:lnTo>
                  <a:lnTo>
                    <a:pt x="9" y="5"/>
                  </a:lnTo>
                  <a:lnTo>
                    <a:pt x="1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07" name="Freeform 615"/>
            <p:cNvSpPr>
              <a:spLocks/>
            </p:cNvSpPr>
            <p:nvPr/>
          </p:nvSpPr>
          <p:spPr bwMode="auto">
            <a:xfrm>
              <a:off x="4088" y="3000"/>
              <a:ext cx="10" cy="9"/>
            </a:xfrm>
            <a:custGeom>
              <a:avLst/>
              <a:gdLst>
                <a:gd name="T0" fmla="*/ 0 w 10"/>
                <a:gd name="T1" fmla="*/ 6 h 9"/>
                <a:gd name="T2" fmla="*/ 0 w 10"/>
                <a:gd name="T3" fmla="*/ 2 h 9"/>
                <a:gd name="T4" fmla="*/ 2 w 10"/>
                <a:gd name="T5" fmla="*/ 0 h 9"/>
                <a:gd name="T6" fmla="*/ 5 w 10"/>
                <a:gd name="T7" fmla="*/ 2 h 9"/>
                <a:gd name="T8" fmla="*/ 7 w 10"/>
                <a:gd name="T9" fmla="*/ 8 h 9"/>
                <a:gd name="T10" fmla="*/ 9 w 10"/>
                <a:gd name="T11" fmla="*/ 2 h 9"/>
                <a:gd name="T12" fmla="*/ 9 w 10"/>
                <a:gd name="T13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0" y="6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5" y="2"/>
                  </a:lnTo>
                  <a:lnTo>
                    <a:pt x="7" y="8"/>
                  </a:lnTo>
                  <a:lnTo>
                    <a:pt x="9" y="2"/>
                  </a:lnTo>
                  <a:lnTo>
                    <a:pt x="9" y="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08" name="Rectangle 616"/>
            <p:cNvSpPr>
              <a:spLocks noChangeArrowheads="1"/>
            </p:cNvSpPr>
            <p:nvPr/>
          </p:nvSpPr>
          <p:spPr bwMode="auto">
            <a:xfrm>
              <a:off x="4039" y="2800"/>
              <a:ext cx="354" cy="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809" name="Oval 617"/>
            <p:cNvSpPr>
              <a:spLocks noChangeArrowheads="1"/>
            </p:cNvSpPr>
            <p:nvPr/>
          </p:nvSpPr>
          <p:spPr bwMode="auto">
            <a:xfrm>
              <a:off x="4161" y="2981"/>
              <a:ext cx="1" cy="1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810" name="Oval 618"/>
            <p:cNvSpPr>
              <a:spLocks noChangeArrowheads="1"/>
            </p:cNvSpPr>
            <p:nvPr/>
          </p:nvSpPr>
          <p:spPr bwMode="auto">
            <a:xfrm>
              <a:off x="4193" y="2949"/>
              <a:ext cx="7" cy="1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811" name="Oval 619"/>
            <p:cNvSpPr>
              <a:spLocks noChangeArrowheads="1"/>
            </p:cNvSpPr>
            <p:nvPr/>
          </p:nvSpPr>
          <p:spPr bwMode="auto">
            <a:xfrm>
              <a:off x="4252" y="2940"/>
              <a:ext cx="1" cy="1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2812" name="Freeform 620"/>
            <p:cNvSpPr>
              <a:spLocks/>
            </p:cNvSpPr>
            <p:nvPr/>
          </p:nvSpPr>
          <p:spPr bwMode="auto">
            <a:xfrm>
              <a:off x="3936" y="3111"/>
              <a:ext cx="856" cy="119"/>
            </a:xfrm>
            <a:custGeom>
              <a:avLst/>
              <a:gdLst>
                <a:gd name="T0" fmla="*/ 1 w 856"/>
                <a:gd name="T1" fmla="*/ 1 h 119"/>
                <a:gd name="T2" fmla="*/ 315 w 856"/>
                <a:gd name="T3" fmla="*/ 0 h 119"/>
                <a:gd name="T4" fmla="*/ 855 w 856"/>
                <a:gd name="T5" fmla="*/ 103 h 119"/>
                <a:gd name="T6" fmla="*/ 855 w 856"/>
                <a:gd name="T7" fmla="*/ 118 h 119"/>
                <a:gd name="T8" fmla="*/ 0 w 856"/>
                <a:gd name="T9" fmla="*/ 118 h 119"/>
                <a:gd name="T10" fmla="*/ 1 w 856"/>
                <a:gd name="T11" fmla="*/ 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6" h="119">
                  <a:moveTo>
                    <a:pt x="1" y="1"/>
                  </a:moveTo>
                  <a:lnTo>
                    <a:pt x="315" y="0"/>
                  </a:lnTo>
                  <a:lnTo>
                    <a:pt x="855" y="103"/>
                  </a:lnTo>
                  <a:lnTo>
                    <a:pt x="855" y="118"/>
                  </a:lnTo>
                  <a:lnTo>
                    <a:pt x="0" y="118"/>
                  </a:lnTo>
                  <a:lnTo>
                    <a:pt x="1" y="1"/>
                  </a:lnTo>
                </a:path>
              </a:pathLst>
            </a:custGeom>
            <a:solidFill>
              <a:srgbClr val="8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13" name="Freeform 621"/>
            <p:cNvSpPr>
              <a:spLocks/>
            </p:cNvSpPr>
            <p:nvPr/>
          </p:nvSpPr>
          <p:spPr bwMode="auto">
            <a:xfrm>
              <a:off x="4391" y="3166"/>
              <a:ext cx="400" cy="49"/>
            </a:xfrm>
            <a:custGeom>
              <a:avLst/>
              <a:gdLst>
                <a:gd name="T0" fmla="*/ 0 w 400"/>
                <a:gd name="T1" fmla="*/ 16 h 49"/>
                <a:gd name="T2" fmla="*/ 16 w 400"/>
                <a:gd name="T3" fmla="*/ 16 h 49"/>
                <a:gd name="T4" fmla="*/ 57 w 400"/>
                <a:gd name="T5" fmla="*/ 21 h 49"/>
                <a:gd name="T6" fmla="*/ 94 w 400"/>
                <a:gd name="T7" fmla="*/ 28 h 49"/>
                <a:gd name="T8" fmla="*/ 209 w 400"/>
                <a:gd name="T9" fmla="*/ 33 h 49"/>
                <a:gd name="T10" fmla="*/ 259 w 400"/>
                <a:gd name="T11" fmla="*/ 40 h 49"/>
                <a:gd name="T12" fmla="*/ 296 w 400"/>
                <a:gd name="T13" fmla="*/ 43 h 49"/>
                <a:gd name="T14" fmla="*/ 399 w 400"/>
                <a:gd name="T15" fmla="*/ 48 h 49"/>
                <a:gd name="T16" fmla="*/ 368 w 400"/>
                <a:gd name="T17" fmla="*/ 40 h 49"/>
                <a:gd name="T18" fmla="*/ 216 w 400"/>
                <a:gd name="T19" fmla="*/ 9 h 49"/>
                <a:gd name="T20" fmla="*/ 77 w 400"/>
                <a:gd name="T21" fmla="*/ 3 h 49"/>
                <a:gd name="T22" fmla="*/ 6 w 400"/>
                <a:gd name="T23" fmla="*/ 0 h 49"/>
                <a:gd name="T24" fmla="*/ 0 w 400"/>
                <a:gd name="T25" fmla="*/ 1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0" h="49">
                  <a:moveTo>
                    <a:pt x="0" y="16"/>
                  </a:moveTo>
                  <a:lnTo>
                    <a:pt x="16" y="16"/>
                  </a:lnTo>
                  <a:lnTo>
                    <a:pt x="57" y="21"/>
                  </a:lnTo>
                  <a:lnTo>
                    <a:pt x="94" y="28"/>
                  </a:lnTo>
                  <a:lnTo>
                    <a:pt x="209" y="33"/>
                  </a:lnTo>
                  <a:lnTo>
                    <a:pt x="259" y="40"/>
                  </a:lnTo>
                  <a:lnTo>
                    <a:pt x="296" y="43"/>
                  </a:lnTo>
                  <a:lnTo>
                    <a:pt x="399" y="48"/>
                  </a:lnTo>
                  <a:lnTo>
                    <a:pt x="368" y="40"/>
                  </a:lnTo>
                  <a:lnTo>
                    <a:pt x="216" y="9"/>
                  </a:lnTo>
                  <a:lnTo>
                    <a:pt x="77" y="3"/>
                  </a:lnTo>
                  <a:lnTo>
                    <a:pt x="6" y="0"/>
                  </a:lnTo>
                  <a:lnTo>
                    <a:pt x="0" y="16"/>
                  </a:lnTo>
                </a:path>
              </a:pathLst>
            </a:custGeom>
            <a:solidFill>
              <a:srgbClr val="3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14" name="Freeform 622"/>
            <p:cNvSpPr>
              <a:spLocks/>
            </p:cNvSpPr>
            <p:nvPr/>
          </p:nvSpPr>
          <p:spPr bwMode="auto">
            <a:xfrm>
              <a:off x="4100" y="3127"/>
              <a:ext cx="255" cy="29"/>
            </a:xfrm>
            <a:custGeom>
              <a:avLst/>
              <a:gdLst>
                <a:gd name="T0" fmla="*/ 0 w 255"/>
                <a:gd name="T1" fmla="*/ 0 h 29"/>
                <a:gd name="T2" fmla="*/ 201 w 255"/>
                <a:gd name="T3" fmla="*/ 0 h 29"/>
                <a:gd name="T4" fmla="*/ 254 w 255"/>
                <a:gd name="T5" fmla="*/ 28 h 29"/>
                <a:gd name="T6" fmla="*/ 48 w 255"/>
                <a:gd name="T7" fmla="*/ 28 h 29"/>
                <a:gd name="T8" fmla="*/ 0 w 255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9">
                  <a:moveTo>
                    <a:pt x="0" y="0"/>
                  </a:moveTo>
                  <a:lnTo>
                    <a:pt x="201" y="0"/>
                  </a:lnTo>
                  <a:lnTo>
                    <a:pt x="254" y="28"/>
                  </a:lnTo>
                  <a:lnTo>
                    <a:pt x="48" y="28"/>
                  </a:lnTo>
                  <a:lnTo>
                    <a:pt x="0" y="0"/>
                  </a:lnTo>
                </a:path>
              </a:pathLst>
            </a:cu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15" name="Freeform 623"/>
            <p:cNvSpPr>
              <a:spLocks/>
            </p:cNvSpPr>
            <p:nvPr/>
          </p:nvSpPr>
          <p:spPr bwMode="auto">
            <a:xfrm>
              <a:off x="4098" y="3125"/>
              <a:ext cx="248" cy="28"/>
            </a:xfrm>
            <a:custGeom>
              <a:avLst/>
              <a:gdLst>
                <a:gd name="T0" fmla="*/ 0 w 248"/>
                <a:gd name="T1" fmla="*/ 0 h 28"/>
                <a:gd name="T2" fmla="*/ 195 w 248"/>
                <a:gd name="T3" fmla="*/ 0 h 28"/>
                <a:gd name="T4" fmla="*/ 247 w 248"/>
                <a:gd name="T5" fmla="*/ 27 h 28"/>
                <a:gd name="T6" fmla="*/ 46 w 248"/>
                <a:gd name="T7" fmla="*/ 27 h 28"/>
                <a:gd name="T8" fmla="*/ 0 w 24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8">
                  <a:moveTo>
                    <a:pt x="0" y="0"/>
                  </a:moveTo>
                  <a:lnTo>
                    <a:pt x="195" y="0"/>
                  </a:lnTo>
                  <a:lnTo>
                    <a:pt x="247" y="27"/>
                  </a:lnTo>
                  <a:lnTo>
                    <a:pt x="46" y="27"/>
                  </a:lnTo>
                  <a:lnTo>
                    <a:pt x="0" y="0"/>
                  </a:lnTo>
                </a:path>
              </a:pathLst>
            </a:custGeom>
            <a:solidFill>
              <a:srgbClr val="E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16" name="Freeform 624"/>
            <p:cNvSpPr>
              <a:spLocks/>
            </p:cNvSpPr>
            <p:nvPr/>
          </p:nvSpPr>
          <p:spPr bwMode="auto">
            <a:xfrm>
              <a:off x="4066" y="3120"/>
              <a:ext cx="248" cy="27"/>
            </a:xfrm>
            <a:custGeom>
              <a:avLst/>
              <a:gdLst>
                <a:gd name="T0" fmla="*/ 0 w 248"/>
                <a:gd name="T1" fmla="*/ 0 h 27"/>
                <a:gd name="T2" fmla="*/ 195 w 248"/>
                <a:gd name="T3" fmla="*/ 0 h 27"/>
                <a:gd name="T4" fmla="*/ 247 w 248"/>
                <a:gd name="T5" fmla="*/ 26 h 27"/>
                <a:gd name="T6" fmla="*/ 46 w 248"/>
                <a:gd name="T7" fmla="*/ 26 h 27"/>
                <a:gd name="T8" fmla="*/ 0 w 2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7">
                  <a:moveTo>
                    <a:pt x="0" y="0"/>
                  </a:moveTo>
                  <a:lnTo>
                    <a:pt x="195" y="0"/>
                  </a:lnTo>
                  <a:lnTo>
                    <a:pt x="247" y="26"/>
                  </a:lnTo>
                  <a:lnTo>
                    <a:pt x="46" y="26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17" name="Freeform 625"/>
            <p:cNvSpPr>
              <a:spLocks/>
            </p:cNvSpPr>
            <p:nvPr/>
          </p:nvSpPr>
          <p:spPr bwMode="auto">
            <a:xfrm>
              <a:off x="4120" y="3170"/>
              <a:ext cx="265" cy="32"/>
            </a:xfrm>
            <a:custGeom>
              <a:avLst/>
              <a:gdLst>
                <a:gd name="T0" fmla="*/ 0 w 265"/>
                <a:gd name="T1" fmla="*/ 0 h 32"/>
                <a:gd name="T2" fmla="*/ 211 w 265"/>
                <a:gd name="T3" fmla="*/ 1 h 32"/>
                <a:gd name="T4" fmla="*/ 264 w 265"/>
                <a:gd name="T5" fmla="*/ 31 h 32"/>
                <a:gd name="T6" fmla="*/ 49 w 265"/>
                <a:gd name="T7" fmla="*/ 31 h 32"/>
                <a:gd name="T8" fmla="*/ 0 w 265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32">
                  <a:moveTo>
                    <a:pt x="0" y="0"/>
                  </a:moveTo>
                  <a:lnTo>
                    <a:pt x="211" y="1"/>
                  </a:lnTo>
                  <a:lnTo>
                    <a:pt x="264" y="31"/>
                  </a:lnTo>
                  <a:lnTo>
                    <a:pt x="49" y="31"/>
                  </a:lnTo>
                  <a:lnTo>
                    <a:pt x="0" y="0"/>
                  </a:lnTo>
                </a:path>
              </a:pathLst>
            </a:custGeom>
            <a:solidFill>
              <a:srgbClr val="E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18" name="Freeform 626"/>
            <p:cNvSpPr>
              <a:spLocks/>
            </p:cNvSpPr>
            <p:nvPr/>
          </p:nvSpPr>
          <p:spPr bwMode="auto">
            <a:xfrm>
              <a:off x="4153" y="3162"/>
              <a:ext cx="259" cy="32"/>
            </a:xfrm>
            <a:custGeom>
              <a:avLst/>
              <a:gdLst>
                <a:gd name="T0" fmla="*/ 0 w 259"/>
                <a:gd name="T1" fmla="*/ 0 h 32"/>
                <a:gd name="T2" fmla="*/ 210 w 259"/>
                <a:gd name="T3" fmla="*/ 1 h 32"/>
                <a:gd name="T4" fmla="*/ 258 w 259"/>
                <a:gd name="T5" fmla="*/ 30 h 32"/>
                <a:gd name="T6" fmla="*/ 48 w 259"/>
                <a:gd name="T7" fmla="*/ 31 h 32"/>
                <a:gd name="T8" fmla="*/ 0 w 259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" h="32">
                  <a:moveTo>
                    <a:pt x="0" y="0"/>
                  </a:moveTo>
                  <a:lnTo>
                    <a:pt x="210" y="1"/>
                  </a:lnTo>
                  <a:lnTo>
                    <a:pt x="258" y="30"/>
                  </a:lnTo>
                  <a:lnTo>
                    <a:pt x="48" y="31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19" name="Freeform 627"/>
            <p:cNvSpPr>
              <a:spLocks/>
            </p:cNvSpPr>
            <p:nvPr/>
          </p:nvSpPr>
          <p:spPr bwMode="auto">
            <a:xfrm>
              <a:off x="4284" y="3145"/>
              <a:ext cx="108" cy="52"/>
            </a:xfrm>
            <a:custGeom>
              <a:avLst/>
              <a:gdLst>
                <a:gd name="T0" fmla="*/ 107 w 108"/>
                <a:gd name="T1" fmla="*/ 35 h 52"/>
                <a:gd name="T2" fmla="*/ 99 w 108"/>
                <a:gd name="T3" fmla="*/ 41 h 52"/>
                <a:gd name="T4" fmla="*/ 93 w 108"/>
                <a:gd name="T5" fmla="*/ 48 h 52"/>
                <a:gd name="T6" fmla="*/ 83 w 108"/>
                <a:gd name="T7" fmla="*/ 51 h 52"/>
                <a:gd name="T8" fmla="*/ 78 w 108"/>
                <a:gd name="T9" fmla="*/ 48 h 52"/>
                <a:gd name="T10" fmla="*/ 83 w 108"/>
                <a:gd name="T11" fmla="*/ 33 h 52"/>
                <a:gd name="T12" fmla="*/ 76 w 108"/>
                <a:gd name="T13" fmla="*/ 32 h 52"/>
                <a:gd name="T14" fmla="*/ 69 w 108"/>
                <a:gd name="T15" fmla="*/ 36 h 52"/>
                <a:gd name="T16" fmla="*/ 59 w 108"/>
                <a:gd name="T17" fmla="*/ 46 h 52"/>
                <a:gd name="T18" fmla="*/ 46 w 108"/>
                <a:gd name="T19" fmla="*/ 49 h 52"/>
                <a:gd name="T20" fmla="*/ 41 w 108"/>
                <a:gd name="T21" fmla="*/ 45 h 52"/>
                <a:gd name="T22" fmla="*/ 44 w 108"/>
                <a:gd name="T23" fmla="*/ 37 h 52"/>
                <a:gd name="T24" fmla="*/ 36 w 108"/>
                <a:gd name="T25" fmla="*/ 40 h 52"/>
                <a:gd name="T26" fmla="*/ 23 w 108"/>
                <a:gd name="T27" fmla="*/ 43 h 52"/>
                <a:gd name="T28" fmla="*/ 17 w 108"/>
                <a:gd name="T29" fmla="*/ 42 h 52"/>
                <a:gd name="T30" fmla="*/ 17 w 108"/>
                <a:gd name="T31" fmla="*/ 31 h 52"/>
                <a:gd name="T32" fmla="*/ 15 w 108"/>
                <a:gd name="T33" fmla="*/ 24 h 52"/>
                <a:gd name="T34" fmla="*/ 17 w 108"/>
                <a:gd name="T35" fmla="*/ 17 h 52"/>
                <a:gd name="T36" fmla="*/ 7 w 108"/>
                <a:gd name="T37" fmla="*/ 12 h 52"/>
                <a:gd name="T38" fmla="*/ 0 w 108"/>
                <a:gd name="T39" fmla="*/ 1 h 52"/>
                <a:gd name="T40" fmla="*/ 15 w 108"/>
                <a:gd name="T41" fmla="*/ 1 h 52"/>
                <a:gd name="T42" fmla="*/ 53 w 108"/>
                <a:gd name="T43" fmla="*/ 0 h 52"/>
                <a:gd name="T44" fmla="*/ 93 w 108"/>
                <a:gd name="T45" fmla="*/ 10 h 52"/>
                <a:gd name="T46" fmla="*/ 93 w 108"/>
                <a:gd name="T47" fmla="*/ 13 h 52"/>
                <a:gd name="T48" fmla="*/ 107 w 108"/>
                <a:gd name="T49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8" h="52">
                  <a:moveTo>
                    <a:pt x="107" y="35"/>
                  </a:moveTo>
                  <a:lnTo>
                    <a:pt x="99" y="41"/>
                  </a:lnTo>
                  <a:lnTo>
                    <a:pt x="93" y="48"/>
                  </a:lnTo>
                  <a:lnTo>
                    <a:pt x="83" y="51"/>
                  </a:lnTo>
                  <a:lnTo>
                    <a:pt x="78" y="48"/>
                  </a:lnTo>
                  <a:lnTo>
                    <a:pt x="83" y="33"/>
                  </a:lnTo>
                  <a:lnTo>
                    <a:pt x="76" y="32"/>
                  </a:lnTo>
                  <a:lnTo>
                    <a:pt x="69" y="36"/>
                  </a:lnTo>
                  <a:lnTo>
                    <a:pt x="59" y="46"/>
                  </a:lnTo>
                  <a:lnTo>
                    <a:pt x="46" y="49"/>
                  </a:lnTo>
                  <a:lnTo>
                    <a:pt x="41" y="45"/>
                  </a:lnTo>
                  <a:lnTo>
                    <a:pt x="44" y="37"/>
                  </a:lnTo>
                  <a:lnTo>
                    <a:pt x="36" y="40"/>
                  </a:lnTo>
                  <a:lnTo>
                    <a:pt x="23" y="43"/>
                  </a:lnTo>
                  <a:lnTo>
                    <a:pt x="17" y="42"/>
                  </a:lnTo>
                  <a:lnTo>
                    <a:pt x="17" y="31"/>
                  </a:lnTo>
                  <a:lnTo>
                    <a:pt x="15" y="24"/>
                  </a:lnTo>
                  <a:lnTo>
                    <a:pt x="17" y="17"/>
                  </a:lnTo>
                  <a:lnTo>
                    <a:pt x="7" y="12"/>
                  </a:lnTo>
                  <a:lnTo>
                    <a:pt x="0" y="1"/>
                  </a:lnTo>
                  <a:lnTo>
                    <a:pt x="15" y="1"/>
                  </a:lnTo>
                  <a:lnTo>
                    <a:pt x="53" y="0"/>
                  </a:lnTo>
                  <a:lnTo>
                    <a:pt x="93" y="10"/>
                  </a:lnTo>
                  <a:lnTo>
                    <a:pt x="93" y="13"/>
                  </a:lnTo>
                  <a:lnTo>
                    <a:pt x="107" y="35"/>
                  </a:lnTo>
                </a:path>
              </a:pathLst>
            </a:cu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20" name="Freeform 628"/>
            <p:cNvSpPr>
              <a:spLocks/>
            </p:cNvSpPr>
            <p:nvPr/>
          </p:nvSpPr>
          <p:spPr bwMode="auto">
            <a:xfrm>
              <a:off x="4306" y="2915"/>
              <a:ext cx="29" cy="55"/>
            </a:xfrm>
            <a:custGeom>
              <a:avLst/>
              <a:gdLst>
                <a:gd name="T0" fmla="*/ 1 w 29"/>
                <a:gd name="T1" fmla="*/ 16 h 55"/>
                <a:gd name="T2" fmla="*/ 1 w 29"/>
                <a:gd name="T3" fmla="*/ 18 h 55"/>
                <a:gd name="T4" fmla="*/ 0 w 29"/>
                <a:gd name="T5" fmla="*/ 30 h 55"/>
                <a:gd name="T6" fmla="*/ 1 w 29"/>
                <a:gd name="T7" fmla="*/ 43 h 55"/>
                <a:gd name="T8" fmla="*/ 10 w 29"/>
                <a:gd name="T9" fmla="*/ 54 h 55"/>
                <a:gd name="T10" fmla="*/ 21 w 29"/>
                <a:gd name="T11" fmla="*/ 36 h 55"/>
                <a:gd name="T12" fmla="*/ 28 w 29"/>
                <a:gd name="T13" fmla="*/ 11 h 55"/>
                <a:gd name="T14" fmla="*/ 24 w 29"/>
                <a:gd name="T15" fmla="*/ 2 h 55"/>
                <a:gd name="T16" fmla="*/ 13 w 29"/>
                <a:gd name="T17" fmla="*/ 0 h 55"/>
                <a:gd name="T18" fmla="*/ 6 w 29"/>
                <a:gd name="T19" fmla="*/ 9 h 55"/>
                <a:gd name="T20" fmla="*/ 6 w 29"/>
                <a:gd name="T21" fmla="*/ 11 h 55"/>
                <a:gd name="T22" fmla="*/ 1 w 29"/>
                <a:gd name="T23" fmla="*/ 1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" h="55">
                  <a:moveTo>
                    <a:pt x="1" y="16"/>
                  </a:moveTo>
                  <a:lnTo>
                    <a:pt x="1" y="18"/>
                  </a:lnTo>
                  <a:lnTo>
                    <a:pt x="0" y="30"/>
                  </a:lnTo>
                  <a:lnTo>
                    <a:pt x="1" y="43"/>
                  </a:lnTo>
                  <a:lnTo>
                    <a:pt x="10" y="54"/>
                  </a:lnTo>
                  <a:lnTo>
                    <a:pt x="21" y="36"/>
                  </a:lnTo>
                  <a:lnTo>
                    <a:pt x="28" y="11"/>
                  </a:lnTo>
                  <a:lnTo>
                    <a:pt x="24" y="2"/>
                  </a:lnTo>
                  <a:lnTo>
                    <a:pt x="13" y="0"/>
                  </a:lnTo>
                  <a:lnTo>
                    <a:pt x="6" y="9"/>
                  </a:lnTo>
                  <a:lnTo>
                    <a:pt x="6" y="11"/>
                  </a:lnTo>
                  <a:lnTo>
                    <a:pt x="1" y="1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21" name="Freeform 629"/>
            <p:cNvSpPr>
              <a:spLocks/>
            </p:cNvSpPr>
            <p:nvPr/>
          </p:nvSpPr>
          <p:spPr bwMode="auto">
            <a:xfrm>
              <a:off x="4262" y="2869"/>
              <a:ext cx="73" cy="87"/>
            </a:xfrm>
            <a:custGeom>
              <a:avLst/>
              <a:gdLst>
                <a:gd name="T0" fmla="*/ 72 w 73"/>
                <a:gd name="T1" fmla="*/ 51 h 87"/>
                <a:gd name="T2" fmla="*/ 72 w 73"/>
                <a:gd name="T3" fmla="*/ 49 h 87"/>
                <a:gd name="T4" fmla="*/ 55 w 73"/>
                <a:gd name="T5" fmla="*/ 38 h 87"/>
                <a:gd name="T6" fmla="*/ 54 w 73"/>
                <a:gd name="T7" fmla="*/ 33 h 87"/>
                <a:gd name="T8" fmla="*/ 51 w 73"/>
                <a:gd name="T9" fmla="*/ 24 h 87"/>
                <a:gd name="T10" fmla="*/ 43 w 73"/>
                <a:gd name="T11" fmla="*/ 17 h 87"/>
                <a:gd name="T12" fmla="*/ 29 w 73"/>
                <a:gd name="T13" fmla="*/ 8 h 87"/>
                <a:gd name="T14" fmla="*/ 20 w 73"/>
                <a:gd name="T15" fmla="*/ 0 h 87"/>
                <a:gd name="T16" fmla="*/ 15 w 73"/>
                <a:gd name="T17" fmla="*/ 7 h 87"/>
                <a:gd name="T18" fmla="*/ 0 w 73"/>
                <a:gd name="T19" fmla="*/ 35 h 87"/>
                <a:gd name="T20" fmla="*/ 10 w 73"/>
                <a:gd name="T21" fmla="*/ 45 h 87"/>
                <a:gd name="T22" fmla="*/ 30 w 73"/>
                <a:gd name="T23" fmla="*/ 54 h 87"/>
                <a:gd name="T24" fmla="*/ 42 w 73"/>
                <a:gd name="T25" fmla="*/ 58 h 87"/>
                <a:gd name="T26" fmla="*/ 57 w 73"/>
                <a:gd name="T27" fmla="*/ 78 h 87"/>
                <a:gd name="T28" fmla="*/ 67 w 73"/>
                <a:gd name="T29" fmla="*/ 86 h 87"/>
                <a:gd name="T30" fmla="*/ 72 w 73"/>
                <a:gd name="T31" fmla="*/ 72 h 87"/>
                <a:gd name="T32" fmla="*/ 72 w 73"/>
                <a:gd name="T33" fmla="*/ 5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87">
                  <a:moveTo>
                    <a:pt x="72" y="51"/>
                  </a:moveTo>
                  <a:lnTo>
                    <a:pt x="72" y="49"/>
                  </a:lnTo>
                  <a:lnTo>
                    <a:pt x="55" y="38"/>
                  </a:lnTo>
                  <a:lnTo>
                    <a:pt x="54" y="33"/>
                  </a:lnTo>
                  <a:lnTo>
                    <a:pt x="51" y="24"/>
                  </a:lnTo>
                  <a:lnTo>
                    <a:pt x="43" y="17"/>
                  </a:lnTo>
                  <a:lnTo>
                    <a:pt x="29" y="8"/>
                  </a:lnTo>
                  <a:lnTo>
                    <a:pt x="20" y="0"/>
                  </a:lnTo>
                  <a:lnTo>
                    <a:pt x="15" y="7"/>
                  </a:lnTo>
                  <a:lnTo>
                    <a:pt x="0" y="35"/>
                  </a:lnTo>
                  <a:lnTo>
                    <a:pt x="10" y="45"/>
                  </a:lnTo>
                  <a:lnTo>
                    <a:pt x="30" y="54"/>
                  </a:lnTo>
                  <a:lnTo>
                    <a:pt x="42" y="58"/>
                  </a:lnTo>
                  <a:lnTo>
                    <a:pt x="57" y="78"/>
                  </a:lnTo>
                  <a:lnTo>
                    <a:pt x="67" y="86"/>
                  </a:lnTo>
                  <a:lnTo>
                    <a:pt x="72" y="72"/>
                  </a:lnTo>
                  <a:lnTo>
                    <a:pt x="72" y="51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22" name="Freeform 630"/>
            <p:cNvSpPr>
              <a:spLocks/>
            </p:cNvSpPr>
            <p:nvPr/>
          </p:nvSpPr>
          <p:spPr bwMode="auto">
            <a:xfrm>
              <a:off x="4247" y="2826"/>
              <a:ext cx="35" cy="60"/>
            </a:xfrm>
            <a:custGeom>
              <a:avLst/>
              <a:gdLst>
                <a:gd name="T0" fmla="*/ 0 w 35"/>
                <a:gd name="T1" fmla="*/ 5 h 60"/>
                <a:gd name="T2" fmla="*/ 1 w 35"/>
                <a:gd name="T3" fmla="*/ 0 h 60"/>
                <a:gd name="T4" fmla="*/ 5 w 35"/>
                <a:gd name="T5" fmla="*/ 2 h 60"/>
                <a:gd name="T6" fmla="*/ 34 w 35"/>
                <a:gd name="T7" fmla="*/ 58 h 60"/>
                <a:gd name="T8" fmla="*/ 27 w 35"/>
                <a:gd name="T9" fmla="*/ 59 h 60"/>
                <a:gd name="T10" fmla="*/ 0 w 35"/>
                <a:gd name="T11" fmla="*/ 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60">
                  <a:moveTo>
                    <a:pt x="0" y="5"/>
                  </a:moveTo>
                  <a:lnTo>
                    <a:pt x="1" y="0"/>
                  </a:lnTo>
                  <a:lnTo>
                    <a:pt x="5" y="2"/>
                  </a:lnTo>
                  <a:lnTo>
                    <a:pt x="34" y="58"/>
                  </a:lnTo>
                  <a:lnTo>
                    <a:pt x="27" y="59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23" name="Freeform 631"/>
            <p:cNvSpPr>
              <a:spLocks/>
            </p:cNvSpPr>
            <p:nvPr/>
          </p:nvSpPr>
          <p:spPr bwMode="auto">
            <a:xfrm>
              <a:off x="4262" y="2877"/>
              <a:ext cx="40" cy="32"/>
            </a:xfrm>
            <a:custGeom>
              <a:avLst/>
              <a:gdLst>
                <a:gd name="T0" fmla="*/ 11 w 40"/>
                <a:gd name="T1" fmla="*/ 31 h 32"/>
                <a:gd name="T2" fmla="*/ 20 w 40"/>
                <a:gd name="T3" fmla="*/ 30 h 32"/>
                <a:gd name="T4" fmla="*/ 32 w 40"/>
                <a:gd name="T5" fmla="*/ 30 h 32"/>
                <a:gd name="T6" fmla="*/ 39 w 40"/>
                <a:gd name="T7" fmla="*/ 26 h 32"/>
                <a:gd name="T8" fmla="*/ 39 w 40"/>
                <a:gd name="T9" fmla="*/ 20 h 32"/>
                <a:gd name="T10" fmla="*/ 34 w 40"/>
                <a:gd name="T11" fmla="*/ 11 h 32"/>
                <a:gd name="T12" fmla="*/ 24 w 40"/>
                <a:gd name="T13" fmla="*/ 1 h 32"/>
                <a:gd name="T14" fmla="*/ 16 w 40"/>
                <a:gd name="T15" fmla="*/ 0 h 32"/>
                <a:gd name="T16" fmla="*/ 0 w 40"/>
                <a:gd name="T17" fmla="*/ 17 h 32"/>
                <a:gd name="T18" fmla="*/ 5 w 40"/>
                <a:gd name="T19" fmla="*/ 28 h 32"/>
                <a:gd name="T20" fmla="*/ 11 w 40"/>
                <a:gd name="T2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0" h="32">
                  <a:moveTo>
                    <a:pt x="11" y="31"/>
                  </a:moveTo>
                  <a:lnTo>
                    <a:pt x="20" y="30"/>
                  </a:lnTo>
                  <a:lnTo>
                    <a:pt x="32" y="30"/>
                  </a:lnTo>
                  <a:lnTo>
                    <a:pt x="39" y="26"/>
                  </a:lnTo>
                  <a:lnTo>
                    <a:pt x="39" y="20"/>
                  </a:lnTo>
                  <a:lnTo>
                    <a:pt x="34" y="11"/>
                  </a:lnTo>
                  <a:lnTo>
                    <a:pt x="24" y="1"/>
                  </a:lnTo>
                  <a:lnTo>
                    <a:pt x="16" y="0"/>
                  </a:lnTo>
                  <a:lnTo>
                    <a:pt x="0" y="17"/>
                  </a:lnTo>
                  <a:lnTo>
                    <a:pt x="5" y="28"/>
                  </a:lnTo>
                  <a:lnTo>
                    <a:pt x="11" y="31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24" name="Freeform 632"/>
            <p:cNvSpPr>
              <a:spLocks/>
            </p:cNvSpPr>
            <p:nvPr/>
          </p:nvSpPr>
          <p:spPr bwMode="auto">
            <a:xfrm>
              <a:off x="4253" y="2867"/>
              <a:ext cx="41" cy="38"/>
            </a:xfrm>
            <a:custGeom>
              <a:avLst/>
              <a:gdLst>
                <a:gd name="T0" fmla="*/ 15 w 41"/>
                <a:gd name="T1" fmla="*/ 2 h 38"/>
                <a:gd name="T2" fmla="*/ 14 w 41"/>
                <a:gd name="T3" fmla="*/ 6 h 38"/>
                <a:gd name="T4" fmla="*/ 15 w 41"/>
                <a:gd name="T5" fmla="*/ 7 h 38"/>
                <a:gd name="T6" fmla="*/ 29 w 41"/>
                <a:gd name="T7" fmla="*/ 12 h 38"/>
                <a:gd name="T8" fmla="*/ 31 w 41"/>
                <a:gd name="T9" fmla="*/ 15 h 38"/>
                <a:gd name="T10" fmla="*/ 40 w 41"/>
                <a:gd name="T11" fmla="*/ 24 h 38"/>
                <a:gd name="T12" fmla="*/ 39 w 41"/>
                <a:gd name="T13" fmla="*/ 28 h 38"/>
                <a:gd name="T14" fmla="*/ 35 w 41"/>
                <a:gd name="T15" fmla="*/ 35 h 38"/>
                <a:gd name="T16" fmla="*/ 26 w 41"/>
                <a:gd name="T17" fmla="*/ 34 h 38"/>
                <a:gd name="T18" fmla="*/ 13 w 41"/>
                <a:gd name="T19" fmla="*/ 37 h 38"/>
                <a:gd name="T20" fmla="*/ 7 w 41"/>
                <a:gd name="T21" fmla="*/ 31 h 38"/>
                <a:gd name="T22" fmla="*/ 6 w 41"/>
                <a:gd name="T23" fmla="*/ 28 h 38"/>
                <a:gd name="T24" fmla="*/ 2 w 41"/>
                <a:gd name="T25" fmla="*/ 21 h 38"/>
                <a:gd name="T26" fmla="*/ 0 w 41"/>
                <a:gd name="T27" fmla="*/ 17 h 38"/>
                <a:gd name="T28" fmla="*/ 1 w 41"/>
                <a:gd name="T29" fmla="*/ 13 h 38"/>
                <a:gd name="T30" fmla="*/ 6 w 41"/>
                <a:gd name="T31" fmla="*/ 6 h 38"/>
                <a:gd name="T32" fmla="*/ 10 w 41"/>
                <a:gd name="T33" fmla="*/ 0 h 38"/>
                <a:gd name="T34" fmla="*/ 15 w 41"/>
                <a:gd name="T35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38">
                  <a:moveTo>
                    <a:pt x="15" y="2"/>
                  </a:moveTo>
                  <a:lnTo>
                    <a:pt x="14" y="6"/>
                  </a:lnTo>
                  <a:lnTo>
                    <a:pt x="15" y="7"/>
                  </a:lnTo>
                  <a:lnTo>
                    <a:pt x="29" y="12"/>
                  </a:lnTo>
                  <a:lnTo>
                    <a:pt x="31" y="15"/>
                  </a:lnTo>
                  <a:lnTo>
                    <a:pt x="40" y="24"/>
                  </a:lnTo>
                  <a:lnTo>
                    <a:pt x="39" y="28"/>
                  </a:lnTo>
                  <a:lnTo>
                    <a:pt x="35" y="35"/>
                  </a:lnTo>
                  <a:lnTo>
                    <a:pt x="26" y="34"/>
                  </a:lnTo>
                  <a:lnTo>
                    <a:pt x="13" y="37"/>
                  </a:lnTo>
                  <a:lnTo>
                    <a:pt x="7" y="31"/>
                  </a:lnTo>
                  <a:lnTo>
                    <a:pt x="6" y="28"/>
                  </a:lnTo>
                  <a:lnTo>
                    <a:pt x="2" y="21"/>
                  </a:lnTo>
                  <a:lnTo>
                    <a:pt x="0" y="17"/>
                  </a:lnTo>
                  <a:lnTo>
                    <a:pt x="1" y="13"/>
                  </a:lnTo>
                  <a:lnTo>
                    <a:pt x="6" y="6"/>
                  </a:lnTo>
                  <a:lnTo>
                    <a:pt x="10" y="0"/>
                  </a:lnTo>
                  <a:lnTo>
                    <a:pt x="15" y="2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25" name="Freeform 633"/>
            <p:cNvSpPr>
              <a:spLocks/>
            </p:cNvSpPr>
            <p:nvPr/>
          </p:nvSpPr>
          <p:spPr bwMode="auto">
            <a:xfrm>
              <a:off x="4260" y="2877"/>
              <a:ext cx="40" cy="30"/>
            </a:xfrm>
            <a:custGeom>
              <a:avLst/>
              <a:gdLst>
                <a:gd name="T0" fmla="*/ 13 w 40"/>
                <a:gd name="T1" fmla="*/ 29 h 30"/>
                <a:gd name="T2" fmla="*/ 21 w 40"/>
                <a:gd name="T3" fmla="*/ 28 h 30"/>
                <a:gd name="T4" fmla="*/ 31 w 40"/>
                <a:gd name="T5" fmla="*/ 28 h 30"/>
                <a:gd name="T6" fmla="*/ 38 w 40"/>
                <a:gd name="T7" fmla="*/ 25 h 30"/>
                <a:gd name="T8" fmla="*/ 39 w 40"/>
                <a:gd name="T9" fmla="*/ 20 h 30"/>
                <a:gd name="T10" fmla="*/ 36 w 40"/>
                <a:gd name="T11" fmla="*/ 15 h 30"/>
                <a:gd name="T12" fmla="*/ 34 w 40"/>
                <a:gd name="T13" fmla="*/ 11 h 30"/>
                <a:gd name="T14" fmla="*/ 24 w 40"/>
                <a:gd name="T15" fmla="*/ 1 h 30"/>
                <a:gd name="T16" fmla="*/ 16 w 40"/>
                <a:gd name="T17" fmla="*/ 0 h 30"/>
                <a:gd name="T18" fmla="*/ 25 w 40"/>
                <a:gd name="T19" fmla="*/ 6 h 30"/>
                <a:gd name="T20" fmla="*/ 21 w 40"/>
                <a:gd name="T21" fmla="*/ 8 h 30"/>
                <a:gd name="T22" fmla="*/ 8 w 40"/>
                <a:gd name="T23" fmla="*/ 8 h 30"/>
                <a:gd name="T24" fmla="*/ 6 w 40"/>
                <a:gd name="T25" fmla="*/ 9 h 30"/>
                <a:gd name="T26" fmla="*/ 22 w 40"/>
                <a:gd name="T27" fmla="*/ 9 h 30"/>
                <a:gd name="T28" fmla="*/ 33 w 40"/>
                <a:gd name="T29" fmla="*/ 14 h 30"/>
                <a:gd name="T30" fmla="*/ 34 w 40"/>
                <a:gd name="T31" fmla="*/ 17 h 30"/>
                <a:gd name="T32" fmla="*/ 26 w 40"/>
                <a:gd name="T33" fmla="*/ 16 h 30"/>
                <a:gd name="T34" fmla="*/ 18 w 40"/>
                <a:gd name="T35" fmla="*/ 16 h 30"/>
                <a:gd name="T36" fmla="*/ 0 w 40"/>
                <a:gd name="T37" fmla="*/ 17 h 30"/>
                <a:gd name="T38" fmla="*/ 9 w 40"/>
                <a:gd name="T39" fmla="*/ 17 h 30"/>
                <a:gd name="T40" fmla="*/ 24 w 40"/>
                <a:gd name="T41" fmla="*/ 17 h 30"/>
                <a:gd name="T42" fmla="*/ 33 w 40"/>
                <a:gd name="T43" fmla="*/ 18 h 30"/>
                <a:gd name="T44" fmla="*/ 29 w 40"/>
                <a:gd name="T45" fmla="*/ 24 h 30"/>
                <a:gd name="T46" fmla="*/ 20 w 40"/>
                <a:gd name="T47" fmla="*/ 24 h 30"/>
                <a:gd name="T48" fmla="*/ 8 w 40"/>
                <a:gd name="T49" fmla="*/ 27 h 30"/>
                <a:gd name="T50" fmla="*/ 13 w 40"/>
                <a:gd name="T51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0" h="30">
                  <a:moveTo>
                    <a:pt x="13" y="29"/>
                  </a:moveTo>
                  <a:lnTo>
                    <a:pt x="21" y="28"/>
                  </a:lnTo>
                  <a:lnTo>
                    <a:pt x="31" y="28"/>
                  </a:lnTo>
                  <a:lnTo>
                    <a:pt x="38" y="25"/>
                  </a:lnTo>
                  <a:lnTo>
                    <a:pt x="39" y="20"/>
                  </a:lnTo>
                  <a:lnTo>
                    <a:pt x="36" y="15"/>
                  </a:lnTo>
                  <a:lnTo>
                    <a:pt x="34" y="11"/>
                  </a:lnTo>
                  <a:lnTo>
                    <a:pt x="24" y="1"/>
                  </a:lnTo>
                  <a:lnTo>
                    <a:pt x="16" y="0"/>
                  </a:lnTo>
                  <a:lnTo>
                    <a:pt x="25" y="6"/>
                  </a:lnTo>
                  <a:lnTo>
                    <a:pt x="21" y="8"/>
                  </a:lnTo>
                  <a:lnTo>
                    <a:pt x="8" y="8"/>
                  </a:lnTo>
                  <a:lnTo>
                    <a:pt x="6" y="9"/>
                  </a:lnTo>
                  <a:lnTo>
                    <a:pt x="22" y="9"/>
                  </a:lnTo>
                  <a:lnTo>
                    <a:pt x="33" y="14"/>
                  </a:lnTo>
                  <a:lnTo>
                    <a:pt x="34" y="17"/>
                  </a:lnTo>
                  <a:lnTo>
                    <a:pt x="26" y="16"/>
                  </a:lnTo>
                  <a:lnTo>
                    <a:pt x="18" y="16"/>
                  </a:lnTo>
                  <a:lnTo>
                    <a:pt x="0" y="17"/>
                  </a:lnTo>
                  <a:lnTo>
                    <a:pt x="9" y="17"/>
                  </a:lnTo>
                  <a:lnTo>
                    <a:pt x="24" y="17"/>
                  </a:lnTo>
                  <a:lnTo>
                    <a:pt x="33" y="18"/>
                  </a:lnTo>
                  <a:lnTo>
                    <a:pt x="29" y="24"/>
                  </a:lnTo>
                  <a:lnTo>
                    <a:pt x="20" y="24"/>
                  </a:lnTo>
                  <a:lnTo>
                    <a:pt x="8" y="27"/>
                  </a:lnTo>
                  <a:lnTo>
                    <a:pt x="13" y="29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26" name="Freeform 634"/>
            <p:cNvSpPr>
              <a:spLocks/>
            </p:cNvSpPr>
            <p:nvPr/>
          </p:nvSpPr>
          <p:spPr bwMode="auto">
            <a:xfrm>
              <a:off x="4254" y="2873"/>
              <a:ext cx="13" cy="6"/>
            </a:xfrm>
            <a:custGeom>
              <a:avLst/>
              <a:gdLst>
                <a:gd name="T0" fmla="*/ 10 w 13"/>
                <a:gd name="T1" fmla="*/ 0 h 6"/>
                <a:gd name="T2" fmla="*/ 4 w 13"/>
                <a:gd name="T3" fmla="*/ 3 h 6"/>
                <a:gd name="T4" fmla="*/ 1 w 13"/>
                <a:gd name="T5" fmla="*/ 4 h 6"/>
                <a:gd name="T6" fmla="*/ 0 w 13"/>
                <a:gd name="T7" fmla="*/ 5 h 6"/>
                <a:gd name="T8" fmla="*/ 4 w 13"/>
                <a:gd name="T9" fmla="*/ 3 h 6"/>
                <a:gd name="T10" fmla="*/ 11 w 13"/>
                <a:gd name="T11" fmla="*/ 2 h 6"/>
                <a:gd name="T12" fmla="*/ 12 w 13"/>
                <a:gd name="T13" fmla="*/ 2 h 6"/>
                <a:gd name="T14" fmla="*/ 10 w 13"/>
                <a:gd name="T1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6">
                  <a:moveTo>
                    <a:pt x="10" y="0"/>
                  </a:moveTo>
                  <a:lnTo>
                    <a:pt x="4" y="3"/>
                  </a:lnTo>
                  <a:lnTo>
                    <a:pt x="1" y="4"/>
                  </a:lnTo>
                  <a:lnTo>
                    <a:pt x="0" y="5"/>
                  </a:lnTo>
                  <a:lnTo>
                    <a:pt x="4" y="3"/>
                  </a:lnTo>
                  <a:lnTo>
                    <a:pt x="11" y="2"/>
                  </a:lnTo>
                  <a:lnTo>
                    <a:pt x="12" y="2"/>
                  </a:lnTo>
                  <a:lnTo>
                    <a:pt x="10" y="0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27" name="Freeform 635"/>
            <p:cNvSpPr>
              <a:spLocks/>
            </p:cNvSpPr>
            <p:nvPr/>
          </p:nvSpPr>
          <p:spPr bwMode="auto">
            <a:xfrm>
              <a:off x="4255" y="2885"/>
              <a:ext cx="28" cy="3"/>
            </a:xfrm>
            <a:custGeom>
              <a:avLst/>
              <a:gdLst>
                <a:gd name="T0" fmla="*/ 23 w 28"/>
                <a:gd name="T1" fmla="*/ 0 h 3"/>
                <a:gd name="T2" fmla="*/ 13 w 28"/>
                <a:gd name="T3" fmla="*/ 0 h 3"/>
                <a:gd name="T4" fmla="*/ 0 w 28"/>
                <a:gd name="T5" fmla="*/ 1 h 3"/>
                <a:gd name="T6" fmla="*/ 1 w 28"/>
                <a:gd name="T7" fmla="*/ 2 h 3"/>
                <a:gd name="T8" fmla="*/ 11 w 28"/>
                <a:gd name="T9" fmla="*/ 1 h 3"/>
                <a:gd name="T10" fmla="*/ 27 w 28"/>
                <a:gd name="T11" fmla="*/ 1 h 3"/>
                <a:gd name="T12" fmla="*/ 23 w 28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">
                  <a:moveTo>
                    <a:pt x="23" y="0"/>
                  </a:moveTo>
                  <a:lnTo>
                    <a:pt x="13" y="0"/>
                  </a:lnTo>
                  <a:lnTo>
                    <a:pt x="0" y="1"/>
                  </a:lnTo>
                  <a:lnTo>
                    <a:pt x="1" y="2"/>
                  </a:lnTo>
                  <a:lnTo>
                    <a:pt x="11" y="1"/>
                  </a:lnTo>
                  <a:lnTo>
                    <a:pt x="27" y="1"/>
                  </a:lnTo>
                  <a:lnTo>
                    <a:pt x="23" y="0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28" name="Freeform 636"/>
            <p:cNvSpPr>
              <a:spLocks/>
            </p:cNvSpPr>
            <p:nvPr/>
          </p:nvSpPr>
          <p:spPr bwMode="auto">
            <a:xfrm>
              <a:off x="4260" y="2895"/>
              <a:ext cx="33" cy="1"/>
            </a:xfrm>
            <a:custGeom>
              <a:avLst/>
              <a:gdLst>
                <a:gd name="T0" fmla="*/ 0 w 33"/>
                <a:gd name="T1" fmla="*/ 0 h 1"/>
                <a:gd name="T2" fmla="*/ 16 w 33"/>
                <a:gd name="T3" fmla="*/ 0 h 1"/>
                <a:gd name="T4" fmla="*/ 32 w 33"/>
                <a:gd name="T5" fmla="*/ 0 h 1"/>
                <a:gd name="T6" fmla="*/ 31 w 33"/>
                <a:gd name="T7" fmla="*/ 0 h 1"/>
                <a:gd name="T8" fmla="*/ 17 w 33"/>
                <a:gd name="T9" fmla="*/ 0 h 1"/>
                <a:gd name="T10" fmla="*/ 1 w 33"/>
                <a:gd name="T11" fmla="*/ 0 h 1"/>
                <a:gd name="T12" fmla="*/ 0 w 33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1">
                  <a:moveTo>
                    <a:pt x="0" y="0"/>
                  </a:moveTo>
                  <a:lnTo>
                    <a:pt x="16" y="0"/>
                  </a:lnTo>
                  <a:lnTo>
                    <a:pt x="32" y="0"/>
                  </a:lnTo>
                  <a:lnTo>
                    <a:pt x="31" y="0"/>
                  </a:lnTo>
                  <a:lnTo>
                    <a:pt x="17" y="0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29" name="Freeform 637"/>
            <p:cNvSpPr>
              <a:spLocks/>
            </p:cNvSpPr>
            <p:nvPr/>
          </p:nvSpPr>
          <p:spPr bwMode="auto">
            <a:xfrm>
              <a:off x="4284" y="2913"/>
              <a:ext cx="49" cy="35"/>
            </a:xfrm>
            <a:custGeom>
              <a:avLst/>
              <a:gdLst>
                <a:gd name="T0" fmla="*/ 0 w 49"/>
                <a:gd name="T1" fmla="*/ 6 h 35"/>
                <a:gd name="T2" fmla="*/ 12 w 49"/>
                <a:gd name="T3" fmla="*/ 10 h 35"/>
                <a:gd name="T4" fmla="*/ 22 w 49"/>
                <a:gd name="T5" fmla="*/ 12 h 35"/>
                <a:gd name="T6" fmla="*/ 28 w 49"/>
                <a:gd name="T7" fmla="*/ 15 h 35"/>
                <a:gd name="T8" fmla="*/ 35 w 49"/>
                <a:gd name="T9" fmla="*/ 21 h 35"/>
                <a:gd name="T10" fmla="*/ 41 w 49"/>
                <a:gd name="T11" fmla="*/ 21 h 35"/>
                <a:gd name="T12" fmla="*/ 41 w 49"/>
                <a:gd name="T13" fmla="*/ 13 h 35"/>
                <a:gd name="T14" fmla="*/ 39 w 49"/>
                <a:gd name="T15" fmla="*/ 5 h 35"/>
                <a:gd name="T16" fmla="*/ 35 w 49"/>
                <a:gd name="T17" fmla="*/ 0 h 35"/>
                <a:gd name="T18" fmla="*/ 48 w 49"/>
                <a:gd name="T19" fmla="*/ 6 h 35"/>
                <a:gd name="T20" fmla="*/ 40 w 49"/>
                <a:gd name="T21" fmla="*/ 34 h 35"/>
                <a:gd name="T22" fmla="*/ 29 w 49"/>
                <a:gd name="T23" fmla="*/ 25 h 35"/>
                <a:gd name="T24" fmla="*/ 20 w 49"/>
                <a:gd name="T25" fmla="*/ 15 h 35"/>
                <a:gd name="T26" fmla="*/ 9 w 49"/>
                <a:gd name="T27" fmla="*/ 10 h 35"/>
                <a:gd name="T28" fmla="*/ 3 w 49"/>
                <a:gd name="T29" fmla="*/ 7 h 35"/>
                <a:gd name="T30" fmla="*/ 0 w 49"/>
                <a:gd name="T31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9" h="35">
                  <a:moveTo>
                    <a:pt x="0" y="6"/>
                  </a:moveTo>
                  <a:lnTo>
                    <a:pt x="12" y="10"/>
                  </a:lnTo>
                  <a:lnTo>
                    <a:pt x="22" y="12"/>
                  </a:lnTo>
                  <a:lnTo>
                    <a:pt x="28" y="15"/>
                  </a:lnTo>
                  <a:lnTo>
                    <a:pt x="35" y="21"/>
                  </a:lnTo>
                  <a:lnTo>
                    <a:pt x="41" y="21"/>
                  </a:lnTo>
                  <a:lnTo>
                    <a:pt x="41" y="13"/>
                  </a:lnTo>
                  <a:lnTo>
                    <a:pt x="39" y="5"/>
                  </a:lnTo>
                  <a:lnTo>
                    <a:pt x="35" y="0"/>
                  </a:lnTo>
                  <a:lnTo>
                    <a:pt x="48" y="6"/>
                  </a:lnTo>
                  <a:lnTo>
                    <a:pt x="40" y="34"/>
                  </a:lnTo>
                  <a:lnTo>
                    <a:pt x="29" y="25"/>
                  </a:lnTo>
                  <a:lnTo>
                    <a:pt x="20" y="15"/>
                  </a:lnTo>
                  <a:lnTo>
                    <a:pt x="9" y="10"/>
                  </a:lnTo>
                  <a:lnTo>
                    <a:pt x="3" y="7"/>
                  </a:lnTo>
                  <a:lnTo>
                    <a:pt x="0" y="6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30" name="Freeform 638"/>
            <p:cNvSpPr>
              <a:spLocks/>
            </p:cNvSpPr>
            <p:nvPr/>
          </p:nvSpPr>
          <p:spPr bwMode="auto">
            <a:xfrm>
              <a:off x="4305" y="2914"/>
              <a:ext cx="48" cy="70"/>
            </a:xfrm>
            <a:custGeom>
              <a:avLst/>
              <a:gdLst>
                <a:gd name="T0" fmla="*/ 40 w 48"/>
                <a:gd name="T1" fmla="*/ 6 h 70"/>
                <a:gd name="T2" fmla="*/ 26 w 48"/>
                <a:gd name="T3" fmla="*/ 0 h 70"/>
                <a:gd name="T4" fmla="*/ 24 w 48"/>
                <a:gd name="T5" fmla="*/ 26 h 70"/>
                <a:gd name="T6" fmla="*/ 17 w 48"/>
                <a:gd name="T7" fmla="*/ 46 h 70"/>
                <a:gd name="T8" fmla="*/ 12 w 48"/>
                <a:gd name="T9" fmla="*/ 53 h 70"/>
                <a:gd name="T10" fmla="*/ 3 w 48"/>
                <a:gd name="T11" fmla="*/ 40 h 70"/>
                <a:gd name="T12" fmla="*/ 4 w 48"/>
                <a:gd name="T13" fmla="*/ 20 h 70"/>
                <a:gd name="T14" fmla="*/ 0 w 48"/>
                <a:gd name="T15" fmla="*/ 38 h 70"/>
                <a:gd name="T16" fmla="*/ 5 w 48"/>
                <a:gd name="T17" fmla="*/ 55 h 70"/>
                <a:gd name="T18" fmla="*/ 42 w 48"/>
                <a:gd name="T19" fmla="*/ 69 h 70"/>
                <a:gd name="T20" fmla="*/ 46 w 48"/>
                <a:gd name="T21" fmla="*/ 60 h 70"/>
                <a:gd name="T22" fmla="*/ 47 w 48"/>
                <a:gd name="T23" fmla="*/ 43 h 70"/>
                <a:gd name="T24" fmla="*/ 40 w 48"/>
                <a:gd name="T25" fmla="*/ 12 h 70"/>
                <a:gd name="T26" fmla="*/ 40 w 48"/>
                <a:gd name="T27" fmla="*/ 9 h 70"/>
                <a:gd name="T28" fmla="*/ 40 w 48"/>
                <a:gd name="T29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8" h="70">
                  <a:moveTo>
                    <a:pt x="40" y="6"/>
                  </a:moveTo>
                  <a:lnTo>
                    <a:pt x="26" y="0"/>
                  </a:lnTo>
                  <a:lnTo>
                    <a:pt x="24" y="26"/>
                  </a:lnTo>
                  <a:lnTo>
                    <a:pt x="17" y="46"/>
                  </a:lnTo>
                  <a:lnTo>
                    <a:pt x="12" y="53"/>
                  </a:lnTo>
                  <a:lnTo>
                    <a:pt x="3" y="40"/>
                  </a:lnTo>
                  <a:lnTo>
                    <a:pt x="4" y="20"/>
                  </a:lnTo>
                  <a:lnTo>
                    <a:pt x="0" y="38"/>
                  </a:lnTo>
                  <a:lnTo>
                    <a:pt x="5" y="55"/>
                  </a:lnTo>
                  <a:lnTo>
                    <a:pt x="42" y="69"/>
                  </a:lnTo>
                  <a:lnTo>
                    <a:pt x="46" y="60"/>
                  </a:lnTo>
                  <a:lnTo>
                    <a:pt x="47" y="43"/>
                  </a:lnTo>
                  <a:lnTo>
                    <a:pt x="40" y="12"/>
                  </a:lnTo>
                  <a:lnTo>
                    <a:pt x="40" y="9"/>
                  </a:lnTo>
                  <a:lnTo>
                    <a:pt x="40" y="6"/>
                  </a:lnTo>
                </a:path>
              </a:pathLst>
            </a:custGeom>
            <a:solidFill>
              <a:srgbClr val="8060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31" name="Freeform 639"/>
            <p:cNvSpPr>
              <a:spLocks/>
            </p:cNvSpPr>
            <p:nvPr/>
          </p:nvSpPr>
          <p:spPr bwMode="auto">
            <a:xfrm>
              <a:off x="4350" y="2655"/>
              <a:ext cx="99" cy="170"/>
            </a:xfrm>
            <a:custGeom>
              <a:avLst/>
              <a:gdLst>
                <a:gd name="T0" fmla="*/ 0 w 99"/>
                <a:gd name="T1" fmla="*/ 28 h 170"/>
                <a:gd name="T2" fmla="*/ 4 w 99"/>
                <a:gd name="T3" fmla="*/ 57 h 170"/>
                <a:gd name="T4" fmla="*/ 8 w 99"/>
                <a:gd name="T5" fmla="*/ 76 h 170"/>
                <a:gd name="T6" fmla="*/ 20 w 99"/>
                <a:gd name="T7" fmla="*/ 100 h 170"/>
                <a:gd name="T8" fmla="*/ 40 w 99"/>
                <a:gd name="T9" fmla="*/ 117 h 170"/>
                <a:gd name="T10" fmla="*/ 36 w 99"/>
                <a:gd name="T11" fmla="*/ 139 h 170"/>
                <a:gd name="T12" fmla="*/ 29 w 99"/>
                <a:gd name="T13" fmla="*/ 169 h 170"/>
                <a:gd name="T14" fmla="*/ 74 w 99"/>
                <a:gd name="T15" fmla="*/ 134 h 170"/>
                <a:gd name="T16" fmla="*/ 89 w 99"/>
                <a:gd name="T17" fmla="*/ 125 h 170"/>
                <a:gd name="T18" fmla="*/ 97 w 99"/>
                <a:gd name="T19" fmla="*/ 109 h 170"/>
                <a:gd name="T20" fmla="*/ 86 w 99"/>
                <a:gd name="T21" fmla="*/ 92 h 170"/>
                <a:gd name="T22" fmla="*/ 88 w 99"/>
                <a:gd name="T23" fmla="*/ 73 h 170"/>
                <a:gd name="T24" fmla="*/ 98 w 99"/>
                <a:gd name="T25" fmla="*/ 46 h 170"/>
                <a:gd name="T26" fmla="*/ 89 w 99"/>
                <a:gd name="T27" fmla="*/ 10 h 170"/>
                <a:gd name="T28" fmla="*/ 66 w 99"/>
                <a:gd name="T29" fmla="*/ 2 h 170"/>
                <a:gd name="T30" fmla="*/ 39 w 99"/>
                <a:gd name="T31" fmla="*/ 0 h 170"/>
                <a:gd name="T32" fmla="*/ 14 w 99"/>
                <a:gd name="T33" fmla="*/ 10 h 170"/>
                <a:gd name="T34" fmla="*/ 0 w 99"/>
                <a:gd name="T35" fmla="*/ 2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70">
                  <a:moveTo>
                    <a:pt x="0" y="28"/>
                  </a:moveTo>
                  <a:lnTo>
                    <a:pt x="4" y="57"/>
                  </a:lnTo>
                  <a:lnTo>
                    <a:pt x="8" y="76"/>
                  </a:lnTo>
                  <a:lnTo>
                    <a:pt x="20" y="100"/>
                  </a:lnTo>
                  <a:lnTo>
                    <a:pt x="40" y="117"/>
                  </a:lnTo>
                  <a:lnTo>
                    <a:pt x="36" y="139"/>
                  </a:lnTo>
                  <a:lnTo>
                    <a:pt x="29" y="169"/>
                  </a:lnTo>
                  <a:lnTo>
                    <a:pt x="74" y="134"/>
                  </a:lnTo>
                  <a:lnTo>
                    <a:pt x="89" y="125"/>
                  </a:lnTo>
                  <a:lnTo>
                    <a:pt x="97" y="109"/>
                  </a:lnTo>
                  <a:lnTo>
                    <a:pt x="86" y="92"/>
                  </a:lnTo>
                  <a:lnTo>
                    <a:pt x="88" y="73"/>
                  </a:lnTo>
                  <a:lnTo>
                    <a:pt x="98" y="46"/>
                  </a:lnTo>
                  <a:lnTo>
                    <a:pt x="89" y="10"/>
                  </a:lnTo>
                  <a:lnTo>
                    <a:pt x="66" y="2"/>
                  </a:lnTo>
                  <a:lnTo>
                    <a:pt x="39" y="0"/>
                  </a:lnTo>
                  <a:lnTo>
                    <a:pt x="14" y="10"/>
                  </a:lnTo>
                  <a:lnTo>
                    <a:pt x="0" y="28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32" name="Freeform 640"/>
            <p:cNvSpPr>
              <a:spLocks/>
            </p:cNvSpPr>
            <p:nvPr/>
          </p:nvSpPr>
          <p:spPr bwMode="auto">
            <a:xfrm>
              <a:off x="4323" y="2766"/>
              <a:ext cx="207" cy="384"/>
            </a:xfrm>
            <a:custGeom>
              <a:avLst/>
              <a:gdLst>
                <a:gd name="T0" fmla="*/ 47 w 207"/>
                <a:gd name="T1" fmla="*/ 36 h 384"/>
                <a:gd name="T2" fmla="*/ 22 w 207"/>
                <a:gd name="T3" fmla="*/ 50 h 384"/>
                <a:gd name="T4" fmla="*/ 7 w 207"/>
                <a:gd name="T5" fmla="*/ 71 h 384"/>
                <a:gd name="T6" fmla="*/ 12 w 207"/>
                <a:gd name="T7" fmla="*/ 106 h 384"/>
                <a:gd name="T8" fmla="*/ 24 w 207"/>
                <a:gd name="T9" fmla="*/ 160 h 384"/>
                <a:gd name="T10" fmla="*/ 23 w 207"/>
                <a:gd name="T11" fmla="*/ 189 h 384"/>
                <a:gd name="T12" fmla="*/ 16 w 207"/>
                <a:gd name="T13" fmla="*/ 221 h 384"/>
                <a:gd name="T14" fmla="*/ 9 w 207"/>
                <a:gd name="T15" fmla="*/ 285 h 384"/>
                <a:gd name="T16" fmla="*/ 0 w 207"/>
                <a:gd name="T17" fmla="*/ 362 h 384"/>
                <a:gd name="T18" fmla="*/ 38 w 207"/>
                <a:gd name="T19" fmla="*/ 376 h 384"/>
                <a:gd name="T20" fmla="*/ 78 w 207"/>
                <a:gd name="T21" fmla="*/ 382 h 384"/>
                <a:gd name="T22" fmla="*/ 95 w 207"/>
                <a:gd name="T23" fmla="*/ 382 h 384"/>
                <a:gd name="T24" fmla="*/ 118 w 207"/>
                <a:gd name="T25" fmla="*/ 382 h 384"/>
                <a:gd name="T26" fmla="*/ 140 w 207"/>
                <a:gd name="T27" fmla="*/ 383 h 384"/>
                <a:gd name="T28" fmla="*/ 158 w 207"/>
                <a:gd name="T29" fmla="*/ 383 h 384"/>
                <a:gd name="T30" fmla="*/ 183 w 207"/>
                <a:gd name="T31" fmla="*/ 378 h 384"/>
                <a:gd name="T32" fmla="*/ 191 w 207"/>
                <a:gd name="T33" fmla="*/ 322 h 384"/>
                <a:gd name="T34" fmla="*/ 191 w 207"/>
                <a:gd name="T35" fmla="*/ 304 h 384"/>
                <a:gd name="T36" fmla="*/ 191 w 207"/>
                <a:gd name="T37" fmla="*/ 286 h 384"/>
                <a:gd name="T38" fmla="*/ 190 w 207"/>
                <a:gd name="T39" fmla="*/ 260 h 384"/>
                <a:gd name="T40" fmla="*/ 197 w 207"/>
                <a:gd name="T41" fmla="*/ 191 h 384"/>
                <a:gd name="T42" fmla="*/ 204 w 207"/>
                <a:gd name="T43" fmla="*/ 124 h 384"/>
                <a:gd name="T44" fmla="*/ 206 w 207"/>
                <a:gd name="T45" fmla="*/ 86 h 384"/>
                <a:gd name="T46" fmla="*/ 206 w 207"/>
                <a:gd name="T47" fmla="*/ 70 h 384"/>
                <a:gd name="T48" fmla="*/ 205 w 207"/>
                <a:gd name="T49" fmla="*/ 55 h 384"/>
                <a:gd name="T50" fmla="*/ 190 w 207"/>
                <a:gd name="T51" fmla="*/ 17 h 384"/>
                <a:gd name="T52" fmla="*/ 153 w 207"/>
                <a:gd name="T53" fmla="*/ 5 h 384"/>
                <a:gd name="T54" fmla="*/ 129 w 207"/>
                <a:gd name="T55" fmla="*/ 0 h 384"/>
                <a:gd name="T56" fmla="*/ 94 w 207"/>
                <a:gd name="T57" fmla="*/ 24 h 384"/>
                <a:gd name="T58" fmla="*/ 64 w 207"/>
                <a:gd name="T59" fmla="*/ 58 h 384"/>
                <a:gd name="T60" fmla="*/ 54 w 207"/>
                <a:gd name="T61" fmla="*/ 47 h 384"/>
                <a:gd name="T62" fmla="*/ 64 w 207"/>
                <a:gd name="T63" fmla="*/ 31 h 384"/>
                <a:gd name="T64" fmla="*/ 47 w 207"/>
                <a:gd name="T65" fmla="*/ 36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7" h="384">
                  <a:moveTo>
                    <a:pt x="47" y="36"/>
                  </a:moveTo>
                  <a:lnTo>
                    <a:pt x="22" y="50"/>
                  </a:lnTo>
                  <a:lnTo>
                    <a:pt x="7" y="71"/>
                  </a:lnTo>
                  <a:lnTo>
                    <a:pt x="12" y="106"/>
                  </a:lnTo>
                  <a:lnTo>
                    <a:pt x="24" y="160"/>
                  </a:lnTo>
                  <a:lnTo>
                    <a:pt x="23" y="189"/>
                  </a:lnTo>
                  <a:lnTo>
                    <a:pt x="16" y="221"/>
                  </a:lnTo>
                  <a:lnTo>
                    <a:pt x="9" y="285"/>
                  </a:lnTo>
                  <a:lnTo>
                    <a:pt x="0" y="362"/>
                  </a:lnTo>
                  <a:lnTo>
                    <a:pt x="38" y="376"/>
                  </a:lnTo>
                  <a:lnTo>
                    <a:pt x="78" y="382"/>
                  </a:lnTo>
                  <a:lnTo>
                    <a:pt x="95" y="382"/>
                  </a:lnTo>
                  <a:lnTo>
                    <a:pt x="118" y="382"/>
                  </a:lnTo>
                  <a:lnTo>
                    <a:pt x="140" y="383"/>
                  </a:lnTo>
                  <a:lnTo>
                    <a:pt x="158" y="383"/>
                  </a:lnTo>
                  <a:lnTo>
                    <a:pt x="183" y="378"/>
                  </a:lnTo>
                  <a:lnTo>
                    <a:pt x="191" y="322"/>
                  </a:lnTo>
                  <a:lnTo>
                    <a:pt x="191" y="304"/>
                  </a:lnTo>
                  <a:lnTo>
                    <a:pt x="191" y="286"/>
                  </a:lnTo>
                  <a:lnTo>
                    <a:pt x="190" y="260"/>
                  </a:lnTo>
                  <a:lnTo>
                    <a:pt x="197" y="191"/>
                  </a:lnTo>
                  <a:lnTo>
                    <a:pt x="204" y="124"/>
                  </a:lnTo>
                  <a:lnTo>
                    <a:pt x="206" y="86"/>
                  </a:lnTo>
                  <a:lnTo>
                    <a:pt x="206" y="70"/>
                  </a:lnTo>
                  <a:lnTo>
                    <a:pt x="205" y="55"/>
                  </a:lnTo>
                  <a:lnTo>
                    <a:pt x="190" y="17"/>
                  </a:lnTo>
                  <a:lnTo>
                    <a:pt x="153" y="5"/>
                  </a:lnTo>
                  <a:lnTo>
                    <a:pt x="129" y="0"/>
                  </a:lnTo>
                  <a:lnTo>
                    <a:pt x="94" y="24"/>
                  </a:lnTo>
                  <a:lnTo>
                    <a:pt x="64" y="58"/>
                  </a:lnTo>
                  <a:lnTo>
                    <a:pt x="54" y="47"/>
                  </a:lnTo>
                  <a:lnTo>
                    <a:pt x="64" y="31"/>
                  </a:lnTo>
                  <a:lnTo>
                    <a:pt x="47" y="36"/>
                  </a:lnTo>
                </a:path>
              </a:pathLst>
            </a:custGeom>
            <a:solidFill>
              <a:srgbClr val="D0C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33" name="Freeform 641"/>
            <p:cNvSpPr>
              <a:spLocks/>
            </p:cNvSpPr>
            <p:nvPr/>
          </p:nvSpPr>
          <p:spPr bwMode="auto">
            <a:xfrm>
              <a:off x="4338" y="2850"/>
              <a:ext cx="34" cy="263"/>
            </a:xfrm>
            <a:custGeom>
              <a:avLst/>
              <a:gdLst>
                <a:gd name="T0" fmla="*/ 30 w 34"/>
                <a:gd name="T1" fmla="*/ 0 h 263"/>
                <a:gd name="T2" fmla="*/ 23 w 34"/>
                <a:gd name="T3" fmla="*/ 10 h 263"/>
                <a:gd name="T4" fmla="*/ 22 w 34"/>
                <a:gd name="T5" fmla="*/ 17 h 263"/>
                <a:gd name="T6" fmla="*/ 20 w 34"/>
                <a:gd name="T7" fmla="*/ 60 h 263"/>
                <a:gd name="T8" fmla="*/ 20 w 34"/>
                <a:gd name="T9" fmla="*/ 83 h 263"/>
                <a:gd name="T10" fmla="*/ 18 w 34"/>
                <a:gd name="T11" fmla="*/ 102 h 263"/>
                <a:gd name="T12" fmla="*/ 12 w 34"/>
                <a:gd name="T13" fmla="*/ 129 h 263"/>
                <a:gd name="T14" fmla="*/ 6 w 34"/>
                <a:gd name="T15" fmla="*/ 153 h 263"/>
                <a:gd name="T16" fmla="*/ 2 w 34"/>
                <a:gd name="T17" fmla="*/ 207 h 263"/>
                <a:gd name="T18" fmla="*/ 0 w 34"/>
                <a:gd name="T19" fmla="*/ 262 h 263"/>
                <a:gd name="T20" fmla="*/ 7 w 34"/>
                <a:gd name="T21" fmla="*/ 262 h 263"/>
                <a:gd name="T22" fmla="*/ 13 w 34"/>
                <a:gd name="T23" fmla="*/ 196 h 263"/>
                <a:gd name="T24" fmla="*/ 15 w 34"/>
                <a:gd name="T25" fmla="*/ 163 h 263"/>
                <a:gd name="T26" fmla="*/ 19 w 34"/>
                <a:gd name="T27" fmla="*/ 138 h 263"/>
                <a:gd name="T28" fmla="*/ 24 w 34"/>
                <a:gd name="T29" fmla="*/ 100 h 263"/>
                <a:gd name="T30" fmla="*/ 27 w 34"/>
                <a:gd name="T31" fmla="*/ 41 h 263"/>
                <a:gd name="T32" fmla="*/ 33 w 34"/>
                <a:gd name="T33" fmla="*/ 17 h 263"/>
                <a:gd name="T34" fmla="*/ 30 w 34"/>
                <a:gd name="T35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4" h="263">
                  <a:moveTo>
                    <a:pt x="30" y="0"/>
                  </a:moveTo>
                  <a:lnTo>
                    <a:pt x="23" y="10"/>
                  </a:lnTo>
                  <a:lnTo>
                    <a:pt x="22" y="17"/>
                  </a:lnTo>
                  <a:lnTo>
                    <a:pt x="20" y="60"/>
                  </a:lnTo>
                  <a:lnTo>
                    <a:pt x="20" y="83"/>
                  </a:lnTo>
                  <a:lnTo>
                    <a:pt x="18" y="102"/>
                  </a:lnTo>
                  <a:lnTo>
                    <a:pt x="12" y="129"/>
                  </a:lnTo>
                  <a:lnTo>
                    <a:pt x="6" y="153"/>
                  </a:lnTo>
                  <a:lnTo>
                    <a:pt x="2" y="207"/>
                  </a:lnTo>
                  <a:lnTo>
                    <a:pt x="0" y="262"/>
                  </a:lnTo>
                  <a:lnTo>
                    <a:pt x="7" y="262"/>
                  </a:lnTo>
                  <a:lnTo>
                    <a:pt x="13" y="196"/>
                  </a:lnTo>
                  <a:lnTo>
                    <a:pt x="15" y="163"/>
                  </a:lnTo>
                  <a:lnTo>
                    <a:pt x="19" y="138"/>
                  </a:lnTo>
                  <a:lnTo>
                    <a:pt x="24" y="100"/>
                  </a:lnTo>
                  <a:lnTo>
                    <a:pt x="27" y="41"/>
                  </a:lnTo>
                  <a:lnTo>
                    <a:pt x="33" y="17"/>
                  </a:lnTo>
                  <a:lnTo>
                    <a:pt x="30" y="0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34" name="Freeform 642"/>
            <p:cNvSpPr>
              <a:spLocks/>
            </p:cNvSpPr>
            <p:nvPr/>
          </p:nvSpPr>
          <p:spPr bwMode="auto">
            <a:xfrm>
              <a:off x="4431" y="2884"/>
              <a:ext cx="59" cy="74"/>
            </a:xfrm>
            <a:custGeom>
              <a:avLst/>
              <a:gdLst>
                <a:gd name="T0" fmla="*/ 6 w 59"/>
                <a:gd name="T1" fmla="*/ 69 h 74"/>
                <a:gd name="T2" fmla="*/ 39 w 59"/>
                <a:gd name="T3" fmla="*/ 73 h 74"/>
                <a:gd name="T4" fmla="*/ 58 w 59"/>
                <a:gd name="T5" fmla="*/ 34 h 74"/>
                <a:gd name="T6" fmla="*/ 58 w 59"/>
                <a:gd name="T7" fmla="*/ 16 h 74"/>
                <a:gd name="T8" fmla="*/ 8 w 59"/>
                <a:gd name="T9" fmla="*/ 0 h 74"/>
                <a:gd name="T10" fmla="*/ 1 w 59"/>
                <a:gd name="T11" fmla="*/ 30 h 74"/>
                <a:gd name="T12" fmla="*/ 0 w 59"/>
                <a:gd name="T13" fmla="*/ 47 h 74"/>
                <a:gd name="T14" fmla="*/ 6 w 59"/>
                <a:gd name="T15" fmla="*/ 6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74">
                  <a:moveTo>
                    <a:pt x="6" y="69"/>
                  </a:moveTo>
                  <a:lnTo>
                    <a:pt x="39" y="73"/>
                  </a:lnTo>
                  <a:lnTo>
                    <a:pt x="58" y="34"/>
                  </a:lnTo>
                  <a:lnTo>
                    <a:pt x="58" y="16"/>
                  </a:lnTo>
                  <a:lnTo>
                    <a:pt x="8" y="0"/>
                  </a:lnTo>
                  <a:lnTo>
                    <a:pt x="1" y="30"/>
                  </a:lnTo>
                  <a:lnTo>
                    <a:pt x="0" y="47"/>
                  </a:lnTo>
                  <a:lnTo>
                    <a:pt x="6" y="69"/>
                  </a:lnTo>
                </a:path>
              </a:pathLst>
            </a:custGeom>
            <a:solidFill>
              <a:srgbClr val="8060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35" name="Freeform 643"/>
            <p:cNvSpPr>
              <a:spLocks/>
            </p:cNvSpPr>
            <p:nvPr/>
          </p:nvSpPr>
          <p:spPr bwMode="auto">
            <a:xfrm>
              <a:off x="4462" y="2959"/>
              <a:ext cx="42" cy="132"/>
            </a:xfrm>
            <a:custGeom>
              <a:avLst/>
              <a:gdLst>
                <a:gd name="T0" fmla="*/ 0 w 42"/>
                <a:gd name="T1" fmla="*/ 0 h 132"/>
                <a:gd name="T2" fmla="*/ 2 w 42"/>
                <a:gd name="T3" fmla="*/ 30 h 132"/>
                <a:gd name="T4" fmla="*/ 18 w 42"/>
                <a:gd name="T5" fmla="*/ 131 h 132"/>
                <a:gd name="T6" fmla="*/ 30 w 42"/>
                <a:gd name="T7" fmla="*/ 77 h 132"/>
                <a:gd name="T8" fmla="*/ 41 w 42"/>
                <a:gd name="T9" fmla="*/ 35 h 132"/>
                <a:gd name="T10" fmla="*/ 19 w 42"/>
                <a:gd name="T11" fmla="*/ 7 h 132"/>
                <a:gd name="T12" fmla="*/ 0 w 42"/>
                <a:gd name="T13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132">
                  <a:moveTo>
                    <a:pt x="0" y="0"/>
                  </a:moveTo>
                  <a:lnTo>
                    <a:pt x="2" y="30"/>
                  </a:lnTo>
                  <a:lnTo>
                    <a:pt x="18" y="131"/>
                  </a:lnTo>
                  <a:lnTo>
                    <a:pt x="30" y="77"/>
                  </a:lnTo>
                  <a:lnTo>
                    <a:pt x="41" y="35"/>
                  </a:lnTo>
                  <a:lnTo>
                    <a:pt x="19" y="7"/>
                  </a:lnTo>
                  <a:lnTo>
                    <a:pt x="0" y="0"/>
                  </a:lnTo>
                </a:path>
              </a:pathLst>
            </a:custGeom>
            <a:solidFill>
              <a:srgbClr val="8060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36" name="Freeform 644"/>
            <p:cNvSpPr>
              <a:spLocks/>
            </p:cNvSpPr>
            <p:nvPr/>
          </p:nvSpPr>
          <p:spPr bwMode="auto">
            <a:xfrm>
              <a:off x="4386" y="2697"/>
              <a:ext cx="24" cy="34"/>
            </a:xfrm>
            <a:custGeom>
              <a:avLst/>
              <a:gdLst>
                <a:gd name="T0" fmla="*/ 6 w 24"/>
                <a:gd name="T1" fmla="*/ 3 h 34"/>
                <a:gd name="T2" fmla="*/ 2 w 24"/>
                <a:gd name="T3" fmla="*/ 9 h 34"/>
                <a:gd name="T4" fmla="*/ 6 w 24"/>
                <a:gd name="T5" fmla="*/ 22 h 34"/>
                <a:gd name="T6" fmla="*/ 7 w 24"/>
                <a:gd name="T7" fmla="*/ 30 h 34"/>
                <a:gd name="T8" fmla="*/ 4 w 24"/>
                <a:gd name="T9" fmla="*/ 31 h 34"/>
                <a:gd name="T10" fmla="*/ 0 w 24"/>
                <a:gd name="T11" fmla="*/ 30 h 34"/>
                <a:gd name="T12" fmla="*/ 7 w 24"/>
                <a:gd name="T13" fmla="*/ 33 h 34"/>
                <a:gd name="T14" fmla="*/ 12 w 24"/>
                <a:gd name="T15" fmla="*/ 28 h 34"/>
                <a:gd name="T16" fmla="*/ 11 w 24"/>
                <a:gd name="T17" fmla="*/ 24 h 34"/>
                <a:gd name="T18" fmla="*/ 8 w 24"/>
                <a:gd name="T19" fmla="*/ 8 h 34"/>
                <a:gd name="T20" fmla="*/ 12 w 24"/>
                <a:gd name="T21" fmla="*/ 3 h 34"/>
                <a:gd name="T22" fmla="*/ 23 w 24"/>
                <a:gd name="T23" fmla="*/ 1 h 34"/>
                <a:gd name="T24" fmla="*/ 9 w 24"/>
                <a:gd name="T25" fmla="*/ 0 h 34"/>
                <a:gd name="T26" fmla="*/ 6 w 24"/>
                <a:gd name="T27" fmla="*/ 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" h="34">
                  <a:moveTo>
                    <a:pt x="6" y="3"/>
                  </a:moveTo>
                  <a:lnTo>
                    <a:pt x="2" y="9"/>
                  </a:lnTo>
                  <a:lnTo>
                    <a:pt x="6" y="22"/>
                  </a:lnTo>
                  <a:lnTo>
                    <a:pt x="7" y="30"/>
                  </a:lnTo>
                  <a:lnTo>
                    <a:pt x="4" y="31"/>
                  </a:lnTo>
                  <a:lnTo>
                    <a:pt x="0" y="30"/>
                  </a:lnTo>
                  <a:lnTo>
                    <a:pt x="7" y="33"/>
                  </a:lnTo>
                  <a:lnTo>
                    <a:pt x="12" y="28"/>
                  </a:lnTo>
                  <a:lnTo>
                    <a:pt x="11" y="24"/>
                  </a:lnTo>
                  <a:lnTo>
                    <a:pt x="8" y="8"/>
                  </a:lnTo>
                  <a:lnTo>
                    <a:pt x="12" y="3"/>
                  </a:lnTo>
                  <a:lnTo>
                    <a:pt x="23" y="1"/>
                  </a:lnTo>
                  <a:lnTo>
                    <a:pt x="9" y="0"/>
                  </a:lnTo>
                  <a:lnTo>
                    <a:pt x="6" y="3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37" name="Freeform 645"/>
            <p:cNvSpPr>
              <a:spLocks/>
            </p:cNvSpPr>
            <p:nvPr/>
          </p:nvSpPr>
          <p:spPr bwMode="auto">
            <a:xfrm>
              <a:off x="4379" y="2745"/>
              <a:ext cx="24" cy="5"/>
            </a:xfrm>
            <a:custGeom>
              <a:avLst/>
              <a:gdLst>
                <a:gd name="T0" fmla="*/ 0 w 24"/>
                <a:gd name="T1" fmla="*/ 2 h 5"/>
                <a:gd name="T2" fmla="*/ 7 w 24"/>
                <a:gd name="T3" fmla="*/ 0 h 5"/>
                <a:gd name="T4" fmla="*/ 10 w 24"/>
                <a:gd name="T5" fmla="*/ 0 h 5"/>
                <a:gd name="T6" fmla="*/ 14 w 24"/>
                <a:gd name="T7" fmla="*/ 1 h 5"/>
                <a:gd name="T8" fmla="*/ 23 w 24"/>
                <a:gd name="T9" fmla="*/ 1 h 5"/>
                <a:gd name="T10" fmla="*/ 17 w 24"/>
                <a:gd name="T11" fmla="*/ 4 h 5"/>
                <a:gd name="T12" fmla="*/ 6 w 24"/>
                <a:gd name="T13" fmla="*/ 4 h 5"/>
                <a:gd name="T14" fmla="*/ 0 w 24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5">
                  <a:moveTo>
                    <a:pt x="0" y="2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4" y="1"/>
                  </a:lnTo>
                  <a:lnTo>
                    <a:pt x="23" y="1"/>
                  </a:lnTo>
                  <a:lnTo>
                    <a:pt x="17" y="4"/>
                  </a:lnTo>
                  <a:lnTo>
                    <a:pt x="6" y="4"/>
                  </a:lnTo>
                  <a:lnTo>
                    <a:pt x="0" y="2"/>
                  </a:lnTo>
                </a:path>
              </a:pathLst>
            </a:custGeom>
            <a:solidFill>
              <a:srgbClr val="A000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38" name="Freeform 646"/>
            <p:cNvSpPr>
              <a:spLocks/>
            </p:cNvSpPr>
            <p:nvPr/>
          </p:nvSpPr>
          <p:spPr bwMode="auto">
            <a:xfrm>
              <a:off x="4379" y="2744"/>
              <a:ext cx="23" cy="2"/>
            </a:xfrm>
            <a:custGeom>
              <a:avLst/>
              <a:gdLst>
                <a:gd name="T0" fmla="*/ 0 w 23"/>
                <a:gd name="T1" fmla="*/ 1 h 2"/>
                <a:gd name="T2" fmla="*/ 7 w 23"/>
                <a:gd name="T3" fmla="*/ 0 h 2"/>
                <a:gd name="T4" fmla="*/ 10 w 23"/>
                <a:gd name="T5" fmla="*/ 0 h 2"/>
                <a:gd name="T6" fmla="*/ 13 w 23"/>
                <a:gd name="T7" fmla="*/ 0 h 2"/>
                <a:gd name="T8" fmla="*/ 22 w 23"/>
                <a:gd name="T9" fmla="*/ 1 h 2"/>
                <a:gd name="T10" fmla="*/ 14 w 23"/>
                <a:gd name="T11" fmla="*/ 1 h 2"/>
                <a:gd name="T12" fmla="*/ 7 w 23"/>
                <a:gd name="T13" fmla="*/ 1 h 2"/>
                <a:gd name="T14" fmla="*/ 0 w 23"/>
                <a:gd name="T1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2">
                  <a:moveTo>
                    <a:pt x="0" y="1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22" y="1"/>
                  </a:lnTo>
                  <a:lnTo>
                    <a:pt x="14" y="1"/>
                  </a:lnTo>
                  <a:lnTo>
                    <a:pt x="7" y="1"/>
                  </a:lnTo>
                  <a:lnTo>
                    <a:pt x="0" y="1"/>
                  </a:lnTo>
                </a:path>
              </a:pathLst>
            </a:custGeom>
            <a:solidFill>
              <a:srgbClr val="4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39" name="Freeform 647"/>
            <p:cNvSpPr>
              <a:spLocks/>
            </p:cNvSpPr>
            <p:nvPr/>
          </p:nvSpPr>
          <p:spPr bwMode="auto">
            <a:xfrm>
              <a:off x="4367" y="3008"/>
              <a:ext cx="89" cy="33"/>
            </a:xfrm>
            <a:custGeom>
              <a:avLst/>
              <a:gdLst>
                <a:gd name="T0" fmla="*/ 0 w 89"/>
                <a:gd name="T1" fmla="*/ 7 h 33"/>
                <a:gd name="T2" fmla="*/ 6 w 89"/>
                <a:gd name="T3" fmla="*/ 28 h 33"/>
                <a:gd name="T4" fmla="*/ 21 w 89"/>
                <a:gd name="T5" fmla="*/ 32 h 33"/>
                <a:gd name="T6" fmla="*/ 44 w 89"/>
                <a:gd name="T7" fmla="*/ 31 h 33"/>
                <a:gd name="T8" fmla="*/ 86 w 89"/>
                <a:gd name="T9" fmla="*/ 25 h 33"/>
                <a:gd name="T10" fmla="*/ 88 w 89"/>
                <a:gd name="T11" fmla="*/ 0 h 33"/>
                <a:gd name="T12" fmla="*/ 84 w 89"/>
                <a:gd name="T13" fmla="*/ 19 h 33"/>
                <a:gd name="T14" fmla="*/ 49 w 89"/>
                <a:gd name="T15" fmla="*/ 27 h 33"/>
                <a:gd name="T16" fmla="*/ 26 w 89"/>
                <a:gd name="T17" fmla="*/ 29 h 33"/>
                <a:gd name="T18" fmla="*/ 8 w 89"/>
                <a:gd name="T19" fmla="*/ 25 h 33"/>
                <a:gd name="T20" fmla="*/ 4 w 89"/>
                <a:gd name="T21" fmla="*/ 3 h 33"/>
                <a:gd name="T22" fmla="*/ 0 w 89"/>
                <a:gd name="T23" fmla="*/ 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9" h="33">
                  <a:moveTo>
                    <a:pt x="0" y="7"/>
                  </a:moveTo>
                  <a:lnTo>
                    <a:pt x="6" y="28"/>
                  </a:lnTo>
                  <a:lnTo>
                    <a:pt x="21" y="32"/>
                  </a:lnTo>
                  <a:lnTo>
                    <a:pt x="44" y="31"/>
                  </a:lnTo>
                  <a:lnTo>
                    <a:pt x="86" y="25"/>
                  </a:lnTo>
                  <a:lnTo>
                    <a:pt x="88" y="0"/>
                  </a:lnTo>
                  <a:lnTo>
                    <a:pt x="84" y="19"/>
                  </a:lnTo>
                  <a:lnTo>
                    <a:pt x="49" y="27"/>
                  </a:lnTo>
                  <a:lnTo>
                    <a:pt x="26" y="29"/>
                  </a:lnTo>
                  <a:lnTo>
                    <a:pt x="8" y="25"/>
                  </a:lnTo>
                  <a:lnTo>
                    <a:pt x="4" y="3"/>
                  </a:lnTo>
                  <a:lnTo>
                    <a:pt x="0" y="7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40" name="Line 648"/>
            <p:cNvSpPr>
              <a:spLocks noChangeShapeType="1"/>
            </p:cNvSpPr>
            <p:nvPr/>
          </p:nvSpPr>
          <p:spPr bwMode="auto">
            <a:xfrm flipV="1">
              <a:off x="4369" y="3005"/>
              <a:ext cx="90" cy="9"/>
            </a:xfrm>
            <a:prstGeom prst="line">
              <a:avLst/>
            </a:prstGeom>
            <a:noFill/>
            <a:ln w="12700">
              <a:solidFill>
                <a:srgbClr val="402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41" name="Freeform 649"/>
            <p:cNvSpPr>
              <a:spLocks/>
            </p:cNvSpPr>
            <p:nvPr/>
          </p:nvSpPr>
          <p:spPr bwMode="auto">
            <a:xfrm>
              <a:off x="4381" y="2672"/>
              <a:ext cx="69" cy="97"/>
            </a:xfrm>
            <a:custGeom>
              <a:avLst/>
              <a:gdLst>
                <a:gd name="T0" fmla="*/ 0 w 69"/>
                <a:gd name="T1" fmla="*/ 91 h 97"/>
                <a:gd name="T2" fmla="*/ 5 w 69"/>
                <a:gd name="T3" fmla="*/ 93 h 97"/>
                <a:gd name="T4" fmla="*/ 12 w 69"/>
                <a:gd name="T5" fmla="*/ 96 h 97"/>
                <a:gd name="T6" fmla="*/ 39 w 69"/>
                <a:gd name="T7" fmla="*/ 86 h 97"/>
                <a:gd name="T8" fmla="*/ 54 w 69"/>
                <a:gd name="T9" fmla="*/ 74 h 97"/>
                <a:gd name="T10" fmla="*/ 58 w 69"/>
                <a:gd name="T11" fmla="*/ 58 h 97"/>
                <a:gd name="T12" fmla="*/ 64 w 69"/>
                <a:gd name="T13" fmla="*/ 53 h 97"/>
                <a:gd name="T14" fmla="*/ 68 w 69"/>
                <a:gd name="T15" fmla="*/ 32 h 97"/>
                <a:gd name="T16" fmla="*/ 54 w 69"/>
                <a:gd name="T17" fmla="*/ 23 h 97"/>
                <a:gd name="T18" fmla="*/ 47 w 69"/>
                <a:gd name="T19" fmla="*/ 9 h 97"/>
                <a:gd name="T20" fmla="*/ 30 w 69"/>
                <a:gd name="T21" fmla="*/ 5 h 97"/>
                <a:gd name="T22" fmla="*/ 21 w 69"/>
                <a:gd name="T23" fmla="*/ 0 h 97"/>
                <a:gd name="T24" fmla="*/ 18 w 69"/>
                <a:gd name="T25" fmla="*/ 8 h 97"/>
                <a:gd name="T26" fmla="*/ 19 w 69"/>
                <a:gd name="T27" fmla="*/ 21 h 97"/>
                <a:gd name="T28" fmla="*/ 34 w 69"/>
                <a:gd name="T29" fmla="*/ 29 h 97"/>
                <a:gd name="T30" fmla="*/ 40 w 69"/>
                <a:gd name="T31" fmla="*/ 38 h 97"/>
                <a:gd name="T32" fmla="*/ 34 w 69"/>
                <a:gd name="T33" fmla="*/ 54 h 97"/>
                <a:gd name="T34" fmla="*/ 30 w 69"/>
                <a:gd name="T35" fmla="*/ 79 h 97"/>
                <a:gd name="T36" fmla="*/ 21 w 69"/>
                <a:gd name="T37" fmla="*/ 89 h 97"/>
                <a:gd name="T38" fmla="*/ 7 w 69"/>
                <a:gd name="T39" fmla="*/ 92 h 97"/>
                <a:gd name="T40" fmla="*/ 0 w 69"/>
                <a:gd name="T41" fmla="*/ 9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97">
                  <a:moveTo>
                    <a:pt x="0" y="91"/>
                  </a:moveTo>
                  <a:lnTo>
                    <a:pt x="5" y="93"/>
                  </a:lnTo>
                  <a:lnTo>
                    <a:pt x="12" y="96"/>
                  </a:lnTo>
                  <a:lnTo>
                    <a:pt x="39" y="86"/>
                  </a:lnTo>
                  <a:lnTo>
                    <a:pt x="54" y="74"/>
                  </a:lnTo>
                  <a:lnTo>
                    <a:pt x="58" y="58"/>
                  </a:lnTo>
                  <a:lnTo>
                    <a:pt x="64" y="53"/>
                  </a:lnTo>
                  <a:lnTo>
                    <a:pt x="68" y="32"/>
                  </a:lnTo>
                  <a:lnTo>
                    <a:pt x="54" y="23"/>
                  </a:lnTo>
                  <a:lnTo>
                    <a:pt x="47" y="9"/>
                  </a:lnTo>
                  <a:lnTo>
                    <a:pt x="30" y="5"/>
                  </a:lnTo>
                  <a:lnTo>
                    <a:pt x="21" y="0"/>
                  </a:lnTo>
                  <a:lnTo>
                    <a:pt x="18" y="8"/>
                  </a:lnTo>
                  <a:lnTo>
                    <a:pt x="19" y="21"/>
                  </a:lnTo>
                  <a:lnTo>
                    <a:pt x="34" y="29"/>
                  </a:lnTo>
                  <a:lnTo>
                    <a:pt x="40" y="38"/>
                  </a:lnTo>
                  <a:lnTo>
                    <a:pt x="34" y="54"/>
                  </a:lnTo>
                  <a:lnTo>
                    <a:pt x="30" y="79"/>
                  </a:lnTo>
                  <a:lnTo>
                    <a:pt x="21" y="89"/>
                  </a:lnTo>
                  <a:lnTo>
                    <a:pt x="7" y="92"/>
                  </a:lnTo>
                  <a:lnTo>
                    <a:pt x="0" y="91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42" name="Freeform 650"/>
            <p:cNvSpPr>
              <a:spLocks/>
            </p:cNvSpPr>
            <p:nvPr/>
          </p:nvSpPr>
          <p:spPr bwMode="auto">
            <a:xfrm>
              <a:off x="4397" y="2752"/>
              <a:ext cx="50" cy="34"/>
            </a:xfrm>
            <a:custGeom>
              <a:avLst/>
              <a:gdLst>
                <a:gd name="T0" fmla="*/ 0 w 50"/>
                <a:gd name="T1" fmla="*/ 18 h 34"/>
                <a:gd name="T2" fmla="*/ 20 w 50"/>
                <a:gd name="T3" fmla="*/ 20 h 34"/>
                <a:gd name="T4" fmla="*/ 29 w 50"/>
                <a:gd name="T5" fmla="*/ 33 h 34"/>
                <a:gd name="T6" fmla="*/ 49 w 50"/>
                <a:gd name="T7" fmla="*/ 11 h 34"/>
                <a:gd name="T8" fmla="*/ 44 w 50"/>
                <a:gd name="T9" fmla="*/ 6 h 34"/>
                <a:gd name="T10" fmla="*/ 38 w 50"/>
                <a:gd name="T11" fmla="*/ 0 h 34"/>
                <a:gd name="T12" fmla="*/ 29 w 50"/>
                <a:gd name="T13" fmla="*/ 5 h 34"/>
                <a:gd name="T14" fmla="*/ 19 w 50"/>
                <a:gd name="T15" fmla="*/ 9 h 34"/>
                <a:gd name="T16" fmla="*/ 0 w 50"/>
                <a:gd name="T17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4">
                  <a:moveTo>
                    <a:pt x="0" y="18"/>
                  </a:moveTo>
                  <a:lnTo>
                    <a:pt x="20" y="20"/>
                  </a:lnTo>
                  <a:lnTo>
                    <a:pt x="29" y="33"/>
                  </a:lnTo>
                  <a:lnTo>
                    <a:pt x="49" y="11"/>
                  </a:lnTo>
                  <a:lnTo>
                    <a:pt x="44" y="6"/>
                  </a:lnTo>
                  <a:lnTo>
                    <a:pt x="38" y="0"/>
                  </a:lnTo>
                  <a:lnTo>
                    <a:pt x="29" y="5"/>
                  </a:lnTo>
                  <a:lnTo>
                    <a:pt x="19" y="9"/>
                  </a:lnTo>
                  <a:lnTo>
                    <a:pt x="0" y="18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43" name="Freeform 651"/>
            <p:cNvSpPr>
              <a:spLocks/>
            </p:cNvSpPr>
            <p:nvPr/>
          </p:nvSpPr>
          <p:spPr bwMode="auto">
            <a:xfrm>
              <a:off x="4401" y="2716"/>
              <a:ext cx="43" cy="55"/>
            </a:xfrm>
            <a:custGeom>
              <a:avLst/>
              <a:gdLst>
                <a:gd name="T0" fmla="*/ 38 w 43"/>
                <a:gd name="T1" fmla="*/ 0 h 55"/>
                <a:gd name="T2" fmla="*/ 36 w 43"/>
                <a:gd name="T3" fmla="*/ 3 h 55"/>
                <a:gd name="T4" fmla="*/ 29 w 43"/>
                <a:gd name="T5" fmla="*/ 31 h 55"/>
                <a:gd name="T6" fmla="*/ 11 w 43"/>
                <a:gd name="T7" fmla="*/ 46 h 55"/>
                <a:gd name="T8" fmla="*/ 3 w 43"/>
                <a:gd name="T9" fmla="*/ 50 h 55"/>
                <a:gd name="T10" fmla="*/ 0 w 43"/>
                <a:gd name="T11" fmla="*/ 53 h 55"/>
                <a:gd name="T12" fmla="*/ 10 w 43"/>
                <a:gd name="T13" fmla="*/ 48 h 55"/>
                <a:gd name="T14" fmla="*/ 28 w 43"/>
                <a:gd name="T15" fmla="*/ 38 h 55"/>
                <a:gd name="T16" fmla="*/ 32 w 43"/>
                <a:gd name="T17" fmla="*/ 36 h 55"/>
                <a:gd name="T18" fmla="*/ 36 w 43"/>
                <a:gd name="T19" fmla="*/ 39 h 55"/>
                <a:gd name="T20" fmla="*/ 34 w 43"/>
                <a:gd name="T21" fmla="*/ 54 h 55"/>
                <a:gd name="T22" fmla="*/ 42 w 43"/>
                <a:gd name="T23" fmla="*/ 41 h 55"/>
                <a:gd name="T24" fmla="*/ 37 w 43"/>
                <a:gd name="T25" fmla="*/ 35 h 55"/>
                <a:gd name="T26" fmla="*/ 35 w 43"/>
                <a:gd name="T27" fmla="*/ 31 h 55"/>
                <a:gd name="T28" fmla="*/ 38 w 43"/>
                <a:gd name="T2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3" h="55">
                  <a:moveTo>
                    <a:pt x="38" y="0"/>
                  </a:moveTo>
                  <a:lnTo>
                    <a:pt x="36" y="3"/>
                  </a:lnTo>
                  <a:lnTo>
                    <a:pt x="29" y="31"/>
                  </a:lnTo>
                  <a:lnTo>
                    <a:pt x="11" y="46"/>
                  </a:lnTo>
                  <a:lnTo>
                    <a:pt x="3" y="50"/>
                  </a:lnTo>
                  <a:lnTo>
                    <a:pt x="0" y="53"/>
                  </a:lnTo>
                  <a:lnTo>
                    <a:pt x="10" y="48"/>
                  </a:lnTo>
                  <a:lnTo>
                    <a:pt x="28" y="38"/>
                  </a:lnTo>
                  <a:lnTo>
                    <a:pt x="32" y="36"/>
                  </a:lnTo>
                  <a:lnTo>
                    <a:pt x="36" y="39"/>
                  </a:lnTo>
                  <a:lnTo>
                    <a:pt x="34" y="54"/>
                  </a:lnTo>
                  <a:lnTo>
                    <a:pt x="42" y="41"/>
                  </a:lnTo>
                  <a:lnTo>
                    <a:pt x="37" y="35"/>
                  </a:lnTo>
                  <a:lnTo>
                    <a:pt x="35" y="31"/>
                  </a:lnTo>
                  <a:lnTo>
                    <a:pt x="38" y="0"/>
                  </a:lnTo>
                </a:path>
              </a:pathLst>
            </a:custGeom>
            <a:solidFill>
              <a:srgbClr val="6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44" name="Freeform 652"/>
            <p:cNvSpPr>
              <a:spLocks/>
            </p:cNvSpPr>
            <p:nvPr/>
          </p:nvSpPr>
          <p:spPr bwMode="auto">
            <a:xfrm>
              <a:off x="4390" y="2780"/>
              <a:ext cx="4" cy="38"/>
            </a:xfrm>
            <a:custGeom>
              <a:avLst/>
              <a:gdLst>
                <a:gd name="T0" fmla="*/ 2 w 4"/>
                <a:gd name="T1" fmla="*/ 0 h 38"/>
                <a:gd name="T2" fmla="*/ 2 w 4"/>
                <a:gd name="T3" fmla="*/ 4 h 38"/>
                <a:gd name="T4" fmla="*/ 3 w 4"/>
                <a:gd name="T5" fmla="*/ 22 h 38"/>
                <a:gd name="T6" fmla="*/ 1 w 4"/>
                <a:gd name="T7" fmla="*/ 37 h 38"/>
                <a:gd name="T8" fmla="*/ 0 w 4"/>
                <a:gd name="T9" fmla="*/ 15 h 38"/>
                <a:gd name="T10" fmla="*/ 0 w 4"/>
                <a:gd name="T11" fmla="*/ 4 h 38"/>
                <a:gd name="T12" fmla="*/ 2 w 4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8">
                  <a:moveTo>
                    <a:pt x="2" y="0"/>
                  </a:moveTo>
                  <a:lnTo>
                    <a:pt x="2" y="4"/>
                  </a:lnTo>
                  <a:lnTo>
                    <a:pt x="3" y="22"/>
                  </a:lnTo>
                  <a:lnTo>
                    <a:pt x="1" y="37"/>
                  </a:lnTo>
                  <a:lnTo>
                    <a:pt x="0" y="15"/>
                  </a:lnTo>
                  <a:lnTo>
                    <a:pt x="0" y="4"/>
                  </a:lnTo>
                  <a:lnTo>
                    <a:pt x="2" y="0"/>
                  </a:lnTo>
                </a:path>
              </a:pathLst>
            </a:custGeom>
            <a:solidFill>
              <a:srgbClr val="6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45" name="Freeform 653"/>
            <p:cNvSpPr>
              <a:spLocks/>
            </p:cNvSpPr>
            <p:nvPr/>
          </p:nvSpPr>
          <p:spPr bwMode="auto">
            <a:xfrm>
              <a:off x="4398" y="2773"/>
              <a:ext cx="1" cy="10"/>
            </a:xfrm>
            <a:custGeom>
              <a:avLst/>
              <a:gdLst>
                <a:gd name="T0" fmla="*/ 0 w 1"/>
                <a:gd name="T1" fmla="*/ 9 h 10"/>
                <a:gd name="T2" fmla="*/ 0 w 1"/>
                <a:gd name="T3" fmla="*/ 1 h 10"/>
                <a:gd name="T4" fmla="*/ 0 w 1"/>
                <a:gd name="T5" fmla="*/ 0 h 10"/>
                <a:gd name="T6" fmla="*/ 0 w 1"/>
                <a:gd name="T7" fmla="*/ 8 h 10"/>
                <a:gd name="T8" fmla="*/ 0 w 1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0">
                  <a:moveTo>
                    <a:pt x="0" y="9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9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46" name="Freeform 654"/>
            <p:cNvSpPr>
              <a:spLocks/>
            </p:cNvSpPr>
            <p:nvPr/>
          </p:nvSpPr>
          <p:spPr bwMode="auto">
            <a:xfrm>
              <a:off x="4376" y="2821"/>
              <a:ext cx="50" cy="56"/>
            </a:xfrm>
            <a:custGeom>
              <a:avLst/>
              <a:gdLst>
                <a:gd name="T0" fmla="*/ 32 w 50"/>
                <a:gd name="T1" fmla="*/ 0 h 56"/>
                <a:gd name="T2" fmla="*/ 28 w 50"/>
                <a:gd name="T3" fmla="*/ 6 h 56"/>
                <a:gd name="T4" fmla="*/ 0 w 50"/>
                <a:gd name="T5" fmla="*/ 55 h 56"/>
                <a:gd name="T6" fmla="*/ 34 w 50"/>
                <a:gd name="T7" fmla="*/ 20 h 56"/>
                <a:gd name="T8" fmla="*/ 49 w 50"/>
                <a:gd name="T9" fmla="*/ 6 h 56"/>
                <a:gd name="T10" fmla="*/ 36 w 50"/>
                <a:gd name="T11" fmla="*/ 1 h 56"/>
                <a:gd name="T12" fmla="*/ 32 w 50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6">
                  <a:moveTo>
                    <a:pt x="32" y="0"/>
                  </a:moveTo>
                  <a:lnTo>
                    <a:pt x="28" y="6"/>
                  </a:lnTo>
                  <a:lnTo>
                    <a:pt x="0" y="55"/>
                  </a:lnTo>
                  <a:lnTo>
                    <a:pt x="34" y="20"/>
                  </a:lnTo>
                  <a:lnTo>
                    <a:pt x="49" y="6"/>
                  </a:lnTo>
                  <a:lnTo>
                    <a:pt x="36" y="1"/>
                  </a:lnTo>
                  <a:lnTo>
                    <a:pt x="32" y="0"/>
                  </a:lnTo>
                </a:path>
              </a:pathLst>
            </a:custGeom>
            <a:solidFill>
              <a:srgbClr val="8060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47" name="Freeform 655"/>
            <p:cNvSpPr>
              <a:spLocks/>
            </p:cNvSpPr>
            <p:nvPr/>
          </p:nvSpPr>
          <p:spPr bwMode="auto">
            <a:xfrm>
              <a:off x="4340" y="2808"/>
              <a:ext cx="35" cy="81"/>
            </a:xfrm>
            <a:custGeom>
              <a:avLst/>
              <a:gdLst>
                <a:gd name="T0" fmla="*/ 17 w 35"/>
                <a:gd name="T1" fmla="*/ 1 h 81"/>
                <a:gd name="T2" fmla="*/ 10 w 35"/>
                <a:gd name="T3" fmla="*/ 11 h 81"/>
                <a:gd name="T4" fmla="*/ 6 w 35"/>
                <a:gd name="T5" fmla="*/ 29 h 81"/>
                <a:gd name="T6" fmla="*/ 19 w 35"/>
                <a:gd name="T7" fmla="*/ 17 h 81"/>
                <a:gd name="T8" fmla="*/ 26 w 35"/>
                <a:gd name="T9" fmla="*/ 0 h 81"/>
                <a:gd name="T10" fmla="*/ 34 w 35"/>
                <a:gd name="T11" fmla="*/ 5 h 81"/>
                <a:gd name="T12" fmla="*/ 10 w 35"/>
                <a:gd name="T13" fmla="*/ 39 h 81"/>
                <a:gd name="T14" fmla="*/ 0 w 35"/>
                <a:gd name="T15" fmla="*/ 80 h 81"/>
                <a:gd name="T16" fmla="*/ 1 w 35"/>
                <a:gd name="T17" fmla="*/ 25 h 81"/>
                <a:gd name="T18" fmla="*/ 7 w 35"/>
                <a:gd name="T19" fmla="*/ 7 h 81"/>
                <a:gd name="T20" fmla="*/ 17 w 35"/>
                <a:gd name="T21" fmla="*/ 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81">
                  <a:moveTo>
                    <a:pt x="17" y="1"/>
                  </a:moveTo>
                  <a:lnTo>
                    <a:pt x="10" y="11"/>
                  </a:lnTo>
                  <a:lnTo>
                    <a:pt x="6" y="29"/>
                  </a:lnTo>
                  <a:lnTo>
                    <a:pt x="19" y="17"/>
                  </a:lnTo>
                  <a:lnTo>
                    <a:pt x="26" y="0"/>
                  </a:lnTo>
                  <a:lnTo>
                    <a:pt x="34" y="5"/>
                  </a:lnTo>
                  <a:lnTo>
                    <a:pt x="10" y="39"/>
                  </a:lnTo>
                  <a:lnTo>
                    <a:pt x="0" y="80"/>
                  </a:lnTo>
                  <a:lnTo>
                    <a:pt x="1" y="25"/>
                  </a:lnTo>
                  <a:lnTo>
                    <a:pt x="7" y="7"/>
                  </a:lnTo>
                  <a:lnTo>
                    <a:pt x="17" y="1"/>
                  </a:lnTo>
                </a:path>
              </a:pathLst>
            </a:custGeom>
            <a:solidFill>
              <a:srgbClr val="8060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48" name="Freeform 656"/>
            <p:cNvSpPr>
              <a:spLocks/>
            </p:cNvSpPr>
            <p:nvPr/>
          </p:nvSpPr>
          <p:spPr bwMode="auto">
            <a:xfrm>
              <a:off x="4364" y="2814"/>
              <a:ext cx="14" cy="6"/>
            </a:xfrm>
            <a:custGeom>
              <a:avLst/>
              <a:gdLst>
                <a:gd name="T0" fmla="*/ 0 w 14"/>
                <a:gd name="T1" fmla="*/ 4 h 6"/>
                <a:gd name="T2" fmla="*/ 10 w 14"/>
                <a:gd name="T3" fmla="*/ 3 h 6"/>
                <a:gd name="T4" fmla="*/ 11 w 14"/>
                <a:gd name="T5" fmla="*/ 0 h 6"/>
                <a:gd name="T6" fmla="*/ 13 w 14"/>
                <a:gd name="T7" fmla="*/ 4 h 6"/>
                <a:gd name="T8" fmla="*/ 1 w 14"/>
                <a:gd name="T9" fmla="*/ 5 h 6"/>
                <a:gd name="T10" fmla="*/ 0 w 14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6">
                  <a:moveTo>
                    <a:pt x="0" y="4"/>
                  </a:moveTo>
                  <a:lnTo>
                    <a:pt x="10" y="3"/>
                  </a:lnTo>
                  <a:lnTo>
                    <a:pt x="11" y="0"/>
                  </a:lnTo>
                  <a:lnTo>
                    <a:pt x="13" y="4"/>
                  </a:lnTo>
                  <a:lnTo>
                    <a:pt x="1" y="5"/>
                  </a:lnTo>
                  <a:lnTo>
                    <a:pt x="0" y="4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49" name="Freeform 657"/>
            <p:cNvSpPr>
              <a:spLocks/>
            </p:cNvSpPr>
            <p:nvPr/>
          </p:nvSpPr>
          <p:spPr bwMode="auto">
            <a:xfrm>
              <a:off x="4364" y="2795"/>
              <a:ext cx="23" cy="23"/>
            </a:xfrm>
            <a:custGeom>
              <a:avLst/>
              <a:gdLst>
                <a:gd name="T0" fmla="*/ 0 w 23"/>
                <a:gd name="T1" fmla="*/ 22 h 23"/>
                <a:gd name="T2" fmla="*/ 9 w 23"/>
                <a:gd name="T3" fmla="*/ 21 h 23"/>
                <a:gd name="T4" fmla="*/ 17 w 23"/>
                <a:gd name="T5" fmla="*/ 18 h 23"/>
                <a:gd name="T6" fmla="*/ 22 w 23"/>
                <a:gd name="T7" fmla="*/ 0 h 23"/>
                <a:gd name="T8" fmla="*/ 9 w 23"/>
                <a:gd name="T9" fmla="*/ 4 h 23"/>
                <a:gd name="T10" fmla="*/ 5 w 23"/>
                <a:gd name="T11" fmla="*/ 13 h 23"/>
                <a:gd name="T12" fmla="*/ 0 w 23"/>
                <a:gd name="T13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0" y="22"/>
                  </a:moveTo>
                  <a:lnTo>
                    <a:pt x="9" y="21"/>
                  </a:lnTo>
                  <a:lnTo>
                    <a:pt x="17" y="18"/>
                  </a:lnTo>
                  <a:lnTo>
                    <a:pt x="22" y="0"/>
                  </a:lnTo>
                  <a:lnTo>
                    <a:pt x="9" y="4"/>
                  </a:lnTo>
                  <a:lnTo>
                    <a:pt x="5" y="13"/>
                  </a:lnTo>
                  <a:lnTo>
                    <a:pt x="0" y="22"/>
                  </a:lnTo>
                </a:path>
              </a:pathLst>
            </a:custGeom>
            <a:solidFill>
              <a:srgbClr val="D0C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50" name="Freeform 658"/>
            <p:cNvSpPr>
              <a:spLocks/>
            </p:cNvSpPr>
            <p:nvPr/>
          </p:nvSpPr>
          <p:spPr bwMode="auto">
            <a:xfrm>
              <a:off x="4369" y="2779"/>
              <a:ext cx="25" cy="54"/>
            </a:xfrm>
            <a:custGeom>
              <a:avLst/>
              <a:gdLst>
                <a:gd name="T0" fmla="*/ 17 w 25"/>
                <a:gd name="T1" fmla="*/ 3 h 54"/>
                <a:gd name="T2" fmla="*/ 6 w 25"/>
                <a:gd name="T3" fmla="*/ 20 h 54"/>
                <a:gd name="T4" fmla="*/ 0 w 25"/>
                <a:gd name="T5" fmla="*/ 27 h 54"/>
                <a:gd name="T6" fmla="*/ 7 w 25"/>
                <a:gd name="T7" fmla="*/ 31 h 54"/>
                <a:gd name="T8" fmla="*/ 16 w 25"/>
                <a:gd name="T9" fmla="*/ 53 h 54"/>
                <a:gd name="T10" fmla="*/ 24 w 25"/>
                <a:gd name="T11" fmla="*/ 43 h 54"/>
                <a:gd name="T12" fmla="*/ 23 w 25"/>
                <a:gd name="T13" fmla="*/ 23 h 54"/>
                <a:gd name="T14" fmla="*/ 23 w 25"/>
                <a:gd name="T15" fmla="*/ 12 h 54"/>
                <a:gd name="T16" fmla="*/ 22 w 25"/>
                <a:gd name="T17" fmla="*/ 0 h 54"/>
                <a:gd name="T18" fmla="*/ 17 w 25"/>
                <a:gd name="T19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54">
                  <a:moveTo>
                    <a:pt x="17" y="3"/>
                  </a:moveTo>
                  <a:lnTo>
                    <a:pt x="6" y="20"/>
                  </a:lnTo>
                  <a:lnTo>
                    <a:pt x="0" y="27"/>
                  </a:lnTo>
                  <a:lnTo>
                    <a:pt x="7" y="31"/>
                  </a:lnTo>
                  <a:lnTo>
                    <a:pt x="16" y="53"/>
                  </a:lnTo>
                  <a:lnTo>
                    <a:pt x="24" y="43"/>
                  </a:lnTo>
                  <a:lnTo>
                    <a:pt x="23" y="23"/>
                  </a:lnTo>
                  <a:lnTo>
                    <a:pt x="23" y="12"/>
                  </a:lnTo>
                  <a:lnTo>
                    <a:pt x="22" y="0"/>
                  </a:lnTo>
                  <a:lnTo>
                    <a:pt x="17" y="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51" name="Freeform 659"/>
            <p:cNvSpPr>
              <a:spLocks/>
            </p:cNvSpPr>
            <p:nvPr/>
          </p:nvSpPr>
          <p:spPr bwMode="auto">
            <a:xfrm>
              <a:off x="4378" y="2801"/>
              <a:ext cx="12" cy="28"/>
            </a:xfrm>
            <a:custGeom>
              <a:avLst/>
              <a:gdLst>
                <a:gd name="T0" fmla="*/ 0 w 12"/>
                <a:gd name="T1" fmla="*/ 8 h 28"/>
                <a:gd name="T2" fmla="*/ 6 w 12"/>
                <a:gd name="T3" fmla="*/ 27 h 28"/>
                <a:gd name="T4" fmla="*/ 7 w 12"/>
                <a:gd name="T5" fmla="*/ 22 h 28"/>
                <a:gd name="T6" fmla="*/ 11 w 12"/>
                <a:gd name="T7" fmla="*/ 16 h 28"/>
                <a:gd name="T8" fmla="*/ 10 w 12"/>
                <a:gd name="T9" fmla="*/ 6 h 28"/>
                <a:gd name="T10" fmla="*/ 10 w 12"/>
                <a:gd name="T11" fmla="*/ 0 h 28"/>
                <a:gd name="T12" fmla="*/ 4 w 12"/>
                <a:gd name="T13" fmla="*/ 6 h 28"/>
                <a:gd name="T14" fmla="*/ 0 w 12"/>
                <a:gd name="T15" fmla="*/ 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8">
                  <a:moveTo>
                    <a:pt x="0" y="8"/>
                  </a:moveTo>
                  <a:lnTo>
                    <a:pt x="6" y="27"/>
                  </a:lnTo>
                  <a:lnTo>
                    <a:pt x="7" y="22"/>
                  </a:lnTo>
                  <a:lnTo>
                    <a:pt x="11" y="16"/>
                  </a:lnTo>
                  <a:lnTo>
                    <a:pt x="10" y="6"/>
                  </a:lnTo>
                  <a:lnTo>
                    <a:pt x="10" y="0"/>
                  </a:lnTo>
                  <a:lnTo>
                    <a:pt x="4" y="6"/>
                  </a:lnTo>
                  <a:lnTo>
                    <a:pt x="0" y="8"/>
                  </a:lnTo>
                </a:path>
              </a:pathLst>
            </a:custGeom>
            <a:solidFill>
              <a:srgbClr val="E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52" name="Freeform 660"/>
            <p:cNvSpPr>
              <a:spLocks/>
            </p:cNvSpPr>
            <p:nvPr/>
          </p:nvSpPr>
          <p:spPr bwMode="auto">
            <a:xfrm>
              <a:off x="4397" y="2772"/>
              <a:ext cx="68" cy="54"/>
            </a:xfrm>
            <a:custGeom>
              <a:avLst/>
              <a:gdLst>
                <a:gd name="T0" fmla="*/ 65 w 68"/>
                <a:gd name="T1" fmla="*/ 0 h 54"/>
                <a:gd name="T2" fmla="*/ 45 w 68"/>
                <a:gd name="T3" fmla="*/ 24 h 54"/>
                <a:gd name="T4" fmla="*/ 35 w 68"/>
                <a:gd name="T5" fmla="*/ 41 h 54"/>
                <a:gd name="T6" fmla="*/ 0 w 68"/>
                <a:gd name="T7" fmla="*/ 43 h 54"/>
                <a:gd name="T8" fmla="*/ 31 w 68"/>
                <a:gd name="T9" fmla="*/ 53 h 54"/>
                <a:gd name="T10" fmla="*/ 42 w 68"/>
                <a:gd name="T11" fmla="*/ 38 h 54"/>
                <a:gd name="T12" fmla="*/ 50 w 68"/>
                <a:gd name="T13" fmla="*/ 25 h 54"/>
                <a:gd name="T14" fmla="*/ 67 w 68"/>
                <a:gd name="T15" fmla="*/ 1 h 54"/>
                <a:gd name="T16" fmla="*/ 65 w 68"/>
                <a:gd name="T1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54">
                  <a:moveTo>
                    <a:pt x="65" y="0"/>
                  </a:moveTo>
                  <a:lnTo>
                    <a:pt x="45" y="24"/>
                  </a:lnTo>
                  <a:lnTo>
                    <a:pt x="35" y="41"/>
                  </a:lnTo>
                  <a:lnTo>
                    <a:pt x="0" y="43"/>
                  </a:lnTo>
                  <a:lnTo>
                    <a:pt x="31" y="53"/>
                  </a:lnTo>
                  <a:lnTo>
                    <a:pt x="42" y="38"/>
                  </a:lnTo>
                  <a:lnTo>
                    <a:pt x="50" y="25"/>
                  </a:lnTo>
                  <a:lnTo>
                    <a:pt x="67" y="1"/>
                  </a:lnTo>
                  <a:lnTo>
                    <a:pt x="65" y="0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53" name="Freeform 661"/>
            <p:cNvSpPr>
              <a:spLocks/>
            </p:cNvSpPr>
            <p:nvPr/>
          </p:nvSpPr>
          <p:spPr bwMode="auto">
            <a:xfrm>
              <a:off x="4396" y="2761"/>
              <a:ext cx="70" cy="60"/>
            </a:xfrm>
            <a:custGeom>
              <a:avLst/>
              <a:gdLst>
                <a:gd name="T0" fmla="*/ 57 w 70"/>
                <a:gd name="T1" fmla="*/ 2 h 60"/>
                <a:gd name="T2" fmla="*/ 69 w 70"/>
                <a:gd name="T3" fmla="*/ 6 h 60"/>
                <a:gd name="T4" fmla="*/ 51 w 70"/>
                <a:gd name="T5" fmla="*/ 31 h 60"/>
                <a:gd name="T6" fmla="*/ 29 w 70"/>
                <a:gd name="T7" fmla="*/ 59 h 60"/>
                <a:gd name="T8" fmla="*/ 13 w 70"/>
                <a:gd name="T9" fmla="*/ 54 h 60"/>
                <a:gd name="T10" fmla="*/ 0 w 70"/>
                <a:gd name="T11" fmla="*/ 50 h 60"/>
                <a:gd name="T12" fmla="*/ 32 w 70"/>
                <a:gd name="T13" fmla="*/ 18 h 60"/>
                <a:gd name="T14" fmla="*/ 51 w 70"/>
                <a:gd name="T15" fmla="*/ 0 h 60"/>
                <a:gd name="T16" fmla="*/ 53 w 70"/>
                <a:gd name="T17" fmla="*/ 0 h 60"/>
                <a:gd name="T18" fmla="*/ 57 w 70"/>
                <a:gd name="T19" fmla="*/ 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60">
                  <a:moveTo>
                    <a:pt x="57" y="2"/>
                  </a:moveTo>
                  <a:lnTo>
                    <a:pt x="69" y="6"/>
                  </a:lnTo>
                  <a:lnTo>
                    <a:pt x="51" y="31"/>
                  </a:lnTo>
                  <a:lnTo>
                    <a:pt x="29" y="59"/>
                  </a:lnTo>
                  <a:lnTo>
                    <a:pt x="13" y="54"/>
                  </a:lnTo>
                  <a:lnTo>
                    <a:pt x="0" y="50"/>
                  </a:lnTo>
                  <a:lnTo>
                    <a:pt x="32" y="18"/>
                  </a:lnTo>
                  <a:lnTo>
                    <a:pt x="51" y="0"/>
                  </a:lnTo>
                  <a:lnTo>
                    <a:pt x="53" y="0"/>
                  </a:lnTo>
                  <a:lnTo>
                    <a:pt x="57" y="2"/>
                  </a:lnTo>
                </a:path>
              </a:pathLst>
            </a:custGeom>
            <a:solidFill>
              <a:srgbClr val="D0C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54" name="Freeform 662"/>
            <p:cNvSpPr>
              <a:spLocks/>
            </p:cNvSpPr>
            <p:nvPr/>
          </p:nvSpPr>
          <p:spPr bwMode="auto">
            <a:xfrm>
              <a:off x="4393" y="2760"/>
              <a:ext cx="74" cy="60"/>
            </a:xfrm>
            <a:custGeom>
              <a:avLst/>
              <a:gdLst>
                <a:gd name="T0" fmla="*/ 61 w 74"/>
                <a:gd name="T1" fmla="*/ 1 h 60"/>
                <a:gd name="T2" fmla="*/ 73 w 74"/>
                <a:gd name="T3" fmla="*/ 8 h 60"/>
                <a:gd name="T4" fmla="*/ 47 w 74"/>
                <a:gd name="T5" fmla="*/ 38 h 60"/>
                <a:gd name="T6" fmla="*/ 39 w 74"/>
                <a:gd name="T7" fmla="*/ 52 h 60"/>
                <a:gd name="T8" fmla="*/ 15 w 74"/>
                <a:gd name="T9" fmla="*/ 45 h 60"/>
                <a:gd name="T10" fmla="*/ 0 w 74"/>
                <a:gd name="T11" fmla="*/ 59 h 60"/>
                <a:gd name="T12" fmla="*/ 18 w 74"/>
                <a:gd name="T13" fmla="*/ 33 h 60"/>
                <a:gd name="T14" fmla="*/ 42 w 74"/>
                <a:gd name="T15" fmla="*/ 16 h 60"/>
                <a:gd name="T16" fmla="*/ 55 w 74"/>
                <a:gd name="T17" fmla="*/ 0 h 60"/>
                <a:gd name="T18" fmla="*/ 61 w 74"/>
                <a:gd name="T19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4" h="60">
                  <a:moveTo>
                    <a:pt x="61" y="1"/>
                  </a:moveTo>
                  <a:lnTo>
                    <a:pt x="73" y="8"/>
                  </a:lnTo>
                  <a:lnTo>
                    <a:pt x="47" y="38"/>
                  </a:lnTo>
                  <a:lnTo>
                    <a:pt x="39" y="52"/>
                  </a:lnTo>
                  <a:lnTo>
                    <a:pt x="15" y="45"/>
                  </a:lnTo>
                  <a:lnTo>
                    <a:pt x="0" y="59"/>
                  </a:lnTo>
                  <a:lnTo>
                    <a:pt x="18" y="33"/>
                  </a:lnTo>
                  <a:lnTo>
                    <a:pt x="42" y="16"/>
                  </a:lnTo>
                  <a:lnTo>
                    <a:pt x="55" y="0"/>
                  </a:lnTo>
                  <a:lnTo>
                    <a:pt x="61" y="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55" name="Freeform 663"/>
            <p:cNvSpPr>
              <a:spLocks/>
            </p:cNvSpPr>
            <p:nvPr/>
          </p:nvSpPr>
          <p:spPr bwMode="auto">
            <a:xfrm>
              <a:off x="4369" y="2820"/>
              <a:ext cx="23" cy="47"/>
            </a:xfrm>
            <a:custGeom>
              <a:avLst/>
              <a:gdLst>
                <a:gd name="T0" fmla="*/ 22 w 23"/>
                <a:gd name="T1" fmla="*/ 0 h 47"/>
                <a:gd name="T2" fmla="*/ 16 w 23"/>
                <a:gd name="T3" fmla="*/ 16 h 47"/>
                <a:gd name="T4" fmla="*/ 8 w 23"/>
                <a:gd name="T5" fmla="*/ 36 h 47"/>
                <a:gd name="T6" fmla="*/ 3 w 23"/>
                <a:gd name="T7" fmla="*/ 46 h 47"/>
                <a:gd name="T8" fmla="*/ 0 w 23"/>
                <a:gd name="T9" fmla="*/ 31 h 47"/>
                <a:gd name="T10" fmla="*/ 8 w 23"/>
                <a:gd name="T11" fmla="*/ 24 h 47"/>
                <a:gd name="T12" fmla="*/ 14 w 23"/>
                <a:gd name="T13" fmla="*/ 10 h 47"/>
                <a:gd name="T14" fmla="*/ 22 w 23"/>
                <a:gd name="T1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47">
                  <a:moveTo>
                    <a:pt x="22" y="0"/>
                  </a:moveTo>
                  <a:lnTo>
                    <a:pt x="16" y="16"/>
                  </a:lnTo>
                  <a:lnTo>
                    <a:pt x="8" y="36"/>
                  </a:lnTo>
                  <a:lnTo>
                    <a:pt x="3" y="46"/>
                  </a:lnTo>
                  <a:lnTo>
                    <a:pt x="0" y="31"/>
                  </a:lnTo>
                  <a:lnTo>
                    <a:pt x="8" y="24"/>
                  </a:lnTo>
                  <a:lnTo>
                    <a:pt x="14" y="10"/>
                  </a:lnTo>
                  <a:lnTo>
                    <a:pt x="22" y="0"/>
                  </a:lnTo>
                </a:path>
              </a:pathLst>
            </a:custGeom>
            <a:solidFill>
              <a:srgbClr val="8060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56" name="Freeform 664"/>
            <p:cNvSpPr>
              <a:spLocks/>
            </p:cNvSpPr>
            <p:nvPr/>
          </p:nvSpPr>
          <p:spPr bwMode="auto">
            <a:xfrm>
              <a:off x="4434" y="2882"/>
              <a:ext cx="20" cy="71"/>
            </a:xfrm>
            <a:custGeom>
              <a:avLst/>
              <a:gdLst>
                <a:gd name="T0" fmla="*/ 1 w 20"/>
                <a:gd name="T1" fmla="*/ 27 h 71"/>
                <a:gd name="T2" fmla="*/ 0 w 20"/>
                <a:gd name="T3" fmla="*/ 49 h 71"/>
                <a:gd name="T4" fmla="*/ 5 w 20"/>
                <a:gd name="T5" fmla="*/ 70 h 71"/>
                <a:gd name="T6" fmla="*/ 13 w 20"/>
                <a:gd name="T7" fmla="*/ 52 h 71"/>
                <a:gd name="T8" fmla="*/ 19 w 20"/>
                <a:gd name="T9" fmla="*/ 27 h 71"/>
                <a:gd name="T10" fmla="*/ 17 w 20"/>
                <a:gd name="T11" fmla="*/ 0 h 71"/>
                <a:gd name="T12" fmla="*/ 9 w 20"/>
                <a:gd name="T13" fmla="*/ 0 h 71"/>
                <a:gd name="T14" fmla="*/ 5 w 20"/>
                <a:gd name="T15" fmla="*/ 16 h 71"/>
                <a:gd name="T16" fmla="*/ 5 w 20"/>
                <a:gd name="T17" fmla="*/ 13 h 71"/>
                <a:gd name="T18" fmla="*/ 1 w 20"/>
                <a:gd name="T19" fmla="*/ 2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71">
                  <a:moveTo>
                    <a:pt x="1" y="27"/>
                  </a:moveTo>
                  <a:lnTo>
                    <a:pt x="0" y="49"/>
                  </a:lnTo>
                  <a:lnTo>
                    <a:pt x="5" y="70"/>
                  </a:lnTo>
                  <a:lnTo>
                    <a:pt x="13" y="52"/>
                  </a:lnTo>
                  <a:lnTo>
                    <a:pt x="19" y="27"/>
                  </a:lnTo>
                  <a:lnTo>
                    <a:pt x="17" y="0"/>
                  </a:lnTo>
                  <a:lnTo>
                    <a:pt x="9" y="0"/>
                  </a:lnTo>
                  <a:lnTo>
                    <a:pt x="5" y="16"/>
                  </a:lnTo>
                  <a:lnTo>
                    <a:pt x="5" y="13"/>
                  </a:lnTo>
                  <a:lnTo>
                    <a:pt x="1" y="27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57" name="Freeform 665"/>
            <p:cNvSpPr>
              <a:spLocks/>
            </p:cNvSpPr>
            <p:nvPr/>
          </p:nvSpPr>
          <p:spPr bwMode="auto">
            <a:xfrm>
              <a:off x="4376" y="2860"/>
              <a:ext cx="93" cy="49"/>
            </a:xfrm>
            <a:custGeom>
              <a:avLst/>
              <a:gdLst>
                <a:gd name="T0" fmla="*/ 72 w 93"/>
                <a:gd name="T1" fmla="*/ 22 h 49"/>
                <a:gd name="T2" fmla="*/ 62 w 93"/>
                <a:gd name="T3" fmla="*/ 11 h 49"/>
                <a:gd name="T4" fmla="*/ 51 w 93"/>
                <a:gd name="T5" fmla="*/ 7 h 49"/>
                <a:gd name="T6" fmla="*/ 35 w 93"/>
                <a:gd name="T7" fmla="*/ 11 h 49"/>
                <a:gd name="T8" fmla="*/ 17 w 93"/>
                <a:gd name="T9" fmla="*/ 8 h 49"/>
                <a:gd name="T10" fmla="*/ 9 w 93"/>
                <a:gd name="T11" fmla="*/ 0 h 49"/>
                <a:gd name="T12" fmla="*/ 5 w 93"/>
                <a:gd name="T13" fmla="*/ 2 h 49"/>
                <a:gd name="T14" fmla="*/ 2 w 93"/>
                <a:gd name="T15" fmla="*/ 5 h 49"/>
                <a:gd name="T16" fmla="*/ 0 w 93"/>
                <a:gd name="T17" fmla="*/ 11 h 49"/>
                <a:gd name="T18" fmla="*/ 0 w 93"/>
                <a:gd name="T19" fmla="*/ 17 h 49"/>
                <a:gd name="T20" fmla="*/ 8 w 93"/>
                <a:gd name="T21" fmla="*/ 32 h 49"/>
                <a:gd name="T22" fmla="*/ 22 w 93"/>
                <a:gd name="T23" fmla="*/ 41 h 49"/>
                <a:gd name="T24" fmla="*/ 38 w 93"/>
                <a:gd name="T25" fmla="*/ 48 h 49"/>
                <a:gd name="T26" fmla="*/ 69 w 93"/>
                <a:gd name="T27" fmla="*/ 46 h 49"/>
                <a:gd name="T28" fmla="*/ 84 w 93"/>
                <a:gd name="T29" fmla="*/ 46 h 49"/>
                <a:gd name="T30" fmla="*/ 86 w 93"/>
                <a:gd name="T31" fmla="*/ 36 h 49"/>
                <a:gd name="T32" fmla="*/ 92 w 93"/>
                <a:gd name="T33" fmla="*/ 36 h 49"/>
                <a:gd name="T34" fmla="*/ 72 w 93"/>
                <a:gd name="T35" fmla="*/ 2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3" h="49">
                  <a:moveTo>
                    <a:pt x="72" y="22"/>
                  </a:moveTo>
                  <a:lnTo>
                    <a:pt x="62" y="11"/>
                  </a:lnTo>
                  <a:lnTo>
                    <a:pt x="51" y="7"/>
                  </a:lnTo>
                  <a:lnTo>
                    <a:pt x="35" y="11"/>
                  </a:lnTo>
                  <a:lnTo>
                    <a:pt x="17" y="8"/>
                  </a:lnTo>
                  <a:lnTo>
                    <a:pt x="9" y="0"/>
                  </a:lnTo>
                  <a:lnTo>
                    <a:pt x="5" y="2"/>
                  </a:lnTo>
                  <a:lnTo>
                    <a:pt x="2" y="5"/>
                  </a:lnTo>
                  <a:lnTo>
                    <a:pt x="0" y="11"/>
                  </a:lnTo>
                  <a:lnTo>
                    <a:pt x="0" y="17"/>
                  </a:lnTo>
                  <a:lnTo>
                    <a:pt x="8" y="32"/>
                  </a:lnTo>
                  <a:lnTo>
                    <a:pt x="22" y="41"/>
                  </a:lnTo>
                  <a:lnTo>
                    <a:pt x="38" y="48"/>
                  </a:lnTo>
                  <a:lnTo>
                    <a:pt x="69" y="46"/>
                  </a:lnTo>
                  <a:lnTo>
                    <a:pt x="84" y="46"/>
                  </a:lnTo>
                  <a:lnTo>
                    <a:pt x="86" y="36"/>
                  </a:lnTo>
                  <a:lnTo>
                    <a:pt x="92" y="36"/>
                  </a:lnTo>
                  <a:lnTo>
                    <a:pt x="72" y="22"/>
                  </a:lnTo>
                </a:path>
              </a:pathLst>
            </a:custGeom>
            <a:solidFill>
              <a:srgbClr val="E0A080"/>
            </a:solidFill>
            <a:ln w="12700" cap="rnd" cmpd="sng">
              <a:solidFill>
                <a:srgbClr val="6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58" name="Freeform 666"/>
            <p:cNvSpPr>
              <a:spLocks/>
            </p:cNvSpPr>
            <p:nvPr/>
          </p:nvSpPr>
          <p:spPr bwMode="auto">
            <a:xfrm>
              <a:off x="4366" y="2855"/>
              <a:ext cx="3" cy="19"/>
            </a:xfrm>
            <a:custGeom>
              <a:avLst/>
              <a:gdLst>
                <a:gd name="T0" fmla="*/ 1 w 3"/>
                <a:gd name="T1" fmla="*/ 0 h 19"/>
                <a:gd name="T2" fmla="*/ 0 w 3"/>
                <a:gd name="T3" fmla="*/ 4 h 19"/>
                <a:gd name="T4" fmla="*/ 2 w 3"/>
                <a:gd name="T5" fmla="*/ 18 h 19"/>
                <a:gd name="T6" fmla="*/ 2 w 3"/>
                <a:gd name="T7" fmla="*/ 11 h 19"/>
                <a:gd name="T8" fmla="*/ 2 w 3"/>
                <a:gd name="T9" fmla="*/ 4 h 19"/>
                <a:gd name="T10" fmla="*/ 1 w 3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9">
                  <a:moveTo>
                    <a:pt x="1" y="0"/>
                  </a:moveTo>
                  <a:lnTo>
                    <a:pt x="0" y="4"/>
                  </a:lnTo>
                  <a:lnTo>
                    <a:pt x="2" y="18"/>
                  </a:lnTo>
                  <a:lnTo>
                    <a:pt x="2" y="11"/>
                  </a:lnTo>
                  <a:lnTo>
                    <a:pt x="2" y="4"/>
                  </a:lnTo>
                  <a:lnTo>
                    <a:pt x="1" y="0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59" name="Freeform 667"/>
            <p:cNvSpPr>
              <a:spLocks/>
            </p:cNvSpPr>
            <p:nvPr/>
          </p:nvSpPr>
          <p:spPr bwMode="auto">
            <a:xfrm>
              <a:off x="4409" y="2971"/>
              <a:ext cx="59" cy="28"/>
            </a:xfrm>
            <a:custGeom>
              <a:avLst/>
              <a:gdLst>
                <a:gd name="T0" fmla="*/ 45 w 59"/>
                <a:gd name="T1" fmla="*/ 0 h 28"/>
                <a:gd name="T2" fmla="*/ 0 w 59"/>
                <a:gd name="T3" fmla="*/ 27 h 28"/>
                <a:gd name="T4" fmla="*/ 58 w 59"/>
                <a:gd name="T5" fmla="*/ 2 h 28"/>
                <a:gd name="T6" fmla="*/ 45 w 59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28">
                  <a:moveTo>
                    <a:pt x="45" y="0"/>
                  </a:moveTo>
                  <a:lnTo>
                    <a:pt x="0" y="27"/>
                  </a:lnTo>
                  <a:lnTo>
                    <a:pt x="58" y="2"/>
                  </a:lnTo>
                  <a:lnTo>
                    <a:pt x="45" y="0"/>
                  </a:lnTo>
                </a:path>
              </a:pathLst>
            </a:custGeom>
            <a:solidFill>
              <a:srgbClr val="8060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60" name="Freeform 668"/>
            <p:cNvSpPr>
              <a:spLocks/>
            </p:cNvSpPr>
            <p:nvPr/>
          </p:nvSpPr>
          <p:spPr bwMode="auto">
            <a:xfrm>
              <a:off x="4393" y="2867"/>
              <a:ext cx="56" cy="37"/>
            </a:xfrm>
            <a:custGeom>
              <a:avLst/>
              <a:gdLst>
                <a:gd name="T0" fmla="*/ 0 w 56"/>
                <a:gd name="T1" fmla="*/ 0 h 37"/>
                <a:gd name="T2" fmla="*/ 7 w 56"/>
                <a:gd name="T3" fmla="*/ 7 h 37"/>
                <a:gd name="T4" fmla="*/ 24 w 56"/>
                <a:gd name="T5" fmla="*/ 5 h 37"/>
                <a:gd name="T6" fmla="*/ 37 w 56"/>
                <a:gd name="T7" fmla="*/ 10 h 37"/>
                <a:gd name="T8" fmla="*/ 38 w 56"/>
                <a:gd name="T9" fmla="*/ 22 h 37"/>
                <a:gd name="T10" fmla="*/ 29 w 56"/>
                <a:gd name="T11" fmla="*/ 31 h 37"/>
                <a:gd name="T12" fmla="*/ 25 w 56"/>
                <a:gd name="T13" fmla="*/ 33 h 37"/>
                <a:gd name="T14" fmla="*/ 19 w 56"/>
                <a:gd name="T15" fmla="*/ 36 h 37"/>
                <a:gd name="T16" fmla="*/ 46 w 56"/>
                <a:gd name="T17" fmla="*/ 34 h 37"/>
                <a:gd name="T18" fmla="*/ 55 w 56"/>
                <a:gd name="T19" fmla="*/ 22 h 37"/>
                <a:gd name="T20" fmla="*/ 42 w 56"/>
                <a:gd name="T21" fmla="*/ 2 h 37"/>
                <a:gd name="T22" fmla="*/ 30 w 56"/>
                <a:gd name="T23" fmla="*/ 0 h 37"/>
                <a:gd name="T24" fmla="*/ 13 w 56"/>
                <a:gd name="T25" fmla="*/ 2 h 37"/>
                <a:gd name="T26" fmla="*/ 0 w 56"/>
                <a:gd name="T2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6" h="37">
                  <a:moveTo>
                    <a:pt x="0" y="0"/>
                  </a:moveTo>
                  <a:lnTo>
                    <a:pt x="7" y="7"/>
                  </a:lnTo>
                  <a:lnTo>
                    <a:pt x="24" y="5"/>
                  </a:lnTo>
                  <a:lnTo>
                    <a:pt x="37" y="10"/>
                  </a:lnTo>
                  <a:lnTo>
                    <a:pt x="38" y="22"/>
                  </a:lnTo>
                  <a:lnTo>
                    <a:pt x="29" y="31"/>
                  </a:lnTo>
                  <a:lnTo>
                    <a:pt x="25" y="33"/>
                  </a:lnTo>
                  <a:lnTo>
                    <a:pt x="19" y="36"/>
                  </a:lnTo>
                  <a:lnTo>
                    <a:pt x="46" y="34"/>
                  </a:lnTo>
                  <a:lnTo>
                    <a:pt x="55" y="22"/>
                  </a:lnTo>
                  <a:lnTo>
                    <a:pt x="42" y="2"/>
                  </a:lnTo>
                  <a:lnTo>
                    <a:pt x="30" y="0"/>
                  </a:lnTo>
                  <a:lnTo>
                    <a:pt x="13" y="2"/>
                  </a:lnTo>
                  <a:lnTo>
                    <a:pt x="0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61" name="Freeform 669"/>
            <p:cNvSpPr>
              <a:spLocks/>
            </p:cNvSpPr>
            <p:nvPr/>
          </p:nvSpPr>
          <p:spPr bwMode="auto">
            <a:xfrm>
              <a:off x="4390" y="2867"/>
              <a:ext cx="34" cy="13"/>
            </a:xfrm>
            <a:custGeom>
              <a:avLst/>
              <a:gdLst>
                <a:gd name="T0" fmla="*/ 8 w 34"/>
                <a:gd name="T1" fmla="*/ 2 h 13"/>
                <a:gd name="T2" fmla="*/ 0 w 34"/>
                <a:gd name="T3" fmla="*/ 0 h 13"/>
                <a:gd name="T4" fmla="*/ 7 w 34"/>
                <a:gd name="T5" fmla="*/ 8 h 13"/>
                <a:gd name="T6" fmla="*/ 15 w 34"/>
                <a:gd name="T7" fmla="*/ 10 h 13"/>
                <a:gd name="T8" fmla="*/ 33 w 34"/>
                <a:gd name="T9" fmla="*/ 12 h 13"/>
                <a:gd name="T10" fmla="*/ 27 w 34"/>
                <a:gd name="T11" fmla="*/ 9 h 13"/>
                <a:gd name="T12" fmla="*/ 10 w 34"/>
                <a:gd name="T13" fmla="*/ 8 h 13"/>
                <a:gd name="T14" fmla="*/ 8 w 34"/>
                <a:gd name="T15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13">
                  <a:moveTo>
                    <a:pt x="8" y="2"/>
                  </a:moveTo>
                  <a:lnTo>
                    <a:pt x="0" y="0"/>
                  </a:lnTo>
                  <a:lnTo>
                    <a:pt x="7" y="8"/>
                  </a:lnTo>
                  <a:lnTo>
                    <a:pt x="15" y="10"/>
                  </a:lnTo>
                  <a:lnTo>
                    <a:pt x="33" y="12"/>
                  </a:lnTo>
                  <a:lnTo>
                    <a:pt x="27" y="9"/>
                  </a:lnTo>
                  <a:lnTo>
                    <a:pt x="10" y="8"/>
                  </a:lnTo>
                  <a:lnTo>
                    <a:pt x="8" y="2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62" name="Freeform 670"/>
            <p:cNvSpPr>
              <a:spLocks/>
            </p:cNvSpPr>
            <p:nvPr/>
          </p:nvSpPr>
          <p:spPr bwMode="auto">
            <a:xfrm>
              <a:off x="4375" y="2870"/>
              <a:ext cx="35" cy="30"/>
            </a:xfrm>
            <a:custGeom>
              <a:avLst/>
              <a:gdLst>
                <a:gd name="T0" fmla="*/ 10 w 35"/>
                <a:gd name="T1" fmla="*/ 14 h 30"/>
                <a:gd name="T2" fmla="*/ 20 w 35"/>
                <a:gd name="T3" fmla="*/ 21 h 30"/>
                <a:gd name="T4" fmla="*/ 34 w 35"/>
                <a:gd name="T5" fmla="*/ 29 h 30"/>
                <a:gd name="T6" fmla="*/ 28 w 35"/>
                <a:gd name="T7" fmla="*/ 27 h 30"/>
                <a:gd name="T8" fmla="*/ 19 w 35"/>
                <a:gd name="T9" fmla="*/ 23 h 30"/>
                <a:gd name="T10" fmla="*/ 10 w 35"/>
                <a:gd name="T11" fmla="*/ 16 h 30"/>
                <a:gd name="T12" fmla="*/ 0 w 35"/>
                <a:gd name="T13" fmla="*/ 0 h 30"/>
                <a:gd name="T14" fmla="*/ 10 w 35"/>
                <a:gd name="T15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30">
                  <a:moveTo>
                    <a:pt x="10" y="14"/>
                  </a:moveTo>
                  <a:lnTo>
                    <a:pt x="20" y="21"/>
                  </a:lnTo>
                  <a:lnTo>
                    <a:pt x="34" y="29"/>
                  </a:lnTo>
                  <a:lnTo>
                    <a:pt x="28" y="27"/>
                  </a:lnTo>
                  <a:lnTo>
                    <a:pt x="19" y="23"/>
                  </a:lnTo>
                  <a:lnTo>
                    <a:pt x="10" y="16"/>
                  </a:lnTo>
                  <a:lnTo>
                    <a:pt x="0" y="0"/>
                  </a:lnTo>
                  <a:lnTo>
                    <a:pt x="10" y="14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63" name="Freeform 671"/>
            <p:cNvSpPr>
              <a:spLocks/>
            </p:cNvSpPr>
            <p:nvPr/>
          </p:nvSpPr>
          <p:spPr bwMode="auto">
            <a:xfrm>
              <a:off x="4379" y="2863"/>
              <a:ext cx="31" cy="26"/>
            </a:xfrm>
            <a:custGeom>
              <a:avLst/>
              <a:gdLst>
                <a:gd name="T0" fmla="*/ 2 w 31"/>
                <a:gd name="T1" fmla="*/ 0 h 26"/>
                <a:gd name="T2" fmla="*/ 13 w 31"/>
                <a:gd name="T3" fmla="*/ 17 h 26"/>
                <a:gd name="T4" fmla="*/ 30 w 31"/>
                <a:gd name="T5" fmla="*/ 25 h 26"/>
                <a:gd name="T6" fmla="*/ 24 w 31"/>
                <a:gd name="T7" fmla="*/ 25 h 26"/>
                <a:gd name="T8" fmla="*/ 17 w 31"/>
                <a:gd name="T9" fmla="*/ 22 h 26"/>
                <a:gd name="T10" fmla="*/ 10 w 31"/>
                <a:gd name="T11" fmla="*/ 17 h 26"/>
                <a:gd name="T12" fmla="*/ 0 w 31"/>
                <a:gd name="T13" fmla="*/ 2 h 26"/>
                <a:gd name="T14" fmla="*/ 2 w 31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6">
                  <a:moveTo>
                    <a:pt x="2" y="0"/>
                  </a:moveTo>
                  <a:lnTo>
                    <a:pt x="13" y="17"/>
                  </a:lnTo>
                  <a:lnTo>
                    <a:pt x="30" y="25"/>
                  </a:lnTo>
                  <a:lnTo>
                    <a:pt x="24" y="25"/>
                  </a:lnTo>
                  <a:lnTo>
                    <a:pt x="17" y="22"/>
                  </a:lnTo>
                  <a:lnTo>
                    <a:pt x="10" y="17"/>
                  </a:lnTo>
                  <a:lnTo>
                    <a:pt x="0" y="2"/>
                  </a:lnTo>
                  <a:lnTo>
                    <a:pt x="2" y="0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64" name="Freeform 672"/>
            <p:cNvSpPr>
              <a:spLocks/>
            </p:cNvSpPr>
            <p:nvPr/>
          </p:nvSpPr>
          <p:spPr bwMode="auto">
            <a:xfrm>
              <a:off x="4349" y="2668"/>
              <a:ext cx="56" cy="48"/>
            </a:xfrm>
            <a:custGeom>
              <a:avLst/>
              <a:gdLst>
                <a:gd name="T0" fmla="*/ 55 w 56"/>
                <a:gd name="T1" fmla="*/ 12 h 48"/>
                <a:gd name="T2" fmla="*/ 30 w 56"/>
                <a:gd name="T3" fmla="*/ 8 h 48"/>
                <a:gd name="T4" fmla="*/ 18 w 56"/>
                <a:gd name="T5" fmla="*/ 10 h 48"/>
                <a:gd name="T6" fmla="*/ 10 w 56"/>
                <a:gd name="T7" fmla="*/ 17 h 48"/>
                <a:gd name="T8" fmla="*/ 8 w 56"/>
                <a:gd name="T9" fmla="*/ 25 h 48"/>
                <a:gd name="T10" fmla="*/ 6 w 56"/>
                <a:gd name="T11" fmla="*/ 35 h 48"/>
                <a:gd name="T12" fmla="*/ 5 w 56"/>
                <a:gd name="T13" fmla="*/ 46 h 48"/>
                <a:gd name="T14" fmla="*/ 5 w 56"/>
                <a:gd name="T15" fmla="*/ 47 h 48"/>
                <a:gd name="T16" fmla="*/ 0 w 56"/>
                <a:gd name="T17" fmla="*/ 29 h 48"/>
                <a:gd name="T18" fmla="*/ 5 w 56"/>
                <a:gd name="T19" fmla="*/ 10 h 48"/>
                <a:gd name="T20" fmla="*/ 17 w 56"/>
                <a:gd name="T21" fmla="*/ 2 h 48"/>
                <a:gd name="T22" fmla="*/ 34 w 56"/>
                <a:gd name="T23" fmla="*/ 0 h 48"/>
                <a:gd name="T24" fmla="*/ 55 w 56"/>
                <a:gd name="T25" fmla="*/ 1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48">
                  <a:moveTo>
                    <a:pt x="55" y="12"/>
                  </a:moveTo>
                  <a:lnTo>
                    <a:pt x="30" y="8"/>
                  </a:lnTo>
                  <a:lnTo>
                    <a:pt x="18" y="10"/>
                  </a:lnTo>
                  <a:lnTo>
                    <a:pt x="10" y="17"/>
                  </a:lnTo>
                  <a:lnTo>
                    <a:pt x="8" y="25"/>
                  </a:lnTo>
                  <a:lnTo>
                    <a:pt x="6" y="35"/>
                  </a:lnTo>
                  <a:lnTo>
                    <a:pt x="5" y="46"/>
                  </a:lnTo>
                  <a:lnTo>
                    <a:pt x="5" y="47"/>
                  </a:lnTo>
                  <a:lnTo>
                    <a:pt x="0" y="29"/>
                  </a:lnTo>
                  <a:lnTo>
                    <a:pt x="5" y="10"/>
                  </a:lnTo>
                  <a:lnTo>
                    <a:pt x="17" y="2"/>
                  </a:lnTo>
                  <a:lnTo>
                    <a:pt x="34" y="0"/>
                  </a:lnTo>
                  <a:lnTo>
                    <a:pt x="55" y="12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65" name="Freeform 673"/>
            <p:cNvSpPr>
              <a:spLocks/>
            </p:cNvSpPr>
            <p:nvPr/>
          </p:nvSpPr>
          <p:spPr bwMode="auto">
            <a:xfrm>
              <a:off x="4346" y="2640"/>
              <a:ext cx="106" cy="81"/>
            </a:xfrm>
            <a:custGeom>
              <a:avLst/>
              <a:gdLst>
                <a:gd name="T0" fmla="*/ 8 w 106"/>
                <a:gd name="T1" fmla="*/ 80 h 81"/>
                <a:gd name="T2" fmla="*/ 0 w 106"/>
                <a:gd name="T3" fmla="*/ 46 h 81"/>
                <a:gd name="T4" fmla="*/ 1 w 106"/>
                <a:gd name="T5" fmla="*/ 36 h 81"/>
                <a:gd name="T6" fmla="*/ 5 w 106"/>
                <a:gd name="T7" fmla="*/ 29 h 81"/>
                <a:gd name="T8" fmla="*/ 8 w 106"/>
                <a:gd name="T9" fmla="*/ 16 h 81"/>
                <a:gd name="T10" fmla="*/ 31 w 106"/>
                <a:gd name="T11" fmla="*/ 1 h 81"/>
                <a:gd name="T12" fmla="*/ 60 w 106"/>
                <a:gd name="T13" fmla="*/ 0 h 81"/>
                <a:gd name="T14" fmla="*/ 88 w 106"/>
                <a:gd name="T15" fmla="*/ 4 h 81"/>
                <a:gd name="T16" fmla="*/ 105 w 106"/>
                <a:gd name="T17" fmla="*/ 31 h 81"/>
                <a:gd name="T18" fmla="*/ 104 w 106"/>
                <a:gd name="T19" fmla="*/ 58 h 81"/>
                <a:gd name="T20" fmla="*/ 99 w 106"/>
                <a:gd name="T21" fmla="*/ 62 h 81"/>
                <a:gd name="T22" fmla="*/ 97 w 106"/>
                <a:gd name="T23" fmla="*/ 70 h 81"/>
                <a:gd name="T24" fmla="*/ 95 w 106"/>
                <a:gd name="T25" fmla="*/ 74 h 81"/>
                <a:gd name="T26" fmla="*/ 90 w 106"/>
                <a:gd name="T27" fmla="*/ 59 h 81"/>
                <a:gd name="T28" fmla="*/ 79 w 106"/>
                <a:gd name="T29" fmla="*/ 41 h 81"/>
                <a:gd name="T30" fmla="*/ 54 w 106"/>
                <a:gd name="T31" fmla="*/ 37 h 81"/>
                <a:gd name="T32" fmla="*/ 35 w 106"/>
                <a:gd name="T33" fmla="*/ 33 h 81"/>
                <a:gd name="T34" fmla="*/ 26 w 106"/>
                <a:gd name="T35" fmla="*/ 30 h 81"/>
                <a:gd name="T36" fmla="*/ 13 w 106"/>
                <a:gd name="T37" fmla="*/ 37 h 81"/>
                <a:gd name="T38" fmla="*/ 7 w 106"/>
                <a:gd name="T39" fmla="*/ 52 h 81"/>
                <a:gd name="T40" fmla="*/ 8 w 106"/>
                <a:gd name="T41" fmla="*/ 69 h 81"/>
                <a:gd name="T42" fmla="*/ 8 w 106"/>
                <a:gd name="T43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6" h="81">
                  <a:moveTo>
                    <a:pt x="8" y="80"/>
                  </a:moveTo>
                  <a:lnTo>
                    <a:pt x="0" y="46"/>
                  </a:lnTo>
                  <a:lnTo>
                    <a:pt x="1" y="36"/>
                  </a:lnTo>
                  <a:lnTo>
                    <a:pt x="5" y="29"/>
                  </a:lnTo>
                  <a:lnTo>
                    <a:pt x="8" y="16"/>
                  </a:lnTo>
                  <a:lnTo>
                    <a:pt x="31" y="1"/>
                  </a:lnTo>
                  <a:lnTo>
                    <a:pt x="60" y="0"/>
                  </a:lnTo>
                  <a:lnTo>
                    <a:pt x="88" y="4"/>
                  </a:lnTo>
                  <a:lnTo>
                    <a:pt x="105" y="31"/>
                  </a:lnTo>
                  <a:lnTo>
                    <a:pt x="104" y="58"/>
                  </a:lnTo>
                  <a:lnTo>
                    <a:pt x="99" y="62"/>
                  </a:lnTo>
                  <a:lnTo>
                    <a:pt x="97" y="70"/>
                  </a:lnTo>
                  <a:lnTo>
                    <a:pt x="95" y="74"/>
                  </a:lnTo>
                  <a:lnTo>
                    <a:pt x="90" y="59"/>
                  </a:lnTo>
                  <a:lnTo>
                    <a:pt x="79" y="41"/>
                  </a:lnTo>
                  <a:lnTo>
                    <a:pt x="54" y="37"/>
                  </a:lnTo>
                  <a:lnTo>
                    <a:pt x="35" y="33"/>
                  </a:lnTo>
                  <a:lnTo>
                    <a:pt x="26" y="30"/>
                  </a:lnTo>
                  <a:lnTo>
                    <a:pt x="13" y="37"/>
                  </a:lnTo>
                  <a:lnTo>
                    <a:pt x="7" y="52"/>
                  </a:lnTo>
                  <a:lnTo>
                    <a:pt x="8" y="69"/>
                  </a:lnTo>
                  <a:lnTo>
                    <a:pt x="8" y="80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66" name="Freeform 674"/>
            <p:cNvSpPr>
              <a:spLocks/>
            </p:cNvSpPr>
            <p:nvPr/>
          </p:nvSpPr>
          <p:spPr bwMode="auto">
            <a:xfrm>
              <a:off x="4415" y="2640"/>
              <a:ext cx="37" cy="66"/>
            </a:xfrm>
            <a:custGeom>
              <a:avLst/>
              <a:gdLst>
                <a:gd name="T0" fmla="*/ 12 w 37"/>
                <a:gd name="T1" fmla="*/ 40 h 66"/>
                <a:gd name="T2" fmla="*/ 22 w 37"/>
                <a:gd name="T3" fmla="*/ 34 h 66"/>
                <a:gd name="T4" fmla="*/ 26 w 37"/>
                <a:gd name="T5" fmla="*/ 28 h 66"/>
                <a:gd name="T6" fmla="*/ 16 w 37"/>
                <a:gd name="T7" fmla="*/ 11 h 66"/>
                <a:gd name="T8" fmla="*/ 0 w 37"/>
                <a:gd name="T9" fmla="*/ 0 h 66"/>
                <a:gd name="T10" fmla="*/ 20 w 37"/>
                <a:gd name="T11" fmla="*/ 2 h 66"/>
                <a:gd name="T12" fmla="*/ 29 w 37"/>
                <a:gd name="T13" fmla="*/ 16 h 66"/>
                <a:gd name="T14" fmla="*/ 36 w 37"/>
                <a:gd name="T15" fmla="*/ 35 h 66"/>
                <a:gd name="T16" fmla="*/ 36 w 37"/>
                <a:gd name="T17" fmla="*/ 49 h 66"/>
                <a:gd name="T18" fmla="*/ 34 w 37"/>
                <a:gd name="T19" fmla="*/ 59 h 66"/>
                <a:gd name="T20" fmla="*/ 27 w 37"/>
                <a:gd name="T21" fmla="*/ 65 h 66"/>
                <a:gd name="T22" fmla="*/ 22 w 37"/>
                <a:gd name="T23" fmla="*/ 59 h 66"/>
                <a:gd name="T24" fmla="*/ 20 w 37"/>
                <a:gd name="T25" fmla="*/ 51 h 66"/>
                <a:gd name="T26" fmla="*/ 17 w 37"/>
                <a:gd name="T27" fmla="*/ 45 h 66"/>
                <a:gd name="T28" fmla="*/ 16 w 37"/>
                <a:gd name="T29" fmla="*/ 45 h 66"/>
                <a:gd name="T30" fmla="*/ 12 w 37"/>
                <a:gd name="T31" fmla="*/ 4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" h="66">
                  <a:moveTo>
                    <a:pt x="12" y="40"/>
                  </a:moveTo>
                  <a:lnTo>
                    <a:pt x="22" y="34"/>
                  </a:lnTo>
                  <a:lnTo>
                    <a:pt x="26" y="28"/>
                  </a:lnTo>
                  <a:lnTo>
                    <a:pt x="16" y="11"/>
                  </a:lnTo>
                  <a:lnTo>
                    <a:pt x="0" y="0"/>
                  </a:lnTo>
                  <a:lnTo>
                    <a:pt x="20" y="2"/>
                  </a:lnTo>
                  <a:lnTo>
                    <a:pt x="29" y="16"/>
                  </a:lnTo>
                  <a:lnTo>
                    <a:pt x="36" y="35"/>
                  </a:lnTo>
                  <a:lnTo>
                    <a:pt x="36" y="49"/>
                  </a:lnTo>
                  <a:lnTo>
                    <a:pt x="34" y="59"/>
                  </a:lnTo>
                  <a:lnTo>
                    <a:pt x="27" y="65"/>
                  </a:lnTo>
                  <a:lnTo>
                    <a:pt x="22" y="59"/>
                  </a:lnTo>
                  <a:lnTo>
                    <a:pt x="20" y="51"/>
                  </a:lnTo>
                  <a:lnTo>
                    <a:pt x="17" y="45"/>
                  </a:lnTo>
                  <a:lnTo>
                    <a:pt x="16" y="45"/>
                  </a:lnTo>
                  <a:lnTo>
                    <a:pt x="12" y="40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67" name="Freeform 675"/>
            <p:cNvSpPr>
              <a:spLocks/>
            </p:cNvSpPr>
            <p:nvPr/>
          </p:nvSpPr>
          <p:spPr bwMode="auto">
            <a:xfrm>
              <a:off x="4378" y="2640"/>
              <a:ext cx="14" cy="32"/>
            </a:xfrm>
            <a:custGeom>
              <a:avLst/>
              <a:gdLst>
                <a:gd name="T0" fmla="*/ 5 w 14"/>
                <a:gd name="T1" fmla="*/ 28 h 32"/>
                <a:gd name="T2" fmla="*/ 6 w 14"/>
                <a:gd name="T3" fmla="*/ 28 h 32"/>
                <a:gd name="T4" fmla="*/ 7 w 14"/>
                <a:gd name="T5" fmla="*/ 22 h 32"/>
                <a:gd name="T6" fmla="*/ 7 w 14"/>
                <a:gd name="T7" fmla="*/ 15 h 32"/>
                <a:gd name="T8" fmla="*/ 3 w 14"/>
                <a:gd name="T9" fmla="*/ 7 h 32"/>
                <a:gd name="T10" fmla="*/ 0 w 14"/>
                <a:gd name="T11" fmla="*/ 4 h 32"/>
                <a:gd name="T12" fmla="*/ 4 w 14"/>
                <a:gd name="T13" fmla="*/ 1 h 32"/>
                <a:gd name="T14" fmla="*/ 12 w 14"/>
                <a:gd name="T15" fmla="*/ 0 h 32"/>
                <a:gd name="T16" fmla="*/ 7 w 14"/>
                <a:gd name="T17" fmla="*/ 8 h 32"/>
                <a:gd name="T18" fmla="*/ 9 w 14"/>
                <a:gd name="T19" fmla="*/ 15 h 32"/>
                <a:gd name="T20" fmla="*/ 10 w 14"/>
                <a:gd name="T21" fmla="*/ 23 h 32"/>
                <a:gd name="T22" fmla="*/ 12 w 14"/>
                <a:gd name="T23" fmla="*/ 28 h 32"/>
                <a:gd name="T24" fmla="*/ 13 w 14"/>
                <a:gd name="T25" fmla="*/ 31 h 32"/>
                <a:gd name="T26" fmla="*/ 5 w 14"/>
                <a:gd name="T27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32">
                  <a:moveTo>
                    <a:pt x="5" y="28"/>
                  </a:moveTo>
                  <a:lnTo>
                    <a:pt x="6" y="28"/>
                  </a:lnTo>
                  <a:lnTo>
                    <a:pt x="7" y="22"/>
                  </a:lnTo>
                  <a:lnTo>
                    <a:pt x="7" y="15"/>
                  </a:lnTo>
                  <a:lnTo>
                    <a:pt x="3" y="7"/>
                  </a:lnTo>
                  <a:lnTo>
                    <a:pt x="0" y="4"/>
                  </a:lnTo>
                  <a:lnTo>
                    <a:pt x="4" y="1"/>
                  </a:lnTo>
                  <a:lnTo>
                    <a:pt x="12" y="0"/>
                  </a:lnTo>
                  <a:lnTo>
                    <a:pt x="7" y="8"/>
                  </a:lnTo>
                  <a:lnTo>
                    <a:pt x="9" y="15"/>
                  </a:lnTo>
                  <a:lnTo>
                    <a:pt x="10" y="23"/>
                  </a:lnTo>
                  <a:lnTo>
                    <a:pt x="12" y="28"/>
                  </a:lnTo>
                  <a:lnTo>
                    <a:pt x="13" y="31"/>
                  </a:lnTo>
                  <a:lnTo>
                    <a:pt x="5" y="28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68" name="Freeform 676"/>
            <p:cNvSpPr>
              <a:spLocks/>
            </p:cNvSpPr>
            <p:nvPr/>
          </p:nvSpPr>
          <p:spPr bwMode="auto">
            <a:xfrm>
              <a:off x="4435" y="2685"/>
              <a:ext cx="17" cy="8"/>
            </a:xfrm>
            <a:custGeom>
              <a:avLst/>
              <a:gdLst>
                <a:gd name="T0" fmla="*/ 0 w 17"/>
                <a:gd name="T1" fmla="*/ 2 h 8"/>
                <a:gd name="T2" fmla="*/ 1 w 17"/>
                <a:gd name="T3" fmla="*/ 2 h 8"/>
                <a:gd name="T4" fmla="*/ 7 w 17"/>
                <a:gd name="T5" fmla="*/ 6 h 8"/>
                <a:gd name="T6" fmla="*/ 12 w 17"/>
                <a:gd name="T7" fmla="*/ 5 h 8"/>
                <a:gd name="T8" fmla="*/ 16 w 17"/>
                <a:gd name="T9" fmla="*/ 0 h 8"/>
                <a:gd name="T10" fmla="*/ 14 w 17"/>
                <a:gd name="T11" fmla="*/ 4 h 8"/>
                <a:gd name="T12" fmla="*/ 9 w 17"/>
                <a:gd name="T13" fmla="*/ 7 h 8"/>
                <a:gd name="T14" fmla="*/ 3 w 17"/>
                <a:gd name="T15" fmla="*/ 5 h 8"/>
                <a:gd name="T16" fmla="*/ 0 w 17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8">
                  <a:moveTo>
                    <a:pt x="0" y="2"/>
                  </a:moveTo>
                  <a:lnTo>
                    <a:pt x="1" y="2"/>
                  </a:lnTo>
                  <a:lnTo>
                    <a:pt x="7" y="6"/>
                  </a:lnTo>
                  <a:lnTo>
                    <a:pt x="12" y="5"/>
                  </a:lnTo>
                  <a:lnTo>
                    <a:pt x="16" y="0"/>
                  </a:lnTo>
                  <a:lnTo>
                    <a:pt x="14" y="4"/>
                  </a:lnTo>
                  <a:lnTo>
                    <a:pt x="9" y="7"/>
                  </a:lnTo>
                  <a:lnTo>
                    <a:pt x="3" y="5"/>
                  </a:lnTo>
                  <a:lnTo>
                    <a:pt x="0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69" name="Freeform 677"/>
            <p:cNvSpPr>
              <a:spLocks/>
            </p:cNvSpPr>
            <p:nvPr/>
          </p:nvSpPr>
          <p:spPr bwMode="auto">
            <a:xfrm>
              <a:off x="4433" y="2673"/>
              <a:ext cx="18" cy="13"/>
            </a:xfrm>
            <a:custGeom>
              <a:avLst/>
              <a:gdLst>
                <a:gd name="T0" fmla="*/ 0 w 18"/>
                <a:gd name="T1" fmla="*/ 8 h 13"/>
                <a:gd name="T2" fmla="*/ 4 w 18"/>
                <a:gd name="T3" fmla="*/ 8 h 13"/>
                <a:gd name="T4" fmla="*/ 9 w 18"/>
                <a:gd name="T5" fmla="*/ 10 h 13"/>
                <a:gd name="T6" fmla="*/ 14 w 18"/>
                <a:gd name="T7" fmla="*/ 8 h 13"/>
                <a:gd name="T8" fmla="*/ 17 w 18"/>
                <a:gd name="T9" fmla="*/ 0 h 13"/>
                <a:gd name="T10" fmla="*/ 16 w 18"/>
                <a:gd name="T11" fmla="*/ 9 h 13"/>
                <a:gd name="T12" fmla="*/ 10 w 18"/>
                <a:gd name="T13" fmla="*/ 12 h 13"/>
                <a:gd name="T14" fmla="*/ 4 w 18"/>
                <a:gd name="T15" fmla="*/ 10 h 13"/>
                <a:gd name="T16" fmla="*/ 0 w 18"/>
                <a:gd name="T17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3">
                  <a:moveTo>
                    <a:pt x="0" y="8"/>
                  </a:moveTo>
                  <a:lnTo>
                    <a:pt x="4" y="8"/>
                  </a:lnTo>
                  <a:lnTo>
                    <a:pt x="9" y="10"/>
                  </a:lnTo>
                  <a:lnTo>
                    <a:pt x="14" y="8"/>
                  </a:lnTo>
                  <a:lnTo>
                    <a:pt x="17" y="0"/>
                  </a:lnTo>
                  <a:lnTo>
                    <a:pt x="16" y="9"/>
                  </a:lnTo>
                  <a:lnTo>
                    <a:pt x="10" y="12"/>
                  </a:lnTo>
                  <a:lnTo>
                    <a:pt x="4" y="10"/>
                  </a:lnTo>
                  <a:lnTo>
                    <a:pt x="0" y="8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70" name="Freeform 678"/>
            <p:cNvSpPr>
              <a:spLocks/>
            </p:cNvSpPr>
            <p:nvPr/>
          </p:nvSpPr>
          <p:spPr bwMode="auto">
            <a:xfrm>
              <a:off x="4430" y="2660"/>
              <a:ext cx="17" cy="18"/>
            </a:xfrm>
            <a:custGeom>
              <a:avLst/>
              <a:gdLst>
                <a:gd name="T0" fmla="*/ 0 w 17"/>
                <a:gd name="T1" fmla="*/ 17 h 18"/>
                <a:gd name="T2" fmla="*/ 1 w 17"/>
                <a:gd name="T3" fmla="*/ 15 h 18"/>
                <a:gd name="T4" fmla="*/ 9 w 17"/>
                <a:gd name="T5" fmla="*/ 13 h 18"/>
                <a:gd name="T6" fmla="*/ 14 w 17"/>
                <a:gd name="T7" fmla="*/ 9 h 18"/>
                <a:gd name="T8" fmla="*/ 15 w 17"/>
                <a:gd name="T9" fmla="*/ 5 h 18"/>
                <a:gd name="T10" fmla="*/ 16 w 17"/>
                <a:gd name="T11" fmla="*/ 0 h 18"/>
                <a:gd name="T12" fmla="*/ 16 w 17"/>
                <a:gd name="T13" fmla="*/ 8 h 18"/>
                <a:gd name="T14" fmla="*/ 11 w 17"/>
                <a:gd name="T15" fmla="*/ 13 h 18"/>
                <a:gd name="T16" fmla="*/ 7 w 17"/>
                <a:gd name="T17" fmla="*/ 16 h 18"/>
                <a:gd name="T18" fmla="*/ 2 w 17"/>
                <a:gd name="T19" fmla="*/ 17 h 18"/>
                <a:gd name="T20" fmla="*/ 2 w 17"/>
                <a:gd name="T21" fmla="*/ 17 h 18"/>
                <a:gd name="T22" fmla="*/ 0 w 17"/>
                <a:gd name="T23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" h="18">
                  <a:moveTo>
                    <a:pt x="0" y="17"/>
                  </a:moveTo>
                  <a:lnTo>
                    <a:pt x="1" y="15"/>
                  </a:lnTo>
                  <a:lnTo>
                    <a:pt x="9" y="13"/>
                  </a:lnTo>
                  <a:lnTo>
                    <a:pt x="14" y="9"/>
                  </a:lnTo>
                  <a:lnTo>
                    <a:pt x="15" y="5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11" y="13"/>
                  </a:lnTo>
                  <a:lnTo>
                    <a:pt x="7" y="16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0" y="1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71" name="Freeform 679"/>
            <p:cNvSpPr>
              <a:spLocks/>
            </p:cNvSpPr>
            <p:nvPr/>
          </p:nvSpPr>
          <p:spPr bwMode="auto">
            <a:xfrm>
              <a:off x="4415" y="2640"/>
              <a:ext cx="27" cy="19"/>
            </a:xfrm>
            <a:custGeom>
              <a:avLst/>
              <a:gdLst>
                <a:gd name="T0" fmla="*/ 0 w 27"/>
                <a:gd name="T1" fmla="*/ 0 h 19"/>
                <a:gd name="T2" fmla="*/ 6 w 27"/>
                <a:gd name="T3" fmla="*/ 2 h 19"/>
                <a:gd name="T4" fmla="*/ 12 w 27"/>
                <a:gd name="T5" fmla="*/ 7 h 19"/>
                <a:gd name="T6" fmla="*/ 19 w 27"/>
                <a:gd name="T7" fmla="*/ 11 h 19"/>
                <a:gd name="T8" fmla="*/ 22 w 27"/>
                <a:gd name="T9" fmla="*/ 16 h 19"/>
                <a:gd name="T10" fmla="*/ 26 w 27"/>
                <a:gd name="T11" fmla="*/ 14 h 19"/>
                <a:gd name="T12" fmla="*/ 25 w 27"/>
                <a:gd name="T13" fmla="*/ 17 h 19"/>
                <a:gd name="T14" fmla="*/ 23 w 27"/>
                <a:gd name="T15" fmla="*/ 18 h 19"/>
                <a:gd name="T16" fmla="*/ 19 w 27"/>
                <a:gd name="T17" fmla="*/ 16 h 19"/>
                <a:gd name="T18" fmla="*/ 14 w 27"/>
                <a:gd name="T19" fmla="*/ 10 h 19"/>
                <a:gd name="T20" fmla="*/ 11 w 27"/>
                <a:gd name="T21" fmla="*/ 7 h 19"/>
                <a:gd name="T22" fmla="*/ 6 w 27"/>
                <a:gd name="T23" fmla="*/ 4 h 19"/>
                <a:gd name="T24" fmla="*/ 0 w 27"/>
                <a:gd name="T2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19">
                  <a:moveTo>
                    <a:pt x="0" y="0"/>
                  </a:moveTo>
                  <a:lnTo>
                    <a:pt x="6" y="2"/>
                  </a:lnTo>
                  <a:lnTo>
                    <a:pt x="12" y="7"/>
                  </a:lnTo>
                  <a:lnTo>
                    <a:pt x="19" y="11"/>
                  </a:lnTo>
                  <a:lnTo>
                    <a:pt x="22" y="16"/>
                  </a:lnTo>
                  <a:lnTo>
                    <a:pt x="26" y="14"/>
                  </a:lnTo>
                  <a:lnTo>
                    <a:pt x="25" y="17"/>
                  </a:lnTo>
                  <a:lnTo>
                    <a:pt x="23" y="18"/>
                  </a:lnTo>
                  <a:lnTo>
                    <a:pt x="19" y="16"/>
                  </a:lnTo>
                  <a:lnTo>
                    <a:pt x="14" y="10"/>
                  </a:lnTo>
                  <a:lnTo>
                    <a:pt x="11" y="7"/>
                  </a:lnTo>
                  <a:lnTo>
                    <a:pt x="6" y="4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72" name="Freeform 680"/>
            <p:cNvSpPr>
              <a:spLocks/>
            </p:cNvSpPr>
            <p:nvPr/>
          </p:nvSpPr>
          <p:spPr bwMode="auto">
            <a:xfrm>
              <a:off x="4348" y="2648"/>
              <a:ext cx="104" cy="73"/>
            </a:xfrm>
            <a:custGeom>
              <a:avLst/>
              <a:gdLst>
                <a:gd name="T0" fmla="*/ 6 w 104"/>
                <a:gd name="T1" fmla="*/ 72 h 73"/>
                <a:gd name="T2" fmla="*/ 6 w 104"/>
                <a:gd name="T3" fmla="*/ 57 h 73"/>
                <a:gd name="T4" fmla="*/ 6 w 104"/>
                <a:gd name="T5" fmla="*/ 44 h 73"/>
                <a:gd name="T6" fmla="*/ 10 w 104"/>
                <a:gd name="T7" fmla="*/ 34 h 73"/>
                <a:gd name="T8" fmla="*/ 17 w 104"/>
                <a:gd name="T9" fmla="*/ 27 h 73"/>
                <a:gd name="T10" fmla="*/ 27 w 104"/>
                <a:gd name="T11" fmla="*/ 24 h 73"/>
                <a:gd name="T12" fmla="*/ 38 w 104"/>
                <a:gd name="T13" fmla="*/ 26 h 73"/>
                <a:gd name="T14" fmla="*/ 60 w 104"/>
                <a:gd name="T15" fmla="*/ 32 h 73"/>
                <a:gd name="T16" fmla="*/ 79 w 104"/>
                <a:gd name="T17" fmla="*/ 37 h 73"/>
                <a:gd name="T18" fmla="*/ 86 w 104"/>
                <a:gd name="T19" fmla="*/ 50 h 73"/>
                <a:gd name="T20" fmla="*/ 90 w 104"/>
                <a:gd name="T21" fmla="*/ 60 h 73"/>
                <a:gd name="T22" fmla="*/ 92 w 104"/>
                <a:gd name="T23" fmla="*/ 71 h 73"/>
                <a:gd name="T24" fmla="*/ 96 w 104"/>
                <a:gd name="T25" fmla="*/ 67 h 73"/>
                <a:gd name="T26" fmla="*/ 103 w 104"/>
                <a:gd name="T27" fmla="*/ 45 h 73"/>
                <a:gd name="T28" fmla="*/ 93 w 104"/>
                <a:gd name="T29" fmla="*/ 57 h 73"/>
                <a:gd name="T30" fmla="*/ 79 w 104"/>
                <a:gd name="T31" fmla="*/ 31 h 73"/>
                <a:gd name="T32" fmla="*/ 56 w 104"/>
                <a:gd name="T33" fmla="*/ 30 h 73"/>
                <a:gd name="T34" fmla="*/ 40 w 104"/>
                <a:gd name="T35" fmla="*/ 22 h 73"/>
                <a:gd name="T36" fmla="*/ 34 w 104"/>
                <a:gd name="T37" fmla="*/ 20 h 73"/>
                <a:gd name="T38" fmla="*/ 35 w 104"/>
                <a:gd name="T39" fmla="*/ 11 h 73"/>
                <a:gd name="T40" fmla="*/ 25 w 104"/>
                <a:gd name="T41" fmla="*/ 0 h 73"/>
                <a:gd name="T42" fmla="*/ 33 w 104"/>
                <a:gd name="T43" fmla="*/ 12 h 73"/>
                <a:gd name="T44" fmla="*/ 29 w 104"/>
                <a:gd name="T45" fmla="*/ 21 h 73"/>
                <a:gd name="T46" fmla="*/ 24 w 104"/>
                <a:gd name="T47" fmla="*/ 17 h 73"/>
                <a:gd name="T48" fmla="*/ 17 w 104"/>
                <a:gd name="T49" fmla="*/ 14 h 73"/>
                <a:gd name="T50" fmla="*/ 3 w 104"/>
                <a:gd name="T51" fmla="*/ 18 h 73"/>
                <a:gd name="T52" fmla="*/ 15 w 104"/>
                <a:gd name="T53" fmla="*/ 19 h 73"/>
                <a:gd name="T54" fmla="*/ 12 w 104"/>
                <a:gd name="T55" fmla="*/ 27 h 73"/>
                <a:gd name="T56" fmla="*/ 0 w 104"/>
                <a:gd name="T57" fmla="*/ 37 h 73"/>
                <a:gd name="T58" fmla="*/ 3 w 104"/>
                <a:gd name="T59" fmla="*/ 51 h 73"/>
                <a:gd name="T60" fmla="*/ 3 w 104"/>
                <a:gd name="T61" fmla="*/ 66 h 73"/>
                <a:gd name="T62" fmla="*/ 6 w 104"/>
                <a:gd name="T63" fmla="*/ 7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4" h="73">
                  <a:moveTo>
                    <a:pt x="6" y="72"/>
                  </a:moveTo>
                  <a:lnTo>
                    <a:pt x="6" y="57"/>
                  </a:lnTo>
                  <a:lnTo>
                    <a:pt x="6" y="44"/>
                  </a:lnTo>
                  <a:lnTo>
                    <a:pt x="10" y="34"/>
                  </a:lnTo>
                  <a:lnTo>
                    <a:pt x="17" y="27"/>
                  </a:lnTo>
                  <a:lnTo>
                    <a:pt x="27" y="24"/>
                  </a:lnTo>
                  <a:lnTo>
                    <a:pt x="38" y="26"/>
                  </a:lnTo>
                  <a:lnTo>
                    <a:pt x="60" y="32"/>
                  </a:lnTo>
                  <a:lnTo>
                    <a:pt x="79" y="37"/>
                  </a:lnTo>
                  <a:lnTo>
                    <a:pt x="86" y="50"/>
                  </a:lnTo>
                  <a:lnTo>
                    <a:pt x="90" y="60"/>
                  </a:lnTo>
                  <a:lnTo>
                    <a:pt x="92" y="71"/>
                  </a:lnTo>
                  <a:lnTo>
                    <a:pt x="96" y="67"/>
                  </a:lnTo>
                  <a:lnTo>
                    <a:pt x="103" y="45"/>
                  </a:lnTo>
                  <a:lnTo>
                    <a:pt x="93" y="57"/>
                  </a:lnTo>
                  <a:lnTo>
                    <a:pt x="79" y="31"/>
                  </a:lnTo>
                  <a:lnTo>
                    <a:pt x="56" y="30"/>
                  </a:lnTo>
                  <a:lnTo>
                    <a:pt x="40" y="22"/>
                  </a:lnTo>
                  <a:lnTo>
                    <a:pt x="34" y="20"/>
                  </a:lnTo>
                  <a:lnTo>
                    <a:pt x="35" y="11"/>
                  </a:lnTo>
                  <a:lnTo>
                    <a:pt x="25" y="0"/>
                  </a:lnTo>
                  <a:lnTo>
                    <a:pt x="33" y="12"/>
                  </a:lnTo>
                  <a:lnTo>
                    <a:pt x="29" y="21"/>
                  </a:lnTo>
                  <a:lnTo>
                    <a:pt x="24" y="17"/>
                  </a:lnTo>
                  <a:lnTo>
                    <a:pt x="17" y="14"/>
                  </a:lnTo>
                  <a:lnTo>
                    <a:pt x="3" y="18"/>
                  </a:lnTo>
                  <a:lnTo>
                    <a:pt x="15" y="19"/>
                  </a:lnTo>
                  <a:lnTo>
                    <a:pt x="12" y="27"/>
                  </a:lnTo>
                  <a:lnTo>
                    <a:pt x="0" y="37"/>
                  </a:lnTo>
                  <a:lnTo>
                    <a:pt x="3" y="51"/>
                  </a:lnTo>
                  <a:lnTo>
                    <a:pt x="3" y="66"/>
                  </a:lnTo>
                  <a:lnTo>
                    <a:pt x="6" y="7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73" name="Freeform 681"/>
            <p:cNvSpPr>
              <a:spLocks/>
            </p:cNvSpPr>
            <p:nvPr/>
          </p:nvSpPr>
          <p:spPr bwMode="auto">
            <a:xfrm>
              <a:off x="4396" y="2655"/>
              <a:ext cx="31" cy="18"/>
            </a:xfrm>
            <a:custGeom>
              <a:avLst/>
              <a:gdLst>
                <a:gd name="T0" fmla="*/ 0 w 31"/>
                <a:gd name="T1" fmla="*/ 17 h 18"/>
                <a:gd name="T2" fmla="*/ 20 w 31"/>
                <a:gd name="T3" fmla="*/ 9 h 18"/>
                <a:gd name="T4" fmla="*/ 30 w 31"/>
                <a:gd name="T5" fmla="*/ 0 h 18"/>
                <a:gd name="T6" fmla="*/ 20 w 31"/>
                <a:gd name="T7" fmla="*/ 11 h 18"/>
                <a:gd name="T8" fmla="*/ 3 w 31"/>
                <a:gd name="T9" fmla="*/ 17 h 18"/>
                <a:gd name="T10" fmla="*/ 0 w 31"/>
                <a:gd name="T11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18">
                  <a:moveTo>
                    <a:pt x="0" y="17"/>
                  </a:moveTo>
                  <a:lnTo>
                    <a:pt x="20" y="9"/>
                  </a:lnTo>
                  <a:lnTo>
                    <a:pt x="30" y="0"/>
                  </a:lnTo>
                  <a:lnTo>
                    <a:pt x="20" y="11"/>
                  </a:lnTo>
                  <a:lnTo>
                    <a:pt x="3" y="17"/>
                  </a:lnTo>
                  <a:lnTo>
                    <a:pt x="0" y="17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74" name="Freeform 682"/>
            <p:cNvSpPr>
              <a:spLocks/>
            </p:cNvSpPr>
            <p:nvPr/>
          </p:nvSpPr>
          <p:spPr bwMode="auto">
            <a:xfrm>
              <a:off x="4393" y="2647"/>
              <a:ext cx="22" cy="26"/>
            </a:xfrm>
            <a:custGeom>
              <a:avLst/>
              <a:gdLst>
                <a:gd name="T0" fmla="*/ 0 w 22"/>
                <a:gd name="T1" fmla="*/ 24 h 26"/>
                <a:gd name="T2" fmla="*/ 16 w 22"/>
                <a:gd name="T3" fmla="*/ 12 h 26"/>
                <a:gd name="T4" fmla="*/ 21 w 22"/>
                <a:gd name="T5" fmla="*/ 0 h 26"/>
                <a:gd name="T6" fmla="*/ 16 w 22"/>
                <a:gd name="T7" fmla="*/ 14 h 26"/>
                <a:gd name="T8" fmla="*/ 2 w 22"/>
                <a:gd name="T9" fmla="*/ 25 h 26"/>
                <a:gd name="T10" fmla="*/ 0 w 22"/>
                <a:gd name="T11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26">
                  <a:moveTo>
                    <a:pt x="0" y="24"/>
                  </a:moveTo>
                  <a:lnTo>
                    <a:pt x="16" y="12"/>
                  </a:lnTo>
                  <a:lnTo>
                    <a:pt x="21" y="0"/>
                  </a:lnTo>
                  <a:lnTo>
                    <a:pt x="16" y="14"/>
                  </a:lnTo>
                  <a:lnTo>
                    <a:pt x="2" y="25"/>
                  </a:lnTo>
                  <a:lnTo>
                    <a:pt x="0" y="24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75" name="Freeform 683"/>
            <p:cNvSpPr>
              <a:spLocks/>
            </p:cNvSpPr>
            <p:nvPr/>
          </p:nvSpPr>
          <p:spPr bwMode="auto">
            <a:xfrm>
              <a:off x="4398" y="2664"/>
              <a:ext cx="36" cy="10"/>
            </a:xfrm>
            <a:custGeom>
              <a:avLst/>
              <a:gdLst>
                <a:gd name="T0" fmla="*/ 0 w 36"/>
                <a:gd name="T1" fmla="*/ 8 h 10"/>
                <a:gd name="T2" fmla="*/ 26 w 36"/>
                <a:gd name="T3" fmla="*/ 6 h 10"/>
                <a:gd name="T4" fmla="*/ 35 w 36"/>
                <a:gd name="T5" fmla="*/ 0 h 10"/>
                <a:gd name="T6" fmla="*/ 26 w 36"/>
                <a:gd name="T7" fmla="*/ 8 h 10"/>
                <a:gd name="T8" fmla="*/ 2 w 36"/>
                <a:gd name="T9" fmla="*/ 9 h 10"/>
                <a:gd name="T10" fmla="*/ 0 w 36"/>
                <a:gd name="T1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0">
                  <a:moveTo>
                    <a:pt x="0" y="8"/>
                  </a:moveTo>
                  <a:lnTo>
                    <a:pt x="26" y="6"/>
                  </a:lnTo>
                  <a:lnTo>
                    <a:pt x="35" y="0"/>
                  </a:lnTo>
                  <a:lnTo>
                    <a:pt x="26" y="8"/>
                  </a:lnTo>
                  <a:lnTo>
                    <a:pt x="2" y="9"/>
                  </a:lnTo>
                  <a:lnTo>
                    <a:pt x="0" y="8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76" name="Freeform 684"/>
            <p:cNvSpPr>
              <a:spLocks/>
            </p:cNvSpPr>
            <p:nvPr/>
          </p:nvSpPr>
          <p:spPr bwMode="auto">
            <a:xfrm>
              <a:off x="4383" y="2745"/>
              <a:ext cx="14" cy="3"/>
            </a:xfrm>
            <a:custGeom>
              <a:avLst/>
              <a:gdLst>
                <a:gd name="T0" fmla="*/ 0 w 14"/>
                <a:gd name="T1" fmla="*/ 0 h 3"/>
                <a:gd name="T2" fmla="*/ 3 w 14"/>
                <a:gd name="T3" fmla="*/ 0 h 3"/>
                <a:gd name="T4" fmla="*/ 7 w 14"/>
                <a:gd name="T5" fmla="*/ 0 h 3"/>
                <a:gd name="T6" fmla="*/ 11 w 14"/>
                <a:gd name="T7" fmla="*/ 0 h 3"/>
                <a:gd name="T8" fmla="*/ 13 w 14"/>
                <a:gd name="T9" fmla="*/ 2 h 3"/>
                <a:gd name="T10" fmla="*/ 9 w 14"/>
                <a:gd name="T11" fmla="*/ 2 h 3"/>
                <a:gd name="T12" fmla="*/ 4 w 14"/>
                <a:gd name="T13" fmla="*/ 2 h 3"/>
                <a:gd name="T14" fmla="*/ 0 w 14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3">
                  <a:moveTo>
                    <a:pt x="0" y="0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3" y="2"/>
                  </a:lnTo>
                  <a:lnTo>
                    <a:pt x="9" y="2"/>
                  </a:lnTo>
                  <a:lnTo>
                    <a:pt x="4" y="2"/>
                  </a:lnTo>
                  <a:lnTo>
                    <a:pt x="0" y="0"/>
                  </a:lnTo>
                </a:path>
              </a:pathLst>
            </a:custGeom>
            <a:solidFill>
              <a:srgbClr val="F0F0F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77" name="Freeform 685"/>
            <p:cNvSpPr>
              <a:spLocks/>
            </p:cNvSpPr>
            <p:nvPr/>
          </p:nvSpPr>
          <p:spPr bwMode="auto">
            <a:xfrm>
              <a:off x="4381" y="2729"/>
              <a:ext cx="16" cy="4"/>
            </a:xfrm>
            <a:custGeom>
              <a:avLst/>
              <a:gdLst>
                <a:gd name="T0" fmla="*/ 2 w 16"/>
                <a:gd name="T1" fmla="*/ 2 h 4"/>
                <a:gd name="T2" fmla="*/ 4 w 16"/>
                <a:gd name="T3" fmla="*/ 2 h 4"/>
                <a:gd name="T4" fmla="*/ 7 w 16"/>
                <a:gd name="T5" fmla="*/ 2 h 4"/>
                <a:gd name="T6" fmla="*/ 12 w 16"/>
                <a:gd name="T7" fmla="*/ 2 h 4"/>
                <a:gd name="T8" fmla="*/ 15 w 16"/>
                <a:gd name="T9" fmla="*/ 0 h 4"/>
                <a:gd name="T10" fmla="*/ 15 w 16"/>
                <a:gd name="T11" fmla="*/ 2 h 4"/>
                <a:gd name="T12" fmla="*/ 12 w 16"/>
                <a:gd name="T13" fmla="*/ 2 h 4"/>
                <a:gd name="T14" fmla="*/ 8 w 16"/>
                <a:gd name="T15" fmla="*/ 3 h 4"/>
                <a:gd name="T16" fmla="*/ 5 w 16"/>
                <a:gd name="T17" fmla="*/ 3 h 4"/>
                <a:gd name="T18" fmla="*/ 3 w 16"/>
                <a:gd name="T19" fmla="*/ 2 h 4"/>
                <a:gd name="T20" fmla="*/ 1 w 16"/>
                <a:gd name="T21" fmla="*/ 2 h 4"/>
                <a:gd name="T22" fmla="*/ 0 w 16"/>
                <a:gd name="T23" fmla="*/ 1 h 4"/>
                <a:gd name="T24" fmla="*/ 2 w 16"/>
                <a:gd name="T2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4">
                  <a:moveTo>
                    <a:pt x="2" y="2"/>
                  </a:moveTo>
                  <a:lnTo>
                    <a:pt x="4" y="2"/>
                  </a:lnTo>
                  <a:lnTo>
                    <a:pt x="7" y="2"/>
                  </a:lnTo>
                  <a:lnTo>
                    <a:pt x="12" y="2"/>
                  </a:lnTo>
                  <a:lnTo>
                    <a:pt x="15" y="0"/>
                  </a:lnTo>
                  <a:lnTo>
                    <a:pt x="15" y="2"/>
                  </a:lnTo>
                  <a:lnTo>
                    <a:pt x="12" y="2"/>
                  </a:lnTo>
                  <a:lnTo>
                    <a:pt x="8" y="3"/>
                  </a:lnTo>
                  <a:lnTo>
                    <a:pt x="5" y="3"/>
                  </a:lnTo>
                  <a:lnTo>
                    <a:pt x="3" y="2"/>
                  </a:lnTo>
                  <a:lnTo>
                    <a:pt x="1" y="2"/>
                  </a:lnTo>
                  <a:lnTo>
                    <a:pt x="0" y="1"/>
                  </a:lnTo>
                  <a:lnTo>
                    <a:pt x="2" y="2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78" name="Freeform 686"/>
            <p:cNvSpPr>
              <a:spLocks/>
            </p:cNvSpPr>
            <p:nvPr/>
          </p:nvSpPr>
          <p:spPr bwMode="auto">
            <a:xfrm>
              <a:off x="4364" y="2699"/>
              <a:ext cx="16" cy="17"/>
            </a:xfrm>
            <a:custGeom>
              <a:avLst/>
              <a:gdLst>
                <a:gd name="T0" fmla="*/ 9 w 16"/>
                <a:gd name="T1" fmla="*/ 0 h 17"/>
                <a:gd name="T2" fmla="*/ 13 w 16"/>
                <a:gd name="T3" fmla="*/ 3 h 17"/>
                <a:gd name="T4" fmla="*/ 15 w 16"/>
                <a:gd name="T5" fmla="*/ 6 h 17"/>
                <a:gd name="T6" fmla="*/ 14 w 16"/>
                <a:gd name="T7" fmla="*/ 16 h 17"/>
                <a:gd name="T8" fmla="*/ 11 w 16"/>
                <a:gd name="T9" fmla="*/ 7 h 17"/>
                <a:gd name="T10" fmla="*/ 5 w 16"/>
                <a:gd name="T11" fmla="*/ 3 h 17"/>
                <a:gd name="T12" fmla="*/ 0 w 16"/>
                <a:gd name="T13" fmla="*/ 1 h 17"/>
                <a:gd name="T14" fmla="*/ 9 w 16"/>
                <a:gd name="T1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7">
                  <a:moveTo>
                    <a:pt x="9" y="0"/>
                  </a:moveTo>
                  <a:lnTo>
                    <a:pt x="13" y="3"/>
                  </a:lnTo>
                  <a:lnTo>
                    <a:pt x="15" y="6"/>
                  </a:lnTo>
                  <a:lnTo>
                    <a:pt x="14" y="16"/>
                  </a:lnTo>
                  <a:lnTo>
                    <a:pt x="11" y="7"/>
                  </a:lnTo>
                  <a:lnTo>
                    <a:pt x="5" y="3"/>
                  </a:lnTo>
                  <a:lnTo>
                    <a:pt x="0" y="1"/>
                  </a:lnTo>
                  <a:lnTo>
                    <a:pt x="9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79" name="Freeform 687"/>
            <p:cNvSpPr>
              <a:spLocks/>
            </p:cNvSpPr>
            <p:nvPr/>
          </p:nvSpPr>
          <p:spPr bwMode="auto">
            <a:xfrm>
              <a:off x="4358" y="2698"/>
              <a:ext cx="22" cy="3"/>
            </a:xfrm>
            <a:custGeom>
              <a:avLst/>
              <a:gdLst>
                <a:gd name="T0" fmla="*/ 0 w 22"/>
                <a:gd name="T1" fmla="*/ 2 h 3"/>
                <a:gd name="T2" fmla="*/ 1 w 22"/>
                <a:gd name="T3" fmla="*/ 1 h 3"/>
                <a:gd name="T4" fmla="*/ 6 w 22"/>
                <a:gd name="T5" fmla="*/ 0 h 3"/>
                <a:gd name="T6" fmla="*/ 19 w 22"/>
                <a:gd name="T7" fmla="*/ 0 h 3"/>
                <a:gd name="T8" fmla="*/ 21 w 22"/>
                <a:gd name="T9" fmla="*/ 2 h 3"/>
                <a:gd name="T10" fmla="*/ 11 w 22"/>
                <a:gd name="T11" fmla="*/ 1 h 3"/>
                <a:gd name="T12" fmla="*/ 4 w 22"/>
                <a:gd name="T13" fmla="*/ 1 h 3"/>
                <a:gd name="T14" fmla="*/ 0 w 22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">
                  <a:moveTo>
                    <a:pt x="0" y="2"/>
                  </a:moveTo>
                  <a:lnTo>
                    <a:pt x="1" y="1"/>
                  </a:lnTo>
                  <a:lnTo>
                    <a:pt x="6" y="0"/>
                  </a:lnTo>
                  <a:lnTo>
                    <a:pt x="19" y="0"/>
                  </a:lnTo>
                  <a:lnTo>
                    <a:pt x="21" y="2"/>
                  </a:lnTo>
                  <a:lnTo>
                    <a:pt x="11" y="1"/>
                  </a:lnTo>
                  <a:lnTo>
                    <a:pt x="4" y="1"/>
                  </a:lnTo>
                  <a:lnTo>
                    <a:pt x="0" y="2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80" name="Freeform 688"/>
            <p:cNvSpPr>
              <a:spLocks/>
            </p:cNvSpPr>
            <p:nvPr/>
          </p:nvSpPr>
          <p:spPr bwMode="auto">
            <a:xfrm>
              <a:off x="4385" y="2754"/>
              <a:ext cx="15" cy="1"/>
            </a:xfrm>
            <a:custGeom>
              <a:avLst/>
              <a:gdLst>
                <a:gd name="T0" fmla="*/ 1 w 15"/>
                <a:gd name="T1" fmla="*/ 0 h 1"/>
                <a:gd name="T2" fmla="*/ 6 w 15"/>
                <a:gd name="T3" fmla="*/ 0 h 1"/>
                <a:gd name="T4" fmla="*/ 10 w 15"/>
                <a:gd name="T5" fmla="*/ 0 h 1"/>
                <a:gd name="T6" fmla="*/ 14 w 15"/>
                <a:gd name="T7" fmla="*/ 0 h 1"/>
                <a:gd name="T8" fmla="*/ 8 w 15"/>
                <a:gd name="T9" fmla="*/ 0 h 1"/>
                <a:gd name="T10" fmla="*/ 5 w 15"/>
                <a:gd name="T11" fmla="*/ 0 h 1"/>
                <a:gd name="T12" fmla="*/ 0 w 15"/>
                <a:gd name="T13" fmla="*/ 0 h 1"/>
                <a:gd name="T14" fmla="*/ 1 w 15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">
                  <a:moveTo>
                    <a:pt x="1" y="0"/>
                  </a:moveTo>
                  <a:lnTo>
                    <a:pt x="6" y="0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81" name="Freeform 689"/>
            <p:cNvSpPr>
              <a:spLocks/>
            </p:cNvSpPr>
            <p:nvPr/>
          </p:nvSpPr>
          <p:spPr bwMode="auto">
            <a:xfrm>
              <a:off x="4389" y="2738"/>
              <a:ext cx="2" cy="2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1 h 2"/>
                <a:gd name="T4" fmla="*/ 1 w 2"/>
                <a:gd name="T5" fmla="*/ 1 h 2"/>
                <a:gd name="T6" fmla="*/ 0 w 2"/>
                <a:gd name="T7" fmla="*/ 1 h 2"/>
                <a:gd name="T8" fmla="*/ 0 w 2"/>
                <a:gd name="T9" fmla="*/ 0 h 2"/>
                <a:gd name="T10" fmla="*/ 1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82" name="Freeform 690"/>
            <p:cNvSpPr>
              <a:spLocks/>
            </p:cNvSpPr>
            <p:nvPr/>
          </p:nvSpPr>
          <p:spPr bwMode="auto">
            <a:xfrm>
              <a:off x="4399" y="2704"/>
              <a:ext cx="11" cy="5"/>
            </a:xfrm>
            <a:custGeom>
              <a:avLst/>
              <a:gdLst>
                <a:gd name="T0" fmla="*/ 1 w 11"/>
                <a:gd name="T1" fmla="*/ 1 h 5"/>
                <a:gd name="T2" fmla="*/ 3 w 11"/>
                <a:gd name="T3" fmla="*/ 1 h 5"/>
                <a:gd name="T4" fmla="*/ 8 w 11"/>
                <a:gd name="T5" fmla="*/ 0 h 5"/>
                <a:gd name="T6" fmla="*/ 10 w 11"/>
                <a:gd name="T7" fmla="*/ 2 h 5"/>
                <a:gd name="T8" fmla="*/ 8 w 11"/>
                <a:gd name="T9" fmla="*/ 3 h 5"/>
                <a:gd name="T10" fmla="*/ 5 w 11"/>
                <a:gd name="T11" fmla="*/ 4 h 5"/>
                <a:gd name="T12" fmla="*/ 2 w 11"/>
                <a:gd name="T13" fmla="*/ 3 h 5"/>
                <a:gd name="T14" fmla="*/ 0 w 11"/>
                <a:gd name="T15" fmla="*/ 2 h 5"/>
                <a:gd name="T16" fmla="*/ 1 w 11"/>
                <a:gd name="T1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1" y="1"/>
                  </a:moveTo>
                  <a:lnTo>
                    <a:pt x="3" y="1"/>
                  </a:lnTo>
                  <a:lnTo>
                    <a:pt x="8" y="0"/>
                  </a:lnTo>
                  <a:lnTo>
                    <a:pt x="10" y="2"/>
                  </a:lnTo>
                  <a:lnTo>
                    <a:pt x="8" y="3"/>
                  </a:lnTo>
                  <a:lnTo>
                    <a:pt x="5" y="4"/>
                  </a:lnTo>
                  <a:lnTo>
                    <a:pt x="2" y="3"/>
                  </a:lnTo>
                  <a:lnTo>
                    <a:pt x="0" y="2"/>
                  </a:lnTo>
                  <a:lnTo>
                    <a:pt x="1" y="1"/>
                  </a:lnTo>
                </a:path>
              </a:pathLst>
            </a:custGeom>
            <a:solidFill>
              <a:srgbClr val="F0F0F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83" name="Freeform 691"/>
            <p:cNvSpPr>
              <a:spLocks/>
            </p:cNvSpPr>
            <p:nvPr/>
          </p:nvSpPr>
          <p:spPr bwMode="auto">
            <a:xfrm>
              <a:off x="4403" y="2703"/>
              <a:ext cx="7" cy="5"/>
            </a:xfrm>
            <a:custGeom>
              <a:avLst/>
              <a:gdLst>
                <a:gd name="T0" fmla="*/ 1 w 7"/>
                <a:gd name="T1" fmla="*/ 0 h 5"/>
                <a:gd name="T2" fmla="*/ 0 w 7"/>
                <a:gd name="T3" fmla="*/ 2 h 5"/>
                <a:gd name="T4" fmla="*/ 3 w 7"/>
                <a:gd name="T5" fmla="*/ 4 h 5"/>
                <a:gd name="T6" fmla="*/ 6 w 7"/>
                <a:gd name="T7" fmla="*/ 3 h 5"/>
                <a:gd name="T8" fmla="*/ 6 w 7"/>
                <a:gd name="T9" fmla="*/ 1 h 5"/>
                <a:gd name="T10" fmla="*/ 4 w 7"/>
                <a:gd name="T11" fmla="*/ 0 h 5"/>
                <a:gd name="T12" fmla="*/ 1 w 7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">
                  <a:moveTo>
                    <a:pt x="1" y="0"/>
                  </a:moveTo>
                  <a:lnTo>
                    <a:pt x="0" y="2"/>
                  </a:lnTo>
                  <a:lnTo>
                    <a:pt x="3" y="4"/>
                  </a:lnTo>
                  <a:lnTo>
                    <a:pt x="6" y="3"/>
                  </a:lnTo>
                  <a:lnTo>
                    <a:pt x="6" y="1"/>
                  </a:lnTo>
                  <a:lnTo>
                    <a:pt x="4" y="0"/>
                  </a:lnTo>
                  <a:lnTo>
                    <a:pt x="1" y="0"/>
                  </a:lnTo>
                </a:path>
              </a:pathLst>
            </a:custGeom>
            <a:solidFill>
              <a:srgbClr val="000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84" name="Freeform 692"/>
            <p:cNvSpPr>
              <a:spLocks/>
            </p:cNvSpPr>
            <p:nvPr/>
          </p:nvSpPr>
          <p:spPr bwMode="auto">
            <a:xfrm>
              <a:off x="4406" y="2705"/>
              <a:ext cx="3" cy="3"/>
            </a:xfrm>
            <a:custGeom>
              <a:avLst/>
              <a:gdLst>
                <a:gd name="T0" fmla="*/ 1 w 3"/>
                <a:gd name="T1" fmla="*/ 2 h 3"/>
                <a:gd name="T2" fmla="*/ 0 w 3"/>
                <a:gd name="T3" fmla="*/ 1 h 3"/>
                <a:gd name="T4" fmla="*/ 1 w 3"/>
                <a:gd name="T5" fmla="*/ 0 h 3"/>
                <a:gd name="T6" fmla="*/ 2 w 3"/>
                <a:gd name="T7" fmla="*/ 0 h 3"/>
                <a:gd name="T8" fmla="*/ 2 w 3"/>
                <a:gd name="T9" fmla="*/ 1 h 3"/>
                <a:gd name="T10" fmla="*/ 1 w 3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lnTo>
                    <a:pt x="0" y="1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1" y="2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85" name="Freeform 693"/>
            <p:cNvSpPr>
              <a:spLocks/>
            </p:cNvSpPr>
            <p:nvPr/>
          </p:nvSpPr>
          <p:spPr bwMode="auto">
            <a:xfrm>
              <a:off x="4365" y="2707"/>
              <a:ext cx="10" cy="4"/>
            </a:xfrm>
            <a:custGeom>
              <a:avLst/>
              <a:gdLst>
                <a:gd name="T0" fmla="*/ 0 w 10"/>
                <a:gd name="T1" fmla="*/ 1 h 4"/>
                <a:gd name="T2" fmla="*/ 1 w 10"/>
                <a:gd name="T3" fmla="*/ 0 h 4"/>
                <a:gd name="T4" fmla="*/ 6 w 10"/>
                <a:gd name="T5" fmla="*/ 0 h 4"/>
                <a:gd name="T6" fmla="*/ 9 w 10"/>
                <a:gd name="T7" fmla="*/ 1 h 4"/>
                <a:gd name="T8" fmla="*/ 7 w 10"/>
                <a:gd name="T9" fmla="*/ 2 h 4"/>
                <a:gd name="T10" fmla="*/ 3 w 10"/>
                <a:gd name="T11" fmla="*/ 3 h 4"/>
                <a:gd name="T12" fmla="*/ 0 w 10"/>
                <a:gd name="T13" fmla="*/ 2 h 4"/>
                <a:gd name="T14" fmla="*/ 0 w 10"/>
                <a:gd name="T15" fmla="*/ 2 h 4"/>
                <a:gd name="T16" fmla="*/ 0 w 10"/>
                <a:gd name="T1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4">
                  <a:moveTo>
                    <a:pt x="0" y="1"/>
                  </a:moveTo>
                  <a:lnTo>
                    <a:pt x="1" y="0"/>
                  </a:lnTo>
                  <a:lnTo>
                    <a:pt x="6" y="0"/>
                  </a:lnTo>
                  <a:lnTo>
                    <a:pt x="9" y="1"/>
                  </a:lnTo>
                  <a:lnTo>
                    <a:pt x="7" y="2"/>
                  </a:lnTo>
                  <a:lnTo>
                    <a:pt x="3" y="3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1"/>
                  </a:lnTo>
                </a:path>
              </a:pathLst>
            </a:custGeom>
            <a:solidFill>
              <a:srgbClr val="F0F0F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86" name="Freeform 694"/>
            <p:cNvSpPr>
              <a:spLocks/>
            </p:cNvSpPr>
            <p:nvPr/>
          </p:nvSpPr>
          <p:spPr bwMode="auto">
            <a:xfrm>
              <a:off x="4397" y="2702"/>
              <a:ext cx="17" cy="4"/>
            </a:xfrm>
            <a:custGeom>
              <a:avLst/>
              <a:gdLst>
                <a:gd name="T0" fmla="*/ 0 w 17"/>
                <a:gd name="T1" fmla="*/ 3 h 4"/>
                <a:gd name="T2" fmla="*/ 2 w 17"/>
                <a:gd name="T3" fmla="*/ 2 h 4"/>
                <a:gd name="T4" fmla="*/ 8 w 17"/>
                <a:gd name="T5" fmla="*/ 0 h 4"/>
                <a:gd name="T6" fmla="*/ 16 w 17"/>
                <a:gd name="T7" fmla="*/ 2 h 4"/>
                <a:gd name="T8" fmla="*/ 16 w 17"/>
                <a:gd name="T9" fmla="*/ 2 h 4"/>
                <a:gd name="T10" fmla="*/ 10 w 17"/>
                <a:gd name="T11" fmla="*/ 1 h 4"/>
                <a:gd name="T12" fmla="*/ 0 w 17"/>
                <a:gd name="T13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4">
                  <a:moveTo>
                    <a:pt x="0" y="3"/>
                  </a:moveTo>
                  <a:lnTo>
                    <a:pt x="2" y="2"/>
                  </a:lnTo>
                  <a:lnTo>
                    <a:pt x="8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0" y="1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87" name="Freeform 695"/>
            <p:cNvSpPr>
              <a:spLocks/>
            </p:cNvSpPr>
            <p:nvPr/>
          </p:nvSpPr>
          <p:spPr bwMode="auto">
            <a:xfrm>
              <a:off x="4397" y="2707"/>
              <a:ext cx="15" cy="2"/>
            </a:xfrm>
            <a:custGeom>
              <a:avLst/>
              <a:gdLst>
                <a:gd name="T0" fmla="*/ 0 w 15"/>
                <a:gd name="T1" fmla="*/ 1 h 2"/>
                <a:gd name="T2" fmla="*/ 1 w 15"/>
                <a:gd name="T3" fmla="*/ 1 h 2"/>
                <a:gd name="T4" fmla="*/ 5 w 15"/>
                <a:gd name="T5" fmla="*/ 0 h 2"/>
                <a:gd name="T6" fmla="*/ 10 w 15"/>
                <a:gd name="T7" fmla="*/ 0 h 2"/>
                <a:gd name="T8" fmla="*/ 14 w 15"/>
                <a:gd name="T9" fmla="*/ 1 h 2"/>
                <a:gd name="T10" fmla="*/ 11 w 15"/>
                <a:gd name="T11" fmla="*/ 0 h 2"/>
                <a:gd name="T12" fmla="*/ 3 w 15"/>
                <a:gd name="T13" fmla="*/ 0 h 2"/>
                <a:gd name="T14" fmla="*/ 0 w 15"/>
                <a:gd name="T1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2">
                  <a:moveTo>
                    <a:pt x="0" y="1"/>
                  </a:moveTo>
                  <a:lnTo>
                    <a:pt x="1" y="1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4" y="1"/>
                  </a:lnTo>
                  <a:lnTo>
                    <a:pt x="11" y="0"/>
                  </a:lnTo>
                  <a:lnTo>
                    <a:pt x="3" y="0"/>
                  </a:lnTo>
                  <a:lnTo>
                    <a:pt x="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88" name="Freeform 696"/>
            <p:cNvSpPr>
              <a:spLocks/>
            </p:cNvSpPr>
            <p:nvPr/>
          </p:nvSpPr>
          <p:spPr bwMode="auto">
            <a:xfrm>
              <a:off x="4366" y="2706"/>
              <a:ext cx="6" cy="5"/>
            </a:xfrm>
            <a:custGeom>
              <a:avLst/>
              <a:gdLst>
                <a:gd name="T0" fmla="*/ 1 w 6"/>
                <a:gd name="T1" fmla="*/ 0 h 5"/>
                <a:gd name="T2" fmla="*/ 0 w 6"/>
                <a:gd name="T3" fmla="*/ 2 h 5"/>
                <a:gd name="T4" fmla="*/ 2 w 6"/>
                <a:gd name="T5" fmla="*/ 4 h 5"/>
                <a:gd name="T6" fmla="*/ 5 w 6"/>
                <a:gd name="T7" fmla="*/ 3 h 5"/>
                <a:gd name="T8" fmla="*/ 5 w 6"/>
                <a:gd name="T9" fmla="*/ 1 h 5"/>
                <a:gd name="T10" fmla="*/ 3 w 6"/>
                <a:gd name="T11" fmla="*/ 0 h 5"/>
                <a:gd name="T12" fmla="*/ 1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1" y="0"/>
                  </a:moveTo>
                  <a:lnTo>
                    <a:pt x="0" y="2"/>
                  </a:lnTo>
                  <a:lnTo>
                    <a:pt x="2" y="4"/>
                  </a:lnTo>
                  <a:lnTo>
                    <a:pt x="5" y="3"/>
                  </a:lnTo>
                  <a:lnTo>
                    <a:pt x="5" y="1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solidFill>
              <a:srgbClr val="000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89" name="Freeform 697"/>
            <p:cNvSpPr>
              <a:spLocks/>
            </p:cNvSpPr>
            <p:nvPr/>
          </p:nvSpPr>
          <p:spPr bwMode="auto">
            <a:xfrm>
              <a:off x="4370" y="2707"/>
              <a:ext cx="2" cy="3"/>
            </a:xfrm>
            <a:custGeom>
              <a:avLst/>
              <a:gdLst>
                <a:gd name="T0" fmla="*/ 1 w 2"/>
                <a:gd name="T1" fmla="*/ 2 h 3"/>
                <a:gd name="T2" fmla="*/ 0 w 2"/>
                <a:gd name="T3" fmla="*/ 1 h 3"/>
                <a:gd name="T4" fmla="*/ 1 w 2"/>
                <a:gd name="T5" fmla="*/ 0 h 3"/>
                <a:gd name="T6" fmla="*/ 1 w 2"/>
                <a:gd name="T7" fmla="*/ 0 h 3"/>
                <a:gd name="T8" fmla="*/ 1 w 2"/>
                <a:gd name="T9" fmla="*/ 1 h 3"/>
                <a:gd name="T10" fmla="*/ 1 w 2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2"/>
                  </a:moveTo>
                  <a:lnTo>
                    <a:pt x="0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1" y="2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90" name="Freeform 698"/>
            <p:cNvSpPr>
              <a:spLocks/>
            </p:cNvSpPr>
            <p:nvPr/>
          </p:nvSpPr>
          <p:spPr bwMode="auto">
            <a:xfrm>
              <a:off x="4361" y="2705"/>
              <a:ext cx="17" cy="3"/>
            </a:xfrm>
            <a:custGeom>
              <a:avLst/>
              <a:gdLst>
                <a:gd name="T0" fmla="*/ 3 w 17"/>
                <a:gd name="T1" fmla="*/ 1 h 3"/>
                <a:gd name="T2" fmla="*/ 10 w 17"/>
                <a:gd name="T3" fmla="*/ 0 h 3"/>
                <a:gd name="T4" fmla="*/ 16 w 17"/>
                <a:gd name="T5" fmla="*/ 1 h 3"/>
                <a:gd name="T6" fmla="*/ 14 w 17"/>
                <a:gd name="T7" fmla="*/ 2 h 3"/>
                <a:gd name="T8" fmla="*/ 7 w 17"/>
                <a:gd name="T9" fmla="*/ 1 h 3"/>
                <a:gd name="T10" fmla="*/ 3 w 17"/>
                <a:gd name="T11" fmla="*/ 2 h 3"/>
                <a:gd name="T12" fmla="*/ 0 w 17"/>
                <a:gd name="T13" fmla="*/ 2 h 3"/>
                <a:gd name="T14" fmla="*/ 3 w 17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3">
                  <a:moveTo>
                    <a:pt x="3" y="1"/>
                  </a:moveTo>
                  <a:lnTo>
                    <a:pt x="10" y="0"/>
                  </a:lnTo>
                  <a:lnTo>
                    <a:pt x="16" y="1"/>
                  </a:lnTo>
                  <a:lnTo>
                    <a:pt x="14" y="2"/>
                  </a:lnTo>
                  <a:lnTo>
                    <a:pt x="7" y="1"/>
                  </a:lnTo>
                  <a:lnTo>
                    <a:pt x="3" y="2"/>
                  </a:lnTo>
                  <a:lnTo>
                    <a:pt x="0" y="2"/>
                  </a:lnTo>
                  <a:lnTo>
                    <a:pt x="3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91" name="Freeform 699"/>
            <p:cNvSpPr>
              <a:spLocks/>
            </p:cNvSpPr>
            <p:nvPr/>
          </p:nvSpPr>
          <p:spPr bwMode="auto">
            <a:xfrm>
              <a:off x="4364" y="2709"/>
              <a:ext cx="12" cy="2"/>
            </a:xfrm>
            <a:custGeom>
              <a:avLst/>
              <a:gdLst>
                <a:gd name="T0" fmla="*/ 11 w 12"/>
                <a:gd name="T1" fmla="*/ 0 h 2"/>
                <a:gd name="T2" fmla="*/ 10 w 12"/>
                <a:gd name="T3" fmla="*/ 0 h 2"/>
                <a:gd name="T4" fmla="*/ 9 w 12"/>
                <a:gd name="T5" fmla="*/ 0 h 2"/>
                <a:gd name="T6" fmla="*/ 6 w 12"/>
                <a:gd name="T7" fmla="*/ 1 h 2"/>
                <a:gd name="T8" fmla="*/ 0 w 12"/>
                <a:gd name="T9" fmla="*/ 1 h 2"/>
                <a:gd name="T10" fmla="*/ 4 w 12"/>
                <a:gd name="T11" fmla="*/ 1 h 2"/>
                <a:gd name="T12" fmla="*/ 10 w 12"/>
                <a:gd name="T13" fmla="*/ 0 h 2"/>
                <a:gd name="T14" fmla="*/ 11 w 1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">
                  <a:moveTo>
                    <a:pt x="11" y="0"/>
                  </a:moveTo>
                  <a:lnTo>
                    <a:pt x="10" y="0"/>
                  </a:lnTo>
                  <a:lnTo>
                    <a:pt x="9" y="0"/>
                  </a:lnTo>
                  <a:lnTo>
                    <a:pt x="6" y="1"/>
                  </a:lnTo>
                  <a:lnTo>
                    <a:pt x="0" y="1"/>
                  </a:lnTo>
                  <a:lnTo>
                    <a:pt x="4" y="1"/>
                  </a:lnTo>
                  <a:lnTo>
                    <a:pt x="10" y="0"/>
                  </a:lnTo>
                  <a:lnTo>
                    <a:pt x="11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92" name="Freeform 700"/>
            <p:cNvSpPr>
              <a:spLocks/>
            </p:cNvSpPr>
            <p:nvPr/>
          </p:nvSpPr>
          <p:spPr bwMode="auto">
            <a:xfrm>
              <a:off x="4393" y="2694"/>
              <a:ext cx="22" cy="3"/>
            </a:xfrm>
            <a:custGeom>
              <a:avLst/>
              <a:gdLst>
                <a:gd name="T0" fmla="*/ 7 w 22"/>
                <a:gd name="T1" fmla="*/ 0 h 3"/>
                <a:gd name="T2" fmla="*/ 19 w 22"/>
                <a:gd name="T3" fmla="*/ 1 h 3"/>
                <a:gd name="T4" fmla="*/ 21 w 22"/>
                <a:gd name="T5" fmla="*/ 2 h 3"/>
                <a:gd name="T6" fmla="*/ 16 w 22"/>
                <a:gd name="T7" fmla="*/ 1 h 3"/>
                <a:gd name="T8" fmla="*/ 7 w 22"/>
                <a:gd name="T9" fmla="*/ 1 h 3"/>
                <a:gd name="T10" fmla="*/ 0 w 22"/>
                <a:gd name="T11" fmla="*/ 2 h 3"/>
                <a:gd name="T12" fmla="*/ 2 w 22"/>
                <a:gd name="T13" fmla="*/ 1 h 3"/>
                <a:gd name="T14" fmla="*/ 7 w 2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">
                  <a:moveTo>
                    <a:pt x="7" y="0"/>
                  </a:moveTo>
                  <a:lnTo>
                    <a:pt x="19" y="1"/>
                  </a:lnTo>
                  <a:lnTo>
                    <a:pt x="21" y="2"/>
                  </a:lnTo>
                  <a:lnTo>
                    <a:pt x="16" y="1"/>
                  </a:lnTo>
                  <a:lnTo>
                    <a:pt x="7" y="1"/>
                  </a:lnTo>
                  <a:lnTo>
                    <a:pt x="0" y="2"/>
                  </a:lnTo>
                  <a:lnTo>
                    <a:pt x="2" y="1"/>
                  </a:lnTo>
                  <a:lnTo>
                    <a:pt x="7" y="0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93" name="Freeform 701"/>
            <p:cNvSpPr>
              <a:spLocks/>
            </p:cNvSpPr>
            <p:nvPr/>
          </p:nvSpPr>
          <p:spPr bwMode="auto">
            <a:xfrm>
              <a:off x="4438" y="2840"/>
              <a:ext cx="108" cy="168"/>
            </a:xfrm>
            <a:custGeom>
              <a:avLst/>
              <a:gdLst>
                <a:gd name="T0" fmla="*/ 0 w 108"/>
                <a:gd name="T1" fmla="*/ 29 h 168"/>
                <a:gd name="T2" fmla="*/ 3 w 108"/>
                <a:gd name="T3" fmla="*/ 41 h 168"/>
                <a:gd name="T4" fmla="*/ 5 w 108"/>
                <a:gd name="T5" fmla="*/ 49 h 168"/>
                <a:gd name="T6" fmla="*/ 1 w 108"/>
                <a:gd name="T7" fmla="*/ 66 h 168"/>
                <a:gd name="T8" fmla="*/ 7 w 108"/>
                <a:gd name="T9" fmla="*/ 107 h 168"/>
                <a:gd name="T10" fmla="*/ 10 w 108"/>
                <a:gd name="T11" fmla="*/ 115 h 168"/>
                <a:gd name="T12" fmla="*/ 14 w 108"/>
                <a:gd name="T13" fmla="*/ 121 h 168"/>
                <a:gd name="T14" fmla="*/ 27 w 108"/>
                <a:gd name="T15" fmla="*/ 124 h 168"/>
                <a:gd name="T16" fmla="*/ 42 w 108"/>
                <a:gd name="T17" fmla="*/ 131 h 168"/>
                <a:gd name="T18" fmla="*/ 49 w 108"/>
                <a:gd name="T19" fmla="*/ 143 h 168"/>
                <a:gd name="T20" fmla="*/ 55 w 108"/>
                <a:gd name="T21" fmla="*/ 167 h 168"/>
                <a:gd name="T22" fmla="*/ 87 w 108"/>
                <a:gd name="T23" fmla="*/ 124 h 168"/>
                <a:gd name="T24" fmla="*/ 107 w 108"/>
                <a:gd name="T25" fmla="*/ 95 h 168"/>
                <a:gd name="T26" fmla="*/ 74 w 108"/>
                <a:gd name="T27" fmla="*/ 68 h 168"/>
                <a:gd name="T28" fmla="*/ 35 w 108"/>
                <a:gd name="T29" fmla="*/ 35 h 168"/>
                <a:gd name="T30" fmla="*/ 7 w 108"/>
                <a:gd name="T31" fmla="*/ 0 h 168"/>
                <a:gd name="T32" fmla="*/ 2 w 108"/>
                <a:gd name="T33" fmla="*/ 16 h 168"/>
                <a:gd name="T34" fmla="*/ 0 w 108"/>
                <a:gd name="T35" fmla="*/ 29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8" h="168">
                  <a:moveTo>
                    <a:pt x="0" y="29"/>
                  </a:moveTo>
                  <a:lnTo>
                    <a:pt x="3" y="41"/>
                  </a:lnTo>
                  <a:lnTo>
                    <a:pt x="5" y="49"/>
                  </a:lnTo>
                  <a:lnTo>
                    <a:pt x="1" y="66"/>
                  </a:lnTo>
                  <a:lnTo>
                    <a:pt x="7" y="107"/>
                  </a:lnTo>
                  <a:lnTo>
                    <a:pt x="10" y="115"/>
                  </a:lnTo>
                  <a:lnTo>
                    <a:pt x="14" y="121"/>
                  </a:lnTo>
                  <a:lnTo>
                    <a:pt x="27" y="124"/>
                  </a:lnTo>
                  <a:lnTo>
                    <a:pt x="42" y="131"/>
                  </a:lnTo>
                  <a:lnTo>
                    <a:pt x="49" y="143"/>
                  </a:lnTo>
                  <a:lnTo>
                    <a:pt x="55" y="167"/>
                  </a:lnTo>
                  <a:lnTo>
                    <a:pt x="87" y="124"/>
                  </a:lnTo>
                  <a:lnTo>
                    <a:pt x="107" y="95"/>
                  </a:lnTo>
                  <a:lnTo>
                    <a:pt x="74" y="68"/>
                  </a:lnTo>
                  <a:lnTo>
                    <a:pt x="35" y="35"/>
                  </a:lnTo>
                  <a:lnTo>
                    <a:pt x="7" y="0"/>
                  </a:lnTo>
                  <a:lnTo>
                    <a:pt x="2" y="16"/>
                  </a:lnTo>
                  <a:lnTo>
                    <a:pt x="0" y="29"/>
                  </a:lnTo>
                </a:path>
              </a:pathLst>
            </a:custGeom>
            <a:solidFill>
              <a:srgbClr val="E0A080"/>
            </a:solidFill>
            <a:ln w="12700" cap="rnd" cmpd="sng">
              <a:solidFill>
                <a:srgbClr val="301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94" name="Freeform 702"/>
            <p:cNvSpPr>
              <a:spLocks/>
            </p:cNvSpPr>
            <p:nvPr/>
          </p:nvSpPr>
          <p:spPr bwMode="auto">
            <a:xfrm>
              <a:off x="4457" y="2889"/>
              <a:ext cx="11" cy="37"/>
            </a:xfrm>
            <a:custGeom>
              <a:avLst/>
              <a:gdLst>
                <a:gd name="T0" fmla="*/ 2 w 11"/>
                <a:gd name="T1" fmla="*/ 4 h 37"/>
                <a:gd name="T2" fmla="*/ 4 w 11"/>
                <a:gd name="T3" fmla="*/ 8 h 37"/>
                <a:gd name="T4" fmla="*/ 2 w 11"/>
                <a:gd name="T5" fmla="*/ 21 h 37"/>
                <a:gd name="T6" fmla="*/ 0 w 11"/>
                <a:gd name="T7" fmla="*/ 29 h 37"/>
                <a:gd name="T8" fmla="*/ 3 w 11"/>
                <a:gd name="T9" fmla="*/ 36 h 37"/>
                <a:gd name="T10" fmla="*/ 9 w 11"/>
                <a:gd name="T11" fmla="*/ 28 h 37"/>
                <a:gd name="T12" fmla="*/ 10 w 11"/>
                <a:gd name="T13" fmla="*/ 11 h 37"/>
                <a:gd name="T14" fmla="*/ 9 w 11"/>
                <a:gd name="T15" fmla="*/ 2 h 37"/>
                <a:gd name="T16" fmla="*/ 7 w 11"/>
                <a:gd name="T17" fmla="*/ 0 h 37"/>
                <a:gd name="T18" fmla="*/ 4 w 11"/>
                <a:gd name="T19" fmla="*/ 0 h 37"/>
                <a:gd name="T20" fmla="*/ 2 w 11"/>
                <a:gd name="T2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37">
                  <a:moveTo>
                    <a:pt x="2" y="4"/>
                  </a:moveTo>
                  <a:lnTo>
                    <a:pt x="4" y="8"/>
                  </a:lnTo>
                  <a:lnTo>
                    <a:pt x="2" y="21"/>
                  </a:lnTo>
                  <a:lnTo>
                    <a:pt x="0" y="29"/>
                  </a:lnTo>
                  <a:lnTo>
                    <a:pt x="3" y="36"/>
                  </a:lnTo>
                  <a:lnTo>
                    <a:pt x="9" y="28"/>
                  </a:lnTo>
                  <a:lnTo>
                    <a:pt x="10" y="11"/>
                  </a:lnTo>
                  <a:lnTo>
                    <a:pt x="9" y="2"/>
                  </a:lnTo>
                  <a:lnTo>
                    <a:pt x="7" y="0"/>
                  </a:lnTo>
                  <a:lnTo>
                    <a:pt x="4" y="0"/>
                  </a:lnTo>
                  <a:lnTo>
                    <a:pt x="2" y="4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95" name="Freeform 703"/>
            <p:cNvSpPr>
              <a:spLocks/>
            </p:cNvSpPr>
            <p:nvPr/>
          </p:nvSpPr>
          <p:spPr bwMode="auto">
            <a:xfrm>
              <a:off x="4438" y="2815"/>
              <a:ext cx="57" cy="83"/>
            </a:xfrm>
            <a:custGeom>
              <a:avLst/>
              <a:gdLst>
                <a:gd name="T0" fmla="*/ 13 w 57"/>
                <a:gd name="T1" fmla="*/ 4 h 83"/>
                <a:gd name="T2" fmla="*/ 4 w 57"/>
                <a:gd name="T3" fmla="*/ 19 h 83"/>
                <a:gd name="T4" fmla="*/ 0 w 57"/>
                <a:gd name="T5" fmla="*/ 35 h 83"/>
                <a:gd name="T6" fmla="*/ 1 w 57"/>
                <a:gd name="T7" fmla="*/ 45 h 83"/>
                <a:gd name="T8" fmla="*/ 11 w 57"/>
                <a:gd name="T9" fmla="*/ 60 h 83"/>
                <a:gd name="T10" fmla="*/ 15 w 57"/>
                <a:gd name="T11" fmla="*/ 71 h 83"/>
                <a:gd name="T12" fmla="*/ 25 w 57"/>
                <a:gd name="T13" fmla="*/ 69 h 83"/>
                <a:gd name="T14" fmla="*/ 52 w 57"/>
                <a:gd name="T15" fmla="*/ 82 h 83"/>
                <a:gd name="T16" fmla="*/ 56 w 57"/>
                <a:gd name="T17" fmla="*/ 34 h 83"/>
                <a:gd name="T18" fmla="*/ 44 w 57"/>
                <a:gd name="T19" fmla="*/ 15 h 83"/>
                <a:gd name="T20" fmla="*/ 27 w 57"/>
                <a:gd name="T21" fmla="*/ 11 h 83"/>
                <a:gd name="T22" fmla="*/ 27 w 57"/>
                <a:gd name="T23" fmla="*/ 0 h 83"/>
                <a:gd name="T24" fmla="*/ 13 w 57"/>
                <a:gd name="T25" fmla="*/ 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83">
                  <a:moveTo>
                    <a:pt x="13" y="4"/>
                  </a:moveTo>
                  <a:lnTo>
                    <a:pt x="4" y="19"/>
                  </a:lnTo>
                  <a:lnTo>
                    <a:pt x="0" y="35"/>
                  </a:lnTo>
                  <a:lnTo>
                    <a:pt x="1" y="45"/>
                  </a:lnTo>
                  <a:lnTo>
                    <a:pt x="11" y="60"/>
                  </a:lnTo>
                  <a:lnTo>
                    <a:pt x="15" y="71"/>
                  </a:lnTo>
                  <a:lnTo>
                    <a:pt x="25" y="69"/>
                  </a:lnTo>
                  <a:lnTo>
                    <a:pt x="52" y="82"/>
                  </a:lnTo>
                  <a:lnTo>
                    <a:pt x="56" y="34"/>
                  </a:lnTo>
                  <a:lnTo>
                    <a:pt x="44" y="15"/>
                  </a:lnTo>
                  <a:lnTo>
                    <a:pt x="27" y="11"/>
                  </a:lnTo>
                  <a:lnTo>
                    <a:pt x="27" y="0"/>
                  </a:lnTo>
                  <a:lnTo>
                    <a:pt x="13" y="4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96" name="Freeform 704"/>
            <p:cNvSpPr>
              <a:spLocks/>
            </p:cNvSpPr>
            <p:nvPr/>
          </p:nvSpPr>
          <p:spPr bwMode="auto">
            <a:xfrm>
              <a:off x="4486" y="2935"/>
              <a:ext cx="48" cy="82"/>
            </a:xfrm>
            <a:custGeom>
              <a:avLst/>
              <a:gdLst>
                <a:gd name="T0" fmla="*/ 37 w 48"/>
                <a:gd name="T1" fmla="*/ 8 h 82"/>
                <a:gd name="T2" fmla="*/ 22 w 48"/>
                <a:gd name="T3" fmla="*/ 19 h 82"/>
                <a:gd name="T4" fmla="*/ 12 w 48"/>
                <a:gd name="T5" fmla="*/ 41 h 82"/>
                <a:gd name="T6" fmla="*/ 0 w 48"/>
                <a:gd name="T7" fmla="*/ 66 h 82"/>
                <a:gd name="T8" fmla="*/ 10 w 48"/>
                <a:gd name="T9" fmla="*/ 81 h 82"/>
                <a:gd name="T10" fmla="*/ 27 w 48"/>
                <a:gd name="T11" fmla="*/ 43 h 82"/>
                <a:gd name="T12" fmla="*/ 39 w 48"/>
                <a:gd name="T13" fmla="*/ 19 h 82"/>
                <a:gd name="T14" fmla="*/ 47 w 48"/>
                <a:gd name="T15" fmla="*/ 10 h 82"/>
                <a:gd name="T16" fmla="*/ 47 w 48"/>
                <a:gd name="T17" fmla="*/ 0 h 82"/>
                <a:gd name="T18" fmla="*/ 37 w 48"/>
                <a:gd name="T19" fmla="*/ 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82">
                  <a:moveTo>
                    <a:pt x="37" y="8"/>
                  </a:moveTo>
                  <a:lnTo>
                    <a:pt x="22" y="19"/>
                  </a:lnTo>
                  <a:lnTo>
                    <a:pt x="12" y="41"/>
                  </a:lnTo>
                  <a:lnTo>
                    <a:pt x="0" y="66"/>
                  </a:lnTo>
                  <a:lnTo>
                    <a:pt x="10" y="81"/>
                  </a:lnTo>
                  <a:lnTo>
                    <a:pt x="27" y="43"/>
                  </a:lnTo>
                  <a:lnTo>
                    <a:pt x="39" y="19"/>
                  </a:lnTo>
                  <a:lnTo>
                    <a:pt x="47" y="10"/>
                  </a:lnTo>
                  <a:lnTo>
                    <a:pt x="47" y="0"/>
                  </a:lnTo>
                  <a:lnTo>
                    <a:pt x="37" y="8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97" name="Freeform 705"/>
            <p:cNvSpPr>
              <a:spLocks/>
            </p:cNvSpPr>
            <p:nvPr/>
          </p:nvSpPr>
          <p:spPr bwMode="auto">
            <a:xfrm>
              <a:off x="4457" y="3003"/>
              <a:ext cx="39" cy="123"/>
            </a:xfrm>
            <a:custGeom>
              <a:avLst/>
              <a:gdLst>
                <a:gd name="T0" fmla="*/ 25 w 39"/>
                <a:gd name="T1" fmla="*/ 0 h 123"/>
                <a:gd name="T2" fmla="*/ 22 w 39"/>
                <a:gd name="T3" fmla="*/ 5 h 123"/>
                <a:gd name="T4" fmla="*/ 19 w 39"/>
                <a:gd name="T5" fmla="*/ 24 h 123"/>
                <a:gd name="T6" fmla="*/ 9 w 39"/>
                <a:gd name="T7" fmla="*/ 50 h 123"/>
                <a:gd name="T8" fmla="*/ 3 w 39"/>
                <a:gd name="T9" fmla="*/ 78 h 123"/>
                <a:gd name="T10" fmla="*/ 0 w 39"/>
                <a:gd name="T11" fmla="*/ 122 h 123"/>
                <a:gd name="T12" fmla="*/ 9 w 39"/>
                <a:gd name="T13" fmla="*/ 120 h 123"/>
                <a:gd name="T14" fmla="*/ 18 w 39"/>
                <a:gd name="T15" fmla="*/ 69 h 123"/>
                <a:gd name="T16" fmla="*/ 29 w 39"/>
                <a:gd name="T17" fmla="*/ 37 h 123"/>
                <a:gd name="T18" fmla="*/ 38 w 39"/>
                <a:gd name="T19" fmla="*/ 10 h 123"/>
                <a:gd name="T20" fmla="*/ 31 w 39"/>
                <a:gd name="T21" fmla="*/ 8 h 123"/>
                <a:gd name="T22" fmla="*/ 27 w 39"/>
                <a:gd name="T23" fmla="*/ 4 h 123"/>
                <a:gd name="T24" fmla="*/ 25 w 39"/>
                <a:gd name="T25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123">
                  <a:moveTo>
                    <a:pt x="25" y="0"/>
                  </a:moveTo>
                  <a:lnTo>
                    <a:pt x="22" y="5"/>
                  </a:lnTo>
                  <a:lnTo>
                    <a:pt x="19" y="24"/>
                  </a:lnTo>
                  <a:lnTo>
                    <a:pt x="9" y="50"/>
                  </a:lnTo>
                  <a:lnTo>
                    <a:pt x="3" y="78"/>
                  </a:lnTo>
                  <a:lnTo>
                    <a:pt x="0" y="122"/>
                  </a:lnTo>
                  <a:lnTo>
                    <a:pt x="9" y="120"/>
                  </a:lnTo>
                  <a:lnTo>
                    <a:pt x="18" y="69"/>
                  </a:lnTo>
                  <a:lnTo>
                    <a:pt x="29" y="37"/>
                  </a:lnTo>
                  <a:lnTo>
                    <a:pt x="38" y="10"/>
                  </a:lnTo>
                  <a:lnTo>
                    <a:pt x="31" y="8"/>
                  </a:lnTo>
                  <a:lnTo>
                    <a:pt x="27" y="4"/>
                  </a:lnTo>
                  <a:lnTo>
                    <a:pt x="25" y="0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98" name="Freeform 706"/>
            <p:cNvSpPr>
              <a:spLocks/>
            </p:cNvSpPr>
            <p:nvPr/>
          </p:nvSpPr>
          <p:spPr bwMode="auto">
            <a:xfrm>
              <a:off x="4455" y="2920"/>
              <a:ext cx="120" cy="216"/>
            </a:xfrm>
            <a:custGeom>
              <a:avLst/>
              <a:gdLst>
                <a:gd name="T0" fmla="*/ 63 w 120"/>
                <a:gd name="T1" fmla="*/ 26 h 216"/>
                <a:gd name="T2" fmla="*/ 47 w 120"/>
                <a:gd name="T3" fmla="*/ 62 h 216"/>
                <a:gd name="T4" fmla="*/ 29 w 120"/>
                <a:gd name="T5" fmla="*/ 106 h 216"/>
                <a:gd name="T6" fmla="*/ 9 w 120"/>
                <a:gd name="T7" fmla="*/ 160 h 216"/>
                <a:gd name="T8" fmla="*/ 0 w 120"/>
                <a:gd name="T9" fmla="*/ 208 h 216"/>
                <a:gd name="T10" fmla="*/ 14 w 120"/>
                <a:gd name="T11" fmla="*/ 214 h 216"/>
                <a:gd name="T12" fmla="*/ 35 w 120"/>
                <a:gd name="T13" fmla="*/ 215 h 216"/>
                <a:gd name="T14" fmla="*/ 75 w 120"/>
                <a:gd name="T15" fmla="*/ 208 h 216"/>
                <a:gd name="T16" fmla="*/ 112 w 120"/>
                <a:gd name="T17" fmla="*/ 191 h 216"/>
                <a:gd name="T18" fmla="*/ 119 w 120"/>
                <a:gd name="T19" fmla="*/ 150 h 216"/>
                <a:gd name="T20" fmla="*/ 119 w 120"/>
                <a:gd name="T21" fmla="*/ 125 h 216"/>
                <a:gd name="T22" fmla="*/ 119 w 120"/>
                <a:gd name="T23" fmla="*/ 104 h 216"/>
                <a:gd name="T24" fmla="*/ 119 w 120"/>
                <a:gd name="T25" fmla="*/ 72 h 216"/>
                <a:gd name="T26" fmla="*/ 116 w 120"/>
                <a:gd name="T27" fmla="*/ 40 h 216"/>
                <a:gd name="T28" fmla="*/ 112 w 120"/>
                <a:gd name="T29" fmla="*/ 0 h 216"/>
                <a:gd name="T30" fmla="*/ 80 w 120"/>
                <a:gd name="T31" fmla="*/ 7 h 216"/>
                <a:gd name="T32" fmla="*/ 77 w 120"/>
                <a:gd name="T33" fmla="*/ 2 h 216"/>
                <a:gd name="T34" fmla="*/ 63 w 120"/>
                <a:gd name="T35" fmla="*/ 2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216">
                  <a:moveTo>
                    <a:pt x="63" y="26"/>
                  </a:moveTo>
                  <a:lnTo>
                    <a:pt x="47" y="62"/>
                  </a:lnTo>
                  <a:lnTo>
                    <a:pt x="29" y="106"/>
                  </a:lnTo>
                  <a:lnTo>
                    <a:pt x="9" y="160"/>
                  </a:lnTo>
                  <a:lnTo>
                    <a:pt x="0" y="208"/>
                  </a:lnTo>
                  <a:lnTo>
                    <a:pt x="14" y="214"/>
                  </a:lnTo>
                  <a:lnTo>
                    <a:pt x="35" y="215"/>
                  </a:lnTo>
                  <a:lnTo>
                    <a:pt x="75" y="208"/>
                  </a:lnTo>
                  <a:lnTo>
                    <a:pt x="112" y="191"/>
                  </a:lnTo>
                  <a:lnTo>
                    <a:pt x="119" y="150"/>
                  </a:lnTo>
                  <a:lnTo>
                    <a:pt x="119" y="125"/>
                  </a:lnTo>
                  <a:lnTo>
                    <a:pt x="119" y="104"/>
                  </a:lnTo>
                  <a:lnTo>
                    <a:pt x="119" y="72"/>
                  </a:lnTo>
                  <a:lnTo>
                    <a:pt x="116" y="40"/>
                  </a:lnTo>
                  <a:lnTo>
                    <a:pt x="112" y="0"/>
                  </a:lnTo>
                  <a:lnTo>
                    <a:pt x="80" y="7"/>
                  </a:lnTo>
                  <a:lnTo>
                    <a:pt x="77" y="2"/>
                  </a:lnTo>
                  <a:lnTo>
                    <a:pt x="63" y="26"/>
                  </a:lnTo>
                </a:path>
              </a:pathLst>
            </a:custGeom>
            <a:solidFill>
              <a:srgbClr val="404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899" name="Freeform 707"/>
            <p:cNvSpPr>
              <a:spLocks/>
            </p:cNvSpPr>
            <p:nvPr/>
          </p:nvSpPr>
          <p:spPr bwMode="auto">
            <a:xfrm>
              <a:off x="4453" y="2934"/>
              <a:ext cx="16" cy="24"/>
            </a:xfrm>
            <a:custGeom>
              <a:avLst/>
              <a:gdLst>
                <a:gd name="T0" fmla="*/ 15 w 16"/>
                <a:gd name="T1" fmla="*/ 0 h 24"/>
                <a:gd name="T2" fmla="*/ 11 w 16"/>
                <a:gd name="T3" fmla="*/ 13 h 24"/>
                <a:gd name="T4" fmla="*/ 7 w 16"/>
                <a:gd name="T5" fmla="*/ 19 h 24"/>
                <a:gd name="T6" fmla="*/ 0 w 16"/>
                <a:gd name="T7" fmla="*/ 21 h 24"/>
                <a:gd name="T8" fmla="*/ 8 w 16"/>
                <a:gd name="T9" fmla="*/ 23 h 24"/>
                <a:gd name="T10" fmla="*/ 15 w 16"/>
                <a:gd name="T11" fmla="*/ 11 h 24"/>
                <a:gd name="T12" fmla="*/ 15 w 16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4">
                  <a:moveTo>
                    <a:pt x="15" y="0"/>
                  </a:moveTo>
                  <a:lnTo>
                    <a:pt x="11" y="13"/>
                  </a:lnTo>
                  <a:lnTo>
                    <a:pt x="7" y="19"/>
                  </a:lnTo>
                  <a:lnTo>
                    <a:pt x="0" y="21"/>
                  </a:lnTo>
                  <a:lnTo>
                    <a:pt x="8" y="23"/>
                  </a:lnTo>
                  <a:lnTo>
                    <a:pt x="15" y="11"/>
                  </a:lnTo>
                  <a:lnTo>
                    <a:pt x="15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00" name="Freeform 708"/>
            <p:cNvSpPr>
              <a:spLocks/>
            </p:cNvSpPr>
            <p:nvPr/>
          </p:nvSpPr>
          <p:spPr bwMode="auto">
            <a:xfrm>
              <a:off x="4534" y="2954"/>
              <a:ext cx="18" cy="147"/>
            </a:xfrm>
            <a:custGeom>
              <a:avLst/>
              <a:gdLst>
                <a:gd name="T0" fmla="*/ 10 w 18"/>
                <a:gd name="T1" fmla="*/ 0 h 147"/>
                <a:gd name="T2" fmla="*/ 5 w 18"/>
                <a:gd name="T3" fmla="*/ 3 h 147"/>
                <a:gd name="T4" fmla="*/ 0 w 18"/>
                <a:gd name="T5" fmla="*/ 16 h 147"/>
                <a:gd name="T6" fmla="*/ 1 w 18"/>
                <a:gd name="T7" fmla="*/ 34 h 147"/>
                <a:gd name="T8" fmla="*/ 4 w 18"/>
                <a:gd name="T9" fmla="*/ 56 h 147"/>
                <a:gd name="T10" fmla="*/ 3 w 18"/>
                <a:gd name="T11" fmla="*/ 73 h 147"/>
                <a:gd name="T12" fmla="*/ 6 w 18"/>
                <a:gd name="T13" fmla="*/ 100 h 147"/>
                <a:gd name="T14" fmla="*/ 0 w 18"/>
                <a:gd name="T15" fmla="*/ 123 h 147"/>
                <a:gd name="T16" fmla="*/ 6 w 18"/>
                <a:gd name="T17" fmla="*/ 128 h 147"/>
                <a:gd name="T18" fmla="*/ 2 w 18"/>
                <a:gd name="T19" fmla="*/ 146 h 147"/>
                <a:gd name="T20" fmla="*/ 15 w 18"/>
                <a:gd name="T21" fmla="*/ 145 h 147"/>
                <a:gd name="T22" fmla="*/ 17 w 18"/>
                <a:gd name="T23" fmla="*/ 136 h 147"/>
                <a:gd name="T24" fmla="*/ 15 w 18"/>
                <a:gd name="T25" fmla="*/ 120 h 147"/>
                <a:gd name="T26" fmla="*/ 13 w 18"/>
                <a:gd name="T27" fmla="*/ 102 h 147"/>
                <a:gd name="T28" fmla="*/ 15 w 18"/>
                <a:gd name="T29" fmla="*/ 89 h 147"/>
                <a:gd name="T30" fmla="*/ 12 w 18"/>
                <a:gd name="T31" fmla="*/ 76 h 147"/>
                <a:gd name="T32" fmla="*/ 14 w 18"/>
                <a:gd name="T33" fmla="*/ 58 h 147"/>
                <a:gd name="T34" fmla="*/ 17 w 18"/>
                <a:gd name="T35" fmla="*/ 40 h 147"/>
                <a:gd name="T36" fmla="*/ 15 w 18"/>
                <a:gd name="T37" fmla="*/ 25 h 147"/>
                <a:gd name="T38" fmla="*/ 17 w 18"/>
                <a:gd name="T39" fmla="*/ 21 h 147"/>
                <a:gd name="T40" fmla="*/ 10 w 18"/>
                <a:gd name="T41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147">
                  <a:moveTo>
                    <a:pt x="10" y="0"/>
                  </a:moveTo>
                  <a:lnTo>
                    <a:pt x="5" y="3"/>
                  </a:lnTo>
                  <a:lnTo>
                    <a:pt x="0" y="16"/>
                  </a:lnTo>
                  <a:lnTo>
                    <a:pt x="1" y="34"/>
                  </a:lnTo>
                  <a:lnTo>
                    <a:pt x="4" y="56"/>
                  </a:lnTo>
                  <a:lnTo>
                    <a:pt x="3" y="73"/>
                  </a:lnTo>
                  <a:lnTo>
                    <a:pt x="6" y="100"/>
                  </a:lnTo>
                  <a:lnTo>
                    <a:pt x="0" y="123"/>
                  </a:lnTo>
                  <a:lnTo>
                    <a:pt x="6" y="128"/>
                  </a:lnTo>
                  <a:lnTo>
                    <a:pt x="2" y="146"/>
                  </a:lnTo>
                  <a:lnTo>
                    <a:pt x="15" y="145"/>
                  </a:lnTo>
                  <a:lnTo>
                    <a:pt x="17" y="136"/>
                  </a:lnTo>
                  <a:lnTo>
                    <a:pt x="15" y="120"/>
                  </a:lnTo>
                  <a:lnTo>
                    <a:pt x="13" y="102"/>
                  </a:lnTo>
                  <a:lnTo>
                    <a:pt x="15" y="89"/>
                  </a:lnTo>
                  <a:lnTo>
                    <a:pt x="12" y="76"/>
                  </a:lnTo>
                  <a:lnTo>
                    <a:pt x="14" y="58"/>
                  </a:lnTo>
                  <a:lnTo>
                    <a:pt x="17" y="40"/>
                  </a:lnTo>
                  <a:lnTo>
                    <a:pt x="15" y="25"/>
                  </a:lnTo>
                  <a:lnTo>
                    <a:pt x="17" y="21"/>
                  </a:lnTo>
                  <a:lnTo>
                    <a:pt x="10" y="0"/>
                  </a:lnTo>
                </a:path>
              </a:pathLst>
            </a:custGeom>
            <a:solidFill>
              <a:srgbClr val="000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01" name="Freeform 709"/>
            <p:cNvSpPr>
              <a:spLocks/>
            </p:cNvSpPr>
            <p:nvPr/>
          </p:nvSpPr>
          <p:spPr bwMode="auto">
            <a:xfrm>
              <a:off x="4499" y="2939"/>
              <a:ext cx="34" cy="173"/>
            </a:xfrm>
            <a:custGeom>
              <a:avLst/>
              <a:gdLst>
                <a:gd name="T0" fmla="*/ 29 w 34"/>
                <a:gd name="T1" fmla="*/ 0 h 173"/>
                <a:gd name="T2" fmla="*/ 17 w 34"/>
                <a:gd name="T3" fmla="*/ 24 h 173"/>
                <a:gd name="T4" fmla="*/ 12 w 34"/>
                <a:gd name="T5" fmla="*/ 50 h 173"/>
                <a:gd name="T6" fmla="*/ 8 w 34"/>
                <a:gd name="T7" fmla="*/ 80 h 173"/>
                <a:gd name="T8" fmla="*/ 10 w 34"/>
                <a:gd name="T9" fmla="*/ 102 h 173"/>
                <a:gd name="T10" fmla="*/ 4 w 34"/>
                <a:gd name="T11" fmla="*/ 131 h 173"/>
                <a:gd name="T12" fmla="*/ 0 w 34"/>
                <a:gd name="T13" fmla="*/ 172 h 173"/>
                <a:gd name="T14" fmla="*/ 6 w 34"/>
                <a:gd name="T15" fmla="*/ 140 h 173"/>
                <a:gd name="T16" fmla="*/ 15 w 34"/>
                <a:gd name="T17" fmla="*/ 89 h 173"/>
                <a:gd name="T18" fmla="*/ 18 w 34"/>
                <a:gd name="T19" fmla="*/ 35 h 173"/>
                <a:gd name="T20" fmla="*/ 24 w 34"/>
                <a:gd name="T21" fmla="*/ 18 h 173"/>
                <a:gd name="T22" fmla="*/ 33 w 34"/>
                <a:gd name="T23" fmla="*/ 4 h 173"/>
                <a:gd name="T24" fmla="*/ 29 w 34"/>
                <a:gd name="T25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" h="173">
                  <a:moveTo>
                    <a:pt x="29" y="0"/>
                  </a:moveTo>
                  <a:lnTo>
                    <a:pt x="17" y="24"/>
                  </a:lnTo>
                  <a:lnTo>
                    <a:pt x="12" y="50"/>
                  </a:lnTo>
                  <a:lnTo>
                    <a:pt x="8" y="80"/>
                  </a:lnTo>
                  <a:lnTo>
                    <a:pt x="10" y="102"/>
                  </a:lnTo>
                  <a:lnTo>
                    <a:pt x="4" y="131"/>
                  </a:lnTo>
                  <a:lnTo>
                    <a:pt x="0" y="172"/>
                  </a:lnTo>
                  <a:lnTo>
                    <a:pt x="6" y="140"/>
                  </a:lnTo>
                  <a:lnTo>
                    <a:pt x="15" y="89"/>
                  </a:lnTo>
                  <a:lnTo>
                    <a:pt x="18" y="35"/>
                  </a:lnTo>
                  <a:lnTo>
                    <a:pt x="24" y="18"/>
                  </a:lnTo>
                  <a:lnTo>
                    <a:pt x="33" y="4"/>
                  </a:lnTo>
                  <a:lnTo>
                    <a:pt x="29" y="0"/>
                  </a:lnTo>
                </a:path>
              </a:pathLst>
            </a:custGeom>
            <a:solidFill>
              <a:srgbClr val="000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02" name="Freeform 710"/>
            <p:cNvSpPr>
              <a:spLocks/>
            </p:cNvSpPr>
            <p:nvPr/>
          </p:nvSpPr>
          <p:spPr bwMode="auto">
            <a:xfrm>
              <a:off x="4469" y="2997"/>
              <a:ext cx="42" cy="123"/>
            </a:xfrm>
            <a:custGeom>
              <a:avLst/>
              <a:gdLst>
                <a:gd name="T0" fmla="*/ 20 w 42"/>
                <a:gd name="T1" fmla="*/ 18 h 123"/>
                <a:gd name="T2" fmla="*/ 30 w 42"/>
                <a:gd name="T3" fmla="*/ 5 h 123"/>
                <a:gd name="T4" fmla="*/ 41 w 42"/>
                <a:gd name="T5" fmla="*/ 0 h 123"/>
                <a:gd name="T6" fmla="*/ 25 w 42"/>
                <a:gd name="T7" fmla="*/ 53 h 123"/>
                <a:gd name="T8" fmla="*/ 13 w 42"/>
                <a:gd name="T9" fmla="*/ 84 h 123"/>
                <a:gd name="T10" fmla="*/ 7 w 42"/>
                <a:gd name="T11" fmla="*/ 122 h 123"/>
                <a:gd name="T12" fmla="*/ 0 w 42"/>
                <a:gd name="T13" fmla="*/ 121 h 123"/>
                <a:gd name="T14" fmla="*/ 9 w 42"/>
                <a:gd name="T15" fmla="*/ 85 h 123"/>
                <a:gd name="T16" fmla="*/ 22 w 42"/>
                <a:gd name="T17" fmla="*/ 55 h 123"/>
                <a:gd name="T18" fmla="*/ 31 w 42"/>
                <a:gd name="T19" fmla="*/ 31 h 123"/>
                <a:gd name="T20" fmla="*/ 34 w 42"/>
                <a:gd name="T21" fmla="*/ 10 h 123"/>
                <a:gd name="T22" fmla="*/ 20 w 42"/>
                <a:gd name="T23" fmla="*/ 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123">
                  <a:moveTo>
                    <a:pt x="20" y="18"/>
                  </a:moveTo>
                  <a:lnTo>
                    <a:pt x="30" y="5"/>
                  </a:lnTo>
                  <a:lnTo>
                    <a:pt x="41" y="0"/>
                  </a:lnTo>
                  <a:lnTo>
                    <a:pt x="25" y="53"/>
                  </a:lnTo>
                  <a:lnTo>
                    <a:pt x="13" y="84"/>
                  </a:lnTo>
                  <a:lnTo>
                    <a:pt x="7" y="122"/>
                  </a:lnTo>
                  <a:lnTo>
                    <a:pt x="0" y="121"/>
                  </a:lnTo>
                  <a:lnTo>
                    <a:pt x="9" y="85"/>
                  </a:lnTo>
                  <a:lnTo>
                    <a:pt x="22" y="55"/>
                  </a:lnTo>
                  <a:lnTo>
                    <a:pt x="31" y="31"/>
                  </a:lnTo>
                  <a:lnTo>
                    <a:pt x="34" y="10"/>
                  </a:lnTo>
                  <a:lnTo>
                    <a:pt x="20" y="18"/>
                  </a:lnTo>
                </a:path>
              </a:pathLst>
            </a:custGeom>
            <a:solidFill>
              <a:srgbClr val="000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03" name="Freeform 711"/>
            <p:cNvSpPr>
              <a:spLocks/>
            </p:cNvSpPr>
            <p:nvPr/>
          </p:nvSpPr>
          <p:spPr bwMode="auto">
            <a:xfrm>
              <a:off x="4283" y="3100"/>
              <a:ext cx="96" cy="66"/>
            </a:xfrm>
            <a:custGeom>
              <a:avLst/>
              <a:gdLst>
                <a:gd name="T0" fmla="*/ 95 w 96"/>
                <a:gd name="T1" fmla="*/ 42 h 66"/>
                <a:gd name="T2" fmla="*/ 83 w 96"/>
                <a:gd name="T3" fmla="*/ 36 h 66"/>
                <a:gd name="T4" fmla="*/ 65 w 96"/>
                <a:gd name="T5" fmla="*/ 8 h 66"/>
                <a:gd name="T6" fmla="*/ 41 w 96"/>
                <a:gd name="T7" fmla="*/ 3 h 66"/>
                <a:gd name="T8" fmla="*/ 11 w 96"/>
                <a:gd name="T9" fmla="*/ 0 h 66"/>
                <a:gd name="T10" fmla="*/ 7 w 96"/>
                <a:gd name="T11" fmla="*/ 14 h 66"/>
                <a:gd name="T12" fmla="*/ 2 w 96"/>
                <a:gd name="T13" fmla="*/ 20 h 66"/>
                <a:gd name="T14" fmla="*/ 1 w 96"/>
                <a:gd name="T15" fmla="*/ 33 h 66"/>
                <a:gd name="T16" fmla="*/ 0 w 96"/>
                <a:gd name="T17" fmla="*/ 42 h 66"/>
                <a:gd name="T18" fmla="*/ 7 w 96"/>
                <a:gd name="T19" fmla="*/ 48 h 66"/>
                <a:gd name="T20" fmla="*/ 26 w 96"/>
                <a:gd name="T21" fmla="*/ 58 h 66"/>
                <a:gd name="T22" fmla="*/ 41 w 96"/>
                <a:gd name="T23" fmla="*/ 63 h 66"/>
                <a:gd name="T24" fmla="*/ 49 w 96"/>
                <a:gd name="T25" fmla="*/ 65 h 66"/>
                <a:gd name="T26" fmla="*/ 74 w 96"/>
                <a:gd name="T27" fmla="*/ 57 h 66"/>
                <a:gd name="T28" fmla="*/ 93 w 96"/>
                <a:gd name="T29" fmla="*/ 48 h 66"/>
                <a:gd name="T30" fmla="*/ 88 w 96"/>
                <a:gd name="T31" fmla="*/ 44 h 66"/>
                <a:gd name="T32" fmla="*/ 95 w 96"/>
                <a:gd name="T33" fmla="*/ 4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66">
                  <a:moveTo>
                    <a:pt x="95" y="42"/>
                  </a:moveTo>
                  <a:lnTo>
                    <a:pt x="83" y="36"/>
                  </a:lnTo>
                  <a:lnTo>
                    <a:pt x="65" y="8"/>
                  </a:lnTo>
                  <a:lnTo>
                    <a:pt x="41" y="3"/>
                  </a:lnTo>
                  <a:lnTo>
                    <a:pt x="11" y="0"/>
                  </a:lnTo>
                  <a:lnTo>
                    <a:pt x="7" y="14"/>
                  </a:lnTo>
                  <a:lnTo>
                    <a:pt x="2" y="20"/>
                  </a:lnTo>
                  <a:lnTo>
                    <a:pt x="1" y="33"/>
                  </a:lnTo>
                  <a:lnTo>
                    <a:pt x="0" y="42"/>
                  </a:lnTo>
                  <a:lnTo>
                    <a:pt x="7" y="48"/>
                  </a:lnTo>
                  <a:lnTo>
                    <a:pt x="26" y="58"/>
                  </a:lnTo>
                  <a:lnTo>
                    <a:pt x="41" y="63"/>
                  </a:lnTo>
                  <a:lnTo>
                    <a:pt x="49" y="65"/>
                  </a:lnTo>
                  <a:lnTo>
                    <a:pt x="74" y="57"/>
                  </a:lnTo>
                  <a:lnTo>
                    <a:pt x="93" y="48"/>
                  </a:lnTo>
                  <a:lnTo>
                    <a:pt x="88" y="44"/>
                  </a:lnTo>
                  <a:lnTo>
                    <a:pt x="95" y="42"/>
                  </a:lnTo>
                </a:path>
              </a:pathLst>
            </a:custGeom>
            <a:solidFill>
              <a:srgbClr val="A06050"/>
            </a:solidFill>
            <a:ln w="12700" cap="rnd" cmpd="sng">
              <a:solidFill>
                <a:srgbClr val="301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04" name="Freeform 712"/>
            <p:cNvSpPr>
              <a:spLocks/>
            </p:cNvSpPr>
            <p:nvPr/>
          </p:nvSpPr>
          <p:spPr bwMode="auto">
            <a:xfrm>
              <a:off x="4294" y="3102"/>
              <a:ext cx="49" cy="51"/>
            </a:xfrm>
            <a:custGeom>
              <a:avLst/>
              <a:gdLst>
                <a:gd name="T0" fmla="*/ 1 w 49"/>
                <a:gd name="T1" fmla="*/ 0 h 51"/>
                <a:gd name="T2" fmla="*/ 19 w 49"/>
                <a:gd name="T3" fmla="*/ 3 h 51"/>
                <a:gd name="T4" fmla="*/ 44 w 49"/>
                <a:gd name="T5" fmla="*/ 31 h 51"/>
                <a:gd name="T6" fmla="*/ 48 w 49"/>
                <a:gd name="T7" fmla="*/ 50 h 51"/>
                <a:gd name="T8" fmla="*/ 36 w 49"/>
                <a:gd name="T9" fmla="*/ 41 h 51"/>
                <a:gd name="T10" fmla="*/ 29 w 49"/>
                <a:gd name="T11" fmla="*/ 31 h 51"/>
                <a:gd name="T12" fmla="*/ 5 w 49"/>
                <a:gd name="T13" fmla="*/ 22 h 51"/>
                <a:gd name="T14" fmla="*/ 5 w 49"/>
                <a:gd name="T15" fmla="*/ 17 h 51"/>
                <a:gd name="T16" fmla="*/ 0 w 49"/>
                <a:gd name="T17" fmla="*/ 7 h 51"/>
                <a:gd name="T18" fmla="*/ 1 w 49"/>
                <a:gd name="T1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51">
                  <a:moveTo>
                    <a:pt x="1" y="0"/>
                  </a:moveTo>
                  <a:lnTo>
                    <a:pt x="19" y="3"/>
                  </a:lnTo>
                  <a:lnTo>
                    <a:pt x="44" y="31"/>
                  </a:lnTo>
                  <a:lnTo>
                    <a:pt x="48" y="50"/>
                  </a:lnTo>
                  <a:lnTo>
                    <a:pt x="36" y="41"/>
                  </a:lnTo>
                  <a:lnTo>
                    <a:pt x="29" y="31"/>
                  </a:lnTo>
                  <a:lnTo>
                    <a:pt x="5" y="22"/>
                  </a:lnTo>
                  <a:lnTo>
                    <a:pt x="5" y="17"/>
                  </a:lnTo>
                  <a:lnTo>
                    <a:pt x="0" y="7"/>
                  </a:lnTo>
                  <a:lnTo>
                    <a:pt x="1" y="0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05" name="Freeform 713"/>
            <p:cNvSpPr>
              <a:spLocks/>
            </p:cNvSpPr>
            <p:nvPr/>
          </p:nvSpPr>
          <p:spPr bwMode="auto">
            <a:xfrm>
              <a:off x="4284" y="3120"/>
              <a:ext cx="49" cy="24"/>
            </a:xfrm>
            <a:custGeom>
              <a:avLst/>
              <a:gdLst>
                <a:gd name="T0" fmla="*/ 27 w 49"/>
                <a:gd name="T1" fmla="*/ 6 h 24"/>
                <a:gd name="T2" fmla="*/ 35 w 49"/>
                <a:gd name="T3" fmla="*/ 8 h 24"/>
                <a:gd name="T4" fmla="*/ 48 w 49"/>
                <a:gd name="T5" fmla="*/ 18 h 24"/>
                <a:gd name="T6" fmla="*/ 39 w 49"/>
                <a:gd name="T7" fmla="*/ 23 h 24"/>
                <a:gd name="T8" fmla="*/ 25 w 49"/>
                <a:gd name="T9" fmla="*/ 19 h 24"/>
                <a:gd name="T10" fmla="*/ 4 w 49"/>
                <a:gd name="T11" fmla="*/ 11 h 24"/>
                <a:gd name="T12" fmla="*/ 0 w 49"/>
                <a:gd name="T13" fmla="*/ 2 h 24"/>
                <a:gd name="T14" fmla="*/ 1 w 49"/>
                <a:gd name="T15" fmla="*/ 0 h 24"/>
                <a:gd name="T16" fmla="*/ 5 w 49"/>
                <a:gd name="T17" fmla="*/ 9 h 24"/>
                <a:gd name="T18" fmla="*/ 28 w 49"/>
                <a:gd name="T19" fmla="*/ 18 h 24"/>
                <a:gd name="T20" fmla="*/ 45 w 49"/>
                <a:gd name="T21" fmla="*/ 18 h 24"/>
                <a:gd name="T22" fmla="*/ 41 w 49"/>
                <a:gd name="T23" fmla="*/ 14 h 24"/>
                <a:gd name="T24" fmla="*/ 30 w 49"/>
                <a:gd name="T25" fmla="*/ 9 h 24"/>
                <a:gd name="T26" fmla="*/ 25 w 49"/>
                <a:gd name="T27" fmla="*/ 7 h 24"/>
                <a:gd name="T28" fmla="*/ 27 w 49"/>
                <a:gd name="T29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9" h="24">
                  <a:moveTo>
                    <a:pt x="27" y="6"/>
                  </a:moveTo>
                  <a:lnTo>
                    <a:pt x="35" y="8"/>
                  </a:lnTo>
                  <a:lnTo>
                    <a:pt x="48" y="18"/>
                  </a:lnTo>
                  <a:lnTo>
                    <a:pt x="39" y="23"/>
                  </a:lnTo>
                  <a:lnTo>
                    <a:pt x="25" y="19"/>
                  </a:lnTo>
                  <a:lnTo>
                    <a:pt x="4" y="11"/>
                  </a:lnTo>
                  <a:lnTo>
                    <a:pt x="0" y="2"/>
                  </a:lnTo>
                  <a:lnTo>
                    <a:pt x="1" y="0"/>
                  </a:lnTo>
                  <a:lnTo>
                    <a:pt x="5" y="9"/>
                  </a:lnTo>
                  <a:lnTo>
                    <a:pt x="28" y="18"/>
                  </a:lnTo>
                  <a:lnTo>
                    <a:pt x="45" y="18"/>
                  </a:lnTo>
                  <a:lnTo>
                    <a:pt x="41" y="14"/>
                  </a:lnTo>
                  <a:lnTo>
                    <a:pt x="30" y="9"/>
                  </a:lnTo>
                  <a:lnTo>
                    <a:pt x="25" y="7"/>
                  </a:lnTo>
                  <a:lnTo>
                    <a:pt x="27" y="6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06" name="Freeform 714"/>
            <p:cNvSpPr>
              <a:spLocks/>
            </p:cNvSpPr>
            <p:nvPr/>
          </p:nvSpPr>
          <p:spPr bwMode="auto">
            <a:xfrm>
              <a:off x="4264" y="3092"/>
              <a:ext cx="95" cy="67"/>
            </a:xfrm>
            <a:custGeom>
              <a:avLst/>
              <a:gdLst>
                <a:gd name="T0" fmla="*/ 90 w 95"/>
                <a:gd name="T1" fmla="*/ 0 h 67"/>
                <a:gd name="T2" fmla="*/ 4 w 95"/>
                <a:gd name="T3" fmla="*/ 58 h 67"/>
                <a:gd name="T4" fmla="*/ 0 w 95"/>
                <a:gd name="T5" fmla="*/ 66 h 67"/>
                <a:gd name="T6" fmla="*/ 9 w 95"/>
                <a:gd name="T7" fmla="*/ 63 h 67"/>
                <a:gd name="T8" fmla="*/ 94 w 95"/>
                <a:gd name="T9" fmla="*/ 5 h 67"/>
                <a:gd name="T10" fmla="*/ 90 w 95"/>
                <a:gd name="T11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67">
                  <a:moveTo>
                    <a:pt x="90" y="0"/>
                  </a:moveTo>
                  <a:lnTo>
                    <a:pt x="4" y="58"/>
                  </a:lnTo>
                  <a:lnTo>
                    <a:pt x="0" y="66"/>
                  </a:lnTo>
                  <a:lnTo>
                    <a:pt x="9" y="63"/>
                  </a:lnTo>
                  <a:lnTo>
                    <a:pt x="94" y="5"/>
                  </a:lnTo>
                  <a:lnTo>
                    <a:pt x="90" y="0"/>
                  </a:lnTo>
                </a:path>
              </a:pathLst>
            </a:custGeom>
            <a:solidFill>
              <a:srgbClr val="00008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07" name="Freeform 715"/>
            <p:cNvSpPr>
              <a:spLocks/>
            </p:cNvSpPr>
            <p:nvPr/>
          </p:nvSpPr>
          <p:spPr bwMode="auto">
            <a:xfrm>
              <a:off x="4299" y="3101"/>
              <a:ext cx="100" cy="58"/>
            </a:xfrm>
            <a:custGeom>
              <a:avLst/>
              <a:gdLst>
                <a:gd name="T0" fmla="*/ 99 w 100"/>
                <a:gd name="T1" fmla="*/ 36 h 58"/>
                <a:gd name="T2" fmla="*/ 72 w 100"/>
                <a:gd name="T3" fmla="*/ 30 h 58"/>
                <a:gd name="T4" fmla="*/ 59 w 100"/>
                <a:gd name="T5" fmla="*/ 13 h 58"/>
                <a:gd name="T6" fmla="*/ 39 w 100"/>
                <a:gd name="T7" fmla="*/ 2 h 58"/>
                <a:gd name="T8" fmla="*/ 23 w 100"/>
                <a:gd name="T9" fmla="*/ 0 h 58"/>
                <a:gd name="T10" fmla="*/ 0 w 100"/>
                <a:gd name="T11" fmla="*/ 2 h 58"/>
                <a:gd name="T12" fmla="*/ 0 w 100"/>
                <a:gd name="T13" fmla="*/ 14 h 58"/>
                <a:gd name="T14" fmla="*/ 15 w 100"/>
                <a:gd name="T15" fmla="*/ 21 h 58"/>
                <a:gd name="T16" fmla="*/ 31 w 100"/>
                <a:gd name="T17" fmla="*/ 21 h 58"/>
                <a:gd name="T18" fmla="*/ 36 w 100"/>
                <a:gd name="T19" fmla="*/ 35 h 58"/>
                <a:gd name="T20" fmla="*/ 44 w 100"/>
                <a:gd name="T21" fmla="*/ 47 h 58"/>
                <a:gd name="T22" fmla="*/ 60 w 100"/>
                <a:gd name="T23" fmla="*/ 57 h 58"/>
                <a:gd name="T24" fmla="*/ 56 w 100"/>
                <a:gd name="T25" fmla="*/ 50 h 58"/>
                <a:gd name="T26" fmla="*/ 99 w 100"/>
                <a:gd name="T27" fmla="*/ 3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0" h="58">
                  <a:moveTo>
                    <a:pt x="99" y="36"/>
                  </a:moveTo>
                  <a:lnTo>
                    <a:pt x="72" y="30"/>
                  </a:lnTo>
                  <a:lnTo>
                    <a:pt x="59" y="13"/>
                  </a:lnTo>
                  <a:lnTo>
                    <a:pt x="39" y="2"/>
                  </a:lnTo>
                  <a:lnTo>
                    <a:pt x="23" y="0"/>
                  </a:lnTo>
                  <a:lnTo>
                    <a:pt x="0" y="2"/>
                  </a:lnTo>
                  <a:lnTo>
                    <a:pt x="0" y="14"/>
                  </a:lnTo>
                  <a:lnTo>
                    <a:pt x="15" y="21"/>
                  </a:lnTo>
                  <a:lnTo>
                    <a:pt x="31" y="21"/>
                  </a:lnTo>
                  <a:lnTo>
                    <a:pt x="36" y="35"/>
                  </a:lnTo>
                  <a:lnTo>
                    <a:pt x="44" y="47"/>
                  </a:lnTo>
                  <a:lnTo>
                    <a:pt x="60" y="57"/>
                  </a:lnTo>
                  <a:lnTo>
                    <a:pt x="56" y="50"/>
                  </a:lnTo>
                  <a:lnTo>
                    <a:pt x="99" y="36"/>
                  </a:lnTo>
                </a:path>
              </a:pathLst>
            </a:custGeom>
            <a:solidFill>
              <a:srgbClr val="A06050"/>
            </a:solidFill>
            <a:ln w="12700" cap="rnd" cmpd="sng">
              <a:solidFill>
                <a:srgbClr val="301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08" name="Freeform 716"/>
            <p:cNvSpPr>
              <a:spLocks/>
            </p:cNvSpPr>
            <p:nvPr/>
          </p:nvSpPr>
          <p:spPr bwMode="auto">
            <a:xfrm>
              <a:off x="4287" y="3113"/>
              <a:ext cx="11" cy="15"/>
            </a:xfrm>
            <a:custGeom>
              <a:avLst/>
              <a:gdLst>
                <a:gd name="T0" fmla="*/ 0 w 11"/>
                <a:gd name="T1" fmla="*/ 2 h 15"/>
                <a:gd name="T2" fmla="*/ 2 w 11"/>
                <a:gd name="T3" fmla="*/ 4 h 15"/>
                <a:gd name="T4" fmla="*/ 4 w 11"/>
                <a:gd name="T5" fmla="*/ 14 h 15"/>
                <a:gd name="T6" fmla="*/ 7 w 11"/>
                <a:gd name="T7" fmla="*/ 14 h 15"/>
                <a:gd name="T8" fmla="*/ 10 w 11"/>
                <a:gd name="T9" fmla="*/ 11 h 15"/>
                <a:gd name="T10" fmla="*/ 4 w 11"/>
                <a:gd name="T11" fmla="*/ 10 h 15"/>
                <a:gd name="T12" fmla="*/ 3 w 11"/>
                <a:gd name="T13" fmla="*/ 3 h 15"/>
                <a:gd name="T14" fmla="*/ 2 w 11"/>
                <a:gd name="T15" fmla="*/ 0 h 15"/>
                <a:gd name="T16" fmla="*/ 0 w 11"/>
                <a:gd name="T17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5">
                  <a:moveTo>
                    <a:pt x="0" y="2"/>
                  </a:moveTo>
                  <a:lnTo>
                    <a:pt x="2" y="4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4" y="10"/>
                  </a:lnTo>
                  <a:lnTo>
                    <a:pt x="3" y="3"/>
                  </a:lnTo>
                  <a:lnTo>
                    <a:pt x="2" y="0"/>
                  </a:lnTo>
                  <a:lnTo>
                    <a:pt x="0" y="2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09" name="Freeform 717"/>
            <p:cNvSpPr>
              <a:spLocks/>
            </p:cNvSpPr>
            <p:nvPr/>
          </p:nvSpPr>
          <p:spPr bwMode="auto">
            <a:xfrm>
              <a:off x="4300" y="3116"/>
              <a:ext cx="1" cy="9"/>
            </a:xfrm>
            <a:custGeom>
              <a:avLst/>
              <a:gdLst>
                <a:gd name="T0" fmla="*/ 0 w 1"/>
                <a:gd name="T1" fmla="*/ 0 h 9"/>
                <a:gd name="T2" fmla="*/ 0 w 1"/>
                <a:gd name="T3" fmla="*/ 4 h 9"/>
                <a:gd name="T4" fmla="*/ 0 w 1"/>
                <a:gd name="T5" fmla="*/ 8 h 9"/>
                <a:gd name="T6" fmla="*/ 0 w 1"/>
                <a:gd name="T7" fmla="*/ 5 h 9"/>
                <a:gd name="T8" fmla="*/ 0 w 1"/>
                <a:gd name="T9" fmla="*/ 2 h 9"/>
                <a:gd name="T10" fmla="*/ 0 w 1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9">
                  <a:moveTo>
                    <a:pt x="0" y="0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10" name="Freeform 718"/>
            <p:cNvSpPr>
              <a:spLocks/>
            </p:cNvSpPr>
            <p:nvPr/>
          </p:nvSpPr>
          <p:spPr bwMode="auto">
            <a:xfrm>
              <a:off x="4457" y="2806"/>
              <a:ext cx="176" cy="156"/>
            </a:xfrm>
            <a:custGeom>
              <a:avLst/>
              <a:gdLst>
                <a:gd name="T0" fmla="*/ 0 w 176"/>
                <a:gd name="T1" fmla="*/ 8 h 156"/>
                <a:gd name="T2" fmla="*/ 2 w 176"/>
                <a:gd name="T3" fmla="*/ 21 h 156"/>
                <a:gd name="T4" fmla="*/ 5 w 176"/>
                <a:gd name="T5" fmla="*/ 36 h 156"/>
                <a:gd name="T6" fmla="*/ 9 w 176"/>
                <a:gd name="T7" fmla="*/ 42 h 156"/>
                <a:gd name="T8" fmla="*/ 9 w 176"/>
                <a:gd name="T9" fmla="*/ 54 h 156"/>
                <a:gd name="T10" fmla="*/ 20 w 176"/>
                <a:gd name="T11" fmla="*/ 90 h 156"/>
                <a:gd name="T12" fmla="*/ 37 w 176"/>
                <a:gd name="T13" fmla="*/ 121 h 156"/>
                <a:gd name="T14" fmla="*/ 61 w 176"/>
                <a:gd name="T15" fmla="*/ 123 h 156"/>
                <a:gd name="T16" fmla="*/ 73 w 176"/>
                <a:gd name="T17" fmla="*/ 126 h 156"/>
                <a:gd name="T18" fmla="*/ 79 w 176"/>
                <a:gd name="T19" fmla="*/ 141 h 156"/>
                <a:gd name="T20" fmla="*/ 90 w 176"/>
                <a:gd name="T21" fmla="*/ 155 h 156"/>
                <a:gd name="T22" fmla="*/ 111 w 176"/>
                <a:gd name="T23" fmla="*/ 136 h 156"/>
                <a:gd name="T24" fmla="*/ 128 w 176"/>
                <a:gd name="T25" fmla="*/ 109 h 156"/>
                <a:gd name="T26" fmla="*/ 166 w 176"/>
                <a:gd name="T27" fmla="*/ 85 h 156"/>
                <a:gd name="T28" fmla="*/ 175 w 176"/>
                <a:gd name="T29" fmla="*/ 69 h 156"/>
                <a:gd name="T30" fmla="*/ 169 w 176"/>
                <a:gd name="T31" fmla="*/ 48 h 156"/>
                <a:gd name="T32" fmla="*/ 159 w 176"/>
                <a:gd name="T33" fmla="*/ 44 h 156"/>
                <a:gd name="T34" fmla="*/ 141 w 176"/>
                <a:gd name="T35" fmla="*/ 44 h 156"/>
                <a:gd name="T36" fmla="*/ 106 w 176"/>
                <a:gd name="T37" fmla="*/ 47 h 156"/>
                <a:gd name="T38" fmla="*/ 88 w 176"/>
                <a:gd name="T39" fmla="*/ 24 h 156"/>
                <a:gd name="T40" fmla="*/ 68 w 176"/>
                <a:gd name="T41" fmla="*/ 0 h 156"/>
                <a:gd name="T42" fmla="*/ 18 w 176"/>
                <a:gd name="T43" fmla="*/ 27 h 156"/>
                <a:gd name="T44" fmla="*/ 15 w 176"/>
                <a:gd name="T45" fmla="*/ 27 h 156"/>
                <a:gd name="T46" fmla="*/ 0 w 176"/>
                <a:gd name="T47" fmla="*/ 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76" h="156">
                  <a:moveTo>
                    <a:pt x="0" y="8"/>
                  </a:moveTo>
                  <a:lnTo>
                    <a:pt x="2" y="21"/>
                  </a:lnTo>
                  <a:lnTo>
                    <a:pt x="5" y="36"/>
                  </a:lnTo>
                  <a:lnTo>
                    <a:pt x="9" y="42"/>
                  </a:lnTo>
                  <a:lnTo>
                    <a:pt x="9" y="54"/>
                  </a:lnTo>
                  <a:lnTo>
                    <a:pt x="20" y="90"/>
                  </a:lnTo>
                  <a:lnTo>
                    <a:pt x="37" y="121"/>
                  </a:lnTo>
                  <a:lnTo>
                    <a:pt x="61" y="123"/>
                  </a:lnTo>
                  <a:lnTo>
                    <a:pt x="73" y="126"/>
                  </a:lnTo>
                  <a:lnTo>
                    <a:pt x="79" y="141"/>
                  </a:lnTo>
                  <a:lnTo>
                    <a:pt x="90" y="155"/>
                  </a:lnTo>
                  <a:lnTo>
                    <a:pt x="111" y="136"/>
                  </a:lnTo>
                  <a:lnTo>
                    <a:pt x="128" y="109"/>
                  </a:lnTo>
                  <a:lnTo>
                    <a:pt x="166" y="85"/>
                  </a:lnTo>
                  <a:lnTo>
                    <a:pt x="175" y="69"/>
                  </a:lnTo>
                  <a:lnTo>
                    <a:pt x="169" y="48"/>
                  </a:lnTo>
                  <a:lnTo>
                    <a:pt x="159" y="44"/>
                  </a:lnTo>
                  <a:lnTo>
                    <a:pt x="141" y="44"/>
                  </a:lnTo>
                  <a:lnTo>
                    <a:pt x="106" y="47"/>
                  </a:lnTo>
                  <a:lnTo>
                    <a:pt x="88" y="24"/>
                  </a:lnTo>
                  <a:lnTo>
                    <a:pt x="68" y="0"/>
                  </a:lnTo>
                  <a:lnTo>
                    <a:pt x="18" y="27"/>
                  </a:lnTo>
                  <a:lnTo>
                    <a:pt x="15" y="27"/>
                  </a:lnTo>
                  <a:lnTo>
                    <a:pt x="0" y="8"/>
                  </a:lnTo>
                </a:path>
              </a:pathLst>
            </a:custGeom>
            <a:solidFill>
              <a:srgbClr val="A06050"/>
            </a:solidFill>
            <a:ln w="12700" cap="rnd" cmpd="sng">
              <a:solidFill>
                <a:srgbClr val="301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11" name="Freeform 719"/>
            <p:cNvSpPr>
              <a:spLocks/>
            </p:cNvSpPr>
            <p:nvPr/>
          </p:nvSpPr>
          <p:spPr bwMode="auto">
            <a:xfrm>
              <a:off x="4479" y="2898"/>
              <a:ext cx="61" cy="56"/>
            </a:xfrm>
            <a:custGeom>
              <a:avLst/>
              <a:gdLst>
                <a:gd name="T0" fmla="*/ 0 w 61"/>
                <a:gd name="T1" fmla="*/ 0 h 56"/>
                <a:gd name="T2" fmla="*/ 13 w 61"/>
                <a:gd name="T3" fmla="*/ 11 h 56"/>
                <a:gd name="T4" fmla="*/ 28 w 61"/>
                <a:gd name="T5" fmla="*/ 4 h 56"/>
                <a:gd name="T6" fmla="*/ 28 w 61"/>
                <a:gd name="T7" fmla="*/ 20 h 56"/>
                <a:gd name="T8" fmla="*/ 46 w 61"/>
                <a:gd name="T9" fmla="*/ 22 h 56"/>
                <a:gd name="T10" fmla="*/ 57 w 61"/>
                <a:gd name="T11" fmla="*/ 34 h 56"/>
                <a:gd name="T12" fmla="*/ 60 w 61"/>
                <a:gd name="T13" fmla="*/ 55 h 56"/>
                <a:gd name="T14" fmla="*/ 47 w 61"/>
                <a:gd name="T15" fmla="*/ 30 h 56"/>
                <a:gd name="T16" fmla="*/ 32 w 61"/>
                <a:gd name="T17" fmla="*/ 29 h 56"/>
                <a:gd name="T18" fmla="*/ 22 w 61"/>
                <a:gd name="T19" fmla="*/ 29 h 56"/>
                <a:gd name="T20" fmla="*/ 13 w 61"/>
                <a:gd name="T21" fmla="*/ 26 h 56"/>
                <a:gd name="T22" fmla="*/ 0 w 61"/>
                <a:gd name="T2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1" h="56">
                  <a:moveTo>
                    <a:pt x="0" y="0"/>
                  </a:moveTo>
                  <a:lnTo>
                    <a:pt x="13" y="11"/>
                  </a:lnTo>
                  <a:lnTo>
                    <a:pt x="28" y="4"/>
                  </a:lnTo>
                  <a:lnTo>
                    <a:pt x="28" y="20"/>
                  </a:lnTo>
                  <a:lnTo>
                    <a:pt x="46" y="22"/>
                  </a:lnTo>
                  <a:lnTo>
                    <a:pt x="57" y="34"/>
                  </a:lnTo>
                  <a:lnTo>
                    <a:pt x="60" y="55"/>
                  </a:lnTo>
                  <a:lnTo>
                    <a:pt x="47" y="30"/>
                  </a:lnTo>
                  <a:lnTo>
                    <a:pt x="32" y="29"/>
                  </a:lnTo>
                  <a:lnTo>
                    <a:pt x="22" y="29"/>
                  </a:lnTo>
                  <a:lnTo>
                    <a:pt x="13" y="26"/>
                  </a:lnTo>
                  <a:lnTo>
                    <a:pt x="0" y="0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12" name="Freeform 720"/>
            <p:cNvSpPr>
              <a:spLocks/>
            </p:cNvSpPr>
            <p:nvPr/>
          </p:nvSpPr>
          <p:spPr bwMode="auto">
            <a:xfrm>
              <a:off x="4291" y="3143"/>
              <a:ext cx="24" cy="7"/>
            </a:xfrm>
            <a:custGeom>
              <a:avLst/>
              <a:gdLst>
                <a:gd name="T0" fmla="*/ 2 w 24"/>
                <a:gd name="T1" fmla="*/ 0 h 7"/>
                <a:gd name="T2" fmla="*/ 16 w 24"/>
                <a:gd name="T3" fmla="*/ 4 h 7"/>
                <a:gd name="T4" fmla="*/ 19 w 24"/>
                <a:gd name="T5" fmla="*/ 5 h 7"/>
                <a:gd name="T6" fmla="*/ 22 w 24"/>
                <a:gd name="T7" fmla="*/ 5 h 7"/>
                <a:gd name="T8" fmla="*/ 23 w 24"/>
                <a:gd name="T9" fmla="*/ 5 h 7"/>
                <a:gd name="T10" fmla="*/ 21 w 24"/>
                <a:gd name="T11" fmla="*/ 6 h 7"/>
                <a:gd name="T12" fmla="*/ 12 w 24"/>
                <a:gd name="T13" fmla="*/ 4 h 7"/>
                <a:gd name="T14" fmla="*/ 5 w 24"/>
                <a:gd name="T15" fmla="*/ 2 h 7"/>
                <a:gd name="T16" fmla="*/ 0 w 24"/>
                <a:gd name="T17" fmla="*/ 0 h 7"/>
                <a:gd name="T18" fmla="*/ 2 w 24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7">
                  <a:moveTo>
                    <a:pt x="2" y="0"/>
                  </a:moveTo>
                  <a:lnTo>
                    <a:pt x="16" y="4"/>
                  </a:lnTo>
                  <a:lnTo>
                    <a:pt x="19" y="5"/>
                  </a:lnTo>
                  <a:lnTo>
                    <a:pt x="22" y="5"/>
                  </a:lnTo>
                  <a:lnTo>
                    <a:pt x="23" y="5"/>
                  </a:lnTo>
                  <a:lnTo>
                    <a:pt x="21" y="6"/>
                  </a:lnTo>
                  <a:lnTo>
                    <a:pt x="12" y="4"/>
                  </a:lnTo>
                  <a:lnTo>
                    <a:pt x="5" y="2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301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13" name="Freeform 721"/>
            <p:cNvSpPr>
              <a:spLocks/>
            </p:cNvSpPr>
            <p:nvPr/>
          </p:nvSpPr>
          <p:spPr bwMode="auto">
            <a:xfrm>
              <a:off x="4297" y="3102"/>
              <a:ext cx="75" cy="37"/>
            </a:xfrm>
            <a:custGeom>
              <a:avLst/>
              <a:gdLst>
                <a:gd name="T0" fmla="*/ 74 w 75"/>
                <a:gd name="T1" fmla="*/ 33 h 37"/>
                <a:gd name="T2" fmla="*/ 69 w 75"/>
                <a:gd name="T3" fmla="*/ 26 h 37"/>
                <a:gd name="T4" fmla="*/ 57 w 75"/>
                <a:gd name="T5" fmla="*/ 12 h 37"/>
                <a:gd name="T6" fmla="*/ 37 w 75"/>
                <a:gd name="T7" fmla="*/ 1 h 37"/>
                <a:gd name="T8" fmla="*/ 23 w 75"/>
                <a:gd name="T9" fmla="*/ 0 h 37"/>
                <a:gd name="T10" fmla="*/ 0 w 75"/>
                <a:gd name="T11" fmla="*/ 3 h 37"/>
                <a:gd name="T12" fmla="*/ 25 w 75"/>
                <a:gd name="T13" fmla="*/ 7 h 37"/>
                <a:gd name="T14" fmla="*/ 39 w 75"/>
                <a:gd name="T15" fmla="*/ 12 h 37"/>
                <a:gd name="T16" fmla="*/ 47 w 75"/>
                <a:gd name="T17" fmla="*/ 24 h 37"/>
                <a:gd name="T18" fmla="*/ 50 w 75"/>
                <a:gd name="T19" fmla="*/ 36 h 37"/>
                <a:gd name="T20" fmla="*/ 74 w 75"/>
                <a:gd name="T21" fmla="*/ 3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37">
                  <a:moveTo>
                    <a:pt x="74" y="33"/>
                  </a:moveTo>
                  <a:lnTo>
                    <a:pt x="69" y="26"/>
                  </a:lnTo>
                  <a:lnTo>
                    <a:pt x="57" y="12"/>
                  </a:lnTo>
                  <a:lnTo>
                    <a:pt x="37" y="1"/>
                  </a:lnTo>
                  <a:lnTo>
                    <a:pt x="23" y="0"/>
                  </a:lnTo>
                  <a:lnTo>
                    <a:pt x="0" y="3"/>
                  </a:lnTo>
                  <a:lnTo>
                    <a:pt x="25" y="7"/>
                  </a:lnTo>
                  <a:lnTo>
                    <a:pt x="39" y="12"/>
                  </a:lnTo>
                  <a:lnTo>
                    <a:pt x="47" y="24"/>
                  </a:lnTo>
                  <a:lnTo>
                    <a:pt x="50" y="36"/>
                  </a:lnTo>
                  <a:lnTo>
                    <a:pt x="74" y="33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14" name="Freeform 722"/>
            <p:cNvSpPr>
              <a:spLocks/>
            </p:cNvSpPr>
            <p:nvPr/>
          </p:nvSpPr>
          <p:spPr bwMode="auto">
            <a:xfrm>
              <a:off x="4299" y="3101"/>
              <a:ext cx="96" cy="37"/>
            </a:xfrm>
            <a:custGeom>
              <a:avLst/>
              <a:gdLst>
                <a:gd name="T0" fmla="*/ 95 w 96"/>
                <a:gd name="T1" fmla="*/ 35 h 37"/>
                <a:gd name="T2" fmla="*/ 69 w 96"/>
                <a:gd name="T3" fmla="*/ 26 h 37"/>
                <a:gd name="T4" fmla="*/ 57 w 96"/>
                <a:gd name="T5" fmla="*/ 11 h 37"/>
                <a:gd name="T6" fmla="*/ 37 w 96"/>
                <a:gd name="T7" fmla="*/ 1 h 37"/>
                <a:gd name="T8" fmla="*/ 22 w 96"/>
                <a:gd name="T9" fmla="*/ 0 h 37"/>
                <a:gd name="T10" fmla="*/ 0 w 96"/>
                <a:gd name="T11" fmla="*/ 3 h 37"/>
                <a:gd name="T12" fmla="*/ 8 w 96"/>
                <a:gd name="T13" fmla="*/ 3 h 37"/>
                <a:gd name="T14" fmla="*/ 26 w 96"/>
                <a:gd name="T15" fmla="*/ 6 h 37"/>
                <a:gd name="T16" fmla="*/ 42 w 96"/>
                <a:gd name="T17" fmla="*/ 9 h 37"/>
                <a:gd name="T18" fmla="*/ 51 w 96"/>
                <a:gd name="T19" fmla="*/ 23 h 37"/>
                <a:gd name="T20" fmla="*/ 53 w 96"/>
                <a:gd name="T21" fmla="*/ 36 h 37"/>
                <a:gd name="T22" fmla="*/ 95 w 96"/>
                <a:gd name="T23" fmla="*/ 3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6" h="37">
                  <a:moveTo>
                    <a:pt x="95" y="35"/>
                  </a:moveTo>
                  <a:lnTo>
                    <a:pt x="69" y="26"/>
                  </a:lnTo>
                  <a:lnTo>
                    <a:pt x="57" y="11"/>
                  </a:lnTo>
                  <a:lnTo>
                    <a:pt x="37" y="1"/>
                  </a:lnTo>
                  <a:lnTo>
                    <a:pt x="22" y="0"/>
                  </a:lnTo>
                  <a:lnTo>
                    <a:pt x="0" y="3"/>
                  </a:lnTo>
                  <a:lnTo>
                    <a:pt x="8" y="3"/>
                  </a:lnTo>
                  <a:lnTo>
                    <a:pt x="26" y="6"/>
                  </a:lnTo>
                  <a:lnTo>
                    <a:pt x="42" y="9"/>
                  </a:lnTo>
                  <a:lnTo>
                    <a:pt x="51" y="23"/>
                  </a:lnTo>
                  <a:lnTo>
                    <a:pt x="53" y="36"/>
                  </a:lnTo>
                  <a:lnTo>
                    <a:pt x="95" y="35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15" name="Freeform 723"/>
            <p:cNvSpPr>
              <a:spLocks/>
            </p:cNvSpPr>
            <p:nvPr/>
          </p:nvSpPr>
          <p:spPr bwMode="auto">
            <a:xfrm>
              <a:off x="4287" y="3146"/>
              <a:ext cx="22" cy="8"/>
            </a:xfrm>
            <a:custGeom>
              <a:avLst/>
              <a:gdLst>
                <a:gd name="T0" fmla="*/ 0 w 22"/>
                <a:gd name="T1" fmla="*/ 0 h 8"/>
                <a:gd name="T2" fmla="*/ 13 w 22"/>
                <a:gd name="T3" fmla="*/ 4 h 8"/>
                <a:gd name="T4" fmla="*/ 21 w 22"/>
                <a:gd name="T5" fmla="*/ 6 h 8"/>
                <a:gd name="T6" fmla="*/ 19 w 22"/>
                <a:gd name="T7" fmla="*/ 7 h 8"/>
                <a:gd name="T8" fmla="*/ 10 w 22"/>
                <a:gd name="T9" fmla="*/ 5 h 8"/>
                <a:gd name="T10" fmla="*/ 4 w 22"/>
                <a:gd name="T11" fmla="*/ 3 h 8"/>
                <a:gd name="T12" fmla="*/ 0 w 22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8">
                  <a:moveTo>
                    <a:pt x="0" y="0"/>
                  </a:moveTo>
                  <a:lnTo>
                    <a:pt x="13" y="4"/>
                  </a:lnTo>
                  <a:lnTo>
                    <a:pt x="21" y="6"/>
                  </a:lnTo>
                  <a:lnTo>
                    <a:pt x="19" y="7"/>
                  </a:lnTo>
                  <a:lnTo>
                    <a:pt x="10" y="5"/>
                  </a:lnTo>
                  <a:lnTo>
                    <a:pt x="4" y="3"/>
                  </a:lnTo>
                  <a:lnTo>
                    <a:pt x="0" y="0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16" name="Freeform 724"/>
            <p:cNvSpPr>
              <a:spLocks/>
            </p:cNvSpPr>
            <p:nvPr/>
          </p:nvSpPr>
          <p:spPr bwMode="auto">
            <a:xfrm>
              <a:off x="4297" y="3134"/>
              <a:ext cx="174" cy="65"/>
            </a:xfrm>
            <a:custGeom>
              <a:avLst/>
              <a:gdLst>
                <a:gd name="T0" fmla="*/ 153 w 174"/>
                <a:gd name="T1" fmla="*/ 8 h 65"/>
                <a:gd name="T2" fmla="*/ 121 w 174"/>
                <a:gd name="T3" fmla="*/ 7 h 65"/>
                <a:gd name="T4" fmla="*/ 77 w 174"/>
                <a:gd name="T5" fmla="*/ 0 h 65"/>
                <a:gd name="T6" fmla="*/ 43 w 174"/>
                <a:gd name="T7" fmla="*/ 6 h 65"/>
                <a:gd name="T8" fmla="*/ 20 w 174"/>
                <a:gd name="T9" fmla="*/ 17 h 65"/>
                <a:gd name="T10" fmla="*/ 0 w 174"/>
                <a:gd name="T11" fmla="*/ 37 h 65"/>
                <a:gd name="T12" fmla="*/ 3 w 174"/>
                <a:gd name="T13" fmla="*/ 42 h 65"/>
                <a:gd name="T14" fmla="*/ 27 w 174"/>
                <a:gd name="T15" fmla="*/ 29 h 65"/>
                <a:gd name="T16" fmla="*/ 6 w 174"/>
                <a:gd name="T17" fmla="*/ 50 h 65"/>
                <a:gd name="T18" fmla="*/ 7 w 174"/>
                <a:gd name="T19" fmla="*/ 56 h 65"/>
                <a:gd name="T20" fmla="*/ 18 w 174"/>
                <a:gd name="T21" fmla="*/ 54 h 65"/>
                <a:gd name="T22" fmla="*/ 34 w 174"/>
                <a:gd name="T23" fmla="*/ 43 h 65"/>
                <a:gd name="T24" fmla="*/ 49 w 174"/>
                <a:gd name="T25" fmla="*/ 33 h 65"/>
                <a:gd name="T26" fmla="*/ 37 w 174"/>
                <a:gd name="T27" fmla="*/ 50 h 65"/>
                <a:gd name="T28" fmla="*/ 28 w 174"/>
                <a:gd name="T29" fmla="*/ 60 h 65"/>
                <a:gd name="T30" fmla="*/ 40 w 174"/>
                <a:gd name="T31" fmla="*/ 62 h 65"/>
                <a:gd name="T32" fmla="*/ 61 w 174"/>
                <a:gd name="T33" fmla="*/ 43 h 65"/>
                <a:gd name="T34" fmla="*/ 81 w 174"/>
                <a:gd name="T35" fmla="*/ 36 h 65"/>
                <a:gd name="T36" fmla="*/ 79 w 174"/>
                <a:gd name="T37" fmla="*/ 42 h 65"/>
                <a:gd name="T38" fmla="*/ 68 w 174"/>
                <a:gd name="T39" fmla="*/ 59 h 65"/>
                <a:gd name="T40" fmla="*/ 72 w 174"/>
                <a:gd name="T41" fmla="*/ 64 h 65"/>
                <a:gd name="T42" fmla="*/ 89 w 174"/>
                <a:gd name="T43" fmla="*/ 50 h 65"/>
                <a:gd name="T44" fmla="*/ 101 w 174"/>
                <a:gd name="T45" fmla="*/ 43 h 65"/>
                <a:gd name="T46" fmla="*/ 123 w 174"/>
                <a:gd name="T47" fmla="*/ 40 h 65"/>
                <a:gd name="T48" fmla="*/ 161 w 174"/>
                <a:gd name="T49" fmla="*/ 43 h 65"/>
                <a:gd name="T50" fmla="*/ 173 w 174"/>
                <a:gd name="T51" fmla="*/ 40 h 65"/>
                <a:gd name="T52" fmla="*/ 153 w 174"/>
                <a:gd name="T53" fmla="*/ 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4" h="65">
                  <a:moveTo>
                    <a:pt x="153" y="8"/>
                  </a:moveTo>
                  <a:lnTo>
                    <a:pt x="121" y="7"/>
                  </a:lnTo>
                  <a:lnTo>
                    <a:pt x="77" y="0"/>
                  </a:lnTo>
                  <a:lnTo>
                    <a:pt x="43" y="6"/>
                  </a:lnTo>
                  <a:lnTo>
                    <a:pt x="20" y="17"/>
                  </a:lnTo>
                  <a:lnTo>
                    <a:pt x="0" y="37"/>
                  </a:lnTo>
                  <a:lnTo>
                    <a:pt x="3" y="42"/>
                  </a:lnTo>
                  <a:lnTo>
                    <a:pt x="27" y="29"/>
                  </a:lnTo>
                  <a:lnTo>
                    <a:pt x="6" y="50"/>
                  </a:lnTo>
                  <a:lnTo>
                    <a:pt x="7" y="56"/>
                  </a:lnTo>
                  <a:lnTo>
                    <a:pt x="18" y="54"/>
                  </a:lnTo>
                  <a:lnTo>
                    <a:pt x="34" y="43"/>
                  </a:lnTo>
                  <a:lnTo>
                    <a:pt x="49" y="33"/>
                  </a:lnTo>
                  <a:lnTo>
                    <a:pt x="37" y="50"/>
                  </a:lnTo>
                  <a:lnTo>
                    <a:pt x="28" y="60"/>
                  </a:lnTo>
                  <a:lnTo>
                    <a:pt x="40" y="62"/>
                  </a:lnTo>
                  <a:lnTo>
                    <a:pt x="61" y="43"/>
                  </a:lnTo>
                  <a:lnTo>
                    <a:pt x="81" y="36"/>
                  </a:lnTo>
                  <a:lnTo>
                    <a:pt x="79" y="42"/>
                  </a:lnTo>
                  <a:lnTo>
                    <a:pt x="68" y="59"/>
                  </a:lnTo>
                  <a:lnTo>
                    <a:pt x="72" y="64"/>
                  </a:lnTo>
                  <a:lnTo>
                    <a:pt x="89" y="50"/>
                  </a:lnTo>
                  <a:lnTo>
                    <a:pt x="101" y="43"/>
                  </a:lnTo>
                  <a:lnTo>
                    <a:pt x="123" y="40"/>
                  </a:lnTo>
                  <a:lnTo>
                    <a:pt x="161" y="43"/>
                  </a:lnTo>
                  <a:lnTo>
                    <a:pt x="173" y="40"/>
                  </a:lnTo>
                  <a:lnTo>
                    <a:pt x="153" y="8"/>
                  </a:lnTo>
                </a:path>
              </a:pathLst>
            </a:custGeom>
            <a:solidFill>
              <a:srgbClr val="A06050"/>
            </a:solidFill>
            <a:ln w="12700" cap="rnd" cmpd="sng">
              <a:solidFill>
                <a:srgbClr val="301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17" name="Freeform 725"/>
            <p:cNvSpPr>
              <a:spLocks/>
            </p:cNvSpPr>
            <p:nvPr/>
          </p:nvSpPr>
          <p:spPr bwMode="auto">
            <a:xfrm>
              <a:off x="4300" y="3146"/>
              <a:ext cx="49" cy="26"/>
            </a:xfrm>
            <a:custGeom>
              <a:avLst/>
              <a:gdLst>
                <a:gd name="T0" fmla="*/ 0 w 49"/>
                <a:gd name="T1" fmla="*/ 24 h 26"/>
                <a:gd name="T2" fmla="*/ 20 w 49"/>
                <a:gd name="T3" fmla="*/ 12 h 26"/>
                <a:gd name="T4" fmla="*/ 37 w 49"/>
                <a:gd name="T5" fmla="*/ 3 h 26"/>
                <a:gd name="T6" fmla="*/ 48 w 49"/>
                <a:gd name="T7" fmla="*/ 0 h 26"/>
                <a:gd name="T8" fmla="*/ 24 w 49"/>
                <a:gd name="T9" fmla="*/ 14 h 26"/>
                <a:gd name="T10" fmla="*/ 10 w 49"/>
                <a:gd name="T11" fmla="*/ 21 h 26"/>
                <a:gd name="T12" fmla="*/ 3 w 49"/>
                <a:gd name="T13" fmla="*/ 25 h 26"/>
                <a:gd name="T14" fmla="*/ 0 w 49"/>
                <a:gd name="T15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6">
                  <a:moveTo>
                    <a:pt x="0" y="24"/>
                  </a:moveTo>
                  <a:lnTo>
                    <a:pt x="20" y="12"/>
                  </a:lnTo>
                  <a:lnTo>
                    <a:pt x="37" y="3"/>
                  </a:lnTo>
                  <a:lnTo>
                    <a:pt x="48" y="0"/>
                  </a:lnTo>
                  <a:lnTo>
                    <a:pt x="24" y="14"/>
                  </a:lnTo>
                  <a:lnTo>
                    <a:pt x="10" y="21"/>
                  </a:lnTo>
                  <a:lnTo>
                    <a:pt x="3" y="25"/>
                  </a:lnTo>
                  <a:lnTo>
                    <a:pt x="0" y="24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18" name="Freeform 726"/>
            <p:cNvSpPr>
              <a:spLocks/>
            </p:cNvSpPr>
            <p:nvPr/>
          </p:nvSpPr>
          <p:spPr bwMode="auto">
            <a:xfrm>
              <a:off x="4329" y="3165"/>
              <a:ext cx="51" cy="27"/>
            </a:xfrm>
            <a:custGeom>
              <a:avLst/>
              <a:gdLst>
                <a:gd name="T0" fmla="*/ 0 w 51"/>
                <a:gd name="T1" fmla="*/ 26 h 27"/>
                <a:gd name="T2" fmla="*/ 11 w 51"/>
                <a:gd name="T3" fmla="*/ 20 h 27"/>
                <a:gd name="T4" fmla="*/ 20 w 51"/>
                <a:gd name="T5" fmla="*/ 9 h 27"/>
                <a:gd name="T6" fmla="*/ 33 w 51"/>
                <a:gd name="T7" fmla="*/ 1 h 27"/>
                <a:gd name="T8" fmla="*/ 47 w 51"/>
                <a:gd name="T9" fmla="*/ 0 h 27"/>
                <a:gd name="T10" fmla="*/ 50 w 51"/>
                <a:gd name="T11" fmla="*/ 1 h 27"/>
                <a:gd name="T12" fmla="*/ 46 w 51"/>
                <a:gd name="T13" fmla="*/ 6 h 27"/>
                <a:gd name="T14" fmla="*/ 44 w 51"/>
                <a:gd name="T15" fmla="*/ 4 h 27"/>
                <a:gd name="T16" fmla="*/ 27 w 51"/>
                <a:gd name="T17" fmla="*/ 9 h 27"/>
                <a:gd name="T18" fmla="*/ 16 w 51"/>
                <a:gd name="T19" fmla="*/ 20 h 27"/>
                <a:gd name="T20" fmla="*/ 7 w 51"/>
                <a:gd name="T21" fmla="*/ 25 h 27"/>
                <a:gd name="T22" fmla="*/ 0 w 51"/>
                <a:gd name="T23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27">
                  <a:moveTo>
                    <a:pt x="0" y="26"/>
                  </a:moveTo>
                  <a:lnTo>
                    <a:pt x="11" y="20"/>
                  </a:lnTo>
                  <a:lnTo>
                    <a:pt x="20" y="9"/>
                  </a:lnTo>
                  <a:lnTo>
                    <a:pt x="33" y="1"/>
                  </a:lnTo>
                  <a:lnTo>
                    <a:pt x="47" y="0"/>
                  </a:lnTo>
                  <a:lnTo>
                    <a:pt x="50" y="1"/>
                  </a:lnTo>
                  <a:lnTo>
                    <a:pt x="46" y="6"/>
                  </a:lnTo>
                  <a:lnTo>
                    <a:pt x="44" y="4"/>
                  </a:lnTo>
                  <a:lnTo>
                    <a:pt x="27" y="9"/>
                  </a:lnTo>
                  <a:lnTo>
                    <a:pt x="16" y="20"/>
                  </a:lnTo>
                  <a:lnTo>
                    <a:pt x="7" y="25"/>
                  </a:lnTo>
                  <a:lnTo>
                    <a:pt x="0" y="26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19" name="Freeform 727"/>
            <p:cNvSpPr>
              <a:spLocks/>
            </p:cNvSpPr>
            <p:nvPr/>
          </p:nvSpPr>
          <p:spPr bwMode="auto">
            <a:xfrm>
              <a:off x="4391" y="3143"/>
              <a:ext cx="47" cy="26"/>
            </a:xfrm>
            <a:custGeom>
              <a:avLst/>
              <a:gdLst>
                <a:gd name="T0" fmla="*/ 5 w 47"/>
                <a:gd name="T1" fmla="*/ 18 h 26"/>
                <a:gd name="T2" fmla="*/ 35 w 47"/>
                <a:gd name="T3" fmla="*/ 7 h 26"/>
                <a:gd name="T4" fmla="*/ 44 w 47"/>
                <a:gd name="T5" fmla="*/ 0 h 26"/>
                <a:gd name="T6" fmla="*/ 46 w 47"/>
                <a:gd name="T7" fmla="*/ 16 h 26"/>
                <a:gd name="T8" fmla="*/ 15 w 47"/>
                <a:gd name="T9" fmla="*/ 22 h 26"/>
                <a:gd name="T10" fmla="*/ 0 w 47"/>
                <a:gd name="T11" fmla="*/ 25 h 26"/>
                <a:gd name="T12" fmla="*/ 5 w 47"/>
                <a:gd name="T13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26">
                  <a:moveTo>
                    <a:pt x="5" y="18"/>
                  </a:moveTo>
                  <a:lnTo>
                    <a:pt x="35" y="7"/>
                  </a:lnTo>
                  <a:lnTo>
                    <a:pt x="44" y="0"/>
                  </a:lnTo>
                  <a:lnTo>
                    <a:pt x="46" y="16"/>
                  </a:lnTo>
                  <a:lnTo>
                    <a:pt x="15" y="22"/>
                  </a:lnTo>
                  <a:lnTo>
                    <a:pt x="0" y="25"/>
                  </a:lnTo>
                  <a:lnTo>
                    <a:pt x="5" y="18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20" name="Freeform 728"/>
            <p:cNvSpPr>
              <a:spLocks/>
            </p:cNvSpPr>
            <p:nvPr/>
          </p:nvSpPr>
          <p:spPr bwMode="auto">
            <a:xfrm>
              <a:off x="4365" y="3159"/>
              <a:ext cx="84" cy="35"/>
            </a:xfrm>
            <a:custGeom>
              <a:avLst/>
              <a:gdLst>
                <a:gd name="T0" fmla="*/ 25 w 84"/>
                <a:gd name="T1" fmla="*/ 9 h 35"/>
                <a:gd name="T2" fmla="*/ 39 w 84"/>
                <a:gd name="T3" fmla="*/ 7 h 35"/>
                <a:gd name="T4" fmla="*/ 57 w 84"/>
                <a:gd name="T5" fmla="*/ 2 h 35"/>
                <a:gd name="T6" fmla="*/ 78 w 84"/>
                <a:gd name="T7" fmla="*/ 0 h 35"/>
                <a:gd name="T8" fmla="*/ 83 w 84"/>
                <a:gd name="T9" fmla="*/ 14 h 35"/>
                <a:gd name="T10" fmla="*/ 55 w 84"/>
                <a:gd name="T11" fmla="*/ 13 h 35"/>
                <a:gd name="T12" fmla="*/ 41 w 84"/>
                <a:gd name="T13" fmla="*/ 15 h 35"/>
                <a:gd name="T14" fmla="*/ 29 w 84"/>
                <a:gd name="T15" fmla="*/ 16 h 35"/>
                <a:gd name="T16" fmla="*/ 19 w 84"/>
                <a:gd name="T17" fmla="*/ 22 h 35"/>
                <a:gd name="T18" fmla="*/ 4 w 84"/>
                <a:gd name="T19" fmla="*/ 34 h 35"/>
                <a:gd name="T20" fmla="*/ 0 w 84"/>
                <a:gd name="T21" fmla="*/ 30 h 35"/>
                <a:gd name="T22" fmla="*/ 9 w 84"/>
                <a:gd name="T23" fmla="*/ 28 h 35"/>
                <a:gd name="T24" fmla="*/ 25 w 84"/>
                <a:gd name="T25" fmla="*/ 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35">
                  <a:moveTo>
                    <a:pt x="25" y="9"/>
                  </a:moveTo>
                  <a:lnTo>
                    <a:pt x="39" y="7"/>
                  </a:lnTo>
                  <a:lnTo>
                    <a:pt x="57" y="2"/>
                  </a:lnTo>
                  <a:lnTo>
                    <a:pt x="78" y="0"/>
                  </a:lnTo>
                  <a:lnTo>
                    <a:pt x="83" y="14"/>
                  </a:lnTo>
                  <a:lnTo>
                    <a:pt x="55" y="13"/>
                  </a:lnTo>
                  <a:lnTo>
                    <a:pt x="41" y="15"/>
                  </a:lnTo>
                  <a:lnTo>
                    <a:pt x="29" y="16"/>
                  </a:lnTo>
                  <a:lnTo>
                    <a:pt x="19" y="22"/>
                  </a:lnTo>
                  <a:lnTo>
                    <a:pt x="4" y="34"/>
                  </a:lnTo>
                  <a:lnTo>
                    <a:pt x="0" y="30"/>
                  </a:lnTo>
                  <a:lnTo>
                    <a:pt x="9" y="28"/>
                  </a:lnTo>
                  <a:lnTo>
                    <a:pt x="25" y="9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21" name="Freeform 729"/>
            <p:cNvSpPr>
              <a:spLocks/>
            </p:cNvSpPr>
            <p:nvPr/>
          </p:nvSpPr>
          <p:spPr bwMode="auto">
            <a:xfrm>
              <a:off x="4499" y="2840"/>
              <a:ext cx="128" cy="61"/>
            </a:xfrm>
            <a:custGeom>
              <a:avLst/>
              <a:gdLst>
                <a:gd name="T0" fmla="*/ 127 w 128"/>
                <a:gd name="T1" fmla="*/ 30 h 61"/>
                <a:gd name="T2" fmla="*/ 127 w 128"/>
                <a:gd name="T3" fmla="*/ 29 h 61"/>
                <a:gd name="T4" fmla="*/ 121 w 128"/>
                <a:gd name="T5" fmla="*/ 18 h 61"/>
                <a:gd name="T6" fmla="*/ 0 w 128"/>
                <a:gd name="T7" fmla="*/ 0 h 61"/>
                <a:gd name="T8" fmla="*/ 5 w 128"/>
                <a:gd name="T9" fmla="*/ 6 h 61"/>
                <a:gd name="T10" fmla="*/ 9 w 128"/>
                <a:gd name="T11" fmla="*/ 28 h 61"/>
                <a:gd name="T12" fmla="*/ 69 w 128"/>
                <a:gd name="T13" fmla="*/ 50 h 61"/>
                <a:gd name="T14" fmla="*/ 78 w 128"/>
                <a:gd name="T15" fmla="*/ 60 h 61"/>
                <a:gd name="T16" fmla="*/ 104 w 128"/>
                <a:gd name="T17" fmla="*/ 47 h 61"/>
                <a:gd name="T18" fmla="*/ 127 w 128"/>
                <a:gd name="T19" fmla="*/ 3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61">
                  <a:moveTo>
                    <a:pt x="127" y="30"/>
                  </a:moveTo>
                  <a:lnTo>
                    <a:pt x="127" y="29"/>
                  </a:lnTo>
                  <a:lnTo>
                    <a:pt x="121" y="18"/>
                  </a:lnTo>
                  <a:lnTo>
                    <a:pt x="0" y="0"/>
                  </a:lnTo>
                  <a:lnTo>
                    <a:pt x="5" y="6"/>
                  </a:lnTo>
                  <a:lnTo>
                    <a:pt x="9" y="28"/>
                  </a:lnTo>
                  <a:lnTo>
                    <a:pt x="69" y="50"/>
                  </a:lnTo>
                  <a:lnTo>
                    <a:pt x="78" y="60"/>
                  </a:lnTo>
                  <a:lnTo>
                    <a:pt x="104" y="47"/>
                  </a:lnTo>
                  <a:lnTo>
                    <a:pt x="127" y="30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22" name="Freeform 730"/>
            <p:cNvSpPr>
              <a:spLocks/>
            </p:cNvSpPr>
            <p:nvPr/>
          </p:nvSpPr>
          <p:spPr bwMode="auto">
            <a:xfrm>
              <a:off x="4543" y="2871"/>
              <a:ext cx="105" cy="151"/>
            </a:xfrm>
            <a:custGeom>
              <a:avLst/>
              <a:gdLst>
                <a:gd name="T0" fmla="*/ 89 w 105"/>
                <a:gd name="T1" fmla="*/ 0 h 151"/>
                <a:gd name="T2" fmla="*/ 104 w 105"/>
                <a:gd name="T3" fmla="*/ 14 h 151"/>
                <a:gd name="T4" fmla="*/ 59 w 105"/>
                <a:gd name="T5" fmla="*/ 36 h 151"/>
                <a:gd name="T6" fmla="*/ 37 w 105"/>
                <a:gd name="T7" fmla="*/ 96 h 151"/>
                <a:gd name="T8" fmla="*/ 31 w 105"/>
                <a:gd name="T9" fmla="*/ 133 h 151"/>
                <a:gd name="T10" fmla="*/ 27 w 105"/>
                <a:gd name="T11" fmla="*/ 150 h 151"/>
                <a:gd name="T12" fmla="*/ 19 w 105"/>
                <a:gd name="T13" fmla="*/ 123 h 151"/>
                <a:gd name="T14" fmla="*/ 0 w 105"/>
                <a:gd name="T15" fmla="*/ 98 h 151"/>
                <a:gd name="T16" fmla="*/ 9 w 105"/>
                <a:gd name="T17" fmla="*/ 70 h 151"/>
                <a:gd name="T18" fmla="*/ 42 w 105"/>
                <a:gd name="T19" fmla="*/ 26 h 151"/>
                <a:gd name="T20" fmla="*/ 89 w 105"/>
                <a:gd name="T21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51">
                  <a:moveTo>
                    <a:pt x="89" y="0"/>
                  </a:moveTo>
                  <a:lnTo>
                    <a:pt x="104" y="14"/>
                  </a:lnTo>
                  <a:lnTo>
                    <a:pt x="59" y="36"/>
                  </a:lnTo>
                  <a:lnTo>
                    <a:pt x="37" y="96"/>
                  </a:lnTo>
                  <a:lnTo>
                    <a:pt x="31" y="133"/>
                  </a:lnTo>
                  <a:lnTo>
                    <a:pt x="27" y="150"/>
                  </a:lnTo>
                  <a:lnTo>
                    <a:pt x="19" y="123"/>
                  </a:lnTo>
                  <a:lnTo>
                    <a:pt x="0" y="98"/>
                  </a:lnTo>
                  <a:lnTo>
                    <a:pt x="9" y="70"/>
                  </a:lnTo>
                  <a:lnTo>
                    <a:pt x="42" y="26"/>
                  </a:lnTo>
                  <a:lnTo>
                    <a:pt x="89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23" name="Freeform 731"/>
            <p:cNvSpPr>
              <a:spLocks/>
            </p:cNvSpPr>
            <p:nvPr/>
          </p:nvSpPr>
          <p:spPr bwMode="auto">
            <a:xfrm>
              <a:off x="4540" y="2967"/>
              <a:ext cx="32" cy="145"/>
            </a:xfrm>
            <a:custGeom>
              <a:avLst/>
              <a:gdLst>
                <a:gd name="T0" fmla="*/ 1 w 32"/>
                <a:gd name="T1" fmla="*/ 0 h 145"/>
                <a:gd name="T2" fmla="*/ 0 w 32"/>
                <a:gd name="T3" fmla="*/ 9 h 145"/>
                <a:gd name="T4" fmla="*/ 5 w 32"/>
                <a:gd name="T5" fmla="*/ 37 h 145"/>
                <a:gd name="T6" fmla="*/ 3 w 32"/>
                <a:gd name="T7" fmla="*/ 63 h 145"/>
                <a:gd name="T8" fmla="*/ 5 w 32"/>
                <a:gd name="T9" fmla="*/ 84 h 145"/>
                <a:gd name="T10" fmla="*/ 5 w 32"/>
                <a:gd name="T11" fmla="*/ 110 h 145"/>
                <a:gd name="T12" fmla="*/ 6 w 32"/>
                <a:gd name="T13" fmla="*/ 141 h 145"/>
                <a:gd name="T14" fmla="*/ 29 w 32"/>
                <a:gd name="T15" fmla="*/ 144 h 145"/>
                <a:gd name="T16" fmla="*/ 31 w 32"/>
                <a:gd name="T17" fmla="*/ 132 h 145"/>
                <a:gd name="T18" fmla="*/ 29 w 32"/>
                <a:gd name="T19" fmla="*/ 115 h 145"/>
                <a:gd name="T20" fmla="*/ 23 w 32"/>
                <a:gd name="T21" fmla="*/ 84 h 145"/>
                <a:gd name="T22" fmla="*/ 25 w 32"/>
                <a:gd name="T23" fmla="*/ 43 h 145"/>
                <a:gd name="T24" fmla="*/ 16 w 32"/>
                <a:gd name="T25" fmla="*/ 18 h 145"/>
                <a:gd name="T26" fmla="*/ 5 w 32"/>
                <a:gd name="T27" fmla="*/ 6 h 145"/>
                <a:gd name="T28" fmla="*/ 1 w 32"/>
                <a:gd name="T2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" h="145">
                  <a:moveTo>
                    <a:pt x="1" y="0"/>
                  </a:moveTo>
                  <a:lnTo>
                    <a:pt x="0" y="9"/>
                  </a:lnTo>
                  <a:lnTo>
                    <a:pt x="5" y="37"/>
                  </a:lnTo>
                  <a:lnTo>
                    <a:pt x="3" y="63"/>
                  </a:lnTo>
                  <a:lnTo>
                    <a:pt x="5" y="84"/>
                  </a:lnTo>
                  <a:lnTo>
                    <a:pt x="5" y="110"/>
                  </a:lnTo>
                  <a:lnTo>
                    <a:pt x="6" y="141"/>
                  </a:lnTo>
                  <a:lnTo>
                    <a:pt x="29" y="144"/>
                  </a:lnTo>
                  <a:lnTo>
                    <a:pt x="31" y="132"/>
                  </a:lnTo>
                  <a:lnTo>
                    <a:pt x="29" y="115"/>
                  </a:lnTo>
                  <a:lnTo>
                    <a:pt x="23" y="84"/>
                  </a:lnTo>
                  <a:lnTo>
                    <a:pt x="25" y="43"/>
                  </a:lnTo>
                  <a:lnTo>
                    <a:pt x="16" y="18"/>
                  </a:lnTo>
                  <a:lnTo>
                    <a:pt x="5" y="6"/>
                  </a:lnTo>
                  <a:lnTo>
                    <a:pt x="1" y="0"/>
                  </a:lnTo>
                </a:path>
              </a:pathLst>
            </a:custGeom>
            <a:solidFill>
              <a:srgbClr val="4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24" name="Freeform 732"/>
            <p:cNvSpPr>
              <a:spLocks/>
            </p:cNvSpPr>
            <p:nvPr/>
          </p:nvSpPr>
          <p:spPr bwMode="auto">
            <a:xfrm>
              <a:off x="4430" y="3132"/>
              <a:ext cx="58" cy="52"/>
            </a:xfrm>
            <a:custGeom>
              <a:avLst/>
              <a:gdLst>
                <a:gd name="T0" fmla="*/ 0 w 58"/>
                <a:gd name="T1" fmla="*/ 3 h 52"/>
                <a:gd name="T2" fmla="*/ 7 w 58"/>
                <a:gd name="T3" fmla="*/ 15 h 52"/>
                <a:gd name="T4" fmla="*/ 15 w 58"/>
                <a:gd name="T5" fmla="*/ 48 h 52"/>
                <a:gd name="T6" fmla="*/ 37 w 58"/>
                <a:gd name="T7" fmla="*/ 51 h 52"/>
                <a:gd name="T8" fmla="*/ 57 w 58"/>
                <a:gd name="T9" fmla="*/ 44 h 52"/>
                <a:gd name="T10" fmla="*/ 55 w 58"/>
                <a:gd name="T11" fmla="*/ 24 h 52"/>
                <a:gd name="T12" fmla="*/ 45 w 58"/>
                <a:gd name="T13" fmla="*/ 0 h 52"/>
                <a:gd name="T14" fmla="*/ 22 w 58"/>
                <a:gd name="T15" fmla="*/ 0 h 52"/>
                <a:gd name="T16" fmla="*/ 0 w 58"/>
                <a:gd name="T17" fmla="*/ 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52">
                  <a:moveTo>
                    <a:pt x="0" y="3"/>
                  </a:moveTo>
                  <a:lnTo>
                    <a:pt x="7" y="15"/>
                  </a:lnTo>
                  <a:lnTo>
                    <a:pt x="15" y="48"/>
                  </a:lnTo>
                  <a:lnTo>
                    <a:pt x="37" y="51"/>
                  </a:lnTo>
                  <a:lnTo>
                    <a:pt x="57" y="44"/>
                  </a:lnTo>
                  <a:lnTo>
                    <a:pt x="55" y="24"/>
                  </a:lnTo>
                  <a:lnTo>
                    <a:pt x="45" y="0"/>
                  </a:lnTo>
                  <a:lnTo>
                    <a:pt x="22" y="0"/>
                  </a:lnTo>
                  <a:lnTo>
                    <a:pt x="0" y="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25" name="Freeform 733"/>
            <p:cNvSpPr>
              <a:spLocks/>
            </p:cNvSpPr>
            <p:nvPr/>
          </p:nvSpPr>
          <p:spPr bwMode="auto">
            <a:xfrm>
              <a:off x="4607" y="2874"/>
              <a:ext cx="184" cy="341"/>
            </a:xfrm>
            <a:custGeom>
              <a:avLst/>
              <a:gdLst>
                <a:gd name="T0" fmla="*/ 31 w 184"/>
                <a:gd name="T1" fmla="*/ 0 h 341"/>
                <a:gd name="T2" fmla="*/ 37 w 184"/>
                <a:gd name="T3" fmla="*/ 4 h 341"/>
                <a:gd name="T4" fmla="*/ 53 w 184"/>
                <a:gd name="T5" fmla="*/ 13 h 341"/>
                <a:gd name="T6" fmla="*/ 70 w 184"/>
                <a:gd name="T7" fmla="*/ 16 h 341"/>
                <a:gd name="T8" fmla="*/ 104 w 184"/>
                <a:gd name="T9" fmla="*/ 39 h 341"/>
                <a:gd name="T10" fmla="*/ 138 w 184"/>
                <a:gd name="T11" fmla="*/ 100 h 341"/>
                <a:gd name="T12" fmla="*/ 163 w 184"/>
                <a:gd name="T13" fmla="*/ 183 h 341"/>
                <a:gd name="T14" fmla="*/ 183 w 184"/>
                <a:gd name="T15" fmla="*/ 340 h 341"/>
                <a:gd name="T16" fmla="*/ 29 w 184"/>
                <a:gd name="T17" fmla="*/ 306 h 341"/>
                <a:gd name="T18" fmla="*/ 0 w 184"/>
                <a:gd name="T19" fmla="*/ 15 h 341"/>
                <a:gd name="T20" fmla="*/ 23 w 184"/>
                <a:gd name="T21" fmla="*/ 4 h 341"/>
                <a:gd name="T22" fmla="*/ 31 w 184"/>
                <a:gd name="T23" fmla="*/ 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4" h="341">
                  <a:moveTo>
                    <a:pt x="31" y="0"/>
                  </a:moveTo>
                  <a:lnTo>
                    <a:pt x="37" y="4"/>
                  </a:lnTo>
                  <a:lnTo>
                    <a:pt x="53" y="13"/>
                  </a:lnTo>
                  <a:lnTo>
                    <a:pt x="70" y="16"/>
                  </a:lnTo>
                  <a:lnTo>
                    <a:pt x="104" y="39"/>
                  </a:lnTo>
                  <a:lnTo>
                    <a:pt x="138" y="100"/>
                  </a:lnTo>
                  <a:lnTo>
                    <a:pt x="163" y="183"/>
                  </a:lnTo>
                  <a:lnTo>
                    <a:pt x="183" y="340"/>
                  </a:lnTo>
                  <a:lnTo>
                    <a:pt x="29" y="306"/>
                  </a:lnTo>
                  <a:lnTo>
                    <a:pt x="0" y="15"/>
                  </a:lnTo>
                  <a:lnTo>
                    <a:pt x="23" y="4"/>
                  </a:lnTo>
                  <a:lnTo>
                    <a:pt x="31" y="0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26" name="Freeform 734"/>
            <p:cNvSpPr>
              <a:spLocks/>
            </p:cNvSpPr>
            <p:nvPr/>
          </p:nvSpPr>
          <p:spPr bwMode="auto">
            <a:xfrm>
              <a:off x="4731" y="3059"/>
              <a:ext cx="60" cy="154"/>
            </a:xfrm>
            <a:custGeom>
              <a:avLst/>
              <a:gdLst>
                <a:gd name="T0" fmla="*/ 26 w 60"/>
                <a:gd name="T1" fmla="*/ 0 h 154"/>
                <a:gd name="T2" fmla="*/ 53 w 60"/>
                <a:gd name="T3" fmla="*/ 72 h 154"/>
                <a:gd name="T4" fmla="*/ 57 w 60"/>
                <a:gd name="T5" fmla="*/ 101 h 154"/>
                <a:gd name="T6" fmla="*/ 59 w 60"/>
                <a:gd name="T7" fmla="*/ 130 h 154"/>
                <a:gd name="T8" fmla="*/ 58 w 60"/>
                <a:gd name="T9" fmla="*/ 153 h 154"/>
                <a:gd name="T10" fmla="*/ 0 w 60"/>
                <a:gd name="T11" fmla="*/ 140 h 154"/>
                <a:gd name="T12" fmla="*/ 7 w 60"/>
                <a:gd name="T13" fmla="*/ 113 h 154"/>
                <a:gd name="T14" fmla="*/ 28 w 60"/>
                <a:gd name="T15" fmla="*/ 88 h 154"/>
                <a:gd name="T16" fmla="*/ 27 w 60"/>
                <a:gd name="T17" fmla="*/ 63 h 154"/>
                <a:gd name="T18" fmla="*/ 28 w 60"/>
                <a:gd name="T19" fmla="*/ 37 h 154"/>
                <a:gd name="T20" fmla="*/ 26 w 60"/>
                <a:gd name="T21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154">
                  <a:moveTo>
                    <a:pt x="26" y="0"/>
                  </a:moveTo>
                  <a:lnTo>
                    <a:pt x="53" y="72"/>
                  </a:lnTo>
                  <a:lnTo>
                    <a:pt x="57" y="101"/>
                  </a:lnTo>
                  <a:lnTo>
                    <a:pt x="59" y="130"/>
                  </a:lnTo>
                  <a:lnTo>
                    <a:pt x="58" y="153"/>
                  </a:lnTo>
                  <a:lnTo>
                    <a:pt x="0" y="140"/>
                  </a:lnTo>
                  <a:lnTo>
                    <a:pt x="7" y="113"/>
                  </a:lnTo>
                  <a:lnTo>
                    <a:pt x="28" y="88"/>
                  </a:lnTo>
                  <a:lnTo>
                    <a:pt x="27" y="63"/>
                  </a:lnTo>
                  <a:lnTo>
                    <a:pt x="28" y="37"/>
                  </a:lnTo>
                  <a:lnTo>
                    <a:pt x="26" y="0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27" name="Freeform 735"/>
            <p:cNvSpPr>
              <a:spLocks/>
            </p:cNvSpPr>
            <p:nvPr/>
          </p:nvSpPr>
          <p:spPr bwMode="auto">
            <a:xfrm>
              <a:off x="4633" y="2919"/>
              <a:ext cx="153" cy="293"/>
            </a:xfrm>
            <a:custGeom>
              <a:avLst/>
              <a:gdLst>
                <a:gd name="T0" fmla="*/ 56 w 153"/>
                <a:gd name="T1" fmla="*/ 9 h 293"/>
                <a:gd name="T2" fmla="*/ 73 w 153"/>
                <a:gd name="T3" fmla="*/ 31 h 293"/>
                <a:gd name="T4" fmla="*/ 89 w 153"/>
                <a:gd name="T5" fmla="*/ 60 h 293"/>
                <a:gd name="T6" fmla="*/ 106 w 153"/>
                <a:gd name="T7" fmla="*/ 114 h 293"/>
                <a:gd name="T8" fmla="*/ 113 w 153"/>
                <a:gd name="T9" fmla="*/ 160 h 293"/>
                <a:gd name="T10" fmla="*/ 113 w 153"/>
                <a:gd name="T11" fmla="*/ 175 h 293"/>
                <a:gd name="T12" fmla="*/ 112 w 153"/>
                <a:gd name="T13" fmla="*/ 193 h 293"/>
                <a:gd name="T14" fmla="*/ 104 w 153"/>
                <a:gd name="T15" fmla="*/ 220 h 293"/>
                <a:gd name="T16" fmla="*/ 0 w 153"/>
                <a:gd name="T17" fmla="*/ 263 h 293"/>
                <a:gd name="T18" fmla="*/ 144 w 153"/>
                <a:gd name="T19" fmla="*/ 292 h 293"/>
                <a:gd name="T20" fmla="*/ 152 w 153"/>
                <a:gd name="T21" fmla="*/ 283 h 293"/>
                <a:gd name="T22" fmla="*/ 148 w 153"/>
                <a:gd name="T23" fmla="*/ 266 h 293"/>
                <a:gd name="T24" fmla="*/ 138 w 153"/>
                <a:gd name="T25" fmla="*/ 239 h 293"/>
                <a:gd name="T26" fmla="*/ 131 w 153"/>
                <a:gd name="T27" fmla="*/ 177 h 293"/>
                <a:gd name="T28" fmla="*/ 123 w 153"/>
                <a:gd name="T29" fmla="*/ 128 h 293"/>
                <a:gd name="T30" fmla="*/ 106 w 153"/>
                <a:gd name="T31" fmla="*/ 60 h 293"/>
                <a:gd name="T32" fmla="*/ 81 w 153"/>
                <a:gd name="T33" fmla="*/ 19 h 293"/>
                <a:gd name="T34" fmla="*/ 49 w 153"/>
                <a:gd name="T35" fmla="*/ 0 h 293"/>
                <a:gd name="T36" fmla="*/ 56 w 153"/>
                <a:gd name="T37" fmla="*/ 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3" h="293">
                  <a:moveTo>
                    <a:pt x="56" y="9"/>
                  </a:moveTo>
                  <a:lnTo>
                    <a:pt x="73" y="31"/>
                  </a:lnTo>
                  <a:lnTo>
                    <a:pt x="89" y="60"/>
                  </a:lnTo>
                  <a:lnTo>
                    <a:pt x="106" y="114"/>
                  </a:lnTo>
                  <a:lnTo>
                    <a:pt x="113" y="160"/>
                  </a:lnTo>
                  <a:lnTo>
                    <a:pt x="113" y="175"/>
                  </a:lnTo>
                  <a:lnTo>
                    <a:pt x="112" y="193"/>
                  </a:lnTo>
                  <a:lnTo>
                    <a:pt x="104" y="220"/>
                  </a:lnTo>
                  <a:lnTo>
                    <a:pt x="0" y="263"/>
                  </a:lnTo>
                  <a:lnTo>
                    <a:pt x="144" y="292"/>
                  </a:lnTo>
                  <a:lnTo>
                    <a:pt x="152" y="283"/>
                  </a:lnTo>
                  <a:lnTo>
                    <a:pt x="148" y="266"/>
                  </a:lnTo>
                  <a:lnTo>
                    <a:pt x="138" y="239"/>
                  </a:lnTo>
                  <a:lnTo>
                    <a:pt x="131" y="177"/>
                  </a:lnTo>
                  <a:lnTo>
                    <a:pt x="123" y="128"/>
                  </a:lnTo>
                  <a:lnTo>
                    <a:pt x="106" y="60"/>
                  </a:lnTo>
                  <a:lnTo>
                    <a:pt x="81" y="19"/>
                  </a:lnTo>
                  <a:lnTo>
                    <a:pt x="49" y="0"/>
                  </a:lnTo>
                  <a:lnTo>
                    <a:pt x="56" y="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28" name="Freeform 736"/>
            <p:cNvSpPr>
              <a:spLocks/>
            </p:cNvSpPr>
            <p:nvPr/>
          </p:nvSpPr>
          <p:spPr bwMode="auto">
            <a:xfrm>
              <a:off x="4447" y="2886"/>
              <a:ext cx="293" cy="298"/>
            </a:xfrm>
            <a:custGeom>
              <a:avLst/>
              <a:gdLst>
                <a:gd name="T0" fmla="*/ 185 w 293"/>
                <a:gd name="T1" fmla="*/ 10 h 298"/>
                <a:gd name="T2" fmla="*/ 206 w 293"/>
                <a:gd name="T3" fmla="*/ 0 h 298"/>
                <a:gd name="T4" fmla="*/ 197 w 293"/>
                <a:gd name="T5" fmla="*/ 20 h 298"/>
                <a:gd name="T6" fmla="*/ 218 w 293"/>
                <a:gd name="T7" fmla="*/ 29 h 298"/>
                <a:gd name="T8" fmla="*/ 253 w 293"/>
                <a:gd name="T9" fmla="*/ 68 h 298"/>
                <a:gd name="T10" fmla="*/ 273 w 293"/>
                <a:gd name="T11" fmla="*/ 109 h 298"/>
                <a:gd name="T12" fmla="*/ 284 w 293"/>
                <a:gd name="T13" fmla="*/ 185 h 298"/>
                <a:gd name="T14" fmla="*/ 292 w 293"/>
                <a:gd name="T15" fmla="*/ 227 h 298"/>
                <a:gd name="T16" fmla="*/ 292 w 293"/>
                <a:gd name="T17" fmla="*/ 253 h 298"/>
                <a:gd name="T18" fmla="*/ 283 w 293"/>
                <a:gd name="T19" fmla="*/ 271 h 298"/>
                <a:gd name="T20" fmla="*/ 237 w 293"/>
                <a:gd name="T21" fmla="*/ 288 h 298"/>
                <a:gd name="T22" fmla="*/ 160 w 293"/>
                <a:gd name="T23" fmla="*/ 296 h 298"/>
                <a:gd name="T24" fmla="*/ 81 w 293"/>
                <a:gd name="T25" fmla="*/ 297 h 298"/>
                <a:gd name="T26" fmla="*/ 25 w 293"/>
                <a:gd name="T27" fmla="*/ 293 h 298"/>
                <a:gd name="T28" fmla="*/ 0 w 293"/>
                <a:gd name="T29" fmla="*/ 235 h 298"/>
                <a:gd name="T30" fmla="*/ 85 w 293"/>
                <a:gd name="T31" fmla="*/ 215 h 298"/>
                <a:gd name="T32" fmla="*/ 125 w 293"/>
                <a:gd name="T33" fmla="*/ 208 h 298"/>
                <a:gd name="T34" fmla="*/ 117 w 293"/>
                <a:gd name="T35" fmla="*/ 153 h 298"/>
                <a:gd name="T36" fmla="*/ 116 w 293"/>
                <a:gd name="T37" fmla="*/ 98 h 298"/>
                <a:gd name="T38" fmla="*/ 126 w 293"/>
                <a:gd name="T39" fmla="*/ 48 h 298"/>
                <a:gd name="T40" fmla="*/ 158 w 293"/>
                <a:gd name="T41" fmla="*/ 3 h 298"/>
                <a:gd name="T42" fmla="*/ 166 w 293"/>
                <a:gd name="T43" fmla="*/ 27 h 298"/>
                <a:gd name="T44" fmla="*/ 185 w 293"/>
                <a:gd name="T45" fmla="*/ 1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3" h="298">
                  <a:moveTo>
                    <a:pt x="185" y="10"/>
                  </a:moveTo>
                  <a:lnTo>
                    <a:pt x="206" y="0"/>
                  </a:lnTo>
                  <a:lnTo>
                    <a:pt x="197" y="20"/>
                  </a:lnTo>
                  <a:lnTo>
                    <a:pt x="218" y="29"/>
                  </a:lnTo>
                  <a:lnTo>
                    <a:pt x="253" y="68"/>
                  </a:lnTo>
                  <a:lnTo>
                    <a:pt x="273" y="109"/>
                  </a:lnTo>
                  <a:lnTo>
                    <a:pt x="284" y="185"/>
                  </a:lnTo>
                  <a:lnTo>
                    <a:pt x="292" y="227"/>
                  </a:lnTo>
                  <a:lnTo>
                    <a:pt x="292" y="253"/>
                  </a:lnTo>
                  <a:lnTo>
                    <a:pt x="283" y="271"/>
                  </a:lnTo>
                  <a:lnTo>
                    <a:pt x="237" y="288"/>
                  </a:lnTo>
                  <a:lnTo>
                    <a:pt x="160" y="296"/>
                  </a:lnTo>
                  <a:lnTo>
                    <a:pt x="81" y="297"/>
                  </a:lnTo>
                  <a:lnTo>
                    <a:pt x="25" y="293"/>
                  </a:lnTo>
                  <a:lnTo>
                    <a:pt x="0" y="235"/>
                  </a:lnTo>
                  <a:lnTo>
                    <a:pt x="85" y="215"/>
                  </a:lnTo>
                  <a:lnTo>
                    <a:pt x="125" y="208"/>
                  </a:lnTo>
                  <a:lnTo>
                    <a:pt x="117" y="153"/>
                  </a:lnTo>
                  <a:lnTo>
                    <a:pt x="116" y="98"/>
                  </a:lnTo>
                  <a:lnTo>
                    <a:pt x="126" y="48"/>
                  </a:lnTo>
                  <a:lnTo>
                    <a:pt x="158" y="3"/>
                  </a:lnTo>
                  <a:lnTo>
                    <a:pt x="166" y="27"/>
                  </a:lnTo>
                  <a:lnTo>
                    <a:pt x="185" y="10"/>
                  </a:lnTo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29" name="Freeform 737"/>
            <p:cNvSpPr>
              <a:spLocks/>
            </p:cNvSpPr>
            <p:nvPr/>
          </p:nvSpPr>
          <p:spPr bwMode="auto">
            <a:xfrm>
              <a:off x="4553" y="2886"/>
              <a:ext cx="94" cy="210"/>
            </a:xfrm>
            <a:custGeom>
              <a:avLst/>
              <a:gdLst>
                <a:gd name="T0" fmla="*/ 38 w 94"/>
                <a:gd name="T1" fmla="*/ 59 h 210"/>
                <a:gd name="T2" fmla="*/ 13 w 94"/>
                <a:gd name="T3" fmla="*/ 106 h 210"/>
                <a:gd name="T4" fmla="*/ 0 w 94"/>
                <a:gd name="T5" fmla="*/ 111 h 210"/>
                <a:gd name="T6" fmla="*/ 7 w 94"/>
                <a:gd name="T7" fmla="*/ 156 h 210"/>
                <a:gd name="T8" fmla="*/ 12 w 94"/>
                <a:gd name="T9" fmla="*/ 209 h 210"/>
                <a:gd name="T10" fmla="*/ 19 w 94"/>
                <a:gd name="T11" fmla="*/ 207 h 210"/>
                <a:gd name="T12" fmla="*/ 20 w 94"/>
                <a:gd name="T13" fmla="*/ 114 h 210"/>
                <a:gd name="T14" fmla="*/ 26 w 94"/>
                <a:gd name="T15" fmla="*/ 87 h 210"/>
                <a:gd name="T16" fmla="*/ 54 w 94"/>
                <a:gd name="T17" fmla="*/ 43 h 210"/>
                <a:gd name="T18" fmla="*/ 93 w 94"/>
                <a:gd name="T19" fmla="*/ 0 h 210"/>
                <a:gd name="T20" fmla="*/ 64 w 94"/>
                <a:gd name="T21" fmla="*/ 25 h 210"/>
                <a:gd name="T22" fmla="*/ 38 w 94"/>
                <a:gd name="T23" fmla="*/ 59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4" h="210">
                  <a:moveTo>
                    <a:pt x="38" y="59"/>
                  </a:moveTo>
                  <a:lnTo>
                    <a:pt x="13" y="106"/>
                  </a:lnTo>
                  <a:lnTo>
                    <a:pt x="0" y="111"/>
                  </a:lnTo>
                  <a:lnTo>
                    <a:pt x="7" y="156"/>
                  </a:lnTo>
                  <a:lnTo>
                    <a:pt x="12" y="209"/>
                  </a:lnTo>
                  <a:lnTo>
                    <a:pt x="19" y="207"/>
                  </a:lnTo>
                  <a:lnTo>
                    <a:pt x="20" y="114"/>
                  </a:lnTo>
                  <a:lnTo>
                    <a:pt x="26" y="87"/>
                  </a:lnTo>
                  <a:lnTo>
                    <a:pt x="54" y="43"/>
                  </a:lnTo>
                  <a:lnTo>
                    <a:pt x="93" y="0"/>
                  </a:lnTo>
                  <a:lnTo>
                    <a:pt x="64" y="25"/>
                  </a:lnTo>
                  <a:lnTo>
                    <a:pt x="38" y="5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30" name="Freeform 738"/>
            <p:cNvSpPr>
              <a:spLocks/>
            </p:cNvSpPr>
            <p:nvPr/>
          </p:nvSpPr>
          <p:spPr bwMode="auto">
            <a:xfrm>
              <a:off x="4575" y="3000"/>
              <a:ext cx="44" cy="94"/>
            </a:xfrm>
            <a:custGeom>
              <a:avLst/>
              <a:gdLst>
                <a:gd name="T0" fmla="*/ 9 w 44"/>
                <a:gd name="T1" fmla="*/ 89 h 94"/>
                <a:gd name="T2" fmla="*/ 32 w 44"/>
                <a:gd name="T3" fmla="*/ 86 h 94"/>
                <a:gd name="T4" fmla="*/ 25 w 44"/>
                <a:gd name="T5" fmla="*/ 58 h 94"/>
                <a:gd name="T6" fmla="*/ 22 w 44"/>
                <a:gd name="T7" fmla="*/ 10 h 94"/>
                <a:gd name="T8" fmla="*/ 43 w 44"/>
                <a:gd name="T9" fmla="*/ 5 h 94"/>
                <a:gd name="T10" fmla="*/ 16 w 44"/>
                <a:gd name="T11" fmla="*/ 0 h 94"/>
                <a:gd name="T12" fmla="*/ 11 w 44"/>
                <a:gd name="T13" fmla="*/ 37 h 94"/>
                <a:gd name="T14" fmla="*/ 14 w 44"/>
                <a:gd name="T15" fmla="*/ 74 h 94"/>
                <a:gd name="T16" fmla="*/ 7 w 44"/>
                <a:gd name="T17" fmla="*/ 82 h 94"/>
                <a:gd name="T18" fmla="*/ 0 w 44"/>
                <a:gd name="T19" fmla="*/ 93 h 94"/>
                <a:gd name="T20" fmla="*/ 0 w 44"/>
                <a:gd name="T21" fmla="*/ 90 h 94"/>
                <a:gd name="T22" fmla="*/ 9 w 44"/>
                <a:gd name="T23" fmla="*/ 89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94">
                  <a:moveTo>
                    <a:pt x="9" y="89"/>
                  </a:moveTo>
                  <a:lnTo>
                    <a:pt x="32" y="86"/>
                  </a:lnTo>
                  <a:lnTo>
                    <a:pt x="25" y="58"/>
                  </a:lnTo>
                  <a:lnTo>
                    <a:pt x="22" y="10"/>
                  </a:lnTo>
                  <a:lnTo>
                    <a:pt x="43" y="5"/>
                  </a:lnTo>
                  <a:lnTo>
                    <a:pt x="16" y="0"/>
                  </a:lnTo>
                  <a:lnTo>
                    <a:pt x="11" y="37"/>
                  </a:lnTo>
                  <a:lnTo>
                    <a:pt x="14" y="74"/>
                  </a:lnTo>
                  <a:lnTo>
                    <a:pt x="7" y="82"/>
                  </a:lnTo>
                  <a:lnTo>
                    <a:pt x="0" y="93"/>
                  </a:lnTo>
                  <a:lnTo>
                    <a:pt x="0" y="90"/>
                  </a:lnTo>
                  <a:lnTo>
                    <a:pt x="9" y="89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31" name="Freeform 739"/>
            <p:cNvSpPr>
              <a:spLocks/>
            </p:cNvSpPr>
            <p:nvPr/>
          </p:nvSpPr>
          <p:spPr bwMode="auto">
            <a:xfrm>
              <a:off x="4640" y="2995"/>
              <a:ext cx="81" cy="59"/>
            </a:xfrm>
            <a:custGeom>
              <a:avLst/>
              <a:gdLst>
                <a:gd name="T0" fmla="*/ 7 w 81"/>
                <a:gd name="T1" fmla="*/ 17 h 59"/>
                <a:gd name="T2" fmla="*/ 52 w 81"/>
                <a:gd name="T3" fmla="*/ 31 h 59"/>
                <a:gd name="T4" fmla="*/ 78 w 81"/>
                <a:gd name="T5" fmla="*/ 58 h 59"/>
                <a:gd name="T6" fmla="*/ 80 w 81"/>
                <a:gd name="T7" fmla="*/ 52 h 59"/>
                <a:gd name="T8" fmla="*/ 59 w 81"/>
                <a:gd name="T9" fmla="*/ 29 h 59"/>
                <a:gd name="T10" fmla="*/ 16 w 81"/>
                <a:gd name="T11" fmla="*/ 11 h 59"/>
                <a:gd name="T12" fmla="*/ 0 w 81"/>
                <a:gd name="T13" fmla="*/ 0 h 59"/>
                <a:gd name="T14" fmla="*/ 7 w 81"/>
                <a:gd name="T15" fmla="*/ 1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59">
                  <a:moveTo>
                    <a:pt x="7" y="17"/>
                  </a:moveTo>
                  <a:lnTo>
                    <a:pt x="52" y="31"/>
                  </a:lnTo>
                  <a:lnTo>
                    <a:pt x="78" y="58"/>
                  </a:lnTo>
                  <a:lnTo>
                    <a:pt x="80" y="52"/>
                  </a:lnTo>
                  <a:lnTo>
                    <a:pt x="59" y="29"/>
                  </a:lnTo>
                  <a:lnTo>
                    <a:pt x="16" y="11"/>
                  </a:lnTo>
                  <a:lnTo>
                    <a:pt x="0" y="0"/>
                  </a:lnTo>
                  <a:lnTo>
                    <a:pt x="7" y="17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32" name="Freeform 740"/>
            <p:cNvSpPr>
              <a:spLocks/>
            </p:cNvSpPr>
            <p:nvPr/>
          </p:nvSpPr>
          <p:spPr bwMode="auto">
            <a:xfrm>
              <a:off x="4615" y="3049"/>
              <a:ext cx="74" cy="39"/>
            </a:xfrm>
            <a:custGeom>
              <a:avLst/>
              <a:gdLst>
                <a:gd name="T0" fmla="*/ 0 w 74"/>
                <a:gd name="T1" fmla="*/ 38 h 39"/>
                <a:gd name="T2" fmla="*/ 30 w 74"/>
                <a:gd name="T3" fmla="*/ 8 h 39"/>
                <a:gd name="T4" fmla="*/ 63 w 74"/>
                <a:gd name="T5" fmla="*/ 0 h 39"/>
                <a:gd name="T6" fmla="*/ 73 w 74"/>
                <a:gd name="T7" fmla="*/ 10 h 39"/>
                <a:gd name="T8" fmla="*/ 42 w 74"/>
                <a:gd name="T9" fmla="*/ 12 h 39"/>
                <a:gd name="T10" fmla="*/ 23 w 74"/>
                <a:gd name="T11" fmla="*/ 26 h 39"/>
                <a:gd name="T12" fmla="*/ 45 w 74"/>
                <a:gd name="T13" fmla="*/ 34 h 39"/>
                <a:gd name="T14" fmla="*/ 26 w 74"/>
                <a:gd name="T15" fmla="*/ 35 h 39"/>
                <a:gd name="T16" fmla="*/ 0 w 74"/>
                <a:gd name="T17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9">
                  <a:moveTo>
                    <a:pt x="0" y="38"/>
                  </a:moveTo>
                  <a:lnTo>
                    <a:pt x="30" y="8"/>
                  </a:lnTo>
                  <a:lnTo>
                    <a:pt x="63" y="0"/>
                  </a:lnTo>
                  <a:lnTo>
                    <a:pt x="73" y="10"/>
                  </a:lnTo>
                  <a:lnTo>
                    <a:pt x="42" y="12"/>
                  </a:lnTo>
                  <a:lnTo>
                    <a:pt x="23" y="26"/>
                  </a:lnTo>
                  <a:lnTo>
                    <a:pt x="45" y="34"/>
                  </a:lnTo>
                  <a:lnTo>
                    <a:pt x="26" y="35"/>
                  </a:lnTo>
                  <a:lnTo>
                    <a:pt x="0" y="38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33" name="Freeform 741"/>
            <p:cNvSpPr>
              <a:spLocks/>
            </p:cNvSpPr>
            <p:nvPr/>
          </p:nvSpPr>
          <p:spPr bwMode="auto">
            <a:xfrm>
              <a:off x="4472" y="3105"/>
              <a:ext cx="260" cy="80"/>
            </a:xfrm>
            <a:custGeom>
              <a:avLst/>
              <a:gdLst>
                <a:gd name="T0" fmla="*/ 6 w 260"/>
                <a:gd name="T1" fmla="*/ 68 h 80"/>
                <a:gd name="T2" fmla="*/ 39 w 260"/>
                <a:gd name="T3" fmla="*/ 71 h 80"/>
                <a:gd name="T4" fmla="*/ 56 w 260"/>
                <a:gd name="T5" fmla="*/ 72 h 80"/>
                <a:gd name="T6" fmla="*/ 70 w 260"/>
                <a:gd name="T7" fmla="*/ 71 h 80"/>
                <a:gd name="T8" fmla="*/ 92 w 260"/>
                <a:gd name="T9" fmla="*/ 62 h 80"/>
                <a:gd name="T10" fmla="*/ 113 w 260"/>
                <a:gd name="T11" fmla="*/ 54 h 80"/>
                <a:gd name="T12" fmla="*/ 132 w 260"/>
                <a:gd name="T13" fmla="*/ 66 h 80"/>
                <a:gd name="T14" fmla="*/ 160 w 260"/>
                <a:gd name="T15" fmla="*/ 50 h 80"/>
                <a:gd name="T16" fmla="*/ 167 w 260"/>
                <a:gd name="T17" fmla="*/ 25 h 80"/>
                <a:gd name="T18" fmla="*/ 154 w 260"/>
                <a:gd name="T19" fmla="*/ 0 h 80"/>
                <a:gd name="T20" fmla="*/ 173 w 260"/>
                <a:gd name="T21" fmla="*/ 16 h 80"/>
                <a:gd name="T22" fmla="*/ 175 w 260"/>
                <a:gd name="T23" fmla="*/ 47 h 80"/>
                <a:gd name="T24" fmla="*/ 175 w 260"/>
                <a:gd name="T25" fmla="*/ 57 h 80"/>
                <a:gd name="T26" fmla="*/ 190 w 260"/>
                <a:gd name="T27" fmla="*/ 34 h 80"/>
                <a:gd name="T28" fmla="*/ 182 w 260"/>
                <a:gd name="T29" fmla="*/ 9 h 80"/>
                <a:gd name="T30" fmla="*/ 177 w 260"/>
                <a:gd name="T31" fmla="*/ 3 h 80"/>
                <a:gd name="T32" fmla="*/ 196 w 260"/>
                <a:gd name="T33" fmla="*/ 15 h 80"/>
                <a:gd name="T34" fmla="*/ 201 w 260"/>
                <a:gd name="T35" fmla="*/ 36 h 80"/>
                <a:gd name="T36" fmla="*/ 198 w 260"/>
                <a:gd name="T37" fmla="*/ 52 h 80"/>
                <a:gd name="T38" fmla="*/ 223 w 260"/>
                <a:gd name="T39" fmla="*/ 47 h 80"/>
                <a:gd name="T40" fmla="*/ 245 w 260"/>
                <a:gd name="T41" fmla="*/ 36 h 80"/>
                <a:gd name="T42" fmla="*/ 259 w 260"/>
                <a:gd name="T43" fmla="*/ 16 h 80"/>
                <a:gd name="T44" fmla="*/ 255 w 260"/>
                <a:gd name="T45" fmla="*/ 57 h 80"/>
                <a:gd name="T46" fmla="*/ 223 w 260"/>
                <a:gd name="T47" fmla="*/ 68 h 80"/>
                <a:gd name="T48" fmla="*/ 175 w 260"/>
                <a:gd name="T49" fmla="*/ 75 h 80"/>
                <a:gd name="T50" fmla="*/ 107 w 260"/>
                <a:gd name="T51" fmla="*/ 79 h 80"/>
                <a:gd name="T52" fmla="*/ 44 w 260"/>
                <a:gd name="T53" fmla="*/ 78 h 80"/>
                <a:gd name="T54" fmla="*/ 7 w 260"/>
                <a:gd name="T55" fmla="*/ 75 h 80"/>
                <a:gd name="T56" fmla="*/ 0 w 260"/>
                <a:gd name="T57" fmla="*/ 73 h 80"/>
                <a:gd name="T58" fmla="*/ 3 w 260"/>
                <a:gd name="T59" fmla="*/ 73 h 80"/>
                <a:gd name="T60" fmla="*/ 6 w 260"/>
                <a:gd name="T61" fmla="*/ 6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60" h="80">
                  <a:moveTo>
                    <a:pt x="6" y="68"/>
                  </a:moveTo>
                  <a:lnTo>
                    <a:pt x="39" y="71"/>
                  </a:lnTo>
                  <a:lnTo>
                    <a:pt x="56" y="72"/>
                  </a:lnTo>
                  <a:lnTo>
                    <a:pt x="70" y="71"/>
                  </a:lnTo>
                  <a:lnTo>
                    <a:pt x="92" y="62"/>
                  </a:lnTo>
                  <a:lnTo>
                    <a:pt x="113" y="54"/>
                  </a:lnTo>
                  <a:lnTo>
                    <a:pt x="132" y="66"/>
                  </a:lnTo>
                  <a:lnTo>
                    <a:pt x="160" y="50"/>
                  </a:lnTo>
                  <a:lnTo>
                    <a:pt x="167" y="25"/>
                  </a:lnTo>
                  <a:lnTo>
                    <a:pt x="154" y="0"/>
                  </a:lnTo>
                  <a:lnTo>
                    <a:pt x="173" y="16"/>
                  </a:lnTo>
                  <a:lnTo>
                    <a:pt x="175" y="47"/>
                  </a:lnTo>
                  <a:lnTo>
                    <a:pt x="175" y="57"/>
                  </a:lnTo>
                  <a:lnTo>
                    <a:pt x="190" y="34"/>
                  </a:lnTo>
                  <a:lnTo>
                    <a:pt x="182" y="9"/>
                  </a:lnTo>
                  <a:lnTo>
                    <a:pt x="177" y="3"/>
                  </a:lnTo>
                  <a:lnTo>
                    <a:pt x="196" y="15"/>
                  </a:lnTo>
                  <a:lnTo>
                    <a:pt x="201" y="36"/>
                  </a:lnTo>
                  <a:lnTo>
                    <a:pt x="198" y="52"/>
                  </a:lnTo>
                  <a:lnTo>
                    <a:pt x="223" y="47"/>
                  </a:lnTo>
                  <a:lnTo>
                    <a:pt x="245" y="36"/>
                  </a:lnTo>
                  <a:lnTo>
                    <a:pt x="259" y="16"/>
                  </a:lnTo>
                  <a:lnTo>
                    <a:pt x="255" y="57"/>
                  </a:lnTo>
                  <a:lnTo>
                    <a:pt x="223" y="68"/>
                  </a:lnTo>
                  <a:lnTo>
                    <a:pt x="175" y="75"/>
                  </a:lnTo>
                  <a:lnTo>
                    <a:pt x="107" y="79"/>
                  </a:lnTo>
                  <a:lnTo>
                    <a:pt x="44" y="78"/>
                  </a:lnTo>
                  <a:lnTo>
                    <a:pt x="7" y="75"/>
                  </a:lnTo>
                  <a:lnTo>
                    <a:pt x="0" y="73"/>
                  </a:lnTo>
                  <a:lnTo>
                    <a:pt x="3" y="73"/>
                  </a:lnTo>
                  <a:lnTo>
                    <a:pt x="6" y="68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34" name="Freeform 742"/>
            <p:cNvSpPr>
              <a:spLocks/>
            </p:cNvSpPr>
            <p:nvPr/>
          </p:nvSpPr>
          <p:spPr bwMode="auto">
            <a:xfrm>
              <a:off x="4574" y="3005"/>
              <a:ext cx="45" cy="89"/>
            </a:xfrm>
            <a:custGeom>
              <a:avLst/>
              <a:gdLst>
                <a:gd name="T0" fmla="*/ 11 w 45"/>
                <a:gd name="T1" fmla="*/ 86 h 89"/>
                <a:gd name="T2" fmla="*/ 35 w 45"/>
                <a:gd name="T3" fmla="*/ 81 h 89"/>
                <a:gd name="T4" fmla="*/ 26 w 45"/>
                <a:gd name="T5" fmla="*/ 53 h 89"/>
                <a:gd name="T6" fmla="*/ 23 w 45"/>
                <a:gd name="T7" fmla="*/ 5 h 89"/>
                <a:gd name="T8" fmla="*/ 44 w 45"/>
                <a:gd name="T9" fmla="*/ 0 h 89"/>
                <a:gd name="T10" fmla="*/ 23 w 45"/>
                <a:gd name="T11" fmla="*/ 1 h 89"/>
                <a:gd name="T12" fmla="*/ 18 w 45"/>
                <a:gd name="T13" fmla="*/ 29 h 89"/>
                <a:gd name="T14" fmla="*/ 29 w 45"/>
                <a:gd name="T15" fmla="*/ 66 h 89"/>
                <a:gd name="T16" fmla="*/ 31 w 45"/>
                <a:gd name="T17" fmla="*/ 76 h 89"/>
                <a:gd name="T18" fmla="*/ 24 w 45"/>
                <a:gd name="T19" fmla="*/ 80 h 89"/>
                <a:gd name="T20" fmla="*/ 4 w 45"/>
                <a:gd name="T21" fmla="*/ 83 h 89"/>
                <a:gd name="T22" fmla="*/ 0 w 45"/>
                <a:gd name="T23" fmla="*/ 88 h 89"/>
                <a:gd name="T24" fmla="*/ 11 w 45"/>
                <a:gd name="T25" fmla="*/ 8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5" h="89">
                  <a:moveTo>
                    <a:pt x="11" y="86"/>
                  </a:moveTo>
                  <a:lnTo>
                    <a:pt x="35" y="81"/>
                  </a:lnTo>
                  <a:lnTo>
                    <a:pt x="26" y="53"/>
                  </a:lnTo>
                  <a:lnTo>
                    <a:pt x="23" y="5"/>
                  </a:lnTo>
                  <a:lnTo>
                    <a:pt x="44" y="0"/>
                  </a:lnTo>
                  <a:lnTo>
                    <a:pt x="23" y="1"/>
                  </a:lnTo>
                  <a:lnTo>
                    <a:pt x="18" y="29"/>
                  </a:lnTo>
                  <a:lnTo>
                    <a:pt x="29" y="66"/>
                  </a:lnTo>
                  <a:lnTo>
                    <a:pt x="31" y="76"/>
                  </a:lnTo>
                  <a:lnTo>
                    <a:pt x="24" y="80"/>
                  </a:lnTo>
                  <a:lnTo>
                    <a:pt x="4" y="83"/>
                  </a:lnTo>
                  <a:lnTo>
                    <a:pt x="0" y="88"/>
                  </a:lnTo>
                  <a:lnTo>
                    <a:pt x="11" y="86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35" name="Freeform 743"/>
            <p:cNvSpPr>
              <a:spLocks/>
            </p:cNvSpPr>
            <p:nvPr/>
          </p:nvSpPr>
          <p:spPr bwMode="auto">
            <a:xfrm>
              <a:off x="4551" y="2992"/>
              <a:ext cx="12" cy="107"/>
            </a:xfrm>
            <a:custGeom>
              <a:avLst/>
              <a:gdLst>
                <a:gd name="T0" fmla="*/ 2 w 12"/>
                <a:gd name="T1" fmla="*/ 0 h 107"/>
                <a:gd name="T2" fmla="*/ 0 w 12"/>
                <a:gd name="T3" fmla="*/ 5 h 107"/>
                <a:gd name="T4" fmla="*/ 8 w 12"/>
                <a:gd name="T5" fmla="*/ 106 h 107"/>
                <a:gd name="T6" fmla="*/ 11 w 12"/>
                <a:gd name="T7" fmla="*/ 104 h 107"/>
                <a:gd name="T8" fmla="*/ 2 w 12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07">
                  <a:moveTo>
                    <a:pt x="2" y="0"/>
                  </a:moveTo>
                  <a:lnTo>
                    <a:pt x="0" y="5"/>
                  </a:lnTo>
                  <a:lnTo>
                    <a:pt x="8" y="106"/>
                  </a:lnTo>
                  <a:lnTo>
                    <a:pt x="11" y="104"/>
                  </a:lnTo>
                  <a:lnTo>
                    <a:pt x="2" y="0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36" name="Freeform 744"/>
            <p:cNvSpPr>
              <a:spLocks/>
            </p:cNvSpPr>
            <p:nvPr/>
          </p:nvSpPr>
          <p:spPr bwMode="auto">
            <a:xfrm>
              <a:off x="4503" y="3109"/>
              <a:ext cx="29" cy="29"/>
            </a:xfrm>
            <a:custGeom>
              <a:avLst/>
              <a:gdLst>
                <a:gd name="T0" fmla="*/ 18 w 29"/>
                <a:gd name="T1" fmla="*/ 0 h 29"/>
                <a:gd name="T2" fmla="*/ 13 w 29"/>
                <a:gd name="T3" fmla="*/ 17 h 29"/>
                <a:gd name="T4" fmla="*/ 28 w 29"/>
                <a:gd name="T5" fmla="*/ 28 h 29"/>
                <a:gd name="T6" fmla="*/ 0 w 29"/>
                <a:gd name="T7" fmla="*/ 22 h 29"/>
                <a:gd name="T8" fmla="*/ 6 w 29"/>
                <a:gd name="T9" fmla="*/ 3 h 29"/>
                <a:gd name="T10" fmla="*/ 18 w 29"/>
                <a:gd name="T1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9">
                  <a:moveTo>
                    <a:pt x="18" y="0"/>
                  </a:moveTo>
                  <a:lnTo>
                    <a:pt x="13" y="17"/>
                  </a:lnTo>
                  <a:lnTo>
                    <a:pt x="28" y="28"/>
                  </a:lnTo>
                  <a:lnTo>
                    <a:pt x="0" y="22"/>
                  </a:lnTo>
                  <a:lnTo>
                    <a:pt x="6" y="3"/>
                  </a:lnTo>
                  <a:lnTo>
                    <a:pt x="18" y="0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37" name="Freeform 745"/>
            <p:cNvSpPr>
              <a:spLocks/>
            </p:cNvSpPr>
            <p:nvPr/>
          </p:nvSpPr>
          <p:spPr bwMode="auto">
            <a:xfrm>
              <a:off x="4539" y="3105"/>
              <a:ext cx="39" cy="40"/>
            </a:xfrm>
            <a:custGeom>
              <a:avLst/>
              <a:gdLst>
                <a:gd name="T0" fmla="*/ 13 w 39"/>
                <a:gd name="T1" fmla="*/ 0 h 40"/>
                <a:gd name="T2" fmla="*/ 10 w 39"/>
                <a:gd name="T3" fmla="*/ 20 h 40"/>
                <a:gd name="T4" fmla="*/ 38 w 39"/>
                <a:gd name="T5" fmla="*/ 39 h 40"/>
                <a:gd name="T6" fmla="*/ 0 w 39"/>
                <a:gd name="T7" fmla="*/ 22 h 40"/>
                <a:gd name="T8" fmla="*/ 6 w 39"/>
                <a:gd name="T9" fmla="*/ 3 h 40"/>
                <a:gd name="T10" fmla="*/ 13 w 39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40">
                  <a:moveTo>
                    <a:pt x="13" y="0"/>
                  </a:moveTo>
                  <a:lnTo>
                    <a:pt x="10" y="20"/>
                  </a:lnTo>
                  <a:lnTo>
                    <a:pt x="38" y="39"/>
                  </a:lnTo>
                  <a:lnTo>
                    <a:pt x="0" y="22"/>
                  </a:lnTo>
                  <a:lnTo>
                    <a:pt x="6" y="3"/>
                  </a:lnTo>
                  <a:lnTo>
                    <a:pt x="13" y="0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38" name="Freeform 746"/>
            <p:cNvSpPr>
              <a:spLocks/>
            </p:cNvSpPr>
            <p:nvPr/>
          </p:nvSpPr>
          <p:spPr bwMode="auto">
            <a:xfrm>
              <a:off x="4493" y="2842"/>
              <a:ext cx="13" cy="32"/>
            </a:xfrm>
            <a:custGeom>
              <a:avLst/>
              <a:gdLst>
                <a:gd name="T0" fmla="*/ 7 w 13"/>
                <a:gd name="T1" fmla="*/ 31 h 32"/>
                <a:gd name="T2" fmla="*/ 11 w 13"/>
                <a:gd name="T3" fmla="*/ 28 h 32"/>
                <a:gd name="T4" fmla="*/ 12 w 13"/>
                <a:gd name="T5" fmla="*/ 13 h 32"/>
                <a:gd name="T6" fmla="*/ 9 w 13"/>
                <a:gd name="T7" fmla="*/ 4 h 32"/>
                <a:gd name="T8" fmla="*/ 6 w 13"/>
                <a:gd name="T9" fmla="*/ 0 h 32"/>
                <a:gd name="T10" fmla="*/ 0 w 13"/>
                <a:gd name="T11" fmla="*/ 4 h 32"/>
                <a:gd name="T12" fmla="*/ 6 w 13"/>
                <a:gd name="T13" fmla="*/ 6 h 32"/>
                <a:gd name="T14" fmla="*/ 8 w 13"/>
                <a:gd name="T15" fmla="*/ 21 h 32"/>
                <a:gd name="T16" fmla="*/ 8 w 13"/>
                <a:gd name="T17" fmla="*/ 26 h 32"/>
                <a:gd name="T18" fmla="*/ 7 w 13"/>
                <a:gd name="T19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32">
                  <a:moveTo>
                    <a:pt x="7" y="31"/>
                  </a:moveTo>
                  <a:lnTo>
                    <a:pt x="11" y="28"/>
                  </a:lnTo>
                  <a:lnTo>
                    <a:pt x="12" y="13"/>
                  </a:lnTo>
                  <a:lnTo>
                    <a:pt x="9" y="4"/>
                  </a:lnTo>
                  <a:lnTo>
                    <a:pt x="6" y="0"/>
                  </a:lnTo>
                  <a:lnTo>
                    <a:pt x="0" y="4"/>
                  </a:lnTo>
                  <a:lnTo>
                    <a:pt x="6" y="6"/>
                  </a:lnTo>
                  <a:lnTo>
                    <a:pt x="8" y="21"/>
                  </a:lnTo>
                  <a:lnTo>
                    <a:pt x="8" y="26"/>
                  </a:lnTo>
                  <a:lnTo>
                    <a:pt x="7" y="31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39" name="Freeform 747"/>
            <p:cNvSpPr>
              <a:spLocks/>
            </p:cNvSpPr>
            <p:nvPr/>
          </p:nvSpPr>
          <p:spPr bwMode="auto">
            <a:xfrm>
              <a:off x="4457" y="2736"/>
              <a:ext cx="169" cy="150"/>
            </a:xfrm>
            <a:custGeom>
              <a:avLst/>
              <a:gdLst>
                <a:gd name="T0" fmla="*/ 59 w 169"/>
                <a:gd name="T1" fmla="*/ 1 h 150"/>
                <a:gd name="T2" fmla="*/ 17 w 169"/>
                <a:gd name="T3" fmla="*/ 24 h 150"/>
                <a:gd name="T4" fmla="*/ 3 w 169"/>
                <a:gd name="T5" fmla="*/ 51 h 150"/>
                <a:gd name="T6" fmla="*/ 0 w 169"/>
                <a:gd name="T7" fmla="*/ 70 h 150"/>
                <a:gd name="T8" fmla="*/ 3 w 169"/>
                <a:gd name="T9" fmla="*/ 89 h 150"/>
                <a:gd name="T10" fmla="*/ 16 w 169"/>
                <a:gd name="T11" fmla="*/ 103 h 150"/>
                <a:gd name="T12" fmla="*/ 32 w 169"/>
                <a:gd name="T13" fmla="*/ 111 h 150"/>
                <a:gd name="T14" fmla="*/ 36 w 169"/>
                <a:gd name="T15" fmla="*/ 104 h 150"/>
                <a:gd name="T16" fmla="*/ 43 w 169"/>
                <a:gd name="T17" fmla="*/ 102 h 150"/>
                <a:gd name="T18" fmla="*/ 55 w 169"/>
                <a:gd name="T19" fmla="*/ 112 h 150"/>
                <a:gd name="T20" fmla="*/ 67 w 169"/>
                <a:gd name="T21" fmla="*/ 131 h 150"/>
                <a:gd name="T22" fmla="*/ 80 w 169"/>
                <a:gd name="T23" fmla="*/ 140 h 150"/>
                <a:gd name="T24" fmla="*/ 94 w 169"/>
                <a:gd name="T25" fmla="*/ 146 h 150"/>
                <a:gd name="T26" fmla="*/ 118 w 169"/>
                <a:gd name="T27" fmla="*/ 149 h 150"/>
                <a:gd name="T28" fmla="*/ 164 w 169"/>
                <a:gd name="T29" fmla="*/ 126 h 150"/>
                <a:gd name="T30" fmla="*/ 168 w 169"/>
                <a:gd name="T31" fmla="*/ 108 h 150"/>
                <a:gd name="T32" fmla="*/ 165 w 169"/>
                <a:gd name="T33" fmla="*/ 83 h 150"/>
                <a:gd name="T34" fmla="*/ 162 w 169"/>
                <a:gd name="T35" fmla="*/ 64 h 150"/>
                <a:gd name="T36" fmla="*/ 149 w 169"/>
                <a:gd name="T37" fmla="*/ 38 h 150"/>
                <a:gd name="T38" fmla="*/ 122 w 169"/>
                <a:gd name="T39" fmla="*/ 10 h 150"/>
                <a:gd name="T40" fmla="*/ 94 w 169"/>
                <a:gd name="T41" fmla="*/ 0 h 150"/>
                <a:gd name="T42" fmla="*/ 59 w 169"/>
                <a:gd name="T43" fmla="*/ 1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9" h="150">
                  <a:moveTo>
                    <a:pt x="59" y="1"/>
                  </a:moveTo>
                  <a:lnTo>
                    <a:pt x="17" y="24"/>
                  </a:lnTo>
                  <a:lnTo>
                    <a:pt x="3" y="51"/>
                  </a:lnTo>
                  <a:lnTo>
                    <a:pt x="0" y="70"/>
                  </a:lnTo>
                  <a:lnTo>
                    <a:pt x="3" y="89"/>
                  </a:lnTo>
                  <a:lnTo>
                    <a:pt x="16" y="103"/>
                  </a:lnTo>
                  <a:lnTo>
                    <a:pt x="32" y="111"/>
                  </a:lnTo>
                  <a:lnTo>
                    <a:pt x="36" y="104"/>
                  </a:lnTo>
                  <a:lnTo>
                    <a:pt x="43" y="102"/>
                  </a:lnTo>
                  <a:lnTo>
                    <a:pt x="55" y="112"/>
                  </a:lnTo>
                  <a:lnTo>
                    <a:pt x="67" y="131"/>
                  </a:lnTo>
                  <a:lnTo>
                    <a:pt x="80" y="140"/>
                  </a:lnTo>
                  <a:lnTo>
                    <a:pt x="94" y="146"/>
                  </a:lnTo>
                  <a:lnTo>
                    <a:pt x="118" y="149"/>
                  </a:lnTo>
                  <a:lnTo>
                    <a:pt x="164" y="126"/>
                  </a:lnTo>
                  <a:lnTo>
                    <a:pt x="168" y="108"/>
                  </a:lnTo>
                  <a:lnTo>
                    <a:pt x="165" y="83"/>
                  </a:lnTo>
                  <a:lnTo>
                    <a:pt x="162" y="64"/>
                  </a:lnTo>
                  <a:lnTo>
                    <a:pt x="149" y="38"/>
                  </a:lnTo>
                  <a:lnTo>
                    <a:pt x="122" y="10"/>
                  </a:lnTo>
                  <a:lnTo>
                    <a:pt x="94" y="0"/>
                  </a:lnTo>
                  <a:lnTo>
                    <a:pt x="59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40" name="Freeform 748"/>
            <p:cNvSpPr>
              <a:spLocks/>
            </p:cNvSpPr>
            <p:nvPr/>
          </p:nvSpPr>
          <p:spPr bwMode="auto">
            <a:xfrm>
              <a:off x="4484" y="2908"/>
              <a:ext cx="56" cy="46"/>
            </a:xfrm>
            <a:custGeom>
              <a:avLst/>
              <a:gdLst>
                <a:gd name="T0" fmla="*/ 0 w 56"/>
                <a:gd name="T1" fmla="*/ 0 h 46"/>
                <a:gd name="T2" fmla="*/ 16 w 56"/>
                <a:gd name="T3" fmla="*/ 16 h 46"/>
                <a:gd name="T4" fmla="*/ 38 w 56"/>
                <a:gd name="T5" fmla="*/ 16 h 46"/>
                <a:gd name="T6" fmla="*/ 48 w 56"/>
                <a:gd name="T7" fmla="*/ 25 h 46"/>
                <a:gd name="T8" fmla="*/ 55 w 56"/>
                <a:gd name="T9" fmla="*/ 45 h 46"/>
                <a:gd name="T10" fmla="*/ 42 w 56"/>
                <a:gd name="T11" fmla="*/ 20 h 46"/>
                <a:gd name="T12" fmla="*/ 28 w 56"/>
                <a:gd name="T13" fmla="*/ 20 h 46"/>
                <a:gd name="T14" fmla="*/ 16 w 56"/>
                <a:gd name="T15" fmla="*/ 20 h 46"/>
                <a:gd name="T16" fmla="*/ 7 w 56"/>
                <a:gd name="T17" fmla="*/ 15 h 46"/>
                <a:gd name="T18" fmla="*/ 0 w 56"/>
                <a:gd name="T1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46">
                  <a:moveTo>
                    <a:pt x="0" y="0"/>
                  </a:moveTo>
                  <a:lnTo>
                    <a:pt x="16" y="16"/>
                  </a:lnTo>
                  <a:lnTo>
                    <a:pt x="38" y="16"/>
                  </a:lnTo>
                  <a:lnTo>
                    <a:pt x="48" y="25"/>
                  </a:lnTo>
                  <a:lnTo>
                    <a:pt x="55" y="45"/>
                  </a:lnTo>
                  <a:lnTo>
                    <a:pt x="42" y="20"/>
                  </a:lnTo>
                  <a:lnTo>
                    <a:pt x="28" y="20"/>
                  </a:lnTo>
                  <a:lnTo>
                    <a:pt x="16" y="20"/>
                  </a:lnTo>
                  <a:lnTo>
                    <a:pt x="7" y="15"/>
                  </a:lnTo>
                  <a:lnTo>
                    <a:pt x="0" y="0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41" name="Freeform 749"/>
            <p:cNvSpPr>
              <a:spLocks/>
            </p:cNvSpPr>
            <p:nvPr/>
          </p:nvSpPr>
          <p:spPr bwMode="auto">
            <a:xfrm>
              <a:off x="4466" y="2802"/>
              <a:ext cx="82" cy="49"/>
            </a:xfrm>
            <a:custGeom>
              <a:avLst/>
              <a:gdLst>
                <a:gd name="T0" fmla="*/ 14 w 82"/>
                <a:gd name="T1" fmla="*/ 16 h 49"/>
                <a:gd name="T2" fmla="*/ 44 w 82"/>
                <a:gd name="T3" fmla="*/ 25 h 49"/>
                <a:gd name="T4" fmla="*/ 65 w 82"/>
                <a:gd name="T5" fmla="*/ 35 h 49"/>
                <a:gd name="T6" fmla="*/ 81 w 82"/>
                <a:gd name="T7" fmla="*/ 45 h 49"/>
                <a:gd name="T8" fmla="*/ 64 w 82"/>
                <a:gd name="T9" fmla="*/ 48 h 49"/>
                <a:gd name="T10" fmla="*/ 31 w 82"/>
                <a:gd name="T11" fmla="*/ 33 h 49"/>
                <a:gd name="T12" fmla="*/ 17 w 82"/>
                <a:gd name="T13" fmla="*/ 35 h 49"/>
                <a:gd name="T14" fmla="*/ 0 w 82"/>
                <a:gd name="T15" fmla="*/ 14 h 49"/>
                <a:gd name="T16" fmla="*/ 1 w 82"/>
                <a:gd name="T17" fmla="*/ 0 h 49"/>
                <a:gd name="T18" fmla="*/ 14 w 82"/>
                <a:gd name="T19" fmla="*/ 1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49">
                  <a:moveTo>
                    <a:pt x="14" y="16"/>
                  </a:moveTo>
                  <a:lnTo>
                    <a:pt x="44" y="25"/>
                  </a:lnTo>
                  <a:lnTo>
                    <a:pt x="65" y="35"/>
                  </a:lnTo>
                  <a:lnTo>
                    <a:pt x="81" y="45"/>
                  </a:lnTo>
                  <a:lnTo>
                    <a:pt x="64" y="48"/>
                  </a:lnTo>
                  <a:lnTo>
                    <a:pt x="31" y="33"/>
                  </a:lnTo>
                  <a:lnTo>
                    <a:pt x="17" y="35"/>
                  </a:lnTo>
                  <a:lnTo>
                    <a:pt x="0" y="14"/>
                  </a:lnTo>
                  <a:lnTo>
                    <a:pt x="1" y="0"/>
                  </a:lnTo>
                  <a:lnTo>
                    <a:pt x="14" y="16"/>
                  </a:lnTo>
                </a:path>
              </a:pathLst>
            </a:custGeom>
            <a:solidFill>
              <a:srgbClr val="3030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42" name="Freeform 750"/>
            <p:cNvSpPr>
              <a:spLocks/>
            </p:cNvSpPr>
            <p:nvPr/>
          </p:nvSpPr>
          <p:spPr bwMode="auto">
            <a:xfrm>
              <a:off x="4521" y="2857"/>
              <a:ext cx="46" cy="20"/>
            </a:xfrm>
            <a:custGeom>
              <a:avLst/>
              <a:gdLst>
                <a:gd name="T0" fmla="*/ 0 w 46"/>
                <a:gd name="T1" fmla="*/ 0 h 20"/>
                <a:gd name="T2" fmla="*/ 13 w 46"/>
                <a:gd name="T3" fmla="*/ 2 h 20"/>
                <a:gd name="T4" fmla="*/ 31 w 46"/>
                <a:gd name="T5" fmla="*/ 4 h 20"/>
                <a:gd name="T6" fmla="*/ 40 w 46"/>
                <a:gd name="T7" fmla="*/ 9 h 20"/>
                <a:gd name="T8" fmla="*/ 45 w 46"/>
                <a:gd name="T9" fmla="*/ 19 h 20"/>
                <a:gd name="T10" fmla="*/ 31 w 46"/>
                <a:gd name="T11" fmla="*/ 18 h 20"/>
                <a:gd name="T12" fmla="*/ 13 w 46"/>
                <a:gd name="T13" fmla="*/ 12 h 20"/>
                <a:gd name="T14" fmla="*/ 7 w 46"/>
                <a:gd name="T15" fmla="*/ 6 h 20"/>
                <a:gd name="T16" fmla="*/ 0 w 46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0">
                  <a:moveTo>
                    <a:pt x="0" y="0"/>
                  </a:moveTo>
                  <a:lnTo>
                    <a:pt x="13" y="2"/>
                  </a:lnTo>
                  <a:lnTo>
                    <a:pt x="31" y="4"/>
                  </a:lnTo>
                  <a:lnTo>
                    <a:pt x="40" y="9"/>
                  </a:lnTo>
                  <a:lnTo>
                    <a:pt x="45" y="19"/>
                  </a:lnTo>
                  <a:lnTo>
                    <a:pt x="31" y="18"/>
                  </a:lnTo>
                  <a:lnTo>
                    <a:pt x="13" y="12"/>
                  </a:lnTo>
                  <a:lnTo>
                    <a:pt x="7" y="6"/>
                  </a:lnTo>
                  <a:lnTo>
                    <a:pt x="0" y="0"/>
                  </a:lnTo>
                </a:path>
              </a:pathLst>
            </a:custGeom>
            <a:solidFill>
              <a:srgbClr val="3030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43" name="Freeform 751"/>
            <p:cNvSpPr>
              <a:spLocks/>
            </p:cNvSpPr>
            <p:nvPr/>
          </p:nvSpPr>
          <p:spPr bwMode="auto">
            <a:xfrm>
              <a:off x="4303" y="3151"/>
              <a:ext cx="65" cy="36"/>
            </a:xfrm>
            <a:custGeom>
              <a:avLst/>
              <a:gdLst>
                <a:gd name="T0" fmla="*/ 0 w 65"/>
                <a:gd name="T1" fmla="*/ 34 h 36"/>
                <a:gd name="T2" fmla="*/ 21 w 65"/>
                <a:gd name="T3" fmla="*/ 19 h 36"/>
                <a:gd name="T4" fmla="*/ 31 w 65"/>
                <a:gd name="T5" fmla="*/ 15 h 36"/>
                <a:gd name="T6" fmla="*/ 43 w 65"/>
                <a:gd name="T7" fmla="*/ 5 h 36"/>
                <a:gd name="T8" fmla="*/ 53 w 65"/>
                <a:gd name="T9" fmla="*/ 2 h 36"/>
                <a:gd name="T10" fmla="*/ 64 w 65"/>
                <a:gd name="T11" fmla="*/ 0 h 36"/>
                <a:gd name="T12" fmla="*/ 48 w 65"/>
                <a:gd name="T13" fmla="*/ 9 h 36"/>
                <a:gd name="T14" fmla="*/ 41 w 65"/>
                <a:gd name="T15" fmla="*/ 15 h 36"/>
                <a:gd name="T16" fmla="*/ 23 w 65"/>
                <a:gd name="T17" fmla="*/ 25 h 36"/>
                <a:gd name="T18" fmla="*/ 14 w 65"/>
                <a:gd name="T19" fmla="*/ 31 h 36"/>
                <a:gd name="T20" fmla="*/ 5 w 65"/>
                <a:gd name="T21" fmla="*/ 35 h 36"/>
                <a:gd name="T22" fmla="*/ 0 w 65"/>
                <a:gd name="T23" fmla="*/ 3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36">
                  <a:moveTo>
                    <a:pt x="0" y="34"/>
                  </a:moveTo>
                  <a:lnTo>
                    <a:pt x="21" y="19"/>
                  </a:lnTo>
                  <a:lnTo>
                    <a:pt x="31" y="15"/>
                  </a:lnTo>
                  <a:lnTo>
                    <a:pt x="43" y="5"/>
                  </a:lnTo>
                  <a:lnTo>
                    <a:pt x="53" y="2"/>
                  </a:lnTo>
                  <a:lnTo>
                    <a:pt x="64" y="0"/>
                  </a:lnTo>
                  <a:lnTo>
                    <a:pt x="48" y="9"/>
                  </a:lnTo>
                  <a:lnTo>
                    <a:pt x="41" y="15"/>
                  </a:lnTo>
                  <a:lnTo>
                    <a:pt x="23" y="25"/>
                  </a:lnTo>
                  <a:lnTo>
                    <a:pt x="14" y="31"/>
                  </a:lnTo>
                  <a:lnTo>
                    <a:pt x="5" y="35"/>
                  </a:lnTo>
                  <a:lnTo>
                    <a:pt x="0" y="34"/>
                  </a:lnTo>
                </a:path>
              </a:pathLst>
            </a:custGeom>
            <a:solidFill>
              <a:srgbClr val="4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2944" name="Group 752"/>
          <p:cNvGrpSpPr>
            <a:grpSpLocks/>
          </p:cNvGrpSpPr>
          <p:nvPr/>
        </p:nvGrpSpPr>
        <p:grpSpPr bwMode="auto">
          <a:xfrm>
            <a:off x="2667000" y="4572000"/>
            <a:ext cx="1373188" cy="841375"/>
            <a:chOff x="1680" y="2880"/>
            <a:chExt cx="865" cy="530"/>
          </a:xfrm>
        </p:grpSpPr>
        <p:sp>
          <p:nvSpPr>
            <p:cNvPr id="1032945" name="Freeform 753"/>
            <p:cNvSpPr>
              <a:spLocks/>
            </p:cNvSpPr>
            <p:nvPr/>
          </p:nvSpPr>
          <p:spPr bwMode="auto">
            <a:xfrm>
              <a:off x="2184" y="3030"/>
              <a:ext cx="354" cy="312"/>
            </a:xfrm>
            <a:custGeom>
              <a:avLst/>
              <a:gdLst>
                <a:gd name="T0" fmla="*/ 40 w 354"/>
                <a:gd name="T1" fmla="*/ 44 h 312"/>
                <a:gd name="T2" fmla="*/ 83 w 354"/>
                <a:gd name="T3" fmla="*/ 24 h 312"/>
                <a:gd name="T4" fmla="*/ 93 w 354"/>
                <a:gd name="T5" fmla="*/ 22 h 312"/>
                <a:gd name="T6" fmla="*/ 117 w 354"/>
                <a:gd name="T7" fmla="*/ 12 h 312"/>
                <a:gd name="T8" fmla="*/ 184 w 354"/>
                <a:gd name="T9" fmla="*/ 0 h 312"/>
                <a:gd name="T10" fmla="*/ 199 w 354"/>
                <a:gd name="T11" fmla="*/ 8 h 312"/>
                <a:gd name="T12" fmla="*/ 236 w 354"/>
                <a:gd name="T13" fmla="*/ 20 h 312"/>
                <a:gd name="T14" fmla="*/ 292 w 354"/>
                <a:gd name="T15" fmla="*/ 41 h 312"/>
                <a:gd name="T16" fmla="*/ 311 w 354"/>
                <a:gd name="T17" fmla="*/ 66 h 312"/>
                <a:gd name="T18" fmla="*/ 322 w 354"/>
                <a:gd name="T19" fmla="*/ 105 h 312"/>
                <a:gd name="T20" fmla="*/ 337 w 354"/>
                <a:gd name="T21" fmla="*/ 129 h 312"/>
                <a:gd name="T22" fmla="*/ 346 w 354"/>
                <a:gd name="T23" fmla="*/ 158 h 312"/>
                <a:gd name="T24" fmla="*/ 353 w 354"/>
                <a:gd name="T25" fmla="*/ 170 h 312"/>
                <a:gd name="T26" fmla="*/ 351 w 354"/>
                <a:gd name="T27" fmla="*/ 196 h 312"/>
                <a:gd name="T28" fmla="*/ 346 w 354"/>
                <a:gd name="T29" fmla="*/ 217 h 312"/>
                <a:gd name="T30" fmla="*/ 308 w 354"/>
                <a:gd name="T31" fmla="*/ 285 h 312"/>
                <a:gd name="T32" fmla="*/ 302 w 354"/>
                <a:gd name="T33" fmla="*/ 289 h 312"/>
                <a:gd name="T34" fmla="*/ 280 w 354"/>
                <a:gd name="T35" fmla="*/ 289 h 312"/>
                <a:gd name="T36" fmla="*/ 149 w 354"/>
                <a:gd name="T37" fmla="*/ 311 h 312"/>
                <a:gd name="T38" fmla="*/ 64 w 354"/>
                <a:gd name="T39" fmla="*/ 284 h 312"/>
                <a:gd name="T40" fmla="*/ 44 w 354"/>
                <a:gd name="T41" fmla="*/ 262 h 312"/>
                <a:gd name="T42" fmla="*/ 0 w 354"/>
                <a:gd name="T43" fmla="*/ 186 h 312"/>
                <a:gd name="T44" fmla="*/ 25 w 354"/>
                <a:gd name="T45" fmla="*/ 58 h 312"/>
                <a:gd name="T46" fmla="*/ 40 w 354"/>
                <a:gd name="T47" fmla="*/ 44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54" h="312">
                  <a:moveTo>
                    <a:pt x="40" y="44"/>
                  </a:moveTo>
                  <a:lnTo>
                    <a:pt x="83" y="24"/>
                  </a:lnTo>
                  <a:lnTo>
                    <a:pt x="93" y="22"/>
                  </a:lnTo>
                  <a:lnTo>
                    <a:pt x="117" y="12"/>
                  </a:lnTo>
                  <a:lnTo>
                    <a:pt x="184" y="0"/>
                  </a:lnTo>
                  <a:lnTo>
                    <a:pt x="199" y="8"/>
                  </a:lnTo>
                  <a:lnTo>
                    <a:pt x="236" y="20"/>
                  </a:lnTo>
                  <a:lnTo>
                    <a:pt x="292" y="41"/>
                  </a:lnTo>
                  <a:lnTo>
                    <a:pt x="311" y="66"/>
                  </a:lnTo>
                  <a:lnTo>
                    <a:pt x="322" y="105"/>
                  </a:lnTo>
                  <a:lnTo>
                    <a:pt x="337" y="129"/>
                  </a:lnTo>
                  <a:lnTo>
                    <a:pt x="346" y="158"/>
                  </a:lnTo>
                  <a:lnTo>
                    <a:pt x="353" y="170"/>
                  </a:lnTo>
                  <a:lnTo>
                    <a:pt x="351" y="196"/>
                  </a:lnTo>
                  <a:lnTo>
                    <a:pt x="346" y="217"/>
                  </a:lnTo>
                  <a:lnTo>
                    <a:pt x="308" y="285"/>
                  </a:lnTo>
                  <a:lnTo>
                    <a:pt x="302" y="289"/>
                  </a:lnTo>
                  <a:lnTo>
                    <a:pt x="280" y="289"/>
                  </a:lnTo>
                  <a:lnTo>
                    <a:pt x="149" y="311"/>
                  </a:lnTo>
                  <a:lnTo>
                    <a:pt x="64" y="284"/>
                  </a:lnTo>
                  <a:lnTo>
                    <a:pt x="44" y="262"/>
                  </a:lnTo>
                  <a:lnTo>
                    <a:pt x="0" y="186"/>
                  </a:lnTo>
                  <a:lnTo>
                    <a:pt x="25" y="58"/>
                  </a:lnTo>
                  <a:lnTo>
                    <a:pt x="40" y="44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46" name="Freeform 754"/>
            <p:cNvSpPr>
              <a:spLocks/>
            </p:cNvSpPr>
            <p:nvPr/>
          </p:nvSpPr>
          <p:spPr bwMode="auto">
            <a:xfrm>
              <a:off x="2422" y="3052"/>
              <a:ext cx="116" cy="268"/>
            </a:xfrm>
            <a:custGeom>
              <a:avLst/>
              <a:gdLst>
                <a:gd name="T0" fmla="*/ 0 w 116"/>
                <a:gd name="T1" fmla="*/ 0 h 268"/>
                <a:gd name="T2" fmla="*/ 41 w 116"/>
                <a:gd name="T3" fmla="*/ 19 h 268"/>
                <a:gd name="T4" fmla="*/ 31 w 116"/>
                <a:gd name="T5" fmla="*/ 31 h 268"/>
                <a:gd name="T6" fmla="*/ 53 w 116"/>
                <a:gd name="T7" fmla="*/ 32 h 268"/>
                <a:gd name="T8" fmla="*/ 64 w 116"/>
                <a:gd name="T9" fmla="*/ 59 h 268"/>
                <a:gd name="T10" fmla="*/ 66 w 116"/>
                <a:gd name="T11" fmla="*/ 103 h 268"/>
                <a:gd name="T12" fmla="*/ 73 w 116"/>
                <a:gd name="T13" fmla="*/ 109 h 268"/>
                <a:gd name="T14" fmla="*/ 73 w 116"/>
                <a:gd name="T15" fmla="*/ 134 h 268"/>
                <a:gd name="T16" fmla="*/ 65 w 116"/>
                <a:gd name="T17" fmla="*/ 141 h 268"/>
                <a:gd name="T18" fmla="*/ 85 w 116"/>
                <a:gd name="T19" fmla="*/ 147 h 268"/>
                <a:gd name="T20" fmla="*/ 99 w 116"/>
                <a:gd name="T21" fmla="*/ 163 h 268"/>
                <a:gd name="T22" fmla="*/ 73 w 116"/>
                <a:gd name="T23" fmla="*/ 159 h 268"/>
                <a:gd name="T24" fmla="*/ 70 w 116"/>
                <a:gd name="T25" fmla="*/ 169 h 268"/>
                <a:gd name="T26" fmla="*/ 83 w 116"/>
                <a:gd name="T27" fmla="*/ 179 h 268"/>
                <a:gd name="T28" fmla="*/ 79 w 116"/>
                <a:gd name="T29" fmla="*/ 202 h 268"/>
                <a:gd name="T30" fmla="*/ 63 w 116"/>
                <a:gd name="T31" fmla="*/ 196 h 268"/>
                <a:gd name="T32" fmla="*/ 31 w 116"/>
                <a:gd name="T33" fmla="*/ 245 h 268"/>
                <a:gd name="T34" fmla="*/ 66 w 116"/>
                <a:gd name="T35" fmla="*/ 267 h 268"/>
                <a:gd name="T36" fmla="*/ 76 w 116"/>
                <a:gd name="T37" fmla="*/ 251 h 268"/>
                <a:gd name="T38" fmla="*/ 115 w 116"/>
                <a:gd name="T39" fmla="*/ 180 h 268"/>
                <a:gd name="T40" fmla="*/ 115 w 116"/>
                <a:gd name="T41" fmla="*/ 145 h 268"/>
                <a:gd name="T42" fmla="*/ 100 w 116"/>
                <a:gd name="T43" fmla="*/ 124 h 268"/>
                <a:gd name="T44" fmla="*/ 84 w 116"/>
                <a:gd name="T45" fmla="*/ 82 h 268"/>
                <a:gd name="T46" fmla="*/ 69 w 116"/>
                <a:gd name="T47" fmla="*/ 40 h 268"/>
                <a:gd name="T48" fmla="*/ 55 w 116"/>
                <a:gd name="T49" fmla="*/ 20 h 268"/>
                <a:gd name="T50" fmla="*/ 44 w 116"/>
                <a:gd name="T51" fmla="*/ 14 h 268"/>
                <a:gd name="T52" fmla="*/ 0 w 116"/>
                <a:gd name="T5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6" h="268">
                  <a:moveTo>
                    <a:pt x="0" y="0"/>
                  </a:moveTo>
                  <a:lnTo>
                    <a:pt x="41" y="19"/>
                  </a:lnTo>
                  <a:lnTo>
                    <a:pt x="31" y="31"/>
                  </a:lnTo>
                  <a:lnTo>
                    <a:pt x="53" y="32"/>
                  </a:lnTo>
                  <a:lnTo>
                    <a:pt x="64" y="59"/>
                  </a:lnTo>
                  <a:lnTo>
                    <a:pt x="66" y="103"/>
                  </a:lnTo>
                  <a:lnTo>
                    <a:pt x="73" y="109"/>
                  </a:lnTo>
                  <a:lnTo>
                    <a:pt x="73" y="134"/>
                  </a:lnTo>
                  <a:lnTo>
                    <a:pt x="65" y="141"/>
                  </a:lnTo>
                  <a:lnTo>
                    <a:pt x="85" y="147"/>
                  </a:lnTo>
                  <a:lnTo>
                    <a:pt x="99" y="163"/>
                  </a:lnTo>
                  <a:lnTo>
                    <a:pt x="73" y="159"/>
                  </a:lnTo>
                  <a:lnTo>
                    <a:pt x="70" y="169"/>
                  </a:lnTo>
                  <a:lnTo>
                    <a:pt x="83" y="179"/>
                  </a:lnTo>
                  <a:lnTo>
                    <a:pt x="79" y="202"/>
                  </a:lnTo>
                  <a:lnTo>
                    <a:pt x="63" y="196"/>
                  </a:lnTo>
                  <a:lnTo>
                    <a:pt x="31" y="245"/>
                  </a:lnTo>
                  <a:lnTo>
                    <a:pt x="66" y="267"/>
                  </a:lnTo>
                  <a:lnTo>
                    <a:pt x="76" y="251"/>
                  </a:lnTo>
                  <a:lnTo>
                    <a:pt x="115" y="180"/>
                  </a:lnTo>
                  <a:lnTo>
                    <a:pt x="115" y="145"/>
                  </a:lnTo>
                  <a:lnTo>
                    <a:pt x="100" y="124"/>
                  </a:lnTo>
                  <a:lnTo>
                    <a:pt x="84" y="82"/>
                  </a:lnTo>
                  <a:lnTo>
                    <a:pt x="69" y="40"/>
                  </a:lnTo>
                  <a:lnTo>
                    <a:pt x="55" y="20"/>
                  </a:lnTo>
                  <a:lnTo>
                    <a:pt x="44" y="14"/>
                  </a:lnTo>
                  <a:lnTo>
                    <a:pt x="0" y="0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47" name="Freeform 755"/>
            <p:cNvSpPr>
              <a:spLocks/>
            </p:cNvSpPr>
            <p:nvPr/>
          </p:nvSpPr>
          <p:spPr bwMode="auto">
            <a:xfrm>
              <a:off x="2336" y="3059"/>
              <a:ext cx="157" cy="245"/>
            </a:xfrm>
            <a:custGeom>
              <a:avLst/>
              <a:gdLst>
                <a:gd name="T0" fmla="*/ 60 w 157"/>
                <a:gd name="T1" fmla="*/ 0 h 245"/>
                <a:gd name="T2" fmla="*/ 69 w 157"/>
                <a:gd name="T3" fmla="*/ 36 h 245"/>
                <a:gd name="T4" fmla="*/ 37 w 157"/>
                <a:gd name="T5" fmla="*/ 117 h 245"/>
                <a:gd name="T6" fmla="*/ 0 w 157"/>
                <a:gd name="T7" fmla="*/ 208 h 245"/>
                <a:gd name="T8" fmla="*/ 58 w 157"/>
                <a:gd name="T9" fmla="*/ 110 h 245"/>
                <a:gd name="T10" fmla="*/ 72 w 157"/>
                <a:gd name="T11" fmla="*/ 139 h 245"/>
                <a:gd name="T12" fmla="*/ 38 w 157"/>
                <a:gd name="T13" fmla="*/ 238 h 245"/>
                <a:gd name="T14" fmla="*/ 97 w 157"/>
                <a:gd name="T15" fmla="*/ 175 h 245"/>
                <a:gd name="T16" fmla="*/ 102 w 157"/>
                <a:gd name="T17" fmla="*/ 203 h 245"/>
                <a:gd name="T18" fmla="*/ 83 w 157"/>
                <a:gd name="T19" fmla="*/ 242 h 245"/>
                <a:gd name="T20" fmla="*/ 110 w 157"/>
                <a:gd name="T21" fmla="*/ 244 h 245"/>
                <a:gd name="T22" fmla="*/ 101 w 157"/>
                <a:gd name="T23" fmla="*/ 225 h 245"/>
                <a:gd name="T24" fmla="*/ 119 w 157"/>
                <a:gd name="T25" fmla="*/ 192 h 245"/>
                <a:gd name="T26" fmla="*/ 122 w 157"/>
                <a:gd name="T27" fmla="*/ 161 h 245"/>
                <a:gd name="T28" fmla="*/ 133 w 157"/>
                <a:gd name="T29" fmla="*/ 149 h 245"/>
                <a:gd name="T30" fmla="*/ 156 w 157"/>
                <a:gd name="T31" fmla="*/ 136 h 245"/>
                <a:gd name="T32" fmla="*/ 153 w 157"/>
                <a:gd name="T33" fmla="*/ 128 h 245"/>
                <a:gd name="T34" fmla="*/ 131 w 157"/>
                <a:gd name="T35" fmla="*/ 129 h 245"/>
                <a:gd name="T36" fmla="*/ 106 w 157"/>
                <a:gd name="T37" fmla="*/ 72 h 245"/>
                <a:gd name="T38" fmla="*/ 110 w 157"/>
                <a:gd name="T39" fmla="*/ 30 h 245"/>
                <a:gd name="T40" fmla="*/ 88 w 157"/>
                <a:gd name="T41" fmla="*/ 65 h 245"/>
                <a:gd name="T42" fmla="*/ 83 w 157"/>
                <a:gd name="T43" fmla="*/ 45 h 245"/>
                <a:gd name="T44" fmla="*/ 81 w 157"/>
                <a:gd name="T45" fmla="*/ 25 h 245"/>
                <a:gd name="T46" fmla="*/ 68 w 157"/>
                <a:gd name="T47" fmla="*/ 1 h 245"/>
                <a:gd name="T48" fmla="*/ 60 w 157"/>
                <a:gd name="T4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7" h="245">
                  <a:moveTo>
                    <a:pt x="60" y="0"/>
                  </a:moveTo>
                  <a:lnTo>
                    <a:pt x="69" y="36"/>
                  </a:lnTo>
                  <a:lnTo>
                    <a:pt x="37" y="117"/>
                  </a:lnTo>
                  <a:lnTo>
                    <a:pt x="0" y="208"/>
                  </a:lnTo>
                  <a:lnTo>
                    <a:pt x="58" y="110"/>
                  </a:lnTo>
                  <a:lnTo>
                    <a:pt x="72" y="139"/>
                  </a:lnTo>
                  <a:lnTo>
                    <a:pt x="38" y="238"/>
                  </a:lnTo>
                  <a:lnTo>
                    <a:pt x="97" y="175"/>
                  </a:lnTo>
                  <a:lnTo>
                    <a:pt x="102" y="203"/>
                  </a:lnTo>
                  <a:lnTo>
                    <a:pt x="83" y="242"/>
                  </a:lnTo>
                  <a:lnTo>
                    <a:pt x="110" y="244"/>
                  </a:lnTo>
                  <a:lnTo>
                    <a:pt x="101" y="225"/>
                  </a:lnTo>
                  <a:lnTo>
                    <a:pt x="119" y="192"/>
                  </a:lnTo>
                  <a:lnTo>
                    <a:pt x="122" y="161"/>
                  </a:lnTo>
                  <a:lnTo>
                    <a:pt x="133" y="149"/>
                  </a:lnTo>
                  <a:lnTo>
                    <a:pt x="156" y="136"/>
                  </a:lnTo>
                  <a:lnTo>
                    <a:pt x="153" y="128"/>
                  </a:lnTo>
                  <a:lnTo>
                    <a:pt x="131" y="129"/>
                  </a:lnTo>
                  <a:lnTo>
                    <a:pt x="106" y="72"/>
                  </a:lnTo>
                  <a:lnTo>
                    <a:pt x="110" y="30"/>
                  </a:lnTo>
                  <a:lnTo>
                    <a:pt x="88" y="65"/>
                  </a:lnTo>
                  <a:lnTo>
                    <a:pt x="83" y="45"/>
                  </a:lnTo>
                  <a:lnTo>
                    <a:pt x="81" y="25"/>
                  </a:lnTo>
                  <a:lnTo>
                    <a:pt x="68" y="1"/>
                  </a:lnTo>
                  <a:lnTo>
                    <a:pt x="60" y="0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48" name="Freeform 756"/>
            <p:cNvSpPr>
              <a:spLocks/>
            </p:cNvSpPr>
            <p:nvPr/>
          </p:nvSpPr>
          <p:spPr bwMode="auto">
            <a:xfrm>
              <a:off x="2192" y="3125"/>
              <a:ext cx="63" cy="154"/>
            </a:xfrm>
            <a:custGeom>
              <a:avLst/>
              <a:gdLst>
                <a:gd name="T0" fmla="*/ 26 w 63"/>
                <a:gd name="T1" fmla="*/ 21 h 154"/>
                <a:gd name="T2" fmla="*/ 42 w 63"/>
                <a:gd name="T3" fmla="*/ 46 h 154"/>
                <a:gd name="T4" fmla="*/ 31 w 63"/>
                <a:gd name="T5" fmla="*/ 52 h 154"/>
                <a:gd name="T6" fmla="*/ 40 w 63"/>
                <a:gd name="T7" fmla="*/ 72 h 154"/>
                <a:gd name="T8" fmla="*/ 11 w 63"/>
                <a:gd name="T9" fmla="*/ 70 h 154"/>
                <a:gd name="T10" fmla="*/ 0 w 63"/>
                <a:gd name="T11" fmla="*/ 78 h 154"/>
                <a:gd name="T12" fmla="*/ 3 w 63"/>
                <a:gd name="T13" fmla="*/ 93 h 154"/>
                <a:gd name="T14" fmla="*/ 36 w 63"/>
                <a:gd name="T15" fmla="*/ 97 h 154"/>
                <a:gd name="T16" fmla="*/ 15 w 63"/>
                <a:gd name="T17" fmla="*/ 118 h 154"/>
                <a:gd name="T18" fmla="*/ 41 w 63"/>
                <a:gd name="T19" fmla="*/ 115 h 154"/>
                <a:gd name="T20" fmla="*/ 31 w 63"/>
                <a:gd name="T21" fmla="*/ 138 h 154"/>
                <a:gd name="T22" fmla="*/ 36 w 63"/>
                <a:gd name="T23" fmla="*/ 146 h 154"/>
                <a:gd name="T24" fmla="*/ 43 w 63"/>
                <a:gd name="T25" fmla="*/ 122 h 154"/>
                <a:gd name="T26" fmla="*/ 60 w 63"/>
                <a:gd name="T27" fmla="*/ 153 h 154"/>
                <a:gd name="T28" fmla="*/ 62 w 63"/>
                <a:gd name="T29" fmla="*/ 114 h 154"/>
                <a:gd name="T30" fmla="*/ 60 w 63"/>
                <a:gd name="T31" fmla="*/ 80 h 154"/>
                <a:gd name="T32" fmla="*/ 54 w 63"/>
                <a:gd name="T33" fmla="*/ 63 h 154"/>
                <a:gd name="T34" fmla="*/ 58 w 63"/>
                <a:gd name="T35" fmla="*/ 47 h 154"/>
                <a:gd name="T36" fmla="*/ 30 w 63"/>
                <a:gd name="T37" fmla="*/ 0 h 154"/>
                <a:gd name="T38" fmla="*/ 26 w 63"/>
                <a:gd name="T39" fmla="*/ 21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3" h="154">
                  <a:moveTo>
                    <a:pt x="26" y="21"/>
                  </a:moveTo>
                  <a:lnTo>
                    <a:pt x="42" y="46"/>
                  </a:lnTo>
                  <a:lnTo>
                    <a:pt x="31" y="52"/>
                  </a:lnTo>
                  <a:lnTo>
                    <a:pt x="40" y="72"/>
                  </a:lnTo>
                  <a:lnTo>
                    <a:pt x="11" y="70"/>
                  </a:lnTo>
                  <a:lnTo>
                    <a:pt x="0" y="78"/>
                  </a:lnTo>
                  <a:lnTo>
                    <a:pt x="3" y="93"/>
                  </a:lnTo>
                  <a:lnTo>
                    <a:pt x="36" y="97"/>
                  </a:lnTo>
                  <a:lnTo>
                    <a:pt x="15" y="118"/>
                  </a:lnTo>
                  <a:lnTo>
                    <a:pt x="41" y="115"/>
                  </a:lnTo>
                  <a:lnTo>
                    <a:pt x="31" y="138"/>
                  </a:lnTo>
                  <a:lnTo>
                    <a:pt x="36" y="146"/>
                  </a:lnTo>
                  <a:lnTo>
                    <a:pt x="43" y="122"/>
                  </a:lnTo>
                  <a:lnTo>
                    <a:pt x="60" y="153"/>
                  </a:lnTo>
                  <a:lnTo>
                    <a:pt x="62" y="114"/>
                  </a:lnTo>
                  <a:lnTo>
                    <a:pt x="60" y="80"/>
                  </a:lnTo>
                  <a:lnTo>
                    <a:pt x="54" y="63"/>
                  </a:lnTo>
                  <a:lnTo>
                    <a:pt x="58" y="47"/>
                  </a:lnTo>
                  <a:lnTo>
                    <a:pt x="30" y="0"/>
                  </a:lnTo>
                  <a:lnTo>
                    <a:pt x="26" y="21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49" name="Freeform 757"/>
            <p:cNvSpPr>
              <a:spLocks/>
            </p:cNvSpPr>
            <p:nvPr/>
          </p:nvSpPr>
          <p:spPr bwMode="auto">
            <a:xfrm>
              <a:off x="2202" y="3074"/>
              <a:ext cx="41" cy="124"/>
            </a:xfrm>
            <a:custGeom>
              <a:avLst/>
              <a:gdLst>
                <a:gd name="T0" fmla="*/ 24 w 41"/>
                <a:gd name="T1" fmla="*/ 0 h 124"/>
                <a:gd name="T2" fmla="*/ 26 w 41"/>
                <a:gd name="T3" fmla="*/ 25 h 124"/>
                <a:gd name="T4" fmla="*/ 40 w 41"/>
                <a:gd name="T5" fmla="*/ 85 h 124"/>
                <a:gd name="T6" fmla="*/ 21 w 41"/>
                <a:gd name="T7" fmla="*/ 56 h 124"/>
                <a:gd name="T8" fmla="*/ 17 w 41"/>
                <a:gd name="T9" fmla="*/ 80 h 124"/>
                <a:gd name="T10" fmla="*/ 9 w 41"/>
                <a:gd name="T11" fmla="*/ 99 h 124"/>
                <a:gd name="T12" fmla="*/ 9 w 41"/>
                <a:gd name="T13" fmla="*/ 116 h 124"/>
                <a:gd name="T14" fmla="*/ 1 w 41"/>
                <a:gd name="T15" fmla="*/ 123 h 124"/>
                <a:gd name="T16" fmla="*/ 0 w 41"/>
                <a:gd name="T17" fmla="*/ 95 h 124"/>
                <a:gd name="T18" fmla="*/ 10 w 41"/>
                <a:gd name="T19" fmla="*/ 69 h 124"/>
                <a:gd name="T20" fmla="*/ 13 w 41"/>
                <a:gd name="T21" fmla="*/ 19 h 124"/>
                <a:gd name="T22" fmla="*/ 18 w 41"/>
                <a:gd name="T23" fmla="*/ 6 h 124"/>
                <a:gd name="T24" fmla="*/ 24 w 41"/>
                <a:gd name="T25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124">
                  <a:moveTo>
                    <a:pt x="24" y="0"/>
                  </a:moveTo>
                  <a:lnTo>
                    <a:pt x="26" y="25"/>
                  </a:lnTo>
                  <a:lnTo>
                    <a:pt x="40" y="85"/>
                  </a:lnTo>
                  <a:lnTo>
                    <a:pt x="21" y="56"/>
                  </a:lnTo>
                  <a:lnTo>
                    <a:pt x="17" y="80"/>
                  </a:lnTo>
                  <a:lnTo>
                    <a:pt x="9" y="99"/>
                  </a:lnTo>
                  <a:lnTo>
                    <a:pt x="9" y="116"/>
                  </a:lnTo>
                  <a:lnTo>
                    <a:pt x="1" y="123"/>
                  </a:lnTo>
                  <a:lnTo>
                    <a:pt x="0" y="95"/>
                  </a:lnTo>
                  <a:lnTo>
                    <a:pt x="10" y="69"/>
                  </a:lnTo>
                  <a:lnTo>
                    <a:pt x="13" y="19"/>
                  </a:lnTo>
                  <a:lnTo>
                    <a:pt x="18" y="6"/>
                  </a:lnTo>
                  <a:lnTo>
                    <a:pt x="24" y="0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50" name="Freeform 758"/>
            <p:cNvSpPr>
              <a:spLocks/>
            </p:cNvSpPr>
            <p:nvPr/>
          </p:nvSpPr>
          <p:spPr bwMode="auto">
            <a:xfrm>
              <a:off x="2247" y="3298"/>
              <a:ext cx="234" cy="111"/>
            </a:xfrm>
            <a:custGeom>
              <a:avLst/>
              <a:gdLst>
                <a:gd name="T0" fmla="*/ 233 w 234"/>
                <a:gd name="T1" fmla="*/ 110 h 111"/>
                <a:gd name="T2" fmla="*/ 223 w 234"/>
                <a:gd name="T3" fmla="*/ 26 h 111"/>
                <a:gd name="T4" fmla="*/ 200 w 234"/>
                <a:gd name="T5" fmla="*/ 0 h 111"/>
                <a:gd name="T6" fmla="*/ 149 w 234"/>
                <a:gd name="T7" fmla="*/ 7 h 111"/>
                <a:gd name="T8" fmla="*/ 113 w 234"/>
                <a:gd name="T9" fmla="*/ 16 h 111"/>
                <a:gd name="T10" fmla="*/ 85 w 234"/>
                <a:gd name="T11" fmla="*/ 16 h 111"/>
                <a:gd name="T12" fmla="*/ 43 w 234"/>
                <a:gd name="T13" fmla="*/ 19 h 111"/>
                <a:gd name="T14" fmla="*/ 14 w 234"/>
                <a:gd name="T15" fmla="*/ 9 h 111"/>
                <a:gd name="T16" fmla="*/ 6 w 234"/>
                <a:gd name="T17" fmla="*/ 34 h 111"/>
                <a:gd name="T18" fmla="*/ 3 w 234"/>
                <a:gd name="T19" fmla="*/ 54 h 111"/>
                <a:gd name="T20" fmla="*/ 0 w 234"/>
                <a:gd name="T21" fmla="*/ 110 h 111"/>
                <a:gd name="T22" fmla="*/ 233 w 234"/>
                <a:gd name="T23" fmla="*/ 1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4" h="111">
                  <a:moveTo>
                    <a:pt x="233" y="110"/>
                  </a:moveTo>
                  <a:lnTo>
                    <a:pt x="223" y="26"/>
                  </a:lnTo>
                  <a:lnTo>
                    <a:pt x="200" y="0"/>
                  </a:lnTo>
                  <a:lnTo>
                    <a:pt x="149" y="7"/>
                  </a:lnTo>
                  <a:lnTo>
                    <a:pt x="113" y="16"/>
                  </a:lnTo>
                  <a:lnTo>
                    <a:pt x="85" y="16"/>
                  </a:lnTo>
                  <a:lnTo>
                    <a:pt x="43" y="19"/>
                  </a:lnTo>
                  <a:lnTo>
                    <a:pt x="14" y="9"/>
                  </a:lnTo>
                  <a:lnTo>
                    <a:pt x="6" y="34"/>
                  </a:lnTo>
                  <a:lnTo>
                    <a:pt x="3" y="54"/>
                  </a:lnTo>
                  <a:lnTo>
                    <a:pt x="0" y="110"/>
                  </a:lnTo>
                  <a:lnTo>
                    <a:pt x="233" y="110"/>
                  </a:lnTo>
                </a:path>
              </a:pathLst>
            </a:custGeom>
            <a:solidFill>
              <a:srgbClr val="505050"/>
            </a:solidFill>
            <a:ln w="12700" cap="rnd" cmpd="sng">
              <a:solidFill>
                <a:srgbClr val="50505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51" name="Freeform 759"/>
            <p:cNvSpPr>
              <a:spLocks/>
            </p:cNvSpPr>
            <p:nvPr/>
          </p:nvSpPr>
          <p:spPr bwMode="auto">
            <a:xfrm>
              <a:off x="2264" y="3054"/>
              <a:ext cx="58" cy="283"/>
            </a:xfrm>
            <a:custGeom>
              <a:avLst/>
              <a:gdLst>
                <a:gd name="T0" fmla="*/ 40 w 58"/>
                <a:gd name="T1" fmla="*/ 3 h 283"/>
                <a:gd name="T2" fmla="*/ 40 w 58"/>
                <a:gd name="T3" fmla="*/ 7 h 283"/>
                <a:gd name="T4" fmla="*/ 45 w 58"/>
                <a:gd name="T5" fmla="*/ 20 h 283"/>
                <a:gd name="T6" fmla="*/ 37 w 58"/>
                <a:gd name="T7" fmla="*/ 35 h 283"/>
                <a:gd name="T8" fmla="*/ 24 w 58"/>
                <a:gd name="T9" fmla="*/ 70 h 283"/>
                <a:gd name="T10" fmla="*/ 19 w 58"/>
                <a:gd name="T11" fmla="*/ 107 h 283"/>
                <a:gd name="T12" fmla="*/ 15 w 58"/>
                <a:gd name="T13" fmla="*/ 179 h 283"/>
                <a:gd name="T14" fmla="*/ 11 w 58"/>
                <a:gd name="T15" fmla="*/ 211 h 283"/>
                <a:gd name="T16" fmla="*/ 4 w 58"/>
                <a:gd name="T17" fmla="*/ 241 h 283"/>
                <a:gd name="T18" fmla="*/ 0 w 58"/>
                <a:gd name="T19" fmla="*/ 258 h 283"/>
                <a:gd name="T20" fmla="*/ 28 w 58"/>
                <a:gd name="T21" fmla="*/ 282 h 283"/>
                <a:gd name="T22" fmla="*/ 56 w 58"/>
                <a:gd name="T23" fmla="*/ 257 h 283"/>
                <a:gd name="T24" fmla="*/ 47 w 58"/>
                <a:gd name="T25" fmla="*/ 185 h 283"/>
                <a:gd name="T26" fmla="*/ 41 w 58"/>
                <a:gd name="T27" fmla="*/ 133 h 283"/>
                <a:gd name="T28" fmla="*/ 43 w 58"/>
                <a:gd name="T29" fmla="*/ 97 h 283"/>
                <a:gd name="T30" fmla="*/ 50 w 58"/>
                <a:gd name="T31" fmla="*/ 57 h 283"/>
                <a:gd name="T32" fmla="*/ 50 w 58"/>
                <a:gd name="T33" fmla="*/ 37 h 283"/>
                <a:gd name="T34" fmla="*/ 48 w 58"/>
                <a:gd name="T35" fmla="*/ 23 h 283"/>
                <a:gd name="T36" fmla="*/ 48 w 58"/>
                <a:gd name="T37" fmla="*/ 15 h 283"/>
                <a:gd name="T38" fmla="*/ 57 w 58"/>
                <a:gd name="T39" fmla="*/ 10 h 283"/>
                <a:gd name="T40" fmla="*/ 57 w 58"/>
                <a:gd name="T41" fmla="*/ 3 h 283"/>
                <a:gd name="T42" fmla="*/ 56 w 58"/>
                <a:gd name="T43" fmla="*/ 0 h 283"/>
                <a:gd name="T44" fmla="*/ 40 w 58"/>
                <a:gd name="T45" fmla="*/ 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8" h="283">
                  <a:moveTo>
                    <a:pt x="40" y="3"/>
                  </a:moveTo>
                  <a:lnTo>
                    <a:pt x="40" y="7"/>
                  </a:lnTo>
                  <a:lnTo>
                    <a:pt x="45" y="20"/>
                  </a:lnTo>
                  <a:lnTo>
                    <a:pt x="37" y="35"/>
                  </a:lnTo>
                  <a:lnTo>
                    <a:pt x="24" y="70"/>
                  </a:lnTo>
                  <a:lnTo>
                    <a:pt x="19" y="107"/>
                  </a:lnTo>
                  <a:lnTo>
                    <a:pt x="15" y="179"/>
                  </a:lnTo>
                  <a:lnTo>
                    <a:pt x="11" y="211"/>
                  </a:lnTo>
                  <a:lnTo>
                    <a:pt x="4" y="241"/>
                  </a:lnTo>
                  <a:lnTo>
                    <a:pt x="0" y="258"/>
                  </a:lnTo>
                  <a:lnTo>
                    <a:pt x="28" y="282"/>
                  </a:lnTo>
                  <a:lnTo>
                    <a:pt x="56" y="257"/>
                  </a:lnTo>
                  <a:lnTo>
                    <a:pt x="47" y="185"/>
                  </a:lnTo>
                  <a:lnTo>
                    <a:pt x="41" y="133"/>
                  </a:lnTo>
                  <a:lnTo>
                    <a:pt x="43" y="97"/>
                  </a:lnTo>
                  <a:lnTo>
                    <a:pt x="50" y="57"/>
                  </a:lnTo>
                  <a:lnTo>
                    <a:pt x="50" y="37"/>
                  </a:lnTo>
                  <a:lnTo>
                    <a:pt x="48" y="23"/>
                  </a:lnTo>
                  <a:lnTo>
                    <a:pt x="48" y="15"/>
                  </a:lnTo>
                  <a:lnTo>
                    <a:pt x="57" y="10"/>
                  </a:lnTo>
                  <a:lnTo>
                    <a:pt x="57" y="3"/>
                  </a:lnTo>
                  <a:lnTo>
                    <a:pt x="56" y="0"/>
                  </a:lnTo>
                  <a:lnTo>
                    <a:pt x="40" y="3"/>
                  </a:lnTo>
                </a:path>
              </a:pathLst>
            </a:custGeom>
            <a:solidFill>
              <a:srgbClr val="00FFFF"/>
            </a:solidFill>
            <a:ln w="12700" cap="rnd" cmpd="sng">
              <a:solidFill>
                <a:srgbClr val="00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52" name="Freeform 760"/>
            <p:cNvSpPr>
              <a:spLocks/>
            </p:cNvSpPr>
            <p:nvPr/>
          </p:nvSpPr>
          <p:spPr bwMode="auto">
            <a:xfrm>
              <a:off x="2368" y="3295"/>
              <a:ext cx="118" cy="60"/>
            </a:xfrm>
            <a:custGeom>
              <a:avLst/>
              <a:gdLst>
                <a:gd name="T0" fmla="*/ 76 w 118"/>
                <a:gd name="T1" fmla="*/ 0 h 60"/>
                <a:gd name="T2" fmla="*/ 64 w 118"/>
                <a:gd name="T3" fmla="*/ 6 h 60"/>
                <a:gd name="T4" fmla="*/ 28 w 118"/>
                <a:gd name="T5" fmla="*/ 0 h 60"/>
                <a:gd name="T6" fmla="*/ 3 w 118"/>
                <a:gd name="T7" fmla="*/ 7 h 60"/>
                <a:gd name="T8" fmla="*/ 7 w 118"/>
                <a:gd name="T9" fmla="*/ 15 h 60"/>
                <a:gd name="T10" fmla="*/ 33 w 118"/>
                <a:gd name="T11" fmla="*/ 10 h 60"/>
                <a:gd name="T12" fmla="*/ 53 w 118"/>
                <a:gd name="T13" fmla="*/ 15 h 60"/>
                <a:gd name="T14" fmla="*/ 47 w 118"/>
                <a:gd name="T15" fmla="*/ 18 h 60"/>
                <a:gd name="T16" fmla="*/ 20 w 118"/>
                <a:gd name="T17" fmla="*/ 30 h 60"/>
                <a:gd name="T18" fmla="*/ 0 w 118"/>
                <a:gd name="T19" fmla="*/ 43 h 60"/>
                <a:gd name="T20" fmla="*/ 5 w 118"/>
                <a:gd name="T21" fmla="*/ 45 h 60"/>
                <a:gd name="T22" fmla="*/ 51 w 118"/>
                <a:gd name="T23" fmla="*/ 29 h 60"/>
                <a:gd name="T24" fmla="*/ 44 w 118"/>
                <a:gd name="T25" fmla="*/ 39 h 60"/>
                <a:gd name="T26" fmla="*/ 15 w 118"/>
                <a:gd name="T27" fmla="*/ 54 h 60"/>
                <a:gd name="T28" fmla="*/ 21 w 118"/>
                <a:gd name="T29" fmla="*/ 57 h 60"/>
                <a:gd name="T30" fmla="*/ 37 w 118"/>
                <a:gd name="T31" fmla="*/ 55 h 60"/>
                <a:gd name="T32" fmla="*/ 45 w 118"/>
                <a:gd name="T33" fmla="*/ 59 h 60"/>
                <a:gd name="T34" fmla="*/ 82 w 118"/>
                <a:gd name="T35" fmla="*/ 47 h 60"/>
                <a:gd name="T36" fmla="*/ 117 w 118"/>
                <a:gd name="T37" fmla="*/ 23 h 60"/>
                <a:gd name="T38" fmla="*/ 89 w 118"/>
                <a:gd name="T39" fmla="*/ 6 h 60"/>
                <a:gd name="T40" fmla="*/ 76 w 118"/>
                <a:gd name="T4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8" h="60">
                  <a:moveTo>
                    <a:pt x="76" y="0"/>
                  </a:moveTo>
                  <a:lnTo>
                    <a:pt x="64" y="6"/>
                  </a:lnTo>
                  <a:lnTo>
                    <a:pt x="28" y="0"/>
                  </a:lnTo>
                  <a:lnTo>
                    <a:pt x="3" y="7"/>
                  </a:lnTo>
                  <a:lnTo>
                    <a:pt x="7" y="15"/>
                  </a:lnTo>
                  <a:lnTo>
                    <a:pt x="33" y="10"/>
                  </a:lnTo>
                  <a:lnTo>
                    <a:pt x="53" y="15"/>
                  </a:lnTo>
                  <a:lnTo>
                    <a:pt x="47" y="18"/>
                  </a:lnTo>
                  <a:lnTo>
                    <a:pt x="20" y="30"/>
                  </a:lnTo>
                  <a:lnTo>
                    <a:pt x="0" y="43"/>
                  </a:lnTo>
                  <a:lnTo>
                    <a:pt x="5" y="45"/>
                  </a:lnTo>
                  <a:lnTo>
                    <a:pt x="51" y="29"/>
                  </a:lnTo>
                  <a:lnTo>
                    <a:pt x="44" y="39"/>
                  </a:lnTo>
                  <a:lnTo>
                    <a:pt x="15" y="54"/>
                  </a:lnTo>
                  <a:lnTo>
                    <a:pt x="21" y="57"/>
                  </a:lnTo>
                  <a:lnTo>
                    <a:pt x="37" y="55"/>
                  </a:lnTo>
                  <a:lnTo>
                    <a:pt x="45" y="59"/>
                  </a:lnTo>
                  <a:lnTo>
                    <a:pt x="82" y="47"/>
                  </a:lnTo>
                  <a:lnTo>
                    <a:pt x="117" y="23"/>
                  </a:lnTo>
                  <a:lnTo>
                    <a:pt x="89" y="6"/>
                  </a:lnTo>
                  <a:lnTo>
                    <a:pt x="76" y="0"/>
                  </a:lnTo>
                </a:path>
              </a:pathLst>
            </a:custGeom>
            <a:solidFill>
              <a:srgbClr val="FFC080"/>
            </a:solidFill>
            <a:ln w="12700" cap="rnd" cmpd="sng">
              <a:solidFill>
                <a:srgbClr val="FFC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53" name="Freeform 761"/>
            <p:cNvSpPr>
              <a:spLocks/>
            </p:cNvSpPr>
            <p:nvPr/>
          </p:nvSpPr>
          <p:spPr bwMode="auto">
            <a:xfrm>
              <a:off x="2235" y="3283"/>
              <a:ext cx="26" cy="55"/>
            </a:xfrm>
            <a:custGeom>
              <a:avLst/>
              <a:gdLst>
                <a:gd name="T0" fmla="*/ 16 w 26"/>
                <a:gd name="T1" fmla="*/ 0 h 55"/>
                <a:gd name="T2" fmla="*/ 16 w 26"/>
                <a:gd name="T3" fmla="*/ 18 h 55"/>
                <a:gd name="T4" fmla="*/ 25 w 26"/>
                <a:gd name="T5" fmla="*/ 25 h 55"/>
                <a:gd name="T6" fmla="*/ 15 w 26"/>
                <a:gd name="T7" fmla="*/ 54 h 55"/>
                <a:gd name="T8" fmla="*/ 3 w 26"/>
                <a:gd name="T9" fmla="*/ 41 h 55"/>
                <a:gd name="T10" fmla="*/ 0 w 26"/>
                <a:gd name="T11" fmla="*/ 29 h 55"/>
                <a:gd name="T12" fmla="*/ 3 w 26"/>
                <a:gd name="T13" fmla="*/ 8 h 55"/>
                <a:gd name="T14" fmla="*/ 16 w 26"/>
                <a:gd name="T15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55">
                  <a:moveTo>
                    <a:pt x="16" y="0"/>
                  </a:moveTo>
                  <a:lnTo>
                    <a:pt x="16" y="18"/>
                  </a:lnTo>
                  <a:lnTo>
                    <a:pt x="25" y="25"/>
                  </a:lnTo>
                  <a:lnTo>
                    <a:pt x="15" y="54"/>
                  </a:lnTo>
                  <a:lnTo>
                    <a:pt x="3" y="41"/>
                  </a:lnTo>
                  <a:lnTo>
                    <a:pt x="0" y="29"/>
                  </a:lnTo>
                  <a:lnTo>
                    <a:pt x="3" y="8"/>
                  </a:lnTo>
                  <a:lnTo>
                    <a:pt x="16" y="0"/>
                  </a:lnTo>
                </a:path>
              </a:pathLst>
            </a:custGeom>
            <a:solidFill>
              <a:srgbClr val="FFC080"/>
            </a:solidFill>
            <a:ln w="12700" cap="rnd" cmpd="sng">
              <a:solidFill>
                <a:srgbClr val="FFC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54" name="Freeform 762"/>
            <p:cNvSpPr>
              <a:spLocks/>
            </p:cNvSpPr>
            <p:nvPr/>
          </p:nvSpPr>
          <p:spPr bwMode="auto">
            <a:xfrm>
              <a:off x="2272" y="2920"/>
              <a:ext cx="109" cy="137"/>
            </a:xfrm>
            <a:custGeom>
              <a:avLst/>
              <a:gdLst>
                <a:gd name="T0" fmla="*/ 86 w 109"/>
                <a:gd name="T1" fmla="*/ 15 h 137"/>
                <a:gd name="T2" fmla="*/ 108 w 109"/>
                <a:gd name="T3" fmla="*/ 54 h 137"/>
                <a:gd name="T4" fmla="*/ 108 w 109"/>
                <a:gd name="T5" fmla="*/ 63 h 137"/>
                <a:gd name="T6" fmla="*/ 103 w 109"/>
                <a:gd name="T7" fmla="*/ 72 h 137"/>
                <a:gd name="T8" fmla="*/ 97 w 109"/>
                <a:gd name="T9" fmla="*/ 80 h 137"/>
                <a:gd name="T10" fmla="*/ 96 w 109"/>
                <a:gd name="T11" fmla="*/ 100 h 137"/>
                <a:gd name="T12" fmla="*/ 97 w 109"/>
                <a:gd name="T13" fmla="*/ 111 h 137"/>
                <a:gd name="T14" fmla="*/ 92 w 109"/>
                <a:gd name="T15" fmla="*/ 114 h 137"/>
                <a:gd name="T16" fmla="*/ 75 w 109"/>
                <a:gd name="T17" fmla="*/ 124 h 137"/>
                <a:gd name="T18" fmla="*/ 50 w 109"/>
                <a:gd name="T19" fmla="*/ 135 h 137"/>
                <a:gd name="T20" fmla="*/ 44 w 109"/>
                <a:gd name="T21" fmla="*/ 136 h 137"/>
                <a:gd name="T22" fmla="*/ 27 w 109"/>
                <a:gd name="T23" fmla="*/ 124 h 137"/>
                <a:gd name="T24" fmla="*/ 24 w 109"/>
                <a:gd name="T25" fmla="*/ 114 h 137"/>
                <a:gd name="T26" fmla="*/ 17 w 109"/>
                <a:gd name="T27" fmla="*/ 106 h 137"/>
                <a:gd name="T28" fmla="*/ 10 w 109"/>
                <a:gd name="T29" fmla="*/ 92 h 137"/>
                <a:gd name="T30" fmla="*/ 4 w 109"/>
                <a:gd name="T31" fmla="*/ 76 h 137"/>
                <a:gd name="T32" fmla="*/ 0 w 109"/>
                <a:gd name="T33" fmla="*/ 58 h 137"/>
                <a:gd name="T34" fmla="*/ 1 w 109"/>
                <a:gd name="T35" fmla="*/ 21 h 137"/>
                <a:gd name="T36" fmla="*/ 39 w 109"/>
                <a:gd name="T37" fmla="*/ 0 h 137"/>
                <a:gd name="T38" fmla="*/ 76 w 109"/>
                <a:gd name="T39" fmla="*/ 9 h 137"/>
                <a:gd name="T40" fmla="*/ 86 w 109"/>
                <a:gd name="T41" fmla="*/ 1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9" h="137">
                  <a:moveTo>
                    <a:pt x="86" y="15"/>
                  </a:moveTo>
                  <a:lnTo>
                    <a:pt x="108" y="54"/>
                  </a:lnTo>
                  <a:lnTo>
                    <a:pt x="108" y="63"/>
                  </a:lnTo>
                  <a:lnTo>
                    <a:pt x="103" y="72"/>
                  </a:lnTo>
                  <a:lnTo>
                    <a:pt x="97" y="80"/>
                  </a:lnTo>
                  <a:lnTo>
                    <a:pt x="96" y="100"/>
                  </a:lnTo>
                  <a:lnTo>
                    <a:pt x="97" y="111"/>
                  </a:lnTo>
                  <a:lnTo>
                    <a:pt x="92" y="114"/>
                  </a:lnTo>
                  <a:lnTo>
                    <a:pt x="75" y="124"/>
                  </a:lnTo>
                  <a:lnTo>
                    <a:pt x="50" y="135"/>
                  </a:lnTo>
                  <a:lnTo>
                    <a:pt x="44" y="136"/>
                  </a:lnTo>
                  <a:lnTo>
                    <a:pt x="27" y="124"/>
                  </a:lnTo>
                  <a:lnTo>
                    <a:pt x="24" y="114"/>
                  </a:lnTo>
                  <a:lnTo>
                    <a:pt x="17" y="106"/>
                  </a:lnTo>
                  <a:lnTo>
                    <a:pt x="10" y="92"/>
                  </a:lnTo>
                  <a:lnTo>
                    <a:pt x="4" y="76"/>
                  </a:lnTo>
                  <a:lnTo>
                    <a:pt x="0" y="58"/>
                  </a:lnTo>
                  <a:lnTo>
                    <a:pt x="1" y="21"/>
                  </a:lnTo>
                  <a:lnTo>
                    <a:pt x="39" y="0"/>
                  </a:lnTo>
                  <a:lnTo>
                    <a:pt x="76" y="9"/>
                  </a:lnTo>
                  <a:lnTo>
                    <a:pt x="86" y="15"/>
                  </a:lnTo>
                </a:path>
              </a:pathLst>
            </a:custGeom>
            <a:solidFill>
              <a:srgbClr val="FFC080"/>
            </a:solidFill>
            <a:ln w="12700" cap="rnd" cmpd="sng">
              <a:solidFill>
                <a:srgbClr val="FFC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55" name="Freeform 763"/>
            <p:cNvSpPr>
              <a:spLocks/>
            </p:cNvSpPr>
            <p:nvPr/>
          </p:nvSpPr>
          <p:spPr bwMode="auto">
            <a:xfrm>
              <a:off x="2275" y="2906"/>
              <a:ext cx="41" cy="37"/>
            </a:xfrm>
            <a:custGeom>
              <a:avLst/>
              <a:gdLst>
                <a:gd name="T0" fmla="*/ 0 w 41"/>
                <a:gd name="T1" fmla="*/ 36 h 37"/>
                <a:gd name="T2" fmla="*/ 24 w 41"/>
                <a:gd name="T3" fmla="*/ 32 h 37"/>
                <a:gd name="T4" fmla="*/ 33 w 41"/>
                <a:gd name="T5" fmla="*/ 27 h 37"/>
                <a:gd name="T6" fmla="*/ 39 w 41"/>
                <a:gd name="T7" fmla="*/ 13 h 37"/>
                <a:gd name="T8" fmla="*/ 40 w 41"/>
                <a:gd name="T9" fmla="*/ 2 h 37"/>
                <a:gd name="T10" fmla="*/ 31 w 41"/>
                <a:gd name="T11" fmla="*/ 0 h 37"/>
                <a:gd name="T12" fmla="*/ 0 w 41"/>
                <a:gd name="T13" fmla="*/ 21 h 37"/>
                <a:gd name="T14" fmla="*/ 0 w 41"/>
                <a:gd name="T15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7">
                  <a:moveTo>
                    <a:pt x="0" y="36"/>
                  </a:moveTo>
                  <a:lnTo>
                    <a:pt x="24" y="32"/>
                  </a:lnTo>
                  <a:lnTo>
                    <a:pt x="33" y="27"/>
                  </a:lnTo>
                  <a:lnTo>
                    <a:pt x="39" y="13"/>
                  </a:lnTo>
                  <a:lnTo>
                    <a:pt x="40" y="2"/>
                  </a:lnTo>
                  <a:lnTo>
                    <a:pt x="31" y="0"/>
                  </a:lnTo>
                  <a:lnTo>
                    <a:pt x="0" y="21"/>
                  </a:lnTo>
                  <a:lnTo>
                    <a:pt x="0" y="36"/>
                  </a:lnTo>
                </a:path>
              </a:pathLst>
            </a:custGeom>
            <a:solidFill>
              <a:srgbClr val="602000"/>
            </a:solidFill>
            <a:ln w="12700" cap="rnd" cmpd="sng">
              <a:solidFill>
                <a:srgbClr val="6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56" name="Freeform 764"/>
            <p:cNvSpPr>
              <a:spLocks/>
            </p:cNvSpPr>
            <p:nvPr/>
          </p:nvSpPr>
          <p:spPr bwMode="auto">
            <a:xfrm>
              <a:off x="2298" y="3002"/>
              <a:ext cx="32" cy="9"/>
            </a:xfrm>
            <a:custGeom>
              <a:avLst/>
              <a:gdLst>
                <a:gd name="T0" fmla="*/ 0 w 32"/>
                <a:gd name="T1" fmla="*/ 6 h 9"/>
                <a:gd name="T2" fmla="*/ 6 w 32"/>
                <a:gd name="T3" fmla="*/ 8 h 9"/>
                <a:gd name="T4" fmla="*/ 21 w 32"/>
                <a:gd name="T5" fmla="*/ 8 h 9"/>
                <a:gd name="T6" fmla="*/ 31 w 32"/>
                <a:gd name="T7" fmla="*/ 4 h 9"/>
                <a:gd name="T8" fmla="*/ 27 w 32"/>
                <a:gd name="T9" fmla="*/ 2 h 9"/>
                <a:gd name="T10" fmla="*/ 18 w 32"/>
                <a:gd name="T11" fmla="*/ 0 h 9"/>
                <a:gd name="T12" fmla="*/ 5 w 32"/>
                <a:gd name="T13" fmla="*/ 2 h 9"/>
                <a:gd name="T14" fmla="*/ 0 w 32"/>
                <a:gd name="T15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9">
                  <a:moveTo>
                    <a:pt x="0" y="6"/>
                  </a:moveTo>
                  <a:lnTo>
                    <a:pt x="6" y="8"/>
                  </a:lnTo>
                  <a:lnTo>
                    <a:pt x="21" y="8"/>
                  </a:lnTo>
                  <a:lnTo>
                    <a:pt x="31" y="4"/>
                  </a:lnTo>
                  <a:lnTo>
                    <a:pt x="27" y="2"/>
                  </a:lnTo>
                  <a:lnTo>
                    <a:pt x="18" y="0"/>
                  </a:lnTo>
                  <a:lnTo>
                    <a:pt x="5" y="2"/>
                  </a:lnTo>
                  <a:lnTo>
                    <a:pt x="0" y="6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57" name="Freeform 765"/>
            <p:cNvSpPr>
              <a:spLocks/>
            </p:cNvSpPr>
            <p:nvPr/>
          </p:nvSpPr>
          <p:spPr bwMode="auto">
            <a:xfrm>
              <a:off x="2318" y="2966"/>
              <a:ext cx="23" cy="8"/>
            </a:xfrm>
            <a:custGeom>
              <a:avLst/>
              <a:gdLst>
                <a:gd name="T0" fmla="*/ 0 w 23"/>
                <a:gd name="T1" fmla="*/ 5 h 8"/>
                <a:gd name="T2" fmla="*/ 5 w 23"/>
                <a:gd name="T3" fmla="*/ 7 h 8"/>
                <a:gd name="T4" fmla="*/ 15 w 23"/>
                <a:gd name="T5" fmla="*/ 5 h 8"/>
                <a:gd name="T6" fmla="*/ 22 w 23"/>
                <a:gd name="T7" fmla="*/ 6 h 8"/>
                <a:gd name="T8" fmla="*/ 20 w 23"/>
                <a:gd name="T9" fmla="*/ 2 h 8"/>
                <a:gd name="T10" fmla="*/ 14 w 23"/>
                <a:gd name="T11" fmla="*/ 2 h 8"/>
                <a:gd name="T12" fmla="*/ 5 w 23"/>
                <a:gd name="T13" fmla="*/ 0 h 8"/>
                <a:gd name="T14" fmla="*/ 0 w 23"/>
                <a:gd name="T15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8">
                  <a:moveTo>
                    <a:pt x="0" y="5"/>
                  </a:moveTo>
                  <a:lnTo>
                    <a:pt x="5" y="7"/>
                  </a:lnTo>
                  <a:lnTo>
                    <a:pt x="15" y="5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4" y="2"/>
                  </a:lnTo>
                  <a:lnTo>
                    <a:pt x="5" y="0"/>
                  </a:lnTo>
                  <a:lnTo>
                    <a:pt x="0" y="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58" name="Freeform 766"/>
            <p:cNvSpPr>
              <a:spLocks/>
            </p:cNvSpPr>
            <p:nvPr/>
          </p:nvSpPr>
          <p:spPr bwMode="auto">
            <a:xfrm>
              <a:off x="2282" y="2972"/>
              <a:ext cx="13" cy="7"/>
            </a:xfrm>
            <a:custGeom>
              <a:avLst/>
              <a:gdLst>
                <a:gd name="T0" fmla="*/ 0 w 13"/>
                <a:gd name="T1" fmla="*/ 5 h 7"/>
                <a:gd name="T2" fmla="*/ 3 w 13"/>
                <a:gd name="T3" fmla="*/ 6 h 7"/>
                <a:gd name="T4" fmla="*/ 8 w 13"/>
                <a:gd name="T5" fmla="*/ 6 h 7"/>
                <a:gd name="T6" fmla="*/ 12 w 13"/>
                <a:gd name="T7" fmla="*/ 2 h 7"/>
                <a:gd name="T8" fmla="*/ 8 w 13"/>
                <a:gd name="T9" fmla="*/ 0 h 7"/>
                <a:gd name="T10" fmla="*/ 3 w 13"/>
                <a:gd name="T11" fmla="*/ 4 h 7"/>
                <a:gd name="T12" fmla="*/ 0 w 13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">
                  <a:moveTo>
                    <a:pt x="0" y="5"/>
                  </a:moveTo>
                  <a:lnTo>
                    <a:pt x="3" y="6"/>
                  </a:lnTo>
                  <a:lnTo>
                    <a:pt x="8" y="6"/>
                  </a:lnTo>
                  <a:lnTo>
                    <a:pt x="12" y="2"/>
                  </a:lnTo>
                  <a:lnTo>
                    <a:pt x="8" y="0"/>
                  </a:lnTo>
                  <a:lnTo>
                    <a:pt x="3" y="4"/>
                  </a:lnTo>
                  <a:lnTo>
                    <a:pt x="0" y="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59" name="Freeform 767"/>
            <p:cNvSpPr>
              <a:spLocks/>
            </p:cNvSpPr>
            <p:nvPr/>
          </p:nvSpPr>
          <p:spPr bwMode="auto">
            <a:xfrm>
              <a:off x="2048" y="3245"/>
              <a:ext cx="204" cy="165"/>
            </a:xfrm>
            <a:custGeom>
              <a:avLst/>
              <a:gdLst>
                <a:gd name="T0" fmla="*/ 203 w 204"/>
                <a:gd name="T1" fmla="*/ 164 h 165"/>
                <a:gd name="T2" fmla="*/ 9 w 204"/>
                <a:gd name="T3" fmla="*/ 164 h 165"/>
                <a:gd name="T4" fmla="*/ 0 w 204"/>
                <a:gd name="T5" fmla="*/ 73 h 165"/>
                <a:gd name="T6" fmla="*/ 19 w 204"/>
                <a:gd name="T7" fmla="*/ 3 h 165"/>
                <a:gd name="T8" fmla="*/ 147 w 204"/>
                <a:gd name="T9" fmla="*/ 0 h 165"/>
                <a:gd name="T10" fmla="*/ 203 w 204"/>
                <a:gd name="T11" fmla="*/ 120 h 165"/>
                <a:gd name="T12" fmla="*/ 203 w 204"/>
                <a:gd name="T13" fmla="*/ 164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4" h="165">
                  <a:moveTo>
                    <a:pt x="203" y="164"/>
                  </a:moveTo>
                  <a:lnTo>
                    <a:pt x="9" y="164"/>
                  </a:lnTo>
                  <a:lnTo>
                    <a:pt x="0" y="73"/>
                  </a:lnTo>
                  <a:lnTo>
                    <a:pt x="19" y="3"/>
                  </a:lnTo>
                  <a:lnTo>
                    <a:pt x="147" y="0"/>
                  </a:lnTo>
                  <a:lnTo>
                    <a:pt x="203" y="120"/>
                  </a:lnTo>
                  <a:lnTo>
                    <a:pt x="203" y="164"/>
                  </a:lnTo>
                </a:path>
              </a:pathLst>
            </a:custGeom>
            <a:solidFill>
              <a:srgbClr val="004000"/>
            </a:solidFill>
            <a:ln w="12700" cap="rnd" cmpd="sng">
              <a:solidFill>
                <a:srgbClr val="0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60" name="Freeform 768"/>
            <p:cNvSpPr>
              <a:spLocks/>
            </p:cNvSpPr>
            <p:nvPr/>
          </p:nvSpPr>
          <p:spPr bwMode="auto">
            <a:xfrm>
              <a:off x="2040" y="3050"/>
              <a:ext cx="212" cy="328"/>
            </a:xfrm>
            <a:custGeom>
              <a:avLst/>
              <a:gdLst>
                <a:gd name="T0" fmla="*/ 83 w 212"/>
                <a:gd name="T1" fmla="*/ 4 h 328"/>
                <a:gd name="T2" fmla="*/ 179 w 212"/>
                <a:gd name="T3" fmla="*/ 0 h 328"/>
                <a:gd name="T4" fmla="*/ 195 w 212"/>
                <a:gd name="T5" fmla="*/ 16 h 328"/>
                <a:gd name="T6" fmla="*/ 184 w 212"/>
                <a:gd name="T7" fmla="*/ 24 h 328"/>
                <a:gd name="T8" fmla="*/ 178 w 212"/>
                <a:gd name="T9" fmla="*/ 42 h 328"/>
                <a:gd name="T10" fmla="*/ 172 w 212"/>
                <a:gd name="T11" fmla="*/ 97 h 328"/>
                <a:gd name="T12" fmla="*/ 163 w 212"/>
                <a:gd name="T13" fmla="*/ 119 h 328"/>
                <a:gd name="T14" fmla="*/ 163 w 212"/>
                <a:gd name="T15" fmla="*/ 139 h 328"/>
                <a:gd name="T16" fmla="*/ 152 w 212"/>
                <a:gd name="T17" fmla="*/ 153 h 328"/>
                <a:gd name="T18" fmla="*/ 155 w 212"/>
                <a:gd name="T19" fmla="*/ 168 h 328"/>
                <a:gd name="T20" fmla="*/ 150 w 212"/>
                <a:gd name="T21" fmla="*/ 173 h 328"/>
                <a:gd name="T22" fmla="*/ 190 w 212"/>
                <a:gd name="T23" fmla="*/ 218 h 328"/>
                <a:gd name="T24" fmla="*/ 195 w 212"/>
                <a:gd name="T25" fmla="*/ 242 h 328"/>
                <a:gd name="T26" fmla="*/ 199 w 212"/>
                <a:gd name="T27" fmla="*/ 244 h 328"/>
                <a:gd name="T28" fmla="*/ 195 w 212"/>
                <a:gd name="T29" fmla="*/ 268 h 328"/>
                <a:gd name="T30" fmla="*/ 211 w 212"/>
                <a:gd name="T31" fmla="*/ 292 h 328"/>
                <a:gd name="T32" fmla="*/ 208 w 212"/>
                <a:gd name="T33" fmla="*/ 322 h 328"/>
                <a:gd name="T34" fmla="*/ 188 w 212"/>
                <a:gd name="T35" fmla="*/ 327 h 328"/>
                <a:gd name="T36" fmla="*/ 146 w 212"/>
                <a:gd name="T37" fmla="*/ 324 h 328"/>
                <a:gd name="T38" fmla="*/ 113 w 212"/>
                <a:gd name="T39" fmla="*/ 306 h 328"/>
                <a:gd name="T40" fmla="*/ 91 w 212"/>
                <a:gd name="T41" fmla="*/ 293 h 328"/>
                <a:gd name="T42" fmla="*/ 71 w 212"/>
                <a:gd name="T43" fmla="*/ 269 h 328"/>
                <a:gd name="T44" fmla="*/ 81 w 212"/>
                <a:gd name="T45" fmla="*/ 257 h 328"/>
                <a:gd name="T46" fmla="*/ 79 w 212"/>
                <a:gd name="T47" fmla="*/ 204 h 328"/>
                <a:gd name="T48" fmla="*/ 52 w 212"/>
                <a:gd name="T49" fmla="*/ 202 h 328"/>
                <a:gd name="T50" fmla="*/ 59 w 212"/>
                <a:gd name="T51" fmla="*/ 238 h 328"/>
                <a:gd name="T52" fmla="*/ 64 w 212"/>
                <a:gd name="T53" fmla="*/ 267 h 328"/>
                <a:gd name="T54" fmla="*/ 28 w 212"/>
                <a:gd name="T55" fmla="*/ 286 h 328"/>
                <a:gd name="T56" fmla="*/ 9 w 212"/>
                <a:gd name="T57" fmla="*/ 246 h 328"/>
                <a:gd name="T58" fmla="*/ 0 w 212"/>
                <a:gd name="T59" fmla="*/ 195 h 328"/>
                <a:gd name="T60" fmla="*/ 0 w 212"/>
                <a:gd name="T61" fmla="*/ 149 h 328"/>
                <a:gd name="T62" fmla="*/ 6 w 212"/>
                <a:gd name="T63" fmla="*/ 108 h 328"/>
                <a:gd name="T64" fmla="*/ 13 w 212"/>
                <a:gd name="T65" fmla="*/ 47 h 328"/>
                <a:gd name="T66" fmla="*/ 64 w 212"/>
                <a:gd name="T67" fmla="*/ 14 h 328"/>
                <a:gd name="T68" fmla="*/ 83 w 212"/>
                <a:gd name="T69" fmla="*/ 4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2" h="328">
                  <a:moveTo>
                    <a:pt x="83" y="4"/>
                  </a:moveTo>
                  <a:lnTo>
                    <a:pt x="179" y="0"/>
                  </a:lnTo>
                  <a:lnTo>
                    <a:pt x="195" y="16"/>
                  </a:lnTo>
                  <a:lnTo>
                    <a:pt x="184" y="24"/>
                  </a:lnTo>
                  <a:lnTo>
                    <a:pt x="178" y="42"/>
                  </a:lnTo>
                  <a:lnTo>
                    <a:pt x="172" y="97"/>
                  </a:lnTo>
                  <a:lnTo>
                    <a:pt x="163" y="119"/>
                  </a:lnTo>
                  <a:lnTo>
                    <a:pt x="163" y="139"/>
                  </a:lnTo>
                  <a:lnTo>
                    <a:pt x="152" y="153"/>
                  </a:lnTo>
                  <a:lnTo>
                    <a:pt x="155" y="168"/>
                  </a:lnTo>
                  <a:lnTo>
                    <a:pt x="150" y="173"/>
                  </a:lnTo>
                  <a:lnTo>
                    <a:pt x="190" y="218"/>
                  </a:lnTo>
                  <a:lnTo>
                    <a:pt x="195" y="242"/>
                  </a:lnTo>
                  <a:lnTo>
                    <a:pt x="199" y="244"/>
                  </a:lnTo>
                  <a:lnTo>
                    <a:pt x="195" y="268"/>
                  </a:lnTo>
                  <a:lnTo>
                    <a:pt x="211" y="292"/>
                  </a:lnTo>
                  <a:lnTo>
                    <a:pt x="208" y="322"/>
                  </a:lnTo>
                  <a:lnTo>
                    <a:pt x="188" y="327"/>
                  </a:lnTo>
                  <a:lnTo>
                    <a:pt x="146" y="324"/>
                  </a:lnTo>
                  <a:lnTo>
                    <a:pt x="113" y="306"/>
                  </a:lnTo>
                  <a:lnTo>
                    <a:pt x="91" y="293"/>
                  </a:lnTo>
                  <a:lnTo>
                    <a:pt x="71" y="269"/>
                  </a:lnTo>
                  <a:lnTo>
                    <a:pt x="81" y="257"/>
                  </a:lnTo>
                  <a:lnTo>
                    <a:pt x="79" y="204"/>
                  </a:lnTo>
                  <a:lnTo>
                    <a:pt x="52" y="202"/>
                  </a:lnTo>
                  <a:lnTo>
                    <a:pt x="59" y="238"/>
                  </a:lnTo>
                  <a:lnTo>
                    <a:pt x="64" y="267"/>
                  </a:lnTo>
                  <a:lnTo>
                    <a:pt x="28" y="286"/>
                  </a:lnTo>
                  <a:lnTo>
                    <a:pt x="9" y="246"/>
                  </a:lnTo>
                  <a:lnTo>
                    <a:pt x="0" y="195"/>
                  </a:lnTo>
                  <a:lnTo>
                    <a:pt x="0" y="149"/>
                  </a:lnTo>
                  <a:lnTo>
                    <a:pt x="6" y="108"/>
                  </a:lnTo>
                  <a:lnTo>
                    <a:pt x="13" y="47"/>
                  </a:lnTo>
                  <a:lnTo>
                    <a:pt x="64" y="14"/>
                  </a:lnTo>
                  <a:lnTo>
                    <a:pt x="83" y="4"/>
                  </a:lnTo>
                </a:path>
              </a:pathLst>
            </a:custGeom>
            <a:solidFill>
              <a:srgbClr val="FFFF00"/>
            </a:solidFill>
            <a:ln w="12700" cap="rnd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61" name="Freeform 769"/>
            <p:cNvSpPr>
              <a:spLocks/>
            </p:cNvSpPr>
            <p:nvPr/>
          </p:nvSpPr>
          <p:spPr bwMode="auto">
            <a:xfrm>
              <a:off x="2090" y="3235"/>
              <a:ext cx="33" cy="22"/>
            </a:xfrm>
            <a:custGeom>
              <a:avLst/>
              <a:gdLst>
                <a:gd name="T0" fmla="*/ 0 w 33"/>
                <a:gd name="T1" fmla="*/ 0 h 22"/>
                <a:gd name="T2" fmla="*/ 12 w 33"/>
                <a:gd name="T3" fmla="*/ 6 h 22"/>
                <a:gd name="T4" fmla="*/ 32 w 33"/>
                <a:gd name="T5" fmla="*/ 6 h 22"/>
                <a:gd name="T6" fmla="*/ 31 w 33"/>
                <a:gd name="T7" fmla="*/ 20 h 22"/>
                <a:gd name="T8" fmla="*/ 16 w 33"/>
                <a:gd name="T9" fmla="*/ 21 h 22"/>
                <a:gd name="T10" fmla="*/ 1 w 33"/>
                <a:gd name="T11" fmla="*/ 15 h 22"/>
                <a:gd name="T12" fmla="*/ 0 w 33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22">
                  <a:moveTo>
                    <a:pt x="0" y="0"/>
                  </a:moveTo>
                  <a:lnTo>
                    <a:pt x="12" y="6"/>
                  </a:lnTo>
                  <a:lnTo>
                    <a:pt x="32" y="6"/>
                  </a:lnTo>
                  <a:lnTo>
                    <a:pt x="31" y="20"/>
                  </a:lnTo>
                  <a:lnTo>
                    <a:pt x="16" y="21"/>
                  </a:lnTo>
                  <a:lnTo>
                    <a:pt x="1" y="15"/>
                  </a:lnTo>
                  <a:lnTo>
                    <a:pt x="0" y="0"/>
                  </a:lnTo>
                </a:path>
              </a:pathLst>
            </a:custGeom>
            <a:solidFill>
              <a:srgbClr val="FF0000"/>
            </a:solidFill>
            <a:ln w="12700" cap="rnd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62" name="Freeform 770"/>
            <p:cNvSpPr>
              <a:spLocks/>
            </p:cNvSpPr>
            <p:nvPr/>
          </p:nvSpPr>
          <p:spPr bwMode="auto">
            <a:xfrm>
              <a:off x="2088" y="3064"/>
              <a:ext cx="75" cy="179"/>
            </a:xfrm>
            <a:custGeom>
              <a:avLst/>
              <a:gdLst>
                <a:gd name="T0" fmla="*/ 34 w 75"/>
                <a:gd name="T1" fmla="*/ 0 h 179"/>
                <a:gd name="T2" fmla="*/ 16 w 75"/>
                <a:gd name="T3" fmla="*/ 28 h 179"/>
                <a:gd name="T4" fmla="*/ 5 w 75"/>
                <a:gd name="T5" fmla="*/ 56 h 179"/>
                <a:gd name="T6" fmla="*/ 0 w 75"/>
                <a:gd name="T7" fmla="*/ 111 h 179"/>
                <a:gd name="T8" fmla="*/ 0 w 75"/>
                <a:gd name="T9" fmla="*/ 150 h 179"/>
                <a:gd name="T10" fmla="*/ 5 w 75"/>
                <a:gd name="T11" fmla="*/ 173 h 179"/>
                <a:gd name="T12" fmla="*/ 31 w 75"/>
                <a:gd name="T13" fmla="*/ 178 h 179"/>
                <a:gd name="T14" fmla="*/ 35 w 75"/>
                <a:gd name="T15" fmla="*/ 132 h 179"/>
                <a:gd name="T16" fmla="*/ 44 w 75"/>
                <a:gd name="T17" fmla="*/ 94 h 179"/>
                <a:gd name="T18" fmla="*/ 56 w 75"/>
                <a:gd name="T19" fmla="*/ 68 h 179"/>
                <a:gd name="T20" fmla="*/ 74 w 75"/>
                <a:gd name="T21" fmla="*/ 43 h 179"/>
                <a:gd name="T22" fmla="*/ 74 w 75"/>
                <a:gd name="T23" fmla="*/ 0 h 179"/>
                <a:gd name="T24" fmla="*/ 34 w 75"/>
                <a:gd name="T25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5" h="179">
                  <a:moveTo>
                    <a:pt x="34" y="0"/>
                  </a:moveTo>
                  <a:lnTo>
                    <a:pt x="16" y="28"/>
                  </a:lnTo>
                  <a:lnTo>
                    <a:pt x="5" y="56"/>
                  </a:lnTo>
                  <a:lnTo>
                    <a:pt x="0" y="111"/>
                  </a:lnTo>
                  <a:lnTo>
                    <a:pt x="0" y="150"/>
                  </a:lnTo>
                  <a:lnTo>
                    <a:pt x="5" y="173"/>
                  </a:lnTo>
                  <a:lnTo>
                    <a:pt x="31" y="178"/>
                  </a:lnTo>
                  <a:lnTo>
                    <a:pt x="35" y="132"/>
                  </a:lnTo>
                  <a:lnTo>
                    <a:pt x="44" y="94"/>
                  </a:lnTo>
                  <a:lnTo>
                    <a:pt x="56" y="68"/>
                  </a:lnTo>
                  <a:lnTo>
                    <a:pt x="74" y="43"/>
                  </a:lnTo>
                  <a:lnTo>
                    <a:pt x="74" y="0"/>
                  </a:lnTo>
                  <a:lnTo>
                    <a:pt x="34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63" name="Freeform 771"/>
            <p:cNvSpPr>
              <a:spLocks/>
            </p:cNvSpPr>
            <p:nvPr/>
          </p:nvSpPr>
          <p:spPr bwMode="auto">
            <a:xfrm>
              <a:off x="2058" y="3317"/>
              <a:ext cx="83" cy="73"/>
            </a:xfrm>
            <a:custGeom>
              <a:avLst/>
              <a:gdLst>
                <a:gd name="T0" fmla="*/ 0 w 83"/>
                <a:gd name="T1" fmla="*/ 29 h 73"/>
                <a:gd name="T2" fmla="*/ 7 w 83"/>
                <a:gd name="T3" fmla="*/ 25 h 73"/>
                <a:gd name="T4" fmla="*/ 9 w 83"/>
                <a:gd name="T5" fmla="*/ 19 h 73"/>
                <a:gd name="T6" fmla="*/ 16 w 83"/>
                <a:gd name="T7" fmla="*/ 14 h 73"/>
                <a:gd name="T8" fmla="*/ 24 w 83"/>
                <a:gd name="T9" fmla="*/ 6 h 73"/>
                <a:gd name="T10" fmla="*/ 46 w 83"/>
                <a:gd name="T11" fmla="*/ 0 h 73"/>
                <a:gd name="T12" fmla="*/ 53 w 83"/>
                <a:gd name="T13" fmla="*/ 1 h 73"/>
                <a:gd name="T14" fmla="*/ 73 w 83"/>
                <a:gd name="T15" fmla="*/ 27 h 73"/>
                <a:gd name="T16" fmla="*/ 75 w 83"/>
                <a:gd name="T17" fmla="*/ 38 h 73"/>
                <a:gd name="T18" fmla="*/ 79 w 83"/>
                <a:gd name="T19" fmla="*/ 52 h 73"/>
                <a:gd name="T20" fmla="*/ 82 w 83"/>
                <a:gd name="T21" fmla="*/ 56 h 73"/>
                <a:gd name="T22" fmla="*/ 73 w 83"/>
                <a:gd name="T23" fmla="*/ 55 h 73"/>
                <a:gd name="T24" fmla="*/ 78 w 83"/>
                <a:gd name="T25" fmla="*/ 65 h 73"/>
                <a:gd name="T26" fmla="*/ 62 w 83"/>
                <a:gd name="T27" fmla="*/ 72 h 73"/>
                <a:gd name="T28" fmla="*/ 55 w 83"/>
                <a:gd name="T29" fmla="*/ 71 h 73"/>
                <a:gd name="T30" fmla="*/ 46 w 83"/>
                <a:gd name="T31" fmla="*/ 69 h 73"/>
                <a:gd name="T32" fmla="*/ 42 w 83"/>
                <a:gd name="T33" fmla="*/ 69 h 73"/>
                <a:gd name="T34" fmla="*/ 39 w 83"/>
                <a:gd name="T35" fmla="*/ 67 h 73"/>
                <a:gd name="T36" fmla="*/ 37 w 83"/>
                <a:gd name="T37" fmla="*/ 62 h 73"/>
                <a:gd name="T38" fmla="*/ 35 w 83"/>
                <a:gd name="T39" fmla="*/ 61 h 73"/>
                <a:gd name="T40" fmla="*/ 28 w 83"/>
                <a:gd name="T41" fmla="*/ 64 h 73"/>
                <a:gd name="T42" fmla="*/ 25 w 83"/>
                <a:gd name="T43" fmla="*/ 63 h 73"/>
                <a:gd name="T44" fmla="*/ 26 w 83"/>
                <a:gd name="T45" fmla="*/ 61 h 73"/>
                <a:gd name="T46" fmla="*/ 31 w 83"/>
                <a:gd name="T47" fmla="*/ 54 h 73"/>
                <a:gd name="T48" fmla="*/ 25 w 83"/>
                <a:gd name="T49" fmla="*/ 53 h 73"/>
                <a:gd name="T50" fmla="*/ 20 w 83"/>
                <a:gd name="T51" fmla="*/ 45 h 73"/>
                <a:gd name="T52" fmla="*/ 18 w 83"/>
                <a:gd name="T53" fmla="*/ 44 h 73"/>
                <a:gd name="T54" fmla="*/ 17 w 83"/>
                <a:gd name="T55" fmla="*/ 39 h 73"/>
                <a:gd name="T56" fmla="*/ 14 w 83"/>
                <a:gd name="T57" fmla="*/ 33 h 73"/>
                <a:gd name="T58" fmla="*/ 15 w 83"/>
                <a:gd name="T59" fmla="*/ 27 h 73"/>
                <a:gd name="T60" fmla="*/ 14 w 83"/>
                <a:gd name="T61" fmla="*/ 26 h 73"/>
                <a:gd name="T62" fmla="*/ 5 w 83"/>
                <a:gd name="T63" fmla="*/ 31 h 73"/>
                <a:gd name="T64" fmla="*/ 1 w 83"/>
                <a:gd name="T65" fmla="*/ 31 h 73"/>
                <a:gd name="T66" fmla="*/ 0 w 83"/>
                <a:gd name="T67" fmla="*/ 29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3" h="73">
                  <a:moveTo>
                    <a:pt x="0" y="29"/>
                  </a:moveTo>
                  <a:lnTo>
                    <a:pt x="7" y="25"/>
                  </a:lnTo>
                  <a:lnTo>
                    <a:pt x="9" y="19"/>
                  </a:lnTo>
                  <a:lnTo>
                    <a:pt x="16" y="14"/>
                  </a:lnTo>
                  <a:lnTo>
                    <a:pt x="24" y="6"/>
                  </a:lnTo>
                  <a:lnTo>
                    <a:pt x="46" y="0"/>
                  </a:lnTo>
                  <a:lnTo>
                    <a:pt x="53" y="1"/>
                  </a:lnTo>
                  <a:lnTo>
                    <a:pt x="73" y="27"/>
                  </a:lnTo>
                  <a:lnTo>
                    <a:pt x="75" y="38"/>
                  </a:lnTo>
                  <a:lnTo>
                    <a:pt x="79" y="52"/>
                  </a:lnTo>
                  <a:lnTo>
                    <a:pt x="82" y="56"/>
                  </a:lnTo>
                  <a:lnTo>
                    <a:pt x="73" y="55"/>
                  </a:lnTo>
                  <a:lnTo>
                    <a:pt x="78" y="65"/>
                  </a:lnTo>
                  <a:lnTo>
                    <a:pt x="62" y="72"/>
                  </a:lnTo>
                  <a:lnTo>
                    <a:pt x="55" y="71"/>
                  </a:lnTo>
                  <a:lnTo>
                    <a:pt x="46" y="69"/>
                  </a:lnTo>
                  <a:lnTo>
                    <a:pt x="42" y="69"/>
                  </a:lnTo>
                  <a:lnTo>
                    <a:pt x="39" y="67"/>
                  </a:lnTo>
                  <a:lnTo>
                    <a:pt x="37" y="62"/>
                  </a:lnTo>
                  <a:lnTo>
                    <a:pt x="35" y="61"/>
                  </a:lnTo>
                  <a:lnTo>
                    <a:pt x="28" y="64"/>
                  </a:lnTo>
                  <a:lnTo>
                    <a:pt x="25" y="63"/>
                  </a:lnTo>
                  <a:lnTo>
                    <a:pt x="26" y="61"/>
                  </a:lnTo>
                  <a:lnTo>
                    <a:pt x="31" y="54"/>
                  </a:lnTo>
                  <a:lnTo>
                    <a:pt x="25" y="53"/>
                  </a:lnTo>
                  <a:lnTo>
                    <a:pt x="20" y="45"/>
                  </a:lnTo>
                  <a:lnTo>
                    <a:pt x="18" y="44"/>
                  </a:lnTo>
                  <a:lnTo>
                    <a:pt x="17" y="39"/>
                  </a:lnTo>
                  <a:lnTo>
                    <a:pt x="14" y="33"/>
                  </a:lnTo>
                  <a:lnTo>
                    <a:pt x="15" y="27"/>
                  </a:lnTo>
                  <a:lnTo>
                    <a:pt x="14" y="26"/>
                  </a:lnTo>
                  <a:lnTo>
                    <a:pt x="5" y="31"/>
                  </a:lnTo>
                  <a:lnTo>
                    <a:pt x="1" y="31"/>
                  </a:lnTo>
                  <a:lnTo>
                    <a:pt x="0" y="29"/>
                  </a:lnTo>
                </a:path>
              </a:pathLst>
            </a:custGeom>
            <a:solidFill>
              <a:srgbClr val="FFC080"/>
            </a:solidFill>
            <a:ln w="12700" cap="rnd" cmpd="sng">
              <a:solidFill>
                <a:srgbClr val="FFC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64" name="Freeform 772"/>
            <p:cNvSpPr>
              <a:spLocks/>
            </p:cNvSpPr>
            <p:nvPr/>
          </p:nvSpPr>
          <p:spPr bwMode="auto">
            <a:xfrm>
              <a:off x="2102" y="2957"/>
              <a:ext cx="98" cy="156"/>
            </a:xfrm>
            <a:custGeom>
              <a:avLst/>
              <a:gdLst>
                <a:gd name="T0" fmla="*/ 17 w 98"/>
                <a:gd name="T1" fmla="*/ 0 h 156"/>
                <a:gd name="T2" fmla="*/ 5 w 98"/>
                <a:gd name="T3" fmla="*/ 10 h 156"/>
                <a:gd name="T4" fmla="*/ 0 w 98"/>
                <a:gd name="T5" fmla="*/ 61 h 156"/>
                <a:gd name="T6" fmla="*/ 2 w 98"/>
                <a:gd name="T7" fmla="*/ 75 h 156"/>
                <a:gd name="T8" fmla="*/ 22 w 98"/>
                <a:gd name="T9" fmla="*/ 108 h 156"/>
                <a:gd name="T10" fmla="*/ 26 w 98"/>
                <a:gd name="T11" fmla="*/ 126 h 156"/>
                <a:gd name="T12" fmla="*/ 24 w 98"/>
                <a:gd name="T13" fmla="*/ 148 h 156"/>
                <a:gd name="T14" fmla="*/ 22 w 98"/>
                <a:gd name="T15" fmla="*/ 155 h 156"/>
                <a:gd name="T16" fmla="*/ 42 w 98"/>
                <a:gd name="T17" fmla="*/ 136 h 156"/>
                <a:gd name="T18" fmla="*/ 66 w 98"/>
                <a:gd name="T19" fmla="*/ 125 h 156"/>
                <a:gd name="T20" fmla="*/ 88 w 98"/>
                <a:gd name="T21" fmla="*/ 80 h 156"/>
                <a:gd name="T22" fmla="*/ 97 w 98"/>
                <a:gd name="T23" fmla="*/ 45 h 156"/>
                <a:gd name="T24" fmla="*/ 51 w 98"/>
                <a:gd name="T25" fmla="*/ 0 h 156"/>
                <a:gd name="T26" fmla="*/ 17 w 98"/>
                <a:gd name="T27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156">
                  <a:moveTo>
                    <a:pt x="17" y="0"/>
                  </a:moveTo>
                  <a:lnTo>
                    <a:pt x="5" y="10"/>
                  </a:lnTo>
                  <a:lnTo>
                    <a:pt x="0" y="61"/>
                  </a:lnTo>
                  <a:lnTo>
                    <a:pt x="2" y="75"/>
                  </a:lnTo>
                  <a:lnTo>
                    <a:pt x="22" y="108"/>
                  </a:lnTo>
                  <a:lnTo>
                    <a:pt x="26" y="126"/>
                  </a:lnTo>
                  <a:lnTo>
                    <a:pt x="24" y="148"/>
                  </a:lnTo>
                  <a:lnTo>
                    <a:pt x="22" y="155"/>
                  </a:lnTo>
                  <a:lnTo>
                    <a:pt x="42" y="136"/>
                  </a:lnTo>
                  <a:lnTo>
                    <a:pt x="66" y="125"/>
                  </a:lnTo>
                  <a:lnTo>
                    <a:pt x="88" y="80"/>
                  </a:lnTo>
                  <a:lnTo>
                    <a:pt x="97" y="45"/>
                  </a:lnTo>
                  <a:lnTo>
                    <a:pt x="51" y="0"/>
                  </a:lnTo>
                  <a:lnTo>
                    <a:pt x="17" y="0"/>
                  </a:lnTo>
                </a:path>
              </a:pathLst>
            </a:custGeom>
            <a:solidFill>
              <a:srgbClr val="FFC080"/>
            </a:solidFill>
            <a:ln w="12700" cap="rnd" cmpd="sng">
              <a:solidFill>
                <a:srgbClr val="FFC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65" name="Freeform 773"/>
            <p:cNvSpPr>
              <a:spLocks/>
            </p:cNvSpPr>
            <p:nvPr/>
          </p:nvSpPr>
          <p:spPr bwMode="auto">
            <a:xfrm>
              <a:off x="2180" y="3020"/>
              <a:ext cx="10" cy="11"/>
            </a:xfrm>
            <a:custGeom>
              <a:avLst/>
              <a:gdLst>
                <a:gd name="T0" fmla="*/ 2 w 10"/>
                <a:gd name="T1" fmla="*/ 0 h 11"/>
                <a:gd name="T2" fmla="*/ 0 w 10"/>
                <a:gd name="T3" fmla="*/ 7 h 11"/>
                <a:gd name="T4" fmla="*/ 3 w 10"/>
                <a:gd name="T5" fmla="*/ 10 h 11"/>
                <a:gd name="T6" fmla="*/ 9 w 10"/>
                <a:gd name="T7" fmla="*/ 7 h 11"/>
                <a:gd name="T8" fmla="*/ 8 w 10"/>
                <a:gd name="T9" fmla="*/ 1 h 11"/>
                <a:gd name="T10" fmla="*/ 2 w 10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1">
                  <a:moveTo>
                    <a:pt x="2" y="0"/>
                  </a:moveTo>
                  <a:lnTo>
                    <a:pt x="0" y="7"/>
                  </a:lnTo>
                  <a:lnTo>
                    <a:pt x="3" y="10"/>
                  </a:lnTo>
                  <a:lnTo>
                    <a:pt x="9" y="7"/>
                  </a:lnTo>
                  <a:lnTo>
                    <a:pt x="8" y="1"/>
                  </a:lnTo>
                  <a:lnTo>
                    <a:pt x="2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66" name="Freeform 774"/>
            <p:cNvSpPr>
              <a:spLocks/>
            </p:cNvSpPr>
            <p:nvPr/>
          </p:nvSpPr>
          <p:spPr bwMode="auto">
            <a:xfrm>
              <a:off x="2123" y="3027"/>
              <a:ext cx="22" cy="10"/>
            </a:xfrm>
            <a:custGeom>
              <a:avLst/>
              <a:gdLst>
                <a:gd name="T0" fmla="*/ 0 w 22"/>
                <a:gd name="T1" fmla="*/ 2 h 10"/>
                <a:gd name="T2" fmla="*/ 7 w 22"/>
                <a:gd name="T3" fmla="*/ 9 h 10"/>
                <a:gd name="T4" fmla="*/ 14 w 22"/>
                <a:gd name="T5" fmla="*/ 7 h 10"/>
                <a:gd name="T6" fmla="*/ 21 w 22"/>
                <a:gd name="T7" fmla="*/ 2 h 10"/>
                <a:gd name="T8" fmla="*/ 17 w 22"/>
                <a:gd name="T9" fmla="*/ 0 h 10"/>
                <a:gd name="T10" fmla="*/ 10 w 22"/>
                <a:gd name="T11" fmla="*/ 0 h 10"/>
                <a:gd name="T12" fmla="*/ 3 w 22"/>
                <a:gd name="T13" fmla="*/ 0 h 10"/>
                <a:gd name="T14" fmla="*/ 0 w 22"/>
                <a:gd name="T1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0">
                  <a:moveTo>
                    <a:pt x="0" y="2"/>
                  </a:moveTo>
                  <a:lnTo>
                    <a:pt x="7" y="9"/>
                  </a:lnTo>
                  <a:lnTo>
                    <a:pt x="14" y="7"/>
                  </a:lnTo>
                  <a:lnTo>
                    <a:pt x="21" y="2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3" y="0"/>
                  </a:lnTo>
                  <a:lnTo>
                    <a:pt x="0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67" name="Freeform 775"/>
            <p:cNvSpPr>
              <a:spLocks/>
            </p:cNvSpPr>
            <p:nvPr/>
          </p:nvSpPr>
          <p:spPr bwMode="auto">
            <a:xfrm>
              <a:off x="2144" y="2997"/>
              <a:ext cx="15" cy="6"/>
            </a:xfrm>
            <a:custGeom>
              <a:avLst/>
              <a:gdLst>
                <a:gd name="T0" fmla="*/ 0 w 15"/>
                <a:gd name="T1" fmla="*/ 4 h 6"/>
                <a:gd name="T2" fmla="*/ 4 w 15"/>
                <a:gd name="T3" fmla="*/ 5 h 6"/>
                <a:gd name="T4" fmla="*/ 11 w 15"/>
                <a:gd name="T5" fmla="*/ 5 h 6"/>
                <a:gd name="T6" fmla="*/ 14 w 15"/>
                <a:gd name="T7" fmla="*/ 2 h 6"/>
                <a:gd name="T8" fmla="*/ 10 w 15"/>
                <a:gd name="T9" fmla="*/ 2 h 6"/>
                <a:gd name="T10" fmla="*/ 4 w 15"/>
                <a:gd name="T11" fmla="*/ 0 h 6"/>
                <a:gd name="T12" fmla="*/ 0 w 15"/>
                <a:gd name="T1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6">
                  <a:moveTo>
                    <a:pt x="0" y="4"/>
                  </a:moveTo>
                  <a:lnTo>
                    <a:pt x="4" y="5"/>
                  </a:lnTo>
                  <a:lnTo>
                    <a:pt x="11" y="5"/>
                  </a:lnTo>
                  <a:lnTo>
                    <a:pt x="14" y="2"/>
                  </a:lnTo>
                  <a:lnTo>
                    <a:pt x="10" y="2"/>
                  </a:lnTo>
                  <a:lnTo>
                    <a:pt x="4" y="0"/>
                  </a:lnTo>
                  <a:lnTo>
                    <a:pt x="0" y="4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68" name="Freeform 776"/>
            <p:cNvSpPr>
              <a:spLocks/>
            </p:cNvSpPr>
            <p:nvPr/>
          </p:nvSpPr>
          <p:spPr bwMode="auto">
            <a:xfrm>
              <a:off x="2112" y="2997"/>
              <a:ext cx="9" cy="6"/>
            </a:xfrm>
            <a:custGeom>
              <a:avLst/>
              <a:gdLst>
                <a:gd name="T0" fmla="*/ 0 w 9"/>
                <a:gd name="T1" fmla="*/ 4 h 6"/>
                <a:gd name="T2" fmla="*/ 2 w 9"/>
                <a:gd name="T3" fmla="*/ 5 h 6"/>
                <a:gd name="T4" fmla="*/ 8 w 9"/>
                <a:gd name="T5" fmla="*/ 4 h 6"/>
                <a:gd name="T6" fmla="*/ 6 w 9"/>
                <a:gd name="T7" fmla="*/ 0 h 6"/>
                <a:gd name="T8" fmla="*/ 2 w 9"/>
                <a:gd name="T9" fmla="*/ 2 h 6"/>
                <a:gd name="T10" fmla="*/ 0 w 9"/>
                <a:gd name="T11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6">
                  <a:moveTo>
                    <a:pt x="0" y="4"/>
                  </a:moveTo>
                  <a:lnTo>
                    <a:pt x="2" y="5"/>
                  </a:lnTo>
                  <a:lnTo>
                    <a:pt x="8" y="4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4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69" name="Freeform 777"/>
            <p:cNvSpPr>
              <a:spLocks/>
            </p:cNvSpPr>
            <p:nvPr/>
          </p:nvSpPr>
          <p:spPr bwMode="auto">
            <a:xfrm>
              <a:off x="1876" y="2985"/>
              <a:ext cx="224" cy="424"/>
            </a:xfrm>
            <a:custGeom>
              <a:avLst/>
              <a:gdLst>
                <a:gd name="T0" fmla="*/ 139 w 224"/>
                <a:gd name="T1" fmla="*/ 0 h 424"/>
                <a:gd name="T2" fmla="*/ 153 w 224"/>
                <a:gd name="T3" fmla="*/ 18 h 424"/>
                <a:gd name="T4" fmla="*/ 204 w 224"/>
                <a:gd name="T5" fmla="*/ 33 h 424"/>
                <a:gd name="T6" fmla="*/ 223 w 224"/>
                <a:gd name="T7" fmla="*/ 53 h 424"/>
                <a:gd name="T8" fmla="*/ 213 w 224"/>
                <a:gd name="T9" fmla="*/ 91 h 424"/>
                <a:gd name="T10" fmla="*/ 177 w 224"/>
                <a:gd name="T11" fmla="*/ 113 h 424"/>
                <a:gd name="T12" fmla="*/ 173 w 224"/>
                <a:gd name="T13" fmla="*/ 135 h 424"/>
                <a:gd name="T14" fmla="*/ 175 w 224"/>
                <a:gd name="T15" fmla="*/ 159 h 424"/>
                <a:gd name="T16" fmla="*/ 167 w 224"/>
                <a:gd name="T17" fmla="*/ 180 h 424"/>
                <a:gd name="T18" fmla="*/ 167 w 224"/>
                <a:gd name="T19" fmla="*/ 209 h 424"/>
                <a:gd name="T20" fmla="*/ 162 w 224"/>
                <a:gd name="T21" fmla="*/ 235 h 424"/>
                <a:gd name="T22" fmla="*/ 167 w 224"/>
                <a:gd name="T23" fmla="*/ 266 h 424"/>
                <a:gd name="T24" fmla="*/ 171 w 224"/>
                <a:gd name="T25" fmla="*/ 289 h 424"/>
                <a:gd name="T26" fmla="*/ 182 w 224"/>
                <a:gd name="T27" fmla="*/ 331 h 424"/>
                <a:gd name="T28" fmla="*/ 193 w 224"/>
                <a:gd name="T29" fmla="*/ 350 h 424"/>
                <a:gd name="T30" fmla="*/ 186 w 224"/>
                <a:gd name="T31" fmla="*/ 349 h 424"/>
                <a:gd name="T32" fmla="*/ 179 w 224"/>
                <a:gd name="T33" fmla="*/ 349 h 424"/>
                <a:gd name="T34" fmla="*/ 179 w 224"/>
                <a:gd name="T35" fmla="*/ 370 h 424"/>
                <a:gd name="T36" fmla="*/ 186 w 224"/>
                <a:gd name="T37" fmla="*/ 378 h 424"/>
                <a:gd name="T38" fmla="*/ 184 w 224"/>
                <a:gd name="T39" fmla="*/ 423 h 424"/>
                <a:gd name="T40" fmla="*/ 0 w 224"/>
                <a:gd name="T41" fmla="*/ 423 h 424"/>
                <a:gd name="T42" fmla="*/ 34 w 224"/>
                <a:gd name="T43" fmla="*/ 117 h 424"/>
                <a:gd name="T44" fmla="*/ 34 w 224"/>
                <a:gd name="T45" fmla="*/ 100 h 424"/>
                <a:gd name="T46" fmla="*/ 33 w 224"/>
                <a:gd name="T47" fmla="*/ 78 h 424"/>
                <a:gd name="T48" fmla="*/ 52 w 224"/>
                <a:gd name="T49" fmla="*/ 57 h 424"/>
                <a:gd name="T50" fmla="*/ 78 w 224"/>
                <a:gd name="T51" fmla="*/ 38 h 424"/>
                <a:gd name="T52" fmla="*/ 124 w 224"/>
                <a:gd name="T53" fmla="*/ 5 h 424"/>
                <a:gd name="T54" fmla="*/ 139 w 224"/>
                <a:gd name="T55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24" h="424">
                  <a:moveTo>
                    <a:pt x="139" y="0"/>
                  </a:moveTo>
                  <a:lnTo>
                    <a:pt x="153" y="18"/>
                  </a:lnTo>
                  <a:lnTo>
                    <a:pt x="204" y="33"/>
                  </a:lnTo>
                  <a:lnTo>
                    <a:pt x="223" y="53"/>
                  </a:lnTo>
                  <a:lnTo>
                    <a:pt x="213" y="91"/>
                  </a:lnTo>
                  <a:lnTo>
                    <a:pt x="177" y="113"/>
                  </a:lnTo>
                  <a:lnTo>
                    <a:pt x="173" y="135"/>
                  </a:lnTo>
                  <a:lnTo>
                    <a:pt x="175" y="159"/>
                  </a:lnTo>
                  <a:lnTo>
                    <a:pt x="167" y="180"/>
                  </a:lnTo>
                  <a:lnTo>
                    <a:pt x="167" y="209"/>
                  </a:lnTo>
                  <a:lnTo>
                    <a:pt x="162" y="235"/>
                  </a:lnTo>
                  <a:lnTo>
                    <a:pt x="167" y="266"/>
                  </a:lnTo>
                  <a:lnTo>
                    <a:pt x="171" y="289"/>
                  </a:lnTo>
                  <a:lnTo>
                    <a:pt x="182" y="331"/>
                  </a:lnTo>
                  <a:lnTo>
                    <a:pt x="193" y="350"/>
                  </a:lnTo>
                  <a:lnTo>
                    <a:pt x="186" y="349"/>
                  </a:lnTo>
                  <a:lnTo>
                    <a:pt x="179" y="349"/>
                  </a:lnTo>
                  <a:lnTo>
                    <a:pt x="179" y="370"/>
                  </a:lnTo>
                  <a:lnTo>
                    <a:pt x="186" y="378"/>
                  </a:lnTo>
                  <a:lnTo>
                    <a:pt x="184" y="423"/>
                  </a:lnTo>
                  <a:lnTo>
                    <a:pt x="0" y="423"/>
                  </a:lnTo>
                  <a:lnTo>
                    <a:pt x="34" y="117"/>
                  </a:lnTo>
                  <a:lnTo>
                    <a:pt x="34" y="100"/>
                  </a:lnTo>
                  <a:lnTo>
                    <a:pt x="33" y="78"/>
                  </a:lnTo>
                  <a:lnTo>
                    <a:pt x="52" y="57"/>
                  </a:lnTo>
                  <a:lnTo>
                    <a:pt x="78" y="38"/>
                  </a:lnTo>
                  <a:lnTo>
                    <a:pt x="124" y="5"/>
                  </a:lnTo>
                  <a:lnTo>
                    <a:pt x="139" y="0"/>
                  </a:lnTo>
                </a:path>
              </a:pathLst>
            </a:custGeom>
            <a:solidFill>
              <a:srgbClr val="002060"/>
            </a:solidFill>
            <a:ln w="12700" cap="rnd" cmpd="sng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70" name="Freeform 778"/>
            <p:cNvSpPr>
              <a:spLocks/>
            </p:cNvSpPr>
            <p:nvPr/>
          </p:nvSpPr>
          <p:spPr bwMode="auto">
            <a:xfrm>
              <a:off x="1962" y="2979"/>
              <a:ext cx="54" cy="81"/>
            </a:xfrm>
            <a:custGeom>
              <a:avLst/>
              <a:gdLst>
                <a:gd name="T0" fmla="*/ 51 w 54"/>
                <a:gd name="T1" fmla="*/ 0 h 81"/>
                <a:gd name="T2" fmla="*/ 53 w 54"/>
                <a:gd name="T3" fmla="*/ 12 h 81"/>
                <a:gd name="T4" fmla="*/ 45 w 54"/>
                <a:gd name="T5" fmla="*/ 24 h 81"/>
                <a:gd name="T6" fmla="*/ 38 w 54"/>
                <a:gd name="T7" fmla="*/ 34 h 81"/>
                <a:gd name="T8" fmla="*/ 21 w 54"/>
                <a:gd name="T9" fmla="*/ 58 h 81"/>
                <a:gd name="T10" fmla="*/ 14 w 54"/>
                <a:gd name="T11" fmla="*/ 71 h 81"/>
                <a:gd name="T12" fmla="*/ 9 w 54"/>
                <a:gd name="T13" fmla="*/ 80 h 81"/>
                <a:gd name="T14" fmla="*/ 0 w 54"/>
                <a:gd name="T15" fmla="*/ 27 h 81"/>
                <a:gd name="T16" fmla="*/ 51 w 54"/>
                <a:gd name="T1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81">
                  <a:moveTo>
                    <a:pt x="51" y="0"/>
                  </a:moveTo>
                  <a:lnTo>
                    <a:pt x="53" y="12"/>
                  </a:lnTo>
                  <a:lnTo>
                    <a:pt x="45" y="24"/>
                  </a:lnTo>
                  <a:lnTo>
                    <a:pt x="38" y="34"/>
                  </a:lnTo>
                  <a:lnTo>
                    <a:pt x="21" y="58"/>
                  </a:lnTo>
                  <a:lnTo>
                    <a:pt x="14" y="71"/>
                  </a:lnTo>
                  <a:lnTo>
                    <a:pt x="9" y="80"/>
                  </a:lnTo>
                  <a:lnTo>
                    <a:pt x="0" y="27"/>
                  </a:lnTo>
                  <a:lnTo>
                    <a:pt x="51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71" name="Freeform 779"/>
            <p:cNvSpPr>
              <a:spLocks/>
            </p:cNvSpPr>
            <p:nvPr/>
          </p:nvSpPr>
          <p:spPr bwMode="auto">
            <a:xfrm>
              <a:off x="1924" y="3010"/>
              <a:ext cx="50" cy="124"/>
            </a:xfrm>
            <a:custGeom>
              <a:avLst/>
              <a:gdLst>
                <a:gd name="T0" fmla="*/ 44 w 50"/>
                <a:gd name="T1" fmla="*/ 1 h 124"/>
                <a:gd name="T2" fmla="*/ 49 w 50"/>
                <a:gd name="T3" fmla="*/ 16 h 124"/>
                <a:gd name="T4" fmla="*/ 44 w 50"/>
                <a:gd name="T5" fmla="*/ 22 h 124"/>
                <a:gd name="T6" fmla="*/ 47 w 50"/>
                <a:gd name="T7" fmla="*/ 49 h 124"/>
                <a:gd name="T8" fmla="*/ 32 w 50"/>
                <a:gd name="T9" fmla="*/ 80 h 124"/>
                <a:gd name="T10" fmla="*/ 12 w 50"/>
                <a:gd name="T11" fmla="*/ 123 h 124"/>
                <a:gd name="T12" fmla="*/ 0 w 50"/>
                <a:gd name="T13" fmla="*/ 103 h 124"/>
                <a:gd name="T14" fmla="*/ 8 w 50"/>
                <a:gd name="T15" fmla="*/ 85 h 124"/>
                <a:gd name="T16" fmla="*/ 14 w 50"/>
                <a:gd name="T17" fmla="*/ 58 h 124"/>
                <a:gd name="T18" fmla="*/ 37 w 50"/>
                <a:gd name="T19" fmla="*/ 0 h 124"/>
                <a:gd name="T20" fmla="*/ 44 w 50"/>
                <a:gd name="T21" fmla="*/ 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124">
                  <a:moveTo>
                    <a:pt x="44" y="1"/>
                  </a:moveTo>
                  <a:lnTo>
                    <a:pt x="49" y="16"/>
                  </a:lnTo>
                  <a:lnTo>
                    <a:pt x="44" y="22"/>
                  </a:lnTo>
                  <a:lnTo>
                    <a:pt x="47" y="49"/>
                  </a:lnTo>
                  <a:lnTo>
                    <a:pt x="32" y="80"/>
                  </a:lnTo>
                  <a:lnTo>
                    <a:pt x="12" y="123"/>
                  </a:lnTo>
                  <a:lnTo>
                    <a:pt x="0" y="103"/>
                  </a:lnTo>
                  <a:lnTo>
                    <a:pt x="8" y="85"/>
                  </a:lnTo>
                  <a:lnTo>
                    <a:pt x="14" y="58"/>
                  </a:lnTo>
                  <a:lnTo>
                    <a:pt x="37" y="0"/>
                  </a:lnTo>
                  <a:lnTo>
                    <a:pt x="44" y="1"/>
                  </a:lnTo>
                </a:path>
              </a:pathLst>
            </a:custGeom>
            <a:solidFill>
              <a:srgbClr val="FF0000"/>
            </a:solidFill>
            <a:ln w="12700" cap="rnd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72" name="Freeform 780"/>
            <p:cNvSpPr>
              <a:spLocks/>
            </p:cNvSpPr>
            <p:nvPr/>
          </p:nvSpPr>
          <p:spPr bwMode="auto">
            <a:xfrm>
              <a:off x="2006" y="3322"/>
              <a:ext cx="49" cy="61"/>
            </a:xfrm>
            <a:custGeom>
              <a:avLst/>
              <a:gdLst>
                <a:gd name="T0" fmla="*/ 48 w 49"/>
                <a:gd name="T1" fmla="*/ 10 h 61"/>
                <a:gd name="T2" fmla="*/ 48 w 49"/>
                <a:gd name="T3" fmla="*/ 49 h 61"/>
                <a:gd name="T4" fmla="*/ 39 w 49"/>
                <a:gd name="T5" fmla="*/ 53 h 61"/>
                <a:gd name="T6" fmla="*/ 37 w 49"/>
                <a:gd name="T7" fmla="*/ 57 h 61"/>
                <a:gd name="T8" fmla="*/ 11 w 49"/>
                <a:gd name="T9" fmla="*/ 60 h 61"/>
                <a:gd name="T10" fmla="*/ 5 w 49"/>
                <a:gd name="T11" fmla="*/ 56 h 61"/>
                <a:gd name="T12" fmla="*/ 0 w 49"/>
                <a:gd name="T13" fmla="*/ 47 h 61"/>
                <a:gd name="T14" fmla="*/ 9 w 49"/>
                <a:gd name="T15" fmla="*/ 0 h 61"/>
                <a:gd name="T16" fmla="*/ 48 w 49"/>
                <a:gd name="T17" fmla="*/ 1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61">
                  <a:moveTo>
                    <a:pt x="48" y="10"/>
                  </a:moveTo>
                  <a:lnTo>
                    <a:pt x="48" y="49"/>
                  </a:lnTo>
                  <a:lnTo>
                    <a:pt x="39" y="53"/>
                  </a:lnTo>
                  <a:lnTo>
                    <a:pt x="37" y="57"/>
                  </a:lnTo>
                  <a:lnTo>
                    <a:pt x="11" y="60"/>
                  </a:lnTo>
                  <a:lnTo>
                    <a:pt x="5" y="56"/>
                  </a:lnTo>
                  <a:lnTo>
                    <a:pt x="0" y="47"/>
                  </a:lnTo>
                  <a:lnTo>
                    <a:pt x="9" y="0"/>
                  </a:lnTo>
                  <a:lnTo>
                    <a:pt x="48" y="10"/>
                  </a:lnTo>
                </a:path>
              </a:pathLst>
            </a:custGeom>
            <a:solidFill>
              <a:srgbClr val="FFC080"/>
            </a:solidFill>
            <a:ln w="12700" cap="rnd" cmpd="sng">
              <a:solidFill>
                <a:srgbClr val="FFC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73" name="Freeform 781"/>
            <p:cNvSpPr>
              <a:spLocks/>
            </p:cNvSpPr>
            <p:nvPr/>
          </p:nvSpPr>
          <p:spPr bwMode="auto">
            <a:xfrm>
              <a:off x="1932" y="2895"/>
              <a:ext cx="98" cy="107"/>
            </a:xfrm>
            <a:custGeom>
              <a:avLst/>
              <a:gdLst>
                <a:gd name="T0" fmla="*/ 10 w 98"/>
                <a:gd name="T1" fmla="*/ 13 h 107"/>
                <a:gd name="T2" fmla="*/ 2 w 98"/>
                <a:gd name="T3" fmla="*/ 25 h 107"/>
                <a:gd name="T4" fmla="*/ 0 w 98"/>
                <a:gd name="T5" fmla="*/ 38 h 107"/>
                <a:gd name="T6" fmla="*/ 2 w 98"/>
                <a:gd name="T7" fmla="*/ 55 h 107"/>
                <a:gd name="T8" fmla="*/ 3 w 98"/>
                <a:gd name="T9" fmla="*/ 67 h 107"/>
                <a:gd name="T10" fmla="*/ 6 w 98"/>
                <a:gd name="T11" fmla="*/ 85 h 107"/>
                <a:gd name="T12" fmla="*/ 20 w 98"/>
                <a:gd name="T13" fmla="*/ 102 h 107"/>
                <a:gd name="T14" fmla="*/ 42 w 98"/>
                <a:gd name="T15" fmla="*/ 106 h 107"/>
                <a:gd name="T16" fmla="*/ 77 w 98"/>
                <a:gd name="T17" fmla="*/ 79 h 107"/>
                <a:gd name="T18" fmla="*/ 91 w 98"/>
                <a:gd name="T19" fmla="*/ 70 h 107"/>
                <a:gd name="T20" fmla="*/ 95 w 98"/>
                <a:gd name="T21" fmla="*/ 60 h 107"/>
                <a:gd name="T22" fmla="*/ 97 w 98"/>
                <a:gd name="T23" fmla="*/ 52 h 107"/>
                <a:gd name="T24" fmla="*/ 96 w 98"/>
                <a:gd name="T25" fmla="*/ 45 h 107"/>
                <a:gd name="T26" fmla="*/ 56 w 98"/>
                <a:gd name="T27" fmla="*/ 2 h 107"/>
                <a:gd name="T28" fmla="*/ 29 w 98"/>
                <a:gd name="T29" fmla="*/ 0 h 107"/>
                <a:gd name="T30" fmla="*/ 10 w 98"/>
                <a:gd name="T31" fmla="*/ 1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107">
                  <a:moveTo>
                    <a:pt x="10" y="13"/>
                  </a:moveTo>
                  <a:lnTo>
                    <a:pt x="2" y="25"/>
                  </a:lnTo>
                  <a:lnTo>
                    <a:pt x="0" y="38"/>
                  </a:lnTo>
                  <a:lnTo>
                    <a:pt x="2" y="55"/>
                  </a:lnTo>
                  <a:lnTo>
                    <a:pt x="3" y="67"/>
                  </a:lnTo>
                  <a:lnTo>
                    <a:pt x="6" y="85"/>
                  </a:lnTo>
                  <a:lnTo>
                    <a:pt x="20" y="102"/>
                  </a:lnTo>
                  <a:lnTo>
                    <a:pt x="42" y="106"/>
                  </a:lnTo>
                  <a:lnTo>
                    <a:pt x="77" y="79"/>
                  </a:lnTo>
                  <a:lnTo>
                    <a:pt x="91" y="70"/>
                  </a:lnTo>
                  <a:lnTo>
                    <a:pt x="95" y="60"/>
                  </a:lnTo>
                  <a:lnTo>
                    <a:pt x="97" y="52"/>
                  </a:lnTo>
                  <a:lnTo>
                    <a:pt x="96" y="45"/>
                  </a:lnTo>
                  <a:lnTo>
                    <a:pt x="56" y="2"/>
                  </a:lnTo>
                  <a:lnTo>
                    <a:pt x="29" y="0"/>
                  </a:lnTo>
                  <a:lnTo>
                    <a:pt x="10" y="13"/>
                  </a:lnTo>
                </a:path>
              </a:pathLst>
            </a:custGeom>
            <a:solidFill>
              <a:srgbClr val="FFC080"/>
            </a:solidFill>
            <a:ln w="12700" cap="rnd" cmpd="sng">
              <a:solidFill>
                <a:srgbClr val="FFC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74" name="Freeform 782"/>
            <p:cNvSpPr>
              <a:spLocks/>
            </p:cNvSpPr>
            <p:nvPr/>
          </p:nvSpPr>
          <p:spPr bwMode="auto">
            <a:xfrm>
              <a:off x="1931" y="2882"/>
              <a:ext cx="95" cy="52"/>
            </a:xfrm>
            <a:custGeom>
              <a:avLst/>
              <a:gdLst>
                <a:gd name="T0" fmla="*/ 5 w 95"/>
                <a:gd name="T1" fmla="*/ 34 h 52"/>
                <a:gd name="T2" fmla="*/ 14 w 95"/>
                <a:gd name="T3" fmla="*/ 26 h 52"/>
                <a:gd name="T4" fmla="*/ 20 w 95"/>
                <a:gd name="T5" fmla="*/ 23 h 52"/>
                <a:gd name="T6" fmla="*/ 29 w 95"/>
                <a:gd name="T7" fmla="*/ 15 h 52"/>
                <a:gd name="T8" fmla="*/ 36 w 95"/>
                <a:gd name="T9" fmla="*/ 18 h 52"/>
                <a:gd name="T10" fmla="*/ 42 w 95"/>
                <a:gd name="T11" fmla="*/ 23 h 52"/>
                <a:gd name="T12" fmla="*/ 56 w 95"/>
                <a:gd name="T13" fmla="*/ 26 h 52"/>
                <a:gd name="T14" fmla="*/ 71 w 95"/>
                <a:gd name="T15" fmla="*/ 37 h 52"/>
                <a:gd name="T16" fmla="*/ 82 w 95"/>
                <a:gd name="T17" fmla="*/ 51 h 52"/>
                <a:gd name="T18" fmla="*/ 94 w 95"/>
                <a:gd name="T19" fmla="*/ 34 h 52"/>
                <a:gd name="T20" fmla="*/ 90 w 95"/>
                <a:gd name="T21" fmla="*/ 21 h 52"/>
                <a:gd name="T22" fmla="*/ 84 w 95"/>
                <a:gd name="T23" fmla="*/ 11 h 52"/>
                <a:gd name="T24" fmla="*/ 76 w 95"/>
                <a:gd name="T25" fmla="*/ 6 h 52"/>
                <a:gd name="T26" fmla="*/ 62 w 95"/>
                <a:gd name="T27" fmla="*/ 3 h 52"/>
                <a:gd name="T28" fmla="*/ 53 w 95"/>
                <a:gd name="T29" fmla="*/ 4 h 52"/>
                <a:gd name="T30" fmla="*/ 40 w 95"/>
                <a:gd name="T31" fmla="*/ 0 h 52"/>
                <a:gd name="T32" fmla="*/ 31 w 95"/>
                <a:gd name="T33" fmla="*/ 1 h 52"/>
                <a:gd name="T34" fmla="*/ 18 w 95"/>
                <a:gd name="T35" fmla="*/ 7 h 52"/>
                <a:gd name="T36" fmla="*/ 11 w 95"/>
                <a:gd name="T37" fmla="*/ 11 h 52"/>
                <a:gd name="T38" fmla="*/ 5 w 95"/>
                <a:gd name="T39" fmla="*/ 17 h 52"/>
                <a:gd name="T40" fmla="*/ 0 w 95"/>
                <a:gd name="T41" fmla="*/ 28 h 52"/>
                <a:gd name="T42" fmla="*/ 1 w 95"/>
                <a:gd name="T43" fmla="*/ 37 h 52"/>
                <a:gd name="T44" fmla="*/ 5 w 95"/>
                <a:gd name="T45" fmla="*/ 3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5" h="52">
                  <a:moveTo>
                    <a:pt x="5" y="34"/>
                  </a:moveTo>
                  <a:lnTo>
                    <a:pt x="14" y="26"/>
                  </a:lnTo>
                  <a:lnTo>
                    <a:pt x="20" y="23"/>
                  </a:lnTo>
                  <a:lnTo>
                    <a:pt x="29" y="15"/>
                  </a:lnTo>
                  <a:lnTo>
                    <a:pt x="36" y="18"/>
                  </a:lnTo>
                  <a:lnTo>
                    <a:pt x="42" y="23"/>
                  </a:lnTo>
                  <a:lnTo>
                    <a:pt x="56" y="26"/>
                  </a:lnTo>
                  <a:lnTo>
                    <a:pt x="71" y="37"/>
                  </a:lnTo>
                  <a:lnTo>
                    <a:pt x="82" y="51"/>
                  </a:lnTo>
                  <a:lnTo>
                    <a:pt x="94" y="34"/>
                  </a:lnTo>
                  <a:lnTo>
                    <a:pt x="90" y="21"/>
                  </a:lnTo>
                  <a:lnTo>
                    <a:pt x="84" y="11"/>
                  </a:lnTo>
                  <a:lnTo>
                    <a:pt x="76" y="6"/>
                  </a:lnTo>
                  <a:lnTo>
                    <a:pt x="62" y="3"/>
                  </a:lnTo>
                  <a:lnTo>
                    <a:pt x="53" y="4"/>
                  </a:lnTo>
                  <a:lnTo>
                    <a:pt x="40" y="0"/>
                  </a:lnTo>
                  <a:lnTo>
                    <a:pt x="31" y="1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5" y="17"/>
                  </a:lnTo>
                  <a:lnTo>
                    <a:pt x="0" y="28"/>
                  </a:lnTo>
                  <a:lnTo>
                    <a:pt x="1" y="37"/>
                  </a:lnTo>
                  <a:lnTo>
                    <a:pt x="5" y="34"/>
                  </a:lnTo>
                </a:path>
              </a:pathLst>
            </a:custGeom>
            <a:solidFill>
              <a:srgbClr val="602000"/>
            </a:solidFill>
            <a:ln w="12700" cap="rnd" cmpd="sng">
              <a:solidFill>
                <a:srgbClr val="6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75" name="Freeform 783"/>
            <p:cNvSpPr>
              <a:spLocks/>
            </p:cNvSpPr>
            <p:nvPr/>
          </p:nvSpPr>
          <p:spPr bwMode="auto">
            <a:xfrm>
              <a:off x="1680" y="3064"/>
              <a:ext cx="275" cy="345"/>
            </a:xfrm>
            <a:custGeom>
              <a:avLst/>
              <a:gdLst>
                <a:gd name="T0" fmla="*/ 99 w 275"/>
                <a:gd name="T1" fmla="*/ 0 h 345"/>
                <a:gd name="T2" fmla="*/ 163 w 275"/>
                <a:gd name="T3" fmla="*/ 4 h 345"/>
                <a:gd name="T4" fmla="*/ 174 w 275"/>
                <a:gd name="T5" fmla="*/ 15 h 345"/>
                <a:gd name="T6" fmla="*/ 197 w 275"/>
                <a:gd name="T7" fmla="*/ 25 h 345"/>
                <a:gd name="T8" fmla="*/ 227 w 275"/>
                <a:gd name="T9" fmla="*/ 33 h 345"/>
                <a:gd name="T10" fmla="*/ 248 w 275"/>
                <a:gd name="T11" fmla="*/ 46 h 345"/>
                <a:gd name="T12" fmla="*/ 258 w 275"/>
                <a:gd name="T13" fmla="*/ 63 h 345"/>
                <a:gd name="T14" fmla="*/ 255 w 275"/>
                <a:gd name="T15" fmla="*/ 90 h 345"/>
                <a:gd name="T16" fmla="*/ 262 w 275"/>
                <a:gd name="T17" fmla="*/ 101 h 345"/>
                <a:gd name="T18" fmla="*/ 274 w 275"/>
                <a:gd name="T19" fmla="*/ 127 h 345"/>
                <a:gd name="T20" fmla="*/ 272 w 275"/>
                <a:gd name="T21" fmla="*/ 135 h 345"/>
                <a:gd name="T22" fmla="*/ 258 w 275"/>
                <a:gd name="T23" fmla="*/ 144 h 345"/>
                <a:gd name="T24" fmla="*/ 260 w 275"/>
                <a:gd name="T25" fmla="*/ 159 h 345"/>
                <a:gd name="T26" fmla="*/ 262 w 275"/>
                <a:gd name="T27" fmla="*/ 169 h 345"/>
                <a:gd name="T28" fmla="*/ 255 w 275"/>
                <a:gd name="T29" fmla="*/ 187 h 345"/>
                <a:gd name="T30" fmla="*/ 256 w 275"/>
                <a:gd name="T31" fmla="*/ 202 h 345"/>
                <a:gd name="T32" fmla="*/ 212 w 275"/>
                <a:gd name="T33" fmla="*/ 231 h 345"/>
                <a:gd name="T34" fmla="*/ 231 w 275"/>
                <a:gd name="T35" fmla="*/ 273 h 345"/>
                <a:gd name="T36" fmla="*/ 238 w 275"/>
                <a:gd name="T37" fmla="*/ 344 h 345"/>
                <a:gd name="T38" fmla="*/ 52 w 275"/>
                <a:gd name="T39" fmla="*/ 344 h 345"/>
                <a:gd name="T40" fmla="*/ 52 w 275"/>
                <a:gd name="T41" fmla="*/ 276 h 345"/>
                <a:gd name="T42" fmla="*/ 21 w 275"/>
                <a:gd name="T43" fmla="*/ 260 h 345"/>
                <a:gd name="T44" fmla="*/ 41 w 275"/>
                <a:gd name="T45" fmla="*/ 228 h 345"/>
                <a:gd name="T46" fmla="*/ 59 w 275"/>
                <a:gd name="T47" fmla="*/ 211 h 345"/>
                <a:gd name="T48" fmla="*/ 54 w 275"/>
                <a:gd name="T49" fmla="*/ 202 h 345"/>
                <a:gd name="T50" fmla="*/ 37 w 275"/>
                <a:gd name="T51" fmla="*/ 142 h 345"/>
                <a:gd name="T52" fmla="*/ 12 w 275"/>
                <a:gd name="T53" fmla="*/ 68 h 345"/>
                <a:gd name="T54" fmla="*/ 0 w 275"/>
                <a:gd name="T55" fmla="*/ 54 h 345"/>
                <a:gd name="T56" fmla="*/ 12 w 275"/>
                <a:gd name="T57" fmla="*/ 37 h 345"/>
                <a:gd name="T58" fmla="*/ 41 w 275"/>
                <a:gd name="T59" fmla="*/ 27 h 345"/>
                <a:gd name="T60" fmla="*/ 65 w 275"/>
                <a:gd name="T61" fmla="*/ 24 h 345"/>
                <a:gd name="T62" fmla="*/ 87 w 275"/>
                <a:gd name="T63" fmla="*/ 14 h 345"/>
                <a:gd name="T64" fmla="*/ 99 w 275"/>
                <a:gd name="T65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5" h="345">
                  <a:moveTo>
                    <a:pt x="99" y="0"/>
                  </a:moveTo>
                  <a:lnTo>
                    <a:pt x="163" y="4"/>
                  </a:lnTo>
                  <a:lnTo>
                    <a:pt x="174" y="15"/>
                  </a:lnTo>
                  <a:lnTo>
                    <a:pt x="197" y="25"/>
                  </a:lnTo>
                  <a:lnTo>
                    <a:pt x="227" y="33"/>
                  </a:lnTo>
                  <a:lnTo>
                    <a:pt x="248" y="46"/>
                  </a:lnTo>
                  <a:lnTo>
                    <a:pt x="258" y="63"/>
                  </a:lnTo>
                  <a:lnTo>
                    <a:pt x="255" y="90"/>
                  </a:lnTo>
                  <a:lnTo>
                    <a:pt x="262" y="101"/>
                  </a:lnTo>
                  <a:lnTo>
                    <a:pt x="274" y="127"/>
                  </a:lnTo>
                  <a:lnTo>
                    <a:pt x="272" y="135"/>
                  </a:lnTo>
                  <a:lnTo>
                    <a:pt x="258" y="144"/>
                  </a:lnTo>
                  <a:lnTo>
                    <a:pt x="260" y="159"/>
                  </a:lnTo>
                  <a:lnTo>
                    <a:pt x="262" y="169"/>
                  </a:lnTo>
                  <a:lnTo>
                    <a:pt x="255" y="187"/>
                  </a:lnTo>
                  <a:lnTo>
                    <a:pt x="256" y="202"/>
                  </a:lnTo>
                  <a:lnTo>
                    <a:pt x="212" y="231"/>
                  </a:lnTo>
                  <a:lnTo>
                    <a:pt x="231" y="273"/>
                  </a:lnTo>
                  <a:lnTo>
                    <a:pt x="238" y="344"/>
                  </a:lnTo>
                  <a:lnTo>
                    <a:pt x="52" y="344"/>
                  </a:lnTo>
                  <a:lnTo>
                    <a:pt x="52" y="276"/>
                  </a:lnTo>
                  <a:lnTo>
                    <a:pt x="21" y="260"/>
                  </a:lnTo>
                  <a:lnTo>
                    <a:pt x="41" y="228"/>
                  </a:lnTo>
                  <a:lnTo>
                    <a:pt x="59" y="211"/>
                  </a:lnTo>
                  <a:lnTo>
                    <a:pt x="54" y="202"/>
                  </a:lnTo>
                  <a:lnTo>
                    <a:pt x="37" y="142"/>
                  </a:lnTo>
                  <a:lnTo>
                    <a:pt x="12" y="68"/>
                  </a:lnTo>
                  <a:lnTo>
                    <a:pt x="0" y="54"/>
                  </a:lnTo>
                  <a:lnTo>
                    <a:pt x="12" y="37"/>
                  </a:lnTo>
                  <a:lnTo>
                    <a:pt x="41" y="27"/>
                  </a:lnTo>
                  <a:lnTo>
                    <a:pt x="65" y="24"/>
                  </a:lnTo>
                  <a:lnTo>
                    <a:pt x="87" y="14"/>
                  </a:lnTo>
                  <a:lnTo>
                    <a:pt x="99" y="0"/>
                  </a:lnTo>
                </a:path>
              </a:pathLst>
            </a:custGeom>
            <a:solidFill>
              <a:srgbClr val="FF0000"/>
            </a:solidFill>
            <a:ln w="12700" cap="rnd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76" name="Freeform 784"/>
            <p:cNvSpPr>
              <a:spLocks/>
            </p:cNvSpPr>
            <p:nvPr/>
          </p:nvSpPr>
          <p:spPr bwMode="auto">
            <a:xfrm>
              <a:off x="1736" y="3252"/>
              <a:ext cx="197" cy="148"/>
            </a:xfrm>
            <a:custGeom>
              <a:avLst/>
              <a:gdLst>
                <a:gd name="T0" fmla="*/ 162 w 197"/>
                <a:gd name="T1" fmla="*/ 5 h 148"/>
                <a:gd name="T2" fmla="*/ 160 w 197"/>
                <a:gd name="T3" fmla="*/ 30 h 148"/>
                <a:gd name="T4" fmla="*/ 151 w 197"/>
                <a:gd name="T5" fmla="*/ 68 h 148"/>
                <a:gd name="T6" fmla="*/ 118 w 197"/>
                <a:gd name="T7" fmla="*/ 93 h 148"/>
                <a:gd name="T8" fmla="*/ 96 w 197"/>
                <a:gd name="T9" fmla="*/ 73 h 148"/>
                <a:gd name="T10" fmla="*/ 85 w 197"/>
                <a:gd name="T11" fmla="*/ 58 h 148"/>
                <a:gd name="T12" fmla="*/ 62 w 197"/>
                <a:gd name="T13" fmla="*/ 30 h 148"/>
                <a:gd name="T14" fmla="*/ 45 w 197"/>
                <a:gd name="T15" fmla="*/ 13 h 148"/>
                <a:gd name="T16" fmla="*/ 0 w 197"/>
                <a:gd name="T17" fmla="*/ 17 h 148"/>
                <a:gd name="T18" fmla="*/ 10 w 197"/>
                <a:gd name="T19" fmla="*/ 41 h 148"/>
                <a:gd name="T20" fmla="*/ 39 w 197"/>
                <a:gd name="T21" fmla="*/ 64 h 148"/>
                <a:gd name="T22" fmla="*/ 76 w 197"/>
                <a:gd name="T23" fmla="*/ 94 h 148"/>
                <a:gd name="T24" fmla="*/ 87 w 197"/>
                <a:gd name="T25" fmla="*/ 117 h 148"/>
                <a:gd name="T26" fmla="*/ 111 w 197"/>
                <a:gd name="T27" fmla="*/ 147 h 148"/>
                <a:gd name="T28" fmla="*/ 130 w 197"/>
                <a:gd name="T29" fmla="*/ 145 h 148"/>
                <a:gd name="T30" fmla="*/ 146 w 197"/>
                <a:gd name="T31" fmla="*/ 130 h 148"/>
                <a:gd name="T32" fmla="*/ 152 w 197"/>
                <a:gd name="T33" fmla="*/ 119 h 148"/>
                <a:gd name="T34" fmla="*/ 165 w 197"/>
                <a:gd name="T35" fmla="*/ 100 h 148"/>
                <a:gd name="T36" fmla="*/ 172 w 197"/>
                <a:gd name="T37" fmla="*/ 85 h 148"/>
                <a:gd name="T38" fmla="*/ 182 w 197"/>
                <a:gd name="T39" fmla="*/ 65 h 148"/>
                <a:gd name="T40" fmla="*/ 193 w 197"/>
                <a:gd name="T41" fmla="*/ 40 h 148"/>
                <a:gd name="T42" fmla="*/ 195 w 197"/>
                <a:gd name="T43" fmla="*/ 20 h 148"/>
                <a:gd name="T44" fmla="*/ 196 w 197"/>
                <a:gd name="T45" fmla="*/ 7 h 148"/>
                <a:gd name="T46" fmla="*/ 183 w 197"/>
                <a:gd name="T47" fmla="*/ 0 h 148"/>
                <a:gd name="T48" fmla="*/ 162 w 197"/>
                <a:gd name="T49" fmla="*/ 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7" h="148">
                  <a:moveTo>
                    <a:pt x="162" y="5"/>
                  </a:moveTo>
                  <a:lnTo>
                    <a:pt x="160" y="30"/>
                  </a:lnTo>
                  <a:lnTo>
                    <a:pt x="151" y="68"/>
                  </a:lnTo>
                  <a:lnTo>
                    <a:pt x="118" y="93"/>
                  </a:lnTo>
                  <a:lnTo>
                    <a:pt x="96" y="73"/>
                  </a:lnTo>
                  <a:lnTo>
                    <a:pt x="85" y="58"/>
                  </a:lnTo>
                  <a:lnTo>
                    <a:pt x="62" y="30"/>
                  </a:lnTo>
                  <a:lnTo>
                    <a:pt x="45" y="13"/>
                  </a:lnTo>
                  <a:lnTo>
                    <a:pt x="0" y="17"/>
                  </a:lnTo>
                  <a:lnTo>
                    <a:pt x="10" y="41"/>
                  </a:lnTo>
                  <a:lnTo>
                    <a:pt x="39" y="64"/>
                  </a:lnTo>
                  <a:lnTo>
                    <a:pt x="76" y="94"/>
                  </a:lnTo>
                  <a:lnTo>
                    <a:pt x="87" y="117"/>
                  </a:lnTo>
                  <a:lnTo>
                    <a:pt x="111" y="147"/>
                  </a:lnTo>
                  <a:lnTo>
                    <a:pt x="130" y="145"/>
                  </a:lnTo>
                  <a:lnTo>
                    <a:pt x="146" y="130"/>
                  </a:lnTo>
                  <a:lnTo>
                    <a:pt x="152" y="119"/>
                  </a:lnTo>
                  <a:lnTo>
                    <a:pt x="165" y="100"/>
                  </a:lnTo>
                  <a:lnTo>
                    <a:pt x="172" y="85"/>
                  </a:lnTo>
                  <a:lnTo>
                    <a:pt x="182" y="65"/>
                  </a:lnTo>
                  <a:lnTo>
                    <a:pt x="193" y="40"/>
                  </a:lnTo>
                  <a:lnTo>
                    <a:pt x="195" y="20"/>
                  </a:lnTo>
                  <a:lnTo>
                    <a:pt x="196" y="7"/>
                  </a:lnTo>
                  <a:lnTo>
                    <a:pt x="183" y="0"/>
                  </a:lnTo>
                  <a:lnTo>
                    <a:pt x="162" y="5"/>
                  </a:lnTo>
                </a:path>
              </a:pathLst>
            </a:custGeom>
            <a:solidFill>
              <a:srgbClr val="FFC080"/>
            </a:solidFill>
            <a:ln w="12700" cap="rnd" cmpd="sng">
              <a:solidFill>
                <a:srgbClr val="FFC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77" name="Freeform 785"/>
            <p:cNvSpPr>
              <a:spLocks/>
            </p:cNvSpPr>
            <p:nvPr/>
          </p:nvSpPr>
          <p:spPr bwMode="auto">
            <a:xfrm>
              <a:off x="1887" y="3321"/>
              <a:ext cx="27" cy="22"/>
            </a:xfrm>
            <a:custGeom>
              <a:avLst/>
              <a:gdLst>
                <a:gd name="T0" fmla="*/ 2 w 27"/>
                <a:gd name="T1" fmla="*/ 0 h 22"/>
                <a:gd name="T2" fmla="*/ 4 w 27"/>
                <a:gd name="T3" fmla="*/ 3 h 22"/>
                <a:gd name="T4" fmla="*/ 11 w 27"/>
                <a:gd name="T5" fmla="*/ 8 h 22"/>
                <a:gd name="T6" fmla="*/ 18 w 27"/>
                <a:gd name="T7" fmla="*/ 11 h 22"/>
                <a:gd name="T8" fmla="*/ 20 w 27"/>
                <a:gd name="T9" fmla="*/ 13 h 22"/>
                <a:gd name="T10" fmla="*/ 25 w 27"/>
                <a:gd name="T11" fmla="*/ 12 h 22"/>
                <a:gd name="T12" fmla="*/ 26 w 27"/>
                <a:gd name="T13" fmla="*/ 13 h 22"/>
                <a:gd name="T14" fmla="*/ 25 w 27"/>
                <a:gd name="T15" fmla="*/ 19 h 22"/>
                <a:gd name="T16" fmla="*/ 23 w 27"/>
                <a:gd name="T17" fmla="*/ 21 h 22"/>
                <a:gd name="T18" fmla="*/ 20 w 27"/>
                <a:gd name="T19" fmla="*/ 18 h 22"/>
                <a:gd name="T20" fmla="*/ 11 w 27"/>
                <a:gd name="T21" fmla="*/ 13 h 22"/>
                <a:gd name="T22" fmla="*/ 4 w 27"/>
                <a:gd name="T23" fmla="*/ 10 h 22"/>
                <a:gd name="T24" fmla="*/ 0 w 27"/>
                <a:gd name="T25" fmla="*/ 3 h 22"/>
                <a:gd name="T26" fmla="*/ 1 w 27"/>
                <a:gd name="T27" fmla="*/ 1 h 22"/>
                <a:gd name="T28" fmla="*/ 2 w 27"/>
                <a:gd name="T2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22">
                  <a:moveTo>
                    <a:pt x="2" y="0"/>
                  </a:moveTo>
                  <a:lnTo>
                    <a:pt x="4" y="3"/>
                  </a:lnTo>
                  <a:lnTo>
                    <a:pt x="11" y="8"/>
                  </a:lnTo>
                  <a:lnTo>
                    <a:pt x="18" y="11"/>
                  </a:lnTo>
                  <a:lnTo>
                    <a:pt x="20" y="13"/>
                  </a:lnTo>
                  <a:lnTo>
                    <a:pt x="25" y="12"/>
                  </a:lnTo>
                  <a:lnTo>
                    <a:pt x="26" y="13"/>
                  </a:lnTo>
                  <a:lnTo>
                    <a:pt x="25" y="19"/>
                  </a:lnTo>
                  <a:lnTo>
                    <a:pt x="23" y="21"/>
                  </a:lnTo>
                  <a:lnTo>
                    <a:pt x="20" y="18"/>
                  </a:lnTo>
                  <a:lnTo>
                    <a:pt x="11" y="13"/>
                  </a:lnTo>
                  <a:lnTo>
                    <a:pt x="4" y="10"/>
                  </a:lnTo>
                  <a:lnTo>
                    <a:pt x="0" y="3"/>
                  </a:lnTo>
                  <a:lnTo>
                    <a:pt x="1" y="1"/>
                  </a:lnTo>
                  <a:lnTo>
                    <a:pt x="2" y="0"/>
                  </a:lnTo>
                </a:path>
              </a:pathLst>
            </a:custGeom>
            <a:solidFill>
              <a:srgbClr val="FFFF00"/>
            </a:solidFill>
            <a:ln w="12700" cap="rnd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78" name="Freeform 786"/>
            <p:cNvSpPr>
              <a:spLocks/>
            </p:cNvSpPr>
            <p:nvPr/>
          </p:nvSpPr>
          <p:spPr bwMode="auto">
            <a:xfrm>
              <a:off x="1844" y="3326"/>
              <a:ext cx="31" cy="21"/>
            </a:xfrm>
            <a:custGeom>
              <a:avLst/>
              <a:gdLst>
                <a:gd name="T0" fmla="*/ 0 w 31"/>
                <a:gd name="T1" fmla="*/ 10 h 21"/>
                <a:gd name="T2" fmla="*/ 12 w 31"/>
                <a:gd name="T3" fmla="*/ 20 h 21"/>
                <a:gd name="T4" fmla="*/ 30 w 31"/>
                <a:gd name="T5" fmla="*/ 9 h 21"/>
                <a:gd name="T6" fmla="*/ 17 w 31"/>
                <a:gd name="T7" fmla="*/ 0 h 21"/>
                <a:gd name="T8" fmla="*/ 4 w 31"/>
                <a:gd name="T9" fmla="*/ 8 h 21"/>
                <a:gd name="T10" fmla="*/ 0 w 31"/>
                <a:gd name="T11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21">
                  <a:moveTo>
                    <a:pt x="0" y="10"/>
                  </a:moveTo>
                  <a:lnTo>
                    <a:pt x="12" y="20"/>
                  </a:lnTo>
                  <a:lnTo>
                    <a:pt x="30" y="9"/>
                  </a:lnTo>
                  <a:lnTo>
                    <a:pt x="17" y="0"/>
                  </a:lnTo>
                  <a:lnTo>
                    <a:pt x="4" y="8"/>
                  </a:lnTo>
                  <a:lnTo>
                    <a:pt x="0" y="10"/>
                  </a:lnTo>
                </a:path>
              </a:pathLst>
            </a:custGeom>
            <a:solidFill>
              <a:srgbClr val="602000"/>
            </a:solidFill>
            <a:ln w="12700" cap="rnd" cmpd="sng">
              <a:solidFill>
                <a:srgbClr val="6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79" name="Freeform 787"/>
            <p:cNvSpPr>
              <a:spLocks/>
            </p:cNvSpPr>
            <p:nvPr/>
          </p:nvSpPr>
          <p:spPr bwMode="auto">
            <a:xfrm>
              <a:off x="1721" y="3278"/>
              <a:ext cx="159" cy="131"/>
            </a:xfrm>
            <a:custGeom>
              <a:avLst/>
              <a:gdLst>
                <a:gd name="T0" fmla="*/ 0 w 159"/>
                <a:gd name="T1" fmla="*/ 20 h 131"/>
                <a:gd name="T2" fmla="*/ 10 w 159"/>
                <a:gd name="T3" fmla="*/ 15 h 131"/>
                <a:gd name="T4" fmla="*/ 24 w 159"/>
                <a:gd name="T5" fmla="*/ 30 h 131"/>
                <a:gd name="T6" fmla="*/ 74 w 159"/>
                <a:gd name="T7" fmla="*/ 59 h 131"/>
                <a:gd name="T8" fmla="*/ 79 w 159"/>
                <a:gd name="T9" fmla="*/ 65 h 131"/>
                <a:gd name="T10" fmla="*/ 40 w 159"/>
                <a:gd name="T11" fmla="*/ 63 h 131"/>
                <a:gd name="T12" fmla="*/ 12 w 159"/>
                <a:gd name="T13" fmla="*/ 63 h 131"/>
                <a:gd name="T14" fmla="*/ 16 w 159"/>
                <a:gd name="T15" fmla="*/ 83 h 131"/>
                <a:gd name="T16" fmla="*/ 66 w 159"/>
                <a:gd name="T17" fmla="*/ 91 h 131"/>
                <a:gd name="T18" fmla="*/ 89 w 159"/>
                <a:gd name="T19" fmla="*/ 91 h 131"/>
                <a:gd name="T20" fmla="*/ 115 w 159"/>
                <a:gd name="T21" fmla="*/ 113 h 131"/>
                <a:gd name="T22" fmla="*/ 128 w 159"/>
                <a:gd name="T23" fmla="*/ 130 h 131"/>
                <a:gd name="T24" fmla="*/ 136 w 159"/>
                <a:gd name="T25" fmla="*/ 130 h 131"/>
                <a:gd name="T26" fmla="*/ 158 w 159"/>
                <a:gd name="T27" fmla="*/ 117 h 131"/>
                <a:gd name="T28" fmla="*/ 128 w 159"/>
                <a:gd name="T29" fmla="*/ 119 h 131"/>
                <a:gd name="T30" fmla="*/ 121 w 159"/>
                <a:gd name="T31" fmla="*/ 119 h 131"/>
                <a:gd name="T32" fmla="*/ 111 w 159"/>
                <a:gd name="T33" fmla="*/ 98 h 131"/>
                <a:gd name="T34" fmla="*/ 98 w 159"/>
                <a:gd name="T35" fmla="*/ 82 h 131"/>
                <a:gd name="T36" fmla="*/ 91 w 159"/>
                <a:gd name="T37" fmla="*/ 68 h 131"/>
                <a:gd name="T38" fmla="*/ 84 w 159"/>
                <a:gd name="T39" fmla="*/ 60 h 131"/>
                <a:gd name="T40" fmla="*/ 67 w 159"/>
                <a:gd name="T41" fmla="*/ 48 h 131"/>
                <a:gd name="T42" fmla="*/ 40 w 159"/>
                <a:gd name="T43" fmla="*/ 29 h 131"/>
                <a:gd name="T44" fmla="*/ 31 w 159"/>
                <a:gd name="T45" fmla="*/ 17 h 131"/>
                <a:gd name="T46" fmla="*/ 17 w 159"/>
                <a:gd name="T47" fmla="*/ 0 h 131"/>
                <a:gd name="T48" fmla="*/ 2 w 159"/>
                <a:gd name="T49" fmla="*/ 12 h 131"/>
                <a:gd name="T50" fmla="*/ 0 w 159"/>
                <a:gd name="T51" fmla="*/ 2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59" h="131">
                  <a:moveTo>
                    <a:pt x="0" y="20"/>
                  </a:moveTo>
                  <a:lnTo>
                    <a:pt x="10" y="15"/>
                  </a:lnTo>
                  <a:lnTo>
                    <a:pt x="24" y="30"/>
                  </a:lnTo>
                  <a:lnTo>
                    <a:pt x="74" y="59"/>
                  </a:lnTo>
                  <a:lnTo>
                    <a:pt x="79" y="65"/>
                  </a:lnTo>
                  <a:lnTo>
                    <a:pt x="40" y="63"/>
                  </a:lnTo>
                  <a:lnTo>
                    <a:pt x="12" y="63"/>
                  </a:lnTo>
                  <a:lnTo>
                    <a:pt x="16" y="83"/>
                  </a:lnTo>
                  <a:lnTo>
                    <a:pt x="66" y="91"/>
                  </a:lnTo>
                  <a:lnTo>
                    <a:pt x="89" y="91"/>
                  </a:lnTo>
                  <a:lnTo>
                    <a:pt x="115" y="113"/>
                  </a:lnTo>
                  <a:lnTo>
                    <a:pt x="128" y="130"/>
                  </a:lnTo>
                  <a:lnTo>
                    <a:pt x="136" y="130"/>
                  </a:lnTo>
                  <a:lnTo>
                    <a:pt x="158" y="117"/>
                  </a:lnTo>
                  <a:lnTo>
                    <a:pt x="128" y="119"/>
                  </a:lnTo>
                  <a:lnTo>
                    <a:pt x="121" y="119"/>
                  </a:lnTo>
                  <a:lnTo>
                    <a:pt x="111" y="98"/>
                  </a:lnTo>
                  <a:lnTo>
                    <a:pt x="98" y="82"/>
                  </a:lnTo>
                  <a:lnTo>
                    <a:pt x="91" y="68"/>
                  </a:lnTo>
                  <a:lnTo>
                    <a:pt x="84" y="60"/>
                  </a:lnTo>
                  <a:lnTo>
                    <a:pt x="67" y="48"/>
                  </a:lnTo>
                  <a:lnTo>
                    <a:pt x="40" y="29"/>
                  </a:lnTo>
                  <a:lnTo>
                    <a:pt x="31" y="17"/>
                  </a:lnTo>
                  <a:lnTo>
                    <a:pt x="17" y="0"/>
                  </a:lnTo>
                  <a:lnTo>
                    <a:pt x="2" y="12"/>
                  </a:lnTo>
                  <a:lnTo>
                    <a:pt x="0" y="20"/>
                  </a:lnTo>
                </a:path>
              </a:pathLst>
            </a:custGeom>
            <a:solidFill>
              <a:srgbClr val="602000"/>
            </a:solidFill>
            <a:ln w="12700" cap="rnd" cmpd="sng">
              <a:solidFill>
                <a:srgbClr val="6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80" name="Freeform 788"/>
            <p:cNvSpPr>
              <a:spLocks/>
            </p:cNvSpPr>
            <p:nvPr/>
          </p:nvSpPr>
          <p:spPr bwMode="auto">
            <a:xfrm>
              <a:off x="1698" y="3145"/>
              <a:ext cx="53" cy="127"/>
            </a:xfrm>
            <a:custGeom>
              <a:avLst/>
              <a:gdLst>
                <a:gd name="T0" fmla="*/ 20 w 53"/>
                <a:gd name="T1" fmla="*/ 41 h 127"/>
                <a:gd name="T2" fmla="*/ 25 w 53"/>
                <a:gd name="T3" fmla="*/ 64 h 127"/>
                <a:gd name="T4" fmla="*/ 34 w 53"/>
                <a:gd name="T5" fmla="*/ 77 h 127"/>
                <a:gd name="T6" fmla="*/ 31 w 53"/>
                <a:gd name="T7" fmla="*/ 88 h 127"/>
                <a:gd name="T8" fmla="*/ 36 w 53"/>
                <a:gd name="T9" fmla="*/ 104 h 127"/>
                <a:gd name="T10" fmla="*/ 52 w 53"/>
                <a:gd name="T11" fmla="*/ 120 h 127"/>
                <a:gd name="T12" fmla="*/ 36 w 53"/>
                <a:gd name="T13" fmla="*/ 126 h 127"/>
                <a:gd name="T14" fmla="*/ 26 w 53"/>
                <a:gd name="T15" fmla="*/ 120 h 127"/>
                <a:gd name="T16" fmla="*/ 21 w 53"/>
                <a:gd name="T17" fmla="*/ 101 h 127"/>
                <a:gd name="T18" fmla="*/ 21 w 53"/>
                <a:gd name="T19" fmla="*/ 89 h 127"/>
                <a:gd name="T20" fmla="*/ 16 w 53"/>
                <a:gd name="T21" fmla="*/ 79 h 127"/>
                <a:gd name="T22" fmla="*/ 17 w 53"/>
                <a:gd name="T23" fmla="*/ 65 h 127"/>
                <a:gd name="T24" fmla="*/ 9 w 53"/>
                <a:gd name="T25" fmla="*/ 52 h 127"/>
                <a:gd name="T26" fmla="*/ 0 w 53"/>
                <a:gd name="T27" fmla="*/ 0 h 127"/>
                <a:gd name="T28" fmla="*/ 20 w 53"/>
                <a:gd name="T29" fmla="*/ 41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" h="127">
                  <a:moveTo>
                    <a:pt x="20" y="41"/>
                  </a:moveTo>
                  <a:lnTo>
                    <a:pt x="25" y="64"/>
                  </a:lnTo>
                  <a:lnTo>
                    <a:pt x="34" y="77"/>
                  </a:lnTo>
                  <a:lnTo>
                    <a:pt x="31" y="88"/>
                  </a:lnTo>
                  <a:lnTo>
                    <a:pt x="36" y="104"/>
                  </a:lnTo>
                  <a:lnTo>
                    <a:pt x="52" y="120"/>
                  </a:lnTo>
                  <a:lnTo>
                    <a:pt x="36" y="126"/>
                  </a:lnTo>
                  <a:lnTo>
                    <a:pt x="26" y="120"/>
                  </a:lnTo>
                  <a:lnTo>
                    <a:pt x="21" y="101"/>
                  </a:lnTo>
                  <a:lnTo>
                    <a:pt x="21" y="89"/>
                  </a:lnTo>
                  <a:lnTo>
                    <a:pt x="16" y="79"/>
                  </a:lnTo>
                  <a:lnTo>
                    <a:pt x="17" y="65"/>
                  </a:lnTo>
                  <a:lnTo>
                    <a:pt x="9" y="52"/>
                  </a:lnTo>
                  <a:lnTo>
                    <a:pt x="0" y="0"/>
                  </a:lnTo>
                  <a:lnTo>
                    <a:pt x="20" y="41"/>
                  </a:lnTo>
                </a:path>
              </a:pathLst>
            </a:custGeom>
            <a:solidFill>
              <a:srgbClr val="602000"/>
            </a:solidFill>
            <a:ln w="12700" cap="rnd" cmpd="sng">
              <a:solidFill>
                <a:srgbClr val="6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81" name="Freeform 789"/>
            <p:cNvSpPr>
              <a:spLocks/>
            </p:cNvSpPr>
            <p:nvPr/>
          </p:nvSpPr>
          <p:spPr bwMode="auto">
            <a:xfrm>
              <a:off x="1683" y="3092"/>
              <a:ext cx="103" cy="172"/>
            </a:xfrm>
            <a:custGeom>
              <a:avLst/>
              <a:gdLst>
                <a:gd name="T0" fmla="*/ 0 w 103"/>
                <a:gd name="T1" fmla="*/ 24 h 172"/>
                <a:gd name="T2" fmla="*/ 14 w 103"/>
                <a:gd name="T3" fmla="*/ 12 h 172"/>
                <a:gd name="T4" fmla="*/ 12 w 103"/>
                <a:gd name="T5" fmla="*/ 30 h 172"/>
                <a:gd name="T6" fmla="*/ 30 w 103"/>
                <a:gd name="T7" fmla="*/ 12 h 172"/>
                <a:gd name="T8" fmla="*/ 33 w 103"/>
                <a:gd name="T9" fmla="*/ 46 h 172"/>
                <a:gd name="T10" fmla="*/ 20 w 103"/>
                <a:gd name="T11" fmla="*/ 38 h 172"/>
                <a:gd name="T12" fmla="*/ 7 w 103"/>
                <a:gd name="T13" fmla="*/ 38 h 172"/>
                <a:gd name="T14" fmla="*/ 18 w 103"/>
                <a:gd name="T15" fmla="*/ 69 h 172"/>
                <a:gd name="T16" fmla="*/ 36 w 103"/>
                <a:gd name="T17" fmla="*/ 99 h 172"/>
                <a:gd name="T18" fmla="*/ 53 w 103"/>
                <a:gd name="T19" fmla="*/ 115 h 172"/>
                <a:gd name="T20" fmla="*/ 71 w 103"/>
                <a:gd name="T21" fmla="*/ 130 h 172"/>
                <a:gd name="T22" fmla="*/ 72 w 103"/>
                <a:gd name="T23" fmla="*/ 144 h 172"/>
                <a:gd name="T24" fmla="*/ 82 w 103"/>
                <a:gd name="T25" fmla="*/ 147 h 172"/>
                <a:gd name="T26" fmla="*/ 84 w 103"/>
                <a:gd name="T27" fmla="*/ 160 h 172"/>
                <a:gd name="T28" fmla="*/ 98 w 103"/>
                <a:gd name="T29" fmla="*/ 171 h 172"/>
                <a:gd name="T30" fmla="*/ 102 w 103"/>
                <a:gd name="T31" fmla="*/ 171 h 172"/>
                <a:gd name="T32" fmla="*/ 90 w 103"/>
                <a:gd name="T33" fmla="*/ 157 h 172"/>
                <a:gd name="T34" fmla="*/ 88 w 103"/>
                <a:gd name="T35" fmla="*/ 137 h 172"/>
                <a:gd name="T36" fmla="*/ 84 w 103"/>
                <a:gd name="T37" fmla="*/ 114 h 172"/>
                <a:gd name="T38" fmla="*/ 67 w 103"/>
                <a:gd name="T39" fmla="*/ 65 h 172"/>
                <a:gd name="T40" fmla="*/ 72 w 103"/>
                <a:gd name="T41" fmla="*/ 101 h 172"/>
                <a:gd name="T42" fmla="*/ 54 w 103"/>
                <a:gd name="T43" fmla="*/ 73 h 172"/>
                <a:gd name="T44" fmla="*/ 39 w 103"/>
                <a:gd name="T45" fmla="*/ 52 h 172"/>
                <a:gd name="T46" fmla="*/ 40 w 103"/>
                <a:gd name="T47" fmla="*/ 28 h 172"/>
                <a:gd name="T48" fmla="*/ 46 w 103"/>
                <a:gd name="T49" fmla="*/ 51 h 172"/>
                <a:gd name="T50" fmla="*/ 61 w 103"/>
                <a:gd name="T51" fmla="*/ 67 h 172"/>
                <a:gd name="T52" fmla="*/ 49 w 103"/>
                <a:gd name="T53" fmla="*/ 9 h 172"/>
                <a:gd name="T54" fmla="*/ 38 w 103"/>
                <a:gd name="T55" fmla="*/ 1 h 172"/>
                <a:gd name="T56" fmla="*/ 22 w 103"/>
                <a:gd name="T57" fmla="*/ 0 h 172"/>
                <a:gd name="T58" fmla="*/ 1 w 103"/>
                <a:gd name="T59" fmla="*/ 15 h 172"/>
                <a:gd name="T60" fmla="*/ 0 w 103"/>
                <a:gd name="T61" fmla="*/ 2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3" h="172">
                  <a:moveTo>
                    <a:pt x="0" y="24"/>
                  </a:moveTo>
                  <a:lnTo>
                    <a:pt x="14" y="12"/>
                  </a:lnTo>
                  <a:lnTo>
                    <a:pt x="12" y="30"/>
                  </a:lnTo>
                  <a:lnTo>
                    <a:pt x="30" y="12"/>
                  </a:lnTo>
                  <a:lnTo>
                    <a:pt x="33" y="46"/>
                  </a:lnTo>
                  <a:lnTo>
                    <a:pt x="20" y="38"/>
                  </a:lnTo>
                  <a:lnTo>
                    <a:pt x="7" y="38"/>
                  </a:lnTo>
                  <a:lnTo>
                    <a:pt x="18" y="69"/>
                  </a:lnTo>
                  <a:lnTo>
                    <a:pt x="36" y="99"/>
                  </a:lnTo>
                  <a:lnTo>
                    <a:pt x="53" y="115"/>
                  </a:lnTo>
                  <a:lnTo>
                    <a:pt x="71" y="130"/>
                  </a:lnTo>
                  <a:lnTo>
                    <a:pt x="72" y="144"/>
                  </a:lnTo>
                  <a:lnTo>
                    <a:pt x="82" y="147"/>
                  </a:lnTo>
                  <a:lnTo>
                    <a:pt x="84" y="160"/>
                  </a:lnTo>
                  <a:lnTo>
                    <a:pt x="98" y="171"/>
                  </a:lnTo>
                  <a:lnTo>
                    <a:pt x="102" y="171"/>
                  </a:lnTo>
                  <a:lnTo>
                    <a:pt x="90" y="157"/>
                  </a:lnTo>
                  <a:lnTo>
                    <a:pt x="88" y="137"/>
                  </a:lnTo>
                  <a:lnTo>
                    <a:pt x="84" y="114"/>
                  </a:lnTo>
                  <a:lnTo>
                    <a:pt x="67" y="65"/>
                  </a:lnTo>
                  <a:lnTo>
                    <a:pt x="72" y="101"/>
                  </a:lnTo>
                  <a:lnTo>
                    <a:pt x="54" y="73"/>
                  </a:lnTo>
                  <a:lnTo>
                    <a:pt x="39" y="52"/>
                  </a:lnTo>
                  <a:lnTo>
                    <a:pt x="40" y="28"/>
                  </a:lnTo>
                  <a:lnTo>
                    <a:pt x="46" y="51"/>
                  </a:lnTo>
                  <a:lnTo>
                    <a:pt x="61" y="67"/>
                  </a:lnTo>
                  <a:lnTo>
                    <a:pt x="49" y="9"/>
                  </a:lnTo>
                  <a:lnTo>
                    <a:pt x="38" y="1"/>
                  </a:lnTo>
                  <a:lnTo>
                    <a:pt x="22" y="0"/>
                  </a:lnTo>
                  <a:lnTo>
                    <a:pt x="1" y="15"/>
                  </a:lnTo>
                  <a:lnTo>
                    <a:pt x="0" y="24"/>
                  </a:lnTo>
                </a:path>
              </a:pathLst>
            </a:custGeom>
            <a:solidFill>
              <a:srgbClr val="602000"/>
            </a:solidFill>
            <a:ln w="12700" cap="rnd" cmpd="sng">
              <a:solidFill>
                <a:srgbClr val="6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82" name="Freeform 790"/>
            <p:cNvSpPr>
              <a:spLocks/>
            </p:cNvSpPr>
            <p:nvPr/>
          </p:nvSpPr>
          <p:spPr bwMode="auto">
            <a:xfrm>
              <a:off x="1884" y="3137"/>
              <a:ext cx="52" cy="121"/>
            </a:xfrm>
            <a:custGeom>
              <a:avLst/>
              <a:gdLst>
                <a:gd name="T0" fmla="*/ 0 w 52"/>
                <a:gd name="T1" fmla="*/ 70 h 121"/>
                <a:gd name="T2" fmla="*/ 12 w 52"/>
                <a:gd name="T3" fmla="*/ 49 h 121"/>
                <a:gd name="T4" fmla="*/ 27 w 52"/>
                <a:gd name="T5" fmla="*/ 0 h 121"/>
                <a:gd name="T6" fmla="*/ 24 w 52"/>
                <a:gd name="T7" fmla="*/ 35 h 121"/>
                <a:gd name="T8" fmla="*/ 16 w 52"/>
                <a:gd name="T9" fmla="*/ 70 h 121"/>
                <a:gd name="T10" fmla="*/ 18 w 52"/>
                <a:gd name="T11" fmla="*/ 96 h 121"/>
                <a:gd name="T12" fmla="*/ 37 w 52"/>
                <a:gd name="T13" fmla="*/ 97 h 121"/>
                <a:gd name="T14" fmla="*/ 51 w 52"/>
                <a:gd name="T15" fmla="*/ 120 h 121"/>
                <a:gd name="T16" fmla="*/ 26 w 52"/>
                <a:gd name="T17" fmla="*/ 115 h 121"/>
                <a:gd name="T18" fmla="*/ 12 w 52"/>
                <a:gd name="T19" fmla="*/ 120 h 121"/>
                <a:gd name="T20" fmla="*/ 5 w 52"/>
                <a:gd name="T21" fmla="*/ 91 h 121"/>
                <a:gd name="T22" fmla="*/ 1 w 52"/>
                <a:gd name="T23" fmla="*/ 78 h 121"/>
                <a:gd name="T24" fmla="*/ 0 w 52"/>
                <a:gd name="T25" fmla="*/ 7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121">
                  <a:moveTo>
                    <a:pt x="0" y="70"/>
                  </a:moveTo>
                  <a:lnTo>
                    <a:pt x="12" y="49"/>
                  </a:lnTo>
                  <a:lnTo>
                    <a:pt x="27" y="0"/>
                  </a:lnTo>
                  <a:lnTo>
                    <a:pt x="24" y="35"/>
                  </a:lnTo>
                  <a:lnTo>
                    <a:pt x="16" y="70"/>
                  </a:lnTo>
                  <a:lnTo>
                    <a:pt x="18" y="96"/>
                  </a:lnTo>
                  <a:lnTo>
                    <a:pt x="37" y="97"/>
                  </a:lnTo>
                  <a:lnTo>
                    <a:pt x="51" y="120"/>
                  </a:lnTo>
                  <a:lnTo>
                    <a:pt x="26" y="115"/>
                  </a:lnTo>
                  <a:lnTo>
                    <a:pt x="12" y="120"/>
                  </a:lnTo>
                  <a:lnTo>
                    <a:pt x="5" y="91"/>
                  </a:lnTo>
                  <a:lnTo>
                    <a:pt x="1" y="78"/>
                  </a:lnTo>
                  <a:lnTo>
                    <a:pt x="0" y="70"/>
                  </a:lnTo>
                </a:path>
              </a:pathLst>
            </a:custGeom>
            <a:solidFill>
              <a:srgbClr val="602000"/>
            </a:solidFill>
            <a:ln w="12700" cap="rnd" cmpd="sng">
              <a:solidFill>
                <a:srgbClr val="6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83" name="Freeform 791"/>
            <p:cNvSpPr>
              <a:spLocks/>
            </p:cNvSpPr>
            <p:nvPr/>
          </p:nvSpPr>
          <p:spPr bwMode="auto">
            <a:xfrm>
              <a:off x="1719" y="3077"/>
              <a:ext cx="172" cy="206"/>
            </a:xfrm>
            <a:custGeom>
              <a:avLst/>
              <a:gdLst>
                <a:gd name="T0" fmla="*/ 129 w 172"/>
                <a:gd name="T1" fmla="*/ 162 h 206"/>
                <a:gd name="T2" fmla="*/ 112 w 172"/>
                <a:gd name="T3" fmla="*/ 151 h 206"/>
                <a:gd name="T4" fmla="*/ 129 w 172"/>
                <a:gd name="T5" fmla="*/ 147 h 206"/>
                <a:gd name="T6" fmla="*/ 84 w 172"/>
                <a:gd name="T7" fmla="*/ 87 h 206"/>
                <a:gd name="T8" fmla="*/ 39 w 172"/>
                <a:gd name="T9" fmla="*/ 8 h 206"/>
                <a:gd name="T10" fmla="*/ 17 w 172"/>
                <a:gd name="T11" fmla="*/ 14 h 206"/>
                <a:gd name="T12" fmla="*/ 0 w 172"/>
                <a:gd name="T13" fmla="*/ 15 h 206"/>
                <a:gd name="T14" fmla="*/ 22 w 172"/>
                <a:gd name="T15" fmla="*/ 8 h 206"/>
                <a:gd name="T16" fmla="*/ 44 w 172"/>
                <a:gd name="T17" fmla="*/ 0 h 206"/>
                <a:gd name="T18" fmla="*/ 95 w 172"/>
                <a:gd name="T19" fmla="*/ 83 h 206"/>
                <a:gd name="T20" fmla="*/ 135 w 172"/>
                <a:gd name="T21" fmla="*/ 139 h 206"/>
                <a:gd name="T22" fmla="*/ 160 w 172"/>
                <a:gd name="T23" fmla="*/ 171 h 206"/>
                <a:gd name="T24" fmla="*/ 171 w 172"/>
                <a:gd name="T25" fmla="*/ 175 h 206"/>
                <a:gd name="T26" fmla="*/ 161 w 172"/>
                <a:gd name="T27" fmla="*/ 180 h 206"/>
                <a:gd name="T28" fmla="*/ 149 w 172"/>
                <a:gd name="T29" fmla="*/ 193 h 206"/>
                <a:gd name="T30" fmla="*/ 78 w 172"/>
                <a:gd name="T31" fmla="*/ 193 h 206"/>
                <a:gd name="T32" fmla="*/ 81 w 172"/>
                <a:gd name="T33" fmla="*/ 205 h 206"/>
                <a:gd name="T34" fmla="*/ 63 w 172"/>
                <a:gd name="T35" fmla="*/ 187 h 206"/>
                <a:gd name="T36" fmla="*/ 66 w 172"/>
                <a:gd name="T37" fmla="*/ 186 h 206"/>
                <a:gd name="T38" fmla="*/ 58 w 172"/>
                <a:gd name="T39" fmla="*/ 175 h 206"/>
                <a:gd name="T40" fmla="*/ 59 w 172"/>
                <a:gd name="T41" fmla="*/ 166 h 206"/>
                <a:gd name="T42" fmla="*/ 73 w 172"/>
                <a:gd name="T43" fmla="*/ 165 h 206"/>
                <a:gd name="T44" fmla="*/ 84 w 172"/>
                <a:gd name="T45" fmla="*/ 177 h 206"/>
                <a:gd name="T46" fmla="*/ 115 w 172"/>
                <a:gd name="T47" fmla="*/ 169 h 206"/>
                <a:gd name="T48" fmla="*/ 129 w 172"/>
                <a:gd name="T49" fmla="*/ 16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2" h="206">
                  <a:moveTo>
                    <a:pt x="129" y="162"/>
                  </a:moveTo>
                  <a:lnTo>
                    <a:pt x="112" y="151"/>
                  </a:lnTo>
                  <a:lnTo>
                    <a:pt x="129" y="147"/>
                  </a:lnTo>
                  <a:lnTo>
                    <a:pt x="84" y="87"/>
                  </a:lnTo>
                  <a:lnTo>
                    <a:pt x="39" y="8"/>
                  </a:lnTo>
                  <a:lnTo>
                    <a:pt x="17" y="14"/>
                  </a:lnTo>
                  <a:lnTo>
                    <a:pt x="0" y="15"/>
                  </a:lnTo>
                  <a:lnTo>
                    <a:pt x="22" y="8"/>
                  </a:lnTo>
                  <a:lnTo>
                    <a:pt x="44" y="0"/>
                  </a:lnTo>
                  <a:lnTo>
                    <a:pt x="95" y="83"/>
                  </a:lnTo>
                  <a:lnTo>
                    <a:pt x="135" y="139"/>
                  </a:lnTo>
                  <a:lnTo>
                    <a:pt x="160" y="171"/>
                  </a:lnTo>
                  <a:lnTo>
                    <a:pt x="171" y="175"/>
                  </a:lnTo>
                  <a:lnTo>
                    <a:pt x="161" y="180"/>
                  </a:lnTo>
                  <a:lnTo>
                    <a:pt x="149" y="193"/>
                  </a:lnTo>
                  <a:lnTo>
                    <a:pt x="78" y="193"/>
                  </a:lnTo>
                  <a:lnTo>
                    <a:pt x="81" y="205"/>
                  </a:lnTo>
                  <a:lnTo>
                    <a:pt x="63" y="187"/>
                  </a:lnTo>
                  <a:lnTo>
                    <a:pt x="66" y="186"/>
                  </a:lnTo>
                  <a:lnTo>
                    <a:pt x="58" y="175"/>
                  </a:lnTo>
                  <a:lnTo>
                    <a:pt x="59" y="166"/>
                  </a:lnTo>
                  <a:lnTo>
                    <a:pt x="73" y="165"/>
                  </a:lnTo>
                  <a:lnTo>
                    <a:pt x="84" y="177"/>
                  </a:lnTo>
                  <a:lnTo>
                    <a:pt x="115" y="169"/>
                  </a:lnTo>
                  <a:lnTo>
                    <a:pt x="129" y="162"/>
                  </a:lnTo>
                </a:path>
              </a:pathLst>
            </a:custGeom>
            <a:solidFill>
              <a:srgbClr val="602000"/>
            </a:solidFill>
            <a:ln w="12700" cap="rnd" cmpd="sng">
              <a:solidFill>
                <a:srgbClr val="6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84" name="Freeform 792"/>
            <p:cNvSpPr>
              <a:spLocks/>
            </p:cNvSpPr>
            <p:nvPr/>
          </p:nvSpPr>
          <p:spPr bwMode="auto">
            <a:xfrm>
              <a:off x="1777" y="2978"/>
              <a:ext cx="84" cy="154"/>
            </a:xfrm>
            <a:custGeom>
              <a:avLst/>
              <a:gdLst>
                <a:gd name="T0" fmla="*/ 78 w 84"/>
                <a:gd name="T1" fmla="*/ 9 h 154"/>
                <a:gd name="T2" fmla="*/ 83 w 84"/>
                <a:gd name="T3" fmla="*/ 43 h 154"/>
                <a:gd name="T4" fmla="*/ 82 w 84"/>
                <a:gd name="T5" fmla="*/ 67 h 154"/>
                <a:gd name="T6" fmla="*/ 62 w 84"/>
                <a:gd name="T7" fmla="*/ 86 h 154"/>
                <a:gd name="T8" fmla="*/ 63 w 84"/>
                <a:gd name="T9" fmla="*/ 97 h 154"/>
                <a:gd name="T10" fmla="*/ 59 w 84"/>
                <a:gd name="T11" fmla="*/ 107 h 154"/>
                <a:gd name="T12" fmla="*/ 61 w 84"/>
                <a:gd name="T13" fmla="*/ 129 h 154"/>
                <a:gd name="T14" fmla="*/ 57 w 84"/>
                <a:gd name="T15" fmla="*/ 153 h 154"/>
                <a:gd name="T16" fmla="*/ 41 w 84"/>
                <a:gd name="T17" fmla="*/ 134 h 154"/>
                <a:gd name="T18" fmla="*/ 22 w 84"/>
                <a:gd name="T19" fmla="*/ 110 h 154"/>
                <a:gd name="T20" fmla="*/ 4 w 84"/>
                <a:gd name="T21" fmla="*/ 87 h 154"/>
                <a:gd name="T22" fmla="*/ 0 w 84"/>
                <a:gd name="T23" fmla="*/ 59 h 154"/>
                <a:gd name="T24" fmla="*/ 0 w 84"/>
                <a:gd name="T25" fmla="*/ 33 h 154"/>
                <a:gd name="T26" fmla="*/ 13 w 84"/>
                <a:gd name="T27" fmla="*/ 1 h 154"/>
                <a:gd name="T28" fmla="*/ 55 w 84"/>
                <a:gd name="T29" fmla="*/ 0 h 154"/>
                <a:gd name="T30" fmla="*/ 78 w 84"/>
                <a:gd name="T31" fmla="*/ 9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154">
                  <a:moveTo>
                    <a:pt x="78" y="9"/>
                  </a:moveTo>
                  <a:lnTo>
                    <a:pt x="83" y="43"/>
                  </a:lnTo>
                  <a:lnTo>
                    <a:pt x="82" y="67"/>
                  </a:lnTo>
                  <a:lnTo>
                    <a:pt x="62" y="86"/>
                  </a:lnTo>
                  <a:lnTo>
                    <a:pt x="63" y="97"/>
                  </a:lnTo>
                  <a:lnTo>
                    <a:pt x="59" y="107"/>
                  </a:lnTo>
                  <a:lnTo>
                    <a:pt x="61" y="129"/>
                  </a:lnTo>
                  <a:lnTo>
                    <a:pt x="57" y="153"/>
                  </a:lnTo>
                  <a:lnTo>
                    <a:pt x="41" y="134"/>
                  </a:lnTo>
                  <a:lnTo>
                    <a:pt x="22" y="110"/>
                  </a:lnTo>
                  <a:lnTo>
                    <a:pt x="4" y="87"/>
                  </a:lnTo>
                  <a:lnTo>
                    <a:pt x="0" y="59"/>
                  </a:lnTo>
                  <a:lnTo>
                    <a:pt x="0" y="33"/>
                  </a:lnTo>
                  <a:lnTo>
                    <a:pt x="13" y="1"/>
                  </a:lnTo>
                  <a:lnTo>
                    <a:pt x="55" y="0"/>
                  </a:lnTo>
                  <a:lnTo>
                    <a:pt x="78" y="9"/>
                  </a:lnTo>
                </a:path>
              </a:pathLst>
            </a:custGeom>
            <a:solidFill>
              <a:srgbClr val="FFC080"/>
            </a:solidFill>
            <a:ln w="12700" cap="rnd" cmpd="sng">
              <a:solidFill>
                <a:srgbClr val="FFC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85" name="Freeform 793"/>
            <p:cNvSpPr>
              <a:spLocks/>
            </p:cNvSpPr>
            <p:nvPr/>
          </p:nvSpPr>
          <p:spPr bwMode="auto">
            <a:xfrm>
              <a:off x="1821" y="3093"/>
              <a:ext cx="7" cy="7"/>
            </a:xfrm>
            <a:custGeom>
              <a:avLst/>
              <a:gdLst>
                <a:gd name="T0" fmla="*/ 2 w 7"/>
                <a:gd name="T1" fmla="*/ 0 h 7"/>
                <a:gd name="T2" fmla="*/ 6 w 7"/>
                <a:gd name="T3" fmla="*/ 2 h 7"/>
                <a:gd name="T4" fmla="*/ 5 w 7"/>
                <a:gd name="T5" fmla="*/ 6 h 7"/>
                <a:gd name="T6" fmla="*/ 2 w 7"/>
                <a:gd name="T7" fmla="*/ 6 h 7"/>
                <a:gd name="T8" fmla="*/ 0 w 7"/>
                <a:gd name="T9" fmla="*/ 4 h 7"/>
                <a:gd name="T10" fmla="*/ 0 w 7"/>
                <a:gd name="T11" fmla="*/ 2 h 7"/>
                <a:gd name="T12" fmla="*/ 2 w 7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">
                  <a:moveTo>
                    <a:pt x="2" y="0"/>
                  </a:moveTo>
                  <a:lnTo>
                    <a:pt x="6" y="2"/>
                  </a:lnTo>
                  <a:lnTo>
                    <a:pt x="5" y="6"/>
                  </a:lnTo>
                  <a:lnTo>
                    <a:pt x="2" y="6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86" name="Freeform 794"/>
            <p:cNvSpPr>
              <a:spLocks/>
            </p:cNvSpPr>
            <p:nvPr/>
          </p:nvSpPr>
          <p:spPr bwMode="auto">
            <a:xfrm>
              <a:off x="1755" y="2948"/>
              <a:ext cx="117" cy="107"/>
            </a:xfrm>
            <a:custGeom>
              <a:avLst/>
              <a:gdLst>
                <a:gd name="T0" fmla="*/ 32 w 117"/>
                <a:gd name="T1" fmla="*/ 39 h 107"/>
                <a:gd name="T2" fmla="*/ 63 w 117"/>
                <a:gd name="T3" fmla="*/ 39 h 107"/>
                <a:gd name="T4" fmla="*/ 67 w 117"/>
                <a:gd name="T5" fmla="*/ 36 h 107"/>
                <a:gd name="T6" fmla="*/ 69 w 117"/>
                <a:gd name="T7" fmla="*/ 39 h 107"/>
                <a:gd name="T8" fmla="*/ 74 w 117"/>
                <a:gd name="T9" fmla="*/ 34 h 107"/>
                <a:gd name="T10" fmla="*/ 73 w 117"/>
                <a:gd name="T11" fmla="*/ 29 h 107"/>
                <a:gd name="T12" fmla="*/ 85 w 117"/>
                <a:gd name="T13" fmla="*/ 38 h 107"/>
                <a:gd name="T14" fmla="*/ 100 w 117"/>
                <a:gd name="T15" fmla="*/ 41 h 107"/>
                <a:gd name="T16" fmla="*/ 102 w 117"/>
                <a:gd name="T17" fmla="*/ 48 h 107"/>
                <a:gd name="T18" fmla="*/ 102 w 117"/>
                <a:gd name="T19" fmla="*/ 61 h 107"/>
                <a:gd name="T20" fmla="*/ 108 w 117"/>
                <a:gd name="T21" fmla="*/ 79 h 107"/>
                <a:gd name="T22" fmla="*/ 116 w 117"/>
                <a:gd name="T23" fmla="*/ 65 h 107"/>
                <a:gd name="T24" fmla="*/ 116 w 117"/>
                <a:gd name="T25" fmla="*/ 51 h 107"/>
                <a:gd name="T26" fmla="*/ 112 w 117"/>
                <a:gd name="T27" fmla="*/ 40 h 107"/>
                <a:gd name="T28" fmla="*/ 104 w 117"/>
                <a:gd name="T29" fmla="*/ 34 h 107"/>
                <a:gd name="T30" fmla="*/ 99 w 117"/>
                <a:gd name="T31" fmla="*/ 19 h 107"/>
                <a:gd name="T32" fmla="*/ 94 w 117"/>
                <a:gd name="T33" fmla="*/ 12 h 107"/>
                <a:gd name="T34" fmla="*/ 88 w 117"/>
                <a:gd name="T35" fmla="*/ 9 h 107"/>
                <a:gd name="T36" fmla="*/ 61 w 117"/>
                <a:gd name="T37" fmla="*/ 0 h 107"/>
                <a:gd name="T38" fmla="*/ 40 w 117"/>
                <a:gd name="T39" fmla="*/ 5 h 107"/>
                <a:gd name="T40" fmla="*/ 32 w 117"/>
                <a:gd name="T41" fmla="*/ 17 h 107"/>
                <a:gd name="T42" fmla="*/ 21 w 117"/>
                <a:gd name="T43" fmla="*/ 20 h 107"/>
                <a:gd name="T44" fmla="*/ 17 w 117"/>
                <a:gd name="T45" fmla="*/ 26 h 107"/>
                <a:gd name="T46" fmla="*/ 11 w 117"/>
                <a:gd name="T47" fmla="*/ 32 h 107"/>
                <a:gd name="T48" fmla="*/ 1 w 117"/>
                <a:gd name="T49" fmla="*/ 45 h 107"/>
                <a:gd name="T50" fmla="*/ 0 w 117"/>
                <a:gd name="T51" fmla="*/ 64 h 107"/>
                <a:gd name="T52" fmla="*/ 5 w 117"/>
                <a:gd name="T53" fmla="*/ 69 h 107"/>
                <a:gd name="T54" fmla="*/ 4 w 117"/>
                <a:gd name="T55" fmla="*/ 75 h 107"/>
                <a:gd name="T56" fmla="*/ 1 w 117"/>
                <a:gd name="T57" fmla="*/ 81 h 107"/>
                <a:gd name="T58" fmla="*/ 1 w 117"/>
                <a:gd name="T59" fmla="*/ 92 h 107"/>
                <a:gd name="T60" fmla="*/ 10 w 117"/>
                <a:gd name="T61" fmla="*/ 102 h 107"/>
                <a:gd name="T62" fmla="*/ 22 w 117"/>
                <a:gd name="T63" fmla="*/ 106 h 107"/>
                <a:gd name="T64" fmla="*/ 29 w 117"/>
                <a:gd name="T65" fmla="*/ 96 h 107"/>
                <a:gd name="T66" fmla="*/ 29 w 117"/>
                <a:gd name="T67" fmla="*/ 89 h 107"/>
                <a:gd name="T68" fmla="*/ 24 w 117"/>
                <a:gd name="T69" fmla="*/ 78 h 107"/>
                <a:gd name="T70" fmla="*/ 22 w 117"/>
                <a:gd name="T71" fmla="*/ 64 h 107"/>
                <a:gd name="T72" fmla="*/ 30 w 117"/>
                <a:gd name="T73" fmla="*/ 46 h 107"/>
                <a:gd name="T74" fmla="*/ 32 w 117"/>
                <a:gd name="T75" fmla="*/ 3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7" h="107">
                  <a:moveTo>
                    <a:pt x="32" y="39"/>
                  </a:moveTo>
                  <a:lnTo>
                    <a:pt x="63" y="39"/>
                  </a:lnTo>
                  <a:lnTo>
                    <a:pt x="67" y="36"/>
                  </a:lnTo>
                  <a:lnTo>
                    <a:pt x="69" y="39"/>
                  </a:lnTo>
                  <a:lnTo>
                    <a:pt x="74" y="34"/>
                  </a:lnTo>
                  <a:lnTo>
                    <a:pt x="73" y="29"/>
                  </a:lnTo>
                  <a:lnTo>
                    <a:pt x="85" y="38"/>
                  </a:lnTo>
                  <a:lnTo>
                    <a:pt x="100" y="41"/>
                  </a:lnTo>
                  <a:lnTo>
                    <a:pt x="102" y="48"/>
                  </a:lnTo>
                  <a:lnTo>
                    <a:pt x="102" y="61"/>
                  </a:lnTo>
                  <a:lnTo>
                    <a:pt x="108" y="79"/>
                  </a:lnTo>
                  <a:lnTo>
                    <a:pt x="116" y="65"/>
                  </a:lnTo>
                  <a:lnTo>
                    <a:pt x="116" y="51"/>
                  </a:lnTo>
                  <a:lnTo>
                    <a:pt x="112" y="40"/>
                  </a:lnTo>
                  <a:lnTo>
                    <a:pt x="104" y="34"/>
                  </a:lnTo>
                  <a:lnTo>
                    <a:pt x="99" y="19"/>
                  </a:lnTo>
                  <a:lnTo>
                    <a:pt x="94" y="12"/>
                  </a:lnTo>
                  <a:lnTo>
                    <a:pt x="88" y="9"/>
                  </a:lnTo>
                  <a:lnTo>
                    <a:pt x="61" y="0"/>
                  </a:lnTo>
                  <a:lnTo>
                    <a:pt x="40" y="5"/>
                  </a:lnTo>
                  <a:lnTo>
                    <a:pt x="32" y="17"/>
                  </a:lnTo>
                  <a:lnTo>
                    <a:pt x="21" y="20"/>
                  </a:lnTo>
                  <a:lnTo>
                    <a:pt x="17" y="26"/>
                  </a:lnTo>
                  <a:lnTo>
                    <a:pt x="11" y="32"/>
                  </a:lnTo>
                  <a:lnTo>
                    <a:pt x="1" y="45"/>
                  </a:lnTo>
                  <a:lnTo>
                    <a:pt x="0" y="64"/>
                  </a:lnTo>
                  <a:lnTo>
                    <a:pt x="5" y="69"/>
                  </a:lnTo>
                  <a:lnTo>
                    <a:pt x="4" y="75"/>
                  </a:lnTo>
                  <a:lnTo>
                    <a:pt x="1" y="81"/>
                  </a:lnTo>
                  <a:lnTo>
                    <a:pt x="1" y="92"/>
                  </a:lnTo>
                  <a:lnTo>
                    <a:pt x="10" y="102"/>
                  </a:lnTo>
                  <a:lnTo>
                    <a:pt x="22" y="106"/>
                  </a:lnTo>
                  <a:lnTo>
                    <a:pt x="29" y="96"/>
                  </a:lnTo>
                  <a:lnTo>
                    <a:pt x="29" y="89"/>
                  </a:lnTo>
                  <a:lnTo>
                    <a:pt x="24" y="78"/>
                  </a:lnTo>
                  <a:lnTo>
                    <a:pt x="22" y="64"/>
                  </a:lnTo>
                  <a:lnTo>
                    <a:pt x="30" y="46"/>
                  </a:lnTo>
                  <a:lnTo>
                    <a:pt x="32" y="39"/>
                  </a:lnTo>
                </a:path>
              </a:pathLst>
            </a:custGeom>
            <a:solidFill>
              <a:srgbClr val="FFFF00"/>
            </a:solidFill>
            <a:ln w="12700" cap="rnd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87" name="Freeform 795"/>
            <p:cNvSpPr>
              <a:spLocks/>
            </p:cNvSpPr>
            <p:nvPr/>
          </p:nvSpPr>
          <p:spPr bwMode="auto">
            <a:xfrm>
              <a:off x="1779" y="3039"/>
              <a:ext cx="8" cy="10"/>
            </a:xfrm>
            <a:custGeom>
              <a:avLst/>
              <a:gdLst>
                <a:gd name="T0" fmla="*/ 2 w 8"/>
                <a:gd name="T1" fmla="*/ 0 h 10"/>
                <a:gd name="T2" fmla="*/ 6 w 8"/>
                <a:gd name="T3" fmla="*/ 1 h 10"/>
                <a:gd name="T4" fmla="*/ 7 w 8"/>
                <a:gd name="T5" fmla="*/ 6 h 10"/>
                <a:gd name="T6" fmla="*/ 6 w 8"/>
                <a:gd name="T7" fmla="*/ 9 h 10"/>
                <a:gd name="T8" fmla="*/ 3 w 8"/>
                <a:gd name="T9" fmla="*/ 9 h 10"/>
                <a:gd name="T10" fmla="*/ 0 w 8"/>
                <a:gd name="T11" fmla="*/ 6 h 10"/>
                <a:gd name="T12" fmla="*/ 0 w 8"/>
                <a:gd name="T13" fmla="*/ 2 h 10"/>
                <a:gd name="T14" fmla="*/ 2 w 8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0">
                  <a:moveTo>
                    <a:pt x="2" y="0"/>
                  </a:moveTo>
                  <a:lnTo>
                    <a:pt x="6" y="1"/>
                  </a:lnTo>
                  <a:lnTo>
                    <a:pt x="7" y="6"/>
                  </a:lnTo>
                  <a:lnTo>
                    <a:pt x="6" y="9"/>
                  </a:lnTo>
                  <a:lnTo>
                    <a:pt x="3" y="9"/>
                  </a:ln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</a:path>
              </a:pathLst>
            </a:custGeom>
            <a:solidFill>
              <a:srgbClr val="FF0000"/>
            </a:solidFill>
            <a:ln w="12700" cap="rnd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88" name="Freeform 796"/>
            <p:cNvSpPr>
              <a:spLocks/>
            </p:cNvSpPr>
            <p:nvPr/>
          </p:nvSpPr>
          <p:spPr bwMode="auto">
            <a:xfrm>
              <a:off x="1810" y="3037"/>
              <a:ext cx="29" cy="6"/>
            </a:xfrm>
            <a:custGeom>
              <a:avLst/>
              <a:gdLst>
                <a:gd name="T0" fmla="*/ 28 w 29"/>
                <a:gd name="T1" fmla="*/ 0 h 6"/>
                <a:gd name="T2" fmla="*/ 24 w 29"/>
                <a:gd name="T3" fmla="*/ 3 h 6"/>
                <a:gd name="T4" fmla="*/ 12 w 29"/>
                <a:gd name="T5" fmla="*/ 5 h 6"/>
                <a:gd name="T6" fmla="*/ 5 w 29"/>
                <a:gd name="T7" fmla="*/ 3 h 6"/>
                <a:gd name="T8" fmla="*/ 0 w 29"/>
                <a:gd name="T9" fmla="*/ 1 h 6"/>
                <a:gd name="T10" fmla="*/ 5 w 29"/>
                <a:gd name="T11" fmla="*/ 0 h 6"/>
                <a:gd name="T12" fmla="*/ 21 w 29"/>
                <a:gd name="T13" fmla="*/ 0 h 6"/>
                <a:gd name="T14" fmla="*/ 28 w 29"/>
                <a:gd name="T1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6">
                  <a:moveTo>
                    <a:pt x="28" y="0"/>
                  </a:moveTo>
                  <a:lnTo>
                    <a:pt x="24" y="3"/>
                  </a:lnTo>
                  <a:lnTo>
                    <a:pt x="12" y="5"/>
                  </a:lnTo>
                  <a:lnTo>
                    <a:pt x="5" y="3"/>
                  </a:lnTo>
                  <a:lnTo>
                    <a:pt x="0" y="1"/>
                  </a:lnTo>
                  <a:lnTo>
                    <a:pt x="5" y="0"/>
                  </a:lnTo>
                  <a:lnTo>
                    <a:pt x="21" y="0"/>
                  </a:lnTo>
                  <a:lnTo>
                    <a:pt x="28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89" name="Freeform 797"/>
            <p:cNvSpPr>
              <a:spLocks/>
            </p:cNvSpPr>
            <p:nvPr/>
          </p:nvSpPr>
          <p:spPr bwMode="auto">
            <a:xfrm>
              <a:off x="1809" y="3034"/>
              <a:ext cx="30" cy="5"/>
            </a:xfrm>
            <a:custGeom>
              <a:avLst/>
              <a:gdLst>
                <a:gd name="T0" fmla="*/ 0 w 30"/>
                <a:gd name="T1" fmla="*/ 4 h 5"/>
                <a:gd name="T2" fmla="*/ 11 w 30"/>
                <a:gd name="T3" fmla="*/ 0 h 5"/>
                <a:gd name="T4" fmla="*/ 17 w 30"/>
                <a:gd name="T5" fmla="*/ 0 h 5"/>
                <a:gd name="T6" fmla="*/ 24 w 30"/>
                <a:gd name="T7" fmla="*/ 1 h 5"/>
                <a:gd name="T8" fmla="*/ 29 w 30"/>
                <a:gd name="T9" fmla="*/ 3 h 5"/>
                <a:gd name="T10" fmla="*/ 24 w 30"/>
                <a:gd name="T11" fmla="*/ 3 h 5"/>
                <a:gd name="T12" fmla="*/ 9 w 30"/>
                <a:gd name="T13" fmla="*/ 3 h 5"/>
                <a:gd name="T14" fmla="*/ 0 w 30"/>
                <a:gd name="T1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5">
                  <a:moveTo>
                    <a:pt x="0" y="4"/>
                  </a:moveTo>
                  <a:lnTo>
                    <a:pt x="11" y="0"/>
                  </a:lnTo>
                  <a:lnTo>
                    <a:pt x="17" y="0"/>
                  </a:lnTo>
                  <a:lnTo>
                    <a:pt x="24" y="1"/>
                  </a:lnTo>
                  <a:lnTo>
                    <a:pt x="29" y="3"/>
                  </a:lnTo>
                  <a:lnTo>
                    <a:pt x="24" y="3"/>
                  </a:lnTo>
                  <a:lnTo>
                    <a:pt x="9" y="3"/>
                  </a:lnTo>
                  <a:lnTo>
                    <a:pt x="0" y="4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90" name="Freeform 798"/>
            <p:cNvSpPr>
              <a:spLocks/>
            </p:cNvSpPr>
            <p:nvPr/>
          </p:nvSpPr>
          <p:spPr bwMode="auto">
            <a:xfrm>
              <a:off x="1809" y="3038"/>
              <a:ext cx="29" cy="7"/>
            </a:xfrm>
            <a:custGeom>
              <a:avLst/>
              <a:gdLst>
                <a:gd name="T0" fmla="*/ 1 w 29"/>
                <a:gd name="T1" fmla="*/ 0 h 7"/>
                <a:gd name="T2" fmla="*/ 5 w 29"/>
                <a:gd name="T3" fmla="*/ 1 h 7"/>
                <a:gd name="T4" fmla="*/ 10 w 29"/>
                <a:gd name="T5" fmla="*/ 2 h 7"/>
                <a:gd name="T6" fmla="*/ 14 w 29"/>
                <a:gd name="T7" fmla="*/ 2 h 7"/>
                <a:gd name="T8" fmla="*/ 21 w 29"/>
                <a:gd name="T9" fmla="*/ 2 h 7"/>
                <a:gd name="T10" fmla="*/ 25 w 29"/>
                <a:gd name="T11" fmla="*/ 2 h 7"/>
                <a:gd name="T12" fmla="*/ 28 w 29"/>
                <a:gd name="T13" fmla="*/ 0 h 7"/>
                <a:gd name="T14" fmla="*/ 26 w 29"/>
                <a:gd name="T15" fmla="*/ 4 h 7"/>
                <a:gd name="T16" fmla="*/ 21 w 29"/>
                <a:gd name="T17" fmla="*/ 5 h 7"/>
                <a:gd name="T18" fmla="*/ 14 w 29"/>
                <a:gd name="T19" fmla="*/ 6 h 7"/>
                <a:gd name="T20" fmla="*/ 8 w 29"/>
                <a:gd name="T21" fmla="*/ 5 h 7"/>
                <a:gd name="T22" fmla="*/ 3 w 29"/>
                <a:gd name="T23" fmla="*/ 2 h 7"/>
                <a:gd name="T24" fmla="*/ 0 w 29"/>
                <a:gd name="T25" fmla="*/ 1 h 7"/>
                <a:gd name="T26" fmla="*/ 1 w 29"/>
                <a:gd name="T2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7">
                  <a:moveTo>
                    <a:pt x="1" y="0"/>
                  </a:moveTo>
                  <a:lnTo>
                    <a:pt x="5" y="1"/>
                  </a:lnTo>
                  <a:lnTo>
                    <a:pt x="10" y="2"/>
                  </a:lnTo>
                  <a:lnTo>
                    <a:pt x="14" y="2"/>
                  </a:lnTo>
                  <a:lnTo>
                    <a:pt x="21" y="2"/>
                  </a:lnTo>
                  <a:lnTo>
                    <a:pt x="25" y="2"/>
                  </a:lnTo>
                  <a:lnTo>
                    <a:pt x="28" y="0"/>
                  </a:lnTo>
                  <a:lnTo>
                    <a:pt x="26" y="4"/>
                  </a:lnTo>
                  <a:lnTo>
                    <a:pt x="21" y="5"/>
                  </a:lnTo>
                  <a:lnTo>
                    <a:pt x="14" y="6"/>
                  </a:lnTo>
                  <a:lnTo>
                    <a:pt x="8" y="5"/>
                  </a:lnTo>
                  <a:lnTo>
                    <a:pt x="3" y="2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91" name="Freeform 799"/>
            <p:cNvSpPr>
              <a:spLocks/>
            </p:cNvSpPr>
            <p:nvPr/>
          </p:nvSpPr>
          <p:spPr bwMode="auto">
            <a:xfrm>
              <a:off x="1797" y="2998"/>
              <a:ext cx="22" cy="5"/>
            </a:xfrm>
            <a:custGeom>
              <a:avLst/>
              <a:gdLst>
                <a:gd name="T0" fmla="*/ 0 w 22"/>
                <a:gd name="T1" fmla="*/ 3 h 5"/>
                <a:gd name="T2" fmla="*/ 4 w 22"/>
                <a:gd name="T3" fmla="*/ 0 h 5"/>
                <a:gd name="T4" fmla="*/ 8 w 22"/>
                <a:gd name="T5" fmla="*/ 1 h 5"/>
                <a:gd name="T6" fmla="*/ 15 w 22"/>
                <a:gd name="T7" fmla="*/ 1 h 5"/>
                <a:gd name="T8" fmla="*/ 21 w 22"/>
                <a:gd name="T9" fmla="*/ 3 h 5"/>
                <a:gd name="T10" fmla="*/ 17 w 22"/>
                <a:gd name="T11" fmla="*/ 4 h 5"/>
                <a:gd name="T12" fmla="*/ 11 w 22"/>
                <a:gd name="T13" fmla="*/ 3 h 5"/>
                <a:gd name="T14" fmla="*/ 8 w 22"/>
                <a:gd name="T15" fmla="*/ 1 h 5"/>
                <a:gd name="T16" fmla="*/ 4 w 22"/>
                <a:gd name="T17" fmla="*/ 1 h 5"/>
                <a:gd name="T18" fmla="*/ 0 w 22"/>
                <a:gd name="T1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5">
                  <a:moveTo>
                    <a:pt x="0" y="3"/>
                  </a:moveTo>
                  <a:lnTo>
                    <a:pt x="4" y="0"/>
                  </a:lnTo>
                  <a:lnTo>
                    <a:pt x="8" y="1"/>
                  </a:lnTo>
                  <a:lnTo>
                    <a:pt x="15" y="1"/>
                  </a:lnTo>
                  <a:lnTo>
                    <a:pt x="21" y="3"/>
                  </a:lnTo>
                  <a:lnTo>
                    <a:pt x="17" y="4"/>
                  </a:lnTo>
                  <a:lnTo>
                    <a:pt x="11" y="3"/>
                  </a:lnTo>
                  <a:lnTo>
                    <a:pt x="8" y="1"/>
                  </a:lnTo>
                  <a:lnTo>
                    <a:pt x="4" y="1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92" name="Freeform 800"/>
            <p:cNvSpPr>
              <a:spLocks/>
            </p:cNvSpPr>
            <p:nvPr/>
          </p:nvSpPr>
          <p:spPr bwMode="auto">
            <a:xfrm>
              <a:off x="1833" y="2999"/>
              <a:ext cx="19" cy="4"/>
            </a:xfrm>
            <a:custGeom>
              <a:avLst/>
              <a:gdLst>
                <a:gd name="T0" fmla="*/ 1 w 19"/>
                <a:gd name="T1" fmla="*/ 3 h 4"/>
                <a:gd name="T2" fmla="*/ 6 w 19"/>
                <a:gd name="T3" fmla="*/ 1 h 4"/>
                <a:gd name="T4" fmla="*/ 12 w 19"/>
                <a:gd name="T5" fmla="*/ 0 h 4"/>
                <a:gd name="T6" fmla="*/ 18 w 19"/>
                <a:gd name="T7" fmla="*/ 3 h 4"/>
                <a:gd name="T8" fmla="*/ 12 w 19"/>
                <a:gd name="T9" fmla="*/ 0 h 4"/>
                <a:gd name="T10" fmla="*/ 9 w 19"/>
                <a:gd name="T11" fmla="*/ 1 h 4"/>
                <a:gd name="T12" fmla="*/ 6 w 19"/>
                <a:gd name="T13" fmla="*/ 3 h 4"/>
                <a:gd name="T14" fmla="*/ 0 w 19"/>
                <a:gd name="T15" fmla="*/ 3 h 4"/>
                <a:gd name="T16" fmla="*/ 1 w 19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4">
                  <a:moveTo>
                    <a:pt x="1" y="3"/>
                  </a:moveTo>
                  <a:lnTo>
                    <a:pt x="6" y="1"/>
                  </a:lnTo>
                  <a:lnTo>
                    <a:pt x="12" y="0"/>
                  </a:lnTo>
                  <a:lnTo>
                    <a:pt x="18" y="3"/>
                  </a:lnTo>
                  <a:lnTo>
                    <a:pt x="12" y="0"/>
                  </a:lnTo>
                  <a:lnTo>
                    <a:pt x="9" y="1"/>
                  </a:lnTo>
                  <a:lnTo>
                    <a:pt x="6" y="3"/>
                  </a:lnTo>
                  <a:lnTo>
                    <a:pt x="0" y="3"/>
                  </a:lnTo>
                  <a:lnTo>
                    <a:pt x="1" y="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93" name="Freeform 801"/>
            <p:cNvSpPr>
              <a:spLocks/>
            </p:cNvSpPr>
            <p:nvPr/>
          </p:nvSpPr>
          <p:spPr bwMode="auto">
            <a:xfrm>
              <a:off x="1799" y="3004"/>
              <a:ext cx="16" cy="5"/>
            </a:xfrm>
            <a:custGeom>
              <a:avLst/>
              <a:gdLst>
                <a:gd name="T0" fmla="*/ 3 w 16"/>
                <a:gd name="T1" fmla="*/ 2 h 5"/>
                <a:gd name="T2" fmla="*/ 0 w 16"/>
                <a:gd name="T3" fmla="*/ 2 h 5"/>
                <a:gd name="T4" fmla="*/ 1 w 16"/>
                <a:gd name="T5" fmla="*/ 4 h 5"/>
                <a:gd name="T6" fmla="*/ 6 w 16"/>
                <a:gd name="T7" fmla="*/ 3 h 5"/>
                <a:gd name="T8" fmla="*/ 6 w 16"/>
                <a:gd name="T9" fmla="*/ 4 h 5"/>
                <a:gd name="T10" fmla="*/ 9 w 16"/>
                <a:gd name="T11" fmla="*/ 4 h 5"/>
                <a:gd name="T12" fmla="*/ 10 w 16"/>
                <a:gd name="T13" fmla="*/ 2 h 5"/>
                <a:gd name="T14" fmla="*/ 15 w 16"/>
                <a:gd name="T15" fmla="*/ 2 h 5"/>
                <a:gd name="T16" fmla="*/ 10 w 16"/>
                <a:gd name="T17" fmla="*/ 2 h 5"/>
                <a:gd name="T18" fmla="*/ 6 w 16"/>
                <a:gd name="T19" fmla="*/ 2 h 5"/>
                <a:gd name="T20" fmla="*/ 6 w 16"/>
                <a:gd name="T21" fmla="*/ 1 h 5"/>
                <a:gd name="T22" fmla="*/ 6 w 16"/>
                <a:gd name="T23" fmla="*/ 0 h 5"/>
                <a:gd name="T24" fmla="*/ 6 w 16"/>
                <a:gd name="T25" fmla="*/ 0 h 5"/>
                <a:gd name="T26" fmla="*/ 4 w 16"/>
                <a:gd name="T27" fmla="*/ 2 h 5"/>
                <a:gd name="T28" fmla="*/ 3 w 16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5">
                  <a:moveTo>
                    <a:pt x="3" y="2"/>
                  </a:moveTo>
                  <a:lnTo>
                    <a:pt x="0" y="2"/>
                  </a:lnTo>
                  <a:lnTo>
                    <a:pt x="1" y="4"/>
                  </a:lnTo>
                  <a:lnTo>
                    <a:pt x="6" y="3"/>
                  </a:lnTo>
                  <a:lnTo>
                    <a:pt x="6" y="4"/>
                  </a:lnTo>
                  <a:lnTo>
                    <a:pt x="9" y="4"/>
                  </a:lnTo>
                  <a:lnTo>
                    <a:pt x="10" y="2"/>
                  </a:lnTo>
                  <a:lnTo>
                    <a:pt x="15" y="2"/>
                  </a:lnTo>
                  <a:lnTo>
                    <a:pt x="10" y="2"/>
                  </a:lnTo>
                  <a:lnTo>
                    <a:pt x="6" y="2"/>
                  </a:lnTo>
                  <a:lnTo>
                    <a:pt x="6" y="1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3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94" name="Freeform 802"/>
            <p:cNvSpPr>
              <a:spLocks/>
            </p:cNvSpPr>
            <p:nvPr/>
          </p:nvSpPr>
          <p:spPr bwMode="auto">
            <a:xfrm>
              <a:off x="1809" y="3004"/>
              <a:ext cx="4" cy="3"/>
            </a:xfrm>
            <a:custGeom>
              <a:avLst/>
              <a:gdLst>
                <a:gd name="T0" fmla="*/ 0 w 4"/>
                <a:gd name="T1" fmla="*/ 0 h 3"/>
                <a:gd name="T2" fmla="*/ 2 w 4"/>
                <a:gd name="T3" fmla="*/ 2 h 3"/>
                <a:gd name="T4" fmla="*/ 3 w 4"/>
                <a:gd name="T5" fmla="*/ 2 h 3"/>
                <a:gd name="T6" fmla="*/ 0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lnTo>
                    <a:pt x="2" y="2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95" name="Freeform 803"/>
            <p:cNvSpPr>
              <a:spLocks/>
            </p:cNvSpPr>
            <p:nvPr/>
          </p:nvSpPr>
          <p:spPr bwMode="auto">
            <a:xfrm>
              <a:off x="1835" y="3006"/>
              <a:ext cx="16" cy="5"/>
            </a:xfrm>
            <a:custGeom>
              <a:avLst/>
              <a:gdLst>
                <a:gd name="T0" fmla="*/ 1 w 16"/>
                <a:gd name="T1" fmla="*/ 2 h 5"/>
                <a:gd name="T2" fmla="*/ 5 w 16"/>
                <a:gd name="T3" fmla="*/ 0 h 5"/>
                <a:gd name="T4" fmla="*/ 10 w 16"/>
                <a:gd name="T5" fmla="*/ 0 h 5"/>
                <a:gd name="T6" fmla="*/ 12 w 16"/>
                <a:gd name="T7" fmla="*/ 1 h 5"/>
                <a:gd name="T8" fmla="*/ 15 w 16"/>
                <a:gd name="T9" fmla="*/ 0 h 5"/>
                <a:gd name="T10" fmla="*/ 14 w 16"/>
                <a:gd name="T11" fmla="*/ 2 h 5"/>
                <a:gd name="T12" fmla="*/ 10 w 16"/>
                <a:gd name="T13" fmla="*/ 4 h 5"/>
                <a:gd name="T14" fmla="*/ 11 w 16"/>
                <a:gd name="T15" fmla="*/ 3 h 5"/>
                <a:gd name="T16" fmla="*/ 9 w 16"/>
                <a:gd name="T17" fmla="*/ 1 h 5"/>
                <a:gd name="T18" fmla="*/ 7 w 16"/>
                <a:gd name="T19" fmla="*/ 1 h 5"/>
                <a:gd name="T20" fmla="*/ 6 w 16"/>
                <a:gd name="T21" fmla="*/ 2 h 5"/>
                <a:gd name="T22" fmla="*/ 7 w 16"/>
                <a:gd name="T23" fmla="*/ 3 h 5"/>
                <a:gd name="T24" fmla="*/ 5 w 16"/>
                <a:gd name="T25" fmla="*/ 3 h 5"/>
                <a:gd name="T26" fmla="*/ 0 w 16"/>
                <a:gd name="T27" fmla="*/ 3 h 5"/>
                <a:gd name="T28" fmla="*/ 3 w 16"/>
                <a:gd name="T29" fmla="*/ 2 h 5"/>
                <a:gd name="T30" fmla="*/ 1 w 16"/>
                <a:gd name="T31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5">
                  <a:moveTo>
                    <a:pt x="1" y="2"/>
                  </a:moveTo>
                  <a:lnTo>
                    <a:pt x="5" y="0"/>
                  </a:lnTo>
                  <a:lnTo>
                    <a:pt x="10" y="0"/>
                  </a:lnTo>
                  <a:lnTo>
                    <a:pt x="12" y="1"/>
                  </a:lnTo>
                  <a:lnTo>
                    <a:pt x="15" y="0"/>
                  </a:lnTo>
                  <a:lnTo>
                    <a:pt x="14" y="2"/>
                  </a:lnTo>
                  <a:lnTo>
                    <a:pt x="10" y="4"/>
                  </a:lnTo>
                  <a:lnTo>
                    <a:pt x="11" y="3"/>
                  </a:lnTo>
                  <a:lnTo>
                    <a:pt x="9" y="1"/>
                  </a:lnTo>
                  <a:lnTo>
                    <a:pt x="7" y="1"/>
                  </a:lnTo>
                  <a:lnTo>
                    <a:pt x="6" y="2"/>
                  </a:lnTo>
                  <a:lnTo>
                    <a:pt x="7" y="3"/>
                  </a:lnTo>
                  <a:lnTo>
                    <a:pt x="5" y="3"/>
                  </a:lnTo>
                  <a:lnTo>
                    <a:pt x="0" y="3"/>
                  </a:lnTo>
                  <a:lnTo>
                    <a:pt x="3" y="2"/>
                  </a:lnTo>
                  <a:lnTo>
                    <a:pt x="1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96" name="Freeform 804"/>
            <p:cNvSpPr>
              <a:spLocks/>
            </p:cNvSpPr>
            <p:nvPr/>
          </p:nvSpPr>
          <p:spPr bwMode="auto">
            <a:xfrm>
              <a:off x="1828" y="3004"/>
              <a:ext cx="7" cy="25"/>
            </a:xfrm>
            <a:custGeom>
              <a:avLst/>
              <a:gdLst>
                <a:gd name="T0" fmla="*/ 4 w 7"/>
                <a:gd name="T1" fmla="*/ 0 h 25"/>
                <a:gd name="T2" fmla="*/ 3 w 7"/>
                <a:gd name="T3" fmla="*/ 4 h 25"/>
                <a:gd name="T4" fmla="*/ 2 w 7"/>
                <a:gd name="T5" fmla="*/ 7 h 25"/>
                <a:gd name="T6" fmla="*/ 3 w 7"/>
                <a:gd name="T7" fmla="*/ 13 h 25"/>
                <a:gd name="T8" fmla="*/ 6 w 7"/>
                <a:gd name="T9" fmla="*/ 20 h 25"/>
                <a:gd name="T10" fmla="*/ 0 w 7"/>
                <a:gd name="T11" fmla="*/ 24 h 25"/>
                <a:gd name="T12" fmla="*/ 4 w 7"/>
                <a:gd name="T13" fmla="*/ 19 h 25"/>
                <a:gd name="T14" fmla="*/ 2 w 7"/>
                <a:gd name="T15" fmla="*/ 13 h 25"/>
                <a:gd name="T16" fmla="*/ 0 w 7"/>
                <a:gd name="T17" fmla="*/ 7 h 25"/>
                <a:gd name="T18" fmla="*/ 2 w 7"/>
                <a:gd name="T19" fmla="*/ 3 h 25"/>
                <a:gd name="T20" fmla="*/ 4 w 7"/>
                <a:gd name="T2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5">
                  <a:moveTo>
                    <a:pt x="4" y="0"/>
                  </a:moveTo>
                  <a:lnTo>
                    <a:pt x="3" y="4"/>
                  </a:lnTo>
                  <a:lnTo>
                    <a:pt x="2" y="7"/>
                  </a:lnTo>
                  <a:lnTo>
                    <a:pt x="3" y="13"/>
                  </a:lnTo>
                  <a:lnTo>
                    <a:pt x="6" y="20"/>
                  </a:lnTo>
                  <a:lnTo>
                    <a:pt x="0" y="24"/>
                  </a:lnTo>
                  <a:lnTo>
                    <a:pt x="4" y="19"/>
                  </a:lnTo>
                  <a:lnTo>
                    <a:pt x="2" y="13"/>
                  </a:lnTo>
                  <a:lnTo>
                    <a:pt x="0" y="7"/>
                  </a:lnTo>
                  <a:lnTo>
                    <a:pt x="2" y="3"/>
                  </a:lnTo>
                  <a:lnTo>
                    <a:pt x="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97" name="Freeform 805"/>
            <p:cNvSpPr>
              <a:spLocks/>
            </p:cNvSpPr>
            <p:nvPr/>
          </p:nvSpPr>
          <p:spPr bwMode="auto">
            <a:xfrm>
              <a:off x="1819" y="3025"/>
              <a:ext cx="5" cy="3"/>
            </a:xfrm>
            <a:custGeom>
              <a:avLst/>
              <a:gdLst>
                <a:gd name="T0" fmla="*/ 4 w 5"/>
                <a:gd name="T1" fmla="*/ 2 h 3"/>
                <a:gd name="T2" fmla="*/ 4 w 5"/>
                <a:gd name="T3" fmla="*/ 0 h 3"/>
                <a:gd name="T4" fmla="*/ 0 w 5"/>
                <a:gd name="T5" fmla="*/ 0 h 3"/>
                <a:gd name="T6" fmla="*/ 0 w 5"/>
                <a:gd name="T7" fmla="*/ 2 h 3"/>
                <a:gd name="T8" fmla="*/ 2 w 5"/>
                <a:gd name="T9" fmla="*/ 1 h 3"/>
                <a:gd name="T10" fmla="*/ 4 w 5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3">
                  <a:moveTo>
                    <a:pt x="4" y="2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2" y="1"/>
                  </a:lnTo>
                  <a:lnTo>
                    <a:pt x="4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98" name="Freeform 806"/>
            <p:cNvSpPr>
              <a:spLocks/>
            </p:cNvSpPr>
            <p:nvPr/>
          </p:nvSpPr>
          <p:spPr bwMode="auto">
            <a:xfrm>
              <a:off x="1831" y="3024"/>
              <a:ext cx="6" cy="4"/>
            </a:xfrm>
            <a:custGeom>
              <a:avLst/>
              <a:gdLst>
                <a:gd name="T0" fmla="*/ 0 w 6"/>
                <a:gd name="T1" fmla="*/ 2 h 4"/>
                <a:gd name="T2" fmla="*/ 3 w 6"/>
                <a:gd name="T3" fmla="*/ 2 h 4"/>
                <a:gd name="T4" fmla="*/ 3 w 6"/>
                <a:gd name="T5" fmla="*/ 2 h 4"/>
                <a:gd name="T6" fmla="*/ 3 w 6"/>
                <a:gd name="T7" fmla="*/ 0 h 4"/>
                <a:gd name="T8" fmla="*/ 5 w 6"/>
                <a:gd name="T9" fmla="*/ 1 h 4"/>
                <a:gd name="T10" fmla="*/ 4 w 6"/>
                <a:gd name="T11" fmla="*/ 3 h 4"/>
                <a:gd name="T12" fmla="*/ 0 w 6"/>
                <a:gd name="T13" fmla="*/ 3 h 4"/>
                <a:gd name="T14" fmla="*/ 0 w 6"/>
                <a:gd name="T1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lnTo>
                    <a:pt x="3" y="2"/>
                  </a:lnTo>
                  <a:lnTo>
                    <a:pt x="3" y="2"/>
                  </a:lnTo>
                  <a:lnTo>
                    <a:pt x="3" y="0"/>
                  </a:lnTo>
                  <a:lnTo>
                    <a:pt x="5" y="1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2999" name="Freeform 807"/>
            <p:cNvSpPr>
              <a:spLocks/>
            </p:cNvSpPr>
            <p:nvPr/>
          </p:nvSpPr>
          <p:spPr bwMode="auto">
            <a:xfrm>
              <a:off x="1761" y="2976"/>
              <a:ext cx="30" cy="62"/>
            </a:xfrm>
            <a:custGeom>
              <a:avLst/>
              <a:gdLst>
                <a:gd name="T0" fmla="*/ 26 w 30"/>
                <a:gd name="T1" fmla="*/ 6 h 62"/>
                <a:gd name="T2" fmla="*/ 29 w 30"/>
                <a:gd name="T3" fmla="*/ 12 h 62"/>
                <a:gd name="T4" fmla="*/ 26 w 30"/>
                <a:gd name="T5" fmla="*/ 21 h 62"/>
                <a:gd name="T6" fmla="*/ 23 w 30"/>
                <a:gd name="T7" fmla="*/ 29 h 62"/>
                <a:gd name="T8" fmla="*/ 16 w 30"/>
                <a:gd name="T9" fmla="*/ 37 h 62"/>
                <a:gd name="T10" fmla="*/ 11 w 30"/>
                <a:gd name="T11" fmla="*/ 45 h 62"/>
                <a:gd name="T12" fmla="*/ 9 w 30"/>
                <a:gd name="T13" fmla="*/ 51 h 62"/>
                <a:gd name="T14" fmla="*/ 9 w 30"/>
                <a:gd name="T15" fmla="*/ 56 h 62"/>
                <a:gd name="T16" fmla="*/ 11 w 30"/>
                <a:gd name="T17" fmla="*/ 61 h 62"/>
                <a:gd name="T18" fmla="*/ 9 w 30"/>
                <a:gd name="T19" fmla="*/ 57 h 62"/>
                <a:gd name="T20" fmla="*/ 6 w 30"/>
                <a:gd name="T21" fmla="*/ 50 h 62"/>
                <a:gd name="T22" fmla="*/ 7 w 30"/>
                <a:gd name="T23" fmla="*/ 43 h 62"/>
                <a:gd name="T24" fmla="*/ 9 w 30"/>
                <a:gd name="T25" fmla="*/ 38 h 62"/>
                <a:gd name="T26" fmla="*/ 13 w 30"/>
                <a:gd name="T27" fmla="*/ 33 h 62"/>
                <a:gd name="T28" fmla="*/ 18 w 30"/>
                <a:gd name="T29" fmla="*/ 26 h 62"/>
                <a:gd name="T30" fmla="*/ 20 w 30"/>
                <a:gd name="T31" fmla="*/ 22 h 62"/>
                <a:gd name="T32" fmla="*/ 20 w 30"/>
                <a:gd name="T33" fmla="*/ 20 h 62"/>
                <a:gd name="T34" fmla="*/ 20 w 30"/>
                <a:gd name="T35" fmla="*/ 14 h 62"/>
                <a:gd name="T36" fmla="*/ 15 w 30"/>
                <a:gd name="T37" fmla="*/ 18 h 62"/>
                <a:gd name="T38" fmla="*/ 9 w 30"/>
                <a:gd name="T39" fmla="*/ 21 h 62"/>
                <a:gd name="T40" fmla="*/ 3 w 30"/>
                <a:gd name="T41" fmla="*/ 26 h 62"/>
                <a:gd name="T42" fmla="*/ 0 w 30"/>
                <a:gd name="T43" fmla="*/ 32 h 62"/>
                <a:gd name="T44" fmla="*/ 6 w 30"/>
                <a:gd name="T45" fmla="*/ 22 h 62"/>
                <a:gd name="T46" fmla="*/ 11 w 30"/>
                <a:gd name="T47" fmla="*/ 17 h 62"/>
                <a:gd name="T48" fmla="*/ 16 w 30"/>
                <a:gd name="T49" fmla="*/ 12 h 62"/>
                <a:gd name="T50" fmla="*/ 11 w 30"/>
                <a:gd name="T51" fmla="*/ 13 h 62"/>
                <a:gd name="T52" fmla="*/ 5 w 30"/>
                <a:gd name="T53" fmla="*/ 17 h 62"/>
                <a:gd name="T54" fmla="*/ 4 w 30"/>
                <a:gd name="T55" fmla="*/ 17 h 62"/>
                <a:gd name="T56" fmla="*/ 15 w 30"/>
                <a:gd name="T57" fmla="*/ 9 h 62"/>
                <a:gd name="T58" fmla="*/ 20 w 30"/>
                <a:gd name="T59" fmla="*/ 6 h 62"/>
                <a:gd name="T60" fmla="*/ 13 w 30"/>
                <a:gd name="T61" fmla="*/ 6 h 62"/>
                <a:gd name="T62" fmla="*/ 20 w 30"/>
                <a:gd name="T63" fmla="*/ 1 h 62"/>
                <a:gd name="T64" fmla="*/ 24 w 30"/>
                <a:gd name="T65" fmla="*/ 0 h 62"/>
                <a:gd name="T66" fmla="*/ 20 w 30"/>
                <a:gd name="T67" fmla="*/ 4 h 62"/>
                <a:gd name="T68" fmla="*/ 24 w 30"/>
                <a:gd name="T69" fmla="*/ 4 h 62"/>
                <a:gd name="T70" fmla="*/ 26 w 30"/>
                <a:gd name="T71" fmla="*/ 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0" h="62">
                  <a:moveTo>
                    <a:pt x="26" y="6"/>
                  </a:moveTo>
                  <a:lnTo>
                    <a:pt x="29" y="12"/>
                  </a:lnTo>
                  <a:lnTo>
                    <a:pt x="26" y="21"/>
                  </a:lnTo>
                  <a:lnTo>
                    <a:pt x="23" y="29"/>
                  </a:lnTo>
                  <a:lnTo>
                    <a:pt x="16" y="37"/>
                  </a:lnTo>
                  <a:lnTo>
                    <a:pt x="11" y="45"/>
                  </a:lnTo>
                  <a:lnTo>
                    <a:pt x="9" y="51"/>
                  </a:lnTo>
                  <a:lnTo>
                    <a:pt x="9" y="56"/>
                  </a:lnTo>
                  <a:lnTo>
                    <a:pt x="11" y="61"/>
                  </a:lnTo>
                  <a:lnTo>
                    <a:pt x="9" y="57"/>
                  </a:lnTo>
                  <a:lnTo>
                    <a:pt x="6" y="50"/>
                  </a:lnTo>
                  <a:lnTo>
                    <a:pt x="7" y="43"/>
                  </a:lnTo>
                  <a:lnTo>
                    <a:pt x="9" y="38"/>
                  </a:lnTo>
                  <a:lnTo>
                    <a:pt x="13" y="33"/>
                  </a:lnTo>
                  <a:lnTo>
                    <a:pt x="18" y="26"/>
                  </a:lnTo>
                  <a:lnTo>
                    <a:pt x="20" y="22"/>
                  </a:lnTo>
                  <a:lnTo>
                    <a:pt x="20" y="20"/>
                  </a:lnTo>
                  <a:lnTo>
                    <a:pt x="20" y="14"/>
                  </a:lnTo>
                  <a:lnTo>
                    <a:pt x="15" y="18"/>
                  </a:lnTo>
                  <a:lnTo>
                    <a:pt x="9" y="21"/>
                  </a:lnTo>
                  <a:lnTo>
                    <a:pt x="3" y="26"/>
                  </a:lnTo>
                  <a:lnTo>
                    <a:pt x="0" y="32"/>
                  </a:lnTo>
                  <a:lnTo>
                    <a:pt x="6" y="22"/>
                  </a:lnTo>
                  <a:lnTo>
                    <a:pt x="11" y="17"/>
                  </a:lnTo>
                  <a:lnTo>
                    <a:pt x="16" y="12"/>
                  </a:lnTo>
                  <a:lnTo>
                    <a:pt x="11" y="13"/>
                  </a:lnTo>
                  <a:lnTo>
                    <a:pt x="5" y="17"/>
                  </a:lnTo>
                  <a:lnTo>
                    <a:pt x="4" y="17"/>
                  </a:lnTo>
                  <a:lnTo>
                    <a:pt x="15" y="9"/>
                  </a:lnTo>
                  <a:lnTo>
                    <a:pt x="20" y="6"/>
                  </a:lnTo>
                  <a:lnTo>
                    <a:pt x="13" y="6"/>
                  </a:lnTo>
                  <a:lnTo>
                    <a:pt x="20" y="1"/>
                  </a:lnTo>
                  <a:lnTo>
                    <a:pt x="24" y="0"/>
                  </a:lnTo>
                  <a:lnTo>
                    <a:pt x="20" y="4"/>
                  </a:lnTo>
                  <a:lnTo>
                    <a:pt x="24" y="4"/>
                  </a:lnTo>
                  <a:lnTo>
                    <a:pt x="26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00" name="Freeform 808"/>
            <p:cNvSpPr>
              <a:spLocks/>
            </p:cNvSpPr>
            <p:nvPr/>
          </p:nvSpPr>
          <p:spPr bwMode="auto">
            <a:xfrm>
              <a:off x="1772" y="3004"/>
              <a:ext cx="14" cy="33"/>
            </a:xfrm>
            <a:custGeom>
              <a:avLst/>
              <a:gdLst>
                <a:gd name="T0" fmla="*/ 13 w 14"/>
                <a:gd name="T1" fmla="*/ 0 h 33"/>
                <a:gd name="T2" fmla="*/ 8 w 14"/>
                <a:gd name="T3" fmla="*/ 13 h 33"/>
                <a:gd name="T4" fmla="*/ 9 w 14"/>
                <a:gd name="T5" fmla="*/ 19 h 33"/>
                <a:gd name="T6" fmla="*/ 9 w 14"/>
                <a:gd name="T7" fmla="*/ 27 h 33"/>
                <a:gd name="T8" fmla="*/ 12 w 14"/>
                <a:gd name="T9" fmla="*/ 32 h 33"/>
                <a:gd name="T10" fmla="*/ 7 w 14"/>
                <a:gd name="T11" fmla="*/ 25 h 33"/>
                <a:gd name="T12" fmla="*/ 5 w 14"/>
                <a:gd name="T13" fmla="*/ 17 h 33"/>
                <a:gd name="T14" fmla="*/ 3 w 14"/>
                <a:gd name="T15" fmla="*/ 22 h 33"/>
                <a:gd name="T16" fmla="*/ 4 w 14"/>
                <a:gd name="T17" fmla="*/ 26 h 33"/>
                <a:gd name="T18" fmla="*/ 7 w 14"/>
                <a:gd name="T19" fmla="*/ 30 h 33"/>
                <a:gd name="T20" fmla="*/ 7 w 14"/>
                <a:gd name="T21" fmla="*/ 30 h 33"/>
                <a:gd name="T22" fmla="*/ 2 w 14"/>
                <a:gd name="T23" fmla="*/ 25 h 33"/>
                <a:gd name="T24" fmla="*/ 0 w 14"/>
                <a:gd name="T25" fmla="*/ 20 h 33"/>
                <a:gd name="T26" fmla="*/ 0 w 14"/>
                <a:gd name="T27" fmla="*/ 15 h 33"/>
                <a:gd name="T28" fmla="*/ 13 w 14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" h="33">
                  <a:moveTo>
                    <a:pt x="13" y="0"/>
                  </a:moveTo>
                  <a:lnTo>
                    <a:pt x="8" y="13"/>
                  </a:lnTo>
                  <a:lnTo>
                    <a:pt x="9" y="19"/>
                  </a:lnTo>
                  <a:lnTo>
                    <a:pt x="9" y="27"/>
                  </a:lnTo>
                  <a:lnTo>
                    <a:pt x="12" y="32"/>
                  </a:lnTo>
                  <a:lnTo>
                    <a:pt x="7" y="25"/>
                  </a:lnTo>
                  <a:lnTo>
                    <a:pt x="5" y="17"/>
                  </a:lnTo>
                  <a:lnTo>
                    <a:pt x="3" y="22"/>
                  </a:lnTo>
                  <a:lnTo>
                    <a:pt x="4" y="26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2" y="25"/>
                  </a:lnTo>
                  <a:lnTo>
                    <a:pt x="0" y="20"/>
                  </a:lnTo>
                  <a:lnTo>
                    <a:pt x="0" y="15"/>
                  </a:lnTo>
                  <a:lnTo>
                    <a:pt x="13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01" name="Freeform 809"/>
            <p:cNvSpPr>
              <a:spLocks/>
            </p:cNvSpPr>
            <p:nvPr/>
          </p:nvSpPr>
          <p:spPr bwMode="auto">
            <a:xfrm>
              <a:off x="1754" y="2965"/>
              <a:ext cx="34" cy="113"/>
            </a:xfrm>
            <a:custGeom>
              <a:avLst/>
              <a:gdLst>
                <a:gd name="T0" fmla="*/ 12 w 34"/>
                <a:gd name="T1" fmla="*/ 14 h 113"/>
                <a:gd name="T2" fmla="*/ 3 w 34"/>
                <a:gd name="T3" fmla="*/ 28 h 113"/>
                <a:gd name="T4" fmla="*/ 3 w 34"/>
                <a:gd name="T5" fmla="*/ 43 h 113"/>
                <a:gd name="T6" fmla="*/ 7 w 34"/>
                <a:gd name="T7" fmla="*/ 50 h 113"/>
                <a:gd name="T8" fmla="*/ 6 w 34"/>
                <a:gd name="T9" fmla="*/ 58 h 113"/>
                <a:gd name="T10" fmla="*/ 3 w 34"/>
                <a:gd name="T11" fmla="*/ 69 h 113"/>
                <a:gd name="T12" fmla="*/ 10 w 34"/>
                <a:gd name="T13" fmla="*/ 83 h 113"/>
                <a:gd name="T14" fmla="*/ 18 w 34"/>
                <a:gd name="T15" fmla="*/ 88 h 113"/>
                <a:gd name="T16" fmla="*/ 25 w 34"/>
                <a:gd name="T17" fmla="*/ 77 h 113"/>
                <a:gd name="T18" fmla="*/ 30 w 34"/>
                <a:gd name="T19" fmla="*/ 75 h 113"/>
                <a:gd name="T20" fmla="*/ 25 w 34"/>
                <a:gd name="T21" fmla="*/ 77 h 113"/>
                <a:gd name="T22" fmla="*/ 30 w 34"/>
                <a:gd name="T23" fmla="*/ 83 h 113"/>
                <a:gd name="T24" fmla="*/ 31 w 34"/>
                <a:gd name="T25" fmla="*/ 77 h 113"/>
                <a:gd name="T26" fmla="*/ 30 w 34"/>
                <a:gd name="T27" fmla="*/ 85 h 113"/>
                <a:gd name="T28" fmla="*/ 31 w 34"/>
                <a:gd name="T29" fmla="*/ 91 h 113"/>
                <a:gd name="T30" fmla="*/ 31 w 34"/>
                <a:gd name="T31" fmla="*/ 102 h 113"/>
                <a:gd name="T32" fmla="*/ 27 w 34"/>
                <a:gd name="T33" fmla="*/ 106 h 113"/>
                <a:gd name="T34" fmla="*/ 8 w 34"/>
                <a:gd name="T35" fmla="*/ 112 h 113"/>
                <a:gd name="T36" fmla="*/ 7 w 34"/>
                <a:gd name="T37" fmla="*/ 105 h 113"/>
                <a:gd name="T38" fmla="*/ 5 w 34"/>
                <a:gd name="T39" fmla="*/ 102 h 113"/>
                <a:gd name="T40" fmla="*/ 0 w 34"/>
                <a:gd name="T41" fmla="*/ 97 h 113"/>
                <a:gd name="T42" fmla="*/ 9 w 34"/>
                <a:gd name="T43" fmla="*/ 99 h 113"/>
                <a:gd name="T44" fmla="*/ 16 w 34"/>
                <a:gd name="T45" fmla="*/ 90 h 113"/>
                <a:gd name="T46" fmla="*/ 6 w 34"/>
                <a:gd name="T47" fmla="*/ 81 h 113"/>
                <a:gd name="T48" fmla="*/ 1 w 34"/>
                <a:gd name="T49" fmla="*/ 68 h 113"/>
                <a:gd name="T50" fmla="*/ 4 w 34"/>
                <a:gd name="T51" fmla="*/ 56 h 113"/>
                <a:gd name="T52" fmla="*/ 3 w 34"/>
                <a:gd name="T53" fmla="*/ 49 h 113"/>
                <a:gd name="T54" fmla="*/ 1 w 34"/>
                <a:gd name="T55" fmla="*/ 42 h 113"/>
                <a:gd name="T56" fmla="*/ 3 w 34"/>
                <a:gd name="T57" fmla="*/ 27 h 113"/>
                <a:gd name="T58" fmla="*/ 16 w 34"/>
                <a:gd name="T59" fmla="*/ 11 h 113"/>
                <a:gd name="T60" fmla="*/ 21 w 34"/>
                <a:gd name="T61" fmla="*/ 3 h 113"/>
                <a:gd name="T62" fmla="*/ 32 w 34"/>
                <a:gd name="T63" fmla="*/ 0 h 113"/>
                <a:gd name="T64" fmla="*/ 22 w 34"/>
                <a:gd name="T65" fmla="*/ 4 h 113"/>
                <a:gd name="T66" fmla="*/ 20 w 34"/>
                <a:gd name="T67" fmla="*/ 8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" h="113">
                  <a:moveTo>
                    <a:pt x="20" y="8"/>
                  </a:moveTo>
                  <a:lnTo>
                    <a:pt x="12" y="14"/>
                  </a:lnTo>
                  <a:lnTo>
                    <a:pt x="7" y="22"/>
                  </a:lnTo>
                  <a:lnTo>
                    <a:pt x="3" y="28"/>
                  </a:lnTo>
                  <a:lnTo>
                    <a:pt x="3" y="38"/>
                  </a:lnTo>
                  <a:lnTo>
                    <a:pt x="3" y="43"/>
                  </a:lnTo>
                  <a:lnTo>
                    <a:pt x="3" y="45"/>
                  </a:lnTo>
                  <a:lnTo>
                    <a:pt x="7" y="50"/>
                  </a:lnTo>
                  <a:lnTo>
                    <a:pt x="7" y="55"/>
                  </a:lnTo>
                  <a:lnTo>
                    <a:pt x="6" y="58"/>
                  </a:lnTo>
                  <a:lnTo>
                    <a:pt x="3" y="62"/>
                  </a:lnTo>
                  <a:lnTo>
                    <a:pt x="3" y="69"/>
                  </a:lnTo>
                  <a:lnTo>
                    <a:pt x="5" y="77"/>
                  </a:lnTo>
                  <a:lnTo>
                    <a:pt x="10" y="83"/>
                  </a:lnTo>
                  <a:lnTo>
                    <a:pt x="14" y="86"/>
                  </a:lnTo>
                  <a:lnTo>
                    <a:pt x="18" y="88"/>
                  </a:lnTo>
                  <a:lnTo>
                    <a:pt x="25" y="82"/>
                  </a:lnTo>
                  <a:lnTo>
                    <a:pt x="25" y="77"/>
                  </a:lnTo>
                  <a:lnTo>
                    <a:pt x="27" y="73"/>
                  </a:lnTo>
                  <a:lnTo>
                    <a:pt x="30" y="75"/>
                  </a:lnTo>
                  <a:lnTo>
                    <a:pt x="27" y="75"/>
                  </a:lnTo>
                  <a:lnTo>
                    <a:pt x="25" y="77"/>
                  </a:lnTo>
                  <a:lnTo>
                    <a:pt x="27" y="81"/>
                  </a:lnTo>
                  <a:lnTo>
                    <a:pt x="30" y="83"/>
                  </a:lnTo>
                  <a:lnTo>
                    <a:pt x="31" y="81"/>
                  </a:lnTo>
                  <a:lnTo>
                    <a:pt x="31" y="77"/>
                  </a:lnTo>
                  <a:lnTo>
                    <a:pt x="32" y="82"/>
                  </a:lnTo>
                  <a:lnTo>
                    <a:pt x="30" y="85"/>
                  </a:lnTo>
                  <a:lnTo>
                    <a:pt x="27" y="85"/>
                  </a:lnTo>
                  <a:lnTo>
                    <a:pt x="31" y="91"/>
                  </a:lnTo>
                  <a:lnTo>
                    <a:pt x="33" y="98"/>
                  </a:lnTo>
                  <a:lnTo>
                    <a:pt x="31" y="102"/>
                  </a:lnTo>
                  <a:lnTo>
                    <a:pt x="27" y="105"/>
                  </a:lnTo>
                  <a:lnTo>
                    <a:pt x="27" y="106"/>
                  </a:lnTo>
                  <a:lnTo>
                    <a:pt x="20" y="111"/>
                  </a:lnTo>
                  <a:lnTo>
                    <a:pt x="8" y="112"/>
                  </a:lnTo>
                  <a:lnTo>
                    <a:pt x="12" y="108"/>
                  </a:lnTo>
                  <a:lnTo>
                    <a:pt x="7" y="105"/>
                  </a:lnTo>
                  <a:lnTo>
                    <a:pt x="13" y="103"/>
                  </a:lnTo>
                  <a:lnTo>
                    <a:pt x="5" y="102"/>
                  </a:lnTo>
                  <a:lnTo>
                    <a:pt x="2" y="99"/>
                  </a:lnTo>
                  <a:lnTo>
                    <a:pt x="0" y="97"/>
                  </a:lnTo>
                  <a:lnTo>
                    <a:pt x="5" y="99"/>
                  </a:lnTo>
                  <a:lnTo>
                    <a:pt x="9" y="99"/>
                  </a:lnTo>
                  <a:lnTo>
                    <a:pt x="16" y="94"/>
                  </a:lnTo>
                  <a:lnTo>
                    <a:pt x="16" y="90"/>
                  </a:lnTo>
                  <a:lnTo>
                    <a:pt x="12" y="86"/>
                  </a:lnTo>
                  <a:lnTo>
                    <a:pt x="6" y="81"/>
                  </a:lnTo>
                  <a:lnTo>
                    <a:pt x="3" y="75"/>
                  </a:lnTo>
                  <a:lnTo>
                    <a:pt x="1" y="68"/>
                  </a:lnTo>
                  <a:lnTo>
                    <a:pt x="2" y="62"/>
                  </a:lnTo>
                  <a:lnTo>
                    <a:pt x="4" y="56"/>
                  </a:lnTo>
                  <a:lnTo>
                    <a:pt x="5" y="52"/>
                  </a:lnTo>
                  <a:lnTo>
                    <a:pt x="3" y="49"/>
                  </a:lnTo>
                  <a:lnTo>
                    <a:pt x="1" y="45"/>
                  </a:lnTo>
                  <a:lnTo>
                    <a:pt x="1" y="42"/>
                  </a:lnTo>
                  <a:lnTo>
                    <a:pt x="1" y="31"/>
                  </a:lnTo>
                  <a:lnTo>
                    <a:pt x="3" y="27"/>
                  </a:lnTo>
                  <a:lnTo>
                    <a:pt x="9" y="17"/>
                  </a:lnTo>
                  <a:lnTo>
                    <a:pt x="16" y="11"/>
                  </a:lnTo>
                  <a:lnTo>
                    <a:pt x="19" y="8"/>
                  </a:lnTo>
                  <a:lnTo>
                    <a:pt x="21" y="3"/>
                  </a:lnTo>
                  <a:lnTo>
                    <a:pt x="25" y="1"/>
                  </a:lnTo>
                  <a:lnTo>
                    <a:pt x="32" y="0"/>
                  </a:lnTo>
                  <a:lnTo>
                    <a:pt x="25" y="3"/>
                  </a:lnTo>
                  <a:lnTo>
                    <a:pt x="22" y="4"/>
                  </a:lnTo>
                  <a:lnTo>
                    <a:pt x="21" y="6"/>
                  </a:lnTo>
                  <a:lnTo>
                    <a:pt x="20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02" name="Freeform 810"/>
            <p:cNvSpPr>
              <a:spLocks/>
            </p:cNvSpPr>
            <p:nvPr/>
          </p:nvSpPr>
          <p:spPr bwMode="auto">
            <a:xfrm>
              <a:off x="1795" y="2986"/>
              <a:ext cx="16" cy="3"/>
            </a:xfrm>
            <a:custGeom>
              <a:avLst/>
              <a:gdLst>
                <a:gd name="T0" fmla="*/ 1 w 16"/>
                <a:gd name="T1" fmla="*/ 2 h 3"/>
                <a:gd name="T2" fmla="*/ 4 w 16"/>
                <a:gd name="T3" fmla="*/ 0 h 3"/>
                <a:gd name="T4" fmla="*/ 8 w 16"/>
                <a:gd name="T5" fmla="*/ 2 h 3"/>
                <a:gd name="T6" fmla="*/ 15 w 16"/>
                <a:gd name="T7" fmla="*/ 2 h 3"/>
                <a:gd name="T8" fmla="*/ 0 w 16"/>
                <a:gd name="T9" fmla="*/ 2 h 3"/>
                <a:gd name="T10" fmla="*/ 1 w 16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">
                  <a:moveTo>
                    <a:pt x="1" y="2"/>
                  </a:moveTo>
                  <a:lnTo>
                    <a:pt x="4" y="0"/>
                  </a:lnTo>
                  <a:lnTo>
                    <a:pt x="8" y="2"/>
                  </a:lnTo>
                  <a:lnTo>
                    <a:pt x="15" y="2"/>
                  </a:lnTo>
                  <a:lnTo>
                    <a:pt x="0" y="2"/>
                  </a:lnTo>
                  <a:lnTo>
                    <a:pt x="1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03" name="Freeform 811"/>
            <p:cNvSpPr>
              <a:spLocks/>
            </p:cNvSpPr>
            <p:nvPr/>
          </p:nvSpPr>
          <p:spPr bwMode="auto">
            <a:xfrm>
              <a:off x="1787" y="2947"/>
              <a:ext cx="83" cy="48"/>
            </a:xfrm>
            <a:custGeom>
              <a:avLst/>
              <a:gdLst>
                <a:gd name="T0" fmla="*/ 36 w 83"/>
                <a:gd name="T1" fmla="*/ 35 h 48"/>
                <a:gd name="T2" fmla="*/ 38 w 83"/>
                <a:gd name="T3" fmla="*/ 28 h 48"/>
                <a:gd name="T4" fmla="*/ 34 w 83"/>
                <a:gd name="T5" fmla="*/ 27 h 48"/>
                <a:gd name="T6" fmla="*/ 31 w 83"/>
                <a:gd name="T7" fmla="*/ 27 h 48"/>
                <a:gd name="T8" fmla="*/ 25 w 83"/>
                <a:gd name="T9" fmla="*/ 23 h 48"/>
                <a:gd name="T10" fmla="*/ 23 w 83"/>
                <a:gd name="T11" fmla="*/ 24 h 48"/>
                <a:gd name="T12" fmla="*/ 14 w 83"/>
                <a:gd name="T13" fmla="*/ 21 h 48"/>
                <a:gd name="T14" fmla="*/ 25 w 83"/>
                <a:gd name="T15" fmla="*/ 21 h 48"/>
                <a:gd name="T16" fmla="*/ 5 w 83"/>
                <a:gd name="T17" fmla="*/ 18 h 48"/>
                <a:gd name="T18" fmla="*/ 1 w 83"/>
                <a:gd name="T19" fmla="*/ 12 h 48"/>
                <a:gd name="T20" fmla="*/ 10 w 83"/>
                <a:gd name="T21" fmla="*/ 2 h 48"/>
                <a:gd name="T22" fmla="*/ 21 w 83"/>
                <a:gd name="T23" fmla="*/ 0 h 48"/>
                <a:gd name="T24" fmla="*/ 40 w 83"/>
                <a:gd name="T25" fmla="*/ 4 h 48"/>
                <a:gd name="T26" fmla="*/ 52 w 83"/>
                <a:gd name="T27" fmla="*/ 8 h 48"/>
                <a:gd name="T28" fmla="*/ 44 w 83"/>
                <a:gd name="T29" fmla="*/ 7 h 48"/>
                <a:gd name="T30" fmla="*/ 27 w 83"/>
                <a:gd name="T31" fmla="*/ 3 h 48"/>
                <a:gd name="T32" fmla="*/ 20 w 83"/>
                <a:gd name="T33" fmla="*/ 4 h 48"/>
                <a:gd name="T34" fmla="*/ 16 w 83"/>
                <a:gd name="T35" fmla="*/ 10 h 48"/>
                <a:gd name="T36" fmla="*/ 25 w 83"/>
                <a:gd name="T37" fmla="*/ 6 h 48"/>
                <a:gd name="T38" fmla="*/ 31 w 83"/>
                <a:gd name="T39" fmla="*/ 9 h 48"/>
                <a:gd name="T40" fmla="*/ 36 w 83"/>
                <a:gd name="T41" fmla="*/ 10 h 48"/>
                <a:gd name="T42" fmla="*/ 25 w 83"/>
                <a:gd name="T43" fmla="*/ 9 h 48"/>
                <a:gd name="T44" fmla="*/ 18 w 83"/>
                <a:gd name="T45" fmla="*/ 12 h 48"/>
                <a:gd name="T46" fmla="*/ 25 w 83"/>
                <a:gd name="T47" fmla="*/ 12 h 48"/>
                <a:gd name="T48" fmla="*/ 34 w 83"/>
                <a:gd name="T49" fmla="*/ 16 h 48"/>
                <a:gd name="T50" fmla="*/ 45 w 83"/>
                <a:gd name="T51" fmla="*/ 17 h 48"/>
                <a:gd name="T52" fmla="*/ 38 w 83"/>
                <a:gd name="T53" fmla="*/ 18 h 48"/>
                <a:gd name="T54" fmla="*/ 27 w 83"/>
                <a:gd name="T55" fmla="*/ 17 h 48"/>
                <a:gd name="T56" fmla="*/ 40 w 83"/>
                <a:gd name="T57" fmla="*/ 24 h 48"/>
                <a:gd name="T58" fmla="*/ 47 w 83"/>
                <a:gd name="T59" fmla="*/ 29 h 48"/>
                <a:gd name="T60" fmla="*/ 49 w 83"/>
                <a:gd name="T61" fmla="*/ 29 h 48"/>
                <a:gd name="T62" fmla="*/ 56 w 83"/>
                <a:gd name="T63" fmla="*/ 36 h 48"/>
                <a:gd name="T64" fmla="*/ 64 w 83"/>
                <a:gd name="T65" fmla="*/ 37 h 48"/>
                <a:gd name="T66" fmla="*/ 67 w 83"/>
                <a:gd name="T67" fmla="*/ 35 h 48"/>
                <a:gd name="T68" fmla="*/ 53 w 83"/>
                <a:gd name="T69" fmla="*/ 24 h 48"/>
                <a:gd name="T70" fmla="*/ 68 w 83"/>
                <a:gd name="T71" fmla="*/ 27 h 48"/>
                <a:gd name="T72" fmla="*/ 58 w 83"/>
                <a:gd name="T73" fmla="*/ 18 h 48"/>
                <a:gd name="T74" fmla="*/ 62 w 83"/>
                <a:gd name="T75" fmla="*/ 15 h 48"/>
                <a:gd name="T76" fmla="*/ 66 w 83"/>
                <a:gd name="T77" fmla="*/ 17 h 48"/>
                <a:gd name="T78" fmla="*/ 72 w 83"/>
                <a:gd name="T79" fmla="*/ 33 h 48"/>
                <a:gd name="T80" fmla="*/ 82 w 83"/>
                <a:gd name="T81" fmla="*/ 42 h 48"/>
                <a:gd name="T82" fmla="*/ 72 w 83"/>
                <a:gd name="T83" fmla="*/ 37 h 48"/>
                <a:gd name="T84" fmla="*/ 74 w 83"/>
                <a:gd name="T85" fmla="*/ 43 h 48"/>
                <a:gd name="T86" fmla="*/ 67 w 83"/>
                <a:gd name="T87" fmla="*/ 46 h 48"/>
                <a:gd name="T88" fmla="*/ 62 w 83"/>
                <a:gd name="T89" fmla="*/ 42 h 48"/>
                <a:gd name="T90" fmla="*/ 49 w 83"/>
                <a:gd name="T91" fmla="*/ 41 h 48"/>
                <a:gd name="T92" fmla="*/ 43 w 83"/>
                <a:gd name="T93" fmla="*/ 32 h 48"/>
                <a:gd name="T94" fmla="*/ 40 w 83"/>
                <a:gd name="T95" fmla="*/ 41 h 48"/>
                <a:gd name="T96" fmla="*/ 34 w 83"/>
                <a:gd name="T97" fmla="*/ 40 h 48"/>
                <a:gd name="T98" fmla="*/ 29 w 83"/>
                <a:gd name="T99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3" h="48">
                  <a:moveTo>
                    <a:pt x="29" y="41"/>
                  </a:moveTo>
                  <a:lnTo>
                    <a:pt x="36" y="35"/>
                  </a:lnTo>
                  <a:lnTo>
                    <a:pt x="39" y="33"/>
                  </a:lnTo>
                  <a:lnTo>
                    <a:pt x="38" y="28"/>
                  </a:lnTo>
                  <a:lnTo>
                    <a:pt x="34" y="21"/>
                  </a:lnTo>
                  <a:lnTo>
                    <a:pt x="34" y="27"/>
                  </a:lnTo>
                  <a:lnTo>
                    <a:pt x="30" y="21"/>
                  </a:lnTo>
                  <a:lnTo>
                    <a:pt x="31" y="27"/>
                  </a:lnTo>
                  <a:lnTo>
                    <a:pt x="27" y="25"/>
                  </a:lnTo>
                  <a:lnTo>
                    <a:pt x="25" y="23"/>
                  </a:lnTo>
                  <a:lnTo>
                    <a:pt x="25" y="23"/>
                  </a:lnTo>
                  <a:lnTo>
                    <a:pt x="23" y="24"/>
                  </a:lnTo>
                  <a:lnTo>
                    <a:pt x="18" y="23"/>
                  </a:lnTo>
                  <a:lnTo>
                    <a:pt x="14" y="21"/>
                  </a:lnTo>
                  <a:lnTo>
                    <a:pt x="16" y="20"/>
                  </a:lnTo>
                  <a:lnTo>
                    <a:pt x="25" y="21"/>
                  </a:lnTo>
                  <a:lnTo>
                    <a:pt x="14" y="18"/>
                  </a:lnTo>
                  <a:lnTo>
                    <a:pt x="5" y="18"/>
                  </a:lnTo>
                  <a:lnTo>
                    <a:pt x="0" y="18"/>
                  </a:lnTo>
                  <a:lnTo>
                    <a:pt x="1" y="12"/>
                  </a:lnTo>
                  <a:lnTo>
                    <a:pt x="5" y="5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21" y="0"/>
                  </a:lnTo>
                  <a:lnTo>
                    <a:pt x="32" y="1"/>
                  </a:lnTo>
                  <a:lnTo>
                    <a:pt x="40" y="4"/>
                  </a:lnTo>
                  <a:lnTo>
                    <a:pt x="46" y="6"/>
                  </a:lnTo>
                  <a:lnTo>
                    <a:pt x="52" y="8"/>
                  </a:lnTo>
                  <a:lnTo>
                    <a:pt x="56" y="10"/>
                  </a:lnTo>
                  <a:lnTo>
                    <a:pt x="44" y="7"/>
                  </a:lnTo>
                  <a:lnTo>
                    <a:pt x="34" y="3"/>
                  </a:lnTo>
                  <a:lnTo>
                    <a:pt x="27" y="3"/>
                  </a:lnTo>
                  <a:lnTo>
                    <a:pt x="25" y="3"/>
                  </a:lnTo>
                  <a:lnTo>
                    <a:pt x="20" y="4"/>
                  </a:lnTo>
                  <a:lnTo>
                    <a:pt x="18" y="7"/>
                  </a:lnTo>
                  <a:lnTo>
                    <a:pt x="16" y="10"/>
                  </a:lnTo>
                  <a:lnTo>
                    <a:pt x="20" y="7"/>
                  </a:lnTo>
                  <a:lnTo>
                    <a:pt x="25" y="6"/>
                  </a:lnTo>
                  <a:lnTo>
                    <a:pt x="27" y="7"/>
                  </a:lnTo>
                  <a:lnTo>
                    <a:pt x="31" y="9"/>
                  </a:lnTo>
                  <a:lnTo>
                    <a:pt x="36" y="9"/>
                  </a:lnTo>
                  <a:lnTo>
                    <a:pt x="36" y="10"/>
                  </a:lnTo>
                  <a:lnTo>
                    <a:pt x="31" y="10"/>
                  </a:lnTo>
                  <a:lnTo>
                    <a:pt x="25" y="9"/>
                  </a:lnTo>
                  <a:lnTo>
                    <a:pt x="23" y="9"/>
                  </a:lnTo>
                  <a:lnTo>
                    <a:pt x="18" y="12"/>
                  </a:lnTo>
                  <a:lnTo>
                    <a:pt x="18" y="14"/>
                  </a:lnTo>
                  <a:lnTo>
                    <a:pt x="25" y="12"/>
                  </a:lnTo>
                  <a:lnTo>
                    <a:pt x="27" y="14"/>
                  </a:lnTo>
                  <a:lnTo>
                    <a:pt x="34" y="16"/>
                  </a:lnTo>
                  <a:lnTo>
                    <a:pt x="41" y="16"/>
                  </a:lnTo>
                  <a:lnTo>
                    <a:pt x="45" y="17"/>
                  </a:lnTo>
                  <a:lnTo>
                    <a:pt x="46" y="16"/>
                  </a:lnTo>
                  <a:lnTo>
                    <a:pt x="38" y="18"/>
                  </a:lnTo>
                  <a:lnTo>
                    <a:pt x="33" y="18"/>
                  </a:lnTo>
                  <a:lnTo>
                    <a:pt x="27" y="17"/>
                  </a:lnTo>
                  <a:lnTo>
                    <a:pt x="33" y="21"/>
                  </a:lnTo>
                  <a:lnTo>
                    <a:pt x="40" y="24"/>
                  </a:lnTo>
                  <a:lnTo>
                    <a:pt x="45" y="26"/>
                  </a:lnTo>
                  <a:lnTo>
                    <a:pt x="47" y="29"/>
                  </a:lnTo>
                  <a:lnTo>
                    <a:pt x="48" y="33"/>
                  </a:lnTo>
                  <a:lnTo>
                    <a:pt x="49" y="29"/>
                  </a:lnTo>
                  <a:lnTo>
                    <a:pt x="51" y="34"/>
                  </a:lnTo>
                  <a:lnTo>
                    <a:pt x="56" y="36"/>
                  </a:lnTo>
                  <a:lnTo>
                    <a:pt x="61" y="37"/>
                  </a:lnTo>
                  <a:lnTo>
                    <a:pt x="64" y="37"/>
                  </a:lnTo>
                  <a:lnTo>
                    <a:pt x="61" y="34"/>
                  </a:lnTo>
                  <a:lnTo>
                    <a:pt x="67" y="35"/>
                  </a:lnTo>
                  <a:lnTo>
                    <a:pt x="62" y="30"/>
                  </a:lnTo>
                  <a:lnTo>
                    <a:pt x="53" y="24"/>
                  </a:lnTo>
                  <a:lnTo>
                    <a:pt x="63" y="26"/>
                  </a:lnTo>
                  <a:lnTo>
                    <a:pt x="68" y="27"/>
                  </a:lnTo>
                  <a:lnTo>
                    <a:pt x="64" y="23"/>
                  </a:lnTo>
                  <a:lnTo>
                    <a:pt x="58" y="18"/>
                  </a:lnTo>
                  <a:lnTo>
                    <a:pt x="66" y="21"/>
                  </a:lnTo>
                  <a:lnTo>
                    <a:pt x="62" y="15"/>
                  </a:lnTo>
                  <a:lnTo>
                    <a:pt x="59" y="12"/>
                  </a:lnTo>
                  <a:lnTo>
                    <a:pt x="66" y="17"/>
                  </a:lnTo>
                  <a:lnTo>
                    <a:pt x="70" y="24"/>
                  </a:lnTo>
                  <a:lnTo>
                    <a:pt x="72" y="33"/>
                  </a:lnTo>
                  <a:lnTo>
                    <a:pt x="75" y="37"/>
                  </a:lnTo>
                  <a:lnTo>
                    <a:pt x="82" y="42"/>
                  </a:lnTo>
                  <a:lnTo>
                    <a:pt x="75" y="39"/>
                  </a:lnTo>
                  <a:lnTo>
                    <a:pt x="72" y="37"/>
                  </a:lnTo>
                  <a:lnTo>
                    <a:pt x="71" y="41"/>
                  </a:lnTo>
                  <a:lnTo>
                    <a:pt x="74" y="43"/>
                  </a:lnTo>
                  <a:lnTo>
                    <a:pt x="75" y="47"/>
                  </a:lnTo>
                  <a:lnTo>
                    <a:pt x="67" y="46"/>
                  </a:lnTo>
                  <a:lnTo>
                    <a:pt x="64" y="44"/>
                  </a:lnTo>
                  <a:lnTo>
                    <a:pt x="62" y="42"/>
                  </a:lnTo>
                  <a:lnTo>
                    <a:pt x="55" y="42"/>
                  </a:lnTo>
                  <a:lnTo>
                    <a:pt x="49" y="41"/>
                  </a:lnTo>
                  <a:lnTo>
                    <a:pt x="45" y="37"/>
                  </a:lnTo>
                  <a:lnTo>
                    <a:pt x="43" y="32"/>
                  </a:lnTo>
                  <a:lnTo>
                    <a:pt x="43" y="38"/>
                  </a:lnTo>
                  <a:lnTo>
                    <a:pt x="40" y="41"/>
                  </a:lnTo>
                  <a:lnTo>
                    <a:pt x="34" y="41"/>
                  </a:lnTo>
                  <a:lnTo>
                    <a:pt x="34" y="40"/>
                  </a:lnTo>
                  <a:lnTo>
                    <a:pt x="31" y="41"/>
                  </a:lnTo>
                  <a:lnTo>
                    <a:pt x="29" y="4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04" name="Freeform 812"/>
            <p:cNvSpPr>
              <a:spLocks/>
            </p:cNvSpPr>
            <p:nvPr/>
          </p:nvSpPr>
          <p:spPr bwMode="auto">
            <a:xfrm>
              <a:off x="1787" y="2986"/>
              <a:ext cx="92" cy="99"/>
            </a:xfrm>
            <a:custGeom>
              <a:avLst/>
              <a:gdLst>
                <a:gd name="T0" fmla="*/ 67 w 92"/>
                <a:gd name="T1" fmla="*/ 15 h 99"/>
                <a:gd name="T2" fmla="*/ 69 w 92"/>
                <a:gd name="T3" fmla="*/ 35 h 99"/>
                <a:gd name="T4" fmla="*/ 67 w 92"/>
                <a:gd name="T5" fmla="*/ 53 h 99"/>
                <a:gd name="T6" fmla="*/ 53 w 92"/>
                <a:gd name="T7" fmla="*/ 70 h 99"/>
                <a:gd name="T8" fmla="*/ 40 w 92"/>
                <a:gd name="T9" fmla="*/ 74 h 99"/>
                <a:gd name="T10" fmla="*/ 18 w 92"/>
                <a:gd name="T11" fmla="*/ 71 h 99"/>
                <a:gd name="T12" fmla="*/ 0 w 92"/>
                <a:gd name="T13" fmla="*/ 55 h 99"/>
                <a:gd name="T14" fmla="*/ 29 w 92"/>
                <a:gd name="T15" fmla="*/ 77 h 99"/>
                <a:gd name="T16" fmla="*/ 47 w 92"/>
                <a:gd name="T17" fmla="*/ 81 h 99"/>
                <a:gd name="T18" fmla="*/ 51 w 92"/>
                <a:gd name="T19" fmla="*/ 85 h 99"/>
                <a:gd name="T20" fmla="*/ 55 w 92"/>
                <a:gd name="T21" fmla="*/ 84 h 99"/>
                <a:gd name="T22" fmla="*/ 60 w 92"/>
                <a:gd name="T23" fmla="*/ 82 h 99"/>
                <a:gd name="T24" fmla="*/ 69 w 92"/>
                <a:gd name="T25" fmla="*/ 86 h 99"/>
                <a:gd name="T26" fmla="*/ 83 w 92"/>
                <a:gd name="T27" fmla="*/ 94 h 99"/>
                <a:gd name="T28" fmla="*/ 74 w 92"/>
                <a:gd name="T29" fmla="*/ 81 h 99"/>
                <a:gd name="T30" fmla="*/ 88 w 92"/>
                <a:gd name="T31" fmla="*/ 73 h 99"/>
                <a:gd name="T32" fmla="*/ 80 w 92"/>
                <a:gd name="T33" fmla="*/ 70 h 99"/>
                <a:gd name="T34" fmla="*/ 78 w 92"/>
                <a:gd name="T35" fmla="*/ 64 h 99"/>
                <a:gd name="T36" fmla="*/ 86 w 92"/>
                <a:gd name="T37" fmla="*/ 61 h 99"/>
                <a:gd name="T38" fmla="*/ 88 w 92"/>
                <a:gd name="T39" fmla="*/ 56 h 99"/>
                <a:gd name="T40" fmla="*/ 81 w 92"/>
                <a:gd name="T41" fmla="*/ 59 h 99"/>
                <a:gd name="T42" fmla="*/ 83 w 92"/>
                <a:gd name="T43" fmla="*/ 54 h 99"/>
                <a:gd name="T44" fmla="*/ 85 w 92"/>
                <a:gd name="T45" fmla="*/ 47 h 99"/>
                <a:gd name="T46" fmla="*/ 88 w 92"/>
                <a:gd name="T47" fmla="*/ 43 h 99"/>
                <a:gd name="T48" fmla="*/ 85 w 92"/>
                <a:gd name="T49" fmla="*/ 35 h 99"/>
                <a:gd name="T50" fmla="*/ 87 w 92"/>
                <a:gd name="T51" fmla="*/ 25 h 99"/>
                <a:gd name="T52" fmla="*/ 85 w 92"/>
                <a:gd name="T53" fmla="*/ 9 h 99"/>
                <a:gd name="T54" fmla="*/ 75 w 92"/>
                <a:gd name="T55" fmla="*/ 0 h 99"/>
                <a:gd name="T56" fmla="*/ 82 w 92"/>
                <a:gd name="T57" fmla="*/ 14 h 99"/>
                <a:gd name="T58" fmla="*/ 79 w 92"/>
                <a:gd name="T59" fmla="*/ 16 h 99"/>
                <a:gd name="T60" fmla="*/ 77 w 92"/>
                <a:gd name="T61" fmla="*/ 17 h 99"/>
                <a:gd name="T62" fmla="*/ 78 w 92"/>
                <a:gd name="T63" fmla="*/ 33 h 99"/>
                <a:gd name="T64" fmla="*/ 73 w 92"/>
                <a:gd name="T65" fmla="*/ 22 h 99"/>
                <a:gd name="T66" fmla="*/ 75 w 92"/>
                <a:gd name="T67" fmla="*/ 35 h 99"/>
                <a:gd name="T68" fmla="*/ 69 w 92"/>
                <a:gd name="T69" fmla="*/ 20 h 99"/>
                <a:gd name="T70" fmla="*/ 70 w 92"/>
                <a:gd name="T71" fmla="*/ 13 h 99"/>
                <a:gd name="T72" fmla="*/ 67 w 92"/>
                <a:gd name="T73" fmla="*/ 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2" h="99">
                  <a:moveTo>
                    <a:pt x="67" y="7"/>
                  </a:moveTo>
                  <a:lnTo>
                    <a:pt x="67" y="15"/>
                  </a:lnTo>
                  <a:lnTo>
                    <a:pt x="69" y="28"/>
                  </a:lnTo>
                  <a:lnTo>
                    <a:pt x="69" y="35"/>
                  </a:lnTo>
                  <a:lnTo>
                    <a:pt x="69" y="45"/>
                  </a:lnTo>
                  <a:lnTo>
                    <a:pt x="67" y="53"/>
                  </a:lnTo>
                  <a:lnTo>
                    <a:pt x="60" y="64"/>
                  </a:lnTo>
                  <a:lnTo>
                    <a:pt x="53" y="70"/>
                  </a:lnTo>
                  <a:lnTo>
                    <a:pt x="46" y="73"/>
                  </a:lnTo>
                  <a:lnTo>
                    <a:pt x="40" y="74"/>
                  </a:lnTo>
                  <a:lnTo>
                    <a:pt x="27" y="73"/>
                  </a:lnTo>
                  <a:lnTo>
                    <a:pt x="18" y="71"/>
                  </a:lnTo>
                  <a:lnTo>
                    <a:pt x="10" y="65"/>
                  </a:lnTo>
                  <a:lnTo>
                    <a:pt x="0" y="55"/>
                  </a:lnTo>
                  <a:lnTo>
                    <a:pt x="16" y="71"/>
                  </a:lnTo>
                  <a:lnTo>
                    <a:pt x="29" y="77"/>
                  </a:lnTo>
                  <a:lnTo>
                    <a:pt x="40" y="82"/>
                  </a:lnTo>
                  <a:lnTo>
                    <a:pt x="47" y="81"/>
                  </a:lnTo>
                  <a:lnTo>
                    <a:pt x="51" y="79"/>
                  </a:lnTo>
                  <a:lnTo>
                    <a:pt x="51" y="85"/>
                  </a:lnTo>
                  <a:lnTo>
                    <a:pt x="51" y="98"/>
                  </a:lnTo>
                  <a:lnTo>
                    <a:pt x="55" y="84"/>
                  </a:lnTo>
                  <a:lnTo>
                    <a:pt x="56" y="75"/>
                  </a:lnTo>
                  <a:lnTo>
                    <a:pt x="60" y="82"/>
                  </a:lnTo>
                  <a:lnTo>
                    <a:pt x="66" y="89"/>
                  </a:lnTo>
                  <a:lnTo>
                    <a:pt x="69" y="86"/>
                  </a:lnTo>
                  <a:lnTo>
                    <a:pt x="77" y="94"/>
                  </a:lnTo>
                  <a:lnTo>
                    <a:pt x="83" y="94"/>
                  </a:lnTo>
                  <a:lnTo>
                    <a:pt x="81" y="86"/>
                  </a:lnTo>
                  <a:lnTo>
                    <a:pt x="74" y="81"/>
                  </a:lnTo>
                  <a:lnTo>
                    <a:pt x="84" y="76"/>
                  </a:lnTo>
                  <a:lnTo>
                    <a:pt x="88" y="73"/>
                  </a:lnTo>
                  <a:lnTo>
                    <a:pt x="83" y="72"/>
                  </a:lnTo>
                  <a:lnTo>
                    <a:pt x="80" y="70"/>
                  </a:lnTo>
                  <a:lnTo>
                    <a:pt x="78" y="65"/>
                  </a:lnTo>
                  <a:lnTo>
                    <a:pt x="78" y="64"/>
                  </a:lnTo>
                  <a:lnTo>
                    <a:pt x="83" y="64"/>
                  </a:lnTo>
                  <a:lnTo>
                    <a:pt x="86" y="61"/>
                  </a:lnTo>
                  <a:lnTo>
                    <a:pt x="88" y="58"/>
                  </a:lnTo>
                  <a:lnTo>
                    <a:pt x="88" y="56"/>
                  </a:lnTo>
                  <a:lnTo>
                    <a:pt x="85" y="60"/>
                  </a:lnTo>
                  <a:lnTo>
                    <a:pt x="81" y="59"/>
                  </a:lnTo>
                  <a:lnTo>
                    <a:pt x="80" y="57"/>
                  </a:lnTo>
                  <a:lnTo>
                    <a:pt x="83" y="54"/>
                  </a:lnTo>
                  <a:lnTo>
                    <a:pt x="84" y="51"/>
                  </a:lnTo>
                  <a:lnTo>
                    <a:pt x="85" y="47"/>
                  </a:lnTo>
                  <a:lnTo>
                    <a:pt x="91" y="45"/>
                  </a:lnTo>
                  <a:lnTo>
                    <a:pt x="88" y="43"/>
                  </a:lnTo>
                  <a:lnTo>
                    <a:pt x="86" y="40"/>
                  </a:lnTo>
                  <a:lnTo>
                    <a:pt x="85" y="35"/>
                  </a:lnTo>
                  <a:lnTo>
                    <a:pt x="86" y="33"/>
                  </a:lnTo>
                  <a:lnTo>
                    <a:pt x="87" y="25"/>
                  </a:lnTo>
                  <a:lnTo>
                    <a:pt x="87" y="16"/>
                  </a:lnTo>
                  <a:lnTo>
                    <a:pt x="85" y="9"/>
                  </a:lnTo>
                  <a:lnTo>
                    <a:pt x="82" y="4"/>
                  </a:lnTo>
                  <a:lnTo>
                    <a:pt x="75" y="0"/>
                  </a:lnTo>
                  <a:lnTo>
                    <a:pt x="80" y="6"/>
                  </a:lnTo>
                  <a:lnTo>
                    <a:pt x="82" y="14"/>
                  </a:lnTo>
                  <a:lnTo>
                    <a:pt x="78" y="12"/>
                  </a:lnTo>
                  <a:lnTo>
                    <a:pt x="79" y="16"/>
                  </a:lnTo>
                  <a:lnTo>
                    <a:pt x="83" y="22"/>
                  </a:lnTo>
                  <a:lnTo>
                    <a:pt x="77" y="17"/>
                  </a:lnTo>
                  <a:lnTo>
                    <a:pt x="80" y="27"/>
                  </a:lnTo>
                  <a:lnTo>
                    <a:pt x="78" y="33"/>
                  </a:lnTo>
                  <a:lnTo>
                    <a:pt x="76" y="25"/>
                  </a:lnTo>
                  <a:lnTo>
                    <a:pt x="73" y="22"/>
                  </a:lnTo>
                  <a:lnTo>
                    <a:pt x="75" y="28"/>
                  </a:lnTo>
                  <a:lnTo>
                    <a:pt x="75" y="35"/>
                  </a:lnTo>
                  <a:lnTo>
                    <a:pt x="72" y="27"/>
                  </a:lnTo>
                  <a:lnTo>
                    <a:pt x="69" y="20"/>
                  </a:lnTo>
                  <a:lnTo>
                    <a:pt x="73" y="18"/>
                  </a:lnTo>
                  <a:lnTo>
                    <a:pt x="70" y="13"/>
                  </a:lnTo>
                  <a:lnTo>
                    <a:pt x="73" y="10"/>
                  </a:lnTo>
                  <a:lnTo>
                    <a:pt x="67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05" name="Line 813"/>
            <p:cNvSpPr>
              <a:spLocks noChangeShapeType="1"/>
            </p:cNvSpPr>
            <p:nvPr/>
          </p:nvSpPr>
          <p:spPr bwMode="auto">
            <a:xfrm>
              <a:off x="1781" y="3012"/>
              <a:ext cx="3" cy="1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06" name="Line 814"/>
            <p:cNvSpPr>
              <a:spLocks noChangeShapeType="1"/>
            </p:cNvSpPr>
            <p:nvPr/>
          </p:nvSpPr>
          <p:spPr bwMode="auto">
            <a:xfrm>
              <a:off x="1782" y="3010"/>
              <a:ext cx="5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07" name="Line 815"/>
            <p:cNvSpPr>
              <a:spLocks noChangeShapeType="1"/>
            </p:cNvSpPr>
            <p:nvPr/>
          </p:nvSpPr>
          <p:spPr bwMode="auto">
            <a:xfrm>
              <a:off x="1785" y="3016"/>
              <a:ext cx="5" cy="1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08" name="Line 816"/>
            <p:cNvSpPr>
              <a:spLocks noChangeShapeType="1"/>
            </p:cNvSpPr>
            <p:nvPr/>
          </p:nvSpPr>
          <p:spPr bwMode="auto">
            <a:xfrm>
              <a:off x="1790" y="3021"/>
              <a:ext cx="2" cy="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09" name="Freeform 817"/>
            <p:cNvSpPr>
              <a:spLocks/>
            </p:cNvSpPr>
            <p:nvPr/>
          </p:nvSpPr>
          <p:spPr bwMode="auto">
            <a:xfrm>
              <a:off x="1685" y="3077"/>
              <a:ext cx="77" cy="119"/>
            </a:xfrm>
            <a:custGeom>
              <a:avLst/>
              <a:gdLst>
                <a:gd name="T0" fmla="*/ 76 w 77"/>
                <a:gd name="T1" fmla="*/ 0 h 119"/>
                <a:gd name="T2" fmla="*/ 50 w 77"/>
                <a:gd name="T3" fmla="*/ 11 h 119"/>
                <a:gd name="T4" fmla="*/ 28 w 77"/>
                <a:gd name="T5" fmla="*/ 14 h 119"/>
                <a:gd name="T6" fmla="*/ 21 w 77"/>
                <a:gd name="T7" fmla="*/ 14 h 119"/>
                <a:gd name="T8" fmla="*/ 0 w 77"/>
                <a:gd name="T9" fmla="*/ 30 h 119"/>
                <a:gd name="T10" fmla="*/ 24 w 77"/>
                <a:gd name="T11" fmla="*/ 15 h 119"/>
                <a:gd name="T12" fmla="*/ 12 w 77"/>
                <a:gd name="T13" fmla="*/ 44 h 119"/>
                <a:gd name="T14" fmla="*/ 29 w 77"/>
                <a:gd name="T15" fmla="*/ 22 h 119"/>
                <a:gd name="T16" fmla="*/ 35 w 77"/>
                <a:gd name="T17" fmla="*/ 20 h 119"/>
                <a:gd name="T18" fmla="*/ 31 w 77"/>
                <a:gd name="T19" fmla="*/ 37 h 119"/>
                <a:gd name="T20" fmla="*/ 31 w 77"/>
                <a:gd name="T21" fmla="*/ 59 h 119"/>
                <a:gd name="T22" fmla="*/ 36 w 77"/>
                <a:gd name="T23" fmla="*/ 33 h 119"/>
                <a:gd name="T24" fmla="*/ 45 w 77"/>
                <a:gd name="T25" fmla="*/ 25 h 119"/>
                <a:gd name="T26" fmla="*/ 45 w 77"/>
                <a:gd name="T27" fmla="*/ 56 h 119"/>
                <a:gd name="T28" fmla="*/ 58 w 77"/>
                <a:gd name="T29" fmla="*/ 86 h 119"/>
                <a:gd name="T30" fmla="*/ 62 w 77"/>
                <a:gd name="T31" fmla="*/ 81 h 119"/>
                <a:gd name="T32" fmla="*/ 76 w 77"/>
                <a:gd name="T33" fmla="*/ 118 h 119"/>
                <a:gd name="T34" fmla="*/ 71 w 77"/>
                <a:gd name="T35" fmla="*/ 75 h 119"/>
                <a:gd name="T36" fmla="*/ 47 w 77"/>
                <a:gd name="T37" fmla="*/ 23 h 119"/>
                <a:gd name="T38" fmla="*/ 33 w 77"/>
                <a:gd name="T39" fmla="*/ 15 h 119"/>
                <a:gd name="T40" fmla="*/ 49 w 77"/>
                <a:gd name="T41" fmla="*/ 12 h 119"/>
                <a:gd name="T42" fmla="*/ 76 w 77"/>
                <a:gd name="T4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7" h="119">
                  <a:moveTo>
                    <a:pt x="76" y="0"/>
                  </a:moveTo>
                  <a:lnTo>
                    <a:pt x="50" y="11"/>
                  </a:lnTo>
                  <a:lnTo>
                    <a:pt x="28" y="14"/>
                  </a:lnTo>
                  <a:lnTo>
                    <a:pt x="21" y="14"/>
                  </a:lnTo>
                  <a:lnTo>
                    <a:pt x="0" y="30"/>
                  </a:lnTo>
                  <a:lnTo>
                    <a:pt x="24" y="15"/>
                  </a:lnTo>
                  <a:lnTo>
                    <a:pt x="12" y="44"/>
                  </a:lnTo>
                  <a:lnTo>
                    <a:pt x="29" y="22"/>
                  </a:lnTo>
                  <a:lnTo>
                    <a:pt x="35" y="20"/>
                  </a:lnTo>
                  <a:lnTo>
                    <a:pt x="31" y="37"/>
                  </a:lnTo>
                  <a:lnTo>
                    <a:pt x="31" y="59"/>
                  </a:lnTo>
                  <a:lnTo>
                    <a:pt x="36" y="33"/>
                  </a:lnTo>
                  <a:lnTo>
                    <a:pt x="45" y="25"/>
                  </a:lnTo>
                  <a:lnTo>
                    <a:pt x="45" y="56"/>
                  </a:lnTo>
                  <a:lnTo>
                    <a:pt x="58" y="86"/>
                  </a:lnTo>
                  <a:lnTo>
                    <a:pt x="62" y="81"/>
                  </a:lnTo>
                  <a:lnTo>
                    <a:pt x="76" y="118"/>
                  </a:lnTo>
                  <a:lnTo>
                    <a:pt x="71" y="75"/>
                  </a:lnTo>
                  <a:lnTo>
                    <a:pt x="47" y="23"/>
                  </a:lnTo>
                  <a:lnTo>
                    <a:pt x="33" y="15"/>
                  </a:lnTo>
                  <a:lnTo>
                    <a:pt x="49" y="12"/>
                  </a:lnTo>
                  <a:lnTo>
                    <a:pt x="76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10" name="Freeform 818"/>
            <p:cNvSpPr>
              <a:spLocks/>
            </p:cNvSpPr>
            <p:nvPr/>
          </p:nvSpPr>
          <p:spPr bwMode="auto">
            <a:xfrm>
              <a:off x="1680" y="3110"/>
              <a:ext cx="65" cy="163"/>
            </a:xfrm>
            <a:custGeom>
              <a:avLst/>
              <a:gdLst>
                <a:gd name="T0" fmla="*/ 3 w 65"/>
                <a:gd name="T1" fmla="*/ 0 h 163"/>
                <a:gd name="T2" fmla="*/ 1 w 65"/>
                <a:gd name="T3" fmla="*/ 7 h 163"/>
                <a:gd name="T4" fmla="*/ 10 w 65"/>
                <a:gd name="T5" fmla="*/ 21 h 163"/>
                <a:gd name="T6" fmla="*/ 21 w 65"/>
                <a:gd name="T7" fmla="*/ 22 h 163"/>
                <a:gd name="T8" fmla="*/ 50 w 65"/>
                <a:gd name="T9" fmla="*/ 54 h 163"/>
                <a:gd name="T10" fmla="*/ 63 w 65"/>
                <a:gd name="T11" fmla="*/ 79 h 163"/>
                <a:gd name="T12" fmla="*/ 59 w 65"/>
                <a:gd name="T13" fmla="*/ 76 h 163"/>
                <a:gd name="T14" fmla="*/ 50 w 65"/>
                <a:gd name="T15" fmla="*/ 61 h 163"/>
                <a:gd name="T16" fmla="*/ 27 w 65"/>
                <a:gd name="T17" fmla="*/ 45 h 163"/>
                <a:gd name="T18" fmla="*/ 21 w 65"/>
                <a:gd name="T19" fmla="*/ 36 h 163"/>
                <a:gd name="T20" fmla="*/ 33 w 65"/>
                <a:gd name="T21" fmla="*/ 65 h 163"/>
                <a:gd name="T22" fmla="*/ 64 w 65"/>
                <a:gd name="T23" fmla="*/ 93 h 163"/>
                <a:gd name="T24" fmla="*/ 35 w 65"/>
                <a:gd name="T25" fmla="*/ 71 h 163"/>
                <a:gd name="T26" fmla="*/ 19 w 65"/>
                <a:gd name="T27" fmla="*/ 52 h 163"/>
                <a:gd name="T28" fmla="*/ 28 w 65"/>
                <a:gd name="T29" fmla="*/ 89 h 163"/>
                <a:gd name="T30" fmla="*/ 37 w 65"/>
                <a:gd name="T31" fmla="*/ 99 h 163"/>
                <a:gd name="T32" fmla="*/ 35 w 65"/>
                <a:gd name="T33" fmla="*/ 116 h 163"/>
                <a:gd name="T34" fmla="*/ 41 w 65"/>
                <a:gd name="T35" fmla="*/ 130 h 163"/>
                <a:gd name="T36" fmla="*/ 43 w 65"/>
                <a:gd name="T37" fmla="*/ 150 h 163"/>
                <a:gd name="T38" fmla="*/ 50 w 65"/>
                <a:gd name="T39" fmla="*/ 162 h 163"/>
                <a:gd name="T40" fmla="*/ 41 w 65"/>
                <a:gd name="T41" fmla="*/ 158 h 163"/>
                <a:gd name="T42" fmla="*/ 37 w 65"/>
                <a:gd name="T43" fmla="*/ 142 h 163"/>
                <a:gd name="T44" fmla="*/ 39 w 65"/>
                <a:gd name="T45" fmla="*/ 130 h 163"/>
                <a:gd name="T46" fmla="*/ 33 w 65"/>
                <a:gd name="T47" fmla="*/ 115 h 163"/>
                <a:gd name="T48" fmla="*/ 33 w 65"/>
                <a:gd name="T49" fmla="*/ 100 h 163"/>
                <a:gd name="T50" fmla="*/ 25 w 65"/>
                <a:gd name="T51" fmla="*/ 88 h 163"/>
                <a:gd name="T52" fmla="*/ 10 w 65"/>
                <a:gd name="T53" fmla="*/ 25 h 163"/>
                <a:gd name="T54" fmla="*/ 0 w 65"/>
                <a:gd name="T55" fmla="*/ 5 h 163"/>
                <a:gd name="T56" fmla="*/ 3 w 65"/>
                <a:gd name="T57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5" h="163">
                  <a:moveTo>
                    <a:pt x="3" y="0"/>
                  </a:moveTo>
                  <a:lnTo>
                    <a:pt x="1" y="7"/>
                  </a:lnTo>
                  <a:lnTo>
                    <a:pt x="10" y="21"/>
                  </a:lnTo>
                  <a:lnTo>
                    <a:pt x="21" y="22"/>
                  </a:lnTo>
                  <a:lnTo>
                    <a:pt x="50" y="54"/>
                  </a:lnTo>
                  <a:lnTo>
                    <a:pt x="63" y="79"/>
                  </a:lnTo>
                  <a:lnTo>
                    <a:pt x="59" y="76"/>
                  </a:lnTo>
                  <a:lnTo>
                    <a:pt x="50" y="61"/>
                  </a:lnTo>
                  <a:lnTo>
                    <a:pt x="27" y="45"/>
                  </a:lnTo>
                  <a:lnTo>
                    <a:pt x="21" y="36"/>
                  </a:lnTo>
                  <a:lnTo>
                    <a:pt x="33" y="65"/>
                  </a:lnTo>
                  <a:lnTo>
                    <a:pt x="64" y="93"/>
                  </a:lnTo>
                  <a:lnTo>
                    <a:pt x="35" y="71"/>
                  </a:lnTo>
                  <a:lnTo>
                    <a:pt x="19" y="52"/>
                  </a:lnTo>
                  <a:lnTo>
                    <a:pt x="28" y="89"/>
                  </a:lnTo>
                  <a:lnTo>
                    <a:pt x="37" y="99"/>
                  </a:lnTo>
                  <a:lnTo>
                    <a:pt x="35" y="116"/>
                  </a:lnTo>
                  <a:lnTo>
                    <a:pt x="41" y="130"/>
                  </a:lnTo>
                  <a:lnTo>
                    <a:pt x="43" y="150"/>
                  </a:lnTo>
                  <a:lnTo>
                    <a:pt x="50" y="162"/>
                  </a:lnTo>
                  <a:lnTo>
                    <a:pt x="41" y="158"/>
                  </a:lnTo>
                  <a:lnTo>
                    <a:pt x="37" y="142"/>
                  </a:lnTo>
                  <a:lnTo>
                    <a:pt x="39" y="130"/>
                  </a:lnTo>
                  <a:lnTo>
                    <a:pt x="33" y="115"/>
                  </a:lnTo>
                  <a:lnTo>
                    <a:pt x="33" y="100"/>
                  </a:lnTo>
                  <a:lnTo>
                    <a:pt x="25" y="88"/>
                  </a:lnTo>
                  <a:lnTo>
                    <a:pt x="10" y="25"/>
                  </a:lnTo>
                  <a:lnTo>
                    <a:pt x="0" y="5"/>
                  </a:lnTo>
                  <a:lnTo>
                    <a:pt x="3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11" name="Freeform 819"/>
            <p:cNvSpPr>
              <a:spLocks/>
            </p:cNvSpPr>
            <p:nvPr/>
          </p:nvSpPr>
          <p:spPr bwMode="auto">
            <a:xfrm>
              <a:off x="1726" y="3197"/>
              <a:ext cx="85" cy="148"/>
            </a:xfrm>
            <a:custGeom>
              <a:avLst/>
              <a:gdLst>
                <a:gd name="T0" fmla="*/ 0 w 85"/>
                <a:gd name="T1" fmla="*/ 0 h 148"/>
                <a:gd name="T2" fmla="*/ 11 w 85"/>
                <a:gd name="T3" fmla="*/ 11 h 148"/>
                <a:gd name="T4" fmla="*/ 28 w 85"/>
                <a:gd name="T5" fmla="*/ 12 h 148"/>
                <a:gd name="T6" fmla="*/ 35 w 85"/>
                <a:gd name="T7" fmla="*/ 13 h 148"/>
                <a:gd name="T8" fmla="*/ 42 w 85"/>
                <a:gd name="T9" fmla="*/ 17 h 148"/>
                <a:gd name="T10" fmla="*/ 43 w 85"/>
                <a:gd name="T11" fmla="*/ 23 h 148"/>
                <a:gd name="T12" fmla="*/ 42 w 85"/>
                <a:gd name="T13" fmla="*/ 30 h 148"/>
                <a:gd name="T14" fmla="*/ 40 w 85"/>
                <a:gd name="T15" fmla="*/ 32 h 148"/>
                <a:gd name="T16" fmla="*/ 41 w 85"/>
                <a:gd name="T17" fmla="*/ 25 h 148"/>
                <a:gd name="T18" fmla="*/ 37 w 85"/>
                <a:gd name="T19" fmla="*/ 19 h 148"/>
                <a:gd name="T20" fmla="*/ 31 w 85"/>
                <a:gd name="T21" fmla="*/ 17 h 148"/>
                <a:gd name="T22" fmla="*/ 26 w 85"/>
                <a:gd name="T23" fmla="*/ 15 h 148"/>
                <a:gd name="T24" fmla="*/ 21 w 85"/>
                <a:gd name="T25" fmla="*/ 14 h 148"/>
                <a:gd name="T26" fmla="*/ 17 w 85"/>
                <a:gd name="T27" fmla="*/ 14 h 148"/>
                <a:gd name="T28" fmla="*/ 30 w 85"/>
                <a:gd name="T29" fmla="*/ 26 h 148"/>
                <a:gd name="T30" fmla="*/ 35 w 85"/>
                <a:gd name="T31" fmla="*/ 34 h 148"/>
                <a:gd name="T32" fmla="*/ 47 w 85"/>
                <a:gd name="T33" fmla="*/ 38 h 148"/>
                <a:gd name="T34" fmla="*/ 53 w 85"/>
                <a:gd name="T35" fmla="*/ 54 h 148"/>
                <a:gd name="T36" fmla="*/ 64 w 85"/>
                <a:gd name="T37" fmla="*/ 66 h 148"/>
                <a:gd name="T38" fmla="*/ 11 w 85"/>
                <a:gd name="T39" fmla="*/ 74 h 148"/>
                <a:gd name="T40" fmla="*/ 26 w 85"/>
                <a:gd name="T41" fmla="*/ 97 h 148"/>
                <a:gd name="T42" fmla="*/ 46 w 85"/>
                <a:gd name="T43" fmla="*/ 115 h 148"/>
                <a:gd name="T44" fmla="*/ 84 w 85"/>
                <a:gd name="T45" fmla="*/ 147 h 148"/>
                <a:gd name="T46" fmla="*/ 32 w 85"/>
                <a:gd name="T47" fmla="*/ 106 h 148"/>
                <a:gd name="T48" fmla="*/ 21 w 85"/>
                <a:gd name="T49" fmla="*/ 96 h 148"/>
                <a:gd name="T50" fmla="*/ 7 w 85"/>
                <a:gd name="T51" fmla="*/ 76 h 148"/>
                <a:gd name="T52" fmla="*/ 2 w 85"/>
                <a:gd name="T53" fmla="*/ 71 h 148"/>
                <a:gd name="T54" fmla="*/ 18 w 85"/>
                <a:gd name="T55" fmla="*/ 68 h 148"/>
                <a:gd name="T56" fmla="*/ 57 w 85"/>
                <a:gd name="T57" fmla="*/ 63 h 148"/>
                <a:gd name="T58" fmla="*/ 48 w 85"/>
                <a:gd name="T59" fmla="*/ 55 h 148"/>
                <a:gd name="T60" fmla="*/ 44 w 85"/>
                <a:gd name="T61" fmla="*/ 39 h 148"/>
                <a:gd name="T62" fmla="*/ 31 w 85"/>
                <a:gd name="T63" fmla="*/ 36 h 148"/>
                <a:gd name="T64" fmla="*/ 26 w 85"/>
                <a:gd name="T65" fmla="*/ 24 h 148"/>
                <a:gd name="T66" fmla="*/ 7 w 85"/>
                <a:gd name="T67" fmla="*/ 11 h 148"/>
                <a:gd name="T68" fmla="*/ 0 w 85"/>
                <a:gd name="T6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" h="148">
                  <a:moveTo>
                    <a:pt x="0" y="0"/>
                  </a:moveTo>
                  <a:lnTo>
                    <a:pt x="11" y="11"/>
                  </a:lnTo>
                  <a:lnTo>
                    <a:pt x="28" y="12"/>
                  </a:lnTo>
                  <a:lnTo>
                    <a:pt x="35" y="13"/>
                  </a:lnTo>
                  <a:lnTo>
                    <a:pt x="42" y="17"/>
                  </a:lnTo>
                  <a:lnTo>
                    <a:pt x="43" y="23"/>
                  </a:lnTo>
                  <a:lnTo>
                    <a:pt x="42" y="30"/>
                  </a:lnTo>
                  <a:lnTo>
                    <a:pt x="40" y="32"/>
                  </a:lnTo>
                  <a:lnTo>
                    <a:pt x="41" y="25"/>
                  </a:lnTo>
                  <a:lnTo>
                    <a:pt x="37" y="19"/>
                  </a:lnTo>
                  <a:lnTo>
                    <a:pt x="31" y="17"/>
                  </a:lnTo>
                  <a:lnTo>
                    <a:pt x="26" y="15"/>
                  </a:lnTo>
                  <a:lnTo>
                    <a:pt x="21" y="14"/>
                  </a:lnTo>
                  <a:lnTo>
                    <a:pt x="17" y="14"/>
                  </a:lnTo>
                  <a:lnTo>
                    <a:pt x="30" y="26"/>
                  </a:lnTo>
                  <a:lnTo>
                    <a:pt x="35" y="34"/>
                  </a:lnTo>
                  <a:lnTo>
                    <a:pt x="47" y="38"/>
                  </a:lnTo>
                  <a:lnTo>
                    <a:pt x="53" y="54"/>
                  </a:lnTo>
                  <a:lnTo>
                    <a:pt x="64" y="66"/>
                  </a:lnTo>
                  <a:lnTo>
                    <a:pt x="11" y="74"/>
                  </a:lnTo>
                  <a:lnTo>
                    <a:pt x="26" y="97"/>
                  </a:lnTo>
                  <a:lnTo>
                    <a:pt x="46" y="115"/>
                  </a:lnTo>
                  <a:lnTo>
                    <a:pt x="84" y="147"/>
                  </a:lnTo>
                  <a:lnTo>
                    <a:pt x="32" y="106"/>
                  </a:lnTo>
                  <a:lnTo>
                    <a:pt x="21" y="96"/>
                  </a:lnTo>
                  <a:lnTo>
                    <a:pt x="7" y="76"/>
                  </a:lnTo>
                  <a:lnTo>
                    <a:pt x="2" y="71"/>
                  </a:lnTo>
                  <a:lnTo>
                    <a:pt x="18" y="68"/>
                  </a:lnTo>
                  <a:lnTo>
                    <a:pt x="57" y="63"/>
                  </a:lnTo>
                  <a:lnTo>
                    <a:pt x="48" y="55"/>
                  </a:lnTo>
                  <a:lnTo>
                    <a:pt x="44" y="39"/>
                  </a:lnTo>
                  <a:lnTo>
                    <a:pt x="31" y="36"/>
                  </a:lnTo>
                  <a:lnTo>
                    <a:pt x="26" y="24"/>
                  </a:lnTo>
                  <a:lnTo>
                    <a:pt x="7" y="1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12" name="Freeform 820"/>
            <p:cNvSpPr>
              <a:spLocks/>
            </p:cNvSpPr>
            <p:nvPr/>
          </p:nvSpPr>
          <p:spPr bwMode="auto">
            <a:xfrm>
              <a:off x="1758" y="3173"/>
              <a:ext cx="43" cy="93"/>
            </a:xfrm>
            <a:custGeom>
              <a:avLst/>
              <a:gdLst>
                <a:gd name="T0" fmla="*/ 0 w 43"/>
                <a:gd name="T1" fmla="*/ 7 h 93"/>
                <a:gd name="T2" fmla="*/ 3 w 43"/>
                <a:gd name="T3" fmla="*/ 0 h 93"/>
                <a:gd name="T4" fmla="*/ 8 w 43"/>
                <a:gd name="T5" fmla="*/ 2 h 93"/>
                <a:gd name="T6" fmla="*/ 14 w 43"/>
                <a:gd name="T7" fmla="*/ 18 h 93"/>
                <a:gd name="T8" fmla="*/ 25 w 43"/>
                <a:gd name="T9" fmla="*/ 29 h 93"/>
                <a:gd name="T10" fmla="*/ 30 w 43"/>
                <a:gd name="T11" fmla="*/ 35 h 93"/>
                <a:gd name="T12" fmla="*/ 39 w 43"/>
                <a:gd name="T13" fmla="*/ 44 h 93"/>
                <a:gd name="T14" fmla="*/ 27 w 43"/>
                <a:gd name="T15" fmla="*/ 48 h 93"/>
                <a:gd name="T16" fmla="*/ 23 w 43"/>
                <a:gd name="T17" fmla="*/ 52 h 93"/>
                <a:gd name="T18" fmla="*/ 25 w 43"/>
                <a:gd name="T19" fmla="*/ 56 h 93"/>
                <a:gd name="T20" fmla="*/ 28 w 43"/>
                <a:gd name="T21" fmla="*/ 60 h 93"/>
                <a:gd name="T22" fmla="*/ 36 w 43"/>
                <a:gd name="T23" fmla="*/ 70 h 93"/>
                <a:gd name="T24" fmla="*/ 39 w 43"/>
                <a:gd name="T25" fmla="*/ 77 h 93"/>
                <a:gd name="T26" fmla="*/ 42 w 43"/>
                <a:gd name="T27" fmla="*/ 88 h 93"/>
                <a:gd name="T28" fmla="*/ 42 w 43"/>
                <a:gd name="T29" fmla="*/ 92 h 93"/>
                <a:gd name="T30" fmla="*/ 35 w 43"/>
                <a:gd name="T31" fmla="*/ 80 h 93"/>
                <a:gd name="T32" fmla="*/ 28 w 43"/>
                <a:gd name="T33" fmla="*/ 78 h 93"/>
                <a:gd name="T34" fmla="*/ 21 w 43"/>
                <a:gd name="T35" fmla="*/ 77 h 93"/>
                <a:gd name="T36" fmla="*/ 18 w 43"/>
                <a:gd name="T37" fmla="*/ 77 h 93"/>
                <a:gd name="T38" fmla="*/ 12 w 43"/>
                <a:gd name="T39" fmla="*/ 60 h 93"/>
                <a:gd name="T40" fmla="*/ 5 w 43"/>
                <a:gd name="T41" fmla="*/ 60 h 93"/>
                <a:gd name="T42" fmla="*/ 10 w 43"/>
                <a:gd name="T43" fmla="*/ 48 h 93"/>
                <a:gd name="T44" fmla="*/ 10 w 43"/>
                <a:gd name="T45" fmla="*/ 37 h 93"/>
                <a:gd name="T46" fmla="*/ 1 w 43"/>
                <a:gd name="T47" fmla="*/ 24 h 93"/>
                <a:gd name="T48" fmla="*/ 1 w 43"/>
                <a:gd name="T49" fmla="*/ 11 h 93"/>
                <a:gd name="T50" fmla="*/ 0 w 43"/>
                <a:gd name="T51" fmla="*/ 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93">
                  <a:moveTo>
                    <a:pt x="0" y="7"/>
                  </a:moveTo>
                  <a:lnTo>
                    <a:pt x="3" y="0"/>
                  </a:lnTo>
                  <a:lnTo>
                    <a:pt x="8" y="2"/>
                  </a:lnTo>
                  <a:lnTo>
                    <a:pt x="14" y="18"/>
                  </a:lnTo>
                  <a:lnTo>
                    <a:pt x="25" y="29"/>
                  </a:lnTo>
                  <a:lnTo>
                    <a:pt x="30" y="35"/>
                  </a:lnTo>
                  <a:lnTo>
                    <a:pt x="39" y="44"/>
                  </a:lnTo>
                  <a:lnTo>
                    <a:pt x="27" y="48"/>
                  </a:lnTo>
                  <a:lnTo>
                    <a:pt x="23" y="52"/>
                  </a:lnTo>
                  <a:lnTo>
                    <a:pt x="25" y="56"/>
                  </a:lnTo>
                  <a:lnTo>
                    <a:pt x="28" y="60"/>
                  </a:lnTo>
                  <a:lnTo>
                    <a:pt x="36" y="70"/>
                  </a:lnTo>
                  <a:lnTo>
                    <a:pt x="39" y="77"/>
                  </a:lnTo>
                  <a:lnTo>
                    <a:pt x="42" y="88"/>
                  </a:lnTo>
                  <a:lnTo>
                    <a:pt x="42" y="92"/>
                  </a:lnTo>
                  <a:lnTo>
                    <a:pt x="35" y="80"/>
                  </a:lnTo>
                  <a:lnTo>
                    <a:pt x="28" y="78"/>
                  </a:lnTo>
                  <a:lnTo>
                    <a:pt x="21" y="77"/>
                  </a:lnTo>
                  <a:lnTo>
                    <a:pt x="18" y="77"/>
                  </a:lnTo>
                  <a:lnTo>
                    <a:pt x="12" y="60"/>
                  </a:lnTo>
                  <a:lnTo>
                    <a:pt x="5" y="60"/>
                  </a:lnTo>
                  <a:lnTo>
                    <a:pt x="10" y="48"/>
                  </a:lnTo>
                  <a:lnTo>
                    <a:pt x="10" y="37"/>
                  </a:lnTo>
                  <a:lnTo>
                    <a:pt x="1" y="24"/>
                  </a:lnTo>
                  <a:lnTo>
                    <a:pt x="1" y="11"/>
                  </a:lnTo>
                  <a:lnTo>
                    <a:pt x="0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13" name="Freeform 821"/>
            <p:cNvSpPr>
              <a:spLocks/>
            </p:cNvSpPr>
            <p:nvPr/>
          </p:nvSpPr>
          <p:spPr bwMode="auto">
            <a:xfrm>
              <a:off x="1696" y="3276"/>
              <a:ext cx="112" cy="69"/>
            </a:xfrm>
            <a:custGeom>
              <a:avLst/>
              <a:gdLst>
                <a:gd name="T0" fmla="*/ 40 w 112"/>
                <a:gd name="T1" fmla="*/ 0 h 69"/>
                <a:gd name="T2" fmla="*/ 25 w 112"/>
                <a:gd name="T3" fmla="*/ 14 h 69"/>
                <a:gd name="T4" fmla="*/ 0 w 112"/>
                <a:gd name="T5" fmla="*/ 46 h 69"/>
                <a:gd name="T6" fmla="*/ 17 w 112"/>
                <a:gd name="T7" fmla="*/ 60 h 69"/>
                <a:gd name="T8" fmla="*/ 43 w 112"/>
                <a:gd name="T9" fmla="*/ 66 h 69"/>
                <a:gd name="T10" fmla="*/ 90 w 112"/>
                <a:gd name="T11" fmla="*/ 68 h 69"/>
                <a:gd name="T12" fmla="*/ 111 w 112"/>
                <a:gd name="T13" fmla="*/ 67 h 69"/>
                <a:gd name="T14" fmla="*/ 74 w 112"/>
                <a:gd name="T15" fmla="*/ 64 h 69"/>
                <a:gd name="T16" fmla="*/ 41 w 112"/>
                <a:gd name="T17" fmla="*/ 57 h 69"/>
                <a:gd name="T18" fmla="*/ 37 w 112"/>
                <a:gd name="T19" fmla="*/ 41 h 69"/>
                <a:gd name="T20" fmla="*/ 32 w 112"/>
                <a:gd name="T21" fmla="*/ 49 h 69"/>
                <a:gd name="T22" fmla="*/ 8 w 112"/>
                <a:gd name="T23" fmla="*/ 46 h 69"/>
                <a:gd name="T24" fmla="*/ 29 w 112"/>
                <a:gd name="T25" fmla="*/ 15 h 69"/>
                <a:gd name="T26" fmla="*/ 42 w 112"/>
                <a:gd name="T27" fmla="*/ 2 h 69"/>
                <a:gd name="T28" fmla="*/ 40 w 112"/>
                <a:gd name="T2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2" h="69">
                  <a:moveTo>
                    <a:pt x="40" y="0"/>
                  </a:moveTo>
                  <a:lnTo>
                    <a:pt x="25" y="14"/>
                  </a:lnTo>
                  <a:lnTo>
                    <a:pt x="0" y="46"/>
                  </a:lnTo>
                  <a:lnTo>
                    <a:pt x="17" y="60"/>
                  </a:lnTo>
                  <a:lnTo>
                    <a:pt x="43" y="66"/>
                  </a:lnTo>
                  <a:lnTo>
                    <a:pt x="90" y="68"/>
                  </a:lnTo>
                  <a:lnTo>
                    <a:pt x="111" y="67"/>
                  </a:lnTo>
                  <a:lnTo>
                    <a:pt x="74" y="64"/>
                  </a:lnTo>
                  <a:lnTo>
                    <a:pt x="41" y="57"/>
                  </a:lnTo>
                  <a:lnTo>
                    <a:pt x="37" y="41"/>
                  </a:lnTo>
                  <a:lnTo>
                    <a:pt x="32" y="49"/>
                  </a:lnTo>
                  <a:lnTo>
                    <a:pt x="8" y="46"/>
                  </a:lnTo>
                  <a:lnTo>
                    <a:pt x="29" y="15"/>
                  </a:lnTo>
                  <a:lnTo>
                    <a:pt x="42" y="2"/>
                  </a:lnTo>
                  <a:lnTo>
                    <a:pt x="4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14" name="Freeform 822"/>
            <p:cNvSpPr>
              <a:spLocks/>
            </p:cNvSpPr>
            <p:nvPr/>
          </p:nvSpPr>
          <p:spPr bwMode="auto">
            <a:xfrm>
              <a:off x="1776" y="3263"/>
              <a:ext cx="108" cy="116"/>
            </a:xfrm>
            <a:custGeom>
              <a:avLst/>
              <a:gdLst>
                <a:gd name="T0" fmla="*/ 0 w 108"/>
                <a:gd name="T1" fmla="*/ 0 h 116"/>
                <a:gd name="T2" fmla="*/ 22 w 108"/>
                <a:gd name="T3" fmla="*/ 21 h 116"/>
                <a:gd name="T4" fmla="*/ 47 w 108"/>
                <a:gd name="T5" fmla="*/ 56 h 116"/>
                <a:gd name="T6" fmla="*/ 72 w 108"/>
                <a:gd name="T7" fmla="*/ 78 h 116"/>
                <a:gd name="T8" fmla="*/ 101 w 108"/>
                <a:gd name="T9" fmla="*/ 102 h 116"/>
                <a:gd name="T10" fmla="*/ 107 w 108"/>
                <a:gd name="T11" fmla="*/ 115 h 116"/>
                <a:gd name="T12" fmla="*/ 102 w 108"/>
                <a:gd name="T13" fmla="*/ 100 h 116"/>
                <a:gd name="T14" fmla="*/ 72 w 108"/>
                <a:gd name="T15" fmla="*/ 76 h 116"/>
                <a:gd name="T16" fmla="*/ 51 w 108"/>
                <a:gd name="T17" fmla="*/ 55 h 116"/>
                <a:gd name="T18" fmla="*/ 25 w 108"/>
                <a:gd name="T19" fmla="*/ 19 h 116"/>
                <a:gd name="T20" fmla="*/ 9 w 108"/>
                <a:gd name="T21" fmla="*/ 2 h 116"/>
                <a:gd name="T22" fmla="*/ 0 w 108"/>
                <a:gd name="T2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8" h="116">
                  <a:moveTo>
                    <a:pt x="0" y="0"/>
                  </a:moveTo>
                  <a:lnTo>
                    <a:pt x="22" y="21"/>
                  </a:lnTo>
                  <a:lnTo>
                    <a:pt x="47" y="56"/>
                  </a:lnTo>
                  <a:lnTo>
                    <a:pt x="72" y="78"/>
                  </a:lnTo>
                  <a:lnTo>
                    <a:pt x="101" y="102"/>
                  </a:lnTo>
                  <a:lnTo>
                    <a:pt x="107" y="115"/>
                  </a:lnTo>
                  <a:lnTo>
                    <a:pt x="102" y="100"/>
                  </a:lnTo>
                  <a:lnTo>
                    <a:pt x="72" y="76"/>
                  </a:lnTo>
                  <a:lnTo>
                    <a:pt x="51" y="55"/>
                  </a:lnTo>
                  <a:lnTo>
                    <a:pt x="25" y="19"/>
                  </a:lnTo>
                  <a:lnTo>
                    <a:pt x="9" y="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15" name="Freeform 823"/>
            <p:cNvSpPr>
              <a:spLocks/>
            </p:cNvSpPr>
            <p:nvPr/>
          </p:nvSpPr>
          <p:spPr bwMode="auto">
            <a:xfrm>
              <a:off x="1814" y="3346"/>
              <a:ext cx="38" cy="54"/>
            </a:xfrm>
            <a:custGeom>
              <a:avLst/>
              <a:gdLst>
                <a:gd name="T0" fmla="*/ 0 w 38"/>
                <a:gd name="T1" fmla="*/ 0 h 54"/>
                <a:gd name="T2" fmla="*/ 7 w 38"/>
                <a:gd name="T3" fmla="*/ 16 h 54"/>
                <a:gd name="T4" fmla="*/ 22 w 38"/>
                <a:gd name="T5" fmla="*/ 35 h 54"/>
                <a:gd name="T6" fmla="*/ 32 w 38"/>
                <a:gd name="T7" fmla="*/ 52 h 54"/>
                <a:gd name="T8" fmla="*/ 37 w 38"/>
                <a:gd name="T9" fmla="*/ 53 h 54"/>
                <a:gd name="T10" fmla="*/ 31 w 38"/>
                <a:gd name="T11" fmla="*/ 53 h 54"/>
                <a:gd name="T12" fmla="*/ 19 w 38"/>
                <a:gd name="T13" fmla="*/ 35 h 54"/>
                <a:gd name="T14" fmla="*/ 6 w 38"/>
                <a:gd name="T15" fmla="*/ 21 h 54"/>
                <a:gd name="T16" fmla="*/ 1 w 38"/>
                <a:gd name="T17" fmla="*/ 12 h 54"/>
                <a:gd name="T18" fmla="*/ 0 w 38"/>
                <a:gd name="T1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4">
                  <a:moveTo>
                    <a:pt x="0" y="0"/>
                  </a:moveTo>
                  <a:lnTo>
                    <a:pt x="7" y="16"/>
                  </a:lnTo>
                  <a:lnTo>
                    <a:pt x="22" y="35"/>
                  </a:lnTo>
                  <a:lnTo>
                    <a:pt x="32" y="52"/>
                  </a:lnTo>
                  <a:lnTo>
                    <a:pt x="37" y="53"/>
                  </a:lnTo>
                  <a:lnTo>
                    <a:pt x="31" y="53"/>
                  </a:lnTo>
                  <a:lnTo>
                    <a:pt x="19" y="35"/>
                  </a:lnTo>
                  <a:lnTo>
                    <a:pt x="6" y="21"/>
                  </a:lnTo>
                  <a:lnTo>
                    <a:pt x="1" y="1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16" name="Freeform 824"/>
            <p:cNvSpPr>
              <a:spLocks/>
            </p:cNvSpPr>
            <p:nvPr/>
          </p:nvSpPr>
          <p:spPr bwMode="auto">
            <a:xfrm>
              <a:off x="1761" y="3076"/>
              <a:ext cx="128" cy="188"/>
            </a:xfrm>
            <a:custGeom>
              <a:avLst/>
              <a:gdLst>
                <a:gd name="T0" fmla="*/ 7 w 128"/>
                <a:gd name="T1" fmla="*/ 0 h 188"/>
                <a:gd name="T2" fmla="*/ 24 w 128"/>
                <a:gd name="T3" fmla="*/ 32 h 188"/>
                <a:gd name="T4" fmla="*/ 52 w 128"/>
                <a:gd name="T5" fmla="*/ 81 h 188"/>
                <a:gd name="T6" fmla="*/ 86 w 128"/>
                <a:gd name="T7" fmla="*/ 130 h 188"/>
                <a:gd name="T8" fmla="*/ 127 w 128"/>
                <a:gd name="T9" fmla="*/ 176 h 188"/>
                <a:gd name="T10" fmla="*/ 118 w 128"/>
                <a:gd name="T11" fmla="*/ 174 h 188"/>
                <a:gd name="T12" fmla="*/ 107 w 128"/>
                <a:gd name="T13" fmla="*/ 184 h 188"/>
                <a:gd name="T14" fmla="*/ 49 w 128"/>
                <a:gd name="T15" fmla="*/ 187 h 188"/>
                <a:gd name="T16" fmla="*/ 91 w 128"/>
                <a:gd name="T17" fmla="*/ 169 h 188"/>
                <a:gd name="T18" fmla="*/ 101 w 128"/>
                <a:gd name="T19" fmla="*/ 163 h 188"/>
                <a:gd name="T20" fmla="*/ 85 w 128"/>
                <a:gd name="T21" fmla="*/ 154 h 188"/>
                <a:gd name="T22" fmla="*/ 97 w 128"/>
                <a:gd name="T23" fmla="*/ 156 h 188"/>
                <a:gd name="T24" fmla="*/ 100 w 128"/>
                <a:gd name="T25" fmla="*/ 153 h 188"/>
                <a:gd name="T26" fmla="*/ 73 w 128"/>
                <a:gd name="T27" fmla="*/ 119 h 188"/>
                <a:gd name="T28" fmla="*/ 34 w 128"/>
                <a:gd name="T29" fmla="*/ 61 h 188"/>
                <a:gd name="T30" fmla="*/ 0 w 128"/>
                <a:gd name="T31" fmla="*/ 2 h 188"/>
                <a:gd name="T32" fmla="*/ 7 w 128"/>
                <a:gd name="T33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8" h="188">
                  <a:moveTo>
                    <a:pt x="7" y="0"/>
                  </a:moveTo>
                  <a:lnTo>
                    <a:pt x="24" y="32"/>
                  </a:lnTo>
                  <a:lnTo>
                    <a:pt x="52" y="81"/>
                  </a:lnTo>
                  <a:lnTo>
                    <a:pt x="86" y="130"/>
                  </a:lnTo>
                  <a:lnTo>
                    <a:pt x="127" y="176"/>
                  </a:lnTo>
                  <a:lnTo>
                    <a:pt x="118" y="174"/>
                  </a:lnTo>
                  <a:lnTo>
                    <a:pt x="107" y="184"/>
                  </a:lnTo>
                  <a:lnTo>
                    <a:pt x="49" y="187"/>
                  </a:lnTo>
                  <a:lnTo>
                    <a:pt x="91" y="169"/>
                  </a:lnTo>
                  <a:lnTo>
                    <a:pt x="101" y="163"/>
                  </a:lnTo>
                  <a:lnTo>
                    <a:pt x="85" y="154"/>
                  </a:lnTo>
                  <a:lnTo>
                    <a:pt x="97" y="156"/>
                  </a:lnTo>
                  <a:lnTo>
                    <a:pt x="100" y="153"/>
                  </a:lnTo>
                  <a:lnTo>
                    <a:pt x="73" y="119"/>
                  </a:lnTo>
                  <a:lnTo>
                    <a:pt x="34" y="61"/>
                  </a:lnTo>
                  <a:lnTo>
                    <a:pt x="0" y="2"/>
                  </a:lnTo>
                  <a:lnTo>
                    <a:pt x="7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17" name="Freeform 825"/>
            <p:cNvSpPr>
              <a:spLocks/>
            </p:cNvSpPr>
            <p:nvPr/>
          </p:nvSpPr>
          <p:spPr bwMode="auto">
            <a:xfrm>
              <a:off x="1781" y="3065"/>
              <a:ext cx="127" cy="282"/>
            </a:xfrm>
            <a:custGeom>
              <a:avLst/>
              <a:gdLst>
                <a:gd name="T0" fmla="*/ 0 w 127"/>
                <a:gd name="T1" fmla="*/ 3 h 282"/>
                <a:gd name="T2" fmla="*/ 26 w 127"/>
                <a:gd name="T3" fmla="*/ 35 h 282"/>
                <a:gd name="T4" fmla="*/ 69 w 127"/>
                <a:gd name="T5" fmla="*/ 90 h 282"/>
                <a:gd name="T6" fmla="*/ 93 w 127"/>
                <a:gd name="T7" fmla="*/ 127 h 282"/>
                <a:gd name="T8" fmla="*/ 107 w 127"/>
                <a:gd name="T9" fmla="*/ 164 h 282"/>
                <a:gd name="T10" fmla="*/ 108 w 127"/>
                <a:gd name="T11" fmla="*/ 183 h 282"/>
                <a:gd name="T12" fmla="*/ 107 w 127"/>
                <a:gd name="T13" fmla="*/ 219 h 282"/>
                <a:gd name="T14" fmla="*/ 98 w 127"/>
                <a:gd name="T15" fmla="*/ 236 h 282"/>
                <a:gd name="T16" fmla="*/ 77 w 127"/>
                <a:gd name="T17" fmla="*/ 262 h 282"/>
                <a:gd name="T18" fmla="*/ 61 w 127"/>
                <a:gd name="T19" fmla="*/ 271 h 282"/>
                <a:gd name="T20" fmla="*/ 63 w 127"/>
                <a:gd name="T21" fmla="*/ 272 h 282"/>
                <a:gd name="T22" fmla="*/ 80 w 127"/>
                <a:gd name="T23" fmla="*/ 263 h 282"/>
                <a:gd name="T24" fmla="*/ 91 w 127"/>
                <a:gd name="T25" fmla="*/ 270 h 282"/>
                <a:gd name="T26" fmla="*/ 74 w 127"/>
                <a:gd name="T27" fmla="*/ 281 h 282"/>
                <a:gd name="T28" fmla="*/ 93 w 127"/>
                <a:gd name="T29" fmla="*/ 272 h 282"/>
                <a:gd name="T30" fmla="*/ 107 w 127"/>
                <a:gd name="T31" fmla="*/ 261 h 282"/>
                <a:gd name="T32" fmla="*/ 106 w 127"/>
                <a:gd name="T33" fmla="*/ 259 h 282"/>
                <a:gd name="T34" fmla="*/ 108 w 127"/>
                <a:gd name="T35" fmla="*/ 257 h 282"/>
                <a:gd name="T36" fmla="*/ 108 w 127"/>
                <a:gd name="T37" fmla="*/ 259 h 282"/>
                <a:gd name="T38" fmla="*/ 113 w 127"/>
                <a:gd name="T39" fmla="*/ 248 h 282"/>
                <a:gd name="T40" fmla="*/ 117 w 127"/>
                <a:gd name="T41" fmla="*/ 219 h 282"/>
                <a:gd name="T42" fmla="*/ 117 w 127"/>
                <a:gd name="T43" fmla="*/ 189 h 282"/>
                <a:gd name="T44" fmla="*/ 115 w 127"/>
                <a:gd name="T45" fmla="*/ 193 h 282"/>
                <a:gd name="T46" fmla="*/ 111 w 127"/>
                <a:gd name="T47" fmla="*/ 166 h 282"/>
                <a:gd name="T48" fmla="*/ 126 w 127"/>
                <a:gd name="T49" fmla="*/ 109 h 282"/>
                <a:gd name="T50" fmla="*/ 110 w 127"/>
                <a:gd name="T51" fmla="*/ 156 h 282"/>
                <a:gd name="T52" fmla="*/ 93 w 127"/>
                <a:gd name="T53" fmla="*/ 117 h 282"/>
                <a:gd name="T54" fmla="*/ 68 w 127"/>
                <a:gd name="T55" fmla="*/ 81 h 282"/>
                <a:gd name="T56" fmla="*/ 38 w 127"/>
                <a:gd name="T57" fmla="*/ 44 h 282"/>
                <a:gd name="T58" fmla="*/ 2 w 127"/>
                <a:gd name="T59" fmla="*/ 0 h 282"/>
                <a:gd name="T60" fmla="*/ 0 w 127"/>
                <a:gd name="T61" fmla="*/ 3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7" h="282">
                  <a:moveTo>
                    <a:pt x="0" y="3"/>
                  </a:moveTo>
                  <a:lnTo>
                    <a:pt x="26" y="35"/>
                  </a:lnTo>
                  <a:lnTo>
                    <a:pt x="69" y="90"/>
                  </a:lnTo>
                  <a:lnTo>
                    <a:pt x="93" y="127"/>
                  </a:lnTo>
                  <a:lnTo>
                    <a:pt x="107" y="164"/>
                  </a:lnTo>
                  <a:lnTo>
                    <a:pt x="108" y="183"/>
                  </a:lnTo>
                  <a:lnTo>
                    <a:pt x="107" y="219"/>
                  </a:lnTo>
                  <a:lnTo>
                    <a:pt x="98" y="236"/>
                  </a:lnTo>
                  <a:lnTo>
                    <a:pt x="77" y="262"/>
                  </a:lnTo>
                  <a:lnTo>
                    <a:pt x="61" y="271"/>
                  </a:lnTo>
                  <a:lnTo>
                    <a:pt x="63" y="272"/>
                  </a:lnTo>
                  <a:lnTo>
                    <a:pt x="80" y="263"/>
                  </a:lnTo>
                  <a:lnTo>
                    <a:pt x="91" y="270"/>
                  </a:lnTo>
                  <a:lnTo>
                    <a:pt x="74" y="281"/>
                  </a:lnTo>
                  <a:lnTo>
                    <a:pt x="93" y="272"/>
                  </a:lnTo>
                  <a:lnTo>
                    <a:pt x="107" y="261"/>
                  </a:lnTo>
                  <a:lnTo>
                    <a:pt x="106" y="259"/>
                  </a:lnTo>
                  <a:lnTo>
                    <a:pt x="108" y="257"/>
                  </a:lnTo>
                  <a:lnTo>
                    <a:pt x="108" y="259"/>
                  </a:lnTo>
                  <a:lnTo>
                    <a:pt x="113" y="248"/>
                  </a:lnTo>
                  <a:lnTo>
                    <a:pt x="117" y="219"/>
                  </a:lnTo>
                  <a:lnTo>
                    <a:pt x="117" y="189"/>
                  </a:lnTo>
                  <a:lnTo>
                    <a:pt x="115" y="193"/>
                  </a:lnTo>
                  <a:lnTo>
                    <a:pt x="111" y="166"/>
                  </a:lnTo>
                  <a:lnTo>
                    <a:pt x="126" y="109"/>
                  </a:lnTo>
                  <a:lnTo>
                    <a:pt x="110" y="156"/>
                  </a:lnTo>
                  <a:lnTo>
                    <a:pt x="93" y="117"/>
                  </a:lnTo>
                  <a:lnTo>
                    <a:pt x="68" y="81"/>
                  </a:lnTo>
                  <a:lnTo>
                    <a:pt x="38" y="44"/>
                  </a:lnTo>
                  <a:lnTo>
                    <a:pt x="2" y="0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18" name="Freeform 826"/>
            <p:cNvSpPr>
              <a:spLocks/>
            </p:cNvSpPr>
            <p:nvPr/>
          </p:nvSpPr>
          <p:spPr bwMode="auto">
            <a:xfrm>
              <a:off x="1834" y="3085"/>
              <a:ext cx="7" cy="50"/>
            </a:xfrm>
            <a:custGeom>
              <a:avLst/>
              <a:gdLst>
                <a:gd name="T0" fmla="*/ 2 w 7"/>
                <a:gd name="T1" fmla="*/ 0 h 50"/>
                <a:gd name="T2" fmla="*/ 3 w 7"/>
                <a:gd name="T3" fmla="*/ 19 h 50"/>
                <a:gd name="T4" fmla="*/ 0 w 7"/>
                <a:gd name="T5" fmla="*/ 45 h 50"/>
                <a:gd name="T6" fmla="*/ 5 w 7"/>
                <a:gd name="T7" fmla="*/ 49 h 50"/>
                <a:gd name="T8" fmla="*/ 6 w 7"/>
                <a:gd name="T9" fmla="*/ 36 h 50"/>
                <a:gd name="T10" fmla="*/ 4 w 7"/>
                <a:gd name="T11" fmla="*/ 9 h 50"/>
                <a:gd name="T12" fmla="*/ 2 w 7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0">
                  <a:moveTo>
                    <a:pt x="2" y="0"/>
                  </a:moveTo>
                  <a:lnTo>
                    <a:pt x="3" y="19"/>
                  </a:lnTo>
                  <a:lnTo>
                    <a:pt x="0" y="45"/>
                  </a:lnTo>
                  <a:lnTo>
                    <a:pt x="5" y="49"/>
                  </a:lnTo>
                  <a:lnTo>
                    <a:pt x="6" y="36"/>
                  </a:lnTo>
                  <a:lnTo>
                    <a:pt x="4" y="9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19" name="Freeform 827"/>
            <p:cNvSpPr>
              <a:spLocks/>
            </p:cNvSpPr>
            <p:nvPr/>
          </p:nvSpPr>
          <p:spPr bwMode="auto">
            <a:xfrm>
              <a:off x="1841" y="3061"/>
              <a:ext cx="34" cy="126"/>
            </a:xfrm>
            <a:custGeom>
              <a:avLst/>
              <a:gdLst>
                <a:gd name="T0" fmla="*/ 1 w 34"/>
                <a:gd name="T1" fmla="*/ 8 h 126"/>
                <a:gd name="T2" fmla="*/ 18 w 34"/>
                <a:gd name="T3" fmla="*/ 36 h 126"/>
                <a:gd name="T4" fmla="*/ 29 w 34"/>
                <a:gd name="T5" fmla="*/ 77 h 126"/>
                <a:gd name="T6" fmla="*/ 29 w 34"/>
                <a:gd name="T7" fmla="*/ 117 h 126"/>
                <a:gd name="T8" fmla="*/ 33 w 34"/>
                <a:gd name="T9" fmla="*/ 125 h 126"/>
                <a:gd name="T10" fmla="*/ 33 w 34"/>
                <a:gd name="T11" fmla="*/ 74 h 126"/>
                <a:gd name="T12" fmla="*/ 15 w 34"/>
                <a:gd name="T13" fmla="*/ 22 h 126"/>
                <a:gd name="T14" fmla="*/ 33 w 34"/>
                <a:gd name="T15" fmla="*/ 27 h 126"/>
                <a:gd name="T16" fmla="*/ 15 w 34"/>
                <a:gd name="T17" fmla="*/ 17 h 126"/>
                <a:gd name="T18" fmla="*/ 0 w 34"/>
                <a:gd name="T19" fmla="*/ 0 h 126"/>
                <a:gd name="T20" fmla="*/ 1 w 34"/>
                <a:gd name="T21" fmla="*/ 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126">
                  <a:moveTo>
                    <a:pt x="1" y="8"/>
                  </a:moveTo>
                  <a:lnTo>
                    <a:pt x="18" y="36"/>
                  </a:lnTo>
                  <a:lnTo>
                    <a:pt x="29" y="77"/>
                  </a:lnTo>
                  <a:lnTo>
                    <a:pt x="29" y="117"/>
                  </a:lnTo>
                  <a:lnTo>
                    <a:pt x="33" y="125"/>
                  </a:lnTo>
                  <a:lnTo>
                    <a:pt x="33" y="74"/>
                  </a:lnTo>
                  <a:lnTo>
                    <a:pt x="15" y="22"/>
                  </a:lnTo>
                  <a:lnTo>
                    <a:pt x="33" y="27"/>
                  </a:lnTo>
                  <a:lnTo>
                    <a:pt x="15" y="17"/>
                  </a:lnTo>
                  <a:lnTo>
                    <a:pt x="0" y="0"/>
                  </a:lnTo>
                  <a:lnTo>
                    <a:pt x="1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20" name="Freeform 828"/>
            <p:cNvSpPr>
              <a:spLocks/>
            </p:cNvSpPr>
            <p:nvPr/>
          </p:nvSpPr>
          <p:spPr bwMode="auto">
            <a:xfrm>
              <a:off x="1885" y="3090"/>
              <a:ext cx="51" cy="80"/>
            </a:xfrm>
            <a:custGeom>
              <a:avLst/>
              <a:gdLst>
                <a:gd name="T0" fmla="*/ 0 w 51"/>
                <a:gd name="T1" fmla="*/ 0 h 80"/>
                <a:gd name="T2" fmla="*/ 24 w 51"/>
                <a:gd name="T3" fmla="*/ 6 h 80"/>
                <a:gd name="T4" fmla="*/ 26 w 51"/>
                <a:gd name="T5" fmla="*/ 9 h 80"/>
                <a:gd name="T6" fmla="*/ 37 w 51"/>
                <a:gd name="T7" fmla="*/ 12 h 80"/>
                <a:gd name="T8" fmla="*/ 48 w 51"/>
                <a:gd name="T9" fmla="*/ 22 h 80"/>
                <a:gd name="T10" fmla="*/ 50 w 51"/>
                <a:gd name="T11" fmla="*/ 33 h 80"/>
                <a:gd name="T12" fmla="*/ 44 w 51"/>
                <a:gd name="T13" fmla="*/ 21 h 80"/>
                <a:gd name="T14" fmla="*/ 41 w 51"/>
                <a:gd name="T15" fmla="*/ 29 h 80"/>
                <a:gd name="T16" fmla="*/ 37 w 51"/>
                <a:gd name="T17" fmla="*/ 27 h 80"/>
                <a:gd name="T18" fmla="*/ 40 w 51"/>
                <a:gd name="T19" fmla="*/ 52 h 80"/>
                <a:gd name="T20" fmla="*/ 28 w 51"/>
                <a:gd name="T21" fmla="*/ 17 h 80"/>
                <a:gd name="T22" fmla="*/ 28 w 51"/>
                <a:gd name="T23" fmla="*/ 50 h 80"/>
                <a:gd name="T24" fmla="*/ 24 w 51"/>
                <a:gd name="T25" fmla="*/ 79 h 80"/>
                <a:gd name="T26" fmla="*/ 26 w 51"/>
                <a:gd name="T27" fmla="*/ 46 h 80"/>
                <a:gd name="T28" fmla="*/ 22 w 51"/>
                <a:gd name="T29" fmla="*/ 10 h 80"/>
                <a:gd name="T30" fmla="*/ 20 w 51"/>
                <a:gd name="T31" fmla="*/ 6 h 80"/>
                <a:gd name="T32" fmla="*/ 0 w 51"/>
                <a:gd name="T3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80">
                  <a:moveTo>
                    <a:pt x="0" y="0"/>
                  </a:moveTo>
                  <a:lnTo>
                    <a:pt x="24" y="6"/>
                  </a:lnTo>
                  <a:lnTo>
                    <a:pt x="26" y="9"/>
                  </a:lnTo>
                  <a:lnTo>
                    <a:pt x="37" y="12"/>
                  </a:lnTo>
                  <a:lnTo>
                    <a:pt x="48" y="22"/>
                  </a:lnTo>
                  <a:lnTo>
                    <a:pt x="50" y="33"/>
                  </a:lnTo>
                  <a:lnTo>
                    <a:pt x="44" y="21"/>
                  </a:lnTo>
                  <a:lnTo>
                    <a:pt x="41" y="29"/>
                  </a:lnTo>
                  <a:lnTo>
                    <a:pt x="37" y="27"/>
                  </a:lnTo>
                  <a:lnTo>
                    <a:pt x="40" y="52"/>
                  </a:lnTo>
                  <a:lnTo>
                    <a:pt x="28" y="17"/>
                  </a:lnTo>
                  <a:lnTo>
                    <a:pt x="28" y="50"/>
                  </a:lnTo>
                  <a:lnTo>
                    <a:pt x="24" y="79"/>
                  </a:lnTo>
                  <a:lnTo>
                    <a:pt x="26" y="46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21" name="Freeform 829"/>
            <p:cNvSpPr>
              <a:spLocks/>
            </p:cNvSpPr>
            <p:nvPr/>
          </p:nvSpPr>
          <p:spPr bwMode="auto">
            <a:xfrm>
              <a:off x="1896" y="3127"/>
              <a:ext cx="59" cy="143"/>
            </a:xfrm>
            <a:custGeom>
              <a:avLst/>
              <a:gdLst>
                <a:gd name="T0" fmla="*/ 41 w 59"/>
                <a:gd name="T1" fmla="*/ 0 h 143"/>
                <a:gd name="T2" fmla="*/ 35 w 59"/>
                <a:gd name="T3" fmla="*/ 28 h 143"/>
                <a:gd name="T4" fmla="*/ 34 w 59"/>
                <a:gd name="T5" fmla="*/ 47 h 143"/>
                <a:gd name="T6" fmla="*/ 17 w 59"/>
                <a:gd name="T7" fmla="*/ 68 h 143"/>
                <a:gd name="T8" fmla="*/ 17 w 59"/>
                <a:gd name="T9" fmla="*/ 76 h 143"/>
                <a:gd name="T10" fmla="*/ 29 w 59"/>
                <a:gd name="T11" fmla="*/ 77 h 143"/>
                <a:gd name="T12" fmla="*/ 36 w 59"/>
                <a:gd name="T13" fmla="*/ 56 h 143"/>
                <a:gd name="T14" fmla="*/ 38 w 59"/>
                <a:gd name="T15" fmla="*/ 44 h 143"/>
                <a:gd name="T16" fmla="*/ 38 w 59"/>
                <a:gd name="T17" fmla="*/ 34 h 143"/>
                <a:gd name="T18" fmla="*/ 46 w 59"/>
                <a:gd name="T19" fmla="*/ 53 h 143"/>
                <a:gd name="T20" fmla="*/ 55 w 59"/>
                <a:gd name="T21" fmla="*/ 65 h 143"/>
                <a:gd name="T22" fmla="*/ 50 w 59"/>
                <a:gd name="T23" fmla="*/ 76 h 143"/>
                <a:gd name="T24" fmla="*/ 42 w 59"/>
                <a:gd name="T25" fmla="*/ 81 h 143"/>
                <a:gd name="T26" fmla="*/ 38 w 59"/>
                <a:gd name="T27" fmla="*/ 94 h 143"/>
                <a:gd name="T28" fmla="*/ 44 w 59"/>
                <a:gd name="T29" fmla="*/ 99 h 143"/>
                <a:gd name="T30" fmla="*/ 38 w 59"/>
                <a:gd name="T31" fmla="*/ 106 h 143"/>
                <a:gd name="T32" fmla="*/ 26 w 59"/>
                <a:gd name="T33" fmla="*/ 112 h 143"/>
                <a:gd name="T34" fmla="*/ 34 w 59"/>
                <a:gd name="T35" fmla="*/ 126 h 143"/>
                <a:gd name="T36" fmla="*/ 14 w 59"/>
                <a:gd name="T37" fmla="*/ 124 h 143"/>
                <a:gd name="T38" fmla="*/ 0 w 59"/>
                <a:gd name="T39" fmla="*/ 127 h 143"/>
                <a:gd name="T40" fmla="*/ 25 w 59"/>
                <a:gd name="T41" fmla="*/ 129 h 143"/>
                <a:gd name="T42" fmla="*/ 36 w 59"/>
                <a:gd name="T43" fmla="*/ 136 h 143"/>
                <a:gd name="T44" fmla="*/ 36 w 59"/>
                <a:gd name="T45" fmla="*/ 142 h 143"/>
                <a:gd name="T46" fmla="*/ 46 w 59"/>
                <a:gd name="T47" fmla="*/ 136 h 143"/>
                <a:gd name="T48" fmla="*/ 42 w 59"/>
                <a:gd name="T49" fmla="*/ 129 h 143"/>
                <a:gd name="T50" fmla="*/ 44 w 59"/>
                <a:gd name="T51" fmla="*/ 118 h 143"/>
                <a:gd name="T52" fmla="*/ 53 w 59"/>
                <a:gd name="T53" fmla="*/ 113 h 143"/>
                <a:gd name="T54" fmla="*/ 50 w 59"/>
                <a:gd name="T55" fmla="*/ 104 h 143"/>
                <a:gd name="T56" fmla="*/ 45 w 59"/>
                <a:gd name="T57" fmla="*/ 93 h 143"/>
                <a:gd name="T58" fmla="*/ 46 w 59"/>
                <a:gd name="T59" fmla="*/ 81 h 143"/>
                <a:gd name="T60" fmla="*/ 58 w 59"/>
                <a:gd name="T61" fmla="*/ 71 h 143"/>
                <a:gd name="T62" fmla="*/ 58 w 59"/>
                <a:gd name="T63" fmla="*/ 62 h 143"/>
                <a:gd name="T64" fmla="*/ 46 w 59"/>
                <a:gd name="T65" fmla="*/ 34 h 143"/>
                <a:gd name="T66" fmla="*/ 38 w 59"/>
                <a:gd name="T67" fmla="*/ 27 h 143"/>
                <a:gd name="T68" fmla="*/ 43 w 59"/>
                <a:gd name="T69" fmla="*/ 4 h 143"/>
                <a:gd name="T70" fmla="*/ 41 w 59"/>
                <a:gd name="T71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9" h="143">
                  <a:moveTo>
                    <a:pt x="41" y="0"/>
                  </a:moveTo>
                  <a:lnTo>
                    <a:pt x="35" y="28"/>
                  </a:lnTo>
                  <a:lnTo>
                    <a:pt x="34" y="47"/>
                  </a:lnTo>
                  <a:lnTo>
                    <a:pt x="17" y="68"/>
                  </a:lnTo>
                  <a:lnTo>
                    <a:pt x="17" y="76"/>
                  </a:lnTo>
                  <a:lnTo>
                    <a:pt x="29" y="77"/>
                  </a:lnTo>
                  <a:lnTo>
                    <a:pt x="36" y="56"/>
                  </a:lnTo>
                  <a:lnTo>
                    <a:pt x="38" y="44"/>
                  </a:lnTo>
                  <a:lnTo>
                    <a:pt x="38" y="34"/>
                  </a:lnTo>
                  <a:lnTo>
                    <a:pt x="46" y="53"/>
                  </a:lnTo>
                  <a:lnTo>
                    <a:pt x="55" y="65"/>
                  </a:lnTo>
                  <a:lnTo>
                    <a:pt x="50" y="76"/>
                  </a:lnTo>
                  <a:lnTo>
                    <a:pt x="42" y="81"/>
                  </a:lnTo>
                  <a:lnTo>
                    <a:pt x="38" y="94"/>
                  </a:lnTo>
                  <a:lnTo>
                    <a:pt x="44" y="99"/>
                  </a:lnTo>
                  <a:lnTo>
                    <a:pt x="38" y="106"/>
                  </a:lnTo>
                  <a:lnTo>
                    <a:pt x="26" y="112"/>
                  </a:lnTo>
                  <a:lnTo>
                    <a:pt x="34" y="126"/>
                  </a:lnTo>
                  <a:lnTo>
                    <a:pt x="14" y="124"/>
                  </a:lnTo>
                  <a:lnTo>
                    <a:pt x="0" y="127"/>
                  </a:lnTo>
                  <a:lnTo>
                    <a:pt x="25" y="129"/>
                  </a:lnTo>
                  <a:lnTo>
                    <a:pt x="36" y="136"/>
                  </a:lnTo>
                  <a:lnTo>
                    <a:pt x="36" y="142"/>
                  </a:lnTo>
                  <a:lnTo>
                    <a:pt x="46" y="136"/>
                  </a:lnTo>
                  <a:lnTo>
                    <a:pt x="42" y="129"/>
                  </a:lnTo>
                  <a:lnTo>
                    <a:pt x="44" y="118"/>
                  </a:lnTo>
                  <a:lnTo>
                    <a:pt x="53" y="113"/>
                  </a:lnTo>
                  <a:lnTo>
                    <a:pt x="50" y="104"/>
                  </a:lnTo>
                  <a:lnTo>
                    <a:pt x="45" y="93"/>
                  </a:lnTo>
                  <a:lnTo>
                    <a:pt x="46" y="81"/>
                  </a:lnTo>
                  <a:lnTo>
                    <a:pt x="58" y="71"/>
                  </a:lnTo>
                  <a:lnTo>
                    <a:pt x="58" y="62"/>
                  </a:lnTo>
                  <a:lnTo>
                    <a:pt x="46" y="34"/>
                  </a:lnTo>
                  <a:lnTo>
                    <a:pt x="38" y="27"/>
                  </a:lnTo>
                  <a:lnTo>
                    <a:pt x="43" y="4"/>
                  </a:lnTo>
                  <a:lnTo>
                    <a:pt x="41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22" name="Freeform 830"/>
            <p:cNvSpPr>
              <a:spLocks/>
            </p:cNvSpPr>
            <p:nvPr/>
          </p:nvSpPr>
          <p:spPr bwMode="auto">
            <a:xfrm>
              <a:off x="1883" y="3261"/>
              <a:ext cx="56" cy="118"/>
            </a:xfrm>
            <a:custGeom>
              <a:avLst/>
              <a:gdLst>
                <a:gd name="T0" fmla="*/ 48 w 56"/>
                <a:gd name="T1" fmla="*/ 2 h 118"/>
                <a:gd name="T2" fmla="*/ 46 w 56"/>
                <a:gd name="T3" fmla="*/ 19 h 118"/>
                <a:gd name="T4" fmla="*/ 38 w 56"/>
                <a:gd name="T5" fmla="*/ 46 h 118"/>
                <a:gd name="T6" fmla="*/ 28 w 56"/>
                <a:gd name="T7" fmla="*/ 71 h 118"/>
                <a:gd name="T8" fmla="*/ 24 w 56"/>
                <a:gd name="T9" fmla="*/ 73 h 118"/>
                <a:gd name="T10" fmla="*/ 22 w 56"/>
                <a:gd name="T11" fmla="*/ 70 h 118"/>
                <a:gd name="T12" fmla="*/ 13 w 56"/>
                <a:gd name="T13" fmla="*/ 67 h 118"/>
                <a:gd name="T14" fmla="*/ 6 w 56"/>
                <a:gd name="T15" fmla="*/ 61 h 118"/>
                <a:gd name="T16" fmla="*/ 13 w 56"/>
                <a:gd name="T17" fmla="*/ 67 h 118"/>
                <a:gd name="T18" fmla="*/ 22 w 56"/>
                <a:gd name="T19" fmla="*/ 73 h 118"/>
                <a:gd name="T20" fmla="*/ 20 w 56"/>
                <a:gd name="T21" fmla="*/ 76 h 118"/>
                <a:gd name="T22" fmla="*/ 18 w 56"/>
                <a:gd name="T23" fmla="*/ 76 h 118"/>
                <a:gd name="T24" fmla="*/ 9 w 56"/>
                <a:gd name="T25" fmla="*/ 70 h 118"/>
                <a:gd name="T26" fmla="*/ 5 w 56"/>
                <a:gd name="T27" fmla="*/ 64 h 118"/>
                <a:gd name="T28" fmla="*/ 9 w 56"/>
                <a:gd name="T29" fmla="*/ 71 h 118"/>
                <a:gd name="T30" fmla="*/ 22 w 56"/>
                <a:gd name="T31" fmla="*/ 79 h 118"/>
                <a:gd name="T32" fmla="*/ 18 w 56"/>
                <a:gd name="T33" fmla="*/ 91 h 118"/>
                <a:gd name="T34" fmla="*/ 0 w 56"/>
                <a:gd name="T35" fmla="*/ 115 h 118"/>
                <a:gd name="T36" fmla="*/ 1 w 56"/>
                <a:gd name="T37" fmla="*/ 117 h 118"/>
                <a:gd name="T38" fmla="*/ 17 w 56"/>
                <a:gd name="T39" fmla="*/ 95 h 118"/>
                <a:gd name="T40" fmla="*/ 24 w 56"/>
                <a:gd name="T41" fmla="*/ 80 h 118"/>
                <a:gd name="T42" fmla="*/ 27 w 56"/>
                <a:gd name="T43" fmla="*/ 81 h 118"/>
                <a:gd name="T44" fmla="*/ 24 w 56"/>
                <a:gd name="T45" fmla="*/ 78 h 118"/>
                <a:gd name="T46" fmla="*/ 24 w 56"/>
                <a:gd name="T47" fmla="*/ 76 h 118"/>
                <a:gd name="T48" fmla="*/ 28 w 56"/>
                <a:gd name="T49" fmla="*/ 73 h 118"/>
                <a:gd name="T50" fmla="*/ 29 w 56"/>
                <a:gd name="T51" fmla="*/ 74 h 118"/>
                <a:gd name="T52" fmla="*/ 28 w 56"/>
                <a:gd name="T53" fmla="*/ 79 h 118"/>
                <a:gd name="T54" fmla="*/ 30 w 56"/>
                <a:gd name="T55" fmla="*/ 75 h 118"/>
                <a:gd name="T56" fmla="*/ 29 w 56"/>
                <a:gd name="T57" fmla="*/ 71 h 118"/>
                <a:gd name="T58" fmla="*/ 30 w 56"/>
                <a:gd name="T59" fmla="*/ 68 h 118"/>
                <a:gd name="T60" fmla="*/ 47 w 56"/>
                <a:gd name="T61" fmla="*/ 64 h 118"/>
                <a:gd name="T62" fmla="*/ 55 w 56"/>
                <a:gd name="T63" fmla="*/ 58 h 118"/>
                <a:gd name="T64" fmla="*/ 55 w 56"/>
                <a:gd name="T65" fmla="*/ 53 h 118"/>
                <a:gd name="T66" fmla="*/ 43 w 56"/>
                <a:gd name="T67" fmla="*/ 41 h 118"/>
                <a:gd name="T68" fmla="*/ 48 w 56"/>
                <a:gd name="T69" fmla="*/ 19 h 118"/>
                <a:gd name="T70" fmla="*/ 51 w 56"/>
                <a:gd name="T71" fmla="*/ 0 h 118"/>
                <a:gd name="T72" fmla="*/ 48 w 56"/>
                <a:gd name="T73" fmla="*/ 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6" h="118">
                  <a:moveTo>
                    <a:pt x="48" y="2"/>
                  </a:moveTo>
                  <a:lnTo>
                    <a:pt x="46" y="19"/>
                  </a:lnTo>
                  <a:lnTo>
                    <a:pt x="38" y="46"/>
                  </a:lnTo>
                  <a:lnTo>
                    <a:pt x="28" y="71"/>
                  </a:lnTo>
                  <a:lnTo>
                    <a:pt x="24" y="73"/>
                  </a:lnTo>
                  <a:lnTo>
                    <a:pt x="22" y="70"/>
                  </a:lnTo>
                  <a:lnTo>
                    <a:pt x="13" y="67"/>
                  </a:lnTo>
                  <a:lnTo>
                    <a:pt x="6" y="61"/>
                  </a:lnTo>
                  <a:lnTo>
                    <a:pt x="13" y="67"/>
                  </a:lnTo>
                  <a:lnTo>
                    <a:pt x="22" y="73"/>
                  </a:lnTo>
                  <a:lnTo>
                    <a:pt x="20" y="76"/>
                  </a:lnTo>
                  <a:lnTo>
                    <a:pt x="18" y="76"/>
                  </a:lnTo>
                  <a:lnTo>
                    <a:pt x="9" y="70"/>
                  </a:lnTo>
                  <a:lnTo>
                    <a:pt x="5" y="64"/>
                  </a:lnTo>
                  <a:lnTo>
                    <a:pt x="9" y="71"/>
                  </a:lnTo>
                  <a:lnTo>
                    <a:pt x="22" y="79"/>
                  </a:lnTo>
                  <a:lnTo>
                    <a:pt x="18" y="91"/>
                  </a:lnTo>
                  <a:lnTo>
                    <a:pt x="0" y="115"/>
                  </a:lnTo>
                  <a:lnTo>
                    <a:pt x="1" y="117"/>
                  </a:lnTo>
                  <a:lnTo>
                    <a:pt x="17" y="95"/>
                  </a:lnTo>
                  <a:lnTo>
                    <a:pt x="24" y="80"/>
                  </a:lnTo>
                  <a:lnTo>
                    <a:pt x="27" y="81"/>
                  </a:lnTo>
                  <a:lnTo>
                    <a:pt x="24" y="78"/>
                  </a:lnTo>
                  <a:lnTo>
                    <a:pt x="24" y="76"/>
                  </a:lnTo>
                  <a:lnTo>
                    <a:pt x="28" y="73"/>
                  </a:lnTo>
                  <a:lnTo>
                    <a:pt x="29" y="74"/>
                  </a:lnTo>
                  <a:lnTo>
                    <a:pt x="28" y="79"/>
                  </a:lnTo>
                  <a:lnTo>
                    <a:pt x="30" y="75"/>
                  </a:lnTo>
                  <a:lnTo>
                    <a:pt x="29" y="71"/>
                  </a:lnTo>
                  <a:lnTo>
                    <a:pt x="30" y="68"/>
                  </a:lnTo>
                  <a:lnTo>
                    <a:pt x="47" y="64"/>
                  </a:lnTo>
                  <a:lnTo>
                    <a:pt x="55" y="58"/>
                  </a:lnTo>
                  <a:lnTo>
                    <a:pt x="55" y="53"/>
                  </a:lnTo>
                  <a:lnTo>
                    <a:pt x="43" y="41"/>
                  </a:lnTo>
                  <a:lnTo>
                    <a:pt x="48" y="19"/>
                  </a:lnTo>
                  <a:lnTo>
                    <a:pt x="51" y="0"/>
                  </a:lnTo>
                  <a:lnTo>
                    <a:pt x="48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23" name="Freeform 831"/>
            <p:cNvSpPr>
              <a:spLocks/>
            </p:cNvSpPr>
            <p:nvPr/>
          </p:nvSpPr>
          <p:spPr bwMode="auto">
            <a:xfrm>
              <a:off x="1840" y="3368"/>
              <a:ext cx="47" cy="34"/>
            </a:xfrm>
            <a:custGeom>
              <a:avLst/>
              <a:gdLst>
                <a:gd name="T0" fmla="*/ 0 w 47"/>
                <a:gd name="T1" fmla="*/ 9 h 34"/>
                <a:gd name="T2" fmla="*/ 8 w 47"/>
                <a:gd name="T3" fmla="*/ 20 h 34"/>
                <a:gd name="T4" fmla="*/ 10 w 47"/>
                <a:gd name="T5" fmla="*/ 29 h 34"/>
                <a:gd name="T6" fmla="*/ 6 w 47"/>
                <a:gd name="T7" fmla="*/ 30 h 34"/>
                <a:gd name="T8" fmla="*/ 11 w 47"/>
                <a:gd name="T9" fmla="*/ 31 h 34"/>
                <a:gd name="T10" fmla="*/ 13 w 47"/>
                <a:gd name="T11" fmla="*/ 30 h 34"/>
                <a:gd name="T12" fmla="*/ 19 w 47"/>
                <a:gd name="T13" fmla="*/ 33 h 34"/>
                <a:gd name="T14" fmla="*/ 25 w 47"/>
                <a:gd name="T15" fmla="*/ 33 h 34"/>
                <a:gd name="T16" fmla="*/ 27 w 47"/>
                <a:gd name="T17" fmla="*/ 30 h 34"/>
                <a:gd name="T18" fmla="*/ 34 w 47"/>
                <a:gd name="T19" fmla="*/ 31 h 34"/>
                <a:gd name="T20" fmla="*/ 39 w 47"/>
                <a:gd name="T21" fmla="*/ 29 h 34"/>
                <a:gd name="T22" fmla="*/ 41 w 47"/>
                <a:gd name="T23" fmla="*/ 29 h 34"/>
                <a:gd name="T24" fmla="*/ 45 w 47"/>
                <a:gd name="T25" fmla="*/ 21 h 34"/>
                <a:gd name="T26" fmla="*/ 41 w 47"/>
                <a:gd name="T27" fmla="*/ 27 h 34"/>
                <a:gd name="T28" fmla="*/ 39 w 47"/>
                <a:gd name="T29" fmla="*/ 18 h 34"/>
                <a:gd name="T30" fmla="*/ 43 w 47"/>
                <a:gd name="T31" fmla="*/ 13 h 34"/>
                <a:gd name="T32" fmla="*/ 46 w 47"/>
                <a:gd name="T33" fmla="*/ 16 h 34"/>
                <a:gd name="T34" fmla="*/ 43 w 47"/>
                <a:gd name="T35" fmla="*/ 9 h 34"/>
                <a:gd name="T36" fmla="*/ 43 w 47"/>
                <a:gd name="T37" fmla="*/ 12 h 34"/>
                <a:gd name="T38" fmla="*/ 39 w 47"/>
                <a:gd name="T39" fmla="*/ 13 h 34"/>
                <a:gd name="T40" fmla="*/ 36 w 47"/>
                <a:gd name="T41" fmla="*/ 12 h 34"/>
                <a:gd name="T42" fmla="*/ 26 w 47"/>
                <a:gd name="T43" fmla="*/ 0 h 34"/>
                <a:gd name="T44" fmla="*/ 35 w 47"/>
                <a:gd name="T45" fmla="*/ 18 h 34"/>
                <a:gd name="T46" fmla="*/ 32 w 47"/>
                <a:gd name="T47" fmla="*/ 21 h 34"/>
                <a:gd name="T48" fmla="*/ 29 w 47"/>
                <a:gd name="T49" fmla="*/ 21 h 34"/>
                <a:gd name="T50" fmla="*/ 27 w 47"/>
                <a:gd name="T51" fmla="*/ 20 h 34"/>
                <a:gd name="T52" fmla="*/ 15 w 47"/>
                <a:gd name="T53" fmla="*/ 7 h 34"/>
                <a:gd name="T54" fmla="*/ 22 w 47"/>
                <a:gd name="T55" fmla="*/ 26 h 34"/>
                <a:gd name="T56" fmla="*/ 21 w 47"/>
                <a:gd name="T57" fmla="*/ 26 h 34"/>
                <a:gd name="T58" fmla="*/ 16 w 47"/>
                <a:gd name="T59" fmla="*/ 26 h 34"/>
                <a:gd name="T60" fmla="*/ 9 w 47"/>
                <a:gd name="T61" fmla="*/ 18 h 34"/>
                <a:gd name="T62" fmla="*/ 0 w 47"/>
                <a:gd name="T63" fmla="*/ 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7" h="34">
                  <a:moveTo>
                    <a:pt x="0" y="9"/>
                  </a:moveTo>
                  <a:lnTo>
                    <a:pt x="8" y="20"/>
                  </a:lnTo>
                  <a:lnTo>
                    <a:pt x="10" y="29"/>
                  </a:lnTo>
                  <a:lnTo>
                    <a:pt x="6" y="30"/>
                  </a:lnTo>
                  <a:lnTo>
                    <a:pt x="11" y="31"/>
                  </a:lnTo>
                  <a:lnTo>
                    <a:pt x="13" y="30"/>
                  </a:lnTo>
                  <a:lnTo>
                    <a:pt x="19" y="33"/>
                  </a:lnTo>
                  <a:lnTo>
                    <a:pt x="25" y="33"/>
                  </a:lnTo>
                  <a:lnTo>
                    <a:pt x="27" y="30"/>
                  </a:lnTo>
                  <a:lnTo>
                    <a:pt x="34" y="31"/>
                  </a:lnTo>
                  <a:lnTo>
                    <a:pt x="39" y="29"/>
                  </a:lnTo>
                  <a:lnTo>
                    <a:pt x="41" y="29"/>
                  </a:lnTo>
                  <a:lnTo>
                    <a:pt x="45" y="21"/>
                  </a:lnTo>
                  <a:lnTo>
                    <a:pt x="41" y="27"/>
                  </a:lnTo>
                  <a:lnTo>
                    <a:pt x="39" y="18"/>
                  </a:lnTo>
                  <a:lnTo>
                    <a:pt x="43" y="13"/>
                  </a:lnTo>
                  <a:lnTo>
                    <a:pt x="46" y="16"/>
                  </a:lnTo>
                  <a:lnTo>
                    <a:pt x="43" y="9"/>
                  </a:lnTo>
                  <a:lnTo>
                    <a:pt x="43" y="12"/>
                  </a:lnTo>
                  <a:lnTo>
                    <a:pt x="39" y="13"/>
                  </a:lnTo>
                  <a:lnTo>
                    <a:pt x="36" y="12"/>
                  </a:lnTo>
                  <a:lnTo>
                    <a:pt x="26" y="0"/>
                  </a:lnTo>
                  <a:lnTo>
                    <a:pt x="35" y="18"/>
                  </a:lnTo>
                  <a:lnTo>
                    <a:pt x="32" y="21"/>
                  </a:lnTo>
                  <a:lnTo>
                    <a:pt x="29" y="21"/>
                  </a:lnTo>
                  <a:lnTo>
                    <a:pt x="27" y="20"/>
                  </a:lnTo>
                  <a:lnTo>
                    <a:pt x="15" y="7"/>
                  </a:lnTo>
                  <a:lnTo>
                    <a:pt x="22" y="26"/>
                  </a:lnTo>
                  <a:lnTo>
                    <a:pt x="21" y="26"/>
                  </a:lnTo>
                  <a:lnTo>
                    <a:pt x="16" y="26"/>
                  </a:lnTo>
                  <a:lnTo>
                    <a:pt x="9" y="18"/>
                  </a:lnTo>
                  <a:lnTo>
                    <a:pt x="0" y="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24" name="Freeform 832"/>
            <p:cNvSpPr>
              <a:spLocks/>
            </p:cNvSpPr>
            <p:nvPr/>
          </p:nvSpPr>
          <p:spPr bwMode="auto">
            <a:xfrm>
              <a:off x="1730" y="3339"/>
              <a:ext cx="9" cy="70"/>
            </a:xfrm>
            <a:custGeom>
              <a:avLst/>
              <a:gdLst>
                <a:gd name="T0" fmla="*/ 0 w 9"/>
                <a:gd name="T1" fmla="*/ 0 h 70"/>
                <a:gd name="T2" fmla="*/ 0 w 9"/>
                <a:gd name="T3" fmla="*/ 69 h 70"/>
                <a:gd name="T4" fmla="*/ 6 w 9"/>
                <a:gd name="T5" fmla="*/ 69 h 70"/>
                <a:gd name="T6" fmla="*/ 8 w 9"/>
                <a:gd name="T7" fmla="*/ 20 h 70"/>
                <a:gd name="T8" fmla="*/ 7 w 9"/>
                <a:gd name="T9" fmla="*/ 1 h 70"/>
                <a:gd name="T10" fmla="*/ 0 w 9"/>
                <a:gd name="T11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70">
                  <a:moveTo>
                    <a:pt x="0" y="0"/>
                  </a:moveTo>
                  <a:lnTo>
                    <a:pt x="0" y="69"/>
                  </a:lnTo>
                  <a:lnTo>
                    <a:pt x="6" y="69"/>
                  </a:lnTo>
                  <a:lnTo>
                    <a:pt x="8" y="20"/>
                  </a:lnTo>
                  <a:lnTo>
                    <a:pt x="7" y="1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25" name="Freeform 833"/>
            <p:cNvSpPr>
              <a:spLocks/>
            </p:cNvSpPr>
            <p:nvPr/>
          </p:nvSpPr>
          <p:spPr bwMode="auto">
            <a:xfrm>
              <a:off x="1907" y="3335"/>
              <a:ext cx="16" cy="74"/>
            </a:xfrm>
            <a:custGeom>
              <a:avLst/>
              <a:gdLst>
                <a:gd name="T0" fmla="*/ 7 w 16"/>
                <a:gd name="T1" fmla="*/ 0 h 74"/>
                <a:gd name="T2" fmla="*/ 15 w 16"/>
                <a:gd name="T3" fmla="*/ 73 h 74"/>
                <a:gd name="T4" fmla="*/ 10 w 16"/>
                <a:gd name="T5" fmla="*/ 73 h 74"/>
                <a:gd name="T6" fmla="*/ 0 w 16"/>
                <a:gd name="T7" fmla="*/ 5 h 74"/>
                <a:gd name="T8" fmla="*/ 3 w 16"/>
                <a:gd name="T9" fmla="*/ 6 h 74"/>
                <a:gd name="T10" fmla="*/ 5 w 16"/>
                <a:gd name="T11" fmla="*/ 3 h 74"/>
                <a:gd name="T12" fmla="*/ 7 w 16"/>
                <a:gd name="T13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7" y="0"/>
                  </a:moveTo>
                  <a:lnTo>
                    <a:pt x="15" y="73"/>
                  </a:lnTo>
                  <a:lnTo>
                    <a:pt x="10" y="73"/>
                  </a:lnTo>
                  <a:lnTo>
                    <a:pt x="0" y="5"/>
                  </a:lnTo>
                  <a:lnTo>
                    <a:pt x="3" y="6"/>
                  </a:lnTo>
                  <a:lnTo>
                    <a:pt x="5" y="3"/>
                  </a:lnTo>
                  <a:lnTo>
                    <a:pt x="7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26" name="Freeform 834"/>
            <p:cNvSpPr>
              <a:spLocks/>
            </p:cNvSpPr>
            <p:nvPr/>
          </p:nvSpPr>
          <p:spPr bwMode="auto">
            <a:xfrm>
              <a:off x="1798" y="3085"/>
              <a:ext cx="39" cy="8"/>
            </a:xfrm>
            <a:custGeom>
              <a:avLst/>
              <a:gdLst>
                <a:gd name="T0" fmla="*/ 0 w 39"/>
                <a:gd name="T1" fmla="*/ 0 h 8"/>
                <a:gd name="T2" fmla="*/ 5 w 39"/>
                <a:gd name="T3" fmla="*/ 4 h 8"/>
                <a:gd name="T4" fmla="*/ 11 w 39"/>
                <a:gd name="T5" fmla="*/ 6 h 8"/>
                <a:gd name="T6" fmla="*/ 20 w 39"/>
                <a:gd name="T7" fmla="*/ 7 h 8"/>
                <a:gd name="T8" fmla="*/ 28 w 39"/>
                <a:gd name="T9" fmla="*/ 7 h 8"/>
                <a:gd name="T10" fmla="*/ 33 w 39"/>
                <a:gd name="T11" fmla="*/ 6 h 8"/>
                <a:gd name="T12" fmla="*/ 38 w 39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8">
                  <a:moveTo>
                    <a:pt x="0" y="0"/>
                  </a:moveTo>
                  <a:lnTo>
                    <a:pt x="5" y="4"/>
                  </a:lnTo>
                  <a:lnTo>
                    <a:pt x="11" y="6"/>
                  </a:lnTo>
                  <a:lnTo>
                    <a:pt x="20" y="7"/>
                  </a:lnTo>
                  <a:lnTo>
                    <a:pt x="28" y="7"/>
                  </a:lnTo>
                  <a:lnTo>
                    <a:pt x="33" y="6"/>
                  </a:lnTo>
                  <a:lnTo>
                    <a:pt x="38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27" name="Freeform 835"/>
            <p:cNvSpPr>
              <a:spLocks/>
            </p:cNvSpPr>
            <p:nvPr/>
          </p:nvSpPr>
          <p:spPr bwMode="auto">
            <a:xfrm>
              <a:off x="1821" y="3093"/>
              <a:ext cx="6" cy="7"/>
            </a:xfrm>
            <a:custGeom>
              <a:avLst/>
              <a:gdLst>
                <a:gd name="T0" fmla="*/ 2 w 6"/>
                <a:gd name="T1" fmla="*/ 0 h 7"/>
                <a:gd name="T2" fmla="*/ 1 w 6"/>
                <a:gd name="T3" fmla="*/ 2 h 7"/>
                <a:gd name="T4" fmla="*/ 1 w 6"/>
                <a:gd name="T5" fmla="*/ 4 h 7"/>
                <a:gd name="T6" fmla="*/ 2 w 6"/>
                <a:gd name="T7" fmla="*/ 4 h 7"/>
                <a:gd name="T8" fmla="*/ 4 w 6"/>
                <a:gd name="T9" fmla="*/ 5 h 7"/>
                <a:gd name="T10" fmla="*/ 4 w 6"/>
                <a:gd name="T11" fmla="*/ 4 h 7"/>
                <a:gd name="T12" fmla="*/ 4 w 6"/>
                <a:gd name="T13" fmla="*/ 2 h 7"/>
                <a:gd name="T14" fmla="*/ 4 w 6"/>
                <a:gd name="T15" fmla="*/ 2 h 7"/>
                <a:gd name="T16" fmla="*/ 5 w 6"/>
                <a:gd name="T17" fmla="*/ 2 h 7"/>
                <a:gd name="T18" fmla="*/ 5 w 6"/>
                <a:gd name="T19" fmla="*/ 5 h 7"/>
                <a:gd name="T20" fmla="*/ 4 w 6"/>
                <a:gd name="T21" fmla="*/ 6 h 7"/>
                <a:gd name="T22" fmla="*/ 2 w 6"/>
                <a:gd name="T23" fmla="*/ 6 h 7"/>
                <a:gd name="T24" fmla="*/ 0 w 6"/>
                <a:gd name="T25" fmla="*/ 4 h 7"/>
                <a:gd name="T26" fmla="*/ 1 w 6"/>
                <a:gd name="T27" fmla="*/ 2 h 7"/>
                <a:gd name="T28" fmla="*/ 2 w 6"/>
                <a:gd name="T2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7">
                  <a:moveTo>
                    <a:pt x="2" y="0"/>
                  </a:moveTo>
                  <a:lnTo>
                    <a:pt x="1" y="2"/>
                  </a:lnTo>
                  <a:lnTo>
                    <a:pt x="1" y="4"/>
                  </a:lnTo>
                  <a:lnTo>
                    <a:pt x="2" y="4"/>
                  </a:lnTo>
                  <a:lnTo>
                    <a:pt x="4" y="5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5"/>
                  </a:lnTo>
                  <a:lnTo>
                    <a:pt x="4" y="6"/>
                  </a:lnTo>
                  <a:lnTo>
                    <a:pt x="2" y="6"/>
                  </a:lnTo>
                  <a:lnTo>
                    <a:pt x="0" y="4"/>
                  </a:lnTo>
                  <a:lnTo>
                    <a:pt x="1" y="2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28" name="Freeform 836"/>
            <p:cNvSpPr>
              <a:spLocks/>
            </p:cNvSpPr>
            <p:nvPr/>
          </p:nvSpPr>
          <p:spPr bwMode="auto">
            <a:xfrm>
              <a:off x="1971" y="2929"/>
              <a:ext cx="36" cy="8"/>
            </a:xfrm>
            <a:custGeom>
              <a:avLst/>
              <a:gdLst>
                <a:gd name="T0" fmla="*/ 0 w 36"/>
                <a:gd name="T1" fmla="*/ 2 h 8"/>
                <a:gd name="T2" fmla="*/ 5 w 36"/>
                <a:gd name="T3" fmla="*/ 0 h 8"/>
                <a:gd name="T4" fmla="*/ 15 w 36"/>
                <a:gd name="T5" fmla="*/ 4 h 8"/>
                <a:gd name="T6" fmla="*/ 23 w 36"/>
                <a:gd name="T7" fmla="*/ 3 h 8"/>
                <a:gd name="T8" fmla="*/ 35 w 36"/>
                <a:gd name="T9" fmla="*/ 7 h 8"/>
                <a:gd name="T10" fmla="*/ 24 w 36"/>
                <a:gd name="T11" fmla="*/ 5 h 8"/>
                <a:gd name="T12" fmla="*/ 15 w 36"/>
                <a:gd name="T13" fmla="*/ 7 h 8"/>
                <a:gd name="T14" fmla="*/ 2 w 36"/>
                <a:gd name="T15" fmla="*/ 4 h 8"/>
                <a:gd name="T16" fmla="*/ 0 w 36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8">
                  <a:moveTo>
                    <a:pt x="0" y="2"/>
                  </a:moveTo>
                  <a:lnTo>
                    <a:pt x="5" y="0"/>
                  </a:lnTo>
                  <a:lnTo>
                    <a:pt x="15" y="4"/>
                  </a:lnTo>
                  <a:lnTo>
                    <a:pt x="23" y="3"/>
                  </a:lnTo>
                  <a:lnTo>
                    <a:pt x="35" y="7"/>
                  </a:lnTo>
                  <a:lnTo>
                    <a:pt x="24" y="5"/>
                  </a:lnTo>
                  <a:lnTo>
                    <a:pt x="15" y="7"/>
                  </a:lnTo>
                  <a:lnTo>
                    <a:pt x="2" y="4"/>
                  </a:lnTo>
                  <a:lnTo>
                    <a:pt x="0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29" name="Freeform 837"/>
            <p:cNvSpPr>
              <a:spLocks/>
            </p:cNvSpPr>
            <p:nvPr/>
          </p:nvSpPr>
          <p:spPr bwMode="auto">
            <a:xfrm>
              <a:off x="1933" y="2929"/>
              <a:ext cx="24" cy="8"/>
            </a:xfrm>
            <a:custGeom>
              <a:avLst/>
              <a:gdLst>
                <a:gd name="T0" fmla="*/ 23 w 24"/>
                <a:gd name="T1" fmla="*/ 0 h 8"/>
                <a:gd name="T2" fmla="*/ 19 w 24"/>
                <a:gd name="T3" fmla="*/ 5 h 8"/>
                <a:gd name="T4" fmla="*/ 9 w 24"/>
                <a:gd name="T5" fmla="*/ 7 h 8"/>
                <a:gd name="T6" fmla="*/ 6 w 24"/>
                <a:gd name="T7" fmla="*/ 5 h 8"/>
                <a:gd name="T8" fmla="*/ 0 w 24"/>
                <a:gd name="T9" fmla="*/ 7 h 8"/>
                <a:gd name="T10" fmla="*/ 5 w 24"/>
                <a:gd name="T11" fmla="*/ 2 h 8"/>
                <a:gd name="T12" fmla="*/ 10 w 24"/>
                <a:gd name="T13" fmla="*/ 3 h 8"/>
                <a:gd name="T14" fmla="*/ 19 w 24"/>
                <a:gd name="T15" fmla="*/ 0 h 8"/>
                <a:gd name="T16" fmla="*/ 23 w 24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8">
                  <a:moveTo>
                    <a:pt x="23" y="0"/>
                  </a:moveTo>
                  <a:lnTo>
                    <a:pt x="19" y="5"/>
                  </a:lnTo>
                  <a:lnTo>
                    <a:pt x="9" y="7"/>
                  </a:lnTo>
                  <a:lnTo>
                    <a:pt x="6" y="5"/>
                  </a:lnTo>
                  <a:lnTo>
                    <a:pt x="0" y="7"/>
                  </a:lnTo>
                  <a:lnTo>
                    <a:pt x="5" y="2"/>
                  </a:lnTo>
                  <a:lnTo>
                    <a:pt x="10" y="3"/>
                  </a:lnTo>
                  <a:lnTo>
                    <a:pt x="19" y="0"/>
                  </a:lnTo>
                  <a:lnTo>
                    <a:pt x="23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30" name="Freeform 838"/>
            <p:cNvSpPr>
              <a:spLocks/>
            </p:cNvSpPr>
            <p:nvPr/>
          </p:nvSpPr>
          <p:spPr bwMode="auto">
            <a:xfrm>
              <a:off x="1941" y="2938"/>
              <a:ext cx="14" cy="5"/>
            </a:xfrm>
            <a:custGeom>
              <a:avLst/>
              <a:gdLst>
                <a:gd name="T0" fmla="*/ 0 w 14"/>
                <a:gd name="T1" fmla="*/ 4 h 5"/>
                <a:gd name="T2" fmla="*/ 5 w 14"/>
                <a:gd name="T3" fmla="*/ 2 h 5"/>
                <a:gd name="T4" fmla="*/ 11 w 14"/>
                <a:gd name="T5" fmla="*/ 0 h 5"/>
                <a:gd name="T6" fmla="*/ 13 w 14"/>
                <a:gd name="T7" fmla="*/ 4 h 5"/>
                <a:gd name="T8" fmla="*/ 8 w 14"/>
                <a:gd name="T9" fmla="*/ 4 h 5"/>
                <a:gd name="T10" fmla="*/ 6 w 14"/>
                <a:gd name="T11" fmla="*/ 3 h 5"/>
                <a:gd name="T12" fmla="*/ 0 w 14"/>
                <a:gd name="T1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5">
                  <a:moveTo>
                    <a:pt x="0" y="4"/>
                  </a:moveTo>
                  <a:lnTo>
                    <a:pt x="5" y="2"/>
                  </a:lnTo>
                  <a:lnTo>
                    <a:pt x="11" y="0"/>
                  </a:lnTo>
                  <a:lnTo>
                    <a:pt x="13" y="4"/>
                  </a:lnTo>
                  <a:lnTo>
                    <a:pt x="8" y="4"/>
                  </a:lnTo>
                  <a:lnTo>
                    <a:pt x="6" y="3"/>
                  </a:lnTo>
                  <a:lnTo>
                    <a:pt x="0" y="4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31" name="Freeform 839"/>
            <p:cNvSpPr>
              <a:spLocks/>
            </p:cNvSpPr>
            <p:nvPr/>
          </p:nvSpPr>
          <p:spPr bwMode="auto">
            <a:xfrm>
              <a:off x="1977" y="2938"/>
              <a:ext cx="21" cy="7"/>
            </a:xfrm>
            <a:custGeom>
              <a:avLst/>
              <a:gdLst>
                <a:gd name="T0" fmla="*/ 0 w 21"/>
                <a:gd name="T1" fmla="*/ 4 h 7"/>
                <a:gd name="T2" fmla="*/ 5 w 21"/>
                <a:gd name="T3" fmla="*/ 0 h 7"/>
                <a:gd name="T4" fmla="*/ 18 w 21"/>
                <a:gd name="T5" fmla="*/ 3 h 7"/>
                <a:gd name="T6" fmla="*/ 20 w 21"/>
                <a:gd name="T7" fmla="*/ 6 h 7"/>
                <a:gd name="T8" fmla="*/ 17 w 21"/>
                <a:gd name="T9" fmla="*/ 4 h 7"/>
                <a:gd name="T10" fmla="*/ 11 w 21"/>
                <a:gd name="T11" fmla="*/ 4 h 7"/>
                <a:gd name="T12" fmla="*/ 10 w 21"/>
                <a:gd name="T13" fmla="*/ 2 h 7"/>
                <a:gd name="T14" fmla="*/ 6 w 21"/>
                <a:gd name="T15" fmla="*/ 2 h 7"/>
                <a:gd name="T16" fmla="*/ 4 w 21"/>
                <a:gd name="T17" fmla="*/ 4 h 7"/>
                <a:gd name="T18" fmla="*/ 4 w 21"/>
                <a:gd name="T19" fmla="*/ 3 h 7"/>
                <a:gd name="T20" fmla="*/ 0 w 21"/>
                <a:gd name="T2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7">
                  <a:moveTo>
                    <a:pt x="0" y="4"/>
                  </a:moveTo>
                  <a:lnTo>
                    <a:pt x="5" y="0"/>
                  </a:lnTo>
                  <a:lnTo>
                    <a:pt x="18" y="3"/>
                  </a:lnTo>
                  <a:lnTo>
                    <a:pt x="20" y="6"/>
                  </a:lnTo>
                  <a:lnTo>
                    <a:pt x="17" y="4"/>
                  </a:lnTo>
                  <a:lnTo>
                    <a:pt x="11" y="4"/>
                  </a:lnTo>
                  <a:lnTo>
                    <a:pt x="10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4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32" name="Freeform 840"/>
            <p:cNvSpPr>
              <a:spLocks/>
            </p:cNvSpPr>
            <p:nvPr/>
          </p:nvSpPr>
          <p:spPr bwMode="auto">
            <a:xfrm>
              <a:off x="1967" y="2899"/>
              <a:ext cx="36" cy="25"/>
            </a:xfrm>
            <a:custGeom>
              <a:avLst/>
              <a:gdLst>
                <a:gd name="T0" fmla="*/ 0 w 36"/>
                <a:gd name="T1" fmla="*/ 0 h 25"/>
                <a:gd name="T2" fmla="*/ 6 w 36"/>
                <a:gd name="T3" fmla="*/ 6 h 25"/>
                <a:gd name="T4" fmla="*/ 16 w 36"/>
                <a:gd name="T5" fmla="*/ 10 h 25"/>
                <a:gd name="T6" fmla="*/ 17 w 36"/>
                <a:gd name="T7" fmla="*/ 16 h 25"/>
                <a:gd name="T8" fmla="*/ 14 w 36"/>
                <a:gd name="T9" fmla="*/ 20 h 25"/>
                <a:gd name="T10" fmla="*/ 22 w 36"/>
                <a:gd name="T11" fmla="*/ 17 h 25"/>
                <a:gd name="T12" fmla="*/ 22 w 36"/>
                <a:gd name="T13" fmla="*/ 21 h 25"/>
                <a:gd name="T14" fmla="*/ 32 w 36"/>
                <a:gd name="T15" fmla="*/ 24 h 25"/>
                <a:gd name="T16" fmla="*/ 35 w 36"/>
                <a:gd name="T17" fmla="*/ 17 h 25"/>
                <a:gd name="T18" fmla="*/ 33 w 36"/>
                <a:gd name="T19" fmla="*/ 9 h 25"/>
                <a:gd name="T20" fmla="*/ 29 w 36"/>
                <a:gd name="T21" fmla="*/ 6 h 25"/>
                <a:gd name="T22" fmla="*/ 29 w 36"/>
                <a:gd name="T23" fmla="*/ 11 h 25"/>
                <a:gd name="T24" fmla="*/ 25 w 36"/>
                <a:gd name="T25" fmla="*/ 7 h 25"/>
                <a:gd name="T26" fmla="*/ 16 w 36"/>
                <a:gd name="T27" fmla="*/ 5 h 25"/>
                <a:gd name="T28" fmla="*/ 17 w 36"/>
                <a:gd name="T29" fmla="*/ 9 h 25"/>
                <a:gd name="T30" fmla="*/ 8 w 36"/>
                <a:gd name="T31" fmla="*/ 5 h 25"/>
                <a:gd name="T32" fmla="*/ 5 w 36"/>
                <a:gd name="T33" fmla="*/ 3 h 25"/>
                <a:gd name="T34" fmla="*/ 0 w 36"/>
                <a:gd name="T3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25">
                  <a:moveTo>
                    <a:pt x="0" y="0"/>
                  </a:moveTo>
                  <a:lnTo>
                    <a:pt x="6" y="6"/>
                  </a:lnTo>
                  <a:lnTo>
                    <a:pt x="16" y="10"/>
                  </a:lnTo>
                  <a:lnTo>
                    <a:pt x="17" y="16"/>
                  </a:lnTo>
                  <a:lnTo>
                    <a:pt x="14" y="20"/>
                  </a:lnTo>
                  <a:lnTo>
                    <a:pt x="22" y="17"/>
                  </a:lnTo>
                  <a:lnTo>
                    <a:pt x="22" y="21"/>
                  </a:lnTo>
                  <a:lnTo>
                    <a:pt x="32" y="24"/>
                  </a:lnTo>
                  <a:lnTo>
                    <a:pt x="35" y="17"/>
                  </a:lnTo>
                  <a:lnTo>
                    <a:pt x="33" y="9"/>
                  </a:lnTo>
                  <a:lnTo>
                    <a:pt x="29" y="6"/>
                  </a:lnTo>
                  <a:lnTo>
                    <a:pt x="29" y="11"/>
                  </a:lnTo>
                  <a:lnTo>
                    <a:pt x="25" y="7"/>
                  </a:lnTo>
                  <a:lnTo>
                    <a:pt x="16" y="5"/>
                  </a:lnTo>
                  <a:lnTo>
                    <a:pt x="17" y="9"/>
                  </a:lnTo>
                  <a:lnTo>
                    <a:pt x="8" y="5"/>
                  </a:lnTo>
                  <a:lnTo>
                    <a:pt x="5" y="3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33" name="Freeform 841"/>
            <p:cNvSpPr>
              <a:spLocks/>
            </p:cNvSpPr>
            <p:nvPr/>
          </p:nvSpPr>
          <p:spPr bwMode="auto">
            <a:xfrm>
              <a:off x="1981" y="2883"/>
              <a:ext cx="51" cy="115"/>
            </a:xfrm>
            <a:custGeom>
              <a:avLst/>
              <a:gdLst>
                <a:gd name="T0" fmla="*/ 22 w 51"/>
                <a:gd name="T1" fmla="*/ 36 h 115"/>
                <a:gd name="T2" fmla="*/ 31 w 51"/>
                <a:gd name="T3" fmla="*/ 45 h 115"/>
                <a:gd name="T4" fmla="*/ 33 w 51"/>
                <a:gd name="T5" fmla="*/ 36 h 115"/>
                <a:gd name="T6" fmla="*/ 39 w 51"/>
                <a:gd name="T7" fmla="*/ 36 h 115"/>
                <a:gd name="T8" fmla="*/ 40 w 51"/>
                <a:gd name="T9" fmla="*/ 25 h 115"/>
                <a:gd name="T10" fmla="*/ 35 w 51"/>
                <a:gd name="T11" fmla="*/ 15 h 115"/>
                <a:gd name="T12" fmla="*/ 28 w 51"/>
                <a:gd name="T13" fmla="*/ 7 h 115"/>
                <a:gd name="T14" fmla="*/ 16 w 51"/>
                <a:gd name="T15" fmla="*/ 3 h 115"/>
                <a:gd name="T16" fmla="*/ 6 w 51"/>
                <a:gd name="T17" fmla="*/ 3 h 115"/>
                <a:gd name="T18" fmla="*/ 0 w 51"/>
                <a:gd name="T19" fmla="*/ 4 h 115"/>
                <a:gd name="T20" fmla="*/ 5 w 51"/>
                <a:gd name="T21" fmla="*/ 2 h 115"/>
                <a:gd name="T22" fmla="*/ 14 w 51"/>
                <a:gd name="T23" fmla="*/ 0 h 115"/>
                <a:gd name="T24" fmla="*/ 28 w 51"/>
                <a:gd name="T25" fmla="*/ 5 h 115"/>
                <a:gd name="T26" fmla="*/ 37 w 51"/>
                <a:gd name="T27" fmla="*/ 13 h 115"/>
                <a:gd name="T28" fmla="*/ 44 w 51"/>
                <a:gd name="T29" fmla="*/ 27 h 115"/>
                <a:gd name="T30" fmla="*/ 48 w 51"/>
                <a:gd name="T31" fmla="*/ 47 h 115"/>
                <a:gd name="T32" fmla="*/ 48 w 51"/>
                <a:gd name="T33" fmla="*/ 58 h 115"/>
                <a:gd name="T34" fmla="*/ 50 w 51"/>
                <a:gd name="T35" fmla="*/ 63 h 115"/>
                <a:gd name="T36" fmla="*/ 45 w 51"/>
                <a:gd name="T37" fmla="*/ 60 h 115"/>
                <a:gd name="T38" fmla="*/ 38 w 51"/>
                <a:gd name="T39" fmla="*/ 65 h 115"/>
                <a:gd name="T40" fmla="*/ 34 w 51"/>
                <a:gd name="T41" fmla="*/ 76 h 115"/>
                <a:gd name="T42" fmla="*/ 34 w 51"/>
                <a:gd name="T43" fmla="*/ 92 h 115"/>
                <a:gd name="T44" fmla="*/ 29 w 51"/>
                <a:gd name="T45" fmla="*/ 101 h 115"/>
                <a:gd name="T46" fmla="*/ 25 w 51"/>
                <a:gd name="T47" fmla="*/ 109 h 115"/>
                <a:gd name="T48" fmla="*/ 21 w 51"/>
                <a:gd name="T49" fmla="*/ 107 h 115"/>
                <a:gd name="T50" fmla="*/ 16 w 51"/>
                <a:gd name="T51" fmla="*/ 114 h 115"/>
                <a:gd name="T52" fmla="*/ 14 w 51"/>
                <a:gd name="T53" fmla="*/ 95 h 115"/>
                <a:gd name="T54" fmla="*/ 23 w 51"/>
                <a:gd name="T55" fmla="*/ 91 h 115"/>
                <a:gd name="T56" fmla="*/ 25 w 51"/>
                <a:gd name="T57" fmla="*/ 74 h 115"/>
                <a:gd name="T58" fmla="*/ 31 w 51"/>
                <a:gd name="T59" fmla="*/ 65 h 115"/>
                <a:gd name="T60" fmla="*/ 31 w 51"/>
                <a:gd name="T61" fmla="*/ 56 h 115"/>
                <a:gd name="T62" fmla="*/ 25 w 51"/>
                <a:gd name="T63" fmla="*/ 50 h 115"/>
                <a:gd name="T64" fmla="*/ 23 w 51"/>
                <a:gd name="T65" fmla="*/ 40 h 115"/>
                <a:gd name="T66" fmla="*/ 18 w 51"/>
                <a:gd name="T67" fmla="*/ 34 h 115"/>
                <a:gd name="T68" fmla="*/ 22 w 51"/>
                <a:gd name="T69" fmla="*/ 3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1" h="115">
                  <a:moveTo>
                    <a:pt x="22" y="36"/>
                  </a:moveTo>
                  <a:lnTo>
                    <a:pt x="31" y="45"/>
                  </a:lnTo>
                  <a:lnTo>
                    <a:pt x="33" y="36"/>
                  </a:lnTo>
                  <a:lnTo>
                    <a:pt x="39" y="36"/>
                  </a:lnTo>
                  <a:lnTo>
                    <a:pt x="40" y="25"/>
                  </a:lnTo>
                  <a:lnTo>
                    <a:pt x="35" y="15"/>
                  </a:lnTo>
                  <a:lnTo>
                    <a:pt x="28" y="7"/>
                  </a:lnTo>
                  <a:lnTo>
                    <a:pt x="16" y="3"/>
                  </a:lnTo>
                  <a:lnTo>
                    <a:pt x="6" y="3"/>
                  </a:lnTo>
                  <a:lnTo>
                    <a:pt x="0" y="4"/>
                  </a:lnTo>
                  <a:lnTo>
                    <a:pt x="5" y="2"/>
                  </a:lnTo>
                  <a:lnTo>
                    <a:pt x="14" y="0"/>
                  </a:lnTo>
                  <a:lnTo>
                    <a:pt x="28" y="5"/>
                  </a:lnTo>
                  <a:lnTo>
                    <a:pt x="37" y="13"/>
                  </a:lnTo>
                  <a:lnTo>
                    <a:pt x="44" y="27"/>
                  </a:lnTo>
                  <a:lnTo>
                    <a:pt x="48" y="47"/>
                  </a:lnTo>
                  <a:lnTo>
                    <a:pt x="48" y="58"/>
                  </a:lnTo>
                  <a:lnTo>
                    <a:pt x="50" y="63"/>
                  </a:lnTo>
                  <a:lnTo>
                    <a:pt x="45" y="60"/>
                  </a:lnTo>
                  <a:lnTo>
                    <a:pt x="38" y="65"/>
                  </a:lnTo>
                  <a:lnTo>
                    <a:pt x="34" y="76"/>
                  </a:lnTo>
                  <a:lnTo>
                    <a:pt x="34" y="92"/>
                  </a:lnTo>
                  <a:lnTo>
                    <a:pt x="29" y="101"/>
                  </a:lnTo>
                  <a:lnTo>
                    <a:pt x="25" y="109"/>
                  </a:lnTo>
                  <a:lnTo>
                    <a:pt x="21" y="107"/>
                  </a:lnTo>
                  <a:lnTo>
                    <a:pt x="16" y="114"/>
                  </a:lnTo>
                  <a:lnTo>
                    <a:pt x="14" y="95"/>
                  </a:lnTo>
                  <a:lnTo>
                    <a:pt x="23" y="91"/>
                  </a:lnTo>
                  <a:lnTo>
                    <a:pt x="25" y="74"/>
                  </a:lnTo>
                  <a:lnTo>
                    <a:pt x="31" y="65"/>
                  </a:lnTo>
                  <a:lnTo>
                    <a:pt x="31" y="56"/>
                  </a:lnTo>
                  <a:lnTo>
                    <a:pt x="25" y="50"/>
                  </a:lnTo>
                  <a:lnTo>
                    <a:pt x="23" y="40"/>
                  </a:lnTo>
                  <a:lnTo>
                    <a:pt x="18" y="34"/>
                  </a:lnTo>
                  <a:lnTo>
                    <a:pt x="22" y="3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34" name="Freeform 842"/>
            <p:cNvSpPr>
              <a:spLocks/>
            </p:cNvSpPr>
            <p:nvPr/>
          </p:nvSpPr>
          <p:spPr bwMode="auto">
            <a:xfrm>
              <a:off x="2015" y="2943"/>
              <a:ext cx="16" cy="32"/>
            </a:xfrm>
            <a:custGeom>
              <a:avLst/>
              <a:gdLst>
                <a:gd name="T0" fmla="*/ 14 w 16"/>
                <a:gd name="T1" fmla="*/ 0 h 32"/>
                <a:gd name="T2" fmla="*/ 14 w 16"/>
                <a:gd name="T3" fmla="*/ 5 h 32"/>
                <a:gd name="T4" fmla="*/ 9 w 16"/>
                <a:gd name="T5" fmla="*/ 14 h 32"/>
                <a:gd name="T6" fmla="*/ 8 w 16"/>
                <a:gd name="T7" fmla="*/ 22 h 32"/>
                <a:gd name="T8" fmla="*/ 1 w 16"/>
                <a:gd name="T9" fmla="*/ 25 h 32"/>
                <a:gd name="T10" fmla="*/ 0 w 16"/>
                <a:gd name="T11" fmla="*/ 31 h 32"/>
                <a:gd name="T12" fmla="*/ 6 w 16"/>
                <a:gd name="T13" fmla="*/ 29 h 32"/>
                <a:gd name="T14" fmla="*/ 10 w 16"/>
                <a:gd name="T15" fmla="*/ 21 h 32"/>
                <a:gd name="T16" fmla="*/ 12 w 16"/>
                <a:gd name="T17" fmla="*/ 12 h 32"/>
                <a:gd name="T18" fmla="*/ 15 w 16"/>
                <a:gd name="T19" fmla="*/ 4 h 32"/>
                <a:gd name="T20" fmla="*/ 14 w 16"/>
                <a:gd name="T2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32">
                  <a:moveTo>
                    <a:pt x="14" y="0"/>
                  </a:moveTo>
                  <a:lnTo>
                    <a:pt x="14" y="5"/>
                  </a:lnTo>
                  <a:lnTo>
                    <a:pt x="9" y="14"/>
                  </a:lnTo>
                  <a:lnTo>
                    <a:pt x="8" y="22"/>
                  </a:lnTo>
                  <a:lnTo>
                    <a:pt x="1" y="25"/>
                  </a:lnTo>
                  <a:lnTo>
                    <a:pt x="0" y="31"/>
                  </a:lnTo>
                  <a:lnTo>
                    <a:pt x="6" y="29"/>
                  </a:lnTo>
                  <a:lnTo>
                    <a:pt x="10" y="21"/>
                  </a:lnTo>
                  <a:lnTo>
                    <a:pt x="12" y="12"/>
                  </a:lnTo>
                  <a:lnTo>
                    <a:pt x="15" y="4"/>
                  </a:lnTo>
                  <a:lnTo>
                    <a:pt x="1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35" name="Freeform 843"/>
            <p:cNvSpPr>
              <a:spLocks/>
            </p:cNvSpPr>
            <p:nvPr/>
          </p:nvSpPr>
          <p:spPr bwMode="auto">
            <a:xfrm>
              <a:off x="1954" y="2931"/>
              <a:ext cx="9" cy="33"/>
            </a:xfrm>
            <a:custGeom>
              <a:avLst/>
              <a:gdLst>
                <a:gd name="T0" fmla="*/ 2 w 9"/>
                <a:gd name="T1" fmla="*/ 2 h 33"/>
                <a:gd name="T2" fmla="*/ 6 w 9"/>
                <a:gd name="T3" fmla="*/ 7 h 33"/>
                <a:gd name="T4" fmla="*/ 6 w 9"/>
                <a:gd name="T5" fmla="*/ 15 h 33"/>
                <a:gd name="T6" fmla="*/ 2 w 9"/>
                <a:gd name="T7" fmla="*/ 26 h 33"/>
                <a:gd name="T8" fmla="*/ 0 w 9"/>
                <a:gd name="T9" fmla="*/ 26 h 33"/>
                <a:gd name="T10" fmla="*/ 0 w 9"/>
                <a:gd name="T11" fmla="*/ 31 h 33"/>
                <a:gd name="T12" fmla="*/ 6 w 9"/>
                <a:gd name="T13" fmla="*/ 32 h 33"/>
                <a:gd name="T14" fmla="*/ 2 w 9"/>
                <a:gd name="T15" fmla="*/ 29 h 33"/>
                <a:gd name="T16" fmla="*/ 6 w 9"/>
                <a:gd name="T17" fmla="*/ 23 h 33"/>
                <a:gd name="T18" fmla="*/ 8 w 9"/>
                <a:gd name="T19" fmla="*/ 10 h 33"/>
                <a:gd name="T20" fmla="*/ 4 w 9"/>
                <a:gd name="T21" fmla="*/ 0 h 33"/>
                <a:gd name="T22" fmla="*/ 2 w 9"/>
                <a:gd name="T23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33">
                  <a:moveTo>
                    <a:pt x="2" y="2"/>
                  </a:moveTo>
                  <a:lnTo>
                    <a:pt x="6" y="7"/>
                  </a:lnTo>
                  <a:lnTo>
                    <a:pt x="6" y="15"/>
                  </a:lnTo>
                  <a:lnTo>
                    <a:pt x="2" y="26"/>
                  </a:lnTo>
                  <a:lnTo>
                    <a:pt x="0" y="26"/>
                  </a:lnTo>
                  <a:lnTo>
                    <a:pt x="0" y="31"/>
                  </a:lnTo>
                  <a:lnTo>
                    <a:pt x="6" y="32"/>
                  </a:lnTo>
                  <a:lnTo>
                    <a:pt x="2" y="29"/>
                  </a:lnTo>
                  <a:lnTo>
                    <a:pt x="6" y="23"/>
                  </a:lnTo>
                  <a:lnTo>
                    <a:pt x="8" y="10"/>
                  </a:lnTo>
                  <a:lnTo>
                    <a:pt x="4" y="0"/>
                  </a:lnTo>
                  <a:lnTo>
                    <a:pt x="2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36" name="Freeform 844"/>
            <p:cNvSpPr>
              <a:spLocks/>
            </p:cNvSpPr>
            <p:nvPr/>
          </p:nvSpPr>
          <p:spPr bwMode="auto">
            <a:xfrm>
              <a:off x="1940" y="2880"/>
              <a:ext cx="46" cy="29"/>
            </a:xfrm>
            <a:custGeom>
              <a:avLst/>
              <a:gdLst>
                <a:gd name="T0" fmla="*/ 40 w 46"/>
                <a:gd name="T1" fmla="*/ 7 h 29"/>
                <a:gd name="T2" fmla="*/ 36 w 46"/>
                <a:gd name="T3" fmla="*/ 5 h 29"/>
                <a:gd name="T4" fmla="*/ 33 w 46"/>
                <a:gd name="T5" fmla="*/ 4 h 29"/>
                <a:gd name="T6" fmla="*/ 36 w 46"/>
                <a:gd name="T7" fmla="*/ 9 h 29"/>
                <a:gd name="T8" fmla="*/ 27 w 46"/>
                <a:gd name="T9" fmla="*/ 8 h 29"/>
                <a:gd name="T10" fmla="*/ 31 w 46"/>
                <a:gd name="T11" fmla="*/ 11 h 29"/>
                <a:gd name="T12" fmla="*/ 12 w 46"/>
                <a:gd name="T13" fmla="*/ 14 h 29"/>
                <a:gd name="T14" fmla="*/ 22 w 46"/>
                <a:gd name="T15" fmla="*/ 16 h 29"/>
                <a:gd name="T16" fmla="*/ 18 w 46"/>
                <a:gd name="T17" fmla="*/ 22 h 29"/>
                <a:gd name="T18" fmla="*/ 9 w 46"/>
                <a:gd name="T19" fmla="*/ 27 h 29"/>
                <a:gd name="T20" fmla="*/ 0 w 46"/>
                <a:gd name="T21" fmla="*/ 28 h 29"/>
                <a:gd name="T22" fmla="*/ 10 w 46"/>
                <a:gd name="T23" fmla="*/ 24 h 29"/>
                <a:gd name="T24" fmla="*/ 18 w 46"/>
                <a:gd name="T25" fmla="*/ 18 h 29"/>
                <a:gd name="T26" fmla="*/ 7 w 46"/>
                <a:gd name="T27" fmla="*/ 22 h 29"/>
                <a:gd name="T28" fmla="*/ 18 w 46"/>
                <a:gd name="T29" fmla="*/ 16 h 29"/>
                <a:gd name="T30" fmla="*/ 9 w 46"/>
                <a:gd name="T31" fmla="*/ 15 h 29"/>
                <a:gd name="T32" fmla="*/ 23 w 46"/>
                <a:gd name="T33" fmla="*/ 10 h 29"/>
                <a:gd name="T34" fmla="*/ 12 w 46"/>
                <a:gd name="T35" fmla="*/ 11 h 29"/>
                <a:gd name="T36" fmla="*/ 23 w 46"/>
                <a:gd name="T37" fmla="*/ 7 h 29"/>
                <a:gd name="T38" fmla="*/ 29 w 46"/>
                <a:gd name="T39" fmla="*/ 7 h 29"/>
                <a:gd name="T40" fmla="*/ 23 w 46"/>
                <a:gd name="T41" fmla="*/ 4 h 29"/>
                <a:gd name="T42" fmla="*/ 7 w 46"/>
                <a:gd name="T43" fmla="*/ 9 h 29"/>
                <a:gd name="T44" fmla="*/ 18 w 46"/>
                <a:gd name="T45" fmla="*/ 4 h 29"/>
                <a:gd name="T46" fmla="*/ 27 w 46"/>
                <a:gd name="T47" fmla="*/ 0 h 29"/>
                <a:gd name="T48" fmla="*/ 36 w 46"/>
                <a:gd name="T49" fmla="*/ 2 h 29"/>
                <a:gd name="T50" fmla="*/ 41 w 46"/>
                <a:gd name="T51" fmla="*/ 4 h 29"/>
                <a:gd name="T52" fmla="*/ 45 w 46"/>
                <a:gd name="T53" fmla="*/ 5 h 29"/>
                <a:gd name="T54" fmla="*/ 40 w 46"/>
                <a:gd name="T55" fmla="*/ 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6" h="29">
                  <a:moveTo>
                    <a:pt x="40" y="7"/>
                  </a:moveTo>
                  <a:lnTo>
                    <a:pt x="36" y="5"/>
                  </a:lnTo>
                  <a:lnTo>
                    <a:pt x="33" y="4"/>
                  </a:lnTo>
                  <a:lnTo>
                    <a:pt x="36" y="9"/>
                  </a:lnTo>
                  <a:lnTo>
                    <a:pt x="27" y="8"/>
                  </a:lnTo>
                  <a:lnTo>
                    <a:pt x="31" y="11"/>
                  </a:lnTo>
                  <a:lnTo>
                    <a:pt x="12" y="14"/>
                  </a:lnTo>
                  <a:lnTo>
                    <a:pt x="22" y="16"/>
                  </a:lnTo>
                  <a:lnTo>
                    <a:pt x="18" y="22"/>
                  </a:lnTo>
                  <a:lnTo>
                    <a:pt x="9" y="27"/>
                  </a:lnTo>
                  <a:lnTo>
                    <a:pt x="0" y="28"/>
                  </a:lnTo>
                  <a:lnTo>
                    <a:pt x="10" y="24"/>
                  </a:lnTo>
                  <a:lnTo>
                    <a:pt x="18" y="18"/>
                  </a:lnTo>
                  <a:lnTo>
                    <a:pt x="7" y="22"/>
                  </a:lnTo>
                  <a:lnTo>
                    <a:pt x="18" y="16"/>
                  </a:lnTo>
                  <a:lnTo>
                    <a:pt x="9" y="15"/>
                  </a:lnTo>
                  <a:lnTo>
                    <a:pt x="23" y="10"/>
                  </a:lnTo>
                  <a:lnTo>
                    <a:pt x="12" y="11"/>
                  </a:lnTo>
                  <a:lnTo>
                    <a:pt x="23" y="7"/>
                  </a:lnTo>
                  <a:lnTo>
                    <a:pt x="29" y="7"/>
                  </a:lnTo>
                  <a:lnTo>
                    <a:pt x="23" y="4"/>
                  </a:lnTo>
                  <a:lnTo>
                    <a:pt x="7" y="9"/>
                  </a:lnTo>
                  <a:lnTo>
                    <a:pt x="18" y="4"/>
                  </a:lnTo>
                  <a:lnTo>
                    <a:pt x="27" y="0"/>
                  </a:lnTo>
                  <a:lnTo>
                    <a:pt x="36" y="2"/>
                  </a:lnTo>
                  <a:lnTo>
                    <a:pt x="41" y="4"/>
                  </a:lnTo>
                  <a:lnTo>
                    <a:pt x="45" y="5"/>
                  </a:lnTo>
                  <a:lnTo>
                    <a:pt x="40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37" name="Freeform 845"/>
            <p:cNvSpPr>
              <a:spLocks/>
            </p:cNvSpPr>
            <p:nvPr/>
          </p:nvSpPr>
          <p:spPr bwMode="auto">
            <a:xfrm>
              <a:off x="1926" y="2897"/>
              <a:ext cx="20" cy="44"/>
            </a:xfrm>
            <a:custGeom>
              <a:avLst/>
              <a:gdLst>
                <a:gd name="T0" fmla="*/ 12 w 20"/>
                <a:gd name="T1" fmla="*/ 0 h 44"/>
                <a:gd name="T2" fmla="*/ 9 w 20"/>
                <a:gd name="T3" fmla="*/ 6 h 44"/>
                <a:gd name="T4" fmla="*/ 12 w 20"/>
                <a:gd name="T5" fmla="*/ 6 h 44"/>
                <a:gd name="T6" fmla="*/ 8 w 20"/>
                <a:gd name="T7" fmla="*/ 11 h 44"/>
                <a:gd name="T8" fmla="*/ 14 w 20"/>
                <a:gd name="T9" fmla="*/ 11 h 44"/>
                <a:gd name="T10" fmla="*/ 6 w 20"/>
                <a:gd name="T11" fmla="*/ 19 h 44"/>
                <a:gd name="T12" fmla="*/ 19 w 20"/>
                <a:gd name="T13" fmla="*/ 11 h 44"/>
                <a:gd name="T14" fmla="*/ 12 w 20"/>
                <a:gd name="T15" fmla="*/ 20 h 44"/>
                <a:gd name="T16" fmla="*/ 8 w 20"/>
                <a:gd name="T17" fmla="*/ 35 h 44"/>
                <a:gd name="T18" fmla="*/ 6 w 20"/>
                <a:gd name="T19" fmla="*/ 36 h 44"/>
                <a:gd name="T20" fmla="*/ 4 w 20"/>
                <a:gd name="T21" fmla="*/ 43 h 44"/>
                <a:gd name="T22" fmla="*/ 0 w 20"/>
                <a:gd name="T23" fmla="*/ 33 h 44"/>
                <a:gd name="T24" fmla="*/ 0 w 20"/>
                <a:gd name="T25" fmla="*/ 20 h 44"/>
                <a:gd name="T26" fmla="*/ 4 w 20"/>
                <a:gd name="T27" fmla="*/ 8 h 44"/>
                <a:gd name="T28" fmla="*/ 10 w 20"/>
                <a:gd name="T29" fmla="*/ 2 h 44"/>
                <a:gd name="T30" fmla="*/ 12 w 20"/>
                <a:gd name="T3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" h="44">
                  <a:moveTo>
                    <a:pt x="12" y="0"/>
                  </a:moveTo>
                  <a:lnTo>
                    <a:pt x="9" y="6"/>
                  </a:lnTo>
                  <a:lnTo>
                    <a:pt x="12" y="6"/>
                  </a:lnTo>
                  <a:lnTo>
                    <a:pt x="8" y="11"/>
                  </a:lnTo>
                  <a:lnTo>
                    <a:pt x="14" y="11"/>
                  </a:lnTo>
                  <a:lnTo>
                    <a:pt x="6" y="19"/>
                  </a:lnTo>
                  <a:lnTo>
                    <a:pt x="19" y="11"/>
                  </a:lnTo>
                  <a:lnTo>
                    <a:pt x="12" y="20"/>
                  </a:lnTo>
                  <a:lnTo>
                    <a:pt x="8" y="35"/>
                  </a:lnTo>
                  <a:lnTo>
                    <a:pt x="6" y="36"/>
                  </a:lnTo>
                  <a:lnTo>
                    <a:pt x="4" y="43"/>
                  </a:lnTo>
                  <a:lnTo>
                    <a:pt x="0" y="33"/>
                  </a:lnTo>
                  <a:lnTo>
                    <a:pt x="0" y="20"/>
                  </a:lnTo>
                  <a:lnTo>
                    <a:pt x="4" y="8"/>
                  </a:lnTo>
                  <a:lnTo>
                    <a:pt x="10" y="2"/>
                  </a:lnTo>
                  <a:lnTo>
                    <a:pt x="12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38" name="Freeform 846"/>
            <p:cNvSpPr>
              <a:spLocks/>
            </p:cNvSpPr>
            <p:nvPr/>
          </p:nvSpPr>
          <p:spPr bwMode="auto">
            <a:xfrm>
              <a:off x="1941" y="2958"/>
              <a:ext cx="55" cy="25"/>
            </a:xfrm>
            <a:custGeom>
              <a:avLst/>
              <a:gdLst>
                <a:gd name="T0" fmla="*/ 21 w 55"/>
                <a:gd name="T1" fmla="*/ 5 h 25"/>
                <a:gd name="T2" fmla="*/ 26 w 55"/>
                <a:gd name="T3" fmla="*/ 4 h 25"/>
                <a:gd name="T4" fmla="*/ 32 w 55"/>
                <a:gd name="T5" fmla="*/ 5 h 25"/>
                <a:gd name="T6" fmla="*/ 34 w 55"/>
                <a:gd name="T7" fmla="*/ 0 h 25"/>
                <a:gd name="T8" fmla="*/ 40 w 55"/>
                <a:gd name="T9" fmla="*/ 9 h 25"/>
                <a:gd name="T10" fmla="*/ 51 w 55"/>
                <a:gd name="T11" fmla="*/ 12 h 25"/>
                <a:gd name="T12" fmla="*/ 54 w 55"/>
                <a:gd name="T13" fmla="*/ 22 h 25"/>
                <a:gd name="T14" fmla="*/ 52 w 55"/>
                <a:gd name="T15" fmla="*/ 22 h 25"/>
                <a:gd name="T16" fmla="*/ 43 w 55"/>
                <a:gd name="T17" fmla="*/ 18 h 25"/>
                <a:gd name="T18" fmla="*/ 31 w 55"/>
                <a:gd name="T19" fmla="*/ 17 h 25"/>
                <a:gd name="T20" fmla="*/ 26 w 55"/>
                <a:gd name="T21" fmla="*/ 11 h 25"/>
                <a:gd name="T22" fmla="*/ 18 w 55"/>
                <a:gd name="T23" fmla="*/ 15 h 25"/>
                <a:gd name="T24" fmla="*/ 10 w 55"/>
                <a:gd name="T25" fmla="*/ 17 h 25"/>
                <a:gd name="T26" fmla="*/ 4 w 55"/>
                <a:gd name="T27" fmla="*/ 24 h 25"/>
                <a:gd name="T28" fmla="*/ 0 w 55"/>
                <a:gd name="T29" fmla="*/ 21 h 25"/>
                <a:gd name="T30" fmla="*/ 5 w 55"/>
                <a:gd name="T31" fmla="*/ 11 h 25"/>
                <a:gd name="T32" fmla="*/ 14 w 55"/>
                <a:gd name="T33" fmla="*/ 6 h 25"/>
                <a:gd name="T34" fmla="*/ 18 w 55"/>
                <a:gd name="T35" fmla="*/ 6 h 25"/>
                <a:gd name="T36" fmla="*/ 21 w 55"/>
                <a:gd name="T37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" h="25">
                  <a:moveTo>
                    <a:pt x="21" y="5"/>
                  </a:moveTo>
                  <a:lnTo>
                    <a:pt x="26" y="4"/>
                  </a:lnTo>
                  <a:lnTo>
                    <a:pt x="32" y="5"/>
                  </a:lnTo>
                  <a:lnTo>
                    <a:pt x="34" y="0"/>
                  </a:lnTo>
                  <a:lnTo>
                    <a:pt x="40" y="9"/>
                  </a:lnTo>
                  <a:lnTo>
                    <a:pt x="51" y="12"/>
                  </a:lnTo>
                  <a:lnTo>
                    <a:pt x="54" y="22"/>
                  </a:lnTo>
                  <a:lnTo>
                    <a:pt x="52" y="22"/>
                  </a:lnTo>
                  <a:lnTo>
                    <a:pt x="43" y="18"/>
                  </a:lnTo>
                  <a:lnTo>
                    <a:pt x="31" y="17"/>
                  </a:lnTo>
                  <a:lnTo>
                    <a:pt x="26" y="11"/>
                  </a:lnTo>
                  <a:lnTo>
                    <a:pt x="18" y="15"/>
                  </a:lnTo>
                  <a:lnTo>
                    <a:pt x="10" y="17"/>
                  </a:lnTo>
                  <a:lnTo>
                    <a:pt x="4" y="24"/>
                  </a:lnTo>
                  <a:lnTo>
                    <a:pt x="0" y="21"/>
                  </a:lnTo>
                  <a:lnTo>
                    <a:pt x="5" y="11"/>
                  </a:lnTo>
                  <a:lnTo>
                    <a:pt x="14" y="6"/>
                  </a:lnTo>
                  <a:lnTo>
                    <a:pt x="18" y="6"/>
                  </a:lnTo>
                  <a:lnTo>
                    <a:pt x="21" y="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39" name="Freeform 847"/>
            <p:cNvSpPr>
              <a:spLocks/>
            </p:cNvSpPr>
            <p:nvPr/>
          </p:nvSpPr>
          <p:spPr bwMode="auto">
            <a:xfrm>
              <a:off x="1933" y="2957"/>
              <a:ext cx="66" cy="58"/>
            </a:xfrm>
            <a:custGeom>
              <a:avLst/>
              <a:gdLst>
                <a:gd name="T0" fmla="*/ 3 w 66"/>
                <a:gd name="T1" fmla="*/ 1 h 58"/>
                <a:gd name="T2" fmla="*/ 5 w 66"/>
                <a:gd name="T3" fmla="*/ 18 h 58"/>
                <a:gd name="T4" fmla="*/ 12 w 66"/>
                <a:gd name="T5" fmla="*/ 18 h 58"/>
                <a:gd name="T6" fmla="*/ 16 w 66"/>
                <a:gd name="T7" fmla="*/ 22 h 58"/>
                <a:gd name="T8" fmla="*/ 18 w 66"/>
                <a:gd name="T9" fmla="*/ 27 h 58"/>
                <a:gd name="T10" fmla="*/ 16 w 66"/>
                <a:gd name="T11" fmla="*/ 30 h 58"/>
                <a:gd name="T12" fmla="*/ 25 w 66"/>
                <a:gd name="T13" fmla="*/ 32 h 58"/>
                <a:gd name="T14" fmla="*/ 25 w 66"/>
                <a:gd name="T15" fmla="*/ 28 h 58"/>
                <a:gd name="T16" fmla="*/ 22 w 66"/>
                <a:gd name="T17" fmla="*/ 27 h 58"/>
                <a:gd name="T18" fmla="*/ 30 w 66"/>
                <a:gd name="T19" fmla="*/ 25 h 58"/>
                <a:gd name="T20" fmla="*/ 43 w 66"/>
                <a:gd name="T21" fmla="*/ 27 h 58"/>
                <a:gd name="T22" fmla="*/ 41 w 66"/>
                <a:gd name="T23" fmla="*/ 29 h 58"/>
                <a:gd name="T24" fmla="*/ 45 w 66"/>
                <a:gd name="T25" fmla="*/ 33 h 58"/>
                <a:gd name="T26" fmla="*/ 55 w 66"/>
                <a:gd name="T27" fmla="*/ 28 h 58"/>
                <a:gd name="T28" fmla="*/ 51 w 66"/>
                <a:gd name="T29" fmla="*/ 23 h 58"/>
                <a:gd name="T30" fmla="*/ 52 w 66"/>
                <a:gd name="T31" fmla="*/ 17 h 58"/>
                <a:gd name="T32" fmla="*/ 62 w 66"/>
                <a:gd name="T33" fmla="*/ 23 h 58"/>
                <a:gd name="T34" fmla="*/ 65 w 66"/>
                <a:gd name="T35" fmla="*/ 39 h 58"/>
                <a:gd name="T36" fmla="*/ 59 w 66"/>
                <a:gd name="T37" fmla="*/ 48 h 58"/>
                <a:gd name="T38" fmla="*/ 47 w 66"/>
                <a:gd name="T39" fmla="*/ 52 h 58"/>
                <a:gd name="T40" fmla="*/ 43 w 66"/>
                <a:gd name="T41" fmla="*/ 55 h 58"/>
                <a:gd name="T42" fmla="*/ 22 w 66"/>
                <a:gd name="T43" fmla="*/ 57 h 58"/>
                <a:gd name="T44" fmla="*/ 19 w 66"/>
                <a:gd name="T45" fmla="*/ 51 h 58"/>
                <a:gd name="T46" fmla="*/ 8 w 66"/>
                <a:gd name="T47" fmla="*/ 42 h 58"/>
                <a:gd name="T48" fmla="*/ 7 w 66"/>
                <a:gd name="T49" fmla="*/ 31 h 58"/>
                <a:gd name="T50" fmla="*/ 0 w 66"/>
                <a:gd name="T51" fmla="*/ 26 h 58"/>
                <a:gd name="T52" fmla="*/ 3 w 66"/>
                <a:gd name="T53" fmla="*/ 13 h 58"/>
                <a:gd name="T54" fmla="*/ 2 w 66"/>
                <a:gd name="T55" fmla="*/ 0 h 58"/>
                <a:gd name="T56" fmla="*/ 3 w 66"/>
                <a:gd name="T57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6" h="58">
                  <a:moveTo>
                    <a:pt x="3" y="1"/>
                  </a:moveTo>
                  <a:lnTo>
                    <a:pt x="5" y="18"/>
                  </a:lnTo>
                  <a:lnTo>
                    <a:pt x="12" y="18"/>
                  </a:lnTo>
                  <a:lnTo>
                    <a:pt x="16" y="22"/>
                  </a:lnTo>
                  <a:lnTo>
                    <a:pt x="18" y="27"/>
                  </a:lnTo>
                  <a:lnTo>
                    <a:pt x="16" y="30"/>
                  </a:lnTo>
                  <a:lnTo>
                    <a:pt x="25" y="32"/>
                  </a:lnTo>
                  <a:lnTo>
                    <a:pt x="25" y="28"/>
                  </a:lnTo>
                  <a:lnTo>
                    <a:pt x="22" y="27"/>
                  </a:lnTo>
                  <a:lnTo>
                    <a:pt x="30" y="25"/>
                  </a:lnTo>
                  <a:lnTo>
                    <a:pt x="43" y="27"/>
                  </a:lnTo>
                  <a:lnTo>
                    <a:pt x="41" y="29"/>
                  </a:lnTo>
                  <a:lnTo>
                    <a:pt x="45" y="33"/>
                  </a:lnTo>
                  <a:lnTo>
                    <a:pt x="55" y="28"/>
                  </a:lnTo>
                  <a:lnTo>
                    <a:pt x="51" y="23"/>
                  </a:lnTo>
                  <a:lnTo>
                    <a:pt x="52" y="17"/>
                  </a:lnTo>
                  <a:lnTo>
                    <a:pt x="62" y="23"/>
                  </a:lnTo>
                  <a:lnTo>
                    <a:pt x="65" y="39"/>
                  </a:lnTo>
                  <a:lnTo>
                    <a:pt x="59" y="48"/>
                  </a:lnTo>
                  <a:lnTo>
                    <a:pt x="47" y="52"/>
                  </a:lnTo>
                  <a:lnTo>
                    <a:pt x="43" y="55"/>
                  </a:lnTo>
                  <a:lnTo>
                    <a:pt x="22" y="57"/>
                  </a:lnTo>
                  <a:lnTo>
                    <a:pt x="19" y="51"/>
                  </a:lnTo>
                  <a:lnTo>
                    <a:pt x="8" y="42"/>
                  </a:lnTo>
                  <a:lnTo>
                    <a:pt x="7" y="31"/>
                  </a:lnTo>
                  <a:lnTo>
                    <a:pt x="0" y="26"/>
                  </a:lnTo>
                  <a:lnTo>
                    <a:pt x="3" y="13"/>
                  </a:lnTo>
                  <a:lnTo>
                    <a:pt x="2" y="0"/>
                  </a:lnTo>
                  <a:lnTo>
                    <a:pt x="3" y="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40" name="Freeform 848"/>
            <p:cNvSpPr>
              <a:spLocks/>
            </p:cNvSpPr>
            <p:nvPr/>
          </p:nvSpPr>
          <p:spPr bwMode="auto">
            <a:xfrm>
              <a:off x="1930" y="2938"/>
              <a:ext cx="31" cy="19"/>
            </a:xfrm>
            <a:custGeom>
              <a:avLst/>
              <a:gdLst>
                <a:gd name="T0" fmla="*/ 0 w 31"/>
                <a:gd name="T1" fmla="*/ 0 h 19"/>
                <a:gd name="T2" fmla="*/ 1 w 31"/>
                <a:gd name="T3" fmla="*/ 12 h 19"/>
                <a:gd name="T4" fmla="*/ 2 w 31"/>
                <a:gd name="T5" fmla="*/ 16 h 19"/>
                <a:gd name="T6" fmla="*/ 6 w 31"/>
                <a:gd name="T7" fmla="*/ 18 h 19"/>
                <a:gd name="T8" fmla="*/ 11 w 31"/>
                <a:gd name="T9" fmla="*/ 18 h 19"/>
                <a:gd name="T10" fmla="*/ 22 w 31"/>
                <a:gd name="T11" fmla="*/ 17 h 19"/>
                <a:gd name="T12" fmla="*/ 25 w 31"/>
                <a:gd name="T13" fmla="*/ 15 h 19"/>
                <a:gd name="T14" fmla="*/ 29 w 31"/>
                <a:gd name="T15" fmla="*/ 12 h 19"/>
                <a:gd name="T16" fmla="*/ 30 w 31"/>
                <a:gd name="T17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lnTo>
                    <a:pt x="1" y="12"/>
                  </a:lnTo>
                  <a:lnTo>
                    <a:pt x="2" y="16"/>
                  </a:lnTo>
                  <a:lnTo>
                    <a:pt x="6" y="18"/>
                  </a:lnTo>
                  <a:lnTo>
                    <a:pt x="11" y="18"/>
                  </a:lnTo>
                  <a:lnTo>
                    <a:pt x="22" y="17"/>
                  </a:lnTo>
                  <a:lnTo>
                    <a:pt x="25" y="15"/>
                  </a:lnTo>
                  <a:lnTo>
                    <a:pt x="29" y="12"/>
                  </a:lnTo>
                  <a:lnTo>
                    <a:pt x="30" y="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41" name="Freeform 849"/>
            <p:cNvSpPr>
              <a:spLocks/>
            </p:cNvSpPr>
            <p:nvPr/>
          </p:nvSpPr>
          <p:spPr bwMode="auto">
            <a:xfrm>
              <a:off x="1931" y="2932"/>
              <a:ext cx="72" cy="25"/>
            </a:xfrm>
            <a:custGeom>
              <a:avLst/>
              <a:gdLst>
                <a:gd name="T0" fmla="*/ 0 w 72"/>
                <a:gd name="T1" fmla="*/ 4 h 25"/>
                <a:gd name="T2" fmla="*/ 1 w 72"/>
                <a:gd name="T3" fmla="*/ 1 h 25"/>
                <a:gd name="T4" fmla="*/ 4 w 72"/>
                <a:gd name="T5" fmla="*/ 0 h 25"/>
                <a:gd name="T6" fmla="*/ 11 w 72"/>
                <a:gd name="T7" fmla="*/ 0 h 25"/>
                <a:gd name="T8" fmla="*/ 62 w 72"/>
                <a:gd name="T9" fmla="*/ 0 h 25"/>
                <a:gd name="T10" fmla="*/ 68 w 72"/>
                <a:gd name="T11" fmla="*/ 1 h 25"/>
                <a:gd name="T12" fmla="*/ 71 w 72"/>
                <a:gd name="T13" fmla="*/ 4 h 25"/>
                <a:gd name="T14" fmla="*/ 71 w 72"/>
                <a:gd name="T15" fmla="*/ 9 h 25"/>
                <a:gd name="T16" fmla="*/ 71 w 72"/>
                <a:gd name="T17" fmla="*/ 18 h 25"/>
                <a:gd name="T18" fmla="*/ 70 w 72"/>
                <a:gd name="T19" fmla="*/ 22 h 25"/>
                <a:gd name="T20" fmla="*/ 66 w 72"/>
                <a:gd name="T21" fmla="*/ 24 h 25"/>
                <a:gd name="T22" fmla="*/ 45 w 72"/>
                <a:gd name="T23" fmla="*/ 24 h 25"/>
                <a:gd name="T24" fmla="*/ 41 w 72"/>
                <a:gd name="T25" fmla="*/ 19 h 25"/>
                <a:gd name="T26" fmla="*/ 39 w 72"/>
                <a:gd name="T27" fmla="*/ 15 h 25"/>
                <a:gd name="T28" fmla="*/ 37 w 72"/>
                <a:gd name="T29" fmla="*/ 7 h 25"/>
                <a:gd name="T30" fmla="*/ 40 w 72"/>
                <a:gd name="T31" fmla="*/ 2 h 25"/>
                <a:gd name="T32" fmla="*/ 41 w 72"/>
                <a:gd name="T33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" h="25">
                  <a:moveTo>
                    <a:pt x="0" y="4"/>
                  </a:moveTo>
                  <a:lnTo>
                    <a:pt x="1" y="1"/>
                  </a:lnTo>
                  <a:lnTo>
                    <a:pt x="4" y="0"/>
                  </a:lnTo>
                  <a:lnTo>
                    <a:pt x="11" y="0"/>
                  </a:lnTo>
                  <a:lnTo>
                    <a:pt x="62" y="0"/>
                  </a:lnTo>
                  <a:lnTo>
                    <a:pt x="68" y="1"/>
                  </a:lnTo>
                  <a:lnTo>
                    <a:pt x="71" y="4"/>
                  </a:lnTo>
                  <a:lnTo>
                    <a:pt x="71" y="9"/>
                  </a:lnTo>
                  <a:lnTo>
                    <a:pt x="71" y="18"/>
                  </a:lnTo>
                  <a:lnTo>
                    <a:pt x="70" y="22"/>
                  </a:lnTo>
                  <a:lnTo>
                    <a:pt x="66" y="24"/>
                  </a:lnTo>
                  <a:lnTo>
                    <a:pt x="45" y="24"/>
                  </a:lnTo>
                  <a:lnTo>
                    <a:pt x="41" y="19"/>
                  </a:lnTo>
                  <a:lnTo>
                    <a:pt x="39" y="15"/>
                  </a:lnTo>
                  <a:lnTo>
                    <a:pt x="37" y="7"/>
                  </a:lnTo>
                  <a:lnTo>
                    <a:pt x="40" y="2"/>
                  </a:lnTo>
                  <a:lnTo>
                    <a:pt x="41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42" name="Line 850"/>
            <p:cNvSpPr>
              <a:spLocks noChangeShapeType="1"/>
            </p:cNvSpPr>
            <p:nvPr/>
          </p:nvSpPr>
          <p:spPr bwMode="auto">
            <a:xfrm>
              <a:off x="2002" y="2940"/>
              <a:ext cx="18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43" name="Line 851"/>
            <p:cNvSpPr>
              <a:spLocks noChangeShapeType="1"/>
            </p:cNvSpPr>
            <p:nvPr/>
          </p:nvSpPr>
          <p:spPr bwMode="auto">
            <a:xfrm flipV="1">
              <a:off x="1960" y="2937"/>
              <a:ext cx="8" cy="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44" name="Freeform 852"/>
            <p:cNvSpPr>
              <a:spLocks/>
            </p:cNvSpPr>
            <p:nvPr/>
          </p:nvSpPr>
          <p:spPr bwMode="auto">
            <a:xfrm>
              <a:off x="2005" y="2972"/>
              <a:ext cx="95" cy="70"/>
            </a:xfrm>
            <a:custGeom>
              <a:avLst/>
              <a:gdLst>
                <a:gd name="T0" fmla="*/ 7 w 95"/>
                <a:gd name="T1" fmla="*/ 7 h 70"/>
                <a:gd name="T2" fmla="*/ 9 w 95"/>
                <a:gd name="T3" fmla="*/ 18 h 70"/>
                <a:gd name="T4" fmla="*/ 0 w 95"/>
                <a:gd name="T5" fmla="*/ 35 h 70"/>
                <a:gd name="T6" fmla="*/ 11 w 95"/>
                <a:gd name="T7" fmla="*/ 21 h 70"/>
                <a:gd name="T8" fmla="*/ 24 w 95"/>
                <a:gd name="T9" fmla="*/ 32 h 70"/>
                <a:gd name="T10" fmla="*/ 76 w 95"/>
                <a:gd name="T11" fmla="*/ 48 h 70"/>
                <a:gd name="T12" fmla="*/ 94 w 95"/>
                <a:gd name="T13" fmla="*/ 69 h 70"/>
                <a:gd name="T14" fmla="*/ 94 w 95"/>
                <a:gd name="T15" fmla="*/ 65 h 70"/>
                <a:gd name="T16" fmla="*/ 79 w 95"/>
                <a:gd name="T17" fmla="*/ 46 h 70"/>
                <a:gd name="T18" fmla="*/ 24 w 95"/>
                <a:gd name="T19" fmla="*/ 28 h 70"/>
                <a:gd name="T20" fmla="*/ 11 w 95"/>
                <a:gd name="T21" fmla="*/ 14 h 70"/>
                <a:gd name="T22" fmla="*/ 16 w 95"/>
                <a:gd name="T23" fmla="*/ 6 h 70"/>
                <a:gd name="T24" fmla="*/ 11 w 95"/>
                <a:gd name="T25" fmla="*/ 0 h 70"/>
                <a:gd name="T26" fmla="*/ 7 w 95"/>
                <a:gd name="T2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70">
                  <a:moveTo>
                    <a:pt x="7" y="7"/>
                  </a:moveTo>
                  <a:lnTo>
                    <a:pt x="9" y="18"/>
                  </a:lnTo>
                  <a:lnTo>
                    <a:pt x="0" y="35"/>
                  </a:lnTo>
                  <a:lnTo>
                    <a:pt x="11" y="21"/>
                  </a:lnTo>
                  <a:lnTo>
                    <a:pt x="24" y="32"/>
                  </a:lnTo>
                  <a:lnTo>
                    <a:pt x="76" y="48"/>
                  </a:lnTo>
                  <a:lnTo>
                    <a:pt x="94" y="69"/>
                  </a:lnTo>
                  <a:lnTo>
                    <a:pt x="94" y="65"/>
                  </a:lnTo>
                  <a:lnTo>
                    <a:pt x="79" y="46"/>
                  </a:lnTo>
                  <a:lnTo>
                    <a:pt x="24" y="28"/>
                  </a:lnTo>
                  <a:lnTo>
                    <a:pt x="11" y="14"/>
                  </a:lnTo>
                  <a:lnTo>
                    <a:pt x="16" y="6"/>
                  </a:lnTo>
                  <a:lnTo>
                    <a:pt x="11" y="0"/>
                  </a:lnTo>
                  <a:lnTo>
                    <a:pt x="7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45" name="Freeform 853"/>
            <p:cNvSpPr>
              <a:spLocks/>
            </p:cNvSpPr>
            <p:nvPr/>
          </p:nvSpPr>
          <p:spPr bwMode="auto">
            <a:xfrm>
              <a:off x="1936" y="3011"/>
              <a:ext cx="65" cy="126"/>
            </a:xfrm>
            <a:custGeom>
              <a:avLst/>
              <a:gdLst>
                <a:gd name="T0" fmla="*/ 64 w 65"/>
                <a:gd name="T1" fmla="*/ 2 h 126"/>
                <a:gd name="T2" fmla="*/ 45 w 65"/>
                <a:gd name="T3" fmla="*/ 26 h 126"/>
                <a:gd name="T4" fmla="*/ 37 w 65"/>
                <a:gd name="T5" fmla="*/ 42 h 126"/>
                <a:gd name="T6" fmla="*/ 35 w 65"/>
                <a:gd name="T7" fmla="*/ 20 h 126"/>
                <a:gd name="T8" fmla="*/ 39 w 65"/>
                <a:gd name="T9" fmla="*/ 16 h 126"/>
                <a:gd name="T10" fmla="*/ 43 w 65"/>
                <a:gd name="T11" fmla="*/ 20 h 126"/>
                <a:gd name="T12" fmla="*/ 31 w 65"/>
                <a:gd name="T13" fmla="*/ 0 h 126"/>
                <a:gd name="T14" fmla="*/ 35 w 65"/>
                <a:gd name="T15" fmla="*/ 14 h 126"/>
                <a:gd name="T16" fmla="*/ 31 w 65"/>
                <a:gd name="T17" fmla="*/ 18 h 126"/>
                <a:gd name="T18" fmla="*/ 22 w 65"/>
                <a:gd name="T19" fmla="*/ 19 h 126"/>
                <a:gd name="T20" fmla="*/ 25 w 65"/>
                <a:gd name="T21" fmla="*/ 26 h 126"/>
                <a:gd name="T22" fmla="*/ 31 w 65"/>
                <a:gd name="T23" fmla="*/ 26 h 126"/>
                <a:gd name="T24" fmla="*/ 31 w 65"/>
                <a:gd name="T25" fmla="*/ 52 h 126"/>
                <a:gd name="T26" fmla="*/ 0 w 65"/>
                <a:gd name="T27" fmla="*/ 121 h 126"/>
                <a:gd name="T28" fmla="*/ 1 w 65"/>
                <a:gd name="T29" fmla="*/ 125 h 126"/>
                <a:gd name="T30" fmla="*/ 43 w 65"/>
                <a:gd name="T31" fmla="*/ 35 h 126"/>
                <a:gd name="T32" fmla="*/ 54 w 65"/>
                <a:gd name="T33" fmla="*/ 16 h 126"/>
                <a:gd name="T34" fmla="*/ 64 w 65"/>
                <a:gd name="T35" fmla="*/ 2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26">
                  <a:moveTo>
                    <a:pt x="64" y="2"/>
                  </a:moveTo>
                  <a:lnTo>
                    <a:pt x="45" y="26"/>
                  </a:lnTo>
                  <a:lnTo>
                    <a:pt x="37" y="42"/>
                  </a:lnTo>
                  <a:lnTo>
                    <a:pt x="35" y="20"/>
                  </a:lnTo>
                  <a:lnTo>
                    <a:pt x="39" y="16"/>
                  </a:lnTo>
                  <a:lnTo>
                    <a:pt x="43" y="20"/>
                  </a:lnTo>
                  <a:lnTo>
                    <a:pt x="31" y="0"/>
                  </a:lnTo>
                  <a:lnTo>
                    <a:pt x="35" y="14"/>
                  </a:lnTo>
                  <a:lnTo>
                    <a:pt x="31" y="18"/>
                  </a:lnTo>
                  <a:lnTo>
                    <a:pt x="22" y="19"/>
                  </a:lnTo>
                  <a:lnTo>
                    <a:pt x="25" y="26"/>
                  </a:lnTo>
                  <a:lnTo>
                    <a:pt x="31" y="26"/>
                  </a:lnTo>
                  <a:lnTo>
                    <a:pt x="31" y="52"/>
                  </a:lnTo>
                  <a:lnTo>
                    <a:pt x="0" y="121"/>
                  </a:lnTo>
                  <a:lnTo>
                    <a:pt x="1" y="125"/>
                  </a:lnTo>
                  <a:lnTo>
                    <a:pt x="43" y="35"/>
                  </a:lnTo>
                  <a:lnTo>
                    <a:pt x="54" y="16"/>
                  </a:lnTo>
                  <a:lnTo>
                    <a:pt x="64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46" name="Freeform 854"/>
            <p:cNvSpPr>
              <a:spLocks/>
            </p:cNvSpPr>
            <p:nvPr/>
          </p:nvSpPr>
          <p:spPr bwMode="auto">
            <a:xfrm>
              <a:off x="1905" y="3011"/>
              <a:ext cx="58" cy="104"/>
            </a:xfrm>
            <a:custGeom>
              <a:avLst/>
              <a:gdLst>
                <a:gd name="T0" fmla="*/ 57 w 58"/>
                <a:gd name="T1" fmla="*/ 3 h 104"/>
                <a:gd name="T2" fmla="*/ 51 w 58"/>
                <a:gd name="T3" fmla="*/ 18 h 104"/>
                <a:gd name="T4" fmla="*/ 56 w 58"/>
                <a:gd name="T5" fmla="*/ 19 h 104"/>
                <a:gd name="T6" fmla="*/ 48 w 58"/>
                <a:gd name="T7" fmla="*/ 36 h 104"/>
                <a:gd name="T8" fmla="*/ 31 w 58"/>
                <a:gd name="T9" fmla="*/ 74 h 104"/>
                <a:gd name="T10" fmla="*/ 25 w 58"/>
                <a:gd name="T11" fmla="*/ 103 h 104"/>
                <a:gd name="T12" fmla="*/ 20 w 58"/>
                <a:gd name="T13" fmla="*/ 93 h 104"/>
                <a:gd name="T14" fmla="*/ 31 w 58"/>
                <a:gd name="T15" fmla="*/ 53 h 104"/>
                <a:gd name="T16" fmla="*/ 44 w 58"/>
                <a:gd name="T17" fmla="*/ 16 h 104"/>
                <a:gd name="T18" fmla="*/ 17 w 58"/>
                <a:gd name="T19" fmla="*/ 39 h 104"/>
                <a:gd name="T20" fmla="*/ 5 w 58"/>
                <a:gd name="T21" fmla="*/ 58 h 104"/>
                <a:gd name="T22" fmla="*/ 6 w 58"/>
                <a:gd name="T23" fmla="*/ 84 h 104"/>
                <a:gd name="T24" fmla="*/ 4 w 58"/>
                <a:gd name="T25" fmla="*/ 82 h 104"/>
                <a:gd name="T26" fmla="*/ 0 w 58"/>
                <a:gd name="T27" fmla="*/ 53 h 104"/>
                <a:gd name="T28" fmla="*/ 17 w 58"/>
                <a:gd name="T29" fmla="*/ 29 h 104"/>
                <a:gd name="T30" fmla="*/ 46 w 58"/>
                <a:gd name="T31" fmla="*/ 10 h 104"/>
                <a:gd name="T32" fmla="*/ 56 w 58"/>
                <a:gd name="T33" fmla="*/ 0 h 104"/>
                <a:gd name="T34" fmla="*/ 57 w 58"/>
                <a:gd name="T35" fmla="*/ 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" h="104">
                  <a:moveTo>
                    <a:pt x="57" y="3"/>
                  </a:moveTo>
                  <a:lnTo>
                    <a:pt x="51" y="18"/>
                  </a:lnTo>
                  <a:lnTo>
                    <a:pt x="56" y="19"/>
                  </a:lnTo>
                  <a:lnTo>
                    <a:pt x="48" y="36"/>
                  </a:lnTo>
                  <a:lnTo>
                    <a:pt x="31" y="74"/>
                  </a:lnTo>
                  <a:lnTo>
                    <a:pt x="25" y="103"/>
                  </a:lnTo>
                  <a:lnTo>
                    <a:pt x="20" y="93"/>
                  </a:lnTo>
                  <a:lnTo>
                    <a:pt x="31" y="53"/>
                  </a:lnTo>
                  <a:lnTo>
                    <a:pt x="44" y="16"/>
                  </a:lnTo>
                  <a:lnTo>
                    <a:pt x="17" y="39"/>
                  </a:lnTo>
                  <a:lnTo>
                    <a:pt x="5" y="58"/>
                  </a:lnTo>
                  <a:lnTo>
                    <a:pt x="6" y="84"/>
                  </a:lnTo>
                  <a:lnTo>
                    <a:pt x="4" y="82"/>
                  </a:lnTo>
                  <a:lnTo>
                    <a:pt x="0" y="53"/>
                  </a:lnTo>
                  <a:lnTo>
                    <a:pt x="17" y="29"/>
                  </a:lnTo>
                  <a:lnTo>
                    <a:pt x="46" y="10"/>
                  </a:lnTo>
                  <a:lnTo>
                    <a:pt x="56" y="0"/>
                  </a:lnTo>
                  <a:lnTo>
                    <a:pt x="57" y="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47" name="Freeform 855"/>
            <p:cNvSpPr>
              <a:spLocks/>
            </p:cNvSpPr>
            <p:nvPr/>
          </p:nvSpPr>
          <p:spPr bwMode="auto">
            <a:xfrm>
              <a:off x="1938" y="3005"/>
              <a:ext cx="88" cy="162"/>
            </a:xfrm>
            <a:custGeom>
              <a:avLst/>
              <a:gdLst>
                <a:gd name="T0" fmla="*/ 86 w 88"/>
                <a:gd name="T1" fmla="*/ 0 h 162"/>
                <a:gd name="T2" fmla="*/ 83 w 88"/>
                <a:gd name="T3" fmla="*/ 21 h 162"/>
                <a:gd name="T4" fmla="*/ 67 w 88"/>
                <a:gd name="T5" fmla="*/ 25 h 162"/>
                <a:gd name="T6" fmla="*/ 72 w 88"/>
                <a:gd name="T7" fmla="*/ 38 h 162"/>
                <a:gd name="T8" fmla="*/ 44 w 88"/>
                <a:gd name="T9" fmla="*/ 84 h 162"/>
                <a:gd name="T10" fmla="*/ 18 w 88"/>
                <a:gd name="T11" fmla="*/ 130 h 162"/>
                <a:gd name="T12" fmla="*/ 0 w 88"/>
                <a:gd name="T13" fmla="*/ 161 h 162"/>
                <a:gd name="T14" fmla="*/ 36 w 88"/>
                <a:gd name="T15" fmla="*/ 103 h 162"/>
                <a:gd name="T16" fmla="*/ 76 w 88"/>
                <a:gd name="T17" fmla="*/ 35 h 162"/>
                <a:gd name="T18" fmla="*/ 72 w 88"/>
                <a:gd name="T19" fmla="*/ 30 h 162"/>
                <a:gd name="T20" fmla="*/ 86 w 88"/>
                <a:gd name="T21" fmla="*/ 24 h 162"/>
                <a:gd name="T22" fmla="*/ 87 w 88"/>
                <a:gd name="T23" fmla="*/ 4 h 162"/>
                <a:gd name="T24" fmla="*/ 86 w 88"/>
                <a:gd name="T2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62">
                  <a:moveTo>
                    <a:pt x="86" y="0"/>
                  </a:moveTo>
                  <a:lnTo>
                    <a:pt x="83" y="21"/>
                  </a:lnTo>
                  <a:lnTo>
                    <a:pt x="67" y="25"/>
                  </a:lnTo>
                  <a:lnTo>
                    <a:pt x="72" y="38"/>
                  </a:lnTo>
                  <a:lnTo>
                    <a:pt x="44" y="84"/>
                  </a:lnTo>
                  <a:lnTo>
                    <a:pt x="18" y="130"/>
                  </a:lnTo>
                  <a:lnTo>
                    <a:pt x="0" y="161"/>
                  </a:lnTo>
                  <a:lnTo>
                    <a:pt x="36" y="103"/>
                  </a:lnTo>
                  <a:lnTo>
                    <a:pt x="76" y="35"/>
                  </a:lnTo>
                  <a:lnTo>
                    <a:pt x="72" y="30"/>
                  </a:lnTo>
                  <a:lnTo>
                    <a:pt x="86" y="24"/>
                  </a:lnTo>
                  <a:lnTo>
                    <a:pt x="87" y="4"/>
                  </a:lnTo>
                  <a:lnTo>
                    <a:pt x="86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48" name="Freeform 856"/>
            <p:cNvSpPr>
              <a:spLocks/>
            </p:cNvSpPr>
            <p:nvPr/>
          </p:nvSpPr>
          <p:spPr bwMode="auto">
            <a:xfrm>
              <a:off x="1974" y="3037"/>
              <a:ext cx="94" cy="299"/>
            </a:xfrm>
            <a:custGeom>
              <a:avLst/>
              <a:gdLst>
                <a:gd name="T0" fmla="*/ 72 w 94"/>
                <a:gd name="T1" fmla="*/ 0 h 299"/>
                <a:gd name="T2" fmla="*/ 61 w 94"/>
                <a:gd name="T3" fmla="*/ 40 h 299"/>
                <a:gd name="T4" fmla="*/ 62 w 94"/>
                <a:gd name="T5" fmla="*/ 79 h 299"/>
                <a:gd name="T6" fmla="*/ 71 w 94"/>
                <a:gd name="T7" fmla="*/ 121 h 299"/>
                <a:gd name="T8" fmla="*/ 77 w 94"/>
                <a:gd name="T9" fmla="*/ 103 h 299"/>
                <a:gd name="T10" fmla="*/ 75 w 94"/>
                <a:gd name="T11" fmla="*/ 123 h 299"/>
                <a:gd name="T12" fmla="*/ 71 w 94"/>
                <a:gd name="T13" fmla="*/ 137 h 299"/>
                <a:gd name="T14" fmla="*/ 84 w 94"/>
                <a:gd name="T15" fmla="*/ 181 h 299"/>
                <a:gd name="T16" fmla="*/ 70 w 94"/>
                <a:gd name="T17" fmla="*/ 164 h 299"/>
                <a:gd name="T18" fmla="*/ 66 w 94"/>
                <a:gd name="T19" fmla="*/ 183 h 299"/>
                <a:gd name="T20" fmla="*/ 79 w 94"/>
                <a:gd name="T21" fmla="*/ 196 h 299"/>
                <a:gd name="T22" fmla="*/ 70 w 94"/>
                <a:gd name="T23" fmla="*/ 196 h 299"/>
                <a:gd name="T24" fmla="*/ 69 w 94"/>
                <a:gd name="T25" fmla="*/ 208 h 299"/>
                <a:gd name="T26" fmla="*/ 79 w 94"/>
                <a:gd name="T27" fmla="*/ 226 h 299"/>
                <a:gd name="T28" fmla="*/ 83 w 94"/>
                <a:gd name="T29" fmla="*/ 232 h 299"/>
                <a:gd name="T30" fmla="*/ 77 w 94"/>
                <a:gd name="T31" fmla="*/ 240 h 299"/>
                <a:gd name="T32" fmla="*/ 90 w 94"/>
                <a:gd name="T33" fmla="*/ 264 h 299"/>
                <a:gd name="T34" fmla="*/ 81 w 94"/>
                <a:gd name="T35" fmla="*/ 261 h 299"/>
                <a:gd name="T36" fmla="*/ 93 w 94"/>
                <a:gd name="T37" fmla="*/ 297 h 299"/>
                <a:gd name="T38" fmla="*/ 84 w 94"/>
                <a:gd name="T39" fmla="*/ 281 h 299"/>
                <a:gd name="T40" fmla="*/ 66 w 94"/>
                <a:gd name="T41" fmla="*/ 231 h 299"/>
                <a:gd name="T42" fmla="*/ 64 w 94"/>
                <a:gd name="T43" fmla="*/ 194 h 299"/>
                <a:gd name="T44" fmla="*/ 40 w 94"/>
                <a:gd name="T45" fmla="*/ 283 h 299"/>
                <a:gd name="T46" fmla="*/ 88 w 94"/>
                <a:gd name="T47" fmla="*/ 298 h 299"/>
                <a:gd name="T48" fmla="*/ 35 w 94"/>
                <a:gd name="T49" fmla="*/ 285 h 299"/>
                <a:gd name="T50" fmla="*/ 61 w 94"/>
                <a:gd name="T51" fmla="*/ 178 h 299"/>
                <a:gd name="T52" fmla="*/ 0 w 94"/>
                <a:gd name="T53" fmla="*/ 211 h 299"/>
                <a:gd name="T54" fmla="*/ 54 w 94"/>
                <a:gd name="T55" fmla="*/ 177 h 299"/>
                <a:gd name="T56" fmla="*/ 54 w 94"/>
                <a:gd name="T57" fmla="*/ 172 h 299"/>
                <a:gd name="T58" fmla="*/ 32 w 94"/>
                <a:gd name="T59" fmla="*/ 167 h 299"/>
                <a:gd name="T60" fmla="*/ 32 w 94"/>
                <a:gd name="T61" fmla="*/ 163 h 299"/>
                <a:gd name="T62" fmla="*/ 64 w 94"/>
                <a:gd name="T63" fmla="*/ 153 h 299"/>
                <a:gd name="T64" fmla="*/ 66 w 94"/>
                <a:gd name="T65" fmla="*/ 120 h 299"/>
                <a:gd name="T66" fmla="*/ 58 w 94"/>
                <a:gd name="T67" fmla="*/ 76 h 299"/>
                <a:gd name="T68" fmla="*/ 58 w 94"/>
                <a:gd name="T69" fmla="*/ 37 h 299"/>
                <a:gd name="T70" fmla="*/ 72 w 94"/>
                <a:gd name="T71" fmla="*/ 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4" h="299">
                  <a:moveTo>
                    <a:pt x="72" y="0"/>
                  </a:moveTo>
                  <a:lnTo>
                    <a:pt x="61" y="40"/>
                  </a:lnTo>
                  <a:lnTo>
                    <a:pt x="62" y="79"/>
                  </a:lnTo>
                  <a:lnTo>
                    <a:pt x="71" y="121"/>
                  </a:lnTo>
                  <a:lnTo>
                    <a:pt x="77" y="103"/>
                  </a:lnTo>
                  <a:lnTo>
                    <a:pt x="75" y="123"/>
                  </a:lnTo>
                  <a:lnTo>
                    <a:pt x="71" y="137"/>
                  </a:lnTo>
                  <a:lnTo>
                    <a:pt x="84" y="181"/>
                  </a:lnTo>
                  <a:lnTo>
                    <a:pt x="70" y="164"/>
                  </a:lnTo>
                  <a:lnTo>
                    <a:pt x="66" y="183"/>
                  </a:lnTo>
                  <a:lnTo>
                    <a:pt x="79" y="196"/>
                  </a:lnTo>
                  <a:lnTo>
                    <a:pt x="70" y="196"/>
                  </a:lnTo>
                  <a:lnTo>
                    <a:pt x="69" y="208"/>
                  </a:lnTo>
                  <a:lnTo>
                    <a:pt x="79" y="226"/>
                  </a:lnTo>
                  <a:lnTo>
                    <a:pt x="83" y="232"/>
                  </a:lnTo>
                  <a:lnTo>
                    <a:pt x="77" y="240"/>
                  </a:lnTo>
                  <a:lnTo>
                    <a:pt x="90" y="264"/>
                  </a:lnTo>
                  <a:lnTo>
                    <a:pt x="81" y="261"/>
                  </a:lnTo>
                  <a:lnTo>
                    <a:pt x="93" y="297"/>
                  </a:lnTo>
                  <a:lnTo>
                    <a:pt x="84" y="281"/>
                  </a:lnTo>
                  <a:lnTo>
                    <a:pt x="66" y="231"/>
                  </a:lnTo>
                  <a:lnTo>
                    <a:pt x="64" y="194"/>
                  </a:lnTo>
                  <a:lnTo>
                    <a:pt x="40" y="283"/>
                  </a:lnTo>
                  <a:lnTo>
                    <a:pt x="88" y="298"/>
                  </a:lnTo>
                  <a:lnTo>
                    <a:pt x="35" y="285"/>
                  </a:lnTo>
                  <a:lnTo>
                    <a:pt x="61" y="178"/>
                  </a:lnTo>
                  <a:lnTo>
                    <a:pt x="0" y="211"/>
                  </a:lnTo>
                  <a:lnTo>
                    <a:pt x="54" y="177"/>
                  </a:lnTo>
                  <a:lnTo>
                    <a:pt x="54" y="172"/>
                  </a:lnTo>
                  <a:lnTo>
                    <a:pt x="32" y="167"/>
                  </a:lnTo>
                  <a:lnTo>
                    <a:pt x="32" y="163"/>
                  </a:lnTo>
                  <a:lnTo>
                    <a:pt x="64" y="153"/>
                  </a:lnTo>
                  <a:lnTo>
                    <a:pt x="66" y="120"/>
                  </a:lnTo>
                  <a:lnTo>
                    <a:pt x="58" y="76"/>
                  </a:lnTo>
                  <a:lnTo>
                    <a:pt x="58" y="37"/>
                  </a:lnTo>
                  <a:lnTo>
                    <a:pt x="72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49" name="Freeform 857"/>
            <p:cNvSpPr>
              <a:spLocks/>
            </p:cNvSpPr>
            <p:nvPr/>
          </p:nvSpPr>
          <p:spPr bwMode="auto">
            <a:xfrm>
              <a:off x="2004" y="3321"/>
              <a:ext cx="53" cy="65"/>
            </a:xfrm>
            <a:custGeom>
              <a:avLst/>
              <a:gdLst>
                <a:gd name="T0" fmla="*/ 10 w 53"/>
                <a:gd name="T1" fmla="*/ 0 h 65"/>
                <a:gd name="T2" fmla="*/ 0 w 53"/>
                <a:gd name="T3" fmla="*/ 46 h 65"/>
                <a:gd name="T4" fmla="*/ 8 w 53"/>
                <a:gd name="T5" fmla="*/ 61 h 65"/>
                <a:gd name="T6" fmla="*/ 14 w 53"/>
                <a:gd name="T7" fmla="*/ 64 h 65"/>
                <a:gd name="T8" fmla="*/ 16 w 53"/>
                <a:gd name="T9" fmla="*/ 61 h 65"/>
                <a:gd name="T10" fmla="*/ 24 w 53"/>
                <a:gd name="T11" fmla="*/ 62 h 65"/>
                <a:gd name="T12" fmla="*/ 34 w 53"/>
                <a:gd name="T13" fmla="*/ 59 h 65"/>
                <a:gd name="T14" fmla="*/ 42 w 53"/>
                <a:gd name="T15" fmla="*/ 59 h 65"/>
                <a:gd name="T16" fmla="*/ 52 w 53"/>
                <a:gd name="T17" fmla="*/ 50 h 65"/>
                <a:gd name="T18" fmla="*/ 41 w 53"/>
                <a:gd name="T19" fmla="*/ 51 h 65"/>
                <a:gd name="T20" fmla="*/ 40 w 53"/>
                <a:gd name="T21" fmla="*/ 38 h 65"/>
                <a:gd name="T22" fmla="*/ 39 w 53"/>
                <a:gd name="T23" fmla="*/ 57 h 65"/>
                <a:gd name="T24" fmla="*/ 26 w 53"/>
                <a:gd name="T25" fmla="*/ 59 h 65"/>
                <a:gd name="T26" fmla="*/ 25 w 53"/>
                <a:gd name="T27" fmla="*/ 40 h 65"/>
                <a:gd name="T28" fmla="*/ 23 w 53"/>
                <a:gd name="T29" fmla="*/ 59 h 65"/>
                <a:gd name="T30" fmla="*/ 14 w 53"/>
                <a:gd name="T31" fmla="*/ 59 h 65"/>
                <a:gd name="T32" fmla="*/ 14 w 53"/>
                <a:gd name="T33" fmla="*/ 40 h 65"/>
                <a:gd name="T34" fmla="*/ 13 w 53"/>
                <a:gd name="T35" fmla="*/ 55 h 65"/>
                <a:gd name="T36" fmla="*/ 9 w 53"/>
                <a:gd name="T37" fmla="*/ 55 h 65"/>
                <a:gd name="T38" fmla="*/ 3 w 53"/>
                <a:gd name="T39" fmla="*/ 47 h 65"/>
                <a:gd name="T40" fmla="*/ 13 w 53"/>
                <a:gd name="T41" fmla="*/ 2 h 65"/>
                <a:gd name="T42" fmla="*/ 10 w 53"/>
                <a:gd name="T4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3" h="65">
                  <a:moveTo>
                    <a:pt x="10" y="0"/>
                  </a:moveTo>
                  <a:lnTo>
                    <a:pt x="0" y="46"/>
                  </a:lnTo>
                  <a:lnTo>
                    <a:pt x="8" y="61"/>
                  </a:lnTo>
                  <a:lnTo>
                    <a:pt x="14" y="64"/>
                  </a:lnTo>
                  <a:lnTo>
                    <a:pt x="16" y="61"/>
                  </a:lnTo>
                  <a:lnTo>
                    <a:pt x="24" y="62"/>
                  </a:lnTo>
                  <a:lnTo>
                    <a:pt x="34" y="59"/>
                  </a:lnTo>
                  <a:lnTo>
                    <a:pt x="42" y="59"/>
                  </a:lnTo>
                  <a:lnTo>
                    <a:pt x="52" y="50"/>
                  </a:lnTo>
                  <a:lnTo>
                    <a:pt x="41" y="51"/>
                  </a:lnTo>
                  <a:lnTo>
                    <a:pt x="40" y="38"/>
                  </a:lnTo>
                  <a:lnTo>
                    <a:pt x="39" y="57"/>
                  </a:lnTo>
                  <a:lnTo>
                    <a:pt x="26" y="59"/>
                  </a:lnTo>
                  <a:lnTo>
                    <a:pt x="25" y="40"/>
                  </a:lnTo>
                  <a:lnTo>
                    <a:pt x="23" y="59"/>
                  </a:lnTo>
                  <a:lnTo>
                    <a:pt x="14" y="59"/>
                  </a:lnTo>
                  <a:lnTo>
                    <a:pt x="14" y="40"/>
                  </a:lnTo>
                  <a:lnTo>
                    <a:pt x="13" y="55"/>
                  </a:lnTo>
                  <a:lnTo>
                    <a:pt x="9" y="55"/>
                  </a:lnTo>
                  <a:lnTo>
                    <a:pt x="3" y="47"/>
                  </a:lnTo>
                  <a:lnTo>
                    <a:pt x="13" y="2"/>
                  </a:lnTo>
                  <a:lnTo>
                    <a:pt x="1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50" name="Freeform 858"/>
            <p:cNvSpPr>
              <a:spLocks/>
            </p:cNvSpPr>
            <p:nvPr/>
          </p:nvSpPr>
          <p:spPr bwMode="auto">
            <a:xfrm>
              <a:off x="2053" y="3333"/>
              <a:ext cx="5" cy="39"/>
            </a:xfrm>
            <a:custGeom>
              <a:avLst/>
              <a:gdLst>
                <a:gd name="T0" fmla="*/ 0 w 5"/>
                <a:gd name="T1" fmla="*/ 0 h 39"/>
                <a:gd name="T2" fmla="*/ 2 w 5"/>
                <a:gd name="T3" fmla="*/ 38 h 39"/>
                <a:gd name="T4" fmla="*/ 4 w 5"/>
                <a:gd name="T5" fmla="*/ 0 h 39"/>
                <a:gd name="T6" fmla="*/ 0 w 5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9">
                  <a:moveTo>
                    <a:pt x="0" y="0"/>
                  </a:moveTo>
                  <a:lnTo>
                    <a:pt x="2" y="38"/>
                  </a:lnTo>
                  <a:lnTo>
                    <a:pt x="4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51" name="Freeform 859"/>
            <p:cNvSpPr>
              <a:spLocks/>
            </p:cNvSpPr>
            <p:nvPr/>
          </p:nvSpPr>
          <p:spPr bwMode="auto">
            <a:xfrm>
              <a:off x="2055" y="3352"/>
              <a:ext cx="9" cy="57"/>
            </a:xfrm>
            <a:custGeom>
              <a:avLst/>
              <a:gdLst>
                <a:gd name="T0" fmla="*/ 1 w 9"/>
                <a:gd name="T1" fmla="*/ 2 h 57"/>
                <a:gd name="T2" fmla="*/ 0 w 9"/>
                <a:gd name="T3" fmla="*/ 56 h 57"/>
                <a:gd name="T4" fmla="*/ 7 w 9"/>
                <a:gd name="T5" fmla="*/ 56 h 57"/>
                <a:gd name="T6" fmla="*/ 8 w 9"/>
                <a:gd name="T7" fmla="*/ 3 h 57"/>
                <a:gd name="T8" fmla="*/ 3 w 9"/>
                <a:gd name="T9" fmla="*/ 0 h 57"/>
                <a:gd name="T10" fmla="*/ 1 w 9"/>
                <a:gd name="T11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57">
                  <a:moveTo>
                    <a:pt x="1" y="2"/>
                  </a:moveTo>
                  <a:lnTo>
                    <a:pt x="0" y="56"/>
                  </a:lnTo>
                  <a:lnTo>
                    <a:pt x="7" y="56"/>
                  </a:lnTo>
                  <a:lnTo>
                    <a:pt x="8" y="3"/>
                  </a:lnTo>
                  <a:lnTo>
                    <a:pt x="3" y="0"/>
                  </a:lnTo>
                  <a:lnTo>
                    <a:pt x="1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52" name="Freeform 860"/>
            <p:cNvSpPr>
              <a:spLocks/>
            </p:cNvSpPr>
            <p:nvPr/>
          </p:nvSpPr>
          <p:spPr bwMode="auto">
            <a:xfrm>
              <a:off x="2049" y="3081"/>
              <a:ext cx="30" cy="106"/>
            </a:xfrm>
            <a:custGeom>
              <a:avLst/>
              <a:gdLst>
                <a:gd name="T0" fmla="*/ 24 w 30"/>
                <a:gd name="T1" fmla="*/ 6 h 106"/>
                <a:gd name="T2" fmla="*/ 5 w 30"/>
                <a:gd name="T3" fmla="*/ 19 h 106"/>
                <a:gd name="T4" fmla="*/ 3 w 30"/>
                <a:gd name="T5" fmla="*/ 42 h 106"/>
                <a:gd name="T6" fmla="*/ 3 w 30"/>
                <a:gd name="T7" fmla="*/ 60 h 106"/>
                <a:gd name="T8" fmla="*/ 13 w 30"/>
                <a:gd name="T9" fmla="*/ 105 h 106"/>
                <a:gd name="T10" fmla="*/ 0 w 30"/>
                <a:gd name="T11" fmla="*/ 64 h 106"/>
                <a:gd name="T12" fmla="*/ 0 w 30"/>
                <a:gd name="T13" fmla="*/ 32 h 106"/>
                <a:gd name="T14" fmla="*/ 2 w 30"/>
                <a:gd name="T15" fmla="*/ 16 h 106"/>
                <a:gd name="T16" fmla="*/ 29 w 30"/>
                <a:gd name="T17" fmla="*/ 0 h 106"/>
                <a:gd name="T18" fmla="*/ 24 w 30"/>
                <a:gd name="T19" fmla="*/ 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106">
                  <a:moveTo>
                    <a:pt x="24" y="6"/>
                  </a:moveTo>
                  <a:lnTo>
                    <a:pt x="5" y="19"/>
                  </a:lnTo>
                  <a:lnTo>
                    <a:pt x="3" y="42"/>
                  </a:lnTo>
                  <a:lnTo>
                    <a:pt x="3" y="60"/>
                  </a:lnTo>
                  <a:lnTo>
                    <a:pt x="13" y="105"/>
                  </a:lnTo>
                  <a:lnTo>
                    <a:pt x="0" y="64"/>
                  </a:lnTo>
                  <a:lnTo>
                    <a:pt x="0" y="32"/>
                  </a:lnTo>
                  <a:lnTo>
                    <a:pt x="2" y="16"/>
                  </a:lnTo>
                  <a:lnTo>
                    <a:pt x="29" y="0"/>
                  </a:lnTo>
                  <a:lnTo>
                    <a:pt x="24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53" name="Freeform 861"/>
            <p:cNvSpPr>
              <a:spLocks/>
            </p:cNvSpPr>
            <p:nvPr/>
          </p:nvSpPr>
          <p:spPr bwMode="auto">
            <a:xfrm>
              <a:off x="2085" y="2936"/>
              <a:ext cx="131" cy="193"/>
            </a:xfrm>
            <a:custGeom>
              <a:avLst/>
              <a:gdLst>
                <a:gd name="T0" fmla="*/ 29 w 131"/>
                <a:gd name="T1" fmla="*/ 28 h 193"/>
                <a:gd name="T2" fmla="*/ 19 w 131"/>
                <a:gd name="T3" fmla="*/ 65 h 193"/>
                <a:gd name="T4" fmla="*/ 20 w 131"/>
                <a:gd name="T5" fmla="*/ 97 h 193"/>
                <a:gd name="T6" fmla="*/ 40 w 131"/>
                <a:gd name="T7" fmla="*/ 116 h 193"/>
                <a:gd name="T8" fmla="*/ 51 w 131"/>
                <a:gd name="T9" fmla="*/ 117 h 193"/>
                <a:gd name="T10" fmla="*/ 73 w 131"/>
                <a:gd name="T11" fmla="*/ 108 h 193"/>
                <a:gd name="T12" fmla="*/ 95 w 131"/>
                <a:gd name="T13" fmla="*/ 92 h 193"/>
                <a:gd name="T14" fmla="*/ 91 w 131"/>
                <a:gd name="T15" fmla="*/ 101 h 193"/>
                <a:gd name="T16" fmla="*/ 67 w 131"/>
                <a:gd name="T17" fmla="*/ 118 h 193"/>
                <a:gd name="T18" fmla="*/ 63 w 131"/>
                <a:gd name="T19" fmla="*/ 126 h 193"/>
                <a:gd name="T20" fmla="*/ 48 w 131"/>
                <a:gd name="T21" fmla="*/ 128 h 193"/>
                <a:gd name="T22" fmla="*/ 44 w 131"/>
                <a:gd name="T23" fmla="*/ 146 h 193"/>
                <a:gd name="T24" fmla="*/ 41 w 131"/>
                <a:gd name="T25" fmla="*/ 174 h 193"/>
                <a:gd name="T26" fmla="*/ 39 w 131"/>
                <a:gd name="T27" fmla="*/ 172 h 193"/>
                <a:gd name="T28" fmla="*/ 40 w 131"/>
                <a:gd name="T29" fmla="*/ 138 h 193"/>
                <a:gd name="T30" fmla="*/ 35 w 131"/>
                <a:gd name="T31" fmla="*/ 141 h 193"/>
                <a:gd name="T32" fmla="*/ 24 w 131"/>
                <a:gd name="T33" fmla="*/ 151 h 193"/>
                <a:gd name="T34" fmla="*/ 30 w 131"/>
                <a:gd name="T35" fmla="*/ 165 h 193"/>
                <a:gd name="T36" fmla="*/ 24 w 131"/>
                <a:gd name="T37" fmla="*/ 163 h 193"/>
                <a:gd name="T38" fmla="*/ 10 w 131"/>
                <a:gd name="T39" fmla="*/ 145 h 193"/>
                <a:gd name="T40" fmla="*/ 5 w 131"/>
                <a:gd name="T41" fmla="*/ 160 h 193"/>
                <a:gd name="T42" fmla="*/ 8 w 131"/>
                <a:gd name="T43" fmla="*/ 177 h 193"/>
                <a:gd name="T44" fmla="*/ 0 w 131"/>
                <a:gd name="T45" fmla="*/ 153 h 193"/>
                <a:gd name="T46" fmla="*/ 5 w 131"/>
                <a:gd name="T47" fmla="*/ 134 h 193"/>
                <a:gd name="T48" fmla="*/ 8 w 131"/>
                <a:gd name="T49" fmla="*/ 110 h 193"/>
                <a:gd name="T50" fmla="*/ 16 w 131"/>
                <a:gd name="T51" fmla="*/ 92 h 193"/>
                <a:gd name="T52" fmla="*/ 8 w 131"/>
                <a:gd name="T53" fmla="*/ 66 h 193"/>
                <a:gd name="T54" fmla="*/ 8 w 131"/>
                <a:gd name="T55" fmla="*/ 38 h 193"/>
                <a:gd name="T56" fmla="*/ 23 w 131"/>
                <a:gd name="T57" fmla="*/ 15 h 193"/>
                <a:gd name="T58" fmla="*/ 35 w 131"/>
                <a:gd name="T59" fmla="*/ 12 h 193"/>
                <a:gd name="T60" fmla="*/ 45 w 131"/>
                <a:gd name="T61" fmla="*/ 7 h 193"/>
                <a:gd name="T62" fmla="*/ 69 w 131"/>
                <a:gd name="T63" fmla="*/ 0 h 193"/>
                <a:gd name="T64" fmla="*/ 92 w 131"/>
                <a:gd name="T65" fmla="*/ 7 h 193"/>
                <a:gd name="T66" fmla="*/ 114 w 131"/>
                <a:gd name="T67" fmla="*/ 32 h 193"/>
                <a:gd name="T68" fmla="*/ 130 w 131"/>
                <a:gd name="T69" fmla="*/ 89 h 193"/>
                <a:gd name="T70" fmla="*/ 102 w 131"/>
                <a:gd name="T71" fmla="*/ 70 h 193"/>
                <a:gd name="T72" fmla="*/ 88 w 131"/>
                <a:gd name="T73" fmla="*/ 60 h 193"/>
                <a:gd name="T74" fmla="*/ 72 w 131"/>
                <a:gd name="T75" fmla="*/ 55 h 193"/>
                <a:gd name="T76" fmla="*/ 56 w 131"/>
                <a:gd name="T77" fmla="*/ 48 h 193"/>
                <a:gd name="T78" fmla="*/ 38 w 131"/>
                <a:gd name="T79" fmla="*/ 37 h 193"/>
                <a:gd name="T80" fmla="*/ 33 w 131"/>
                <a:gd name="T81" fmla="*/ 28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1" h="193">
                  <a:moveTo>
                    <a:pt x="35" y="23"/>
                  </a:moveTo>
                  <a:lnTo>
                    <a:pt x="29" y="28"/>
                  </a:lnTo>
                  <a:lnTo>
                    <a:pt x="24" y="34"/>
                  </a:lnTo>
                  <a:lnTo>
                    <a:pt x="19" y="65"/>
                  </a:lnTo>
                  <a:lnTo>
                    <a:pt x="18" y="85"/>
                  </a:lnTo>
                  <a:lnTo>
                    <a:pt x="20" y="97"/>
                  </a:lnTo>
                  <a:lnTo>
                    <a:pt x="26" y="107"/>
                  </a:lnTo>
                  <a:lnTo>
                    <a:pt x="40" y="116"/>
                  </a:lnTo>
                  <a:lnTo>
                    <a:pt x="44" y="117"/>
                  </a:lnTo>
                  <a:lnTo>
                    <a:pt x="51" y="117"/>
                  </a:lnTo>
                  <a:lnTo>
                    <a:pt x="57" y="114"/>
                  </a:lnTo>
                  <a:lnTo>
                    <a:pt x="73" y="108"/>
                  </a:lnTo>
                  <a:lnTo>
                    <a:pt x="88" y="100"/>
                  </a:lnTo>
                  <a:lnTo>
                    <a:pt x="95" y="92"/>
                  </a:lnTo>
                  <a:lnTo>
                    <a:pt x="96" y="93"/>
                  </a:lnTo>
                  <a:lnTo>
                    <a:pt x="91" y="101"/>
                  </a:lnTo>
                  <a:lnTo>
                    <a:pt x="82" y="111"/>
                  </a:lnTo>
                  <a:lnTo>
                    <a:pt x="67" y="118"/>
                  </a:lnTo>
                  <a:lnTo>
                    <a:pt x="71" y="121"/>
                  </a:lnTo>
                  <a:lnTo>
                    <a:pt x="63" y="126"/>
                  </a:lnTo>
                  <a:lnTo>
                    <a:pt x="54" y="128"/>
                  </a:lnTo>
                  <a:lnTo>
                    <a:pt x="48" y="128"/>
                  </a:lnTo>
                  <a:lnTo>
                    <a:pt x="41" y="125"/>
                  </a:lnTo>
                  <a:lnTo>
                    <a:pt x="44" y="146"/>
                  </a:lnTo>
                  <a:lnTo>
                    <a:pt x="43" y="164"/>
                  </a:lnTo>
                  <a:lnTo>
                    <a:pt x="41" y="174"/>
                  </a:lnTo>
                  <a:lnTo>
                    <a:pt x="33" y="192"/>
                  </a:lnTo>
                  <a:lnTo>
                    <a:pt x="39" y="172"/>
                  </a:lnTo>
                  <a:lnTo>
                    <a:pt x="40" y="153"/>
                  </a:lnTo>
                  <a:lnTo>
                    <a:pt x="40" y="138"/>
                  </a:lnTo>
                  <a:lnTo>
                    <a:pt x="38" y="132"/>
                  </a:lnTo>
                  <a:lnTo>
                    <a:pt x="35" y="141"/>
                  </a:lnTo>
                  <a:lnTo>
                    <a:pt x="30" y="145"/>
                  </a:lnTo>
                  <a:lnTo>
                    <a:pt x="24" y="151"/>
                  </a:lnTo>
                  <a:lnTo>
                    <a:pt x="27" y="159"/>
                  </a:lnTo>
                  <a:lnTo>
                    <a:pt x="30" y="165"/>
                  </a:lnTo>
                  <a:lnTo>
                    <a:pt x="35" y="172"/>
                  </a:lnTo>
                  <a:lnTo>
                    <a:pt x="24" y="163"/>
                  </a:lnTo>
                  <a:lnTo>
                    <a:pt x="18" y="155"/>
                  </a:lnTo>
                  <a:lnTo>
                    <a:pt x="10" y="145"/>
                  </a:lnTo>
                  <a:lnTo>
                    <a:pt x="5" y="151"/>
                  </a:lnTo>
                  <a:lnTo>
                    <a:pt x="5" y="160"/>
                  </a:lnTo>
                  <a:lnTo>
                    <a:pt x="5" y="170"/>
                  </a:lnTo>
                  <a:lnTo>
                    <a:pt x="8" y="177"/>
                  </a:lnTo>
                  <a:lnTo>
                    <a:pt x="1" y="164"/>
                  </a:lnTo>
                  <a:lnTo>
                    <a:pt x="0" y="153"/>
                  </a:lnTo>
                  <a:lnTo>
                    <a:pt x="1" y="142"/>
                  </a:lnTo>
                  <a:lnTo>
                    <a:pt x="5" y="134"/>
                  </a:lnTo>
                  <a:lnTo>
                    <a:pt x="5" y="121"/>
                  </a:lnTo>
                  <a:lnTo>
                    <a:pt x="8" y="110"/>
                  </a:lnTo>
                  <a:lnTo>
                    <a:pt x="13" y="102"/>
                  </a:lnTo>
                  <a:lnTo>
                    <a:pt x="16" y="92"/>
                  </a:lnTo>
                  <a:lnTo>
                    <a:pt x="14" y="84"/>
                  </a:lnTo>
                  <a:lnTo>
                    <a:pt x="8" y="66"/>
                  </a:lnTo>
                  <a:lnTo>
                    <a:pt x="8" y="51"/>
                  </a:lnTo>
                  <a:lnTo>
                    <a:pt x="8" y="38"/>
                  </a:lnTo>
                  <a:lnTo>
                    <a:pt x="14" y="24"/>
                  </a:lnTo>
                  <a:lnTo>
                    <a:pt x="23" y="15"/>
                  </a:lnTo>
                  <a:lnTo>
                    <a:pt x="30" y="13"/>
                  </a:lnTo>
                  <a:lnTo>
                    <a:pt x="35" y="12"/>
                  </a:lnTo>
                  <a:lnTo>
                    <a:pt x="37" y="13"/>
                  </a:lnTo>
                  <a:lnTo>
                    <a:pt x="45" y="7"/>
                  </a:lnTo>
                  <a:lnTo>
                    <a:pt x="56" y="2"/>
                  </a:lnTo>
                  <a:lnTo>
                    <a:pt x="69" y="0"/>
                  </a:lnTo>
                  <a:lnTo>
                    <a:pt x="84" y="3"/>
                  </a:lnTo>
                  <a:lnTo>
                    <a:pt x="92" y="7"/>
                  </a:lnTo>
                  <a:lnTo>
                    <a:pt x="105" y="19"/>
                  </a:lnTo>
                  <a:lnTo>
                    <a:pt x="114" y="32"/>
                  </a:lnTo>
                  <a:lnTo>
                    <a:pt x="119" y="49"/>
                  </a:lnTo>
                  <a:lnTo>
                    <a:pt x="130" y="89"/>
                  </a:lnTo>
                  <a:lnTo>
                    <a:pt x="113" y="73"/>
                  </a:lnTo>
                  <a:lnTo>
                    <a:pt x="102" y="70"/>
                  </a:lnTo>
                  <a:lnTo>
                    <a:pt x="93" y="64"/>
                  </a:lnTo>
                  <a:lnTo>
                    <a:pt x="88" y="60"/>
                  </a:lnTo>
                  <a:lnTo>
                    <a:pt x="78" y="58"/>
                  </a:lnTo>
                  <a:lnTo>
                    <a:pt x="72" y="55"/>
                  </a:lnTo>
                  <a:lnTo>
                    <a:pt x="67" y="50"/>
                  </a:lnTo>
                  <a:lnTo>
                    <a:pt x="56" y="48"/>
                  </a:lnTo>
                  <a:lnTo>
                    <a:pt x="44" y="42"/>
                  </a:lnTo>
                  <a:lnTo>
                    <a:pt x="38" y="37"/>
                  </a:lnTo>
                  <a:lnTo>
                    <a:pt x="35" y="32"/>
                  </a:lnTo>
                  <a:lnTo>
                    <a:pt x="33" y="28"/>
                  </a:lnTo>
                  <a:lnTo>
                    <a:pt x="35" y="2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54" name="Freeform 862"/>
            <p:cNvSpPr>
              <a:spLocks/>
            </p:cNvSpPr>
            <p:nvPr/>
          </p:nvSpPr>
          <p:spPr bwMode="auto">
            <a:xfrm>
              <a:off x="2106" y="2987"/>
              <a:ext cx="20" cy="7"/>
            </a:xfrm>
            <a:custGeom>
              <a:avLst/>
              <a:gdLst>
                <a:gd name="T0" fmla="*/ 0 w 20"/>
                <a:gd name="T1" fmla="*/ 3 h 7"/>
                <a:gd name="T2" fmla="*/ 5 w 20"/>
                <a:gd name="T3" fmla="*/ 1 h 7"/>
                <a:gd name="T4" fmla="*/ 14 w 20"/>
                <a:gd name="T5" fmla="*/ 6 h 7"/>
                <a:gd name="T6" fmla="*/ 19 w 20"/>
                <a:gd name="T7" fmla="*/ 4 h 7"/>
                <a:gd name="T8" fmla="*/ 7 w 20"/>
                <a:gd name="T9" fmla="*/ 0 h 7"/>
                <a:gd name="T10" fmla="*/ 1 w 20"/>
                <a:gd name="T11" fmla="*/ 1 h 7"/>
                <a:gd name="T12" fmla="*/ 0 w 20"/>
                <a:gd name="T13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7">
                  <a:moveTo>
                    <a:pt x="0" y="3"/>
                  </a:moveTo>
                  <a:lnTo>
                    <a:pt x="5" y="1"/>
                  </a:lnTo>
                  <a:lnTo>
                    <a:pt x="14" y="6"/>
                  </a:lnTo>
                  <a:lnTo>
                    <a:pt x="19" y="4"/>
                  </a:lnTo>
                  <a:lnTo>
                    <a:pt x="7" y="0"/>
                  </a:lnTo>
                  <a:lnTo>
                    <a:pt x="1" y="1"/>
                  </a:lnTo>
                  <a:lnTo>
                    <a:pt x="0" y="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55" name="Freeform 863"/>
            <p:cNvSpPr>
              <a:spLocks/>
            </p:cNvSpPr>
            <p:nvPr/>
          </p:nvSpPr>
          <p:spPr bwMode="auto">
            <a:xfrm>
              <a:off x="2140" y="2986"/>
              <a:ext cx="19" cy="6"/>
            </a:xfrm>
            <a:custGeom>
              <a:avLst/>
              <a:gdLst>
                <a:gd name="T0" fmla="*/ 0 w 19"/>
                <a:gd name="T1" fmla="*/ 5 h 6"/>
                <a:gd name="T2" fmla="*/ 11 w 19"/>
                <a:gd name="T3" fmla="*/ 0 h 6"/>
                <a:gd name="T4" fmla="*/ 18 w 19"/>
                <a:gd name="T5" fmla="*/ 3 h 6"/>
                <a:gd name="T6" fmla="*/ 6 w 19"/>
                <a:gd name="T7" fmla="*/ 4 h 6"/>
                <a:gd name="T8" fmla="*/ 0 w 19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6">
                  <a:moveTo>
                    <a:pt x="0" y="5"/>
                  </a:moveTo>
                  <a:lnTo>
                    <a:pt x="11" y="0"/>
                  </a:lnTo>
                  <a:lnTo>
                    <a:pt x="18" y="3"/>
                  </a:lnTo>
                  <a:lnTo>
                    <a:pt x="6" y="4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56" name="Freeform 864"/>
            <p:cNvSpPr>
              <a:spLocks/>
            </p:cNvSpPr>
            <p:nvPr/>
          </p:nvSpPr>
          <p:spPr bwMode="auto">
            <a:xfrm>
              <a:off x="2172" y="3002"/>
              <a:ext cx="20" cy="32"/>
            </a:xfrm>
            <a:custGeom>
              <a:avLst/>
              <a:gdLst>
                <a:gd name="T0" fmla="*/ 8 w 20"/>
                <a:gd name="T1" fmla="*/ 0 h 32"/>
                <a:gd name="T2" fmla="*/ 7 w 20"/>
                <a:gd name="T3" fmla="*/ 5 h 32"/>
                <a:gd name="T4" fmla="*/ 5 w 20"/>
                <a:gd name="T5" fmla="*/ 11 h 32"/>
                <a:gd name="T6" fmla="*/ 2 w 20"/>
                <a:gd name="T7" fmla="*/ 16 h 32"/>
                <a:gd name="T8" fmla="*/ 0 w 20"/>
                <a:gd name="T9" fmla="*/ 21 h 32"/>
                <a:gd name="T10" fmla="*/ 8 w 20"/>
                <a:gd name="T11" fmla="*/ 15 h 32"/>
                <a:gd name="T12" fmla="*/ 8 w 20"/>
                <a:gd name="T13" fmla="*/ 20 h 32"/>
                <a:gd name="T14" fmla="*/ 5 w 20"/>
                <a:gd name="T15" fmla="*/ 31 h 32"/>
                <a:gd name="T16" fmla="*/ 9 w 20"/>
                <a:gd name="T17" fmla="*/ 27 h 32"/>
                <a:gd name="T18" fmla="*/ 10 w 20"/>
                <a:gd name="T19" fmla="*/ 21 h 32"/>
                <a:gd name="T20" fmla="*/ 14 w 20"/>
                <a:gd name="T21" fmla="*/ 19 h 32"/>
                <a:gd name="T22" fmla="*/ 17 w 20"/>
                <a:gd name="T23" fmla="*/ 22 h 32"/>
                <a:gd name="T24" fmla="*/ 15 w 20"/>
                <a:gd name="T25" fmla="*/ 25 h 32"/>
                <a:gd name="T26" fmla="*/ 12 w 20"/>
                <a:gd name="T27" fmla="*/ 26 h 32"/>
                <a:gd name="T28" fmla="*/ 17 w 20"/>
                <a:gd name="T29" fmla="*/ 26 h 32"/>
                <a:gd name="T30" fmla="*/ 19 w 20"/>
                <a:gd name="T31" fmla="*/ 21 h 32"/>
                <a:gd name="T32" fmla="*/ 17 w 20"/>
                <a:gd name="T33" fmla="*/ 18 h 32"/>
                <a:gd name="T34" fmla="*/ 11 w 20"/>
                <a:gd name="T35" fmla="*/ 18 h 32"/>
                <a:gd name="T36" fmla="*/ 12 w 20"/>
                <a:gd name="T37" fmla="*/ 10 h 32"/>
                <a:gd name="T38" fmla="*/ 17 w 20"/>
                <a:gd name="T39" fmla="*/ 2 h 32"/>
                <a:gd name="T40" fmla="*/ 8 w 20"/>
                <a:gd name="T4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" h="32">
                  <a:moveTo>
                    <a:pt x="8" y="0"/>
                  </a:moveTo>
                  <a:lnTo>
                    <a:pt x="7" y="5"/>
                  </a:lnTo>
                  <a:lnTo>
                    <a:pt x="5" y="11"/>
                  </a:lnTo>
                  <a:lnTo>
                    <a:pt x="2" y="16"/>
                  </a:lnTo>
                  <a:lnTo>
                    <a:pt x="0" y="21"/>
                  </a:lnTo>
                  <a:lnTo>
                    <a:pt x="8" y="15"/>
                  </a:lnTo>
                  <a:lnTo>
                    <a:pt x="8" y="20"/>
                  </a:lnTo>
                  <a:lnTo>
                    <a:pt x="5" y="31"/>
                  </a:lnTo>
                  <a:lnTo>
                    <a:pt x="9" y="27"/>
                  </a:lnTo>
                  <a:lnTo>
                    <a:pt x="10" y="21"/>
                  </a:lnTo>
                  <a:lnTo>
                    <a:pt x="14" y="19"/>
                  </a:lnTo>
                  <a:lnTo>
                    <a:pt x="17" y="22"/>
                  </a:lnTo>
                  <a:lnTo>
                    <a:pt x="15" y="25"/>
                  </a:lnTo>
                  <a:lnTo>
                    <a:pt x="12" y="26"/>
                  </a:lnTo>
                  <a:lnTo>
                    <a:pt x="17" y="26"/>
                  </a:lnTo>
                  <a:lnTo>
                    <a:pt x="19" y="21"/>
                  </a:lnTo>
                  <a:lnTo>
                    <a:pt x="17" y="18"/>
                  </a:lnTo>
                  <a:lnTo>
                    <a:pt x="11" y="18"/>
                  </a:lnTo>
                  <a:lnTo>
                    <a:pt x="12" y="10"/>
                  </a:lnTo>
                  <a:lnTo>
                    <a:pt x="17" y="2"/>
                  </a:lnTo>
                  <a:lnTo>
                    <a:pt x="8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57" name="Freeform 865"/>
            <p:cNvSpPr>
              <a:spLocks/>
            </p:cNvSpPr>
            <p:nvPr/>
          </p:nvSpPr>
          <p:spPr bwMode="auto">
            <a:xfrm>
              <a:off x="2148" y="3007"/>
              <a:ext cx="88" cy="120"/>
            </a:xfrm>
            <a:custGeom>
              <a:avLst/>
              <a:gdLst>
                <a:gd name="T0" fmla="*/ 48 w 88"/>
                <a:gd name="T1" fmla="*/ 2 h 120"/>
                <a:gd name="T2" fmla="*/ 46 w 88"/>
                <a:gd name="T3" fmla="*/ 11 h 120"/>
                <a:gd name="T4" fmla="*/ 42 w 88"/>
                <a:gd name="T5" fmla="*/ 16 h 120"/>
                <a:gd name="T6" fmla="*/ 40 w 88"/>
                <a:gd name="T7" fmla="*/ 20 h 120"/>
                <a:gd name="T8" fmla="*/ 36 w 88"/>
                <a:gd name="T9" fmla="*/ 21 h 120"/>
                <a:gd name="T10" fmla="*/ 32 w 88"/>
                <a:gd name="T11" fmla="*/ 20 h 120"/>
                <a:gd name="T12" fmla="*/ 31 w 88"/>
                <a:gd name="T13" fmla="*/ 25 h 120"/>
                <a:gd name="T14" fmla="*/ 31 w 88"/>
                <a:gd name="T15" fmla="*/ 31 h 120"/>
                <a:gd name="T16" fmla="*/ 31 w 88"/>
                <a:gd name="T17" fmla="*/ 40 h 120"/>
                <a:gd name="T18" fmla="*/ 27 w 88"/>
                <a:gd name="T19" fmla="*/ 49 h 120"/>
                <a:gd name="T20" fmla="*/ 22 w 88"/>
                <a:gd name="T21" fmla="*/ 58 h 120"/>
                <a:gd name="T22" fmla="*/ 16 w 88"/>
                <a:gd name="T23" fmla="*/ 67 h 120"/>
                <a:gd name="T24" fmla="*/ 10 w 88"/>
                <a:gd name="T25" fmla="*/ 74 h 120"/>
                <a:gd name="T26" fmla="*/ 5 w 88"/>
                <a:gd name="T27" fmla="*/ 81 h 120"/>
                <a:gd name="T28" fmla="*/ 1 w 88"/>
                <a:gd name="T29" fmla="*/ 90 h 120"/>
                <a:gd name="T30" fmla="*/ 1 w 88"/>
                <a:gd name="T31" fmla="*/ 96 h 120"/>
                <a:gd name="T32" fmla="*/ 0 w 88"/>
                <a:gd name="T33" fmla="*/ 104 h 120"/>
                <a:gd name="T34" fmla="*/ 1 w 88"/>
                <a:gd name="T35" fmla="*/ 112 h 120"/>
                <a:gd name="T36" fmla="*/ 5 w 88"/>
                <a:gd name="T37" fmla="*/ 119 h 120"/>
                <a:gd name="T38" fmla="*/ 5 w 88"/>
                <a:gd name="T39" fmla="*/ 113 h 120"/>
                <a:gd name="T40" fmla="*/ 7 w 88"/>
                <a:gd name="T41" fmla="*/ 104 h 120"/>
                <a:gd name="T42" fmla="*/ 12 w 88"/>
                <a:gd name="T43" fmla="*/ 96 h 120"/>
                <a:gd name="T44" fmla="*/ 16 w 88"/>
                <a:gd name="T45" fmla="*/ 92 h 120"/>
                <a:gd name="T46" fmla="*/ 21 w 88"/>
                <a:gd name="T47" fmla="*/ 88 h 120"/>
                <a:gd name="T48" fmla="*/ 23 w 88"/>
                <a:gd name="T49" fmla="*/ 94 h 120"/>
                <a:gd name="T50" fmla="*/ 28 w 88"/>
                <a:gd name="T51" fmla="*/ 100 h 120"/>
                <a:gd name="T52" fmla="*/ 32 w 88"/>
                <a:gd name="T53" fmla="*/ 108 h 120"/>
                <a:gd name="T54" fmla="*/ 29 w 88"/>
                <a:gd name="T55" fmla="*/ 95 h 120"/>
                <a:gd name="T56" fmla="*/ 31 w 88"/>
                <a:gd name="T57" fmla="*/ 87 h 120"/>
                <a:gd name="T58" fmla="*/ 36 w 88"/>
                <a:gd name="T59" fmla="*/ 81 h 120"/>
                <a:gd name="T60" fmla="*/ 44 w 88"/>
                <a:gd name="T61" fmla="*/ 75 h 120"/>
                <a:gd name="T62" fmla="*/ 47 w 88"/>
                <a:gd name="T63" fmla="*/ 71 h 120"/>
                <a:gd name="T64" fmla="*/ 50 w 88"/>
                <a:gd name="T65" fmla="*/ 67 h 120"/>
                <a:gd name="T66" fmla="*/ 51 w 88"/>
                <a:gd name="T67" fmla="*/ 66 h 120"/>
                <a:gd name="T68" fmla="*/ 50 w 88"/>
                <a:gd name="T69" fmla="*/ 72 h 120"/>
                <a:gd name="T70" fmla="*/ 53 w 88"/>
                <a:gd name="T71" fmla="*/ 69 h 120"/>
                <a:gd name="T72" fmla="*/ 60 w 88"/>
                <a:gd name="T73" fmla="*/ 60 h 120"/>
                <a:gd name="T74" fmla="*/ 64 w 88"/>
                <a:gd name="T75" fmla="*/ 55 h 120"/>
                <a:gd name="T76" fmla="*/ 65 w 88"/>
                <a:gd name="T77" fmla="*/ 50 h 120"/>
                <a:gd name="T78" fmla="*/ 67 w 88"/>
                <a:gd name="T79" fmla="*/ 44 h 120"/>
                <a:gd name="T80" fmla="*/ 73 w 88"/>
                <a:gd name="T81" fmla="*/ 54 h 120"/>
                <a:gd name="T82" fmla="*/ 80 w 88"/>
                <a:gd name="T83" fmla="*/ 58 h 120"/>
                <a:gd name="T84" fmla="*/ 87 w 88"/>
                <a:gd name="T85" fmla="*/ 62 h 120"/>
                <a:gd name="T86" fmla="*/ 82 w 88"/>
                <a:gd name="T87" fmla="*/ 55 h 120"/>
                <a:gd name="T88" fmla="*/ 80 w 88"/>
                <a:gd name="T89" fmla="*/ 46 h 120"/>
                <a:gd name="T90" fmla="*/ 77 w 88"/>
                <a:gd name="T91" fmla="*/ 37 h 120"/>
                <a:gd name="T92" fmla="*/ 72 w 88"/>
                <a:gd name="T93" fmla="*/ 25 h 120"/>
                <a:gd name="T94" fmla="*/ 67 w 88"/>
                <a:gd name="T95" fmla="*/ 14 h 120"/>
                <a:gd name="T96" fmla="*/ 60 w 88"/>
                <a:gd name="T97" fmla="*/ 0 h 120"/>
                <a:gd name="T98" fmla="*/ 48 w 88"/>
                <a:gd name="T99" fmla="*/ 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8" h="120">
                  <a:moveTo>
                    <a:pt x="48" y="2"/>
                  </a:moveTo>
                  <a:lnTo>
                    <a:pt x="46" y="11"/>
                  </a:lnTo>
                  <a:lnTo>
                    <a:pt x="42" y="16"/>
                  </a:lnTo>
                  <a:lnTo>
                    <a:pt x="40" y="20"/>
                  </a:lnTo>
                  <a:lnTo>
                    <a:pt x="36" y="21"/>
                  </a:lnTo>
                  <a:lnTo>
                    <a:pt x="32" y="20"/>
                  </a:lnTo>
                  <a:lnTo>
                    <a:pt x="31" y="25"/>
                  </a:lnTo>
                  <a:lnTo>
                    <a:pt x="31" y="31"/>
                  </a:lnTo>
                  <a:lnTo>
                    <a:pt x="31" y="40"/>
                  </a:lnTo>
                  <a:lnTo>
                    <a:pt x="27" y="49"/>
                  </a:lnTo>
                  <a:lnTo>
                    <a:pt x="22" y="58"/>
                  </a:lnTo>
                  <a:lnTo>
                    <a:pt x="16" y="67"/>
                  </a:lnTo>
                  <a:lnTo>
                    <a:pt x="10" y="74"/>
                  </a:lnTo>
                  <a:lnTo>
                    <a:pt x="5" y="81"/>
                  </a:lnTo>
                  <a:lnTo>
                    <a:pt x="1" y="90"/>
                  </a:lnTo>
                  <a:lnTo>
                    <a:pt x="1" y="96"/>
                  </a:lnTo>
                  <a:lnTo>
                    <a:pt x="0" y="104"/>
                  </a:lnTo>
                  <a:lnTo>
                    <a:pt x="1" y="112"/>
                  </a:lnTo>
                  <a:lnTo>
                    <a:pt x="5" y="119"/>
                  </a:lnTo>
                  <a:lnTo>
                    <a:pt x="5" y="113"/>
                  </a:lnTo>
                  <a:lnTo>
                    <a:pt x="7" y="104"/>
                  </a:lnTo>
                  <a:lnTo>
                    <a:pt x="12" y="96"/>
                  </a:lnTo>
                  <a:lnTo>
                    <a:pt x="16" y="92"/>
                  </a:lnTo>
                  <a:lnTo>
                    <a:pt x="21" y="88"/>
                  </a:lnTo>
                  <a:lnTo>
                    <a:pt x="23" y="94"/>
                  </a:lnTo>
                  <a:lnTo>
                    <a:pt x="28" y="100"/>
                  </a:lnTo>
                  <a:lnTo>
                    <a:pt x="32" y="108"/>
                  </a:lnTo>
                  <a:lnTo>
                    <a:pt x="29" y="95"/>
                  </a:lnTo>
                  <a:lnTo>
                    <a:pt x="31" y="87"/>
                  </a:lnTo>
                  <a:lnTo>
                    <a:pt x="36" y="81"/>
                  </a:lnTo>
                  <a:lnTo>
                    <a:pt x="44" y="75"/>
                  </a:lnTo>
                  <a:lnTo>
                    <a:pt x="47" y="71"/>
                  </a:lnTo>
                  <a:lnTo>
                    <a:pt x="50" y="67"/>
                  </a:lnTo>
                  <a:lnTo>
                    <a:pt x="51" y="66"/>
                  </a:lnTo>
                  <a:lnTo>
                    <a:pt x="50" y="72"/>
                  </a:lnTo>
                  <a:lnTo>
                    <a:pt x="53" y="69"/>
                  </a:lnTo>
                  <a:lnTo>
                    <a:pt x="60" y="60"/>
                  </a:lnTo>
                  <a:lnTo>
                    <a:pt x="64" y="55"/>
                  </a:lnTo>
                  <a:lnTo>
                    <a:pt x="65" y="50"/>
                  </a:lnTo>
                  <a:lnTo>
                    <a:pt x="67" y="44"/>
                  </a:lnTo>
                  <a:lnTo>
                    <a:pt x="73" y="54"/>
                  </a:lnTo>
                  <a:lnTo>
                    <a:pt x="80" y="58"/>
                  </a:lnTo>
                  <a:lnTo>
                    <a:pt x="87" y="62"/>
                  </a:lnTo>
                  <a:lnTo>
                    <a:pt x="82" y="55"/>
                  </a:lnTo>
                  <a:lnTo>
                    <a:pt x="80" y="46"/>
                  </a:lnTo>
                  <a:lnTo>
                    <a:pt x="77" y="37"/>
                  </a:lnTo>
                  <a:lnTo>
                    <a:pt x="72" y="25"/>
                  </a:lnTo>
                  <a:lnTo>
                    <a:pt x="67" y="14"/>
                  </a:lnTo>
                  <a:lnTo>
                    <a:pt x="60" y="0"/>
                  </a:lnTo>
                  <a:lnTo>
                    <a:pt x="48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58" name="Freeform 866"/>
            <p:cNvSpPr>
              <a:spLocks/>
            </p:cNvSpPr>
            <p:nvPr/>
          </p:nvSpPr>
          <p:spPr bwMode="auto">
            <a:xfrm>
              <a:off x="2140" y="2994"/>
              <a:ext cx="25" cy="10"/>
            </a:xfrm>
            <a:custGeom>
              <a:avLst/>
              <a:gdLst>
                <a:gd name="T0" fmla="*/ 4 w 25"/>
                <a:gd name="T1" fmla="*/ 7 h 10"/>
                <a:gd name="T2" fmla="*/ 9 w 25"/>
                <a:gd name="T3" fmla="*/ 5 h 10"/>
                <a:gd name="T4" fmla="*/ 11 w 25"/>
                <a:gd name="T5" fmla="*/ 5 h 10"/>
                <a:gd name="T6" fmla="*/ 13 w 25"/>
                <a:gd name="T7" fmla="*/ 5 h 10"/>
                <a:gd name="T8" fmla="*/ 13 w 25"/>
                <a:gd name="T9" fmla="*/ 8 h 10"/>
                <a:gd name="T10" fmla="*/ 17 w 25"/>
                <a:gd name="T11" fmla="*/ 8 h 10"/>
                <a:gd name="T12" fmla="*/ 18 w 25"/>
                <a:gd name="T13" fmla="*/ 7 h 10"/>
                <a:gd name="T14" fmla="*/ 23 w 25"/>
                <a:gd name="T15" fmla="*/ 9 h 10"/>
                <a:gd name="T16" fmla="*/ 24 w 25"/>
                <a:gd name="T17" fmla="*/ 6 h 10"/>
                <a:gd name="T18" fmla="*/ 21 w 25"/>
                <a:gd name="T19" fmla="*/ 7 h 10"/>
                <a:gd name="T20" fmla="*/ 18 w 25"/>
                <a:gd name="T21" fmla="*/ 5 h 10"/>
                <a:gd name="T22" fmla="*/ 13 w 25"/>
                <a:gd name="T23" fmla="*/ 2 h 10"/>
                <a:gd name="T24" fmla="*/ 13 w 25"/>
                <a:gd name="T25" fmla="*/ 3 h 10"/>
                <a:gd name="T26" fmla="*/ 9 w 25"/>
                <a:gd name="T27" fmla="*/ 3 h 10"/>
                <a:gd name="T28" fmla="*/ 6 w 25"/>
                <a:gd name="T29" fmla="*/ 3 h 10"/>
                <a:gd name="T30" fmla="*/ 6 w 25"/>
                <a:gd name="T31" fmla="*/ 0 h 10"/>
                <a:gd name="T32" fmla="*/ 4 w 25"/>
                <a:gd name="T33" fmla="*/ 1 h 10"/>
                <a:gd name="T34" fmla="*/ 0 w 25"/>
                <a:gd name="T35" fmla="*/ 8 h 10"/>
                <a:gd name="T36" fmla="*/ 2 w 25"/>
                <a:gd name="T37" fmla="*/ 7 h 10"/>
                <a:gd name="T38" fmla="*/ 4 w 25"/>
                <a:gd name="T3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10">
                  <a:moveTo>
                    <a:pt x="4" y="7"/>
                  </a:moveTo>
                  <a:lnTo>
                    <a:pt x="9" y="5"/>
                  </a:lnTo>
                  <a:lnTo>
                    <a:pt x="11" y="5"/>
                  </a:lnTo>
                  <a:lnTo>
                    <a:pt x="13" y="5"/>
                  </a:lnTo>
                  <a:lnTo>
                    <a:pt x="13" y="8"/>
                  </a:lnTo>
                  <a:lnTo>
                    <a:pt x="17" y="8"/>
                  </a:lnTo>
                  <a:lnTo>
                    <a:pt x="18" y="7"/>
                  </a:lnTo>
                  <a:lnTo>
                    <a:pt x="23" y="9"/>
                  </a:lnTo>
                  <a:lnTo>
                    <a:pt x="24" y="6"/>
                  </a:lnTo>
                  <a:lnTo>
                    <a:pt x="21" y="7"/>
                  </a:lnTo>
                  <a:lnTo>
                    <a:pt x="18" y="5"/>
                  </a:lnTo>
                  <a:lnTo>
                    <a:pt x="13" y="2"/>
                  </a:lnTo>
                  <a:lnTo>
                    <a:pt x="13" y="3"/>
                  </a:lnTo>
                  <a:lnTo>
                    <a:pt x="9" y="3"/>
                  </a:lnTo>
                  <a:lnTo>
                    <a:pt x="6" y="3"/>
                  </a:lnTo>
                  <a:lnTo>
                    <a:pt x="6" y="0"/>
                  </a:lnTo>
                  <a:lnTo>
                    <a:pt x="4" y="1"/>
                  </a:lnTo>
                  <a:lnTo>
                    <a:pt x="0" y="8"/>
                  </a:lnTo>
                  <a:lnTo>
                    <a:pt x="2" y="7"/>
                  </a:lnTo>
                  <a:lnTo>
                    <a:pt x="4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59" name="Freeform 867"/>
            <p:cNvSpPr>
              <a:spLocks/>
            </p:cNvSpPr>
            <p:nvPr/>
          </p:nvSpPr>
          <p:spPr bwMode="auto">
            <a:xfrm>
              <a:off x="2142" y="2999"/>
              <a:ext cx="7" cy="5"/>
            </a:xfrm>
            <a:custGeom>
              <a:avLst/>
              <a:gdLst>
                <a:gd name="T0" fmla="*/ 2 w 7"/>
                <a:gd name="T1" fmla="*/ 0 h 5"/>
                <a:gd name="T2" fmla="*/ 6 w 7"/>
                <a:gd name="T3" fmla="*/ 4 h 5"/>
                <a:gd name="T4" fmla="*/ 0 w 7"/>
                <a:gd name="T5" fmla="*/ 2 h 5"/>
                <a:gd name="T6" fmla="*/ 2 w 7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5">
                  <a:moveTo>
                    <a:pt x="2" y="0"/>
                  </a:moveTo>
                  <a:lnTo>
                    <a:pt x="6" y="4"/>
                  </a:lnTo>
                  <a:lnTo>
                    <a:pt x="0" y="2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60" name="Line 868"/>
            <p:cNvSpPr>
              <a:spLocks noChangeShapeType="1"/>
            </p:cNvSpPr>
            <p:nvPr/>
          </p:nvSpPr>
          <p:spPr bwMode="auto">
            <a:xfrm flipV="1">
              <a:off x="2137" y="2991"/>
              <a:ext cx="3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61" name="Line 869"/>
            <p:cNvSpPr>
              <a:spLocks noChangeShapeType="1"/>
            </p:cNvSpPr>
            <p:nvPr/>
          </p:nvSpPr>
          <p:spPr bwMode="auto">
            <a:xfrm flipV="1">
              <a:off x="2136" y="2990"/>
              <a:ext cx="8" cy="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62" name="Line 870"/>
            <p:cNvSpPr>
              <a:spLocks noChangeShapeType="1"/>
            </p:cNvSpPr>
            <p:nvPr/>
          </p:nvSpPr>
          <p:spPr bwMode="auto">
            <a:xfrm flipV="1">
              <a:off x="2136" y="2993"/>
              <a:ext cx="8" cy="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63" name="Line 871"/>
            <p:cNvSpPr>
              <a:spLocks noChangeShapeType="1"/>
            </p:cNvSpPr>
            <p:nvPr/>
          </p:nvSpPr>
          <p:spPr bwMode="auto">
            <a:xfrm flipV="1">
              <a:off x="2136" y="2994"/>
              <a:ext cx="8" cy="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64" name="Line 872"/>
            <p:cNvSpPr>
              <a:spLocks noChangeShapeType="1"/>
            </p:cNvSpPr>
            <p:nvPr/>
          </p:nvSpPr>
          <p:spPr bwMode="auto">
            <a:xfrm flipV="1">
              <a:off x="2139" y="2997"/>
              <a:ext cx="5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65" name="Freeform 873"/>
            <p:cNvSpPr>
              <a:spLocks/>
            </p:cNvSpPr>
            <p:nvPr/>
          </p:nvSpPr>
          <p:spPr bwMode="auto">
            <a:xfrm>
              <a:off x="2106" y="2997"/>
              <a:ext cx="20" cy="6"/>
            </a:xfrm>
            <a:custGeom>
              <a:avLst/>
              <a:gdLst>
                <a:gd name="T0" fmla="*/ 12 w 20"/>
                <a:gd name="T1" fmla="*/ 4 h 6"/>
                <a:gd name="T2" fmla="*/ 12 w 20"/>
                <a:gd name="T3" fmla="*/ 2 h 6"/>
                <a:gd name="T4" fmla="*/ 9 w 20"/>
                <a:gd name="T5" fmla="*/ 2 h 6"/>
                <a:gd name="T6" fmla="*/ 5 w 20"/>
                <a:gd name="T7" fmla="*/ 4 h 6"/>
                <a:gd name="T8" fmla="*/ 9 w 20"/>
                <a:gd name="T9" fmla="*/ 5 h 6"/>
                <a:gd name="T10" fmla="*/ 3 w 20"/>
                <a:gd name="T11" fmla="*/ 5 h 6"/>
                <a:gd name="T12" fmla="*/ 0 w 20"/>
                <a:gd name="T13" fmla="*/ 5 h 6"/>
                <a:gd name="T14" fmla="*/ 2 w 20"/>
                <a:gd name="T15" fmla="*/ 2 h 6"/>
                <a:gd name="T16" fmla="*/ 5 w 20"/>
                <a:gd name="T17" fmla="*/ 3 h 6"/>
                <a:gd name="T18" fmla="*/ 7 w 20"/>
                <a:gd name="T19" fmla="*/ 0 h 6"/>
                <a:gd name="T20" fmla="*/ 12 w 20"/>
                <a:gd name="T21" fmla="*/ 0 h 6"/>
                <a:gd name="T22" fmla="*/ 19 w 20"/>
                <a:gd name="T23" fmla="*/ 4 h 6"/>
                <a:gd name="T24" fmla="*/ 12 w 20"/>
                <a:gd name="T2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6">
                  <a:moveTo>
                    <a:pt x="12" y="4"/>
                  </a:moveTo>
                  <a:lnTo>
                    <a:pt x="12" y="2"/>
                  </a:lnTo>
                  <a:lnTo>
                    <a:pt x="9" y="2"/>
                  </a:lnTo>
                  <a:lnTo>
                    <a:pt x="5" y="4"/>
                  </a:lnTo>
                  <a:lnTo>
                    <a:pt x="9" y="5"/>
                  </a:lnTo>
                  <a:lnTo>
                    <a:pt x="3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5" y="3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9" y="4"/>
                  </a:lnTo>
                  <a:lnTo>
                    <a:pt x="12" y="4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66" name="Freeform 874"/>
            <p:cNvSpPr>
              <a:spLocks/>
            </p:cNvSpPr>
            <p:nvPr/>
          </p:nvSpPr>
          <p:spPr bwMode="auto">
            <a:xfrm>
              <a:off x="2116" y="3004"/>
              <a:ext cx="8" cy="4"/>
            </a:xfrm>
            <a:custGeom>
              <a:avLst/>
              <a:gdLst>
                <a:gd name="T0" fmla="*/ 7 w 8"/>
                <a:gd name="T1" fmla="*/ 0 h 4"/>
                <a:gd name="T2" fmla="*/ 0 w 8"/>
                <a:gd name="T3" fmla="*/ 1 h 4"/>
                <a:gd name="T4" fmla="*/ 0 w 8"/>
                <a:gd name="T5" fmla="*/ 3 h 4"/>
                <a:gd name="T6" fmla="*/ 7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7" y="0"/>
                  </a:moveTo>
                  <a:lnTo>
                    <a:pt x="0" y="1"/>
                  </a:lnTo>
                  <a:lnTo>
                    <a:pt x="0" y="3"/>
                  </a:lnTo>
                  <a:lnTo>
                    <a:pt x="7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67" name="Freeform 875"/>
            <p:cNvSpPr>
              <a:spLocks/>
            </p:cNvSpPr>
            <p:nvPr/>
          </p:nvSpPr>
          <p:spPr bwMode="auto">
            <a:xfrm>
              <a:off x="2126" y="3014"/>
              <a:ext cx="22" cy="8"/>
            </a:xfrm>
            <a:custGeom>
              <a:avLst/>
              <a:gdLst>
                <a:gd name="T0" fmla="*/ 0 w 22"/>
                <a:gd name="T1" fmla="*/ 4 h 8"/>
                <a:gd name="T2" fmla="*/ 3 w 22"/>
                <a:gd name="T3" fmla="*/ 6 h 8"/>
                <a:gd name="T4" fmla="*/ 9 w 22"/>
                <a:gd name="T5" fmla="*/ 6 h 8"/>
                <a:gd name="T6" fmla="*/ 12 w 22"/>
                <a:gd name="T7" fmla="*/ 2 h 8"/>
                <a:gd name="T8" fmla="*/ 12 w 22"/>
                <a:gd name="T9" fmla="*/ 4 h 8"/>
                <a:gd name="T10" fmla="*/ 20 w 22"/>
                <a:gd name="T11" fmla="*/ 4 h 8"/>
                <a:gd name="T12" fmla="*/ 20 w 22"/>
                <a:gd name="T13" fmla="*/ 0 h 8"/>
                <a:gd name="T14" fmla="*/ 21 w 22"/>
                <a:gd name="T15" fmla="*/ 5 h 8"/>
                <a:gd name="T16" fmla="*/ 18 w 22"/>
                <a:gd name="T17" fmla="*/ 6 h 8"/>
                <a:gd name="T18" fmla="*/ 12 w 22"/>
                <a:gd name="T19" fmla="*/ 6 h 8"/>
                <a:gd name="T20" fmla="*/ 9 w 22"/>
                <a:gd name="T21" fmla="*/ 7 h 8"/>
                <a:gd name="T22" fmla="*/ 2 w 22"/>
                <a:gd name="T23" fmla="*/ 7 h 8"/>
                <a:gd name="T24" fmla="*/ 0 w 22"/>
                <a:gd name="T2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8">
                  <a:moveTo>
                    <a:pt x="0" y="4"/>
                  </a:moveTo>
                  <a:lnTo>
                    <a:pt x="3" y="6"/>
                  </a:lnTo>
                  <a:lnTo>
                    <a:pt x="9" y="6"/>
                  </a:lnTo>
                  <a:lnTo>
                    <a:pt x="12" y="2"/>
                  </a:lnTo>
                  <a:lnTo>
                    <a:pt x="12" y="4"/>
                  </a:lnTo>
                  <a:lnTo>
                    <a:pt x="20" y="4"/>
                  </a:lnTo>
                  <a:lnTo>
                    <a:pt x="20" y="0"/>
                  </a:lnTo>
                  <a:lnTo>
                    <a:pt x="21" y="5"/>
                  </a:lnTo>
                  <a:lnTo>
                    <a:pt x="18" y="6"/>
                  </a:lnTo>
                  <a:lnTo>
                    <a:pt x="12" y="6"/>
                  </a:lnTo>
                  <a:lnTo>
                    <a:pt x="9" y="7"/>
                  </a:lnTo>
                  <a:lnTo>
                    <a:pt x="2" y="7"/>
                  </a:lnTo>
                  <a:lnTo>
                    <a:pt x="0" y="4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68" name="Freeform 876"/>
            <p:cNvSpPr>
              <a:spLocks/>
            </p:cNvSpPr>
            <p:nvPr/>
          </p:nvSpPr>
          <p:spPr bwMode="auto">
            <a:xfrm>
              <a:off x="2152" y="3020"/>
              <a:ext cx="23" cy="18"/>
            </a:xfrm>
            <a:custGeom>
              <a:avLst/>
              <a:gdLst>
                <a:gd name="T0" fmla="*/ 2 w 23"/>
                <a:gd name="T1" fmla="*/ 2 h 18"/>
                <a:gd name="T2" fmla="*/ 7 w 23"/>
                <a:gd name="T3" fmla="*/ 5 h 18"/>
                <a:gd name="T4" fmla="*/ 13 w 23"/>
                <a:gd name="T5" fmla="*/ 6 h 18"/>
                <a:gd name="T6" fmla="*/ 22 w 23"/>
                <a:gd name="T7" fmla="*/ 1 h 18"/>
                <a:gd name="T8" fmla="*/ 19 w 23"/>
                <a:gd name="T9" fmla="*/ 5 h 18"/>
                <a:gd name="T10" fmla="*/ 13 w 23"/>
                <a:gd name="T11" fmla="*/ 9 h 18"/>
                <a:gd name="T12" fmla="*/ 10 w 23"/>
                <a:gd name="T13" fmla="*/ 17 h 18"/>
                <a:gd name="T14" fmla="*/ 10 w 23"/>
                <a:gd name="T15" fmla="*/ 9 h 18"/>
                <a:gd name="T16" fmla="*/ 5 w 23"/>
                <a:gd name="T17" fmla="*/ 6 h 18"/>
                <a:gd name="T18" fmla="*/ 0 w 23"/>
                <a:gd name="T19" fmla="*/ 0 h 18"/>
                <a:gd name="T20" fmla="*/ 2 w 23"/>
                <a:gd name="T21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18">
                  <a:moveTo>
                    <a:pt x="2" y="2"/>
                  </a:moveTo>
                  <a:lnTo>
                    <a:pt x="7" y="5"/>
                  </a:lnTo>
                  <a:lnTo>
                    <a:pt x="13" y="6"/>
                  </a:lnTo>
                  <a:lnTo>
                    <a:pt x="22" y="1"/>
                  </a:lnTo>
                  <a:lnTo>
                    <a:pt x="19" y="5"/>
                  </a:lnTo>
                  <a:lnTo>
                    <a:pt x="13" y="9"/>
                  </a:lnTo>
                  <a:lnTo>
                    <a:pt x="10" y="17"/>
                  </a:lnTo>
                  <a:lnTo>
                    <a:pt x="10" y="9"/>
                  </a:lnTo>
                  <a:lnTo>
                    <a:pt x="5" y="6"/>
                  </a:lnTo>
                  <a:lnTo>
                    <a:pt x="0" y="0"/>
                  </a:lnTo>
                  <a:lnTo>
                    <a:pt x="2" y="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69" name="Freeform 877"/>
            <p:cNvSpPr>
              <a:spLocks/>
            </p:cNvSpPr>
            <p:nvPr/>
          </p:nvSpPr>
          <p:spPr bwMode="auto">
            <a:xfrm>
              <a:off x="2118" y="3026"/>
              <a:ext cx="37" cy="6"/>
            </a:xfrm>
            <a:custGeom>
              <a:avLst/>
              <a:gdLst>
                <a:gd name="T0" fmla="*/ 1 w 37"/>
                <a:gd name="T1" fmla="*/ 1 h 6"/>
                <a:gd name="T2" fmla="*/ 9 w 37"/>
                <a:gd name="T3" fmla="*/ 0 h 6"/>
                <a:gd name="T4" fmla="*/ 16 w 37"/>
                <a:gd name="T5" fmla="*/ 0 h 6"/>
                <a:gd name="T6" fmla="*/ 24 w 37"/>
                <a:gd name="T7" fmla="*/ 1 h 6"/>
                <a:gd name="T8" fmla="*/ 33 w 37"/>
                <a:gd name="T9" fmla="*/ 2 h 6"/>
                <a:gd name="T10" fmla="*/ 36 w 37"/>
                <a:gd name="T11" fmla="*/ 3 h 6"/>
                <a:gd name="T12" fmla="*/ 30 w 37"/>
                <a:gd name="T13" fmla="*/ 5 h 6"/>
                <a:gd name="T14" fmla="*/ 28 w 37"/>
                <a:gd name="T15" fmla="*/ 5 h 6"/>
                <a:gd name="T16" fmla="*/ 24 w 37"/>
                <a:gd name="T17" fmla="*/ 3 h 6"/>
                <a:gd name="T18" fmla="*/ 12 w 37"/>
                <a:gd name="T19" fmla="*/ 1 h 6"/>
                <a:gd name="T20" fmla="*/ 7 w 37"/>
                <a:gd name="T21" fmla="*/ 3 h 6"/>
                <a:gd name="T22" fmla="*/ 0 w 37"/>
                <a:gd name="T23" fmla="*/ 3 h 6"/>
                <a:gd name="T24" fmla="*/ 1 w 37"/>
                <a:gd name="T2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" h="6">
                  <a:moveTo>
                    <a:pt x="1" y="1"/>
                  </a:moveTo>
                  <a:lnTo>
                    <a:pt x="9" y="0"/>
                  </a:lnTo>
                  <a:lnTo>
                    <a:pt x="16" y="0"/>
                  </a:lnTo>
                  <a:lnTo>
                    <a:pt x="24" y="1"/>
                  </a:lnTo>
                  <a:lnTo>
                    <a:pt x="33" y="2"/>
                  </a:lnTo>
                  <a:lnTo>
                    <a:pt x="36" y="3"/>
                  </a:lnTo>
                  <a:lnTo>
                    <a:pt x="30" y="5"/>
                  </a:lnTo>
                  <a:lnTo>
                    <a:pt x="28" y="5"/>
                  </a:lnTo>
                  <a:lnTo>
                    <a:pt x="24" y="3"/>
                  </a:lnTo>
                  <a:lnTo>
                    <a:pt x="12" y="1"/>
                  </a:lnTo>
                  <a:lnTo>
                    <a:pt x="7" y="3"/>
                  </a:lnTo>
                  <a:lnTo>
                    <a:pt x="0" y="3"/>
                  </a:lnTo>
                  <a:lnTo>
                    <a:pt x="1" y="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70" name="Freeform 878"/>
            <p:cNvSpPr>
              <a:spLocks/>
            </p:cNvSpPr>
            <p:nvPr/>
          </p:nvSpPr>
          <p:spPr bwMode="auto">
            <a:xfrm>
              <a:off x="2121" y="3029"/>
              <a:ext cx="33" cy="10"/>
            </a:xfrm>
            <a:custGeom>
              <a:avLst/>
              <a:gdLst>
                <a:gd name="T0" fmla="*/ 2 w 33"/>
                <a:gd name="T1" fmla="*/ 1 h 10"/>
                <a:gd name="T2" fmla="*/ 7 w 33"/>
                <a:gd name="T3" fmla="*/ 3 h 10"/>
                <a:gd name="T4" fmla="*/ 11 w 33"/>
                <a:gd name="T5" fmla="*/ 5 h 10"/>
                <a:gd name="T6" fmla="*/ 17 w 33"/>
                <a:gd name="T7" fmla="*/ 4 h 10"/>
                <a:gd name="T8" fmla="*/ 24 w 33"/>
                <a:gd name="T9" fmla="*/ 1 h 10"/>
                <a:gd name="T10" fmla="*/ 32 w 33"/>
                <a:gd name="T11" fmla="*/ 1 h 10"/>
                <a:gd name="T12" fmla="*/ 25 w 33"/>
                <a:gd name="T13" fmla="*/ 3 h 10"/>
                <a:gd name="T14" fmla="*/ 22 w 33"/>
                <a:gd name="T15" fmla="*/ 6 h 10"/>
                <a:gd name="T16" fmla="*/ 18 w 33"/>
                <a:gd name="T17" fmla="*/ 8 h 10"/>
                <a:gd name="T18" fmla="*/ 14 w 33"/>
                <a:gd name="T19" fmla="*/ 9 h 10"/>
                <a:gd name="T20" fmla="*/ 8 w 33"/>
                <a:gd name="T21" fmla="*/ 9 h 10"/>
                <a:gd name="T22" fmla="*/ 4 w 33"/>
                <a:gd name="T23" fmla="*/ 6 h 10"/>
                <a:gd name="T24" fmla="*/ 2 w 33"/>
                <a:gd name="T25" fmla="*/ 3 h 10"/>
                <a:gd name="T26" fmla="*/ 0 w 33"/>
                <a:gd name="T27" fmla="*/ 0 h 10"/>
                <a:gd name="T28" fmla="*/ 2 w 33"/>
                <a:gd name="T2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10">
                  <a:moveTo>
                    <a:pt x="2" y="1"/>
                  </a:moveTo>
                  <a:lnTo>
                    <a:pt x="7" y="3"/>
                  </a:lnTo>
                  <a:lnTo>
                    <a:pt x="11" y="5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2" y="1"/>
                  </a:lnTo>
                  <a:lnTo>
                    <a:pt x="25" y="3"/>
                  </a:lnTo>
                  <a:lnTo>
                    <a:pt x="22" y="6"/>
                  </a:lnTo>
                  <a:lnTo>
                    <a:pt x="18" y="8"/>
                  </a:lnTo>
                  <a:lnTo>
                    <a:pt x="14" y="9"/>
                  </a:lnTo>
                  <a:lnTo>
                    <a:pt x="8" y="9"/>
                  </a:lnTo>
                  <a:lnTo>
                    <a:pt x="4" y="6"/>
                  </a:lnTo>
                  <a:lnTo>
                    <a:pt x="2" y="3"/>
                  </a:lnTo>
                  <a:lnTo>
                    <a:pt x="0" y="0"/>
                  </a:lnTo>
                  <a:lnTo>
                    <a:pt x="2" y="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71" name="Line 879"/>
            <p:cNvSpPr>
              <a:spLocks noChangeShapeType="1"/>
            </p:cNvSpPr>
            <p:nvPr/>
          </p:nvSpPr>
          <p:spPr bwMode="auto">
            <a:xfrm flipV="1">
              <a:off x="2104" y="2993"/>
              <a:ext cx="3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72" name="Line 880"/>
            <p:cNvSpPr>
              <a:spLocks noChangeShapeType="1"/>
            </p:cNvSpPr>
            <p:nvPr/>
          </p:nvSpPr>
          <p:spPr bwMode="auto">
            <a:xfrm flipV="1">
              <a:off x="2103" y="2994"/>
              <a:ext cx="6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73" name="Line 881"/>
            <p:cNvSpPr>
              <a:spLocks noChangeShapeType="1"/>
            </p:cNvSpPr>
            <p:nvPr/>
          </p:nvSpPr>
          <p:spPr bwMode="auto">
            <a:xfrm flipV="1">
              <a:off x="2104" y="2996"/>
              <a:ext cx="7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74" name="Line 882"/>
            <p:cNvSpPr>
              <a:spLocks noChangeShapeType="1"/>
            </p:cNvSpPr>
            <p:nvPr/>
          </p:nvSpPr>
          <p:spPr bwMode="auto">
            <a:xfrm flipV="1">
              <a:off x="2106" y="2997"/>
              <a:ext cx="6" cy="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75" name="Freeform 883"/>
            <p:cNvSpPr>
              <a:spLocks/>
            </p:cNvSpPr>
            <p:nvPr/>
          </p:nvSpPr>
          <p:spPr bwMode="auto">
            <a:xfrm>
              <a:off x="2085" y="3090"/>
              <a:ext cx="22" cy="225"/>
            </a:xfrm>
            <a:custGeom>
              <a:avLst/>
              <a:gdLst>
                <a:gd name="T0" fmla="*/ 21 w 22"/>
                <a:gd name="T1" fmla="*/ 3 h 225"/>
                <a:gd name="T2" fmla="*/ 14 w 22"/>
                <a:gd name="T3" fmla="*/ 22 h 225"/>
                <a:gd name="T4" fmla="*/ 8 w 22"/>
                <a:gd name="T5" fmla="*/ 47 h 225"/>
                <a:gd name="T6" fmla="*/ 4 w 22"/>
                <a:gd name="T7" fmla="*/ 85 h 225"/>
                <a:gd name="T8" fmla="*/ 4 w 22"/>
                <a:gd name="T9" fmla="*/ 123 h 225"/>
                <a:gd name="T10" fmla="*/ 8 w 22"/>
                <a:gd name="T11" fmla="*/ 150 h 225"/>
                <a:gd name="T12" fmla="*/ 16 w 22"/>
                <a:gd name="T13" fmla="*/ 166 h 225"/>
                <a:gd name="T14" fmla="*/ 16 w 22"/>
                <a:gd name="T15" fmla="*/ 188 h 225"/>
                <a:gd name="T16" fmla="*/ 20 w 22"/>
                <a:gd name="T17" fmla="*/ 224 h 225"/>
                <a:gd name="T18" fmla="*/ 6 w 22"/>
                <a:gd name="T19" fmla="*/ 169 h 225"/>
                <a:gd name="T20" fmla="*/ 0 w 22"/>
                <a:gd name="T21" fmla="*/ 128 h 225"/>
                <a:gd name="T22" fmla="*/ 0 w 22"/>
                <a:gd name="T23" fmla="*/ 96 h 225"/>
                <a:gd name="T24" fmla="*/ 4 w 22"/>
                <a:gd name="T25" fmla="*/ 55 h 225"/>
                <a:gd name="T26" fmla="*/ 10 w 22"/>
                <a:gd name="T27" fmla="*/ 23 h 225"/>
                <a:gd name="T28" fmla="*/ 19 w 22"/>
                <a:gd name="T29" fmla="*/ 0 h 225"/>
                <a:gd name="T30" fmla="*/ 21 w 22"/>
                <a:gd name="T31" fmla="*/ 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" h="225">
                  <a:moveTo>
                    <a:pt x="21" y="3"/>
                  </a:moveTo>
                  <a:lnTo>
                    <a:pt x="14" y="22"/>
                  </a:lnTo>
                  <a:lnTo>
                    <a:pt x="8" y="47"/>
                  </a:lnTo>
                  <a:lnTo>
                    <a:pt x="4" y="85"/>
                  </a:lnTo>
                  <a:lnTo>
                    <a:pt x="4" y="123"/>
                  </a:lnTo>
                  <a:lnTo>
                    <a:pt x="8" y="150"/>
                  </a:lnTo>
                  <a:lnTo>
                    <a:pt x="16" y="166"/>
                  </a:lnTo>
                  <a:lnTo>
                    <a:pt x="16" y="188"/>
                  </a:lnTo>
                  <a:lnTo>
                    <a:pt x="20" y="224"/>
                  </a:lnTo>
                  <a:lnTo>
                    <a:pt x="6" y="169"/>
                  </a:lnTo>
                  <a:lnTo>
                    <a:pt x="0" y="128"/>
                  </a:lnTo>
                  <a:lnTo>
                    <a:pt x="0" y="96"/>
                  </a:lnTo>
                  <a:lnTo>
                    <a:pt x="4" y="55"/>
                  </a:lnTo>
                  <a:lnTo>
                    <a:pt x="10" y="23"/>
                  </a:lnTo>
                  <a:lnTo>
                    <a:pt x="19" y="0"/>
                  </a:lnTo>
                  <a:lnTo>
                    <a:pt x="21" y="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76" name="Freeform 884"/>
            <p:cNvSpPr>
              <a:spLocks/>
            </p:cNvSpPr>
            <p:nvPr/>
          </p:nvSpPr>
          <p:spPr bwMode="auto">
            <a:xfrm>
              <a:off x="2055" y="3084"/>
              <a:ext cx="31" cy="185"/>
            </a:xfrm>
            <a:custGeom>
              <a:avLst/>
              <a:gdLst>
                <a:gd name="T0" fmla="*/ 22 w 31"/>
                <a:gd name="T1" fmla="*/ 0 h 185"/>
                <a:gd name="T2" fmla="*/ 15 w 31"/>
                <a:gd name="T3" fmla="*/ 27 h 185"/>
                <a:gd name="T4" fmla="*/ 10 w 31"/>
                <a:gd name="T5" fmla="*/ 61 h 185"/>
                <a:gd name="T6" fmla="*/ 8 w 31"/>
                <a:gd name="T7" fmla="*/ 89 h 185"/>
                <a:gd name="T8" fmla="*/ 8 w 31"/>
                <a:gd name="T9" fmla="*/ 112 h 185"/>
                <a:gd name="T10" fmla="*/ 10 w 31"/>
                <a:gd name="T11" fmla="*/ 131 h 185"/>
                <a:gd name="T12" fmla="*/ 14 w 31"/>
                <a:gd name="T13" fmla="*/ 141 h 185"/>
                <a:gd name="T14" fmla="*/ 22 w 31"/>
                <a:gd name="T15" fmla="*/ 148 h 185"/>
                <a:gd name="T16" fmla="*/ 30 w 31"/>
                <a:gd name="T17" fmla="*/ 160 h 185"/>
                <a:gd name="T18" fmla="*/ 24 w 31"/>
                <a:gd name="T19" fmla="*/ 170 h 185"/>
                <a:gd name="T20" fmla="*/ 23 w 31"/>
                <a:gd name="T21" fmla="*/ 184 h 185"/>
                <a:gd name="T22" fmla="*/ 21 w 31"/>
                <a:gd name="T23" fmla="*/ 169 h 185"/>
                <a:gd name="T24" fmla="*/ 21 w 31"/>
                <a:gd name="T25" fmla="*/ 164 h 185"/>
                <a:gd name="T26" fmla="*/ 8 w 31"/>
                <a:gd name="T27" fmla="*/ 153 h 185"/>
                <a:gd name="T28" fmla="*/ 8 w 31"/>
                <a:gd name="T29" fmla="*/ 146 h 185"/>
                <a:gd name="T30" fmla="*/ 13 w 31"/>
                <a:gd name="T31" fmla="*/ 149 h 185"/>
                <a:gd name="T32" fmla="*/ 0 w 31"/>
                <a:gd name="T33" fmla="*/ 128 h 185"/>
                <a:gd name="T34" fmla="*/ 8 w 31"/>
                <a:gd name="T35" fmla="*/ 129 h 185"/>
                <a:gd name="T36" fmla="*/ 7 w 31"/>
                <a:gd name="T37" fmla="*/ 105 h 185"/>
                <a:gd name="T38" fmla="*/ 6 w 31"/>
                <a:gd name="T39" fmla="*/ 67 h 185"/>
                <a:gd name="T40" fmla="*/ 10 w 31"/>
                <a:gd name="T41" fmla="*/ 42 h 185"/>
                <a:gd name="T42" fmla="*/ 15 w 31"/>
                <a:gd name="T43" fmla="*/ 16 h 185"/>
                <a:gd name="T44" fmla="*/ 22 w 31"/>
                <a:gd name="T45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1" h="185">
                  <a:moveTo>
                    <a:pt x="22" y="0"/>
                  </a:moveTo>
                  <a:lnTo>
                    <a:pt x="15" y="27"/>
                  </a:lnTo>
                  <a:lnTo>
                    <a:pt x="10" y="61"/>
                  </a:lnTo>
                  <a:lnTo>
                    <a:pt x="8" y="89"/>
                  </a:lnTo>
                  <a:lnTo>
                    <a:pt x="8" y="112"/>
                  </a:lnTo>
                  <a:lnTo>
                    <a:pt x="10" y="131"/>
                  </a:lnTo>
                  <a:lnTo>
                    <a:pt x="14" y="141"/>
                  </a:lnTo>
                  <a:lnTo>
                    <a:pt x="22" y="148"/>
                  </a:lnTo>
                  <a:lnTo>
                    <a:pt x="30" y="160"/>
                  </a:lnTo>
                  <a:lnTo>
                    <a:pt x="24" y="170"/>
                  </a:lnTo>
                  <a:lnTo>
                    <a:pt x="23" y="184"/>
                  </a:lnTo>
                  <a:lnTo>
                    <a:pt x="21" y="169"/>
                  </a:lnTo>
                  <a:lnTo>
                    <a:pt x="21" y="164"/>
                  </a:lnTo>
                  <a:lnTo>
                    <a:pt x="8" y="153"/>
                  </a:lnTo>
                  <a:lnTo>
                    <a:pt x="8" y="146"/>
                  </a:lnTo>
                  <a:lnTo>
                    <a:pt x="13" y="149"/>
                  </a:lnTo>
                  <a:lnTo>
                    <a:pt x="0" y="128"/>
                  </a:lnTo>
                  <a:lnTo>
                    <a:pt x="8" y="129"/>
                  </a:lnTo>
                  <a:lnTo>
                    <a:pt x="7" y="105"/>
                  </a:lnTo>
                  <a:lnTo>
                    <a:pt x="6" y="67"/>
                  </a:lnTo>
                  <a:lnTo>
                    <a:pt x="10" y="42"/>
                  </a:lnTo>
                  <a:lnTo>
                    <a:pt x="15" y="16"/>
                  </a:lnTo>
                  <a:lnTo>
                    <a:pt x="22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77" name="Freeform 885"/>
            <p:cNvSpPr>
              <a:spLocks/>
            </p:cNvSpPr>
            <p:nvPr/>
          </p:nvSpPr>
          <p:spPr bwMode="auto">
            <a:xfrm>
              <a:off x="2067" y="3288"/>
              <a:ext cx="48" cy="49"/>
            </a:xfrm>
            <a:custGeom>
              <a:avLst/>
              <a:gdLst>
                <a:gd name="T0" fmla="*/ 24 w 48"/>
                <a:gd name="T1" fmla="*/ 0 h 49"/>
                <a:gd name="T2" fmla="*/ 40 w 48"/>
                <a:gd name="T3" fmla="*/ 29 h 49"/>
                <a:gd name="T4" fmla="*/ 47 w 48"/>
                <a:gd name="T5" fmla="*/ 30 h 49"/>
                <a:gd name="T6" fmla="*/ 35 w 48"/>
                <a:gd name="T7" fmla="*/ 31 h 49"/>
                <a:gd name="T8" fmla="*/ 17 w 48"/>
                <a:gd name="T9" fmla="*/ 37 h 49"/>
                <a:gd name="T10" fmla="*/ 7 w 48"/>
                <a:gd name="T11" fmla="*/ 44 h 49"/>
                <a:gd name="T12" fmla="*/ 0 w 48"/>
                <a:gd name="T13" fmla="*/ 48 h 49"/>
                <a:gd name="T14" fmla="*/ 6 w 48"/>
                <a:gd name="T15" fmla="*/ 44 h 49"/>
                <a:gd name="T16" fmla="*/ 15 w 48"/>
                <a:gd name="T17" fmla="*/ 34 h 49"/>
                <a:gd name="T18" fmla="*/ 36 w 48"/>
                <a:gd name="T19" fmla="*/ 28 h 49"/>
                <a:gd name="T20" fmla="*/ 24 w 48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49">
                  <a:moveTo>
                    <a:pt x="24" y="0"/>
                  </a:moveTo>
                  <a:lnTo>
                    <a:pt x="40" y="29"/>
                  </a:lnTo>
                  <a:lnTo>
                    <a:pt x="47" y="30"/>
                  </a:lnTo>
                  <a:lnTo>
                    <a:pt x="35" y="31"/>
                  </a:lnTo>
                  <a:lnTo>
                    <a:pt x="17" y="37"/>
                  </a:lnTo>
                  <a:lnTo>
                    <a:pt x="7" y="44"/>
                  </a:lnTo>
                  <a:lnTo>
                    <a:pt x="0" y="48"/>
                  </a:lnTo>
                  <a:lnTo>
                    <a:pt x="6" y="44"/>
                  </a:lnTo>
                  <a:lnTo>
                    <a:pt x="15" y="34"/>
                  </a:lnTo>
                  <a:lnTo>
                    <a:pt x="36" y="28"/>
                  </a:lnTo>
                  <a:lnTo>
                    <a:pt x="2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78" name="Freeform 886"/>
            <p:cNvSpPr>
              <a:spLocks/>
            </p:cNvSpPr>
            <p:nvPr/>
          </p:nvSpPr>
          <p:spPr bwMode="auto">
            <a:xfrm>
              <a:off x="2091" y="3233"/>
              <a:ext cx="30" cy="11"/>
            </a:xfrm>
            <a:custGeom>
              <a:avLst/>
              <a:gdLst>
                <a:gd name="T0" fmla="*/ 0 w 30"/>
                <a:gd name="T1" fmla="*/ 0 h 11"/>
                <a:gd name="T2" fmla="*/ 9 w 30"/>
                <a:gd name="T3" fmla="*/ 5 h 11"/>
                <a:gd name="T4" fmla="*/ 24 w 30"/>
                <a:gd name="T5" fmla="*/ 6 h 11"/>
                <a:gd name="T6" fmla="*/ 29 w 30"/>
                <a:gd name="T7" fmla="*/ 7 h 11"/>
                <a:gd name="T8" fmla="*/ 29 w 30"/>
                <a:gd name="T9" fmla="*/ 9 h 11"/>
                <a:gd name="T10" fmla="*/ 17 w 30"/>
                <a:gd name="T11" fmla="*/ 10 h 11"/>
                <a:gd name="T12" fmla="*/ 2 w 30"/>
                <a:gd name="T13" fmla="*/ 7 h 11"/>
                <a:gd name="T14" fmla="*/ 0 w 30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1">
                  <a:moveTo>
                    <a:pt x="0" y="0"/>
                  </a:moveTo>
                  <a:lnTo>
                    <a:pt x="9" y="5"/>
                  </a:lnTo>
                  <a:lnTo>
                    <a:pt x="24" y="6"/>
                  </a:lnTo>
                  <a:lnTo>
                    <a:pt x="29" y="7"/>
                  </a:lnTo>
                  <a:lnTo>
                    <a:pt x="29" y="9"/>
                  </a:lnTo>
                  <a:lnTo>
                    <a:pt x="17" y="10"/>
                  </a:lnTo>
                  <a:lnTo>
                    <a:pt x="2" y="7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79" name="Freeform 887"/>
            <p:cNvSpPr>
              <a:spLocks/>
            </p:cNvSpPr>
            <p:nvPr/>
          </p:nvSpPr>
          <p:spPr bwMode="auto">
            <a:xfrm>
              <a:off x="2097" y="3249"/>
              <a:ext cx="24" cy="10"/>
            </a:xfrm>
            <a:custGeom>
              <a:avLst/>
              <a:gdLst>
                <a:gd name="T0" fmla="*/ 1 w 24"/>
                <a:gd name="T1" fmla="*/ 0 h 10"/>
                <a:gd name="T2" fmla="*/ 10 w 24"/>
                <a:gd name="T3" fmla="*/ 4 h 10"/>
                <a:gd name="T4" fmla="*/ 23 w 24"/>
                <a:gd name="T5" fmla="*/ 5 h 10"/>
                <a:gd name="T6" fmla="*/ 23 w 24"/>
                <a:gd name="T7" fmla="*/ 8 h 10"/>
                <a:gd name="T8" fmla="*/ 9 w 24"/>
                <a:gd name="T9" fmla="*/ 9 h 10"/>
                <a:gd name="T10" fmla="*/ 0 w 24"/>
                <a:gd name="T11" fmla="*/ 8 h 10"/>
                <a:gd name="T12" fmla="*/ 1 w 24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0">
                  <a:moveTo>
                    <a:pt x="1" y="0"/>
                  </a:moveTo>
                  <a:lnTo>
                    <a:pt x="10" y="4"/>
                  </a:lnTo>
                  <a:lnTo>
                    <a:pt x="23" y="5"/>
                  </a:lnTo>
                  <a:lnTo>
                    <a:pt x="23" y="8"/>
                  </a:lnTo>
                  <a:lnTo>
                    <a:pt x="9" y="9"/>
                  </a:lnTo>
                  <a:lnTo>
                    <a:pt x="0" y="8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80" name="Freeform 888"/>
            <p:cNvSpPr>
              <a:spLocks/>
            </p:cNvSpPr>
            <p:nvPr/>
          </p:nvSpPr>
          <p:spPr bwMode="auto">
            <a:xfrm>
              <a:off x="2125" y="3080"/>
              <a:ext cx="39" cy="34"/>
            </a:xfrm>
            <a:custGeom>
              <a:avLst/>
              <a:gdLst>
                <a:gd name="T0" fmla="*/ 0 w 39"/>
                <a:gd name="T1" fmla="*/ 33 h 34"/>
                <a:gd name="T2" fmla="*/ 17 w 39"/>
                <a:gd name="T3" fmla="*/ 15 h 34"/>
                <a:gd name="T4" fmla="*/ 38 w 39"/>
                <a:gd name="T5" fmla="*/ 5 h 34"/>
                <a:gd name="T6" fmla="*/ 36 w 39"/>
                <a:gd name="T7" fmla="*/ 0 h 34"/>
                <a:gd name="T8" fmla="*/ 15 w 39"/>
                <a:gd name="T9" fmla="*/ 13 h 34"/>
                <a:gd name="T10" fmla="*/ 1 w 39"/>
                <a:gd name="T11" fmla="*/ 28 h 34"/>
                <a:gd name="T12" fmla="*/ 0 w 39"/>
                <a:gd name="T13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4">
                  <a:moveTo>
                    <a:pt x="0" y="33"/>
                  </a:moveTo>
                  <a:lnTo>
                    <a:pt x="17" y="15"/>
                  </a:lnTo>
                  <a:lnTo>
                    <a:pt x="38" y="5"/>
                  </a:lnTo>
                  <a:lnTo>
                    <a:pt x="36" y="0"/>
                  </a:lnTo>
                  <a:lnTo>
                    <a:pt x="15" y="13"/>
                  </a:lnTo>
                  <a:lnTo>
                    <a:pt x="1" y="28"/>
                  </a:lnTo>
                  <a:lnTo>
                    <a:pt x="0" y="3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81" name="Freeform 889"/>
            <p:cNvSpPr>
              <a:spLocks/>
            </p:cNvSpPr>
            <p:nvPr/>
          </p:nvSpPr>
          <p:spPr bwMode="auto">
            <a:xfrm>
              <a:off x="2108" y="3093"/>
              <a:ext cx="82" cy="230"/>
            </a:xfrm>
            <a:custGeom>
              <a:avLst/>
              <a:gdLst>
                <a:gd name="T0" fmla="*/ 63 w 82"/>
                <a:gd name="T1" fmla="*/ 0 h 230"/>
                <a:gd name="T2" fmla="*/ 50 w 82"/>
                <a:gd name="T3" fmla="*/ 19 h 230"/>
                <a:gd name="T4" fmla="*/ 36 w 82"/>
                <a:gd name="T5" fmla="*/ 42 h 230"/>
                <a:gd name="T6" fmla="*/ 25 w 82"/>
                <a:gd name="T7" fmla="*/ 67 h 230"/>
                <a:gd name="T8" fmla="*/ 17 w 82"/>
                <a:gd name="T9" fmla="*/ 98 h 230"/>
                <a:gd name="T10" fmla="*/ 16 w 82"/>
                <a:gd name="T11" fmla="*/ 124 h 230"/>
                <a:gd name="T12" fmla="*/ 14 w 82"/>
                <a:gd name="T13" fmla="*/ 175 h 230"/>
                <a:gd name="T14" fmla="*/ 14 w 82"/>
                <a:gd name="T15" fmla="*/ 202 h 230"/>
                <a:gd name="T16" fmla="*/ 17 w 82"/>
                <a:gd name="T17" fmla="*/ 210 h 230"/>
                <a:gd name="T18" fmla="*/ 72 w 82"/>
                <a:gd name="T19" fmla="*/ 159 h 230"/>
                <a:gd name="T20" fmla="*/ 81 w 82"/>
                <a:gd name="T21" fmla="*/ 157 h 230"/>
                <a:gd name="T22" fmla="*/ 70 w 82"/>
                <a:gd name="T23" fmla="*/ 164 h 230"/>
                <a:gd name="T24" fmla="*/ 5 w 82"/>
                <a:gd name="T25" fmla="*/ 229 h 230"/>
                <a:gd name="T26" fmla="*/ 0 w 82"/>
                <a:gd name="T27" fmla="*/ 225 h 230"/>
                <a:gd name="T28" fmla="*/ 12 w 82"/>
                <a:gd name="T29" fmla="*/ 214 h 230"/>
                <a:gd name="T30" fmla="*/ 11 w 82"/>
                <a:gd name="T31" fmla="*/ 187 h 230"/>
                <a:gd name="T32" fmla="*/ 12 w 82"/>
                <a:gd name="T33" fmla="*/ 137 h 230"/>
                <a:gd name="T34" fmla="*/ 13 w 82"/>
                <a:gd name="T35" fmla="*/ 106 h 230"/>
                <a:gd name="T36" fmla="*/ 19 w 82"/>
                <a:gd name="T37" fmla="*/ 76 h 230"/>
                <a:gd name="T38" fmla="*/ 25 w 82"/>
                <a:gd name="T39" fmla="*/ 57 h 230"/>
                <a:gd name="T40" fmla="*/ 38 w 82"/>
                <a:gd name="T41" fmla="*/ 34 h 230"/>
                <a:gd name="T42" fmla="*/ 47 w 82"/>
                <a:gd name="T43" fmla="*/ 13 h 230"/>
                <a:gd name="T44" fmla="*/ 57 w 82"/>
                <a:gd name="T45" fmla="*/ 3 h 230"/>
                <a:gd name="T46" fmla="*/ 63 w 82"/>
                <a:gd name="T47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" h="230">
                  <a:moveTo>
                    <a:pt x="63" y="0"/>
                  </a:moveTo>
                  <a:lnTo>
                    <a:pt x="50" y="19"/>
                  </a:lnTo>
                  <a:lnTo>
                    <a:pt x="36" y="42"/>
                  </a:lnTo>
                  <a:lnTo>
                    <a:pt x="25" y="67"/>
                  </a:lnTo>
                  <a:lnTo>
                    <a:pt x="17" y="98"/>
                  </a:lnTo>
                  <a:lnTo>
                    <a:pt x="16" y="124"/>
                  </a:lnTo>
                  <a:lnTo>
                    <a:pt x="14" y="175"/>
                  </a:lnTo>
                  <a:lnTo>
                    <a:pt x="14" y="202"/>
                  </a:lnTo>
                  <a:lnTo>
                    <a:pt x="17" y="210"/>
                  </a:lnTo>
                  <a:lnTo>
                    <a:pt x="72" y="159"/>
                  </a:lnTo>
                  <a:lnTo>
                    <a:pt x="81" y="157"/>
                  </a:lnTo>
                  <a:lnTo>
                    <a:pt x="70" y="164"/>
                  </a:lnTo>
                  <a:lnTo>
                    <a:pt x="5" y="229"/>
                  </a:lnTo>
                  <a:lnTo>
                    <a:pt x="0" y="225"/>
                  </a:lnTo>
                  <a:lnTo>
                    <a:pt x="12" y="214"/>
                  </a:lnTo>
                  <a:lnTo>
                    <a:pt x="11" y="187"/>
                  </a:lnTo>
                  <a:lnTo>
                    <a:pt x="12" y="137"/>
                  </a:lnTo>
                  <a:lnTo>
                    <a:pt x="13" y="106"/>
                  </a:lnTo>
                  <a:lnTo>
                    <a:pt x="19" y="76"/>
                  </a:lnTo>
                  <a:lnTo>
                    <a:pt x="25" y="57"/>
                  </a:lnTo>
                  <a:lnTo>
                    <a:pt x="38" y="34"/>
                  </a:lnTo>
                  <a:lnTo>
                    <a:pt x="47" y="13"/>
                  </a:lnTo>
                  <a:lnTo>
                    <a:pt x="57" y="3"/>
                  </a:lnTo>
                  <a:lnTo>
                    <a:pt x="63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82" name="Freeform 890"/>
            <p:cNvSpPr>
              <a:spLocks/>
            </p:cNvSpPr>
            <p:nvPr/>
          </p:nvSpPr>
          <p:spPr bwMode="auto">
            <a:xfrm>
              <a:off x="2188" y="3231"/>
              <a:ext cx="16" cy="19"/>
            </a:xfrm>
            <a:custGeom>
              <a:avLst/>
              <a:gdLst>
                <a:gd name="T0" fmla="*/ 15 w 16"/>
                <a:gd name="T1" fmla="*/ 8 h 19"/>
                <a:gd name="T2" fmla="*/ 3 w 16"/>
                <a:gd name="T3" fmla="*/ 9 h 19"/>
                <a:gd name="T4" fmla="*/ 0 w 16"/>
                <a:gd name="T5" fmla="*/ 18 h 19"/>
                <a:gd name="T6" fmla="*/ 0 w 16"/>
                <a:gd name="T7" fmla="*/ 7 h 19"/>
                <a:gd name="T8" fmla="*/ 8 w 16"/>
                <a:gd name="T9" fmla="*/ 0 h 19"/>
                <a:gd name="T10" fmla="*/ 15 w 16"/>
                <a:gd name="T11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9">
                  <a:moveTo>
                    <a:pt x="15" y="8"/>
                  </a:moveTo>
                  <a:lnTo>
                    <a:pt x="3" y="9"/>
                  </a:lnTo>
                  <a:lnTo>
                    <a:pt x="0" y="18"/>
                  </a:lnTo>
                  <a:lnTo>
                    <a:pt x="0" y="7"/>
                  </a:lnTo>
                  <a:lnTo>
                    <a:pt x="8" y="0"/>
                  </a:lnTo>
                  <a:lnTo>
                    <a:pt x="15" y="8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83" name="Freeform 891"/>
            <p:cNvSpPr>
              <a:spLocks/>
            </p:cNvSpPr>
            <p:nvPr/>
          </p:nvSpPr>
          <p:spPr bwMode="auto">
            <a:xfrm>
              <a:off x="2107" y="3285"/>
              <a:ext cx="124" cy="79"/>
            </a:xfrm>
            <a:custGeom>
              <a:avLst/>
              <a:gdLst>
                <a:gd name="T0" fmla="*/ 7 w 124"/>
                <a:gd name="T1" fmla="*/ 31 h 79"/>
                <a:gd name="T2" fmla="*/ 18 w 124"/>
                <a:gd name="T3" fmla="*/ 47 h 79"/>
                <a:gd name="T4" fmla="*/ 32 w 124"/>
                <a:gd name="T5" fmla="*/ 59 h 79"/>
                <a:gd name="T6" fmla="*/ 43 w 124"/>
                <a:gd name="T7" fmla="*/ 66 h 79"/>
                <a:gd name="T8" fmla="*/ 62 w 124"/>
                <a:gd name="T9" fmla="*/ 72 h 79"/>
                <a:gd name="T10" fmla="*/ 93 w 124"/>
                <a:gd name="T11" fmla="*/ 34 h 79"/>
                <a:gd name="T12" fmla="*/ 123 w 124"/>
                <a:gd name="T13" fmla="*/ 0 h 79"/>
                <a:gd name="T14" fmla="*/ 93 w 124"/>
                <a:gd name="T15" fmla="*/ 40 h 79"/>
                <a:gd name="T16" fmla="*/ 62 w 124"/>
                <a:gd name="T17" fmla="*/ 78 h 79"/>
                <a:gd name="T18" fmla="*/ 44 w 124"/>
                <a:gd name="T19" fmla="*/ 73 h 79"/>
                <a:gd name="T20" fmla="*/ 25 w 124"/>
                <a:gd name="T21" fmla="*/ 63 h 79"/>
                <a:gd name="T22" fmla="*/ 12 w 124"/>
                <a:gd name="T23" fmla="*/ 52 h 79"/>
                <a:gd name="T24" fmla="*/ 0 w 124"/>
                <a:gd name="T25" fmla="*/ 34 h 79"/>
                <a:gd name="T26" fmla="*/ 7 w 124"/>
                <a:gd name="T27" fmla="*/ 29 h 79"/>
                <a:gd name="T28" fmla="*/ 7 w 124"/>
                <a:gd name="T29" fmla="*/ 3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79">
                  <a:moveTo>
                    <a:pt x="7" y="31"/>
                  </a:moveTo>
                  <a:lnTo>
                    <a:pt x="18" y="47"/>
                  </a:lnTo>
                  <a:lnTo>
                    <a:pt x="32" y="59"/>
                  </a:lnTo>
                  <a:lnTo>
                    <a:pt x="43" y="66"/>
                  </a:lnTo>
                  <a:lnTo>
                    <a:pt x="62" y="72"/>
                  </a:lnTo>
                  <a:lnTo>
                    <a:pt x="93" y="34"/>
                  </a:lnTo>
                  <a:lnTo>
                    <a:pt x="123" y="0"/>
                  </a:lnTo>
                  <a:lnTo>
                    <a:pt x="93" y="40"/>
                  </a:lnTo>
                  <a:lnTo>
                    <a:pt x="62" y="78"/>
                  </a:lnTo>
                  <a:lnTo>
                    <a:pt x="44" y="73"/>
                  </a:lnTo>
                  <a:lnTo>
                    <a:pt x="25" y="63"/>
                  </a:lnTo>
                  <a:lnTo>
                    <a:pt x="12" y="52"/>
                  </a:lnTo>
                  <a:lnTo>
                    <a:pt x="0" y="34"/>
                  </a:lnTo>
                  <a:lnTo>
                    <a:pt x="7" y="29"/>
                  </a:lnTo>
                  <a:lnTo>
                    <a:pt x="7" y="3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84" name="Freeform 892"/>
            <p:cNvSpPr>
              <a:spLocks/>
            </p:cNvSpPr>
            <p:nvPr/>
          </p:nvSpPr>
          <p:spPr bwMode="auto">
            <a:xfrm>
              <a:off x="2057" y="3337"/>
              <a:ext cx="24" cy="19"/>
            </a:xfrm>
            <a:custGeom>
              <a:avLst/>
              <a:gdLst>
                <a:gd name="T0" fmla="*/ 9 w 24"/>
                <a:gd name="T1" fmla="*/ 0 h 19"/>
                <a:gd name="T2" fmla="*/ 8 w 24"/>
                <a:gd name="T3" fmla="*/ 4 h 19"/>
                <a:gd name="T4" fmla="*/ 3 w 24"/>
                <a:gd name="T5" fmla="*/ 8 h 19"/>
                <a:gd name="T6" fmla="*/ 1 w 24"/>
                <a:gd name="T7" fmla="*/ 10 h 19"/>
                <a:gd name="T8" fmla="*/ 1 w 24"/>
                <a:gd name="T9" fmla="*/ 11 h 19"/>
                <a:gd name="T10" fmla="*/ 5 w 24"/>
                <a:gd name="T11" fmla="*/ 11 h 19"/>
                <a:gd name="T12" fmla="*/ 12 w 24"/>
                <a:gd name="T13" fmla="*/ 6 h 19"/>
                <a:gd name="T14" fmla="*/ 18 w 24"/>
                <a:gd name="T15" fmla="*/ 4 h 19"/>
                <a:gd name="T16" fmla="*/ 16 w 24"/>
                <a:gd name="T17" fmla="*/ 6 h 19"/>
                <a:gd name="T18" fmla="*/ 23 w 24"/>
                <a:gd name="T19" fmla="*/ 14 h 19"/>
                <a:gd name="T20" fmla="*/ 17 w 24"/>
                <a:gd name="T21" fmla="*/ 9 h 19"/>
                <a:gd name="T22" fmla="*/ 16 w 24"/>
                <a:gd name="T23" fmla="*/ 13 h 19"/>
                <a:gd name="T24" fmla="*/ 17 w 24"/>
                <a:gd name="T25" fmla="*/ 18 h 19"/>
                <a:gd name="T26" fmla="*/ 14 w 24"/>
                <a:gd name="T27" fmla="*/ 13 h 19"/>
                <a:gd name="T28" fmla="*/ 14 w 24"/>
                <a:gd name="T29" fmla="*/ 7 h 19"/>
                <a:gd name="T30" fmla="*/ 5 w 24"/>
                <a:gd name="T31" fmla="*/ 11 h 19"/>
                <a:gd name="T32" fmla="*/ 1 w 24"/>
                <a:gd name="T33" fmla="*/ 11 h 19"/>
                <a:gd name="T34" fmla="*/ 0 w 24"/>
                <a:gd name="T35" fmla="*/ 9 h 19"/>
                <a:gd name="T36" fmla="*/ 7 w 24"/>
                <a:gd name="T37" fmla="*/ 4 h 19"/>
                <a:gd name="T38" fmla="*/ 9 w 24"/>
                <a:gd name="T39" fmla="*/ 0 h 19"/>
                <a:gd name="T40" fmla="*/ 9 w 24"/>
                <a:gd name="T4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19">
                  <a:moveTo>
                    <a:pt x="9" y="0"/>
                  </a:moveTo>
                  <a:lnTo>
                    <a:pt x="8" y="4"/>
                  </a:lnTo>
                  <a:lnTo>
                    <a:pt x="3" y="8"/>
                  </a:lnTo>
                  <a:lnTo>
                    <a:pt x="1" y="10"/>
                  </a:lnTo>
                  <a:lnTo>
                    <a:pt x="1" y="11"/>
                  </a:lnTo>
                  <a:lnTo>
                    <a:pt x="5" y="11"/>
                  </a:lnTo>
                  <a:lnTo>
                    <a:pt x="12" y="6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23" y="14"/>
                  </a:lnTo>
                  <a:lnTo>
                    <a:pt x="17" y="9"/>
                  </a:lnTo>
                  <a:lnTo>
                    <a:pt x="16" y="13"/>
                  </a:lnTo>
                  <a:lnTo>
                    <a:pt x="17" y="18"/>
                  </a:lnTo>
                  <a:lnTo>
                    <a:pt x="14" y="13"/>
                  </a:lnTo>
                  <a:lnTo>
                    <a:pt x="14" y="7"/>
                  </a:lnTo>
                  <a:lnTo>
                    <a:pt x="5" y="11"/>
                  </a:lnTo>
                  <a:lnTo>
                    <a:pt x="1" y="11"/>
                  </a:lnTo>
                  <a:lnTo>
                    <a:pt x="0" y="9"/>
                  </a:lnTo>
                  <a:lnTo>
                    <a:pt x="7" y="4"/>
                  </a:lnTo>
                  <a:lnTo>
                    <a:pt x="9" y="0"/>
                  </a:lnTo>
                  <a:lnTo>
                    <a:pt x="9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85" name="Freeform 893"/>
            <p:cNvSpPr>
              <a:spLocks/>
            </p:cNvSpPr>
            <p:nvPr/>
          </p:nvSpPr>
          <p:spPr bwMode="auto">
            <a:xfrm>
              <a:off x="2074" y="3351"/>
              <a:ext cx="28" cy="31"/>
            </a:xfrm>
            <a:custGeom>
              <a:avLst/>
              <a:gdLst>
                <a:gd name="T0" fmla="*/ 5 w 28"/>
                <a:gd name="T1" fmla="*/ 0 h 31"/>
                <a:gd name="T2" fmla="*/ 1 w 28"/>
                <a:gd name="T3" fmla="*/ 5 h 31"/>
                <a:gd name="T4" fmla="*/ 0 w 28"/>
                <a:gd name="T5" fmla="*/ 7 h 31"/>
                <a:gd name="T6" fmla="*/ 1 w 28"/>
                <a:gd name="T7" fmla="*/ 9 h 31"/>
                <a:gd name="T8" fmla="*/ 4 w 28"/>
                <a:gd name="T9" fmla="*/ 12 h 31"/>
                <a:gd name="T10" fmla="*/ 5 w 28"/>
                <a:gd name="T11" fmla="*/ 16 h 31"/>
                <a:gd name="T12" fmla="*/ 9 w 28"/>
                <a:gd name="T13" fmla="*/ 20 h 31"/>
                <a:gd name="T14" fmla="*/ 12 w 28"/>
                <a:gd name="T15" fmla="*/ 21 h 31"/>
                <a:gd name="T16" fmla="*/ 9 w 28"/>
                <a:gd name="T17" fmla="*/ 28 h 31"/>
                <a:gd name="T18" fmla="*/ 10 w 28"/>
                <a:gd name="T19" fmla="*/ 30 h 31"/>
                <a:gd name="T20" fmla="*/ 11 w 28"/>
                <a:gd name="T21" fmla="*/ 27 h 31"/>
                <a:gd name="T22" fmla="*/ 12 w 28"/>
                <a:gd name="T23" fmla="*/ 25 h 31"/>
                <a:gd name="T24" fmla="*/ 16 w 28"/>
                <a:gd name="T25" fmla="*/ 28 h 31"/>
                <a:gd name="T26" fmla="*/ 14 w 28"/>
                <a:gd name="T27" fmla="*/ 23 h 31"/>
                <a:gd name="T28" fmla="*/ 27 w 28"/>
                <a:gd name="T29" fmla="*/ 10 h 31"/>
                <a:gd name="T30" fmla="*/ 20 w 28"/>
                <a:gd name="T31" fmla="*/ 12 h 31"/>
                <a:gd name="T32" fmla="*/ 14 w 28"/>
                <a:gd name="T33" fmla="*/ 9 h 31"/>
                <a:gd name="T34" fmla="*/ 16 w 28"/>
                <a:gd name="T35" fmla="*/ 12 h 31"/>
                <a:gd name="T36" fmla="*/ 19 w 28"/>
                <a:gd name="T37" fmla="*/ 13 h 31"/>
                <a:gd name="T38" fmla="*/ 14 w 28"/>
                <a:gd name="T39" fmla="*/ 19 h 31"/>
                <a:gd name="T40" fmla="*/ 9 w 28"/>
                <a:gd name="T41" fmla="*/ 18 h 31"/>
                <a:gd name="T42" fmla="*/ 6 w 28"/>
                <a:gd name="T43" fmla="*/ 12 h 31"/>
                <a:gd name="T44" fmla="*/ 11 w 28"/>
                <a:gd name="T45" fmla="*/ 7 h 31"/>
                <a:gd name="T46" fmla="*/ 14 w 28"/>
                <a:gd name="T47" fmla="*/ 6 h 31"/>
                <a:gd name="T48" fmla="*/ 11 w 28"/>
                <a:gd name="T49" fmla="*/ 4 h 31"/>
                <a:gd name="T50" fmla="*/ 9 w 28"/>
                <a:gd name="T51" fmla="*/ 2 h 31"/>
                <a:gd name="T52" fmla="*/ 10 w 28"/>
                <a:gd name="T53" fmla="*/ 5 h 31"/>
                <a:gd name="T54" fmla="*/ 11 w 28"/>
                <a:gd name="T55" fmla="*/ 6 h 31"/>
                <a:gd name="T56" fmla="*/ 6 w 28"/>
                <a:gd name="T57" fmla="*/ 11 h 31"/>
                <a:gd name="T58" fmla="*/ 2 w 28"/>
                <a:gd name="T59" fmla="*/ 9 h 31"/>
                <a:gd name="T60" fmla="*/ 1 w 28"/>
                <a:gd name="T61" fmla="*/ 6 h 31"/>
                <a:gd name="T62" fmla="*/ 4 w 28"/>
                <a:gd name="T63" fmla="*/ 3 h 31"/>
                <a:gd name="T64" fmla="*/ 5 w 28"/>
                <a:gd name="T6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" h="31">
                  <a:moveTo>
                    <a:pt x="5" y="0"/>
                  </a:moveTo>
                  <a:lnTo>
                    <a:pt x="1" y="5"/>
                  </a:lnTo>
                  <a:lnTo>
                    <a:pt x="0" y="7"/>
                  </a:lnTo>
                  <a:lnTo>
                    <a:pt x="1" y="9"/>
                  </a:lnTo>
                  <a:lnTo>
                    <a:pt x="4" y="12"/>
                  </a:lnTo>
                  <a:lnTo>
                    <a:pt x="5" y="16"/>
                  </a:lnTo>
                  <a:lnTo>
                    <a:pt x="9" y="20"/>
                  </a:lnTo>
                  <a:lnTo>
                    <a:pt x="12" y="21"/>
                  </a:lnTo>
                  <a:lnTo>
                    <a:pt x="9" y="28"/>
                  </a:lnTo>
                  <a:lnTo>
                    <a:pt x="10" y="30"/>
                  </a:lnTo>
                  <a:lnTo>
                    <a:pt x="11" y="27"/>
                  </a:lnTo>
                  <a:lnTo>
                    <a:pt x="12" y="25"/>
                  </a:lnTo>
                  <a:lnTo>
                    <a:pt x="16" y="28"/>
                  </a:lnTo>
                  <a:lnTo>
                    <a:pt x="14" y="23"/>
                  </a:lnTo>
                  <a:lnTo>
                    <a:pt x="27" y="10"/>
                  </a:lnTo>
                  <a:lnTo>
                    <a:pt x="20" y="12"/>
                  </a:lnTo>
                  <a:lnTo>
                    <a:pt x="14" y="9"/>
                  </a:lnTo>
                  <a:lnTo>
                    <a:pt x="16" y="12"/>
                  </a:lnTo>
                  <a:lnTo>
                    <a:pt x="19" y="13"/>
                  </a:lnTo>
                  <a:lnTo>
                    <a:pt x="14" y="19"/>
                  </a:lnTo>
                  <a:lnTo>
                    <a:pt x="9" y="18"/>
                  </a:lnTo>
                  <a:lnTo>
                    <a:pt x="6" y="12"/>
                  </a:lnTo>
                  <a:lnTo>
                    <a:pt x="11" y="7"/>
                  </a:lnTo>
                  <a:lnTo>
                    <a:pt x="14" y="6"/>
                  </a:lnTo>
                  <a:lnTo>
                    <a:pt x="11" y="4"/>
                  </a:lnTo>
                  <a:lnTo>
                    <a:pt x="9" y="2"/>
                  </a:lnTo>
                  <a:lnTo>
                    <a:pt x="10" y="5"/>
                  </a:lnTo>
                  <a:lnTo>
                    <a:pt x="11" y="6"/>
                  </a:lnTo>
                  <a:lnTo>
                    <a:pt x="6" y="11"/>
                  </a:lnTo>
                  <a:lnTo>
                    <a:pt x="2" y="9"/>
                  </a:lnTo>
                  <a:lnTo>
                    <a:pt x="1" y="6"/>
                  </a:lnTo>
                  <a:lnTo>
                    <a:pt x="4" y="3"/>
                  </a:lnTo>
                  <a:lnTo>
                    <a:pt x="5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86" name="Freeform 894"/>
            <p:cNvSpPr>
              <a:spLocks/>
            </p:cNvSpPr>
            <p:nvPr/>
          </p:nvSpPr>
          <p:spPr bwMode="auto">
            <a:xfrm>
              <a:off x="2085" y="3343"/>
              <a:ext cx="45" cy="45"/>
            </a:xfrm>
            <a:custGeom>
              <a:avLst/>
              <a:gdLst>
                <a:gd name="T0" fmla="*/ 41 w 45"/>
                <a:gd name="T1" fmla="*/ 0 h 45"/>
                <a:gd name="T2" fmla="*/ 39 w 45"/>
                <a:gd name="T3" fmla="*/ 6 h 45"/>
                <a:gd name="T4" fmla="*/ 33 w 45"/>
                <a:gd name="T5" fmla="*/ 13 h 45"/>
                <a:gd name="T6" fmla="*/ 28 w 45"/>
                <a:gd name="T7" fmla="*/ 17 h 45"/>
                <a:gd name="T8" fmla="*/ 23 w 45"/>
                <a:gd name="T9" fmla="*/ 21 h 45"/>
                <a:gd name="T10" fmla="*/ 19 w 45"/>
                <a:gd name="T11" fmla="*/ 23 h 45"/>
                <a:gd name="T12" fmla="*/ 17 w 45"/>
                <a:gd name="T13" fmla="*/ 26 h 45"/>
                <a:gd name="T14" fmla="*/ 14 w 45"/>
                <a:gd name="T15" fmla="*/ 29 h 45"/>
                <a:gd name="T16" fmla="*/ 10 w 45"/>
                <a:gd name="T17" fmla="*/ 33 h 45"/>
                <a:gd name="T18" fmla="*/ 5 w 45"/>
                <a:gd name="T19" fmla="*/ 35 h 45"/>
                <a:gd name="T20" fmla="*/ 5 w 45"/>
                <a:gd name="T21" fmla="*/ 36 h 45"/>
                <a:gd name="T22" fmla="*/ 0 w 45"/>
                <a:gd name="T23" fmla="*/ 38 h 45"/>
                <a:gd name="T24" fmla="*/ 1 w 45"/>
                <a:gd name="T25" fmla="*/ 38 h 45"/>
                <a:gd name="T26" fmla="*/ 8 w 45"/>
                <a:gd name="T27" fmla="*/ 35 h 45"/>
                <a:gd name="T28" fmla="*/ 12 w 45"/>
                <a:gd name="T29" fmla="*/ 42 h 45"/>
                <a:gd name="T30" fmla="*/ 16 w 45"/>
                <a:gd name="T31" fmla="*/ 42 h 45"/>
                <a:gd name="T32" fmla="*/ 12 w 45"/>
                <a:gd name="T33" fmla="*/ 40 h 45"/>
                <a:gd name="T34" fmla="*/ 10 w 45"/>
                <a:gd name="T35" fmla="*/ 35 h 45"/>
                <a:gd name="T36" fmla="*/ 14 w 45"/>
                <a:gd name="T37" fmla="*/ 31 h 45"/>
                <a:gd name="T38" fmla="*/ 19 w 45"/>
                <a:gd name="T39" fmla="*/ 43 h 45"/>
                <a:gd name="T40" fmla="*/ 28 w 45"/>
                <a:gd name="T41" fmla="*/ 44 h 45"/>
                <a:gd name="T42" fmla="*/ 19 w 45"/>
                <a:gd name="T43" fmla="*/ 42 h 45"/>
                <a:gd name="T44" fmla="*/ 16 w 45"/>
                <a:gd name="T45" fmla="*/ 30 h 45"/>
                <a:gd name="T46" fmla="*/ 19 w 45"/>
                <a:gd name="T47" fmla="*/ 26 h 45"/>
                <a:gd name="T48" fmla="*/ 28 w 45"/>
                <a:gd name="T49" fmla="*/ 42 h 45"/>
                <a:gd name="T50" fmla="*/ 21 w 45"/>
                <a:gd name="T51" fmla="*/ 24 h 45"/>
                <a:gd name="T52" fmla="*/ 26 w 45"/>
                <a:gd name="T53" fmla="*/ 20 h 45"/>
                <a:gd name="T54" fmla="*/ 30 w 45"/>
                <a:gd name="T55" fmla="*/ 16 h 45"/>
                <a:gd name="T56" fmla="*/ 36 w 45"/>
                <a:gd name="T57" fmla="*/ 11 h 45"/>
                <a:gd name="T58" fmla="*/ 40 w 45"/>
                <a:gd name="T59" fmla="*/ 6 h 45"/>
                <a:gd name="T60" fmla="*/ 44 w 45"/>
                <a:gd name="T61" fmla="*/ 1 h 45"/>
                <a:gd name="T62" fmla="*/ 41 w 45"/>
                <a:gd name="T6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5" h="45">
                  <a:moveTo>
                    <a:pt x="41" y="0"/>
                  </a:moveTo>
                  <a:lnTo>
                    <a:pt x="39" y="6"/>
                  </a:lnTo>
                  <a:lnTo>
                    <a:pt x="33" y="13"/>
                  </a:lnTo>
                  <a:lnTo>
                    <a:pt x="28" y="17"/>
                  </a:lnTo>
                  <a:lnTo>
                    <a:pt x="23" y="21"/>
                  </a:lnTo>
                  <a:lnTo>
                    <a:pt x="19" y="23"/>
                  </a:lnTo>
                  <a:lnTo>
                    <a:pt x="17" y="26"/>
                  </a:lnTo>
                  <a:lnTo>
                    <a:pt x="14" y="29"/>
                  </a:lnTo>
                  <a:lnTo>
                    <a:pt x="10" y="33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0" y="38"/>
                  </a:lnTo>
                  <a:lnTo>
                    <a:pt x="1" y="38"/>
                  </a:lnTo>
                  <a:lnTo>
                    <a:pt x="8" y="35"/>
                  </a:lnTo>
                  <a:lnTo>
                    <a:pt x="12" y="42"/>
                  </a:lnTo>
                  <a:lnTo>
                    <a:pt x="16" y="42"/>
                  </a:lnTo>
                  <a:lnTo>
                    <a:pt x="12" y="40"/>
                  </a:lnTo>
                  <a:lnTo>
                    <a:pt x="10" y="35"/>
                  </a:lnTo>
                  <a:lnTo>
                    <a:pt x="14" y="31"/>
                  </a:lnTo>
                  <a:lnTo>
                    <a:pt x="19" y="43"/>
                  </a:lnTo>
                  <a:lnTo>
                    <a:pt x="28" y="44"/>
                  </a:lnTo>
                  <a:lnTo>
                    <a:pt x="19" y="42"/>
                  </a:lnTo>
                  <a:lnTo>
                    <a:pt x="16" y="30"/>
                  </a:lnTo>
                  <a:lnTo>
                    <a:pt x="19" y="26"/>
                  </a:lnTo>
                  <a:lnTo>
                    <a:pt x="28" y="42"/>
                  </a:lnTo>
                  <a:lnTo>
                    <a:pt x="21" y="24"/>
                  </a:lnTo>
                  <a:lnTo>
                    <a:pt x="26" y="20"/>
                  </a:lnTo>
                  <a:lnTo>
                    <a:pt x="30" y="16"/>
                  </a:lnTo>
                  <a:lnTo>
                    <a:pt x="36" y="11"/>
                  </a:lnTo>
                  <a:lnTo>
                    <a:pt x="40" y="6"/>
                  </a:lnTo>
                  <a:lnTo>
                    <a:pt x="44" y="1"/>
                  </a:lnTo>
                  <a:lnTo>
                    <a:pt x="41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87" name="Freeform 895"/>
            <p:cNvSpPr>
              <a:spLocks/>
            </p:cNvSpPr>
            <p:nvPr/>
          </p:nvSpPr>
          <p:spPr bwMode="auto">
            <a:xfrm>
              <a:off x="2114" y="3346"/>
              <a:ext cx="29" cy="50"/>
            </a:xfrm>
            <a:custGeom>
              <a:avLst/>
              <a:gdLst>
                <a:gd name="T0" fmla="*/ 17 w 29"/>
                <a:gd name="T1" fmla="*/ 0 h 50"/>
                <a:gd name="T2" fmla="*/ 20 w 29"/>
                <a:gd name="T3" fmla="*/ 12 h 50"/>
                <a:gd name="T4" fmla="*/ 26 w 29"/>
                <a:gd name="T5" fmla="*/ 25 h 50"/>
                <a:gd name="T6" fmla="*/ 27 w 29"/>
                <a:gd name="T7" fmla="*/ 28 h 50"/>
                <a:gd name="T8" fmla="*/ 20 w 29"/>
                <a:gd name="T9" fmla="*/ 28 h 50"/>
                <a:gd name="T10" fmla="*/ 22 w 29"/>
                <a:gd name="T11" fmla="*/ 33 h 50"/>
                <a:gd name="T12" fmla="*/ 28 w 29"/>
                <a:gd name="T13" fmla="*/ 43 h 50"/>
                <a:gd name="T14" fmla="*/ 28 w 29"/>
                <a:gd name="T15" fmla="*/ 47 h 50"/>
                <a:gd name="T16" fmla="*/ 27 w 29"/>
                <a:gd name="T17" fmla="*/ 49 h 50"/>
                <a:gd name="T18" fmla="*/ 20 w 29"/>
                <a:gd name="T19" fmla="*/ 47 h 50"/>
                <a:gd name="T20" fmla="*/ 13 w 29"/>
                <a:gd name="T21" fmla="*/ 47 h 50"/>
                <a:gd name="T22" fmla="*/ 1 w 29"/>
                <a:gd name="T23" fmla="*/ 43 h 50"/>
                <a:gd name="T24" fmla="*/ 6 w 29"/>
                <a:gd name="T25" fmla="*/ 43 h 50"/>
                <a:gd name="T26" fmla="*/ 11 w 29"/>
                <a:gd name="T27" fmla="*/ 40 h 50"/>
                <a:gd name="T28" fmla="*/ 8 w 29"/>
                <a:gd name="T29" fmla="*/ 36 h 50"/>
                <a:gd name="T30" fmla="*/ 0 w 29"/>
                <a:gd name="T31" fmla="*/ 18 h 50"/>
                <a:gd name="T32" fmla="*/ 10 w 29"/>
                <a:gd name="T33" fmla="*/ 36 h 50"/>
                <a:gd name="T34" fmla="*/ 14 w 29"/>
                <a:gd name="T35" fmla="*/ 39 h 50"/>
                <a:gd name="T36" fmla="*/ 20 w 29"/>
                <a:gd name="T37" fmla="*/ 34 h 50"/>
                <a:gd name="T38" fmla="*/ 15 w 29"/>
                <a:gd name="T39" fmla="*/ 23 h 50"/>
                <a:gd name="T40" fmla="*/ 9 w 29"/>
                <a:gd name="T41" fmla="*/ 11 h 50"/>
                <a:gd name="T42" fmla="*/ 17 w 29"/>
                <a:gd name="T43" fmla="*/ 23 h 50"/>
                <a:gd name="T44" fmla="*/ 22 w 29"/>
                <a:gd name="T45" fmla="*/ 26 h 50"/>
                <a:gd name="T46" fmla="*/ 26 w 29"/>
                <a:gd name="T47" fmla="*/ 27 h 50"/>
                <a:gd name="T48" fmla="*/ 21 w 29"/>
                <a:gd name="T49" fmla="*/ 19 h 50"/>
                <a:gd name="T50" fmla="*/ 18 w 29"/>
                <a:gd name="T51" fmla="*/ 8 h 50"/>
                <a:gd name="T52" fmla="*/ 17 w 29"/>
                <a:gd name="T5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" h="50">
                  <a:moveTo>
                    <a:pt x="17" y="0"/>
                  </a:moveTo>
                  <a:lnTo>
                    <a:pt x="20" y="12"/>
                  </a:lnTo>
                  <a:lnTo>
                    <a:pt x="26" y="25"/>
                  </a:lnTo>
                  <a:lnTo>
                    <a:pt x="27" y="28"/>
                  </a:lnTo>
                  <a:lnTo>
                    <a:pt x="20" y="28"/>
                  </a:lnTo>
                  <a:lnTo>
                    <a:pt x="22" y="33"/>
                  </a:lnTo>
                  <a:lnTo>
                    <a:pt x="28" y="43"/>
                  </a:lnTo>
                  <a:lnTo>
                    <a:pt x="28" y="47"/>
                  </a:lnTo>
                  <a:lnTo>
                    <a:pt x="27" y="49"/>
                  </a:lnTo>
                  <a:lnTo>
                    <a:pt x="20" y="47"/>
                  </a:lnTo>
                  <a:lnTo>
                    <a:pt x="13" y="47"/>
                  </a:lnTo>
                  <a:lnTo>
                    <a:pt x="1" y="43"/>
                  </a:lnTo>
                  <a:lnTo>
                    <a:pt x="6" y="43"/>
                  </a:lnTo>
                  <a:lnTo>
                    <a:pt x="11" y="40"/>
                  </a:lnTo>
                  <a:lnTo>
                    <a:pt x="8" y="36"/>
                  </a:lnTo>
                  <a:lnTo>
                    <a:pt x="0" y="18"/>
                  </a:lnTo>
                  <a:lnTo>
                    <a:pt x="10" y="36"/>
                  </a:lnTo>
                  <a:lnTo>
                    <a:pt x="14" y="39"/>
                  </a:lnTo>
                  <a:lnTo>
                    <a:pt x="20" y="34"/>
                  </a:lnTo>
                  <a:lnTo>
                    <a:pt x="15" y="23"/>
                  </a:lnTo>
                  <a:lnTo>
                    <a:pt x="9" y="11"/>
                  </a:lnTo>
                  <a:lnTo>
                    <a:pt x="17" y="23"/>
                  </a:lnTo>
                  <a:lnTo>
                    <a:pt x="22" y="26"/>
                  </a:lnTo>
                  <a:lnTo>
                    <a:pt x="26" y="27"/>
                  </a:lnTo>
                  <a:lnTo>
                    <a:pt x="21" y="19"/>
                  </a:lnTo>
                  <a:lnTo>
                    <a:pt x="18" y="8"/>
                  </a:lnTo>
                  <a:lnTo>
                    <a:pt x="17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88" name="Freeform 896"/>
            <p:cNvSpPr>
              <a:spLocks/>
            </p:cNvSpPr>
            <p:nvPr/>
          </p:nvSpPr>
          <p:spPr bwMode="auto">
            <a:xfrm>
              <a:off x="2296" y="3002"/>
              <a:ext cx="38" cy="10"/>
            </a:xfrm>
            <a:custGeom>
              <a:avLst/>
              <a:gdLst>
                <a:gd name="T0" fmla="*/ 0 w 38"/>
                <a:gd name="T1" fmla="*/ 6 h 10"/>
                <a:gd name="T2" fmla="*/ 1 w 38"/>
                <a:gd name="T3" fmla="*/ 3 h 10"/>
                <a:gd name="T4" fmla="*/ 8 w 38"/>
                <a:gd name="T5" fmla="*/ 2 h 10"/>
                <a:gd name="T6" fmla="*/ 18 w 38"/>
                <a:gd name="T7" fmla="*/ 0 h 10"/>
                <a:gd name="T8" fmla="*/ 31 w 38"/>
                <a:gd name="T9" fmla="*/ 1 h 10"/>
                <a:gd name="T10" fmla="*/ 37 w 38"/>
                <a:gd name="T11" fmla="*/ 4 h 10"/>
                <a:gd name="T12" fmla="*/ 31 w 38"/>
                <a:gd name="T13" fmla="*/ 6 h 10"/>
                <a:gd name="T14" fmla="*/ 22 w 38"/>
                <a:gd name="T15" fmla="*/ 9 h 10"/>
                <a:gd name="T16" fmla="*/ 29 w 38"/>
                <a:gd name="T17" fmla="*/ 6 h 10"/>
                <a:gd name="T18" fmla="*/ 32 w 38"/>
                <a:gd name="T19" fmla="*/ 4 h 10"/>
                <a:gd name="T20" fmla="*/ 31 w 38"/>
                <a:gd name="T21" fmla="*/ 2 h 10"/>
                <a:gd name="T22" fmla="*/ 19 w 38"/>
                <a:gd name="T23" fmla="*/ 1 h 10"/>
                <a:gd name="T24" fmla="*/ 13 w 38"/>
                <a:gd name="T25" fmla="*/ 2 h 10"/>
                <a:gd name="T26" fmla="*/ 4 w 38"/>
                <a:gd name="T27" fmla="*/ 6 h 10"/>
                <a:gd name="T28" fmla="*/ 6 w 38"/>
                <a:gd name="T29" fmla="*/ 7 h 10"/>
                <a:gd name="T30" fmla="*/ 0 w 38"/>
                <a:gd name="T31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10">
                  <a:moveTo>
                    <a:pt x="0" y="6"/>
                  </a:moveTo>
                  <a:lnTo>
                    <a:pt x="1" y="3"/>
                  </a:lnTo>
                  <a:lnTo>
                    <a:pt x="8" y="2"/>
                  </a:lnTo>
                  <a:lnTo>
                    <a:pt x="18" y="0"/>
                  </a:lnTo>
                  <a:lnTo>
                    <a:pt x="31" y="1"/>
                  </a:lnTo>
                  <a:lnTo>
                    <a:pt x="37" y="4"/>
                  </a:lnTo>
                  <a:lnTo>
                    <a:pt x="31" y="6"/>
                  </a:lnTo>
                  <a:lnTo>
                    <a:pt x="22" y="9"/>
                  </a:lnTo>
                  <a:lnTo>
                    <a:pt x="29" y="6"/>
                  </a:lnTo>
                  <a:lnTo>
                    <a:pt x="32" y="4"/>
                  </a:lnTo>
                  <a:lnTo>
                    <a:pt x="31" y="2"/>
                  </a:lnTo>
                  <a:lnTo>
                    <a:pt x="19" y="1"/>
                  </a:lnTo>
                  <a:lnTo>
                    <a:pt x="13" y="2"/>
                  </a:lnTo>
                  <a:lnTo>
                    <a:pt x="4" y="6"/>
                  </a:lnTo>
                  <a:lnTo>
                    <a:pt x="6" y="7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89" name="Freeform 897"/>
            <p:cNvSpPr>
              <a:spLocks/>
            </p:cNvSpPr>
            <p:nvPr/>
          </p:nvSpPr>
          <p:spPr bwMode="auto">
            <a:xfrm>
              <a:off x="2307" y="3016"/>
              <a:ext cx="13" cy="3"/>
            </a:xfrm>
            <a:custGeom>
              <a:avLst/>
              <a:gdLst>
                <a:gd name="T0" fmla="*/ 0 w 13"/>
                <a:gd name="T1" fmla="*/ 1 h 3"/>
                <a:gd name="T2" fmla="*/ 12 w 13"/>
                <a:gd name="T3" fmla="*/ 0 h 3"/>
                <a:gd name="T4" fmla="*/ 10 w 13"/>
                <a:gd name="T5" fmla="*/ 1 h 3"/>
                <a:gd name="T6" fmla="*/ 0 w 13"/>
                <a:gd name="T7" fmla="*/ 2 h 3"/>
                <a:gd name="T8" fmla="*/ 0 w 13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">
                  <a:moveTo>
                    <a:pt x="0" y="1"/>
                  </a:moveTo>
                  <a:lnTo>
                    <a:pt x="12" y="0"/>
                  </a:lnTo>
                  <a:lnTo>
                    <a:pt x="10" y="1"/>
                  </a:lnTo>
                  <a:lnTo>
                    <a:pt x="0" y="2"/>
                  </a:lnTo>
                  <a:lnTo>
                    <a:pt x="0" y="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90" name="Freeform 898"/>
            <p:cNvSpPr>
              <a:spLocks/>
            </p:cNvSpPr>
            <p:nvPr/>
          </p:nvSpPr>
          <p:spPr bwMode="auto">
            <a:xfrm>
              <a:off x="2302" y="2962"/>
              <a:ext cx="50" cy="36"/>
            </a:xfrm>
            <a:custGeom>
              <a:avLst/>
              <a:gdLst>
                <a:gd name="T0" fmla="*/ 0 w 50"/>
                <a:gd name="T1" fmla="*/ 31 h 36"/>
                <a:gd name="T2" fmla="*/ 2 w 50"/>
                <a:gd name="T3" fmla="*/ 34 h 36"/>
                <a:gd name="T4" fmla="*/ 7 w 50"/>
                <a:gd name="T5" fmla="*/ 34 h 36"/>
                <a:gd name="T6" fmla="*/ 12 w 50"/>
                <a:gd name="T7" fmla="*/ 28 h 36"/>
                <a:gd name="T8" fmla="*/ 10 w 50"/>
                <a:gd name="T9" fmla="*/ 25 h 36"/>
                <a:gd name="T10" fmla="*/ 10 w 50"/>
                <a:gd name="T11" fmla="*/ 12 h 36"/>
                <a:gd name="T12" fmla="*/ 18 w 50"/>
                <a:gd name="T13" fmla="*/ 5 h 36"/>
                <a:gd name="T14" fmla="*/ 16 w 50"/>
                <a:gd name="T15" fmla="*/ 4 h 36"/>
                <a:gd name="T16" fmla="*/ 16 w 50"/>
                <a:gd name="T17" fmla="*/ 3 h 36"/>
                <a:gd name="T18" fmla="*/ 37 w 50"/>
                <a:gd name="T19" fmla="*/ 0 h 36"/>
                <a:gd name="T20" fmla="*/ 44 w 50"/>
                <a:gd name="T21" fmla="*/ 1 h 36"/>
                <a:gd name="T22" fmla="*/ 49 w 50"/>
                <a:gd name="T23" fmla="*/ 5 h 36"/>
                <a:gd name="T24" fmla="*/ 44 w 50"/>
                <a:gd name="T25" fmla="*/ 3 h 36"/>
                <a:gd name="T26" fmla="*/ 36 w 50"/>
                <a:gd name="T27" fmla="*/ 2 h 36"/>
                <a:gd name="T28" fmla="*/ 27 w 50"/>
                <a:gd name="T29" fmla="*/ 3 h 36"/>
                <a:gd name="T30" fmla="*/ 14 w 50"/>
                <a:gd name="T31" fmla="*/ 14 h 36"/>
                <a:gd name="T32" fmla="*/ 14 w 50"/>
                <a:gd name="T33" fmla="*/ 21 h 36"/>
                <a:gd name="T34" fmla="*/ 18 w 50"/>
                <a:gd name="T35" fmla="*/ 25 h 36"/>
                <a:gd name="T36" fmla="*/ 14 w 50"/>
                <a:gd name="T37" fmla="*/ 24 h 36"/>
                <a:gd name="T38" fmla="*/ 14 w 50"/>
                <a:gd name="T39" fmla="*/ 30 h 36"/>
                <a:gd name="T40" fmla="*/ 18 w 50"/>
                <a:gd name="T41" fmla="*/ 31 h 36"/>
                <a:gd name="T42" fmla="*/ 20 w 50"/>
                <a:gd name="T43" fmla="*/ 28 h 36"/>
                <a:gd name="T44" fmla="*/ 23 w 50"/>
                <a:gd name="T45" fmla="*/ 31 h 36"/>
                <a:gd name="T46" fmla="*/ 19 w 50"/>
                <a:gd name="T47" fmla="*/ 32 h 36"/>
                <a:gd name="T48" fmla="*/ 14 w 50"/>
                <a:gd name="T49" fmla="*/ 32 h 36"/>
                <a:gd name="T50" fmla="*/ 10 w 50"/>
                <a:gd name="T51" fmla="*/ 35 h 36"/>
                <a:gd name="T52" fmla="*/ 3 w 50"/>
                <a:gd name="T53" fmla="*/ 35 h 36"/>
                <a:gd name="T54" fmla="*/ 0 w 50"/>
                <a:gd name="T5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0" h="36">
                  <a:moveTo>
                    <a:pt x="0" y="31"/>
                  </a:moveTo>
                  <a:lnTo>
                    <a:pt x="2" y="34"/>
                  </a:lnTo>
                  <a:lnTo>
                    <a:pt x="7" y="34"/>
                  </a:lnTo>
                  <a:lnTo>
                    <a:pt x="12" y="28"/>
                  </a:lnTo>
                  <a:lnTo>
                    <a:pt x="10" y="25"/>
                  </a:lnTo>
                  <a:lnTo>
                    <a:pt x="10" y="12"/>
                  </a:lnTo>
                  <a:lnTo>
                    <a:pt x="18" y="5"/>
                  </a:lnTo>
                  <a:lnTo>
                    <a:pt x="16" y="4"/>
                  </a:lnTo>
                  <a:lnTo>
                    <a:pt x="16" y="3"/>
                  </a:lnTo>
                  <a:lnTo>
                    <a:pt x="37" y="0"/>
                  </a:lnTo>
                  <a:lnTo>
                    <a:pt x="44" y="1"/>
                  </a:lnTo>
                  <a:lnTo>
                    <a:pt x="49" y="5"/>
                  </a:lnTo>
                  <a:lnTo>
                    <a:pt x="44" y="3"/>
                  </a:lnTo>
                  <a:lnTo>
                    <a:pt x="36" y="2"/>
                  </a:lnTo>
                  <a:lnTo>
                    <a:pt x="27" y="3"/>
                  </a:lnTo>
                  <a:lnTo>
                    <a:pt x="14" y="14"/>
                  </a:lnTo>
                  <a:lnTo>
                    <a:pt x="14" y="21"/>
                  </a:lnTo>
                  <a:lnTo>
                    <a:pt x="18" y="25"/>
                  </a:lnTo>
                  <a:lnTo>
                    <a:pt x="14" y="24"/>
                  </a:lnTo>
                  <a:lnTo>
                    <a:pt x="14" y="30"/>
                  </a:lnTo>
                  <a:lnTo>
                    <a:pt x="18" y="31"/>
                  </a:lnTo>
                  <a:lnTo>
                    <a:pt x="20" y="28"/>
                  </a:lnTo>
                  <a:lnTo>
                    <a:pt x="23" y="31"/>
                  </a:lnTo>
                  <a:lnTo>
                    <a:pt x="19" y="32"/>
                  </a:lnTo>
                  <a:lnTo>
                    <a:pt x="14" y="32"/>
                  </a:lnTo>
                  <a:lnTo>
                    <a:pt x="10" y="35"/>
                  </a:lnTo>
                  <a:lnTo>
                    <a:pt x="3" y="35"/>
                  </a:lnTo>
                  <a:lnTo>
                    <a:pt x="0" y="3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91" name="Freeform 899"/>
            <p:cNvSpPr>
              <a:spLocks/>
            </p:cNvSpPr>
            <p:nvPr/>
          </p:nvSpPr>
          <p:spPr bwMode="auto">
            <a:xfrm>
              <a:off x="2323" y="2966"/>
              <a:ext cx="21" cy="8"/>
            </a:xfrm>
            <a:custGeom>
              <a:avLst/>
              <a:gdLst>
                <a:gd name="T0" fmla="*/ 2 w 21"/>
                <a:gd name="T1" fmla="*/ 0 h 8"/>
                <a:gd name="T2" fmla="*/ 15 w 21"/>
                <a:gd name="T3" fmla="*/ 2 h 8"/>
                <a:gd name="T4" fmla="*/ 20 w 21"/>
                <a:gd name="T5" fmla="*/ 5 h 8"/>
                <a:gd name="T6" fmla="*/ 17 w 21"/>
                <a:gd name="T7" fmla="*/ 7 h 8"/>
                <a:gd name="T8" fmla="*/ 15 w 21"/>
                <a:gd name="T9" fmla="*/ 4 h 8"/>
                <a:gd name="T10" fmla="*/ 12 w 21"/>
                <a:gd name="T11" fmla="*/ 4 h 8"/>
                <a:gd name="T12" fmla="*/ 12 w 21"/>
                <a:gd name="T13" fmla="*/ 5 h 8"/>
                <a:gd name="T14" fmla="*/ 13 w 21"/>
                <a:gd name="T15" fmla="*/ 5 h 8"/>
                <a:gd name="T16" fmla="*/ 6 w 21"/>
                <a:gd name="T17" fmla="*/ 7 h 8"/>
                <a:gd name="T18" fmla="*/ 8 w 21"/>
                <a:gd name="T19" fmla="*/ 4 h 8"/>
                <a:gd name="T20" fmla="*/ 8 w 21"/>
                <a:gd name="T21" fmla="*/ 4 h 8"/>
                <a:gd name="T22" fmla="*/ 6 w 21"/>
                <a:gd name="T23" fmla="*/ 2 h 8"/>
                <a:gd name="T24" fmla="*/ 0 w 21"/>
                <a:gd name="T25" fmla="*/ 2 h 8"/>
                <a:gd name="T26" fmla="*/ 2 w 21"/>
                <a:gd name="T2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8">
                  <a:moveTo>
                    <a:pt x="2" y="0"/>
                  </a:moveTo>
                  <a:lnTo>
                    <a:pt x="15" y="2"/>
                  </a:lnTo>
                  <a:lnTo>
                    <a:pt x="20" y="5"/>
                  </a:lnTo>
                  <a:lnTo>
                    <a:pt x="17" y="7"/>
                  </a:lnTo>
                  <a:lnTo>
                    <a:pt x="15" y="4"/>
                  </a:lnTo>
                  <a:lnTo>
                    <a:pt x="12" y="4"/>
                  </a:lnTo>
                  <a:lnTo>
                    <a:pt x="12" y="5"/>
                  </a:lnTo>
                  <a:lnTo>
                    <a:pt x="13" y="5"/>
                  </a:lnTo>
                  <a:lnTo>
                    <a:pt x="6" y="7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2"/>
                  </a:lnTo>
                  <a:lnTo>
                    <a:pt x="0" y="2"/>
                  </a:lnTo>
                  <a:lnTo>
                    <a:pt x="2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92" name="Freeform 900"/>
            <p:cNvSpPr>
              <a:spLocks/>
            </p:cNvSpPr>
            <p:nvPr/>
          </p:nvSpPr>
          <p:spPr bwMode="auto">
            <a:xfrm>
              <a:off x="2276" y="2968"/>
              <a:ext cx="25" cy="12"/>
            </a:xfrm>
            <a:custGeom>
              <a:avLst/>
              <a:gdLst>
                <a:gd name="T0" fmla="*/ 1 w 25"/>
                <a:gd name="T1" fmla="*/ 3 h 12"/>
                <a:gd name="T2" fmla="*/ 0 w 25"/>
                <a:gd name="T3" fmla="*/ 1 h 12"/>
                <a:gd name="T4" fmla="*/ 11 w 25"/>
                <a:gd name="T5" fmla="*/ 0 h 12"/>
                <a:gd name="T6" fmla="*/ 17 w 25"/>
                <a:gd name="T7" fmla="*/ 0 h 12"/>
                <a:gd name="T8" fmla="*/ 15 w 25"/>
                <a:gd name="T9" fmla="*/ 2 h 12"/>
                <a:gd name="T10" fmla="*/ 22 w 25"/>
                <a:gd name="T11" fmla="*/ 2 h 12"/>
                <a:gd name="T12" fmla="*/ 24 w 25"/>
                <a:gd name="T13" fmla="*/ 3 h 12"/>
                <a:gd name="T14" fmla="*/ 20 w 25"/>
                <a:gd name="T15" fmla="*/ 3 h 12"/>
                <a:gd name="T16" fmla="*/ 20 w 25"/>
                <a:gd name="T17" fmla="*/ 6 h 12"/>
                <a:gd name="T18" fmla="*/ 23 w 25"/>
                <a:gd name="T19" fmla="*/ 6 h 12"/>
                <a:gd name="T20" fmla="*/ 15 w 25"/>
                <a:gd name="T21" fmla="*/ 10 h 12"/>
                <a:gd name="T22" fmla="*/ 15 w 25"/>
                <a:gd name="T23" fmla="*/ 8 h 12"/>
                <a:gd name="T24" fmla="*/ 13 w 25"/>
                <a:gd name="T25" fmla="*/ 5 h 12"/>
                <a:gd name="T26" fmla="*/ 9 w 25"/>
                <a:gd name="T27" fmla="*/ 8 h 12"/>
                <a:gd name="T28" fmla="*/ 9 w 25"/>
                <a:gd name="T29" fmla="*/ 11 h 12"/>
                <a:gd name="T30" fmla="*/ 4 w 25"/>
                <a:gd name="T31" fmla="*/ 9 h 12"/>
                <a:gd name="T32" fmla="*/ 14 w 25"/>
                <a:gd name="T33" fmla="*/ 3 h 12"/>
                <a:gd name="T34" fmla="*/ 12 w 25"/>
                <a:gd name="T35" fmla="*/ 1 h 12"/>
                <a:gd name="T36" fmla="*/ 3 w 25"/>
                <a:gd name="T37" fmla="*/ 3 h 12"/>
                <a:gd name="T38" fmla="*/ 1 w 25"/>
                <a:gd name="T3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12">
                  <a:moveTo>
                    <a:pt x="1" y="3"/>
                  </a:moveTo>
                  <a:lnTo>
                    <a:pt x="0" y="1"/>
                  </a:lnTo>
                  <a:lnTo>
                    <a:pt x="11" y="0"/>
                  </a:lnTo>
                  <a:lnTo>
                    <a:pt x="17" y="0"/>
                  </a:lnTo>
                  <a:lnTo>
                    <a:pt x="15" y="2"/>
                  </a:lnTo>
                  <a:lnTo>
                    <a:pt x="22" y="2"/>
                  </a:lnTo>
                  <a:lnTo>
                    <a:pt x="24" y="3"/>
                  </a:lnTo>
                  <a:lnTo>
                    <a:pt x="20" y="3"/>
                  </a:lnTo>
                  <a:lnTo>
                    <a:pt x="20" y="6"/>
                  </a:lnTo>
                  <a:lnTo>
                    <a:pt x="23" y="6"/>
                  </a:lnTo>
                  <a:lnTo>
                    <a:pt x="15" y="10"/>
                  </a:lnTo>
                  <a:lnTo>
                    <a:pt x="15" y="8"/>
                  </a:lnTo>
                  <a:lnTo>
                    <a:pt x="13" y="5"/>
                  </a:lnTo>
                  <a:lnTo>
                    <a:pt x="9" y="8"/>
                  </a:lnTo>
                  <a:lnTo>
                    <a:pt x="9" y="11"/>
                  </a:lnTo>
                  <a:lnTo>
                    <a:pt x="4" y="9"/>
                  </a:lnTo>
                  <a:lnTo>
                    <a:pt x="14" y="3"/>
                  </a:lnTo>
                  <a:lnTo>
                    <a:pt x="12" y="1"/>
                  </a:lnTo>
                  <a:lnTo>
                    <a:pt x="3" y="3"/>
                  </a:lnTo>
                  <a:lnTo>
                    <a:pt x="1" y="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93" name="Freeform 901"/>
            <p:cNvSpPr>
              <a:spLocks/>
            </p:cNvSpPr>
            <p:nvPr/>
          </p:nvSpPr>
          <p:spPr bwMode="auto">
            <a:xfrm>
              <a:off x="2260" y="2904"/>
              <a:ext cx="98" cy="149"/>
            </a:xfrm>
            <a:custGeom>
              <a:avLst/>
              <a:gdLst>
                <a:gd name="T0" fmla="*/ 40 w 98"/>
                <a:gd name="T1" fmla="*/ 7 h 149"/>
                <a:gd name="T2" fmla="*/ 41 w 98"/>
                <a:gd name="T3" fmla="*/ 11 h 149"/>
                <a:gd name="T4" fmla="*/ 42 w 98"/>
                <a:gd name="T5" fmla="*/ 15 h 149"/>
                <a:gd name="T6" fmla="*/ 36 w 98"/>
                <a:gd name="T7" fmla="*/ 22 h 149"/>
                <a:gd name="T8" fmla="*/ 26 w 98"/>
                <a:gd name="T9" fmla="*/ 27 h 149"/>
                <a:gd name="T10" fmla="*/ 41 w 98"/>
                <a:gd name="T11" fmla="*/ 24 h 149"/>
                <a:gd name="T12" fmla="*/ 36 w 98"/>
                <a:gd name="T13" fmla="*/ 30 h 149"/>
                <a:gd name="T14" fmla="*/ 16 w 98"/>
                <a:gd name="T15" fmla="*/ 34 h 149"/>
                <a:gd name="T16" fmla="*/ 36 w 98"/>
                <a:gd name="T17" fmla="*/ 33 h 149"/>
                <a:gd name="T18" fmla="*/ 49 w 98"/>
                <a:gd name="T19" fmla="*/ 24 h 149"/>
                <a:gd name="T20" fmla="*/ 53 w 98"/>
                <a:gd name="T21" fmla="*/ 17 h 149"/>
                <a:gd name="T22" fmla="*/ 42 w 98"/>
                <a:gd name="T23" fmla="*/ 37 h 149"/>
                <a:gd name="T24" fmla="*/ 36 w 98"/>
                <a:gd name="T25" fmla="*/ 36 h 149"/>
                <a:gd name="T26" fmla="*/ 16 w 98"/>
                <a:gd name="T27" fmla="*/ 41 h 149"/>
                <a:gd name="T28" fmla="*/ 14 w 98"/>
                <a:gd name="T29" fmla="*/ 75 h 149"/>
                <a:gd name="T30" fmla="*/ 26 w 98"/>
                <a:gd name="T31" fmla="*/ 116 h 149"/>
                <a:gd name="T32" fmla="*/ 44 w 98"/>
                <a:gd name="T33" fmla="*/ 133 h 149"/>
                <a:gd name="T34" fmla="*/ 55 w 98"/>
                <a:gd name="T35" fmla="*/ 134 h 149"/>
                <a:gd name="T36" fmla="*/ 77 w 98"/>
                <a:gd name="T37" fmla="*/ 128 h 149"/>
                <a:gd name="T38" fmla="*/ 82 w 98"/>
                <a:gd name="T39" fmla="*/ 130 h 149"/>
                <a:gd name="T40" fmla="*/ 97 w 98"/>
                <a:gd name="T41" fmla="*/ 121 h 149"/>
                <a:gd name="T42" fmla="*/ 74 w 98"/>
                <a:gd name="T43" fmla="*/ 141 h 149"/>
                <a:gd name="T44" fmla="*/ 67 w 98"/>
                <a:gd name="T45" fmla="*/ 148 h 149"/>
                <a:gd name="T46" fmla="*/ 46 w 98"/>
                <a:gd name="T47" fmla="*/ 137 h 149"/>
                <a:gd name="T48" fmla="*/ 39 w 98"/>
                <a:gd name="T49" fmla="*/ 139 h 149"/>
                <a:gd name="T50" fmla="*/ 28 w 98"/>
                <a:gd name="T51" fmla="*/ 123 h 149"/>
                <a:gd name="T52" fmla="*/ 15 w 98"/>
                <a:gd name="T53" fmla="*/ 94 h 149"/>
                <a:gd name="T54" fmla="*/ 7 w 98"/>
                <a:gd name="T55" fmla="*/ 72 h 149"/>
                <a:gd name="T56" fmla="*/ 0 w 98"/>
                <a:gd name="T57" fmla="*/ 50 h 149"/>
                <a:gd name="T58" fmla="*/ 9 w 98"/>
                <a:gd name="T59" fmla="*/ 24 h 149"/>
                <a:gd name="T60" fmla="*/ 24 w 98"/>
                <a:gd name="T61" fmla="*/ 10 h 149"/>
                <a:gd name="T62" fmla="*/ 40 w 98"/>
                <a:gd name="T63" fmla="*/ 3 h 149"/>
                <a:gd name="T64" fmla="*/ 55 w 98"/>
                <a:gd name="T65" fmla="*/ 2 h 149"/>
                <a:gd name="T66" fmla="*/ 44 w 98"/>
                <a:gd name="T67" fmla="*/ 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149">
                  <a:moveTo>
                    <a:pt x="44" y="4"/>
                  </a:moveTo>
                  <a:lnTo>
                    <a:pt x="40" y="7"/>
                  </a:lnTo>
                  <a:lnTo>
                    <a:pt x="44" y="7"/>
                  </a:lnTo>
                  <a:lnTo>
                    <a:pt x="41" y="11"/>
                  </a:lnTo>
                  <a:lnTo>
                    <a:pt x="34" y="15"/>
                  </a:lnTo>
                  <a:lnTo>
                    <a:pt x="42" y="15"/>
                  </a:lnTo>
                  <a:lnTo>
                    <a:pt x="40" y="20"/>
                  </a:lnTo>
                  <a:lnTo>
                    <a:pt x="36" y="22"/>
                  </a:lnTo>
                  <a:lnTo>
                    <a:pt x="34" y="24"/>
                  </a:lnTo>
                  <a:lnTo>
                    <a:pt x="26" y="27"/>
                  </a:lnTo>
                  <a:lnTo>
                    <a:pt x="36" y="27"/>
                  </a:lnTo>
                  <a:lnTo>
                    <a:pt x="41" y="24"/>
                  </a:lnTo>
                  <a:lnTo>
                    <a:pt x="41" y="28"/>
                  </a:lnTo>
                  <a:lnTo>
                    <a:pt x="36" y="30"/>
                  </a:lnTo>
                  <a:lnTo>
                    <a:pt x="25" y="34"/>
                  </a:lnTo>
                  <a:lnTo>
                    <a:pt x="16" y="34"/>
                  </a:lnTo>
                  <a:lnTo>
                    <a:pt x="21" y="35"/>
                  </a:lnTo>
                  <a:lnTo>
                    <a:pt x="36" y="33"/>
                  </a:lnTo>
                  <a:lnTo>
                    <a:pt x="46" y="29"/>
                  </a:lnTo>
                  <a:lnTo>
                    <a:pt x="49" y="24"/>
                  </a:lnTo>
                  <a:lnTo>
                    <a:pt x="53" y="15"/>
                  </a:lnTo>
                  <a:lnTo>
                    <a:pt x="53" y="17"/>
                  </a:lnTo>
                  <a:lnTo>
                    <a:pt x="49" y="29"/>
                  </a:lnTo>
                  <a:lnTo>
                    <a:pt x="42" y="37"/>
                  </a:lnTo>
                  <a:lnTo>
                    <a:pt x="34" y="43"/>
                  </a:lnTo>
                  <a:lnTo>
                    <a:pt x="36" y="36"/>
                  </a:lnTo>
                  <a:lnTo>
                    <a:pt x="26" y="41"/>
                  </a:lnTo>
                  <a:lnTo>
                    <a:pt x="16" y="41"/>
                  </a:lnTo>
                  <a:lnTo>
                    <a:pt x="15" y="58"/>
                  </a:lnTo>
                  <a:lnTo>
                    <a:pt x="14" y="75"/>
                  </a:lnTo>
                  <a:lnTo>
                    <a:pt x="16" y="91"/>
                  </a:lnTo>
                  <a:lnTo>
                    <a:pt x="26" y="116"/>
                  </a:lnTo>
                  <a:lnTo>
                    <a:pt x="36" y="127"/>
                  </a:lnTo>
                  <a:lnTo>
                    <a:pt x="44" y="133"/>
                  </a:lnTo>
                  <a:lnTo>
                    <a:pt x="47" y="132"/>
                  </a:lnTo>
                  <a:lnTo>
                    <a:pt x="55" y="134"/>
                  </a:lnTo>
                  <a:lnTo>
                    <a:pt x="76" y="126"/>
                  </a:lnTo>
                  <a:lnTo>
                    <a:pt x="77" y="128"/>
                  </a:lnTo>
                  <a:lnTo>
                    <a:pt x="84" y="125"/>
                  </a:lnTo>
                  <a:lnTo>
                    <a:pt x="82" y="130"/>
                  </a:lnTo>
                  <a:lnTo>
                    <a:pt x="84" y="130"/>
                  </a:lnTo>
                  <a:lnTo>
                    <a:pt x="97" y="121"/>
                  </a:lnTo>
                  <a:lnTo>
                    <a:pt x="84" y="134"/>
                  </a:lnTo>
                  <a:lnTo>
                    <a:pt x="74" y="141"/>
                  </a:lnTo>
                  <a:lnTo>
                    <a:pt x="59" y="142"/>
                  </a:lnTo>
                  <a:lnTo>
                    <a:pt x="67" y="148"/>
                  </a:lnTo>
                  <a:lnTo>
                    <a:pt x="53" y="143"/>
                  </a:lnTo>
                  <a:lnTo>
                    <a:pt x="46" y="137"/>
                  </a:lnTo>
                  <a:lnTo>
                    <a:pt x="38" y="132"/>
                  </a:lnTo>
                  <a:lnTo>
                    <a:pt x="39" y="139"/>
                  </a:lnTo>
                  <a:lnTo>
                    <a:pt x="34" y="129"/>
                  </a:lnTo>
                  <a:lnTo>
                    <a:pt x="28" y="123"/>
                  </a:lnTo>
                  <a:lnTo>
                    <a:pt x="20" y="109"/>
                  </a:lnTo>
                  <a:lnTo>
                    <a:pt x="15" y="94"/>
                  </a:lnTo>
                  <a:lnTo>
                    <a:pt x="11" y="75"/>
                  </a:lnTo>
                  <a:lnTo>
                    <a:pt x="7" y="72"/>
                  </a:lnTo>
                  <a:lnTo>
                    <a:pt x="3" y="57"/>
                  </a:lnTo>
                  <a:lnTo>
                    <a:pt x="0" y="50"/>
                  </a:lnTo>
                  <a:lnTo>
                    <a:pt x="7" y="35"/>
                  </a:lnTo>
                  <a:lnTo>
                    <a:pt x="9" y="24"/>
                  </a:lnTo>
                  <a:lnTo>
                    <a:pt x="15" y="13"/>
                  </a:lnTo>
                  <a:lnTo>
                    <a:pt x="24" y="10"/>
                  </a:lnTo>
                  <a:lnTo>
                    <a:pt x="26" y="4"/>
                  </a:lnTo>
                  <a:lnTo>
                    <a:pt x="40" y="3"/>
                  </a:lnTo>
                  <a:lnTo>
                    <a:pt x="48" y="0"/>
                  </a:lnTo>
                  <a:lnTo>
                    <a:pt x="55" y="2"/>
                  </a:lnTo>
                  <a:lnTo>
                    <a:pt x="48" y="2"/>
                  </a:lnTo>
                  <a:lnTo>
                    <a:pt x="44" y="4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94" name="Freeform 902"/>
            <p:cNvSpPr>
              <a:spLocks/>
            </p:cNvSpPr>
            <p:nvPr/>
          </p:nvSpPr>
          <p:spPr bwMode="auto">
            <a:xfrm>
              <a:off x="2312" y="2905"/>
              <a:ext cx="73" cy="127"/>
            </a:xfrm>
            <a:custGeom>
              <a:avLst/>
              <a:gdLst>
                <a:gd name="T0" fmla="*/ 3 w 73"/>
                <a:gd name="T1" fmla="*/ 1 h 127"/>
                <a:gd name="T2" fmla="*/ 0 w 73"/>
                <a:gd name="T3" fmla="*/ 6 h 127"/>
                <a:gd name="T4" fmla="*/ 0 w 73"/>
                <a:gd name="T5" fmla="*/ 12 h 127"/>
                <a:gd name="T6" fmla="*/ 1 w 73"/>
                <a:gd name="T7" fmla="*/ 19 h 127"/>
                <a:gd name="T8" fmla="*/ 3 w 73"/>
                <a:gd name="T9" fmla="*/ 24 h 127"/>
                <a:gd name="T10" fmla="*/ 11 w 73"/>
                <a:gd name="T11" fmla="*/ 31 h 127"/>
                <a:gd name="T12" fmla="*/ 19 w 73"/>
                <a:gd name="T13" fmla="*/ 33 h 127"/>
                <a:gd name="T14" fmla="*/ 15 w 73"/>
                <a:gd name="T15" fmla="*/ 29 h 127"/>
                <a:gd name="T16" fmla="*/ 24 w 73"/>
                <a:gd name="T17" fmla="*/ 31 h 127"/>
                <a:gd name="T18" fmla="*/ 36 w 73"/>
                <a:gd name="T19" fmla="*/ 31 h 127"/>
                <a:gd name="T20" fmla="*/ 32 w 73"/>
                <a:gd name="T21" fmla="*/ 28 h 127"/>
                <a:gd name="T22" fmla="*/ 41 w 73"/>
                <a:gd name="T23" fmla="*/ 31 h 127"/>
                <a:gd name="T24" fmla="*/ 38 w 73"/>
                <a:gd name="T25" fmla="*/ 37 h 127"/>
                <a:gd name="T26" fmla="*/ 37 w 73"/>
                <a:gd name="T27" fmla="*/ 47 h 127"/>
                <a:gd name="T28" fmla="*/ 39 w 73"/>
                <a:gd name="T29" fmla="*/ 55 h 127"/>
                <a:gd name="T30" fmla="*/ 48 w 73"/>
                <a:gd name="T31" fmla="*/ 60 h 127"/>
                <a:gd name="T32" fmla="*/ 54 w 73"/>
                <a:gd name="T33" fmla="*/ 65 h 127"/>
                <a:gd name="T34" fmla="*/ 54 w 73"/>
                <a:gd name="T35" fmla="*/ 77 h 127"/>
                <a:gd name="T36" fmla="*/ 57 w 73"/>
                <a:gd name="T37" fmla="*/ 79 h 127"/>
                <a:gd name="T38" fmla="*/ 61 w 73"/>
                <a:gd name="T39" fmla="*/ 65 h 127"/>
                <a:gd name="T40" fmla="*/ 68 w 73"/>
                <a:gd name="T41" fmla="*/ 69 h 127"/>
                <a:gd name="T42" fmla="*/ 67 w 73"/>
                <a:gd name="T43" fmla="*/ 78 h 127"/>
                <a:gd name="T44" fmla="*/ 63 w 73"/>
                <a:gd name="T45" fmla="*/ 85 h 127"/>
                <a:gd name="T46" fmla="*/ 57 w 73"/>
                <a:gd name="T47" fmla="*/ 91 h 127"/>
                <a:gd name="T48" fmla="*/ 55 w 73"/>
                <a:gd name="T49" fmla="*/ 85 h 127"/>
                <a:gd name="T50" fmla="*/ 54 w 73"/>
                <a:gd name="T51" fmla="*/ 101 h 127"/>
                <a:gd name="T52" fmla="*/ 54 w 73"/>
                <a:gd name="T53" fmla="*/ 115 h 127"/>
                <a:gd name="T54" fmla="*/ 57 w 73"/>
                <a:gd name="T55" fmla="*/ 126 h 127"/>
                <a:gd name="T56" fmla="*/ 57 w 73"/>
                <a:gd name="T57" fmla="*/ 112 h 127"/>
                <a:gd name="T58" fmla="*/ 59 w 73"/>
                <a:gd name="T59" fmla="*/ 95 h 127"/>
                <a:gd name="T60" fmla="*/ 66 w 73"/>
                <a:gd name="T61" fmla="*/ 88 h 127"/>
                <a:gd name="T62" fmla="*/ 70 w 73"/>
                <a:gd name="T63" fmla="*/ 74 h 127"/>
                <a:gd name="T64" fmla="*/ 70 w 73"/>
                <a:gd name="T65" fmla="*/ 63 h 127"/>
                <a:gd name="T66" fmla="*/ 72 w 73"/>
                <a:gd name="T67" fmla="*/ 59 h 127"/>
                <a:gd name="T68" fmla="*/ 68 w 73"/>
                <a:gd name="T69" fmla="*/ 50 h 127"/>
                <a:gd name="T70" fmla="*/ 66 w 73"/>
                <a:gd name="T71" fmla="*/ 37 h 127"/>
                <a:gd name="T72" fmla="*/ 59 w 73"/>
                <a:gd name="T73" fmla="*/ 28 h 127"/>
                <a:gd name="T74" fmla="*/ 46 w 73"/>
                <a:gd name="T75" fmla="*/ 24 h 127"/>
                <a:gd name="T76" fmla="*/ 38 w 73"/>
                <a:gd name="T77" fmla="*/ 12 h 127"/>
                <a:gd name="T78" fmla="*/ 26 w 73"/>
                <a:gd name="T79" fmla="*/ 3 h 127"/>
                <a:gd name="T80" fmla="*/ 18 w 73"/>
                <a:gd name="T81" fmla="*/ 1 h 127"/>
                <a:gd name="T82" fmla="*/ 9 w 73"/>
                <a:gd name="T83" fmla="*/ 0 h 127"/>
                <a:gd name="T84" fmla="*/ 3 w 73"/>
                <a:gd name="T85" fmla="*/ 1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3" h="127">
                  <a:moveTo>
                    <a:pt x="3" y="1"/>
                  </a:moveTo>
                  <a:lnTo>
                    <a:pt x="0" y="6"/>
                  </a:lnTo>
                  <a:lnTo>
                    <a:pt x="0" y="12"/>
                  </a:lnTo>
                  <a:lnTo>
                    <a:pt x="1" y="19"/>
                  </a:lnTo>
                  <a:lnTo>
                    <a:pt x="3" y="24"/>
                  </a:lnTo>
                  <a:lnTo>
                    <a:pt x="11" y="31"/>
                  </a:lnTo>
                  <a:lnTo>
                    <a:pt x="19" y="33"/>
                  </a:lnTo>
                  <a:lnTo>
                    <a:pt x="15" y="29"/>
                  </a:lnTo>
                  <a:lnTo>
                    <a:pt x="24" y="31"/>
                  </a:lnTo>
                  <a:lnTo>
                    <a:pt x="36" y="31"/>
                  </a:lnTo>
                  <a:lnTo>
                    <a:pt x="32" y="28"/>
                  </a:lnTo>
                  <a:lnTo>
                    <a:pt x="41" y="31"/>
                  </a:lnTo>
                  <a:lnTo>
                    <a:pt x="38" y="37"/>
                  </a:lnTo>
                  <a:lnTo>
                    <a:pt x="37" y="47"/>
                  </a:lnTo>
                  <a:lnTo>
                    <a:pt x="39" y="55"/>
                  </a:lnTo>
                  <a:lnTo>
                    <a:pt x="48" y="60"/>
                  </a:lnTo>
                  <a:lnTo>
                    <a:pt x="54" y="65"/>
                  </a:lnTo>
                  <a:lnTo>
                    <a:pt x="54" y="77"/>
                  </a:lnTo>
                  <a:lnTo>
                    <a:pt x="57" y="79"/>
                  </a:lnTo>
                  <a:lnTo>
                    <a:pt x="61" y="65"/>
                  </a:lnTo>
                  <a:lnTo>
                    <a:pt x="68" y="69"/>
                  </a:lnTo>
                  <a:lnTo>
                    <a:pt x="67" y="78"/>
                  </a:lnTo>
                  <a:lnTo>
                    <a:pt x="63" y="85"/>
                  </a:lnTo>
                  <a:lnTo>
                    <a:pt x="57" y="91"/>
                  </a:lnTo>
                  <a:lnTo>
                    <a:pt x="55" y="85"/>
                  </a:lnTo>
                  <a:lnTo>
                    <a:pt x="54" y="101"/>
                  </a:lnTo>
                  <a:lnTo>
                    <a:pt x="54" y="115"/>
                  </a:lnTo>
                  <a:lnTo>
                    <a:pt x="57" y="126"/>
                  </a:lnTo>
                  <a:lnTo>
                    <a:pt x="57" y="112"/>
                  </a:lnTo>
                  <a:lnTo>
                    <a:pt x="59" y="95"/>
                  </a:lnTo>
                  <a:lnTo>
                    <a:pt x="66" y="88"/>
                  </a:lnTo>
                  <a:lnTo>
                    <a:pt x="70" y="74"/>
                  </a:lnTo>
                  <a:lnTo>
                    <a:pt x="70" y="63"/>
                  </a:lnTo>
                  <a:lnTo>
                    <a:pt x="72" y="59"/>
                  </a:lnTo>
                  <a:lnTo>
                    <a:pt x="68" y="50"/>
                  </a:lnTo>
                  <a:lnTo>
                    <a:pt x="66" y="37"/>
                  </a:lnTo>
                  <a:lnTo>
                    <a:pt x="59" y="28"/>
                  </a:lnTo>
                  <a:lnTo>
                    <a:pt x="46" y="24"/>
                  </a:lnTo>
                  <a:lnTo>
                    <a:pt x="38" y="12"/>
                  </a:lnTo>
                  <a:lnTo>
                    <a:pt x="26" y="3"/>
                  </a:lnTo>
                  <a:lnTo>
                    <a:pt x="18" y="1"/>
                  </a:lnTo>
                  <a:lnTo>
                    <a:pt x="9" y="0"/>
                  </a:lnTo>
                  <a:lnTo>
                    <a:pt x="3" y="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95" name="Line 903"/>
            <p:cNvSpPr>
              <a:spLocks noChangeShapeType="1"/>
            </p:cNvSpPr>
            <p:nvPr/>
          </p:nvSpPr>
          <p:spPr bwMode="auto">
            <a:xfrm>
              <a:off x="2363" y="2971"/>
              <a:ext cx="2" cy="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96" name="Line 904"/>
            <p:cNvSpPr>
              <a:spLocks noChangeShapeType="1"/>
            </p:cNvSpPr>
            <p:nvPr/>
          </p:nvSpPr>
          <p:spPr bwMode="auto">
            <a:xfrm>
              <a:off x="2361" y="2973"/>
              <a:ext cx="2" cy="1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97" name="Line 905"/>
            <p:cNvSpPr>
              <a:spLocks noChangeShapeType="1"/>
            </p:cNvSpPr>
            <p:nvPr/>
          </p:nvSpPr>
          <p:spPr bwMode="auto">
            <a:xfrm>
              <a:off x="2359" y="2977"/>
              <a:ext cx="1" cy="1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98" name="Line 906"/>
            <p:cNvSpPr>
              <a:spLocks noChangeShapeType="1"/>
            </p:cNvSpPr>
            <p:nvPr/>
          </p:nvSpPr>
          <p:spPr bwMode="auto">
            <a:xfrm flipH="1">
              <a:off x="2357" y="2980"/>
              <a:ext cx="1" cy="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099" name="Line 907"/>
            <p:cNvSpPr>
              <a:spLocks noChangeShapeType="1"/>
            </p:cNvSpPr>
            <p:nvPr/>
          </p:nvSpPr>
          <p:spPr bwMode="auto">
            <a:xfrm flipH="1">
              <a:off x="2353" y="2985"/>
              <a:ext cx="2" cy="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00" name="Line 908"/>
            <p:cNvSpPr>
              <a:spLocks noChangeShapeType="1"/>
            </p:cNvSpPr>
            <p:nvPr/>
          </p:nvSpPr>
          <p:spPr bwMode="auto">
            <a:xfrm flipH="1">
              <a:off x="2349" y="2988"/>
              <a:ext cx="3" cy="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01" name="Line 909"/>
            <p:cNvSpPr>
              <a:spLocks noChangeShapeType="1"/>
            </p:cNvSpPr>
            <p:nvPr/>
          </p:nvSpPr>
          <p:spPr bwMode="auto">
            <a:xfrm flipH="1">
              <a:off x="2346" y="2991"/>
              <a:ext cx="1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02" name="Line 910"/>
            <p:cNvSpPr>
              <a:spLocks noChangeShapeType="1"/>
            </p:cNvSpPr>
            <p:nvPr/>
          </p:nvSpPr>
          <p:spPr bwMode="auto">
            <a:xfrm flipH="1">
              <a:off x="2344" y="2998"/>
              <a:ext cx="7" cy="3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03" name="Freeform 911"/>
            <p:cNvSpPr>
              <a:spLocks/>
            </p:cNvSpPr>
            <p:nvPr/>
          </p:nvSpPr>
          <p:spPr bwMode="auto">
            <a:xfrm>
              <a:off x="2320" y="3024"/>
              <a:ext cx="68" cy="63"/>
            </a:xfrm>
            <a:custGeom>
              <a:avLst/>
              <a:gdLst>
                <a:gd name="T0" fmla="*/ 47 w 68"/>
                <a:gd name="T1" fmla="*/ 0 h 63"/>
                <a:gd name="T2" fmla="*/ 56 w 68"/>
                <a:gd name="T3" fmla="*/ 10 h 63"/>
                <a:gd name="T4" fmla="*/ 67 w 68"/>
                <a:gd name="T5" fmla="*/ 14 h 63"/>
                <a:gd name="T6" fmla="*/ 65 w 68"/>
                <a:gd name="T7" fmla="*/ 18 h 63"/>
                <a:gd name="T8" fmla="*/ 33 w 68"/>
                <a:gd name="T9" fmla="*/ 44 h 63"/>
                <a:gd name="T10" fmla="*/ 18 w 68"/>
                <a:gd name="T11" fmla="*/ 62 h 63"/>
                <a:gd name="T12" fmla="*/ 8 w 68"/>
                <a:gd name="T13" fmla="*/ 51 h 63"/>
                <a:gd name="T14" fmla="*/ 2 w 68"/>
                <a:gd name="T15" fmla="*/ 38 h 63"/>
                <a:gd name="T16" fmla="*/ 0 w 68"/>
                <a:gd name="T17" fmla="*/ 29 h 63"/>
                <a:gd name="T18" fmla="*/ 36 w 68"/>
                <a:gd name="T19" fmla="*/ 14 h 63"/>
                <a:gd name="T20" fmla="*/ 44 w 68"/>
                <a:gd name="T21" fmla="*/ 9 h 63"/>
                <a:gd name="T22" fmla="*/ 34 w 68"/>
                <a:gd name="T23" fmla="*/ 16 h 63"/>
                <a:gd name="T24" fmla="*/ 3 w 68"/>
                <a:gd name="T25" fmla="*/ 30 h 63"/>
                <a:gd name="T26" fmla="*/ 5 w 68"/>
                <a:gd name="T27" fmla="*/ 37 h 63"/>
                <a:gd name="T28" fmla="*/ 18 w 68"/>
                <a:gd name="T29" fmla="*/ 58 h 63"/>
                <a:gd name="T30" fmla="*/ 32 w 68"/>
                <a:gd name="T31" fmla="*/ 41 h 63"/>
                <a:gd name="T32" fmla="*/ 55 w 68"/>
                <a:gd name="T33" fmla="*/ 22 h 63"/>
                <a:gd name="T34" fmla="*/ 63 w 68"/>
                <a:gd name="T35" fmla="*/ 16 h 63"/>
                <a:gd name="T36" fmla="*/ 54 w 68"/>
                <a:gd name="T37" fmla="*/ 10 h 63"/>
                <a:gd name="T38" fmla="*/ 48 w 68"/>
                <a:gd name="T39" fmla="*/ 6 h 63"/>
                <a:gd name="T40" fmla="*/ 47 w 68"/>
                <a:gd name="T4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63">
                  <a:moveTo>
                    <a:pt x="47" y="0"/>
                  </a:moveTo>
                  <a:lnTo>
                    <a:pt x="56" y="10"/>
                  </a:lnTo>
                  <a:lnTo>
                    <a:pt x="67" y="14"/>
                  </a:lnTo>
                  <a:lnTo>
                    <a:pt x="65" y="18"/>
                  </a:lnTo>
                  <a:lnTo>
                    <a:pt x="33" y="44"/>
                  </a:lnTo>
                  <a:lnTo>
                    <a:pt x="18" y="62"/>
                  </a:lnTo>
                  <a:lnTo>
                    <a:pt x="8" y="51"/>
                  </a:lnTo>
                  <a:lnTo>
                    <a:pt x="2" y="38"/>
                  </a:lnTo>
                  <a:lnTo>
                    <a:pt x="0" y="29"/>
                  </a:lnTo>
                  <a:lnTo>
                    <a:pt x="36" y="14"/>
                  </a:lnTo>
                  <a:lnTo>
                    <a:pt x="44" y="9"/>
                  </a:lnTo>
                  <a:lnTo>
                    <a:pt x="34" y="16"/>
                  </a:lnTo>
                  <a:lnTo>
                    <a:pt x="3" y="30"/>
                  </a:lnTo>
                  <a:lnTo>
                    <a:pt x="5" y="37"/>
                  </a:lnTo>
                  <a:lnTo>
                    <a:pt x="18" y="58"/>
                  </a:lnTo>
                  <a:lnTo>
                    <a:pt x="32" y="41"/>
                  </a:lnTo>
                  <a:lnTo>
                    <a:pt x="55" y="22"/>
                  </a:lnTo>
                  <a:lnTo>
                    <a:pt x="63" y="16"/>
                  </a:lnTo>
                  <a:lnTo>
                    <a:pt x="54" y="10"/>
                  </a:lnTo>
                  <a:lnTo>
                    <a:pt x="48" y="6"/>
                  </a:lnTo>
                  <a:lnTo>
                    <a:pt x="47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04" name="Line 912"/>
            <p:cNvSpPr>
              <a:spLocks noChangeShapeType="1"/>
            </p:cNvSpPr>
            <p:nvPr/>
          </p:nvSpPr>
          <p:spPr bwMode="auto">
            <a:xfrm>
              <a:off x="2301" y="3045"/>
              <a:ext cx="14" cy="1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05" name="Freeform 913"/>
            <p:cNvSpPr>
              <a:spLocks/>
            </p:cNvSpPr>
            <p:nvPr/>
          </p:nvSpPr>
          <p:spPr bwMode="auto">
            <a:xfrm>
              <a:off x="2292" y="3054"/>
              <a:ext cx="30" cy="25"/>
            </a:xfrm>
            <a:custGeom>
              <a:avLst/>
              <a:gdLst>
                <a:gd name="T0" fmla="*/ 29 w 30"/>
                <a:gd name="T1" fmla="*/ 0 h 25"/>
                <a:gd name="T2" fmla="*/ 12 w 30"/>
                <a:gd name="T3" fmla="*/ 2 h 25"/>
                <a:gd name="T4" fmla="*/ 10 w 30"/>
                <a:gd name="T5" fmla="*/ 4 h 25"/>
                <a:gd name="T6" fmla="*/ 11 w 30"/>
                <a:gd name="T7" fmla="*/ 7 h 25"/>
                <a:gd name="T8" fmla="*/ 0 w 30"/>
                <a:gd name="T9" fmla="*/ 24 h 25"/>
                <a:gd name="T10" fmla="*/ 11 w 30"/>
                <a:gd name="T11" fmla="*/ 10 h 25"/>
                <a:gd name="T12" fmla="*/ 15 w 30"/>
                <a:gd name="T13" fmla="*/ 20 h 25"/>
                <a:gd name="T14" fmla="*/ 15 w 30"/>
                <a:gd name="T15" fmla="*/ 23 h 25"/>
                <a:gd name="T16" fmla="*/ 20 w 30"/>
                <a:gd name="T17" fmla="*/ 21 h 25"/>
                <a:gd name="T18" fmla="*/ 26 w 30"/>
                <a:gd name="T19" fmla="*/ 13 h 25"/>
                <a:gd name="T20" fmla="*/ 21 w 30"/>
                <a:gd name="T21" fmla="*/ 17 h 25"/>
                <a:gd name="T22" fmla="*/ 17 w 30"/>
                <a:gd name="T23" fmla="*/ 16 h 25"/>
                <a:gd name="T24" fmla="*/ 12 w 30"/>
                <a:gd name="T25" fmla="*/ 5 h 25"/>
                <a:gd name="T26" fmla="*/ 28 w 30"/>
                <a:gd name="T27" fmla="*/ 2 h 25"/>
                <a:gd name="T28" fmla="*/ 29 w 30"/>
                <a:gd name="T2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" h="25">
                  <a:moveTo>
                    <a:pt x="29" y="0"/>
                  </a:moveTo>
                  <a:lnTo>
                    <a:pt x="12" y="2"/>
                  </a:lnTo>
                  <a:lnTo>
                    <a:pt x="10" y="4"/>
                  </a:lnTo>
                  <a:lnTo>
                    <a:pt x="11" y="7"/>
                  </a:lnTo>
                  <a:lnTo>
                    <a:pt x="0" y="24"/>
                  </a:lnTo>
                  <a:lnTo>
                    <a:pt x="11" y="10"/>
                  </a:lnTo>
                  <a:lnTo>
                    <a:pt x="15" y="20"/>
                  </a:lnTo>
                  <a:lnTo>
                    <a:pt x="15" y="23"/>
                  </a:lnTo>
                  <a:lnTo>
                    <a:pt x="20" y="21"/>
                  </a:lnTo>
                  <a:lnTo>
                    <a:pt x="26" y="13"/>
                  </a:lnTo>
                  <a:lnTo>
                    <a:pt x="21" y="17"/>
                  </a:lnTo>
                  <a:lnTo>
                    <a:pt x="17" y="16"/>
                  </a:lnTo>
                  <a:lnTo>
                    <a:pt x="12" y="5"/>
                  </a:lnTo>
                  <a:lnTo>
                    <a:pt x="28" y="2"/>
                  </a:lnTo>
                  <a:lnTo>
                    <a:pt x="29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06" name="Freeform 914"/>
            <p:cNvSpPr>
              <a:spLocks/>
            </p:cNvSpPr>
            <p:nvPr/>
          </p:nvSpPr>
          <p:spPr bwMode="auto">
            <a:xfrm>
              <a:off x="2317" y="3061"/>
              <a:ext cx="11" cy="10"/>
            </a:xfrm>
            <a:custGeom>
              <a:avLst/>
              <a:gdLst>
                <a:gd name="T0" fmla="*/ 0 w 11"/>
                <a:gd name="T1" fmla="*/ 5 h 10"/>
                <a:gd name="T2" fmla="*/ 10 w 11"/>
                <a:gd name="T3" fmla="*/ 9 h 10"/>
                <a:gd name="T4" fmla="*/ 5 w 11"/>
                <a:gd name="T5" fmla="*/ 0 h 10"/>
                <a:gd name="T6" fmla="*/ 0 w 11"/>
                <a:gd name="T7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0" y="5"/>
                  </a:moveTo>
                  <a:lnTo>
                    <a:pt x="10" y="9"/>
                  </a:lnTo>
                  <a:lnTo>
                    <a:pt x="5" y="0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07" name="Freeform 915"/>
            <p:cNvSpPr>
              <a:spLocks/>
            </p:cNvSpPr>
            <p:nvPr/>
          </p:nvSpPr>
          <p:spPr bwMode="auto">
            <a:xfrm>
              <a:off x="2293" y="3074"/>
              <a:ext cx="31" cy="264"/>
            </a:xfrm>
            <a:custGeom>
              <a:avLst/>
              <a:gdLst>
                <a:gd name="T0" fmla="*/ 19 w 31"/>
                <a:gd name="T1" fmla="*/ 0 h 264"/>
                <a:gd name="T2" fmla="*/ 23 w 31"/>
                <a:gd name="T3" fmla="*/ 12 h 264"/>
                <a:gd name="T4" fmla="*/ 23 w 31"/>
                <a:gd name="T5" fmla="*/ 30 h 264"/>
                <a:gd name="T6" fmla="*/ 16 w 31"/>
                <a:gd name="T7" fmla="*/ 78 h 264"/>
                <a:gd name="T8" fmla="*/ 16 w 31"/>
                <a:gd name="T9" fmla="*/ 130 h 264"/>
                <a:gd name="T10" fmla="*/ 23 w 31"/>
                <a:gd name="T11" fmla="*/ 202 h 264"/>
                <a:gd name="T12" fmla="*/ 30 w 31"/>
                <a:gd name="T13" fmla="*/ 235 h 264"/>
                <a:gd name="T14" fmla="*/ 0 w 31"/>
                <a:gd name="T15" fmla="*/ 263 h 264"/>
                <a:gd name="T16" fmla="*/ 25 w 31"/>
                <a:gd name="T17" fmla="*/ 233 h 264"/>
                <a:gd name="T18" fmla="*/ 19 w 31"/>
                <a:gd name="T19" fmla="*/ 194 h 264"/>
                <a:gd name="T20" fmla="*/ 13 w 31"/>
                <a:gd name="T21" fmla="*/ 142 h 264"/>
                <a:gd name="T22" fmla="*/ 13 w 31"/>
                <a:gd name="T23" fmla="*/ 115 h 264"/>
                <a:gd name="T24" fmla="*/ 15 w 31"/>
                <a:gd name="T25" fmla="*/ 72 h 264"/>
                <a:gd name="T26" fmla="*/ 19 w 31"/>
                <a:gd name="T27" fmla="*/ 36 h 264"/>
                <a:gd name="T28" fmla="*/ 20 w 31"/>
                <a:gd name="T29" fmla="*/ 21 h 264"/>
                <a:gd name="T30" fmla="*/ 19 w 31"/>
                <a:gd name="T31" fmla="*/ 10 h 264"/>
                <a:gd name="T32" fmla="*/ 19 w 31"/>
                <a:gd name="T33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" h="264">
                  <a:moveTo>
                    <a:pt x="19" y="0"/>
                  </a:moveTo>
                  <a:lnTo>
                    <a:pt x="23" y="12"/>
                  </a:lnTo>
                  <a:lnTo>
                    <a:pt x="23" y="30"/>
                  </a:lnTo>
                  <a:lnTo>
                    <a:pt x="16" y="78"/>
                  </a:lnTo>
                  <a:lnTo>
                    <a:pt x="16" y="130"/>
                  </a:lnTo>
                  <a:lnTo>
                    <a:pt x="23" y="202"/>
                  </a:lnTo>
                  <a:lnTo>
                    <a:pt x="30" y="235"/>
                  </a:lnTo>
                  <a:lnTo>
                    <a:pt x="0" y="263"/>
                  </a:lnTo>
                  <a:lnTo>
                    <a:pt x="25" y="233"/>
                  </a:lnTo>
                  <a:lnTo>
                    <a:pt x="19" y="194"/>
                  </a:lnTo>
                  <a:lnTo>
                    <a:pt x="13" y="142"/>
                  </a:lnTo>
                  <a:lnTo>
                    <a:pt x="13" y="115"/>
                  </a:lnTo>
                  <a:lnTo>
                    <a:pt x="15" y="72"/>
                  </a:lnTo>
                  <a:lnTo>
                    <a:pt x="19" y="36"/>
                  </a:lnTo>
                  <a:lnTo>
                    <a:pt x="20" y="21"/>
                  </a:lnTo>
                  <a:lnTo>
                    <a:pt x="19" y="10"/>
                  </a:lnTo>
                  <a:lnTo>
                    <a:pt x="19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08" name="Freeform 916"/>
            <p:cNvSpPr>
              <a:spLocks/>
            </p:cNvSpPr>
            <p:nvPr/>
          </p:nvSpPr>
          <p:spPr bwMode="auto">
            <a:xfrm>
              <a:off x="2262" y="3074"/>
              <a:ext cx="48" cy="263"/>
            </a:xfrm>
            <a:custGeom>
              <a:avLst/>
              <a:gdLst>
                <a:gd name="T0" fmla="*/ 47 w 48"/>
                <a:gd name="T1" fmla="*/ 1 h 263"/>
                <a:gd name="T2" fmla="*/ 36 w 48"/>
                <a:gd name="T3" fmla="*/ 28 h 263"/>
                <a:gd name="T4" fmla="*/ 24 w 48"/>
                <a:gd name="T5" fmla="*/ 68 h 263"/>
                <a:gd name="T6" fmla="*/ 21 w 48"/>
                <a:gd name="T7" fmla="*/ 100 h 263"/>
                <a:gd name="T8" fmla="*/ 19 w 48"/>
                <a:gd name="T9" fmla="*/ 165 h 263"/>
                <a:gd name="T10" fmla="*/ 12 w 48"/>
                <a:gd name="T11" fmla="*/ 204 h 263"/>
                <a:gd name="T12" fmla="*/ 5 w 48"/>
                <a:gd name="T13" fmla="*/ 238 h 263"/>
                <a:gd name="T14" fmla="*/ 34 w 48"/>
                <a:gd name="T15" fmla="*/ 262 h 263"/>
                <a:gd name="T16" fmla="*/ 30 w 48"/>
                <a:gd name="T17" fmla="*/ 262 h 263"/>
                <a:gd name="T18" fmla="*/ 0 w 48"/>
                <a:gd name="T19" fmla="*/ 238 h 263"/>
                <a:gd name="T20" fmla="*/ 9 w 48"/>
                <a:gd name="T21" fmla="*/ 204 h 263"/>
                <a:gd name="T22" fmla="*/ 15 w 48"/>
                <a:gd name="T23" fmla="*/ 162 h 263"/>
                <a:gd name="T24" fmla="*/ 17 w 48"/>
                <a:gd name="T25" fmla="*/ 114 h 263"/>
                <a:gd name="T26" fmla="*/ 19 w 48"/>
                <a:gd name="T27" fmla="*/ 78 h 263"/>
                <a:gd name="T28" fmla="*/ 26 w 48"/>
                <a:gd name="T29" fmla="*/ 50 h 263"/>
                <a:gd name="T30" fmla="*/ 36 w 48"/>
                <a:gd name="T31" fmla="*/ 18 h 263"/>
                <a:gd name="T32" fmla="*/ 46 w 48"/>
                <a:gd name="T33" fmla="*/ 0 h 263"/>
                <a:gd name="T34" fmla="*/ 47 w 48"/>
                <a:gd name="T35" fmla="*/ 1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" h="263">
                  <a:moveTo>
                    <a:pt x="47" y="1"/>
                  </a:moveTo>
                  <a:lnTo>
                    <a:pt x="36" y="28"/>
                  </a:lnTo>
                  <a:lnTo>
                    <a:pt x="24" y="68"/>
                  </a:lnTo>
                  <a:lnTo>
                    <a:pt x="21" y="100"/>
                  </a:lnTo>
                  <a:lnTo>
                    <a:pt x="19" y="165"/>
                  </a:lnTo>
                  <a:lnTo>
                    <a:pt x="12" y="204"/>
                  </a:lnTo>
                  <a:lnTo>
                    <a:pt x="5" y="238"/>
                  </a:lnTo>
                  <a:lnTo>
                    <a:pt x="34" y="262"/>
                  </a:lnTo>
                  <a:lnTo>
                    <a:pt x="30" y="262"/>
                  </a:lnTo>
                  <a:lnTo>
                    <a:pt x="0" y="238"/>
                  </a:lnTo>
                  <a:lnTo>
                    <a:pt x="9" y="204"/>
                  </a:lnTo>
                  <a:lnTo>
                    <a:pt x="15" y="162"/>
                  </a:lnTo>
                  <a:lnTo>
                    <a:pt x="17" y="114"/>
                  </a:lnTo>
                  <a:lnTo>
                    <a:pt x="19" y="78"/>
                  </a:lnTo>
                  <a:lnTo>
                    <a:pt x="26" y="50"/>
                  </a:lnTo>
                  <a:lnTo>
                    <a:pt x="36" y="18"/>
                  </a:lnTo>
                  <a:lnTo>
                    <a:pt x="46" y="0"/>
                  </a:lnTo>
                  <a:lnTo>
                    <a:pt x="47" y="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09" name="Freeform 917"/>
            <p:cNvSpPr>
              <a:spLocks/>
            </p:cNvSpPr>
            <p:nvPr/>
          </p:nvSpPr>
          <p:spPr bwMode="auto">
            <a:xfrm>
              <a:off x="2393" y="3075"/>
              <a:ext cx="50" cy="174"/>
            </a:xfrm>
            <a:custGeom>
              <a:avLst/>
              <a:gdLst>
                <a:gd name="T0" fmla="*/ 20 w 50"/>
                <a:gd name="T1" fmla="*/ 0 h 174"/>
                <a:gd name="T2" fmla="*/ 23 w 50"/>
                <a:gd name="T3" fmla="*/ 14 h 174"/>
                <a:gd name="T4" fmla="*/ 23 w 50"/>
                <a:gd name="T5" fmla="*/ 32 h 174"/>
                <a:gd name="T6" fmla="*/ 13 w 50"/>
                <a:gd name="T7" fmla="*/ 53 h 174"/>
                <a:gd name="T8" fmla="*/ 7 w 50"/>
                <a:gd name="T9" fmla="*/ 72 h 174"/>
                <a:gd name="T10" fmla="*/ 3 w 50"/>
                <a:gd name="T11" fmla="*/ 85 h 174"/>
                <a:gd name="T12" fmla="*/ 20 w 50"/>
                <a:gd name="T13" fmla="*/ 97 h 174"/>
                <a:gd name="T14" fmla="*/ 25 w 50"/>
                <a:gd name="T15" fmla="*/ 114 h 174"/>
                <a:gd name="T16" fmla="*/ 23 w 50"/>
                <a:gd name="T17" fmla="*/ 129 h 174"/>
                <a:gd name="T18" fmla="*/ 16 w 50"/>
                <a:gd name="T19" fmla="*/ 142 h 174"/>
                <a:gd name="T20" fmla="*/ 10 w 50"/>
                <a:gd name="T21" fmla="*/ 154 h 174"/>
                <a:gd name="T22" fmla="*/ 0 w 50"/>
                <a:gd name="T23" fmla="*/ 173 h 174"/>
                <a:gd name="T24" fmla="*/ 25 w 50"/>
                <a:gd name="T25" fmla="*/ 129 h 174"/>
                <a:gd name="T26" fmla="*/ 26 w 50"/>
                <a:gd name="T27" fmla="*/ 114 h 174"/>
                <a:gd name="T28" fmla="*/ 26 w 50"/>
                <a:gd name="T29" fmla="*/ 102 h 174"/>
                <a:gd name="T30" fmla="*/ 21 w 50"/>
                <a:gd name="T31" fmla="*/ 91 h 174"/>
                <a:gd name="T32" fmla="*/ 32 w 50"/>
                <a:gd name="T33" fmla="*/ 73 h 174"/>
                <a:gd name="T34" fmla="*/ 49 w 50"/>
                <a:gd name="T35" fmla="*/ 89 h 174"/>
                <a:gd name="T36" fmla="*/ 32 w 50"/>
                <a:gd name="T37" fmla="*/ 70 h 174"/>
                <a:gd name="T38" fmla="*/ 26 w 50"/>
                <a:gd name="T39" fmla="*/ 55 h 174"/>
                <a:gd name="T40" fmla="*/ 26 w 50"/>
                <a:gd name="T41" fmla="*/ 39 h 174"/>
                <a:gd name="T42" fmla="*/ 26 w 50"/>
                <a:gd name="T43" fmla="*/ 19 h 174"/>
                <a:gd name="T44" fmla="*/ 23 w 50"/>
                <a:gd name="T45" fmla="*/ 7 h 174"/>
                <a:gd name="T46" fmla="*/ 20 w 50"/>
                <a:gd name="T47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0" h="174">
                  <a:moveTo>
                    <a:pt x="20" y="0"/>
                  </a:moveTo>
                  <a:lnTo>
                    <a:pt x="23" y="14"/>
                  </a:lnTo>
                  <a:lnTo>
                    <a:pt x="23" y="32"/>
                  </a:lnTo>
                  <a:lnTo>
                    <a:pt x="13" y="53"/>
                  </a:lnTo>
                  <a:lnTo>
                    <a:pt x="7" y="72"/>
                  </a:lnTo>
                  <a:lnTo>
                    <a:pt x="3" y="85"/>
                  </a:lnTo>
                  <a:lnTo>
                    <a:pt x="20" y="97"/>
                  </a:lnTo>
                  <a:lnTo>
                    <a:pt x="25" y="114"/>
                  </a:lnTo>
                  <a:lnTo>
                    <a:pt x="23" y="129"/>
                  </a:lnTo>
                  <a:lnTo>
                    <a:pt x="16" y="142"/>
                  </a:lnTo>
                  <a:lnTo>
                    <a:pt x="10" y="154"/>
                  </a:lnTo>
                  <a:lnTo>
                    <a:pt x="0" y="173"/>
                  </a:lnTo>
                  <a:lnTo>
                    <a:pt x="25" y="129"/>
                  </a:lnTo>
                  <a:lnTo>
                    <a:pt x="26" y="114"/>
                  </a:lnTo>
                  <a:lnTo>
                    <a:pt x="26" y="102"/>
                  </a:lnTo>
                  <a:lnTo>
                    <a:pt x="21" y="91"/>
                  </a:lnTo>
                  <a:lnTo>
                    <a:pt x="32" y="73"/>
                  </a:lnTo>
                  <a:lnTo>
                    <a:pt x="49" y="89"/>
                  </a:lnTo>
                  <a:lnTo>
                    <a:pt x="32" y="70"/>
                  </a:lnTo>
                  <a:lnTo>
                    <a:pt x="26" y="55"/>
                  </a:lnTo>
                  <a:lnTo>
                    <a:pt x="26" y="39"/>
                  </a:lnTo>
                  <a:lnTo>
                    <a:pt x="26" y="19"/>
                  </a:lnTo>
                  <a:lnTo>
                    <a:pt x="23" y="7"/>
                  </a:lnTo>
                  <a:lnTo>
                    <a:pt x="2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10" name="Freeform 918"/>
            <p:cNvSpPr>
              <a:spLocks/>
            </p:cNvSpPr>
            <p:nvPr/>
          </p:nvSpPr>
          <p:spPr bwMode="auto">
            <a:xfrm>
              <a:off x="2373" y="3092"/>
              <a:ext cx="144" cy="228"/>
            </a:xfrm>
            <a:custGeom>
              <a:avLst/>
              <a:gdLst>
                <a:gd name="T0" fmla="*/ 71 w 144"/>
                <a:gd name="T1" fmla="*/ 0 h 228"/>
                <a:gd name="T2" fmla="*/ 64 w 144"/>
                <a:gd name="T3" fmla="*/ 19 h 228"/>
                <a:gd name="T4" fmla="*/ 63 w 144"/>
                <a:gd name="T5" fmla="*/ 43 h 228"/>
                <a:gd name="T6" fmla="*/ 69 w 144"/>
                <a:gd name="T7" fmla="*/ 61 h 228"/>
                <a:gd name="T8" fmla="*/ 88 w 144"/>
                <a:gd name="T9" fmla="*/ 106 h 228"/>
                <a:gd name="T10" fmla="*/ 103 w 144"/>
                <a:gd name="T11" fmla="*/ 109 h 228"/>
                <a:gd name="T12" fmla="*/ 117 w 144"/>
                <a:gd name="T13" fmla="*/ 98 h 228"/>
                <a:gd name="T14" fmla="*/ 143 w 144"/>
                <a:gd name="T15" fmla="*/ 108 h 228"/>
                <a:gd name="T16" fmla="*/ 125 w 144"/>
                <a:gd name="T17" fmla="*/ 106 h 228"/>
                <a:gd name="T18" fmla="*/ 98 w 144"/>
                <a:gd name="T19" fmla="*/ 118 h 228"/>
                <a:gd name="T20" fmla="*/ 95 w 144"/>
                <a:gd name="T21" fmla="*/ 126 h 228"/>
                <a:gd name="T22" fmla="*/ 121 w 144"/>
                <a:gd name="T23" fmla="*/ 128 h 228"/>
                <a:gd name="T24" fmla="*/ 133 w 144"/>
                <a:gd name="T25" fmla="*/ 138 h 228"/>
                <a:gd name="T26" fmla="*/ 118 w 144"/>
                <a:gd name="T27" fmla="*/ 130 h 228"/>
                <a:gd name="T28" fmla="*/ 103 w 144"/>
                <a:gd name="T29" fmla="*/ 128 h 228"/>
                <a:gd name="T30" fmla="*/ 86 w 144"/>
                <a:gd name="T31" fmla="*/ 136 h 228"/>
                <a:gd name="T32" fmla="*/ 84 w 144"/>
                <a:gd name="T33" fmla="*/ 164 h 228"/>
                <a:gd name="T34" fmla="*/ 63 w 144"/>
                <a:gd name="T35" fmla="*/ 194 h 228"/>
                <a:gd name="T36" fmla="*/ 88 w 144"/>
                <a:gd name="T37" fmla="*/ 207 h 228"/>
                <a:gd name="T38" fmla="*/ 112 w 144"/>
                <a:gd name="T39" fmla="*/ 227 h 228"/>
                <a:gd name="T40" fmla="*/ 83 w 144"/>
                <a:gd name="T41" fmla="*/ 208 h 228"/>
                <a:gd name="T42" fmla="*/ 74 w 144"/>
                <a:gd name="T43" fmla="*/ 205 h 228"/>
                <a:gd name="T44" fmla="*/ 61 w 144"/>
                <a:gd name="T45" fmla="*/ 208 h 228"/>
                <a:gd name="T46" fmla="*/ 25 w 144"/>
                <a:gd name="T47" fmla="*/ 204 h 228"/>
                <a:gd name="T48" fmla="*/ 59 w 144"/>
                <a:gd name="T49" fmla="*/ 205 h 228"/>
                <a:gd name="T50" fmla="*/ 65 w 144"/>
                <a:gd name="T51" fmla="*/ 204 h 228"/>
                <a:gd name="T52" fmla="*/ 59 w 144"/>
                <a:gd name="T53" fmla="*/ 195 h 228"/>
                <a:gd name="T54" fmla="*/ 79 w 144"/>
                <a:gd name="T55" fmla="*/ 165 h 228"/>
                <a:gd name="T56" fmla="*/ 71 w 144"/>
                <a:gd name="T57" fmla="*/ 147 h 228"/>
                <a:gd name="T58" fmla="*/ 52 w 144"/>
                <a:gd name="T59" fmla="*/ 155 h 228"/>
                <a:gd name="T60" fmla="*/ 22 w 144"/>
                <a:gd name="T61" fmla="*/ 180 h 228"/>
                <a:gd name="T62" fmla="*/ 0 w 144"/>
                <a:gd name="T63" fmla="*/ 207 h 228"/>
                <a:gd name="T64" fmla="*/ 21 w 144"/>
                <a:gd name="T65" fmla="*/ 176 h 228"/>
                <a:gd name="T66" fmla="*/ 49 w 144"/>
                <a:gd name="T67" fmla="*/ 148 h 228"/>
                <a:gd name="T68" fmla="*/ 92 w 144"/>
                <a:gd name="T69" fmla="*/ 118 h 228"/>
                <a:gd name="T70" fmla="*/ 80 w 144"/>
                <a:gd name="T71" fmla="*/ 109 h 228"/>
                <a:gd name="T72" fmla="*/ 62 w 144"/>
                <a:gd name="T73" fmla="*/ 61 h 228"/>
                <a:gd name="T74" fmla="*/ 59 w 144"/>
                <a:gd name="T75" fmla="*/ 34 h 228"/>
                <a:gd name="T76" fmla="*/ 63 w 144"/>
                <a:gd name="T77" fmla="*/ 15 h 228"/>
                <a:gd name="T78" fmla="*/ 71 w 144"/>
                <a:gd name="T79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28">
                  <a:moveTo>
                    <a:pt x="71" y="0"/>
                  </a:moveTo>
                  <a:lnTo>
                    <a:pt x="64" y="19"/>
                  </a:lnTo>
                  <a:lnTo>
                    <a:pt x="63" y="43"/>
                  </a:lnTo>
                  <a:lnTo>
                    <a:pt x="69" y="61"/>
                  </a:lnTo>
                  <a:lnTo>
                    <a:pt x="88" y="106"/>
                  </a:lnTo>
                  <a:lnTo>
                    <a:pt x="103" y="109"/>
                  </a:lnTo>
                  <a:lnTo>
                    <a:pt x="117" y="98"/>
                  </a:lnTo>
                  <a:lnTo>
                    <a:pt x="143" y="108"/>
                  </a:lnTo>
                  <a:lnTo>
                    <a:pt x="125" y="106"/>
                  </a:lnTo>
                  <a:lnTo>
                    <a:pt x="98" y="118"/>
                  </a:lnTo>
                  <a:lnTo>
                    <a:pt x="95" y="126"/>
                  </a:lnTo>
                  <a:lnTo>
                    <a:pt x="121" y="128"/>
                  </a:lnTo>
                  <a:lnTo>
                    <a:pt x="133" y="138"/>
                  </a:lnTo>
                  <a:lnTo>
                    <a:pt x="118" y="130"/>
                  </a:lnTo>
                  <a:lnTo>
                    <a:pt x="103" y="128"/>
                  </a:lnTo>
                  <a:lnTo>
                    <a:pt x="86" y="136"/>
                  </a:lnTo>
                  <a:lnTo>
                    <a:pt x="84" y="164"/>
                  </a:lnTo>
                  <a:lnTo>
                    <a:pt x="63" y="194"/>
                  </a:lnTo>
                  <a:lnTo>
                    <a:pt x="88" y="207"/>
                  </a:lnTo>
                  <a:lnTo>
                    <a:pt x="112" y="227"/>
                  </a:lnTo>
                  <a:lnTo>
                    <a:pt x="83" y="208"/>
                  </a:lnTo>
                  <a:lnTo>
                    <a:pt x="74" y="205"/>
                  </a:lnTo>
                  <a:lnTo>
                    <a:pt x="61" y="208"/>
                  </a:lnTo>
                  <a:lnTo>
                    <a:pt x="25" y="204"/>
                  </a:lnTo>
                  <a:lnTo>
                    <a:pt x="59" y="205"/>
                  </a:lnTo>
                  <a:lnTo>
                    <a:pt x="65" y="204"/>
                  </a:lnTo>
                  <a:lnTo>
                    <a:pt x="59" y="195"/>
                  </a:lnTo>
                  <a:lnTo>
                    <a:pt x="79" y="165"/>
                  </a:lnTo>
                  <a:lnTo>
                    <a:pt x="71" y="147"/>
                  </a:lnTo>
                  <a:lnTo>
                    <a:pt x="52" y="155"/>
                  </a:lnTo>
                  <a:lnTo>
                    <a:pt x="22" y="180"/>
                  </a:lnTo>
                  <a:lnTo>
                    <a:pt x="0" y="207"/>
                  </a:lnTo>
                  <a:lnTo>
                    <a:pt x="21" y="176"/>
                  </a:lnTo>
                  <a:lnTo>
                    <a:pt x="49" y="148"/>
                  </a:lnTo>
                  <a:lnTo>
                    <a:pt x="92" y="118"/>
                  </a:lnTo>
                  <a:lnTo>
                    <a:pt x="80" y="109"/>
                  </a:lnTo>
                  <a:lnTo>
                    <a:pt x="62" y="61"/>
                  </a:lnTo>
                  <a:lnTo>
                    <a:pt x="59" y="34"/>
                  </a:lnTo>
                  <a:lnTo>
                    <a:pt x="63" y="15"/>
                  </a:lnTo>
                  <a:lnTo>
                    <a:pt x="71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11" name="Freeform 919"/>
            <p:cNvSpPr>
              <a:spLocks/>
            </p:cNvSpPr>
            <p:nvPr/>
          </p:nvSpPr>
          <p:spPr bwMode="auto">
            <a:xfrm>
              <a:off x="2403" y="3045"/>
              <a:ext cx="139" cy="156"/>
            </a:xfrm>
            <a:custGeom>
              <a:avLst/>
              <a:gdLst>
                <a:gd name="T0" fmla="*/ 0 w 139"/>
                <a:gd name="T1" fmla="*/ 0 h 156"/>
                <a:gd name="T2" fmla="*/ 50 w 139"/>
                <a:gd name="T3" fmla="*/ 19 h 156"/>
                <a:gd name="T4" fmla="*/ 70 w 139"/>
                <a:gd name="T5" fmla="*/ 25 h 156"/>
                <a:gd name="T6" fmla="*/ 89 w 139"/>
                <a:gd name="T7" fmla="*/ 50 h 156"/>
                <a:gd name="T8" fmla="*/ 97 w 139"/>
                <a:gd name="T9" fmla="*/ 92 h 156"/>
                <a:gd name="T10" fmla="*/ 101 w 139"/>
                <a:gd name="T11" fmla="*/ 89 h 156"/>
                <a:gd name="T12" fmla="*/ 105 w 139"/>
                <a:gd name="T13" fmla="*/ 136 h 156"/>
                <a:gd name="T14" fmla="*/ 126 w 139"/>
                <a:gd name="T15" fmla="*/ 144 h 156"/>
                <a:gd name="T16" fmla="*/ 132 w 139"/>
                <a:gd name="T17" fmla="*/ 155 h 156"/>
                <a:gd name="T18" fmla="*/ 138 w 139"/>
                <a:gd name="T19" fmla="*/ 147 h 156"/>
                <a:gd name="T20" fmla="*/ 127 w 139"/>
                <a:gd name="T21" fmla="*/ 136 h 156"/>
                <a:gd name="T22" fmla="*/ 116 w 139"/>
                <a:gd name="T23" fmla="*/ 97 h 156"/>
                <a:gd name="T24" fmla="*/ 105 w 139"/>
                <a:gd name="T25" fmla="*/ 89 h 156"/>
                <a:gd name="T26" fmla="*/ 92 w 139"/>
                <a:gd name="T27" fmla="*/ 50 h 156"/>
                <a:gd name="T28" fmla="*/ 80 w 139"/>
                <a:gd name="T29" fmla="*/ 30 h 156"/>
                <a:gd name="T30" fmla="*/ 70 w 139"/>
                <a:gd name="T31" fmla="*/ 23 h 156"/>
                <a:gd name="T32" fmla="*/ 26 w 139"/>
                <a:gd name="T33" fmla="*/ 8 h 156"/>
                <a:gd name="T34" fmla="*/ 0 w 139"/>
                <a:gd name="T3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9" h="156">
                  <a:moveTo>
                    <a:pt x="0" y="0"/>
                  </a:moveTo>
                  <a:lnTo>
                    <a:pt x="50" y="19"/>
                  </a:lnTo>
                  <a:lnTo>
                    <a:pt x="70" y="25"/>
                  </a:lnTo>
                  <a:lnTo>
                    <a:pt x="89" y="50"/>
                  </a:lnTo>
                  <a:lnTo>
                    <a:pt x="97" y="92"/>
                  </a:lnTo>
                  <a:lnTo>
                    <a:pt x="101" y="89"/>
                  </a:lnTo>
                  <a:lnTo>
                    <a:pt x="105" y="136"/>
                  </a:lnTo>
                  <a:lnTo>
                    <a:pt x="126" y="144"/>
                  </a:lnTo>
                  <a:lnTo>
                    <a:pt x="132" y="155"/>
                  </a:lnTo>
                  <a:lnTo>
                    <a:pt x="138" y="147"/>
                  </a:lnTo>
                  <a:lnTo>
                    <a:pt x="127" y="136"/>
                  </a:lnTo>
                  <a:lnTo>
                    <a:pt x="116" y="97"/>
                  </a:lnTo>
                  <a:lnTo>
                    <a:pt x="105" y="89"/>
                  </a:lnTo>
                  <a:lnTo>
                    <a:pt x="92" y="50"/>
                  </a:lnTo>
                  <a:lnTo>
                    <a:pt x="80" y="30"/>
                  </a:lnTo>
                  <a:lnTo>
                    <a:pt x="70" y="23"/>
                  </a:lnTo>
                  <a:lnTo>
                    <a:pt x="26" y="8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12" name="Freeform 920"/>
            <p:cNvSpPr>
              <a:spLocks/>
            </p:cNvSpPr>
            <p:nvPr/>
          </p:nvSpPr>
          <p:spPr bwMode="auto">
            <a:xfrm>
              <a:off x="2493" y="3203"/>
              <a:ext cx="52" cy="110"/>
            </a:xfrm>
            <a:custGeom>
              <a:avLst/>
              <a:gdLst>
                <a:gd name="T0" fmla="*/ 46 w 52"/>
                <a:gd name="T1" fmla="*/ 0 h 110"/>
                <a:gd name="T2" fmla="*/ 40 w 52"/>
                <a:gd name="T3" fmla="*/ 17 h 110"/>
                <a:gd name="T4" fmla="*/ 40 w 52"/>
                <a:gd name="T5" fmla="*/ 34 h 110"/>
                <a:gd name="T6" fmla="*/ 0 w 52"/>
                <a:gd name="T7" fmla="*/ 109 h 110"/>
                <a:gd name="T8" fmla="*/ 51 w 52"/>
                <a:gd name="T9" fmla="*/ 22 h 110"/>
                <a:gd name="T10" fmla="*/ 50 w 52"/>
                <a:gd name="T11" fmla="*/ 6 h 110"/>
                <a:gd name="T12" fmla="*/ 46 w 52"/>
                <a:gd name="T13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110">
                  <a:moveTo>
                    <a:pt x="46" y="0"/>
                  </a:moveTo>
                  <a:lnTo>
                    <a:pt x="40" y="17"/>
                  </a:lnTo>
                  <a:lnTo>
                    <a:pt x="40" y="34"/>
                  </a:lnTo>
                  <a:lnTo>
                    <a:pt x="0" y="109"/>
                  </a:lnTo>
                  <a:lnTo>
                    <a:pt x="51" y="22"/>
                  </a:lnTo>
                  <a:lnTo>
                    <a:pt x="50" y="6"/>
                  </a:lnTo>
                  <a:lnTo>
                    <a:pt x="46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13" name="Freeform 921"/>
            <p:cNvSpPr>
              <a:spLocks/>
            </p:cNvSpPr>
            <p:nvPr/>
          </p:nvSpPr>
          <p:spPr bwMode="auto">
            <a:xfrm>
              <a:off x="2224" y="3046"/>
              <a:ext cx="73" cy="29"/>
            </a:xfrm>
            <a:custGeom>
              <a:avLst/>
              <a:gdLst>
                <a:gd name="T0" fmla="*/ 72 w 73"/>
                <a:gd name="T1" fmla="*/ 0 h 29"/>
                <a:gd name="T2" fmla="*/ 50 w 73"/>
                <a:gd name="T3" fmla="*/ 12 h 29"/>
                <a:gd name="T4" fmla="*/ 41 w 73"/>
                <a:gd name="T5" fmla="*/ 13 h 29"/>
                <a:gd name="T6" fmla="*/ 0 w 73"/>
                <a:gd name="T7" fmla="*/ 28 h 29"/>
                <a:gd name="T8" fmla="*/ 38 w 73"/>
                <a:gd name="T9" fmla="*/ 7 h 29"/>
                <a:gd name="T10" fmla="*/ 52 w 73"/>
                <a:gd name="T11" fmla="*/ 5 h 29"/>
                <a:gd name="T12" fmla="*/ 65 w 73"/>
                <a:gd name="T13" fmla="*/ 1 h 29"/>
                <a:gd name="T14" fmla="*/ 72 w 73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3" h="29">
                  <a:moveTo>
                    <a:pt x="72" y="0"/>
                  </a:moveTo>
                  <a:lnTo>
                    <a:pt x="50" y="12"/>
                  </a:lnTo>
                  <a:lnTo>
                    <a:pt x="41" y="13"/>
                  </a:lnTo>
                  <a:lnTo>
                    <a:pt x="0" y="28"/>
                  </a:lnTo>
                  <a:lnTo>
                    <a:pt x="38" y="7"/>
                  </a:lnTo>
                  <a:lnTo>
                    <a:pt x="52" y="5"/>
                  </a:lnTo>
                  <a:lnTo>
                    <a:pt x="65" y="1"/>
                  </a:lnTo>
                  <a:lnTo>
                    <a:pt x="72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14" name="Freeform 922"/>
            <p:cNvSpPr>
              <a:spLocks/>
            </p:cNvSpPr>
            <p:nvPr/>
          </p:nvSpPr>
          <p:spPr bwMode="auto">
            <a:xfrm>
              <a:off x="2201" y="3084"/>
              <a:ext cx="59" cy="163"/>
            </a:xfrm>
            <a:custGeom>
              <a:avLst/>
              <a:gdLst>
                <a:gd name="T0" fmla="*/ 31 w 59"/>
                <a:gd name="T1" fmla="*/ 0 h 163"/>
                <a:gd name="T2" fmla="*/ 40 w 59"/>
                <a:gd name="T3" fmla="*/ 20 h 163"/>
                <a:gd name="T4" fmla="*/ 40 w 59"/>
                <a:gd name="T5" fmla="*/ 38 h 163"/>
                <a:gd name="T6" fmla="*/ 48 w 59"/>
                <a:gd name="T7" fmla="*/ 34 h 163"/>
                <a:gd name="T8" fmla="*/ 41 w 59"/>
                <a:gd name="T9" fmla="*/ 55 h 163"/>
                <a:gd name="T10" fmla="*/ 56 w 59"/>
                <a:gd name="T11" fmla="*/ 94 h 163"/>
                <a:gd name="T12" fmla="*/ 52 w 59"/>
                <a:gd name="T13" fmla="*/ 96 h 163"/>
                <a:gd name="T14" fmla="*/ 51 w 59"/>
                <a:gd name="T15" fmla="*/ 113 h 163"/>
                <a:gd name="T16" fmla="*/ 58 w 59"/>
                <a:gd name="T17" fmla="*/ 128 h 163"/>
                <a:gd name="T18" fmla="*/ 53 w 59"/>
                <a:gd name="T19" fmla="*/ 162 h 163"/>
                <a:gd name="T20" fmla="*/ 45 w 59"/>
                <a:gd name="T21" fmla="*/ 155 h 163"/>
                <a:gd name="T22" fmla="*/ 15 w 59"/>
                <a:gd name="T23" fmla="*/ 156 h 163"/>
                <a:gd name="T24" fmla="*/ 42 w 59"/>
                <a:gd name="T25" fmla="*/ 148 h 163"/>
                <a:gd name="T26" fmla="*/ 47 w 59"/>
                <a:gd name="T27" fmla="*/ 141 h 163"/>
                <a:gd name="T28" fmla="*/ 38 w 59"/>
                <a:gd name="T29" fmla="*/ 138 h 163"/>
                <a:gd name="T30" fmla="*/ 49 w 59"/>
                <a:gd name="T31" fmla="*/ 129 h 163"/>
                <a:gd name="T32" fmla="*/ 12 w 59"/>
                <a:gd name="T33" fmla="*/ 122 h 163"/>
                <a:gd name="T34" fmla="*/ 0 w 59"/>
                <a:gd name="T35" fmla="*/ 125 h 163"/>
                <a:gd name="T36" fmla="*/ 8 w 59"/>
                <a:gd name="T37" fmla="*/ 118 h 163"/>
                <a:gd name="T38" fmla="*/ 48 w 59"/>
                <a:gd name="T39" fmla="*/ 122 h 163"/>
                <a:gd name="T40" fmla="*/ 49 w 59"/>
                <a:gd name="T41" fmla="*/ 117 h 163"/>
                <a:gd name="T42" fmla="*/ 33 w 59"/>
                <a:gd name="T43" fmla="*/ 96 h 163"/>
                <a:gd name="T44" fmla="*/ 45 w 59"/>
                <a:gd name="T45" fmla="*/ 96 h 163"/>
                <a:gd name="T46" fmla="*/ 26 w 59"/>
                <a:gd name="T47" fmla="*/ 61 h 163"/>
                <a:gd name="T48" fmla="*/ 20 w 59"/>
                <a:gd name="T49" fmla="*/ 20 h 163"/>
                <a:gd name="T50" fmla="*/ 40 w 59"/>
                <a:gd name="T51" fmla="*/ 70 h 163"/>
                <a:gd name="T52" fmla="*/ 36 w 59"/>
                <a:gd name="T53" fmla="*/ 20 h 163"/>
                <a:gd name="T54" fmla="*/ 31 w 59"/>
                <a:gd name="T5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9" h="163">
                  <a:moveTo>
                    <a:pt x="31" y="0"/>
                  </a:moveTo>
                  <a:lnTo>
                    <a:pt x="40" y="20"/>
                  </a:lnTo>
                  <a:lnTo>
                    <a:pt x="40" y="38"/>
                  </a:lnTo>
                  <a:lnTo>
                    <a:pt x="48" y="34"/>
                  </a:lnTo>
                  <a:lnTo>
                    <a:pt x="41" y="55"/>
                  </a:lnTo>
                  <a:lnTo>
                    <a:pt x="56" y="94"/>
                  </a:lnTo>
                  <a:lnTo>
                    <a:pt x="52" y="96"/>
                  </a:lnTo>
                  <a:lnTo>
                    <a:pt x="51" y="113"/>
                  </a:lnTo>
                  <a:lnTo>
                    <a:pt x="58" y="128"/>
                  </a:lnTo>
                  <a:lnTo>
                    <a:pt x="53" y="162"/>
                  </a:lnTo>
                  <a:lnTo>
                    <a:pt x="45" y="155"/>
                  </a:lnTo>
                  <a:lnTo>
                    <a:pt x="15" y="156"/>
                  </a:lnTo>
                  <a:lnTo>
                    <a:pt x="42" y="148"/>
                  </a:lnTo>
                  <a:lnTo>
                    <a:pt x="47" y="141"/>
                  </a:lnTo>
                  <a:lnTo>
                    <a:pt x="38" y="138"/>
                  </a:lnTo>
                  <a:lnTo>
                    <a:pt x="49" y="129"/>
                  </a:lnTo>
                  <a:lnTo>
                    <a:pt x="12" y="122"/>
                  </a:lnTo>
                  <a:lnTo>
                    <a:pt x="0" y="125"/>
                  </a:lnTo>
                  <a:lnTo>
                    <a:pt x="8" y="118"/>
                  </a:lnTo>
                  <a:lnTo>
                    <a:pt x="48" y="122"/>
                  </a:lnTo>
                  <a:lnTo>
                    <a:pt x="49" y="117"/>
                  </a:lnTo>
                  <a:lnTo>
                    <a:pt x="33" y="96"/>
                  </a:lnTo>
                  <a:lnTo>
                    <a:pt x="45" y="96"/>
                  </a:lnTo>
                  <a:lnTo>
                    <a:pt x="26" y="61"/>
                  </a:lnTo>
                  <a:lnTo>
                    <a:pt x="20" y="20"/>
                  </a:lnTo>
                  <a:lnTo>
                    <a:pt x="40" y="70"/>
                  </a:lnTo>
                  <a:lnTo>
                    <a:pt x="36" y="20"/>
                  </a:lnTo>
                  <a:lnTo>
                    <a:pt x="31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15" name="Freeform 923"/>
            <p:cNvSpPr>
              <a:spLocks/>
            </p:cNvSpPr>
            <p:nvPr/>
          </p:nvSpPr>
          <p:spPr bwMode="auto">
            <a:xfrm>
              <a:off x="2188" y="3077"/>
              <a:ext cx="54" cy="193"/>
            </a:xfrm>
            <a:custGeom>
              <a:avLst/>
              <a:gdLst>
                <a:gd name="T0" fmla="*/ 34 w 54"/>
                <a:gd name="T1" fmla="*/ 0 h 193"/>
                <a:gd name="T2" fmla="*/ 30 w 54"/>
                <a:gd name="T3" fmla="*/ 12 h 193"/>
                <a:gd name="T4" fmla="*/ 34 w 54"/>
                <a:gd name="T5" fmla="*/ 37 h 193"/>
                <a:gd name="T6" fmla="*/ 28 w 54"/>
                <a:gd name="T7" fmla="*/ 20 h 193"/>
                <a:gd name="T8" fmla="*/ 28 w 54"/>
                <a:gd name="T9" fmla="*/ 71 h 193"/>
                <a:gd name="T10" fmla="*/ 17 w 54"/>
                <a:gd name="T11" fmla="*/ 97 h 193"/>
                <a:gd name="T12" fmla="*/ 21 w 54"/>
                <a:gd name="T13" fmla="*/ 115 h 193"/>
                <a:gd name="T14" fmla="*/ 5 w 54"/>
                <a:gd name="T15" fmla="*/ 128 h 193"/>
                <a:gd name="T16" fmla="*/ 9 w 54"/>
                <a:gd name="T17" fmla="*/ 139 h 193"/>
                <a:gd name="T18" fmla="*/ 53 w 54"/>
                <a:gd name="T19" fmla="*/ 147 h 193"/>
                <a:gd name="T20" fmla="*/ 7 w 54"/>
                <a:gd name="T21" fmla="*/ 144 h 193"/>
                <a:gd name="T22" fmla="*/ 40 w 54"/>
                <a:gd name="T23" fmla="*/ 192 h 193"/>
                <a:gd name="T24" fmla="*/ 0 w 54"/>
                <a:gd name="T25" fmla="*/ 146 h 193"/>
                <a:gd name="T26" fmla="*/ 5 w 54"/>
                <a:gd name="T27" fmla="*/ 139 h 193"/>
                <a:gd name="T28" fmla="*/ 2 w 54"/>
                <a:gd name="T29" fmla="*/ 126 h 193"/>
                <a:gd name="T30" fmla="*/ 13 w 54"/>
                <a:gd name="T31" fmla="*/ 109 h 193"/>
                <a:gd name="T32" fmla="*/ 14 w 54"/>
                <a:gd name="T33" fmla="*/ 85 h 193"/>
                <a:gd name="T34" fmla="*/ 23 w 54"/>
                <a:gd name="T35" fmla="*/ 65 h 193"/>
                <a:gd name="T36" fmla="*/ 27 w 54"/>
                <a:gd name="T37" fmla="*/ 12 h 193"/>
                <a:gd name="T38" fmla="*/ 34 w 54"/>
                <a:gd name="T3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4" h="193">
                  <a:moveTo>
                    <a:pt x="34" y="0"/>
                  </a:moveTo>
                  <a:lnTo>
                    <a:pt x="30" y="12"/>
                  </a:lnTo>
                  <a:lnTo>
                    <a:pt x="34" y="37"/>
                  </a:lnTo>
                  <a:lnTo>
                    <a:pt x="28" y="20"/>
                  </a:lnTo>
                  <a:lnTo>
                    <a:pt x="28" y="71"/>
                  </a:lnTo>
                  <a:lnTo>
                    <a:pt x="17" y="97"/>
                  </a:lnTo>
                  <a:lnTo>
                    <a:pt x="21" y="115"/>
                  </a:lnTo>
                  <a:lnTo>
                    <a:pt x="5" y="128"/>
                  </a:lnTo>
                  <a:lnTo>
                    <a:pt x="9" y="139"/>
                  </a:lnTo>
                  <a:lnTo>
                    <a:pt x="53" y="147"/>
                  </a:lnTo>
                  <a:lnTo>
                    <a:pt x="7" y="144"/>
                  </a:lnTo>
                  <a:lnTo>
                    <a:pt x="40" y="192"/>
                  </a:lnTo>
                  <a:lnTo>
                    <a:pt x="0" y="146"/>
                  </a:lnTo>
                  <a:lnTo>
                    <a:pt x="5" y="139"/>
                  </a:lnTo>
                  <a:lnTo>
                    <a:pt x="2" y="126"/>
                  </a:lnTo>
                  <a:lnTo>
                    <a:pt x="13" y="109"/>
                  </a:lnTo>
                  <a:lnTo>
                    <a:pt x="14" y="85"/>
                  </a:lnTo>
                  <a:lnTo>
                    <a:pt x="23" y="65"/>
                  </a:lnTo>
                  <a:lnTo>
                    <a:pt x="27" y="12"/>
                  </a:lnTo>
                  <a:lnTo>
                    <a:pt x="34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16" name="Freeform 924"/>
            <p:cNvSpPr>
              <a:spLocks/>
            </p:cNvSpPr>
            <p:nvPr/>
          </p:nvSpPr>
          <p:spPr bwMode="auto">
            <a:xfrm>
              <a:off x="2225" y="3244"/>
              <a:ext cx="30" cy="98"/>
            </a:xfrm>
            <a:custGeom>
              <a:avLst/>
              <a:gdLst>
                <a:gd name="T0" fmla="*/ 9 w 30"/>
                <a:gd name="T1" fmla="*/ 6 h 98"/>
                <a:gd name="T2" fmla="*/ 0 w 30"/>
                <a:gd name="T3" fmla="*/ 21 h 98"/>
                <a:gd name="T4" fmla="*/ 9 w 30"/>
                <a:gd name="T5" fmla="*/ 50 h 98"/>
                <a:gd name="T6" fmla="*/ 14 w 30"/>
                <a:gd name="T7" fmla="*/ 50 h 98"/>
                <a:gd name="T8" fmla="*/ 12 w 30"/>
                <a:gd name="T9" fmla="*/ 64 h 98"/>
                <a:gd name="T10" fmla="*/ 11 w 30"/>
                <a:gd name="T11" fmla="*/ 75 h 98"/>
                <a:gd name="T12" fmla="*/ 25 w 30"/>
                <a:gd name="T13" fmla="*/ 97 h 98"/>
                <a:gd name="T14" fmla="*/ 24 w 30"/>
                <a:gd name="T15" fmla="*/ 92 h 98"/>
                <a:gd name="T16" fmla="*/ 16 w 30"/>
                <a:gd name="T17" fmla="*/ 77 h 98"/>
                <a:gd name="T18" fmla="*/ 16 w 30"/>
                <a:gd name="T19" fmla="*/ 65 h 98"/>
                <a:gd name="T20" fmla="*/ 13 w 30"/>
                <a:gd name="T21" fmla="*/ 72 h 98"/>
                <a:gd name="T22" fmla="*/ 16 w 30"/>
                <a:gd name="T23" fmla="*/ 49 h 98"/>
                <a:gd name="T24" fmla="*/ 29 w 30"/>
                <a:gd name="T25" fmla="*/ 34 h 98"/>
                <a:gd name="T26" fmla="*/ 14 w 30"/>
                <a:gd name="T27" fmla="*/ 44 h 98"/>
                <a:gd name="T28" fmla="*/ 6 w 30"/>
                <a:gd name="T29" fmla="*/ 23 h 98"/>
                <a:gd name="T30" fmla="*/ 13 w 30"/>
                <a:gd name="T31" fmla="*/ 0 h 98"/>
                <a:gd name="T32" fmla="*/ 9 w 30"/>
                <a:gd name="T33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" h="98">
                  <a:moveTo>
                    <a:pt x="9" y="6"/>
                  </a:moveTo>
                  <a:lnTo>
                    <a:pt x="0" y="21"/>
                  </a:lnTo>
                  <a:lnTo>
                    <a:pt x="9" y="50"/>
                  </a:lnTo>
                  <a:lnTo>
                    <a:pt x="14" y="50"/>
                  </a:lnTo>
                  <a:lnTo>
                    <a:pt x="12" y="64"/>
                  </a:lnTo>
                  <a:lnTo>
                    <a:pt x="11" y="75"/>
                  </a:lnTo>
                  <a:lnTo>
                    <a:pt x="25" y="97"/>
                  </a:lnTo>
                  <a:lnTo>
                    <a:pt x="24" y="92"/>
                  </a:lnTo>
                  <a:lnTo>
                    <a:pt x="16" y="77"/>
                  </a:lnTo>
                  <a:lnTo>
                    <a:pt x="16" y="65"/>
                  </a:lnTo>
                  <a:lnTo>
                    <a:pt x="13" y="72"/>
                  </a:lnTo>
                  <a:lnTo>
                    <a:pt x="16" y="49"/>
                  </a:lnTo>
                  <a:lnTo>
                    <a:pt x="29" y="34"/>
                  </a:lnTo>
                  <a:lnTo>
                    <a:pt x="14" y="44"/>
                  </a:lnTo>
                  <a:lnTo>
                    <a:pt x="6" y="23"/>
                  </a:lnTo>
                  <a:lnTo>
                    <a:pt x="13" y="0"/>
                  </a:lnTo>
                  <a:lnTo>
                    <a:pt x="9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17" name="Freeform 925"/>
            <p:cNvSpPr>
              <a:spLocks/>
            </p:cNvSpPr>
            <p:nvPr/>
          </p:nvSpPr>
          <p:spPr bwMode="auto">
            <a:xfrm>
              <a:off x="2243" y="3251"/>
              <a:ext cx="23" cy="158"/>
            </a:xfrm>
            <a:custGeom>
              <a:avLst/>
              <a:gdLst>
                <a:gd name="T0" fmla="*/ 11 w 23"/>
                <a:gd name="T1" fmla="*/ 0 h 158"/>
                <a:gd name="T2" fmla="*/ 7 w 23"/>
                <a:gd name="T3" fmla="*/ 51 h 158"/>
                <a:gd name="T4" fmla="*/ 11 w 23"/>
                <a:gd name="T5" fmla="*/ 57 h 158"/>
                <a:gd name="T6" fmla="*/ 5 w 23"/>
                <a:gd name="T7" fmla="*/ 92 h 158"/>
                <a:gd name="T8" fmla="*/ 5 w 23"/>
                <a:gd name="T9" fmla="*/ 138 h 158"/>
                <a:gd name="T10" fmla="*/ 0 w 23"/>
                <a:gd name="T11" fmla="*/ 157 h 158"/>
                <a:gd name="T12" fmla="*/ 11 w 23"/>
                <a:gd name="T13" fmla="*/ 157 h 158"/>
                <a:gd name="T14" fmla="*/ 10 w 23"/>
                <a:gd name="T15" fmla="*/ 129 h 158"/>
                <a:gd name="T16" fmla="*/ 9 w 23"/>
                <a:gd name="T17" fmla="*/ 86 h 158"/>
                <a:gd name="T18" fmla="*/ 16 w 23"/>
                <a:gd name="T19" fmla="*/ 59 h 158"/>
                <a:gd name="T20" fmla="*/ 22 w 23"/>
                <a:gd name="T21" fmla="*/ 57 h 158"/>
                <a:gd name="T22" fmla="*/ 22 w 23"/>
                <a:gd name="T23" fmla="*/ 51 h 158"/>
                <a:gd name="T24" fmla="*/ 11 w 23"/>
                <a:gd name="T25" fmla="*/ 48 h 158"/>
                <a:gd name="T26" fmla="*/ 11 w 23"/>
                <a:gd name="T27" fmla="*/ 17 h 158"/>
                <a:gd name="T28" fmla="*/ 11 w 23"/>
                <a:gd name="T2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" h="158">
                  <a:moveTo>
                    <a:pt x="11" y="0"/>
                  </a:moveTo>
                  <a:lnTo>
                    <a:pt x="7" y="51"/>
                  </a:lnTo>
                  <a:lnTo>
                    <a:pt x="11" y="57"/>
                  </a:lnTo>
                  <a:lnTo>
                    <a:pt x="5" y="92"/>
                  </a:lnTo>
                  <a:lnTo>
                    <a:pt x="5" y="138"/>
                  </a:lnTo>
                  <a:lnTo>
                    <a:pt x="0" y="157"/>
                  </a:lnTo>
                  <a:lnTo>
                    <a:pt x="11" y="157"/>
                  </a:lnTo>
                  <a:lnTo>
                    <a:pt x="10" y="129"/>
                  </a:lnTo>
                  <a:lnTo>
                    <a:pt x="9" y="86"/>
                  </a:lnTo>
                  <a:lnTo>
                    <a:pt x="16" y="59"/>
                  </a:lnTo>
                  <a:lnTo>
                    <a:pt x="22" y="57"/>
                  </a:lnTo>
                  <a:lnTo>
                    <a:pt x="22" y="51"/>
                  </a:lnTo>
                  <a:lnTo>
                    <a:pt x="11" y="48"/>
                  </a:lnTo>
                  <a:lnTo>
                    <a:pt x="11" y="17"/>
                  </a:lnTo>
                  <a:lnTo>
                    <a:pt x="11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18" name="Freeform 926"/>
            <p:cNvSpPr>
              <a:spLocks/>
            </p:cNvSpPr>
            <p:nvPr/>
          </p:nvSpPr>
          <p:spPr bwMode="auto">
            <a:xfrm>
              <a:off x="2305" y="3314"/>
              <a:ext cx="30" cy="11"/>
            </a:xfrm>
            <a:custGeom>
              <a:avLst/>
              <a:gdLst>
                <a:gd name="T0" fmla="*/ 0 w 30"/>
                <a:gd name="T1" fmla="*/ 10 h 11"/>
                <a:gd name="T2" fmla="*/ 29 w 30"/>
                <a:gd name="T3" fmla="*/ 10 h 11"/>
                <a:gd name="T4" fmla="*/ 29 w 30"/>
                <a:gd name="T5" fmla="*/ 0 h 11"/>
                <a:gd name="T6" fmla="*/ 11 w 30"/>
                <a:gd name="T7" fmla="*/ 0 h 11"/>
                <a:gd name="T8" fmla="*/ 0 w 30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1">
                  <a:moveTo>
                    <a:pt x="0" y="10"/>
                  </a:moveTo>
                  <a:lnTo>
                    <a:pt x="29" y="10"/>
                  </a:lnTo>
                  <a:lnTo>
                    <a:pt x="29" y="0"/>
                  </a:lnTo>
                  <a:lnTo>
                    <a:pt x="11" y="0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19" name="Freeform 927"/>
            <p:cNvSpPr>
              <a:spLocks/>
            </p:cNvSpPr>
            <p:nvPr/>
          </p:nvSpPr>
          <p:spPr bwMode="auto">
            <a:xfrm>
              <a:off x="2346" y="3303"/>
              <a:ext cx="77" cy="20"/>
            </a:xfrm>
            <a:custGeom>
              <a:avLst/>
              <a:gdLst>
                <a:gd name="T0" fmla="*/ 1 w 77"/>
                <a:gd name="T1" fmla="*/ 11 h 20"/>
                <a:gd name="T2" fmla="*/ 0 w 77"/>
                <a:gd name="T3" fmla="*/ 19 h 20"/>
                <a:gd name="T4" fmla="*/ 22 w 77"/>
                <a:gd name="T5" fmla="*/ 19 h 20"/>
                <a:gd name="T6" fmla="*/ 54 w 77"/>
                <a:gd name="T7" fmla="*/ 11 h 20"/>
                <a:gd name="T8" fmla="*/ 56 w 77"/>
                <a:gd name="T9" fmla="*/ 3 h 20"/>
                <a:gd name="T10" fmla="*/ 76 w 77"/>
                <a:gd name="T11" fmla="*/ 5 h 20"/>
                <a:gd name="T12" fmla="*/ 54 w 77"/>
                <a:gd name="T13" fmla="*/ 2 h 20"/>
                <a:gd name="T14" fmla="*/ 29 w 77"/>
                <a:gd name="T15" fmla="*/ 5 h 20"/>
                <a:gd name="T16" fmla="*/ 26 w 77"/>
                <a:gd name="T17" fmla="*/ 0 h 20"/>
                <a:gd name="T18" fmla="*/ 26 w 77"/>
                <a:gd name="T19" fmla="*/ 6 h 20"/>
                <a:gd name="T20" fmla="*/ 17 w 77"/>
                <a:gd name="T21" fmla="*/ 10 h 20"/>
                <a:gd name="T22" fmla="*/ 6 w 77"/>
                <a:gd name="T23" fmla="*/ 11 h 20"/>
                <a:gd name="T24" fmla="*/ 1 w 77"/>
                <a:gd name="T25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20">
                  <a:moveTo>
                    <a:pt x="1" y="11"/>
                  </a:moveTo>
                  <a:lnTo>
                    <a:pt x="0" y="19"/>
                  </a:lnTo>
                  <a:lnTo>
                    <a:pt x="22" y="19"/>
                  </a:lnTo>
                  <a:lnTo>
                    <a:pt x="54" y="11"/>
                  </a:lnTo>
                  <a:lnTo>
                    <a:pt x="56" y="3"/>
                  </a:lnTo>
                  <a:lnTo>
                    <a:pt x="76" y="5"/>
                  </a:lnTo>
                  <a:lnTo>
                    <a:pt x="54" y="2"/>
                  </a:lnTo>
                  <a:lnTo>
                    <a:pt x="29" y="5"/>
                  </a:lnTo>
                  <a:lnTo>
                    <a:pt x="26" y="0"/>
                  </a:lnTo>
                  <a:lnTo>
                    <a:pt x="26" y="6"/>
                  </a:lnTo>
                  <a:lnTo>
                    <a:pt x="17" y="10"/>
                  </a:lnTo>
                  <a:lnTo>
                    <a:pt x="6" y="11"/>
                  </a:lnTo>
                  <a:lnTo>
                    <a:pt x="1" y="1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20" name="Freeform 928"/>
            <p:cNvSpPr>
              <a:spLocks/>
            </p:cNvSpPr>
            <p:nvPr/>
          </p:nvSpPr>
          <p:spPr bwMode="auto">
            <a:xfrm>
              <a:off x="2368" y="3308"/>
              <a:ext cx="55" cy="34"/>
            </a:xfrm>
            <a:custGeom>
              <a:avLst/>
              <a:gdLst>
                <a:gd name="T0" fmla="*/ 51 w 55"/>
                <a:gd name="T1" fmla="*/ 0 h 34"/>
                <a:gd name="T2" fmla="*/ 47 w 55"/>
                <a:gd name="T3" fmla="*/ 5 h 34"/>
                <a:gd name="T4" fmla="*/ 22 w 55"/>
                <a:gd name="T5" fmla="*/ 14 h 34"/>
                <a:gd name="T6" fmla="*/ 0 w 55"/>
                <a:gd name="T7" fmla="*/ 29 h 34"/>
                <a:gd name="T8" fmla="*/ 4 w 55"/>
                <a:gd name="T9" fmla="*/ 33 h 34"/>
                <a:gd name="T10" fmla="*/ 7 w 55"/>
                <a:gd name="T11" fmla="*/ 31 h 34"/>
                <a:gd name="T12" fmla="*/ 5 w 55"/>
                <a:gd name="T13" fmla="*/ 28 h 34"/>
                <a:gd name="T14" fmla="*/ 24 w 55"/>
                <a:gd name="T15" fmla="*/ 17 h 34"/>
                <a:gd name="T16" fmla="*/ 54 w 55"/>
                <a:gd name="T17" fmla="*/ 4 h 34"/>
                <a:gd name="T18" fmla="*/ 54 w 55"/>
                <a:gd name="T19" fmla="*/ 1 h 34"/>
                <a:gd name="T20" fmla="*/ 51 w 55"/>
                <a:gd name="T2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34">
                  <a:moveTo>
                    <a:pt x="51" y="0"/>
                  </a:moveTo>
                  <a:lnTo>
                    <a:pt x="47" y="5"/>
                  </a:lnTo>
                  <a:lnTo>
                    <a:pt x="22" y="14"/>
                  </a:lnTo>
                  <a:lnTo>
                    <a:pt x="0" y="29"/>
                  </a:lnTo>
                  <a:lnTo>
                    <a:pt x="4" y="33"/>
                  </a:lnTo>
                  <a:lnTo>
                    <a:pt x="7" y="31"/>
                  </a:lnTo>
                  <a:lnTo>
                    <a:pt x="5" y="28"/>
                  </a:lnTo>
                  <a:lnTo>
                    <a:pt x="24" y="17"/>
                  </a:lnTo>
                  <a:lnTo>
                    <a:pt x="54" y="4"/>
                  </a:lnTo>
                  <a:lnTo>
                    <a:pt x="54" y="1"/>
                  </a:lnTo>
                  <a:lnTo>
                    <a:pt x="51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21" name="Freeform 929"/>
            <p:cNvSpPr>
              <a:spLocks/>
            </p:cNvSpPr>
            <p:nvPr/>
          </p:nvSpPr>
          <p:spPr bwMode="auto">
            <a:xfrm>
              <a:off x="2378" y="3320"/>
              <a:ext cx="101" cy="37"/>
            </a:xfrm>
            <a:custGeom>
              <a:avLst/>
              <a:gdLst>
                <a:gd name="T0" fmla="*/ 0 w 101"/>
                <a:gd name="T1" fmla="*/ 19 h 37"/>
                <a:gd name="T2" fmla="*/ 35 w 101"/>
                <a:gd name="T3" fmla="*/ 5 h 37"/>
                <a:gd name="T4" fmla="*/ 48 w 101"/>
                <a:gd name="T5" fmla="*/ 0 h 37"/>
                <a:gd name="T6" fmla="*/ 39 w 101"/>
                <a:gd name="T7" fmla="*/ 11 h 37"/>
                <a:gd name="T8" fmla="*/ 17 w 101"/>
                <a:gd name="T9" fmla="*/ 22 h 37"/>
                <a:gd name="T10" fmla="*/ 8 w 101"/>
                <a:gd name="T11" fmla="*/ 29 h 37"/>
                <a:gd name="T12" fmla="*/ 11 w 101"/>
                <a:gd name="T13" fmla="*/ 33 h 37"/>
                <a:gd name="T14" fmla="*/ 24 w 101"/>
                <a:gd name="T15" fmla="*/ 28 h 37"/>
                <a:gd name="T16" fmla="*/ 58 w 101"/>
                <a:gd name="T17" fmla="*/ 12 h 37"/>
                <a:gd name="T18" fmla="*/ 29 w 101"/>
                <a:gd name="T19" fmla="*/ 31 h 37"/>
                <a:gd name="T20" fmla="*/ 33 w 101"/>
                <a:gd name="T21" fmla="*/ 31 h 37"/>
                <a:gd name="T22" fmla="*/ 68 w 101"/>
                <a:gd name="T23" fmla="*/ 22 h 37"/>
                <a:gd name="T24" fmla="*/ 100 w 101"/>
                <a:gd name="T25" fmla="*/ 3 h 37"/>
                <a:gd name="T26" fmla="*/ 72 w 101"/>
                <a:gd name="T27" fmla="*/ 23 h 37"/>
                <a:gd name="T28" fmla="*/ 33 w 101"/>
                <a:gd name="T29" fmla="*/ 36 h 37"/>
                <a:gd name="T30" fmla="*/ 24 w 101"/>
                <a:gd name="T31" fmla="*/ 33 h 37"/>
                <a:gd name="T32" fmla="*/ 11 w 101"/>
                <a:gd name="T33" fmla="*/ 35 h 37"/>
                <a:gd name="T34" fmla="*/ 4 w 101"/>
                <a:gd name="T35" fmla="*/ 29 h 37"/>
                <a:gd name="T36" fmla="*/ 10 w 101"/>
                <a:gd name="T37" fmla="*/ 23 h 37"/>
                <a:gd name="T38" fmla="*/ 35 w 101"/>
                <a:gd name="T39" fmla="*/ 11 h 37"/>
                <a:gd name="T40" fmla="*/ 40 w 101"/>
                <a:gd name="T41" fmla="*/ 5 h 37"/>
                <a:gd name="T42" fmla="*/ 0 w 101"/>
                <a:gd name="T43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1" h="37">
                  <a:moveTo>
                    <a:pt x="0" y="19"/>
                  </a:moveTo>
                  <a:lnTo>
                    <a:pt x="35" y="5"/>
                  </a:lnTo>
                  <a:lnTo>
                    <a:pt x="48" y="0"/>
                  </a:lnTo>
                  <a:lnTo>
                    <a:pt x="39" y="11"/>
                  </a:lnTo>
                  <a:lnTo>
                    <a:pt x="17" y="22"/>
                  </a:lnTo>
                  <a:lnTo>
                    <a:pt x="8" y="29"/>
                  </a:lnTo>
                  <a:lnTo>
                    <a:pt x="11" y="33"/>
                  </a:lnTo>
                  <a:lnTo>
                    <a:pt x="24" y="28"/>
                  </a:lnTo>
                  <a:lnTo>
                    <a:pt x="58" y="12"/>
                  </a:lnTo>
                  <a:lnTo>
                    <a:pt x="29" y="31"/>
                  </a:lnTo>
                  <a:lnTo>
                    <a:pt x="33" y="31"/>
                  </a:lnTo>
                  <a:lnTo>
                    <a:pt x="68" y="22"/>
                  </a:lnTo>
                  <a:lnTo>
                    <a:pt x="100" y="3"/>
                  </a:lnTo>
                  <a:lnTo>
                    <a:pt x="72" y="23"/>
                  </a:lnTo>
                  <a:lnTo>
                    <a:pt x="33" y="36"/>
                  </a:lnTo>
                  <a:lnTo>
                    <a:pt x="24" y="33"/>
                  </a:lnTo>
                  <a:lnTo>
                    <a:pt x="11" y="35"/>
                  </a:lnTo>
                  <a:lnTo>
                    <a:pt x="4" y="29"/>
                  </a:lnTo>
                  <a:lnTo>
                    <a:pt x="10" y="23"/>
                  </a:lnTo>
                  <a:lnTo>
                    <a:pt x="35" y="11"/>
                  </a:lnTo>
                  <a:lnTo>
                    <a:pt x="40" y="5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22" name="Freeform 930"/>
            <p:cNvSpPr>
              <a:spLocks/>
            </p:cNvSpPr>
            <p:nvPr/>
          </p:nvSpPr>
          <p:spPr bwMode="auto">
            <a:xfrm>
              <a:off x="2469" y="3324"/>
              <a:ext cx="14" cy="85"/>
            </a:xfrm>
            <a:custGeom>
              <a:avLst/>
              <a:gdLst>
                <a:gd name="T0" fmla="*/ 7 w 14"/>
                <a:gd name="T1" fmla="*/ 0 h 85"/>
                <a:gd name="T2" fmla="*/ 13 w 14"/>
                <a:gd name="T3" fmla="*/ 82 h 85"/>
                <a:gd name="T4" fmla="*/ 8 w 14"/>
                <a:gd name="T5" fmla="*/ 84 h 85"/>
                <a:gd name="T6" fmla="*/ 0 w 14"/>
                <a:gd name="T7" fmla="*/ 5 h 85"/>
                <a:gd name="T8" fmla="*/ 7 w 14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5">
                  <a:moveTo>
                    <a:pt x="7" y="0"/>
                  </a:moveTo>
                  <a:lnTo>
                    <a:pt x="13" y="82"/>
                  </a:lnTo>
                  <a:lnTo>
                    <a:pt x="8" y="84"/>
                  </a:lnTo>
                  <a:lnTo>
                    <a:pt x="0" y="5"/>
                  </a:lnTo>
                  <a:lnTo>
                    <a:pt x="7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23" name="Line 931"/>
            <p:cNvSpPr>
              <a:spLocks noChangeShapeType="1"/>
            </p:cNvSpPr>
            <p:nvPr/>
          </p:nvSpPr>
          <p:spPr bwMode="auto">
            <a:xfrm>
              <a:off x="2306" y="3358"/>
              <a:ext cx="38" cy="4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24" name="Freeform 932"/>
            <p:cNvSpPr>
              <a:spLocks/>
            </p:cNvSpPr>
            <p:nvPr/>
          </p:nvSpPr>
          <p:spPr bwMode="auto">
            <a:xfrm>
              <a:off x="2346" y="3379"/>
              <a:ext cx="12" cy="30"/>
            </a:xfrm>
            <a:custGeom>
              <a:avLst/>
              <a:gdLst>
                <a:gd name="T0" fmla="*/ 0 w 12"/>
                <a:gd name="T1" fmla="*/ 0 h 30"/>
                <a:gd name="T2" fmla="*/ 0 w 12"/>
                <a:gd name="T3" fmla="*/ 29 h 30"/>
                <a:gd name="T4" fmla="*/ 11 w 12"/>
                <a:gd name="T5" fmla="*/ 29 h 30"/>
                <a:gd name="T6" fmla="*/ 0 w 12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0">
                  <a:moveTo>
                    <a:pt x="0" y="0"/>
                  </a:moveTo>
                  <a:lnTo>
                    <a:pt x="0" y="29"/>
                  </a:lnTo>
                  <a:lnTo>
                    <a:pt x="11" y="29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25" name="Freeform 933"/>
            <p:cNvSpPr>
              <a:spLocks/>
            </p:cNvSpPr>
            <p:nvPr/>
          </p:nvSpPr>
          <p:spPr bwMode="auto">
            <a:xfrm>
              <a:off x="1927" y="3304"/>
              <a:ext cx="83" cy="52"/>
            </a:xfrm>
            <a:custGeom>
              <a:avLst/>
              <a:gdLst>
                <a:gd name="T0" fmla="*/ 0 w 83"/>
                <a:gd name="T1" fmla="*/ 0 h 52"/>
                <a:gd name="T2" fmla="*/ 19 w 83"/>
                <a:gd name="T3" fmla="*/ 24 h 52"/>
                <a:gd name="T4" fmla="*/ 55 w 83"/>
                <a:gd name="T5" fmla="*/ 39 h 52"/>
                <a:gd name="T6" fmla="*/ 82 w 83"/>
                <a:gd name="T7" fmla="*/ 44 h 52"/>
                <a:gd name="T8" fmla="*/ 79 w 83"/>
                <a:gd name="T9" fmla="*/ 51 h 52"/>
                <a:gd name="T10" fmla="*/ 44 w 83"/>
                <a:gd name="T11" fmla="*/ 44 h 52"/>
                <a:gd name="T12" fmla="*/ 0 w 83"/>
                <a:gd name="T13" fmla="*/ 20 h 52"/>
                <a:gd name="T14" fmla="*/ 0 w 8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52">
                  <a:moveTo>
                    <a:pt x="0" y="0"/>
                  </a:moveTo>
                  <a:lnTo>
                    <a:pt x="19" y="24"/>
                  </a:lnTo>
                  <a:lnTo>
                    <a:pt x="55" y="39"/>
                  </a:lnTo>
                  <a:lnTo>
                    <a:pt x="82" y="44"/>
                  </a:lnTo>
                  <a:lnTo>
                    <a:pt x="79" y="51"/>
                  </a:lnTo>
                  <a:lnTo>
                    <a:pt x="44" y="44"/>
                  </a:lnTo>
                  <a:lnTo>
                    <a:pt x="0" y="2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26" name="Freeform 934"/>
            <p:cNvSpPr>
              <a:spLocks/>
            </p:cNvSpPr>
            <p:nvPr/>
          </p:nvSpPr>
          <p:spPr bwMode="auto">
            <a:xfrm>
              <a:off x="2139" y="3348"/>
              <a:ext cx="112" cy="34"/>
            </a:xfrm>
            <a:custGeom>
              <a:avLst/>
              <a:gdLst>
                <a:gd name="T0" fmla="*/ 28 w 112"/>
                <a:gd name="T1" fmla="*/ 10 h 34"/>
                <a:gd name="T2" fmla="*/ 41 w 112"/>
                <a:gd name="T3" fmla="*/ 18 h 34"/>
                <a:gd name="T4" fmla="*/ 72 w 112"/>
                <a:gd name="T5" fmla="*/ 23 h 34"/>
                <a:gd name="T6" fmla="*/ 95 w 112"/>
                <a:gd name="T7" fmla="*/ 23 h 34"/>
                <a:gd name="T8" fmla="*/ 111 w 112"/>
                <a:gd name="T9" fmla="*/ 21 h 34"/>
                <a:gd name="T10" fmla="*/ 111 w 112"/>
                <a:gd name="T11" fmla="*/ 28 h 34"/>
                <a:gd name="T12" fmla="*/ 86 w 112"/>
                <a:gd name="T13" fmla="*/ 33 h 34"/>
                <a:gd name="T14" fmla="*/ 50 w 112"/>
                <a:gd name="T15" fmla="*/ 28 h 34"/>
                <a:gd name="T16" fmla="*/ 20 w 112"/>
                <a:gd name="T17" fmla="*/ 14 h 34"/>
                <a:gd name="T18" fmla="*/ 0 w 112"/>
                <a:gd name="T19" fmla="*/ 0 h 34"/>
                <a:gd name="T20" fmla="*/ 28 w 112"/>
                <a:gd name="T21" fmla="*/ 1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34">
                  <a:moveTo>
                    <a:pt x="28" y="10"/>
                  </a:moveTo>
                  <a:lnTo>
                    <a:pt x="41" y="18"/>
                  </a:lnTo>
                  <a:lnTo>
                    <a:pt x="72" y="23"/>
                  </a:lnTo>
                  <a:lnTo>
                    <a:pt x="95" y="23"/>
                  </a:lnTo>
                  <a:lnTo>
                    <a:pt x="111" y="21"/>
                  </a:lnTo>
                  <a:lnTo>
                    <a:pt x="111" y="28"/>
                  </a:lnTo>
                  <a:lnTo>
                    <a:pt x="86" y="33"/>
                  </a:lnTo>
                  <a:lnTo>
                    <a:pt x="50" y="28"/>
                  </a:lnTo>
                  <a:lnTo>
                    <a:pt x="20" y="14"/>
                  </a:lnTo>
                  <a:lnTo>
                    <a:pt x="0" y="0"/>
                  </a:lnTo>
                  <a:lnTo>
                    <a:pt x="28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3127" name="Group 935"/>
          <p:cNvGrpSpPr>
            <a:grpSpLocks/>
          </p:cNvGrpSpPr>
          <p:nvPr/>
        </p:nvGrpSpPr>
        <p:grpSpPr bwMode="auto">
          <a:xfrm>
            <a:off x="4373563" y="3359150"/>
            <a:ext cx="1363662" cy="711200"/>
            <a:chOff x="2755" y="2116"/>
            <a:chExt cx="859" cy="448"/>
          </a:xfrm>
        </p:grpSpPr>
        <p:sp>
          <p:nvSpPr>
            <p:cNvPr id="1033128" name="Freeform 936"/>
            <p:cNvSpPr>
              <a:spLocks/>
            </p:cNvSpPr>
            <p:nvPr/>
          </p:nvSpPr>
          <p:spPr bwMode="auto">
            <a:xfrm>
              <a:off x="2771" y="2129"/>
              <a:ext cx="843" cy="435"/>
            </a:xfrm>
            <a:custGeom>
              <a:avLst/>
              <a:gdLst>
                <a:gd name="T0" fmla="*/ 83 w 843"/>
                <a:gd name="T1" fmla="*/ 112 h 435"/>
                <a:gd name="T2" fmla="*/ 32 w 843"/>
                <a:gd name="T3" fmla="*/ 135 h 435"/>
                <a:gd name="T4" fmla="*/ 4 w 843"/>
                <a:gd name="T5" fmla="*/ 176 h 435"/>
                <a:gd name="T6" fmla="*/ 0 w 843"/>
                <a:gd name="T7" fmla="*/ 199 h 435"/>
                <a:gd name="T8" fmla="*/ 3 w 843"/>
                <a:gd name="T9" fmla="*/ 223 h 435"/>
                <a:gd name="T10" fmla="*/ 33 w 843"/>
                <a:gd name="T11" fmla="*/ 267 h 435"/>
                <a:gd name="T12" fmla="*/ 23 w 843"/>
                <a:gd name="T13" fmla="*/ 296 h 435"/>
                <a:gd name="T14" fmla="*/ 27 w 843"/>
                <a:gd name="T15" fmla="*/ 325 h 435"/>
                <a:gd name="T16" fmla="*/ 64 w 843"/>
                <a:gd name="T17" fmla="*/ 370 h 435"/>
                <a:gd name="T18" fmla="*/ 126 w 843"/>
                <a:gd name="T19" fmla="*/ 387 h 435"/>
                <a:gd name="T20" fmla="*/ 193 w 843"/>
                <a:gd name="T21" fmla="*/ 364 h 435"/>
                <a:gd name="T22" fmla="*/ 294 w 843"/>
                <a:gd name="T23" fmla="*/ 406 h 435"/>
                <a:gd name="T24" fmla="*/ 321 w 843"/>
                <a:gd name="T25" fmla="*/ 407 h 435"/>
                <a:gd name="T26" fmla="*/ 350 w 843"/>
                <a:gd name="T27" fmla="*/ 407 h 435"/>
                <a:gd name="T28" fmla="*/ 406 w 843"/>
                <a:gd name="T29" fmla="*/ 392 h 435"/>
                <a:gd name="T30" fmla="*/ 479 w 843"/>
                <a:gd name="T31" fmla="*/ 425 h 435"/>
                <a:gd name="T32" fmla="*/ 518 w 843"/>
                <a:gd name="T33" fmla="*/ 432 h 435"/>
                <a:gd name="T34" fmla="*/ 560 w 843"/>
                <a:gd name="T35" fmla="*/ 434 h 435"/>
                <a:gd name="T36" fmla="*/ 639 w 843"/>
                <a:gd name="T37" fmla="*/ 417 h 435"/>
                <a:gd name="T38" fmla="*/ 709 w 843"/>
                <a:gd name="T39" fmla="*/ 377 h 435"/>
                <a:gd name="T40" fmla="*/ 749 w 843"/>
                <a:gd name="T41" fmla="*/ 378 h 435"/>
                <a:gd name="T42" fmla="*/ 785 w 843"/>
                <a:gd name="T43" fmla="*/ 367 h 435"/>
                <a:gd name="T44" fmla="*/ 832 w 843"/>
                <a:gd name="T45" fmla="*/ 323 h 435"/>
                <a:gd name="T46" fmla="*/ 842 w 843"/>
                <a:gd name="T47" fmla="*/ 294 h 435"/>
                <a:gd name="T48" fmla="*/ 839 w 843"/>
                <a:gd name="T49" fmla="*/ 264 h 435"/>
                <a:gd name="T50" fmla="*/ 795 w 843"/>
                <a:gd name="T51" fmla="*/ 210 h 435"/>
                <a:gd name="T52" fmla="*/ 819 w 843"/>
                <a:gd name="T53" fmla="*/ 175 h 435"/>
                <a:gd name="T54" fmla="*/ 811 w 843"/>
                <a:gd name="T55" fmla="*/ 138 h 435"/>
                <a:gd name="T56" fmla="*/ 777 w 843"/>
                <a:gd name="T57" fmla="*/ 113 h 435"/>
                <a:gd name="T58" fmla="*/ 754 w 843"/>
                <a:gd name="T59" fmla="*/ 110 h 435"/>
                <a:gd name="T60" fmla="*/ 727 w 843"/>
                <a:gd name="T61" fmla="*/ 114 h 435"/>
                <a:gd name="T62" fmla="*/ 638 w 843"/>
                <a:gd name="T63" fmla="*/ 65 h 435"/>
                <a:gd name="T64" fmla="*/ 585 w 843"/>
                <a:gd name="T65" fmla="*/ 59 h 435"/>
                <a:gd name="T66" fmla="*/ 530 w 843"/>
                <a:gd name="T67" fmla="*/ 69 h 435"/>
                <a:gd name="T68" fmla="*/ 474 w 843"/>
                <a:gd name="T69" fmla="*/ 18 h 435"/>
                <a:gd name="T70" fmla="*/ 397 w 843"/>
                <a:gd name="T71" fmla="*/ 0 h 435"/>
                <a:gd name="T72" fmla="*/ 358 w 843"/>
                <a:gd name="T73" fmla="*/ 3 h 435"/>
                <a:gd name="T74" fmla="*/ 321 w 843"/>
                <a:gd name="T75" fmla="*/ 16 h 435"/>
                <a:gd name="T76" fmla="*/ 264 w 843"/>
                <a:gd name="T77" fmla="*/ 69 h 435"/>
                <a:gd name="T78" fmla="*/ 215 w 843"/>
                <a:gd name="T79" fmla="*/ 40 h 435"/>
                <a:gd name="T80" fmla="*/ 187 w 843"/>
                <a:gd name="T81" fmla="*/ 36 h 435"/>
                <a:gd name="T82" fmla="*/ 158 w 843"/>
                <a:gd name="T83" fmla="*/ 40 h 435"/>
                <a:gd name="T84" fmla="*/ 109 w 843"/>
                <a:gd name="T85" fmla="*/ 65 h 435"/>
                <a:gd name="T86" fmla="*/ 84 w 843"/>
                <a:gd name="T87" fmla="*/ 112 h 435"/>
                <a:gd name="T88" fmla="*/ 83 w 843"/>
                <a:gd name="T89" fmla="*/ 112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43" h="435">
                  <a:moveTo>
                    <a:pt x="83" y="112"/>
                  </a:moveTo>
                  <a:lnTo>
                    <a:pt x="32" y="135"/>
                  </a:lnTo>
                  <a:lnTo>
                    <a:pt x="4" y="176"/>
                  </a:lnTo>
                  <a:lnTo>
                    <a:pt x="0" y="199"/>
                  </a:lnTo>
                  <a:lnTo>
                    <a:pt x="3" y="223"/>
                  </a:lnTo>
                  <a:lnTo>
                    <a:pt x="33" y="267"/>
                  </a:lnTo>
                  <a:lnTo>
                    <a:pt x="23" y="296"/>
                  </a:lnTo>
                  <a:lnTo>
                    <a:pt x="27" y="325"/>
                  </a:lnTo>
                  <a:lnTo>
                    <a:pt x="64" y="370"/>
                  </a:lnTo>
                  <a:lnTo>
                    <a:pt x="126" y="387"/>
                  </a:lnTo>
                  <a:lnTo>
                    <a:pt x="193" y="364"/>
                  </a:lnTo>
                  <a:lnTo>
                    <a:pt x="294" y="406"/>
                  </a:lnTo>
                  <a:lnTo>
                    <a:pt x="321" y="407"/>
                  </a:lnTo>
                  <a:lnTo>
                    <a:pt x="350" y="407"/>
                  </a:lnTo>
                  <a:lnTo>
                    <a:pt x="406" y="392"/>
                  </a:lnTo>
                  <a:lnTo>
                    <a:pt x="479" y="425"/>
                  </a:lnTo>
                  <a:lnTo>
                    <a:pt x="518" y="432"/>
                  </a:lnTo>
                  <a:lnTo>
                    <a:pt x="560" y="434"/>
                  </a:lnTo>
                  <a:lnTo>
                    <a:pt x="639" y="417"/>
                  </a:lnTo>
                  <a:lnTo>
                    <a:pt x="709" y="377"/>
                  </a:lnTo>
                  <a:lnTo>
                    <a:pt x="749" y="378"/>
                  </a:lnTo>
                  <a:lnTo>
                    <a:pt x="785" y="367"/>
                  </a:lnTo>
                  <a:lnTo>
                    <a:pt x="832" y="323"/>
                  </a:lnTo>
                  <a:lnTo>
                    <a:pt x="842" y="294"/>
                  </a:lnTo>
                  <a:lnTo>
                    <a:pt x="839" y="264"/>
                  </a:lnTo>
                  <a:lnTo>
                    <a:pt x="795" y="210"/>
                  </a:lnTo>
                  <a:lnTo>
                    <a:pt x="819" y="175"/>
                  </a:lnTo>
                  <a:lnTo>
                    <a:pt x="811" y="138"/>
                  </a:lnTo>
                  <a:lnTo>
                    <a:pt x="777" y="113"/>
                  </a:lnTo>
                  <a:lnTo>
                    <a:pt x="754" y="110"/>
                  </a:lnTo>
                  <a:lnTo>
                    <a:pt x="727" y="114"/>
                  </a:lnTo>
                  <a:lnTo>
                    <a:pt x="638" y="65"/>
                  </a:lnTo>
                  <a:lnTo>
                    <a:pt x="585" y="59"/>
                  </a:lnTo>
                  <a:lnTo>
                    <a:pt x="530" y="69"/>
                  </a:lnTo>
                  <a:lnTo>
                    <a:pt x="474" y="18"/>
                  </a:lnTo>
                  <a:lnTo>
                    <a:pt x="397" y="0"/>
                  </a:lnTo>
                  <a:lnTo>
                    <a:pt x="358" y="3"/>
                  </a:lnTo>
                  <a:lnTo>
                    <a:pt x="321" y="16"/>
                  </a:lnTo>
                  <a:lnTo>
                    <a:pt x="264" y="69"/>
                  </a:lnTo>
                  <a:lnTo>
                    <a:pt x="215" y="40"/>
                  </a:lnTo>
                  <a:lnTo>
                    <a:pt x="187" y="36"/>
                  </a:lnTo>
                  <a:lnTo>
                    <a:pt x="158" y="40"/>
                  </a:lnTo>
                  <a:lnTo>
                    <a:pt x="109" y="65"/>
                  </a:lnTo>
                  <a:lnTo>
                    <a:pt x="84" y="112"/>
                  </a:lnTo>
                  <a:lnTo>
                    <a:pt x="83" y="112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29" name="Freeform 937"/>
            <p:cNvSpPr>
              <a:spLocks/>
            </p:cNvSpPr>
            <p:nvPr/>
          </p:nvSpPr>
          <p:spPr bwMode="auto">
            <a:xfrm>
              <a:off x="2755" y="2116"/>
              <a:ext cx="843" cy="436"/>
            </a:xfrm>
            <a:custGeom>
              <a:avLst/>
              <a:gdLst>
                <a:gd name="T0" fmla="*/ 83 w 843"/>
                <a:gd name="T1" fmla="*/ 113 h 436"/>
                <a:gd name="T2" fmla="*/ 32 w 843"/>
                <a:gd name="T3" fmla="*/ 135 h 436"/>
                <a:gd name="T4" fmla="*/ 4 w 843"/>
                <a:gd name="T5" fmla="*/ 176 h 436"/>
                <a:gd name="T6" fmla="*/ 0 w 843"/>
                <a:gd name="T7" fmla="*/ 199 h 436"/>
                <a:gd name="T8" fmla="*/ 2 w 843"/>
                <a:gd name="T9" fmla="*/ 223 h 436"/>
                <a:gd name="T10" fmla="*/ 32 w 843"/>
                <a:gd name="T11" fmla="*/ 267 h 436"/>
                <a:gd name="T12" fmla="*/ 23 w 843"/>
                <a:gd name="T13" fmla="*/ 296 h 436"/>
                <a:gd name="T14" fmla="*/ 26 w 843"/>
                <a:gd name="T15" fmla="*/ 325 h 436"/>
                <a:gd name="T16" fmla="*/ 64 w 843"/>
                <a:gd name="T17" fmla="*/ 370 h 436"/>
                <a:gd name="T18" fmla="*/ 126 w 843"/>
                <a:gd name="T19" fmla="*/ 387 h 436"/>
                <a:gd name="T20" fmla="*/ 160 w 843"/>
                <a:gd name="T21" fmla="*/ 383 h 436"/>
                <a:gd name="T22" fmla="*/ 193 w 843"/>
                <a:gd name="T23" fmla="*/ 365 h 436"/>
                <a:gd name="T24" fmla="*/ 294 w 843"/>
                <a:gd name="T25" fmla="*/ 406 h 436"/>
                <a:gd name="T26" fmla="*/ 322 w 843"/>
                <a:gd name="T27" fmla="*/ 408 h 436"/>
                <a:gd name="T28" fmla="*/ 350 w 843"/>
                <a:gd name="T29" fmla="*/ 406 h 436"/>
                <a:gd name="T30" fmla="*/ 406 w 843"/>
                <a:gd name="T31" fmla="*/ 391 h 436"/>
                <a:gd name="T32" fmla="*/ 479 w 843"/>
                <a:gd name="T33" fmla="*/ 426 h 436"/>
                <a:gd name="T34" fmla="*/ 518 w 843"/>
                <a:gd name="T35" fmla="*/ 434 h 436"/>
                <a:gd name="T36" fmla="*/ 560 w 843"/>
                <a:gd name="T37" fmla="*/ 435 h 436"/>
                <a:gd name="T38" fmla="*/ 639 w 843"/>
                <a:gd name="T39" fmla="*/ 419 h 436"/>
                <a:gd name="T40" fmla="*/ 709 w 843"/>
                <a:gd name="T41" fmla="*/ 377 h 436"/>
                <a:gd name="T42" fmla="*/ 749 w 843"/>
                <a:gd name="T43" fmla="*/ 379 h 436"/>
                <a:gd name="T44" fmla="*/ 784 w 843"/>
                <a:gd name="T45" fmla="*/ 368 h 436"/>
                <a:gd name="T46" fmla="*/ 832 w 843"/>
                <a:gd name="T47" fmla="*/ 323 h 436"/>
                <a:gd name="T48" fmla="*/ 842 w 843"/>
                <a:gd name="T49" fmla="*/ 295 h 436"/>
                <a:gd name="T50" fmla="*/ 839 w 843"/>
                <a:gd name="T51" fmla="*/ 264 h 436"/>
                <a:gd name="T52" fmla="*/ 794 w 843"/>
                <a:gd name="T53" fmla="*/ 210 h 436"/>
                <a:gd name="T54" fmla="*/ 819 w 843"/>
                <a:gd name="T55" fmla="*/ 174 h 436"/>
                <a:gd name="T56" fmla="*/ 811 w 843"/>
                <a:gd name="T57" fmla="*/ 138 h 436"/>
                <a:gd name="T58" fmla="*/ 777 w 843"/>
                <a:gd name="T59" fmla="*/ 114 h 436"/>
                <a:gd name="T60" fmla="*/ 754 w 843"/>
                <a:gd name="T61" fmla="*/ 110 h 436"/>
                <a:gd name="T62" fmla="*/ 727 w 843"/>
                <a:gd name="T63" fmla="*/ 114 h 436"/>
                <a:gd name="T64" fmla="*/ 637 w 843"/>
                <a:gd name="T65" fmla="*/ 64 h 436"/>
                <a:gd name="T66" fmla="*/ 584 w 843"/>
                <a:gd name="T67" fmla="*/ 59 h 436"/>
                <a:gd name="T68" fmla="*/ 530 w 843"/>
                <a:gd name="T69" fmla="*/ 69 h 436"/>
                <a:gd name="T70" fmla="*/ 474 w 843"/>
                <a:gd name="T71" fmla="*/ 17 h 436"/>
                <a:gd name="T72" fmla="*/ 397 w 843"/>
                <a:gd name="T73" fmla="*/ 0 h 436"/>
                <a:gd name="T74" fmla="*/ 358 w 843"/>
                <a:gd name="T75" fmla="*/ 3 h 436"/>
                <a:gd name="T76" fmla="*/ 321 w 843"/>
                <a:gd name="T77" fmla="*/ 16 h 436"/>
                <a:gd name="T78" fmla="*/ 263 w 843"/>
                <a:gd name="T79" fmla="*/ 69 h 436"/>
                <a:gd name="T80" fmla="*/ 215 w 843"/>
                <a:gd name="T81" fmla="*/ 40 h 436"/>
                <a:gd name="T82" fmla="*/ 186 w 843"/>
                <a:gd name="T83" fmla="*/ 36 h 436"/>
                <a:gd name="T84" fmla="*/ 157 w 843"/>
                <a:gd name="T85" fmla="*/ 39 h 436"/>
                <a:gd name="T86" fmla="*/ 108 w 843"/>
                <a:gd name="T87" fmla="*/ 64 h 436"/>
                <a:gd name="T88" fmla="*/ 83 w 843"/>
                <a:gd name="T89" fmla="*/ 113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43" h="436">
                  <a:moveTo>
                    <a:pt x="83" y="113"/>
                  </a:moveTo>
                  <a:lnTo>
                    <a:pt x="32" y="135"/>
                  </a:lnTo>
                  <a:lnTo>
                    <a:pt x="4" y="176"/>
                  </a:lnTo>
                  <a:lnTo>
                    <a:pt x="0" y="199"/>
                  </a:lnTo>
                  <a:lnTo>
                    <a:pt x="2" y="223"/>
                  </a:lnTo>
                  <a:lnTo>
                    <a:pt x="32" y="267"/>
                  </a:lnTo>
                  <a:lnTo>
                    <a:pt x="23" y="296"/>
                  </a:lnTo>
                  <a:lnTo>
                    <a:pt x="26" y="325"/>
                  </a:lnTo>
                  <a:lnTo>
                    <a:pt x="64" y="370"/>
                  </a:lnTo>
                  <a:lnTo>
                    <a:pt x="126" y="387"/>
                  </a:lnTo>
                  <a:lnTo>
                    <a:pt x="160" y="383"/>
                  </a:lnTo>
                  <a:lnTo>
                    <a:pt x="193" y="365"/>
                  </a:lnTo>
                  <a:lnTo>
                    <a:pt x="294" y="406"/>
                  </a:lnTo>
                  <a:lnTo>
                    <a:pt x="322" y="408"/>
                  </a:lnTo>
                  <a:lnTo>
                    <a:pt x="350" y="406"/>
                  </a:lnTo>
                  <a:lnTo>
                    <a:pt x="406" y="391"/>
                  </a:lnTo>
                  <a:lnTo>
                    <a:pt x="479" y="426"/>
                  </a:lnTo>
                  <a:lnTo>
                    <a:pt x="518" y="434"/>
                  </a:lnTo>
                  <a:lnTo>
                    <a:pt x="560" y="435"/>
                  </a:lnTo>
                  <a:lnTo>
                    <a:pt x="639" y="419"/>
                  </a:lnTo>
                  <a:lnTo>
                    <a:pt x="709" y="377"/>
                  </a:lnTo>
                  <a:lnTo>
                    <a:pt x="749" y="379"/>
                  </a:lnTo>
                  <a:lnTo>
                    <a:pt x="784" y="368"/>
                  </a:lnTo>
                  <a:lnTo>
                    <a:pt x="832" y="323"/>
                  </a:lnTo>
                  <a:lnTo>
                    <a:pt x="842" y="295"/>
                  </a:lnTo>
                  <a:lnTo>
                    <a:pt x="839" y="264"/>
                  </a:lnTo>
                  <a:lnTo>
                    <a:pt x="794" y="210"/>
                  </a:lnTo>
                  <a:lnTo>
                    <a:pt x="819" y="174"/>
                  </a:lnTo>
                  <a:lnTo>
                    <a:pt x="811" y="138"/>
                  </a:lnTo>
                  <a:lnTo>
                    <a:pt x="777" y="114"/>
                  </a:lnTo>
                  <a:lnTo>
                    <a:pt x="754" y="110"/>
                  </a:lnTo>
                  <a:lnTo>
                    <a:pt x="727" y="114"/>
                  </a:lnTo>
                  <a:lnTo>
                    <a:pt x="637" y="64"/>
                  </a:lnTo>
                  <a:lnTo>
                    <a:pt x="584" y="59"/>
                  </a:lnTo>
                  <a:lnTo>
                    <a:pt x="530" y="69"/>
                  </a:lnTo>
                  <a:lnTo>
                    <a:pt x="474" y="17"/>
                  </a:lnTo>
                  <a:lnTo>
                    <a:pt x="397" y="0"/>
                  </a:lnTo>
                  <a:lnTo>
                    <a:pt x="358" y="3"/>
                  </a:lnTo>
                  <a:lnTo>
                    <a:pt x="321" y="16"/>
                  </a:lnTo>
                  <a:lnTo>
                    <a:pt x="263" y="69"/>
                  </a:lnTo>
                  <a:lnTo>
                    <a:pt x="215" y="40"/>
                  </a:lnTo>
                  <a:lnTo>
                    <a:pt x="186" y="36"/>
                  </a:lnTo>
                  <a:lnTo>
                    <a:pt x="157" y="39"/>
                  </a:lnTo>
                  <a:lnTo>
                    <a:pt x="108" y="64"/>
                  </a:lnTo>
                  <a:lnTo>
                    <a:pt x="83" y="11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3130" name="Group 938"/>
          <p:cNvGrpSpPr>
            <a:grpSpLocks/>
          </p:cNvGrpSpPr>
          <p:nvPr/>
        </p:nvGrpSpPr>
        <p:grpSpPr bwMode="auto">
          <a:xfrm>
            <a:off x="6334125" y="2787650"/>
            <a:ext cx="1584325" cy="1016000"/>
            <a:chOff x="3990" y="1756"/>
            <a:chExt cx="998" cy="640"/>
          </a:xfrm>
        </p:grpSpPr>
        <p:sp>
          <p:nvSpPr>
            <p:cNvPr id="1033131" name="Rectangle 939"/>
            <p:cNvSpPr>
              <a:spLocks noChangeArrowheads="1"/>
            </p:cNvSpPr>
            <p:nvPr/>
          </p:nvSpPr>
          <p:spPr bwMode="auto">
            <a:xfrm>
              <a:off x="3990" y="1756"/>
              <a:ext cx="998" cy="640"/>
            </a:xfrm>
            <a:prstGeom prst="rect">
              <a:avLst/>
            </a:prstGeom>
            <a:solidFill>
              <a:srgbClr val="00008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32" name="Freeform 940"/>
            <p:cNvSpPr>
              <a:spLocks/>
            </p:cNvSpPr>
            <p:nvPr/>
          </p:nvSpPr>
          <p:spPr bwMode="auto">
            <a:xfrm>
              <a:off x="4175" y="1855"/>
              <a:ext cx="632" cy="499"/>
            </a:xfrm>
            <a:custGeom>
              <a:avLst/>
              <a:gdLst>
                <a:gd name="T0" fmla="*/ 624 w 632"/>
                <a:gd name="T1" fmla="*/ 29 h 499"/>
                <a:gd name="T2" fmla="*/ 516 w 632"/>
                <a:gd name="T3" fmla="*/ 6 h 499"/>
                <a:gd name="T4" fmla="*/ 461 w 632"/>
                <a:gd name="T5" fmla="*/ 2 h 499"/>
                <a:gd name="T6" fmla="*/ 434 w 632"/>
                <a:gd name="T7" fmla="*/ 1 h 499"/>
                <a:gd name="T8" fmla="*/ 406 w 632"/>
                <a:gd name="T9" fmla="*/ 0 h 499"/>
                <a:gd name="T10" fmla="*/ 205 w 632"/>
                <a:gd name="T11" fmla="*/ 37 h 499"/>
                <a:gd name="T12" fmla="*/ 122 w 632"/>
                <a:gd name="T13" fmla="*/ 75 h 499"/>
                <a:gd name="T14" fmla="*/ 56 w 632"/>
                <a:gd name="T15" fmla="*/ 125 h 499"/>
                <a:gd name="T16" fmla="*/ 15 w 632"/>
                <a:gd name="T17" fmla="*/ 185 h 499"/>
                <a:gd name="T18" fmla="*/ 3 w 632"/>
                <a:gd name="T19" fmla="*/ 217 h 499"/>
                <a:gd name="T20" fmla="*/ 0 w 632"/>
                <a:gd name="T21" fmla="*/ 252 h 499"/>
                <a:gd name="T22" fmla="*/ 15 w 632"/>
                <a:gd name="T23" fmla="*/ 318 h 499"/>
                <a:gd name="T24" fmla="*/ 59 w 632"/>
                <a:gd name="T25" fmla="*/ 378 h 499"/>
                <a:gd name="T26" fmla="*/ 125 w 632"/>
                <a:gd name="T27" fmla="*/ 425 h 499"/>
                <a:gd name="T28" fmla="*/ 210 w 632"/>
                <a:gd name="T29" fmla="*/ 464 h 499"/>
                <a:gd name="T30" fmla="*/ 413 w 632"/>
                <a:gd name="T31" fmla="*/ 498 h 499"/>
                <a:gd name="T32" fmla="*/ 468 w 632"/>
                <a:gd name="T33" fmla="*/ 497 h 499"/>
                <a:gd name="T34" fmla="*/ 522 w 632"/>
                <a:gd name="T35" fmla="*/ 493 h 499"/>
                <a:gd name="T36" fmla="*/ 631 w 632"/>
                <a:gd name="T37" fmla="*/ 468 h 499"/>
                <a:gd name="T38" fmla="*/ 631 w 632"/>
                <a:gd name="T39" fmla="*/ 467 h 499"/>
                <a:gd name="T40" fmla="*/ 555 w 632"/>
                <a:gd name="T41" fmla="*/ 465 h 499"/>
                <a:gd name="T42" fmla="*/ 483 w 632"/>
                <a:gd name="T43" fmla="*/ 453 h 499"/>
                <a:gd name="T44" fmla="*/ 361 w 632"/>
                <a:gd name="T45" fmla="*/ 407 h 499"/>
                <a:gd name="T46" fmla="*/ 278 w 632"/>
                <a:gd name="T47" fmla="*/ 337 h 499"/>
                <a:gd name="T48" fmla="*/ 244 w 632"/>
                <a:gd name="T49" fmla="*/ 251 h 499"/>
                <a:gd name="T50" fmla="*/ 251 w 632"/>
                <a:gd name="T51" fmla="*/ 206 h 499"/>
                <a:gd name="T52" fmla="*/ 270 w 632"/>
                <a:gd name="T53" fmla="*/ 164 h 499"/>
                <a:gd name="T54" fmla="*/ 350 w 632"/>
                <a:gd name="T55" fmla="*/ 93 h 499"/>
                <a:gd name="T56" fmla="*/ 469 w 632"/>
                <a:gd name="T57" fmla="*/ 44 h 499"/>
                <a:gd name="T58" fmla="*/ 617 w 632"/>
                <a:gd name="T59" fmla="*/ 24 h 499"/>
                <a:gd name="T60" fmla="*/ 624 w 632"/>
                <a:gd name="T61" fmla="*/ 2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32" h="499">
                  <a:moveTo>
                    <a:pt x="624" y="29"/>
                  </a:moveTo>
                  <a:lnTo>
                    <a:pt x="516" y="6"/>
                  </a:lnTo>
                  <a:lnTo>
                    <a:pt x="461" y="2"/>
                  </a:lnTo>
                  <a:lnTo>
                    <a:pt x="434" y="1"/>
                  </a:lnTo>
                  <a:lnTo>
                    <a:pt x="406" y="0"/>
                  </a:lnTo>
                  <a:lnTo>
                    <a:pt x="205" y="37"/>
                  </a:lnTo>
                  <a:lnTo>
                    <a:pt x="122" y="75"/>
                  </a:lnTo>
                  <a:lnTo>
                    <a:pt x="56" y="125"/>
                  </a:lnTo>
                  <a:lnTo>
                    <a:pt x="15" y="185"/>
                  </a:lnTo>
                  <a:lnTo>
                    <a:pt x="3" y="217"/>
                  </a:lnTo>
                  <a:lnTo>
                    <a:pt x="0" y="252"/>
                  </a:lnTo>
                  <a:lnTo>
                    <a:pt x="15" y="318"/>
                  </a:lnTo>
                  <a:lnTo>
                    <a:pt x="59" y="378"/>
                  </a:lnTo>
                  <a:lnTo>
                    <a:pt x="125" y="425"/>
                  </a:lnTo>
                  <a:lnTo>
                    <a:pt x="210" y="464"/>
                  </a:lnTo>
                  <a:lnTo>
                    <a:pt x="413" y="498"/>
                  </a:lnTo>
                  <a:lnTo>
                    <a:pt x="468" y="497"/>
                  </a:lnTo>
                  <a:lnTo>
                    <a:pt x="522" y="493"/>
                  </a:lnTo>
                  <a:lnTo>
                    <a:pt x="631" y="468"/>
                  </a:lnTo>
                  <a:lnTo>
                    <a:pt x="631" y="467"/>
                  </a:lnTo>
                  <a:lnTo>
                    <a:pt x="555" y="465"/>
                  </a:lnTo>
                  <a:lnTo>
                    <a:pt x="483" y="453"/>
                  </a:lnTo>
                  <a:lnTo>
                    <a:pt x="361" y="407"/>
                  </a:lnTo>
                  <a:lnTo>
                    <a:pt x="278" y="337"/>
                  </a:lnTo>
                  <a:lnTo>
                    <a:pt x="244" y="251"/>
                  </a:lnTo>
                  <a:lnTo>
                    <a:pt x="251" y="206"/>
                  </a:lnTo>
                  <a:lnTo>
                    <a:pt x="270" y="164"/>
                  </a:lnTo>
                  <a:lnTo>
                    <a:pt x="350" y="93"/>
                  </a:lnTo>
                  <a:lnTo>
                    <a:pt x="469" y="44"/>
                  </a:lnTo>
                  <a:lnTo>
                    <a:pt x="617" y="24"/>
                  </a:lnTo>
                  <a:lnTo>
                    <a:pt x="624" y="2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33" name="Freeform 941"/>
            <p:cNvSpPr>
              <a:spLocks/>
            </p:cNvSpPr>
            <p:nvPr/>
          </p:nvSpPr>
          <p:spPr bwMode="auto">
            <a:xfrm>
              <a:off x="4149" y="1839"/>
              <a:ext cx="632" cy="498"/>
            </a:xfrm>
            <a:custGeom>
              <a:avLst/>
              <a:gdLst>
                <a:gd name="T0" fmla="*/ 624 w 632"/>
                <a:gd name="T1" fmla="*/ 28 h 498"/>
                <a:gd name="T2" fmla="*/ 516 w 632"/>
                <a:gd name="T3" fmla="*/ 6 h 498"/>
                <a:gd name="T4" fmla="*/ 461 w 632"/>
                <a:gd name="T5" fmla="*/ 1 h 498"/>
                <a:gd name="T6" fmla="*/ 434 w 632"/>
                <a:gd name="T7" fmla="*/ 0 h 498"/>
                <a:gd name="T8" fmla="*/ 406 w 632"/>
                <a:gd name="T9" fmla="*/ 0 h 498"/>
                <a:gd name="T10" fmla="*/ 204 w 632"/>
                <a:gd name="T11" fmla="*/ 37 h 498"/>
                <a:gd name="T12" fmla="*/ 122 w 632"/>
                <a:gd name="T13" fmla="*/ 74 h 498"/>
                <a:gd name="T14" fmla="*/ 57 w 632"/>
                <a:gd name="T15" fmla="*/ 125 h 498"/>
                <a:gd name="T16" fmla="*/ 15 w 632"/>
                <a:gd name="T17" fmla="*/ 183 h 498"/>
                <a:gd name="T18" fmla="*/ 3 w 632"/>
                <a:gd name="T19" fmla="*/ 216 h 498"/>
                <a:gd name="T20" fmla="*/ 0 w 632"/>
                <a:gd name="T21" fmla="*/ 251 h 498"/>
                <a:gd name="T22" fmla="*/ 16 w 632"/>
                <a:gd name="T23" fmla="*/ 317 h 498"/>
                <a:gd name="T24" fmla="*/ 60 w 632"/>
                <a:gd name="T25" fmla="*/ 377 h 498"/>
                <a:gd name="T26" fmla="*/ 126 w 632"/>
                <a:gd name="T27" fmla="*/ 425 h 498"/>
                <a:gd name="T28" fmla="*/ 210 w 632"/>
                <a:gd name="T29" fmla="*/ 463 h 498"/>
                <a:gd name="T30" fmla="*/ 413 w 632"/>
                <a:gd name="T31" fmla="*/ 497 h 498"/>
                <a:gd name="T32" fmla="*/ 467 w 632"/>
                <a:gd name="T33" fmla="*/ 496 h 498"/>
                <a:gd name="T34" fmla="*/ 522 w 632"/>
                <a:gd name="T35" fmla="*/ 492 h 498"/>
                <a:gd name="T36" fmla="*/ 631 w 632"/>
                <a:gd name="T37" fmla="*/ 467 h 498"/>
                <a:gd name="T38" fmla="*/ 555 w 632"/>
                <a:gd name="T39" fmla="*/ 465 h 498"/>
                <a:gd name="T40" fmla="*/ 483 w 632"/>
                <a:gd name="T41" fmla="*/ 453 h 498"/>
                <a:gd name="T42" fmla="*/ 361 w 632"/>
                <a:gd name="T43" fmla="*/ 406 h 498"/>
                <a:gd name="T44" fmla="*/ 278 w 632"/>
                <a:gd name="T45" fmla="*/ 336 h 498"/>
                <a:gd name="T46" fmla="*/ 244 w 632"/>
                <a:gd name="T47" fmla="*/ 249 h 498"/>
                <a:gd name="T48" fmla="*/ 250 w 632"/>
                <a:gd name="T49" fmla="*/ 206 h 498"/>
                <a:gd name="T50" fmla="*/ 271 w 632"/>
                <a:gd name="T51" fmla="*/ 164 h 498"/>
                <a:gd name="T52" fmla="*/ 350 w 632"/>
                <a:gd name="T53" fmla="*/ 92 h 498"/>
                <a:gd name="T54" fmla="*/ 469 w 632"/>
                <a:gd name="T55" fmla="*/ 44 h 498"/>
                <a:gd name="T56" fmla="*/ 616 w 632"/>
                <a:gd name="T57" fmla="*/ 24 h 498"/>
                <a:gd name="T58" fmla="*/ 624 w 632"/>
                <a:gd name="T59" fmla="*/ 28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32" h="498">
                  <a:moveTo>
                    <a:pt x="624" y="28"/>
                  </a:moveTo>
                  <a:lnTo>
                    <a:pt x="516" y="6"/>
                  </a:lnTo>
                  <a:lnTo>
                    <a:pt x="461" y="1"/>
                  </a:lnTo>
                  <a:lnTo>
                    <a:pt x="434" y="0"/>
                  </a:lnTo>
                  <a:lnTo>
                    <a:pt x="406" y="0"/>
                  </a:lnTo>
                  <a:lnTo>
                    <a:pt x="204" y="37"/>
                  </a:lnTo>
                  <a:lnTo>
                    <a:pt x="122" y="74"/>
                  </a:lnTo>
                  <a:lnTo>
                    <a:pt x="57" y="125"/>
                  </a:lnTo>
                  <a:lnTo>
                    <a:pt x="15" y="183"/>
                  </a:lnTo>
                  <a:lnTo>
                    <a:pt x="3" y="216"/>
                  </a:lnTo>
                  <a:lnTo>
                    <a:pt x="0" y="251"/>
                  </a:lnTo>
                  <a:lnTo>
                    <a:pt x="16" y="317"/>
                  </a:lnTo>
                  <a:lnTo>
                    <a:pt x="60" y="377"/>
                  </a:lnTo>
                  <a:lnTo>
                    <a:pt x="126" y="425"/>
                  </a:lnTo>
                  <a:lnTo>
                    <a:pt x="210" y="463"/>
                  </a:lnTo>
                  <a:lnTo>
                    <a:pt x="413" y="497"/>
                  </a:lnTo>
                  <a:lnTo>
                    <a:pt x="467" y="496"/>
                  </a:lnTo>
                  <a:lnTo>
                    <a:pt x="522" y="492"/>
                  </a:lnTo>
                  <a:lnTo>
                    <a:pt x="631" y="467"/>
                  </a:lnTo>
                  <a:lnTo>
                    <a:pt x="555" y="465"/>
                  </a:lnTo>
                  <a:lnTo>
                    <a:pt x="483" y="453"/>
                  </a:lnTo>
                  <a:lnTo>
                    <a:pt x="361" y="406"/>
                  </a:lnTo>
                  <a:lnTo>
                    <a:pt x="278" y="336"/>
                  </a:lnTo>
                  <a:lnTo>
                    <a:pt x="244" y="249"/>
                  </a:lnTo>
                  <a:lnTo>
                    <a:pt x="250" y="206"/>
                  </a:lnTo>
                  <a:lnTo>
                    <a:pt x="271" y="164"/>
                  </a:lnTo>
                  <a:lnTo>
                    <a:pt x="350" y="92"/>
                  </a:lnTo>
                  <a:lnTo>
                    <a:pt x="469" y="44"/>
                  </a:lnTo>
                  <a:lnTo>
                    <a:pt x="616" y="24"/>
                  </a:lnTo>
                  <a:lnTo>
                    <a:pt x="624" y="28"/>
                  </a:lnTo>
                </a:path>
              </a:pathLst>
            </a:custGeom>
            <a:solidFill>
              <a:srgbClr val="FFFFC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3134" name="Group 942"/>
          <p:cNvGrpSpPr>
            <a:grpSpLocks/>
          </p:cNvGrpSpPr>
          <p:nvPr/>
        </p:nvGrpSpPr>
        <p:grpSpPr bwMode="auto">
          <a:xfrm>
            <a:off x="4876800" y="4267200"/>
            <a:ext cx="915988" cy="1220788"/>
            <a:chOff x="3072" y="2688"/>
            <a:chExt cx="577" cy="769"/>
          </a:xfrm>
        </p:grpSpPr>
        <p:sp>
          <p:nvSpPr>
            <p:cNvPr id="1033135" name="Freeform 943"/>
            <p:cNvSpPr>
              <a:spLocks/>
            </p:cNvSpPr>
            <p:nvPr/>
          </p:nvSpPr>
          <p:spPr bwMode="auto">
            <a:xfrm>
              <a:off x="3072" y="3070"/>
              <a:ext cx="139" cy="83"/>
            </a:xfrm>
            <a:custGeom>
              <a:avLst/>
              <a:gdLst>
                <a:gd name="T0" fmla="*/ 106 w 139"/>
                <a:gd name="T1" fmla="*/ 0 h 83"/>
                <a:gd name="T2" fmla="*/ 75 w 139"/>
                <a:gd name="T3" fmla="*/ 23 h 83"/>
                <a:gd name="T4" fmla="*/ 69 w 139"/>
                <a:gd name="T5" fmla="*/ 23 h 83"/>
                <a:gd name="T6" fmla="*/ 42 w 139"/>
                <a:gd name="T7" fmla="*/ 31 h 83"/>
                <a:gd name="T8" fmla="*/ 29 w 139"/>
                <a:gd name="T9" fmla="*/ 31 h 83"/>
                <a:gd name="T10" fmla="*/ 14 w 139"/>
                <a:gd name="T11" fmla="*/ 31 h 83"/>
                <a:gd name="T12" fmla="*/ 4 w 139"/>
                <a:gd name="T13" fmla="*/ 31 h 83"/>
                <a:gd name="T14" fmla="*/ 0 w 139"/>
                <a:gd name="T15" fmla="*/ 41 h 83"/>
                <a:gd name="T16" fmla="*/ 15 w 139"/>
                <a:gd name="T17" fmla="*/ 60 h 83"/>
                <a:gd name="T18" fmla="*/ 30 w 139"/>
                <a:gd name="T19" fmla="*/ 69 h 83"/>
                <a:gd name="T20" fmla="*/ 50 w 139"/>
                <a:gd name="T21" fmla="*/ 77 h 83"/>
                <a:gd name="T22" fmla="*/ 71 w 139"/>
                <a:gd name="T23" fmla="*/ 77 h 83"/>
                <a:gd name="T24" fmla="*/ 100 w 139"/>
                <a:gd name="T25" fmla="*/ 72 h 83"/>
                <a:gd name="T26" fmla="*/ 105 w 139"/>
                <a:gd name="T27" fmla="*/ 80 h 83"/>
                <a:gd name="T28" fmla="*/ 126 w 139"/>
                <a:gd name="T29" fmla="*/ 82 h 83"/>
                <a:gd name="T30" fmla="*/ 135 w 139"/>
                <a:gd name="T31" fmla="*/ 58 h 83"/>
                <a:gd name="T32" fmla="*/ 138 w 139"/>
                <a:gd name="T33" fmla="*/ 28 h 83"/>
                <a:gd name="T34" fmla="*/ 106 w 139"/>
                <a:gd name="T35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9" h="83">
                  <a:moveTo>
                    <a:pt x="106" y="0"/>
                  </a:moveTo>
                  <a:lnTo>
                    <a:pt x="75" y="23"/>
                  </a:lnTo>
                  <a:lnTo>
                    <a:pt x="69" y="23"/>
                  </a:lnTo>
                  <a:lnTo>
                    <a:pt x="42" y="31"/>
                  </a:lnTo>
                  <a:lnTo>
                    <a:pt x="29" y="31"/>
                  </a:lnTo>
                  <a:lnTo>
                    <a:pt x="14" y="31"/>
                  </a:lnTo>
                  <a:lnTo>
                    <a:pt x="4" y="31"/>
                  </a:lnTo>
                  <a:lnTo>
                    <a:pt x="0" y="41"/>
                  </a:lnTo>
                  <a:lnTo>
                    <a:pt x="15" y="60"/>
                  </a:lnTo>
                  <a:lnTo>
                    <a:pt x="30" y="69"/>
                  </a:lnTo>
                  <a:lnTo>
                    <a:pt x="50" y="77"/>
                  </a:lnTo>
                  <a:lnTo>
                    <a:pt x="71" y="77"/>
                  </a:lnTo>
                  <a:lnTo>
                    <a:pt x="100" y="72"/>
                  </a:lnTo>
                  <a:lnTo>
                    <a:pt x="105" y="80"/>
                  </a:lnTo>
                  <a:lnTo>
                    <a:pt x="126" y="82"/>
                  </a:lnTo>
                  <a:lnTo>
                    <a:pt x="135" y="58"/>
                  </a:lnTo>
                  <a:lnTo>
                    <a:pt x="138" y="28"/>
                  </a:lnTo>
                  <a:lnTo>
                    <a:pt x="106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36" name="Freeform 944"/>
            <p:cNvSpPr>
              <a:spLocks/>
            </p:cNvSpPr>
            <p:nvPr/>
          </p:nvSpPr>
          <p:spPr bwMode="auto">
            <a:xfrm>
              <a:off x="3079" y="3342"/>
              <a:ext cx="140" cy="57"/>
            </a:xfrm>
            <a:custGeom>
              <a:avLst/>
              <a:gdLst>
                <a:gd name="T0" fmla="*/ 74 w 140"/>
                <a:gd name="T1" fmla="*/ 0 h 57"/>
                <a:gd name="T2" fmla="*/ 68 w 140"/>
                <a:gd name="T3" fmla="*/ 7 h 57"/>
                <a:gd name="T4" fmla="*/ 38 w 140"/>
                <a:gd name="T5" fmla="*/ 17 h 57"/>
                <a:gd name="T6" fmla="*/ 14 w 140"/>
                <a:gd name="T7" fmla="*/ 22 h 57"/>
                <a:gd name="T8" fmla="*/ 1 w 140"/>
                <a:gd name="T9" fmla="*/ 25 h 57"/>
                <a:gd name="T10" fmla="*/ 0 w 140"/>
                <a:gd name="T11" fmla="*/ 40 h 57"/>
                <a:gd name="T12" fmla="*/ 10 w 140"/>
                <a:gd name="T13" fmla="*/ 46 h 57"/>
                <a:gd name="T14" fmla="*/ 29 w 140"/>
                <a:gd name="T15" fmla="*/ 53 h 57"/>
                <a:gd name="T16" fmla="*/ 67 w 140"/>
                <a:gd name="T17" fmla="*/ 55 h 57"/>
                <a:gd name="T18" fmla="*/ 105 w 140"/>
                <a:gd name="T19" fmla="*/ 51 h 57"/>
                <a:gd name="T20" fmla="*/ 105 w 140"/>
                <a:gd name="T21" fmla="*/ 56 h 57"/>
                <a:gd name="T22" fmla="*/ 122 w 140"/>
                <a:gd name="T23" fmla="*/ 56 h 57"/>
                <a:gd name="T24" fmla="*/ 134 w 140"/>
                <a:gd name="T25" fmla="*/ 55 h 57"/>
                <a:gd name="T26" fmla="*/ 138 w 140"/>
                <a:gd name="T27" fmla="*/ 42 h 57"/>
                <a:gd name="T28" fmla="*/ 139 w 140"/>
                <a:gd name="T29" fmla="*/ 32 h 57"/>
                <a:gd name="T30" fmla="*/ 137 w 140"/>
                <a:gd name="T31" fmla="*/ 18 h 57"/>
                <a:gd name="T32" fmla="*/ 74 w 140"/>
                <a:gd name="T3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0" h="57">
                  <a:moveTo>
                    <a:pt x="74" y="0"/>
                  </a:moveTo>
                  <a:lnTo>
                    <a:pt x="68" y="7"/>
                  </a:lnTo>
                  <a:lnTo>
                    <a:pt x="38" y="17"/>
                  </a:lnTo>
                  <a:lnTo>
                    <a:pt x="14" y="22"/>
                  </a:lnTo>
                  <a:lnTo>
                    <a:pt x="1" y="25"/>
                  </a:lnTo>
                  <a:lnTo>
                    <a:pt x="0" y="40"/>
                  </a:lnTo>
                  <a:lnTo>
                    <a:pt x="10" y="46"/>
                  </a:lnTo>
                  <a:lnTo>
                    <a:pt x="29" y="53"/>
                  </a:lnTo>
                  <a:lnTo>
                    <a:pt x="67" y="55"/>
                  </a:lnTo>
                  <a:lnTo>
                    <a:pt x="105" y="51"/>
                  </a:lnTo>
                  <a:lnTo>
                    <a:pt x="105" y="56"/>
                  </a:lnTo>
                  <a:lnTo>
                    <a:pt x="122" y="56"/>
                  </a:lnTo>
                  <a:lnTo>
                    <a:pt x="134" y="55"/>
                  </a:lnTo>
                  <a:lnTo>
                    <a:pt x="138" y="42"/>
                  </a:lnTo>
                  <a:lnTo>
                    <a:pt x="139" y="32"/>
                  </a:lnTo>
                  <a:lnTo>
                    <a:pt x="137" y="18"/>
                  </a:lnTo>
                  <a:lnTo>
                    <a:pt x="74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137" name="Rectangle 945"/>
            <p:cNvSpPr>
              <a:spLocks noChangeArrowheads="1"/>
            </p:cNvSpPr>
            <p:nvPr/>
          </p:nvSpPr>
          <p:spPr bwMode="auto">
            <a:xfrm>
              <a:off x="3626" y="3198"/>
              <a:ext cx="2" cy="251"/>
            </a:xfrm>
            <a:prstGeom prst="rect">
              <a:avLst/>
            </a:prstGeom>
            <a:solidFill>
              <a:srgbClr val="D0D0D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38" name="Rectangle 946"/>
            <p:cNvSpPr>
              <a:spLocks noChangeArrowheads="1"/>
            </p:cNvSpPr>
            <p:nvPr/>
          </p:nvSpPr>
          <p:spPr bwMode="auto">
            <a:xfrm>
              <a:off x="3625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39" name="Rectangle 947"/>
            <p:cNvSpPr>
              <a:spLocks noChangeArrowheads="1"/>
            </p:cNvSpPr>
            <p:nvPr/>
          </p:nvSpPr>
          <p:spPr bwMode="auto">
            <a:xfrm>
              <a:off x="3619" y="3198"/>
              <a:ext cx="2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40" name="Rectangle 948"/>
            <p:cNvSpPr>
              <a:spLocks noChangeArrowheads="1"/>
            </p:cNvSpPr>
            <p:nvPr/>
          </p:nvSpPr>
          <p:spPr bwMode="auto">
            <a:xfrm>
              <a:off x="3615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41" name="Rectangle 949"/>
            <p:cNvSpPr>
              <a:spLocks noChangeArrowheads="1"/>
            </p:cNvSpPr>
            <p:nvPr/>
          </p:nvSpPr>
          <p:spPr bwMode="auto">
            <a:xfrm>
              <a:off x="3611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42" name="Rectangle 950"/>
            <p:cNvSpPr>
              <a:spLocks noChangeArrowheads="1"/>
            </p:cNvSpPr>
            <p:nvPr/>
          </p:nvSpPr>
          <p:spPr bwMode="auto">
            <a:xfrm>
              <a:off x="3606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43" name="Rectangle 951"/>
            <p:cNvSpPr>
              <a:spLocks noChangeArrowheads="1"/>
            </p:cNvSpPr>
            <p:nvPr/>
          </p:nvSpPr>
          <p:spPr bwMode="auto">
            <a:xfrm>
              <a:off x="3602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44" name="Rectangle 952"/>
            <p:cNvSpPr>
              <a:spLocks noChangeArrowheads="1"/>
            </p:cNvSpPr>
            <p:nvPr/>
          </p:nvSpPr>
          <p:spPr bwMode="auto">
            <a:xfrm>
              <a:off x="3598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45" name="Rectangle 953"/>
            <p:cNvSpPr>
              <a:spLocks noChangeArrowheads="1"/>
            </p:cNvSpPr>
            <p:nvPr/>
          </p:nvSpPr>
          <p:spPr bwMode="auto">
            <a:xfrm>
              <a:off x="3594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46" name="Rectangle 954"/>
            <p:cNvSpPr>
              <a:spLocks noChangeArrowheads="1"/>
            </p:cNvSpPr>
            <p:nvPr/>
          </p:nvSpPr>
          <p:spPr bwMode="auto">
            <a:xfrm>
              <a:off x="3590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47" name="Rectangle 955"/>
            <p:cNvSpPr>
              <a:spLocks noChangeArrowheads="1"/>
            </p:cNvSpPr>
            <p:nvPr/>
          </p:nvSpPr>
          <p:spPr bwMode="auto">
            <a:xfrm>
              <a:off x="3586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48" name="Rectangle 956"/>
            <p:cNvSpPr>
              <a:spLocks noChangeArrowheads="1"/>
            </p:cNvSpPr>
            <p:nvPr/>
          </p:nvSpPr>
          <p:spPr bwMode="auto">
            <a:xfrm>
              <a:off x="3582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49" name="Rectangle 957"/>
            <p:cNvSpPr>
              <a:spLocks noChangeArrowheads="1"/>
            </p:cNvSpPr>
            <p:nvPr/>
          </p:nvSpPr>
          <p:spPr bwMode="auto">
            <a:xfrm>
              <a:off x="3577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50" name="Rectangle 958"/>
            <p:cNvSpPr>
              <a:spLocks noChangeArrowheads="1"/>
            </p:cNvSpPr>
            <p:nvPr/>
          </p:nvSpPr>
          <p:spPr bwMode="auto">
            <a:xfrm>
              <a:off x="3571" y="3198"/>
              <a:ext cx="2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51" name="Rectangle 959"/>
            <p:cNvSpPr>
              <a:spLocks noChangeArrowheads="1"/>
            </p:cNvSpPr>
            <p:nvPr/>
          </p:nvSpPr>
          <p:spPr bwMode="auto">
            <a:xfrm>
              <a:off x="3570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52" name="Rectangle 960"/>
            <p:cNvSpPr>
              <a:spLocks noChangeArrowheads="1"/>
            </p:cNvSpPr>
            <p:nvPr/>
          </p:nvSpPr>
          <p:spPr bwMode="auto">
            <a:xfrm>
              <a:off x="3564" y="3198"/>
              <a:ext cx="2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53" name="Rectangle 961"/>
            <p:cNvSpPr>
              <a:spLocks noChangeArrowheads="1"/>
            </p:cNvSpPr>
            <p:nvPr/>
          </p:nvSpPr>
          <p:spPr bwMode="auto">
            <a:xfrm>
              <a:off x="3559" y="3198"/>
              <a:ext cx="2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54" name="Rectangle 962"/>
            <p:cNvSpPr>
              <a:spLocks noChangeArrowheads="1"/>
            </p:cNvSpPr>
            <p:nvPr/>
          </p:nvSpPr>
          <p:spPr bwMode="auto">
            <a:xfrm>
              <a:off x="3556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55" name="Rectangle 963"/>
            <p:cNvSpPr>
              <a:spLocks noChangeArrowheads="1"/>
            </p:cNvSpPr>
            <p:nvPr/>
          </p:nvSpPr>
          <p:spPr bwMode="auto">
            <a:xfrm>
              <a:off x="3551" y="3198"/>
              <a:ext cx="1" cy="251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56" name="Rectangle 964"/>
            <p:cNvSpPr>
              <a:spLocks noChangeArrowheads="1"/>
            </p:cNvSpPr>
            <p:nvPr/>
          </p:nvSpPr>
          <p:spPr bwMode="auto">
            <a:xfrm>
              <a:off x="3546" y="3198"/>
              <a:ext cx="1" cy="251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57" name="Rectangle 965"/>
            <p:cNvSpPr>
              <a:spLocks noChangeArrowheads="1"/>
            </p:cNvSpPr>
            <p:nvPr/>
          </p:nvSpPr>
          <p:spPr bwMode="auto">
            <a:xfrm>
              <a:off x="3542" y="3198"/>
              <a:ext cx="1" cy="251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58" name="Rectangle 966"/>
            <p:cNvSpPr>
              <a:spLocks noChangeArrowheads="1"/>
            </p:cNvSpPr>
            <p:nvPr/>
          </p:nvSpPr>
          <p:spPr bwMode="auto">
            <a:xfrm>
              <a:off x="3538" y="3198"/>
              <a:ext cx="1" cy="251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59" name="Rectangle 967"/>
            <p:cNvSpPr>
              <a:spLocks noChangeArrowheads="1"/>
            </p:cNvSpPr>
            <p:nvPr/>
          </p:nvSpPr>
          <p:spPr bwMode="auto">
            <a:xfrm>
              <a:off x="3534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60" name="Rectangle 968"/>
            <p:cNvSpPr>
              <a:spLocks noChangeArrowheads="1"/>
            </p:cNvSpPr>
            <p:nvPr/>
          </p:nvSpPr>
          <p:spPr bwMode="auto">
            <a:xfrm>
              <a:off x="3530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61" name="Rectangle 969"/>
            <p:cNvSpPr>
              <a:spLocks noChangeArrowheads="1"/>
            </p:cNvSpPr>
            <p:nvPr/>
          </p:nvSpPr>
          <p:spPr bwMode="auto">
            <a:xfrm>
              <a:off x="3526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62" name="Rectangle 970"/>
            <p:cNvSpPr>
              <a:spLocks noChangeArrowheads="1"/>
            </p:cNvSpPr>
            <p:nvPr/>
          </p:nvSpPr>
          <p:spPr bwMode="auto">
            <a:xfrm>
              <a:off x="3522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63" name="Rectangle 971"/>
            <p:cNvSpPr>
              <a:spLocks noChangeArrowheads="1"/>
            </p:cNvSpPr>
            <p:nvPr/>
          </p:nvSpPr>
          <p:spPr bwMode="auto">
            <a:xfrm>
              <a:off x="3518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64" name="Rectangle 972"/>
            <p:cNvSpPr>
              <a:spLocks noChangeArrowheads="1"/>
            </p:cNvSpPr>
            <p:nvPr/>
          </p:nvSpPr>
          <p:spPr bwMode="auto">
            <a:xfrm>
              <a:off x="3514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65" name="Rectangle 973"/>
            <p:cNvSpPr>
              <a:spLocks noChangeArrowheads="1"/>
            </p:cNvSpPr>
            <p:nvPr/>
          </p:nvSpPr>
          <p:spPr bwMode="auto">
            <a:xfrm>
              <a:off x="3510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66" name="Rectangle 974"/>
            <p:cNvSpPr>
              <a:spLocks noChangeArrowheads="1"/>
            </p:cNvSpPr>
            <p:nvPr/>
          </p:nvSpPr>
          <p:spPr bwMode="auto">
            <a:xfrm>
              <a:off x="3504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67" name="Rectangle 975"/>
            <p:cNvSpPr>
              <a:spLocks noChangeArrowheads="1"/>
            </p:cNvSpPr>
            <p:nvPr/>
          </p:nvSpPr>
          <p:spPr bwMode="auto">
            <a:xfrm>
              <a:off x="3501" y="3198"/>
              <a:ext cx="1" cy="251"/>
            </a:xfrm>
            <a:prstGeom prst="rect">
              <a:avLst/>
            </a:prstGeom>
            <a:solidFill>
              <a:srgbClr val="909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68" name="Rectangle 976"/>
            <p:cNvSpPr>
              <a:spLocks noChangeArrowheads="1"/>
            </p:cNvSpPr>
            <p:nvPr/>
          </p:nvSpPr>
          <p:spPr bwMode="auto">
            <a:xfrm>
              <a:off x="3495" y="3198"/>
              <a:ext cx="2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69" name="Rectangle 977"/>
            <p:cNvSpPr>
              <a:spLocks noChangeArrowheads="1"/>
            </p:cNvSpPr>
            <p:nvPr/>
          </p:nvSpPr>
          <p:spPr bwMode="auto">
            <a:xfrm>
              <a:off x="3490" y="3198"/>
              <a:ext cx="2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70" name="Rectangle 978"/>
            <p:cNvSpPr>
              <a:spLocks noChangeArrowheads="1"/>
            </p:cNvSpPr>
            <p:nvPr/>
          </p:nvSpPr>
          <p:spPr bwMode="auto">
            <a:xfrm>
              <a:off x="3486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71" name="Rectangle 979"/>
            <p:cNvSpPr>
              <a:spLocks noChangeArrowheads="1"/>
            </p:cNvSpPr>
            <p:nvPr/>
          </p:nvSpPr>
          <p:spPr bwMode="auto">
            <a:xfrm>
              <a:off x="3482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72" name="Rectangle 980"/>
            <p:cNvSpPr>
              <a:spLocks noChangeArrowheads="1"/>
            </p:cNvSpPr>
            <p:nvPr/>
          </p:nvSpPr>
          <p:spPr bwMode="auto">
            <a:xfrm>
              <a:off x="3478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73" name="Rectangle 981"/>
            <p:cNvSpPr>
              <a:spLocks noChangeArrowheads="1"/>
            </p:cNvSpPr>
            <p:nvPr/>
          </p:nvSpPr>
          <p:spPr bwMode="auto">
            <a:xfrm>
              <a:off x="3474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74" name="Rectangle 982"/>
            <p:cNvSpPr>
              <a:spLocks noChangeArrowheads="1"/>
            </p:cNvSpPr>
            <p:nvPr/>
          </p:nvSpPr>
          <p:spPr bwMode="auto">
            <a:xfrm>
              <a:off x="3470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75" name="Rectangle 983"/>
            <p:cNvSpPr>
              <a:spLocks noChangeArrowheads="1"/>
            </p:cNvSpPr>
            <p:nvPr/>
          </p:nvSpPr>
          <p:spPr bwMode="auto">
            <a:xfrm>
              <a:off x="3466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76" name="Rectangle 984"/>
            <p:cNvSpPr>
              <a:spLocks noChangeArrowheads="1"/>
            </p:cNvSpPr>
            <p:nvPr/>
          </p:nvSpPr>
          <p:spPr bwMode="auto">
            <a:xfrm>
              <a:off x="3462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77" name="Rectangle 985"/>
            <p:cNvSpPr>
              <a:spLocks noChangeArrowheads="1"/>
            </p:cNvSpPr>
            <p:nvPr/>
          </p:nvSpPr>
          <p:spPr bwMode="auto">
            <a:xfrm>
              <a:off x="3458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78" name="Rectangle 986"/>
            <p:cNvSpPr>
              <a:spLocks noChangeArrowheads="1"/>
            </p:cNvSpPr>
            <p:nvPr/>
          </p:nvSpPr>
          <p:spPr bwMode="auto">
            <a:xfrm>
              <a:off x="3454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79" name="Rectangle 987"/>
            <p:cNvSpPr>
              <a:spLocks noChangeArrowheads="1"/>
            </p:cNvSpPr>
            <p:nvPr/>
          </p:nvSpPr>
          <p:spPr bwMode="auto">
            <a:xfrm>
              <a:off x="3449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80" name="Rectangle 988"/>
            <p:cNvSpPr>
              <a:spLocks noChangeArrowheads="1"/>
            </p:cNvSpPr>
            <p:nvPr/>
          </p:nvSpPr>
          <p:spPr bwMode="auto">
            <a:xfrm>
              <a:off x="3444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81" name="Rectangle 989"/>
            <p:cNvSpPr>
              <a:spLocks noChangeArrowheads="1"/>
            </p:cNvSpPr>
            <p:nvPr/>
          </p:nvSpPr>
          <p:spPr bwMode="auto">
            <a:xfrm>
              <a:off x="3441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82" name="Rectangle 990"/>
            <p:cNvSpPr>
              <a:spLocks noChangeArrowheads="1"/>
            </p:cNvSpPr>
            <p:nvPr/>
          </p:nvSpPr>
          <p:spPr bwMode="auto">
            <a:xfrm>
              <a:off x="3435" y="3198"/>
              <a:ext cx="2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83" name="Rectangle 991"/>
            <p:cNvSpPr>
              <a:spLocks noChangeArrowheads="1"/>
            </p:cNvSpPr>
            <p:nvPr/>
          </p:nvSpPr>
          <p:spPr bwMode="auto">
            <a:xfrm>
              <a:off x="3431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84" name="Rectangle 992"/>
            <p:cNvSpPr>
              <a:spLocks noChangeArrowheads="1"/>
            </p:cNvSpPr>
            <p:nvPr/>
          </p:nvSpPr>
          <p:spPr bwMode="auto">
            <a:xfrm>
              <a:off x="3427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85" name="Rectangle 993"/>
            <p:cNvSpPr>
              <a:spLocks noChangeArrowheads="1"/>
            </p:cNvSpPr>
            <p:nvPr/>
          </p:nvSpPr>
          <p:spPr bwMode="auto">
            <a:xfrm>
              <a:off x="3425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86" name="Rectangle 994"/>
            <p:cNvSpPr>
              <a:spLocks noChangeArrowheads="1"/>
            </p:cNvSpPr>
            <p:nvPr/>
          </p:nvSpPr>
          <p:spPr bwMode="auto">
            <a:xfrm>
              <a:off x="3418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87" name="Rectangle 995"/>
            <p:cNvSpPr>
              <a:spLocks noChangeArrowheads="1"/>
            </p:cNvSpPr>
            <p:nvPr/>
          </p:nvSpPr>
          <p:spPr bwMode="auto">
            <a:xfrm>
              <a:off x="3414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88" name="Rectangle 996"/>
            <p:cNvSpPr>
              <a:spLocks noChangeArrowheads="1"/>
            </p:cNvSpPr>
            <p:nvPr/>
          </p:nvSpPr>
          <p:spPr bwMode="auto">
            <a:xfrm>
              <a:off x="3410" y="3198"/>
              <a:ext cx="1" cy="251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89" name="Rectangle 997"/>
            <p:cNvSpPr>
              <a:spLocks noChangeArrowheads="1"/>
            </p:cNvSpPr>
            <p:nvPr/>
          </p:nvSpPr>
          <p:spPr bwMode="auto">
            <a:xfrm>
              <a:off x="3406" y="3198"/>
              <a:ext cx="1" cy="251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90" name="Rectangle 998"/>
            <p:cNvSpPr>
              <a:spLocks noChangeArrowheads="1"/>
            </p:cNvSpPr>
            <p:nvPr/>
          </p:nvSpPr>
          <p:spPr bwMode="auto">
            <a:xfrm>
              <a:off x="3402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91" name="Rectangle 999"/>
            <p:cNvSpPr>
              <a:spLocks noChangeArrowheads="1"/>
            </p:cNvSpPr>
            <p:nvPr/>
          </p:nvSpPr>
          <p:spPr bwMode="auto">
            <a:xfrm>
              <a:off x="3398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92" name="Rectangle 1000"/>
            <p:cNvSpPr>
              <a:spLocks noChangeArrowheads="1"/>
            </p:cNvSpPr>
            <p:nvPr/>
          </p:nvSpPr>
          <p:spPr bwMode="auto">
            <a:xfrm>
              <a:off x="3394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93" name="Rectangle 1001"/>
            <p:cNvSpPr>
              <a:spLocks noChangeArrowheads="1"/>
            </p:cNvSpPr>
            <p:nvPr/>
          </p:nvSpPr>
          <p:spPr bwMode="auto">
            <a:xfrm>
              <a:off x="3390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94" name="Rectangle 1002"/>
            <p:cNvSpPr>
              <a:spLocks noChangeArrowheads="1"/>
            </p:cNvSpPr>
            <p:nvPr/>
          </p:nvSpPr>
          <p:spPr bwMode="auto">
            <a:xfrm>
              <a:off x="3386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95" name="Rectangle 1003"/>
            <p:cNvSpPr>
              <a:spLocks noChangeArrowheads="1"/>
            </p:cNvSpPr>
            <p:nvPr/>
          </p:nvSpPr>
          <p:spPr bwMode="auto">
            <a:xfrm>
              <a:off x="3381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96" name="Rectangle 1004"/>
            <p:cNvSpPr>
              <a:spLocks noChangeArrowheads="1"/>
            </p:cNvSpPr>
            <p:nvPr/>
          </p:nvSpPr>
          <p:spPr bwMode="auto">
            <a:xfrm>
              <a:off x="3375" y="3198"/>
              <a:ext cx="2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97" name="Rectangle 1005"/>
            <p:cNvSpPr>
              <a:spLocks noChangeArrowheads="1"/>
            </p:cNvSpPr>
            <p:nvPr/>
          </p:nvSpPr>
          <p:spPr bwMode="auto">
            <a:xfrm>
              <a:off x="3372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98" name="Rectangle 1006"/>
            <p:cNvSpPr>
              <a:spLocks noChangeArrowheads="1"/>
            </p:cNvSpPr>
            <p:nvPr/>
          </p:nvSpPr>
          <p:spPr bwMode="auto">
            <a:xfrm>
              <a:off x="3366" y="3198"/>
              <a:ext cx="2" cy="251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199" name="Rectangle 1007"/>
            <p:cNvSpPr>
              <a:spLocks noChangeArrowheads="1"/>
            </p:cNvSpPr>
            <p:nvPr/>
          </p:nvSpPr>
          <p:spPr bwMode="auto">
            <a:xfrm>
              <a:off x="3364" y="3198"/>
              <a:ext cx="1" cy="251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00" name="Rectangle 1008"/>
            <p:cNvSpPr>
              <a:spLocks noChangeArrowheads="1"/>
            </p:cNvSpPr>
            <p:nvPr/>
          </p:nvSpPr>
          <p:spPr bwMode="auto">
            <a:xfrm>
              <a:off x="3360" y="3198"/>
              <a:ext cx="1" cy="251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01" name="Rectangle 1009"/>
            <p:cNvSpPr>
              <a:spLocks noChangeArrowheads="1"/>
            </p:cNvSpPr>
            <p:nvPr/>
          </p:nvSpPr>
          <p:spPr bwMode="auto">
            <a:xfrm>
              <a:off x="3355" y="3198"/>
              <a:ext cx="1" cy="251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02" name="Rectangle 1010"/>
            <p:cNvSpPr>
              <a:spLocks noChangeArrowheads="1"/>
            </p:cNvSpPr>
            <p:nvPr/>
          </p:nvSpPr>
          <p:spPr bwMode="auto">
            <a:xfrm>
              <a:off x="3350" y="3198"/>
              <a:ext cx="1" cy="251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03" name="Freeform 1011"/>
            <p:cNvSpPr>
              <a:spLocks/>
            </p:cNvSpPr>
            <p:nvPr/>
          </p:nvSpPr>
          <p:spPr bwMode="auto">
            <a:xfrm>
              <a:off x="3350" y="3198"/>
              <a:ext cx="279" cy="252"/>
            </a:xfrm>
            <a:custGeom>
              <a:avLst/>
              <a:gdLst>
                <a:gd name="T0" fmla="*/ 131 w 279"/>
                <a:gd name="T1" fmla="*/ 45 h 252"/>
                <a:gd name="T2" fmla="*/ 127 w 279"/>
                <a:gd name="T3" fmla="*/ 95 h 252"/>
                <a:gd name="T4" fmla="*/ 120 w 279"/>
                <a:gd name="T5" fmla="*/ 124 h 252"/>
                <a:gd name="T6" fmla="*/ 106 w 279"/>
                <a:gd name="T7" fmla="*/ 116 h 252"/>
                <a:gd name="T8" fmla="*/ 100 w 279"/>
                <a:gd name="T9" fmla="*/ 130 h 252"/>
                <a:gd name="T10" fmla="*/ 89 w 279"/>
                <a:gd name="T11" fmla="*/ 136 h 252"/>
                <a:gd name="T12" fmla="*/ 30 w 279"/>
                <a:gd name="T13" fmla="*/ 136 h 252"/>
                <a:gd name="T14" fmla="*/ 5 w 279"/>
                <a:gd name="T15" fmla="*/ 145 h 252"/>
                <a:gd name="T16" fmla="*/ 0 w 279"/>
                <a:gd name="T17" fmla="*/ 163 h 252"/>
                <a:gd name="T18" fmla="*/ 0 w 279"/>
                <a:gd name="T19" fmla="*/ 176 h 252"/>
                <a:gd name="T20" fmla="*/ 7 w 279"/>
                <a:gd name="T21" fmla="*/ 187 h 252"/>
                <a:gd name="T22" fmla="*/ 11 w 279"/>
                <a:gd name="T23" fmla="*/ 196 h 252"/>
                <a:gd name="T24" fmla="*/ 27 w 279"/>
                <a:gd name="T25" fmla="*/ 204 h 252"/>
                <a:gd name="T26" fmla="*/ 39 w 279"/>
                <a:gd name="T27" fmla="*/ 201 h 252"/>
                <a:gd name="T28" fmla="*/ 41 w 279"/>
                <a:gd name="T29" fmla="*/ 184 h 252"/>
                <a:gd name="T30" fmla="*/ 24 w 279"/>
                <a:gd name="T31" fmla="*/ 165 h 252"/>
                <a:gd name="T32" fmla="*/ 34 w 279"/>
                <a:gd name="T33" fmla="*/ 156 h 252"/>
                <a:gd name="T34" fmla="*/ 77 w 279"/>
                <a:gd name="T35" fmla="*/ 157 h 252"/>
                <a:gd name="T36" fmla="*/ 84 w 279"/>
                <a:gd name="T37" fmla="*/ 166 h 252"/>
                <a:gd name="T38" fmla="*/ 60 w 279"/>
                <a:gd name="T39" fmla="*/ 197 h 252"/>
                <a:gd name="T40" fmla="*/ 75 w 279"/>
                <a:gd name="T41" fmla="*/ 240 h 252"/>
                <a:gd name="T42" fmla="*/ 95 w 279"/>
                <a:gd name="T43" fmla="*/ 241 h 252"/>
                <a:gd name="T44" fmla="*/ 101 w 279"/>
                <a:gd name="T45" fmla="*/ 220 h 252"/>
                <a:gd name="T46" fmla="*/ 82 w 279"/>
                <a:gd name="T47" fmla="*/ 203 h 252"/>
                <a:gd name="T48" fmla="*/ 82 w 279"/>
                <a:gd name="T49" fmla="*/ 192 h 252"/>
                <a:gd name="T50" fmla="*/ 113 w 279"/>
                <a:gd name="T51" fmla="*/ 170 h 252"/>
                <a:gd name="T52" fmla="*/ 146 w 279"/>
                <a:gd name="T53" fmla="*/ 160 h 252"/>
                <a:gd name="T54" fmla="*/ 170 w 279"/>
                <a:gd name="T55" fmla="*/ 190 h 252"/>
                <a:gd name="T56" fmla="*/ 182 w 279"/>
                <a:gd name="T57" fmla="*/ 211 h 252"/>
                <a:gd name="T58" fmla="*/ 174 w 279"/>
                <a:gd name="T59" fmla="*/ 227 h 252"/>
                <a:gd name="T60" fmla="*/ 182 w 279"/>
                <a:gd name="T61" fmla="*/ 250 h 252"/>
                <a:gd name="T62" fmla="*/ 204 w 279"/>
                <a:gd name="T63" fmla="*/ 242 h 252"/>
                <a:gd name="T64" fmla="*/ 210 w 279"/>
                <a:gd name="T65" fmla="*/ 213 h 252"/>
                <a:gd name="T66" fmla="*/ 196 w 279"/>
                <a:gd name="T67" fmla="*/ 189 h 252"/>
                <a:gd name="T68" fmla="*/ 172 w 279"/>
                <a:gd name="T69" fmla="*/ 161 h 252"/>
                <a:gd name="T70" fmla="*/ 219 w 279"/>
                <a:gd name="T71" fmla="*/ 165 h 252"/>
                <a:gd name="T72" fmla="*/ 254 w 279"/>
                <a:gd name="T73" fmla="*/ 170 h 252"/>
                <a:gd name="T74" fmla="*/ 250 w 279"/>
                <a:gd name="T75" fmla="*/ 186 h 252"/>
                <a:gd name="T76" fmla="*/ 242 w 279"/>
                <a:gd name="T77" fmla="*/ 207 h 252"/>
                <a:gd name="T78" fmla="*/ 251 w 279"/>
                <a:gd name="T79" fmla="*/ 217 h 252"/>
                <a:gd name="T80" fmla="*/ 266 w 279"/>
                <a:gd name="T81" fmla="*/ 210 h 252"/>
                <a:gd name="T82" fmla="*/ 266 w 279"/>
                <a:gd name="T83" fmla="*/ 199 h 252"/>
                <a:gd name="T84" fmla="*/ 276 w 279"/>
                <a:gd name="T85" fmla="*/ 192 h 252"/>
                <a:gd name="T86" fmla="*/ 278 w 279"/>
                <a:gd name="T87" fmla="*/ 169 h 252"/>
                <a:gd name="T88" fmla="*/ 269 w 279"/>
                <a:gd name="T89" fmla="*/ 148 h 252"/>
                <a:gd name="T90" fmla="*/ 230 w 279"/>
                <a:gd name="T91" fmla="*/ 140 h 252"/>
                <a:gd name="T92" fmla="*/ 187 w 279"/>
                <a:gd name="T93" fmla="*/ 140 h 252"/>
                <a:gd name="T94" fmla="*/ 171 w 279"/>
                <a:gd name="T95" fmla="*/ 133 h 252"/>
                <a:gd name="T96" fmla="*/ 181 w 279"/>
                <a:gd name="T97" fmla="*/ 125 h 252"/>
                <a:gd name="T98" fmla="*/ 162 w 279"/>
                <a:gd name="T99" fmla="*/ 116 h 252"/>
                <a:gd name="T100" fmla="*/ 152 w 279"/>
                <a:gd name="T101" fmla="*/ 123 h 252"/>
                <a:gd name="T102" fmla="*/ 151 w 279"/>
                <a:gd name="T103" fmla="*/ 78 h 252"/>
                <a:gd name="T104" fmla="*/ 152 w 279"/>
                <a:gd name="T105" fmla="*/ 28 h 252"/>
                <a:gd name="T106" fmla="*/ 155 w 279"/>
                <a:gd name="T107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79" h="252">
                  <a:moveTo>
                    <a:pt x="130" y="2"/>
                  </a:moveTo>
                  <a:lnTo>
                    <a:pt x="131" y="45"/>
                  </a:lnTo>
                  <a:lnTo>
                    <a:pt x="130" y="70"/>
                  </a:lnTo>
                  <a:lnTo>
                    <a:pt x="127" y="95"/>
                  </a:lnTo>
                  <a:lnTo>
                    <a:pt x="124" y="117"/>
                  </a:lnTo>
                  <a:lnTo>
                    <a:pt x="120" y="124"/>
                  </a:lnTo>
                  <a:lnTo>
                    <a:pt x="112" y="118"/>
                  </a:lnTo>
                  <a:lnTo>
                    <a:pt x="106" y="116"/>
                  </a:lnTo>
                  <a:lnTo>
                    <a:pt x="94" y="125"/>
                  </a:lnTo>
                  <a:lnTo>
                    <a:pt x="100" y="130"/>
                  </a:lnTo>
                  <a:lnTo>
                    <a:pt x="104" y="135"/>
                  </a:lnTo>
                  <a:lnTo>
                    <a:pt x="89" y="136"/>
                  </a:lnTo>
                  <a:lnTo>
                    <a:pt x="57" y="136"/>
                  </a:lnTo>
                  <a:lnTo>
                    <a:pt x="30" y="136"/>
                  </a:lnTo>
                  <a:lnTo>
                    <a:pt x="11" y="138"/>
                  </a:lnTo>
                  <a:lnTo>
                    <a:pt x="5" y="145"/>
                  </a:lnTo>
                  <a:lnTo>
                    <a:pt x="0" y="155"/>
                  </a:lnTo>
                  <a:lnTo>
                    <a:pt x="0" y="163"/>
                  </a:lnTo>
                  <a:lnTo>
                    <a:pt x="0" y="170"/>
                  </a:lnTo>
                  <a:lnTo>
                    <a:pt x="0" y="176"/>
                  </a:lnTo>
                  <a:lnTo>
                    <a:pt x="3" y="183"/>
                  </a:lnTo>
                  <a:lnTo>
                    <a:pt x="7" y="187"/>
                  </a:lnTo>
                  <a:lnTo>
                    <a:pt x="11" y="187"/>
                  </a:lnTo>
                  <a:lnTo>
                    <a:pt x="11" y="196"/>
                  </a:lnTo>
                  <a:lnTo>
                    <a:pt x="18" y="201"/>
                  </a:lnTo>
                  <a:lnTo>
                    <a:pt x="27" y="204"/>
                  </a:lnTo>
                  <a:lnTo>
                    <a:pt x="33" y="204"/>
                  </a:lnTo>
                  <a:lnTo>
                    <a:pt x="39" y="201"/>
                  </a:lnTo>
                  <a:lnTo>
                    <a:pt x="43" y="193"/>
                  </a:lnTo>
                  <a:lnTo>
                    <a:pt x="41" y="184"/>
                  </a:lnTo>
                  <a:lnTo>
                    <a:pt x="33" y="174"/>
                  </a:lnTo>
                  <a:lnTo>
                    <a:pt x="24" y="165"/>
                  </a:lnTo>
                  <a:lnTo>
                    <a:pt x="25" y="157"/>
                  </a:lnTo>
                  <a:lnTo>
                    <a:pt x="34" y="156"/>
                  </a:lnTo>
                  <a:lnTo>
                    <a:pt x="58" y="157"/>
                  </a:lnTo>
                  <a:lnTo>
                    <a:pt x="77" y="157"/>
                  </a:lnTo>
                  <a:lnTo>
                    <a:pt x="93" y="156"/>
                  </a:lnTo>
                  <a:lnTo>
                    <a:pt x="84" y="166"/>
                  </a:lnTo>
                  <a:lnTo>
                    <a:pt x="68" y="177"/>
                  </a:lnTo>
                  <a:lnTo>
                    <a:pt x="60" y="197"/>
                  </a:lnTo>
                  <a:lnTo>
                    <a:pt x="60" y="211"/>
                  </a:lnTo>
                  <a:lnTo>
                    <a:pt x="75" y="240"/>
                  </a:lnTo>
                  <a:lnTo>
                    <a:pt x="84" y="244"/>
                  </a:lnTo>
                  <a:lnTo>
                    <a:pt x="95" y="241"/>
                  </a:lnTo>
                  <a:lnTo>
                    <a:pt x="101" y="232"/>
                  </a:lnTo>
                  <a:lnTo>
                    <a:pt x="101" y="220"/>
                  </a:lnTo>
                  <a:lnTo>
                    <a:pt x="93" y="209"/>
                  </a:lnTo>
                  <a:lnTo>
                    <a:pt x="82" y="203"/>
                  </a:lnTo>
                  <a:lnTo>
                    <a:pt x="78" y="200"/>
                  </a:lnTo>
                  <a:lnTo>
                    <a:pt x="82" y="192"/>
                  </a:lnTo>
                  <a:lnTo>
                    <a:pt x="94" y="182"/>
                  </a:lnTo>
                  <a:lnTo>
                    <a:pt x="113" y="170"/>
                  </a:lnTo>
                  <a:lnTo>
                    <a:pt x="137" y="157"/>
                  </a:lnTo>
                  <a:lnTo>
                    <a:pt x="146" y="160"/>
                  </a:lnTo>
                  <a:lnTo>
                    <a:pt x="158" y="174"/>
                  </a:lnTo>
                  <a:lnTo>
                    <a:pt x="170" y="190"/>
                  </a:lnTo>
                  <a:lnTo>
                    <a:pt x="177" y="204"/>
                  </a:lnTo>
                  <a:lnTo>
                    <a:pt x="182" y="211"/>
                  </a:lnTo>
                  <a:lnTo>
                    <a:pt x="177" y="217"/>
                  </a:lnTo>
                  <a:lnTo>
                    <a:pt x="174" y="227"/>
                  </a:lnTo>
                  <a:lnTo>
                    <a:pt x="174" y="241"/>
                  </a:lnTo>
                  <a:lnTo>
                    <a:pt x="182" y="250"/>
                  </a:lnTo>
                  <a:lnTo>
                    <a:pt x="197" y="251"/>
                  </a:lnTo>
                  <a:lnTo>
                    <a:pt x="204" y="242"/>
                  </a:lnTo>
                  <a:lnTo>
                    <a:pt x="210" y="229"/>
                  </a:lnTo>
                  <a:lnTo>
                    <a:pt x="210" y="213"/>
                  </a:lnTo>
                  <a:lnTo>
                    <a:pt x="203" y="199"/>
                  </a:lnTo>
                  <a:lnTo>
                    <a:pt x="196" y="189"/>
                  </a:lnTo>
                  <a:lnTo>
                    <a:pt x="186" y="174"/>
                  </a:lnTo>
                  <a:lnTo>
                    <a:pt x="172" y="161"/>
                  </a:lnTo>
                  <a:lnTo>
                    <a:pt x="186" y="161"/>
                  </a:lnTo>
                  <a:lnTo>
                    <a:pt x="219" y="165"/>
                  </a:lnTo>
                  <a:lnTo>
                    <a:pt x="245" y="167"/>
                  </a:lnTo>
                  <a:lnTo>
                    <a:pt x="254" y="170"/>
                  </a:lnTo>
                  <a:lnTo>
                    <a:pt x="254" y="179"/>
                  </a:lnTo>
                  <a:lnTo>
                    <a:pt x="250" y="186"/>
                  </a:lnTo>
                  <a:lnTo>
                    <a:pt x="243" y="197"/>
                  </a:lnTo>
                  <a:lnTo>
                    <a:pt x="242" y="207"/>
                  </a:lnTo>
                  <a:lnTo>
                    <a:pt x="246" y="213"/>
                  </a:lnTo>
                  <a:lnTo>
                    <a:pt x="251" y="217"/>
                  </a:lnTo>
                  <a:lnTo>
                    <a:pt x="260" y="217"/>
                  </a:lnTo>
                  <a:lnTo>
                    <a:pt x="266" y="210"/>
                  </a:lnTo>
                  <a:lnTo>
                    <a:pt x="269" y="204"/>
                  </a:lnTo>
                  <a:lnTo>
                    <a:pt x="266" y="199"/>
                  </a:lnTo>
                  <a:lnTo>
                    <a:pt x="270" y="196"/>
                  </a:lnTo>
                  <a:lnTo>
                    <a:pt x="276" y="192"/>
                  </a:lnTo>
                  <a:lnTo>
                    <a:pt x="278" y="187"/>
                  </a:lnTo>
                  <a:lnTo>
                    <a:pt x="278" y="169"/>
                  </a:lnTo>
                  <a:lnTo>
                    <a:pt x="276" y="152"/>
                  </a:lnTo>
                  <a:lnTo>
                    <a:pt x="269" y="148"/>
                  </a:lnTo>
                  <a:lnTo>
                    <a:pt x="257" y="143"/>
                  </a:lnTo>
                  <a:lnTo>
                    <a:pt x="230" y="140"/>
                  </a:lnTo>
                  <a:lnTo>
                    <a:pt x="206" y="140"/>
                  </a:lnTo>
                  <a:lnTo>
                    <a:pt x="187" y="140"/>
                  </a:lnTo>
                  <a:lnTo>
                    <a:pt x="171" y="137"/>
                  </a:lnTo>
                  <a:lnTo>
                    <a:pt x="171" y="133"/>
                  </a:lnTo>
                  <a:lnTo>
                    <a:pt x="176" y="130"/>
                  </a:lnTo>
                  <a:lnTo>
                    <a:pt x="181" y="125"/>
                  </a:lnTo>
                  <a:lnTo>
                    <a:pt x="174" y="122"/>
                  </a:lnTo>
                  <a:lnTo>
                    <a:pt x="162" y="116"/>
                  </a:lnTo>
                  <a:lnTo>
                    <a:pt x="156" y="120"/>
                  </a:lnTo>
                  <a:lnTo>
                    <a:pt x="152" y="123"/>
                  </a:lnTo>
                  <a:lnTo>
                    <a:pt x="150" y="92"/>
                  </a:lnTo>
                  <a:lnTo>
                    <a:pt x="151" y="78"/>
                  </a:lnTo>
                  <a:lnTo>
                    <a:pt x="151" y="52"/>
                  </a:lnTo>
                  <a:lnTo>
                    <a:pt x="152" y="28"/>
                  </a:lnTo>
                  <a:lnTo>
                    <a:pt x="152" y="8"/>
                  </a:lnTo>
                  <a:lnTo>
                    <a:pt x="155" y="0"/>
                  </a:lnTo>
                  <a:lnTo>
                    <a:pt x="130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04" name="Rectangle 1012"/>
            <p:cNvSpPr>
              <a:spLocks noChangeArrowheads="1"/>
            </p:cNvSpPr>
            <p:nvPr/>
          </p:nvSpPr>
          <p:spPr bwMode="auto">
            <a:xfrm>
              <a:off x="3626" y="3198"/>
              <a:ext cx="2" cy="251"/>
            </a:xfrm>
            <a:prstGeom prst="rect">
              <a:avLst/>
            </a:prstGeom>
            <a:solidFill>
              <a:srgbClr val="D0D0D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05" name="Rectangle 1013"/>
            <p:cNvSpPr>
              <a:spLocks noChangeArrowheads="1"/>
            </p:cNvSpPr>
            <p:nvPr/>
          </p:nvSpPr>
          <p:spPr bwMode="auto">
            <a:xfrm>
              <a:off x="3625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06" name="Rectangle 1014"/>
            <p:cNvSpPr>
              <a:spLocks noChangeArrowheads="1"/>
            </p:cNvSpPr>
            <p:nvPr/>
          </p:nvSpPr>
          <p:spPr bwMode="auto">
            <a:xfrm>
              <a:off x="3619" y="3198"/>
              <a:ext cx="2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07" name="Rectangle 1015"/>
            <p:cNvSpPr>
              <a:spLocks noChangeArrowheads="1"/>
            </p:cNvSpPr>
            <p:nvPr/>
          </p:nvSpPr>
          <p:spPr bwMode="auto">
            <a:xfrm>
              <a:off x="3615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08" name="Rectangle 1016"/>
            <p:cNvSpPr>
              <a:spLocks noChangeArrowheads="1"/>
            </p:cNvSpPr>
            <p:nvPr/>
          </p:nvSpPr>
          <p:spPr bwMode="auto">
            <a:xfrm>
              <a:off x="3611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09" name="Rectangle 1017"/>
            <p:cNvSpPr>
              <a:spLocks noChangeArrowheads="1"/>
            </p:cNvSpPr>
            <p:nvPr/>
          </p:nvSpPr>
          <p:spPr bwMode="auto">
            <a:xfrm>
              <a:off x="3606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10" name="Rectangle 1018"/>
            <p:cNvSpPr>
              <a:spLocks noChangeArrowheads="1"/>
            </p:cNvSpPr>
            <p:nvPr/>
          </p:nvSpPr>
          <p:spPr bwMode="auto">
            <a:xfrm>
              <a:off x="3602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11" name="Rectangle 1019"/>
            <p:cNvSpPr>
              <a:spLocks noChangeArrowheads="1"/>
            </p:cNvSpPr>
            <p:nvPr/>
          </p:nvSpPr>
          <p:spPr bwMode="auto">
            <a:xfrm>
              <a:off x="3598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12" name="Rectangle 1020"/>
            <p:cNvSpPr>
              <a:spLocks noChangeArrowheads="1"/>
            </p:cNvSpPr>
            <p:nvPr/>
          </p:nvSpPr>
          <p:spPr bwMode="auto">
            <a:xfrm>
              <a:off x="3594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13" name="Rectangle 1021"/>
            <p:cNvSpPr>
              <a:spLocks noChangeArrowheads="1"/>
            </p:cNvSpPr>
            <p:nvPr/>
          </p:nvSpPr>
          <p:spPr bwMode="auto">
            <a:xfrm>
              <a:off x="3590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14" name="Rectangle 1022"/>
            <p:cNvSpPr>
              <a:spLocks noChangeArrowheads="1"/>
            </p:cNvSpPr>
            <p:nvPr/>
          </p:nvSpPr>
          <p:spPr bwMode="auto">
            <a:xfrm>
              <a:off x="3586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15" name="Rectangle 1023"/>
            <p:cNvSpPr>
              <a:spLocks noChangeArrowheads="1"/>
            </p:cNvSpPr>
            <p:nvPr/>
          </p:nvSpPr>
          <p:spPr bwMode="auto">
            <a:xfrm>
              <a:off x="3582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16" name="Rectangle 1024"/>
            <p:cNvSpPr>
              <a:spLocks noChangeArrowheads="1"/>
            </p:cNvSpPr>
            <p:nvPr/>
          </p:nvSpPr>
          <p:spPr bwMode="auto">
            <a:xfrm>
              <a:off x="3577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17" name="Rectangle 1025"/>
            <p:cNvSpPr>
              <a:spLocks noChangeArrowheads="1"/>
            </p:cNvSpPr>
            <p:nvPr/>
          </p:nvSpPr>
          <p:spPr bwMode="auto">
            <a:xfrm>
              <a:off x="3571" y="3198"/>
              <a:ext cx="2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18" name="Rectangle 1026"/>
            <p:cNvSpPr>
              <a:spLocks noChangeArrowheads="1"/>
            </p:cNvSpPr>
            <p:nvPr/>
          </p:nvSpPr>
          <p:spPr bwMode="auto">
            <a:xfrm>
              <a:off x="3570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19" name="Rectangle 1027"/>
            <p:cNvSpPr>
              <a:spLocks noChangeArrowheads="1"/>
            </p:cNvSpPr>
            <p:nvPr/>
          </p:nvSpPr>
          <p:spPr bwMode="auto">
            <a:xfrm>
              <a:off x="3564" y="3198"/>
              <a:ext cx="2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20" name="Rectangle 1028"/>
            <p:cNvSpPr>
              <a:spLocks noChangeArrowheads="1"/>
            </p:cNvSpPr>
            <p:nvPr/>
          </p:nvSpPr>
          <p:spPr bwMode="auto">
            <a:xfrm>
              <a:off x="3559" y="3198"/>
              <a:ext cx="2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21" name="Rectangle 1029"/>
            <p:cNvSpPr>
              <a:spLocks noChangeArrowheads="1"/>
            </p:cNvSpPr>
            <p:nvPr/>
          </p:nvSpPr>
          <p:spPr bwMode="auto">
            <a:xfrm>
              <a:off x="3556" y="3198"/>
              <a:ext cx="1" cy="251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22" name="Rectangle 1030"/>
            <p:cNvSpPr>
              <a:spLocks noChangeArrowheads="1"/>
            </p:cNvSpPr>
            <p:nvPr/>
          </p:nvSpPr>
          <p:spPr bwMode="auto">
            <a:xfrm>
              <a:off x="3551" y="3198"/>
              <a:ext cx="1" cy="251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23" name="Rectangle 1031"/>
            <p:cNvSpPr>
              <a:spLocks noChangeArrowheads="1"/>
            </p:cNvSpPr>
            <p:nvPr/>
          </p:nvSpPr>
          <p:spPr bwMode="auto">
            <a:xfrm>
              <a:off x="3546" y="3198"/>
              <a:ext cx="1" cy="251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24" name="Rectangle 1032"/>
            <p:cNvSpPr>
              <a:spLocks noChangeArrowheads="1"/>
            </p:cNvSpPr>
            <p:nvPr/>
          </p:nvSpPr>
          <p:spPr bwMode="auto">
            <a:xfrm>
              <a:off x="3542" y="3198"/>
              <a:ext cx="1" cy="251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25" name="Rectangle 1033"/>
            <p:cNvSpPr>
              <a:spLocks noChangeArrowheads="1"/>
            </p:cNvSpPr>
            <p:nvPr/>
          </p:nvSpPr>
          <p:spPr bwMode="auto">
            <a:xfrm>
              <a:off x="3538" y="3198"/>
              <a:ext cx="1" cy="251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26" name="Rectangle 1034"/>
            <p:cNvSpPr>
              <a:spLocks noChangeArrowheads="1"/>
            </p:cNvSpPr>
            <p:nvPr/>
          </p:nvSpPr>
          <p:spPr bwMode="auto">
            <a:xfrm>
              <a:off x="3534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27" name="Rectangle 1035"/>
            <p:cNvSpPr>
              <a:spLocks noChangeArrowheads="1"/>
            </p:cNvSpPr>
            <p:nvPr/>
          </p:nvSpPr>
          <p:spPr bwMode="auto">
            <a:xfrm>
              <a:off x="3530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28" name="Rectangle 1036"/>
            <p:cNvSpPr>
              <a:spLocks noChangeArrowheads="1"/>
            </p:cNvSpPr>
            <p:nvPr/>
          </p:nvSpPr>
          <p:spPr bwMode="auto">
            <a:xfrm>
              <a:off x="3526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29" name="Rectangle 1037"/>
            <p:cNvSpPr>
              <a:spLocks noChangeArrowheads="1"/>
            </p:cNvSpPr>
            <p:nvPr/>
          </p:nvSpPr>
          <p:spPr bwMode="auto">
            <a:xfrm>
              <a:off x="3522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30" name="Rectangle 1038"/>
            <p:cNvSpPr>
              <a:spLocks noChangeArrowheads="1"/>
            </p:cNvSpPr>
            <p:nvPr/>
          </p:nvSpPr>
          <p:spPr bwMode="auto">
            <a:xfrm>
              <a:off x="3518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31" name="Rectangle 1039"/>
            <p:cNvSpPr>
              <a:spLocks noChangeArrowheads="1"/>
            </p:cNvSpPr>
            <p:nvPr/>
          </p:nvSpPr>
          <p:spPr bwMode="auto">
            <a:xfrm>
              <a:off x="3514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32" name="Rectangle 1040"/>
            <p:cNvSpPr>
              <a:spLocks noChangeArrowheads="1"/>
            </p:cNvSpPr>
            <p:nvPr/>
          </p:nvSpPr>
          <p:spPr bwMode="auto">
            <a:xfrm>
              <a:off x="3510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33" name="Rectangle 1041"/>
            <p:cNvSpPr>
              <a:spLocks noChangeArrowheads="1"/>
            </p:cNvSpPr>
            <p:nvPr/>
          </p:nvSpPr>
          <p:spPr bwMode="auto">
            <a:xfrm>
              <a:off x="3504" y="3198"/>
              <a:ext cx="1" cy="251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34" name="Rectangle 1042"/>
            <p:cNvSpPr>
              <a:spLocks noChangeArrowheads="1"/>
            </p:cNvSpPr>
            <p:nvPr/>
          </p:nvSpPr>
          <p:spPr bwMode="auto">
            <a:xfrm>
              <a:off x="3501" y="3198"/>
              <a:ext cx="1" cy="251"/>
            </a:xfrm>
            <a:prstGeom prst="rect">
              <a:avLst/>
            </a:prstGeom>
            <a:solidFill>
              <a:srgbClr val="909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35" name="Rectangle 1043"/>
            <p:cNvSpPr>
              <a:spLocks noChangeArrowheads="1"/>
            </p:cNvSpPr>
            <p:nvPr/>
          </p:nvSpPr>
          <p:spPr bwMode="auto">
            <a:xfrm>
              <a:off x="3495" y="3198"/>
              <a:ext cx="2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36" name="Rectangle 1044"/>
            <p:cNvSpPr>
              <a:spLocks noChangeArrowheads="1"/>
            </p:cNvSpPr>
            <p:nvPr/>
          </p:nvSpPr>
          <p:spPr bwMode="auto">
            <a:xfrm>
              <a:off x="3490" y="3198"/>
              <a:ext cx="2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37" name="Rectangle 1045"/>
            <p:cNvSpPr>
              <a:spLocks noChangeArrowheads="1"/>
            </p:cNvSpPr>
            <p:nvPr/>
          </p:nvSpPr>
          <p:spPr bwMode="auto">
            <a:xfrm>
              <a:off x="3486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38" name="Rectangle 1046"/>
            <p:cNvSpPr>
              <a:spLocks noChangeArrowheads="1"/>
            </p:cNvSpPr>
            <p:nvPr/>
          </p:nvSpPr>
          <p:spPr bwMode="auto">
            <a:xfrm>
              <a:off x="3482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39" name="Rectangle 1047"/>
            <p:cNvSpPr>
              <a:spLocks noChangeArrowheads="1"/>
            </p:cNvSpPr>
            <p:nvPr/>
          </p:nvSpPr>
          <p:spPr bwMode="auto">
            <a:xfrm>
              <a:off x="3478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40" name="Rectangle 1048"/>
            <p:cNvSpPr>
              <a:spLocks noChangeArrowheads="1"/>
            </p:cNvSpPr>
            <p:nvPr/>
          </p:nvSpPr>
          <p:spPr bwMode="auto">
            <a:xfrm>
              <a:off x="3474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41" name="Rectangle 1049"/>
            <p:cNvSpPr>
              <a:spLocks noChangeArrowheads="1"/>
            </p:cNvSpPr>
            <p:nvPr/>
          </p:nvSpPr>
          <p:spPr bwMode="auto">
            <a:xfrm>
              <a:off x="3470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42" name="Rectangle 1050"/>
            <p:cNvSpPr>
              <a:spLocks noChangeArrowheads="1"/>
            </p:cNvSpPr>
            <p:nvPr/>
          </p:nvSpPr>
          <p:spPr bwMode="auto">
            <a:xfrm>
              <a:off x="3466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43" name="Rectangle 1051"/>
            <p:cNvSpPr>
              <a:spLocks noChangeArrowheads="1"/>
            </p:cNvSpPr>
            <p:nvPr/>
          </p:nvSpPr>
          <p:spPr bwMode="auto">
            <a:xfrm>
              <a:off x="3462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44" name="Rectangle 1052"/>
            <p:cNvSpPr>
              <a:spLocks noChangeArrowheads="1"/>
            </p:cNvSpPr>
            <p:nvPr/>
          </p:nvSpPr>
          <p:spPr bwMode="auto">
            <a:xfrm>
              <a:off x="3458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45" name="Rectangle 1053"/>
            <p:cNvSpPr>
              <a:spLocks noChangeArrowheads="1"/>
            </p:cNvSpPr>
            <p:nvPr/>
          </p:nvSpPr>
          <p:spPr bwMode="auto">
            <a:xfrm>
              <a:off x="3454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46" name="Rectangle 1054"/>
            <p:cNvSpPr>
              <a:spLocks noChangeArrowheads="1"/>
            </p:cNvSpPr>
            <p:nvPr/>
          </p:nvSpPr>
          <p:spPr bwMode="auto">
            <a:xfrm>
              <a:off x="3449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47" name="Rectangle 1055"/>
            <p:cNvSpPr>
              <a:spLocks noChangeArrowheads="1"/>
            </p:cNvSpPr>
            <p:nvPr/>
          </p:nvSpPr>
          <p:spPr bwMode="auto">
            <a:xfrm>
              <a:off x="3444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48" name="Rectangle 1056"/>
            <p:cNvSpPr>
              <a:spLocks noChangeArrowheads="1"/>
            </p:cNvSpPr>
            <p:nvPr/>
          </p:nvSpPr>
          <p:spPr bwMode="auto">
            <a:xfrm>
              <a:off x="3441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49" name="Rectangle 1057"/>
            <p:cNvSpPr>
              <a:spLocks noChangeArrowheads="1"/>
            </p:cNvSpPr>
            <p:nvPr/>
          </p:nvSpPr>
          <p:spPr bwMode="auto">
            <a:xfrm>
              <a:off x="3435" y="3198"/>
              <a:ext cx="2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50" name="Rectangle 1058"/>
            <p:cNvSpPr>
              <a:spLocks noChangeArrowheads="1"/>
            </p:cNvSpPr>
            <p:nvPr/>
          </p:nvSpPr>
          <p:spPr bwMode="auto">
            <a:xfrm>
              <a:off x="3431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51" name="Rectangle 1059"/>
            <p:cNvSpPr>
              <a:spLocks noChangeArrowheads="1"/>
            </p:cNvSpPr>
            <p:nvPr/>
          </p:nvSpPr>
          <p:spPr bwMode="auto">
            <a:xfrm>
              <a:off x="3427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52" name="Rectangle 1060"/>
            <p:cNvSpPr>
              <a:spLocks noChangeArrowheads="1"/>
            </p:cNvSpPr>
            <p:nvPr/>
          </p:nvSpPr>
          <p:spPr bwMode="auto">
            <a:xfrm>
              <a:off x="3425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53" name="Rectangle 1061"/>
            <p:cNvSpPr>
              <a:spLocks noChangeArrowheads="1"/>
            </p:cNvSpPr>
            <p:nvPr/>
          </p:nvSpPr>
          <p:spPr bwMode="auto">
            <a:xfrm>
              <a:off x="3418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54" name="Rectangle 1062"/>
            <p:cNvSpPr>
              <a:spLocks noChangeArrowheads="1"/>
            </p:cNvSpPr>
            <p:nvPr/>
          </p:nvSpPr>
          <p:spPr bwMode="auto">
            <a:xfrm>
              <a:off x="3414" y="3198"/>
              <a:ext cx="1" cy="251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55" name="Rectangle 1063"/>
            <p:cNvSpPr>
              <a:spLocks noChangeArrowheads="1"/>
            </p:cNvSpPr>
            <p:nvPr/>
          </p:nvSpPr>
          <p:spPr bwMode="auto">
            <a:xfrm>
              <a:off x="3410" y="3198"/>
              <a:ext cx="1" cy="251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56" name="Rectangle 1064"/>
            <p:cNvSpPr>
              <a:spLocks noChangeArrowheads="1"/>
            </p:cNvSpPr>
            <p:nvPr/>
          </p:nvSpPr>
          <p:spPr bwMode="auto">
            <a:xfrm>
              <a:off x="3406" y="3198"/>
              <a:ext cx="1" cy="251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57" name="Rectangle 1065"/>
            <p:cNvSpPr>
              <a:spLocks noChangeArrowheads="1"/>
            </p:cNvSpPr>
            <p:nvPr/>
          </p:nvSpPr>
          <p:spPr bwMode="auto">
            <a:xfrm>
              <a:off x="3402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58" name="Rectangle 1066"/>
            <p:cNvSpPr>
              <a:spLocks noChangeArrowheads="1"/>
            </p:cNvSpPr>
            <p:nvPr/>
          </p:nvSpPr>
          <p:spPr bwMode="auto">
            <a:xfrm>
              <a:off x="3398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59" name="Rectangle 1067"/>
            <p:cNvSpPr>
              <a:spLocks noChangeArrowheads="1"/>
            </p:cNvSpPr>
            <p:nvPr/>
          </p:nvSpPr>
          <p:spPr bwMode="auto">
            <a:xfrm>
              <a:off x="3394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60" name="Rectangle 1068"/>
            <p:cNvSpPr>
              <a:spLocks noChangeArrowheads="1"/>
            </p:cNvSpPr>
            <p:nvPr/>
          </p:nvSpPr>
          <p:spPr bwMode="auto">
            <a:xfrm>
              <a:off x="3390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61" name="Rectangle 1069"/>
            <p:cNvSpPr>
              <a:spLocks noChangeArrowheads="1"/>
            </p:cNvSpPr>
            <p:nvPr/>
          </p:nvSpPr>
          <p:spPr bwMode="auto">
            <a:xfrm>
              <a:off x="3386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62" name="Rectangle 1070"/>
            <p:cNvSpPr>
              <a:spLocks noChangeArrowheads="1"/>
            </p:cNvSpPr>
            <p:nvPr/>
          </p:nvSpPr>
          <p:spPr bwMode="auto">
            <a:xfrm>
              <a:off x="3381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63" name="Rectangle 1071"/>
            <p:cNvSpPr>
              <a:spLocks noChangeArrowheads="1"/>
            </p:cNvSpPr>
            <p:nvPr/>
          </p:nvSpPr>
          <p:spPr bwMode="auto">
            <a:xfrm>
              <a:off x="3375" y="3198"/>
              <a:ext cx="2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64" name="Rectangle 1072"/>
            <p:cNvSpPr>
              <a:spLocks noChangeArrowheads="1"/>
            </p:cNvSpPr>
            <p:nvPr/>
          </p:nvSpPr>
          <p:spPr bwMode="auto">
            <a:xfrm>
              <a:off x="3372" y="3198"/>
              <a:ext cx="1" cy="251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65" name="Rectangle 1073"/>
            <p:cNvSpPr>
              <a:spLocks noChangeArrowheads="1"/>
            </p:cNvSpPr>
            <p:nvPr/>
          </p:nvSpPr>
          <p:spPr bwMode="auto">
            <a:xfrm>
              <a:off x="3366" y="3198"/>
              <a:ext cx="2" cy="251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66" name="Rectangle 1074"/>
            <p:cNvSpPr>
              <a:spLocks noChangeArrowheads="1"/>
            </p:cNvSpPr>
            <p:nvPr/>
          </p:nvSpPr>
          <p:spPr bwMode="auto">
            <a:xfrm>
              <a:off x="3364" y="3198"/>
              <a:ext cx="1" cy="251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67" name="Rectangle 1075"/>
            <p:cNvSpPr>
              <a:spLocks noChangeArrowheads="1"/>
            </p:cNvSpPr>
            <p:nvPr/>
          </p:nvSpPr>
          <p:spPr bwMode="auto">
            <a:xfrm>
              <a:off x="3360" y="3198"/>
              <a:ext cx="1" cy="251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68" name="Rectangle 1076"/>
            <p:cNvSpPr>
              <a:spLocks noChangeArrowheads="1"/>
            </p:cNvSpPr>
            <p:nvPr/>
          </p:nvSpPr>
          <p:spPr bwMode="auto">
            <a:xfrm>
              <a:off x="3355" y="3198"/>
              <a:ext cx="1" cy="251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69" name="Rectangle 1077"/>
            <p:cNvSpPr>
              <a:spLocks noChangeArrowheads="1"/>
            </p:cNvSpPr>
            <p:nvPr/>
          </p:nvSpPr>
          <p:spPr bwMode="auto">
            <a:xfrm>
              <a:off x="3350" y="3198"/>
              <a:ext cx="1" cy="251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70" name="Freeform 1078"/>
            <p:cNvSpPr>
              <a:spLocks/>
            </p:cNvSpPr>
            <p:nvPr/>
          </p:nvSpPr>
          <p:spPr bwMode="auto">
            <a:xfrm>
              <a:off x="3346" y="3198"/>
              <a:ext cx="283" cy="259"/>
            </a:xfrm>
            <a:custGeom>
              <a:avLst/>
              <a:gdLst>
                <a:gd name="T0" fmla="*/ 133 w 283"/>
                <a:gd name="T1" fmla="*/ 47 h 259"/>
                <a:gd name="T2" fmla="*/ 129 w 283"/>
                <a:gd name="T3" fmla="*/ 98 h 259"/>
                <a:gd name="T4" fmla="*/ 121 w 283"/>
                <a:gd name="T5" fmla="*/ 127 h 259"/>
                <a:gd name="T6" fmla="*/ 108 w 283"/>
                <a:gd name="T7" fmla="*/ 119 h 259"/>
                <a:gd name="T8" fmla="*/ 101 w 283"/>
                <a:gd name="T9" fmla="*/ 134 h 259"/>
                <a:gd name="T10" fmla="*/ 91 w 283"/>
                <a:gd name="T11" fmla="*/ 140 h 259"/>
                <a:gd name="T12" fmla="*/ 31 w 283"/>
                <a:gd name="T13" fmla="*/ 140 h 259"/>
                <a:gd name="T14" fmla="*/ 5 w 283"/>
                <a:gd name="T15" fmla="*/ 149 h 259"/>
                <a:gd name="T16" fmla="*/ 0 w 283"/>
                <a:gd name="T17" fmla="*/ 168 h 259"/>
                <a:gd name="T18" fmla="*/ 0 w 283"/>
                <a:gd name="T19" fmla="*/ 181 h 259"/>
                <a:gd name="T20" fmla="*/ 7 w 283"/>
                <a:gd name="T21" fmla="*/ 192 h 259"/>
                <a:gd name="T22" fmla="*/ 11 w 283"/>
                <a:gd name="T23" fmla="*/ 201 h 259"/>
                <a:gd name="T24" fmla="*/ 27 w 283"/>
                <a:gd name="T25" fmla="*/ 209 h 259"/>
                <a:gd name="T26" fmla="*/ 39 w 283"/>
                <a:gd name="T27" fmla="*/ 206 h 259"/>
                <a:gd name="T28" fmla="*/ 41 w 283"/>
                <a:gd name="T29" fmla="*/ 189 h 259"/>
                <a:gd name="T30" fmla="*/ 25 w 283"/>
                <a:gd name="T31" fmla="*/ 170 h 259"/>
                <a:gd name="T32" fmla="*/ 34 w 283"/>
                <a:gd name="T33" fmla="*/ 160 h 259"/>
                <a:gd name="T34" fmla="*/ 78 w 283"/>
                <a:gd name="T35" fmla="*/ 162 h 259"/>
                <a:gd name="T36" fmla="*/ 85 w 283"/>
                <a:gd name="T37" fmla="*/ 171 h 259"/>
                <a:gd name="T38" fmla="*/ 61 w 283"/>
                <a:gd name="T39" fmla="*/ 202 h 259"/>
                <a:gd name="T40" fmla="*/ 76 w 283"/>
                <a:gd name="T41" fmla="*/ 247 h 259"/>
                <a:gd name="T42" fmla="*/ 97 w 283"/>
                <a:gd name="T43" fmla="*/ 248 h 259"/>
                <a:gd name="T44" fmla="*/ 102 w 283"/>
                <a:gd name="T45" fmla="*/ 227 h 259"/>
                <a:gd name="T46" fmla="*/ 83 w 283"/>
                <a:gd name="T47" fmla="*/ 208 h 259"/>
                <a:gd name="T48" fmla="*/ 83 w 283"/>
                <a:gd name="T49" fmla="*/ 197 h 259"/>
                <a:gd name="T50" fmla="*/ 115 w 283"/>
                <a:gd name="T51" fmla="*/ 175 h 259"/>
                <a:gd name="T52" fmla="*/ 148 w 283"/>
                <a:gd name="T53" fmla="*/ 165 h 259"/>
                <a:gd name="T54" fmla="*/ 173 w 283"/>
                <a:gd name="T55" fmla="*/ 195 h 259"/>
                <a:gd name="T56" fmla="*/ 185 w 283"/>
                <a:gd name="T57" fmla="*/ 217 h 259"/>
                <a:gd name="T58" fmla="*/ 176 w 283"/>
                <a:gd name="T59" fmla="*/ 234 h 259"/>
                <a:gd name="T60" fmla="*/ 185 w 283"/>
                <a:gd name="T61" fmla="*/ 257 h 259"/>
                <a:gd name="T62" fmla="*/ 207 w 283"/>
                <a:gd name="T63" fmla="*/ 249 h 259"/>
                <a:gd name="T64" fmla="*/ 213 w 283"/>
                <a:gd name="T65" fmla="*/ 219 h 259"/>
                <a:gd name="T66" fmla="*/ 199 w 283"/>
                <a:gd name="T67" fmla="*/ 194 h 259"/>
                <a:gd name="T68" fmla="*/ 174 w 283"/>
                <a:gd name="T69" fmla="*/ 166 h 259"/>
                <a:gd name="T70" fmla="*/ 222 w 283"/>
                <a:gd name="T71" fmla="*/ 170 h 259"/>
                <a:gd name="T72" fmla="*/ 258 w 283"/>
                <a:gd name="T73" fmla="*/ 175 h 259"/>
                <a:gd name="T74" fmla="*/ 253 w 283"/>
                <a:gd name="T75" fmla="*/ 191 h 259"/>
                <a:gd name="T76" fmla="*/ 245 w 283"/>
                <a:gd name="T77" fmla="*/ 212 h 259"/>
                <a:gd name="T78" fmla="*/ 255 w 283"/>
                <a:gd name="T79" fmla="*/ 223 h 259"/>
                <a:gd name="T80" fmla="*/ 270 w 283"/>
                <a:gd name="T81" fmla="*/ 216 h 259"/>
                <a:gd name="T82" fmla="*/ 270 w 283"/>
                <a:gd name="T83" fmla="*/ 204 h 259"/>
                <a:gd name="T84" fmla="*/ 280 w 283"/>
                <a:gd name="T85" fmla="*/ 197 h 259"/>
                <a:gd name="T86" fmla="*/ 282 w 283"/>
                <a:gd name="T87" fmla="*/ 174 h 259"/>
                <a:gd name="T88" fmla="*/ 273 w 283"/>
                <a:gd name="T89" fmla="*/ 152 h 259"/>
                <a:gd name="T90" fmla="*/ 233 w 283"/>
                <a:gd name="T91" fmla="*/ 144 h 259"/>
                <a:gd name="T92" fmla="*/ 190 w 283"/>
                <a:gd name="T93" fmla="*/ 144 h 259"/>
                <a:gd name="T94" fmla="*/ 173 w 283"/>
                <a:gd name="T95" fmla="*/ 137 h 259"/>
                <a:gd name="T96" fmla="*/ 184 w 283"/>
                <a:gd name="T97" fmla="*/ 128 h 259"/>
                <a:gd name="T98" fmla="*/ 164 w 283"/>
                <a:gd name="T99" fmla="*/ 119 h 259"/>
                <a:gd name="T100" fmla="*/ 155 w 283"/>
                <a:gd name="T101" fmla="*/ 126 h 259"/>
                <a:gd name="T102" fmla="*/ 153 w 283"/>
                <a:gd name="T103" fmla="*/ 80 h 259"/>
                <a:gd name="T104" fmla="*/ 154 w 283"/>
                <a:gd name="T105" fmla="*/ 28 h 259"/>
                <a:gd name="T106" fmla="*/ 157 w 283"/>
                <a:gd name="T107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83" h="259">
                  <a:moveTo>
                    <a:pt x="132" y="2"/>
                  </a:moveTo>
                  <a:lnTo>
                    <a:pt x="133" y="47"/>
                  </a:lnTo>
                  <a:lnTo>
                    <a:pt x="132" y="72"/>
                  </a:lnTo>
                  <a:lnTo>
                    <a:pt x="129" y="98"/>
                  </a:lnTo>
                  <a:lnTo>
                    <a:pt x="126" y="120"/>
                  </a:lnTo>
                  <a:lnTo>
                    <a:pt x="121" y="127"/>
                  </a:lnTo>
                  <a:lnTo>
                    <a:pt x="113" y="121"/>
                  </a:lnTo>
                  <a:lnTo>
                    <a:pt x="108" y="119"/>
                  </a:lnTo>
                  <a:lnTo>
                    <a:pt x="95" y="128"/>
                  </a:lnTo>
                  <a:lnTo>
                    <a:pt x="101" y="134"/>
                  </a:lnTo>
                  <a:lnTo>
                    <a:pt x="105" y="139"/>
                  </a:lnTo>
                  <a:lnTo>
                    <a:pt x="91" y="140"/>
                  </a:lnTo>
                  <a:lnTo>
                    <a:pt x="57" y="140"/>
                  </a:lnTo>
                  <a:lnTo>
                    <a:pt x="31" y="140"/>
                  </a:lnTo>
                  <a:lnTo>
                    <a:pt x="11" y="142"/>
                  </a:lnTo>
                  <a:lnTo>
                    <a:pt x="5" y="149"/>
                  </a:lnTo>
                  <a:lnTo>
                    <a:pt x="0" y="159"/>
                  </a:lnTo>
                  <a:lnTo>
                    <a:pt x="0" y="168"/>
                  </a:lnTo>
                  <a:lnTo>
                    <a:pt x="0" y="175"/>
                  </a:lnTo>
                  <a:lnTo>
                    <a:pt x="0" y="181"/>
                  </a:lnTo>
                  <a:lnTo>
                    <a:pt x="3" y="188"/>
                  </a:lnTo>
                  <a:lnTo>
                    <a:pt x="7" y="192"/>
                  </a:lnTo>
                  <a:lnTo>
                    <a:pt x="11" y="192"/>
                  </a:lnTo>
                  <a:lnTo>
                    <a:pt x="11" y="201"/>
                  </a:lnTo>
                  <a:lnTo>
                    <a:pt x="18" y="206"/>
                  </a:lnTo>
                  <a:lnTo>
                    <a:pt x="27" y="209"/>
                  </a:lnTo>
                  <a:lnTo>
                    <a:pt x="33" y="209"/>
                  </a:lnTo>
                  <a:lnTo>
                    <a:pt x="39" y="206"/>
                  </a:lnTo>
                  <a:lnTo>
                    <a:pt x="43" y="198"/>
                  </a:lnTo>
                  <a:lnTo>
                    <a:pt x="41" y="189"/>
                  </a:lnTo>
                  <a:lnTo>
                    <a:pt x="33" y="179"/>
                  </a:lnTo>
                  <a:lnTo>
                    <a:pt x="25" y="170"/>
                  </a:lnTo>
                  <a:lnTo>
                    <a:pt x="25" y="162"/>
                  </a:lnTo>
                  <a:lnTo>
                    <a:pt x="34" y="160"/>
                  </a:lnTo>
                  <a:lnTo>
                    <a:pt x="59" y="162"/>
                  </a:lnTo>
                  <a:lnTo>
                    <a:pt x="78" y="162"/>
                  </a:lnTo>
                  <a:lnTo>
                    <a:pt x="94" y="160"/>
                  </a:lnTo>
                  <a:lnTo>
                    <a:pt x="85" y="171"/>
                  </a:lnTo>
                  <a:lnTo>
                    <a:pt x="69" y="182"/>
                  </a:lnTo>
                  <a:lnTo>
                    <a:pt x="61" y="202"/>
                  </a:lnTo>
                  <a:lnTo>
                    <a:pt x="61" y="217"/>
                  </a:lnTo>
                  <a:lnTo>
                    <a:pt x="76" y="247"/>
                  </a:lnTo>
                  <a:lnTo>
                    <a:pt x="85" y="251"/>
                  </a:lnTo>
                  <a:lnTo>
                    <a:pt x="97" y="248"/>
                  </a:lnTo>
                  <a:lnTo>
                    <a:pt x="103" y="239"/>
                  </a:lnTo>
                  <a:lnTo>
                    <a:pt x="102" y="227"/>
                  </a:lnTo>
                  <a:lnTo>
                    <a:pt x="94" y="215"/>
                  </a:lnTo>
                  <a:lnTo>
                    <a:pt x="83" y="208"/>
                  </a:lnTo>
                  <a:lnTo>
                    <a:pt x="79" y="205"/>
                  </a:lnTo>
                  <a:lnTo>
                    <a:pt x="83" y="197"/>
                  </a:lnTo>
                  <a:lnTo>
                    <a:pt x="95" y="187"/>
                  </a:lnTo>
                  <a:lnTo>
                    <a:pt x="115" y="175"/>
                  </a:lnTo>
                  <a:lnTo>
                    <a:pt x="139" y="162"/>
                  </a:lnTo>
                  <a:lnTo>
                    <a:pt x="148" y="165"/>
                  </a:lnTo>
                  <a:lnTo>
                    <a:pt x="160" y="179"/>
                  </a:lnTo>
                  <a:lnTo>
                    <a:pt x="173" y="195"/>
                  </a:lnTo>
                  <a:lnTo>
                    <a:pt x="180" y="209"/>
                  </a:lnTo>
                  <a:lnTo>
                    <a:pt x="185" y="217"/>
                  </a:lnTo>
                  <a:lnTo>
                    <a:pt x="180" y="223"/>
                  </a:lnTo>
                  <a:lnTo>
                    <a:pt x="176" y="234"/>
                  </a:lnTo>
                  <a:lnTo>
                    <a:pt x="177" y="248"/>
                  </a:lnTo>
                  <a:lnTo>
                    <a:pt x="185" y="257"/>
                  </a:lnTo>
                  <a:lnTo>
                    <a:pt x="200" y="258"/>
                  </a:lnTo>
                  <a:lnTo>
                    <a:pt x="207" y="249"/>
                  </a:lnTo>
                  <a:lnTo>
                    <a:pt x="213" y="236"/>
                  </a:lnTo>
                  <a:lnTo>
                    <a:pt x="213" y="219"/>
                  </a:lnTo>
                  <a:lnTo>
                    <a:pt x="206" y="204"/>
                  </a:lnTo>
                  <a:lnTo>
                    <a:pt x="199" y="194"/>
                  </a:lnTo>
                  <a:lnTo>
                    <a:pt x="189" y="179"/>
                  </a:lnTo>
                  <a:lnTo>
                    <a:pt x="174" y="166"/>
                  </a:lnTo>
                  <a:lnTo>
                    <a:pt x="189" y="166"/>
                  </a:lnTo>
                  <a:lnTo>
                    <a:pt x="222" y="170"/>
                  </a:lnTo>
                  <a:lnTo>
                    <a:pt x="249" y="172"/>
                  </a:lnTo>
                  <a:lnTo>
                    <a:pt x="258" y="175"/>
                  </a:lnTo>
                  <a:lnTo>
                    <a:pt x="258" y="184"/>
                  </a:lnTo>
                  <a:lnTo>
                    <a:pt x="253" y="191"/>
                  </a:lnTo>
                  <a:lnTo>
                    <a:pt x="246" y="202"/>
                  </a:lnTo>
                  <a:lnTo>
                    <a:pt x="245" y="212"/>
                  </a:lnTo>
                  <a:lnTo>
                    <a:pt x="249" y="219"/>
                  </a:lnTo>
                  <a:lnTo>
                    <a:pt x="255" y="223"/>
                  </a:lnTo>
                  <a:lnTo>
                    <a:pt x="264" y="223"/>
                  </a:lnTo>
                  <a:lnTo>
                    <a:pt x="270" y="216"/>
                  </a:lnTo>
                  <a:lnTo>
                    <a:pt x="273" y="209"/>
                  </a:lnTo>
                  <a:lnTo>
                    <a:pt x="270" y="204"/>
                  </a:lnTo>
                  <a:lnTo>
                    <a:pt x="274" y="201"/>
                  </a:lnTo>
                  <a:lnTo>
                    <a:pt x="280" y="197"/>
                  </a:lnTo>
                  <a:lnTo>
                    <a:pt x="282" y="192"/>
                  </a:lnTo>
                  <a:lnTo>
                    <a:pt x="282" y="174"/>
                  </a:lnTo>
                  <a:lnTo>
                    <a:pt x="280" y="156"/>
                  </a:lnTo>
                  <a:lnTo>
                    <a:pt x="273" y="152"/>
                  </a:lnTo>
                  <a:lnTo>
                    <a:pt x="261" y="147"/>
                  </a:lnTo>
                  <a:lnTo>
                    <a:pt x="233" y="144"/>
                  </a:lnTo>
                  <a:lnTo>
                    <a:pt x="209" y="144"/>
                  </a:lnTo>
                  <a:lnTo>
                    <a:pt x="190" y="144"/>
                  </a:lnTo>
                  <a:lnTo>
                    <a:pt x="173" y="141"/>
                  </a:lnTo>
                  <a:lnTo>
                    <a:pt x="173" y="137"/>
                  </a:lnTo>
                  <a:lnTo>
                    <a:pt x="179" y="134"/>
                  </a:lnTo>
                  <a:lnTo>
                    <a:pt x="184" y="128"/>
                  </a:lnTo>
                  <a:lnTo>
                    <a:pt x="177" y="125"/>
                  </a:lnTo>
                  <a:lnTo>
                    <a:pt x="164" y="119"/>
                  </a:lnTo>
                  <a:lnTo>
                    <a:pt x="159" y="123"/>
                  </a:lnTo>
                  <a:lnTo>
                    <a:pt x="155" y="126"/>
                  </a:lnTo>
                  <a:lnTo>
                    <a:pt x="152" y="94"/>
                  </a:lnTo>
                  <a:lnTo>
                    <a:pt x="153" y="80"/>
                  </a:lnTo>
                  <a:lnTo>
                    <a:pt x="153" y="54"/>
                  </a:lnTo>
                  <a:lnTo>
                    <a:pt x="154" y="28"/>
                  </a:lnTo>
                  <a:lnTo>
                    <a:pt x="155" y="8"/>
                  </a:lnTo>
                  <a:lnTo>
                    <a:pt x="157" y="0"/>
                  </a:lnTo>
                  <a:lnTo>
                    <a:pt x="132" y="2"/>
                  </a:lnTo>
                </a:path>
              </a:pathLst>
            </a:custGeom>
            <a:noFill/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71" name="Freeform 1079"/>
            <p:cNvSpPr>
              <a:spLocks/>
            </p:cNvSpPr>
            <p:nvPr/>
          </p:nvSpPr>
          <p:spPr bwMode="auto">
            <a:xfrm>
              <a:off x="3334" y="2962"/>
              <a:ext cx="311" cy="260"/>
            </a:xfrm>
            <a:custGeom>
              <a:avLst/>
              <a:gdLst>
                <a:gd name="T0" fmla="*/ 1 w 311"/>
                <a:gd name="T1" fmla="*/ 189 h 260"/>
                <a:gd name="T2" fmla="*/ 0 w 311"/>
                <a:gd name="T3" fmla="*/ 188 h 260"/>
                <a:gd name="T4" fmla="*/ 13 w 311"/>
                <a:gd name="T5" fmla="*/ 212 h 260"/>
                <a:gd name="T6" fmla="*/ 42 w 311"/>
                <a:gd name="T7" fmla="*/ 235 h 260"/>
                <a:gd name="T8" fmla="*/ 66 w 311"/>
                <a:gd name="T9" fmla="*/ 248 h 260"/>
                <a:gd name="T10" fmla="*/ 89 w 311"/>
                <a:gd name="T11" fmla="*/ 259 h 260"/>
                <a:gd name="T12" fmla="*/ 105 w 311"/>
                <a:gd name="T13" fmla="*/ 259 h 260"/>
                <a:gd name="T14" fmla="*/ 115 w 311"/>
                <a:gd name="T15" fmla="*/ 250 h 260"/>
                <a:gd name="T16" fmla="*/ 135 w 311"/>
                <a:gd name="T17" fmla="*/ 244 h 260"/>
                <a:gd name="T18" fmla="*/ 164 w 311"/>
                <a:gd name="T19" fmla="*/ 242 h 260"/>
                <a:gd name="T20" fmla="*/ 219 w 311"/>
                <a:gd name="T21" fmla="*/ 237 h 260"/>
                <a:gd name="T22" fmla="*/ 261 w 311"/>
                <a:gd name="T23" fmla="*/ 227 h 260"/>
                <a:gd name="T24" fmla="*/ 285 w 311"/>
                <a:gd name="T25" fmla="*/ 222 h 260"/>
                <a:gd name="T26" fmla="*/ 291 w 311"/>
                <a:gd name="T27" fmla="*/ 215 h 260"/>
                <a:gd name="T28" fmla="*/ 296 w 311"/>
                <a:gd name="T29" fmla="*/ 206 h 260"/>
                <a:gd name="T30" fmla="*/ 301 w 311"/>
                <a:gd name="T31" fmla="*/ 195 h 260"/>
                <a:gd name="T32" fmla="*/ 301 w 311"/>
                <a:gd name="T33" fmla="*/ 168 h 260"/>
                <a:gd name="T34" fmla="*/ 305 w 311"/>
                <a:gd name="T35" fmla="*/ 140 h 260"/>
                <a:gd name="T36" fmla="*/ 306 w 311"/>
                <a:gd name="T37" fmla="*/ 90 h 260"/>
                <a:gd name="T38" fmla="*/ 310 w 311"/>
                <a:gd name="T39" fmla="*/ 52 h 260"/>
                <a:gd name="T40" fmla="*/ 310 w 311"/>
                <a:gd name="T41" fmla="*/ 31 h 260"/>
                <a:gd name="T42" fmla="*/ 302 w 311"/>
                <a:gd name="T43" fmla="*/ 8 h 260"/>
                <a:gd name="T44" fmla="*/ 288 w 311"/>
                <a:gd name="T45" fmla="*/ 0 h 260"/>
                <a:gd name="T46" fmla="*/ 1 w 311"/>
                <a:gd name="T47" fmla="*/ 189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11" h="260">
                  <a:moveTo>
                    <a:pt x="1" y="189"/>
                  </a:moveTo>
                  <a:lnTo>
                    <a:pt x="0" y="188"/>
                  </a:lnTo>
                  <a:lnTo>
                    <a:pt x="13" y="212"/>
                  </a:lnTo>
                  <a:lnTo>
                    <a:pt x="42" y="235"/>
                  </a:lnTo>
                  <a:lnTo>
                    <a:pt x="66" y="248"/>
                  </a:lnTo>
                  <a:lnTo>
                    <a:pt x="89" y="259"/>
                  </a:lnTo>
                  <a:lnTo>
                    <a:pt x="105" y="259"/>
                  </a:lnTo>
                  <a:lnTo>
                    <a:pt x="115" y="250"/>
                  </a:lnTo>
                  <a:lnTo>
                    <a:pt x="135" y="244"/>
                  </a:lnTo>
                  <a:lnTo>
                    <a:pt x="164" y="242"/>
                  </a:lnTo>
                  <a:lnTo>
                    <a:pt x="219" y="237"/>
                  </a:lnTo>
                  <a:lnTo>
                    <a:pt x="261" y="227"/>
                  </a:lnTo>
                  <a:lnTo>
                    <a:pt x="285" y="222"/>
                  </a:lnTo>
                  <a:lnTo>
                    <a:pt x="291" y="215"/>
                  </a:lnTo>
                  <a:lnTo>
                    <a:pt x="296" y="206"/>
                  </a:lnTo>
                  <a:lnTo>
                    <a:pt x="301" y="195"/>
                  </a:lnTo>
                  <a:lnTo>
                    <a:pt x="301" y="168"/>
                  </a:lnTo>
                  <a:lnTo>
                    <a:pt x="305" y="140"/>
                  </a:lnTo>
                  <a:lnTo>
                    <a:pt x="306" y="90"/>
                  </a:lnTo>
                  <a:lnTo>
                    <a:pt x="310" y="52"/>
                  </a:lnTo>
                  <a:lnTo>
                    <a:pt x="310" y="31"/>
                  </a:lnTo>
                  <a:lnTo>
                    <a:pt x="302" y="8"/>
                  </a:lnTo>
                  <a:lnTo>
                    <a:pt x="288" y="0"/>
                  </a:lnTo>
                  <a:lnTo>
                    <a:pt x="1" y="189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60606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72" name="Freeform 1080"/>
            <p:cNvSpPr>
              <a:spLocks/>
            </p:cNvSpPr>
            <p:nvPr/>
          </p:nvSpPr>
          <p:spPr bwMode="auto">
            <a:xfrm>
              <a:off x="3342" y="2958"/>
              <a:ext cx="289" cy="253"/>
            </a:xfrm>
            <a:custGeom>
              <a:avLst/>
              <a:gdLst>
                <a:gd name="T0" fmla="*/ 0 w 289"/>
                <a:gd name="T1" fmla="*/ 193 h 253"/>
                <a:gd name="T2" fmla="*/ 86 w 289"/>
                <a:gd name="T3" fmla="*/ 252 h 253"/>
                <a:gd name="T4" fmla="*/ 124 w 289"/>
                <a:gd name="T5" fmla="*/ 233 h 253"/>
                <a:gd name="T6" fmla="*/ 166 w 289"/>
                <a:gd name="T7" fmla="*/ 226 h 253"/>
                <a:gd name="T8" fmla="*/ 269 w 289"/>
                <a:gd name="T9" fmla="*/ 198 h 253"/>
                <a:gd name="T10" fmla="*/ 276 w 289"/>
                <a:gd name="T11" fmla="*/ 182 h 253"/>
                <a:gd name="T12" fmla="*/ 277 w 289"/>
                <a:gd name="T13" fmla="*/ 114 h 253"/>
                <a:gd name="T14" fmla="*/ 288 w 289"/>
                <a:gd name="T15" fmla="*/ 51 h 253"/>
                <a:gd name="T16" fmla="*/ 288 w 289"/>
                <a:gd name="T17" fmla="*/ 14 h 253"/>
                <a:gd name="T18" fmla="*/ 286 w 289"/>
                <a:gd name="T19" fmla="*/ 0 h 253"/>
                <a:gd name="T20" fmla="*/ 198 w 289"/>
                <a:gd name="T21" fmla="*/ 97 h 253"/>
                <a:gd name="T22" fmla="*/ 161 w 289"/>
                <a:gd name="T23" fmla="*/ 148 h 253"/>
                <a:gd name="T24" fmla="*/ 28 w 289"/>
                <a:gd name="T25" fmla="*/ 182 h 253"/>
                <a:gd name="T26" fmla="*/ 15 w 289"/>
                <a:gd name="T27" fmla="*/ 182 h 253"/>
                <a:gd name="T28" fmla="*/ 0 w 289"/>
                <a:gd name="T29" fmla="*/ 193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53">
                  <a:moveTo>
                    <a:pt x="0" y="193"/>
                  </a:moveTo>
                  <a:lnTo>
                    <a:pt x="86" y="252"/>
                  </a:lnTo>
                  <a:lnTo>
                    <a:pt x="124" y="233"/>
                  </a:lnTo>
                  <a:lnTo>
                    <a:pt x="166" y="226"/>
                  </a:lnTo>
                  <a:lnTo>
                    <a:pt x="269" y="198"/>
                  </a:lnTo>
                  <a:lnTo>
                    <a:pt x="276" y="182"/>
                  </a:lnTo>
                  <a:lnTo>
                    <a:pt x="277" y="114"/>
                  </a:lnTo>
                  <a:lnTo>
                    <a:pt x="288" y="51"/>
                  </a:lnTo>
                  <a:lnTo>
                    <a:pt x="288" y="14"/>
                  </a:lnTo>
                  <a:lnTo>
                    <a:pt x="286" y="0"/>
                  </a:lnTo>
                  <a:lnTo>
                    <a:pt x="198" y="97"/>
                  </a:lnTo>
                  <a:lnTo>
                    <a:pt x="161" y="148"/>
                  </a:lnTo>
                  <a:lnTo>
                    <a:pt x="28" y="182"/>
                  </a:lnTo>
                  <a:lnTo>
                    <a:pt x="15" y="182"/>
                  </a:lnTo>
                  <a:lnTo>
                    <a:pt x="0" y="193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73" name="Freeform 1081"/>
            <p:cNvSpPr>
              <a:spLocks/>
            </p:cNvSpPr>
            <p:nvPr/>
          </p:nvSpPr>
          <p:spPr bwMode="auto">
            <a:xfrm>
              <a:off x="3138" y="2919"/>
              <a:ext cx="425" cy="453"/>
            </a:xfrm>
            <a:custGeom>
              <a:avLst/>
              <a:gdLst>
                <a:gd name="T0" fmla="*/ 372 w 425"/>
                <a:gd name="T1" fmla="*/ 58 h 453"/>
                <a:gd name="T2" fmla="*/ 314 w 425"/>
                <a:gd name="T3" fmla="*/ 56 h 453"/>
                <a:gd name="T4" fmla="*/ 407 w 425"/>
                <a:gd name="T5" fmla="*/ 110 h 453"/>
                <a:gd name="T6" fmla="*/ 424 w 425"/>
                <a:gd name="T7" fmla="*/ 154 h 453"/>
                <a:gd name="T8" fmla="*/ 424 w 425"/>
                <a:gd name="T9" fmla="*/ 178 h 453"/>
                <a:gd name="T10" fmla="*/ 409 w 425"/>
                <a:gd name="T11" fmla="*/ 220 h 453"/>
                <a:gd name="T12" fmla="*/ 300 w 425"/>
                <a:gd name="T13" fmla="*/ 228 h 453"/>
                <a:gd name="T14" fmla="*/ 199 w 425"/>
                <a:gd name="T15" fmla="*/ 230 h 453"/>
                <a:gd name="T16" fmla="*/ 124 w 425"/>
                <a:gd name="T17" fmla="*/ 259 h 453"/>
                <a:gd name="T18" fmla="*/ 91 w 425"/>
                <a:gd name="T19" fmla="*/ 452 h 453"/>
                <a:gd name="T20" fmla="*/ 0 w 425"/>
                <a:gd name="T21" fmla="*/ 423 h 453"/>
                <a:gd name="T22" fmla="*/ 42 w 425"/>
                <a:gd name="T23" fmla="*/ 259 h 453"/>
                <a:gd name="T24" fmla="*/ 73 w 425"/>
                <a:gd name="T25" fmla="*/ 188 h 453"/>
                <a:gd name="T26" fmla="*/ 24 w 425"/>
                <a:gd name="T27" fmla="*/ 141 h 453"/>
                <a:gd name="T28" fmla="*/ 119 w 425"/>
                <a:gd name="T29" fmla="*/ 46 h 453"/>
                <a:gd name="T30" fmla="*/ 165 w 425"/>
                <a:gd name="T31" fmla="*/ 9 h 453"/>
                <a:gd name="T32" fmla="*/ 199 w 425"/>
                <a:gd name="T33" fmla="*/ 0 h 453"/>
                <a:gd name="T34" fmla="*/ 372 w 425"/>
                <a:gd name="T35" fmla="*/ 5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25" h="453">
                  <a:moveTo>
                    <a:pt x="372" y="58"/>
                  </a:moveTo>
                  <a:lnTo>
                    <a:pt x="314" y="56"/>
                  </a:lnTo>
                  <a:lnTo>
                    <a:pt x="407" y="110"/>
                  </a:lnTo>
                  <a:lnTo>
                    <a:pt x="424" y="154"/>
                  </a:lnTo>
                  <a:lnTo>
                    <a:pt x="424" y="178"/>
                  </a:lnTo>
                  <a:lnTo>
                    <a:pt x="409" y="220"/>
                  </a:lnTo>
                  <a:lnTo>
                    <a:pt x="300" y="228"/>
                  </a:lnTo>
                  <a:lnTo>
                    <a:pt x="199" y="230"/>
                  </a:lnTo>
                  <a:lnTo>
                    <a:pt x="124" y="259"/>
                  </a:lnTo>
                  <a:lnTo>
                    <a:pt x="91" y="452"/>
                  </a:lnTo>
                  <a:lnTo>
                    <a:pt x="0" y="423"/>
                  </a:lnTo>
                  <a:lnTo>
                    <a:pt x="42" y="259"/>
                  </a:lnTo>
                  <a:lnTo>
                    <a:pt x="73" y="188"/>
                  </a:lnTo>
                  <a:lnTo>
                    <a:pt x="24" y="141"/>
                  </a:lnTo>
                  <a:lnTo>
                    <a:pt x="119" y="46"/>
                  </a:lnTo>
                  <a:lnTo>
                    <a:pt x="165" y="9"/>
                  </a:lnTo>
                  <a:lnTo>
                    <a:pt x="199" y="0"/>
                  </a:lnTo>
                  <a:lnTo>
                    <a:pt x="372" y="58"/>
                  </a:lnTo>
                </a:path>
              </a:pathLst>
            </a:custGeom>
            <a:solidFill>
              <a:srgbClr val="000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74" name="Freeform 1082"/>
            <p:cNvSpPr>
              <a:spLocks/>
            </p:cNvSpPr>
            <p:nvPr/>
          </p:nvSpPr>
          <p:spPr bwMode="auto">
            <a:xfrm>
              <a:off x="3574" y="2996"/>
              <a:ext cx="45" cy="88"/>
            </a:xfrm>
            <a:custGeom>
              <a:avLst/>
              <a:gdLst>
                <a:gd name="T0" fmla="*/ 37 w 45"/>
                <a:gd name="T1" fmla="*/ 77 h 88"/>
                <a:gd name="T2" fmla="*/ 2 w 45"/>
                <a:gd name="T3" fmla="*/ 87 h 88"/>
                <a:gd name="T4" fmla="*/ 0 w 45"/>
                <a:gd name="T5" fmla="*/ 84 h 88"/>
                <a:gd name="T6" fmla="*/ 7 w 45"/>
                <a:gd name="T7" fmla="*/ 69 h 88"/>
                <a:gd name="T8" fmla="*/ 18 w 45"/>
                <a:gd name="T9" fmla="*/ 40 h 88"/>
                <a:gd name="T10" fmla="*/ 19 w 45"/>
                <a:gd name="T11" fmla="*/ 36 h 88"/>
                <a:gd name="T12" fmla="*/ 42 w 45"/>
                <a:gd name="T13" fmla="*/ 0 h 88"/>
                <a:gd name="T14" fmla="*/ 44 w 45"/>
                <a:gd name="T15" fmla="*/ 2 h 88"/>
                <a:gd name="T16" fmla="*/ 37 w 45"/>
                <a:gd name="T17" fmla="*/ 7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8">
                  <a:moveTo>
                    <a:pt x="37" y="77"/>
                  </a:moveTo>
                  <a:lnTo>
                    <a:pt x="2" y="87"/>
                  </a:lnTo>
                  <a:lnTo>
                    <a:pt x="0" y="84"/>
                  </a:lnTo>
                  <a:lnTo>
                    <a:pt x="7" y="69"/>
                  </a:lnTo>
                  <a:lnTo>
                    <a:pt x="18" y="40"/>
                  </a:lnTo>
                  <a:lnTo>
                    <a:pt x="19" y="36"/>
                  </a:lnTo>
                  <a:lnTo>
                    <a:pt x="42" y="0"/>
                  </a:lnTo>
                  <a:lnTo>
                    <a:pt x="44" y="2"/>
                  </a:lnTo>
                  <a:lnTo>
                    <a:pt x="37" y="77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75" name="Freeform 1083"/>
            <p:cNvSpPr>
              <a:spLocks/>
            </p:cNvSpPr>
            <p:nvPr/>
          </p:nvSpPr>
          <p:spPr bwMode="auto">
            <a:xfrm>
              <a:off x="3525" y="3072"/>
              <a:ext cx="124" cy="116"/>
            </a:xfrm>
            <a:custGeom>
              <a:avLst/>
              <a:gdLst>
                <a:gd name="T0" fmla="*/ 123 w 124"/>
                <a:gd name="T1" fmla="*/ 4 h 116"/>
                <a:gd name="T2" fmla="*/ 123 w 124"/>
                <a:gd name="T3" fmla="*/ 6 h 116"/>
                <a:gd name="T4" fmla="*/ 121 w 124"/>
                <a:gd name="T5" fmla="*/ 10 h 116"/>
                <a:gd name="T6" fmla="*/ 119 w 124"/>
                <a:gd name="T7" fmla="*/ 14 h 116"/>
                <a:gd name="T8" fmla="*/ 115 w 124"/>
                <a:gd name="T9" fmla="*/ 16 h 116"/>
                <a:gd name="T10" fmla="*/ 108 w 124"/>
                <a:gd name="T11" fmla="*/ 18 h 116"/>
                <a:gd name="T12" fmla="*/ 72 w 124"/>
                <a:gd name="T13" fmla="*/ 29 h 116"/>
                <a:gd name="T14" fmla="*/ 69 w 124"/>
                <a:gd name="T15" fmla="*/ 30 h 116"/>
                <a:gd name="T16" fmla="*/ 58 w 124"/>
                <a:gd name="T17" fmla="*/ 33 h 116"/>
                <a:gd name="T18" fmla="*/ 54 w 124"/>
                <a:gd name="T19" fmla="*/ 34 h 116"/>
                <a:gd name="T20" fmla="*/ 25 w 124"/>
                <a:gd name="T21" fmla="*/ 46 h 116"/>
                <a:gd name="T22" fmla="*/ 14 w 124"/>
                <a:gd name="T23" fmla="*/ 57 h 116"/>
                <a:gd name="T24" fmla="*/ 10 w 124"/>
                <a:gd name="T25" fmla="*/ 69 h 116"/>
                <a:gd name="T26" fmla="*/ 7 w 124"/>
                <a:gd name="T27" fmla="*/ 113 h 116"/>
                <a:gd name="T28" fmla="*/ 3 w 124"/>
                <a:gd name="T29" fmla="*/ 114 h 116"/>
                <a:gd name="T30" fmla="*/ 0 w 124"/>
                <a:gd name="T31" fmla="*/ 115 h 116"/>
                <a:gd name="T32" fmla="*/ 1 w 124"/>
                <a:gd name="T33" fmla="*/ 101 h 116"/>
                <a:gd name="T34" fmla="*/ 2 w 124"/>
                <a:gd name="T35" fmla="*/ 68 h 116"/>
                <a:gd name="T36" fmla="*/ 4 w 124"/>
                <a:gd name="T37" fmla="*/ 58 h 116"/>
                <a:gd name="T38" fmla="*/ 7 w 124"/>
                <a:gd name="T39" fmla="*/ 50 h 116"/>
                <a:gd name="T40" fmla="*/ 14 w 124"/>
                <a:gd name="T41" fmla="*/ 44 h 116"/>
                <a:gd name="T42" fmla="*/ 24 w 124"/>
                <a:gd name="T43" fmla="*/ 38 h 116"/>
                <a:gd name="T44" fmla="*/ 32 w 124"/>
                <a:gd name="T45" fmla="*/ 35 h 116"/>
                <a:gd name="T46" fmla="*/ 44 w 124"/>
                <a:gd name="T47" fmla="*/ 28 h 116"/>
                <a:gd name="T48" fmla="*/ 52 w 124"/>
                <a:gd name="T49" fmla="*/ 25 h 116"/>
                <a:gd name="T50" fmla="*/ 111 w 124"/>
                <a:gd name="T51" fmla="*/ 6 h 116"/>
                <a:gd name="T52" fmla="*/ 117 w 124"/>
                <a:gd name="T53" fmla="*/ 0 h 116"/>
                <a:gd name="T54" fmla="*/ 123 w 124"/>
                <a:gd name="T55" fmla="*/ 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4" h="116">
                  <a:moveTo>
                    <a:pt x="123" y="4"/>
                  </a:moveTo>
                  <a:lnTo>
                    <a:pt x="123" y="6"/>
                  </a:lnTo>
                  <a:lnTo>
                    <a:pt x="121" y="10"/>
                  </a:lnTo>
                  <a:lnTo>
                    <a:pt x="119" y="14"/>
                  </a:lnTo>
                  <a:lnTo>
                    <a:pt x="115" y="16"/>
                  </a:lnTo>
                  <a:lnTo>
                    <a:pt x="108" y="18"/>
                  </a:lnTo>
                  <a:lnTo>
                    <a:pt x="72" y="29"/>
                  </a:lnTo>
                  <a:lnTo>
                    <a:pt x="69" y="30"/>
                  </a:lnTo>
                  <a:lnTo>
                    <a:pt x="58" y="33"/>
                  </a:lnTo>
                  <a:lnTo>
                    <a:pt x="54" y="34"/>
                  </a:lnTo>
                  <a:lnTo>
                    <a:pt x="25" y="46"/>
                  </a:lnTo>
                  <a:lnTo>
                    <a:pt x="14" y="57"/>
                  </a:lnTo>
                  <a:lnTo>
                    <a:pt x="10" y="69"/>
                  </a:lnTo>
                  <a:lnTo>
                    <a:pt x="7" y="113"/>
                  </a:lnTo>
                  <a:lnTo>
                    <a:pt x="3" y="114"/>
                  </a:lnTo>
                  <a:lnTo>
                    <a:pt x="0" y="115"/>
                  </a:lnTo>
                  <a:lnTo>
                    <a:pt x="1" y="101"/>
                  </a:lnTo>
                  <a:lnTo>
                    <a:pt x="2" y="68"/>
                  </a:lnTo>
                  <a:lnTo>
                    <a:pt x="4" y="58"/>
                  </a:lnTo>
                  <a:lnTo>
                    <a:pt x="7" y="50"/>
                  </a:lnTo>
                  <a:lnTo>
                    <a:pt x="14" y="44"/>
                  </a:lnTo>
                  <a:lnTo>
                    <a:pt x="24" y="38"/>
                  </a:lnTo>
                  <a:lnTo>
                    <a:pt x="32" y="35"/>
                  </a:lnTo>
                  <a:lnTo>
                    <a:pt x="44" y="28"/>
                  </a:lnTo>
                  <a:lnTo>
                    <a:pt x="52" y="25"/>
                  </a:lnTo>
                  <a:lnTo>
                    <a:pt x="111" y="6"/>
                  </a:lnTo>
                  <a:lnTo>
                    <a:pt x="117" y="0"/>
                  </a:lnTo>
                  <a:lnTo>
                    <a:pt x="123" y="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76" name="Freeform 1084"/>
            <p:cNvSpPr>
              <a:spLocks/>
            </p:cNvSpPr>
            <p:nvPr/>
          </p:nvSpPr>
          <p:spPr bwMode="auto">
            <a:xfrm>
              <a:off x="3534" y="3072"/>
              <a:ext cx="22" cy="19"/>
            </a:xfrm>
            <a:custGeom>
              <a:avLst/>
              <a:gdLst>
                <a:gd name="T0" fmla="*/ 21 w 22"/>
                <a:gd name="T1" fmla="*/ 0 h 19"/>
                <a:gd name="T2" fmla="*/ 21 w 22"/>
                <a:gd name="T3" fmla="*/ 0 h 19"/>
                <a:gd name="T4" fmla="*/ 20 w 22"/>
                <a:gd name="T5" fmla="*/ 5 h 19"/>
                <a:gd name="T6" fmla="*/ 18 w 22"/>
                <a:gd name="T7" fmla="*/ 9 h 19"/>
                <a:gd name="T8" fmla="*/ 16 w 22"/>
                <a:gd name="T9" fmla="*/ 12 h 19"/>
                <a:gd name="T10" fmla="*/ 13 w 22"/>
                <a:gd name="T11" fmla="*/ 15 h 19"/>
                <a:gd name="T12" fmla="*/ 11 w 22"/>
                <a:gd name="T13" fmla="*/ 18 h 19"/>
                <a:gd name="T14" fmla="*/ 0 w 22"/>
                <a:gd name="T15" fmla="*/ 2 h 19"/>
                <a:gd name="T16" fmla="*/ 3 w 22"/>
                <a:gd name="T17" fmla="*/ 3 h 19"/>
                <a:gd name="T18" fmla="*/ 7 w 22"/>
                <a:gd name="T19" fmla="*/ 3 h 19"/>
                <a:gd name="T20" fmla="*/ 11 w 22"/>
                <a:gd name="T21" fmla="*/ 3 h 19"/>
                <a:gd name="T22" fmla="*/ 15 w 22"/>
                <a:gd name="T23" fmla="*/ 2 h 19"/>
                <a:gd name="T24" fmla="*/ 19 w 22"/>
                <a:gd name="T25" fmla="*/ 0 h 19"/>
                <a:gd name="T26" fmla="*/ 21 w 22"/>
                <a:gd name="T2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" h="19">
                  <a:moveTo>
                    <a:pt x="21" y="0"/>
                  </a:moveTo>
                  <a:lnTo>
                    <a:pt x="21" y="0"/>
                  </a:lnTo>
                  <a:lnTo>
                    <a:pt x="20" y="5"/>
                  </a:lnTo>
                  <a:lnTo>
                    <a:pt x="18" y="9"/>
                  </a:lnTo>
                  <a:lnTo>
                    <a:pt x="16" y="12"/>
                  </a:lnTo>
                  <a:lnTo>
                    <a:pt x="13" y="15"/>
                  </a:lnTo>
                  <a:lnTo>
                    <a:pt x="11" y="18"/>
                  </a:lnTo>
                  <a:lnTo>
                    <a:pt x="0" y="2"/>
                  </a:lnTo>
                  <a:lnTo>
                    <a:pt x="3" y="3"/>
                  </a:lnTo>
                  <a:lnTo>
                    <a:pt x="7" y="3"/>
                  </a:lnTo>
                  <a:lnTo>
                    <a:pt x="11" y="3"/>
                  </a:lnTo>
                  <a:lnTo>
                    <a:pt x="15" y="2"/>
                  </a:lnTo>
                  <a:lnTo>
                    <a:pt x="19" y="0"/>
                  </a:lnTo>
                  <a:lnTo>
                    <a:pt x="21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77" name="Freeform 1085"/>
            <p:cNvSpPr>
              <a:spLocks/>
            </p:cNvSpPr>
            <p:nvPr/>
          </p:nvSpPr>
          <p:spPr bwMode="auto">
            <a:xfrm>
              <a:off x="3558" y="3106"/>
              <a:ext cx="53" cy="37"/>
            </a:xfrm>
            <a:custGeom>
              <a:avLst/>
              <a:gdLst>
                <a:gd name="T0" fmla="*/ 52 w 53"/>
                <a:gd name="T1" fmla="*/ 0 h 37"/>
                <a:gd name="T2" fmla="*/ 52 w 53"/>
                <a:gd name="T3" fmla="*/ 2 h 37"/>
                <a:gd name="T4" fmla="*/ 52 w 53"/>
                <a:gd name="T5" fmla="*/ 6 h 37"/>
                <a:gd name="T6" fmla="*/ 52 w 53"/>
                <a:gd name="T7" fmla="*/ 36 h 37"/>
                <a:gd name="T8" fmla="*/ 48 w 53"/>
                <a:gd name="T9" fmla="*/ 36 h 37"/>
                <a:gd name="T10" fmla="*/ 0 w 53"/>
                <a:gd name="T11" fmla="*/ 25 h 37"/>
                <a:gd name="T12" fmla="*/ 1 w 53"/>
                <a:gd name="T13" fmla="*/ 21 h 37"/>
                <a:gd name="T14" fmla="*/ 3 w 53"/>
                <a:gd name="T15" fmla="*/ 20 h 37"/>
                <a:gd name="T16" fmla="*/ 12 w 53"/>
                <a:gd name="T17" fmla="*/ 9 h 37"/>
                <a:gd name="T18" fmla="*/ 16 w 53"/>
                <a:gd name="T19" fmla="*/ 8 h 37"/>
                <a:gd name="T20" fmla="*/ 50 w 53"/>
                <a:gd name="T21" fmla="*/ 1 h 37"/>
                <a:gd name="T22" fmla="*/ 52 w 53"/>
                <a:gd name="T2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" h="37">
                  <a:moveTo>
                    <a:pt x="52" y="0"/>
                  </a:moveTo>
                  <a:lnTo>
                    <a:pt x="52" y="2"/>
                  </a:lnTo>
                  <a:lnTo>
                    <a:pt x="52" y="6"/>
                  </a:lnTo>
                  <a:lnTo>
                    <a:pt x="52" y="36"/>
                  </a:lnTo>
                  <a:lnTo>
                    <a:pt x="48" y="36"/>
                  </a:lnTo>
                  <a:lnTo>
                    <a:pt x="0" y="25"/>
                  </a:lnTo>
                  <a:lnTo>
                    <a:pt x="1" y="21"/>
                  </a:lnTo>
                  <a:lnTo>
                    <a:pt x="3" y="20"/>
                  </a:lnTo>
                  <a:lnTo>
                    <a:pt x="12" y="9"/>
                  </a:lnTo>
                  <a:lnTo>
                    <a:pt x="16" y="8"/>
                  </a:lnTo>
                  <a:lnTo>
                    <a:pt x="50" y="1"/>
                  </a:lnTo>
                  <a:lnTo>
                    <a:pt x="52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78" name="Freeform 1086"/>
            <p:cNvSpPr>
              <a:spLocks/>
            </p:cNvSpPr>
            <p:nvPr/>
          </p:nvSpPr>
          <p:spPr bwMode="auto">
            <a:xfrm>
              <a:off x="3542" y="3148"/>
              <a:ext cx="57" cy="16"/>
            </a:xfrm>
            <a:custGeom>
              <a:avLst/>
              <a:gdLst>
                <a:gd name="T0" fmla="*/ 56 w 57"/>
                <a:gd name="T1" fmla="*/ 10 h 16"/>
                <a:gd name="T2" fmla="*/ 55 w 57"/>
                <a:gd name="T3" fmla="*/ 10 h 16"/>
                <a:gd name="T4" fmla="*/ 51 w 57"/>
                <a:gd name="T5" fmla="*/ 11 h 16"/>
                <a:gd name="T6" fmla="*/ 48 w 57"/>
                <a:gd name="T7" fmla="*/ 12 h 16"/>
                <a:gd name="T8" fmla="*/ 27 w 57"/>
                <a:gd name="T9" fmla="*/ 15 h 16"/>
                <a:gd name="T10" fmla="*/ 2 w 57"/>
                <a:gd name="T11" fmla="*/ 15 h 16"/>
                <a:gd name="T12" fmla="*/ 0 w 57"/>
                <a:gd name="T13" fmla="*/ 1 h 16"/>
                <a:gd name="T14" fmla="*/ 8 w 57"/>
                <a:gd name="T15" fmla="*/ 0 h 16"/>
                <a:gd name="T16" fmla="*/ 11 w 57"/>
                <a:gd name="T17" fmla="*/ 0 h 16"/>
                <a:gd name="T18" fmla="*/ 53 w 57"/>
                <a:gd name="T19" fmla="*/ 8 h 16"/>
                <a:gd name="T20" fmla="*/ 56 w 57"/>
                <a:gd name="T21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16">
                  <a:moveTo>
                    <a:pt x="56" y="10"/>
                  </a:moveTo>
                  <a:lnTo>
                    <a:pt x="55" y="10"/>
                  </a:lnTo>
                  <a:lnTo>
                    <a:pt x="51" y="11"/>
                  </a:lnTo>
                  <a:lnTo>
                    <a:pt x="48" y="12"/>
                  </a:lnTo>
                  <a:lnTo>
                    <a:pt x="27" y="15"/>
                  </a:lnTo>
                  <a:lnTo>
                    <a:pt x="2" y="15"/>
                  </a:lnTo>
                  <a:lnTo>
                    <a:pt x="0" y="1"/>
                  </a:lnTo>
                  <a:lnTo>
                    <a:pt x="8" y="0"/>
                  </a:lnTo>
                  <a:lnTo>
                    <a:pt x="11" y="0"/>
                  </a:lnTo>
                  <a:lnTo>
                    <a:pt x="53" y="8"/>
                  </a:lnTo>
                  <a:lnTo>
                    <a:pt x="56" y="1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79" name="Freeform 1087"/>
            <p:cNvSpPr>
              <a:spLocks/>
            </p:cNvSpPr>
            <p:nvPr/>
          </p:nvSpPr>
          <p:spPr bwMode="auto">
            <a:xfrm>
              <a:off x="3361" y="3162"/>
              <a:ext cx="151" cy="31"/>
            </a:xfrm>
            <a:custGeom>
              <a:avLst/>
              <a:gdLst>
                <a:gd name="T0" fmla="*/ 144 w 151"/>
                <a:gd name="T1" fmla="*/ 1 h 31"/>
                <a:gd name="T2" fmla="*/ 147 w 151"/>
                <a:gd name="T3" fmla="*/ 2 h 31"/>
                <a:gd name="T4" fmla="*/ 150 w 151"/>
                <a:gd name="T5" fmla="*/ 2 h 31"/>
                <a:gd name="T6" fmla="*/ 146 w 151"/>
                <a:gd name="T7" fmla="*/ 7 h 31"/>
                <a:gd name="T8" fmla="*/ 134 w 151"/>
                <a:gd name="T9" fmla="*/ 7 h 31"/>
                <a:gd name="T10" fmla="*/ 118 w 151"/>
                <a:gd name="T11" fmla="*/ 7 h 31"/>
                <a:gd name="T12" fmla="*/ 115 w 151"/>
                <a:gd name="T13" fmla="*/ 7 h 31"/>
                <a:gd name="T14" fmla="*/ 98 w 151"/>
                <a:gd name="T15" fmla="*/ 11 h 31"/>
                <a:gd name="T16" fmla="*/ 94 w 151"/>
                <a:gd name="T17" fmla="*/ 13 h 31"/>
                <a:gd name="T18" fmla="*/ 49 w 151"/>
                <a:gd name="T19" fmla="*/ 30 h 31"/>
                <a:gd name="T20" fmla="*/ 45 w 151"/>
                <a:gd name="T21" fmla="*/ 30 h 31"/>
                <a:gd name="T22" fmla="*/ 36 w 151"/>
                <a:gd name="T23" fmla="*/ 26 h 31"/>
                <a:gd name="T24" fmla="*/ 32 w 151"/>
                <a:gd name="T25" fmla="*/ 25 h 31"/>
                <a:gd name="T26" fmla="*/ 14 w 151"/>
                <a:gd name="T27" fmla="*/ 13 h 31"/>
                <a:gd name="T28" fmla="*/ 8 w 151"/>
                <a:gd name="T29" fmla="*/ 8 h 31"/>
                <a:gd name="T30" fmla="*/ 0 w 151"/>
                <a:gd name="T31" fmla="*/ 2 h 31"/>
                <a:gd name="T32" fmla="*/ 4 w 151"/>
                <a:gd name="T33" fmla="*/ 1 h 31"/>
                <a:gd name="T34" fmla="*/ 32 w 151"/>
                <a:gd name="T35" fmla="*/ 0 h 31"/>
                <a:gd name="T36" fmla="*/ 37 w 151"/>
                <a:gd name="T37" fmla="*/ 0 h 31"/>
                <a:gd name="T38" fmla="*/ 62 w 151"/>
                <a:gd name="T39" fmla="*/ 1 h 31"/>
                <a:gd name="T40" fmla="*/ 66 w 151"/>
                <a:gd name="T41" fmla="*/ 2 h 31"/>
                <a:gd name="T42" fmla="*/ 123 w 151"/>
                <a:gd name="T43" fmla="*/ 2 h 31"/>
                <a:gd name="T44" fmla="*/ 144 w 151"/>
                <a:gd name="T4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1" h="31">
                  <a:moveTo>
                    <a:pt x="144" y="1"/>
                  </a:moveTo>
                  <a:lnTo>
                    <a:pt x="147" y="2"/>
                  </a:lnTo>
                  <a:lnTo>
                    <a:pt x="150" y="2"/>
                  </a:lnTo>
                  <a:lnTo>
                    <a:pt x="146" y="7"/>
                  </a:lnTo>
                  <a:lnTo>
                    <a:pt x="134" y="7"/>
                  </a:lnTo>
                  <a:lnTo>
                    <a:pt x="118" y="7"/>
                  </a:lnTo>
                  <a:lnTo>
                    <a:pt x="115" y="7"/>
                  </a:lnTo>
                  <a:lnTo>
                    <a:pt x="98" y="11"/>
                  </a:lnTo>
                  <a:lnTo>
                    <a:pt x="94" y="13"/>
                  </a:lnTo>
                  <a:lnTo>
                    <a:pt x="49" y="30"/>
                  </a:lnTo>
                  <a:lnTo>
                    <a:pt x="45" y="30"/>
                  </a:lnTo>
                  <a:lnTo>
                    <a:pt x="36" y="26"/>
                  </a:lnTo>
                  <a:lnTo>
                    <a:pt x="32" y="25"/>
                  </a:lnTo>
                  <a:lnTo>
                    <a:pt x="14" y="13"/>
                  </a:lnTo>
                  <a:lnTo>
                    <a:pt x="8" y="8"/>
                  </a:lnTo>
                  <a:lnTo>
                    <a:pt x="0" y="2"/>
                  </a:lnTo>
                  <a:lnTo>
                    <a:pt x="4" y="1"/>
                  </a:lnTo>
                  <a:lnTo>
                    <a:pt x="32" y="0"/>
                  </a:lnTo>
                  <a:lnTo>
                    <a:pt x="37" y="0"/>
                  </a:lnTo>
                  <a:lnTo>
                    <a:pt x="62" y="1"/>
                  </a:lnTo>
                  <a:lnTo>
                    <a:pt x="66" y="2"/>
                  </a:lnTo>
                  <a:lnTo>
                    <a:pt x="123" y="2"/>
                  </a:lnTo>
                  <a:lnTo>
                    <a:pt x="144" y="1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80" name="Freeform 1088"/>
            <p:cNvSpPr>
              <a:spLocks/>
            </p:cNvSpPr>
            <p:nvPr/>
          </p:nvSpPr>
          <p:spPr bwMode="auto">
            <a:xfrm>
              <a:off x="3435" y="3182"/>
              <a:ext cx="80" cy="21"/>
            </a:xfrm>
            <a:custGeom>
              <a:avLst/>
              <a:gdLst>
                <a:gd name="T0" fmla="*/ 79 w 80"/>
                <a:gd name="T1" fmla="*/ 2 h 21"/>
                <a:gd name="T2" fmla="*/ 78 w 80"/>
                <a:gd name="T3" fmla="*/ 4 h 21"/>
                <a:gd name="T4" fmla="*/ 69 w 80"/>
                <a:gd name="T5" fmla="*/ 5 h 21"/>
                <a:gd name="T6" fmla="*/ 54 w 80"/>
                <a:gd name="T7" fmla="*/ 5 h 21"/>
                <a:gd name="T8" fmla="*/ 41 w 80"/>
                <a:gd name="T9" fmla="*/ 6 h 21"/>
                <a:gd name="T10" fmla="*/ 25 w 80"/>
                <a:gd name="T11" fmla="*/ 9 h 21"/>
                <a:gd name="T12" fmla="*/ 21 w 80"/>
                <a:gd name="T13" fmla="*/ 11 h 21"/>
                <a:gd name="T14" fmla="*/ 4 w 80"/>
                <a:gd name="T15" fmla="*/ 20 h 21"/>
                <a:gd name="T16" fmla="*/ 0 w 80"/>
                <a:gd name="T17" fmla="*/ 20 h 21"/>
                <a:gd name="T18" fmla="*/ 2 w 80"/>
                <a:gd name="T19" fmla="*/ 17 h 21"/>
                <a:gd name="T20" fmla="*/ 12 w 80"/>
                <a:gd name="T21" fmla="*/ 11 h 21"/>
                <a:gd name="T22" fmla="*/ 25 w 80"/>
                <a:gd name="T23" fmla="*/ 6 h 21"/>
                <a:gd name="T24" fmla="*/ 38 w 80"/>
                <a:gd name="T25" fmla="*/ 2 h 21"/>
                <a:gd name="T26" fmla="*/ 51 w 80"/>
                <a:gd name="T27" fmla="*/ 0 h 21"/>
                <a:gd name="T28" fmla="*/ 66 w 80"/>
                <a:gd name="T29" fmla="*/ 0 h 21"/>
                <a:gd name="T30" fmla="*/ 75 w 80"/>
                <a:gd name="T31" fmla="*/ 0 h 21"/>
                <a:gd name="T32" fmla="*/ 79 w 80"/>
                <a:gd name="T33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21">
                  <a:moveTo>
                    <a:pt x="79" y="2"/>
                  </a:moveTo>
                  <a:lnTo>
                    <a:pt x="78" y="4"/>
                  </a:lnTo>
                  <a:lnTo>
                    <a:pt x="69" y="5"/>
                  </a:lnTo>
                  <a:lnTo>
                    <a:pt x="54" y="5"/>
                  </a:lnTo>
                  <a:lnTo>
                    <a:pt x="41" y="6"/>
                  </a:lnTo>
                  <a:lnTo>
                    <a:pt x="25" y="9"/>
                  </a:lnTo>
                  <a:lnTo>
                    <a:pt x="21" y="11"/>
                  </a:lnTo>
                  <a:lnTo>
                    <a:pt x="4" y="20"/>
                  </a:lnTo>
                  <a:lnTo>
                    <a:pt x="0" y="20"/>
                  </a:lnTo>
                  <a:lnTo>
                    <a:pt x="2" y="17"/>
                  </a:lnTo>
                  <a:lnTo>
                    <a:pt x="12" y="11"/>
                  </a:lnTo>
                  <a:lnTo>
                    <a:pt x="25" y="6"/>
                  </a:lnTo>
                  <a:lnTo>
                    <a:pt x="38" y="2"/>
                  </a:lnTo>
                  <a:lnTo>
                    <a:pt x="51" y="0"/>
                  </a:lnTo>
                  <a:lnTo>
                    <a:pt x="66" y="0"/>
                  </a:lnTo>
                  <a:lnTo>
                    <a:pt x="75" y="0"/>
                  </a:lnTo>
                  <a:lnTo>
                    <a:pt x="79" y="2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81" name="Freeform 1089"/>
            <p:cNvSpPr>
              <a:spLocks/>
            </p:cNvSpPr>
            <p:nvPr/>
          </p:nvSpPr>
          <p:spPr bwMode="auto">
            <a:xfrm>
              <a:off x="3212" y="3061"/>
              <a:ext cx="87" cy="46"/>
            </a:xfrm>
            <a:custGeom>
              <a:avLst/>
              <a:gdLst>
                <a:gd name="T0" fmla="*/ 75 w 87"/>
                <a:gd name="T1" fmla="*/ 4 h 46"/>
                <a:gd name="T2" fmla="*/ 50 w 87"/>
                <a:gd name="T3" fmla="*/ 6 h 46"/>
                <a:gd name="T4" fmla="*/ 29 w 87"/>
                <a:gd name="T5" fmla="*/ 11 h 46"/>
                <a:gd name="T6" fmla="*/ 7 w 87"/>
                <a:gd name="T7" fmla="*/ 20 h 46"/>
                <a:gd name="T8" fmla="*/ 1 w 87"/>
                <a:gd name="T9" fmla="*/ 42 h 46"/>
                <a:gd name="T10" fmla="*/ 0 w 87"/>
                <a:gd name="T11" fmla="*/ 45 h 46"/>
                <a:gd name="T12" fmla="*/ 8 w 87"/>
                <a:gd name="T13" fmla="*/ 10 h 46"/>
                <a:gd name="T14" fmla="*/ 86 w 87"/>
                <a:gd name="T15" fmla="*/ 0 h 46"/>
                <a:gd name="T16" fmla="*/ 75 w 87"/>
                <a:gd name="T17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46">
                  <a:moveTo>
                    <a:pt x="75" y="4"/>
                  </a:moveTo>
                  <a:lnTo>
                    <a:pt x="50" y="6"/>
                  </a:lnTo>
                  <a:lnTo>
                    <a:pt x="29" y="11"/>
                  </a:lnTo>
                  <a:lnTo>
                    <a:pt x="7" y="20"/>
                  </a:lnTo>
                  <a:lnTo>
                    <a:pt x="1" y="42"/>
                  </a:lnTo>
                  <a:lnTo>
                    <a:pt x="0" y="45"/>
                  </a:lnTo>
                  <a:lnTo>
                    <a:pt x="8" y="10"/>
                  </a:lnTo>
                  <a:lnTo>
                    <a:pt x="86" y="0"/>
                  </a:lnTo>
                  <a:lnTo>
                    <a:pt x="75" y="4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82" name="Freeform 1090"/>
            <p:cNvSpPr>
              <a:spLocks/>
            </p:cNvSpPr>
            <p:nvPr/>
          </p:nvSpPr>
          <p:spPr bwMode="auto">
            <a:xfrm>
              <a:off x="3242" y="3049"/>
              <a:ext cx="257" cy="168"/>
            </a:xfrm>
            <a:custGeom>
              <a:avLst/>
              <a:gdLst>
                <a:gd name="T0" fmla="*/ 100 w 257"/>
                <a:gd name="T1" fmla="*/ 5 h 168"/>
                <a:gd name="T2" fmla="*/ 150 w 257"/>
                <a:gd name="T3" fmla="*/ 53 h 168"/>
                <a:gd name="T4" fmla="*/ 195 w 257"/>
                <a:gd name="T5" fmla="*/ 75 h 168"/>
                <a:gd name="T6" fmla="*/ 245 w 257"/>
                <a:gd name="T7" fmla="*/ 93 h 168"/>
                <a:gd name="T8" fmla="*/ 256 w 257"/>
                <a:gd name="T9" fmla="*/ 100 h 168"/>
                <a:gd name="T10" fmla="*/ 172 w 257"/>
                <a:gd name="T11" fmla="*/ 102 h 168"/>
                <a:gd name="T12" fmla="*/ 92 w 257"/>
                <a:gd name="T13" fmla="*/ 103 h 168"/>
                <a:gd name="T14" fmla="*/ 48 w 257"/>
                <a:gd name="T15" fmla="*/ 122 h 168"/>
                <a:gd name="T16" fmla="*/ 18 w 257"/>
                <a:gd name="T17" fmla="*/ 134 h 168"/>
                <a:gd name="T18" fmla="*/ 12 w 257"/>
                <a:gd name="T19" fmla="*/ 167 h 168"/>
                <a:gd name="T20" fmla="*/ 0 w 257"/>
                <a:gd name="T21" fmla="*/ 103 h 168"/>
                <a:gd name="T22" fmla="*/ 31 w 257"/>
                <a:gd name="T23" fmla="*/ 112 h 168"/>
                <a:gd name="T24" fmla="*/ 35 w 257"/>
                <a:gd name="T25" fmla="*/ 95 h 168"/>
                <a:gd name="T26" fmla="*/ 85 w 257"/>
                <a:gd name="T27" fmla="*/ 98 h 168"/>
                <a:gd name="T28" fmla="*/ 109 w 257"/>
                <a:gd name="T29" fmla="*/ 75 h 168"/>
                <a:gd name="T30" fmla="*/ 111 w 257"/>
                <a:gd name="T31" fmla="*/ 43 h 168"/>
                <a:gd name="T32" fmla="*/ 92 w 257"/>
                <a:gd name="T33" fmla="*/ 0 h 168"/>
                <a:gd name="T34" fmla="*/ 100 w 257"/>
                <a:gd name="T35" fmla="*/ 5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7" h="168">
                  <a:moveTo>
                    <a:pt x="100" y="5"/>
                  </a:moveTo>
                  <a:lnTo>
                    <a:pt x="150" y="53"/>
                  </a:lnTo>
                  <a:lnTo>
                    <a:pt x="195" y="75"/>
                  </a:lnTo>
                  <a:lnTo>
                    <a:pt x="245" y="93"/>
                  </a:lnTo>
                  <a:lnTo>
                    <a:pt x="256" y="100"/>
                  </a:lnTo>
                  <a:lnTo>
                    <a:pt x="172" y="102"/>
                  </a:lnTo>
                  <a:lnTo>
                    <a:pt x="92" y="103"/>
                  </a:lnTo>
                  <a:lnTo>
                    <a:pt x="48" y="122"/>
                  </a:lnTo>
                  <a:lnTo>
                    <a:pt x="18" y="134"/>
                  </a:lnTo>
                  <a:lnTo>
                    <a:pt x="12" y="167"/>
                  </a:lnTo>
                  <a:lnTo>
                    <a:pt x="0" y="103"/>
                  </a:lnTo>
                  <a:lnTo>
                    <a:pt x="31" y="112"/>
                  </a:lnTo>
                  <a:lnTo>
                    <a:pt x="35" y="95"/>
                  </a:lnTo>
                  <a:lnTo>
                    <a:pt x="85" y="98"/>
                  </a:lnTo>
                  <a:lnTo>
                    <a:pt x="109" y="75"/>
                  </a:lnTo>
                  <a:lnTo>
                    <a:pt x="111" y="43"/>
                  </a:lnTo>
                  <a:lnTo>
                    <a:pt x="92" y="0"/>
                  </a:lnTo>
                  <a:lnTo>
                    <a:pt x="100" y="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83" name="Oval 1091"/>
            <p:cNvSpPr>
              <a:spLocks noChangeArrowheads="1"/>
            </p:cNvSpPr>
            <p:nvPr/>
          </p:nvSpPr>
          <p:spPr bwMode="auto">
            <a:xfrm>
              <a:off x="3364" y="3383"/>
              <a:ext cx="22" cy="1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84" name="Oval 1092"/>
            <p:cNvSpPr>
              <a:spLocks noChangeArrowheads="1"/>
            </p:cNvSpPr>
            <p:nvPr/>
          </p:nvSpPr>
          <p:spPr bwMode="auto">
            <a:xfrm>
              <a:off x="3425" y="3418"/>
              <a:ext cx="17" cy="2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85" name="Oval 1093"/>
            <p:cNvSpPr>
              <a:spLocks noChangeArrowheads="1"/>
            </p:cNvSpPr>
            <p:nvPr/>
          </p:nvSpPr>
          <p:spPr bwMode="auto">
            <a:xfrm>
              <a:off x="3531" y="3426"/>
              <a:ext cx="17" cy="18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86" name="Oval 1094"/>
            <p:cNvSpPr>
              <a:spLocks noChangeArrowheads="1"/>
            </p:cNvSpPr>
            <p:nvPr/>
          </p:nvSpPr>
          <p:spPr bwMode="auto">
            <a:xfrm>
              <a:off x="3599" y="3398"/>
              <a:ext cx="15" cy="15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287" name="Freeform 1095"/>
            <p:cNvSpPr>
              <a:spLocks/>
            </p:cNvSpPr>
            <p:nvPr/>
          </p:nvSpPr>
          <p:spPr bwMode="auto">
            <a:xfrm>
              <a:off x="3374" y="2800"/>
              <a:ext cx="113" cy="118"/>
            </a:xfrm>
            <a:custGeom>
              <a:avLst/>
              <a:gdLst>
                <a:gd name="T0" fmla="*/ 9 w 113"/>
                <a:gd name="T1" fmla="*/ 117 h 118"/>
                <a:gd name="T2" fmla="*/ 0 w 113"/>
                <a:gd name="T3" fmla="*/ 117 h 118"/>
                <a:gd name="T4" fmla="*/ 20 w 113"/>
                <a:gd name="T5" fmla="*/ 81 h 118"/>
                <a:gd name="T6" fmla="*/ 36 w 113"/>
                <a:gd name="T7" fmla="*/ 53 h 118"/>
                <a:gd name="T8" fmla="*/ 48 w 113"/>
                <a:gd name="T9" fmla="*/ 35 h 118"/>
                <a:gd name="T10" fmla="*/ 62 w 113"/>
                <a:gd name="T11" fmla="*/ 14 h 118"/>
                <a:gd name="T12" fmla="*/ 68 w 113"/>
                <a:gd name="T13" fmla="*/ 4 h 118"/>
                <a:gd name="T14" fmla="*/ 75 w 113"/>
                <a:gd name="T15" fmla="*/ 3 h 118"/>
                <a:gd name="T16" fmla="*/ 86 w 113"/>
                <a:gd name="T17" fmla="*/ 1 h 118"/>
                <a:gd name="T18" fmla="*/ 96 w 113"/>
                <a:gd name="T19" fmla="*/ 0 h 118"/>
                <a:gd name="T20" fmla="*/ 104 w 113"/>
                <a:gd name="T21" fmla="*/ 0 h 118"/>
                <a:gd name="T22" fmla="*/ 112 w 113"/>
                <a:gd name="T23" fmla="*/ 0 h 118"/>
                <a:gd name="T24" fmla="*/ 111 w 113"/>
                <a:gd name="T25" fmla="*/ 4 h 118"/>
                <a:gd name="T26" fmla="*/ 103 w 113"/>
                <a:gd name="T27" fmla="*/ 7 h 118"/>
                <a:gd name="T28" fmla="*/ 95 w 113"/>
                <a:gd name="T29" fmla="*/ 8 h 118"/>
                <a:gd name="T30" fmla="*/ 101 w 113"/>
                <a:gd name="T31" fmla="*/ 10 h 118"/>
                <a:gd name="T32" fmla="*/ 101 w 113"/>
                <a:gd name="T33" fmla="*/ 17 h 118"/>
                <a:gd name="T34" fmla="*/ 105 w 113"/>
                <a:gd name="T35" fmla="*/ 19 h 118"/>
                <a:gd name="T36" fmla="*/ 106 w 113"/>
                <a:gd name="T37" fmla="*/ 25 h 118"/>
                <a:gd name="T38" fmla="*/ 101 w 113"/>
                <a:gd name="T39" fmla="*/ 32 h 118"/>
                <a:gd name="T40" fmla="*/ 89 w 113"/>
                <a:gd name="T41" fmla="*/ 39 h 118"/>
                <a:gd name="T42" fmla="*/ 72 w 113"/>
                <a:gd name="T43" fmla="*/ 47 h 118"/>
                <a:gd name="T44" fmla="*/ 66 w 113"/>
                <a:gd name="T45" fmla="*/ 50 h 118"/>
                <a:gd name="T46" fmla="*/ 57 w 113"/>
                <a:gd name="T47" fmla="*/ 73 h 118"/>
                <a:gd name="T48" fmla="*/ 53 w 113"/>
                <a:gd name="T49" fmla="*/ 83 h 118"/>
                <a:gd name="T50" fmla="*/ 50 w 113"/>
                <a:gd name="T51" fmla="*/ 96 h 118"/>
                <a:gd name="T52" fmla="*/ 49 w 113"/>
                <a:gd name="T53" fmla="*/ 101 h 118"/>
                <a:gd name="T54" fmla="*/ 50 w 113"/>
                <a:gd name="T55" fmla="*/ 102 h 118"/>
                <a:gd name="T56" fmla="*/ 9 w 113"/>
                <a:gd name="T57" fmla="*/ 11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3" h="118">
                  <a:moveTo>
                    <a:pt x="9" y="117"/>
                  </a:moveTo>
                  <a:lnTo>
                    <a:pt x="0" y="117"/>
                  </a:lnTo>
                  <a:lnTo>
                    <a:pt x="20" y="81"/>
                  </a:lnTo>
                  <a:lnTo>
                    <a:pt x="36" y="53"/>
                  </a:lnTo>
                  <a:lnTo>
                    <a:pt x="48" y="35"/>
                  </a:lnTo>
                  <a:lnTo>
                    <a:pt x="62" y="14"/>
                  </a:lnTo>
                  <a:lnTo>
                    <a:pt x="68" y="4"/>
                  </a:lnTo>
                  <a:lnTo>
                    <a:pt x="75" y="3"/>
                  </a:lnTo>
                  <a:lnTo>
                    <a:pt x="86" y="1"/>
                  </a:lnTo>
                  <a:lnTo>
                    <a:pt x="96" y="0"/>
                  </a:lnTo>
                  <a:lnTo>
                    <a:pt x="104" y="0"/>
                  </a:lnTo>
                  <a:lnTo>
                    <a:pt x="112" y="0"/>
                  </a:lnTo>
                  <a:lnTo>
                    <a:pt x="111" y="4"/>
                  </a:lnTo>
                  <a:lnTo>
                    <a:pt x="103" y="7"/>
                  </a:lnTo>
                  <a:lnTo>
                    <a:pt x="95" y="8"/>
                  </a:lnTo>
                  <a:lnTo>
                    <a:pt x="101" y="10"/>
                  </a:lnTo>
                  <a:lnTo>
                    <a:pt x="101" y="17"/>
                  </a:lnTo>
                  <a:lnTo>
                    <a:pt x="105" y="19"/>
                  </a:lnTo>
                  <a:lnTo>
                    <a:pt x="106" y="25"/>
                  </a:lnTo>
                  <a:lnTo>
                    <a:pt x="101" y="32"/>
                  </a:lnTo>
                  <a:lnTo>
                    <a:pt x="89" y="39"/>
                  </a:lnTo>
                  <a:lnTo>
                    <a:pt x="72" y="47"/>
                  </a:lnTo>
                  <a:lnTo>
                    <a:pt x="66" y="50"/>
                  </a:lnTo>
                  <a:lnTo>
                    <a:pt x="57" y="73"/>
                  </a:lnTo>
                  <a:lnTo>
                    <a:pt x="53" y="83"/>
                  </a:lnTo>
                  <a:lnTo>
                    <a:pt x="50" y="96"/>
                  </a:lnTo>
                  <a:lnTo>
                    <a:pt x="49" y="101"/>
                  </a:lnTo>
                  <a:lnTo>
                    <a:pt x="50" y="102"/>
                  </a:lnTo>
                  <a:lnTo>
                    <a:pt x="9" y="117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88" name="Freeform 1096"/>
            <p:cNvSpPr>
              <a:spLocks/>
            </p:cNvSpPr>
            <p:nvPr/>
          </p:nvSpPr>
          <p:spPr bwMode="auto">
            <a:xfrm>
              <a:off x="3370" y="2826"/>
              <a:ext cx="277" cy="245"/>
            </a:xfrm>
            <a:custGeom>
              <a:avLst/>
              <a:gdLst>
                <a:gd name="T0" fmla="*/ 0 w 277"/>
                <a:gd name="T1" fmla="*/ 97 h 245"/>
                <a:gd name="T2" fmla="*/ 3 w 277"/>
                <a:gd name="T3" fmla="*/ 95 h 245"/>
                <a:gd name="T4" fmla="*/ 40 w 277"/>
                <a:gd name="T5" fmla="*/ 80 h 245"/>
                <a:gd name="T6" fmla="*/ 49 w 277"/>
                <a:gd name="T7" fmla="*/ 80 h 245"/>
                <a:gd name="T8" fmla="*/ 59 w 277"/>
                <a:gd name="T9" fmla="*/ 74 h 245"/>
                <a:gd name="T10" fmla="*/ 72 w 277"/>
                <a:gd name="T11" fmla="*/ 63 h 245"/>
                <a:gd name="T12" fmla="*/ 81 w 277"/>
                <a:gd name="T13" fmla="*/ 55 h 245"/>
                <a:gd name="T14" fmla="*/ 101 w 277"/>
                <a:gd name="T15" fmla="*/ 29 h 245"/>
                <a:gd name="T16" fmla="*/ 129 w 277"/>
                <a:gd name="T17" fmla="*/ 21 h 245"/>
                <a:gd name="T18" fmla="*/ 148 w 277"/>
                <a:gd name="T19" fmla="*/ 6 h 245"/>
                <a:gd name="T20" fmla="*/ 151 w 277"/>
                <a:gd name="T21" fmla="*/ 22 h 245"/>
                <a:gd name="T22" fmla="*/ 184 w 277"/>
                <a:gd name="T23" fmla="*/ 5 h 245"/>
                <a:gd name="T24" fmla="*/ 210 w 277"/>
                <a:gd name="T25" fmla="*/ 0 h 245"/>
                <a:gd name="T26" fmla="*/ 234 w 277"/>
                <a:gd name="T27" fmla="*/ 15 h 245"/>
                <a:gd name="T28" fmla="*/ 244 w 277"/>
                <a:gd name="T29" fmla="*/ 35 h 245"/>
                <a:gd name="T30" fmla="*/ 262 w 277"/>
                <a:gd name="T31" fmla="*/ 80 h 245"/>
                <a:gd name="T32" fmla="*/ 276 w 277"/>
                <a:gd name="T33" fmla="*/ 111 h 245"/>
                <a:gd name="T34" fmla="*/ 240 w 277"/>
                <a:gd name="T35" fmla="*/ 179 h 245"/>
                <a:gd name="T36" fmla="*/ 184 w 277"/>
                <a:gd name="T37" fmla="*/ 235 h 245"/>
                <a:gd name="T38" fmla="*/ 155 w 277"/>
                <a:gd name="T39" fmla="*/ 244 h 245"/>
                <a:gd name="T40" fmla="*/ 128 w 277"/>
                <a:gd name="T41" fmla="*/ 225 h 245"/>
                <a:gd name="T42" fmla="*/ 132 w 277"/>
                <a:gd name="T43" fmla="*/ 181 h 245"/>
                <a:gd name="T44" fmla="*/ 119 w 277"/>
                <a:gd name="T45" fmla="*/ 173 h 245"/>
                <a:gd name="T46" fmla="*/ 76 w 277"/>
                <a:gd name="T47" fmla="*/ 156 h 245"/>
                <a:gd name="T48" fmla="*/ 17 w 277"/>
                <a:gd name="T49" fmla="*/ 114 h 245"/>
                <a:gd name="T50" fmla="*/ 0 w 277"/>
                <a:gd name="T51" fmla="*/ 97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7" h="245">
                  <a:moveTo>
                    <a:pt x="0" y="97"/>
                  </a:moveTo>
                  <a:lnTo>
                    <a:pt x="3" y="95"/>
                  </a:lnTo>
                  <a:lnTo>
                    <a:pt x="40" y="80"/>
                  </a:lnTo>
                  <a:lnTo>
                    <a:pt x="49" y="80"/>
                  </a:lnTo>
                  <a:lnTo>
                    <a:pt x="59" y="74"/>
                  </a:lnTo>
                  <a:lnTo>
                    <a:pt x="72" y="63"/>
                  </a:lnTo>
                  <a:lnTo>
                    <a:pt x="81" y="55"/>
                  </a:lnTo>
                  <a:lnTo>
                    <a:pt x="101" y="29"/>
                  </a:lnTo>
                  <a:lnTo>
                    <a:pt x="129" y="21"/>
                  </a:lnTo>
                  <a:lnTo>
                    <a:pt x="148" y="6"/>
                  </a:lnTo>
                  <a:lnTo>
                    <a:pt x="151" y="22"/>
                  </a:lnTo>
                  <a:lnTo>
                    <a:pt x="184" y="5"/>
                  </a:lnTo>
                  <a:lnTo>
                    <a:pt x="210" y="0"/>
                  </a:lnTo>
                  <a:lnTo>
                    <a:pt x="234" y="15"/>
                  </a:lnTo>
                  <a:lnTo>
                    <a:pt x="244" y="35"/>
                  </a:lnTo>
                  <a:lnTo>
                    <a:pt x="262" y="80"/>
                  </a:lnTo>
                  <a:lnTo>
                    <a:pt x="276" y="111"/>
                  </a:lnTo>
                  <a:lnTo>
                    <a:pt x="240" y="179"/>
                  </a:lnTo>
                  <a:lnTo>
                    <a:pt x="184" y="235"/>
                  </a:lnTo>
                  <a:lnTo>
                    <a:pt x="155" y="244"/>
                  </a:lnTo>
                  <a:lnTo>
                    <a:pt x="128" y="225"/>
                  </a:lnTo>
                  <a:lnTo>
                    <a:pt x="132" y="181"/>
                  </a:lnTo>
                  <a:lnTo>
                    <a:pt x="119" y="173"/>
                  </a:lnTo>
                  <a:lnTo>
                    <a:pt x="76" y="156"/>
                  </a:lnTo>
                  <a:lnTo>
                    <a:pt x="17" y="114"/>
                  </a:lnTo>
                  <a:lnTo>
                    <a:pt x="0" y="97"/>
                  </a:lnTo>
                </a:path>
              </a:pathLst>
            </a:custGeom>
            <a:solidFill>
              <a:srgbClr val="606060"/>
            </a:solidFill>
            <a:ln w="12700" cap="rnd" cmpd="sng">
              <a:solidFill>
                <a:srgbClr val="60606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89" name="Freeform 1097"/>
            <p:cNvSpPr>
              <a:spLocks/>
            </p:cNvSpPr>
            <p:nvPr/>
          </p:nvSpPr>
          <p:spPr bwMode="auto">
            <a:xfrm>
              <a:off x="3518" y="2851"/>
              <a:ext cx="93" cy="130"/>
            </a:xfrm>
            <a:custGeom>
              <a:avLst/>
              <a:gdLst>
                <a:gd name="T0" fmla="*/ 83 w 93"/>
                <a:gd name="T1" fmla="*/ 10 h 130"/>
                <a:gd name="T2" fmla="*/ 81 w 93"/>
                <a:gd name="T3" fmla="*/ 8 h 130"/>
                <a:gd name="T4" fmla="*/ 77 w 93"/>
                <a:gd name="T5" fmla="*/ 8 h 130"/>
                <a:gd name="T6" fmla="*/ 65 w 93"/>
                <a:gd name="T7" fmla="*/ 10 h 130"/>
                <a:gd name="T8" fmla="*/ 55 w 93"/>
                <a:gd name="T9" fmla="*/ 16 h 130"/>
                <a:gd name="T10" fmla="*/ 48 w 93"/>
                <a:gd name="T11" fmla="*/ 26 h 130"/>
                <a:gd name="T12" fmla="*/ 47 w 93"/>
                <a:gd name="T13" fmla="*/ 29 h 130"/>
                <a:gd name="T14" fmla="*/ 53 w 93"/>
                <a:gd name="T15" fmla="*/ 28 h 130"/>
                <a:gd name="T16" fmla="*/ 61 w 93"/>
                <a:gd name="T17" fmla="*/ 19 h 130"/>
                <a:gd name="T18" fmla="*/ 64 w 93"/>
                <a:gd name="T19" fmla="*/ 16 h 130"/>
                <a:gd name="T20" fmla="*/ 75 w 93"/>
                <a:gd name="T21" fmla="*/ 16 h 130"/>
                <a:gd name="T22" fmla="*/ 79 w 93"/>
                <a:gd name="T23" fmla="*/ 16 h 130"/>
                <a:gd name="T24" fmla="*/ 86 w 93"/>
                <a:gd name="T25" fmla="*/ 20 h 130"/>
                <a:gd name="T26" fmla="*/ 92 w 93"/>
                <a:gd name="T27" fmla="*/ 26 h 130"/>
                <a:gd name="T28" fmla="*/ 87 w 93"/>
                <a:gd name="T29" fmla="*/ 26 h 130"/>
                <a:gd name="T30" fmla="*/ 76 w 93"/>
                <a:gd name="T31" fmla="*/ 34 h 130"/>
                <a:gd name="T32" fmla="*/ 49 w 93"/>
                <a:gd name="T33" fmla="*/ 74 h 130"/>
                <a:gd name="T34" fmla="*/ 42 w 93"/>
                <a:gd name="T35" fmla="*/ 87 h 130"/>
                <a:gd name="T36" fmla="*/ 22 w 93"/>
                <a:gd name="T37" fmla="*/ 105 h 130"/>
                <a:gd name="T38" fmla="*/ 4 w 93"/>
                <a:gd name="T39" fmla="*/ 126 h 130"/>
                <a:gd name="T40" fmla="*/ 3 w 93"/>
                <a:gd name="T41" fmla="*/ 129 h 130"/>
                <a:gd name="T42" fmla="*/ 0 w 93"/>
                <a:gd name="T43" fmla="*/ 123 h 130"/>
                <a:gd name="T44" fmla="*/ 12 w 93"/>
                <a:gd name="T45" fmla="*/ 90 h 130"/>
                <a:gd name="T46" fmla="*/ 18 w 93"/>
                <a:gd name="T47" fmla="*/ 79 h 130"/>
                <a:gd name="T48" fmla="*/ 29 w 93"/>
                <a:gd name="T49" fmla="*/ 50 h 130"/>
                <a:gd name="T50" fmla="*/ 39 w 93"/>
                <a:gd name="T51" fmla="*/ 38 h 130"/>
                <a:gd name="T52" fmla="*/ 19 w 93"/>
                <a:gd name="T53" fmla="*/ 52 h 130"/>
                <a:gd name="T54" fmla="*/ 26 w 93"/>
                <a:gd name="T55" fmla="*/ 38 h 130"/>
                <a:gd name="T56" fmla="*/ 31 w 93"/>
                <a:gd name="T57" fmla="*/ 29 h 130"/>
                <a:gd name="T58" fmla="*/ 39 w 93"/>
                <a:gd name="T59" fmla="*/ 16 h 130"/>
                <a:gd name="T60" fmla="*/ 68 w 93"/>
                <a:gd name="T61" fmla="*/ 0 h 130"/>
                <a:gd name="T62" fmla="*/ 75 w 93"/>
                <a:gd name="T63" fmla="*/ 2 h 130"/>
                <a:gd name="T64" fmla="*/ 81 w 93"/>
                <a:gd name="T65" fmla="*/ 5 h 130"/>
                <a:gd name="T66" fmla="*/ 83 w 93"/>
                <a:gd name="T67" fmla="*/ 8 h 130"/>
                <a:gd name="T68" fmla="*/ 83 w 93"/>
                <a:gd name="T69" fmla="*/ 1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3" h="130">
                  <a:moveTo>
                    <a:pt x="83" y="10"/>
                  </a:moveTo>
                  <a:lnTo>
                    <a:pt x="81" y="8"/>
                  </a:lnTo>
                  <a:lnTo>
                    <a:pt x="77" y="8"/>
                  </a:lnTo>
                  <a:lnTo>
                    <a:pt x="65" y="10"/>
                  </a:lnTo>
                  <a:lnTo>
                    <a:pt x="55" y="16"/>
                  </a:lnTo>
                  <a:lnTo>
                    <a:pt x="48" y="26"/>
                  </a:lnTo>
                  <a:lnTo>
                    <a:pt x="47" y="29"/>
                  </a:lnTo>
                  <a:lnTo>
                    <a:pt x="53" y="28"/>
                  </a:lnTo>
                  <a:lnTo>
                    <a:pt x="61" y="19"/>
                  </a:lnTo>
                  <a:lnTo>
                    <a:pt x="64" y="16"/>
                  </a:lnTo>
                  <a:lnTo>
                    <a:pt x="75" y="16"/>
                  </a:lnTo>
                  <a:lnTo>
                    <a:pt x="79" y="16"/>
                  </a:lnTo>
                  <a:lnTo>
                    <a:pt x="86" y="20"/>
                  </a:lnTo>
                  <a:lnTo>
                    <a:pt x="92" y="26"/>
                  </a:lnTo>
                  <a:lnTo>
                    <a:pt x="87" y="26"/>
                  </a:lnTo>
                  <a:lnTo>
                    <a:pt x="76" y="34"/>
                  </a:lnTo>
                  <a:lnTo>
                    <a:pt x="49" y="74"/>
                  </a:lnTo>
                  <a:lnTo>
                    <a:pt x="42" y="87"/>
                  </a:lnTo>
                  <a:lnTo>
                    <a:pt x="22" y="105"/>
                  </a:lnTo>
                  <a:lnTo>
                    <a:pt x="4" y="126"/>
                  </a:lnTo>
                  <a:lnTo>
                    <a:pt x="3" y="129"/>
                  </a:lnTo>
                  <a:lnTo>
                    <a:pt x="0" y="123"/>
                  </a:lnTo>
                  <a:lnTo>
                    <a:pt x="12" y="90"/>
                  </a:lnTo>
                  <a:lnTo>
                    <a:pt x="18" y="79"/>
                  </a:lnTo>
                  <a:lnTo>
                    <a:pt x="29" y="50"/>
                  </a:lnTo>
                  <a:lnTo>
                    <a:pt x="39" y="38"/>
                  </a:lnTo>
                  <a:lnTo>
                    <a:pt x="19" y="52"/>
                  </a:lnTo>
                  <a:lnTo>
                    <a:pt x="26" y="38"/>
                  </a:lnTo>
                  <a:lnTo>
                    <a:pt x="31" y="29"/>
                  </a:lnTo>
                  <a:lnTo>
                    <a:pt x="39" y="16"/>
                  </a:lnTo>
                  <a:lnTo>
                    <a:pt x="68" y="0"/>
                  </a:lnTo>
                  <a:lnTo>
                    <a:pt x="75" y="2"/>
                  </a:lnTo>
                  <a:lnTo>
                    <a:pt x="81" y="5"/>
                  </a:lnTo>
                  <a:lnTo>
                    <a:pt x="83" y="8"/>
                  </a:lnTo>
                  <a:lnTo>
                    <a:pt x="83" y="10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90" name="Freeform 1098"/>
            <p:cNvSpPr>
              <a:spLocks/>
            </p:cNvSpPr>
            <p:nvPr/>
          </p:nvSpPr>
          <p:spPr bwMode="auto">
            <a:xfrm>
              <a:off x="3438" y="2854"/>
              <a:ext cx="45" cy="99"/>
            </a:xfrm>
            <a:custGeom>
              <a:avLst/>
              <a:gdLst>
                <a:gd name="T0" fmla="*/ 44 w 45"/>
                <a:gd name="T1" fmla="*/ 0 h 99"/>
                <a:gd name="T2" fmla="*/ 43 w 45"/>
                <a:gd name="T3" fmla="*/ 2 h 99"/>
                <a:gd name="T4" fmla="*/ 40 w 45"/>
                <a:gd name="T5" fmla="*/ 10 h 99"/>
                <a:gd name="T6" fmla="*/ 38 w 45"/>
                <a:gd name="T7" fmla="*/ 16 h 99"/>
                <a:gd name="T8" fmla="*/ 33 w 45"/>
                <a:gd name="T9" fmla="*/ 20 h 99"/>
                <a:gd name="T10" fmla="*/ 25 w 45"/>
                <a:gd name="T11" fmla="*/ 27 h 99"/>
                <a:gd name="T12" fmla="*/ 10 w 45"/>
                <a:gd name="T13" fmla="*/ 57 h 99"/>
                <a:gd name="T14" fmla="*/ 8 w 45"/>
                <a:gd name="T15" fmla="*/ 68 h 99"/>
                <a:gd name="T16" fmla="*/ 6 w 45"/>
                <a:gd name="T17" fmla="*/ 79 h 99"/>
                <a:gd name="T18" fmla="*/ 4 w 45"/>
                <a:gd name="T19" fmla="*/ 89 h 99"/>
                <a:gd name="T20" fmla="*/ 0 w 45"/>
                <a:gd name="T21" fmla="*/ 98 h 99"/>
                <a:gd name="T22" fmla="*/ 0 w 45"/>
                <a:gd name="T23" fmla="*/ 82 h 99"/>
                <a:gd name="T24" fmla="*/ 10 w 45"/>
                <a:gd name="T25" fmla="*/ 48 h 99"/>
                <a:gd name="T26" fmla="*/ 14 w 45"/>
                <a:gd name="T27" fmla="*/ 37 h 99"/>
                <a:gd name="T28" fmla="*/ 19 w 45"/>
                <a:gd name="T29" fmla="*/ 27 h 99"/>
                <a:gd name="T30" fmla="*/ 24 w 45"/>
                <a:gd name="T31" fmla="*/ 16 h 99"/>
                <a:gd name="T32" fmla="*/ 32 w 45"/>
                <a:gd name="T33" fmla="*/ 6 h 99"/>
                <a:gd name="T34" fmla="*/ 38 w 45"/>
                <a:gd name="T35" fmla="*/ 1 h 99"/>
                <a:gd name="T36" fmla="*/ 44 w 45"/>
                <a:gd name="T37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" h="99">
                  <a:moveTo>
                    <a:pt x="44" y="0"/>
                  </a:moveTo>
                  <a:lnTo>
                    <a:pt x="43" y="2"/>
                  </a:lnTo>
                  <a:lnTo>
                    <a:pt x="40" y="10"/>
                  </a:lnTo>
                  <a:lnTo>
                    <a:pt x="38" y="16"/>
                  </a:lnTo>
                  <a:lnTo>
                    <a:pt x="33" y="20"/>
                  </a:lnTo>
                  <a:lnTo>
                    <a:pt x="25" y="27"/>
                  </a:lnTo>
                  <a:lnTo>
                    <a:pt x="10" y="57"/>
                  </a:lnTo>
                  <a:lnTo>
                    <a:pt x="8" y="68"/>
                  </a:lnTo>
                  <a:lnTo>
                    <a:pt x="6" y="79"/>
                  </a:lnTo>
                  <a:lnTo>
                    <a:pt x="4" y="89"/>
                  </a:lnTo>
                  <a:lnTo>
                    <a:pt x="0" y="98"/>
                  </a:lnTo>
                  <a:lnTo>
                    <a:pt x="0" y="82"/>
                  </a:lnTo>
                  <a:lnTo>
                    <a:pt x="10" y="48"/>
                  </a:lnTo>
                  <a:lnTo>
                    <a:pt x="14" y="37"/>
                  </a:lnTo>
                  <a:lnTo>
                    <a:pt x="19" y="27"/>
                  </a:lnTo>
                  <a:lnTo>
                    <a:pt x="24" y="16"/>
                  </a:lnTo>
                  <a:lnTo>
                    <a:pt x="32" y="6"/>
                  </a:lnTo>
                  <a:lnTo>
                    <a:pt x="38" y="1"/>
                  </a:lnTo>
                  <a:lnTo>
                    <a:pt x="44" y="0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91" name="Freeform 1099"/>
            <p:cNvSpPr>
              <a:spLocks/>
            </p:cNvSpPr>
            <p:nvPr/>
          </p:nvSpPr>
          <p:spPr bwMode="auto">
            <a:xfrm>
              <a:off x="3454" y="2876"/>
              <a:ext cx="45" cy="81"/>
            </a:xfrm>
            <a:custGeom>
              <a:avLst/>
              <a:gdLst>
                <a:gd name="T0" fmla="*/ 42 w 45"/>
                <a:gd name="T1" fmla="*/ 11 h 81"/>
                <a:gd name="T2" fmla="*/ 38 w 45"/>
                <a:gd name="T3" fmla="*/ 23 h 81"/>
                <a:gd name="T4" fmla="*/ 36 w 45"/>
                <a:gd name="T5" fmla="*/ 27 h 81"/>
                <a:gd name="T6" fmla="*/ 32 w 45"/>
                <a:gd name="T7" fmla="*/ 39 h 81"/>
                <a:gd name="T8" fmla="*/ 31 w 45"/>
                <a:gd name="T9" fmla="*/ 42 h 81"/>
                <a:gd name="T10" fmla="*/ 30 w 45"/>
                <a:gd name="T11" fmla="*/ 46 h 81"/>
                <a:gd name="T12" fmla="*/ 26 w 45"/>
                <a:gd name="T13" fmla="*/ 58 h 81"/>
                <a:gd name="T14" fmla="*/ 23 w 45"/>
                <a:gd name="T15" fmla="*/ 71 h 81"/>
                <a:gd name="T16" fmla="*/ 14 w 45"/>
                <a:gd name="T17" fmla="*/ 75 h 81"/>
                <a:gd name="T18" fmla="*/ 6 w 45"/>
                <a:gd name="T19" fmla="*/ 80 h 81"/>
                <a:gd name="T20" fmla="*/ 0 w 45"/>
                <a:gd name="T21" fmla="*/ 80 h 81"/>
                <a:gd name="T22" fmla="*/ 1 w 45"/>
                <a:gd name="T23" fmla="*/ 68 h 81"/>
                <a:gd name="T24" fmla="*/ 2 w 45"/>
                <a:gd name="T25" fmla="*/ 56 h 81"/>
                <a:gd name="T26" fmla="*/ 4 w 45"/>
                <a:gd name="T27" fmla="*/ 42 h 81"/>
                <a:gd name="T28" fmla="*/ 6 w 45"/>
                <a:gd name="T29" fmla="*/ 30 h 81"/>
                <a:gd name="T30" fmla="*/ 11 w 45"/>
                <a:gd name="T31" fmla="*/ 21 h 81"/>
                <a:gd name="T32" fmla="*/ 21 w 45"/>
                <a:gd name="T33" fmla="*/ 12 h 81"/>
                <a:gd name="T34" fmla="*/ 32 w 45"/>
                <a:gd name="T35" fmla="*/ 5 h 81"/>
                <a:gd name="T36" fmla="*/ 39 w 45"/>
                <a:gd name="T37" fmla="*/ 0 h 81"/>
                <a:gd name="T38" fmla="*/ 44 w 45"/>
                <a:gd name="T39" fmla="*/ 4 h 81"/>
                <a:gd name="T40" fmla="*/ 42 w 45"/>
                <a:gd name="T41" fmla="*/ 1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81">
                  <a:moveTo>
                    <a:pt x="42" y="11"/>
                  </a:moveTo>
                  <a:lnTo>
                    <a:pt x="38" y="23"/>
                  </a:lnTo>
                  <a:lnTo>
                    <a:pt x="36" y="27"/>
                  </a:lnTo>
                  <a:lnTo>
                    <a:pt x="32" y="39"/>
                  </a:lnTo>
                  <a:lnTo>
                    <a:pt x="31" y="42"/>
                  </a:lnTo>
                  <a:lnTo>
                    <a:pt x="30" y="46"/>
                  </a:lnTo>
                  <a:lnTo>
                    <a:pt x="26" y="58"/>
                  </a:lnTo>
                  <a:lnTo>
                    <a:pt x="23" y="71"/>
                  </a:lnTo>
                  <a:lnTo>
                    <a:pt x="14" y="75"/>
                  </a:lnTo>
                  <a:lnTo>
                    <a:pt x="6" y="80"/>
                  </a:lnTo>
                  <a:lnTo>
                    <a:pt x="0" y="80"/>
                  </a:lnTo>
                  <a:lnTo>
                    <a:pt x="1" y="68"/>
                  </a:lnTo>
                  <a:lnTo>
                    <a:pt x="2" y="56"/>
                  </a:lnTo>
                  <a:lnTo>
                    <a:pt x="4" y="42"/>
                  </a:lnTo>
                  <a:lnTo>
                    <a:pt x="6" y="30"/>
                  </a:lnTo>
                  <a:lnTo>
                    <a:pt x="11" y="21"/>
                  </a:lnTo>
                  <a:lnTo>
                    <a:pt x="21" y="12"/>
                  </a:lnTo>
                  <a:lnTo>
                    <a:pt x="32" y="5"/>
                  </a:lnTo>
                  <a:lnTo>
                    <a:pt x="39" y="0"/>
                  </a:lnTo>
                  <a:lnTo>
                    <a:pt x="44" y="4"/>
                  </a:lnTo>
                  <a:lnTo>
                    <a:pt x="42" y="1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92" name="Freeform 1100"/>
            <p:cNvSpPr>
              <a:spLocks/>
            </p:cNvSpPr>
            <p:nvPr/>
          </p:nvSpPr>
          <p:spPr bwMode="auto">
            <a:xfrm>
              <a:off x="3534" y="2885"/>
              <a:ext cx="109" cy="162"/>
            </a:xfrm>
            <a:custGeom>
              <a:avLst/>
              <a:gdLst>
                <a:gd name="T0" fmla="*/ 108 w 109"/>
                <a:gd name="T1" fmla="*/ 47 h 162"/>
                <a:gd name="T2" fmla="*/ 102 w 109"/>
                <a:gd name="T3" fmla="*/ 64 h 162"/>
                <a:gd name="T4" fmla="*/ 96 w 109"/>
                <a:gd name="T5" fmla="*/ 76 h 162"/>
                <a:gd name="T6" fmla="*/ 81 w 109"/>
                <a:gd name="T7" fmla="*/ 94 h 162"/>
                <a:gd name="T8" fmla="*/ 58 w 109"/>
                <a:gd name="T9" fmla="*/ 133 h 162"/>
                <a:gd name="T10" fmla="*/ 50 w 109"/>
                <a:gd name="T11" fmla="*/ 139 h 162"/>
                <a:gd name="T12" fmla="*/ 47 w 109"/>
                <a:gd name="T13" fmla="*/ 141 h 162"/>
                <a:gd name="T14" fmla="*/ 37 w 109"/>
                <a:gd name="T15" fmla="*/ 150 h 162"/>
                <a:gd name="T16" fmla="*/ 26 w 109"/>
                <a:gd name="T17" fmla="*/ 161 h 162"/>
                <a:gd name="T18" fmla="*/ 23 w 109"/>
                <a:gd name="T19" fmla="*/ 127 h 162"/>
                <a:gd name="T20" fmla="*/ 19 w 109"/>
                <a:gd name="T21" fmla="*/ 117 h 162"/>
                <a:gd name="T22" fmla="*/ 15 w 109"/>
                <a:gd name="T23" fmla="*/ 113 h 162"/>
                <a:gd name="T24" fmla="*/ 1 w 109"/>
                <a:gd name="T25" fmla="*/ 107 h 162"/>
                <a:gd name="T26" fmla="*/ 0 w 109"/>
                <a:gd name="T27" fmla="*/ 103 h 162"/>
                <a:gd name="T28" fmla="*/ 4 w 109"/>
                <a:gd name="T29" fmla="*/ 105 h 162"/>
                <a:gd name="T30" fmla="*/ 12 w 109"/>
                <a:gd name="T31" fmla="*/ 108 h 162"/>
                <a:gd name="T32" fmla="*/ 24 w 109"/>
                <a:gd name="T33" fmla="*/ 111 h 162"/>
                <a:gd name="T34" fmla="*/ 27 w 109"/>
                <a:gd name="T35" fmla="*/ 108 h 162"/>
                <a:gd name="T36" fmla="*/ 19 w 109"/>
                <a:gd name="T37" fmla="*/ 101 h 162"/>
                <a:gd name="T38" fmla="*/ 4 w 109"/>
                <a:gd name="T39" fmla="*/ 90 h 162"/>
                <a:gd name="T40" fmla="*/ 8 w 109"/>
                <a:gd name="T41" fmla="*/ 82 h 162"/>
                <a:gd name="T42" fmla="*/ 20 w 109"/>
                <a:gd name="T43" fmla="*/ 69 h 162"/>
                <a:gd name="T44" fmla="*/ 31 w 109"/>
                <a:gd name="T45" fmla="*/ 67 h 162"/>
                <a:gd name="T46" fmla="*/ 43 w 109"/>
                <a:gd name="T47" fmla="*/ 64 h 162"/>
                <a:gd name="T48" fmla="*/ 40 w 109"/>
                <a:gd name="T49" fmla="*/ 60 h 162"/>
                <a:gd name="T50" fmla="*/ 33 w 109"/>
                <a:gd name="T51" fmla="*/ 60 h 162"/>
                <a:gd name="T52" fmla="*/ 36 w 109"/>
                <a:gd name="T53" fmla="*/ 53 h 162"/>
                <a:gd name="T54" fmla="*/ 45 w 109"/>
                <a:gd name="T55" fmla="*/ 44 h 162"/>
                <a:gd name="T56" fmla="*/ 48 w 109"/>
                <a:gd name="T57" fmla="*/ 46 h 162"/>
                <a:gd name="T58" fmla="*/ 61 w 109"/>
                <a:gd name="T59" fmla="*/ 41 h 162"/>
                <a:gd name="T60" fmla="*/ 50 w 109"/>
                <a:gd name="T61" fmla="*/ 39 h 162"/>
                <a:gd name="T62" fmla="*/ 43 w 109"/>
                <a:gd name="T63" fmla="*/ 35 h 162"/>
                <a:gd name="T64" fmla="*/ 46 w 109"/>
                <a:gd name="T65" fmla="*/ 27 h 162"/>
                <a:gd name="T66" fmla="*/ 54 w 109"/>
                <a:gd name="T67" fmla="*/ 20 h 162"/>
                <a:gd name="T68" fmla="*/ 58 w 109"/>
                <a:gd name="T69" fmla="*/ 18 h 162"/>
                <a:gd name="T70" fmla="*/ 66 w 109"/>
                <a:gd name="T71" fmla="*/ 10 h 162"/>
                <a:gd name="T72" fmla="*/ 69 w 109"/>
                <a:gd name="T73" fmla="*/ 2 h 162"/>
                <a:gd name="T74" fmla="*/ 82 w 109"/>
                <a:gd name="T75" fmla="*/ 0 h 162"/>
                <a:gd name="T76" fmla="*/ 86 w 109"/>
                <a:gd name="T77" fmla="*/ 2 h 162"/>
                <a:gd name="T78" fmla="*/ 93 w 109"/>
                <a:gd name="T79" fmla="*/ 13 h 162"/>
                <a:gd name="T80" fmla="*/ 96 w 109"/>
                <a:gd name="T81" fmla="*/ 16 h 162"/>
                <a:gd name="T82" fmla="*/ 107 w 109"/>
                <a:gd name="T83" fmla="*/ 39 h 162"/>
                <a:gd name="T84" fmla="*/ 108 w 109"/>
                <a:gd name="T85" fmla="*/ 4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9" h="162">
                  <a:moveTo>
                    <a:pt x="108" y="47"/>
                  </a:moveTo>
                  <a:lnTo>
                    <a:pt x="102" y="64"/>
                  </a:lnTo>
                  <a:lnTo>
                    <a:pt x="96" y="76"/>
                  </a:lnTo>
                  <a:lnTo>
                    <a:pt x="81" y="94"/>
                  </a:lnTo>
                  <a:lnTo>
                    <a:pt x="58" y="133"/>
                  </a:lnTo>
                  <a:lnTo>
                    <a:pt x="50" y="139"/>
                  </a:lnTo>
                  <a:lnTo>
                    <a:pt x="47" y="141"/>
                  </a:lnTo>
                  <a:lnTo>
                    <a:pt x="37" y="150"/>
                  </a:lnTo>
                  <a:lnTo>
                    <a:pt x="26" y="161"/>
                  </a:lnTo>
                  <a:lnTo>
                    <a:pt x="23" y="127"/>
                  </a:lnTo>
                  <a:lnTo>
                    <a:pt x="19" y="117"/>
                  </a:lnTo>
                  <a:lnTo>
                    <a:pt x="15" y="113"/>
                  </a:lnTo>
                  <a:lnTo>
                    <a:pt x="1" y="107"/>
                  </a:lnTo>
                  <a:lnTo>
                    <a:pt x="0" y="103"/>
                  </a:lnTo>
                  <a:lnTo>
                    <a:pt x="4" y="105"/>
                  </a:lnTo>
                  <a:lnTo>
                    <a:pt x="12" y="108"/>
                  </a:lnTo>
                  <a:lnTo>
                    <a:pt x="24" y="111"/>
                  </a:lnTo>
                  <a:lnTo>
                    <a:pt x="27" y="108"/>
                  </a:lnTo>
                  <a:lnTo>
                    <a:pt x="19" y="101"/>
                  </a:lnTo>
                  <a:lnTo>
                    <a:pt x="4" y="90"/>
                  </a:lnTo>
                  <a:lnTo>
                    <a:pt x="8" y="82"/>
                  </a:lnTo>
                  <a:lnTo>
                    <a:pt x="20" y="69"/>
                  </a:lnTo>
                  <a:lnTo>
                    <a:pt x="31" y="67"/>
                  </a:lnTo>
                  <a:lnTo>
                    <a:pt x="43" y="64"/>
                  </a:lnTo>
                  <a:lnTo>
                    <a:pt x="40" y="60"/>
                  </a:lnTo>
                  <a:lnTo>
                    <a:pt x="33" y="60"/>
                  </a:lnTo>
                  <a:lnTo>
                    <a:pt x="36" y="53"/>
                  </a:lnTo>
                  <a:lnTo>
                    <a:pt x="45" y="44"/>
                  </a:lnTo>
                  <a:lnTo>
                    <a:pt x="48" y="46"/>
                  </a:lnTo>
                  <a:lnTo>
                    <a:pt x="61" y="41"/>
                  </a:lnTo>
                  <a:lnTo>
                    <a:pt x="50" y="39"/>
                  </a:lnTo>
                  <a:lnTo>
                    <a:pt x="43" y="35"/>
                  </a:lnTo>
                  <a:lnTo>
                    <a:pt x="46" y="27"/>
                  </a:lnTo>
                  <a:lnTo>
                    <a:pt x="54" y="20"/>
                  </a:lnTo>
                  <a:lnTo>
                    <a:pt x="58" y="18"/>
                  </a:lnTo>
                  <a:lnTo>
                    <a:pt x="66" y="10"/>
                  </a:lnTo>
                  <a:lnTo>
                    <a:pt x="69" y="2"/>
                  </a:lnTo>
                  <a:lnTo>
                    <a:pt x="82" y="0"/>
                  </a:lnTo>
                  <a:lnTo>
                    <a:pt x="86" y="2"/>
                  </a:lnTo>
                  <a:lnTo>
                    <a:pt x="93" y="13"/>
                  </a:lnTo>
                  <a:lnTo>
                    <a:pt x="96" y="16"/>
                  </a:lnTo>
                  <a:lnTo>
                    <a:pt x="107" y="39"/>
                  </a:lnTo>
                  <a:lnTo>
                    <a:pt x="108" y="47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93" name="Freeform 1101"/>
            <p:cNvSpPr>
              <a:spLocks/>
            </p:cNvSpPr>
            <p:nvPr/>
          </p:nvSpPr>
          <p:spPr bwMode="auto">
            <a:xfrm>
              <a:off x="3470" y="2890"/>
              <a:ext cx="57" cy="82"/>
            </a:xfrm>
            <a:custGeom>
              <a:avLst/>
              <a:gdLst>
                <a:gd name="T0" fmla="*/ 56 w 57"/>
                <a:gd name="T1" fmla="*/ 7 h 82"/>
                <a:gd name="T2" fmla="*/ 54 w 57"/>
                <a:gd name="T3" fmla="*/ 16 h 82"/>
                <a:gd name="T4" fmla="*/ 47 w 57"/>
                <a:gd name="T5" fmla="*/ 33 h 82"/>
                <a:gd name="T6" fmla="*/ 35 w 57"/>
                <a:gd name="T7" fmla="*/ 56 h 82"/>
                <a:gd name="T8" fmla="*/ 26 w 57"/>
                <a:gd name="T9" fmla="*/ 69 h 82"/>
                <a:gd name="T10" fmla="*/ 18 w 57"/>
                <a:gd name="T11" fmla="*/ 75 h 82"/>
                <a:gd name="T12" fmla="*/ 16 w 57"/>
                <a:gd name="T13" fmla="*/ 81 h 82"/>
                <a:gd name="T14" fmla="*/ 2 w 57"/>
                <a:gd name="T15" fmla="*/ 74 h 82"/>
                <a:gd name="T16" fmla="*/ 0 w 57"/>
                <a:gd name="T17" fmla="*/ 67 h 82"/>
                <a:gd name="T18" fmla="*/ 7 w 57"/>
                <a:gd name="T19" fmla="*/ 67 h 82"/>
                <a:gd name="T20" fmla="*/ 12 w 57"/>
                <a:gd name="T21" fmla="*/ 62 h 82"/>
                <a:gd name="T22" fmla="*/ 17 w 57"/>
                <a:gd name="T23" fmla="*/ 46 h 82"/>
                <a:gd name="T24" fmla="*/ 20 w 57"/>
                <a:gd name="T25" fmla="*/ 30 h 82"/>
                <a:gd name="T26" fmla="*/ 24 w 57"/>
                <a:gd name="T27" fmla="*/ 24 h 82"/>
                <a:gd name="T28" fmla="*/ 35 w 57"/>
                <a:gd name="T29" fmla="*/ 16 h 82"/>
                <a:gd name="T30" fmla="*/ 42 w 57"/>
                <a:gd name="T31" fmla="*/ 7 h 82"/>
                <a:gd name="T32" fmla="*/ 54 w 57"/>
                <a:gd name="T33" fmla="*/ 0 h 82"/>
                <a:gd name="T34" fmla="*/ 56 w 57"/>
                <a:gd name="T35" fmla="*/ 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82">
                  <a:moveTo>
                    <a:pt x="56" y="7"/>
                  </a:moveTo>
                  <a:lnTo>
                    <a:pt x="54" y="16"/>
                  </a:lnTo>
                  <a:lnTo>
                    <a:pt x="47" y="33"/>
                  </a:lnTo>
                  <a:lnTo>
                    <a:pt x="35" y="56"/>
                  </a:lnTo>
                  <a:lnTo>
                    <a:pt x="26" y="69"/>
                  </a:lnTo>
                  <a:lnTo>
                    <a:pt x="18" y="75"/>
                  </a:lnTo>
                  <a:lnTo>
                    <a:pt x="16" y="81"/>
                  </a:lnTo>
                  <a:lnTo>
                    <a:pt x="2" y="74"/>
                  </a:lnTo>
                  <a:lnTo>
                    <a:pt x="0" y="67"/>
                  </a:lnTo>
                  <a:lnTo>
                    <a:pt x="7" y="67"/>
                  </a:lnTo>
                  <a:lnTo>
                    <a:pt x="12" y="62"/>
                  </a:lnTo>
                  <a:lnTo>
                    <a:pt x="17" y="46"/>
                  </a:lnTo>
                  <a:lnTo>
                    <a:pt x="20" y="30"/>
                  </a:lnTo>
                  <a:lnTo>
                    <a:pt x="24" y="24"/>
                  </a:lnTo>
                  <a:lnTo>
                    <a:pt x="35" y="16"/>
                  </a:lnTo>
                  <a:lnTo>
                    <a:pt x="42" y="7"/>
                  </a:lnTo>
                  <a:lnTo>
                    <a:pt x="54" y="0"/>
                  </a:lnTo>
                  <a:lnTo>
                    <a:pt x="56" y="7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94" name="Freeform 1102"/>
            <p:cNvSpPr>
              <a:spLocks/>
            </p:cNvSpPr>
            <p:nvPr/>
          </p:nvSpPr>
          <p:spPr bwMode="auto">
            <a:xfrm>
              <a:off x="3399" y="2911"/>
              <a:ext cx="16" cy="10"/>
            </a:xfrm>
            <a:custGeom>
              <a:avLst/>
              <a:gdLst>
                <a:gd name="T0" fmla="*/ 15 w 16"/>
                <a:gd name="T1" fmla="*/ 0 h 10"/>
                <a:gd name="T2" fmla="*/ 15 w 16"/>
                <a:gd name="T3" fmla="*/ 1 h 10"/>
                <a:gd name="T4" fmla="*/ 15 w 16"/>
                <a:gd name="T5" fmla="*/ 5 h 10"/>
                <a:gd name="T6" fmla="*/ 7 w 16"/>
                <a:gd name="T7" fmla="*/ 9 h 10"/>
                <a:gd name="T8" fmla="*/ 0 w 16"/>
                <a:gd name="T9" fmla="*/ 8 h 10"/>
                <a:gd name="T10" fmla="*/ 4 w 16"/>
                <a:gd name="T11" fmla="*/ 6 h 10"/>
                <a:gd name="T12" fmla="*/ 15 w 16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0">
                  <a:moveTo>
                    <a:pt x="15" y="0"/>
                  </a:moveTo>
                  <a:lnTo>
                    <a:pt x="15" y="1"/>
                  </a:lnTo>
                  <a:lnTo>
                    <a:pt x="15" y="5"/>
                  </a:lnTo>
                  <a:lnTo>
                    <a:pt x="7" y="9"/>
                  </a:lnTo>
                  <a:lnTo>
                    <a:pt x="0" y="8"/>
                  </a:lnTo>
                  <a:lnTo>
                    <a:pt x="4" y="6"/>
                  </a:lnTo>
                  <a:lnTo>
                    <a:pt x="15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E0F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95" name="Freeform 1103"/>
            <p:cNvSpPr>
              <a:spLocks/>
            </p:cNvSpPr>
            <p:nvPr/>
          </p:nvSpPr>
          <p:spPr bwMode="auto">
            <a:xfrm>
              <a:off x="3330" y="2919"/>
              <a:ext cx="176" cy="131"/>
            </a:xfrm>
            <a:custGeom>
              <a:avLst/>
              <a:gdLst>
                <a:gd name="T0" fmla="*/ 69 w 176"/>
                <a:gd name="T1" fmla="*/ 46 h 131"/>
                <a:gd name="T2" fmla="*/ 111 w 176"/>
                <a:gd name="T3" fmla="*/ 64 h 131"/>
                <a:gd name="T4" fmla="*/ 153 w 176"/>
                <a:gd name="T5" fmla="*/ 79 h 131"/>
                <a:gd name="T6" fmla="*/ 172 w 176"/>
                <a:gd name="T7" fmla="*/ 87 h 131"/>
                <a:gd name="T8" fmla="*/ 175 w 176"/>
                <a:gd name="T9" fmla="*/ 126 h 131"/>
                <a:gd name="T10" fmla="*/ 164 w 176"/>
                <a:gd name="T11" fmla="*/ 127 h 131"/>
                <a:gd name="T12" fmla="*/ 105 w 176"/>
                <a:gd name="T13" fmla="*/ 98 h 131"/>
                <a:gd name="T14" fmla="*/ 77 w 176"/>
                <a:gd name="T15" fmla="*/ 82 h 131"/>
                <a:gd name="T16" fmla="*/ 59 w 176"/>
                <a:gd name="T17" fmla="*/ 79 h 131"/>
                <a:gd name="T18" fmla="*/ 43 w 176"/>
                <a:gd name="T19" fmla="*/ 63 h 131"/>
                <a:gd name="T20" fmla="*/ 25 w 176"/>
                <a:gd name="T21" fmla="*/ 43 h 131"/>
                <a:gd name="T22" fmla="*/ 18 w 176"/>
                <a:gd name="T23" fmla="*/ 37 h 131"/>
                <a:gd name="T24" fmla="*/ 31 w 176"/>
                <a:gd name="T25" fmla="*/ 37 h 131"/>
                <a:gd name="T26" fmla="*/ 39 w 176"/>
                <a:gd name="T27" fmla="*/ 39 h 131"/>
                <a:gd name="T28" fmla="*/ 40 w 176"/>
                <a:gd name="T29" fmla="*/ 39 h 131"/>
                <a:gd name="T30" fmla="*/ 24 w 176"/>
                <a:gd name="T31" fmla="*/ 32 h 131"/>
                <a:gd name="T32" fmla="*/ 7 w 176"/>
                <a:gd name="T33" fmla="*/ 32 h 131"/>
                <a:gd name="T34" fmla="*/ 19 w 176"/>
                <a:gd name="T35" fmla="*/ 22 h 131"/>
                <a:gd name="T36" fmla="*/ 33 w 176"/>
                <a:gd name="T37" fmla="*/ 25 h 131"/>
                <a:gd name="T38" fmla="*/ 37 w 176"/>
                <a:gd name="T39" fmla="*/ 25 h 131"/>
                <a:gd name="T40" fmla="*/ 31 w 176"/>
                <a:gd name="T41" fmla="*/ 22 h 131"/>
                <a:gd name="T42" fmla="*/ 3 w 176"/>
                <a:gd name="T43" fmla="*/ 23 h 131"/>
                <a:gd name="T44" fmla="*/ 6 w 176"/>
                <a:gd name="T45" fmla="*/ 16 h 131"/>
                <a:gd name="T46" fmla="*/ 18 w 176"/>
                <a:gd name="T47" fmla="*/ 12 h 131"/>
                <a:gd name="T48" fmla="*/ 29 w 176"/>
                <a:gd name="T49" fmla="*/ 11 h 131"/>
                <a:gd name="T50" fmla="*/ 30 w 176"/>
                <a:gd name="T51" fmla="*/ 13 h 131"/>
                <a:gd name="T52" fmla="*/ 25 w 176"/>
                <a:gd name="T53" fmla="*/ 7 h 131"/>
                <a:gd name="T54" fmla="*/ 14 w 176"/>
                <a:gd name="T55" fmla="*/ 9 h 131"/>
                <a:gd name="T56" fmla="*/ 8 w 176"/>
                <a:gd name="T57" fmla="*/ 7 h 131"/>
                <a:gd name="T58" fmla="*/ 12 w 176"/>
                <a:gd name="T59" fmla="*/ 3 h 131"/>
                <a:gd name="T60" fmla="*/ 27 w 176"/>
                <a:gd name="T61" fmla="*/ 0 h 131"/>
                <a:gd name="T62" fmla="*/ 35 w 176"/>
                <a:gd name="T63" fmla="*/ 8 h 131"/>
                <a:gd name="T64" fmla="*/ 44 w 176"/>
                <a:gd name="T65" fmla="*/ 15 h 131"/>
                <a:gd name="T66" fmla="*/ 52 w 176"/>
                <a:gd name="T67" fmla="*/ 23 h 131"/>
                <a:gd name="T68" fmla="*/ 59 w 176"/>
                <a:gd name="T69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6" h="131">
                  <a:moveTo>
                    <a:pt x="68" y="45"/>
                  </a:moveTo>
                  <a:lnTo>
                    <a:pt x="69" y="46"/>
                  </a:lnTo>
                  <a:lnTo>
                    <a:pt x="77" y="51"/>
                  </a:lnTo>
                  <a:lnTo>
                    <a:pt x="111" y="64"/>
                  </a:lnTo>
                  <a:lnTo>
                    <a:pt x="133" y="71"/>
                  </a:lnTo>
                  <a:lnTo>
                    <a:pt x="153" y="79"/>
                  </a:lnTo>
                  <a:lnTo>
                    <a:pt x="166" y="84"/>
                  </a:lnTo>
                  <a:lnTo>
                    <a:pt x="172" y="87"/>
                  </a:lnTo>
                  <a:lnTo>
                    <a:pt x="175" y="121"/>
                  </a:lnTo>
                  <a:lnTo>
                    <a:pt x="175" y="126"/>
                  </a:lnTo>
                  <a:lnTo>
                    <a:pt x="170" y="130"/>
                  </a:lnTo>
                  <a:lnTo>
                    <a:pt x="164" y="127"/>
                  </a:lnTo>
                  <a:lnTo>
                    <a:pt x="123" y="108"/>
                  </a:lnTo>
                  <a:lnTo>
                    <a:pt x="105" y="98"/>
                  </a:lnTo>
                  <a:lnTo>
                    <a:pt x="88" y="89"/>
                  </a:lnTo>
                  <a:lnTo>
                    <a:pt x="77" y="82"/>
                  </a:lnTo>
                  <a:lnTo>
                    <a:pt x="63" y="79"/>
                  </a:lnTo>
                  <a:lnTo>
                    <a:pt x="59" y="79"/>
                  </a:lnTo>
                  <a:lnTo>
                    <a:pt x="47" y="69"/>
                  </a:lnTo>
                  <a:lnTo>
                    <a:pt x="43" y="63"/>
                  </a:lnTo>
                  <a:lnTo>
                    <a:pt x="37" y="48"/>
                  </a:lnTo>
                  <a:lnTo>
                    <a:pt x="25" y="43"/>
                  </a:lnTo>
                  <a:lnTo>
                    <a:pt x="17" y="41"/>
                  </a:lnTo>
                  <a:lnTo>
                    <a:pt x="18" y="37"/>
                  </a:lnTo>
                  <a:lnTo>
                    <a:pt x="23" y="37"/>
                  </a:lnTo>
                  <a:lnTo>
                    <a:pt x="31" y="37"/>
                  </a:lnTo>
                  <a:lnTo>
                    <a:pt x="35" y="39"/>
                  </a:lnTo>
                  <a:lnTo>
                    <a:pt x="39" y="39"/>
                  </a:lnTo>
                  <a:lnTo>
                    <a:pt x="42" y="39"/>
                  </a:lnTo>
                  <a:lnTo>
                    <a:pt x="40" y="39"/>
                  </a:lnTo>
                  <a:lnTo>
                    <a:pt x="27" y="32"/>
                  </a:lnTo>
                  <a:lnTo>
                    <a:pt x="24" y="32"/>
                  </a:lnTo>
                  <a:lnTo>
                    <a:pt x="21" y="31"/>
                  </a:lnTo>
                  <a:lnTo>
                    <a:pt x="7" y="32"/>
                  </a:lnTo>
                  <a:lnTo>
                    <a:pt x="5" y="28"/>
                  </a:lnTo>
                  <a:lnTo>
                    <a:pt x="19" y="22"/>
                  </a:lnTo>
                  <a:lnTo>
                    <a:pt x="27" y="23"/>
                  </a:lnTo>
                  <a:lnTo>
                    <a:pt x="33" y="25"/>
                  </a:lnTo>
                  <a:lnTo>
                    <a:pt x="33" y="23"/>
                  </a:lnTo>
                  <a:lnTo>
                    <a:pt x="37" y="25"/>
                  </a:lnTo>
                  <a:lnTo>
                    <a:pt x="34" y="23"/>
                  </a:lnTo>
                  <a:lnTo>
                    <a:pt x="31" y="22"/>
                  </a:lnTo>
                  <a:lnTo>
                    <a:pt x="19" y="20"/>
                  </a:lnTo>
                  <a:lnTo>
                    <a:pt x="3" y="23"/>
                  </a:lnTo>
                  <a:lnTo>
                    <a:pt x="0" y="20"/>
                  </a:lnTo>
                  <a:lnTo>
                    <a:pt x="6" y="16"/>
                  </a:lnTo>
                  <a:lnTo>
                    <a:pt x="11" y="15"/>
                  </a:lnTo>
                  <a:lnTo>
                    <a:pt x="18" y="12"/>
                  </a:lnTo>
                  <a:lnTo>
                    <a:pt x="24" y="11"/>
                  </a:lnTo>
                  <a:lnTo>
                    <a:pt x="29" y="11"/>
                  </a:lnTo>
                  <a:lnTo>
                    <a:pt x="29" y="13"/>
                  </a:lnTo>
                  <a:lnTo>
                    <a:pt x="30" y="13"/>
                  </a:lnTo>
                  <a:lnTo>
                    <a:pt x="27" y="9"/>
                  </a:lnTo>
                  <a:lnTo>
                    <a:pt x="25" y="7"/>
                  </a:lnTo>
                  <a:lnTo>
                    <a:pt x="22" y="7"/>
                  </a:lnTo>
                  <a:lnTo>
                    <a:pt x="14" y="9"/>
                  </a:lnTo>
                  <a:lnTo>
                    <a:pt x="10" y="9"/>
                  </a:lnTo>
                  <a:lnTo>
                    <a:pt x="8" y="7"/>
                  </a:lnTo>
                  <a:lnTo>
                    <a:pt x="10" y="4"/>
                  </a:lnTo>
                  <a:lnTo>
                    <a:pt x="12" y="3"/>
                  </a:lnTo>
                  <a:lnTo>
                    <a:pt x="17" y="2"/>
                  </a:lnTo>
                  <a:lnTo>
                    <a:pt x="27" y="0"/>
                  </a:lnTo>
                  <a:lnTo>
                    <a:pt x="33" y="5"/>
                  </a:lnTo>
                  <a:lnTo>
                    <a:pt x="35" y="8"/>
                  </a:lnTo>
                  <a:lnTo>
                    <a:pt x="40" y="13"/>
                  </a:lnTo>
                  <a:lnTo>
                    <a:pt x="44" y="15"/>
                  </a:lnTo>
                  <a:lnTo>
                    <a:pt x="46" y="17"/>
                  </a:lnTo>
                  <a:lnTo>
                    <a:pt x="52" y="23"/>
                  </a:lnTo>
                  <a:lnTo>
                    <a:pt x="57" y="29"/>
                  </a:lnTo>
                  <a:lnTo>
                    <a:pt x="59" y="32"/>
                  </a:lnTo>
                  <a:lnTo>
                    <a:pt x="68" y="45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96" name="Freeform 1104"/>
            <p:cNvSpPr>
              <a:spLocks/>
            </p:cNvSpPr>
            <p:nvPr/>
          </p:nvSpPr>
          <p:spPr bwMode="auto">
            <a:xfrm>
              <a:off x="3418" y="2914"/>
              <a:ext cx="16" cy="47"/>
            </a:xfrm>
            <a:custGeom>
              <a:avLst/>
              <a:gdLst>
                <a:gd name="T0" fmla="*/ 10 w 16"/>
                <a:gd name="T1" fmla="*/ 31 h 47"/>
                <a:gd name="T2" fmla="*/ 3 w 16"/>
                <a:gd name="T3" fmla="*/ 46 h 47"/>
                <a:gd name="T4" fmla="*/ 0 w 16"/>
                <a:gd name="T5" fmla="*/ 31 h 47"/>
                <a:gd name="T6" fmla="*/ 6 w 16"/>
                <a:gd name="T7" fmla="*/ 34 h 47"/>
                <a:gd name="T8" fmla="*/ 8 w 16"/>
                <a:gd name="T9" fmla="*/ 31 h 47"/>
                <a:gd name="T10" fmla="*/ 5 w 16"/>
                <a:gd name="T11" fmla="*/ 12 h 47"/>
                <a:gd name="T12" fmla="*/ 9 w 16"/>
                <a:gd name="T13" fmla="*/ 0 h 47"/>
                <a:gd name="T14" fmla="*/ 15 w 16"/>
                <a:gd name="T15" fmla="*/ 11 h 47"/>
                <a:gd name="T16" fmla="*/ 10 w 16"/>
                <a:gd name="T17" fmla="*/ 3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47">
                  <a:moveTo>
                    <a:pt x="10" y="31"/>
                  </a:moveTo>
                  <a:lnTo>
                    <a:pt x="3" y="46"/>
                  </a:lnTo>
                  <a:lnTo>
                    <a:pt x="0" y="31"/>
                  </a:lnTo>
                  <a:lnTo>
                    <a:pt x="6" y="34"/>
                  </a:lnTo>
                  <a:lnTo>
                    <a:pt x="8" y="31"/>
                  </a:lnTo>
                  <a:lnTo>
                    <a:pt x="5" y="12"/>
                  </a:lnTo>
                  <a:lnTo>
                    <a:pt x="9" y="0"/>
                  </a:lnTo>
                  <a:lnTo>
                    <a:pt x="15" y="11"/>
                  </a:lnTo>
                  <a:lnTo>
                    <a:pt x="10" y="3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E0F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97" name="Freeform 1105"/>
            <p:cNvSpPr>
              <a:spLocks/>
            </p:cNvSpPr>
            <p:nvPr/>
          </p:nvSpPr>
          <p:spPr bwMode="auto">
            <a:xfrm>
              <a:off x="3374" y="2925"/>
              <a:ext cx="33" cy="12"/>
            </a:xfrm>
            <a:custGeom>
              <a:avLst/>
              <a:gdLst>
                <a:gd name="T0" fmla="*/ 17 w 33"/>
                <a:gd name="T1" fmla="*/ 0 h 12"/>
                <a:gd name="T2" fmla="*/ 17 w 33"/>
                <a:gd name="T3" fmla="*/ 0 h 12"/>
                <a:gd name="T4" fmla="*/ 18 w 33"/>
                <a:gd name="T5" fmla="*/ 4 h 12"/>
                <a:gd name="T6" fmla="*/ 29 w 33"/>
                <a:gd name="T7" fmla="*/ 3 h 12"/>
                <a:gd name="T8" fmla="*/ 32 w 33"/>
                <a:gd name="T9" fmla="*/ 5 h 12"/>
                <a:gd name="T10" fmla="*/ 25 w 33"/>
                <a:gd name="T11" fmla="*/ 7 h 12"/>
                <a:gd name="T12" fmla="*/ 10 w 33"/>
                <a:gd name="T13" fmla="*/ 11 h 12"/>
                <a:gd name="T14" fmla="*/ 7 w 33"/>
                <a:gd name="T15" fmla="*/ 9 h 12"/>
                <a:gd name="T16" fmla="*/ 2 w 33"/>
                <a:gd name="T17" fmla="*/ 4 h 12"/>
                <a:gd name="T18" fmla="*/ 0 w 33"/>
                <a:gd name="T19" fmla="*/ 0 h 12"/>
                <a:gd name="T20" fmla="*/ 3 w 33"/>
                <a:gd name="T21" fmla="*/ 1 h 12"/>
                <a:gd name="T22" fmla="*/ 14 w 33"/>
                <a:gd name="T23" fmla="*/ 1 h 12"/>
                <a:gd name="T24" fmla="*/ 17 w 33"/>
                <a:gd name="T2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12">
                  <a:moveTo>
                    <a:pt x="17" y="0"/>
                  </a:moveTo>
                  <a:lnTo>
                    <a:pt x="17" y="0"/>
                  </a:lnTo>
                  <a:lnTo>
                    <a:pt x="18" y="4"/>
                  </a:lnTo>
                  <a:lnTo>
                    <a:pt x="29" y="3"/>
                  </a:lnTo>
                  <a:lnTo>
                    <a:pt x="32" y="5"/>
                  </a:lnTo>
                  <a:lnTo>
                    <a:pt x="25" y="7"/>
                  </a:lnTo>
                  <a:lnTo>
                    <a:pt x="10" y="11"/>
                  </a:lnTo>
                  <a:lnTo>
                    <a:pt x="7" y="9"/>
                  </a:lnTo>
                  <a:lnTo>
                    <a:pt x="2" y="4"/>
                  </a:lnTo>
                  <a:lnTo>
                    <a:pt x="0" y="0"/>
                  </a:lnTo>
                  <a:lnTo>
                    <a:pt x="3" y="1"/>
                  </a:lnTo>
                  <a:lnTo>
                    <a:pt x="14" y="1"/>
                  </a:lnTo>
                  <a:lnTo>
                    <a:pt x="17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E0F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98" name="Line 1106"/>
            <p:cNvSpPr>
              <a:spLocks noChangeShapeType="1"/>
            </p:cNvSpPr>
            <p:nvPr/>
          </p:nvSpPr>
          <p:spPr bwMode="auto">
            <a:xfrm>
              <a:off x="3334" y="2968"/>
              <a:ext cx="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299" name="Freeform 1107"/>
            <p:cNvSpPr>
              <a:spLocks/>
            </p:cNvSpPr>
            <p:nvPr/>
          </p:nvSpPr>
          <p:spPr bwMode="auto">
            <a:xfrm>
              <a:off x="3526" y="3002"/>
              <a:ext cx="27" cy="57"/>
            </a:xfrm>
            <a:custGeom>
              <a:avLst/>
              <a:gdLst>
                <a:gd name="T0" fmla="*/ 25 w 27"/>
                <a:gd name="T1" fmla="*/ 37 h 57"/>
                <a:gd name="T2" fmla="*/ 25 w 27"/>
                <a:gd name="T3" fmla="*/ 45 h 57"/>
                <a:gd name="T4" fmla="*/ 26 w 27"/>
                <a:gd name="T5" fmla="*/ 56 h 57"/>
                <a:gd name="T6" fmla="*/ 14 w 27"/>
                <a:gd name="T7" fmla="*/ 49 h 57"/>
                <a:gd name="T8" fmla="*/ 9 w 27"/>
                <a:gd name="T9" fmla="*/ 49 h 57"/>
                <a:gd name="T10" fmla="*/ 9 w 27"/>
                <a:gd name="T11" fmla="*/ 52 h 57"/>
                <a:gd name="T12" fmla="*/ 8 w 27"/>
                <a:gd name="T13" fmla="*/ 34 h 57"/>
                <a:gd name="T14" fmla="*/ 11 w 27"/>
                <a:gd name="T15" fmla="*/ 41 h 57"/>
                <a:gd name="T16" fmla="*/ 13 w 27"/>
                <a:gd name="T17" fmla="*/ 45 h 57"/>
                <a:gd name="T18" fmla="*/ 16 w 27"/>
                <a:gd name="T19" fmla="*/ 47 h 57"/>
                <a:gd name="T20" fmla="*/ 20 w 27"/>
                <a:gd name="T21" fmla="*/ 45 h 57"/>
                <a:gd name="T22" fmla="*/ 14 w 27"/>
                <a:gd name="T23" fmla="*/ 37 h 57"/>
                <a:gd name="T24" fmla="*/ 6 w 27"/>
                <a:gd name="T25" fmla="*/ 6 h 57"/>
                <a:gd name="T26" fmla="*/ 0 w 27"/>
                <a:gd name="T27" fmla="*/ 0 h 57"/>
                <a:gd name="T28" fmla="*/ 9 w 27"/>
                <a:gd name="T29" fmla="*/ 4 h 57"/>
                <a:gd name="T30" fmla="*/ 14 w 27"/>
                <a:gd name="T31" fmla="*/ 9 h 57"/>
                <a:gd name="T32" fmla="*/ 20 w 27"/>
                <a:gd name="T33" fmla="*/ 15 h 57"/>
                <a:gd name="T34" fmla="*/ 23 w 27"/>
                <a:gd name="T35" fmla="*/ 22 h 57"/>
                <a:gd name="T36" fmla="*/ 25 w 27"/>
                <a:gd name="T37" fmla="*/ 3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57">
                  <a:moveTo>
                    <a:pt x="25" y="37"/>
                  </a:moveTo>
                  <a:lnTo>
                    <a:pt x="25" y="45"/>
                  </a:lnTo>
                  <a:lnTo>
                    <a:pt x="26" y="56"/>
                  </a:lnTo>
                  <a:lnTo>
                    <a:pt x="14" y="49"/>
                  </a:lnTo>
                  <a:lnTo>
                    <a:pt x="9" y="49"/>
                  </a:lnTo>
                  <a:lnTo>
                    <a:pt x="9" y="52"/>
                  </a:lnTo>
                  <a:lnTo>
                    <a:pt x="8" y="34"/>
                  </a:lnTo>
                  <a:lnTo>
                    <a:pt x="11" y="41"/>
                  </a:lnTo>
                  <a:lnTo>
                    <a:pt x="13" y="45"/>
                  </a:lnTo>
                  <a:lnTo>
                    <a:pt x="16" y="47"/>
                  </a:lnTo>
                  <a:lnTo>
                    <a:pt x="20" y="45"/>
                  </a:lnTo>
                  <a:lnTo>
                    <a:pt x="14" y="37"/>
                  </a:lnTo>
                  <a:lnTo>
                    <a:pt x="6" y="6"/>
                  </a:lnTo>
                  <a:lnTo>
                    <a:pt x="0" y="0"/>
                  </a:lnTo>
                  <a:lnTo>
                    <a:pt x="9" y="4"/>
                  </a:lnTo>
                  <a:lnTo>
                    <a:pt x="14" y="9"/>
                  </a:lnTo>
                  <a:lnTo>
                    <a:pt x="20" y="15"/>
                  </a:lnTo>
                  <a:lnTo>
                    <a:pt x="23" y="22"/>
                  </a:lnTo>
                  <a:lnTo>
                    <a:pt x="25" y="37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00" name="Freeform 1108"/>
            <p:cNvSpPr>
              <a:spLocks/>
            </p:cNvSpPr>
            <p:nvPr/>
          </p:nvSpPr>
          <p:spPr bwMode="auto">
            <a:xfrm>
              <a:off x="3510" y="3007"/>
              <a:ext cx="13" cy="22"/>
            </a:xfrm>
            <a:custGeom>
              <a:avLst/>
              <a:gdLst>
                <a:gd name="T0" fmla="*/ 12 w 13"/>
                <a:gd name="T1" fmla="*/ 9 h 22"/>
                <a:gd name="T2" fmla="*/ 12 w 13"/>
                <a:gd name="T3" fmla="*/ 9 h 22"/>
                <a:gd name="T4" fmla="*/ 11 w 13"/>
                <a:gd name="T5" fmla="*/ 12 h 22"/>
                <a:gd name="T6" fmla="*/ 9 w 13"/>
                <a:gd name="T7" fmla="*/ 15 h 22"/>
                <a:gd name="T8" fmla="*/ 8 w 13"/>
                <a:gd name="T9" fmla="*/ 17 h 22"/>
                <a:gd name="T10" fmla="*/ 8 w 13"/>
                <a:gd name="T11" fmla="*/ 21 h 22"/>
                <a:gd name="T12" fmla="*/ 5 w 13"/>
                <a:gd name="T13" fmla="*/ 12 h 22"/>
                <a:gd name="T14" fmla="*/ 3 w 13"/>
                <a:gd name="T15" fmla="*/ 5 h 22"/>
                <a:gd name="T16" fmla="*/ 0 w 13"/>
                <a:gd name="T17" fmla="*/ 0 h 22"/>
                <a:gd name="T18" fmla="*/ 3 w 13"/>
                <a:gd name="T19" fmla="*/ 0 h 22"/>
                <a:gd name="T20" fmla="*/ 12 w 13"/>
                <a:gd name="T21" fmla="*/ 9 h 22"/>
                <a:gd name="T22" fmla="*/ 12 w 13"/>
                <a:gd name="T23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22">
                  <a:moveTo>
                    <a:pt x="12" y="9"/>
                  </a:moveTo>
                  <a:lnTo>
                    <a:pt x="12" y="9"/>
                  </a:lnTo>
                  <a:lnTo>
                    <a:pt x="11" y="12"/>
                  </a:lnTo>
                  <a:lnTo>
                    <a:pt x="9" y="15"/>
                  </a:lnTo>
                  <a:lnTo>
                    <a:pt x="8" y="17"/>
                  </a:lnTo>
                  <a:lnTo>
                    <a:pt x="8" y="21"/>
                  </a:lnTo>
                  <a:lnTo>
                    <a:pt x="5" y="12"/>
                  </a:lnTo>
                  <a:lnTo>
                    <a:pt x="3" y="5"/>
                  </a:lnTo>
                  <a:lnTo>
                    <a:pt x="0" y="0"/>
                  </a:lnTo>
                  <a:lnTo>
                    <a:pt x="3" y="0"/>
                  </a:lnTo>
                  <a:lnTo>
                    <a:pt x="12" y="9"/>
                  </a:lnTo>
                  <a:lnTo>
                    <a:pt x="12" y="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01" name="Freeform 1109"/>
            <p:cNvSpPr>
              <a:spLocks/>
            </p:cNvSpPr>
            <p:nvPr/>
          </p:nvSpPr>
          <p:spPr bwMode="auto">
            <a:xfrm>
              <a:off x="3518" y="3041"/>
              <a:ext cx="5" cy="14"/>
            </a:xfrm>
            <a:custGeom>
              <a:avLst/>
              <a:gdLst>
                <a:gd name="T0" fmla="*/ 4 w 5"/>
                <a:gd name="T1" fmla="*/ 12 h 14"/>
                <a:gd name="T2" fmla="*/ 4 w 5"/>
                <a:gd name="T3" fmla="*/ 13 h 14"/>
                <a:gd name="T4" fmla="*/ 2 w 5"/>
                <a:gd name="T5" fmla="*/ 12 h 14"/>
                <a:gd name="T6" fmla="*/ 1 w 5"/>
                <a:gd name="T7" fmla="*/ 10 h 14"/>
                <a:gd name="T8" fmla="*/ 1 w 5"/>
                <a:gd name="T9" fmla="*/ 7 h 14"/>
                <a:gd name="T10" fmla="*/ 0 w 5"/>
                <a:gd name="T11" fmla="*/ 0 h 14"/>
                <a:gd name="T12" fmla="*/ 1 w 5"/>
                <a:gd name="T13" fmla="*/ 4 h 14"/>
                <a:gd name="T14" fmla="*/ 2 w 5"/>
                <a:gd name="T15" fmla="*/ 6 h 14"/>
                <a:gd name="T16" fmla="*/ 3 w 5"/>
                <a:gd name="T17" fmla="*/ 8 h 14"/>
                <a:gd name="T18" fmla="*/ 4 w 5"/>
                <a:gd name="T19" fmla="*/ 11 h 14"/>
                <a:gd name="T20" fmla="*/ 4 w 5"/>
                <a:gd name="T2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4">
                  <a:moveTo>
                    <a:pt x="4" y="12"/>
                  </a:moveTo>
                  <a:lnTo>
                    <a:pt x="4" y="13"/>
                  </a:lnTo>
                  <a:lnTo>
                    <a:pt x="2" y="12"/>
                  </a:lnTo>
                  <a:lnTo>
                    <a:pt x="1" y="10"/>
                  </a:lnTo>
                  <a:lnTo>
                    <a:pt x="1" y="7"/>
                  </a:lnTo>
                  <a:lnTo>
                    <a:pt x="0" y="0"/>
                  </a:lnTo>
                  <a:lnTo>
                    <a:pt x="1" y="4"/>
                  </a:lnTo>
                  <a:lnTo>
                    <a:pt x="2" y="6"/>
                  </a:lnTo>
                  <a:lnTo>
                    <a:pt x="3" y="8"/>
                  </a:lnTo>
                  <a:lnTo>
                    <a:pt x="4" y="11"/>
                  </a:lnTo>
                  <a:lnTo>
                    <a:pt x="4" y="12"/>
                  </a:lnTo>
                </a:path>
              </a:pathLst>
            </a:custGeom>
            <a:solidFill>
              <a:srgbClr val="E0F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02" name="Freeform 1110"/>
            <p:cNvSpPr>
              <a:spLocks/>
            </p:cNvSpPr>
            <p:nvPr/>
          </p:nvSpPr>
          <p:spPr bwMode="auto">
            <a:xfrm>
              <a:off x="3302" y="3043"/>
              <a:ext cx="30" cy="18"/>
            </a:xfrm>
            <a:custGeom>
              <a:avLst/>
              <a:gdLst>
                <a:gd name="T0" fmla="*/ 10 w 30"/>
                <a:gd name="T1" fmla="*/ 7 h 18"/>
                <a:gd name="T2" fmla="*/ 15 w 30"/>
                <a:gd name="T3" fmla="*/ 0 h 18"/>
                <a:gd name="T4" fmla="*/ 25 w 30"/>
                <a:gd name="T5" fmla="*/ 3 h 18"/>
                <a:gd name="T6" fmla="*/ 29 w 30"/>
                <a:gd name="T7" fmla="*/ 7 h 18"/>
                <a:gd name="T8" fmla="*/ 21 w 30"/>
                <a:gd name="T9" fmla="*/ 11 h 18"/>
                <a:gd name="T10" fmla="*/ 15 w 30"/>
                <a:gd name="T11" fmla="*/ 13 h 18"/>
                <a:gd name="T12" fmla="*/ 0 w 30"/>
                <a:gd name="T13" fmla="*/ 17 h 18"/>
                <a:gd name="T14" fmla="*/ 10 w 30"/>
                <a:gd name="T15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8">
                  <a:moveTo>
                    <a:pt x="10" y="7"/>
                  </a:moveTo>
                  <a:lnTo>
                    <a:pt x="15" y="0"/>
                  </a:lnTo>
                  <a:lnTo>
                    <a:pt x="25" y="3"/>
                  </a:lnTo>
                  <a:lnTo>
                    <a:pt x="29" y="7"/>
                  </a:lnTo>
                  <a:lnTo>
                    <a:pt x="21" y="11"/>
                  </a:lnTo>
                  <a:lnTo>
                    <a:pt x="15" y="13"/>
                  </a:lnTo>
                  <a:lnTo>
                    <a:pt x="0" y="17"/>
                  </a:lnTo>
                  <a:lnTo>
                    <a:pt x="10" y="7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03" name="Freeform 1111"/>
            <p:cNvSpPr>
              <a:spLocks/>
            </p:cNvSpPr>
            <p:nvPr/>
          </p:nvSpPr>
          <p:spPr bwMode="auto">
            <a:xfrm>
              <a:off x="3486" y="2722"/>
              <a:ext cx="88" cy="116"/>
            </a:xfrm>
            <a:custGeom>
              <a:avLst/>
              <a:gdLst>
                <a:gd name="T0" fmla="*/ 19 w 88"/>
                <a:gd name="T1" fmla="*/ 0 h 116"/>
                <a:gd name="T2" fmla="*/ 19 w 88"/>
                <a:gd name="T3" fmla="*/ 1 h 116"/>
                <a:gd name="T4" fmla="*/ 13 w 88"/>
                <a:gd name="T5" fmla="*/ 5 h 116"/>
                <a:gd name="T6" fmla="*/ 8 w 88"/>
                <a:gd name="T7" fmla="*/ 25 h 116"/>
                <a:gd name="T8" fmla="*/ 9 w 88"/>
                <a:gd name="T9" fmla="*/ 36 h 116"/>
                <a:gd name="T10" fmla="*/ 1 w 88"/>
                <a:gd name="T11" fmla="*/ 47 h 116"/>
                <a:gd name="T12" fmla="*/ 0 w 88"/>
                <a:gd name="T13" fmla="*/ 51 h 116"/>
                <a:gd name="T14" fmla="*/ 3 w 88"/>
                <a:gd name="T15" fmla="*/ 56 h 116"/>
                <a:gd name="T16" fmla="*/ 5 w 88"/>
                <a:gd name="T17" fmla="*/ 67 h 116"/>
                <a:gd name="T18" fmla="*/ 7 w 88"/>
                <a:gd name="T19" fmla="*/ 71 h 116"/>
                <a:gd name="T20" fmla="*/ 7 w 88"/>
                <a:gd name="T21" fmla="*/ 78 h 116"/>
                <a:gd name="T22" fmla="*/ 9 w 88"/>
                <a:gd name="T23" fmla="*/ 92 h 116"/>
                <a:gd name="T24" fmla="*/ 9 w 88"/>
                <a:gd name="T25" fmla="*/ 97 h 116"/>
                <a:gd name="T26" fmla="*/ 17 w 88"/>
                <a:gd name="T27" fmla="*/ 101 h 116"/>
                <a:gd name="T28" fmla="*/ 27 w 88"/>
                <a:gd name="T29" fmla="*/ 104 h 116"/>
                <a:gd name="T30" fmla="*/ 34 w 88"/>
                <a:gd name="T31" fmla="*/ 105 h 116"/>
                <a:gd name="T32" fmla="*/ 36 w 88"/>
                <a:gd name="T33" fmla="*/ 115 h 116"/>
                <a:gd name="T34" fmla="*/ 87 w 88"/>
                <a:gd name="T35" fmla="*/ 100 h 116"/>
                <a:gd name="T36" fmla="*/ 70 w 88"/>
                <a:gd name="T37" fmla="*/ 72 h 116"/>
                <a:gd name="T38" fmla="*/ 69 w 88"/>
                <a:gd name="T39" fmla="*/ 61 h 116"/>
                <a:gd name="T40" fmla="*/ 65 w 88"/>
                <a:gd name="T41" fmla="*/ 57 h 116"/>
                <a:gd name="T42" fmla="*/ 55 w 88"/>
                <a:gd name="T43" fmla="*/ 28 h 116"/>
                <a:gd name="T44" fmla="*/ 19 w 88"/>
                <a:gd name="T4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116">
                  <a:moveTo>
                    <a:pt x="19" y="0"/>
                  </a:moveTo>
                  <a:lnTo>
                    <a:pt x="19" y="1"/>
                  </a:lnTo>
                  <a:lnTo>
                    <a:pt x="13" y="5"/>
                  </a:lnTo>
                  <a:lnTo>
                    <a:pt x="8" y="25"/>
                  </a:lnTo>
                  <a:lnTo>
                    <a:pt x="9" y="36"/>
                  </a:lnTo>
                  <a:lnTo>
                    <a:pt x="1" y="47"/>
                  </a:lnTo>
                  <a:lnTo>
                    <a:pt x="0" y="51"/>
                  </a:lnTo>
                  <a:lnTo>
                    <a:pt x="3" y="56"/>
                  </a:lnTo>
                  <a:lnTo>
                    <a:pt x="5" y="67"/>
                  </a:lnTo>
                  <a:lnTo>
                    <a:pt x="7" y="71"/>
                  </a:lnTo>
                  <a:lnTo>
                    <a:pt x="7" y="78"/>
                  </a:lnTo>
                  <a:lnTo>
                    <a:pt x="9" y="92"/>
                  </a:lnTo>
                  <a:lnTo>
                    <a:pt x="9" y="97"/>
                  </a:lnTo>
                  <a:lnTo>
                    <a:pt x="17" y="101"/>
                  </a:lnTo>
                  <a:lnTo>
                    <a:pt x="27" y="104"/>
                  </a:lnTo>
                  <a:lnTo>
                    <a:pt x="34" y="105"/>
                  </a:lnTo>
                  <a:lnTo>
                    <a:pt x="36" y="115"/>
                  </a:lnTo>
                  <a:lnTo>
                    <a:pt x="87" y="100"/>
                  </a:lnTo>
                  <a:lnTo>
                    <a:pt x="70" y="72"/>
                  </a:lnTo>
                  <a:lnTo>
                    <a:pt x="69" y="61"/>
                  </a:lnTo>
                  <a:lnTo>
                    <a:pt x="65" y="57"/>
                  </a:lnTo>
                  <a:lnTo>
                    <a:pt x="55" y="28"/>
                  </a:lnTo>
                  <a:lnTo>
                    <a:pt x="19" y="0"/>
                  </a:lnTo>
                </a:path>
              </a:pathLst>
            </a:custGeom>
            <a:solidFill>
              <a:srgbClr val="A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04" name="Freeform 1112"/>
            <p:cNvSpPr>
              <a:spLocks/>
            </p:cNvSpPr>
            <p:nvPr/>
          </p:nvSpPr>
          <p:spPr bwMode="auto">
            <a:xfrm>
              <a:off x="3482" y="2725"/>
              <a:ext cx="89" cy="122"/>
            </a:xfrm>
            <a:custGeom>
              <a:avLst/>
              <a:gdLst>
                <a:gd name="T0" fmla="*/ 37 w 89"/>
                <a:gd name="T1" fmla="*/ 12 h 122"/>
                <a:gd name="T2" fmla="*/ 41 w 89"/>
                <a:gd name="T3" fmla="*/ 34 h 122"/>
                <a:gd name="T4" fmla="*/ 43 w 89"/>
                <a:gd name="T5" fmla="*/ 46 h 122"/>
                <a:gd name="T6" fmla="*/ 46 w 89"/>
                <a:gd name="T7" fmla="*/ 54 h 122"/>
                <a:gd name="T8" fmla="*/ 50 w 89"/>
                <a:gd name="T9" fmla="*/ 52 h 122"/>
                <a:gd name="T10" fmla="*/ 55 w 89"/>
                <a:gd name="T11" fmla="*/ 48 h 122"/>
                <a:gd name="T12" fmla="*/ 62 w 89"/>
                <a:gd name="T13" fmla="*/ 46 h 122"/>
                <a:gd name="T14" fmla="*/ 66 w 89"/>
                <a:gd name="T15" fmla="*/ 48 h 122"/>
                <a:gd name="T16" fmla="*/ 66 w 89"/>
                <a:gd name="T17" fmla="*/ 51 h 122"/>
                <a:gd name="T18" fmla="*/ 66 w 89"/>
                <a:gd name="T19" fmla="*/ 54 h 122"/>
                <a:gd name="T20" fmla="*/ 66 w 89"/>
                <a:gd name="T21" fmla="*/ 60 h 122"/>
                <a:gd name="T22" fmla="*/ 62 w 89"/>
                <a:gd name="T23" fmla="*/ 70 h 122"/>
                <a:gd name="T24" fmla="*/ 55 w 89"/>
                <a:gd name="T25" fmla="*/ 70 h 122"/>
                <a:gd name="T26" fmla="*/ 54 w 89"/>
                <a:gd name="T27" fmla="*/ 67 h 122"/>
                <a:gd name="T28" fmla="*/ 50 w 89"/>
                <a:gd name="T29" fmla="*/ 68 h 122"/>
                <a:gd name="T30" fmla="*/ 51 w 89"/>
                <a:gd name="T31" fmla="*/ 72 h 122"/>
                <a:gd name="T32" fmla="*/ 54 w 89"/>
                <a:gd name="T33" fmla="*/ 75 h 122"/>
                <a:gd name="T34" fmla="*/ 57 w 89"/>
                <a:gd name="T35" fmla="*/ 77 h 122"/>
                <a:gd name="T36" fmla="*/ 60 w 89"/>
                <a:gd name="T37" fmla="*/ 77 h 122"/>
                <a:gd name="T38" fmla="*/ 62 w 89"/>
                <a:gd name="T39" fmla="*/ 74 h 122"/>
                <a:gd name="T40" fmla="*/ 65 w 89"/>
                <a:gd name="T41" fmla="*/ 70 h 122"/>
                <a:gd name="T42" fmla="*/ 67 w 89"/>
                <a:gd name="T43" fmla="*/ 61 h 122"/>
                <a:gd name="T44" fmla="*/ 69 w 89"/>
                <a:gd name="T45" fmla="*/ 55 h 122"/>
                <a:gd name="T46" fmla="*/ 82 w 89"/>
                <a:gd name="T47" fmla="*/ 85 h 122"/>
                <a:gd name="T48" fmla="*/ 87 w 89"/>
                <a:gd name="T49" fmla="*/ 90 h 122"/>
                <a:gd name="T50" fmla="*/ 88 w 89"/>
                <a:gd name="T51" fmla="*/ 96 h 122"/>
                <a:gd name="T52" fmla="*/ 84 w 89"/>
                <a:gd name="T53" fmla="*/ 101 h 122"/>
                <a:gd name="T54" fmla="*/ 50 w 89"/>
                <a:gd name="T55" fmla="*/ 118 h 122"/>
                <a:gd name="T56" fmla="*/ 43 w 89"/>
                <a:gd name="T57" fmla="*/ 121 h 122"/>
                <a:gd name="T58" fmla="*/ 40 w 89"/>
                <a:gd name="T59" fmla="*/ 117 h 122"/>
                <a:gd name="T60" fmla="*/ 40 w 89"/>
                <a:gd name="T61" fmla="*/ 109 h 122"/>
                <a:gd name="T62" fmla="*/ 51 w 89"/>
                <a:gd name="T63" fmla="*/ 86 h 122"/>
                <a:gd name="T64" fmla="*/ 48 w 89"/>
                <a:gd name="T65" fmla="*/ 85 h 122"/>
                <a:gd name="T66" fmla="*/ 26 w 89"/>
                <a:gd name="T67" fmla="*/ 95 h 122"/>
                <a:gd name="T68" fmla="*/ 18 w 89"/>
                <a:gd name="T69" fmla="*/ 95 h 122"/>
                <a:gd name="T70" fmla="*/ 13 w 89"/>
                <a:gd name="T71" fmla="*/ 93 h 122"/>
                <a:gd name="T72" fmla="*/ 9 w 89"/>
                <a:gd name="T73" fmla="*/ 84 h 122"/>
                <a:gd name="T74" fmla="*/ 10 w 89"/>
                <a:gd name="T75" fmla="*/ 77 h 122"/>
                <a:gd name="T76" fmla="*/ 8 w 89"/>
                <a:gd name="T77" fmla="*/ 69 h 122"/>
                <a:gd name="T78" fmla="*/ 10 w 89"/>
                <a:gd name="T79" fmla="*/ 67 h 122"/>
                <a:gd name="T80" fmla="*/ 6 w 89"/>
                <a:gd name="T81" fmla="*/ 65 h 122"/>
                <a:gd name="T82" fmla="*/ 7 w 89"/>
                <a:gd name="T83" fmla="*/ 61 h 122"/>
                <a:gd name="T84" fmla="*/ 8 w 89"/>
                <a:gd name="T85" fmla="*/ 56 h 122"/>
                <a:gd name="T86" fmla="*/ 12 w 89"/>
                <a:gd name="T87" fmla="*/ 56 h 122"/>
                <a:gd name="T88" fmla="*/ 15 w 89"/>
                <a:gd name="T89" fmla="*/ 54 h 122"/>
                <a:gd name="T90" fmla="*/ 15 w 89"/>
                <a:gd name="T91" fmla="*/ 49 h 122"/>
                <a:gd name="T92" fmla="*/ 12 w 89"/>
                <a:gd name="T93" fmla="*/ 45 h 122"/>
                <a:gd name="T94" fmla="*/ 13 w 89"/>
                <a:gd name="T95" fmla="*/ 49 h 122"/>
                <a:gd name="T96" fmla="*/ 13 w 89"/>
                <a:gd name="T97" fmla="*/ 51 h 122"/>
                <a:gd name="T98" fmla="*/ 10 w 89"/>
                <a:gd name="T99" fmla="*/ 53 h 122"/>
                <a:gd name="T100" fmla="*/ 8 w 89"/>
                <a:gd name="T101" fmla="*/ 53 h 122"/>
                <a:gd name="T102" fmla="*/ 1 w 89"/>
                <a:gd name="T103" fmla="*/ 51 h 122"/>
                <a:gd name="T104" fmla="*/ 0 w 89"/>
                <a:gd name="T105" fmla="*/ 48 h 122"/>
                <a:gd name="T106" fmla="*/ 11 w 89"/>
                <a:gd name="T107" fmla="*/ 30 h 122"/>
                <a:gd name="T108" fmla="*/ 9 w 89"/>
                <a:gd name="T109" fmla="*/ 20 h 122"/>
                <a:gd name="T110" fmla="*/ 12 w 89"/>
                <a:gd name="T111" fmla="*/ 3 h 122"/>
                <a:gd name="T112" fmla="*/ 17 w 89"/>
                <a:gd name="T113" fmla="*/ 2 h 122"/>
                <a:gd name="T114" fmla="*/ 22 w 89"/>
                <a:gd name="T115" fmla="*/ 0 h 122"/>
                <a:gd name="T116" fmla="*/ 37 w 89"/>
                <a:gd name="T117" fmla="*/ 1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9" h="122">
                  <a:moveTo>
                    <a:pt x="37" y="12"/>
                  </a:moveTo>
                  <a:lnTo>
                    <a:pt x="41" y="34"/>
                  </a:lnTo>
                  <a:lnTo>
                    <a:pt x="43" y="46"/>
                  </a:lnTo>
                  <a:lnTo>
                    <a:pt x="46" y="54"/>
                  </a:lnTo>
                  <a:lnTo>
                    <a:pt x="50" y="52"/>
                  </a:lnTo>
                  <a:lnTo>
                    <a:pt x="55" y="48"/>
                  </a:lnTo>
                  <a:lnTo>
                    <a:pt x="62" y="46"/>
                  </a:lnTo>
                  <a:lnTo>
                    <a:pt x="66" y="48"/>
                  </a:lnTo>
                  <a:lnTo>
                    <a:pt x="66" y="51"/>
                  </a:lnTo>
                  <a:lnTo>
                    <a:pt x="66" y="54"/>
                  </a:lnTo>
                  <a:lnTo>
                    <a:pt x="66" y="60"/>
                  </a:lnTo>
                  <a:lnTo>
                    <a:pt x="62" y="70"/>
                  </a:lnTo>
                  <a:lnTo>
                    <a:pt x="55" y="70"/>
                  </a:lnTo>
                  <a:lnTo>
                    <a:pt x="54" y="67"/>
                  </a:lnTo>
                  <a:lnTo>
                    <a:pt x="50" y="68"/>
                  </a:lnTo>
                  <a:lnTo>
                    <a:pt x="51" y="72"/>
                  </a:lnTo>
                  <a:lnTo>
                    <a:pt x="54" y="75"/>
                  </a:lnTo>
                  <a:lnTo>
                    <a:pt x="57" y="77"/>
                  </a:lnTo>
                  <a:lnTo>
                    <a:pt x="60" y="77"/>
                  </a:lnTo>
                  <a:lnTo>
                    <a:pt x="62" y="74"/>
                  </a:lnTo>
                  <a:lnTo>
                    <a:pt x="65" y="70"/>
                  </a:lnTo>
                  <a:lnTo>
                    <a:pt x="67" y="61"/>
                  </a:lnTo>
                  <a:lnTo>
                    <a:pt x="69" y="55"/>
                  </a:lnTo>
                  <a:lnTo>
                    <a:pt x="82" y="85"/>
                  </a:lnTo>
                  <a:lnTo>
                    <a:pt x="87" y="90"/>
                  </a:lnTo>
                  <a:lnTo>
                    <a:pt x="88" y="96"/>
                  </a:lnTo>
                  <a:lnTo>
                    <a:pt x="84" y="101"/>
                  </a:lnTo>
                  <a:lnTo>
                    <a:pt x="50" y="118"/>
                  </a:lnTo>
                  <a:lnTo>
                    <a:pt x="43" y="121"/>
                  </a:lnTo>
                  <a:lnTo>
                    <a:pt x="40" y="117"/>
                  </a:lnTo>
                  <a:lnTo>
                    <a:pt x="40" y="109"/>
                  </a:lnTo>
                  <a:lnTo>
                    <a:pt x="51" y="86"/>
                  </a:lnTo>
                  <a:lnTo>
                    <a:pt x="48" y="85"/>
                  </a:lnTo>
                  <a:lnTo>
                    <a:pt x="26" y="95"/>
                  </a:lnTo>
                  <a:lnTo>
                    <a:pt x="18" y="95"/>
                  </a:lnTo>
                  <a:lnTo>
                    <a:pt x="13" y="93"/>
                  </a:lnTo>
                  <a:lnTo>
                    <a:pt x="9" y="84"/>
                  </a:lnTo>
                  <a:lnTo>
                    <a:pt x="10" y="77"/>
                  </a:lnTo>
                  <a:lnTo>
                    <a:pt x="8" y="69"/>
                  </a:lnTo>
                  <a:lnTo>
                    <a:pt x="10" y="67"/>
                  </a:lnTo>
                  <a:lnTo>
                    <a:pt x="6" y="65"/>
                  </a:lnTo>
                  <a:lnTo>
                    <a:pt x="7" y="61"/>
                  </a:lnTo>
                  <a:lnTo>
                    <a:pt x="8" y="56"/>
                  </a:lnTo>
                  <a:lnTo>
                    <a:pt x="12" y="56"/>
                  </a:lnTo>
                  <a:lnTo>
                    <a:pt x="15" y="54"/>
                  </a:lnTo>
                  <a:lnTo>
                    <a:pt x="15" y="49"/>
                  </a:lnTo>
                  <a:lnTo>
                    <a:pt x="12" y="45"/>
                  </a:lnTo>
                  <a:lnTo>
                    <a:pt x="13" y="49"/>
                  </a:lnTo>
                  <a:lnTo>
                    <a:pt x="13" y="51"/>
                  </a:lnTo>
                  <a:lnTo>
                    <a:pt x="10" y="53"/>
                  </a:lnTo>
                  <a:lnTo>
                    <a:pt x="8" y="53"/>
                  </a:lnTo>
                  <a:lnTo>
                    <a:pt x="1" y="51"/>
                  </a:lnTo>
                  <a:lnTo>
                    <a:pt x="0" y="48"/>
                  </a:lnTo>
                  <a:lnTo>
                    <a:pt x="11" y="30"/>
                  </a:lnTo>
                  <a:lnTo>
                    <a:pt x="9" y="20"/>
                  </a:lnTo>
                  <a:lnTo>
                    <a:pt x="12" y="3"/>
                  </a:lnTo>
                  <a:lnTo>
                    <a:pt x="17" y="2"/>
                  </a:lnTo>
                  <a:lnTo>
                    <a:pt x="22" y="0"/>
                  </a:lnTo>
                  <a:lnTo>
                    <a:pt x="37" y="12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05" name="Freeform 1113"/>
            <p:cNvSpPr>
              <a:spLocks/>
            </p:cNvSpPr>
            <p:nvPr/>
          </p:nvSpPr>
          <p:spPr bwMode="auto">
            <a:xfrm>
              <a:off x="3549" y="2838"/>
              <a:ext cx="29" cy="14"/>
            </a:xfrm>
            <a:custGeom>
              <a:avLst/>
              <a:gdLst>
                <a:gd name="T0" fmla="*/ 28 w 29"/>
                <a:gd name="T1" fmla="*/ 0 h 14"/>
                <a:gd name="T2" fmla="*/ 23 w 29"/>
                <a:gd name="T3" fmla="*/ 1 h 14"/>
                <a:gd name="T4" fmla="*/ 7 w 29"/>
                <a:gd name="T5" fmla="*/ 13 h 14"/>
                <a:gd name="T6" fmla="*/ 0 w 29"/>
                <a:gd name="T7" fmla="*/ 4 h 14"/>
                <a:gd name="T8" fmla="*/ 28 w 29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">
                  <a:moveTo>
                    <a:pt x="28" y="0"/>
                  </a:moveTo>
                  <a:lnTo>
                    <a:pt x="23" y="1"/>
                  </a:lnTo>
                  <a:lnTo>
                    <a:pt x="7" y="13"/>
                  </a:lnTo>
                  <a:lnTo>
                    <a:pt x="0" y="4"/>
                  </a:lnTo>
                  <a:lnTo>
                    <a:pt x="28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06" name="Freeform 1114"/>
            <p:cNvSpPr>
              <a:spLocks/>
            </p:cNvSpPr>
            <p:nvPr/>
          </p:nvSpPr>
          <p:spPr bwMode="auto">
            <a:xfrm>
              <a:off x="3504" y="2838"/>
              <a:ext cx="11" cy="37"/>
            </a:xfrm>
            <a:custGeom>
              <a:avLst/>
              <a:gdLst>
                <a:gd name="T0" fmla="*/ 10 w 11"/>
                <a:gd name="T1" fmla="*/ 14 h 37"/>
                <a:gd name="T2" fmla="*/ 10 w 11"/>
                <a:gd name="T3" fmla="*/ 15 h 37"/>
                <a:gd name="T4" fmla="*/ 6 w 11"/>
                <a:gd name="T5" fmla="*/ 28 h 37"/>
                <a:gd name="T6" fmla="*/ 3 w 11"/>
                <a:gd name="T7" fmla="*/ 36 h 37"/>
                <a:gd name="T8" fmla="*/ 0 w 11"/>
                <a:gd name="T9" fmla="*/ 7 h 37"/>
                <a:gd name="T10" fmla="*/ 2 w 11"/>
                <a:gd name="T11" fmla="*/ 4 h 37"/>
                <a:gd name="T12" fmla="*/ 6 w 11"/>
                <a:gd name="T13" fmla="*/ 0 h 37"/>
                <a:gd name="T14" fmla="*/ 8 w 11"/>
                <a:gd name="T15" fmla="*/ 3 h 37"/>
                <a:gd name="T16" fmla="*/ 10 w 11"/>
                <a:gd name="T17" fmla="*/ 1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37">
                  <a:moveTo>
                    <a:pt x="10" y="14"/>
                  </a:moveTo>
                  <a:lnTo>
                    <a:pt x="10" y="15"/>
                  </a:lnTo>
                  <a:lnTo>
                    <a:pt x="6" y="28"/>
                  </a:lnTo>
                  <a:lnTo>
                    <a:pt x="3" y="36"/>
                  </a:lnTo>
                  <a:lnTo>
                    <a:pt x="0" y="7"/>
                  </a:lnTo>
                  <a:lnTo>
                    <a:pt x="2" y="4"/>
                  </a:lnTo>
                  <a:lnTo>
                    <a:pt x="6" y="0"/>
                  </a:lnTo>
                  <a:lnTo>
                    <a:pt x="8" y="3"/>
                  </a:lnTo>
                  <a:lnTo>
                    <a:pt x="10" y="1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07" name="Freeform 1115"/>
            <p:cNvSpPr>
              <a:spLocks/>
            </p:cNvSpPr>
            <p:nvPr/>
          </p:nvSpPr>
          <p:spPr bwMode="auto">
            <a:xfrm>
              <a:off x="3530" y="2850"/>
              <a:ext cx="5" cy="10"/>
            </a:xfrm>
            <a:custGeom>
              <a:avLst/>
              <a:gdLst>
                <a:gd name="T0" fmla="*/ 4 w 5"/>
                <a:gd name="T1" fmla="*/ 5 h 10"/>
                <a:gd name="T2" fmla="*/ 0 w 5"/>
                <a:gd name="T3" fmla="*/ 9 h 10"/>
                <a:gd name="T4" fmla="*/ 3 w 5"/>
                <a:gd name="T5" fmla="*/ 0 h 10"/>
                <a:gd name="T6" fmla="*/ 4 w 5"/>
                <a:gd name="T7" fmla="*/ 4 h 10"/>
                <a:gd name="T8" fmla="*/ 4 w 5"/>
                <a:gd name="T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0">
                  <a:moveTo>
                    <a:pt x="4" y="5"/>
                  </a:moveTo>
                  <a:lnTo>
                    <a:pt x="0" y="9"/>
                  </a:lnTo>
                  <a:lnTo>
                    <a:pt x="3" y="0"/>
                  </a:lnTo>
                  <a:lnTo>
                    <a:pt x="4" y="4"/>
                  </a:lnTo>
                  <a:lnTo>
                    <a:pt x="4" y="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08" name="Freeform 1116"/>
            <p:cNvSpPr>
              <a:spLocks/>
            </p:cNvSpPr>
            <p:nvPr/>
          </p:nvSpPr>
          <p:spPr bwMode="auto">
            <a:xfrm>
              <a:off x="3490" y="2688"/>
              <a:ext cx="106" cy="127"/>
            </a:xfrm>
            <a:custGeom>
              <a:avLst/>
              <a:gdLst>
                <a:gd name="T0" fmla="*/ 7 w 106"/>
                <a:gd name="T1" fmla="*/ 41 h 127"/>
                <a:gd name="T2" fmla="*/ 28 w 106"/>
                <a:gd name="T3" fmla="*/ 44 h 127"/>
                <a:gd name="T4" fmla="*/ 29 w 106"/>
                <a:gd name="T5" fmla="*/ 51 h 127"/>
                <a:gd name="T6" fmla="*/ 32 w 106"/>
                <a:gd name="T7" fmla="*/ 66 h 127"/>
                <a:gd name="T8" fmla="*/ 35 w 106"/>
                <a:gd name="T9" fmla="*/ 77 h 127"/>
                <a:gd name="T10" fmla="*/ 38 w 106"/>
                <a:gd name="T11" fmla="*/ 86 h 127"/>
                <a:gd name="T12" fmla="*/ 39 w 106"/>
                <a:gd name="T13" fmla="*/ 90 h 127"/>
                <a:gd name="T14" fmla="*/ 53 w 106"/>
                <a:gd name="T15" fmla="*/ 82 h 127"/>
                <a:gd name="T16" fmla="*/ 60 w 106"/>
                <a:gd name="T17" fmla="*/ 89 h 127"/>
                <a:gd name="T18" fmla="*/ 61 w 106"/>
                <a:gd name="T19" fmla="*/ 95 h 127"/>
                <a:gd name="T20" fmla="*/ 60 w 106"/>
                <a:gd name="T21" fmla="*/ 106 h 127"/>
                <a:gd name="T22" fmla="*/ 63 w 106"/>
                <a:gd name="T23" fmla="*/ 110 h 127"/>
                <a:gd name="T24" fmla="*/ 67 w 106"/>
                <a:gd name="T25" fmla="*/ 114 h 127"/>
                <a:gd name="T26" fmla="*/ 71 w 106"/>
                <a:gd name="T27" fmla="*/ 122 h 127"/>
                <a:gd name="T28" fmla="*/ 76 w 106"/>
                <a:gd name="T29" fmla="*/ 124 h 127"/>
                <a:gd name="T30" fmla="*/ 81 w 106"/>
                <a:gd name="T31" fmla="*/ 126 h 127"/>
                <a:gd name="T32" fmla="*/ 84 w 106"/>
                <a:gd name="T33" fmla="*/ 124 h 127"/>
                <a:gd name="T34" fmla="*/ 89 w 106"/>
                <a:gd name="T35" fmla="*/ 115 h 127"/>
                <a:gd name="T36" fmla="*/ 95 w 106"/>
                <a:gd name="T37" fmla="*/ 101 h 127"/>
                <a:gd name="T38" fmla="*/ 101 w 106"/>
                <a:gd name="T39" fmla="*/ 92 h 127"/>
                <a:gd name="T40" fmla="*/ 103 w 106"/>
                <a:gd name="T41" fmla="*/ 79 h 127"/>
                <a:gd name="T42" fmla="*/ 104 w 106"/>
                <a:gd name="T43" fmla="*/ 67 h 127"/>
                <a:gd name="T44" fmla="*/ 105 w 106"/>
                <a:gd name="T45" fmla="*/ 59 h 127"/>
                <a:gd name="T46" fmla="*/ 105 w 106"/>
                <a:gd name="T47" fmla="*/ 49 h 127"/>
                <a:gd name="T48" fmla="*/ 101 w 106"/>
                <a:gd name="T49" fmla="*/ 37 h 127"/>
                <a:gd name="T50" fmla="*/ 97 w 106"/>
                <a:gd name="T51" fmla="*/ 27 h 127"/>
                <a:gd name="T52" fmla="*/ 89 w 106"/>
                <a:gd name="T53" fmla="*/ 19 h 127"/>
                <a:gd name="T54" fmla="*/ 83 w 106"/>
                <a:gd name="T55" fmla="*/ 10 h 127"/>
                <a:gd name="T56" fmla="*/ 76 w 106"/>
                <a:gd name="T57" fmla="*/ 5 h 127"/>
                <a:gd name="T58" fmla="*/ 69 w 106"/>
                <a:gd name="T59" fmla="*/ 2 h 127"/>
                <a:gd name="T60" fmla="*/ 58 w 106"/>
                <a:gd name="T61" fmla="*/ 1 h 127"/>
                <a:gd name="T62" fmla="*/ 45 w 106"/>
                <a:gd name="T63" fmla="*/ 0 h 127"/>
                <a:gd name="T64" fmla="*/ 36 w 106"/>
                <a:gd name="T65" fmla="*/ 4 h 127"/>
                <a:gd name="T66" fmla="*/ 27 w 106"/>
                <a:gd name="T67" fmla="*/ 8 h 127"/>
                <a:gd name="T68" fmla="*/ 13 w 106"/>
                <a:gd name="T69" fmla="*/ 10 h 127"/>
                <a:gd name="T70" fmla="*/ 1 w 106"/>
                <a:gd name="T71" fmla="*/ 19 h 127"/>
                <a:gd name="T72" fmla="*/ 0 w 106"/>
                <a:gd name="T73" fmla="*/ 34 h 127"/>
                <a:gd name="T74" fmla="*/ 7 w 106"/>
                <a:gd name="T75" fmla="*/ 41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6" h="127">
                  <a:moveTo>
                    <a:pt x="7" y="41"/>
                  </a:moveTo>
                  <a:lnTo>
                    <a:pt x="28" y="44"/>
                  </a:lnTo>
                  <a:lnTo>
                    <a:pt x="29" y="51"/>
                  </a:lnTo>
                  <a:lnTo>
                    <a:pt x="32" y="66"/>
                  </a:lnTo>
                  <a:lnTo>
                    <a:pt x="35" y="77"/>
                  </a:lnTo>
                  <a:lnTo>
                    <a:pt x="38" y="86"/>
                  </a:lnTo>
                  <a:lnTo>
                    <a:pt x="39" y="90"/>
                  </a:lnTo>
                  <a:lnTo>
                    <a:pt x="53" y="82"/>
                  </a:lnTo>
                  <a:lnTo>
                    <a:pt x="60" y="89"/>
                  </a:lnTo>
                  <a:lnTo>
                    <a:pt x="61" y="95"/>
                  </a:lnTo>
                  <a:lnTo>
                    <a:pt x="60" y="106"/>
                  </a:lnTo>
                  <a:lnTo>
                    <a:pt x="63" y="110"/>
                  </a:lnTo>
                  <a:lnTo>
                    <a:pt x="67" y="114"/>
                  </a:lnTo>
                  <a:lnTo>
                    <a:pt x="71" y="122"/>
                  </a:lnTo>
                  <a:lnTo>
                    <a:pt x="76" y="124"/>
                  </a:lnTo>
                  <a:lnTo>
                    <a:pt x="81" y="126"/>
                  </a:lnTo>
                  <a:lnTo>
                    <a:pt x="84" y="124"/>
                  </a:lnTo>
                  <a:lnTo>
                    <a:pt x="89" y="115"/>
                  </a:lnTo>
                  <a:lnTo>
                    <a:pt x="95" y="101"/>
                  </a:lnTo>
                  <a:lnTo>
                    <a:pt x="101" y="92"/>
                  </a:lnTo>
                  <a:lnTo>
                    <a:pt x="103" y="79"/>
                  </a:lnTo>
                  <a:lnTo>
                    <a:pt x="104" y="67"/>
                  </a:lnTo>
                  <a:lnTo>
                    <a:pt x="105" y="59"/>
                  </a:lnTo>
                  <a:lnTo>
                    <a:pt x="105" y="49"/>
                  </a:lnTo>
                  <a:lnTo>
                    <a:pt x="101" y="37"/>
                  </a:lnTo>
                  <a:lnTo>
                    <a:pt x="97" y="27"/>
                  </a:lnTo>
                  <a:lnTo>
                    <a:pt x="89" y="19"/>
                  </a:lnTo>
                  <a:lnTo>
                    <a:pt x="83" y="10"/>
                  </a:lnTo>
                  <a:lnTo>
                    <a:pt x="76" y="5"/>
                  </a:lnTo>
                  <a:lnTo>
                    <a:pt x="69" y="2"/>
                  </a:lnTo>
                  <a:lnTo>
                    <a:pt x="58" y="1"/>
                  </a:lnTo>
                  <a:lnTo>
                    <a:pt x="45" y="0"/>
                  </a:lnTo>
                  <a:lnTo>
                    <a:pt x="36" y="4"/>
                  </a:lnTo>
                  <a:lnTo>
                    <a:pt x="27" y="8"/>
                  </a:lnTo>
                  <a:lnTo>
                    <a:pt x="13" y="10"/>
                  </a:lnTo>
                  <a:lnTo>
                    <a:pt x="1" y="19"/>
                  </a:lnTo>
                  <a:lnTo>
                    <a:pt x="0" y="34"/>
                  </a:lnTo>
                  <a:lnTo>
                    <a:pt x="7" y="41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09" name="Freeform 1117"/>
            <p:cNvSpPr>
              <a:spLocks/>
            </p:cNvSpPr>
            <p:nvPr/>
          </p:nvSpPr>
          <p:spPr bwMode="auto">
            <a:xfrm>
              <a:off x="3498" y="2742"/>
              <a:ext cx="14" cy="5"/>
            </a:xfrm>
            <a:custGeom>
              <a:avLst/>
              <a:gdLst>
                <a:gd name="T0" fmla="*/ 0 w 14"/>
                <a:gd name="T1" fmla="*/ 1 h 5"/>
                <a:gd name="T2" fmla="*/ 0 w 14"/>
                <a:gd name="T3" fmla="*/ 3 h 5"/>
                <a:gd name="T4" fmla="*/ 5 w 14"/>
                <a:gd name="T5" fmla="*/ 2 h 5"/>
                <a:gd name="T6" fmla="*/ 8 w 14"/>
                <a:gd name="T7" fmla="*/ 2 h 5"/>
                <a:gd name="T8" fmla="*/ 10 w 14"/>
                <a:gd name="T9" fmla="*/ 2 h 5"/>
                <a:gd name="T10" fmla="*/ 12 w 14"/>
                <a:gd name="T11" fmla="*/ 4 h 5"/>
                <a:gd name="T12" fmla="*/ 13 w 14"/>
                <a:gd name="T13" fmla="*/ 4 h 5"/>
                <a:gd name="T14" fmla="*/ 9 w 14"/>
                <a:gd name="T15" fmla="*/ 1 h 5"/>
                <a:gd name="T16" fmla="*/ 5 w 14"/>
                <a:gd name="T17" fmla="*/ 0 h 5"/>
                <a:gd name="T18" fmla="*/ 0 w 14"/>
                <a:gd name="T1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5">
                  <a:moveTo>
                    <a:pt x="0" y="1"/>
                  </a:moveTo>
                  <a:lnTo>
                    <a:pt x="0" y="3"/>
                  </a:lnTo>
                  <a:lnTo>
                    <a:pt x="5" y="2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2" y="4"/>
                  </a:lnTo>
                  <a:lnTo>
                    <a:pt x="13" y="4"/>
                  </a:lnTo>
                  <a:lnTo>
                    <a:pt x="9" y="1"/>
                  </a:lnTo>
                  <a:lnTo>
                    <a:pt x="5" y="0"/>
                  </a:lnTo>
                  <a:lnTo>
                    <a:pt x="0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10" name="Freeform 1118"/>
            <p:cNvSpPr>
              <a:spLocks/>
            </p:cNvSpPr>
            <p:nvPr/>
          </p:nvSpPr>
          <p:spPr bwMode="auto">
            <a:xfrm>
              <a:off x="3489" y="2795"/>
              <a:ext cx="10" cy="2"/>
            </a:xfrm>
            <a:custGeom>
              <a:avLst/>
              <a:gdLst>
                <a:gd name="T0" fmla="*/ 0 w 10"/>
                <a:gd name="T1" fmla="*/ 0 h 2"/>
                <a:gd name="T2" fmla="*/ 5 w 10"/>
                <a:gd name="T3" fmla="*/ 1 h 2"/>
                <a:gd name="T4" fmla="*/ 9 w 10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2">
                  <a:moveTo>
                    <a:pt x="0" y="0"/>
                  </a:moveTo>
                  <a:lnTo>
                    <a:pt x="5" y="1"/>
                  </a:lnTo>
                  <a:lnTo>
                    <a:pt x="9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11" name="Freeform 1119"/>
            <p:cNvSpPr>
              <a:spLocks/>
            </p:cNvSpPr>
            <p:nvPr/>
          </p:nvSpPr>
          <p:spPr bwMode="auto">
            <a:xfrm>
              <a:off x="3498" y="2753"/>
              <a:ext cx="13" cy="8"/>
            </a:xfrm>
            <a:custGeom>
              <a:avLst/>
              <a:gdLst>
                <a:gd name="T0" fmla="*/ 0 w 13"/>
                <a:gd name="T1" fmla="*/ 5 h 8"/>
                <a:gd name="T2" fmla="*/ 0 w 13"/>
                <a:gd name="T3" fmla="*/ 6 h 8"/>
                <a:gd name="T4" fmla="*/ 2 w 13"/>
                <a:gd name="T5" fmla="*/ 7 h 8"/>
                <a:gd name="T6" fmla="*/ 8 w 13"/>
                <a:gd name="T7" fmla="*/ 7 h 8"/>
                <a:gd name="T8" fmla="*/ 12 w 13"/>
                <a:gd name="T9" fmla="*/ 6 h 8"/>
                <a:gd name="T10" fmla="*/ 12 w 13"/>
                <a:gd name="T11" fmla="*/ 3 h 8"/>
                <a:gd name="T12" fmla="*/ 6 w 13"/>
                <a:gd name="T13" fmla="*/ 1 h 8"/>
                <a:gd name="T14" fmla="*/ 1 w 13"/>
                <a:gd name="T15" fmla="*/ 0 h 8"/>
                <a:gd name="T16" fmla="*/ 1 w 13"/>
                <a:gd name="T17" fmla="*/ 1 h 8"/>
                <a:gd name="T18" fmla="*/ 0 w 13"/>
                <a:gd name="T1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0" y="5"/>
                  </a:moveTo>
                  <a:lnTo>
                    <a:pt x="0" y="6"/>
                  </a:lnTo>
                  <a:lnTo>
                    <a:pt x="2" y="7"/>
                  </a:lnTo>
                  <a:lnTo>
                    <a:pt x="8" y="7"/>
                  </a:lnTo>
                  <a:lnTo>
                    <a:pt x="12" y="6"/>
                  </a:lnTo>
                  <a:lnTo>
                    <a:pt x="12" y="3"/>
                  </a:lnTo>
                  <a:lnTo>
                    <a:pt x="6" y="1"/>
                  </a:lnTo>
                  <a:lnTo>
                    <a:pt x="1" y="0"/>
                  </a:lnTo>
                  <a:lnTo>
                    <a:pt x="1" y="1"/>
                  </a:lnTo>
                  <a:lnTo>
                    <a:pt x="0" y="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12" name="Freeform 1120"/>
            <p:cNvSpPr>
              <a:spLocks/>
            </p:cNvSpPr>
            <p:nvPr/>
          </p:nvSpPr>
          <p:spPr bwMode="auto">
            <a:xfrm>
              <a:off x="3501" y="2754"/>
              <a:ext cx="6" cy="5"/>
            </a:xfrm>
            <a:custGeom>
              <a:avLst/>
              <a:gdLst>
                <a:gd name="T0" fmla="*/ 1 w 6"/>
                <a:gd name="T1" fmla="*/ 2 h 5"/>
                <a:gd name="T2" fmla="*/ 0 w 6"/>
                <a:gd name="T3" fmla="*/ 4 h 5"/>
                <a:gd name="T4" fmla="*/ 3 w 6"/>
                <a:gd name="T5" fmla="*/ 4 h 5"/>
                <a:gd name="T6" fmla="*/ 5 w 6"/>
                <a:gd name="T7" fmla="*/ 4 h 5"/>
                <a:gd name="T8" fmla="*/ 3 w 6"/>
                <a:gd name="T9" fmla="*/ 2 h 5"/>
                <a:gd name="T10" fmla="*/ 0 w 6"/>
                <a:gd name="T11" fmla="*/ 0 h 5"/>
                <a:gd name="T12" fmla="*/ 1 w 6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1" y="2"/>
                  </a:moveTo>
                  <a:lnTo>
                    <a:pt x="0" y="4"/>
                  </a:lnTo>
                  <a:lnTo>
                    <a:pt x="3" y="4"/>
                  </a:lnTo>
                  <a:lnTo>
                    <a:pt x="5" y="4"/>
                  </a:lnTo>
                  <a:lnTo>
                    <a:pt x="3" y="2"/>
                  </a:lnTo>
                  <a:lnTo>
                    <a:pt x="0" y="0"/>
                  </a:lnTo>
                  <a:lnTo>
                    <a:pt x="1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13" name="Oval 1121"/>
            <p:cNvSpPr>
              <a:spLocks noChangeArrowheads="1"/>
            </p:cNvSpPr>
            <p:nvPr/>
          </p:nvSpPr>
          <p:spPr bwMode="auto">
            <a:xfrm>
              <a:off x="3502" y="2753"/>
              <a:ext cx="1" cy="1"/>
            </a:xfrm>
            <a:prstGeom prst="ellipse">
              <a:avLst/>
            </a:prstGeom>
            <a:solidFill>
              <a:srgbClr val="800000"/>
            </a:solidFill>
            <a:ln w="12700">
              <a:solidFill>
                <a:srgbClr val="8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3314" name="Line 1122"/>
            <p:cNvSpPr>
              <a:spLocks noChangeShapeType="1"/>
            </p:cNvSpPr>
            <p:nvPr/>
          </p:nvSpPr>
          <p:spPr bwMode="auto">
            <a:xfrm flipV="1">
              <a:off x="3486" y="2778"/>
              <a:ext cx="6" cy="2"/>
            </a:xfrm>
            <a:prstGeom prst="line">
              <a:avLst/>
            </a:prstGeom>
            <a:noFill/>
            <a:ln w="12700">
              <a:solidFill>
                <a:srgbClr val="8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15" name="Freeform 1123"/>
            <p:cNvSpPr>
              <a:spLocks/>
            </p:cNvSpPr>
            <p:nvPr/>
          </p:nvSpPr>
          <p:spPr bwMode="auto">
            <a:xfrm>
              <a:off x="3467" y="2816"/>
              <a:ext cx="8" cy="20"/>
            </a:xfrm>
            <a:custGeom>
              <a:avLst/>
              <a:gdLst>
                <a:gd name="T0" fmla="*/ 7 w 8"/>
                <a:gd name="T1" fmla="*/ 0 h 20"/>
                <a:gd name="T2" fmla="*/ 7 w 8"/>
                <a:gd name="T3" fmla="*/ 5 h 20"/>
                <a:gd name="T4" fmla="*/ 7 w 8"/>
                <a:gd name="T5" fmla="*/ 9 h 20"/>
                <a:gd name="T6" fmla="*/ 7 w 8"/>
                <a:gd name="T7" fmla="*/ 10 h 20"/>
                <a:gd name="T8" fmla="*/ 7 w 8"/>
                <a:gd name="T9" fmla="*/ 17 h 20"/>
                <a:gd name="T10" fmla="*/ 3 w 8"/>
                <a:gd name="T11" fmla="*/ 19 h 20"/>
                <a:gd name="T12" fmla="*/ 0 w 8"/>
                <a:gd name="T1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0">
                  <a:moveTo>
                    <a:pt x="7" y="0"/>
                  </a:moveTo>
                  <a:lnTo>
                    <a:pt x="7" y="5"/>
                  </a:lnTo>
                  <a:lnTo>
                    <a:pt x="7" y="9"/>
                  </a:lnTo>
                  <a:lnTo>
                    <a:pt x="7" y="10"/>
                  </a:lnTo>
                  <a:lnTo>
                    <a:pt x="7" y="17"/>
                  </a:lnTo>
                  <a:lnTo>
                    <a:pt x="3" y="19"/>
                  </a:lnTo>
                  <a:lnTo>
                    <a:pt x="0" y="19"/>
                  </a:lnTo>
                </a:path>
              </a:pathLst>
            </a:custGeom>
            <a:noFill/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16" name="Freeform 1124"/>
            <p:cNvSpPr>
              <a:spLocks/>
            </p:cNvSpPr>
            <p:nvPr/>
          </p:nvSpPr>
          <p:spPr bwMode="auto">
            <a:xfrm>
              <a:off x="3472" y="2818"/>
              <a:ext cx="3" cy="17"/>
            </a:xfrm>
            <a:custGeom>
              <a:avLst/>
              <a:gdLst>
                <a:gd name="T0" fmla="*/ 2 w 3"/>
                <a:gd name="T1" fmla="*/ 1 h 17"/>
                <a:gd name="T2" fmla="*/ 2 w 3"/>
                <a:gd name="T3" fmla="*/ 1 h 17"/>
                <a:gd name="T4" fmla="*/ 2 w 3"/>
                <a:gd name="T5" fmla="*/ 3 h 17"/>
                <a:gd name="T6" fmla="*/ 2 w 3"/>
                <a:gd name="T7" fmla="*/ 6 h 17"/>
                <a:gd name="T8" fmla="*/ 2 w 3"/>
                <a:gd name="T9" fmla="*/ 8 h 17"/>
                <a:gd name="T10" fmla="*/ 2 w 3"/>
                <a:gd name="T11" fmla="*/ 11 h 17"/>
                <a:gd name="T12" fmla="*/ 0 w 3"/>
                <a:gd name="T13" fmla="*/ 16 h 17"/>
                <a:gd name="T14" fmla="*/ 2 w 3"/>
                <a:gd name="T15" fmla="*/ 13 h 17"/>
                <a:gd name="T16" fmla="*/ 2 w 3"/>
                <a:gd name="T17" fmla="*/ 13 h 17"/>
                <a:gd name="T18" fmla="*/ 2 w 3"/>
                <a:gd name="T19" fmla="*/ 9 h 17"/>
                <a:gd name="T20" fmla="*/ 2 w 3"/>
                <a:gd name="T21" fmla="*/ 7 h 17"/>
                <a:gd name="T22" fmla="*/ 2 w 3"/>
                <a:gd name="T23" fmla="*/ 3 h 17"/>
                <a:gd name="T24" fmla="*/ 2 w 3"/>
                <a:gd name="T25" fmla="*/ 0 h 17"/>
                <a:gd name="T26" fmla="*/ 2 w 3"/>
                <a:gd name="T27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17">
                  <a:moveTo>
                    <a:pt x="2" y="1"/>
                  </a:moveTo>
                  <a:lnTo>
                    <a:pt x="2" y="1"/>
                  </a:lnTo>
                  <a:lnTo>
                    <a:pt x="2" y="3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11"/>
                  </a:lnTo>
                  <a:lnTo>
                    <a:pt x="0" y="16"/>
                  </a:lnTo>
                  <a:lnTo>
                    <a:pt x="2" y="13"/>
                  </a:lnTo>
                  <a:lnTo>
                    <a:pt x="2" y="13"/>
                  </a:lnTo>
                  <a:lnTo>
                    <a:pt x="2" y="9"/>
                  </a:lnTo>
                  <a:lnTo>
                    <a:pt x="2" y="7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1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17" name="Freeform 1125"/>
            <p:cNvSpPr>
              <a:spLocks/>
            </p:cNvSpPr>
            <p:nvPr/>
          </p:nvSpPr>
          <p:spPr bwMode="auto">
            <a:xfrm>
              <a:off x="3443" y="2824"/>
              <a:ext cx="12" cy="12"/>
            </a:xfrm>
            <a:custGeom>
              <a:avLst/>
              <a:gdLst>
                <a:gd name="T0" fmla="*/ 6 w 12"/>
                <a:gd name="T1" fmla="*/ 1 h 12"/>
                <a:gd name="T2" fmla="*/ 9 w 12"/>
                <a:gd name="T3" fmla="*/ 3 h 12"/>
                <a:gd name="T4" fmla="*/ 11 w 12"/>
                <a:gd name="T5" fmla="*/ 8 h 12"/>
                <a:gd name="T6" fmla="*/ 9 w 12"/>
                <a:gd name="T7" fmla="*/ 9 h 12"/>
                <a:gd name="T8" fmla="*/ 9 w 12"/>
                <a:gd name="T9" fmla="*/ 10 h 12"/>
                <a:gd name="T10" fmla="*/ 3 w 12"/>
                <a:gd name="T11" fmla="*/ 11 h 12"/>
                <a:gd name="T12" fmla="*/ 2 w 12"/>
                <a:gd name="T13" fmla="*/ 10 h 12"/>
                <a:gd name="T14" fmla="*/ 0 w 12"/>
                <a:gd name="T15" fmla="*/ 6 h 12"/>
                <a:gd name="T16" fmla="*/ 2 w 12"/>
                <a:gd name="T17" fmla="*/ 3 h 12"/>
                <a:gd name="T18" fmla="*/ 5 w 12"/>
                <a:gd name="T19" fmla="*/ 1 h 12"/>
                <a:gd name="T20" fmla="*/ 6 w 12"/>
                <a:gd name="T21" fmla="*/ 0 h 12"/>
                <a:gd name="T22" fmla="*/ 6 w 12"/>
                <a:gd name="T23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2">
                  <a:moveTo>
                    <a:pt x="6" y="1"/>
                  </a:moveTo>
                  <a:lnTo>
                    <a:pt x="9" y="3"/>
                  </a:lnTo>
                  <a:lnTo>
                    <a:pt x="11" y="8"/>
                  </a:lnTo>
                  <a:lnTo>
                    <a:pt x="9" y="9"/>
                  </a:lnTo>
                  <a:lnTo>
                    <a:pt x="9" y="10"/>
                  </a:lnTo>
                  <a:lnTo>
                    <a:pt x="3" y="11"/>
                  </a:lnTo>
                  <a:lnTo>
                    <a:pt x="2" y="10"/>
                  </a:lnTo>
                  <a:lnTo>
                    <a:pt x="0" y="6"/>
                  </a:lnTo>
                  <a:lnTo>
                    <a:pt x="2" y="3"/>
                  </a:lnTo>
                  <a:lnTo>
                    <a:pt x="5" y="1"/>
                  </a:lnTo>
                  <a:lnTo>
                    <a:pt x="6" y="0"/>
                  </a:lnTo>
                  <a:lnTo>
                    <a:pt x="6" y="1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18" name="Freeform 1126"/>
            <p:cNvSpPr>
              <a:spLocks/>
            </p:cNvSpPr>
            <p:nvPr/>
          </p:nvSpPr>
          <p:spPr bwMode="auto">
            <a:xfrm>
              <a:off x="3438" y="2826"/>
              <a:ext cx="37" cy="26"/>
            </a:xfrm>
            <a:custGeom>
              <a:avLst/>
              <a:gdLst>
                <a:gd name="T0" fmla="*/ 36 w 37"/>
                <a:gd name="T1" fmla="*/ 6 h 26"/>
                <a:gd name="T2" fmla="*/ 30 w 37"/>
                <a:gd name="T3" fmla="*/ 10 h 26"/>
                <a:gd name="T4" fmla="*/ 30 w 37"/>
                <a:gd name="T5" fmla="*/ 0 h 26"/>
                <a:gd name="T6" fmla="*/ 30 w 37"/>
                <a:gd name="T7" fmla="*/ 6 h 26"/>
                <a:gd name="T8" fmla="*/ 28 w 37"/>
                <a:gd name="T9" fmla="*/ 11 h 26"/>
                <a:gd name="T10" fmla="*/ 26 w 37"/>
                <a:gd name="T11" fmla="*/ 12 h 26"/>
                <a:gd name="T12" fmla="*/ 21 w 37"/>
                <a:gd name="T13" fmla="*/ 10 h 26"/>
                <a:gd name="T14" fmla="*/ 23 w 37"/>
                <a:gd name="T15" fmla="*/ 5 h 26"/>
                <a:gd name="T16" fmla="*/ 20 w 37"/>
                <a:gd name="T17" fmla="*/ 6 h 26"/>
                <a:gd name="T18" fmla="*/ 18 w 37"/>
                <a:gd name="T19" fmla="*/ 10 h 26"/>
                <a:gd name="T20" fmla="*/ 11 w 37"/>
                <a:gd name="T21" fmla="*/ 16 h 26"/>
                <a:gd name="T22" fmla="*/ 6 w 37"/>
                <a:gd name="T23" fmla="*/ 15 h 26"/>
                <a:gd name="T24" fmla="*/ 0 w 37"/>
                <a:gd name="T25" fmla="*/ 25 h 26"/>
                <a:gd name="T26" fmla="*/ 17 w 37"/>
                <a:gd name="T27" fmla="*/ 18 h 26"/>
                <a:gd name="T28" fmla="*/ 20 w 37"/>
                <a:gd name="T29" fmla="*/ 17 h 26"/>
                <a:gd name="T30" fmla="*/ 24 w 37"/>
                <a:gd name="T31" fmla="*/ 16 h 26"/>
                <a:gd name="T32" fmla="*/ 26 w 37"/>
                <a:gd name="T33" fmla="*/ 14 h 26"/>
                <a:gd name="T34" fmla="*/ 30 w 37"/>
                <a:gd name="T35" fmla="*/ 11 h 26"/>
                <a:gd name="T36" fmla="*/ 33 w 37"/>
                <a:gd name="T37" fmla="*/ 10 h 26"/>
                <a:gd name="T38" fmla="*/ 36 w 37"/>
                <a:gd name="T39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" h="26">
                  <a:moveTo>
                    <a:pt x="36" y="6"/>
                  </a:moveTo>
                  <a:lnTo>
                    <a:pt x="30" y="10"/>
                  </a:lnTo>
                  <a:lnTo>
                    <a:pt x="30" y="0"/>
                  </a:lnTo>
                  <a:lnTo>
                    <a:pt x="30" y="6"/>
                  </a:lnTo>
                  <a:lnTo>
                    <a:pt x="28" y="11"/>
                  </a:lnTo>
                  <a:lnTo>
                    <a:pt x="26" y="12"/>
                  </a:lnTo>
                  <a:lnTo>
                    <a:pt x="21" y="10"/>
                  </a:lnTo>
                  <a:lnTo>
                    <a:pt x="23" y="5"/>
                  </a:lnTo>
                  <a:lnTo>
                    <a:pt x="20" y="6"/>
                  </a:lnTo>
                  <a:lnTo>
                    <a:pt x="18" y="10"/>
                  </a:lnTo>
                  <a:lnTo>
                    <a:pt x="11" y="16"/>
                  </a:lnTo>
                  <a:lnTo>
                    <a:pt x="6" y="15"/>
                  </a:lnTo>
                  <a:lnTo>
                    <a:pt x="0" y="25"/>
                  </a:lnTo>
                  <a:lnTo>
                    <a:pt x="17" y="18"/>
                  </a:lnTo>
                  <a:lnTo>
                    <a:pt x="20" y="17"/>
                  </a:lnTo>
                  <a:lnTo>
                    <a:pt x="24" y="16"/>
                  </a:lnTo>
                  <a:lnTo>
                    <a:pt x="26" y="14"/>
                  </a:lnTo>
                  <a:lnTo>
                    <a:pt x="30" y="11"/>
                  </a:lnTo>
                  <a:lnTo>
                    <a:pt x="33" y="10"/>
                  </a:lnTo>
                  <a:lnTo>
                    <a:pt x="36" y="6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19" name="Freeform 1127"/>
            <p:cNvSpPr>
              <a:spLocks/>
            </p:cNvSpPr>
            <p:nvPr/>
          </p:nvSpPr>
          <p:spPr bwMode="auto">
            <a:xfrm>
              <a:off x="3459" y="2812"/>
              <a:ext cx="12" cy="15"/>
            </a:xfrm>
            <a:custGeom>
              <a:avLst/>
              <a:gdLst>
                <a:gd name="T0" fmla="*/ 0 w 12"/>
                <a:gd name="T1" fmla="*/ 0 h 15"/>
                <a:gd name="T2" fmla="*/ 3 w 12"/>
                <a:gd name="T3" fmla="*/ 1 h 15"/>
                <a:gd name="T4" fmla="*/ 9 w 12"/>
                <a:gd name="T5" fmla="*/ 1 h 15"/>
                <a:gd name="T6" fmla="*/ 11 w 12"/>
                <a:gd name="T7" fmla="*/ 4 h 15"/>
                <a:gd name="T8" fmla="*/ 11 w 12"/>
                <a:gd name="T9" fmla="*/ 9 h 15"/>
                <a:gd name="T10" fmla="*/ 10 w 12"/>
                <a:gd name="T11" fmla="*/ 14 h 15"/>
                <a:gd name="T12" fmla="*/ 10 w 12"/>
                <a:gd name="T13" fmla="*/ 9 h 15"/>
                <a:gd name="T14" fmla="*/ 9 w 12"/>
                <a:gd name="T15" fmla="*/ 5 h 15"/>
                <a:gd name="T16" fmla="*/ 9 w 12"/>
                <a:gd name="T17" fmla="*/ 2 h 15"/>
                <a:gd name="T18" fmla="*/ 5 w 12"/>
                <a:gd name="T19" fmla="*/ 1 h 15"/>
                <a:gd name="T20" fmla="*/ 0 w 12"/>
                <a:gd name="T2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15">
                  <a:moveTo>
                    <a:pt x="0" y="0"/>
                  </a:moveTo>
                  <a:lnTo>
                    <a:pt x="3" y="1"/>
                  </a:lnTo>
                  <a:lnTo>
                    <a:pt x="9" y="1"/>
                  </a:lnTo>
                  <a:lnTo>
                    <a:pt x="11" y="4"/>
                  </a:lnTo>
                  <a:lnTo>
                    <a:pt x="11" y="9"/>
                  </a:lnTo>
                  <a:lnTo>
                    <a:pt x="10" y="14"/>
                  </a:lnTo>
                  <a:lnTo>
                    <a:pt x="10" y="9"/>
                  </a:lnTo>
                  <a:lnTo>
                    <a:pt x="9" y="5"/>
                  </a:lnTo>
                  <a:lnTo>
                    <a:pt x="9" y="2"/>
                  </a:lnTo>
                  <a:lnTo>
                    <a:pt x="5" y="1"/>
                  </a:lnTo>
                  <a:lnTo>
                    <a:pt x="0" y="0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20" name="Freeform 1128"/>
            <p:cNvSpPr>
              <a:spLocks/>
            </p:cNvSpPr>
            <p:nvPr/>
          </p:nvSpPr>
          <p:spPr bwMode="auto">
            <a:xfrm>
              <a:off x="3455" y="2814"/>
              <a:ext cx="7" cy="19"/>
            </a:xfrm>
            <a:custGeom>
              <a:avLst/>
              <a:gdLst>
                <a:gd name="T0" fmla="*/ 6 w 7"/>
                <a:gd name="T1" fmla="*/ 17 h 19"/>
                <a:gd name="T2" fmla="*/ 6 w 7"/>
                <a:gd name="T3" fmla="*/ 11 h 19"/>
                <a:gd name="T4" fmla="*/ 5 w 7"/>
                <a:gd name="T5" fmla="*/ 6 h 19"/>
                <a:gd name="T6" fmla="*/ 2 w 7"/>
                <a:gd name="T7" fmla="*/ 2 h 19"/>
                <a:gd name="T8" fmla="*/ 0 w 7"/>
                <a:gd name="T9" fmla="*/ 0 h 19"/>
                <a:gd name="T10" fmla="*/ 2 w 7"/>
                <a:gd name="T11" fmla="*/ 3 h 19"/>
                <a:gd name="T12" fmla="*/ 5 w 7"/>
                <a:gd name="T13" fmla="*/ 7 h 19"/>
                <a:gd name="T14" fmla="*/ 5 w 7"/>
                <a:gd name="T15" fmla="*/ 12 h 19"/>
                <a:gd name="T16" fmla="*/ 5 w 7"/>
                <a:gd name="T17" fmla="*/ 16 h 19"/>
                <a:gd name="T18" fmla="*/ 4 w 7"/>
                <a:gd name="T19" fmla="*/ 18 h 19"/>
                <a:gd name="T20" fmla="*/ 6 w 7"/>
                <a:gd name="T21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9">
                  <a:moveTo>
                    <a:pt x="6" y="17"/>
                  </a:moveTo>
                  <a:lnTo>
                    <a:pt x="6" y="11"/>
                  </a:lnTo>
                  <a:lnTo>
                    <a:pt x="5" y="6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3"/>
                  </a:lnTo>
                  <a:lnTo>
                    <a:pt x="5" y="7"/>
                  </a:lnTo>
                  <a:lnTo>
                    <a:pt x="5" y="12"/>
                  </a:lnTo>
                  <a:lnTo>
                    <a:pt x="5" y="16"/>
                  </a:lnTo>
                  <a:lnTo>
                    <a:pt x="4" y="18"/>
                  </a:lnTo>
                  <a:lnTo>
                    <a:pt x="6" y="17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3321" name="Freeform 1129"/>
            <p:cNvSpPr>
              <a:spLocks/>
            </p:cNvSpPr>
            <p:nvPr/>
          </p:nvSpPr>
          <p:spPr bwMode="auto">
            <a:xfrm>
              <a:off x="3443" y="2830"/>
              <a:ext cx="7" cy="14"/>
            </a:xfrm>
            <a:custGeom>
              <a:avLst/>
              <a:gdLst>
                <a:gd name="T0" fmla="*/ 6 w 7"/>
                <a:gd name="T1" fmla="*/ 4 h 14"/>
                <a:gd name="T2" fmla="*/ 3 w 7"/>
                <a:gd name="T3" fmla="*/ 10 h 14"/>
                <a:gd name="T4" fmla="*/ 5 w 7"/>
                <a:gd name="T5" fmla="*/ 12 h 14"/>
                <a:gd name="T6" fmla="*/ 0 w 7"/>
                <a:gd name="T7" fmla="*/ 13 h 14"/>
                <a:gd name="T8" fmla="*/ 1 w 7"/>
                <a:gd name="T9" fmla="*/ 7 h 14"/>
                <a:gd name="T10" fmla="*/ 1 w 7"/>
                <a:gd name="T11" fmla="*/ 0 h 14"/>
                <a:gd name="T12" fmla="*/ 6 w 7"/>
                <a:gd name="T13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4">
                  <a:moveTo>
                    <a:pt x="6" y="4"/>
                  </a:moveTo>
                  <a:lnTo>
                    <a:pt x="3" y="10"/>
                  </a:lnTo>
                  <a:lnTo>
                    <a:pt x="5" y="12"/>
                  </a:lnTo>
                  <a:lnTo>
                    <a:pt x="0" y="13"/>
                  </a:lnTo>
                  <a:lnTo>
                    <a:pt x="1" y="7"/>
                  </a:lnTo>
                  <a:lnTo>
                    <a:pt x="1" y="0"/>
                  </a:lnTo>
                  <a:lnTo>
                    <a:pt x="6" y="4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146" name="Line 2"/>
          <p:cNvSpPr>
            <a:spLocks noChangeShapeType="1"/>
          </p:cNvSpPr>
          <p:nvPr/>
        </p:nvSpPr>
        <p:spPr bwMode="auto">
          <a:xfrm>
            <a:off x="2301875" y="23495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0147" name="Line 3"/>
          <p:cNvSpPr>
            <a:spLocks noChangeShapeType="1"/>
          </p:cNvSpPr>
          <p:nvPr/>
        </p:nvSpPr>
        <p:spPr bwMode="auto">
          <a:xfrm>
            <a:off x="2301875" y="4292600"/>
            <a:ext cx="5148263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0148" name="Text Box 4"/>
          <p:cNvSpPr txBox="1">
            <a:spLocks noChangeArrowheads="1"/>
          </p:cNvSpPr>
          <p:nvPr/>
        </p:nvSpPr>
        <p:spPr bwMode="auto">
          <a:xfrm>
            <a:off x="1676400" y="2914650"/>
            <a:ext cx="64754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MÉTODOS DE ACUMULAÇÃO DE CUSTOS </a:t>
            </a:r>
          </a:p>
        </p:txBody>
      </p:sp>
      <p:grpSp>
        <p:nvGrpSpPr>
          <p:cNvPr id="1030149" name="Group 5"/>
          <p:cNvGrpSpPr>
            <a:grpSpLocks/>
          </p:cNvGrpSpPr>
          <p:nvPr/>
        </p:nvGrpSpPr>
        <p:grpSpPr bwMode="auto">
          <a:xfrm>
            <a:off x="7370763" y="1052513"/>
            <a:ext cx="1482725" cy="360362"/>
            <a:chOff x="2562" y="2886"/>
            <a:chExt cx="1271" cy="363"/>
          </a:xfrm>
        </p:grpSpPr>
        <p:sp>
          <p:nvSpPr>
            <p:cNvPr id="1030150" name="AutoShape 6"/>
            <p:cNvSpPr>
              <a:spLocks noChangeArrowheads="1"/>
            </p:cNvSpPr>
            <p:nvPr/>
          </p:nvSpPr>
          <p:spPr bwMode="auto">
            <a:xfrm>
              <a:off x="2562" y="2886"/>
              <a:ext cx="454" cy="363"/>
            </a:xfrm>
            <a:prstGeom prst="homePlate">
              <a:avLst>
                <a:gd name="adj" fmla="val 31267"/>
              </a:avLst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pt-PT" sz="1200">
                  <a:solidFill>
                    <a:schemeClr val="tx1"/>
                  </a:solidFill>
                </a:rPr>
                <a:t>MP</a:t>
              </a:r>
              <a:endParaRPr lang="en-US" sz="1200">
                <a:solidFill>
                  <a:schemeClr val="tx1"/>
                </a:solidFill>
              </a:endParaRPr>
            </a:p>
          </p:txBody>
        </p:sp>
        <p:sp>
          <p:nvSpPr>
            <p:cNvPr id="1030151" name="AutoShape 7"/>
            <p:cNvSpPr>
              <a:spLocks noChangeArrowheads="1"/>
            </p:cNvSpPr>
            <p:nvPr/>
          </p:nvSpPr>
          <p:spPr bwMode="auto">
            <a:xfrm>
              <a:off x="2925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chemeClr val="accent1"/>
                  </a:solidFill>
                </a:rPr>
                <a:t>MOD</a:t>
              </a:r>
              <a:endParaRPr lang="en-US" sz="900">
                <a:solidFill>
                  <a:schemeClr val="accent1"/>
                </a:solidFill>
              </a:endParaRPr>
            </a:p>
          </p:txBody>
        </p:sp>
        <p:sp>
          <p:nvSpPr>
            <p:cNvPr id="1030152" name="AutoShape 8"/>
            <p:cNvSpPr>
              <a:spLocks noChangeArrowheads="1"/>
            </p:cNvSpPr>
            <p:nvPr/>
          </p:nvSpPr>
          <p:spPr bwMode="auto">
            <a:xfrm>
              <a:off x="3334" y="2886"/>
              <a:ext cx="499" cy="363"/>
            </a:xfrm>
            <a:prstGeom prst="chevron">
              <a:avLst>
                <a:gd name="adj" fmla="val 34366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pt-PT" sz="900">
                  <a:solidFill>
                    <a:srgbClr val="CC99FF"/>
                  </a:solidFill>
                </a:rPr>
                <a:t>GGF</a:t>
              </a:r>
              <a:endParaRPr lang="en-US" sz="900">
                <a:solidFill>
                  <a:srgbClr val="CC99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E001C-E6F4-480C-B1D1-4A7E6B745CEF}" type="slidenum">
              <a:rPr lang="en-US"/>
              <a:pPr/>
              <a:t>100</a:t>
            </a:fld>
            <a:endParaRPr lang="en-US"/>
          </a:p>
        </p:txBody>
      </p:sp>
      <p:sp>
        <p:nvSpPr>
          <p:cNvPr id="1034242" name="Rectangle 2"/>
          <p:cNvSpPr>
            <a:spLocks noChangeArrowheads="1"/>
          </p:cNvSpPr>
          <p:nvPr/>
        </p:nvSpPr>
        <p:spPr bwMode="auto">
          <a:xfrm>
            <a:off x="2446338" y="1285875"/>
            <a:ext cx="7380287" cy="1495425"/>
          </a:xfrm>
          <a:prstGeom prst="rect">
            <a:avLst/>
          </a:prstGeom>
          <a:solidFill>
            <a:srgbClr val="FDE3B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b="0">
                <a:solidFill>
                  <a:schemeClr val="tx1"/>
                </a:solidFill>
              </a:rPr>
              <a:t>PROCEDE-SE À ACUMULAÇÃO MENSAL ( PERÍODOS ) DOS  CUSTOS  INDUSTRIAIS , DETERMINANDO-SE O CUSTO UNITÁRIO PELO PROCESSO DA MÉDIA.</a:t>
            </a:r>
            <a:endParaRPr lang="en-US" sz="900" b="0">
              <a:solidFill>
                <a:schemeClr val="tx1"/>
              </a:solidFill>
            </a:endParaRPr>
          </a:p>
          <a:p>
            <a:pPr marL="571500" lvl="1" algn="l" defTabSz="762000">
              <a:spcBef>
                <a:spcPct val="50000"/>
              </a:spcBef>
            </a:pPr>
            <a:r>
              <a:rPr lang="en-US" b="0">
                <a:solidFill>
                  <a:schemeClr val="tx1"/>
                </a:solidFill>
              </a:rPr>
              <a:t>CONSIDERANDO :</a:t>
            </a:r>
          </a:p>
          <a:p>
            <a:pPr marL="1143000" lvl="2" algn="just" defTabSz="762000">
              <a:spcBef>
                <a:spcPct val="50000"/>
              </a:spcBef>
              <a:buSzPct val="100000"/>
              <a:buFont typeface="Kino MT" charset="0"/>
              <a:buChar char="•"/>
            </a:pPr>
            <a:r>
              <a:rPr lang="en-US" b="0">
                <a:solidFill>
                  <a:schemeClr val="tx1"/>
                </a:solidFill>
              </a:rPr>
              <a:t>Kt - Custos registados no período</a:t>
            </a:r>
          </a:p>
          <a:p>
            <a:pPr marL="1143000" lvl="2" algn="just" defTabSz="762000">
              <a:spcBef>
                <a:spcPct val="50000"/>
              </a:spcBef>
              <a:buSzPct val="100000"/>
              <a:buFont typeface="Kino MT" charset="0"/>
              <a:buChar char="•"/>
            </a:pPr>
            <a:r>
              <a:rPr lang="en-US" b="0">
                <a:solidFill>
                  <a:schemeClr val="tx1"/>
                </a:solidFill>
              </a:rPr>
              <a:t>Qt - Quantidade produzida no período</a:t>
            </a:r>
          </a:p>
          <a:p>
            <a:pPr marL="1143000" lvl="2" algn="just" defTabSz="762000">
              <a:spcBef>
                <a:spcPct val="50000"/>
              </a:spcBef>
              <a:buSzPct val="100000"/>
              <a:buFont typeface="Kino MT" charset="0"/>
              <a:buChar char="•"/>
            </a:pPr>
            <a:r>
              <a:rPr lang="en-US" b="0">
                <a:solidFill>
                  <a:schemeClr val="tx1"/>
                </a:solidFill>
              </a:rPr>
              <a:t>Cm - Custo unitário médio de produção</a:t>
            </a:r>
            <a:endParaRPr lang="en-US" sz="900" b="0">
              <a:solidFill>
                <a:schemeClr val="tx1"/>
              </a:solidFill>
            </a:endParaRPr>
          </a:p>
          <a:p>
            <a:pPr marL="571500" lvl="1" algn="l" defTabSz="762000">
              <a:spcBef>
                <a:spcPct val="50000"/>
              </a:spcBef>
            </a:pPr>
            <a:endParaRPr lang="en-US" b="0">
              <a:solidFill>
                <a:schemeClr val="tx1"/>
              </a:solidFill>
            </a:endParaRPr>
          </a:p>
          <a:p>
            <a:pPr marL="571500" lvl="1" algn="l" defTabSz="762000">
              <a:spcBef>
                <a:spcPct val="50000"/>
              </a:spcBef>
            </a:pPr>
            <a:r>
              <a:rPr lang="en-US" b="0">
                <a:solidFill>
                  <a:schemeClr val="tx1"/>
                </a:solidFill>
              </a:rPr>
              <a:t>ENTÃO  =&gt;&gt;&gt;</a:t>
            </a:r>
            <a:r>
              <a:rPr lang="en-US" sz="1000" u="sng">
                <a:solidFill>
                  <a:schemeClr val="tx1"/>
                </a:solidFill>
              </a:rPr>
              <a:t> Cm = Kt  / Qt</a:t>
            </a:r>
          </a:p>
        </p:txBody>
      </p:sp>
      <p:sp>
        <p:nvSpPr>
          <p:cNvPr id="1034243" name="Rectangle 3"/>
          <p:cNvSpPr>
            <a:spLocks noChangeArrowheads="1"/>
          </p:cNvSpPr>
          <p:nvPr/>
        </p:nvSpPr>
        <p:spPr bwMode="auto">
          <a:xfrm>
            <a:off x="152400" y="64135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400">
                <a:solidFill>
                  <a:schemeClr val="tx2"/>
                </a:solidFill>
              </a:rPr>
              <a:t>APURAMENTO DO CUSTO DOS PRODUTOS</a:t>
            </a:r>
            <a:br>
              <a:rPr lang="en-US" sz="1400">
                <a:solidFill>
                  <a:schemeClr val="tx2"/>
                </a:solidFill>
              </a:rPr>
            </a:br>
            <a:endParaRPr lang="en-US" sz="1400">
              <a:solidFill>
                <a:schemeClr val="tx2"/>
              </a:solidFill>
            </a:endParaRPr>
          </a:p>
          <a:p>
            <a:pPr algn="ctr" defTabSz="736600"/>
            <a:r>
              <a:rPr lang="en-US" sz="1200">
                <a:solidFill>
                  <a:schemeClr val="tx2"/>
                </a:solidFill>
              </a:rPr>
              <a:t>MÉTODO INDIRECTO &lt;&gt; ACUMULAÇÃO DE CUSTOS POR FASES , PROCESSOS OU  PERÍODOS DE PRODUÇÃO</a:t>
            </a:r>
          </a:p>
        </p:txBody>
      </p:sp>
      <p:grpSp>
        <p:nvGrpSpPr>
          <p:cNvPr id="1034244" name="Group 4"/>
          <p:cNvGrpSpPr>
            <a:grpSpLocks/>
          </p:cNvGrpSpPr>
          <p:nvPr/>
        </p:nvGrpSpPr>
        <p:grpSpPr bwMode="auto">
          <a:xfrm>
            <a:off x="85725" y="1465263"/>
            <a:ext cx="2201863" cy="500062"/>
            <a:chOff x="54" y="646"/>
            <a:chExt cx="1387" cy="315"/>
          </a:xfrm>
        </p:grpSpPr>
        <p:grpSp>
          <p:nvGrpSpPr>
            <p:cNvPr id="1034245" name="Group 5"/>
            <p:cNvGrpSpPr>
              <a:grpSpLocks/>
            </p:cNvGrpSpPr>
            <p:nvPr/>
          </p:nvGrpSpPr>
          <p:grpSpPr bwMode="auto">
            <a:xfrm>
              <a:off x="54" y="646"/>
              <a:ext cx="1387" cy="315"/>
              <a:chOff x="54" y="646"/>
              <a:chExt cx="1387" cy="315"/>
            </a:xfrm>
          </p:grpSpPr>
          <p:grpSp>
            <p:nvGrpSpPr>
              <p:cNvPr id="1034246" name="Group 6"/>
              <p:cNvGrpSpPr>
                <a:grpSpLocks/>
              </p:cNvGrpSpPr>
              <p:nvPr/>
            </p:nvGrpSpPr>
            <p:grpSpPr bwMode="auto">
              <a:xfrm>
                <a:off x="586" y="646"/>
                <a:ext cx="855" cy="315"/>
                <a:chOff x="586" y="646"/>
                <a:chExt cx="855" cy="315"/>
              </a:xfrm>
            </p:grpSpPr>
            <p:sp>
              <p:nvSpPr>
                <p:cNvPr id="1034247" name="Freeform 7"/>
                <p:cNvSpPr>
                  <a:spLocks/>
                </p:cNvSpPr>
                <p:nvPr/>
              </p:nvSpPr>
              <p:spPr bwMode="auto">
                <a:xfrm>
                  <a:off x="586" y="781"/>
                  <a:ext cx="260" cy="179"/>
                </a:xfrm>
                <a:custGeom>
                  <a:avLst/>
                  <a:gdLst>
                    <a:gd name="T0" fmla="*/ 228 w 260"/>
                    <a:gd name="T1" fmla="*/ 0 h 179"/>
                    <a:gd name="T2" fmla="*/ 259 w 260"/>
                    <a:gd name="T3" fmla="*/ 22 h 179"/>
                    <a:gd name="T4" fmla="*/ 30 w 260"/>
                    <a:gd name="T5" fmla="*/ 178 h 179"/>
                    <a:gd name="T6" fmla="*/ 0 w 260"/>
                    <a:gd name="T7" fmla="*/ 157 h 179"/>
                    <a:gd name="T8" fmla="*/ 228 w 260"/>
                    <a:gd name="T9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79">
                      <a:moveTo>
                        <a:pt x="228" y="0"/>
                      </a:moveTo>
                      <a:lnTo>
                        <a:pt x="259" y="22"/>
                      </a:lnTo>
                      <a:lnTo>
                        <a:pt x="30" y="178"/>
                      </a:lnTo>
                      <a:lnTo>
                        <a:pt x="0" y="157"/>
                      </a:lnTo>
                      <a:lnTo>
                        <a:pt x="228" y="0"/>
                      </a:lnTo>
                    </a:path>
                  </a:pathLst>
                </a:custGeom>
                <a:solidFill>
                  <a:srgbClr val="005F7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  <p:sp>
              <p:nvSpPr>
                <p:cNvPr id="1034248" name="Freeform 8"/>
                <p:cNvSpPr>
                  <a:spLocks/>
                </p:cNvSpPr>
                <p:nvPr/>
              </p:nvSpPr>
              <p:spPr bwMode="auto">
                <a:xfrm>
                  <a:off x="616" y="667"/>
                  <a:ext cx="825" cy="294"/>
                </a:xfrm>
                <a:custGeom>
                  <a:avLst/>
                  <a:gdLst>
                    <a:gd name="T0" fmla="*/ 31 w 825"/>
                    <a:gd name="T1" fmla="*/ 0 h 294"/>
                    <a:gd name="T2" fmla="*/ 610 w 825"/>
                    <a:gd name="T3" fmla="*/ 0 h 294"/>
                    <a:gd name="T4" fmla="*/ 824 w 825"/>
                    <a:gd name="T5" fmla="*/ 146 h 294"/>
                    <a:gd name="T6" fmla="*/ 610 w 825"/>
                    <a:gd name="T7" fmla="*/ 293 h 294"/>
                    <a:gd name="T8" fmla="*/ 0 w 825"/>
                    <a:gd name="T9" fmla="*/ 293 h 294"/>
                    <a:gd name="T10" fmla="*/ 229 w 825"/>
                    <a:gd name="T11" fmla="*/ 136 h 294"/>
                    <a:gd name="T12" fmla="*/ 31 w 825"/>
                    <a:gd name="T13" fmla="*/ 0 h 2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25" h="294">
                      <a:moveTo>
                        <a:pt x="31" y="0"/>
                      </a:moveTo>
                      <a:lnTo>
                        <a:pt x="610" y="0"/>
                      </a:lnTo>
                      <a:lnTo>
                        <a:pt x="824" y="146"/>
                      </a:lnTo>
                      <a:lnTo>
                        <a:pt x="610" y="293"/>
                      </a:lnTo>
                      <a:lnTo>
                        <a:pt x="0" y="293"/>
                      </a:lnTo>
                      <a:lnTo>
                        <a:pt x="229" y="136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rgbClr val="3FBFB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  <p:sp>
              <p:nvSpPr>
                <p:cNvPr id="1034249" name="Freeform 9"/>
                <p:cNvSpPr>
                  <a:spLocks/>
                </p:cNvSpPr>
                <p:nvPr/>
              </p:nvSpPr>
              <p:spPr bwMode="auto">
                <a:xfrm>
                  <a:off x="616" y="646"/>
                  <a:ext cx="612" cy="22"/>
                </a:xfrm>
                <a:custGeom>
                  <a:avLst/>
                  <a:gdLst>
                    <a:gd name="T0" fmla="*/ 611 w 612"/>
                    <a:gd name="T1" fmla="*/ 21 h 22"/>
                    <a:gd name="T2" fmla="*/ 580 w 612"/>
                    <a:gd name="T3" fmla="*/ 0 h 22"/>
                    <a:gd name="T4" fmla="*/ 0 w 612"/>
                    <a:gd name="T5" fmla="*/ 0 h 22"/>
                    <a:gd name="T6" fmla="*/ 31 w 612"/>
                    <a:gd name="T7" fmla="*/ 21 h 22"/>
                    <a:gd name="T8" fmla="*/ 611 w 612"/>
                    <a:gd name="T9" fmla="*/ 21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2" h="22">
                      <a:moveTo>
                        <a:pt x="611" y="21"/>
                      </a:moveTo>
                      <a:lnTo>
                        <a:pt x="580" y="0"/>
                      </a:lnTo>
                      <a:lnTo>
                        <a:pt x="0" y="0"/>
                      </a:lnTo>
                      <a:lnTo>
                        <a:pt x="31" y="21"/>
                      </a:lnTo>
                      <a:lnTo>
                        <a:pt x="611" y="21"/>
                      </a:lnTo>
                    </a:path>
                  </a:pathLst>
                </a:custGeom>
                <a:solidFill>
                  <a:srgbClr val="00FFF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</p:grpSp>
          <p:grpSp>
            <p:nvGrpSpPr>
              <p:cNvPr id="1034250" name="Group 10"/>
              <p:cNvGrpSpPr>
                <a:grpSpLocks/>
              </p:cNvGrpSpPr>
              <p:nvPr/>
            </p:nvGrpSpPr>
            <p:grpSpPr bwMode="auto">
              <a:xfrm>
                <a:off x="54" y="646"/>
                <a:ext cx="825" cy="315"/>
                <a:chOff x="54" y="646"/>
                <a:chExt cx="825" cy="315"/>
              </a:xfrm>
            </p:grpSpPr>
            <p:sp>
              <p:nvSpPr>
                <p:cNvPr id="1034251" name="Freeform 11"/>
                <p:cNvSpPr>
                  <a:spLocks/>
                </p:cNvSpPr>
                <p:nvPr/>
              </p:nvSpPr>
              <p:spPr bwMode="auto">
                <a:xfrm>
                  <a:off x="85" y="667"/>
                  <a:ext cx="794" cy="294"/>
                </a:xfrm>
                <a:custGeom>
                  <a:avLst/>
                  <a:gdLst>
                    <a:gd name="T0" fmla="*/ 0 w 794"/>
                    <a:gd name="T1" fmla="*/ 0 h 294"/>
                    <a:gd name="T2" fmla="*/ 579 w 794"/>
                    <a:gd name="T3" fmla="*/ 0 h 294"/>
                    <a:gd name="T4" fmla="*/ 793 w 794"/>
                    <a:gd name="T5" fmla="*/ 146 h 294"/>
                    <a:gd name="T6" fmla="*/ 579 w 794"/>
                    <a:gd name="T7" fmla="*/ 293 h 294"/>
                    <a:gd name="T8" fmla="*/ 0 w 794"/>
                    <a:gd name="T9" fmla="*/ 293 h 294"/>
                    <a:gd name="T10" fmla="*/ 0 w 794"/>
                    <a:gd name="T11" fmla="*/ 0 h 2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94" h="294">
                      <a:moveTo>
                        <a:pt x="0" y="0"/>
                      </a:moveTo>
                      <a:lnTo>
                        <a:pt x="579" y="0"/>
                      </a:lnTo>
                      <a:lnTo>
                        <a:pt x="793" y="146"/>
                      </a:lnTo>
                      <a:lnTo>
                        <a:pt x="579" y="293"/>
                      </a:lnTo>
                      <a:lnTo>
                        <a:pt x="0" y="293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00FF00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  <p:sp>
              <p:nvSpPr>
                <p:cNvPr id="1034252" name="Freeform 12"/>
                <p:cNvSpPr>
                  <a:spLocks/>
                </p:cNvSpPr>
                <p:nvPr/>
              </p:nvSpPr>
              <p:spPr bwMode="auto">
                <a:xfrm>
                  <a:off x="54" y="646"/>
                  <a:ext cx="611" cy="22"/>
                </a:xfrm>
                <a:custGeom>
                  <a:avLst/>
                  <a:gdLst>
                    <a:gd name="T0" fmla="*/ 610 w 611"/>
                    <a:gd name="T1" fmla="*/ 21 h 22"/>
                    <a:gd name="T2" fmla="*/ 580 w 611"/>
                    <a:gd name="T3" fmla="*/ 0 h 22"/>
                    <a:gd name="T4" fmla="*/ 0 w 611"/>
                    <a:gd name="T5" fmla="*/ 0 h 22"/>
                    <a:gd name="T6" fmla="*/ 31 w 611"/>
                    <a:gd name="T7" fmla="*/ 21 h 22"/>
                    <a:gd name="T8" fmla="*/ 610 w 611"/>
                    <a:gd name="T9" fmla="*/ 21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1" h="22">
                      <a:moveTo>
                        <a:pt x="610" y="21"/>
                      </a:moveTo>
                      <a:lnTo>
                        <a:pt x="580" y="0"/>
                      </a:lnTo>
                      <a:lnTo>
                        <a:pt x="0" y="0"/>
                      </a:lnTo>
                      <a:lnTo>
                        <a:pt x="31" y="21"/>
                      </a:lnTo>
                      <a:lnTo>
                        <a:pt x="610" y="21"/>
                      </a:lnTo>
                    </a:path>
                  </a:pathLst>
                </a:custGeom>
                <a:solidFill>
                  <a:srgbClr val="9FFF5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  <p:sp>
              <p:nvSpPr>
                <p:cNvPr id="1034253" name="Freeform 13"/>
                <p:cNvSpPr>
                  <a:spLocks/>
                </p:cNvSpPr>
                <p:nvPr/>
              </p:nvSpPr>
              <p:spPr bwMode="auto">
                <a:xfrm>
                  <a:off x="54" y="646"/>
                  <a:ext cx="32" cy="315"/>
                </a:xfrm>
                <a:custGeom>
                  <a:avLst/>
                  <a:gdLst>
                    <a:gd name="T0" fmla="*/ 0 w 32"/>
                    <a:gd name="T1" fmla="*/ 0 h 315"/>
                    <a:gd name="T2" fmla="*/ 31 w 32"/>
                    <a:gd name="T3" fmla="*/ 21 h 315"/>
                    <a:gd name="T4" fmla="*/ 31 w 32"/>
                    <a:gd name="T5" fmla="*/ 314 h 315"/>
                    <a:gd name="T6" fmla="*/ 0 w 32"/>
                    <a:gd name="T7" fmla="*/ 293 h 315"/>
                    <a:gd name="T8" fmla="*/ 0 w 32"/>
                    <a:gd name="T9" fmla="*/ 0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315">
                      <a:moveTo>
                        <a:pt x="0" y="0"/>
                      </a:moveTo>
                      <a:lnTo>
                        <a:pt x="31" y="21"/>
                      </a:lnTo>
                      <a:lnTo>
                        <a:pt x="31" y="314"/>
                      </a:lnTo>
                      <a:lnTo>
                        <a:pt x="0" y="293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008000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</p:grpSp>
        </p:grpSp>
        <p:grpSp>
          <p:nvGrpSpPr>
            <p:cNvPr id="1034254" name="Group 14"/>
            <p:cNvGrpSpPr>
              <a:grpSpLocks/>
            </p:cNvGrpSpPr>
            <p:nvPr/>
          </p:nvGrpSpPr>
          <p:grpSpPr bwMode="auto">
            <a:xfrm>
              <a:off x="95" y="703"/>
              <a:ext cx="1130" cy="200"/>
              <a:chOff x="95" y="703"/>
              <a:chExt cx="1130" cy="200"/>
            </a:xfrm>
          </p:grpSpPr>
          <p:sp>
            <p:nvSpPr>
              <p:cNvPr id="1034255" name="AutoShape 15"/>
              <p:cNvSpPr>
                <a:spLocks noChangeArrowheads="1"/>
              </p:cNvSpPr>
              <p:nvPr/>
            </p:nvSpPr>
            <p:spPr bwMode="auto">
              <a:xfrm>
                <a:off x="95" y="703"/>
                <a:ext cx="1130" cy="200"/>
              </a:xfrm>
              <a:prstGeom prst="roundRect">
                <a:avLst>
                  <a:gd name="adj" fmla="val 12495"/>
                </a:avLst>
              </a:prstGeom>
              <a:solidFill>
                <a:srgbClr val="FDE3BA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34256" name="Rectangle 16"/>
              <p:cNvSpPr>
                <a:spLocks noChangeArrowheads="1"/>
              </p:cNvSpPr>
              <p:nvPr/>
            </p:nvSpPr>
            <p:spPr bwMode="auto">
              <a:xfrm>
                <a:off x="108" y="728"/>
                <a:ext cx="1062" cy="152"/>
              </a:xfrm>
              <a:prstGeom prst="rect">
                <a:avLst/>
              </a:prstGeom>
              <a:solidFill>
                <a:srgbClr val="FDE3B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0488" tIns="44450" rIns="90488" bIns="44450" anchor="ctr" anchorCtr="1">
                <a:spAutoFit/>
              </a:bodyPr>
              <a:lstStyle/>
              <a:p>
                <a:pPr algn="ctr" defTabSz="762000">
                  <a:spcBef>
                    <a:spcPct val="50000"/>
                  </a:spcBef>
                </a:pPr>
                <a:r>
                  <a:rPr lang="en-US" sz="1000" b="0">
                    <a:solidFill>
                      <a:schemeClr val="tx1"/>
                    </a:solidFill>
                  </a:rPr>
                  <a:t>CARACTERIZAÇÃO</a:t>
                </a:r>
              </a:p>
            </p:txBody>
          </p:sp>
        </p:grpSp>
      </p:grpSp>
      <p:grpSp>
        <p:nvGrpSpPr>
          <p:cNvPr id="1034257" name="Group 17"/>
          <p:cNvGrpSpPr>
            <a:grpSpLocks/>
          </p:cNvGrpSpPr>
          <p:nvPr/>
        </p:nvGrpSpPr>
        <p:grpSpPr bwMode="auto">
          <a:xfrm>
            <a:off x="2171700" y="2922588"/>
            <a:ext cx="1533525" cy="274637"/>
            <a:chOff x="1368" y="1841"/>
            <a:chExt cx="966" cy="173"/>
          </a:xfrm>
        </p:grpSpPr>
        <p:sp>
          <p:nvSpPr>
            <p:cNvPr id="1034258" name="Rectangle 18"/>
            <p:cNvSpPr>
              <a:spLocks noChangeArrowheads="1"/>
            </p:cNvSpPr>
            <p:nvPr/>
          </p:nvSpPr>
          <p:spPr bwMode="auto">
            <a:xfrm>
              <a:off x="1558" y="1848"/>
              <a:ext cx="642" cy="114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259" name="Rectangle 19"/>
            <p:cNvSpPr>
              <a:spLocks noChangeArrowheads="1"/>
            </p:cNvSpPr>
            <p:nvPr/>
          </p:nvSpPr>
          <p:spPr bwMode="auto">
            <a:xfrm>
              <a:off x="1368" y="1841"/>
              <a:ext cx="96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200" b="0">
                  <a:solidFill>
                    <a:schemeClr val="tx1"/>
                  </a:solidFill>
                </a:rPr>
                <a:t>FASE  I</a:t>
              </a:r>
            </a:p>
          </p:txBody>
        </p:sp>
      </p:grpSp>
      <p:sp>
        <p:nvSpPr>
          <p:cNvPr id="1034260" name="Rectangle 20"/>
          <p:cNvSpPr>
            <a:spLocks noChangeArrowheads="1"/>
          </p:cNvSpPr>
          <p:nvPr/>
        </p:nvSpPr>
        <p:spPr bwMode="auto">
          <a:xfrm>
            <a:off x="2520950" y="3359150"/>
            <a:ext cx="977900" cy="1282700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grpSp>
        <p:nvGrpSpPr>
          <p:cNvPr id="1034261" name="Group 21"/>
          <p:cNvGrpSpPr>
            <a:grpSpLocks/>
          </p:cNvGrpSpPr>
          <p:nvPr/>
        </p:nvGrpSpPr>
        <p:grpSpPr bwMode="auto">
          <a:xfrm>
            <a:off x="204788" y="3740150"/>
            <a:ext cx="1655762" cy="673100"/>
            <a:chOff x="129" y="2356"/>
            <a:chExt cx="1043" cy="424"/>
          </a:xfrm>
        </p:grpSpPr>
        <p:sp>
          <p:nvSpPr>
            <p:cNvPr id="1034262" name="Rectangle 22"/>
            <p:cNvSpPr>
              <a:spLocks noChangeArrowheads="1"/>
            </p:cNvSpPr>
            <p:nvPr/>
          </p:nvSpPr>
          <p:spPr bwMode="auto">
            <a:xfrm>
              <a:off x="145" y="2356"/>
              <a:ext cx="1027" cy="424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263" name="Rectangle 23"/>
            <p:cNvSpPr>
              <a:spLocks noChangeArrowheads="1"/>
            </p:cNvSpPr>
            <p:nvPr/>
          </p:nvSpPr>
          <p:spPr bwMode="auto">
            <a:xfrm>
              <a:off x="129" y="2409"/>
              <a:ext cx="96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000" b="0">
                  <a:solidFill>
                    <a:schemeClr val="tx1"/>
                  </a:solidFill>
                </a:rPr>
                <a:t>GASTOS GERAIS FABRICO</a:t>
              </a:r>
            </a:p>
          </p:txBody>
        </p:sp>
      </p:grpSp>
      <p:grpSp>
        <p:nvGrpSpPr>
          <p:cNvPr id="1034264" name="Group 24"/>
          <p:cNvGrpSpPr>
            <a:grpSpLocks/>
          </p:cNvGrpSpPr>
          <p:nvPr/>
        </p:nvGrpSpPr>
        <p:grpSpPr bwMode="auto">
          <a:xfrm>
            <a:off x="204788" y="5057775"/>
            <a:ext cx="1655762" cy="650875"/>
            <a:chOff x="129" y="3186"/>
            <a:chExt cx="1043" cy="410"/>
          </a:xfrm>
        </p:grpSpPr>
        <p:sp>
          <p:nvSpPr>
            <p:cNvPr id="1034265" name="Rectangle 25"/>
            <p:cNvSpPr>
              <a:spLocks noChangeArrowheads="1"/>
            </p:cNvSpPr>
            <p:nvPr/>
          </p:nvSpPr>
          <p:spPr bwMode="auto">
            <a:xfrm>
              <a:off x="145" y="3186"/>
              <a:ext cx="1027" cy="410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266" name="Rectangle 26"/>
            <p:cNvSpPr>
              <a:spLocks noChangeArrowheads="1"/>
            </p:cNvSpPr>
            <p:nvPr/>
          </p:nvSpPr>
          <p:spPr bwMode="auto">
            <a:xfrm>
              <a:off x="129" y="3237"/>
              <a:ext cx="966" cy="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000" b="0">
                  <a:solidFill>
                    <a:schemeClr val="tx1"/>
                  </a:solidFill>
                </a:rPr>
                <a:t>MÃO OBRA DIRECTA</a:t>
              </a:r>
            </a:p>
          </p:txBody>
        </p:sp>
      </p:grpSp>
      <p:grpSp>
        <p:nvGrpSpPr>
          <p:cNvPr id="1034267" name="Group 27"/>
          <p:cNvGrpSpPr>
            <a:grpSpLocks/>
          </p:cNvGrpSpPr>
          <p:nvPr/>
        </p:nvGrpSpPr>
        <p:grpSpPr bwMode="auto">
          <a:xfrm>
            <a:off x="204788" y="2673350"/>
            <a:ext cx="1655762" cy="666750"/>
            <a:chOff x="129" y="1684"/>
            <a:chExt cx="1043" cy="420"/>
          </a:xfrm>
        </p:grpSpPr>
        <p:sp>
          <p:nvSpPr>
            <p:cNvPr id="1034268" name="Rectangle 28"/>
            <p:cNvSpPr>
              <a:spLocks noChangeArrowheads="1"/>
            </p:cNvSpPr>
            <p:nvPr/>
          </p:nvSpPr>
          <p:spPr bwMode="auto">
            <a:xfrm>
              <a:off x="145" y="1684"/>
              <a:ext cx="1027" cy="420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269" name="Rectangle 29"/>
            <p:cNvSpPr>
              <a:spLocks noChangeArrowheads="1"/>
            </p:cNvSpPr>
            <p:nvPr/>
          </p:nvSpPr>
          <p:spPr bwMode="auto">
            <a:xfrm>
              <a:off x="129" y="1737"/>
              <a:ext cx="96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000" b="0">
                  <a:solidFill>
                    <a:schemeClr val="tx1"/>
                  </a:solidFill>
                </a:rPr>
                <a:t>ARMAZEM     MATÉRIAS PRIMAS</a:t>
              </a:r>
            </a:p>
          </p:txBody>
        </p:sp>
      </p:grpSp>
      <p:grpSp>
        <p:nvGrpSpPr>
          <p:cNvPr id="1034270" name="Group 30"/>
          <p:cNvGrpSpPr>
            <a:grpSpLocks/>
          </p:cNvGrpSpPr>
          <p:nvPr/>
        </p:nvGrpSpPr>
        <p:grpSpPr bwMode="auto">
          <a:xfrm>
            <a:off x="3259138" y="5340350"/>
            <a:ext cx="1241425" cy="520700"/>
            <a:chOff x="2053" y="3364"/>
            <a:chExt cx="782" cy="328"/>
          </a:xfrm>
        </p:grpSpPr>
        <p:sp>
          <p:nvSpPr>
            <p:cNvPr id="1034271" name="Rectangle 31"/>
            <p:cNvSpPr>
              <a:spLocks noChangeArrowheads="1"/>
            </p:cNvSpPr>
            <p:nvPr/>
          </p:nvSpPr>
          <p:spPr bwMode="auto">
            <a:xfrm>
              <a:off x="2208" y="3364"/>
              <a:ext cx="512" cy="328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272" name="Rectangle 32"/>
            <p:cNvSpPr>
              <a:spLocks noChangeArrowheads="1"/>
            </p:cNvSpPr>
            <p:nvPr/>
          </p:nvSpPr>
          <p:spPr bwMode="auto">
            <a:xfrm>
              <a:off x="2053" y="3389"/>
              <a:ext cx="782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ARMAZEM     PRODUTOS INTERMÉDIOS</a:t>
              </a:r>
            </a:p>
          </p:txBody>
        </p:sp>
      </p:grpSp>
      <p:sp>
        <p:nvSpPr>
          <p:cNvPr id="1034273" name="Line 33"/>
          <p:cNvSpPr>
            <a:spLocks noChangeShapeType="1"/>
          </p:cNvSpPr>
          <p:nvPr/>
        </p:nvSpPr>
        <p:spPr bwMode="auto">
          <a:xfrm>
            <a:off x="1905000" y="30480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1034274" name="Group 34"/>
          <p:cNvGrpSpPr>
            <a:grpSpLocks/>
          </p:cNvGrpSpPr>
          <p:nvPr/>
        </p:nvGrpSpPr>
        <p:grpSpPr bwMode="auto">
          <a:xfrm>
            <a:off x="2133600" y="3048000"/>
            <a:ext cx="304800" cy="685800"/>
            <a:chOff x="1344" y="1920"/>
            <a:chExt cx="192" cy="432"/>
          </a:xfrm>
        </p:grpSpPr>
        <p:sp>
          <p:nvSpPr>
            <p:cNvPr id="1034275" name="Line 35"/>
            <p:cNvSpPr>
              <a:spLocks noChangeShapeType="1"/>
            </p:cNvSpPr>
            <p:nvPr/>
          </p:nvSpPr>
          <p:spPr bwMode="auto">
            <a:xfrm>
              <a:off x="1344" y="1920"/>
              <a:ext cx="0" cy="4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4276" name="Line 36"/>
            <p:cNvSpPr>
              <a:spLocks noChangeShapeType="1"/>
            </p:cNvSpPr>
            <p:nvPr/>
          </p:nvSpPr>
          <p:spPr bwMode="auto">
            <a:xfrm>
              <a:off x="1344" y="2352"/>
              <a:ext cx="19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34277" name="Line 37"/>
          <p:cNvSpPr>
            <a:spLocks noChangeShapeType="1"/>
          </p:cNvSpPr>
          <p:nvPr/>
        </p:nvSpPr>
        <p:spPr bwMode="auto">
          <a:xfrm>
            <a:off x="1905000" y="3962400"/>
            <a:ext cx="609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278" name="Line 38"/>
          <p:cNvSpPr>
            <a:spLocks noChangeShapeType="1"/>
          </p:cNvSpPr>
          <p:nvPr/>
        </p:nvSpPr>
        <p:spPr bwMode="auto">
          <a:xfrm>
            <a:off x="1905000" y="5334000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279" name="Line 39"/>
          <p:cNvSpPr>
            <a:spLocks noChangeShapeType="1"/>
          </p:cNvSpPr>
          <p:nvPr/>
        </p:nvSpPr>
        <p:spPr bwMode="auto">
          <a:xfrm flipV="1">
            <a:off x="2133600" y="411480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280" name="Line 40"/>
          <p:cNvSpPr>
            <a:spLocks noChangeShapeType="1"/>
          </p:cNvSpPr>
          <p:nvPr/>
        </p:nvSpPr>
        <p:spPr bwMode="auto">
          <a:xfrm>
            <a:off x="2133600" y="4114800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281" name="Arc 41"/>
          <p:cNvSpPr>
            <a:spLocks/>
          </p:cNvSpPr>
          <p:nvPr/>
        </p:nvSpPr>
        <p:spPr bwMode="auto">
          <a:xfrm>
            <a:off x="2819400" y="4648200"/>
            <a:ext cx="685800" cy="99060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prstDash val="dash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282" name="Line 42"/>
          <p:cNvSpPr>
            <a:spLocks noChangeShapeType="1"/>
          </p:cNvSpPr>
          <p:nvPr/>
        </p:nvSpPr>
        <p:spPr bwMode="auto">
          <a:xfrm>
            <a:off x="2133600" y="3200400"/>
            <a:ext cx="221138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283" name="Line 43"/>
          <p:cNvSpPr>
            <a:spLocks noChangeShapeType="1"/>
          </p:cNvSpPr>
          <p:nvPr/>
        </p:nvSpPr>
        <p:spPr bwMode="auto">
          <a:xfrm>
            <a:off x="3886200" y="3200400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284" name="Line 44"/>
          <p:cNvSpPr>
            <a:spLocks noChangeShapeType="1"/>
          </p:cNvSpPr>
          <p:nvPr/>
        </p:nvSpPr>
        <p:spPr bwMode="auto">
          <a:xfrm>
            <a:off x="3886200" y="3657600"/>
            <a:ext cx="45878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285" name="Line 45"/>
          <p:cNvSpPr>
            <a:spLocks noChangeShapeType="1"/>
          </p:cNvSpPr>
          <p:nvPr/>
        </p:nvSpPr>
        <p:spPr bwMode="auto">
          <a:xfrm>
            <a:off x="4344988" y="3200400"/>
            <a:ext cx="1370012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286" name="Line 46"/>
          <p:cNvSpPr>
            <a:spLocks noChangeShapeType="1"/>
          </p:cNvSpPr>
          <p:nvPr/>
        </p:nvSpPr>
        <p:spPr bwMode="auto">
          <a:xfrm>
            <a:off x="5715000" y="32004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287" name="Line 47"/>
          <p:cNvSpPr>
            <a:spLocks noChangeShapeType="1"/>
          </p:cNvSpPr>
          <p:nvPr/>
        </p:nvSpPr>
        <p:spPr bwMode="auto">
          <a:xfrm>
            <a:off x="5715000" y="3733800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1034288" name="Group 48"/>
          <p:cNvGrpSpPr>
            <a:grpSpLocks/>
          </p:cNvGrpSpPr>
          <p:nvPr/>
        </p:nvGrpSpPr>
        <p:grpSpPr bwMode="auto">
          <a:xfrm>
            <a:off x="8229600" y="3886200"/>
            <a:ext cx="609600" cy="533400"/>
            <a:chOff x="5184" y="2448"/>
            <a:chExt cx="384" cy="336"/>
          </a:xfrm>
        </p:grpSpPr>
        <p:graphicFrame>
          <p:nvGraphicFramePr>
            <p:cNvPr id="1034289" name="Object 49"/>
            <p:cNvGraphicFramePr>
              <a:graphicFrameLocks/>
            </p:cNvGraphicFramePr>
            <p:nvPr/>
          </p:nvGraphicFramePr>
          <p:xfrm>
            <a:off x="5184" y="2448"/>
            <a:ext cx="38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346" name="Microsoft ClipArt Gallery" r:id="rId3" imgW="5476680" imgH="3900240" progId="MS_ClipArt_Gallery">
                    <p:embed/>
                  </p:oleObj>
                </mc:Choice>
                <mc:Fallback>
                  <p:oleObj name="Microsoft ClipArt Gallery" r:id="rId3" imgW="5476680" imgH="3900240" progId="MS_ClipArt_Gallery">
                    <p:embed/>
                    <p:pic>
                      <p:nvPicPr>
                        <p:cNvPr id="0" name="Object 4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84" y="2448"/>
                          <a:ext cx="384" cy="3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>
                          <a:outerShdw dist="107763" dir="2700000" algn="ctr" rotWithShape="0">
                            <a:schemeClr val="bg2">
                              <a:alpha val="50000"/>
                            </a:schemeClr>
                          </a:outerShdw>
                        </a:effectLst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4290" name="Rectangle 50"/>
            <p:cNvSpPr>
              <a:spLocks noChangeArrowheads="1"/>
            </p:cNvSpPr>
            <p:nvPr/>
          </p:nvSpPr>
          <p:spPr bwMode="auto">
            <a:xfrm>
              <a:off x="5204" y="2578"/>
              <a:ext cx="331" cy="1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sp>
        <p:nvSpPr>
          <p:cNvPr id="1034291" name="Rectangle 51"/>
          <p:cNvSpPr>
            <a:spLocks noChangeArrowheads="1"/>
          </p:cNvSpPr>
          <p:nvPr/>
        </p:nvSpPr>
        <p:spPr bwMode="auto">
          <a:xfrm>
            <a:off x="2590800" y="3429000"/>
            <a:ext cx="7715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Ex.Iniciais</a:t>
            </a:r>
          </a:p>
          <a:p>
            <a:pPr algn="l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M.P.</a:t>
            </a:r>
          </a:p>
          <a:p>
            <a:pPr algn="l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M.O.D</a:t>
            </a:r>
          </a:p>
          <a:p>
            <a:pPr algn="l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G.G.F.</a:t>
            </a:r>
          </a:p>
          <a:p>
            <a:pPr algn="l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Ex.Finais</a:t>
            </a:r>
          </a:p>
        </p:txBody>
      </p:sp>
      <p:grpSp>
        <p:nvGrpSpPr>
          <p:cNvPr id="1034292" name="Group 52"/>
          <p:cNvGrpSpPr>
            <a:grpSpLocks/>
          </p:cNvGrpSpPr>
          <p:nvPr/>
        </p:nvGrpSpPr>
        <p:grpSpPr bwMode="auto">
          <a:xfrm>
            <a:off x="4000500" y="2922588"/>
            <a:ext cx="1533525" cy="274637"/>
            <a:chOff x="2520" y="1841"/>
            <a:chExt cx="966" cy="173"/>
          </a:xfrm>
        </p:grpSpPr>
        <p:sp>
          <p:nvSpPr>
            <p:cNvPr id="1034293" name="Rectangle 53"/>
            <p:cNvSpPr>
              <a:spLocks noChangeArrowheads="1"/>
            </p:cNvSpPr>
            <p:nvPr/>
          </p:nvSpPr>
          <p:spPr bwMode="auto">
            <a:xfrm>
              <a:off x="2710" y="1848"/>
              <a:ext cx="642" cy="114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294" name="Rectangle 54"/>
            <p:cNvSpPr>
              <a:spLocks noChangeArrowheads="1"/>
            </p:cNvSpPr>
            <p:nvPr/>
          </p:nvSpPr>
          <p:spPr bwMode="auto">
            <a:xfrm>
              <a:off x="2520" y="1841"/>
              <a:ext cx="96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200" b="0">
                  <a:solidFill>
                    <a:schemeClr val="tx1"/>
                  </a:solidFill>
                </a:rPr>
                <a:t>FASE  I I</a:t>
              </a:r>
            </a:p>
          </p:txBody>
        </p:sp>
      </p:grpSp>
      <p:grpSp>
        <p:nvGrpSpPr>
          <p:cNvPr id="1034295" name="Group 55"/>
          <p:cNvGrpSpPr>
            <a:grpSpLocks/>
          </p:cNvGrpSpPr>
          <p:nvPr/>
        </p:nvGrpSpPr>
        <p:grpSpPr bwMode="auto">
          <a:xfrm>
            <a:off x="4365625" y="3321050"/>
            <a:ext cx="962025" cy="1320800"/>
            <a:chOff x="2749" y="2092"/>
            <a:chExt cx="607" cy="832"/>
          </a:xfrm>
        </p:grpSpPr>
        <p:sp>
          <p:nvSpPr>
            <p:cNvPr id="1034296" name="Rectangle 56"/>
            <p:cNvSpPr>
              <a:spLocks noChangeArrowheads="1"/>
            </p:cNvSpPr>
            <p:nvPr/>
          </p:nvSpPr>
          <p:spPr bwMode="auto">
            <a:xfrm>
              <a:off x="2749" y="2092"/>
              <a:ext cx="607" cy="832"/>
            </a:xfrm>
            <a:prstGeom prst="rect">
              <a:avLst/>
            </a:prstGeom>
            <a:solidFill>
              <a:srgbClr val="EAEC5E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297" name="Rectangle 57"/>
            <p:cNvSpPr>
              <a:spLocks noChangeArrowheads="1"/>
            </p:cNvSpPr>
            <p:nvPr/>
          </p:nvSpPr>
          <p:spPr bwMode="auto">
            <a:xfrm>
              <a:off x="2832" y="2112"/>
              <a:ext cx="486" cy="7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Ex.Iniciais</a:t>
              </a:r>
            </a:p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P.I.</a:t>
              </a:r>
            </a:p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M.P.</a:t>
              </a:r>
            </a:p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M.O.D</a:t>
              </a:r>
            </a:p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G.G.F.</a:t>
              </a:r>
            </a:p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Ex.Finais</a:t>
              </a:r>
            </a:p>
          </p:txBody>
        </p:sp>
      </p:grpSp>
      <p:grpSp>
        <p:nvGrpSpPr>
          <p:cNvPr id="1034298" name="Group 58"/>
          <p:cNvGrpSpPr>
            <a:grpSpLocks/>
          </p:cNvGrpSpPr>
          <p:nvPr/>
        </p:nvGrpSpPr>
        <p:grpSpPr bwMode="auto">
          <a:xfrm>
            <a:off x="5240338" y="5264150"/>
            <a:ext cx="1241425" cy="520700"/>
            <a:chOff x="3301" y="3316"/>
            <a:chExt cx="782" cy="328"/>
          </a:xfrm>
        </p:grpSpPr>
        <p:sp>
          <p:nvSpPr>
            <p:cNvPr id="1034299" name="Rectangle 59"/>
            <p:cNvSpPr>
              <a:spLocks noChangeArrowheads="1"/>
            </p:cNvSpPr>
            <p:nvPr/>
          </p:nvSpPr>
          <p:spPr bwMode="auto">
            <a:xfrm>
              <a:off x="3422" y="3316"/>
              <a:ext cx="585" cy="328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300" name="Rectangle 60"/>
            <p:cNvSpPr>
              <a:spLocks noChangeArrowheads="1"/>
            </p:cNvSpPr>
            <p:nvPr/>
          </p:nvSpPr>
          <p:spPr bwMode="auto">
            <a:xfrm>
              <a:off x="3301" y="3341"/>
              <a:ext cx="782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ARMAZEM     PRODUTOS INTERMÉDIOS</a:t>
              </a:r>
            </a:p>
          </p:txBody>
        </p:sp>
      </p:grpSp>
      <p:grpSp>
        <p:nvGrpSpPr>
          <p:cNvPr id="1034301" name="Group 61"/>
          <p:cNvGrpSpPr>
            <a:grpSpLocks/>
          </p:cNvGrpSpPr>
          <p:nvPr/>
        </p:nvGrpSpPr>
        <p:grpSpPr bwMode="auto">
          <a:xfrm>
            <a:off x="5753100" y="2846388"/>
            <a:ext cx="1533525" cy="274637"/>
            <a:chOff x="3624" y="1793"/>
            <a:chExt cx="966" cy="173"/>
          </a:xfrm>
        </p:grpSpPr>
        <p:sp>
          <p:nvSpPr>
            <p:cNvPr id="1034302" name="Rectangle 62"/>
            <p:cNvSpPr>
              <a:spLocks noChangeArrowheads="1"/>
            </p:cNvSpPr>
            <p:nvPr/>
          </p:nvSpPr>
          <p:spPr bwMode="auto">
            <a:xfrm>
              <a:off x="3814" y="1800"/>
              <a:ext cx="642" cy="114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303" name="Rectangle 63"/>
            <p:cNvSpPr>
              <a:spLocks noChangeArrowheads="1"/>
            </p:cNvSpPr>
            <p:nvPr/>
          </p:nvSpPr>
          <p:spPr bwMode="auto">
            <a:xfrm>
              <a:off x="3624" y="1793"/>
              <a:ext cx="96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200" b="0">
                  <a:solidFill>
                    <a:schemeClr val="tx1"/>
                  </a:solidFill>
                </a:rPr>
                <a:t>FASE  I I I</a:t>
              </a:r>
            </a:p>
          </p:txBody>
        </p:sp>
      </p:grpSp>
      <p:grpSp>
        <p:nvGrpSpPr>
          <p:cNvPr id="1034304" name="Group 64"/>
          <p:cNvGrpSpPr>
            <a:grpSpLocks/>
          </p:cNvGrpSpPr>
          <p:nvPr/>
        </p:nvGrpSpPr>
        <p:grpSpPr bwMode="auto">
          <a:xfrm>
            <a:off x="6116638" y="3244850"/>
            <a:ext cx="963612" cy="1320800"/>
            <a:chOff x="3853" y="2044"/>
            <a:chExt cx="607" cy="832"/>
          </a:xfrm>
        </p:grpSpPr>
        <p:sp>
          <p:nvSpPr>
            <p:cNvPr id="1034305" name="Rectangle 65"/>
            <p:cNvSpPr>
              <a:spLocks noChangeArrowheads="1"/>
            </p:cNvSpPr>
            <p:nvPr/>
          </p:nvSpPr>
          <p:spPr bwMode="auto">
            <a:xfrm>
              <a:off x="3853" y="2044"/>
              <a:ext cx="607" cy="832"/>
            </a:xfrm>
            <a:prstGeom prst="rect">
              <a:avLst/>
            </a:prstGeom>
            <a:solidFill>
              <a:srgbClr val="EAEC5E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306" name="Rectangle 66"/>
            <p:cNvSpPr>
              <a:spLocks noChangeArrowheads="1"/>
            </p:cNvSpPr>
            <p:nvPr/>
          </p:nvSpPr>
          <p:spPr bwMode="auto">
            <a:xfrm>
              <a:off x="3936" y="2064"/>
              <a:ext cx="486" cy="7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Ex.Iniciais</a:t>
              </a:r>
            </a:p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P.I.</a:t>
              </a:r>
            </a:p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M.P.</a:t>
              </a:r>
            </a:p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M.O.D</a:t>
              </a:r>
            </a:p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G.G.F.</a:t>
              </a:r>
            </a:p>
            <a:p>
              <a:pPr algn="l" defTabSz="762000">
                <a:spcBef>
                  <a:spcPct val="50000"/>
                </a:spcBef>
              </a:pPr>
              <a:r>
                <a:rPr lang="en-US" sz="900" b="0">
                  <a:solidFill>
                    <a:schemeClr val="tx1"/>
                  </a:solidFill>
                </a:rPr>
                <a:t>Ex.Finais</a:t>
              </a:r>
            </a:p>
          </p:txBody>
        </p:sp>
      </p:grpSp>
      <p:grpSp>
        <p:nvGrpSpPr>
          <p:cNvPr id="1034307" name="Group 67"/>
          <p:cNvGrpSpPr>
            <a:grpSpLocks/>
          </p:cNvGrpSpPr>
          <p:nvPr/>
        </p:nvGrpSpPr>
        <p:grpSpPr bwMode="auto">
          <a:xfrm>
            <a:off x="7602538" y="3359150"/>
            <a:ext cx="1241425" cy="520700"/>
            <a:chOff x="4789" y="2116"/>
            <a:chExt cx="782" cy="328"/>
          </a:xfrm>
        </p:grpSpPr>
        <p:sp>
          <p:nvSpPr>
            <p:cNvPr id="1034308" name="Rectangle 68"/>
            <p:cNvSpPr>
              <a:spLocks noChangeArrowheads="1"/>
            </p:cNvSpPr>
            <p:nvPr/>
          </p:nvSpPr>
          <p:spPr bwMode="auto">
            <a:xfrm>
              <a:off x="4910" y="2116"/>
              <a:ext cx="585" cy="328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4309" name="Rectangle 69"/>
            <p:cNvSpPr>
              <a:spLocks noChangeArrowheads="1"/>
            </p:cNvSpPr>
            <p:nvPr/>
          </p:nvSpPr>
          <p:spPr bwMode="auto">
            <a:xfrm>
              <a:off x="4789" y="2141"/>
              <a:ext cx="782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ARMAZEM     PRODUTOS ACABADOS</a:t>
              </a:r>
            </a:p>
          </p:txBody>
        </p:sp>
      </p:grpSp>
      <p:sp>
        <p:nvSpPr>
          <p:cNvPr id="1034310" name="Line 70"/>
          <p:cNvSpPr>
            <a:spLocks noChangeShapeType="1"/>
          </p:cNvSpPr>
          <p:nvPr/>
        </p:nvSpPr>
        <p:spPr bwMode="auto">
          <a:xfrm>
            <a:off x="7086600" y="3657600"/>
            <a:ext cx="685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11" name="Line 71"/>
          <p:cNvSpPr>
            <a:spLocks noChangeShapeType="1"/>
          </p:cNvSpPr>
          <p:nvPr/>
        </p:nvSpPr>
        <p:spPr bwMode="auto">
          <a:xfrm>
            <a:off x="1828800" y="4267200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12" name="Line 72"/>
          <p:cNvSpPr>
            <a:spLocks noChangeShapeType="1"/>
          </p:cNvSpPr>
          <p:nvPr/>
        </p:nvSpPr>
        <p:spPr bwMode="auto">
          <a:xfrm>
            <a:off x="2286000" y="42672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13" name="Line 73"/>
          <p:cNvSpPr>
            <a:spLocks noChangeShapeType="1"/>
          </p:cNvSpPr>
          <p:nvPr/>
        </p:nvSpPr>
        <p:spPr bwMode="auto">
          <a:xfrm>
            <a:off x="2286000" y="4800600"/>
            <a:ext cx="3505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14" name="Line 74"/>
          <p:cNvSpPr>
            <a:spLocks noChangeShapeType="1"/>
          </p:cNvSpPr>
          <p:nvPr/>
        </p:nvSpPr>
        <p:spPr bwMode="auto">
          <a:xfrm>
            <a:off x="2133600" y="4953000"/>
            <a:ext cx="3657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15" name="Line 75"/>
          <p:cNvSpPr>
            <a:spLocks noChangeShapeType="1"/>
          </p:cNvSpPr>
          <p:nvPr/>
        </p:nvSpPr>
        <p:spPr bwMode="auto">
          <a:xfrm>
            <a:off x="5791200" y="4267200"/>
            <a:ext cx="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16" name="Line 76"/>
          <p:cNvSpPr>
            <a:spLocks noChangeShapeType="1"/>
          </p:cNvSpPr>
          <p:nvPr/>
        </p:nvSpPr>
        <p:spPr bwMode="auto">
          <a:xfrm>
            <a:off x="5791200" y="4267200"/>
            <a:ext cx="38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17" name="Line 77"/>
          <p:cNvSpPr>
            <a:spLocks noChangeShapeType="1"/>
          </p:cNvSpPr>
          <p:nvPr/>
        </p:nvSpPr>
        <p:spPr bwMode="auto">
          <a:xfrm>
            <a:off x="3886200" y="4267200"/>
            <a:ext cx="0" cy="685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18" name="Line 78"/>
          <p:cNvSpPr>
            <a:spLocks noChangeShapeType="1"/>
          </p:cNvSpPr>
          <p:nvPr/>
        </p:nvSpPr>
        <p:spPr bwMode="auto">
          <a:xfrm>
            <a:off x="3886200" y="4267200"/>
            <a:ext cx="45878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19" name="Arc 79"/>
          <p:cNvSpPr>
            <a:spLocks/>
          </p:cNvSpPr>
          <p:nvPr/>
        </p:nvSpPr>
        <p:spPr bwMode="auto">
          <a:xfrm>
            <a:off x="4419600" y="4724400"/>
            <a:ext cx="457200" cy="9144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20" name="Line 80"/>
          <p:cNvSpPr>
            <a:spLocks noChangeShapeType="1"/>
          </p:cNvSpPr>
          <p:nvPr/>
        </p:nvSpPr>
        <p:spPr bwMode="auto">
          <a:xfrm>
            <a:off x="3505200" y="4038600"/>
            <a:ext cx="8397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21" name="Line 81"/>
          <p:cNvSpPr>
            <a:spLocks noChangeShapeType="1"/>
          </p:cNvSpPr>
          <p:nvPr/>
        </p:nvSpPr>
        <p:spPr bwMode="auto">
          <a:xfrm>
            <a:off x="5335588" y="4038600"/>
            <a:ext cx="836612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22" name="Arc 82"/>
          <p:cNvSpPr>
            <a:spLocks/>
          </p:cNvSpPr>
          <p:nvPr/>
        </p:nvSpPr>
        <p:spPr bwMode="auto">
          <a:xfrm>
            <a:off x="4876800" y="4724400"/>
            <a:ext cx="533400" cy="838200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</a:path>
              <a:path w="21600" h="21600" stroke="0" extrusionOk="0">
                <a:moveTo>
                  <a:pt x="21600" y="21600"/>
                </a:moveTo>
                <a:cubicBezTo>
                  <a:pt x="9670" y="21600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4323" name="Arc 83"/>
          <p:cNvSpPr>
            <a:spLocks/>
          </p:cNvSpPr>
          <p:nvPr/>
        </p:nvSpPr>
        <p:spPr bwMode="auto">
          <a:xfrm>
            <a:off x="6326188" y="4572000"/>
            <a:ext cx="531812" cy="990600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1600 w 21600"/>
              <a:gd name="T1" fmla="*/ 0 h 21600"/>
              <a:gd name="T2" fmla="*/ 0 w 21600"/>
              <a:gd name="T3" fmla="*/ 21600 h 21600"/>
              <a:gd name="T4" fmla="*/ 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1034324" name="Group 84"/>
          <p:cNvGrpSpPr>
            <a:grpSpLocks/>
          </p:cNvGrpSpPr>
          <p:nvPr/>
        </p:nvGrpSpPr>
        <p:grpSpPr bwMode="auto">
          <a:xfrm>
            <a:off x="8845550" y="3740150"/>
            <a:ext cx="977900" cy="825500"/>
            <a:chOff x="5572" y="2356"/>
            <a:chExt cx="616" cy="520"/>
          </a:xfrm>
        </p:grpSpPr>
        <p:grpSp>
          <p:nvGrpSpPr>
            <p:cNvPr id="1034325" name="Group 85"/>
            <p:cNvGrpSpPr>
              <a:grpSpLocks/>
            </p:cNvGrpSpPr>
            <p:nvPr/>
          </p:nvGrpSpPr>
          <p:grpSpPr bwMode="auto">
            <a:xfrm>
              <a:off x="5572" y="2356"/>
              <a:ext cx="616" cy="520"/>
              <a:chOff x="5572" y="2356"/>
              <a:chExt cx="616" cy="520"/>
            </a:xfrm>
          </p:grpSpPr>
          <p:sp>
            <p:nvSpPr>
              <p:cNvPr id="1034326" name="AutoShape 86"/>
              <p:cNvSpPr>
                <a:spLocks noChangeArrowheads="1"/>
              </p:cNvSpPr>
              <p:nvPr/>
            </p:nvSpPr>
            <p:spPr bwMode="auto">
              <a:xfrm>
                <a:off x="5572" y="2356"/>
                <a:ext cx="616" cy="520"/>
              </a:xfrm>
              <a:prstGeom prst="star16">
                <a:avLst>
                  <a:gd name="adj" fmla="val 37500"/>
                </a:avLst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34327" name="Oval 87"/>
              <p:cNvSpPr>
                <a:spLocks noChangeArrowheads="1"/>
              </p:cNvSpPr>
              <p:nvPr/>
            </p:nvSpPr>
            <p:spPr bwMode="auto">
              <a:xfrm>
                <a:off x="5736" y="2487"/>
                <a:ext cx="288" cy="258"/>
              </a:xfrm>
              <a:prstGeom prst="ellipse">
                <a:avLst/>
              </a:prstGeom>
              <a:solidFill>
                <a:schemeClr val="bg1"/>
              </a:solidFill>
              <a:ln w="38100" cmpd="dbl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034328" name="Rectangle 88"/>
            <p:cNvSpPr>
              <a:spLocks noChangeArrowheads="1"/>
            </p:cNvSpPr>
            <p:nvPr/>
          </p:nvSpPr>
          <p:spPr bwMode="auto">
            <a:xfrm>
              <a:off x="5674" y="2544"/>
              <a:ext cx="486" cy="1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MERCADO</a:t>
              </a:r>
            </a:p>
          </p:txBody>
        </p:sp>
      </p:grpSp>
      <p:grpSp>
        <p:nvGrpSpPr>
          <p:cNvPr id="1034329" name="Group 89"/>
          <p:cNvGrpSpPr>
            <a:grpSpLocks/>
          </p:cNvGrpSpPr>
          <p:nvPr/>
        </p:nvGrpSpPr>
        <p:grpSpPr bwMode="auto">
          <a:xfrm>
            <a:off x="5715000" y="5867400"/>
            <a:ext cx="611188" cy="533400"/>
            <a:chOff x="3600" y="3696"/>
            <a:chExt cx="384" cy="336"/>
          </a:xfrm>
        </p:grpSpPr>
        <p:graphicFrame>
          <p:nvGraphicFramePr>
            <p:cNvPr id="1034330" name="Object 90"/>
            <p:cNvGraphicFramePr>
              <a:graphicFrameLocks/>
            </p:cNvGraphicFramePr>
            <p:nvPr/>
          </p:nvGraphicFramePr>
          <p:xfrm>
            <a:off x="3600" y="3696"/>
            <a:ext cx="38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347" name="Microsoft ClipArt Gallery" r:id="rId5" imgW="5476680" imgH="3900240" progId="MS_ClipArt_Gallery">
                    <p:embed/>
                  </p:oleObj>
                </mc:Choice>
                <mc:Fallback>
                  <p:oleObj name="Microsoft ClipArt Gallery" r:id="rId5" imgW="5476680" imgH="3900240" progId="MS_ClipArt_Gallery">
                    <p:embed/>
                    <p:pic>
                      <p:nvPicPr>
                        <p:cNvPr id="0" name="Object 9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00" y="3696"/>
                          <a:ext cx="384" cy="3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>
                          <a:outerShdw dist="107763" dir="2700000" algn="ctr" rotWithShape="0">
                            <a:schemeClr val="bg2">
                              <a:alpha val="50000"/>
                            </a:schemeClr>
                          </a:outerShdw>
                        </a:effectLst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4331" name="Rectangle 91"/>
            <p:cNvSpPr>
              <a:spLocks noChangeArrowheads="1"/>
            </p:cNvSpPr>
            <p:nvPr/>
          </p:nvSpPr>
          <p:spPr bwMode="auto">
            <a:xfrm>
              <a:off x="3620" y="3826"/>
              <a:ext cx="331" cy="1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034332" name="Group 92"/>
          <p:cNvGrpSpPr>
            <a:grpSpLocks/>
          </p:cNvGrpSpPr>
          <p:nvPr/>
        </p:nvGrpSpPr>
        <p:grpSpPr bwMode="auto">
          <a:xfrm>
            <a:off x="3810000" y="5943600"/>
            <a:ext cx="609600" cy="533400"/>
            <a:chOff x="2400" y="3744"/>
            <a:chExt cx="384" cy="336"/>
          </a:xfrm>
        </p:grpSpPr>
        <p:graphicFrame>
          <p:nvGraphicFramePr>
            <p:cNvPr id="1034333" name="Object 93"/>
            <p:cNvGraphicFramePr>
              <a:graphicFrameLocks/>
            </p:cNvGraphicFramePr>
            <p:nvPr/>
          </p:nvGraphicFramePr>
          <p:xfrm>
            <a:off x="2400" y="3744"/>
            <a:ext cx="384" cy="3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4348" name="Microsoft ClipArt Gallery" r:id="rId6" imgW="5476680" imgH="3900240" progId="MS_ClipArt_Gallery">
                    <p:embed/>
                  </p:oleObj>
                </mc:Choice>
                <mc:Fallback>
                  <p:oleObj name="Microsoft ClipArt Gallery" r:id="rId6" imgW="5476680" imgH="3900240" progId="MS_ClipArt_Gallery">
                    <p:embed/>
                    <p:pic>
                      <p:nvPicPr>
                        <p:cNvPr id="0" name="Object 9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00" y="3744"/>
                          <a:ext cx="384" cy="33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>
                          <a:outerShdw dist="107763" dir="2700000" algn="ctr" rotWithShape="0">
                            <a:schemeClr val="bg2">
                              <a:alpha val="50000"/>
                            </a:schemeClr>
                          </a:outerShdw>
                        </a:effectLst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4334" name="Rectangle 94"/>
            <p:cNvSpPr>
              <a:spLocks noChangeArrowheads="1"/>
            </p:cNvSpPr>
            <p:nvPr/>
          </p:nvSpPr>
          <p:spPr bwMode="auto">
            <a:xfrm>
              <a:off x="2420" y="3874"/>
              <a:ext cx="331" cy="1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034335" name="Group 95"/>
          <p:cNvGrpSpPr>
            <a:grpSpLocks/>
          </p:cNvGrpSpPr>
          <p:nvPr/>
        </p:nvGrpSpPr>
        <p:grpSpPr bwMode="auto">
          <a:xfrm>
            <a:off x="4427538" y="5797550"/>
            <a:ext cx="1052512" cy="825500"/>
            <a:chOff x="2788" y="3652"/>
            <a:chExt cx="664" cy="520"/>
          </a:xfrm>
        </p:grpSpPr>
        <p:grpSp>
          <p:nvGrpSpPr>
            <p:cNvPr id="1034336" name="Group 96"/>
            <p:cNvGrpSpPr>
              <a:grpSpLocks/>
            </p:cNvGrpSpPr>
            <p:nvPr/>
          </p:nvGrpSpPr>
          <p:grpSpPr bwMode="auto">
            <a:xfrm>
              <a:off x="2788" y="3652"/>
              <a:ext cx="664" cy="520"/>
              <a:chOff x="2788" y="3652"/>
              <a:chExt cx="664" cy="520"/>
            </a:xfrm>
          </p:grpSpPr>
          <p:sp>
            <p:nvSpPr>
              <p:cNvPr id="1034337" name="AutoShape 97"/>
              <p:cNvSpPr>
                <a:spLocks noChangeArrowheads="1"/>
              </p:cNvSpPr>
              <p:nvPr/>
            </p:nvSpPr>
            <p:spPr bwMode="auto">
              <a:xfrm>
                <a:off x="2788" y="3652"/>
                <a:ext cx="664" cy="520"/>
              </a:xfrm>
              <a:prstGeom prst="star16">
                <a:avLst>
                  <a:gd name="adj" fmla="val 37500"/>
                </a:avLst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34338" name="Oval 98"/>
              <p:cNvSpPr>
                <a:spLocks noChangeArrowheads="1"/>
              </p:cNvSpPr>
              <p:nvPr/>
            </p:nvSpPr>
            <p:spPr bwMode="auto">
              <a:xfrm>
                <a:off x="2964" y="3783"/>
                <a:ext cx="312" cy="258"/>
              </a:xfrm>
              <a:prstGeom prst="ellipse">
                <a:avLst/>
              </a:prstGeom>
              <a:solidFill>
                <a:schemeClr val="bg1"/>
              </a:solidFill>
              <a:ln w="38100" cmpd="dbl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034339" name="Rectangle 99"/>
            <p:cNvSpPr>
              <a:spLocks noChangeArrowheads="1"/>
            </p:cNvSpPr>
            <p:nvPr/>
          </p:nvSpPr>
          <p:spPr bwMode="auto">
            <a:xfrm>
              <a:off x="2903" y="3840"/>
              <a:ext cx="486" cy="1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MERCADO</a:t>
              </a:r>
            </a:p>
          </p:txBody>
        </p:sp>
      </p:grpSp>
      <p:grpSp>
        <p:nvGrpSpPr>
          <p:cNvPr id="1034340" name="Group 100"/>
          <p:cNvGrpSpPr>
            <a:grpSpLocks/>
          </p:cNvGrpSpPr>
          <p:nvPr/>
        </p:nvGrpSpPr>
        <p:grpSpPr bwMode="auto">
          <a:xfrm>
            <a:off x="6408738" y="5721350"/>
            <a:ext cx="1204912" cy="825500"/>
            <a:chOff x="4036" y="3604"/>
            <a:chExt cx="760" cy="520"/>
          </a:xfrm>
        </p:grpSpPr>
        <p:grpSp>
          <p:nvGrpSpPr>
            <p:cNvPr id="1034341" name="Group 101"/>
            <p:cNvGrpSpPr>
              <a:grpSpLocks/>
            </p:cNvGrpSpPr>
            <p:nvPr/>
          </p:nvGrpSpPr>
          <p:grpSpPr bwMode="auto">
            <a:xfrm>
              <a:off x="4036" y="3604"/>
              <a:ext cx="760" cy="520"/>
              <a:chOff x="4036" y="3604"/>
              <a:chExt cx="760" cy="520"/>
            </a:xfrm>
          </p:grpSpPr>
          <p:sp>
            <p:nvSpPr>
              <p:cNvPr id="1034342" name="AutoShape 102"/>
              <p:cNvSpPr>
                <a:spLocks noChangeArrowheads="1"/>
              </p:cNvSpPr>
              <p:nvPr/>
            </p:nvSpPr>
            <p:spPr bwMode="auto">
              <a:xfrm>
                <a:off x="4036" y="3604"/>
                <a:ext cx="760" cy="520"/>
              </a:xfrm>
              <a:prstGeom prst="star16">
                <a:avLst>
                  <a:gd name="adj" fmla="val 37500"/>
                </a:avLst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34343" name="Oval 103"/>
              <p:cNvSpPr>
                <a:spLocks noChangeArrowheads="1"/>
              </p:cNvSpPr>
              <p:nvPr/>
            </p:nvSpPr>
            <p:spPr bwMode="auto">
              <a:xfrm>
                <a:off x="4236" y="3735"/>
                <a:ext cx="360" cy="258"/>
              </a:xfrm>
              <a:prstGeom prst="ellipse">
                <a:avLst/>
              </a:prstGeom>
              <a:solidFill>
                <a:schemeClr val="bg1"/>
              </a:solidFill>
              <a:ln w="38100" cmpd="dbl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034344" name="Rectangle 104"/>
            <p:cNvSpPr>
              <a:spLocks noChangeArrowheads="1"/>
            </p:cNvSpPr>
            <p:nvPr/>
          </p:nvSpPr>
          <p:spPr bwMode="auto">
            <a:xfrm>
              <a:off x="4176" y="3792"/>
              <a:ext cx="486" cy="1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MERCADO</a:t>
              </a:r>
            </a:p>
          </p:txBody>
        </p:sp>
      </p:grpSp>
      <p:sp>
        <p:nvSpPr>
          <p:cNvPr id="1034345" name="Rectangle 105"/>
          <p:cNvSpPr>
            <a:spLocks noChangeArrowheads="1"/>
          </p:cNvSpPr>
          <p:nvPr/>
        </p:nvSpPr>
        <p:spPr bwMode="auto">
          <a:xfrm>
            <a:off x="7564438" y="5019675"/>
            <a:ext cx="2236787" cy="782638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marL="185738" indent="-185738" algn="l" defTabSz="762000">
              <a:spcBef>
                <a:spcPct val="50000"/>
              </a:spcBef>
            </a:pPr>
            <a:r>
              <a:rPr lang="en-US" b="0" u="sng">
                <a:solidFill>
                  <a:schemeClr val="tx1"/>
                </a:solidFill>
              </a:rPr>
              <a:t>PROCESSO</a:t>
            </a:r>
          </a:p>
          <a:p>
            <a:pPr marL="471488" lvl="1" indent="-9525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700" b="0">
                <a:solidFill>
                  <a:schemeClr val="tx1"/>
                </a:solidFill>
              </a:rPr>
              <a:t>DESENVOLVE-SE DE FORMA CONTINUA E ININTERRUPTA</a:t>
            </a:r>
          </a:p>
          <a:p>
            <a:pPr marL="471488" lvl="1" indent="-9525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700" b="0">
                <a:solidFill>
                  <a:schemeClr val="tx1"/>
                </a:solidFill>
              </a:rPr>
              <a:t>UM PRODUTO OU GRUPO DE PRODUTOS HOMOGENEOS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D49F6-8649-4FE1-9053-5F8534AB557F}" type="slidenum">
              <a:rPr lang="en-US"/>
              <a:pPr/>
              <a:t>101</a:t>
            </a:fld>
            <a:endParaRPr lang="en-US"/>
          </a:p>
        </p:txBody>
      </p:sp>
      <p:sp>
        <p:nvSpPr>
          <p:cNvPr id="1035266" name="Rectangle 2"/>
          <p:cNvSpPr>
            <a:spLocks noChangeArrowheads="1"/>
          </p:cNvSpPr>
          <p:nvPr/>
        </p:nvSpPr>
        <p:spPr bwMode="auto">
          <a:xfrm>
            <a:off x="193675" y="69215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l" defTabSz="736600"/>
            <a:r>
              <a:rPr lang="en-US" sz="1200">
                <a:solidFill>
                  <a:schemeClr val="tx2"/>
                </a:solidFill>
              </a:rPr>
              <a:t>MÉTODO INDIRECTO  . . . . . </a:t>
            </a:r>
            <a:br>
              <a:rPr lang="en-US" sz="1200">
                <a:solidFill>
                  <a:schemeClr val="tx2"/>
                </a:solidFill>
              </a:rPr>
            </a:br>
            <a:endParaRPr lang="en-US" sz="1200">
              <a:solidFill>
                <a:schemeClr val="tx2"/>
              </a:solidFill>
            </a:endParaRPr>
          </a:p>
          <a:p>
            <a:pPr algn="l" defTabSz="736600"/>
            <a:r>
              <a:rPr lang="en-US" sz="1200">
                <a:solidFill>
                  <a:schemeClr val="tx2"/>
                </a:solidFill>
              </a:rPr>
              <a:t> . . . . . . .  CARACTERIZANDO-SE DAQUELA FORMA , QUAL É  O SEU  ÂMBITO  DE  APLICAÇÃO  . . . . .</a:t>
            </a:r>
          </a:p>
        </p:txBody>
      </p:sp>
      <p:sp>
        <p:nvSpPr>
          <p:cNvPr id="1035267" name="Rectangle 3"/>
          <p:cNvSpPr>
            <a:spLocks noChangeArrowheads="1"/>
          </p:cNvSpPr>
          <p:nvPr/>
        </p:nvSpPr>
        <p:spPr bwMode="auto">
          <a:xfrm>
            <a:off x="123825" y="1235075"/>
            <a:ext cx="1774825" cy="254000"/>
          </a:xfrm>
          <a:prstGeom prst="rect">
            <a:avLst/>
          </a:prstGeom>
          <a:gradFill rotWithShape="0">
            <a:gsLst>
              <a:gs pos="0">
                <a:srgbClr val="FFC5CF"/>
              </a:gs>
              <a:gs pos="100000">
                <a:srgbClr val="FFC5CF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 sz="1000">
                <a:solidFill>
                  <a:schemeClr val="tx1"/>
                </a:solidFill>
              </a:rPr>
              <a:t>HIPÓTESE I </a:t>
            </a:r>
          </a:p>
        </p:txBody>
      </p:sp>
      <p:sp>
        <p:nvSpPr>
          <p:cNvPr id="1035268" name="Rectangle 4"/>
          <p:cNvSpPr>
            <a:spLocks noChangeArrowheads="1"/>
          </p:cNvSpPr>
          <p:nvPr/>
        </p:nvSpPr>
        <p:spPr bwMode="auto">
          <a:xfrm>
            <a:off x="4543425" y="1235075"/>
            <a:ext cx="1841500" cy="254000"/>
          </a:xfrm>
          <a:prstGeom prst="rect">
            <a:avLst/>
          </a:prstGeom>
          <a:gradFill rotWithShape="0">
            <a:gsLst>
              <a:gs pos="0">
                <a:srgbClr val="FFC5CF"/>
              </a:gs>
              <a:gs pos="100000">
                <a:srgbClr val="FFC5CF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 sz="1000">
                <a:solidFill>
                  <a:schemeClr val="tx1"/>
                </a:solidFill>
              </a:rPr>
              <a:t>HIPÓTESE I  I</a:t>
            </a:r>
          </a:p>
        </p:txBody>
      </p:sp>
      <p:sp>
        <p:nvSpPr>
          <p:cNvPr id="1035269" name="Rectangle 5"/>
          <p:cNvSpPr>
            <a:spLocks noChangeArrowheads="1"/>
          </p:cNvSpPr>
          <p:nvPr/>
        </p:nvSpPr>
        <p:spPr bwMode="auto">
          <a:xfrm>
            <a:off x="136525" y="1566863"/>
            <a:ext cx="4102100" cy="998537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marL="185738" indent="-185738" algn="l" defTabSz="762000">
              <a:spcBef>
                <a:spcPct val="50000"/>
              </a:spcBef>
            </a:pPr>
            <a:r>
              <a:rPr lang="en-US" sz="900" b="0" u="sng">
                <a:solidFill>
                  <a:schemeClr val="tx1"/>
                </a:solidFill>
              </a:rPr>
              <a:t>PRODUÇÃO SIMPLES</a:t>
            </a:r>
          </a:p>
          <a:p>
            <a:pPr marL="471488" lvl="1" indent="-9525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UM PRODUTO OU GRUPO DE PRODUTOS HOMOGENEOS</a:t>
            </a:r>
          </a:p>
          <a:p>
            <a:pPr marL="471488" lvl="1" indent="-9525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NESTE CASO É SEMPRE POSSÍVEL APLICAR ESTE MÉTODO, OBTENDO-SE O CUSTO UNITÁRIO DE PRODUÇÃO PELA DIVISÃO DO CUSTO TOTAL SUPORTADO, PELA QUANTIDADE FABRICADA NESSE MESMO PERÍODO</a:t>
            </a:r>
          </a:p>
        </p:txBody>
      </p:sp>
      <p:sp>
        <p:nvSpPr>
          <p:cNvPr id="1035270" name="Rectangle 6"/>
          <p:cNvSpPr>
            <a:spLocks noChangeArrowheads="1"/>
          </p:cNvSpPr>
          <p:nvPr/>
        </p:nvSpPr>
        <p:spPr bwMode="auto">
          <a:xfrm>
            <a:off x="4556125" y="1744663"/>
            <a:ext cx="5092700" cy="4492625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marL="185738" indent="-185738" algn="l" defTabSz="762000">
              <a:spcBef>
                <a:spcPct val="50000"/>
              </a:spcBef>
            </a:pPr>
            <a:r>
              <a:rPr lang="en-US" u="sng">
                <a:solidFill>
                  <a:schemeClr val="tx1"/>
                </a:solidFill>
              </a:rPr>
              <a:t>PRODUÇÃO MÚLTIPLA</a:t>
            </a:r>
            <a:endParaRPr lang="en-US" b="0" u="sng">
              <a:solidFill>
                <a:schemeClr val="tx1"/>
              </a:solidFill>
            </a:endParaRPr>
          </a:p>
          <a:p>
            <a:pPr marL="185738" indent="-185738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700" b="0">
                <a:solidFill>
                  <a:schemeClr val="tx1"/>
                </a:solidFill>
              </a:rPr>
              <a:t>SÓ É POSSIVEL A APLICAÇÃO DESTE MÉTODO NESTA SITUAÇÃO, MEDIANTE A INTRODUÇÃO DE DETERMINADAS REGRAS QUE CONDUZAM A ALGO SEMELHANTE A PROCESSOS SIMULTÂNEOS DE PRODUÇÃO SIMPLES .</a:t>
            </a:r>
          </a:p>
          <a:p>
            <a:pPr marL="471488" lvl="1" indent="-95250" algn="just" defTabSz="762000">
              <a:spcBef>
                <a:spcPct val="50000"/>
              </a:spcBef>
            </a:pPr>
            <a:r>
              <a:rPr lang="en-US" sz="700" u="sng">
                <a:solidFill>
                  <a:schemeClr val="tx1"/>
                </a:solidFill>
              </a:rPr>
              <a:t>PRODUÇÃO MÚLTIPLA , COM RESERVA DE PERÍODOS</a:t>
            </a:r>
            <a:endParaRPr lang="en-US" sz="700" b="0">
              <a:solidFill>
                <a:schemeClr val="tx1"/>
              </a:solidFill>
            </a:endParaRPr>
          </a:p>
          <a:p>
            <a:pPr marL="471488" lvl="1" indent="-9525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CORRESPONDE A  SITUAÇÕES EM QUE , EMBORA EXISTINDO PRODUÇÃO MÚLTIPLA, SE RESERVA PARA CADA PRODUTO UM CERTO PERÍODO DE TEMPO</a:t>
            </a:r>
          </a:p>
          <a:p>
            <a:pPr marL="471488" lvl="1" indent="-9525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COMO FÁCILMENTE SE DEPREENDE ESTE  CASO É EM PERÍODOS CURTOS O EXEMPLO PURO DA PRODUÇÃO UNIFORME </a:t>
            </a:r>
          </a:p>
          <a:p>
            <a:pPr marL="471488" lvl="1" indent="-9525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A SUA APLICAÇÃO APRESENTA DETERMINADAS DIFICULDADES , AS QUAIS LIMITAM A SUA UTILIZAÇÃO</a:t>
            </a:r>
          </a:p>
          <a:p>
            <a:pPr marL="471488" lvl="1" indent="-95250" algn="just" defTabSz="762000">
              <a:spcBef>
                <a:spcPct val="90000"/>
              </a:spcBef>
            </a:pPr>
            <a:r>
              <a:rPr lang="en-US" sz="700" u="sng">
                <a:solidFill>
                  <a:schemeClr val="tx1"/>
                </a:solidFill>
              </a:rPr>
              <a:t>PRODUÇÃO MÚLTIPLA , COM OBTENÇÃO DOS PRODUTOS EM CENTROS DE CUSTO ESPECÍFICOS</a:t>
            </a:r>
            <a:endParaRPr lang="en-US" sz="700" b="0">
              <a:solidFill>
                <a:schemeClr val="tx1"/>
              </a:solidFill>
            </a:endParaRPr>
          </a:p>
          <a:p>
            <a:pPr marL="471488" lvl="1" indent="-9525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DEFINIÇÃO PARA CADA PRODUTO DE CENTROS  DE CUSTO ESPECÍFICOS  OU  DE PROCESSOS  PERFEITAMENTE  IDENTIFICADOS</a:t>
            </a:r>
          </a:p>
          <a:p>
            <a:pPr marL="471488" lvl="1" indent="-95250" algn="just" defTabSz="762000">
              <a:spcBef>
                <a:spcPct val="90000"/>
              </a:spcBef>
            </a:pPr>
            <a:r>
              <a:rPr lang="en-US" sz="700" u="sng">
                <a:solidFill>
                  <a:schemeClr val="tx1"/>
                </a:solidFill>
              </a:rPr>
              <a:t>PRODUÇÃO MÚLTIPLA , PADRONIZADA  OU  NORMALIZADA</a:t>
            </a:r>
            <a:endParaRPr lang="en-US" sz="700" b="0">
              <a:solidFill>
                <a:schemeClr val="tx1"/>
              </a:solidFill>
            </a:endParaRPr>
          </a:p>
          <a:p>
            <a:pPr marL="471488" lvl="1" indent="-95250" algn="just" defTabSz="762000">
              <a:spcBef>
                <a:spcPct val="9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DEFINIÇÃO DE NORMAS DE FABRICO , ATRAVÉS  DAS ESPECIFICAÇÕES TÉCNICAS DE PRODUÇÃO.</a:t>
            </a:r>
          </a:p>
          <a:p>
            <a:pPr marL="471488" lvl="1" indent="-95250" algn="just" defTabSz="762000">
              <a:spcBef>
                <a:spcPct val="9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DEFINIR APÓS A NORMALIZAÇÃO DE FABRICO COEFICIENTES DE EQUIVALÊNCIA ENTRE OS PRODUTOS</a:t>
            </a:r>
          </a:p>
          <a:p>
            <a:pPr marL="1143000" lvl="2" algn="just" defTabSz="762000">
              <a:spcBef>
                <a:spcPct val="90000"/>
              </a:spcBef>
            </a:pPr>
            <a:r>
              <a:rPr lang="en-US" sz="700" i="1" u="sng">
                <a:solidFill>
                  <a:schemeClr val="tx1"/>
                </a:solidFill>
              </a:rPr>
              <a:t>PARA CALCULAR O CUSTO UNITÁRIO DE PRODUÇÃO</a:t>
            </a:r>
          </a:p>
          <a:p>
            <a:pPr marL="1714500" lvl="3" algn="just" defTabSz="762000">
              <a:spcBef>
                <a:spcPct val="9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CALCULAR A PARTIR DA PRODUÇÃO EFECTIVA A PRODUÇÃO EQUIVALENTE , RECORRENDO AOS RESPECTIVOS COEFICIENTES DE EQUIVALÊNCIA.</a:t>
            </a:r>
          </a:p>
          <a:p>
            <a:pPr marL="1714500" lvl="3" algn="just" defTabSz="762000">
              <a:spcBef>
                <a:spcPct val="9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PROCEDER Á DISTRIBUIÇÃO DOS CUSTOS PELA PRODUÇÃO EQUIVALENTE.</a:t>
            </a:r>
          </a:p>
          <a:p>
            <a:pPr marL="1714500" lvl="3" algn="just" defTabSz="762000">
              <a:spcBef>
                <a:spcPct val="9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OBTER O CUSTO UNITÁRIO DE CADA UM DOS PRODUTOS DIVIDINDO OS  CUSTOS DISTRIBUIDOS POR CADA UM DELES , PELA RESPECTIVA PRODUÇÃO ( EFECTIVA ).</a:t>
            </a:r>
          </a:p>
          <a:p>
            <a:pPr marL="471488" lvl="1" indent="-95250" algn="just" defTabSz="762000">
              <a:spcBef>
                <a:spcPct val="90000"/>
              </a:spcBef>
            </a:pPr>
            <a:r>
              <a:rPr lang="en-US" sz="700" u="sng">
                <a:solidFill>
                  <a:schemeClr val="tx1"/>
                </a:solidFill>
              </a:rPr>
              <a:t>PRODUÇÃO MÚLTIPLA , COM OPERAÇÕES PADRONIZADAS</a:t>
            </a:r>
            <a:endParaRPr lang="en-US" sz="700" b="0">
              <a:solidFill>
                <a:schemeClr val="tx1"/>
              </a:solidFill>
            </a:endParaRPr>
          </a:p>
          <a:p>
            <a:pPr marL="471488" lvl="1" indent="-95250" algn="just" defTabSz="762000">
              <a:lnSpc>
                <a:spcPct val="80000"/>
              </a:lnSpc>
              <a:spcBef>
                <a:spcPct val="6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NESTE CASO AQUILO QUE SE ENCONTRA PADRONIZADO , SÃO AS OPERAÇÕES E NÃO OS PRODUTOS.</a:t>
            </a:r>
          </a:p>
          <a:p>
            <a:pPr marL="1143000" lvl="2" algn="just" defTabSz="762000">
              <a:lnSpc>
                <a:spcPct val="80000"/>
              </a:lnSpc>
              <a:spcBef>
                <a:spcPct val="6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EXEMPLO  «» PRODUTO X ==&gt; X  horas de MOD ; Y  Kgs de  MP ; z horas da Máquina H  . . .etc.</a:t>
            </a:r>
          </a:p>
          <a:p>
            <a:pPr marL="471488" lvl="1" indent="-95250" algn="just" defTabSz="762000">
              <a:spcBef>
                <a:spcPct val="7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CONSEQUENTEMENTE QUALQUER PRODUTO QUE SEJA SUBMETIDO A ESTA OPERAÇÃO DEVER-LHE-Á SER IMPUTADO O CUSTO CORRESPONDENTE Á MO UTILIZADA, OU O CUSTO CORRESPONDENTE DAS HM GASTAS E DAS RESPECTIVAS M.PRIMAS.</a:t>
            </a:r>
          </a:p>
          <a:p>
            <a:pPr marL="471488" lvl="1" indent="-95250" algn="just" defTabSz="762000">
              <a:lnSpc>
                <a:spcPct val="80000"/>
              </a:lnSpc>
              <a:spcBef>
                <a:spcPct val="60000"/>
              </a:spcBef>
              <a:buSzPct val="100000"/>
              <a:buFontTx/>
              <a:buChar char="•"/>
            </a:pPr>
            <a:r>
              <a:rPr lang="en-US" sz="600" b="0">
                <a:solidFill>
                  <a:schemeClr val="tx1"/>
                </a:solidFill>
              </a:rPr>
              <a:t>ESTE CASO RETRATA NO ESSENCIAL A BASE DOS CUSTOS STANDARD</a:t>
            </a:r>
          </a:p>
        </p:txBody>
      </p:sp>
      <p:sp>
        <p:nvSpPr>
          <p:cNvPr id="1035271" name="Rectangle 7"/>
          <p:cNvSpPr>
            <a:spLocks noChangeArrowheads="1"/>
          </p:cNvSpPr>
          <p:nvPr/>
        </p:nvSpPr>
        <p:spPr bwMode="auto">
          <a:xfrm>
            <a:off x="123825" y="2587625"/>
            <a:ext cx="2198688" cy="563563"/>
          </a:xfrm>
          <a:prstGeom prst="rect">
            <a:avLst/>
          </a:prstGeom>
          <a:gradFill rotWithShape="0">
            <a:gsLst>
              <a:gs pos="0">
                <a:srgbClr val="DBFFB8"/>
              </a:gs>
              <a:gs pos="100000">
                <a:srgbClr val="DBFFB8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 sz="1000">
                <a:solidFill>
                  <a:schemeClr val="tx1"/>
                </a:solidFill>
              </a:rPr>
              <a:t>PRODUÇÃO MÚLTIPLA PADRONIZADA</a:t>
            </a:r>
          </a:p>
          <a:p>
            <a:pPr algn="ctr" defTabSz="762000">
              <a:spcBef>
                <a:spcPct val="50000"/>
              </a:spcBef>
            </a:pPr>
            <a:r>
              <a:rPr lang="en-US" sz="700" b="0">
                <a:solidFill>
                  <a:schemeClr val="tx1"/>
                </a:solidFill>
              </a:rPr>
              <a:t>« EXEMPLO DE APLICAÇÃO »</a:t>
            </a:r>
          </a:p>
        </p:txBody>
      </p:sp>
      <p:sp>
        <p:nvSpPr>
          <p:cNvPr id="1035272" name="Rectangle 8"/>
          <p:cNvSpPr>
            <a:spLocks noChangeArrowheads="1"/>
          </p:cNvSpPr>
          <p:nvPr/>
        </p:nvSpPr>
        <p:spPr bwMode="auto">
          <a:xfrm>
            <a:off x="123825" y="3273425"/>
            <a:ext cx="2809875" cy="19383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b="0">
                <a:solidFill>
                  <a:schemeClr val="tx1"/>
                </a:solidFill>
              </a:rPr>
              <a:t>Uma empresa produz três produtos distintos : A; B; C.</a:t>
            </a:r>
          </a:p>
          <a:p>
            <a:pPr algn="just" defTabSz="762000">
              <a:spcBef>
                <a:spcPct val="50000"/>
              </a:spcBef>
            </a:pPr>
            <a:r>
              <a:rPr lang="en-US" b="0">
                <a:solidFill>
                  <a:schemeClr val="tx1"/>
                </a:solidFill>
              </a:rPr>
              <a:t>Num determinado período os seus custos foram de 385.000$0, tendo obtido de :</a:t>
            </a:r>
          </a:p>
          <a:p>
            <a:pPr marL="571500" lvl="1"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A =&gt; 10.000 UN</a:t>
            </a:r>
          </a:p>
          <a:p>
            <a:pPr marL="571500" lvl="1"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B =&gt;   5.000 UN</a:t>
            </a:r>
          </a:p>
          <a:p>
            <a:pPr marL="571500" lvl="1"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C =&gt;   7.000 UN</a:t>
            </a:r>
          </a:p>
          <a:p>
            <a:pPr algn="just" defTabSz="762000">
              <a:spcBef>
                <a:spcPct val="50000"/>
              </a:spcBef>
            </a:pPr>
            <a:r>
              <a:rPr lang="en-US" b="0">
                <a:solidFill>
                  <a:schemeClr val="tx1"/>
                </a:solidFill>
              </a:rPr>
              <a:t>Através da padronização efectuada foram definidos os seguintes coeficientes de equivalência.</a:t>
            </a:r>
          </a:p>
          <a:p>
            <a:pPr marL="571500" lvl="1"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A =&gt; 1.0</a:t>
            </a:r>
          </a:p>
          <a:p>
            <a:pPr marL="571500" lvl="1"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B =&gt; 1.5</a:t>
            </a:r>
          </a:p>
          <a:p>
            <a:pPr marL="571500" lvl="1"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C =&gt; 3.0</a:t>
            </a:r>
          </a:p>
        </p:txBody>
      </p:sp>
      <p:graphicFrame>
        <p:nvGraphicFramePr>
          <p:cNvPr id="1035273" name="Object 9"/>
          <p:cNvGraphicFramePr>
            <a:graphicFrameLocks/>
          </p:cNvGraphicFramePr>
          <p:nvPr/>
        </p:nvGraphicFramePr>
        <p:xfrm>
          <a:off x="117475" y="5676900"/>
          <a:ext cx="28194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275" name="Folha de cálculo" r:id="rId3" imgW="4408200" imgH="1191960" progId="Excel.Sheet.5">
                  <p:embed/>
                </p:oleObj>
              </mc:Choice>
              <mc:Fallback>
                <p:oleObj name="Folha de cálculo" r:id="rId3" imgW="4408200" imgH="1191960" progId="Excel.Sheet.5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475" y="5676900"/>
                        <a:ext cx="2819400" cy="876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5274" name="Line 10"/>
          <p:cNvSpPr>
            <a:spLocks noChangeShapeType="1"/>
          </p:cNvSpPr>
          <p:nvPr/>
        </p:nvSpPr>
        <p:spPr bwMode="auto">
          <a:xfrm flipH="1">
            <a:off x="2438400" y="2895600"/>
            <a:ext cx="220980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470C1-CC39-4CE6-A41A-981A190766D4}" type="slidenum">
              <a:rPr lang="en-US"/>
              <a:pPr/>
              <a:t>102</a:t>
            </a:fld>
            <a:endParaRPr lang="en-US"/>
          </a:p>
        </p:txBody>
      </p:sp>
      <p:sp>
        <p:nvSpPr>
          <p:cNvPr id="1036290" name="Rectangle 2"/>
          <p:cNvSpPr>
            <a:spLocks noChangeArrowheads="1"/>
          </p:cNvSpPr>
          <p:nvPr/>
        </p:nvSpPr>
        <p:spPr bwMode="auto">
          <a:xfrm>
            <a:off x="323850" y="774700"/>
            <a:ext cx="9310688" cy="20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just" defTabSz="736600"/>
            <a:r>
              <a:rPr lang="en-US" sz="1200" b="0">
                <a:solidFill>
                  <a:schemeClr val="tx2"/>
                </a:solidFill>
              </a:rPr>
              <a:t>MÉTODO  INDIRECTO  - DIFICULDADES .. </a:t>
            </a:r>
            <a:r>
              <a:rPr lang="en-US" sz="1000" b="0">
                <a:solidFill>
                  <a:schemeClr val="tx2"/>
                </a:solidFill>
              </a:rPr>
              <a:t>NA MAIORIA DOS  CASOS  ESTE MÉTODO NÃO PERMITE O CÁLCULO DO CUSTO UNITÁRIO ATRAVÉS DA APLICAÇÃO DIRECTA DOS  MÉTODOS ATRÁS REFERIDOS, PELO FACTO DE EXISTIREM  PRODUTOS EM CURSO QUE COLOCAM  PROBLEMAS DE VALORIMETRIA  DELICADOS  . . . .</a:t>
            </a:r>
          </a:p>
        </p:txBody>
      </p:sp>
      <p:sp>
        <p:nvSpPr>
          <p:cNvPr id="1036291" name="Rectangle 3"/>
          <p:cNvSpPr>
            <a:spLocks noChangeArrowheads="1"/>
          </p:cNvSpPr>
          <p:nvPr/>
        </p:nvSpPr>
        <p:spPr bwMode="auto">
          <a:xfrm>
            <a:off x="200025" y="1266825"/>
            <a:ext cx="3911600" cy="406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1000" b="0">
                <a:solidFill>
                  <a:schemeClr val="tx1"/>
                </a:solidFill>
              </a:rPr>
              <a:t>CIRCUNSTÂNCIAS QUE ACONSELHAM A ULTRAPASSAR DE FORMA SIMPLES AS DIFICULDADES DO MÉTODO</a:t>
            </a:r>
          </a:p>
        </p:txBody>
      </p:sp>
      <p:sp>
        <p:nvSpPr>
          <p:cNvPr id="1036292" name="Rectangle 4"/>
          <p:cNvSpPr>
            <a:spLocks noChangeArrowheads="1"/>
          </p:cNvSpPr>
          <p:nvPr/>
        </p:nvSpPr>
        <p:spPr bwMode="auto">
          <a:xfrm>
            <a:off x="5394325" y="1260475"/>
            <a:ext cx="4102100" cy="606425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marL="185738" indent="-185738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700" b="0">
                <a:solidFill>
                  <a:schemeClr val="tx1"/>
                </a:solidFill>
              </a:rPr>
              <a:t>QUANTIDADE  E VALOR DO STOCK FINAL REDUZIDO , SE COMPARADO COM A QUANTIDADE E VALOR TOTAL DA INCORPORAÇÃO NO PERÍODO.</a:t>
            </a:r>
          </a:p>
          <a:p>
            <a:pPr marL="185738" indent="-185738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700" b="0">
                <a:solidFill>
                  <a:schemeClr val="tx1"/>
                </a:solidFill>
              </a:rPr>
              <a:t>QUANTIDADE E VALOR DO STOCK FINAL ALÉM DE REDUZIDO,  SE MANTÉM CONSTANTE AO LONGO DOS  PERÍODOS.</a:t>
            </a:r>
          </a:p>
        </p:txBody>
      </p:sp>
      <p:sp>
        <p:nvSpPr>
          <p:cNvPr id="1036293" name="AutoShape 5"/>
          <p:cNvSpPr>
            <a:spLocks noChangeArrowheads="1"/>
          </p:cNvSpPr>
          <p:nvPr/>
        </p:nvSpPr>
        <p:spPr bwMode="auto">
          <a:xfrm>
            <a:off x="4349750" y="1352550"/>
            <a:ext cx="903288" cy="368300"/>
          </a:xfrm>
          <a:prstGeom prst="rightArrow">
            <a:avLst>
              <a:gd name="adj1" fmla="val 50000"/>
              <a:gd name="adj2" fmla="val 122641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036294" name="Rectangle 6"/>
          <p:cNvSpPr>
            <a:spLocks noChangeArrowheads="1"/>
          </p:cNvSpPr>
          <p:nvPr/>
        </p:nvSpPr>
        <p:spPr bwMode="auto">
          <a:xfrm>
            <a:off x="276225" y="2000250"/>
            <a:ext cx="5969000" cy="1325563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1000" b="0">
                <a:solidFill>
                  <a:schemeClr val="tx1"/>
                </a:solidFill>
              </a:rPr>
              <a:t>SE NÃO SE VERIFICAREM AQUELAS CIRCUNSTÂNCIAS SIMPLIFICADORAS , A EXISTÊNCIA DE PRODUTOS EM VIAS DE FABRICO VEM DIFICULTAR O APURAMENTO DO CUSTO DE PRODUÇÃO «C.I.P.A.», UMA VEZ QUE TEMOS 3 CATEGORIAIS DE PRODUTOS AOS QUAIS SÃO IMPUTADOS ENCARGOS DO PERÍODO :</a:t>
            </a: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PRODUTOS CUJA PRODUÇÃO ESTAVA COMEÇADA NO ÍNICIO DO PERÍODO</a:t>
            </a: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PRODUTOS CUJO CICLO DE FABRICAÇÃO SE SITUA NO INTERIOR DO PERÍODO</a:t>
            </a: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PRODUTOS COMEÇADOS NO PERÍODO E QUE TRANSITAM PARA O PERÍODO SEGUINTE</a:t>
            </a:r>
          </a:p>
        </p:txBody>
      </p:sp>
      <p:graphicFrame>
        <p:nvGraphicFramePr>
          <p:cNvPr id="1036295" name="Object 7"/>
          <p:cNvGraphicFramePr>
            <a:graphicFrameLocks/>
          </p:cNvGraphicFramePr>
          <p:nvPr/>
        </p:nvGraphicFramePr>
        <p:xfrm>
          <a:off x="6227763" y="5584825"/>
          <a:ext cx="139223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326" name="Microsoft ClipArt Gallery" r:id="rId3" imgW="7046640" imgH="2725560" progId="MS_ClipArt_Gallery">
                  <p:embed/>
                </p:oleObj>
              </mc:Choice>
              <mc:Fallback>
                <p:oleObj name="Microsoft ClipArt Gallery" r:id="rId3" imgW="7046640" imgH="2725560" progId="MS_ClipArt_Gallery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7763" y="5584825"/>
                        <a:ext cx="1392237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296" name="Line 8"/>
          <p:cNvSpPr>
            <a:spLocks noChangeShapeType="1"/>
          </p:cNvSpPr>
          <p:nvPr/>
        </p:nvSpPr>
        <p:spPr bwMode="auto">
          <a:xfrm>
            <a:off x="2363788" y="4899025"/>
            <a:ext cx="0" cy="17526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6297" name="Line 9"/>
          <p:cNvSpPr>
            <a:spLocks noChangeShapeType="1"/>
          </p:cNvSpPr>
          <p:nvPr/>
        </p:nvSpPr>
        <p:spPr bwMode="auto">
          <a:xfrm>
            <a:off x="8001000" y="4899025"/>
            <a:ext cx="0" cy="17526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aphicFrame>
        <p:nvGraphicFramePr>
          <p:cNvPr id="1036298" name="Object 10"/>
          <p:cNvGraphicFramePr>
            <a:graphicFrameLocks/>
          </p:cNvGraphicFramePr>
          <p:nvPr/>
        </p:nvGraphicFramePr>
        <p:xfrm>
          <a:off x="1352550" y="5508625"/>
          <a:ext cx="13906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327" name="Microsoft ClipArt Gallery" r:id="rId5" imgW="7046640" imgH="2725560" progId="MS_ClipArt_Gallery">
                  <p:embed/>
                </p:oleObj>
              </mc:Choice>
              <mc:Fallback>
                <p:oleObj name="Microsoft ClipArt Gallery" r:id="rId5" imgW="7046640" imgH="2725560" progId="MS_ClipArt_Gallery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5508625"/>
                        <a:ext cx="139065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6299" name="Object 11"/>
          <p:cNvGraphicFramePr>
            <a:graphicFrameLocks/>
          </p:cNvGraphicFramePr>
          <p:nvPr/>
        </p:nvGraphicFramePr>
        <p:xfrm>
          <a:off x="3103563" y="5508625"/>
          <a:ext cx="139223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328" name="Microsoft ClipArt Gallery" r:id="rId6" imgW="7046640" imgH="2725560" progId="MS_ClipArt_Gallery">
                  <p:embed/>
                </p:oleObj>
              </mc:Choice>
              <mc:Fallback>
                <p:oleObj name="Microsoft ClipArt Gallery" r:id="rId6" imgW="7046640" imgH="2725560" progId="MS_ClipArt_Gallery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563" y="5508625"/>
                        <a:ext cx="1392237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6300" name="Object 12"/>
          <p:cNvGraphicFramePr>
            <a:graphicFrameLocks/>
          </p:cNvGraphicFramePr>
          <p:nvPr/>
        </p:nvGraphicFramePr>
        <p:xfrm>
          <a:off x="4703763" y="5584825"/>
          <a:ext cx="139223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329" name="Microsoft ClipArt Gallery" r:id="rId7" imgW="7046640" imgH="2725560" progId="MS_ClipArt_Gallery">
                  <p:embed/>
                </p:oleObj>
              </mc:Choice>
              <mc:Fallback>
                <p:oleObj name="Microsoft ClipArt Gallery" r:id="rId7" imgW="7046640" imgH="2725560" progId="MS_ClipArt_Gallery">
                  <p:embed/>
                  <p:pic>
                    <p:nvPicPr>
                      <p:cNvPr id="0" name="Object 1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3763" y="5584825"/>
                        <a:ext cx="1392237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6301" name="Object 13"/>
          <p:cNvGraphicFramePr>
            <a:graphicFrameLocks/>
          </p:cNvGraphicFramePr>
          <p:nvPr/>
        </p:nvGraphicFramePr>
        <p:xfrm>
          <a:off x="7751763" y="5584825"/>
          <a:ext cx="1392237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330" name="Microsoft ClipArt Gallery" r:id="rId8" imgW="7046640" imgH="2725560" progId="MS_ClipArt_Gallery">
                  <p:embed/>
                </p:oleObj>
              </mc:Choice>
              <mc:Fallback>
                <p:oleObj name="Microsoft ClipArt Gallery" r:id="rId8" imgW="7046640" imgH="2725560" progId="MS_ClipArt_Gallery">
                  <p:embed/>
                  <p:pic>
                    <p:nvPicPr>
                      <p:cNvPr id="0" name="Object 1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1763" y="5584825"/>
                        <a:ext cx="1392237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302" name="Line 14"/>
          <p:cNvSpPr>
            <a:spLocks noChangeShapeType="1"/>
          </p:cNvSpPr>
          <p:nvPr/>
        </p:nvSpPr>
        <p:spPr bwMode="auto">
          <a:xfrm>
            <a:off x="1066800" y="5203825"/>
            <a:ext cx="8001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36303" name="Rectangle 15"/>
          <p:cNvSpPr>
            <a:spLocks noChangeArrowheads="1"/>
          </p:cNvSpPr>
          <p:nvPr/>
        </p:nvSpPr>
        <p:spPr bwMode="auto">
          <a:xfrm>
            <a:off x="1219200" y="4899025"/>
            <a:ext cx="1000125" cy="27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N-1</a:t>
            </a:r>
          </a:p>
        </p:txBody>
      </p:sp>
      <p:sp>
        <p:nvSpPr>
          <p:cNvPr id="1036304" name="Rectangle 16"/>
          <p:cNvSpPr>
            <a:spLocks noChangeArrowheads="1"/>
          </p:cNvSpPr>
          <p:nvPr/>
        </p:nvSpPr>
        <p:spPr bwMode="auto">
          <a:xfrm>
            <a:off x="8382000" y="4975225"/>
            <a:ext cx="695325" cy="27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N+1</a:t>
            </a:r>
          </a:p>
        </p:txBody>
      </p:sp>
      <p:sp>
        <p:nvSpPr>
          <p:cNvPr id="1036305" name="Rectangle 17"/>
          <p:cNvSpPr>
            <a:spLocks noChangeArrowheads="1"/>
          </p:cNvSpPr>
          <p:nvPr/>
        </p:nvSpPr>
        <p:spPr bwMode="auto">
          <a:xfrm>
            <a:off x="3505200" y="4899025"/>
            <a:ext cx="3440113" cy="27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PERÍODO DE PRODUÇÃO &lt;&gt; MÊS N</a:t>
            </a:r>
          </a:p>
        </p:txBody>
      </p:sp>
      <p:sp>
        <p:nvSpPr>
          <p:cNvPr id="1036306" name="Arc 18"/>
          <p:cNvSpPr>
            <a:spLocks/>
          </p:cNvSpPr>
          <p:nvPr/>
        </p:nvSpPr>
        <p:spPr bwMode="auto">
          <a:xfrm rot="8340000">
            <a:off x="3087688" y="3335338"/>
            <a:ext cx="4235450" cy="3694112"/>
          </a:xfrm>
          <a:custGeom>
            <a:avLst/>
            <a:gdLst>
              <a:gd name="G0" fmla="+- 21600 0 0"/>
              <a:gd name="G1" fmla="+- 9 0 0"/>
              <a:gd name="G2" fmla="+- 21600 0 0"/>
              <a:gd name="T0" fmla="*/ 21600 w 21600"/>
              <a:gd name="T1" fmla="*/ 21609 h 21609"/>
              <a:gd name="T2" fmla="*/ 0 w 21600"/>
              <a:gd name="T3" fmla="*/ 0 h 21609"/>
              <a:gd name="T4" fmla="*/ 21600 w 21600"/>
              <a:gd name="T5" fmla="*/ 9 h 21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9" fill="none" extrusionOk="0">
                <a:moveTo>
                  <a:pt x="21600" y="21609"/>
                </a:moveTo>
                <a:cubicBezTo>
                  <a:pt x="9670" y="21609"/>
                  <a:pt x="0" y="11938"/>
                  <a:pt x="0" y="9"/>
                </a:cubicBezTo>
                <a:cubicBezTo>
                  <a:pt x="-1" y="6"/>
                  <a:pt x="0" y="3"/>
                  <a:pt x="0" y="0"/>
                </a:cubicBezTo>
              </a:path>
              <a:path w="21600" h="21609" stroke="0" extrusionOk="0">
                <a:moveTo>
                  <a:pt x="21600" y="21609"/>
                </a:moveTo>
                <a:cubicBezTo>
                  <a:pt x="9670" y="21609"/>
                  <a:pt x="0" y="11938"/>
                  <a:pt x="0" y="9"/>
                </a:cubicBezTo>
                <a:cubicBezTo>
                  <a:pt x="-1" y="6"/>
                  <a:pt x="0" y="3"/>
                  <a:pt x="0" y="0"/>
                </a:cubicBezTo>
                <a:lnTo>
                  <a:pt x="21600" y="9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1036307" name="Group 19"/>
          <p:cNvGrpSpPr>
            <a:grpSpLocks/>
          </p:cNvGrpSpPr>
          <p:nvPr/>
        </p:nvGrpSpPr>
        <p:grpSpPr bwMode="auto">
          <a:xfrm>
            <a:off x="8112125" y="4268788"/>
            <a:ext cx="566738" cy="788987"/>
            <a:chOff x="5110" y="2579"/>
            <a:chExt cx="356" cy="497"/>
          </a:xfrm>
        </p:grpSpPr>
        <p:sp>
          <p:nvSpPr>
            <p:cNvPr id="1036308" name="Freeform 20"/>
            <p:cNvSpPr>
              <a:spLocks/>
            </p:cNvSpPr>
            <p:nvPr/>
          </p:nvSpPr>
          <p:spPr bwMode="auto">
            <a:xfrm>
              <a:off x="5110" y="2605"/>
              <a:ext cx="356" cy="471"/>
            </a:xfrm>
            <a:custGeom>
              <a:avLst/>
              <a:gdLst>
                <a:gd name="T0" fmla="*/ 355 w 356"/>
                <a:gd name="T1" fmla="*/ 49 h 471"/>
                <a:gd name="T2" fmla="*/ 231 w 356"/>
                <a:gd name="T3" fmla="*/ 0 h 471"/>
                <a:gd name="T4" fmla="*/ 48 w 356"/>
                <a:gd name="T5" fmla="*/ 276 h 471"/>
                <a:gd name="T6" fmla="*/ 3 w 356"/>
                <a:gd name="T7" fmla="*/ 259 h 471"/>
                <a:gd name="T8" fmla="*/ 0 w 356"/>
                <a:gd name="T9" fmla="*/ 470 h 471"/>
                <a:gd name="T10" fmla="*/ 219 w 356"/>
                <a:gd name="T11" fmla="*/ 343 h 471"/>
                <a:gd name="T12" fmla="*/ 170 w 356"/>
                <a:gd name="T13" fmla="*/ 325 h 471"/>
                <a:gd name="T14" fmla="*/ 355 w 356"/>
                <a:gd name="T15" fmla="*/ 49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6" h="471">
                  <a:moveTo>
                    <a:pt x="355" y="49"/>
                  </a:moveTo>
                  <a:lnTo>
                    <a:pt x="231" y="0"/>
                  </a:lnTo>
                  <a:lnTo>
                    <a:pt x="48" y="276"/>
                  </a:lnTo>
                  <a:lnTo>
                    <a:pt x="3" y="259"/>
                  </a:lnTo>
                  <a:lnTo>
                    <a:pt x="0" y="470"/>
                  </a:lnTo>
                  <a:lnTo>
                    <a:pt x="219" y="343"/>
                  </a:lnTo>
                  <a:lnTo>
                    <a:pt x="170" y="325"/>
                  </a:lnTo>
                  <a:lnTo>
                    <a:pt x="355" y="49"/>
                  </a:lnTo>
                </a:path>
              </a:pathLst>
            </a:custGeom>
            <a:solidFill>
              <a:srgbClr val="FF8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6309" name="Freeform 21"/>
            <p:cNvSpPr>
              <a:spLocks/>
            </p:cNvSpPr>
            <p:nvPr/>
          </p:nvSpPr>
          <p:spPr bwMode="auto">
            <a:xfrm>
              <a:off x="5158" y="2582"/>
              <a:ext cx="185" cy="301"/>
            </a:xfrm>
            <a:custGeom>
              <a:avLst/>
              <a:gdLst>
                <a:gd name="T0" fmla="*/ 0 w 185"/>
                <a:gd name="T1" fmla="*/ 275 h 301"/>
                <a:gd name="T2" fmla="*/ 2 w 185"/>
                <a:gd name="T3" fmla="*/ 300 h 301"/>
                <a:gd name="T4" fmla="*/ 184 w 185"/>
                <a:gd name="T5" fmla="*/ 24 h 301"/>
                <a:gd name="T6" fmla="*/ 183 w 185"/>
                <a:gd name="T7" fmla="*/ 0 h 301"/>
                <a:gd name="T8" fmla="*/ 0 w 185"/>
                <a:gd name="T9" fmla="*/ 275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" h="301">
                  <a:moveTo>
                    <a:pt x="0" y="275"/>
                  </a:moveTo>
                  <a:lnTo>
                    <a:pt x="2" y="300"/>
                  </a:lnTo>
                  <a:lnTo>
                    <a:pt x="184" y="24"/>
                  </a:lnTo>
                  <a:lnTo>
                    <a:pt x="183" y="0"/>
                  </a:lnTo>
                  <a:lnTo>
                    <a:pt x="0" y="275"/>
                  </a:lnTo>
                </a:path>
              </a:pathLst>
            </a:custGeom>
            <a:solidFill>
              <a:srgbClr val="804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6310" name="Freeform 22"/>
            <p:cNvSpPr>
              <a:spLocks/>
            </p:cNvSpPr>
            <p:nvPr/>
          </p:nvSpPr>
          <p:spPr bwMode="auto">
            <a:xfrm>
              <a:off x="5112" y="2839"/>
              <a:ext cx="50" cy="44"/>
            </a:xfrm>
            <a:custGeom>
              <a:avLst/>
              <a:gdLst>
                <a:gd name="T0" fmla="*/ 49 w 50"/>
                <a:gd name="T1" fmla="*/ 20 h 44"/>
                <a:gd name="T2" fmla="*/ 48 w 50"/>
                <a:gd name="T3" fmla="*/ 43 h 44"/>
                <a:gd name="T4" fmla="*/ 0 w 50"/>
                <a:gd name="T5" fmla="*/ 26 h 44"/>
                <a:gd name="T6" fmla="*/ 1 w 50"/>
                <a:gd name="T7" fmla="*/ 0 h 44"/>
                <a:gd name="T8" fmla="*/ 49 w 50"/>
                <a:gd name="T9" fmla="*/ 2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44">
                  <a:moveTo>
                    <a:pt x="49" y="20"/>
                  </a:moveTo>
                  <a:lnTo>
                    <a:pt x="48" y="43"/>
                  </a:lnTo>
                  <a:lnTo>
                    <a:pt x="0" y="26"/>
                  </a:lnTo>
                  <a:lnTo>
                    <a:pt x="1" y="0"/>
                  </a:lnTo>
                  <a:lnTo>
                    <a:pt x="49" y="2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6311" name="Freeform 23"/>
            <p:cNvSpPr>
              <a:spLocks/>
            </p:cNvSpPr>
            <p:nvPr/>
          </p:nvSpPr>
          <p:spPr bwMode="auto">
            <a:xfrm>
              <a:off x="5342" y="2579"/>
              <a:ext cx="123" cy="75"/>
            </a:xfrm>
            <a:custGeom>
              <a:avLst/>
              <a:gdLst>
                <a:gd name="T0" fmla="*/ 117 w 123"/>
                <a:gd name="T1" fmla="*/ 48 h 75"/>
                <a:gd name="T2" fmla="*/ 122 w 123"/>
                <a:gd name="T3" fmla="*/ 74 h 75"/>
                <a:gd name="T4" fmla="*/ 0 w 123"/>
                <a:gd name="T5" fmla="*/ 26 h 75"/>
                <a:gd name="T6" fmla="*/ 0 w 123"/>
                <a:gd name="T7" fmla="*/ 0 h 75"/>
                <a:gd name="T8" fmla="*/ 117 w 123"/>
                <a:gd name="T9" fmla="*/ 4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75">
                  <a:moveTo>
                    <a:pt x="117" y="48"/>
                  </a:moveTo>
                  <a:lnTo>
                    <a:pt x="122" y="74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17" y="48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6312" name="Freeform 24"/>
            <p:cNvSpPr>
              <a:spLocks/>
            </p:cNvSpPr>
            <p:nvPr/>
          </p:nvSpPr>
          <p:spPr bwMode="auto">
            <a:xfrm>
              <a:off x="5282" y="2908"/>
              <a:ext cx="49" cy="42"/>
            </a:xfrm>
            <a:custGeom>
              <a:avLst/>
              <a:gdLst>
                <a:gd name="T0" fmla="*/ 12 w 49"/>
                <a:gd name="T1" fmla="*/ 0 h 42"/>
                <a:gd name="T2" fmla="*/ 0 w 49"/>
                <a:gd name="T3" fmla="*/ 23 h 42"/>
                <a:gd name="T4" fmla="*/ 48 w 49"/>
                <a:gd name="T5" fmla="*/ 41 h 42"/>
                <a:gd name="T6" fmla="*/ 46 w 49"/>
                <a:gd name="T7" fmla="*/ 16 h 42"/>
                <a:gd name="T8" fmla="*/ 12 w 49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2">
                  <a:moveTo>
                    <a:pt x="12" y="0"/>
                  </a:moveTo>
                  <a:lnTo>
                    <a:pt x="0" y="23"/>
                  </a:lnTo>
                  <a:lnTo>
                    <a:pt x="48" y="41"/>
                  </a:lnTo>
                  <a:lnTo>
                    <a:pt x="46" y="16"/>
                  </a:lnTo>
                  <a:lnTo>
                    <a:pt x="12" y="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6313" name="Group 25"/>
          <p:cNvGrpSpPr>
            <a:grpSpLocks/>
          </p:cNvGrpSpPr>
          <p:nvPr/>
        </p:nvGrpSpPr>
        <p:grpSpPr bwMode="auto">
          <a:xfrm>
            <a:off x="1612900" y="4457700"/>
            <a:ext cx="677863" cy="711200"/>
            <a:chOff x="1016" y="2698"/>
            <a:chExt cx="427" cy="448"/>
          </a:xfrm>
        </p:grpSpPr>
        <p:sp>
          <p:nvSpPr>
            <p:cNvPr id="1036314" name="Freeform 26"/>
            <p:cNvSpPr>
              <a:spLocks/>
            </p:cNvSpPr>
            <p:nvPr/>
          </p:nvSpPr>
          <p:spPr bwMode="auto">
            <a:xfrm>
              <a:off x="1041" y="2699"/>
              <a:ext cx="402" cy="447"/>
            </a:xfrm>
            <a:custGeom>
              <a:avLst/>
              <a:gdLst>
                <a:gd name="T0" fmla="*/ 77 w 402"/>
                <a:gd name="T1" fmla="*/ 0 h 447"/>
                <a:gd name="T2" fmla="*/ 0 w 402"/>
                <a:gd name="T3" fmla="*/ 108 h 447"/>
                <a:gd name="T4" fmla="*/ 224 w 402"/>
                <a:gd name="T5" fmla="*/ 352 h 447"/>
                <a:gd name="T6" fmla="*/ 197 w 402"/>
                <a:gd name="T7" fmla="*/ 393 h 447"/>
                <a:gd name="T8" fmla="*/ 401 w 402"/>
                <a:gd name="T9" fmla="*/ 446 h 447"/>
                <a:gd name="T10" fmla="*/ 331 w 402"/>
                <a:gd name="T11" fmla="*/ 202 h 447"/>
                <a:gd name="T12" fmla="*/ 301 w 402"/>
                <a:gd name="T13" fmla="*/ 245 h 447"/>
                <a:gd name="T14" fmla="*/ 77 w 402"/>
                <a:gd name="T15" fmla="*/ 0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2" h="447">
                  <a:moveTo>
                    <a:pt x="77" y="0"/>
                  </a:moveTo>
                  <a:lnTo>
                    <a:pt x="0" y="108"/>
                  </a:lnTo>
                  <a:lnTo>
                    <a:pt x="224" y="352"/>
                  </a:lnTo>
                  <a:lnTo>
                    <a:pt x="197" y="393"/>
                  </a:lnTo>
                  <a:lnTo>
                    <a:pt x="401" y="446"/>
                  </a:lnTo>
                  <a:lnTo>
                    <a:pt x="331" y="202"/>
                  </a:lnTo>
                  <a:lnTo>
                    <a:pt x="301" y="245"/>
                  </a:lnTo>
                  <a:lnTo>
                    <a:pt x="77" y="0"/>
                  </a:lnTo>
                </a:path>
              </a:pathLst>
            </a:custGeom>
            <a:solidFill>
              <a:srgbClr val="FF8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6315" name="Freeform 27"/>
            <p:cNvSpPr>
              <a:spLocks/>
            </p:cNvSpPr>
            <p:nvPr/>
          </p:nvSpPr>
          <p:spPr bwMode="auto">
            <a:xfrm>
              <a:off x="1019" y="2803"/>
              <a:ext cx="249" cy="248"/>
            </a:xfrm>
            <a:custGeom>
              <a:avLst/>
              <a:gdLst>
                <a:gd name="T0" fmla="*/ 223 w 249"/>
                <a:gd name="T1" fmla="*/ 243 h 248"/>
                <a:gd name="T2" fmla="*/ 248 w 249"/>
                <a:gd name="T3" fmla="*/ 247 h 248"/>
                <a:gd name="T4" fmla="*/ 23 w 249"/>
                <a:gd name="T5" fmla="*/ 4 h 248"/>
                <a:gd name="T6" fmla="*/ 0 w 249"/>
                <a:gd name="T7" fmla="*/ 0 h 248"/>
                <a:gd name="T8" fmla="*/ 223 w 249"/>
                <a:gd name="T9" fmla="*/ 243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" h="248">
                  <a:moveTo>
                    <a:pt x="223" y="243"/>
                  </a:moveTo>
                  <a:lnTo>
                    <a:pt x="248" y="247"/>
                  </a:lnTo>
                  <a:lnTo>
                    <a:pt x="23" y="4"/>
                  </a:lnTo>
                  <a:lnTo>
                    <a:pt x="0" y="0"/>
                  </a:lnTo>
                  <a:lnTo>
                    <a:pt x="223" y="243"/>
                  </a:lnTo>
                </a:path>
              </a:pathLst>
            </a:custGeom>
            <a:solidFill>
              <a:srgbClr val="804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6316" name="Freeform 28"/>
            <p:cNvSpPr>
              <a:spLocks/>
            </p:cNvSpPr>
            <p:nvPr/>
          </p:nvSpPr>
          <p:spPr bwMode="auto">
            <a:xfrm>
              <a:off x="1213" y="3043"/>
              <a:ext cx="55" cy="51"/>
            </a:xfrm>
            <a:custGeom>
              <a:avLst/>
              <a:gdLst>
                <a:gd name="T0" fmla="*/ 32 w 55"/>
                <a:gd name="T1" fmla="*/ 0 h 51"/>
                <a:gd name="T2" fmla="*/ 54 w 55"/>
                <a:gd name="T3" fmla="*/ 7 h 51"/>
                <a:gd name="T4" fmla="*/ 26 w 55"/>
                <a:gd name="T5" fmla="*/ 50 h 51"/>
                <a:gd name="T6" fmla="*/ 0 w 55"/>
                <a:gd name="T7" fmla="*/ 43 h 51"/>
                <a:gd name="T8" fmla="*/ 32 w 55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51">
                  <a:moveTo>
                    <a:pt x="32" y="0"/>
                  </a:moveTo>
                  <a:lnTo>
                    <a:pt x="54" y="7"/>
                  </a:lnTo>
                  <a:lnTo>
                    <a:pt x="26" y="50"/>
                  </a:lnTo>
                  <a:lnTo>
                    <a:pt x="0" y="43"/>
                  </a:lnTo>
                  <a:lnTo>
                    <a:pt x="32" y="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6317" name="Freeform 29"/>
            <p:cNvSpPr>
              <a:spLocks/>
            </p:cNvSpPr>
            <p:nvPr/>
          </p:nvSpPr>
          <p:spPr bwMode="auto">
            <a:xfrm>
              <a:off x="1016" y="2698"/>
              <a:ext cx="101" cy="110"/>
            </a:xfrm>
            <a:custGeom>
              <a:avLst/>
              <a:gdLst>
                <a:gd name="T0" fmla="*/ 77 w 101"/>
                <a:gd name="T1" fmla="*/ 0 h 110"/>
                <a:gd name="T2" fmla="*/ 100 w 101"/>
                <a:gd name="T3" fmla="*/ 3 h 110"/>
                <a:gd name="T4" fmla="*/ 26 w 101"/>
                <a:gd name="T5" fmla="*/ 109 h 110"/>
                <a:gd name="T6" fmla="*/ 0 w 101"/>
                <a:gd name="T7" fmla="*/ 102 h 110"/>
                <a:gd name="T8" fmla="*/ 77 w 101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10">
                  <a:moveTo>
                    <a:pt x="77" y="0"/>
                  </a:moveTo>
                  <a:lnTo>
                    <a:pt x="100" y="3"/>
                  </a:lnTo>
                  <a:lnTo>
                    <a:pt x="26" y="109"/>
                  </a:lnTo>
                  <a:lnTo>
                    <a:pt x="0" y="102"/>
                  </a:lnTo>
                  <a:lnTo>
                    <a:pt x="77" y="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6318" name="Freeform 30"/>
            <p:cNvSpPr>
              <a:spLocks/>
            </p:cNvSpPr>
            <p:nvPr/>
          </p:nvSpPr>
          <p:spPr bwMode="auto">
            <a:xfrm>
              <a:off x="1324" y="2897"/>
              <a:ext cx="49" cy="47"/>
            </a:xfrm>
            <a:custGeom>
              <a:avLst/>
              <a:gdLst>
                <a:gd name="T0" fmla="*/ 0 w 49"/>
                <a:gd name="T1" fmla="*/ 30 h 47"/>
                <a:gd name="T2" fmla="*/ 20 w 49"/>
                <a:gd name="T3" fmla="*/ 46 h 47"/>
                <a:gd name="T4" fmla="*/ 48 w 49"/>
                <a:gd name="T5" fmla="*/ 5 h 47"/>
                <a:gd name="T6" fmla="*/ 24 w 49"/>
                <a:gd name="T7" fmla="*/ 0 h 47"/>
                <a:gd name="T8" fmla="*/ 0 w 49"/>
                <a:gd name="T9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7">
                  <a:moveTo>
                    <a:pt x="0" y="30"/>
                  </a:moveTo>
                  <a:lnTo>
                    <a:pt x="20" y="46"/>
                  </a:lnTo>
                  <a:lnTo>
                    <a:pt x="48" y="5"/>
                  </a:lnTo>
                  <a:lnTo>
                    <a:pt x="24" y="0"/>
                  </a:lnTo>
                  <a:lnTo>
                    <a:pt x="0" y="3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36319" name="Rectangle 31"/>
          <p:cNvSpPr>
            <a:spLocks noChangeArrowheads="1"/>
          </p:cNvSpPr>
          <p:nvPr/>
        </p:nvSpPr>
        <p:spPr bwMode="auto">
          <a:xfrm>
            <a:off x="1368425" y="3981450"/>
            <a:ext cx="1381125" cy="4667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STOCK INICIAL</a:t>
            </a:r>
          </a:p>
        </p:txBody>
      </p:sp>
      <p:sp>
        <p:nvSpPr>
          <p:cNvPr id="1036320" name="Rectangle 32"/>
          <p:cNvSpPr>
            <a:spLocks noChangeArrowheads="1"/>
          </p:cNvSpPr>
          <p:nvPr/>
        </p:nvSpPr>
        <p:spPr bwMode="auto">
          <a:xfrm>
            <a:off x="8302625" y="3905250"/>
            <a:ext cx="1381125" cy="2841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STOCK FINAL</a:t>
            </a:r>
          </a:p>
        </p:txBody>
      </p:sp>
      <p:grpSp>
        <p:nvGrpSpPr>
          <p:cNvPr id="1036321" name="Group 33"/>
          <p:cNvGrpSpPr>
            <a:grpSpLocks/>
          </p:cNvGrpSpPr>
          <p:nvPr/>
        </p:nvGrpSpPr>
        <p:grpSpPr bwMode="auto">
          <a:xfrm>
            <a:off x="4121150" y="3686175"/>
            <a:ext cx="2501900" cy="825500"/>
            <a:chOff x="2596" y="2212"/>
            <a:chExt cx="1576" cy="520"/>
          </a:xfrm>
        </p:grpSpPr>
        <p:grpSp>
          <p:nvGrpSpPr>
            <p:cNvPr id="1036322" name="Group 34"/>
            <p:cNvGrpSpPr>
              <a:grpSpLocks/>
            </p:cNvGrpSpPr>
            <p:nvPr/>
          </p:nvGrpSpPr>
          <p:grpSpPr bwMode="auto">
            <a:xfrm>
              <a:off x="2596" y="2212"/>
              <a:ext cx="1576" cy="520"/>
              <a:chOff x="2596" y="2212"/>
              <a:chExt cx="1576" cy="520"/>
            </a:xfrm>
          </p:grpSpPr>
          <p:sp>
            <p:nvSpPr>
              <p:cNvPr id="1036323" name="AutoShape 35"/>
              <p:cNvSpPr>
                <a:spLocks noChangeArrowheads="1"/>
              </p:cNvSpPr>
              <p:nvPr/>
            </p:nvSpPr>
            <p:spPr bwMode="auto">
              <a:xfrm>
                <a:off x="2596" y="2212"/>
                <a:ext cx="1576" cy="520"/>
              </a:xfrm>
              <a:prstGeom prst="star16">
                <a:avLst>
                  <a:gd name="adj" fmla="val 37500"/>
                </a:avLst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36324" name="Oval 36"/>
              <p:cNvSpPr>
                <a:spLocks noChangeArrowheads="1"/>
              </p:cNvSpPr>
              <p:nvPr/>
            </p:nvSpPr>
            <p:spPr bwMode="auto">
              <a:xfrm>
                <a:off x="3000" y="2343"/>
                <a:ext cx="768" cy="258"/>
              </a:xfrm>
              <a:prstGeom prst="ellipse">
                <a:avLst/>
              </a:prstGeom>
              <a:solidFill>
                <a:schemeClr val="bg1"/>
              </a:solidFill>
              <a:ln w="38100" cmpd="dbl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036325" name="Rectangle 37"/>
            <p:cNvSpPr>
              <a:spLocks noChangeArrowheads="1"/>
            </p:cNvSpPr>
            <p:nvPr/>
          </p:nvSpPr>
          <p:spPr bwMode="auto">
            <a:xfrm>
              <a:off x="2919" y="2400"/>
              <a:ext cx="876" cy="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700" b="0">
                  <a:solidFill>
                    <a:schemeClr val="tx1"/>
                  </a:solidFill>
                </a:rPr>
                <a:t>GRAUS DE ACABAMENTO DIFERENTES 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8415C-91CC-4FDE-A8A0-ECA33D4E823F}" type="slidenum">
              <a:rPr lang="en-US"/>
              <a:pPr/>
              <a:t>103</a:t>
            </a:fld>
            <a:endParaRPr lang="en-US"/>
          </a:p>
        </p:txBody>
      </p:sp>
      <p:sp>
        <p:nvSpPr>
          <p:cNvPr id="1037314" name="Rectangle 2"/>
          <p:cNvSpPr>
            <a:spLocks noChangeArrowheads="1"/>
          </p:cNvSpPr>
          <p:nvPr/>
        </p:nvSpPr>
        <p:spPr bwMode="auto">
          <a:xfrm>
            <a:off x="0" y="34290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SINTESE COMPARATIVA DOS  MÉTODOS DIRECTO E INDIRECTO</a:t>
            </a:r>
          </a:p>
        </p:txBody>
      </p:sp>
      <p:sp>
        <p:nvSpPr>
          <p:cNvPr id="1037315" name="Rectangle 3"/>
          <p:cNvSpPr>
            <a:spLocks noChangeArrowheads="1"/>
          </p:cNvSpPr>
          <p:nvPr/>
        </p:nvSpPr>
        <p:spPr bwMode="auto">
          <a:xfrm>
            <a:off x="3727450" y="835025"/>
            <a:ext cx="1774825" cy="250825"/>
          </a:xfrm>
          <a:prstGeom prst="rect">
            <a:avLst/>
          </a:prstGeom>
          <a:gradFill rotWithShape="0">
            <a:gsLst>
              <a:gs pos="0">
                <a:srgbClr val="FFC5CF"/>
              </a:gs>
              <a:gs pos="100000">
                <a:srgbClr val="FFC5CF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 sz="1000">
                <a:solidFill>
                  <a:schemeClr val="tx1"/>
                </a:solidFill>
              </a:rPr>
              <a:t>MÉTODO DIRECTO </a:t>
            </a:r>
          </a:p>
        </p:txBody>
      </p:sp>
      <p:sp>
        <p:nvSpPr>
          <p:cNvPr id="1037316" name="Rectangle 4"/>
          <p:cNvSpPr>
            <a:spLocks noChangeArrowheads="1"/>
          </p:cNvSpPr>
          <p:nvPr/>
        </p:nvSpPr>
        <p:spPr bwMode="auto">
          <a:xfrm>
            <a:off x="7197725" y="835025"/>
            <a:ext cx="1762125" cy="250825"/>
          </a:xfrm>
          <a:prstGeom prst="rect">
            <a:avLst/>
          </a:prstGeom>
          <a:gradFill rotWithShape="0">
            <a:gsLst>
              <a:gs pos="0">
                <a:srgbClr val="FFC5CF"/>
              </a:gs>
              <a:gs pos="100000">
                <a:srgbClr val="FFC5CF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 sz="1000">
                <a:solidFill>
                  <a:schemeClr val="tx1"/>
                </a:solidFill>
              </a:rPr>
              <a:t>MÉTODO INDIRECTO</a:t>
            </a:r>
          </a:p>
        </p:txBody>
      </p:sp>
      <p:sp>
        <p:nvSpPr>
          <p:cNvPr id="1037317" name="Rectangle 5"/>
          <p:cNvSpPr>
            <a:spLocks noChangeArrowheads="1"/>
          </p:cNvSpPr>
          <p:nvPr/>
        </p:nvSpPr>
        <p:spPr bwMode="auto">
          <a:xfrm>
            <a:off x="2978150" y="1216025"/>
            <a:ext cx="3276600" cy="5556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Produção múltipla diversificada</a:t>
            </a:r>
          </a:p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Produção por Encomenda ou para Armazem</a:t>
            </a:r>
          </a:p>
        </p:txBody>
      </p:sp>
      <p:sp>
        <p:nvSpPr>
          <p:cNvPr id="1037318" name="Rectangle 6"/>
          <p:cNvSpPr>
            <a:spLocks noChangeArrowheads="1"/>
          </p:cNvSpPr>
          <p:nvPr/>
        </p:nvSpPr>
        <p:spPr bwMode="auto">
          <a:xfrm>
            <a:off x="6411913" y="1216025"/>
            <a:ext cx="3340100" cy="1012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Produção uniforme ou com pequeno número de produtos.</a:t>
            </a:r>
          </a:p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Produção contínua</a:t>
            </a:r>
          </a:p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Produção fundamentalmente para Armazém</a:t>
            </a:r>
          </a:p>
        </p:txBody>
      </p:sp>
      <p:grpSp>
        <p:nvGrpSpPr>
          <p:cNvPr id="1037319" name="Group 7"/>
          <p:cNvGrpSpPr>
            <a:grpSpLocks/>
          </p:cNvGrpSpPr>
          <p:nvPr/>
        </p:nvGrpSpPr>
        <p:grpSpPr bwMode="auto">
          <a:xfrm>
            <a:off x="158750" y="1073150"/>
            <a:ext cx="2501900" cy="596900"/>
            <a:chOff x="100" y="676"/>
            <a:chExt cx="1576" cy="376"/>
          </a:xfrm>
        </p:grpSpPr>
        <p:sp>
          <p:nvSpPr>
            <p:cNvPr id="1037320" name="AutoShape 8"/>
            <p:cNvSpPr>
              <a:spLocks noChangeArrowheads="1"/>
            </p:cNvSpPr>
            <p:nvPr/>
          </p:nvSpPr>
          <p:spPr bwMode="auto">
            <a:xfrm>
              <a:off x="100" y="676"/>
              <a:ext cx="1576" cy="376"/>
            </a:xfrm>
            <a:prstGeom prst="rightArrow">
              <a:avLst>
                <a:gd name="adj1" fmla="val 75000"/>
                <a:gd name="adj2" fmla="val 217259"/>
              </a:avLst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7321" name="Rectangle 9"/>
            <p:cNvSpPr>
              <a:spLocks noChangeArrowheads="1"/>
            </p:cNvSpPr>
            <p:nvPr/>
          </p:nvSpPr>
          <p:spPr bwMode="auto">
            <a:xfrm>
              <a:off x="128" y="778"/>
              <a:ext cx="1222" cy="173"/>
            </a:xfrm>
            <a:prstGeom prst="rect">
              <a:avLst/>
            </a:prstGeom>
            <a:solidFill>
              <a:srgbClr val="C8FEC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>
                <a:spcBef>
                  <a:spcPct val="50000"/>
                </a:spcBef>
              </a:pPr>
              <a:r>
                <a:rPr lang="en-US" sz="1200">
                  <a:solidFill>
                    <a:schemeClr val="tx1"/>
                  </a:solidFill>
                </a:rPr>
                <a:t>Regimes de Fabrico </a:t>
              </a:r>
            </a:p>
          </p:txBody>
        </p:sp>
      </p:grpSp>
      <p:grpSp>
        <p:nvGrpSpPr>
          <p:cNvPr id="1037322" name="Group 10"/>
          <p:cNvGrpSpPr>
            <a:grpSpLocks/>
          </p:cNvGrpSpPr>
          <p:nvPr/>
        </p:nvGrpSpPr>
        <p:grpSpPr bwMode="auto">
          <a:xfrm>
            <a:off x="158750" y="2216150"/>
            <a:ext cx="2501900" cy="596900"/>
            <a:chOff x="100" y="1396"/>
            <a:chExt cx="1576" cy="376"/>
          </a:xfrm>
        </p:grpSpPr>
        <p:sp>
          <p:nvSpPr>
            <p:cNvPr id="1037323" name="AutoShape 11"/>
            <p:cNvSpPr>
              <a:spLocks noChangeArrowheads="1"/>
            </p:cNvSpPr>
            <p:nvPr/>
          </p:nvSpPr>
          <p:spPr bwMode="auto">
            <a:xfrm>
              <a:off x="100" y="1396"/>
              <a:ext cx="1576" cy="376"/>
            </a:xfrm>
            <a:prstGeom prst="rightArrow">
              <a:avLst>
                <a:gd name="adj1" fmla="val 75000"/>
                <a:gd name="adj2" fmla="val 217259"/>
              </a:avLst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7324" name="Rectangle 12"/>
            <p:cNvSpPr>
              <a:spLocks noChangeArrowheads="1"/>
            </p:cNvSpPr>
            <p:nvPr/>
          </p:nvSpPr>
          <p:spPr bwMode="auto">
            <a:xfrm>
              <a:off x="125" y="1450"/>
              <a:ext cx="122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200">
                  <a:solidFill>
                    <a:schemeClr val="tx1"/>
                  </a:solidFill>
                </a:rPr>
                <a:t>Período de Cálculo Custo Industrial</a:t>
              </a:r>
            </a:p>
          </p:txBody>
        </p:sp>
      </p:grpSp>
      <p:sp>
        <p:nvSpPr>
          <p:cNvPr id="1037325" name="Rectangle 13"/>
          <p:cNvSpPr>
            <a:spLocks noChangeArrowheads="1"/>
          </p:cNvSpPr>
          <p:nvPr/>
        </p:nvSpPr>
        <p:spPr bwMode="auto">
          <a:xfrm>
            <a:off x="2941638" y="2359025"/>
            <a:ext cx="3351212" cy="2809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Corresponde ao tempo de produção da O/F.</a:t>
            </a:r>
          </a:p>
        </p:txBody>
      </p:sp>
      <p:sp>
        <p:nvSpPr>
          <p:cNvPr id="1037326" name="Rectangle 14"/>
          <p:cNvSpPr>
            <a:spLocks noChangeArrowheads="1"/>
          </p:cNvSpPr>
          <p:nvPr/>
        </p:nvSpPr>
        <p:spPr bwMode="auto">
          <a:xfrm>
            <a:off x="6411913" y="2359025"/>
            <a:ext cx="3340100" cy="2809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Corresponde ao  Mês (Período).</a:t>
            </a:r>
          </a:p>
        </p:txBody>
      </p:sp>
      <p:grpSp>
        <p:nvGrpSpPr>
          <p:cNvPr id="1037327" name="Group 15"/>
          <p:cNvGrpSpPr>
            <a:grpSpLocks/>
          </p:cNvGrpSpPr>
          <p:nvPr/>
        </p:nvGrpSpPr>
        <p:grpSpPr bwMode="auto">
          <a:xfrm>
            <a:off x="158750" y="2978150"/>
            <a:ext cx="2501900" cy="596900"/>
            <a:chOff x="100" y="1876"/>
            <a:chExt cx="1576" cy="376"/>
          </a:xfrm>
        </p:grpSpPr>
        <p:sp>
          <p:nvSpPr>
            <p:cNvPr id="1037328" name="AutoShape 16"/>
            <p:cNvSpPr>
              <a:spLocks noChangeArrowheads="1"/>
            </p:cNvSpPr>
            <p:nvPr/>
          </p:nvSpPr>
          <p:spPr bwMode="auto">
            <a:xfrm>
              <a:off x="100" y="1876"/>
              <a:ext cx="1576" cy="376"/>
            </a:xfrm>
            <a:prstGeom prst="rightArrow">
              <a:avLst>
                <a:gd name="adj1" fmla="val 75000"/>
                <a:gd name="adj2" fmla="val 217259"/>
              </a:avLst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7329" name="Rectangle 17"/>
            <p:cNvSpPr>
              <a:spLocks noChangeArrowheads="1"/>
            </p:cNvSpPr>
            <p:nvPr/>
          </p:nvSpPr>
          <p:spPr bwMode="auto">
            <a:xfrm>
              <a:off x="125" y="1930"/>
              <a:ext cx="122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200">
                  <a:solidFill>
                    <a:schemeClr val="tx1"/>
                  </a:solidFill>
                </a:rPr>
                <a:t>Forma de  Cálculo do Custo Industrial</a:t>
              </a:r>
            </a:p>
          </p:txBody>
        </p:sp>
      </p:grpSp>
      <p:sp>
        <p:nvSpPr>
          <p:cNvPr id="1037330" name="Rectangle 18"/>
          <p:cNvSpPr>
            <a:spLocks noChangeArrowheads="1"/>
          </p:cNvSpPr>
          <p:nvPr/>
        </p:nvSpPr>
        <p:spPr bwMode="auto">
          <a:xfrm>
            <a:off x="2906713" y="2892425"/>
            <a:ext cx="3419475" cy="11033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Por ordens de Produão ( lotes , obras , encomendas .etc.)</a:t>
            </a:r>
          </a:p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O custo unitário nem sempre é determinável, dado que a ordem de produção pode abranger artigos  diversificados.</a:t>
            </a:r>
          </a:p>
        </p:txBody>
      </p:sp>
      <p:sp>
        <p:nvSpPr>
          <p:cNvPr id="1037331" name="Rectangle 19"/>
          <p:cNvSpPr>
            <a:spLocks noChangeArrowheads="1"/>
          </p:cNvSpPr>
          <p:nvPr/>
        </p:nvSpPr>
        <p:spPr bwMode="auto">
          <a:xfrm>
            <a:off x="6411913" y="2892425"/>
            <a:ext cx="3394075" cy="1012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Por Produtos.</a:t>
            </a:r>
          </a:p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Dado que o produto é homogéneo é possivel determinar o seu custo unitário.</a:t>
            </a:r>
          </a:p>
          <a:p>
            <a:pPr algn="l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037332" name="Group 20"/>
          <p:cNvGrpSpPr>
            <a:grpSpLocks/>
          </p:cNvGrpSpPr>
          <p:nvPr/>
        </p:nvGrpSpPr>
        <p:grpSpPr bwMode="auto">
          <a:xfrm>
            <a:off x="158750" y="4121150"/>
            <a:ext cx="2654300" cy="596900"/>
            <a:chOff x="100" y="2596"/>
            <a:chExt cx="1672" cy="376"/>
          </a:xfrm>
        </p:grpSpPr>
        <p:sp>
          <p:nvSpPr>
            <p:cNvPr id="1037333" name="AutoShape 21"/>
            <p:cNvSpPr>
              <a:spLocks noChangeArrowheads="1"/>
            </p:cNvSpPr>
            <p:nvPr/>
          </p:nvSpPr>
          <p:spPr bwMode="auto">
            <a:xfrm>
              <a:off x="100" y="2596"/>
              <a:ext cx="1672" cy="376"/>
            </a:xfrm>
            <a:prstGeom prst="rightArrow">
              <a:avLst>
                <a:gd name="adj1" fmla="val 75000"/>
                <a:gd name="adj2" fmla="val 230493"/>
              </a:avLst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7334" name="Rectangle 22"/>
            <p:cNvSpPr>
              <a:spLocks noChangeArrowheads="1"/>
            </p:cNvSpPr>
            <p:nvPr/>
          </p:nvSpPr>
          <p:spPr bwMode="auto">
            <a:xfrm>
              <a:off x="133" y="2698"/>
              <a:ext cx="1222" cy="173"/>
            </a:xfrm>
            <a:prstGeom prst="rect">
              <a:avLst/>
            </a:prstGeom>
            <a:solidFill>
              <a:srgbClr val="C8FEC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>
                <a:spcBef>
                  <a:spcPct val="50000"/>
                </a:spcBef>
              </a:pPr>
              <a:r>
                <a:rPr lang="en-US" sz="1200">
                  <a:solidFill>
                    <a:schemeClr val="tx1"/>
                  </a:solidFill>
                </a:rPr>
                <a:t>Identificação do produto </a:t>
              </a:r>
            </a:p>
          </p:txBody>
        </p:sp>
      </p:grpSp>
      <p:sp>
        <p:nvSpPr>
          <p:cNvPr id="1037335" name="Rectangle 23"/>
          <p:cNvSpPr>
            <a:spLocks noChangeArrowheads="1"/>
          </p:cNvSpPr>
          <p:nvPr/>
        </p:nvSpPr>
        <p:spPr bwMode="auto">
          <a:xfrm>
            <a:off x="2906713" y="4187825"/>
            <a:ext cx="3419475" cy="7381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É identificavel ao longo de todo o processo de produção pela ordem de fabrico.</a:t>
            </a:r>
          </a:p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Identificam-se os custos relacionados com a ordem.</a:t>
            </a:r>
          </a:p>
        </p:txBody>
      </p:sp>
      <p:sp>
        <p:nvSpPr>
          <p:cNvPr id="1037336" name="Rectangle 24"/>
          <p:cNvSpPr>
            <a:spLocks noChangeArrowheads="1"/>
          </p:cNvSpPr>
          <p:nvPr/>
        </p:nvSpPr>
        <p:spPr bwMode="auto">
          <a:xfrm>
            <a:off x="6411913" y="4111625"/>
            <a:ext cx="3394075" cy="9207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Produto não é identificável por ordens de produção.</a:t>
            </a:r>
          </a:p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Basta conhecer a produção do mês e os respectivos custos directos.</a:t>
            </a:r>
          </a:p>
        </p:txBody>
      </p:sp>
      <p:grpSp>
        <p:nvGrpSpPr>
          <p:cNvPr id="1037337" name="Group 25"/>
          <p:cNvGrpSpPr>
            <a:grpSpLocks/>
          </p:cNvGrpSpPr>
          <p:nvPr/>
        </p:nvGrpSpPr>
        <p:grpSpPr bwMode="auto">
          <a:xfrm>
            <a:off x="158750" y="5111750"/>
            <a:ext cx="2654300" cy="596900"/>
            <a:chOff x="100" y="3220"/>
            <a:chExt cx="1672" cy="376"/>
          </a:xfrm>
        </p:grpSpPr>
        <p:sp>
          <p:nvSpPr>
            <p:cNvPr id="1037338" name="AutoShape 26"/>
            <p:cNvSpPr>
              <a:spLocks noChangeArrowheads="1"/>
            </p:cNvSpPr>
            <p:nvPr/>
          </p:nvSpPr>
          <p:spPr bwMode="auto">
            <a:xfrm>
              <a:off x="100" y="3220"/>
              <a:ext cx="1672" cy="376"/>
            </a:xfrm>
            <a:prstGeom prst="rightArrow">
              <a:avLst>
                <a:gd name="adj1" fmla="val 75000"/>
                <a:gd name="adj2" fmla="val 230493"/>
              </a:avLst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7339" name="Rectangle 27"/>
            <p:cNvSpPr>
              <a:spLocks noChangeArrowheads="1"/>
            </p:cNvSpPr>
            <p:nvPr/>
          </p:nvSpPr>
          <p:spPr bwMode="auto">
            <a:xfrm>
              <a:off x="164" y="3274"/>
              <a:ext cx="122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200">
                  <a:solidFill>
                    <a:schemeClr val="tx1"/>
                  </a:solidFill>
                </a:rPr>
                <a:t>Acumulação dos Custos Industriais</a:t>
              </a:r>
            </a:p>
          </p:txBody>
        </p:sp>
      </p:grpSp>
      <p:sp>
        <p:nvSpPr>
          <p:cNvPr id="1037340" name="Rectangle 28"/>
          <p:cNvSpPr>
            <a:spLocks noChangeArrowheads="1"/>
          </p:cNvSpPr>
          <p:nvPr/>
        </p:nvSpPr>
        <p:spPr bwMode="auto">
          <a:xfrm>
            <a:off x="2906713" y="5026025"/>
            <a:ext cx="3419475" cy="9207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É feita  por ordens de produção nas fichas de custos.</a:t>
            </a:r>
          </a:p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A acumulação é feita durante todo o período de produção da ordem.</a:t>
            </a:r>
          </a:p>
        </p:txBody>
      </p:sp>
      <p:sp>
        <p:nvSpPr>
          <p:cNvPr id="1037341" name="Rectangle 29"/>
          <p:cNvSpPr>
            <a:spLocks noChangeArrowheads="1"/>
          </p:cNvSpPr>
          <p:nvPr/>
        </p:nvSpPr>
        <p:spPr bwMode="auto">
          <a:xfrm>
            <a:off x="6411913" y="5102225"/>
            <a:ext cx="3394075" cy="8302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É feita por cada Produto.</a:t>
            </a:r>
          </a:p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Acumulação mensal dos custos.</a:t>
            </a:r>
          </a:p>
          <a:p>
            <a:pPr algn="l" defTabSz="762000" eaLnBrk="1" hangingPunct="1">
              <a:spcBef>
                <a:spcPct val="50000"/>
              </a:spcBef>
            </a:pPr>
            <a:endParaRPr lang="en-US" sz="1200" b="0">
              <a:solidFill>
                <a:schemeClr val="tx1"/>
              </a:solidFill>
            </a:endParaRPr>
          </a:p>
        </p:txBody>
      </p:sp>
      <p:grpSp>
        <p:nvGrpSpPr>
          <p:cNvPr id="1037342" name="Group 30"/>
          <p:cNvGrpSpPr>
            <a:grpSpLocks/>
          </p:cNvGrpSpPr>
          <p:nvPr/>
        </p:nvGrpSpPr>
        <p:grpSpPr bwMode="auto">
          <a:xfrm>
            <a:off x="158750" y="6026150"/>
            <a:ext cx="2501900" cy="596900"/>
            <a:chOff x="100" y="3796"/>
            <a:chExt cx="1576" cy="376"/>
          </a:xfrm>
        </p:grpSpPr>
        <p:sp>
          <p:nvSpPr>
            <p:cNvPr id="1037343" name="AutoShape 31"/>
            <p:cNvSpPr>
              <a:spLocks noChangeArrowheads="1"/>
            </p:cNvSpPr>
            <p:nvPr/>
          </p:nvSpPr>
          <p:spPr bwMode="auto">
            <a:xfrm>
              <a:off x="100" y="3796"/>
              <a:ext cx="1576" cy="376"/>
            </a:xfrm>
            <a:prstGeom prst="rightArrow">
              <a:avLst>
                <a:gd name="adj1" fmla="val 75000"/>
                <a:gd name="adj2" fmla="val 217259"/>
              </a:avLst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37344" name="Rectangle 32"/>
            <p:cNvSpPr>
              <a:spLocks noChangeArrowheads="1"/>
            </p:cNvSpPr>
            <p:nvPr/>
          </p:nvSpPr>
          <p:spPr bwMode="auto">
            <a:xfrm>
              <a:off x="125" y="3850"/>
              <a:ext cx="122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200">
                  <a:solidFill>
                    <a:schemeClr val="tx1"/>
                  </a:solidFill>
                </a:rPr>
                <a:t>Determinação do Custo da P.V.F. no final mês.</a:t>
              </a:r>
            </a:p>
          </p:txBody>
        </p:sp>
      </p:grpSp>
      <p:sp>
        <p:nvSpPr>
          <p:cNvPr id="1037345" name="Rectangle 33"/>
          <p:cNvSpPr>
            <a:spLocks noChangeArrowheads="1"/>
          </p:cNvSpPr>
          <p:nvPr/>
        </p:nvSpPr>
        <p:spPr bwMode="auto">
          <a:xfrm>
            <a:off x="2906713" y="6016625"/>
            <a:ext cx="3419475" cy="5556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Pelo saldo da ficha de custos.</a:t>
            </a:r>
          </a:p>
          <a:p>
            <a:pPr algn="l" defTabSz="762000" eaLnBrk="1" hangingPunct="1">
              <a:spcBef>
                <a:spcPct val="50000"/>
              </a:spcBef>
            </a:pPr>
            <a:endParaRPr lang="en-US" sz="1200" b="0">
              <a:solidFill>
                <a:schemeClr val="tx1"/>
              </a:solidFill>
            </a:endParaRPr>
          </a:p>
        </p:txBody>
      </p:sp>
      <p:sp>
        <p:nvSpPr>
          <p:cNvPr id="1037346" name="Rectangle 34"/>
          <p:cNvSpPr>
            <a:spLocks noChangeArrowheads="1"/>
          </p:cNvSpPr>
          <p:nvPr/>
        </p:nvSpPr>
        <p:spPr bwMode="auto">
          <a:xfrm>
            <a:off x="6411913" y="6016625"/>
            <a:ext cx="3394075" cy="4635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200" b="0">
                <a:solidFill>
                  <a:schemeClr val="tx1"/>
                </a:solidFill>
              </a:rPr>
              <a:t>Terá de efectuar-se a inventariação da P.V.F. no fim do mês e proceder-se à  sua valorização.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6BDC5-886C-407B-9AA7-3EDE3FB8592A}" type="slidenum">
              <a:rPr lang="en-US"/>
              <a:pPr/>
              <a:t>104</a:t>
            </a:fld>
            <a:endParaRPr lang="en-US"/>
          </a:p>
        </p:txBody>
      </p:sp>
      <p:pic>
        <p:nvPicPr>
          <p:cNvPr id="1038338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1244600"/>
            <a:ext cx="3683000" cy="377825"/>
          </a:xfrm>
          <a:prstGeom prst="rect">
            <a:avLst/>
          </a:prstGeom>
          <a:solidFill>
            <a:srgbClr val="FDE3BA"/>
          </a:solidFill>
          <a:ln w="12700">
            <a:solidFill>
              <a:srgbClr val="DBFFB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38339" name="Object 3"/>
          <p:cNvGraphicFramePr>
            <a:graphicFrameLocks/>
          </p:cNvGraphicFramePr>
          <p:nvPr/>
        </p:nvGraphicFramePr>
        <p:xfrm>
          <a:off x="200025" y="1876425"/>
          <a:ext cx="3249613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347" name="Folha de cálculo" r:id="rId4" imgW="3259080" imgH="1339560" progId="Excel.Sheet.5">
                  <p:embed/>
                </p:oleObj>
              </mc:Choice>
              <mc:Fallback>
                <p:oleObj name="Folha de cálculo" r:id="rId4" imgW="3259080" imgH="133956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" y="1876425"/>
                        <a:ext cx="3249613" cy="1047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8340" name="Object 4"/>
          <p:cNvGraphicFramePr>
            <a:graphicFrameLocks/>
          </p:cNvGraphicFramePr>
          <p:nvPr/>
        </p:nvGraphicFramePr>
        <p:xfrm>
          <a:off x="247650" y="3228975"/>
          <a:ext cx="4171950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348" name="Folha de cálculo" r:id="rId6" imgW="5294160" imgH="841320" progId="Excel.Sheet.5">
                  <p:embed/>
                </p:oleObj>
              </mc:Choice>
              <mc:Fallback>
                <p:oleObj name="Folha de cálculo" r:id="rId6" imgW="5294160" imgH="841320" progId="Excel.Sheet.5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650" y="3228975"/>
                        <a:ext cx="4171950" cy="641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8341" name="Object 5"/>
          <p:cNvGraphicFramePr>
            <a:graphicFrameLocks/>
          </p:cNvGraphicFramePr>
          <p:nvPr/>
        </p:nvGraphicFramePr>
        <p:xfrm>
          <a:off x="5534025" y="1171575"/>
          <a:ext cx="4143375" cy="326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349" name="Folha de cálculo" r:id="rId8" imgW="4009680" imgH="3350880" progId="Excel.Sheet.5">
                  <p:embed/>
                </p:oleObj>
              </mc:Choice>
              <mc:Fallback>
                <p:oleObj name="Folha de cálculo" r:id="rId8" imgW="4009680" imgH="3350880" progId="Excel.Sheet.5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4025" y="1171575"/>
                        <a:ext cx="4143375" cy="3265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8342" name="Picture 6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4789488"/>
            <a:ext cx="4013200" cy="65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38343" name="AutoShape 7"/>
          <p:cNvSpPr>
            <a:spLocks noChangeArrowheads="1"/>
          </p:cNvSpPr>
          <p:nvPr/>
        </p:nvSpPr>
        <p:spPr bwMode="auto">
          <a:xfrm>
            <a:off x="4273550" y="4805363"/>
            <a:ext cx="1130300" cy="520700"/>
          </a:xfrm>
          <a:prstGeom prst="rightArrow">
            <a:avLst>
              <a:gd name="adj1" fmla="val 50000"/>
              <a:gd name="adj2" fmla="val 108547"/>
            </a:avLst>
          </a:prstGeom>
          <a:solidFill>
            <a:srgbClr val="FCFEB9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038344" name="Rectangle 8"/>
          <p:cNvSpPr>
            <a:spLocks noChangeArrowheads="1"/>
          </p:cNvSpPr>
          <p:nvPr/>
        </p:nvSpPr>
        <p:spPr bwMode="auto">
          <a:xfrm>
            <a:off x="4191000" y="4951413"/>
            <a:ext cx="1304925" cy="27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CONTUDO</a:t>
            </a:r>
          </a:p>
        </p:txBody>
      </p:sp>
      <p:pic>
        <p:nvPicPr>
          <p:cNvPr id="1038345" name="Picture 9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4446588"/>
            <a:ext cx="3732213" cy="229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38346" name="Rectangle 10"/>
          <p:cNvSpPr>
            <a:spLocks noChangeArrowheads="1"/>
          </p:cNvSpPr>
          <p:nvPr/>
        </p:nvSpPr>
        <p:spPr bwMode="auto">
          <a:xfrm>
            <a:off x="0" y="569913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AVALIAÇÃO  DA  PRODUÇÃO  ACABADA  E  EM  VIAS DE FABRICO</a:t>
            </a:r>
            <a:br>
              <a:rPr lang="en-US" sz="1200" b="0">
                <a:solidFill>
                  <a:schemeClr val="tx2"/>
                </a:solidFill>
              </a:rPr>
            </a:br>
            <a:r>
              <a:rPr lang="en-US" sz="900" b="0">
                <a:solidFill>
                  <a:schemeClr val="tx2"/>
                </a:solidFill>
              </a:rPr>
              <a:t>= EXEMPLO  1 =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E280A-2E3B-4815-ABBD-02C131998469}" type="slidenum">
              <a:rPr lang="en-US"/>
              <a:pPr/>
              <a:t>105</a:t>
            </a:fld>
            <a:endParaRPr lang="en-US"/>
          </a:p>
        </p:txBody>
      </p:sp>
      <p:sp>
        <p:nvSpPr>
          <p:cNvPr id="1039362" name="Rectangle 2"/>
          <p:cNvSpPr>
            <a:spLocks noChangeArrowheads="1"/>
          </p:cNvSpPr>
          <p:nvPr/>
        </p:nvSpPr>
        <p:spPr bwMode="auto">
          <a:xfrm>
            <a:off x="0" y="708025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AVALIAÇÃO  DA  PRODUÇÃO  ACABADA  E  EM  VIAS DE FABRICO</a:t>
            </a:r>
            <a:br>
              <a:rPr lang="en-US" sz="1200" b="0">
                <a:solidFill>
                  <a:schemeClr val="tx2"/>
                </a:solidFill>
              </a:rPr>
            </a:br>
            <a:r>
              <a:rPr lang="en-US" sz="900" b="0">
                <a:solidFill>
                  <a:schemeClr val="tx2"/>
                </a:solidFill>
              </a:rPr>
              <a:t>= EXEMPLO  2 =</a:t>
            </a:r>
          </a:p>
        </p:txBody>
      </p:sp>
      <p:graphicFrame>
        <p:nvGraphicFramePr>
          <p:cNvPr id="1039363" name="Object 3"/>
          <p:cNvGraphicFramePr>
            <a:graphicFrameLocks/>
          </p:cNvGraphicFramePr>
          <p:nvPr/>
        </p:nvGraphicFramePr>
        <p:xfrm>
          <a:off x="6697663" y="1536700"/>
          <a:ext cx="2746375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425" name="Folha de cálculo" r:id="rId3" imgW="2757240" imgH="860400" progId="Excel.Sheet.5">
                  <p:embed/>
                </p:oleObj>
              </mc:Choice>
              <mc:Fallback>
                <p:oleObj name="Folha de cálculo" r:id="rId3" imgW="2757240" imgH="86040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7663" y="1536700"/>
                        <a:ext cx="2746375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364" name="Object 4"/>
          <p:cNvGraphicFramePr>
            <a:graphicFrameLocks/>
          </p:cNvGraphicFramePr>
          <p:nvPr/>
        </p:nvGraphicFramePr>
        <p:xfrm>
          <a:off x="5676900" y="1279525"/>
          <a:ext cx="4181475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426" name="Folha de cálculo" r:id="rId5" imgW="4190760" imgH="177480" progId="Excel.Sheet.5">
                  <p:embed/>
                </p:oleObj>
              </mc:Choice>
              <mc:Fallback>
                <p:oleObj name="Folha de cálculo" r:id="rId5" imgW="4190760" imgH="177480" progId="Excel.Sheet.5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6900" y="1279525"/>
                        <a:ext cx="4181475" cy="152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365" name="Object 5"/>
          <p:cNvGraphicFramePr>
            <a:graphicFrameLocks/>
          </p:cNvGraphicFramePr>
          <p:nvPr/>
        </p:nvGraphicFramePr>
        <p:xfrm>
          <a:off x="1485900" y="4032250"/>
          <a:ext cx="4181475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427" name="Folha de cálculo" r:id="rId7" imgW="4190760" imgH="1191960" progId="Excel.Sheet.5">
                  <p:embed/>
                </p:oleObj>
              </mc:Choice>
              <mc:Fallback>
                <p:oleObj name="Folha de cálculo" r:id="rId7" imgW="4190760" imgH="1191960" progId="Excel.Sheet.5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5900" y="4032250"/>
                        <a:ext cx="4181475" cy="981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366" name="Object 6"/>
          <p:cNvGraphicFramePr>
            <a:graphicFrameLocks/>
          </p:cNvGraphicFramePr>
          <p:nvPr/>
        </p:nvGraphicFramePr>
        <p:xfrm>
          <a:off x="3048000" y="1241425"/>
          <a:ext cx="25146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428" name="Folha de cálculo" r:id="rId9" imgW="2757240" imgH="1191960" progId="Excel.Sheet.5">
                  <p:embed/>
                </p:oleObj>
              </mc:Choice>
              <mc:Fallback>
                <p:oleObj name="Folha de cálculo" r:id="rId9" imgW="2757240" imgH="1191960" progId="Excel.Sheet.5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1241425"/>
                        <a:ext cx="25146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367" name="Object 7"/>
          <p:cNvGraphicFramePr>
            <a:graphicFrameLocks/>
          </p:cNvGraphicFramePr>
          <p:nvPr/>
        </p:nvGraphicFramePr>
        <p:xfrm>
          <a:off x="228600" y="2574925"/>
          <a:ext cx="95250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429" name="Folha de cálculo" r:id="rId11" imgW="10875960" imgH="1701720" progId="Excel.Sheet.5">
                  <p:embed/>
                </p:oleObj>
              </mc:Choice>
              <mc:Fallback>
                <p:oleObj name="Folha de cálculo" r:id="rId11" imgW="10875960" imgH="1701720" progId="Excel.Sheet.5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2574925"/>
                        <a:ext cx="95250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368" name="Object 8"/>
          <p:cNvGraphicFramePr>
            <a:graphicFrameLocks/>
          </p:cNvGraphicFramePr>
          <p:nvPr/>
        </p:nvGraphicFramePr>
        <p:xfrm>
          <a:off x="6078538" y="4175125"/>
          <a:ext cx="3675062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430" name="Folha de cálculo" r:id="rId13" imgW="4349520" imgH="2854080" progId="Excel.Sheet.5">
                  <p:embed/>
                </p:oleObj>
              </mc:Choice>
              <mc:Fallback>
                <p:oleObj name="Folha de cálculo" r:id="rId13" imgW="4349520" imgH="2854080" progId="Excel.Sheet.5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8538" y="4175125"/>
                        <a:ext cx="3675062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9369" name="Object 9"/>
          <p:cNvGraphicFramePr>
            <a:graphicFrameLocks/>
          </p:cNvGraphicFramePr>
          <p:nvPr/>
        </p:nvGraphicFramePr>
        <p:xfrm>
          <a:off x="1562100" y="5289550"/>
          <a:ext cx="3848100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431" name="Folha de cálculo" r:id="rId15" imgW="4349520" imgH="1191960" progId="Excel.Sheet.5">
                  <p:embed/>
                </p:oleObj>
              </mc:Choice>
              <mc:Fallback>
                <p:oleObj name="Folha de cálculo" r:id="rId15" imgW="4349520" imgH="1191960" progId="Excel.Sheet.5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2100" y="5289550"/>
                        <a:ext cx="3848100" cy="866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39370" name="Group 10"/>
          <p:cNvGrpSpPr>
            <a:grpSpLocks/>
          </p:cNvGrpSpPr>
          <p:nvPr/>
        </p:nvGrpSpPr>
        <p:grpSpPr bwMode="auto">
          <a:xfrm>
            <a:off x="179388" y="4003675"/>
            <a:ext cx="946150" cy="1003300"/>
            <a:chOff x="113" y="2292"/>
            <a:chExt cx="596" cy="632"/>
          </a:xfrm>
        </p:grpSpPr>
        <p:sp>
          <p:nvSpPr>
            <p:cNvPr id="1039371" name="Freeform 11"/>
            <p:cNvSpPr>
              <a:spLocks/>
            </p:cNvSpPr>
            <p:nvPr/>
          </p:nvSpPr>
          <p:spPr bwMode="auto">
            <a:xfrm>
              <a:off x="520" y="2878"/>
              <a:ext cx="122" cy="38"/>
            </a:xfrm>
            <a:custGeom>
              <a:avLst/>
              <a:gdLst>
                <a:gd name="T0" fmla="*/ 64 w 122"/>
                <a:gd name="T1" fmla="*/ 6 h 38"/>
                <a:gd name="T2" fmla="*/ 76 w 122"/>
                <a:gd name="T3" fmla="*/ 13 h 38"/>
                <a:gd name="T4" fmla="*/ 92 w 122"/>
                <a:gd name="T5" fmla="*/ 20 h 38"/>
                <a:gd name="T6" fmla="*/ 107 w 122"/>
                <a:gd name="T7" fmla="*/ 24 h 38"/>
                <a:gd name="T8" fmla="*/ 114 w 122"/>
                <a:gd name="T9" fmla="*/ 26 h 38"/>
                <a:gd name="T10" fmla="*/ 121 w 122"/>
                <a:gd name="T11" fmla="*/ 29 h 38"/>
                <a:gd name="T12" fmla="*/ 121 w 122"/>
                <a:gd name="T13" fmla="*/ 34 h 38"/>
                <a:gd name="T14" fmla="*/ 108 w 122"/>
                <a:gd name="T15" fmla="*/ 35 h 38"/>
                <a:gd name="T16" fmla="*/ 77 w 122"/>
                <a:gd name="T17" fmla="*/ 37 h 38"/>
                <a:gd name="T18" fmla="*/ 57 w 122"/>
                <a:gd name="T19" fmla="*/ 37 h 38"/>
                <a:gd name="T20" fmla="*/ 38 w 122"/>
                <a:gd name="T21" fmla="*/ 36 h 38"/>
                <a:gd name="T22" fmla="*/ 30 w 122"/>
                <a:gd name="T23" fmla="*/ 29 h 38"/>
                <a:gd name="T24" fmla="*/ 26 w 122"/>
                <a:gd name="T25" fmla="*/ 29 h 38"/>
                <a:gd name="T26" fmla="*/ 26 w 122"/>
                <a:gd name="T27" fmla="*/ 34 h 38"/>
                <a:gd name="T28" fmla="*/ 25 w 122"/>
                <a:gd name="T29" fmla="*/ 35 h 38"/>
                <a:gd name="T30" fmla="*/ 18 w 122"/>
                <a:gd name="T31" fmla="*/ 37 h 38"/>
                <a:gd name="T32" fmla="*/ 10 w 122"/>
                <a:gd name="T33" fmla="*/ 36 h 38"/>
                <a:gd name="T34" fmla="*/ 5 w 122"/>
                <a:gd name="T35" fmla="*/ 29 h 38"/>
                <a:gd name="T36" fmla="*/ 0 w 122"/>
                <a:gd name="T37" fmla="*/ 22 h 38"/>
                <a:gd name="T38" fmla="*/ 0 w 122"/>
                <a:gd name="T39" fmla="*/ 13 h 38"/>
                <a:gd name="T40" fmla="*/ 20 w 122"/>
                <a:gd name="T41" fmla="*/ 9 h 38"/>
                <a:gd name="T42" fmla="*/ 42 w 122"/>
                <a:gd name="T43" fmla="*/ 6 h 38"/>
                <a:gd name="T44" fmla="*/ 54 w 122"/>
                <a:gd name="T45" fmla="*/ 0 h 38"/>
                <a:gd name="T46" fmla="*/ 64 w 122"/>
                <a:gd name="T47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2" h="38">
                  <a:moveTo>
                    <a:pt x="64" y="6"/>
                  </a:moveTo>
                  <a:lnTo>
                    <a:pt x="76" y="13"/>
                  </a:lnTo>
                  <a:lnTo>
                    <a:pt x="92" y="20"/>
                  </a:lnTo>
                  <a:lnTo>
                    <a:pt x="107" y="24"/>
                  </a:lnTo>
                  <a:lnTo>
                    <a:pt x="114" y="26"/>
                  </a:lnTo>
                  <a:lnTo>
                    <a:pt x="121" y="29"/>
                  </a:lnTo>
                  <a:lnTo>
                    <a:pt x="121" y="34"/>
                  </a:lnTo>
                  <a:lnTo>
                    <a:pt x="108" y="35"/>
                  </a:lnTo>
                  <a:lnTo>
                    <a:pt x="77" y="37"/>
                  </a:lnTo>
                  <a:lnTo>
                    <a:pt x="57" y="37"/>
                  </a:lnTo>
                  <a:lnTo>
                    <a:pt x="38" y="36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34"/>
                  </a:lnTo>
                  <a:lnTo>
                    <a:pt x="25" y="35"/>
                  </a:lnTo>
                  <a:lnTo>
                    <a:pt x="18" y="37"/>
                  </a:lnTo>
                  <a:lnTo>
                    <a:pt x="10" y="36"/>
                  </a:lnTo>
                  <a:lnTo>
                    <a:pt x="5" y="29"/>
                  </a:lnTo>
                  <a:lnTo>
                    <a:pt x="0" y="22"/>
                  </a:lnTo>
                  <a:lnTo>
                    <a:pt x="0" y="13"/>
                  </a:lnTo>
                  <a:lnTo>
                    <a:pt x="20" y="9"/>
                  </a:lnTo>
                  <a:lnTo>
                    <a:pt x="42" y="6"/>
                  </a:lnTo>
                  <a:lnTo>
                    <a:pt x="54" y="0"/>
                  </a:lnTo>
                  <a:lnTo>
                    <a:pt x="64" y="6"/>
                  </a:lnTo>
                </a:path>
              </a:pathLst>
            </a:custGeom>
            <a:solidFill>
              <a:srgbClr val="8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72" name="Freeform 12"/>
            <p:cNvSpPr>
              <a:spLocks/>
            </p:cNvSpPr>
            <p:nvPr/>
          </p:nvSpPr>
          <p:spPr bwMode="auto">
            <a:xfrm>
              <a:off x="589" y="2772"/>
              <a:ext cx="120" cy="51"/>
            </a:xfrm>
            <a:custGeom>
              <a:avLst/>
              <a:gdLst>
                <a:gd name="T0" fmla="*/ 0 w 120"/>
                <a:gd name="T1" fmla="*/ 14 h 51"/>
                <a:gd name="T2" fmla="*/ 7 w 120"/>
                <a:gd name="T3" fmla="*/ 11 h 51"/>
                <a:gd name="T4" fmla="*/ 59 w 120"/>
                <a:gd name="T5" fmla="*/ 0 h 51"/>
                <a:gd name="T6" fmla="*/ 62 w 120"/>
                <a:gd name="T7" fmla="*/ 4 h 51"/>
                <a:gd name="T8" fmla="*/ 70 w 120"/>
                <a:gd name="T9" fmla="*/ 15 h 51"/>
                <a:gd name="T10" fmla="*/ 95 w 120"/>
                <a:gd name="T11" fmla="*/ 22 h 51"/>
                <a:gd name="T12" fmla="*/ 111 w 120"/>
                <a:gd name="T13" fmla="*/ 24 h 51"/>
                <a:gd name="T14" fmla="*/ 117 w 120"/>
                <a:gd name="T15" fmla="*/ 26 h 51"/>
                <a:gd name="T16" fmla="*/ 119 w 120"/>
                <a:gd name="T17" fmla="*/ 35 h 51"/>
                <a:gd name="T18" fmla="*/ 112 w 120"/>
                <a:gd name="T19" fmla="*/ 38 h 51"/>
                <a:gd name="T20" fmla="*/ 93 w 120"/>
                <a:gd name="T21" fmla="*/ 41 h 51"/>
                <a:gd name="T22" fmla="*/ 64 w 120"/>
                <a:gd name="T23" fmla="*/ 45 h 51"/>
                <a:gd name="T24" fmla="*/ 45 w 120"/>
                <a:gd name="T25" fmla="*/ 45 h 51"/>
                <a:gd name="T26" fmla="*/ 28 w 120"/>
                <a:gd name="T27" fmla="*/ 41 h 51"/>
                <a:gd name="T28" fmla="*/ 27 w 120"/>
                <a:gd name="T29" fmla="*/ 43 h 51"/>
                <a:gd name="T30" fmla="*/ 28 w 120"/>
                <a:gd name="T31" fmla="*/ 47 h 51"/>
                <a:gd name="T32" fmla="*/ 15 w 120"/>
                <a:gd name="T33" fmla="*/ 50 h 51"/>
                <a:gd name="T34" fmla="*/ 9 w 120"/>
                <a:gd name="T35" fmla="*/ 43 h 51"/>
                <a:gd name="T36" fmla="*/ 2 w 120"/>
                <a:gd name="T37" fmla="*/ 35 h 51"/>
                <a:gd name="T38" fmla="*/ 2 w 120"/>
                <a:gd name="T39" fmla="*/ 18 h 51"/>
                <a:gd name="T40" fmla="*/ 1 w 120"/>
                <a:gd name="T41" fmla="*/ 14 h 51"/>
                <a:gd name="T42" fmla="*/ 0 w 120"/>
                <a:gd name="T43" fmla="*/ 1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0" h="51">
                  <a:moveTo>
                    <a:pt x="0" y="14"/>
                  </a:moveTo>
                  <a:lnTo>
                    <a:pt x="7" y="11"/>
                  </a:lnTo>
                  <a:lnTo>
                    <a:pt x="59" y="0"/>
                  </a:lnTo>
                  <a:lnTo>
                    <a:pt x="62" y="4"/>
                  </a:lnTo>
                  <a:lnTo>
                    <a:pt x="70" y="15"/>
                  </a:lnTo>
                  <a:lnTo>
                    <a:pt x="95" y="22"/>
                  </a:lnTo>
                  <a:lnTo>
                    <a:pt x="111" y="24"/>
                  </a:lnTo>
                  <a:lnTo>
                    <a:pt x="117" y="26"/>
                  </a:lnTo>
                  <a:lnTo>
                    <a:pt x="119" y="35"/>
                  </a:lnTo>
                  <a:lnTo>
                    <a:pt x="112" y="38"/>
                  </a:lnTo>
                  <a:lnTo>
                    <a:pt x="93" y="41"/>
                  </a:lnTo>
                  <a:lnTo>
                    <a:pt x="64" y="45"/>
                  </a:lnTo>
                  <a:lnTo>
                    <a:pt x="45" y="45"/>
                  </a:lnTo>
                  <a:lnTo>
                    <a:pt x="28" y="41"/>
                  </a:lnTo>
                  <a:lnTo>
                    <a:pt x="27" y="43"/>
                  </a:lnTo>
                  <a:lnTo>
                    <a:pt x="28" y="47"/>
                  </a:lnTo>
                  <a:lnTo>
                    <a:pt x="15" y="50"/>
                  </a:lnTo>
                  <a:lnTo>
                    <a:pt x="9" y="43"/>
                  </a:lnTo>
                  <a:lnTo>
                    <a:pt x="2" y="35"/>
                  </a:lnTo>
                  <a:lnTo>
                    <a:pt x="2" y="18"/>
                  </a:lnTo>
                  <a:lnTo>
                    <a:pt x="1" y="14"/>
                  </a:lnTo>
                  <a:lnTo>
                    <a:pt x="0" y="14"/>
                  </a:lnTo>
                </a:path>
              </a:pathLst>
            </a:custGeom>
            <a:solidFill>
              <a:srgbClr val="8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73" name="Freeform 13"/>
            <p:cNvSpPr>
              <a:spLocks/>
            </p:cNvSpPr>
            <p:nvPr/>
          </p:nvSpPr>
          <p:spPr bwMode="auto">
            <a:xfrm>
              <a:off x="165" y="2292"/>
              <a:ext cx="146" cy="112"/>
            </a:xfrm>
            <a:custGeom>
              <a:avLst/>
              <a:gdLst>
                <a:gd name="T0" fmla="*/ 143 w 146"/>
                <a:gd name="T1" fmla="*/ 32 h 112"/>
                <a:gd name="T2" fmla="*/ 141 w 146"/>
                <a:gd name="T3" fmla="*/ 39 h 112"/>
                <a:gd name="T4" fmla="*/ 136 w 146"/>
                <a:gd name="T5" fmla="*/ 43 h 112"/>
                <a:gd name="T6" fmla="*/ 82 w 146"/>
                <a:gd name="T7" fmla="*/ 105 h 112"/>
                <a:gd name="T8" fmla="*/ 62 w 146"/>
                <a:gd name="T9" fmla="*/ 110 h 112"/>
                <a:gd name="T10" fmla="*/ 46 w 146"/>
                <a:gd name="T11" fmla="*/ 111 h 112"/>
                <a:gd name="T12" fmla="*/ 30 w 146"/>
                <a:gd name="T13" fmla="*/ 109 h 112"/>
                <a:gd name="T14" fmla="*/ 19 w 146"/>
                <a:gd name="T15" fmla="*/ 103 h 112"/>
                <a:gd name="T16" fmla="*/ 11 w 146"/>
                <a:gd name="T17" fmla="*/ 97 h 112"/>
                <a:gd name="T18" fmla="*/ 3 w 146"/>
                <a:gd name="T19" fmla="*/ 85 h 112"/>
                <a:gd name="T20" fmla="*/ 0 w 146"/>
                <a:gd name="T21" fmla="*/ 77 h 112"/>
                <a:gd name="T22" fmla="*/ 0 w 146"/>
                <a:gd name="T23" fmla="*/ 70 h 112"/>
                <a:gd name="T24" fmla="*/ 4 w 146"/>
                <a:gd name="T25" fmla="*/ 61 h 112"/>
                <a:gd name="T26" fmla="*/ 10 w 146"/>
                <a:gd name="T27" fmla="*/ 48 h 112"/>
                <a:gd name="T28" fmla="*/ 14 w 146"/>
                <a:gd name="T29" fmla="*/ 36 h 112"/>
                <a:gd name="T30" fmla="*/ 20 w 146"/>
                <a:gd name="T31" fmla="*/ 27 h 112"/>
                <a:gd name="T32" fmla="*/ 29 w 146"/>
                <a:gd name="T33" fmla="*/ 15 h 112"/>
                <a:gd name="T34" fmla="*/ 37 w 146"/>
                <a:gd name="T35" fmla="*/ 10 h 112"/>
                <a:gd name="T36" fmla="*/ 44 w 146"/>
                <a:gd name="T37" fmla="*/ 7 h 112"/>
                <a:gd name="T38" fmla="*/ 50 w 146"/>
                <a:gd name="T39" fmla="*/ 3 h 112"/>
                <a:gd name="T40" fmla="*/ 57 w 146"/>
                <a:gd name="T41" fmla="*/ 1 h 112"/>
                <a:gd name="T42" fmla="*/ 65 w 146"/>
                <a:gd name="T43" fmla="*/ 0 h 112"/>
                <a:gd name="T44" fmla="*/ 74 w 146"/>
                <a:gd name="T45" fmla="*/ 0 h 112"/>
                <a:gd name="T46" fmla="*/ 89 w 146"/>
                <a:gd name="T47" fmla="*/ 0 h 112"/>
                <a:gd name="T48" fmla="*/ 101 w 146"/>
                <a:gd name="T49" fmla="*/ 3 h 112"/>
                <a:gd name="T50" fmla="*/ 115 w 146"/>
                <a:gd name="T51" fmla="*/ 4 h 112"/>
                <a:gd name="T52" fmla="*/ 130 w 146"/>
                <a:gd name="T53" fmla="*/ 4 h 112"/>
                <a:gd name="T54" fmla="*/ 135 w 146"/>
                <a:gd name="T55" fmla="*/ 7 h 112"/>
                <a:gd name="T56" fmla="*/ 139 w 146"/>
                <a:gd name="T57" fmla="*/ 11 h 112"/>
                <a:gd name="T58" fmla="*/ 144 w 146"/>
                <a:gd name="T59" fmla="*/ 19 h 112"/>
                <a:gd name="T60" fmla="*/ 145 w 146"/>
                <a:gd name="T61" fmla="*/ 25 h 112"/>
                <a:gd name="T62" fmla="*/ 143 w 146"/>
                <a:gd name="T63" fmla="*/ 3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6" h="112">
                  <a:moveTo>
                    <a:pt x="143" y="32"/>
                  </a:moveTo>
                  <a:lnTo>
                    <a:pt x="141" y="39"/>
                  </a:lnTo>
                  <a:lnTo>
                    <a:pt x="136" y="43"/>
                  </a:lnTo>
                  <a:lnTo>
                    <a:pt x="82" y="105"/>
                  </a:lnTo>
                  <a:lnTo>
                    <a:pt x="62" y="110"/>
                  </a:lnTo>
                  <a:lnTo>
                    <a:pt x="46" y="111"/>
                  </a:lnTo>
                  <a:lnTo>
                    <a:pt x="30" y="109"/>
                  </a:lnTo>
                  <a:lnTo>
                    <a:pt x="19" y="103"/>
                  </a:lnTo>
                  <a:lnTo>
                    <a:pt x="11" y="97"/>
                  </a:lnTo>
                  <a:lnTo>
                    <a:pt x="3" y="85"/>
                  </a:lnTo>
                  <a:lnTo>
                    <a:pt x="0" y="77"/>
                  </a:lnTo>
                  <a:lnTo>
                    <a:pt x="0" y="70"/>
                  </a:lnTo>
                  <a:lnTo>
                    <a:pt x="4" y="61"/>
                  </a:lnTo>
                  <a:lnTo>
                    <a:pt x="10" y="48"/>
                  </a:lnTo>
                  <a:lnTo>
                    <a:pt x="14" y="36"/>
                  </a:lnTo>
                  <a:lnTo>
                    <a:pt x="20" y="27"/>
                  </a:lnTo>
                  <a:lnTo>
                    <a:pt x="29" y="15"/>
                  </a:lnTo>
                  <a:lnTo>
                    <a:pt x="37" y="10"/>
                  </a:lnTo>
                  <a:lnTo>
                    <a:pt x="44" y="7"/>
                  </a:lnTo>
                  <a:lnTo>
                    <a:pt x="50" y="3"/>
                  </a:lnTo>
                  <a:lnTo>
                    <a:pt x="57" y="1"/>
                  </a:lnTo>
                  <a:lnTo>
                    <a:pt x="65" y="0"/>
                  </a:lnTo>
                  <a:lnTo>
                    <a:pt x="74" y="0"/>
                  </a:lnTo>
                  <a:lnTo>
                    <a:pt x="89" y="0"/>
                  </a:lnTo>
                  <a:lnTo>
                    <a:pt x="101" y="3"/>
                  </a:lnTo>
                  <a:lnTo>
                    <a:pt x="115" y="4"/>
                  </a:lnTo>
                  <a:lnTo>
                    <a:pt x="130" y="4"/>
                  </a:lnTo>
                  <a:lnTo>
                    <a:pt x="135" y="7"/>
                  </a:lnTo>
                  <a:lnTo>
                    <a:pt x="139" y="11"/>
                  </a:lnTo>
                  <a:lnTo>
                    <a:pt x="144" y="19"/>
                  </a:lnTo>
                  <a:lnTo>
                    <a:pt x="145" y="25"/>
                  </a:lnTo>
                  <a:lnTo>
                    <a:pt x="143" y="3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74" name="Freeform 14"/>
            <p:cNvSpPr>
              <a:spLocks/>
            </p:cNvSpPr>
            <p:nvPr/>
          </p:nvSpPr>
          <p:spPr bwMode="auto">
            <a:xfrm>
              <a:off x="243" y="2332"/>
              <a:ext cx="62" cy="72"/>
            </a:xfrm>
            <a:custGeom>
              <a:avLst/>
              <a:gdLst>
                <a:gd name="T0" fmla="*/ 60 w 62"/>
                <a:gd name="T1" fmla="*/ 45 h 72"/>
                <a:gd name="T2" fmla="*/ 54 w 62"/>
                <a:gd name="T3" fmla="*/ 45 h 72"/>
                <a:gd name="T4" fmla="*/ 52 w 62"/>
                <a:gd name="T5" fmla="*/ 48 h 72"/>
                <a:gd name="T6" fmla="*/ 52 w 62"/>
                <a:gd name="T7" fmla="*/ 52 h 72"/>
                <a:gd name="T8" fmla="*/ 49 w 62"/>
                <a:gd name="T9" fmla="*/ 58 h 72"/>
                <a:gd name="T10" fmla="*/ 47 w 62"/>
                <a:gd name="T11" fmla="*/ 66 h 72"/>
                <a:gd name="T12" fmla="*/ 47 w 62"/>
                <a:gd name="T13" fmla="*/ 68 h 72"/>
                <a:gd name="T14" fmla="*/ 44 w 62"/>
                <a:gd name="T15" fmla="*/ 70 h 72"/>
                <a:gd name="T16" fmla="*/ 40 w 62"/>
                <a:gd name="T17" fmla="*/ 71 h 72"/>
                <a:gd name="T18" fmla="*/ 30 w 62"/>
                <a:gd name="T19" fmla="*/ 70 h 72"/>
                <a:gd name="T20" fmla="*/ 25 w 62"/>
                <a:gd name="T21" fmla="*/ 70 h 72"/>
                <a:gd name="T22" fmla="*/ 2 w 62"/>
                <a:gd name="T23" fmla="*/ 66 h 72"/>
                <a:gd name="T24" fmla="*/ 0 w 62"/>
                <a:gd name="T25" fmla="*/ 56 h 72"/>
                <a:gd name="T26" fmla="*/ 57 w 62"/>
                <a:gd name="T27" fmla="*/ 0 h 72"/>
                <a:gd name="T28" fmla="*/ 58 w 62"/>
                <a:gd name="T29" fmla="*/ 9 h 72"/>
                <a:gd name="T30" fmla="*/ 56 w 62"/>
                <a:gd name="T31" fmla="*/ 19 h 72"/>
                <a:gd name="T32" fmla="*/ 54 w 62"/>
                <a:gd name="T33" fmla="*/ 24 h 72"/>
                <a:gd name="T34" fmla="*/ 56 w 62"/>
                <a:gd name="T35" fmla="*/ 29 h 72"/>
                <a:gd name="T36" fmla="*/ 61 w 62"/>
                <a:gd name="T37" fmla="*/ 40 h 72"/>
                <a:gd name="T38" fmla="*/ 61 w 62"/>
                <a:gd name="T39" fmla="*/ 41 h 72"/>
                <a:gd name="T40" fmla="*/ 60 w 62"/>
                <a:gd name="T41" fmla="*/ 43 h 72"/>
                <a:gd name="T42" fmla="*/ 60 w 62"/>
                <a:gd name="T43" fmla="*/ 45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2" h="72">
                  <a:moveTo>
                    <a:pt x="60" y="45"/>
                  </a:moveTo>
                  <a:lnTo>
                    <a:pt x="54" y="45"/>
                  </a:lnTo>
                  <a:lnTo>
                    <a:pt x="52" y="48"/>
                  </a:lnTo>
                  <a:lnTo>
                    <a:pt x="52" y="52"/>
                  </a:lnTo>
                  <a:lnTo>
                    <a:pt x="49" y="58"/>
                  </a:lnTo>
                  <a:lnTo>
                    <a:pt x="47" y="66"/>
                  </a:lnTo>
                  <a:lnTo>
                    <a:pt x="47" y="68"/>
                  </a:lnTo>
                  <a:lnTo>
                    <a:pt x="44" y="70"/>
                  </a:lnTo>
                  <a:lnTo>
                    <a:pt x="40" y="71"/>
                  </a:lnTo>
                  <a:lnTo>
                    <a:pt x="30" y="70"/>
                  </a:lnTo>
                  <a:lnTo>
                    <a:pt x="25" y="70"/>
                  </a:lnTo>
                  <a:lnTo>
                    <a:pt x="2" y="66"/>
                  </a:lnTo>
                  <a:lnTo>
                    <a:pt x="0" y="56"/>
                  </a:lnTo>
                  <a:lnTo>
                    <a:pt x="57" y="0"/>
                  </a:lnTo>
                  <a:lnTo>
                    <a:pt x="58" y="9"/>
                  </a:lnTo>
                  <a:lnTo>
                    <a:pt x="56" y="19"/>
                  </a:lnTo>
                  <a:lnTo>
                    <a:pt x="54" y="24"/>
                  </a:lnTo>
                  <a:lnTo>
                    <a:pt x="56" y="29"/>
                  </a:lnTo>
                  <a:lnTo>
                    <a:pt x="61" y="40"/>
                  </a:lnTo>
                  <a:lnTo>
                    <a:pt x="61" y="41"/>
                  </a:lnTo>
                  <a:lnTo>
                    <a:pt x="60" y="43"/>
                  </a:lnTo>
                  <a:lnTo>
                    <a:pt x="60" y="45"/>
                  </a:lnTo>
                </a:path>
              </a:pathLst>
            </a:custGeom>
            <a:solidFill>
              <a:srgbClr val="A06050"/>
            </a:solidFill>
            <a:ln w="12700" cap="rnd" cmpd="sng">
              <a:solidFill>
                <a:srgbClr val="8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75" name="Freeform 15"/>
            <p:cNvSpPr>
              <a:spLocks/>
            </p:cNvSpPr>
            <p:nvPr/>
          </p:nvSpPr>
          <p:spPr bwMode="auto">
            <a:xfrm>
              <a:off x="113" y="2437"/>
              <a:ext cx="541" cy="487"/>
            </a:xfrm>
            <a:custGeom>
              <a:avLst/>
              <a:gdLst>
                <a:gd name="T0" fmla="*/ 172 w 541"/>
                <a:gd name="T1" fmla="*/ 31 h 487"/>
                <a:gd name="T2" fmla="*/ 204 w 541"/>
                <a:gd name="T3" fmla="*/ 79 h 487"/>
                <a:gd name="T4" fmla="*/ 219 w 541"/>
                <a:gd name="T5" fmla="*/ 125 h 487"/>
                <a:gd name="T6" fmla="*/ 247 w 541"/>
                <a:gd name="T7" fmla="*/ 131 h 487"/>
                <a:gd name="T8" fmla="*/ 282 w 541"/>
                <a:gd name="T9" fmla="*/ 122 h 487"/>
                <a:gd name="T10" fmla="*/ 313 w 541"/>
                <a:gd name="T11" fmla="*/ 127 h 487"/>
                <a:gd name="T12" fmla="*/ 346 w 541"/>
                <a:gd name="T13" fmla="*/ 123 h 487"/>
                <a:gd name="T14" fmla="*/ 358 w 541"/>
                <a:gd name="T15" fmla="*/ 123 h 487"/>
                <a:gd name="T16" fmla="*/ 371 w 541"/>
                <a:gd name="T17" fmla="*/ 114 h 487"/>
                <a:gd name="T18" fmla="*/ 394 w 541"/>
                <a:gd name="T19" fmla="*/ 91 h 487"/>
                <a:gd name="T20" fmla="*/ 443 w 541"/>
                <a:gd name="T21" fmla="*/ 78 h 487"/>
                <a:gd name="T22" fmla="*/ 450 w 541"/>
                <a:gd name="T23" fmla="*/ 164 h 487"/>
                <a:gd name="T24" fmla="*/ 498 w 541"/>
                <a:gd name="T25" fmla="*/ 239 h 487"/>
                <a:gd name="T26" fmla="*/ 466 w 541"/>
                <a:gd name="T27" fmla="*/ 351 h 487"/>
                <a:gd name="T28" fmla="*/ 477 w 541"/>
                <a:gd name="T29" fmla="*/ 436 h 487"/>
                <a:gd name="T30" fmla="*/ 396 w 541"/>
                <a:gd name="T31" fmla="*/ 445 h 487"/>
                <a:gd name="T32" fmla="*/ 379 w 541"/>
                <a:gd name="T33" fmla="*/ 339 h 487"/>
                <a:gd name="T34" fmla="*/ 370 w 541"/>
                <a:gd name="T35" fmla="*/ 288 h 487"/>
                <a:gd name="T36" fmla="*/ 344 w 541"/>
                <a:gd name="T37" fmla="*/ 286 h 487"/>
                <a:gd name="T38" fmla="*/ 301 w 541"/>
                <a:gd name="T39" fmla="*/ 300 h 487"/>
                <a:gd name="T40" fmla="*/ 225 w 541"/>
                <a:gd name="T41" fmla="*/ 335 h 487"/>
                <a:gd name="T42" fmla="*/ 209 w 541"/>
                <a:gd name="T43" fmla="*/ 376 h 487"/>
                <a:gd name="T44" fmla="*/ 263 w 541"/>
                <a:gd name="T45" fmla="*/ 401 h 487"/>
                <a:gd name="T46" fmla="*/ 308 w 541"/>
                <a:gd name="T47" fmla="*/ 407 h 487"/>
                <a:gd name="T48" fmla="*/ 315 w 541"/>
                <a:gd name="T49" fmla="*/ 433 h 487"/>
                <a:gd name="T50" fmla="*/ 346 w 541"/>
                <a:gd name="T51" fmla="*/ 469 h 487"/>
                <a:gd name="T52" fmla="*/ 349 w 541"/>
                <a:gd name="T53" fmla="*/ 484 h 487"/>
                <a:gd name="T54" fmla="*/ 325 w 541"/>
                <a:gd name="T55" fmla="*/ 475 h 487"/>
                <a:gd name="T56" fmla="*/ 313 w 541"/>
                <a:gd name="T57" fmla="*/ 454 h 487"/>
                <a:gd name="T58" fmla="*/ 273 w 541"/>
                <a:gd name="T59" fmla="*/ 444 h 487"/>
                <a:gd name="T60" fmla="*/ 211 w 541"/>
                <a:gd name="T61" fmla="*/ 433 h 487"/>
                <a:gd name="T62" fmla="*/ 141 w 541"/>
                <a:gd name="T63" fmla="*/ 438 h 487"/>
                <a:gd name="T64" fmla="*/ 89 w 541"/>
                <a:gd name="T65" fmla="*/ 452 h 487"/>
                <a:gd name="T66" fmla="*/ 74 w 541"/>
                <a:gd name="T67" fmla="*/ 475 h 487"/>
                <a:gd name="T68" fmla="*/ 54 w 541"/>
                <a:gd name="T69" fmla="*/ 465 h 487"/>
                <a:gd name="T70" fmla="*/ 74 w 541"/>
                <a:gd name="T71" fmla="*/ 433 h 487"/>
                <a:gd name="T72" fmla="*/ 109 w 541"/>
                <a:gd name="T73" fmla="*/ 419 h 487"/>
                <a:gd name="T74" fmla="*/ 57 w 541"/>
                <a:gd name="T75" fmla="*/ 436 h 487"/>
                <a:gd name="T76" fmla="*/ 32 w 541"/>
                <a:gd name="T77" fmla="*/ 430 h 487"/>
                <a:gd name="T78" fmla="*/ 44 w 541"/>
                <a:gd name="T79" fmla="*/ 405 h 487"/>
                <a:gd name="T80" fmla="*/ 88 w 541"/>
                <a:gd name="T81" fmla="*/ 397 h 487"/>
                <a:gd name="T82" fmla="*/ 163 w 541"/>
                <a:gd name="T83" fmla="*/ 394 h 487"/>
                <a:gd name="T84" fmla="*/ 179 w 541"/>
                <a:gd name="T85" fmla="*/ 367 h 487"/>
                <a:gd name="T86" fmla="*/ 164 w 541"/>
                <a:gd name="T87" fmla="*/ 337 h 487"/>
                <a:gd name="T88" fmla="*/ 118 w 541"/>
                <a:gd name="T89" fmla="*/ 286 h 487"/>
                <a:gd name="T90" fmla="*/ 78 w 541"/>
                <a:gd name="T91" fmla="*/ 215 h 487"/>
                <a:gd name="T92" fmla="*/ 43 w 541"/>
                <a:gd name="T93" fmla="*/ 150 h 487"/>
                <a:gd name="T94" fmla="*/ 22 w 541"/>
                <a:gd name="T95" fmla="*/ 106 h 487"/>
                <a:gd name="T96" fmla="*/ 7 w 541"/>
                <a:gd name="T97" fmla="*/ 67 h 487"/>
                <a:gd name="T98" fmla="*/ 0 w 541"/>
                <a:gd name="T99" fmla="*/ 29 h 487"/>
                <a:gd name="T100" fmla="*/ 16 w 541"/>
                <a:gd name="T101" fmla="*/ 8 h 487"/>
                <a:gd name="T102" fmla="*/ 42 w 541"/>
                <a:gd name="T103" fmla="*/ 0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41" h="487">
                  <a:moveTo>
                    <a:pt x="154" y="8"/>
                  </a:moveTo>
                  <a:lnTo>
                    <a:pt x="166" y="20"/>
                  </a:lnTo>
                  <a:lnTo>
                    <a:pt x="172" y="31"/>
                  </a:lnTo>
                  <a:lnTo>
                    <a:pt x="185" y="46"/>
                  </a:lnTo>
                  <a:lnTo>
                    <a:pt x="199" y="60"/>
                  </a:lnTo>
                  <a:lnTo>
                    <a:pt x="204" y="79"/>
                  </a:lnTo>
                  <a:lnTo>
                    <a:pt x="208" y="97"/>
                  </a:lnTo>
                  <a:lnTo>
                    <a:pt x="209" y="111"/>
                  </a:lnTo>
                  <a:lnTo>
                    <a:pt x="219" y="125"/>
                  </a:lnTo>
                  <a:lnTo>
                    <a:pt x="227" y="127"/>
                  </a:lnTo>
                  <a:lnTo>
                    <a:pt x="231" y="128"/>
                  </a:lnTo>
                  <a:lnTo>
                    <a:pt x="247" y="131"/>
                  </a:lnTo>
                  <a:lnTo>
                    <a:pt x="263" y="128"/>
                  </a:lnTo>
                  <a:lnTo>
                    <a:pt x="275" y="125"/>
                  </a:lnTo>
                  <a:lnTo>
                    <a:pt x="282" y="122"/>
                  </a:lnTo>
                  <a:lnTo>
                    <a:pt x="292" y="127"/>
                  </a:lnTo>
                  <a:lnTo>
                    <a:pt x="296" y="128"/>
                  </a:lnTo>
                  <a:lnTo>
                    <a:pt x="313" y="127"/>
                  </a:lnTo>
                  <a:lnTo>
                    <a:pt x="327" y="130"/>
                  </a:lnTo>
                  <a:lnTo>
                    <a:pt x="335" y="128"/>
                  </a:lnTo>
                  <a:lnTo>
                    <a:pt x="346" y="123"/>
                  </a:lnTo>
                  <a:lnTo>
                    <a:pt x="350" y="123"/>
                  </a:lnTo>
                  <a:lnTo>
                    <a:pt x="354" y="123"/>
                  </a:lnTo>
                  <a:lnTo>
                    <a:pt x="358" y="123"/>
                  </a:lnTo>
                  <a:lnTo>
                    <a:pt x="363" y="122"/>
                  </a:lnTo>
                  <a:lnTo>
                    <a:pt x="367" y="118"/>
                  </a:lnTo>
                  <a:lnTo>
                    <a:pt x="371" y="114"/>
                  </a:lnTo>
                  <a:lnTo>
                    <a:pt x="376" y="111"/>
                  </a:lnTo>
                  <a:lnTo>
                    <a:pt x="387" y="99"/>
                  </a:lnTo>
                  <a:lnTo>
                    <a:pt x="394" y="91"/>
                  </a:lnTo>
                  <a:lnTo>
                    <a:pt x="405" y="79"/>
                  </a:lnTo>
                  <a:lnTo>
                    <a:pt x="422" y="60"/>
                  </a:lnTo>
                  <a:lnTo>
                    <a:pt x="443" y="78"/>
                  </a:lnTo>
                  <a:lnTo>
                    <a:pt x="366" y="150"/>
                  </a:lnTo>
                  <a:lnTo>
                    <a:pt x="437" y="154"/>
                  </a:lnTo>
                  <a:lnTo>
                    <a:pt x="450" y="164"/>
                  </a:lnTo>
                  <a:lnTo>
                    <a:pt x="469" y="187"/>
                  </a:lnTo>
                  <a:lnTo>
                    <a:pt x="488" y="224"/>
                  </a:lnTo>
                  <a:lnTo>
                    <a:pt x="498" y="239"/>
                  </a:lnTo>
                  <a:lnTo>
                    <a:pt x="540" y="325"/>
                  </a:lnTo>
                  <a:lnTo>
                    <a:pt x="470" y="345"/>
                  </a:lnTo>
                  <a:lnTo>
                    <a:pt x="466" y="351"/>
                  </a:lnTo>
                  <a:lnTo>
                    <a:pt x="466" y="358"/>
                  </a:lnTo>
                  <a:lnTo>
                    <a:pt x="469" y="376"/>
                  </a:lnTo>
                  <a:lnTo>
                    <a:pt x="477" y="436"/>
                  </a:lnTo>
                  <a:lnTo>
                    <a:pt x="471" y="438"/>
                  </a:lnTo>
                  <a:lnTo>
                    <a:pt x="406" y="452"/>
                  </a:lnTo>
                  <a:lnTo>
                    <a:pt x="396" y="445"/>
                  </a:lnTo>
                  <a:lnTo>
                    <a:pt x="393" y="408"/>
                  </a:lnTo>
                  <a:lnTo>
                    <a:pt x="382" y="352"/>
                  </a:lnTo>
                  <a:lnTo>
                    <a:pt x="379" y="339"/>
                  </a:lnTo>
                  <a:lnTo>
                    <a:pt x="375" y="317"/>
                  </a:lnTo>
                  <a:lnTo>
                    <a:pt x="373" y="308"/>
                  </a:lnTo>
                  <a:lnTo>
                    <a:pt x="370" y="288"/>
                  </a:lnTo>
                  <a:lnTo>
                    <a:pt x="365" y="285"/>
                  </a:lnTo>
                  <a:lnTo>
                    <a:pt x="357" y="285"/>
                  </a:lnTo>
                  <a:lnTo>
                    <a:pt x="344" y="286"/>
                  </a:lnTo>
                  <a:lnTo>
                    <a:pt x="327" y="290"/>
                  </a:lnTo>
                  <a:lnTo>
                    <a:pt x="313" y="295"/>
                  </a:lnTo>
                  <a:lnTo>
                    <a:pt x="301" y="300"/>
                  </a:lnTo>
                  <a:lnTo>
                    <a:pt x="269" y="313"/>
                  </a:lnTo>
                  <a:lnTo>
                    <a:pt x="239" y="329"/>
                  </a:lnTo>
                  <a:lnTo>
                    <a:pt x="225" y="335"/>
                  </a:lnTo>
                  <a:lnTo>
                    <a:pt x="211" y="345"/>
                  </a:lnTo>
                  <a:lnTo>
                    <a:pt x="207" y="369"/>
                  </a:lnTo>
                  <a:lnTo>
                    <a:pt x="209" y="376"/>
                  </a:lnTo>
                  <a:lnTo>
                    <a:pt x="213" y="397"/>
                  </a:lnTo>
                  <a:lnTo>
                    <a:pt x="240" y="400"/>
                  </a:lnTo>
                  <a:lnTo>
                    <a:pt x="263" y="401"/>
                  </a:lnTo>
                  <a:lnTo>
                    <a:pt x="287" y="402"/>
                  </a:lnTo>
                  <a:lnTo>
                    <a:pt x="303" y="406"/>
                  </a:lnTo>
                  <a:lnTo>
                    <a:pt x="308" y="407"/>
                  </a:lnTo>
                  <a:lnTo>
                    <a:pt x="313" y="414"/>
                  </a:lnTo>
                  <a:lnTo>
                    <a:pt x="315" y="430"/>
                  </a:lnTo>
                  <a:lnTo>
                    <a:pt x="315" y="433"/>
                  </a:lnTo>
                  <a:lnTo>
                    <a:pt x="336" y="443"/>
                  </a:lnTo>
                  <a:lnTo>
                    <a:pt x="343" y="452"/>
                  </a:lnTo>
                  <a:lnTo>
                    <a:pt x="346" y="469"/>
                  </a:lnTo>
                  <a:lnTo>
                    <a:pt x="350" y="476"/>
                  </a:lnTo>
                  <a:lnTo>
                    <a:pt x="351" y="481"/>
                  </a:lnTo>
                  <a:lnTo>
                    <a:pt x="349" y="484"/>
                  </a:lnTo>
                  <a:lnTo>
                    <a:pt x="333" y="486"/>
                  </a:lnTo>
                  <a:lnTo>
                    <a:pt x="325" y="481"/>
                  </a:lnTo>
                  <a:lnTo>
                    <a:pt x="325" y="475"/>
                  </a:lnTo>
                  <a:lnTo>
                    <a:pt x="329" y="464"/>
                  </a:lnTo>
                  <a:lnTo>
                    <a:pt x="328" y="461"/>
                  </a:lnTo>
                  <a:lnTo>
                    <a:pt x="313" y="454"/>
                  </a:lnTo>
                  <a:lnTo>
                    <a:pt x="308" y="453"/>
                  </a:lnTo>
                  <a:lnTo>
                    <a:pt x="291" y="447"/>
                  </a:lnTo>
                  <a:lnTo>
                    <a:pt x="273" y="444"/>
                  </a:lnTo>
                  <a:lnTo>
                    <a:pt x="255" y="440"/>
                  </a:lnTo>
                  <a:lnTo>
                    <a:pt x="242" y="437"/>
                  </a:lnTo>
                  <a:lnTo>
                    <a:pt x="211" y="433"/>
                  </a:lnTo>
                  <a:lnTo>
                    <a:pt x="188" y="427"/>
                  </a:lnTo>
                  <a:lnTo>
                    <a:pt x="161" y="433"/>
                  </a:lnTo>
                  <a:lnTo>
                    <a:pt x="141" y="438"/>
                  </a:lnTo>
                  <a:lnTo>
                    <a:pt x="115" y="445"/>
                  </a:lnTo>
                  <a:lnTo>
                    <a:pt x="108" y="445"/>
                  </a:lnTo>
                  <a:lnTo>
                    <a:pt x="89" y="452"/>
                  </a:lnTo>
                  <a:lnTo>
                    <a:pt x="83" y="454"/>
                  </a:lnTo>
                  <a:lnTo>
                    <a:pt x="80" y="456"/>
                  </a:lnTo>
                  <a:lnTo>
                    <a:pt x="74" y="475"/>
                  </a:lnTo>
                  <a:lnTo>
                    <a:pt x="74" y="483"/>
                  </a:lnTo>
                  <a:lnTo>
                    <a:pt x="51" y="482"/>
                  </a:lnTo>
                  <a:lnTo>
                    <a:pt x="54" y="465"/>
                  </a:lnTo>
                  <a:lnTo>
                    <a:pt x="56" y="458"/>
                  </a:lnTo>
                  <a:lnTo>
                    <a:pt x="63" y="445"/>
                  </a:lnTo>
                  <a:lnTo>
                    <a:pt x="74" y="433"/>
                  </a:lnTo>
                  <a:lnTo>
                    <a:pt x="78" y="433"/>
                  </a:lnTo>
                  <a:lnTo>
                    <a:pt x="117" y="419"/>
                  </a:lnTo>
                  <a:lnTo>
                    <a:pt x="109" y="419"/>
                  </a:lnTo>
                  <a:lnTo>
                    <a:pt x="61" y="417"/>
                  </a:lnTo>
                  <a:lnTo>
                    <a:pt x="57" y="425"/>
                  </a:lnTo>
                  <a:lnTo>
                    <a:pt x="57" y="436"/>
                  </a:lnTo>
                  <a:lnTo>
                    <a:pt x="56" y="443"/>
                  </a:lnTo>
                  <a:lnTo>
                    <a:pt x="31" y="440"/>
                  </a:lnTo>
                  <a:lnTo>
                    <a:pt x="32" y="430"/>
                  </a:lnTo>
                  <a:lnTo>
                    <a:pt x="36" y="419"/>
                  </a:lnTo>
                  <a:lnTo>
                    <a:pt x="39" y="412"/>
                  </a:lnTo>
                  <a:lnTo>
                    <a:pt x="44" y="405"/>
                  </a:lnTo>
                  <a:lnTo>
                    <a:pt x="52" y="397"/>
                  </a:lnTo>
                  <a:lnTo>
                    <a:pt x="66" y="396"/>
                  </a:lnTo>
                  <a:lnTo>
                    <a:pt x="88" y="397"/>
                  </a:lnTo>
                  <a:lnTo>
                    <a:pt x="115" y="398"/>
                  </a:lnTo>
                  <a:lnTo>
                    <a:pt x="129" y="398"/>
                  </a:lnTo>
                  <a:lnTo>
                    <a:pt x="163" y="394"/>
                  </a:lnTo>
                  <a:lnTo>
                    <a:pt x="171" y="390"/>
                  </a:lnTo>
                  <a:lnTo>
                    <a:pt x="172" y="380"/>
                  </a:lnTo>
                  <a:lnTo>
                    <a:pt x="179" y="367"/>
                  </a:lnTo>
                  <a:lnTo>
                    <a:pt x="181" y="348"/>
                  </a:lnTo>
                  <a:lnTo>
                    <a:pt x="178" y="342"/>
                  </a:lnTo>
                  <a:lnTo>
                    <a:pt x="164" y="337"/>
                  </a:lnTo>
                  <a:lnTo>
                    <a:pt x="148" y="325"/>
                  </a:lnTo>
                  <a:lnTo>
                    <a:pt x="136" y="314"/>
                  </a:lnTo>
                  <a:lnTo>
                    <a:pt x="118" y="286"/>
                  </a:lnTo>
                  <a:lnTo>
                    <a:pt x="110" y="273"/>
                  </a:lnTo>
                  <a:lnTo>
                    <a:pt x="103" y="260"/>
                  </a:lnTo>
                  <a:lnTo>
                    <a:pt x="78" y="215"/>
                  </a:lnTo>
                  <a:lnTo>
                    <a:pt x="63" y="188"/>
                  </a:lnTo>
                  <a:lnTo>
                    <a:pt x="51" y="167"/>
                  </a:lnTo>
                  <a:lnTo>
                    <a:pt x="43" y="150"/>
                  </a:lnTo>
                  <a:lnTo>
                    <a:pt x="32" y="128"/>
                  </a:lnTo>
                  <a:lnTo>
                    <a:pt x="27" y="117"/>
                  </a:lnTo>
                  <a:lnTo>
                    <a:pt x="22" y="106"/>
                  </a:lnTo>
                  <a:lnTo>
                    <a:pt x="13" y="82"/>
                  </a:lnTo>
                  <a:lnTo>
                    <a:pt x="10" y="74"/>
                  </a:lnTo>
                  <a:lnTo>
                    <a:pt x="7" y="67"/>
                  </a:lnTo>
                  <a:lnTo>
                    <a:pt x="1" y="51"/>
                  </a:lnTo>
                  <a:lnTo>
                    <a:pt x="1" y="43"/>
                  </a:lnTo>
                  <a:lnTo>
                    <a:pt x="0" y="29"/>
                  </a:lnTo>
                  <a:lnTo>
                    <a:pt x="7" y="16"/>
                  </a:lnTo>
                  <a:lnTo>
                    <a:pt x="11" y="13"/>
                  </a:lnTo>
                  <a:lnTo>
                    <a:pt x="16" y="8"/>
                  </a:lnTo>
                  <a:lnTo>
                    <a:pt x="23" y="5"/>
                  </a:lnTo>
                  <a:lnTo>
                    <a:pt x="35" y="0"/>
                  </a:lnTo>
                  <a:lnTo>
                    <a:pt x="42" y="0"/>
                  </a:lnTo>
                  <a:lnTo>
                    <a:pt x="154" y="8"/>
                  </a:lnTo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76" name="Freeform 16"/>
            <p:cNvSpPr>
              <a:spLocks/>
            </p:cNvSpPr>
            <p:nvPr/>
          </p:nvSpPr>
          <p:spPr bwMode="auto">
            <a:xfrm>
              <a:off x="239" y="2325"/>
              <a:ext cx="60" cy="73"/>
            </a:xfrm>
            <a:custGeom>
              <a:avLst/>
              <a:gdLst>
                <a:gd name="T0" fmla="*/ 54 w 60"/>
                <a:gd name="T1" fmla="*/ 25 h 73"/>
                <a:gd name="T2" fmla="*/ 53 w 60"/>
                <a:gd name="T3" fmla="*/ 29 h 73"/>
                <a:gd name="T4" fmla="*/ 53 w 60"/>
                <a:gd name="T5" fmla="*/ 30 h 73"/>
                <a:gd name="T6" fmla="*/ 58 w 60"/>
                <a:gd name="T7" fmla="*/ 43 h 73"/>
                <a:gd name="T8" fmla="*/ 59 w 60"/>
                <a:gd name="T9" fmla="*/ 44 h 73"/>
                <a:gd name="T10" fmla="*/ 58 w 60"/>
                <a:gd name="T11" fmla="*/ 45 h 73"/>
                <a:gd name="T12" fmla="*/ 57 w 60"/>
                <a:gd name="T13" fmla="*/ 46 h 73"/>
                <a:gd name="T14" fmla="*/ 55 w 60"/>
                <a:gd name="T15" fmla="*/ 45 h 73"/>
                <a:gd name="T16" fmla="*/ 53 w 60"/>
                <a:gd name="T17" fmla="*/ 45 h 73"/>
                <a:gd name="T18" fmla="*/ 49 w 60"/>
                <a:gd name="T19" fmla="*/ 46 h 73"/>
                <a:gd name="T20" fmla="*/ 47 w 60"/>
                <a:gd name="T21" fmla="*/ 45 h 73"/>
                <a:gd name="T22" fmla="*/ 46 w 60"/>
                <a:gd name="T23" fmla="*/ 44 h 73"/>
                <a:gd name="T24" fmla="*/ 48 w 60"/>
                <a:gd name="T25" fmla="*/ 42 h 73"/>
                <a:gd name="T26" fmla="*/ 46 w 60"/>
                <a:gd name="T27" fmla="*/ 45 h 73"/>
                <a:gd name="T28" fmla="*/ 46 w 60"/>
                <a:gd name="T29" fmla="*/ 48 h 73"/>
                <a:gd name="T30" fmla="*/ 49 w 60"/>
                <a:gd name="T31" fmla="*/ 48 h 73"/>
                <a:gd name="T32" fmla="*/ 51 w 60"/>
                <a:gd name="T33" fmla="*/ 48 h 73"/>
                <a:gd name="T34" fmla="*/ 49 w 60"/>
                <a:gd name="T35" fmla="*/ 51 h 73"/>
                <a:gd name="T36" fmla="*/ 49 w 60"/>
                <a:gd name="T37" fmla="*/ 54 h 73"/>
                <a:gd name="T38" fmla="*/ 50 w 60"/>
                <a:gd name="T39" fmla="*/ 54 h 73"/>
                <a:gd name="T40" fmla="*/ 49 w 60"/>
                <a:gd name="T41" fmla="*/ 59 h 73"/>
                <a:gd name="T42" fmla="*/ 44 w 60"/>
                <a:gd name="T43" fmla="*/ 59 h 73"/>
                <a:gd name="T44" fmla="*/ 47 w 60"/>
                <a:gd name="T45" fmla="*/ 60 h 73"/>
                <a:gd name="T46" fmla="*/ 47 w 60"/>
                <a:gd name="T47" fmla="*/ 65 h 73"/>
                <a:gd name="T48" fmla="*/ 46 w 60"/>
                <a:gd name="T49" fmla="*/ 69 h 73"/>
                <a:gd name="T50" fmla="*/ 44 w 60"/>
                <a:gd name="T51" fmla="*/ 71 h 73"/>
                <a:gd name="T52" fmla="*/ 40 w 60"/>
                <a:gd name="T53" fmla="*/ 72 h 73"/>
                <a:gd name="T54" fmla="*/ 13 w 60"/>
                <a:gd name="T55" fmla="*/ 67 h 73"/>
                <a:gd name="T56" fmla="*/ 6 w 60"/>
                <a:gd name="T57" fmla="*/ 65 h 73"/>
                <a:gd name="T58" fmla="*/ 3 w 60"/>
                <a:gd name="T59" fmla="*/ 62 h 73"/>
                <a:gd name="T60" fmla="*/ 2 w 60"/>
                <a:gd name="T61" fmla="*/ 58 h 73"/>
                <a:gd name="T62" fmla="*/ 0 w 60"/>
                <a:gd name="T63" fmla="*/ 38 h 73"/>
                <a:gd name="T64" fmla="*/ 6 w 60"/>
                <a:gd name="T65" fmla="*/ 36 h 73"/>
                <a:gd name="T66" fmla="*/ 10 w 60"/>
                <a:gd name="T67" fmla="*/ 33 h 73"/>
                <a:gd name="T68" fmla="*/ 17 w 60"/>
                <a:gd name="T69" fmla="*/ 27 h 73"/>
                <a:gd name="T70" fmla="*/ 26 w 60"/>
                <a:gd name="T71" fmla="*/ 23 h 73"/>
                <a:gd name="T72" fmla="*/ 31 w 60"/>
                <a:gd name="T73" fmla="*/ 19 h 73"/>
                <a:gd name="T74" fmla="*/ 35 w 60"/>
                <a:gd name="T75" fmla="*/ 12 h 73"/>
                <a:gd name="T76" fmla="*/ 38 w 60"/>
                <a:gd name="T77" fmla="*/ 9 h 73"/>
                <a:gd name="T78" fmla="*/ 44 w 60"/>
                <a:gd name="T79" fmla="*/ 6 h 73"/>
                <a:gd name="T80" fmla="*/ 46 w 60"/>
                <a:gd name="T81" fmla="*/ 3 h 73"/>
                <a:gd name="T82" fmla="*/ 49 w 60"/>
                <a:gd name="T83" fmla="*/ 0 h 73"/>
                <a:gd name="T84" fmla="*/ 53 w 60"/>
                <a:gd name="T85" fmla="*/ 2 h 73"/>
                <a:gd name="T86" fmla="*/ 54 w 60"/>
                <a:gd name="T87" fmla="*/ 6 h 73"/>
                <a:gd name="T88" fmla="*/ 55 w 60"/>
                <a:gd name="T89" fmla="*/ 12 h 73"/>
                <a:gd name="T90" fmla="*/ 56 w 60"/>
                <a:gd name="T91" fmla="*/ 15 h 73"/>
                <a:gd name="T92" fmla="*/ 54 w 60"/>
                <a:gd name="T93" fmla="*/ 2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73">
                  <a:moveTo>
                    <a:pt x="54" y="25"/>
                  </a:moveTo>
                  <a:lnTo>
                    <a:pt x="53" y="29"/>
                  </a:lnTo>
                  <a:lnTo>
                    <a:pt x="53" y="30"/>
                  </a:lnTo>
                  <a:lnTo>
                    <a:pt x="58" y="43"/>
                  </a:lnTo>
                  <a:lnTo>
                    <a:pt x="59" y="44"/>
                  </a:lnTo>
                  <a:lnTo>
                    <a:pt x="58" y="45"/>
                  </a:lnTo>
                  <a:lnTo>
                    <a:pt x="57" y="46"/>
                  </a:lnTo>
                  <a:lnTo>
                    <a:pt x="55" y="45"/>
                  </a:lnTo>
                  <a:lnTo>
                    <a:pt x="53" y="45"/>
                  </a:lnTo>
                  <a:lnTo>
                    <a:pt x="49" y="46"/>
                  </a:lnTo>
                  <a:lnTo>
                    <a:pt x="47" y="45"/>
                  </a:lnTo>
                  <a:lnTo>
                    <a:pt x="46" y="44"/>
                  </a:lnTo>
                  <a:lnTo>
                    <a:pt x="48" y="42"/>
                  </a:lnTo>
                  <a:lnTo>
                    <a:pt x="46" y="45"/>
                  </a:lnTo>
                  <a:lnTo>
                    <a:pt x="46" y="48"/>
                  </a:lnTo>
                  <a:lnTo>
                    <a:pt x="49" y="48"/>
                  </a:lnTo>
                  <a:lnTo>
                    <a:pt x="51" y="48"/>
                  </a:lnTo>
                  <a:lnTo>
                    <a:pt x="49" y="51"/>
                  </a:lnTo>
                  <a:lnTo>
                    <a:pt x="49" y="54"/>
                  </a:lnTo>
                  <a:lnTo>
                    <a:pt x="50" y="54"/>
                  </a:lnTo>
                  <a:lnTo>
                    <a:pt x="49" y="59"/>
                  </a:lnTo>
                  <a:lnTo>
                    <a:pt x="44" y="59"/>
                  </a:lnTo>
                  <a:lnTo>
                    <a:pt x="47" y="60"/>
                  </a:lnTo>
                  <a:lnTo>
                    <a:pt x="47" y="65"/>
                  </a:lnTo>
                  <a:lnTo>
                    <a:pt x="46" y="69"/>
                  </a:lnTo>
                  <a:lnTo>
                    <a:pt x="44" y="71"/>
                  </a:lnTo>
                  <a:lnTo>
                    <a:pt x="40" y="72"/>
                  </a:lnTo>
                  <a:lnTo>
                    <a:pt x="13" y="67"/>
                  </a:lnTo>
                  <a:lnTo>
                    <a:pt x="6" y="65"/>
                  </a:lnTo>
                  <a:lnTo>
                    <a:pt x="3" y="62"/>
                  </a:lnTo>
                  <a:lnTo>
                    <a:pt x="2" y="58"/>
                  </a:lnTo>
                  <a:lnTo>
                    <a:pt x="0" y="38"/>
                  </a:lnTo>
                  <a:lnTo>
                    <a:pt x="6" y="36"/>
                  </a:lnTo>
                  <a:lnTo>
                    <a:pt x="10" y="33"/>
                  </a:lnTo>
                  <a:lnTo>
                    <a:pt x="17" y="27"/>
                  </a:lnTo>
                  <a:lnTo>
                    <a:pt x="26" y="23"/>
                  </a:lnTo>
                  <a:lnTo>
                    <a:pt x="31" y="19"/>
                  </a:lnTo>
                  <a:lnTo>
                    <a:pt x="35" y="12"/>
                  </a:lnTo>
                  <a:lnTo>
                    <a:pt x="38" y="9"/>
                  </a:lnTo>
                  <a:lnTo>
                    <a:pt x="44" y="6"/>
                  </a:lnTo>
                  <a:lnTo>
                    <a:pt x="46" y="3"/>
                  </a:lnTo>
                  <a:lnTo>
                    <a:pt x="49" y="0"/>
                  </a:lnTo>
                  <a:lnTo>
                    <a:pt x="53" y="2"/>
                  </a:lnTo>
                  <a:lnTo>
                    <a:pt x="54" y="6"/>
                  </a:lnTo>
                  <a:lnTo>
                    <a:pt x="55" y="12"/>
                  </a:lnTo>
                  <a:lnTo>
                    <a:pt x="56" y="15"/>
                  </a:lnTo>
                  <a:lnTo>
                    <a:pt x="54" y="25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77" name="Freeform 17"/>
            <p:cNvSpPr>
              <a:spLocks/>
            </p:cNvSpPr>
            <p:nvPr/>
          </p:nvSpPr>
          <p:spPr bwMode="auto">
            <a:xfrm>
              <a:off x="232" y="2367"/>
              <a:ext cx="6" cy="8"/>
            </a:xfrm>
            <a:custGeom>
              <a:avLst/>
              <a:gdLst>
                <a:gd name="T0" fmla="*/ 4 w 6"/>
                <a:gd name="T1" fmla="*/ 0 h 8"/>
                <a:gd name="T2" fmla="*/ 5 w 6"/>
                <a:gd name="T3" fmla="*/ 7 h 8"/>
                <a:gd name="T4" fmla="*/ 3 w 6"/>
                <a:gd name="T5" fmla="*/ 5 h 8"/>
                <a:gd name="T6" fmla="*/ 1 w 6"/>
                <a:gd name="T7" fmla="*/ 3 h 8"/>
                <a:gd name="T8" fmla="*/ 0 w 6"/>
                <a:gd name="T9" fmla="*/ 0 h 8"/>
                <a:gd name="T10" fmla="*/ 4 w 6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5" y="7"/>
                  </a:lnTo>
                  <a:lnTo>
                    <a:pt x="3" y="5"/>
                  </a:lnTo>
                  <a:lnTo>
                    <a:pt x="1" y="3"/>
                  </a:lnTo>
                  <a:lnTo>
                    <a:pt x="0" y="0"/>
                  </a:lnTo>
                  <a:lnTo>
                    <a:pt x="4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78" name="Freeform 18"/>
            <p:cNvSpPr>
              <a:spLocks/>
            </p:cNvSpPr>
            <p:nvPr/>
          </p:nvSpPr>
          <p:spPr bwMode="auto">
            <a:xfrm>
              <a:off x="213" y="2398"/>
              <a:ext cx="49" cy="34"/>
            </a:xfrm>
            <a:custGeom>
              <a:avLst/>
              <a:gdLst>
                <a:gd name="T0" fmla="*/ 43 w 49"/>
                <a:gd name="T1" fmla="*/ 33 h 34"/>
                <a:gd name="T2" fmla="*/ 18 w 49"/>
                <a:gd name="T3" fmla="*/ 22 h 34"/>
                <a:gd name="T4" fmla="*/ 0 w 49"/>
                <a:gd name="T5" fmla="*/ 17 h 34"/>
                <a:gd name="T6" fmla="*/ 3 w 49"/>
                <a:gd name="T7" fmla="*/ 4 h 34"/>
                <a:gd name="T8" fmla="*/ 13 w 49"/>
                <a:gd name="T9" fmla="*/ 3 h 34"/>
                <a:gd name="T10" fmla="*/ 28 w 49"/>
                <a:gd name="T11" fmla="*/ 0 h 34"/>
                <a:gd name="T12" fmla="*/ 48 w 49"/>
                <a:gd name="T13" fmla="*/ 3 h 34"/>
                <a:gd name="T14" fmla="*/ 41 w 49"/>
                <a:gd name="T15" fmla="*/ 18 h 34"/>
                <a:gd name="T16" fmla="*/ 43 w 49"/>
                <a:gd name="T17" fmla="*/ 3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3" y="33"/>
                  </a:moveTo>
                  <a:lnTo>
                    <a:pt x="18" y="22"/>
                  </a:lnTo>
                  <a:lnTo>
                    <a:pt x="0" y="17"/>
                  </a:lnTo>
                  <a:lnTo>
                    <a:pt x="3" y="4"/>
                  </a:lnTo>
                  <a:lnTo>
                    <a:pt x="13" y="3"/>
                  </a:lnTo>
                  <a:lnTo>
                    <a:pt x="28" y="0"/>
                  </a:lnTo>
                  <a:lnTo>
                    <a:pt x="48" y="3"/>
                  </a:lnTo>
                  <a:lnTo>
                    <a:pt x="41" y="18"/>
                  </a:lnTo>
                  <a:lnTo>
                    <a:pt x="43" y="33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79" name="Freeform 19"/>
            <p:cNvSpPr>
              <a:spLocks/>
            </p:cNvSpPr>
            <p:nvPr/>
          </p:nvSpPr>
          <p:spPr bwMode="auto">
            <a:xfrm>
              <a:off x="188" y="2416"/>
              <a:ext cx="144" cy="163"/>
            </a:xfrm>
            <a:custGeom>
              <a:avLst/>
              <a:gdLst>
                <a:gd name="T0" fmla="*/ 82 w 144"/>
                <a:gd name="T1" fmla="*/ 15 h 163"/>
                <a:gd name="T2" fmla="*/ 96 w 144"/>
                <a:gd name="T3" fmla="*/ 44 h 163"/>
                <a:gd name="T4" fmla="*/ 127 w 144"/>
                <a:gd name="T5" fmla="*/ 74 h 163"/>
                <a:gd name="T6" fmla="*/ 131 w 144"/>
                <a:gd name="T7" fmla="*/ 80 h 163"/>
                <a:gd name="T8" fmla="*/ 133 w 144"/>
                <a:gd name="T9" fmla="*/ 101 h 163"/>
                <a:gd name="T10" fmla="*/ 132 w 144"/>
                <a:gd name="T11" fmla="*/ 120 h 163"/>
                <a:gd name="T12" fmla="*/ 136 w 144"/>
                <a:gd name="T13" fmla="*/ 139 h 163"/>
                <a:gd name="T14" fmla="*/ 143 w 144"/>
                <a:gd name="T15" fmla="*/ 162 h 163"/>
                <a:gd name="T16" fmla="*/ 116 w 144"/>
                <a:gd name="T17" fmla="*/ 130 h 163"/>
                <a:gd name="T18" fmla="*/ 102 w 144"/>
                <a:gd name="T19" fmla="*/ 111 h 163"/>
                <a:gd name="T20" fmla="*/ 99 w 144"/>
                <a:gd name="T21" fmla="*/ 91 h 163"/>
                <a:gd name="T22" fmla="*/ 85 w 144"/>
                <a:gd name="T23" fmla="*/ 66 h 163"/>
                <a:gd name="T24" fmla="*/ 78 w 144"/>
                <a:gd name="T25" fmla="*/ 54 h 163"/>
                <a:gd name="T26" fmla="*/ 46 w 144"/>
                <a:gd name="T27" fmla="*/ 24 h 163"/>
                <a:gd name="T28" fmla="*/ 44 w 144"/>
                <a:gd name="T29" fmla="*/ 32 h 163"/>
                <a:gd name="T30" fmla="*/ 0 w 144"/>
                <a:gd name="T31" fmla="*/ 34 h 163"/>
                <a:gd name="T32" fmla="*/ 1 w 144"/>
                <a:gd name="T33" fmla="*/ 19 h 163"/>
                <a:gd name="T34" fmla="*/ 14 w 144"/>
                <a:gd name="T35" fmla="*/ 10 h 163"/>
                <a:gd name="T36" fmla="*/ 43 w 144"/>
                <a:gd name="T37" fmla="*/ 0 h 163"/>
                <a:gd name="T38" fmla="*/ 82 w 144"/>
                <a:gd name="T39" fmla="*/ 1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4" h="163">
                  <a:moveTo>
                    <a:pt x="82" y="15"/>
                  </a:moveTo>
                  <a:lnTo>
                    <a:pt x="96" y="44"/>
                  </a:lnTo>
                  <a:lnTo>
                    <a:pt x="127" y="74"/>
                  </a:lnTo>
                  <a:lnTo>
                    <a:pt x="131" y="80"/>
                  </a:lnTo>
                  <a:lnTo>
                    <a:pt x="133" y="101"/>
                  </a:lnTo>
                  <a:lnTo>
                    <a:pt x="132" y="120"/>
                  </a:lnTo>
                  <a:lnTo>
                    <a:pt x="136" y="139"/>
                  </a:lnTo>
                  <a:lnTo>
                    <a:pt x="143" y="162"/>
                  </a:lnTo>
                  <a:lnTo>
                    <a:pt x="116" y="130"/>
                  </a:lnTo>
                  <a:lnTo>
                    <a:pt x="102" y="111"/>
                  </a:lnTo>
                  <a:lnTo>
                    <a:pt x="99" y="91"/>
                  </a:lnTo>
                  <a:lnTo>
                    <a:pt x="85" y="66"/>
                  </a:lnTo>
                  <a:lnTo>
                    <a:pt x="78" y="54"/>
                  </a:lnTo>
                  <a:lnTo>
                    <a:pt x="46" y="24"/>
                  </a:lnTo>
                  <a:lnTo>
                    <a:pt x="44" y="32"/>
                  </a:lnTo>
                  <a:lnTo>
                    <a:pt x="0" y="34"/>
                  </a:lnTo>
                  <a:lnTo>
                    <a:pt x="1" y="19"/>
                  </a:lnTo>
                  <a:lnTo>
                    <a:pt x="14" y="10"/>
                  </a:lnTo>
                  <a:lnTo>
                    <a:pt x="43" y="0"/>
                  </a:lnTo>
                  <a:lnTo>
                    <a:pt x="82" y="1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80" name="Freeform 20"/>
            <p:cNvSpPr>
              <a:spLocks/>
            </p:cNvSpPr>
            <p:nvPr/>
          </p:nvSpPr>
          <p:spPr bwMode="auto">
            <a:xfrm>
              <a:off x="127" y="2439"/>
              <a:ext cx="103" cy="215"/>
            </a:xfrm>
            <a:custGeom>
              <a:avLst/>
              <a:gdLst>
                <a:gd name="T0" fmla="*/ 34 w 103"/>
                <a:gd name="T1" fmla="*/ 11 h 215"/>
                <a:gd name="T2" fmla="*/ 41 w 103"/>
                <a:gd name="T3" fmla="*/ 31 h 215"/>
                <a:gd name="T4" fmla="*/ 45 w 103"/>
                <a:gd name="T5" fmla="*/ 58 h 215"/>
                <a:gd name="T6" fmla="*/ 53 w 103"/>
                <a:gd name="T7" fmla="*/ 98 h 215"/>
                <a:gd name="T8" fmla="*/ 60 w 103"/>
                <a:gd name="T9" fmla="*/ 120 h 215"/>
                <a:gd name="T10" fmla="*/ 102 w 103"/>
                <a:gd name="T11" fmla="*/ 201 h 215"/>
                <a:gd name="T12" fmla="*/ 95 w 103"/>
                <a:gd name="T13" fmla="*/ 214 h 215"/>
                <a:gd name="T14" fmla="*/ 56 w 103"/>
                <a:gd name="T15" fmla="*/ 152 h 215"/>
                <a:gd name="T16" fmla="*/ 41 w 103"/>
                <a:gd name="T17" fmla="*/ 125 h 215"/>
                <a:gd name="T18" fmla="*/ 28 w 103"/>
                <a:gd name="T19" fmla="*/ 98 h 215"/>
                <a:gd name="T20" fmla="*/ 19 w 103"/>
                <a:gd name="T21" fmla="*/ 74 h 215"/>
                <a:gd name="T22" fmla="*/ 12 w 103"/>
                <a:gd name="T23" fmla="*/ 58 h 215"/>
                <a:gd name="T24" fmla="*/ 7 w 103"/>
                <a:gd name="T25" fmla="*/ 42 h 215"/>
                <a:gd name="T26" fmla="*/ 0 w 103"/>
                <a:gd name="T27" fmla="*/ 13 h 215"/>
                <a:gd name="T28" fmla="*/ 6 w 103"/>
                <a:gd name="T29" fmla="*/ 6 h 215"/>
                <a:gd name="T30" fmla="*/ 21 w 103"/>
                <a:gd name="T31" fmla="*/ 0 h 215"/>
                <a:gd name="T32" fmla="*/ 31 w 103"/>
                <a:gd name="T33" fmla="*/ 2 h 215"/>
                <a:gd name="T34" fmla="*/ 34 w 103"/>
                <a:gd name="T35" fmla="*/ 11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3" h="215">
                  <a:moveTo>
                    <a:pt x="34" y="11"/>
                  </a:moveTo>
                  <a:lnTo>
                    <a:pt x="41" y="31"/>
                  </a:lnTo>
                  <a:lnTo>
                    <a:pt x="45" y="58"/>
                  </a:lnTo>
                  <a:lnTo>
                    <a:pt x="53" y="98"/>
                  </a:lnTo>
                  <a:lnTo>
                    <a:pt x="60" y="120"/>
                  </a:lnTo>
                  <a:lnTo>
                    <a:pt x="102" y="201"/>
                  </a:lnTo>
                  <a:lnTo>
                    <a:pt x="95" y="214"/>
                  </a:lnTo>
                  <a:lnTo>
                    <a:pt x="56" y="152"/>
                  </a:lnTo>
                  <a:lnTo>
                    <a:pt x="41" y="125"/>
                  </a:lnTo>
                  <a:lnTo>
                    <a:pt x="28" y="98"/>
                  </a:lnTo>
                  <a:lnTo>
                    <a:pt x="19" y="74"/>
                  </a:lnTo>
                  <a:lnTo>
                    <a:pt x="12" y="58"/>
                  </a:lnTo>
                  <a:lnTo>
                    <a:pt x="7" y="42"/>
                  </a:lnTo>
                  <a:lnTo>
                    <a:pt x="0" y="13"/>
                  </a:lnTo>
                  <a:lnTo>
                    <a:pt x="6" y="6"/>
                  </a:lnTo>
                  <a:lnTo>
                    <a:pt x="21" y="0"/>
                  </a:lnTo>
                  <a:lnTo>
                    <a:pt x="31" y="2"/>
                  </a:lnTo>
                  <a:lnTo>
                    <a:pt x="34" y="11"/>
                  </a:lnTo>
                </a:path>
              </a:pathLst>
            </a:custGeom>
            <a:solidFill>
              <a:srgbClr val="800040"/>
            </a:solidFill>
            <a:ln w="12700" cap="rnd" cmpd="sng">
              <a:solidFill>
                <a:srgbClr val="800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81" name="Freeform 21"/>
            <p:cNvSpPr>
              <a:spLocks/>
            </p:cNvSpPr>
            <p:nvPr/>
          </p:nvSpPr>
          <p:spPr bwMode="auto">
            <a:xfrm>
              <a:off x="185" y="2435"/>
              <a:ext cx="231" cy="181"/>
            </a:xfrm>
            <a:custGeom>
              <a:avLst/>
              <a:gdLst>
                <a:gd name="T0" fmla="*/ 49 w 231"/>
                <a:gd name="T1" fmla="*/ 5 h 181"/>
                <a:gd name="T2" fmla="*/ 53 w 231"/>
                <a:gd name="T3" fmla="*/ 8 h 181"/>
                <a:gd name="T4" fmla="*/ 47 w 231"/>
                <a:gd name="T5" fmla="*/ 16 h 181"/>
                <a:gd name="T6" fmla="*/ 38 w 231"/>
                <a:gd name="T7" fmla="*/ 38 h 181"/>
                <a:gd name="T8" fmla="*/ 45 w 231"/>
                <a:gd name="T9" fmla="*/ 35 h 181"/>
                <a:gd name="T10" fmla="*/ 53 w 231"/>
                <a:gd name="T11" fmla="*/ 23 h 181"/>
                <a:gd name="T12" fmla="*/ 57 w 231"/>
                <a:gd name="T13" fmla="*/ 23 h 181"/>
                <a:gd name="T14" fmla="*/ 59 w 231"/>
                <a:gd name="T15" fmla="*/ 62 h 181"/>
                <a:gd name="T16" fmla="*/ 66 w 231"/>
                <a:gd name="T17" fmla="*/ 54 h 181"/>
                <a:gd name="T18" fmla="*/ 64 w 231"/>
                <a:gd name="T19" fmla="*/ 46 h 181"/>
                <a:gd name="T20" fmla="*/ 67 w 231"/>
                <a:gd name="T21" fmla="*/ 36 h 181"/>
                <a:gd name="T22" fmla="*/ 77 w 231"/>
                <a:gd name="T23" fmla="*/ 45 h 181"/>
                <a:gd name="T24" fmla="*/ 89 w 231"/>
                <a:gd name="T25" fmla="*/ 67 h 181"/>
                <a:gd name="T26" fmla="*/ 98 w 231"/>
                <a:gd name="T27" fmla="*/ 106 h 181"/>
                <a:gd name="T28" fmla="*/ 91 w 231"/>
                <a:gd name="T29" fmla="*/ 123 h 181"/>
                <a:gd name="T30" fmla="*/ 101 w 231"/>
                <a:gd name="T31" fmla="*/ 109 h 181"/>
                <a:gd name="T32" fmla="*/ 104 w 231"/>
                <a:gd name="T33" fmla="*/ 95 h 181"/>
                <a:gd name="T34" fmla="*/ 111 w 231"/>
                <a:gd name="T35" fmla="*/ 112 h 181"/>
                <a:gd name="T36" fmla="*/ 129 w 231"/>
                <a:gd name="T37" fmla="*/ 132 h 181"/>
                <a:gd name="T38" fmla="*/ 100 w 231"/>
                <a:gd name="T39" fmla="*/ 145 h 181"/>
                <a:gd name="T40" fmla="*/ 118 w 231"/>
                <a:gd name="T41" fmla="*/ 145 h 181"/>
                <a:gd name="T42" fmla="*/ 119 w 231"/>
                <a:gd name="T43" fmla="*/ 163 h 181"/>
                <a:gd name="T44" fmla="*/ 132 w 231"/>
                <a:gd name="T45" fmla="*/ 141 h 181"/>
                <a:gd name="T46" fmla="*/ 136 w 231"/>
                <a:gd name="T47" fmla="*/ 142 h 181"/>
                <a:gd name="T48" fmla="*/ 142 w 231"/>
                <a:gd name="T49" fmla="*/ 151 h 181"/>
                <a:gd name="T50" fmla="*/ 145 w 231"/>
                <a:gd name="T51" fmla="*/ 158 h 181"/>
                <a:gd name="T52" fmla="*/ 147 w 231"/>
                <a:gd name="T53" fmla="*/ 160 h 181"/>
                <a:gd name="T54" fmla="*/ 151 w 231"/>
                <a:gd name="T55" fmla="*/ 160 h 181"/>
                <a:gd name="T56" fmla="*/ 150 w 231"/>
                <a:gd name="T57" fmla="*/ 150 h 181"/>
                <a:gd name="T58" fmla="*/ 153 w 231"/>
                <a:gd name="T59" fmla="*/ 146 h 181"/>
                <a:gd name="T60" fmla="*/ 175 w 231"/>
                <a:gd name="T61" fmla="*/ 150 h 181"/>
                <a:gd name="T62" fmla="*/ 181 w 231"/>
                <a:gd name="T63" fmla="*/ 177 h 181"/>
                <a:gd name="T64" fmla="*/ 179 w 231"/>
                <a:gd name="T65" fmla="*/ 158 h 181"/>
                <a:gd name="T66" fmla="*/ 179 w 231"/>
                <a:gd name="T67" fmla="*/ 150 h 181"/>
                <a:gd name="T68" fmla="*/ 177 w 231"/>
                <a:gd name="T69" fmla="*/ 148 h 181"/>
                <a:gd name="T70" fmla="*/ 190 w 231"/>
                <a:gd name="T71" fmla="*/ 145 h 181"/>
                <a:gd name="T72" fmla="*/ 210 w 231"/>
                <a:gd name="T73" fmla="*/ 142 h 181"/>
                <a:gd name="T74" fmla="*/ 218 w 231"/>
                <a:gd name="T75" fmla="*/ 140 h 181"/>
                <a:gd name="T76" fmla="*/ 223 w 231"/>
                <a:gd name="T77" fmla="*/ 146 h 181"/>
                <a:gd name="T78" fmla="*/ 222 w 231"/>
                <a:gd name="T79" fmla="*/ 154 h 181"/>
                <a:gd name="T80" fmla="*/ 227 w 231"/>
                <a:gd name="T81" fmla="*/ 163 h 181"/>
                <a:gd name="T82" fmla="*/ 230 w 231"/>
                <a:gd name="T83" fmla="*/ 170 h 181"/>
                <a:gd name="T84" fmla="*/ 190 w 231"/>
                <a:gd name="T85" fmla="*/ 177 h 181"/>
                <a:gd name="T86" fmla="*/ 125 w 231"/>
                <a:gd name="T87" fmla="*/ 180 h 181"/>
                <a:gd name="T88" fmla="*/ 98 w 231"/>
                <a:gd name="T89" fmla="*/ 174 h 181"/>
                <a:gd name="T90" fmla="*/ 68 w 231"/>
                <a:gd name="T91" fmla="*/ 143 h 181"/>
                <a:gd name="T92" fmla="*/ 64 w 231"/>
                <a:gd name="T93" fmla="*/ 127 h 181"/>
                <a:gd name="T94" fmla="*/ 63 w 231"/>
                <a:gd name="T95" fmla="*/ 124 h 181"/>
                <a:gd name="T96" fmla="*/ 56 w 231"/>
                <a:gd name="T97" fmla="*/ 125 h 181"/>
                <a:gd name="T98" fmla="*/ 44 w 231"/>
                <a:gd name="T99" fmla="*/ 103 h 181"/>
                <a:gd name="T100" fmla="*/ 44 w 231"/>
                <a:gd name="T101" fmla="*/ 92 h 181"/>
                <a:gd name="T102" fmla="*/ 40 w 231"/>
                <a:gd name="T103" fmla="*/ 77 h 181"/>
                <a:gd name="T104" fmla="*/ 34 w 231"/>
                <a:gd name="T105" fmla="*/ 88 h 181"/>
                <a:gd name="T106" fmla="*/ 16 w 231"/>
                <a:gd name="T107" fmla="*/ 61 h 181"/>
                <a:gd name="T108" fmla="*/ 3 w 231"/>
                <a:gd name="T109" fmla="*/ 41 h 181"/>
                <a:gd name="T110" fmla="*/ 0 w 231"/>
                <a:gd name="T111" fmla="*/ 15 h 181"/>
                <a:gd name="T112" fmla="*/ 16 w 231"/>
                <a:gd name="T113" fmla="*/ 2 h 181"/>
                <a:gd name="T114" fmla="*/ 37 w 231"/>
                <a:gd name="T115" fmla="*/ 0 h 181"/>
                <a:gd name="T116" fmla="*/ 49 w 231"/>
                <a:gd name="T11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31" h="181">
                  <a:moveTo>
                    <a:pt x="49" y="5"/>
                  </a:moveTo>
                  <a:lnTo>
                    <a:pt x="53" y="8"/>
                  </a:lnTo>
                  <a:lnTo>
                    <a:pt x="47" y="16"/>
                  </a:lnTo>
                  <a:lnTo>
                    <a:pt x="38" y="38"/>
                  </a:lnTo>
                  <a:lnTo>
                    <a:pt x="45" y="35"/>
                  </a:lnTo>
                  <a:lnTo>
                    <a:pt x="53" y="23"/>
                  </a:lnTo>
                  <a:lnTo>
                    <a:pt x="57" y="23"/>
                  </a:lnTo>
                  <a:lnTo>
                    <a:pt x="59" y="62"/>
                  </a:lnTo>
                  <a:lnTo>
                    <a:pt x="66" y="54"/>
                  </a:lnTo>
                  <a:lnTo>
                    <a:pt x="64" y="46"/>
                  </a:lnTo>
                  <a:lnTo>
                    <a:pt x="67" y="36"/>
                  </a:lnTo>
                  <a:lnTo>
                    <a:pt x="77" y="45"/>
                  </a:lnTo>
                  <a:lnTo>
                    <a:pt x="89" y="67"/>
                  </a:lnTo>
                  <a:lnTo>
                    <a:pt x="98" y="106"/>
                  </a:lnTo>
                  <a:lnTo>
                    <a:pt x="91" y="123"/>
                  </a:lnTo>
                  <a:lnTo>
                    <a:pt x="101" y="109"/>
                  </a:lnTo>
                  <a:lnTo>
                    <a:pt x="104" y="95"/>
                  </a:lnTo>
                  <a:lnTo>
                    <a:pt x="111" y="112"/>
                  </a:lnTo>
                  <a:lnTo>
                    <a:pt x="129" y="132"/>
                  </a:lnTo>
                  <a:lnTo>
                    <a:pt x="100" y="145"/>
                  </a:lnTo>
                  <a:lnTo>
                    <a:pt x="118" y="145"/>
                  </a:lnTo>
                  <a:lnTo>
                    <a:pt x="119" y="163"/>
                  </a:lnTo>
                  <a:lnTo>
                    <a:pt x="132" y="141"/>
                  </a:lnTo>
                  <a:lnTo>
                    <a:pt x="136" y="142"/>
                  </a:lnTo>
                  <a:lnTo>
                    <a:pt x="142" y="151"/>
                  </a:lnTo>
                  <a:lnTo>
                    <a:pt x="145" y="158"/>
                  </a:lnTo>
                  <a:lnTo>
                    <a:pt x="147" y="160"/>
                  </a:lnTo>
                  <a:lnTo>
                    <a:pt x="151" y="160"/>
                  </a:lnTo>
                  <a:lnTo>
                    <a:pt x="150" y="150"/>
                  </a:lnTo>
                  <a:lnTo>
                    <a:pt x="153" y="146"/>
                  </a:lnTo>
                  <a:lnTo>
                    <a:pt x="175" y="150"/>
                  </a:lnTo>
                  <a:lnTo>
                    <a:pt x="181" y="177"/>
                  </a:lnTo>
                  <a:lnTo>
                    <a:pt x="179" y="158"/>
                  </a:lnTo>
                  <a:lnTo>
                    <a:pt x="179" y="150"/>
                  </a:lnTo>
                  <a:lnTo>
                    <a:pt x="177" y="148"/>
                  </a:lnTo>
                  <a:lnTo>
                    <a:pt x="190" y="145"/>
                  </a:lnTo>
                  <a:lnTo>
                    <a:pt x="210" y="142"/>
                  </a:lnTo>
                  <a:lnTo>
                    <a:pt x="218" y="140"/>
                  </a:lnTo>
                  <a:lnTo>
                    <a:pt x="223" y="146"/>
                  </a:lnTo>
                  <a:lnTo>
                    <a:pt x="222" y="154"/>
                  </a:lnTo>
                  <a:lnTo>
                    <a:pt x="227" y="163"/>
                  </a:lnTo>
                  <a:lnTo>
                    <a:pt x="230" y="170"/>
                  </a:lnTo>
                  <a:lnTo>
                    <a:pt x="190" y="177"/>
                  </a:lnTo>
                  <a:lnTo>
                    <a:pt x="125" y="180"/>
                  </a:lnTo>
                  <a:lnTo>
                    <a:pt x="98" y="174"/>
                  </a:lnTo>
                  <a:lnTo>
                    <a:pt x="68" y="143"/>
                  </a:lnTo>
                  <a:lnTo>
                    <a:pt x="64" y="127"/>
                  </a:lnTo>
                  <a:lnTo>
                    <a:pt x="63" y="124"/>
                  </a:lnTo>
                  <a:lnTo>
                    <a:pt x="56" y="125"/>
                  </a:lnTo>
                  <a:lnTo>
                    <a:pt x="44" y="103"/>
                  </a:lnTo>
                  <a:lnTo>
                    <a:pt x="44" y="92"/>
                  </a:lnTo>
                  <a:lnTo>
                    <a:pt x="40" y="77"/>
                  </a:lnTo>
                  <a:lnTo>
                    <a:pt x="34" y="88"/>
                  </a:lnTo>
                  <a:lnTo>
                    <a:pt x="16" y="61"/>
                  </a:lnTo>
                  <a:lnTo>
                    <a:pt x="3" y="41"/>
                  </a:lnTo>
                  <a:lnTo>
                    <a:pt x="0" y="15"/>
                  </a:lnTo>
                  <a:lnTo>
                    <a:pt x="16" y="2"/>
                  </a:lnTo>
                  <a:lnTo>
                    <a:pt x="37" y="0"/>
                  </a:lnTo>
                  <a:lnTo>
                    <a:pt x="49" y="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82" name="Freeform 22"/>
            <p:cNvSpPr>
              <a:spLocks/>
            </p:cNvSpPr>
            <p:nvPr/>
          </p:nvSpPr>
          <p:spPr bwMode="auto">
            <a:xfrm>
              <a:off x="176" y="2437"/>
              <a:ext cx="101" cy="184"/>
            </a:xfrm>
            <a:custGeom>
              <a:avLst/>
              <a:gdLst>
                <a:gd name="T0" fmla="*/ 8 w 101"/>
                <a:gd name="T1" fmla="*/ 22 h 184"/>
                <a:gd name="T2" fmla="*/ 11 w 101"/>
                <a:gd name="T3" fmla="*/ 46 h 184"/>
                <a:gd name="T4" fmla="*/ 26 w 101"/>
                <a:gd name="T5" fmla="*/ 68 h 184"/>
                <a:gd name="T6" fmla="*/ 38 w 101"/>
                <a:gd name="T7" fmla="*/ 86 h 184"/>
                <a:gd name="T8" fmla="*/ 52 w 101"/>
                <a:gd name="T9" fmla="*/ 107 h 184"/>
                <a:gd name="T10" fmla="*/ 60 w 101"/>
                <a:gd name="T11" fmla="*/ 121 h 184"/>
                <a:gd name="T12" fmla="*/ 65 w 101"/>
                <a:gd name="T13" fmla="*/ 129 h 184"/>
                <a:gd name="T14" fmla="*/ 77 w 101"/>
                <a:gd name="T15" fmla="*/ 147 h 184"/>
                <a:gd name="T16" fmla="*/ 85 w 101"/>
                <a:gd name="T17" fmla="*/ 159 h 184"/>
                <a:gd name="T18" fmla="*/ 92 w 101"/>
                <a:gd name="T19" fmla="*/ 167 h 184"/>
                <a:gd name="T20" fmla="*/ 97 w 101"/>
                <a:gd name="T21" fmla="*/ 171 h 184"/>
                <a:gd name="T22" fmla="*/ 100 w 101"/>
                <a:gd name="T23" fmla="*/ 177 h 184"/>
                <a:gd name="T24" fmla="*/ 92 w 101"/>
                <a:gd name="T25" fmla="*/ 176 h 184"/>
                <a:gd name="T26" fmla="*/ 82 w 101"/>
                <a:gd name="T27" fmla="*/ 167 h 184"/>
                <a:gd name="T28" fmla="*/ 82 w 101"/>
                <a:gd name="T29" fmla="*/ 173 h 184"/>
                <a:gd name="T30" fmla="*/ 83 w 101"/>
                <a:gd name="T31" fmla="*/ 181 h 184"/>
                <a:gd name="T32" fmla="*/ 81 w 101"/>
                <a:gd name="T33" fmla="*/ 183 h 184"/>
                <a:gd name="T34" fmla="*/ 73 w 101"/>
                <a:gd name="T35" fmla="*/ 174 h 184"/>
                <a:gd name="T36" fmla="*/ 69 w 101"/>
                <a:gd name="T37" fmla="*/ 165 h 184"/>
                <a:gd name="T38" fmla="*/ 68 w 101"/>
                <a:gd name="T39" fmla="*/ 162 h 184"/>
                <a:gd name="T40" fmla="*/ 64 w 101"/>
                <a:gd name="T41" fmla="*/ 164 h 184"/>
                <a:gd name="T42" fmla="*/ 66 w 101"/>
                <a:gd name="T43" fmla="*/ 174 h 184"/>
                <a:gd name="T44" fmla="*/ 66 w 101"/>
                <a:gd name="T45" fmla="*/ 176 h 184"/>
                <a:gd name="T46" fmla="*/ 63 w 101"/>
                <a:gd name="T47" fmla="*/ 176 h 184"/>
                <a:gd name="T48" fmla="*/ 45 w 101"/>
                <a:gd name="T49" fmla="*/ 152 h 184"/>
                <a:gd name="T50" fmla="*/ 42 w 101"/>
                <a:gd name="T51" fmla="*/ 153 h 184"/>
                <a:gd name="T52" fmla="*/ 44 w 101"/>
                <a:gd name="T53" fmla="*/ 161 h 184"/>
                <a:gd name="T54" fmla="*/ 51 w 101"/>
                <a:gd name="T55" fmla="*/ 176 h 184"/>
                <a:gd name="T56" fmla="*/ 55 w 101"/>
                <a:gd name="T57" fmla="*/ 183 h 184"/>
                <a:gd name="T58" fmla="*/ 47 w 101"/>
                <a:gd name="T59" fmla="*/ 180 h 184"/>
                <a:gd name="T60" fmla="*/ 42 w 101"/>
                <a:gd name="T61" fmla="*/ 173 h 184"/>
                <a:gd name="T62" fmla="*/ 37 w 101"/>
                <a:gd name="T63" fmla="*/ 164 h 184"/>
                <a:gd name="T64" fmla="*/ 33 w 101"/>
                <a:gd name="T65" fmla="*/ 156 h 184"/>
                <a:gd name="T66" fmla="*/ 27 w 101"/>
                <a:gd name="T67" fmla="*/ 147 h 184"/>
                <a:gd name="T68" fmla="*/ 22 w 101"/>
                <a:gd name="T69" fmla="*/ 135 h 184"/>
                <a:gd name="T70" fmla="*/ 19 w 101"/>
                <a:gd name="T71" fmla="*/ 128 h 184"/>
                <a:gd name="T72" fmla="*/ 11 w 101"/>
                <a:gd name="T73" fmla="*/ 103 h 184"/>
                <a:gd name="T74" fmla="*/ 11 w 101"/>
                <a:gd name="T75" fmla="*/ 101 h 184"/>
                <a:gd name="T76" fmla="*/ 8 w 101"/>
                <a:gd name="T77" fmla="*/ 85 h 184"/>
                <a:gd name="T78" fmla="*/ 6 w 101"/>
                <a:gd name="T79" fmla="*/ 66 h 184"/>
                <a:gd name="T80" fmla="*/ 2 w 101"/>
                <a:gd name="T81" fmla="*/ 46 h 184"/>
                <a:gd name="T82" fmla="*/ 0 w 101"/>
                <a:gd name="T83" fmla="*/ 30 h 184"/>
                <a:gd name="T84" fmla="*/ 2 w 101"/>
                <a:gd name="T85" fmla="*/ 15 h 184"/>
                <a:gd name="T86" fmla="*/ 7 w 101"/>
                <a:gd name="T87" fmla="*/ 5 h 184"/>
                <a:gd name="T88" fmla="*/ 11 w 101"/>
                <a:gd name="T89" fmla="*/ 0 h 184"/>
                <a:gd name="T90" fmla="*/ 8 w 101"/>
                <a:gd name="T91" fmla="*/ 22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1" h="184">
                  <a:moveTo>
                    <a:pt x="8" y="22"/>
                  </a:moveTo>
                  <a:lnTo>
                    <a:pt x="11" y="46"/>
                  </a:lnTo>
                  <a:lnTo>
                    <a:pt x="26" y="68"/>
                  </a:lnTo>
                  <a:lnTo>
                    <a:pt x="38" y="86"/>
                  </a:lnTo>
                  <a:lnTo>
                    <a:pt x="52" y="107"/>
                  </a:lnTo>
                  <a:lnTo>
                    <a:pt x="60" y="121"/>
                  </a:lnTo>
                  <a:lnTo>
                    <a:pt x="65" y="129"/>
                  </a:lnTo>
                  <a:lnTo>
                    <a:pt x="77" y="147"/>
                  </a:lnTo>
                  <a:lnTo>
                    <a:pt x="85" y="159"/>
                  </a:lnTo>
                  <a:lnTo>
                    <a:pt x="92" y="167"/>
                  </a:lnTo>
                  <a:lnTo>
                    <a:pt x="97" y="171"/>
                  </a:lnTo>
                  <a:lnTo>
                    <a:pt x="100" y="177"/>
                  </a:lnTo>
                  <a:lnTo>
                    <a:pt x="92" y="176"/>
                  </a:lnTo>
                  <a:lnTo>
                    <a:pt x="82" y="167"/>
                  </a:lnTo>
                  <a:lnTo>
                    <a:pt x="82" y="173"/>
                  </a:lnTo>
                  <a:lnTo>
                    <a:pt x="83" y="181"/>
                  </a:lnTo>
                  <a:lnTo>
                    <a:pt x="81" y="183"/>
                  </a:lnTo>
                  <a:lnTo>
                    <a:pt x="73" y="174"/>
                  </a:lnTo>
                  <a:lnTo>
                    <a:pt x="69" y="165"/>
                  </a:lnTo>
                  <a:lnTo>
                    <a:pt x="68" y="162"/>
                  </a:lnTo>
                  <a:lnTo>
                    <a:pt x="64" y="164"/>
                  </a:lnTo>
                  <a:lnTo>
                    <a:pt x="66" y="174"/>
                  </a:lnTo>
                  <a:lnTo>
                    <a:pt x="66" y="176"/>
                  </a:lnTo>
                  <a:lnTo>
                    <a:pt x="63" y="176"/>
                  </a:lnTo>
                  <a:lnTo>
                    <a:pt x="45" y="152"/>
                  </a:lnTo>
                  <a:lnTo>
                    <a:pt x="42" y="153"/>
                  </a:lnTo>
                  <a:lnTo>
                    <a:pt x="44" y="161"/>
                  </a:lnTo>
                  <a:lnTo>
                    <a:pt x="51" y="176"/>
                  </a:lnTo>
                  <a:lnTo>
                    <a:pt x="55" y="183"/>
                  </a:lnTo>
                  <a:lnTo>
                    <a:pt x="47" y="180"/>
                  </a:lnTo>
                  <a:lnTo>
                    <a:pt x="42" y="173"/>
                  </a:lnTo>
                  <a:lnTo>
                    <a:pt x="37" y="164"/>
                  </a:lnTo>
                  <a:lnTo>
                    <a:pt x="33" y="156"/>
                  </a:lnTo>
                  <a:lnTo>
                    <a:pt x="27" y="147"/>
                  </a:lnTo>
                  <a:lnTo>
                    <a:pt x="22" y="135"/>
                  </a:lnTo>
                  <a:lnTo>
                    <a:pt x="19" y="128"/>
                  </a:lnTo>
                  <a:lnTo>
                    <a:pt x="11" y="103"/>
                  </a:lnTo>
                  <a:lnTo>
                    <a:pt x="11" y="101"/>
                  </a:lnTo>
                  <a:lnTo>
                    <a:pt x="8" y="85"/>
                  </a:lnTo>
                  <a:lnTo>
                    <a:pt x="6" y="66"/>
                  </a:lnTo>
                  <a:lnTo>
                    <a:pt x="2" y="46"/>
                  </a:lnTo>
                  <a:lnTo>
                    <a:pt x="0" y="30"/>
                  </a:lnTo>
                  <a:lnTo>
                    <a:pt x="2" y="15"/>
                  </a:lnTo>
                  <a:lnTo>
                    <a:pt x="7" y="5"/>
                  </a:lnTo>
                  <a:lnTo>
                    <a:pt x="11" y="0"/>
                  </a:lnTo>
                  <a:lnTo>
                    <a:pt x="8" y="22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83" name="Freeform 23"/>
            <p:cNvSpPr>
              <a:spLocks/>
            </p:cNvSpPr>
            <p:nvPr/>
          </p:nvSpPr>
          <p:spPr bwMode="auto">
            <a:xfrm>
              <a:off x="119" y="2453"/>
              <a:ext cx="99" cy="219"/>
            </a:xfrm>
            <a:custGeom>
              <a:avLst/>
              <a:gdLst>
                <a:gd name="T0" fmla="*/ 55 w 99"/>
                <a:gd name="T1" fmla="*/ 128 h 219"/>
                <a:gd name="T2" fmla="*/ 75 w 99"/>
                <a:gd name="T3" fmla="*/ 159 h 219"/>
                <a:gd name="T4" fmla="*/ 98 w 99"/>
                <a:gd name="T5" fmla="*/ 198 h 219"/>
                <a:gd name="T6" fmla="*/ 97 w 99"/>
                <a:gd name="T7" fmla="*/ 218 h 219"/>
                <a:gd name="T8" fmla="*/ 87 w 99"/>
                <a:gd name="T9" fmla="*/ 198 h 219"/>
                <a:gd name="T10" fmla="*/ 76 w 99"/>
                <a:gd name="T11" fmla="*/ 180 h 219"/>
                <a:gd name="T12" fmla="*/ 55 w 99"/>
                <a:gd name="T13" fmla="*/ 140 h 219"/>
                <a:gd name="T14" fmla="*/ 41 w 99"/>
                <a:gd name="T15" fmla="*/ 114 h 219"/>
                <a:gd name="T16" fmla="*/ 0 w 99"/>
                <a:gd name="T17" fmla="*/ 8 h 219"/>
                <a:gd name="T18" fmla="*/ 7 w 99"/>
                <a:gd name="T19" fmla="*/ 0 h 219"/>
                <a:gd name="T20" fmla="*/ 12 w 99"/>
                <a:gd name="T21" fmla="*/ 21 h 219"/>
                <a:gd name="T22" fmla="*/ 26 w 99"/>
                <a:gd name="T23" fmla="*/ 64 h 219"/>
                <a:gd name="T24" fmla="*/ 41 w 99"/>
                <a:gd name="T25" fmla="*/ 98 h 219"/>
                <a:gd name="T26" fmla="*/ 55 w 99"/>
                <a:gd name="T27" fmla="*/ 128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219">
                  <a:moveTo>
                    <a:pt x="55" y="128"/>
                  </a:moveTo>
                  <a:lnTo>
                    <a:pt x="75" y="159"/>
                  </a:lnTo>
                  <a:lnTo>
                    <a:pt x="98" y="198"/>
                  </a:lnTo>
                  <a:lnTo>
                    <a:pt x="97" y="218"/>
                  </a:lnTo>
                  <a:lnTo>
                    <a:pt x="87" y="198"/>
                  </a:lnTo>
                  <a:lnTo>
                    <a:pt x="76" y="180"/>
                  </a:lnTo>
                  <a:lnTo>
                    <a:pt x="55" y="140"/>
                  </a:lnTo>
                  <a:lnTo>
                    <a:pt x="41" y="114"/>
                  </a:lnTo>
                  <a:lnTo>
                    <a:pt x="0" y="8"/>
                  </a:lnTo>
                  <a:lnTo>
                    <a:pt x="7" y="0"/>
                  </a:lnTo>
                  <a:lnTo>
                    <a:pt x="12" y="21"/>
                  </a:lnTo>
                  <a:lnTo>
                    <a:pt x="26" y="64"/>
                  </a:lnTo>
                  <a:lnTo>
                    <a:pt x="41" y="98"/>
                  </a:lnTo>
                  <a:lnTo>
                    <a:pt x="55" y="128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84" name="Freeform 24"/>
            <p:cNvSpPr>
              <a:spLocks/>
            </p:cNvSpPr>
            <p:nvPr/>
          </p:nvSpPr>
          <p:spPr bwMode="auto">
            <a:xfrm>
              <a:off x="479" y="2496"/>
              <a:ext cx="80" cy="93"/>
            </a:xfrm>
            <a:custGeom>
              <a:avLst/>
              <a:gdLst>
                <a:gd name="T0" fmla="*/ 79 w 80"/>
                <a:gd name="T1" fmla="*/ 16 h 93"/>
                <a:gd name="T2" fmla="*/ 75 w 80"/>
                <a:gd name="T3" fmla="*/ 22 h 93"/>
                <a:gd name="T4" fmla="*/ 1 w 80"/>
                <a:gd name="T5" fmla="*/ 92 h 93"/>
                <a:gd name="T6" fmla="*/ 4 w 80"/>
                <a:gd name="T7" fmla="*/ 68 h 93"/>
                <a:gd name="T8" fmla="*/ 0 w 80"/>
                <a:gd name="T9" fmla="*/ 64 h 93"/>
                <a:gd name="T10" fmla="*/ 59 w 80"/>
                <a:gd name="T11" fmla="*/ 0 h 93"/>
                <a:gd name="T12" fmla="*/ 79 w 80"/>
                <a:gd name="T13" fmla="*/ 1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93">
                  <a:moveTo>
                    <a:pt x="79" y="16"/>
                  </a:moveTo>
                  <a:lnTo>
                    <a:pt x="75" y="22"/>
                  </a:lnTo>
                  <a:lnTo>
                    <a:pt x="1" y="92"/>
                  </a:lnTo>
                  <a:lnTo>
                    <a:pt x="4" y="68"/>
                  </a:lnTo>
                  <a:lnTo>
                    <a:pt x="0" y="64"/>
                  </a:lnTo>
                  <a:lnTo>
                    <a:pt x="59" y="0"/>
                  </a:lnTo>
                  <a:lnTo>
                    <a:pt x="79" y="16"/>
                  </a:lnTo>
                </a:path>
              </a:pathLst>
            </a:custGeom>
            <a:solidFill>
              <a:srgbClr val="FFFFC0"/>
            </a:solidFill>
            <a:ln w="12700" cap="rnd" cmpd="sng">
              <a:solidFill>
                <a:srgbClr val="808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85" name="Freeform 25"/>
            <p:cNvSpPr>
              <a:spLocks/>
            </p:cNvSpPr>
            <p:nvPr/>
          </p:nvSpPr>
          <p:spPr bwMode="auto">
            <a:xfrm>
              <a:off x="407" y="2557"/>
              <a:ext cx="67" cy="8"/>
            </a:xfrm>
            <a:custGeom>
              <a:avLst/>
              <a:gdLst>
                <a:gd name="T0" fmla="*/ 7 w 67"/>
                <a:gd name="T1" fmla="*/ 6 h 8"/>
                <a:gd name="T2" fmla="*/ 0 w 67"/>
                <a:gd name="T3" fmla="*/ 5 h 8"/>
                <a:gd name="T4" fmla="*/ 16 w 67"/>
                <a:gd name="T5" fmla="*/ 3 h 8"/>
                <a:gd name="T6" fmla="*/ 26 w 67"/>
                <a:gd name="T7" fmla="*/ 1 h 8"/>
                <a:gd name="T8" fmla="*/ 31 w 67"/>
                <a:gd name="T9" fmla="*/ 1 h 8"/>
                <a:gd name="T10" fmla="*/ 39 w 67"/>
                <a:gd name="T11" fmla="*/ 1 h 8"/>
                <a:gd name="T12" fmla="*/ 43 w 67"/>
                <a:gd name="T13" fmla="*/ 1 h 8"/>
                <a:gd name="T14" fmla="*/ 48 w 67"/>
                <a:gd name="T15" fmla="*/ 0 h 8"/>
                <a:gd name="T16" fmla="*/ 51 w 67"/>
                <a:gd name="T17" fmla="*/ 1 h 8"/>
                <a:gd name="T18" fmla="*/ 66 w 67"/>
                <a:gd name="T19" fmla="*/ 3 h 8"/>
                <a:gd name="T20" fmla="*/ 58 w 67"/>
                <a:gd name="T21" fmla="*/ 3 h 8"/>
                <a:gd name="T22" fmla="*/ 51 w 67"/>
                <a:gd name="T23" fmla="*/ 4 h 8"/>
                <a:gd name="T24" fmla="*/ 49 w 67"/>
                <a:gd name="T25" fmla="*/ 5 h 8"/>
                <a:gd name="T26" fmla="*/ 44 w 67"/>
                <a:gd name="T27" fmla="*/ 5 h 8"/>
                <a:gd name="T28" fmla="*/ 41 w 67"/>
                <a:gd name="T29" fmla="*/ 6 h 8"/>
                <a:gd name="T30" fmla="*/ 39 w 67"/>
                <a:gd name="T31" fmla="*/ 7 h 8"/>
                <a:gd name="T32" fmla="*/ 30 w 67"/>
                <a:gd name="T33" fmla="*/ 6 h 8"/>
                <a:gd name="T34" fmla="*/ 7 w 67"/>
                <a:gd name="T3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8">
                  <a:moveTo>
                    <a:pt x="7" y="6"/>
                  </a:moveTo>
                  <a:lnTo>
                    <a:pt x="0" y="5"/>
                  </a:lnTo>
                  <a:lnTo>
                    <a:pt x="16" y="3"/>
                  </a:lnTo>
                  <a:lnTo>
                    <a:pt x="26" y="1"/>
                  </a:lnTo>
                  <a:lnTo>
                    <a:pt x="31" y="1"/>
                  </a:lnTo>
                  <a:lnTo>
                    <a:pt x="39" y="1"/>
                  </a:lnTo>
                  <a:lnTo>
                    <a:pt x="43" y="1"/>
                  </a:lnTo>
                  <a:lnTo>
                    <a:pt x="48" y="0"/>
                  </a:lnTo>
                  <a:lnTo>
                    <a:pt x="51" y="1"/>
                  </a:lnTo>
                  <a:lnTo>
                    <a:pt x="66" y="3"/>
                  </a:lnTo>
                  <a:lnTo>
                    <a:pt x="58" y="3"/>
                  </a:lnTo>
                  <a:lnTo>
                    <a:pt x="51" y="4"/>
                  </a:lnTo>
                  <a:lnTo>
                    <a:pt x="49" y="5"/>
                  </a:lnTo>
                  <a:lnTo>
                    <a:pt x="44" y="5"/>
                  </a:lnTo>
                  <a:lnTo>
                    <a:pt x="41" y="6"/>
                  </a:lnTo>
                  <a:lnTo>
                    <a:pt x="39" y="7"/>
                  </a:lnTo>
                  <a:lnTo>
                    <a:pt x="30" y="6"/>
                  </a:lnTo>
                  <a:lnTo>
                    <a:pt x="7" y="6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86" name="Freeform 26"/>
            <p:cNvSpPr>
              <a:spLocks/>
            </p:cNvSpPr>
            <p:nvPr/>
          </p:nvSpPr>
          <p:spPr bwMode="auto">
            <a:xfrm>
              <a:off x="407" y="2559"/>
              <a:ext cx="70" cy="41"/>
            </a:xfrm>
            <a:custGeom>
              <a:avLst/>
              <a:gdLst>
                <a:gd name="T0" fmla="*/ 69 w 70"/>
                <a:gd name="T1" fmla="*/ 4 h 41"/>
                <a:gd name="T2" fmla="*/ 69 w 70"/>
                <a:gd name="T3" fmla="*/ 7 h 41"/>
                <a:gd name="T4" fmla="*/ 67 w 70"/>
                <a:gd name="T5" fmla="*/ 7 h 41"/>
                <a:gd name="T6" fmla="*/ 54 w 70"/>
                <a:gd name="T7" fmla="*/ 8 h 41"/>
                <a:gd name="T8" fmla="*/ 54 w 70"/>
                <a:gd name="T9" fmla="*/ 9 h 41"/>
                <a:gd name="T10" fmla="*/ 69 w 70"/>
                <a:gd name="T11" fmla="*/ 8 h 41"/>
                <a:gd name="T12" fmla="*/ 68 w 70"/>
                <a:gd name="T13" fmla="*/ 14 h 41"/>
                <a:gd name="T14" fmla="*/ 53 w 70"/>
                <a:gd name="T15" fmla="*/ 15 h 41"/>
                <a:gd name="T16" fmla="*/ 53 w 70"/>
                <a:gd name="T17" fmla="*/ 14 h 41"/>
                <a:gd name="T18" fmla="*/ 54 w 70"/>
                <a:gd name="T19" fmla="*/ 16 h 41"/>
                <a:gd name="T20" fmla="*/ 69 w 70"/>
                <a:gd name="T21" fmla="*/ 15 h 41"/>
                <a:gd name="T22" fmla="*/ 67 w 70"/>
                <a:gd name="T23" fmla="*/ 19 h 41"/>
                <a:gd name="T24" fmla="*/ 57 w 70"/>
                <a:gd name="T25" fmla="*/ 21 h 41"/>
                <a:gd name="T26" fmla="*/ 67 w 70"/>
                <a:gd name="T27" fmla="*/ 21 h 41"/>
                <a:gd name="T28" fmla="*/ 66 w 70"/>
                <a:gd name="T29" fmla="*/ 25 h 41"/>
                <a:gd name="T30" fmla="*/ 55 w 70"/>
                <a:gd name="T31" fmla="*/ 27 h 41"/>
                <a:gd name="T32" fmla="*/ 48 w 70"/>
                <a:gd name="T33" fmla="*/ 30 h 41"/>
                <a:gd name="T34" fmla="*/ 28 w 70"/>
                <a:gd name="T35" fmla="*/ 35 h 41"/>
                <a:gd name="T36" fmla="*/ 6 w 70"/>
                <a:gd name="T37" fmla="*/ 40 h 41"/>
                <a:gd name="T38" fmla="*/ 0 w 70"/>
                <a:gd name="T39" fmla="*/ 28 h 41"/>
                <a:gd name="T40" fmla="*/ 1 w 70"/>
                <a:gd name="T41" fmla="*/ 23 h 41"/>
                <a:gd name="T42" fmla="*/ 16 w 70"/>
                <a:gd name="T43" fmla="*/ 18 h 41"/>
                <a:gd name="T44" fmla="*/ 29 w 70"/>
                <a:gd name="T45" fmla="*/ 12 h 41"/>
                <a:gd name="T46" fmla="*/ 36 w 70"/>
                <a:gd name="T47" fmla="*/ 9 h 41"/>
                <a:gd name="T48" fmla="*/ 41 w 70"/>
                <a:gd name="T49" fmla="*/ 5 h 41"/>
                <a:gd name="T50" fmla="*/ 48 w 70"/>
                <a:gd name="T51" fmla="*/ 1 h 41"/>
                <a:gd name="T52" fmla="*/ 57 w 70"/>
                <a:gd name="T53" fmla="*/ 0 h 41"/>
                <a:gd name="T54" fmla="*/ 67 w 70"/>
                <a:gd name="T55" fmla="*/ 3 h 41"/>
                <a:gd name="T56" fmla="*/ 69 w 70"/>
                <a:gd name="T57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41">
                  <a:moveTo>
                    <a:pt x="69" y="4"/>
                  </a:moveTo>
                  <a:lnTo>
                    <a:pt x="69" y="7"/>
                  </a:lnTo>
                  <a:lnTo>
                    <a:pt x="67" y="7"/>
                  </a:lnTo>
                  <a:lnTo>
                    <a:pt x="54" y="8"/>
                  </a:lnTo>
                  <a:lnTo>
                    <a:pt x="54" y="9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53" y="15"/>
                  </a:lnTo>
                  <a:lnTo>
                    <a:pt x="53" y="14"/>
                  </a:lnTo>
                  <a:lnTo>
                    <a:pt x="54" y="16"/>
                  </a:lnTo>
                  <a:lnTo>
                    <a:pt x="69" y="15"/>
                  </a:lnTo>
                  <a:lnTo>
                    <a:pt x="67" y="19"/>
                  </a:lnTo>
                  <a:lnTo>
                    <a:pt x="57" y="21"/>
                  </a:lnTo>
                  <a:lnTo>
                    <a:pt x="67" y="21"/>
                  </a:lnTo>
                  <a:lnTo>
                    <a:pt x="66" y="25"/>
                  </a:lnTo>
                  <a:lnTo>
                    <a:pt x="55" y="27"/>
                  </a:lnTo>
                  <a:lnTo>
                    <a:pt x="48" y="30"/>
                  </a:lnTo>
                  <a:lnTo>
                    <a:pt x="28" y="35"/>
                  </a:lnTo>
                  <a:lnTo>
                    <a:pt x="6" y="40"/>
                  </a:lnTo>
                  <a:lnTo>
                    <a:pt x="0" y="28"/>
                  </a:lnTo>
                  <a:lnTo>
                    <a:pt x="1" y="23"/>
                  </a:lnTo>
                  <a:lnTo>
                    <a:pt x="16" y="18"/>
                  </a:lnTo>
                  <a:lnTo>
                    <a:pt x="29" y="12"/>
                  </a:lnTo>
                  <a:lnTo>
                    <a:pt x="36" y="9"/>
                  </a:lnTo>
                  <a:lnTo>
                    <a:pt x="41" y="5"/>
                  </a:lnTo>
                  <a:lnTo>
                    <a:pt x="48" y="1"/>
                  </a:lnTo>
                  <a:lnTo>
                    <a:pt x="57" y="0"/>
                  </a:lnTo>
                  <a:lnTo>
                    <a:pt x="67" y="3"/>
                  </a:lnTo>
                  <a:lnTo>
                    <a:pt x="69" y="4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87" name="Freeform 27"/>
            <p:cNvSpPr>
              <a:spLocks/>
            </p:cNvSpPr>
            <p:nvPr/>
          </p:nvSpPr>
          <p:spPr bwMode="auto">
            <a:xfrm>
              <a:off x="331" y="2555"/>
              <a:ext cx="82" cy="29"/>
            </a:xfrm>
            <a:custGeom>
              <a:avLst/>
              <a:gdLst>
                <a:gd name="T0" fmla="*/ 81 w 82"/>
                <a:gd name="T1" fmla="*/ 22 h 29"/>
                <a:gd name="T2" fmla="*/ 73 w 82"/>
                <a:gd name="T3" fmla="*/ 18 h 29"/>
                <a:gd name="T4" fmla="*/ 60 w 82"/>
                <a:gd name="T5" fmla="*/ 23 h 29"/>
                <a:gd name="T6" fmla="*/ 46 w 82"/>
                <a:gd name="T7" fmla="*/ 22 h 29"/>
                <a:gd name="T8" fmla="*/ 31 w 82"/>
                <a:gd name="T9" fmla="*/ 28 h 29"/>
                <a:gd name="T10" fmla="*/ 29 w 82"/>
                <a:gd name="T11" fmla="*/ 26 h 29"/>
                <a:gd name="T12" fmla="*/ 16 w 82"/>
                <a:gd name="T13" fmla="*/ 25 h 29"/>
                <a:gd name="T14" fmla="*/ 7 w 82"/>
                <a:gd name="T15" fmla="*/ 21 h 29"/>
                <a:gd name="T16" fmla="*/ 0 w 82"/>
                <a:gd name="T17" fmla="*/ 0 h 29"/>
                <a:gd name="T18" fmla="*/ 9 w 82"/>
                <a:gd name="T19" fmla="*/ 12 h 29"/>
                <a:gd name="T20" fmla="*/ 22 w 82"/>
                <a:gd name="T21" fmla="*/ 14 h 29"/>
                <a:gd name="T22" fmla="*/ 31 w 82"/>
                <a:gd name="T23" fmla="*/ 17 h 29"/>
                <a:gd name="T24" fmla="*/ 39 w 82"/>
                <a:gd name="T25" fmla="*/ 23 h 29"/>
                <a:gd name="T26" fmla="*/ 39 w 82"/>
                <a:gd name="T27" fmla="*/ 14 h 29"/>
                <a:gd name="T28" fmla="*/ 47 w 82"/>
                <a:gd name="T29" fmla="*/ 13 h 29"/>
                <a:gd name="T30" fmla="*/ 65 w 82"/>
                <a:gd name="T31" fmla="*/ 7 h 29"/>
                <a:gd name="T32" fmla="*/ 76 w 82"/>
                <a:gd name="T33" fmla="*/ 7 h 29"/>
                <a:gd name="T34" fmla="*/ 78 w 82"/>
                <a:gd name="T35" fmla="*/ 10 h 29"/>
                <a:gd name="T36" fmla="*/ 81 w 82"/>
                <a:gd name="T37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" h="29">
                  <a:moveTo>
                    <a:pt x="81" y="22"/>
                  </a:moveTo>
                  <a:lnTo>
                    <a:pt x="73" y="18"/>
                  </a:lnTo>
                  <a:lnTo>
                    <a:pt x="60" y="23"/>
                  </a:lnTo>
                  <a:lnTo>
                    <a:pt x="46" y="22"/>
                  </a:lnTo>
                  <a:lnTo>
                    <a:pt x="31" y="28"/>
                  </a:lnTo>
                  <a:lnTo>
                    <a:pt x="29" y="26"/>
                  </a:lnTo>
                  <a:lnTo>
                    <a:pt x="16" y="25"/>
                  </a:lnTo>
                  <a:lnTo>
                    <a:pt x="7" y="21"/>
                  </a:lnTo>
                  <a:lnTo>
                    <a:pt x="0" y="0"/>
                  </a:lnTo>
                  <a:lnTo>
                    <a:pt x="9" y="12"/>
                  </a:lnTo>
                  <a:lnTo>
                    <a:pt x="22" y="14"/>
                  </a:lnTo>
                  <a:lnTo>
                    <a:pt x="31" y="17"/>
                  </a:lnTo>
                  <a:lnTo>
                    <a:pt x="39" y="23"/>
                  </a:lnTo>
                  <a:lnTo>
                    <a:pt x="39" y="14"/>
                  </a:lnTo>
                  <a:lnTo>
                    <a:pt x="47" y="13"/>
                  </a:lnTo>
                  <a:lnTo>
                    <a:pt x="65" y="7"/>
                  </a:lnTo>
                  <a:lnTo>
                    <a:pt x="76" y="7"/>
                  </a:lnTo>
                  <a:lnTo>
                    <a:pt x="78" y="10"/>
                  </a:lnTo>
                  <a:lnTo>
                    <a:pt x="81" y="2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88" name="Freeform 28"/>
            <p:cNvSpPr>
              <a:spLocks/>
            </p:cNvSpPr>
            <p:nvPr/>
          </p:nvSpPr>
          <p:spPr bwMode="auto">
            <a:xfrm>
              <a:off x="222" y="2619"/>
              <a:ext cx="265" cy="144"/>
            </a:xfrm>
            <a:custGeom>
              <a:avLst/>
              <a:gdLst>
                <a:gd name="T0" fmla="*/ 184 w 265"/>
                <a:gd name="T1" fmla="*/ 7 h 144"/>
                <a:gd name="T2" fmla="*/ 189 w 265"/>
                <a:gd name="T3" fmla="*/ 21 h 144"/>
                <a:gd name="T4" fmla="*/ 188 w 265"/>
                <a:gd name="T5" fmla="*/ 52 h 144"/>
                <a:gd name="T6" fmla="*/ 171 w 265"/>
                <a:gd name="T7" fmla="*/ 107 h 144"/>
                <a:gd name="T8" fmla="*/ 178 w 265"/>
                <a:gd name="T9" fmla="*/ 57 h 144"/>
                <a:gd name="T10" fmla="*/ 180 w 265"/>
                <a:gd name="T11" fmla="*/ 24 h 144"/>
                <a:gd name="T12" fmla="*/ 169 w 265"/>
                <a:gd name="T13" fmla="*/ 6 h 144"/>
                <a:gd name="T14" fmla="*/ 142 w 265"/>
                <a:gd name="T15" fmla="*/ 5 h 144"/>
                <a:gd name="T16" fmla="*/ 95 w 265"/>
                <a:gd name="T17" fmla="*/ 11 h 144"/>
                <a:gd name="T18" fmla="*/ 50 w 265"/>
                <a:gd name="T19" fmla="*/ 17 h 144"/>
                <a:gd name="T20" fmla="*/ 19 w 265"/>
                <a:gd name="T21" fmla="*/ 24 h 144"/>
                <a:gd name="T22" fmla="*/ 11 w 265"/>
                <a:gd name="T23" fmla="*/ 61 h 144"/>
                <a:gd name="T24" fmla="*/ 23 w 265"/>
                <a:gd name="T25" fmla="*/ 85 h 144"/>
                <a:gd name="T26" fmla="*/ 45 w 265"/>
                <a:gd name="T27" fmla="*/ 112 h 144"/>
                <a:gd name="T28" fmla="*/ 93 w 265"/>
                <a:gd name="T29" fmla="*/ 135 h 144"/>
                <a:gd name="T30" fmla="*/ 197 w 265"/>
                <a:gd name="T31" fmla="*/ 94 h 144"/>
                <a:gd name="T32" fmla="*/ 244 w 265"/>
                <a:gd name="T33" fmla="*/ 78 h 144"/>
                <a:gd name="T34" fmla="*/ 264 w 265"/>
                <a:gd name="T35" fmla="*/ 96 h 144"/>
                <a:gd name="T36" fmla="*/ 255 w 265"/>
                <a:gd name="T37" fmla="*/ 92 h 144"/>
                <a:gd name="T38" fmla="*/ 237 w 265"/>
                <a:gd name="T39" fmla="*/ 89 h 144"/>
                <a:gd name="T40" fmla="*/ 185 w 265"/>
                <a:gd name="T41" fmla="*/ 108 h 144"/>
                <a:gd name="T42" fmla="*/ 136 w 265"/>
                <a:gd name="T43" fmla="*/ 130 h 144"/>
                <a:gd name="T44" fmla="*/ 98 w 265"/>
                <a:gd name="T45" fmla="*/ 143 h 144"/>
                <a:gd name="T46" fmla="*/ 54 w 265"/>
                <a:gd name="T47" fmla="*/ 130 h 144"/>
                <a:gd name="T48" fmla="*/ 26 w 265"/>
                <a:gd name="T49" fmla="*/ 103 h 144"/>
                <a:gd name="T50" fmla="*/ 4 w 265"/>
                <a:gd name="T51" fmla="*/ 65 h 144"/>
                <a:gd name="T52" fmla="*/ 1 w 265"/>
                <a:gd name="T53" fmla="*/ 32 h 144"/>
                <a:gd name="T54" fmla="*/ 29 w 265"/>
                <a:gd name="T55" fmla="*/ 16 h 144"/>
                <a:gd name="T56" fmla="*/ 57 w 265"/>
                <a:gd name="T57" fmla="*/ 11 h 144"/>
                <a:gd name="T58" fmla="*/ 85 w 265"/>
                <a:gd name="T59" fmla="*/ 7 h 144"/>
                <a:gd name="T60" fmla="*/ 111 w 265"/>
                <a:gd name="T61" fmla="*/ 3 h 144"/>
                <a:gd name="T62" fmla="*/ 132 w 265"/>
                <a:gd name="T63" fmla="*/ 1 h 144"/>
                <a:gd name="T64" fmla="*/ 171 w 265"/>
                <a:gd name="T6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5" h="144">
                  <a:moveTo>
                    <a:pt x="180" y="3"/>
                  </a:moveTo>
                  <a:lnTo>
                    <a:pt x="184" y="7"/>
                  </a:lnTo>
                  <a:lnTo>
                    <a:pt x="187" y="13"/>
                  </a:lnTo>
                  <a:lnTo>
                    <a:pt x="189" y="21"/>
                  </a:lnTo>
                  <a:lnTo>
                    <a:pt x="190" y="31"/>
                  </a:lnTo>
                  <a:lnTo>
                    <a:pt x="188" y="52"/>
                  </a:lnTo>
                  <a:lnTo>
                    <a:pt x="186" y="100"/>
                  </a:lnTo>
                  <a:lnTo>
                    <a:pt x="171" y="107"/>
                  </a:lnTo>
                  <a:lnTo>
                    <a:pt x="176" y="73"/>
                  </a:lnTo>
                  <a:lnTo>
                    <a:pt x="178" y="57"/>
                  </a:lnTo>
                  <a:lnTo>
                    <a:pt x="180" y="40"/>
                  </a:lnTo>
                  <a:lnTo>
                    <a:pt x="180" y="24"/>
                  </a:lnTo>
                  <a:lnTo>
                    <a:pt x="180" y="13"/>
                  </a:lnTo>
                  <a:lnTo>
                    <a:pt x="169" y="6"/>
                  </a:lnTo>
                  <a:lnTo>
                    <a:pt x="158" y="5"/>
                  </a:lnTo>
                  <a:lnTo>
                    <a:pt x="142" y="5"/>
                  </a:lnTo>
                  <a:lnTo>
                    <a:pt x="123" y="7"/>
                  </a:lnTo>
                  <a:lnTo>
                    <a:pt x="95" y="11"/>
                  </a:lnTo>
                  <a:lnTo>
                    <a:pt x="77" y="13"/>
                  </a:lnTo>
                  <a:lnTo>
                    <a:pt x="50" y="17"/>
                  </a:lnTo>
                  <a:lnTo>
                    <a:pt x="32" y="21"/>
                  </a:lnTo>
                  <a:lnTo>
                    <a:pt x="19" y="24"/>
                  </a:lnTo>
                  <a:lnTo>
                    <a:pt x="9" y="39"/>
                  </a:lnTo>
                  <a:lnTo>
                    <a:pt x="11" y="61"/>
                  </a:lnTo>
                  <a:lnTo>
                    <a:pt x="17" y="73"/>
                  </a:lnTo>
                  <a:lnTo>
                    <a:pt x="23" y="85"/>
                  </a:lnTo>
                  <a:lnTo>
                    <a:pt x="31" y="96"/>
                  </a:lnTo>
                  <a:lnTo>
                    <a:pt x="45" y="112"/>
                  </a:lnTo>
                  <a:lnTo>
                    <a:pt x="66" y="128"/>
                  </a:lnTo>
                  <a:lnTo>
                    <a:pt x="93" y="135"/>
                  </a:lnTo>
                  <a:lnTo>
                    <a:pt x="148" y="117"/>
                  </a:lnTo>
                  <a:lnTo>
                    <a:pt x="197" y="94"/>
                  </a:lnTo>
                  <a:lnTo>
                    <a:pt x="223" y="83"/>
                  </a:lnTo>
                  <a:lnTo>
                    <a:pt x="244" y="78"/>
                  </a:lnTo>
                  <a:lnTo>
                    <a:pt x="261" y="81"/>
                  </a:lnTo>
                  <a:lnTo>
                    <a:pt x="264" y="96"/>
                  </a:lnTo>
                  <a:lnTo>
                    <a:pt x="262" y="108"/>
                  </a:lnTo>
                  <a:lnTo>
                    <a:pt x="255" y="92"/>
                  </a:lnTo>
                  <a:lnTo>
                    <a:pt x="250" y="89"/>
                  </a:lnTo>
                  <a:lnTo>
                    <a:pt x="237" y="89"/>
                  </a:lnTo>
                  <a:lnTo>
                    <a:pt x="210" y="100"/>
                  </a:lnTo>
                  <a:lnTo>
                    <a:pt x="185" y="108"/>
                  </a:lnTo>
                  <a:lnTo>
                    <a:pt x="155" y="121"/>
                  </a:lnTo>
                  <a:lnTo>
                    <a:pt x="136" y="130"/>
                  </a:lnTo>
                  <a:lnTo>
                    <a:pt x="117" y="139"/>
                  </a:lnTo>
                  <a:lnTo>
                    <a:pt x="98" y="143"/>
                  </a:lnTo>
                  <a:lnTo>
                    <a:pt x="75" y="142"/>
                  </a:lnTo>
                  <a:lnTo>
                    <a:pt x="54" y="130"/>
                  </a:lnTo>
                  <a:lnTo>
                    <a:pt x="37" y="115"/>
                  </a:lnTo>
                  <a:lnTo>
                    <a:pt x="26" y="103"/>
                  </a:lnTo>
                  <a:lnTo>
                    <a:pt x="14" y="86"/>
                  </a:lnTo>
                  <a:lnTo>
                    <a:pt x="4" y="65"/>
                  </a:lnTo>
                  <a:lnTo>
                    <a:pt x="0" y="50"/>
                  </a:lnTo>
                  <a:lnTo>
                    <a:pt x="1" y="32"/>
                  </a:lnTo>
                  <a:lnTo>
                    <a:pt x="13" y="21"/>
                  </a:lnTo>
                  <a:lnTo>
                    <a:pt x="29" y="16"/>
                  </a:lnTo>
                  <a:lnTo>
                    <a:pt x="45" y="13"/>
                  </a:lnTo>
                  <a:lnTo>
                    <a:pt x="57" y="11"/>
                  </a:lnTo>
                  <a:lnTo>
                    <a:pt x="75" y="7"/>
                  </a:lnTo>
                  <a:lnTo>
                    <a:pt x="85" y="7"/>
                  </a:lnTo>
                  <a:lnTo>
                    <a:pt x="99" y="5"/>
                  </a:lnTo>
                  <a:lnTo>
                    <a:pt x="111" y="3"/>
                  </a:lnTo>
                  <a:lnTo>
                    <a:pt x="121" y="3"/>
                  </a:lnTo>
                  <a:lnTo>
                    <a:pt x="132" y="1"/>
                  </a:lnTo>
                  <a:lnTo>
                    <a:pt x="159" y="0"/>
                  </a:lnTo>
                  <a:lnTo>
                    <a:pt x="171" y="0"/>
                  </a:lnTo>
                  <a:lnTo>
                    <a:pt x="180" y="3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89" name="Freeform 29"/>
            <p:cNvSpPr>
              <a:spLocks/>
            </p:cNvSpPr>
            <p:nvPr/>
          </p:nvSpPr>
          <p:spPr bwMode="auto">
            <a:xfrm>
              <a:off x="409" y="2679"/>
              <a:ext cx="71" cy="37"/>
            </a:xfrm>
            <a:custGeom>
              <a:avLst/>
              <a:gdLst>
                <a:gd name="T0" fmla="*/ 70 w 71"/>
                <a:gd name="T1" fmla="*/ 18 h 37"/>
                <a:gd name="T2" fmla="*/ 35 w 71"/>
                <a:gd name="T3" fmla="*/ 22 h 37"/>
                <a:gd name="T4" fmla="*/ 0 w 71"/>
                <a:gd name="T5" fmla="*/ 36 h 37"/>
                <a:gd name="T6" fmla="*/ 3 w 71"/>
                <a:gd name="T7" fmla="*/ 15 h 37"/>
                <a:gd name="T8" fmla="*/ 23 w 71"/>
                <a:gd name="T9" fmla="*/ 9 h 37"/>
                <a:gd name="T10" fmla="*/ 54 w 71"/>
                <a:gd name="T11" fmla="*/ 0 h 37"/>
                <a:gd name="T12" fmla="*/ 67 w 71"/>
                <a:gd name="T13" fmla="*/ 5 h 37"/>
                <a:gd name="T14" fmla="*/ 70 w 71"/>
                <a:gd name="T15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37">
                  <a:moveTo>
                    <a:pt x="70" y="18"/>
                  </a:moveTo>
                  <a:lnTo>
                    <a:pt x="35" y="22"/>
                  </a:lnTo>
                  <a:lnTo>
                    <a:pt x="0" y="36"/>
                  </a:lnTo>
                  <a:lnTo>
                    <a:pt x="3" y="15"/>
                  </a:lnTo>
                  <a:lnTo>
                    <a:pt x="23" y="9"/>
                  </a:lnTo>
                  <a:lnTo>
                    <a:pt x="54" y="0"/>
                  </a:lnTo>
                  <a:lnTo>
                    <a:pt x="67" y="5"/>
                  </a:lnTo>
                  <a:lnTo>
                    <a:pt x="70" y="18"/>
                  </a:lnTo>
                </a:path>
              </a:pathLst>
            </a:custGeom>
            <a:solidFill>
              <a:srgbClr val="800040"/>
            </a:solidFill>
            <a:ln w="12700" cap="rnd" cmpd="sng">
              <a:solidFill>
                <a:srgbClr val="800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90" name="Freeform 30"/>
            <p:cNvSpPr>
              <a:spLocks/>
            </p:cNvSpPr>
            <p:nvPr/>
          </p:nvSpPr>
          <p:spPr bwMode="auto">
            <a:xfrm>
              <a:off x="247" y="2702"/>
              <a:ext cx="148" cy="51"/>
            </a:xfrm>
            <a:custGeom>
              <a:avLst/>
              <a:gdLst>
                <a:gd name="T0" fmla="*/ 147 w 148"/>
                <a:gd name="T1" fmla="*/ 0 h 51"/>
                <a:gd name="T2" fmla="*/ 146 w 148"/>
                <a:gd name="T3" fmla="*/ 21 h 51"/>
                <a:gd name="T4" fmla="*/ 111 w 148"/>
                <a:gd name="T5" fmla="*/ 37 h 51"/>
                <a:gd name="T6" fmla="*/ 73 w 148"/>
                <a:gd name="T7" fmla="*/ 50 h 51"/>
                <a:gd name="T8" fmla="*/ 39 w 148"/>
                <a:gd name="T9" fmla="*/ 45 h 51"/>
                <a:gd name="T10" fmla="*/ 6 w 148"/>
                <a:gd name="T11" fmla="*/ 12 h 51"/>
                <a:gd name="T12" fmla="*/ 0 w 148"/>
                <a:gd name="T13" fmla="*/ 0 h 51"/>
                <a:gd name="T14" fmla="*/ 36 w 148"/>
                <a:gd name="T15" fmla="*/ 17 h 51"/>
                <a:gd name="T16" fmla="*/ 62 w 148"/>
                <a:gd name="T17" fmla="*/ 19 h 51"/>
                <a:gd name="T18" fmla="*/ 87 w 148"/>
                <a:gd name="T19" fmla="*/ 16 h 51"/>
                <a:gd name="T20" fmla="*/ 147 w 148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8" h="51">
                  <a:moveTo>
                    <a:pt x="147" y="0"/>
                  </a:moveTo>
                  <a:lnTo>
                    <a:pt x="146" y="21"/>
                  </a:lnTo>
                  <a:lnTo>
                    <a:pt x="111" y="37"/>
                  </a:lnTo>
                  <a:lnTo>
                    <a:pt x="73" y="50"/>
                  </a:lnTo>
                  <a:lnTo>
                    <a:pt x="39" y="45"/>
                  </a:lnTo>
                  <a:lnTo>
                    <a:pt x="6" y="12"/>
                  </a:lnTo>
                  <a:lnTo>
                    <a:pt x="0" y="0"/>
                  </a:lnTo>
                  <a:lnTo>
                    <a:pt x="36" y="17"/>
                  </a:lnTo>
                  <a:lnTo>
                    <a:pt x="62" y="19"/>
                  </a:lnTo>
                  <a:lnTo>
                    <a:pt x="87" y="16"/>
                  </a:lnTo>
                  <a:lnTo>
                    <a:pt x="147" y="0"/>
                  </a:lnTo>
                </a:path>
              </a:pathLst>
            </a:custGeom>
            <a:solidFill>
              <a:srgbClr val="800040"/>
            </a:solidFill>
            <a:ln w="12700" cap="rnd" cmpd="sng">
              <a:solidFill>
                <a:srgbClr val="800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91" name="Freeform 31"/>
            <p:cNvSpPr>
              <a:spLocks/>
            </p:cNvSpPr>
            <p:nvPr/>
          </p:nvSpPr>
          <p:spPr bwMode="auto">
            <a:xfrm>
              <a:off x="303" y="2780"/>
              <a:ext cx="13" cy="25"/>
            </a:xfrm>
            <a:custGeom>
              <a:avLst/>
              <a:gdLst>
                <a:gd name="T0" fmla="*/ 10 w 13"/>
                <a:gd name="T1" fmla="*/ 24 h 25"/>
                <a:gd name="T2" fmla="*/ 9 w 13"/>
                <a:gd name="T3" fmla="*/ 24 h 25"/>
                <a:gd name="T4" fmla="*/ 0 w 13"/>
                <a:gd name="T5" fmla="*/ 21 h 25"/>
                <a:gd name="T6" fmla="*/ 1 w 13"/>
                <a:gd name="T7" fmla="*/ 13 h 25"/>
                <a:gd name="T8" fmla="*/ 5 w 13"/>
                <a:gd name="T9" fmla="*/ 6 h 25"/>
                <a:gd name="T10" fmla="*/ 12 w 13"/>
                <a:gd name="T11" fmla="*/ 0 h 25"/>
                <a:gd name="T12" fmla="*/ 10 w 13"/>
                <a:gd name="T1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25">
                  <a:moveTo>
                    <a:pt x="10" y="24"/>
                  </a:moveTo>
                  <a:lnTo>
                    <a:pt x="9" y="24"/>
                  </a:lnTo>
                  <a:lnTo>
                    <a:pt x="0" y="21"/>
                  </a:lnTo>
                  <a:lnTo>
                    <a:pt x="1" y="13"/>
                  </a:lnTo>
                  <a:lnTo>
                    <a:pt x="5" y="6"/>
                  </a:lnTo>
                  <a:lnTo>
                    <a:pt x="12" y="0"/>
                  </a:lnTo>
                  <a:lnTo>
                    <a:pt x="10" y="24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92" name="Freeform 32"/>
            <p:cNvSpPr>
              <a:spLocks/>
            </p:cNvSpPr>
            <p:nvPr/>
          </p:nvSpPr>
          <p:spPr bwMode="auto">
            <a:xfrm>
              <a:off x="168" y="2815"/>
              <a:ext cx="294" cy="98"/>
            </a:xfrm>
            <a:custGeom>
              <a:avLst/>
              <a:gdLst>
                <a:gd name="T0" fmla="*/ 150 w 294"/>
                <a:gd name="T1" fmla="*/ 2 h 98"/>
                <a:gd name="T2" fmla="*/ 149 w 294"/>
                <a:gd name="T3" fmla="*/ 10 h 98"/>
                <a:gd name="T4" fmla="*/ 149 w 294"/>
                <a:gd name="T5" fmla="*/ 17 h 98"/>
                <a:gd name="T6" fmla="*/ 159 w 294"/>
                <a:gd name="T7" fmla="*/ 29 h 98"/>
                <a:gd name="T8" fmla="*/ 180 w 294"/>
                <a:gd name="T9" fmla="*/ 36 h 98"/>
                <a:gd name="T10" fmla="*/ 191 w 294"/>
                <a:gd name="T11" fmla="*/ 39 h 98"/>
                <a:gd name="T12" fmla="*/ 207 w 294"/>
                <a:gd name="T13" fmla="*/ 44 h 98"/>
                <a:gd name="T14" fmla="*/ 248 w 294"/>
                <a:gd name="T15" fmla="*/ 57 h 98"/>
                <a:gd name="T16" fmla="*/ 269 w 294"/>
                <a:gd name="T17" fmla="*/ 60 h 98"/>
                <a:gd name="T18" fmla="*/ 278 w 294"/>
                <a:gd name="T19" fmla="*/ 63 h 98"/>
                <a:gd name="T20" fmla="*/ 285 w 294"/>
                <a:gd name="T21" fmla="*/ 67 h 98"/>
                <a:gd name="T22" fmla="*/ 290 w 294"/>
                <a:gd name="T23" fmla="*/ 74 h 98"/>
                <a:gd name="T24" fmla="*/ 291 w 294"/>
                <a:gd name="T25" fmla="*/ 83 h 98"/>
                <a:gd name="T26" fmla="*/ 292 w 294"/>
                <a:gd name="T27" fmla="*/ 92 h 98"/>
                <a:gd name="T28" fmla="*/ 293 w 294"/>
                <a:gd name="T29" fmla="*/ 97 h 98"/>
                <a:gd name="T30" fmla="*/ 284 w 294"/>
                <a:gd name="T31" fmla="*/ 96 h 98"/>
                <a:gd name="T32" fmla="*/ 283 w 294"/>
                <a:gd name="T33" fmla="*/ 74 h 98"/>
                <a:gd name="T34" fmla="*/ 274 w 294"/>
                <a:gd name="T35" fmla="*/ 70 h 98"/>
                <a:gd name="T36" fmla="*/ 172 w 294"/>
                <a:gd name="T37" fmla="*/ 42 h 98"/>
                <a:gd name="T38" fmla="*/ 143 w 294"/>
                <a:gd name="T39" fmla="*/ 35 h 98"/>
                <a:gd name="T40" fmla="*/ 108 w 294"/>
                <a:gd name="T41" fmla="*/ 42 h 98"/>
                <a:gd name="T42" fmla="*/ 75 w 294"/>
                <a:gd name="T43" fmla="*/ 49 h 98"/>
                <a:gd name="T44" fmla="*/ 46 w 294"/>
                <a:gd name="T45" fmla="*/ 57 h 98"/>
                <a:gd name="T46" fmla="*/ 26 w 294"/>
                <a:gd name="T47" fmla="*/ 62 h 98"/>
                <a:gd name="T48" fmla="*/ 14 w 294"/>
                <a:gd name="T49" fmla="*/ 71 h 98"/>
                <a:gd name="T50" fmla="*/ 12 w 294"/>
                <a:gd name="T51" fmla="*/ 81 h 98"/>
                <a:gd name="T52" fmla="*/ 12 w 294"/>
                <a:gd name="T53" fmla="*/ 93 h 98"/>
                <a:gd name="T54" fmla="*/ 0 w 294"/>
                <a:gd name="T55" fmla="*/ 93 h 98"/>
                <a:gd name="T56" fmla="*/ 4 w 294"/>
                <a:gd name="T57" fmla="*/ 80 h 98"/>
                <a:gd name="T58" fmla="*/ 7 w 294"/>
                <a:gd name="T59" fmla="*/ 70 h 98"/>
                <a:gd name="T60" fmla="*/ 12 w 294"/>
                <a:gd name="T61" fmla="*/ 62 h 98"/>
                <a:gd name="T62" fmla="*/ 20 w 294"/>
                <a:gd name="T63" fmla="*/ 55 h 98"/>
                <a:gd name="T64" fmla="*/ 29 w 294"/>
                <a:gd name="T65" fmla="*/ 52 h 98"/>
                <a:gd name="T66" fmla="*/ 41 w 294"/>
                <a:gd name="T67" fmla="*/ 49 h 98"/>
                <a:gd name="T68" fmla="*/ 54 w 294"/>
                <a:gd name="T69" fmla="*/ 46 h 98"/>
                <a:gd name="T70" fmla="*/ 79 w 294"/>
                <a:gd name="T71" fmla="*/ 41 h 98"/>
                <a:gd name="T72" fmla="*/ 91 w 294"/>
                <a:gd name="T73" fmla="*/ 36 h 98"/>
                <a:gd name="T74" fmla="*/ 103 w 294"/>
                <a:gd name="T75" fmla="*/ 33 h 98"/>
                <a:gd name="T76" fmla="*/ 127 w 294"/>
                <a:gd name="T77" fmla="*/ 23 h 98"/>
                <a:gd name="T78" fmla="*/ 129 w 294"/>
                <a:gd name="T79" fmla="*/ 16 h 98"/>
                <a:gd name="T80" fmla="*/ 132 w 294"/>
                <a:gd name="T81" fmla="*/ 0 h 98"/>
                <a:gd name="T82" fmla="*/ 150 w 294"/>
                <a:gd name="T83" fmla="*/ 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4" h="98">
                  <a:moveTo>
                    <a:pt x="150" y="2"/>
                  </a:moveTo>
                  <a:lnTo>
                    <a:pt x="149" y="10"/>
                  </a:lnTo>
                  <a:lnTo>
                    <a:pt x="149" y="17"/>
                  </a:lnTo>
                  <a:lnTo>
                    <a:pt x="159" y="29"/>
                  </a:lnTo>
                  <a:lnTo>
                    <a:pt x="180" y="36"/>
                  </a:lnTo>
                  <a:lnTo>
                    <a:pt x="191" y="39"/>
                  </a:lnTo>
                  <a:lnTo>
                    <a:pt x="207" y="44"/>
                  </a:lnTo>
                  <a:lnTo>
                    <a:pt x="248" y="57"/>
                  </a:lnTo>
                  <a:lnTo>
                    <a:pt x="269" y="60"/>
                  </a:lnTo>
                  <a:lnTo>
                    <a:pt x="278" y="63"/>
                  </a:lnTo>
                  <a:lnTo>
                    <a:pt x="285" y="67"/>
                  </a:lnTo>
                  <a:lnTo>
                    <a:pt x="290" y="74"/>
                  </a:lnTo>
                  <a:lnTo>
                    <a:pt x="291" y="83"/>
                  </a:lnTo>
                  <a:lnTo>
                    <a:pt x="292" y="92"/>
                  </a:lnTo>
                  <a:lnTo>
                    <a:pt x="293" y="97"/>
                  </a:lnTo>
                  <a:lnTo>
                    <a:pt x="284" y="96"/>
                  </a:lnTo>
                  <a:lnTo>
                    <a:pt x="283" y="74"/>
                  </a:lnTo>
                  <a:lnTo>
                    <a:pt x="274" y="70"/>
                  </a:lnTo>
                  <a:lnTo>
                    <a:pt x="172" y="42"/>
                  </a:lnTo>
                  <a:lnTo>
                    <a:pt x="143" y="35"/>
                  </a:lnTo>
                  <a:lnTo>
                    <a:pt x="108" y="42"/>
                  </a:lnTo>
                  <a:lnTo>
                    <a:pt x="75" y="49"/>
                  </a:lnTo>
                  <a:lnTo>
                    <a:pt x="46" y="57"/>
                  </a:lnTo>
                  <a:lnTo>
                    <a:pt x="26" y="62"/>
                  </a:lnTo>
                  <a:lnTo>
                    <a:pt x="14" y="71"/>
                  </a:lnTo>
                  <a:lnTo>
                    <a:pt x="12" y="81"/>
                  </a:lnTo>
                  <a:lnTo>
                    <a:pt x="12" y="93"/>
                  </a:lnTo>
                  <a:lnTo>
                    <a:pt x="0" y="93"/>
                  </a:lnTo>
                  <a:lnTo>
                    <a:pt x="4" y="80"/>
                  </a:lnTo>
                  <a:lnTo>
                    <a:pt x="7" y="70"/>
                  </a:lnTo>
                  <a:lnTo>
                    <a:pt x="12" y="62"/>
                  </a:lnTo>
                  <a:lnTo>
                    <a:pt x="20" y="55"/>
                  </a:lnTo>
                  <a:lnTo>
                    <a:pt x="29" y="52"/>
                  </a:lnTo>
                  <a:lnTo>
                    <a:pt x="41" y="49"/>
                  </a:lnTo>
                  <a:lnTo>
                    <a:pt x="54" y="46"/>
                  </a:lnTo>
                  <a:lnTo>
                    <a:pt x="79" y="41"/>
                  </a:lnTo>
                  <a:lnTo>
                    <a:pt x="91" y="36"/>
                  </a:lnTo>
                  <a:lnTo>
                    <a:pt x="103" y="33"/>
                  </a:lnTo>
                  <a:lnTo>
                    <a:pt x="127" y="23"/>
                  </a:lnTo>
                  <a:lnTo>
                    <a:pt x="129" y="16"/>
                  </a:lnTo>
                  <a:lnTo>
                    <a:pt x="132" y="0"/>
                  </a:lnTo>
                  <a:lnTo>
                    <a:pt x="150" y="2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93" name="Freeform 33"/>
            <p:cNvSpPr>
              <a:spLocks/>
            </p:cNvSpPr>
            <p:nvPr/>
          </p:nvSpPr>
          <p:spPr bwMode="auto">
            <a:xfrm>
              <a:off x="151" y="2832"/>
              <a:ext cx="136" cy="28"/>
            </a:xfrm>
            <a:custGeom>
              <a:avLst/>
              <a:gdLst>
                <a:gd name="T0" fmla="*/ 61 w 136"/>
                <a:gd name="T1" fmla="*/ 4 h 28"/>
                <a:gd name="T2" fmla="*/ 67 w 136"/>
                <a:gd name="T3" fmla="*/ 4 h 28"/>
                <a:gd name="T4" fmla="*/ 84 w 136"/>
                <a:gd name="T5" fmla="*/ 4 h 28"/>
                <a:gd name="T6" fmla="*/ 93 w 136"/>
                <a:gd name="T7" fmla="*/ 4 h 28"/>
                <a:gd name="T8" fmla="*/ 105 w 136"/>
                <a:gd name="T9" fmla="*/ 4 h 28"/>
                <a:gd name="T10" fmla="*/ 121 w 136"/>
                <a:gd name="T11" fmla="*/ 4 h 28"/>
                <a:gd name="T12" fmla="*/ 135 w 136"/>
                <a:gd name="T13" fmla="*/ 2 h 28"/>
                <a:gd name="T14" fmla="*/ 127 w 136"/>
                <a:gd name="T15" fmla="*/ 6 h 28"/>
                <a:gd name="T16" fmla="*/ 112 w 136"/>
                <a:gd name="T17" fmla="*/ 7 h 28"/>
                <a:gd name="T18" fmla="*/ 106 w 136"/>
                <a:gd name="T19" fmla="*/ 8 h 28"/>
                <a:gd name="T20" fmla="*/ 99 w 136"/>
                <a:gd name="T21" fmla="*/ 8 h 28"/>
                <a:gd name="T22" fmla="*/ 92 w 136"/>
                <a:gd name="T23" fmla="*/ 8 h 28"/>
                <a:gd name="T24" fmla="*/ 88 w 136"/>
                <a:gd name="T25" fmla="*/ 9 h 28"/>
                <a:gd name="T26" fmla="*/ 81 w 136"/>
                <a:gd name="T27" fmla="*/ 8 h 28"/>
                <a:gd name="T28" fmla="*/ 73 w 136"/>
                <a:gd name="T29" fmla="*/ 8 h 28"/>
                <a:gd name="T30" fmla="*/ 52 w 136"/>
                <a:gd name="T31" fmla="*/ 7 h 28"/>
                <a:gd name="T32" fmla="*/ 30 w 136"/>
                <a:gd name="T33" fmla="*/ 7 h 28"/>
                <a:gd name="T34" fmla="*/ 19 w 136"/>
                <a:gd name="T35" fmla="*/ 8 h 28"/>
                <a:gd name="T36" fmla="*/ 13 w 136"/>
                <a:gd name="T37" fmla="*/ 10 h 28"/>
                <a:gd name="T38" fmla="*/ 4 w 136"/>
                <a:gd name="T39" fmla="*/ 27 h 28"/>
                <a:gd name="T40" fmla="*/ 0 w 136"/>
                <a:gd name="T41" fmla="*/ 27 h 28"/>
                <a:gd name="T42" fmla="*/ 5 w 136"/>
                <a:gd name="T43" fmla="*/ 14 h 28"/>
                <a:gd name="T44" fmla="*/ 11 w 136"/>
                <a:gd name="T45" fmla="*/ 4 h 28"/>
                <a:gd name="T46" fmla="*/ 19 w 136"/>
                <a:gd name="T47" fmla="*/ 0 h 28"/>
                <a:gd name="T48" fmla="*/ 33 w 136"/>
                <a:gd name="T49" fmla="*/ 0 h 28"/>
                <a:gd name="T50" fmla="*/ 44 w 136"/>
                <a:gd name="T51" fmla="*/ 2 h 28"/>
                <a:gd name="T52" fmla="*/ 61 w 136"/>
                <a:gd name="T53" fmla="*/ 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6" h="28">
                  <a:moveTo>
                    <a:pt x="61" y="4"/>
                  </a:moveTo>
                  <a:lnTo>
                    <a:pt x="67" y="4"/>
                  </a:lnTo>
                  <a:lnTo>
                    <a:pt x="84" y="4"/>
                  </a:lnTo>
                  <a:lnTo>
                    <a:pt x="93" y="4"/>
                  </a:lnTo>
                  <a:lnTo>
                    <a:pt x="105" y="4"/>
                  </a:lnTo>
                  <a:lnTo>
                    <a:pt x="121" y="4"/>
                  </a:lnTo>
                  <a:lnTo>
                    <a:pt x="135" y="2"/>
                  </a:lnTo>
                  <a:lnTo>
                    <a:pt x="127" y="6"/>
                  </a:lnTo>
                  <a:lnTo>
                    <a:pt x="112" y="7"/>
                  </a:lnTo>
                  <a:lnTo>
                    <a:pt x="106" y="8"/>
                  </a:lnTo>
                  <a:lnTo>
                    <a:pt x="99" y="8"/>
                  </a:lnTo>
                  <a:lnTo>
                    <a:pt x="92" y="8"/>
                  </a:lnTo>
                  <a:lnTo>
                    <a:pt x="88" y="9"/>
                  </a:lnTo>
                  <a:lnTo>
                    <a:pt x="81" y="8"/>
                  </a:lnTo>
                  <a:lnTo>
                    <a:pt x="73" y="8"/>
                  </a:lnTo>
                  <a:lnTo>
                    <a:pt x="52" y="7"/>
                  </a:lnTo>
                  <a:lnTo>
                    <a:pt x="30" y="7"/>
                  </a:lnTo>
                  <a:lnTo>
                    <a:pt x="19" y="8"/>
                  </a:lnTo>
                  <a:lnTo>
                    <a:pt x="13" y="10"/>
                  </a:lnTo>
                  <a:lnTo>
                    <a:pt x="4" y="27"/>
                  </a:lnTo>
                  <a:lnTo>
                    <a:pt x="0" y="27"/>
                  </a:lnTo>
                  <a:lnTo>
                    <a:pt x="5" y="14"/>
                  </a:lnTo>
                  <a:lnTo>
                    <a:pt x="11" y="4"/>
                  </a:lnTo>
                  <a:lnTo>
                    <a:pt x="19" y="0"/>
                  </a:lnTo>
                  <a:lnTo>
                    <a:pt x="33" y="0"/>
                  </a:lnTo>
                  <a:lnTo>
                    <a:pt x="44" y="2"/>
                  </a:lnTo>
                  <a:lnTo>
                    <a:pt x="61" y="4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94" name="Freeform 34"/>
            <p:cNvSpPr>
              <a:spLocks/>
            </p:cNvSpPr>
            <p:nvPr/>
          </p:nvSpPr>
          <p:spPr bwMode="auto">
            <a:xfrm>
              <a:off x="376" y="2839"/>
              <a:ext cx="13" cy="2"/>
            </a:xfrm>
            <a:custGeom>
              <a:avLst/>
              <a:gdLst>
                <a:gd name="T0" fmla="*/ 0 w 13"/>
                <a:gd name="T1" fmla="*/ 1 h 2"/>
                <a:gd name="T2" fmla="*/ 0 w 13"/>
                <a:gd name="T3" fmla="*/ 0 h 2"/>
                <a:gd name="T4" fmla="*/ 12 w 13"/>
                <a:gd name="T5" fmla="*/ 0 h 2"/>
                <a:gd name="T6" fmla="*/ 0 w 13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">
                  <a:moveTo>
                    <a:pt x="0" y="1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0" y="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95" name="Freeform 35"/>
            <p:cNvSpPr>
              <a:spLocks/>
            </p:cNvSpPr>
            <p:nvPr/>
          </p:nvSpPr>
          <p:spPr bwMode="auto">
            <a:xfrm>
              <a:off x="393" y="2839"/>
              <a:ext cx="13" cy="2"/>
            </a:xfrm>
            <a:custGeom>
              <a:avLst/>
              <a:gdLst>
                <a:gd name="T0" fmla="*/ 0 w 13"/>
                <a:gd name="T1" fmla="*/ 1 h 2"/>
                <a:gd name="T2" fmla="*/ 0 w 13"/>
                <a:gd name="T3" fmla="*/ 0 h 2"/>
                <a:gd name="T4" fmla="*/ 12 w 13"/>
                <a:gd name="T5" fmla="*/ 0 h 2"/>
                <a:gd name="T6" fmla="*/ 0 w 13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">
                  <a:moveTo>
                    <a:pt x="0" y="1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0" y="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96" name="Freeform 36"/>
            <p:cNvSpPr>
              <a:spLocks/>
            </p:cNvSpPr>
            <p:nvPr/>
          </p:nvSpPr>
          <p:spPr bwMode="auto">
            <a:xfrm>
              <a:off x="409" y="2840"/>
              <a:ext cx="18" cy="12"/>
            </a:xfrm>
            <a:custGeom>
              <a:avLst/>
              <a:gdLst>
                <a:gd name="T0" fmla="*/ 17 w 18"/>
                <a:gd name="T1" fmla="*/ 11 h 12"/>
                <a:gd name="T2" fmla="*/ 13 w 18"/>
                <a:gd name="T3" fmla="*/ 10 h 12"/>
                <a:gd name="T4" fmla="*/ 12 w 18"/>
                <a:gd name="T5" fmla="*/ 7 h 12"/>
                <a:gd name="T6" fmla="*/ 0 w 18"/>
                <a:gd name="T7" fmla="*/ 0 h 12"/>
                <a:gd name="T8" fmla="*/ 5 w 18"/>
                <a:gd name="T9" fmla="*/ 1 h 12"/>
                <a:gd name="T10" fmla="*/ 9 w 18"/>
                <a:gd name="T11" fmla="*/ 2 h 12"/>
                <a:gd name="T12" fmla="*/ 12 w 18"/>
                <a:gd name="T13" fmla="*/ 4 h 12"/>
                <a:gd name="T14" fmla="*/ 15 w 18"/>
                <a:gd name="T15" fmla="*/ 7 h 12"/>
                <a:gd name="T16" fmla="*/ 17 w 18"/>
                <a:gd name="T17" fmla="*/ 10 h 12"/>
                <a:gd name="T18" fmla="*/ 17 w 18"/>
                <a:gd name="T1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2">
                  <a:moveTo>
                    <a:pt x="17" y="11"/>
                  </a:moveTo>
                  <a:lnTo>
                    <a:pt x="13" y="10"/>
                  </a:lnTo>
                  <a:lnTo>
                    <a:pt x="12" y="7"/>
                  </a:lnTo>
                  <a:lnTo>
                    <a:pt x="0" y="0"/>
                  </a:lnTo>
                  <a:lnTo>
                    <a:pt x="5" y="1"/>
                  </a:lnTo>
                  <a:lnTo>
                    <a:pt x="9" y="2"/>
                  </a:lnTo>
                  <a:lnTo>
                    <a:pt x="12" y="4"/>
                  </a:lnTo>
                  <a:lnTo>
                    <a:pt x="15" y="7"/>
                  </a:lnTo>
                  <a:lnTo>
                    <a:pt x="17" y="10"/>
                  </a:lnTo>
                  <a:lnTo>
                    <a:pt x="17" y="1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97" name="Freeform 37"/>
            <p:cNvSpPr>
              <a:spLocks/>
            </p:cNvSpPr>
            <p:nvPr/>
          </p:nvSpPr>
          <p:spPr bwMode="auto">
            <a:xfrm>
              <a:off x="425" y="2854"/>
              <a:ext cx="5" cy="11"/>
            </a:xfrm>
            <a:custGeom>
              <a:avLst/>
              <a:gdLst>
                <a:gd name="T0" fmla="*/ 4 w 5"/>
                <a:gd name="T1" fmla="*/ 10 h 11"/>
                <a:gd name="T2" fmla="*/ 3 w 5"/>
                <a:gd name="T3" fmla="*/ 10 h 11"/>
                <a:gd name="T4" fmla="*/ 0 w 5"/>
                <a:gd name="T5" fmla="*/ 8 h 11"/>
                <a:gd name="T6" fmla="*/ 0 w 5"/>
                <a:gd name="T7" fmla="*/ 2 h 11"/>
                <a:gd name="T8" fmla="*/ 2 w 5"/>
                <a:gd name="T9" fmla="*/ 0 h 11"/>
                <a:gd name="T10" fmla="*/ 4 w 5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1">
                  <a:moveTo>
                    <a:pt x="4" y="10"/>
                  </a:moveTo>
                  <a:lnTo>
                    <a:pt x="3" y="10"/>
                  </a:lnTo>
                  <a:lnTo>
                    <a:pt x="0" y="8"/>
                  </a:lnTo>
                  <a:lnTo>
                    <a:pt x="0" y="2"/>
                  </a:lnTo>
                  <a:lnTo>
                    <a:pt x="2" y="0"/>
                  </a:lnTo>
                  <a:lnTo>
                    <a:pt x="4" y="10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98" name="Freeform 38"/>
            <p:cNvSpPr>
              <a:spLocks/>
            </p:cNvSpPr>
            <p:nvPr/>
          </p:nvSpPr>
          <p:spPr bwMode="auto">
            <a:xfrm>
              <a:off x="146" y="2865"/>
              <a:ext cx="10" cy="11"/>
            </a:xfrm>
            <a:custGeom>
              <a:avLst/>
              <a:gdLst>
                <a:gd name="T0" fmla="*/ 9 w 10"/>
                <a:gd name="T1" fmla="*/ 10 h 11"/>
                <a:gd name="T2" fmla="*/ 9 w 10"/>
                <a:gd name="T3" fmla="*/ 8 h 11"/>
                <a:gd name="T4" fmla="*/ 5 w 10"/>
                <a:gd name="T5" fmla="*/ 7 h 11"/>
                <a:gd name="T6" fmla="*/ 2 w 10"/>
                <a:gd name="T7" fmla="*/ 7 h 11"/>
                <a:gd name="T8" fmla="*/ 0 w 10"/>
                <a:gd name="T9" fmla="*/ 2 h 11"/>
                <a:gd name="T10" fmla="*/ 4 w 10"/>
                <a:gd name="T11" fmla="*/ 0 h 11"/>
                <a:gd name="T12" fmla="*/ 7 w 10"/>
                <a:gd name="T13" fmla="*/ 3 h 11"/>
                <a:gd name="T14" fmla="*/ 9 w 10"/>
                <a:gd name="T15" fmla="*/ 7 h 11"/>
                <a:gd name="T16" fmla="*/ 9 w 10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1">
                  <a:moveTo>
                    <a:pt x="9" y="10"/>
                  </a:moveTo>
                  <a:lnTo>
                    <a:pt x="9" y="8"/>
                  </a:lnTo>
                  <a:lnTo>
                    <a:pt x="5" y="7"/>
                  </a:lnTo>
                  <a:lnTo>
                    <a:pt x="2" y="7"/>
                  </a:lnTo>
                  <a:lnTo>
                    <a:pt x="0" y="2"/>
                  </a:lnTo>
                  <a:lnTo>
                    <a:pt x="4" y="0"/>
                  </a:lnTo>
                  <a:lnTo>
                    <a:pt x="7" y="3"/>
                  </a:lnTo>
                  <a:lnTo>
                    <a:pt x="9" y="7"/>
                  </a:lnTo>
                  <a:lnTo>
                    <a:pt x="9" y="1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399" name="Freeform 39"/>
            <p:cNvSpPr>
              <a:spLocks/>
            </p:cNvSpPr>
            <p:nvPr/>
          </p:nvSpPr>
          <p:spPr bwMode="auto">
            <a:xfrm>
              <a:off x="168" y="2911"/>
              <a:ext cx="14" cy="7"/>
            </a:xfrm>
            <a:custGeom>
              <a:avLst/>
              <a:gdLst>
                <a:gd name="T0" fmla="*/ 13 w 14"/>
                <a:gd name="T1" fmla="*/ 3 h 7"/>
                <a:gd name="T2" fmla="*/ 12 w 14"/>
                <a:gd name="T3" fmla="*/ 3 h 7"/>
                <a:gd name="T4" fmla="*/ 9 w 14"/>
                <a:gd name="T5" fmla="*/ 6 h 7"/>
                <a:gd name="T6" fmla="*/ 0 w 14"/>
                <a:gd name="T7" fmla="*/ 5 h 7"/>
                <a:gd name="T8" fmla="*/ 0 w 14"/>
                <a:gd name="T9" fmla="*/ 3 h 7"/>
                <a:gd name="T10" fmla="*/ 1 w 14"/>
                <a:gd name="T11" fmla="*/ 0 h 7"/>
                <a:gd name="T12" fmla="*/ 8 w 14"/>
                <a:gd name="T13" fmla="*/ 1 h 7"/>
                <a:gd name="T14" fmla="*/ 12 w 14"/>
                <a:gd name="T15" fmla="*/ 3 h 7"/>
                <a:gd name="T16" fmla="*/ 13 w 14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7">
                  <a:moveTo>
                    <a:pt x="13" y="3"/>
                  </a:moveTo>
                  <a:lnTo>
                    <a:pt x="12" y="3"/>
                  </a:lnTo>
                  <a:lnTo>
                    <a:pt x="9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1" y="0"/>
                  </a:lnTo>
                  <a:lnTo>
                    <a:pt x="8" y="1"/>
                  </a:lnTo>
                  <a:lnTo>
                    <a:pt x="12" y="3"/>
                  </a:lnTo>
                  <a:lnTo>
                    <a:pt x="13" y="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00" name="Freeform 40"/>
            <p:cNvSpPr>
              <a:spLocks/>
            </p:cNvSpPr>
            <p:nvPr/>
          </p:nvSpPr>
          <p:spPr bwMode="auto">
            <a:xfrm>
              <a:off x="223" y="2398"/>
              <a:ext cx="46" cy="34"/>
            </a:xfrm>
            <a:custGeom>
              <a:avLst/>
              <a:gdLst>
                <a:gd name="T0" fmla="*/ 20 w 46"/>
                <a:gd name="T1" fmla="*/ 0 h 34"/>
                <a:gd name="T2" fmla="*/ 26 w 46"/>
                <a:gd name="T3" fmla="*/ 3 h 34"/>
                <a:gd name="T4" fmla="*/ 45 w 46"/>
                <a:gd name="T5" fmla="*/ 3 h 34"/>
                <a:gd name="T6" fmla="*/ 38 w 46"/>
                <a:gd name="T7" fmla="*/ 10 h 34"/>
                <a:gd name="T8" fmla="*/ 34 w 46"/>
                <a:gd name="T9" fmla="*/ 19 h 34"/>
                <a:gd name="T10" fmla="*/ 34 w 46"/>
                <a:gd name="T11" fmla="*/ 31 h 34"/>
                <a:gd name="T12" fmla="*/ 35 w 46"/>
                <a:gd name="T13" fmla="*/ 33 h 34"/>
                <a:gd name="T14" fmla="*/ 0 w 46"/>
                <a:gd name="T15" fmla="*/ 19 h 34"/>
                <a:gd name="T16" fmla="*/ 12 w 46"/>
                <a:gd name="T17" fmla="*/ 15 h 34"/>
                <a:gd name="T18" fmla="*/ 18 w 46"/>
                <a:gd name="T19" fmla="*/ 4 h 34"/>
                <a:gd name="T20" fmla="*/ 20 w 46"/>
                <a:gd name="T2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34">
                  <a:moveTo>
                    <a:pt x="20" y="0"/>
                  </a:moveTo>
                  <a:lnTo>
                    <a:pt x="26" y="3"/>
                  </a:lnTo>
                  <a:lnTo>
                    <a:pt x="45" y="3"/>
                  </a:lnTo>
                  <a:lnTo>
                    <a:pt x="38" y="10"/>
                  </a:lnTo>
                  <a:lnTo>
                    <a:pt x="34" y="19"/>
                  </a:lnTo>
                  <a:lnTo>
                    <a:pt x="34" y="31"/>
                  </a:lnTo>
                  <a:lnTo>
                    <a:pt x="35" y="33"/>
                  </a:lnTo>
                  <a:lnTo>
                    <a:pt x="0" y="19"/>
                  </a:lnTo>
                  <a:lnTo>
                    <a:pt x="12" y="15"/>
                  </a:lnTo>
                  <a:lnTo>
                    <a:pt x="18" y="4"/>
                  </a:lnTo>
                  <a:lnTo>
                    <a:pt x="20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01" name="Freeform 41"/>
            <p:cNvSpPr>
              <a:spLocks/>
            </p:cNvSpPr>
            <p:nvPr/>
          </p:nvSpPr>
          <p:spPr bwMode="auto">
            <a:xfrm>
              <a:off x="278" y="2344"/>
              <a:ext cx="21" cy="7"/>
            </a:xfrm>
            <a:custGeom>
              <a:avLst/>
              <a:gdLst>
                <a:gd name="T0" fmla="*/ 20 w 21"/>
                <a:gd name="T1" fmla="*/ 1 h 7"/>
                <a:gd name="T2" fmla="*/ 19 w 21"/>
                <a:gd name="T3" fmla="*/ 4 h 7"/>
                <a:gd name="T4" fmla="*/ 11 w 21"/>
                <a:gd name="T5" fmla="*/ 2 h 7"/>
                <a:gd name="T6" fmla="*/ 2 w 21"/>
                <a:gd name="T7" fmla="*/ 6 h 7"/>
                <a:gd name="T8" fmla="*/ 0 w 21"/>
                <a:gd name="T9" fmla="*/ 6 h 7"/>
                <a:gd name="T10" fmla="*/ 9 w 21"/>
                <a:gd name="T11" fmla="*/ 1 h 7"/>
                <a:gd name="T12" fmla="*/ 16 w 21"/>
                <a:gd name="T13" fmla="*/ 0 h 7"/>
                <a:gd name="T14" fmla="*/ 20 w 21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7">
                  <a:moveTo>
                    <a:pt x="20" y="1"/>
                  </a:moveTo>
                  <a:lnTo>
                    <a:pt x="19" y="4"/>
                  </a:lnTo>
                  <a:lnTo>
                    <a:pt x="11" y="2"/>
                  </a:lnTo>
                  <a:lnTo>
                    <a:pt x="2" y="6"/>
                  </a:lnTo>
                  <a:lnTo>
                    <a:pt x="0" y="6"/>
                  </a:lnTo>
                  <a:lnTo>
                    <a:pt x="9" y="1"/>
                  </a:lnTo>
                  <a:lnTo>
                    <a:pt x="16" y="0"/>
                  </a:lnTo>
                  <a:lnTo>
                    <a:pt x="20" y="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02" name="Freeform 42"/>
            <p:cNvSpPr>
              <a:spLocks/>
            </p:cNvSpPr>
            <p:nvPr/>
          </p:nvSpPr>
          <p:spPr bwMode="auto">
            <a:xfrm>
              <a:off x="280" y="2352"/>
              <a:ext cx="11" cy="7"/>
            </a:xfrm>
            <a:custGeom>
              <a:avLst/>
              <a:gdLst>
                <a:gd name="T0" fmla="*/ 10 w 11"/>
                <a:gd name="T1" fmla="*/ 0 h 7"/>
                <a:gd name="T2" fmla="*/ 8 w 11"/>
                <a:gd name="T3" fmla="*/ 1 h 7"/>
                <a:gd name="T4" fmla="*/ 3 w 11"/>
                <a:gd name="T5" fmla="*/ 2 h 7"/>
                <a:gd name="T6" fmla="*/ 0 w 11"/>
                <a:gd name="T7" fmla="*/ 4 h 7"/>
                <a:gd name="T8" fmla="*/ 0 w 11"/>
                <a:gd name="T9" fmla="*/ 6 h 7"/>
                <a:gd name="T10" fmla="*/ 7 w 11"/>
                <a:gd name="T11" fmla="*/ 6 h 7"/>
                <a:gd name="T12" fmla="*/ 10 w 11"/>
                <a:gd name="T13" fmla="*/ 6 h 7"/>
                <a:gd name="T14" fmla="*/ 10 w 11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7">
                  <a:moveTo>
                    <a:pt x="10" y="0"/>
                  </a:moveTo>
                  <a:lnTo>
                    <a:pt x="8" y="1"/>
                  </a:lnTo>
                  <a:lnTo>
                    <a:pt x="3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7" y="6"/>
                  </a:lnTo>
                  <a:lnTo>
                    <a:pt x="10" y="6"/>
                  </a:lnTo>
                  <a:lnTo>
                    <a:pt x="1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03" name="Freeform 43"/>
            <p:cNvSpPr>
              <a:spLocks/>
            </p:cNvSpPr>
            <p:nvPr/>
          </p:nvSpPr>
          <p:spPr bwMode="auto">
            <a:xfrm>
              <a:off x="280" y="2350"/>
              <a:ext cx="14" cy="10"/>
            </a:xfrm>
            <a:custGeom>
              <a:avLst/>
              <a:gdLst>
                <a:gd name="T0" fmla="*/ 0 w 14"/>
                <a:gd name="T1" fmla="*/ 6 h 10"/>
                <a:gd name="T2" fmla="*/ 6 w 14"/>
                <a:gd name="T3" fmla="*/ 3 h 10"/>
                <a:gd name="T4" fmla="*/ 6 w 14"/>
                <a:gd name="T5" fmla="*/ 6 h 10"/>
                <a:gd name="T6" fmla="*/ 6 w 14"/>
                <a:gd name="T7" fmla="*/ 8 h 10"/>
                <a:gd name="T8" fmla="*/ 1 w 14"/>
                <a:gd name="T9" fmla="*/ 8 h 10"/>
                <a:gd name="T10" fmla="*/ 7 w 14"/>
                <a:gd name="T11" fmla="*/ 8 h 10"/>
                <a:gd name="T12" fmla="*/ 10 w 14"/>
                <a:gd name="T13" fmla="*/ 8 h 10"/>
                <a:gd name="T14" fmla="*/ 11 w 14"/>
                <a:gd name="T15" fmla="*/ 9 h 10"/>
                <a:gd name="T16" fmla="*/ 10 w 14"/>
                <a:gd name="T17" fmla="*/ 8 h 10"/>
                <a:gd name="T18" fmla="*/ 11 w 14"/>
                <a:gd name="T19" fmla="*/ 6 h 10"/>
                <a:gd name="T20" fmla="*/ 11 w 14"/>
                <a:gd name="T21" fmla="*/ 4 h 10"/>
                <a:gd name="T22" fmla="*/ 11 w 14"/>
                <a:gd name="T23" fmla="*/ 3 h 10"/>
                <a:gd name="T24" fmla="*/ 10 w 14"/>
                <a:gd name="T25" fmla="*/ 3 h 10"/>
                <a:gd name="T26" fmla="*/ 13 w 14"/>
                <a:gd name="T27" fmla="*/ 0 h 10"/>
                <a:gd name="T28" fmla="*/ 4 w 14"/>
                <a:gd name="T29" fmla="*/ 3 h 10"/>
                <a:gd name="T30" fmla="*/ 0 w 14"/>
                <a:gd name="T31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" h="10">
                  <a:moveTo>
                    <a:pt x="0" y="6"/>
                  </a:moveTo>
                  <a:lnTo>
                    <a:pt x="6" y="3"/>
                  </a:lnTo>
                  <a:lnTo>
                    <a:pt x="6" y="6"/>
                  </a:lnTo>
                  <a:lnTo>
                    <a:pt x="6" y="8"/>
                  </a:lnTo>
                  <a:lnTo>
                    <a:pt x="1" y="8"/>
                  </a:lnTo>
                  <a:lnTo>
                    <a:pt x="7" y="8"/>
                  </a:lnTo>
                  <a:lnTo>
                    <a:pt x="10" y="8"/>
                  </a:lnTo>
                  <a:lnTo>
                    <a:pt x="11" y="9"/>
                  </a:lnTo>
                  <a:lnTo>
                    <a:pt x="10" y="8"/>
                  </a:lnTo>
                  <a:lnTo>
                    <a:pt x="11" y="6"/>
                  </a:lnTo>
                  <a:lnTo>
                    <a:pt x="11" y="4"/>
                  </a:lnTo>
                  <a:lnTo>
                    <a:pt x="11" y="3"/>
                  </a:lnTo>
                  <a:lnTo>
                    <a:pt x="10" y="3"/>
                  </a:lnTo>
                  <a:lnTo>
                    <a:pt x="13" y="0"/>
                  </a:lnTo>
                  <a:lnTo>
                    <a:pt x="4" y="3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04" name="Freeform 44"/>
            <p:cNvSpPr>
              <a:spLocks/>
            </p:cNvSpPr>
            <p:nvPr/>
          </p:nvSpPr>
          <p:spPr bwMode="auto">
            <a:xfrm>
              <a:off x="281" y="2381"/>
              <a:ext cx="9" cy="2"/>
            </a:xfrm>
            <a:custGeom>
              <a:avLst/>
              <a:gdLst>
                <a:gd name="T0" fmla="*/ 7 w 9"/>
                <a:gd name="T1" fmla="*/ 1 h 2"/>
                <a:gd name="T2" fmla="*/ 7 w 9"/>
                <a:gd name="T3" fmla="*/ 1 h 2"/>
                <a:gd name="T4" fmla="*/ 3 w 9"/>
                <a:gd name="T5" fmla="*/ 1 h 2"/>
                <a:gd name="T6" fmla="*/ 3 w 9"/>
                <a:gd name="T7" fmla="*/ 1 h 2"/>
                <a:gd name="T8" fmla="*/ 0 w 9"/>
                <a:gd name="T9" fmla="*/ 1 h 2"/>
                <a:gd name="T10" fmla="*/ 3 w 9"/>
                <a:gd name="T11" fmla="*/ 1 h 2"/>
                <a:gd name="T12" fmla="*/ 5 w 9"/>
                <a:gd name="T13" fmla="*/ 1 h 2"/>
                <a:gd name="T14" fmla="*/ 7 w 9"/>
                <a:gd name="T15" fmla="*/ 0 h 2"/>
                <a:gd name="T16" fmla="*/ 8 w 9"/>
                <a:gd name="T17" fmla="*/ 1 h 2"/>
                <a:gd name="T18" fmla="*/ 7 w 9"/>
                <a:gd name="T19" fmla="*/ 1 h 2"/>
                <a:gd name="T20" fmla="*/ 7 w 9"/>
                <a:gd name="T2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2">
                  <a:moveTo>
                    <a:pt x="7" y="1"/>
                  </a:moveTo>
                  <a:lnTo>
                    <a:pt x="7" y="1"/>
                  </a:lnTo>
                  <a:lnTo>
                    <a:pt x="3" y="1"/>
                  </a:lnTo>
                  <a:lnTo>
                    <a:pt x="3" y="1"/>
                  </a:lnTo>
                  <a:lnTo>
                    <a:pt x="0" y="1"/>
                  </a:lnTo>
                  <a:lnTo>
                    <a:pt x="3" y="1"/>
                  </a:lnTo>
                  <a:lnTo>
                    <a:pt x="5" y="1"/>
                  </a:lnTo>
                  <a:lnTo>
                    <a:pt x="7" y="0"/>
                  </a:lnTo>
                  <a:lnTo>
                    <a:pt x="8" y="1"/>
                  </a:lnTo>
                  <a:lnTo>
                    <a:pt x="7" y="1"/>
                  </a:lnTo>
                  <a:lnTo>
                    <a:pt x="7" y="1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0000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05" name="Freeform 45"/>
            <p:cNvSpPr>
              <a:spLocks/>
            </p:cNvSpPr>
            <p:nvPr/>
          </p:nvSpPr>
          <p:spPr bwMode="auto">
            <a:xfrm>
              <a:off x="234" y="2370"/>
              <a:ext cx="5" cy="2"/>
            </a:xfrm>
            <a:custGeom>
              <a:avLst/>
              <a:gdLst>
                <a:gd name="T0" fmla="*/ 2 w 5"/>
                <a:gd name="T1" fmla="*/ 0 h 2"/>
                <a:gd name="T2" fmla="*/ 3 w 5"/>
                <a:gd name="T3" fmla="*/ 1 h 2"/>
                <a:gd name="T4" fmla="*/ 4 w 5"/>
                <a:gd name="T5" fmla="*/ 1 h 2"/>
                <a:gd name="T6" fmla="*/ 4 w 5"/>
                <a:gd name="T7" fmla="*/ 1 h 2"/>
                <a:gd name="T8" fmla="*/ 1 w 5"/>
                <a:gd name="T9" fmla="*/ 1 h 2"/>
                <a:gd name="T10" fmla="*/ 0 w 5"/>
                <a:gd name="T11" fmla="*/ 0 h 2"/>
                <a:gd name="T12" fmla="*/ 2 w 5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2">
                  <a:moveTo>
                    <a:pt x="2" y="0"/>
                  </a:moveTo>
                  <a:lnTo>
                    <a:pt x="3" y="1"/>
                  </a:lnTo>
                  <a:lnTo>
                    <a:pt x="4" y="1"/>
                  </a:lnTo>
                  <a:lnTo>
                    <a:pt x="4" y="1"/>
                  </a:lnTo>
                  <a:lnTo>
                    <a:pt x="1" y="1"/>
                  </a:ln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06" name="Freeform 46"/>
            <p:cNvSpPr>
              <a:spLocks/>
            </p:cNvSpPr>
            <p:nvPr/>
          </p:nvSpPr>
          <p:spPr bwMode="auto">
            <a:xfrm>
              <a:off x="205" y="2411"/>
              <a:ext cx="61" cy="35"/>
            </a:xfrm>
            <a:custGeom>
              <a:avLst/>
              <a:gdLst>
                <a:gd name="T0" fmla="*/ 60 w 61"/>
                <a:gd name="T1" fmla="*/ 29 h 35"/>
                <a:gd name="T2" fmla="*/ 46 w 61"/>
                <a:gd name="T3" fmla="*/ 21 h 35"/>
                <a:gd name="T4" fmla="*/ 48 w 61"/>
                <a:gd name="T5" fmla="*/ 34 h 35"/>
                <a:gd name="T6" fmla="*/ 0 w 61"/>
                <a:gd name="T7" fmla="*/ 13 h 35"/>
                <a:gd name="T8" fmla="*/ 2 w 61"/>
                <a:gd name="T9" fmla="*/ 0 h 35"/>
                <a:gd name="T10" fmla="*/ 51 w 61"/>
                <a:gd name="T11" fmla="*/ 13 h 35"/>
                <a:gd name="T12" fmla="*/ 60 w 61"/>
                <a:gd name="T13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35">
                  <a:moveTo>
                    <a:pt x="60" y="29"/>
                  </a:moveTo>
                  <a:lnTo>
                    <a:pt x="46" y="21"/>
                  </a:lnTo>
                  <a:lnTo>
                    <a:pt x="48" y="34"/>
                  </a:lnTo>
                  <a:lnTo>
                    <a:pt x="0" y="13"/>
                  </a:lnTo>
                  <a:lnTo>
                    <a:pt x="2" y="0"/>
                  </a:lnTo>
                  <a:lnTo>
                    <a:pt x="51" y="13"/>
                  </a:lnTo>
                  <a:lnTo>
                    <a:pt x="60" y="2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07" name="Freeform 47"/>
            <p:cNvSpPr>
              <a:spLocks/>
            </p:cNvSpPr>
            <p:nvPr/>
          </p:nvSpPr>
          <p:spPr bwMode="auto">
            <a:xfrm>
              <a:off x="262" y="2416"/>
              <a:ext cx="19" cy="22"/>
            </a:xfrm>
            <a:custGeom>
              <a:avLst/>
              <a:gdLst>
                <a:gd name="T0" fmla="*/ 5 w 19"/>
                <a:gd name="T1" fmla="*/ 2 h 22"/>
                <a:gd name="T2" fmla="*/ 16 w 19"/>
                <a:gd name="T3" fmla="*/ 14 h 22"/>
                <a:gd name="T4" fmla="*/ 18 w 19"/>
                <a:gd name="T5" fmla="*/ 21 h 22"/>
                <a:gd name="T6" fmla="*/ 10 w 19"/>
                <a:gd name="T7" fmla="*/ 13 h 22"/>
                <a:gd name="T8" fmla="*/ 0 w 19"/>
                <a:gd name="T9" fmla="*/ 18 h 22"/>
                <a:gd name="T10" fmla="*/ 1 w 19"/>
                <a:gd name="T11" fmla="*/ 0 h 22"/>
                <a:gd name="T12" fmla="*/ 5 w 19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2">
                  <a:moveTo>
                    <a:pt x="5" y="2"/>
                  </a:moveTo>
                  <a:lnTo>
                    <a:pt x="16" y="14"/>
                  </a:lnTo>
                  <a:lnTo>
                    <a:pt x="18" y="21"/>
                  </a:lnTo>
                  <a:lnTo>
                    <a:pt x="10" y="13"/>
                  </a:lnTo>
                  <a:lnTo>
                    <a:pt x="0" y="18"/>
                  </a:lnTo>
                  <a:lnTo>
                    <a:pt x="1" y="0"/>
                  </a:lnTo>
                  <a:lnTo>
                    <a:pt x="5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08" name="Freeform 48"/>
            <p:cNvSpPr>
              <a:spLocks/>
            </p:cNvSpPr>
            <p:nvPr/>
          </p:nvSpPr>
          <p:spPr bwMode="auto">
            <a:xfrm>
              <a:off x="252" y="2424"/>
              <a:ext cx="9" cy="11"/>
            </a:xfrm>
            <a:custGeom>
              <a:avLst/>
              <a:gdLst>
                <a:gd name="T0" fmla="*/ 2 w 9"/>
                <a:gd name="T1" fmla="*/ 0 h 11"/>
                <a:gd name="T2" fmla="*/ 0 w 9"/>
                <a:gd name="T3" fmla="*/ 5 h 11"/>
                <a:gd name="T4" fmla="*/ 8 w 9"/>
                <a:gd name="T5" fmla="*/ 10 h 11"/>
                <a:gd name="T6" fmla="*/ 2 w 9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2" y="0"/>
                  </a:moveTo>
                  <a:lnTo>
                    <a:pt x="0" y="5"/>
                  </a:lnTo>
                  <a:lnTo>
                    <a:pt x="8" y="10"/>
                  </a:lnTo>
                  <a:lnTo>
                    <a:pt x="2" y="0"/>
                  </a:lnTo>
                </a:path>
              </a:pathLst>
            </a:custGeom>
            <a:solidFill>
              <a:srgbClr val="3030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09" name="Freeform 49"/>
            <p:cNvSpPr>
              <a:spLocks/>
            </p:cNvSpPr>
            <p:nvPr/>
          </p:nvSpPr>
          <p:spPr bwMode="auto">
            <a:xfrm>
              <a:off x="412" y="2562"/>
              <a:ext cx="44" cy="11"/>
            </a:xfrm>
            <a:custGeom>
              <a:avLst/>
              <a:gdLst>
                <a:gd name="T0" fmla="*/ 0 w 44"/>
                <a:gd name="T1" fmla="*/ 4 h 11"/>
                <a:gd name="T2" fmla="*/ 6 w 44"/>
                <a:gd name="T3" fmla="*/ 10 h 11"/>
                <a:gd name="T4" fmla="*/ 24 w 44"/>
                <a:gd name="T5" fmla="*/ 7 h 11"/>
                <a:gd name="T6" fmla="*/ 37 w 44"/>
                <a:gd name="T7" fmla="*/ 3 h 11"/>
                <a:gd name="T8" fmla="*/ 43 w 44"/>
                <a:gd name="T9" fmla="*/ 0 h 11"/>
                <a:gd name="T10" fmla="*/ 35 w 44"/>
                <a:gd name="T11" fmla="*/ 0 h 11"/>
                <a:gd name="T12" fmla="*/ 3 w 44"/>
                <a:gd name="T13" fmla="*/ 4 h 11"/>
                <a:gd name="T14" fmla="*/ 0 w 44"/>
                <a:gd name="T15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" h="11">
                  <a:moveTo>
                    <a:pt x="0" y="4"/>
                  </a:moveTo>
                  <a:lnTo>
                    <a:pt x="6" y="10"/>
                  </a:lnTo>
                  <a:lnTo>
                    <a:pt x="24" y="7"/>
                  </a:lnTo>
                  <a:lnTo>
                    <a:pt x="37" y="3"/>
                  </a:lnTo>
                  <a:lnTo>
                    <a:pt x="43" y="0"/>
                  </a:lnTo>
                  <a:lnTo>
                    <a:pt x="35" y="0"/>
                  </a:lnTo>
                  <a:lnTo>
                    <a:pt x="3" y="4"/>
                  </a:lnTo>
                  <a:lnTo>
                    <a:pt x="0" y="4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10" name="Freeform 50"/>
            <p:cNvSpPr>
              <a:spLocks/>
            </p:cNvSpPr>
            <p:nvPr/>
          </p:nvSpPr>
          <p:spPr bwMode="auto">
            <a:xfrm>
              <a:off x="465" y="2655"/>
              <a:ext cx="162" cy="123"/>
            </a:xfrm>
            <a:custGeom>
              <a:avLst/>
              <a:gdLst>
                <a:gd name="T0" fmla="*/ 0 w 162"/>
                <a:gd name="T1" fmla="*/ 19 h 123"/>
                <a:gd name="T2" fmla="*/ 7 w 162"/>
                <a:gd name="T3" fmla="*/ 15 h 123"/>
                <a:gd name="T4" fmla="*/ 63 w 162"/>
                <a:gd name="T5" fmla="*/ 0 h 123"/>
                <a:gd name="T6" fmla="*/ 102 w 162"/>
                <a:gd name="T7" fmla="*/ 31 h 123"/>
                <a:gd name="T8" fmla="*/ 146 w 162"/>
                <a:gd name="T9" fmla="*/ 92 h 123"/>
                <a:gd name="T10" fmla="*/ 161 w 162"/>
                <a:gd name="T11" fmla="*/ 113 h 123"/>
                <a:gd name="T12" fmla="*/ 117 w 162"/>
                <a:gd name="T13" fmla="*/ 122 h 123"/>
                <a:gd name="T14" fmla="*/ 98 w 162"/>
                <a:gd name="T15" fmla="*/ 54 h 123"/>
                <a:gd name="T16" fmla="*/ 63 w 162"/>
                <a:gd name="T17" fmla="*/ 6 h 123"/>
                <a:gd name="T18" fmla="*/ 0 w 162"/>
                <a:gd name="T19" fmla="*/ 1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2" h="123">
                  <a:moveTo>
                    <a:pt x="0" y="19"/>
                  </a:moveTo>
                  <a:lnTo>
                    <a:pt x="7" y="15"/>
                  </a:lnTo>
                  <a:lnTo>
                    <a:pt x="63" y="0"/>
                  </a:lnTo>
                  <a:lnTo>
                    <a:pt x="102" y="31"/>
                  </a:lnTo>
                  <a:lnTo>
                    <a:pt x="146" y="92"/>
                  </a:lnTo>
                  <a:lnTo>
                    <a:pt x="161" y="113"/>
                  </a:lnTo>
                  <a:lnTo>
                    <a:pt x="117" y="122"/>
                  </a:lnTo>
                  <a:lnTo>
                    <a:pt x="98" y="54"/>
                  </a:lnTo>
                  <a:lnTo>
                    <a:pt x="63" y="6"/>
                  </a:lnTo>
                  <a:lnTo>
                    <a:pt x="0" y="19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11" name="Freeform 51"/>
            <p:cNvSpPr>
              <a:spLocks/>
            </p:cNvSpPr>
            <p:nvPr/>
          </p:nvSpPr>
          <p:spPr bwMode="auto">
            <a:xfrm>
              <a:off x="202" y="2306"/>
              <a:ext cx="75" cy="64"/>
            </a:xfrm>
            <a:custGeom>
              <a:avLst/>
              <a:gdLst>
                <a:gd name="T0" fmla="*/ 74 w 75"/>
                <a:gd name="T1" fmla="*/ 7 h 64"/>
                <a:gd name="T2" fmla="*/ 55 w 75"/>
                <a:gd name="T3" fmla="*/ 1 h 64"/>
                <a:gd name="T4" fmla="*/ 31 w 75"/>
                <a:gd name="T5" fmla="*/ 0 h 64"/>
                <a:gd name="T6" fmla="*/ 13 w 75"/>
                <a:gd name="T7" fmla="*/ 5 h 64"/>
                <a:gd name="T8" fmla="*/ 0 w 75"/>
                <a:gd name="T9" fmla="*/ 13 h 64"/>
                <a:gd name="T10" fmla="*/ 11 w 75"/>
                <a:gd name="T11" fmla="*/ 12 h 64"/>
                <a:gd name="T12" fmla="*/ 26 w 75"/>
                <a:gd name="T13" fmla="*/ 13 h 64"/>
                <a:gd name="T14" fmla="*/ 9 w 75"/>
                <a:gd name="T15" fmla="*/ 19 h 64"/>
                <a:gd name="T16" fmla="*/ 0 w 75"/>
                <a:gd name="T17" fmla="*/ 33 h 64"/>
                <a:gd name="T18" fmla="*/ 0 w 75"/>
                <a:gd name="T19" fmla="*/ 50 h 64"/>
                <a:gd name="T20" fmla="*/ 15 w 75"/>
                <a:gd name="T21" fmla="*/ 63 h 64"/>
                <a:gd name="T22" fmla="*/ 4 w 75"/>
                <a:gd name="T23" fmla="*/ 47 h 64"/>
                <a:gd name="T24" fmla="*/ 6 w 75"/>
                <a:gd name="T25" fmla="*/ 31 h 64"/>
                <a:gd name="T26" fmla="*/ 23 w 75"/>
                <a:gd name="T27" fmla="*/ 22 h 64"/>
                <a:gd name="T28" fmla="*/ 45 w 75"/>
                <a:gd name="T29" fmla="*/ 15 h 64"/>
                <a:gd name="T30" fmla="*/ 34 w 75"/>
                <a:gd name="T31" fmla="*/ 10 h 64"/>
                <a:gd name="T32" fmla="*/ 19 w 75"/>
                <a:gd name="T33" fmla="*/ 7 h 64"/>
                <a:gd name="T34" fmla="*/ 38 w 75"/>
                <a:gd name="T35" fmla="*/ 3 h 64"/>
                <a:gd name="T36" fmla="*/ 67 w 75"/>
                <a:gd name="T37" fmla="*/ 5 h 64"/>
                <a:gd name="T38" fmla="*/ 74 w 75"/>
                <a:gd name="T39" fmla="*/ 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5" h="64">
                  <a:moveTo>
                    <a:pt x="74" y="7"/>
                  </a:moveTo>
                  <a:lnTo>
                    <a:pt x="55" y="1"/>
                  </a:lnTo>
                  <a:lnTo>
                    <a:pt x="31" y="0"/>
                  </a:lnTo>
                  <a:lnTo>
                    <a:pt x="13" y="5"/>
                  </a:lnTo>
                  <a:lnTo>
                    <a:pt x="0" y="13"/>
                  </a:lnTo>
                  <a:lnTo>
                    <a:pt x="11" y="12"/>
                  </a:lnTo>
                  <a:lnTo>
                    <a:pt x="26" y="13"/>
                  </a:lnTo>
                  <a:lnTo>
                    <a:pt x="9" y="19"/>
                  </a:lnTo>
                  <a:lnTo>
                    <a:pt x="0" y="33"/>
                  </a:lnTo>
                  <a:lnTo>
                    <a:pt x="0" y="50"/>
                  </a:lnTo>
                  <a:lnTo>
                    <a:pt x="15" y="63"/>
                  </a:lnTo>
                  <a:lnTo>
                    <a:pt x="4" y="47"/>
                  </a:lnTo>
                  <a:lnTo>
                    <a:pt x="6" y="31"/>
                  </a:lnTo>
                  <a:lnTo>
                    <a:pt x="23" y="22"/>
                  </a:lnTo>
                  <a:lnTo>
                    <a:pt x="45" y="15"/>
                  </a:lnTo>
                  <a:lnTo>
                    <a:pt x="34" y="10"/>
                  </a:lnTo>
                  <a:lnTo>
                    <a:pt x="19" y="7"/>
                  </a:lnTo>
                  <a:lnTo>
                    <a:pt x="38" y="3"/>
                  </a:lnTo>
                  <a:lnTo>
                    <a:pt x="67" y="5"/>
                  </a:lnTo>
                  <a:lnTo>
                    <a:pt x="74" y="7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12" name="Freeform 52"/>
            <p:cNvSpPr>
              <a:spLocks/>
            </p:cNvSpPr>
            <p:nvPr/>
          </p:nvSpPr>
          <p:spPr bwMode="auto">
            <a:xfrm>
              <a:off x="297" y="2305"/>
              <a:ext cx="3" cy="12"/>
            </a:xfrm>
            <a:custGeom>
              <a:avLst/>
              <a:gdLst>
                <a:gd name="T0" fmla="*/ 0 w 3"/>
                <a:gd name="T1" fmla="*/ 11 h 12"/>
                <a:gd name="T2" fmla="*/ 2 w 3"/>
                <a:gd name="T3" fmla="*/ 6 h 12"/>
                <a:gd name="T4" fmla="*/ 1 w 3"/>
                <a:gd name="T5" fmla="*/ 3 h 12"/>
                <a:gd name="T6" fmla="*/ 0 w 3"/>
                <a:gd name="T7" fmla="*/ 0 h 12"/>
                <a:gd name="T8" fmla="*/ 1 w 3"/>
                <a:gd name="T9" fmla="*/ 5 h 12"/>
                <a:gd name="T10" fmla="*/ 1 w 3"/>
                <a:gd name="T11" fmla="*/ 7 h 12"/>
                <a:gd name="T12" fmla="*/ 0 w 3"/>
                <a:gd name="T13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2">
                  <a:moveTo>
                    <a:pt x="0" y="11"/>
                  </a:moveTo>
                  <a:lnTo>
                    <a:pt x="2" y="6"/>
                  </a:lnTo>
                  <a:lnTo>
                    <a:pt x="1" y="3"/>
                  </a:lnTo>
                  <a:lnTo>
                    <a:pt x="0" y="0"/>
                  </a:lnTo>
                  <a:lnTo>
                    <a:pt x="1" y="5"/>
                  </a:lnTo>
                  <a:lnTo>
                    <a:pt x="1" y="7"/>
                  </a:lnTo>
                  <a:lnTo>
                    <a:pt x="0" y="11"/>
                  </a:lnTo>
                </a:path>
              </a:pathLst>
            </a:cu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13" name="Oval 53"/>
            <p:cNvSpPr>
              <a:spLocks noChangeArrowheads="1"/>
            </p:cNvSpPr>
            <p:nvPr/>
          </p:nvSpPr>
          <p:spPr bwMode="auto">
            <a:xfrm flipH="1" flipV="1">
              <a:off x="282" y="2350"/>
              <a:ext cx="5" cy="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sp>
        <p:nvSpPr>
          <p:cNvPr id="1039414" name="Rectangle 54"/>
          <p:cNvSpPr>
            <a:spLocks noChangeArrowheads="1"/>
          </p:cNvSpPr>
          <p:nvPr/>
        </p:nvSpPr>
        <p:spPr bwMode="auto">
          <a:xfrm>
            <a:off x="149225" y="1276350"/>
            <a:ext cx="2752725" cy="11969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Determinada empresa, </a:t>
            </a:r>
            <a:r>
              <a:rPr lang="en-US" sz="1200" i="1" u="sng">
                <a:solidFill>
                  <a:schemeClr val="tx1"/>
                </a:solidFill>
              </a:rPr>
              <a:t>fabricou 20.000 </a:t>
            </a:r>
            <a:r>
              <a:rPr lang="en-US" sz="1200" b="0">
                <a:solidFill>
                  <a:schemeClr val="tx1"/>
                </a:solidFill>
              </a:rPr>
              <a:t>Unidades do produto X, que deram entrada no armazem de produtos acabados. Não havia produção em vias de fabrico no início do Mês.</a:t>
            </a:r>
          </a:p>
        </p:txBody>
      </p:sp>
      <p:sp>
        <p:nvSpPr>
          <p:cNvPr id="1039415" name="Freeform 55"/>
          <p:cNvSpPr>
            <a:spLocks/>
          </p:cNvSpPr>
          <p:nvPr/>
        </p:nvSpPr>
        <p:spPr bwMode="auto">
          <a:xfrm>
            <a:off x="2798763" y="2197100"/>
            <a:ext cx="530225" cy="309563"/>
          </a:xfrm>
          <a:custGeom>
            <a:avLst/>
            <a:gdLst>
              <a:gd name="T0" fmla="*/ 0 w 334"/>
              <a:gd name="T1" fmla="*/ 43 h 195"/>
              <a:gd name="T2" fmla="*/ 8 w 334"/>
              <a:gd name="T3" fmla="*/ 96 h 195"/>
              <a:gd name="T4" fmla="*/ 32 w 334"/>
              <a:gd name="T5" fmla="*/ 139 h 195"/>
              <a:gd name="T6" fmla="*/ 51 w 334"/>
              <a:gd name="T7" fmla="*/ 156 h 195"/>
              <a:gd name="T8" fmla="*/ 71 w 334"/>
              <a:gd name="T9" fmla="*/ 170 h 195"/>
              <a:gd name="T10" fmla="*/ 94 w 334"/>
              <a:gd name="T11" fmla="*/ 181 h 195"/>
              <a:gd name="T12" fmla="*/ 105 w 334"/>
              <a:gd name="T13" fmla="*/ 185 h 195"/>
              <a:gd name="T14" fmla="*/ 117 w 334"/>
              <a:gd name="T15" fmla="*/ 188 h 195"/>
              <a:gd name="T16" fmla="*/ 167 w 334"/>
              <a:gd name="T17" fmla="*/ 194 h 195"/>
              <a:gd name="T18" fmla="*/ 216 w 334"/>
              <a:gd name="T19" fmla="*/ 184 h 195"/>
              <a:gd name="T20" fmla="*/ 257 w 334"/>
              <a:gd name="T21" fmla="*/ 157 h 195"/>
              <a:gd name="T22" fmla="*/ 285 w 334"/>
              <a:gd name="T23" fmla="*/ 114 h 195"/>
              <a:gd name="T24" fmla="*/ 291 w 334"/>
              <a:gd name="T25" fmla="*/ 130 h 195"/>
              <a:gd name="T26" fmla="*/ 296 w 334"/>
              <a:gd name="T27" fmla="*/ 146 h 195"/>
              <a:gd name="T28" fmla="*/ 333 w 334"/>
              <a:gd name="T29" fmla="*/ 13 h 195"/>
              <a:gd name="T30" fmla="*/ 255 w 334"/>
              <a:gd name="T31" fmla="*/ 0 h 195"/>
              <a:gd name="T32" fmla="*/ 258 w 334"/>
              <a:gd name="T33" fmla="*/ 27 h 195"/>
              <a:gd name="T34" fmla="*/ 246 w 334"/>
              <a:gd name="T35" fmla="*/ 48 h 195"/>
              <a:gd name="T36" fmla="*/ 211 w 334"/>
              <a:gd name="T37" fmla="*/ 86 h 195"/>
              <a:gd name="T38" fmla="*/ 176 w 334"/>
              <a:gd name="T39" fmla="*/ 105 h 195"/>
              <a:gd name="T40" fmla="*/ 143 w 334"/>
              <a:gd name="T41" fmla="*/ 118 h 195"/>
              <a:gd name="T42" fmla="*/ 99 w 334"/>
              <a:gd name="T43" fmla="*/ 118 h 195"/>
              <a:gd name="T44" fmla="*/ 77 w 334"/>
              <a:gd name="T45" fmla="*/ 113 h 195"/>
              <a:gd name="T46" fmla="*/ 57 w 334"/>
              <a:gd name="T47" fmla="*/ 106 h 195"/>
              <a:gd name="T48" fmla="*/ 23 w 334"/>
              <a:gd name="T49" fmla="*/ 80 h 195"/>
              <a:gd name="T50" fmla="*/ 0 w 334"/>
              <a:gd name="T51" fmla="*/ 43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34" h="195">
                <a:moveTo>
                  <a:pt x="0" y="43"/>
                </a:moveTo>
                <a:lnTo>
                  <a:pt x="8" y="96"/>
                </a:lnTo>
                <a:lnTo>
                  <a:pt x="32" y="139"/>
                </a:lnTo>
                <a:lnTo>
                  <a:pt x="51" y="156"/>
                </a:lnTo>
                <a:lnTo>
                  <a:pt x="71" y="170"/>
                </a:lnTo>
                <a:lnTo>
                  <a:pt x="94" y="181"/>
                </a:lnTo>
                <a:lnTo>
                  <a:pt x="105" y="185"/>
                </a:lnTo>
                <a:lnTo>
                  <a:pt x="117" y="188"/>
                </a:lnTo>
                <a:lnTo>
                  <a:pt x="167" y="194"/>
                </a:lnTo>
                <a:lnTo>
                  <a:pt x="216" y="184"/>
                </a:lnTo>
                <a:lnTo>
                  <a:pt x="257" y="157"/>
                </a:lnTo>
                <a:lnTo>
                  <a:pt x="285" y="114"/>
                </a:lnTo>
                <a:lnTo>
                  <a:pt x="291" y="130"/>
                </a:lnTo>
                <a:lnTo>
                  <a:pt x="296" y="146"/>
                </a:lnTo>
                <a:lnTo>
                  <a:pt x="333" y="13"/>
                </a:lnTo>
                <a:lnTo>
                  <a:pt x="255" y="0"/>
                </a:lnTo>
                <a:lnTo>
                  <a:pt x="258" y="27"/>
                </a:lnTo>
                <a:lnTo>
                  <a:pt x="246" y="48"/>
                </a:lnTo>
                <a:lnTo>
                  <a:pt x="211" y="86"/>
                </a:lnTo>
                <a:lnTo>
                  <a:pt x="176" y="105"/>
                </a:lnTo>
                <a:lnTo>
                  <a:pt x="143" y="118"/>
                </a:lnTo>
                <a:lnTo>
                  <a:pt x="99" y="118"/>
                </a:lnTo>
                <a:lnTo>
                  <a:pt x="77" y="113"/>
                </a:lnTo>
                <a:lnTo>
                  <a:pt x="57" y="106"/>
                </a:lnTo>
                <a:lnTo>
                  <a:pt x="23" y="80"/>
                </a:lnTo>
                <a:lnTo>
                  <a:pt x="0" y="43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pSp>
        <p:nvGrpSpPr>
          <p:cNvPr id="1039416" name="Group 56"/>
          <p:cNvGrpSpPr>
            <a:grpSpLocks/>
          </p:cNvGrpSpPr>
          <p:nvPr/>
        </p:nvGrpSpPr>
        <p:grpSpPr bwMode="auto">
          <a:xfrm>
            <a:off x="5470525" y="974725"/>
            <a:ext cx="322263" cy="322263"/>
            <a:chOff x="3446" y="384"/>
            <a:chExt cx="203" cy="203"/>
          </a:xfrm>
        </p:grpSpPr>
        <p:sp>
          <p:nvSpPr>
            <p:cNvPr id="1039417" name="Freeform 57"/>
            <p:cNvSpPr>
              <a:spLocks/>
            </p:cNvSpPr>
            <p:nvPr/>
          </p:nvSpPr>
          <p:spPr bwMode="auto">
            <a:xfrm>
              <a:off x="3447" y="402"/>
              <a:ext cx="202" cy="185"/>
            </a:xfrm>
            <a:custGeom>
              <a:avLst/>
              <a:gdLst>
                <a:gd name="T0" fmla="*/ 0 w 202"/>
                <a:gd name="T1" fmla="*/ 0 h 185"/>
                <a:gd name="T2" fmla="*/ 90 w 202"/>
                <a:gd name="T3" fmla="*/ 128 h 185"/>
                <a:gd name="T4" fmla="*/ 67 w 202"/>
                <a:gd name="T5" fmla="*/ 128 h 185"/>
                <a:gd name="T6" fmla="*/ 170 w 202"/>
                <a:gd name="T7" fmla="*/ 184 h 185"/>
                <a:gd name="T8" fmla="*/ 201 w 202"/>
                <a:gd name="T9" fmla="*/ 146 h 185"/>
                <a:gd name="T10" fmla="*/ 180 w 202"/>
                <a:gd name="T11" fmla="*/ 143 h 185"/>
                <a:gd name="T12" fmla="*/ 50 w 202"/>
                <a:gd name="T13" fmla="*/ 5 h 185"/>
                <a:gd name="T14" fmla="*/ 0 w 202"/>
                <a:gd name="T15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2" h="185">
                  <a:moveTo>
                    <a:pt x="0" y="0"/>
                  </a:moveTo>
                  <a:lnTo>
                    <a:pt x="90" y="128"/>
                  </a:lnTo>
                  <a:lnTo>
                    <a:pt x="67" y="128"/>
                  </a:lnTo>
                  <a:lnTo>
                    <a:pt x="170" y="184"/>
                  </a:lnTo>
                  <a:lnTo>
                    <a:pt x="201" y="146"/>
                  </a:lnTo>
                  <a:lnTo>
                    <a:pt x="180" y="143"/>
                  </a:lnTo>
                  <a:lnTo>
                    <a:pt x="50" y="5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18" name="Freeform 58"/>
            <p:cNvSpPr>
              <a:spLocks/>
            </p:cNvSpPr>
            <p:nvPr/>
          </p:nvSpPr>
          <p:spPr bwMode="auto">
            <a:xfrm>
              <a:off x="3446" y="384"/>
              <a:ext cx="202" cy="186"/>
            </a:xfrm>
            <a:custGeom>
              <a:avLst/>
              <a:gdLst>
                <a:gd name="T0" fmla="*/ 0 w 202"/>
                <a:gd name="T1" fmla="*/ 0 h 186"/>
                <a:gd name="T2" fmla="*/ 90 w 202"/>
                <a:gd name="T3" fmla="*/ 129 h 186"/>
                <a:gd name="T4" fmla="*/ 68 w 202"/>
                <a:gd name="T5" fmla="*/ 129 h 186"/>
                <a:gd name="T6" fmla="*/ 170 w 202"/>
                <a:gd name="T7" fmla="*/ 185 h 186"/>
                <a:gd name="T8" fmla="*/ 201 w 202"/>
                <a:gd name="T9" fmla="*/ 146 h 186"/>
                <a:gd name="T10" fmla="*/ 181 w 202"/>
                <a:gd name="T11" fmla="*/ 144 h 186"/>
                <a:gd name="T12" fmla="*/ 50 w 202"/>
                <a:gd name="T13" fmla="*/ 5 h 186"/>
                <a:gd name="T14" fmla="*/ 0 w 202"/>
                <a:gd name="T15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2" h="186">
                  <a:moveTo>
                    <a:pt x="0" y="0"/>
                  </a:moveTo>
                  <a:lnTo>
                    <a:pt x="90" y="129"/>
                  </a:lnTo>
                  <a:lnTo>
                    <a:pt x="68" y="129"/>
                  </a:lnTo>
                  <a:lnTo>
                    <a:pt x="170" y="185"/>
                  </a:lnTo>
                  <a:lnTo>
                    <a:pt x="201" y="146"/>
                  </a:lnTo>
                  <a:lnTo>
                    <a:pt x="181" y="144"/>
                  </a:lnTo>
                  <a:lnTo>
                    <a:pt x="50" y="5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39419" name="Group 59"/>
          <p:cNvGrpSpPr>
            <a:grpSpLocks/>
          </p:cNvGrpSpPr>
          <p:nvPr/>
        </p:nvGrpSpPr>
        <p:grpSpPr bwMode="auto">
          <a:xfrm>
            <a:off x="6278563" y="1508125"/>
            <a:ext cx="428625" cy="230188"/>
            <a:chOff x="3955" y="720"/>
            <a:chExt cx="270" cy="145"/>
          </a:xfrm>
        </p:grpSpPr>
        <p:sp>
          <p:nvSpPr>
            <p:cNvPr id="1039420" name="Freeform 60"/>
            <p:cNvSpPr>
              <a:spLocks/>
            </p:cNvSpPr>
            <p:nvPr/>
          </p:nvSpPr>
          <p:spPr bwMode="auto">
            <a:xfrm>
              <a:off x="4111" y="720"/>
              <a:ext cx="114" cy="145"/>
            </a:xfrm>
            <a:custGeom>
              <a:avLst/>
              <a:gdLst>
                <a:gd name="T0" fmla="*/ 0 w 114"/>
                <a:gd name="T1" fmla="*/ 36 h 145"/>
                <a:gd name="T2" fmla="*/ 0 w 114"/>
                <a:gd name="T3" fmla="*/ 108 h 145"/>
                <a:gd name="T4" fmla="*/ 19 w 114"/>
                <a:gd name="T5" fmla="*/ 108 h 145"/>
                <a:gd name="T6" fmla="*/ 19 w 114"/>
                <a:gd name="T7" fmla="*/ 144 h 145"/>
                <a:gd name="T8" fmla="*/ 113 w 114"/>
                <a:gd name="T9" fmla="*/ 72 h 145"/>
                <a:gd name="T10" fmla="*/ 19 w 114"/>
                <a:gd name="T11" fmla="*/ 0 h 145"/>
                <a:gd name="T12" fmla="*/ 19 w 114"/>
                <a:gd name="T13" fmla="*/ 36 h 145"/>
                <a:gd name="T14" fmla="*/ 0 w 114"/>
                <a:gd name="T15" fmla="*/ 36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" h="145">
                  <a:moveTo>
                    <a:pt x="0" y="36"/>
                  </a:moveTo>
                  <a:lnTo>
                    <a:pt x="0" y="108"/>
                  </a:lnTo>
                  <a:lnTo>
                    <a:pt x="19" y="108"/>
                  </a:lnTo>
                  <a:lnTo>
                    <a:pt x="19" y="144"/>
                  </a:lnTo>
                  <a:lnTo>
                    <a:pt x="113" y="72"/>
                  </a:lnTo>
                  <a:lnTo>
                    <a:pt x="19" y="0"/>
                  </a:lnTo>
                  <a:lnTo>
                    <a:pt x="19" y="36"/>
                  </a:lnTo>
                  <a:lnTo>
                    <a:pt x="0" y="36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21" name="Freeform 61"/>
            <p:cNvSpPr>
              <a:spLocks/>
            </p:cNvSpPr>
            <p:nvPr/>
          </p:nvSpPr>
          <p:spPr bwMode="auto">
            <a:xfrm>
              <a:off x="4063" y="756"/>
              <a:ext cx="39" cy="73"/>
            </a:xfrm>
            <a:custGeom>
              <a:avLst/>
              <a:gdLst>
                <a:gd name="T0" fmla="*/ 38 w 39"/>
                <a:gd name="T1" fmla="*/ 0 h 73"/>
                <a:gd name="T2" fmla="*/ 38 w 39"/>
                <a:gd name="T3" fmla="*/ 72 h 73"/>
                <a:gd name="T4" fmla="*/ 0 w 39"/>
                <a:gd name="T5" fmla="*/ 72 h 73"/>
                <a:gd name="T6" fmla="*/ 0 w 39"/>
                <a:gd name="T7" fmla="*/ 0 h 73"/>
                <a:gd name="T8" fmla="*/ 38 w 39"/>
                <a:gd name="T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73">
                  <a:moveTo>
                    <a:pt x="38" y="0"/>
                  </a:moveTo>
                  <a:lnTo>
                    <a:pt x="38" y="72"/>
                  </a:lnTo>
                  <a:lnTo>
                    <a:pt x="0" y="72"/>
                  </a:lnTo>
                  <a:lnTo>
                    <a:pt x="0" y="0"/>
                  </a:lnTo>
                  <a:lnTo>
                    <a:pt x="38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22" name="Freeform 62"/>
            <p:cNvSpPr>
              <a:spLocks/>
            </p:cNvSpPr>
            <p:nvPr/>
          </p:nvSpPr>
          <p:spPr bwMode="auto">
            <a:xfrm>
              <a:off x="4019" y="756"/>
              <a:ext cx="30" cy="73"/>
            </a:xfrm>
            <a:custGeom>
              <a:avLst/>
              <a:gdLst>
                <a:gd name="T0" fmla="*/ 29 w 30"/>
                <a:gd name="T1" fmla="*/ 0 h 73"/>
                <a:gd name="T2" fmla="*/ 29 w 30"/>
                <a:gd name="T3" fmla="*/ 72 h 73"/>
                <a:gd name="T4" fmla="*/ 0 w 30"/>
                <a:gd name="T5" fmla="*/ 72 h 73"/>
                <a:gd name="T6" fmla="*/ 0 w 30"/>
                <a:gd name="T7" fmla="*/ 0 h 73"/>
                <a:gd name="T8" fmla="*/ 29 w 30"/>
                <a:gd name="T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73">
                  <a:moveTo>
                    <a:pt x="29" y="0"/>
                  </a:moveTo>
                  <a:lnTo>
                    <a:pt x="29" y="72"/>
                  </a:lnTo>
                  <a:lnTo>
                    <a:pt x="0" y="72"/>
                  </a:lnTo>
                  <a:lnTo>
                    <a:pt x="0" y="0"/>
                  </a:lnTo>
                  <a:lnTo>
                    <a:pt x="29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23" name="Freeform 63"/>
            <p:cNvSpPr>
              <a:spLocks/>
            </p:cNvSpPr>
            <p:nvPr/>
          </p:nvSpPr>
          <p:spPr bwMode="auto">
            <a:xfrm>
              <a:off x="3985" y="756"/>
              <a:ext cx="20" cy="73"/>
            </a:xfrm>
            <a:custGeom>
              <a:avLst/>
              <a:gdLst>
                <a:gd name="T0" fmla="*/ 19 w 20"/>
                <a:gd name="T1" fmla="*/ 0 h 73"/>
                <a:gd name="T2" fmla="*/ 19 w 20"/>
                <a:gd name="T3" fmla="*/ 72 h 73"/>
                <a:gd name="T4" fmla="*/ 0 w 20"/>
                <a:gd name="T5" fmla="*/ 72 h 73"/>
                <a:gd name="T6" fmla="*/ 0 w 20"/>
                <a:gd name="T7" fmla="*/ 0 h 73"/>
                <a:gd name="T8" fmla="*/ 19 w 20"/>
                <a:gd name="T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73">
                  <a:moveTo>
                    <a:pt x="19" y="0"/>
                  </a:moveTo>
                  <a:lnTo>
                    <a:pt x="19" y="72"/>
                  </a:lnTo>
                  <a:lnTo>
                    <a:pt x="0" y="72"/>
                  </a:lnTo>
                  <a:lnTo>
                    <a:pt x="0" y="0"/>
                  </a:lnTo>
                  <a:lnTo>
                    <a:pt x="19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39424" name="Freeform 64"/>
            <p:cNvSpPr>
              <a:spLocks/>
            </p:cNvSpPr>
            <p:nvPr/>
          </p:nvSpPr>
          <p:spPr bwMode="auto">
            <a:xfrm>
              <a:off x="3955" y="756"/>
              <a:ext cx="9" cy="73"/>
            </a:xfrm>
            <a:custGeom>
              <a:avLst/>
              <a:gdLst>
                <a:gd name="T0" fmla="*/ 8 w 9"/>
                <a:gd name="T1" fmla="*/ 0 h 73"/>
                <a:gd name="T2" fmla="*/ 8 w 9"/>
                <a:gd name="T3" fmla="*/ 72 h 73"/>
                <a:gd name="T4" fmla="*/ 0 w 9"/>
                <a:gd name="T5" fmla="*/ 72 h 73"/>
                <a:gd name="T6" fmla="*/ 0 w 9"/>
                <a:gd name="T7" fmla="*/ 0 h 73"/>
                <a:gd name="T8" fmla="*/ 8 w 9"/>
                <a:gd name="T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73">
                  <a:moveTo>
                    <a:pt x="8" y="0"/>
                  </a:moveTo>
                  <a:lnTo>
                    <a:pt x="8" y="72"/>
                  </a:lnTo>
                  <a:lnTo>
                    <a:pt x="0" y="72"/>
                  </a:lnTo>
                  <a:lnTo>
                    <a:pt x="0" y="0"/>
                  </a:lnTo>
                  <a:lnTo>
                    <a:pt x="8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3449F-FC0D-4CD9-B648-D2755757528B}" type="slidenum">
              <a:rPr lang="en-US"/>
              <a:pPr/>
              <a:t>106</a:t>
            </a:fld>
            <a:endParaRPr lang="en-US"/>
          </a:p>
        </p:txBody>
      </p:sp>
      <p:sp>
        <p:nvSpPr>
          <p:cNvPr id="1040386" name="Rectangle 2"/>
          <p:cNvSpPr>
            <a:spLocks noChangeArrowheads="1"/>
          </p:cNvSpPr>
          <p:nvPr/>
        </p:nvSpPr>
        <p:spPr bwMode="auto">
          <a:xfrm>
            <a:off x="0" y="620713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>
                <a:solidFill>
                  <a:schemeClr val="tx2"/>
                </a:solidFill>
              </a:rPr>
              <a:t>AVALIAÇÃO DA P.V. F.    .  .  .  .  .   OS  CRITÉRIOS DE VALORIZAÇÃO</a:t>
            </a:r>
            <a:br>
              <a:rPr lang="en-US" sz="1200">
                <a:solidFill>
                  <a:schemeClr val="tx2"/>
                </a:solidFill>
              </a:rPr>
            </a:br>
            <a:r>
              <a:rPr lang="en-US" sz="900">
                <a:solidFill>
                  <a:schemeClr val="tx2"/>
                </a:solidFill>
              </a:rPr>
              <a:t>= EXEMPLO  3 =</a:t>
            </a:r>
          </a:p>
        </p:txBody>
      </p:sp>
      <p:sp>
        <p:nvSpPr>
          <p:cNvPr id="1040387" name="Rectangle 3"/>
          <p:cNvSpPr>
            <a:spLocks noChangeArrowheads="1"/>
          </p:cNvSpPr>
          <p:nvPr/>
        </p:nvSpPr>
        <p:spPr bwMode="auto">
          <a:xfrm>
            <a:off x="200025" y="1273175"/>
            <a:ext cx="4292600" cy="8524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NO EXEMPLO 2 NÃO FOI NECESSÁRIO RECORRER A CRITÉRIOS VALORIMÉTRICOS  PARA DETERMINAR O CUSTO DA PVF, DADO QUE NÃO  HAVIA PRODUÇÃO EM CURSO NO ÍNICIO DO MÊS.</a:t>
            </a:r>
          </a:p>
          <a:p>
            <a:pPr algn="just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ESTE FACTO SIMPLIFICADOR PERMITIU A RESOLUÇÃO DO EXERCÍCIO SEM RECORRER AOS  CRITÉRIOS DE VALORIZAÇÃO.</a:t>
            </a:r>
          </a:p>
        </p:txBody>
      </p:sp>
      <p:grpSp>
        <p:nvGrpSpPr>
          <p:cNvPr id="1040388" name="Group 4"/>
          <p:cNvGrpSpPr>
            <a:grpSpLocks/>
          </p:cNvGrpSpPr>
          <p:nvPr/>
        </p:nvGrpSpPr>
        <p:grpSpPr bwMode="auto">
          <a:xfrm>
            <a:off x="4602163" y="1200150"/>
            <a:ext cx="581025" cy="611188"/>
            <a:chOff x="2899" y="480"/>
            <a:chExt cx="366" cy="385"/>
          </a:xfrm>
        </p:grpSpPr>
        <p:sp>
          <p:nvSpPr>
            <p:cNvPr id="1040389" name="Freeform 5"/>
            <p:cNvSpPr>
              <a:spLocks/>
            </p:cNvSpPr>
            <p:nvPr/>
          </p:nvSpPr>
          <p:spPr bwMode="auto">
            <a:xfrm>
              <a:off x="3111" y="480"/>
              <a:ext cx="154" cy="385"/>
            </a:xfrm>
            <a:custGeom>
              <a:avLst/>
              <a:gdLst>
                <a:gd name="T0" fmla="*/ 0 w 154"/>
                <a:gd name="T1" fmla="*/ 96 h 385"/>
                <a:gd name="T2" fmla="*/ 0 w 154"/>
                <a:gd name="T3" fmla="*/ 289 h 385"/>
                <a:gd name="T4" fmla="*/ 26 w 154"/>
                <a:gd name="T5" fmla="*/ 289 h 385"/>
                <a:gd name="T6" fmla="*/ 26 w 154"/>
                <a:gd name="T7" fmla="*/ 384 h 385"/>
                <a:gd name="T8" fmla="*/ 153 w 154"/>
                <a:gd name="T9" fmla="*/ 191 h 385"/>
                <a:gd name="T10" fmla="*/ 26 w 154"/>
                <a:gd name="T11" fmla="*/ 0 h 385"/>
                <a:gd name="T12" fmla="*/ 26 w 154"/>
                <a:gd name="T13" fmla="*/ 96 h 385"/>
                <a:gd name="T14" fmla="*/ 0 w 154"/>
                <a:gd name="T15" fmla="*/ 9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4" h="385">
                  <a:moveTo>
                    <a:pt x="0" y="96"/>
                  </a:moveTo>
                  <a:lnTo>
                    <a:pt x="0" y="289"/>
                  </a:lnTo>
                  <a:lnTo>
                    <a:pt x="26" y="289"/>
                  </a:lnTo>
                  <a:lnTo>
                    <a:pt x="26" y="384"/>
                  </a:lnTo>
                  <a:lnTo>
                    <a:pt x="153" y="191"/>
                  </a:lnTo>
                  <a:lnTo>
                    <a:pt x="26" y="0"/>
                  </a:lnTo>
                  <a:lnTo>
                    <a:pt x="26" y="96"/>
                  </a:lnTo>
                  <a:lnTo>
                    <a:pt x="0" y="96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390" name="Freeform 6"/>
            <p:cNvSpPr>
              <a:spLocks/>
            </p:cNvSpPr>
            <p:nvPr/>
          </p:nvSpPr>
          <p:spPr bwMode="auto">
            <a:xfrm>
              <a:off x="3046" y="576"/>
              <a:ext cx="52" cy="193"/>
            </a:xfrm>
            <a:custGeom>
              <a:avLst/>
              <a:gdLst>
                <a:gd name="T0" fmla="*/ 51 w 52"/>
                <a:gd name="T1" fmla="*/ 0 h 193"/>
                <a:gd name="T2" fmla="*/ 51 w 52"/>
                <a:gd name="T3" fmla="*/ 192 h 193"/>
                <a:gd name="T4" fmla="*/ 0 w 52"/>
                <a:gd name="T5" fmla="*/ 192 h 193"/>
                <a:gd name="T6" fmla="*/ 0 w 52"/>
                <a:gd name="T7" fmla="*/ 0 h 193"/>
                <a:gd name="T8" fmla="*/ 51 w 52"/>
                <a:gd name="T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193">
                  <a:moveTo>
                    <a:pt x="51" y="0"/>
                  </a:moveTo>
                  <a:lnTo>
                    <a:pt x="51" y="192"/>
                  </a:lnTo>
                  <a:lnTo>
                    <a:pt x="0" y="192"/>
                  </a:lnTo>
                  <a:lnTo>
                    <a:pt x="0" y="0"/>
                  </a:lnTo>
                  <a:lnTo>
                    <a:pt x="51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391" name="Freeform 7"/>
            <p:cNvSpPr>
              <a:spLocks/>
            </p:cNvSpPr>
            <p:nvPr/>
          </p:nvSpPr>
          <p:spPr bwMode="auto">
            <a:xfrm>
              <a:off x="2986" y="576"/>
              <a:ext cx="40" cy="193"/>
            </a:xfrm>
            <a:custGeom>
              <a:avLst/>
              <a:gdLst>
                <a:gd name="T0" fmla="*/ 39 w 40"/>
                <a:gd name="T1" fmla="*/ 0 h 193"/>
                <a:gd name="T2" fmla="*/ 39 w 40"/>
                <a:gd name="T3" fmla="*/ 192 h 193"/>
                <a:gd name="T4" fmla="*/ 0 w 40"/>
                <a:gd name="T5" fmla="*/ 192 h 193"/>
                <a:gd name="T6" fmla="*/ 0 w 40"/>
                <a:gd name="T7" fmla="*/ 0 h 193"/>
                <a:gd name="T8" fmla="*/ 39 w 40"/>
                <a:gd name="T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193">
                  <a:moveTo>
                    <a:pt x="39" y="0"/>
                  </a:moveTo>
                  <a:lnTo>
                    <a:pt x="39" y="192"/>
                  </a:lnTo>
                  <a:lnTo>
                    <a:pt x="0" y="192"/>
                  </a:lnTo>
                  <a:lnTo>
                    <a:pt x="0" y="0"/>
                  </a:lnTo>
                  <a:lnTo>
                    <a:pt x="39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392" name="Freeform 8"/>
            <p:cNvSpPr>
              <a:spLocks/>
            </p:cNvSpPr>
            <p:nvPr/>
          </p:nvSpPr>
          <p:spPr bwMode="auto">
            <a:xfrm>
              <a:off x="2940" y="576"/>
              <a:ext cx="26" cy="193"/>
            </a:xfrm>
            <a:custGeom>
              <a:avLst/>
              <a:gdLst>
                <a:gd name="T0" fmla="*/ 25 w 26"/>
                <a:gd name="T1" fmla="*/ 0 h 193"/>
                <a:gd name="T2" fmla="*/ 25 w 26"/>
                <a:gd name="T3" fmla="*/ 192 h 193"/>
                <a:gd name="T4" fmla="*/ 0 w 26"/>
                <a:gd name="T5" fmla="*/ 192 h 193"/>
                <a:gd name="T6" fmla="*/ 0 w 26"/>
                <a:gd name="T7" fmla="*/ 0 h 193"/>
                <a:gd name="T8" fmla="*/ 25 w 26"/>
                <a:gd name="T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93">
                  <a:moveTo>
                    <a:pt x="25" y="0"/>
                  </a:moveTo>
                  <a:lnTo>
                    <a:pt x="25" y="192"/>
                  </a:lnTo>
                  <a:lnTo>
                    <a:pt x="0" y="192"/>
                  </a:lnTo>
                  <a:lnTo>
                    <a:pt x="0" y="0"/>
                  </a:lnTo>
                  <a:lnTo>
                    <a:pt x="25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393" name="Freeform 9"/>
            <p:cNvSpPr>
              <a:spLocks/>
            </p:cNvSpPr>
            <p:nvPr/>
          </p:nvSpPr>
          <p:spPr bwMode="auto">
            <a:xfrm>
              <a:off x="2899" y="576"/>
              <a:ext cx="12" cy="193"/>
            </a:xfrm>
            <a:custGeom>
              <a:avLst/>
              <a:gdLst>
                <a:gd name="T0" fmla="*/ 11 w 12"/>
                <a:gd name="T1" fmla="*/ 0 h 193"/>
                <a:gd name="T2" fmla="*/ 11 w 12"/>
                <a:gd name="T3" fmla="*/ 192 h 193"/>
                <a:gd name="T4" fmla="*/ 0 w 12"/>
                <a:gd name="T5" fmla="*/ 192 h 193"/>
                <a:gd name="T6" fmla="*/ 0 w 12"/>
                <a:gd name="T7" fmla="*/ 0 h 193"/>
                <a:gd name="T8" fmla="*/ 11 w 12"/>
                <a:gd name="T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93">
                  <a:moveTo>
                    <a:pt x="11" y="0"/>
                  </a:moveTo>
                  <a:lnTo>
                    <a:pt x="11" y="192"/>
                  </a:lnTo>
                  <a:lnTo>
                    <a:pt x="0" y="192"/>
                  </a:lnTo>
                  <a:lnTo>
                    <a:pt x="0" y="0"/>
                  </a:lnTo>
                  <a:lnTo>
                    <a:pt x="11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40394" name="Rectangle 10"/>
          <p:cNvSpPr>
            <a:spLocks noChangeArrowheads="1"/>
          </p:cNvSpPr>
          <p:nvPr/>
        </p:nvSpPr>
        <p:spPr bwMode="auto">
          <a:xfrm>
            <a:off x="5229225" y="1196975"/>
            <a:ext cx="4597400" cy="2695575"/>
          </a:xfrm>
          <a:prstGeom prst="rect">
            <a:avLst/>
          </a:prstGeom>
          <a:solidFill>
            <a:srgbClr val="FDE3BA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VAMOS CONTINUAR COM O EXEMPLO 2 A FIM DE EXEMPLIFICAR ESTE ASPECTO, E VAMOS ADMITIR  QUE NO PERÍODO SEGUINTE:</a:t>
            </a: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FORAM  ACABADOS =&gt; 18.000 UNIDADES DO PRODUTO  X</a:t>
            </a: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A PRODUÇÃO EM VIAS DE FABRICO NO FINAL DO MÊS  ASCENDIA   A  1.600 UNIDADES, COM OS SEGUINTES GRAUS DE ACABAMENTO :</a:t>
            </a:r>
          </a:p>
          <a:p>
            <a:pPr marL="1143000" lvl="2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MATÉRIA PRIMA  ====&gt;  90 %</a:t>
            </a:r>
          </a:p>
          <a:p>
            <a:pPr marL="1143000" lvl="2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MÃO OBRA DIRECTA =&gt; 50 %</a:t>
            </a:r>
          </a:p>
          <a:p>
            <a:pPr marL="1143000" lvl="2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G..GERAIS FABRICO ==&gt; 60 %</a:t>
            </a:r>
          </a:p>
          <a:p>
            <a:pPr marL="571500" lvl="1" algn="just" defTabSz="762000">
              <a:spcBef>
                <a:spcPct val="50000"/>
              </a:spcBef>
            </a:pPr>
            <a:endParaRPr lang="en-US" sz="900" b="0">
              <a:solidFill>
                <a:schemeClr val="tx1"/>
              </a:solidFill>
            </a:endParaRP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OS CUSTOS INDUSTRIAIS  FORAM OS SEGUINTES :</a:t>
            </a:r>
          </a:p>
          <a:p>
            <a:pPr marL="1143000" lvl="2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MATÉRIA PRIMA  ====&gt;  14 531 400 $ 00</a:t>
            </a:r>
          </a:p>
          <a:p>
            <a:pPr marL="1143000" lvl="2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MÃO OBRA DIRECTA =&gt;    3 043 000 $ 00</a:t>
            </a:r>
          </a:p>
          <a:p>
            <a:pPr marL="1143000" lvl="2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G..GERAIS FABRICO ==&gt;    1 986 600 $ 00</a:t>
            </a:r>
          </a:p>
        </p:txBody>
      </p:sp>
      <p:graphicFrame>
        <p:nvGraphicFramePr>
          <p:cNvPr id="1040395" name="Object 11"/>
          <p:cNvGraphicFramePr>
            <a:graphicFrameLocks/>
          </p:cNvGraphicFramePr>
          <p:nvPr/>
        </p:nvGraphicFramePr>
        <p:xfrm>
          <a:off x="200025" y="3952875"/>
          <a:ext cx="9401175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587" name="Folha de cálculo" r:id="rId3" imgW="9548640" imgH="1203120" progId="Excel.Sheet.5">
                  <p:embed/>
                </p:oleObj>
              </mc:Choice>
              <mc:Fallback>
                <p:oleObj name="Folha de cálculo" r:id="rId3" imgW="9548640" imgH="1203120" progId="Excel.Sheet.5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" y="3952875"/>
                        <a:ext cx="9401175" cy="119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40396" name="Picture 1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788" y="2276475"/>
            <a:ext cx="1662112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40397" name="Group 13"/>
          <p:cNvGrpSpPr>
            <a:grpSpLocks/>
          </p:cNvGrpSpPr>
          <p:nvPr/>
        </p:nvGrpSpPr>
        <p:grpSpPr bwMode="auto">
          <a:xfrm>
            <a:off x="487363" y="2133600"/>
            <a:ext cx="1038225" cy="1525588"/>
            <a:chOff x="307" y="1344"/>
            <a:chExt cx="654" cy="961"/>
          </a:xfrm>
        </p:grpSpPr>
        <p:sp>
          <p:nvSpPr>
            <p:cNvPr id="1040398" name="Freeform 14"/>
            <p:cNvSpPr>
              <a:spLocks/>
            </p:cNvSpPr>
            <p:nvPr/>
          </p:nvSpPr>
          <p:spPr bwMode="auto">
            <a:xfrm>
              <a:off x="803" y="1820"/>
              <a:ext cx="158" cy="105"/>
            </a:xfrm>
            <a:custGeom>
              <a:avLst/>
              <a:gdLst>
                <a:gd name="T0" fmla="*/ 37 w 158"/>
                <a:gd name="T1" fmla="*/ 0 h 105"/>
                <a:gd name="T2" fmla="*/ 72 w 158"/>
                <a:gd name="T3" fmla="*/ 30 h 105"/>
                <a:gd name="T4" fmla="*/ 78 w 158"/>
                <a:gd name="T5" fmla="*/ 30 h 105"/>
                <a:gd name="T6" fmla="*/ 110 w 158"/>
                <a:gd name="T7" fmla="*/ 39 h 105"/>
                <a:gd name="T8" fmla="*/ 124 w 158"/>
                <a:gd name="T9" fmla="*/ 39 h 105"/>
                <a:gd name="T10" fmla="*/ 141 w 158"/>
                <a:gd name="T11" fmla="*/ 39 h 105"/>
                <a:gd name="T12" fmla="*/ 153 w 158"/>
                <a:gd name="T13" fmla="*/ 39 h 105"/>
                <a:gd name="T14" fmla="*/ 157 w 158"/>
                <a:gd name="T15" fmla="*/ 52 h 105"/>
                <a:gd name="T16" fmla="*/ 139 w 158"/>
                <a:gd name="T17" fmla="*/ 76 h 105"/>
                <a:gd name="T18" fmla="*/ 123 w 158"/>
                <a:gd name="T19" fmla="*/ 87 h 105"/>
                <a:gd name="T20" fmla="*/ 100 w 158"/>
                <a:gd name="T21" fmla="*/ 98 h 105"/>
                <a:gd name="T22" fmla="*/ 76 w 158"/>
                <a:gd name="T23" fmla="*/ 98 h 105"/>
                <a:gd name="T24" fmla="*/ 43 w 158"/>
                <a:gd name="T25" fmla="*/ 91 h 105"/>
                <a:gd name="T26" fmla="*/ 38 w 158"/>
                <a:gd name="T27" fmla="*/ 102 h 105"/>
                <a:gd name="T28" fmla="*/ 14 w 158"/>
                <a:gd name="T29" fmla="*/ 104 h 105"/>
                <a:gd name="T30" fmla="*/ 3 w 158"/>
                <a:gd name="T31" fmla="*/ 73 h 105"/>
                <a:gd name="T32" fmla="*/ 0 w 158"/>
                <a:gd name="T33" fmla="*/ 35 h 105"/>
                <a:gd name="T34" fmla="*/ 37 w 158"/>
                <a:gd name="T35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8" h="105">
                  <a:moveTo>
                    <a:pt x="37" y="0"/>
                  </a:moveTo>
                  <a:lnTo>
                    <a:pt x="72" y="30"/>
                  </a:lnTo>
                  <a:lnTo>
                    <a:pt x="78" y="30"/>
                  </a:lnTo>
                  <a:lnTo>
                    <a:pt x="110" y="39"/>
                  </a:lnTo>
                  <a:lnTo>
                    <a:pt x="124" y="39"/>
                  </a:lnTo>
                  <a:lnTo>
                    <a:pt x="141" y="39"/>
                  </a:lnTo>
                  <a:lnTo>
                    <a:pt x="153" y="39"/>
                  </a:lnTo>
                  <a:lnTo>
                    <a:pt x="157" y="52"/>
                  </a:lnTo>
                  <a:lnTo>
                    <a:pt x="139" y="76"/>
                  </a:lnTo>
                  <a:lnTo>
                    <a:pt x="123" y="87"/>
                  </a:lnTo>
                  <a:lnTo>
                    <a:pt x="100" y="98"/>
                  </a:lnTo>
                  <a:lnTo>
                    <a:pt x="76" y="98"/>
                  </a:lnTo>
                  <a:lnTo>
                    <a:pt x="43" y="91"/>
                  </a:lnTo>
                  <a:lnTo>
                    <a:pt x="38" y="102"/>
                  </a:lnTo>
                  <a:lnTo>
                    <a:pt x="14" y="104"/>
                  </a:lnTo>
                  <a:lnTo>
                    <a:pt x="3" y="73"/>
                  </a:lnTo>
                  <a:lnTo>
                    <a:pt x="0" y="35"/>
                  </a:lnTo>
                  <a:lnTo>
                    <a:pt x="37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399" name="Freeform 15"/>
            <p:cNvSpPr>
              <a:spLocks/>
            </p:cNvSpPr>
            <p:nvPr/>
          </p:nvSpPr>
          <p:spPr bwMode="auto">
            <a:xfrm>
              <a:off x="795" y="2161"/>
              <a:ext cx="158" cy="73"/>
            </a:xfrm>
            <a:custGeom>
              <a:avLst/>
              <a:gdLst>
                <a:gd name="T0" fmla="*/ 73 w 158"/>
                <a:gd name="T1" fmla="*/ 0 h 73"/>
                <a:gd name="T2" fmla="*/ 81 w 158"/>
                <a:gd name="T3" fmla="*/ 9 h 73"/>
                <a:gd name="T4" fmla="*/ 114 w 158"/>
                <a:gd name="T5" fmla="*/ 22 h 73"/>
                <a:gd name="T6" fmla="*/ 141 w 158"/>
                <a:gd name="T7" fmla="*/ 28 h 73"/>
                <a:gd name="T8" fmla="*/ 156 w 158"/>
                <a:gd name="T9" fmla="*/ 33 h 73"/>
                <a:gd name="T10" fmla="*/ 157 w 158"/>
                <a:gd name="T11" fmla="*/ 51 h 73"/>
                <a:gd name="T12" fmla="*/ 146 w 158"/>
                <a:gd name="T13" fmla="*/ 59 h 73"/>
                <a:gd name="T14" fmla="*/ 124 w 158"/>
                <a:gd name="T15" fmla="*/ 69 h 73"/>
                <a:gd name="T16" fmla="*/ 81 w 158"/>
                <a:gd name="T17" fmla="*/ 71 h 73"/>
                <a:gd name="T18" fmla="*/ 38 w 158"/>
                <a:gd name="T19" fmla="*/ 66 h 73"/>
                <a:gd name="T20" fmla="*/ 38 w 158"/>
                <a:gd name="T21" fmla="*/ 72 h 73"/>
                <a:gd name="T22" fmla="*/ 19 w 158"/>
                <a:gd name="T23" fmla="*/ 72 h 73"/>
                <a:gd name="T24" fmla="*/ 6 w 158"/>
                <a:gd name="T25" fmla="*/ 71 h 73"/>
                <a:gd name="T26" fmla="*/ 1 w 158"/>
                <a:gd name="T27" fmla="*/ 55 h 73"/>
                <a:gd name="T28" fmla="*/ 0 w 158"/>
                <a:gd name="T29" fmla="*/ 41 h 73"/>
                <a:gd name="T30" fmla="*/ 2 w 158"/>
                <a:gd name="T31" fmla="*/ 23 h 73"/>
                <a:gd name="T32" fmla="*/ 73 w 158"/>
                <a:gd name="T3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8" h="73">
                  <a:moveTo>
                    <a:pt x="73" y="0"/>
                  </a:moveTo>
                  <a:lnTo>
                    <a:pt x="81" y="9"/>
                  </a:lnTo>
                  <a:lnTo>
                    <a:pt x="114" y="22"/>
                  </a:lnTo>
                  <a:lnTo>
                    <a:pt x="141" y="28"/>
                  </a:lnTo>
                  <a:lnTo>
                    <a:pt x="156" y="33"/>
                  </a:lnTo>
                  <a:lnTo>
                    <a:pt x="157" y="51"/>
                  </a:lnTo>
                  <a:lnTo>
                    <a:pt x="146" y="59"/>
                  </a:lnTo>
                  <a:lnTo>
                    <a:pt x="124" y="69"/>
                  </a:lnTo>
                  <a:lnTo>
                    <a:pt x="81" y="71"/>
                  </a:lnTo>
                  <a:lnTo>
                    <a:pt x="38" y="66"/>
                  </a:lnTo>
                  <a:lnTo>
                    <a:pt x="38" y="72"/>
                  </a:lnTo>
                  <a:lnTo>
                    <a:pt x="19" y="72"/>
                  </a:lnTo>
                  <a:lnTo>
                    <a:pt x="6" y="71"/>
                  </a:lnTo>
                  <a:lnTo>
                    <a:pt x="1" y="55"/>
                  </a:lnTo>
                  <a:lnTo>
                    <a:pt x="0" y="41"/>
                  </a:lnTo>
                  <a:lnTo>
                    <a:pt x="2" y="23"/>
                  </a:lnTo>
                  <a:lnTo>
                    <a:pt x="73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400" name="Rectangle 16"/>
            <p:cNvSpPr>
              <a:spLocks noChangeArrowheads="1"/>
            </p:cNvSpPr>
            <p:nvPr/>
          </p:nvSpPr>
          <p:spPr bwMode="auto">
            <a:xfrm>
              <a:off x="329" y="1981"/>
              <a:ext cx="1" cy="314"/>
            </a:xfrm>
            <a:prstGeom prst="rect">
              <a:avLst/>
            </a:prstGeom>
            <a:solidFill>
              <a:srgbClr val="D0D0D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01" name="Rectangle 17"/>
            <p:cNvSpPr>
              <a:spLocks noChangeArrowheads="1"/>
            </p:cNvSpPr>
            <p:nvPr/>
          </p:nvSpPr>
          <p:spPr bwMode="auto">
            <a:xfrm>
              <a:off x="334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02" name="Rectangle 18"/>
            <p:cNvSpPr>
              <a:spLocks noChangeArrowheads="1"/>
            </p:cNvSpPr>
            <p:nvPr/>
          </p:nvSpPr>
          <p:spPr bwMode="auto">
            <a:xfrm>
              <a:off x="339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03" name="Rectangle 19"/>
            <p:cNvSpPr>
              <a:spLocks noChangeArrowheads="1"/>
            </p:cNvSpPr>
            <p:nvPr/>
          </p:nvSpPr>
          <p:spPr bwMode="auto">
            <a:xfrm>
              <a:off x="343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04" name="Rectangle 20"/>
            <p:cNvSpPr>
              <a:spLocks noChangeArrowheads="1"/>
            </p:cNvSpPr>
            <p:nvPr/>
          </p:nvSpPr>
          <p:spPr bwMode="auto">
            <a:xfrm>
              <a:off x="349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05" name="Rectangle 21"/>
            <p:cNvSpPr>
              <a:spLocks noChangeArrowheads="1"/>
            </p:cNvSpPr>
            <p:nvPr/>
          </p:nvSpPr>
          <p:spPr bwMode="auto">
            <a:xfrm>
              <a:off x="355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06" name="Rectangle 22"/>
            <p:cNvSpPr>
              <a:spLocks noChangeArrowheads="1"/>
            </p:cNvSpPr>
            <p:nvPr/>
          </p:nvSpPr>
          <p:spPr bwMode="auto">
            <a:xfrm>
              <a:off x="358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07" name="Rectangle 23"/>
            <p:cNvSpPr>
              <a:spLocks noChangeArrowheads="1"/>
            </p:cNvSpPr>
            <p:nvPr/>
          </p:nvSpPr>
          <p:spPr bwMode="auto">
            <a:xfrm>
              <a:off x="363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08" name="Rectangle 24"/>
            <p:cNvSpPr>
              <a:spLocks noChangeArrowheads="1"/>
            </p:cNvSpPr>
            <p:nvPr/>
          </p:nvSpPr>
          <p:spPr bwMode="auto">
            <a:xfrm>
              <a:off x="368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09" name="Rectangle 25"/>
            <p:cNvSpPr>
              <a:spLocks noChangeArrowheads="1"/>
            </p:cNvSpPr>
            <p:nvPr/>
          </p:nvSpPr>
          <p:spPr bwMode="auto">
            <a:xfrm>
              <a:off x="373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10" name="Rectangle 26"/>
            <p:cNvSpPr>
              <a:spLocks noChangeArrowheads="1"/>
            </p:cNvSpPr>
            <p:nvPr/>
          </p:nvSpPr>
          <p:spPr bwMode="auto">
            <a:xfrm>
              <a:off x="377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11" name="Rectangle 27"/>
            <p:cNvSpPr>
              <a:spLocks noChangeArrowheads="1"/>
            </p:cNvSpPr>
            <p:nvPr/>
          </p:nvSpPr>
          <p:spPr bwMode="auto">
            <a:xfrm>
              <a:off x="382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12" name="Rectangle 28"/>
            <p:cNvSpPr>
              <a:spLocks noChangeArrowheads="1"/>
            </p:cNvSpPr>
            <p:nvPr/>
          </p:nvSpPr>
          <p:spPr bwMode="auto">
            <a:xfrm>
              <a:off x="388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13" name="Rectangle 29"/>
            <p:cNvSpPr>
              <a:spLocks noChangeArrowheads="1"/>
            </p:cNvSpPr>
            <p:nvPr/>
          </p:nvSpPr>
          <p:spPr bwMode="auto">
            <a:xfrm>
              <a:off x="393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14" name="Rectangle 30"/>
            <p:cNvSpPr>
              <a:spLocks noChangeArrowheads="1"/>
            </p:cNvSpPr>
            <p:nvPr/>
          </p:nvSpPr>
          <p:spPr bwMode="auto">
            <a:xfrm>
              <a:off x="396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15" name="Rectangle 31"/>
            <p:cNvSpPr>
              <a:spLocks noChangeArrowheads="1"/>
            </p:cNvSpPr>
            <p:nvPr/>
          </p:nvSpPr>
          <p:spPr bwMode="auto">
            <a:xfrm>
              <a:off x="401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16" name="Rectangle 32"/>
            <p:cNvSpPr>
              <a:spLocks noChangeArrowheads="1"/>
            </p:cNvSpPr>
            <p:nvPr/>
          </p:nvSpPr>
          <p:spPr bwMode="auto">
            <a:xfrm>
              <a:off x="407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17" name="Rectangle 33"/>
            <p:cNvSpPr>
              <a:spLocks noChangeArrowheads="1"/>
            </p:cNvSpPr>
            <p:nvPr/>
          </p:nvSpPr>
          <p:spPr bwMode="auto">
            <a:xfrm>
              <a:off x="411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18" name="Rectangle 34"/>
            <p:cNvSpPr>
              <a:spLocks noChangeArrowheads="1"/>
            </p:cNvSpPr>
            <p:nvPr/>
          </p:nvSpPr>
          <p:spPr bwMode="auto">
            <a:xfrm>
              <a:off x="416" y="1981"/>
              <a:ext cx="1" cy="314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19" name="Rectangle 35"/>
            <p:cNvSpPr>
              <a:spLocks noChangeArrowheads="1"/>
            </p:cNvSpPr>
            <p:nvPr/>
          </p:nvSpPr>
          <p:spPr bwMode="auto">
            <a:xfrm>
              <a:off x="422" y="1981"/>
              <a:ext cx="1" cy="314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20" name="Rectangle 36"/>
            <p:cNvSpPr>
              <a:spLocks noChangeArrowheads="1"/>
            </p:cNvSpPr>
            <p:nvPr/>
          </p:nvSpPr>
          <p:spPr bwMode="auto">
            <a:xfrm>
              <a:off x="426" y="1981"/>
              <a:ext cx="1" cy="314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21" name="Rectangle 37"/>
            <p:cNvSpPr>
              <a:spLocks noChangeArrowheads="1"/>
            </p:cNvSpPr>
            <p:nvPr/>
          </p:nvSpPr>
          <p:spPr bwMode="auto">
            <a:xfrm>
              <a:off x="431" y="1981"/>
              <a:ext cx="1" cy="314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22" name="Rectangle 38"/>
            <p:cNvSpPr>
              <a:spLocks noChangeArrowheads="1"/>
            </p:cNvSpPr>
            <p:nvPr/>
          </p:nvSpPr>
          <p:spPr bwMode="auto">
            <a:xfrm>
              <a:off x="436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23" name="Rectangle 39"/>
            <p:cNvSpPr>
              <a:spLocks noChangeArrowheads="1"/>
            </p:cNvSpPr>
            <p:nvPr/>
          </p:nvSpPr>
          <p:spPr bwMode="auto">
            <a:xfrm>
              <a:off x="441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24" name="Rectangle 40"/>
            <p:cNvSpPr>
              <a:spLocks noChangeArrowheads="1"/>
            </p:cNvSpPr>
            <p:nvPr/>
          </p:nvSpPr>
          <p:spPr bwMode="auto">
            <a:xfrm>
              <a:off x="445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25" name="Rectangle 41"/>
            <p:cNvSpPr>
              <a:spLocks noChangeArrowheads="1"/>
            </p:cNvSpPr>
            <p:nvPr/>
          </p:nvSpPr>
          <p:spPr bwMode="auto">
            <a:xfrm>
              <a:off x="450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26" name="Rectangle 42"/>
            <p:cNvSpPr>
              <a:spLocks noChangeArrowheads="1"/>
            </p:cNvSpPr>
            <p:nvPr/>
          </p:nvSpPr>
          <p:spPr bwMode="auto">
            <a:xfrm>
              <a:off x="455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27" name="Rectangle 43"/>
            <p:cNvSpPr>
              <a:spLocks noChangeArrowheads="1"/>
            </p:cNvSpPr>
            <p:nvPr/>
          </p:nvSpPr>
          <p:spPr bwMode="auto">
            <a:xfrm>
              <a:off x="461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28" name="Rectangle 44"/>
            <p:cNvSpPr>
              <a:spLocks noChangeArrowheads="1"/>
            </p:cNvSpPr>
            <p:nvPr/>
          </p:nvSpPr>
          <p:spPr bwMode="auto">
            <a:xfrm>
              <a:off x="464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29" name="Rectangle 45"/>
            <p:cNvSpPr>
              <a:spLocks noChangeArrowheads="1"/>
            </p:cNvSpPr>
            <p:nvPr/>
          </p:nvSpPr>
          <p:spPr bwMode="auto">
            <a:xfrm>
              <a:off x="469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30" name="Rectangle 46"/>
            <p:cNvSpPr>
              <a:spLocks noChangeArrowheads="1"/>
            </p:cNvSpPr>
            <p:nvPr/>
          </p:nvSpPr>
          <p:spPr bwMode="auto">
            <a:xfrm>
              <a:off x="475" y="1981"/>
              <a:ext cx="1" cy="314"/>
            </a:xfrm>
            <a:prstGeom prst="rect">
              <a:avLst/>
            </a:prstGeom>
            <a:solidFill>
              <a:srgbClr val="909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31" name="Rectangle 47"/>
            <p:cNvSpPr>
              <a:spLocks noChangeArrowheads="1"/>
            </p:cNvSpPr>
            <p:nvPr/>
          </p:nvSpPr>
          <p:spPr bwMode="auto">
            <a:xfrm>
              <a:off x="478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32" name="Rectangle 48"/>
            <p:cNvSpPr>
              <a:spLocks noChangeArrowheads="1"/>
            </p:cNvSpPr>
            <p:nvPr/>
          </p:nvSpPr>
          <p:spPr bwMode="auto">
            <a:xfrm>
              <a:off x="484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33" name="Rectangle 49"/>
            <p:cNvSpPr>
              <a:spLocks noChangeArrowheads="1"/>
            </p:cNvSpPr>
            <p:nvPr/>
          </p:nvSpPr>
          <p:spPr bwMode="auto">
            <a:xfrm>
              <a:off x="490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34" name="Rectangle 50"/>
            <p:cNvSpPr>
              <a:spLocks noChangeArrowheads="1"/>
            </p:cNvSpPr>
            <p:nvPr/>
          </p:nvSpPr>
          <p:spPr bwMode="auto">
            <a:xfrm>
              <a:off x="493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35" name="Rectangle 51"/>
            <p:cNvSpPr>
              <a:spLocks noChangeArrowheads="1"/>
            </p:cNvSpPr>
            <p:nvPr/>
          </p:nvSpPr>
          <p:spPr bwMode="auto">
            <a:xfrm>
              <a:off x="499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36" name="Rectangle 52"/>
            <p:cNvSpPr>
              <a:spLocks noChangeArrowheads="1"/>
            </p:cNvSpPr>
            <p:nvPr/>
          </p:nvSpPr>
          <p:spPr bwMode="auto">
            <a:xfrm>
              <a:off x="504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37" name="Rectangle 53"/>
            <p:cNvSpPr>
              <a:spLocks noChangeArrowheads="1"/>
            </p:cNvSpPr>
            <p:nvPr/>
          </p:nvSpPr>
          <p:spPr bwMode="auto">
            <a:xfrm>
              <a:off x="509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38" name="Rectangle 54"/>
            <p:cNvSpPr>
              <a:spLocks noChangeArrowheads="1"/>
            </p:cNvSpPr>
            <p:nvPr/>
          </p:nvSpPr>
          <p:spPr bwMode="auto">
            <a:xfrm>
              <a:off x="513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39" name="Rectangle 55"/>
            <p:cNvSpPr>
              <a:spLocks noChangeArrowheads="1"/>
            </p:cNvSpPr>
            <p:nvPr/>
          </p:nvSpPr>
          <p:spPr bwMode="auto">
            <a:xfrm>
              <a:off x="518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40" name="Rectangle 56"/>
            <p:cNvSpPr>
              <a:spLocks noChangeArrowheads="1"/>
            </p:cNvSpPr>
            <p:nvPr/>
          </p:nvSpPr>
          <p:spPr bwMode="auto">
            <a:xfrm>
              <a:off x="523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41" name="Rectangle 57"/>
            <p:cNvSpPr>
              <a:spLocks noChangeArrowheads="1"/>
            </p:cNvSpPr>
            <p:nvPr/>
          </p:nvSpPr>
          <p:spPr bwMode="auto">
            <a:xfrm>
              <a:off x="528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42" name="Rectangle 58"/>
            <p:cNvSpPr>
              <a:spLocks noChangeArrowheads="1"/>
            </p:cNvSpPr>
            <p:nvPr/>
          </p:nvSpPr>
          <p:spPr bwMode="auto">
            <a:xfrm>
              <a:off x="532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43" name="Rectangle 59"/>
            <p:cNvSpPr>
              <a:spLocks noChangeArrowheads="1"/>
            </p:cNvSpPr>
            <p:nvPr/>
          </p:nvSpPr>
          <p:spPr bwMode="auto">
            <a:xfrm>
              <a:off x="537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44" name="Rectangle 60"/>
            <p:cNvSpPr>
              <a:spLocks noChangeArrowheads="1"/>
            </p:cNvSpPr>
            <p:nvPr/>
          </p:nvSpPr>
          <p:spPr bwMode="auto">
            <a:xfrm>
              <a:off x="543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45" name="Rectangle 61"/>
            <p:cNvSpPr>
              <a:spLocks noChangeArrowheads="1"/>
            </p:cNvSpPr>
            <p:nvPr/>
          </p:nvSpPr>
          <p:spPr bwMode="auto">
            <a:xfrm>
              <a:off x="546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46" name="Rectangle 62"/>
            <p:cNvSpPr>
              <a:spLocks noChangeArrowheads="1"/>
            </p:cNvSpPr>
            <p:nvPr/>
          </p:nvSpPr>
          <p:spPr bwMode="auto">
            <a:xfrm>
              <a:off x="552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47" name="Rectangle 63"/>
            <p:cNvSpPr>
              <a:spLocks noChangeArrowheads="1"/>
            </p:cNvSpPr>
            <p:nvPr/>
          </p:nvSpPr>
          <p:spPr bwMode="auto">
            <a:xfrm>
              <a:off x="557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48" name="Rectangle 64"/>
            <p:cNvSpPr>
              <a:spLocks noChangeArrowheads="1"/>
            </p:cNvSpPr>
            <p:nvPr/>
          </p:nvSpPr>
          <p:spPr bwMode="auto">
            <a:xfrm>
              <a:off x="560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49" name="Rectangle 65"/>
            <p:cNvSpPr>
              <a:spLocks noChangeArrowheads="1"/>
            </p:cNvSpPr>
            <p:nvPr/>
          </p:nvSpPr>
          <p:spPr bwMode="auto">
            <a:xfrm>
              <a:off x="566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50" name="Rectangle 66"/>
            <p:cNvSpPr>
              <a:spLocks noChangeArrowheads="1"/>
            </p:cNvSpPr>
            <p:nvPr/>
          </p:nvSpPr>
          <p:spPr bwMode="auto">
            <a:xfrm>
              <a:off x="572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51" name="Rectangle 67"/>
            <p:cNvSpPr>
              <a:spLocks noChangeArrowheads="1"/>
            </p:cNvSpPr>
            <p:nvPr/>
          </p:nvSpPr>
          <p:spPr bwMode="auto">
            <a:xfrm>
              <a:off x="577" y="1981"/>
              <a:ext cx="1" cy="314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52" name="Rectangle 68"/>
            <p:cNvSpPr>
              <a:spLocks noChangeArrowheads="1"/>
            </p:cNvSpPr>
            <p:nvPr/>
          </p:nvSpPr>
          <p:spPr bwMode="auto">
            <a:xfrm>
              <a:off x="581" y="1981"/>
              <a:ext cx="1" cy="314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53" name="Rectangle 69"/>
            <p:cNvSpPr>
              <a:spLocks noChangeArrowheads="1"/>
            </p:cNvSpPr>
            <p:nvPr/>
          </p:nvSpPr>
          <p:spPr bwMode="auto">
            <a:xfrm>
              <a:off x="586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54" name="Rectangle 70"/>
            <p:cNvSpPr>
              <a:spLocks noChangeArrowheads="1"/>
            </p:cNvSpPr>
            <p:nvPr/>
          </p:nvSpPr>
          <p:spPr bwMode="auto">
            <a:xfrm>
              <a:off x="591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55" name="Rectangle 71"/>
            <p:cNvSpPr>
              <a:spLocks noChangeArrowheads="1"/>
            </p:cNvSpPr>
            <p:nvPr/>
          </p:nvSpPr>
          <p:spPr bwMode="auto">
            <a:xfrm>
              <a:off x="596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56" name="Rectangle 72"/>
            <p:cNvSpPr>
              <a:spLocks noChangeArrowheads="1"/>
            </p:cNvSpPr>
            <p:nvPr/>
          </p:nvSpPr>
          <p:spPr bwMode="auto">
            <a:xfrm>
              <a:off x="599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57" name="Rectangle 73"/>
            <p:cNvSpPr>
              <a:spLocks noChangeArrowheads="1"/>
            </p:cNvSpPr>
            <p:nvPr/>
          </p:nvSpPr>
          <p:spPr bwMode="auto">
            <a:xfrm>
              <a:off x="605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58" name="Rectangle 74"/>
            <p:cNvSpPr>
              <a:spLocks noChangeArrowheads="1"/>
            </p:cNvSpPr>
            <p:nvPr/>
          </p:nvSpPr>
          <p:spPr bwMode="auto">
            <a:xfrm>
              <a:off x="611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59" name="Rectangle 75"/>
            <p:cNvSpPr>
              <a:spLocks noChangeArrowheads="1"/>
            </p:cNvSpPr>
            <p:nvPr/>
          </p:nvSpPr>
          <p:spPr bwMode="auto">
            <a:xfrm>
              <a:off x="614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60" name="Rectangle 76"/>
            <p:cNvSpPr>
              <a:spLocks noChangeArrowheads="1"/>
            </p:cNvSpPr>
            <p:nvPr/>
          </p:nvSpPr>
          <p:spPr bwMode="auto">
            <a:xfrm>
              <a:off x="620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61" name="Rectangle 77"/>
            <p:cNvSpPr>
              <a:spLocks noChangeArrowheads="1"/>
            </p:cNvSpPr>
            <p:nvPr/>
          </p:nvSpPr>
          <p:spPr bwMode="auto">
            <a:xfrm>
              <a:off x="625" y="1981"/>
              <a:ext cx="1" cy="314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62" name="Rectangle 78"/>
            <p:cNvSpPr>
              <a:spLocks noChangeArrowheads="1"/>
            </p:cNvSpPr>
            <p:nvPr/>
          </p:nvSpPr>
          <p:spPr bwMode="auto">
            <a:xfrm>
              <a:off x="628" y="1981"/>
              <a:ext cx="1" cy="314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63" name="Rectangle 79"/>
            <p:cNvSpPr>
              <a:spLocks noChangeArrowheads="1"/>
            </p:cNvSpPr>
            <p:nvPr/>
          </p:nvSpPr>
          <p:spPr bwMode="auto">
            <a:xfrm>
              <a:off x="634" y="1981"/>
              <a:ext cx="1" cy="314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64" name="Rectangle 80"/>
            <p:cNvSpPr>
              <a:spLocks noChangeArrowheads="1"/>
            </p:cNvSpPr>
            <p:nvPr/>
          </p:nvSpPr>
          <p:spPr bwMode="auto">
            <a:xfrm>
              <a:off x="640" y="1981"/>
              <a:ext cx="1" cy="314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65" name="Rectangle 81"/>
            <p:cNvSpPr>
              <a:spLocks noChangeArrowheads="1"/>
            </p:cNvSpPr>
            <p:nvPr/>
          </p:nvSpPr>
          <p:spPr bwMode="auto">
            <a:xfrm>
              <a:off x="643" y="1981"/>
              <a:ext cx="1" cy="314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66" name="Freeform 82"/>
            <p:cNvSpPr>
              <a:spLocks/>
            </p:cNvSpPr>
            <p:nvPr/>
          </p:nvSpPr>
          <p:spPr bwMode="auto">
            <a:xfrm>
              <a:off x="329" y="1981"/>
              <a:ext cx="316" cy="315"/>
            </a:xfrm>
            <a:custGeom>
              <a:avLst/>
              <a:gdLst>
                <a:gd name="T0" fmla="*/ 167 w 316"/>
                <a:gd name="T1" fmla="*/ 57 h 315"/>
                <a:gd name="T2" fmla="*/ 171 w 316"/>
                <a:gd name="T3" fmla="*/ 119 h 315"/>
                <a:gd name="T4" fmla="*/ 179 w 316"/>
                <a:gd name="T5" fmla="*/ 155 h 315"/>
                <a:gd name="T6" fmla="*/ 194 w 316"/>
                <a:gd name="T7" fmla="*/ 145 h 315"/>
                <a:gd name="T8" fmla="*/ 202 w 316"/>
                <a:gd name="T9" fmla="*/ 163 h 315"/>
                <a:gd name="T10" fmla="*/ 214 w 316"/>
                <a:gd name="T11" fmla="*/ 171 h 315"/>
                <a:gd name="T12" fmla="*/ 281 w 316"/>
                <a:gd name="T13" fmla="*/ 171 h 315"/>
                <a:gd name="T14" fmla="*/ 310 w 316"/>
                <a:gd name="T15" fmla="*/ 182 h 315"/>
                <a:gd name="T16" fmla="*/ 315 w 316"/>
                <a:gd name="T17" fmla="*/ 204 h 315"/>
                <a:gd name="T18" fmla="*/ 315 w 316"/>
                <a:gd name="T19" fmla="*/ 220 h 315"/>
                <a:gd name="T20" fmla="*/ 307 w 316"/>
                <a:gd name="T21" fmla="*/ 234 h 315"/>
                <a:gd name="T22" fmla="*/ 302 w 316"/>
                <a:gd name="T23" fmla="*/ 245 h 315"/>
                <a:gd name="T24" fmla="*/ 284 w 316"/>
                <a:gd name="T25" fmla="*/ 255 h 315"/>
                <a:gd name="T26" fmla="*/ 271 w 316"/>
                <a:gd name="T27" fmla="*/ 251 h 315"/>
                <a:gd name="T28" fmla="*/ 269 w 316"/>
                <a:gd name="T29" fmla="*/ 230 h 315"/>
                <a:gd name="T30" fmla="*/ 287 w 316"/>
                <a:gd name="T31" fmla="*/ 206 h 315"/>
                <a:gd name="T32" fmla="*/ 277 w 316"/>
                <a:gd name="T33" fmla="*/ 195 h 315"/>
                <a:gd name="T34" fmla="*/ 228 w 316"/>
                <a:gd name="T35" fmla="*/ 197 h 315"/>
                <a:gd name="T36" fmla="*/ 220 w 316"/>
                <a:gd name="T37" fmla="*/ 208 h 315"/>
                <a:gd name="T38" fmla="*/ 246 w 316"/>
                <a:gd name="T39" fmla="*/ 246 h 315"/>
                <a:gd name="T40" fmla="*/ 230 w 316"/>
                <a:gd name="T41" fmla="*/ 300 h 315"/>
                <a:gd name="T42" fmla="*/ 207 w 316"/>
                <a:gd name="T43" fmla="*/ 302 h 315"/>
                <a:gd name="T44" fmla="*/ 201 w 316"/>
                <a:gd name="T45" fmla="*/ 276 h 315"/>
                <a:gd name="T46" fmla="*/ 222 w 316"/>
                <a:gd name="T47" fmla="*/ 253 h 315"/>
                <a:gd name="T48" fmla="*/ 222 w 316"/>
                <a:gd name="T49" fmla="*/ 240 h 315"/>
                <a:gd name="T50" fmla="*/ 187 w 316"/>
                <a:gd name="T51" fmla="*/ 213 h 315"/>
                <a:gd name="T52" fmla="*/ 150 w 316"/>
                <a:gd name="T53" fmla="*/ 200 h 315"/>
                <a:gd name="T54" fmla="*/ 122 w 316"/>
                <a:gd name="T55" fmla="*/ 237 h 315"/>
                <a:gd name="T56" fmla="*/ 109 w 316"/>
                <a:gd name="T57" fmla="*/ 265 h 315"/>
                <a:gd name="T58" fmla="*/ 118 w 316"/>
                <a:gd name="T59" fmla="*/ 284 h 315"/>
                <a:gd name="T60" fmla="*/ 109 w 316"/>
                <a:gd name="T61" fmla="*/ 313 h 315"/>
                <a:gd name="T62" fmla="*/ 83 w 316"/>
                <a:gd name="T63" fmla="*/ 303 h 315"/>
                <a:gd name="T64" fmla="*/ 77 w 316"/>
                <a:gd name="T65" fmla="*/ 267 h 315"/>
                <a:gd name="T66" fmla="*/ 93 w 316"/>
                <a:gd name="T67" fmla="*/ 236 h 315"/>
                <a:gd name="T68" fmla="*/ 121 w 316"/>
                <a:gd name="T69" fmla="*/ 202 h 315"/>
                <a:gd name="T70" fmla="*/ 67 w 316"/>
                <a:gd name="T71" fmla="*/ 206 h 315"/>
                <a:gd name="T72" fmla="*/ 27 w 316"/>
                <a:gd name="T73" fmla="*/ 213 h 315"/>
                <a:gd name="T74" fmla="*/ 32 w 316"/>
                <a:gd name="T75" fmla="*/ 232 h 315"/>
                <a:gd name="T76" fmla="*/ 41 w 316"/>
                <a:gd name="T77" fmla="*/ 258 h 315"/>
                <a:gd name="T78" fmla="*/ 31 w 316"/>
                <a:gd name="T79" fmla="*/ 272 h 315"/>
                <a:gd name="T80" fmla="*/ 13 w 316"/>
                <a:gd name="T81" fmla="*/ 263 h 315"/>
                <a:gd name="T82" fmla="*/ 13 w 316"/>
                <a:gd name="T83" fmla="*/ 248 h 315"/>
                <a:gd name="T84" fmla="*/ 2 w 316"/>
                <a:gd name="T85" fmla="*/ 240 h 315"/>
                <a:gd name="T86" fmla="*/ 0 w 316"/>
                <a:gd name="T87" fmla="*/ 211 h 315"/>
                <a:gd name="T88" fmla="*/ 10 w 316"/>
                <a:gd name="T89" fmla="*/ 185 h 315"/>
                <a:gd name="T90" fmla="*/ 54 w 316"/>
                <a:gd name="T91" fmla="*/ 176 h 315"/>
                <a:gd name="T92" fmla="*/ 103 w 316"/>
                <a:gd name="T93" fmla="*/ 176 h 315"/>
                <a:gd name="T94" fmla="*/ 121 w 316"/>
                <a:gd name="T95" fmla="*/ 167 h 315"/>
                <a:gd name="T96" fmla="*/ 109 w 316"/>
                <a:gd name="T97" fmla="*/ 156 h 315"/>
                <a:gd name="T98" fmla="*/ 132 w 316"/>
                <a:gd name="T99" fmla="*/ 145 h 315"/>
                <a:gd name="T100" fmla="*/ 142 w 316"/>
                <a:gd name="T101" fmla="*/ 153 h 315"/>
                <a:gd name="T102" fmla="*/ 144 w 316"/>
                <a:gd name="T103" fmla="*/ 98 h 315"/>
                <a:gd name="T104" fmla="*/ 143 w 316"/>
                <a:gd name="T105" fmla="*/ 35 h 315"/>
                <a:gd name="T106" fmla="*/ 139 w 316"/>
                <a:gd name="T107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6" h="315">
                  <a:moveTo>
                    <a:pt x="168" y="2"/>
                  </a:moveTo>
                  <a:lnTo>
                    <a:pt x="167" y="57"/>
                  </a:lnTo>
                  <a:lnTo>
                    <a:pt x="168" y="88"/>
                  </a:lnTo>
                  <a:lnTo>
                    <a:pt x="171" y="119"/>
                  </a:lnTo>
                  <a:lnTo>
                    <a:pt x="174" y="146"/>
                  </a:lnTo>
                  <a:lnTo>
                    <a:pt x="179" y="155"/>
                  </a:lnTo>
                  <a:lnTo>
                    <a:pt x="188" y="147"/>
                  </a:lnTo>
                  <a:lnTo>
                    <a:pt x="194" y="145"/>
                  </a:lnTo>
                  <a:lnTo>
                    <a:pt x="209" y="156"/>
                  </a:lnTo>
                  <a:lnTo>
                    <a:pt x="202" y="163"/>
                  </a:lnTo>
                  <a:lnTo>
                    <a:pt x="197" y="169"/>
                  </a:lnTo>
                  <a:lnTo>
                    <a:pt x="214" y="171"/>
                  </a:lnTo>
                  <a:lnTo>
                    <a:pt x="251" y="171"/>
                  </a:lnTo>
                  <a:lnTo>
                    <a:pt x="281" y="171"/>
                  </a:lnTo>
                  <a:lnTo>
                    <a:pt x="302" y="173"/>
                  </a:lnTo>
                  <a:lnTo>
                    <a:pt x="310" y="182"/>
                  </a:lnTo>
                  <a:lnTo>
                    <a:pt x="315" y="194"/>
                  </a:lnTo>
                  <a:lnTo>
                    <a:pt x="315" y="204"/>
                  </a:lnTo>
                  <a:lnTo>
                    <a:pt x="315" y="213"/>
                  </a:lnTo>
                  <a:lnTo>
                    <a:pt x="315" y="220"/>
                  </a:lnTo>
                  <a:lnTo>
                    <a:pt x="311" y="229"/>
                  </a:lnTo>
                  <a:lnTo>
                    <a:pt x="307" y="234"/>
                  </a:lnTo>
                  <a:lnTo>
                    <a:pt x="302" y="234"/>
                  </a:lnTo>
                  <a:lnTo>
                    <a:pt x="302" y="245"/>
                  </a:lnTo>
                  <a:lnTo>
                    <a:pt x="295" y="251"/>
                  </a:lnTo>
                  <a:lnTo>
                    <a:pt x="284" y="255"/>
                  </a:lnTo>
                  <a:lnTo>
                    <a:pt x="278" y="255"/>
                  </a:lnTo>
                  <a:lnTo>
                    <a:pt x="271" y="251"/>
                  </a:lnTo>
                  <a:lnTo>
                    <a:pt x="267" y="241"/>
                  </a:lnTo>
                  <a:lnTo>
                    <a:pt x="269" y="230"/>
                  </a:lnTo>
                  <a:lnTo>
                    <a:pt x="278" y="218"/>
                  </a:lnTo>
                  <a:lnTo>
                    <a:pt x="287" y="206"/>
                  </a:lnTo>
                  <a:lnTo>
                    <a:pt x="287" y="197"/>
                  </a:lnTo>
                  <a:lnTo>
                    <a:pt x="277" y="195"/>
                  </a:lnTo>
                  <a:lnTo>
                    <a:pt x="249" y="197"/>
                  </a:lnTo>
                  <a:lnTo>
                    <a:pt x="228" y="197"/>
                  </a:lnTo>
                  <a:lnTo>
                    <a:pt x="210" y="195"/>
                  </a:lnTo>
                  <a:lnTo>
                    <a:pt x="220" y="208"/>
                  </a:lnTo>
                  <a:lnTo>
                    <a:pt x="238" y="221"/>
                  </a:lnTo>
                  <a:lnTo>
                    <a:pt x="246" y="246"/>
                  </a:lnTo>
                  <a:lnTo>
                    <a:pt x="246" y="265"/>
                  </a:lnTo>
                  <a:lnTo>
                    <a:pt x="230" y="300"/>
                  </a:lnTo>
                  <a:lnTo>
                    <a:pt x="220" y="305"/>
                  </a:lnTo>
                  <a:lnTo>
                    <a:pt x="207" y="302"/>
                  </a:lnTo>
                  <a:lnTo>
                    <a:pt x="200" y="291"/>
                  </a:lnTo>
                  <a:lnTo>
                    <a:pt x="201" y="276"/>
                  </a:lnTo>
                  <a:lnTo>
                    <a:pt x="210" y="262"/>
                  </a:lnTo>
                  <a:lnTo>
                    <a:pt x="222" y="253"/>
                  </a:lnTo>
                  <a:lnTo>
                    <a:pt x="227" y="250"/>
                  </a:lnTo>
                  <a:lnTo>
                    <a:pt x="222" y="240"/>
                  </a:lnTo>
                  <a:lnTo>
                    <a:pt x="209" y="227"/>
                  </a:lnTo>
                  <a:lnTo>
                    <a:pt x="187" y="213"/>
                  </a:lnTo>
                  <a:lnTo>
                    <a:pt x="159" y="197"/>
                  </a:lnTo>
                  <a:lnTo>
                    <a:pt x="150" y="200"/>
                  </a:lnTo>
                  <a:lnTo>
                    <a:pt x="136" y="218"/>
                  </a:lnTo>
                  <a:lnTo>
                    <a:pt x="122" y="237"/>
                  </a:lnTo>
                  <a:lnTo>
                    <a:pt x="114" y="255"/>
                  </a:lnTo>
                  <a:lnTo>
                    <a:pt x="109" y="265"/>
                  </a:lnTo>
                  <a:lnTo>
                    <a:pt x="114" y="272"/>
                  </a:lnTo>
                  <a:lnTo>
                    <a:pt x="118" y="284"/>
                  </a:lnTo>
                  <a:lnTo>
                    <a:pt x="118" y="302"/>
                  </a:lnTo>
                  <a:lnTo>
                    <a:pt x="109" y="313"/>
                  </a:lnTo>
                  <a:lnTo>
                    <a:pt x="92" y="314"/>
                  </a:lnTo>
                  <a:lnTo>
                    <a:pt x="83" y="303"/>
                  </a:lnTo>
                  <a:lnTo>
                    <a:pt x="77" y="287"/>
                  </a:lnTo>
                  <a:lnTo>
                    <a:pt x="77" y="267"/>
                  </a:lnTo>
                  <a:lnTo>
                    <a:pt x="85" y="248"/>
                  </a:lnTo>
                  <a:lnTo>
                    <a:pt x="93" y="236"/>
                  </a:lnTo>
                  <a:lnTo>
                    <a:pt x="104" y="218"/>
                  </a:lnTo>
                  <a:lnTo>
                    <a:pt x="121" y="202"/>
                  </a:lnTo>
                  <a:lnTo>
                    <a:pt x="104" y="202"/>
                  </a:lnTo>
                  <a:lnTo>
                    <a:pt x="67" y="206"/>
                  </a:lnTo>
                  <a:lnTo>
                    <a:pt x="37" y="209"/>
                  </a:lnTo>
                  <a:lnTo>
                    <a:pt x="27" y="213"/>
                  </a:lnTo>
                  <a:lnTo>
                    <a:pt x="27" y="224"/>
                  </a:lnTo>
                  <a:lnTo>
                    <a:pt x="32" y="232"/>
                  </a:lnTo>
                  <a:lnTo>
                    <a:pt x="40" y="246"/>
                  </a:lnTo>
                  <a:lnTo>
                    <a:pt x="41" y="258"/>
                  </a:lnTo>
                  <a:lnTo>
                    <a:pt x="36" y="267"/>
                  </a:lnTo>
                  <a:lnTo>
                    <a:pt x="31" y="272"/>
                  </a:lnTo>
                  <a:lnTo>
                    <a:pt x="20" y="272"/>
                  </a:lnTo>
                  <a:lnTo>
                    <a:pt x="13" y="263"/>
                  </a:lnTo>
                  <a:lnTo>
                    <a:pt x="10" y="255"/>
                  </a:lnTo>
                  <a:lnTo>
                    <a:pt x="13" y="248"/>
                  </a:lnTo>
                  <a:lnTo>
                    <a:pt x="9" y="245"/>
                  </a:lnTo>
                  <a:lnTo>
                    <a:pt x="2" y="240"/>
                  </a:lnTo>
                  <a:lnTo>
                    <a:pt x="0" y="234"/>
                  </a:lnTo>
                  <a:lnTo>
                    <a:pt x="0" y="211"/>
                  </a:lnTo>
                  <a:lnTo>
                    <a:pt x="2" y="190"/>
                  </a:lnTo>
                  <a:lnTo>
                    <a:pt x="10" y="185"/>
                  </a:lnTo>
                  <a:lnTo>
                    <a:pt x="24" y="179"/>
                  </a:lnTo>
                  <a:lnTo>
                    <a:pt x="54" y="176"/>
                  </a:lnTo>
                  <a:lnTo>
                    <a:pt x="82" y="176"/>
                  </a:lnTo>
                  <a:lnTo>
                    <a:pt x="103" y="176"/>
                  </a:lnTo>
                  <a:lnTo>
                    <a:pt x="121" y="172"/>
                  </a:lnTo>
                  <a:lnTo>
                    <a:pt x="121" y="167"/>
                  </a:lnTo>
                  <a:lnTo>
                    <a:pt x="115" y="163"/>
                  </a:lnTo>
                  <a:lnTo>
                    <a:pt x="109" y="156"/>
                  </a:lnTo>
                  <a:lnTo>
                    <a:pt x="118" y="152"/>
                  </a:lnTo>
                  <a:lnTo>
                    <a:pt x="132" y="145"/>
                  </a:lnTo>
                  <a:lnTo>
                    <a:pt x="138" y="150"/>
                  </a:lnTo>
                  <a:lnTo>
                    <a:pt x="142" y="153"/>
                  </a:lnTo>
                  <a:lnTo>
                    <a:pt x="145" y="115"/>
                  </a:lnTo>
                  <a:lnTo>
                    <a:pt x="144" y="98"/>
                  </a:lnTo>
                  <a:lnTo>
                    <a:pt x="144" y="66"/>
                  </a:lnTo>
                  <a:lnTo>
                    <a:pt x="143" y="35"/>
                  </a:lnTo>
                  <a:lnTo>
                    <a:pt x="142" y="10"/>
                  </a:lnTo>
                  <a:lnTo>
                    <a:pt x="139" y="0"/>
                  </a:lnTo>
                  <a:lnTo>
                    <a:pt x="168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467" name="Rectangle 83"/>
            <p:cNvSpPr>
              <a:spLocks noChangeArrowheads="1"/>
            </p:cNvSpPr>
            <p:nvPr/>
          </p:nvSpPr>
          <p:spPr bwMode="auto">
            <a:xfrm>
              <a:off x="329" y="1981"/>
              <a:ext cx="1" cy="314"/>
            </a:xfrm>
            <a:prstGeom prst="rect">
              <a:avLst/>
            </a:prstGeom>
            <a:solidFill>
              <a:srgbClr val="D0D0D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68" name="Rectangle 84"/>
            <p:cNvSpPr>
              <a:spLocks noChangeArrowheads="1"/>
            </p:cNvSpPr>
            <p:nvPr/>
          </p:nvSpPr>
          <p:spPr bwMode="auto">
            <a:xfrm>
              <a:off x="334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69" name="Rectangle 85"/>
            <p:cNvSpPr>
              <a:spLocks noChangeArrowheads="1"/>
            </p:cNvSpPr>
            <p:nvPr/>
          </p:nvSpPr>
          <p:spPr bwMode="auto">
            <a:xfrm>
              <a:off x="339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70" name="Rectangle 86"/>
            <p:cNvSpPr>
              <a:spLocks noChangeArrowheads="1"/>
            </p:cNvSpPr>
            <p:nvPr/>
          </p:nvSpPr>
          <p:spPr bwMode="auto">
            <a:xfrm>
              <a:off x="343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71" name="Rectangle 87"/>
            <p:cNvSpPr>
              <a:spLocks noChangeArrowheads="1"/>
            </p:cNvSpPr>
            <p:nvPr/>
          </p:nvSpPr>
          <p:spPr bwMode="auto">
            <a:xfrm>
              <a:off x="349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72" name="Rectangle 88"/>
            <p:cNvSpPr>
              <a:spLocks noChangeArrowheads="1"/>
            </p:cNvSpPr>
            <p:nvPr/>
          </p:nvSpPr>
          <p:spPr bwMode="auto">
            <a:xfrm>
              <a:off x="355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73" name="Rectangle 89"/>
            <p:cNvSpPr>
              <a:spLocks noChangeArrowheads="1"/>
            </p:cNvSpPr>
            <p:nvPr/>
          </p:nvSpPr>
          <p:spPr bwMode="auto">
            <a:xfrm>
              <a:off x="358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74" name="Rectangle 90"/>
            <p:cNvSpPr>
              <a:spLocks noChangeArrowheads="1"/>
            </p:cNvSpPr>
            <p:nvPr/>
          </p:nvSpPr>
          <p:spPr bwMode="auto">
            <a:xfrm>
              <a:off x="363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75" name="Rectangle 91"/>
            <p:cNvSpPr>
              <a:spLocks noChangeArrowheads="1"/>
            </p:cNvSpPr>
            <p:nvPr/>
          </p:nvSpPr>
          <p:spPr bwMode="auto">
            <a:xfrm>
              <a:off x="368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76" name="Rectangle 92"/>
            <p:cNvSpPr>
              <a:spLocks noChangeArrowheads="1"/>
            </p:cNvSpPr>
            <p:nvPr/>
          </p:nvSpPr>
          <p:spPr bwMode="auto">
            <a:xfrm>
              <a:off x="373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77" name="Rectangle 93"/>
            <p:cNvSpPr>
              <a:spLocks noChangeArrowheads="1"/>
            </p:cNvSpPr>
            <p:nvPr/>
          </p:nvSpPr>
          <p:spPr bwMode="auto">
            <a:xfrm>
              <a:off x="377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78" name="Rectangle 94"/>
            <p:cNvSpPr>
              <a:spLocks noChangeArrowheads="1"/>
            </p:cNvSpPr>
            <p:nvPr/>
          </p:nvSpPr>
          <p:spPr bwMode="auto">
            <a:xfrm>
              <a:off x="382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79" name="Rectangle 95"/>
            <p:cNvSpPr>
              <a:spLocks noChangeArrowheads="1"/>
            </p:cNvSpPr>
            <p:nvPr/>
          </p:nvSpPr>
          <p:spPr bwMode="auto">
            <a:xfrm>
              <a:off x="388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80" name="Rectangle 96"/>
            <p:cNvSpPr>
              <a:spLocks noChangeArrowheads="1"/>
            </p:cNvSpPr>
            <p:nvPr/>
          </p:nvSpPr>
          <p:spPr bwMode="auto">
            <a:xfrm>
              <a:off x="393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81" name="Rectangle 97"/>
            <p:cNvSpPr>
              <a:spLocks noChangeArrowheads="1"/>
            </p:cNvSpPr>
            <p:nvPr/>
          </p:nvSpPr>
          <p:spPr bwMode="auto">
            <a:xfrm>
              <a:off x="396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82" name="Rectangle 98"/>
            <p:cNvSpPr>
              <a:spLocks noChangeArrowheads="1"/>
            </p:cNvSpPr>
            <p:nvPr/>
          </p:nvSpPr>
          <p:spPr bwMode="auto">
            <a:xfrm>
              <a:off x="401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83" name="Rectangle 99"/>
            <p:cNvSpPr>
              <a:spLocks noChangeArrowheads="1"/>
            </p:cNvSpPr>
            <p:nvPr/>
          </p:nvSpPr>
          <p:spPr bwMode="auto">
            <a:xfrm>
              <a:off x="407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84" name="Rectangle 100"/>
            <p:cNvSpPr>
              <a:spLocks noChangeArrowheads="1"/>
            </p:cNvSpPr>
            <p:nvPr/>
          </p:nvSpPr>
          <p:spPr bwMode="auto">
            <a:xfrm>
              <a:off x="411" y="1981"/>
              <a:ext cx="1" cy="31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85" name="Rectangle 101"/>
            <p:cNvSpPr>
              <a:spLocks noChangeArrowheads="1"/>
            </p:cNvSpPr>
            <p:nvPr/>
          </p:nvSpPr>
          <p:spPr bwMode="auto">
            <a:xfrm>
              <a:off x="416" y="1981"/>
              <a:ext cx="1" cy="314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86" name="Rectangle 102"/>
            <p:cNvSpPr>
              <a:spLocks noChangeArrowheads="1"/>
            </p:cNvSpPr>
            <p:nvPr/>
          </p:nvSpPr>
          <p:spPr bwMode="auto">
            <a:xfrm>
              <a:off x="422" y="1981"/>
              <a:ext cx="1" cy="314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87" name="Rectangle 103"/>
            <p:cNvSpPr>
              <a:spLocks noChangeArrowheads="1"/>
            </p:cNvSpPr>
            <p:nvPr/>
          </p:nvSpPr>
          <p:spPr bwMode="auto">
            <a:xfrm>
              <a:off x="426" y="1981"/>
              <a:ext cx="1" cy="314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88" name="Rectangle 104"/>
            <p:cNvSpPr>
              <a:spLocks noChangeArrowheads="1"/>
            </p:cNvSpPr>
            <p:nvPr/>
          </p:nvSpPr>
          <p:spPr bwMode="auto">
            <a:xfrm>
              <a:off x="431" y="1981"/>
              <a:ext cx="1" cy="314"/>
            </a:xfrm>
            <a:prstGeom prst="rect">
              <a:avLst/>
            </a:prstGeom>
            <a:solidFill>
              <a:srgbClr val="B0B0B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89" name="Rectangle 105"/>
            <p:cNvSpPr>
              <a:spLocks noChangeArrowheads="1"/>
            </p:cNvSpPr>
            <p:nvPr/>
          </p:nvSpPr>
          <p:spPr bwMode="auto">
            <a:xfrm>
              <a:off x="436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90" name="Rectangle 106"/>
            <p:cNvSpPr>
              <a:spLocks noChangeArrowheads="1"/>
            </p:cNvSpPr>
            <p:nvPr/>
          </p:nvSpPr>
          <p:spPr bwMode="auto">
            <a:xfrm>
              <a:off x="441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91" name="Rectangle 107"/>
            <p:cNvSpPr>
              <a:spLocks noChangeArrowheads="1"/>
            </p:cNvSpPr>
            <p:nvPr/>
          </p:nvSpPr>
          <p:spPr bwMode="auto">
            <a:xfrm>
              <a:off x="445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92" name="Rectangle 108"/>
            <p:cNvSpPr>
              <a:spLocks noChangeArrowheads="1"/>
            </p:cNvSpPr>
            <p:nvPr/>
          </p:nvSpPr>
          <p:spPr bwMode="auto">
            <a:xfrm>
              <a:off x="450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93" name="Rectangle 109"/>
            <p:cNvSpPr>
              <a:spLocks noChangeArrowheads="1"/>
            </p:cNvSpPr>
            <p:nvPr/>
          </p:nvSpPr>
          <p:spPr bwMode="auto">
            <a:xfrm>
              <a:off x="455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94" name="Rectangle 110"/>
            <p:cNvSpPr>
              <a:spLocks noChangeArrowheads="1"/>
            </p:cNvSpPr>
            <p:nvPr/>
          </p:nvSpPr>
          <p:spPr bwMode="auto">
            <a:xfrm>
              <a:off x="461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95" name="Rectangle 111"/>
            <p:cNvSpPr>
              <a:spLocks noChangeArrowheads="1"/>
            </p:cNvSpPr>
            <p:nvPr/>
          </p:nvSpPr>
          <p:spPr bwMode="auto">
            <a:xfrm>
              <a:off x="464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96" name="Rectangle 112"/>
            <p:cNvSpPr>
              <a:spLocks noChangeArrowheads="1"/>
            </p:cNvSpPr>
            <p:nvPr/>
          </p:nvSpPr>
          <p:spPr bwMode="auto">
            <a:xfrm>
              <a:off x="469" y="1981"/>
              <a:ext cx="1" cy="314"/>
            </a:xfrm>
            <a:prstGeom prst="rect">
              <a:avLst/>
            </a:prstGeom>
            <a:solidFill>
              <a:srgbClr val="A0A0A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97" name="Rectangle 113"/>
            <p:cNvSpPr>
              <a:spLocks noChangeArrowheads="1"/>
            </p:cNvSpPr>
            <p:nvPr/>
          </p:nvSpPr>
          <p:spPr bwMode="auto">
            <a:xfrm>
              <a:off x="475" y="1981"/>
              <a:ext cx="1" cy="314"/>
            </a:xfrm>
            <a:prstGeom prst="rect">
              <a:avLst/>
            </a:prstGeom>
            <a:solidFill>
              <a:srgbClr val="909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98" name="Rectangle 114"/>
            <p:cNvSpPr>
              <a:spLocks noChangeArrowheads="1"/>
            </p:cNvSpPr>
            <p:nvPr/>
          </p:nvSpPr>
          <p:spPr bwMode="auto">
            <a:xfrm>
              <a:off x="478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499" name="Rectangle 115"/>
            <p:cNvSpPr>
              <a:spLocks noChangeArrowheads="1"/>
            </p:cNvSpPr>
            <p:nvPr/>
          </p:nvSpPr>
          <p:spPr bwMode="auto">
            <a:xfrm>
              <a:off x="484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00" name="Rectangle 116"/>
            <p:cNvSpPr>
              <a:spLocks noChangeArrowheads="1"/>
            </p:cNvSpPr>
            <p:nvPr/>
          </p:nvSpPr>
          <p:spPr bwMode="auto">
            <a:xfrm>
              <a:off x="490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01" name="Rectangle 117"/>
            <p:cNvSpPr>
              <a:spLocks noChangeArrowheads="1"/>
            </p:cNvSpPr>
            <p:nvPr/>
          </p:nvSpPr>
          <p:spPr bwMode="auto">
            <a:xfrm>
              <a:off x="493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02" name="Rectangle 118"/>
            <p:cNvSpPr>
              <a:spLocks noChangeArrowheads="1"/>
            </p:cNvSpPr>
            <p:nvPr/>
          </p:nvSpPr>
          <p:spPr bwMode="auto">
            <a:xfrm>
              <a:off x="499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03" name="Rectangle 119"/>
            <p:cNvSpPr>
              <a:spLocks noChangeArrowheads="1"/>
            </p:cNvSpPr>
            <p:nvPr/>
          </p:nvSpPr>
          <p:spPr bwMode="auto">
            <a:xfrm>
              <a:off x="504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04" name="Rectangle 120"/>
            <p:cNvSpPr>
              <a:spLocks noChangeArrowheads="1"/>
            </p:cNvSpPr>
            <p:nvPr/>
          </p:nvSpPr>
          <p:spPr bwMode="auto">
            <a:xfrm>
              <a:off x="509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05" name="Rectangle 121"/>
            <p:cNvSpPr>
              <a:spLocks noChangeArrowheads="1"/>
            </p:cNvSpPr>
            <p:nvPr/>
          </p:nvSpPr>
          <p:spPr bwMode="auto">
            <a:xfrm>
              <a:off x="513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06" name="Rectangle 122"/>
            <p:cNvSpPr>
              <a:spLocks noChangeArrowheads="1"/>
            </p:cNvSpPr>
            <p:nvPr/>
          </p:nvSpPr>
          <p:spPr bwMode="auto">
            <a:xfrm>
              <a:off x="518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07" name="Rectangle 123"/>
            <p:cNvSpPr>
              <a:spLocks noChangeArrowheads="1"/>
            </p:cNvSpPr>
            <p:nvPr/>
          </p:nvSpPr>
          <p:spPr bwMode="auto">
            <a:xfrm>
              <a:off x="523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08" name="Rectangle 124"/>
            <p:cNvSpPr>
              <a:spLocks noChangeArrowheads="1"/>
            </p:cNvSpPr>
            <p:nvPr/>
          </p:nvSpPr>
          <p:spPr bwMode="auto">
            <a:xfrm>
              <a:off x="528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09" name="Rectangle 125"/>
            <p:cNvSpPr>
              <a:spLocks noChangeArrowheads="1"/>
            </p:cNvSpPr>
            <p:nvPr/>
          </p:nvSpPr>
          <p:spPr bwMode="auto">
            <a:xfrm>
              <a:off x="532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10" name="Rectangle 126"/>
            <p:cNvSpPr>
              <a:spLocks noChangeArrowheads="1"/>
            </p:cNvSpPr>
            <p:nvPr/>
          </p:nvSpPr>
          <p:spPr bwMode="auto">
            <a:xfrm>
              <a:off x="537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11" name="Rectangle 127"/>
            <p:cNvSpPr>
              <a:spLocks noChangeArrowheads="1"/>
            </p:cNvSpPr>
            <p:nvPr/>
          </p:nvSpPr>
          <p:spPr bwMode="auto">
            <a:xfrm>
              <a:off x="543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12" name="Rectangle 128"/>
            <p:cNvSpPr>
              <a:spLocks noChangeArrowheads="1"/>
            </p:cNvSpPr>
            <p:nvPr/>
          </p:nvSpPr>
          <p:spPr bwMode="auto">
            <a:xfrm>
              <a:off x="546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13" name="Rectangle 129"/>
            <p:cNvSpPr>
              <a:spLocks noChangeArrowheads="1"/>
            </p:cNvSpPr>
            <p:nvPr/>
          </p:nvSpPr>
          <p:spPr bwMode="auto">
            <a:xfrm>
              <a:off x="552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14" name="Rectangle 130"/>
            <p:cNvSpPr>
              <a:spLocks noChangeArrowheads="1"/>
            </p:cNvSpPr>
            <p:nvPr/>
          </p:nvSpPr>
          <p:spPr bwMode="auto">
            <a:xfrm>
              <a:off x="557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15" name="Rectangle 131"/>
            <p:cNvSpPr>
              <a:spLocks noChangeArrowheads="1"/>
            </p:cNvSpPr>
            <p:nvPr/>
          </p:nvSpPr>
          <p:spPr bwMode="auto">
            <a:xfrm>
              <a:off x="560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16" name="Rectangle 132"/>
            <p:cNvSpPr>
              <a:spLocks noChangeArrowheads="1"/>
            </p:cNvSpPr>
            <p:nvPr/>
          </p:nvSpPr>
          <p:spPr bwMode="auto">
            <a:xfrm>
              <a:off x="566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17" name="Rectangle 133"/>
            <p:cNvSpPr>
              <a:spLocks noChangeArrowheads="1"/>
            </p:cNvSpPr>
            <p:nvPr/>
          </p:nvSpPr>
          <p:spPr bwMode="auto">
            <a:xfrm>
              <a:off x="572" y="1981"/>
              <a:ext cx="1" cy="31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18" name="Rectangle 134"/>
            <p:cNvSpPr>
              <a:spLocks noChangeArrowheads="1"/>
            </p:cNvSpPr>
            <p:nvPr/>
          </p:nvSpPr>
          <p:spPr bwMode="auto">
            <a:xfrm>
              <a:off x="577" y="1981"/>
              <a:ext cx="1" cy="314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19" name="Rectangle 135"/>
            <p:cNvSpPr>
              <a:spLocks noChangeArrowheads="1"/>
            </p:cNvSpPr>
            <p:nvPr/>
          </p:nvSpPr>
          <p:spPr bwMode="auto">
            <a:xfrm>
              <a:off x="581" y="1981"/>
              <a:ext cx="1" cy="314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20" name="Rectangle 136"/>
            <p:cNvSpPr>
              <a:spLocks noChangeArrowheads="1"/>
            </p:cNvSpPr>
            <p:nvPr/>
          </p:nvSpPr>
          <p:spPr bwMode="auto">
            <a:xfrm>
              <a:off x="586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21" name="Rectangle 137"/>
            <p:cNvSpPr>
              <a:spLocks noChangeArrowheads="1"/>
            </p:cNvSpPr>
            <p:nvPr/>
          </p:nvSpPr>
          <p:spPr bwMode="auto">
            <a:xfrm>
              <a:off x="591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22" name="Rectangle 138"/>
            <p:cNvSpPr>
              <a:spLocks noChangeArrowheads="1"/>
            </p:cNvSpPr>
            <p:nvPr/>
          </p:nvSpPr>
          <p:spPr bwMode="auto">
            <a:xfrm>
              <a:off x="596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23" name="Rectangle 139"/>
            <p:cNvSpPr>
              <a:spLocks noChangeArrowheads="1"/>
            </p:cNvSpPr>
            <p:nvPr/>
          </p:nvSpPr>
          <p:spPr bwMode="auto">
            <a:xfrm>
              <a:off x="599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24" name="Rectangle 140"/>
            <p:cNvSpPr>
              <a:spLocks noChangeArrowheads="1"/>
            </p:cNvSpPr>
            <p:nvPr/>
          </p:nvSpPr>
          <p:spPr bwMode="auto">
            <a:xfrm>
              <a:off x="605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25" name="Rectangle 141"/>
            <p:cNvSpPr>
              <a:spLocks noChangeArrowheads="1"/>
            </p:cNvSpPr>
            <p:nvPr/>
          </p:nvSpPr>
          <p:spPr bwMode="auto">
            <a:xfrm>
              <a:off x="611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26" name="Rectangle 142"/>
            <p:cNvSpPr>
              <a:spLocks noChangeArrowheads="1"/>
            </p:cNvSpPr>
            <p:nvPr/>
          </p:nvSpPr>
          <p:spPr bwMode="auto">
            <a:xfrm>
              <a:off x="614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27" name="Rectangle 143"/>
            <p:cNvSpPr>
              <a:spLocks noChangeArrowheads="1"/>
            </p:cNvSpPr>
            <p:nvPr/>
          </p:nvSpPr>
          <p:spPr bwMode="auto">
            <a:xfrm>
              <a:off x="620" y="1981"/>
              <a:ext cx="1" cy="314"/>
            </a:xfrm>
            <a:prstGeom prst="rect">
              <a:avLst/>
            </a:pr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28" name="Rectangle 144"/>
            <p:cNvSpPr>
              <a:spLocks noChangeArrowheads="1"/>
            </p:cNvSpPr>
            <p:nvPr/>
          </p:nvSpPr>
          <p:spPr bwMode="auto">
            <a:xfrm>
              <a:off x="625" y="1981"/>
              <a:ext cx="1" cy="314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29" name="Rectangle 145"/>
            <p:cNvSpPr>
              <a:spLocks noChangeArrowheads="1"/>
            </p:cNvSpPr>
            <p:nvPr/>
          </p:nvSpPr>
          <p:spPr bwMode="auto">
            <a:xfrm>
              <a:off x="628" y="1981"/>
              <a:ext cx="1" cy="314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30" name="Rectangle 146"/>
            <p:cNvSpPr>
              <a:spLocks noChangeArrowheads="1"/>
            </p:cNvSpPr>
            <p:nvPr/>
          </p:nvSpPr>
          <p:spPr bwMode="auto">
            <a:xfrm>
              <a:off x="634" y="1981"/>
              <a:ext cx="1" cy="314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31" name="Rectangle 147"/>
            <p:cNvSpPr>
              <a:spLocks noChangeArrowheads="1"/>
            </p:cNvSpPr>
            <p:nvPr/>
          </p:nvSpPr>
          <p:spPr bwMode="auto">
            <a:xfrm>
              <a:off x="640" y="1981"/>
              <a:ext cx="1" cy="314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32" name="Rectangle 148"/>
            <p:cNvSpPr>
              <a:spLocks noChangeArrowheads="1"/>
            </p:cNvSpPr>
            <p:nvPr/>
          </p:nvSpPr>
          <p:spPr bwMode="auto">
            <a:xfrm>
              <a:off x="643" y="1981"/>
              <a:ext cx="1" cy="314"/>
            </a:xfrm>
            <a:prstGeom prst="rect">
              <a:avLst/>
            </a:pr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33" name="Freeform 149"/>
            <p:cNvSpPr>
              <a:spLocks/>
            </p:cNvSpPr>
            <p:nvPr/>
          </p:nvSpPr>
          <p:spPr bwMode="auto">
            <a:xfrm>
              <a:off x="329" y="1981"/>
              <a:ext cx="321" cy="324"/>
            </a:xfrm>
            <a:custGeom>
              <a:avLst/>
              <a:gdLst>
                <a:gd name="T0" fmla="*/ 169 w 321"/>
                <a:gd name="T1" fmla="*/ 58 h 324"/>
                <a:gd name="T2" fmla="*/ 173 w 321"/>
                <a:gd name="T3" fmla="*/ 122 h 324"/>
                <a:gd name="T4" fmla="*/ 182 w 321"/>
                <a:gd name="T5" fmla="*/ 159 h 324"/>
                <a:gd name="T6" fmla="*/ 197 w 321"/>
                <a:gd name="T7" fmla="*/ 149 h 324"/>
                <a:gd name="T8" fmla="*/ 205 w 321"/>
                <a:gd name="T9" fmla="*/ 168 h 324"/>
                <a:gd name="T10" fmla="*/ 217 w 321"/>
                <a:gd name="T11" fmla="*/ 175 h 324"/>
                <a:gd name="T12" fmla="*/ 285 w 321"/>
                <a:gd name="T13" fmla="*/ 175 h 324"/>
                <a:gd name="T14" fmla="*/ 315 w 321"/>
                <a:gd name="T15" fmla="*/ 187 h 324"/>
                <a:gd name="T16" fmla="*/ 320 w 321"/>
                <a:gd name="T17" fmla="*/ 210 h 324"/>
                <a:gd name="T18" fmla="*/ 320 w 321"/>
                <a:gd name="T19" fmla="*/ 226 h 324"/>
                <a:gd name="T20" fmla="*/ 312 w 321"/>
                <a:gd name="T21" fmla="*/ 240 h 324"/>
                <a:gd name="T22" fmla="*/ 307 w 321"/>
                <a:gd name="T23" fmla="*/ 252 h 324"/>
                <a:gd name="T24" fmla="*/ 289 w 321"/>
                <a:gd name="T25" fmla="*/ 262 h 324"/>
                <a:gd name="T26" fmla="*/ 275 w 321"/>
                <a:gd name="T27" fmla="*/ 258 h 324"/>
                <a:gd name="T28" fmla="*/ 273 w 321"/>
                <a:gd name="T29" fmla="*/ 237 h 324"/>
                <a:gd name="T30" fmla="*/ 292 w 321"/>
                <a:gd name="T31" fmla="*/ 212 h 324"/>
                <a:gd name="T32" fmla="*/ 281 w 321"/>
                <a:gd name="T33" fmla="*/ 201 h 324"/>
                <a:gd name="T34" fmla="*/ 231 w 321"/>
                <a:gd name="T35" fmla="*/ 202 h 324"/>
                <a:gd name="T36" fmla="*/ 223 w 321"/>
                <a:gd name="T37" fmla="*/ 214 h 324"/>
                <a:gd name="T38" fmla="*/ 250 w 321"/>
                <a:gd name="T39" fmla="*/ 253 h 324"/>
                <a:gd name="T40" fmla="*/ 234 w 321"/>
                <a:gd name="T41" fmla="*/ 309 h 324"/>
                <a:gd name="T42" fmla="*/ 210 w 321"/>
                <a:gd name="T43" fmla="*/ 310 h 324"/>
                <a:gd name="T44" fmla="*/ 204 w 321"/>
                <a:gd name="T45" fmla="*/ 284 h 324"/>
                <a:gd name="T46" fmla="*/ 225 w 321"/>
                <a:gd name="T47" fmla="*/ 261 h 324"/>
                <a:gd name="T48" fmla="*/ 225 w 321"/>
                <a:gd name="T49" fmla="*/ 247 h 324"/>
                <a:gd name="T50" fmla="*/ 190 w 321"/>
                <a:gd name="T51" fmla="*/ 219 h 324"/>
                <a:gd name="T52" fmla="*/ 152 w 321"/>
                <a:gd name="T53" fmla="*/ 206 h 324"/>
                <a:gd name="T54" fmla="*/ 124 w 321"/>
                <a:gd name="T55" fmla="*/ 244 h 324"/>
                <a:gd name="T56" fmla="*/ 110 w 321"/>
                <a:gd name="T57" fmla="*/ 272 h 324"/>
                <a:gd name="T58" fmla="*/ 120 w 321"/>
                <a:gd name="T59" fmla="*/ 292 h 324"/>
                <a:gd name="T60" fmla="*/ 110 w 321"/>
                <a:gd name="T61" fmla="*/ 322 h 324"/>
                <a:gd name="T62" fmla="*/ 85 w 321"/>
                <a:gd name="T63" fmla="*/ 312 h 324"/>
                <a:gd name="T64" fmla="*/ 79 w 321"/>
                <a:gd name="T65" fmla="*/ 275 h 324"/>
                <a:gd name="T66" fmla="*/ 95 w 321"/>
                <a:gd name="T67" fmla="*/ 243 h 324"/>
                <a:gd name="T68" fmla="*/ 123 w 321"/>
                <a:gd name="T69" fmla="*/ 207 h 324"/>
                <a:gd name="T70" fmla="*/ 68 w 321"/>
                <a:gd name="T71" fmla="*/ 212 h 324"/>
                <a:gd name="T72" fmla="*/ 27 w 321"/>
                <a:gd name="T73" fmla="*/ 219 h 324"/>
                <a:gd name="T74" fmla="*/ 33 w 321"/>
                <a:gd name="T75" fmla="*/ 239 h 324"/>
                <a:gd name="T76" fmla="*/ 42 w 321"/>
                <a:gd name="T77" fmla="*/ 266 h 324"/>
                <a:gd name="T78" fmla="*/ 31 w 321"/>
                <a:gd name="T79" fmla="*/ 280 h 324"/>
                <a:gd name="T80" fmla="*/ 14 w 321"/>
                <a:gd name="T81" fmla="*/ 271 h 324"/>
                <a:gd name="T82" fmla="*/ 14 w 321"/>
                <a:gd name="T83" fmla="*/ 256 h 324"/>
                <a:gd name="T84" fmla="*/ 2 w 321"/>
                <a:gd name="T85" fmla="*/ 247 h 324"/>
                <a:gd name="T86" fmla="*/ 0 w 321"/>
                <a:gd name="T87" fmla="*/ 217 h 324"/>
                <a:gd name="T88" fmla="*/ 11 w 321"/>
                <a:gd name="T89" fmla="*/ 191 h 324"/>
                <a:gd name="T90" fmla="*/ 55 w 321"/>
                <a:gd name="T91" fmla="*/ 181 h 324"/>
                <a:gd name="T92" fmla="*/ 104 w 321"/>
                <a:gd name="T93" fmla="*/ 181 h 324"/>
                <a:gd name="T94" fmla="*/ 123 w 321"/>
                <a:gd name="T95" fmla="*/ 172 h 324"/>
                <a:gd name="T96" fmla="*/ 111 w 321"/>
                <a:gd name="T97" fmla="*/ 160 h 324"/>
                <a:gd name="T98" fmla="*/ 134 w 321"/>
                <a:gd name="T99" fmla="*/ 149 h 324"/>
                <a:gd name="T100" fmla="*/ 144 w 321"/>
                <a:gd name="T101" fmla="*/ 158 h 324"/>
                <a:gd name="T102" fmla="*/ 147 w 321"/>
                <a:gd name="T103" fmla="*/ 100 h 324"/>
                <a:gd name="T104" fmla="*/ 145 w 321"/>
                <a:gd name="T105" fmla="*/ 36 h 324"/>
                <a:gd name="T106" fmla="*/ 141 w 321"/>
                <a:gd name="T107" fmla="*/ 0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1" h="324">
                  <a:moveTo>
                    <a:pt x="170" y="3"/>
                  </a:moveTo>
                  <a:lnTo>
                    <a:pt x="169" y="58"/>
                  </a:lnTo>
                  <a:lnTo>
                    <a:pt x="170" y="90"/>
                  </a:lnTo>
                  <a:lnTo>
                    <a:pt x="173" y="122"/>
                  </a:lnTo>
                  <a:lnTo>
                    <a:pt x="177" y="150"/>
                  </a:lnTo>
                  <a:lnTo>
                    <a:pt x="182" y="159"/>
                  </a:lnTo>
                  <a:lnTo>
                    <a:pt x="191" y="151"/>
                  </a:lnTo>
                  <a:lnTo>
                    <a:pt x="197" y="149"/>
                  </a:lnTo>
                  <a:lnTo>
                    <a:pt x="212" y="160"/>
                  </a:lnTo>
                  <a:lnTo>
                    <a:pt x="205" y="168"/>
                  </a:lnTo>
                  <a:lnTo>
                    <a:pt x="200" y="174"/>
                  </a:lnTo>
                  <a:lnTo>
                    <a:pt x="217" y="175"/>
                  </a:lnTo>
                  <a:lnTo>
                    <a:pt x="255" y="175"/>
                  </a:lnTo>
                  <a:lnTo>
                    <a:pt x="285" y="175"/>
                  </a:lnTo>
                  <a:lnTo>
                    <a:pt x="307" y="178"/>
                  </a:lnTo>
                  <a:lnTo>
                    <a:pt x="315" y="187"/>
                  </a:lnTo>
                  <a:lnTo>
                    <a:pt x="320" y="200"/>
                  </a:lnTo>
                  <a:lnTo>
                    <a:pt x="320" y="210"/>
                  </a:lnTo>
                  <a:lnTo>
                    <a:pt x="320" y="219"/>
                  </a:lnTo>
                  <a:lnTo>
                    <a:pt x="320" y="226"/>
                  </a:lnTo>
                  <a:lnTo>
                    <a:pt x="316" y="235"/>
                  </a:lnTo>
                  <a:lnTo>
                    <a:pt x="312" y="240"/>
                  </a:lnTo>
                  <a:lnTo>
                    <a:pt x="307" y="240"/>
                  </a:lnTo>
                  <a:lnTo>
                    <a:pt x="307" y="252"/>
                  </a:lnTo>
                  <a:lnTo>
                    <a:pt x="300" y="258"/>
                  </a:lnTo>
                  <a:lnTo>
                    <a:pt x="289" y="262"/>
                  </a:lnTo>
                  <a:lnTo>
                    <a:pt x="282" y="262"/>
                  </a:lnTo>
                  <a:lnTo>
                    <a:pt x="275" y="258"/>
                  </a:lnTo>
                  <a:lnTo>
                    <a:pt x="271" y="248"/>
                  </a:lnTo>
                  <a:lnTo>
                    <a:pt x="273" y="237"/>
                  </a:lnTo>
                  <a:lnTo>
                    <a:pt x="282" y="224"/>
                  </a:lnTo>
                  <a:lnTo>
                    <a:pt x="292" y="212"/>
                  </a:lnTo>
                  <a:lnTo>
                    <a:pt x="291" y="202"/>
                  </a:lnTo>
                  <a:lnTo>
                    <a:pt x="281" y="201"/>
                  </a:lnTo>
                  <a:lnTo>
                    <a:pt x="253" y="202"/>
                  </a:lnTo>
                  <a:lnTo>
                    <a:pt x="231" y="202"/>
                  </a:lnTo>
                  <a:lnTo>
                    <a:pt x="213" y="201"/>
                  </a:lnTo>
                  <a:lnTo>
                    <a:pt x="223" y="214"/>
                  </a:lnTo>
                  <a:lnTo>
                    <a:pt x="242" y="228"/>
                  </a:lnTo>
                  <a:lnTo>
                    <a:pt x="250" y="253"/>
                  </a:lnTo>
                  <a:lnTo>
                    <a:pt x="250" y="272"/>
                  </a:lnTo>
                  <a:lnTo>
                    <a:pt x="234" y="309"/>
                  </a:lnTo>
                  <a:lnTo>
                    <a:pt x="223" y="314"/>
                  </a:lnTo>
                  <a:lnTo>
                    <a:pt x="210" y="310"/>
                  </a:lnTo>
                  <a:lnTo>
                    <a:pt x="203" y="299"/>
                  </a:lnTo>
                  <a:lnTo>
                    <a:pt x="204" y="284"/>
                  </a:lnTo>
                  <a:lnTo>
                    <a:pt x="213" y="270"/>
                  </a:lnTo>
                  <a:lnTo>
                    <a:pt x="225" y="261"/>
                  </a:lnTo>
                  <a:lnTo>
                    <a:pt x="231" y="257"/>
                  </a:lnTo>
                  <a:lnTo>
                    <a:pt x="225" y="247"/>
                  </a:lnTo>
                  <a:lnTo>
                    <a:pt x="212" y="234"/>
                  </a:lnTo>
                  <a:lnTo>
                    <a:pt x="190" y="219"/>
                  </a:lnTo>
                  <a:lnTo>
                    <a:pt x="162" y="202"/>
                  </a:lnTo>
                  <a:lnTo>
                    <a:pt x="152" y="206"/>
                  </a:lnTo>
                  <a:lnTo>
                    <a:pt x="138" y="224"/>
                  </a:lnTo>
                  <a:lnTo>
                    <a:pt x="124" y="244"/>
                  </a:lnTo>
                  <a:lnTo>
                    <a:pt x="116" y="262"/>
                  </a:lnTo>
                  <a:lnTo>
                    <a:pt x="110" y="272"/>
                  </a:lnTo>
                  <a:lnTo>
                    <a:pt x="116" y="280"/>
                  </a:lnTo>
                  <a:lnTo>
                    <a:pt x="120" y="292"/>
                  </a:lnTo>
                  <a:lnTo>
                    <a:pt x="120" y="310"/>
                  </a:lnTo>
                  <a:lnTo>
                    <a:pt x="110" y="322"/>
                  </a:lnTo>
                  <a:lnTo>
                    <a:pt x="93" y="323"/>
                  </a:lnTo>
                  <a:lnTo>
                    <a:pt x="85" y="312"/>
                  </a:lnTo>
                  <a:lnTo>
                    <a:pt x="79" y="295"/>
                  </a:lnTo>
                  <a:lnTo>
                    <a:pt x="79" y="275"/>
                  </a:lnTo>
                  <a:lnTo>
                    <a:pt x="86" y="256"/>
                  </a:lnTo>
                  <a:lnTo>
                    <a:pt x="95" y="243"/>
                  </a:lnTo>
                  <a:lnTo>
                    <a:pt x="106" y="224"/>
                  </a:lnTo>
                  <a:lnTo>
                    <a:pt x="123" y="207"/>
                  </a:lnTo>
                  <a:lnTo>
                    <a:pt x="106" y="207"/>
                  </a:lnTo>
                  <a:lnTo>
                    <a:pt x="68" y="212"/>
                  </a:lnTo>
                  <a:lnTo>
                    <a:pt x="38" y="215"/>
                  </a:lnTo>
                  <a:lnTo>
                    <a:pt x="27" y="219"/>
                  </a:lnTo>
                  <a:lnTo>
                    <a:pt x="27" y="230"/>
                  </a:lnTo>
                  <a:lnTo>
                    <a:pt x="33" y="239"/>
                  </a:lnTo>
                  <a:lnTo>
                    <a:pt x="41" y="253"/>
                  </a:lnTo>
                  <a:lnTo>
                    <a:pt x="42" y="266"/>
                  </a:lnTo>
                  <a:lnTo>
                    <a:pt x="37" y="275"/>
                  </a:lnTo>
                  <a:lnTo>
                    <a:pt x="31" y="280"/>
                  </a:lnTo>
                  <a:lnTo>
                    <a:pt x="20" y="280"/>
                  </a:lnTo>
                  <a:lnTo>
                    <a:pt x="14" y="271"/>
                  </a:lnTo>
                  <a:lnTo>
                    <a:pt x="11" y="262"/>
                  </a:lnTo>
                  <a:lnTo>
                    <a:pt x="14" y="256"/>
                  </a:lnTo>
                  <a:lnTo>
                    <a:pt x="9" y="252"/>
                  </a:lnTo>
                  <a:lnTo>
                    <a:pt x="2" y="247"/>
                  </a:lnTo>
                  <a:lnTo>
                    <a:pt x="0" y="240"/>
                  </a:lnTo>
                  <a:lnTo>
                    <a:pt x="0" y="217"/>
                  </a:lnTo>
                  <a:lnTo>
                    <a:pt x="2" y="196"/>
                  </a:lnTo>
                  <a:lnTo>
                    <a:pt x="11" y="191"/>
                  </a:lnTo>
                  <a:lnTo>
                    <a:pt x="24" y="184"/>
                  </a:lnTo>
                  <a:lnTo>
                    <a:pt x="55" y="181"/>
                  </a:lnTo>
                  <a:lnTo>
                    <a:pt x="83" y="181"/>
                  </a:lnTo>
                  <a:lnTo>
                    <a:pt x="104" y="181"/>
                  </a:lnTo>
                  <a:lnTo>
                    <a:pt x="123" y="177"/>
                  </a:lnTo>
                  <a:lnTo>
                    <a:pt x="123" y="172"/>
                  </a:lnTo>
                  <a:lnTo>
                    <a:pt x="117" y="168"/>
                  </a:lnTo>
                  <a:lnTo>
                    <a:pt x="111" y="160"/>
                  </a:lnTo>
                  <a:lnTo>
                    <a:pt x="120" y="156"/>
                  </a:lnTo>
                  <a:lnTo>
                    <a:pt x="134" y="149"/>
                  </a:lnTo>
                  <a:lnTo>
                    <a:pt x="140" y="154"/>
                  </a:lnTo>
                  <a:lnTo>
                    <a:pt x="144" y="158"/>
                  </a:lnTo>
                  <a:lnTo>
                    <a:pt x="148" y="118"/>
                  </a:lnTo>
                  <a:lnTo>
                    <a:pt x="147" y="100"/>
                  </a:lnTo>
                  <a:lnTo>
                    <a:pt x="147" y="67"/>
                  </a:lnTo>
                  <a:lnTo>
                    <a:pt x="145" y="36"/>
                  </a:lnTo>
                  <a:lnTo>
                    <a:pt x="144" y="10"/>
                  </a:lnTo>
                  <a:lnTo>
                    <a:pt x="141" y="0"/>
                  </a:lnTo>
                  <a:lnTo>
                    <a:pt x="170" y="3"/>
                  </a:lnTo>
                </a:path>
              </a:pathLst>
            </a:custGeom>
            <a:noFill/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34" name="Freeform 150"/>
            <p:cNvSpPr>
              <a:spLocks/>
            </p:cNvSpPr>
            <p:nvPr/>
          </p:nvSpPr>
          <p:spPr bwMode="auto">
            <a:xfrm>
              <a:off x="312" y="1687"/>
              <a:ext cx="351" cy="324"/>
            </a:xfrm>
            <a:custGeom>
              <a:avLst/>
              <a:gdLst>
                <a:gd name="T0" fmla="*/ 349 w 351"/>
                <a:gd name="T1" fmla="*/ 235 h 324"/>
                <a:gd name="T2" fmla="*/ 350 w 351"/>
                <a:gd name="T3" fmla="*/ 234 h 324"/>
                <a:gd name="T4" fmla="*/ 336 w 351"/>
                <a:gd name="T5" fmla="*/ 265 h 324"/>
                <a:gd name="T6" fmla="*/ 302 w 351"/>
                <a:gd name="T7" fmla="*/ 292 h 324"/>
                <a:gd name="T8" fmla="*/ 275 w 351"/>
                <a:gd name="T9" fmla="*/ 309 h 324"/>
                <a:gd name="T10" fmla="*/ 250 w 351"/>
                <a:gd name="T11" fmla="*/ 323 h 324"/>
                <a:gd name="T12" fmla="*/ 232 w 351"/>
                <a:gd name="T13" fmla="*/ 323 h 324"/>
                <a:gd name="T14" fmla="*/ 220 w 351"/>
                <a:gd name="T15" fmla="*/ 312 h 324"/>
                <a:gd name="T16" fmla="*/ 198 w 351"/>
                <a:gd name="T17" fmla="*/ 304 h 324"/>
                <a:gd name="T18" fmla="*/ 165 w 351"/>
                <a:gd name="T19" fmla="*/ 301 h 324"/>
                <a:gd name="T20" fmla="*/ 103 w 351"/>
                <a:gd name="T21" fmla="*/ 295 h 324"/>
                <a:gd name="T22" fmla="*/ 55 w 351"/>
                <a:gd name="T23" fmla="*/ 284 h 324"/>
                <a:gd name="T24" fmla="*/ 29 w 351"/>
                <a:gd name="T25" fmla="*/ 277 h 324"/>
                <a:gd name="T26" fmla="*/ 21 w 351"/>
                <a:gd name="T27" fmla="*/ 268 h 324"/>
                <a:gd name="T28" fmla="*/ 16 w 351"/>
                <a:gd name="T29" fmla="*/ 257 h 324"/>
                <a:gd name="T30" fmla="*/ 10 w 351"/>
                <a:gd name="T31" fmla="*/ 243 h 324"/>
                <a:gd name="T32" fmla="*/ 10 w 351"/>
                <a:gd name="T33" fmla="*/ 210 h 324"/>
                <a:gd name="T34" fmla="*/ 6 w 351"/>
                <a:gd name="T35" fmla="*/ 174 h 324"/>
                <a:gd name="T36" fmla="*/ 5 w 351"/>
                <a:gd name="T37" fmla="*/ 112 h 324"/>
                <a:gd name="T38" fmla="*/ 0 w 351"/>
                <a:gd name="T39" fmla="*/ 65 h 324"/>
                <a:gd name="T40" fmla="*/ 0 w 351"/>
                <a:gd name="T41" fmla="*/ 38 h 324"/>
                <a:gd name="T42" fmla="*/ 9 w 351"/>
                <a:gd name="T43" fmla="*/ 10 h 324"/>
                <a:gd name="T44" fmla="*/ 25 w 351"/>
                <a:gd name="T45" fmla="*/ 0 h 324"/>
                <a:gd name="T46" fmla="*/ 349 w 351"/>
                <a:gd name="T47" fmla="*/ 235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51" h="324">
                  <a:moveTo>
                    <a:pt x="349" y="235"/>
                  </a:moveTo>
                  <a:lnTo>
                    <a:pt x="350" y="234"/>
                  </a:lnTo>
                  <a:lnTo>
                    <a:pt x="336" y="265"/>
                  </a:lnTo>
                  <a:lnTo>
                    <a:pt x="302" y="292"/>
                  </a:lnTo>
                  <a:lnTo>
                    <a:pt x="275" y="309"/>
                  </a:lnTo>
                  <a:lnTo>
                    <a:pt x="250" y="323"/>
                  </a:lnTo>
                  <a:lnTo>
                    <a:pt x="232" y="323"/>
                  </a:lnTo>
                  <a:lnTo>
                    <a:pt x="220" y="312"/>
                  </a:lnTo>
                  <a:lnTo>
                    <a:pt x="198" y="304"/>
                  </a:lnTo>
                  <a:lnTo>
                    <a:pt x="165" y="301"/>
                  </a:lnTo>
                  <a:lnTo>
                    <a:pt x="103" y="295"/>
                  </a:lnTo>
                  <a:lnTo>
                    <a:pt x="55" y="284"/>
                  </a:lnTo>
                  <a:lnTo>
                    <a:pt x="29" y="277"/>
                  </a:lnTo>
                  <a:lnTo>
                    <a:pt x="21" y="268"/>
                  </a:lnTo>
                  <a:lnTo>
                    <a:pt x="16" y="257"/>
                  </a:lnTo>
                  <a:lnTo>
                    <a:pt x="10" y="243"/>
                  </a:lnTo>
                  <a:lnTo>
                    <a:pt x="10" y="210"/>
                  </a:lnTo>
                  <a:lnTo>
                    <a:pt x="6" y="174"/>
                  </a:lnTo>
                  <a:lnTo>
                    <a:pt x="5" y="112"/>
                  </a:lnTo>
                  <a:lnTo>
                    <a:pt x="0" y="65"/>
                  </a:lnTo>
                  <a:lnTo>
                    <a:pt x="0" y="38"/>
                  </a:lnTo>
                  <a:lnTo>
                    <a:pt x="9" y="10"/>
                  </a:lnTo>
                  <a:lnTo>
                    <a:pt x="25" y="0"/>
                  </a:lnTo>
                  <a:lnTo>
                    <a:pt x="349" y="235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60606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35" name="Freeform 151"/>
            <p:cNvSpPr>
              <a:spLocks/>
            </p:cNvSpPr>
            <p:nvPr/>
          </p:nvSpPr>
          <p:spPr bwMode="auto">
            <a:xfrm>
              <a:off x="327" y="1681"/>
              <a:ext cx="328" cy="316"/>
            </a:xfrm>
            <a:custGeom>
              <a:avLst/>
              <a:gdLst>
                <a:gd name="T0" fmla="*/ 327 w 328"/>
                <a:gd name="T1" fmla="*/ 242 h 316"/>
                <a:gd name="T2" fmla="*/ 229 w 328"/>
                <a:gd name="T3" fmla="*/ 315 h 316"/>
                <a:gd name="T4" fmla="*/ 187 w 328"/>
                <a:gd name="T5" fmla="*/ 291 h 316"/>
                <a:gd name="T6" fmla="*/ 139 w 328"/>
                <a:gd name="T7" fmla="*/ 283 h 316"/>
                <a:gd name="T8" fmla="*/ 22 w 328"/>
                <a:gd name="T9" fmla="*/ 248 h 316"/>
                <a:gd name="T10" fmla="*/ 14 w 328"/>
                <a:gd name="T11" fmla="*/ 227 h 316"/>
                <a:gd name="T12" fmla="*/ 12 w 328"/>
                <a:gd name="T13" fmla="*/ 143 h 316"/>
                <a:gd name="T14" fmla="*/ 0 w 328"/>
                <a:gd name="T15" fmla="*/ 63 h 316"/>
                <a:gd name="T16" fmla="*/ 0 w 328"/>
                <a:gd name="T17" fmla="*/ 17 h 316"/>
                <a:gd name="T18" fmla="*/ 2 w 328"/>
                <a:gd name="T19" fmla="*/ 0 h 316"/>
                <a:gd name="T20" fmla="*/ 102 w 328"/>
                <a:gd name="T21" fmla="*/ 122 h 316"/>
                <a:gd name="T22" fmla="*/ 144 w 328"/>
                <a:gd name="T23" fmla="*/ 185 h 316"/>
                <a:gd name="T24" fmla="*/ 295 w 328"/>
                <a:gd name="T25" fmla="*/ 227 h 316"/>
                <a:gd name="T26" fmla="*/ 310 w 328"/>
                <a:gd name="T27" fmla="*/ 227 h 316"/>
                <a:gd name="T28" fmla="*/ 327 w 328"/>
                <a:gd name="T29" fmla="*/ 242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8" h="316">
                  <a:moveTo>
                    <a:pt x="327" y="242"/>
                  </a:moveTo>
                  <a:lnTo>
                    <a:pt x="229" y="315"/>
                  </a:lnTo>
                  <a:lnTo>
                    <a:pt x="187" y="291"/>
                  </a:lnTo>
                  <a:lnTo>
                    <a:pt x="139" y="283"/>
                  </a:lnTo>
                  <a:lnTo>
                    <a:pt x="22" y="248"/>
                  </a:lnTo>
                  <a:lnTo>
                    <a:pt x="14" y="227"/>
                  </a:lnTo>
                  <a:lnTo>
                    <a:pt x="12" y="143"/>
                  </a:lnTo>
                  <a:lnTo>
                    <a:pt x="0" y="63"/>
                  </a:lnTo>
                  <a:lnTo>
                    <a:pt x="0" y="17"/>
                  </a:lnTo>
                  <a:lnTo>
                    <a:pt x="2" y="0"/>
                  </a:lnTo>
                  <a:lnTo>
                    <a:pt x="102" y="122"/>
                  </a:lnTo>
                  <a:lnTo>
                    <a:pt x="144" y="185"/>
                  </a:lnTo>
                  <a:lnTo>
                    <a:pt x="295" y="227"/>
                  </a:lnTo>
                  <a:lnTo>
                    <a:pt x="310" y="227"/>
                  </a:lnTo>
                  <a:lnTo>
                    <a:pt x="327" y="242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36" name="Freeform 152"/>
            <p:cNvSpPr>
              <a:spLocks/>
            </p:cNvSpPr>
            <p:nvPr/>
          </p:nvSpPr>
          <p:spPr bwMode="auto">
            <a:xfrm>
              <a:off x="406" y="1633"/>
              <a:ext cx="480" cy="566"/>
            </a:xfrm>
            <a:custGeom>
              <a:avLst/>
              <a:gdLst>
                <a:gd name="T0" fmla="*/ 58 w 480"/>
                <a:gd name="T1" fmla="*/ 73 h 566"/>
                <a:gd name="T2" fmla="*/ 125 w 480"/>
                <a:gd name="T3" fmla="*/ 70 h 566"/>
                <a:gd name="T4" fmla="*/ 19 w 480"/>
                <a:gd name="T5" fmla="*/ 138 h 566"/>
                <a:gd name="T6" fmla="*/ 0 w 480"/>
                <a:gd name="T7" fmla="*/ 193 h 566"/>
                <a:gd name="T8" fmla="*/ 0 w 480"/>
                <a:gd name="T9" fmla="*/ 223 h 566"/>
                <a:gd name="T10" fmla="*/ 17 w 480"/>
                <a:gd name="T11" fmla="*/ 275 h 566"/>
                <a:gd name="T12" fmla="*/ 140 w 480"/>
                <a:gd name="T13" fmla="*/ 285 h 566"/>
                <a:gd name="T14" fmla="*/ 254 w 480"/>
                <a:gd name="T15" fmla="*/ 288 h 566"/>
                <a:gd name="T16" fmla="*/ 339 w 480"/>
                <a:gd name="T17" fmla="*/ 324 h 566"/>
                <a:gd name="T18" fmla="*/ 376 w 480"/>
                <a:gd name="T19" fmla="*/ 565 h 566"/>
                <a:gd name="T20" fmla="*/ 479 w 480"/>
                <a:gd name="T21" fmla="*/ 529 h 566"/>
                <a:gd name="T22" fmla="*/ 432 w 480"/>
                <a:gd name="T23" fmla="*/ 324 h 566"/>
                <a:gd name="T24" fmla="*/ 396 w 480"/>
                <a:gd name="T25" fmla="*/ 235 h 566"/>
                <a:gd name="T26" fmla="*/ 451 w 480"/>
                <a:gd name="T27" fmla="*/ 176 h 566"/>
                <a:gd name="T28" fmla="*/ 344 w 480"/>
                <a:gd name="T29" fmla="*/ 58 h 566"/>
                <a:gd name="T30" fmla="*/ 293 w 480"/>
                <a:gd name="T31" fmla="*/ 11 h 566"/>
                <a:gd name="T32" fmla="*/ 254 w 480"/>
                <a:gd name="T33" fmla="*/ 0 h 566"/>
                <a:gd name="T34" fmla="*/ 58 w 480"/>
                <a:gd name="T35" fmla="*/ 73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0" h="566">
                  <a:moveTo>
                    <a:pt x="58" y="73"/>
                  </a:moveTo>
                  <a:lnTo>
                    <a:pt x="125" y="70"/>
                  </a:lnTo>
                  <a:lnTo>
                    <a:pt x="19" y="138"/>
                  </a:lnTo>
                  <a:lnTo>
                    <a:pt x="0" y="193"/>
                  </a:lnTo>
                  <a:lnTo>
                    <a:pt x="0" y="223"/>
                  </a:lnTo>
                  <a:lnTo>
                    <a:pt x="17" y="275"/>
                  </a:lnTo>
                  <a:lnTo>
                    <a:pt x="140" y="285"/>
                  </a:lnTo>
                  <a:lnTo>
                    <a:pt x="254" y="288"/>
                  </a:lnTo>
                  <a:lnTo>
                    <a:pt x="339" y="324"/>
                  </a:lnTo>
                  <a:lnTo>
                    <a:pt x="376" y="565"/>
                  </a:lnTo>
                  <a:lnTo>
                    <a:pt x="479" y="529"/>
                  </a:lnTo>
                  <a:lnTo>
                    <a:pt x="432" y="324"/>
                  </a:lnTo>
                  <a:lnTo>
                    <a:pt x="396" y="235"/>
                  </a:lnTo>
                  <a:lnTo>
                    <a:pt x="451" y="176"/>
                  </a:lnTo>
                  <a:lnTo>
                    <a:pt x="344" y="58"/>
                  </a:lnTo>
                  <a:lnTo>
                    <a:pt x="293" y="11"/>
                  </a:lnTo>
                  <a:lnTo>
                    <a:pt x="254" y="0"/>
                  </a:lnTo>
                  <a:lnTo>
                    <a:pt x="58" y="73"/>
                  </a:lnTo>
                </a:path>
              </a:pathLst>
            </a:custGeom>
            <a:solidFill>
              <a:srgbClr val="000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37" name="Freeform 153"/>
            <p:cNvSpPr>
              <a:spLocks/>
            </p:cNvSpPr>
            <p:nvPr/>
          </p:nvSpPr>
          <p:spPr bwMode="auto">
            <a:xfrm>
              <a:off x="341" y="1729"/>
              <a:ext cx="52" cy="110"/>
            </a:xfrm>
            <a:custGeom>
              <a:avLst/>
              <a:gdLst>
                <a:gd name="T0" fmla="*/ 8 w 52"/>
                <a:gd name="T1" fmla="*/ 96 h 110"/>
                <a:gd name="T2" fmla="*/ 48 w 52"/>
                <a:gd name="T3" fmla="*/ 109 h 110"/>
                <a:gd name="T4" fmla="*/ 51 w 52"/>
                <a:gd name="T5" fmla="*/ 105 h 110"/>
                <a:gd name="T6" fmla="*/ 43 w 52"/>
                <a:gd name="T7" fmla="*/ 86 h 110"/>
                <a:gd name="T8" fmla="*/ 30 w 52"/>
                <a:gd name="T9" fmla="*/ 50 h 110"/>
                <a:gd name="T10" fmla="*/ 29 w 52"/>
                <a:gd name="T11" fmla="*/ 45 h 110"/>
                <a:gd name="T12" fmla="*/ 3 w 52"/>
                <a:gd name="T13" fmla="*/ 0 h 110"/>
                <a:gd name="T14" fmla="*/ 0 w 52"/>
                <a:gd name="T15" fmla="*/ 2 h 110"/>
                <a:gd name="T16" fmla="*/ 8 w 52"/>
                <a:gd name="T17" fmla="*/ 9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110">
                  <a:moveTo>
                    <a:pt x="8" y="96"/>
                  </a:moveTo>
                  <a:lnTo>
                    <a:pt x="48" y="109"/>
                  </a:lnTo>
                  <a:lnTo>
                    <a:pt x="51" y="105"/>
                  </a:lnTo>
                  <a:lnTo>
                    <a:pt x="43" y="86"/>
                  </a:lnTo>
                  <a:lnTo>
                    <a:pt x="30" y="50"/>
                  </a:lnTo>
                  <a:lnTo>
                    <a:pt x="29" y="45"/>
                  </a:lnTo>
                  <a:lnTo>
                    <a:pt x="3" y="0"/>
                  </a:lnTo>
                  <a:lnTo>
                    <a:pt x="0" y="2"/>
                  </a:lnTo>
                  <a:lnTo>
                    <a:pt x="8" y="96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38" name="Freeform 154"/>
            <p:cNvSpPr>
              <a:spLocks/>
            </p:cNvSpPr>
            <p:nvPr/>
          </p:nvSpPr>
          <p:spPr bwMode="auto">
            <a:xfrm>
              <a:off x="307" y="1824"/>
              <a:ext cx="142" cy="145"/>
            </a:xfrm>
            <a:custGeom>
              <a:avLst/>
              <a:gdLst>
                <a:gd name="T0" fmla="*/ 0 w 142"/>
                <a:gd name="T1" fmla="*/ 5 h 145"/>
                <a:gd name="T2" fmla="*/ 0 w 142"/>
                <a:gd name="T3" fmla="*/ 7 h 145"/>
                <a:gd name="T4" fmla="*/ 2 w 142"/>
                <a:gd name="T5" fmla="*/ 12 h 145"/>
                <a:gd name="T6" fmla="*/ 4 w 142"/>
                <a:gd name="T7" fmla="*/ 17 h 145"/>
                <a:gd name="T8" fmla="*/ 9 w 142"/>
                <a:gd name="T9" fmla="*/ 21 h 145"/>
                <a:gd name="T10" fmla="*/ 18 w 142"/>
                <a:gd name="T11" fmla="*/ 23 h 145"/>
                <a:gd name="T12" fmla="*/ 58 w 142"/>
                <a:gd name="T13" fmla="*/ 36 h 145"/>
                <a:gd name="T14" fmla="*/ 62 w 142"/>
                <a:gd name="T15" fmla="*/ 38 h 145"/>
                <a:gd name="T16" fmla="*/ 75 w 142"/>
                <a:gd name="T17" fmla="*/ 41 h 145"/>
                <a:gd name="T18" fmla="*/ 79 w 142"/>
                <a:gd name="T19" fmla="*/ 42 h 145"/>
                <a:gd name="T20" fmla="*/ 112 w 142"/>
                <a:gd name="T21" fmla="*/ 58 h 145"/>
                <a:gd name="T22" fmla="*/ 125 w 142"/>
                <a:gd name="T23" fmla="*/ 71 h 145"/>
                <a:gd name="T24" fmla="*/ 130 w 142"/>
                <a:gd name="T25" fmla="*/ 86 h 145"/>
                <a:gd name="T26" fmla="*/ 133 w 142"/>
                <a:gd name="T27" fmla="*/ 142 h 145"/>
                <a:gd name="T28" fmla="*/ 137 w 142"/>
                <a:gd name="T29" fmla="*/ 143 h 145"/>
                <a:gd name="T30" fmla="*/ 141 w 142"/>
                <a:gd name="T31" fmla="*/ 144 h 145"/>
                <a:gd name="T32" fmla="*/ 140 w 142"/>
                <a:gd name="T33" fmla="*/ 127 h 145"/>
                <a:gd name="T34" fmla="*/ 139 w 142"/>
                <a:gd name="T35" fmla="*/ 85 h 145"/>
                <a:gd name="T36" fmla="*/ 137 w 142"/>
                <a:gd name="T37" fmla="*/ 73 h 145"/>
                <a:gd name="T38" fmla="*/ 133 w 142"/>
                <a:gd name="T39" fmla="*/ 63 h 145"/>
                <a:gd name="T40" fmla="*/ 125 w 142"/>
                <a:gd name="T41" fmla="*/ 56 h 145"/>
                <a:gd name="T42" fmla="*/ 114 w 142"/>
                <a:gd name="T43" fmla="*/ 47 h 145"/>
                <a:gd name="T44" fmla="*/ 104 w 142"/>
                <a:gd name="T45" fmla="*/ 44 h 145"/>
                <a:gd name="T46" fmla="*/ 91 w 142"/>
                <a:gd name="T47" fmla="*/ 35 h 145"/>
                <a:gd name="T48" fmla="*/ 82 w 142"/>
                <a:gd name="T49" fmla="*/ 31 h 145"/>
                <a:gd name="T50" fmla="*/ 13 w 142"/>
                <a:gd name="T51" fmla="*/ 7 h 145"/>
                <a:gd name="T52" fmla="*/ 7 w 142"/>
                <a:gd name="T53" fmla="*/ 0 h 145"/>
                <a:gd name="T54" fmla="*/ 0 w 142"/>
                <a:gd name="T55" fmla="*/ 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2" h="145">
                  <a:moveTo>
                    <a:pt x="0" y="5"/>
                  </a:moveTo>
                  <a:lnTo>
                    <a:pt x="0" y="7"/>
                  </a:lnTo>
                  <a:lnTo>
                    <a:pt x="2" y="12"/>
                  </a:lnTo>
                  <a:lnTo>
                    <a:pt x="4" y="17"/>
                  </a:lnTo>
                  <a:lnTo>
                    <a:pt x="9" y="21"/>
                  </a:lnTo>
                  <a:lnTo>
                    <a:pt x="18" y="23"/>
                  </a:lnTo>
                  <a:lnTo>
                    <a:pt x="58" y="36"/>
                  </a:lnTo>
                  <a:lnTo>
                    <a:pt x="62" y="38"/>
                  </a:lnTo>
                  <a:lnTo>
                    <a:pt x="75" y="41"/>
                  </a:lnTo>
                  <a:lnTo>
                    <a:pt x="79" y="42"/>
                  </a:lnTo>
                  <a:lnTo>
                    <a:pt x="112" y="58"/>
                  </a:lnTo>
                  <a:lnTo>
                    <a:pt x="125" y="71"/>
                  </a:lnTo>
                  <a:lnTo>
                    <a:pt x="130" y="86"/>
                  </a:lnTo>
                  <a:lnTo>
                    <a:pt x="133" y="142"/>
                  </a:lnTo>
                  <a:lnTo>
                    <a:pt x="137" y="143"/>
                  </a:lnTo>
                  <a:lnTo>
                    <a:pt x="141" y="144"/>
                  </a:lnTo>
                  <a:lnTo>
                    <a:pt x="140" y="127"/>
                  </a:lnTo>
                  <a:lnTo>
                    <a:pt x="139" y="85"/>
                  </a:lnTo>
                  <a:lnTo>
                    <a:pt x="137" y="73"/>
                  </a:lnTo>
                  <a:lnTo>
                    <a:pt x="133" y="63"/>
                  </a:lnTo>
                  <a:lnTo>
                    <a:pt x="125" y="56"/>
                  </a:lnTo>
                  <a:lnTo>
                    <a:pt x="114" y="47"/>
                  </a:lnTo>
                  <a:lnTo>
                    <a:pt x="104" y="44"/>
                  </a:lnTo>
                  <a:lnTo>
                    <a:pt x="91" y="35"/>
                  </a:lnTo>
                  <a:lnTo>
                    <a:pt x="82" y="31"/>
                  </a:lnTo>
                  <a:lnTo>
                    <a:pt x="13" y="7"/>
                  </a:lnTo>
                  <a:lnTo>
                    <a:pt x="7" y="0"/>
                  </a:lnTo>
                  <a:lnTo>
                    <a:pt x="0" y="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39" name="Freeform 155"/>
            <p:cNvSpPr>
              <a:spLocks/>
            </p:cNvSpPr>
            <p:nvPr/>
          </p:nvSpPr>
          <p:spPr bwMode="auto">
            <a:xfrm>
              <a:off x="412" y="1824"/>
              <a:ext cx="25" cy="25"/>
            </a:xfrm>
            <a:custGeom>
              <a:avLst/>
              <a:gdLst>
                <a:gd name="T0" fmla="*/ 0 w 25"/>
                <a:gd name="T1" fmla="*/ 0 h 25"/>
                <a:gd name="T2" fmla="*/ 0 w 25"/>
                <a:gd name="T3" fmla="*/ 0 h 25"/>
                <a:gd name="T4" fmla="*/ 2 w 25"/>
                <a:gd name="T5" fmla="*/ 6 h 25"/>
                <a:gd name="T6" fmla="*/ 3 w 25"/>
                <a:gd name="T7" fmla="*/ 11 h 25"/>
                <a:gd name="T8" fmla="*/ 5 w 25"/>
                <a:gd name="T9" fmla="*/ 16 h 25"/>
                <a:gd name="T10" fmla="*/ 9 w 25"/>
                <a:gd name="T11" fmla="*/ 20 h 25"/>
                <a:gd name="T12" fmla="*/ 11 w 25"/>
                <a:gd name="T13" fmla="*/ 24 h 25"/>
                <a:gd name="T14" fmla="*/ 24 w 25"/>
                <a:gd name="T15" fmla="*/ 3 h 25"/>
                <a:gd name="T16" fmla="*/ 20 w 25"/>
                <a:gd name="T17" fmla="*/ 4 h 25"/>
                <a:gd name="T18" fmla="*/ 16 w 25"/>
                <a:gd name="T19" fmla="*/ 4 h 25"/>
                <a:gd name="T20" fmla="*/ 11 w 25"/>
                <a:gd name="T21" fmla="*/ 4 h 25"/>
                <a:gd name="T22" fmla="*/ 7 w 25"/>
                <a:gd name="T23" fmla="*/ 3 h 25"/>
                <a:gd name="T24" fmla="*/ 2 w 25"/>
                <a:gd name="T25" fmla="*/ 0 h 25"/>
                <a:gd name="T26" fmla="*/ 0 w 25"/>
                <a:gd name="T2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25">
                  <a:moveTo>
                    <a:pt x="0" y="0"/>
                  </a:moveTo>
                  <a:lnTo>
                    <a:pt x="0" y="0"/>
                  </a:lnTo>
                  <a:lnTo>
                    <a:pt x="2" y="6"/>
                  </a:lnTo>
                  <a:lnTo>
                    <a:pt x="3" y="11"/>
                  </a:lnTo>
                  <a:lnTo>
                    <a:pt x="5" y="16"/>
                  </a:lnTo>
                  <a:lnTo>
                    <a:pt x="9" y="20"/>
                  </a:lnTo>
                  <a:lnTo>
                    <a:pt x="11" y="24"/>
                  </a:lnTo>
                  <a:lnTo>
                    <a:pt x="24" y="3"/>
                  </a:lnTo>
                  <a:lnTo>
                    <a:pt x="20" y="4"/>
                  </a:lnTo>
                  <a:lnTo>
                    <a:pt x="16" y="4"/>
                  </a:lnTo>
                  <a:lnTo>
                    <a:pt x="11" y="4"/>
                  </a:lnTo>
                  <a:lnTo>
                    <a:pt x="7" y="3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40" name="Freeform 156"/>
            <p:cNvSpPr>
              <a:spLocks/>
            </p:cNvSpPr>
            <p:nvPr/>
          </p:nvSpPr>
          <p:spPr bwMode="auto">
            <a:xfrm>
              <a:off x="352" y="1868"/>
              <a:ext cx="58" cy="46"/>
            </a:xfrm>
            <a:custGeom>
              <a:avLst/>
              <a:gdLst>
                <a:gd name="T0" fmla="*/ 0 w 58"/>
                <a:gd name="T1" fmla="*/ 0 h 46"/>
                <a:gd name="T2" fmla="*/ 0 w 58"/>
                <a:gd name="T3" fmla="*/ 2 h 46"/>
                <a:gd name="T4" fmla="*/ 0 w 58"/>
                <a:gd name="T5" fmla="*/ 8 h 46"/>
                <a:gd name="T6" fmla="*/ 0 w 58"/>
                <a:gd name="T7" fmla="*/ 45 h 46"/>
                <a:gd name="T8" fmla="*/ 4 w 58"/>
                <a:gd name="T9" fmla="*/ 45 h 46"/>
                <a:gd name="T10" fmla="*/ 57 w 58"/>
                <a:gd name="T11" fmla="*/ 31 h 46"/>
                <a:gd name="T12" fmla="*/ 56 w 58"/>
                <a:gd name="T13" fmla="*/ 27 h 46"/>
                <a:gd name="T14" fmla="*/ 54 w 58"/>
                <a:gd name="T15" fmla="*/ 25 h 46"/>
                <a:gd name="T16" fmla="*/ 44 w 58"/>
                <a:gd name="T17" fmla="*/ 12 h 46"/>
                <a:gd name="T18" fmla="*/ 40 w 58"/>
                <a:gd name="T19" fmla="*/ 10 h 46"/>
                <a:gd name="T20" fmla="*/ 2 w 58"/>
                <a:gd name="T21" fmla="*/ 1 h 46"/>
                <a:gd name="T22" fmla="*/ 0 w 58"/>
                <a:gd name="T23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46">
                  <a:moveTo>
                    <a:pt x="0" y="0"/>
                  </a:moveTo>
                  <a:lnTo>
                    <a:pt x="0" y="2"/>
                  </a:lnTo>
                  <a:lnTo>
                    <a:pt x="0" y="8"/>
                  </a:lnTo>
                  <a:lnTo>
                    <a:pt x="0" y="45"/>
                  </a:lnTo>
                  <a:lnTo>
                    <a:pt x="4" y="45"/>
                  </a:lnTo>
                  <a:lnTo>
                    <a:pt x="57" y="31"/>
                  </a:lnTo>
                  <a:lnTo>
                    <a:pt x="56" y="27"/>
                  </a:lnTo>
                  <a:lnTo>
                    <a:pt x="54" y="25"/>
                  </a:lnTo>
                  <a:lnTo>
                    <a:pt x="44" y="12"/>
                  </a:lnTo>
                  <a:lnTo>
                    <a:pt x="40" y="10"/>
                  </a:lnTo>
                  <a:lnTo>
                    <a:pt x="2" y="1"/>
                  </a:lnTo>
                  <a:lnTo>
                    <a:pt x="0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41" name="Freeform 157"/>
            <p:cNvSpPr>
              <a:spLocks/>
            </p:cNvSpPr>
            <p:nvPr/>
          </p:nvSpPr>
          <p:spPr bwMode="auto">
            <a:xfrm>
              <a:off x="363" y="1919"/>
              <a:ext cx="66" cy="18"/>
            </a:xfrm>
            <a:custGeom>
              <a:avLst/>
              <a:gdLst>
                <a:gd name="T0" fmla="*/ 0 w 66"/>
                <a:gd name="T1" fmla="*/ 11 h 18"/>
                <a:gd name="T2" fmla="*/ 1 w 66"/>
                <a:gd name="T3" fmla="*/ 11 h 18"/>
                <a:gd name="T4" fmla="*/ 6 w 66"/>
                <a:gd name="T5" fmla="*/ 13 h 18"/>
                <a:gd name="T6" fmla="*/ 9 w 66"/>
                <a:gd name="T7" fmla="*/ 14 h 18"/>
                <a:gd name="T8" fmla="*/ 34 w 66"/>
                <a:gd name="T9" fmla="*/ 17 h 18"/>
                <a:gd name="T10" fmla="*/ 63 w 66"/>
                <a:gd name="T11" fmla="*/ 17 h 18"/>
                <a:gd name="T12" fmla="*/ 65 w 66"/>
                <a:gd name="T13" fmla="*/ 1 h 18"/>
                <a:gd name="T14" fmla="*/ 56 w 66"/>
                <a:gd name="T15" fmla="*/ 0 h 18"/>
                <a:gd name="T16" fmla="*/ 52 w 66"/>
                <a:gd name="T17" fmla="*/ 0 h 18"/>
                <a:gd name="T18" fmla="*/ 3 w 66"/>
                <a:gd name="T19" fmla="*/ 9 h 18"/>
                <a:gd name="T20" fmla="*/ 0 w 66"/>
                <a:gd name="T21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18">
                  <a:moveTo>
                    <a:pt x="0" y="11"/>
                  </a:moveTo>
                  <a:lnTo>
                    <a:pt x="1" y="11"/>
                  </a:lnTo>
                  <a:lnTo>
                    <a:pt x="6" y="13"/>
                  </a:lnTo>
                  <a:lnTo>
                    <a:pt x="9" y="14"/>
                  </a:lnTo>
                  <a:lnTo>
                    <a:pt x="34" y="17"/>
                  </a:lnTo>
                  <a:lnTo>
                    <a:pt x="63" y="17"/>
                  </a:lnTo>
                  <a:lnTo>
                    <a:pt x="65" y="1"/>
                  </a:lnTo>
                  <a:lnTo>
                    <a:pt x="56" y="0"/>
                  </a:lnTo>
                  <a:lnTo>
                    <a:pt x="52" y="0"/>
                  </a:lnTo>
                  <a:lnTo>
                    <a:pt x="3" y="9"/>
                  </a:lnTo>
                  <a:lnTo>
                    <a:pt x="0" y="11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42" name="Freeform 158"/>
            <p:cNvSpPr>
              <a:spLocks/>
            </p:cNvSpPr>
            <p:nvPr/>
          </p:nvSpPr>
          <p:spPr bwMode="auto">
            <a:xfrm>
              <a:off x="463" y="1935"/>
              <a:ext cx="170" cy="40"/>
            </a:xfrm>
            <a:custGeom>
              <a:avLst/>
              <a:gdLst>
                <a:gd name="T0" fmla="*/ 7 w 170"/>
                <a:gd name="T1" fmla="*/ 1 h 40"/>
                <a:gd name="T2" fmla="*/ 4 w 170"/>
                <a:gd name="T3" fmla="*/ 2 h 40"/>
                <a:gd name="T4" fmla="*/ 0 w 170"/>
                <a:gd name="T5" fmla="*/ 3 h 40"/>
                <a:gd name="T6" fmla="*/ 4 w 170"/>
                <a:gd name="T7" fmla="*/ 9 h 40"/>
                <a:gd name="T8" fmla="*/ 18 w 170"/>
                <a:gd name="T9" fmla="*/ 9 h 40"/>
                <a:gd name="T10" fmla="*/ 36 w 170"/>
                <a:gd name="T11" fmla="*/ 9 h 40"/>
                <a:gd name="T12" fmla="*/ 40 w 170"/>
                <a:gd name="T13" fmla="*/ 9 h 40"/>
                <a:gd name="T14" fmla="*/ 59 w 170"/>
                <a:gd name="T15" fmla="*/ 15 h 40"/>
                <a:gd name="T16" fmla="*/ 63 w 170"/>
                <a:gd name="T17" fmla="*/ 17 h 40"/>
                <a:gd name="T18" fmla="*/ 113 w 170"/>
                <a:gd name="T19" fmla="*/ 39 h 40"/>
                <a:gd name="T20" fmla="*/ 118 w 170"/>
                <a:gd name="T21" fmla="*/ 39 h 40"/>
                <a:gd name="T22" fmla="*/ 129 w 170"/>
                <a:gd name="T23" fmla="*/ 34 h 40"/>
                <a:gd name="T24" fmla="*/ 132 w 170"/>
                <a:gd name="T25" fmla="*/ 33 h 40"/>
                <a:gd name="T26" fmla="*/ 154 w 170"/>
                <a:gd name="T27" fmla="*/ 17 h 40"/>
                <a:gd name="T28" fmla="*/ 160 w 170"/>
                <a:gd name="T29" fmla="*/ 11 h 40"/>
                <a:gd name="T30" fmla="*/ 169 w 170"/>
                <a:gd name="T31" fmla="*/ 2 h 40"/>
                <a:gd name="T32" fmla="*/ 165 w 170"/>
                <a:gd name="T33" fmla="*/ 1 h 40"/>
                <a:gd name="T34" fmla="*/ 132 w 170"/>
                <a:gd name="T35" fmla="*/ 0 h 40"/>
                <a:gd name="T36" fmla="*/ 127 w 170"/>
                <a:gd name="T37" fmla="*/ 0 h 40"/>
                <a:gd name="T38" fmla="*/ 99 w 170"/>
                <a:gd name="T39" fmla="*/ 1 h 40"/>
                <a:gd name="T40" fmla="*/ 95 w 170"/>
                <a:gd name="T41" fmla="*/ 2 h 40"/>
                <a:gd name="T42" fmla="*/ 31 w 170"/>
                <a:gd name="T43" fmla="*/ 3 h 40"/>
                <a:gd name="T44" fmla="*/ 7 w 170"/>
                <a:gd name="T4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0" h="40">
                  <a:moveTo>
                    <a:pt x="7" y="1"/>
                  </a:moveTo>
                  <a:lnTo>
                    <a:pt x="4" y="2"/>
                  </a:lnTo>
                  <a:lnTo>
                    <a:pt x="0" y="3"/>
                  </a:lnTo>
                  <a:lnTo>
                    <a:pt x="4" y="9"/>
                  </a:lnTo>
                  <a:lnTo>
                    <a:pt x="18" y="9"/>
                  </a:lnTo>
                  <a:lnTo>
                    <a:pt x="36" y="9"/>
                  </a:lnTo>
                  <a:lnTo>
                    <a:pt x="40" y="9"/>
                  </a:lnTo>
                  <a:lnTo>
                    <a:pt x="59" y="15"/>
                  </a:lnTo>
                  <a:lnTo>
                    <a:pt x="63" y="17"/>
                  </a:lnTo>
                  <a:lnTo>
                    <a:pt x="113" y="39"/>
                  </a:lnTo>
                  <a:lnTo>
                    <a:pt x="118" y="39"/>
                  </a:lnTo>
                  <a:lnTo>
                    <a:pt x="129" y="34"/>
                  </a:lnTo>
                  <a:lnTo>
                    <a:pt x="132" y="33"/>
                  </a:lnTo>
                  <a:lnTo>
                    <a:pt x="154" y="17"/>
                  </a:lnTo>
                  <a:lnTo>
                    <a:pt x="160" y="11"/>
                  </a:lnTo>
                  <a:lnTo>
                    <a:pt x="169" y="2"/>
                  </a:lnTo>
                  <a:lnTo>
                    <a:pt x="165" y="1"/>
                  </a:lnTo>
                  <a:lnTo>
                    <a:pt x="132" y="0"/>
                  </a:lnTo>
                  <a:lnTo>
                    <a:pt x="127" y="0"/>
                  </a:lnTo>
                  <a:lnTo>
                    <a:pt x="99" y="1"/>
                  </a:lnTo>
                  <a:lnTo>
                    <a:pt x="95" y="2"/>
                  </a:lnTo>
                  <a:lnTo>
                    <a:pt x="31" y="3"/>
                  </a:lnTo>
                  <a:lnTo>
                    <a:pt x="7" y="1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43" name="Freeform 159"/>
            <p:cNvSpPr>
              <a:spLocks/>
            </p:cNvSpPr>
            <p:nvPr/>
          </p:nvSpPr>
          <p:spPr bwMode="auto">
            <a:xfrm>
              <a:off x="460" y="1961"/>
              <a:ext cx="88" cy="27"/>
            </a:xfrm>
            <a:custGeom>
              <a:avLst/>
              <a:gdLst>
                <a:gd name="T0" fmla="*/ 0 w 88"/>
                <a:gd name="T1" fmla="*/ 2 h 27"/>
                <a:gd name="T2" fmla="*/ 1 w 88"/>
                <a:gd name="T3" fmla="*/ 5 h 27"/>
                <a:gd name="T4" fmla="*/ 11 w 88"/>
                <a:gd name="T5" fmla="*/ 7 h 27"/>
                <a:gd name="T6" fmla="*/ 28 w 88"/>
                <a:gd name="T7" fmla="*/ 7 h 27"/>
                <a:gd name="T8" fmla="*/ 42 w 88"/>
                <a:gd name="T9" fmla="*/ 8 h 27"/>
                <a:gd name="T10" fmla="*/ 59 w 88"/>
                <a:gd name="T11" fmla="*/ 12 h 27"/>
                <a:gd name="T12" fmla="*/ 64 w 88"/>
                <a:gd name="T13" fmla="*/ 14 h 27"/>
                <a:gd name="T14" fmla="*/ 83 w 88"/>
                <a:gd name="T15" fmla="*/ 26 h 27"/>
                <a:gd name="T16" fmla="*/ 87 w 88"/>
                <a:gd name="T17" fmla="*/ 26 h 27"/>
                <a:gd name="T18" fmla="*/ 85 w 88"/>
                <a:gd name="T19" fmla="*/ 22 h 27"/>
                <a:gd name="T20" fmla="*/ 74 w 88"/>
                <a:gd name="T21" fmla="*/ 14 h 27"/>
                <a:gd name="T22" fmla="*/ 59 w 88"/>
                <a:gd name="T23" fmla="*/ 8 h 27"/>
                <a:gd name="T24" fmla="*/ 45 w 88"/>
                <a:gd name="T25" fmla="*/ 3 h 27"/>
                <a:gd name="T26" fmla="*/ 30 w 88"/>
                <a:gd name="T27" fmla="*/ 0 h 27"/>
                <a:gd name="T28" fmla="*/ 15 w 88"/>
                <a:gd name="T29" fmla="*/ 0 h 27"/>
                <a:gd name="T30" fmla="*/ 5 w 88"/>
                <a:gd name="T31" fmla="*/ 0 h 27"/>
                <a:gd name="T32" fmla="*/ 0 w 88"/>
                <a:gd name="T33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8" h="27">
                  <a:moveTo>
                    <a:pt x="0" y="2"/>
                  </a:moveTo>
                  <a:lnTo>
                    <a:pt x="1" y="5"/>
                  </a:lnTo>
                  <a:lnTo>
                    <a:pt x="11" y="7"/>
                  </a:lnTo>
                  <a:lnTo>
                    <a:pt x="28" y="7"/>
                  </a:lnTo>
                  <a:lnTo>
                    <a:pt x="42" y="8"/>
                  </a:lnTo>
                  <a:lnTo>
                    <a:pt x="59" y="12"/>
                  </a:lnTo>
                  <a:lnTo>
                    <a:pt x="64" y="14"/>
                  </a:lnTo>
                  <a:lnTo>
                    <a:pt x="83" y="26"/>
                  </a:lnTo>
                  <a:lnTo>
                    <a:pt x="87" y="26"/>
                  </a:lnTo>
                  <a:lnTo>
                    <a:pt x="85" y="22"/>
                  </a:lnTo>
                  <a:lnTo>
                    <a:pt x="74" y="14"/>
                  </a:lnTo>
                  <a:lnTo>
                    <a:pt x="59" y="8"/>
                  </a:lnTo>
                  <a:lnTo>
                    <a:pt x="45" y="3"/>
                  </a:lnTo>
                  <a:lnTo>
                    <a:pt x="30" y="0"/>
                  </a:lnTo>
                  <a:lnTo>
                    <a:pt x="15" y="0"/>
                  </a:lnTo>
                  <a:lnTo>
                    <a:pt x="5" y="0"/>
                  </a:lnTo>
                  <a:lnTo>
                    <a:pt x="0" y="2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44" name="Freeform 160"/>
            <p:cNvSpPr>
              <a:spLocks/>
            </p:cNvSpPr>
            <p:nvPr/>
          </p:nvSpPr>
          <p:spPr bwMode="auto">
            <a:xfrm>
              <a:off x="705" y="1810"/>
              <a:ext cx="98" cy="59"/>
            </a:xfrm>
            <a:custGeom>
              <a:avLst/>
              <a:gdLst>
                <a:gd name="T0" fmla="*/ 12 w 98"/>
                <a:gd name="T1" fmla="*/ 5 h 59"/>
                <a:gd name="T2" fmla="*/ 41 w 98"/>
                <a:gd name="T3" fmla="*/ 8 h 59"/>
                <a:gd name="T4" fmla="*/ 65 w 98"/>
                <a:gd name="T5" fmla="*/ 14 h 59"/>
                <a:gd name="T6" fmla="*/ 89 w 98"/>
                <a:gd name="T7" fmla="*/ 26 h 59"/>
                <a:gd name="T8" fmla="*/ 96 w 98"/>
                <a:gd name="T9" fmla="*/ 54 h 59"/>
                <a:gd name="T10" fmla="*/ 97 w 98"/>
                <a:gd name="T11" fmla="*/ 58 h 59"/>
                <a:gd name="T12" fmla="*/ 88 w 98"/>
                <a:gd name="T13" fmla="*/ 13 h 59"/>
                <a:gd name="T14" fmla="*/ 0 w 98"/>
                <a:gd name="T15" fmla="*/ 0 h 59"/>
                <a:gd name="T16" fmla="*/ 12 w 98"/>
                <a:gd name="T17" fmla="*/ 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9">
                  <a:moveTo>
                    <a:pt x="12" y="5"/>
                  </a:moveTo>
                  <a:lnTo>
                    <a:pt x="41" y="8"/>
                  </a:lnTo>
                  <a:lnTo>
                    <a:pt x="65" y="14"/>
                  </a:lnTo>
                  <a:lnTo>
                    <a:pt x="89" y="26"/>
                  </a:lnTo>
                  <a:lnTo>
                    <a:pt x="96" y="54"/>
                  </a:lnTo>
                  <a:lnTo>
                    <a:pt x="97" y="58"/>
                  </a:lnTo>
                  <a:lnTo>
                    <a:pt x="88" y="13"/>
                  </a:lnTo>
                  <a:lnTo>
                    <a:pt x="0" y="0"/>
                  </a:lnTo>
                  <a:lnTo>
                    <a:pt x="12" y="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45" name="Freeform 161"/>
            <p:cNvSpPr>
              <a:spLocks/>
            </p:cNvSpPr>
            <p:nvPr/>
          </p:nvSpPr>
          <p:spPr bwMode="auto">
            <a:xfrm>
              <a:off x="477" y="1795"/>
              <a:ext cx="292" cy="210"/>
            </a:xfrm>
            <a:custGeom>
              <a:avLst/>
              <a:gdLst>
                <a:gd name="T0" fmla="*/ 177 w 292"/>
                <a:gd name="T1" fmla="*/ 6 h 210"/>
                <a:gd name="T2" fmla="*/ 121 w 292"/>
                <a:gd name="T3" fmla="*/ 66 h 210"/>
                <a:gd name="T4" fmla="*/ 69 w 292"/>
                <a:gd name="T5" fmla="*/ 94 h 210"/>
                <a:gd name="T6" fmla="*/ 12 w 292"/>
                <a:gd name="T7" fmla="*/ 116 h 210"/>
                <a:gd name="T8" fmla="*/ 0 w 292"/>
                <a:gd name="T9" fmla="*/ 125 h 210"/>
                <a:gd name="T10" fmla="*/ 95 w 292"/>
                <a:gd name="T11" fmla="*/ 127 h 210"/>
                <a:gd name="T12" fmla="*/ 187 w 292"/>
                <a:gd name="T13" fmla="*/ 129 h 210"/>
                <a:gd name="T14" fmla="*/ 237 w 292"/>
                <a:gd name="T15" fmla="*/ 153 h 210"/>
                <a:gd name="T16" fmla="*/ 271 w 292"/>
                <a:gd name="T17" fmla="*/ 168 h 210"/>
                <a:gd name="T18" fmla="*/ 277 w 292"/>
                <a:gd name="T19" fmla="*/ 209 h 210"/>
                <a:gd name="T20" fmla="*/ 291 w 292"/>
                <a:gd name="T21" fmla="*/ 129 h 210"/>
                <a:gd name="T22" fmla="*/ 256 w 292"/>
                <a:gd name="T23" fmla="*/ 140 h 210"/>
                <a:gd name="T24" fmla="*/ 251 w 292"/>
                <a:gd name="T25" fmla="*/ 119 h 210"/>
                <a:gd name="T26" fmla="*/ 195 w 292"/>
                <a:gd name="T27" fmla="*/ 122 h 210"/>
                <a:gd name="T28" fmla="*/ 167 w 292"/>
                <a:gd name="T29" fmla="*/ 94 h 210"/>
                <a:gd name="T30" fmla="*/ 165 w 292"/>
                <a:gd name="T31" fmla="*/ 54 h 210"/>
                <a:gd name="T32" fmla="*/ 187 w 292"/>
                <a:gd name="T33" fmla="*/ 0 h 210"/>
                <a:gd name="T34" fmla="*/ 177 w 292"/>
                <a:gd name="T35" fmla="*/ 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2" h="210">
                  <a:moveTo>
                    <a:pt x="177" y="6"/>
                  </a:moveTo>
                  <a:lnTo>
                    <a:pt x="121" y="66"/>
                  </a:lnTo>
                  <a:lnTo>
                    <a:pt x="69" y="94"/>
                  </a:lnTo>
                  <a:lnTo>
                    <a:pt x="12" y="116"/>
                  </a:lnTo>
                  <a:lnTo>
                    <a:pt x="0" y="125"/>
                  </a:lnTo>
                  <a:lnTo>
                    <a:pt x="95" y="127"/>
                  </a:lnTo>
                  <a:lnTo>
                    <a:pt x="187" y="129"/>
                  </a:lnTo>
                  <a:lnTo>
                    <a:pt x="237" y="153"/>
                  </a:lnTo>
                  <a:lnTo>
                    <a:pt x="271" y="168"/>
                  </a:lnTo>
                  <a:lnTo>
                    <a:pt x="277" y="209"/>
                  </a:lnTo>
                  <a:lnTo>
                    <a:pt x="291" y="129"/>
                  </a:lnTo>
                  <a:lnTo>
                    <a:pt x="256" y="140"/>
                  </a:lnTo>
                  <a:lnTo>
                    <a:pt x="251" y="119"/>
                  </a:lnTo>
                  <a:lnTo>
                    <a:pt x="195" y="122"/>
                  </a:lnTo>
                  <a:lnTo>
                    <a:pt x="167" y="94"/>
                  </a:lnTo>
                  <a:lnTo>
                    <a:pt x="165" y="54"/>
                  </a:lnTo>
                  <a:lnTo>
                    <a:pt x="187" y="0"/>
                  </a:lnTo>
                  <a:lnTo>
                    <a:pt x="177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46" name="Oval 162"/>
            <p:cNvSpPr>
              <a:spLocks noChangeArrowheads="1"/>
            </p:cNvSpPr>
            <p:nvPr/>
          </p:nvSpPr>
          <p:spPr bwMode="auto">
            <a:xfrm>
              <a:off x="603" y="2212"/>
              <a:ext cx="26" cy="22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47" name="Oval 163"/>
            <p:cNvSpPr>
              <a:spLocks noChangeArrowheads="1"/>
            </p:cNvSpPr>
            <p:nvPr/>
          </p:nvSpPr>
          <p:spPr bwMode="auto">
            <a:xfrm>
              <a:off x="539" y="2256"/>
              <a:ext cx="22" cy="25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48" name="Oval 164"/>
            <p:cNvSpPr>
              <a:spLocks noChangeArrowheads="1"/>
            </p:cNvSpPr>
            <p:nvPr/>
          </p:nvSpPr>
          <p:spPr bwMode="auto">
            <a:xfrm>
              <a:off x="420" y="2265"/>
              <a:ext cx="20" cy="25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49" name="Oval 165"/>
            <p:cNvSpPr>
              <a:spLocks noChangeArrowheads="1"/>
            </p:cNvSpPr>
            <p:nvPr/>
          </p:nvSpPr>
          <p:spPr bwMode="auto">
            <a:xfrm>
              <a:off x="345" y="2231"/>
              <a:ext cx="19" cy="19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50" name="Freeform 166"/>
            <p:cNvSpPr>
              <a:spLocks/>
            </p:cNvSpPr>
            <p:nvPr/>
          </p:nvSpPr>
          <p:spPr bwMode="auto">
            <a:xfrm>
              <a:off x="491" y="1484"/>
              <a:ext cx="126" cy="147"/>
            </a:xfrm>
            <a:custGeom>
              <a:avLst/>
              <a:gdLst>
                <a:gd name="T0" fmla="*/ 115 w 126"/>
                <a:gd name="T1" fmla="*/ 146 h 147"/>
                <a:gd name="T2" fmla="*/ 125 w 126"/>
                <a:gd name="T3" fmla="*/ 146 h 147"/>
                <a:gd name="T4" fmla="*/ 103 w 126"/>
                <a:gd name="T5" fmla="*/ 101 h 147"/>
                <a:gd name="T6" fmla="*/ 85 w 126"/>
                <a:gd name="T7" fmla="*/ 66 h 147"/>
                <a:gd name="T8" fmla="*/ 72 w 126"/>
                <a:gd name="T9" fmla="*/ 43 h 147"/>
                <a:gd name="T10" fmla="*/ 56 w 126"/>
                <a:gd name="T11" fmla="*/ 17 h 147"/>
                <a:gd name="T12" fmla="*/ 49 w 126"/>
                <a:gd name="T13" fmla="*/ 5 h 147"/>
                <a:gd name="T14" fmla="*/ 41 w 126"/>
                <a:gd name="T15" fmla="*/ 4 h 147"/>
                <a:gd name="T16" fmla="*/ 29 w 126"/>
                <a:gd name="T17" fmla="*/ 1 h 147"/>
                <a:gd name="T18" fmla="*/ 17 w 126"/>
                <a:gd name="T19" fmla="*/ 0 h 147"/>
                <a:gd name="T20" fmla="*/ 9 w 126"/>
                <a:gd name="T21" fmla="*/ 0 h 147"/>
                <a:gd name="T22" fmla="*/ 0 w 126"/>
                <a:gd name="T23" fmla="*/ 0 h 147"/>
                <a:gd name="T24" fmla="*/ 1 w 126"/>
                <a:gd name="T25" fmla="*/ 5 h 147"/>
                <a:gd name="T26" fmla="*/ 10 w 126"/>
                <a:gd name="T27" fmla="*/ 8 h 147"/>
                <a:gd name="T28" fmla="*/ 19 w 126"/>
                <a:gd name="T29" fmla="*/ 10 h 147"/>
                <a:gd name="T30" fmla="*/ 12 w 126"/>
                <a:gd name="T31" fmla="*/ 12 h 147"/>
                <a:gd name="T32" fmla="*/ 12 w 126"/>
                <a:gd name="T33" fmla="*/ 22 h 147"/>
                <a:gd name="T34" fmla="*/ 7 w 126"/>
                <a:gd name="T35" fmla="*/ 24 h 147"/>
                <a:gd name="T36" fmla="*/ 7 w 126"/>
                <a:gd name="T37" fmla="*/ 31 h 147"/>
                <a:gd name="T38" fmla="*/ 12 w 126"/>
                <a:gd name="T39" fmla="*/ 40 h 147"/>
                <a:gd name="T40" fmla="*/ 26 w 126"/>
                <a:gd name="T41" fmla="*/ 48 h 147"/>
                <a:gd name="T42" fmla="*/ 44 w 126"/>
                <a:gd name="T43" fmla="*/ 59 h 147"/>
                <a:gd name="T44" fmla="*/ 52 w 126"/>
                <a:gd name="T45" fmla="*/ 63 h 147"/>
                <a:gd name="T46" fmla="*/ 61 w 126"/>
                <a:gd name="T47" fmla="*/ 90 h 147"/>
                <a:gd name="T48" fmla="*/ 65 w 126"/>
                <a:gd name="T49" fmla="*/ 104 h 147"/>
                <a:gd name="T50" fmla="*/ 69 w 126"/>
                <a:gd name="T51" fmla="*/ 119 h 147"/>
                <a:gd name="T52" fmla="*/ 70 w 126"/>
                <a:gd name="T53" fmla="*/ 125 h 147"/>
                <a:gd name="T54" fmla="*/ 69 w 126"/>
                <a:gd name="T55" fmla="*/ 128 h 147"/>
                <a:gd name="T56" fmla="*/ 115 w 126"/>
                <a:gd name="T57" fmla="*/ 146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6" h="147">
                  <a:moveTo>
                    <a:pt x="115" y="146"/>
                  </a:moveTo>
                  <a:lnTo>
                    <a:pt x="125" y="146"/>
                  </a:lnTo>
                  <a:lnTo>
                    <a:pt x="103" y="101"/>
                  </a:lnTo>
                  <a:lnTo>
                    <a:pt x="85" y="66"/>
                  </a:lnTo>
                  <a:lnTo>
                    <a:pt x="72" y="43"/>
                  </a:lnTo>
                  <a:lnTo>
                    <a:pt x="56" y="17"/>
                  </a:lnTo>
                  <a:lnTo>
                    <a:pt x="49" y="5"/>
                  </a:lnTo>
                  <a:lnTo>
                    <a:pt x="41" y="4"/>
                  </a:lnTo>
                  <a:lnTo>
                    <a:pt x="29" y="1"/>
                  </a:lnTo>
                  <a:lnTo>
                    <a:pt x="17" y="0"/>
                  </a:lnTo>
                  <a:lnTo>
                    <a:pt x="9" y="0"/>
                  </a:lnTo>
                  <a:lnTo>
                    <a:pt x="0" y="0"/>
                  </a:lnTo>
                  <a:lnTo>
                    <a:pt x="1" y="5"/>
                  </a:lnTo>
                  <a:lnTo>
                    <a:pt x="10" y="8"/>
                  </a:lnTo>
                  <a:lnTo>
                    <a:pt x="19" y="10"/>
                  </a:lnTo>
                  <a:lnTo>
                    <a:pt x="12" y="12"/>
                  </a:lnTo>
                  <a:lnTo>
                    <a:pt x="12" y="22"/>
                  </a:lnTo>
                  <a:lnTo>
                    <a:pt x="7" y="24"/>
                  </a:lnTo>
                  <a:lnTo>
                    <a:pt x="7" y="31"/>
                  </a:lnTo>
                  <a:lnTo>
                    <a:pt x="12" y="40"/>
                  </a:lnTo>
                  <a:lnTo>
                    <a:pt x="26" y="48"/>
                  </a:lnTo>
                  <a:lnTo>
                    <a:pt x="44" y="59"/>
                  </a:lnTo>
                  <a:lnTo>
                    <a:pt x="52" y="63"/>
                  </a:lnTo>
                  <a:lnTo>
                    <a:pt x="61" y="90"/>
                  </a:lnTo>
                  <a:lnTo>
                    <a:pt x="65" y="104"/>
                  </a:lnTo>
                  <a:lnTo>
                    <a:pt x="69" y="119"/>
                  </a:lnTo>
                  <a:lnTo>
                    <a:pt x="70" y="125"/>
                  </a:lnTo>
                  <a:lnTo>
                    <a:pt x="69" y="128"/>
                  </a:lnTo>
                  <a:lnTo>
                    <a:pt x="115" y="146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51" name="Freeform 167"/>
            <p:cNvSpPr>
              <a:spLocks/>
            </p:cNvSpPr>
            <p:nvPr/>
          </p:nvSpPr>
          <p:spPr bwMode="auto">
            <a:xfrm>
              <a:off x="308" y="1516"/>
              <a:ext cx="317" cy="306"/>
            </a:xfrm>
            <a:custGeom>
              <a:avLst/>
              <a:gdLst>
                <a:gd name="T0" fmla="*/ 316 w 317"/>
                <a:gd name="T1" fmla="*/ 121 h 306"/>
                <a:gd name="T2" fmla="*/ 312 w 317"/>
                <a:gd name="T3" fmla="*/ 118 h 306"/>
                <a:gd name="T4" fmla="*/ 270 w 317"/>
                <a:gd name="T5" fmla="*/ 100 h 306"/>
                <a:gd name="T6" fmla="*/ 260 w 317"/>
                <a:gd name="T7" fmla="*/ 100 h 306"/>
                <a:gd name="T8" fmla="*/ 249 w 317"/>
                <a:gd name="T9" fmla="*/ 93 h 306"/>
                <a:gd name="T10" fmla="*/ 233 w 317"/>
                <a:gd name="T11" fmla="*/ 79 h 306"/>
                <a:gd name="T12" fmla="*/ 223 w 317"/>
                <a:gd name="T13" fmla="*/ 69 h 306"/>
                <a:gd name="T14" fmla="*/ 200 w 317"/>
                <a:gd name="T15" fmla="*/ 37 h 306"/>
                <a:gd name="T16" fmla="*/ 168 w 317"/>
                <a:gd name="T17" fmla="*/ 27 h 306"/>
                <a:gd name="T18" fmla="*/ 147 w 317"/>
                <a:gd name="T19" fmla="*/ 8 h 306"/>
                <a:gd name="T20" fmla="*/ 143 w 317"/>
                <a:gd name="T21" fmla="*/ 28 h 306"/>
                <a:gd name="T22" fmla="*/ 105 w 317"/>
                <a:gd name="T23" fmla="*/ 6 h 306"/>
                <a:gd name="T24" fmla="*/ 75 w 317"/>
                <a:gd name="T25" fmla="*/ 0 h 306"/>
                <a:gd name="T26" fmla="*/ 48 w 317"/>
                <a:gd name="T27" fmla="*/ 19 h 306"/>
                <a:gd name="T28" fmla="*/ 36 w 317"/>
                <a:gd name="T29" fmla="*/ 43 h 306"/>
                <a:gd name="T30" fmla="*/ 16 w 317"/>
                <a:gd name="T31" fmla="*/ 100 h 306"/>
                <a:gd name="T32" fmla="*/ 0 w 317"/>
                <a:gd name="T33" fmla="*/ 139 h 306"/>
                <a:gd name="T34" fmla="*/ 41 w 317"/>
                <a:gd name="T35" fmla="*/ 224 h 306"/>
                <a:gd name="T36" fmla="*/ 105 w 317"/>
                <a:gd name="T37" fmla="*/ 294 h 306"/>
                <a:gd name="T38" fmla="*/ 139 w 317"/>
                <a:gd name="T39" fmla="*/ 305 h 306"/>
                <a:gd name="T40" fmla="*/ 170 w 317"/>
                <a:gd name="T41" fmla="*/ 281 h 306"/>
                <a:gd name="T42" fmla="*/ 165 w 317"/>
                <a:gd name="T43" fmla="*/ 226 h 306"/>
                <a:gd name="T44" fmla="*/ 179 w 317"/>
                <a:gd name="T45" fmla="*/ 216 h 306"/>
                <a:gd name="T46" fmla="*/ 229 w 317"/>
                <a:gd name="T47" fmla="*/ 194 h 306"/>
                <a:gd name="T48" fmla="*/ 296 w 317"/>
                <a:gd name="T49" fmla="*/ 142 h 306"/>
                <a:gd name="T50" fmla="*/ 316 w 317"/>
                <a:gd name="T51" fmla="*/ 121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7" h="306">
                  <a:moveTo>
                    <a:pt x="316" y="121"/>
                  </a:moveTo>
                  <a:lnTo>
                    <a:pt x="312" y="118"/>
                  </a:lnTo>
                  <a:lnTo>
                    <a:pt x="270" y="100"/>
                  </a:lnTo>
                  <a:lnTo>
                    <a:pt x="260" y="100"/>
                  </a:lnTo>
                  <a:lnTo>
                    <a:pt x="249" y="93"/>
                  </a:lnTo>
                  <a:lnTo>
                    <a:pt x="233" y="79"/>
                  </a:lnTo>
                  <a:lnTo>
                    <a:pt x="223" y="69"/>
                  </a:lnTo>
                  <a:lnTo>
                    <a:pt x="200" y="37"/>
                  </a:lnTo>
                  <a:lnTo>
                    <a:pt x="168" y="27"/>
                  </a:lnTo>
                  <a:lnTo>
                    <a:pt x="147" y="8"/>
                  </a:lnTo>
                  <a:lnTo>
                    <a:pt x="143" y="28"/>
                  </a:lnTo>
                  <a:lnTo>
                    <a:pt x="105" y="6"/>
                  </a:lnTo>
                  <a:lnTo>
                    <a:pt x="75" y="0"/>
                  </a:lnTo>
                  <a:lnTo>
                    <a:pt x="48" y="19"/>
                  </a:lnTo>
                  <a:lnTo>
                    <a:pt x="36" y="43"/>
                  </a:lnTo>
                  <a:lnTo>
                    <a:pt x="16" y="100"/>
                  </a:lnTo>
                  <a:lnTo>
                    <a:pt x="0" y="139"/>
                  </a:lnTo>
                  <a:lnTo>
                    <a:pt x="41" y="224"/>
                  </a:lnTo>
                  <a:lnTo>
                    <a:pt x="105" y="294"/>
                  </a:lnTo>
                  <a:lnTo>
                    <a:pt x="139" y="305"/>
                  </a:lnTo>
                  <a:lnTo>
                    <a:pt x="170" y="281"/>
                  </a:lnTo>
                  <a:lnTo>
                    <a:pt x="165" y="226"/>
                  </a:lnTo>
                  <a:lnTo>
                    <a:pt x="179" y="216"/>
                  </a:lnTo>
                  <a:lnTo>
                    <a:pt x="229" y="194"/>
                  </a:lnTo>
                  <a:lnTo>
                    <a:pt x="296" y="142"/>
                  </a:lnTo>
                  <a:lnTo>
                    <a:pt x="316" y="121"/>
                  </a:lnTo>
                </a:path>
              </a:pathLst>
            </a:custGeom>
            <a:solidFill>
              <a:srgbClr val="606060"/>
            </a:solidFill>
            <a:ln w="12700" cap="rnd" cmpd="sng">
              <a:solidFill>
                <a:srgbClr val="60606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52" name="Freeform 168"/>
            <p:cNvSpPr>
              <a:spLocks/>
            </p:cNvSpPr>
            <p:nvPr/>
          </p:nvSpPr>
          <p:spPr bwMode="auto">
            <a:xfrm>
              <a:off x="351" y="1548"/>
              <a:ext cx="105" cy="162"/>
            </a:xfrm>
            <a:custGeom>
              <a:avLst/>
              <a:gdLst>
                <a:gd name="T0" fmla="*/ 10 w 105"/>
                <a:gd name="T1" fmla="*/ 12 h 162"/>
                <a:gd name="T2" fmla="*/ 13 w 105"/>
                <a:gd name="T3" fmla="*/ 10 h 162"/>
                <a:gd name="T4" fmla="*/ 17 w 105"/>
                <a:gd name="T5" fmla="*/ 10 h 162"/>
                <a:gd name="T6" fmla="*/ 30 w 105"/>
                <a:gd name="T7" fmla="*/ 12 h 162"/>
                <a:gd name="T8" fmla="*/ 42 w 105"/>
                <a:gd name="T9" fmla="*/ 21 h 162"/>
                <a:gd name="T10" fmla="*/ 49 w 105"/>
                <a:gd name="T11" fmla="*/ 33 h 162"/>
                <a:gd name="T12" fmla="*/ 51 w 105"/>
                <a:gd name="T13" fmla="*/ 36 h 162"/>
                <a:gd name="T14" fmla="*/ 44 w 105"/>
                <a:gd name="T15" fmla="*/ 35 h 162"/>
                <a:gd name="T16" fmla="*/ 35 w 105"/>
                <a:gd name="T17" fmla="*/ 24 h 162"/>
                <a:gd name="T18" fmla="*/ 32 w 105"/>
                <a:gd name="T19" fmla="*/ 21 h 162"/>
                <a:gd name="T20" fmla="*/ 19 w 105"/>
                <a:gd name="T21" fmla="*/ 21 h 162"/>
                <a:gd name="T22" fmla="*/ 14 w 105"/>
                <a:gd name="T23" fmla="*/ 21 h 162"/>
                <a:gd name="T24" fmla="*/ 6 w 105"/>
                <a:gd name="T25" fmla="*/ 25 h 162"/>
                <a:gd name="T26" fmla="*/ 0 w 105"/>
                <a:gd name="T27" fmla="*/ 33 h 162"/>
                <a:gd name="T28" fmla="*/ 6 w 105"/>
                <a:gd name="T29" fmla="*/ 33 h 162"/>
                <a:gd name="T30" fmla="*/ 19 w 105"/>
                <a:gd name="T31" fmla="*/ 42 h 162"/>
                <a:gd name="T32" fmla="*/ 49 w 105"/>
                <a:gd name="T33" fmla="*/ 92 h 162"/>
                <a:gd name="T34" fmla="*/ 57 w 105"/>
                <a:gd name="T35" fmla="*/ 109 h 162"/>
                <a:gd name="T36" fmla="*/ 79 w 105"/>
                <a:gd name="T37" fmla="*/ 131 h 162"/>
                <a:gd name="T38" fmla="*/ 99 w 105"/>
                <a:gd name="T39" fmla="*/ 157 h 162"/>
                <a:gd name="T40" fmla="*/ 100 w 105"/>
                <a:gd name="T41" fmla="*/ 161 h 162"/>
                <a:gd name="T42" fmla="*/ 104 w 105"/>
                <a:gd name="T43" fmla="*/ 154 h 162"/>
                <a:gd name="T44" fmla="*/ 90 w 105"/>
                <a:gd name="T45" fmla="*/ 113 h 162"/>
                <a:gd name="T46" fmla="*/ 83 w 105"/>
                <a:gd name="T47" fmla="*/ 98 h 162"/>
                <a:gd name="T48" fmla="*/ 71 w 105"/>
                <a:gd name="T49" fmla="*/ 63 h 162"/>
                <a:gd name="T50" fmla="*/ 60 w 105"/>
                <a:gd name="T51" fmla="*/ 47 h 162"/>
                <a:gd name="T52" fmla="*/ 82 w 105"/>
                <a:gd name="T53" fmla="*/ 65 h 162"/>
                <a:gd name="T54" fmla="*/ 75 w 105"/>
                <a:gd name="T55" fmla="*/ 47 h 162"/>
                <a:gd name="T56" fmla="*/ 69 w 105"/>
                <a:gd name="T57" fmla="*/ 36 h 162"/>
                <a:gd name="T58" fmla="*/ 60 w 105"/>
                <a:gd name="T59" fmla="*/ 21 h 162"/>
                <a:gd name="T60" fmla="*/ 27 w 105"/>
                <a:gd name="T61" fmla="*/ 0 h 162"/>
                <a:gd name="T62" fmla="*/ 19 w 105"/>
                <a:gd name="T63" fmla="*/ 2 h 162"/>
                <a:gd name="T64" fmla="*/ 12 w 105"/>
                <a:gd name="T65" fmla="*/ 6 h 162"/>
                <a:gd name="T66" fmla="*/ 10 w 105"/>
                <a:gd name="T67" fmla="*/ 10 h 162"/>
                <a:gd name="T68" fmla="*/ 10 w 105"/>
                <a:gd name="T69" fmla="*/ 1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5" h="162">
                  <a:moveTo>
                    <a:pt x="10" y="12"/>
                  </a:moveTo>
                  <a:lnTo>
                    <a:pt x="13" y="10"/>
                  </a:lnTo>
                  <a:lnTo>
                    <a:pt x="17" y="10"/>
                  </a:lnTo>
                  <a:lnTo>
                    <a:pt x="30" y="12"/>
                  </a:lnTo>
                  <a:lnTo>
                    <a:pt x="42" y="21"/>
                  </a:lnTo>
                  <a:lnTo>
                    <a:pt x="49" y="33"/>
                  </a:lnTo>
                  <a:lnTo>
                    <a:pt x="51" y="36"/>
                  </a:lnTo>
                  <a:lnTo>
                    <a:pt x="44" y="35"/>
                  </a:lnTo>
                  <a:lnTo>
                    <a:pt x="35" y="24"/>
                  </a:lnTo>
                  <a:lnTo>
                    <a:pt x="32" y="21"/>
                  </a:lnTo>
                  <a:lnTo>
                    <a:pt x="19" y="21"/>
                  </a:lnTo>
                  <a:lnTo>
                    <a:pt x="14" y="21"/>
                  </a:lnTo>
                  <a:lnTo>
                    <a:pt x="6" y="25"/>
                  </a:lnTo>
                  <a:lnTo>
                    <a:pt x="0" y="33"/>
                  </a:lnTo>
                  <a:lnTo>
                    <a:pt x="6" y="33"/>
                  </a:lnTo>
                  <a:lnTo>
                    <a:pt x="19" y="42"/>
                  </a:lnTo>
                  <a:lnTo>
                    <a:pt x="49" y="92"/>
                  </a:lnTo>
                  <a:lnTo>
                    <a:pt x="57" y="109"/>
                  </a:lnTo>
                  <a:lnTo>
                    <a:pt x="79" y="131"/>
                  </a:lnTo>
                  <a:lnTo>
                    <a:pt x="99" y="157"/>
                  </a:lnTo>
                  <a:lnTo>
                    <a:pt x="100" y="161"/>
                  </a:lnTo>
                  <a:lnTo>
                    <a:pt x="104" y="154"/>
                  </a:lnTo>
                  <a:lnTo>
                    <a:pt x="90" y="113"/>
                  </a:lnTo>
                  <a:lnTo>
                    <a:pt x="83" y="98"/>
                  </a:lnTo>
                  <a:lnTo>
                    <a:pt x="71" y="63"/>
                  </a:lnTo>
                  <a:lnTo>
                    <a:pt x="60" y="47"/>
                  </a:lnTo>
                  <a:lnTo>
                    <a:pt x="82" y="65"/>
                  </a:lnTo>
                  <a:lnTo>
                    <a:pt x="75" y="47"/>
                  </a:lnTo>
                  <a:lnTo>
                    <a:pt x="69" y="36"/>
                  </a:lnTo>
                  <a:lnTo>
                    <a:pt x="60" y="21"/>
                  </a:lnTo>
                  <a:lnTo>
                    <a:pt x="27" y="0"/>
                  </a:lnTo>
                  <a:lnTo>
                    <a:pt x="19" y="2"/>
                  </a:lnTo>
                  <a:lnTo>
                    <a:pt x="12" y="6"/>
                  </a:lnTo>
                  <a:lnTo>
                    <a:pt x="10" y="10"/>
                  </a:lnTo>
                  <a:lnTo>
                    <a:pt x="10" y="12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53" name="Freeform 169"/>
            <p:cNvSpPr>
              <a:spLocks/>
            </p:cNvSpPr>
            <p:nvPr/>
          </p:nvSpPr>
          <p:spPr bwMode="auto">
            <a:xfrm>
              <a:off x="496" y="1552"/>
              <a:ext cx="50" cy="123"/>
            </a:xfrm>
            <a:custGeom>
              <a:avLst/>
              <a:gdLst>
                <a:gd name="T0" fmla="*/ 0 w 50"/>
                <a:gd name="T1" fmla="*/ 0 h 123"/>
                <a:gd name="T2" fmla="*/ 1 w 50"/>
                <a:gd name="T3" fmla="*/ 2 h 123"/>
                <a:gd name="T4" fmla="*/ 4 w 50"/>
                <a:gd name="T5" fmla="*/ 12 h 123"/>
                <a:gd name="T6" fmla="*/ 6 w 50"/>
                <a:gd name="T7" fmla="*/ 20 h 123"/>
                <a:gd name="T8" fmla="*/ 12 w 50"/>
                <a:gd name="T9" fmla="*/ 25 h 123"/>
                <a:gd name="T10" fmla="*/ 21 w 50"/>
                <a:gd name="T11" fmla="*/ 33 h 123"/>
                <a:gd name="T12" fmla="*/ 38 w 50"/>
                <a:gd name="T13" fmla="*/ 71 h 123"/>
                <a:gd name="T14" fmla="*/ 40 w 50"/>
                <a:gd name="T15" fmla="*/ 85 h 123"/>
                <a:gd name="T16" fmla="*/ 42 w 50"/>
                <a:gd name="T17" fmla="*/ 98 h 123"/>
                <a:gd name="T18" fmla="*/ 45 w 50"/>
                <a:gd name="T19" fmla="*/ 111 h 123"/>
                <a:gd name="T20" fmla="*/ 49 w 50"/>
                <a:gd name="T21" fmla="*/ 122 h 123"/>
                <a:gd name="T22" fmla="*/ 49 w 50"/>
                <a:gd name="T23" fmla="*/ 102 h 123"/>
                <a:gd name="T24" fmla="*/ 38 w 50"/>
                <a:gd name="T25" fmla="*/ 60 h 123"/>
                <a:gd name="T26" fmla="*/ 33 w 50"/>
                <a:gd name="T27" fmla="*/ 47 h 123"/>
                <a:gd name="T28" fmla="*/ 28 w 50"/>
                <a:gd name="T29" fmla="*/ 33 h 123"/>
                <a:gd name="T30" fmla="*/ 23 w 50"/>
                <a:gd name="T31" fmla="*/ 20 h 123"/>
                <a:gd name="T32" fmla="*/ 13 w 50"/>
                <a:gd name="T33" fmla="*/ 7 h 123"/>
                <a:gd name="T34" fmla="*/ 6 w 50"/>
                <a:gd name="T35" fmla="*/ 1 h 123"/>
                <a:gd name="T36" fmla="*/ 0 w 50"/>
                <a:gd name="T37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" h="123">
                  <a:moveTo>
                    <a:pt x="0" y="0"/>
                  </a:moveTo>
                  <a:lnTo>
                    <a:pt x="1" y="2"/>
                  </a:lnTo>
                  <a:lnTo>
                    <a:pt x="4" y="12"/>
                  </a:lnTo>
                  <a:lnTo>
                    <a:pt x="6" y="20"/>
                  </a:lnTo>
                  <a:lnTo>
                    <a:pt x="12" y="25"/>
                  </a:lnTo>
                  <a:lnTo>
                    <a:pt x="21" y="33"/>
                  </a:lnTo>
                  <a:lnTo>
                    <a:pt x="38" y="71"/>
                  </a:lnTo>
                  <a:lnTo>
                    <a:pt x="40" y="85"/>
                  </a:lnTo>
                  <a:lnTo>
                    <a:pt x="42" y="98"/>
                  </a:lnTo>
                  <a:lnTo>
                    <a:pt x="45" y="111"/>
                  </a:lnTo>
                  <a:lnTo>
                    <a:pt x="49" y="122"/>
                  </a:lnTo>
                  <a:lnTo>
                    <a:pt x="49" y="102"/>
                  </a:lnTo>
                  <a:lnTo>
                    <a:pt x="38" y="60"/>
                  </a:lnTo>
                  <a:lnTo>
                    <a:pt x="33" y="47"/>
                  </a:lnTo>
                  <a:lnTo>
                    <a:pt x="28" y="33"/>
                  </a:lnTo>
                  <a:lnTo>
                    <a:pt x="23" y="20"/>
                  </a:lnTo>
                  <a:lnTo>
                    <a:pt x="13" y="7"/>
                  </a:lnTo>
                  <a:lnTo>
                    <a:pt x="6" y="1"/>
                  </a:lnTo>
                  <a:lnTo>
                    <a:pt x="0" y="0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54" name="Freeform 170"/>
            <p:cNvSpPr>
              <a:spLocks/>
            </p:cNvSpPr>
            <p:nvPr/>
          </p:nvSpPr>
          <p:spPr bwMode="auto">
            <a:xfrm>
              <a:off x="477" y="1579"/>
              <a:ext cx="52" cy="101"/>
            </a:xfrm>
            <a:custGeom>
              <a:avLst/>
              <a:gdLst>
                <a:gd name="T0" fmla="*/ 2 w 52"/>
                <a:gd name="T1" fmla="*/ 14 h 101"/>
                <a:gd name="T2" fmla="*/ 7 w 52"/>
                <a:gd name="T3" fmla="*/ 28 h 101"/>
                <a:gd name="T4" fmla="*/ 9 w 52"/>
                <a:gd name="T5" fmla="*/ 34 h 101"/>
                <a:gd name="T6" fmla="*/ 14 w 52"/>
                <a:gd name="T7" fmla="*/ 48 h 101"/>
                <a:gd name="T8" fmla="*/ 15 w 52"/>
                <a:gd name="T9" fmla="*/ 53 h 101"/>
                <a:gd name="T10" fmla="*/ 17 w 52"/>
                <a:gd name="T11" fmla="*/ 58 h 101"/>
                <a:gd name="T12" fmla="*/ 21 w 52"/>
                <a:gd name="T13" fmla="*/ 73 h 101"/>
                <a:gd name="T14" fmla="*/ 24 w 52"/>
                <a:gd name="T15" fmla="*/ 88 h 101"/>
                <a:gd name="T16" fmla="*/ 34 w 52"/>
                <a:gd name="T17" fmla="*/ 94 h 101"/>
                <a:gd name="T18" fmla="*/ 44 w 52"/>
                <a:gd name="T19" fmla="*/ 100 h 101"/>
                <a:gd name="T20" fmla="*/ 51 w 52"/>
                <a:gd name="T21" fmla="*/ 100 h 101"/>
                <a:gd name="T22" fmla="*/ 50 w 52"/>
                <a:gd name="T23" fmla="*/ 85 h 101"/>
                <a:gd name="T24" fmla="*/ 49 w 52"/>
                <a:gd name="T25" fmla="*/ 69 h 101"/>
                <a:gd name="T26" fmla="*/ 47 w 52"/>
                <a:gd name="T27" fmla="*/ 53 h 101"/>
                <a:gd name="T28" fmla="*/ 44 w 52"/>
                <a:gd name="T29" fmla="*/ 38 h 101"/>
                <a:gd name="T30" fmla="*/ 38 w 52"/>
                <a:gd name="T31" fmla="*/ 26 h 101"/>
                <a:gd name="T32" fmla="*/ 27 w 52"/>
                <a:gd name="T33" fmla="*/ 15 h 101"/>
                <a:gd name="T34" fmla="*/ 14 w 52"/>
                <a:gd name="T35" fmla="*/ 6 h 101"/>
                <a:gd name="T36" fmla="*/ 6 w 52"/>
                <a:gd name="T37" fmla="*/ 0 h 101"/>
                <a:gd name="T38" fmla="*/ 0 w 52"/>
                <a:gd name="T39" fmla="*/ 5 h 101"/>
                <a:gd name="T40" fmla="*/ 2 w 52"/>
                <a:gd name="T41" fmla="*/ 1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" h="101">
                  <a:moveTo>
                    <a:pt x="2" y="14"/>
                  </a:moveTo>
                  <a:lnTo>
                    <a:pt x="7" y="28"/>
                  </a:lnTo>
                  <a:lnTo>
                    <a:pt x="9" y="34"/>
                  </a:lnTo>
                  <a:lnTo>
                    <a:pt x="14" y="48"/>
                  </a:lnTo>
                  <a:lnTo>
                    <a:pt x="15" y="53"/>
                  </a:lnTo>
                  <a:lnTo>
                    <a:pt x="17" y="58"/>
                  </a:lnTo>
                  <a:lnTo>
                    <a:pt x="21" y="73"/>
                  </a:lnTo>
                  <a:lnTo>
                    <a:pt x="24" y="88"/>
                  </a:lnTo>
                  <a:lnTo>
                    <a:pt x="34" y="94"/>
                  </a:lnTo>
                  <a:lnTo>
                    <a:pt x="44" y="100"/>
                  </a:lnTo>
                  <a:lnTo>
                    <a:pt x="51" y="100"/>
                  </a:lnTo>
                  <a:lnTo>
                    <a:pt x="50" y="85"/>
                  </a:lnTo>
                  <a:lnTo>
                    <a:pt x="49" y="69"/>
                  </a:lnTo>
                  <a:lnTo>
                    <a:pt x="47" y="53"/>
                  </a:lnTo>
                  <a:lnTo>
                    <a:pt x="44" y="38"/>
                  </a:lnTo>
                  <a:lnTo>
                    <a:pt x="38" y="26"/>
                  </a:lnTo>
                  <a:lnTo>
                    <a:pt x="27" y="15"/>
                  </a:lnTo>
                  <a:lnTo>
                    <a:pt x="14" y="6"/>
                  </a:lnTo>
                  <a:lnTo>
                    <a:pt x="6" y="0"/>
                  </a:lnTo>
                  <a:lnTo>
                    <a:pt x="0" y="5"/>
                  </a:lnTo>
                  <a:lnTo>
                    <a:pt x="2" y="1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55" name="Freeform 171"/>
            <p:cNvSpPr>
              <a:spLocks/>
            </p:cNvSpPr>
            <p:nvPr/>
          </p:nvSpPr>
          <p:spPr bwMode="auto">
            <a:xfrm>
              <a:off x="314" y="1590"/>
              <a:ext cx="123" cy="204"/>
            </a:xfrm>
            <a:custGeom>
              <a:avLst/>
              <a:gdLst>
                <a:gd name="T0" fmla="*/ 0 w 123"/>
                <a:gd name="T1" fmla="*/ 59 h 204"/>
                <a:gd name="T2" fmla="*/ 6 w 123"/>
                <a:gd name="T3" fmla="*/ 81 h 204"/>
                <a:gd name="T4" fmla="*/ 14 w 123"/>
                <a:gd name="T5" fmla="*/ 96 h 204"/>
                <a:gd name="T6" fmla="*/ 30 w 123"/>
                <a:gd name="T7" fmla="*/ 118 h 204"/>
                <a:gd name="T8" fmla="*/ 57 w 123"/>
                <a:gd name="T9" fmla="*/ 167 h 204"/>
                <a:gd name="T10" fmla="*/ 65 w 123"/>
                <a:gd name="T11" fmla="*/ 175 h 204"/>
                <a:gd name="T12" fmla="*/ 69 w 123"/>
                <a:gd name="T13" fmla="*/ 178 h 204"/>
                <a:gd name="T14" fmla="*/ 80 w 123"/>
                <a:gd name="T15" fmla="*/ 189 h 204"/>
                <a:gd name="T16" fmla="*/ 93 w 123"/>
                <a:gd name="T17" fmla="*/ 203 h 204"/>
                <a:gd name="T18" fmla="*/ 96 w 123"/>
                <a:gd name="T19" fmla="*/ 160 h 204"/>
                <a:gd name="T20" fmla="*/ 101 w 123"/>
                <a:gd name="T21" fmla="*/ 148 h 204"/>
                <a:gd name="T22" fmla="*/ 105 w 123"/>
                <a:gd name="T23" fmla="*/ 143 h 204"/>
                <a:gd name="T24" fmla="*/ 121 w 123"/>
                <a:gd name="T25" fmla="*/ 135 h 204"/>
                <a:gd name="T26" fmla="*/ 122 w 123"/>
                <a:gd name="T27" fmla="*/ 130 h 204"/>
                <a:gd name="T28" fmla="*/ 117 w 123"/>
                <a:gd name="T29" fmla="*/ 133 h 204"/>
                <a:gd name="T30" fmla="*/ 109 w 123"/>
                <a:gd name="T31" fmla="*/ 137 h 204"/>
                <a:gd name="T32" fmla="*/ 95 w 123"/>
                <a:gd name="T33" fmla="*/ 140 h 204"/>
                <a:gd name="T34" fmla="*/ 91 w 123"/>
                <a:gd name="T35" fmla="*/ 137 h 204"/>
                <a:gd name="T36" fmla="*/ 101 w 123"/>
                <a:gd name="T37" fmla="*/ 128 h 204"/>
                <a:gd name="T38" fmla="*/ 118 w 123"/>
                <a:gd name="T39" fmla="*/ 113 h 204"/>
                <a:gd name="T40" fmla="*/ 113 w 123"/>
                <a:gd name="T41" fmla="*/ 103 h 204"/>
                <a:gd name="T42" fmla="*/ 99 w 123"/>
                <a:gd name="T43" fmla="*/ 87 h 204"/>
                <a:gd name="T44" fmla="*/ 87 w 123"/>
                <a:gd name="T45" fmla="*/ 85 h 204"/>
                <a:gd name="T46" fmla="*/ 74 w 123"/>
                <a:gd name="T47" fmla="*/ 81 h 204"/>
                <a:gd name="T48" fmla="*/ 77 w 123"/>
                <a:gd name="T49" fmla="*/ 76 h 204"/>
                <a:gd name="T50" fmla="*/ 84 w 123"/>
                <a:gd name="T51" fmla="*/ 76 h 204"/>
                <a:gd name="T52" fmla="*/ 81 w 123"/>
                <a:gd name="T53" fmla="*/ 66 h 204"/>
                <a:gd name="T54" fmla="*/ 71 w 123"/>
                <a:gd name="T55" fmla="*/ 55 h 204"/>
                <a:gd name="T56" fmla="*/ 68 w 123"/>
                <a:gd name="T57" fmla="*/ 58 h 204"/>
                <a:gd name="T58" fmla="*/ 53 w 123"/>
                <a:gd name="T59" fmla="*/ 52 h 204"/>
                <a:gd name="T60" fmla="*/ 65 w 123"/>
                <a:gd name="T61" fmla="*/ 49 h 204"/>
                <a:gd name="T62" fmla="*/ 73 w 123"/>
                <a:gd name="T63" fmla="*/ 44 h 204"/>
                <a:gd name="T64" fmla="*/ 70 w 123"/>
                <a:gd name="T65" fmla="*/ 34 h 204"/>
                <a:gd name="T66" fmla="*/ 61 w 123"/>
                <a:gd name="T67" fmla="*/ 25 h 204"/>
                <a:gd name="T68" fmla="*/ 56 w 123"/>
                <a:gd name="T69" fmla="*/ 22 h 204"/>
                <a:gd name="T70" fmla="*/ 48 w 123"/>
                <a:gd name="T71" fmla="*/ 12 h 204"/>
                <a:gd name="T72" fmla="*/ 44 w 123"/>
                <a:gd name="T73" fmla="*/ 2 h 204"/>
                <a:gd name="T74" fmla="*/ 29 w 123"/>
                <a:gd name="T75" fmla="*/ 0 h 204"/>
                <a:gd name="T76" fmla="*/ 25 w 123"/>
                <a:gd name="T77" fmla="*/ 2 h 204"/>
                <a:gd name="T78" fmla="*/ 17 w 123"/>
                <a:gd name="T79" fmla="*/ 16 h 204"/>
                <a:gd name="T80" fmla="*/ 14 w 123"/>
                <a:gd name="T81" fmla="*/ 20 h 204"/>
                <a:gd name="T82" fmla="*/ 1 w 123"/>
                <a:gd name="T83" fmla="*/ 49 h 204"/>
                <a:gd name="T84" fmla="*/ 0 w 123"/>
                <a:gd name="T85" fmla="*/ 5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3" h="204">
                  <a:moveTo>
                    <a:pt x="0" y="59"/>
                  </a:moveTo>
                  <a:lnTo>
                    <a:pt x="6" y="81"/>
                  </a:lnTo>
                  <a:lnTo>
                    <a:pt x="14" y="96"/>
                  </a:lnTo>
                  <a:lnTo>
                    <a:pt x="30" y="118"/>
                  </a:lnTo>
                  <a:lnTo>
                    <a:pt x="57" y="167"/>
                  </a:lnTo>
                  <a:lnTo>
                    <a:pt x="65" y="175"/>
                  </a:lnTo>
                  <a:lnTo>
                    <a:pt x="69" y="178"/>
                  </a:lnTo>
                  <a:lnTo>
                    <a:pt x="80" y="189"/>
                  </a:lnTo>
                  <a:lnTo>
                    <a:pt x="93" y="203"/>
                  </a:lnTo>
                  <a:lnTo>
                    <a:pt x="96" y="160"/>
                  </a:lnTo>
                  <a:lnTo>
                    <a:pt x="101" y="148"/>
                  </a:lnTo>
                  <a:lnTo>
                    <a:pt x="105" y="143"/>
                  </a:lnTo>
                  <a:lnTo>
                    <a:pt x="121" y="135"/>
                  </a:lnTo>
                  <a:lnTo>
                    <a:pt x="122" y="130"/>
                  </a:lnTo>
                  <a:lnTo>
                    <a:pt x="117" y="133"/>
                  </a:lnTo>
                  <a:lnTo>
                    <a:pt x="109" y="137"/>
                  </a:lnTo>
                  <a:lnTo>
                    <a:pt x="95" y="140"/>
                  </a:lnTo>
                  <a:lnTo>
                    <a:pt x="91" y="137"/>
                  </a:lnTo>
                  <a:lnTo>
                    <a:pt x="101" y="128"/>
                  </a:lnTo>
                  <a:lnTo>
                    <a:pt x="118" y="113"/>
                  </a:lnTo>
                  <a:lnTo>
                    <a:pt x="113" y="103"/>
                  </a:lnTo>
                  <a:lnTo>
                    <a:pt x="99" y="87"/>
                  </a:lnTo>
                  <a:lnTo>
                    <a:pt x="87" y="85"/>
                  </a:lnTo>
                  <a:lnTo>
                    <a:pt x="74" y="81"/>
                  </a:lnTo>
                  <a:lnTo>
                    <a:pt x="77" y="76"/>
                  </a:lnTo>
                  <a:lnTo>
                    <a:pt x="84" y="76"/>
                  </a:lnTo>
                  <a:lnTo>
                    <a:pt x="81" y="66"/>
                  </a:lnTo>
                  <a:lnTo>
                    <a:pt x="71" y="55"/>
                  </a:lnTo>
                  <a:lnTo>
                    <a:pt x="68" y="58"/>
                  </a:lnTo>
                  <a:lnTo>
                    <a:pt x="53" y="52"/>
                  </a:lnTo>
                  <a:lnTo>
                    <a:pt x="65" y="49"/>
                  </a:lnTo>
                  <a:lnTo>
                    <a:pt x="73" y="44"/>
                  </a:lnTo>
                  <a:lnTo>
                    <a:pt x="70" y="34"/>
                  </a:lnTo>
                  <a:lnTo>
                    <a:pt x="61" y="25"/>
                  </a:lnTo>
                  <a:lnTo>
                    <a:pt x="56" y="22"/>
                  </a:lnTo>
                  <a:lnTo>
                    <a:pt x="48" y="12"/>
                  </a:lnTo>
                  <a:lnTo>
                    <a:pt x="44" y="2"/>
                  </a:lnTo>
                  <a:lnTo>
                    <a:pt x="29" y="0"/>
                  </a:lnTo>
                  <a:lnTo>
                    <a:pt x="25" y="2"/>
                  </a:lnTo>
                  <a:lnTo>
                    <a:pt x="17" y="16"/>
                  </a:lnTo>
                  <a:lnTo>
                    <a:pt x="14" y="20"/>
                  </a:lnTo>
                  <a:lnTo>
                    <a:pt x="1" y="49"/>
                  </a:lnTo>
                  <a:lnTo>
                    <a:pt x="0" y="59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56" name="Freeform 172"/>
            <p:cNvSpPr>
              <a:spLocks/>
            </p:cNvSpPr>
            <p:nvPr/>
          </p:nvSpPr>
          <p:spPr bwMode="auto">
            <a:xfrm>
              <a:off x="445" y="1596"/>
              <a:ext cx="66" cy="103"/>
            </a:xfrm>
            <a:custGeom>
              <a:avLst/>
              <a:gdLst>
                <a:gd name="T0" fmla="*/ 0 w 66"/>
                <a:gd name="T1" fmla="*/ 8 h 103"/>
                <a:gd name="T2" fmla="*/ 3 w 66"/>
                <a:gd name="T3" fmla="*/ 20 h 103"/>
                <a:gd name="T4" fmla="*/ 10 w 66"/>
                <a:gd name="T5" fmla="*/ 42 h 103"/>
                <a:gd name="T6" fmla="*/ 25 w 66"/>
                <a:gd name="T7" fmla="*/ 70 h 103"/>
                <a:gd name="T8" fmla="*/ 35 w 66"/>
                <a:gd name="T9" fmla="*/ 87 h 103"/>
                <a:gd name="T10" fmla="*/ 44 w 66"/>
                <a:gd name="T11" fmla="*/ 95 h 103"/>
                <a:gd name="T12" fmla="*/ 46 w 66"/>
                <a:gd name="T13" fmla="*/ 102 h 103"/>
                <a:gd name="T14" fmla="*/ 63 w 66"/>
                <a:gd name="T15" fmla="*/ 94 h 103"/>
                <a:gd name="T16" fmla="*/ 65 w 66"/>
                <a:gd name="T17" fmla="*/ 84 h 103"/>
                <a:gd name="T18" fmla="*/ 57 w 66"/>
                <a:gd name="T19" fmla="*/ 84 h 103"/>
                <a:gd name="T20" fmla="*/ 51 w 66"/>
                <a:gd name="T21" fmla="*/ 78 h 103"/>
                <a:gd name="T22" fmla="*/ 45 w 66"/>
                <a:gd name="T23" fmla="*/ 58 h 103"/>
                <a:gd name="T24" fmla="*/ 42 w 66"/>
                <a:gd name="T25" fmla="*/ 38 h 103"/>
                <a:gd name="T26" fmla="*/ 37 w 66"/>
                <a:gd name="T27" fmla="*/ 31 h 103"/>
                <a:gd name="T28" fmla="*/ 25 w 66"/>
                <a:gd name="T29" fmla="*/ 20 h 103"/>
                <a:gd name="T30" fmla="*/ 16 w 66"/>
                <a:gd name="T31" fmla="*/ 8 h 103"/>
                <a:gd name="T32" fmla="*/ 3 w 66"/>
                <a:gd name="T33" fmla="*/ 0 h 103"/>
                <a:gd name="T34" fmla="*/ 0 w 66"/>
                <a:gd name="T35" fmla="*/ 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6" h="103">
                  <a:moveTo>
                    <a:pt x="0" y="8"/>
                  </a:moveTo>
                  <a:lnTo>
                    <a:pt x="3" y="20"/>
                  </a:lnTo>
                  <a:lnTo>
                    <a:pt x="10" y="42"/>
                  </a:lnTo>
                  <a:lnTo>
                    <a:pt x="25" y="70"/>
                  </a:lnTo>
                  <a:lnTo>
                    <a:pt x="35" y="87"/>
                  </a:lnTo>
                  <a:lnTo>
                    <a:pt x="44" y="95"/>
                  </a:lnTo>
                  <a:lnTo>
                    <a:pt x="46" y="102"/>
                  </a:lnTo>
                  <a:lnTo>
                    <a:pt x="63" y="94"/>
                  </a:lnTo>
                  <a:lnTo>
                    <a:pt x="65" y="84"/>
                  </a:lnTo>
                  <a:lnTo>
                    <a:pt x="57" y="84"/>
                  </a:lnTo>
                  <a:lnTo>
                    <a:pt x="51" y="78"/>
                  </a:lnTo>
                  <a:lnTo>
                    <a:pt x="45" y="58"/>
                  </a:lnTo>
                  <a:lnTo>
                    <a:pt x="42" y="38"/>
                  </a:lnTo>
                  <a:lnTo>
                    <a:pt x="37" y="31"/>
                  </a:lnTo>
                  <a:lnTo>
                    <a:pt x="25" y="20"/>
                  </a:lnTo>
                  <a:lnTo>
                    <a:pt x="16" y="8"/>
                  </a:lnTo>
                  <a:lnTo>
                    <a:pt x="3" y="0"/>
                  </a:lnTo>
                  <a:lnTo>
                    <a:pt x="0" y="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57" name="Freeform 173"/>
            <p:cNvSpPr>
              <a:spLocks/>
            </p:cNvSpPr>
            <p:nvPr/>
          </p:nvSpPr>
          <p:spPr bwMode="auto">
            <a:xfrm>
              <a:off x="572" y="1623"/>
              <a:ext cx="17" cy="12"/>
            </a:xfrm>
            <a:custGeom>
              <a:avLst/>
              <a:gdLst>
                <a:gd name="T0" fmla="*/ 0 w 17"/>
                <a:gd name="T1" fmla="*/ 0 h 12"/>
                <a:gd name="T2" fmla="*/ 0 w 17"/>
                <a:gd name="T3" fmla="*/ 1 h 12"/>
                <a:gd name="T4" fmla="*/ 0 w 17"/>
                <a:gd name="T5" fmla="*/ 6 h 12"/>
                <a:gd name="T6" fmla="*/ 8 w 17"/>
                <a:gd name="T7" fmla="*/ 11 h 12"/>
                <a:gd name="T8" fmla="*/ 16 w 17"/>
                <a:gd name="T9" fmla="*/ 10 h 12"/>
                <a:gd name="T10" fmla="*/ 11 w 17"/>
                <a:gd name="T11" fmla="*/ 7 h 12"/>
                <a:gd name="T12" fmla="*/ 0 w 17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2">
                  <a:moveTo>
                    <a:pt x="0" y="0"/>
                  </a:moveTo>
                  <a:lnTo>
                    <a:pt x="0" y="1"/>
                  </a:lnTo>
                  <a:lnTo>
                    <a:pt x="0" y="6"/>
                  </a:lnTo>
                  <a:lnTo>
                    <a:pt x="8" y="11"/>
                  </a:lnTo>
                  <a:lnTo>
                    <a:pt x="16" y="10"/>
                  </a:lnTo>
                  <a:lnTo>
                    <a:pt x="11" y="7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E0F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58" name="Freeform 174"/>
            <p:cNvSpPr>
              <a:spLocks/>
            </p:cNvSpPr>
            <p:nvPr/>
          </p:nvSpPr>
          <p:spPr bwMode="auto">
            <a:xfrm>
              <a:off x="469" y="1633"/>
              <a:ext cx="200" cy="163"/>
            </a:xfrm>
            <a:custGeom>
              <a:avLst/>
              <a:gdLst>
                <a:gd name="T0" fmla="*/ 120 w 200"/>
                <a:gd name="T1" fmla="*/ 58 h 163"/>
                <a:gd name="T2" fmla="*/ 73 w 200"/>
                <a:gd name="T3" fmla="*/ 79 h 163"/>
                <a:gd name="T4" fmla="*/ 25 w 200"/>
                <a:gd name="T5" fmla="*/ 98 h 163"/>
                <a:gd name="T6" fmla="*/ 4 w 200"/>
                <a:gd name="T7" fmla="*/ 108 h 163"/>
                <a:gd name="T8" fmla="*/ 0 w 200"/>
                <a:gd name="T9" fmla="*/ 157 h 163"/>
                <a:gd name="T10" fmla="*/ 13 w 200"/>
                <a:gd name="T11" fmla="*/ 158 h 163"/>
                <a:gd name="T12" fmla="*/ 79 w 200"/>
                <a:gd name="T13" fmla="*/ 122 h 163"/>
                <a:gd name="T14" fmla="*/ 111 w 200"/>
                <a:gd name="T15" fmla="*/ 102 h 163"/>
                <a:gd name="T16" fmla="*/ 132 w 200"/>
                <a:gd name="T17" fmla="*/ 98 h 163"/>
                <a:gd name="T18" fmla="*/ 150 w 200"/>
                <a:gd name="T19" fmla="*/ 78 h 163"/>
                <a:gd name="T20" fmla="*/ 170 w 200"/>
                <a:gd name="T21" fmla="*/ 54 h 163"/>
                <a:gd name="T22" fmla="*/ 178 w 200"/>
                <a:gd name="T23" fmla="*/ 46 h 163"/>
                <a:gd name="T24" fmla="*/ 164 w 200"/>
                <a:gd name="T25" fmla="*/ 46 h 163"/>
                <a:gd name="T26" fmla="*/ 155 w 200"/>
                <a:gd name="T27" fmla="*/ 49 h 163"/>
                <a:gd name="T28" fmla="*/ 154 w 200"/>
                <a:gd name="T29" fmla="*/ 48 h 163"/>
                <a:gd name="T30" fmla="*/ 172 w 200"/>
                <a:gd name="T31" fmla="*/ 40 h 163"/>
                <a:gd name="T32" fmla="*/ 191 w 200"/>
                <a:gd name="T33" fmla="*/ 40 h 163"/>
                <a:gd name="T34" fmla="*/ 177 w 200"/>
                <a:gd name="T35" fmla="*/ 28 h 163"/>
                <a:gd name="T36" fmla="*/ 161 w 200"/>
                <a:gd name="T37" fmla="*/ 31 h 163"/>
                <a:gd name="T38" fmla="*/ 157 w 200"/>
                <a:gd name="T39" fmla="*/ 31 h 163"/>
                <a:gd name="T40" fmla="*/ 163 w 200"/>
                <a:gd name="T41" fmla="*/ 28 h 163"/>
                <a:gd name="T42" fmla="*/ 195 w 200"/>
                <a:gd name="T43" fmla="*/ 29 h 163"/>
                <a:gd name="T44" fmla="*/ 192 w 200"/>
                <a:gd name="T45" fmla="*/ 20 h 163"/>
                <a:gd name="T46" fmla="*/ 178 w 200"/>
                <a:gd name="T47" fmla="*/ 14 h 163"/>
                <a:gd name="T48" fmla="*/ 166 w 200"/>
                <a:gd name="T49" fmla="*/ 13 h 163"/>
                <a:gd name="T50" fmla="*/ 165 w 200"/>
                <a:gd name="T51" fmla="*/ 17 h 163"/>
                <a:gd name="T52" fmla="*/ 171 w 200"/>
                <a:gd name="T53" fmla="*/ 8 h 163"/>
                <a:gd name="T54" fmla="*/ 183 w 200"/>
                <a:gd name="T55" fmla="*/ 11 h 163"/>
                <a:gd name="T56" fmla="*/ 189 w 200"/>
                <a:gd name="T57" fmla="*/ 8 h 163"/>
                <a:gd name="T58" fmla="*/ 185 w 200"/>
                <a:gd name="T59" fmla="*/ 4 h 163"/>
                <a:gd name="T60" fmla="*/ 169 w 200"/>
                <a:gd name="T61" fmla="*/ 0 h 163"/>
                <a:gd name="T62" fmla="*/ 159 w 200"/>
                <a:gd name="T63" fmla="*/ 10 h 163"/>
                <a:gd name="T64" fmla="*/ 149 w 200"/>
                <a:gd name="T65" fmla="*/ 19 h 163"/>
                <a:gd name="T66" fmla="*/ 140 w 200"/>
                <a:gd name="T67" fmla="*/ 29 h 163"/>
                <a:gd name="T68" fmla="*/ 132 w 200"/>
                <a:gd name="T69" fmla="*/ 4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0" h="163">
                  <a:moveTo>
                    <a:pt x="122" y="56"/>
                  </a:moveTo>
                  <a:lnTo>
                    <a:pt x="120" y="58"/>
                  </a:lnTo>
                  <a:lnTo>
                    <a:pt x="111" y="64"/>
                  </a:lnTo>
                  <a:lnTo>
                    <a:pt x="73" y="79"/>
                  </a:lnTo>
                  <a:lnTo>
                    <a:pt x="48" y="89"/>
                  </a:lnTo>
                  <a:lnTo>
                    <a:pt x="25" y="98"/>
                  </a:lnTo>
                  <a:lnTo>
                    <a:pt x="10" y="104"/>
                  </a:lnTo>
                  <a:lnTo>
                    <a:pt x="4" y="108"/>
                  </a:lnTo>
                  <a:lnTo>
                    <a:pt x="0" y="151"/>
                  </a:lnTo>
                  <a:lnTo>
                    <a:pt x="0" y="157"/>
                  </a:lnTo>
                  <a:lnTo>
                    <a:pt x="6" y="162"/>
                  </a:lnTo>
                  <a:lnTo>
                    <a:pt x="13" y="158"/>
                  </a:lnTo>
                  <a:lnTo>
                    <a:pt x="59" y="134"/>
                  </a:lnTo>
                  <a:lnTo>
                    <a:pt x="79" y="122"/>
                  </a:lnTo>
                  <a:lnTo>
                    <a:pt x="99" y="110"/>
                  </a:lnTo>
                  <a:lnTo>
                    <a:pt x="111" y="102"/>
                  </a:lnTo>
                  <a:lnTo>
                    <a:pt x="128" y="98"/>
                  </a:lnTo>
                  <a:lnTo>
                    <a:pt x="132" y="98"/>
                  </a:lnTo>
                  <a:lnTo>
                    <a:pt x="146" y="86"/>
                  </a:lnTo>
                  <a:lnTo>
                    <a:pt x="150" y="78"/>
                  </a:lnTo>
                  <a:lnTo>
                    <a:pt x="157" y="60"/>
                  </a:lnTo>
                  <a:lnTo>
                    <a:pt x="170" y="54"/>
                  </a:lnTo>
                  <a:lnTo>
                    <a:pt x="180" y="52"/>
                  </a:lnTo>
                  <a:lnTo>
                    <a:pt x="178" y="46"/>
                  </a:lnTo>
                  <a:lnTo>
                    <a:pt x="173" y="46"/>
                  </a:lnTo>
                  <a:lnTo>
                    <a:pt x="164" y="46"/>
                  </a:lnTo>
                  <a:lnTo>
                    <a:pt x="160" y="48"/>
                  </a:lnTo>
                  <a:lnTo>
                    <a:pt x="155" y="49"/>
                  </a:lnTo>
                  <a:lnTo>
                    <a:pt x="151" y="49"/>
                  </a:lnTo>
                  <a:lnTo>
                    <a:pt x="154" y="48"/>
                  </a:lnTo>
                  <a:lnTo>
                    <a:pt x="168" y="40"/>
                  </a:lnTo>
                  <a:lnTo>
                    <a:pt x="172" y="40"/>
                  </a:lnTo>
                  <a:lnTo>
                    <a:pt x="175" y="38"/>
                  </a:lnTo>
                  <a:lnTo>
                    <a:pt x="191" y="40"/>
                  </a:lnTo>
                  <a:lnTo>
                    <a:pt x="194" y="35"/>
                  </a:lnTo>
                  <a:lnTo>
                    <a:pt x="177" y="28"/>
                  </a:lnTo>
                  <a:lnTo>
                    <a:pt x="169" y="29"/>
                  </a:lnTo>
                  <a:lnTo>
                    <a:pt x="161" y="31"/>
                  </a:lnTo>
                  <a:lnTo>
                    <a:pt x="161" y="29"/>
                  </a:lnTo>
                  <a:lnTo>
                    <a:pt x="157" y="31"/>
                  </a:lnTo>
                  <a:lnTo>
                    <a:pt x="160" y="29"/>
                  </a:lnTo>
                  <a:lnTo>
                    <a:pt x="163" y="28"/>
                  </a:lnTo>
                  <a:lnTo>
                    <a:pt x="177" y="25"/>
                  </a:lnTo>
                  <a:lnTo>
                    <a:pt x="195" y="29"/>
                  </a:lnTo>
                  <a:lnTo>
                    <a:pt x="199" y="25"/>
                  </a:lnTo>
                  <a:lnTo>
                    <a:pt x="192" y="20"/>
                  </a:lnTo>
                  <a:lnTo>
                    <a:pt x="186" y="19"/>
                  </a:lnTo>
                  <a:lnTo>
                    <a:pt x="178" y="14"/>
                  </a:lnTo>
                  <a:lnTo>
                    <a:pt x="172" y="13"/>
                  </a:lnTo>
                  <a:lnTo>
                    <a:pt x="166" y="13"/>
                  </a:lnTo>
                  <a:lnTo>
                    <a:pt x="166" y="16"/>
                  </a:lnTo>
                  <a:lnTo>
                    <a:pt x="165" y="17"/>
                  </a:lnTo>
                  <a:lnTo>
                    <a:pt x="169" y="11"/>
                  </a:lnTo>
                  <a:lnTo>
                    <a:pt x="171" y="8"/>
                  </a:lnTo>
                  <a:lnTo>
                    <a:pt x="174" y="8"/>
                  </a:lnTo>
                  <a:lnTo>
                    <a:pt x="183" y="11"/>
                  </a:lnTo>
                  <a:lnTo>
                    <a:pt x="188" y="11"/>
                  </a:lnTo>
                  <a:lnTo>
                    <a:pt x="189" y="8"/>
                  </a:lnTo>
                  <a:lnTo>
                    <a:pt x="188" y="5"/>
                  </a:lnTo>
                  <a:lnTo>
                    <a:pt x="185" y="4"/>
                  </a:lnTo>
                  <a:lnTo>
                    <a:pt x="180" y="2"/>
                  </a:lnTo>
                  <a:lnTo>
                    <a:pt x="169" y="0"/>
                  </a:lnTo>
                  <a:lnTo>
                    <a:pt x="162" y="6"/>
                  </a:lnTo>
                  <a:lnTo>
                    <a:pt x="159" y="10"/>
                  </a:lnTo>
                  <a:lnTo>
                    <a:pt x="153" y="16"/>
                  </a:lnTo>
                  <a:lnTo>
                    <a:pt x="149" y="19"/>
                  </a:lnTo>
                  <a:lnTo>
                    <a:pt x="146" y="22"/>
                  </a:lnTo>
                  <a:lnTo>
                    <a:pt x="140" y="29"/>
                  </a:lnTo>
                  <a:lnTo>
                    <a:pt x="134" y="36"/>
                  </a:lnTo>
                  <a:lnTo>
                    <a:pt x="132" y="40"/>
                  </a:lnTo>
                  <a:lnTo>
                    <a:pt x="122" y="56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59" name="Freeform 175"/>
            <p:cNvSpPr>
              <a:spLocks/>
            </p:cNvSpPr>
            <p:nvPr/>
          </p:nvSpPr>
          <p:spPr bwMode="auto">
            <a:xfrm>
              <a:off x="551" y="1627"/>
              <a:ext cx="19" cy="58"/>
            </a:xfrm>
            <a:custGeom>
              <a:avLst/>
              <a:gdLst>
                <a:gd name="T0" fmla="*/ 5 w 19"/>
                <a:gd name="T1" fmla="*/ 38 h 58"/>
                <a:gd name="T2" fmla="*/ 14 w 19"/>
                <a:gd name="T3" fmla="*/ 57 h 58"/>
                <a:gd name="T4" fmla="*/ 18 w 19"/>
                <a:gd name="T5" fmla="*/ 38 h 58"/>
                <a:gd name="T6" fmla="*/ 11 w 19"/>
                <a:gd name="T7" fmla="*/ 42 h 58"/>
                <a:gd name="T8" fmla="*/ 8 w 19"/>
                <a:gd name="T9" fmla="*/ 38 h 58"/>
                <a:gd name="T10" fmla="*/ 12 w 19"/>
                <a:gd name="T11" fmla="*/ 15 h 58"/>
                <a:gd name="T12" fmla="*/ 7 w 19"/>
                <a:gd name="T13" fmla="*/ 0 h 58"/>
                <a:gd name="T14" fmla="*/ 0 w 19"/>
                <a:gd name="T15" fmla="*/ 14 h 58"/>
                <a:gd name="T16" fmla="*/ 5 w 19"/>
                <a:gd name="T17" fmla="*/ 3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58">
                  <a:moveTo>
                    <a:pt x="5" y="38"/>
                  </a:moveTo>
                  <a:lnTo>
                    <a:pt x="14" y="57"/>
                  </a:lnTo>
                  <a:lnTo>
                    <a:pt x="18" y="38"/>
                  </a:lnTo>
                  <a:lnTo>
                    <a:pt x="11" y="42"/>
                  </a:lnTo>
                  <a:lnTo>
                    <a:pt x="8" y="38"/>
                  </a:lnTo>
                  <a:lnTo>
                    <a:pt x="12" y="15"/>
                  </a:lnTo>
                  <a:lnTo>
                    <a:pt x="7" y="0"/>
                  </a:lnTo>
                  <a:lnTo>
                    <a:pt x="0" y="14"/>
                  </a:lnTo>
                  <a:lnTo>
                    <a:pt x="5" y="38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E0F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60" name="Freeform 176"/>
            <p:cNvSpPr>
              <a:spLocks/>
            </p:cNvSpPr>
            <p:nvPr/>
          </p:nvSpPr>
          <p:spPr bwMode="auto">
            <a:xfrm>
              <a:off x="581" y="1640"/>
              <a:ext cx="38" cy="15"/>
            </a:xfrm>
            <a:custGeom>
              <a:avLst/>
              <a:gdLst>
                <a:gd name="T0" fmla="*/ 17 w 38"/>
                <a:gd name="T1" fmla="*/ 0 h 15"/>
                <a:gd name="T2" fmla="*/ 17 w 38"/>
                <a:gd name="T3" fmla="*/ 0 h 15"/>
                <a:gd name="T4" fmla="*/ 17 w 38"/>
                <a:gd name="T5" fmla="*/ 5 h 15"/>
                <a:gd name="T6" fmla="*/ 4 w 38"/>
                <a:gd name="T7" fmla="*/ 4 h 15"/>
                <a:gd name="T8" fmla="*/ 0 w 38"/>
                <a:gd name="T9" fmla="*/ 6 h 15"/>
                <a:gd name="T10" fmla="*/ 8 w 38"/>
                <a:gd name="T11" fmla="*/ 9 h 15"/>
                <a:gd name="T12" fmla="*/ 25 w 38"/>
                <a:gd name="T13" fmla="*/ 14 h 15"/>
                <a:gd name="T14" fmla="*/ 29 w 38"/>
                <a:gd name="T15" fmla="*/ 12 h 15"/>
                <a:gd name="T16" fmla="*/ 35 w 38"/>
                <a:gd name="T17" fmla="*/ 5 h 15"/>
                <a:gd name="T18" fmla="*/ 37 w 38"/>
                <a:gd name="T19" fmla="*/ 0 h 15"/>
                <a:gd name="T20" fmla="*/ 33 w 38"/>
                <a:gd name="T21" fmla="*/ 1 h 15"/>
                <a:gd name="T22" fmla="*/ 20 w 38"/>
                <a:gd name="T23" fmla="*/ 1 h 15"/>
                <a:gd name="T24" fmla="*/ 17 w 38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" h="15">
                  <a:moveTo>
                    <a:pt x="17" y="0"/>
                  </a:moveTo>
                  <a:lnTo>
                    <a:pt x="17" y="0"/>
                  </a:lnTo>
                  <a:lnTo>
                    <a:pt x="17" y="5"/>
                  </a:lnTo>
                  <a:lnTo>
                    <a:pt x="4" y="4"/>
                  </a:lnTo>
                  <a:lnTo>
                    <a:pt x="0" y="6"/>
                  </a:lnTo>
                  <a:lnTo>
                    <a:pt x="8" y="9"/>
                  </a:lnTo>
                  <a:lnTo>
                    <a:pt x="25" y="14"/>
                  </a:lnTo>
                  <a:lnTo>
                    <a:pt x="29" y="12"/>
                  </a:lnTo>
                  <a:lnTo>
                    <a:pt x="35" y="5"/>
                  </a:lnTo>
                  <a:lnTo>
                    <a:pt x="37" y="0"/>
                  </a:lnTo>
                  <a:lnTo>
                    <a:pt x="33" y="1"/>
                  </a:lnTo>
                  <a:lnTo>
                    <a:pt x="20" y="1"/>
                  </a:lnTo>
                  <a:lnTo>
                    <a:pt x="17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E0F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61" name="Line 177"/>
            <p:cNvSpPr>
              <a:spLocks noChangeShapeType="1"/>
            </p:cNvSpPr>
            <p:nvPr/>
          </p:nvSpPr>
          <p:spPr bwMode="auto">
            <a:xfrm>
              <a:off x="662" y="1694"/>
              <a:ext cx="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62" name="Freeform 178"/>
            <p:cNvSpPr>
              <a:spLocks/>
            </p:cNvSpPr>
            <p:nvPr/>
          </p:nvSpPr>
          <p:spPr bwMode="auto">
            <a:xfrm>
              <a:off x="416" y="1735"/>
              <a:ext cx="30" cy="71"/>
            </a:xfrm>
            <a:custGeom>
              <a:avLst/>
              <a:gdLst>
                <a:gd name="T0" fmla="*/ 1 w 30"/>
                <a:gd name="T1" fmla="*/ 46 h 71"/>
                <a:gd name="T2" fmla="*/ 1 w 30"/>
                <a:gd name="T3" fmla="*/ 56 h 71"/>
                <a:gd name="T4" fmla="*/ 0 w 30"/>
                <a:gd name="T5" fmla="*/ 70 h 71"/>
                <a:gd name="T6" fmla="*/ 14 w 30"/>
                <a:gd name="T7" fmla="*/ 61 h 71"/>
                <a:gd name="T8" fmla="*/ 19 w 30"/>
                <a:gd name="T9" fmla="*/ 61 h 71"/>
                <a:gd name="T10" fmla="*/ 19 w 30"/>
                <a:gd name="T11" fmla="*/ 65 h 71"/>
                <a:gd name="T12" fmla="*/ 20 w 30"/>
                <a:gd name="T13" fmla="*/ 42 h 71"/>
                <a:gd name="T14" fmla="*/ 17 w 30"/>
                <a:gd name="T15" fmla="*/ 52 h 71"/>
                <a:gd name="T16" fmla="*/ 15 w 30"/>
                <a:gd name="T17" fmla="*/ 56 h 71"/>
                <a:gd name="T18" fmla="*/ 12 w 30"/>
                <a:gd name="T19" fmla="*/ 59 h 71"/>
                <a:gd name="T20" fmla="*/ 7 w 30"/>
                <a:gd name="T21" fmla="*/ 56 h 71"/>
                <a:gd name="T22" fmla="*/ 14 w 30"/>
                <a:gd name="T23" fmla="*/ 46 h 71"/>
                <a:gd name="T24" fmla="*/ 23 w 30"/>
                <a:gd name="T25" fmla="*/ 7 h 71"/>
                <a:gd name="T26" fmla="*/ 29 w 30"/>
                <a:gd name="T27" fmla="*/ 0 h 71"/>
                <a:gd name="T28" fmla="*/ 19 w 30"/>
                <a:gd name="T29" fmla="*/ 5 h 71"/>
                <a:gd name="T30" fmla="*/ 13 w 30"/>
                <a:gd name="T31" fmla="*/ 11 h 71"/>
                <a:gd name="T32" fmla="*/ 7 w 30"/>
                <a:gd name="T33" fmla="*/ 18 h 71"/>
                <a:gd name="T34" fmla="*/ 4 w 30"/>
                <a:gd name="T35" fmla="*/ 28 h 71"/>
                <a:gd name="T36" fmla="*/ 1 w 30"/>
                <a:gd name="T37" fmla="*/ 4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71">
                  <a:moveTo>
                    <a:pt x="1" y="46"/>
                  </a:moveTo>
                  <a:lnTo>
                    <a:pt x="1" y="56"/>
                  </a:lnTo>
                  <a:lnTo>
                    <a:pt x="0" y="70"/>
                  </a:lnTo>
                  <a:lnTo>
                    <a:pt x="14" y="61"/>
                  </a:lnTo>
                  <a:lnTo>
                    <a:pt x="19" y="61"/>
                  </a:lnTo>
                  <a:lnTo>
                    <a:pt x="19" y="65"/>
                  </a:lnTo>
                  <a:lnTo>
                    <a:pt x="20" y="42"/>
                  </a:lnTo>
                  <a:lnTo>
                    <a:pt x="17" y="52"/>
                  </a:lnTo>
                  <a:lnTo>
                    <a:pt x="15" y="56"/>
                  </a:lnTo>
                  <a:lnTo>
                    <a:pt x="12" y="59"/>
                  </a:lnTo>
                  <a:lnTo>
                    <a:pt x="7" y="56"/>
                  </a:lnTo>
                  <a:lnTo>
                    <a:pt x="14" y="46"/>
                  </a:lnTo>
                  <a:lnTo>
                    <a:pt x="23" y="7"/>
                  </a:lnTo>
                  <a:lnTo>
                    <a:pt x="29" y="0"/>
                  </a:lnTo>
                  <a:lnTo>
                    <a:pt x="19" y="5"/>
                  </a:lnTo>
                  <a:lnTo>
                    <a:pt x="13" y="11"/>
                  </a:lnTo>
                  <a:lnTo>
                    <a:pt x="7" y="18"/>
                  </a:lnTo>
                  <a:lnTo>
                    <a:pt x="4" y="28"/>
                  </a:lnTo>
                  <a:lnTo>
                    <a:pt x="1" y="4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63" name="Freeform 179"/>
            <p:cNvSpPr>
              <a:spLocks/>
            </p:cNvSpPr>
            <p:nvPr/>
          </p:nvSpPr>
          <p:spPr bwMode="auto">
            <a:xfrm>
              <a:off x="450" y="1743"/>
              <a:ext cx="15" cy="27"/>
            </a:xfrm>
            <a:custGeom>
              <a:avLst/>
              <a:gdLst>
                <a:gd name="T0" fmla="*/ 0 w 15"/>
                <a:gd name="T1" fmla="*/ 12 h 27"/>
                <a:gd name="T2" fmla="*/ 0 w 15"/>
                <a:gd name="T3" fmla="*/ 12 h 27"/>
                <a:gd name="T4" fmla="*/ 2 w 15"/>
                <a:gd name="T5" fmla="*/ 15 h 27"/>
                <a:gd name="T6" fmla="*/ 4 w 15"/>
                <a:gd name="T7" fmla="*/ 18 h 27"/>
                <a:gd name="T8" fmla="*/ 5 w 15"/>
                <a:gd name="T9" fmla="*/ 21 h 27"/>
                <a:gd name="T10" fmla="*/ 5 w 15"/>
                <a:gd name="T11" fmla="*/ 26 h 27"/>
                <a:gd name="T12" fmla="*/ 9 w 15"/>
                <a:gd name="T13" fmla="*/ 14 h 27"/>
                <a:gd name="T14" fmla="*/ 11 w 15"/>
                <a:gd name="T15" fmla="*/ 7 h 27"/>
                <a:gd name="T16" fmla="*/ 14 w 15"/>
                <a:gd name="T17" fmla="*/ 0 h 27"/>
                <a:gd name="T18" fmla="*/ 11 w 15"/>
                <a:gd name="T19" fmla="*/ 0 h 27"/>
                <a:gd name="T20" fmla="*/ 0 w 15"/>
                <a:gd name="T21" fmla="*/ 11 h 27"/>
                <a:gd name="T22" fmla="*/ 0 w 15"/>
                <a:gd name="T23" fmla="*/ 1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27">
                  <a:moveTo>
                    <a:pt x="0" y="12"/>
                  </a:moveTo>
                  <a:lnTo>
                    <a:pt x="0" y="12"/>
                  </a:lnTo>
                  <a:lnTo>
                    <a:pt x="2" y="15"/>
                  </a:lnTo>
                  <a:lnTo>
                    <a:pt x="4" y="18"/>
                  </a:lnTo>
                  <a:lnTo>
                    <a:pt x="5" y="21"/>
                  </a:lnTo>
                  <a:lnTo>
                    <a:pt x="5" y="26"/>
                  </a:lnTo>
                  <a:lnTo>
                    <a:pt x="9" y="14"/>
                  </a:lnTo>
                  <a:lnTo>
                    <a:pt x="11" y="7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0" y="11"/>
                  </a:lnTo>
                  <a:lnTo>
                    <a:pt x="0" y="12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64" name="Freeform 180"/>
            <p:cNvSpPr>
              <a:spLocks/>
            </p:cNvSpPr>
            <p:nvPr/>
          </p:nvSpPr>
          <p:spPr bwMode="auto">
            <a:xfrm>
              <a:off x="450" y="1785"/>
              <a:ext cx="6" cy="16"/>
            </a:xfrm>
            <a:custGeom>
              <a:avLst/>
              <a:gdLst>
                <a:gd name="T0" fmla="*/ 0 w 6"/>
                <a:gd name="T1" fmla="*/ 14 h 16"/>
                <a:gd name="T2" fmla="*/ 0 w 6"/>
                <a:gd name="T3" fmla="*/ 15 h 16"/>
                <a:gd name="T4" fmla="*/ 3 w 6"/>
                <a:gd name="T5" fmla="*/ 14 h 16"/>
                <a:gd name="T6" fmla="*/ 4 w 6"/>
                <a:gd name="T7" fmla="*/ 11 h 16"/>
                <a:gd name="T8" fmla="*/ 4 w 6"/>
                <a:gd name="T9" fmla="*/ 8 h 16"/>
                <a:gd name="T10" fmla="*/ 5 w 6"/>
                <a:gd name="T11" fmla="*/ 0 h 16"/>
                <a:gd name="T12" fmla="*/ 4 w 6"/>
                <a:gd name="T13" fmla="*/ 4 h 16"/>
                <a:gd name="T14" fmla="*/ 3 w 6"/>
                <a:gd name="T15" fmla="*/ 7 h 16"/>
                <a:gd name="T16" fmla="*/ 1 w 6"/>
                <a:gd name="T17" fmla="*/ 10 h 16"/>
                <a:gd name="T18" fmla="*/ 0 w 6"/>
                <a:gd name="T19" fmla="*/ 13 h 16"/>
                <a:gd name="T20" fmla="*/ 0 w 6"/>
                <a:gd name="T21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6">
                  <a:moveTo>
                    <a:pt x="0" y="14"/>
                  </a:moveTo>
                  <a:lnTo>
                    <a:pt x="0" y="15"/>
                  </a:lnTo>
                  <a:lnTo>
                    <a:pt x="3" y="14"/>
                  </a:lnTo>
                  <a:lnTo>
                    <a:pt x="4" y="11"/>
                  </a:lnTo>
                  <a:lnTo>
                    <a:pt x="4" y="8"/>
                  </a:lnTo>
                  <a:lnTo>
                    <a:pt x="5" y="0"/>
                  </a:lnTo>
                  <a:lnTo>
                    <a:pt x="4" y="4"/>
                  </a:lnTo>
                  <a:lnTo>
                    <a:pt x="3" y="7"/>
                  </a:lnTo>
                  <a:lnTo>
                    <a:pt x="1" y="10"/>
                  </a:lnTo>
                  <a:lnTo>
                    <a:pt x="0" y="13"/>
                  </a:lnTo>
                  <a:lnTo>
                    <a:pt x="0" y="14"/>
                  </a:lnTo>
                </a:path>
              </a:pathLst>
            </a:custGeom>
            <a:solidFill>
              <a:srgbClr val="E0F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65" name="Freeform 181"/>
            <p:cNvSpPr>
              <a:spLocks/>
            </p:cNvSpPr>
            <p:nvPr/>
          </p:nvSpPr>
          <p:spPr bwMode="auto">
            <a:xfrm>
              <a:off x="667" y="1788"/>
              <a:ext cx="34" cy="22"/>
            </a:xfrm>
            <a:custGeom>
              <a:avLst/>
              <a:gdLst>
                <a:gd name="T0" fmla="*/ 22 w 34"/>
                <a:gd name="T1" fmla="*/ 9 h 22"/>
                <a:gd name="T2" fmla="*/ 17 w 34"/>
                <a:gd name="T3" fmla="*/ 0 h 22"/>
                <a:gd name="T4" fmla="*/ 5 w 34"/>
                <a:gd name="T5" fmla="*/ 4 h 22"/>
                <a:gd name="T6" fmla="*/ 0 w 34"/>
                <a:gd name="T7" fmla="*/ 9 h 22"/>
                <a:gd name="T8" fmla="*/ 9 w 34"/>
                <a:gd name="T9" fmla="*/ 14 h 22"/>
                <a:gd name="T10" fmla="*/ 17 w 34"/>
                <a:gd name="T11" fmla="*/ 16 h 22"/>
                <a:gd name="T12" fmla="*/ 33 w 34"/>
                <a:gd name="T13" fmla="*/ 21 h 22"/>
                <a:gd name="T14" fmla="*/ 22 w 34"/>
                <a:gd name="T1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22">
                  <a:moveTo>
                    <a:pt x="22" y="9"/>
                  </a:moveTo>
                  <a:lnTo>
                    <a:pt x="17" y="0"/>
                  </a:lnTo>
                  <a:lnTo>
                    <a:pt x="5" y="4"/>
                  </a:lnTo>
                  <a:lnTo>
                    <a:pt x="0" y="9"/>
                  </a:lnTo>
                  <a:lnTo>
                    <a:pt x="9" y="14"/>
                  </a:lnTo>
                  <a:lnTo>
                    <a:pt x="17" y="16"/>
                  </a:lnTo>
                  <a:lnTo>
                    <a:pt x="33" y="21"/>
                  </a:lnTo>
                  <a:lnTo>
                    <a:pt x="22" y="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66" name="Freeform 182"/>
            <p:cNvSpPr>
              <a:spLocks/>
            </p:cNvSpPr>
            <p:nvPr/>
          </p:nvSpPr>
          <p:spPr bwMode="auto">
            <a:xfrm>
              <a:off x="393" y="1387"/>
              <a:ext cx="99" cy="144"/>
            </a:xfrm>
            <a:custGeom>
              <a:avLst/>
              <a:gdLst>
                <a:gd name="T0" fmla="*/ 77 w 99"/>
                <a:gd name="T1" fmla="*/ 0 h 144"/>
                <a:gd name="T2" fmla="*/ 77 w 99"/>
                <a:gd name="T3" fmla="*/ 1 h 144"/>
                <a:gd name="T4" fmla="*/ 84 w 99"/>
                <a:gd name="T5" fmla="*/ 6 h 144"/>
                <a:gd name="T6" fmla="*/ 89 w 99"/>
                <a:gd name="T7" fmla="*/ 31 h 144"/>
                <a:gd name="T8" fmla="*/ 88 w 99"/>
                <a:gd name="T9" fmla="*/ 44 h 144"/>
                <a:gd name="T10" fmla="*/ 97 w 99"/>
                <a:gd name="T11" fmla="*/ 59 h 144"/>
                <a:gd name="T12" fmla="*/ 98 w 99"/>
                <a:gd name="T13" fmla="*/ 64 h 144"/>
                <a:gd name="T14" fmla="*/ 94 w 99"/>
                <a:gd name="T15" fmla="*/ 70 h 144"/>
                <a:gd name="T16" fmla="*/ 92 w 99"/>
                <a:gd name="T17" fmla="*/ 83 h 144"/>
                <a:gd name="T18" fmla="*/ 90 w 99"/>
                <a:gd name="T19" fmla="*/ 88 h 144"/>
                <a:gd name="T20" fmla="*/ 90 w 99"/>
                <a:gd name="T21" fmla="*/ 97 h 144"/>
                <a:gd name="T22" fmla="*/ 88 w 99"/>
                <a:gd name="T23" fmla="*/ 114 h 144"/>
                <a:gd name="T24" fmla="*/ 88 w 99"/>
                <a:gd name="T25" fmla="*/ 120 h 144"/>
                <a:gd name="T26" fmla="*/ 79 w 99"/>
                <a:gd name="T27" fmla="*/ 125 h 144"/>
                <a:gd name="T28" fmla="*/ 67 w 99"/>
                <a:gd name="T29" fmla="*/ 130 h 144"/>
                <a:gd name="T30" fmla="*/ 59 w 99"/>
                <a:gd name="T31" fmla="*/ 131 h 144"/>
                <a:gd name="T32" fmla="*/ 58 w 99"/>
                <a:gd name="T33" fmla="*/ 143 h 144"/>
                <a:gd name="T34" fmla="*/ 0 w 99"/>
                <a:gd name="T35" fmla="*/ 124 h 144"/>
                <a:gd name="T36" fmla="*/ 19 w 99"/>
                <a:gd name="T37" fmla="*/ 90 h 144"/>
                <a:gd name="T38" fmla="*/ 20 w 99"/>
                <a:gd name="T39" fmla="*/ 76 h 144"/>
                <a:gd name="T40" fmla="*/ 24 w 99"/>
                <a:gd name="T41" fmla="*/ 71 h 144"/>
                <a:gd name="T42" fmla="*/ 36 w 99"/>
                <a:gd name="T43" fmla="*/ 35 h 144"/>
                <a:gd name="T44" fmla="*/ 77 w 99"/>
                <a:gd name="T4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9" h="144">
                  <a:moveTo>
                    <a:pt x="77" y="0"/>
                  </a:moveTo>
                  <a:lnTo>
                    <a:pt x="77" y="1"/>
                  </a:lnTo>
                  <a:lnTo>
                    <a:pt x="84" y="6"/>
                  </a:lnTo>
                  <a:lnTo>
                    <a:pt x="89" y="31"/>
                  </a:lnTo>
                  <a:lnTo>
                    <a:pt x="88" y="44"/>
                  </a:lnTo>
                  <a:lnTo>
                    <a:pt x="97" y="59"/>
                  </a:lnTo>
                  <a:lnTo>
                    <a:pt x="98" y="64"/>
                  </a:lnTo>
                  <a:lnTo>
                    <a:pt x="94" y="70"/>
                  </a:lnTo>
                  <a:lnTo>
                    <a:pt x="92" y="83"/>
                  </a:lnTo>
                  <a:lnTo>
                    <a:pt x="90" y="88"/>
                  </a:lnTo>
                  <a:lnTo>
                    <a:pt x="90" y="97"/>
                  </a:lnTo>
                  <a:lnTo>
                    <a:pt x="88" y="114"/>
                  </a:lnTo>
                  <a:lnTo>
                    <a:pt x="88" y="120"/>
                  </a:lnTo>
                  <a:lnTo>
                    <a:pt x="79" y="125"/>
                  </a:lnTo>
                  <a:lnTo>
                    <a:pt x="67" y="130"/>
                  </a:lnTo>
                  <a:lnTo>
                    <a:pt x="59" y="131"/>
                  </a:lnTo>
                  <a:lnTo>
                    <a:pt x="58" y="143"/>
                  </a:lnTo>
                  <a:lnTo>
                    <a:pt x="0" y="124"/>
                  </a:lnTo>
                  <a:lnTo>
                    <a:pt x="19" y="90"/>
                  </a:lnTo>
                  <a:lnTo>
                    <a:pt x="20" y="76"/>
                  </a:lnTo>
                  <a:lnTo>
                    <a:pt x="24" y="71"/>
                  </a:lnTo>
                  <a:lnTo>
                    <a:pt x="36" y="35"/>
                  </a:lnTo>
                  <a:lnTo>
                    <a:pt x="77" y="0"/>
                  </a:lnTo>
                </a:path>
              </a:pathLst>
            </a:custGeom>
            <a:solidFill>
              <a:srgbClr val="A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67" name="Freeform 183"/>
            <p:cNvSpPr>
              <a:spLocks/>
            </p:cNvSpPr>
            <p:nvPr/>
          </p:nvSpPr>
          <p:spPr bwMode="auto">
            <a:xfrm>
              <a:off x="395" y="1390"/>
              <a:ext cx="100" cy="152"/>
            </a:xfrm>
            <a:custGeom>
              <a:avLst/>
              <a:gdLst>
                <a:gd name="T0" fmla="*/ 57 w 100"/>
                <a:gd name="T1" fmla="*/ 14 h 152"/>
                <a:gd name="T2" fmla="*/ 52 w 100"/>
                <a:gd name="T3" fmla="*/ 42 h 152"/>
                <a:gd name="T4" fmla="*/ 50 w 100"/>
                <a:gd name="T5" fmla="*/ 58 h 152"/>
                <a:gd name="T6" fmla="*/ 47 w 100"/>
                <a:gd name="T7" fmla="*/ 67 h 152"/>
                <a:gd name="T8" fmla="*/ 43 w 100"/>
                <a:gd name="T9" fmla="*/ 65 h 152"/>
                <a:gd name="T10" fmla="*/ 37 w 100"/>
                <a:gd name="T11" fmla="*/ 60 h 152"/>
                <a:gd name="T12" fmla="*/ 29 w 100"/>
                <a:gd name="T13" fmla="*/ 58 h 152"/>
                <a:gd name="T14" fmla="*/ 25 w 100"/>
                <a:gd name="T15" fmla="*/ 60 h 152"/>
                <a:gd name="T16" fmla="*/ 24 w 100"/>
                <a:gd name="T17" fmla="*/ 64 h 152"/>
                <a:gd name="T18" fmla="*/ 25 w 100"/>
                <a:gd name="T19" fmla="*/ 67 h 152"/>
                <a:gd name="T20" fmla="*/ 25 w 100"/>
                <a:gd name="T21" fmla="*/ 74 h 152"/>
                <a:gd name="T22" fmla="*/ 29 w 100"/>
                <a:gd name="T23" fmla="*/ 87 h 152"/>
                <a:gd name="T24" fmla="*/ 37 w 100"/>
                <a:gd name="T25" fmla="*/ 87 h 152"/>
                <a:gd name="T26" fmla="*/ 39 w 100"/>
                <a:gd name="T27" fmla="*/ 84 h 152"/>
                <a:gd name="T28" fmla="*/ 42 w 100"/>
                <a:gd name="T29" fmla="*/ 85 h 152"/>
                <a:gd name="T30" fmla="*/ 42 w 100"/>
                <a:gd name="T31" fmla="*/ 90 h 152"/>
                <a:gd name="T32" fmla="*/ 39 w 100"/>
                <a:gd name="T33" fmla="*/ 93 h 152"/>
                <a:gd name="T34" fmla="*/ 35 w 100"/>
                <a:gd name="T35" fmla="*/ 96 h 152"/>
                <a:gd name="T36" fmla="*/ 32 w 100"/>
                <a:gd name="T37" fmla="*/ 96 h 152"/>
                <a:gd name="T38" fmla="*/ 29 w 100"/>
                <a:gd name="T39" fmla="*/ 92 h 152"/>
                <a:gd name="T40" fmla="*/ 26 w 100"/>
                <a:gd name="T41" fmla="*/ 87 h 152"/>
                <a:gd name="T42" fmla="*/ 24 w 100"/>
                <a:gd name="T43" fmla="*/ 76 h 152"/>
                <a:gd name="T44" fmla="*/ 22 w 100"/>
                <a:gd name="T45" fmla="*/ 68 h 152"/>
                <a:gd name="T46" fmla="*/ 7 w 100"/>
                <a:gd name="T47" fmla="*/ 107 h 152"/>
                <a:gd name="T48" fmla="*/ 1 w 100"/>
                <a:gd name="T49" fmla="*/ 113 h 152"/>
                <a:gd name="T50" fmla="*/ 0 w 100"/>
                <a:gd name="T51" fmla="*/ 120 h 152"/>
                <a:gd name="T52" fmla="*/ 4 w 100"/>
                <a:gd name="T53" fmla="*/ 126 h 152"/>
                <a:gd name="T54" fmla="*/ 42 w 100"/>
                <a:gd name="T55" fmla="*/ 147 h 152"/>
                <a:gd name="T56" fmla="*/ 51 w 100"/>
                <a:gd name="T57" fmla="*/ 151 h 152"/>
                <a:gd name="T58" fmla="*/ 55 w 100"/>
                <a:gd name="T59" fmla="*/ 146 h 152"/>
                <a:gd name="T60" fmla="*/ 55 w 100"/>
                <a:gd name="T61" fmla="*/ 137 h 152"/>
                <a:gd name="T62" fmla="*/ 42 w 100"/>
                <a:gd name="T63" fmla="*/ 108 h 152"/>
                <a:gd name="T64" fmla="*/ 45 w 100"/>
                <a:gd name="T65" fmla="*/ 105 h 152"/>
                <a:gd name="T66" fmla="*/ 70 w 100"/>
                <a:gd name="T67" fmla="*/ 119 h 152"/>
                <a:gd name="T68" fmla="*/ 79 w 100"/>
                <a:gd name="T69" fmla="*/ 119 h 152"/>
                <a:gd name="T70" fmla="*/ 85 w 100"/>
                <a:gd name="T71" fmla="*/ 116 h 152"/>
                <a:gd name="T72" fmla="*/ 89 w 100"/>
                <a:gd name="T73" fmla="*/ 104 h 152"/>
                <a:gd name="T74" fmla="*/ 88 w 100"/>
                <a:gd name="T75" fmla="*/ 96 h 152"/>
                <a:gd name="T76" fmla="*/ 90 w 100"/>
                <a:gd name="T77" fmla="*/ 86 h 152"/>
                <a:gd name="T78" fmla="*/ 88 w 100"/>
                <a:gd name="T79" fmla="*/ 84 h 152"/>
                <a:gd name="T80" fmla="*/ 92 w 100"/>
                <a:gd name="T81" fmla="*/ 81 h 152"/>
                <a:gd name="T82" fmla="*/ 91 w 100"/>
                <a:gd name="T83" fmla="*/ 77 h 152"/>
                <a:gd name="T84" fmla="*/ 90 w 100"/>
                <a:gd name="T85" fmla="*/ 70 h 152"/>
                <a:gd name="T86" fmla="*/ 85 w 100"/>
                <a:gd name="T87" fmla="*/ 70 h 152"/>
                <a:gd name="T88" fmla="*/ 82 w 100"/>
                <a:gd name="T89" fmla="*/ 67 h 152"/>
                <a:gd name="T90" fmla="*/ 83 w 100"/>
                <a:gd name="T91" fmla="*/ 61 h 152"/>
                <a:gd name="T92" fmla="*/ 85 w 100"/>
                <a:gd name="T93" fmla="*/ 56 h 152"/>
                <a:gd name="T94" fmla="*/ 85 w 100"/>
                <a:gd name="T95" fmla="*/ 61 h 152"/>
                <a:gd name="T96" fmla="*/ 85 w 100"/>
                <a:gd name="T97" fmla="*/ 64 h 152"/>
                <a:gd name="T98" fmla="*/ 88 w 100"/>
                <a:gd name="T99" fmla="*/ 66 h 152"/>
                <a:gd name="T100" fmla="*/ 90 w 100"/>
                <a:gd name="T101" fmla="*/ 66 h 152"/>
                <a:gd name="T102" fmla="*/ 98 w 100"/>
                <a:gd name="T103" fmla="*/ 64 h 152"/>
                <a:gd name="T104" fmla="*/ 99 w 100"/>
                <a:gd name="T105" fmla="*/ 60 h 152"/>
                <a:gd name="T106" fmla="*/ 87 w 100"/>
                <a:gd name="T107" fmla="*/ 37 h 152"/>
                <a:gd name="T108" fmla="*/ 89 w 100"/>
                <a:gd name="T109" fmla="*/ 25 h 152"/>
                <a:gd name="T110" fmla="*/ 85 w 100"/>
                <a:gd name="T111" fmla="*/ 4 h 152"/>
                <a:gd name="T112" fmla="*/ 80 w 100"/>
                <a:gd name="T113" fmla="*/ 2 h 152"/>
                <a:gd name="T114" fmla="*/ 75 w 100"/>
                <a:gd name="T115" fmla="*/ 0 h 152"/>
                <a:gd name="T116" fmla="*/ 57 w 100"/>
                <a:gd name="T117" fmla="*/ 1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0" h="152">
                  <a:moveTo>
                    <a:pt x="57" y="14"/>
                  </a:moveTo>
                  <a:lnTo>
                    <a:pt x="52" y="42"/>
                  </a:lnTo>
                  <a:lnTo>
                    <a:pt x="50" y="58"/>
                  </a:lnTo>
                  <a:lnTo>
                    <a:pt x="47" y="67"/>
                  </a:lnTo>
                  <a:lnTo>
                    <a:pt x="43" y="65"/>
                  </a:lnTo>
                  <a:lnTo>
                    <a:pt x="37" y="60"/>
                  </a:lnTo>
                  <a:lnTo>
                    <a:pt x="29" y="58"/>
                  </a:lnTo>
                  <a:lnTo>
                    <a:pt x="25" y="60"/>
                  </a:lnTo>
                  <a:lnTo>
                    <a:pt x="24" y="64"/>
                  </a:lnTo>
                  <a:lnTo>
                    <a:pt x="25" y="67"/>
                  </a:lnTo>
                  <a:lnTo>
                    <a:pt x="25" y="74"/>
                  </a:lnTo>
                  <a:lnTo>
                    <a:pt x="29" y="87"/>
                  </a:lnTo>
                  <a:lnTo>
                    <a:pt x="37" y="87"/>
                  </a:lnTo>
                  <a:lnTo>
                    <a:pt x="39" y="84"/>
                  </a:lnTo>
                  <a:lnTo>
                    <a:pt x="42" y="85"/>
                  </a:lnTo>
                  <a:lnTo>
                    <a:pt x="42" y="90"/>
                  </a:lnTo>
                  <a:lnTo>
                    <a:pt x="39" y="93"/>
                  </a:lnTo>
                  <a:lnTo>
                    <a:pt x="35" y="96"/>
                  </a:lnTo>
                  <a:lnTo>
                    <a:pt x="32" y="96"/>
                  </a:lnTo>
                  <a:lnTo>
                    <a:pt x="29" y="92"/>
                  </a:lnTo>
                  <a:lnTo>
                    <a:pt x="26" y="87"/>
                  </a:lnTo>
                  <a:lnTo>
                    <a:pt x="24" y="76"/>
                  </a:lnTo>
                  <a:lnTo>
                    <a:pt x="22" y="68"/>
                  </a:lnTo>
                  <a:lnTo>
                    <a:pt x="7" y="107"/>
                  </a:lnTo>
                  <a:lnTo>
                    <a:pt x="1" y="113"/>
                  </a:lnTo>
                  <a:lnTo>
                    <a:pt x="0" y="120"/>
                  </a:lnTo>
                  <a:lnTo>
                    <a:pt x="4" y="126"/>
                  </a:lnTo>
                  <a:lnTo>
                    <a:pt x="42" y="147"/>
                  </a:lnTo>
                  <a:lnTo>
                    <a:pt x="51" y="151"/>
                  </a:lnTo>
                  <a:lnTo>
                    <a:pt x="55" y="146"/>
                  </a:lnTo>
                  <a:lnTo>
                    <a:pt x="55" y="137"/>
                  </a:lnTo>
                  <a:lnTo>
                    <a:pt x="42" y="108"/>
                  </a:lnTo>
                  <a:lnTo>
                    <a:pt x="45" y="105"/>
                  </a:lnTo>
                  <a:lnTo>
                    <a:pt x="70" y="119"/>
                  </a:lnTo>
                  <a:lnTo>
                    <a:pt x="79" y="119"/>
                  </a:lnTo>
                  <a:lnTo>
                    <a:pt x="85" y="116"/>
                  </a:lnTo>
                  <a:lnTo>
                    <a:pt x="89" y="104"/>
                  </a:lnTo>
                  <a:lnTo>
                    <a:pt x="88" y="96"/>
                  </a:lnTo>
                  <a:lnTo>
                    <a:pt x="90" y="86"/>
                  </a:lnTo>
                  <a:lnTo>
                    <a:pt x="88" y="84"/>
                  </a:lnTo>
                  <a:lnTo>
                    <a:pt x="92" y="81"/>
                  </a:lnTo>
                  <a:lnTo>
                    <a:pt x="91" y="77"/>
                  </a:lnTo>
                  <a:lnTo>
                    <a:pt x="90" y="70"/>
                  </a:lnTo>
                  <a:lnTo>
                    <a:pt x="85" y="70"/>
                  </a:lnTo>
                  <a:lnTo>
                    <a:pt x="82" y="67"/>
                  </a:lnTo>
                  <a:lnTo>
                    <a:pt x="83" y="61"/>
                  </a:lnTo>
                  <a:lnTo>
                    <a:pt x="85" y="56"/>
                  </a:lnTo>
                  <a:lnTo>
                    <a:pt x="85" y="61"/>
                  </a:lnTo>
                  <a:lnTo>
                    <a:pt x="85" y="64"/>
                  </a:lnTo>
                  <a:lnTo>
                    <a:pt x="88" y="66"/>
                  </a:lnTo>
                  <a:lnTo>
                    <a:pt x="90" y="66"/>
                  </a:lnTo>
                  <a:lnTo>
                    <a:pt x="98" y="64"/>
                  </a:lnTo>
                  <a:lnTo>
                    <a:pt x="99" y="60"/>
                  </a:lnTo>
                  <a:lnTo>
                    <a:pt x="87" y="37"/>
                  </a:lnTo>
                  <a:lnTo>
                    <a:pt x="89" y="25"/>
                  </a:lnTo>
                  <a:lnTo>
                    <a:pt x="85" y="4"/>
                  </a:lnTo>
                  <a:lnTo>
                    <a:pt x="80" y="2"/>
                  </a:lnTo>
                  <a:lnTo>
                    <a:pt x="75" y="0"/>
                  </a:lnTo>
                  <a:lnTo>
                    <a:pt x="57" y="14"/>
                  </a:lnTo>
                </a:path>
              </a:pathLst>
            </a:custGeom>
            <a:solidFill>
              <a:srgbClr val="E0A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68" name="Freeform 184"/>
            <p:cNvSpPr>
              <a:spLocks/>
            </p:cNvSpPr>
            <p:nvPr/>
          </p:nvSpPr>
          <p:spPr bwMode="auto">
            <a:xfrm>
              <a:off x="388" y="1532"/>
              <a:ext cx="33" cy="18"/>
            </a:xfrm>
            <a:custGeom>
              <a:avLst/>
              <a:gdLst>
                <a:gd name="T0" fmla="*/ 0 w 33"/>
                <a:gd name="T1" fmla="*/ 0 h 18"/>
                <a:gd name="T2" fmla="*/ 5 w 33"/>
                <a:gd name="T3" fmla="*/ 2 h 18"/>
                <a:gd name="T4" fmla="*/ 25 w 33"/>
                <a:gd name="T5" fmla="*/ 17 h 18"/>
                <a:gd name="T6" fmla="*/ 32 w 33"/>
                <a:gd name="T7" fmla="*/ 5 h 18"/>
                <a:gd name="T8" fmla="*/ 0 w 33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8">
                  <a:moveTo>
                    <a:pt x="0" y="0"/>
                  </a:moveTo>
                  <a:lnTo>
                    <a:pt x="5" y="2"/>
                  </a:lnTo>
                  <a:lnTo>
                    <a:pt x="25" y="17"/>
                  </a:lnTo>
                  <a:lnTo>
                    <a:pt x="32" y="5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69" name="Freeform 185"/>
            <p:cNvSpPr>
              <a:spLocks/>
            </p:cNvSpPr>
            <p:nvPr/>
          </p:nvSpPr>
          <p:spPr bwMode="auto">
            <a:xfrm>
              <a:off x="458" y="1532"/>
              <a:ext cx="13" cy="45"/>
            </a:xfrm>
            <a:custGeom>
              <a:avLst/>
              <a:gdLst>
                <a:gd name="T0" fmla="*/ 0 w 13"/>
                <a:gd name="T1" fmla="*/ 17 h 45"/>
                <a:gd name="T2" fmla="*/ 0 w 13"/>
                <a:gd name="T3" fmla="*/ 18 h 45"/>
                <a:gd name="T4" fmla="*/ 4 w 13"/>
                <a:gd name="T5" fmla="*/ 34 h 45"/>
                <a:gd name="T6" fmla="*/ 8 w 13"/>
                <a:gd name="T7" fmla="*/ 44 h 45"/>
                <a:gd name="T8" fmla="*/ 12 w 13"/>
                <a:gd name="T9" fmla="*/ 9 h 45"/>
                <a:gd name="T10" fmla="*/ 10 w 13"/>
                <a:gd name="T11" fmla="*/ 5 h 45"/>
                <a:gd name="T12" fmla="*/ 5 w 13"/>
                <a:gd name="T13" fmla="*/ 0 h 45"/>
                <a:gd name="T14" fmla="*/ 2 w 13"/>
                <a:gd name="T15" fmla="*/ 3 h 45"/>
                <a:gd name="T16" fmla="*/ 0 w 13"/>
                <a:gd name="T17" fmla="*/ 1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5">
                  <a:moveTo>
                    <a:pt x="0" y="17"/>
                  </a:moveTo>
                  <a:lnTo>
                    <a:pt x="0" y="18"/>
                  </a:lnTo>
                  <a:lnTo>
                    <a:pt x="4" y="34"/>
                  </a:lnTo>
                  <a:lnTo>
                    <a:pt x="8" y="44"/>
                  </a:lnTo>
                  <a:lnTo>
                    <a:pt x="12" y="9"/>
                  </a:lnTo>
                  <a:lnTo>
                    <a:pt x="10" y="5"/>
                  </a:lnTo>
                  <a:lnTo>
                    <a:pt x="5" y="0"/>
                  </a:lnTo>
                  <a:lnTo>
                    <a:pt x="2" y="3"/>
                  </a:lnTo>
                  <a:lnTo>
                    <a:pt x="0" y="17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70" name="Freeform 186"/>
            <p:cNvSpPr>
              <a:spLocks/>
            </p:cNvSpPr>
            <p:nvPr/>
          </p:nvSpPr>
          <p:spPr bwMode="auto">
            <a:xfrm>
              <a:off x="436" y="1547"/>
              <a:ext cx="4" cy="12"/>
            </a:xfrm>
            <a:custGeom>
              <a:avLst/>
              <a:gdLst>
                <a:gd name="T0" fmla="*/ 0 w 4"/>
                <a:gd name="T1" fmla="*/ 6 h 12"/>
                <a:gd name="T2" fmla="*/ 3 w 4"/>
                <a:gd name="T3" fmla="*/ 11 h 12"/>
                <a:gd name="T4" fmla="*/ 1 w 4"/>
                <a:gd name="T5" fmla="*/ 0 h 12"/>
                <a:gd name="T6" fmla="*/ 0 w 4"/>
                <a:gd name="T7" fmla="*/ 5 h 12"/>
                <a:gd name="T8" fmla="*/ 0 w 4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2">
                  <a:moveTo>
                    <a:pt x="0" y="6"/>
                  </a:moveTo>
                  <a:lnTo>
                    <a:pt x="3" y="11"/>
                  </a:lnTo>
                  <a:lnTo>
                    <a:pt x="1" y="0"/>
                  </a:lnTo>
                  <a:lnTo>
                    <a:pt x="0" y="5"/>
                  </a:lnTo>
                  <a:lnTo>
                    <a:pt x="0" y="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71" name="Freeform 187"/>
            <p:cNvSpPr>
              <a:spLocks/>
            </p:cNvSpPr>
            <p:nvPr/>
          </p:nvSpPr>
          <p:spPr bwMode="auto">
            <a:xfrm>
              <a:off x="368" y="1344"/>
              <a:ext cx="120" cy="158"/>
            </a:xfrm>
            <a:custGeom>
              <a:avLst/>
              <a:gdLst>
                <a:gd name="T0" fmla="*/ 111 w 120"/>
                <a:gd name="T1" fmla="*/ 51 h 158"/>
                <a:gd name="T2" fmla="*/ 87 w 120"/>
                <a:gd name="T3" fmla="*/ 54 h 158"/>
                <a:gd name="T4" fmla="*/ 86 w 120"/>
                <a:gd name="T5" fmla="*/ 64 h 158"/>
                <a:gd name="T6" fmla="*/ 83 w 120"/>
                <a:gd name="T7" fmla="*/ 82 h 158"/>
                <a:gd name="T8" fmla="*/ 80 w 120"/>
                <a:gd name="T9" fmla="*/ 95 h 158"/>
                <a:gd name="T10" fmla="*/ 76 w 120"/>
                <a:gd name="T11" fmla="*/ 107 h 158"/>
                <a:gd name="T12" fmla="*/ 75 w 120"/>
                <a:gd name="T13" fmla="*/ 112 h 158"/>
                <a:gd name="T14" fmla="*/ 59 w 120"/>
                <a:gd name="T15" fmla="*/ 103 h 158"/>
                <a:gd name="T16" fmla="*/ 51 w 120"/>
                <a:gd name="T17" fmla="*/ 111 h 158"/>
                <a:gd name="T18" fmla="*/ 49 w 120"/>
                <a:gd name="T19" fmla="*/ 118 h 158"/>
                <a:gd name="T20" fmla="*/ 51 w 120"/>
                <a:gd name="T21" fmla="*/ 132 h 158"/>
                <a:gd name="T22" fmla="*/ 47 w 120"/>
                <a:gd name="T23" fmla="*/ 136 h 158"/>
                <a:gd name="T24" fmla="*/ 44 w 120"/>
                <a:gd name="T25" fmla="*/ 143 h 158"/>
                <a:gd name="T26" fmla="*/ 38 w 120"/>
                <a:gd name="T27" fmla="*/ 152 h 158"/>
                <a:gd name="T28" fmla="*/ 33 w 120"/>
                <a:gd name="T29" fmla="*/ 155 h 158"/>
                <a:gd name="T30" fmla="*/ 28 w 120"/>
                <a:gd name="T31" fmla="*/ 157 h 158"/>
                <a:gd name="T32" fmla="*/ 24 w 120"/>
                <a:gd name="T33" fmla="*/ 155 h 158"/>
                <a:gd name="T34" fmla="*/ 18 w 120"/>
                <a:gd name="T35" fmla="*/ 144 h 158"/>
                <a:gd name="T36" fmla="*/ 11 w 120"/>
                <a:gd name="T37" fmla="*/ 126 h 158"/>
                <a:gd name="T38" fmla="*/ 4 w 120"/>
                <a:gd name="T39" fmla="*/ 115 h 158"/>
                <a:gd name="T40" fmla="*/ 2 w 120"/>
                <a:gd name="T41" fmla="*/ 99 h 158"/>
                <a:gd name="T42" fmla="*/ 1 w 120"/>
                <a:gd name="T43" fmla="*/ 83 h 158"/>
                <a:gd name="T44" fmla="*/ 0 w 120"/>
                <a:gd name="T45" fmla="*/ 74 h 158"/>
                <a:gd name="T46" fmla="*/ 0 w 120"/>
                <a:gd name="T47" fmla="*/ 62 h 158"/>
                <a:gd name="T48" fmla="*/ 4 w 120"/>
                <a:gd name="T49" fmla="*/ 46 h 158"/>
                <a:gd name="T50" fmla="*/ 9 w 120"/>
                <a:gd name="T51" fmla="*/ 34 h 158"/>
                <a:gd name="T52" fmla="*/ 18 w 120"/>
                <a:gd name="T53" fmla="*/ 24 h 158"/>
                <a:gd name="T54" fmla="*/ 25 w 120"/>
                <a:gd name="T55" fmla="*/ 12 h 158"/>
                <a:gd name="T56" fmla="*/ 33 w 120"/>
                <a:gd name="T57" fmla="*/ 6 h 158"/>
                <a:gd name="T58" fmla="*/ 41 w 120"/>
                <a:gd name="T59" fmla="*/ 2 h 158"/>
                <a:gd name="T60" fmla="*/ 53 w 120"/>
                <a:gd name="T61" fmla="*/ 1 h 158"/>
                <a:gd name="T62" fmla="*/ 67 w 120"/>
                <a:gd name="T63" fmla="*/ 0 h 158"/>
                <a:gd name="T64" fmla="*/ 78 w 120"/>
                <a:gd name="T65" fmla="*/ 5 h 158"/>
                <a:gd name="T66" fmla="*/ 89 w 120"/>
                <a:gd name="T67" fmla="*/ 10 h 158"/>
                <a:gd name="T68" fmla="*/ 104 w 120"/>
                <a:gd name="T69" fmla="*/ 12 h 158"/>
                <a:gd name="T70" fmla="*/ 118 w 120"/>
                <a:gd name="T71" fmla="*/ 24 h 158"/>
                <a:gd name="T72" fmla="*/ 119 w 120"/>
                <a:gd name="T73" fmla="*/ 42 h 158"/>
                <a:gd name="T74" fmla="*/ 111 w 120"/>
                <a:gd name="T75" fmla="*/ 5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0" h="158">
                  <a:moveTo>
                    <a:pt x="111" y="51"/>
                  </a:moveTo>
                  <a:lnTo>
                    <a:pt x="87" y="54"/>
                  </a:lnTo>
                  <a:lnTo>
                    <a:pt x="86" y="64"/>
                  </a:lnTo>
                  <a:lnTo>
                    <a:pt x="83" y="82"/>
                  </a:lnTo>
                  <a:lnTo>
                    <a:pt x="80" y="95"/>
                  </a:lnTo>
                  <a:lnTo>
                    <a:pt x="76" y="107"/>
                  </a:lnTo>
                  <a:lnTo>
                    <a:pt x="75" y="112"/>
                  </a:lnTo>
                  <a:lnTo>
                    <a:pt x="59" y="103"/>
                  </a:lnTo>
                  <a:lnTo>
                    <a:pt x="51" y="111"/>
                  </a:lnTo>
                  <a:lnTo>
                    <a:pt x="49" y="118"/>
                  </a:lnTo>
                  <a:lnTo>
                    <a:pt x="51" y="132"/>
                  </a:lnTo>
                  <a:lnTo>
                    <a:pt x="47" y="136"/>
                  </a:lnTo>
                  <a:lnTo>
                    <a:pt x="44" y="143"/>
                  </a:lnTo>
                  <a:lnTo>
                    <a:pt x="38" y="152"/>
                  </a:lnTo>
                  <a:lnTo>
                    <a:pt x="33" y="155"/>
                  </a:lnTo>
                  <a:lnTo>
                    <a:pt x="28" y="157"/>
                  </a:lnTo>
                  <a:lnTo>
                    <a:pt x="24" y="155"/>
                  </a:lnTo>
                  <a:lnTo>
                    <a:pt x="18" y="144"/>
                  </a:lnTo>
                  <a:lnTo>
                    <a:pt x="11" y="126"/>
                  </a:lnTo>
                  <a:lnTo>
                    <a:pt x="4" y="115"/>
                  </a:lnTo>
                  <a:lnTo>
                    <a:pt x="2" y="99"/>
                  </a:lnTo>
                  <a:lnTo>
                    <a:pt x="1" y="83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4" y="46"/>
                  </a:lnTo>
                  <a:lnTo>
                    <a:pt x="9" y="34"/>
                  </a:lnTo>
                  <a:lnTo>
                    <a:pt x="18" y="24"/>
                  </a:lnTo>
                  <a:lnTo>
                    <a:pt x="25" y="12"/>
                  </a:lnTo>
                  <a:lnTo>
                    <a:pt x="33" y="6"/>
                  </a:lnTo>
                  <a:lnTo>
                    <a:pt x="41" y="2"/>
                  </a:lnTo>
                  <a:lnTo>
                    <a:pt x="53" y="1"/>
                  </a:lnTo>
                  <a:lnTo>
                    <a:pt x="67" y="0"/>
                  </a:lnTo>
                  <a:lnTo>
                    <a:pt x="78" y="5"/>
                  </a:lnTo>
                  <a:lnTo>
                    <a:pt x="89" y="10"/>
                  </a:lnTo>
                  <a:lnTo>
                    <a:pt x="104" y="12"/>
                  </a:lnTo>
                  <a:lnTo>
                    <a:pt x="118" y="24"/>
                  </a:lnTo>
                  <a:lnTo>
                    <a:pt x="119" y="42"/>
                  </a:lnTo>
                  <a:lnTo>
                    <a:pt x="111" y="51"/>
                  </a:lnTo>
                </a:path>
              </a:pathLst>
            </a:custGeom>
            <a:solidFill>
              <a:srgbClr val="40404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72" name="Freeform 188"/>
            <p:cNvSpPr>
              <a:spLocks/>
            </p:cNvSpPr>
            <p:nvPr/>
          </p:nvSpPr>
          <p:spPr bwMode="auto">
            <a:xfrm>
              <a:off x="463" y="1413"/>
              <a:ext cx="15" cy="3"/>
            </a:xfrm>
            <a:custGeom>
              <a:avLst/>
              <a:gdLst>
                <a:gd name="T0" fmla="*/ 14 w 15"/>
                <a:gd name="T1" fmla="*/ 1 h 3"/>
                <a:gd name="T2" fmla="*/ 14 w 15"/>
                <a:gd name="T3" fmla="*/ 0 h 3"/>
                <a:gd name="T4" fmla="*/ 8 w 15"/>
                <a:gd name="T5" fmla="*/ 1 h 3"/>
                <a:gd name="T6" fmla="*/ 5 w 15"/>
                <a:gd name="T7" fmla="*/ 1 h 3"/>
                <a:gd name="T8" fmla="*/ 3 w 15"/>
                <a:gd name="T9" fmla="*/ 1 h 3"/>
                <a:gd name="T10" fmla="*/ 2 w 15"/>
                <a:gd name="T11" fmla="*/ 0 h 3"/>
                <a:gd name="T12" fmla="*/ 0 w 15"/>
                <a:gd name="T13" fmla="*/ 0 h 3"/>
                <a:gd name="T14" fmla="*/ 5 w 15"/>
                <a:gd name="T15" fmla="*/ 1 h 3"/>
                <a:gd name="T16" fmla="*/ 8 w 15"/>
                <a:gd name="T17" fmla="*/ 2 h 3"/>
                <a:gd name="T18" fmla="*/ 14 w 15"/>
                <a:gd name="T1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3">
                  <a:moveTo>
                    <a:pt x="14" y="1"/>
                  </a:moveTo>
                  <a:lnTo>
                    <a:pt x="14" y="0"/>
                  </a:lnTo>
                  <a:lnTo>
                    <a:pt x="8" y="1"/>
                  </a:lnTo>
                  <a:lnTo>
                    <a:pt x="5" y="1"/>
                  </a:lnTo>
                  <a:lnTo>
                    <a:pt x="3" y="1"/>
                  </a:lnTo>
                  <a:lnTo>
                    <a:pt x="2" y="0"/>
                  </a:lnTo>
                  <a:lnTo>
                    <a:pt x="0" y="0"/>
                  </a:lnTo>
                  <a:lnTo>
                    <a:pt x="5" y="1"/>
                  </a:lnTo>
                  <a:lnTo>
                    <a:pt x="8" y="2"/>
                  </a:lnTo>
                  <a:lnTo>
                    <a:pt x="14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73" name="Freeform 189"/>
            <p:cNvSpPr>
              <a:spLocks/>
            </p:cNvSpPr>
            <p:nvPr/>
          </p:nvSpPr>
          <p:spPr bwMode="auto">
            <a:xfrm>
              <a:off x="477" y="1478"/>
              <a:ext cx="12" cy="2"/>
            </a:xfrm>
            <a:custGeom>
              <a:avLst/>
              <a:gdLst>
                <a:gd name="T0" fmla="*/ 11 w 12"/>
                <a:gd name="T1" fmla="*/ 0 h 2"/>
                <a:gd name="T2" fmla="*/ 4 w 12"/>
                <a:gd name="T3" fmla="*/ 1 h 2"/>
                <a:gd name="T4" fmla="*/ 0 w 1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2">
                  <a:moveTo>
                    <a:pt x="11" y="0"/>
                  </a:moveTo>
                  <a:lnTo>
                    <a:pt x="4" y="1"/>
                  </a:lnTo>
                  <a:lnTo>
                    <a:pt x="0" y="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74" name="Freeform 190"/>
            <p:cNvSpPr>
              <a:spLocks/>
            </p:cNvSpPr>
            <p:nvPr/>
          </p:nvSpPr>
          <p:spPr bwMode="auto">
            <a:xfrm>
              <a:off x="464" y="1425"/>
              <a:ext cx="14" cy="10"/>
            </a:xfrm>
            <a:custGeom>
              <a:avLst/>
              <a:gdLst>
                <a:gd name="T0" fmla="*/ 13 w 14"/>
                <a:gd name="T1" fmla="*/ 6 h 10"/>
                <a:gd name="T2" fmla="*/ 13 w 14"/>
                <a:gd name="T3" fmla="*/ 8 h 10"/>
                <a:gd name="T4" fmla="*/ 11 w 14"/>
                <a:gd name="T5" fmla="*/ 9 h 10"/>
                <a:gd name="T6" fmla="*/ 5 w 14"/>
                <a:gd name="T7" fmla="*/ 9 h 10"/>
                <a:gd name="T8" fmla="*/ 0 w 14"/>
                <a:gd name="T9" fmla="*/ 8 h 10"/>
                <a:gd name="T10" fmla="*/ 0 w 14"/>
                <a:gd name="T11" fmla="*/ 4 h 10"/>
                <a:gd name="T12" fmla="*/ 7 w 14"/>
                <a:gd name="T13" fmla="*/ 1 h 10"/>
                <a:gd name="T14" fmla="*/ 12 w 14"/>
                <a:gd name="T15" fmla="*/ 0 h 10"/>
                <a:gd name="T16" fmla="*/ 11 w 14"/>
                <a:gd name="T17" fmla="*/ 1 h 10"/>
                <a:gd name="T18" fmla="*/ 13 w 14"/>
                <a:gd name="T19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0">
                  <a:moveTo>
                    <a:pt x="13" y="6"/>
                  </a:moveTo>
                  <a:lnTo>
                    <a:pt x="13" y="8"/>
                  </a:lnTo>
                  <a:lnTo>
                    <a:pt x="11" y="9"/>
                  </a:lnTo>
                  <a:lnTo>
                    <a:pt x="5" y="9"/>
                  </a:lnTo>
                  <a:lnTo>
                    <a:pt x="0" y="8"/>
                  </a:lnTo>
                  <a:lnTo>
                    <a:pt x="0" y="4"/>
                  </a:lnTo>
                  <a:lnTo>
                    <a:pt x="7" y="1"/>
                  </a:lnTo>
                  <a:lnTo>
                    <a:pt x="12" y="0"/>
                  </a:lnTo>
                  <a:lnTo>
                    <a:pt x="11" y="1"/>
                  </a:lnTo>
                  <a:lnTo>
                    <a:pt x="13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75" name="Freeform 191"/>
            <p:cNvSpPr>
              <a:spLocks/>
            </p:cNvSpPr>
            <p:nvPr/>
          </p:nvSpPr>
          <p:spPr bwMode="auto">
            <a:xfrm>
              <a:off x="466" y="1427"/>
              <a:ext cx="9" cy="7"/>
            </a:xfrm>
            <a:custGeom>
              <a:avLst/>
              <a:gdLst>
                <a:gd name="T0" fmla="*/ 7 w 9"/>
                <a:gd name="T1" fmla="*/ 4 h 7"/>
                <a:gd name="T2" fmla="*/ 8 w 9"/>
                <a:gd name="T3" fmla="*/ 6 h 7"/>
                <a:gd name="T4" fmla="*/ 4 w 9"/>
                <a:gd name="T5" fmla="*/ 6 h 7"/>
                <a:gd name="T6" fmla="*/ 0 w 9"/>
                <a:gd name="T7" fmla="*/ 6 h 7"/>
                <a:gd name="T8" fmla="*/ 3 w 9"/>
                <a:gd name="T9" fmla="*/ 2 h 7"/>
                <a:gd name="T10" fmla="*/ 8 w 9"/>
                <a:gd name="T11" fmla="*/ 0 h 7"/>
                <a:gd name="T12" fmla="*/ 7 w 9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7">
                  <a:moveTo>
                    <a:pt x="7" y="4"/>
                  </a:moveTo>
                  <a:lnTo>
                    <a:pt x="8" y="6"/>
                  </a:lnTo>
                  <a:lnTo>
                    <a:pt x="4" y="6"/>
                  </a:lnTo>
                  <a:lnTo>
                    <a:pt x="0" y="6"/>
                  </a:lnTo>
                  <a:lnTo>
                    <a:pt x="3" y="2"/>
                  </a:lnTo>
                  <a:lnTo>
                    <a:pt x="8" y="0"/>
                  </a:lnTo>
                  <a:lnTo>
                    <a:pt x="7" y="4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76" name="Oval 192"/>
            <p:cNvSpPr>
              <a:spLocks noChangeArrowheads="1"/>
            </p:cNvSpPr>
            <p:nvPr/>
          </p:nvSpPr>
          <p:spPr bwMode="auto">
            <a:xfrm flipV="1">
              <a:off x="472" y="1421"/>
              <a:ext cx="1" cy="10"/>
            </a:xfrm>
            <a:prstGeom prst="ellipse">
              <a:avLst/>
            </a:prstGeom>
            <a:solidFill>
              <a:srgbClr val="800000"/>
            </a:solidFill>
            <a:ln w="12700">
              <a:solidFill>
                <a:srgbClr val="8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0577" name="Line 193"/>
            <p:cNvSpPr>
              <a:spLocks noChangeShapeType="1"/>
            </p:cNvSpPr>
            <p:nvPr/>
          </p:nvSpPr>
          <p:spPr bwMode="auto">
            <a:xfrm flipH="1" flipV="1">
              <a:off x="484" y="1455"/>
              <a:ext cx="7" cy="4"/>
            </a:xfrm>
            <a:prstGeom prst="line">
              <a:avLst/>
            </a:prstGeom>
            <a:noFill/>
            <a:ln w="12700">
              <a:solidFill>
                <a:srgbClr val="8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78" name="Freeform 194"/>
            <p:cNvSpPr>
              <a:spLocks/>
            </p:cNvSpPr>
            <p:nvPr/>
          </p:nvSpPr>
          <p:spPr bwMode="auto">
            <a:xfrm>
              <a:off x="504" y="1504"/>
              <a:ext cx="9" cy="25"/>
            </a:xfrm>
            <a:custGeom>
              <a:avLst/>
              <a:gdLst>
                <a:gd name="T0" fmla="*/ 0 w 9"/>
                <a:gd name="T1" fmla="*/ 0 h 25"/>
                <a:gd name="T2" fmla="*/ 0 w 9"/>
                <a:gd name="T3" fmla="*/ 6 h 25"/>
                <a:gd name="T4" fmla="*/ 0 w 9"/>
                <a:gd name="T5" fmla="*/ 11 h 25"/>
                <a:gd name="T6" fmla="*/ 0 w 9"/>
                <a:gd name="T7" fmla="*/ 13 h 25"/>
                <a:gd name="T8" fmla="*/ 0 w 9"/>
                <a:gd name="T9" fmla="*/ 21 h 25"/>
                <a:gd name="T10" fmla="*/ 5 w 9"/>
                <a:gd name="T11" fmla="*/ 24 h 25"/>
                <a:gd name="T12" fmla="*/ 8 w 9"/>
                <a:gd name="T1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25">
                  <a:moveTo>
                    <a:pt x="0" y="0"/>
                  </a:moveTo>
                  <a:lnTo>
                    <a:pt x="0" y="6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21"/>
                  </a:lnTo>
                  <a:lnTo>
                    <a:pt x="5" y="24"/>
                  </a:lnTo>
                  <a:lnTo>
                    <a:pt x="8" y="24"/>
                  </a:lnTo>
                </a:path>
              </a:pathLst>
            </a:custGeom>
            <a:noFill/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79" name="Freeform 195"/>
            <p:cNvSpPr>
              <a:spLocks/>
            </p:cNvSpPr>
            <p:nvPr/>
          </p:nvSpPr>
          <p:spPr bwMode="auto">
            <a:xfrm>
              <a:off x="504" y="1507"/>
              <a:ext cx="3" cy="21"/>
            </a:xfrm>
            <a:custGeom>
              <a:avLst/>
              <a:gdLst>
                <a:gd name="T0" fmla="*/ 1 w 3"/>
                <a:gd name="T1" fmla="*/ 1 h 21"/>
                <a:gd name="T2" fmla="*/ 0 w 3"/>
                <a:gd name="T3" fmla="*/ 1 h 21"/>
                <a:gd name="T4" fmla="*/ 0 w 3"/>
                <a:gd name="T5" fmla="*/ 4 h 21"/>
                <a:gd name="T6" fmla="*/ 1 w 3"/>
                <a:gd name="T7" fmla="*/ 8 h 21"/>
                <a:gd name="T8" fmla="*/ 0 w 3"/>
                <a:gd name="T9" fmla="*/ 10 h 21"/>
                <a:gd name="T10" fmla="*/ 0 w 3"/>
                <a:gd name="T11" fmla="*/ 14 h 21"/>
                <a:gd name="T12" fmla="*/ 2 w 3"/>
                <a:gd name="T13" fmla="*/ 20 h 21"/>
                <a:gd name="T14" fmla="*/ 0 w 3"/>
                <a:gd name="T15" fmla="*/ 16 h 21"/>
                <a:gd name="T16" fmla="*/ 1 w 3"/>
                <a:gd name="T17" fmla="*/ 16 h 21"/>
                <a:gd name="T18" fmla="*/ 1 w 3"/>
                <a:gd name="T19" fmla="*/ 11 h 21"/>
                <a:gd name="T20" fmla="*/ 1 w 3"/>
                <a:gd name="T21" fmla="*/ 9 h 21"/>
                <a:gd name="T22" fmla="*/ 1 w 3"/>
                <a:gd name="T23" fmla="*/ 4 h 21"/>
                <a:gd name="T24" fmla="*/ 1 w 3"/>
                <a:gd name="T25" fmla="*/ 0 h 21"/>
                <a:gd name="T26" fmla="*/ 1 w 3"/>
                <a:gd name="T2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21">
                  <a:moveTo>
                    <a:pt x="1" y="1"/>
                  </a:moveTo>
                  <a:lnTo>
                    <a:pt x="0" y="1"/>
                  </a:lnTo>
                  <a:lnTo>
                    <a:pt x="0" y="4"/>
                  </a:lnTo>
                  <a:lnTo>
                    <a:pt x="1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0" y="16"/>
                  </a:lnTo>
                  <a:lnTo>
                    <a:pt x="1" y="16"/>
                  </a:lnTo>
                  <a:lnTo>
                    <a:pt x="1" y="11"/>
                  </a:lnTo>
                  <a:lnTo>
                    <a:pt x="1" y="9"/>
                  </a:lnTo>
                  <a:lnTo>
                    <a:pt x="1" y="4"/>
                  </a:lnTo>
                  <a:lnTo>
                    <a:pt x="1" y="0"/>
                  </a:lnTo>
                  <a:lnTo>
                    <a:pt x="1" y="1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80" name="Freeform 196"/>
            <p:cNvSpPr>
              <a:spLocks/>
            </p:cNvSpPr>
            <p:nvPr/>
          </p:nvSpPr>
          <p:spPr bwMode="auto">
            <a:xfrm>
              <a:off x="529" y="1514"/>
              <a:ext cx="11" cy="15"/>
            </a:xfrm>
            <a:custGeom>
              <a:avLst/>
              <a:gdLst>
                <a:gd name="T0" fmla="*/ 5 w 11"/>
                <a:gd name="T1" fmla="*/ 1 h 15"/>
                <a:gd name="T2" fmla="*/ 2 w 11"/>
                <a:gd name="T3" fmla="*/ 4 h 15"/>
                <a:gd name="T4" fmla="*/ 0 w 11"/>
                <a:gd name="T5" fmla="*/ 11 h 15"/>
                <a:gd name="T6" fmla="*/ 2 w 11"/>
                <a:gd name="T7" fmla="*/ 12 h 15"/>
                <a:gd name="T8" fmla="*/ 2 w 11"/>
                <a:gd name="T9" fmla="*/ 13 h 15"/>
                <a:gd name="T10" fmla="*/ 7 w 11"/>
                <a:gd name="T11" fmla="*/ 14 h 15"/>
                <a:gd name="T12" fmla="*/ 8 w 11"/>
                <a:gd name="T13" fmla="*/ 13 h 15"/>
                <a:gd name="T14" fmla="*/ 10 w 11"/>
                <a:gd name="T15" fmla="*/ 8 h 15"/>
                <a:gd name="T16" fmla="*/ 8 w 11"/>
                <a:gd name="T17" fmla="*/ 4 h 15"/>
                <a:gd name="T18" fmla="*/ 5 w 11"/>
                <a:gd name="T19" fmla="*/ 1 h 15"/>
                <a:gd name="T20" fmla="*/ 5 w 11"/>
                <a:gd name="T21" fmla="*/ 0 h 15"/>
                <a:gd name="T22" fmla="*/ 5 w 11"/>
                <a:gd name="T23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15">
                  <a:moveTo>
                    <a:pt x="5" y="1"/>
                  </a:moveTo>
                  <a:lnTo>
                    <a:pt x="2" y="4"/>
                  </a:lnTo>
                  <a:lnTo>
                    <a:pt x="0" y="11"/>
                  </a:lnTo>
                  <a:lnTo>
                    <a:pt x="2" y="12"/>
                  </a:lnTo>
                  <a:lnTo>
                    <a:pt x="2" y="13"/>
                  </a:lnTo>
                  <a:lnTo>
                    <a:pt x="7" y="14"/>
                  </a:lnTo>
                  <a:lnTo>
                    <a:pt x="8" y="13"/>
                  </a:lnTo>
                  <a:lnTo>
                    <a:pt x="10" y="8"/>
                  </a:lnTo>
                  <a:lnTo>
                    <a:pt x="8" y="4"/>
                  </a:lnTo>
                  <a:lnTo>
                    <a:pt x="5" y="1"/>
                  </a:lnTo>
                  <a:lnTo>
                    <a:pt x="5" y="0"/>
                  </a:lnTo>
                  <a:lnTo>
                    <a:pt x="5" y="1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81" name="Freeform 197"/>
            <p:cNvSpPr>
              <a:spLocks/>
            </p:cNvSpPr>
            <p:nvPr/>
          </p:nvSpPr>
          <p:spPr bwMode="auto">
            <a:xfrm>
              <a:off x="504" y="1515"/>
              <a:ext cx="42" cy="34"/>
            </a:xfrm>
            <a:custGeom>
              <a:avLst/>
              <a:gdLst>
                <a:gd name="T0" fmla="*/ 0 w 42"/>
                <a:gd name="T1" fmla="*/ 8 h 34"/>
                <a:gd name="T2" fmla="*/ 6 w 42"/>
                <a:gd name="T3" fmla="*/ 13 h 34"/>
                <a:gd name="T4" fmla="*/ 6 w 42"/>
                <a:gd name="T5" fmla="*/ 0 h 34"/>
                <a:gd name="T6" fmla="*/ 7 w 42"/>
                <a:gd name="T7" fmla="*/ 8 h 34"/>
                <a:gd name="T8" fmla="*/ 9 w 42"/>
                <a:gd name="T9" fmla="*/ 15 h 34"/>
                <a:gd name="T10" fmla="*/ 12 w 42"/>
                <a:gd name="T11" fmla="*/ 16 h 34"/>
                <a:gd name="T12" fmla="*/ 17 w 42"/>
                <a:gd name="T13" fmla="*/ 13 h 34"/>
                <a:gd name="T14" fmla="*/ 15 w 42"/>
                <a:gd name="T15" fmla="*/ 7 h 34"/>
                <a:gd name="T16" fmla="*/ 18 w 42"/>
                <a:gd name="T17" fmla="*/ 8 h 34"/>
                <a:gd name="T18" fmla="*/ 21 w 42"/>
                <a:gd name="T19" fmla="*/ 13 h 34"/>
                <a:gd name="T20" fmla="*/ 28 w 42"/>
                <a:gd name="T21" fmla="*/ 21 h 34"/>
                <a:gd name="T22" fmla="*/ 34 w 42"/>
                <a:gd name="T23" fmla="*/ 20 h 34"/>
                <a:gd name="T24" fmla="*/ 41 w 42"/>
                <a:gd name="T25" fmla="*/ 33 h 34"/>
                <a:gd name="T26" fmla="*/ 22 w 42"/>
                <a:gd name="T27" fmla="*/ 24 h 34"/>
                <a:gd name="T28" fmla="*/ 18 w 42"/>
                <a:gd name="T29" fmla="*/ 22 h 34"/>
                <a:gd name="T30" fmla="*/ 14 w 42"/>
                <a:gd name="T31" fmla="*/ 21 h 34"/>
                <a:gd name="T32" fmla="*/ 11 w 42"/>
                <a:gd name="T33" fmla="*/ 18 h 34"/>
                <a:gd name="T34" fmla="*/ 6 w 42"/>
                <a:gd name="T35" fmla="*/ 15 h 34"/>
                <a:gd name="T36" fmla="*/ 3 w 42"/>
                <a:gd name="T37" fmla="*/ 13 h 34"/>
                <a:gd name="T38" fmla="*/ 0 w 42"/>
                <a:gd name="T39" fmla="*/ 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34">
                  <a:moveTo>
                    <a:pt x="0" y="8"/>
                  </a:moveTo>
                  <a:lnTo>
                    <a:pt x="6" y="13"/>
                  </a:lnTo>
                  <a:lnTo>
                    <a:pt x="6" y="0"/>
                  </a:lnTo>
                  <a:lnTo>
                    <a:pt x="7" y="8"/>
                  </a:lnTo>
                  <a:lnTo>
                    <a:pt x="9" y="15"/>
                  </a:lnTo>
                  <a:lnTo>
                    <a:pt x="12" y="16"/>
                  </a:lnTo>
                  <a:lnTo>
                    <a:pt x="17" y="13"/>
                  </a:lnTo>
                  <a:lnTo>
                    <a:pt x="15" y="7"/>
                  </a:lnTo>
                  <a:lnTo>
                    <a:pt x="18" y="8"/>
                  </a:lnTo>
                  <a:lnTo>
                    <a:pt x="21" y="13"/>
                  </a:lnTo>
                  <a:lnTo>
                    <a:pt x="28" y="21"/>
                  </a:lnTo>
                  <a:lnTo>
                    <a:pt x="34" y="20"/>
                  </a:lnTo>
                  <a:lnTo>
                    <a:pt x="41" y="33"/>
                  </a:lnTo>
                  <a:lnTo>
                    <a:pt x="22" y="24"/>
                  </a:lnTo>
                  <a:lnTo>
                    <a:pt x="18" y="22"/>
                  </a:lnTo>
                  <a:lnTo>
                    <a:pt x="14" y="21"/>
                  </a:lnTo>
                  <a:lnTo>
                    <a:pt x="11" y="18"/>
                  </a:lnTo>
                  <a:lnTo>
                    <a:pt x="6" y="15"/>
                  </a:lnTo>
                  <a:lnTo>
                    <a:pt x="3" y="13"/>
                  </a:lnTo>
                  <a:lnTo>
                    <a:pt x="0" y="8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82" name="Freeform 198"/>
            <p:cNvSpPr>
              <a:spLocks/>
            </p:cNvSpPr>
            <p:nvPr/>
          </p:nvSpPr>
          <p:spPr bwMode="auto">
            <a:xfrm>
              <a:off x="510" y="1499"/>
              <a:ext cx="11" cy="18"/>
            </a:xfrm>
            <a:custGeom>
              <a:avLst/>
              <a:gdLst>
                <a:gd name="T0" fmla="*/ 10 w 11"/>
                <a:gd name="T1" fmla="*/ 0 h 18"/>
                <a:gd name="T2" fmla="*/ 7 w 11"/>
                <a:gd name="T3" fmla="*/ 1 h 18"/>
                <a:gd name="T4" fmla="*/ 1 w 11"/>
                <a:gd name="T5" fmla="*/ 1 h 18"/>
                <a:gd name="T6" fmla="*/ 0 w 11"/>
                <a:gd name="T7" fmla="*/ 5 h 18"/>
                <a:gd name="T8" fmla="*/ 0 w 11"/>
                <a:gd name="T9" fmla="*/ 11 h 18"/>
                <a:gd name="T10" fmla="*/ 1 w 11"/>
                <a:gd name="T11" fmla="*/ 17 h 18"/>
                <a:gd name="T12" fmla="*/ 1 w 11"/>
                <a:gd name="T13" fmla="*/ 11 h 18"/>
                <a:gd name="T14" fmla="*/ 1 w 11"/>
                <a:gd name="T15" fmla="*/ 6 h 18"/>
                <a:gd name="T16" fmla="*/ 2 w 11"/>
                <a:gd name="T17" fmla="*/ 2 h 18"/>
                <a:gd name="T18" fmla="*/ 6 w 11"/>
                <a:gd name="T19" fmla="*/ 1 h 18"/>
                <a:gd name="T20" fmla="*/ 10 w 11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18">
                  <a:moveTo>
                    <a:pt x="10" y="0"/>
                  </a:moveTo>
                  <a:lnTo>
                    <a:pt x="7" y="1"/>
                  </a:lnTo>
                  <a:lnTo>
                    <a:pt x="1" y="1"/>
                  </a:lnTo>
                  <a:lnTo>
                    <a:pt x="0" y="5"/>
                  </a:lnTo>
                  <a:lnTo>
                    <a:pt x="0" y="11"/>
                  </a:lnTo>
                  <a:lnTo>
                    <a:pt x="1" y="17"/>
                  </a:lnTo>
                  <a:lnTo>
                    <a:pt x="1" y="11"/>
                  </a:lnTo>
                  <a:lnTo>
                    <a:pt x="1" y="6"/>
                  </a:lnTo>
                  <a:lnTo>
                    <a:pt x="2" y="2"/>
                  </a:lnTo>
                  <a:lnTo>
                    <a:pt x="6" y="1"/>
                  </a:lnTo>
                  <a:lnTo>
                    <a:pt x="10" y="0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83" name="Freeform 199"/>
            <p:cNvSpPr>
              <a:spLocks/>
            </p:cNvSpPr>
            <p:nvPr/>
          </p:nvSpPr>
          <p:spPr bwMode="auto">
            <a:xfrm>
              <a:off x="519" y="1501"/>
              <a:ext cx="8" cy="24"/>
            </a:xfrm>
            <a:custGeom>
              <a:avLst/>
              <a:gdLst>
                <a:gd name="T0" fmla="*/ 0 w 8"/>
                <a:gd name="T1" fmla="*/ 22 h 24"/>
                <a:gd name="T2" fmla="*/ 0 w 8"/>
                <a:gd name="T3" fmla="*/ 14 h 24"/>
                <a:gd name="T4" fmla="*/ 1 w 8"/>
                <a:gd name="T5" fmla="*/ 8 h 24"/>
                <a:gd name="T6" fmla="*/ 4 w 8"/>
                <a:gd name="T7" fmla="*/ 3 h 24"/>
                <a:gd name="T8" fmla="*/ 7 w 8"/>
                <a:gd name="T9" fmla="*/ 0 h 24"/>
                <a:gd name="T10" fmla="*/ 4 w 8"/>
                <a:gd name="T11" fmla="*/ 4 h 24"/>
                <a:gd name="T12" fmla="*/ 2 w 8"/>
                <a:gd name="T13" fmla="*/ 9 h 24"/>
                <a:gd name="T14" fmla="*/ 1 w 8"/>
                <a:gd name="T15" fmla="*/ 15 h 24"/>
                <a:gd name="T16" fmla="*/ 1 w 8"/>
                <a:gd name="T17" fmla="*/ 20 h 24"/>
                <a:gd name="T18" fmla="*/ 3 w 8"/>
                <a:gd name="T19" fmla="*/ 23 h 24"/>
                <a:gd name="T20" fmla="*/ 0 w 8"/>
                <a:gd name="T21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24">
                  <a:moveTo>
                    <a:pt x="0" y="22"/>
                  </a:moveTo>
                  <a:lnTo>
                    <a:pt x="0" y="14"/>
                  </a:lnTo>
                  <a:lnTo>
                    <a:pt x="1" y="8"/>
                  </a:lnTo>
                  <a:lnTo>
                    <a:pt x="4" y="3"/>
                  </a:lnTo>
                  <a:lnTo>
                    <a:pt x="7" y="0"/>
                  </a:lnTo>
                  <a:lnTo>
                    <a:pt x="4" y="4"/>
                  </a:lnTo>
                  <a:lnTo>
                    <a:pt x="2" y="9"/>
                  </a:lnTo>
                  <a:lnTo>
                    <a:pt x="1" y="15"/>
                  </a:lnTo>
                  <a:lnTo>
                    <a:pt x="1" y="20"/>
                  </a:lnTo>
                  <a:lnTo>
                    <a:pt x="3" y="23"/>
                  </a:lnTo>
                  <a:lnTo>
                    <a:pt x="0" y="22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0584" name="Freeform 200"/>
            <p:cNvSpPr>
              <a:spLocks/>
            </p:cNvSpPr>
            <p:nvPr/>
          </p:nvSpPr>
          <p:spPr bwMode="auto">
            <a:xfrm>
              <a:off x="532" y="1523"/>
              <a:ext cx="8" cy="16"/>
            </a:xfrm>
            <a:custGeom>
              <a:avLst/>
              <a:gdLst>
                <a:gd name="T0" fmla="*/ 0 w 8"/>
                <a:gd name="T1" fmla="*/ 5 h 16"/>
                <a:gd name="T2" fmla="*/ 3 w 8"/>
                <a:gd name="T3" fmla="*/ 11 h 16"/>
                <a:gd name="T4" fmla="*/ 1 w 8"/>
                <a:gd name="T5" fmla="*/ 14 h 16"/>
                <a:gd name="T6" fmla="*/ 7 w 8"/>
                <a:gd name="T7" fmla="*/ 15 h 16"/>
                <a:gd name="T8" fmla="*/ 5 w 8"/>
                <a:gd name="T9" fmla="*/ 8 h 16"/>
                <a:gd name="T10" fmla="*/ 6 w 8"/>
                <a:gd name="T11" fmla="*/ 0 h 16"/>
                <a:gd name="T12" fmla="*/ 0 w 8"/>
                <a:gd name="T13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6">
                  <a:moveTo>
                    <a:pt x="0" y="5"/>
                  </a:moveTo>
                  <a:lnTo>
                    <a:pt x="3" y="11"/>
                  </a:lnTo>
                  <a:lnTo>
                    <a:pt x="1" y="14"/>
                  </a:lnTo>
                  <a:lnTo>
                    <a:pt x="7" y="15"/>
                  </a:lnTo>
                  <a:lnTo>
                    <a:pt x="5" y="8"/>
                  </a:lnTo>
                  <a:lnTo>
                    <a:pt x="6" y="0"/>
                  </a:lnTo>
                  <a:lnTo>
                    <a:pt x="0" y="5"/>
                  </a:lnTo>
                </a:path>
              </a:pathLst>
            </a:custGeom>
            <a:solidFill>
              <a:srgbClr val="C04000"/>
            </a:solidFill>
            <a:ln w="12700" cap="rnd" cmpd="sng">
              <a:solidFill>
                <a:srgbClr val="C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aphicFrame>
        <p:nvGraphicFramePr>
          <p:cNvPr id="1040585" name="Object 201"/>
          <p:cNvGraphicFramePr>
            <a:graphicFrameLocks/>
          </p:cNvGraphicFramePr>
          <p:nvPr/>
        </p:nvGraphicFramePr>
        <p:xfrm>
          <a:off x="5691188" y="5334000"/>
          <a:ext cx="3529012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588" name="Microsoft ClipArt Gallery" r:id="rId6" imgW="4005000" imgH="2855880" progId="MS_ClipArt_Gallery">
                  <p:embed/>
                </p:oleObj>
              </mc:Choice>
              <mc:Fallback>
                <p:oleObj name="Microsoft ClipArt Gallery" r:id="rId6" imgW="4005000" imgH="2855880" progId="MS_ClipArt_Gallery">
                  <p:embed/>
                  <p:pic>
                    <p:nvPicPr>
                      <p:cNvPr id="0" name="Object 201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1188" y="5334000"/>
                        <a:ext cx="3529012" cy="115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0586" name="Object 202"/>
          <p:cNvGraphicFramePr>
            <a:graphicFrameLocks/>
          </p:cNvGraphicFramePr>
          <p:nvPr/>
        </p:nvGraphicFramePr>
        <p:xfrm>
          <a:off x="180975" y="5353050"/>
          <a:ext cx="4221163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589" name="Folha de cálculo" r:id="rId8" imgW="4230360" imgH="1191960" progId="Excel.Sheet.5">
                  <p:embed/>
                </p:oleObj>
              </mc:Choice>
              <mc:Fallback>
                <p:oleObj name="Folha de cálculo" r:id="rId8" imgW="4230360" imgH="1191960" progId="Excel.Sheet.5">
                  <p:embed/>
                  <p:pic>
                    <p:nvPicPr>
                      <p:cNvPr id="0" name="Object 20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" y="5353050"/>
                        <a:ext cx="4221163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B1530-2A7C-4040-AD7B-771303069806}" type="slidenum">
              <a:rPr lang="en-US"/>
              <a:pPr/>
              <a:t>107</a:t>
            </a:fld>
            <a:endParaRPr lang="en-US"/>
          </a:p>
        </p:txBody>
      </p:sp>
      <p:sp>
        <p:nvSpPr>
          <p:cNvPr id="1041410" name="Rectangle 2"/>
          <p:cNvSpPr>
            <a:spLocks noChangeArrowheads="1"/>
          </p:cNvSpPr>
          <p:nvPr/>
        </p:nvSpPr>
        <p:spPr bwMode="auto">
          <a:xfrm>
            <a:off x="0" y="69215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>
                <a:solidFill>
                  <a:schemeClr val="tx2"/>
                </a:solidFill>
              </a:rPr>
              <a:t>CRITÉRIOS DE VALORIZAÇÃO DA  P.V.F.. &lt;&gt; </a:t>
            </a:r>
            <a:r>
              <a:rPr lang="en-US" sz="1200" u="sng">
                <a:solidFill>
                  <a:schemeClr val="tx2"/>
                </a:solidFill>
              </a:rPr>
              <a:t>F I F O</a:t>
            </a:r>
            <a:r>
              <a:rPr lang="en-US" sz="1200">
                <a:solidFill>
                  <a:schemeClr val="tx2"/>
                </a:solidFill>
              </a:rPr>
              <a:t/>
            </a:r>
            <a:br>
              <a:rPr lang="en-US" sz="1200">
                <a:solidFill>
                  <a:schemeClr val="tx2"/>
                </a:solidFill>
              </a:rPr>
            </a:br>
            <a:r>
              <a:rPr lang="en-US" sz="900">
                <a:solidFill>
                  <a:schemeClr val="tx2"/>
                </a:solidFill>
              </a:rPr>
              <a:t>= EXEMPLO  3 ( CONT.) =</a:t>
            </a:r>
          </a:p>
        </p:txBody>
      </p:sp>
      <p:sp>
        <p:nvSpPr>
          <p:cNvPr id="1041411" name="Rectangle 3"/>
          <p:cNvSpPr>
            <a:spLocks noChangeArrowheads="1"/>
          </p:cNvSpPr>
          <p:nvPr/>
        </p:nvSpPr>
        <p:spPr bwMode="auto">
          <a:xfrm>
            <a:off x="95250" y="1487488"/>
            <a:ext cx="3686175" cy="1255712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/>
            <a:r>
              <a:rPr lang="en-US" sz="900" b="0">
                <a:solidFill>
                  <a:schemeClr val="tx1"/>
                </a:solidFill>
              </a:rPr>
              <a:t>A  PRODUÇÃO EM VIAS DE FABRICO DEVERÁ SER VALORIZADA  NO FINAL DO MÊS RECORRENDO AOS CRITÉRIOS  DE VALORIZAÇÃO HABITUAIS :</a:t>
            </a:r>
          </a:p>
          <a:p>
            <a:pPr marL="471488" lvl="1" indent="-95250" algn="l" defTabSz="762000">
              <a:lnSpc>
                <a:spcPct val="80000"/>
              </a:lnSpc>
              <a:spcBef>
                <a:spcPct val="45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CRONOLÓGICOS</a:t>
            </a:r>
          </a:p>
          <a:p>
            <a:pPr marL="1143000" lvl="2" algn="l" defTabSz="762000">
              <a:lnSpc>
                <a:spcPct val="80000"/>
              </a:lnSpc>
              <a:spcBef>
                <a:spcPct val="45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F I F O</a:t>
            </a:r>
          </a:p>
          <a:p>
            <a:pPr marL="1143000" lvl="2" algn="l" defTabSz="762000">
              <a:lnSpc>
                <a:spcPct val="80000"/>
              </a:lnSpc>
              <a:spcBef>
                <a:spcPct val="45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L I F O</a:t>
            </a:r>
          </a:p>
          <a:p>
            <a:pPr marL="471488" lvl="1" indent="-95250" algn="l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CUSTO MÉDIO</a:t>
            </a:r>
          </a:p>
        </p:txBody>
      </p:sp>
      <p:sp>
        <p:nvSpPr>
          <p:cNvPr id="1041412" name="Rectangle 4"/>
          <p:cNvSpPr>
            <a:spLocks noChangeArrowheads="1"/>
          </p:cNvSpPr>
          <p:nvPr/>
        </p:nvSpPr>
        <p:spPr bwMode="auto">
          <a:xfrm>
            <a:off x="0" y="1268413"/>
            <a:ext cx="3590925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000">
                <a:solidFill>
                  <a:schemeClr val="tx1"/>
                </a:solidFill>
              </a:rPr>
              <a:t>VALORIZAÇÃO DA PRODUÇÃO EM VIAS DE FABRICO</a:t>
            </a:r>
          </a:p>
        </p:txBody>
      </p:sp>
      <p:grpSp>
        <p:nvGrpSpPr>
          <p:cNvPr id="1041413" name="Group 5"/>
          <p:cNvGrpSpPr>
            <a:grpSpLocks/>
          </p:cNvGrpSpPr>
          <p:nvPr/>
        </p:nvGrpSpPr>
        <p:grpSpPr bwMode="auto">
          <a:xfrm>
            <a:off x="4486275" y="1408113"/>
            <a:ext cx="849313" cy="1155700"/>
            <a:chOff x="2826" y="521"/>
            <a:chExt cx="535" cy="728"/>
          </a:xfrm>
        </p:grpSpPr>
        <p:sp>
          <p:nvSpPr>
            <p:cNvPr id="1041414" name="Freeform 6"/>
            <p:cNvSpPr>
              <a:spLocks/>
            </p:cNvSpPr>
            <p:nvPr/>
          </p:nvSpPr>
          <p:spPr bwMode="auto">
            <a:xfrm>
              <a:off x="2826" y="676"/>
              <a:ext cx="535" cy="415"/>
            </a:xfrm>
            <a:custGeom>
              <a:avLst/>
              <a:gdLst>
                <a:gd name="T0" fmla="*/ 196 w 535"/>
                <a:gd name="T1" fmla="*/ 8 h 415"/>
                <a:gd name="T2" fmla="*/ 164 w 535"/>
                <a:gd name="T3" fmla="*/ 44 h 415"/>
                <a:gd name="T4" fmla="*/ 145 w 535"/>
                <a:gd name="T5" fmla="*/ 51 h 415"/>
                <a:gd name="T6" fmla="*/ 64 w 535"/>
                <a:gd name="T7" fmla="*/ 86 h 415"/>
                <a:gd name="T8" fmla="*/ 65 w 535"/>
                <a:gd name="T9" fmla="*/ 110 h 415"/>
                <a:gd name="T10" fmla="*/ 55 w 535"/>
                <a:gd name="T11" fmla="*/ 129 h 415"/>
                <a:gd name="T12" fmla="*/ 51 w 535"/>
                <a:gd name="T13" fmla="*/ 143 h 415"/>
                <a:gd name="T14" fmla="*/ 49 w 535"/>
                <a:gd name="T15" fmla="*/ 180 h 415"/>
                <a:gd name="T16" fmla="*/ 47 w 535"/>
                <a:gd name="T17" fmla="*/ 192 h 415"/>
                <a:gd name="T18" fmla="*/ 29 w 535"/>
                <a:gd name="T19" fmla="*/ 222 h 415"/>
                <a:gd name="T20" fmla="*/ 26 w 535"/>
                <a:gd name="T21" fmla="*/ 245 h 415"/>
                <a:gd name="T22" fmla="*/ 18 w 535"/>
                <a:gd name="T23" fmla="*/ 275 h 415"/>
                <a:gd name="T24" fmla="*/ 0 w 535"/>
                <a:gd name="T25" fmla="*/ 320 h 415"/>
                <a:gd name="T26" fmla="*/ 2 w 535"/>
                <a:gd name="T27" fmla="*/ 333 h 415"/>
                <a:gd name="T28" fmla="*/ 6 w 535"/>
                <a:gd name="T29" fmla="*/ 348 h 415"/>
                <a:gd name="T30" fmla="*/ 14 w 535"/>
                <a:gd name="T31" fmla="*/ 371 h 415"/>
                <a:gd name="T32" fmla="*/ 52 w 535"/>
                <a:gd name="T33" fmla="*/ 408 h 415"/>
                <a:gd name="T34" fmla="*/ 57 w 535"/>
                <a:gd name="T35" fmla="*/ 414 h 415"/>
                <a:gd name="T36" fmla="*/ 460 w 535"/>
                <a:gd name="T37" fmla="*/ 408 h 415"/>
                <a:gd name="T38" fmla="*/ 448 w 535"/>
                <a:gd name="T39" fmla="*/ 378 h 415"/>
                <a:gd name="T40" fmla="*/ 451 w 535"/>
                <a:gd name="T41" fmla="*/ 386 h 415"/>
                <a:gd name="T42" fmla="*/ 461 w 535"/>
                <a:gd name="T43" fmla="*/ 409 h 415"/>
                <a:gd name="T44" fmla="*/ 514 w 535"/>
                <a:gd name="T45" fmla="*/ 411 h 415"/>
                <a:gd name="T46" fmla="*/ 523 w 535"/>
                <a:gd name="T47" fmla="*/ 393 h 415"/>
                <a:gd name="T48" fmla="*/ 523 w 535"/>
                <a:gd name="T49" fmla="*/ 377 h 415"/>
                <a:gd name="T50" fmla="*/ 531 w 535"/>
                <a:gd name="T51" fmla="*/ 354 h 415"/>
                <a:gd name="T52" fmla="*/ 531 w 535"/>
                <a:gd name="T53" fmla="*/ 343 h 415"/>
                <a:gd name="T54" fmla="*/ 533 w 535"/>
                <a:gd name="T55" fmla="*/ 341 h 415"/>
                <a:gd name="T56" fmla="*/ 531 w 535"/>
                <a:gd name="T57" fmla="*/ 316 h 415"/>
                <a:gd name="T58" fmla="*/ 531 w 535"/>
                <a:gd name="T59" fmla="*/ 293 h 415"/>
                <a:gd name="T60" fmla="*/ 534 w 535"/>
                <a:gd name="T61" fmla="*/ 267 h 415"/>
                <a:gd name="T62" fmla="*/ 531 w 535"/>
                <a:gd name="T63" fmla="*/ 256 h 415"/>
                <a:gd name="T64" fmla="*/ 517 w 535"/>
                <a:gd name="T65" fmla="*/ 242 h 415"/>
                <a:gd name="T66" fmla="*/ 510 w 535"/>
                <a:gd name="T67" fmla="*/ 228 h 415"/>
                <a:gd name="T68" fmla="*/ 504 w 535"/>
                <a:gd name="T69" fmla="*/ 209 h 415"/>
                <a:gd name="T70" fmla="*/ 500 w 535"/>
                <a:gd name="T71" fmla="*/ 204 h 415"/>
                <a:gd name="T72" fmla="*/ 490 w 535"/>
                <a:gd name="T73" fmla="*/ 168 h 415"/>
                <a:gd name="T74" fmla="*/ 481 w 535"/>
                <a:gd name="T75" fmla="*/ 157 h 415"/>
                <a:gd name="T76" fmla="*/ 470 w 535"/>
                <a:gd name="T77" fmla="*/ 120 h 415"/>
                <a:gd name="T78" fmla="*/ 450 w 535"/>
                <a:gd name="T79" fmla="*/ 89 h 415"/>
                <a:gd name="T80" fmla="*/ 434 w 535"/>
                <a:gd name="T81" fmla="*/ 58 h 415"/>
                <a:gd name="T82" fmla="*/ 424 w 535"/>
                <a:gd name="T83" fmla="*/ 32 h 415"/>
                <a:gd name="T84" fmla="*/ 402 w 535"/>
                <a:gd name="T85" fmla="*/ 30 h 415"/>
                <a:gd name="T86" fmla="*/ 324 w 535"/>
                <a:gd name="T87" fmla="*/ 13 h 415"/>
                <a:gd name="T88" fmla="*/ 300 w 535"/>
                <a:gd name="T89" fmla="*/ 0 h 415"/>
                <a:gd name="T90" fmla="*/ 196 w 535"/>
                <a:gd name="T91" fmla="*/ 8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35" h="415">
                  <a:moveTo>
                    <a:pt x="196" y="8"/>
                  </a:moveTo>
                  <a:lnTo>
                    <a:pt x="164" y="44"/>
                  </a:lnTo>
                  <a:lnTo>
                    <a:pt x="145" y="51"/>
                  </a:lnTo>
                  <a:lnTo>
                    <a:pt x="64" y="86"/>
                  </a:lnTo>
                  <a:lnTo>
                    <a:pt x="65" y="110"/>
                  </a:lnTo>
                  <a:lnTo>
                    <a:pt x="55" y="129"/>
                  </a:lnTo>
                  <a:lnTo>
                    <a:pt x="51" y="143"/>
                  </a:lnTo>
                  <a:lnTo>
                    <a:pt x="49" y="180"/>
                  </a:lnTo>
                  <a:lnTo>
                    <a:pt x="47" y="192"/>
                  </a:lnTo>
                  <a:lnTo>
                    <a:pt x="29" y="222"/>
                  </a:lnTo>
                  <a:lnTo>
                    <a:pt x="26" y="245"/>
                  </a:lnTo>
                  <a:lnTo>
                    <a:pt x="18" y="275"/>
                  </a:lnTo>
                  <a:lnTo>
                    <a:pt x="0" y="320"/>
                  </a:lnTo>
                  <a:lnTo>
                    <a:pt x="2" y="333"/>
                  </a:lnTo>
                  <a:lnTo>
                    <a:pt x="6" y="348"/>
                  </a:lnTo>
                  <a:lnTo>
                    <a:pt x="14" y="371"/>
                  </a:lnTo>
                  <a:lnTo>
                    <a:pt x="52" y="408"/>
                  </a:lnTo>
                  <a:lnTo>
                    <a:pt x="57" y="414"/>
                  </a:lnTo>
                  <a:lnTo>
                    <a:pt x="460" y="408"/>
                  </a:lnTo>
                  <a:lnTo>
                    <a:pt x="448" y="378"/>
                  </a:lnTo>
                  <a:lnTo>
                    <a:pt x="451" y="386"/>
                  </a:lnTo>
                  <a:lnTo>
                    <a:pt x="461" y="409"/>
                  </a:lnTo>
                  <a:lnTo>
                    <a:pt x="514" y="411"/>
                  </a:lnTo>
                  <a:lnTo>
                    <a:pt x="523" y="393"/>
                  </a:lnTo>
                  <a:lnTo>
                    <a:pt x="523" y="377"/>
                  </a:lnTo>
                  <a:lnTo>
                    <a:pt x="531" y="354"/>
                  </a:lnTo>
                  <a:lnTo>
                    <a:pt x="531" y="343"/>
                  </a:lnTo>
                  <a:lnTo>
                    <a:pt x="533" y="341"/>
                  </a:lnTo>
                  <a:lnTo>
                    <a:pt x="531" y="316"/>
                  </a:lnTo>
                  <a:lnTo>
                    <a:pt x="531" y="293"/>
                  </a:lnTo>
                  <a:lnTo>
                    <a:pt x="534" y="267"/>
                  </a:lnTo>
                  <a:lnTo>
                    <a:pt x="531" y="256"/>
                  </a:lnTo>
                  <a:lnTo>
                    <a:pt x="517" y="242"/>
                  </a:lnTo>
                  <a:lnTo>
                    <a:pt x="510" y="228"/>
                  </a:lnTo>
                  <a:lnTo>
                    <a:pt x="504" y="209"/>
                  </a:lnTo>
                  <a:lnTo>
                    <a:pt x="500" y="204"/>
                  </a:lnTo>
                  <a:lnTo>
                    <a:pt x="490" y="168"/>
                  </a:lnTo>
                  <a:lnTo>
                    <a:pt x="481" y="157"/>
                  </a:lnTo>
                  <a:lnTo>
                    <a:pt x="470" y="120"/>
                  </a:lnTo>
                  <a:lnTo>
                    <a:pt x="450" y="89"/>
                  </a:lnTo>
                  <a:lnTo>
                    <a:pt x="434" y="58"/>
                  </a:lnTo>
                  <a:lnTo>
                    <a:pt x="424" y="32"/>
                  </a:lnTo>
                  <a:lnTo>
                    <a:pt x="402" y="30"/>
                  </a:lnTo>
                  <a:lnTo>
                    <a:pt x="324" y="13"/>
                  </a:lnTo>
                  <a:lnTo>
                    <a:pt x="300" y="0"/>
                  </a:lnTo>
                  <a:lnTo>
                    <a:pt x="196" y="8"/>
                  </a:lnTo>
                </a:path>
              </a:pathLst>
            </a:custGeom>
            <a:solidFill>
              <a:srgbClr val="000080"/>
            </a:solidFill>
            <a:ln w="12700" cap="rnd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15" name="Freeform 7"/>
            <p:cNvSpPr>
              <a:spLocks/>
            </p:cNvSpPr>
            <p:nvPr/>
          </p:nvSpPr>
          <p:spPr bwMode="auto">
            <a:xfrm>
              <a:off x="3038" y="694"/>
              <a:ext cx="106" cy="267"/>
            </a:xfrm>
            <a:custGeom>
              <a:avLst/>
              <a:gdLst>
                <a:gd name="T0" fmla="*/ 0 w 106"/>
                <a:gd name="T1" fmla="*/ 14 h 267"/>
                <a:gd name="T2" fmla="*/ 0 w 106"/>
                <a:gd name="T3" fmla="*/ 13 h 267"/>
                <a:gd name="T4" fmla="*/ 5 w 106"/>
                <a:gd name="T5" fmla="*/ 37 h 267"/>
                <a:gd name="T6" fmla="*/ 10 w 106"/>
                <a:gd name="T7" fmla="*/ 57 h 267"/>
                <a:gd name="T8" fmla="*/ 14 w 106"/>
                <a:gd name="T9" fmla="*/ 75 h 267"/>
                <a:gd name="T10" fmla="*/ 22 w 106"/>
                <a:gd name="T11" fmla="*/ 93 h 267"/>
                <a:gd name="T12" fmla="*/ 22 w 106"/>
                <a:gd name="T13" fmla="*/ 97 h 267"/>
                <a:gd name="T14" fmla="*/ 30 w 106"/>
                <a:gd name="T15" fmla="*/ 122 h 267"/>
                <a:gd name="T16" fmla="*/ 36 w 106"/>
                <a:gd name="T17" fmla="*/ 144 h 267"/>
                <a:gd name="T18" fmla="*/ 46 w 106"/>
                <a:gd name="T19" fmla="*/ 176 h 267"/>
                <a:gd name="T20" fmla="*/ 50 w 106"/>
                <a:gd name="T21" fmla="*/ 196 h 267"/>
                <a:gd name="T22" fmla="*/ 58 w 106"/>
                <a:gd name="T23" fmla="*/ 212 h 267"/>
                <a:gd name="T24" fmla="*/ 66 w 106"/>
                <a:gd name="T25" fmla="*/ 245 h 267"/>
                <a:gd name="T26" fmla="*/ 77 w 106"/>
                <a:gd name="T27" fmla="*/ 266 h 267"/>
                <a:gd name="T28" fmla="*/ 98 w 106"/>
                <a:gd name="T29" fmla="*/ 162 h 267"/>
                <a:gd name="T30" fmla="*/ 100 w 106"/>
                <a:gd name="T31" fmla="*/ 144 h 267"/>
                <a:gd name="T32" fmla="*/ 102 w 106"/>
                <a:gd name="T33" fmla="*/ 136 h 267"/>
                <a:gd name="T34" fmla="*/ 102 w 106"/>
                <a:gd name="T35" fmla="*/ 133 h 267"/>
                <a:gd name="T36" fmla="*/ 102 w 106"/>
                <a:gd name="T37" fmla="*/ 126 h 267"/>
                <a:gd name="T38" fmla="*/ 104 w 106"/>
                <a:gd name="T39" fmla="*/ 91 h 267"/>
                <a:gd name="T40" fmla="*/ 105 w 106"/>
                <a:gd name="T41" fmla="*/ 82 h 267"/>
                <a:gd name="T42" fmla="*/ 104 w 106"/>
                <a:gd name="T43" fmla="*/ 70 h 267"/>
                <a:gd name="T44" fmla="*/ 103 w 106"/>
                <a:gd name="T45" fmla="*/ 60 h 267"/>
                <a:gd name="T46" fmla="*/ 102 w 106"/>
                <a:gd name="T47" fmla="*/ 54 h 267"/>
                <a:gd name="T48" fmla="*/ 102 w 106"/>
                <a:gd name="T49" fmla="*/ 45 h 267"/>
                <a:gd name="T50" fmla="*/ 100 w 106"/>
                <a:gd name="T51" fmla="*/ 30 h 267"/>
                <a:gd name="T52" fmla="*/ 95 w 106"/>
                <a:gd name="T53" fmla="*/ 17 h 267"/>
                <a:gd name="T54" fmla="*/ 91 w 106"/>
                <a:gd name="T55" fmla="*/ 0 h 267"/>
                <a:gd name="T56" fmla="*/ 43 w 106"/>
                <a:gd name="T57" fmla="*/ 41 h 267"/>
                <a:gd name="T58" fmla="*/ 0 w 106"/>
                <a:gd name="T59" fmla="*/ 1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6" h="267">
                  <a:moveTo>
                    <a:pt x="0" y="14"/>
                  </a:moveTo>
                  <a:lnTo>
                    <a:pt x="0" y="13"/>
                  </a:lnTo>
                  <a:lnTo>
                    <a:pt x="5" y="37"/>
                  </a:lnTo>
                  <a:lnTo>
                    <a:pt x="10" y="57"/>
                  </a:lnTo>
                  <a:lnTo>
                    <a:pt x="14" y="75"/>
                  </a:lnTo>
                  <a:lnTo>
                    <a:pt x="22" y="93"/>
                  </a:lnTo>
                  <a:lnTo>
                    <a:pt x="22" y="97"/>
                  </a:lnTo>
                  <a:lnTo>
                    <a:pt x="30" y="122"/>
                  </a:lnTo>
                  <a:lnTo>
                    <a:pt x="36" y="144"/>
                  </a:lnTo>
                  <a:lnTo>
                    <a:pt x="46" y="176"/>
                  </a:lnTo>
                  <a:lnTo>
                    <a:pt x="50" y="196"/>
                  </a:lnTo>
                  <a:lnTo>
                    <a:pt x="58" y="212"/>
                  </a:lnTo>
                  <a:lnTo>
                    <a:pt x="66" y="245"/>
                  </a:lnTo>
                  <a:lnTo>
                    <a:pt x="77" y="266"/>
                  </a:lnTo>
                  <a:lnTo>
                    <a:pt x="98" y="162"/>
                  </a:lnTo>
                  <a:lnTo>
                    <a:pt x="100" y="144"/>
                  </a:lnTo>
                  <a:lnTo>
                    <a:pt x="102" y="136"/>
                  </a:lnTo>
                  <a:lnTo>
                    <a:pt x="102" y="133"/>
                  </a:lnTo>
                  <a:lnTo>
                    <a:pt x="102" y="126"/>
                  </a:lnTo>
                  <a:lnTo>
                    <a:pt x="104" y="91"/>
                  </a:lnTo>
                  <a:lnTo>
                    <a:pt x="105" y="82"/>
                  </a:lnTo>
                  <a:lnTo>
                    <a:pt x="104" y="70"/>
                  </a:lnTo>
                  <a:lnTo>
                    <a:pt x="103" y="60"/>
                  </a:lnTo>
                  <a:lnTo>
                    <a:pt x="102" y="54"/>
                  </a:lnTo>
                  <a:lnTo>
                    <a:pt x="102" y="45"/>
                  </a:lnTo>
                  <a:lnTo>
                    <a:pt x="100" y="30"/>
                  </a:lnTo>
                  <a:lnTo>
                    <a:pt x="95" y="17"/>
                  </a:lnTo>
                  <a:lnTo>
                    <a:pt x="91" y="0"/>
                  </a:lnTo>
                  <a:lnTo>
                    <a:pt x="43" y="41"/>
                  </a:lnTo>
                  <a:lnTo>
                    <a:pt x="0" y="14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16" name="Freeform 8"/>
            <p:cNvSpPr>
              <a:spLocks/>
            </p:cNvSpPr>
            <p:nvPr/>
          </p:nvSpPr>
          <p:spPr bwMode="auto">
            <a:xfrm>
              <a:off x="3077" y="738"/>
              <a:ext cx="30" cy="53"/>
            </a:xfrm>
            <a:custGeom>
              <a:avLst/>
              <a:gdLst>
                <a:gd name="T0" fmla="*/ 4 w 30"/>
                <a:gd name="T1" fmla="*/ 2 h 53"/>
                <a:gd name="T2" fmla="*/ 0 w 30"/>
                <a:gd name="T3" fmla="*/ 21 h 53"/>
                <a:gd name="T4" fmla="*/ 10 w 30"/>
                <a:gd name="T5" fmla="*/ 38 h 53"/>
                <a:gd name="T6" fmla="*/ 10 w 30"/>
                <a:gd name="T7" fmla="*/ 50 h 53"/>
                <a:gd name="T8" fmla="*/ 26 w 30"/>
                <a:gd name="T9" fmla="*/ 52 h 53"/>
                <a:gd name="T10" fmla="*/ 29 w 30"/>
                <a:gd name="T11" fmla="*/ 11 h 53"/>
                <a:gd name="T12" fmla="*/ 21 w 30"/>
                <a:gd name="T13" fmla="*/ 0 h 53"/>
                <a:gd name="T14" fmla="*/ 4 w 30"/>
                <a:gd name="T15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53">
                  <a:moveTo>
                    <a:pt x="4" y="2"/>
                  </a:moveTo>
                  <a:lnTo>
                    <a:pt x="0" y="21"/>
                  </a:lnTo>
                  <a:lnTo>
                    <a:pt x="10" y="38"/>
                  </a:lnTo>
                  <a:lnTo>
                    <a:pt x="10" y="50"/>
                  </a:lnTo>
                  <a:lnTo>
                    <a:pt x="26" y="52"/>
                  </a:lnTo>
                  <a:lnTo>
                    <a:pt x="29" y="11"/>
                  </a:lnTo>
                  <a:lnTo>
                    <a:pt x="21" y="0"/>
                  </a:lnTo>
                  <a:lnTo>
                    <a:pt x="4" y="2"/>
                  </a:lnTo>
                </a:path>
              </a:pathLst>
            </a:custGeom>
            <a:solidFill>
              <a:srgbClr val="00C0C0"/>
            </a:solidFill>
            <a:ln w="12700" cap="rnd" cmpd="sng">
              <a:solidFill>
                <a:srgbClr val="0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17" name="Freeform 9"/>
            <p:cNvSpPr>
              <a:spLocks/>
            </p:cNvSpPr>
            <p:nvPr/>
          </p:nvSpPr>
          <p:spPr bwMode="auto">
            <a:xfrm>
              <a:off x="3072" y="969"/>
              <a:ext cx="40" cy="118"/>
            </a:xfrm>
            <a:custGeom>
              <a:avLst/>
              <a:gdLst>
                <a:gd name="T0" fmla="*/ 8 w 40"/>
                <a:gd name="T1" fmla="*/ 3 h 118"/>
                <a:gd name="T2" fmla="*/ 16 w 40"/>
                <a:gd name="T3" fmla="*/ 0 h 118"/>
                <a:gd name="T4" fmla="*/ 23 w 40"/>
                <a:gd name="T5" fmla="*/ 0 h 118"/>
                <a:gd name="T6" fmla="*/ 28 w 40"/>
                <a:gd name="T7" fmla="*/ 2 h 118"/>
                <a:gd name="T8" fmla="*/ 34 w 40"/>
                <a:gd name="T9" fmla="*/ 5 h 118"/>
                <a:gd name="T10" fmla="*/ 38 w 40"/>
                <a:gd name="T11" fmla="*/ 7 h 118"/>
                <a:gd name="T12" fmla="*/ 39 w 40"/>
                <a:gd name="T13" fmla="*/ 13 h 118"/>
                <a:gd name="T14" fmla="*/ 39 w 40"/>
                <a:gd name="T15" fmla="*/ 18 h 118"/>
                <a:gd name="T16" fmla="*/ 36 w 40"/>
                <a:gd name="T17" fmla="*/ 21 h 118"/>
                <a:gd name="T18" fmla="*/ 30 w 40"/>
                <a:gd name="T19" fmla="*/ 24 h 118"/>
                <a:gd name="T20" fmla="*/ 28 w 40"/>
                <a:gd name="T21" fmla="*/ 25 h 118"/>
                <a:gd name="T22" fmla="*/ 28 w 40"/>
                <a:gd name="T23" fmla="*/ 27 h 118"/>
                <a:gd name="T24" fmla="*/ 26 w 40"/>
                <a:gd name="T25" fmla="*/ 38 h 118"/>
                <a:gd name="T26" fmla="*/ 24 w 40"/>
                <a:gd name="T27" fmla="*/ 58 h 118"/>
                <a:gd name="T28" fmla="*/ 24 w 40"/>
                <a:gd name="T29" fmla="*/ 70 h 118"/>
                <a:gd name="T30" fmla="*/ 24 w 40"/>
                <a:gd name="T31" fmla="*/ 84 h 118"/>
                <a:gd name="T32" fmla="*/ 24 w 40"/>
                <a:gd name="T33" fmla="*/ 97 h 118"/>
                <a:gd name="T34" fmla="*/ 24 w 40"/>
                <a:gd name="T35" fmla="*/ 111 h 118"/>
                <a:gd name="T36" fmla="*/ 24 w 40"/>
                <a:gd name="T37" fmla="*/ 117 h 118"/>
                <a:gd name="T38" fmla="*/ 10 w 40"/>
                <a:gd name="T39" fmla="*/ 114 h 118"/>
                <a:gd name="T40" fmla="*/ 7 w 40"/>
                <a:gd name="T41" fmla="*/ 27 h 118"/>
                <a:gd name="T42" fmla="*/ 3 w 40"/>
                <a:gd name="T43" fmla="*/ 24 h 118"/>
                <a:gd name="T44" fmla="*/ 0 w 40"/>
                <a:gd name="T45" fmla="*/ 18 h 118"/>
                <a:gd name="T46" fmla="*/ 0 w 40"/>
                <a:gd name="T47" fmla="*/ 13 h 118"/>
                <a:gd name="T48" fmla="*/ 1 w 40"/>
                <a:gd name="T49" fmla="*/ 8 h 118"/>
                <a:gd name="T50" fmla="*/ 7 w 40"/>
                <a:gd name="T51" fmla="*/ 3 h 118"/>
                <a:gd name="T52" fmla="*/ 8 w 40"/>
                <a:gd name="T53" fmla="*/ 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" h="118">
                  <a:moveTo>
                    <a:pt x="8" y="3"/>
                  </a:moveTo>
                  <a:lnTo>
                    <a:pt x="16" y="0"/>
                  </a:lnTo>
                  <a:lnTo>
                    <a:pt x="23" y="0"/>
                  </a:lnTo>
                  <a:lnTo>
                    <a:pt x="28" y="2"/>
                  </a:lnTo>
                  <a:lnTo>
                    <a:pt x="34" y="5"/>
                  </a:lnTo>
                  <a:lnTo>
                    <a:pt x="38" y="7"/>
                  </a:lnTo>
                  <a:lnTo>
                    <a:pt x="39" y="13"/>
                  </a:lnTo>
                  <a:lnTo>
                    <a:pt x="39" y="18"/>
                  </a:lnTo>
                  <a:lnTo>
                    <a:pt x="36" y="21"/>
                  </a:lnTo>
                  <a:lnTo>
                    <a:pt x="30" y="24"/>
                  </a:lnTo>
                  <a:lnTo>
                    <a:pt x="28" y="25"/>
                  </a:lnTo>
                  <a:lnTo>
                    <a:pt x="28" y="27"/>
                  </a:lnTo>
                  <a:lnTo>
                    <a:pt x="26" y="38"/>
                  </a:lnTo>
                  <a:lnTo>
                    <a:pt x="24" y="58"/>
                  </a:lnTo>
                  <a:lnTo>
                    <a:pt x="24" y="70"/>
                  </a:lnTo>
                  <a:lnTo>
                    <a:pt x="24" y="84"/>
                  </a:lnTo>
                  <a:lnTo>
                    <a:pt x="24" y="97"/>
                  </a:lnTo>
                  <a:lnTo>
                    <a:pt x="24" y="111"/>
                  </a:lnTo>
                  <a:lnTo>
                    <a:pt x="24" y="117"/>
                  </a:lnTo>
                  <a:lnTo>
                    <a:pt x="10" y="114"/>
                  </a:lnTo>
                  <a:lnTo>
                    <a:pt x="7" y="27"/>
                  </a:lnTo>
                  <a:lnTo>
                    <a:pt x="3" y="24"/>
                  </a:lnTo>
                  <a:lnTo>
                    <a:pt x="0" y="18"/>
                  </a:lnTo>
                  <a:lnTo>
                    <a:pt x="0" y="13"/>
                  </a:lnTo>
                  <a:lnTo>
                    <a:pt x="1" y="8"/>
                  </a:lnTo>
                  <a:lnTo>
                    <a:pt x="7" y="3"/>
                  </a:lnTo>
                  <a:lnTo>
                    <a:pt x="8" y="3"/>
                  </a:lnTo>
                </a:path>
              </a:pathLst>
            </a:custGeom>
            <a:solidFill>
              <a:srgbClr val="404040"/>
            </a:solidFill>
            <a:ln w="12700" cap="rnd" cmpd="sng">
              <a:solidFill>
                <a:srgbClr val="404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18" name="Freeform 10"/>
            <p:cNvSpPr>
              <a:spLocks/>
            </p:cNvSpPr>
            <p:nvPr/>
          </p:nvSpPr>
          <p:spPr bwMode="auto">
            <a:xfrm>
              <a:off x="2900" y="1019"/>
              <a:ext cx="39" cy="45"/>
            </a:xfrm>
            <a:custGeom>
              <a:avLst/>
              <a:gdLst>
                <a:gd name="T0" fmla="*/ 5 w 39"/>
                <a:gd name="T1" fmla="*/ 0 h 45"/>
                <a:gd name="T2" fmla="*/ 0 w 39"/>
                <a:gd name="T3" fmla="*/ 4 h 45"/>
                <a:gd name="T4" fmla="*/ 0 w 39"/>
                <a:gd name="T5" fmla="*/ 15 h 45"/>
                <a:gd name="T6" fmla="*/ 0 w 39"/>
                <a:gd name="T7" fmla="*/ 25 h 45"/>
                <a:gd name="T8" fmla="*/ 3 w 39"/>
                <a:gd name="T9" fmla="*/ 31 h 45"/>
                <a:gd name="T10" fmla="*/ 7 w 39"/>
                <a:gd name="T11" fmla="*/ 41 h 45"/>
                <a:gd name="T12" fmla="*/ 12 w 39"/>
                <a:gd name="T13" fmla="*/ 44 h 45"/>
                <a:gd name="T14" fmla="*/ 18 w 39"/>
                <a:gd name="T15" fmla="*/ 44 h 45"/>
                <a:gd name="T16" fmla="*/ 22 w 39"/>
                <a:gd name="T17" fmla="*/ 43 h 45"/>
                <a:gd name="T18" fmla="*/ 23 w 39"/>
                <a:gd name="T19" fmla="*/ 42 h 45"/>
                <a:gd name="T20" fmla="*/ 34 w 39"/>
                <a:gd name="T21" fmla="*/ 37 h 45"/>
                <a:gd name="T22" fmla="*/ 38 w 39"/>
                <a:gd name="T23" fmla="*/ 35 h 45"/>
                <a:gd name="T24" fmla="*/ 32 w 39"/>
                <a:gd name="T25" fmla="*/ 31 h 45"/>
                <a:gd name="T26" fmla="*/ 5 w 39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45">
                  <a:moveTo>
                    <a:pt x="5" y="0"/>
                  </a:moveTo>
                  <a:lnTo>
                    <a:pt x="0" y="4"/>
                  </a:lnTo>
                  <a:lnTo>
                    <a:pt x="0" y="15"/>
                  </a:lnTo>
                  <a:lnTo>
                    <a:pt x="0" y="25"/>
                  </a:lnTo>
                  <a:lnTo>
                    <a:pt x="3" y="31"/>
                  </a:lnTo>
                  <a:lnTo>
                    <a:pt x="7" y="41"/>
                  </a:lnTo>
                  <a:lnTo>
                    <a:pt x="12" y="44"/>
                  </a:lnTo>
                  <a:lnTo>
                    <a:pt x="18" y="44"/>
                  </a:lnTo>
                  <a:lnTo>
                    <a:pt x="22" y="43"/>
                  </a:lnTo>
                  <a:lnTo>
                    <a:pt x="23" y="42"/>
                  </a:lnTo>
                  <a:lnTo>
                    <a:pt x="34" y="37"/>
                  </a:lnTo>
                  <a:lnTo>
                    <a:pt x="38" y="35"/>
                  </a:lnTo>
                  <a:lnTo>
                    <a:pt x="32" y="31"/>
                  </a:lnTo>
                  <a:lnTo>
                    <a:pt x="5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19" name="Freeform 11"/>
            <p:cNvSpPr>
              <a:spLocks/>
            </p:cNvSpPr>
            <p:nvPr/>
          </p:nvSpPr>
          <p:spPr bwMode="auto">
            <a:xfrm>
              <a:off x="2906" y="985"/>
              <a:ext cx="48" cy="69"/>
            </a:xfrm>
            <a:custGeom>
              <a:avLst/>
              <a:gdLst>
                <a:gd name="T0" fmla="*/ 32 w 48"/>
                <a:gd name="T1" fmla="*/ 5 h 69"/>
                <a:gd name="T2" fmla="*/ 13 w 48"/>
                <a:gd name="T3" fmla="*/ 1 h 69"/>
                <a:gd name="T4" fmla="*/ 6 w 48"/>
                <a:gd name="T5" fmla="*/ 2 h 69"/>
                <a:gd name="T6" fmla="*/ 4 w 48"/>
                <a:gd name="T7" fmla="*/ 11 h 69"/>
                <a:gd name="T8" fmla="*/ 1 w 48"/>
                <a:gd name="T9" fmla="*/ 15 h 69"/>
                <a:gd name="T10" fmla="*/ 1 w 48"/>
                <a:gd name="T11" fmla="*/ 25 h 69"/>
                <a:gd name="T12" fmla="*/ 1 w 48"/>
                <a:gd name="T13" fmla="*/ 34 h 69"/>
                <a:gd name="T14" fmla="*/ 2 w 48"/>
                <a:gd name="T15" fmla="*/ 42 h 69"/>
                <a:gd name="T16" fmla="*/ 1 w 48"/>
                <a:gd name="T17" fmla="*/ 49 h 69"/>
                <a:gd name="T18" fmla="*/ 2 w 48"/>
                <a:gd name="T19" fmla="*/ 60 h 69"/>
                <a:gd name="T20" fmla="*/ 9 w 48"/>
                <a:gd name="T21" fmla="*/ 66 h 69"/>
                <a:gd name="T22" fmla="*/ 33 w 48"/>
                <a:gd name="T23" fmla="*/ 68 h 69"/>
                <a:gd name="T24" fmla="*/ 34 w 48"/>
                <a:gd name="T25" fmla="*/ 60 h 69"/>
                <a:gd name="T26" fmla="*/ 23 w 48"/>
                <a:gd name="T27" fmla="*/ 59 h 69"/>
                <a:gd name="T28" fmla="*/ 41 w 48"/>
                <a:gd name="T29" fmla="*/ 60 h 69"/>
                <a:gd name="T30" fmla="*/ 44 w 48"/>
                <a:gd name="T31" fmla="*/ 56 h 69"/>
                <a:gd name="T32" fmla="*/ 43 w 48"/>
                <a:gd name="T33" fmla="*/ 51 h 69"/>
                <a:gd name="T34" fmla="*/ 20 w 48"/>
                <a:gd name="T35" fmla="*/ 46 h 69"/>
                <a:gd name="T36" fmla="*/ 30 w 48"/>
                <a:gd name="T37" fmla="*/ 47 h 69"/>
                <a:gd name="T38" fmla="*/ 41 w 48"/>
                <a:gd name="T39" fmla="*/ 49 h 69"/>
                <a:gd name="T40" fmla="*/ 47 w 48"/>
                <a:gd name="T41" fmla="*/ 47 h 69"/>
                <a:gd name="T42" fmla="*/ 45 w 48"/>
                <a:gd name="T43" fmla="*/ 38 h 69"/>
                <a:gd name="T44" fmla="*/ 36 w 48"/>
                <a:gd name="T45" fmla="*/ 35 h 69"/>
                <a:gd name="T46" fmla="*/ 16 w 48"/>
                <a:gd name="T47" fmla="*/ 31 h 69"/>
                <a:gd name="T48" fmla="*/ 14 w 48"/>
                <a:gd name="T49" fmla="*/ 30 h 69"/>
                <a:gd name="T50" fmla="*/ 26 w 48"/>
                <a:gd name="T51" fmla="*/ 32 h 69"/>
                <a:gd name="T52" fmla="*/ 40 w 48"/>
                <a:gd name="T53" fmla="*/ 34 h 69"/>
                <a:gd name="T54" fmla="*/ 46 w 48"/>
                <a:gd name="T55" fmla="*/ 33 h 69"/>
                <a:gd name="T56" fmla="*/ 46 w 48"/>
                <a:gd name="T57" fmla="*/ 28 h 69"/>
                <a:gd name="T58" fmla="*/ 41 w 48"/>
                <a:gd name="T59" fmla="*/ 22 h 69"/>
                <a:gd name="T60" fmla="*/ 21 w 48"/>
                <a:gd name="T61" fmla="*/ 17 h 69"/>
                <a:gd name="T62" fmla="*/ 18 w 48"/>
                <a:gd name="T63" fmla="*/ 15 h 69"/>
                <a:gd name="T64" fmla="*/ 36 w 48"/>
                <a:gd name="T65" fmla="*/ 19 h 69"/>
                <a:gd name="T66" fmla="*/ 44 w 48"/>
                <a:gd name="T67" fmla="*/ 17 h 69"/>
                <a:gd name="T68" fmla="*/ 43 w 48"/>
                <a:gd name="T69" fmla="*/ 9 h 69"/>
                <a:gd name="T70" fmla="*/ 36 w 48"/>
                <a:gd name="T71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8" h="69">
                  <a:moveTo>
                    <a:pt x="36" y="5"/>
                  </a:moveTo>
                  <a:lnTo>
                    <a:pt x="32" y="5"/>
                  </a:lnTo>
                  <a:lnTo>
                    <a:pt x="22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6"/>
                  </a:lnTo>
                  <a:lnTo>
                    <a:pt x="4" y="11"/>
                  </a:lnTo>
                  <a:lnTo>
                    <a:pt x="4" y="15"/>
                  </a:lnTo>
                  <a:lnTo>
                    <a:pt x="1" y="15"/>
                  </a:lnTo>
                  <a:lnTo>
                    <a:pt x="1" y="21"/>
                  </a:lnTo>
                  <a:lnTo>
                    <a:pt x="1" y="25"/>
                  </a:lnTo>
                  <a:lnTo>
                    <a:pt x="3" y="30"/>
                  </a:lnTo>
                  <a:lnTo>
                    <a:pt x="1" y="34"/>
                  </a:lnTo>
                  <a:lnTo>
                    <a:pt x="1" y="37"/>
                  </a:lnTo>
                  <a:lnTo>
                    <a:pt x="2" y="42"/>
                  </a:lnTo>
                  <a:lnTo>
                    <a:pt x="3" y="46"/>
                  </a:lnTo>
                  <a:lnTo>
                    <a:pt x="1" y="49"/>
                  </a:lnTo>
                  <a:lnTo>
                    <a:pt x="0" y="54"/>
                  </a:lnTo>
                  <a:lnTo>
                    <a:pt x="2" y="60"/>
                  </a:lnTo>
                  <a:lnTo>
                    <a:pt x="4" y="63"/>
                  </a:lnTo>
                  <a:lnTo>
                    <a:pt x="9" y="66"/>
                  </a:lnTo>
                  <a:lnTo>
                    <a:pt x="18" y="68"/>
                  </a:lnTo>
                  <a:lnTo>
                    <a:pt x="33" y="68"/>
                  </a:lnTo>
                  <a:lnTo>
                    <a:pt x="41" y="60"/>
                  </a:lnTo>
                  <a:lnTo>
                    <a:pt x="34" y="60"/>
                  </a:lnTo>
                  <a:lnTo>
                    <a:pt x="23" y="60"/>
                  </a:lnTo>
                  <a:lnTo>
                    <a:pt x="23" y="59"/>
                  </a:lnTo>
                  <a:lnTo>
                    <a:pt x="32" y="60"/>
                  </a:lnTo>
                  <a:lnTo>
                    <a:pt x="41" y="60"/>
                  </a:lnTo>
                  <a:lnTo>
                    <a:pt x="43" y="59"/>
                  </a:lnTo>
                  <a:lnTo>
                    <a:pt x="44" y="56"/>
                  </a:lnTo>
                  <a:lnTo>
                    <a:pt x="45" y="53"/>
                  </a:lnTo>
                  <a:lnTo>
                    <a:pt x="43" y="51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4" y="47"/>
                  </a:lnTo>
                  <a:lnTo>
                    <a:pt x="30" y="47"/>
                  </a:lnTo>
                  <a:lnTo>
                    <a:pt x="34" y="49"/>
                  </a:lnTo>
                  <a:lnTo>
                    <a:pt x="41" y="49"/>
                  </a:lnTo>
                  <a:lnTo>
                    <a:pt x="46" y="49"/>
                  </a:lnTo>
                  <a:lnTo>
                    <a:pt x="47" y="47"/>
                  </a:lnTo>
                  <a:lnTo>
                    <a:pt x="47" y="45"/>
                  </a:lnTo>
                  <a:lnTo>
                    <a:pt x="45" y="38"/>
                  </a:lnTo>
                  <a:lnTo>
                    <a:pt x="42" y="36"/>
                  </a:lnTo>
                  <a:lnTo>
                    <a:pt x="36" y="35"/>
                  </a:lnTo>
                  <a:lnTo>
                    <a:pt x="21" y="32"/>
                  </a:lnTo>
                  <a:lnTo>
                    <a:pt x="16" y="31"/>
                  </a:lnTo>
                  <a:lnTo>
                    <a:pt x="15" y="32"/>
                  </a:lnTo>
                  <a:lnTo>
                    <a:pt x="14" y="30"/>
                  </a:lnTo>
                  <a:lnTo>
                    <a:pt x="16" y="29"/>
                  </a:lnTo>
                  <a:lnTo>
                    <a:pt x="26" y="32"/>
                  </a:lnTo>
                  <a:lnTo>
                    <a:pt x="35" y="33"/>
                  </a:lnTo>
                  <a:lnTo>
                    <a:pt x="40" y="34"/>
                  </a:lnTo>
                  <a:lnTo>
                    <a:pt x="44" y="35"/>
                  </a:lnTo>
                  <a:lnTo>
                    <a:pt x="46" y="33"/>
                  </a:lnTo>
                  <a:lnTo>
                    <a:pt x="46" y="30"/>
                  </a:lnTo>
                  <a:lnTo>
                    <a:pt x="46" y="28"/>
                  </a:lnTo>
                  <a:lnTo>
                    <a:pt x="45" y="25"/>
                  </a:lnTo>
                  <a:lnTo>
                    <a:pt x="41" y="22"/>
                  </a:lnTo>
                  <a:lnTo>
                    <a:pt x="33" y="20"/>
                  </a:lnTo>
                  <a:lnTo>
                    <a:pt x="21" y="17"/>
                  </a:lnTo>
                  <a:lnTo>
                    <a:pt x="18" y="16"/>
                  </a:lnTo>
                  <a:lnTo>
                    <a:pt x="18" y="15"/>
                  </a:lnTo>
                  <a:lnTo>
                    <a:pt x="30" y="19"/>
                  </a:lnTo>
                  <a:lnTo>
                    <a:pt x="36" y="19"/>
                  </a:lnTo>
                  <a:lnTo>
                    <a:pt x="42" y="20"/>
                  </a:lnTo>
                  <a:lnTo>
                    <a:pt x="44" y="17"/>
                  </a:lnTo>
                  <a:lnTo>
                    <a:pt x="44" y="12"/>
                  </a:lnTo>
                  <a:lnTo>
                    <a:pt x="43" y="9"/>
                  </a:lnTo>
                  <a:lnTo>
                    <a:pt x="41" y="7"/>
                  </a:lnTo>
                  <a:lnTo>
                    <a:pt x="36" y="5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20" name="Freeform 12"/>
            <p:cNvSpPr>
              <a:spLocks/>
            </p:cNvSpPr>
            <p:nvPr/>
          </p:nvSpPr>
          <p:spPr bwMode="auto">
            <a:xfrm>
              <a:off x="3119" y="738"/>
              <a:ext cx="21" cy="127"/>
            </a:xfrm>
            <a:custGeom>
              <a:avLst/>
              <a:gdLst>
                <a:gd name="T0" fmla="*/ 12 w 21"/>
                <a:gd name="T1" fmla="*/ 126 h 127"/>
                <a:gd name="T2" fmla="*/ 11 w 21"/>
                <a:gd name="T3" fmla="*/ 124 h 127"/>
                <a:gd name="T4" fmla="*/ 10 w 21"/>
                <a:gd name="T5" fmla="*/ 114 h 127"/>
                <a:gd name="T6" fmla="*/ 9 w 21"/>
                <a:gd name="T7" fmla="*/ 108 h 127"/>
                <a:gd name="T8" fmla="*/ 7 w 21"/>
                <a:gd name="T9" fmla="*/ 97 h 127"/>
                <a:gd name="T10" fmla="*/ 6 w 21"/>
                <a:gd name="T11" fmla="*/ 88 h 127"/>
                <a:gd name="T12" fmla="*/ 4 w 21"/>
                <a:gd name="T13" fmla="*/ 70 h 127"/>
                <a:gd name="T14" fmla="*/ 2 w 21"/>
                <a:gd name="T15" fmla="*/ 61 h 127"/>
                <a:gd name="T16" fmla="*/ 1 w 21"/>
                <a:gd name="T17" fmla="*/ 53 h 127"/>
                <a:gd name="T18" fmla="*/ 1 w 21"/>
                <a:gd name="T19" fmla="*/ 47 h 127"/>
                <a:gd name="T20" fmla="*/ 0 w 21"/>
                <a:gd name="T21" fmla="*/ 43 h 127"/>
                <a:gd name="T22" fmla="*/ 0 w 21"/>
                <a:gd name="T23" fmla="*/ 44 h 127"/>
                <a:gd name="T24" fmla="*/ 1 w 21"/>
                <a:gd name="T25" fmla="*/ 46 h 127"/>
                <a:gd name="T26" fmla="*/ 1 w 21"/>
                <a:gd name="T27" fmla="*/ 46 h 127"/>
                <a:gd name="T28" fmla="*/ 3 w 21"/>
                <a:gd name="T29" fmla="*/ 48 h 127"/>
                <a:gd name="T30" fmla="*/ 5 w 21"/>
                <a:gd name="T31" fmla="*/ 48 h 127"/>
                <a:gd name="T32" fmla="*/ 8 w 21"/>
                <a:gd name="T33" fmla="*/ 45 h 127"/>
                <a:gd name="T34" fmla="*/ 9 w 21"/>
                <a:gd name="T35" fmla="*/ 39 h 127"/>
                <a:gd name="T36" fmla="*/ 9 w 21"/>
                <a:gd name="T37" fmla="*/ 34 h 127"/>
                <a:gd name="T38" fmla="*/ 11 w 21"/>
                <a:gd name="T39" fmla="*/ 28 h 127"/>
                <a:gd name="T40" fmla="*/ 14 w 21"/>
                <a:gd name="T41" fmla="*/ 16 h 127"/>
                <a:gd name="T42" fmla="*/ 16 w 21"/>
                <a:gd name="T43" fmla="*/ 8 h 127"/>
                <a:gd name="T44" fmla="*/ 18 w 21"/>
                <a:gd name="T45" fmla="*/ 0 h 127"/>
                <a:gd name="T46" fmla="*/ 18 w 21"/>
                <a:gd name="T47" fmla="*/ 7 h 127"/>
                <a:gd name="T48" fmla="*/ 18 w 21"/>
                <a:gd name="T49" fmla="*/ 11 h 127"/>
                <a:gd name="T50" fmla="*/ 19 w 21"/>
                <a:gd name="T51" fmla="*/ 17 h 127"/>
                <a:gd name="T52" fmla="*/ 20 w 21"/>
                <a:gd name="T53" fmla="*/ 26 h 127"/>
                <a:gd name="T54" fmla="*/ 20 w 21"/>
                <a:gd name="T55" fmla="*/ 40 h 127"/>
                <a:gd name="T56" fmla="*/ 20 w 21"/>
                <a:gd name="T57" fmla="*/ 53 h 127"/>
                <a:gd name="T58" fmla="*/ 19 w 21"/>
                <a:gd name="T59" fmla="*/ 67 h 127"/>
                <a:gd name="T60" fmla="*/ 18 w 21"/>
                <a:gd name="T61" fmla="*/ 77 h 127"/>
                <a:gd name="T62" fmla="*/ 17 w 21"/>
                <a:gd name="T63" fmla="*/ 97 h 127"/>
                <a:gd name="T64" fmla="*/ 16 w 21"/>
                <a:gd name="T65" fmla="*/ 106 h 127"/>
                <a:gd name="T66" fmla="*/ 12 w 21"/>
                <a:gd name="T67" fmla="*/ 12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" h="127">
                  <a:moveTo>
                    <a:pt x="12" y="126"/>
                  </a:moveTo>
                  <a:lnTo>
                    <a:pt x="11" y="124"/>
                  </a:lnTo>
                  <a:lnTo>
                    <a:pt x="10" y="114"/>
                  </a:lnTo>
                  <a:lnTo>
                    <a:pt x="9" y="108"/>
                  </a:lnTo>
                  <a:lnTo>
                    <a:pt x="7" y="97"/>
                  </a:lnTo>
                  <a:lnTo>
                    <a:pt x="6" y="88"/>
                  </a:lnTo>
                  <a:lnTo>
                    <a:pt x="4" y="70"/>
                  </a:lnTo>
                  <a:lnTo>
                    <a:pt x="2" y="61"/>
                  </a:lnTo>
                  <a:lnTo>
                    <a:pt x="1" y="53"/>
                  </a:lnTo>
                  <a:lnTo>
                    <a:pt x="1" y="47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3" y="48"/>
                  </a:lnTo>
                  <a:lnTo>
                    <a:pt x="5" y="48"/>
                  </a:lnTo>
                  <a:lnTo>
                    <a:pt x="8" y="45"/>
                  </a:lnTo>
                  <a:lnTo>
                    <a:pt x="9" y="39"/>
                  </a:lnTo>
                  <a:lnTo>
                    <a:pt x="9" y="34"/>
                  </a:lnTo>
                  <a:lnTo>
                    <a:pt x="11" y="28"/>
                  </a:lnTo>
                  <a:lnTo>
                    <a:pt x="14" y="16"/>
                  </a:lnTo>
                  <a:lnTo>
                    <a:pt x="16" y="8"/>
                  </a:lnTo>
                  <a:lnTo>
                    <a:pt x="18" y="0"/>
                  </a:lnTo>
                  <a:lnTo>
                    <a:pt x="18" y="7"/>
                  </a:lnTo>
                  <a:lnTo>
                    <a:pt x="18" y="11"/>
                  </a:lnTo>
                  <a:lnTo>
                    <a:pt x="19" y="17"/>
                  </a:lnTo>
                  <a:lnTo>
                    <a:pt x="20" y="26"/>
                  </a:lnTo>
                  <a:lnTo>
                    <a:pt x="20" y="40"/>
                  </a:lnTo>
                  <a:lnTo>
                    <a:pt x="20" y="53"/>
                  </a:lnTo>
                  <a:lnTo>
                    <a:pt x="19" y="67"/>
                  </a:lnTo>
                  <a:lnTo>
                    <a:pt x="18" y="77"/>
                  </a:lnTo>
                  <a:lnTo>
                    <a:pt x="17" y="97"/>
                  </a:lnTo>
                  <a:lnTo>
                    <a:pt x="16" y="106"/>
                  </a:lnTo>
                  <a:lnTo>
                    <a:pt x="12" y="126"/>
                  </a:lnTo>
                </a:path>
              </a:pathLst>
            </a:custGeom>
            <a:solidFill>
              <a:srgbClr val="E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21" name="Freeform 13"/>
            <p:cNvSpPr>
              <a:spLocks/>
            </p:cNvSpPr>
            <p:nvPr/>
          </p:nvSpPr>
          <p:spPr bwMode="auto">
            <a:xfrm>
              <a:off x="3253" y="799"/>
              <a:ext cx="2" cy="21"/>
            </a:xfrm>
            <a:custGeom>
              <a:avLst/>
              <a:gdLst>
                <a:gd name="T0" fmla="*/ 0 w 2"/>
                <a:gd name="T1" fmla="*/ 20 h 21"/>
                <a:gd name="T2" fmla="*/ 1 w 2"/>
                <a:gd name="T3" fmla="*/ 0 h 21"/>
                <a:gd name="T4" fmla="*/ 0 w 2"/>
                <a:gd name="T5" fmla="*/ 18 h 21"/>
                <a:gd name="T6" fmla="*/ 0 w 2"/>
                <a:gd name="T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1">
                  <a:moveTo>
                    <a:pt x="0" y="20"/>
                  </a:moveTo>
                  <a:lnTo>
                    <a:pt x="1" y="0"/>
                  </a:lnTo>
                  <a:lnTo>
                    <a:pt x="0" y="18"/>
                  </a:lnTo>
                  <a:lnTo>
                    <a:pt x="0" y="2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22" name="Freeform 14"/>
            <p:cNvSpPr>
              <a:spLocks/>
            </p:cNvSpPr>
            <p:nvPr/>
          </p:nvSpPr>
          <p:spPr bwMode="auto">
            <a:xfrm>
              <a:off x="3248" y="848"/>
              <a:ext cx="4" cy="35"/>
            </a:xfrm>
            <a:custGeom>
              <a:avLst/>
              <a:gdLst>
                <a:gd name="T0" fmla="*/ 0 w 4"/>
                <a:gd name="T1" fmla="*/ 34 h 35"/>
                <a:gd name="T2" fmla="*/ 0 w 4"/>
                <a:gd name="T3" fmla="*/ 33 h 35"/>
                <a:gd name="T4" fmla="*/ 3 w 4"/>
                <a:gd name="T5" fmla="*/ 0 h 35"/>
                <a:gd name="T6" fmla="*/ 0 w 4"/>
                <a:gd name="T7" fmla="*/ 3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5">
                  <a:moveTo>
                    <a:pt x="0" y="34"/>
                  </a:moveTo>
                  <a:lnTo>
                    <a:pt x="0" y="33"/>
                  </a:lnTo>
                  <a:lnTo>
                    <a:pt x="3" y="0"/>
                  </a:lnTo>
                  <a:lnTo>
                    <a:pt x="0" y="3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23" name="Freeform 15"/>
            <p:cNvSpPr>
              <a:spLocks/>
            </p:cNvSpPr>
            <p:nvPr/>
          </p:nvSpPr>
          <p:spPr bwMode="auto">
            <a:xfrm>
              <a:off x="3087" y="890"/>
              <a:ext cx="7" cy="19"/>
            </a:xfrm>
            <a:custGeom>
              <a:avLst/>
              <a:gdLst>
                <a:gd name="T0" fmla="*/ 0 w 7"/>
                <a:gd name="T1" fmla="*/ 0 h 19"/>
                <a:gd name="T2" fmla="*/ 0 w 7"/>
                <a:gd name="T3" fmla="*/ 0 h 19"/>
                <a:gd name="T4" fmla="*/ 6 w 7"/>
                <a:gd name="T5" fmla="*/ 18 h 19"/>
                <a:gd name="T6" fmla="*/ 5 w 7"/>
                <a:gd name="T7" fmla="*/ 18 h 19"/>
                <a:gd name="T8" fmla="*/ 0 w 7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9">
                  <a:moveTo>
                    <a:pt x="0" y="0"/>
                  </a:moveTo>
                  <a:lnTo>
                    <a:pt x="0" y="0"/>
                  </a:lnTo>
                  <a:lnTo>
                    <a:pt x="6" y="18"/>
                  </a:lnTo>
                  <a:lnTo>
                    <a:pt x="5" y="18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24" name="Freeform 16"/>
            <p:cNvSpPr>
              <a:spLocks/>
            </p:cNvSpPr>
            <p:nvPr/>
          </p:nvSpPr>
          <p:spPr bwMode="auto">
            <a:xfrm>
              <a:off x="2932" y="937"/>
              <a:ext cx="23" cy="50"/>
            </a:xfrm>
            <a:custGeom>
              <a:avLst/>
              <a:gdLst>
                <a:gd name="T0" fmla="*/ 21 w 23"/>
                <a:gd name="T1" fmla="*/ 45 h 50"/>
                <a:gd name="T2" fmla="*/ 15 w 23"/>
                <a:gd name="T3" fmla="*/ 46 h 50"/>
                <a:gd name="T4" fmla="*/ 9 w 23"/>
                <a:gd name="T5" fmla="*/ 49 h 50"/>
                <a:gd name="T6" fmla="*/ 5 w 23"/>
                <a:gd name="T7" fmla="*/ 47 h 50"/>
                <a:gd name="T8" fmla="*/ 0 w 23"/>
                <a:gd name="T9" fmla="*/ 46 h 50"/>
                <a:gd name="T10" fmla="*/ 1 w 23"/>
                <a:gd name="T11" fmla="*/ 41 h 50"/>
                <a:gd name="T12" fmla="*/ 8 w 23"/>
                <a:gd name="T13" fmla="*/ 34 h 50"/>
                <a:gd name="T14" fmla="*/ 11 w 23"/>
                <a:gd name="T15" fmla="*/ 26 h 50"/>
                <a:gd name="T16" fmla="*/ 9 w 23"/>
                <a:gd name="T17" fmla="*/ 19 h 50"/>
                <a:gd name="T18" fmla="*/ 9 w 23"/>
                <a:gd name="T19" fmla="*/ 15 h 50"/>
                <a:gd name="T20" fmla="*/ 11 w 23"/>
                <a:gd name="T21" fmla="*/ 3 h 50"/>
                <a:gd name="T22" fmla="*/ 11 w 23"/>
                <a:gd name="T23" fmla="*/ 0 h 50"/>
                <a:gd name="T24" fmla="*/ 15 w 23"/>
                <a:gd name="T25" fmla="*/ 4 h 50"/>
                <a:gd name="T26" fmla="*/ 18 w 23"/>
                <a:gd name="T27" fmla="*/ 10 h 50"/>
                <a:gd name="T28" fmla="*/ 20 w 23"/>
                <a:gd name="T29" fmla="*/ 17 h 50"/>
                <a:gd name="T30" fmla="*/ 21 w 23"/>
                <a:gd name="T31" fmla="*/ 21 h 50"/>
                <a:gd name="T32" fmla="*/ 21 w 23"/>
                <a:gd name="T33" fmla="*/ 28 h 50"/>
                <a:gd name="T34" fmla="*/ 22 w 23"/>
                <a:gd name="T35" fmla="*/ 38 h 50"/>
                <a:gd name="T36" fmla="*/ 21 w 23"/>
                <a:gd name="T37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" h="50">
                  <a:moveTo>
                    <a:pt x="21" y="45"/>
                  </a:moveTo>
                  <a:lnTo>
                    <a:pt x="15" y="46"/>
                  </a:lnTo>
                  <a:lnTo>
                    <a:pt x="9" y="49"/>
                  </a:lnTo>
                  <a:lnTo>
                    <a:pt x="5" y="47"/>
                  </a:lnTo>
                  <a:lnTo>
                    <a:pt x="0" y="46"/>
                  </a:lnTo>
                  <a:lnTo>
                    <a:pt x="1" y="41"/>
                  </a:lnTo>
                  <a:lnTo>
                    <a:pt x="8" y="34"/>
                  </a:lnTo>
                  <a:lnTo>
                    <a:pt x="11" y="26"/>
                  </a:lnTo>
                  <a:lnTo>
                    <a:pt x="9" y="19"/>
                  </a:lnTo>
                  <a:lnTo>
                    <a:pt x="9" y="15"/>
                  </a:lnTo>
                  <a:lnTo>
                    <a:pt x="11" y="3"/>
                  </a:lnTo>
                  <a:lnTo>
                    <a:pt x="11" y="0"/>
                  </a:lnTo>
                  <a:lnTo>
                    <a:pt x="15" y="4"/>
                  </a:lnTo>
                  <a:lnTo>
                    <a:pt x="18" y="10"/>
                  </a:lnTo>
                  <a:lnTo>
                    <a:pt x="20" y="17"/>
                  </a:lnTo>
                  <a:lnTo>
                    <a:pt x="21" y="21"/>
                  </a:lnTo>
                  <a:lnTo>
                    <a:pt x="21" y="28"/>
                  </a:lnTo>
                  <a:lnTo>
                    <a:pt x="22" y="38"/>
                  </a:lnTo>
                  <a:lnTo>
                    <a:pt x="21" y="45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25" name="Freeform 17"/>
            <p:cNvSpPr>
              <a:spLocks/>
            </p:cNvSpPr>
            <p:nvPr/>
          </p:nvSpPr>
          <p:spPr bwMode="auto">
            <a:xfrm>
              <a:off x="3080" y="964"/>
              <a:ext cx="31" cy="23"/>
            </a:xfrm>
            <a:custGeom>
              <a:avLst/>
              <a:gdLst>
                <a:gd name="T0" fmla="*/ 21 w 31"/>
                <a:gd name="T1" fmla="*/ 2 h 23"/>
                <a:gd name="T2" fmla="*/ 25 w 31"/>
                <a:gd name="T3" fmla="*/ 4 h 23"/>
                <a:gd name="T4" fmla="*/ 27 w 31"/>
                <a:gd name="T5" fmla="*/ 6 h 23"/>
                <a:gd name="T6" fmla="*/ 28 w 31"/>
                <a:gd name="T7" fmla="*/ 8 h 23"/>
                <a:gd name="T8" fmla="*/ 30 w 31"/>
                <a:gd name="T9" fmla="*/ 10 h 23"/>
                <a:gd name="T10" fmla="*/ 30 w 31"/>
                <a:gd name="T11" fmla="*/ 13 h 23"/>
                <a:gd name="T12" fmla="*/ 29 w 31"/>
                <a:gd name="T13" fmla="*/ 17 h 23"/>
                <a:gd name="T14" fmla="*/ 26 w 31"/>
                <a:gd name="T15" fmla="*/ 22 h 23"/>
                <a:gd name="T16" fmla="*/ 25 w 31"/>
                <a:gd name="T17" fmla="*/ 19 h 23"/>
                <a:gd name="T18" fmla="*/ 21 w 31"/>
                <a:gd name="T19" fmla="*/ 14 h 23"/>
                <a:gd name="T20" fmla="*/ 18 w 31"/>
                <a:gd name="T21" fmla="*/ 12 h 23"/>
                <a:gd name="T22" fmla="*/ 12 w 31"/>
                <a:gd name="T23" fmla="*/ 11 h 23"/>
                <a:gd name="T24" fmla="*/ 8 w 31"/>
                <a:gd name="T25" fmla="*/ 11 h 23"/>
                <a:gd name="T26" fmla="*/ 5 w 31"/>
                <a:gd name="T27" fmla="*/ 11 h 23"/>
                <a:gd name="T28" fmla="*/ 3 w 31"/>
                <a:gd name="T29" fmla="*/ 11 h 23"/>
                <a:gd name="T30" fmla="*/ 3 w 31"/>
                <a:gd name="T31" fmla="*/ 10 h 23"/>
                <a:gd name="T32" fmla="*/ 1 w 31"/>
                <a:gd name="T33" fmla="*/ 10 h 23"/>
                <a:gd name="T34" fmla="*/ 0 w 31"/>
                <a:gd name="T35" fmla="*/ 9 h 23"/>
                <a:gd name="T36" fmla="*/ 0 w 31"/>
                <a:gd name="T37" fmla="*/ 7 h 23"/>
                <a:gd name="T38" fmla="*/ 1 w 31"/>
                <a:gd name="T39" fmla="*/ 5 h 23"/>
                <a:gd name="T40" fmla="*/ 5 w 31"/>
                <a:gd name="T41" fmla="*/ 3 h 23"/>
                <a:gd name="T42" fmla="*/ 6 w 31"/>
                <a:gd name="T43" fmla="*/ 3 h 23"/>
                <a:gd name="T44" fmla="*/ 8 w 31"/>
                <a:gd name="T45" fmla="*/ 2 h 23"/>
                <a:gd name="T46" fmla="*/ 11 w 31"/>
                <a:gd name="T47" fmla="*/ 0 h 23"/>
                <a:gd name="T48" fmla="*/ 13 w 31"/>
                <a:gd name="T49" fmla="*/ 0 h 23"/>
                <a:gd name="T50" fmla="*/ 15 w 31"/>
                <a:gd name="T51" fmla="*/ 1 h 23"/>
                <a:gd name="T52" fmla="*/ 19 w 31"/>
                <a:gd name="T53" fmla="*/ 0 h 23"/>
                <a:gd name="T54" fmla="*/ 20 w 31"/>
                <a:gd name="T55" fmla="*/ 1 h 23"/>
                <a:gd name="T56" fmla="*/ 21 w 31"/>
                <a:gd name="T5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1" h="23">
                  <a:moveTo>
                    <a:pt x="21" y="2"/>
                  </a:moveTo>
                  <a:lnTo>
                    <a:pt x="25" y="4"/>
                  </a:lnTo>
                  <a:lnTo>
                    <a:pt x="27" y="6"/>
                  </a:lnTo>
                  <a:lnTo>
                    <a:pt x="28" y="8"/>
                  </a:lnTo>
                  <a:lnTo>
                    <a:pt x="30" y="10"/>
                  </a:lnTo>
                  <a:lnTo>
                    <a:pt x="30" y="13"/>
                  </a:lnTo>
                  <a:lnTo>
                    <a:pt x="29" y="17"/>
                  </a:lnTo>
                  <a:lnTo>
                    <a:pt x="26" y="22"/>
                  </a:lnTo>
                  <a:lnTo>
                    <a:pt x="25" y="19"/>
                  </a:lnTo>
                  <a:lnTo>
                    <a:pt x="21" y="14"/>
                  </a:lnTo>
                  <a:lnTo>
                    <a:pt x="18" y="12"/>
                  </a:lnTo>
                  <a:lnTo>
                    <a:pt x="12" y="11"/>
                  </a:lnTo>
                  <a:lnTo>
                    <a:pt x="8" y="11"/>
                  </a:lnTo>
                  <a:lnTo>
                    <a:pt x="5" y="11"/>
                  </a:lnTo>
                  <a:lnTo>
                    <a:pt x="3" y="11"/>
                  </a:lnTo>
                  <a:lnTo>
                    <a:pt x="3" y="10"/>
                  </a:lnTo>
                  <a:lnTo>
                    <a:pt x="1" y="10"/>
                  </a:lnTo>
                  <a:lnTo>
                    <a:pt x="0" y="9"/>
                  </a:lnTo>
                  <a:lnTo>
                    <a:pt x="0" y="7"/>
                  </a:lnTo>
                  <a:lnTo>
                    <a:pt x="1" y="5"/>
                  </a:lnTo>
                  <a:lnTo>
                    <a:pt x="5" y="3"/>
                  </a:lnTo>
                  <a:lnTo>
                    <a:pt x="6" y="3"/>
                  </a:lnTo>
                  <a:lnTo>
                    <a:pt x="8" y="2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20" y="1"/>
                  </a:lnTo>
                  <a:lnTo>
                    <a:pt x="21" y="2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26" name="Freeform 18"/>
            <p:cNvSpPr>
              <a:spLocks/>
            </p:cNvSpPr>
            <p:nvPr/>
          </p:nvSpPr>
          <p:spPr bwMode="auto">
            <a:xfrm>
              <a:off x="2944" y="985"/>
              <a:ext cx="23" cy="25"/>
            </a:xfrm>
            <a:custGeom>
              <a:avLst/>
              <a:gdLst>
                <a:gd name="T0" fmla="*/ 21 w 23"/>
                <a:gd name="T1" fmla="*/ 14 h 25"/>
                <a:gd name="T2" fmla="*/ 21 w 23"/>
                <a:gd name="T3" fmla="*/ 14 h 25"/>
                <a:gd name="T4" fmla="*/ 20 w 23"/>
                <a:gd name="T5" fmla="*/ 13 h 25"/>
                <a:gd name="T6" fmla="*/ 19 w 23"/>
                <a:gd name="T7" fmla="*/ 14 h 25"/>
                <a:gd name="T8" fmla="*/ 20 w 23"/>
                <a:gd name="T9" fmla="*/ 14 h 25"/>
                <a:gd name="T10" fmla="*/ 19 w 23"/>
                <a:gd name="T11" fmla="*/ 14 h 25"/>
                <a:gd name="T12" fmla="*/ 20 w 23"/>
                <a:gd name="T13" fmla="*/ 16 h 25"/>
                <a:gd name="T14" fmla="*/ 20 w 23"/>
                <a:gd name="T15" fmla="*/ 16 h 25"/>
                <a:gd name="T16" fmla="*/ 21 w 23"/>
                <a:gd name="T17" fmla="*/ 19 h 25"/>
                <a:gd name="T18" fmla="*/ 22 w 23"/>
                <a:gd name="T19" fmla="*/ 21 h 25"/>
                <a:gd name="T20" fmla="*/ 22 w 23"/>
                <a:gd name="T21" fmla="*/ 21 h 25"/>
                <a:gd name="T22" fmla="*/ 22 w 23"/>
                <a:gd name="T23" fmla="*/ 22 h 25"/>
                <a:gd name="T24" fmla="*/ 21 w 23"/>
                <a:gd name="T25" fmla="*/ 24 h 25"/>
                <a:gd name="T26" fmla="*/ 15 w 23"/>
                <a:gd name="T27" fmla="*/ 22 h 25"/>
                <a:gd name="T28" fmla="*/ 12 w 23"/>
                <a:gd name="T29" fmla="*/ 21 h 25"/>
                <a:gd name="T30" fmla="*/ 10 w 23"/>
                <a:gd name="T31" fmla="*/ 18 h 25"/>
                <a:gd name="T32" fmla="*/ 9 w 23"/>
                <a:gd name="T33" fmla="*/ 16 h 25"/>
                <a:gd name="T34" fmla="*/ 9 w 23"/>
                <a:gd name="T35" fmla="*/ 15 h 25"/>
                <a:gd name="T36" fmla="*/ 9 w 23"/>
                <a:gd name="T37" fmla="*/ 14 h 25"/>
                <a:gd name="T38" fmla="*/ 8 w 23"/>
                <a:gd name="T39" fmla="*/ 12 h 25"/>
                <a:gd name="T40" fmla="*/ 8 w 23"/>
                <a:gd name="T41" fmla="*/ 10 h 25"/>
                <a:gd name="T42" fmla="*/ 7 w 23"/>
                <a:gd name="T43" fmla="*/ 8 h 25"/>
                <a:gd name="T44" fmla="*/ 6 w 23"/>
                <a:gd name="T45" fmla="*/ 6 h 25"/>
                <a:gd name="T46" fmla="*/ 6 w 23"/>
                <a:gd name="T47" fmla="*/ 5 h 25"/>
                <a:gd name="T48" fmla="*/ 3 w 23"/>
                <a:gd name="T49" fmla="*/ 4 h 25"/>
                <a:gd name="T50" fmla="*/ 2 w 23"/>
                <a:gd name="T51" fmla="*/ 4 h 25"/>
                <a:gd name="T52" fmla="*/ 1 w 23"/>
                <a:gd name="T53" fmla="*/ 4 h 25"/>
                <a:gd name="T54" fmla="*/ 0 w 23"/>
                <a:gd name="T55" fmla="*/ 3 h 25"/>
                <a:gd name="T56" fmla="*/ 1 w 23"/>
                <a:gd name="T57" fmla="*/ 3 h 25"/>
                <a:gd name="T58" fmla="*/ 2 w 23"/>
                <a:gd name="T59" fmla="*/ 3 h 25"/>
                <a:gd name="T60" fmla="*/ 4 w 23"/>
                <a:gd name="T61" fmla="*/ 2 h 25"/>
                <a:gd name="T62" fmla="*/ 7 w 23"/>
                <a:gd name="T63" fmla="*/ 1 h 25"/>
                <a:gd name="T64" fmla="*/ 10 w 23"/>
                <a:gd name="T65" fmla="*/ 0 h 25"/>
                <a:gd name="T66" fmla="*/ 13 w 23"/>
                <a:gd name="T67" fmla="*/ 0 h 25"/>
                <a:gd name="T68" fmla="*/ 15 w 23"/>
                <a:gd name="T69" fmla="*/ 1 h 25"/>
                <a:gd name="T70" fmla="*/ 17 w 23"/>
                <a:gd name="T71" fmla="*/ 3 h 25"/>
                <a:gd name="T72" fmla="*/ 19 w 23"/>
                <a:gd name="T73" fmla="*/ 5 h 25"/>
                <a:gd name="T74" fmla="*/ 20 w 23"/>
                <a:gd name="T75" fmla="*/ 7 h 25"/>
                <a:gd name="T76" fmla="*/ 21 w 23"/>
                <a:gd name="T77" fmla="*/ 8 h 25"/>
                <a:gd name="T78" fmla="*/ 21 w 23"/>
                <a:gd name="T79" fmla="*/ 10 h 25"/>
                <a:gd name="T80" fmla="*/ 21 w 23"/>
                <a:gd name="T81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" h="25">
                  <a:moveTo>
                    <a:pt x="21" y="14"/>
                  </a:moveTo>
                  <a:lnTo>
                    <a:pt x="21" y="14"/>
                  </a:lnTo>
                  <a:lnTo>
                    <a:pt x="20" y="13"/>
                  </a:lnTo>
                  <a:lnTo>
                    <a:pt x="19" y="14"/>
                  </a:lnTo>
                  <a:lnTo>
                    <a:pt x="20" y="14"/>
                  </a:lnTo>
                  <a:lnTo>
                    <a:pt x="19" y="14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1" y="19"/>
                  </a:lnTo>
                  <a:lnTo>
                    <a:pt x="22" y="21"/>
                  </a:lnTo>
                  <a:lnTo>
                    <a:pt x="22" y="21"/>
                  </a:lnTo>
                  <a:lnTo>
                    <a:pt x="22" y="22"/>
                  </a:lnTo>
                  <a:lnTo>
                    <a:pt x="21" y="24"/>
                  </a:lnTo>
                  <a:lnTo>
                    <a:pt x="15" y="22"/>
                  </a:lnTo>
                  <a:lnTo>
                    <a:pt x="12" y="21"/>
                  </a:lnTo>
                  <a:lnTo>
                    <a:pt x="10" y="18"/>
                  </a:lnTo>
                  <a:lnTo>
                    <a:pt x="9" y="16"/>
                  </a:lnTo>
                  <a:lnTo>
                    <a:pt x="9" y="15"/>
                  </a:lnTo>
                  <a:lnTo>
                    <a:pt x="9" y="14"/>
                  </a:lnTo>
                  <a:lnTo>
                    <a:pt x="8" y="12"/>
                  </a:lnTo>
                  <a:lnTo>
                    <a:pt x="8" y="10"/>
                  </a:lnTo>
                  <a:lnTo>
                    <a:pt x="7" y="8"/>
                  </a:lnTo>
                  <a:lnTo>
                    <a:pt x="6" y="6"/>
                  </a:lnTo>
                  <a:lnTo>
                    <a:pt x="6" y="5"/>
                  </a:lnTo>
                  <a:lnTo>
                    <a:pt x="3" y="4"/>
                  </a:lnTo>
                  <a:lnTo>
                    <a:pt x="2" y="4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3"/>
                  </a:lnTo>
                  <a:lnTo>
                    <a:pt x="2" y="3"/>
                  </a:lnTo>
                  <a:lnTo>
                    <a:pt x="4" y="2"/>
                  </a:lnTo>
                  <a:lnTo>
                    <a:pt x="7" y="1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7" y="3"/>
                  </a:lnTo>
                  <a:lnTo>
                    <a:pt x="19" y="5"/>
                  </a:lnTo>
                  <a:lnTo>
                    <a:pt x="20" y="7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21" y="14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27" name="Freeform 19"/>
            <p:cNvSpPr>
              <a:spLocks/>
            </p:cNvSpPr>
            <p:nvPr/>
          </p:nvSpPr>
          <p:spPr bwMode="auto">
            <a:xfrm>
              <a:off x="3095" y="986"/>
              <a:ext cx="5" cy="39"/>
            </a:xfrm>
            <a:custGeom>
              <a:avLst/>
              <a:gdLst>
                <a:gd name="T0" fmla="*/ 3 w 5"/>
                <a:gd name="T1" fmla="*/ 3 h 39"/>
                <a:gd name="T2" fmla="*/ 4 w 5"/>
                <a:gd name="T3" fmla="*/ 9 h 39"/>
                <a:gd name="T4" fmla="*/ 4 w 5"/>
                <a:gd name="T5" fmla="*/ 11 h 39"/>
                <a:gd name="T6" fmla="*/ 3 w 5"/>
                <a:gd name="T7" fmla="*/ 14 h 39"/>
                <a:gd name="T8" fmla="*/ 3 w 5"/>
                <a:gd name="T9" fmla="*/ 17 h 39"/>
                <a:gd name="T10" fmla="*/ 2 w 5"/>
                <a:gd name="T11" fmla="*/ 21 h 39"/>
                <a:gd name="T12" fmla="*/ 2 w 5"/>
                <a:gd name="T13" fmla="*/ 25 h 39"/>
                <a:gd name="T14" fmla="*/ 1 w 5"/>
                <a:gd name="T15" fmla="*/ 27 h 39"/>
                <a:gd name="T16" fmla="*/ 1 w 5"/>
                <a:gd name="T17" fmla="*/ 32 h 39"/>
                <a:gd name="T18" fmla="*/ 0 w 5"/>
                <a:gd name="T19" fmla="*/ 38 h 39"/>
                <a:gd name="T20" fmla="*/ 0 w 5"/>
                <a:gd name="T21" fmla="*/ 32 h 39"/>
                <a:gd name="T22" fmla="*/ 1 w 5"/>
                <a:gd name="T23" fmla="*/ 29 h 39"/>
                <a:gd name="T24" fmla="*/ 1 w 5"/>
                <a:gd name="T25" fmla="*/ 24 h 39"/>
                <a:gd name="T26" fmla="*/ 1 w 5"/>
                <a:gd name="T27" fmla="*/ 21 h 39"/>
                <a:gd name="T28" fmla="*/ 1 w 5"/>
                <a:gd name="T29" fmla="*/ 16 h 39"/>
                <a:gd name="T30" fmla="*/ 0 w 5"/>
                <a:gd name="T31" fmla="*/ 14 h 39"/>
                <a:gd name="T32" fmla="*/ 0 w 5"/>
                <a:gd name="T33" fmla="*/ 12 h 39"/>
                <a:gd name="T34" fmla="*/ 1 w 5"/>
                <a:gd name="T35" fmla="*/ 0 h 39"/>
                <a:gd name="T36" fmla="*/ 1 w 5"/>
                <a:gd name="T37" fmla="*/ 1 h 39"/>
                <a:gd name="T38" fmla="*/ 2 w 5"/>
                <a:gd name="T39" fmla="*/ 1 h 39"/>
                <a:gd name="T40" fmla="*/ 2 w 5"/>
                <a:gd name="T41" fmla="*/ 2 h 39"/>
                <a:gd name="T42" fmla="*/ 3 w 5"/>
                <a:gd name="T43" fmla="*/ 2 h 39"/>
                <a:gd name="T44" fmla="*/ 3 w 5"/>
                <a:gd name="T45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" h="39">
                  <a:moveTo>
                    <a:pt x="3" y="3"/>
                  </a:moveTo>
                  <a:lnTo>
                    <a:pt x="4" y="9"/>
                  </a:lnTo>
                  <a:lnTo>
                    <a:pt x="4" y="11"/>
                  </a:lnTo>
                  <a:lnTo>
                    <a:pt x="3" y="14"/>
                  </a:lnTo>
                  <a:lnTo>
                    <a:pt x="3" y="17"/>
                  </a:lnTo>
                  <a:lnTo>
                    <a:pt x="2" y="21"/>
                  </a:lnTo>
                  <a:lnTo>
                    <a:pt x="2" y="25"/>
                  </a:lnTo>
                  <a:lnTo>
                    <a:pt x="1" y="27"/>
                  </a:lnTo>
                  <a:lnTo>
                    <a:pt x="1" y="32"/>
                  </a:lnTo>
                  <a:lnTo>
                    <a:pt x="0" y="38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1" y="24"/>
                  </a:lnTo>
                  <a:lnTo>
                    <a:pt x="1" y="21"/>
                  </a:lnTo>
                  <a:lnTo>
                    <a:pt x="1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1" y="0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28" name="Freeform 20"/>
            <p:cNvSpPr>
              <a:spLocks/>
            </p:cNvSpPr>
            <p:nvPr/>
          </p:nvSpPr>
          <p:spPr bwMode="auto">
            <a:xfrm>
              <a:off x="3081" y="987"/>
              <a:ext cx="7" cy="44"/>
            </a:xfrm>
            <a:custGeom>
              <a:avLst/>
              <a:gdLst>
                <a:gd name="T0" fmla="*/ 2 w 7"/>
                <a:gd name="T1" fmla="*/ 22 h 44"/>
                <a:gd name="T2" fmla="*/ 0 w 7"/>
                <a:gd name="T3" fmla="*/ 43 h 44"/>
                <a:gd name="T4" fmla="*/ 0 w 7"/>
                <a:gd name="T5" fmla="*/ 7 h 44"/>
                <a:gd name="T6" fmla="*/ 5 w 7"/>
                <a:gd name="T7" fmla="*/ 0 h 44"/>
                <a:gd name="T8" fmla="*/ 5 w 7"/>
                <a:gd name="T9" fmla="*/ 6 h 44"/>
                <a:gd name="T10" fmla="*/ 6 w 7"/>
                <a:gd name="T11" fmla="*/ 13 h 44"/>
                <a:gd name="T12" fmla="*/ 5 w 7"/>
                <a:gd name="T13" fmla="*/ 18 h 44"/>
                <a:gd name="T14" fmla="*/ 3 w 7"/>
                <a:gd name="T15" fmla="*/ 20 h 44"/>
                <a:gd name="T16" fmla="*/ 2 w 7"/>
                <a:gd name="T17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44">
                  <a:moveTo>
                    <a:pt x="2" y="22"/>
                  </a:moveTo>
                  <a:lnTo>
                    <a:pt x="0" y="43"/>
                  </a:lnTo>
                  <a:lnTo>
                    <a:pt x="0" y="7"/>
                  </a:lnTo>
                  <a:lnTo>
                    <a:pt x="5" y="0"/>
                  </a:lnTo>
                  <a:lnTo>
                    <a:pt x="5" y="6"/>
                  </a:lnTo>
                  <a:lnTo>
                    <a:pt x="6" y="13"/>
                  </a:lnTo>
                  <a:lnTo>
                    <a:pt x="5" y="18"/>
                  </a:lnTo>
                  <a:lnTo>
                    <a:pt x="3" y="20"/>
                  </a:lnTo>
                  <a:lnTo>
                    <a:pt x="2" y="22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29" name="Freeform 21"/>
            <p:cNvSpPr>
              <a:spLocks/>
            </p:cNvSpPr>
            <p:nvPr/>
          </p:nvSpPr>
          <p:spPr bwMode="auto">
            <a:xfrm>
              <a:off x="3084" y="1002"/>
              <a:ext cx="12" cy="59"/>
            </a:xfrm>
            <a:custGeom>
              <a:avLst/>
              <a:gdLst>
                <a:gd name="T0" fmla="*/ 10 w 12"/>
                <a:gd name="T1" fmla="*/ 23 h 59"/>
                <a:gd name="T2" fmla="*/ 10 w 12"/>
                <a:gd name="T3" fmla="*/ 26 h 59"/>
                <a:gd name="T4" fmla="*/ 10 w 12"/>
                <a:gd name="T5" fmla="*/ 27 h 59"/>
                <a:gd name="T6" fmla="*/ 11 w 12"/>
                <a:gd name="T7" fmla="*/ 29 h 59"/>
                <a:gd name="T8" fmla="*/ 11 w 12"/>
                <a:gd name="T9" fmla="*/ 31 h 59"/>
                <a:gd name="T10" fmla="*/ 11 w 12"/>
                <a:gd name="T11" fmla="*/ 32 h 59"/>
                <a:gd name="T12" fmla="*/ 11 w 12"/>
                <a:gd name="T13" fmla="*/ 34 h 59"/>
                <a:gd name="T14" fmla="*/ 11 w 12"/>
                <a:gd name="T15" fmla="*/ 36 h 59"/>
                <a:gd name="T16" fmla="*/ 11 w 12"/>
                <a:gd name="T17" fmla="*/ 38 h 59"/>
                <a:gd name="T18" fmla="*/ 11 w 12"/>
                <a:gd name="T19" fmla="*/ 39 h 59"/>
                <a:gd name="T20" fmla="*/ 11 w 12"/>
                <a:gd name="T21" fmla="*/ 42 h 59"/>
                <a:gd name="T22" fmla="*/ 11 w 12"/>
                <a:gd name="T23" fmla="*/ 44 h 59"/>
                <a:gd name="T24" fmla="*/ 10 w 12"/>
                <a:gd name="T25" fmla="*/ 45 h 59"/>
                <a:gd name="T26" fmla="*/ 10 w 12"/>
                <a:gd name="T27" fmla="*/ 46 h 59"/>
                <a:gd name="T28" fmla="*/ 9 w 12"/>
                <a:gd name="T29" fmla="*/ 47 h 59"/>
                <a:gd name="T30" fmla="*/ 8 w 12"/>
                <a:gd name="T31" fmla="*/ 48 h 59"/>
                <a:gd name="T32" fmla="*/ 7 w 12"/>
                <a:gd name="T33" fmla="*/ 49 h 59"/>
                <a:gd name="T34" fmla="*/ 7 w 12"/>
                <a:gd name="T35" fmla="*/ 49 h 59"/>
                <a:gd name="T36" fmla="*/ 7 w 12"/>
                <a:gd name="T37" fmla="*/ 51 h 59"/>
                <a:gd name="T38" fmla="*/ 8 w 12"/>
                <a:gd name="T39" fmla="*/ 51 h 59"/>
                <a:gd name="T40" fmla="*/ 10 w 12"/>
                <a:gd name="T41" fmla="*/ 51 h 59"/>
                <a:gd name="T42" fmla="*/ 10 w 12"/>
                <a:gd name="T43" fmla="*/ 53 h 59"/>
                <a:gd name="T44" fmla="*/ 10 w 12"/>
                <a:gd name="T45" fmla="*/ 54 h 59"/>
                <a:gd name="T46" fmla="*/ 10 w 12"/>
                <a:gd name="T47" fmla="*/ 55 h 59"/>
                <a:gd name="T48" fmla="*/ 10 w 12"/>
                <a:gd name="T49" fmla="*/ 57 h 59"/>
                <a:gd name="T50" fmla="*/ 11 w 12"/>
                <a:gd name="T51" fmla="*/ 58 h 59"/>
                <a:gd name="T52" fmla="*/ 0 w 12"/>
                <a:gd name="T53" fmla="*/ 55 h 59"/>
                <a:gd name="T54" fmla="*/ 1 w 12"/>
                <a:gd name="T55" fmla="*/ 50 h 59"/>
                <a:gd name="T56" fmla="*/ 1 w 12"/>
                <a:gd name="T57" fmla="*/ 47 h 59"/>
                <a:gd name="T58" fmla="*/ 1 w 12"/>
                <a:gd name="T59" fmla="*/ 44 h 59"/>
                <a:gd name="T60" fmla="*/ 1 w 12"/>
                <a:gd name="T61" fmla="*/ 40 h 59"/>
                <a:gd name="T62" fmla="*/ 1 w 12"/>
                <a:gd name="T63" fmla="*/ 36 h 59"/>
                <a:gd name="T64" fmla="*/ 1 w 12"/>
                <a:gd name="T65" fmla="*/ 32 h 59"/>
                <a:gd name="T66" fmla="*/ 1 w 12"/>
                <a:gd name="T67" fmla="*/ 29 h 59"/>
                <a:gd name="T68" fmla="*/ 1 w 12"/>
                <a:gd name="T69" fmla="*/ 26 h 59"/>
                <a:gd name="T70" fmla="*/ 1 w 12"/>
                <a:gd name="T71" fmla="*/ 22 h 59"/>
                <a:gd name="T72" fmla="*/ 3 w 12"/>
                <a:gd name="T73" fmla="*/ 9 h 59"/>
                <a:gd name="T74" fmla="*/ 7 w 12"/>
                <a:gd name="T75" fmla="*/ 3 h 59"/>
                <a:gd name="T76" fmla="*/ 8 w 12"/>
                <a:gd name="T77" fmla="*/ 3 h 59"/>
                <a:gd name="T78" fmla="*/ 9 w 12"/>
                <a:gd name="T79" fmla="*/ 12 h 59"/>
                <a:gd name="T80" fmla="*/ 10 w 12"/>
                <a:gd name="T81" fmla="*/ 2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" h="59">
                  <a:moveTo>
                    <a:pt x="10" y="21"/>
                  </a:moveTo>
                  <a:lnTo>
                    <a:pt x="10" y="23"/>
                  </a:lnTo>
                  <a:lnTo>
                    <a:pt x="10" y="24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0" y="27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1" y="33"/>
                  </a:lnTo>
                  <a:lnTo>
                    <a:pt x="11" y="34"/>
                  </a:lnTo>
                  <a:lnTo>
                    <a:pt x="11" y="35"/>
                  </a:lnTo>
                  <a:lnTo>
                    <a:pt x="11" y="36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11" y="38"/>
                  </a:lnTo>
                  <a:lnTo>
                    <a:pt x="11" y="39"/>
                  </a:lnTo>
                  <a:lnTo>
                    <a:pt x="11" y="40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0" y="47"/>
                  </a:lnTo>
                  <a:lnTo>
                    <a:pt x="9" y="47"/>
                  </a:lnTo>
                  <a:lnTo>
                    <a:pt x="9" y="48"/>
                  </a:lnTo>
                  <a:lnTo>
                    <a:pt x="8" y="48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50"/>
                  </a:lnTo>
                  <a:lnTo>
                    <a:pt x="7" y="51"/>
                  </a:lnTo>
                  <a:lnTo>
                    <a:pt x="7" y="51"/>
                  </a:lnTo>
                  <a:lnTo>
                    <a:pt x="8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3"/>
                  </a:lnTo>
                  <a:lnTo>
                    <a:pt x="10" y="53"/>
                  </a:lnTo>
                  <a:lnTo>
                    <a:pt x="10" y="54"/>
                  </a:lnTo>
                  <a:lnTo>
                    <a:pt x="10" y="55"/>
                  </a:lnTo>
                  <a:lnTo>
                    <a:pt x="10" y="55"/>
                  </a:lnTo>
                  <a:lnTo>
                    <a:pt x="10" y="56"/>
                  </a:lnTo>
                  <a:lnTo>
                    <a:pt x="10" y="57"/>
                  </a:lnTo>
                  <a:lnTo>
                    <a:pt x="11" y="57"/>
                  </a:lnTo>
                  <a:lnTo>
                    <a:pt x="11" y="58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2"/>
                  </a:lnTo>
                  <a:lnTo>
                    <a:pt x="1" y="50"/>
                  </a:lnTo>
                  <a:lnTo>
                    <a:pt x="1" y="49"/>
                  </a:lnTo>
                  <a:lnTo>
                    <a:pt x="1" y="47"/>
                  </a:lnTo>
                  <a:lnTo>
                    <a:pt x="1" y="45"/>
                  </a:lnTo>
                  <a:lnTo>
                    <a:pt x="1" y="44"/>
                  </a:lnTo>
                  <a:lnTo>
                    <a:pt x="1" y="42"/>
                  </a:lnTo>
                  <a:lnTo>
                    <a:pt x="1" y="40"/>
                  </a:lnTo>
                  <a:lnTo>
                    <a:pt x="1" y="38"/>
                  </a:lnTo>
                  <a:lnTo>
                    <a:pt x="1" y="36"/>
                  </a:lnTo>
                  <a:lnTo>
                    <a:pt x="1" y="34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16"/>
                  </a:lnTo>
                  <a:lnTo>
                    <a:pt x="3" y="9"/>
                  </a:lnTo>
                  <a:lnTo>
                    <a:pt x="4" y="5"/>
                  </a:lnTo>
                  <a:lnTo>
                    <a:pt x="7" y="3"/>
                  </a:lnTo>
                  <a:lnTo>
                    <a:pt x="7" y="0"/>
                  </a:lnTo>
                  <a:lnTo>
                    <a:pt x="8" y="3"/>
                  </a:lnTo>
                  <a:lnTo>
                    <a:pt x="9" y="6"/>
                  </a:lnTo>
                  <a:lnTo>
                    <a:pt x="9" y="12"/>
                  </a:lnTo>
                  <a:lnTo>
                    <a:pt x="9" y="16"/>
                  </a:lnTo>
                  <a:lnTo>
                    <a:pt x="10" y="21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30" name="Freeform 22"/>
            <p:cNvSpPr>
              <a:spLocks/>
            </p:cNvSpPr>
            <p:nvPr/>
          </p:nvSpPr>
          <p:spPr bwMode="auto">
            <a:xfrm>
              <a:off x="2894" y="1022"/>
              <a:ext cx="50" cy="57"/>
            </a:xfrm>
            <a:custGeom>
              <a:avLst/>
              <a:gdLst>
                <a:gd name="T0" fmla="*/ 19 w 50"/>
                <a:gd name="T1" fmla="*/ 45 h 57"/>
                <a:gd name="T2" fmla="*/ 21 w 50"/>
                <a:gd name="T3" fmla="*/ 46 h 57"/>
                <a:gd name="T4" fmla="*/ 30 w 50"/>
                <a:gd name="T5" fmla="*/ 46 h 57"/>
                <a:gd name="T6" fmla="*/ 35 w 50"/>
                <a:gd name="T7" fmla="*/ 43 h 57"/>
                <a:gd name="T8" fmla="*/ 38 w 50"/>
                <a:gd name="T9" fmla="*/ 42 h 57"/>
                <a:gd name="T10" fmla="*/ 43 w 50"/>
                <a:gd name="T11" fmla="*/ 39 h 57"/>
                <a:gd name="T12" fmla="*/ 46 w 50"/>
                <a:gd name="T13" fmla="*/ 38 h 57"/>
                <a:gd name="T14" fmla="*/ 49 w 50"/>
                <a:gd name="T15" fmla="*/ 36 h 57"/>
                <a:gd name="T16" fmla="*/ 48 w 50"/>
                <a:gd name="T17" fmla="*/ 38 h 57"/>
                <a:gd name="T18" fmla="*/ 46 w 50"/>
                <a:gd name="T19" fmla="*/ 40 h 57"/>
                <a:gd name="T20" fmla="*/ 43 w 50"/>
                <a:gd name="T21" fmla="*/ 42 h 57"/>
                <a:gd name="T22" fmla="*/ 41 w 50"/>
                <a:gd name="T23" fmla="*/ 44 h 57"/>
                <a:gd name="T24" fmla="*/ 39 w 50"/>
                <a:gd name="T25" fmla="*/ 47 h 57"/>
                <a:gd name="T26" fmla="*/ 36 w 50"/>
                <a:gd name="T27" fmla="*/ 48 h 57"/>
                <a:gd name="T28" fmla="*/ 32 w 50"/>
                <a:gd name="T29" fmla="*/ 48 h 57"/>
                <a:gd name="T30" fmla="*/ 30 w 50"/>
                <a:gd name="T31" fmla="*/ 48 h 57"/>
                <a:gd name="T32" fmla="*/ 24 w 50"/>
                <a:gd name="T33" fmla="*/ 48 h 57"/>
                <a:gd name="T34" fmla="*/ 19 w 50"/>
                <a:gd name="T35" fmla="*/ 50 h 57"/>
                <a:gd name="T36" fmla="*/ 19 w 50"/>
                <a:gd name="T37" fmla="*/ 51 h 57"/>
                <a:gd name="T38" fmla="*/ 23 w 50"/>
                <a:gd name="T39" fmla="*/ 51 h 57"/>
                <a:gd name="T40" fmla="*/ 27 w 50"/>
                <a:gd name="T41" fmla="*/ 51 h 57"/>
                <a:gd name="T42" fmla="*/ 30 w 50"/>
                <a:gd name="T43" fmla="*/ 52 h 57"/>
                <a:gd name="T44" fmla="*/ 28 w 50"/>
                <a:gd name="T45" fmla="*/ 54 h 57"/>
                <a:gd name="T46" fmla="*/ 26 w 50"/>
                <a:gd name="T47" fmla="*/ 56 h 57"/>
                <a:gd name="T48" fmla="*/ 23 w 50"/>
                <a:gd name="T49" fmla="*/ 54 h 57"/>
                <a:gd name="T50" fmla="*/ 22 w 50"/>
                <a:gd name="T51" fmla="*/ 56 h 57"/>
                <a:gd name="T52" fmla="*/ 21 w 50"/>
                <a:gd name="T53" fmla="*/ 56 h 57"/>
                <a:gd name="T54" fmla="*/ 17 w 50"/>
                <a:gd name="T55" fmla="*/ 53 h 57"/>
                <a:gd name="T56" fmla="*/ 14 w 50"/>
                <a:gd name="T57" fmla="*/ 51 h 57"/>
                <a:gd name="T58" fmla="*/ 5 w 50"/>
                <a:gd name="T59" fmla="*/ 36 h 57"/>
                <a:gd name="T60" fmla="*/ 1 w 50"/>
                <a:gd name="T61" fmla="*/ 29 h 57"/>
                <a:gd name="T62" fmla="*/ 0 w 50"/>
                <a:gd name="T63" fmla="*/ 18 h 57"/>
                <a:gd name="T64" fmla="*/ 1 w 50"/>
                <a:gd name="T65" fmla="*/ 13 h 57"/>
                <a:gd name="T66" fmla="*/ 1 w 50"/>
                <a:gd name="T67" fmla="*/ 9 h 57"/>
                <a:gd name="T68" fmla="*/ 3 w 50"/>
                <a:gd name="T69" fmla="*/ 7 h 57"/>
                <a:gd name="T70" fmla="*/ 5 w 50"/>
                <a:gd name="T71" fmla="*/ 5 h 57"/>
                <a:gd name="T72" fmla="*/ 7 w 50"/>
                <a:gd name="T73" fmla="*/ 3 h 57"/>
                <a:gd name="T74" fmla="*/ 10 w 50"/>
                <a:gd name="T75" fmla="*/ 0 h 57"/>
                <a:gd name="T76" fmla="*/ 8 w 50"/>
                <a:gd name="T77" fmla="*/ 5 h 57"/>
                <a:gd name="T78" fmla="*/ 8 w 50"/>
                <a:gd name="T79" fmla="*/ 13 h 57"/>
                <a:gd name="T80" fmla="*/ 8 w 50"/>
                <a:gd name="T81" fmla="*/ 22 h 57"/>
                <a:gd name="T82" fmla="*/ 9 w 50"/>
                <a:gd name="T83" fmla="*/ 29 h 57"/>
                <a:gd name="T84" fmla="*/ 13 w 50"/>
                <a:gd name="T85" fmla="*/ 37 h 57"/>
                <a:gd name="T86" fmla="*/ 15 w 50"/>
                <a:gd name="T87" fmla="*/ 43 h 57"/>
                <a:gd name="T88" fmla="*/ 19 w 50"/>
                <a:gd name="T89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0" h="57">
                  <a:moveTo>
                    <a:pt x="19" y="45"/>
                  </a:moveTo>
                  <a:lnTo>
                    <a:pt x="21" y="46"/>
                  </a:lnTo>
                  <a:lnTo>
                    <a:pt x="30" y="46"/>
                  </a:lnTo>
                  <a:lnTo>
                    <a:pt x="35" y="43"/>
                  </a:lnTo>
                  <a:lnTo>
                    <a:pt x="38" y="42"/>
                  </a:lnTo>
                  <a:lnTo>
                    <a:pt x="43" y="39"/>
                  </a:lnTo>
                  <a:lnTo>
                    <a:pt x="46" y="38"/>
                  </a:lnTo>
                  <a:lnTo>
                    <a:pt x="49" y="36"/>
                  </a:lnTo>
                  <a:lnTo>
                    <a:pt x="48" y="38"/>
                  </a:lnTo>
                  <a:lnTo>
                    <a:pt x="46" y="40"/>
                  </a:lnTo>
                  <a:lnTo>
                    <a:pt x="43" y="42"/>
                  </a:lnTo>
                  <a:lnTo>
                    <a:pt x="41" y="44"/>
                  </a:lnTo>
                  <a:lnTo>
                    <a:pt x="39" y="47"/>
                  </a:lnTo>
                  <a:lnTo>
                    <a:pt x="36" y="48"/>
                  </a:lnTo>
                  <a:lnTo>
                    <a:pt x="32" y="48"/>
                  </a:lnTo>
                  <a:lnTo>
                    <a:pt x="30" y="48"/>
                  </a:lnTo>
                  <a:lnTo>
                    <a:pt x="24" y="48"/>
                  </a:lnTo>
                  <a:lnTo>
                    <a:pt x="19" y="50"/>
                  </a:lnTo>
                  <a:lnTo>
                    <a:pt x="19" y="51"/>
                  </a:lnTo>
                  <a:lnTo>
                    <a:pt x="23" y="51"/>
                  </a:lnTo>
                  <a:lnTo>
                    <a:pt x="27" y="51"/>
                  </a:lnTo>
                  <a:lnTo>
                    <a:pt x="30" y="52"/>
                  </a:lnTo>
                  <a:lnTo>
                    <a:pt x="28" y="54"/>
                  </a:lnTo>
                  <a:lnTo>
                    <a:pt x="26" y="56"/>
                  </a:lnTo>
                  <a:lnTo>
                    <a:pt x="23" y="54"/>
                  </a:lnTo>
                  <a:lnTo>
                    <a:pt x="22" y="56"/>
                  </a:lnTo>
                  <a:lnTo>
                    <a:pt x="21" y="56"/>
                  </a:lnTo>
                  <a:lnTo>
                    <a:pt x="17" y="53"/>
                  </a:lnTo>
                  <a:lnTo>
                    <a:pt x="14" y="51"/>
                  </a:lnTo>
                  <a:lnTo>
                    <a:pt x="5" y="36"/>
                  </a:lnTo>
                  <a:lnTo>
                    <a:pt x="1" y="29"/>
                  </a:lnTo>
                  <a:lnTo>
                    <a:pt x="0" y="18"/>
                  </a:lnTo>
                  <a:lnTo>
                    <a:pt x="1" y="13"/>
                  </a:lnTo>
                  <a:lnTo>
                    <a:pt x="1" y="9"/>
                  </a:lnTo>
                  <a:lnTo>
                    <a:pt x="3" y="7"/>
                  </a:lnTo>
                  <a:lnTo>
                    <a:pt x="5" y="5"/>
                  </a:lnTo>
                  <a:lnTo>
                    <a:pt x="7" y="3"/>
                  </a:lnTo>
                  <a:lnTo>
                    <a:pt x="10" y="0"/>
                  </a:lnTo>
                  <a:lnTo>
                    <a:pt x="8" y="5"/>
                  </a:lnTo>
                  <a:lnTo>
                    <a:pt x="8" y="13"/>
                  </a:lnTo>
                  <a:lnTo>
                    <a:pt x="8" y="22"/>
                  </a:lnTo>
                  <a:lnTo>
                    <a:pt x="9" y="29"/>
                  </a:lnTo>
                  <a:lnTo>
                    <a:pt x="13" y="37"/>
                  </a:lnTo>
                  <a:lnTo>
                    <a:pt x="15" y="43"/>
                  </a:lnTo>
                  <a:lnTo>
                    <a:pt x="19" y="4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31" name="Freeform 23"/>
            <p:cNvSpPr>
              <a:spLocks/>
            </p:cNvSpPr>
            <p:nvPr/>
          </p:nvSpPr>
          <p:spPr bwMode="auto">
            <a:xfrm>
              <a:off x="3271" y="1033"/>
              <a:ext cx="63" cy="31"/>
            </a:xfrm>
            <a:custGeom>
              <a:avLst/>
              <a:gdLst>
                <a:gd name="T0" fmla="*/ 57 w 63"/>
                <a:gd name="T1" fmla="*/ 8 h 31"/>
                <a:gd name="T2" fmla="*/ 60 w 63"/>
                <a:gd name="T3" fmla="*/ 15 h 31"/>
                <a:gd name="T4" fmla="*/ 62 w 63"/>
                <a:gd name="T5" fmla="*/ 19 h 31"/>
                <a:gd name="T6" fmla="*/ 61 w 63"/>
                <a:gd name="T7" fmla="*/ 20 h 31"/>
                <a:gd name="T8" fmla="*/ 55 w 63"/>
                <a:gd name="T9" fmla="*/ 18 h 31"/>
                <a:gd name="T10" fmla="*/ 46 w 63"/>
                <a:gd name="T11" fmla="*/ 26 h 31"/>
                <a:gd name="T12" fmla="*/ 36 w 63"/>
                <a:gd name="T13" fmla="*/ 29 h 31"/>
                <a:gd name="T14" fmla="*/ 44 w 63"/>
                <a:gd name="T15" fmla="*/ 15 h 31"/>
                <a:gd name="T16" fmla="*/ 44 w 63"/>
                <a:gd name="T17" fmla="*/ 11 h 31"/>
                <a:gd name="T18" fmla="*/ 44 w 63"/>
                <a:gd name="T19" fmla="*/ 13 h 31"/>
                <a:gd name="T20" fmla="*/ 41 w 63"/>
                <a:gd name="T21" fmla="*/ 15 h 31"/>
                <a:gd name="T22" fmla="*/ 35 w 63"/>
                <a:gd name="T23" fmla="*/ 23 h 31"/>
                <a:gd name="T24" fmla="*/ 28 w 63"/>
                <a:gd name="T25" fmla="*/ 27 h 31"/>
                <a:gd name="T26" fmla="*/ 22 w 63"/>
                <a:gd name="T27" fmla="*/ 23 h 31"/>
                <a:gd name="T28" fmla="*/ 26 w 63"/>
                <a:gd name="T29" fmla="*/ 20 h 31"/>
                <a:gd name="T30" fmla="*/ 26 w 63"/>
                <a:gd name="T31" fmla="*/ 18 h 31"/>
                <a:gd name="T32" fmla="*/ 19 w 63"/>
                <a:gd name="T33" fmla="*/ 25 h 31"/>
                <a:gd name="T34" fmla="*/ 9 w 63"/>
                <a:gd name="T35" fmla="*/ 29 h 31"/>
                <a:gd name="T36" fmla="*/ 3 w 63"/>
                <a:gd name="T37" fmla="*/ 29 h 31"/>
                <a:gd name="T38" fmla="*/ 0 w 63"/>
                <a:gd name="T39" fmla="*/ 27 h 31"/>
                <a:gd name="T40" fmla="*/ 1 w 63"/>
                <a:gd name="T41" fmla="*/ 26 h 31"/>
                <a:gd name="T42" fmla="*/ 7 w 63"/>
                <a:gd name="T43" fmla="*/ 22 h 31"/>
                <a:gd name="T44" fmla="*/ 13 w 63"/>
                <a:gd name="T45" fmla="*/ 17 h 31"/>
                <a:gd name="T46" fmla="*/ 18 w 63"/>
                <a:gd name="T47" fmla="*/ 11 h 31"/>
                <a:gd name="T48" fmla="*/ 22 w 63"/>
                <a:gd name="T49" fmla="*/ 10 h 31"/>
                <a:gd name="T50" fmla="*/ 28 w 63"/>
                <a:gd name="T51" fmla="*/ 6 h 31"/>
                <a:gd name="T52" fmla="*/ 31 w 63"/>
                <a:gd name="T53" fmla="*/ 2 h 31"/>
                <a:gd name="T54" fmla="*/ 36 w 63"/>
                <a:gd name="T55" fmla="*/ 0 h 31"/>
                <a:gd name="T56" fmla="*/ 42 w 63"/>
                <a:gd name="T57" fmla="*/ 1 h 31"/>
                <a:gd name="T58" fmla="*/ 48 w 63"/>
                <a:gd name="T59" fmla="*/ 5 h 31"/>
                <a:gd name="T60" fmla="*/ 54 w 63"/>
                <a:gd name="T61" fmla="*/ 7 h 31"/>
                <a:gd name="T62" fmla="*/ 56 w 63"/>
                <a:gd name="T63" fmla="*/ 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3" h="31">
                  <a:moveTo>
                    <a:pt x="56" y="7"/>
                  </a:moveTo>
                  <a:lnTo>
                    <a:pt x="57" y="8"/>
                  </a:lnTo>
                  <a:lnTo>
                    <a:pt x="58" y="10"/>
                  </a:lnTo>
                  <a:lnTo>
                    <a:pt x="60" y="15"/>
                  </a:lnTo>
                  <a:lnTo>
                    <a:pt x="59" y="12"/>
                  </a:lnTo>
                  <a:lnTo>
                    <a:pt x="62" y="19"/>
                  </a:lnTo>
                  <a:lnTo>
                    <a:pt x="61" y="20"/>
                  </a:lnTo>
                  <a:lnTo>
                    <a:pt x="61" y="20"/>
                  </a:lnTo>
                  <a:lnTo>
                    <a:pt x="60" y="20"/>
                  </a:lnTo>
                  <a:lnTo>
                    <a:pt x="55" y="18"/>
                  </a:lnTo>
                  <a:lnTo>
                    <a:pt x="55" y="20"/>
                  </a:lnTo>
                  <a:lnTo>
                    <a:pt x="46" y="26"/>
                  </a:lnTo>
                  <a:lnTo>
                    <a:pt x="41" y="30"/>
                  </a:lnTo>
                  <a:lnTo>
                    <a:pt x="36" y="29"/>
                  </a:lnTo>
                  <a:lnTo>
                    <a:pt x="34" y="26"/>
                  </a:lnTo>
                  <a:lnTo>
                    <a:pt x="44" y="15"/>
                  </a:lnTo>
                  <a:lnTo>
                    <a:pt x="44" y="13"/>
                  </a:lnTo>
                  <a:lnTo>
                    <a:pt x="44" y="11"/>
                  </a:lnTo>
                  <a:lnTo>
                    <a:pt x="46" y="10"/>
                  </a:lnTo>
                  <a:lnTo>
                    <a:pt x="44" y="13"/>
                  </a:lnTo>
                  <a:lnTo>
                    <a:pt x="43" y="13"/>
                  </a:lnTo>
                  <a:lnTo>
                    <a:pt x="41" y="15"/>
                  </a:lnTo>
                  <a:lnTo>
                    <a:pt x="39" y="19"/>
                  </a:lnTo>
                  <a:lnTo>
                    <a:pt x="35" y="23"/>
                  </a:lnTo>
                  <a:lnTo>
                    <a:pt x="31" y="26"/>
                  </a:lnTo>
                  <a:lnTo>
                    <a:pt x="28" y="27"/>
                  </a:lnTo>
                  <a:lnTo>
                    <a:pt x="24" y="26"/>
                  </a:lnTo>
                  <a:lnTo>
                    <a:pt x="22" y="23"/>
                  </a:lnTo>
                  <a:lnTo>
                    <a:pt x="24" y="20"/>
                  </a:lnTo>
                  <a:lnTo>
                    <a:pt x="26" y="20"/>
                  </a:lnTo>
                  <a:lnTo>
                    <a:pt x="26" y="17"/>
                  </a:lnTo>
                  <a:lnTo>
                    <a:pt x="26" y="18"/>
                  </a:lnTo>
                  <a:lnTo>
                    <a:pt x="22" y="22"/>
                  </a:lnTo>
                  <a:lnTo>
                    <a:pt x="19" y="25"/>
                  </a:lnTo>
                  <a:lnTo>
                    <a:pt x="16" y="28"/>
                  </a:lnTo>
                  <a:lnTo>
                    <a:pt x="9" y="29"/>
                  </a:lnTo>
                  <a:lnTo>
                    <a:pt x="7" y="29"/>
                  </a:lnTo>
                  <a:lnTo>
                    <a:pt x="3" y="29"/>
                  </a:lnTo>
                  <a:lnTo>
                    <a:pt x="1" y="29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1" y="26"/>
                  </a:lnTo>
                  <a:lnTo>
                    <a:pt x="5" y="23"/>
                  </a:lnTo>
                  <a:lnTo>
                    <a:pt x="7" y="22"/>
                  </a:lnTo>
                  <a:lnTo>
                    <a:pt x="11" y="18"/>
                  </a:lnTo>
                  <a:lnTo>
                    <a:pt x="13" y="17"/>
                  </a:lnTo>
                  <a:lnTo>
                    <a:pt x="16" y="13"/>
                  </a:lnTo>
                  <a:lnTo>
                    <a:pt x="18" y="11"/>
                  </a:lnTo>
                  <a:lnTo>
                    <a:pt x="20" y="11"/>
                  </a:lnTo>
                  <a:lnTo>
                    <a:pt x="22" y="10"/>
                  </a:lnTo>
                  <a:lnTo>
                    <a:pt x="26" y="9"/>
                  </a:lnTo>
                  <a:lnTo>
                    <a:pt x="28" y="6"/>
                  </a:lnTo>
                  <a:lnTo>
                    <a:pt x="30" y="4"/>
                  </a:lnTo>
                  <a:lnTo>
                    <a:pt x="31" y="2"/>
                  </a:lnTo>
                  <a:lnTo>
                    <a:pt x="34" y="0"/>
                  </a:lnTo>
                  <a:lnTo>
                    <a:pt x="36" y="0"/>
                  </a:lnTo>
                  <a:lnTo>
                    <a:pt x="39" y="0"/>
                  </a:lnTo>
                  <a:lnTo>
                    <a:pt x="42" y="1"/>
                  </a:lnTo>
                  <a:lnTo>
                    <a:pt x="46" y="4"/>
                  </a:lnTo>
                  <a:lnTo>
                    <a:pt x="48" y="5"/>
                  </a:lnTo>
                  <a:lnTo>
                    <a:pt x="52" y="7"/>
                  </a:lnTo>
                  <a:lnTo>
                    <a:pt x="54" y="7"/>
                  </a:lnTo>
                  <a:lnTo>
                    <a:pt x="55" y="7"/>
                  </a:lnTo>
                  <a:lnTo>
                    <a:pt x="56" y="7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32" name="Freeform 24"/>
            <p:cNvSpPr>
              <a:spLocks/>
            </p:cNvSpPr>
            <p:nvPr/>
          </p:nvSpPr>
          <p:spPr bwMode="auto">
            <a:xfrm>
              <a:off x="3317" y="1048"/>
              <a:ext cx="28" cy="29"/>
            </a:xfrm>
            <a:custGeom>
              <a:avLst/>
              <a:gdLst>
                <a:gd name="T0" fmla="*/ 26 w 28"/>
                <a:gd name="T1" fmla="*/ 22 h 29"/>
                <a:gd name="T2" fmla="*/ 25 w 28"/>
                <a:gd name="T3" fmla="*/ 22 h 29"/>
                <a:gd name="T4" fmla="*/ 24 w 28"/>
                <a:gd name="T5" fmla="*/ 27 h 29"/>
                <a:gd name="T6" fmla="*/ 21 w 28"/>
                <a:gd name="T7" fmla="*/ 28 h 29"/>
                <a:gd name="T8" fmla="*/ 18 w 28"/>
                <a:gd name="T9" fmla="*/ 27 h 29"/>
                <a:gd name="T10" fmla="*/ 16 w 28"/>
                <a:gd name="T11" fmla="*/ 27 h 29"/>
                <a:gd name="T12" fmla="*/ 16 w 28"/>
                <a:gd name="T13" fmla="*/ 27 h 29"/>
                <a:gd name="T14" fmla="*/ 14 w 28"/>
                <a:gd name="T15" fmla="*/ 27 h 29"/>
                <a:gd name="T16" fmla="*/ 11 w 28"/>
                <a:gd name="T17" fmla="*/ 25 h 29"/>
                <a:gd name="T18" fmla="*/ 13 w 28"/>
                <a:gd name="T19" fmla="*/ 27 h 29"/>
                <a:gd name="T20" fmla="*/ 11 w 28"/>
                <a:gd name="T21" fmla="*/ 24 h 29"/>
                <a:gd name="T22" fmla="*/ 16 w 28"/>
                <a:gd name="T23" fmla="*/ 16 h 29"/>
                <a:gd name="T24" fmla="*/ 16 w 28"/>
                <a:gd name="T25" fmla="*/ 17 h 29"/>
                <a:gd name="T26" fmla="*/ 15 w 28"/>
                <a:gd name="T27" fmla="*/ 18 h 29"/>
                <a:gd name="T28" fmla="*/ 15 w 28"/>
                <a:gd name="T29" fmla="*/ 16 h 29"/>
                <a:gd name="T30" fmla="*/ 14 w 28"/>
                <a:gd name="T31" fmla="*/ 16 h 29"/>
                <a:gd name="T32" fmla="*/ 8 w 28"/>
                <a:gd name="T33" fmla="*/ 24 h 29"/>
                <a:gd name="T34" fmla="*/ 2 w 28"/>
                <a:gd name="T35" fmla="*/ 24 h 29"/>
                <a:gd name="T36" fmla="*/ 0 w 28"/>
                <a:gd name="T37" fmla="*/ 18 h 29"/>
                <a:gd name="T38" fmla="*/ 16 w 28"/>
                <a:gd name="T39" fmla="*/ 0 h 29"/>
                <a:gd name="T40" fmla="*/ 18 w 28"/>
                <a:gd name="T41" fmla="*/ 4 h 29"/>
                <a:gd name="T42" fmla="*/ 22 w 28"/>
                <a:gd name="T43" fmla="*/ 9 h 29"/>
                <a:gd name="T44" fmla="*/ 24 w 28"/>
                <a:gd name="T45" fmla="*/ 12 h 29"/>
                <a:gd name="T46" fmla="*/ 25 w 28"/>
                <a:gd name="T47" fmla="*/ 14 h 29"/>
                <a:gd name="T48" fmla="*/ 26 w 28"/>
                <a:gd name="T49" fmla="*/ 16 h 29"/>
                <a:gd name="T50" fmla="*/ 27 w 28"/>
                <a:gd name="T51" fmla="*/ 18 h 29"/>
                <a:gd name="T52" fmla="*/ 26 w 28"/>
                <a:gd name="T53" fmla="*/ 19 h 29"/>
                <a:gd name="T54" fmla="*/ 26 w 28"/>
                <a:gd name="T55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" h="29">
                  <a:moveTo>
                    <a:pt x="26" y="22"/>
                  </a:moveTo>
                  <a:lnTo>
                    <a:pt x="25" y="22"/>
                  </a:lnTo>
                  <a:lnTo>
                    <a:pt x="24" y="27"/>
                  </a:lnTo>
                  <a:lnTo>
                    <a:pt x="21" y="28"/>
                  </a:lnTo>
                  <a:lnTo>
                    <a:pt x="18" y="27"/>
                  </a:lnTo>
                  <a:lnTo>
                    <a:pt x="16" y="27"/>
                  </a:lnTo>
                  <a:lnTo>
                    <a:pt x="16" y="27"/>
                  </a:lnTo>
                  <a:lnTo>
                    <a:pt x="14" y="27"/>
                  </a:lnTo>
                  <a:lnTo>
                    <a:pt x="11" y="25"/>
                  </a:lnTo>
                  <a:lnTo>
                    <a:pt x="13" y="27"/>
                  </a:lnTo>
                  <a:lnTo>
                    <a:pt x="11" y="24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5" y="18"/>
                  </a:lnTo>
                  <a:lnTo>
                    <a:pt x="15" y="16"/>
                  </a:lnTo>
                  <a:lnTo>
                    <a:pt x="14" y="16"/>
                  </a:lnTo>
                  <a:lnTo>
                    <a:pt x="8" y="24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16" y="0"/>
                  </a:lnTo>
                  <a:lnTo>
                    <a:pt x="18" y="4"/>
                  </a:lnTo>
                  <a:lnTo>
                    <a:pt x="22" y="9"/>
                  </a:lnTo>
                  <a:lnTo>
                    <a:pt x="24" y="12"/>
                  </a:lnTo>
                  <a:lnTo>
                    <a:pt x="25" y="14"/>
                  </a:lnTo>
                  <a:lnTo>
                    <a:pt x="26" y="16"/>
                  </a:lnTo>
                  <a:lnTo>
                    <a:pt x="27" y="18"/>
                  </a:lnTo>
                  <a:lnTo>
                    <a:pt x="26" y="19"/>
                  </a:lnTo>
                  <a:lnTo>
                    <a:pt x="26" y="22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33" name="Freeform 25"/>
            <p:cNvSpPr>
              <a:spLocks/>
            </p:cNvSpPr>
            <p:nvPr/>
          </p:nvSpPr>
          <p:spPr bwMode="auto">
            <a:xfrm>
              <a:off x="3104" y="1054"/>
              <a:ext cx="196" cy="30"/>
            </a:xfrm>
            <a:custGeom>
              <a:avLst/>
              <a:gdLst>
                <a:gd name="T0" fmla="*/ 177 w 196"/>
                <a:gd name="T1" fmla="*/ 17 h 30"/>
                <a:gd name="T2" fmla="*/ 175 w 196"/>
                <a:gd name="T3" fmla="*/ 20 h 30"/>
                <a:gd name="T4" fmla="*/ 171 w 196"/>
                <a:gd name="T5" fmla="*/ 22 h 30"/>
                <a:gd name="T6" fmla="*/ 167 w 196"/>
                <a:gd name="T7" fmla="*/ 25 h 30"/>
                <a:gd name="T8" fmla="*/ 165 w 196"/>
                <a:gd name="T9" fmla="*/ 26 h 30"/>
                <a:gd name="T10" fmla="*/ 160 w 196"/>
                <a:gd name="T11" fmla="*/ 27 h 30"/>
                <a:gd name="T12" fmla="*/ 153 w 196"/>
                <a:gd name="T13" fmla="*/ 28 h 30"/>
                <a:gd name="T14" fmla="*/ 141 w 196"/>
                <a:gd name="T15" fmla="*/ 29 h 30"/>
                <a:gd name="T16" fmla="*/ 131 w 196"/>
                <a:gd name="T17" fmla="*/ 29 h 30"/>
                <a:gd name="T18" fmla="*/ 118 w 196"/>
                <a:gd name="T19" fmla="*/ 28 h 30"/>
                <a:gd name="T20" fmla="*/ 116 w 196"/>
                <a:gd name="T21" fmla="*/ 28 h 30"/>
                <a:gd name="T22" fmla="*/ 113 w 196"/>
                <a:gd name="T23" fmla="*/ 28 h 30"/>
                <a:gd name="T24" fmla="*/ 102 w 196"/>
                <a:gd name="T25" fmla="*/ 28 h 30"/>
                <a:gd name="T26" fmla="*/ 77 w 196"/>
                <a:gd name="T27" fmla="*/ 29 h 30"/>
                <a:gd name="T28" fmla="*/ 77 w 196"/>
                <a:gd name="T29" fmla="*/ 29 h 30"/>
                <a:gd name="T30" fmla="*/ 79 w 196"/>
                <a:gd name="T31" fmla="*/ 29 h 30"/>
                <a:gd name="T32" fmla="*/ 80 w 196"/>
                <a:gd name="T33" fmla="*/ 29 h 30"/>
                <a:gd name="T34" fmla="*/ 72 w 196"/>
                <a:gd name="T35" fmla="*/ 28 h 30"/>
                <a:gd name="T36" fmla="*/ 71 w 196"/>
                <a:gd name="T37" fmla="*/ 28 h 30"/>
                <a:gd name="T38" fmla="*/ 70 w 196"/>
                <a:gd name="T39" fmla="*/ 28 h 30"/>
                <a:gd name="T40" fmla="*/ 70 w 196"/>
                <a:gd name="T41" fmla="*/ 28 h 30"/>
                <a:gd name="T42" fmla="*/ 69 w 196"/>
                <a:gd name="T43" fmla="*/ 28 h 30"/>
                <a:gd name="T44" fmla="*/ 65 w 196"/>
                <a:gd name="T45" fmla="*/ 28 h 30"/>
                <a:gd name="T46" fmla="*/ 59 w 196"/>
                <a:gd name="T47" fmla="*/ 29 h 30"/>
                <a:gd name="T48" fmla="*/ 45 w 196"/>
                <a:gd name="T49" fmla="*/ 29 h 30"/>
                <a:gd name="T50" fmla="*/ 41 w 196"/>
                <a:gd name="T51" fmla="*/ 29 h 30"/>
                <a:gd name="T52" fmla="*/ 35 w 196"/>
                <a:gd name="T53" fmla="*/ 29 h 30"/>
                <a:gd name="T54" fmla="*/ 25 w 196"/>
                <a:gd name="T55" fmla="*/ 29 h 30"/>
                <a:gd name="T56" fmla="*/ 12 w 196"/>
                <a:gd name="T57" fmla="*/ 29 h 30"/>
                <a:gd name="T58" fmla="*/ 6 w 196"/>
                <a:gd name="T59" fmla="*/ 29 h 30"/>
                <a:gd name="T60" fmla="*/ 0 w 196"/>
                <a:gd name="T61" fmla="*/ 29 h 30"/>
                <a:gd name="T62" fmla="*/ 0 w 196"/>
                <a:gd name="T63" fmla="*/ 28 h 30"/>
                <a:gd name="T64" fmla="*/ 0 w 196"/>
                <a:gd name="T65" fmla="*/ 27 h 30"/>
                <a:gd name="T66" fmla="*/ 1 w 196"/>
                <a:gd name="T67" fmla="*/ 27 h 30"/>
                <a:gd name="T68" fmla="*/ 1 w 196"/>
                <a:gd name="T69" fmla="*/ 28 h 30"/>
                <a:gd name="T70" fmla="*/ 1 w 196"/>
                <a:gd name="T71" fmla="*/ 28 h 30"/>
                <a:gd name="T72" fmla="*/ 2 w 196"/>
                <a:gd name="T73" fmla="*/ 28 h 30"/>
                <a:gd name="T74" fmla="*/ 3 w 196"/>
                <a:gd name="T75" fmla="*/ 28 h 30"/>
                <a:gd name="T76" fmla="*/ 3 w 196"/>
                <a:gd name="T77" fmla="*/ 27 h 30"/>
                <a:gd name="T78" fmla="*/ 3 w 196"/>
                <a:gd name="T79" fmla="*/ 28 h 30"/>
                <a:gd name="T80" fmla="*/ 3 w 196"/>
                <a:gd name="T81" fmla="*/ 28 h 30"/>
                <a:gd name="T82" fmla="*/ 3 w 196"/>
                <a:gd name="T83" fmla="*/ 29 h 30"/>
                <a:gd name="T84" fmla="*/ 4 w 196"/>
                <a:gd name="T85" fmla="*/ 29 h 30"/>
                <a:gd name="T86" fmla="*/ 5 w 196"/>
                <a:gd name="T87" fmla="*/ 29 h 30"/>
                <a:gd name="T88" fmla="*/ 5 w 196"/>
                <a:gd name="T89" fmla="*/ 28 h 30"/>
                <a:gd name="T90" fmla="*/ 5 w 196"/>
                <a:gd name="T91" fmla="*/ 27 h 30"/>
                <a:gd name="T92" fmla="*/ 126 w 196"/>
                <a:gd name="T93" fmla="*/ 20 h 30"/>
                <a:gd name="T94" fmla="*/ 148 w 196"/>
                <a:gd name="T95" fmla="*/ 17 h 30"/>
                <a:gd name="T96" fmla="*/ 169 w 196"/>
                <a:gd name="T97" fmla="*/ 12 h 30"/>
                <a:gd name="T98" fmla="*/ 195 w 196"/>
                <a:gd name="T99" fmla="*/ 0 h 30"/>
                <a:gd name="T100" fmla="*/ 193 w 196"/>
                <a:gd name="T101" fmla="*/ 3 h 30"/>
                <a:gd name="T102" fmla="*/ 191 w 196"/>
                <a:gd name="T103" fmla="*/ 4 h 30"/>
                <a:gd name="T104" fmla="*/ 189 w 196"/>
                <a:gd name="T105" fmla="*/ 6 h 30"/>
                <a:gd name="T106" fmla="*/ 186 w 196"/>
                <a:gd name="T107" fmla="*/ 10 h 30"/>
                <a:gd name="T108" fmla="*/ 184 w 196"/>
                <a:gd name="T109" fmla="*/ 11 h 30"/>
                <a:gd name="T110" fmla="*/ 181 w 196"/>
                <a:gd name="T111" fmla="*/ 15 h 30"/>
                <a:gd name="T112" fmla="*/ 177 w 196"/>
                <a:gd name="T113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96" h="30">
                  <a:moveTo>
                    <a:pt x="177" y="17"/>
                  </a:moveTo>
                  <a:lnTo>
                    <a:pt x="175" y="20"/>
                  </a:lnTo>
                  <a:lnTo>
                    <a:pt x="171" y="22"/>
                  </a:lnTo>
                  <a:lnTo>
                    <a:pt x="167" y="25"/>
                  </a:lnTo>
                  <a:lnTo>
                    <a:pt x="165" y="26"/>
                  </a:lnTo>
                  <a:lnTo>
                    <a:pt x="160" y="27"/>
                  </a:lnTo>
                  <a:lnTo>
                    <a:pt x="153" y="28"/>
                  </a:lnTo>
                  <a:lnTo>
                    <a:pt x="141" y="29"/>
                  </a:lnTo>
                  <a:lnTo>
                    <a:pt x="131" y="29"/>
                  </a:lnTo>
                  <a:lnTo>
                    <a:pt x="118" y="28"/>
                  </a:lnTo>
                  <a:lnTo>
                    <a:pt x="116" y="28"/>
                  </a:lnTo>
                  <a:lnTo>
                    <a:pt x="113" y="28"/>
                  </a:lnTo>
                  <a:lnTo>
                    <a:pt x="102" y="28"/>
                  </a:lnTo>
                  <a:lnTo>
                    <a:pt x="77" y="29"/>
                  </a:lnTo>
                  <a:lnTo>
                    <a:pt x="77" y="29"/>
                  </a:lnTo>
                  <a:lnTo>
                    <a:pt x="79" y="29"/>
                  </a:lnTo>
                  <a:lnTo>
                    <a:pt x="80" y="29"/>
                  </a:lnTo>
                  <a:lnTo>
                    <a:pt x="72" y="28"/>
                  </a:lnTo>
                  <a:lnTo>
                    <a:pt x="71" y="28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9" y="28"/>
                  </a:lnTo>
                  <a:lnTo>
                    <a:pt x="65" y="28"/>
                  </a:lnTo>
                  <a:lnTo>
                    <a:pt x="59" y="29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35" y="29"/>
                  </a:lnTo>
                  <a:lnTo>
                    <a:pt x="25" y="29"/>
                  </a:lnTo>
                  <a:lnTo>
                    <a:pt x="12" y="29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2" y="28"/>
                  </a:lnTo>
                  <a:lnTo>
                    <a:pt x="3" y="28"/>
                  </a:lnTo>
                  <a:lnTo>
                    <a:pt x="3" y="27"/>
                  </a:lnTo>
                  <a:lnTo>
                    <a:pt x="3" y="28"/>
                  </a:lnTo>
                  <a:lnTo>
                    <a:pt x="3" y="28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5" y="29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126" y="20"/>
                  </a:lnTo>
                  <a:lnTo>
                    <a:pt x="148" y="17"/>
                  </a:lnTo>
                  <a:lnTo>
                    <a:pt x="169" y="12"/>
                  </a:lnTo>
                  <a:lnTo>
                    <a:pt x="195" y="0"/>
                  </a:lnTo>
                  <a:lnTo>
                    <a:pt x="193" y="3"/>
                  </a:lnTo>
                  <a:lnTo>
                    <a:pt x="191" y="4"/>
                  </a:lnTo>
                  <a:lnTo>
                    <a:pt x="189" y="6"/>
                  </a:lnTo>
                  <a:lnTo>
                    <a:pt x="186" y="10"/>
                  </a:lnTo>
                  <a:lnTo>
                    <a:pt x="184" y="11"/>
                  </a:lnTo>
                  <a:lnTo>
                    <a:pt x="181" y="15"/>
                  </a:lnTo>
                  <a:lnTo>
                    <a:pt x="177" y="17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34" name="Freeform 26"/>
            <p:cNvSpPr>
              <a:spLocks/>
            </p:cNvSpPr>
            <p:nvPr/>
          </p:nvSpPr>
          <p:spPr bwMode="auto">
            <a:xfrm>
              <a:off x="3087" y="1063"/>
              <a:ext cx="8" cy="19"/>
            </a:xfrm>
            <a:custGeom>
              <a:avLst/>
              <a:gdLst>
                <a:gd name="T0" fmla="*/ 6 w 8"/>
                <a:gd name="T1" fmla="*/ 6 h 19"/>
                <a:gd name="T2" fmla="*/ 6 w 8"/>
                <a:gd name="T3" fmla="*/ 7 h 19"/>
                <a:gd name="T4" fmla="*/ 6 w 8"/>
                <a:gd name="T5" fmla="*/ 7 h 19"/>
                <a:gd name="T6" fmla="*/ 5 w 8"/>
                <a:gd name="T7" fmla="*/ 7 h 19"/>
                <a:gd name="T8" fmla="*/ 5 w 8"/>
                <a:gd name="T9" fmla="*/ 8 h 19"/>
                <a:gd name="T10" fmla="*/ 5 w 8"/>
                <a:gd name="T11" fmla="*/ 9 h 19"/>
                <a:gd name="T12" fmla="*/ 5 w 8"/>
                <a:gd name="T13" fmla="*/ 10 h 19"/>
                <a:gd name="T14" fmla="*/ 5 w 8"/>
                <a:gd name="T15" fmla="*/ 11 h 19"/>
                <a:gd name="T16" fmla="*/ 6 w 8"/>
                <a:gd name="T17" fmla="*/ 11 h 19"/>
                <a:gd name="T18" fmla="*/ 7 w 8"/>
                <a:gd name="T19" fmla="*/ 11 h 19"/>
                <a:gd name="T20" fmla="*/ 7 w 8"/>
                <a:gd name="T21" fmla="*/ 11 h 19"/>
                <a:gd name="T22" fmla="*/ 6 w 8"/>
                <a:gd name="T23" fmla="*/ 11 h 19"/>
                <a:gd name="T24" fmla="*/ 6 w 8"/>
                <a:gd name="T25" fmla="*/ 12 h 19"/>
                <a:gd name="T26" fmla="*/ 6 w 8"/>
                <a:gd name="T27" fmla="*/ 13 h 19"/>
                <a:gd name="T28" fmla="*/ 6 w 8"/>
                <a:gd name="T29" fmla="*/ 14 h 19"/>
                <a:gd name="T30" fmla="*/ 6 w 8"/>
                <a:gd name="T31" fmla="*/ 15 h 19"/>
                <a:gd name="T32" fmla="*/ 6 w 8"/>
                <a:gd name="T33" fmla="*/ 16 h 19"/>
                <a:gd name="T34" fmla="*/ 6 w 8"/>
                <a:gd name="T35" fmla="*/ 16 h 19"/>
                <a:gd name="T36" fmla="*/ 6 w 8"/>
                <a:gd name="T37" fmla="*/ 17 h 19"/>
                <a:gd name="T38" fmla="*/ 6 w 8"/>
                <a:gd name="T39" fmla="*/ 18 h 19"/>
                <a:gd name="T40" fmla="*/ 5 w 8"/>
                <a:gd name="T41" fmla="*/ 18 h 19"/>
                <a:gd name="T42" fmla="*/ 5 w 8"/>
                <a:gd name="T43" fmla="*/ 18 h 19"/>
                <a:gd name="T44" fmla="*/ 4 w 8"/>
                <a:gd name="T45" fmla="*/ 18 h 19"/>
                <a:gd name="T46" fmla="*/ 3 w 8"/>
                <a:gd name="T47" fmla="*/ 18 h 19"/>
                <a:gd name="T48" fmla="*/ 2 w 8"/>
                <a:gd name="T49" fmla="*/ 17 h 19"/>
                <a:gd name="T50" fmla="*/ 2 w 8"/>
                <a:gd name="T51" fmla="*/ 17 h 19"/>
                <a:gd name="T52" fmla="*/ 1 w 8"/>
                <a:gd name="T53" fmla="*/ 17 h 19"/>
                <a:gd name="T54" fmla="*/ 1 w 8"/>
                <a:gd name="T55" fmla="*/ 16 h 19"/>
                <a:gd name="T56" fmla="*/ 1 w 8"/>
                <a:gd name="T57" fmla="*/ 16 h 19"/>
                <a:gd name="T58" fmla="*/ 1 w 8"/>
                <a:gd name="T59" fmla="*/ 15 h 19"/>
                <a:gd name="T60" fmla="*/ 0 w 8"/>
                <a:gd name="T61" fmla="*/ 14 h 19"/>
                <a:gd name="T62" fmla="*/ 0 w 8"/>
                <a:gd name="T63" fmla="*/ 13 h 19"/>
                <a:gd name="T64" fmla="*/ 0 w 8"/>
                <a:gd name="T65" fmla="*/ 12 h 19"/>
                <a:gd name="T66" fmla="*/ 0 w 8"/>
                <a:gd name="T67" fmla="*/ 11 h 19"/>
                <a:gd name="T68" fmla="*/ 1 w 8"/>
                <a:gd name="T69" fmla="*/ 11 h 19"/>
                <a:gd name="T70" fmla="*/ 1 w 8"/>
                <a:gd name="T71" fmla="*/ 11 h 19"/>
                <a:gd name="T72" fmla="*/ 1 w 8"/>
                <a:gd name="T73" fmla="*/ 10 h 19"/>
                <a:gd name="T74" fmla="*/ 1 w 8"/>
                <a:gd name="T75" fmla="*/ 9 h 19"/>
                <a:gd name="T76" fmla="*/ 1 w 8"/>
                <a:gd name="T77" fmla="*/ 8 h 19"/>
                <a:gd name="T78" fmla="*/ 1 w 8"/>
                <a:gd name="T79" fmla="*/ 7 h 19"/>
                <a:gd name="T80" fmla="*/ 1 w 8"/>
                <a:gd name="T81" fmla="*/ 7 h 19"/>
                <a:gd name="T82" fmla="*/ 1 w 8"/>
                <a:gd name="T83" fmla="*/ 6 h 19"/>
                <a:gd name="T84" fmla="*/ 1 w 8"/>
                <a:gd name="T85" fmla="*/ 5 h 19"/>
                <a:gd name="T86" fmla="*/ 1 w 8"/>
                <a:gd name="T87" fmla="*/ 4 h 19"/>
                <a:gd name="T88" fmla="*/ 1 w 8"/>
                <a:gd name="T89" fmla="*/ 3 h 19"/>
                <a:gd name="T90" fmla="*/ 1 w 8"/>
                <a:gd name="T91" fmla="*/ 2 h 19"/>
                <a:gd name="T92" fmla="*/ 1 w 8"/>
                <a:gd name="T93" fmla="*/ 2 h 19"/>
                <a:gd name="T94" fmla="*/ 1 w 8"/>
                <a:gd name="T95" fmla="*/ 1 h 19"/>
                <a:gd name="T96" fmla="*/ 1 w 8"/>
                <a:gd name="T97" fmla="*/ 0 h 19"/>
                <a:gd name="T98" fmla="*/ 2 w 8"/>
                <a:gd name="T99" fmla="*/ 0 h 19"/>
                <a:gd name="T100" fmla="*/ 2 w 8"/>
                <a:gd name="T101" fmla="*/ 0 h 19"/>
                <a:gd name="T102" fmla="*/ 3 w 8"/>
                <a:gd name="T103" fmla="*/ 0 h 19"/>
                <a:gd name="T104" fmla="*/ 4 w 8"/>
                <a:gd name="T105" fmla="*/ 0 h 19"/>
                <a:gd name="T106" fmla="*/ 5 w 8"/>
                <a:gd name="T107" fmla="*/ 1 h 19"/>
                <a:gd name="T108" fmla="*/ 5 w 8"/>
                <a:gd name="T109" fmla="*/ 1 h 19"/>
                <a:gd name="T110" fmla="*/ 5 w 8"/>
                <a:gd name="T111" fmla="*/ 2 h 19"/>
                <a:gd name="T112" fmla="*/ 6 w 8"/>
                <a:gd name="T113" fmla="*/ 2 h 19"/>
                <a:gd name="T114" fmla="*/ 6 w 8"/>
                <a:gd name="T115" fmla="*/ 2 h 19"/>
                <a:gd name="T116" fmla="*/ 6 w 8"/>
                <a:gd name="T117" fmla="*/ 3 h 19"/>
                <a:gd name="T118" fmla="*/ 7 w 8"/>
                <a:gd name="T119" fmla="*/ 3 h 19"/>
                <a:gd name="T120" fmla="*/ 7 w 8"/>
                <a:gd name="T121" fmla="*/ 4 h 19"/>
                <a:gd name="T122" fmla="*/ 7 w 8"/>
                <a:gd name="T123" fmla="*/ 5 h 19"/>
                <a:gd name="T124" fmla="*/ 6 w 8"/>
                <a:gd name="T125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" h="19">
                  <a:moveTo>
                    <a:pt x="6" y="6"/>
                  </a:move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5" y="8"/>
                  </a:lnTo>
                  <a:lnTo>
                    <a:pt x="5" y="9"/>
                  </a:lnTo>
                  <a:lnTo>
                    <a:pt x="5" y="10"/>
                  </a:lnTo>
                  <a:lnTo>
                    <a:pt x="5" y="11"/>
                  </a:lnTo>
                  <a:lnTo>
                    <a:pt x="6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3"/>
                  </a:lnTo>
                  <a:lnTo>
                    <a:pt x="6" y="14"/>
                  </a:lnTo>
                  <a:lnTo>
                    <a:pt x="6" y="15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7"/>
                  </a:lnTo>
                  <a:lnTo>
                    <a:pt x="6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4" y="18"/>
                  </a:lnTo>
                  <a:lnTo>
                    <a:pt x="3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5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2"/>
                  </a:lnTo>
                  <a:lnTo>
                    <a:pt x="0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0"/>
                  </a:lnTo>
                  <a:lnTo>
                    <a:pt x="1" y="9"/>
                  </a:lnTo>
                  <a:lnTo>
                    <a:pt x="1" y="8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6"/>
                  </a:lnTo>
                  <a:lnTo>
                    <a:pt x="1" y="5"/>
                  </a:lnTo>
                  <a:lnTo>
                    <a:pt x="1" y="4"/>
                  </a:lnTo>
                  <a:lnTo>
                    <a:pt x="1" y="3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1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4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5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3"/>
                  </a:lnTo>
                  <a:lnTo>
                    <a:pt x="7" y="3"/>
                  </a:lnTo>
                  <a:lnTo>
                    <a:pt x="7" y="4"/>
                  </a:lnTo>
                  <a:lnTo>
                    <a:pt x="7" y="5"/>
                  </a:lnTo>
                  <a:lnTo>
                    <a:pt x="6" y="6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35" name="Freeform 27"/>
            <p:cNvSpPr>
              <a:spLocks/>
            </p:cNvSpPr>
            <p:nvPr/>
          </p:nvSpPr>
          <p:spPr bwMode="auto">
            <a:xfrm>
              <a:off x="3084" y="1064"/>
              <a:ext cx="3" cy="10"/>
            </a:xfrm>
            <a:custGeom>
              <a:avLst/>
              <a:gdLst>
                <a:gd name="T0" fmla="*/ 0 w 3"/>
                <a:gd name="T1" fmla="*/ 9 h 10"/>
                <a:gd name="T2" fmla="*/ 0 w 3"/>
                <a:gd name="T3" fmla="*/ 8 h 10"/>
                <a:gd name="T4" fmla="*/ 0 w 3"/>
                <a:gd name="T5" fmla="*/ 7 h 10"/>
                <a:gd name="T6" fmla="*/ 0 w 3"/>
                <a:gd name="T7" fmla="*/ 7 h 10"/>
                <a:gd name="T8" fmla="*/ 0 w 3"/>
                <a:gd name="T9" fmla="*/ 6 h 10"/>
                <a:gd name="T10" fmla="*/ 0 w 3"/>
                <a:gd name="T11" fmla="*/ 5 h 10"/>
                <a:gd name="T12" fmla="*/ 0 w 3"/>
                <a:gd name="T13" fmla="*/ 4 h 10"/>
                <a:gd name="T14" fmla="*/ 0 w 3"/>
                <a:gd name="T15" fmla="*/ 3 h 10"/>
                <a:gd name="T16" fmla="*/ 0 w 3"/>
                <a:gd name="T17" fmla="*/ 2 h 10"/>
                <a:gd name="T18" fmla="*/ 0 w 3"/>
                <a:gd name="T19" fmla="*/ 2 h 10"/>
                <a:gd name="T20" fmla="*/ 2 w 3"/>
                <a:gd name="T21" fmla="*/ 2 h 10"/>
                <a:gd name="T22" fmla="*/ 2 w 3"/>
                <a:gd name="T23" fmla="*/ 1 h 10"/>
                <a:gd name="T24" fmla="*/ 2 w 3"/>
                <a:gd name="T25" fmla="*/ 0 h 10"/>
                <a:gd name="T26" fmla="*/ 0 w 3"/>
                <a:gd name="T2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10">
                  <a:moveTo>
                    <a:pt x="0" y="9"/>
                  </a:moveTo>
                  <a:lnTo>
                    <a:pt x="0" y="8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1"/>
                  </a:lnTo>
                  <a:lnTo>
                    <a:pt x="2" y="0"/>
                  </a:lnTo>
                  <a:lnTo>
                    <a:pt x="0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36" name="Freeform 28"/>
            <p:cNvSpPr>
              <a:spLocks/>
            </p:cNvSpPr>
            <p:nvPr/>
          </p:nvSpPr>
          <p:spPr bwMode="auto">
            <a:xfrm>
              <a:off x="2972" y="764"/>
              <a:ext cx="26" cy="29"/>
            </a:xfrm>
            <a:custGeom>
              <a:avLst/>
              <a:gdLst>
                <a:gd name="T0" fmla="*/ 0 w 26"/>
                <a:gd name="T1" fmla="*/ 0 h 29"/>
                <a:gd name="T2" fmla="*/ 25 w 26"/>
                <a:gd name="T3" fmla="*/ 8 h 29"/>
                <a:gd name="T4" fmla="*/ 9 w 26"/>
                <a:gd name="T5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9">
                  <a:moveTo>
                    <a:pt x="0" y="0"/>
                  </a:moveTo>
                  <a:lnTo>
                    <a:pt x="25" y="8"/>
                  </a:lnTo>
                  <a:lnTo>
                    <a:pt x="9" y="2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37" name="Freeform 29"/>
            <p:cNvSpPr>
              <a:spLocks/>
            </p:cNvSpPr>
            <p:nvPr/>
          </p:nvSpPr>
          <p:spPr bwMode="auto">
            <a:xfrm>
              <a:off x="3173" y="723"/>
              <a:ext cx="31" cy="39"/>
            </a:xfrm>
            <a:custGeom>
              <a:avLst/>
              <a:gdLst>
                <a:gd name="T0" fmla="*/ 18 w 31"/>
                <a:gd name="T1" fmla="*/ 0 h 39"/>
                <a:gd name="T2" fmla="*/ 0 w 31"/>
                <a:gd name="T3" fmla="*/ 28 h 39"/>
                <a:gd name="T4" fmla="*/ 30 w 31"/>
                <a:gd name="T5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39">
                  <a:moveTo>
                    <a:pt x="18" y="0"/>
                  </a:moveTo>
                  <a:lnTo>
                    <a:pt x="0" y="28"/>
                  </a:lnTo>
                  <a:lnTo>
                    <a:pt x="30" y="3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38" name="Line 30"/>
            <p:cNvSpPr>
              <a:spLocks noChangeShapeType="1"/>
            </p:cNvSpPr>
            <p:nvPr/>
          </p:nvSpPr>
          <p:spPr bwMode="auto">
            <a:xfrm>
              <a:off x="2980" y="792"/>
              <a:ext cx="92" cy="17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39" name="Line 31"/>
            <p:cNvSpPr>
              <a:spLocks noChangeShapeType="1"/>
            </p:cNvSpPr>
            <p:nvPr/>
          </p:nvSpPr>
          <p:spPr bwMode="auto">
            <a:xfrm flipH="1">
              <a:off x="3132" y="766"/>
              <a:ext cx="78" cy="2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40" name="Freeform 32"/>
            <p:cNvSpPr>
              <a:spLocks/>
            </p:cNvSpPr>
            <p:nvPr/>
          </p:nvSpPr>
          <p:spPr bwMode="auto">
            <a:xfrm>
              <a:off x="3038" y="702"/>
              <a:ext cx="44" cy="78"/>
            </a:xfrm>
            <a:custGeom>
              <a:avLst/>
              <a:gdLst>
                <a:gd name="T0" fmla="*/ 4 w 44"/>
                <a:gd name="T1" fmla="*/ 6 h 78"/>
                <a:gd name="T2" fmla="*/ 11 w 44"/>
                <a:gd name="T3" fmla="*/ 16 h 78"/>
                <a:gd name="T4" fmla="*/ 18 w 44"/>
                <a:gd name="T5" fmla="*/ 22 h 78"/>
                <a:gd name="T6" fmla="*/ 25 w 44"/>
                <a:gd name="T7" fmla="*/ 26 h 78"/>
                <a:gd name="T8" fmla="*/ 32 w 44"/>
                <a:gd name="T9" fmla="*/ 30 h 78"/>
                <a:gd name="T10" fmla="*/ 38 w 44"/>
                <a:gd name="T11" fmla="*/ 33 h 78"/>
                <a:gd name="T12" fmla="*/ 42 w 44"/>
                <a:gd name="T13" fmla="*/ 37 h 78"/>
                <a:gd name="T14" fmla="*/ 43 w 44"/>
                <a:gd name="T15" fmla="*/ 37 h 78"/>
                <a:gd name="T16" fmla="*/ 39 w 44"/>
                <a:gd name="T17" fmla="*/ 44 h 78"/>
                <a:gd name="T18" fmla="*/ 37 w 44"/>
                <a:gd name="T19" fmla="*/ 54 h 78"/>
                <a:gd name="T20" fmla="*/ 35 w 44"/>
                <a:gd name="T21" fmla="*/ 63 h 78"/>
                <a:gd name="T22" fmla="*/ 35 w 44"/>
                <a:gd name="T23" fmla="*/ 68 h 78"/>
                <a:gd name="T24" fmla="*/ 32 w 44"/>
                <a:gd name="T25" fmla="*/ 73 h 78"/>
                <a:gd name="T26" fmla="*/ 30 w 44"/>
                <a:gd name="T27" fmla="*/ 77 h 78"/>
                <a:gd name="T28" fmla="*/ 22 w 44"/>
                <a:gd name="T29" fmla="*/ 69 h 78"/>
                <a:gd name="T30" fmla="*/ 15 w 44"/>
                <a:gd name="T31" fmla="*/ 59 h 78"/>
                <a:gd name="T32" fmla="*/ 9 w 44"/>
                <a:gd name="T33" fmla="*/ 44 h 78"/>
                <a:gd name="T34" fmla="*/ 6 w 44"/>
                <a:gd name="T35" fmla="*/ 32 h 78"/>
                <a:gd name="T36" fmla="*/ 4 w 44"/>
                <a:gd name="T37" fmla="*/ 21 h 78"/>
                <a:gd name="T38" fmla="*/ 4 w 44"/>
                <a:gd name="T39" fmla="*/ 17 h 78"/>
                <a:gd name="T40" fmla="*/ 4 w 44"/>
                <a:gd name="T41" fmla="*/ 20 h 78"/>
                <a:gd name="T42" fmla="*/ 0 w 44"/>
                <a:gd name="T43" fmla="*/ 0 h 78"/>
                <a:gd name="T44" fmla="*/ 2 w 44"/>
                <a:gd name="T45" fmla="*/ 3 h 78"/>
                <a:gd name="T46" fmla="*/ 4 w 44"/>
                <a:gd name="T47" fmla="*/ 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78">
                  <a:moveTo>
                    <a:pt x="4" y="6"/>
                  </a:moveTo>
                  <a:lnTo>
                    <a:pt x="11" y="16"/>
                  </a:lnTo>
                  <a:lnTo>
                    <a:pt x="18" y="22"/>
                  </a:lnTo>
                  <a:lnTo>
                    <a:pt x="25" y="26"/>
                  </a:lnTo>
                  <a:lnTo>
                    <a:pt x="32" y="30"/>
                  </a:lnTo>
                  <a:lnTo>
                    <a:pt x="38" y="33"/>
                  </a:lnTo>
                  <a:lnTo>
                    <a:pt x="42" y="37"/>
                  </a:lnTo>
                  <a:lnTo>
                    <a:pt x="43" y="37"/>
                  </a:lnTo>
                  <a:lnTo>
                    <a:pt x="39" y="44"/>
                  </a:lnTo>
                  <a:lnTo>
                    <a:pt x="37" y="54"/>
                  </a:lnTo>
                  <a:lnTo>
                    <a:pt x="35" y="63"/>
                  </a:lnTo>
                  <a:lnTo>
                    <a:pt x="35" y="68"/>
                  </a:lnTo>
                  <a:lnTo>
                    <a:pt x="32" y="73"/>
                  </a:lnTo>
                  <a:lnTo>
                    <a:pt x="30" y="77"/>
                  </a:lnTo>
                  <a:lnTo>
                    <a:pt x="22" y="69"/>
                  </a:lnTo>
                  <a:lnTo>
                    <a:pt x="15" y="59"/>
                  </a:lnTo>
                  <a:lnTo>
                    <a:pt x="9" y="44"/>
                  </a:lnTo>
                  <a:lnTo>
                    <a:pt x="6" y="32"/>
                  </a:lnTo>
                  <a:lnTo>
                    <a:pt x="4" y="21"/>
                  </a:lnTo>
                  <a:lnTo>
                    <a:pt x="4" y="17"/>
                  </a:lnTo>
                  <a:lnTo>
                    <a:pt x="4" y="20"/>
                  </a:lnTo>
                  <a:lnTo>
                    <a:pt x="0" y="0"/>
                  </a:lnTo>
                  <a:lnTo>
                    <a:pt x="2" y="3"/>
                  </a:lnTo>
                  <a:lnTo>
                    <a:pt x="4" y="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41" name="Freeform 33"/>
            <p:cNvSpPr>
              <a:spLocks/>
            </p:cNvSpPr>
            <p:nvPr/>
          </p:nvSpPr>
          <p:spPr bwMode="auto">
            <a:xfrm>
              <a:off x="3097" y="691"/>
              <a:ext cx="39" cy="80"/>
            </a:xfrm>
            <a:custGeom>
              <a:avLst/>
              <a:gdLst>
                <a:gd name="T0" fmla="*/ 29 w 39"/>
                <a:gd name="T1" fmla="*/ 0 h 80"/>
                <a:gd name="T2" fmla="*/ 22 w 39"/>
                <a:gd name="T3" fmla="*/ 15 h 80"/>
                <a:gd name="T4" fmla="*/ 13 w 39"/>
                <a:gd name="T5" fmla="*/ 30 h 80"/>
                <a:gd name="T6" fmla="*/ 5 w 39"/>
                <a:gd name="T7" fmla="*/ 41 h 80"/>
                <a:gd name="T8" fmla="*/ 0 w 39"/>
                <a:gd name="T9" fmla="*/ 46 h 80"/>
                <a:gd name="T10" fmla="*/ 23 w 39"/>
                <a:gd name="T11" fmla="*/ 79 h 80"/>
                <a:gd name="T12" fmla="*/ 32 w 39"/>
                <a:gd name="T13" fmla="*/ 60 h 80"/>
                <a:gd name="T14" fmla="*/ 36 w 39"/>
                <a:gd name="T15" fmla="*/ 50 h 80"/>
                <a:gd name="T16" fmla="*/ 38 w 39"/>
                <a:gd name="T17" fmla="*/ 39 h 80"/>
                <a:gd name="T18" fmla="*/ 37 w 39"/>
                <a:gd name="T19" fmla="*/ 30 h 80"/>
                <a:gd name="T20" fmla="*/ 29 w 39"/>
                <a:gd name="T2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80">
                  <a:moveTo>
                    <a:pt x="29" y="0"/>
                  </a:moveTo>
                  <a:lnTo>
                    <a:pt x="22" y="15"/>
                  </a:lnTo>
                  <a:lnTo>
                    <a:pt x="13" y="30"/>
                  </a:lnTo>
                  <a:lnTo>
                    <a:pt x="5" y="41"/>
                  </a:lnTo>
                  <a:lnTo>
                    <a:pt x="0" y="46"/>
                  </a:lnTo>
                  <a:lnTo>
                    <a:pt x="23" y="79"/>
                  </a:lnTo>
                  <a:lnTo>
                    <a:pt x="32" y="60"/>
                  </a:lnTo>
                  <a:lnTo>
                    <a:pt x="36" y="50"/>
                  </a:lnTo>
                  <a:lnTo>
                    <a:pt x="38" y="39"/>
                  </a:lnTo>
                  <a:lnTo>
                    <a:pt x="37" y="30"/>
                  </a:lnTo>
                  <a:lnTo>
                    <a:pt x="2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42" name="Freeform 34"/>
            <p:cNvSpPr>
              <a:spLocks/>
            </p:cNvSpPr>
            <p:nvPr/>
          </p:nvSpPr>
          <p:spPr bwMode="auto">
            <a:xfrm>
              <a:off x="3160" y="691"/>
              <a:ext cx="94" cy="45"/>
            </a:xfrm>
            <a:custGeom>
              <a:avLst/>
              <a:gdLst>
                <a:gd name="T0" fmla="*/ 0 w 94"/>
                <a:gd name="T1" fmla="*/ 0 h 45"/>
                <a:gd name="T2" fmla="*/ 26 w 94"/>
                <a:gd name="T3" fmla="*/ 5 h 45"/>
                <a:gd name="T4" fmla="*/ 86 w 94"/>
                <a:gd name="T5" fmla="*/ 15 h 45"/>
                <a:gd name="T6" fmla="*/ 93 w 94"/>
                <a:gd name="T7" fmla="*/ 32 h 45"/>
                <a:gd name="T8" fmla="*/ 73 w 94"/>
                <a:gd name="T9" fmla="*/ 33 h 45"/>
                <a:gd name="T10" fmla="*/ 40 w 94"/>
                <a:gd name="T11" fmla="*/ 44 h 45"/>
                <a:gd name="T12" fmla="*/ 22 w 94"/>
                <a:gd name="T13" fmla="*/ 43 h 45"/>
                <a:gd name="T14" fmla="*/ 33 w 94"/>
                <a:gd name="T15" fmla="*/ 29 h 45"/>
                <a:gd name="T16" fmla="*/ 0 w 94"/>
                <a:gd name="T1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5">
                  <a:moveTo>
                    <a:pt x="0" y="0"/>
                  </a:moveTo>
                  <a:lnTo>
                    <a:pt x="26" y="5"/>
                  </a:lnTo>
                  <a:lnTo>
                    <a:pt x="86" y="15"/>
                  </a:lnTo>
                  <a:lnTo>
                    <a:pt x="93" y="32"/>
                  </a:lnTo>
                  <a:lnTo>
                    <a:pt x="73" y="33"/>
                  </a:lnTo>
                  <a:lnTo>
                    <a:pt x="40" y="44"/>
                  </a:lnTo>
                  <a:lnTo>
                    <a:pt x="22" y="43"/>
                  </a:lnTo>
                  <a:lnTo>
                    <a:pt x="33" y="29"/>
                  </a:lnTo>
                  <a:lnTo>
                    <a:pt x="0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43" name="Freeform 35"/>
            <p:cNvSpPr>
              <a:spLocks/>
            </p:cNvSpPr>
            <p:nvPr/>
          </p:nvSpPr>
          <p:spPr bwMode="auto">
            <a:xfrm>
              <a:off x="2891" y="723"/>
              <a:ext cx="93" cy="59"/>
            </a:xfrm>
            <a:custGeom>
              <a:avLst/>
              <a:gdLst>
                <a:gd name="T0" fmla="*/ 75 w 93"/>
                <a:gd name="T1" fmla="*/ 7 h 59"/>
                <a:gd name="T2" fmla="*/ 70 w 93"/>
                <a:gd name="T3" fmla="*/ 9 h 59"/>
                <a:gd name="T4" fmla="*/ 58 w 93"/>
                <a:gd name="T5" fmla="*/ 13 h 59"/>
                <a:gd name="T6" fmla="*/ 45 w 93"/>
                <a:gd name="T7" fmla="*/ 19 h 59"/>
                <a:gd name="T8" fmla="*/ 34 w 93"/>
                <a:gd name="T9" fmla="*/ 24 h 59"/>
                <a:gd name="T10" fmla="*/ 0 w 93"/>
                <a:gd name="T11" fmla="*/ 36 h 59"/>
                <a:gd name="T12" fmla="*/ 1 w 93"/>
                <a:gd name="T13" fmla="*/ 58 h 59"/>
                <a:gd name="T14" fmla="*/ 32 w 93"/>
                <a:gd name="T15" fmla="*/ 53 h 59"/>
                <a:gd name="T16" fmla="*/ 36 w 93"/>
                <a:gd name="T17" fmla="*/ 52 h 59"/>
                <a:gd name="T18" fmla="*/ 40 w 93"/>
                <a:gd name="T19" fmla="*/ 50 h 59"/>
                <a:gd name="T20" fmla="*/ 43 w 93"/>
                <a:gd name="T21" fmla="*/ 48 h 59"/>
                <a:gd name="T22" fmla="*/ 47 w 93"/>
                <a:gd name="T23" fmla="*/ 45 h 59"/>
                <a:gd name="T24" fmla="*/ 51 w 93"/>
                <a:gd name="T25" fmla="*/ 44 h 59"/>
                <a:gd name="T26" fmla="*/ 78 w 93"/>
                <a:gd name="T27" fmla="*/ 25 h 59"/>
                <a:gd name="T28" fmla="*/ 78 w 93"/>
                <a:gd name="T29" fmla="*/ 22 h 59"/>
                <a:gd name="T30" fmla="*/ 80 w 93"/>
                <a:gd name="T31" fmla="*/ 14 h 59"/>
                <a:gd name="T32" fmla="*/ 92 w 93"/>
                <a:gd name="T33" fmla="*/ 0 h 59"/>
                <a:gd name="T34" fmla="*/ 75 w 93"/>
                <a:gd name="T35" fmla="*/ 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3" h="59">
                  <a:moveTo>
                    <a:pt x="75" y="7"/>
                  </a:moveTo>
                  <a:lnTo>
                    <a:pt x="70" y="9"/>
                  </a:lnTo>
                  <a:lnTo>
                    <a:pt x="58" y="13"/>
                  </a:lnTo>
                  <a:lnTo>
                    <a:pt x="45" y="19"/>
                  </a:lnTo>
                  <a:lnTo>
                    <a:pt x="34" y="24"/>
                  </a:lnTo>
                  <a:lnTo>
                    <a:pt x="0" y="36"/>
                  </a:lnTo>
                  <a:lnTo>
                    <a:pt x="1" y="58"/>
                  </a:lnTo>
                  <a:lnTo>
                    <a:pt x="32" y="53"/>
                  </a:lnTo>
                  <a:lnTo>
                    <a:pt x="36" y="52"/>
                  </a:lnTo>
                  <a:lnTo>
                    <a:pt x="40" y="50"/>
                  </a:lnTo>
                  <a:lnTo>
                    <a:pt x="43" y="48"/>
                  </a:lnTo>
                  <a:lnTo>
                    <a:pt x="47" y="45"/>
                  </a:lnTo>
                  <a:lnTo>
                    <a:pt x="51" y="44"/>
                  </a:lnTo>
                  <a:lnTo>
                    <a:pt x="78" y="25"/>
                  </a:lnTo>
                  <a:lnTo>
                    <a:pt x="78" y="22"/>
                  </a:lnTo>
                  <a:lnTo>
                    <a:pt x="80" y="14"/>
                  </a:lnTo>
                  <a:lnTo>
                    <a:pt x="92" y="0"/>
                  </a:lnTo>
                  <a:lnTo>
                    <a:pt x="75" y="7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44" name="Freeform 36"/>
            <p:cNvSpPr>
              <a:spLocks/>
            </p:cNvSpPr>
            <p:nvPr/>
          </p:nvSpPr>
          <p:spPr bwMode="auto">
            <a:xfrm>
              <a:off x="3294" y="918"/>
              <a:ext cx="61" cy="118"/>
            </a:xfrm>
            <a:custGeom>
              <a:avLst/>
              <a:gdLst>
                <a:gd name="T0" fmla="*/ 1 w 61"/>
                <a:gd name="T1" fmla="*/ 117 h 118"/>
                <a:gd name="T2" fmla="*/ 1 w 61"/>
                <a:gd name="T3" fmla="*/ 117 h 118"/>
                <a:gd name="T4" fmla="*/ 15 w 61"/>
                <a:gd name="T5" fmla="*/ 108 h 118"/>
                <a:gd name="T6" fmla="*/ 39 w 61"/>
                <a:gd name="T7" fmla="*/ 115 h 118"/>
                <a:gd name="T8" fmla="*/ 46 w 61"/>
                <a:gd name="T9" fmla="*/ 111 h 118"/>
                <a:gd name="T10" fmla="*/ 41 w 61"/>
                <a:gd name="T11" fmla="*/ 105 h 118"/>
                <a:gd name="T12" fmla="*/ 41 w 61"/>
                <a:gd name="T13" fmla="*/ 93 h 118"/>
                <a:gd name="T14" fmla="*/ 60 w 61"/>
                <a:gd name="T15" fmla="*/ 89 h 118"/>
                <a:gd name="T16" fmla="*/ 59 w 61"/>
                <a:gd name="T17" fmla="*/ 87 h 118"/>
                <a:gd name="T18" fmla="*/ 52 w 61"/>
                <a:gd name="T19" fmla="*/ 85 h 118"/>
                <a:gd name="T20" fmla="*/ 29 w 61"/>
                <a:gd name="T21" fmla="*/ 68 h 118"/>
                <a:gd name="T22" fmla="*/ 50 w 61"/>
                <a:gd name="T23" fmla="*/ 51 h 118"/>
                <a:gd name="T24" fmla="*/ 52 w 61"/>
                <a:gd name="T25" fmla="*/ 47 h 118"/>
                <a:gd name="T26" fmla="*/ 55 w 61"/>
                <a:gd name="T27" fmla="*/ 43 h 118"/>
                <a:gd name="T28" fmla="*/ 32 w 61"/>
                <a:gd name="T29" fmla="*/ 28 h 118"/>
                <a:gd name="T30" fmla="*/ 32 w 61"/>
                <a:gd name="T31" fmla="*/ 27 h 118"/>
                <a:gd name="T32" fmla="*/ 51 w 61"/>
                <a:gd name="T33" fmla="*/ 20 h 118"/>
                <a:gd name="T34" fmla="*/ 44 w 61"/>
                <a:gd name="T35" fmla="*/ 3 h 118"/>
                <a:gd name="T36" fmla="*/ 35 w 61"/>
                <a:gd name="T37" fmla="*/ 0 h 118"/>
                <a:gd name="T38" fmla="*/ 44 w 61"/>
                <a:gd name="T39" fmla="*/ 17 h 118"/>
                <a:gd name="T40" fmla="*/ 21 w 61"/>
                <a:gd name="T41" fmla="*/ 27 h 118"/>
                <a:gd name="T42" fmla="*/ 21 w 61"/>
                <a:gd name="T43" fmla="*/ 29 h 118"/>
                <a:gd name="T44" fmla="*/ 47 w 61"/>
                <a:gd name="T45" fmla="*/ 45 h 118"/>
                <a:gd name="T46" fmla="*/ 21 w 61"/>
                <a:gd name="T47" fmla="*/ 50 h 118"/>
                <a:gd name="T48" fmla="*/ 34 w 61"/>
                <a:gd name="T49" fmla="*/ 55 h 118"/>
                <a:gd name="T50" fmla="*/ 13 w 61"/>
                <a:gd name="T51" fmla="*/ 65 h 118"/>
                <a:gd name="T52" fmla="*/ 23 w 61"/>
                <a:gd name="T53" fmla="*/ 77 h 118"/>
                <a:gd name="T54" fmla="*/ 29 w 61"/>
                <a:gd name="T55" fmla="*/ 83 h 118"/>
                <a:gd name="T56" fmla="*/ 1 w 61"/>
                <a:gd name="T57" fmla="*/ 83 h 118"/>
                <a:gd name="T58" fmla="*/ 8 w 61"/>
                <a:gd name="T59" fmla="*/ 85 h 118"/>
                <a:gd name="T60" fmla="*/ 8 w 61"/>
                <a:gd name="T61" fmla="*/ 89 h 118"/>
                <a:gd name="T62" fmla="*/ 0 w 61"/>
                <a:gd name="T63" fmla="*/ 104 h 118"/>
                <a:gd name="T64" fmla="*/ 1 w 61"/>
                <a:gd name="T65" fmla="*/ 11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1" h="118">
                  <a:moveTo>
                    <a:pt x="1" y="117"/>
                  </a:moveTo>
                  <a:lnTo>
                    <a:pt x="1" y="117"/>
                  </a:lnTo>
                  <a:lnTo>
                    <a:pt x="15" y="108"/>
                  </a:lnTo>
                  <a:lnTo>
                    <a:pt x="39" y="115"/>
                  </a:lnTo>
                  <a:lnTo>
                    <a:pt x="46" y="111"/>
                  </a:lnTo>
                  <a:lnTo>
                    <a:pt x="41" y="105"/>
                  </a:lnTo>
                  <a:lnTo>
                    <a:pt x="41" y="93"/>
                  </a:lnTo>
                  <a:lnTo>
                    <a:pt x="60" y="89"/>
                  </a:lnTo>
                  <a:lnTo>
                    <a:pt x="59" y="87"/>
                  </a:lnTo>
                  <a:lnTo>
                    <a:pt x="52" y="85"/>
                  </a:lnTo>
                  <a:lnTo>
                    <a:pt x="29" y="68"/>
                  </a:lnTo>
                  <a:lnTo>
                    <a:pt x="50" y="51"/>
                  </a:lnTo>
                  <a:lnTo>
                    <a:pt x="52" y="47"/>
                  </a:lnTo>
                  <a:lnTo>
                    <a:pt x="55" y="43"/>
                  </a:lnTo>
                  <a:lnTo>
                    <a:pt x="32" y="28"/>
                  </a:lnTo>
                  <a:lnTo>
                    <a:pt x="32" y="27"/>
                  </a:lnTo>
                  <a:lnTo>
                    <a:pt x="51" y="20"/>
                  </a:lnTo>
                  <a:lnTo>
                    <a:pt x="44" y="3"/>
                  </a:lnTo>
                  <a:lnTo>
                    <a:pt x="35" y="0"/>
                  </a:lnTo>
                  <a:lnTo>
                    <a:pt x="44" y="17"/>
                  </a:lnTo>
                  <a:lnTo>
                    <a:pt x="21" y="27"/>
                  </a:lnTo>
                  <a:lnTo>
                    <a:pt x="21" y="29"/>
                  </a:lnTo>
                  <a:lnTo>
                    <a:pt x="47" y="45"/>
                  </a:lnTo>
                  <a:lnTo>
                    <a:pt x="21" y="50"/>
                  </a:lnTo>
                  <a:lnTo>
                    <a:pt x="34" y="55"/>
                  </a:lnTo>
                  <a:lnTo>
                    <a:pt x="13" y="65"/>
                  </a:lnTo>
                  <a:lnTo>
                    <a:pt x="23" y="77"/>
                  </a:lnTo>
                  <a:lnTo>
                    <a:pt x="29" y="83"/>
                  </a:lnTo>
                  <a:lnTo>
                    <a:pt x="1" y="83"/>
                  </a:lnTo>
                  <a:lnTo>
                    <a:pt x="8" y="85"/>
                  </a:lnTo>
                  <a:lnTo>
                    <a:pt x="8" y="89"/>
                  </a:lnTo>
                  <a:lnTo>
                    <a:pt x="0" y="104"/>
                  </a:lnTo>
                  <a:lnTo>
                    <a:pt x="1" y="117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45" name="Freeform 37"/>
            <p:cNvSpPr>
              <a:spLocks/>
            </p:cNvSpPr>
            <p:nvPr/>
          </p:nvSpPr>
          <p:spPr bwMode="auto">
            <a:xfrm>
              <a:off x="3315" y="866"/>
              <a:ext cx="8" cy="47"/>
            </a:xfrm>
            <a:custGeom>
              <a:avLst/>
              <a:gdLst>
                <a:gd name="T0" fmla="*/ 3 w 8"/>
                <a:gd name="T1" fmla="*/ 0 h 47"/>
                <a:gd name="T2" fmla="*/ 3 w 8"/>
                <a:gd name="T3" fmla="*/ 12 h 47"/>
                <a:gd name="T4" fmla="*/ 2 w 8"/>
                <a:gd name="T5" fmla="*/ 22 h 47"/>
                <a:gd name="T6" fmla="*/ 0 w 8"/>
                <a:gd name="T7" fmla="*/ 29 h 47"/>
                <a:gd name="T8" fmla="*/ 0 w 8"/>
                <a:gd name="T9" fmla="*/ 46 h 47"/>
                <a:gd name="T10" fmla="*/ 7 w 8"/>
                <a:gd name="T11" fmla="*/ 22 h 47"/>
                <a:gd name="T12" fmla="*/ 3 w 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7">
                  <a:moveTo>
                    <a:pt x="3" y="0"/>
                  </a:moveTo>
                  <a:lnTo>
                    <a:pt x="3" y="12"/>
                  </a:lnTo>
                  <a:lnTo>
                    <a:pt x="2" y="22"/>
                  </a:lnTo>
                  <a:lnTo>
                    <a:pt x="0" y="29"/>
                  </a:lnTo>
                  <a:lnTo>
                    <a:pt x="0" y="46"/>
                  </a:lnTo>
                  <a:lnTo>
                    <a:pt x="7" y="22"/>
                  </a:lnTo>
                  <a:lnTo>
                    <a:pt x="3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46" name="Freeform 38"/>
            <p:cNvSpPr>
              <a:spLocks/>
            </p:cNvSpPr>
            <p:nvPr/>
          </p:nvSpPr>
          <p:spPr bwMode="auto">
            <a:xfrm>
              <a:off x="3300" y="830"/>
              <a:ext cx="11" cy="29"/>
            </a:xfrm>
            <a:custGeom>
              <a:avLst/>
              <a:gdLst>
                <a:gd name="T0" fmla="*/ 3 w 11"/>
                <a:gd name="T1" fmla="*/ 0 h 29"/>
                <a:gd name="T2" fmla="*/ 0 w 11"/>
                <a:gd name="T3" fmla="*/ 10 h 29"/>
                <a:gd name="T4" fmla="*/ 2 w 11"/>
                <a:gd name="T5" fmla="*/ 28 h 29"/>
                <a:gd name="T6" fmla="*/ 10 w 11"/>
                <a:gd name="T7" fmla="*/ 11 h 29"/>
                <a:gd name="T8" fmla="*/ 3 w 11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29">
                  <a:moveTo>
                    <a:pt x="3" y="0"/>
                  </a:moveTo>
                  <a:lnTo>
                    <a:pt x="0" y="10"/>
                  </a:lnTo>
                  <a:lnTo>
                    <a:pt x="2" y="28"/>
                  </a:lnTo>
                  <a:lnTo>
                    <a:pt x="10" y="11"/>
                  </a:lnTo>
                  <a:lnTo>
                    <a:pt x="3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47" name="Freeform 39"/>
            <p:cNvSpPr>
              <a:spLocks/>
            </p:cNvSpPr>
            <p:nvPr/>
          </p:nvSpPr>
          <p:spPr bwMode="auto">
            <a:xfrm>
              <a:off x="3284" y="782"/>
              <a:ext cx="5" cy="28"/>
            </a:xfrm>
            <a:custGeom>
              <a:avLst/>
              <a:gdLst>
                <a:gd name="T0" fmla="*/ 0 w 5"/>
                <a:gd name="T1" fmla="*/ 0 h 28"/>
                <a:gd name="T2" fmla="*/ 2 w 5"/>
                <a:gd name="T3" fmla="*/ 27 h 28"/>
                <a:gd name="T4" fmla="*/ 4 w 5"/>
                <a:gd name="T5" fmla="*/ 14 h 28"/>
                <a:gd name="T6" fmla="*/ 4 w 5"/>
                <a:gd name="T7" fmla="*/ 9 h 28"/>
                <a:gd name="T8" fmla="*/ 0 w 5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8">
                  <a:moveTo>
                    <a:pt x="0" y="0"/>
                  </a:moveTo>
                  <a:lnTo>
                    <a:pt x="2" y="27"/>
                  </a:lnTo>
                  <a:lnTo>
                    <a:pt x="4" y="14"/>
                  </a:lnTo>
                  <a:lnTo>
                    <a:pt x="4" y="9"/>
                  </a:lnTo>
                  <a:lnTo>
                    <a:pt x="0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48" name="Freeform 40"/>
            <p:cNvSpPr>
              <a:spLocks/>
            </p:cNvSpPr>
            <p:nvPr/>
          </p:nvSpPr>
          <p:spPr bwMode="auto">
            <a:xfrm>
              <a:off x="3258" y="743"/>
              <a:ext cx="5" cy="9"/>
            </a:xfrm>
            <a:custGeom>
              <a:avLst/>
              <a:gdLst>
                <a:gd name="T0" fmla="*/ 1 w 5"/>
                <a:gd name="T1" fmla="*/ 0 h 9"/>
                <a:gd name="T2" fmla="*/ 1 w 5"/>
                <a:gd name="T3" fmla="*/ 1 h 9"/>
                <a:gd name="T4" fmla="*/ 1 w 5"/>
                <a:gd name="T5" fmla="*/ 4 h 9"/>
                <a:gd name="T6" fmla="*/ 0 w 5"/>
                <a:gd name="T7" fmla="*/ 7 h 9"/>
                <a:gd name="T8" fmla="*/ 1 w 5"/>
                <a:gd name="T9" fmla="*/ 8 h 9"/>
                <a:gd name="T10" fmla="*/ 4 w 5"/>
                <a:gd name="T11" fmla="*/ 6 h 9"/>
                <a:gd name="T12" fmla="*/ 4 w 5"/>
                <a:gd name="T13" fmla="*/ 3 h 9"/>
                <a:gd name="T14" fmla="*/ 2 w 5"/>
                <a:gd name="T15" fmla="*/ 0 h 9"/>
                <a:gd name="T16" fmla="*/ 1 w 5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9">
                  <a:moveTo>
                    <a:pt x="1" y="0"/>
                  </a:moveTo>
                  <a:lnTo>
                    <a:pt x="1" y="1"/>
                  </a:lnTo>
                  <a:lnTo>
                    <a:pt x="1" y="4"/>
                  </a:lnTo>
                  <a:lnTo>
                    <a:pt x="0" y="7"/>
                  </a:lnTo>
                  <a:lnTo>
                    <a:pt x="1" y="8"/>
                  </a:lnTo>
                  <a:lnTo>
                    <a:pt x="4" y="6"/>
                  </a:lnTo>
                  <a:lnTo>
                    <a:pt x="4" y="3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49" name="Freeform 41"/>
            <p:cNvSpPr>
              <a:spLocks/>
            </p:cNvSpPr>
            <p:nvPr/>
          </p:nvSpPr>
          <p:spPr bwMode="auto">
            <a:xfrm>
              <a:off x="3243" y="903"/>
              <a:ext cx="40" cy="143"/>
            </a:xfrm>
            <a:custGeom>
              <a:avLst/>
              <a:gdLst>
                <a:gd name="T0" fmla="*/ 0 w 40"/>
                <a:gd name="T1" fmla="*/ 38 h 143"/>
                <a:gd name="T2" fmla="*/ 14 w 40"/>
                <a:gd name="T3" fmla="*/ 102 h 143"/>
                <a:gd name="T4" fmla="*/ 35 w 40"/>
                <a:gd name="T5" fmla="*/ 142 h 143"/>
                <a:gd name="T6" fmla="*/ 39 w 40"/>
                <a:gd name="T7" fmla="*/ 138 h 143"/>
                <a:gd name="T8" fmla="*/ 33 w 40"/>
                <a:gd name="T9" fmla="*/ 76 h 143"/>
                <a:gd name="T10" fmla="*/ 24 w 40"/>
                <a:gd name="T11" fmla="*/ 67 h 143"/>
                <a:gd name="T12" fmla="*/ 21 w 40"/>
                <a:gd name="T13" fmla="*/ 51 h 143"/>
                <a:gd name="T14" fmla="*/ 13 w 40"/>
                <a:gd name="T15" fmla="*/ 36 h 143"/>
                <a:gd name="T16" fmla="*/ 5 w 40"/>
                <a:gd name="T17" fmla="*/ 7 h 143"/>
                <a:gd name="T18" fmla="*/ 0 w 40"/>
                <a:gd name="T19" fmla="*/ 0 h 143"/>
                <a:gd name="T20" fmla="*/ 0 w 40"/>
                <a:gd name="T21" fmla="*/ 3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0" h="143">
                  <a:moveTo>
                    <a:pt x="0" y="38"/>
                  </a:moveTo>
                  <a:lnTo>
                    <a:pt x="14" y="102"/>
                  </a:lnTo>
                  <a:lnTo>
                    <a:pt x="35" y="142"/>
                  </a:lnTo>
                  <a:lnTo>
                    <a:pt x="39" y="138"/>
                  </a:lnTo>
                  <a:lnTo>
                    <a:pt x="33" y="76"/>
                  </a:lnTo>
                  <a:lnTo>
                    <a:pt x="24" y="67"/>
                  </a:lnTo>
                  <a:lnTo>
                    <a:pt x="21" y="51"/>
                  </a:lnTo>
                  <a:lnTo>
                    <a:pt x="13" y="36"/>
                  </a:lnTo>
                  <a:lnTo>
                    <a:pt x="5" y="7"/>
                  </a:lnTo>
                  <a:lnTo>
                    <a:pt x="0" y="0"/>
                  </a:lnTo>
                  <a:lnTo>
                    <a:pt x="0" y="3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50" name="Freeform 42"/>
            <p:cNvSpPr>
              <a:spLocks/>
            </p:cNvSpPr>
            <p:nvPr/>
          </p:nvSpPr>
          <p:spPr bwMode="auto">
            <a:xfrm>
              <a:off x="3081" y="774"/>
              <a:ext cx="46" cy="185"/>
            </a:xfrm>
            <a:custGeom>
              <a:avLst/>
              <a:gdLst>
                <a:gd name="T0" fmla="*/ 10 w 46"/>
                <a:gd name="T1" fmla="*/ 2 h 185"/>
                <a:gd name="T2" fmla="*/ 8 w 46"/>
                <a:gd name="T3" fmla="*/ 7 h 185"/>
                <a:gd name="T4" fmla="*/ 4 w 46"/>
                <a:gd name="T5" fmla="*/ 12 h 185"/>
                <a:gd name="T6" fmla="*/ 0 w 46"/>
                <a:gd name="T7" fmla="*/ 50 h 185"/>
                <a:gd name="T8" fmla="*/ 3 w 46"/>
                <a:gd name="T9" fmla="*/ 101 h 185"/>
                <a:gd name="T10" fmla="*/ 7 w 46"/>
                <a:gd name="T11" fmla="*/ 114 h 185"/>
                <a:gd name="T12" fmla="*/ 20 w 46"/>
                <a:gd name="T13" fmla="*/ 158 h 185"/>
                <a:gd name="T14" fmla="*/ 31 w 46"/>
                <a:gd name="T15" fmla="*/ 184 h 185"/>
                <a:gd name="T16" fmla="*/ 45 w 46"/>
                <a:gd name="T17" fmla="*/ 137 h 185"/>
                <a:gd name="T18" fmla="*/ 31 w 46"/>
                <a:gd name="T19" fmla="*/ 38 h 185"/>
                <a:gd name="T20" fmla="*/ 27 w 46"/>
                <a:gd name="T21" fmla="*/ 17 h 185"/>
                <a:gd name="T22" fmla="*/ 16 w 46"/>
                <a:gd name="T23" fmla="*/ 0 h 185"/>
                <a:gd name="T24" fmla="*/ 14 w 46"/>
                <a:gd name="T25" fmla="*/ 16 h 185"/>
                <a:gd name="T26" fmla="*/ 10 w 46"/>
                <a:gd name="T27" fmla="*/ 2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185">
                  <a:moveTo>
                    <a:pt x="10" y="2"/>
                  </a:moveTo>
                  <a:lnTo>
                    <a:pt x="8" y="7"/>
                  </a:lnTo>
                  <a:lnTo>
                    <a:pt x="4" y="12"/>
                  </a:lnTo>
                  <a:lnTo>
                    <a:pt x="0" y="50"/>
                  </a:lnTo>
                  <a:lnTo>
                    <a:pt x="3" y="101"/>
                  </a:lnTo>
                  <a:lnTo>
                    <a:pt x="7" y="114"/>
                  </a:lnTo>
                  <a:lnTo>
                    <a:pt x="20" y="158"/>
                  </a:lnTo>
                  <a:lnTo>
                    <a:pt x="31" y="184"/>
                  </a:lnTo>
                  <a:lnTo>
                    <a:pt x="45" y="137"/>
                  </a:lnTo>
                  <a:lnTo>
                    <a:pt x="31" y="38"/>
                  </a:lnTo>
                  <a:lnTo>
                    <a:pt x="27" y="17"/>
                  </a:lnTo>
                  <a:lnTo>
                    <a:pt x="16" y="0"/>
                  </a:lnTo>
                  <a:lnTo>
                    <a:pt x="14" y="16"/>
                  </a:lnTo>
                  <a:lnTo>
                    <a:pt x="10" y="2"/>
                  </a:lnTo>
                </a:path>
              </a:pathLst>
            </a:custGeom>
            <a:solidFill>
              <a:srgbClr val="0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51" name="Freeform 43"/>
            <p:cNvSpPr>
              <a:spLocks/>
            </p:cNvSpPr>
            <p:nvPr/>
          </p:nvSpPr>
          <p:spPr bwMode="auto">
            <a:xfrm>
              <a:off x="3056" y="781"/>
              <a:ext cx="23" cy="83"/>
            </a:xfrm>
            <a:custGeom>
              <a:avLst/>
              <a:gdLst>
                <a:gd name="T0" fmla="*/ 0 w 23"/>
                <a:gd name="T1" fmla="*/ 0 h 83"/>
                <a:gd name="T2" fmla="*/ 6 w 23"/>
                <a:gd name="T3" fmla="*/ 8 h 83"/>
                <a:gd name="T4" fmla="*/ 10 w 23"/>
                <a:gd name="T5" fmla="*/ 13 h 83"/>
                <a:gd name="T6" fmla="*/ 13 w 23"/>
                <a:gd name="T7" fmla="*/ 13 h 83"/>
                <a:gd name="T8" fmla="*/ 15 w 23"/>
                <a:gd name="T9" fmla="*/ 10 h 83"/>
                <a:gd name="T10" fmla="*/ 17 w 23"/>
                <a:gd name="T11" fmla="*/ 3 h 83"/>
                <a:gd name="T12" fmla="*/ 19 w 23"/>
                <a:gd name="T13" fmla="*/ 1 h 83"/>
                <a:gd name="T14" fmla="*/ 22 w 23"/>
                <a:gd name="T15" fmla="*/ 82 h 83"/>
                <a:gd name="T16" fmla="*/ 1 w 23"/>
                <a:gd name="T17" fmla="*/ 2 h 83"/>
                <a:gd name="T18" fmla="*/ 0 w 23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83">
                  <a:moveTo>
                    <a:pt x="0" y="0"/>
                  </a:moveTo>
                  <a:lnTo>
                    <a:pt x="6" y="8"/>
                  </a:lnTo>
                  <a:lnTo>
                    <a:pt x="10" y="13"/>
                  </a:lnTo>
                  <a:lnTo>
                    <a:pt x="13" y="13"/>
                  </a:lnTo>
                  <a:lnTo>
                    <a:pt x="15" y="10"/>
                  </a:lnTo>
                  <a:lnTo>
                    <a:pt x="17" y="3"/>
                  </a:lnTo>
                  <a:lnTo>
                    <a:pt x="19" y="1"/>
                  </a:lnTo>
                  <a:lnTo>
                    <a:pt x="22" y="82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52" name="Freeform 44"/>
            <p:cNvSpPr>
              <a:spLocks/>
            </p:cNvSpPr>
            <p:nvPr/>
          </p:nvSpPr>
          <p:spPr bwMode="auto">
            <a:xfrm>
              <a:off x="3110" y="790"/>
              <a:ext cx="18" cy="105"/>
            </a:xfrm>
            <a:custGeom>
              <a:avLst/>
              <a:gdLst>
                <a:gd name="T0" fmla="*/ 0 w 18"/>
                <a:gd name="T1" fmla="*/ 0 h 105"/>
                <a:gd name="T2" fmla="*/ 2 w 18"/>
                <a:gd name="T3" fmla="*/ 14 h 105"/>
                <a:gd name="T4" fmla="*/ 5 w 18"/>
                <a:gd name="T5" fmla="*/ 31 h 105"/>
                <a:gd name="T6" fmla="*/ 8 w 18"/>
                <a:gd name="T7" fmla="*/ 48 h 105"/>
                <a:gd name="T8" fmla="*/ 10 w 18"/>
                <a:gd name="T9" fmla="*/ 71 h 105"/>
                <a:gd name="T10" fmla="*/ 14 w 18"/>
                <a:gd name="T11" fmla="*/ 91 h 105"/>
                <a:gd name="T12" fmla="*/ 15 w 18"/>
                <a:gd name="T13" fmla="*/ 104 h 105"/>
                <a:gd name="T14" fmla="*/ 17 w 18"/>
                <a:gd name="T15" fmla="*/ 86 h 105"/>
                <a:gd name="T16" fmla="*/ 0 w 1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05">
                  <a:moveTo>
                    <a:pt x="0" y="0"/>
                  </a:moveTo>
                  <a:lnTo>
                    <a:pt x="2" y="14"/>
                  </a:lnTo>
                  <a:lnTo>
                    <a:pt x="5" y="31"/>
                  </a:lnTo>
                  <a:lnTo>
                    <a:pt x="8" y="48"/>
                  </a:lnTo>
                  <a:lnTo>
                    <a:pt x="10" y="71"/>
                  </a:lnTo>
                  <a:lnTo>
                    <a:pt x="14" y="91"/>
                  </a:lnTo>
                  <a:lnTo>
                    <a:pt x="15" y="104"/>
                  </a:lnTo>
                  <a:lnTo>
                    <a:pt x="17" y="86"/>
                  </a:lnTo>
                  <a:lnTo>
                    <a:pt x="0" y="0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53" name="Freeform 45"/>
            <p:cNvSpPr>
              <a:spLocks/>
            </p:cNvSpPr>
            <p:nvPr/>
          </p:nvSpPr>
          <p:spPr bwMode="auto">
            <a:xfrm>
              <a:off x="3087" y="752"/>
              <a:ext cx="11" cy="10"/>
            </a:xfrm>
            <a:custGeom>
              <a:avLst/>
              <a:gdLst>
                <a:gd name="T0" fmla="*/ 1 w 11"/>
                <a:gd name="T1" fmla="*/ 9 h 10"/>
                <a:gd name="T2" fmla="*/ 7 w 11"/>
                <a:gd name="T3" fmla="*/ 8 h 10"/>
                <a:gd name="T4" fmla="*/ 10 w 11"/>
                <a:gd name="T5" fmla="*/ 8 h 10"/>
                <a:gd name="T6" fmla="*/ 10 w 11"/>
                <a:gd name="T7" fmla="*/ 3 h 10"/>
                <a:gd name="T8" fmla="*/ 10 w 11"/>
                <a:gd name="T9" fmla="*/ 0 h 10"/>
                <a:gd name="T10" fmla="*/ 7 w 11"/>
                <a:gd name="T11" fmla="*/ 1 h 10"/>
                <a:gd name="T12" fmla="*/ 3 w 11"/>
                <a:gd name="T13" fmla="*/ 5 h 10"/>
                <a:gd name="T14" fmla="*/ 0 w 11"/>
                <a:gd name="T15" fmla="*/ 6 h 10"/>
                <a:gd name="T16" fmla="*/ 0 w 11"/>
                <a:gd name="T17" fmla="*/ 9 h 10"/>
                <a:gd name="T18" fmla="*/ 1 w 11"/>
                <a:gd name="T1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0">
                  <a:moveTo>
                    <a:pt x="1" y="9"/>
                  </a:moveTo>
                  <a:lnTo>
                    <a:pt x="7" y="8"/>
                  </a:lnTo>
                  <a:lnTo>
                    <a:pt x="10" y="8"/>
                  </a:lnTo>
                  <a:lnTo>
                    <a:pt x="10" y="3"/>
                  </a:lnTo>
                  <a:lnTo>
                    <a:pt x="10" y="0"/>
                  </a:lnTo>
                  <a:lnTo>
                    <a:pt x="7" y="1"/>
                  </a:lnTo>
                  <a:lnTo>
                    <a:pt x="3" y="5"/>
                  </a:lnTo>
                  <a:lnTo>
                    <a:pt x="0" y="6"/>
                  </a:lnTo>
                  <a:lnTo>
                    <a:pt x="0" y="9"/>
                  </a:lnTo>
                  <a:lnTo>
                    <a:pt x="1" y="9"/>
                  </a:lnTo>
                </a:path>
              </a:pathLst>
            </a:custGeom>
            <a:solidFill>
              <a:srgbClr val="0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54" name="Rectangle 46"/>
            <p:cNvSpPr>
              <a:spLocks noChangeArrowheads="1"/>
            </p:cNvSpPr>
            <p:nvPr/>
          </p:nvSpPr>
          <p:spPr bwMode="auto">
            <a:xfrm>
              <a:off x="2836" y="1089"/>
              <a:ext cx="509" cy="14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604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1455" name="Rectangle 47"/>
            <p:cNvSpPr>
              <a:spLocks noChangeArrowheads="1"/>
            </p:cNvSpPr>
            <p:nvPr/>
          </p:nvSpPr>
          <p:spPr bwMode="auto">
            <a:xfrm>
              <a:off x="2847" y="1114"/>
              <a:ext cx="483" cy="126"/>
            </a:xfrm>
            <a:prstGeom prst="rect">
              <a:avLst/>
            </a:prstGeom>
            <a:solidFill>
              <a:srgbClr val="808080"/>
            </a:solidFill>
            <a:ln w="12700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1456" name="Freeform 48"/>
            <p:cNvSpPr>
              <a:spLocks/>
            </p:cNvSpPr>
            <p:nvPr/>
          </p:nvSpPr>
          <p:spPr bwMode="auto">
            <a:xfrm>
              <a:off x="2843" y="1108"/>
              <a:ext cx="509" cy="141"/>
            </a:xfrm>
            <a:custGeom>
              <a:avLst/>
              <a:gdLst>
                <a:gd name="T0" fmla="*/ 0 w 509"/>
                <a:gd name="T1" fmla="*/ 140 h 141"/>
                <a:gd name="T2" fmla="*/ 0 w 509"/>
                <a:gd name="T3" fmla="*/ 0 h 141"/>
                <a:gd name="T4" fmla="*/ 508 w 509"/>
                <a:gd name="T5" fmla="*/ 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9" h="141">
                  <a:moveTo>
                    <a:pt x="0" y="140"/>
                  </a:moveTo>
                  <a:lnTo>
                    <a:pt x="0" y="0"/>
                  </a:lnTo>
                  <a:lnTo>
                    <a:pt x="508" y="1"/>
                  </a:lnTo>
                </a:path>
              </a:pathLst>
            </a:custGeom>
            <a:noFill/>
            <a:ln w="50800" cap="rnd" cmpd="sng">
              <a:solidFill>
                <a:srgbClr val="50505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57" name="Freeform 49"/>
            <p:cNvSpPr>
              <a:spLocks/>
            </p:cNvSpPr>
            <p:nvPr/>
          </p:nvSpPr>
          <p:spPr bwMode="auto">
            <a:xfrm>
              <a:off x="3039" y="703"/>
              <a:ext cx="54" cy="41"/>
            </a:xfrm>
            <a:custGeom>
              <a:avLst/>
              <a:gdLst>
                <a:gd name="T0" fmla="*/ 0 w 54"/>
                <a:gd name="T1" fmla="*/ 0 h 41"/>
                <a:gd name="T2" fmla="*/ 8 w 54"/>
                <a:gd name="T3" fmla="*/ 17 h 41"/>
                <a:gd name="T4" fmla="*/ 33 w 54"/>
                <a:gd name="T5" fmla="*/ 36 h 41"/>
                <a:gd name="T6" fmla="*/ 47 w 54"/>
                <a:gd name="T7" fmla="*/ 40 h 41"/>
                <a:gd name="T8" fmla="*/ 53 w 54"/>
                <a:gd name="T9" fmla="*/ 24 h 41"/>
                <a:gd name="T10" fmla="*/ 5 w 54"/>
                <a:gd name="T11" fmla="*/ 7 h 41"/>
                <a:gd name="T12" fmla="*/ 0 w 54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41">
                  <a:moveTo>
                    <a:pt x="0" y="0"/>
                  </a:moveTo>
                  <a:lnTo>
                    <a:pt x="8" y="17"/>
                  </a:lnTo>
                  <a:lnTo>
                    <a:pt x="33" y="36"/>
                  </a:lnTo>
                  <a:lnTo>
                    <a:pt x="47" y="40"/>
                  </a:lnTo>
                  <a:lnTo>
                    <a:pt x="53" y="24"/>
                  </a:lnTo>
                  <a:lnTo>
                    <a:pt x="5" y="7"/>
                  </a:lnTo>
                  <a:lnTo>
                    <a:pt x="0" y="0"/>
                  </a:lnTo>
                </a:path>
              </a:pathLst>
            </a:custGeom>
            <a:solidFill>
              <a:srgbClr val="FF8080"/>
            </a:solidFill>
            <a:ln w="12700" cap="rnd" cmpd="sng">
              <a:solidFill>
                <a:srgbClr val="FF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58" name="Freeform 50"/>
            <p:cNvSpPr>
              <a:spLocks/>
            </p:cNvSpPr>
            <p:nvPr/>
          </p:nvSpPr>
          <p:spPr bwMode="auto">
            <a:xfrm>
              <a:off x="3011" y="616"/>
              <a:ext cx="141" cy="121"/>
            </a:xfrm>
            <a:custGeom>
              <a:avLst/>
              <a:gdLst>
                <a:gd name="T0" fmla="*/ 0 w 141"/>
                <a:gd name="T1" fmla="*/ 4 h 121"/>
                <a:gd name="T2" fmla="*/ 1 w 141"/>
                <a:gd name="T3" fmla="*/ 10 h 121"/>
                <a:gd name="T4" fmla="*/ 3 w 141"/>
                <a:gd name="T5" fmla="*/ 16 h 121"/>
                <a:gd name="T6" fmla="*/ 4 w 141"/>
                <a:gd name="T7" fmla="*/ 25 h 121"/>
                <a:gd name="T8" fmla="*/ 7 w 141"/>
                <a:gd name="T9" fmla="*/ 31 h 121"/>
                <a:gd name="T10" fmla="*/ 10 w 141"/>
                <a:gd name="T11" fmla="*/ 49 h 121"/>
                <a:gd name="T12" fmla="*/ 15 w 141"/>
                <a:gd name="T13" fmla="*/ 60 h 121"/>
                <a:gd name="T14" fmla="*/ 16 w 141"/>
                <a:gd name="T15" fmla="*/ 66 h 121"/>
                <a:gd name="T16" fmla="*/ 22 w 141"/>
                <a:gd name="T17" fmla="*/ 74 h 121"/>
                <a:gd name="T18" fmla="*/ 25 w 141"/>
                <a:gd name="T19" fmla="*/ 79 h 121"/>
                <a:gd name="T20" fmla="*/ 26 w 141"/>
                <a:gd name="T21" fmla="*/ 85 h 121"/>
                <a:gd name="T22" fmla="*/ 31 w 141"/>
                <a:gd name="T23" fmla="*/ 92 h 121"/>
                <a:gd name="T24" fmla="*/ 42 w 141"/>
                <a:gd name="T25" fmla="*/ 98 h 121"/>
                <a:gd name="T26" fmla="*/ 49 w 141"/>
                <a:gd name="T27" fmla="*/ 103 h 121"/>
                <a:gd name="T28" fmla="*/ 65 w 141"/>
                <a:gd name="T29" fmla="*/ 106 h 121"/>
                <a:gd name="T30" fmla="*/ 75 w 141"/>
                <a:gd name="T31" fmla="*/ 105 h 121"/>
                <a:gd name="T32" fmla="*/ 73 w 141"/>
                <a:gd name="T33" fmla="*/ 118 h 121"/>
                <a:gd name="T34" fmla="*/ 71 w 141"/>
                <a:gd name="T35" fmla="*/ 120 h 121"/>
                <a:gd name="T36" fmla="*/ 87 w 141"/>
                <a:gd name="T37" fmla="*/ 119 h 121"/>
                <a:gd name="T38" fmla="*/ 119 w 141"/>
                <a:gd name="T39" fmla="*/ 66 h 121"/>
                <a:gd name="T40" fmla="*/ 122 w 141"/>
                <a:gd name="T41" fmla="*/ 45 h 121"/>
                <a:gd name="T42" fmla="*/ 134 w 141"/>
                <a:gd name="T43" fmla="*/ 29 h 121"/>
                <a:gd name="T44" fmla="*/ 139 w 141"/>
                <a:gd name="T45" fmla="*/ 17 h 121"/>
                <a:gd name="T46" fmla="*/ 140 w 141"/>
                <a:gd name="T47" fmla="*/ 11 h 121"/>
                <a:gd name="T48" fmla="*/ 139 w 141"/>
                <a:gd name="T49" fmla="*/ 4 h 121"/>
                <a:gd name="T50" fmla="*/ 136 w 141"/>
                <a:gd name="T51" fmla="*/ 0 h 121"/>
                <a:gd name="T52" fmla="*/ 0 w 141"/>
                <a:gd name="T53" fmla="*/ 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1" h="121">
                  <a:moveTo>
                    <a:pt x="0" y="4"/>
                  </a:moveTo>
                  <a:lnTo>
                    <a:pt x="1" y="10"/>
                  </a:lnTo>
                  <a:lnTo>
                    <a:pt x="3" y="16"/>
                  </a:lnTo>
                  <a:lnTo>
                    <a:pt x="4" y="25"/>
                  </a:lnTo>
                  <a:lnTo>
                    <a:pt x="7" y="31"/>
                  </a:lnTo>
                  <a:lnTo>
                    <a:pt x="10" y="49"/>
                  </a:lnTo>
                  <a:lnTo>
                    <a:pt x="15" y="60"/>
                  </a:lnTo>
                  <a:lnTo>
                    <a:pt x="16" y="66"/>
                  </a:lnTo>
                  <a:lnTo>
                    <a:pt x="22" y="74"/>
                  </a:lnTo>
                  <a:lnTo>
                    <a:pt x="25" y="79"/>
                  </a:lnTo>
                  <a:lnTo>
                    <a:pt x="26" y="85"/>
                  </a:lnTo>
                  <a:lnTo>
                    <a:pt x="31" y="92"/>
                  </a:lnTo>
                  <a:lnTo>
                    <a:pt x="42" y="98"/>
                  </a:lnTo>
                  <a:lnTo>
                    <a:pt x="49" y="103"/>
                  </a:lnTo>
                  <a:lnTo>
                    <a:pt x="65" y="106"/>
                  </a:lnTo>
                  <a:lnTo>
                    <a:pt x="75" y="105"/>
                  </a:lnTo>
                  <a:lnTo>
                    <a:pt x="73" y="118"/>
                  </a:lnTo>
                  <a:lnTo>
                    <a:pt x="71" y="120"/>
                  </a:lnTo>
                  <a:lnTo>
                    <a:pt x="87" y="119"/>
                  </a:lnTo>
                  <a:lnTo>
                    <a:pt x="119" y="66"/>
                  </a:lnTo>
                  <a:lnTo>
                    <a:pt x="122" y="45"/>
                  </a:lnTo>
                  <a:lnTo>
                    <a:pt x="134" y="29"/>
                  </a:lnTo>
                  <a:lnTo>
                    <a:pt x="139" y="17"/>
                  </a:lnTo>
                  <a:lnTo>
                    <a:pt x="140" y="11"/>
                  </a:lnTo>
                  <a:lnTo>
                    <a:pt x="139" y="4"/>
                  </a:lnTo>
                  <a:lnTo>
                    <a:pt x="136" y="0"/>
                  </a:lnTo>
                  <a:lnTo>
                    <a:pt x="0" y="4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59" name="Freeform 51"/>
            <p:cNvSpPr>
              <a:spLocks/>
            </p:cNvSpPr>
            <p:nvPr/>
          </p:nvSpPr>
          <p:spPr bwMode="auto">
            <a:xfrm>
              <a:off x="3005" y="608"/>
              <a:ext cx="16" cy="49"/>
            </a:xfrm>
            <a:custGeom>
              <a:avLst/>
              <a:gdLst>
                <a:gd name="T0" fmla="*/ 7 w 16"/>
                <a:gd name="T1" fmla="*/ 9 h 49"/>
                <a:gd name="T2" fmla="*/ 7 w 16"/>
                <a:gd name="T3" fmla="*/ 5 h 49"/>
                <a:gd name="T4" fmla="*/ 0 w 16"/>
                <a:gd name="T5" fmla="*/ 0 h 49"/>
                <a:gd name="T6" fmla="*/ 0 w 16"/>
                <a:gd name="T7" fmla="*/ 5 h 49"/>
                <a:gd name="T8" fmla="*/ 1 w 16"/>
                <a:gd name="T9" fmla="*/ 14 h 49"/>
                <a:gd name="T10" fmla="*/ 1 w 16"/>
                <a:gd name="T11" fmla="*/ 24 h 49"/>
                <a:gd name="T12" fmla="*/ 2 w 16"/>
                <a:gd name="T13" fmla="*/ 28 h 49"/>
                <a:gd name="T14" fmla="*/ 3 w 16"/>
                <a:gd name="T15" fmla="*/ 33 h 49"/>
                <a:gd name="T16" fmla="*/ 6 w 16"/>
                <a:gd name="T17" fmla="*/ 37 h 49"/>
                <a:gd name="T18" fmla="*/ 8 w 16"/>
                <a:gd name="T19" fmla="*/ 40 h 49"/>
                <a:gd name="T20" fmla="*/ 11 w 16"/>
                <a:gd name="T21" fmla="*/ 44 h 49"/>
                <a:gd name="T22" fmla="*/ 13 w 16"/>
                <a:gd name="T23" fmla="*/ 47 h 49"/>
                <a:gd name="T24" fmla="*/ 15 w 16"/>
                <a:gd name="T25" fmla="*/ 48 h 49"/>
                <a:gd name="T26" fmla="*/ 7 w 16"/>
                <a:gd name="T27" fmla="*/ 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49">
                  <a:moveTo>
                    <a:pt x="7" y="9"/>
                  </a:moveTo>
                  <a:lnTo>
                    <a:pt x="7" y="5"/>
                  </a:lnTo>
                  <a:lnTo>
                    <a:pt x="0" y="0"/>
                  </a:lnTo>
                  <a:lnTo>
                    <a:pt x="0" y="5"/>
                  </a:lnTo>
                  <a:lnTo>
                    <a:pt x="1" y="14"/>
                  </a:lnTo>
                  <a:lnTo>
                    <a:pt x="1" y="24"/>
                  </a:lnTo>
                  <a:lnTo>
                    <a:pt x="2" y="28"/>
                  </a:lnTo>
                  <a:lnTo>
                    <a:pt x="3" y="33"/>
                  </a:lnTo>
                  <a:lnTo>
                    <a:pt x="6" y="37"/>
                  </a:lnTo>
                  <a:lnTo>
                    <a:pt x="8" y="40"/>
                  </a:lnTo>
                  <a:lnTo>
                    <a:pt x="11" y="44"/>
                  </a:lnTo>
                  <a:lnTo>
                    <a:pt x="13" y="47"/>
                  </a:lnTo>
                  <a:lnTo>
                    <a:pt x="15" y="48"/>
                  </a:lnTo>
                  <a:lnTo>
                    <a:pt x="7" y="9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60" name="Freeform 52"/>
            <p:cNvSpPr>
              <a:spLocks/>
            </p:cNvSpPr>
            <p:nvPr/>
          </p:nvSpPr>
          <p:spPr bwMode="auto">
            <a:xfrm>
              <a:off x="2999" y="521"/>
              <a:ext cx="156" cy="105"/>
            </a:xfrm>
            <a:custGeom>
              <a:avLst/>
              <a:gdLst>
                <a:gd name="T0" fmla="*/ 12 w 156"/>
                <a:gd name="T1" fmla="*/ 94 h 105"/>
                <a:gd name="T2" fmla="*/ 137 w 156"/>
                <a:gd name="T3" fmla="*/ 104 h 105"/>
                <a:gd name="T4" fmla="*/ 149 w 156"/>
                <a:gd name="T5" fmla="*/ 94 h 105"/>
                <a:gd name="T6" fmla="*/ 153 w 156"/>
                <a:gd name="T7" fmla="*/ 86 h 105"/>
                <a:gd name="T8" fmla="*/ 155 w 156"/>
                <a:gd name="T9" fmla="*/ 78 h 105"/>
                <a:gd name="T10" fmla="*/ 154 w 156"/>
                <a:gd name="T11" fmla="*/ 59 h 105"/>
                <a:gd name="T12" fmla="*/ 148 w 156"/>
                <a:gd name="T13" fmla="*/ 39 h 105"/>
                <a:gd name="T14" fmla="*/ 139 w 156"/>
                <a:gd name="T15" fmla="*/ 22 h 105"/>
                <a:gd name="T16" fmla="*/ 128 w 156"/>
                <a:gd name="T17" fmla="*/ 12 h 105"/>
                <a:gd name="T18" fmla="*/ 119 w 156"/>
                <a:gd name="T19" fmla="*/ 10 h 105"/>
                <a:gd name="T20" fmla="*/ 107 w 156"/>
                <a:gd name="T21" fmla="*/ 6 h 105"/>
                <a:gd name="T22" fmla="*/ 94 w 156"/>
                <a:gd name="T23" fmla="*/ 0 h 105"/>
                <a:gd name="T24" fmla="*/ 77 w 156"/>
                <a:gd name="T25" fmla="*/ 0 h 105"/>
                <a:gd name="T26" fmla="*/ 59 w 156"/>
                <a:gd name="T27" fmla="*/ 2 h 105"/>
                <a:gd name="T28" fmla="*/ 42 w 156"/>
                <a:gd name="T29" fmla="*/ 9 h 105"/>
                <a:gd name="T30" fmla="*/ 33 w 156"/>
                <a:gd name="T31" fmla="*/ 13 h 105"/>
                <a:gd name="T32" fmla="*/ 20 w 156"/>
                <a:gd name="T33" fmla="*/ 19 h 105"/>
                <a:gd name="T34" fmla="*/ 11 w 156"/>
                <a:gd name="T35" fmla="*/ 30 h 105"/>
                <a:gd name="T36" fmla="*/ 6 w 156"/>
                <a:gd name="T37" fmla="*/ 40 h 105"/>
                <a:gd name="T38" fmla="*/ 0 w 156"/>
                <a:gd name="T39" fmla="*/ 54 h 105"/>
                <a:gd name="T40" fmla="*/ 1 w 156"/>
                <a:gd name="T41" fmla="*/ 69 h 105"/>
                <a:gd name="T42" fmla="*/ 3 w 156"/>
                <a:gd name="T43" fmla="*/ 84 h 105"/>
                <a:gd name="T44" fmla="*/ 12 w 156"/>
                <a:gd name="T45" fmla="*/ 9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6" h="105">
                  <a:moveTo>
                    <a:pt x="12" y="94"/>
                  </a:moveTo>
                  <a:lnTo>
                    <a:pt x="137" y="104"/>
                  </a:lnTo>
                  <a:lnTo>
                    <a:pt x="149" y="94"/>
                  </a:lnTo>
                  <a:lnTo>
                    <a:pt x="153" y="86"/>
                  </a:lnTo>
                  <a:lnTo>
                    <a:pt x="155" y="78"/>
                  </a:lnTo>
                  <a:lnTo>
                    <a:pt x="154" y="59"/>
                  </a:lnTo>
                  <a:lnTo>
                    <a:pt x="148" y="39"/>
                  </a:lnTo>
                  <a:lnTo>
                    <a:pt x="139" y="22"/>
                  </a:lnTo>
                  <a:lnTo>
                    <a:pt x="128" y="12"/>
                  </a:lnTo>
                  <a:lnTo>
                    <a:pt x="119" y="10"/>
                  </a:lnTo>
                  <a:lnTo>
                    <a:pt x="107" y="6"/>
                  </a:lnTo>
                  <a:lnTo>
                    <a:pt x="94" y="0"/>
                  </a:lnTo>
                  <a:lnTo>
                    <a:pt x="77" y="0"/>
                  </a:lnTo>
                  <a:lnTo>
                    <a:pt x="59" y="2"/>
                  </a:lnTo>
                  <a:lnTo>
                    <a:pt x="42" y="9"/>
                  </a:lnTo>
                  <a:lnTo>
                    <a:pt x="33" y="13"/>
                  </a:lnTo>
                  <a:lnTo>
                    <a:pt x="20" y="19"/>
                  </a:lnTo>
                  <a:lnTo>
                    <a:pt x="11" y="30"/>
                  </a:lnTo>
                  <a:lnTo>
                    <a:pt x="6" y="40"/>
                  </a:lnTo>
                  <a:lnTo>
                    <a:pt x="0" y="54"/>
                  </a:lnTo>
                  <a:lnTo>
                    <a:pt x="1" y="69"/>
                  </a:lnTo>
                  <a:lnTo>
                    <a:pt x="3" y="84"/>
                  </a:lnTo>
                  <a:lnTo>
                    <a:pt x="12" y="94"/>
                  </a:lnTo>
                </a:path>
              </a:pathLst>
            </a:custGeom>
            <a:solidFill>
              <a:srgbClr val="E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61" name="Freeform 53"/>
            <p:cNvSpPr>
              <a:spLocks/>
            </p:cNvSpPr>
            <p:nvPr/>
          </p:nvSpPr>
          <p:spPr bwMode="auto">
            <a:xfrm>
              <a:off x="3015" y="563"/>
              <a:ext cx="118" cy="155"/>
            </a:xfrm>
            <a:custGeom>
              <a:avLst/>
              <a:gdLst>
                <a:gd name="T0" fmla="*/ 100 w 118"/>
                <a:gd name="T1" fmla="*/ 1 h 155"/>
                <a:gd name="T2" fmla="*/ 103 w 118"/>
                <a:gd name="T3" fmla="*/ 2 h 155"/>
                <a:gd name="T4" fmla="*/ 115 w 118"/>
                <a:gd name="T5" fmla="*/ 31 h 155"/>
                <a:gd name="T6" fmla="*/ 115 w 118"/>
                <a:gd name="T7" fmla="*/ 51 h 155"/>
                <a:gd name="T8" fmla="*/ 117 w 118"/>
                <a:gd name="T9" fmla="*/ 64 h 155"/>
                <a:gd name="T10" fmla="*/ 117 w 118"/>
                <a:gd name="T11" fmla="*/ 70 h 155"/>
                <a:gd name="T12" fmla="*/ 116 w 118"/>
                <a:gd name="T13" fmla="*/ 77 h 155"/>
                <a:gd name="T14" fmla="*/ 114 w 118"/>
                <a:gd name="T15" fmla="*/ 81 h 155"/>
                <a:gd name="T16" fmla="*/ 113 w 118"/>
                <a:gd name="T17" fmla="*/ 84 h 155"/>
                <a:gd name="T18" fmla="*/ 110 w 118"/>
                <a:gd name="T19" fmla="*/ 94 h 155"/>
                <a:gd name="T20" fmla="*/ 105 w 118"/>
                <a:gd name="T21" fmla="*/ 115 h 155"/>
                <a:gd name="T22" fmla="*/ 100 w 118"/>
                <a:gd name="T23" fmla="*/ 125 h 155"/>
                <a:gd name="T24" fmla="*/ 97 w 118"/>
                <a:gd name="T25" fmla="*/ 132 h 155"/>
                <a:gd name="T26" fmla="*/ 88 w 118"/>
                <a:gd name="T27" fmla="*/ 143 h 155"/>
                <a:gd name="T28" fmla="*/ 80 w 118"/>
                <a:gd name="T29" fmla="*/ 148 h 155"/>
                <a:gd name="T30" fmla="*/ 73 w 118"/>
                <a:gd name="T31" fmla="*/ 152 h 155"/>
                <a:gd name="T32" fmla="*/ 67 w 118"/>
                <a:gd name="T33" fmla="*/ 154 h 155"/>
                <a:gd name="T34" fmla="*/ 60 w 118"/>
                <a:gd name="T35" fmla="*/ 154 h 155"/>
                <a:gd name="T36" fmla="*/ 53 w 118"/>
                <a:gd name="T37" fmla="*/ 153 h 155"/>
                <a:gd name="T38" fmla="*/ 46 w 118"/>
                <a:gd name="T39" fmla="*/ 151 h 155"/>
                <a:gd name="T40" fmla="*/ 39 w 118"/>
                <a:gd name="T41" fmla="*/ 148 h 155"/>
                <a:gd name="T42" fmla="*/ 33 w 118"/>
                <a:gd name="T43" fmla="*/ 142 h 155"/>
                <a:gd name="T44" fmla="*/ 21 w 118"/>
                <a:gd name="T45" fmla="*/ 128 h 155"/>
                <a:gd name="T46" fmla="*/ 20 w 118"/>
                <a:gd name="T47" fmla="*/ 120 h 155"/>
                <a:gd name="T48" fmla="*/ 14 w 118"/>
                <a:gd name="T49" fmla="*/ 106 h 155"/>
                <a:gd name="T50" fmla="*/ 10 w 118"/>
                <a:gd name="T51" fmla="*/ 87 h 155"/>
                <a:gd name="T52" fmla="*/ 5 w 118"/>
                <a:gd name="T53" fmla="*/ 77 h 155"/>
                <a:gd name="T54" fmla="*/ 5 w 118"/>
                <a:gd name="T55" fmla="*/ 73 h 155"/>
                <a:gd name="T56" fmla="*/ 0 w 118"/>
                <a:gd name="T57" fmla="*/ 65 h 155"/>
                <a:gd name="T58" fmla="*/ 2 w 118"/>
                <a:gd name="T59" fmla="*/ 58 h 155"/>
                <a:gd name="T60" fmla="*/ 14 w 118"/>
                <a:gd name="T61" fmla="*/ 49 h 155"/>
                <a:gd name="T62" fmla="*/ 14 w 118"/>
                <a:gd name="T63" fmla="*/ 32 h 155"/>
                <a:gd name="T64" fmla="*/ 14 w 118"/>
                <a:gd name="T65" fmla="*/ 23 h 155"/>
                <a:gd name="T66" fmla="*/ 20 w 118"/>
                <a:gd name="T67" fmla="*/ 16 h 155"/>
                <a:gd name="T68" fmla="*/ 27 w 118"/>
                <a:gd name="T69" fmla="*/ 15 h 155"/>
                <a:gd name="T70" fmla="*/ 35 w 118"/>
                <a:gd name="T71" fmla="*/ 17 h 155"/>
                <a:gd name="T72" fmla="*/ 48 w 118"/>
                <a:gd name="T73" fmla="*/ 17 h 155"/>
                <a:gd name="T74" fmla="*/ 59 w 118"/>
                <a:gd name="T75" fmla="*/ 16 h 155"/>
                <a:gd name="T76" fmla="*/ 69 w 118"/>
                <a:gd name="T77" fmla="*/ 15 h 155"/>
                <a:gd name="T78" fmla="*/ 88 w 118"/>
                <a:gd name="T79" fmla="*/ 11 h 155"/>
                <a:gd name="T80" fmla="*/ 94 w 118"/>
                <a:gd name="T81" fmla="*/ 6 h 155"/>
                <a:gd name="T82" fmla="*/ 101 w 118"/>
                <a:gd name="T83" fmla="*/ 0 h 155"/>
                <a:gd name="T84" fmla="*/ 100 w 118"/>
                <a:gd name="T85" fmla="*/ 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8" h="155">
                  <a:moveTo>
                    <a:pt x="100" y="1"/>
                  </a:moveTo>
                  <a:lnTo>
                    <a:pt x="103" y="2"/>
                  </a:lnTo>
                  <a:lnTo>
                    <a:pt x="115" y="31"/>
                  </a:lnTo>
                  <a:lnTo>
                    <a:pt x="115" y="51"/>
                  </a:lnTo>
                  <a:lnTo>
                    <a:pt x="117" y="64"/>
                  </a:lnTo>
                  <a:lnTo>
                    <a:pt x="117" y="70"/>
                  </a:lnTo>
                  <a:lnTo>
                    <a:pt x="116" y="77"/>
                  </a:lnTo>
                  <a:lnTo>
                    <a:pt x="114" y="81"/>
                  </a:lnTo>
                  <a:lnTo>
                    <a:pt x="113" y="84"/>
                  </a:lnTo>
                  <a:lnTo>
                    <a:pt x="110" y="94"/>
                  </a:lnTo>
                  <a:lnTo>
                    <a:pt x="105" y="115"/>
                  </a:lnTo>
                  <a:lnTo>
                    <a:pt x="100" y="125"/>
                  </a:lnTo>
                  <a:lnTo>
                    <a:pt x="97" y="132"/>
                  </a:lnTo>
                  <a:lnTo>
                    <a:pt x="88" y="143"/>
                  </a:lnTo>
                  <a:lnTo>
                    <a:pt x="80" y="148"/>
                  </a:lnTo>
                  <a:lnTo>
                    <a:pt x="73" y="152"/>
                  </a:lnTo>
                  <a:lnTo>
                    <a:pt x="67" y="154"/>
                  </a:lnTo>
                  <a:lnTo>
                    <a:pt x="60" y="154"/>
                  </a:lnTo>
                  <a:lnTo>
                    <a:pt x="53" y="153"/>
                  </a:lnTo>
                  <a:lnTo>
                    <a:pt x="46" y="151"/>
                  </a:lnTo>
                  <a:lnTo>
                    <a:pt x="39" y="148"/>
                  </a:lnTo>
                  <a:lnTo>
                    <a:pt x="33" y="142"/>
                  </a:lnTo>
                  <a:lnTo>
                    <a:pt x="21" y="128"/>
                  </a:lnTo>
                  <a:lnTo>
                    <a:pt x="20" y="120"/>
                  </a:lnTo>
                  <a:lnTo>
                    <a:pt x="14" y="106"/>
                  </a:lnTo>
                  <a:lnTo>
                    <a:pt x="10" y="87"/>
                  </a:lnTo>
                  <a:lnTo>
                    <a:pt x="5" y="77"/>
                  </a:lnTo>
                  <a:lnTo>
                    <a:pt x="5" y="73"/>
                  </a:lnTo>
                  <a:lnTo>
                    <a:pt x="0" y="65"/>
                  </a:lnTo>
                  <a:lnTo>
                    <a:pt x="2" y="58"/>
                  </a:lnTo>
                  <a:lnTo>
                    <a:pt x="14" y="49"/>
                  </a:lnTo>
                  <a:lnTo>
                    <a:pt x="14" y="32"/>
                  </a:lnTo>
                  <a:lnTo>
                    <a:pt x="14" y="23"/>
                  </a:lnTo>
                  <a:lnTo>
                    <a:pt x="20" y="16"/>
                  </a:lnTo>
                  <a:lnTo>
                    <a:pt x="27" y="15"/>
                  </a:lnTo>
                  <a:lnTo>
                    <a:pt x="35" y="17"/>
                  </a:lnTo>
                  <a:lnTo>
                    <a:pt x="48" y="17"/>
                  </a:lnTo>
                  <a:lnTo>
                    <a:pt x="59" y="16"/>
                  </a:lnTo>
                  <a:lnTo>
                    <a:pt x="69" y="15"/>
                  </a:lnTo>
                  <a:lnTo>
                    <a:pt x="88" y="11"/>
                  </a:lnTo>
                  <a:lnTo>
                    <a:pt x="94" y="6"/>
                  </a:lnTo>
                  <a:lnTo>
                    <a:pt x="101" y="0"/>
                  </a:lnTo>
                  <a:lnTo>
                    <a:pt x="100" y="1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62" name="Freeform 54"/>
            <p:cNvSpPr>
              <a:spLocks/>
            </p:cNvSpPr>
            <p:nvPr/>
          </p:nvSpPr>
          <p:spPr bwMode="auto">
            <a:xfrm>
              <a:off x="3064" y="652"/>
              <a:ext cx="25" cy="12"/>
            </a:xfrm>
            <a:custGeom>
              <a:avLst/>
              <a:gdLst>
                <a:gd name="T0" fmla="*/ 4 w 25"/>
                <a:gd name="T1" fmla="*/ 1 h 12"/>
                <a:gd name="T2" fmla="*/ 2 w 25"/>
                <a:gd name="T3" fmla="*/ 4 h 12"/>
                <a:gd name="T4" fmla="*/ 2 w 25"/>
                <a:gd name="T5" fmla="*/ 7 h 12"/>
                <a:gd name="T6" fmla="*/ 8 w 25"/>
                <a:gd name="T7" fmla="*/ 8 h 12"/>
                <a:gd name="T8" fmla="*/ 14 w 25"/>
                <a:gd name="T9" fmla="*/ 10 h 12"/>
                <a:gd name="T10" fmla="*/ 19 w 25"/>
                <a:gd name="T11" fmla="*/ 8 h 12"/>
                <a:gd name="T12" fmla="*/ 22 w 25"/>
                <a:gd name="T13" fmla="*/ 6 h 12"/>
                <a:gd name="T14" fmla="*/ 21 w 25"/>
                <a:gd name="T15" fmla="*/ 4 h 12"/>
                <a:gd name="T16" fmla="*/ 19 w 25"/>
                <a:gd name="T17" fmla="*/ 0 h 12"/>
                <a:gd name="T18" fmla="*/ 21 w 25"/>
                <a:gd name="T19" fmla="*/ 2 h 12"/>
                <a:gd name="T20" fmla="*/ 24 w 25"/>
                <a:gd name="T21" fmla="*/ 5 h 12"/>
                <a:gd name="T22" fmla="*/ 23 w 25"/>
                <a:gd name="T23" fmla="*/ 8 h 12"/>
                <a:gd name="T24" fmla="*/ 17 w 25"/>
                <a:gd name="T25" fmla="*/ 10 h 12"/>
                <a:gd name="T26" fmla="*/ 15 w 25"/>
                <a:gd name="T27" fmla="*/ 11 h 12"/>
                <a:gd name="T28" fmla="*/ 10 w 25"/>
                <a:gd name="T29" fmla="*/ 10 h 12"/>
                <a:gd name="T30" fmla="*/ 5 w 25"/>
                <a:gd name="T31" fmla="*/ 9 h 12"/>
                <a:gd name="T32" fmla="*/ 1 w 25"/>
                <a:gd name="T33" fmla="*/ 8 h 12"/>
                <a:gd name="T34" fmla="*/ 0 w 25"/>
                <a:gd name="T35" fmla="*/ 5 h 12"/>
                <a:gd name="T36" fmla="*/ 2 w 25"/>
                <a:gd name="T37" fmla="*/ 1 h 12"/>
                <a:gd name="T38" fmla="*/ 4 w 25"/>
                <a:gd name="T3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12">
                  <a:moveTo>
                    <a:pt x="4" y="1"/>
                  </a:moveTo>
                  <a:lnTo>
                    <a:pt x="2" y="4"/>
                  </a:lnTo>
                  <a:lnTo>
                    <a:pt x="2" y="7"/>
                  </a:lnTo>
                  <a:lnTo>
                    <a:pt x="8" y="8"/>
                  </a:lnTo>
                  <a:lnTo>
                    <a:pt x="14" y="10"/>
                  </a:lnTo>
                  <a:lnTo>
                    <a:pt x="19" y="8"/>
                  </a:lnTo>
                  <a:lnTo>
                    <a:pt x="22" y="6"/>
                  </a:lnTo>
                  <a:lnTo>
                    <a:pt x="21" y="4"/>
                  </a:lnTo>
                  <a:lnTo>
                    <a:pt x="19" y="0"/>
                  </a:lnTo>
                  <a:lnTo>
                    <a:pt x="21" y="2"/>
                  </a:lnTo>
                  <a:lnTo>
                    <a:pt x="24" y="5"/>
                  </a:lnTo>
                  <a:lnTo>
                    <a:pt x="23" y="8"/>
                  </a:lnTo>
                  <a:lnTo>
                    <a:pt x="17" y="10"/>
                  </a:lnTo>
                  <a:lnTo>
                    <a:pt x="15" y="11"/>
                  </a:lnTo>
                  <a:lnTo>
                    <a:pt x="10" y="10"/>
                  </a:lnTo>
                  <a:lnTo>
                    <a:pt x="5" y="9"/>
                  </a:lnTo>
                  <a:lnTo>
                    <a:pt x="1" y="8"/>
                  </a:lnTo>
                  <a:lnTo>
                    <a:pt x="0" y="5"/>
                  </a:lnTo>
                  <a:lnTo>
                    <a:pt x="2" y="1"/>
                  </a:lnTo>
                  <a:lnTo>
                    <a:pt x="4" y="1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63" name="Freeform 55"/>
            <p:cNvSpPr>
              <a:spLocks/>
            </p:cNvSpPr>
            <p:nvPr/>
          </p:nvSpPr>
          <p:spPr bwMode="auto">
            <a:xfrm>
              <a:off x="3143" y="623"/>
              <a:ext cx="6" cy="8"/>
            </a:xfrm>
            <a:custGeom>
              <a:avLst/>
              <a:gdLst>
                <a:gd name="T0" fmla="*/ 0 w 6"/>
                <a:gd name="T1" fmla="*/ 6 h 8"/>
                <a:gd name="T2" fmla="*/ 5 w 6"/>
                <a:gd name="T3" fmla="*/ 0 h 8"/>
                <a:gd name="T4" fmla="*/ 5 w 6"/>
                <a:gd name="T5" fmla="*/ 7 h 8"/>
                <a:gd name="T6" fmla="*/ 0 w 6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0" y="6"/>
                  </a:moveTo>
                  <a:lnTo>
                    <a:pt x="5" y="0"/>
                  </a:lnTo>
                  <a:lnTo>
                    <a:pt x="5" y="7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64" name="Freeform 56"/>
            <p:cNvSpPr>
              <a:spLocks/>
            </p:cNvSpPr>
            <p:nvPr/>
          </p:nvSpPr>
          <p:spPr bwMode="auto">
            <a:xfrm>
              <a:off x="3136" y="638"/>
              <a:ext cx="9" cy="16"/>
            </a:xfrm>
            <a:custGeom>
              <a:avLst/>
              <a:gdLst>
                <a:gd name="T0" fmla="*/ 1 w 9"/>
                <a:gd name="T1" fmla="*/ 15 h 16"/>
                <a:gd name="T2" fmla="*/ 0 w 9"/>
                <a:gd name="T3" fmla="*/ 13 h 16"/>
                <a:gd name="T4" fmla="*/ 1 w 9"/>
                <a:gd name="T5" fmla="*/ 10 h 16"/>
                <a:gd name="T6" fmla="*/ 2 w 9"/>
                <a:gd name="T7" fmla="*/ 8 h 16"/>
                <a:gd name="T8" fmla="*/ 2 w 9"/>
                <a:gd name="T9" fmla="*/ 6 h 16"/>
                <a:gd name="T10" fmla="*/ 3 w 9"/>
                <a:gd name="T11" fmla="*/ 6 h 16"/>
                <a:gd name="T12" fmla="*/ 8 w 9"/>
                <a:gd name="T13" fmla="*/ 0 h 16"/>
                <a:gd name="T14" fmla="*/ 8 w 9"/>
                <a:gd name="T15" fmla="*/ 3 h 16"/>
                <a:gd name="T16" fmla="*/ 7 w 9"/>
                <a:gd name="T17" fmla="*/ 6 h 16"/>
                <a:gd name="T18" fmla="*/ 6 w 9"/>
                <a:gd name="T19" fmla="*/ 9 h 16"/>
                <a:gd name="T20" fmla="*/ 3 w 9"/>
                <a:gd name="T21" fmla="*/ 12 h 16"/>
                <a:gd name="T22" fmla="*/ 1 w 9"/>
                <a:gd name="T23" fmla="*/ 14 h 16"/>
                <a:gd name="T24" fmla="*/ 1 w 9"/>
                <a:gd name="T25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16">
                  <a:moveTo>
                    <a:pt x="1" y="15"/>
                  </a:moveTo>
                  <a:lnTo>
                    <a:pt x="0" y="13"/>
                  </a:lnTo>
                  <a:lnTo>
                    <a:pt x="1" y="10"/>
                  </a:lnTo>
                  <a:lnTo>
                    <a:pt x="2" y="8"/>
                  </a:lnTo>
                  <a:lnTo>
                    <a:pt x="2" y="6"/>
                  </a:lnTo>
                  <a:lnTo>
                    <a:pt x="3" y="6"/>
                  </a:lnTo>
                  <a:lnTo>
                    <a:pt x="8" y="0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9"/>
                  </a:lnTo>
                  <a:lnTo>
                    <a:pt x="3" y="12"/>
                  </a:lnTo>
                  <a:lnTo>
                    <a:pt x="1" y="14"/>
                  </a:lnTo>
                  <a:lnTo>
                    <a:pt x="1" y="1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65" name="Freeform 57"/>
            <p:cNvSpPr>
              <a:spLocks/>
            </p:cNvSpPr>
            <p:nvPr/>
          </p:nvSpPr>
          <p:spPr bwMode="auto">
            <a:xfrm>
              <a:off x="3058" y="681"/>
              <a:ext cx="38" cy="4"/>
            </a:xfrm>
            <a:custGeom>
              <a:avLst/>
              <a:gdLst>
                <a:gd name="T0" fmla="*/ 0 w 38"/>
                <a:gd name="T1" fmla="*/ 1 h 4"/>
                <a:gd name="T2" fmla="*/ 2 w 38"/>
                <a:gd name="T3" fmla="*/ 1 h 4"/>
                <a:gd name="T4" fmla="*/ 7 w 38"/>
                <a:gd name="T5" fmla="*/ 2 h 4"/>
                <a:gd name="T6" fmla="*/ 13 w 38"/>
                <a:gd name="T7" fmla="*/ 3 h 4"/>
                <a:gd name="T8" fmla="*/ 19 w 38"/>
                <a:gd name="T9" fmla="*/ 3 h 4"/>
                <a:gd name="T10" fmla="*/ 26 w 38"/>
                <a:gd name="T11" fmla="*/ 3 h 4"/>
                <a:gd name="T12" fmla="*/ 30 w 38"/>
                <a:gd name="T13" fmla="*/ 2 h 4"/>
                <a:gd name="T14" fmla="*/ 35 w 38"/>
                <a:gd name="T15" fmla="*/ 1 h 4"/>
                <a:gd name="T16" fmla="*/ 37 w 38"/>
                <a:gd name="T17" fmla="*/ 0 h 4"/>
                <a:gd name="T18" fmla="*/ 30 w 38"/>
                <a:gd name="T19" fmla="*/ 0 h 4"/>
                <a:gd name="T20" fmla="*/ 21 w 38"/>
                <a:gd name="T21" fmla="*/ 1 h 4"/>
                <a:gd name="T22" fmla="*/ 14 w 38"/>
                <a:gd name="T23" fmla="*/ 1 h 4"/>
                <a:gd name="T24" fmla="*/ 7 w 38"/>
                <a:gd name="T25" fmla="*/ 1 h 4"/>
                <a:gd name="T26" fmla="*/ 0 w 38"/>
                <a:gd name="T27" fmla="*/ 1 h 4"/>
                <a:gd name="T28" fmla="*/ 0 w 38"/>
                <a:gd name="T2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4">
                  <a:moveTo>
                    <a:pt x="0" y="1"/>
                  </a:moveTo>
                  <a:lnTo>
                    <a:pt x="2" y="1"/>
                  </a:lnTo>
                  <a:lnTo>
                    <a:pt x="7" y="2"/>
                  </a:lnTo>
                  <a:lnTo>
                    <a:pt x="13" y="3"/>
                  </a:lnTo>
                  <a:lnTo>
                    <a:pt x="19" y="3"/>
                  </a:lnTo>
                  <a:lnTo>
                    <a:pt x="26" y="3"/>
                  </a:lnTo>
                  <a:lnTo>
                    <a:pt x="30" y="2"/>
                  </a:lnTo>
                  <a:lnTo>
                    <a:pt x="35" y="1"/>
                  </a:lnTo>
                  <a:lnTo>
                    <a:pt x="37" y="0"/>
                  </a:lnTo>
                  <a:lnTo>
                    <a:pt x="30" y="0"/>
                  </a:lnTo>
                  <a:lnTo>
                    <a:pt x="21" y="1"/>
                  </a:lnTo>
                  <a:lnTo>
                    <a:pt x="14" y="1"/>
                  </a:lnTo>
                  <a:lnTo>
                    <a:pt x="7" y="1"/>
                  </a:lnTo>
                  <a:lnTo>
                    <a:pt x="0" y="1"/>
                  </a:lnTo>
                  <a:lnTo>
                    <a:pt x="0" y="1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E0E0E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66" name="Freeform 58"/>
            <p:cNvSpPr>
              <a:spLocks/>
            </p:cNvSpPr>
            <p:nvPr/>
          </p:nvSpPr>
          <p:spPr bwMode="auto">
            <a:xfrm>
              <a:off x="3065" y="525"/>
              <a:ext cx="35" cy="37"/>
            </a:xfrm>
            <a:custGeom>
              <a:avLst/>
              <a:gdLst>
                <a:gd name="T0" fmla="*/ 12 w 35"/>
                <a:gd name="T1" fmla="*/ 0 h 37"/>
                <a:gd name="T2" fmla="*/ 18 w 35"/>
                <a:gd name="T3" fmla="*/ 2 h 37"/>
                <a:gd name="T4" fmla="*/ 29 w 35"/>
                <a:gd name="T5" fmla="*/ 1 h 37"/>
                <a:gd name="T6" fmla="*/ 33 w 35"/>
                <a:gd name="T7" fmla="*/ 4 h 37"/>
                <a:gd name="T8" fmla="*/ 32 w 35"/>
                <a:gd name="T9" fmla="*/ 7 h 37"/>
                <a:gd name="T10" fmla="*/ 34 w 35"/>
                <a:gd name="T11" fmla="*/ 11 h 37"/>
                <a:gd name="T12" fmla="*/ 31 w 35"/>
                <a:gd name="T13" fmla="*/ 11 h 37"/>
                <a:gd name="T14" fmla="*/ 26 w 35"/>
                <a:gd name="T15" fmla="*/ 9 h 37"/>
                <a:gd name="T16" fmla="*/ 23 w 35"/>
                <a:gd name="T17" fmla="*/ 11 h 37"/>
                <a:gd name="T18" fmla="*/ 27 w 35"/>
                <a:gd name="T19" fmla="*/ 12 h 37"/>
                <a:gd name="T20" fmla="*/ 23 w 35"/>
                <a:gd name="T21" fmla="*/ 15 h 37"/>
                <a:gd name="T22" fmla="*/ 25 w 35"/>
                <a:gd name="T23" fmla="*/ 19 h 37"/>
                <a:gd name="T24" fmla="*/ 28 w 35"/>
                <a:gd name="T25" fmla="*/ 26 h 37"/>
                <a:gd name="T26" fmla="*/ 23 w 35"/>
                <a:gd name="T27" fmla="*/ 25 h 37"/>
                <a:gd name="T28" fmla="*/ 23 w 35"/>
                <a:gd name="T29" fmla="*/ 28 h 37"/>
                <a:gd name="T30" fmla="*/ 25 w 35"/>
                <a:gd name="T31" fmla="*/ 31 h 37"/>
                <a:gd name="T32" fmla="*/ 20 w 35"/>
                <a:gd name="T33" fmla="*/ 30 h 37"/>
                <a:gd name="T34" fmla="*/ 20 w 35"/>
                <a:gd name="T35" fmla="*/ 34 h 37"/>
                <a:gd name="T36" fmla="*/ 10 w 35"/>
                <a:gd name="T37" fmla="*/ 36 h 37"/>
                <a:gd name="T38" fmla="*/ 0 w 35"/>
                <a:gd name="T39" fmla="*/ 34 h 37"/>
                <a:gd name="T40" fmla="*/ 15 w 35"/>
                <a:gd name="T41" fmla="*/ 28 h 37"/>
                <a:gd name="T42" fmla="*/ 14 w 35"/>
                <a:gd name="T43" fmla="*/ 25 h 37"/>
                <a:gd name="T44" fmla="*/ 18 w 35"/>
                <a:gd name="T45" fmla="*/ 22 h 37"/>
                <a:gd name="T46" fmla="*/ 1 w 35"/>
                <a:gd name="T47" fmla="*/ 15 h 37"/>
                <a:gd name="T48" fmla="*/ 20 w 35"/>
                <a:gd name="T49" fmla="*/ 15 h 37"/>
                <a:gd name="T50" fmla="*/ 14 w 35"/>
                <a:gd name="T51" fmla="*/ 9 h 37"/>
                <a:gd name="T52" fmla="*/ 23 w 35"/>
                <a:gd name="T53" fmla="*/ 4 h 37"/>
                <a:gd name="T54" fmla="*/ 12 w 35"/>
                <a:gd name="T5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" h="37">
                  <a:moveTo>
                    <a:pt x="12" y="0"/>
                  </a:moveTo>
                  <a:lnTo>
                    <a:pt x="18" y="2"/>
                  </a:lnTo>
                  <a:lnTo>
                    <a:pt x="29" y="1"/>
                  </a:lnTo>
                  <a:lnTo>
                    <a:pt x="33" y="4"/>
                  </a:lnTo>
                  <a:lnTo>
                    <a:pt x="32" y="7"/>
                  </a:lnTo>
                  <a:lnTo>
                    <a:pt x="34" y="11"/>
                  </a:lnTo>
                  <a:lnTo>
                    <a:pt x="31" y="11"/>
                  </a:lnTo>
                  <a:lnTo>
                    <a:pt x="26" y="9"/>
                  </a:lnTo>
                  <a:lnTo>
                    <a:pt x="23" y="11"/>
                  </a:lnTo>
                  <a:lnTo>
                    <a:pt x="27" y="12"/>
                  </a:lnTo>
                  <a:lnTo>
                    <a:pt x="23" y="15"/>
                  </a:lnTo>
                  <a:lnTo>
                    <a:pt x="25" y="19"/>
                  </a:lnTo>
                  <a:lnTo>
                    <a:pt x="28" y="26"/>
                  </a:lnTo>
                  <a:lnTo>
                    <a:pt x="23" y="25"/>
                  </a:lnTo>
                  <a:lnTo>
                    <a:pt x="23" y="28"/>
                  </a:lnTo>
                  <a:lnTo>
                    <a:pt x="25" y="31"/>
                  </a:lnTo>
                  <a:lnTo>
                    <a:pt x="20" y="30"/>
                  </a:lnTo>
                  <a:lnTo>
                    <a:pt x="20" y="34"/>
                  </a:lnTo>
                  <a:lnTo>
                    <a:pt x="10" y="36"/>
                  </a:lnTo>
                  <a:lnTo>
                    <a:pt x="0" y="34"/>
                  </a:lnTo>
                  <a:lnTo>
                    <a:pt x="15" y="28"/>
                  </a:lnTo>
                  <a:lnTo>
                    <a:pt x="14" y="25"/>
                  </a:lnTo>
                  <a:lnTo>
                    <a:pt x="18" y="22"/>
                  </a:lnTo>
                  <a:lnTo>
                    <a:pt x="1" y="15"/>
                  </a:lnTo>
                  <a:lnTo>
                    <a:pt x="20" y="15"/>
                  </a:lnTo>
                  <a:lnTo>
                    <a:pt x="14" y="9"/>
                  </a:lnTo>
                  <a:lnTo>
                    <a:pt x="23" y="4"/>
                  </a:lnTo>
                  <a:lnTo>
                    <a:pt x="12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67" name="Freeform 59"/>
            <p:cNvSpPr>
              <a:spLocks/>
            </p:cNvSpPr>
            <p:nvPr/>
          </p:nvSpPr>
          <p:spPr bwMode="auto">
            <a:xfrm>
              <a:off x="3122" y="540"/>
              <a:ext cx="4" cy="13"/>
            </a:xfrm>
            <a:custGeom>
              <a:avLst/>
              <a:gdLst>
                <a:gd name="T0" fmla="*/ 1 w 4"/>
                <a:gd name="T1" fmla="*/ 0 h 13"/>
                <a:gd name="T2" fmla="*/ 0 w 4"/>
                <a:gd name="T3" fmla="*/ 12 h 13"/>
                <a:gd name="T4" fmla="*/ 3 w 4"/>
                <a:gd name="T5" fmla="*/ 9 h 13"/>
                <a:gd name="T6" fmla="*/ 3 w 4"/>
                <a:gd name="T7" fmla="*/ 5 h 13"/>
                <a:gd name="T8" fmla="*/ 1 w 4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3">
                  <a:moveTo>
                    <a:pt x="1" y="0"/>
                  </a:moveTo>
                  <a:lnTo>
                    <a:pt x="0" y="12"/>
                  </a:lnTo>
                  <a:lnTo>
                    <a:pt x="3" y="9"/>
                  </a:lnTo>
                  <a:lnTo>
                    <a:pt x="3" y="5"/>
                  </a:lnTo>
                  <a:lnTo>
                    <a:pt x="1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68" name="Freeform 60"/>
            <p:cNvSpPr>
              <a:spLocks/>
            </p:cNvSpPr>
            <p:nvPr/>
          </p:nvSpPr>
          <p:spPr bwMode="auto">
            <a:xfrm>
              <a:off x="3010" y="536"/>
              <a:ext cx="38" cy="29"/>
            </a:xfrm>
            <a:custGeom>
              <a:avLst/>
              <a:gdLst>
                <a:gd name="T0" fmla="*/ 37 w 38"/>
                <a:gd name="T1" fmla="*/ 10 h 29"/>
                <a:gd name="T2" fmla="*/ 37 w 38"/>
                <a:gd name="T3" fmla="*/ 1 h 29"/>
                <a:gd name="T4" fmla="*/ 29 w 38"/>
                <a:gd name="T5" fmla="*/ 2 h 29"/>
                <a:gd name="T6" fmla="*/ 26 w 38"/>
                <a:gd name="T7" fmla="*/ 0 h 29"/>
                <a:gd name="T8" fmla="*/ 15 w 38"/>
                <a:gd name="T9" fmla="*/ 6 h 29"/>
                <a:gd name="T10" fmla="*/ 5 w 38"/>
                <a:gd name="T11" fmla="*/ 14 h 29"/>
                <a:gd name="T12" fmla="*/ 0 w 38"/>
                <a:gd name="T13" fmla="*/ 22 h 29"/>
                <a:gd name="T14" fmla="*/ 9 w 38"/>
                <a:gd name="T15" fmla="*/ 26 h 29"/>
                <a:gd name="T16" fmla="*/ 9 w 38"/>
                <a:gd name="T17" fmla="*/ 22 h 29"/>
                <a:gd name="T18" fmla="*/ 13 w 38"/>
                <a:gd name="T19" fmla="*/ 19 h 29"/>
                <a:gd name="T20" fmla="*/ 16 w 38"/>
                <a:gd name="T21" fmla="*/ 28 h 29"/>
                <a:gd name="T22" fmla="*/ 19 w 38"/>
                <a:gd name="T23" fmla="*/ 17 h 29"/>
                <a:gd name="T24" fmla="*/ 21 w 38"/>
                <a:gd name="T25" fmla="*/ 13 h 29"/>
                <a:gd name="T26" fmla="*/ 27 w 38"/>
                <a:gd name="T27" fmla="*/ 16 h 29"/>
                <a:gd name="T28" fmla="*/ 25 w 38"/>
                <a:gd name="T29" fmla="*/ 10 h 29"/>
                <a:gd name="T30" fmla="*/ 29 w 38"/>
                <a:gd name="T31" fmla="*/ 9 h 29"/>
                <a:gd name="T32" fmla="*/ 32 w 38"/>
                <a:gd name="T33" fmla="*/ 12 h 29"/>
                <a:gd name="T34" fmla="*/ 37 w 38"/>
                <a:gd name="T35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" h="29">
                  <a:moveTo>
                    <a:pt x="37" y="10"/>
                  </a:moveTo>
                  <a:lnTo>
                    <a:pt x="37" y="1"/>
                  </a:lnTo>
                  <a:lnTo>
                    <a:pt x="29" y="2"/>
                  </a:lnTo>
                  <a:lnTo>
                    <a:pt x="26" y="0"/>
                  </a:lnTo>
                  <a:lnTo>
                    <a:pt x="15" y="6"/>
                  </a:lnTo>
                  <a:lnTo>
                    <a:pt x="5" y="14"/>
                  </a:lnTo>
                  <a:lnTo>
                    <a:pt x="0" y="22"/>
                  </a:lnTo>
                  <a:lnTo>
                    <a:pt x="9" y="26"/>
                  </a:lnTo>
                  <a:lnTo>
                    <a:pt x="9" y="22"/>
                  </a:lnTo>
                  <a:lnTo>
                    <a:pt x="13" y="19"/>
                  </a:lnTo>
                  <a:lnTo>
                    <a:pt x="16" y="28"/>
                  </a:lnTo>
                  <a:lnTo>
                    <a:pt x="19" y="17"/>
                  </a:lnTo>
                  <a:lnTo>
                    <a:pt x="21" y="13"/>
                  </a:lnTo>
                  <a:lnTo>
                    <a:pt x="27" y="16"/>
                  </a:lnTo>
                  <a:lnTo>
                    <a:pt x="25" y="10"/>
                  </a:lnTo>
                  <a:lnTo>
                    <a:pt x="29" y="9"/>
                  </a:lnTo>
                  <a:lnTo>
                    <a:pt x="32" y="12"/>
                  </a:lnTo>
                  <a:lnTo>
                    <a:pt x="37" y="1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69" name="Freeform 61"/>
            <p:cNvSpPr>
              <a:spLocks/>
            </p:cNvSpPr>
            <p:nvPr/>
          </p:nvSpPr>
          <p:spPr bwMode="auto">
            <a:xfrm>
              <a:off x="3065" y="698"/>
              <a:ext cx="18" cy="5"/>
            </a:xfrm>
            <a:custGeom>
              <a:avLst/>
              <a:gdLst>
                <a:gd name="T0" fmla="*/ 0 w 18"/>
                <a:gd name="T1" fmla="*/ 0 h 5"/>
                <a:gd name="T2" fmla="*/ 6 w 18"/>
                <a:gd name="T3" fmla="*/ 3 h 5"/>
                <a:gd name="T4" fmla="*/ 13 w 18"/>
                <a:gd name="T5" fmla="*/ 4 h 5"/>
                <a:gd name="T6" fmla="*/ 17 w 18"/>
                <a:gd name="T7" fmla="*/ 3 h 5"/>
                <a:gd name="T8" fmla="*/ 12 w 18"/>
                <a:gd name="T9" fmla="*/ 3 h 5"/>
                <a:gd name="T10" fmla="*/ 14 w 18"/>
                <a:gd name="T11" fmla="*/ 1 h 5"/>
                <a:gd name="T12" fmla="*/ 0 w 1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5">
                  <a:moveTo>
                    <a:pt x="0" y="0"/>
                  </a:moveTo>
                  <a:lnTo>
                    <a:pt x="6" y="3"/>
                  </a:lnTo>
                  <a:lnTo>
                    <a:pt x="13" y="4"/>
                  </a:lnTo>
                  <a:lnTo>
                    <a:pt x="17" y="3"/>
                  </a:lnTo>
                  <a:lnTo>
                    <a:pt x="12" y="3"/>
                  </a:lnTo>
                  <a:lnTo>
                    <a:pt x="14" y="1"/>
                  </a:lnTo>
                  <a:lnTo>
                    <a:pt x="0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70" name="Freeform 62"/>
            <p:cNvSpPr>
              <a:spLocks/>
            </p:cNvSpPr>
            <p:nvPr/>
          </p:nvSpPr>
          <p:spPr bwMode="auto">
            <a:xfrm>
              <a:off x="3041" y="623"/>
              <a:ext cx="24" cy="5"/>
            </a:xfrm>
            <a:custGeom>
              <a:avLst/>
              <a:gdLst>
                <a:gd name="T0" fmla="*/ 23 w 24"/>
                <a:gd name="T1" fmla="*/ 2 h 5"/>
                <a:gd name="T2" fmla="*/ 20 w 24"/>
                <a:gd name="T3" fmla="*/ 1 h 5"/>
                <a:gd name="T4" fmla="*/ 18 w 24"/>
                <a:gd name="T5" fmla="*/ 0 h 5"/>
                <a:gd name="T6" fmla="*/ 16 w 24"/>
                <a:gd name="T7" fmla="*/ 0 h 5"/>
                <a:gd name="T8" fmla="*/ 13 w 24"/>
                <a:gd name="T9" fmla="*/ 0 h 5"/>
                <a:gd name="T10" fmla="*/ 10 w 24"/>
                <a:gd name="T11" fmla="*/ 0 h 5"/>
                <a:gd name="T12" fmla="*/ 8 w 24"/>
                <a:gd name="T13" fmla="*/ 0 h 5"/>
                <a:gd name="T14" fmla="*/ 6 w 24"/>
                <a:gd name="T15" fmla="*/ 0 h 5"/>
                <a:gd name="T16" fmla="*/ 4 w 24"/>
                <a:gd name="T17" fmla="*/ 1 h 5"/>
                <a:gd name="T18" fmla="*/ 2 w 24"/>
                <a:gd name="T19" fmla="*/ 1 h 5"/>
                <a:gd name="T20" fmla="*/ 0 w 24"/>
                <a:gd name="T21" fmla="*/ 1 h 5"/>
                <a:gd name="T22" fmla="*/ 1 w 24"/>
                <a:gd name="T23" fmla="*/ 2 h 5"/>
                <a:gd name="T24" fmla="*/ 2 w 24"/>
                <a:gd name="T25" fmla="*/ 3 h 5"/>
                <a:gd name="T26" fmla="*/ 5 w 24"/>
                <a:gd name="T27" fmla="*/ 4 h 5"/>
                <a:gd name="T28" fmla="*/ 8 w 24"/>
                <a:gd name="T29" fmla="*/ 4 h 5"/>
                <a:gd name="T30" fmla="*/ 13 w 24"/>
                <a:gd name="T31" fmla="*/ 4 h 5"/>
                <a:gd name="T32" fmla="*/ 16 w 24"/>
                <a:gd name="T33" fmla="*/ 4 h 5"/>
                <a:gd name="T34" fmla="*/ 19 w 24"/>
                <a:gd name="T35" fmla="*/ 4 h 5"/>
                <a:gd name="T36" fmla="*/ 21 w 24"/>
                <a:gd name="T37" fmla="*/ 3 h 5"/>
                <a:gd name="T38" fmla="*/ 23 w 24"/>
                <a:gd name="T3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" h="5">
                  <a:moveTo>
                    <a:pt x="23" y="2"/>
                  </a:moveTo>
                  <a:lnTo>
                    <a:pt x="20" y="1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5" y="4"/>
                  </a:lnTo>
                  <a:lnTo>
                    <a:pt x="8" y="4"/>
                  </a:lnTo>
                  <a:lnTo>
                    <a:pt x="13" y="4"/>
                  </a:lnTo>
                  <a:lnTo>
                    <a:pt x="16" y="4"/>
                  </a:lnTo>
                  <a:lnTo>
                    <a:pt x="19" y="4"/>
                  </a:lnTo>
                  <a:lnTo>
                    <a:pt x="21" y="3"/>
                  </a:lnTo>
                  <a:lnTo>
                    <a:pt x="23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71" name="Freeform 63"/>
            <p:cNvSpPr>
              <a:spLocks/>
            </p:cNvSpPr>
            <p:nvPr/>
          </p:nvSpPr>
          <p:spPr bwMode="auto">
            <a:xfrm>
              <a:off x="3084" y="615"/>
              <a:ext cx="16" cy="37"/>
            </a:xfrm>
            <a:custGeom>
              <a:avLst/>
              <a:gdLst>
                <a:gd name="T0" fmla="*/ 15 w 16"/>
                <a:gd name="T1" fmla="*/ 0 h 37"/>
                <a:gd name="T2" fmla="*/ 5 w 16"/>
                <a:gd name="T3" fmla="*/ 5 h 37"/>
                <a:gd name="T4" fmla="*/ 4 w 16"/>
                <a:gd name="T5" fmla="*/ 8 h 37"/>
                <a:gd name="T6" fmla="*/ 3 w 16"/>
                <a:gd name="T7" fmla="*/ 11 h 37"/>
                <a:gd name="T8" fmla="*/ 2 w 16"/>
                <a:gd name="T9" fmla="*/ 15 h 37"/>
                <a:gd name="T10" fmla="*/ 4 w 16"/>
                <a:gd name="T11" fmla="*/ 25 h 37"/>
                <a:gd name="T12" fmla="*/ 3 w 16"/>
                <a:gd name="T13" fmla="*/ 29 h 37"/>
                <a:gd name="T14" fmla="*/ 4 w 16"/>
                <a:gd name="T15" fmla="*/ 36 h 37"/>
                <a:gd name="T16" fmla="*/ 2 w 16"/>
                <a:gd name="T17" fmla="*/ 33 h 37"/>
                <a:gd name="T18" fmla="*/ 0 w 16"/>
                <a:gd name="T19" fmla="*/ 15 h 37"/>
                <a:gd name="T20" fmla="*/ 2 w 16"/>
                <a:gd name="T21" fmla="*/ 8 h 37"/>
                <a:gd name="T22" fmla="*/ 5 w 16"/>
                <a:gd name="T23" fmla="*/ 2 h 37"/>
                <a:gd name="T24" fmla="*/ 15 w 16"/>
                <a:gd name="T2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37">
                  <a:moveTo>
                    <a:pt x="15" y="0"/>
                  </a:moveTo>
                  <a:lnTo>
                    <a:pt x="5" y="5"/>
                  </a:lnTo>
                  <a:lnTo>
                    <a:pt x="4" y="8"/>
                  </a:lnTo>
                  <a:lnTo>
                    <a:pt x="3" y="11"/>
                  </a:lnTo>
                  <a:lnTo>
                    <a:pt x="2" y="15"/>
                  </a:lnTo>
                  <a:lnTo>
                    <a:pt x="4" y="25"/>
                  </a:lnTo>
                  <a:lnTo>
                    <a:pt x="3" y="29"/>
                  </a:lnTo>
                  <a:lnTo>
                    <a:pt x="4" y="36"/>
                  </a:lnTo>
                  <a:lnTo>
                    <a:pt x="2" y="33"/>
                  </a:lnTo>
                  <a:lnTo>
                    <a:pt x="0" y="15"/>
                  </a:lnTo>
                  <a:lnTo>
                    <a:pt x="2" y="8"/>
                  </a:lnTo>
                  <a:lnTo>
                    <a:pt x="5" y="2"/>
                  </a:lnTo>
                  <a:lnTo>
                    <a:pt x="15" y="0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72" name="Freeform 64"/>
            <p:cNvSpPr>
              <a:spLocks/>
            </p:cNvSpPr>
            <p:nvPr/>
          </p:nvSpPr>
          <p:spPr bwMode="auto">
            <a:xfrm>
              <a:off x="3093" y="623"/>
              <a:ext cx="25" cy="6"/>
            </a:xfrm>
            <a:custGeom>
              <a:avLst/>
              <a:gdLst>
                <a:gd name="T0" fmla="*/ 4 w 25"/>
                <a:gd name="T1" fmla="*/ 1 h 6"/>
                <a:gd name="T2" fmla="*/ 7 w 25"/>
                <a:gd name="T3" fmla="*/ 0 h 6"/>
                <a:gd name="T4" fmla="*/ 11 w 25"/>
                <a:gd name="T5" fmla="*/ 0 h 6"/>
                <a:gd name="T6" fmla="*/ 15 w 25"/>
                <a:gd name="T7" fmla="*/ 0 h 6"/>
                <a:gd name="T8" fmla="*/ 20 w 25"/>
                <a:gd name="T9" fmla="*/ 2 h 6"/>
                <a:gd name="T10" fmla="*/ 22 w 25"/>
                <a:gd name="T11" fmla="*/ 2 h 6"/>
                <a:gd name="T12" fmla="*/ 24 w 25"/>
                <a:gd name="T13" fmla="*/ 3 h 6"/>
                <a:gd name="T14" fmla="*/ 23 w 25"/>
                <a:gd name="T15" fmla="*/ 4 h 6"/>
                <a:gd name="T16" fmla="*/ 18 w 25"/>
                <a:gd name="T17" fmla="*/ 5 h 6"/>
                <a:gd name="T18" fmla="*/ 15 w 25"/>
                <a:gd name="T19" fmla="*/ 5 h 6"/>
                <a:gd name="T20" fmla="*/ 7 w 25"/>
                <a:gd name="T21" fmla="*/ 5 h 6"/>
                <a:gd name="T22" fmla="*/ 3 w 25"/>
                <a:gd name="T23" fmla="*/ 3 h 6"/>
                <a:gd name="T24" fmla="*/ 0 w 25"/>
                <a:gd name="T25" fmla="*/ 2 h 6"/>
                <a:gd name="T26" fmla="*/ 4 w 25"/>
                <a:gd name="T2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6">
                  <a:moveTo>
                    <a:pt x="4" y="1"/>
                  </a:moveTo>
                  <a:lnTo>
                    <a:pt x="7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20" y="2"/>
                  </a:lnTo>
                  <a:lnTo>
                    <a:pt x="22" y="2"/>
                  </a:lnTo>
                  <a:lnTo>
                    <a:pt x="24" y="3"/>
                  </a:lnTo>
                  <a:lnTo>
                    <a:pt x="23" y="4"/>
                  </a:lnTo>
                  <a:lnTo>
                    <a:pt x="18" y="5"/>
                  </a:lnTo>
                  <a:lnTo>
                    <a:pt x="15" y="5"/>
                  </a:lnTo>
                  <a:lnTo>
                    <a:pt x="7" y="5"/>
                  </a:lnTo>
                  <a:lnTo>
                    <a:pt x="3" y="3"/>
                  </a:lnTo>
                  <a:lnTo>
                    <a:pt x="0" y="2"/>
                  </a:lnTo>
                  <a:lnTo>
                    <a:pt x="4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73" name="Freeform 65"/>
            <p:cNvSpPr>
              <a:spLocks/>
            </p:cNvSpPr>
            <p:nvPr/>
          </p:nvSpPr>
          <p:spPr bwMode="auto">
            <a:xfrm>
              <a:off x="3099" y="625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0 w 1"/>
                <a:gd name="T5" fmla="*/ 1 h 2"/>
                <a:gd name="T6" fmla="*/ 0 w 1"/>
                <a:gd name="T7" fmla="*/ 1 h 2"/>
                <a:gd name="T8" fmla="*/ 0 w 1"/>
                <a:gd name="T9" fmla="*/ 1 h 2"/>
                <a:gd name="T10" fmla="*/ 0 w 1"/>
                <a:gd name="T11" fmla="*/ 1 h 2"/>
                <a:gd name="T12" fmla="*/ 0 w 1"/>
                <a:gd name="T13" fmla="*/ 1 h 2"/>
                <a:gd name="T14" fmla="*/ 0 w 1"/>
                <a:gd name="T15" fmla="*/ 1 h 2"/>
                <a:gd name="T16" fmla="*/ 0 w 1"/>
                <a:gd name="T17" fmla="*/ 1 h 2"/>
                <a:gd name="T18" fmla="*/ 0 w 1"/>
                <a:gd name="T19" fmla="*/ 0 h 2"/>
                <a:gd name="T20" fmla="*/ 0 w 1"/>
                <a:gd name="T21" fmla="*/ 0 h 2"/>
                <a:gd name="T22" fmla="*/ 0 w 1"/>
                <a:gd name="T23" fmla="*/ 0 h 2"/>
                <a:gd name="T24" fmla="*/ 0 w 1"/>
                <a:gd name="T25" fmla="*/ 0 h 2"/>
                <a:gd name="T26" fmla="*/ 0 w 1"/>
                <a:gd name="T27" fmla="*/ 0 h 2"/>
                <a:gd name="T28" fmla="*/ 0 w 1"/>
                <a:gd name="T2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74" name="Freeform 66"/>
            <p:cNvSpPr>
              <a:spLocks/>
            </p:cNvSpPr>
            <p:nvPr/>
          </p:nvSpPr>
          <p:spPr bwMode="auto">
            <a:xfrm>
              <a:off x="3056" y="625"/>
              <a:ext cx="5" cy="2"/>
            </a:xfrm>
            <a:custGeom>
              <a:avLst/>
              <a:gdLst>
                <a:gd name="T0" fmla="*/ 1 w 5"/>
                <a:gd name="T1" fmla="*/ 0 h 2"/>
                <a:gd name="T2" fmla="*/ 1 w 5"/>
                <a:gd name="T3" fmla="*/ 0 h 2"/>
                <a:gd name="T4" fmla="*/ 1 w 5"/>
                <a:gd name="T5" fmla="*/ 1 h 2"/>
                <a:gd name="T6" fmla="*/ 1 w 5"/>
                <a:gd name="T7" fmla="*/ 1 h 2"/>
                <a:gd name="T8" fmla="*/ 0 w 5"/>
                <a:gd name="T9" fmla="*/ 1 h 2"/>
                <a:gd name="T10" fmla="*/ 3 w 5"/>
                <a:gd name="T11" fmla="*/ 1 h 2"/>
                <a:gd name="T12" fmla="*/ 4 w 5"/>
                <a:gd name="T13" fmla="*/ 1 h 2"/>
                <a:gd name="T14" fmla="*/ 3 w 5"/>
                <a:gd name="T15" fmla="*/ 0 h 2"/>
                <a:gd name="T16" fmla="*/ 1 w 5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lnTo>
                    <a:pt x="1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lnTo>
                    <a:pt x="3" y="1"/>
                  </a:lnTo>
                  <a:lnTo>
                    <a:pt x="4" y="1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75" name="Freeform 67"/>
            <p:cNvSpPr>
              <a:spLocks/>
            </p:cNvSpPr>
            <p:nvPr/>
          </p:nvSpPr>
          <p:spPr bwMode="auto">
            <a:xfrm>
              <a:off x="3113" y="626"/>
              <a:ext cx="2" cy="1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  <a:gd name="T4" fmla="*/ 0 w 2"/>
                <a:gd name="T5" fmla="*/ 0 h 1"/>
                <a:gd name="T6" fmla="*/ 0 w 2"/>
                <a:gd name="T7" fmla="*/ 0 h 1"/>
                <a:gd name="T8" fmla="*/ 1 w 2"/>
                <a:gd name="T9" fmla="*/ 0 h 1"/>
                <a:gd name="T10" fmla="*/ 1 w 2"/>
                <a:gd name="T11" fmla="*/ 0 h 1"/>
                <a:gd name="T12" fmla="*/ 0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76" name="Freeform 68"/>
            <p:cNvSpPr>
              <a:spLocks/>
            </p:cNvSpPr>
            <p:nvPr/>
          </p:nvSpPr>
          <p:spPr bwMode="auto">
            <a:xfrm>
              <a:off x="3011" y="621"/>
              <a:ext cx="3" cy="20"/>
            </a:xfrm>
            <a:custGeom>
              <a:avLst/>
              <a:gdLst>
                <a:gd name="T0" fmla="*/ 0 w 3"/>
                <a:gd name="T1" fmla="*/ 0 h 20"/>
                <a:gd name="T2" fmla="*/ 0 w 3"/>
                <a:gd name="T3" fmla="*/ 0 h 20"/>
                <a:gd name="T4" fmla="*/ 1 w 3"/>
                <a:gd name="T5" fmla="*/ 7 h 20"/>
                <a:gd name="T6" fmla="*/ 1 w 3"/>
                <a:gd name="T7" fmla="*/ 9 h 20"/>
                <a:gd name="T8" fmla="*/ 1 w 3"/>
                <a:gd name="T9" fmla="*/ 9 h 20"/>
                <a:gd name="T10" fmla="*/ 1 w 3"/>
                <a:gd name="T11" fmla="*/ 10 h 20"/>
                <a:gd name="T12" fmla="*/ 1 w 3"/>
                <a:gd name="T13" fmla="*/ 12 h 20"/>
                <a:gd name="T14" fmla="*/ 1 w 3"/>
                <a:gd name="T15" fmla="*/ 16 h 20"/>
                <a:gd name="T16" fmla="*/ 2 w 3"/>
                <a:gd name="T17" fmla="*/ 18 h 20"/>
                <a:gd name="T18" fmla="*/ 2 w 3"/>
                <a:gd name="T19" fmla="*/ 19 h 20"/>
                <a:gd name="T20" fmla="*/ 0 w 3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20">
                  <a:moveTo>
                    <a:pt x="0" y="0"/>
                  </a:moveTo>
                  <a:lnTo>
                    <a:pt x="0" y="0"/>
                  </a:lnTo>
                  <a:lnTo>
                    <a:pt x="1" y="7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2"/>
                  </a:lnTo>
                  <a:lnTo>
                    <a:pt x="1" y="16"/>
                  </a:lnTo>
                  <a:lnTo>
                    <a:pt x="2" y="18"/>
                  </a:lnTo>
                  <a:lnTo>
                    <a:pt x="2" y="19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77" name="Freeform 69"/>
            <p:cNvSpPr>
              <a:spLocks/>
            </p:cNvSpPr>
            <p:nvPr/>
          </p:nvSpPr>
          <p:spPr bwMode="auto">
            <a:xfrm>
              <a:off x="3055" y="681"/>
              <a:ext cx="45" cy="10"/>
            </a:xfrm>
            <a:custGeom>
              <a:avLst/>
              <a:gdLst>
                <a:gd name="T0" fmla="*/ 0 w 45"/>
                <a:gd name="T1" fmla="*/ 0 h 10"/>
                <a:gd name="T2" fmla="*/ 9 w 45"/>
                <a:gd name="T3" fmla="*/ 2 h 10"/>
                <a:gd name="T4" fmla="*/ 17 w 45"/>
                <a:gd name="T5" fmla="*/ 3 h 10"/>
                <a:gd name="T6" fmla="*/ 23 w 45"/>
                <a:gd name="T7" fmla="*/ 4 h 10"/>
                <a:gd name="T8" fmla="*/ 30 w 45"/>
                <a:gd name="T9" fmla="*/ 3 h 10"/>
                <a:gd name="T10" fmla="*/ 34 w 45"/>
                <a:gd name="T11" fmla="*/ 2 h 10"/>
                <a:gd name="T12" fmla="*/ 41 w 45"/>
                <a:gd name="T13" fmla="*/ 1 h 10"/>
                <a:gd name="T14" fmla="*/ 42 w 45"/>
                <a:gd name="T15" fmla="*/ 0 h 10"/>
                <a:gd name="T16" fmla="*/ 44 w 45"/>
                <a:gd name="T17" fmla="*/ 1 h 10"/>
                <a:gd name="T18" fmla="*/ 41 w 45"/>
                <a:gd name="T19" fmla="*/ 2 h 10"/>
                <a:gd name="T20" fmla="*/ 33 w 45"/>
                <a:gd name="T21" fmla="*/ 7 h 10"/>
                <a:gd name="T22" fmla="*/ 24 w 45"/>
                <a:gd name="T23" fmla="*/ 9 h 10"/>
                <a:gd name="T24" fmla="*/ 13 w 45"/>
                <a:gd name="T25" fmla="*/ 8 h 10"/>
                <a:gd name="T26" fmla="*/ 7 w 45"/>
                <a:gd name="T27" fmla="*/ 6 h 10"/>
                <a:gd name="T28" fmla="*/ 3 w 45"/>
                <a:gd name="T29" fmla="*/ 2 h 10"/>
                <a:gd name="T30" fmla="*/ 0 w 45"/>
                <a:gd name="T3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10">
                  <a:moveTo>
                    <a:pt x="0" y="0"/>
                  </a:moveTo>
                  <a:lnTo>
                    <a:pt x="9" y="2"/>
                  </a:lnTo>
                  <a:lnTo>
                    <a:pt x="17" y="3"/>
                  </a:lnTo>
                  <a:lnTo>
                    <a:pt x="23" y="4"/>
                  </a:lnTo>
                  <a:lnTo>
                    <a:pt x="30" y="3"/>
                  </a:lnTo>
                  <a:lnTo>
                    <a:pt x="34" y="2"/>
                  </a:lnTo>
                  <a:lnTo>
                    <a:pt x="41" y="1"/>
                  </a:lnTo>
                  <a:lnTo>
                    <a:pt x="42" y="0"/>
                  </a:lnTo>
                  <a:lnTo>
                    <a:pt x="44" y="1"/>
                  </a:lnTo>
                  <a:lnTo>
                    <a:pt x="41" y="2"/>
                  </a:lnTo>
                  <a:lnTo>
                    <a:pt x="33" y="7"/>
                  </a:lnTo>
                  <a:lnTo>
                    <a:pt x="24" y="9"/>
                  </a:lnTo>
                  <a:lnTo>
                    <a:pt x="13" y="8"/>
                  </a:lnTo>
                  <a:lnTo>
                    <a:pt x="7" y="6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78" name="Freeform 70"/>
            <p:cNvSpPr>
              <a:spLocks/>
            </p:cNvSpPr>
            <p:nvPr/>
          </p:nvSpPr>
          <p:spPr bwMode="auto">
            <a:xfrm>
              <a:off x="3032" y="610"/>
              <a:ext cx="35" cy="12"/>
            </a:xfrm>
            <a:custGeom>
              <a:avLst/>
              <a:gdLst>
                <a:gd name="T0" fmla="*/ 34 w 35"/>
                <a:gd name="T1" fmla="*/ 3 h 12"/>
                <a:gd name="T2" fmla="*/ 34 w 35"/>
                <a:gd name="T3" fmla="*/ 6 h 12"/>
                <a:gd name="T4" fmla="*/ 33 w 35"/>
                <a:gd name="T5" fmla="*/ 8 h 12"/>
                <a:gd name="T6" fmla="*/ 30 w 35"/>
                <a:gd name="T7" fmla="*/ 7 h 12"/>
                <a:gd name="T8" fmla="*/ 25 w 35"/>
                <a:gd name="T9" fmla="*/ 5 h 12"/>
                <a:gd name="T10" fmla="*/ 20 w 35"/>
                <a:gd name="T11" fmla="*/ 3 h 12"/>
                <a:gd name="T12" fmla="*/ 17 w 35"/>
                <a:gd name="T13" fmla="*/ 3 h 12"/>
                <a:gd name="T14" fmla="*/ 13 w 35"/>
                <a:gd name="T15" fmla="*/ 3 h 12"/>
                <a:gd name="T16" fmla="*/ 9 w 35"/>
                <a:gd name="T17" fmla="*/ 6 h 12"/>
                <a:gd name="T18" fmla="*/ 6 w 35"/>
                <a:gd name="T19" fmla="*/ 6 h 12"/>
                <a:gd name="T20" fmla="*/ 4 w 35"/>
                <a:gd name="T21" fmla="*/ 8 h 12"/>
                <a:gd name="T22" fmla="*/ 1 w 35"/>
                <a:gd name="T23" fmla="*/ 11 h 12"/>
                <a:gd name="T24" fmla="*/ 0 w 35"/>
                <a:gd name="T25" fmla="*/ 10 h 12"/>
                <a:gd name="T26" fmla="*/ 4 w 35"/>
                <a:gd name="T27" fmla="*/ 5 h 12"/>
                <a:gd name="T28" fmla="*/ 9 w 35"/>
                <a:gd name="T29" fmla="*/ 2 h 12"/>
                <a:gd name="T30" fmla="*/ 14 w 35"/>
                <a:gd name="T31" fmla="*/ 0 h 12"/>
                <a:gd name="T32" fmla="*/ 20 w 35"/>
                <a:gd name="T33" fmla="*/ 0 h 12"/>
                <a:gd name="T34" fmla="*/ 24 w 35"/>
                <a:gd name="T35" fmla="*/ 0 h 12"/>
                <a:gd name="T36" fmla="*/ 28 w 35"/>
                <a:gd name="T37" fmla="*/ 0 h 12"/>
                <a:gd name="T38" fmla="*/ 31 w 35"/>
                <a:gd name="T39" fmla="*/ 1 h 12"/>
                <a:gd name="T40" fmla="*/ 34 w 35"/>
                <a:gd name="T41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" h="12">
                  <a:moveTo>
                    <a:pt x="34" y="3"/>
                  </a:moveTo>
                  <a:lnTo>
                    <a:pt x="34" y="6"/>
                  </a:lnTo>
                  <a:lnTo>
                    <a:pt x="33" y="8"/>
                  </a:lnTo>
                  <a:lnTo>
                    <a:pt x="30" y="7"/>
                  </a:lnTo>
                  <a:lnTo>
                    <a:pt x="25" y="5"/>
                  </a:lnTo>
                  <a:lnTo>
                    <a:pt x="20" y="3"/>
                  </a:lnTo>
                  <a:lnTo>
                    <a:pt x="17" y="3"/>
                  </a:lnTo>
                  <a:lnTo>
                    <a:pt x="13" y="3"/>
                  </a:lnTo>
                  <a:lnTo>
                    <a:pt x="9" y="6"/>
                  </a:lnTo>
                  <a:lnTo>
                    <a:pt x="6" y="6"/>
                  </a:lnTo>
                  <a:lnTo>
                    <a:pt x="4" y="8"/>
                  </a:lnTo>
                  <a:lnTo>
                    <a:pt x="1" y="11"/>
                  </a:lnTo>
                  <a:lnTo>
                    <a:pt x="0" y="10"/>
                  </a:lnTo>
                  <a:lnTo>
                    <a:pt x="4" y="5"/>
                  </a:lnTo>
                  <a:lnTo>
                    <a:pt x="9" y="2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28" y="0"/>
                  </a:lnTo>
                  <a:lnTo>
                    <a:pt x="31" y="1"/>
                  </a:lnTo>
                  <a:lnTo>
                    <a:pt x="34" y="3"/>
                  </a:lnTo>
                </a:path>
              </a:pathLst>
            </a:custGeom>
            <a:solidFill>
              <a:srgbClr val="E02000"/>
            </a:solidFill>
            <a:ln w="12700" cap="rnd" cmpd="sng">
              <a:solidFill>
                <a:srgbClr val="E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79" name="Freeform 71"/>
            <p:cNvSpPr>
              <a:spLocks/>
            </p:cNvSpPr>
            <p:nvPr/>
          </p:nvSpPr>
          <p:spPr bwMode="auto">
            <a:xfrm>
              <a:off x="3091" y="610"/>
              <a:ext cx="38" cy="12"/>
            </a:xfrm>
            <a:custGeom>
              <a:avLst/>
              <a:gdLst>
                <a:gd name="T0" fmla="*/ 1 w 38"/>
                <a:gd name="T1" fmla="*/ 7 h 12"/>
                <a:gd name="T2" fmla="*/ 1 w 38"/>
                <a:gd name="T3" fmla="*/ 8 h 12"/>
                <a:gd name="T4" fmla="*/ 6 w 38"/>
                <a:gd name="T5" fmla="*/ 6 h 12"/>
                <a:gd name="T6" fmla="*/ 14 w 38"/>
                <a:gd name="T7" fmla="*/ 5 h 12"/>
                <a:gd name="T8" fmla="*/ 21 w 38"/>
                <a:gd name="T9" fmla="*/ 3 h 12"/>
                <a:gd name="T10" fmla="*/ 26 w 38"/>
                <a:gd name="T11" fmla="*/ 4 h 12"/>
                <a:gd name="T12" fmla="*/ 29 w 38"/>
                <a:gd name="T13" fmla="*/ 6 h 12"/>
                <a:gd name="T14" fmla="*/ 34 w 38"/>
                <a:gd name="T15" fmla="*/ 7 h 12"/>
                <a:gd name="T16" fmla="*/ 36 w 38"/>
                <a:gd name="T17" fmla="*/ 11 h 12"/>
                <a:gd name="T18" fmla="*/ 37 w 38"/>
                <a:gd name="T19" fmla="*/ 8 h 12"/>
                <a:gd name="T20" fmla="*/ 32 w 38"/>
                <a:gd name="T21" fmla="*/ 3 h 12"/>
                <a:gd name="T22" fmla="*/ 26 w 38"/>
                <a:gd name="T23" fmla="*/ 1 h 12"/>
                <a:gd name="T24" fmla="*/ 20 w 38"/>
                <a:gd name="T25" fmla="*/ 0 h 12"/>
                <a:gd name="T26" fmla="*/ 14 w 38"/>
                <a:gd name="T27" fmla="*/ 1 h 12"/>
                <a:gd name="T28" fmla="*/ 11 w 38"/>
                <a:gd name="T29" fmla="*/ 2 h 12"/>
                <a:gd name="T30" fmla="*/ 6 w 38"/>
                <a:gd name="T31" fmla="*/ 2 h 12"/>
                <a:gd name="T32" fmla="*/ 1 w 38"/>
                <a:gd name="T33" fmla="*/ 4 h 12"/>
                <a:gd name="T34" fmla="*/ 0 w 38"/>
                <a:gd name="T35" fmla="*/ 6 h 12"/>
                <a:gd name="T36" fmla="*/ 1 w 38"/>
                <a:gd name="T37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" h="12">
                  <a:moveTo>
                    <a:pt x="1" y="7"/>
                  </a:moveTo>
                  <a:lnTo>
                    <a:pt x="1" y="8"/>
                  </a:lnTo>
                  <a:lnTo>
                    <a:pt x="6" y="6"/>
                  </a:lnTo>
                  <a:lnTo>
                    <a:pt x="14" y="5"/>
                  </a:lnTo>
                  <a:lnTo>
                    <a:pt x="21" y="3"/>
                  </a:lnTo>
                  <a:lnTo>
                    <a:pt x="26" y="4"/>
                  </a:lnTo>
                  <a:lnTo>
                    <a:pt x="29" y="6"/>
                  </a:lnTo>
                  <a:lnTo>
                    <a:pt x="34" y="7"/>
                  </a:lnTo>
                  <a:lnTo>
                    <a:pt x="36" y="11"/>
                  </a:lnTo>
                  <a:lnTo>
                    <a:pt x="37" y="8"/>
                  </a:lnTo>
                  <a:lnTo>
                    <a:pt x="32" y="3"/>
                  </a:lnTo>
                  <a:lnTo>
                    <a:pt x="26" y="1"/>
                  </a:lnTo>
                  <a:lnTo>
                    <a:pt x="20" y="0"/>
                  </a:lnTo>
                  <a:lnTo>
                    <a:pt x="14" y="1"/>
                  </a:lnTo>
                  <a:lnTo>
                    <a:pt x="11" y="2"/>
                  </a:lnTo>
                  <a:lnTo>
                    <a:pt x="6" y="2"/>
                  </a:lnTo>
                  <a:lnTo>
                    <a:pt x="1" y="4"/>
                  </a:lnTo>
                  <a:lnTo>
                    <a:pt x="0" y="6"/>
                  </a:lnTo>
                  <a:lnTo>
                    <a:pt x="1" y="7"/>
                  </a:lnTo>
                </a:path>
              </a:pathLst>
            </a:custGeom>
            <a:solidFill>
              <a:srgbClr val="E02000"/>
            </a:solidFill>
            <a:ln w="12700" cap="rnd" cmpd="sng">
              <a:solidFill>
                <a:srgbClr val="E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80" name="Oval 72"/>
            <p:cNvSpPr>
              <a:spLocks noChangeArrowheads="1"/>
            </p:cNvSpPr>
            <p:nvPr/>
          </p:nvSpPr>
          <p:spPr bwMode="auto">
            <a:xfrm flipH="1" flipV="1">
              <a:off x="3103" y="623"/>
              <a:ext cx="3" cy="2"/>
            </a:xfrm>
            <a:prstGeom prst="ellipse">
              <a:avLst/>
            </a:pr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1481" name="Freeform 73"/>
            <p:cNvSpPr>
              <a:spLocks/>
            </p:cNvSpPr>
            <p:nvPr/>
          </p:nvSpPr>
          <p:spPr bwMode="auto">
            <a:xfrm>
              <a:off x="3043" y="624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0 w 1"/>
                <a:gd name="T5" fmla="*/ 1 h 2"/>
                <a:gd name="T6" fmla="*/ 0 w 1"/>
                <a:gd name="T7" fmla="*/ 1 h 2"/>
                <a:gd name="T8" fmla="*/ 0 w 1"/>
                <a:gd name="T9" fmla="*/ 1 h 2"/>
                <a:gd name="T10" fmla="*/ 0 w 1"/>
                <a:gd name="T11" fmla="*/ 1 h 2"/>
                <a:gd name="T12" fmla="*/ 0 w 1"/>
                <a:gd name="T13" fmla="*/ 1 h 2"/>
                <a:gd name="T14" fmla="*/ 0 w 1"/>
                <a:gd name="T15" fmla="*/ 0 h 2"/>
                <a:gd name="T16" fmla="*/ 0 w 1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482" name="Oval 74"/>
            <p:cNvSpPr>
              <a:spLocks noChangeArrowheads="1"/>
            </p:cNvSpPr>
            <p:nvPr/>
          </p:nvSpPr>
          <p:spPr bwMode="auto">
            <a:xfrm flipH="1" flipV="1">
              <a:off x="3047" y="622"/>
              <a:ext cx="3" cy="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sp>
        <p:nvSpPr>
          <p:cNvPr id="1041483" name="Freeform 75"/>
          <p:cNvSpPr>
            <a:spLocks/>
          </p:cNvSpPr>
          <p:nvPr/>
        </p:nvSpPr>
        <p:spPr bwMode="auto">
          <a:xfrm>
            <a:off x="5113338" y="1266825"/>
            <a:ext cx="1670050" cy="1041400"/>
          </a:xfrm>
          <a:custGeom>
            <a:avLst/>
            <a:gdLst>
              <a:gd name="T0" fmla="*/ 922 w 1052"/>
              <a:gd name="T1" fmla="*/ 115 h 656"/>
              <a:gd name="T2" fmla="*/ 967 w 1052"/>
              <a:gd name="T3" fmla="*/ 161 h 656"/>
              <a:gd name="T4" fmla="*/ 1004 w 1052"/>
              <a:gd name="T5" fmla="*/ 211 h 656"/>
              <a:gd name="T6" fmla="*/ 1033 w 1052"/>
              <a:gd name="T7" fmla="*/ 271 h 656"/>
              <a:gd name="T8" fmla="*/ 1045 w 1052"/>
              <a:gd name="T9" fmla="*/ 324 h 656"/>
              <a:gd name="T10" fmla="*/ 1051 w 1052"/>
              <a:gd name="T11" fmla="*/ 374 h 656"/>
              <a:gd name="T12" fmla="*/ 1045 w 1052"/>
              <a:gd name="T13" fmla="*/ 426 h 656"/>
              <a:gd name="T14" fmla="*/ 1023 w 1052"/>
              <a:gd name="T15" fmla="*/ 481 h 656"/>
              <a:gd name="T16" fmla="*/ 992 w 1052"/>
              <a:gd name="T17" fmla="*/ 528 h 656"/>
              <a:gd name="T18" fmla="*/ 957 w 1052"/>
              <a:gd name="T19" fmla="*/ 569 h 656"/>
              <a:gd name="T20" fmla="*/ 895 w 1052"/>
              <a:gd name="T21" fmla="*/ 610 h 656"/>
              <a:gd name="T22" fmla="*/ 835 w 1052"/>
              <a:gd name="T23" fmla="*/ 635 h 656"/>
              <a:gd name="T24" fmla="*/ 743 w 1052"/>
              <a:gd name="T25" fmla="*/ 655 h 656"/>
              <a:gd name="T26" fmla="*/ 649 w 1052"/>
              <a:gd name="T27" fmla="*/ 652 h 656"/>
              <a:gd name="T28" fmla="*/ 572 w 1052"/>
              <a:gd name="T29" fmla="*/ 636 h 656"/>
              <a:gd name="T30" fmla="*/ 503 w 1052"/>
              <a:gd name="T31" fmla="*/ 612 h 656"/>
              <a:gd name="T32" fmla="*/ 420 w 1052"/>
              <a:gd name="T33" fmla="*/ 562 h 656"/>
              <a:gd name="T34" fmla="*/ 351 w 1052"/>
              <a:gd name="T35" fmla="*/ 496 h 656"/>
              <a:gd name="T36" fmla="*/ 313 w 1052"/>
              <a:gd name="T37" fmla="*/ 441 h 656"/>
              <a:gd name="T38" fmla="*/ 236 w 1052"/>
              <a:gd name="T39" fmla="*/ 406 h 656"/>
              <a:gd name="T40" fmla="*/ 162 w 1052"/>
              <a:gd name="T41" fmla="*/ 361 h 656"/>
              <a:gd name="T42" fmla="*/ 84 w 1052"/>
              <a:gd name="T43" fmla="*/ 305 h 656"/>
              <a:gd name="T44" fmla="*/ 38 w 1052"/>
              <a:gd name="T45" fmla="*/ 251 h 656"/>
              <a:gd name="T46" fmla="*/ 0 w 1052"/>
              <a:gd name="T47" fmla="*/ 183 h 656"/>
              <a:gd name="T48" fmla="*/ 66 w 1052"/>
              <a:gd name="T49" fmla="*/ 246 h 656"/>
              <a:gd name="T50" fmla="*/ 140 w 1052"/>
              <a:gd name="T51" fmla="*/ 299 h 656"/>
              <a:gd name="T52" fmla="*/ 217 w 1052"/>
              <a:gd name="T53" fmla="*/ 339 h 656"/>
              <a:gd name="T54" fmla="*/ 280 w 1052"/>
              <a:gd name="T55" fmla="*/ 366 h 656"/>
              <a:gd name="T56" fmla="*/ 270 w 1052"/>
              <a:gd name="T57" fmla="*/ 308 h 656"/>
              <a:gd name="T58" fmla="*/ 272 w 1052"/>
              <a:gd name="T59" fmla="*/ 250 h 656"/>
              <a:gd name="T60" fmla="*/ 282 w 1052"/>
              <a:gd name="T61" fmla="*/ 211 h 656"/>
              <a:gd name="T62" fmla="*/ 301 w 1052"/>
              <a:gd name="T63" fmla="*/ 164 h 656"/>
              <a:gd name="T64" fmla="*/ 342 w 1052"/>
              <a:gd name="T65" fmla="*/ 113 h 656"/>
              <a:gd name="T66" fmla="*/ 391 w 1052"/>
              <a:gd name="T67" fmla="*/ 71 h 656"/>
              <a:gd name="T68" fmla="*/ 440 w 1052"/>
              <a:gd name="T69" fmla="*/ 41 h 656"/>
              <a:gd name="T70" fmla="*/ 513 w 1052"/>
              <a:gd name="T71" fmla="*/ 14 h 656"/>
              <a:gd name="T72" fmla="*/ 598 w 1052"/>
              <a:gd name="T73" fmla="*/ 0 h 656"/>
              <a:gd name="T74" fmla="*/ 700 w 1052"/>
              <a:gd name="T75" fmla="*/ 8 h 656"/>
              <a:gd name="T76" fmla="*/ 787 w 1052"/>
              <a:gd name="T77" fmla="*/ 34 h 656"/>
              <a:gd name="T78" fmla="*/ 854 w 1052"/>
              <a:gd name="T79" fmla="*/ 68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52" h="656">
                <a:moveTo>
                  <a:pt x="898" y="95"/>
                </a:moveTo>
                <a:lnTo>
                  <a:pt x="922" y="115"/>
                </a:lnTo>
                <a:lnTo>
                  <a:pt x="946" y="138"/>
                </a:lnTo>
                <a:lnTo>
                  <a:pt x="967" y="161"/>
                </a:lnTo>
                <a:lnTo>
                  <a:pt x="982" y="179"/>
                </a:lnTo>
                <a:lnTo>
                  <a:pt x="1004" y="211"/>
                </a:lnTo>
                <a:lnTo>
                  <a:pt x="1021" y="245"/>
                </a:lnTo>
                <a:lnTo>
                  <a:pt x="1033" y="271"/>
                </a:lnTo>
                <a:lnTo>
                  <a:pt x="1040" y="300"/>
                </a:lnTo>
                <a:lnTo>
                  <a:pt x="1045" y="324"/>
                </a:lnTo>
                <a:lnTo>
                  <a:pt x="1049" y="350"/>
                </a:lnTo>
                <a:lnTo>
                  <a:pt x="1051" y="374"/>
                </a:lnTo>
                <a:lnTo>
                  <a:pt x="1047" y="400"/>
                </a:lnTo>
                <a:lnTo>
                  <a:pt x="1045" y="426"/>
                </a:lnTo>
                <a:lnTo>
                  <a:pt x="1034" y="458"/>
                </a:lnTo>
                <a:lnTo>
                  <a:pt x="1023" y="481"/>
                </a:lnTo>
                <a:lnTo>
                  <a:pt x="1010" y="502"/>
                </a:lnTo>
                <a:lnTo>
                  <a:pt x="992" y="528"/>
                </a:lnTo>
                <a:lnTo>
                  <a:pt x="977" y="548"/>
                </a:lnTo>
                <a:lnTo>
                  <a:pt x="957" y="569"/>
                </a:lnTo>
                <a:lnTo>
                  <a:pt x="927" y="591"/>
                </a:lnTo>
                <a:lnTo>
                  <a:pt x="895" y="610"/>
                </a:lnTo>
                <a:lnTo>
                  <a:pt x="863" y="625"/>
                </a:lnTo>
                <a:lnTo>
                  <a:pt x="835" y="635"/>
                </a:lnTo>
                <a:lnTo>
                  <a:pt x="805" y="646"/>
                </a:lnTo>
                <a:lnTo>
                  <a:pt x="743" y="655"/>
                </a:lnTo>
                <a:lnTo>
                  <a:pt x="702" y="655"/>
                </a:lnTo>
                <a:lnTo>
                  <a:pt x="649" y="652"/>
                </a:lnTo>
                <a:lnTo>
                  <a:pt x="615" y="647"/>
                </a:lnTo>
                <a:lnTo>
                  <a:pt x="572" y="636"/>
                </a:lnTo>
                <a:lnTo>
                  <a:pt x="541" y="625"/>
                </a:lnTo>
                <a:lnTo>
                  <a:pt x="503" y="612"/>
                </a:lnTo>
                <a:lnTo>
                  <a:pt x="463" y="590"/>
                </a:lnTo>
                <a:lnTo>
                  <a:pt x="420" y="562"/>
                </a:lnTo>
                <a:lnTo>
                  <a:pt x="382" y="530"/>
                </a:lnTo>
                <a:lnTo>
                  <a:pt x="351" y="496"/>
                </a:lnTo>
                <a:lnTo>
                  <a:pt x="327" y="463"/>
                </a:lnTo>
                <a:lnTo>
                  <a:pt x="313" y="441"/>
                </a:lnTo>
                <a:lnTo>
                  <a:pt x="276" y="426"/>
                </a:lnTo>
                <a:lnTo>
                  <a:pt x="236" y="406"/>
                </a:lnTo>
                <a:lnTo>
                  <a:pt x="191" y="384"/>
                </a:lnTo>
                <a:lnTo>
                  <a:pt x="162" y="361"/>
                </a:lnTo>
                <a:lnTo>
                  <a:pt x="116" y="333"/>
                </a:lnTo>
                <a:lnTo>
                  <a:pt x="84" y="305"/>
                </a:lnTo>
                <a:lnTo>
                  <a:pt x="59" y="279"/>
                </a:lnTo>
                <a:lnTo>
                  <a:pt x="38" y="251"/>
                </a:lnTo>
                <a:lnTo>
                  <a:pt x="15" y="215"/>
                </a:lnTo>
                <a:lnTo>
                  <a:pt x="0" y="183"/>
                </a:lnTo>
                <a:lnTo>
                  <a:pt x="37" y="220"/>
                </a:lnTo>
                <a:lnTo>
                  <a:pt x="66" y="246"/>
                </a:lnTo>
                <a:lnTo>
                  <a:pt x="101" y="271"/>
                </a:lnTo>
                <a:lnTo>
                  <a:pt x="140" y="299"/>
                </a:lnTo>
                <a:lnTo>
                  <a:pt x="174" y="320"/>
                </a:lnTo>
                <a:lnTo>
                  <a:pt x="217" y="339"/>
                </a:lnTo>
                <a:lnTo>
                  <a:pt x="262" y="358"/>
                </a:lnTo>
                <a:lnTo>
                  <a:pt x="280" y="366"/>
                </a:lnTo>
                <a:lnTo>
                  <a:pt x="277" y="341"/>
                </a:lnTo>
                <a:lnTo>
                  <a:pt x="270" y="308"/>
                </a:lnTo>
                <a:lnTo>
                  <a:pt x="271" y="274"/>
                </a:lnTo>
                <a:lnTo>
                  <a:pt x="272" y="250"/>
                </a:lnTo>
                <a:lnTo>
                  <a:pt x="279" y="229"/>
                </a:lnTo>
                <a:lnTo>
                  <a:pt x="282" y="211"/>
                </a:lnTo>
                <a:lnTo>
                  <a:pt x="290" y="188"/>
                </a:lnTo>
                <a:lnTo>
                  <a:pt x="301" y="164"/>
                </a:lnTo>
                <a:lnTo>
                  <a:pt x="320" y="139"/>
                </a:lnTo>
                <a:lnTo>
                  <a:pt x="342" y="113"/>
                </a:lnTo>
                <a:lnTo>
                  <a:pt x="359" y="93"/>
                </a:lnTo>
                <a:lnTo>
                  <a:pt x="391" y="71"/>
                </a:lnTo>
                <a:lnTo>
                  <a:pt x="412" y="56"/>
                </a:lnTo>
                <a:lnTo>
                  <a:pt x="440" y="41"/>
                </a:lnTo>
                <a:lnTo>
                  <a:pt x="479" y="25"/>
                </a:lnTo>
                <a:lnTo>
                  <a:pt x="513" y="14"/>
                </a:lnTo>
                <a:lnTo>
                  <a:pt x="550" y="6"/>
                </a:lnTo>
                <a:lnTo>
                  <a:pt x="598" y="0"/>
                </a:lnTo>
                <a:lnTo>
                  <a:pt x="655" y="4"/>
                </a:lnTo>
                <a:lnTo>
                  <a:pt x="700" y="8"/>
                </a:lnTo>
                <a:lnTo>
                  <a:pt x="753" y="23"/>
                </a:lnTo>
                <a:lnTo>
                  <a:pt x="787" y="34"/>
                </a:lnTo>
                <a:lnTo>
                  <a:pt x="817" y="45"/>
                </a:lnTo>
                <a:lnTo>
                  <a:pt x="854" y="68"/>
                </a:lnTo>
                <a:lnTo>
                  <a:pt x="898" y="95"/>
                </a:lnTo>
              </a:path>
            </a:pathLst>
          </a:custGeom>
          <a:solidFill>
            <a:srgbClr val="FFFFFF"/>
          </a:solidFill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41484" name="Rectangle 76"/>
          <p:cNvSpPr>
            <a:spLocks noChangeArrowheads="1"/>
          </p:cNvSpPr>
          <p:nvPr/>
        </p:nvSpPr>
        <p:spPr bwMode="auto">
          <a:xfrm>
            <a:off x="5557838" y="1724025"/>
            <a:ext cx="12287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DISTINGUEM-SE DOIS LOTES</a:t>
            </a:r>
          </a:p>
        </p:txBody>
      </p:sp>
      <p:sp>
        <p:nvSpPr>
          <p:cNvPr id="1041485" name="Rectangle 77"/>
          <p:cNvSpPr>
            <a:spLocks noChangeArrowheads="1"/>
          </p:cNvSpPr>
          <p:nvPr/>
        </p:nvSpPr>
        <p:spPr bwMode="auto">
          <a:xfrm>
            <a:off x="6724650" y="2324100"/>
            <a:ext cx="3000375" cy="673100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P.V.F. NO INIÍCIO DO MÊS &lt;=&gt; LOTE MAIS ANTIGO</a:t>
            </a:r>
          </a:p>
          <a:p>
            <a:pPr algn="just" defTabSz="762000"/>
            <a:endParaRPr lang="en-US" sz="900" b="0">
              <a:solidFill>
                <a:schemeClr val="tx1"/>
              </a:solidFill>
            </a:endParaRPr>
          </a:p>
          <a:p>
            <a:pPr algn="just" defTabSz="762000"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PRODUÇÃO DO MÊS &lt;=&gt; LOTE MAIS RECENTE</a:t>
            </a:r>
          </a:p>
        </p:txBody>
      </p:sp>
      <p:graphicFrame>
        <p:nvGraphicFramePr>
          <p:cNvPr id="1041486" name="Object 78"/>
          <p:cNvGraphicFramePr>
            <a:graphicFrameLocks/>
          </p:cNvGraphicFramePr>
          <p:nvPr/>
        </p:nvGraphicFramePr>
        <p:xfrm>
          <a:off x="6019800" y="2333625"/>
          <a:ext cx="609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503" name="Microsoft ClipArt Gallery" r:id="rId3" imgW="5476680" imgH="3900240" progId="MS_ClipArt_Gallery">
                  <p:embed/>
                </p:oleObj>
              </mc:Choice>
              <mc:Fallback>
                <p:oleObj name="Microsoft ClipArt Gallery" r:id="rId3" imgW="5476680" imgH="3900240" progId="MS_ClipArt_Gallery">
                  <p:embed/>
                  <p:pic>
                    <p:nvPicPr>
                      <p:cNvPr id="0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2333625"/>
                        <a:ext cx="6096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07763" dir="2700000" algn="ctr" rotWithShape="0">
                          <a:schemeClr val="bg2">
                            <a:alpha val="50000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1487" name="Rectangle 79"/>
          <p:cNvSpPr>
            <a:spLocks noChangeArrowheads="1"/>
          </p:cNvSpPr>
          <p:nvPr/>
        </p:nvSpPr>
        <p:spPr bwMode="auto">
          <a:xfrm>
            <a:off x="95250" y="2930525"/>
            <a:ext cx="3686175" cy="1165225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/>
            <a:r>
              <a:rPr lang="en-US" sz="1200" u="sng">
                <a:solidFill>
                  <a:schemeClr val="tx1"/>
                </a:solidFill>
              </a:rPr>
              <a:t>F I F O</a:t>
            </a:r>
          </a:p>
          <a:p>
            <a:pPr marL="285750" lvl="1" algn="just" defTabSz="762000"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POR ESTE CRITÉRIO A PVF NO FIM DO MÊS SERÀ </a:t>
            </a:r>
            <a:r>
              <a:rPr lang="en-US" u="sng">
                <a:solidFill>
                  <a:schemeClr val="tx1"/>
                </a:solidFill>
              </a:rPr>
              <a:t>VALORIZADA, SEGUNDO OS CUSTOS DA PRODUÇÃO DO MÊS</a:t>
            </a:r>
            <a:r>
              <a:rPr lang="en-US" b="0" u="sng">
                <a:solidFill>
                  <a:schemeClr val="tx1"/>
                </a:solidFill>
              </a:rPr>
              <a:t>.</a:t>
            </a:r>
            <a:endParaRPr lang="en-US" b="0">
              <a:solidFill>
                <a:schemeClr val="tx1"/>
              </a:solidFill>
            </a:endParaRPr>
          </a:p>
          <a:p>
            <a:pPr marL="285750" lvl="1" algn="just" defTabSz="762000"/>
            <a:endParaRPr lang="en-US" b="0">
              <a:solidFill>
                <a:schemeClr val="tx1"/>
              </a:solidFill>
            </a:endParaRPr>
          </a:p>
          <a:p>
            <a:pPr marL="285750" lvl="1" algn="just" defTabSz="762000"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COM EFEITO, ADMITE-SE QUE A PVF NO INÍCIO DO MÊS FOI ACABADA EM PRIMEIRO LUGAR E POR CONSEGUINTE ENTROU  NOS  PRODUTOS TERMINADOS NO MÊS.</a:t>
            </a:r>
          </a:p>
        </p:txBody>
      </p:sp>
      <p:graphicFrame>
        <p:nvGraphicFramePr>
          <p:cNvPr id="1041488" name="Object 80"/>
          <p:cNvGraphicFramePr>
            <a:graphicFrameLocks/>
          </p:cNvGraphicFramePr>
          <p:nvPr/>
        </p:nvGraphicFramePr>
        <p:xfrm>
          <a:off x="123825" y="4083050"/>
          <a:ext cx="4371975" cy="1182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504" name="Folha de cálculo" r:id="rId5" imgW="4419360" imgH="1191960" progId="Excel.Sheet.5">
                  <p:embed/>
                </p:oleObj>
              </mc:Choice>
              <mc:Fallback>
                <p:oleObj name="Folha de cálculo" r:id="rId5" imgW="4419360" imgH="1191960" progId="Excel.Sheet.5">
                  <p:embed/>
                  <p:pic>
                    <p:nvPicPr>
                      <p:cNvPr id="0" name="Object 8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" y="4083050"/>
                        <a:ext cx="4371975" cy="1182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1489" name="Object 81"/>
          <p:cNvGraphicFramePr>
            <a:graphicFrameLocks/>
          </p:cNvGraphicFramePr>
          <p:nvPr/>
        </p:nvGraphicFramePr>
        <p:xfrm>
          <a:off x="5305425" y="3357563"/>
          <a:ext cx="4410075" cy="284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505" name="Folha de cálculo" r:id="rId7" imgW="4419360" imgH="2854080" progId="Excel.Sheet.5">
                  <p:embed/>
                </p:oleObj>
              </mc:Choice>
              <mc:Fallback>
                <p:oleObj name="Folha de cálculo" r:id="rId7" imgW="4419360" imgH="2854080" progId="Excel.Sheet.5">
                  <p:embed/>
                  <p:pic>
                    <p:nvPicPr>
                      <p:cNvPr id="0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5425" y="3357563"/>
                        <a:ext cx="4410075" cy="284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41490" name="Picture 82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" y="5749925"/>
            <a:ext cx="968375" cy="928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41491" name="Group 83"/>
          <p:cNvGrpSpPr>
            <a:grpSpLocks/>
          </p:cNvGrpSpPr>
          <p:nvPr/>
        </p:nvGrpSpPr>
        <p:grpSpPr bwMode="auto">
          <a:xfrm>
            <a:off x="3413125" y="5530850"/>
            <a:ext cx="773113" cy="1295400"/>
            <a:chOff x="2150" y="3264"/>
            <a:chExt cx="487" cy="816"/>
          </a:xfrm>
        </p:grpSpPr>
        <p:grpSp>
          <p:nvGrpSpPr>
            <p:cNvPr id="1041492" name="Group 84"/>
            <p:cNvGrpSpPr>
              <a:grpSpLocks/>
            </p:cNvGrpSpPr>
            <p:nvPr/>
          </p:nvGrpSpPr>
          <p:grpSpPr bwMode="auto">
            <a:xfrm>
              <a:off x="2150" y="3416"/>
              <a:ext cx="487" cy="475"/>
              <a:chOff x="2150" y="3416"/>
              <a:chExt cx="487" cy="475"/>
            </a:xfrm>
          </p:grpSpPr>
          <p:grpSp>
            <p:nvGrpSpPr>
              <p:cNvPr id="1041493" name="Group 85"/>
              <p:cNvGrpSpPr>
                <a:grpSpLocks/>
              </p:cNvGrpSpPr>
              <p:nvPr/>
            </p:nvGrpSpPr>
            <p:grpSpPr bwMode="auto">
              <a:xfrm>
                <a:off x="2159" y="3416"/>
                <a:ext cx="432" cy="475"/>
                <a:chOff x="2159" y="3416"/>
                <a:chExt cx="432" cy="475"/>
              </a:xfrm>
            </p:grpSpPr>
            <p:sp>
              <p:nvSpPr>
                <p:cNvPr id="1041494" name="Oval 86"/>
                <p:cNvSpPr>
                  <a:spLocks noChangeArrowheads="1"/>
                </p:cNvSpPr>
                <p:nvPr/>
              </p:nvSpPr>
              <p:spPr bwMode="auto">
                <a:xfrm>
                  <a:off x="2163" y="3416"/>
                  <a:ext cx="424" cy="137"/>
                </a:xfrm>
                <a:prstGeom prst="ellipse">
                  <a:avLst/>
                </a:prstGeom>
                <a:solidFill>
                  <a:schemeClr val="accent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041495" name="Oval 87"/>
                <p:cNvSpPr>
                  <a:spLocks noChangeArrowheads="1"/>
                </p:cNvSpPr>
                <p:nvPr/>
              </p:nvSpPr>
              <p:spPr bwMode="auto">
                <a:xfrm>
                  <a:off x="2163" y="3754"/>
                  <a:ext cx="424" cy="137"/>
                </a:xfrm>
                <a:prstGeom prst="ellipse">
                  <a:avLst/>
                </a:prstGeom>
                <a:solidFill>
                  <a:schemeClr val="accent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041496" name="Line 88"/>
                <p:cNvSpPr>
                  <a:spLocks noChangeShapeType="1"/>
                </p:cNvSpPr>
                <p:nvPr/>
              </p:nvSpPr>
              <p:spPr bwMode="auto">
                <a:xfrm>
                  <a:off x="2591" y="3509"/>
                  <a:ext cx="0" cy="337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  <p:sp>
              <p:nvSpPr>
                <p:cNvPr id="1041497" name="Line 89"/>
                <p:cNvSpPr>
                  <a:spLocks noChangeShapeType="1"/>
                </p:cNvSpPr>
                <p:nvPr/>
              </p:nvSpPr>
              <p:spPr bwMode="auto">
                <a:xfrm>
                  <a:off x="2159" y="3509"/>
                  <a:ext cx="0" cy="28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</p:grpSp>
          <p:sp>
            <p:nvSpPr>
              <p:cNvPr id="1041498" name="Oval 90"/>
              <p:cNvSpPr>
                <a:spLocks noChangeArrowheads="1"/>
              </p:cNvSpPr>
              <p:nvPr/>
            </p:nvSpPr>
            <p:spPr bwMode="auto">
              <a:xfrm>
                <a:off x="2163" y="3565"/>
                <a:ext cx="424" cy="140"/>
              </a:xfrm>
              <a:prstGeom prst="ellipse">
                <a:avLst/>
              </a:prstGeom>
              <a:solidFill>
                <a:srgbClr val="FCFEB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1499" name="Rectangle 91"/>
              <p:cNvSpPr>
                <a:spLocks noChangeArrowheads="1"/>
              </p:cNvSpPr>
              <p:nvPr/>
            </p:nvSpPr>
            <p:spPr bwMode="auto">
              <a:xfrm>
                <a:off x="2186" y="3741"/>
                <a:ext cx="408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algn="l" defTabSz="762000"/>
                <a:r>
                  <a:rPr lang="en-US" sz="900" b="0">
                    <a:solidFill>
                      <a:schemeClr val="tx1"/>
                    </a:solidFill>
                  </a:rPr>
                  <a:t>P.V.F ini</a:t>
                </a:r>
              </a:p>
            </p:txBody>
          </p:sp>
          <p:sp>
            <p:nvSpPr>
              <p:cNvPr id="1041500" name="Rectangle 92"/>
              <p:cNvSpPr>
                <a:spLocks noChangeArrowheads="1"/>
              </p:cNvSpPr>
              <p:nvPr/>
            </p:nvSpPr>
            <p:spPr bwMode="auto">
              <a:xfrm>
                <a:off x="2150" y="3561"/>
                <a:ext cx="487" cy="1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algn="l" defTabSz="762000"/>
                <a:r>
                  <a:rPr lang="en-US" b="0">
                    <a:solidFill>
                      <a:schemeClr val="tx1"/>
                    </a:solidFill>
                  </a:rPr>
                  <a:t>PROD. MÊS</a:t>
                </a:r>
              </a:p>
            </p:txBody>
          </p:sp>
        </p:grpSp>
        <p:sp>
          <p:nvSpPr>
            <p:cNvPr id="1041501" name="Line 93"/>
            <p:cNvSpPr>
              <a:spLocks noChangeShapeType="1"/>
            </p:cNvSpPr>
            <p:nvPr/>
          </p:nvSpPr>
          <p:spPr bwMode="auto">
            <a:xfrm>
              <a:off x="2375" y="3857"/>
              <a:ext cx="0" cy="22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1502" name="Line 94"/>
            <p:cNvSpPr>
              <a:spLocks noChangeShapeType="1"/>
            </p:cNvSpPr>
            <p:nvPr/>
          </p:nvSpPr>
          <p:spPr bwMode="auto">
            <a:xfrm>
              <a:off x="2375" y="3264"/>
              <a:ext cx="0" cy="22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3109-3CD8-48FE-825C-1B658D91A332}" type="slidenum">
              <a:rPr lang="en-US"/>
              <a:pPr/>
              <a:t>108</a:t>
            </a:fld>
            <a:endParaRPr lang="en-US"/>
          </a:p>
        </p:txBody>
      </p:sp>
      <p:sp>
        <p:nvSpPr>
          <p:cNvPr id="1042434" name="Rectangle 2"/>
          <p:cNvSpPr>
            <a:spLocks noChangeArrowheads="1"/>
          </p:cNvSpPr>
          <p:nvPr/>
        </p:nvSpPr>
        <p:spPr bwMode="auto">
          <a:xfrm>
            <a:off x="0" y="769938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>
                <a:solidFill>
                  <a:schemeClr val="tx2"/>
                </a:solidFill>
              </a:rPr>
              <a:t>CRITÉRIOS DE VALORIZAÇÃO DA  P.V.F.. &lt;&gt; </a:t>
            </a:r>
            <a:r>
              <a:rPr lang="en-US" sz="1200" u="sng">
                <a:solidFill>
                  <a:schemeClr val="tx2"/>
                </a:solidFill>
              </a:rPr>
              <a:t>L I F O</a:t>
            </a:r>
            <a:r>
              <a:rPr lang="en-US" sz="1200">
                <a:solidFill>
                  <a:schemeClr val="tx2"/>
                </a:solidFill>
              </a:rPr>
              <a:t/>
            </a:r>
            <a:br>
              <a:rPr lang="en-US" sz="1200">
                <a:solidFill>
                  <a:schemeClr val="tx2"/>
                </a:solidFill>
              </a:rPr>
            </a:br>
            <a:r>
              <a:rPr lang="en-US" sz="900">
                <a:solidFill>
                  <a:schemeClr val="tx2"/>
                </a:solidFill>
              </a:rPr>
              <a:t>= EXEMPLO  3 ( CONT.) =</a:t>
            </a:r>
          </a:p>
        </p:txBody>
      </p:sp>
      <p:sp>
        <p:nvSpPr>
          <p:cNvPr id="1042435" name="Rectangle 3"/>
          <p:cNvSpPr>
            <a:spLocks noChangeArrowheads="1"/>
          </p:cNvSpPr>
          <p:nvPr/>
        </p:nvSpPr>
        <p:spPr bwMode="auto">
          <a:xfrm>
            <a:off x="171450" y="1408113"/>
            <a:ext cx="3686175" cy="704850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/>
            <a:r>
              <a:rPr lang="en-US" sz="1000" u="sng">
                <a:solidFill>
                  <a:schemeClr val="tx1"/>
                </a:solidFill>
              </a:rPr>
              <a:t>L I F O</a:t>
            </a:r>
          </a:p>
          <a:p>
            <a:pPr marL="285750" lvl="1" algn="just" defTabSz="762000">
              <a:buSzPct val="100000"/>
              <a:buFontTx/>
              <a:buChar char="•"/>
            </a:pPr>
            <a:r>
              <a:rPr lang="en-US" sz="700" b="0">
                <a:solidFill>
                  <a:schemeClr val="tx1"/>
                </a:solidFill>
              </a:rPr>
              <a:t>POR ESTE CRITÉRIO A P. V.F. SERÁ </a:t>
            </a:r>
            <a:r>
              <a:rPr lang="en-US" sz="700" u="sng">
                <a:solidFill>
                  <a:schemeClr val="tx1"/>
                </a:solidFill>
              </a:rPr>
              <a:t>VALORIZADA AOS PREÇOS DOS LOTES MAIS ANTIGOS </a:t>
            </a:r>
            <a:r>
              <a:rPr lang="en-US" sz="700" b="0">
                <a:solidFill>
                  <a:schemeClr val="tx1"/>
                </a:solidFill>
              </a:rPr>
              <a:t>, I.E., EM PRIMEIRO LUGAR AOS PREÇOS DA PVF NO INÍCIO DO MÊS E CASO AQUELA NÃO SEJA SUFICIENTE, AO CUSTO DA PRODUÇÃO DO MÊS.</a:t>
            </a:r>
          </a:p>
        </p:txBody>
      </p:sp>
      <p:grpSp>
        <p:nvGrpSpPr>
          <p:cNvPr id="1042436" name="Group 4"/>
          <p:cNvGrpSpPr>
            <a:grpSpLocks/>
          </p:cNvGrpSpPr>
          <p:nvPr/>
        </p:nvGrpSpPr>
        <p:grpSpPr bwMode="auto">
          <a:xfrm>
            <a:off x="1066800" y="2408238"/>
            <a:ext cx="915988" cy="1147762"/>
            <a:chOff x="672" y="1248"/>
            <a:chExt cx="577" cy="723"/>
          </a:xfrm>
        </p:grpSpPr>
        <p:grpSp>
          <p:nvGrpSpPr>
            <p:cNvPr id="1042437" name="Group 5"/>
            <p:cNvGrpSpPr>
              <a:grpSpLocks/>
            </p:cNvGrpSpPr>
            <p:nvPr/>
          </p:nvGrpSpPr>
          <p:grpSpPr bwMode="auto">
            <a:xfrm>
              <a:off x="758" y="1496"/>
              <a:ext cx="486" cy="475"/>
              <a:chOff x="758" y="1496"/>
              <a:chExt cx="486" cy="475"/>
            </a:xfrm>
          </p:grpSpPr>
          <p:grpSp>
            <p:nvGrpSpPr>
              <p:cNvPr id="1042438" name="Group 6"/>
              <p:cNvGrpSpPr>
                <a:grpSpLocks/>
              </p:cNvGrpSpPr>
              <p:nvPr/>
            </p:nvGrpSpPr>
            <p:grpSpPr bwMode="auto">
              <a:xfrm>
                <a:off x="767" y="1496"/>
                <a:ext cx="432" cy="475"/>
                <a:chOff x="767" y="1496"/>
                <a:chExt cx="432" cy="475"/>
              </a:xfrm>
            </p:grpSpPr>
            <p:sp>
              <p:nvSpPr>
                <p:cNvPr id="1042439" name="Oval 7"/>
                <p:cNvSpPr>
                  <a:spLocks noChangeArrowheads="1"/>
                </p:cNvSpPr>
                <p:nvPr/>
              </p:nvSpPr>
              <p:spPr bwMode="auto">
                <a:xfrm>
                  <a:off x="771" y="1496"/>
                  <a:ext cx="424" cy="137"/>
                </a:xfrm>
                <a:prstGeom prst="ellipse">
                  <a:avLst/>
                </a:prstGeom>
                <a:solidFill>
                  <a:schemeClr val="accent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042440" name="Oval 8"/>
                <p:cNvSpPr>
                  <a:spLocks noChangeArrowheads="1"/>
                </p:cNvSpPr>
                <p:nvPr/>
              </p:nvSpPr>
              <p:spPr bwMode="auto">
                <a:xfrm>
                  <a:off x="771" y="1834"/>
                  <a:ext cx="424" cy="137"/>
                </a:xfrm>
                <a:prstGeom prst="ellipse">
                  <a:avLst/>
                </a:prstGeom>
                <a:solidFill>
                  <a:schemeClr val="accent1"/>
                </a:soli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pt-PT"/>
                </a:p>
              </p:txBody>
            </p:sp>
            <p:sp>
              <p:nvSpPr>
                <p:cNvPr id="1042441" name="Line 9"/>
                <p:cNvSpPr>
                  <a:spLocks noChangeShapeType="1"/>
                </p:cNvSpPr>
                <p:nvPr/>
              </p:nvSpPr>
              <p:spPr bwMode="auto">
                <a:xfrm>
                  <a:off x="1199" y="1589"/>
                  <a:ext cx="0" cy="337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  <p:sp>
              <p:nvSpPr>
                <p:cNvPr id="1042442" name="Line 10"/>
                <p:cNvSpPr>
                  <a:spLocks noChangeShapeType="1"/>
                </p:cNvSpPr>
                <p:nvPr/>
              </p:nvSpPr>
              <p:spPr bwMode="auto">
                <a:xfrm>
                  <a:off x="767" y="1589"/>
                  <a:ext cx="0" cy="28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pt-PT"/>
                </a:p>
              </p:txBody>
            </p:sp>
          </p:grpSp>
          <p:sp>
            <p:nvSpPr>
              <p:cNvPr id="1042443" name="Oval 11"/>
              <p:cNvSpPr>
                <a:spLocks noChangeArrowheads="1"/>
              </p:cNvSpPr>
              <p:nvPr/>
            </p:nvSpPr>
            <p:spPr bwMode="auto">
              <a:xfrm>
                <a:off x="771" y="1645"/>
                <a:ext cx="424" cy="140"/>
              </a:xfrm>
              <a:prstGeom prst="ellipse">
                <a:avLst/>
              </a:prstGeom>
              <a:solidFill>
                <a:srgbClr val="FCFEB9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2444" name="Rectangle 12"/>
              <p:cNvSpPr>
                <a:spLocks noChangeArrowheads="1"/>
              </p:cNvSpPr>
              <p:nvPr/>
            </p:nvSpPr>
            <p:spPr bwMode="auto">
              <a:xfrm>
                <a:off x="794" y="1821"/>
                <a:ext cx="407" cy="1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algn="l" defTabSz="762000"/>
                <a:r>
                  <a:rPr lang="en-US" sz="900" b="0">
                    <a:solidFill>
                      <a:schemeClr val="tx1"/>
                    </a:solidFill>
                  </a:rPr>
                  <a:t>P.V.F ini</a:t>
                </a:r>
              </a:p>
            </p:txBody>
          </p:sp>
          <p:sp>
            <p:nvSpPr>
              <p:cNvPr id="1042445" name="Rectangle 13"/>
              <p:cNvSpPr>
                <a:spLocks noChangeArrowheads="1"/>
              </p:cNvSpPr>
              <p:nvPr/>
            </p:nvSpPr>
            <p:spPr bwMode="auto">
              <a:xfrm>
                <a:off x="758" y="1641"/>
                <a:ext cx="486" cy="1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>
                <a:spAutoFit/>
              </a:bodyPr>
              <a:lstStyle/>
              <a:p>
                <a:pPr algn="l" defTabSz="762000"/>
                <a:r>
                  <a:rPr lang="en-US" b="0">
                    <a:solidFill>
                      <a:schemeClr val="tx1"/>
                    </a:solidFill>
                  </a:rPr>
                  <a:t>PROD. MÊS</a:t>
                </a:r>
              </a:p>
            </p:txBody>
          </p:sp>
        </p:grpSp>
        <p:sp>
          <p:nvSpPr>
            <p:cNvPr id="1042446" name="Arc 14"/>
            <p:cNvSpPr>
              <a:spLocks/>
            </p:cNvSpPr>
            <p:nvPr/>
          </p:nvSpPr>
          <p:spPr bwMode="auto">
            <a:xfrm>
              <a:off x="672" y="1248"/>
              <a:ext cx="288" cy="28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2447" name="Arc 15"/>
            <p:cNvSpPr>
              <a:spLocks/>
            </p:cNvSpPr>
            <p:nvPr/>
          </p:nvSpPr>
          <p:spPr bwMode="auto">
            <a:xfrm>
              <a:off x="1009" y="1297"/>
              <a:ext cx="240" cy="24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0 w 21600"/>
                <a:gd name="T1" fmla="*/ 21600 h 21600"/>
                <a:gd name="T2" fmla="*/ 21510 w 21600"/>
                <a:gd name="T3" fmla="*/ 0 h 21600"/>
                <a:gd name="T4" fmla="*/ 2160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21600"/>
                  </a:moveTo>
                  <a:cubicBezTo>
                    <a:pt x="0" y="9705"/>
                    <a:pt x="9615" y="49"/>
                    <a:pt x="21510" y="0"/>
                  </a:cubicBezTo>
                </a:path>
                <a:path w="21600" h="21600" stroke="0" extrusionOk="0">
                  <a:moveTo>
                    <a:pt x="0" y="21600"/>
                  </a:moveTo>
                  <a:cubicBezTo>
                    <a:pt x="0" y="9705"/>
                    <a:pt x="9615" y="49"/>
                    <a:pt x="21510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rnd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aphicFrame>
        <p:nvGraphicFramePr>
          <p:cNvPr id="1042448" name="Object 16"/>
          <p:cNvGraphicFramePr>
            <a:graphicFrameLocks/>
          </p:cNvGraphicFramePr>
          <p:nvPr/>
        </p:nvGraphicFramePr>
        <p:xfrm>
          <a:off x="5257800" y="1484313"/>
          <a:ext cx="4411663" cy="1182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466" name="Folha de cálculo" r:id="rId3" imgW="4419360" imgH="1191960" progId="Excel.Sheet.5">
                  <p:embed/>
                </p:oleObj>
              </mc:Choice>
              <mc:Fallback>
                <p:oleObj name="Folha de cálculo" r:id="rId3" imgW="4419360" imgH="1191960" progId="Excel.Sheet.5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1484313"/>
                        <a:ext cx="4411663" cy="1182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2449" name="Object 17"/>
          <p:cNvGraphicFramePr>
            <a:graphicFrameLocks/>
          </p:cNvGraphicFramePr>
          <p:nvPr/>
        </p:nvGraphicFramePr>
        <p:xfrm>
          <a:off x="5819775" y="4837113"/>
          <a:ext cx="3898900" cy="1182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467" name="Folha de cálculo" r:id="rId5" imgW="3908160" imgH="1191960" progId="Excel.Sheet.5">
                  <p:embed/>
                </p:oleObj>
              </mc:Choice>
              <mc:Fallback>
                <p:oleObj name="Folha de cálculo" r:id="rId5" imgW="3908160" imgH="1191960" progId="Excel.Sheet.5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9775" y="4837113"/>
                        <a:ext cx="3898900" cy="1182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2450" name="Rectangle 18"/>
          <p:cNvSpPr>
            <a:spLocks noChangeArrowheads="1"/>
          </p:cNvSpPr>
          <p:nvPr/>
        </p:nvSpPr>
        <p:spPr bwMode="auto">
          <a:xfrm>
            <a:off x="4171950" y="1189038"/>
            <a:ext cx="2508250" cy="238125"/>
          </a:xfrm>
          <a:prstGeom prst="rect">
            <a:avLst/>
          </a:prstGeom>
          <a:solidFill>
            <a:srgbClr val="C8FEC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sz="900">
                <a:solidFill>
                  <a:schemeClr val="tx1"/>
                </a:solidFill>
              </a:rPr>
              <a:t>O QUE TINHAMOS NO INÍCIO DO MÊS</a:t>
            </a:r>
          </a:p>
        </p:txBody>
      </p:sp>
      <p:graphicFrame>
        <p:nvGraphicFramePr>
          <p:cNvPr id="1042451" name="Object 19"/>
          <p:cNvGraphicFramePr>
            <a:graphicFrameLocks/>
          </p:cNvGraphicFramePr>
          <p:nvPr/>
        </p:nvGraphicFramePr>
        <p:xfrm>
          <a:off x="4572000" y="1493838"/>
          <a:ext cx="609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468" name="Microsoft ClipArt Gallery" r:id="rId7" imgW="5476680" imgH="3900240" progId="MS_ClipArt_Gallery">
                  <p:embed/>
                </p:oleObj>
              </mc:Choice>
              <mc:Fallback>
                <p:oleObj name="Microsoft ClipArt Gallery" r:id="rId7" imgW="5476680" imgH="3900240" progId="MS_ClipArt_Gallery">
                  <p:embed/>
                  <p:pic>
                    <p:nvPicPr>
                      <p:cNvPr id="0" name="Object 1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493838"/>
                        <a:ext cx="6096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07763" dir="2700000" algn="ctr" rotWithShape="0">
                          <a:schemeClr val="bg2">
                            <a:alpha val="50000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2452" name="Oval 20"/>
          <p:cNvSpPr>
            <a:spLocks noChangeArrowheads="1"/>
          </p:cNvSpPr>
          <p:nvPr/>
        </p:nvSpPr>
        <p:spPr bwMode="auto">
          <a:xfrm>
            <a:off x="4743450" y="3646488"/>
            <a:ext cx="419100" cy="114300"/>
          </a:xfrm>
          <a:prstGeom prst="ellips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42453" name="Freeform 21"/>
          <p:cNvSpPr>
            <a:spLocks/>
          </p:cNvSpPr>
          <p:nvPr/>
        </p:nvSpPr>
        <p:spPr bwMode="auto">
          <a:xfrm>
            <a:off x="7164388" y="2867025"/>
            <a:ext cx="609600" cy="457200"/>
          </a:xfrm>
          <a:custGeom>
            <a:avLst/>
            <a:gdLst>
              <a:gd name="T0" fmla="*/ 124 w 384"/>
              <a:gd name="T1" fmla="*/ 52 h 288"/>
              <a:gd name="T2" fmla="*/ 124 w 384"/>
              <a:gd name="T3" fmla="*/ 111 h 288"/>
              <a:gd name="T4" fmla="*/ 286 w 384"/>
              <a:gd name="T5" fmla="*/ 111 h 288"/>
              <a:gd name="T6" fmla="*/ 295 w 384"/>
              <a:gd name="T7" fmla="*/ 110 h 288"/>
              <a:gd name="T8" fmla="*/ 303 w 384"/>
              <a:gd name="T9" fmla="*/ 109 h 288"/>
              <a:gd name="T10" fmla="*/ 311 w 384"/>
              <a:gd name="T11" fmla="*/ 106 h 288"/>
              <a:gd name="T12" fmla="*/ 319 w 384"/>
              <a:gd name="T13" fmla="*/ 102 h 288"/>
              <a:gd name="T14" fmla="*/ 326 w 384"/>
              <a:gd name="T15" fmla="*/ 97 h 288"/>
              <a:gd name="T16" fmla="*/ 333 w 384"/>
              <a:gd name="T17" fmla="*/ 91 h 288"/>
              <a:gd name="T18" fmla="*/ 340 w 384"/>
              <a:gd name="T19" fmla="*/ 83 h 288"/>
              <a:gd name="T20" fmla="*/ 346 w 384"/>
              <a:gd name="T21" fmla="*/ 76 h 288"/>
              <a:gd name="T22" fmla="*/ 350 w 384"/>
              <a:gd name="T23" fmla="*/ 69 h 288"/>
              <a:gd name="T24" fmla="*/ 354 w 384"/>
              <a:gd name="T25" fmla="*/ 61 h 288"/>
              <a:gd name="T26" fmla="*/ 358 w 384"/>
              <a:gd name="T27" fmla="*/ 53 h 288"/>
              <a:gd name="T28" fmla="*/ 362 w 384"/>
              <a:gd name="T29" fmla="*/ 45 h 288"/>
              <a:gd name="T30" fmla="*/ 365 w 384"/>
              <a:gd name="T31" fmla="*/ 37 h 288"/>
              <a:gd name="T32" fmla="*/ 369 w 384"/>
              <a:gd name="T33" fmla="*/ 28 h 288"/>
              <a:gd name="T34" fmla="*/ 372 w 384"/>
              <a:gd name="T35" fmla="*/ 19 h 288"/>
              <a:gd name="T36" fmla="*/ 374 w 384"/>
              <a:gd name="T37" fmla="*/ 11 h 288"/>
              <a:gd name="T38" fmla="*/ 377 w 384"/>
              <a:gd name="T39" fmla="*/ 0 h 288"/>
              <a:gd name="T40" fmla="*/ 380 w 384"/>
              <a:gd name="T41" fmla="*/ 10 h 288"/>
              <a:gd name="T42" fmla="*/ 381 w 384"/>
              <a:gd name="T43" fmla="*/ 18 h 288"/>
              <a:gd name="T44" fmla="*/ 383 w 384"/>
              <a:gd name="T45" fmla="*/ 28 h 288"/>
              <a:gd name="T46" fmla="*/ 383 w 384"/>
              <a:gd name="T47" fmla="*/ 40 h 288"/>
              <a:gd name="T48" fmla="*/ 383 w 384"/>
              <a:gd name="T49" fmla="*/ 50 h 288"/>
              <a:gd name="T50" fmla="*/ 383 w 384"/>
              <a:gd name="T51" fmla="*/ 63 h 288"/>
              <a:gd name="T52" fmla="*/ 382 w 384"/>
              <a:gd name="T53" fmla="*/ 76 h 288"/>
              <a:gd name="T54" fmla="*/ 381 w 384"/>
              <a:gd name="T55" fmla="*/ 89 h 288"/>
              <a:gd name="T56" fmla="*/ 380 w 384"/>
              <a:gd name="T57" fmla="*/ 102 h 288"/>
              <a:gd name="T58" fmla="*/ 377 w 384"/>
              <a:gd name="T59" fmla="*/ 115 h 288"/>
              <a:gd name="T60" fmla="*/ 373 w 384"/>
              <a:gd name="T61" fmla="*/ 127 h 288"/>
              <a:gd name="T62" fmla="*/ 369 w 384"/>
              <a:gd name="T63" fmla="*/ 139 h 288"/>
              <a:gd name="T64" fmla="*/ 363 w 384"/>
              <a:gd name="T65" fmla="*/ 153 h 288"/>
              <a:gd name="T66" fmla="*/ 358 w 384"/>
              <a:gd name="T67" fmla="*/ 163 h 288"/>
              <a:gd name="T68" fmla="*/ 351 w 384"/>
              <a:gd name="T69" fmla="*/ 176 h 288"/>
              <a:gd name="T70" fmla="*/ 343 w 384"/>
              <a:gd name="T71" fmla="*/ 188 h 288"/>
              <a:gd name="T72" fmla="*/ 336 w 384"/>
              <a:gd name="T73" fmla="*/ 198 h 288"/>
              <a:gd name="T74" fmla="*/ 326 w 384"/>
              <a:gd name="T75" fmla="*/ 208 h 288"/>
              <a:gd name="T76" fmla="*/ 317 w 384"/>
              <a:gd name="T77" fmla="*/ 216 h 288"/>
              <a:gd name="T78" fmla="*/ 308 w 384"/>
              <a:gd name="T79" fmla="*/ 221 h 288"/>
              <a:gd name="T80" fmla="*/ 295 w 384"/>
              <a:gd name="T81" fmla="*/ 225 h 288"/>
              <a:gd name="T82" fmla="*/ 284 w 384"/>
              <a:gd name="T83" fmla="*/ 226 h 288"/>
              <a:gd name="T84" fmla="*/ 274 w 384"/>
              <a:gd name="T85" fmla="*/ 226 h 288"/>
              <a:gd name="T86" fmla="*/ 124 w 384"/>
              <a:gd name="T87" fmla="*/ 226 h 288"/>
              <a:gd name="T88" fmla="*/ 124 w 384"/>
              <a:gd name="T89" fmla="*/ 287 h 288"/>
              <a:gd name="T90" fmla="*/ 0 w 384"/>
              <a:gd name="T91" fmla="*/ 170 h 288"/>
              <a:gd name="T92" fmla="*/ 124 w 384"/>
              <a:gd name="T93" fmla="*/ 52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84" h="288">
                <a:moveTo>
                  <a:pt x="124" y="52"/>
                </a:moveTo>
                <a:lnTo>
                  <a:pt x="124" y="111"/>
                </a:lnTo>
                <a:lnTo>
                  <a:pt x="286" y="111"/>
                </a:lnTo>
                <a:lnTo>
                  <a:pt x="295" y="110"/>
                </a:lnTo>
                <a:lnTo>
                  <a:pt x="303" y="109"/>
                </a:lnTo>
                <a:lnTo>
                  <a:pt x="311" y="106"/>
                </a:lnTo>
                <a:lnTo>
                  <a:pt x="319" y="102"/>
                </a:lnTo>
                <a:lnTo>
                  <a:pt x="326" y="97"/>
                </a:lnTo>
                <a:lnTo>
                  <a:pt x="333" y="91"/>
                </a:lnTo>
                <a:lnTo>
                  <a:pt x="340" y="83"/>
                </a:lnTo>
                <a:lnTo>
                  <a:pt x="346" y="76"/>
                </a:lnTo>
                <a:lnTo>
                  <a:pt x="350" y="69"/>
                </a:lnTo>
                <a:lnTo>
                  <a:pt x="354" y="61"/>
                </a:lnTo>
                <a:lnTo>
                  <a:pt x="358" y="53"/>
                </a:lnTo>
                <a:lnTo>
                  <a:pt x="362" y="45"/>
                </a:lnTo>
                <a:lnTo>
                  <a:pt x="365" y="37"/>
                </a:lnTo>
                <a:lnTo>
                  <a:pt x="369" y="28"/>
                </a:lnTo>
                <a:lnTo>
                  <a:pt x="372" y="19"/>
                </a:lnTo>
                <a:lnTo>
                  <a:pt x="374" y="11"/>
                </a:lnTo>
                <a:lnTo>
                  <a:pt x="377" y="0"/>
                </a:lnTo>
                <a:lnTo>
                  <a:pt x="380" y="10"/>
                </a:lnTo>
                <a:lnTo>
                  <a:pt x="381" y="18"/>
                </a:lnTo>
                <a:lnTo>
                  <a:pt x="383" y="28"/>
                </a:lnTo>
                <a:lnTo>
                  <a:pt x="383" y="40"/>
                </a:lnTo>
                <a:lnTo>
                  <a:pt x="383" y="50"/>
                </a:lnTo>
                <a:lnTo>
                  <a:pt x="383" y="63"/>
                </a:lnTo>
                <a:lnTo>
                  <a:pt x="382" y="76"/>
                </a:lnTo>
                <a:lnTo>
                  <a:pt x="381" y="89"/>
                </a:lnTo>
                <a:lnTo>
                  <a:pt x="380" y="102"/>
                </a:lnTo>
                <a:lnTo>
                  <a:pt x="377" y="115"/>
                </a:lnTo>
                <a:lnTo>
                  <a:pt x="373" y="127"/>
                </a:lnTo>
                <a:lnTo>
                  <a:pt x="369" y="139"/>
                </a:lnTo>
                <a:lnTo>
                  <a:pt x="363" y="153"/>
                </a:lnTo>
                <a:lnTo>
                  <a:pt x="358" y="163"/>
                </a:lnTo>
                <a:lnTo>
                  <a:pt x="351" y="176"/>
                </a:lnTo>
                <a:lnTo>
                  <a:pt x="343" y="188"/>
                </a:lnTo>
                <a:lnTo>
                  <a:pt x="336" y="198"/>
                </a:lnTo>
                <a:lnTo>
                  <a:pt x="326" y="208"/>
                </a:lnTo>
                <a:lnTo>
                  <a:pt x="317" y="216"/>
                </a:lnTo>
                <a:lnTo>
                  <a:pt x="308" y="221"/>
                </a:lnTo>
                <a:lnTo>
                  <a:pt x="295" y="225"/>
                </a:lnTo>
                <a:lnTo>
                  <a:pt x="284" y="226"/>
                </a:lnTo>
                <a:lnTo>
                  <a:pt x="274" y="226"/>
                </a:lnTo>
                <a:lnTo>
                  <a:pt x="124" y="226"/>
                </a:lnTo>
                <a:lnTo>
                  <a:pt x="124" y="287"/>
                </a:lnTo>
                <a:lnTo>
                  <a:pt x="0" y="170"/>
                </a:lnTo>
                <a:lnTo>
                  <a:pt x="124" y="52"/>
                </a:lnTo>
              </a:path>
            </a:pathLst>
          </a:custGeom>
          <a:solidFill>
            <a:srgbClr val="FF0000"/>
          </a:solidFill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42454" name="Rectangle 22"/>
          <p:cNvSpPr>
            <a:spLocks noChangeArrowheads="1"/>
          </p:cNvSpPr>
          <p:nvPr/>
        </p:nvSpPr>
        <p:spPr bwMode="auto">
          <a:xfrm>
            <a:off x="7245350" y="3395663"/>
            <a:ext cx="2506663" cy="663575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INSUFICIENTE APENAS NOS G.G.F., PELO QUE AS </a:t>
            </a:r>
            <a:r>
              <a:rPr lang="en-US" sz="900" u="sng">
                <a:solidFill>
                  <a:schemeClr val="tx1"/>
                </a:solidFill>
              </a:rPr>
              <a:t>60 UNIDADES EM FALTA DEVEM SER VALORIZADAS AO CUSTO DA </a:t>
            </a:r>
            <a:r>
              <a:rPr lang="en-US" sz="1000" u="sng">
                <a:solidFill>
                  <a:schemeClr val="tx1"/>
                </a:solidFill>
              </a:rPr>
              <a:t>PRODUÇÃO DO MÊS.</a:t>
            </a:r>
          </a:p>
        </p:txBody>
      </p:sp>
      <p:grpSp>
        <p:nvGrpSpPr>
          <p:cNvPr id="1042455" name="Group 23"/>
          <p:cNvGrpSpPr>
            <a:grpSpLocks/>
          </p:cNvGrpSpPr>
          <p:nvPr/>
        </p:nvGrpSpPr>
        <p:grpSpPr bwMode="auto">
          <a:xfrm>
            <a:off x="7478713" y="4176713"/>
            <a:ext cx="611187" cy="581025"/>
            <a:chOff x="4711" y="2362"/>
            <a:chExt cx="385" cy="366"/>
          </a:xfrm>
        </p:grpSpPr>
        <p:sp>
          <p:nvSpPr>
            <p:cNvPr id="1042456" name="Freeform 24"/>
            <p:cNvSpPr>
              <a:spLocks/>
            </p:cNvSpPr>
            <p:nvPr/>
          </p:nvSpPr>
          <p:spPr bwMode="auto">
            <a:xfrm>
              <a:off x="4711" y="2574"/>
              <a:ext cx="385" cy="154"/>
            </a:xfrm>
            <a:custGeom>
              <a:avLst/>
              <a:gdLst>
                <a:gd name="T0" fmla="*/ 288 w 385"/>
                <a:gd name="T1" fmla="*/ 0 h 154"/>
                <a:gd name="T2" fmla="*/ 95 w 385"/>
                <a:gd name="T3" fmla="*/ 0 h 154"/>
                <a:gd name="T4" fmla="*/ 95 w 385"/>
                <a:gd name="T5" fmla="*/ 26 h 154"/>
                <a:gd name="T6" fmla="*/ 0 w 385"/>
                <a:gd name="T7" fmla="*/ 26 h 154"/>
                <a:gd name="T8" fmla="*/ 193 w 385"/>
                <a:gd name="T9" fmla="*/ 153 h 154"/>
                <a:gd name="T10" fmla="*/ 384 w 385"/>
                <a:gd name="T11" fmla="*/ 26 h 154"/>
                <a:gd name="T12" fmla="*/ 288 w 385"/>
                <a:gd name="T13" fmla="*/ 26 h 154"/>
                <a:gd name="T14" fmla="*/ 288 w 385"/>
                <a:gd name="T1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5" h="154">
                  <a:moveTo>
                    <a:pt x="288" y="0"/>
                  </a:moveTo>
                  <a:lnTo>
                    <a:pt x="95" y="0"/>
                  </a:lnTo>
                  <a:lnTo>
                    <a:pt x="95" y="26"/>
                  </a:lnTo>
                  <a:lnTo>
                    <a:pt x="0" y="26"/>
                  </a:lnTo>
                  <a:lnTo>
                    <a:pt x="193" y="153"/>
                  </a:lnTo>
                  <a:lnTo>
                    <a:pt x="384" y="26"/>
                  </a:lnTo>
                  <a:lnTo>
                    <a:pt x="288" y="26"/>
                  </a:lnTo>
                  <a:lnTo>
                    <a:pt x="288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2457" name="Freeform 25"/>
            <p:cNvSpPr>
              <a:spLocks/>
            </p:cNvSpPr>
            <p:nvPr/>
          </p:nvSpPr>
          <p:spPr bwMode="auto">
            <a:xfrm>
              <a:off x="4807" y="2509"/>
              <a:ext cx="193" cy="52"/>
            </a:xfrm>
            <a:custGeom>
              <a:avLst/>
              <a:gdLst>
                <a:gd name="T0" fmla="*/ 192 w 193"/>
                <a:gd name="T1" fmla="*/ 51 h 52"/>
                <a:gd name="T2" fmla="*/ 0 w 193"/>
                <a:gd name="T3" fmla="*/ 51 h 52"/>
                <a:gd name="T4" fmla="*/ 0 w 193"/>
                <a:gd name="T5" fmla="*/ 0 h 52"/>
                <a:gd name="T6" fmla="*/ 192 w 193"/>
                <a:gd name="T7" fmla="*/ 0 h 52"/>
                <a:gd name="T8" fmla="*/ 192 w 193"/>
                <a:gd name="T9" fmla="*/ 5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52">
                  <a:moveTo>
                    <a:pt x="192" y="51"/>
                  </a:moveTo>
                  <a:lnTo>
                    <a:pt x="0" y="51"/>
                  </a:lnTo>
                  <a:lnTo>
                    <a:pt x="0" y="0"/>
                  </a:lnTo>
                  <a:lnTo>
                    <a:pt x="192" y="0"/>
                  </a:lnTo>
                  <a:lnTo>
                    <a:pt x="192" y="51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2458" name="Freeform 26"/>
            <p:cNvSpPr>
              <a:spLocks/>
            </p:cNvSpPr>
            <p:nvPr/>
          </p:nvSpPr>
          <p:spPr bwMode="auto">
            <a:xfrm>
              <a:off x="4807" y="2449"/>
              <a:ext cx="193" cy="40"/>
            </a:xfrm>
            <a:custGeom>
              <a:avLst/>
              <a:gdLst>
                <a:gd name="T0" fmla="*/ 192 w 193"/>
                <a:gd name="T1" fmla="*/ 39 h 40"/>
                <a:gd name="T2" fmla="*/ 0 w 193"/>
                <a:gd name="T3" fmla="*/ 39 h 40"/>
                <a:gd name="T4" fmla="*/ 0 w 193"/>
                <a:gd name="T5" fmla="*/ 0 h 40"/>
                <a:gd name="T6" fmla="*/ 192 w 193"/>
                <a:gd name="T7" fmla="*/ 0 h 40"/>
                <a:gd name="T8" fmla="*/ 192 w 193"/>
                <a:gd name="T9" fmla="*/ 3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40">
                  <a:moveTo>
                    <a:pt x="192" y="39"/>
                  </a:moveTo>
                  <a:lnTo>
                    <a:pt x="0" y="39"/>
                  </a:lnTo>
                  <a:lnTo>
                    <a:pt x="0" y="0"/>
                  </a:lnTo>
                  <a:lnTo>
                    <a:pt x="192" y="0"/>
                  </a:lnTo>
                  <a:lnTo>
                    <a:pt x="192" y="39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2459" name="Freeform 27"/>
            <p:cNvSpPr>
              <a:spLocks/>
            </p:cNvSpPr>
            <p:nvPr/>
          </p:nvSpPr>
          <p:spPr bwMode="auto">
            <a:xfrm>
              <a:off x="4807" y="2403"/>
              <a:ext cx="193" cy="26"/>
            </a:xfrm>
            <a:custGeom>
              <a:avLst/>
              <a:gdLst>
                <a:gd name="T0" fmla="*/ 192 w 193"/>
                <a:gd name="T1" fmla="*/ 25 h 26"/>
                <a:gd name="T2" fmla="*/ 0 w 193"/>
                <a:gd name="T3" fmla="*/ 25 h 26"/>
                <a:gd name="T4" fmla="*/ 0 w 193"/>
                <a:gd name="T5" fmla="*/ 0 h 26"/>
                <a:gd name="T6" fmla="*/ 192 w 193"/>
                <a:gd name="T7" fmla="*/ 0 h 26"/>
                <a:gd name="T8" fmla="*/ 192 w 193"/>
                <a:gd name="T9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26">
                  <a:moveTo>
                    <a:pt x="192" y="25"/>
                  </a:moveTo>
                  <a:lnTo>
                    <a:pt x="0" y="25"/>
                  </a:lnTo>
                  <a:lnTo>
                    <a:pt x="0" y="0"/>
                  </a:lnTo>
                  <a:lnTo>
                    <a:pt x="192" y="0"/>
                  </a:lnTo>
                  <a:lnTo>
                    <a:pt x="192" y="25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2460" name="Freeform 28"/>
            <p:cNvSpPr>
              <a:spLocks/>
            </p:cNvSpPr>
            <p:nvPr/>
          </p:nvSpPr>
          <p:spPr bwMode="auto">
            <a:xfrm>
              <a:off x="4807" y="2362"/>
              <a:ext cx="193" cy="12"/>
            </a:xfrm>
            <a:custGeom>
              <a:avLst/>
              <a:gdLst>
                <a:gd name="T0" fmla="*/ 192 w 193"/>
                <a:gd name="T1" fmla="*/ 11 h 12"/>
                <a:gd name="T2" fmla="*/ 0 w 193"/>
                <a:gd name="T3" fmla="*/ 11 h 12"/>
                <a:gd name="T4" fmla="*/ 0 w 193"/>
                <a:gd name="T5" fmla="*/ 0 h 12"/>
                <a:gd name="T6" fmla="*/ 192 w 193"/>
                <a:gd name="T7" fmla="*/ 0 h 12"/>
                <a:gd name="T8" fmla="*/ 192 w 19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2">
                  <a:moveTo>
                    <a:pt x="192" y="11"/>
                  </a:moveTo>
                  <a:lnTo>
                    <a:pt x="0" y="11"/>
                  </a:lnTo>
                  <a:lnTo>
                    <a:pt x="0" y="0"/>
                  </a:lnTo>
                  <a:lnTo>
                    <a:pt x="192" y="0"/>
                  </a:lnTo>
                  <a:lnTo>
                    <a:pt x="192" y="11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42461" name="Oval 29"/>
          <p:cNvSpPr>
            <a:spLocks noChangeArrowheads="1"/>
          </p:cNvSpPr>
          <p:nvPr/>
        </p:nvSpPr>
        <p:spPr bwMode="auto">
          <a:xfrm>
            <a:off x="9163050" y="5551488"/>
            <a:ext cx="495300" cy="190500"/>
          </a:xfrm>
          <a:prstGeom prst="ellips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42462" name="Oval 30"/>
          <p:cNvSpPr>
            <a:spLocks noChangeArrowheads="1"/>
          </p:cNvSpPr>
          <p:nvPr/>
        </p:nvSpPr>
        <p:spPr bwMode="auto">
          <a:xfrm>
            <a:off x="5505450" y="3951288"/>
            <a:ext cx="419100" cy="190500"/>
          </a:xfrm>
          <a:prstGeom prst="ellips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42463" name="Line 31"/>
          <p:cNvSpPr>
            <a:spLocks noChangeShapeType="1"/>
          </p:cNvSpPr>
          <p:nvPr/>
        </p:nvSpPr>
        <p:spPr bwMode="auto">
          <a:xfrm>
            <a:off x="5867400" y="4160838"/>
            <a:ext cx="3352800" cy="13716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aphicFrame>
        <p:nvGraphicFramePr>
          <p:cNvPr id="1042464" name="Object 32"/>
          <p:cNvGraphicFramePr>
            <a:graphicFrameLocks/>
          </p:cNvGraphicFramePr>
          <p:nvPr/>
        </p:nvGraphicFramePr>
        <p:xfrm>
          <a:off x="2590800" y="2932113"/>
          <a:ext cx="4410075" cy="1366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469" name="Folha de cálculo" r:id="rId9" imgW="4198680" imgH="1342800" progId="Excel.Sheet.5">
                  <p:embed/>
                </p:oleObj>
              </mc:Choice>
              <mc:Fallback>
                <p:oleObj name="Folha de cálculo" r:id="rId9" imgW="4198680" imgH="1342800" progId="Excel.Sheet.5">
                  <p:embed/>
                  <p:pic>
                    <p:nvPicPr>
                      <p:cNvPr id="0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2932113"/>
                        <a:ext cx="4410075" cy="1366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2465" name="Object 33"/>
          <p:cNvGraphicFramePr>
            <a:graphicFrameLocks/>
          </p:cNvGraphicFramePr>
          <p:nvPr/>
        </p:nvGraphicFramePr>
        <p:xfrm>
          <a:off x="457200" y="4321175"/>
          <a:ext cx="4495800" cy="220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470" name="Folha de cálculo" r:id="rId11" imgW="4419360" imgH="2854080" progId="Excel.Sheet.5">
                  <p:embed/>
                </p:oleObj>
              </mc:Choice>
              <mc:Fallback>
                <p:oleObj name="Folha de cálculo" r:id="rId11" imgW="4419360" imgH="2854080" progId="Excel.Sheet.5">
                  <p:embed/>
                  <p:pic>
                    <p:nvPicPr>
                      <p:cNvPr id="0" name="Object 33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4321175"/>
                        <a:ext cx="4495800" cy="220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AF7E7-DF6B-4353-84DB-6B9FC3510246}" type="slidenum">
              <a:rPr lang="en-US"/>
              <a:pPr/>
              <a:t>109</a:t>
            </a:fld>
            <a:endParaRPr lang="en-US"/>
          </a:p>
        </p:txBody>
      </p:sp>
      <p:sp>
        <p:nvSpPr>
          <p:cNvPr id="1043458" name="Rectangle 2"/>
          <p:cNvSpPr>
            <a:spLocks noChangeArrowheads="1"/>
          </p:cNvSpPr>
          <p:nvPr/>
        </p:nvSpPr>
        <p:spPr bwMode="auto">
          <a:xfrm>
            <a:off x="0" y="64135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>
                <a:solidFill>
                  <a:schemeClr val="tx2"/>
                </a:solidFill>
              </a:rPr>
              <a:t>CRITÉRIOS DE VALORIZAÇÃO DA  P.V.F.. &lt;&gt; </a:t>
            </a:r>
            <a:r>
              <a:rPr lang="en-US" sz="1200" u="sng">
                <a:solidFill>
                  <a:schemeClr val="tx2"/>
                </a:solidFill>
              </a:rPr>
              <a:t>CUSTO  MÉDIO</a:t>
            </a:r>
            <a:r>
              <a:rPr lang="en-US" sz="1200">
                <a:solidFill>
                  <a:schemeClr val="tx2"/>
                </a:solidFill>
              </a:rPr>
              <a:t/>
            </a:r>
            <a:br>
              <a:rPr lang="en-US" sz="1200">
                <a:solidFill>
                  <a:schemeClr val="tx2"/>
                </a:solidFill>
              </a:rPr>
            </a:br>
            <a:r>
              <a:rPr lang="en-US" sz="900">
                <a:solidFill>
                  <a:schemeClr val="tx2"/>
                </a:solidFill>
              </a:rPr>
              <a:t>= EXEMPLO  3 ( CONT.) =</a:t>
            </a:r>
          </a:p>
        </p:txBody>
      </p:sp>
      <p:graphicFrame>
        <p:nvGraphicFramePr>
          <p:cNvPr id="1043459" name="Object 3"/>
          <p:cNvGraphicFramePr>
            <a:graphicFrameLocks/>
          </p:cNvGraphicFramePr>
          <p:nvPr/>
        </p:nvGraphicFramePr>
        <p:xfrm>
          <a:off x="1352550" y="1268413"/>
          <a:ext cx="7804150" cy="998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497" name="Folha de cálculo" r:id="rId3" imgW="7813440" imgH="1008000" progId="Excel.Sheet.5">
                  <p:embed/>
                </p:oleObj>
              </mc:Choice>
              <mc:Fallback>
                <p:oleObj name="Folha de cálculo" r:id="rId3" imgW="7813440" imgH="100800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1268413"/>
                        <a:ext cx="7804150" cy="998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3460" name="Object 4"/>
          <p:cNvGraphicFramePr>
            <a:graphicFrameLocks/>
          </p:cNvGraphicFramePr>
          <p:nvPr/>
        </p:nvGraphicFramePr>
        <p:xfrm>
          <a:off x="3725863" y="2554288"/>
          <a:ext cx="4267200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498" name="Folha de cálculo" r:id="rId5" imgW="4278240" imgH="1174680" progId="Excel.Sheet.5">
                  <p:embed/>
                </p:oleObj>
              </mc:Choice>
              <mc:Fallback>
                <p:oleObj name="Folha de cálculo" r:id="rId5" imgW="4278240" imgH="1174680" progId="Excel.Sheet.5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5863" y="2554288"/>
                        <a:ext cx="4267200" cy="1165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3461" name="Object 5"/>
          <p:cNvGraphicFramePr>
            <a:graphicFrameLocks/>
          </p:cNvGraphicFramePr>
          <p:nvPr/>
        </p:nvGraphicFramePr>
        <p:xfrm>
          <a:off x="523875" y="3789363"/>
          <a:ext cx="4268788" cy="282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499" name="Folha de cálculo" r:id="rId7" imgW="4278240" imgH="2835000" progId="Excel.Sheet.5">
                  <p:embed/>
                </p:oleObj>
              </mc:Choice>
              <mc:Fallback>
                <p:oleObj name="Folha de cálculo" r:id="rId7" imgW="4278240" imgH="2835000" progId="Excel.Sheet.5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875" y="3789363"/>
                        <a:ext cx="4268788" cy="2825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3462" name="Freeform 6"/>
          <p:cNvSpPr>
            <a:spLocks/>
          </p:cNvSpPr>
          <p:nvPr/>
        </p:nvSpPr>
        <p:spPr bwMode="auto">
          <a:xfrm>
            <a:off x="8231188" y="2651125"/>
            <a:ext cx="609600" cy="457200"/>
          </a:xfrm>
          <a:custGeom>
            <a:avLst/>
            <a:gdLst>
              <a:gd name="T0" fmla="*/ 124 w 384"/>
              <a:gd name="T1" fmla="*/ 52 h 288"/>
              <a:gd name="T2" fmla="*/ 124 w 384"/>
              <a:gd name="T3" fmla="*/ 111 h 288"/>
              <a:gd name="T4" fmla="*/ 286 w 384"/>
              <a:gd name="T5" fmla="*/ 111 h 288"/>
              <a:gd name="T6" fmla="*/ 295 w 384"/>
              <a:gd name="T7" fmla="*/ 110 h 288"/>
              <a:gd name="T8" fmla="*/ 303 w 384"/>
              <a:gd name="T9" fmla="*/ 109 h 288"/>
              <a:gd name="T10" fmla="*/ 311 w 384"/>
              <a:gd name="T11" fmla="*/ 106 h 288"/>
              <a:gd name="T12" fmla="*/ 319 w 384"/>
              <a:gd name="T13" fmla="*/ 102 h 288"/>
              <a:gd name="T14" fmla="*/ 326 w 384"/>
              <a:gd name="T15" fmla="*/ 97 h 288"/>
              <a:gd name="T16" fmla="*/ 333 w 384"/>
              <a:gd name="T17" fmla="*/ 91 h 288"/>
              <a:gd name="T18" fmla="*/ 340 w 384"/>
              <a:gd name="T19" fmla="*/ 83 h 288"/>
              <a:gd name="T20" fmla="*/ 346 w 384"/>
              <a:gd name="T21" fmla="*/ 76 h 288"/>
              <a:gd name="T22" fmla="*/ 350 w 384"/>
              <a:gd name="T23" fmla="*/ 69 h 288"/>
              <a:gd name="T24" fmla="*/ 354 w 384"/>
              <a:gd name="T25" fmla="*/ 61 h 288"/>
              <a:gd name="T26" fmla="*/ 358 w 384"/>
              <a:gd name="T27" fmla="*/ 53 h 288"/>
              <a:gd name="T28" fmla="*/ 362 w 384"/>
              <a:gd name="T29" fmla="*/ 45 h 288"/>
              <a:gd name="T30" fmla="*/ 365 w 384"/>
              <a:gd name="T31" fmla="*/ 37 h 288"/>
              <a:gd name="T32" fmla="*/ 369 w 384"/>
              <a:gd name="T33" fmla="*/ 28 h 288"/>
              <a:gd name="T34" fmla="*/ 372 w 384"/>
              <a:gd name="T35" fmla="*/ 19 h 288"/>
              <a:gd name="T36" fmla="*/ 374 w 384"/>
              <a:gd name="T37" fmla="*/ 11 h 288"/>
              <a:gd name="T38" fmla="*/ 377 w 384"/>
              <a:gd name="T39" fmla="*/ 0 h 288"/>
              <a:gd name="T40" fmla="*/ 380 w 384"/>
              <a:gd name="T41" fmla="*/ 10 h 288"/>
              <a:gd name="T42" fmla="*/ 381 w 384"/>
              <a:gd name="T43" fmla="*/ 18 h 288"/>
              <a:gd name="T44" fmla="*/ 383 w 384"/>
              <a:gd name="T45" fmla="*/ 28 h 288"/>
              <a:gd name="T46" fmla="*/ 383 w 384"/>
              <a:gd name="T47" fmla="*/ 40 h 288"/>
              <a:gd name="T48" fmla="*/ 383 w 384"/>
              <a:gd name="T49" fmla="*/ 50 h 288"/>
              <a:gd name="T50" fmla="*/ 383 w 384"/>
              <a:gd name="T51" fmla="*/ 63 h 288"/>
              <a:gd name="T52" fmla="*/ 382 w 384"/>
              <a:gd name="T53" fmla="*/ 76 h 288"/>
              <a:gd name="T54" fmla="*/ 381 w 384"/>
              <a:gd name="T55" fmla="*/ 89 h 288"/>
              <a:gd name="T56" fmla="*/ 380 w 384"/>
              <a:gd name="T57" fmla="*/ 102 h 288"/>
              <a:gd name="T58" fmla="*/ 377 w 384"/>
              <a:gd name="T59" fmla="*/ 115 h 288"/>
              <a:gd name="T60" fmla="*/ 373 w 384"/>
              <a:gd name="T61" fmla="*/ 127 h 288"/>
              <a:gd name="T62" fmla="*/ 369 w 384"/>
              <a:gd name="T63" fmla="*/ 139 h 288"/>
              <a:gd name="T64" fmla="*/ 363 w 384"/>
              <a:gd name="T65" fmla="*/ 153 h 288"/>
              <a:gd name="T66" fmla="*/ 358 w 384"/>
              <a:gd name="T67" fmla="*/ 163 h 288"/>
              <a:gd name="T68" fmla="*/ 351 w 384"/>
              <a:gd name="T69" fmla="*/ 176 h 288"/>
              <a:gd name="T70" fmla="*/ 343 w 384"/>
              <a:gd name="T71" fmla="*/ 188 h 288"/>
              <a:gd name="T72" fmla="*/ 336 w 384"/>
              <a:gd name="T73" fmla="*/ 198 h 288"/>
              <a:gd name="T74" fmla="*/ 326 w 384"/>
              <a:gd name="T75" fmla="*/ 208 h 288"/>
              <a:gd name="T76" fmla="*/ 317 w 384"/>
              <a:gd name="T77" fmla="*/ 216 h 288"/>
              <a:gd name="T78" fmla="*/ 308 w 384"/>
              <a:gd name="T79" fmla="*/ 221 h 288"/>
              <a:gd name="T80" fmla="*/ 295 w 384"/>
              <a:gd name="T81" fmla="*/ 225 h 288"/>
              <a:gd name="T82" fmla="*/ 284 w 384"/>
              <a:gd name="T83" fmla="*/ 226 h 288"/>
              <a:gd name="T84" fmla="*/ 274 w 384"/>
              <a:gd name="T85" fmla="*/ 226 h 288"/>
              <a:gd name="T86" fmla="*/ 124 w 384"/>
              <a:gd name="T87" fmla="*/ 226 h 288"/>
              <a:gd name="T88" fmla="*/ 124 w 384"/>
              <a:gd name="T89" fmla="*/ 287 h 288"/>
              <a:gd name="T90" fmla="*/ 0 w 384"/>
              <a:gd name="T91" fmla="*/ 170 h 288"/>
              <a:gd name="T92" fmla="*/ 124 w 384"/>
              <a:gd name="T93" fmla="*/ 52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84" h="288">
                <a:moveTo>
                  <a:pt x="124" y="52"/>
                </a:moveTo>
                <a:lnTo>
                  <a:pt x="124" y="111"/>
                </a:lnTo>
                <a:lnTo>
                  <a:pt x="286" y="111"/>
                </a:lnTo>
                <a:lnTo>
                  <a:pt x="295" y="110"/>
                </a:lnTo>
                <a:lnTo>
                  <a:pt x="303" y="109"/>
                </a:lnTo>
                <a:lnTo>
                  <a:pt x="311" y="106"/>
                </a:lnTo>
                <a:lnTo>
                  <a:pt x="319" y="102"/>
                </a:lnTo>
                <a:lnTo>
                  <a:pt x="326" y="97"/>
                </a:lnTo>
                <a:lnTo>
                  <a:pt x="333" y="91"/>
                </a:lnTo>
                <a:lnTo>
                  <a:pt x="340" y="83"/>
                </a:lnTo>
                <a:lnTo>
                  <a:pt x="346" y="76"/>
                </a:lnTo>
                <a:lnTo>
                  <a:pt x="350" y="69"/>
                </a:lnTo>
                <a:lnTo>
                  <a:pt x="354" y="61"/>
                </a:lnTo>
                <a:lnTo>
                  <a:pt x="358" y="53"/>
                </a:lnTo>
                <a:lnTo>
                  <a:pt x="362" y="45"/>
                </a:lnTo>
                <a:lnTo>
                  <a:pt x="365" y="37"/>
                </a:lnTo>
                <a:lnTo>
                  <a:pt x="369" y="28"/>
                </a:lnTo>
                <a:lnTo>
                  <a:pt x="372" y="19"/>
                </a:lnTo>
                <a:lnTo>
                  <a:pt x="374" y="11"/>
                </a:lnTo>
                <a:lnTo>
                  <a:pt x="377" y="0"/>
                </a:lnTo>
                <a:lnTo>
                  <a:pt x="380" y="10"/>
                </a:lnTo>
                <a:lnTo>
                  <a:pt x="381" y="18"/>
                </a:lnTo>
                <a:lnTo>
                  <a:pt x="383" y="28"/>
                </a:lnTo>
                <a:lnTo>
                  <a:pt x="383" y="40"/>
                </a:lnTo>
                <a:lnTo>
                  <a:pt x="383" y="50"/>
                </a:lnTo>
                <a:lnTo>
                  <a:pt x="383" y="63"/>
                </a:lnTo>
                <a:lnTo>
                  <a:pt x="382" y="76"/>
                </a:lnTo>
                <a:lnTo>
                  <a:pt x="381" y="89"/>
                </a:lnTo>
                <a:lnTo>
                  <a:pt x="380" y="102"/>
                </a:lnTo>
                <a:lnTo>
                  <a:pt x="377" y="115"/>
                </a:lnTo>
                <a:lnTo>
                  <a:pt x="373" y="127"/>
                </a:lnTo>
                <a:lnTo>
                  <a:pt x="369" y="139"/>
                </a:lnTo>
                <a:lnTo>
                  <a:pt x="363" y="153"/>
                </a:lnTo>
                <a:lnTo>
                  <a:pt x="358" y="163"/>
                </a:lnTo>
                <a:lnTo>
                  <a:pt x="351" y="176"/>
                </a:lnTo>
                <a:lnTo>
                  <a:pt x="343" y="188"/>
                </a:lnTo>
                <a:lnTo>
                  <a:pt x="336" y="198"/>
                </a:lnTo>
                <a:lnTo>
                  <a:pt x="326" y="208"/>
                </a:lnTo>
                <a:lnTo>
                  <a:pt x="317" y="216"/>
                </a:lnTo>
                <a:lnTo>
                  <a:pt x="308" y="221"/>
                </a:lnTo>
                <a:lnTo>
                  <a:pt x="295" y="225"/>
                </a:lnTo>
                <a:lnTo>
                  <a:pt x="284" y="226"/>
                </a:lnTo>
                <a:lnTo>
                  <a:pt x="274" y="226"/>
                </a:lnTo>
                <a:lnTo>
                  <a:pt x="124" y="226"/>
                </a:lnTo>
                <a:lnTo>
                  <a:pt x="124" y="287"/>
                </a:lnTo>
                <a:lnTo>
                  <a:pt x="0" y="170"/>
                </a:lnTo>
                <a:lnTo>
                  <a:pt x="124" y="52"/>
                </a:lnTo>
              </a:path>
            </a:pathLst>
          </a:custGeom>
          <a:solidFill>
            <a:srgbClr val="FF0000"/>
          </a:solidFill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43463" name="Freeform 7"/>
          <p:cNvSpPr>
            <a:spLocks/>
          </p:cNvSpPr>
          <p:nvPr/>
        </p:nvSpPr>
        <p:spPr bwMode="auto">
          <a:xfrm>
            <a:off x="5108575" y="3946525"/>
            <a:ext cx="608013" cy="457200"/>
          </a:xfrm>
          <a:custGeom>
            <a:avLst/>
            <a:gdLst>
              <a:gd name="T0" fmla="*/ 124 w 384"/>
              <a:gd name="T1" fmla="*/ 52 h 288"/>
              <a:gd name="T2" fmla="*/ 124 w 384"/>
              <a:gd name="T3" fmla="*/ 111 h 288"/>
              <a:gd name="T4" fmla="*/ 286 w 384"/>
              <a:gd name="T5" fmla="*/ 111 h 288"/>
              <a:gd name="T6" fmla="*/ 295 w 384"/>
              <a:gd name="T7" fmla="*/ 110 h 288"/>
              <a:gd name="T8" fmla="*/ 303 w 384"/>
              <a:gd name="T9" fmla="*/ 109 h 288"/>
              <a:gd name="T10" fmla="*/ 311 w 384"/>
              <a:gd name="T11" fmla="*/ 106 h 288"/>
              <a:gd name="T12" fmla="*/ 319 w 384"/>
              <a:gd name="T13" fmla="*/ 102 h 288"/>
              <a:gd name="T14" fmla="*/ 326 w 384"/>
              <a:gd name="T15" fmla="*/ 97 h 288"/>
              <a:gd name="T16" fmla="*/ 333 w 384"/>
              <a:gd name="T17" fmla="*/ 91 h 288"/>
              <a:gd name="T18" fmla="*/ 340 w 384"/>
              <a:gd name="T19" fmla="*/ 83 h 288"/>
              <a:gd name="T20" fmla="*/ 346 w 384"/>
              <a:gd name="T21" fmla="*/ 76 h 288"/>
              <a:gd name="T22" fmla="*/ 350 w 384"/>
              <a:gd name="T23" fmla="*/ 69 h 288"/>
              <a:gd name="T24" fmla="*/ 354 w 384"/>
              <a:gd name="T25" fmla="*/ 61 h 288"/>
              <a:gd name="T26" fmla="*/ 358 w 384"/>
              <a:gd name="T27" fmla="*/ 53 h 288"/>
              <a:gd name="T28" fmla="*/ 362 w 384"/>
              <a:gd name="T29" fmla="*/ 45 h 288"/>
              <a:gd name="T30" fmla="*/ 365 w 384"/>
              <a:gd name="T31" fmla="*/ 37 h 288"/>
              <a:gd name="T32" fmla="*/ 369 w 384"/>
              <a:gd name="T33" fmla="*/ 28 h 288"/>
              <a:gd name="T34" fmla="*/ 372 w 384"/>
              <a:gd name="T35" fmla="*/ 19 h 288"/>
              <a:gd name="T36" fmla="*/ 374 w 384"/>
              <a:gd name="T37" fmla="*/ 11 h 288"/>
              <a:gd name="T38" fmla="*/ 377 w 384"/>
              <a:gd name="T39" fmla="*/ 0 h 288"/>
              <a:gd name="T40" fmla="*/ 380 w 384"/>
              <a:gd name="T41" fmla="*/ 10 h 288"/>
              <a:gd name="T42" fmla="*/ 381 w 384"/>
              <a:gd name="T43" fmla="*/ 18 h 288"/>
              <a:gd name="T44" fmla="*/ 383 w 384"/>
              <a:gd name="T45" fmla="*/ 28 h 288"/>
              <a:gd name="T46" fmla="*/ 383 w 384"/>
              <a:gd name="T47" fmla="*/ 40 h 288"/>
              <a:gd name="T48" fmla="*/ 383 w 384"/>
              <a:gd name="T49" fmla="*/ 50 h 288"/>
              <a:gd name="T50" fmla="*/ 383 w 384"/>
              <a:gd name="T51" fmla="*/ 63 h 288"/>
              <a:gd name="T52" fmla="*/ 382 w 384"/>
              <a:gd name="T53" fmla="*/ 76 h 288"/>
              <a:gd name="T54" fmla="*/ 381 w 384"/>
              <a:gd name="T55" fmla="*/ 89 h 288"/>
              <a:gd name="T56" fmla="*/ 380 w 384"/>
              <a:gd name="T57" fmla="*/ 102 h 288"/>
              <a:gd name="T58" fmla="*/ 377 w 384"/>
              <a:gd name="T59" fmla="*/ 115 h 288"/>
              <a:gd name="T60" fmla="*/ 373 w 384"/>
              <a:gd name="T61" fmla="*/ 127 h 288"/>
              <a:gd name="T62" fmla="*/ 369 w 384"/>
              <a:gd name="T63" fmla="*/ 139 h 288"/>
              <a:gd name="T64" fmla="*/ 363 w 384"/>
              <a:gd name="T65" fmla="*/ 153 h 288"/>
              <a:gd name="T66" fmla="*/ 358 w 384"/>
              <a:gd name="T67" fmla="*/ 163 h 288"/>
              <a:gd name="T68" fmla="*/ 351 w 384"/>
              <a:gd name="T69" fmla="*/ 176 h 288"/>
              <a:gd name="T70" fmla="*/ 343 w 384"/>
              <a:gd name="T71" fmla="*/ 188 h 288"/>
              <a:gd name="T72" fmla="*/ 336 w 384"/>
              <a:gd name="T73" fmla="*/ 198 h 288"/>
              <a:gd name="T74" fmla="*/ 326 w 384"/>
              <a:gd name="T75" fmla="*/ 208 h 288"/>
              <a:gd name="T76" fmla="*/ 317 w 384"/>
              <a:gd name="T77" fmla="*/ 216 h 288"/>
              <a:gd name="T78" fmla="*/ 308 w 384"/>
              <a:gd name="T79" fmla="*/ 221 h 288"/>
              <a:gd name="T80" fmla="*/ 295 w 384"/>
              <a:gd name="T81" fmla="*/ 225 h 288"/>
              <a:gd name="T82" fmla="*/ 284 w 384"/>
              <a:gd name="T83" fmla="*/ 226 h 288"/>
              <a:gd name="T84" fmla="*/ 274 w 384"/>
              <a:gd name="T85" fmla="*/ 226 h 288"/>
              <a:gd name="T86" fmla="*/ 124 w 384"/>
              <a:gd name="T87" fmla="*/ 226 h 288"/>
              <a:gd name="T88" fmla="*/ 124 w 384"/>
              <a:gd name="T89" fmla="*/ 287 h 288"/>
              <a:gd name="T90" fmla="*/ 0 w 384"/>
              <a:gd name="T91" fmla="*/ 170 h 288"/>
              <a:gd name="T92" fmla="*/ 124 w 384"/>
              <a:gd name="T93" fmla="*/ 52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84" h="288">
                <a:moveTo>
                  <a:pt x="124" y="52"/>
                </a:moveTo>
                <a:lnTo>
                  <a:pt x="124" y="111"/>
                </a:lnTo>
                <a:lnTo>
                  <a:pt x="286" y="111"/>
                </a:lnTo>
                <a:lnTo>
                  <a:pt x="295" y="110"/>
                </a:lnTo>
                <a:lnTo>
                  <a:pt x="303" y="109"/>
                </a:lnTo>
                <a:lnTo>
                  <a:pt x="311" y="106"/>
                </a:lnTo>
                <a:lnTo>
                  <a:pt x="319" y="102"/>
                </a:lnTo>
                <a:lnTo>
                  <a:pt x="326" y="97"/>
                </a:lnTo>
                <a:lnTo>
                  <a:pt x="333" y="91"/>
                </a:lnTo>
                <a:lnTo>
                  <a:pt x="340" y="83"/>
                </a:lnTo>
                <a:lnTo>
                  <a:pt x="346" y="76"/>
                </a:lnTo>
                <a:lnTo>
                  <a:pt x="350" y="69"/>
                </a:lnTo>
                <a:lnTo>
                  <a:pt x="354" y="61"/>
                </a:lnTo>
                <a:lnTo>
                  <a:pt x="358" y="53"/>
                </a:lnTo>
                <a:lnTo>
                  <a:pt x="362" y="45"/>
                </a:lnTo>
                <a:lnTo>
                  <a:pt x="365" y="37"/>
                </a:lnTo>
                <a:lnTo>
                  <a:pt x="369" y="28"/>
                </a:lnTo>
                <a:lnTo>
                  <a:pt x="372" y="19"/>
                </a:lnTo>
                <a:lnTo>
                  <a:pt x="374" y="11"/>
                </a:lnTo>
                <a:lnTo>
                  <a:pt x="377" y="0"/>
                </a:lnTo>
                <a:lnTo>
                  <a:pt x="380" y="10"/>
                </a:lnTo>
                <a:lnTo>
                  <a:pt x="381" y="18"/>
                </a:lnTo>
                <a:lnTo>
                  <a:pt x="383" y="28"/>
                </a:lnTo>
                <a:lnTo>
                  <a:pt x="383" y="40"/>
                </a:lnTo>
                <a:lnTo>
                  <a:pt x="383" y="50"/>
                </a:lnTo>
                <a:lnTo>
                  <a:pt x="383" y="63"/>
                </a:lnTo>
                <a:lnTo>
                  <a:pt x="382" y="76"/>
                </a:lnTo>
                <a:lnTo>
                  <a:pt x="381" y="89"/>
                </a:lnTo>
                <a:lnTo>
                  <a:pt x="380" y="102"/>
                </a:lnTo>
                <a:lnTo>
                  <a:pt x="377" y="115"/>
                </a:lnTo>
                <a:lnTo>
                  <a:pt x="373" y="127"/>
                </a:lnTo>
                <a:lnTo>
                  <a:pt x="369" y="139"/>
                </a:lnTo>
                <a:lnTo>
                  <a:pt x="363" y="153"/>
                </a:lnTo>
                <a:lnTo>
                  <a:pt x="358" y="163"/>
                </a:lnTo>
                <a:lnTo>
                  <a:pt x="351" y="176"/>
                </a:lnTo>
                <a:lnTo>
                  <a:pt x="343" y="188"/>
                </a:lnTo>
                <a:lnTo>
                  <a:pt x="336" y="198"/>
                </a:lnTo>
                <a:lnTo>
                  <a:pt x="326" y="208"/>
                </a:lnTo>
                <a:lnTo>
                  <a:pt x="317" y="216"/>
                </a:lnTo>
                <a:lnTo>
                  <a:pt x="308" y="221"/>
                </a:lnTo>
                <a:lnTo>
                  <a:pt x="295" y="225"/>
                </a:lnTo>
                <a:lnTo>
                  <a:pt x="284" y="226"/>
                </a:lnTo>
                <a:lnTo>
                  <a:pt x="274" y="226"/>
                </a:lnTo>
                <a:lnTo>
                  <a:pt x="124" y="226"/>
                </a:lnTo>
                <a:lnTo>
                  <a:pt x="124" y="287"/>
                </a:lnTo>
                <a:lnTo>
                  <a:pt x="0" y="170"/>
                </a:lnTo>
                <a:lnTo>
                  <a:pt x="124" y="52"/>
                </a:lnTo>
              </a:path>
            </a:pathLst>
          </a:custGeom>
          <a:solidFill>
            <a:srgbClr val="FF0000"/>
          </a:solidFill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pic>
        <p:nvPicPr>
          <p:cNvPr id="1043464" name="Picture 8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420938"/>
            <a:ext cx="2058988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43465" name="Group 9"/>
          <p:cNvGrpSpPr>
            <a:grpSpLocks/>
          </p:cNvGrpSpPr>
          <p:nvPr/>
        </p:nvGrpSpPr>
        <p:grpSpPr bwMode="auto">
          <a:xfrm>
            <a:off x="6121400" y="4579938"/>
            <a:ext cx="2768600" cy="1952625"/>
            <a:chOff x="3856" y="2752"/>
            <a:chExt cx="1744" cy="1230"/>
          </a:xfrm>
        </p:grpSpPr>
        <p:sp>
          <p:nvSpPr>
            <p:cNvPr id="1043466" name="Rectangle 10"/>
            <p:cNvSpPr>
              <a:spLocks noChangeArrowheads="1"/>
            </p:cNvSpPr>
            <p:nvPr/>
          </p:nvSpPr>
          <p:spPr bwMode="auto">
            <a:xfrm>
              <a:off x="4140" y="2752"/>
              <a:ext cx="1460" cy="1021"/>
            </a:xfrm>
            <a:prstGeom prst="rect">
              <a:avLst/>
            </a:prstGeom>
            <a:solidFill>
              <a:srgbClr val="404040"/>
            </a:solidFill>
            <a:ln w="50800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3467" name="Freeform 11"/>
            <p:cNvSpPr>
              <a:spLocks/>
            </p:cNvSpPr>
            <p:nvPr/>
          </p:nvSpPr>
          <p:spPr bwMode="auto">
            <a:xfrm>
              <a:off x="4371" y="2766"/>
              <a:ext cx="1223" cy="1000"/>
            </a:xfrm>
            <a:custGeom>
              <a:avLst/>
              <a:gdLst>
                <a:gd name="T0" fmla="*/ 0 w 1223"/>
                <a:gd name="T1" fmla="*/ 999 h 1000"/>
                <a:gd name="T2" fmla="*/ 1222 w 1223"/>
                <a:gd name="T3" fmla="*/ 999 h 1000"/>
                <a:gd name="T4" fmla="*/ 1222 w 1223"/>
                <a:gd name="T5" fmla="*/ 0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3" h="1000">
                  <a:moveTo>
                    <a:pt x="0" y="999"/>
                  </a:moveTo>
                  <a:lnTo>
                    <a:pt x="1222" y="999"/>
                  </a:lnTo>
                  <a:lnTo>
                    <a:pt x="1222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68" name="Freeform 12"/>
            <p:cNvSpPr>
              <a:spLocks/>
            </p:cNvSpPr>
            <p:nvPr/>
          </p:nvSpPr>
          <p:spPr bwMode="auto">
            <a:xfrm>
              <a:off x="4153" y="2766"/>
              <a:ext cx="1446" cy="196"/>
            </a:xfrm>
            <a:custGeom>
              <a:avLst/>
              <a:gdLst>
                <a:gd name="T0" fmla="*/ 0 w 1446"/>
                <a:gd name="T1" fmla="*/ 195 h 196"/>
                <a:gd name="T2" fmla="*/ 0 w 1446"/>
                <a:gd name="T3" fmla="*/ 0 h 196"/>
                <a:gd name="T4" fmla="*/ 1445 w 1446"/>
                <a:gd name="T5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6" h="196">
                  <a:moveTo>
                    <a:pt x="0" y="195"/>
                  </a:moveTo>
                  <a:lnTo>
                    <a:pt x="0" y="0"/>
                  </a:lnTo>
                  <a:lnTo>
                    <a:pt x="1445" y="0"/>
                  </a:lnTo>
                </a:path>
              </a:pathLst>
            </a:custGeom>
            <a:noFill/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69" name="Freeform 13"/>
            <p:cNvSpPr>
              <a:spLocks/>
            </p:cNvSpPr>
            <p:nvPr/>
          </p:nvSpPr>
          <p:spPr bwMode="auto">
            <a:xfrm>
              <a:off x="4222" y="3128"/>
              <a:ext cx="16" cy="10"/>
            </a:xfrm>
            <a:custGeom>
              <a:avLst/>
              <a:gdLst>
                <a:gd name="T0" fmla="*/ 0 w 16"/>
                <a:gd name="T1" fmla="*/ 9 h 10"/>
                <a:gd name="T2" fmla="*/ 13 w 16"/>
                <a:gd name="T3" fmla="*/ 7 h 10"/>
                <a:gd name="T4" fmla="*/ 15 w 16"/>
                <a:gd name="T5" fmla="*/ 5 h 10"/>
                <a:gd name="T6" fmla="*/ 13 w 16"/>
                <a:gd name="T7" fmla="*/ 0 h 10"/>
                <a:gd name="T8" fmla="*/ 0 w 16"/>
                <a:gd name="T9" fmla="*/ 7 h 10"/>
                <a:gd name="T10" fmla="*/ 0 w 16"/>
                <a:gd name="T11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0">
                  <a:moveTo>
                    <a:pt x="0" y="9"/>
                  </a:moveTo>
                  <a:lnTo>
                    <a:pt x="13" y="7"/>
                  </a:lnTo>
                  <a:lnTo>
                    <a:pt x="15" y="5"/>
                  </a:lnTo>
                  <a:lnTo>
                    <a:pt x="13" y="0"/>
                  </a:lnTo>
                  <a:lnTo>
                    <a:pt x="0" y="7"/>
                  </a:lnTo>
                  <a:lnTo>
                    <a:pt x="0" y="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70" name="Freeform 14"/>
            <p:cNvSpPr>
              <a:spLocks/>
            </p:cNvSpPr>
            <p:nvPr/>
          </p:nvSpPr>
          <p:spPr bwMode="auto">
            <a:xfrm>
              <a:off x="4032" y="3071"/>
              <a:ext cx="206" cy="202"/>
            </a:xfrm>
            <a:custGeom>
              <a:avLst/>
              <a:gdLst>
                <a:gd name="T0" fmla="*/ 191 w 206"/>
                <a:gd name="T1" fmla="*/ 2 h 202"/>
                <a:gd name="T2" fmla="*/ 194 w 206"/>
                <a:gd name="T3" fmla="*/ 17 h 202"/>
                <a:gd name="T4" fmla="*/ 197 w 206"/>
                <a:gd name="T5" fmla="*/ 32 h 202"/>
                <a:gd name="T6" fmla="*/ 199 w 206"/>
                <a:gd name="T7" fmla="*/ 41 h 202"/>
                <a:gd name="T8" fmla="*/ 195 w 206"/>
                <a:gd name="T9" fmla="*/ 49 h 202"/>
                <a:gd name="T10" fmla="*/ 192 w 206"/>
                <a:gd name="T11" fmla="*/ 54 h 202"/>
                <a:gd name="T12" fmla="*/ 188 w 206"/>
                <a:gd name="T13" fmla="*/ 59 h 202"/>
                <a:gd name="T14" fmla="*/ 188 w 206"/>
                <a:gd name="T15" fmla="*/ 66 h 202"/>
                <a:gd name="T16" fmla="*/ 191 w 206"/>
                <a:gd name="T17" fmla="*/ 74 h 202"/>
                <a:gd name="T18" fmla="*/ 195 w 206"/>
                <a:gd name="T19" fmla="*/ 83 h 202"/>
                <a:gd name="T20" fmla="*/ 202 w 206"/>
                <a:gd name="T21" fmla="*/ 90 h 202"/>
                <a:gd name="T22" fmla="*/ 205 w 206"/>
                <a:gd name="T23" fmla="*/ 93 h 202"/>
                <a:gd name="T24" fmla="*/ 205 w 206"/>
                <a:gd name="T25" fmla="*/ 100 h 202"/>
                <a:gd name="T26" fmla="*/ 191 w 206"/>
                <a:gd name="T27" fmla="*/ 110 h 202"/>
                <a:gd name="T28" fmla="*/ 191 w 206"/>
                <a:gd name="T29" fmla="*/ 117 h 202"/>
                <a:gd name="T30" fmla="*/ 191 w 206"/>
                <a:gd name="T31" fmla="*/ 120 h 202"/>
                <a:gd name="T32" fmla="*/ 191 w 206"/>
                <a:gd name="T33" fmla="*/ 128 h 202"/>
                <a:gd name="T34" fmla="*/ 189 w 206"/>
                <a:gd name="T35" fmla="*/ 140 h 202"/>
                <a:gd name="T36" fmla="*/ 184 w 206"/>
                <a:gd name="T37" fmla="*/ 157 h 202"/>
                <a:gd name="T38" fmla="*/ 181 w 206"/>
                <a:gd name="T39" fmla="*/ 166 h 202"/>
                <a:gd name="T40" fmla="*/ 181 w 206"/>
                <a:gd name="T41" fmla="*/ 176 h 202"/>
                <a:gd name="T42" fmla="*/ 181 w 206"/>
                <a:gd name="T43" fmla="*/ 182 h 202"/>
                <a:gd name="T44" fmla="*/ 181 w 206"/>
                <a:gd name="T45" fmla="*/ 189 h 202"/>
                <a:gd name="T46" fmla="*/ 173 w 206"/>
                <a:gd name="T47" fmla="*/ 199 h 202"/>
                <a:gd name="T48" fmla="*/ 164 w 206"/>
                <a:gd name="T49" fmla="*/ 201 h 202"/>
                <a:gd name="T50" fmla="*/ 145 w 206"/>
                <a:gd name="T51" fmla="*/ 201 h 202"/>
                <a:gd name="T52" fmla="*/ 138 w 206"/>
                <a:gd name="T53" fmla="*/ 201 h 202"/>
                <a:gd name="T54" fmla="*/ 110 w 206"/>
                <a:gd name="T55" fmla="*/ 182 h 202"/>
                <a:gd name="T56" fmla="*/ 83 w 206"/>
                <a:gd name="T57" fmla="*/ 174 h 202"/>
                <a:gd name="T58" fmla="*/ 64 w 206"/>
                <a:gd name="T59" fmla="*/ 167 h 202"/>
                <a:gd name="T60" fmla="*/ 41 w 206"/>
                <a:gd name="T61" fmla="*/ 167 h 202"/>
                <a:gd name="T62" fmla="*/ 21 w 206"/>
                <a:gd name="T63" fmla="*/ 167 h 202"/>
                <a:gd name="T64" fmla="*/ 5 w 206"/>
                <a:gd name="T65" fmla="*/ 167 h 202"/>
                <a:gd name="T66" fmla="*/ 2 w 206"/>
                <a:gd name="T67" fmla="*/ 166 h 202"/>
                <a:gd name="T68" fmla="*/ 0 w 206"/>
                <a:gd name="T69" fmla="*/ 154 h 202"/>
                <a:gd name="T70" fmla="*/ 0 w 206"/>
                <a:gd name="T71" fmla="*/ 145 h 202"/>
                <a:gd name="T72" fmla="*/ 73 w 206"/>
                <a:gd name="T73" fmla="*/ 123 h 202"/>
                <a:gd name="T74" fmla="*/ 95 w 206"/>
                <a:gd name="T75" fmla="*/ 83 h 202"/>
                <a:gd name="T76" fmla="*/ 124 w 206"/>
                <a:gd name="T77" fmla="*/ 49 h 202"/>
                <a:gd name="T78" fmla="*/ 189 w 206"/>
                <a:gd name="T79" fmla="*/ 0 h 202"/>
                <a:gd name="T80" fmla="*/ 191 w 206"/>
                <a:gd name="T81" fmla="*/ 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06" h="202">
                  <a:moveTo>
                    <a:pt x="191" y="2"/>
                  </a:moveTo>
                  <a:lnTo>
                    <a:pt x="194" y="17"/>
                  </a:lnTo>
                  <a:lnTo>
                    <a:pt x="197" y="32"/>
                  </a:lnTo>
                  <a:lnTo>
                    <a:pt x="199" y="41"/>
                  </a:lnTo>
                  <a:lnTo>
                    <a:pt x="195" y="49"/>
                  </a:lnTo>
                  <a:lnTo>
                    <a:pt x="192" y="54"/>
                  </a:lnTo>
                  <a:lnTo>
                    <a:pt x="188" y="59"/>
                  </a:lnTo>
                  <a:lnTo>
                    <a:pt x="188" y="66"/>
                  </a:lnTo>
                  <a:lnTo>
                    <a:pt x="191" y="74"/>
                  </a:lnTo>
                  <a:lnTo>
                    <a:pt x="195" y="83"/>
                  </a:lnTo>
                  <a:lnTo>
                    <a:pt x="202" y="90"/>
                  </a:lnTo>
                  <a:lnTo>
                    <a:pt x="205" y="93"/>
                  </a:lnTo>
                  <a:lnTo>
                    <a:pt x="205" y="100"/>
                  </a:lnTo>
                  <a:lnTo>
                    <a:pt x="191" y="110"/>
                  </a:lnTo>
                  <a:lnTo>
                    <a:pt x="191" y="117"/>
                  </a:lnTo>
                  <a:lnTo>
                    <a:pt x="191" y="120"/>
                  </a:lnTo>
                  <a:lnTo>
                    <a:pt x="191" y="128"/>
                  </a:lnTo>
                  <a:lnTo>
                    <a:pt x="189" y="140"/>
                  </a:lnTo>
                  <a:lnTo>
                    <a:pt x="184" y="157"/>
                  </a:lnTo>
                  <a:lnTo>
                    <a:pt x="181" y="166"/>
                  </a:lnTo>
                  <a:lnTo>
                    <a:pt x="181" y="176"/>
                  </a:lnTo>
                  <a:lnTo>
                    <a:pt x="181" y="182"/>
                  </a:lnTo>
                  <a:lnTo>
                    <a:pt x="181" y="189"/>
                  </a:lnTo>
                  <a:lnTo>
                    <a:pt x="173" y="199"/>
                  </a:lnTo>
                  <a:lnTo>
                    <a:pt x="164" y="201"/>
                  </a:lnTo>
                  <a:lnTo>
                    <a:pt x="145" y="201"/>
                  </a:lnTo>
                  <a:lnTo>
                    <a:pt x="138" y="201"/>
                  </a:lnTo>
                  <a:lnTo>
                    <a:pt x="110" y="182"/>
                  </a:lnTo>
                  <a:lnTo>
                    <a:pt x="83" y="174"/>
                  </a:lnTo>
                  <a:lnTo>
                    <a:pt x="64" y="167"/>
                  </a:lnTo>
                  <a:lnTo>
                    <a:pt x="41" y="167"/>
                  </a:lnTo>
                  <a:lnTo>
                    <a:pt x="21" y="167"/>
                  </a:lnTo>
                  <a:lnTo>
                    <a:pt x="5" y="167"/>
                  </a:lnTo>
                  <a:lnTo>
                    <a:pt x="2" y="166"/>
                  </a:lnTo>
                  <a:lnTo>
                    <a:pt x="0" y="154"/>
                  </a:lnTo>
                  <a:lnTo>
                    <a:pt x="0" y="145"/>
                  </a:lnTo>
                  <a:lnTo>
                    <a:pt x="73" y="123"/>
                  </a:lnTo>
                  <a:lnTo>
                    <a:pt x="95" y="83"/>
                  </a:lnTo>
                  <a:lnTo>
                    <a:pt x="124" y="49"/>
                  </a:lnTo>
                  <a:lnTo>
                    <a:pt x="189" y="0"/>
                  </a:lnTo>
                  <a:lnTo>
                    <a:pt x="191" y="2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71" name="Freeform 15"/>
            <p:cNvSpPr>
              <a:spLocks/>
            </p:cNvSpPr>
            <p:nvPr/>
          </p:nvSpPr>
          <p:spPr bwMode="auto">
            <a:xfrm>
              <a:off x="3966" y="2965"/>
              <a:ext cx="267" cy="254"/>
            </a:xfrm>
            <a:custGeom>
              <a:avLst/>
              <a:gdLst>
                <a:gd name="T0" fmla="*/ 204 w 267"/>
                <a:gd name="T1" fmla="*/ 168 h 254"/>
                <a:gd name="T2" fmla="*/ 215 w 267"/>
                <a:gd name="T3" fmla="*/ 171 h 254"/>
                <a:gd name="T4" fmla="*/ 223 w 267"/>
                <a:gd name="T5" fmla="*/ 165 h 254"/>
                <a:gd name="T6" fmla="*/ 229 w 267"/>
                <a:gd name="T7" fmla="*/ 151 h 254"/>
                <a:gd name="T8" fmla="*/ 239 w 267"/>
                <a:gd name="T9" fmla="*/ 127 h 254"/>
                <a:gd name="T10" fmla="*/ 255 w 267"/>
                <a:gd name="T11" fmla="*/ 107 h 254"/>
                <a:gd name="T12" fmla="*/ 266 w 267"/>
                <a:gd name="T13" fmla="*/ 95 h 254"/>
                <a:gd name="T14" fmla="*/ 266 w 267"/>
                <a:gd name="T15" fmla="*/ 85 h 254"/>
                <a:gd name="T16" fmla="*/ 263 w 267"/>
                <a:gd name="T17" fmla="*/ 66 h 254"/>
                <a:gd name="T18" fmla="*/ 255 w 267"/>
                <a:gd name="T19" fmla="*/ 48 h 254"/>
                <a:gd name="T20" fmla="*/ 229 w 267"/>
                <a:gd name="T21" fmla="*/ 22 h 254"/>
                <a:gd name="T22" fmla="*/ 200 w 267"/>
                <a:gd name="T23" fmla="*/ 8 h 254"/>
                <a:gd name="T24" fmla="*/ 186 w 267"/>
                <a:gd name="T25" fmla="*/ 14 h 254"/>
                <a:gd name="T26" fmla="*/ 170 w 267"/>
                <a:gd name="T27" fmla="*/ 8 h 254"/>
                <a:gd name="T28" fmla="*/ 160 w 267"/>
                <a:gd name="T29" fmla="*/ 8 h 254"/>
                <a:gd name="T30" fmla="*/ 144 w 267"/>
                <a:gd name="T31" fmla="*/ 5 h 254"/>
                <a:gd name="T32" fmla="*/ 119 w 267"/>
                <a:gd name="T33" fmla="*/ 0 h 254"/>
                <a:gd name="T34" fmla="*/ 74 w 267"/>
                <a:gd name="T35" fmla="*/ 10 h 254"/>
                <a:gd name="T36" fmla="*/ 54 w 267"/>
                <a:gd name="T37" fmla="*/ 27 h 254"/>
                <a:gd name="T38" fmla="*/ 38 w 267"/>
                <a:gd name="T39" fmla="*/ 39 h 254"/>
                <a:gd name="T40" fmla="*/ 13 w 267"/>
                <a:gd name="T41" fmla="*/ 87 h 254"/>
                <a:gd name="T42" fmla="*/ 0 w 267"/>
                <a:gd name="T43" fmla="*/ 114 h 254"/>
                <a:gd name="T44" fmla="*/ 3 w 267"/>
                <a:gd name="T45" fmla="*/ 139 h 254"/>
                <a:gd name="T46" fmla="*/ 5 w 267"/>
                <a:gd name="T47" fmla="*/ 165 h 254"/>
                <a:gd name="T48" fmla="*/ 19 w 267"/>
                <a:gd name="T49" fmla="*/ 200 h 254"/>
                <a:gd name="T50" fmla="*/ 51 w 267"/>
                <a:gd name="T51" fmla="*/ 236 h 254"/>
                <a:gd name="T52" fmla="*/ 66 w 267"/>
                <a:gd name="T53" fmla="*/ 253 h 254"/>
                <a:gd name="T54" fmla="*/ 101 w 267"/>
                <a:gd name="T55" fmla="*/ 241 h 254"/>
                <a:gd name="T56" fmla="*/ 133 w 267"/>
                <a:gd name="T57" fmla="*/ 233 h 254"/>
                <a:gd name="T58" fmla="*/ 147 w 267"/>
                <a:gd name="T59" fmla="*/ 222 h 254"/>
                <a:gd name="T60" fmla="*/ 155 w 267"/>
                <a:gd name="T61" fmla="*/ 202 h 254"/>
                <a:gd name="T62" fmla="*/ 171 w 267"/>
                <a:gd name="T63" fmla="*/ 171 h 254"/>
                <a:gd name="T64" fmla="*/ 191 w 267"/>
                <a:gd name="T65" fmla="*/ 16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7" h="254">
                  <a:moveTo>
                    <a:pt x="195" y="165"/>
                  </a:moveTo>
                  <a:lnTo>
                    <a:pt x="204" y="168"/>
                  </a:lnTo>
                  <a:lnTo>
                    <a:pt x="210" y="170"/>
                  </a:lnTo>
                  <a:lnTo>
                    <a:pt x="215" y="171"/>
                  </a:lnTo>
                  <a:lnTo>
                    <a:pt x="220" y="168"/>
                  </a:lnTo>
                  <a:lnTo>
                    <a:pt x="223" y="165"/>
                  </a:lnTo>
                  <a:lnTo>
                    <a:pt x="224" y="160"/>
                  </a:lnTo>
                  <a:lnTo>
                    <a:pt x="229" y="151"/>
                  </a:lnTo>
                  <a:lnTo>
                    <a:pt x="232" y="141"/>
                  </a:lnTo>
                  <a:lnTo>
                    <a:pt x="239" y="127"/>
                  </a:lnTo>
                  <a:lnTo>
                    <a:pt x="247" y="119"/>
                  </a:lnTo>
                  <a:lnTo>
                    <a:pt x="255" y="107"/>
                  </a:lnTo>
                  <a:lnTo>
                    <a:pt x="260" y="100"/>
                  </a:lnTo>
                  <a:lnTo>
                    <a:pt x="266" y="95"/>
                  </a:lnTo>
                  <a:lnTo>
                    <a:pt x="266" y="92"/>
                  </a:lnTo>
                  <a:lnTo>
                    <a:pt x="266" y="85"/>
                  </a:lnTo>
                  <a:lnTo>
                    <a:pt x="263" y="76"/>
                  </a:lnTo>
                  <a:lnTo>
                    <a:pt x="263" y="66"/>
                  </a:lnTo>
                  <a:lnTo>
                    <a:pt x="263" y="54"/>
                  </a:lnTo>
                  <a:lnTo>
                    <a:pt x="255" y="48"/>
                  </a:lnTo>
                  <a:lnTo>
                    <a:pt x="242" y="36"/>
                  </a:lnTo>
                  <a:lnTo>
                    <a:pt x="229" y="22"/>
                  </a:lnTo>
                  <a:lnTo>
                    <a:pt x="210" y="14"/>
                  </a:lnTo>
                  <a:lnTo>
                    <a:pt x="200" y="8"/>
                  </a:lnTo>
                  <a:lnTo>
                    <a:pt x="191" y="7"/>
                  </a:lnTo>
                  <a:lnTo>
                    <a:pt x="186" y="14"/>
                  </a:lnTo>
                  <a:lnTo>
                    <a:pt x="175" y="14"/>
                  </a:lnTo>
                  <a:lnTo>
                    <a:pt x="170" y="8"/>
                  </a:lnTo>
                  <a:lnTo>
                    <a:pt x="163" y="7"/>
                  </a:lnTo>
                  <a:lnTo>
                    <a:pt x="160" y="8"/>
                  </a:lnTo>
                  <a:lnTo>
                    <a:pt x="157" y="10"/>
                  </a:lnTo>
                  <a:lnTo>
                    <a:pt x="144" y="5"/>
                  </a:lnTo>
                  <a:lnTo>
                    <a:pt x="133" y="5"/>
                  </a:lnTo>
                  <a:lnTo>
                    <a:pt x="119" y="0"/>
                  </a:lnTo>
                  <a:lnTo>
                    <a:pt x="93" y="5"/>
                  </a:lnTo>
                  <a:lnTo>
                    <a:pt x="74" y="10"/>
                  </a:lnTo>
                  <a:lnTo>
                    <a:pt x="61" y="22"/>
                  </a:lnTo>
                  <a:lnTo>
                    <a:pt x="54" y="27"/>
                  </a:lnTo>
                  <a:lnTo>
                    <a:pt x="51" y="34"/>
                  </a:lnTo>
                  <a:lnTo>
                    <a:pt x="38" y="39"/>
                  </a:lnTo>
                  <a:lnTo>
                    <a:pt x="29" y="51"/>
                  </a:lnTo>
                  <a:lnTo>
                    <a:pt x="13" y="87"/>
                  </a:lnTo>
                  <a:lnTo>
                    <a:pt x="3" y="105"/>
                  </a:lnTo>
                  <a:lnTo>
                    <a:pt x="0" y="114"/>
                  </a:lnTo>
                  <a:lnTo>
                    <a:pt x="3" y="126"/>
                  </a:lnTo>
                  <a:lnTo>
                    <a:pt x="3" y="139"/>
                  </a:lnTo>
                  <a:lnTo>
                    <a:pt x="6" y="155"/>
                  </a:lnTo>
                  <a:lnTo>
                    <a:pt x="5" y="165"/>
                  </a:lnTo>
                  <a:lnTo>
                    <a:pt x="13" y="178"/>
                  </a:lnTo>
                  <a:lnTo>
                    <a:pt x="19" y="200"/>
                  </a:lnTo>
                  <a:lnTo>
                    <a:pt x="37" y="217"/>
                  </a:lnTo>
                  <a:lnTo>
                    <a:pt x="51" y="236"/>
                  </a:lnTo>
                  <a:lnTo>
                    <a:pt x="58" y="248"/>
                  </a:lnTo>
                  <a:lnTo>
                    <a:pt x="66" y="253"/>
                  </a:lnTo>
                  <a:lnTo>
                    <a:pt x="75" y="246"/>
                  </a:lnTo>
                  <a:lnTo>
                    <a:pt x="101" y="241"/>
                  </a:lnTo>
                  <a:lnTo>
                    <a:pt x="114" y="236"/>
                  </a:lnTo>
                  <a:lnTo>
                    <a:pt x="133" y="233"/>
                  </a:lnTo>
                  <a:lnTo>
                    <a:pt x="135" y="231"/>
                  </a:lnTo>
                  <a:lnTo>
                    <a:pt x="147" y="222"/>
                  </a:lnTo>
                  <a:lnTo>
                    <a:pt x="152" y="219"/>
                  </a:lnTo>
                  <a:lnTo>
                    <a:pt x="155" y="202"/>
                  </a:lnTo>
                  <a:lnTo>
                    <a:pt x="167" y="183"/>
                  </a:lnTo>
                  <a:lnTo>
                    <a:pt x="171" y="171"/>
                  </a:lnTo>
                  <a:lnTo>
                    <a:pt x="183" y="165"/>
                  </a:lnTo>
                  <a:lnTo>
                    <a:pt x="191" y="165"/>
                  </a:lnTo>
                  <a:lnTo>
                    <a:pt x="195" y="165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72" name="Line 16"/>
            <p:cNvSpPr>
              <a:spLocks noChangeShapeType="1"/>
            </p:cNvSpPr>
            <p:nvPr/>
          </p:nvSpPr>
          <p:spPr bwMode="auto">
            <a:xfrm>
              <a:off x="4527" y="3275"/>
              <a:ext cx="74" cy="80"/>
            </a:xfrm>
            <a:prstGeom prst="line">
              <a:avLst/>
            </a:prstGeom>
            <a:noFill/>
            <a:ln w="25400">
              <a:solidFill>
                <a:srgbClr val="0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73" name="Freeform 17"/>
            <p:cNvSpPr>
              <a:spLocks/>
            </p:cNvSpPr>
            <p:nvPr/>
          </p:nvSpPr>
          <p:spPr bwMode="auto">
            <a:xfrm>
              <a:off x="4476" y="3282"/>
              <a:ext cx="131" cy="372"/>
            </a:xfrm>
            <a:custGeom>
              <a:avLst/>
              <a:gdLst>
                <a:gd name="T0" fmla="*/ 70 w 131"/>
                <a:gd name="T1" fmla="*/ 3 h 372"/>
                <a:gd name="T2" fmla="*/ 67 w 131"/>
                <a:gd name="T3" fmla="*/ 7 h 372"/>
                <a:gd name="T4" fmla="*/ 65 w 131"/>
                <a:gd name="T5" fmla="*/ 12 h 372"/>
                <a:gd name="T6" fmla="*/ 65 w 131"/>
                <a:gd name="T7" fmla="*/ 28 h 372"/>
                <a:gd name="T8" fmla="*/ 60 w 131"/>
                <a:gd name="T9" fmla="*/ 35 h 372"/>
                <a:gd name="T10" fmla="*/ 46 w 131"/>
                <a:gd name="T11" fmla="*/ 35 h 372"/>
                <a:gd name="T12" fmla="*/ 37 w 131"/>
                <a:gd name="T13" fmla="*/ 53 h 372"/>
                <a:gd name="T14" fmla="*/ 37 w 131"/>
                <a:gd name="T15" fmla="*/ 74 h 372"/>
                <a:gd name="T16" fmla="*/ 53 w 131"/>
                <a:gd name="T17" fmla="*/ 107 h 372"/>
                <a:gd name="T18" fmla="*/ 56 w 131"/>
                <a:gd name="T19" fmla="*/ 129 h 372"/>
                <a:gd name="T20" fmla="*/ 51 w 131"/>
                <a:gd name="T21" fmla="*/ 173 h 372"/>
                <a:gd name="T22" fmla="*/ 39 w 131"/>
                <a:gd name="T23" fmla="*/ 214 h 372"/>
                <a:gd name="T24" fmla="*/ 33 w 131"/>
                <a:gd name="T25" fmla="*/ 233 h 372"/>
                <a:gd name="T26" fmla="*/ 33 w 131"/>
                <a:gd name="T27" fmla="*/ 247 h 372"/>
                <a:gd name="T28" fmla="*/ 14 w 131"/>
                <a:gd name="T29" fmla="*/ 266 h 372"/>
                <a:gd name="T30" fmla="*/ 12 w 131"/>
                <a:gd name="T31" fmla="*/ 300 h 372"/>
                <a:gd name="T32" fmla="*/ 11 w 131"/>
                <a:gd name="T33" fmla="*/ 319 h 372"/>
                <a:gd name="T34" fmla="*/ 8 w 131"/>
                <a:gd name="T35" fmla="*/ 335 h 372"/>
                <a:gd name="T36" fmla="*/ 0 w 131"/>
                <a:gd name="T37" fmla="*/ 349 h 372"/>
                <a:gd name="T38" fmla="*/ 45 w 131"/>
                <a:gd name="T39" fmla="*/ 362 h 372"/>
                <a:gd name="T40" fmla="*/ 65 w 131"/>
                <a:gd name="T41" fmla="*/ 371 h 372"/>
                <a:gd name="T42" fmla="*/ 88 w 131"/>
                <a:gd name="T43" fmla="*/ 345 h 372"/>
                <a:gd name="T44" fmla="*/ 99 w 131"/>
                <a:gd name="T45" fmla="*/ 311 h 372"/>
                <a:gd name="T46" fmla="*/ 105 w 131"/>
                <a:gd name="T47" fmla="*/ 267 h 372"/>
                <a:gd name="T48" fmla="*/ 105 w 131"/>
                <a:gd name="T49" fmla="*/ 233 h 372"/>
                <a:gd name="T50" fmla="*/ 105 w 131"/>
                <a:gd name="T51" fmla="*/ 204 h 372"/>
                <a:gd name="T52" fmla="*/ 105 w 131"/>
                <a:gd name="T53" fmla="*/ 178 h 372"/>
                <a:gd name="T54" fmla="*/ 105 w 131"/>
                <a:gd name="T55" fmla="*/ 152 h 372"/>
                <a:gd name="T56" fmla="*/ 105 w 131"/>
                <a:gd name="T57" fmla="*/ 128 h 372"/>
                <a:gd name="T58" fmla="*/ 107 w 131"/>
                <a:gd name="T59" fmla="*/ 107 h 372"/>
                <a:gd name="T60" fmla="*/ 115 w 131"/>
                <a:gd name="T61" fmla="*/ 97 h 372"/>
                <a:gd name="T62" fmla="*/ 127 w 131"/>
                <a:gd name="T63" fmla="*/ 79 h 372"/>
                <a:gd name="T64" fmla="*/ 130 w 131"/>
                <a:gd name="T65" fmla="*/ 50 h 372"/>
                <a:gd name="T66" fmla="*/ 127 w 131"/>
                <a:gd name="T67" fmla="*/ 45 h 372"/>
                <a:gd name="T68" fmla="*/ 121 w 131"/>
                <a:gd name="T69" fmla="*/ 50 h 372"/>
                <a:gd name="T70" fmla="*/ 119 w 131"/>
                <a:gd name="T71" fmla="*/ 33 h 372"/>
                <a:gd name="T72" fmla="*/ 110 w 131"/>
                <a:gd name="T73" fmla="*/ 29 h 372"/>
                <a:gd name="T74" fmla="*/ 105 w 131"/>
                <a:gd name="T75" fmla="*/ 41 h 372"/>
                <a:gd name="T76" fmla="*/ 105 w 131"/>
                <a:gd name="T77" fmla="*/ 26 h 372"/>
                <a:gd name="T78" fmla="*/ 101 w 131"/>
                <a:gd name="T79" fmla="*/ 16 h 372"/>
                <a:gd name="T80" fmla="*/ 94 w 131"/>
                <a:gd name="T81" fmla="*/ 14 h 372"/>
                <a:gd name="T82" fmla="*/ 87 w 131"/>
                <a:gd name="T83" fmla="*/ 21 h 372"/>
                <a:gd name="T84" fmla="*/ 85 w 131"/>
                <a:gd name="T85" fmla="*/ 31 h 372"/>
                <a:gd name="T86" fmla="*/ 82 w 131"/>
                <a:gd name="T87" fmla="*/ 38 h 372"/>
                <a:gd name="T88" fmla="*/ 82 w 131"/>
                <a:gd name="T89" fmla="*/ 31 h 372"/>
                <a:gd name="T90" fmla="*/ 84 w 131"/>
                <a:gd name="T91" fmla="*/ 14 h 372"/>
                <a:gd name="T92" fmla="*/ 82 w 131"/>
                <a:gd name="T93" fmla="*/ 5 h 372"/>
                <a:gd name="T94" fmla="*/ 79 w 131"/>
                <a:gd name="T95" fmla="*/ 0 h 372"/>
                <a:gd name="T96" fmla="*/ 73 w 131"/>
                <a:gd name="T97" fmla="*/ 0 h 372"/>
                <a:gd name="T98" fmla="*/ 70 w 131"/>
                <a:gd name="T99" fmla="*/ 3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1" h="372">
                  <a:moveTo>
                    <a:pt x="70" y="3"/>
                  </a:moveTo>
                  <a:lnTo>
                    <a:pt x="67" y="7"/>
                  </a:lnTo>
                  <a:lnTo>
                    <a:pt x="65" y="12"/>
                  </a:lnTo>
                  <a:lnTo>
                    <a:pt x="65" y="28"/>
                  </a:lnTo>
                  <a:lnTo>
                    <a:pt x="60" y="35"/>
                  </a:lnTo>
                  <a:lnTo>
                    <a:pt x="46" y="35"/>
                  </a:lnTo>
                  <a:lnTo>
                    <a:pt x="37" y="53"/>
                  </a:lnTo>
                  <a:lnTo>
                    <a:pt x="37" y="74"/>
                  </a:lnTo>
                  <a:lnTo>
                    <a:pt x="53" y="107"/>
                  </a:lnTo>
                  <a:lnTo>
                    <a:pt x="56" y="129"/>
                  </a:lnTo>
                  <a:lnTo>
                    <a:pt x="51" y="173"/>
                  </a:lnTo>
                  <a:lnTo>
                    <a:pt x="39" y="214"/>
                  </a:lnTo>
                  <a:lnTo>
                    <a:pt x="33" y="233"/>
                  </a:lnTo>
                  <a:lnTo>
                    <a:pt x="33" y="247"/>
                  </a:lnTo>
                  <a:lnTo>
                    <a:pt x="14" y="266"/>
                  </a:lnTo>
                  <a:lnTo>
                    <a:pt x="12" y="300"/>
                  </a:lnTo>
                  <a:lnTo>
                    <a:pt x="11" y="319"/>
                  </a:lnTo>
                  <a:lnTo>
                    <a:pt x="8" y="335"/>
                  </a:lnTo>
                  <a:lnTo>
                    <a:pt x="0" y="349"/>
                  </a:lnTo>
                  <a:lnTo>
                    <a:pt x="45" y="362"/>
                  </a:lnTo>
                  <a:lnTo>
                    <a:pt x="65" y="371"/>
                  </a:lnTo>
                  <a:lnTo>
                    <a:pt x="88" y="345"/>
                  </a:lnTo>
                  <a:lnTo>
                    <a:pt x="99" y="311"/>
                  </a:lnTo>
                  <a:lnTo>
                    <a:pt x="105" y="267"/>
                  </a:lnTo>
                  <a:lnTo>
                    <a:pt x="105" y="233"/>
                  </a:lnTo>
                  <a:lnTo>
                    <a:pt x="105" y="204"/>
                  </a:lnTo>
                  <a:lnTo>
                    <a:pt x="105" y="178"/>
                  </a:lnTo>
                  <a:lnTo>
                    <a:pt x="105" y="152"/>
                  </a:lnTo>
                  <a:lnTo>
                    <a:pt x="105" y="128"/>
                  </a:lnTo>
                  <a:lnTo>
                    <a:pt x="107" y="107"/>
                  </a:lnTo>
                  <a:lnTo>
                    <a:pt x="115" y="97"/>
                  </a:lnTo>
                  <a:lnTo>
                    <a:pt x="127" y="79"/>
                  </a:lnTo>
                  <a:lnTo>
                    <a:pt x="130" y="50"/>
                  </a:lnTo>
                  <a:lnTo>
                    <a:pt x="127" y="45"/>
                  </a:lnTo>
                  <a:lnTo>
                    <a:pt x="121" y="50"/>
                  </a:lnTo>
                  <a:lnTo>
                    <a:pt x="119" y="33"/>
                  </a:lnTo>
                  <a:lnTo>
                    <a:pt x="110" y="29"/>
                  </a:lnTo>
                  <a:lnTo>
                    <a:pt x="105" y="41"/>
                  </a:lnTo>
                  <a:lnTo>
                    <a:pt x="105" y="26"/>
                  </a:lnTo>
                  <a:lnTo>
                    <a:pt x="101" y="16"/>
                  </a:lnTo>
                  <a:lnTo>
                    <a:pt x="94" y="14"/>
                  </a:lnTo>
                  <a:lnTo>
                    <a:pt x="87" y="21"/>
                  </a:lnTo>
                  <a:lnTo>
                    <a:pt x="85" y="31"/>
                  </a:lnTo>
                  <a:lnTo>
                    <a:pt x="82" y="38"/>
                  </a:lnTo>
                  <a:lnTo>
                    <a:pt x="82" y="31"/>
                  </a:lnTo>
                  <a:lnTo>
                    <a:pt x="84" y="14"/>
                  </a:lnTo>
                  <a:lnTo>
                    <a:pt x="82" y="5"/>
                  </a:lnTo>
                  <a:lnTo>
                    <a:pt x="79" y="0"/>
                  </a:lnTo>
                  <a:lnTo>
                    <a:pt x="73" y="0"/>
                  </a:lnTo>
                  <a:lnTo>
                    <a:pt x="70" y="3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74" name="Freeform 18"/>
            <p:cNvSpPr>
              <a:spLocks/>
            </p:cNvSpPr>
            <p:nvPr/>
          </p:nvSpPr>
          <p:spPr bwMode="auto">
            <a:xfrm>
              <a:off x="3866" y="3727"/>
              <a:ext cx="101" cy="166"/>
            </a:xfrm>
            <a:custGeom>
              <a:avLst/>
              <a:gdLst>
                <a:gd name="T0" fmla="*/ 5 w 101"/>
                <a:gd name="T1" fmla="*/ 7 h 166"/>
                <a:gd name="T2" fmla="*/ 0 w 101"/>
                <a:gd name="T3" fmla="*/ 40 h 166"/>
                <a:gd name="T4" fmla="*/ 17 w 101"/>
                <a:gd name="T5" fmla="*/ 80 h 166"/>
                <a:gd name="T6" fmla="*/ 48 w 101"/>
                <a:gd name="T7" fmla="*/ 117 h 166"/>
                <a:gd name="T8" fmla="*/ 74 w 101"/>
                <a:gd name="T9" fmla="*/ 148 h 166"/>
                <a:gd name="T10" fmla="*/ 100 w 101"/>
                <a:gd name="T11" fmla="*/ 165 h 166"/>
                <a:gd name="T12" fmla="*/ 44 w 101"/>
                <a:gd name="T13" fmla="*/ 0 h 166"/>
                <a:gd name="T14" fmla="*/ 5 w 101"/>
                <a:gd name="T15" fmla="*/ 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" h="166">
                  <a:moveTo>
                    <a:pt x="5" y="7"/>
                  </a:moveTo>
                  <a:lnTo>
                    <a:pt x="0" y="40"/>
                  </a:lnTo>
                  <a:lnTo>
                    <a:pt x="17" y="80"/>
                  </a:lnTo>
                  <a:lnTo>
                    <a:pt x="48" y="117"/>
                  </a:lnTo>
                  <a:lnTo>
                    <a:pt x="74" y="148"/>
                  </a:lnTo>
                  <a:lnTo>
                    <a:pt x="100" y="165"/>
                  </a:lnTo>
                  <a:lnTo>
                    <a:pt x="44" y="0"/>
                  </a:lnTo>
                  <a:lnTo>
                    <a:pt x="5" y="7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75" name="Freeform 19"/>
            <p:cNvSpPr>
              <a:spLocks/>
            </p:cNvSpPr>
            <p:nvPr/>
          </p:nvSpPr>
          <p:spPr bwMode="auto">
            <a:xfrm>
              <a:off x="3858" y="3580"/>
              <a:ext cx="31" cy="150"/>
            </a:xfrm>
            <a:custGeom>
              <a:avLst/>
              <a:gdLst>
                <a:gd name="T0" fmla="*/ 0 w 31"/>
                <a:gd name="T1" fmla="*/ 0 h 150"/>
                <a:gd name="T2" fmla="*/ 0 w 31"/>
                <a:gd name="T3" fmla="*/ 51 h 150"/>
                <a:gd name="T4" fmla="*/ 0 w 31"/>
                <a:gd name="T5" fmla="*/ 136 h 150"/>
                <a:gd name="T6" fmla="*/ 30 w 31"/>
                <a:gd name="T7" fmla="*/ 149 h 150"/>
                <a:gd name="T8" fmla="*/ 0 w 31"/>
                <a:gd name="T9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50">
                  <a:moveTo>
                    <a:pt x="0" y="0"/>
                  </a:moveTo>
                  <a:lnTo>
                    <a:pt x="0" y="51"/>
                  </a:lnTo>
                  <a:lnTo>
                    <a:pt x="0" y="136"/>
                  </a:lnTo>
                  <a:lnTo>
                    <a:pt x="30" y="149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76" name="Freeform 20"/>
            <p:cNvSpPr>
              <a:spLocks/>
            </p:cNvSpPr>
            <p:nvPr/>
          </p:nvSpPr>
          <p:spPr bwMode="auto">
            <a:xfrm>
              <a:off x="3856" y="3341"/>
              <a:ext cx="656" cy="561"/>
            </a:xfrm>
            <a:custGeom>
              <a:avLst/>
              <a:gdLst>
                <a:gd name="T0" fmla="*/ 400 w 656"/>
                <a:gd name="T1" fmla="*/ 24 h 561"/>
                <a:gd name="T2" fmla="*/ 342 w 656"/>
                <a:gd name="T3" fmla="*/ 12 h 561"/>
                <a:gd name="T4" fmla="*/ 288 w 656"/>
                <a:gd name="T5" fmla="*/ 7 h 561"/>
                <a:gd name="T6" fmla="*/ 252 w 656"/>
                <a:gd name="T7" fmla="*/ 0 h 561"/>
                <a:gd name="T8" fmla="*/ 219 w 656"/>
                <a:gd name="T9" fmla="*/ 0 h 561"/>
                <a:gd name="T10" fmla="*/ 192 w 656"/>
                <a:gd name="T11" fmla="*/ 9 h 561"/>
                <a:gd name="T12" fmla="*/ 157 w 656"/>
                <a:gd name="T13" fmla="*/ 9 h 561"/>
                <a:gd name="T14" fmla="*/ 141 w 656"/>
                <a:gd name="T15" fmla="*/ 12 h 561"/>
                <a:gd name="T16" fmla="*/ 131 w 656"/>
                <a:gd name="T17" fmla="*/ 9 h 561"/>
                <a:gd name="T18" fmla="*/ 84 w 656"/>
                <a:gd name="T19" fmla="*/ 33 h 561"/>
                <a:gd name="T20" fmla="*/ 57 w 656"/>
                <a:gd name="T21" fmla="*/ 43 h 561"/>
                <a:gd name="T22" fmla="*/ 43 w 656"/>
                <a:gd name="T23" fmla="*/ 66 h 561"/>
                <a:gd name="T24" fmla="*/ 18 w 656"/>
                <a:gd name="T25" fmla="*/ 96 h 561"/>
                <a:gd name="T26" fmla="*/ 2 w 656"/>
                <a:gd name="T27" fmla="*/ 117 h 561"/>
                <a:gd name="T28" fmla="*/ 2 w 656"/>
                <a:gd name="T29" fmla="*/ 141 h 561"/>
                <a:gd name="T30" fmla="*/ 0 w 656"/>
                <a:gd name="T31" fmla="*/ 183 h 561"/>
                <a:gd name="T32" fmla="*/ 0 w 656"/>
                <a:gd name="T33" fmla="*/ 207 h 561"/>
                <a:gd name="T34" fmla="*/ 13 w 656"/>
                <a:gd name="T35" fmla="*/ 277 h 561"/>
                <a:gd name="T36" fmla="*/ 28 w 656"/>
                <a:gd name="T37" fmla="*/ 344 h 561"/>
                <a:gd name="T38" fmla="*/ 43 w 656"/>
                <a:gd name="T39" fmla="*/ 414 h 561"/>
                <a:gd name="T40" fmla="*/ 61 w 656"/>
                <a:gd name="T41" fmla="*/ 454 h 561"/>
                <a:gd name="T42" fmla="*/ 75 w 656"/>
                <a:gd name="T43" fmla="*/ 487 h 561"/>
                <a:gd name="T44" fmla="*/ 102 w 656"/>
                <a:gd name="T45" fmla="*/ 518 h 561"/>
                <a:gd name="T46" fmla="*/ 126 w 656"/>
                <a:gd name="T47" fmla="*/ 557 h 561"/>
                <a:gd name="T48" fmla="*/ 287 w 656"/>
                <a:gd name="T49" fmla="*/ 558 h 561"/>
                <a:gd name="T50" fmla="*/ 346 w 656"/>
                <a:gd name="T51" fmla="*/ 558 h 561"/>
                <a:gd name="T52" fmla="*/ 434 w 656"/>
                <a:gd name="T53" fmla="*/ 553 h 561"/>
                <a:gd name="T54" fmla="*/ 468 w 656"/>
                <a:gd name="T55" fmla="*/ 560 h 561"/>
                <a:gd name="T56" fmla="*/ 501 w 656"/>
                <a:gd name="T57" fmla="*/ 450 h 561"/>
                <a:gd name="T58" fmla="*/ 504 w 656"/>
                <a:gd name="T59" fmla="*/ 374 h 561"/>
                <a:gd name="T60" fmla="*/ 493 w 656"/>
                <a:gd name="T61" fmla="*/ 280 h 561"/>
                <a:gd name="T62" fmla="*/ 473 w 656"/>
                <a:gd name="T63" fmla="*/ 254 h 561"/>
                <a:gd name="T64" fmla="*/ 521 w 656"/>
                <a:gd name="T65" fmla="*/ 287 h 561"/>
                <a:gd name="T66" fmla="*/ 553 w 656"/>
                <a:gd name="T67" fmla="*/ 318 h 561"/>
                <a:gd name="T68" fmla="*/ 588 w 656"/>
                <a:gd name="T69" fmla="*/ 344 h 561"/>
                <a:gd name="T70" fmla="*/ 611 w 656"/>
                <a:gd name="T71" fmla="*/ 304 h 561"/>
                <a:gd name="T72" fmla="*/ 630 w 656"/>
                <a:gd name="T73" fmla="*/ 280 h 561"/>
                <a:gd name="T74" fmla="*/ 650 w 656"/>
                <a:gd name="T75" fmla="*/ 235 h 561"/>
                <a:gd name="T76" fmla="*/ 655 w 656"/>
                <a:gd name="T77" fmla="*/ 195 h 561"/>
                <a:gd name="T78" fmla="*/ 622 w 656"/>
                <a:gd name="T79" fmla="*/ 179 h 561"/>
                <a:gd name="T80" fmla="*/ 557 w 656"/>
                <a:gd name="T81" fmla="*/ 127 h 561"/>
                <a:gd name="T82" fmla="*/ 508 w 656"/>
                <a:gd name="T83" fmla="*/ 80 h 561"/>
                <a:gd name="T84" fmla="*/ 473 w 656"/>
                <a:gd name="T85" fmla="*/ 38 h 561"/>
                <a:gd name="T86" fmla="*/ 444 w 656"/>
                <a:gd name="T87" fmla="*/ 24 h 561"/>
                <a:gd name="T88" fmla="*/ 416 w 656"/>
                <a:gd name="T89" fmla="*/ 24 h 561"/>
                <a:gd name="T90" fmla="*/ 383 w 656"/>
                <a:gd name="T91" fmla="*/ 24 h 561"/>
                <a:gd name="T92" fmla="*/ 400 w 656"/>
                <a:gd name="T93" fmla="*/ 24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56" h="561">
                  <a:moveTo>
                    <a:pt x="400" y="24"/>
                  </a:moveTo>
                  <a:lnTo>
                    <a:pt x="342" y="12"/>
                  </a:lnTo>
                  <a:lnTo>
                    <a:pt x="288" y="7"/>
                  </a:lnTo>
                  <a:lnTo>
                    <a:pt x="252" y="0"/>
                  </a:lnTo>
                  <a:lnTo>
                    <a:pt x="219" y="0"/>
                  </a:lnTo>
                  <a:lnTo>
                    <a:pt x="192" y="9"/>
                  </a:lnTo>
                  <a:lnTo>
                    <a:pt x="157" y="9"/>
                  </a:lnTo>
                  <a:lnTo>
                    <a:pt x="141" y="12"/>
                  </a:lnTo>
                  <a:lnTo>
                    <a:pt x="131" y="9"/>
                  </a:lnTo>
                  <a:lnTo>
                    <a:pt x="84" y="33"/>
                  </a:lnTo>
                  <a:lnTo>
                    <a:pt x="57" y="43"/>
                  </a:lnTo>
                  <a:lnTo>
                    <a:pt x="43" y="66"/>
                  </a:lnTo>
                  <a:lnTo>
                    <a:pt x="18" y="96"/>
                  </a:lnTo>
                  <a:lnTo>
                    <a:pt x="2" y="117"/>
                  </a:lnTo>
                  <a:lnTo>
                    <a:pt x="2" y="141"/>
                  </a:lnTo>
                  <a:lnTo>
                    <a:pt x="0" y="183"/>
                  </a:lnTo>
                  <a:lnTo>
                    <a:pt x="0" y="207"/>
                  </a:lnTo>
                  <a:lnTo>
                    <a:pt x="13" y="277"/>
                  </a:lnTo>
                  <a:lnTo>
                    <a:pt x="28" y="344"/>
                  </a:lnTo>
                  <a:lnTo>
                    <a:pt x="43" y="414"/>
                  </a:lnTo>
                  <a:lnTo>
                    <a:pt x="61" y="454"/>
                  </a:lnTo>
                  <a:lnTo>
                    <a:pt x="75" y="487"/>
                  </a:lnTo>
                  <a:lnTo>
                    <a:pt x="102" y="518"/>
                  </a:lnTo>
                  <a:lnTo>
                    <a:pt x="126" y="557"/>
                  </a:lnTo>
                  <a:lnTo>
                    <a:pt x="287" y="558"/>
                  </a:lnTo>
                  <a:lnTo>
                    <a:pt x="346" y="558"/>
                  </a:lnTo>
                  <a:lnTo>
                    <a:pt x="434" y="553"/>
                  </a:lnTo>
                  <a:lnTo>
                    <a:pt x="468" y="560"/>
                  </a:lnTo>
                  <a:lnTo>
                    <a:pt x="501" y="450"/>
                  </a:lnTo>
                  <a:lnTo>
                    <a:pt x="504" y="374"/>
                  </a:lnTo>
                  <a:lnTo>
                    <a:pt x="493" y="280"/>
                  </a:lnTo>
                  <a:lnTo>
                    <a:pt x="473" y="254"/>
                  </a:lnTo>
                  <a:lnTo>
                    <a:pt x="521" y="287"/>
                  </a:lnTo>
                  <a:lnTo>
                    <a:pt x="553" y="318"/>
                  </a:lnTo>
                  <a:lnTo>
                    <a:pt x="588" y="344"/>
                  </a:lnTo>
                  <a:lnTo>
                    <a:pt x="611" y="304"/>
                  </a:lnTo>
                  <a:lnTo>
                    <a:pt x="630" y="280"/>
                  </a:lnTo>
                  <a:lnTo>
                    <a:pt x="650" y="235"/>
                  </a:lnTo>
                  <a:lnTo>
                    <a:pt x="655" y="195"/>
                  </a:lnTo>
                  <a:lnTo>
                    <a:pt x="622" y="179"/>
                  </a:lnTo>
                  <a:lnTo>
                    <a:pt x="557" y="127"/>
                  </a:lnTo>
                  <a:lnTo>
                    <a:pt x="508" y="80"/>
                  </a:lnTo>
                  <a:lnTo>
                    <a:pt x="473" y="38"/>
                  </a:lnTo>
                  <a:lnTo>
                    <a:pt x="444" y="24"/>
                  </a:lnTo>
                  <a:lnTo>
                    <a:pt x="416" y="24"/>
                  </a:lnTo>
                  <a:lnTo>
                    <a:pt x="383" y="24"/>
                  </a:lnTo>
                  <a:lnTo>
                    <a:pt x="400" y="24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77" name="Freeform 21"/>
            <p:cNvSpPr>
              <a:spLocks/>
            </p:cNvSpPr>
            <p:nvPr/>
          </p:nvSpPr>
          <p:spPr bwMode="auto">
            <a:xfrm>
              <a:off x="4273" y="3362"/>
              <a:ext cx="237" cy="274"/>
            </a:xfrm>
            <a:custGeom>
              <a:avLst/>
              <a:gdLst>
                <a:gd name="T0" fmla="*/ 49 w 237"/>
                <a:gd name="T1" fmla="*/ 12 h 274"/>
                <a:gd name="T2" fmla="*/ 37 w 237"/>
                <a:gd name="T3" fmla="*/ 7 h 274"/>
                <a:gd name="T4" fmla="*/ 26 w 237"/>
                <a:gd name="T5" fmla="*/ 0 h 274"/>
                <a:gd name="T6" fmla="*/ 8 w 237"/>
                <a:gd name="T7" fmla="*/ 5 h 274"/>
                <a:gd name="T8" fmla="*/ 0 w 237"/>
                <a:gd name="T9" fmla="*/ 15 h 274"/>
                <a:gd name="T10" fmla="*/ 33 w 237"/>
                <a:gd name="T11" fmla="*/ 107 h 274"/>
                <a:gd name="T12" fmla="*/ 49 w 237"/>
                <a:gd name="T13" fmla="*/ 125 h 274"/>
                <a:gd name="T14" fmla="*/ 72 w 237"/>
                <a:gd name="T15" fmla="*/ 128 h 274"/>
                <a:gd name="T16" fmla="*/ 97 w 237"/>
                <a:gd name="T17" fmla="*/ 159 h 274"/>
                <a:gd name="T18" fmla="*/ 94 w 237"/>
                <a:gd name="T19" fmla="*/ 172 h 274"/>
                <a:gd name="T20" fmla="*/ 102 w 237"/>
                <a:gd name="T21" fmla="*/ 200 h 274"/>
                <a:gd name="T22" fmla="*/ 123 w 237"/>
                <a:gd name="T23" fmla="*/ 222 h 274"/>
                <a:gd name="T24" fmla="*/ 137 w 237"/>
                <a:gd name="T25" fmla="*/ 234 h 274"/>
                <a:gd name="T26" fmla="*/ 137 w 237"/>
                <a:gd name="T27" fmla="*/ 217 h 274"/>
                <a:gd name="T28" fmla="*/ 161 w 237"/>
                <a:gd name="T29" fmla="*/ 224 h 274"/>
                <a:gd name="T30" fmla="*/ 180 w 237"/>
                <a:gd name="T31" fmla="*/ 246 h 274"/>
                <a:gd name="T32" fmla="*/ 198 w 237"/>
                <a:gd name="T33" fmla="*/ 261 h 274"/>
                <a:gd name="T34" fmla="*/ 206 w 237"/>
                <a:gd name="T35" fmla="*/ 273 h 274"/>
                <a:gd name="T36" fmla="*/ 222 w 237"/>
                <a:gd name="T37" fmla="*/ 247 h 274"/>
                <a:gd name="T38" fmla="*/ 222 w 237"/>
                <a:gd name="T39" fmla="*/ 229 h 274"/>
                <a:gd name="T40" fmla="*/ 236 w 237"/>
                <a:gd name="T41" fmla="*/ 189 h 274"/>
                <a:gd name="T42" fmla="*/ 236 w 237"/>
                <a:gd name="T43" fmla="*/ 172 h 274"/>
                <a:gd name="T44" fmla="*/ 203 w 237"/>
                <a:gd name="T45" fmla="*/ 166 h 274"/>
                <a:gd name="T46" fmla="*/ 161 w 237"/>
                <a:gd name="T47" fmla="*/ 125 h 274"/>
                <a:gd name="T48" fmla="*/ 115 w 237"/>
                <a:gd name="T49" fmla="*/ 77 h 274"/>
                <a:gd name="T50" fmla="*/ 89 w 237"/>
                <a:gd name="T51" fmla="*/ 49 h 274"/>
                <a:gd name="T52" fmla="*/ 61 w 237"/>
                <a:gd name="T53" fmla="*/ 26 h 274"/>
                <a:gd name="T54" fmla="*/ 49 w 237"/>
                <a:gd name="T55" fmla="*/ 12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37" h="274">
                  <a:moveTo>
                    <a:pt x="49" y="12"/>
                  </a:moveTo>
                  <a:lnTo>
                    <a:pt x="37" y="7"/>
                  </a:lnTo>
                  <a:lnTo>
                    <a:pt x="26" y="0"/>
                  </a:lnTo>
                  <a:lnTo>
                    <a:pt x="8" y="5"/>
                  </a:lnTo>
                  <a:lnTo>
                    <a:pt x="0" y="15"/>
                  </a:lnTo>
                  <a:lnTo>
                    <a:pt x="33" y="107"/>
                  </a:lnTo>
                  <a:lnTo>
                    <a:pt x="49" y="125"/>
                  </a:lnTo>
                  <a:lnTo>
                    <a:pt x="72" y="128"/>
                  </a:lnTo>
                  <a:lnTo>
                    <a:pt x="97" y="159"/>
                  </a:lnTo>
                  <a:lnTo>
                    <a:pt x="94" y="172"/>
                  </a:lnTo>
                  <a:lnTo>
                    <a:pt x="102" y="200"/>
                  </a:lnTo>
                  <a:lnTo>
                    <a:pt x="123" y="222"/>
                  </a:lnTo>
                  <a:lnTo>
                    <a:pt x="137" y="234"/>
                  </a:lnTo>
                  <a:lnTo>
                    <a:pt x="137" y="217"/>
                  </a:lnTo>
                  <a:lnTo>
                    <a:pt x="161" y="224"/>
                  </a:lnTo>
                  <a:lnTo>
                    <a:pt x="180" y="246"/>
                  </a:lnTo>
                  <a:lnTo>
                    <a:pt x="198" y="261"/>
                  </a:lnTo>
                  <a:lnTo>
                    <a:pt x="206" y="273"/>
                  </a:lnTo>
                  <a:lnTo>
                    <a:pt x="222" y="247"/>
                  </a:lnTo>
                  <a:lnTo>
                    <a:pt x="222" y="229"/>
                  </a:lnTo>
                  <a:lnTo>
                    <a:pt x="236" y="189"/>
                  </a:lnTo>
                  <a:lnTo>
                    <a:pt x="236" y="172"/>
                  </a:lnTo>
                  <a:lnTo>
                    <a:pt x="203" y="166"/>
                  </a:lnTo>
                  <a:lnTo>
                    <a:pt x="161" y="125"/>
                  </a:lnTo>
                  <a:lnTo>
                    <a:pt x="115" y="77"/>
                  </a:lnTo>
                  <a:lnTo>
                    <a:pt x="89" y="49"/>
                  </a:lnTo>
                  <a:lnTo>
                    <a:pt x="61" y="26"/>
                  </a:lnTo>
                  <a:lnTo>
                    <a:pt x="49" y="12"/>
                  </a:lnTo>
                </a:path>
              </a:pathLst>
            </a:custGeom>
            <a:solidFill>
              <a:srgbClr val="80C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78" name="Freeform 22"/>
            <p:cNvSpPr>
              <a:spLocks/>
            </p:cNvSpPr>
            <p:nvPr/>
          </p:nvSpPr>
          <p:spPr bwMode="auto">
            <a:xfrm>
              <a:off x="3856" y="3350"/>
              <a:ext cx="506" cy="561"/>
            </a:xfrm>
            <a:custGeom>
              <a:avLst/>
              <a:gdLst>
                <a:gd name="T0" fmla="*/ 138 w 506"/>
                <a:gd name="T1" fmla="*/ 16 h 561"/>
                <a:gd name="T2" fmla="*/ 122 w 506"/>
                <a:gd name="T3" fmla="*/ 75 h 561"/>
                <a:gd name="T4" fmla="*/ 98 w 506"/>
                <a:gd name="T5" fmla="*/ 181 h 561"/>
                <a:gd name="T6" fmla="*/ 98 w 506"/>
                <a:gd name="T7" fmla="*/ 263 h 561"/>
                <a:gd name="T8" fmla="*/ 106 w 506"/>
                <a:gd name="T9" fmla="*/ 228 h 561"/>
                <a:gd name="T10" fmla="*/ 143 w 506"/>
                <a:gd name="T11" fmla="*/ 49 h 561"/>
                <a:gd name="T12" fmla="*/ 181 w 506"/>
                <a:gd name="T13" fmla="*/ 3 h 561"/>
                <a:gd name="T14" fmla="*/ 132 w 506"/>
                <a:gd name="T15" fmla="*/ 143 h 561"/>
                <a:gd name="T16" fmla="*/ 140 w 506"/>
                <a:gd name="T17" fmla="*/ 240 h 561"/>
                <a:gd name="T18" fmla="*/ 168 w 506"/>
                <a:gd name="T19" fmla="*/ 278 h 561"/>
                <a:gd name="T20" fmla="*/ 156 w 506"/>
                <a:gd name="T21" fmla="*/ 216 h 561"/>
                <a:gd name="T22" fmla="*/ 156 w 506"/>
                <a:gd name="T23" fmla="*/ 146 h 561"/>
                <a:gd name="T24" fmla="*/ 181 w 506"/>
                <a:gd name="T25" fmla="*/ 30 h 561"/>
                <a:gd name="T26" fmla="*/ 301 w 506"/>
                <a:gd name="T27" fmla="*/ 3 h 561"/>
                <a:gd name="T28" fmla="*/ 388 w 506"/>
                <a:gd name="T29" fmla="*/ 17 h 561"/>
                <a:gd name="T30" fmla="*/ 370 w 506"/>
                <a:gd name="T31" fmla="*/ 118 h 561"/>
                <a:gd name="T32" fmla="*/ 354 w 506"/>
                <a:gd name="T33" fmla="*/ 216 h 561"/>
                <a:gd name="T34" fmla="*/ 349 w 506"/>
                <a:gd name="T35" fmla="*/ 275 h 561"/>
                <a:gd name="T36" fmla="*/ 378 w 506"/>
                <a:gd name="T37" fmla="*/ 283 h 561"/>
                <a:gd name="T38" fmla="*/ 344 w 506"/>
                <a:gd name="T39" fmla="*/ 383 h 561"/>
                <a:gd name="T40" fmla="*/ 365 w 506"/>
                <a:gd name="T41" fmla="*/ 445 h 561"/>
                <a:gd name="T42" fmla="*/ 427 w 506"/>
                <a:gd name="T43" fmla="*/ 310 h 561"/>
                <a:gd name="T44" fmla="*/ 451 w 506"/>
                <a:gd name="T45" fmla="*/ 256 h 561"/>
                <a:gd name="T46" fmla="*/ 495 w 506"/>
                <a:gd name="T47" fmla="*/ 296 h 561"/>
                <a:gd name="T48" fmla="*/ 505 w 506"/>
                <a:gd name="T49" fmla="*/ 383 h 561"/>
                <a:gd name="T50" fmla="*/ 495 w 506"/>
                <a:gd name="T51" fmla="*/ 454 h 561"/>
                <a:gd name="T52" fmla="*/ 472 w 506"/>
                <a:gd name="T53" fmla="*/ 541 h 561"/>
                <a:gd name="T54" fmla="*/ 378 w 506"/>
                <a:gd name="T55" fmla="*/ 557 h 561"/>
                <a:gd name="T56" fmla="*/ 210 w 506"/>
                <a:gd name="T57" fmla="*/ 557 h 561"/>
                <a:gd name="T58" fmla="*/ 117 w 506"/>
                <a:gd name="T59" fmla="*/ 551 h 561"/>
                <a:gd name="T60" fmla="*/ 55 w 506"/>
                <a:gd name="T61" fmla="*/ 461 h 561"/>
                <a:gd name="T62" fmla="*/ 34 w 506"/>
                <a:gd name="T63" fmla="*/ 360 h 561"/>
                <a:gd name="T64" fmla="*/ 10 w 506"/>
                <a:gd name="T65" fmla="*/ 256 h 561"/>
                <a:gd name="T66" fmla="*/ 0 w 506"/>
                <a:gd name="T67" fmla="*/ 174 h 561"/>
                <a:gd name="T68" fmla="*/ 0 w 506"/>
                <a:gd name="T69" fmla="*/ 108 h 561"/>
                <a:gd name="T70" fmla="*/ 41 w 506"/>
                <a:gd name="T71" fmla="*/ 57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6" h="561">
                  <a:moveTo>
                    <a:pt x="60" y="42"/>
                  </a:moveTo>
                  <a:lnTo>
                    <a:pt x="138" y="16"/>
                  </a:lnTo>
                  <a:lnTo>
                    <a:pt x="138" y="28"/>
                  </a:lnTo>
                  <a:lnTo>
                    <a:pt x="122" y="75"/>
                  </a:lnTo>
                  <a:lnTo>
                    <a:pt x="109" y="115"/>
                  </a:lnTo>
                  <a:lnTo>
                    <a:pt x="98" y="181"/>
                  </a:lnTo>
                  <a:lnTo>
                    <a:pt x="98" y="226"/>
                  </a:lnTo>
                  <a:lnTo>
                    <a:pt x="98" y="263"/>
                  </a:lnTo>
                  <a:lnTo>
                    <a:pt x="106" y="254"/>
                  </a:lnTo>
                  <a:lnTo>
                    <a:pt x="106" y="228"/>
                  </a:lnTo>
                  <a:lnTo>
                    <a:pt x="106" y="183"/>
                  </a:lnTo>
                  <a:lnTo>
                    <a:pt x="143" y="49"/>
                  </a:lnTo>
                  <a:lnTo>
                    <a:pt x="160" y="2"/>
                  </a:lnTo>
                  <a:lnTo>
                    <a:pt x="181" y="3"/>
                  </a:lnTo>
                  <a:lnTo>
                    <a:pt x="148" y="66"/>
                  </a:lnTo>
                  <a:lnTo>
                    <a:pt x="132" y="143"/>
                  </a:lnTo>
                  <a:lnTo>
                    <a:pt x="132" y="188"/>
                  </a:lnTo>
                  <a:lnTo>
                    <a:pt x="140" y="240"/>
                  </a:lnTo>
                  <a:lnTo>
                    <a:pt x="155" y="273"/>
                  </a:lnTo>
                  <a:lnTo>
                    <a:pt x="168" y="278"/>
                  </a:lnTo>
                  <a:lnTo>
                    <a:pt x="168" y="247"/>
                  </a:lnTo>
                  <a:lnTo>
                    <a:pt x="156" y="216"/>
                  </a:lnTo>
                  <a:lnTo>
                    <a:pt x="156" y="191"/>
                  </a:lnTo>
                  <a:lnTo>
                    <a:pt x="156" y="146"/>
                  </a:lnTo>
                  <a:lnTo>
                    <a:pt x="168" y="101"/>
                  </a:lnTo>
                  <a:lnTo>
                    <a:pt x="181" y="30"/>
                  </a:lnTo>
                  <a:lnTo>
                    <a:pt x="197" y="0"/>
                  </a:lnTo>
                  <a:lnTo>
                    <a:pt x="301" y="3"/>
                  </a:lnTo>
                  <a:lnTo>
                    <a:pt x="360" y="12"/>
                  </a:lnTo>
                  <a:lnTo>
                    <a:pt x="388" y="17"/>
                  </a:lnTo>
                  <a:lnTo>
                    <a:pt x="378" y="52"/>
                  </a:lnTo>
                  <a:lnTo>
                    <a:pt x="370" y="118"/>
                  </a:lnTo>
                  <a:lnTo>
                    <a:pt x="360" y="157"/>
                  </a:lnTo>
                  <a:lnTo>
                    <a:pt x="354" y="216"/>
                  </a:lnTo>
                  <a:lnTo>
                    <a:pt x="349" y="259"/>
                  </a:lnTo>
                  <a:lnTo>
                    <a:pt x="349" y="275"/>
                  </a:lnTo>
                  <a:lnTo>
                    <a:pt x="384" y="256"/>
                  </a:lnTo>
                  <a:lnTo>
                    <a:pt x="378" y="283"/>
                  </a:lnTo>
                  <a:lnTo>
                    <a:pt x="358" y="344"/>
                  </a:lnTo>
                  <a:lnTo>
                    <a:pt x="344" y="383"/>
                  </a:lnTo>
                  <a:lnTo>
                    <a:pt x="344" y="405"/>
                  </a:lnTo>
                  <a:lnTo>
                    <a:pt x="365" y="445"/>
                  </a:lnTo>
                  <a:lnTo>
                    <a:pt x="381" y="377"/>
                  </a:lnTo>
                  <a:lnTo>
                    <a:pt x="427" y="310"/>
                  </a:lnTo>
                  <a:lnTo>
                    <a:pt x="451" y="268"/>
                  </a:lnTo>
                  <a:lnTo>
                    <a:pt x="451" y="256"/>
                  </a:lnTo>
                  <a:lnTo>
                    <a:pt x="479" y="278"/>
                  </a:lnTo>
                  <a:lnTo>
                    <a:pt x="495" y="296"/>
                  </a:lnTo>
                  <a:lnTo>
                    <a:pt x="498" y="339"/>
                  </a:lnTo>
                  <a:lnTo>
                    <a:pt x="505" y="383"/>
                  </a:lnTo>
                  <a:lnTo>
                    <a:pt x="505" y="419"/>
                  </a:lnTo>
                  <a:lnTo>
                    <a:pt x="495" y="454"/>
                  </a:lnTo>
                  <a:lnTo>
                    <a:pt x="485" y="499"/>
                  </a:lnTo>
                  <a:lnTo>
                    <a:pt x="472" y="541"/>
                  </a:lnTo>
                  <a:lnTo>
                    <a:pt x="466" y="560"/>
                  </a:lnTo>
                  <a:lnTo>
                    <a:pt x="378" y="557"/>
                  </a:lnTo>
                  <a:lnTo>
                    <a:pt x="306" y="551"/>
                  </a:lnTo>
                  <a:lnTo>
                    <a:pt x="210" y="557"/>
                  </a:lnTo>
                  <a:lnTo>
                    <a:pt x="127" y="551"/>
                  </a:lnTo>
                  <a:lnTo>
                    <a:pt x="117" y="551"/>
                  </a:lnTo>
                  <a:lnTo>
                    <a:pt x="98" y="515"/>
                  </a:lnTo>
                  <a:lnTo>
                    <a:pt x="55" y="461"/>
                  </a:lnTo>
                  <a:lnTo>
                    <a:pt x="44" y="407"/>
                  </a:lnTo>
                  <a:lnTo>
                    <a:pt x="34" y="360"/>
                  </a:lnTo>
                  <a:lnTo>
                    <a:pt x="18" y="306"/>
                  </a:lnTo>
                  <a:lnTo>
                    <a:pt x="10" y="256"/>
                  </a:lnTo>
                  <a:lnTo>
                    <a:pt x="0" y="212"/>
                  </a:lnTo>
                  <a:lnTo>
                    <a:pt x="0" y="174"/>
                  </a:lnTo>
                  <a:lnTo>
                    <a:pt x="0" y="141"/>
                  </a:lnTo>
                  <a:lnTo>
                    <a:pt x="0" y="108"/>
                  </a:lnTo>
                  <a:lnTo>
                    <a:pt x="23" y="83"/>
                  </a:lnTo>
                  <a:lnTo>
                    <a:pt x="41" y="57"/>
                  </a:lnTo>
                  <a:lnTo>
                    <a:pt x="60" y="42"/>
                  </a:lnTo>
                </a:path>
              </a:pathLst>
            </a:custGeom>
            <a:solidFill>
              <a:srgbClr val="80C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79" name="Freeform 23"/>
            <p:cNvSpPr>
              <a:spLocks/>
            </p:cNvSpPr>
            <p:nvPr/>
          </p:nvSpPr>
          <p:spPr bwMode="auto">
            <a:xfrm>
              <a:off x="3931" y="3282"/>
              <a:ext cx="353" cy="86"/>
            </a:xfrm>
            <a:custGeom>
              <a:avLst/>
              <a:gdLst>
                <a:gd name="T0" fmla="*/ 81 w 353"/>
                <a:gd name="T1" fmla="*/ 16 h 86"/>
                <a:gd name="T2" fmla="*/ 60 w 353"/>
                <a:gd name="T3" fmla="*/ 31 h 86"/>
                <a:gd name="T4" fmla="*/ 18 w 353"/>
                <a:gd name="T5" fmla="*/ 66 h 86"/>
                <a:gd name="T6" fmla="*/ 0 w 353"/>
                <a:gd name="T7" fmla="*/ 85 h 86"/>
                <a:gd name="T8" fmla="*/ 121 w 353"/>
                <a:gd name="T9" fmla="*/ 57 h 86"/>
                <a:gd name="T10" fmla="*/ 187 w 353"/>
                <a:gd name="T11" fmla="*/ 57 h 86"/>
                <a:gd name="T12" fmla="*/ 234 w 353"/>
                <a:gd name="T13" fmla="*/ 61 h 86"/>
                <a:gd name="T14" fmla="*/ 316 w 353"/>
                <a:gd name="T15" fmla="*/ 71 h 86"/>
                <a:gd name="T16" fmla="*/ 328 w 353"/>
                <a:gd name="T17" fmla="*/ 76 h 86"/>
                <a:gd name="T18" fmla="*/ 352 w 353"/>
                <a:gd name="T19" fmla="*/ 66 h 86"/>
                <a:gd name="T20" fmla="*/ 336 w 353"/>
                <a:gd name="T21" fmla="*/ 60 h 86"/>
                <a:gd name="T22" fmla="*/ 307 w 353"/>
                <a:gd name="T23" fmla="*/ 49 h 86"/>
                <a:gd name="T24" fmla="*/ 274 w 353"/>
                <a:gd name="T25" fmla="*/ 36 h 86"/>
                <a:gd name="T26" fmla="*/ 245 w 353"/>
                <a:gd name="T27" fmla="*/ 25 h 86"/>
                <a:gd name="T28" fmla="*/ 241 w 353"/>
                <a:gd name="T29" fmla="*/ 17 h 86"/>
                <a:gd name="T30" fmla="*/ 239 w 353"/>
                <a:gd name="T31" fmla="*/ 16 h 86"/>
                <a:gd name="T32" fmla="*/ 223 w 353"/>
                <a:gd name="T33" fmla="*/ 3 h 86"/>
                <a:gd name="T34" fmla="*/ 182 w 353"/>
                <a:gd name="T35" fmla="*/ 0 h 86"/>
                <a:gd name="T36" fmla="*/ 142 w 353"/>
                <a:gd name="T37" fmla="*/ 0 h 86"/>
                <a:gd name="T38" fmla="*/ 103 w 353"/>
                <a:gd name="T39" fmla="*/ 8 h 86"/>
                <a:gd name="T40" fmla="*/ 82 w 353"/>
                <a:gd name="T41" fmla="*/ 13 h 86"/>
                <a:gd name="T42" fmla="*/ 81 w 353"/>
                <a:gd name="T43" fmla="*/ 1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3" h="86">
                  <a:moveTo>
                    <a:pt x="81" y="16"/>
                  </a:moveTo>
                  <a:lnTo>
                    <a:pt x="60" y="31"/>
                  </a:lnTo>
                  <a:lnTo>
                    <a:pt x="18" y="66"/>
                  </a:lnTo>
                  <a:lnTo>
                    <a:pt x="0" y="85"/>
                  </a:lnTo>
                  <a:lnTo>
                    <a:pt x="121" y="57"/>
                  </a:lnTo>
                  <a:lnTo>
                    <a:pt x="187" y="57"/>
                  </a:lnTo>
                  <a:lnTo>
                    <a:pt x="234" y="61"/>
                  </a:lnTo>
                  <a:lnTo>
                    <a:pt x="316" y="71"/>
                  </a:lnTo>
                  <a:lnTo>
                    <a:pt x="328" y="76"/>
                  </a:lnTo>
                  <a:lnTo>
                    <a:pt x="352" y="66"/>
                  </a:lnTo>
                  <a:lnTo>
                    <a:pt x="336" y="60"/>
                  </a:lnTo>
                  <a:lnTo>
                    <a:pt x="307" y="49"/>
                  </a:lnTo>
                  <a:lnTo>
                    <a:pt x="274" y="36"/>
                  </a:lnTo>
                  <a:lnTo>
                    <a:pt x="245" y="25"/>
                  </a:lnTo>
                  <a:lnTo>
                    <a:pt x="241" y="17"/>
                  </a:lnTo>
                  <a:lnTo>
                    <a:pt x="239" y="16"/>
                  </a:lnTo>
                  <a:lnTo>
                    <a:pt x="223" y="3"/>
                  </a:lnTo>
                  <a:lnTo>
                    <a:pt x="182" y="0"/>
                  </a:lnTo>
                  <a:lnTo>
                    <a:pt x="142" y="0"/>
                  </a:lnTo>
                  <a:lnTo>
                    <a:pt x="103" y="8"/>
                  </a:lnTo>
                  <a:lnTo>
                    <a:pt x="82" y="13"/>
                  </a:lnTo>
                  <a:lnTo>
                    <a:pt x="81" y="16"/>
                  </a:lnTo>
                </a:path>
              </a:pathLst>
            </a:custGeom>
            <a:solidFill>
              <a:srgbClr val="80C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80" name="Freeform 24"/>
            <p:cNvSpPr>
              <a:spLocks/>
            </p:cNvSpPr>
            <p:nvPr/>
          </p:nvSpPr>
          <p:spPr bwMode="auto">
            <a:xfrm>
              <a:off x="4014" y="3245"/>
              <a:ext cx="159" cy="47"/>
            </a:xfrm>
            <a:custGeom>
              <a:avLst/>
              <a:gdLst>
                <a:gd name="T0" fmla="*/ 155 w 159"/>
                <a:gd name="T1" fmla="*/ 33 h 47"/>
                <a:gd name="T2" fmla="*/ 153 w 159"/>
                <a:gd name="T3" fmla="*/ 32 h 47"/>
                <a:gd name="T4" fmla="*/ 145 w 159"/>
                <a:gd name="T5" fmla="*/ 27 h 47"/>
                <a:gd name="T6" fmla="*/ 136 w 159"/>
                <a:gd name="T7" fmla="*/ 23 h 47"/>
                <a:gd name="T8" fmla="*/ 122 w 159"/>
                <a:gd name="T9" fmla="*/ 14 h 47"/>
                <a:gd name="T10" fmla="*/ 113 w 159"/>
                <a:gd name="T11" fmla="*/ 10 h 47"/>
                <a:gd name="T12" fmla="*/ 103 w 159"/>
                <a:gd name="T13" fmla="*/ 7 h 47"/>
                <a:gd name="T14" fmla="*/ 99 w 159"/>
                <a:gd name="T15" fmla="*/ 6 h 47"/>
                <a:gd name="T16" fmla="*/ 86 w 159"/>
                <a:gd name="T17" fmla="*/ 4 h 47"/>
                <a:gd name="T18" fmla="*/ 77 w 159"/>
                <a:gd name="T19" fmla="*/ 3 h 47"/>
                <a:gd name="T20" fmla="*/ 61 w 159"/>
                <a:gd name="T21" fmla="*/ 1 h 47"/>
                <a:gd name="T22" fmla="*/ 48 w 159"/>
                <a:gd name="T23" fmla="*/ 1 h 47"/>
                <a:gd name="T24" fmla="*/ 33 w 159"/>
                <a:gd name="T25" fmla="*/ 0 h 47"/>
                <a:gd name="T26" fmla="*/ 17 w 159"/>
                <a:gd name="T27" fmla="*/ 3 h 47"/>
                <a:gd name="T28" fmla="*/ 16 w 159"/>
                <a:gd name="T29" fmla="*/ 3 h 47"/>
                <a:gd name="T30" fmla="*/ 11 w 159"/>
                <a:gd name="T31" fmla="*/ 10 h 47"/>
                <a:gd name="T32" fmla="*/ 5 w 159"/>
                <a:gd name="T33" fmla="*/ 17 h 47"/>
                <a:gd name="T34" fmla="*/ 2 w 159"/>
                <a:gd name="T35" fmla="*/ 27 h 47"/>
                <a:gd name="T36" fmla="*/ 0 w 159"/>
                <a:gd name="T37" fmla="*/ 35 h 47"/>
                <a:gd name="T38" fmla="*/ 0 w 159"/>
                <a:gd name="T39" fmla="*/ 39 h 47"/>
                <a:gd name="T40" fmla="*/ 0 w 159"/>
                <a:gd name="T41" fmla="*/ 45 h 47"/>
                <a:gd name="T42" fmla="*/ 2 w 159"/>
                <a:gd name="T43" fmla="*/ 46 h 47"/>
                <a:gd name="T44" fmla="*/ 13 w 159"/>
                <a:gd name="T45" fmla="*/ 45 h 47"/>
                <a:gd name="T46" fmla="*/ 28 w 159"/>
                <a:gd name="T47" fmla="*/ 39 h 47"/>
                <a:gd name="T48" fmla="*/ 45 w 159"/>
                <a:gd name="T49" fmla="*/ 36 h 47"/>
                <a:gd name="T50" fmla="*/ 74 w 159"/>
                <a:gd name="T51" fmla="*/ 33 h 47"/>
                <a:gd name="T52" fmla="*/ 84 w 159"/>
                <a:gd name="T53" fmla="*/ 32 h 47"/>
                <a:gd name="T54" fmla="*/ 103 w 159"/>
                <a:gd name="T55" fmla="*/ 32 h 47"/>
                <a:gd name="T56" fmla="*/ 119 w 159"/>
                <a:gd name="T57" fmla="*/ 33 h 47"/>
                <a:gd name="T58" fmla="*/ 131 w 159"/>
                <a:gd name="T59" fmla="*/ 35 h 47"/>
                <a:gd name="T60" fmla="*/ 139 w 159"/>
                <a:gd name="T61" fmla="*/ 37 h 47"/>
                <a:gd name="T62" fmla="*/ 149 w 159"/>
                <a:gd name="T63" fmla="*/ 42 h 47"/>
                <a:gd name="T64" fmla="*/ 155 w 159"/>
                <a:gd name="T65" fmla="*/ 45 h 47"/>
                <a:gd name="T66" fmla="*/ 158 w 159"/>
                <a:gd name="T67" fmla="*/ 46 h 47"/>
                <a:gd name="T68" fmla="*/ 158 w 159"/>
                <a:gd name="T69" fmla="*/ 39 h 47"/>
                <a:gd name="T70" fmla="*/ 156 w 159"/>
                <a:gd name="T71" fmla="*/ 35 h 47"/>
                <a:gd name="T72" fmla="*/ 155 w 159"/>
                <a:gd name="T73" fmla="*/ 3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47">
                  <a:moveTo>
                    <a:pt x="155" y="33"/>
                  </a:moveTo>
                  <a:lnTo>
                    <a:pt x="153" y="32"/>
                  </a:lnTo>
                  <a:lnTo>
                    <a:pt x="145" y="27"/>
                  </a:lnTo>
                  <a:lnTo>
                    <a:pt x="136" y="23"/>
                  </a:lnTo>
                  <a:lnTo>
                    <a:pt x="122" y="14"/>
                  </a:lnTo>
                  <a:lnTo>
                    <a:pt x="113" y="10"/>
                  </a:lnTo>
                  <a:lnTo>
                    <a:pt x="103" y="7"/>
                  </a:lnTo>
                  <a:lnTo>
                    <a:pt x="99" y="6"/>
                  </a:lnTo>
                  <a:lnTo>
                    <a:pt x="86" y="4"/>
                  </a:lnTo>
                  <a:lnTo>
                    <a:pt x="77" y="3"/>
                  </a:lnTo>
                  <a:lnTo>
                    <a:pt x="61" y="1"/>
                  </a:lnTo>
                  <a:lnTo>
                    <a:pt x="48" y="1"/>
                  </a:lnTo>
                  <a:lnTo>
                    <a:pt x="33" y="0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1" y="10"/>
                  </a:lnTo>
                  <a:lnTo>
                    <a:pt x="5" y="17"/>
                  </a:lnTo>
                  <a:lnTo>
                    <a:pt x="2" y="27"/>
                  </a:lnTo>
                  <a:lnTo>
                    <a:pt x="0" y="35"/>
                  </a:lnTo>
                  <a:lnTo>
                    <a:pt x="0" y="39"/>
                  </a:lnTo>
                  <a:lnTo>
                    <a:pt x="0" y="45"/>
                  </a:lnTo>
                  <a:lnTo>
                    <a:pt x="2" y="46"/>
                  </a:lnTo>
                  <a:lnTo>
                    <a:pt x="13" y="45"/>
                  </a:lnTo>
                  <a:lnTo>
                    <a:pt x="28" y="39"/>
                  </a:lnTo>
                  <a:lnTo>
                    <a:pt x="45" y="36"/>
                  </a:lnTo>
                  <a:lnTo>
                    <a:pt x="74" y="33"/>
                  </a:lnTo>
                  <a:lnTo>
                    <a:pt x="84" y="32"/>
                  </a:lnTo>
                  <a:lnTo>
                    <a:pt x="103" y="32"/>
                  </a:lnTo>
                  <a:lnTo>
                    <a:pt x="119" y="33"/>
                  </a:lnTo>
                  <a:lnTo>
                    <a:pt x="131" y="35"/>
                  </a:lnTo>
                  <a:lnTo>
                    <a:pt x="139" y="37"/>
                  </a:lnTo>
                  <a:lnTo>
                    <a:pt x="149" y="42"/>
                  </a:lnTo>
                  <a:lnTo>
                    <a:pt x="155" y="45"/>
                  </a:lnTo>
                  <a:lnTo>
                    <a:pt x="158" y="46"/>
                  </a:lnTo>
                  <a:lnTo>
                    <a:pt x="158" y="39"/>
                  </a:lnTo>
                  <a:lnTo>
                    <a:pt x="156" y="35"/>
                  </a:lnTo>
                  <a:lnTo>
                    <a:pt x="155" y="33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81" name="Freeform 25"/>
            <p:cNvSpPr>
              <a:spLocks/>
            </p:cNvSpPr>
            <p:nvPr/>
          </p:nvSpPr>
          <p:spPr bwMode="auto">
            <a:xfrm>
              <a:off x="4029" y="3210"/>
              <a:ext cx="145" cy="66"/>
            </a:xfrm>
            <a:custGeom>
              <a:avLst/>
              <a:gdLst>
                <a:gd name="T0" fmla="*/ 8 w 145"/>
                <a:gd name="T1" fmla="*/ 29 h 66"/>
                <a:gd name="T2" fmla="*/ 20 w 145"/>
                <a:gd name="T3" fmla="*/ 27 h 66"/>
                <a:gd name="T4" fmla="*/ 42 w 145"/>
                <a:gd name="T5" fmla="*/ 26 h 66"/>
                <a:gd name="T6" fmla="*/ 56 w 145"/>
                <a:gd name="T7" fmla="*/ 26 h 66"/>
                <a:gd name="T8" fmla="*/ 71 w 145"/>
                <a:gd name="T9" fmla="*/ 26 h 66"/>
                <a:gd name="T10" fmla="*/ 88 w 145"/>
                <a:gd name="T11" fmla="*/ 30 h 66"/>
                <a:gd name="T12" fmla="*/ 102 w 145"/>
                <a:gd name="T13" fmla="*/ 36 h 66"/>
                <a:gd name="T14" fmla="*/ 102 w 145"/>
                <a:gd name="T15" fmla="*/ 30 h 66"/>
                <a:gd name="T16" fmla="*/ 102 w 145"/>
                <a:gd name="T17" fmla="*/ 21 h 66"/>
                <a:gd name="T18" fmla="*/ 98 w 145"/>
                <a:gd name="T19" fmla="*/ 11 h 66"/>
                <a:gd name="T20" fmla="*/ 94 w 145"/>
                <a:gd name="T21" fmla="*/ 8 h 66"/>
                <a:gd name="T22" fmla="*/ 93 w 145"/>
                <a:gd name="T23" fmla="*/ 8 h 66"/>
                <a:gd name="T24" fmla="*/ 96 w 145"/>
                <a:gd name="T25" fmla="*/ 0 h 66"/>
                <a:gd name="T26" fmla="*/ 105 w 145"/>
                <a:gd name="T27" fmla="*/ 0 h 66"/>
                <a:gd name="T28" fmla="*/ 113 w 145"/>
                <a:gd name="T29" fmla="*/ 2 h 66"/>
                <a:gd name="T30" fmla="*/ 108 w 145"/>
                <a:gd name="T31" fmla="*/ 8 h 66"/>
                <a:gd name="T32" fmla="*/ 111 w 145"/>
                <a:gd name="T33" fmla="*/ 17 h 66"/>
                <a:gd name="T34" fmla="*/ 121 w 145"/>
                <a:gd name="T35" fmla="*/ 27 h 66"/>
                <a:gd name="T36" fmla="*/ 124 w 145"/>
                <a:gd name="T37" fmla="*/ 36 h 66"/>
                <a:gd name="T38" fmla="*/ 127 w 145"/>
                <a:gd name="T39" fmla="*/ 45 h 66"/>
                <a:gd name="T40" fmla="*/ 135 w 145"/>
                <a:gd name="T41" fmla="*/ 54 h 66"/>
                <a:gd name="T42" fmla="*/ 144 w 145"/>
                <a:gd name="T43" fmla="*/ 60 h 66"/>
                <a:gd name="T44" fmla="*/ 144 w 145"/>
                <a:gd name="T45" fmla="*/ 63 h 66"/>
                <a:gd name="T46" fmla="*/ 139 w 145"/>
                <a:gd name="T47" fmla="*/ 65 h 66"/>
                <a:gd name="T48" fmla="*/ 130 w 145"/>
                <a:gd name="T49" fmla="*/ 59 h 66"/>
                <a:gd name="T50" fmla="*/ 108 w 145"/>
                <a:gd name="T51" fmla="*/ 45 h 66"/>
                <a:gd name="T52" fmla="*/ 85 w 145"/>
                <a:gd name="T53" fmla="*/ 38 h 66"/>
                <a:gd name="T54" fmla="*/ 70 w 145"/>
                <a:gd name="T55" fmla="*/ 35 h 66"/>
                <a:gd name="T56" fmla="*/ 43 w 145"/>
                <a:gd name="T57" fmla="*/ 33 h 66"/>
                <a:gd name="T58" fmla="*/ 25 w 145"/>
                <a:gd name="T59" fmla="*/ 33 h 66"/>
                <a:gd name="T60" fmla="*/ 11 w 145"/>
                <a:gd name="T61" fmla="*/ 33 h 66"/>
                <a:gd name="T62" fmla="*/ 0 w 145"/>
                <a:gd name="T63" fmla="*/ 35 h 66"/>
                <a:gd name="T64" fmla="*/ 3 w 145"/>
                <a:gd name="T65" fmla="*/ 29 h 66"/>
                <a:gd name="T66" fmla="*/ 8 w 145"/>
                <a:gd name="T67" fmla="*/ 2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5" h="66">
                  <a:moveTo>
                    <a:pt x="8" y="29"/>
                  </a:moveTo>
                  <a:lnTo>
                    <a:pt x="20" y="27"/>
                  </a:lnTo>
                  <a:lnTo>
                    <a:pt x="42" y="26"/>
                  </a:lnTo>
                  <a:lnTo>
                    <a:pt x="56" y="26"/>
                  </a:lnTo>
                  <a:lnTo>
                    <a:pt x="71" y="26"/>
                  </a:lnTo>
                  <a:lnTo>
                    <a:pt x="88" y="30"/>
                  </a:lnTo>
                  <a:lnTo>
                    <a:pt x="102" y="36"/>
                  </a:lnTo>
                  <a:lnTo>
                    <a:pt x="102" y="30"/>
                  </a:lnTo>
                  <a:lnTo>
                    <a:pt x="102" y="21"/>
                  </a:lnTo>
                  <a:lnTo>
                    <a:pt x="98" y="11"/>
                  </a:lnTo>
                  <a:lnTo>
                    <a:pt x="94" y="8"/>
                  </a:lnTo>
                  <a:lnTo>
                    <a:pt x="93" y="8"/>
                  </a:lnTo>
                  <a:lnTo>
                    <a:pt x="96" y="0"/>
                  </a:lnTo>
                  <a:lnTo>
                    <a:pt x="105" y="0"/>
                  </a:lnTo>
                  <a:lnTo>
                    <a:pt x="113" y="2"/>
                  </a:lnTo>
                  <a:lnTo>
                    <a:pt x="108" y="8"/>
                  </a:lnTo>
                  <a:lnTo>
                    <a:pt x="111" y="17"/>
                  </a:lnTo>
                  <a:lnTo>
                    <a:pt x="121" y="27"/>
                  </a:lnTo>
                  <a:lnTo>
                    <a:pt x="124" y="36"/>
                  </a:lnTo>
                  <a:lnTo>
                    <a:pt x="127" y="45"/>
                  </a:lnTo>
                  <a:lnTo>
                    <a:pt x="135" y="54"/>
                  </a:lnTo>
                  <a:lnTo>
                    <a:pt x="144" y="60"/>
                  </a:lnTo>
                  <a:lnTo>
                    <a:pt x="144" y="63"/>
                  </a:lnTo>
                  <a:lnTo>
                    <a:pt x="139" y="65"/>
                  </a:lnTo>
                  <a:lnTo>
                    <a:pt x="130" y="59"/>
                  </a:lnTo>
                  <a:lnTo>
                    <a:pt x="108" y="45"/>
                  </a:lnTo>
                  <a:lnTo>
                    <a:pt x="85" y="38"/>
                  </a:lnTo>
                  <a:lnTo>
                    <a:pt x="70" y="35"/>
                  </a:lnTo>
                  <a:lnTo>
                    <a:pt x="43" y="33"/>
                  </a:lnTo>
                  <a:lnTo>
                    <a:pt x="25" y="33"/>
                  </a:lnTo>
                  <a:lnTo>
                    <a:pt x="11" y="33"/>
                  </a:lnTo>
                  <a:lnTo>
                    <a:pt x="0" y="35"/>
                  </a:lnTo>
                  <a:lnTo>
                    <a:pt x="3" y="29"/>
                  </a:lnTo>
                  <a:lnTo>
                    <a:pt x="8" y="29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82" name="Freeform 26"/>
            <p:cNvSpPr>
              <a:spLocks/>
            </p:cNvSpPr>
            <p:nvPr/>
          </p:nvSpPr>
          <p:spPr bwMode="auto">
            <a:xfrm>
              <a:off x="4147" y="3300"/>
              <a:ext cx="150" cy="54"/>
            </a:xfrm>
            <a:custGeom>
              <a:avLst/>
              <a:gdLst>
                <a:gd name="T0" fmla="*/ 29 w 150"/>
                <a:gd name="T1" fmla="*/ 0 h 54"/>
                <a:gd name="T2" fmla="*/ 0 w 150"/>
                <a:gd name="T3" fmla="*/ 3 h 54"/>
                <a:gd name="T4" fmla="*/ 31 w 150"/>
                <a:gd name="T5" fmla="*/ 4 h 54"/>
                <a:gd name="T6" fmla="*/ 29 w 150"/>
                <a:gd name="T7" fmla="*/ 13 h 54"/>
                <a:gd name="T8" fmla="*/ 25 w 150"/>
                <a:gd name="T9" fmla="*/ 28 h 54"/>
                <a:gd name="T10" fmla="*/ 31 w 150"/>
                <a:gd name="T11" fmla="*/ 22 h 54"/>
                <a:gd name="T12" fmla="*/ 45 w 150"/>
                <a:gd name="T13" fmla="*/ 16 h 54"/>
                <a:gd name="T14" fmla="*/ 56 w 150"/>
                <a:gd name="T15" fmla="*/ 22 h 54"/>
                <a:gd name="T16" fmla="*/ 64 w 150"/>
                <a:gd name="T17" fmla="*/ 32 h 54"/>
                <a:gd name="T18" fmla="*/ 57 w 150"/>
                <a:gd name="T19" fmla="*/ 44 h 54"/>
                <a:gd name="T20" fmla="*/ 88 w 150"/>
                <a:gd name="T21" fmla="*/ 34 h 54"/>
                <a:gd name="T22" fmla="*/ 107 w 150"/>
                <a:gd name="T23" fmla="*/ 38 h 54"/>
                <a:gd name="T24" fmla="*/ 112 w 150"/>
                <a:gd name="T25" fmla="*/ 47 h 54"/>
                <a:gd name="T26" fmla="*/ 149 w 150"/>
                <a:gd name="T27" fmla="*/ 53 h 54"/>
                <a:gd name="T28" fmla="*/ 133 w 150"/>
                <a:gd name="T29" fmla="*/ 44 h 54"/>
                <a:gd name="T30" fmla="*/ 101 w 150"/>
                <a:gd name="T31" fmla="*/ 34 h 54"/>
                <a:gd name="T32" fmla="*/ 82 w 150"/>
                <a:gd name="T33" fmla="*/ 25 h 54"/>
                <a:gd name="T34" fmla="*/ 65 w 150"/>
                <a:gd name="T35" fmla="*/ 19 h 54"/>
                <a:gd name="T36" fmla="*/ 50 w 150"/>
                <a:gd name="T37" fmla="*/ 12 h 54"/>
                <a:gd name="T38" fmla="*/ 42 w 150"/>
                <a:gd name="T39" fmla="*/ 9 h 54"/>
                <a:gd name="T40" fmla="*/ 34 w 150"/>
                <a:gd name="T41" fmla="*/ 0 h 54"/>
                <a:gd name="T42" fmla="*/ 29 w 150"/>
                <a:gd name="T4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0" h="54">
                  <a:moveTo>
                    <a:pt x="29" y="0"/>
                  </a:moveTo>
                  <a:lnTo>
                    <a:pt x="0" y="3"/>
                  </a:lnTo>
                  <a:lnTo>
                    <a:pt x="31" y="4"/>
                  </a:lnTo>
                  <a:lnTo>
                    <a:pt x="29" y="13"/>
                  </a:lnTo>
                  <a:lnTo>
                    <a:pt x="25" y="28"/>
                  </a:lnTo>
                  <a:lnTo>
                    <a:pt x="31" y="22"/>
                  </a:lnTo>
                  <a:lnTo>
                    <a:pt x="45" y="16"/>
                  </a:lnTo>
                  <a:lnTo>
                    <a:pt x="56" y="22"/>
                  </a:lnTo>
                  <a:lnTo>
                    <a:pt x="64" y="32"/>
                  </a:lnTo>
                  <a:lnTo>
                    <a:pt x="57" y="44"/>
                  </a:lnTo>
                  <a:lnTo>
                    <a:pt x="88" y="34"/>
                  </a:lnTo>
                  <a:lnTo>
                    <a:pt x="107" y="38"/>
                  </a:lnTo>
                  <a:lnTo>
                    <a:pt x="112" y="47"/>
                  </a:lnTo>
                  <a:lnTo>
                    <a:pt x="149" y="53"/>
                  </a:lnTo>
                  <a:lnTo>
                    <a:pt x="133" y="44"/>
                  </a:lnTo>
                  <a:lnTo>
                    <a:pt x="101" y="34"/>
                  </a:lnTo>
                  <a:lnTo>
                    <a:pt x="82" y="25"/>
                  </a:lnTo>
                  <a:lnTo>
                    <a:pt x="65" y="19"/>
                  </a:lnTo>
                  <a:lnTo>
                    <a:pt x="50" y="12"/>
                  </a:lnTo>
                  <a:lnTo>
                    <a:pt x="42" y="9"/>
                  </a:lnTo>
                  <a:lnTo>
                    <a:pt x="34" y="0"/>
                  </a:lnTo>
                  <a:lnTo>
                    <a:pt x="29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83" name="Freeform 27"/>
            <p:cNvSpPr>
              <a:spLocks/>
            </p:cNvSpPr>
            <p:nvPr/>
          </p:nvSpPr>
          <p:spPr bwMode="auto">
            <a:xfrm>
              <a:off x="3929" y="3302"/>
              <a:ext cx="73" cy="68"/>
            </a:xfrm>
            <a:custGeom>
              <a:avLst/>
              <a:gdLst>
                <a:gd name="T0" fmla="*/ 71 w 73"/>
                <a:gd name="T1" fmla="*/ 0 h 68"/>
                <a:gd name="T2" fmla="*/ 59 w 73"/>
                <a:gd name="T3" fmla="*/ 11 h 68"/>
                <a:gd name="T4" fmla="*/ 28 w 73"/>
                <a:gd name="T5" fmla="*/ 35 h 68"/>
                <a:gd name="T6" fmla="*/ 10 w 73"/>
                <a:gd name="T7" fmla="*/ 58 h 68"/>
                <a:gd name="T8" fmla="*/ 0 w 73"/>
                <a:gd name="T9" fmla="*/ 67 h 68"/>
                <a:gd name="T10" fmla="*/ 31 w 73"/>
                <a:gd name="T11" fmla="*/ 47 h 68"/>
                <a:gd name="T12" fmla="*/ 37 w 73"/>
                <a:gd name="T13" fmla="*/ 37 h 68"/>
                <a:gd name="T14" fmla="*/ 47 w 73"/>
                <a:gd name="T15" fmla="*/ 27 h 68"/>
                <a:gd name="T16" fmla="*/ 59 w 73"/>
                <a:gd name="T17" fmla="*/ 21 h 68"/>
                <a:gd name="T18" fmla="*/ 72 w 73"/>
                <a:gd name="T19" fmla="*/ 2 h 68"/>
                <a:gd name="T20" fmla="*/ 71 w 73"/>
                <a:gd name="T21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3" h="68">
                  <a:moveTo>
                    <a:pt x="71" y="0"/>
                  </a:moveTo>
                  <a:lnTo>
                    <a:pt x="59" y="11"/>
                  </a:lnTo>
                  <a:lnTo>
                    <a:pt x="28" y="35"/>
                  </a:lnTo>
                  <a:lnTo>
                    <a:pt x="10" y="58"/>
                  </a:lnTo>
                  <a:lnTo>
                    <a:pt x="0" y="67"/>
                  </a:lnTo>
                  <a:lnTo>
                    <a:pt x="31" y="47"/>
                  </a:lnTo>
                  <a:lnTo>
                    <a:pt x="37" y="37"/>
                  </a:lnTo>
                  <a:lnTo>
                    <a:pt x="47" y="27"/>
                  </a:lnTo>
                  <a:lnTo>
                    <a:pt x="59" y="21"/>
                  </a:lnTo>
                  <a:lnTo>
                    <a:pt x="72" y="2"/>
                  </a:lnTo>
                  <a:lnTo>
                    <a:pt x="71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84" name="Freeform 28"/>
            <p:cNvSpPr>
              <a:spLocks/>
            </p:cNvSpPr>
            <p:nvPr/>
          </p:nvSpPr>
          <p:spPr bwMode="auto">
            <a:xfrm>
              <a:off x="4257" y="3444"/>
              <a:ext cx="92" cy="245"/>
            </a:xfrm>
            <a:custGeom>
              <a:avLst/>
              <a:gdLst>
                <a:gd name="T0" fmla="*/ 7 w 92"/>
                <a:gd name="T1" fmla="*/ 7 h 245"/>
                <a:gd name="T2" fmla="*/ 19 w 92"/>
                <a:gd name="T3" fmla="*/ 58 h 245"/>
                <a:gd name="T4" fmla="*/ 40 w 92"/>
                <a:gd name="T5" fmla="*/ 97 h 245"/>
                <a:gd name="T6" fmla="*/ 60 w 92"/>
                <a:gd name="T7" fmla="*/ 127 h 245"/>
                <a:gd name="T8" fmla="*/ 90 w 92"/>
                <a:gd name="T9" fmla="*/ 163 h 245"/>
                <a:gd name="T10" fmla="*/ 91 w 92"/>
                <a:gd name="T11" fmla="*/ 193 h 245"/>
                <a:gd name="T12" fmla="*/ 54 w 92"/>
                <a:gd name="T13" fmla="*/ 168 h 245"/>
                <a:gd name="T14" fmla="*/ 7 w 92"/>
                <a:gd name="T15" fmla="*/ 244 h 245"/>
                <a:gd name="T16" fmla="*/ 27 w 92"/>
                <a:gd name="T17" fmla="*/ 146 h 245"/>
                <a:gd name="T18" fmla="*/ 0 w 92"/>
                <a:gd name="T19" fmla="*/ 36 h 245"/>
                <a:gd name="T20" fmla="*/ 4 w 92"/>
                <a:gd name="T21" fmla="*/ 0 h 245"/>
                <a:gd name="T22" fmla="*/ 4 w 92"/>
                <a:gd name="T23" fmla="*/ 3 h 245"/>
                <a:gd name="T24" fmla="*/ 7 w 92"/>
                <a:gd name="T25" fmla="*/ 7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2" h="245">
                  <a:moveTo>
                    <a:pt x="7" y="7"/>
                  </a:moveTo>
                  <a:lnTo>
                    <a:pt x="19" y="58"/>
                  </a:lnTo>
                  <a:lnTo>
                    <a:pt x="40" y="97"/>
                  </a:lnTo>
                  <a:lnTo>
                    <a:pt x="60" y="127"/>
                  </a:lnTo>
                  <a:lnTo>
                    <a:pt x="90" y="163"/>
                  </a:lnTo>
                  <a:lnTo>
                    <a:pt x="91" y="193"/>
                  </a:lnTo>
                  <a:lnTo>
                    <a:pt x="54" y="168"/>
                  </a:lnTo>
                  <a:lnTo>
                    <a:pt x="7" y="244"/>
                  </a:lnTo>
                  <a:lnTo>
                    <a:pt x="27" y="146"/>
                  </a:lnTo>
                  <a:lnTo>
                    <a:pt x="0" y="36"/>
                  </a:lnTo>
                  <a:lnTo>
                    <a:pt x="4" y="0"/>
                  </a:lnTo>
                  <a:lnTo>
                    <a:pt x="4" y="3"/>
                  </a:lnTo>
                  <a:lnTo>
                    <a:pt x="7" y="7"/>
                  </a:lnTo>
                </a:path>
              </a:pathLst>
            </a:custGeom>
            <a:solidFill>
              <a:srgbClr val="004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85" name="Freeform 29"/>
            <p:cNvSpPr>
              <a:spLocks/>
            </p:cNvSpPr>
            <p:nvPr/>
          </p:nvSpPr>
          <p:spPr bwMode="auto">
            <a:xfrm>
              <a:off x="4110" y="3729"/>
              <a:ext cx="216" cy="184"/>
            </a:xfrm>
            <a:custGeom>
              <a:avLst/>
              <a:gdLst>
                <a:gd name="T0" fmla="*/ 29 w 216"/>
                <a:gd name="T1" fmla="*/ 84 h 184"/>
                <a:gd name="T2" fmla="*/ 37 w 216"/>
                <a:gd name="T3" fmla="*/ 136 h 184"/>
                <a:gd name="T4" fmla="*/ 56 w 216"/>
                <a:gd name="T5" fmla="*/ 175 h 184"/>
                <a:gd name="T6" fmla="*/ 84 w 216"/>
                <a:gd name="T7" fmla="*/ 183 h 184"/>
                <a:gd name="T8" fmla="*/ 115 w 216"/>
                <a:gd name="T9" fmla="*/ 141 h 184"/>
                <a:gd name="T10" fmla="*/ 135 w 216"/>
                <a:gd name="T11" fmla="*/ 183 h 184"/>
                <a:gd name="T12" fmla="*/ 166 w 216"/>
                <a:gd name="T13" fmla="*/ 183 h 184"/>
                <a:gd name="T14" fmla="*/ 197 w 216"/>
                <a:gd name="T15" fmla="*/ 128 h 184"/>
                <a:gd name="T16" fmla="*/ 197 w 216"/>
                <a:gd name="T17" fmla="*/ 82 h 184"/>
                <a:gd name="T18" fmla="*/ 207 w 216"/>
                <a:gd name="T19" fmla="*/ 128 h 184"/>
                <a:gd name="T20" fmla="*/ 215 w 216"/>
                <a:gd name="T21" fmla="*/ 82 h 184"/>
                <a:gd name="T22" fmla="*/ 183 w 216"/>
                <a:gd name="T23" fmla="*/ 0 h 184"/>
                <a:gd name="T24" fmla="*/ 178 w 216"/>
                <a:gd name="T25" fmla="*/ 57 h 184"/>
                <a:gd name="T26" fmla="*/ 174 w 216"/>
                <a:gd name="T27" fmla="*/ 104 h 184"/>
                <a:gd name="T28" fmla="*/ 169 w 216"/>
                <a:gd name="T29" fmla="*/ 141 h 184"/>
                <a:gd name="T30" fmla="*/ 150 w 216"/>
                <a:gd name="T31" fmla="*/ 144 h 184"/>
                <a:gd name="T32" fmla="*/ 131 w 216"/>
                <a:gd name="T33" fmla="*/ 82 h 184"/>
                <a:gd name="T34" fmla="*/ 124 w 216"/>
                <a:gd name="T35" fmla="*/ 42 h 184"/>
                <a:gd name="T36" fmla="*/ 104 w 216"/>
                <a:gd name="T37" fmla="*/ 37 h 184"/>
                <a:gd name="T38" fmla="*/ 99 w 216"/>
                <a:gd name="T39" fmla="*/ 136 h 184"/>
                <a:gd name="T40" fmla="*/ 70 w 216"/>
                <a:gd name="T41" fmla="*/ 153 h 184"/>
                <a:gd name="T42" fmla="*/ 27 w 216"/>
                <a:gd name="T43" fmla="*/ 49 h 184"/>
                <a:gd name="T44" fmla="*/ 0 w 216"/>
                <a:gd name="T45" fmla="*/ 3 h 184"/>
                <a:gd name="T46" fmla="*/ 29 w 216"/>
                <a:gd name="T47" fmla="*/ 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6" h="184">
                  <a:moveTo>
                    <a:pt x="29" y="84"/>
                  </a:moveTo>
                  <a:lnTo>
                    <a:pt x="37" y="136"/>
                  </a:lnTo>
                  <a:lnTo>
                    <a:pt x="56" y="175"/>
                  </a:lnTo>
                  <a:lnTo>
                    <a:pt x="84" y="183"/>
                  </a:lnTo>
                  <a:lnTo>
                    <a:pt x="115" y="141"/>
                  </a:lnTo>
                  <a:lnTo>
                    <a:pt x="135" y="183"/>
                  </a:lnTo>
                  <a:lnTo>
                    <a:pt x="166" y="183"/>
                  </a:lnTo>
                  <a:lnTo>
                    <a:pt x="197" y="128"/>
                  </a:lnTo>
                  <a:lnTo>
                    <a:pt x="197" y="82"/>
                  </a:lnTo>
                  <a:lnTo>
                    <a:pt x="207" y="128"/>
                  </a:lnTo>
                  <a:lnTo>
                    <a:pt x="215" y="82"/>
                  </a:lnTo>
                  <a:lnTo>
                    <a:pt x="183" y="0"/>
                  </a:lnTo>
                  <a:lnTo>
                    <a:pt x="178" y="57"/>
                  </a:lnTo>
                  <a:lnTo>
                    <a:pt x="174" y="104"/>
                  </a:lnTo>
                  <a:lnTo>
                    <a:pt x="169" y="141"/>
                  </a:lnTo>
                  <a:lnTo>
                    <a:pt x="150" y="144"/>
                  </a:lnTo>
                  <a:lnTo>
                    <a:pt x="131" y="82"/>
                  </a:lnTo>
                  <a:lnTo>
                    <a:pt x="124" y="42"/>
                  </a:lnTo>
                  <a:lnTo>
                    <a:pt x="104" y="37"/>
                  </a:lnTo>
                  <a:lnTo>
                    <a:pt x="99" y="136"/>
                  </a:lnTo>
                  <a:lnTo>
                    <a:pt x="70" y="153"/>
                  </a:lnTo>
                  <a:lnTo>
                    <a:pt x="27" y="49"/>
                  </a:lnTo>
                  <a:lnTo>
                    <a:pt x="0" y="3"/>
                  </a:lnTo>
                  <a:lnTo>
                    <a:pt x="29" y="84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86" name="Freeform 30"/>
            <p:cNvSpPr>
              <a:spLocks/>
            </p:cNvSpPr>
            <p:nvPr/>
          </p:nvSpPr>
          <p:spPr bwMode="auto">
            <a:xfrm>
              <a:off x="3939" y="3727"/>
              <a:ext cx="215" cy="182"/>
            </a:xfrm>
            <a:custGeom>
              <a:avLst/>
              <a:gdLst>
                <a:gd name="T0" fmla="*/ 65 w 215"/>
                <a:gd name="T1" fmla="*/ 0 h 182"/>
                <a:gd name="T2" fmla="*/ 89 w 215"/>
                <a:gd name="T3" fmla="*/ 23 h 182"/>
                <a:gd name="T4" fmla="*/ 81 w 215"/>
                <a:gd name="T5" fmla="*/ 64 h 182"/>
                <a:gd name="T6" fmla="*/ 106 w 215"/>
                <a:gd name="T7" fmla="*/ 139 h 182"/>
                <a:gd name="T8" fmla="*/ 214 w 215"/>
                <a:gd name="T9" fmla="*/ 181 h 182"/>
                <a:gd name="T10" fmla="*/ 179 w 215"/>
                <a:gd name="T11" fmla="*/ 181 h 182"/>
                <a:gd name="T12" fmla="*/ 147 w 215"/>
                <a:gd name="T13" fmla="*/ 181 h 182"/>
                <a:gd name="T14" fmla="*/ 49 w 215"/>
                <a:gd name="T15" fmla="*/ 178 h 182"/>
                <a:gd name="T16" fmla="*/ 76 w 215"/>
                <a:gd name="T17" fmla="*/ 166 h 182"/>
                <a:gd name="T18" fmla="*/ 62 w 215"/>
                <a:gd name="T19" fmla="*/ 141 h 182"/>
                <a:gd name="T20" fmla="*/ 6 w 215"/>
                <a:gd name="T21" fmla="*/ 75 h 182"/>
                <a:gd name="T22" fmla="*/ 0 w 215"/>
                <a:gd name="T23" fmla="*/ 52 h 182"/>
                <a:gd name="T24" fmla="*/ 79 w 215"/>
                <a:gd name="T25" fmla="*/ 139 h 182"/>
                <a:gd name="T26" fmla="*/ 62 w 215"/>
                <a:gd name="T27" fmla="*/ 49 h 182"/>
                <a:gd name="T28" fmla="*/ 65 w 215"/>
                <a:gd name="T29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5" h="182">
                  <a:moveTo>
                    <a:pt x="65" y="0"/>
                  </a:moveTo>
                  <a:lnTo>
                    <a:pt x="89" y="23"/>
                  </a:lnTo>
                  <a:lnTo>
                    <a:pt x="81" y="64"/>
                  </a:lnTo>
                  <a:lnTo>
                    <a:pt x="106" y="139"/>
                  </a:lnTo>
                  <a:lnTo>
                    <a:pt x="214" y="181"/>
                  </a:lnTo>
                  <a:lnTo>
                    <a:pt x="179" y="181"/>
                  </a:lnTo>
                  <a:lnTo>
                    <a:pt x="147" y="181"/>
                  </a:lnTo>
                  <a:lnTo>
                    <a:pt x="49" y="178"/>
                  </a:lnTo>
                  <a:lnTo>
                    <a:pt x="76" y="166"/>
                  </a:lnTo>
                  <a:lnTo>
                    <a:pt x="62" y="141"/>
                  </a:lnTo>
                  <a:lnTo>
                    <a:pt x="6" y="75"/>
                  </a:lnTo>
                  <a:lnTo>
                    <a:pt x="0" y="52"/>
                  </a:lnTo>
                  <a:lnTo>
                    <a:pt x="79" y="139"/>
                  </a:lnTo>
                  <a:lnTo>
                    <a:pt x="62" y="49"/>
                  </a:lnTo>
                  <a:lnTo>
                    <a:pt x="65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87" name="Freeform 31"/>
            <p:cNvSpPr>
              <a:spLocks/>
            </p:cNvSpPr>
            <p:nvPr/>
          </p:nvSpPr>
          <p:spPr bwMode="auto">
            <a:xfrm>
              <a:off x="3924" y="3346"/>
              <a:ext cx="339" cy="24"/>
            </a:xfrm>
            <a:custGeom>
              <a:avLst/>
              <a:gdLst>
                <a:gd name="T0" fmla="*/ 16 w 339"/>
                <a:gd name="T1" fmla="*/ 23 h 24"/>
                <a:gd name="T2" fmla="*/ 100 w 339"/>
                <a:gd name="T3" fmla="*/ 7 h 24"/>
                <a:gd name="T4" fmla="*/ 126 w 339"/>
                <a:gd name="T5" fmla="*/ 4 h 24"/>
                <a:gd name="T6" fmla="*/ 175 w 339"/>
                <a:gd name="T7" fmla="*/ 4 h 24"/>
                <a:gd name="T8" fmla="*/ 233 w 339"/>
                <a:gd name="T9" fmla="*/ 5 h 24"/>
                <a:gd name="T10" fmla="*/ 288 w 339"/>
                <a:gd name="T11" fmla="*/ 12 h 24"/>
                <a:gd name="T12" fmla="*/ 319 w 339"/>
                <a:gd name="T13" fmla="*/ 16 h 24"/>
                <a:gd name="T14" fmla="*/ 338 w 339"/>
                <a:gd name="T15" fmla="*/ 11 h 24"/>
                <a:gd name="T16" fmla="*/ 272 w 339"/>
                <a:gd name="T17" fmla="*/ 6 h 24"/>
                <a:gd name="T18" fmla="*/ 223 w 339"/>
                <a:gd name="T19" fmla="*/ 0 h 24"/>
                <a:gd name="T20" fmla="*/ 184 w 339"/>
                <a:gd name="T21" fmla="*/ 0 h 24"/>
                <a:gd name="T22" fmla="*/ 110 w 339"/>
                <a:gd name="T23" fmla="*/ 4 h 24"/>
                <a:gd name="T24" fmla="*/ 50 w 339"/>
                <a:gd name="T25" fmla="*/ 11 h 24"/>
                <a:gd name="T26" fmla="*/ 19 w 339"/>
                <a:gd name="T27" fmla="*/ 16 h 24"/>
                <a:gd name="T28" fmla="*/ 0 w 339"/>
                <a:gd name="T29" fmla="*/ 21 h 24"/>
                <a:gd name="T30" fmla="*/ 16 w 339"/>
                <a:gd name="T31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39" h="24">
                  <a:moveTo>
                    <a:pt x="16" y="23"/>
                  </a:moveTo>
                  <a:lnTo>
                    <a:pt x="100" y="7"/>
                  </a:lnTo>
                  <a:lnTo>
                    <a:pt x="126" y="4"/>
                  </a:lnTo>
                  <a:lnTo>
                    <a:pt x="175" y="4"/>
                  </a:lnTo>
                  <a:lnTo>
                    <a:pt x="233" y="5"/>
                  </a:lnTo>
                  <a:lnTo>
                    <a:pt x="288" y="12"/>
                  </a:lnTo>
                  <a:lnTo>
                    <a:pt x="319" y="16"/>
                  </a:lnTo>
                  <a:lnTo>
                    <a:pt x="338" y="11"/>
                  </a:lnTo>
                  <a:lnTo>
                    <a:pt x="272" y="6"/>
                  </a:lnTo>
                  <a:lnTo>
                    <a:pt x="223" y="0"/>
                  </a:lnTo>
                  <a:lnTo>
                    <a:pt x="184" y="0"/>
                  </a:lnTo>
                  <a:lnTo>
                    <a:pt x="110" y="4"/>
                  </a:lnTo>
                  <a:lnTo>
                    <a:pt x="50" y="11"/>
                  </a:lnTo>
                  <a:lnTo>
                    <a:pt x="19" y="16"/>
                  </a:lnTo>
                  <a:lnTo>
                    <a:pt x="0" y="21"/>
                  </a:lnTo>
                  <a:lnTo>
                    <a:pt x="16" y="23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88" name="Freeform 32"/>
            <p:cNvSpPr>
              <a:spLocks/>
            </p:cNvSpPr>
            <p:nvPr/>
          </p:nvSpPr>
          <p:spPr bwMode="auto">
            <a:xfrm>
              <a:off x="4564" y="3288"/>
              <a:ext cx="3" cy="24"/>
            </a:xfrm>
            <a:custGeom>
              <a:avLst/>
              <a:gdLst>
                <a:gd name="T0" fmla="*/ 2 w 3"/>
                <a:gd name="T1" fmla="*/ 0 h 24"/>
                <a:gd name="T2" fmla="*/ 2 w 3"/>
                <a:gd name="T3" fmla="*/ 19 h 24"/>
                <a:gd name="T4" fmla="*/ 2 w 3"/>
                <a:gd name="T5" fmla="*/ 23 h 24"/>
                <a:gd name="T6" fmla="*/ 1 w 3"/>
                <a:gd name="T7" fmla="*/ 23 h 24"/>
                <a:gd name="T8" fmla="*/ 0 w 3"/>
                <a:gd name="T9" fmla="*/ 10 h 24"/>
                <a:gd name="T10" fmla="*/ 0 w 3"/>
                <a:gd name="T11" fmla="*/ 6 h 24"/>
                <a:gd name="T12" fmla="*/ 1 w 3"/>
                <a:gd name="T13" fmla="*/ 6 h 24"/>
                <a:gd name="T14" fmla="*/ 1 w 3"/>
                <a:gd name="T15" fmla="*/ 15 h 24"/>
                <a:gd name="T16" fmla="*/ 2 w 3"/>
                <a:gd name="T17" fmla="*/ 11 h 24"/>
                <a:gd name="T18" fmla="*/ 2 w 3"/>
                <a:gd name="T19" fmla="*/ 5 h 24"/>
                <a:gd name="T20" fmla="*/ 2 w 3"/>
                <a:gd name="T2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24">
                  <a:moveTo>
                    <a:pt x="2" y="0"/>
                  </a:moveTo>
                  <a:lnTo>
                    <a:pt x="2" y="19"/>
                  </a:lnTo>
                  <a:lnTo>
                    <a:pt x="2" y="23"/>
                  </a:lnTo>
                  <a:lnTo>
                    <a:pt x="1" y="23"/>
                  </a:lnTo>
                  <a:lnTo>
                    <a:pt x="0" y="10"/>
                  </a:lnTo>
                  <a:lnTo>
                    <a:pt x="0" y="6"/>
                  </a:lnTo>
                  <a:lnTo>
                    <a:pt x="1" y="6"/>
                  </a:lnTo>
                  <a:lnTo>
                    <a:pt x="1" y="15"/>
                  </a:lnTo>
                  <a:lnTo>
                    <a:pt x="2" y="11"/>
                  </a:lnTo>
                  <a:lnTo>
                    <a:pt x="2" y="5"/>
                  </a:lnTo>
                  <a:lnTo>
                    <a:pt x="2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89" name="Freeform 33"/>
            <p:cNvSpPr>
              <a:spLocks/>
            </p:cNvSpPr>
            <p:nvPr/>
          </p:nvSpPr>
          <p:spPr bwMode="auto">
            <a:xfrm>
              <a:off x="4584" y="3302"/>
              <a:ext cx="1" cy="20"/>
            </a:xfrm>
            <a:custGeom>
              <a:avLst/>
              <a:gdLst>
                <a:gd name="T0" fmla="*/ 0 w 1"/>
                <a:gd name="T1" fmla="*/ 3 h 20"/>
                <a:gd name="T2" fmla="*/ 0 w 1"/>
                <a:gd name="T3" fmla="*/ 19 h 20"/>
                <a:gd name="T4" fmla="*/ 0 w 1"/>
                <a:gd name="T5" fmla="*/ 17 h 20"/>
                <a:gd name="T6" fmla="*/ 0 w 1"/>
                <a:gd name="T7" fmla="*/ 12 h 20"/>
                <a:gd name="T8" fmla="*/ 0 w 1"/>
                <a:gd name="T9" fmla="*/ 8 h 20"/>
                <a:gd name="T10" fmla="*/ 0 w 1"/>
                <a:gd name="T11" fmla="*/ 10 h 20"/>
                <a:gd name="T12" fmla="*/ 0 w 1"/>
                <a:gd name="T13" fmla="*/ 8 h 20"/>
                <a:gd name="T14" fmla="*/ 0 w 1"/>
                <a:gd name="T15" fmla="*/ 0 h 20"/>
                <a:gd name="T16" fmla="*/ 0 w 1"/>
                <a:gd name="T17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20">
                  <a:moveTo>
                    <a:pt x="0" y="3"/>
                  </a:moveTo>
                  <a:lnTo>
                    <a:pt x="0" y="19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0"/>
                  </a:lnTo>
                  <a:lnTo>
                    <a:pt x="0" y="3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90" name="Freeform 34"/>
            <p:cNvSpPr>
              <a:spLocks/>
            </p:cNvSpPr>
            <p:nvPr/>
          </p:nvSpPr>
          <p:spPr bwMode="auto">
            <a:xfrm>
              <a:off x="4601" y="3325"/>
              <a:ext cx="4" cy="3"/>
            </a:xfrm>
            <a:custGeom>
              <a:avLst/>
              <a:gdLst>
                <a:gd name="T0" fmla="*/ 3 w 4"/>
                <a:gd name="T1" fmla="*/ 1 h 3"/>
                <a:gd name="T2" fmla="*/ 3 w 4"/>
                <a:gd name="T3" fmla="*/ 0 h 3"/>
                <a:gd name="T4" fmla="*/ 2 w 4"/>
                <a:gd name="T5" fmla="*/ 0 h 3"/>
                <a:gd name="T6" fmla="*/ 0 w 4"/>
                <a:gd name="T7" fmla="*/ 2 h 3"/>
                <a:gd name="T8" fmla="*/ 1 w 4"/>
                <a:gd name="T9" fmla="*/ 2 h 3"/>
                <a:gd name="T10" fmla="*/ 3 w 4"/>
                <a:gd name="T11" fmla="*/ 2 h 3"/>
                <a:gd name="T12" fmla="*/ 3 w 4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3" y="1"/>
                  </a:moveTo>
                  <a:lnTo>
                    <a:pt x="3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1" y="2"/>
                  </a:lnTo>
                  <a:lnTo>
                    <a:pt x="3" y="2"/>
                  </a:lnTo>
                  <a:lnTo>
                    <a:pt x="3" y="1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91" name="Freeform 35"/>
            <p:cNvSpPr>
              <a:spLocks/>
            </p:cNvSpPr>
            <p:nvPr/>
          </p:nvSpPr>
          <p:spPr bwMode="auto">
            <a:xfrm>
              <a:off x="4521" y="3300"/>
              <a:ext cx="11" cy="24"/>
            </a:xfrm>
            <a:custGeom>
              <a:avLst/>
              <a:gdLst>
                <a:gd name="T0" fmla="*/ 9 w 11"/>
                <a:gd name="T1" fmla="*/ 16 h 24"/>
                <a:gd name="T2" fmla="*/ 10 w 11"/>
                <a:gd name="T3" fmla="*/ 0 h 24"/>
                <a:gd name="T4" fmla="*/ 6 w 11"/>
                <a:gd name="T5" fmla="*/ 2 h 24"/>
                <a:gd name="T6" fmla="*/ 2 w 11"/>
                <a:gd name="T7" fmla="*/ 18 h 24"/>
                <a:gd name="T8" fmla="*/ 0 w 11"/>
                <a:gd name="T9" fmla="*/ 23 h 24"/>
                <a:gd name="T10" fmla="*/ 9 w 11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24">
                  <a:moveTo>
                    <a:pt x="9" y="16"/>
                  </a:moveTo>
                  <a:lnTo>
                    <a:pt x="10" y="0"/>
                  </a:lnTo>
                  <a:lnTo>
                    <a:pt x="6" y="2"/>
                  </a:lnTo>
                  <a:lnTo>
                    <a:pt x="2" y="18"/>
                  </a:lnTo>
                  <a:lnTo>
                    <a:pt x="0" y="23"/>
                  </a:lnTo>
                  <a:lnTo>
                    <a:pt x="9" y="16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92" name="Freeform 36"/>
            <p:cNvSpPr>
              <a:spLocks/>
            </p:cNvSpPr>
            <p:nvPr/>
          </p:nvSpPr>
          <p:spPr bwMode="auto">
            <a:xfrm>
              <a:off x="3934" y="3908"/>
              <a:ext cx="428" cy="74"/>
            </a:xfrm>
            <a:custGeom>
              <a:avLst/>
              <a:gdLst>
                <a:gd name="T0" fmla="*/ 282 w 428"/>
                <a:gd name="T1" fmla="*/ 7 h 74"/>
                <a:gd name="T2" fmla="*/ 214 w 428"/>
                <a:gd name="T3" fmla="*/ 5 h 74"/>
                <a:gd name="T4" fmla="*/ 95 w 428"/>
                <a:gd name="T5" fmla="*/ 2 h 74"/>
                <a:gd name="T6" fmla="*/ 42 w 428"/>
                <a:gd name="T7" fmla="*/ 0 h 74"/>
                <a:gd name="T8" fmla="*/ 32 w 428"/>
                <a:gd name="T9" fmla="*/ 27 h 74"/>
                <a:gd name="T10" fmla="*/ 0 w 428"/>
                <a:gd name="T11" fmla="*/ 73 h 74"/>
                <a:gd name="T12" fmla="*/ 427 w 428"/>
                <a:gd name="T13" fmla="*/ 73 h 74"/>
                <a:gd name="T14" fmla="*/ 397 w 428"/>
                <a:gd name="T15" fmla="*/ 12 h 74"/>
                <a:gd name="T16" fmla="*/ 282 w 428"/>
                <a:gd name="T17" fmla="*/ 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8" h="74">
                  <a:moveTo>
                    <a:pt x="282" y="7"/>
                  </a:moveTo>
                  <a:lnTo>
                    <a:pt x="214" y="5"/>
                  </a:lnTo>
                  <a:lnTo>
                    <a:pt x="95" y="2"/>
                  </a:lnTo>
                  <a:lnTo>
                    <a:pt x="42" y="0"/>
                  </a:lnTo>
                  <a:lnTo>
                    <a:pt x="32" y="27"/>
                  </a:lnTo>
                  <a:lnTo>
                    <a:pt x="0" y="73"/>
                  </a:lnTo>
                  <a:lnTo>
                    <a:pt x="427" y="73"/>
                  </a:lnTo>
                  <a:lnTo>
                    <a:pt x="397" y="12"/>
                  </a:lnTo>
                  <a:lnTo>
                    <a:pt x="282" y="7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93" name="Freeform 37"/>
            <p:cNvSpPr>
              <a:spLocks/>
            </p:cNvSpPr>
            <p:nvPr/>
          </p:nvSpPr>
          <p:spPr bwMode="auto">
            <a:xfrm>
              <a:off x="4134" y="3135"/>
              <a:ext cx="30" cy="58"/>
            </a:xfrm>
            <a:custGeom>
              <a:avLst/>
              <a:gdLst>
                <a:gd name="T0" fmla="*/ 18 w 30"/>
                <a:gd name="T1" fmla="*/ 9 h 58"/>
                <a:gd name="T2" fmla="*/ 15 w 30"/>
                <a:gd name="T3" fmla="*/ 15 h 58"/>
                <a:gd name="T4" fmla="*/ 15 w 30"/>
                <a:gd name="T5" fmla="*/ 20 h 58"/>
                <a:gd name="T6" fmla="*/ 18 w 30"/>
                <a:gd name="T7" fmla="*/ 24 h 58"/>
                <a:gd name="T8" fmla="*/ 21 w 30"/>
                <a:gd name="T9" fmla="*/ 27 h 58"/>
                <a:gd name="T10" fmla="*/ 25 w 30"/>
                <a:gd name="T11" fmla="*/ 29 h 58"/>
                <a:gd name="T12" fmla="*/ 25 w 30"/>
                <a:gd name="T13" fmla="*/ 23 h 58"/>
                <a:gd name="T14" fmla="*/ 25 w 30"/>
                <a:gd name="T15" fmla="*/ 15 h 58"/>
                <a:gd name="T16" fmla="*/ 25 w 30"/>
                <a:gd name="T17" fmla="*/ 9 h 58"/>
                <a:gd name="T18" fmla="*/ 25 w 30"/>
                <a:gd name="T19" fmla="*/ 2 h 58"/>
                <a:gd name="T20" fmla="*/ 18 w 30"/>
                <a:gd name="T21" fmla="*/ 0 h 58"/>
                <a:gd name="T22" fmla="*/ 11 w 30"/>
                <a:gd name="T23" fmla="*/ 2 h 58"/>
                <a:gd name="T24" fmla="*/ 4 w 30"/>
                <a:gd name="T25" fmla="*/ 8 h 58"/>
                <a:gd name="T26" fmla="*/ 0 w 30"/>
                <a:gd name="T27" fmla="*/ 14 h 58"/>
                <a:gd name="T28" fmla="*/ 0 w 30"/>
                <a:gd name="T29" fmla="*/ 26 h 58"/>
                <a:gd name="T30" fmla="*/ 1 w 30"/>
                <a:gd name="T31" fmla="*/ 33 h 58"/>
                <a:gd name="T32" fmla="*/ 5 w 30"/>
                <a:gd name="T33" fmla="*/ 35 h 58"/>
                <a:gd name="T34" fmla="*/ 11 w 30"/>
                <a:gd name="T35" fmla="*/ 42 h 58"/>
                <a:gd name="T36" fmla="*/ 18 w 30"/>
                <a:gd name="T37" fmla="*/ 50 h 58"/>
                <a:gd name="T38" fmla="*/ 23 w 30"/>
                <a:gd name="T39" fmla="*/ 53 h 58"/>
                <a:gd name="T40" fmla="*/ 29 w 30"/>
                <a:gd name="T41" fmla="*/ 57 h 58"/>
                <a:gd name="T42" fmla="*/ 29 w 30"/>
                <a:gd name="T43" fmla="*/ 53 h 58"/>
                <a:gd name="T44" fmla="*/ 29 w 30"/>
                <a:gd name="T45" fmla="*/ 47 h 58"/>
                <a:gd name="T46" fmla="*/ 24 w 30"/>
                <a:gd name="T47" fmla="*/ 48 h 58"/>
                <a:gd name="T48" fmla="*/ 18 w 30"/>
                <a:gd name="T49" fmla="*/ 44 h 58"/>
                <a:gd name="T50" fmla="*/ 12 w 30"/>
                <a:gd name="T51" fmla="*/ 39 h 58"/>
                <a:gd name="T52" fmla="*/ 10 w 30"/>
                <a:gd name="T53" fmla="*/ 35 h 58"/>
                <a:gd name="T54" fmla="*/ 6 w 30"/>
                <a:gd name="T55" fmla="*/ 24 h 58"/>
                <a:gd name="T56" fmla="*/ 6 w 30"/>
                <a:gd name="T57" fmla="*/ 20 h 58"/>
                <a:gd name="T58" fmla="*/ 5 w 30"/>
                <a:gd name="T59" fmla="*/ 15 h 58"/>
                <a:gd name="T60" fmla="*/ 6 w 30"/>
                <a:gd name="T61" fmla="*/ 9 h 58"/>
                <a:gd name="T62" fmla="*/ 12 w 30"/>
                <a:gd name="T63" fmla="*/ 14 h 58"/>
                <a:gd name="T64" fmla="*/ 12 w 30"/>
                <a:gd name="T65" fmla="*/ 9 h 58"/>
                <a:gd name="T66" fmla="*/ 16 w 30"/>
                <a:gd name="T67" fmla="*/ 8 h 58"/>
                <a:gd name="T68" fmla="*/ 18 w 30"/>
                <a:gd name="T69" fmla="*/ 9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0" h="58">
                  <a:moveTo>
                    <a:pt x="18" y="9"/>
                  </a:moveTo>
                  <a:lnTo>
                    <a:pt x="15" y="15"/>
                  </a:lnTo>
                  <a:lnTo>
                    <a:pt x="15" y="20"/>
                  </a:lnTo>
                  <a:lnTo>
                    <a:pt x="18" y="24"/>
                  </a:lnTo>
                  <a:lnTo>
                    <a:pt x="21" y="27"/>
                  </a:lnTo>
                  <a:lnTo>
                    <a:pt x="25" y="29"/>
                  </a:lnTo>
                  <a:lnTo>
                    <a:pt x="25" y="23"/>
                  </a:lnTo>
                  <a:lnTo>
                    <a:pt x="25" y="15"/>
                  </a:lnTo>
                  <a:lnTo>
                    <a:pt x="25" y="9"/>
                  </a:lnTo>
                  <a:lnTo>
                    <a:pt x="25" y="2"/>
                  </a:lnTo>
                  <a:lnTo>
                    <a:pt x="18" y="0"/>
                  </a:lnTo>
                  <a:lnTo>
                    <a:pt x="11" y="2"/>
                  </a:lnTo>
                  <a:lnTo>
                    <a:pt x="4" y="8"/>
                  </a:lnTo>
                  <a:lnTo>
                    <a:pt x="0" y="14"/>
                  </a:lnTo>
                  <a:lnTo>
                    <a:pt x="0" y="26"/>
                  </a:lnTo>
                  <a:lnTo>
                    <a:pt x="1" y="33"/>
                  </a:lnTo>
                  <a:lnTo>
                    <a:pt x="5" y="35"/>
                  </a:lnTo>
                  <a:lnTo>
                    <a:pt x="11" y="42"/>
                  </a:lnTo>
                  <a:lnTo>
                    <a:pt x="18" y="50"/>
                  </a:lnTo>
                  <a:lnTo>
                    <a:pt x="23" y="53"/>
                  </a:lnTo>
                  <a:lnTo>
                    <a:pt x="29" y="57"/>
                  </a:lnTo>
                  <a:lnTo>
                    <a:pt x="29" y="53"/>
                  </a:lnTo>
                  <a:lnTo>
                    <a:pt x="29" y="47"/>
                  </a:lnTo>
                  <a:lnTo>
                    <a:pt x="24" y="48"/>
                  </a:lnTo>
                  <a:lnTo>
                    <a:pt x="18" y="44"/>
                  </a:lnTo>
                  <a:lnTo>
                    <a:pt x="12" y="39"/>
                  </a:lnTo>
                  <a:lnTo>
                    <a:pt x="10" y="35"/>
                  </a:lnTo>
                  <a:lnTo>
                    <a:pt x="6" y="24"/>
                  </a:lnTo>
                  <a:lnTo>
                    <a:pt x="6" y="20"/>
                  </a:lnTo>
                  <a:lnTo>
                    <a:pt x="5" y="15"/>
                  </a:lnTo>
                  <a:lnTo>
                    <a:pt x="6" y="9"/>
                  </a:lnTo>
                  <a:lnTo>
                    <a:pt x="12" y="14"/>
                  </a:lnTo>
                  <a:lnTo>
                    <a:pt x="12" y="9"/>
                  </a:lnTo>
                  <a:lnTo>
                    <a:pt x="16" y="8"/>
                  </a:lnTo>
                  <a:lnTo>
                    <a:pt x="18" y="9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94" name="Freeform 38"/>
            <p:cNvSpPr>
              <a:spLocks/>
            </p:cNvSpPr>
            <p:nvPr/>
          </p:nvSpPr>
          <p:spPr bwMode="auto">
            <a:xfrm>
              <a:off x="4228" y="3144"/>
              <a:ext cx="11" cy="33"/>
            </a:xfrm>
            <a:custGeom>
              <a:avLst/>
              <a:gdLst>
                <a:gd name="T0" fmla="*/ 0 w 11"/>
                <a:gd name="T1" fmla="*/ 0 h 33"/>
                <a:gd name="T2" fmla="*/ 3 w 11"/>
                <a:gd name="T3" fmla="*/ 4 h 33"/>
                <a:gd name="T4" fmla="*/ 6 w 11"/>
                <a:gd name="T5" fmla="*/ 11 h 33"/>
                <a:gd name="T6" fmla="*/ 8 w 11"/>
                <a:gd name="T7" fmla="*/ 16 h 33"/>
                <a:gd name="T8" fmla="*/ 10 w 11"/>
                <a:gd name="T9" fmla="*/ 20 h 33"/>
                <a:gd name="T10" fmla="*/ 10 w 11"/>
                <a:gd name="T11" fmla="*/ 24 h 33"/>
                <a:gd name="T12" fmla="*/ 9 w 11"/>
                <a:gd name="T13" fmla="*/ 27 h 33"/>
                <a:gd name="T14" fmla="*/ 3 w 11"/>
                <a:gd name="T15" fmla="*/ 32 h 33"/>
                <a:gd name="T16" fmla="*/ 2 w 11"/>
                <a:gd name="T17" fmla="*/ 31 h 33"/>
                <a:gd name="T18" fmla="*/ 3 w 11"/>
                <a:gd name="T19" fmla="*/ 20 h 33"/>
                <a:gd name="T20" fmla="*/ 3 w 11"/>
                <a:gd name="T21" fmla="*/ 11 h 33"/>
                <a:gd name="T22" fmla="*/ 1 w 11"/>
                <a:gd name="T23" fmla="*/ 1 h 33"/>
                <a:gd name="T24" fmla="*/ 0 w 11"/>
                <a:gd name="T2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33">
                  <a:moveTo>
                    <a:pt x="0" y="0"/>
                  </a:moveTo>
                  <a:lnTo>
                    <a:pt x="3" y="4"/>
                  </a:lnTo>
                  <a:lnTo>
                    <a:pt x="6" y="11"/>
                  </a:lnTo>
                  <a:lnTo>
                    <a:pt x="8" y="16"/>
                  </a:lnTo>
                  <a:lnTo>
                    <a:pt x="10" y="20"/>
                  </a:lnTo>
                  <a:lnTo>
                    <a:pt x="10" y="24"/>
                  </a:lnTo>
                  <a:lnTo>
                    <a:pt x="9" y="27"/>
                  </a:lnTo>
                  <a:lnTo>
                    <a:pt x="3" y="32"/>
                  </a:lnTo>
                  <a:lnTo>
                    <a:pt x="2" y="31"/>
                  </a:lnTo>
                  <a:lnTo>
                    <a:pt x="3" y="20"/>
                  </a:lnTo>
                  <a:lnTo>
                    <a:pt x="3" y="11"/>
                  </a:lnTo>
                  <a:lnTo>
                    <a:pt x="1" y="1"/>
                  </a:lnTo>
                  <a:lnTo>
                    <a:pt x="0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3495" name="Freeform 39"/>
            <p:cNvSpPr>
              <a:spLocks/>
            </p:cNvSpPr>
            <p:nvPr/>
          </p:nvSpPr>
          <p:spPr bwMode="auto">
            <a:xfrm>
              <a:off x="4531" y="3298"/>
              <a:ext cx="6" cy="26"/>
            </a:xfrm>
            <a:custGeom>
              <a:avLst/>
              <a:gdLst>
                <a:gd name="T0" fmla="*/ 5 w 6"/>
                <a:gd name="T1" fmla="*/ 9 h 26"/>
                <a:gd name="T2" fmla="*/ 2 w 6"/>
                <a:gd name="T3" fmla="*/ 20 h 26"/>
                <a:gd name="T4" fmla="*/ 0 w 6"/>
                <a:gd name="T5" fmla="*/ 25 h 26"/>
                <a:gd name="T6" fmla="*/ 3 w 6"/>
                <a:gd name="T7" fmla="*/ 0 h 26"/>
                <a:gd name="T8" fmla="*/ 5 w 6"/>
                <a:gd name="T9" fmla="*/ 1 h 26"/>
                <a:gd name="T10" fmla="*/ 5 w 6"/>
                <a:gd name="T11" fmla="*/ 3 h 26"/>
                <a:gd name="T12" fmla="*/ 5 w 6"/>
                <a:gd name="T13" fmla="*/ 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6">
                  <a:moveTo>
                    <a:pt x="5" y="9"/>
                  </a:moveTo>
                  <a:lnTo>
                    <a:pt x="2" y="20"/>
                  </a:lnTo>
                  <a:lnTo>
                    <a:pt x="0" y="25"/>
                  </a:lnTo>
                  <a:lnTo>
                    <a:pt x="3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9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43496" name="Rectangle 40"/>
          <p:cNvSpPr>
            <a:spLocks noChangeArrowheads="1"/>
          </p:cNvSpPr>
          <p:nvPr/>
        </p:nvSpPr>
        <p:spPr bwMode="auto">
          <a:xfrm>
            <a:off x="6740525" y="4902200"/>
            <a:ext cx="2030413" cy="466725"/>
          </a:xfrm>
          <a:prstGeom prst="rect">
            <a:avLst/>
          </a:prstGeom>
          <a:solidFill>
            <a:schemeClr val="bg1"/>
          </a:solidFill>
          <a:ln w="127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 defTabSz="762000"/>
            <a:r>
              <a:rPr lang="en-US" sz="1200">
                <a:solidFill>
                  <a:schemeClr val="tx1"/>
                </a:solidFill>
              </a:rPr>
              <a:t>CONCLUSÃO DA </a:t>
            </a:r>
          </a:p>
          <a:p>
            <a:pPr algn="ctr" defTabSz="762000"/>
            <a:r>
              <a:rPr lang="en-US" sz="1200">
                <a:solidFill>
                  <a:schemeClr val="tx1"/>
                </a:solidFill>
              </a:rPr>
              <a:t>AVALIAÇÃO DA  P.V.F.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FDABF-0F78-4D45-A4A8-37F2C3EE83BD}" type="slidenum">
              <a:rPr lang="en-US"/>
              <a:pPr/>
              <a:t>110</a:t>
            </a:fld>
            <a:endParaRPr lang="en-US"/>
          </a:p>
        </p:txBody>
      </p:sp>
      <p:sp>
        <p:nvSpPr>
          <p:cNvPr id="1044482" name="Rectangle 2"/>
          <p:cNvSpPr>
            <a:spLocks noChangeArrowheads="1"/>
          </p:cNvSpPr>
          <p:nvPr/>
        </p:nvSpPr>
        <p:spPr bwMode="auto">
          <a:xfrm>
            <a:off x="0" y="64135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>
                <a:solidFill>
                  <a:schemeClr val="tx2"/>
                </a:solidFill>
              </a:rPr>
              <a:t>A  TEMÁTICA DA  PRODUÇÃO CONJUNTA</a:t>
            </a:r>
          </a:p>
        </p:txBody>
      </p:sp>
      <p:grpSp>
        <p:nvGrpSpPr>
          <p:cNvPr id="1044483" name="Group 3"/>
          <p:cNvGrpSpPr>
            <a:grpSpLocks/>
          </p:cNvGrpSpPr>
          <p:nvPr/>
        </p:nvGrpSpPr>
        <p:grpSpPr bwMode="auto">
          <a:xfrm>
            <a:off x="812800" y="1268413"/>
            <a:ext cx="4800600" cy="2692400"/>
            <a:chOff x="512" y="496"/>
            <a:chExt cx="3024" cy="1696"/>
          </a:xfrm>
        </p:grpSpPr>
        <p:sp>
          <p:nvSpPr>
            <p:cNvPr id="1044484" name="Rectangle 4"/>
            <p:cNvSpPr>
              <a:spLocks noChangeArrowheads="1"/>
            </p:cNvSpPr>
            <p:nvPr/>
          </p:nvSpPr>
          <p:spPr bwMode="auto">
            <a:xfrm>
              <a:off x="512" y="496"/>
              <a:ext cx="3024" cy="1696"/>
            </a:xfrm>
            <a:prstGeom prst="rect">
              <a:avLst/>
            </a:prstGeom>
            <a:solidFill>
              <a:srgbClr val="404040"/>
            </a:solidFill>
            <a:ln w="50800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4485" name="Rectangle 5"/>
            <p:cNvSpPr>
              <a:spLocks noChangeArrowheads="1"/>
            </p:cNvSpPr>
            <p:nvPr/>
          </p:nvSpPr>
          <p:spPr bwMode="auto">
            <a:xfrm>
              <a:off x="646" y="753"/>
              <a:ext cx="2808" cy="123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/>
              <a:r>
                <a:rPr lang="en-US" sz="1000" u="sng">
                  <a:solidFill>
                    <a:schemeClr val="tx1"/>
                  </a:solidFill>
                </a:rPr>
                <a:t>SUMÁRIO</a:t>
              </a:r>
              <a:endParaRPr lang="en-US" sz="1200">
                <a:solidFill>
                  <a:schemeClr val="tx1"/>
                </a:solidFill>
              </a:endParaRPr>
            </a:p>
            <a:p>
              <a:pPr marL="285750" lvl="1" algn="l" defTabSz="762000">
                <a:buSzPct val="100000"/>
                <a:buFontTx/>
                <a:buChar char="•"/>
              </a:pPr>
              <a:r>
                <a:rPr lang="en-US" sz="1000">
                  <a:solidFill>
                    <a:schemeClr val="tx1"/>
                  </a:solidFill>
                </a:rPr>
                <a:t>PRODUÇÃO CONJUNTA  </a:t>
              </a:r>
            </a:p>
            <a:p>
              <a:pPr marL="285750" lvl="1" algn="l" defTabSz="762000">
                <a:buSzPct val="100000"/>
                <a:buFontTx/>
                <a:buChar char="•"/>
              </a:pPr>
              <a:r>
                <a:rPr lang="en-US" sz="1000">
                  <a:solidFill>
                    <a:schemeClr val="tx1"/>
                  </a:solidFill>
                </a:rPr>
                <a:t>APURAMENTO DO CUSTO INDUSTRIAL EM SITUAÇÕES DE CO-PRODUTOS :</a:t>
              </a:r>
            </a:p>
            <a:p>
              <a:pPr marL="1143000" lvl="2" algn="l" defTabSz="762000">
                <a:buSzPct val="100000"/>
                <a:buFontTx/>
                <a:buChar char="•"/>
              </a:pPr>
              <a:r>
                <a:rPr lang="en-US" sz="900">
                  <a:solidFill>
                    <a:schemeClr val="tx1"/>
                  </a:solidFill>
                </a:rPr>
                <a:t>CRITÉRIO DAS QUANTIDADES PRODUZIDAS</a:t>
              </a:r>
            </a:p>
            <a:p>
              <a:pPr marL="1143000" lvl="2" algn="l" defTabSz="762000">
                <a:buSzPct val="100000"/>
                <a:buFontTx/>
                <a:buChar char="•"/>
              </a:pPr>
              <a:r>
                <a:rPr lang="en-US" sz="900">
                  <a:solidFill>
                    <a:schemeClr val="tx1"/>
                  </a:solidFill>
                </a:rPr>
                <a:t>CRITÉRIO VALOR VENDA DA PRODUÇÃO</a:t>
              </a:r>
            </a:p>
            <a:p>
              <a:pPr marL="1143000" lvl="2" algn="l" defTabSz="762000">
                <a:buSzPct val="100000"/>
                <a:buFontTx/>
                <a:buChar char="•"/>
              </a:pPr>
              <a:r>
                <a:rPr lang="en-US" sz="900">
                  <a:solidFill>
                    <a:schemeClr val="tx1"/>
                  </a:solidFill>
                </a:rPr>
                <a:t>CRITÉRIO DO VALOR DE VENDA  DA  PRODUÇÃO NO PONTO DE SEPARAÇAO</a:t>
              </a:r>
              <a:endParaRPr lang="en-US" sz="1000">
                <a:solidFill>
                  <a:schemeClr val="tx1"/>
                </a:solidFill>
              </a:endParaRPr>
            </a:p>
            <a:p>
              <a:pPr marL="285750" lvl="1" algn="l" defTabSz="762000">
                <a:spcBef>
                  <a:spcPct val="30000"/>
                </a:spcBef>
                <a:spcAft>
                  <a:spcPct val="30000"/>
                </a:spcAft>
                <a:buSzPct val="100000"/>
                <a:buFontTx/>
                <a:buChar char="•"/>
              </a:pPr>
              <a:r>
                <a:rPr lang="en-US" sz="1000">
                  <a:solidFill>
                    <a:schemeClr val="tx1"/>
                  </a:solidFill>
                </a:rPr>
                <a:t>APURAMENTO DO CUSTO INDUSTRIAL EM SITUAÇÕES DE SUBPRODUTOS :</a:t>
              </a:r>
            </a:p>
            <a:p>
              <a:pPr marL="1143000" lvl="2" algn="l" defTabSz="762000">
                <a:buSzPct val="100000"/>
                <a:buFontTx/>
                <a:buChar char="•"/>
              </a:pPr>
              <a:r>
                <a:rPr lang="en-US" sz="1000" b="0">
                  <a:solidFill>
                    <a:schemeClr val="tx1"/>
                  </a:solidFill>
                </a:rPr>
                <a:t>CRITÉRIO  DE LUCRO  NULO</a:t>
              </a:r>
            </a:p>
            <a:p>
              <a:pPr marL="1143000" lvl="2" algn="l" defTabSz="762000">
                <a:buSzPct val="100000"/>
                <a:buFontTx/>
                <a:buChar char="•"/>
              </a:pPr>
              <a:r>
                <a:rPr lang="en-US" sz="1000" b="0">
                  <a:solidFill>
                    <a:schemeClr val="tx1"/>
                  </a:solidFill>
                </a:rPr>
                <a:t>CRITÉRIO  DE CUSTO  NULO</a:t>
              </a:r>
            </a:p>
          </p:txBody>
        </p:sp>
      </p:grpSp>
      <p:grpSp>
        <p:nvGrpSpPr>
          <p:cNvPr id="1044486" name="Group 6"/>
          <p:cNvGrpSpPr>
            <a:grpSpLocks/>
          </p:cNvGrpSpPr>
          <p:nvPr/>
        </p:nvGrpSpPr>
        <p:grpSpPr bwMode="auto">
          <a:xfrm>
            <a:off x="482600" y="2767013"/>
            <a:ext cx="1347788" cy="1830387"/>
            <a:chOff x="304" y="1440"/>
            <a:chExt cx="849" cy="1153"/>
          </a:xfrm>
        </p:grpSpPr>
        <p:sp>
          <p:nvSpPr>
            <p:cNvPr id="1044487" name="Freeform 7"/>
            <p:cNvSpPr>
              <a:spLocks/>
            </p:cNvSpPr>
            <p:nvPr/>
          </p:nvSpPr>
          <p:spPr bwMode="auto">
            <a:xfrm>
              <a:off x="718" y="1625"/>
              <a:ext cx="18" cy="11"/>
            </a:xfrm>
            <a:custGeom>
              <a:avLst/>
              <a:gdLst>
                <a:gd name="T0" fmla="*/ 0 w 18"/>
                <a:gd name="T1" fmla="*/ 10 h 11"/>
                <a:gd name="T2" fmla="*/ 15 w 18"/>
                <a:gd name="T3" fmla="*/ 8 h 11"/>
                <a:gd name="T4" fmla="*/ 17 w 18"/>
                <a:gd name="T5" fmla="*/ 6 h 11"/>
                <a:gd name="T6" fmla="*/ 15 w 18"/>
                <a:gd name="T7" fmla="*/ 0 h 11"/>
                <a:gd name="T8" fmla="*/ 0 w 18"/>
                <a:gd name="T9" fmla="*/ 8 h 11"/>
                <a:gd name="T10" fmla="*/ 0 w 18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1">
                  <a:moveTo>
                    <a:pt x="0" y="10"/>
                  </a:moveTo>
                  <a:lnTo>
                    <a:pt x="15" y="8"/>
                  </a:lnTo>
                  <a:lnTo>
                    <a:pt x="17" y="6"/>
                  </a:lnTo>
                  <a:lnTo>
                    <a:pt x="15" y="0"/>
                  </a:lnTo>
                  <a:lnTo>
                    <a:pt x="0" y="8"/>
                  </a:lnTo>
                  <a:lnTo>
                    <a:pt x="0" y="1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88" name="Freeform 8"/>
            <p:cNvSpPr>
              <a:spLocks/>
            </p:cNvSpPr>
            <p:nvPr/>
          </p:nvSpPr>
          <p:spPr bwMode="auto">
            <a:xfrm>
              <a:off x="504" y="1560"/>
              <a:ext cx="232" cy="228"/>
            </a:xfrm>
            <a:custGeom>
              <a:avLst/>
              <a:gdLst>
                <a:gd name="T0" fmla="*/ 215 w 232"/>
                <a:gd name="T1" fmla="*/ 2 h 228"/>
                <a:gd name="T2" fmla="*/ 218 w 232"/>
                <a:gd name="T3" fmla="*/ 19 h 228"/>
                <a:gd name="T4" fmla="*/ 222 w 232"/>
                <a:gd name="T5" fmla="*/ 36 h 228"/>
                <a:gd name="T6" fmla="*/ 224 w 232"/>
                <a:gd name="T7" fmla="*/ 46 h 228"/>
                <a:gd name="T8" fmla="*/ 220 w 232"/>
                <a:gd name="T9" fmla="*/ 55 h 228"/>
                <a:gd name="T10" fmla="*/ 217 w 232"/>
                <a:gd name="T11" fmla="*/ 61 h 228"/>
                <a:gd name="T12" fmla="*/ 211 w 232"/>
                <a:gd name="T13" fmla="*/ 67 h 228"/>
                <a:gd name="T14" fmla="*/ 211 w 232"/>
                <a:gd name="T15" fmla="*/ 74 h 228"/>
                <a:gd name="T16" fmla="*/ 215 w 232"/>
                <a:gd name="T17" fmla="*/ 84 h 228"/>
                <a:gd name="T18" fmla="*/ 220 w 232"/>
                <a:gd name="T19" fmla="*/ 93 h 228"/>
                <a:gd name="T20" fmla="*/ 227 w 232"/>
                <a:gd name="T21" fmla="*/ 101 h 228"/>
                <a:gd name="T22" fmla="*/ 231 w 232"/>
                <a:gd name="T23" fmla="*/ 105 h 228"/>
                <a:gd name="T24" fmla="*/ 231 w 232"/>
                <a:gd name="T25" fmla="*/ 113 h 228"/>
                <a:gd name="T26" fmla="*/ 215 w 232"/>
                <a:gd name="T27" fmla="*/ 124 h 228"/>
                <a:gd name="T28" fmla="*/ 215 w 232"/>
                <a:gd name="T29" fmla="*/ 132 h 228"/>
                <a:gd name="T30" fmla="*/ 215 w 232"/>
                <a:gd name="T31" fmla="*/ 135 h 228"/>
                <a:gd name="T32" fmla="*/ 215 w 232"/>
                <a:gd name="T33" fmla="*/ 145 h 228"/>
                <a:gd name="T34" fmla="*/ 213 w 232"/>
                <a:gd name="T35" fmla="*/ 158 h 228"/>
                <a:gd name="T36" fmla="*/ 208 w 232"/>
                <a:gd name="T37" fmla="*/ 177 h 228"/>
                <a:gd name="T38" fmla="*/ 204 w 232"/>
                <a:gd name="T39" fmla="*/ 187 h 228"/>
                <a:gd name="T40" fmla="*/ 204 w 232"/>
                <a:gd name="T41" fmla="*/ 198 h 228"/>
                <a:gd name="T42" fmla="*/ 204 w 232"/>
                <a:gd name="T43" fmla="*/ 206 h 228"/>
                <a:gd name="T44" fmla="*/ 204 w 232"/>
                <a:gd name="T45" fmla="*/ 214 h 228"/>
                <a:gd name="T46" fmla="*/ 195 w 232"/>
                <a:gd name="T47" fmla="*/ 225 h 228"/>
                <a:gd name="T48" fmla="*/ 184 w 232"/>
                <a:gd name="T49" fmla="*/ 227 h 228"/>
                <a:gd name="T50" fmla="*/ 163 w 232"/>
                <a:gd name="T51" fmla="*/ 227 h 228"/>
                <a:gd name="T52" fmla="*/ 156 w 232"/>
                <a:gd name="T53" fmla="*/ 227 h 228"/>
                <a:gd name="T54" fmla="*/ 124 w 232"/>
                <a:gd name="T55" fmla="*/ 206 h 228"/>
                <a:gd name="T56" fmla="*/ 93 w 232"/>
                <a:gd name="T57" fmla="*/ 196 h 228"/>
                <a:gd name="T58" fmla="*/ 72 w 232"/>
                <a:gd name="T59" fmla="*/ 189 h 228"/>
                <a:gd name="T60" fmla="*/ 47 w 232"/>
                <a:gd name="T61" fmla="*/ 189 h 228"/>
                <a:gd name="T62" fmla="*/ 23 w 232"/>
                <a:gd name="T63" fmla="*/ 189 h 228"/>
                <a:gd name="T64" fmla="*/ 5 w 232"/>
                <a:gd name="T65" fmla="*/ 189 h 228"/>
                <a:gd name="T66" fmla="*/ 2 w 232"/>
                <a:gd name="T67" fmla="*/ 187 h 228"/>
                <a:gd name="T68" fmla="*/ 0 w 232"/>
                <a:gd name="T69" fmla="*/ 174 h 228"/>
                <a:gd name="T70" fmla="*/ 0 w 232"/>
                <a:gd name="T71" fmla="*/ 164 h 228"/>
                <a:gd name="T72" fmla="*/ 82 w 232"/>
                <a:gd name="T73" fmla="*/ 139 h 228"/>
                <a:gd name="T74" fmla="*/ 107 w 232"/>
                <a:gd name="T75" fmla="*/ 93 h 228"/>
                <a:gd name="T76" fmla="*/ 140 w 232"/>
                <a:gd name="T77" fmla="*/ 55 h 228"/>
                <a:gd name="T78" fmla="*/ 213 w 232"/>
                <a:gd name="T79" fmla="*/ 0 h 228"/>
                <a:gd name="T80" fmla="*/ 215 w 232"/>
                <a:gd name="T81" fmla="*/ 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2" h="228">
                  <a:moveTo>
                    <a:pt x="215" y="2"/>
                  </a:moveTo>
                  <a:lnTo>
                    <a:pt x="218" y="19"/>
                  </a:lnTo>
                  <a:lnTo>
                    <a:pt x="222" y="36"/>
                  </a:lnTo>
                  <a:lnTo>
                    <a:pt x="224" y="46"/>
                  </a:lnTo>
                  <a:lnTo>
                    <a:pt x="220" y="55"/>
                  </a:lnTo>
                  <a:lnTo>
                    <a:pt x="217" y="61"/>
                  </a:lnTo>
                  <a:lnTo>
                    <a:pt x="211" y="67"/>
                  </a:lnTo>
                  <a:lnTo>
                    <a:pt x="211" y="74"/>
                  </a:lnTo>
                  <a:lnTo>
                    <a:pt x="215" y="84"/>
                  </a:lnTo>
                  <a:lnTo>
                    <a:pt x="220" y="93"/>
                  </a:lnTo>
                  <a:lnTo>
                    <a:pt x="227" y="101"/>
                  </a:lnTo>
                  <a:lnTo>
                    <a:pt x="231" y="105"/>
                  </a:lnTo>
                  <a:lnTo>
                    <a:pt x="231" y="113"/>
                  </a:lnTo>
                  <a:lnTo>
                    <a:pt x="215" y="124"/>
                  </a:lnTo>
                  <a:lnTo>
                    <a:pt x="215" y="132"/>
                  </a:lnTo>
                  <a:lnTo>
                    <a:pt x="215" y="135"/>
                  </a:lnTo>
                  <a:lnTo>
                    <a:pt x="215" y="145"/>
                  </a:lnTo>
                  <a:lnTo>
                    <a:pt x="213" y="158"/>
                  </a:lnTo>
                  <a:lnTo>
                    <a:pt x="208" y="177"/>
                  </a:lnTo>
                  <a:lnTo>
                    <a:pt x="204" y="187"/>
                  </a:lnTo>
                  <a:lnTo>
                    <a:pt x="204" y="198"/>
                  </a:lnTo>
                  <a:lnTo>
                    <a:pt x="204" y="206"/>
                  </a:lnTo>
                  <a:lnTo>
                    <a:pt x="204" y="214"/>
                  </a:lnTo>
                  <a:lnTo>
                    <a:pt x="195" y="225"/>
                  </a:lnTo>
                  <a:lnTo>
                    <a:pt x="184" y="227"/>
                  </a:lnTo>
                  <a:lnTo>
                    <a:pt x="163" y="227"/>
                  </a:lnTo>
                  <a:lnTo>
                    <a:pt x="156" y="227"/>
                  </a:lnTo>
                  <a:lnTo>
                    <a:pt x="124" y="206"/>
                  </a:lnTo>
                  <a:lnTo>
                    <a:pt x="93" y="196"/>
                  </a:lnTo>
                  <a:lnTo>
                    <a:pt x="72" y="189"/>
                  </a:lnTo>
                  <a:lnTo>
                    <a:pt x="47" y="189"/>
                  </a:lnTo>
                  <a:lnTo>
                    <a:pt x="23" y="189"/>
                  </a:lnTo>
                  <a:lnTo>
                    <a:pt x="5" y="189"/>
                  </a:lnTo>
                  <a:lnTo>
                    <a:pt x="2" y="187"/>
                  </a:lnTo>
                  <a:lnTo>
                    <a:pt x="0" y="174"/>
                  </a:lnTo>
                  <a:lnTo>
                    <a:pt x="0" y="164"/>
                  </a:lnTo>
                  <a:lnTo>
                    <a:pt x="82" y="139"/>
                  </a:lnTo>
                  <a:lnTo>
                    <a:pt x="107" y="93"/>
                  </a:lnTo>
                  <a:lnTo>
                    <a:pt x="140" y="55"/>
                  </a:lnTo>
                  <a:lnTo>
                    <a:pt x="213" y="0"/>
                  </a:lnTo>
                  <a:lnTo>
                    <a:pt x="215" y="2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89" name="Freeform 9"/>
            <p:cNvSpPr>
              <a:spLocks/>
            </p:cNvSpPr>
            <p:nvPr/>
          </p:nvSpPr>
          <p:spPr bwMode="auto">
            <a:xfrm>
              <a:off x="428" y="1440"/>
              <a:ext cx="303" cy="288"/>
            </a:xfrm>
            <a:custGeom>
              <a:avLst/>
              <a:gdLst>
                <a:gd name="T0" fmla="*/ 231 w 303"/>
                <a:gd name="T1" fmla="*/ 191 h 288"/>
                <a:gd name="T2" fmla="*/ 244 w 303"/>
                <a:gd name="T3" fmla="*/ 195 h 288"/>
                <a:gd name="T4" fmla="*/ 253 w 303"/>
                <a:gd name="T5" fmla="*/ 187 h 288"/>
                <a:gd name="T6" fmla="*/ 260 w 303"/>
                <a:gd name="T7" fmla="*/ 171 h 288"/>
                <a:gd name="T8" fmla="*/ 271 w 303"/>
                <a:gd name="T9" fmla="*/ 144 h 288"/>
                <a:gd name="T10" fmla="*/ 289 w 303"/>
                <a:gd name="T11" fmla="*/ 121 h 288"/>
                <a:gd name="T12" fmla="*/ 302 w 303"/>
                <a:gd name="T13" fmla="*/ 108 h 288"/>
                <a:gd name="T14" fmla="*/ 302 w 303"/>
                <a:gd name="T15" fmla="*/ 96 h 288"/>
                <a:gd name="T16" fmla="*/ 298 w 303"/>
                <a:gd name="T17" fmla="*/ 75 h 288"/>
                <a:gd name="T18" fmla="*/ 289 w 303"/>
                <a:gd name="T19" fmla="*/ 54 h 288"/>
                <a:gd name="T20" fmla="*/ 260 w 303"/>
                <a:gd name="T21" fmla="*/ 25 h 288"/>
                <a:gd name="T22" fmla="*/ 227 w 303"/>
                <a:gd name="T23" fmla="*/ 10 h 288"/>
                <a:gd name="T24" fmla="*/ 211 w 303"/>
                <a:gd name="T25" fmla="*/ 15 h 288"/>
                <a:gd name="T26" fmla="*/ 193 w 303"/>
                <a:gd name="T27" fmla="*/ 10 h 288"/>
                <a:gd name="T28" fmla="*/ 182 w 303"/>
                <a:gd name="T29" fmla="*/ 10 h 288"/>
                <a:gd name="T30" fmla="*/ 164 w 303"/>
                <a:gd name="T31" fmla="*/ 6 h 288"/>
                <a:gd name="T32" fmla="*/ 135 w 303"/>
                <a:gd name="T33" fmla="*/ 0 h 288"/>
                <a:gd name="T34" fmla="*/ 84 w 303"/>
                <a:gd name="T35" fmla="*/ 12 h 288"/>
                <a:gd name="T36" fmla="*/ 62 w 303"/>
                <a:gd name="T37" fmla="*/ 31 h 288"/>
                <a:gd name="T38" fmla="*/ 44 w 303"/>
                <a:gd name="T39" fmla="*/ 44 h 288"/>
                <a:gd name="T40" fmla="*/ 15 w 303"/>
                <a:gd name="T41" fmla="*/ 98 h 288"/>
                <a:gd name="T42" fmla="*/ 0 w 303"/>
                <a:gd name="T43" fmla="*/ 129 h 288"/>
                <a:gd name="T44" fmla="*/ 4 w 303"/>
                <a:gd name="T45" fmla="*/ 158 h 288"/>
                <a:gd name="T46" fmla="*/ 5 w 303"/>
                <a:gd name="T47" fmla="*/ 187 h 288"/>
                <a:gd name="T48" fmla="*/ 22 w 303"/>
                <a:gd name="T49" fmla="*/ 227 h 288"/>
                <a:gd name="T50" fmla="*/ 58 w 303"/>
                <a:gd name="T51" fmla="*/ 268 h 288"/>
                <a:gd name="T52" fmla="*/ 75 w 303"/>
                <a:gd name="T53" fmla="*/ 287 h 288"/>
                <a:gd name="T54" fmla="*/ 115 w 303"/>
                <a:gd name="T55" fmla="*/ 274 h 288"/>
                <a:gd name="T56" fmla="*/ 151 w 303"/>
                <a:gd name="T57" fmla="*/ 264 h 288"/>
                <a:gd name="T58" fmla="*/ 167 w 303"/>
                <a:gd name="T59" fmla="*/ 252 h 288"/>
                <a:gd name="T60" fmla="*/ 176 w 303"/>
                <a:gd name="T61" fmla="*/ 229 h 288"/>
                <a:gd name="T62" fmla="*/ 195 w 303"/>
                <a:gd name="T63" fmla="*/ 195 h 288"/>
                <a:gd name="T64" fmla="*/ 216 w 303"/>
                <a:gd name="T65" fmla="*/ 18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03" h="288">
                  <a:moveTo>
                    <a:pt x="222" y="187"/>
                  </a:moveTo>
                  <a:lnTo>
                    <a:pt x="231" y="191"/>
                  </a:lnTo>
                  <a:lnTo>
                    <a:pt x="238" y="193"/>
                  </a:lnTo>
                  <a:lnTo>
                    <a:pt x="244" y="195"/>
                  </a:lnTo>
                  <a:lnTo>
                    <a:pt x="249" y="191"/>
                  </a:lnTo>
                  <a:lnTo>
                    <a:pt x="253" y="187"/>
                  </a:lnTo>
                  <a:lnTo>
                    <a:pt x="255" y="181"/>
                  </a:lnTo>
                  <a:lnTo>
                    <a:pt x="260" y="171"/>
                  </a:lnTo>
                  <a:lnTo>
                    <a:pt x="264" y="160"/>
                  </a:lnTo>
                  <a:lnTo>
                    <a:pt x="271" y="144"/>
                  </a:lnTo>
                  <a:lnTo>
                    <a:pt x="280" y="135"/>
                  </a:lnTo>
                  <a:lnTo>
                    <a:pt x="289" y="121"/>
                  </a:lnTo>
                  <a:lnTo>
                    <a:pt x="295" y="114"/>
                  </a:lnTo>
                  <a:lnTo>
                    <a:pt x="302" y="108"/>
                  </a:lnTo>
                  <a:lnTo>
                    <a:pt x="302" y="104"/>
                  </a:lnTo>
                  <a:lnTo>
                    <a:pt x="302" y="96"/>
                  </a:lnTo>
                  <a:lnTo>
                    <a:pt x="298" y="87"/>
                  </a:lnTo>
                  <a:lnTo>
                    <a:pt x="298" y="75"/>
                  </a:lnTo>
                  <a:lnTo>
                    <a:pt x="298" y="62"/>
                  </a:lnTo>
                  <a:lnTo>
                    <a:pt x="289" y="54"/>
                  </a:lnTo>
                  <a:lnTo>
                    <a:pt x="275" y="40"/>
                  </a:lnTo>
                  <a:lnTo>
                    <a:pt x="260" y="25"/>
                  </a:lnTo>
                  <a:lnTo>
                    <a:pt x="238" y="15"/>
                  </a:lnTo>
                  <a:lnTo>
                    <a:pt x="227" y="10"/>
                  </a:lnTo>
                  <a:lnTo>
                    <a:pt x="216" y="8"/>
                  </a:lnTo>
                  <a:lnTo>
                    <a:pt x="211" y="15"/>
                  </a:lnTo>
                  <a:lnTo>
                    <a:pt x="198" y="15"/>
                  </a:lnTo>
                  <a:lnTo>
                    <a:pt x="193" y="10"/>
                  </a:lnTo>
                  <a:lnTo>
                    <a:pt x="186" y="8"/>
                  </a:lnTo>
                  <a:lnTo>
                    <a:pt x="182" y="10"/>
                  </a:lnTo>
                  <a:lnTo>
                    <a:pt x="178" y="12"/>
                  </a:lnTo>
                  <a:lnTo>
                    <a:pt x="164" y="6"/>
                  </a:lnTo>
                  <a:lnTo>
                    <a:pt x="151" y="6"/>
                  </a:lnTo>
                  <a:lnTo>
                    <a:pt x="135" y="0"/>
                  </a:lnTo>
                  <a:lnTo>
                    <a:pt x="106" y="6"/>
                  </a:lnTo>
                  <a:lnTo>
                    <a:pt x="84" y="12"/>
                  </a:lnTo>
                  <a:lnTo>
                    <a:pt x="69" y="25"/>
                  </a:lnTo>
                  <a:lnTo>
                    <a:pt x="62" y="31"/>
                  </a:lnTo>
                  <a:lnTo>
                    <a:pt x="58" y="39"/>
                  </a:lnTo>
                  <a:lnTo>
                    <a:pt x="44" y="44"/>
                  </a:lnTo>
                  <a:lnTo>
                    <a:pt x="33" y="58"/>
                  </a:lnTo>
                  <a:lnTo>
                    <a:pt x="15" y="98"/>
                  </a:lnTo>
                  <a:lnTo>
                    <a:pt x="4" y="119"/>
                  </a:lnTo>
                  <a:lnTo>
                    <a:pt x="0" y="129"/>
                  </a:lnTo>
                  <a:lnTo>
                    <a:pt x="4" y="143"/>
                  </a:lnTo>
                  <a:lnTo>
                    <a:pt x="4" y="158"/>
                  </a:lnTo>
                  <a:lnTo>
                    <a:pt x="7" y="175"/>
                  </a:lnTo>
                  <a:lnTo>
                    <a:pt x="5" y="187"/>
                  </a:lnTo>
                  <a:lnTo>
                    <a:pt x="15" y="202"/>
                  </a:lnTo>
                  <a:lnTo>
                    <a:pt x="22" y="227"/>
                  </a:lnTo>
                  <a:lnTo>
                    <a:pt x="42" y="247"/>
                  </a:lnTo>
                  <a:lnTo>
                    <a:pt x="58" y="268"/>
                  </a:lnTo>
                  <a:lnTo>
                    <a:pt x="65" y="281"/>
                  </a:lnTo>
                  <a:lnTo>
                    <a:pt x="75" y="287"/>
                  </a:lnTo>
                  <a:lnTo>
                    <a:pt x="86" y="279"/>
                  </a:lnTo>
                  <a:lnTo>
                    <a:pt x="115" y="274"/>
                  </a:lnTo>
                  <a:lnTo>
                    <a:pt x="129" y="268"/>
                  </a:lnTo>
                  <a:lnTo>
                    <a:pt x="151" y="264"/>
                  </a:lnTo>
                  <a:lnTo>
                    <a:pt x="153" y="262"/>
                  </a:lnTo>
                  <a:lnTo>
                    <a:pt x="167" y="252"/>
                  </a:lnTo>
                  <a:lnTo>
                    <a:pt x="173" y="248"/>
                  </a:lnTo>
                  <a:lnTo>
                    <a:pt x="176" y="229"/>
                  </a:lnTo>
                  <a:lnTo>
                    <a:pt x="189" y="208"/>
                  </a:lnTo>
                  <a:lnTo>
                    <a:pt x="195" y="195"/>
                  </a:lnTo>
                  <a:lnTo>
                    <a:pt x="207" y="187"/>
                  </a:lnTo>
                  <a:lnTo>
                    <a:pt x="216" y="187"/>
                  </a:lnTo>
                  <a:lnTo>
                    <a:pt x="222" y="187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90" name="Line 10"/>
            <p:cNvSpPr>
              <a:spLocks noChangeShapeType="1"/>
            </p:cNvSpPr>
            <p:nvPr/>
          </p:nvSpPr>
          <p:spPr bwMode="auto">
            <a:xfrm>
              <a:off x="1063" y="1792"/>
              <a:ext cx="82" cy="90"/>
            </a:xfrm>
            <a:prstGeom prst="line">
              <a:avLst/>
            </a:prstGeom>
            <a:noFill/>
            <a:ln w="25400">
              <a:solidFill>
                <a:srgbClr val="00C0C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91" name="Freeform 11"/>
            <p:cNvSpPr>
              <a:spLocks/>
            </p:cNvSpPr>
            <p:nvPr/>
          </p:nvSpPr>
          <p:spPr bwMode="auto">
            <a:xfrm>
              <a:off x="1004" y="1800"/>
              <a:ext cx="149" cy="422"/>
            </a:xfrm>
            <a:custGeom>
              <a:avLst/>
              <a:gdLst>
                <a:gd name="T0" fmla="*/ 79 w 149"/>
                <a:gd name="T1" fmla="*/ 4 h 422"/>
                <a:gd name="T2" fmla="*/ 76 w 149"/>
                <a:gd name="T3" fmla="*/ 8 h 422"/>
                <a:gd name="T4" fmla="*/ 74 w 149"/>
                <a:gd name="T5" fmla="*/ 14 h 422"/>
                <a:gd name="T6" fmla="*/ 74 w 149"/>
                <a:gd name="T7" fmla="*/ 31 h 422"/>
                <a:gd name="T8" fmla="*/ 69 w 149"/>
                <a:gd name="T9" fmla="*/ 39 h 422"/>
                <a:gd name="T10" fmla="*/ 53 w 149"/>
                <a:gd name="T11" fmla="*/ 39 h 422"/>
                <a:gd name="T12" fmla="*/ 42 w 149"/>
                <a:gd name="T13" fmla="*/ 61 h 422"/>
                <a:gd name="T14" fmla="*/ 42 w 149"/>
                <a:gd name="T15" fmla="*/ 84 h 422"/>
                <a:gd name="T16" fmla="*/ 60 w 149"/>
                <a:gd name="T17" fmla="*/ 121 h 422"/>
                <a:gd name="T18" fmla="*/ 63 w 149"/>
                <a:gd name="T19" fmla="*/ 147 h 422"/>
                <a:gd name="T20" fmla="*/ 58 w 149"/>
                <a:gd name="T21" fmla="*/ 196 h 422"/>
                <a:gd name="T22" fmla="*/ 44 w 149"/>
                <a:gd name="T23" fmla="*/ 243 h 422"/>
                <a:gd name="T24" fmla="*/ 37 w 149"/>
                <a:gd name="T25" fmla="*/ 264 h 422"/>
                <a:gd name="T26" fmla="*/ 37 w 149"/>
                <a:gd name="T27" fmla="*/ 280 h 422"/>
                <a:gd name="T28" fmla="*/ 16 w 149"/>
                <a:gd name="T29" fmla="*/ 302 h 422"/>
                <a:gd name="T30" fmla="*/ 14 w 149"/>
                <a:gd name="T31" fmla="*/ 341 h 422"/>
                <a:gd name="T32" fmla="*/ 12 w 149"/>
                <a:gd name="T33" fmla="*/ 362 h 422"/>
                <a:gd name="T34" fmla="*/ 9 w 149"/>
                <a:gd name="T35" fmla="*/ 380 h 422"/>
                <a:gd name="T36" fmla="*/ 0 w 149"/>
                <a:gd name="T37" fmla="*/ 396 h 422"/>
                <a:gd name="T38" fmla="*/ 51 w 149"/>
                <a:gd name="T39" fmla="*/ 411 h 422"/>
                <a:gd name="T40" fmla="*/ 74 w 149"/>
                <a:gd name="T41" fmla="*/ 421 h 422"/>
                <a:gd name="T42" fmla="*/ 100 w 149"/>
                <a:gd name="T43" fmla="*/ 392 h 422"/>
                <a:gd name="T44" fmla="*/ 113 w 149"/>
                <a:gd name="T45" fmla="*/ 352 h 422"/>
                <a:gd name="T46" fmla="*/ 120 w 149"/>
                <a:gd name="T47" fmla="*/ 304 h 422"/>
                <a:gd name="T48" fmla="*/ 120 w 149"/>
                <a:gd name="T49" fmla="*/ 264 h 422"/>
                <a:gd name="T50" fmla="*/ 120 w 149"/>
                <a:gd name="T51" fmla="*/ 231 h 422"/>
                <a:gd name="T52" fmla="*/ 120 w 149"/>
                <a:gd name="T53" fmla="*/ 202 h 422"/>
                <a:gd name="T54" fmla="*/ 120 w 149"/>
                <a:gd name="T55" fmla="*/ 172 h 422"/>
                <a:gd name="T56" fmla="*/ 120 w 149"/>
                <a:gd name="T57" fmla="*/ 145 h 422"/>
                <a:gd name="T58" fmla="*/ 122 w 149"/>
                <a:gd name="T59" fmla="*/ 121 h 422"/>
                <a:gd name="T60" fmla="*/ 130 w 149"/>
                <a:gd name="T61" fmla="*/ 110 h 422"/>
                <a:gd name="T62" fmla="*/ 144 w 149"/>
                <a:gd name="T63" fmla="*/ 90 h 422"/>
                <a:gd name="T64" fmla="*/ 148 w 149"/>
                <a:gd name="T65" fmla="*/ 57 h 422"/>
                <a:gd name="T66" fmla="*/ 144 w 149"/>
                <a:gd name="T67" fmla="*/ 51 h 422"/>
                <a:gd name="T68" fmla="*/ 137 w 149"/>
                <a:gd name="T69" fmla="*/ 57 h 422"/>
                <a:gd name="T70" fmla="*/ 136 w 149"/>
                <a:gd name="T71" fmla="*/ 37 h 422"/>
                <a:gd name="T72" fmla="*/ 125 w 149"/>
                <a:gd name="T73" fmla="*/ 33 h 422"/>
                <a:gd name="T74" fmla="*/ 120 w 149"/>
                <a:gd name="T75" fmla="*/ 47 h 422"/>
                <a:gd name="T76" fmla="*/ 120 w 149"/>
                <a:gd name="T77" fmla="*/ 29 h 422"/>
                <a:gd name="T78" fmla="*/ 115 w 149"/>
                <a:gd name="T79" fmla="*/ 18 h 422"/>
                <a:gd name="T80" fmla="*/ 107 w 149"/>
                <a:gd name="T81" fmla="*/ 16 h 422"/>
                <a:gd name="T82" fmla="*/ 99 w 149"/>
                <a:gd name="T83" fmla="*/ 23 h 422"/>
                <a:gd name="T84" fmla="*/ 97 w 149"/>
                <a:gd name="T85" fmla="*/ 35 h 422"/>
                <a:gd name="T86" fmla="*/ 93 w 149"/>
                <a:gd name="T87" fmla="*/ 43 h 422"/>
                <a:gd name="T88" fmla="*/ 93 w 149"/>
                <a:gd name="T89" fmla="*/ 35 h 422"/>
                <a:gd name="T90" fmla="*/ 95 w 149"/>
                <a:gd name="T91" fmla="*/ 16 h 422"/>
                <a:gd name="T92" fmla="*/ 93 w 149"/>
                <a:gd name="T93" fmla="*/ 6 h 422"/>
                <a:gd name="T94" fmla="*/ 90 w 149"/>
                <a:gd name="T95" fmla="*/ 0 h 422"/>
                <a:gd name="T96" fmla="*/ 83 w 149"/>
                <a:gd name="T97" fmla="*/ 0 h 422"/>
                <a:gd name="T98" fmla="*/ 79 w 149"/>
                <a:gd name="T99" fmla="*/ 4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9" h="422">
                  <a:moveTo>
                    <a:pt x="79" y="4"/>
                  </a:moveTo>
                  <a:lnTo>
                    <a:pt x="76" y="8"/>
                  </a:lnTo>
                  <a:lnTo>
                    <a:pt x="74" y="14"/>
                  </a:lnTo>
                  <a:lnTo>
                    <a:pt x="74" y="31"/>
                  </a:lnTo>
                  <a:lnTo>
                    <a:pt x="69" y="39"/>
                  </a:lnTo>
                  <a:lnTo>
                    <a:pt x="53" y="39"/>
                  </a:lnTo>
                  <a:lnTo>
                    <a:pt x="42" y="61"/>
                  </a:lnTo>
                  <a:lnTo>
                    <a:pt x="42" y="84"/>
                  </a:lnTo>
                  <a:lnTo>
                    <a:pt x="60" y="121"/>
                  </a:lnTo>
                  <a:lnTo>
                    <a:pt x="63" y="147"/>
                  </a:lnTo>
                  <a:lnTo>
                    <a:pt x="58" y="196"/>
                  </a:lnTo>
                  <a:lnTo>
                    <a:pt x="44" y="243"/>
                  </a:lnTo>
                  <a:lnTo>
                    <a:pt x="37" y="264"/>
                  </a:lnTo>
                  <a:lnTo>
                    <a:pt x="37" y="280"/>
                  </a:lnTo>
                  <a:lnTo>
                    <a:pt x="16" y="302"/>
                  </a:lnTo>
                  <a:lnTo>
                    <a:pt x="14" y="341"/>
                  </a:lnTo>
                  <a:lnTo>
                    <a:pt x="12" y="362"/>
                  </a:lnTo>
                  <a:lnTo>
                    <a:pt x="9" y="380"/>
                  </a:lnTo>
                  <a:lnTo>
                    <a:pt x="0" y="396"/>
                  </a:lnTo>
                  <a:lnTo>
                    <a:pt x="51" y="411"/>
                  </a:lnTo>
                  <a:lnTo>
                    <a:pt x="74" y="421"/>
                  </a:lnTo>
                  <a:lnTo>
                    <a:pt x="100" y="392"/>
                  </a:lnTo>
                  <a:lnTo>
                    <a:pt x="113" y="352"/>
                  </a:lnTo>
                  <a:lnTo>
                    <a:pt x="120" y="304"/>
                  </a:lnTo>
                  <a:lnTo>
                    <a:pt x="120" y="264"/>
                  </a:lnTo>
                  <a:lnTo>
                    <a:pt x="120" y="231"/>
                  </a:lnTo>
                  <a:lnTo>
                    <a:pt x="120" y="202"/>
                  </a:lnTo>
                  <a:lnTo>
                    <a:pt x="120" y="172"/>
                  </a:lnTo>
                  <a:lnTo>
                    <a:pt x="120" y="145"/>
                  </a:lnTo>
                  <a:lnTo>
                    <a:pt x="122" y="121"/>
                  </a:lnTo>
                  <a:lnTo>
                    <a:pt x="130" y="110"/>
                  </a:lnTo>
                  <a:lnTo>
                    <a:pt x="144" y="90"/>
                  </a:lnTo>
                  <a:lnTo>
                    <a:pt x="148" y="57"/>
                  </a:lnTo>
                  <a:lnTo>
                    <a:pt x="144" y="51"/>
                  </a:lnTo>
                  <a:lnTo>
                    <a:pt x="137" y="57"/>
                  </a:lnTo>
                  <a:lnTo>
                    <a:pt x="136" y="37"/>
                  </a:lnTo>
                  <a:lnTo>
                    <a:pt x="125" y="33"/>
                  </a:lnTo>
                  <a:lnTo>
                    <a:pt x="120" y="47"/>
                  </a:lnTo>
                  <a:lnTo>
                    <a:pt x="120" y="29"/>
                  </a:lnTo>
                  <a:lnTo>
                    <a:pt x="115" y="18"/>
                  </a:lnTo>
                  <a:lnTo>
                    <a:pt x="107" y="16"/>
                  </a:lnTo>
                  <a:lnTo>
                    <a:pt x="99" y="23"/>
                  </a:lnTo>
                  <a:lnTo>
                    <a:pt x="97" y="35"/>
                  </a:lnTo>
                  <a:lnTo>
                    <a:pt x="93" y="43"/>
                  </a:lnTo>
                  <a:lnTo>
                    <a:pt x="93" y="35"/>
                  </a:lnTo>
                  <a:lnTo>
                    <a:pt x="95" y="16"/>
                  </a:lnTo>
                  <a:lnTo>
                    <a:pt x="93" y="6"/>
                  </a:lnTo>
                  <a:lnTo>
                    <a:pt x="90" y="0"/>
                  </a:lnTo>
                  <a:lnTo>
                    <a:pt x="83" y="0"/>
                  </a:lnTo>
                  <a:lnTo>
                    <a:pt x="79" y="4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92" name="Freeform 12"/>
            <p:cNvSpPr>
              <a:spLocks/>
            </p:cNvSpPr>
            <p:nvPr/>
          </p:nvSpPr>
          <p:spPr bwMode="auto">
            <a:xfrm>
              <a:off x="315" y="2304"/>
              <a:ext cx="114" cy="188"/>
            </a:xfrm>
            <a:custGeom>
              <a:avLst/>
              <a:gdLst>
                <a:gd name="T0" fmla="*/ 5 w 114"/>
                <a:gd name="T1" fmla="*/ 8 h 188"/>
                <a:gd name="T2" fmla="*/ 0 w 114"/>
                <a:gd name="T3" fmla="*/ 45 h 188"/>
                <a:gd name="T4" fmla="*/ 19 w 114"/>
                <a:gd name="T5" fmla="*/ 91 h 188"/>
                <a:gd name="T6" fmla="*/ 55 w 114"/>
                <a:gd name="T7" fmla="*/ 132 h 188"/>
                <a:gd name="T8" fmla="*/ 84 w 114"/>
                <a:gd name="T9" fmla="*/ 168 h 188"/>
                <a:gd name="T10" fmla="*/ 113 w 114"/>
                <a:gd name="T11" fmla="*/ 187 h 188"/>
                <a:gd name="T12" fmla="*/ 50 w 114"/>
                <a:gd name="T13" fmla="*/ 0 h 188"/>
                <a:gd name="T14" fmla="*/ 5 w 114"/>
                <a:gd name="T15" fmla="*/ 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" h="188">
                  <a:moveTo>
                    <a:pt x="5" y="8"/>
                  </a:moveTo>
                  <a:lnTo>
                    <a:pt x="0" y="45"/>
                  </a:lnTo>
                  <a:lnTo>
                    <a:pt x="19" y="91"/>
                  </a:lnTo>
                  <a:lnTo>
                    <a:pt x="55" y="132"/>
                  </a:lnTo>
                  <a:lnTo>
                    <a:pt x="84" y="168"/>
                  </a:lnTo>
                  <a:lnTo>
                    <a:pt x="113" y="187"/>
                  </a:lnTo>
                  <a:lnTo>
                    <a:pt x="50" y="0"/>
                  </a:lnTo>
                  <a:lnTo>
                    <a:pt x="5" y="8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93" name="Freeform 13"/>
            <p:cNvSpPr>
              <a:spLocks/>
            </p:cNvSpPr>
            <p:nvPr/>
          </p:nvSpPr>
          <p:spPr bwMode="auto">
            <a:xfrm>
              <a:off x="305" y="2137"/>
              <a:ext cx="35" cy="170"/>
            </a:xfrm>
            <a:custGeom>
              <a:avLst/>
              <a:gdLst>
                <a:gd name="T0" fmla="*/ 0 w 35"/>
                <a:gd name="T1" fmla="*/ 0 h 170"/>
                <a:gd name="T2" fmla="*/ 0 w 35"/>
                <a:gd name="T3" fmla="*/ 58 h 170"/>
                <a:gd name="T4" fmla="*/ 0 w 35"/>
                <a:gd name="T5" fmla="*/ 154 h 170"/>
                <a:gd name="T6" fmla="*/ 34 w 35"/>
                <a:gd name="T7" fmla="*/ 169 h 170"/>
                <a:gd name="T8" fmla="*/ 0 w 35"/>
                <a:gd name="T9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70">
                  <a:moveTo>
                    <a:pt x="0" y="0"/>
                  </a:moveTo>
                  <a:lnTo>
                    <a:pt x="0" y="58"/>
                  </a:lnTo>
                  <a:lnTo>
                    <a:pt x="0" y="154"/>
                  </a:lnTo>
                  <a:lnTo>
                    <a:pt x="34" y="169"/>
                  </a:lnTo>
                  <a:lnTo>
                    <a:pt x="0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94" name="Freeform 14"/>
            <p:cNvSpPr>
              <a:spLocks/>
            </p:cNvSpPr>
            <p:nvPr/>
          </p:nvSpPr>
          <p:spPr bwMode="auto">
            <a:xfrm>
              <a:off x="304" y="1867"/>
              <a:ext cx="742" cy="635"/>
            </a:xfrm>
            <a:custGeom>
              <a:avLst/>
              <a:gdLst>
                <a:gd name="T0" fmla="*/ 452 w 742"/>
                <a:gd name="T1" fmla="*/ 28 h 635"/>
                <a:gd name="T2" fmla="*/ 387 w 742"/>
                <a:gd name="T3" fmla="*/ 14 h 635"/>
                <a:gd name="T4" fmla="*/ 326 w 742"/>
                <a:gd name="T5" fmla="*/ 8 h 635"/>
                <a:gd name="T6" fmla="*/ 285 w 742"/>
                <a:gd name="T7" fmla="*/ 0 h 635"/>
                <a:gd name="T8" fmla="*/ 248 w 742"/>
                <a:gd name="T9" fmla="*/ 0 h 635"/>
                <a:gd name="T10" fmla="*/ 217 w 742"/>
                <a:gd name="T11" fmla="*/ 10 h 635"/>
                <a:gd name="T12" fmla="*/ 178 w 742"/>
                <a:gd name="T13" fmla="*/ 10 h 635"/>
                <a:gd name="T14" fmla="*/ 159 w 742"/>
                <a:gd name="T15" fmla="*/ 14 h 635"/>
                <a:gd name="T16" fmla="*/ 148 w 742"/>
                <a:gd name="T17" fmla="*/ 10 h 635"/>
                <a:gd name="T18" fmla="*/ 94 w 742"/>
                <a:gd name="T19" fmla="*/ 37 h 635"/>
                <a:gd name="T20" fmla="*/ 65 w 742"/>
                <a:gd name="T21" fmla="*/ 49 h 635"/>
                <a:gd name="T22" fmla="*/ 48 w 742"/>
                <a:gd name="T23" fmla="*/ 75 h 635"/>
                <a:gd name="T24" fmla="*/ 20 w 742"/>
                <a:gd name="T25" fmla="*/ 108 h 635"/>
                <a:gd name="T26" fmla="*/ 2 w 742"/>
                <a:gd name="T27" fmla="*/ 132 h 635"/>
                <a:gd name="T28" fmla="*/ 2 w 742"/>
                <a:gd name="T29" fmla="*/ 159 h 635"/>
                <a:gd name="T30" fmla="*/ 0 w 742"/>
                <a:gd name="T31" fmla="*/ 207 h 635"/>
                <a:gd name="T32" fmla="*/ 0 w 742"/>
                <a:gd name="T33" fmla="*/ 234 h 635"/>
                <a:gd name="T34" fmla="*/ 15 w 742"/>
                <a:gd name="T35" fmla="*/ 313 h 635"/>
                <a:gd name="T36" fmla="*/ 31 w 742"/>
                <a:gd name="T37" fmla="*/ 390 h 635"/>
                <a:gd name="T38" fmla="*/ 48 w 742"/>
                <a:gd name="T39" fmla="*/ 469 h 635"/>
                <a:gd name="T40" fmla="*/ 69 w 742"/>
                <a:gd name="T41" fmla="*/ 514 h 635"/>
                <a:gd name="T42" fmla="*/ 85 w 742"/>
                <a:gd name="T43" fmla="*/ 551 h 635"/>
                <a:gd name="T44" fmla="*/ 115 w 742"/>
                <a:gd name="T45" fmla="*/ 587 h 635"/>
                <a:gd name="T46" fmla="*/ 143 w 742"/>
                <a:gd name="T47" fmla="*/ 630 h 635"/>
                <a:gd name="T48" fmla="*/ 324 w 742"/>
                <a:gd name="T49" fmla="*/ 632 h 635"/>
                <a:gd name="T50" fmla="*/ 391 w 742"/>
                <a:gd name="T51" fmla="*/ 632 h 635"/>
                <a:gd name="T52" fmla="*/ 491 w 742"/>
                <a:gd name="T53" fmla="*/ 626 h 635"/>
                <a:gd name="T54" fmla="*/ 530 w 742"/>
                <a:gd name="T55" fmla="*/ 634 h 635"/>
                <a:gd name="T56" fmla="*/ 567 w 742"/>
                <a:gd name="T57" fmla="*/ 510 h 635"/>
                <a:gd name="T58" fmla="*/ 571 w 742"/>
                <a:gd name="T59" fmla="*/ 423 h 635"/>
                <a:gd name="T60" fmla="*/ 558 w 742"/>
                <a:gd name="T61" fmla="*/ 317 h 635"/>
                <a:gd name="T62" fmla="*/ 535 w 742"/>
                <a:gd name="T63" fmla="*/ 287 h 635"/>
                <a:gd name="T64" fmla="*/ 589 w 742"/>
                <a:gd name="T65" fmla="*/ 325 h 635"/>
                <a:gd name="T66" fmla="*/ 626 w 742"/>
                <a:gd name="T67" fmla="*/ 360 h 635"/>
                <a:gd name="T68" fmla="*/ 665 w 742"/>
                <a:gd name="T69" fmla="*/ 390 h 635"/>
                <a:gd name="T70" fmla="*/ 691 w 742"/>
                <a:gd name="T71" fmla="*/ 345 h 635"/>
                <a:gd name="T72" fmla="*/ 713 w 742"/>
                <a:gd name="T73" fmla="*/ 317 h 635"/>
                <a:gd name="T74" fmla="*/ 735 w 742"/>
                <a:gd name="T75" fmla="*/ 266 h 635"/>
                <a:gd name="T76" fmla="*/ 741 w 742"/>
                <a:gd name="T77" fmla="*/ 221 h 635"/>
                <a:gd name="T78" fmla="*/ 704 w 742"/>
                <a:gd name="T79" fmla="*/ 203 h 635"/>
                <a:gd name="T80" fmla="*/ 630 w 742"/>
                <a:gd name="T81" fmla="*/ 144 h 635"/>
                <a:gd name="T82" fmla="*/ 574 w 742"/>
                <a:gd name="T83" fmla="*/ 91 h 635"/>
                <a:gd name="T84" fmla="*/ 535 w 742"/>
                <a:gd name="T85" fmla="*/ 43 h 635"/>
                <a:gd name="T86" fmla="*/ 502 w 742"/>
                <a:gd name="T87" fmla="*/ 28 h 635"/>
                <a:gd name="T88" fmla="*/ 471 w 742"/>
                <a:gd name="T89" fmla="*/ 28 h 635"/>
                <a:gd name="T90" fmla="*/ 433 w 742"/>
                <a:gd name="T91" fmla="*/ 28 h 635"/>
                <a:gd name="T92" fmla="*/ 452 w 742"/>
                <a:gd name="T93" fmla="*/ 28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2" h="635">
                  <a:moveTo>
                    <a:pt x="452" y="28"/>
                  </a:moveTo>
                  <a:lnTo>
                    <a:pt x="387" y="14"/>
                  </a:lnTo>
                  <a:lnTo>
                    <a:pt x="326" y="8"/>
                  </a:lnTo>
                  <a:lnTo>
                    <a:pt x="285" y="0"/>
                  </a:lnTo>
                  <a:lnTo>
                    <a:pt x="248" y="0"/>
                  </a:lnTo>
                  <a:lnTo>
                    <a:pt x="217" y="10"/>
                  </a:lnTo>
                  <a:lnTo>
                    <a:pt x="178" y="10"/>
                  </a:lnTo>
                  <a:lnTo>
                    <a:pt x="159" y="14"/>
                  </a:lnTo>
                  <a:lnTo>
                    <a:pt x="148" y="10"/>
                  </a:lnTo>
                  <a:lnTo>
                    <a:pt x="94" y="37"/>
                  </a:lnTo>
                  <a:lnTo>
                    <a:pt x="65" y="49"/>
                  </a:lnTo>
                  <a:lnTo>
                    <a:pt x="48" y="75"/>
                  </a:lnTo>
                  <a:lnTo>
                    <a:pt x="20" y="108"/>
                  </a:lnTo>
                  <a:lnTo>
                    <a:pt x="2" y="132"/>
                  </a:lnTo>
                  <a:lnTo>
                    <a:pt x="2" y="159"/>
                  </a:lnTo>
                  <a:lnTo>
                    <a:pt x="0" y="207"/>
                  </a:lnTo>
                  <a:lnTo>
                    <a:pt x="0" y="234"/>
                  </a:lnTo>
                  <a:lnTo>
                    <a:pt x="15" y="313"/>
                  </a:lnTo>
                  <a:lnTo>
                    <a:pt x="31" y="390"/>
                  </a:lnTo>
                  <a:lnTo>
                    <a:pt x="48" y="469"/>
                  </a:lnTo>
                  <a:lnTo>
                    <a:pt x="69" y="514"/>
                  </a:lnTo>
                  <a:lnTo>
                    <a:pt x="85" y="551"/>
                  </a:lnTo>
                  <a:lnTo>
                    <a:pt x="115" y="587"/>
                  </a:lnTo>
                  <a:lnTo>
                    <a:pt x="143" y="630"/>
                  </a:lnTo>
                  <a:lnTo>
                    <a:pt x="324" y="632"/>
                  </a:lnTo>
                  <a:lnTo>
                    <a:pt x="391" y="632"/>
                  </a:lnTo>
                  <a:lnTo>
                    <a:pt x="491" y="626"/>
                  </a:lnTo>
                  <a:lnTo>
                    <a:pt x="530" y="634"/>
                  </a:lnTo>
                  <a:lnTo>
                    <a:pt x="567" y="510"/>
                  </a:lnTo>
                  <a:lnTo>
                    <a:pt x="571" y="423"/>
                  </a:lnTo>
                  <a:lnTo>
                    <a:pt x="558" y="317"/>
                  </a:lnTo>
                  <a:lnTo>
                    <a:pt x="535" y="287"/>
                  </a:lnTo>
                  <a:lnTo>
                    <a:pt x="589" y="325"/>
                  </a:lnTo>
                  <a:lnTo>
                    <a:pt x="626" y="360"/>
                  </a:lnTo>
                  <a:lnTo>
                    <a:pt x="665" y="390"/>
                  </a:lnTo>
                  <a:lnTo>
                    <a:pt x="691" y="345"/>
                  </a:lnTo>
                  <a:lnTo>
                    <a:pt x="713" y="317"/>
                  </a:lnTo>
                  <a:lnTo>
                    <a:pt x="735" y="266"/>
                  </a:lnTo>
                  <a:lnTo>
                    <a:pt x="741" y="221"/>
                  </a:lnTo>
                  <a:lnTo>
                    <a:pt x="704" y="203"/>
                  </a:lnTo>
                  <a:lnTo>
                    <a:pt x="630" y="144"/>
                  </a:lnTo>
                  <a:lnTo>
                    <a:pt x="574" y="91"/>
                  </a:lnTo>
                  <a:lnTo>
                    <a:pt x="535" y="43"/>
                  </a:lnTo>
                  <a:lnTo>
                    <a:pt x="502" y="28"/>
                  </a:lnTo>
                  <a:lnTo>
                    <a:pt x="471" y="28"/>
                  </a:lnTo>
                  <a:lnTo>
                    <a:pt x="433" y="28"/>
                  </a:lnTo>
                  <a:lnTo>
                    <a:pt x="452" y="28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95" name="Freeform 15"/>
            <p:cNvSpPr>
              <a:spLocks/>
            </p:cNvSpPr>
            <p:nvPr/>
          </p:nvSpPr>
          <p:spPr bwMode="auto">
            <a:xfrm>
              <a:off x="776" y="1890"/>
              <a:ext cx="269" cy="311"/>
            </a:xfrm>
            <a:custGeom>
              <a:avLst/>
              <a:gdLst>
                <a:gd name="T0" fmla="*/ 56 w 269"/>
                <a:gd name="T1" fmla="*/ 14 h 311"/>
                <a:gd name="T2" fmla="*/ 42 w 269"/>
                <a:gd name="T3" fmla="*/ 8 h 311"/>
                <a:gd name="T4" fmla="*/ 29 w 269"/>
                <a:gd name="T5" fmla="*/ 0 h 311"/>
                <a:gd name="T6" fmla="*/ 9 w 269"/>
                <a:gd name="T7" fmla="*/ 6 h 311"/>
                <a:gd name="T8" fmla="*/ 0 w 269"/>
                <a:gd name="T9" fmla="*/ 17 h 311"/>
                <a:gd name="T10" fmla="*/ 38 w 269"/>
                <a:gd name="T11" fmla="*/ 122 h 311"/>
                <a:gd name="T12" fmla="*/ 56 w 269"/>
                <a:gd name="T13" fmla="*/ 141 h 311"/>
                <a:gd name="T14" fmla="*/ 81 w 269"/>
                <a:gd name="T15" fmla="*/ 145 h 311"/>
                <a:gd name="T16" fmla="*/ 110 w 269"/>
                <a:gd name="T17" fmla="*/ 180 h 311"/>
                <a:gd name="T18" fmla="*/ 107 w 269"/>
                <a:gd name="T19" fmla="*/ 196 h 311"/>
                <a:gd name="T20" fmla="*/ 116 w 269"/>
                <a:gd name="T21" fmla="*/ 227 h 311"/>
                <a:gd name="T22" fmla="*/ 139 w 269"/>
                <a:gd name="T23" fmla="*/ 252 h 311"/>
                <a:gd name="T24" fmla="*/ 156 w 269"/>
                <a:gd name="T25" fmla="*/ 265 h 311"/>
                <a:gd name="T26" fmla="*/ 156 w 269"/>
                <a:gd name="T27" fmla="*/ 246 h 311"/>
                <a:gd name="T28" fmla="*/ 183 w 269"/>
                <a:gd name="T29" fmla="*/ 254 h 311"/>
                <a:gd name="T30" fmla="*/ 205 w 269"/>
                <a:gd name="T31" fmla="*/ 279 h 311"/>
                <a:gd name="T32" fmla="*/ 225 w 269"/>
                <a:gd name="T33" fmla="*/ 296 h 311"/>
                <a:gd name="T34" fmla="*/ 234 w 269"/>
                <a:gd name="T35" fmla="*/ 310 h 311"/>
                <a:gd name="T36" fmla="*/ 252 w 269"/>
                <a:gd name="T37" fmla="*/ 281 h 311"/>
                <a:gd name="T38" fmla="*/ 252 w 269"/>
                <a:gd name="T39" fmla="*/ 260 h 311"/>
                <a:gd name="T40" fmla="*/ 268 w 269"/>
                <a:gd name="T41" fmla="*/ 215 h 311"/>
                <a:gd name="T42" fmla="*/ 268 w 269"/>
                <a:gd name="T43" fmla="*/ 196 h 311"/>
                <a:gd name="T44" fmla="*/ 230 w 269"/>
                <a:gd name="T45" fmla="*/ 188 h 311"/>
                <a:gd name="T46" fmla="*/ 183 w 269"/>
                <a:gd name="T47" fmla="*/ 141 h 311"/>
                <a:gd name="T48" fmla="*/ 130 w 269"/>
                <a:gd name="T49" fmla="*/ 87 h 311"/>
                <a:gd name="T50" fmla="*/ 101 w 269"/>
                <a:gd name="T51" fmla="*/ 56 h 311"/>
                <a:gd name="T52" fmla="*/ 69 w 269"/>
                <a:gd name="T53" fmla="*/ 29 h 311"/>
                <a:gd name="T54" fmla="*/ 56 w 269"/>
                <a:gd name="T55" fmla="*/ 14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9" h="311">
                  <a:moveTo>
                    <a:pt x="56" y="14"/>
                  </a:moveTo>
                  <a:lnTo>
                    <a:pt x="42" y="8"/>
                  </a:lnTo>
                  <a:lnTo>
                    <a:pt x="29" y="0"/>
                  </a:lnTo>
                  <a:lnTo>
                    <a:pt x="9" y="6"/>
                  </a:lnTo>
                  <a:lnTo>
                    <a:pt x="0" y="17"/>
                  </a:lnTo>
                  <a:lnTo>
                    <a:pt x="38" y="122"/>
                  </a:lnTo>
                  <a:lnTo>
                    <a:pt x="56" y="141"/>
                  </a:lnTo>
                  <a:lnTo>
                    <a:pt x="81" y="145"/>
                  </a:lnTo>
                  <a:lnTo>
                    <a:pt x="110" y="180"/>
                  </a:lnTo>
                  <a:lnTo>
                    <a:pt x="107" y="196"/>
                  </a:lnTo>
                  <a:lnTo>
                    <a:pt x="116" y="227"/>
                  </a:lnTo>
                  <a:lnTo>
                    <a:pt x="139" y="252"/>
                  </a:lnTo>
                  <a:lnTo>
                    <a:pt x="156" y="265"/>
                  </a:lnTo>
                  <a:lnTo>
                    <a:pt x="156" y="246"/>
                  </a:lnTo>
                  <a:lnTo>
                    <a:pt x="183" y="254"/>
                  </a:lnTo>
                  <a:lnTo>
                    <a:pt x="205" y="279"/>
                  </a:lnTo>
                  <a:lnTo>
                    <a:pt x="225" y="296"/>
                  </a:lnTo>
                  <a:lnTo>
                    <a:pt x="234" y="310"/>
                  </a:lnTo>
                  <a:lnTo>
                    <a:pt x="252" y="281"/>
                  </a:lnTo>
                  <a:lnTo>
                    <a:pt x="252" y="260"/>
                  </a:lnTo>
                  <a:lnTo>
                    <a:pt x="268" y="215"/>
                  </a:lnTo>
                  <a:lnTo>
                    <a:pt x="268" y="196"/>
                  </a:lnTo>
                  <a:lnTo>
                    <a:pt x="230" y="188"/>
                  </a:lnTo>
                  <a:lnTo>
                    <a:pt x="183" y="141"/>
                  </a:lnTo>
                  <a:lnTo>
                    <a:pt x="130" y="87"/>
                  </a:lnTo>
                  <a:lnTo>
                    <a:pt x="101" y="56"/>
                  </a:lnTo>
                  <a:lnTo>
                    <a:pt x="69" y="29"/>
                  </a:lnTo>
                  <a:lnTo>
                    <a:pt x="56" y="14"/>
                  </a:lnTo>
                </a:path>
              </a:pathLst>
            </a:custGeom>
            <a:solidFill>
              <a:srgbClr val="80C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96" name="Freeform 16"/>
            <p:cNvSpPr>
              <a:spLocks/>
            </p:cNvSpPr>
            <p:nvPr/>
          </p:nvSpPr>
          <p:spPr bwMode="auto">
            <a:xfrm>
              <a:off x="304" y="1876"/>
              <a:ext cx="573" cy="638"/>
            </a:xfrm>
            <a:custGeom>
              <a:avLst/>
              <a:gdLst>
                <a:gd name="T0" fmla="*/ 157 w 573"/>
                <a:gd name="T1" fmla="*/ 18 h 638"/>
                <a:gd name="T2" fmla="*/ 138 w 573"/>
                <a:gd name="T3" fmla="*/ 85 h 638"/>
                <a:gd name="T4" fmla="*/ 111 w 573"/>
                <a:gd name="T5" fmla="*/ 206 h 638"/>
                <a:gd name="T6" fmla="*/ 111 w 573"/>
                <a:gd name="T7" fmla="*/ 299 h 638"/>
                <a:gd name="T8" fmla="*/ 120 w 573"/>
                <a:gd name="T9" fmla="*/ 259 h 638"/>
                <a:gd name="T10" fmla="*/ 162 w 573"/>
                <a:gd name="T11" fmla="*/ 55 h 638"/>
                <a:gd name="T12" fmla="*/ 205 w 573"/>
                <a:gd name="T13" fmla="*/ 4 h 638"/>
                <a:gd name="T14" fmla="*/ 149 w 573"/>
                <a:gd name="T15" fmla="*/ 162 h 638"/>
                <a:gd name="T16" fmla="*/ 159 w 573"/>
                <a:gd name="T17" fmla="*/ 273 h 638"/>
                <a:gd name="T18" fmla="*/ 190 w 573"/>
                <a:gd name="T19" fmla="*/ 317 h 638"/>
                <a:gd name="T20" fmla="*/ 177 w 573"/>
                <a:gd name="T21" fmla="*/ 245 h 638"/>
                <a:gd name="T22" fmla="*/ 177 w 573"/>
                <a:gd name="T23" fmla="*/ 166 h 638"/>
                <a:gd name="T24" fmla="*/ 205 w 573"/>
                <a:gd name="T25" fmla="*/ 34 h 638"/>
                <a:gd name="T26" fmla="*/ 341 w 573"/>
                <a:gd name="T27" fmla="*/ 4 h 638"/>
                <a:gd name="T28" fmla="*/ 439 w 573"/>
                <a:gd name="T29" fmla="*/ 20 h 638"/>
                <a:gd name="T30" fmla="*/ 419 w 573"/>
                <a:gd name="T31" fmla="*/ 135 h 638"/>
                <a:gd name="T32" fmla="*/ 400 w 573"/>
                <a:gd name="T33" fmla="*/ 245 h 638"/>
                <a:gd name="T34" fmla="*/ 395 w 573"/>
                <a:gd name="T35" fmla="*/ 313 h 638"/>
                <a:gd name="T36" fmla="*/ 428 w 573"/>
                <a:gd name="T37" fmla="*/ 322 h 638"/>
                <a:gd name="T38" fmla="*/ 389 w 573"/>
                <a:gd name="T39" fmla="*/ 435 h 638"/>
                <a:gd name="T40" fmla="*/ 413 w 573"/>
                <a:gd name="T41" fmla="*/ 506 h 638"/>
                <a:gd name="T42" fmla="*/ 483 w 573"/>
                <a:gd name="T43" fmla="*/ 352 h 638"/>
                <a:gd name="T44" fmla="*/ 511 w 573"/>
                <a:gd name="T45" fmla="*/ 291 h 638"/>
                <a:gd name="T46" fmla="*/ 561 w 573"/>
                <a:gd name="T47" fmla="*/ 336 h 638"/>
                <a:gd name="T48" fmla="*/ 572 w 573"/>
                <a:gd name="T49" fmla="*/ 435 h 638"/>
                <a:gd name="T50" fmla="*/ 561 w 573"/>
                <a:gd name="T51" fmla="*/ 516 h 638"/>
                <a:gd name="T52" fmla="*/ 535 w 573"/>
                <a:gd name="T53" fmla="*/ 615 h 638"/>
                <a:gd name="T54" fmla="*/ 428 w 573"/>
                <a:gd name="T55" fmla="*/ 633 h 638"/>
                <a:gd name="T56" fmla="*/ 238 w 573"/>
                <a:gd name="T57" fmla="*/ 633 h 638"/>
                <a:gd name="T58" fmla="*/ 133 w 573"/>
                <a:gd name="T59" fmla="*/ 627 h 638"/>
                <a:gd name="T60" fmla="*/ 63 w 573"/>
                <a:gd name="T61" fmla="*/ 524 h 638"/>
                <a:gd name="T62" fmla="*/ 39 w 573"/>
                <a:gd name="T63" fmla="*/ 410 h 638"/>
                <a:gd name="T64" fmla="*/ 11 w 573"/>
                <a:gd name="T65" fmla="*/ 291 h 638"/>
                <a:gd name="T66" fmla="*/ 0 w 573"/>
                <a:gd name="T67" fmla="*/ 198 h 638"/>
                <a:gd name="T68" fmla="*/ 0 w 573"/>
                <a:gd name="T69" fmla="*/ 123 h 638"/>
                <a:gd name="T70" fmla="*/ 46 w 573"/>
                <a:gd name="T71" fmla="*/ 65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73" h="638">
                  <a:moveTo>
                    <a:pt x="68" y="47"/>
                  </a:moveTo>
                  <a:lnTo>
                    <a:pt x="157" y="18"/>
                  </a:lnTo>
                  <a:lnTo>
                    <a:pt x="157" y="32"/>
                  </a:lnTo>
                  <a:lnTo>
                    <a:pt x="138" y="85"/>
                  </a:lnTo>
                  <a:lnTo>
                    <a:pt x="124" y="131"/>
                  </a:lnTo>
                  <a:lnTo>
                    <a:pt x="111" y="206"/>
                  </a:lnTo>
                  <a:lnTo>
                    <a:pt x="111" y="257"/>
                  </a:lnTo>
                  <a:lnTo>
                    <a:pt x="111" y="299"/>
                  </a:lnTo>
                  <a:lnTo>
                    <a:pt x="120" y="289"/>
                  </a:lnTo>
                  <a:lnTo>
                    <a:pt x="120" y="259"/>
                  </a:lnTo>
                  <a:lnTo>
                    <a:pt x="120" y="208"/>
                  </a:lnTo>
                  <a:lnTo>
                    <a:pt x="162" y="55"/>
                  </a:lnTo>
                  <a:lnTo>
                    <a:pt x="181" y="2"/>
                  </a:lnTo>
                  <a:lnTo>
                    <a:pt x="205" y="4"/>
                  </a:lnTo>
                  <a:lnTo>
                    <a:pt x="168" y="75"/>
                  </a:lnTo>
                  <a:lnTo>
                    <a:pt x="149" y="162"/>
                  </a:lnTo>
                  <a:lnTo>
                    <a:pt x="149" y="214"/>
                  </a:lnTo>
                  <a:lnTo>
                    <a:pt x="159" y="273"/>
                  </a:lnTo>
                  <a:lnTo>
                    <a:pt x="175" y="311"/>
                  </a:lnTo>
                  <a:lnTo>
                    <a:pt x="190" y="317"/>
                  </a:lnTo>
                  <a:lnTo>
                    <a:pt x="190" y="281"/>
                  </a:lnTo>
                  <a:lnTo>
                    <a:pt x="177" y="245"/>
                  </a:lnTo>
                  <a:lnTo>
                    <a:pt x="177" y="218"/>
                  </a:lnTo>
                  <a:lnTo>
                    <a:pt x="177" y="166"/>
                  </a:lnTo>
                  <a:lnTo>
                    <a:pt x="190" y="115"/>
                  </a:lnTo>
                  <a:lnTo>
                    <a:pt x="205" y="34"/>
                  </a:lnTo>
                  <a:lnTo>
                    <a:pt x="223" y="0"/>
                  </a:lnTo>
                  <a:lnTo>
                    <a:pt x="341" y="4"/>
                  </a:lnTo>
                  <a:lnTo>
                    <a:pt x="408" y="14"/>
                  </a:lnTo>
                  <a:lnTo>
                    <a:pt x="439" y="20"/>
                  </a:lnTo>
                  <a:lnTo>
                    <a:pt x="428" y="59"/>
                  </a:lnTo>
                  <a:lnTo>
                    <a:pt x="419" y="135"/>
                  </a:lnTo>
                  <a:lnTo>
                    <a:pt x="408" y="178"/>
                  </a:lnTo>
                  <a:lnTo>
                    <a:pt x="400" y="245"/>
                  </a:lnTo>
                  <a:lnTo>
                    <a:pt x="395" y="295"/>
                  </a:lnTo>
                  <a:lnTo>
                    <a:pt x="395" y="313"/>
                  </a:lnTo>
                  <a:lnTo>
                    <a:pt x="435" y="291"/>
                  </a:lnTo>
                  <a:lnTo>
                    <a:pt x="428" y="322"/>
                  </a:lnTo>
                  <a:lnTo>
                    <a:pt x="406" y="392"/>
                  </a:lnTo>
                  <a:lnTo>
                    <a:pt x="389" y="435"/>
                  </a:lnTo>
                  <a:lnTo>
                    <a:pt x="389" y="461"/>
                  </a:lnTo>
                  <a:lnTo>
                    <a:pt x="413" y="506"/>
                  </a:lnTo>
                  <a:lnTo>
                    <a:pt x="432" y="429"/>
                  </a:lnTo>
                  <a:lnTo>
                    <a:pt x="483" y="352"/>
                  </a:lnTo>
                  <a:lnTo>
                    <a:pt x="511" y="305"/>
                  </a:lnTo>
                  <a:lnTo>
                    <a:pt x="511" y="291"/>
                  </a:lnTo>
                  <a:lnTo>
                    <a:pt x="542" y="317"/>
                  </a:lnTo>
                  <a:lnTo>
                    <a:pt x="561" y="336"/>
                  </a:lnTo>
                  <a:lnTo>
                    <a:pt x="565" y="386"/>
                  </a:lnTo>
                  <a:lnTo>
                    <a:pt x="572" y="435"/>
                  </a:lnTo>
                  <a:lnTo>
                    <a:pt x="572" y="477"/>
                  </a:lnTo>
                  <a:lnTo>
                    <a:pt x="561" y="516"/>
                  </a:lnTo>
                  <a:lnTo>
                    <a:pt x="550" y="568"/>
                  </a:lnTo>
                  <a:lnTo>
                    <a:pt x="535" y="615"/>
                  </a:lnTo>
                  <a:lnTo>
                    <a:pt x="528" y="637"/>
                  </a:lnTo>
                  <a:lnTo>
                    <a:pt x="428" y="633"/>
                  </a:lnTo>
                  <a:lnTo>
                    <a:pt x="347" y="627"/>
                  </a:lnTo>
                  <a:lnTo>
                    <a:pt x="238" y="633"/>
                  </a:lnTo>
                  <a:lnTo>
                    <a:pt x="144" y="627"/>
                  </a:lnTo>
                  <a:lnTo>
                    <a:pt x="133" y="627"/>
                  </a:lnTo>
                  <a:lnTo>
                    <a:pt x="111" y="586"/>
                  </a:lnTo>
                  <a:lnTo>
                    <a:pt x="63" y="524"/>
                  </a:lnTo>
                  <a:lnTo>
                    <a:pt x="50" y="463"/>
                  </a:lnTo>
                  <a:lnTo>
                    <a:pt x="39" y="410"/>
                  </a:lnTo>
                  <a:lnTo>
                    <a:pt x="20" y="348"/>
                  </a:lnTo>
                  <a:lnTo>
                    <a:pt x="11" y="291"/>
                  </a:lnTo>
                  <a:lnTo>
                    <a:pt x="0" y="241"/>
                  </a:lnTo>
                  <a:lnTo>
                    <a:pt x="0" y="198"/>
                  </a:lnTo>
                  <a:lnTo>
                    <a:pt x="0" y="160"/>
                  </a:lnTo>
                  <a:lnTo>
                    <a:pt x="0" y="123"/>
                  </a:lnTo>
                  <a:lnTo>
                    <a:pt x="26" y="95"/>
                  </a:lnTo>
                  <a:lnTo>
                    <a:pt x="46" y="65"/>
                  </a:lnTo>
                  <a:lnTo>
                    <a:pt x="68" y="47"/>
                  </a:lnTo>
                </a:path>
              </a:pathLst>
            </a:custGeom>
            <a:solidFill>
              <a:srgbClr val="80C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97" name="Freeform 17"/>
            <p:cNvSpPr>
              <a:spLocks/>
            </p:cNvSpPr>
            <p:nvPr/>
          </p:nvSpPr>
          <p:spPr bwMode="auto">
            <a:xfrm>
              <a:off x="389" y="1800"/>
              <a:ext cx="399" cy="97"/>
            </a:xfrm>
            <a:custGeom>
              <a:avLst/>
              <a:gdLst>
                <a:gd name="T0" fmla="*/ 91 w 399"/>
                <a:gd name="T1" fmla="*/ 18 h 97"/>
                <a:gd name="T2" fmla="*/ 68 w 399"/>
                <a:gd name="T3" fmla="*/ 36 h 97"/>
                <a:gd name="T4" fmla="*/ 20 w 399"/>
                <a:gd name="T5" fmla="*/ 75 h 97"/>
                <a:gd name="T6" fmla="*/ 0 w 399"/>
                <a:gd name="T7" fmla="*/ 96 h 97"/>
                <a:gd name="T8" fmla="*/ 137 w 399"/>
                <a:gd name="T9" fmla="*/ 64 h 97"/>
                <a:gd name="T10" fmla="*/ 212 w 399"/>
                <a:gd name="T11" fmla="*/ 64 h 97"/>
                <a:gd name="T12" fmla="*/ 265 w 399"/>
                <a:gd name="T13" fmla="*/ 69 h 97"/>
                <a:gd name="T14" fmla="*/ 358 w 399"/>
                <a:gd name="T15" fmla="*/ 80 h 97"/>
                <a:gd name="T16" fmla="*/ 371 w 399"/>
                <a:gd name="T17" fmla="*/ 85 h 97"/>
                <a:gd name="T18" fmla="*/ 398 w 399"/>
                <a:gd name="T19" fmla="*/ 75 h 97"/>
                <a:gd name="T20" fmla="*/ 380 w 399"/>
                <a:gd name="T21" fmla="*/ 68 h 97"/>
                <a:gd name="T22" fmla="*/ 347 w 399"/>
                <a:gd name="T23" fmla="*/ 55 h 97"/>
                <a:gd name="T24" fmla="*/ 310 w 399"/>
                <a:gd name="T25" fmla="*/ 41 h 97"/>
                <a:gd name="T26" fmla="*/ 278 w 399"/>
                <a:gd name="T27" fmla="*/ 28 h 97"/>
                <a:gd name="T28" fmla="*/ 272 w 399"/>
                <a:gd name="T29" fmla="*/ 20 h 97"/>
                <a:gd name="T30" fmla="*/ 270 w 399"/>
                <a:gd name="T31" fmla="*/ 18 h 97"/>
                <a:gd name="T32" fmla="*/ 252 w 399"/>
                <a:gd name="T33" fmla="*/ 4 h 97"/>
                <a:gd name="T34" fmla="*/ 206 w 399"/>
                <a:gd name="T35" fmla="*/ 0 h 97"/>
                <a:gd name="T36" fmla="*/ 161 w 399"/>
                <a:gd name="T37" fmla="*/ 0 h 97"/>
                <a:gd name="T38" fmla="*/ 117 w 399"/>
                <a:gd name="T39" fmla="*/ 9 h 97"/>
                <a:gd name="T40" fmla="*/ 93 w 399"/>
                <a:gd name="T41" fmla="*/ 14 h 97"/>
                <a:gd name="T42" fmla="*/ 91 w 399"/>
                <a:gd name="T43" fmla="*/ 1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9" h="97">
                  <a:moveTo>
                    <a:pt x="91" y="18"/>
                  </a:moveTo>
                  <a:lnTo>
                    <a:pt x="68" y="36"/>
                  </a:lnTo>
                  <a:lnTo>
                    <a:pt x="20" y="75"/>
                  </a:lnTo>
                  <a:lnTo>
                    <a:pt x="0" y="96"/>
                  </a:lnTo>
                  <a:lnTo>
                    <a:pt x="137" y="64"/>
                  </a:lnTo>
                  <a:lnTo>
                    <a:pt x="212" y="64"/>
                  </a:lnTo>
                  <a:lnTo>
                    <a:pt x="265" y="69"/>
                  </a:lnTo>
                  <a:lnTo>
                    <a:pt x="358" y="80"/>
                  </a:lnTo>
                  <a:lnTo>
                    <a:pt x="371" y="85"/>
                  </a:lnTo>
                  <a:lnTo>
                    <a:pt x="398" y="75"/>
                  </a:lnTo>
                  <a:lnTo>
                    <a:pt x="380" y="68"/>
                  </a:lnTo>
                  <a:lnTo>
                    <a:pt x="347" y="55"/>
                  </a:lnTo>
                  <a:lnTo>
                    <a:pt x="310" y="41"/>
                  </a:lnTo>
                  <a:lnTo>
                    <a:pt x="278" y="28"/>
                  </a:lnTo>
                  <a:lnTo>
                    <a:pt x="272" y="20"/>
                  </a:lnTo>
                  <a:lnTo>
                    <a:pt x="270" y="18"/>
                  </a:lnTo>
                  <a:lnTo>
                    <a:pt x="252" y="4"/>
                  </a:lnTo>
                  <a:lnTo>
                    <a:pt x="206" y="0"/>
                  </a:lnTo>
                  <a:lnTo>
                    <a:pt x="161" y="0"/>
                  </a:lnTo>
                  <a:lnTo>
                    <a:pt x="117" y="9"/>
                  </a:lnTo>
                  <a:lnTo>
                    <a:pt x="93" y="14"/>
                  </a:lnTo>
                  <a:lnTo>
                    <a:pt x="91" y="18"/>
                  </a:lnTo>
                </a:path>
              </a:pathLst>
            </a:custGeom>
            <a:solidFill>
              <a:srgbClr val="80C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98" name="Freeform 18"/>
            <p:cNvSpPr>
              <a:spLocks/>
            </p:cNvSpPr>
            <p:nvPr/>
          </p:nvSpPr>
          <p:spPr bwMode="auto">
            <a:xfrm>
              <a:off x="482" y="1757"/>
              <a:ext cx="179" cy="53"/>
            </a:xfrm>
            <a:custGeom>
              <a:avLst/>
              <a:gdLst>
                <a:gd name="T0" fmla="*/ 174 w 179"/>
                <a:gd name="T1" fmla="*/ 37 h 53"/>
                <a:gd name="T2" fmla="*/ 173 w 179"/>
                <a:gd name="T3" fmla="*/ 36 h 53"/>
                <a:gd name="T4" fmla="*/ 164 w 179"/>
                <a:gd name="T5" fmla="*/ 31 h 53"/>
                <a:gd name="T6" fmla="*/ 153 w 179"/>
                <a:gd name="T7" fmla="*/ 26 h 53"/>
                <a:gd name="T8" fmla="*/ 137 w 179"/>
                <a:gd name="T9" fmla="*/ 16 h 53"/>
                <a:gd name="T10" fmla="*/ 127 w 179"/>
                <a:gd name="T11" fmla="*/ 11 h 53"/>
                <a:gd name="T12" fmla="*/ 116 w 179"/>
                <a:gd name="T13" fmla="*/ 8 h 53"/>
                <a:gd name="T14" fmla="*/ 111 w 179"/>
                <a:gd name="T15" fmla="*/ 7 h 53"/>
                <a:gd name="T16" fmla="*/ 97 w 179"/>
                <a:gd name="T17" fmla="*/ 5 h 53"/>
                <a:gd name="T18" fmla="*/ 86 w 179"/>
                <a:gd name="T19" fmla="*/ 3 h 53"/>
                <a:gd name="T20" fmla="*/ 69 w 179"/>
                <a:gd name="T21" fmla="*/ 2 h 53"/>
                <a:gd name="T22" fmla="*/ 55 w 179"/>
                <a:gd name="T23" fmla="*/ 2 h 53"/>
                <a:gd name="T24" fmla="*/ 37 w 179"/>
                <a:gd name="T25" fmla="*/ 0 h 53"/>
                <a:gd name="T26" fmla="*/ 19 w 179"/>
                <a:gd name="T27" fmla="*/ 3 h 53"/>
                <a:gd name="T28" fmla="*/ 18 w 179"/>
                <a:gd name="T29" fmla="*/ 3 h 53"/>
                <a:gd name="T30" fmla="*/ 12 w 179"/>
                <a:gd name="T31" fmla="*/ 11 h 53"/>
                <a:gd name="T32" fmla="*/ 5 w 179"/>
                <a:gd name="T33" fmla="*/ 20 h 53"/>
                <a:gd name="T34" fmla="*/ 2 w 179"/>
                <a:gd name="T35" fmla="*/ 31 h 53"/>
                <a:gd name="T36" fmla="*/ 0 w 179"/>
                <a:gd name="T37" fmla="*/ 39 h 53"/>
                <a:gd name="T38" fmla="*/ 0 w 179"/>
                <a:gd name="T39" fmla="*/ 44 h 53"/>
                <a:gd name="T40" fmla="*/ 0 w 179"/>
                <a:gd name="T41" fmla="*/ 50 h 53"/>
                <a:gd name="T42" fmla="*/ 2 w 179"/>
                <a:gd name="T43" fmla="*/ 52 h 53"/>
                <a:gd name="T44" fmla="*/ 14 w 179"/>
                <a:gd name="T45" fmla="*/ 50 h 53"/>
                <a:gd name="T46" fmla="*/ 32 w 179"/>
                <a:gd name="T47" fmla="*/ 44 h 53"/>
                <a:gd name="T48" fmla="*/ 51 w 179"/>
                <a:gd name="T49" fmla="*/ 41 h 53"/>
                <a:gd name="T50" fmla="*/ 83 w 179"/>
                <a:gd name="T51" fmla="*/ 37 h 53"/>
                <a:gd name="T52" fmla="*/ 95 w 179"/>
                <a:gd name="T53" fmla="*/ 36 h 53"/>
                <a:gd name="T54" fmla="*/ 116 w 179"/>
                <a:gd name="T55" fmla="*/ 36 h 53"/>
                <a:gd name="T56" fmla="*/ 134 w 179"/>
                <a:gd name="T57" fmla="*/ 37 h 53"/>
                <a:gd name="T58" fmla="*/ 148 w 179"/>
                <a:gd name="T59" fmla="*/ 39 h 53"/>
                <a:gd name="T60" fmla="*/ 157 w 179"/>
                <a:gd name="T61" fmla="*/ 42 h 53"/>
                <a:gd name="T62" fmla="*/ 167 w 179"/>
                <a:gd name="T63" fmla="*/ 47 h 53"/>
                <a:gd name="T64" fmla="*/ 174 w 179"/>
                <a:gd name="T65" fmla="*/ 50 h 53"/>
                <a:gd name="T66" fmla="*/ 178 w 179"/>
                <a:gd name="T67" fmla="*/ 52 h 53"/>
                <a:gd name="T68" fmla="*/ 178 w 179"/>
                <a:gd name="T69" fmla="*/ 44 h 53"/>
                <a:gd name="T70" fmla="*/ 176 w 179"/>
                <a:gd name="T71" fmla="*/ 39 h 53"/>
                <a:gd name="T72" fmla="*/ 174 w 179"/>
                <a:gd name="T73" fmla="*/ 3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9" h="53">
                  <a:moveTo>
                    <a:pt x="174" y="37"/>
                  </a:moveTo>
                  <a:lnTo>
                    <a:pt x="173" y="36"/>
                  </a:lnTo>
                  <a:lnTo>
                    <a:pt x="164" y="31"/>
                  </a:lnTo>
                  <a:lnTo>
                    <a:pt x="153" y="26"/>
                  </a:lnTo>
                  <a:lnTo>
                    <a:pt x="137" y="16"/>
                  </a:lnTo>
                  <a:lnTo>
                    <a:pt x="127" y="11"/>
                  </a:lnTo>
                  <a:lnTo>
                    <a:pt x="116" y="8"/>
                  </a:lnTo>
                  <a:lnTo>
                    <a:pt x="111" y="7"/>
                  </a:lnTo>
                  <a:lnTo>
                    <a:pt x="97" y="5"/>
                  </a:lnTo>
                  <a:lnTo>
                    <a:pt x="86" y="3"/>
                  </a:lnTo>
                  <a:lnTo>
                    <a:pt x="69" y="2"/>
                  </a:lnTo>
                  <a:lnTo>
                    <a:pt x="55" y="2"/>
                  </a:lnTo>
                  <a:lnTo>
                    <a:pt x="37" y="0"/>
                  </a:lnTo>
                  <a:lnTo>
                    <a:pt x="19" y="3"/>
                  </a:lnTo>
                  <a:lnTo>
                    <a:pt x="18" y="3"/>
                  </a:lnTo>
                  <a:lnTo>
                    <a:pt x="12" y="11"/>
                  </a:lnTo>
                  <a:lnTo>
                    <a:pt x="5" y="20"/>
                  </a:lnTo>
                  <a:lnTo>
                    <a:pt x="2" y="31"/>
                  </a:lnTo>
                  <a:lnTo>
                    <a:pt x="0" y="39"/>
                  </a:lnTo>
                  <a:lnTo>
                    <a:pt x="0" y="44"/>
                  </a:lnTo>
                  <a:lnTo>
                    <a:pt x="0" y="50"/>
                  </a:lnTo>
                  <a:lnTo>
                    <a:pt x="2" y="52"/>
                  </a:lnTo>
                  <a:lnTo>
                    <a:pt x="14" y="50"/>
                  </a:lnTo>
                  <a:lnTo>
                    <a:pt x="32" y="44"/>
                  </a:lnTo>
                  <a:lnTo>
                    <a:pt x="51" y="41"/>
                  </a:lnTo>
                  <a:lnTo>
                    <a:pt x="83" y="37"/>
                  </a:lnTo>
                  <a:lnTo>
                    <a:pt x="95" y="36"/>
                  </a:lnTo>
                  <a:lnTo>
                    <a:pt x="116" y="36"/>
                  </a:lnTo>
                  <a:lnTo>
                    <a:pt x="134" y="37"/>
                  </a:lnTo>
                  <a:lnTo>
                    <a:pt x="148" y="39"/>
                  </a:lnTo>
                  <a:lnTo>
                    <a:pt x="157" y="42"/>
                  </a:lnTo>
                  <a:lnTo>
                    <a:pt x="167" y="47"/>
                  </a:lnTo>
                  <a:lnTo>
                    <a:pt x="174" y="50"/>
                  </a:lnTo>
                  <a:lnTo>
                    <a:pt x="178" y="52"/>
                  </a:lnTo>
                  <a:lnTo>
                    <a:pt x="178" y="44"/>
                  </a:lnTo>
                  <a:lnTo>
                    <a:pt x="176" y="39"/>
                  </a:lnTo>
                  <a:lnTo>
                    <a:pt x="174" y="37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499" name="Freeform 19"/>
            <p:cNvSpPr>
              <a:spLocks/>
            </p:cNvSpPr>
            <p:nvPr/>
          </p:nvSpPr>
          <p:spPr bwMode="auto">
            <a:xfrm>
              <a:off x="500" y="1719"/>
              <a:ext cx="164" cy="74"/>
            </a:xfrm>
            <a:custGeom>
              <a:avLst/>
              <a:gdLst>
                <a:gd name="T0" fmla="*/ 9 w 164"/>
                <a:gd name="T1" fmla="*/ 32 h 74"/>
                <a:gd name="T2" fmla="*/ 23 w 164"/>
                <a:gd name="T3" fmla="*/ 31 h 74"/>
                <a:gd name="T4" fmla="*/ 47 w 164"/>
                <a:gd name="T5" fmla="*/ 29 h 74"/>
                <a:gd name="T6" fmla="*/ 63 w 164"/>
                <a:gd name="T7" fmla="*/ 29 h 74"/>
                <a:gd name="T8" fmla="*/ 81 w 164"/>
                <a:gd name="T9" fmla="*/ 29 h 74"/>
                <a:gd name="T10" fmla="*/ 100 w 164"/>
                <a:gd name="T11" fmla="*/ 34 h 74"/>
                <a:gd name="T12" fmla="*/ 116 w 164"/>
                <a:gd name="T13" fmla="*/ 41 h 74"/>
                <a:gd name="T14" fmla="*/ 116 w 164"/>
                <a:gd name="T15" fmla="*/ 34 h 74"/>
                <a:gd name="T16" fmla="*/ 116 w 164"/>
                <a:gd name="T17" fmla="*/ 24 h 74"/>
                <a:gd name="T18" fmla="*/ 110 w 164"/>
                <a:gd name="T19" fmla="*/ 12 h 74"/>
                <a:gd name="T20" fmla="*/ 107 w 164"/>
                <a:gd name="T21" fmla="*/ 8 h 74"/>
                <a:gd name="T22" fmla="*/ 105 w 164"/>
                <a:gd name="T23" fmla="*/ 8 h 74"/>
                <a:gd name="T24" fmla="*/ 109 w 164"/>
                <a:gd name="T25" fmla="*/ 0 h 74"/>
                <a:gd name="T26" fmla="*/ 119 w 164"/>
                <a:gd name="T27" fmla="*/ 0 h 74"/>
                <a:gd name="T28" fmla="*/ 128 w 164"/>
                <a:gd name="T29" fmla="*/ 2 h 74"/>
                <a:gd name="T30" fmla="*/ 123 w 164"/>
                <a:gd name="T31" fmla="*/ 8 h 74"/>
                <a:gd name="T32" fmla="*/ 126 w 164"/>
                <a:gd name="T33" fmla="*/ 19 h 74"/>
                <a:gd name="T34" fmla="*/ 137 w 164"/>
                <a:gd name="T35" fmla="*/ 31 h 74"/>
                <a:gd name="T36" fmla="*/ 140 w 164"/>
                <a:gd name="T37" fmla="*/ 41 h 74"/>
                <a:gd name="T38" fmla="*/ 144 w 164"/>
                <a:gd name="T39" fmla="*/ 51 h 74"/>
                <a:gd name="T40" fmla="*/ 152 w 164"/>
                <a:gd name="T41" fmla="*/ 61 h 74"/>
                <a:gd name="T42" fmla="*/ 163 w 164"/>
                <a:gd name="T43" fmla="*/ 68 h 74"/>
                <a:gd name="T44" fmla="*/ 163 w 164"/>
                <a:gd name="T45" fmla="*/ 71 h 74"/>
                <a:gd name="T46" fmla="*/ 158 w 164"/>
                <a:gd name="T47" fmla="*/ 73 h 74"/>
                <a:gd name="T48" fmla="*/ 147 w 164"/>
                <a:gd name="T49" fmla="*/ 66 h 74"/>
                <a:gd name="T50" fmla="*/ 123 w 164"/>
                <a:gd name="T51" fmla="*/ 51 h 74"/>
                <a:gd name="T52" fmla="*/ 96 w 164"/>
                <a:gd name="T53" fmla="*/ 42 h 74"/>
                <a:gd name="T54" fmla="*/ 79 w 164"/>
                <a:gd name="T55" fmla="*/ 39 h 74"/>
                <a:gd name="T56" fmla="*/ 49 w 164"/>
                <a:gd name="T57" fmla="*/ 37 h 74"/>
                <a:gd name="T58" fmla="*/ 28 w 164"/>
                <a:gd name="T59" fmla="*/ 37 h 74"/>
                <a:gd name="T60" fmla="*/ 12 w 164"/>
                <a:gd name="T61" fmla="*/ 37 h 74"/>
                <a:gd name="T62" fmla="*/ 0 w 164"/>
                <a:gd name="T63" fmla="*/ 39 h 74"/>
                <a:gd name="T64" fmla="*/ 4 w 164"/>
                <a:gd name="T65" fmla="*/ 32 h 74"/>
                <a:gd name="T66" fmla="*/ 9 w 164"/>
                <a:gd name="T67" fmla="*/ 3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4" h="74">
                  <a:moveTo>
                    <a:pt x="9" y="32"/>
                  </a:moveTo>
                  <a:lnTo>
                    <a:pt x="23" y="31"/>
                  </a:lnTo>
                  <a:lnTo>
                    <a:pt x="47" y="29"/>
                  </a:lnTo>
                  <a:lnTo>
                    <a:pt x="63" y="29"/>
                  </a:lnTo>
                  <a:lnTo>
                    <a:pt x="81" y="29"/>
                  </a:lnTo>
                  <a:lnTo>
                    <a:pt x="100" y="34"/>
                  </a:lnTo>
                  <a:lnTo>
                    <a:pt x="116" y="41"/>
                  </a:lnTo>
                  <a:lnTo>
                    <a:pt x="116" y="34"/>
                  </a:lnTo>
                  <a:lnTo>
                    <a:pt x="116" y="24"/>
                  </a:lnTo>
                  <a:lnTo>
                    <a:pt x="110" y="12"/>
                  </a:lnTo>
                  <a:lnTo>
                    <a:pt x="107" y="8"/>
                  </a:lnTo>
                  <a:lnTo>
                    <a:pt x="105" y="8"/>
                  </a:lnTo>
                  <a:lnTo>
                    <a:pt x="109" y="0"/>
                  </a:lnTo>
                  <a:lnTo>
                    <a:pt x="119" y="0"/>
                  </a:lnTo>
                  <a:lnTo>
                    <a:pt x="128" y="2"/>
                  </a:lnTo>
                  <a:lnTo>
                    <a:pt x="123" y="8"/>
                  </a:lnTo>
                  <a:lnTo>
                    <a:pt x="126" y="19"/>
                  </a:lnTo>
                  <a:lnTo>
                    <a:pt x="137" y="31"/>
                  </a:lnTo>
                  <a:lnTo>
                    <a:pt x="140" y="41"/>
                  </a:lnTo>
                  <a:lnTo>
                    <a:pt x="144" y="51"/>
                  </a:lnTo>
                  <a:lnTo>
                    <a:pt x="152" y="61"/>
                  </a:lnTo>
                  <a:lnTo>
                    <a:pt x="163" y="68"/>
                  </a:lnTo>
                  <a:lnTo>
                    <a:pt x="163" y="71"/>
                  </a:lnTo>
                  <a:lnTo>
                    <a:pt x="158" y="73"/>
                  </a:lnTo>
                  <a:lnTo>
                    <a:pt x="147" y="66"/>
                  </a:lnTo>
                  <a:lnTo>
                    <a:pt x="123" y="51"/>
                  </a:lnTo>
                  <a:lnTo>
                    <a:pt x="96" y="42"/>
                  </a:lnTo>
                  <a:lnTo>
                    <a:pt x="79" y="39"/>
                  </a:lnTo>
                  <a:lnTo>
                    <a:pt x="49" y="37"/>
                  </a:lnTo>
                  <a:lnTo>
                    <a:pt x="28" y="37"/>
                  </a:lnTo>
                  <a:lnTo>
                    <a:pt x="12" y="37"/>
                  </a:lnTo>
                  <a:lnTo>
                    <a:pt x="0" y="39"/>
                  </a:lnTo>
                  <a:lnTo>
                    <a:pt x="4" y="32"/>
                  </a:lnTo>
                  <a:lnTo>
                    <a:pt x="9" y="32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00" name="Freeform 20"/>
            <p:cNvSpPr>
              <a:spLocks/>
            </p:cNvSpPr>
            <p:nvPr/>
          </p:nvSpPr>
          <p:spPr bwMode="auto">
            <a:xfrm>
              <a:off x="634" y="1821"/>
              <a:ext cx="168" cy="60"/>
            </a:xfrm>
            <a:custGeom>
              <a:avLst/>
              <a:gdLst>
                <a:gd name="T0" fmla="*/ 33 w 168"/>
                <a:gd name="T1" fmla="*/ 0 h 60"/>
                <a:gd name="T2" fmla="*/ 0 w 168"/>
                <a:gd name="T3" fmla="*/ 3 h 60"/>
                <a:gd name="T4" fmla="*/ 35 w 168"/>
                <a:gd name="T5" fmla="*/ 5 h 60"/>
                <a:gd name="T6" fmla="*/ 33 w 168"/>
                <a:gd name="T7" fmla="*/ 15 h 60"/>
                <a:gd name="T8" fmla="*/ 28 w 168"/>
                <a:gd name="T9" fmla="*/ 31 h 60"/>
                <a:gd name="T10" fmla="*/ 35 w 168"/>
                <a:gd name="T11" fmla="*/ 25 h 60"/>
                <a:gd name="T12" fmla="*/ 50 w 168"/>
                <a:gd name="T13" fmla="*/ 18 h 60"/>
                <a:gd name="T14" fmla="*/ 63 w 168"/>
                <a:gd name="T15" fmla="*/ 25 h 60"/>
                <a:gd name="T16" fmla="*/ 71 w 168"/>
                <a:gd name="T17" fmla="*/ 36 h 60"/>
                <a:gd name="T18" fmla="*/ 64 w 168"/>
                <a:gd name="T19" fmla="*/ 49 h 60"/>
                <a:gd name="T20" fmla="*/ 99 w 168"/>
                <a:gd name="T21" fmla="*/ 38 h 60"/>
                <a:gd name="T22" fmla="*/ 120 w 168"/>
                <a:gd name="T23" fmla="*/ 43 h 60"/>
                <a:gd name="T24" fmla="*/ 125 w 168"/>
                <a:gd name="T25" fmla="*/ 52 h 60"/>
                <a:gd name="T26" fmla="*/ 167 w 168"/>
                <a:gd name="T27" fmla="*/ 59 h 60"/>
                <a:gd name="T28" fmla="*/ 150 w 168"/>
                <a:gd name="T29" fmla="*/ 49 h 60"/>
                <a:gd name="T30" fmla="*/ 113 w 168"/>
                <a:gd name="T31" fmla="*/ 38 h 60"/>
                <a:gd name="T32" fmla="*/ 92 w 168"/>
                <a:gd name="T33" fmla="*/ 28 h 60"/>
                <a:gd name="T34" fmla="*/ 73 w 168"/>
                <a:gd name="T35" fmla="*/ 21 h 60"/>
                <a:gd name="T36" fmla="*/ 56 w 168"/>
                <a:gd name="T37" fmla="*/ 13 h 60"/>
                <a:gd name="T38" fmla="*/ 47 w 168"/>
                <a:gd name="T39" fmla="*/ 10 h 60"/>
                <a:gd name="T40" fmla="*/ 38 w 168"/>
                <a:gd name="T41" fmla="*/ 0 h 60"/>
                <a:gd name="T42" fmla="*/ 33 w 168"/>
                <a:gd name="T4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8" h="60">
                  <a:moveTo>
                    <a:pt x="33" y="0"/>
                  </a:moveTo>
                  <a:lnTo>
                    <a:pt x="0" y="3"/>
                  </a:lnTo>
                  <a:lnTo>
                    <a:pt x="35" y="5"/>
                  </a:lnTo>
                  <a:lnTo>
                    <a:pt x="33" y="15"/>
                  </a:lnTo>
                  <a:lnTo>
                    <a:pt x="28" y="31"/>
                  </a:lnTo>
                  <a:lnTo>
                    <a:pt x="35" y="25"/>
                  </a:lnTo>
                  <a:lnTo>
                    <a:pt x="50" y="18"/>
                  </a:lnTo>
                  <a:lnTo>
                    <a:pt x="63" y="25"/>
                  </a:lnTo>
                  <a:lnTo>
                    <a:pt x="71" y="36"/>
                  </a:lnTo>
                  <a:lnTo>
                    <a:pt x="64" y="49"/>
                  </a:lnTo>
                  <a:lnTo>
                    <a:pt x="99" y="38"/>
                  </a:lnTo>
                  <a:lnTo>
                    <a:pt x="120" y="43"/>
                  </a:lnTo>
                  <a:lnTo>
                    <a:pt x="125" y="52"/>
                  </a:lnTo>
                  <a:lnTo>
                    <a:pt x="167" y="59"/>
                  </a:lnTo>
                  <a:lnTo>
                    <a:pt x="150" y="49"/>
                  </a:lnTo>
                  <a:lnTo>
                    <a:pt x="113" y="38"/>
                  </a:lnTo>
                  <a:lnTo>
                    <a:pt x="92" y="28"/>
                  </a:lnTo>
                  <a:lnTo>
                    <a:pt x="73" y="21"/>
                  </a:lnTo>
                  <a:lnTo>
                    <a:pt x="56" y="13"/>
                  </a:lnTo>
                  <a:lnTo>
                    <a:pt x="47" y="10"/>
                  </a:lnTo>
                  <a:lnTo>
                    <a:pt x="38" y="0"/>
                  </a:lnTo>
                  <a:lnTo>
                    <a:pt x="33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01" name="Freeform 21"/>
            <p:cNvSpPr>
              <a:spLocks/>
            </p:cNvSpPr>
            <p:nvPr/>
          </p:nvSpPr>
          <p:spPr bwMode="auto">
            <a:xfrm>
              <a:off x="386" y="1822"/>
              <a:ext cx="84" cy="77"/>
            </a:xfrm>
            <a:custGeom>
              <a:avLst/>
              <a:gdLst>
                <a:gd name="T0" fmla="*/ 81 w 84"/>
                <a:gd name="T1" fmla="*/ 0 h 77"/>
                <a:gd name="T2" fmla="*/ 68 w 84"/>
                <a:gd name="T3" fmla="*/ 12 h 77"/>
                <a:gd name="T4" fmla="*/ 32 w 84"/>
                <a:gd name="T5" fmla="*/ 40 h 77"/>
                <a:gd name="T6" fmla="*/ 12 w 84"/>
                <a:gd name="T7" fmla="*/ 66 h 77"/>
                <a:gd name="T8" fmla="*/ 0 w 84"/>
                <a:gd name="T9" fmla="*/ 76 h 77"/>
                <a:gd name="T10" fmla="*/ 36 w 84"/>
                <a:gd name="T11" fmla="*/ 54 h 77"/>
                <a:gd name="T12" fmla="*/ 42 w 84"/>
                <a:gd name="T13" fmla="*/ 41 h 77"/>
                <a:gd name="T14" fmla="*/ 54 w 84"/>
                <a:gd name="T15" fmla="*/ 31 h 77"/>
                <a:gd name="T16" fmla="*/ 68 w 84"/>
                <a:gd name="T17" fmla="*/ 24 h 77"/>
                <a:gd name="T18" fmla="*/ 83 w 84"/>
                <a:gd name="T19" fmla="*/ 2 h 77"/>
                <a:gd name="T20" fmla="*/ 81 w 84"/>
                <a:gd name="T21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77">
                  <a:moveTo>
                    <a:pt x="81" y="0"/>
                  </a:moveTo>
                  <a:lnTo>
                    <a:pt x="68" y="12"/>
                  </a:lnTo>
                  <a:lnTo>
                    <a:pt x="32" y="40"/>
                  </a:lnTo>
                  <a:lnTo>
                    <a:pt x="12" y="66"/>
                  </a:lnTo>
                  <a:lnTo>
                    <a:pt x="0" y="76"/>
                  </a:lnTo>
                  <a:lnTo>
                    <a:pt x="36" y="54"/>
                  </a:lnTo>
                  <a:lnTo>
                    <a:pt x="42" y="41"/>
                  </a:lnTo>
                  <a:lnTo>
                    <a:pt x="54" y="31"/>
                  </a:lnTo>
                  <a:lnTo>
                    <a:pt x="68" y="24"/>
                  </a:lnTo>
                  <a:lnTo>
                    <a:pt x="83" y="2"/>
                  </a:lnTo>
                  <a:lnTo>
                    <a:pt x="81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02" name="Freeform 22"/>
            <p:cNvSpPr>
              <a:spLocks/>
            </p:cNvSpPr>
            <p:nvPr/>
          </p:nvSpPr>
          <p:spPr bwMode="auto">
            <a:xfrm>
              <a:off x="758" y="1984"/>
              <a:ext cx="104" cy="276"/>
            </a:xfrm>
            <a:custGeom>
              <a:avLst/>
              <a:gdLst>
                <a:gd name="T0" fmla="*/ 8 w 104"/>
                <a:gd name="T1" fmla="*/ 8 h 276"/>
                <a:gd name="T2" fmla="*/ 22 w 104"/>
                <a:gd name="T3" fmla="*/ 65 h 276"/>
                <a:gd name="T4" fmla="*/ 46 w 104"/>
                <a:gd name="T5" fmla="*/ 109 h 276"/>
                <a:gd name="T6" fmla="*/ 68 w 104"/>
                <a:gd name="T7" fmla="*/ 143 h 276"/>
                <a:gd name="T8" fmla="*/ 101 w 104"/>
                <a:gd name="T9" fmla="*/ 183 h 276"/>
                <a:gd name="T10" fmla="*/ 103 w 104"/>
                <a:gd name="T11" fmla="*/ 218 h 276"/>
                <a:gd name="T12" fmla="*/ 61 w 104"/>
                <a:gd name="T13" fmla="*/ 189 h 276"/>
                <a:gd name="T14" fmla="*/ 8 w 104"/>
                <a:gd name="T15" fmla="*/ 275 h 276"/>
                <a:gd name="T16" fmla="*/ 30 w 104"/>
                <a:gd name="T17" fmla="*/ 164 h 276"/>
                <a:gd name="T18" fmla="*/ 0 w 104"/>
                <a:gd name="T19" fmla="*/ 40 h 276"/>
                <a:gd name="T20" fmla="*/ 5 w 104"/>
                <a:gd name="T21" fmla="*/ 0 h 276"/>
                <a:gd name="T22" fmla="*/ 5 w 104"/>
                <a:gd name="T23" fmla="*/ 4 h 276"/>
                <a:gd name="T24" fmla="*/ 8 w 104"/>
                <a:gd name="T25" fmla="*/ 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" h="276">
                  <a:moveTo>
                    <a:pt x="8" y="8"/>
                  </a:moveTo>
                  <a:lnTo>
                    <a:pt x="22" y="65"/>
                  </a:lnTo>
                  <a:lnTo>
                    <a:pt x="46" y="109"/>
                  </a:lnTo>
                  <a:lnTo>
                    <a:pt x="68" y="143"/>
                  </a:lnTo>
                  <a:lnTo>
                    <a:pt x="101" y="183"/>
                  </a:lnTo>
                  <a:lnTo>
                    <a:pt x="103" y="218"/>
                  </a:lnTo>
                  <a:lnTo>
                    <a:pt x="61" y="189"/>
                  </a:lnTo>
                  <a:lnTo>
                    <a:pt x="8" y="275"/>
                  </a:lnTo>
                  <a:lnTo>
                    <a:pt x="30" y="164"/>
                  </a:lnTo>
                  <a:lnTo>
                    <a:pt x="0" y="40"/>
                  </a:lnTo>
                  <a:lnTo>
                    <a:pt x="5" y="0"/>
                  </a:lnTo>
                  <a:lnTo>
                    <a:pt x="5" y="4"/>
                  </a:lnTo>
                  <a:lnTo>
                    <a:pt x="8" y="8"/>
                  </a:lnTo>
                </a:path>
              </a:pathLst>
            </a:custGeom>
            <a:solidFill>
              <a:srgbClr val="004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03" name="Freeform 23"/>
            <p:cNvSpPr>
              <a:spLocks/>
            </p:cNvSpPr>
            <p:nvPr/>
          </p:nvSpPr>
          <p:spPr bwMode="auto">
            <a:xfrm>
              <a:off x="592" y="2306"/>
              <a:ext cx="244" cy="209"/>
            </a:xfrm>
            <a:custGeom>
              <a:avLst/>
              <a:gdLst>
                <a:gd name="T0" fmla="*/ 32 w 244"/>
                <a:gd name="T1" fmla="*/ 95 h 209"/>
                <a:gd name="T2" fmla="*/ 41 w 244"/>
                <a:gd name="T3" fmla="*/ 155 h 209"/>
                <a:gd name="T4" fmla="*/ 63 w 244"/>
                <a:gd name="T5" fmla="*/ 198 h 209"/>
                <a:gd name="T6" fmla="*/ 95 w 244"/>
                <a:gd name="T7" fmla="*/ 208 h 209"/>
                <a:gd name="T8" fmla="*/ 130 w 244"/>
                <a:gd name="T9" fmla="*/ 160 h 209"/>
                <a:gd name="T10" fmla="*/ 153 w 244"/>
                <a:gd name="T11" fmla="*/ 208 h 209"/>
                <a:gd name="T12" fmla="*/ 187 w 244"/>
                <a:gd name="T13" fmla="*/ 208 h 209"/>
                <a:gd name="T14" fmla="*/ 223 w 244"/>
                <a:gd name="T15" fmla="*/ 145 h 209"/>
                <a:gd name="T16" fmla="*/ 223 w 244"/>
                <a:gd name="T17" fmla="*/ 94 h 209"/>
                <a:gd name="T18" fmla="*/ 234 w 244"/>
                <a:gd name="T19" fmla="*/ 145 h 209"/>
                <a:gd name="T20" fmla="*/ 243 w 244"/>
                <a:gd name="T21" fmla="*/ 94 h 209"/>
                <a:gd name="T22" fmla="*/ 207 w 244"/>
                <a:gd name="T23" fmla="*/ 0 h 209"/>
                <a:gd name="T24" fmla="*/ 202 w 244"/>
                <a:gd name="T25" fmla="*/ 65 h 209"/>
                <a:gd name="T26" fmla="*/ 196 w 244"/>
                <a:gd name="T27" fmla="*/ 118 h 209"/>
                <a:gd name="T28" fmla="*/ 191 w 244"/>
                <a:gd name="T29" fmla="*/ 160 h 209"/>
                <a:gd name="T30" fmla="*/ 169 w 244"/>
                <a:gd name="T31" fmla="*/ 164 h 209"/>
                <a:gd name="T32" fmla="*/ 148 w 244"/>
                <a:gd name="T33" fmla="*/ 94 h 209"/>
                <a:gd name="T34" fmla="*/ 140 w 244"/>
                <a:gd name="T35" fmla="*/ 48 h 209"/>
                <a:gd name="T36" fmla="*/ 117 w 244"/>
                <a:gd name="T37" fmla="*/ 42 h 209"/>
                <a:gd name="T38" fmla="*/ 112 w 244"/>
                <a:gd name="T39" fmla="*/ 155 h 209"/>
                <a:gd name="T40" fmla="*/ 79 w 244"/>
                <a:gd name="T41" fmla="*/ 174 h 209"/>
                <a:gd name="T42" fmla="*/ 31 w 244"/>
                <a:gd name="T43" fmla="*/ 55 h 209"/>
                <a:gd name="T44" fmla="*/ 0 w 244"/>
                <a:gd name="T45" fmla="*/ 4 h 209"/>
                <a:gd name="T46" fmla="*/ 32 w 244"/>
                <a:gd name="T47" fmla="*/ 9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44" h="209">
                  <a:moveTo>
                    <a:pt x="32" y="95"/>
                  </a:moveTo>
                  <a:lnTo>
                    <a:pt x="41" y="155"/>
                  </a:lnTo>
                  <a:lnTo>
                    <a:pt x="63" y="198"/>
                  </a:lnTo>
                  <a:lnTo>
                    <a:pt x="95" y="208"/>
                  </a:lnTo>
                  <a:lnTo>
                    <a:pt x="130" y="160"/>
                  </a:lnTo>
                  <a:lnTo>
                    <a:pt x="153" y="208"/>
                  </a:lnTo>
                  <a:lnTo>
                    <a:pt x="187" y="208"/>
                  </a:lnTo>
                  <a:lnTo>
                    <a:pt x="223" y="145"/>
                  </a:lnTo>
                  <a:lnTo>
                    <a:pt x="223" y="94"/>
                  </a:lnTo>
                  <a:lnTo>
                    <a:pt x="234" y="145"/>
                  </a:lnTo>
                  <a:lnTo>
                    <a:pt x="243" y="94"/>
                  </a:lnTo>
                  <a:lnTo>
                    <a:pt x="207" y="0"/>
                  </a:lnTo>
                  <a:lnTo>
                    <a:pt x="202" y="65"/>
                  </a:lnTo>
                  <a:lnTo>
                    <a:pt x="196" y="118"/>
                  </a:lnTo>
                  <a:lnTo>
                    <a:pt x="191" y="160"/>
                  </a:lnTo>
                  <a:lnTo>
                    <a:pt x="169" y="164"/>
                  </a:lnTo>
                  <a:lnTo>
                    <a:pt x="148" y="94"/>
                  </a:lnTo>
                  <a:lnTo>
                    <a:pt x="140" y="48"/>
                  </a:lnTo>
                  <a:lnTo>
                    <a:pt x="117" y="42"/>
                  </a:lnTo>
                  <a:lnTo>
                    <a:pt x="112" y="155"/>
                  </a:lnTo>
                  <a:lnTo>
                    <a:pt x="79" y="174"/>
                  </a:lnTo>
                  <a:lnTo>
                    <a:pt x="31" y="55"/>
                  </a:lnTo>
                  <a:lnTo>
                    <a:pt x="0" y="4"/>
                  </a:lnTo>
                  <a:lnTo>
                    <a:pt x="32" y="95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04" name="Freeform 24"/>
            <p:cNvSpPr>
              <a:spLocks/>
            </p:cNvSpPr>
            <p:nvPr/>
          </p:nvSpPr>
          <p:spPr bwMode="auto">
            <a:xfrm>
              <a:off x="398" y="2304"/>
              <a:ext cx="243" cy="206"/>
            </a:xfrm>
            <a:custGeom>
              <a:avLst/>
              <a:gdLst>
                <a:gd name="T0" fmla="*/ 73 w 243"/>
                <a:gd name="T1" fmla="*/ 0 h 206"/>
                <a:gd name="T2" fmla="*/ 100 w 243"/>
                <a:gd name="T3" fmla="*/ 27 h 206"/>
                <a:gd name="T4" fmla="*/ 91 w 243"/>
                <a:gd name="T5" fmla="*/ 72 h 206"/>
                <a:gd name="T6" fmla="*/ 120 w 243"/>
                <a:gd name="T7" fmla="*/ 158 h 206"/>
                <a:gd name="T8" fmla="*/ 242 w 243"/>
                <a:gd name="T9" fmla="*/ 205 h 206"/>
                <a:gd name="T10" fmla="*/ 203 w 243"/>
                <a:gd name="T11" fmla="*/ 205 h 206"/>
                <a:gd name="T12" fmla="*/ 167 w 243"/>
                <a:gd name="T13" fmla="*/ 205 h 206"/>
                <a:gd name="T14" fmla="*/ 56 w 243"/>
                <a:gd name="T15" fmla="*/ 201 h 206"/>
                <a:gd name="T16" fmla="*/ 86 w 243"/>
                <a:gd name="T17" fmla="*/ 188 h 206"/>
                <a:gd name="T18" fmla="*/ 70 w 243"/>
                <a:gd name="T19" fmla="*/ 159 h 206"/>
                <a:gd name="T20" fmla="*/ 7 w 243"/>
                <a:gd name="T21" fmla="*/ 85 h 206"/>
                <a:gd name="T22" fmla="*/ 0 w 243"/>
                <a:gd name="T23" fmla="*/ 59 h 206"/>
                <a:gd name="T24" fmla="*/ 90 w 243"/>
                <a:gd name="T25" fmla="*/ 158 h 206"/>
                <a:gd name="T26" fmla="*/ 70 w 243"/>
                <a:gd name="T27" fmla="*/ 55 h 206"/>
                <a:gd name="T28" fmla="*/ 73 w 243"/>
                <a:gd name="T2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3" h="206">
                  <a:moveTo>
                    <a:pt x="73" y="0"/>
                  </a:moveTo>
                  <a:lnTo>
                    <a:pt x="100" y="27"/>
                  </a:lnTo>
                  <a:lnTo>
                    <a:pt x="91" y="72"/>
                  </a:lnTo>
                  <a:lnTo>
                    <a:pt x="120" y="158"/>
                  </a:lnTo>
                  <a:lnTo>
                    <a:pt x="242" y="205"/>
                  </a:lnTo>
                  <a:lnTo>
                    <a:pt x="203" y="205"/>
                  </a:lnTo>
                  <a:lnTo>
                    <a:pt x="167" y="205"/>
                  </a:lnTo>
                  <a:lnTo>
                    <a:pt x="56" y="201"/>
                  </a:lnTo>
                  <a:lnTo>
                    <a:pt x="86" y="188"/>
                  </a:lnTo>
                  <a:lnTo>
                    <a:pt x="70" y="159"/>
                  </a:lnTo>
                  <a:lnTo>
                    <a:pt x="7" y="85"/>
                  </a:lnTo>
                  <a:lnTo>
                    <a:pt x="0" y="59"/>
                  </a:lnTo>
                  <a:lnTo>
                    <a:pt x="90" y="158"/>
                  </a:lnTo>
                  <a:lnTo>
                    <a:pt x="70" y="55"/>
                  </a:lnTo>
                  <a:lnTo>
                    <a:pt x="73" y="0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05" name="Freeform 25"/>
            <p:cNvSpPr>
              <a:spLocks/>
            </p:cNvSpPr>
            <p:nvPr/>
          </p:nvSpPr>
          <p:spPr bwMode="auto">
            <a:xfrm>
              <a:off x="381" y="1872"/>
              <a:ext cx="383" cy="27"/>
            </a:xfrm>
            <a:custGeom>
              <a:avLst/>
              <a:gdLst>
                <a:gd name="T0" fmla="*/ 18 w 383"/>
                <a:gd name="T1" fmla="*/ 26 h 27"/>
                <a:gd name="T2" fmla="*/ 113 w 383"/>
                <a:gd name="T3" fmla="*/ 8 h 27"/>
                <a:gd name="T4" fmla="*/ 143 w 383"/>
                <a:gd name="T5" fmla="*/ 4 h 27"/>
                <a:gd name="T6" fmla="*/ 197 w 383"/>
                <a:gd name="T7" fmla="*/ 4 h 27"/>
                <a:gd name="T8" fmla="*/ 263 w 383"/>
                <a:gd name="T9" fmla="*/ 5 h 27"/>
                <a:gd name="T10" fmla="*/ 325 w 383"/>
                <a:gd name="T11" fmla="*/ 14 h 27"/>
                <a:gd name="T12" fmla="*/ 360 w 383"/>
                <a:gd name="T13" fmla="*/ 18 h 27"/>
                <a:gd name="T14" fmla="*/ 382 w 383"/>
                <a:gd name="T15" fmla="*/ 12 h 27"/>
                <a:gd name="T16" fmla="*/ 307 w 383"/>
                <a:gd name="T17" fmla="*/ 7 h 27"/>
                <a:gd name="T18" fmla="*/ 252 w 383"/>
                <a:gd name="T19" fmla="*/ 0 h 27"/>
                <a:gd name="T20" fmla="*/ 208 w 383"/>
                <a:gd name="T21" fmla="*/ 0 h 27"/>
                <a:gd name="T22" fmla="*/ 124 w 383"/>
                <a:gd name="T23" fmla="*/ 4 h 27"/>
                <a:gd name="T24" fmla="*/ 57 w 383"/>
                <a:gd name="T25" fmla="*/ 12 h 27"/>
                <a:gd name="T26" fmla="*/ 22 w 383"/>
                <a:gd name="T27" fmla="*/ 18 h 27"/>
                <a:gd name="T28" fmla="*/ 0 w 383"/>
                <a:gd name="T29" fmla="*/ 23 h 27"/>
                <a:gd name="T30" fmla="*/ 18 w 383"/>
                <a:gd name="T31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3" h="27">
                  <a:moveTo>
                    <a:pt x="18" y="26"/>
                  </a:moveTo>
                  <a:lnTo>
                    <a:pt x="113" y="8"/>
                  </a:lnTo>
                  <a:lnTo>
                    <a:pt x="143" y="4"/>
                  </a:lnTo>
                  <a:lnTo>
                    <a:pt x="197" y="4"/>
                  </a:lnTo>
                  <a:lnTo>
                    <a:pt x="263" y="5"/>
                  </a:lnTo>
                  <a:lnTo>
                    <a:pt x="325" y="14"/>
                  </a:lnTo>
                  <a:lnTo>
                    <a:pt x="360" y="18"/>
                  </a:lnTo>
                  <a:lnTo>
                    <a:pt x="382" y="12"/>
                  </a:lnTo>
                  <a:lnTo>
                    <a:pt x="307" y="7"/>
                  </a:lnTo>
                  <a:lnTo>
                    <a:pt x="252" y="0"/>
                  </a:lnTo>
                  <a:lnTo>
                    <a:pt x="208" y="0"/>
                  </a:lnTo>
                  <a:lnTo>
                    <a:pt x="124" y="4"/>
                  </a:lnTo>
                  <a:lnTo>
                    <a:pt x="57" y="12"/>
                  </a:lnTo>
                  <a:lnTo>
                    <a:pt x="22" y="18"/>
                  </a:lnTo>
                  <a:lnTo>
                    <a:pt x="0" y="23"/>
                  </a:lnTo>
                  <a:lnTo>
                    <a:pt x="18" y="26"/>
                  </a:lnTo>
                </a:path>
              </a:pathLst>
            </a:custGeom>
            <a:solidFill>
              <a:srgbClr val="008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06" name="Freeform 26"/>
            <p:cNvSpPr>
              <a:spLocks/>
            </p:cNvSpPr>
            <p:nvPr/>
          </p:nvSpPr>
          <p:spPr bwMode="auto">
            <a:xfrm>
              <a:off x="1104" y="1806"/>
              <a:ext cx="4" cy="27"/>
            </a:xfrm>
            <a:custGeom>
              <a:avLst/>
              <a:gdLst>
                <a:gd name="T0" fmla="*/ 3 w 4"/>
                <a:gd name="T1" fmla="*/ 0 h 27"/>
                <a:gd name="T2" fmla="*/ 3 w 4"/>
                <a:gd name="T3" fmla="*/ 22 h 27"/>
                <a:gd name="T4" fmla="*/ 3 w 4"/>
                <a:gd name="T5" fmla="*/ 26 h 27"/>
                <a:gd name="T6" fmla="*/ 2 w 4"/>
                <a:gd name="T7" fmla="*/ 26 h 27"/>
                <a:gd name="T8" fmla="*/ 0 w 4"/>
                <a:gd name="T9" fmla="*/ 11 h 27"/>
                <a:gd name="T10" fmla="*/ 0 w 4"/>
                <a:gd name="T11" fmla="*/ 7 h 27"/>
                <a:gd name="T12" fmla="*/ 1 w 4"/>
                <a:gd name="T13" fmla="*/ 7 h 27"/>
                <a:gd name="T14" fmla="*/ 2 w 4"/>
                <a:gd name="T15" fmla="*/ 16 h 27"/>
                <a:gd name="T16" fmla="*/ 3 w 4"/>
                <a:gd name="T17" fmla="*/ 12 h 27"/>
                <a:gd name="T18" fmla="*/ 3 w 4"/>
                <a:gd name="T19" fmla="*/ 5 h 27"/>
                <a:gd name="T20" fmla="*/ 3 w 4"/>
                <a:gd name="T2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" h="27">
                  <a:moveTo>
                    <a:pt x="3" y="0"/>
                  </a:moveTo>
                  <a:lnTo>
                    <a:pt x="3" y="22"/>
                  </a:lnTo>
                  <a:lnTo>
                    <a:pt x="3" y="26"/>
                  </a:lnTo>
                  <a:lnTo>
                    <a:pt x="2" y="26"/>
                  </a:lnTo>
                  <a:lnTo>
                    <a:pt x="0" y="11"/>
                  </a:lnTo>
                  <a:lnTo>
                    <a:pt x="0" y="7"/>
                  </a:lnTo>
                  <a:lnTo>
                    <a:pt x="1" y="7"/>
                  </a:lnTo>
                  <a:lnTo>
                    <a:pt x="2" y="16"/>
                  </a:lnTo>
                  <a:lnTo>
                    <a:pt x="3" y="12"/>
                  </a:lnTo>
                  <a:lnTo>
                    <a:pt x="3" y="5"/>
                  </a:lnTo>
                  <a:lnTo>
                    <a:pt x="3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07" name="Freeform 27"/>
            <p:cNvSpPr>
              <a:spLocks/>
            </p:cNvSpPr>
            <p:nvPr/>
          </p:nvSpPr>
          <p:spPr bwMode="auto">
            <a:xfrm>
              <a:off x="1127" y="1822"/>
              <a:ext cx="1" cy="23"/>
            </a:xfrm>
            <a:custGeom>
              <a:avLst/>
              <a:gdLst>
                <a:gd name="T0" fmla="*/ 0 w 1"/>
                <a:gd name="T1" fmla="*/ 4 h 23"/>
                <a:gd name="T2" fmla="*/ 0 w 1"/>
                <a:gd name="T3" fmla="*/ 22 h 23"/>
                <a:gd name="T4" fmla="*/ 0 w 1"/>
                <a:gd name="T5" fmla="*/ 19 h 23"/>
                <a:gd name="T6" fmla="*/ 0 w 1"/>
                <a:gd name="T7" fmla="*/ 14 h 23"/>
                <a:gd name="T8" fmla="*/ 0 w 1"/>
                <a:gd name="T9" fmla="*/ 9 h 23"/>
                <a:gd name="T10" fmla="*/ 0 w 1"/>
                <a:gd name="T11" fmla="*/ 12 h 23"/>
                <a:gd name="T12" fmla="*/ 0 w 1"/>
                <a:gd name="T13" fmla="*/ 9 h 23"/>
                <a:gd name="T14" fmla="*/ 0 w 1"/>
                <a:gd name="T15" fmla="*/ 0 h 23"/>
                <a:gd name="T16" fmla="*/ 0 w 1"/>
                <a:gd name="T1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23">
                  <a:moveTo>
                    <a:pt x="0" y="4"/>
                  </a:moveTo>
                  <a:lnTo>
                    <a:pt x="0" y="22"/>
                  </a:lnTo>
                  <a:lnTo>
                    <a:pt x="0" y="19"/>
                  </a:lnTo>
                  <a:lnTo>
                    <a:pt x="0" y="14"/>
                  </a:lnTo>
                  <a:lnTo>
                    <a:pt x="0" y="9"/>
                  </a:lnTo>
                  <a:lnTo>
                    <a:pt x="0" y="12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4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08" name="Freeform 28"/>
            <p:cNvSpPr>
              <a:spLocks/>
            </p:cNvSpPr>
            <p:nvPr/>
          </p:nvSpPr>
          <p:spPr bwMode="auto">
            <a:xfrm>
              <a:off x="1145" y="1848"/>
              <a:ext cx="6" cy="4"/>
            </a:xfrm>
            <a:custGeom>
              <a:avLst/>
              <a:gdLst>
                <a:gd name="T0" fmla="*/ 5 w 6"/>
                <a:gd name="T1" fmla="*/ 2 h 4"/>
                <a:gd name="T2" fmla="*/ 5 w 6"/>
                <a:gd name="T3" fmla="*/ 1 h 4"/>
                <a:gd name="T4" fmla="*/ 4 w 6"/>
                <a:gd name="T5" fmla="*/ 0 h 4"/>
                <a:gd name="T6" fmla="*/ 0 w 6"/>
                <a:gd name="T7" fmla="*/ 2 h 4"/>
                <a:gd name="T8" fmla="*/ 2 w 6"/>
                <a:gd name="T9" fmla="*/ 2 h 4"/>
                <a:gd name="T10" fmla="*/ 5 w 6"/>
                <a:gd name="T11" fmla="*/ 3 h 4"/>
                <a:gd name="T12" fmla="*/ 5 w 6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4">
                  <a:moveTo>
                    <a:pt x="5" y="2"/>
                  </a:moveTo>
                  <a:lnTo>
                    <a:pt x="5" y="1"/>
                  </a:lnTo>
                  <a:lnTo>
                    <a:pt x="4" y="0"/>
                  </a:lnTo>
                  <a:lnTo>
                    <a:pt x="0" y="2"/>
                  </a:lnTo>
                  <a:lnTo>
                    <a:pt x="2" y="2"/>
                  </a:lnTo>
                  <a:lnTo>
                    <a:pt x="5" y="3"/>
                  </a:lnTo>
                  <a:lnTo>
                    <a:pt x="5" y="2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09" name="Freeform 29"/>
            <p:cNvSpPr>
              <a:spLocks/>
            </p:cNvSpPr>
            <p:nvPr/>
          </p:nvSpPr>
          <p:spPr bwMode="auto">
            <a:xfrm>
              <a:off x="1056" y="1821"/>
              <a:ext cx="12" cy="26"/>
            </a:xfrm>
            <a:custGeom>
              <a:avLst/>
              <a:gdLst>
                <a:gd name="T0" fmla="*/ 10 w 12"/>
                <a:gd name="T1" fmla="*/ 17 h 26"/>
                <a:gd name="T2" fmla="*/ 11 w 12"/>
                <a:gd name="T3" fmla="*/ 0 h 26"/>
                <a:gd name="T4" fmla="*/ 6 w 12"/>
                <a:gd name="T5" fmla="*/ 3 h 26"/>
                <a:gd name="T6" fmla="*/ 2 w 12"/>
                <a:gd name="T7" fmla="*/ 20 h 26"/>
                <a:gd name="T8" fmla="*/ 0 w 12"/>
                <a:gd name="T9" fmla="*/ 25 h 26"/>
                <a:gd name="T10" fmla="*/ 10 w 12"/>
                <a:gd name="T11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6">
                  <a:moveTo>
                    <a:pt x="10" y="17"/>
                  </a:moveTo>
                  <a:lnTo>
                    <a:pt x="11" y="0"/>
                  </a:lnTo>
                  <a:lnTo>
                    <a:pt x="6" y="3"/>
                  </a:lnTo>
                  <a:lnTo>
                    <a:pt x="2" y="20"/>
                  </a:lnTo>
                  <a:lnTo>
                    <a:pt x="0" y="25"/>
                  </a:lnTo>
                  <a:lnTo>
                    <a:pt x="10" y="17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10" name="Freeform 30"/>
            <p:cNvSpPr>
              <a:spLocks/>
            </p:cNvSpPr>
            <p:nvPr/>
          </p:nvSpPr>
          <p:spPr bwMode="auto">
            <a:xfrm>
              <a:off x="393" y="2509"/>
              <a:ext cx="484" cy="84"/>
            </a:xfrm>
            <a:custGeom>
              <a:avLst/>
              <a:gdLst>
                <a:gd name="T0" fmla="*/ 319 w 484"/>
                <a:gd name="T1" fmla="*/ 8 h 84"/>
                <a:gd name="T2" fmla="*/ 242 w 484"/>
                <a:gd name="T3" fmla="*/ 6 h 84"/>
                <a:gd name="T4" fmla="*/ 107 w 484"/>
                <a:gd name="T5" fmla="*/ 2 h 84"/>
                <a:gd name="T6" fmla="*/ 47 w 484"/>
                <a:gd name="T7" fmla="*/ 0 h 84"/>
                <a:gd name="T8" fmla="*/ 36 w 484"/>
                <a:gd name="T9" fmla="*/ 30 h 84"/>
                <a:gd name="T10" fmla="*/ 0 w 484"/>
                <a:gd name="T11" fmla="*/ 83 h 84"/>
                <a:gd name="T12" fmla="*/ 483 w 484"/>
                <a:gd name="T13" fmla="*/ 83 h 84"/>
                <a:gd name="T14" fmla="*/ 449 w 484"/>
                <a:gd name="T15" fmla="*/ 14 h 84"/>
                <a:gd name="T16" fmla="*/ 319 w 484"/>
                <a:gd name="T17" fmla="*/ 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4" h="84">
                  <a:moveTo>
                    <a:pt x="319" y="8"/>
                  </a:moveTo>
                  <a:lnTo>
                    <a:pt x="242" y="6"/>
                  </a:lnTo>
                  <a:lnTo>
                    <a:pt x="107" y="2"/>
                  </a:lnTo>
                  <a:lnTo>
                    <a:pt x="47" y="0"/>
                  </a:lnTo>
                  <a:lnTo>
                    <a:pt x="36" y="30"/>
                  </a:lnTo>
                  <a:lnTo>
                    <a:pt x="0" y="83"/>
                  </a:lnTo>
                  <a:lnTo>
                    <a:pt x="483" y="83"/>
                  </a:lnTo>
                  <a:lnTo>
                    <a:pt x="449" y="14"/>
                  </a:lnTo>
                  <a:lnTo>
                    <a:pt x="319" y="8"/>
                  </a:lnTo>
                </a:path>
              </a:pathLst>
            </a:custGeom>
            <a:solidFill>
              <a:srgbClr val="0000FF"/>
            </a:solidFill>
            <a:ln w="12700" cap="rnd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11" name="Freeform 31"/>
            <p:cNvSpPr>
              <a:spLocks/>
            </p:cNvSpPr>
            <p:nvPr/>
          </p:nvSpPr>
          <p:spPr bwMode="auto">
            <a:xfrm>
              <a:off x="619" y="1633"/>
              <a:ext cx="34" cy="65"/>
            </a:xfrm>
            <a:custGeom>
              <a:avLst/>
              <a:gdLst>
                <a:gd name="T0" fmla="*/ 21 w 34"/>
                <a:gd name="T1" fmla="*/ 10 h 65"/>
                <a:gd name="T2" fmla="*/ 17 w 34"/>
                <a:gd name="T3" fmla="*/ 17 h 65"/>
                <a:gd name="T4" fmla="*/ 17 w 34"/>
                <a:gd name="T5" fmla="*/ 22 h 65"/>
                <a:gd name="T6" fmla="*/ 21 w 34"/>
                <a:gd name="T7" fmla="*/ 27 h 65"/>
                <a:gd name="T8" fmla="*/ 23 w 34"/>
                <a:gd name="T9" fmla="*/ 30 h 65"/>
                <a:gd name="T10" fmla="*/ 29 w 34"/>
                <a:gd name="T11" fmla="*/ 32 h 65"/>
                <a:gd name="T12" fmla="*/ 29 w 34"/>
                <a:gd name="T13" fmla="*/ 25 h 65"/>
                <a:gd name="T14" fmla="*/ 29 w 34"/>
                <a:gd name="T15" fmla="*/ 17 h 65"/>
                <a:gd name="T16" fmla="*/ 29 w 34"/>
                <a:gd name="T17" fmla="*/ 10 h 65"/>
                <a:gd name="T18" fmla="*/ 29 w 34"/>
                <a:gd name="T19" fmla="*/ 2 h 65"/>
                <a:gd name="T20" fmla="*/ 21 w 34"/>
                <a:gd name="T21" fmla="*/ 0 h 65"/>
                <a:gd name="T22" fmla="*/ 12 w 34"/>
                <a:gd name="T23" fmla="*/ 2 h 65"/>
                <a:gd name="T24" fmla="*/ 4 w 34"/>
                <a:gd name="T25" fmla="*/ 8 h 65"/>
                <a:gd name="T26" fmla="*/ 0 w 34"/>
                <a:gd name="T27" fmla="*/ 15 h 65"/>
                <a:gd name="T28" fmla="*/ 0 w 34"/>
                <a:gd name="T29" fmla="*/ 29 h 65"/>
                <a:gd name="T30" fmla="*/ 1 w 34"/>
                <a:gd name="T31" fmla="*/ 37 h 65"/>
                <a:gd name="T32" fmla="*/ 6 w 34"/>
                <a:gd name="T33" fmla="*/ 39 h 65"/>
                <a:gd name="T34" fmla="*/ 12 w 34"/>
                <a:gd name="T35" fmla="*/ 47 h 65"/>
                <a:gd name="T36" fmla="*/ 21 w 34"/>
                <a:gd name="T37" fmla="*/ 56 h 65"/>
                <a:gd name="T38" fmla="*/ 26 w 34"/>
                <a:gd name="T39" fmla="*/ 59 h 65"/>
                <a:gd name="T40" fmla="*/ 33 w 34"/>
                <a:gd name="T41" fmla="*/ 64 h 65"/>
                <a:gd name="T42" fmla="*/ 33 w 34"/>
                <a:gd name="T43" fmla="*/ 59 h 65"/>
                <a:gd name="T44" fmla="*/ 33 w 34"/>
                <a:gd name="T45" fmla="*/ 52 h 65"/>
                <a:gd name="T46" fmla="*/ 28 w 34"/>
                <a:gd name="T47" fmla="*/ 54 h 65"/>
                <a:gd name="T48" fmla="*/ 21 w 34"/>
                <a:gd name="T49" fmla="*/ 49 h 65"/>
                <a:gd name="T50" fmla="*/ 14 w 34"/>
                <a:gd name="T51" fmla="*/ 44 h 65"/>
                <a:gd name="T52" fmla="*/ 11 w 34"/>
                <a:gd name="T53" fmla="*/ 39 h 65"/>
                <a:gd name="T54" fmla="*/ 7 w 34"/>
                <a:gd name="T55" fmla="*/ 27 h 65"/>
                <a:gd name="T56" fmla="*/ 7 w 34"/>
                <a:gd name="T57" fmla="*/ 22 h 65"/>
                <a:gd name="T58" fmla="*/ 6 w 34"/>
                <a:gd name="T59" fmla="*/ 17 h 65"/>
                <a:gd name="T60" fmla="*/ 7 w 34"/>
                <a:gd name="T61" fmla="*/ 10 h 65"/>
                <a:gd name="T62" fmla="*/ 14 w 34"/>
                <a:gd name="T63" fmla="*/ 15 h 65"/>
                <a:gd name="T64" fmla="*/ 14 w 34"/>
                <a:gd name="T65" fmla="*/ 10 h 65"/>
                <a:gd name="T66" fmla="*/ 18 w 34"/>
                <a:gd name="T67" fmla="*/ 8 h 65"/>
                <a:gd name="T68" fmla="*/ 21 w 34"/>
                <a:gd name="T69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" h="65">
                  <a:moveTo>
                    <a:pt x="21" y="10"/>
                  </a:moveTo>
                  <a:lnTo>
                    <a:pt x="17" y="17"/>
                  </a:lnTo>
                  <a:lnTo>
                    <a:pt x="17" y="22"/>
                  </a:lnTo>
                  <a:lnTo>
                    <a:pt x="21" y="27"/>
                  </a:lnTo>
                  <a:lnTo>
                    <a:pt x="23" y="30"/>
                  </a:lnTo>
                  <a:lnTo>
                    <a:pt x="29" y="32"/>
                  </a:lnTo>
                  <a:lnTo>
                    <a:pt x="29" y="25"/>
                  </a:lnTo>
                  <a:lnTo>
                    <a:pt x="29" y="17"/>
                  </a:lnTo>
                  <a:lnTo>
                    <a:pt x="29" y="10"/>
                  </a:lnTo>
                  <a:lnTo>
                    <a:pt x="29" y="2"/>
                  </a:lnTo>
                  <a:lnTo>
                    <a:pt x="21" y="0"/>
                  </a:lnTo>
                  <a:lnTo>
                    <a:pt x="12" y="2"/>
                  </a:lnTo>
                  <a:lnTo>
                    <a:pt x="4" y="8"/>
                  </a:lnTo>
                  <a:lnTo>
                    <a:pt x="0" y="15"/>
                  </a:lnTo>
                  <a:lnTo>
                    <a:pt x="0" y="29"/>
                  </a:lnTo>
                  <a:lnTo>
                    <a:pt x="1" y="37"/>
                  </a:lnTo>
                  <a:lnTo>
                    <a:pt x="6" y="39"/>
                  </a:lnTo>
                  <a:lnTo>
                    <a:pt x="12" y="47"/>
                  </a:lnTo>
                  <a:lnTo>
                    <a:pt x="21" y="56"/>
                  </a:lnTo>
                  <a:lnTo>
                    <a:pt x="26" y="59"/>
                  </a:lnTo>
                  <a:lnTo>
                    <a:pt x="33" y="64"/>
                  </a:lnTo>
                  <a:lnTo>
                    <a:pt x="33" y="59"/>
                  </a:lnTo>
                  <a:lnTo>
                    <a:pt x="33" y="52"/>
                  </a:lnTo>
                  <a:lnTo>
                    <a:pt x="28" y="54"/>
                  </a:lnTo>
                  <a:lnTo>
                    <a:pt x="21" y="49"/>
                  </a:lnTo>
                  <a:lnTo>
                    <a:pt x="14" y="44"/>
                  </a:lnTo>
                  <a:lnTo>
                    <a:pt x="11" y="39"/>
                  </a:lnTo>
                  <a:lnTo>
                    <a:pt x="7" y="27"/>
                  </a:lnTo>
                  <a:lnTo>
                    <a:pt x="7" y="22"/>
                  </a:lnTo>
                  <a:lnTo>
                    <a:pt x="6" y="17"/>
                  </a:lnTo>
                  <a:lnTo>
                    <a:pt x="7" y="10"/>
                  </a:lnTo>
                  <a:lnTo>
                    <a:pt x="14" y="15"/>
                  </a:lnTo>
                  <a:lnTo>
                    <a:pt x="14" y="10"/>
                  </a:lnTo>
                  <a:lnTo>
                    <a:pt x="18" y="8"/>
                  </a:lnTo>
                  <a:lnTo>
                    <a:pt x="21" y="10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12" name="Freeform 32"/>
            <p:cNvSpPr>
              <a:spLocks/>
            </p:cNvSpPr>
            <p:nvPr/>
          </p:nvSpPr>
          <p:spPr bwMode="auto">
            <a:xfrm>
              <a:off x="725" y="1642"/>
              <a:ext cx="12" cy="38"/>
            </a:xfrm>
            <a:custGeom>
              <a:avLst/>
              <a:gdLst>
                <a:gd name="T0" fmla="*/ 0 w 12"/>
                <a:gd name="T1" fmla="*/ 0 h 38"/>
                <a:gd name="T2" fmla="*/ 3 w 12"/>
                <a:gd name="T3" fmla="*/ 5 h 38"/>
                <a:gd name="T4" fmla="*/ 6 w 12"/>
                <a:gd name="T5" fmla="*/ 12 h 38"/>
                <a:gd name="T6" fmla="*/ 9 w 12"/>
                <a:gd name="T7" fmla="*/ 19 h 38"/>
                <a:gd name="T8" fmla="*/ 11 w 12"/>
                <a:gd name="T9" fmla="*/ 23 h 38"/>
                <a:gd name="T10" fmla="*/ 11 w 12"/>
                <a:gd name="T11" fmla="*/ 28 h 38"/>
                <a:gd name="T12" fmla="*/ 10 w 12"/>
                <a:gd name="T13" fmla="*/ 31 h 38"/>
                <a:gd name="T14" fmla="*/ 4 w 12"/>
                <a:gd name="T15" fmla="*/ 37 h 38"/>
                <a:gd name="T16" fmla="*/ 2 w 12"/>
                <a:gd name="T17" fmla="*/ 35 h 38"/>
                <a:gd name="T18" fmla="*/ 4 w 12"/>
                <a:gd name="T19" fmla="*/ 23 h 38"/>
                <a:gd name="T20" fmla="*/ 4 w 12"/>
                <a:gd name="T21" fmla="*/ 12 h 38"/>
                <a:gd name="T22" fmla="*/ 1 w 12"/>
                <a:gd name="T23" fmla="*/ 2 h 38"/>
                <a:gd name="T24" fmla="*/ 0 w 12"/>
                <a:gd name="T2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38">
                  <a:moveTo>
                    <a:pt x="0" y="0"/>
                  </a:moveTo>
                  <a:lnTo>
                    <a:pt x="3" y="5"/>
                  </a:lnTo>
                  <a:lnTo>
                    <a:pt x="6" y="12"/>
                  </a:lnTo>
                  <a:lnTo>
                    <a:pt x="9" y="19"/>
                  </a:lnTo>
                  <a:lnTo>
                    <a:pt x="11" y="23"/>
                  </a:lnTo>
                  <a:lnTo>
                    <a:pt x="11" y="28"/>
                  </a:lnTo>
                  <a:lnTo>
                    <a:pt x="10" y="31"/>
                  </a:lnTo>
                  <a:lnTo>
                    <a:pt x="4" y="37"/>
                  </a:lnTo>
                  <a:lnTo>
                    <a:pt x="2" y="35"/>
                  </a:lnTo>
                  <a:lnTo>
                    <a:pt x="4" y="23"/>
                  </a:lnTo>
                  <a:lnTo>
                    <a:pt x="4" y="12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13" name="Freeform 33"/>
            <p:cNvSpPr>
              <a:spLocks/>
            </p:cNvSpPr>
            <p:nvPr/>
          </p:nvSpPr>
          <p:spPr bwMode="auto">
            <a:xfrm>
              <a:off x="1067" y="1818"/>
              <a:ext cx="7" cy="29"/>
            </a:xfrm>
            <a:custGeom>
              <a:avLst/>
              <a:gdLst>
                <a:gd name="T0" fmla="*/ 6 w 7"/>
                <a:gd name="T1" fmla="*/ 10 h 29"/>
                <a:gd name="T2" fmla="*/ 3 w 7"/>
                <a:gd name="T3" fmla="*/ 22 h 29"/>
                <a:gd name="T4" fmla="*/ 0 w 7"/>
                <a:gd name="T5" fmla="*/ 28 h 29"/>
                <a:gd name="T6" fmla="*/ 4 w 7"/>
                <a:gd name="T7" fmla="*/ 0 h 29"/>
                <a:gd name="T8" fmla="*/ 6 w 7"/>
                <a:gd name="T9" fmla="*/ 1 h 29"/>
                <a:gd name="T10" fmla="*/ 6 w 7"/>
                <a:gd name="T11" fmla="*/ 3 h 29"/>
                <a:gd name="T12" fmla="*/ 6 w 7"/>
                <a:gd name="T13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29">
                  <a:moveTo>
                    <a:pt x="6" y="10"/>
                  </a:moveTo>
                  <a:lnTo>
                    <a:pt x="3" y="22"/>
                  </a:lnTo>
                  <a:lnTo>
                    <a:pt x="0" y="28"/>
                  </a:lnTo>
                  <a:lnTo>
                    <a:pt x="4" y="0"/>
                  </a:lnTo>
                  <a:lnTo>
                    <a:pt x="6" y="1"/>
                  </a:lnTo>
                  <a:lnTo>
                    <a:pt x="6" y="3"/>
                  </a:lnTo>
                  <a:lnTo>
                    <a:pt x="6" y="1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44514" name="Rectangle 34"/>
          <p:cNvSpPr>
            <a:spLocks noChangeArrowheads="1"/>
          </p:cNvSpPr>
          <p:nvPr/>
        </p:nvSpPr>
        <p:spPr bwMode="auto">
          <a:xfrm>
            <a:off x="6372225" y="1325563"/>
            <a:ext cx="2460625" cy="588962"/>
          </a:xfrm>
          <a:prstGeom prst="rect">
            <a:avLst/>
          </a:prstGeom>
          <a:gradFill rotWithShape="0">
            <a:gsLst>
              <a:gs pos="0">
                <a:srgbClr val="EAEC5E"/>
              </a:gs>
              <a:gs pos="100000">
                <a:srgbClr val="EAEC5E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 sz="1400" b="0">
                <a:solidFill>
                  <a:schemeClr val="tx1"/>
                </a:solidFill>
              </a:rPr>
              <a:t>PRODUÇÃO CONJUNTA</a:t>
            </a:r>
          </a:p>
          <a:p>
            <a:pPr algn="ctr" defTabSz="762000">
              <a:spcBef>
                <a:spcPct val="50000"/>
              </a:spcBef>
            </a:pPr>
            <a:r>
              <a:rPr lang="en-US" sz="1000" b="0">
                <a:solidFill>
                  <a:schemeClr val="tx1"/>
                </a:solidFill>
              </a:rPr>
              <a:t>O QUE É </a:t>
            </a:r>
            <a:r>
              <a:rPr lang="en-US" sz="1200" b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044515" name="Rectangle 35"/>
          <p:cNvSpPr>
            <a:spLocks noChangeArrowheads="1"/>
          </p:cNvSpPr>
          <p:nvPr/>
        </p:nvSpPr>
        <p:spPr bwMode="auto">
          <a:xfrm>
            <a:off x="5762625" y="2773363"/>
            <a:ext cx="3989388" cy="863600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1000" b="0">
                <a:solidFill>
                  <a:schemeClr val="tx1"/>
                </a:solidFill>
              </a:rPr>
              <a:t>POR VEZES  AO PROCEDER-SE Á TRANSFORMAÇÃO DE UMA OU DE DIVERSAS MATÉRIAS PRIMAS , OBTÊEM-SE SIMULTANEAMENTE DIVERSOS PRODUTOS, I.E. ESTAMOS PERANTE SITUAÇÕES  DE PRODUÇÃO CONJUNTA.</a:t>
            </a:r>
          </a:p>
        </p:txBody>
      </p:sp>
      <p:sp>
        <p:nvSpPr>
          <p:cNvPr id="1044516" name="Rectangle 36"/>
          <p:cNvSpPr>
            <a:spLocks noChangeArrowheads="1"/>
          </p:cNvSpPr>
          <p:nvPr/>
        </p:nvSpPr>
        <p:spPr bwMode="auto">
          <a:xfrm>
            <a:off x="5686425" y="3933825"/>
            <a:ext cx="3987800" cy="2235200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marL="95250" indent="-95250" algn="just" defTabSz="762000">
              <a:spcBef>
                <a:spcPct val="50000"/>
              </a:spcBef>
            </a:pPr>
            <a:r>
              <a:rPr lang="en-US" sz="1000" u="sng">
                <a:solidFill>
                  <a:schemeClr val="tx1"/>
                </a:solidFill>
              </a:rPr>
              <a:t>DESIGNAÇÃO DOS  PRODUTOS  CONJUNTOS</a:t>
            </a:r>
          </a:p>
          <a:p>
            <a:pPr marL="95250" indent="-9525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000" b="0">
                <a:solidFill>
                  <a:schemeClr val="tx1"/>
                </a:solidFill>
              </a:rPr>
              <a:t>A SUA DESIGNAÇÃO, RESULTA DA SUA IMPORTÂNCIA RELATIVA  EM TERMOS  DE VALOR DE VENDA , PODENDO NESTA OERSPECTIVA SER CLASSIFICADOS  DA SEGUINTE FORMA :</a:t>
            </a: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000" b="0">
                <a:solidFill>
                  <a:schemeClr val="tx1"/>
                </a:solidFill>
              </a:rPr>
              <a:t>CO-PRODUTOS  &lt;&gt; PRODUTOS PRINCIPAIS - Produtos conjuntos que têm importância relativa equivalente..</a:t>
            </a: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000" b="0">
                <a:solidFill>
                  <a:schemeClr val="tx1"/>
                </a:solidFill>
              </a:rPr>
              <a:t>SUBPRODUTOS - Produto secundário. Não é objectivo principal da produção obte-lo, mas sim ao produto principal a que está  associado.</a:t>
            </a: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000" b="0">
                <a:solidFill>
                  <a:schemeClr val="tx1"/>
                </a:solidFill>
              </a:rPr>
              <a:t>RESÍDUOS - Certos produtos de reduzido valor</a:t>
            </a:r>
          </a:p>
        </p:txBody>
      </p:sp>
      <p:grpSp>
        <p:nvGrpSpPr>
          <p:cNvPr id="1044517" name="Group 37"/>
          <p:cNvGrpSpPr>
            <a:grpSpLocks/>
          </p:cNvGrpSpPr>
          <p:nvPr/>
        </p:nvGrpSpPr>
        <p:grpSpPr bwMode="auto">
          <a:xfrm>
            <a:off x="7250113" y="2106613"/>
            <a:ext cx="611187" cy="581025"/>
            <a:chOff x="4567" y="1114"/>
            <a:chExt cx="385" cy="366"/>
          </a:xfrm>
        </p:grpSpPr>
        <p:sp>
          <p:nvSpPr>
            <p:cNvPr id="1044518" name="Freeform 38"/>
            <p:cNvSpPr>
              <a:spLocks/>
            </p:cNvSpPr>
            <p:nvPr/>
          </p:nvSpPr>
          <p:spPr bwMode="auto">
            <a:xfrm>
              <a:off x="4567" y="1326"/>
              <a:ext cx="385" cy="154"/>
            </a:xfrm>
            <a:custGeom>
              <a:avLst/>
              <a:gdLst>
                <a:gd name="T0" fmla="*/ 288 w 385"/>
                <a:gd name="T1" fmla="*/ 0 h 154"/>
                <a:gd name="T2" fmla="*/ 95 w 385"/>
                <a:gd name="T3" fmla="*/ 0 h 154"/>
                <a:gd name="T4" fmla="*/ 95 w 385"/>
                <a:gd name="T5" fmla="*/ 26 h 154"/>
                <a:gd name="T6" fmla="*/ 0 w 385"/>
                <a:gd name="T7" fmla="*/ 26 h 154"/>
                <a:gd name="T8" fmla="*/ 193 w 385"/>
                <a:gd name="T9" fmla="*/ 153 h 154"/>
                <a:gd name="T10" fmla="*/ 384 w 385"/>
                <a:gd name="T11" fmla="*/ 26 h 154"/>
                <a:gd name="T12" fmla="*/ 288 w 385"/>
                <a:gd name="T13" fmla="*/ 26 h 154"/>
                <a:gd name="T14" fmla="*/ 288 w 385"/>
                <a:gd name="T1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5" h="154">
                  <a:moveTo>
                    <a:pt x="288" y="0"/>
                  </a:moveTo>
                  <a:lnTo>
                    <a:pt x="95" y="0"/>
                  </a:lnTo>
                  <a:lnTo>
                    <a:pt x="95" y="26"/>
                  </a:lnTo>
                  <a:lnTo>
                    <a:pt x="0" y="26"/>
                  </a:lnTo>
                  <a:lnTo>
                    <a:pt x="193" y="153"/>
                  </a:lnTo>
                  <a:lnTo>
                    <a:pt x="384" y="26"/>
                  </a:lnTo>
                  <a:lnTo>
                    <a:pt x="288" y="26"/>
                  </a:lnTo>
                  <a:lnTo>
                    <a:pt x="288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19" name="Freeform 39"/>
            <p:cNvSpPr>
              <a:spLocks/>
            </p:cNvSpPr>
            <p:nvPr/>
          </p:nvSpPr>
          <p:spPr bwMode="auto">
            <a:xfrm>
              <a:off x="4663" y="1261"/>
              <a:ext cx="193" cy="52"/>
            </a:xfrm>
            <a:custGeom>
              <a:avLst/>
              <a:gdLst>
                <a:gd name="T0" fmla="*/ 192 w 193"/>
                <a:gd name="T1" fmla="*/ 51 h 52"/>
                <a:gd name="T2" fmla="*/ 0 w 193"/>
                <a:gd name="T3" fmla="*/ 51 h 52"/>
                <a:gd name="T4" fmla="*/ 0 w 193"/>
                <a:gd name="T5" fmla="*/ 0 h 52"/>
                <a:gd name="T6" fmla="*/ 192 w 193"/>
                <a:gd name="T7" fmla="*/ 0 h 52"/>
                <a:gd name="T8" fmla="*/ 192 w 193"/>
                <a:gd name="T9" fmla="*/ 5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52">
                  <a:moveTo>
                    <a:pt x="192" y="51"/>
                  </a:moveTo>
                  <a:lnTo>
                    <a:pt x="0" y="51"/>
                  </a:lnTo>
                  <a:lnTo>
                    <a:pt x="0" y="0"/>
                  </a:lnTo>
                  <a:lnTo>
                    <a:pt x="192" y="0"/>
                  </a:lnTo>
                  <a:lnTo>
                    <a:pt x="192" y="51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20" name="Freeform 40"/>
            <p:cNvSpPr>
              <a:spLocks/>
            </p:cNvSpPr>
            <p:nvPr/>
          </p:nvSpPr>
          <p:spPr bwMode="auto">
            <a:xfrm>
              <a:off x="4663" y="1201"/>
              <a:ext cx="193" cy="40"/>
            </a:xfrm>
            <a:custGeom>
              <a:avLst/>
              <a:gdLst>
                <a:gd name="T0" fmla="*/ 192 w 193"/>
                <a:gd name="T1" fmla="*/ 39 h 40"/>
                <a:gd name="T2" fmla="*/ 0 w 193"/>
                <a:gd name="T3" fmla="*/ 39 h 40"/>
                <a:gd name="T4" fmla="*/ 0 w 193"/>
                <a:gd name="T5" fmla="*/ 0 h 40"/>
                <a:gd name="T6" fmla="*/ 192 w 193"/>
                <a:gd name="T7" fmla="*/ 0 h 40"/>
                <a:gd name="T8" fmla="*/ 192 w 193"/>
                <a:gd name="T9" fmla="*/ 3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40">
                  <a:moveTo>
                    <a:pt x="192" y="39"/>
                  </a:moveTo>
                  <a:lnTo>
                    <a:pt x="0" y="39"/>
                  </a:lnTo>
                  <a:lnTo>
                    <a:pt x="0" y="0"/>
                  </a:lnTo>
                  <a:lnTo>
                    <a:pt x="192" y="0"/>
                  </a:lnTo>
                  <a:lnTo>
                    <a:pt x="192" y="39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21" name="Freeform 41"/>
            <p:cNvSpPr>
              <a:spLocks/>
            </p:cNvSpPr>
            <p:nvPr/>
          </p:nvSpPr>
          <p:spPr bwMode="auto">
            <a:xfrm>
              <a:off x="4663" y="1155"/>
              <a:ext cx="193" cy="26"/>
            </a:xfrm>
            <a:custGeom>
              <a:avLst/>
              <a:gdLst>
                <a:gd name="T0" fmla="*/ 192 w 193"/>
                <a:gd name="T1" fmla="*/ 25 h 26"/>
                <a:gd name="T2" fmla="*/ 0 w 193"/>
                <a:gd name="T3" fmla="*/ 25 h 26"/>
                <a:gd name="T4" fmla="*/ 0 w 193"/>
                <a:gd name="T5" fmla="*/ 0 h 26"/>
                <a:gd name="T6" fmla="*/ 192 w 193"/>
                <a:gd name="T7" fmla="*/ 0 h 26"/>
                <a:gd name="T8" fmla="*/ 192 w 193"/>
                <a:gd name="T9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26">
                  <a:moveTo>
                    <a:pt x="192" y="25"/>
                  </a:moveTo>
                  <a:lnTo>
                    <a:pt x="0" y="25"/>
                  </a:lnTo>
                  <a:lnTo>
                    <a:pt x="0" y="0"/>
                  </a:lnTo>
                  <a:lnTo>
                    <a:pt x="192" y="0"/>
                  </a:lnTo>
                  <a:lnTo>
                    <a:pt x="192" y="25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4522" name="Freeform 42"/>
            <p:cNvSpPr>
              <a:spLocks/>
            </p:cNvSpPr>
            <p:nvPr/>
          </p:nvSpPr>
          <p:spPr bwMode="auto">
            <a:xfrm>
              <a:off x="4663" y="1114"/>
              <a:ext cx="193" cy="12"/>
            </a:xfrm>
            <a:custGeom>
              <a:avLst/>
              <a:gdLst>
                <a:gd name="T0" fmla="*/ 192 w 193"/>
                <a:gd name="T1" fmla="*/ 11 h 12"/>
                <a:gd name="T2" fmla="*/ 0 w 193"/>
                <a:gd name="T3" fmla="*/ 11 h 12"/>
                <a:gd name="T4" fmla="*/ 0 w 193"/>
                <a:gd name="T5" fmla="*/ 0 h 12"/>
                <a:gd name="T6" fmla="*/ 192 w 193"/>
                <a:gd name="T7" fmla="*/ 0 h 12"/>
                <a:gd name="T8" fmla="*/ 192 w 19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3" h="12">
                  <a:moveTo>
                    <a:pt x="192" y="11"/>
                  </a:moveTo>
                  <a:lnTo>
                    <a:pt x="0" y="11"/>
                  </a:lnTo>
                  <a:lnTo>
                    <a:pt x="0" y="0"/>
                  </a:lnTo>
                  <a:lnTo>
                    <a:pt x="192" y="0"/>
                  </a:lnTo>
                  <a:lnTo>
                    <a:pt x="192" y="11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pic>
        <p:nvPicPr>
          <p:cNvPr id="1044523" name="Picture 4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605338"/>
            <a:ext cx="3124200" cy="190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A6C06-56B1-4B93-A10A-CE01310D42EA}" type="slidenum">
              <a:rPr lang="en-US"/>
              <a:pPr/>
              <a:t>111</a:t>
            </a:fld>
            <a:endParaRPr lang="en-US"/>
          </a:p>
        </p:txBody>
      </p:sp>
      <p:sp>
        <p:nvSpPr>
          <p:cNvPr id="1045506" name="Rectangle 2"/>
          <p:cNvSpPr>
            <a:spLocks noChangeArrowheads="1"/>
          </p:cNvSpPr>
          <p:nvPr/>
        </p:nvSpPr>
        <p:spPr bwMode="auto">
          <a:xfrm>
            <a:off x="0" y="64135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>
                <a:solidFill>
                  <a:schemeClr val="tx2"/>
                </a:solidFill>
              </a:rPr>
              <a:t>PRODUÇÃO CONJUNTA</a:t>
            </a:r>
            <a:br>
              <a:rPr lang="en-US" sz="1200">
                <a:solidFill>
                  <a:schemeClr val="tx2"/>
                </a:solidFill>
              </a:rPr>
            </a:br>
            <a:r>
              <a:rPr lang="en-US" sz="1200">
                <a:solidFill>
                  <a:schemeClr val="tx2"/>
                </a:solidFill>
              </a:rPr>
              <a:t>APURAMENTO DO CUSTO  INDUSTRIAL</a:t>
            </a:r>
          </a:p>
        </p:txBody>
      </p:sp>
      <p:sp>
        <p:nvSpPr>
          <p:cNvPr id="1045507" name="Rectangle 3"/>
          <p:cNvSpPr>
            <a:spLocks noChangeArrowheads="1"/>
          </p:cNvSpPr>
          <p:nvPr/>
        </p:nvSpPr>
        <p:spPr bwMode="auto">
          <a:xfrm>
            <a:off x="209550" y="1223963"/>
            <a:ext cx="3344863" cy="2841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sz="1200" b="0">
                <a:solidFill>
                  <a:schemeClr val="tx1"/>
                </a:solidFill>
              </a:rPr>
              <a:t>ASPECTOS ESPECÍFICOS A CONSIDERAR</a:t>
            </a:r>
          </a:p>
        </p:txBody>
      </p:sp>
      <p:sp>
        <p:nvSpPr>
          <p:cNvPr id="1045508" name="Oval 4"/>
          <p:cNvSpPr>
            <a:spLocks noChangeArrowheads="1"/>
          </p:cNvSpPr>
          <p:nvPr/>
        </p:nvSpPr>
        <p:spPr bwMode="auto">
          <a:xfrm>
            <a:off x="387350" y="2330450"/>
            <a:ext cx="2120900" cy="12065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pt-PT"/>
          </a:p>
        </p:txBody>
      </p:sp>
      <p:sp>
        <p:nvSpPr>
          <p:cNvPr id="1045509" name="Rectangle 5"/>
          <p:cNvSpPr>
            <a:spLocks noChangeArrowheads="1"/>
          </p:cNvSpPr>
          <p:nvPr/>
        </p:nvSpPr>
        <p:spPr bwMode="auto">
          <a:xfrm>
            <a:off x="588963" y="2674938"/>
            <a:ext cx="1778000" cy="546100"/>
          </a:xfrm>
          <a:prstGeom prst="rect">
            <a:avLst/>
          </a:prstGeom>
          <a:solidFill>
            <a:srgbClr val="EAEC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lnSpc>
                <a:spcPct val="125000"/>
              </a:lnSpc>
            </a:pPr>
            <a:r>
              <a:rPr lang="en-US" sz="1200">
                <a:solidFill>
                  <a:schemeClr val="tx1"/>
                </a:solidFill>
              </a:rPr>
              <a:t>DUAS FASES DISTINTAS</a:t>
            </a:r>
          </a:p>
        </p:txBody>
      </p:sp>
      <p:sp>
        <p:nvSpPr>
          <p:cNvPr id="1045510" name="Rectangle 6"/>
          <p:cNvSpPr>
            <a:spLocks noChangeArrowheads="1"/>
          </p:cNvSpPr>
          <p:nvPr/>
        </p:nvSpPr>
        <p:spPr bwMode="auto">
          <a:xfrm>
            <a:off x="4162425" y="2168525"/>
            <a:ext cx="4902200" cy="2844800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1000" u="sng">
                <a:solidFill>
                  <a:schemeClr val="tx1"/>
                </a:solidFill>
              </a:rPr>
              <a:t>FASE DA PRODUÇÃO CONJUNTA</a:t>
            </a: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000" b="0">
                <a:solidFill>
                  <a:schemeClr val="tx1"/>
                </a:solidFill>
              </a:rPr>
              <a:t>VERIFICA-SE  ATÉ  AO PONTO DE SEPARAÇÃO DOS PRODUTOS, OCASIONANDO GASTOS DESIGNADOS POR </a:t>
            </a:r>
            <a:r>
              <a:rPr lang="en-US" sz="1000" i="1">
                <a:solidFill>
                  <a:schemeClr val="tx1"/>
                </a:solidFill>
              </a:rPr>
              <a:t>CUSTOS  CONJUNTOS..</a:t>
            </a:r>
          </a:p>
          <a:p>
            <a:pPr algn="just" defTabSz="762000">
              <a:spcBef>
                <a:spcPct val="50000"/>
              </a:spcBef>
            </a:pPr>
            <a:r>
              <a:rPr lang="en-US" sz="1000" u="sng">
                <a:solidFill>
                  <a:schemeClr val="tx1"/>
                </a:solidFill>
              </a:rPr>
              <a:t>FASES SEGUINTES</a:t>
            </a:r>
          </a:p>
          <a:p>
            <a:pPr marL="571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000" b="0">
                <a:solidFill>
                  <a:schemeClr val="tx1"/>
                </a:solidFill>
              </a:rPr>
              <a:t>AQUELAS EM QUE OS SEMIPRODUTOS OBTIDOS NO PONTO DE SEPARAÇÃO SÃO ACABADOS , EM REGIME DE PRODUÇÃO DISJUNTA , IMPLICANDO OS DESIGNADOS </a:t>
            </a:r>
            <a:r>
              <a:rPr lang="en-US" sz="1000" i="1">
                <a:solidFill>
                  <a:schemeClr val="tx1"/>
                </a:solidFill>
              </a:rPr>
              <a:t>CUSTOS ESPECÍFICOS</a:t>
            </a:r>
            <a:r>
              <a:rPr lang="en-US" sz="1000" b="0">
                <a:solidFill>
                  <a:schemeClr val="tx1"/>
                </a:solidFill>
              </a:rPr>
              <a:t>..</a:t>
            </a:r>
          </a:p>
          <a:p>
            <a:pPr marL="571500" lvl="1" algn="just" defTabSz="762000">
              <a:spcBef>
                <a:spcPct val="50000"/>
              </a:spcBef>
            </a:pPr>
            <a:r>
              <a:rPr lang="en-US" sz="1000" b="0">
                <a:solidFill>
                  <a:schemeClr val="tx1"/>
                </a:solidFill>
              </a:rPr>
              <a:t>ESTAS  FASES  PODEM  EVENTUALMENTE NÃO EXISTIR.</a:t>
            </a:r>
          </a:p>
          <a:p>
            <a:pPr marL="571500" lvl="1" algn="just" defTabSz="762000">
              <a:spcBef>
                <a:spcPct val="50000"/>
              </a:spcBef>
            </a:pPr>
            <a:endParaRPr lang="en-US" sz="1000" b="0">
              <a:solidFill>
                <a:schemeClr val="tx1"/>
              </a:solidFill>
            </a:endParaRPr>
          </a:p>
          <a:p>
            <a:pPr marL="571500" lvl="1" algn="just" defTabSz="762000">
              <a:spcBef>
                <a:spcPct val="50000"/>
              </a:spcBef>
            </a:pPr>
            <a:endParaRPr lang="en-US" sz="1000" b="0">
              <a:solidFill>
                <a:schemeClr val="tx1"/>
              </a:solidFill>
            </a:endParaRPr>
          </a:p>
          <a:p>
            <a:pPr marL="571500" lvl="1" algn="just" defTabSz="762000">
              <a:spcBef>
                <a:spcPct val="50000"/>
              </a:spcBef>
            </a:pPr>
            <a:endParaRPr lang="en-US" sz="1000" b="0">
              <a:solidFill>
                <a:schemeClr val="tx1"/>
              </a:solidFill>
            </a:endParaRPr>
          </a:p>
          <a:p>
            <a:pPr marL="571500" lvl="1" algn="just" defTabSz="762000" eaLnBrk="1" hangingPunct="1">
              <a:spcBef>
                <a:spcPct val="50000"/>
              </a:spcBef>
            </a:pPr>
            <a:endParaRPr lang="en-US" sz="1000" b="0">
              <a:solidFill>
                <a:schemeClr val="tx1"/>
              </a:solidFill>
            </a:endParaRPr>
          </a:p>
        </p:txBody>
      </p:sp>
      <p:graphicFrame>
        <p:nvGraphicFramePr>
          <p:cNvPr id="1045511" name="Object 7"/>
          <p:cNvGraphicFramePr>
            <a:graphicFrameLocks/>
          </p:cNvGraphicFramePr>
          <p:nvPr/>
        </p:nvGraphicFramePr>
        <p:xfrm>
          <a:off x="1601788" y="3771900"/>
          <a:ext cx="2208212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611" name="Microsoft ClipArt Gallery" r:id="rId3" imgW="5476680" imgH="3900240" progId="MS_ClipArt_Gallery">
                  <p:embed/>
                </p:oleObj>
              </mc:Choice>
              <mc:Fallback>
                <p:oleObj name="Microsoft ClipArt Gallery" r:id="rId3" imgW="5476680" imgH="3900240" progId="MS_ClipArt_Gallery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1788" y="3771900"/>
                        <a:ext cx="2208212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45512" name="Group 8"/>
          <p:cNvGrpSpPr>
            <a:grpSpLocks/>
          </p:cNvGrpSpPr>
          <p:nvPr/>
        </p:nvGrpSpPr>
        <p:grpSpPr bwMode="auto">
          <a:xfrm>
            <a:off x="2395538" y="2343150"/>
            <a:ext cx="1843087" cy="1417638"/>
            <a:chOff x="1509" y="1308"/>
            <a:chExt cx="1161" cy="893"/>
          </a:xfrm>
        </p:grpSpPr>
        <p:sp>
          <p:nvSpPr>
            <p:cNvPr id="1045513" name="Line 9"/>
            <p:cNvSpPr>
              <a:spLocks noChangeShapeType="1"/>
            </p:cNvSpPr>
            <p:nvPr/>
          </p:nvSpPr>
          <p:spPr bwMode="auto">
            <a:xfrm flipV="1">
              <a:off x="2263" y="1308"/>
              <a:ext cx="407" cy="416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grpSp>
          <p:nvGrpSpPr>
            <p:cNvPr id="1045514" name="Group 10"/>
            <p:cNvGrpSpPr>
              <a:grpSpLocks/>
            </p:cNvGrpSpPr>
            <p:nvPr/>
          </p:nvGrpSpPr>
          <p:grpSpPr bwMode="auto">
            <a:xfrm>
              <a:off x="1509" y="1408"/>
              <a:ext cx="913" cy="793"/>
              <a:chOff x="1509" y="1408"/>
              <a:chExt cx="913" cy="793"/>
            </a:xfrm>
          </p:grpSpPr>
          <p:sp>
            <p:nvSpPr>
              <p:cNvPr id="1045515" name="Oval 11"/>
              <p:cNvSpPr>
                <a:spLocks noChangeArrowheads="1"/>
              </p:cNvSpPr>
              <p:nvPr/>
            </p:nvSpPr>
            <p:spPr bwMode="auto">
              <a:xfrm>
                <a:off x="1746" y="1408"/>
                <a:ext cx="253" cy="187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16" name="Freeform 12"/>
              <p:cNvSpPr>
                <a:spLocks/>
              </p:cNvSpPr>
              <p:nvPr/>
            </p:nvSpPr>
            <p:spPr bwMode="auto">
              <a:xfrm>
                <a:off x="1524" y="1597"/>
                <a:ext cx="898" cy="604"/>
              </a:xfrm>
              <a:custGeom>
                <a:avLst/>
                <a:gdLst>
                  <a:gd name="T0" fmla="*/ 266 w 898"/>
                  <a:gd name="T1" fmla="*/ 24 h 604"/>
                  <a:gd name="T2" fmla="*/ 214 w 898"/>
                  <a:gd name="T3" fmla="*/ 24 h 604"/>
                  <a:gd name="T4" fmla="*/ 146 w 898"/>
                  <a:gd name="T5" fmla="*/ 53 h 604"/>
                  <a:gd name="T6" fmla="*/ 0 w 898"/>
                  <a:gd name="T7" fmla="*/ 208 h 604"/>
                  <a:gd name="T8" fmla="*/ 7 w 898"/>
                  <a:gd name="T9" fmla="*/ 278 h 604"/>
                  <a:gd name="T10" fmla="*/ 105 w 898"/>
                  <a:gd name="T11" fmla="*/ 334 h 604"/>
                  <a:gd name="T12" fmla="*/ 185 w 898"/>
                  <a:gd name="T13" fmla="*/ 373 h 604"/>
                  <a:gd name="T14" fmla="*/ 283 w 898"/>
                  <a:gd name="T15" fmla="*/ 283 h 604"/>
                  <a:gd name="T16" fmla="*/ 245 w 898"/>
                  <a:gd name="T17" fmla="*/ 260 h 604"/>
                  <a:gd name="T18" fmla="*/ 215 w 898"/>
                  <a:gd name="T19" fmla="*/ 239 h 604"/>
                  <a:gd name="T20" fmla="*/ 280 w 898"/>
                  <a:gd name="T21" fmla="*/ 161 h 604"/>
                  <a:gd name="T22" fmla="*/ 474 w 898"/>
                  <a:gd name="T23" fmla="*/ 259 h 604"/>
                  <a:gd name="T24" fmla="*/ 285 w 898"/>
                  <a:gd name="T25" fmla="*/ 451 h 604"/>
                  <a:gd name="T26" fmla="*/ 101 w 898"/>
                  <a:gd name="T27" fmla="*/ 352 h 604"/>
                  <a:gd name="T28" fmla="*/ 101 w 898"/>
                  <a:gd name="T29" fmla="*/ 472 h 604"/>
                  <a:gd name="T30" fmla="*/ 129 w 898"/>
                  <a:gd name="T31" fmla="*/ 472 h 604"/>
                  <a:gd name="T32" fmla="*/ 129 w 898"/>
                  <a:gd name="T33" fmla="*/ 603 h 604"/>
                  <a:gd name="T34" fmla="*/ 557 w 898"/>
                  <a:gd name="T35" fmla="*/ 603 h 604"/>
                  <a:gd name="T36" fmla="*/ 557 w 898"/>
                  <a:gd name="T37" fmla="*/ 473 h 604"/>
                  <a:gd name="T38" fmla="*/ 590 w 898"/>
                  <a:gd name="T39" fmla="*/ 473 h 604"/>
                  <a:gd name="T40" fmla="*/ 590 w 898"/>
                  <a:gd name="T41" fmla="*/ 229 h 604"/>
                  <a:gd name="T42" fmla="*/ 627 w 898"/>
                  <a:gd name="T43" fmla="*/ 250 h 604"/>
                  <a:gd name="T44" fmla="*/ 710 w 898"/>
                  <a:gd name="T45" fmla="*/ 250 h 604"/>
                  <a:gd name="T46" fmla="*/ 719 w 898"/>
                  <a:gd name="T47" fmla="*/ 241 h 604"/>
                  <a:gd name="T48" fmla="*/ 780 w 898"/>
                  <a:gd name="T49" fmla="*/ 177 h 604"/>
                  <a:gd name="T50" fmla="*/ 897 w 898"/>
                  <a:gd name="T51" fmla="*/ 66 h 604"/>
                  <a:gd name="T52" fmla="*/ 764 w 898"/>
                  <a:gd name="T53" fmla="*/ 0 h 604"/>
                  <a:gd name="T54" fmla="*/ 680 w 898"/>
                  <a:gd name="T55" fmla="*/ 83 h 604"/>
                  <a:gd name="T56" fmla="*/ 659 w 898"/>
                  <a:gd name="T57" fmla="*/ 100 h 604"/>
                  <a:gd name="T58" fmla="*/ 488 w 898"/>
                  <a:gd name="T59" fmla="*/ 24 h 604"/>
                  <a:gd name="T60" fmla="*/ 419 w 898"/>
                  <a:gd name="T61" fmla="*/ 24 h 604"/>
                  <a:gd name="T62" fmla="*/ 376 w 898"/>
                  <a:gd name="T63" fmla="*/ 97 h 604"/>
                  <a:gd name="T64" fmla="*/ 356 w 898"/>
                  <a:gd name="T65" fmla="*/ 67 h 604"/>
                  <a:gd name="T66" fmla="*/ 377 w 898"/>
                  <a:gd name="T67" fmla="*/ 23 h 604"/>
                  <a:gd name="T68" fmla="*/ 314 w 898"/>
                  <a:gd name="T69" fmla="*/ 23 h 604"/>
                  <a:gd name="T70" fmla="*/ 336 w 898"/>
                  <a:gd name="T71" fmla="*/ 68 h 604"/>
                  <a:gd name="T72" fmla="*/ 314 w 898"/>
                  <a:gd name="T73" fmla="*/ 97 h 604"/>
                  <a:gd name="T74" fmla="*/ 266 w 898"/>
                  <a:gd name="T75" fmla="*/ 24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98" h="604">
                    <a:moveTo>
                      <a:pt x="266" y="24"/>
                    </a:moveTo>
                    <a:lnTo>
                      <a:pt x="214" y="24"/>
                    </a:lnTo>
                    <a:lnTo>
                      <a:pt x="146" y="53"/>
                    </a:lnTo>
                    <a:lnTo>
                      <a:pt x="0" y="208"/>
                    </a:lnTo>
                    <a:lnTo>
                      <a:pt x="7" y="278"/>
                    </a:lnTo>
                    <a:lnTo>
                      <a:pt x="105" y="334"/>
                    </a:lnTo>
                    <a:lnTo>
                      <a:pt x="185" y="373"/>
                    </a:lnTo>
                    <a:lnTo>
                      <a:pt x="283" y="283"/>
                    </a:lnTo>
                    <a:lnTo>
                      <a:pt x="245" y="260"/>
                    </a:lnTo>
                    <a:lnTo>
                      <a:pt x="215" y="239"/>
                    </a:lnTo>
                    <a:lnTo>
                      <a:pt x="280" y="161"/>
                    </a:lnTo>
                    <a:lnTo>
                      <a:pt x="474" y="259"/>
                    </a:lnTo>
                    <a:lnTo>
                      <a:pt x="285" y="451"/>
                    </a:lnTo>
                    <a:lnTo>
                      <a:pt x="101" y="352"/>
                    </a:lnTo>
                    <a:lnTo>
                      <a:pt x="101" y="472"/>
                    </a:lnTo>
                    <a:lnTo>
                      <a:pt x="129" y="472"/>
                    </a:lnTo>
                    <a:lnTo>
                      <a:pt x="129" y="603"/>
                    </a:lnTo>
                    <a:lnTo>
                      <a:pt x="557" y="603"/>
                    </a:lnTo>
                    <a:lnTo>
                      <a:pt x="557" y="473"/>
                    </a:lnTo>
                    <a:lnTo>
                      <a:pt x="590" y="473"/>
                    </a:lnTo>
                    <a:lnTo>
                      <a:pt x="590" y="229"/>
                    </a:lnTo>
                    <a:lnTo>
                      <a:pt x="627" y="250"/>
                    </a:lnTo>
                    <a:lnTo>
                      <a:pt x="710" y="250"/>
                    </a:lnTo>
                    <a:lnTo>
                      <a:pt x="719" y="241"/>
                    </a:lnTo>
                    <a:lnTo>
                      <a:pt x="780" y="177"/>
                    </a:lnTo>
                    <a:lnTo>
                      <a:pt x="897" y="66"/>
                    </a:lnTo>
                    <a:lnTo>
                      <a:pt x="764" y="0"/>
                    </a:lnTo>
                    <a:lnTo>
                      <a:pt x="680" y="83"/>
                    </a:lnTo>
                    <a:lnTo>
                      <a:pt x="659" y="100"/>
                    </a:lnTo>
                    <a:lnTo>
                      <a:pt x="488" y="24"/>
                    </a:lnTo>
                    <a:lnTo>
                      <a:pt x="419" y="24"/>
                    </a:lnTo>
                    <a:lnTo>
                      <a:pt x="376" y="97"/>
                    </a:lnTo>
                    <a:lnTo>
                      <a:pt x="356" y="67"/>
                    </a:lnTo>
                    <a:lnTo>
                      <a:pt x="377" y="23"/>
                    </a:lnTo>
                    <a:lnTo>
                      <a:pt x="314" y="23"/>
                    </a:lnTo>
                    <a:lnTo>
                      <a:pt x="336" y="68"/>
                    </a:lnTo>
                    <a:lnTo>
                      <a:pt x="314" y="97"/>
                    </a:lnTo>
                    <a:lnTo>
                      <a:pt x="266" y="24"/>
                    </a:lnTo>
                  </a:path>
                </a:pathLst>
              </a:cu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1045517" name="Arc 13"/>
              <p:cNvSpPr>
                <a:spLocks/>
              </p:cNvSpPr>
              <p:nvPr/>
            </p:nvSpPr>
            <p:spPr bwMode="auto">
              <a:xfrm>
                <a:off x="1668" y="1622"/>
                <a:ext cx="120" cy="66"/>
              </a:xfrm>
              <a:custGeom>
                <a:avLst/>
                <a:gdLst>
                  <a:gd name="G0" fmla="+- 21600 0 0"/>
                  <a:gd name="G1" fmla="+- 21600 0 0"/>
                  <a:gd name="G2" fmla="+- 21600 0 0"/>
                  <a:gd name="T0" fmla="*/ 5814 w 36238"/>
                  <a:gd name="T1" fmla="*/ 36343 h 36343"/>
                  <a:gd name="T2" fmla="*/ 36238 w 36238"/>
                  <a:gd name="T3" fmla="*/ 5717 h 36343"/>
                  <a:gd name="T4" fmla="*/ 21600 w 36238"/>
                  <a:gd name="T5" fmla="*/ 21600 h 36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238" h="36343" fill="none" extrusionOk="0">
                    <a:moveTo>
                      <a:pt x="5813" y="36343"/>
                    </a:moveTo>
                    <a:cubicBezTo>
                      <a:pt x="2077" y="32342"/>
                      <a:pt x="0" y="27073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7024" y="-1"/>
                      <a:pt x="32249" y="2040"/>
                      <a:pt x="36238" y="5716"/>
                    </a:cubicBezTo>
                  </a:path>
                  <a:path w="36238" h="36343" stroke="0" extrusionOk="0">
                    <a:moveTo>
                      <a:pt x="5813" y="36343"/>
                    </a:moveTo>
                    <a:cubicBezTo>
                      <a:pt x="2077" y="32342"/>
                      <a:pt x="0" y="27073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7024" y="-1"/>
                      <a:pt x="32249" y="2040"/>
                      <a:pt x="36238" y="5716"/>
                    </a:cubicBezTo>
                    <a:lnTo>
                      <a:pt x="21600" y="21600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1045518" name="Oval 14"/>
              <p:cNvSpPr>
                <a:spLocks noChangeArrowheads="1"/>
              </p:cNvSpPr>
              <p:nvPr/>
            </p:nvSpPr>
            <p:spPr bwMode="auto">
              <a:xfrm>
                <a:off x="1509" y="1795"/>
                <a:ext cx="96" cy="84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19" name="Oval 15"/>
              <p:cNvSpPr>
                <a:spLocks noChangeArrowheads="1"/>
              </p:cNvSpPr>
              <p:nvPr/>
            </p:nvSpPr>
            <p:spPr bwMode="auto">
              <a:xfrm>
                <a:off x="2142" y="1790"/>
                <a:ext cx="106" cy="63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1045520" name="Group 16"/>
          <p:cNvGrpSpPr>
            <a:grpSpLocks/>
          </p:cNvGrpSpPr>
          <p:nvPr/>
        </p:nvGrpSpPr>
        <p:grpSpPr bwMode="auto">
          <a:xfrm>
            <a:off x="6727825" y="4835525"/>
            <a:ext cx="657225" cy="877888"/>
            <a:chOff x="4238" y="3046"/>
            <a:chExt cx="414" cy="553"/>
          </a:xfrm>
        </p:grpSpPr>
        <p:grpSp>
          <p:nvGrpSpPr>
            <p:cNvPr id="1045521" name="Group 17"/>
            <p:cNvGrpSpPr>
              <a:grpSpLocks/>
            </p:cNvGrpSpPr>
            <p:nvPr/>
          </p:nvGrpSpPr>
          <p:grpSpPr bwMode="auto">
            <a:xfrm>
              <a:off x="4238" y="3259"/>
              <a:ext cx="414" cy="340"/>
              <a:chOff x="4238" y="3259"/>
              <a:chExt cx="414" cy="340"/>
            </a:xfrm>
          </p:grpSpPr>
          <p:sp>
            <p:nvSpPr>
              <p:cNvPr id="1045522" name="Rectangle 18"/>
              <p:cNvSpPr>
                <a:spLocks noChangeArrowheads="1"/>
              </p:cNvSpPr>
              <p:nvPr/>
            </p:nvSpPr>
            <p:spPr bwMode="auto">
              <a:xfrm>
                <a:off x="4306" y="3260"/>
                <a:ext cx="273" cy="92"/>
              </a:xfrm>
              <a:prstGeom prst="rect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23" name="Rectangle 19"/>
              <p:cNvSpPr>
                <a:spLocks noChangeArrowheads="1"/>
              </p:cNvSpPr>
              <p:nvPr/>
            </p:nvSpPr>
            <p:spPr bwMode="auto">
              <a:xfrm>
                <a:off x="4238" y="3325"/>
                <a:ext cx="414" cy="274"/>
              </a:xfrm>
              <a:prstGeom prst="rect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24" name="Oval 20"/>
              <p:cNvSpPr>
                <a:spLocks noChangeArrowheads="1"/>
              </p:cNvSpPr>
              <p:nvPr/>
            </p:nvSpPr>
            <p:spPr bwMode="auto">
              <a:xfrm>
                <a:off x="4238" y="3259"/>
                <a:ext cx="141" cy="123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25" name="Oval 21"/>
              <p:cNvSpPr>
                <a:spLocks noChangeArrowheads="1"/>
              </p:cNvSpPr>
              <p:nvPr/>
            </p:nvSpPr>
            <p:spPr bwMode="auto">
              <a:xfrm>
                <a:off x="4503" y="3259"/>
                <a:ext cx="148" cy="118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045526" name="Oval 22"/>
            <p:cNvSpPr>
              <a:spLocks noChangeArrowheads="1"/>
            </p:cNvSpPr>
            <p:nvPr/>
          </p:nvSpPr>
          <p:spPr bwMode="auto">
            <a:xfrm>
              <a:off x="4321" y="3046"/>
              <a:ext cx="252" cy="186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045527" name="Group 23"/>
          <p:cNvGrpSpPr>
            <a:grpSpLocks/>
          </p:cNvGrpSpPr>
          <p:nvPr/>
        </p:nvGrpSpPr>
        <p:grpSpPr bwMode="auto">
          <a:xfrm>
            <a:off x="5238750" y="4835525"/>
            <a:ext cx="657225" cy="877888"/>
            <a:chOff x="3300" y="3046"/>
            <a:chExt cx="414" cy="553"/>
          </a:xfrm>
        </p:grpSpPr>
        <p:sp>
          <p:nvSpPr>
            <p:cNvPr id="1045528" name="Oval 24"/>
            <p:cNvSpPr>
              <a:spLocks noChangeArrowheads="1"/>
            </p:cNvSpPr>
            <p:nvPr/>
          </p:nvSpPr>
          <p:spPr bwMode="auto">
            <a:xfrm>
              <a:off x="3383" y="3046"/>
              <a:ext cx="252" cy="186"/>
            </a:xfrm>
            <a:prstGeom prst="ellipse">
              <a:avLst/>
            </a:prstGeom>
            <a:solidFill>
              <a:srgbClr val="0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1045529" name="Group 25"/>
            <p:cNvGrpSpPr>
              <a:grpSpLocks/>
            </p:cNvGrpSpPr>
            <p:nvPr/>
          </p:nvGrpSpPr>
          <p:grpSpPr bwMode="auto">
            <a:xfrm>
              <a:off x="3300" y="3259"/>
              <a:ext cx="414" cy="340"/>
              <a:chOff x="3300" y="3259"/>
              <a:chExt cx="414" cy="340"/>
            </a:xfrm>
          </p:grpSpPr>
          <p:sp>
            <p:nvSpPr>
              <p:cNvPr id="1045530" name="Rectangle 26"/>
              <p:cNvSpPr>
                <a:spLocks noChangeArrowheads="1"/>
              </p:cNvSpPr>
              <p:nvPr/>
            </p:nvSpPr>
            <p:spPr bwMode="auto">
              <a:xfrm>
                <a:off x="3368" y="3260"/>
                <a:ext cx="273" cy="92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31" name="Rectangle 27"/>
              <p:cNvSpPr>
                <a:spLocks noChangeArrowheads="1"/>
              </p:cNvSpPr>
              <p:nvPr/>
            </p:nvSpPr>
            <p:spPr bwMode="auto">
              <a:xfrm>
                <a:off x="3300" y="3325"/>
                <a:ext cx="414" cy="274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32" name="Oval 28"/>
              <p:cNvSpPr>
                <a:spLocks noChangeArrowheads="1"/>
              </p:cNvSpPr>
              <p:nvPr/>
            </p:nvSpPr>
            <p:spPr bwMode="auto">
              <a:xfrm>
                <a:off x="3300" y="3259"/>
                <a:ext cx="141" cy="123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33" name="Oval 29"/>
              <p:cNvSpPr>
                <a:spLocks noChangeArrowheads="1"/>
              </p:cNvSpPr>
              <p:nvPr/>
            </p:nvSpPr>
            <p:spPr bwMode="auto">
              <a:xfrm>
                <a:off x="3566" y="3259"/>
                <a:ext cx="147" cy="118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1045534" name="Group 30"/>
          <p:cNvGrpSpPr>
            <a:grpSpLocks/>
          </p:cNvGrpSpPr>
          <p:nvPr/>
        </p:nvGrpSpPr>
        <p:grpSpPr bwMode="auto">
          <a:xfrm>
            <a:off x="7981950" y="4759325"/>
            <a:ext cx="657225" cy="877888"/>
            <a:chOff x="5028" y="2998"/>
            <a:chExt cx="414" cy="553"/>
          </a:xfrm>
        </p:grpSpPr>
        <p:sp>
          <p:nvSpPr>
            <p:cNvPr id="1045535" name="Oval 31"/>
            <p:cNvSpPr>
              <a:spLocks noChangeArrowheads="1"/>
            </p:cNvSpPr>
            <p:nvPr/>
          </p:nvSpPr>
          <p:spPr bwMode="auto">
            <a:xfrm>
              <a:off x="5111" y="2998"/>
              <a:ext cx="252" cy="186"/>
            </a:xfrm>
            <a:prstGeom prst="ellipse">
              <a:avLst/>
            </a:prstGeom>
            <a:solidFill>
              <a:srgbClr val="0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1045536" name="Group 32"/>
            <p:cNvGrpSpPr>
              <a:grpSpLocks/>
            </p:cNvGrpSpPr>
            <p:nvPr/>
          </p:nvGrpSpPr>
          <p:grpSpPr bwMode="auto">
            <a:xfrm>
              <a:off x="5028" y="3211"/>
              <a:ext cx="414" cy="340"/>
              <a:chOff x="5028" y="3211"/>
              <a:chExt cx="414" cy="340"/>
            </a:xfrm>
          </p:grpSpPr>
          <p:sp>
            <p:nvSpPr>
              <p:cNvPr id="1045537" name="Rectangle 33"/>
              <p:cNvSpPr>
                <a:spLocks noChangeArrowheads="1"/>
              </p:cNvSpPr>
              <p:nvPr/>
            </p:nvSpPr>
            <p:spPr bwMode="auto">
              <a:xfrm>
                <a:off x="5096" y="3212"/>
                <a:ext cx="273" cy="92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38" name="Rectangle 34"/>
              <p:cNvSpPr>
                <a:spLocks noChangeArrowheads="1"/>
              </p:cNvSpPr>
              <p:nvPr/>
            </p:nvSpPr>
            <p:spPr bwMode="auto">
              <a:xfrm>
                <a:off x="5028" y="3277"/>
                <a:ext cx="414" cy="274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39" name="Oval 35"/>
              <p:cNvSpPr>
                <a:spLocks noChangeArrowheads="1"/>
              </p:cNvSpPr>
              <p:nvPr/>
            </p:nvSpPr>
            <p:spPr bwMode="auto">
              <a:xfrm>
                <a:off x="5028" y="3211"/>
                <a:ext cx="141" cy="123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40" name="Oval 36"/>
              <p:cNvSpPr>
                <a:spLocks noChangeArrowheads="1"/>
              </p:cNvSpPr>
              <p:nvPr/>
            </p:nvSpPr>
            <p:spPr bwMode="auto">
              <a:xfrm>
                <a:off x="5294" y="3211"/>
                <a:ext cx="147" cy="118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1045541" name="Group 37"/>
          <p:cNvGrpSpPr>
            <a:grpSpLocks/>
          </p:cNvGrpSpPr>
          <p:nvPr/>
        </p:nvGrpSpPr>
        <p:grpSpPr bwMode="auto">
          <a:xfrm>
            <a:off x="8286750" y="5064125"/>
            <a:ext cx="657225" cy="877888"/>
            <a:chOff x="5220" y="3190"/>
            <a:chExt cx="414" cy="553"/>
          </a:xfrm>
        </p:grpSpPr>
        <p:sp>
          <p:nvSpPr>
            <p:cNvPr id="1045542" name="Oval 38"/>
            <p:cNvSpPr>
              <a:spLocks noChangeArrowheads="1"/>
            </p:cNvSpPr>
            <p:nvPr/>
          </p:nvSpPr>
          <p:spPr bwMode="auto">
            <a:xfrm>
              <a:off x="5303" y="3190"/>
              <a:ext cx="252" cy="186"/>
            </a:xfrm>
            <a:prstGeom prst="ellipse">
              <a:avLst/>
            </a:prstGeom>
            <a:solidFill>
              <a:srgbClr val="0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1045543" name="Group 39"/>
            <p:cNvGrpSpPr>
              <a:grpSpLocks/>
            </p:cNvGrpSpPr>
            <p:nvPr/>
          </p:nvGrpSpPr>
          <p:grpSpPr bwMode="auto">
            <a:xfrm>
              <a:off x="5220" y="3403"/>
              <a:ext cx="414" cy="340"/>
              <a:chOff x="5220" y="3403"/>
              <a:chExt cx="414" cy="340"/>
            </a:xfrm>
          </p:grpSpPr>
          <p:sp>
            <p:nvSpPr>
              <p:cNvPr id="1045544" name="Rectangle 40"/>
              <p:cNvSpPr>
                <a:spLocks noChangeArrowheads="1"/>
              </p:cNvSpPr>
              <p:nvPr/>
            </p:nvSpPr>
            <p:spPr bwMode="auto">
              <a:xfrm>
                <a:off x="5288" y="3404"/>
                <a:ext cx="273" cy="92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45" name="Rectangle 41"/>
              <p:cNvSpPr>
                <a:spLocks noChangeArrowheads="1"/>
              </p:cNvSpPr>
              <p:nvPr/>
            </p:nvSpPr>
            <p:spPr bwMode="auto">
              <a:xfrm>
                <a:off x="5220" y="3469"/>
                <a:ext cx="414" cy="274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46" name="Oval 42"/>
              <p:cNvSpPr>
                <a:spLocks noChangeArrowheads="1"/>
              </p:cNvSpPr>
              <p:nvPr/>
            </p:nvSpPr>
            <p:spPr bwMode="auto">
              <a:xfrm>
                <a:off x="5220" y="3403"/>
                <a:ext cx="141" cy="123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47" name="Oval 43"/>
              <p:cNvSpPr>
                <a:spLocks noChangeArrowheads="1"/>
              </p:cNvSpPr>
              <p:nvPr/>
            </p:nvSpPr>
            <p:spPr bwMode="auto">
              <a:xfrm>
                <a:off x="5486" y="3403"/>
                <a:ext cx="147" cy="118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1045548" name="Group 44"/>
          <p:cNvGrpSpPr>
            <a:grpSpLocks/>
          </p:cNvGrpSpPr>
          <p:nvPr/>
        </p:nvGrpSpPr>
        <p:grpSpPr bwMode="auto">
          <a:xfrm>
            <a:off x="8591550" y="5368925"/>
            <a:ext cx="657225" cy="877888"/>
            <a:chOff x="5412" y="3382"/>
            <a:chExt cx="414" cy="553"/>
          </a:xfrm>
        </p:grpSpPr>
        <p:sp>
          <p:nvSpPr>
            <p:cNvPr id="1045549" name="Oval 45"/>
            <p:cNvSpPr>
              <a:spLocks noChangeArrowheads="1"/>
            </p:cNvSpPr>
            <p:nvPr/>
          </p:nvSpPr>
          <p:spPr bwMode="auto">
            <a:xfrm>
              <a:off x="5495" y="3382"/>
              <a:ext cx="252" cy="186"/>
            </a:xfrm>
            <a:prstGeom prst="ellipse">
              <a:avLst/>
            </a:prstGeom>
            <a:solidFill>
              <a:srgbClr val="0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1045550" name="Group 46"/>
            <p:cNvGrpSpPr>
              <a:grpSpLocks/>
            </p:cNvGrpSpPr>
            <p:nvPr/>
          </p:nvGrpSpPr>
          <p:grpSpPr bwMode="auto">
            <a:xfrm>
              <a:off x="5412" y="3595"/>
              <a:ext cx="414" cy="340"/>
              <a:chOff x="5412" y="3595"/>
              <a:chExt cx="414" cy="340"/>
            </a:xfrm>
          </p:grpSpPr>
          <p:sp>
            <p:nvSpPr>
              <p:cNvPr id="1045551" name="Rectangle 47"/>
              <p:cNvSpPr>
                <a:spLocks noChangeArrowheads="1"/>
              </p:cNvSpPr>
              <p:nvPr/>
            </p:nvSpPr>
            <p:spPr bwMode="auto">
              <a:xfrm>
                <a:off x="5480" y="3596"/>
                <a:ext cx="273" cy="92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52" name="Rectangle 48"/>
              <p:cNvSpPr>
                <a:spLocks noChangeArrowheads="1"/>
              </p:cNvSpPr>
              <p:nvPr/>
            </p:nvSpPr>
            <p:spPr bwMode="auto">
              <a:xfrm>
                <a:off x="5412" y="3661"/>
                <a:ext cx="414" cy="274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53" name="Oval 49"/>
              <p:cNvSpPr>
                <a:spLocks noChangeArrowheads="1"/>
              </p:cNvSpPr>
              <p:nvPr/>
            </p:nvSpPr>
            <p:spPr bwMode="auto">
              <a:xfrm>
                <a:off x="5412" y="3595"/>
                <a:ext cx="141" cy="123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54" name="Oval 50"/>
              <p:cNvSpPr>
                <a:spLocks noChangeArrowheads="1"/>
              </p:cNvSpPr>
              <p:nvPr/>
            </p:nvSpPr>
            <p:spPr bwMode="auto">
              <a:xfrm>
                <a:off x="5678" y="3595"/>
                <a:ext cx="147" cy="118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1045555" name="Group 51"/>
          <p:cNvGrpSpPr>
            <a:grpSpLocks/>
          </p:cNvGrpSpPr>
          <p:nvPr/>
        </p:nvGrpSpPr>
        <p:grpSpPr bwMode="auto">
          <a:xfrm>
            <a:off x="8896350" y="5673725"/>
            <a:ext cx="657225" cy="877888"/>
            <a:chOff x="5604" y="3574"/>
            <a:chExt cx="414" cy="553"/>
          </a:xfrm>
        </p:grpSpPr>
        <p:sp>
          <p:nvSpPr>
            <p:cNvPr id="1045556" name="Oval 52"/>
            <p:cNvSpPr>
              <a:spLocks noChangeArrowheads="1"/>
            </p:cNvSpPr>
            <p:nvPr/>
          </p:nvSpPr>
          <p:spPr bwMode="auto">
            <a:xfrm>
              <a:off x="5687" y="3574"/>
              <a:ext cx="252" cy="186"/>
            </a:xfrm>
            <a:prstGeom prst="ellipse">
              <a:avLst/>
            </a:prstGeom>
            <a:solidFill>
              <a:srgbClr val="0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1045557" name="Group 53"/>
            <p:cNvGrpSpPr>
              <a:grpSpLocks/>
            </p:cNvGrpSpPr>
            <p:nvPr/>
          </p:nvGrpSpPr>
          <p:grpSpPr bwMode="auto">
            <a:xfrm>
              <a:off x="5604" y="3787"/>
              <a:ext cx="414" cy="340"/>
              <a:chOff x="5604" y="3787"/>
              <a:chExt cx="414" cy="340"/>
            </a:xfrm>
          </p:grpSpPr>
          <p:sp>
            <p:nvSpPr>
              <p:cNvPr id="1045558" name="Rectangle 54"/>
              <p:cNvSpPr>
                <a:spLocks noChangeArrowheads="1"/>
              </p:cNvSpPr>
              <p:nvPr/>
            </p:nvSpPr>
            <p:spPr bwMode="auto">
              <a:xfrm>
                <a:off x="5672" y="3788"/>
                <a:ext cx="273" cy="92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59" name="Rectangle 55"/>
              <p:cNvSpPr>
                <a:spLocks noChangeArrowheads="1"/>
              </p:cNvSpPr>
              <p:nvPr/>
            </p:nvSpPr>
            <p:spPr bwMode="auto">
              <a:xfrm>
                <a:off x="5604" y="3853"/>
                <a:ext cx="414" cy="274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60" name="Oval 56"/>
              <p:cNvSpPr>
                <a:spLocks noChangeArrowheads="1"/>
              </p:cNvSpPr>
              <p:nvPr/>
            </p:nvSpPr>
            <p:spPr bwMode="auto">
              <a:xfrm>
                <a:off x="5604" y="3787"/>
                <a:ext cx="141" cy="123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61" name="Oval 57"/>
              <p:cNvSpPr>
                <a:spLocks noChangeArrowheads="1"/>
              </p:cNvSpPr>
              <p:nvPr/>
            </p:nvSpPr>
            <p:spPr bwMode="auto">
              <a:xfrm>
                <a:off x="5870" y="3787"/>
                <a:ext cx="147" cy="118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1045562" name="Group 58"/>
          <p:cNvGrpSpPr>
            <a:grpSpLocks/>
          </p:cNvGrpSpPr>
          <p:nvPr/>
        </p:nvGrpSpPr>
        <p:grpSpPr bwMode="auto">
          <a:xfrm>
            <a:off x="7032625" y="5140325"/>
            <a:ext cx="657225" cy="877888"/>
            <a:chOff x="4430" y="3238"/>
            <a:chExt cx="414" cy="553"/>
          </a:xfrm>
        </p:grpSpPr>
        <p:grpSp>
          <p:nvGrpSpPr>
            <p:cNvPr id="1045563" name="Group 59"/>
            <p:cNvGrpSpPr>
              <a:grpSpLocks/>
            </p:cNvGrpSpPr>
            <p:nvPr/>
          </p:nvGrpSpPr>
          <p:grpSpPr bwMode="auto">
            <a:xfrm>
              <a:off x="4430" y="3451"/>
              <a:ext cx="414" cy="340"/>
              <a:chOff x="4430" y="3451"/>
              <a:chExt cx="414" cy="340"/>
            </a:xfrm>
          </p:grpSpPr>
          <p:sp>
            <p:nvSpPr>
              <p:cNvPr id="1045564" name="Rectangle 60"/>
              <p:cNvSpPr>
                <a:spLocks noChangeArrowheads="1"/>
              </p:cNvSpPr>
              <p:nvPr/>
            </p:nvSpPr>
            <p:spPr bwMode="auto">
              <a:xfrm>
                <a:off x="4498" y="3452"/>
                <a:ext cx="273" cy="92"/>
              </a:xfrm>
              <a:prstGeom prst="rect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65" name="Rectangle 61"/>
              <p:cNvSpPr>
                <a:spLocks noChangeArrowheads="1"/>
              </p:cNvSpPr>
              <p:nvPr/>
            </p:nvSpPr>
            <p:spPr bwMode="auto">
              <a:xfrm>
                <a:off x="4430" y="3517"/>
                <a:ext cx="414" cy="274"/>
              </a:xfrm>
              <a:prstGeom prst="rect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66" name="Oval 62"/>
              <p:cNvSpPr>
                <a:spLocks noChangeArrowheads="1"/>
              </p:cNvSpPr>
              <p:nvPr/>
            </p:nvSpPr>
            <p:spPr bwMode="auto">
              <a:xfrm>
                <a:off x="4430" y="3451"/>
                <a:ext cx="141" cy="123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67" name="Oval 63"/>
              <p:cNvSpPr>
                <a:spLocks noChangeArrowheads="1"/>
              </p:cNvSpPr>
              <p:nvPr/>
            </p:nvSpPr>
            <p:spPr bwMode="auto">
              <a:xfrm>
                <a:off x="4695" y="3451"/>
                <a:ext cx="148" cy="118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045568" name="Oval 64"/>
            <p:cNvSpPr>
              <a:spLocks noChangeArrowheads="1"/>
            </p:cNvSpPr>
            <p:nvPr/>
          </p:nvSpPr>
          <p:spPr bwMode="auto">
            <a:xfrm>
              <a:off x="4513" y="3238"/>
              <a:ext cx="252" cy="186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045569" name="Group 65"/>
          <p:cNvGrpSpPr>
            <a:grpSpLocks/>
          </p:cNvGrpSpPr>
          <p:nvPr/>
        </p:nvGrpSpPr>
        <p:grpSpPr bwMode="auto">
          <a:xfrm>
            <a:off x="7642225" y="5749925"/>
            <a:ext cx="657225" cy="877888"/>
            <a:chOff x="4814" y="3622"/>
            <a:chExt cx="414" cy="553"/>
          </a:xfrm>
        </p:grpSpPr>
        <p:grpSp>
          <p:nvGrpSpPr>
            <p:cNvPr id="1045570" name="Group 66"/>
            <p:cNvGrpSpPr>
              <a:grpSpLocks/>
            </p:cNvGrpSpPr>
            <p:nvPr/>
          </p:nvGrpSpPr>
          <p:grpSpPr bwMode="auto">
            <a:xfrm>
              <a:off x="4814" y="3835"/>
              <a:ext cx="414" cy="340"/>
              <a:chOff x="4814" y="3835"/>
              <a:chExt cx="414" cy="340"/>
            </a:xfrm>
          </p:grpSpPr>
          <p:sp>
            <p:nvSpPr>
              <p:cNvPr id="1045571" name="Rectangle 67"/>
              <p:cNvSpPr>
                <a:spLocks noChangeArrowheads="1"/>
              </p:cNvSpPr>
              <p:nvPr/>
            </p:nvSpPr>
            <p:spPr bwMode="auto">
              <a:xfrm>
                <a:off x="4882" y="3836"/>
                <a:ext cx="273" cy="92"/>
              </a:xfrm>
              <a:prstGeom prst="rect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72" name="Rectangle 68"/>
              <p:cNvSpPr>
                <a:spLocks noChangeArrowheads="1"/>
              </p:cNvSpPr>
              <p:nvPr/>
            </p:nvSpPr>
            <p:spPr bwMode="auto">
              <a:xfrm>
                <a:off x="4814" y="3901"/>
                <a:ext cx="414" cy="274"/>
              </a:xfrm>
              <a:prstGeom prst="rect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73" name="Oval 69"/>
              <p:cNvSpPr>
                <a:spLocks noChangeArrowheads="1"/>
              </p:cNvSpPr>
              <p:nvPr/>
            </p:nvSpPr>
            <p:spPr bwMode="auto">
              <a:xfrm>
                <a:off x="4814" y="3835"/>
                <a:ext cx="141" cy="123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74" name="Oval 70"/>
              <p:cNvSpPr>
                <a:spLocks noChangeArrowheads="1"/>
              </p:cNvSpPr>
              <p:nvPr/>
            </p:nvSpPr>
            <p:spPr bwMode="auto">
              <a:xfrm>
                <a:off x="5079" y="3835"/>
                <a:ext cx="148" cy="118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045575" name="Oval 71"/>
            <p:cNvSpPr>
              <a:spLocks noChangeArrowheads="1"/>
            </p:cNvSpPr>
            <p:nvPr/>
          </p:nvSpPr>
          <p:spPr bwMode="auto">
            <a:xfrm>
              <a:off x="4897" y="3622"/>
              <a:ext cx="252" cy="186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045576" name="Group 72"/>
          <p:cNvGrpSpPr>
            <a:grpSpLocks/>
          </p:cNvGrpSpPr>
          <p:nvPr/>
        </p:nvGrpSpPr>
        <p:grpSpPr bwMode="auto">
          <a:xfrm>
            <a:off x="5543550" y="5140325"/>
            <a:ext cx="658813" cy="877888"/>
            <a:chOff x="3492" y="3238"/>
            <a:chExt cx="414" cy="553"/>
          </a:xfrm>
        </p:grpSpPr>
        <p:sp>
          <p:nvSpPr>
            <p:cNvPr id="1045577" name="Oval 73"/>
            <p:cNvSpPr>
              <a:spLocks noChangeArrowheads="1"/>
            </p:cNvSpPr>
            <p:nvPr/>
          </p:nvSpPr>
          <p:spPr bwMode="auto">
            <a:xfrm>
              <a:off x="3575" y="3238"/>
              <a:ext cx="252" cy="186"/>
            </a:xfrm>
            <a:prstGeom prst="ellipse">
              <a:avLst/>
            </a:prstGeom>
            <a:solidFill>
              <a:srgbClr val="0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1045578" name="Group 74"/>
            <p:cNvGrpSpPr>
              <a:grpSpLocks/>
            </p:cNvGrpSpPr>
            <p:nvPr/>
          </p:nvGrpSpPr>
          <p:grpSpPr bwMode="auto">
            <a:xfrm>
              <a:off x="3492" y="3451"/>
              <a:ext cx="414" cy="340"/>
              <a:chOff x="3492" y="3451"/>
              <a:chExt cx="414" cy="340"/>
            </a:xfrm>
          </p:grpSpPr>
          <p:sp>
            <p:nvSpPr>
              <p:cNvPr id="1045579" name="Rectangle 75"/>
              <p:cNvSpPr>
                <a:spLocks noChangeArrowheads="1"/>
              </p:cNvSpPr>
              <p:nvPr/>
            </p:nvSpPr>
            <p:spPr bwMode="auto">
              <a:xfrm>
                <a:off x="3560" y="3452"/>
                <a:ext cx="273" cy="92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80" name="Rectangle 76"/>
              <p:cNvSpPr>
                <a:spLocks noChangeArrowheads="1"/>
              </p:cNvSpPr>
              <p:nvPr/>
            </p:nvSpPr>
            <p:spPr bwMode="auto">
              <a:xfrm>
                <a:off x="3492" y="3517"/>
                <a:ext cx="414" cy="274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81" name="Oval 77"/>
              <p:cNvSpPr>
                <a:spLocks noChangeArrowheads="1"/>
              </p:cNvSpPr>
              <p:nvPr/>
            </p:nvSpPr>
            <p:spPr bwMode="auto">
              <a:xfrm>
                <a:off x="3492" y="3451"/>
                <a:ext cx="141" cy="123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82" name="Oval 78"/>
              <p:cNvSpPr>
                <a:spLocks noChangeArrowheads="1"/>
              </p:cNvSpPr>
              <p:nvPr/>
            </p:nvSpPr>
            <p:spPr bwMode="auto">
              <a:xfrm>
                <a:off x="3758" y="3451"/>
                <a:ext cx="147" cy="118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1045583" name="Group 79"/>
          <p:cNvGrpSpPr>
            <a:grpSpLocks/>
          </p:cNvGrpSpPr>
          <p:nvPr/>
        </p:nvGrpSpPr>
        <p:grpSpPr bwMode="auto">
          <a:xfrm>
            <a:off x="5848350" y="5445125"/>
            <a:ext cx="657225" cy="877888"/>
            <a:chOff x="3684" y="3430"/>
            <a:chExt cx="414" cy="553"/>
          </a:xfrm>
        </p:grpSpPr>
        <p:sp>
          <p:nvSpPr>
            <p:cNvPr id="1045584" name="Oval 80"/>
            <p:cNvSpPr>
              <a:spLocks noChangeArrowheads="1"/>
            </p:cNvSpPr>
            <p:nvPr/>
          </p:nvSpPr>
          <p:spPr bwMode="auto">
            <a:xfrm>
              <a:off x="3767" y="3430"/>
              <a:ext cx="252" cy="186"/>
            </a:xfrm>
            <a:prstGeom prst="ellipse">
              <a:avLst/>
            </a:prstGeom>
            <a:solidFill>
              <a:srgbClr val="0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1045585" name="Group 81"/>
            <p:cNvGrpSpPr>
              <a:grpSpLocks/>
            </p:cNvGrpSpPr>
            <p:nvPr/>
          </p:nvGrpSpPr>
          <p:grpSpPr bwMode="auto">
            <a:xfrm>
              <a:off x="3684" y="3643"/>
              <a:ext cx="414" cy="340"/>
              <a:chOff x="3684" y="3643"/>
              <a:chExt cx="414" cy="340"/>
            </a:xfrm>
          </p:grpSpPr>
          <p:sp>
            <p:nvSpPr>
              <p:cNvPr id="1045586" name="Rectangle 82"/>
              <p:cNvSpPr>
                <a:spLocks noChangeArrowheads="1"/>
              </p:cNvSpPr>
              <p:nvPr/>
            </p:nvSpPr>
            <p:spPr bwMode="auto">
              <a:xfrm>
                <a:off x="3752" y="3644"/>
                <a:ext cx="273" cy="92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87" name="Rectangle 83"/>
              <p:cNvSpPr>
                <a:spLocks noChangeArrowheads="1"/>
              </p:cNvSpPr>
              <p:nvPr/>
            </p:nvSpPr>
            <p:spPr bwMode="auto">
              <a:xfrm>
                <a:off x="3684" y="3709"/>
                <a:ext cx="414" cy="274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88" name="Oval 84"/>
              <p:cNvSpPr>
                <a:spLocks noChangeArrowheads="1"/>
              </p:cNvSpPr>
              <p:nvPr/>
            </p:nvSpPr>
            <p:spPr bwMode="auto">
              <a:xfrm>
                <a:off x="3684" y="3643"/>
                <a:ext cx="141" cy="123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89" name="Oval 85"/>
              <p:cNvSpPr>
                <a:spLocks noChangeArrowheads="1"/>
              </p:cNvSpPr>
              <p:nvPr/>
            </p:nvSpPr>
            <p:spPr bwMode="auto">
              <a:xfrm>
                <a:off x="3950" y="3643"/>
                <a:ext cx="147" cy="118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1045590" name="Group 86"/>
          <p:cNvGrpSpPr>
            <a:grpSpLocks/>
          </p:cNvGrpSpPr>
          <p:nvPr/>
        </p:nvGrpSpPr>
        <p:grpSpPr bwMode="auto">
          <a:xfrm>
            <a:off x="6153150" y="5749925"/>
            <a:ext cx="657225" cy="877888"/>
            <a:chOff x="3876" y="3622"/>
            <a:chExt cx="414" cy="553"/>
          </a:xfrm>
        </p:grpSpPr>
        <p:sp>
          <p:nvSpPr>
            <p:cNvPr id="1045591" name="Oval 87"/>
            <p:cNvSpPr>
              <a:spLocks noChangeArrowheads="1"/>
            </p:cNvSpPr>
            <p:nvPr/>
          </p:nvSpPr>
          <p:spPr bwMode="auto">
            <a:xfrm>
              <a:off x="3959" y="3622"/>
              <a:ext cx="252" cy="186"/>
            </a:xfrm>
            <a:prstGeom prst="ellipse">
              <a:avLst/>
            </a:prstGeom>
            <a:solidFill>
              <a:srgbClr val="0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grpSp>
          <p:nvGrpSpPr>
            <p:cNvPr id="1045592" name="Group 88"/>
            <p:cNvGrpSpPr>
              <a:grpSpLocks/>
            </p:cNvGrpSpPr>
            <p:nvPr/>
          </p:nvGrpSpPr>
          <p:grpSpPr bwMode="auto">
            <a:xfrm>
              <a:off x="3876" y="3835"/>
              <a:ext cx="414" cy="340"/>
              <a:chOff x="3876" y="3835"/>
              <a:chExt cx="414" cy="340"/>
            </a:xfrm>
          </p:grpSpPr>
          <p:sp>
            <p:nvSpPr>
              <p:cNvPr id="1045593" name="Rectangle 89"/>
              <p:cNvSpPr>
                <a:spLocks noChangeArrowheads="1"/>
              </p:cNvSpPr>
              <p:nvPr/>
            </p:nvSpPr>
            <p:spPr bwMode="auto">
              <a:xfrm>
                <a:off x="3944" y="3836"/>
                <a:ext cx="273" cy="92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94" name="Rectangle 90"/>
              <p:cNvSpPr>
                <a:spLocks noChangeArrowheads="1"/>
              </p:cNvSpPr>
              <p:nvPr/>
            </p:nvSpPr>
            <p:spPr bwMode="auto">
              <a:xfrm>
                <a:off x="3876" y="3901"/>
                <a:ext cx="414" cy="274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95" name="Oval 91"/>
              <p:cNvSpPr>
                <a:spLocks noChangeArrowheads="1"/>
              </p:cNvSpPr>
              <p:nvPr/>
            </p:nvSpPr>
            <p:spPr bwMode="auto">
              <a:xfrm>
                <a:off x="3876" y="3835"/>
                <a:ext cx="141" cy="123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596" name="Oval 92"/>
              <p:cNvSpPr>
                <a:spLocks noChangeArrowheads="1"/>
              </p:cNvSpPr>
              <p:nvPr/>
            </p:nvSpPr>
            <p:spPr bwMode="auto">
              <a:xfrm>
                <a:off x="4142" y="3835"/>
                <a:ext cx="147" cy="118"/>
              </a:xfrm>
              <a:prstGeom prst="ellipse">
                <a:avLst/>
              </a:pr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1045597" name="Group 93"/>
          <p:cNvGrpSpPr>
            <a:grpSpLocks/>
          </p:cNvGrpSpPr>
          <p:nvPr/>
        </p:nvGrpSpPr>
        <p:grpSpPr bwMode="auto">
          <a:xfrm>
            <a:off x="7032625" y="5140325"/>
            <a:ext cx="657225" cy="877888"/>
            <a:chOff x="4430" y="3238"/>
            <a:chExt cx="414" cy="553"/>
          </a:xfrm>
        </p:grpSpPr>
        <p:grpSp>
          <p:nvGrpSpPr>
            <p:cNvPr id="1045598" name="Group 94"/>
            <p:cNvGrpSpPr>
              <a:grpSpLocks/>
            </p:cNvGrpSpPr>
            <p:nvPr/>
          </p:nvGrpSpPr>
          <p:grpSpPr bwMode="auto">
            <a:xfrm>
              <a:off x="4430" y="3451"/>
              <a:ext cx="414" cy="340"/>
              <a:chOff x="4430" y="3451"/>
              <a:chExt cx="414" cy="340"/>
            </a:xfrm>
          </p:grpSpPr>
          <p:sp>
            <p:nvSpPr>
              <p:cNvPr id="1045599" name="Rectangle 95"/>
              <p:cNvSpPr>
                <a:spLocks noChangeArrowheads="1"/>
              </p:cNvSpPr>
              <p:nvPr/>
            </p:nvSpPr>
            <p:spPr bwMode="auto">
              <a:xfrm>
                <a:off x="4498" y="3452"/>
                <a:ext cx="273" cy="92"/>
              </a:xfrm>
              <a:prstGeom prst="rect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600" name="Rectangle 96"/>
              <p:cNvSpPr>
                <a:spLocks noChangeArrowheads="1"/>
              </p:cNvSpPr>
              <p:nvPr/>
            </p:nvSpPr>
            <p:spPr bwMode="auto">
              <a:xfrm>
                <a:off x="4430" y="3517"/>
                <a:ext cx="414" cy="274"/>
              </a:xfrm>
              <a:prstGeom prst="rect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601" name="Oval 97"/>
              <p:cNvSpPr>
                <a:spLocks noChangeArrowheads="1"/>
              </p:cNvSpPr>
              <p:nvPr/>
            </p:nvSpPr>
            <p:spPr bwMode="auto">
              <a:xfrm>
                <a:off x="4430" y="3451"/>
                <a:ext cx="141" cy="123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602" name="Oval 98"/>
              <p:cNvSpPr>
                <a:spLocks noChangeArrowheads="1"/>
              </p:cNvSpPr>
              <p:nvPr/>
            </p:nvSpPr>
            <p:spPr bwMode="auto">
              <a:xfrm>
                <a:off x="4695" y="3451"/>
                <a:ext cx="148" cy="118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045603" name="Oval 99"/>
            <p:cNvSpPr>
              <a:spLocks noChangeArrowheads="1"/>
            </p:cNvSpPr>
            <p:nvPr/>
          </p:nvSpPr>
          <p:spPr bwMode="auto">
            <a:xfrm>
              <a:off x="4513" y="3238"/>
              <a:ext cx="252" cy="186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pSp>
        <p:nvGrpSpPr>
          <p:cNvPr id="1045604" name="Group 100"/>
          <p:cNvGrpSpPr>
            <a:grpSpLocks/>
          </p:cNvGrpSpPr>
          <p:nvPr/>
        </p:nvGrpSpPr>
        <p:grpSpPr bwMode="auto">
          <a:xfrm>
            <a:off x="7337425" y="5445125"/>
            <a:ext cx="657225" cy="877888"/>
            <a:chOff x="4622" y="3430"/>
            <a:chExt cx="414" cy="553"/>
          </a:xfrm>
        </p:grpSpPr>
        <p:grpSp>
          <p:nvGrpSpPr>
            <p:cNvPr id="1045605" name="Group 101"/>
            <p:cNvGrpSpPr>
              <a:grpSpLocks/>
            </p:cNvGrpSpPr>
            <p:nvPr/>
          </p:nvGrpSpPr>
          <p:grpSpPr bwMode="auto">
            <a:xfrm>
              <a:off x="4622" y="3643"/>
              <a:ext cx="414" cy="340"/>
              <a:chOff x="4622" y="3643"/>
              <a:chExt cx="414" cy="340"/>
            </a:xfrm>
          </p:grpSpPr>
          <p:sp>
            <p:nvSpPr>
              <p:cNvPr id="1045606" name="Rectangle 102"/>
              <p:cNvSpPr>
                <a:spLocks noChangeArrowheads="1"/>
              </p:cNvSpPr>
              <p:nvPr/>
            </p:nvSpPr>
            <p:spPr bwMode="auto">
              <a:xfrm>
                <a:off x="4690" y="3644"/>
                <a:ext cx="273" cy="92"/>
              </a:xfrm>
              <a:prstGeom prst="rect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607" name="Rectangle 103"/>
              <p:cNvSpPr>
                <a:spLocks noChangeArrowheads="1"/>
              </p:cNvSpPr>
              <p:nvPr/>
            </p:nvSpPr>
            <p:spPr bwMode="auto">
              <a:xfrm>
                <a:off x="4622" y="3709"/>
                <a:ext cx="414" cy="274"/>
              </a:xfrm>
              <a:prstGeom prst="rect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608" name="Oval 104"/>
              <p:cNvSpPr>
                <a:spLocks noChangeArrowheads="1"/>
              </p:cNvSpPr>
              <p:nvPr/>
            </p:nvSpPr>
            <p:spPr bwMode="auto">
              <a:xfrm>
                <a:off x="4622" y="3643"/>
                <a:ext cx="141" cy="123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1045609" name="Oval 105"/>
              <p:cNvSpPr>
                <a:spLocks noChangeArrowheads="1"/>
              </p:cNvSpPr>
              <p:nvPr/>
            </p:nvSpPr>
            <p:spPr bwMode="auto">
              <a:xfrm>
                <a:off x="4887" y="3643"/>
                <a:ext cx="148" cy="118"/>
              </a:xfrm>
              <a:prstGeom prst="ellipse">
                <a:avLst/>
              </a:pr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pt-PT"/>
              </a:p>
            </p:txBody>
          </p:sp>
        </p:grpSp>
        <p:sp>
          <p:nvSpPr>
            <p:cNvPr id="1045610" name="Oval 106"/>
            <p:cNvSpPr>
              <a:spLocks noChangeArrowheads="1"/>
            </p:cNvSpPr>
            <p:nvPr/>
          </p:nvSpPr>
          <p:spPr bwMode="auto">
            <a:xfrm>
              <a:off x="4705" y="3430"/>
              <a:ext cx="252" cy="186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1A09A-3E8C-40D9-AC5A-3D1A9806CCF7}" type="slidenum">
              <a:rPr lang="en-US"/>
              <a:pPr/>
              <a:t>112</a:t>
            </a:fld>
            <a:endParaRPr lang="en-US"/>
          </a:p>
        </p:txBody>
      </p:sp>
      <p:sp>
        <p:nvSpPr>
          <p:cNvPr id="1046530" name="Rectangle 2"/>
          <p:cNvSpPr>
            <a:spLocks noChangeArrowheads="1"/>
          </p:cNvSpPr>
          <p:nvPr/>
        </p:nvSpPr>
        <p:spPr bwMode="auto">
          <a:xfrm>
            <a:off x="128588" y="64135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CO-PRODUTOS  -  REPARTIÇÃO DOS CUSTOS CONJUNTOS </a:t>
            </a:r>
            <a:br>
              <a:rPr lang="en-US" sz="1200" b="0">
                <a:solidFill>
                  <a:schemeClr val="tx2"/>
                </a:solidFill>
              </a:rPr>
            </a:br>
            <a:r>
              <a:rPr lang="en-US" sz="1000" b="0">
                <a:solidFill>
                  <a:schemeClr val="tx2"/>
                </a:solidFill>
              </a:rPr>
              <a:t>««  CRITÉRIO DAS QUANTIDADES PRODUZIDAS  »»</a:t>
            </a:r>
          </a:p>
        </p:txBody>
      </p:sp>
      <p:grpSp>
        <p:nvGrpSpPr>
          <p:cNvPr id="1046531" name="Group 3"/>
          <p:cNvGrpSpPr>
            <a:grpSpLocks/>
          </p:cNvGrpSpPr>
          <p:nvPr/>
        </p:nvGrpSpPr>
        <p:grpSpPr bwMode="auto">
          <a:xfrm>
            <a:off x="254000" y="1216025"/>
            <a:ext cx="4978400" cy="2692400"/>
            <a:chOff x="160" y="496"/>
            <a:chExt cx="3136" cy="1696"/>
          </a:xfrm>
        </p:grpSpPr>
        <p:sp>
          <p:nvSpPr>
            <p:cNvPr id="1046532" name="Rectangle 4"/>
            <p:cNvSpPr>
              <a:spLocks noChangeArrowheads="1"/>
            </p:cNvSpPr>
            <p:nvPr/>
          </p:nvSpPr>
          <p:spPr bwMode="auto">
            <a:xfrm>
              <a:off x="160" y="496"/>
              <a:ext cx="3136" cy="1696"/>
            </a:xfrm>
            <a:prstGeom prst="rect">
              <a:avLst/>
            </a:prstGeom>
            <a:solidFill>
              <a:srgbClr val="404040"/>
            </a:solidFill>
            <a:ln w="50800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6533" name="Rectangle 5"/>
            <p:cNvSpPr>
              <a:spLocks noChangeArrowheads="1"/>
            </p:cNvSpPr>
            <p:nvPr/>
          </p:nvSpPr>
          <p:spPr bwMode="auto">
            <a:xfrm>
              <a:off x="302" y="753"/>
              <a:ext cx="2808" cy="139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571500">
                <a:tabLst>
                  <a:tab pos="471488" algn="l"/>
                  <a:tab pos="571500" algn="l"/>
                </a:tabLst>
              </a:pPr>
              <a:r>
                <a:rPr lang="en-US" sz="1000" u="sng">
                  <a:solidFill>
                    <a:schemeClr val="tx1"/>
                  </a:solidFill>
                </a:rPr>
                <a:t>EXEMPLO</a:t>
              </a:r>
              <a:endParaRPr lang="en-US" sz="1200">
                <a:solidFill>
                  <a:schemeClr val="tx1"/>
                </a:solidFill>
              </a:endParaRPr>
            </a:p>
            <a:p>
              <a:pPr algn="l" defTabSz="571500">
                <a:tabLst>
                  <a:tab pos="471488" algn="l"/>
                  <a:tab pos="571500" algn="l"/>
                </a:tabLst>
              </a:pPr>
              <a:r>
                <a:rPr lang="en-US" sz="900" b="0">
                  <a:solidFill>
                    <a:schemeClr val="tx1"/>
                  </a:solidFill>
                </a:rPr>
                <a:t>UMA EMPRESA DEDICA-SE AO ABATE  DE PERUS E Á COMERCIALIZAÇÃO DOS PRODUTOS OBTIDOS DAQUELES.</a:t>
              </a:r>
              <a:endParaRPr lang="en-US" sz="1000" b="0">
                <a:solidFill>
                  <a:schemeClr val="tx1"/>
                </a:solidFill>
              </a:endParaRPr>
            </a:p>
            <a:p>
              <a:pPr algn="l" defTabSz="571500">
                <a:tabLst>
                  <a:tab pos="471488" algn="l"/>
                  <a:tab pos="571500" algn="l"/>
                </a:tabLst>
              </a:pPr>
              <a:endParaRPr lang="en-US" sz="900" b="0">
                <a:solidFill>
                  <a:schemeClr val="tx1"/>
                </a:solidFill>
              </a:endParaRPr>
            </a:p>
            <a:p>
              <a:pPr algn="l" defTabSz="571500">
                <a:tabLst>
                  <a:tab pos="471488" algn="l"/>
                  <a:tab pos="571500" algn="l"/>
                </a:tabLst>
              </a:pPr>
              <a:r>
                <a:rPr lang="en-US" sz="900" b="0">
                  <a:solidFill>
                    <a:schemeClr val="tx1"/>
                  </a:solidFill>
                </a:rPr>
                <a:t>AS FASES DE FABRICO SÃO AS SEGUINTES :</a:t>
              </a:r>
            </a:p>
            <a:p>
              <a:pPr marL="471488" lvl="1" indent="-85725" algn="l" defTabSz="571500">
                <a:buSzPct val="100000"/>
                <a:buFontTx/>
                <a:buChar char="•"/>
                <a:tabLst>
                  <a:tab pos="471488" algn="l"/>
                  <a:tab pos="571500" algn="l"/>
                </a:tabLst>
              </a:pPr>
              <a:r>
                <a:rPr lang="en-US" sz="900" i="1" u="sng">
                  <a:solidFill>
                    <a:schemeClr val="tx1"/>
                  </a:solidFill>
                </a:rPr>
                <a:t>ABATE E PREPARAÇÃO  </a:t>
              </a:r>
              <a:r>
                <a:rPr lang="en-US" b="0">
                  <a:solidFill>
                    <a:schemeClr val="tx1"/>
                  </a:solidFill>
                </a:rPr>
                <a:t>(RETIRAR PENAS ; PATAS ; CABEÇAS  . . . ETC)</a:t>
              </a:r>
            </a:p>
            <a:p>
              <a:pPr marL="471488" lvl="1" indent="-85725" algn="l" defTabSz="571500">
                <a:tabLst>
                  <a:tab pos="471488" algn="l"/>
                  <a:tab pos="571500" algn="l"/>
                </a:tabLst>
              </a:pPr>
              <a:endParaRPr lang="en-US" b="0">
                <a:solidFill>
                  <a:schemeClr val="tx1"/>
                </a:solidFill>
              </a:endParaRPr>
            </a:p>
            <a:p>
              <a:pPr marL="471488" lvl="1" indent="-85725" algn="just" defTabSz="571500">
                <a:buSzPct val="100000"/>
                <a:buFontTx/>
                <a:buChar char="•"/>
                <a:tabLst>
                  <a:tab pos="471488" algn="l"/>
                  <a:tab pos="571500" algn="l"/>
                </a:tabLst>
              </a:pPr>
              <a:r>
                <a:rPr lang="en-US" sz="900" i="1" u="sng">
                  <a:solidFill>
                    <a:schemeClr val="tx1"/>
                  </a:solidFill>
                </a:rPr>
                <a:t>CORTE </a:t>
              </a:r>
              <a:r>
                <a:rPr lang="en-US" sz="900" b="0">
                  <a:solidFill>
                    <a:schemeClr val="tx1"/>
                  </a:solidFill>
                </a:rPr>
                <a:t>  ( </a:t>
              </a:r>
              <a:r>
                <a:rPr lang="en-US" b="0">
                  <a:solidFill>
                    <a:schemeClr val="tx1"/>
                  </a:solidFill>
                </a:rPr>
                <a:t>A CARCAÇA PROVENIENTE DA FASE ANTERIOR É ESQUARTEJADA , SEPARANDO-SE OS DIVERSOS PRODUTOS  PRETENDIDOS )</a:t>
              </a:r>
            </a:p>
            <a:p>
              <a:pPr marL="471488" lvl="1" indent="-85725" algn="just" defTabSz="571500">
                <a:tabLst>
                  <a:tab pos="471488" algn="l"/>
                  <a:tab pos="571500" algn="l"/>
                </a:tabLst>
              </a:pPr>
              <a:endParaRPr lang="en-US" b="0">
                <a:solidFill>
                  <a:schemeClr val="tx1"/>
                </a:solidFill>
              </a:endParaRPr>
            </a:p>
            <a:p>
              <a:pPr marL="471488" lvl="1" indent="-85725" algn="just" defTabSz="571500">
                <a:buSzPct val="100000"/>
                <a:buFontTx/>
                <a:buChar char="•"/>
                <a:tabLst>
                  <a:tab pos="471488" algn="l"/>
                  <a:tab pos="571500" algn="l"/>
                </a:tabLst>
              </a:pPr>
              <a:r>
                <a:rPr lang="en-US" sz="900" i="1" u="sng">
                  <a:solidFill>
                    <a:schemeClr val="tx1"/>
                  </a:solidFill>
                </a:rPr>
                <a:t>PREPARAÇÃO E EMBALAGEM </a:t>
              </a:r>
              <a:r>
                <a:rPr lang="en-US" sz="900" b="0">
                  <a:solidFill>
                    <a:schemeClr val="tx1"/>
                  </a:solidFill>
                </a:rPr>
                <a:t>(</a:t>
              </a:r>
              <a:r>
                <a:rPr lang="en-US" b="0">
                  <a:solidFill>
                    <a:schemeClr val="tx1"/>
                  </a:solidFill>
                </a:rPr>
                <a:t>BIFES ; PERNAS ; ASAS E MIUDOS DIVERSOS )</a:t>
              </a:r>
            </a:p>
            <a:p>
              <a:pPr algn="l" defTabSz="571500">
                <a:tabLst>
                  <a:tab pos="471488" algn="l"/>
                  <a:tab pos="571500" algn="l"/>
                </a:tabLst>
              </a:pPr>
              <a:endParaRPr lang="en-US" sz="900" b="0">
                <a:solidFill>
                  <a:schemeClr val="tx1"/>
                </a:solidFill>
              </a:endParaRPr>
            </a:p>
            <a:p>
              <a:pPr algn="l" defTabSz="571500">
                <a:tabLst>
                  <a:tab pos="471488" algn="l"/>
                  <a:tab pos="571500" algn="l"/>
                </a:tabLst>
              </a:pPr>
              <a:r>
                <a:rPr lang="en-US" sz="900" b="0">
                  <a:solidFill>
                    <a:schemeClr val="tx1"/>
                  </a:solidFill>
                </a:rPr>
                <a:t>NÃO EXISTE PRODUÇÃO EM VIAS DE FABRICO</a:t>
              </a:r>
            </a:p>
          </p:txBody>
        </p:sp>
      </p:grpSp>
      <p:grpSp>
        <p:nvGrpSpPr>
          <p:cNvPr id="1046534" name="Group 6"/>
          <p:cNvGrpSpPr>
            <a:grpSpLocks/>
          </p:cNvGrpSpPr>
          <p:nvPr/>
        </p:nvGrpSpPr>
        <p:grpSpPr bwMode="auto">
          <a:xfrm>
            <a:off x="93663" y="5399088"/>
            <a:ext cx="1533525" cy="271462"/>
            <a:chOff x="59" y="3185"/>
            <a:chExt cx="966" cy="171"/>
          </a:xfrm>
        </p:grpSpPr>
        <p:sp>
          <p:nvSpPr>
            <p:cNvPr id="1046535" name="Rectangle 7"/>
            <p:cNvSpPr>
              <a:spLocks noChangeArrowheads="1"/>
            </p:cNvSpPr>
            <p:nvPr/>
          </p:nvSpPr>
          <p:spPr bwMode="auto">
            <a:xfrm>
              <a:off x="257" y="3192"/>
              <a:ext cx="624" cy="114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6536" name="Rectangle 8"/>
            <p:cNvSpPr>
              <a:spLocks noChangeArrowheads="1"/>
            </p:cNvSpPr>
            <p:nvPr/>
          </p:nvSpPr>
          <p:spPr bwMode="auto">
            <a:xfrm>
              <a:off x="59" y="3185"/>
              <a:ext cx="966" cy="1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200" b="0">
                  <a:solidFill>
                    <a:schemeClr val="tx1"/>
                  </a:solidFill>
                </a:rPr>
                <a:t>FASE  I</a:t>
              </a:r>
            </a:p>
          </p:txBody>
        </p:sp>
      </p:grpSp>
      <p:grpSp>
        <p:nvGrpSpPr>
          <p:cNvPr id="1046537" name="Group 9"/>
          <p:cNvGrpSpPr>
            <a:grpSpLocks/>
          </p:cNvGrpSpPr>
          <p:nvPr/>
        </p:nvGrpSpPr>
        <p:grpSpPr bwMode="auto">
          <a:xfrm>
            <a:off x="396875" y="5873750"/>
            <a:ext cx="1014413" cy="673100"/>
            <a:chOff x="250" y="3484"/>
            <a:chExt cx="640" cy="424"/>
          </a:xfrm>
        </p:grpSpPr>
        <p:sp>
          <p:nvSpPr>
            <p:cNvPr id="1046538" name="Rectangle 10"/>
            <p:cNvSpPr>
              <a:spLocks noChangeArrowheads="1"/>
            </p:cNvSpPr>
            <p:nvPr/>
          </p:nvSpPr>
          <p:spPr bwMode="auto">
            <a:xfrm>
              <a:off x="262" y="3484"/>
              <a:ext cx="616" cy="424"/>
            </a:xfrm>
            <a:prstGeom prst="rect">
              <a:avLst/>
            </a:prstGeom>
            <a:solidFill>
              <a:srgbClr val="EAEC5E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6539" name="Rectangle 11"/>
            <p:cNvSpPr>
              <a:spLocks noChangeArrowheads="1"/>
            </p:cNvSpPr>
            <p:nvPr/>
          </p:nvSpPr>
          <p:spPr bwMode="auto">
            <a:xfrm>
              <a:off x="250" y="3530"/>
              <a:ext cx="640" cy="3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defTabSz="762000"/>
              <a:r>
                <a:rPr lang="en-US" sz="900" b="0">
                  <a:solidFill>
                    <a:schemeClr val="tx1"/>
                  </a:solidFill>
                </a:rPr>
                <a:t>ABATE </a:t>
              </a:r>
            </a:p>
            <a:p>
              <a:pPr algn="ctr" defTabSz="762000"/>
              <a:r>
                <a:rPr lang="en-US" sz="900" b="0">
                  <a:solidFill>
                    <a:schemeClr val="tx1"/>
                  </a:solidFill>
                </a:rPr>
                <a:t>E </a:t>
              </a:r>
            </a:p>
            <a:p>
              <a:pPr algn="ctr" defTabSz="762000"/>
              <a:r>
                <a:rPr lang="en-US" sz="900" b="0">
                  <a:solidFill>
                    <a:schemeClr val="tx1"/>
                  </a:solidFill>
                </a:rPr>
                <a:t>PREPARAÇÃO</a:t>
              </a:r>
            </a:p>
          </p:txBody>
        </p:sp>
      </p:grpSp>
      <p:grpSp>
        <p:nvGrpSpPr>
          <p:cNvPr id="1046540" name="Group 12"/>
          <p:cNvGrpSpPr>
            <a:grpSpLocks/>
          </p:cNvGrpSpPr>
          <p:nvPr/>
        </p:nvGrpSpPr>
        <p:grpSpPr bwMode="auto">
          <a:xfrm>
            <a:off x="2200275" y="5873750"/>
            <a:ext cx="977900" cy="673100"/>
            <a:chOff x="1386" y="3484"/>
            <a:chExt cx="616" cy="424"/>
          </a:xfrm>
        </p:grpSpPr>
        <p:sp>
          <p:nvSpPr>
            <p:cNvPr id="1046541" name="Rectangle 13"/>
            <p:cNvSpPr>
              <a:spLocks noChangeArrowheads="1"/>
            </p:cNvSpPr>
            <p:nvPr/>
          </p:nvSpPr>
          <p:spPr bwMode="auto">
            <a:xfrm>
              <a:off x="1386" y="3484"/>
              <a:ext cx="616" cy="424"/>
            </a:xfrm>
            <a:prstGeom prst="rect">
              <a:avLst/>
            </a:prstGeom>
            <a:solidFill>
              <a:srgbClr val="EAEC5E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6542" name="Rectangle 14"/>
            <p:cNvSpPr>
              <a:spLocks noChangeArrowheads="1"/>
            </p:cNvSpPr>
            <p:nvPr/>
          </p:nvSpPr>
          <p:spPr bwMode="auto">
            <a:xfrm>
              <a:off x="1505" y="3530"/>
              <a:ext cx="379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defTabSz="762000"/>
              <a:endParaRPr lang="en-US" sz="900" b="0">
                <a:solidFill>
                  <a:schemeClr val="tx1"/>
                </a:solidFill>
              </a:endParaRPr>
            </a:p>
            <a:p>
              <a:pPr algn="ctr" defTabSz="762000"/>
              <a:r>
                <a:rPr lang="en-US" sz="900" b="0">
                  <a:solidFill>
                    <a:schemeClr val="tx1"/>
                  </a:solidFill>
                </a:rPr>
                <a:t>CORTE</a:t>
              </a:r>
            </a:p>
          </p:txBody>
        </p:sp>
      </p:grpSp>
      <p:grpSp>
        <p:nvGrpSpPr>
          <p:cNvPr id="1046543" name="Group 15"/>
          <p:cNvGrpSpPr>
            <a:grpSpLocks/>
          </p:cNvGrpSpPr>
          <p:nvPr/>
        </p:nvGrpSpPr>
        <p:grpSpPr bwMode="auto">
          <a:xfrm>
            <a:off x="3919538" y="5873750"/>
            <a:ext cx="1046162" cy="673100"/>
            <a:chOff x="2469" y="3484"/>
            <a:chExt cx="659" cy="424"/>
          </a:xfrm>
        </p:grpSpPr>
        <p:sp>
          <p:nvSpPr>
            <p:cNvPr id="1046544" name="Rectangle 16"/>
            <p:cNvSpPr>
              <a:spLocks noChangeArrowheads="1"/>
            </p:cNvSpPr>
            <p:nvPr/>
          </p:nvSpPr>
          <p:spPr bwMode="auto">
            <a:xfrm>
              <a:off x="2490" y="3484"/>
              <a:ext cx="616" cy="424"/>
            </a:xfrm>
            <a:prstGeom prst="rect">
              <a:avLst/>
            </a:prstGeom>
            <a:solidFill>
              <a:srgbClr val="EAEC5E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6545" name="Rectangle 17"/>
            <p:cNvSpPr>
              <a:spLocks noChangeArrowheads="1"/>
            </p:cNvSpPr>
            <p:nvPr/>
          </p:nvSpPr>
          <p:spPr bwMode="auto">
            <a:xfrm>
              <a:off x="2469" y="3530"/>
              <a:ext cx="659" cy="3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defTabSz="762000"/>
              <a:r>
                <a:rPr lang="en-US" sz="900" b="0">
                  <a:solidFill>
                    <a:schemeClr val="tx1"/>
                  </a:solidFill>
                </a:rPr>
                <a:t>PREPARAÇÃO </a:t>
              </a:r>
            </a:p>
            <a:p>
              <a:pPr algn="ctr" defTabSz="762000"/>
              <a:r>
                <a:rPr lang="en-US" sz="900" b="0">
                  <a:solidFill>
                    <a:schemeClr val="tx1"/>
                  </a:solidFill>
                </a:rPr>
                <a:t>E </a:t>
              </a:r>
            </a:p>
            <a:p>
              <a:pPr algn="ctr" defTabSz="762000"/>
              <a:r>
                <a:rPr lang="en-US" sz="900" b="0">
                  <a:solidFill>
                    <a:schemeClr val="tx1"/>
                  </a:solidFill>
                </a:rPr>
                <a:t>EMBALAGEM</a:t>
              </a:r>
            </a:p>
          </p:txBody>
        </p:sp>
      </p:grpSp>
      <p:grpSp>
        <p:nvGrpSpPr>
          <p:cNvPr id="1046546" name="Group 18"/>
          <p:cNvGrpSpPr>
            <a:grpSpLocks/>
          </p:cNvGrpSpPr>
          <p:nvPr/>
        </p:nvGrpSpPr>
        <p:grpSpPr bwMode="auto">
          <a:xfrm>
            <a:off x="1847850" y="5399088"/>
            <a:ext cx="1531938" cy="271462"/>
            <a:chOff x="1163" y="3185"/>
            <a:chExt cx="966" cy="171"/>
          </a:xfrm>
        </p:grpSpPr>
        <p:sp>
          <p:nvSpPr>
            <p:cNvPr id="1046547" name="Rectangle 19"/>
            <p:cNvSpPr>
              <a:spLocks noChangeArrowheads="1"/>
            </p:cNvSpPr>
            <p:nvPr/>
          </p:nvSpPr>
          <p:spPr bwMode="auto">
            <a:xfrm>
              <a:off x="1361" y="3192"/>
              <a:ext cx="624" cy="114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6548" name="Rectangle 20"/>
            <p:cNvSpPr>
              <a:spLocks noChangeArrowheads="1"/>
            </p:cNvSpPr>
            <p:nvPr/>
          </p:nvSpPr>
          <p:spPr bwMode="auto">
            <a:xfrm>
              <a:off x="1163" y="3185"/>
              <a:ext cx="966" cy="1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200" b="0">
                  <a:solidFill>
                    <a:schemeClr val="tx1"/>
                  </a:solidFill>
                </a:rPr>
                <a:t>FASE  II</a:t>
              </a:r>
            </a:p>
          </p:txBody>
        </p:sp>
      </p:grpSp>
      <p:grpSp>
        <p:nvGrpSpPr>
          <p:cNvPr id="1046549" name="Group 21"/>
          <p:cNvGrpSpPr>
            <a:grpSpLocks/>
          </p:cNvGrpSpPr>
          <p:nvPr/>
        </p:nvGrpSpPr>
        <p:grpSpPr bwMode="auto">
          <a:xfrm>
            <a:off x="3587750" y="5399088"/>
            <a:ext cx="1533525" cy="271462"/>
            <a:chOff x="2260" y="3185"/>
            <a:chExt cx="966" cy="171"/>
          </a:xfrm>
        </p:grpSpPr>
        <p:sp>
          <p:nvSpPr>
            <p:cNvPr id="1046550" name="Rectangle 22"/>
            <p:cNvSpPr>
              <a:spLocks noChangeArrowheads="1"/>
            </p:cNvSpPr>
            <p:nvPr/>
          </p:nvSpPr>
          <p:spPr bwMode="auto">
            <a:xfrm>
              <a:off x="2462" y="3192"/>
              <a:ext cx="615" cy="114"/>
            </a:xfrm>
            <a:prstGeom prst="rect">
              <a:avLst/>
            </a:prstGeom>
            <a:solidFill>
              <a:srgbClr val="A3F25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46551" name="Rectangle 23"/>
            <p:cNvSpPr>
              <a:spLocks noChangeArrowheads="1"/>
            </p:cNvSpPr>
            <p:nvPr/>
          </p:nvSpPr>
          <p:spPr bwMode="auto">
            <a:xfrm>
              <a:off x="2260" y="3185"/>
              <a:ext cx="966" cy="1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1200" b="0">
                  <a:solidFill>
                    <a:schemeClr val="tx1"/>
                  </a:solidFill>
                </a:rPr>
                <a:t>FASE  III</a:t>
              </a:r>
            </a:p>
          </p:txBody>
        </p:sp>
      </p:grpSp>
      <p:sp>
        <p:nvSpPr>
          <p:cNvPr id="1046552" name="Rectangle 24"/>
          <p:cNvSpPr>
            <a:spLocks noChangeArrowheads="1"/>
          </p:cNvSpPr>
          <p:nvPr/>
        </p:nvSpPr>
        <p:spPr bwMode="auto">
          <a:xfrm>
            <a:off x="387350" y="4827588"/>
            <a:ext cx="2654300" cy="238125"/>
          </a:xfrm>
          <a:prstGeom prst="rect">
            <a:avLst/>
          </a:prstGeom>
          <a:solidFill>
            <a:srgbClr val="FCFEB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/>
            <a:r>
              <a:rPr lang="en-US" sz="900" b="0">
                <a:solidFill>
                  <a:schemeClr val="tx1"/>
                </a:solidFill>
              </a:rPr>
              <a:t>CUSTOS CONJUNTOS</a:t>
            </a:r>
          </a:p>
        </p:txBody>
      </p:sp>
      <p:sp>
        <p:nvSpPr>
          <p:cNvPr id="1046553" name="Rectangle 25"/>
          <p:cNvSpPr>
            <a:spLocks noChangeArrowheads="1"/>
          </p:cNvSpPr>
          <p:nvPr/>
        </p:nvSpPr>
        <p:spPr bwMode="auto">
          <a:xfrm>
            <a:off x="3816350" y="4827588"/>
            <a:ext cx="1130300" cy="223837"/>
          </a:xfrm>
          <a:prstGeom prst="rect">
            <a:avLst/>
          </a:prstGeom>
          <a:solidFill>
            <a:srgbClr val="FCFEB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/>
            <a:r>
              <a:rPr lang="en-US" b="0">
                <a:solidFill>
                  <a:schemeClr val="tx1"/>
                </a:solidFill>
              </a:rPr>
              <a:t>CUSTOS ESPECÍF.</a:t>
            </a:r>
          </a:p>
        </p:txBody>
      </p:sp>
      <p:grpSp>
        <p:nvGrpSpPr>
          <p:cNvPr id="1046554" name="Group 26"/>
          <p:cNvGrpSpPr>
            <a:grpSpLocks/>
          </p:cNvGrpSpPr>
          <p:nvPr/>
        </p:nvGrpSpPr>
        <p:grpSpPr bwMode="auto">
          <a:xfrm>
            <a:off x="3159125" y="4762500"/>
            <a:ext cx="423863" cy="458788"/>
            <a:chOff x="1990" y="2784"/>
            <a:chExt cx="267" cy="289"/>
          </a:xfrm>
        </p:grpSpPr>
        <p:sp>
          <p:nvSpPr>
            <p:cNvPr id="1046555" name="Freeform 27"/>
            <p:cNvSpPr>
              <a:spLocks/>
            </p:cNvSpPr>
            <p:nvPr/>
          </p:nvSpPr>
          <p:spPr bwMode="auto">
            <a:xfrm>
              <a:off x="1990" y="2799"/>
              <a:ext cx="267" cy="274"/>
            </a:xfrm>
            <a:custGeom>
              <a:avLst/>
              <a:gdLst>
                <a:gd name="T0" fmla="*/ 266 w 267"/>
                <a:gd name="T1" fmla="*/ 28 h 274"/>
                <a:gd name="T2" fmla="*/ 173 w 267"/>
                <a:gd name="T3" fmla="*/ 0 h 274"/>
                <a:gd name="T4" fmla="*/ 36 w 267"/>
                <a:gd name="T5" fmla="*/ 160 h 274"/>
                <a:gd name="T6" fmla="*/ 2 w 267"/>
                <a:gd name="T7" fmla="*/ 150 h 274"/>
                <a:gd name="T8" fmla="*/ 0 w 267"/>
                <a:gd name="T9" fmla="*/ 273 h 274"/>
                <a:gd name="T10" fmla="*/ 164 w 267"/>
                <a:gd name="T11" fmla="*/ 199 h 274"/>
                <a:gd name="T12" fmla="*/ 127 w 267"/>
                <a:gd name="T13" fmla="*/ 189 h 274"/>
                <a:gd name="T14" fmla="*/ 266 w 267"/>
                <a:gd name="T15" fmla="*/ 2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7" h="274">
                  <a:moveTo>
                    <a:pt x="266" y="28"/>
                  </a:moveTo>
                  <a:lnTo>
                    <a:pt x="173" y="0"/>
                  </a:lnTo>
                  <a:lnTo>
                    <a:pt x="36" y="160"/>
                  </a:lnTo>
                  <a:lnTo>
                    <a:pt x="2" y="150"/>
                  </a:lnTo>
                  <a:lnTo>
                    <a:pt x="0" y="273"/>
                  </a:lnTo>
                  <a:lnTo>
                    <a:pt x="164" y="199"/>
                  </a:lnTo>
                  <a:lnTo>
                    <a:pt x="127" y="189"/>
                  </a:lnTo>
                  <a:lnTo>
                    <a:pt x="266" y="28"/>
                  </a:lnTo>
                </a:path>
              </a:pathLst>
            </a:custGeom>
            <a:solidFill>
              <a:srgbClr val="FF8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6556" name="Freeform 28"/>
            <p:cNvSpPr>
              <a:spLocks/>
            </p:cNvSpPr>
            <p:nvPr/>
          </p:nvSpPr>
          <p:spPr bwMode="auto">
            <a:xfrm>
              <a:off x="2026" y="2786"/>
              <a:ext cx="139" cy="175"/>
            </a:xfrm>
            <a:custGeom>
              <a:avLst/>
              <a:gdLst>
                <a:gd name="T0" fmla="*/ 0 w 139"/>
                <a:gd name="T1" fmla="*/ 160 h 175"/>
                <a:gd name="T2" fmla="*/ 2 w 139"/>
                <a:gd name="T3" fmla="*/ 174 h 175"/>
                <a:gd name="T4" fmla="*/ 138 w 139"/>
                <a:gd name="T5" fmla="*/ 14 h 175"/>
                <a:gd name="T6" fmla="*/ 137 w 139"/>
                <a:gd name="T7" fmla="*/ 0 h 175"/>
                <a:gd name="T8" fmla="*/ 0 w 139"/>
                <a:gd name="T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175">
                  <a:moveTo>
                    <a:pt x="0" y="160"/>
                  </a:moveTo>
                  <a:lnTo>
                    <a:pt x="2" y="174"/>
                  </a:lnTo>
                  <a:lnTo>
                    <a:pt x="138" y="14"/>
                  </a:lnTo>
                  <a:lnTo>
                    <a:pt x="137" y="0"/>
                  </a:lnTo>
                  <a:lnTo>
                    <a:pt x="0" y="160"/>
                  </a:lnTo>
                </a:path>
              </a:pathLst>
            </a:custGeom>
            <a:solidFill>
              <a:srgbClr val="804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6557" name="Freeform 29"/>
            <p:cNvSpPr>
              <a:spLocks/>
            </p:cNvSpPr>
            <p:nvPr/>
          </p:nvSpPr>
          <p:spPr bwMode="auto">
            <a:xfrm>
              <a:off x="1991" y="2935"/>
              <a:ext cx="38" cy="26"/>
            </a:xfrm>
            <a:custGeom>
              <a:avLst/>
              <a:gdLst>
                <a:gd name="T0" fmla="*/ 37 w 38"/>
                <a:gd name="T1" fmla="*/ 12 h 26"/>
                <a:gd name="T2" fmla="*/ 36 w 38"/>
                <a:gd name="T3" fmla="*/ 25 h 26"/>
                <a:gd name="T4" fmla="*/ 0 w 38"/>
                <a:gd name="T5" fmla="*/ 15 h 26"/>
                <a:gd name="T6" fmla="*/ 1 w 38"/>
                <a:gd name="T7" fmla="*/ 0 h 26"/>
                <a:gd name="T8" fmla="*/ 37 w 38"/>
                <a:gd name="T9" fmla="*/ 1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6">
                  <a:moveTo>
                    <a:pt x="37" y="12"/>
                  </a:moveTo>
                  <a:lnTo>
                    <a:pt x="36" y="25"/>
                  </a:lnTo>
                  <a:lnTo>
                    <a:pt x="0" y="15"/>
                  </a:lnTo>
                  <a:lnTo>
                    <a:pt x="1" y="0"/>
                  </a:lnTo>
                  <a:lnTo>
                    <a:pt x="37" y="12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6558" name="Freeform 30"/>
            <p:cNvSpPr>
              <a:spLocks/>
            </p:cNvSpPr>
            <p:nvPr/>
          </p:nvSpPr>
          <p:spPr bwMode="auto">
            <a:xfrm>
              <a:off x="2164" y="2784"/>
              <a:ext cx="92" cy="44"/>
            </a:xfrm>
            <a:custGeom>
              <a:avLst/>
              <a:gdLst>
                <a:gd name="T0" fmla="*/ 87 w 92"/>
                <a:gd name="T1" fmla="*/ 28 h 44"/>
                <a:gd name="T2" fmla="*/ 91 w 92"/>
                <a:gd name="T3" fmla="*/ 43 h 44"/>
                <a:gd name="T4" fmla="*/ 0 w 92"/>
                <a:gd name="T5" fmla="*/ 15 h 44"/>
                <a:gd name="T6" fmla="*/ 0 w 92"/>
                <a:gd name="T7" fmla="*/ 0 h 44"/>
                <a:gd name="T8" fmla="*/ 87 w 92"/>
                <a:gd name="T9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44">
                  <a:moveTo>
                    <a:pt x="87" y="28"/>
                  </a:moveTo>
                  <a:lnTo>
                    <a:pt x="91" y="43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7" y="28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6559" name="Freeform 31"/>
            <p:cNvSpPr>
              <a:spLocks/>
            </p:cNvSpPr>
            <p:nvPr/>
          </p:nvSpPr>
          <p:spPr bwMode="auto">
            <a:xfrm>
              <a:off x="2119" y="2975"/>
              <a:ext cx="37" cy="25"/>
            </a:xfrm>
            <a:custGeom>
              <a:avLst/>
              <a:gdLst>
                <a:gd name="T0" fmla="*/ 9 w 37"/>
                <a:gd name="T1" fmla="*/ 0 h 25"/>
                <a:gd name="T2" fmla="*/ 0 w 37"/>
                <a:gd name="T3" fmla="*/ 13 h 25"/>
                <a:gd name="T4" fmla="*/ 36 w 37"/>
                <a:gd name="T5" fmla="*/ 24 h 25"/>
                <a:gd name="T6" fmla="*/ 35 w 37"/>
                <a:gd name="T7" fmla="*/ 9 h 25"/>
                <a:gd name="T8" fmla="*/ 9 w 37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5">
                  <a:moveTo>
                    <a:pt x="9" y="0"/>
                  </a:moveTo>
                  <a:lnTo>
                    <a:pt x="0" y="13"/>
                  </a:lnTo>
                  <a:lnTo>
                    <a:pt x="36" y="24"/>
                  </a:lnTo>
                  <a:lnTo>
                    <a:pt x="35" y="9"/>
                  </a:lnTo>
                  <a:lnTo>
                    <a:pt x="9" y="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46560" name="Rectangle 32"/>
          <p:cNvSpPr>
            <a:spLocks noChangeArrowheads="1"/>
          </p:cNvSpPr>
          <p:nvPr/>
        </p:nvSpPr>
        <p:spPr bwMode="auto">
          <a:xfrm>
            <a:off x="3273425" y="4225925"/>
            <a:ext cx="1073150" cy="482600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 sz="1000" b="0">
                <a:solidFill>
                  <a:schemeClr val="tx1"/>
                </a:solidFill>
              </a:rPr>
              <a:t>PONTO DE</a:t>
            </a:r>
          </a:p>
          <a:p>
            <a:pPr algn="ctr" defTabSz="762000">
              <a:spcBef>
                <a:spcPct val="50000"/>
              </a:spcBef>
            </a:pPr>
            <a:r>
              <a:rPr lang="en-US" sz="1000" b="0">
                <a:solidFill>
                  <a:schemeClr val="tx1"/>
                </a:solidFill>
              </a:rPr>
              <a:t>SEPARAÇÃO</a:t>
            </a:r>
          </a:p>
        </p:txBody>
      </p:sp>
      <p:sp>
        <p:nvSpPr>
          <p:cNvPr id="1046561" name="Rectangle 33"/>
          <p:cNvSpPr>
            <a:spLocks noChangeArrowheads="1"/>
          </p:cNvSpPr>
          <p:nvPr/>
        </p:nvSpPr>
        <p:spPr bwMode="auto">
          <a:xfrm>
            <a:off x="5543550" y="1196975"/>
            <a:ext cx="3822700" cy="3746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/>
            <a:r>
              <a:rPr lang="en-US" sz="900" b="0">
                <a:solidFill>
                  <a:schemeClr val="tx1"/>
                </a:solidFill>
              </a:rPr>
              <a:t>EM DETERMINADO PERÍODO, REGISTARAM-SE OS CUSTOS  QUE SEGUIDAMENTE  SE APRESENTAM :</a:t>
            </a:r>
          </a:p>
        </p:txBody>
      </p:sp>
      <p:graphicFrame>
        <p:nvGraphicFramePr>
          <p:cNvPr id="1046562" name="Object 34"/>
          <p:cNvGraphicFramePr>
            <a:graphicFrameLocks/>
          </p:cNvGraphicFramePr>
          <p:nvPr/>
        </p:nvGraphicFramePr>
        <p:xfrm>
          <a:off x="5707063" y="1724025"/>
          <a:ext cx="3544887" cy="205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565" name="Folha de cálculo" r:id="rId3" imgW="3555720" imgH="2503440" progId="Excel.Sheet.5">
                  <p:embed/>
                </p:oleObj>
              </mc:Choice>
              <mc:Fallback>
                <p:oleObj name="Folha de cálculo" r:id="rId3" imgW="3555720" imgH="2503440" progId="Excel.Sheet.5">
                  <p:embed/>
                  <p:pic>
                    <p:nvPicPr>
                      <p:cNvPr id="0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07063" y="1724025"/>
                        <a:ext cx="3544887" cy="2055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6563" name="Rectangle 35"/>
          <p:cNvSpPr>
            <a:spLocks noChangeArrowheads="1"/>
          </p:cNvSpPr>
          <p:nvPr/>
        </p:nvSpPr>
        <p:spPr bwMode="auto">
          <a:xfrm>
            <a:off x="5619750" y="4149725"/>
            <a:ext cx="3760788" cy="3460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/>
            <a:r>
              <a:rPr lang="en-US" b="0">
                <a:solidFill>
                  <a:schemeClr val="tx1"/>
                </a:solidFill>
              </a:rPr>
              <a:t>TENDO-SE OBTIDO  A  PRODUÇÃO QUE SE INDICA E PRATICADO OS SEGUINTES  PREÇOS DE VENDA  :</a:t>
            </a:r>
          </a:p>
        </p:txBody>
      </p:sp>
      <p:graphicFrame>
        <p:nvGraphicFramePr>
          <p:cNvPr id="1046564" name="Object 36"/>
          <p:cNvGraphicFramePr>
            <a:graphicFrameLocks/>
          </p:cNvGraphicFramePr>
          <p:nvPr/>
        </p:nvGraphicFramePr>
        <p:xfrm>
          <a:off x="5486400" y="4676775"/>
          <a:ext cx="4267200" cy="1228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566" name="Folha de cálculo" r:id="rId5" imgW="5217840" imgH="1339560" progId="Excel.Sheet.5">
                  <p:embed/>
                </p:oleObj>
              </mc:Choice>
              <mc:Fallback>
                <p:oleObj name="Folha de cálculo" r:id="rId5" imgW="5217840" imgH="1339560" progId="Excel.Sheet.5">
                  <p:embed/>
                  <p:pic>
                    <p:nvPicPr>
                      <p:cNvPr id="0" name="Object 3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4676775"/>
                        <a:ext cx="4267200" cy="1228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2AE8D-4623-454B-B562-E1CE004DD56E}" type="slidenum">
              <a:rPr lang="en-US"/>
              <a:pPr/>
              <a:t>113</a:t>
            </a:fld>
            <a:endParaRPr lang="en-US"/>
          </a:p>
        </p:txBody>
      </p:sp>
      <p:sp>
        <p:nvSpPr>
          <p:cNvPr id="1047554" name="Rectangle 2"/>
          <p:cNvSpPr>
            <a:spLocks noChangeArrowheads="1"/>
          </p:cNvSpPr>
          <p:nvPr/>
        </p:nvSpPr>
        <p:spPr bwMode="auto">
          <a:xfrm>
            <a:off x="0" y="66040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CO-PRODUTOS  -  REPARTIÇÃO DOS CUSTOS CONJUNTOS  E CÁLCULO DO CUSTO DE PRODUÇÃO </a:t>
            </a:r>
            <a:br>
              <a:rPr lang="en-US" sz="1200" b="0">
                <a:solidFill>
                  <a:schemeClr val="tx2"/>
                </a:solidFill>
              </a:rPr>
            </a:br>
            <a:r>
              <a:rPr lang="en-US" sz="1200" b="0">
                <a:solidFill>
                  <a:schemeClr val="tx2"/>
                </a:solidFill>
              </a:rPr>
              <a:t>««</a:t>
            </a:r>
            <a:r>
              <a:rPr lang="en-US" sz="1000" b="0">
                <a:solidFill>
                  <a:schemeClr val="tx2"/>
                </a:solidFill>
              </a:rPr>
              <a:t>  CRITÉRIO DAS QUANTIDADES PRODUZIDAS   </a:t>
            </a:r>
            <a:r>
              <a:rPr lang="en-US" sz="1200" b="0">
                <a:solidFill>
                  <a:schemeClr val="tx2"/>
                </a:solidFill>
              </a:rPr>
              <a:t>(Cont.)»»</a:t>
            </a:r>
          </a:p>
        </p:txBody>
      </p:sp>
      <p:sp>
        <p:nvSpPr>
          <p:cNvPr id="1047555" name="Oval 3"/>
          <p:cNvSpPr>
            <a:spLocks noChangeArrowheads="1"/>
          </p:cNvSpPr>
          <p:nvPr/>
        </p:nvSpPr>
        <p:spPr bwMode="auto">
          <a:xfrm>
            <a:off x="4286250" y="2851150"/>
            <a:ext cx="876300" cy="342900"/>
          </a:xfrm>
          <a:prstGeom prst="ellips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grpSp>
        <p:nvGrpSpPr>
          <p:cNvPr id="1047556" name="Group 4"/>
          <p:cNvGrpSpPr>
            <a:grpSpLocks/>
          </p:cNvGrpSpPr>
          <p:nvPr/>
        </p:nvGrpSpPr>
        <p:grpSpPr bwMode="auto">
          <a:xfrm>
            <a:off x="6054725" y="1231900"/>
            <a:ext cx="423863" cy="458788"/>
            <a:chOff x="3814" y="576"/>
            <a:chExt cx="267" cy="289"/>
          </a:xfrm>
        </p:grpSpPr>
        <p:sp>
          <p:nvSpPr>
            <p:cNvPr id="1047557" name="Freeform 5"/>
            <p:cNvSpPr>
              <a:spLocks/>
            </p:cNvSpPr>
            <p:nvPr/>
          </p:nvSpPr>
          <p:spPr bwMode="auto">
            <a:xfrm>
              <a:off x="3814" y="591"/>
              <a:ext cx="267" cy="274"/>
            </a:xfrm>
            <a:custGeom>
              <a:avLst/>
              <a:gdLst>
                <a:gd name="T0" fmla="*/ 266 w 267"/>
                <a:gd name="T1" fmla="*/ 28 h 274"/>
                <a:gd name="T2" fmla="*/ 173 w 267"/>
                <a:gd name="T3" fmla="*/ 0 h 274"/>
                <a:gd name="T4" fmla="*/ 36 w 267"/>
                <a:gd name="T5" fmla="*/ 160 h 274"/>
                <a:gd name="T6" fmla="*/ 2 w 267"/>
                <a:gd name="T7" fmla="*/ 150 h 274"/>
                <a:gd name="T8" fmla="*/ 0 w 267"/>
                <a:gd name="T9" fmla="*/ 273 h 274"/>
                <a:gd name="T10" fmla="*/ 164 w 267"/>
                <a:gd name="T11" fmla="*/ 199 h 274"/>
                <a:gd name="T12" fmla="*/ 127 w 267"/>
                <a:gd name="T13" fmla="*/ 189 h 274"/>
                <a:gd name="T14" fmla="*/ 266 w 267"/>
                <a:gd name="T15" fmla="*/ 2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7" h="274">
                  <a:moveTo>
                    <a:pt x="266" y="28"/>
                  </a:moveTo>
                  <a:lnTo>
                    <a:pt x="173" y="0"/>
                  </a:lnTo>
                  <a:lnTo>
                    <a:pt x="36" y="160"/>
                  </a:lnTo>
                  <a:lnTo>
                    <a:pt x="2" y="150"/>
                  </a:lnTo>
                  <a:lnTo>
                    <a:pt x="0" y="273"/>
                  </a:lnTo>
                  <a:lnTo>
                    <a:pt x="164" y="199"/>
                  </a:lnTo>
                  <a:lnTo>
                    <a:pt x="127" y="189"/>
                  </a:lnTo>
                  <a:lnTo>
                    <a:pt x="266" y="28"/>
                  </a:lnTo>
                </a:path>
              </a:pathLst>
            </a:custGeom>
            <a:solidFill>
              <a:srgbClr val="FF8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7558" name="Freeform 6"/>
            <p:cNvSpPr>
              <a:spLocks/>
            </p:cNvSpPr>
            <p:nvPr/>
          </p:nvSpPr>
          <p:spPr bwMode="auto">
            <a:xfrm>
              <a:off x="3850" y="578"/>
              <a:ext cx="139" cy="175"/>
            </a:xfrm>
            <a:custGeom>
              <a:avLst/>
              <a:gdLst>
                <a:gd name="T0" fmla="*/ 0 w 139"/>
                <a:gd name="T1" fmla="*/ 160 h 175"/>
                <a:gd name="T2" fmla="*/ 2 w 139"/>
                <a:gd name="T3" fmla="*/ 174 h 175"/>
                <a:gd name="T4" fmla="*/ 138 w 139"/>
                <a:gd name="T5" fmla="*/ 14 h 175"/>
                <a:gd name="T6" fmla="*/ 137 w 139"/>
                <a:gd name="T7" fmla="*/ 0 h 175"/>
                <a:gd name="T8" fmla="*/ 0 w 139"/>
                <a:gd name="T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175">
                  <a:moveTo>
                    <a:pt x="0" y="160"/>
                  </a:moveTo>
                  <a:lnTo>
                    <a:pt x="2" y="174"/>
                  </a:lnTo>
                  <a:lnTo>
                    <a:pt x="138" y="14"/>
                  </a:lnTo>
                  <a:lnTo>
                    <a:pt x="137" y="0"/>
                  </a:lnTo>
                  <a:lnTo>
                    <a:pt x="0" y="160"/>
                  </a:lnTo>
                </a:path>
              </a:pathLst>
            </a:custGeom>
            <a:solidFill>
              <a:srgbClr val="804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7559" name="Freeform 7"/>
            <p:cNvSpPr>
              <a:spLocks/>
            </p:cNvSpPr>
            <p:nvPr/>
          </p:nvSpPr>
          <p:spPr bwMode="auto">
            <a:xfrm>
              <a:off x="3815" y="727"/>
              <a:ext cx="38" cy="26"/>
            </a:xfrm>
            <a:custGeom>
              <a:avLst/>
              <a:gdLst>
                <a:gd name="T0" fmla="*/ 37 w 38"/>
                <a:gd name="T1" fmla="*/ 12 h 26"/>
                <a:gd name="T2" fmla="*/ 36 w 38"/>
                <a:gd name="T3" fmla="*/ 25 h 26"/>
                <a:gd name="T4" fmla="*/ 0 w 38"/>
                <a:gd name="T5" fmla="*/ 15 h 26"/>
                <a:gd name="T6" fmla="*/ 1 w 38"/>
                <a:gd name="T7" fmla="*/ 0 h 26"/>
                <a:gd name="T8" fmla="*/ 37 w 38"/>
                <a:gd name="T9" fmla="*/ 1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6">
                  <a:moveTo>
                    <a:pt x="37" y="12"/>
                  </a:moveTo>
                  <a:lnTo>
                    <a:pt x="36" y="25"/>
                  </a:lnTo>
                  <a:lnTo>
                    <a:pt x="0" y="15"/>
                  </a:lnTo>
                  <a:lnTo>
                    <a:pt x="1" y="0"/>
                  </a:lnTo>
                  <a:lnTo>
                    <a:pt x="37" y="12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7560" name="Freeform 8"/>
            <p:cNvSpPr>
              <a:spLocks/>
            </p:cNvSpPr>
            <p:nvPr/>
          </p:nvSpPr>
          <p:spPr bwMode="auto">
            <a:xfrm>
              <a:off x="3988" y="576"/>
              <a:ext cx="92" cy="44"/>
            </a:xfrm>
            <a:custGeom>
              <a:avLst/>
              <a:gdLst>
                <a:gd name="T0" fmla="*/ 87 w 92"/>
                <a:gd name="T1" fmla="*/ 28 h 44"/>
                <a:gd name="T2" fmla="*/ 91 w 92"/>
                <a:gd name="T3" fmla="*/ 43 h 44"/>
                <a:gd name="T4" fmla="*/ 0 w 92"/>
                <a:gd name="T5" fmla="*/ 15 h 44"/>
                <a:gd name="T6" fmla="*/ 0 w 92"/>
                <a:gd name="T7" fmla="*/ 0 h 44"/>
                <a:gd name="T8" fmla="*/ 87 w 92"/>
                <a:gd name="T9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44">
                  <a:moveTo>
                    <a:pt x="87" y="28"/>
                  </a:moveTo>
                  <a:lnTo>
                    <a:pt x="91" y="43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7" y="28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7561" name="Freeform 9"/>
            <p:cNvSpPr>
              <a:spLocks/>
            </p:cNvSpPr>
            <p:nvPr/>
          </p:nvSpPr>
          <p:spPr bwMode="auto">
            <a:xfrm>
              <a:off x="3943" y="767"/>
              <a:ext cx="37" cy="25"/>
            </a:xfrm>
            <a:custGeom>
              <a:avLst/>
              <a:gdLst>
                <a:gd name="T0" fmla="*/ 9 w 37"/>
                <a:gd name="T1" fmla="*/ 0 h 25"/>
                <a:gd name="T2" fmla="*/ 0 w 37"/>
                <a:gd name="T3" fmla="*/ 13 h 25"/>
                <a:gd name="T4" fmla="*/ 36 w 37"/>
                <a:gd name="T5" fmla="*/ 24 h 25"/>
                <a:gd name="T6" fmla="*/ 35 w 37"/>
                <a:gd name="T7" fmla="*/ 9 h 25"/>
                <a:gd name="T8" fmla="*/ 9 w 37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5">
                  <a:moveTo>
                    <a:pt x="9" y="0"/>
                  </a:moveTo>
                  <a:lnTo>
                    <a:pt x="0" y="13"/>
                  </a:lnTo>
                  <a:lnTo>
                    <a:pt x="36" y="24"/>
                  </a:lnTo>
                  <a:lnTo>
                    <a:pt x="35" y="9"/>
                  </a:lnTo>
                  <a:lnTo>
                    <a:pt x="9" y="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aphicFrame>
        <p:nvGraphicFramePr>
          <p:cNvPr id="1047562" name="Object 10"/>
          <p:cNvGraphicFramePr>
            <a:graphicFrameLocks/>
          </p:cNvGraphicFramePr>
          <p:nvPr/>
        </p:nvGraphicFramePr>
        <p:xfrm>
          <a:off x="695325" y="1727200"/>
          <a:ext cx="8677275" cy="136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571" name="Folha de cálculo" r:id="rId3" imgW="8503920" imgH="1376280" progId="Excel.Sheet.5">
                  <p:embed/>
                </p:oleObj>
              </mc:Choice>
              <mc:Fallback>
                <p:oleObj name="Folha de cálculo" r:id="rId3" imgW="8503920" imgH="1376280" progId="Excel.Sheet.5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325" y="1727200"/>
                        <a:ext cx="8677275" cy="1366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47563" name="Group 11"/>
          <p:cNvGrpSpPr>
            <a:grpSpLocks/>
          </p:cNvGrpSpPr>
          <p:nvPr/>
        </p:nvGrpSpPr>
        <p:grpSpPr bwMode="auto">
          <a:xfrm>
            <a:off x="4835525" y="1231900"/>
            <a:ext cx="423863" cy="458788"/>
            <a:chOff x="3046" y="576"/>
            <a:chExt cx="267" cy="289"/>
          </a:xfrm>
        </p:grpSpPr>
        <p:sp>
          <p:nvSpPr>
            <p:cNvPr id="1047564" name="Freeform 12"/>
            <p:cNvSpPr>
              <a:spLocks/>
            </p:cNvSpPr>
            <p:nvPr/>
          </p:nvSpPr>
          <p:spPr bwMode="auto">
            <a:xfrm>
              <a:off x="3046" y="591"/>
              <a:ext cx="267" cy="274"/>
            </a:xfrm>
            <a:custGeom>
              <a:avLst/>
              <a:gdLst>
                <a:gd name="T0" fmla="*/ 266 w 267"/>
                <a:gd name="T1" fmla="*/ 28 h 274"/>
                <a:gd name="T2" fmla="*/ 173 w 267"/>
                <a:gd name="T3" fmla="*/ 0 h 274"/>
                <a:gd name="T4" fmla="*/ 36 w 267"/>
                <a:gd name="T5" fmla="*/ 160 h 274"/>
                <a:gd name="T6" fmla="*/ 2 w 267"/>
                <a:gd name="T7" fmla="*/ 150 h 274"/>
                <a:gd name="T8" fmla="*/ 0 w 267"/>
                <a:gd name="T9" fmla="*/ 273 h 274"/>
                <a:gd name="T10" fmla="*/ 164 w 267"/>
                <a:gd name="T11" fmla="*/ 199 h 274"/>
                <a:gd name="T12" fmla="*/ 127 w 267"/>
                <a:gd name="T13" fmla="*/ 189 h 274"/>
                <a:gd name="T14" fmla="*/ 266 w 267"/>
                <a:gd name="T15" fmla="*/ 2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7" h="274">
                  <a:moveTo>
                    <a:pt x="266" y="28"/>
                  </a:moveTo>
                  <a:lnTo>
                    <a:pt x="173" y="0"/>
                  </a:lnTo>
                  <a:lnTo>
                    <a:pt x="36" y="160"/>
                  </a:lnTo>
                  <a:lnTo>
                    <a:pt x="2" y="150"/>
                  </a:lnTo>
                  <a:lnTo>
                    <a:pt x="0" y="273"/>
                  </a:lnTo>
                  <a:lnTo>
                    <a:pt x="164" y="199"/>
                  </a:lnTo>
                  <a:lnTo>
                    <a:pt x="127" y="189"/>
                  </a:lnTo>
                  <a:lnTo>
                    <a:pt x="266" y="28"/>
                  </a:lnTo>
                </a:path>
              </a:pathLst>
            </a:custGeom>
            <a:solidFill>
              <a:srgbClr val="FF8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7565" name="Freeform 13"/>
            <p:cNvSpPr>
              <a:spLocks/>
            </p:cNvSpPr>
            <p:nvPr/>
          </p:nvSpPr>
          <p:spPr bwMode="auto">
            <a:xfrm>
              <a:off x="3082" y="578"/>
              <a:ext cx="139" cy="175"/>
            </a:xfrm>
            <a:custGeom>
              <a:avLst/>
              <a:gdLst>
                <a:gd name="T0" fmla="*/ 0 w 139"/>
                <a:gd name="T1" fmla="*/ 160 h 175"/>
                <a:gd name="T2" fmla="*/ 2 w 139"/>
                <a:gd name="T3" fmla="*/ 174 h 175"/>
                <a:gd name="T4" fmla="*/ 138 w 139"/>
                <a:gd name="T5" fmla="*/ 14 h 175"/>
                <a:gd name="T6" fmla="*/ 137 w 139"/>
                <a:gd name="T7" fmla="*/ 0 h 175"/>
                <a:gd name="T8" fmla="*/ 0 w 139"/>
                <a:gd name="T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175">
                  <a:moveTo>
                    <a:pt x="0" y="160"/>
                  </a:moveTo>
                  <a:lnTo>
                    <a:pt x="2" y="174"/>
                  </a:lnTo>
                  <a:lnTo>
                    <a:pt x="138" y="14"/>
                  </a:lnTo>
                  <a:lnTo>
                    <a:pt x="137" y="0"/>
                  </a:lnTo>
                  <a:lnTo>
                    <a:pt x="0" y="160"/>
                  </a:lnTo>
                </a:path>
              </a:pathLst>
            </a:custGeom>
            <a:solidFill>
              <a:srgbClr val="804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7566" name="Freeform 14"/>
            <p:cNvSpPr>
              <a:spLocks/>
            </p:cNvSpPr>
            <p:nvPr/>
          </p:nvSpPr>
          <p:spPr bwMode="auto">
            <a:xfrm>
              <a:off x="3047" y="727"/>
              <a:ext cx="38" cy="26"/>
            </a:xfrm>
            <a:custGeom>
              <a:avLst/>
              <a:gdLst>
                <a:gd name="T0" fmla="*/ 37 w 38"/>
                <a:gd name="T1" fmla="*/ 12 h 26"/>
                <a:gd name="T2" fmla="*/ 36 w 38"/>
                <a:gd name="T3" fmla="*/ 25 h 26"/>
                <a:gd name="T4" fmla="*/ 0 w 38"/>
                <a:gd name="T5" fmla="*/ 15 h 26"/>
                <a:gd name="T6" fmla="*/ 1 w 38"/>
                <a:gd name="T7" fmla="*/ 0 h 26"/>
                <a:gd name="T8" fmla="*/ 37 w 38"/>
                <a:gd name="T9" fmla="*/ 1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6">
                  <a:moveTo>
                    <a:pt x="37" y="12"/>
                  </a:moveTo>
                  <a:lnTo>
                    <a:pt x="36" y="25"/>
                  </a:lnTo>
                  <a:lnTo>
                    <a:pt x="0" y="15"/>
                  </a:lnTo>
                  <a:lnTo>
                    <a:pt x="1" y="0"/>
                  </a:lnTo>
                  <a:lnTo>
                    <a:pt x="37" y="12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7567" name="Freeform 15"/>
            <p:cNvSpPr>
              <a:spLocks/>
            </p:cNvSpPr>
            <p:nvPr/>
          </p:nvSpPr>
          <p:spPr bwMode="auto">
            <a:xfrm>
              <a:off x="3220" y="576"/>
              <a:ext cx="92" cy="44"/>
            </a:xfrm>
            <a:custGeom>
              <a:avLst/>
              <a:gdLst>
                <a:gd name="T0" fmla="*/ 87 w 92"/>
                <a:gd name="T1" fmla="*/ 28 h 44"/>
                <a:gd name="T2" fmla="*/ 91 w 92"/>
                <a:gd name="T3" fmla="*/ 43 h 44"/>
                <a:gd name="T4" fmla="*/ 0 w 92"/>
                <a:gd name="T5" fmla="*/ 15 h 44"/>
                <a:gd name="T6" fmla="*/ 0 w 92"/>
                <a:gd name="T7" fmla="*/ 0 h 44"/>
                <a:gd name="T8" fmla="*/ 87 w 92"/>
                <a:gd name="T9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44">
                  <a:moveTo>
                    <a:pt x="87" y="28"/>
                  </a:moveTo>
                  <a:lnTo>
                    <a:pt x="91" y="43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7" y="28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7568" name="Freeform 16"/>
            <p:cNvSpPr>
              <a:spLocks/>
            </p:cNvSpPr>
            <p:nvPr/>
          </p:nvSpPr>
          <p:spPr bwMode="auto">
            <a:xfrm>
              <a:off x="3175" y="767"/>
              <a:ext cx="37" cy="25"/>
            </a:xfrm>
            <a:custGeom>
              <a:avLst/>
              <a:gdLst>
                <a:gd name="T0" fmla="*/ 9 w 37"/>
                <a:gd name="T1" fmla="*/ 0 h 25"/>
                <a:gd name="T2" fmla="*/ 0 w 37"/>
                <a:gd name="T3" fmla="*/ 13 h 25"/>
                <a:gd name="T4" fmla="*/ 36 w 37"/>
                <a:gd name="T5" fmla="*/ 24 h 25"/>
                <a:gd name="T6" fmla="*/ 35 w 37"/>
                <a:gd name="T7" fmla="*/ 9 h 25"/>
                <a:gd name="T8" fmla="*/ 9 w 37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5">
                  <a:moveTo>
                    <a:pt x="9" y="0"/>
                  </a:moveTo>
                  <a:lnTo>
                    <a:pt x="0" y="13"/>
                  </a:lnTo>
                  <a:lnTo>
                    <a:pt x="36" y="24"/>
                  </a:lnTo>
                  <a:lnTo>
                    <a:pt x="35" y="9"/>
                  </a:lnTo>
                  <a:lnTo>
                    <a:pt x="9" y="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aphicFrame>
        <p:nvGraphicFramePr>
          <p:cNvPr id="1047569" name="Object 17"/>
          <p:cNvGraphicFramePr>
            <a:graphicFrameLocks/>
          </p:cNvGraphicFramePr>
          <p:nvPr/>
        </p:nvGraphicFramePr>
        <p:xfrm>
          <a:off x="676275" y="3394075"/>
          <a:ext cx="6723063" cy="133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572" name="Folha de cálculo" r:id="rId5" imgW="6732360" imgH="1339560" progId="Excel.Sheet.5">
                  <p:embed/>
                </p:oleObj>
              </mc:Choice>
              <mc:Fallback>
                <p:oleObj name="Folha de cálculo" r:id="rId5" imgW="6732360" imgH="1339560" progId="Excel.Sheet.5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275" y="3394075"/>
                        <a:ext cx="6723063" cy="1330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7570" name="Rectangle 18"/>
          <p:cNvSpPr>
            <a:spLocks noChangeArrowheads="1"/>
          </p:cNvSpPr>
          <p:nvPr/>
        </p:nvSpPr>
        <p:spPr bwMode="auto">
          <a:xfrm>
            <a:off x="5381625" y="4873625"/>
            <a:ext cx="3987800" cy="1393825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marL="190500" indent="-190500" algn="just" defTabSz="762000">
              <a:spcBef>
                <a:spcPct val="50000"/>
              </a:spcBef>
            </a:pPr>
            <a:r>
              <a:rPr lang="en-US" sz="1000" u="sng">
                <a:solidFill>
                  <a:schemeClr val="tx1"/>
                </a:solidFill>
              </a:rPr>
              <a:t>CONCLUSÃO</a:t>
            </a:r>
          </a:p>
          <a:p>
            <a:pPr marL="190500" indent="-19050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000" b="0">
                <a:solidFill>
                  <a:schemeClr val="tx1"/>
                </a:solidFill>
              </a:rPr>
              <a:t>ATRAVÉS  DESTE CRITÉRIO , IMPUTOU-SE UM MESMO VALOR DE CUSTOS CONJUNTOS POR QUILOGRAMA PRODUZIDO. </a:t>
            </a:r>
          </a:p>
          <a:p>
            <a:pPr marL="190500" indent="-19050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000" b="0">
                <a:solidFill>
                  <a:schemeClr val="tx1"/>
                </a:solidFill>
              </a:rPr>
              <a:t>OS  CUSTOS  UNITÁRIOS  DOS  PRODUTOS APENAS DIFEREM  DEVIDO AOS CUSTOS ESPECÍFICOS..</a:t>
            </a:r>
          </a:p>
          <a:p>
            <a:pPr marL="190500" indent="-190500" algn="just" defTabSz="762000" eaLnBrk="1" hangingPunct="1">
              <a:spcBef>
                <a:spcPct val="50000"/>
              </a:spcBef>
            </a:pPr>
            <a:endParaRPr lang="en-US" sz="1000" b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6BA0B-DAAB-4303-B317-7DDF0DAD81C2}" type="slidenum">
              <a:rPr lang="en-US"/>
              <a:pPr/>
              <a:t>114</a:t>
            </a:fld>
            <a:endParaRPr lang="en-US"/>
          </a:p>
        </p:txBody>
      </p:sp>
      <p:sp>
        <p:nvSpPr>
          <p:cNvPr id="1048578" name="Rectangle 2"/>
          <p:cNvSpPr>
            <a:spLocks noChangeArrowheads="1"/>
          </p:cNvSpPr>
          <p:nvPr/>
        </p:nvSpPr>
        <p:spPr bwMode="auto">
          <a:xfrm>
            <a:off x="0" y="550863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CO-PRODUTOS  -  REPARTIÇÃO DOS CUSTOS CONJUNTOS  E CÁLCULO DO CUSTO DE PRODUÇÃO </a:t>
            </a:r>
            <a:br>
              <a:rPr lang="en-US" sz="1200" b="0">
                <a:solidFill>
                  <a:schemeClr val="tx2"/>
                </a:solidFill>
              </a:rPr>
            </a:br>
            <a:r>
              <a:rPr lang="en-US" sz="1200" b="0">
                <a:solidFill>
                  <a:schemeClr val="tx2"/>
                </a:solidFill>
              </a:rPr>
              <a:t>««</a:t>
            </a:r>
            <a:r>
              <a:rPr lang="en-US" sz="1000" b="0">
                <a:solidFill>
                  <a:schemeClr val="tx2"/>
                </a:solidFill>
              </a:rPr>
              <a:t>  CRITÉRIO DO  VALOR DE VENDA DA PRODUÇÃO</a:t>
            </a:r>
            <a:r>
              <a:rPr lang="en-US" sz="1200" b="0">
                <a:solidFill>
                  <a:schemeClr val="tx2"/>
                </a:solidFill>
              </a:rPr>
              <a:t> »»</a:t>
            </a:r>
          </a:p>
        </p:txBody>
      </p:sp>
      <p:graphicFrame>
        <p:nvGraphicFramePr>
          <p:cNvPr id="1048579" name="Object 3"/>
          <p:cNvGraphicFramePr>
            <a:graphicFrameLocks/>
          </p:cNvGraphicFramePr>
          <p:nvPr/>
        </p:nvGraphicFramePr>
        <p:xfrm>
          <a:off x="838200" y="1284288"/>
          <a:ext cx="8686800" cy="143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600" name="Folha de cálculo" r:id="rId3" imgW="8305560" imgH="1376280" progId="Excel.Sheet.5">
                  <p:embed/>
                </p:oleObj>
              </mc:Choice>
              <mc:Fallback>
                <p:oleObj name="Folha de cálculo" r:id="rId3" imgW="8305560" imgH="137628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284288"/>
                        <a:ext cx="8686800" cy="1438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8580" name="Object 4"/>
          <p:cNvGraphicFramePr>
            <a:graphicFrameLocks/>
          </p:cNvGraphicFramePr>
          <p:nvPr/>
        </p:nvGraphicFramePr>
        <p:xfrm>
          <a:off x="847725" y="3208338"/>
          <a:ext cx="6602413" cy="133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601" name="Folha de cálculo" r:id="rId5" imgW="6611760" imgH="1339560" progId="Excel.Sheet.5">
                  <p:embed/>
                </p:oleObj>
              </mc:Choice>
              <mc:Fallback>
                <p:oleObj name="Folha de cálculo" r:id="rId5" imgW="6611760" imgH="1339560" progId="Excel.Sheet.5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7725" y="3208338"/>
                        <a:ext cx="6602413" cy="1330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581" name="Rectangle 5"/>
          <p:cNvSpPr>
            <a:spLocks noChangeArrowheads="1"/>
          </p:cNvSpPr>
          <p:nvPr/>
        </p:nvSpPr>
        <p:spPr bwMode="auto">
          <a:xfrm>
            <a:off x="5381625" y="5081588"/>
            <a:ext cx="3987800" cy="1193800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marL="190500" indent="-190500" algn="just" defTabSz="762000">
              <a:spcBef>
                <a:spcPct val="50000"/>
              </a:spcBef>
            </a:pPr>
            <a:r>
              <a:rPr lang="en-US" sz="900" u="sng">
                <a:solidFill>
                  <a:schemeClr val="tx1"/>
                </a:solidFill>
              </a:rPr>
              <a:t>CONCLUSÃO</a:t>
            </a:r>
          </a:p>
          <a:p>
            <a:pPr marL="190500" indent="-19050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ATRAVÉS  DESTE CRITÉRIO , OS CUSTOS CONJUNTOS SÃO REPARTIDOS PROPORCIONALMENTE AO VALOR DE VENDA DA PRODUÇÃO. </a:t>
            </a:r>
          </a:p>
          <a:p>
            <a:pPr marL="190500" indent="-19050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NÃO TOMA CONSEQUENTEMENTE EM CONSIDERAÇÃO O VALOR ACRESCENTADO EM CADA UM DOS PRODUTOS , NAS FASES SUBSEQUENTES Á DA SEPARAÇÃO.</a:t>
            </a:r>
          </a:p>
        </p:txBody>
      </p:sp>
      <p:graphicFrame>
        <p:nvGraphicFramePr>
          <p:cNvPr id="1048582" name="Object 6"/>
          <p:cNvGraphicFramePr>
            <a:graphicFrameLocks/>
          </p:cNvGraphicFramePr>
          <p:nvPr/>
        </p:nvGraphicFramePr>
        <p:xfrm>
          <a:off x="8323263" y="3179763"/>
          <a:ext cx="1201737" cy="127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602" name="Microsoft ClipArt Gallery" r:id="rId7" imgW="2093760" imgH="2581200" progId="MS_ClipArt_Gallery">
                  <p:embed/>
                </p:oleObj>
              </mc:Choice>
              <mc:Fallback>
                <p:oleObj name="Microsoft ClipArt Gallery" r:id="rId7" imgW="2093760" imgH="2581200" progId="MS_ClipArt_Gallery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23263" y="3179763"/>
                        <a:ext cx="1201737" cy="1271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48583" name="Group 7"/>
          <p:cNvGrpSpPr>
            <a:grpSpLocks/>
          </p:cNvGrpSpPr>
          <p:nvPr/>
        </p:nvGrpSpPr>
        <p:grpSpPr bwMode="auto">
          <a:xfrm>
            <a:off x="4479925" y="5008563"/>
            <a:ext cx="779463" cy="458787"/>
            <a:chOff x="2822" y="3024"/>
            <a:chExt cx="491" cy="289"/>
          </a:xfrm>
        </p:grpSpPr>
        <p:sp>
          <p:nvSpPr>
            <p:cNvPr id="1048584" name="Freeform 8"/>
            <p:cNvSpPr>
              <a:spLocks/>
            </p:cNvSpPr>
            <p:nvPr/>
          </p:nvSpPr>
          <p:spPr bwMode="auto">
            <a:xfrm>
              <a:off x="2822" y="3024"/>
              <a:ext cx="309" cy="289"/>
            </a:xfrm>
            <a:custGeom>
              <a:avLst/>
              <a:gdLst>
                <a:gd name="T0" fmla="*/ 0 w 309"/>
                <a:gd name="T1" fmla="*/ 224 h 289"/>
                <a:gd name="T2" fmla="*/ 42 w 309"/>
                <a:gd name="T3" fmla="*/ 230 h 289"/>
                <a:gd name="T4" fmla="*/ 64 w 309"/>
                <a:gd name="T5" fmla="*/ 246 h 289"/>
                <a:gd name="T6" fmla="*/ 83 w 309"/>
                <a:gd name="T7" fmla="*/ 262 h 289"/>
                <a:gd name="T8" fmla="*/ 108 w 309"/>
                <a:gd name="T9" fmla="*/ 277 h 289"/>
                <a:gd name="T10" fmla="*/ 129 w 309"/>
                <a:gd name="T11" fmla="*/ 285 h 289"/>
                <a:gd name="T12" fmla="*/ 154 w 309"/>
                <a:gd name="T13" fmla="*/ 288 h 289"/>
                <a:gd name="T14" fmla="*/ 181 w 309"/>
                <a:gd name="T15" fmla="*/ 282 h 289"/>
                <a:gd name="T16" fmla="*/ 203 w 309"/>
                <a:gd name="T17" fmla="*/ 272 h 289"/>
                <a:gd name="T18" fmla="*/ 223 w 309"/>
                <a:gd name="T19" fmla="*/ 273 h 289"/>
                <a:gd name="T20" fmla="*/ 241 w 309"/>
                <a:gd name="T21" fmla="*/ 269 h 289"/>
                <a:gd name="T22" fmla="*/ 251 w 309"/>
                <a:gd name="T23" fmla="*/ 263 h 289"/>
                <a:gd name="T24" fmla="*/ 259 w 309"/>
                <a:gd name="T25" fmla="*/ 256 h 289"/>
                <a:gd name="T26" fmla="*/ 265 w 309"/>
                <a:gd name="T27" fmla="*/ 253 h 289"/>
                <a:gd name="T28" fmla="*/ 271 w 309"/>
                <a:gd name="T29" fmla="*/ 242 h 289"/>
                <a:gd name="T30" fmla="*/ 272 w 309"/>
                <a:gd name="T31" fmla="*/ 232 h 289"/>
                <a:gd name="T32" fmla="*/ 269 w 309"/>
                <a:gd name="T33" fmla="*/ 225 h 289"/>
                <a:gd name="T34" fmla="*/ 249 w 309"/>
                <a:gd name="T35" fmla="*/ 217 h 289"/>
                <a:gd name="T36" fmla="*/ 221 w 309"/>
                <a:gd name="T37" fmla="*/ 202 h 289"/>
                <a:gd name="T38" fmla="*/ 270 w 309"/>
                <a:gd name="T39" fmla="*/ 224 h 289"/>
                <a:gd name="T40" fmla="*/ 276 w 309"/>
                <a:gd name="T41" fmla="*/ 228 h 289"/>
                <a:gd name="T42" fmla="*/ 287 w 309"/>
                <a:gd name="T43" fmla="*/ 223 h 289"/>
                <a:gd name="T44" fmla="*/ 291 w 309"/>
                <a:gd name="T45" fmla="*/ 215 h 289"/>
                <a:gd name="T46" fmla="*/ 295 w 309"/>
                <a:gd name="T47" fmla="*/ 204 h 289"/>
                <a:gd name="T48" fmla="*/ 300 w 309"/>
                <a:gd name="T49" fmla="*/ 189 h 289"/>
                <a:gd name="T50" fmla="*/ 303 w 309"/>
                <a:gd name="T51" fmla="*/ 185 h 289"/>
                <a:gd name="T52" fmla="*/ 308 w 309"/>
                <a:gd name="T53" fmla="*/ 178 h 289"/>
                <a:gd name="T54" fmla="*/ 300 w 309"/>
                <a:gd name="T55" fmla="*/ 136 h 289"/>
                <a:gd name="T56" fmla="*/ 272 w 309"/>
                <a:gd name="T57" fmla="*/ 81 h 289"/>
                <a:gd name="T58" fmla="*/ 265 w 309"/>
                <a:gd name="T59" fmla="*/ 77 h 289"/>
                <a:gd name="T60" fmla="*/ 254 w 309"/>
                <a:gd name="T61" fmla="*/ 64 h 289"/>
                <a:gd name="T62" fmla="*/ 245 w 309"/>
                <a:gd name="T63" fmla="*/ 49 h 289"/>
                <a:gd name="T64" fmla="*/ 240 w 309"/>
                <a:gd name="T65" fmla="*/ 36 h 289"/>
                <a:gd name="T66" fmla="*/ 229 w 309"/>
                <a:gd name="T67" fmla="*/ 24 h 289"/>
                <a:gd name="T68" fmla="*/ 210 w 309"/>
                <a:gd name="T69" fmla="*/ 16 h 289"/>
                <a:gd name="T70" fmla="*/ 186 w 309"/>
                <a:gd name="T71" fmla="*/ 5 h 289"/>
                <a:gd name="T72" fmla="*/ 172 w 309"/>
                <a:gd name="T73" fmla="*/ 0 h 289"/>
                <a:gd name="T74" fmla="*/ 150 w 309"/>
                <a:gd name="T75" fmla="*/ 5 h 289"/>
                <a:gd name="T76" fmla="*/ 127 w 309"/>
                <a:gd name="T77" fmla="*/ 13 h 289"/>
                <a:gd name="T78" fmla="*/ 99 w 309"/>
                <a:gd name="T79" fmla="*/ 26 h 289"/>
                <a:gd name="T80" fmla="*/ 75 w 309"/>
                <a:gd name="T81" fmla="*/ 33 h 289"/>
                <a:gd name="T82" fmla="*/ 53 w 309"/>
                <a:gd name="T83" fmla="*/ 51 h 289"/>
                <a:gd name="T84" fmla="*/ 49 w 309"/>
                <a:gd name="T85" fmla="*/ 60 h 289"/>
                <a:gd name="T86" fmla="*/ 37 w 309"/>
                <a:gd name="T87" fmla="*/ 66 h 289"/>
                <a:gd name="T88" fmla="*/ 0 w 309"/>
                <a:gd name="T89" fmla="*/ 66 h 289"/>
                <a:gd name="T90" fmla="*/ 0 w 309"/>
                <a:gd name="T91" fmla="*/ 224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09" h="289">
                  <a:moveTo>
                    <a:pt x="0" y="224"/>
                  </a:moveTo>
                  <a:lnTo>
                    <a:pt x="42" y="230"/>
                  </a:lnTo>
                  <a:lnTo>
                    <a:pt x="64" y="246"/>
                  </a:lnTo>
                  <a:lnTo>
                    <a:pt x="83" y="262"/>
                  </a:lnTo>
                  <a:lnTo>
                    <a:pt x="108" y="277"/>
                  </a:lnTo>
                  <a:lnTo>
                    <a:pt x="129" y="285"/>
                  </a:lnTo>
                  <a:lnTo>
                    <a:pt x="154" y="288"/>
                  </a:lnTo>
                  <a:lnTo>
                    <a:pt x="181" y="282"/>
                  </a:lnTo>
                  <a:lnTo>
                    <a:pt x="203" y="272"/>
                  </a:lnTo>
                  <a:lnTo>
                    <a:pt x="223" y="273"/>
                  </a:lnTo>
                  <a:lnTo>
                    <a:pt x="241" y="269"/>
                  </a:lnTo>
                  <a:lnTo>
                    <a:pt x="251" y="263"/>
                  </a:lnTo>
                  <a:lnTo>
                    <a:pt x="259" y="256"/>
                  </a:lnTo>
                  <a:lnTo>
                    <a:pt x="265" y="253"/>
                  </a:lnTo>
                  <a:lnTo>
                    <a:pt x="271" y="242"/>
                  </a:lnTo>
                  <a:lnTo>
                    <a:pt x="272" y="232"/>
                  </a:lnTo>
                  <a:lnTo>
                    <a:pt x="269" y="225"/>
                  </a:lnTo>
                  <a:lnTo>
                    <a:pt x="249" y="217"/>
                  </a:lnTo>
                  <a:lnTo>
                    <a:pt x="221" y="202"/>
                  </a:lnTo>
                  <a:lnTo>
                    <a:pt x="270" y="224"/>
                  </a:lnTo>
                  <a:lnTo>
                    <a:pt x="276" y="228"/>
                  </a:lnTo>
                  <a:lnTo>
                    <a:pt x="287" y="223"/>
                  </a:lnTo>
                  <a:lnTo>
                    <a:pt x="291" y="215"/>
                  </a:lnTo>
                  <a:lnTo>
                    <a:pt x="295" y="204"/>
                  </a:lnTo>
                  <a:lnTo>
                    <a:pt x="300" y="189"/>
                  </a:lnTo>
                  <a:lnTo>
                    <a:pt x="303" y="185"/>
                  </a:lnTo>
                  <a:lnTo>
                    <a:pt x="308" y="178"/>
                  </a:lnTo>
                  <a:lnTo>
                    <a:pt x="300" y="136"/>
                  </a:lnTo>
                  <a:lnTo>
                    <a:pt x="272" y="81"/>
                  </a:lnTo>
                  <a:lnTo>
                    <a:pt x="265" y="77"/>
                  </a:lnTo>
                  <a:lnTo>
                    <a:pt x="254" y="64"/>
                  </a:lnTo>
                  <a:lnTo>
                    <a:pt x="245" y="49"/>
                  </a:lnTo>
                  <a:lnTo>
                    <a:pt x="240" y="36"/>
                  </a:lnTo>
                  <a:lnTo>
                    <a:pt x="229" y="24"/>
                  </a:lnTo>
                  <a:lnTo>
                    <a:pt x="210" y="16"/>
                  </a:lnTo>
                  <a:lnTo>
                    <a:pt x="186" y="5"/>
                  </a:lnTo>
                  <a:lnTo>
                    <a:pt x="172" y="0"/>
                  </a:lnTo>
                  <a:lnTo>
                    <a:pt x="150" y="5"/>
                  </a:lnTo>
                  <a:lnTo>
                    <a:pt x="127" y="13"/>
                  </a:lnTo>
                  <a:lnTo>
                    <a:pt x="99" y="26"/>
                  </a:lnTo>
                  <a:lnTo>
                    <a:pt x="75" y="33"/>
                  </a:lnTo>
                  <a:lnTo>
                    <a:pt x="53" y="51"/>
                  </a:lnTo>
                  <a:lnTo>
                    <a:pt x="49" y="60"/>
                  </a:lnTo>
                  <a:lnTo>
                    <a:pt x="37" y="66"/>
                  </a:lnTo>
                  <a:lnTo>
                    <a:pt x="0" y="66"/>
                  </a:lnTo>
                  <a:lnTo>
                    <a:pt x="0" y="224"/>
                  </a:lnTo>
                </a:path>
              </a:pathLst>
            </a:custGeom>
            <a:solidFill>
              <a:srgbClr val="FF9F9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85" name="Freeform 9"/>
            <p:cNvSpPr>
              <a:spLocks/>
            </p:cNvSpPr>
            <p:nvPr/>
          </p:nvSpPr>
          <p:spPr bwMode="auto">
            <a:xfrm>
              <a:off x="2976" y="3186"/>
              <a:ext cx="59" cy="127"/>
            </a:xfrm>
            <a:custGeom>
              <a:avLst/>
              <a:gdLst>
                <a:gd name="T0" fmla="*/ 58 w 59"/>
                <a:gd name="T1" fmla="*/ 0 h 127"/>
                <a:gd name="T2" fmla="*/ 24 w 59"/>
                <a:gd name="T3" fmla="*/ 55 h 127"/>
                <a:gd name="T4" fmla="*/ 6 w 59"/>
                <a:gd name="T5" fmla="*/ 104 h 127"/>
                <a:gd name="T6" fmla="*/ 0 w 59"/>
                <a:gd name="T7" fmla="*/ 12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127">
                  <a:moveTo>
                    <a:pt x="58" y="0"/>
                  </a:moveTo>
                  <a:lnTo>
                    <a:pt x="24" y="55"/>
                  </a:lnTo>
                  <a:lnTo>
                    <a:pt x="6" y="104"/>
                  </a:lnTo>
                  <a:lnTo>
                    <a:pt x="0" y="126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86" name="Freeform 10"/>
            <p:cNvSpPr>
              <a:spLocks/>
            </p:cNvSpPr>
            <p:nvPr/>
          </p:nvSpPr>
          <p:spPr bwMode="auto">
            <a:xfrm>
              <a:off x="2915" y="3108"/>
              <a:ext cx="136" cy="141"/>
            </a:xfrm>
            <a:custGeom>
              <a:avLst/>
              <a:gdLst>
                <a:gd name="T0" fmla="*/ 135 w 136"/>
                <a:gd name="T1" fmla="*/ 0 h 141"/>
                <a:gd name="T2" fmla="*/ 97 w 136"/>
                <a:gd name="T3" fmla="*/ 78 h 141"/>
                <a:gd name="T4" fmla="*/ 83 w 136"/>
                <a:gd name="T5" fmla="*/ 96 h 141"/>
                <a:gd name="T6" fmla="*/ 59 w 136"/>
                <a:gd name="T7" fmla="*/ 119 h 141"/>
                <a:gd name="T8" fmla="*/ 40 w 136"/>
                <a:gd name="T9" fmla="*/ 128 h 141"/>
                <a:gd name="T10" fmla="*/ 23 w 136"/>
                <a:gd name="T11" fmla="*/ 134 h 141"/>
                <a:gd name="T12" fmla="*/ 0 w 136"/>
                <a:gd name="T13" fmla="*/ 14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41">
                  <a:moveTo>
                    <a:pt x="135" y="0"/>
                  </a:moveTo>
                  <a:lnTo>
                    <a:pt x="97" y="78"/>
                  </a:lnTo>
                  <a:lnTo>
                    <a:pt x="83" y="96"/>
                  </a:lnTo>
                  <a:lnTo>
                    <a:pt x="59" y="119"/>
                  </a:lnTo>
                  <a:lnTo>
                    <a:pt x="40" y="128"/>
                  </a:lnTo>
                  <a:lnTo>
                    <a:pt x="23" y="134"/>
                  </a:lnTo>
                  <a:lnTo>
                    <a:pt x="0" y="14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87" name="Freeform 11"/>
            <p:cNvSpPr>
              <a:spLocks/>
            </p:cNvSpPr>
            <p:nvPr/>
          </p:nvSpPr>
          <p:spPr bwMode="auto">
            <a:xfrm>
              <a:off x="2993" y="3165"/>
              <a:ext cx="132" cy="92"/>
            </a:xfrm>
            <a:custGeom>
              <a:avLst/>
              <a:gdLst>
                <a:gd name="T0" fmla="*/ 102 w 132"/>
                <a:gd name="T1" fmla="*/ 90 h 92"/>
                <a:gd name="T2" fmla="*/ 110 w 132"/>
                <a:gd name="T3" fmla="*/ 91 h 92"/>
                <a:gd name="T4" fmla="*/ 122 w 132"/>
                <a:gd name="T5" fmla="*/ 85 h 92"/>
                <a:gd name="T6" fmla="*/ 128 w 132"/>
                <a:gd name="T7" fmla="*/ 76 h 92"/>
                <a:gd name="T8" fmla="*/ 131 w 132"/>
                <a:gd name="T9" fmla="*/ 67 h 92"/>
                <a:gd name="T10" fmla="*/ 131 w 132"/>
                <a:gd name="T11" fmla="*/ 57 h 92"/>
                <a:gd name="T12" fmla="*/ 129 w 132"/>
                <a:gd name="T13" fmla="*/ 48 h 92"/>
                <a:gd name="T14" fmla="*/ 125 w 132"/>
                <a:gd name="T15" fmla="*/ 42 h 92"/>
                <a:gd name="T16" fmla="*/ 96 w 132"/>
                <a:gd name="T17" fmla="*/ 28 h 92"/>
                <a:gd name="T18" fmla="*/ 68 w 132"/>
                <a:gd name="T19" fmla="*/ 19 h 92"/>
                <a:gd name="T20" fmla="*/ 47 w 132"/>
                <a:gd name="T21" fmla="*/ 10 h 92"/>
                <a:gd name="T22" fmla="*/ 23 w 132"/>
                <a:gd name="T23" fmla="*/ 0 h 92"/>
                <a:gd name="T24" fmla="*/ 9 w 132"/>
                <a:gd name="T25" fmla="*/ 3 h 92"/>
                <a:gd name="T26" fmla="*/ 4 w 132"/>
                <a:gd name="T27" fmla="*/ 9 h 92"/>
                <a:gd name="T28" fmla="*/ 0 w 132"/>
                <a:gd name="T29" fmla="*/ 16 h 92"/>
                <a:gd name="T30" fmla="*/ 1 w 132"/>
                <a:gd name="T31" fmla="*/ 25 h 92"/>
                <a:gd name="T32" fmla="*/ 4 w 132"/>
                <a:gd name="T33" fmla="*/ 34 h 92"/>
                <a:gd name="T34" fmla="*/ 17 w 132"/>
                <a:gd name="T35" fmla="*/ 43 h 92"/>
                <a:gd name="T36" fmla="*/ 36 w 132"/>
                <a:gd name="T37" fmla="*/ 46 h 92"/>
                <a:gd name="T38" fmla="*/ 47 w 132"/>
                <a:gd name="T39" fmla="*/ 54 h 92"/>
                <a:gd name="T40" fmla="*/ 61 w 132"/>
                <a:gd name="T41" fmla="*/ 61 h 92"/>
                <a:gd name="T42" fmla="*/ 75 w 132"/>
                <a:gd name="T43" fmla="*/ 73 h 92"/>
                <a:gd name="T44" fmla="*/ 92 w 132"/>
                <a:gd name="T45" fmla="*/ 84 h 92"/>
                <a:gd name="T46" fmla="*/ 102 w 132"/>
                <a:gd name="T47" fmla="*/ 9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2" h="92">
                  <a:moveTo>
                    <a:pt x="102" y="90"/>
                  </a:moveTo>
                  <a:lnTo>
                    <a:pt x="110" y="91"/>
                  </a:lnTo>
                  <a:lnTo>
                    <a:pt x="122" y="85"/>
                  </a:lnTo>
                  <a:lnTo>
                    <a:pt x="128" y="76"/>
                  </a:lnTo>
                  <a:lnTo>
                    <a:pt x="131" y="67"/>
                  </a:lnTo>
                  <a:lnTo>
                    <a:pt x="131" y="57"/>
                  </a:lnTo>
                  <a:lnTo>
                    <a:pt x="129" y="48"/>
                  </a:lnTo>
                  <a:lnTo>
                    <a:pt x="125" y="42"/>
                  </a:lnTo>
                  <a:lnTo>
                    <a:pt x="96" y="28"/>
                  </a:lnTo>
                  <a:lnTo>
                    <a:pt x="68" y="19"/>
                  </a:lnTo>
                  <a:lnTo>
                    <a:pt x="47" y="10"/>
                  </a:lnTo>
                  <a:lnTo>
                    <a:pt x="23" y="0"/>
                  </a:lnTo>
                  <a:lnTo>
                    <a:pt x="9" y="3"/>
                  </a:lnTo>
                  <a:lnTo>
                    <a:pt x="4" y="9"/>
                  </a:lnTo>
                  <a:lnTo>
                    <a:pt x="0" y="16"/>
                  </a:lnTo>
                  <a:lnTo>
                    <a:pt x="1" y="25"/>
                  </a:lnTo>
                  <a:lnTo>
                    <a:pt x="4" y="34"/>
                  </a:lnTo>
                  <a:lnTo>
                    <a:pt x="17" y="43"/>
                  </a:lnTo>
                  <a:lnTo>
                    <a:pt x="36" y="46"/>
                  </a:lnTo>
                  <a:lnTo>
                    <a:pt x="47" y="54"/>
                  </a:lnTo>
                  <a:lnTo>
                    <a:pt x="61" y="61"/>
                  </a:lnTo>
                  <a:lnTo>
                    <a:pt x="75" y="73"/>
                  </a:lnTo>
                  <a:lnTo>
                    <a:pt x="92" y="84"/>
                  </a:lnTo>
                  <a:lnTo>
                    <a:pt x="102" y="90"/>
                  </a:lnTo>
                </a:path>
              </a:pathLst>
            </a:custGeom>
            <a:solidFill>
              <a:srgbClr val="FF9F9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88" name="Freeform 12"/>
            <p:cNvSpPr>
              <a:spLocks/>
            </p:cNvSpPr>
            <p:nvPr/>
          </p:nvSpPr>
          <p:spPr bwMode="auto">
            <a:xfrm>
              <a:off x="2999" y="3174"/>
              <a:ext cx="32" cy="28"/>
            </a:xfrm>
            <a:custGeom>
              <a:avLst/>
              <a:gdLst>
                <a:gd name="T0" fmla="*/ 27 w 32"/>
                <a:gd name="T1" fmla="*/ 4 h 28"/>
                <a:gd name="T2" fmla="*/ 31 w 32"/>
                <a:gd name="T3" fmla="*/ 9 h 28"/>
                <a:gd name="T4" fmla="*/ 30 w 32"/>
                <a:gd name="T5" fmla="*/ 18 h 28"/>
                <a:gd name="T6" fmla="*/ 26 w 32"/>
                <a:gd name="T7" fmla="*/ 27 h 28"/>
                <a:gd name="T8" fmla="*/ 15 w 32"/>
                <a:gd name="T9" fmla="*/ 27 h 28"/>
                <a:gd name="T10" fmla="*/ 9 w 32"/>
                <a:gd name="T11" fmla="*/ 26 h 28"/>
                <a:gd name="T12" fmla="*/ 2 w 32"/>
                <a:gd name="T13" fmla="*/ 22 h 28"/>
                <a:gd name="T14" fmla="*/ 0 w 32"/>
                <a:gd name="T15" fmla="*/ 13 h 28"/>
                <a:gd name="T16" fmla="*/ 0 w 32"/>
                <a:gd name="T17" fmla="*/ 8 h 28"/>
                <a:gd name="T18" fmla="*/ 5 w 32"/>
                <a:gd name="T19" fmla="*/ 3 h 28"/>
                <a:gd name="T20" fmla="*/ 11 w 32"/>
                <a:gd name="T21" fmla="*/ 0 h 28"/>
                <a:gd name="T22" fmla="*/ 27 w 32"/>
                <a:gd name="T23" fmla="*/ 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" h="28">
                  <a:moveTo>
                    <a:pt x="27" y="4"/>
                  </a:moveTo>
                  <a:lnTo>
                    <a:pt x="31" y="9"/>
                  </a:lnTo>
                  <a:lnTo>
                    <a:pt x="30" y="18"/>
                  </a:lnTo>
                  <a:lnTo>
                    <a:pt x="26" y="27"/>
                  </a:lnTo>
                  <a:lnTo>
                    <a:pt x="15" y="27"/>
                  </a:lnTo>
                  <a:lnTo>
                    <a:pt x="9" y="26"/>
                  </a:lnTo>
                  <a:lnTo>
                    <a:pt x="2" y="22"/>
                  </a:lnTo>
                  <a:lnTo>
                    <a:pt x="0" y="13"/>
                  </a:lnTo>
                  <a:lnTo>
                    <a:pt x="0" y="8"/>
                  </a:lnTo>
                  <a:lnTo>
                    <a:pt x="5" y="3"/>
                  </a:lnTo>
                  <a:lnTo>
                    <a:pt x="11" y="0"/>
                  </a:lnTo>
                  <a:lnTo>
                    <a:pt x="27" y="4"/>
                  </a:lnTo>
                </a:path>
              </a:pathLst>
            </a:custGeom>
            <a:solidFill>
              <a:srgbClr val="FFBFB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89" name="Freeform 13"/>
            <p:cNvSpPr>
              <a:spLocks/>
            </p:cNvSpPr>
            <p:nvPr/>
          </p:nvSpPr>
          <p:spPr bwMode="auto">
            <a:xfrm>
              <a:off x="3084" y="3085"/>
              <a:ext cx="229" cy="68"/>
            </a:xfrm>
            <a:custGeom>
              <a:avLst/>
              <a:gdLst>
                <a:gd name="T0" fmla="*/ 18 w 229"/>
                <a:gd name="T1" fmla="*/ 66 h 68"/>
                <a:gd name="T2" fmla="*/ 30 w 229"/>
                <a:gd name="T3" fmla="*/ 67 h 68"/>
                <a:gd name="T4" fmla="*/ 57 w 229"/>
                <a:gd name="T5" fmla="*/ 67 h 68"/>
                <a:gd name="T6" fmla="*/ 83 w 229"/>
                <a:gd name="T7" fmla="*/ 65 h 68"/>
                <a:gd name="T8" fmla="*/ 95 w 229"/>
                <a:gd name="T9" fmla="*/ 64 h 68"/>
                <a:gd name="T10" fmla="*/ 104 w 229"/>
                <a:gd name="T11" fmla="*/ 63 h 68"/>
                <a:gd name="T12" fmla="*/ 122 w 229"/>
                <a:gd name="T13" fmla="*/ 63 h 68"/>
                <a:gd name="T14" fmla="*/ 143 w 229"/>
                <a:gd name="T15" fmla="*/ 64 h 68"/>
                <a:gd name="T16" fmla="*/ 158 w 229"/>
                <a:gd name="T17" fmla="*/ 64 h 68"/>
                <a:gd name="T18" fmla="*/ 170 w 229"/>
                <a:gd name="T19" fmla="*/ 63 h 68"/>
                <a:gd name="T20" fmla="*/ 193 w 229"/>
                <a:gd name="T21" fmla="*/ 61 h 68"/>
                <a:gd name="T22" fmla="*/ 209 w 229"/>
                <a:gd name="T23" fmla="*/ 58 h 68"/>
                <a:gd name="T24" fmla="*/ 223 w 229"/>
                <a:gd name="T25" fmla="*/ 55 h 68"/>
                <a:gd name="T26" fmla="*/ 227 w 229"/>
                <a:gd name="T27" fmla="*/ 49 h 68"/>
                <a:gd name="T28" fmla="*/ 228 w 229"/>
                <a:gd name="T29" fmla="*/ 43 h 68"/>
                <a:gd name="T30" fmla="*/ 228 w 229"/>
                <a:gd name="T31" fmla="*/ 36 h 68"/>
                <a:gd name="T32" fmla="*/ 225 w 229"/>
                <a:gd name="T33" fmla="*/ 28 h 68"/>
                <a:gd name="T34" fmla="*/ 213 w 229"/>
                <a:gd name="T35" fmla="*/ 21 h 68"/>
                <a:gd name="T36" fmla="*/ 195 w 229"/>
                <a:gd name="T37" fmla="*/ 20 h 68"/>
                <a:gd name="T38" fmla="*/ 173 w 229"/>
                <a:gd name="T39" fmla="*/ 19 h 68"/>
                <a:gd name="T40" fmla="*/ 158 w 229"/>
                <a:gd name="T41" fmla="*/ 18 h 68"/>
                <a:gd name="T42" fmla="*/ 144 w 229"/>
                <a:gd name="T43" fmla="*/ 15 h 68"/>
                <a:gd name="T44" fmla="*/ 126 w 229"/>
                <a:gd name="T45" fmla="*/ 16 h 68"/>
                <a:gd name="T46" fmla="*/ 107 w 229"/>
                <a:gd name="T47" fmla="*/ 15 h 68"/>
                <a:gd name="T48" fmla="*/ 92 w 229"/>
                <a:gd name="T49" fmla="*/ 12 h 68"/>
                <a:gd name="T50" fmla="*/ 68 w 229"/>
                <a:gd name="T51" fmla="*/ 9 h 68"/>
                <a:gd name="T52" fmla="*/ 43 w 229"/>
                <a:gd name="T53" fmla="*/ 5 h 68"/>
                <a:gd name="T54" fmla="*/ 22 w 229"/>
                <a:gd name="T55" fmla="*/ 1 h 68"/>
                <a:gd name="T56" fmla="*/ 0 w 229"/>
                <a:gd name="T57" fmla="*/ 0 h 68"/>
                <a:gd name="T58" fmla="*/ 1 w 229"/>
                <a:gd name="T59" fmla="*/ 61 h 68"/>
                <a:gd name="T60" fmla="*/ 18 w 229"/>
                <a:gd name="T61" fmla="*/ 6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9" h="68">
                  <a:moveTo>
                    <a:pt x="18" y="66"/>
                  </a:moveTo>
                  <a:lnTo>
                    <a:pt x="30" y="67"/>
                  </a:lnTo>
                  <a:lnTo>
                    <a:pt x="57" y="67"/>
                  </a:lnTo>
                  <a:lnTo>
                    <a:pt x="83" y="65"/>
                  </a:lnTo>
                  <a:lnTo>
                    <a:pt x="95" y="64"/>
                  </a:lnTo>
                  <a:lnTo>
                    <a:pt x="104" y="63"/>
                  </a:lnTo>
                  <a:lnTo>
                    <a:pt x="122" y="63"/>
                  </a:lnTo>
                  <a:lnTo>
                    <a:pt x="143" y="64"/>
                  </a:lnTo>
                  <a:lnTo>
                    <a:pt x="158" y="64"/>
                  </a:lnTo>
                  <a:lnTo>
                    <a:pt x="170" y="63"/>
                  </a:lnTo>
                  <a:lnTo>
                    <a:pt x="193" y="61"/>
                  </a:lnTo>
                  <a:lnTo>
                    <a:pt x="209" y="58"/>
                  </a:lnTo>
                  <a:lnTo>
                    <a:pt x="223" y="55"/>
                  </a:lnTo>
                  <a:lnTo>
                    <a:pt x="227" y="49"/>
                  </a:lnTo>
                  <a:lnTo>
                    <a:pt x="228" y="43"/>
                  </a:lnTo>
                  <a:lnTo>
                    <a:pt x="228" y="36"/>
                  </a:lnTo>
                  <a:lnTo>
                    <a:pt x="225" y="28"/>
                  </a:lnTo>
                  <a:lnTo>
                    <a:pt x="213" y="21"/>
                  </a:lnTo>
                  <a:lnTo>
                    <a:pt x="195" y="20"/>
                  </a:lnTo>
                  <a:lnTo>
                    <a:pt x="173" y="19"/>
                  </a:lnTo>
                  <a:lnTo>
                    <a:pt x="158" y="18"/>
                  </a:lnTo>
                  <a:lnTo>
                    <a:pt x="144" y="15"/>
                  </a:lnTo>
                  <a:lnTo>
                    <a:pt x="126" y="16"/>
                  </a:lnTo>
                  <a:lnTo>
                    <a:pt x="107" y="15"/>
                  </a:lnTo>
                  <a:lnTo>
                    <a:pt x="92" y="12"/>
                  </a:lnTo>
                  <a:lnTo>
                    <a:pt x="68" y="9"/>
                  </a:lnTo>
                  <a:lnTo>
                    <a:pt x="43" y="5"/>
                  </a:lnTo>
                  <a:lnTo>
                    <a:pt x="22" y="1"/>
                  </a:lnTo>
                  <a:lnTo>
                    <a:pt x="0" y="0"/>
                  </a:lnTo>
                  <a:lnTo>
                    <a:pt x="1" y="61"/>
                  </a:lnTo>
                  <a:lnTo>
                    <a:pt x="18" y="66"/>
                  </a:lnTo>
                </a:path>
              </a:pathLst>
            </a:custGeom>
            <a:solidFill>
              <a:srgbClr val="FF9F9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90" name="Freeform 14"/>
            <p:cNvSpPr>
              <a:spLocks/>
            </p:cNvSpPr>
            <p:nvPr/>
          </p:nvSpPr>
          <p:spPr bwMode="auto">
            <a:xfrm>
              <a:off x="3022" y="3244"/>
              <a:ext cx="6" cy="53"/>
            </a:xfrm>
            <a:custGeom>
              <a:avLst/>
              <a:gdLst>
                <a:gd name="T0" fmla="*/ 3 w 6"/>
                <a:gd name="T1" fmla="*/ 52 h 53"/>
                <a:gd name="T2" fmla="*/ 1 w 6"/>
                <a:gd name="T3" fmla="*/ 37 h 53"/>
                <a:gd name="T4" fmla="*/ 0 w 6"/>
                <a:gd name="T5" fmla="*/ 24 h 53"/>
                <a:gd name="T6" fmla="*/ 3 w 6"/>
                <a:gd name="T7" fmla="*/ 8 h 53"/>
                <a:gd name="T8" fmla="*/ 5 w 6"/>
                <a:gd name="T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3">
                  <a:moveTo>
                    <a:pt x="3" y="52"/>
                  </a:moveTo>
                  <a:lnTo>
                    <a:pt x="1" y="37"/>
                  </a:lnTo>
                  <a:lnTo>
                    <a:pt x="0" y="24"/>
                  </a:lnTo>
                  <a:lnTo>
                    <a:pt x="3" y="8"/>
                  </a:lnTo>
                  <a:lnTo>
                    <a:pt x="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91" name="Freeform 15"/>
            <p:cNvSpPr>
              <a:spLocks/>
            </p:cNvSpPr>
            <p:nvPr/>
          </p:nvSpPr>
          <p:spPr bwMode="auto">
            <a:xfrm>
              <a:off x="2866" y="3089"/>
              <a:ext cx="4" cy="42"/>
            </a:xfrm>
            <a:custGeom>
              <a:avLst/>
              <a:gdLst>
                <a:gd name="T0" fmla="*/ 3 w 4"/>
                <a:gd name="T1" fmla="*/ 0 h 42"/>
                <a:gd name="T2" fmla="*/ 0 w 4"/>
                <a:gd name="T3" fmla="*/ 16 h 42"/>
                <a:gd name="T4" fmla="*/ 0 w 4"/>
                <a:gd name="T5" fmla="*/ 33 h 42"/>
                <a:gd name="T6" fmla="*/ 2 w 4"/>
                <a:gd name="T7" fmla="*/ 4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2">
                  <a:moveTo>
                    <a:pt x="3" y="0"/>
                  </a:moveTo>
                  <a:lnTo>
                    <a:pt x="0" y="16"/>
                  </a:lnTo>
                  <a:lnTo>
                    <a:pt x="0" y="33"/>
                  </a:lnTo>
                  <a:lnTo>
                    <a:pt x="2" y="4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92" name="Freeform 16"/>
            <p:cNvSpPr>
              <a:spLocks/>
            </p:cNvSpPr>
            <p:nvPr/>
          </p:nvSpPr>
          <p:spPr bwMode="auto">
            <a:xfrm>
              <a:off x="2989" y="3208"/>
              <a:ext cx="106" cy="87"/>
            </a:xfrm>
            <a:custGeom>
              <a:avLst/>
              <a:gdLst>
                <a:gd name="T0" fmla="*/ 85 w 106"/>
                <a:gd name="T1" fmla="*/ 86 h 87"/>
                <a:gd name="T2" fmla="*/ 72 w 106"/>
                <a:gd name="T3" fmla="*/ 84 h 87"/>
                <a:gd name="T4" fmla="*/ 60 w 106"/>
                <a:gd name="T5" fmla="*/ 77 h 87"/>
                <a:gd name="T6" fmla="*/ 49 w 106"/>
                <a:gd name="T7" fmla="*/ 64 h 87"/>
                <a:gd name="T8" fmla="*/ 47 w 106"/>
                <a:gd name="T9" fmla="*/ 56 h 87"/>
                <a:gd name="T10" fmla="*/ 44 w 106"/>
                <a:gd name="T11" fmla="*/ 49 h 87"/>
                <a:gd name="T12" fmla="*/ 33 w 106"/>
                <a:gd name="T13" fmla="*/ 44 h 87"/>
                <a:gd name="T14" fmla="*/ 18 w 106"/>
                <a:gd name="T15" fmla="*/ 38 h 87"/>
                <a:gd name="T16" fmla="*/ 4 w 106"/>
                <a:gd name="T17" fmla="*/ 31 h 87"/>
                <a:gd name="T18" fmla="*/ 0 w 106"/>
                <a:gd name="T19" fmla="*/ 22 h 87"/>
                <a:gd name="T20" fmla="*/ 0 w 106"/>
                <a:gd name="T21" fmla="*/ 11 h 87"/>
                <a:gd name="T22" fmla="*/ 3 w 106"/>
                <a:gd name="T23" fmla="*/ 3 h 87"/>
                <a:gd name="T24" fmla="*/ 12 w 106"/>
                <a:gd name="T25" fmla="*/ 0 h 87"/>
                <a:gd name="T26" fmla="*/ 21 w 106"/>
                <a:gd name="T27" fmla="*/ 1 h 87"/>
                <a:gd name="T28" fmla="*/ 38 w 106"/>
                <a:gd name="T29" fmla="*/ 5 h 87"/>
                <a:gd name="T30" fmla="*/ 53 w 106"/>
                <a:gd name="T31" fmla="*/ 12 h 87"/>
                <a:gd name="T32" fmla="*/ 65 w 106"/>
                <a:gd name="T33" fmla="*/ 21 h 87"/>
                <a:gd name="T34" fmla="*/ 90 w 106"/>
                <a:gd name="T35" fmla="*/ 37 h 87"/>
                <a:gd name="T36" fmla="*/ 102 w 106"/>
                <a:gd name="T37" fmla="*/ 48 h 87"/>
                <a:gd name="T38" fmla="*/ 105 w 106"/>
                <a:gd name="T39" fmla="*/ 62 h 87"/>
                <a:gd name="T40" fmla="*/ 103 w 106"/>
                <a:gd name="T41" fmla="*/ 71 h 87"/>
                <a:gd name="T42" fmla="*/ 99 w 106"/>
                <a:gd name="T43" fmla="*/ 77 h 87"/>
                <a:gd name="T44" fmla="*/ 92 w 106"/>
                <a:gd name="T45" fmla="*/ 83 h 87"/>
                <a:gd name="T46" fmla="*/ 85 w 106"/>
                <a:gd name="T47" fmla="*/ 8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6" h="87">
                  <a:moveTo>
                    <a:pt x="85" y="86"/>
                  </a:moveTo>
                  <a:lnTo>
                    <a:pt x="72" y="84"/>
                  </a:lnTo>
                  <a:lnTo>
                    <a:pt x="60" y="77"/>
                  </a:lnTo>
                  <a:lnTo>
                    <a:pt x="49" y="64"/>
                  </a:lnTo>
                  <a:lnTo>
                    <a:pt x="47" y="56"/>
                  </a:lnTo>
                  <a:lnTo>
                    <a:pt x="44" y="49"/>
                  </a:lnTo>
                  <a:lnTo>
                    <a:pt x="33" y="44"/>
                  </a:lnTo>
                  <a:lnTo>
                    <a:pt x="18" y="38"/>
                  </a:lnTo>
                  <a:lnTo>
                    <a:pt x="4" y="31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3" y="3"/>
                  </a:lnTo>
                  <a:lnTo>
                    <a:pt x="12" y="0"/>
                  </a:lnTo>
                  <a:lnTo>
                    <a:pt x="21" y="1"/>
                  </a:lnTo>
                  <a:lnTo>
                    <a:pt x="38" y="5"/>
                  </a:lnTo>
                  <a:lnTo>
                    <a:pt x="53" y="12"/>
                  </a:lnTo>
                  <a:lnTo>
                    <a:pt x="65" y="21"/>
                  </a:lnTo>
                  <a:lnTo>
                    <a:pt x="90" y="37"/>
                  </a:lnTo>
                  <a:lnTo>
                    <a:pt x="102" y="48"/>
                  </a:lnTo>
                  <a:lnTo>
                    <a:pt x="105" y="62"/>
                  </a:lnTo>
                  <a:lnTo>
                    <a:pt x="103" y="71"/>
                  </a:lnTo>
                  <a:lnTo>
                    <a:pt x="99" y="77"/>
                  </a:lnTo>
                  <a:lnTo>
                    <a:pt x="92" y="83"/>
                  </a:lnTo>
                  <a:lnTo>
                    <a:pt x="85" y="86"/>
                  </a:lnTo>
                </a:path>
              </a:pathLst>
            </a:custGeom>
            <a:solidFill>
              <a:srgbClr val="FF9F9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93" name="Freeform 17"/>
            <p:cNvSpPr>
              <a:spLocks/>
            </p:cNvSpPr>
            <p:nvPr/>
          </p:nvSpPr>
          <p:spPr bwMode="auto">
            <a:xfrm>
              <a:off x="2992" y="3211"/>
              <a:ext cx="26" cy="25"/>
            </a:xfrm>
            <a:custGeom>
              <a:avLst/>
              <a:gdLst>
                <a:gd name="T0" fmla="*/ 25 w 26"/>
                <a:gd name="T1" fmla="*/ 4 h 25"/>
                <a:gd name="T2" fmla="*/ 25 w 26"/>
                <a:gd name="T3" fmla="*/ 14 h 25"/>
                <a:gd name="T4" fmla="*/ 22 w 26"/>
                <a:gd name="T5" fmla="*/ 23 h 25"/>
                <a:gd name="T6" fmla="*/ 12 w 26"/>
                <a:gd name="T7" fmla="*/ 24 h 25"/>
                <a:gd name="T8" fmla="*/ 5 w 26"/>
                <a:gd name="T9" fmla="*/ 21 h 25"/>
                <a:gd name="T10" fmla="*/ 0 w 26"/>
                <a:gd name="T11" fmla="*/ 12 h 25"/>
                <a:gd name="T12" fmla="*/ 3 w 26"/>
                <a:gd name="T13" fmla="*/ 5 h 25"/>
                <a:gd name="T14" fmla="*/ 7 w 26"/>
                <a:gd name="T15" fmla="*/ 3 h 25"/>
                <a:gd name="T16" fmla="*/ 13 w 26"/>
                <a:gd name="T17" fmla="*/ 0 h 25"/>
                <a:gd name="T18" fmla="*/ 21 w 26"/>
                <a:gd name="T19" fmla="*/ 1 h 25"/>
                <a:gd name="T20" fmla="*/ 25 w 26"/>
                <a:gd name="T21" fmla="*/ 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" h="25">
                  <a:moveTo>
                    <a:pt x="25" y="4"/>
                  </a:moveTo>
                  <a:lnTo>
                    <a:pt x="25" y="14"/>
                  </a:lnTo>
                  <a:lnTo>
                    <a:pt x="22" y="23"/>
                  </a:lnTo>
                  <a:lnTo>
                    <a:pt x="12" y="24"/>
                  </a:lnTo>
                  <a:lnTo>
                    <a:pt x="5" y="21"/>
                  </a:lnTo>
                  <a:lnTo>
                    <a:pt x="0" y="12"/>
                  </a:lnTo>
                  <a:lnTo>
                    <a:pt x="3" y="5"/>
                  </a:lnTo>
                  <a:lnTo>
                    <a:pt x="7" y="3"/>
                  </a:lnTo>
                  <a:lnTo>
                    <a:pt x="13" y="0"/>
                  </a:lnTo>
                  <a:lnTo>
                    <a:pt x="21" y="1"/>
                  </a:lnTo>
                  <a:lnTo>
                    <a:pt x="25" y="4"/>
                  </a:lnTo>
                </a:path>
              </a:pathLst>
            </a:custGeom>
            <a:solidFill>
              <a:srgbClr val="FFBFB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94" name="Freeform 18"/>
            <p:cNvSpPr>
              <a:spLocks/>
            </p:cNvSpPr>
            <p:nvPr/>
          </p:nvSpPr>
          <p:spPr bwMode="auto">
            <a:xfrm>
              <a:off x="3002" y="3135"/>
              <a:ext cx="132" cy="76"/>
            </a:xfrm>
            <a:custGeom>
              <a:avLst/>
              <a:gdLst>
                <a:gd name="T0" fmla="*/ 112 w 132"/>
                <a:gd name="T1" fmla="*/ 75 h 76"/>
                <a:gd name="T2" fmla="*/ 121 w 132"/>
                <a:gd name="T3" fmla="*/ 72 h 76"/>
                <a:gd name="T4" fmla="*/ 127 w 132"/>
                <a:gd name="T5" fmla="*/ 66 h 76"/>
                <a:gd name="T6" fmla="*/ 130 w 132"/>
                <a:gd name="T7" fmla="*/ 58 h 76"/>
                <a:gd name="T8" fmla="*/ 131 w 132"/>
                <a:gd name="T9" fmla="*/ 47 h 76"/>
                <a:gd name="T10" fmla="*/ 127 w 132"/>
                <a:gd name="T11" fmla="*/ 33 h 76"/>
                <a:gd name="T12" fmla="*/ 121 w 132"/>
                <a:gd name="T13" fmla="*/ 22 h 76"/>
                <a:gd name="T14" fmla="*/ 106 w 132"/>
                <a:gd name="T15" fmla="*/ 13 h 76"/>
                <a:gd name="T16" fmla="*/ 73 w 132"/>
                <a:gd name="T17" fmla="*/ 7 h 76"/>
                <a:gd name="T18" fmla="*/ 49 w 132"/>
                <a:gd name="T19" fmla="*/ 1 h 76"/>
                <a:gd name="T20" fmla="*/ 24 w 132"/>
                <a:gd name="T21" fmla="*/ 0 h 76"/>
                <a:gd name="T22" fmla="*/ 12 w 132"/>
                <a:gd name="T23" fmla="*/ 2 h 76"/>
                <a:gd name="T24" fmla="*/ 4 w 132"/>
                <a:gd name="T25" fmla="*/ 8 h 76"/>
                <a:gd name="T26" fmla="*/ 0 w 132"/>
                <a:gd name="T27" fmla="*/ 22 h 76"/>
                <a:gd name="T28" fmla="*/ 5 w 132"/>
                <a:gd name="T29" fmla="*/ 34 h 76"/>
                <a:gd name="T30" fmla="*/ 18 w 132"/>
                <a:gd name="T31" fmla="*/ 41 h 76"/>
                <a:gd name="T32" fmla="*/ 40 w 132"/>
                <a:gd name="T33" fmla="*/ 46 h 76"/>
                <a:gd name="T34" fmla="*/ 60 w 132"/>
                <a:gd name="T35" fmla="*/ 52 h 76"/>
                <a:gd name="T36" fmla="*/ 78 w 132"/>
                <a:gd name="T37" fmla="*/ 63 h 76"/>
                <a:gd name="T38" fmla="*/ 99 w 132"/>
                <a:gd name="T39" fmla="*/ 71 h 76"/>
                <a:gd name="T40" fmla="*/ 112 w 132"/>
                <a:gd name="T41" fmla="*/ 7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76">
                  <a:moveTo>
                    <a:pt x="112" y="75"/>
                  </a:moveTo>
                  <a:lnTo>
                    <a:pt x="121" y="72"/>
                  </a:lnTo>
                  <a:lnTo>
                    <a:pt x="127" y="66"/>
                  </a:lnTo>
                  <a:lnTo>
                    <a:pt x="130" y="58"/>
                  </a:lnTo>
                  <a:lnTo>
                    <a:pt x="131" y="47"/>
                  </a:lnTo>
                  <a:lnTo>
                    <a:pt x="127" y="33"/>
                  </a:lnTo>
                  <a:lnTo>
                    <a:pt x="121" y="22"/>
                  </a:lnTo>
                  <a:lnTo>
                    <a:pt x="106" y="13"/>
                  </a:lnTo>
                  <a:lnTo>
                    <a:pt x="73" y="7"/>
                  </a:lnTo>
                  <a:lnTo>
                    <a:pt x="49" y="1"/>
                  </a:lnTo>
                  <a:lnTo>
                    <a:pt x="24" y="0"/>
                  </a:lnTo>
                  <a:lnTo>
                    <a:pt x="12" y="2"/>
                  </a:lnTo>
                  <a:lnTo>
                    <a:pt x="4" y="8"/>
                  </a:lnTo>
                  <a:lnTo>
                    <a:pt x="0" y="22"/>
                  </a:lnTo>
                  <a:lnTo>
                    <a:pt x="5" y="34"/>
                  </a:lnTo>
                  <a:lnTo>
                    <a:pt x="18" y="41"/>
                  </a:lnTo>
                  <a:lnTo>
                    <a:pt x="40" y="46"/>
                  </a:lnTo>
                  <a:lnTo>
                    <a:pt x="60" y="52"/>
                  </a:lnTo>
                  <a:lnTo>
                    <a:pt x="78" y="63"/>
                  </a:lnTo>
                  <a:lnTo>
                    <a:pt x="99" y="71"/>
                  </a:lnTo>
                  <a:lnTo>
                    <a:pt x="112" y="75"/>
                  </a:lnTo>
                </a:path>
              </a:pathLst>
            </a:custGeom>
            <a:solidFill>
              <a:srgbClr val="FF9F9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95" name="Freeform 19"/>
            <p:cNvSpPr>
              <a:spLocks/>
            </p:cNvSpPr>
            <p:nvPr/>
          </p:nvSpPr>
          <p:spPr bwMode="auto">
            <a:xfrm>
              <a:off x="3009" y="3140"/>
              <a:ext cx="33" cy="32"/>
            </a:xfrm>
            <a:custGeom>
              <a:avLst/>
              <a:gdLst>
                <a:gd name="T0" fmla="*/ 27 w 33"/>
                <a:gd name="T1" fmla="*/ 31 h 32"/>
                <a:gd name="T2" fmla="*/ 15 w 33"/>
                <a:gd name="T3" fmla="*/ 31 h 32"/>
                <a:gd name="T4" fmla="*/ 3 w 33"/>
                <a:gd name="T5" fmla="*/ 27 h 32"/>
                <a:gd name="T6" fmla="*/ 0 w 33"/>
                <a:gd name="T7" fmla="*/ 18 h 32"/>
                <a:gd name="T8" fmla="*/ 3 w 33"/>
                <a:gd name="T9" fmla="*/ 6 h 32"/>
                <a:gd name="T10" fmla="*/ 8 w 33"/>
                <a:gd name="T11" fmla="*/ 2 h 32"/>
                <a:gd name="T12" fmla="*/ 15 w 33"/>
                <a:gd name="T13" fmla="*/ 1 h 32"/>
                <a:gd name="T14" fmla="*/ 24 w 33"/>
                <a:gd name="T15" fmla="*/ 0 h 32"/>
                <a:gd name="T16" fmla="*/ 30 w 33"/>
                <a:gd name="T17" fmla="*/ 5 h 32"/>
                <a:gd name="T18" fmla="*/ 32 w 33"/>
                <a:gd name="T19" fmla="*/ 22 h 32"/>
                <a:gd name="T20" fmla="*/ 27 w 33"/>
                <a:gd name="T21" fmla="*/ 3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" h="32">
                  <a:moveTo>
                    <a:pt x="27" y="31"/>
                  </a:moveTo>
                  <a:lnTo>
                    <a:pt x="15" y="31"/>
                  </a:lnTo>
                  <a:lnTo>
                    <a:pt x="3" y="27"/>
                  </a:lnTo>
                  <a:lnTo>
                    <a:pt x="0" y="18"/>
                  </a:lnTo>
                  <a:lnTo>
                    <a:pt x="3" y="6"/>
                  </a:lnTo>
                  <a:lnTo>
                    <a:pt x="8" y="2"/>
                  </a:lnTo>
                  <a:lnTo>
                    <a:pt x="15" y="1"/>
                  </a:lnTo>
                  <a:lnTo>
                    <a:pt x="24" y="0"/>
                  </a:lnTo>
                  <a:lnTo>
                    <a:pt x="30" y="5"/>
                  </a:lnTo>
                  <a:lnTo>
                    <a:pt x="32" y="22"/>
                  </a:lnTo>
                  <a:lnTo>
                    <a:pt x="27" y="31"/>
                  </a:lnTo>
                </a:path>
              </a:pathLst>
            </a:custGeom>
            <a:solidFill>
              <a:srgbClr val="FFBFB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96" name="Freeform 20"/>
            <p:cNvSpPr>
              <a:spLocks/>
            </p:cNvSpPr>
            <p:nvPr/>
          </p:nvSpPr>
          <p:spPr bwMode="auto">
            <a:xfrm>
              <a:off x="2928" y="3024"/>
              <a:ext cx="198" cy="136"/>
            </a:xfrm>
            <a:custGeom>
              <a:avLst/>
              <a:gdLst>
                <a:gd name="T0" fmla="*/ 172 w 198"/>
                <a:gd name="T1" fmla="*/ 56 h 136"/>
                <a:gd name="T2" fmla="*/ 177 w 198"/>
                <a:gd name="T3" fmla="*/ 76 h 136"/>
                <a:gd name="T4" fmla="*/ 184 w 198"/>
                <a:gd name="T5" fmla="*/ 89 h 136"/>
                <a:gd name="T6" fmla="*/ 193 w 198"/>
                <a:gd name="T7" fmla="*/ 105 h 136"/>
                <a:gd name="T8" fmla="*/ 197 w 198"/>
                <a:gd name="T9" fmla="*/ 123 h 136"/>
                <a:gd name="T10" fmla="*/ 195 w 198"/>
                <a:gd name="T11" fmla="*/ 129 h 136"/>
                <a:gd name="T12" fmla="*/ 190 w 198"/>
                <a:gd name="T13" fmla="*/ 134 h 136"/>
                <a:gd name="T14" fmla="*/ 182 w 198"/>
                <a:gd name="T15" fmla="*/ 135 h 136"/>
                <a:gd name="T16" fmla="*/ 172 w 198"/>
                <a:gd name="T17" fmla="*/ 133 h 136"/>
                <a:gd name="T18" fmla="*/ 164 w 198"/>
                <a:gd name="T19" fmla="*/ 130 h 136"/>
                <a:gd name="T20" fmla="*/ 154 w 198"/>
                <a:gd name="T21" fmla="*/ 123 h 136"/>
                <a:gd name="T22" fmla="*/ 139 w 198"/>
                <a:gd name="T23" fmla="*/ 106 h 136"/>
                <a:gd name="T24" fmla="*/ 132 w 198"/>
                <a:gd name="T25" fmla="*/ 94 h 136"/>
                <a:gd name="T26" fmla="*/ 128 w 198"/>
                <a:gd name="T27" fmla="*/ 84 h 136"/>
                <a:gd name="T28" fmla="*/ 112 w 198"/>
                <a:gd name="T29" fmla="*/ 86 h 136"/>
                <a:gd name="T30" fmla="*/ 97 w 198"/>
                <a:gd name="T31" fmla="*/ 87 h 136"/>
                <a:gd name="T32" fmla="*/ 76 w 198"/>
                <a:gd name="T33" fmla="*/ 86 h 136"/>
                <a:gd name="T34" fmla="*/ 63 w 198"/>
                <a:gd name="T35" fmla="*/ 83 h 136"/>
                <a:gd name="T36" fmla="*/ 49 w 198"/>
                <a:gd name="T37" fmla="*/ 81 h 136"/>
                <a:gd name="T38" fmla="*/ 36 w 198"/>
                <a:gd name="T39" fmla="*/ 74 h 136"/>
                <a:gd name="T40" fmla="*/ 26 w 198"/>
                <a:gd name="T41" fmla="*/ 67 h 136"/>
                <a:gd name="T42" fmla="*/ 17 w 198"/>
                <a:gd name="T43" fmla="*/ 55 h 136"/>
                <a:gd name="T44" fmla="*/ 9 w 198"/>
                <a:gd name="T45" fmla="*/ 44 h 136"/>
                <a:gd name="T46" fmla="*/ 3 w 198"/>
                <a:gd name="T47" fmla="*/ 31 h 136"/>
                <a:gd name="T48" fmla="*/ 0 w 198"/>
                <a:gd name="T49" fmla="*/ 23 h 136"/>
                <a:gd name="T50" fmla="*/ 16 w 198"/>
                <a:gd name="T51" fmla="*/ 15 h 136"/>
                <a:gd name="T52" fmla="*/ 32 w 198"/>
                <a:gd name="T53" fmla="*/ 10 h 136"/>
                <a:gd name="T54" fmla="*/ 57 w 198"/>
                <a:gd name="T55" fmla="*/ 2 h 136"/>
                <a:gd name="T56" fmla="*/ 68 w 198"/>
                <a:gd name="T57" fmla="*/ 0 h 136"/>
                <a:gd name="T58" fmla="*/ 87 w 198"/>
                <a:gd name="T59" fmla="*/ 6 h 136"/>
                <a:gd name="T60" fmla="*/ 113 w 198"/>
                <a:gd name="T61" fmla="*/ 13 h 136"/>
                <a:gd name="T62" fmla="*/ 146 w 198"/>
                <a:gd name="T63" fmla="*/ 21 h 136"/>
                <a:gd name="T64" fmla="*/ 162 w 198"/>
                <a:gd name="T65" fmla="*/ 29 h 136"/>
                <a:gd name="T66" fmla="*/ 169 w 198"/>
                <a:gd name="T67" fmla="*/ 44 h 136"/>
                <a:gd name="T68" fmla="*/ 172 w 198"/>
                <a:gd name="T69" fmla="*/ 5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8" h="136">
                  <a:moveTo>
                    <a:pt x="172" y="56"/>
                  </a:moveTo>
                  <a:lnTo>
                    <a:pt x="177" y="76"/>
                  </a:lnTo>
                  <a:lnTo>
                    <a:pt x="184" y="89"/>
                  </a:lnTo>
                  <a:lnTo>
                    <a:pt x="193" y="105"/>
                  </a:lnTo>
                  <a:lnTo>
                    <a:pt x="197" y="123"/>
                  </a:lnTo>
                  <a:lnTo>
                    <a:pt x="195" y="129"/>
                  </a:lnTo>
                  <a:lnTo>
                    <a:pt x="190" y="134"/>
                  </a:lnTo>
                  <a:lnTo>
                    <a:pt x="182" y="135"/>
                  </a:lnTo>
                  <a:lnTo>
                    <a:pt x="172" y="133"/>
                  </a:lnTo>
                  <a:lnTo>
                    <a:pt x="164" y="130"/>
                  </a:lnTo>
                  <a:lnTo>
                    <a:pt x="154" y="123"/>
                  </a:lnTo>
                  <a:lnTo>
                    <a:pt x="139" y="106"/>
                  </a:lnTo>
                  <a:lnTo>
                    <a:pt x="132" y="94"/>
                  </a:lnTo>
                  <a:lnTo>
                    <a:pt x="128" y="84"/>
                  </a:lnTo>
                  <a:lnTo>
                    <a:pt x="112" y="86"/>
                  </a:lnTo>
                  <a:lnTo>
                    <a:pt x="97" y="87"/>
                  </a:lnTo>
                  <a:lnTo>
                    <a:pt x="76" y="86"/>
                  </a:lnTo>
                  <a:lnTo>
                    <a:pt x="63" y="83"/>
                  </a:lnTo>
                  <a:lnTo>
                    <a:pt x="49" y="81"/>
                  </a:lnTo>
                  <a:lnTo>
                    <a:pt x="36" y="74"/>
                  </a:lnTo>
                  <a:lnTo>
                    <a:pt x="26" y="67"/>
                  </a:lnTo>
                  <a:lnTo>
                    <a:pt x="17" y="55"/>
                  </a:lnTo>
                  <a:lnTo>
                    <a:pt x="9" y="44"/>
                  </a:lnTo>
                  <a:lnTo>
                    <a:pt x="3" y="31"/>
                  </a:lnTo>
                  <a:lnTo>
                    <a:pt x="0" y="23"/>
                  </a:lnTo>
                  <a:lnTo>
                    <a:pt x="16" y="15"/>
                  </a:lnTo>
                  <a:lnTo>
                    <a:pt x="32" y="10"/>
                  </a:lnTo>
                  <a:lnTo>
                    <a:pt x="57" y="2"/>
                  </a:lnTo>
                  <a:lnTo>
                    <a:pt x="68" y="0"/>
                  </a:lnTo>
                  <a:lnTo>
                    <a:pt x="87" y="6"/>
                  </a:lnTo>
                  <a:lnTo>
                    <a:pt x="113" y="13"/>
                  </a:lnTo>
                  <a:lnTo>
                    <a:pt x="146" y="21"/>
                  </a:lnTo>
                  <a:lnTo>
                    <a:pt x="162" y="29"/>
                  </a:lnTo>
                  <a:lnTo>
                    <a:pt x="169" y="44"/>
                  </a:lnTo>
                  <a:lnTo>
                    <a:pt x="172" y="56"/>
                  </a:lnTo>
                </a:path>
              </a:pathLst>
            </a:custGeom>
            <a:solidFill>
              <a:srgbClr val="FF9F9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97" name="Freeform 21"/>
            <p:cNvSpPr>
              <a:spLocks/>
            </p:cNvSpPr>
            <p:nvPr/>
          </p:nvSpPr>
          <p:spPr bwMode="auto">
            <a:xfrm>
              <a:off x="3093" y="3105"/>
              <a:ext cx="32" cy="50"/>
            </a:xfrm>
            <a:custGeom>
              <a:avLst/>
              <a:gdLst>
                <a:gd name="T0" fmla="*/ 14 w 32"/>
                <a:gd name="T1" fmla="*/ 0 h 50"/>
                <a:gd name="T2" fmla="*/ 3 w 32"/>
                <a:gd name="T3" fmla="*/ 6 h 50"/>
                <a:gd name="T4" fmla="*/ 0 w 32"/>
                <a:gd name="T5" fmla="*/ 13 h 50"/>
                <a:gd name="T6" fmla="*/ 4 w 32"/>
                <a:gd name="T7" fmla="*/ 28 h 50"/>
                <a:gd name="T8" fmla="*/ 9 w 32"/>
                <a:gd name="T9" fmla="*/ 43 h 50"/>
                <a:gd name="T10" fmla="*/ 14 w 32"/>
                <a:gd name="T11" fmla="*/ 48 h 50"/>
                <a:gd name="T12" fmla="*/ 25 w 32"/>
                <a:gd name="T13" fmla="*/ 49 h 50"/>
                <a:gd name="T14" fmla="*/ 31 w 32"/>
                <a:gd name="T15" fmla="*/ 44 h 50"/>
                <a:gd name="T16" fmla="*/ 30 w 32"/>
                <a:gd name="T17" fmla="*/ 33 h 50"/>
                <a:gd name="T18" fmla="*/ 27 w 32"/>
                <a:gd name="T19" fmla="*/ 24 h 50"/>
                <a:gd name="T20" fmla="*/ 23 w 32"/>
                <a:gd name="T21" fmla="*/ 14 h 50"/>
                <a:gd name="T22" fmla="*/ 14 w 32"/>
                <a:gd name="T2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" h="50">
                  <a:moveTo>
                    <a:pt x="14" y="0"/>
                  </a:moveTo>
                  <a:lnTo>
                    <a:pt x="3" y="6"/>
                  </a:lnTo>
                  <a:lnTo>
                    <a:pt x="0" y="13"/>
                  </a:lnTo>
                  <a:lnTo>
                    <a:pt x="4" y="28"/>
                  </a:lnTo>
                  <a:lnTo>
                    <a:pt x="9" y="43"/>
                  </a:lnTo>
                  <a:lnTo>
                    <a:pt x="14" y="48"/>
                  </a:lnTo>
                  <a:lnTo>
                    <a:pt x="25" y="49"/>
                  </a:lnTo>
                  <a:lnTo>
                    <a:pt x="31" y="44"/>
                  </a:lnTo>
                  <a:lnTo>
                    <a:pt x="30" y="33"/>
                  </a:lnTo>
                  <a:lnTo>
                    <a:pt x="27" y="24"/>
                  </a:lnTo>
                  <a:lnTo>
                    <a:pt x="23" y="14"/>
                  </a:lnTo>
                  <a:lnTo>
                    <a:pt x="14" y="0"/>
                  </a:lnTo>
                </a:path>
              </a:pathLst>
            </a:custGeom>
            <a:solidFill>
              <a:srgbClr val="FFBFB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8598" name="Freeform 22"/>
            <p:cNvSpPr>
              <a:spLocks/>
            </p:cNvSpPr>
            <p:nvPr/>
          </p:nvSpPr>
          <p:spPr bwMode="auto">
            <a:xfrm>
              <a:off x="3033" y="3253"/>
              <a:ext cx="9" cy="3"/>
            </a:xfrm>
            <a:custGeom>
              <a:avLst/>
              <a:gdLst>
                <a:gd name="T0" fmla="*/ 0 w 9"/>
                <a:gd name="T1" fmla="*/ 2 h 3"/>
                <a:gd name="T2" fmla="*/ 5 w 9"/>
                <a:gd name="T3" fmla="*/ 2 h 3"/>
                <a:gd name="T4" fmla="*/ 8 w 9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3">
                  <a:moveTo>
                    <a:pt x="0" y="2"/>
                  </a:moveTo>
                  <a:lnTo>
                    <a:pt x="5" y="2"/>
                  </a:lnTo>
                  <a:lnTo>
                    <a:pt x="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pic>
        <p:nvPicPr>
          <p:cNvPr id="1048599" name="Picture 23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88" y="5084763"/>
            <a:ext cx="1662112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A700FC-489C-43D0-81A7-FDE5800E502D}" type="slidenum">
              <a:rPr lang="en-US"/>
              <a:pPr/>
              <a:t>115</a:t>
            </a:fld>
            <a:endParaRPr lang="en-US"/>
          </a:p>
        </p:txBody>
      </p:sp>
      <p:sp>
        <p:nvSpPr>
          <p:cNvPr id="1049602" name="Rectangle 2"/>
          <p:cNvSpPr>
            <a:spLocks noChangeArrowheads="1"/>
          </p:cNvSpPr>
          <p:nvPr/>
        </p:nvSpPr>
        <p:spPr bwMode="auto">
          <a:xfrm>
            <a:off x="0" y="620713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CO-PRODUTOS  -  REPARTIÇÃO DOS CUSTOS CONJUNTOS  E CÁLCULO DO CUSTO DE PRODUÇÃO </a:t>
            </a:r>
            <a:br>
              <a:rPr lang="en-US" sz="1200" b="0">
                <a:solidFill>
                  <a:schemeClr val="tx2"/>
                </a:solidFill>
              </a:rPr>
            </a:br>
            <a:r>
              <a:rPr lang="en-US" sz="1200" b="0">
                <a:solidFill>
                  <a:schemeClr val="tx2"/>
                </a:solidFill>
              </a:rPr>
              <a:t>««</a:t>
            </a:r>
            <a:r>
              <a:rPr lang="en-US" sz="1000" b="0">
                <a:solidFill>
                  <a:schemeClr val="tx2"/>
                </a:solidFill>
              </a:rPr>
              <a:t>  CRITÉRIO DO  VALOR DE VENDA DA PRODUÇÃO NO PONTO DE SEPARAÇÃO</a:t>
            </a:r>
            <a:r>
              <a:rPr lang="en-US" sz="1200" b="0">
                <a:solidFill>
                  <a:schemeClr val="tx2"/>
                </a:solidFill>
              </a:rPr>
              <a:t>»»</a:t>
            </a:r>
          </a:p>
        </p:txBody>
      </p:sp>
      <p:graphicFrame>
        <p:nvGraphicFramePr>
          <p:cNvPr id="1049603" name="Object 3"/>
          <p:cNvGraphicFramePr>
            <a:graphicFrameLocks/>
          </p:cNvGraphicFramePr>
          <p:nvPr/>
        </p:nvGraphicFramePr>
        <p:xfrm>
          <a:off x="266700" y="1144588"/>
          <a:ext cx="9364663" cy="133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659" name="Folha de cálculo" r:id="rId3" imgW="9374040" imgH="1339560" progId="Excel.Sheet.5">
                  <p:embed/>
                </p:oleObj>
              </mc:Choice>
              <mc:Fallback>
                <p:oleObj name="Folha de cálculo" r:id="rId3" imgW="9374040" imgH="133956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" y="1144588"/>
                        <a:ext cx="9364663" cy="1330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9604" name="Object 4"/>
          <p:cNvGraphicFramePr>
            <a:graphicFrameLocks/>
          </p:cNvGraphicFramePr>
          <p:nvPr/>
        </p:nvGraphicFramePr>
        <p:xfrm>
          <a:off x="266700" y="2820988"/>
          <a:ext cx="7072313" cy="133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660" name="Folha de cálculo" r:id="rId5" imgW="7081560" imgH="1339560" progId="Excel.Sheet.5">
                  <p:embed/>
                </p:oleObj>
              </mc:Choice>
              <mc:Fallback>
                <p:oleObj name="Folha de cálculo" r:id="rId5" imgW="7081560" imgH="1339560" progId="Excel.Sheet.5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" y="2820988"/>
                        <a:ext cx="7072313" cy="1330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9605" name="Rectangle 5"/>
          <p:cNvSpPr>
            <a:spLocks noChangeArrowheads="1"/>
          </p:cNvSpPr>
          <p:nvPr/>
        </p:nvSpPr>
        <p:spPr bwMode="auto">
          <a:xfrm>
            <a:off x="5873750" y="4389438"/>
            <a:ext cx="3724275" cy="1930400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marL="190500" indent="-190500" algn="just" defTabSz="762000">
              <a:spcBef>
                <a:spcPct val="50000"/>
              </a:spcBef>
            </a:pPr>
            <a:r>
              <a:rPr lang="en-US" sz="1000" u="sng">
                <a:solidFill>
                  <a:schemeClr val="tx1"/>
                </a:solidFill>
              </a:rPr>
              <a:t>PROCEDIMENTO</a:t>
            </a:r>
          </a:p>
          <a:p>
            <a:pPr marL="190500" indent="-190500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1000" b="0">
                <a:solidFill>
                  <a:schemeClr val="tx1"/>
                </a:solidFill>
              </a:rPr>
              <a:t>ATRAVÉS  DESTE CRITÉRIO , REPARTEM-SE OS CUSTOS CONJUNTOS DE UMA FORMA PROPORCIONAL AO VALOR DE VENDA DOS PRODUTOS  NO PONTO DE SEPARAÇÃO , SENDO ESTE VALOR DE VENDA DETERMINADO PELA DIFERENÇA ENTRE O VALOR DE REALIZAÇÃO E TODOS OS CUSTOS ESPECÍFICOS , PODENDO ESTES ASSUMIR OUTRA NATUREZA QUE NÃO APENAS A INDUSTRIAL. </a:t>
            </a:r>
          </a:p>
          <a:p>
            <a:pPr marL="190500" indent="-190500" algn="just" defTabSz="762000" eaLnBrk="1" hangingPunct="1">
              <a:spcBef>
                <a:spcPct val="50000"/>
              </a:spcBef>
            </a:pPr>
            <a:endParaRPr lang="en-US" sz="1000" b="0">
              <a:solidFill>
                <a:schemeClr val="tx1"/>
              </a:solidFill>
            </a:endParaRPr>
          </a:p>
        </p:txBody>
      </p:sp>
      <p:sp>
        <p:nvSpPr>
          <p:cNvPr id="1049606" name="Rectangle 6"/>
          <p:cNvSpPr>
            <a:spLocks noChangeArrowheads="1"/>
          </p:cNvSpPr>
          <p:nvPr/>
        </p:nvSpPr>
        <p:spPr bwMode="auto">
          <a:xfrm>
            <a:off x="212725" y="4498975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49607" name="Rectangle 7"/>
          <p:cNvSpPr>
            <a:spLocks noChangeArrowheads="1"/>
          </p:cNvSpPr>
          <p:nvPr/>
        </p:nvSpPr>
        <p:spPr bwMode="auto">
          <a:xfrm>
            <a:off x="149225" y="4694238"/>
            <a:ext cx="5191125" cy="16875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000" i="1" u="sng">
                <a:solidFill>
                  <a:schemeClr val="tx1"/>
                </a:solidFill>
              </a:rPr>
              <a:t>ESCOLHA DE UM CRITÉRIO</a:t>
            </a:r>
          </a:p>
          <a:p>
            <a:pPr marL="476250" lvl="1" indent="-190500" algn="just" defTabSz="762000">
              <a:spcBef>
                <a:spcPct val="50000"/>
              </a:spcBef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A OPÇÃO DEVERÁ   TOMAR EM CONSIDERAÇÃO A FINALIDADE PARA A QUAL ESTES CUSTOS VÃO SER UTILIZADOS.</a:t>
            </a:r>
          </a:p>
          <a:p>
            <a:pPr marL="476250" lvl="1" indent="-190500" algn="just" defTabSz="762000">
              <a:spcBef>
                <a:spcPct val="50000"/>
              </a:spcBef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CONTUDO, TENDO EM VISTA A SALVAGUARDA  DA VERACIDADE DAS DEMONSTRAÇÕES FINANCEIRAS, O CRITÉRIO QUE INTRODUZ MAIOR RIGOR NA VALORIMETRIA DOS STOCKS, E O QUE PRECONIZA A  REPARTIÇÃO DOS CUSTOS CONJUNTOS EM FUNÇÃO DO VALOR DE VENDA NO PONTO DE SEPARAÇÃO.</a:t>
            </a:r>
          </a:p>
          <a:p>
            <a:pPr marL="476250" lvl="1" indent="-190500" algn="l" defTabSz="762000">
              <a:spcBef>
                <a:spcPct val="50000"/>
              </a:spcBef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TODOS  OS  PRODUTOS  CONJUNTOS ACUSARÃO POR ESTE CRITÉRIO MARGENS IGUAIS ,  O QUE PARECE BASTANTE RAZOÁVEL.</a:t>
            </a:r>
          </a:p>
        </p:txBody>
      </p:sp>
      <p:grpSp>
        <p:nvGrpSpPr>
          <p:cNvPr id="1049608" name="Group 8"/>
          <p:cNvGrpSpPr>
            <a:grpSpLocks/>
          </p:cNvGrpSpPr>
          <p:nvPr/>
        </p:nvGrpSpPr>
        <p:grpSpPr bwMode="auto">
          <a:xfrm>
            <a:off x="1254125" y="4240213"/>
            <a:ext cx="423863" cy="458787"/>
            <a:chOff x="790" y="2496"/>
            <a:chExt cx="267" cy="289"/>
          </a:xfrm>
        </p:grpSpPr>
        <p:sp>
          <p:nvSpPr>
            <p:cNvPr id="1049609" name="Freeform 9"/>
            <p:cNvSpPr>
              <a:spLocks/>
            </p:cNvSpPr>
            <p:nvPr/>
          </p:nvSpPr>
          <p:spPr bwMode="auto">
            <a:xfrm>
              <a:off x="790" y="2511"/>
              <a:ext cx="267" cy="274"/>
            </a:xfrm>
            <a:custGeom>
              <a:avLst/>
              <a:gdLst>
                <a:gd name="T0" fmla="*/ 266 w 267"/>
                <a:gd name="T1" fmla="*/ 28 h 274"/>
                <a:gd name="T2" fmla="*/ 173 w 267"/>
                <a:gd name="T3" fmla="*/ 0 h 274"/>
                <a:gd name="T4" fmla="*/ 36 w 267"/>
                <a:gd name="T5" fmla="*/ 160 h 274"/>
                <a:gd name="T6" fmla="*/ 2 w 267"/>
                <a:gd name="T7" fmla="*/ 150 h 274"/>
                <a:gd name="T8" fmla="*/ 0 w 267"/>
                <a:gd name="T9" fmla="*/ 273 h 274"/>
                <a:gd name="T10" fmla="*/ 164 w 267"/>
                <a:gd name="T11" fmla="*/ 199 h 274"/>
                <a:gd name="T12" fmla="*/ 127 w 267"/>
                <a:gd name="T13" fmla="*/ 189 h 274"/>
                <a:gd name="T14" fmla="*/ 266 w 267"/>
                <a:gd name="T15" fmla="*/ 2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7" h="274">
                  <a:moveTo>
                    <a:pt x="266" y="28"/>
                  </a:moveTo>
                  <a:lnTo>
                    <a:pt x="173" y="0"/>
                  </a:lnTo>
                  <a:lnTo>
                    <a:pt x="36" y="160"/>
                  </a:lnTo>
                  <a:lnTo>
                    <a:pt x="2" y="150"/>
                  </a:lnTo>
                  <a:lnTo>
                    <a:pt x="0" y="273"/>
                  </a:lnTo>
                  <a:lnTo>
                    <a:pt x="164" y="199"/>
                  </a:lnTo>
                  <a:lnTo>
                    <a:pt x="127" y="189"/>
                  </a:lnTo>
                  <a:lnTo>
                    <a:pt x="266" y="28"/>
                  </a:lnTo>
                </a:path>
              </a:pathLst>
            </a:custGeom>
            <a:solidFill>
              <a:srgbClr val="FF8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10" name="Freeform 10"/>
            <p:cNvSpPr>
              <a:spLocks/>
            </p:cNvSpPr>
            <p:nvPr/>
          </p:nvSpPr>
          <p:spPr bwMode="auto">
            <a:xfrm>
              <a:off x="826" y="2498"/>
              <a:ext cx="139" cy="175"/>
            </a:xfrm>
            <a:custGeom>
              <a:avLst/>
              <a:gdLst>
                <a:gd name="T0" fmla="*/ 0 w 139"/>
                <a:gd name="T1" fmla="*/ 160 h 175"/>
                <a:gd name="T2" fmla="*/ 2 w 139"/>
                <a:gd name="T3" fmla="*/ 174 h 175"/>
                <a:gd name="T4" fmla="*/ 138 w 139"/>
                <a:gd name="T5" fmla="*/ 14 h 175"/>
                <a:gd name="T6" fmla="*/ 137 w 139"/>
                <a:gd name="T7" fmla="*/ 0 h 175"/>
                <a:gd name="T8" fmla="*/ 0 w 139"/>
                <a:gd name="T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175">
                  <a:moveTo>
                    <a:pt x="0" y="160"/>
                  </a:moveTo>
                  <a:lnTo>
                    <a:pt x="2" y="174"/>
                  </a:lnTo>
                  <a:lnTo>
                    <a:pt x="138" y="14"/>
                  </a:lnTo>
                  <a:lnTo>
                    <a:pt x="137" y="0"/>
                  </a:lnTo>
                  <a:lnTo>
                    <a:pt x="0" y="160"/>
                  </a:lnTo>
                </a:path>
              </a:pathLst>
            </a:custGeom>
            <a:solidFill>
              <a:srgbClr val="804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11" name="Freeform 11"/>
            <p:cNvSpPr>
              <a:spLocks/>
            </p:cNvSpPr>
            <p:nvPr/>
          </p:nvSpPr>
          <p:spPr bwMode="auto">
            <a:xfrm>
              <a:off x="791" y="2647"/>
              <a:ext cx="38" cy="26"/>
            </a:xfrm>
            <a:custGeom>
              <a:avLst/>
              <a:gdLst>
                <a:gd name="T0" fmla="*/ 37 w 38"/>
                <a:gd name="T1" fmla="*/ 12 h 26"/>
                <a:gd name="T2" fmla="*/ 36 w 38"/>
                <a:gd name="T3" fmla="*/ 25 h 26"/>
                <a:gd name="T4" fmla="*/ 0 w 38"/>
                <a:gd name="T5" fmla="*/ 15 h 26"/>
                <a:gd name="T6" fmla="*/ 1 w 38"/>
                <a:gd name="T7" fmla="*/ 0 h 26"/>
                <a:gd name="T8" fmla="*/ 37 w 38"/>
                <a:gd name="T9" fmla="*/ 1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6">
                  <a:moveTo>
                    <a:pt x="37" y="12"/>
                  </a:moveTo>
                  <a:lnTo>
                    <a:pt x="36" y="25"/>
                  </a:lnTo>
                  <a:lnTo>
                    <a:pt x="0" y="15"/>
                  </a:lnTo>
                  <a:lnTo>
                    <a:pt x="1" y="0"/>
                  </a:lnTo>
                  <a:lnTo>
                    <a:pt x="37" y="12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12" name="Freeform 12"/>
            <p:cNvSpPr>
              <a:spLocks/>
            </p:cNvSpPr>
            <p:nvPr/>
          </p:nvSpPr>
          <p:spPr bwMode="auto">
            <a:xfrm>
              <a:off x="964" y="2496"/>
              <a:ext cx="92" cy="44"/>
            </a:xfrm>
            <a:custGeom>
              <a:avLst/>
              <a:gdLst>
                <a:gd name="T0" fmla="*/ 87 w 92"/>
                <a:gd name="T1" fmla="*/ 28 h 44"/>
                <a:gd name="T2" fmla="*/ 91 w 92"/>
                <a:gd name="T3" fmla="*/ 43 h 44"/>
                <a:gd name="T4" fmla="*/ 0 w 92"/>
                <a:gd name="T5" fmla="*/ 15 h 44"/>
                <a:gd name="T6" fmla="*/ 0 w 92"/>
                <a:gd name="T7" fmla="*/ 0 h 44"/>
                <a:gd name="T8" fmla="*/ 87 w 92"/>
                <a:gd name="T9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44">
                  <a:moveTo>
                    <a:pt x="87" y="28"/>
                  </a:moveTo>
                  <a:lnTo>
                    <a:pt x="91" y="43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7" y="28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13" name="Freeform 13"/>
            <p:cNvSpPr>
              <a:spLocks/>
            </p:cNvSpPr>
            <p:nvPr/>
          </p:nvSpPr>
          <p:spPr bwMode="auto">
            <a:xfrm>
              <a:off x="919" y="2687"/>
              <a:ext cx="37" cy="25"/>
            </a:xfrm>
            <a:custGeom>
              <a:avLst/>
              <a:gdLst>
                <a:gd name="T0" fmla="*/ 9 w 37"/>
                <a:gd name="T1" fmla="*/ 0 h 25"/>
                <a:gd name="T2" fmla="*/ 0 w 37"/>
                <a:gd name="T3" fmla="*/ 13 h 25"/>
                <a:gd name="T4" fmla="*/ 36 w 37"/>
                <a:gd name="T5" fmla="*/ 24 h 25"/>
                <a:gd name="T6" fmla="*/ 35 w 37"/>
                <a:gd name="T7" fmla="*/ 9 h 25"/>
                <a:gd name="T8" fmla="*/ 9 w 37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5">
                  <a:moveTo>
                    <a:pt x="9" y="0"/>
                  </a:moveTo>
                  <a:lnTo>
                    <a:pt x="0" y="13"/>
                  </a:lnTo>
                  <a:lnTo>
                    <a:pt x="36" y="24"/>
                  </a:lnTo>
                  <a:lnTo>
                    <a:pt x="35" y="9"/>
                  </a:lnTo>
                  <a:lnTo>
                    <a:pt x="9" y="0"/>
                  </a:lnTo>
                </a:path>
              </a:pathLst>
            </a:custGeom>
            <a:solidFill>
              <a:srgbClr val="C06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49614" name="Group 14"/>
          <p:cNvGrpSpPr>
            <a:grpSpLocks/>
          </p:cNvGrpSpPr>
          <p:nvPr/>
        </p:nvGrpSpPr>
        <p:grpSpPr bwMode="auto">
          <a:xfrm>
            <a:off x="8382000" y="3097213"/>
            <a:ext cx="992188" cy="1220787"/>
            <a:chOff x="5280" y="1776"/>
            <a:chExt cx="625" cy="769"/>
          </a:xfrm>
        </p:grpSpPr>
        <p:sp>
          <p:nvSpPr>
            <p:cNvPr id="1049615" name="Freeform 15"/>
            <p:cNvSpPr>
              <a:spLocks/>
            </p:cNvSpPr>
            <p:nvPr/>
          </p:nvSpPr>
          <p:spPr bwMode="auto">
            <a:xfrm>
              <a:off x="5350" y="2489"/>
              <a:ext cx="129" cy="46"/>
            </a:xfrm>
            <a:custGeom>
              <a:avLst/>
              <a:gdLst>
                <a:gd name="T0" fmla="*/ 60 w 129"/>
                <a:gd name="T1" fmla="*/ 7 h 46"/>
                <a:gd name="T2" fmla="*/ 47 w 129"/>
                <a:gd name="T3" fmla="*/ 16 h 46"/>
                <a:gd name="T4" fmla="*/ 30 w 129"/>
                <a:gd name="T5" fmla="*/ 24 h 46"/>
                <a:gd name="T6" fmla="*/ 15 w 129"/>
                <a:gd name="T7" fmla="*/ 29 h 46"/>
                <a:gd name="T8" fmla="*/ 7 w 129"/>
                <a:gd name="T9" fmla="*/ 31 h 46"/>
                <a:gd name="T10" fmla="*/ 0 w 129"/>
                <a:gd name="T11" fmla="*/ 36 h 46"/>
                <a:gd name="T12" fmla="*/ 0 w 129"/>
                <a:gd name="T13" fmla="*/ 41 h 46"/>
                <a:gd name="T14" fmla="*/ 14 w 129"/>
                <a:gd name="T15" fmla="*/ 43 h 46"/>
                <a:gd name="T16" fmla="*/ 46 w 129"/>
                <a:gd name="T17" fmla="*/ 45 h 46"/>
                <a:gd name="T18" fmla="*/ 68 w 129"/>
                <a:gd name="T19" fmla="*/ 45 h 46"/>
                <a:gd name="T20" fmla="*/ 88 w 129"/>
                <a:gd name="T21" fmla="*/ 44 h 46"/>
                <a:gd name="T22" fmla="*/ 96 w 129"/>
                <a:gd name="T23" fmla="*/ 36 h 46"/>
                <a:gd name="T24" fmla="*/ 101 w 129"/>
                <a:gd name="T25" fmla="*/ 36 h 46"/>
                <a:gd name="T26" fmla="*/ 101 w 129"/>
                <a:gd name="T27" fmla="*/ 42 h 46"/>
                <a:gd name="T28" fmla="*/ 102 w 129"/>
                <a:gd name="T29" fmla="*/ 43 h 46"/>
                <a:gd name="T30" fmla="*/ 109 w 129"/>
                <a:gd name="T31" fmla="*/ 45 h 46"/>
                <a:gd name="T32" fmla="*/ 118 w 129"/>
                <a:gd name="T33" fmla="*/ 44 h 46"/>
                <a:gd name="T34" fmla="*/ 123 w 129"/>
                <a:gd name="T35" fmla="*/ 36 h 46"/>
                <a:gd name="T36" fmla="*/ 128 w 129"/>
                <a:gd name="T37" fmla="*/ 26 h 46"/>
                <a:gd name="T38" fmla="*/ 128 w 129"/>
                <a:gd name="T39" fmla="*/ 16 h 46"/>
                <a:gd name="T40" fmla="*/ 107 w 129"/>
                <a:gd name="T41" fmla="*/ 10 h 46"/>
                <a:gd name="T42" fmla="*/ 84 w 129"/>
                <a:gd name="T43" fmla="*/ 7 h 46"/>
                <a:gd name="T44" fmla="*/ 71 w 129"/>
                <a:gd name="T45" fmla="*/ 0 h 46"/>
                <a:gd name="T46" fmla="*/ 60 w 129"/>
                <a:gd name="T47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9" h="46">
                  <a:moveTo>
                    <a:pt x="60" y="7"/>
                  </a:moveTo>
                  <a:lnTo>
                    <a:pt x="47" y="16"/>
                  </a:lnTo>
                  <a:lnTo>
                    <a:pt x="30" y="24"/>
                  </a:lnTo>
                  <a:lnTo>
                    <a:pt x="15" y="29"/>
                  </a:lnTo>
                  <a:lnTo>
                    <a:pt x="7" y="31"/>
                  </a:lnTo>
                  <a:lnTo>
                    <a:pt x="0" y="36"/>
                  </a:lnTo>
                  <a:lnTo>
                    <a:pt x="0" y="41"/>
                  </a:lnTo>
                  <a:lnTo>
                    <a:pt x="14" y="43"/>
                  </a:lnTo>
                  <a:lnTo>
                    <a:pt x="46" y="45"/>
                  </a:lnTo>
                  <a:lnTo>
                    <a:pt x="68" y="45"/>
                  </a:lnTo>
                  <a:lnTo>
                    <a:pt x="88" y="44"/>
                  </a:lnTo>
                  <a:lnTo>
                    <a:pt x="96" y="36"/>
                  </a:lnTo>
                  <a:lnTo>
                    <a:pt x="101" y="36"/>
                  </a:lnTo>
                  <a:lnTo>
                    <a:pt x="101" y="42"/>
                  </a:lnTo>
                  <a:lnTo>
                    <a:pt x="102" y="43"/>
                  </a:lnTo>
                  <a:lnTo>
                    <a:pt x="109" y="45"/>
                  </a:lnTo>
                  <a:lnTo>
                    <a:pt x="118" y="44"/>
                  </a:lnTo>
                  <a:lnTo>
                    <a:pt x="123" y="36"/>
                  </a:lnTo>
                  <a:lnTo>
                    <a:pt x="128" y="26"/>
                  </a:lnTo>
                  <a:lnTo>
                    <a:pt x="128" y="16"/>
                  </a:lnTo>
                  <a:lnTo>
                    <a:pt x="107" y="10"/>
                  </a:lnTo>
                  <a:lnTo>
                    <a:pt x="84" y="7"/>
                  </a:lnTo>
                  <a:lnTo>
                    <a:pt x="71" y="0"/>
                  </a:lnTo>
                  <a:lnTo>
                    <a:pt x="60" y="7"/>
                  </a:lnTo>
                </a:path>
              </a:pathLst>
            </a:custGeom>
            <a:solidFill>
              <a:srgbClr val="8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16" name="Freeform 16"/>
            <p:cNvSpPr>
              <a:spLocks/>
            </p:cNvSpPr>
            <p:nvPr/>
          </p:nvSpPr>
          <p:spPr bwMode="auto">
            <a:xfrm>
              <a:off x="5280" y="2360"/>
              <a:ext cx="126" cy="62"/>
            </a:xfrm>
            <a:custGeom>
              <a:avLst/>
              <a:gdLst>
                <a:gd name="T0" fmla="*/ 125 w 126"/>
                <a:gd name="T1" fmla="*/ 17 h 62"/>
                <a:gd name="T2" fmla="*/ 118 w 126"/>
                <a:gd name="T3" fmla="*/ 13 h 62"/>
                <a:gd name="T4" fmla="*/ 63 w 126"/>
                <a:gd name="T5" fmla="*/ 0 h 62"/>
                <a:gd name="T6" fmla="*/ 60 w 126"/>
                <a:gd name="T7" fmla="*/ 4 h 62"/>
                <a:gd name="T8" fmla="*/ 51 w 126"/>
                <a:gd name="T9" fmla="*/ 19 h 62"/>
                <a:gd name="T10" fmla="*/ 25 w 126"/>
                <a:gd name="T11" fmla="*/ 27 h 62"/>
                <a:gd name="T12" fmla="*/ 8 w 126"/>
                <a:gd name="T13" fmla="*/ 29 h 62"/>
                <a:gd name="T14" fmla="*/ 2 w 126"/>
                <a:gd name="T15" fmla="*/ 32 h 62"/>
                <a:gd name="T16" fmla="*/ 0 w 126"/>
                <a:gd name="T17" fmla="*/ 42 h 62"/>
                <a:gd name="T18" fmla="*/ 7 w 126"/>
                <a:gd name="T19" fmla="*/ 47 h 62"/>
                <a:gd name="T20" fmla="*/ 27 w 126"/>
                <a:gd name="T21" fmla="*/ 50 h 62"/>
                <a:gd name="T22" fmla="*/ 58 w 126"/>
                <a:gd name="T23" fmla="*/ 54 h 62"/>
                <a:gd name="T24" fmla="*/ 78 w 126"/>
                <a:gd name="T25" fmla="*/ 54 h 62"/>
                <a:gd name="T26" fmla="*/ 96 w 126"/>
                <a:gd name="T27" fmla="*/ 50 h 62"/>
                <a:gd name="T28" fmla="*/ 97 w 126"/>
                <a:gd name="T29" fmla="*/ 52 h 62"/>
                <a:gd name="T30" fmla="*/ 96 w 126"/>
                <a:gd name="T31" fmla="*/ 58 h 62"/>
                <a:gd name="T32" fmla="*/ 109 w 126"/>
                <a:gd name="T33" fmla="*/ 61 h 62"/>
                <a:gd name="T34" fmla="*/ 116 w 126"/>
                <a:gd name="T35" fmla="*/ 52 h 62"/>
                <a:gd name="T36" fmla="*/ 123 w 126"/>
                <a:gd name="T37" fmla="*/ 42 h 62"/>
                <a:gd name="T38" fmla="*/ 123 w 126"/>
                <a:gd name="T39" fmla="*/ 22 h 62"/>
                <a:gd name="T40" fmla="*/ 124 w 126"/>
                <a:gd name="T41" fmla="*/ 17 h 62"/>
                <a:gd name="T42" fmla="*/ 125 w 126"/>
                <a:gd name="T43" fmla="*/ 1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6" h="62">
                  <a:moveTo>
                    <a:pt x="125" y="17"/>
                  </a:moveTo>
                  <a:lnTo>
                    <a:pt x="118" y="13"/>
                  </a:lnTo>
                  <a:lnTo>
                    <a:pt x="63" y="0"/>
                  </a:lnTo>
                  <a:lnTo>
                    <a:pt x="60" y="4"/>
                  </a:lnTo>
                  <a:lnTo>
                    <a:pt x="51" y="19"/>
                  </a:lnTo>
                  <a:lnTo>
                    <a:pt x="25" y="27"/>
                  </a:lnTo>
                  <a:lnTo>
                    <a:pt x="8" y="29"/>
                  </a:lnTo>
                  <a:lnTo>
                    <a:pt x="2" y="32"/>
                  </a:lnTo>
                  <a:lnTo>
                    <a:pt x="0" y="42"/>
                  </a:lnTo>
                  <a:lnTo>
                    <a:pt x="7" y="47"/>
                  </a:lnTo>
                  <a:lnTo>
                    <a:pt x="27" y="50"/>
                  </a:lnTo>
                  <a:lnTo>
                    <a:pt x="58" y="54"/>
                  </a:lnTo>
                  <a:lnTo>
                    <a:pt x="78" y="54"/>
                  </a:lnTo>
                  <a:lnTo>
                    <a:pt x="96" y="50"/>
                  </a:lnTo>
                  <a:lnTo>
                    <a:pt x="97" y="52"/>
                  </a:lnTo>
                  <a:lnTo>
                    <a:pt x="96" y="58"/>
                  </a:lnTo>
                  <a:lnTo>
                    <a:pt x="109" y="61"/>
                  </a:lnTo>
                  <a:lnTo>
                    <a:pt x="116" y="52"/>
                  </a:lnTo>
                  <a:lnTo>
                    <a:pt x="123" y="42"/>
                  </a:lnTo>
                  <a:lnTo>
                    <a:pt x="123" y="22"/>
                  </a:lnTo>
                  <a:lnTo>
                    <a:pt x="124" y="17"/>
                  </a:lnTo>
                  <a:lnTo>
                    <a:pt x="125" y="17"/>
                  </a:lnTo>
                </a:path>
              </a:pathLst>
            </a:custGeom>
            <a:solidFill>
              <a:srgbClr val="8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17" name="Freeform 17"/>
            <p:cNvSpPr>
              <a:spLocks/>
            </p:cNvSpPr>
            <p:nvPr/>
          </p:nvSpPr>
          <p:spPr bwMode="auto">
            <a:xfrm>
              <a:off x="5698" y="1776"/>
              <a:ext cx="152" cy="136"/>
            </a:xfrm>
            <a:custGeom>
              <a:avLst/>
              <a:gdLst>
                <a:gd name="T0" fmla="*/ 2 w 152"/>
                <a:gd name="T1" fmla="*/ 39 h 136"/>
                <a:gd name="T2" fmla="*/ 4 w 152"/>
                <a:gd name="T3" fmla="*/ 47 h 136"/>
                <a:gd name="T4" fmla="*/ 9 w 152"/>
                <a:gd name="T5" fmla="*/ 52 h 136"/>
                <a:gd name="T6" fmla="*/ 66 w 152"/>
                <a:gd name="T7" fmla="*/ 128 h 136"/>
                <a:gd name="T8" fmla="*/ 86 w 152"/>
                <a:gd name="T9" fmla="*/ 134 h 136"/>
                <a:gd name="T10" fmla="*/ 103 w 152"/>
                <a:gd name="T11" fmla="*/ 135 h 136"/>
                <a:gd name="T12" fmla="*/ 120 w 152"/>
                <a:gd name="T13" fmla="*/ 133 h 136"/>
                <a:gd name="T14" fmla="*/ 131 w 152"/>
                <a:gd name="T15" fmla="*/ 125 h 136"/>
                <a:gd name="T16" fmla="*/ 140 w 152"/>
                <a:gd name="T17" fmla="*/ 118 h 136"/>
                <a:gd name="T18" fmla="*/ 148 w 152"/>
                <a:gd name="T19" fmla="*/ 103 h 136"/>
                <a:gd name="T20" fmla="*/ 151 w 152"/>
                <a:gd name="T21" fmla="*/ 94 h 136"/>
                <a:gd name="T22" fmla="*/ 151 w 152"/>
                <a:gd name="T23" fmla="*/ 85 h 136"/>
                <a:gd name="T24" fmla="*/ 147 w 152"/>
                <a:gd name="T25" fmla="*/ 74 h 136"/>
                <a:gd name="T26" fmla="*/ 141 w 152"/>
                <a:gd name="T27" fmla="*/ 58 h 136"/>
                <a:gd name="T28" fmla="*/ 136 w 152"/>
                <a:gd name="T29" fmla="*/ 44 h 136"/>
                <a:gd name="T30" fmla="*/ 130 w 152"/>
                <a:gd name="T31" fmla="*/ 33 h 136"/>
                <a:gd name="T32" fmla="*/ 121 w 152"/>
                <a:gd name="T33" fmla="*/ 18 h 136"/>
                <a:gd name="T34" fmla="*/ 112 w 152"/>
                <a:gd name="T35" fmla="*/ 12 h 136"/>
                <a:gd name="T36" fmla="*/ 105 w 152"/>
                <a:gd name="T37" fmla="*/ 9 h 136"/>
                <a:gd name="T38" fmla="*/ 99 w 152"/>
                <a:gd name="T39" fmla="*/ 4 h 136"/>
                <a:gd name="T40" fmla="*/ 92 w 152"/>
                <a:gd name="T41" fmla="*/ 1 h 136"/>
                <a:gd name="T42" fmla="*/ 83 w 152"/>
                <a:gd name="T43" fmla="*/ 0 h 136"/>
                <a:gd name="T44" fmla="*/ 74 w 152"/>
                <a:gd name="T45" fmla="*/ 0 h 136"/>
                <a:gd name="T46" fmla="*/ 58 w 152"/>
                <a:gd name="T47" fmla="*/ 0 h 136"/>
                <a:gd name="T48" fmla="*/ 46 w 152"/>
                <a:gd name="T49" fmla="*/ 4 h 136"/>
                <a:gd name="T50" fmla="*/ 31 w 152"/>
                <a:gd name="T51" fmla="*/ 5 h 136"/>
                <a:gd name="T52" fmla="*/ 16 w 152"/>
                <a:gd name="T53" fmla="*/ 5 h 136"/>
                <a:gd name="T54" fmla="*/ 10 w 152"/>
                <a:gd name="T55" fmla="*/ 9 h 136"/>
                <a:gd name="T56" fmla="*/ 6 w 152"/>
                <a:gd name="T57" fmla="*/ 13 h 136"/>
                <a:gd name="T58" fmla="*/ 1 w 152"/>
                <a:gd name="T59" fmla="*/ 23 h 136"/>
                <a:gd name="T60" fmla="*/ 0 w 152"/>
                <a:gd name="T61" fmla="*/ 30 h 136"/>
                <a:gd name="T62" fmla="*/ 2 w 152"/>
                <a:gd name="T63" fmla="*/ 39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2" h="136">
                  <a:moveTo>
                    <a:pt x="2" y="39"/>
                  </a:moveTo>
                  <a:lnTo>
                    <a:pt x="4" y="47"/>
                  </a:lnTo>
                  <a:lnTo>
                    <a:pt x="9" y="52"/>
                  </a:lnTo>
                  <a:lnTo>
                    <a:pt x="66" y="128"/>
                  </a:lnTo>
                  <a:lnTo>
                    <a:pt x="86" y="134"/>
                  </a:lnTo>
                  <a:lnTo>
                    <a:pt x="103" y="135"/>
                  </a:lnTo>
                  <a:lnTo>
                    <a:pt x="120" y="133"/>
                  </a:lnTo>
                  <a:lnTo>
                    <a:pt x="131" y="125"/>
                  </a:lnTo>
                  <a:lnTo>
                    <a:pt x="140" y="118"/>
                  </a:lnTo>
                  <a:lnTo>
                    <a:pt x="148" y="103"/>
                  </a:lnTo>
                  <a:lnTo>
                    <a:pt x="151" y="94"/>
                  </a:lnTo>
                  <a:lnTo>
                    <a:pt x="151" y="85"/>
                  </a:lnTo>
                  <a:lnTo>
                    <a:pt x="147" y="74"/>
                  </a:lnTo>
                  <a:lnTo>
                    <a:pt x="141" y="58"/>
                  </a:lnTo>
                  <a:lnTo>
                    <a:pt x="136" y="44"/>
                  </a:lnTo>
                  <a:lnTo>
                    <a:pt x="130" y="33"/>
                  </a:lnTo>
                  <a:lnTo>
                    <a:pt x="121" y="18"/>
                  </a:lnTo>
                  <a:lnTo>
                    <a:pt x="112" y="12"/>
                  </a:lnTo>
                  <a:lnTo>
                    <a:pt x="105" y="9"/>
                  </a:lnTo>
                  <a:lnTo>
                    <a:pt x="99" y="4"/>
                  </a:lnTo>
                  <a:lnTo>
                    <a:pt x="92" y="1"/>
                  </a:lnTo>
                  <a:lnTo>
                    <a:pt x="83" y="0"/>
                  </a:lnTo>
                  <a:lnTo>
                    <a:pt x="74" y="0"/>
                  </a:lnTo>
                  <a:lnTo>
                    <a:pt x="58" y="0"/>
                  </a:lnTo>
                  <a:lnTo>
                    <a:pt x="46" y="4"/>
                  </a:lnTo>
                  <a:lnTo>
                    <a:pt x="31" y="5"/>
                  </a:lnTo>
                  <a:lnTo>
                    <a:pt x="16" y="5"/>
                  </a:lnTo>
                  <a:lnTo>
                    <a:pt x="10" y="9"/>
                  </a:lnTo>
                  <a:lnTo>
                    <a:pt x="6" y="13"/>
                  </a:lnTo>
                  <a:lnTo>
                    <a:pt x="1" y="23"/>
                  </a:lnTo>
                  <a:lnTo>
                    <a:pt x="0" y="30"/>
                  </a:lnTo>
                  <a:lnTo>
                    <a:pt x="2" y="3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18" name="Freeform 18"/>
            <p:cNvSpPr>
              <a:spLocks/>
            </p:cNvSpPr>
            <p:nvPr/>
          </p:nvSpPr>
          <p:spPr bwMode="auto">
            <a:xfrm>
              <a:off x="5704" y="1824"/>
              <a:ext cx="65" cy="88"/>
            </a:xfrm>
            <a:custGeom>
              <a:avLst/>
              <a:gdLst>
                <a:gd name="T0" fmla="*/ 1 w 65"/>
                <a:gd name="T1" fmla="*/ 55 h 88"/>
                <a:gd name="T2" fmla="*/ 7 w 65"/>
                <a:gd name="T3" fmla="*/ 55 h 88"/>
                <a:gd name="T4" fmla="*/ 9 w 65"/>
                <a:gd name="T5" fmla="*/ 59 h 88"/>
                <a:gd name="T6" fmla="*/ 9 w 65"/>
                <a:gd name="T7" fmla="*/ 64 h 88"/>
                <a:gd name="T8" fmla="*/ 13 w 65"/>
                <a:gd name="T9" fmla="*/ 71 h 88"/>
                <a:gd name="T10" fmla="*/ 15 w 65"/>
                <a:gd name="T11" fmla="*/ 81 h 88"/>
                <a:gd name="T12" fmla="*/ 15 w 65"/>
                <a:gd name="T13" fmla="*/ 83 h 88"/>
                <a:gd name="T14" fmla="*/ 18 w 65"/>
                <a:gd name="T15" fmla="*/ 86 h 88"/>
                <a:gd name="T16" fmla="*/ 22 w 65"/>
                <a:gd name="T17" fmla="*/ 87 h 88"/>
                <a:gd name="T18" fmla="*/ 33 w 65"/>
                <a:gd name="T19" fmla="*/ 86 h 88"/>
                <a:gd name="T20" fmla="*/ 38 w 65"/>
                <a:gd name="T21" fmla="*/ 86 h 88"/>
                <a:gd name="T22" fmla="*/ 62 w 65"/>
                <a:gd name="T23" fmla="*/ 81 h 88"/>
                <a:gd name="T24" fmla="*/ 64 w 65"/>
                <a:gd name="T25" fmla="*/ 69 h 88"/>
                <a:gd name="T26" fmla="*/ 4 w 65"/>
                <a:gd name="T27" fmla="*/ 0 h 88"/>
                <a:gd name="T28" fmla="*/ 3 w 65"/>
                <a:gd name="T29" fmla="*/ 11 h 88"/>
                <a:gd name="T30" fmla="*/ 5 w 65"/>
                <a:gd name="T31" fmla="*/ 23 h 88"/>
                <a:gd name="T32" fmla="*/ 7 w 65"/>
                <a:gd name="T33" fmla="*/ 29 h 88"/>
                <a:gd name="T34" fmla="*/ 5 w 65"/>
                <a:gd name="T35" fmla="*/ 36 h 88"/>
                <a:gd name="T36" fmla="*/ 0 w 65"/>
                <a:gd name="T37" fmla="*/ 49 h 88"/>
                <a:gd name="T38" fmla="*/ 0 w 65"/>
                <a:gd name="T39" fmla="*/ 50 h 88"/>
                <a:gd name="T40" fmla="*/ 1 w 65"/>
                <a:gd name="T41" fmla="*/ 53 h 88"/>
                <a:gd name="T42" fmla="*/ 1 w 65"/>
                <a:gd name="T43" fmla="*/ 5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5" h="88">
                  <a:moveTo>
                    <a:pt x="1" y="55"/>
                  </a:moveTo>
                  <a:lnTo>
                    <a:pt x="7" y="55"/>
                  </a:lnTo>
                  <a:lnTo>
                    <a:pt x="9" y="59"/>
                  </a:lnTo>
                  <a:lnTo>
                    <a:pt x="9" y="64"/>
                  </a:lnTo>
                  <a:lnTo>
                    <a:pt x="13" y="71"/>
                  </a:lnTo>
                  <a:lnTo>
                    <a:pt x="15" y="81"/>
                  </a:lnTo>
                  <a:lnTo>
                    <a:pt x="15" y="83"/>
                  </a:lnTo>
                  <a:lnTo>
                    <a:pt x="18" y="86"/>
                  </a:lnTo>
                  <a:lnTo>
                    <a:pt x="22" y="87"/>
                  </a:lnTo>
                  <a:lnTo>
                    <a:pt x="33" y="86"/>
                  </a:lnTo>
                  <a:lnTo>
                    <a:pt x="38" y="86"/>
                  </a:lnTo>
                  <a:lnTo>
                    <a:pt x="62" y="81"/>
                  </a:lnTo>
                  <a:lnTo>
                    <a:pt x="64" y="69"/>
                  </a:lnTo>
                  <a:lnTo>
                    <a:pt x="4" y="0"/>
                  </a:lnTo>
                  <a:lnTo>
                    <a:pt x="3" y="11"/>
                  </a:lnTo>
                  <a:lnTo>
                    <a:pt x="5" y="23"/>
                  </a:lnTo>
                  <a:lnTo>
                    <a:pt x="7" y="29"/>
                  </a:lnTo>
                  <a:lnTo>
                    <a:pt x="5" y="36"/>
                  </a:lnTo>
                  <a:lnTo>
                    <a:pt x="0" y="49"/>
                  </a:lnTo>
                  <a:lnTo>
                    <a:pt x="0" y="50"/>
                  </a:lnTo>
                  <a:lnTo>
                    <a:pt x="1" y="53"/>
                  </a:lnTo>
                  <a:lnTo>
                    <a:pt x="1" y="55"/>
                  </a:lnTo>
                </a:path>
              </a:pathLst>
            </a:custGeom>
            <a:solidFill>
              <a:srgbClr val="A06050"/>
            </a:solidFill>
            <a:ln w="12700" cap="rnd" cmpd="sng">
              <a:solidFill>
                <a:srgbClr val="8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19" name="Freeform 19"/>
            <p:cNvSpPr>
              <a:spLocks/>
            </p:cNvSpPr>
            <p:nvPr/>
          </p:nvSpPr>
          <p:spPr bwMode="auto">
            <a:xfrm>
              <a:off x="5339" y="1953"/>
              <a:ext cx="566" cy="592"/>
            </a:xfrm>
            <a:custGeom>
              <a:avLst/>
              <a:gdLst>
                <a:gd name="T0" fmla="*/ 385 w 566"/>
                <a:gd name="T1" fmla="*/ 37 h 592"/>
                <a:gd name="T2" fmla="*/ 352 w 566"/>
                <a:gd name="T3" fmla="*/ 96 h 592"/>
                <a:gd name="T4" fmla="*/ 336 w 566"/>
                <a:gd name="T5" fmla="*/ 153 h 592"/>
                <a:gd name="T6" fmla="*/ 306 w 566"/>
                <a:gd name="T7" fmla="*/ 160 h 592"/>
                <a:gd name="T8" fmla="*/ 270 w 566"/>
                <a:gd name="T9" fmla="*/ 148 h 592"/>
                <a:gd name="T10" fmla="*/ 238 w 566"/>
                <a:gd name="T11" fmla="*/ 155 h 592"/>
                <a:gd name="T12" fmla="*/ 203 w 566"/>
                <a:gd name="T13" fmla="*/ 150 h 592"/>
                <a:gd name="T14" fmla="*/ 190 w 566"/>
                <a:gd name="T15" fmla="*/ 150 h 592"/>
                <a:gd name="T16" fmla="*/ 177 w 566"/>
                <a:gd name="T17" fmla="*/ 138 h 592"/>
                <a:gd name="T18" fmla="*/ 153 w 566"/>
                <a:gd name="T19" fmla="*/ 111 h 592"/>
                <a:gd name="T20" fmla="*/ 101 w 566"/>
                <a:gd name="T21" fmla="*/ 95 h 592"/>
                <a:gd name="T22" fmla="*/ 94 w 566"/>
                <a:gd name="T23" fmla="*/ 199 h 592"/>
                <a:gd name="T24" fmla="*/ 43 w 566"/>
                <a:gd name="T25" fmla="*/ 291 h 592"/>
                <a:gd name="T26" fmla="*/ 78 w 566"/>
                <a:gd name="T27" fmla="*/ 426 h 592"/>
                <a:gd name="T28" fmla="*/ 66 w 566"/>
                <a:gd name="T29" fmla="*/ 530 h 592"/>
                <a:gd name="T30" fmla="*/ 151 w 566"/>
                <a:gd name="T31" fmla="*/ 541 h 592"/>
                <a:gd name="T32" fmla="*/ 169 w 566"/>
                <a:gd name="T33" fmla="*/ 412 h 592"/>
                <a:gd name="T34" fmla="*/ 178 w 566"/>
                <a:gd name="T35" fmla="*/ 351 h 592"/>
                <a:gd name="T36" fmla="*/ 205 w 566"/>
                <a:gd name="T37" fmla="*/ 348 h 592"/>
                <a:gd name="T38" fmla="*/ 250 w 566"/>
                <a:gd name="T39" fmla="*/ 365 h 592"/>
                <a:gd name="T40" fmla="*/ 330 w 566"/>
                <a:gd name="T41" fmla="*/ 407 h 592"/>
                <a:gd name="T42" fmla="*/ 347 w 566"/>
                <a:gd name="T43" fmla="*/ 458 h 592"/>
                <a:gd name="T44" fmla="*/ 290 w 566"/>
                <a:gd name="T45" fmla="*/ 488 h 592"/>
                <a:gd name="T46" fmla="*/ 243 w 566"/>
                <a:gd name="T47" fmla="*/ 495 h 592"/>
                <a:gd name="T48" fmla="*/ 235 w 566"/>
                <a:gd name="T49" fmla="*/ 526 h 592"/>
                <a:gd name="T50" fmla="*/ 203 w 566"/>
                <a:gd name="T51" fmla="*/ 571 h 592"/>
                <a:gd name="T52" fmla="*/ 200 w 566"/>
                <a:gd name="T53" fmla="*/ 589 h 592"/>
                <a:gd name="T54" fmla="*/ 225 w 566"/>
                <a:gd name="T55" fmla="*/ 578 h 592"/>
                <a:gd name="T56" fmla="*/ 238 w 566"/>
                <a:gd name="T57" fmla="*/ 553 h 592"/>
                <a:gd name="T58" fmla="*/ 279 w 566"/>
                <a:gd name="T59" fmla="*/ 539 h 592"/>
                <a:gd name="T60" fmla="*/ 345 w 566"/>
                <a:gd name="T61" fmla="*/ 526 h 592"/>
                <a:gd name="T62" fmla="*/ 417 w 566"/>
                <a:gd name="T63" fmla="*/ 532 h 592"/>
                <a:gd name="T64" fmla="*/ 472 w 566"/>
                <a:gd name="T65" fmla="*/ 550 h 592"/>
                <a:gd name="T66" fmla="*/ 487 w 566"/>
                <a:gd name="T67" fmla="*/ 578 h 592"/>
                <a:gd name="T68" fmla="*/ 508 w 566"/>
                <a:gd name="T69" fmla="*/ 566 h 592"/>
                <a:gd name="T70" fmla="*/ 487 w 566"/>
                <a:gd name="T71" fmla="*/ 526 h 592"/>
                <a:gd name="T72" fmla="*/ 451 w 566"/>
                <a:gd name="T73" fmla="*/ 509 h 592"/>
                <a:gd name="T74" fmla="*/ 505 w 566"/>
                <a:gd name="T75" fmla="*/ 530 h 592"/>
                <a:gd name="T76" fmla="*/ 532 w 566"/>
                <a:gd name="T77" fmla="*/ 523 h 592"/>
                <a:gd name="T78" fmla="*/ 519 w 566"/>
                <a:gd name="T79" fmla="*/ 493 h 592"/>
                <a:gd name="T80" fmla="*/ 473 w 566"/>
                <a:gd name="T81" fmla="*/ 483 h 592"/>
                <a:gd name="T82" fmla="*/ 394 w 566"/>
                <a:gd name="T83" fmla="*/ 479 h 592"/>
                <a:gd name="T84" fmla="*/ 378 w 566"/>
                <a:gd name="T85" fmla="*/ 447 h 592"/>
                <a:gd name="T86" fmla="*/ 393 w 566"/>
                <a:gd name="T87" fmla="*/ 410 h 592"/>
                <a:gd name="T88" fmla="*/ 442 w 566"/>
                <a:gd name="T89" fmla="*/ 348 h 592"/>
                <a:gd name="T90" fmla="*/ 483 w 566"/>
                <a:gd name="T91" fmla="*/ 262 h 592"/>
                <a:gd name="T92" fmla="*/ 521 w 566"/>
                <a:gd name="T93" fmla="*/ 183 h 592"/>
                <a:gd name="T94" fmla="*/ 542 w 566"/>
                <a:gd name="T95" fmla="*/ 129 h 592"/>
                <a:gd name="T96" fmla="*/ 558 w 566"/>
                <a:gd name="T97" fmla="*/ 82 h 592"/>
                <a:gd name="T98" fmla="*/ 565 w 566"/>
                <a:gd name="T99" fmla="*/ 35 h 592"/>
                <a:gd name="T100" fmla="*/ 548 w 566"/>
                <a:gd name="T101" fmla="*/ 10 h 592"/>
                <a:gd name="T102" fmla="*/ 522 w 566"/>
                <a:gd name="T103" fmla="*/ 0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66" h="592">
                  <a:moveTo>
                    <a:pt x="404" y="10"/>
                  </a:moveTo>
                  <a:lnTo>
                    <a:pt x="391" y="24"/>
                  </a:lnTo>
                  <a:lnTo>
                    <a:pt x="385" y="37"/>
                  </a:lnTo>
                  <a:lnTo>
                    <a:pt x="371" y="56"/>
                  </a:lnTo>
                  <a:lnTo>
                    <a:pt x="357" y="73"/>
                  </a:lnTo>
                  <a:lnTo>
                    <a:pt x="352" y="96"/>
                  </a:lnTo>
                  <a:lnTo>
                    <a:pt x="348" y="118"/>
                  </a:lnTo>
                  <a:lnTo>
                    <a:pt x="347" y="135"/>
                  </a:lnTo>
                  <a:lnTo>
                    <a:pt x="336" y="153"/>
                  </a:lnTo>
                  <a:lnTo>
                    <a:pt x="327" y="155"/>
                  </a:lnTo>
                  <a:lnTo>
                    <a:pt x="323" y="156"/>
                  </a:lnTo>
                  <a:lnTo>
                    <a:pt x="306" y="160"/>
                  </a:lnTo>
                  <a:lnTo>
                    <a:pt x="290" y="156"/>
                  </a:lnTo>
                  <a:lnTo>
                    <a:pt x="277" y="153"/>
                  </a:lnTo>
                  <a:lnTo>
                    <a:pt x="270" y="148"/>
                  </a:lnTo>
                  <a:lnTo>
                    <a:pt x="260" y="155"/>
                  </a:lnTo>
                  <a:lnTo>
                    <a:pt x="256" y="156"/>
                  </a:lnTo>
                  <a:lnTo>
                    <a:pt x="238" y="155"/>
                  </a:lnTo>
                  <a:lnTo>
                    <a:pt x="222" y="159"/>
                  </a:lnTo>
                  <a:lnTo>
                    <a:pt x="214" y="156"/>
                  </a:lnTo>
                  <a:lnTo>
                    <a:pt x="203" y="150"/>
                  </a:lnTo>
                  <a:lnTo>
                    <a:pt x="199" y="150"/>
                  </a:lnTo>
                  <a:lnTo>
                    <a:pt x="195" y="150"/>
                  </a:lnTo>
                  <a:lnTo>
                    <a:pt x="190" y="150"/>
                  </a:lnTo>
                  <a:lnTo>
                    <a:pt x="185" y="148"/>
                  </a:lnTo>
                  <a:lnTo>
                    <a:pt x="181" y="143"/>
                  </a:lnTo>
                  <a:lnTo>
                    <a:pt x="177" y="138"/>
                  </a:lnTo>
                  <a:lnTo>
                    <a:pt x="172" y="135"/>
                  </a:lnTo>
                  <a:lnTo>
                    <a:pt x="160" y="120"/>
                  </a:lnTo>
                  <a:lnTo>
                    <a:pt x="153" y="111"/>
                  </a:lnTo>
                  <a:lnTo>
                    <a:pt x="142" y="96"/>
                  </a:lnTo>
                  <a:lnTo>
                    <a:pt x="123" y="73"/>
                  </a:lnTo>
                  <a:lnTo>
                    <a:pt x="101" y="95"/>
                  </a:lnTo>
                  <a:lnTo>
                    <a:pt x="182" y="183"/>
                  </a:lnTo>
                  <a:lnTo>
                    <a:pt x="108" y="187"/>
                  </a:lnTo>
                  <a:lnTo>
                    <a:pt x="94" y="199"/>
                  </a:lnTo>
                  <a:lnTo>
                    <a:pt x="75" y="227"/>
                  </a:lnTo>
                  <a:lnTo>
                    <a:pt x="55" y="273"/>
                  </a:lnTo>
                  <a:lnTo>
                    <a:pt x="43" y="291"/>
                  </a:lnTo>
                  <a:lnTo>
                    <a:pt x="0" y="395"/>
                  </a:lnTo>
                  <a:lnTo>
                    <a:pt x="73" y="419"/>
                  </a:lnTo>
                  <a:lnTo>
                    <a:pt x="78" y="426"/>
                  </a:lnTo>
                  <a:lnTo>
                    <a:pt x="78" y="435"/>
                  </a:lnTo>
                  <a:lnTo>
                    <a:pt x="75" y="458"/>
                  </a:lnTo>
                  <a:lnTo>
                    <a:pt x="66" y="530"/>
                  </a:lnTo>
                  <a:lnTo>
                    <a:pt x="72" y="532"/>
                  </a:lnTo>
                  <a:lnTo>
                    <a:pt x="140" y="550"/>
                  </a:lnTo>
                  <a:lnTo>
                    <a:pt x="151" y="541"/>
                  </a:lnTo>
                  <a:lnTo>
                    <a:pt x="154" y="496"/>
                  </a:lnTo>
                  <a:lnTo>
                    <a:pt x="166" y="428"/>
                  </a:lnTo>
                  <a:lnTo>
                    <a:pt x="169" y="412"/>
                  </a:lnTo>
                  <a:lnTo>
                    <a:pt x="173" y="386"/>
                  </a:lnTo>
                  <a:lnTo>
                    <a:pt x="175" y="375"/>
                  </a:lnTo>
                  <a:lnTo>
                    <a:pt x="178" y="351"/>
                  </a:lnTo>
                  <a:lnTo>
                    <a:pt x="183" y="347"/>
                  </a:lnTo>
                  <a:lnTo>
                    <a:pt x="191" y="347"/>
                  </a:lnTo>
                  <a:lnTo>
                    <a:pt x="205" y="348"/>
                  </a:lnTo>
                  <a:lnTo>
                    <a:pt x="222" y="353"/>
                  </a:lnTo>
                  <a:lnTo>
                    <a:pt x="238" y="359"/>
                  </a:lnTo>
                  <a:lnTo>
                    <a:pt x="250" y="365"/>
                  </a:lnTo>
                  <a:lnTo>
                    <a:pt x="284" y="381"/>
                  </a:lnTo>
                  <a:lnTo>
                    <a:pt x="315" y="400"/>
                  </a:lnTo>
                  <a:lnTo>
                    <a:pt x="330" y="407"/>
                  </a:lnTo>
                  <a:lnTo>
                    <a:pt x="345" y="419"/>
                  </a:lnTo>
                  <a:lnTo>
                    <a:pt x="349" y="449"/>
                  </a:lnTo>
                  <a:lnTo>
                    <a:pt x="347" y="458"/>
                  </a:lnTo>
                  <a:lnTo>
                    <a:pt x="343" y="483"/>
                  </a:lnTo>
                  <a:lnTo>
                    <a:pt x="314" y="486"/>
                  </a:lnTo>
                  <a:lnTo>
                    <a:pt x="290" y="488"/>
                  </a:lnTo>
                  <a:lnTo>
                    <a:pt x="265" y="489"/>
                  </a:lnTo>
                  <a:lnTo>
                    <a:pt x="248" y="494"/>
                  </a:lnTo>
                  <a:lnTo>
                    <a:pt x="243" y="495"/>
                  </a:lnTo>
                  <a:lnTo>
                    <a:pt x="238" y="503"/>
                  </a:lnTo>
                  <a:lnTo>
                    <a:pt x="235" y="523"/>
                  </a:lnTo>
                  <a:lnTo>
                    <a:pt x="235" y="526"/>
                  </a:lnTo>
                  <a:lnTo>
                    <a:pt x="213" y="538"/>
                  </a:lnTo>
                  <a:lnTo>
                    <a:pt x="206" y="550"/>
                  </a:lnTo>
                  <a:lnTo>
                    <a:pt x="203" y="571"/>
                  </a:lnTo>
                  <a:lnTo>
                    <a:pt x="199" y="579"/>
                  </a:lnTo>
                  <a:lnTo>
                    <a:pt x="198" y="585"/>
                  </a:lnTo>
                  <a:lnTo>
                    <a:pt x="200" y="589"/>
                  </a:lnTo>
                  <a:lnTo>
                    <a:pt x="216" y="591"/>
                  </a:lnTo>
                  <a:lnTo>
                    <a:pt x="225" y="585"/>
                  </a:lnTo>
                  <a:lnTo>
                    <a:pt x="225" y="578"/>
                  </a:lnTo>
                  <a:lnTo>
                    <a:pt x="220" y="565"/>
                  </a:lnTo>
                  <a:lnTo>
                    <a:pt x="221" y="561"/>
                  </a:lnTo>
                  <a:lnTo>
                    <a:pt x="238" y="553"/>
                  </a:lnTo>
                  <a:lnTo>
                    <a:pt x="243" y="551"/>
                  </a:lnTo>
                  <a:lnTo>
                    <a:pt x="261" y="544"/>
                  </a:lnTo>
                  <a:lnTo>
                    <a:pt x="279" y="539"/>
                  </a:lnTo>
                  <a:lnTo>
                    <a:pt x="298" y="535"/>
                  </a:lnTo>
                  <a:lnTo>
                    <a:pt x="311" y="531"/>
                  </a:lnTo>
                  <a:lnTo>
                    <a:pt x="345" y="526"/>
                  </a:lnTo>
                  <a:lnTo>
                    <a:pt x="368" y="519"/>
                  </a:lnTo>
                  <a:lnTo>
                    <a:pt x="396" y="526"/>
                  </a:lnTo>
                  <a:lnTo>
                    <a:pt x="417" y="532"/>
                  </a:lnTo>
                  <a:lnTo>
                    <a:pt x="445" y="541"/>
                  </a:lnTo>
                  <a:lnTo>
                    <a:pt x="452" y="541"/>
                  </a:lnTo>
                  <a:lnTo>
                    <a:pt x="472" y="550"/>
                  </a:lnTo>
                  <a:lnTo>
                    <a:pt x="478" y="553"/>
                  </a:lnTo>
                  <a:lnTo>
                    <a:pt x="481" y="555"/>
                  </a:lnTo>
                  <a:lnTo>
                    <a:pt x="487" y="578"/>
                  </a:lnTo>
                  <a:lnTo>
                    <a:pt x="487" y="587"/>
                  </a:lnTo>
                  <a:lnTo>
                    <a:pt x="511" y="586"/>
                  </a:lnTo>
                  <a:lnTo>
                    <a:pt x="508" y="566"/>
                  </a:lnTo>
                  <a:lnTo>
                    <a:pt x="506" y="557"/>
                  </a:lnTo>
                  <a:lnTo>
                    <a:pt x="499" y="541"/>
                  </a:lnTo>
                  <a:lnTo>
                    <a:pt x="487" y="526"/>
                  </a:lnTo>
                  <a:lnTo>
                    <a:pt x="483" y="526"/>
                  </a:lnTo>
                  <a:lnTo>
                    <a:pt x="443" y="509"/>
                  </a:lnTo>
                  <a:lnTo>
                    <a:pt x="451" y="509"/>
                  </a:lnTo>
                  <a:lnTo>
                    <a:pt x="501" y="507"/>
                  </a:lnTo>
                  <a:lnTo>
                    <a:pt x="505" y="517"/>
                  </a:lnTo>
                  <a:lnTo>
                    <a:pt x="505" y="530"/>
                  </a:lnTo>
                  <a:lnTo>
                    <a:pt x="506" y="538"/>
                  </a:lnTo>
                  <a:lnTo>
                    <a:pt x="533" y="535"/>
                  </a:lnTo>
                  <a:lnTo>
                    <a:pt x="532" y="523"/>
                  </a:lnTo>
                  <a:lnTo>
                    <a:pt x="528" y="509"/>
                  </a:lnTo>
                  <a:lnTo>
                    <a:pt x="525" y="501"/>
                  </a:lnTo>
                  <a:lnTo>
                    <a:pt x="519" y="493"/>
                  </a:lnTo>
                  <a:lnTo>
                    <a:pt x="510" y="483"/>
                  </a:lnTo>
                  <a:lnTo>
                    <a:pt x="496" y="482"/>
                  </a:lnTo>
                  <a:lnTo>
                    <a:pt x="473" y="483"/>
                  </a:lnTo>
                  <a:lnTo>
                    <a:pt x="445" y="484"/>
                  </a:lnTo>
                  <a:lnTo>
                    <a:pt x="430" y="484"/>
                  </a:lnTo>
                  <a:lnTo>
                    <a:pt x="394" y="479"/>
                  </a:lnTo>
                  <a:lnTo>
                    <a:pt x="386" y="474"/>
                  </a:lnTo>
                  <a:lnTo>
                    <a:pt x="385" y="462"/>
                  </a:lnTo>
                  <a:lnTo>
                    <a:pt x="378" y="447"/>
                  </a:lnTo>
                  <a:lnTo>
                    <a:pt x="376" y="423"/>
                  </a:lnTo>
                  <a:lnTo>
                    <a:pt x="379" y="416"/>
                  </a:lnTo>
                  <a:lnTo>
                    <a:pt x="393" y="410"/>
                  </a:lnTo>
                  <a:lnTo>
                    <a:pt x="410" y="395"/>
                  </a:lnTo>
                  <a:lnTo>
                    <a:pt x="422" y="382"/>
                  </a:lnTo>
                  <a:lnTo>
                    <a:pt x="442" y="348"/>
                  </a:lnTo>
                  <a:lnTo>
                    <a:pt x="450" y="332"/>
                  </a:lnTo>
                  <a:lnTo>
                    <a:pt x="457" y="316"/>
                  </a:lnTo>
                  <a:lnTo>
                    <a:pt x="483" y="262"/>
                  </a:lnTo>
                  <a:lnTo>
                    <a:pt x="499" y="228"/>
                  </a:lnTo>
                  <a:lnTo>
                    <a:pt x="511" y="203"/>
                  </a:lnTo>
                  <a:lnTo>
                    <a:pt x="521" y="183"/>
                  </a:lnTo>
                  <a:lnTo>
                    <a:pt x="532" y="156"/>
                  </a:lnTo>
                  <a:lnTo>
                    <a:pt x="537" y="142"/>
                  </a:lnTo>
                  <a:lnTo>
                    <a:pt x="542" y="129"/>
                  </a:lnTo>
                  <a:lnTo>
                    <a:pt x="552" y="100"/>
                  </a:lnTo>
                  <a:lnTo>
                    <a:pt x="555" y="90"/>
                  </a:lnTo>
                  <a:lnTo>
                    <a:pt x="558" y="82"/>
                  </a:lnTo>
                  <a:lnTo>
                    <a:pt x="564" y="62"/>
                  </a:lnTo>
                  <a:lnTo>
                    <a:pt x="564" y="53"/>
                  </a:lnTo>
                  <a:lnTo>
                    <a:pt x="565" y="35"/>
                  </a:lnTo>
                  <a:lnTo>
                    <a:pt x="558" y="19"/>
                  </a:lnTo>
                  <a:lnTo>
                    <a:pt x="554" y="16"/>
                  </a:lnTo>
                  <a:lnTo>
                    <a:pt x="548" y="10"/>
                  </a:lnTo>
                  <a:lnTo>
                    <a:pt x="541" y="6"/>
                  </a:lnTo>
                  <a:lnTo>
                    <a:pt x="529" y="0"/>
                  </a:lnTo>
                  <a:lnTo>
                    <a:pt x="522" y="0"/>
                  </a:lnTo>
                  <a:lnTo>
                    <a:pt x="404" y="10"/>
                  </a:lnTo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20" name="Freeform 20"/>
            <p:cNvSpPr>
              <a:spLocks/>
            </p:cNvSpPr>
            <p:nvPr/>
          </p:nvSpPr>
          <p:spPr bwMode="auto">
            <a:xfrm>
              <a:off x="5711" y="1816"/>
              <a:ext cx="61" cy="89"/>
            </a:xfrm>
            <a:custGeom>
              <a:avLst/>
              <a:gdLst>
                <a:gd name="T0" fmla="*/ 5 w 61"/>
                <a:gd name="T1" fmla="*/ 30 h 89"/>
                <a:gd name="T2" fmla="*/ 6 w 61"/>
                <a:gd name="T3" fmla="*/ 35 h 89"/>
                <a:gd name="T4" fmla="*/ 6 w 61"/>
                <a:gd name="T5" fmla="*/ 37 h 89"/>
                <a:gd name="T6" fmla="*/ 1 w 61"/>
                <a:gd name="T7" fmla="*/ 53 h 89"/>
                <a:gd name="T8" fmla="*/ 0 w 61"/>
                <a:gd name="T9" fmla="*/ 54 h 89"/>
                <a:gd name="T10" fmla="*/ 1 w 61"/>
                <a:gd name="T11" fmla="*/ 55 h 89"/>
                <a:gd name="T12" fmla="*/ 2 w 61"/>
                <a:gd name="T13" fmla="*/ 56 h 89"/>
                <a:gd name="T14" fmla="*/ 4 w 61"/>
                <a:gd name="T15" fmla="*/ 55 h 89"/>
                <a:gd name="T16" fmla="*/ 6 w 61"/>
                <a:gd name="T17" fmla="*/ 55 h 89"/>
                <a:gd name="T18" fmla="*/ 10 w 61"/>
                <a:gd name="T19" fmla="*/ 56 h 89"/>
                <a:gd name="T20" fmla="*/ 12 w 61"/>
                <a:gd name="T21" fmla="*/ 55 h 89"/>
                <a:gd name="T22" fmla="*/ 13 w 61"/>
                <a:gd name="T23" fmla="*/ 54 h 89"/>
                <a:gd name="T24" fmla="*/ 11 w 61"/>
                <a:gd name="T25" fmla="*/ 52 h 89"/>
                <a:gd name="T26" fmla="*/ 13 w 61"/>
                <a:gd name="T27" fmla="*/ 55 h 89"/>
                <a:gd name="T28" fmla="*/ 13 w 61"/>
                <a:gd name="T29" fmla="*/ 59 h 89"/>
                <a:gd name="T30" fmla="*/ 10 w 61"/>
                <a:gd name="T31" fmla="*/ 59 h 89"/>
                <a:gd name="T32" fmla="*/ 8 w 61"/>
                <a:gd name="T33" fmla="*/ 59 h 89"/>
                <a:gd name="T34" fmla="*/ 10 w 61"/>
                <a:gd name="T35" fmla="*/ 62 h 89"/>
                <a:gd name="T36" fmla="*/ 10 w 61"/>
                <a:gd name="T37" fmla="*/ 67 h 89"/>
                <a:gd name="T38" fmla="*/ 9 w 61"/>
                <a:gd name="T39" fmla="*/ 67 h 89"/>
                <a:gd name="T40" fmla="*/ 10 w 61"/>
                <a:gd name="T41" fmla="*/ 72 h 89"/>
                <a:gd name="T42" fmla="*/ 15 w 61"/>
                <a:gd name="T43" fmla="*/ 72 h 89"/>
                <a:gd name="T44" fmla="*/ 12 w 61"/>
                <a:gd name="T45" fmla="*/ 73 h 89"/>
                <a:gd name="T46" fmla="*/ 12 w 61"/>
                <a:gd name="T47" fmla="*/ 79 h 89"/>
                <a:gd name="T48" fmla="*/ 13 w 61"/>
                <a:gd name="T49" fmla="*/ 85 h 89"/>
                <a:gd name="T50" fmla="*/ 16 w 61"/>
                <a:gd name="T51" fmla="*/ 87 h 89"/>
                <a:gd name="T52" fmla="*/ 19 w 61"/>
                <a:gd name="T53" fmla="*/ 88 h 89"/>
                <a:gd name="T54" fmla="*/ 47 w 61"/>
                <a:gd name="T55" fmla="*/ 82 h 89"/>
                <a:gd name="T56" fmla="*/ 54 w 61"/>
                <a:gd name="T57" fmla="*/ 79 h 89"/>
                <a:gd name="T58" fmla="*/ 57 w 61"/>
                <a:gd name="T59" fmla="*/ 76 h 89"/>
                <a:gd name="T60" fmla="*/ 58 w 61"/>
                <a:gd name="T61" fmla="*/ 71 h 89"/>
                <a:gd name="T62" fmla="*/ 60 w 61"/>
                <a:gd name="T63" fmla="*/ 46 h 89"/>
                <a:gd name="T64" fmla="*/ 54 w 61"/>
                <a:gd name="T65" fmla="*/ 44 h 89"/>
                <a:gd name="T66" fmla="*/ 50 w 61"/>
                <a:gd name="T67" fmla="*/ 41 h 89"/>
                <a:gd name="T68" fmla="*/ 42 w 61"/>
                <a:gd name="T69" fmla="*/ 33 h 89"/>
                <a:gd name="T70" fmla="*/ 33 w 61"/>
                <a:gd name="T71" fmla="*/ 28 h 89"/>
                <a:gd name="T72" fmla="*/ 29 w 61"/>
                <a:gd name="T73" fmla="*/ 24 h 89"/>
                <a:gd name="T74" fmla="*/ 24 w 61"/>
                <a:gd name="T75" fmla="*/ 15 h 89"/>
                <a:gd name="T76" fmla="*/ 21 w 61"/>
                <a:gd name="T77" fmla="*/ 11 h 89"/>
                <a:gd name="T78" fmla="*/ 16 w 61"/>
                <a:gd name="T79" fmla="*/ 8 h 89"/>
                <a:gd name="T80" fmla="*/ 13 w 61"/>
                <a:gd name="T81" fmla="*/ 3 h 89"/>
                <a:gd name="T82" fmla="*/ 10 w 61"/>
                <a:gd name="T83" fmla="*/ 0 h 89"/>
                <a:gd name="T84" fmla="*/ 6 w 61"/>
                <a:gd name="T85" fmla="*/ 2 h 89"/>
                <a:gd name="T86" fmla="*/ 5 w 61"/>
                <a:gd name="T87" fmla="*/ 8 h 89"/>
                <a:gd name="T88" fmla="*/ 4 w 61"/>
                <a:gd name="T89" fmla="*/ 15 h 89"/>
                <a:gd name="T90" fmla="*/ 3 w 61"/>
                <a:gd name="T91" fmla="*/ 18 h 89"/>
                <a:gd name="T92" fmla="*/ 5 w 61"/>
                <a:gd name="T93" fmla="*/ 3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1" h="89">
                  <a:moveTo>
                    <a:pt x="5" y="30"/>
                  </a:moveTo>
                  <a:lnTo>
                    <a:pt x="6" y="35"/>
                  </a:lnTo>
                  <a:lnTo>
                    <a:pt x="6" y="37"/>
                  </a:lnTo>
                  <a:lnTo>
                    <a:pt x="1" y="53"/>
                  </a:lnTo>
                  <a:lnTo>
                    <a:pt x="0" y="54"/>
                  </a:lnTo>
                  <a:lnTo>
                    <a:pt x="1" y="55"/>
                  </a:lnTo>
                  <a:lnTo>
                    <a:pt x="2" y="56"/>
                  </a:lnTo>
                  <a:lnTo>
                    <a:pt x="4" y="55"/>
                  </a:lnTo>
                  <a:lnTo>
                    <a:pt x="6" y="55"/>
                  </a:lnTo>
                  <a:lnTo>
                    <a:pt x="10" y="56"/>
                  </a:lnTo>
                  <a:lnTo>
                    <a:pt x="12" y="55"/>
                  </a:lnTo>
                  <a:lnTo>
                    <a:pt x="13" y="54"/>
                  </a:lnTo>
                  <a:lnTo>
                    <a:pt x="11" y="52"/>
                  </a:lnTo>
                  <a:lnTo>
                    <a:pt x="13" y="55"/>
                  </a:lnTo>
                  <a:lnTo>
                    <a:pt x="13" y="59"/>
                  </a:lnTo>
                  <a:lnTo>
                    <a:pt x="10" y="59"/>
                  </a:lnTo>
                  <a:lnTo>
                    <a:pt x="8" y="59"/>
                  </a:lnTo>
                  <a:lnTo>
                    <a:pt x="10" y="62"/>
                  </a:lnTo>
                  <a:lnTo>
                    <a:pt x="10" y="67"/>
                  </a:lnTo>
                  <a:lnTo>
                    <a:pt x="9" y="67"/>
                  </a:lnTo>
                  <a:lnTo>
                    <a:pt x="10" y="72"/>
                  </a:lnTo>
                  <a:lnTo>
                    <a:pt x="15" y="72"/>
                  </a:lnTo>
                  <a:lnTo>
                    <a:pt x="12" y="73"/>
                  </a:lnTo>
                  <a:lnTo>
                    <a:pt x="12" y="79"/>
                  </a:lnTo>
                  <a:lnTo>
                    <a:pt x="13" y="85"/>
                  </a:lnTo>
                  <a:lnTo>
                    <a:pt x="16" y="87"/>
                  </a:lnTo>
                  <a:lnTo>
                    <a:pt x="19" y="88"/>
                  </a:lnTo>
                  <a:lnTo>
                    <a:pt x="47" y="82"/>
                  </a:lnTo>
                  <a:lnTo>
                    <a:pt x="54" y="79"/>
                  </a:lnTo>
                  <a:lnTo>
                    <a:pt x="57" y="76"/>
                  </a:lnTo>
                  <a:lnTo>
                    <a:pt x="58" y="71"/>
                  </a:lnTo>
                  <a:lnTo>
                    <a:pt x="60" y="46"/>
                  </a:lnTo>
                  <a:lnTo>
                    <a:pt x="54" y="44"/>
                  </a:lnTo>
                  <a:lnTo>
                    <a:pt x="50" y="41"/>
                  </a:lnTo>
                  <a:lnTo>
                    <a:pt x="42" y="33"/>
                  </a:lnTo>
                  <a:lnTo>
                    <a:pt x="33" y="28"/>
                  </a:lnTo>
                  <a:lnTo>
                    <a:pt x="29" y="24"/>
                  </a:lnTo>
                  <a:lnTo>
                    <a:pt x="24" y="15"/>
                  </a:lnTo>
                  <a:lnTo>
                    <a:pt x="21" y="11"/>
                  </a:lnTo>
                  <a:lnTo>
                    <a:pt x="16" y="8"/>
                  </a:lnTo>
                  <a:lnTo>
                    <a:pt x="13" y="3"/>
                  </a:lnTo>
                  <a:lnTo>
                    <a:pt x="10" y="0"/>
                  </a:lnTo>
                  <a:lnTo>
                    <a:pt x="6" y="2"/>
                  </a:lnTo>
                  <a:lnTo>
                    <a:pt x="5" y="8"/>
                  </a:lnTo>
                  <a:lnTo>
                    <a:pt x="4" y="15"/>
                  </a:lnTo>
                  <a:lnTo>
                    <a:pt x="3" y="18"/>
                  </a:lnTo>
                  <a:lnTo>
                    <a:pt x="5" y="3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21" name="Freeform 21"/>
            <p:cNvSpPr>
              <a:spLocks/>
            </p:cNvSpPr>
            <p:nvPr/>
          </p:nvSpPr>
          <p:spPr bwMode="auto">
            <a:xfrm>
              <a:off x="5774" y="1867"/>
              <a:ext cx="6" cy="10"/>
            </a:xfrm>
            <a:custGeom>
              <a:avLst/>
              <a:gdLst>
                <a:gd name="T0" fmla="*/ 1 w 6"/>
                <a:gd name="T1" fmla="*/ 0 h 10"/>
                <a:gd name="T2" fmla="*/ 0 w 6"/>
                <a:gd name="T3" fmla="*/ 9 h 10"/>
                <a:gd name="T4" fmla="*/ 2 w 6"/>
                <a:gd name="T5" fmla="*/ 7 h 10"/>
                <a:gd name="T6" fmla="*/ 4 w 6"/>
                <a:gd name="T7" fmla="*/ 3 h 10"/>
                <a:gd name="T8" fmla="*/ 5 w 6"/>
                <a:gd name="T9" fmla="*/ 0 h 10"/>
                <a:gd name="T10" fmla="*/ 1 w 6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0">
                  <a:moveTo>
                    <a:pt x="1" y="0"/>
                  </a:moveTo>
                  <a:lnTo>
                    <a:pt x="0" y="9"/>
                  </a:lnTo>
                  <a:lnTo>
                    <a:pt x="2" y="7"/>
                  </a:lnTo>
                  <a:lnTo>
                    <a:pt x="4" y="3"/>
                  </a:lnTo>
                  <a:lnTo>
                    <a:pt x="5" y="0"/>
                  </a:lnTo>
                  <a:lnTo>
                    <a:pt x="1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22" name="Freeform 22"/>
            <p:cNvSpPr>
              <a:spLocks/>
            </p:cNvSpPr>
            <p:nvPr/>
          </p:nvSpPr>
          <p:spPr bwMode="auto">
            <a:xfrm>
              <a:off x="5750" y="1905"/>
              <a:ext cx="49" cy="41"/>
            </a:xfrm>
            <a:custGeom>
              <a:avLst/>
              <a:gdLst>
                <a:gd name="T0" fmla="*/ 5 w 49"/>
                <a:gd name="T1" fmla="*/ 40 h 41"/>
                <a:gd name="T2" fmla="*/ 30 w 49"/>
                <a:gd name="T3" fmla="*/ 27 h 41"/>
                <a:gd name="T4" fmla="*/ 48 w 49"/>
                <a:gd name="T5" fmla="*/ 21 h 41"/>
                <a:gd name="T6" fmla="*/ 45 w 49"/>
                <a:gd name="T7" fmla="*/ 5 h 41"/>
                <a:gd name="T8" fmla="*/ 35 w 49"/>
                <a:gd name="T9" fmla="*/ 4 h 41"/>
                <a:gd name="T10" fmla="*/ 20 w 49"/>
                <a:gd name="T11" fmla="*/ 0 h 41"/>
                <a:gd name="T12" fmla="*/ 0 w 49"/>
                <a:gd name="T13" fmla="*/ 4 h 41"/>
                <a:gd name="T14" fmla="*/ 7 w 49"/>
                <a:gd name="T15" fmla="*/ 22 h 41"/>
                <a:gd name="T16" fmla="*/ 5 w 49"/>
                <a:gd name="T17" fmla="*/ 4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1">
                  <a:moveTo>
                    <a:pt x="5" y="40"/>
                  </a:moveTo>
                  <a:lnTo>
                    <a:pt x="30" y="27"/>
                  </a:lnTo>
                  <a:lnTo>
                    <a:pt x="48" y="21"/>
                  </a:lnTo>
                  <a:lnTo>
                    <a:pt x="45" y="5"/>
                  </a:lnTo>
                  <a:lnTo>
                    <a:pt x="35" y="4"/>
                  </a:lnTo>
                  <a:lnTo>
                    <a:pt x="2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5" y="4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23" name="Freeform 23"/>
            <p:cNvSpPr>
              <a:spLocks/>
            </p:cNvSpPr>
            <p:nvPr/>
          </p:nvSpPr>
          <p:spPr bwMode="auto">
            <a:xfrm>
              <a:off x="5675" y="1927"/>
              <a:ext cx="152" cy="198"/>
            </a:xfrm>
            <a:custGeom>
              <a:avLst/>
              <a:gdLst>
                <a:gd name="T0" fmla="*/ 64 w 152"/>
                <a:gd name="T1" fmla="*/ 18 h 198"/>
                <a:gd name="T2" fmla="*/ 50 w 152"/>
                <a:gd name="T3" fmla="*/ 54 h 198"/>
                <a:gd name="T4" fmla="*/ 17 w 152"/>
                <a:gd name="T5" fmla="*/ 90 h 198"/>
                <a:gd name="T6" fmla="*/ 13 w 152"/>
                <a:gd name="T7" fmla="*/ 97 h 198"/>
                <a:gd name="T8" fmla="*/ 11 w 152"/>
                <a:gd name="T9" fmla="*/ 123 h 198"/>
                <a:gd name="T10" fmla="*/ 12 w 152"/>
                <a:gd name="T11" fmla="*/ 146 h 198"/>
                <a:gd name="T12" fmla="*/ 7 w 152"/>
                <a:gd name="T13" fmla="*/ 169 h 198"/>
                <a:gd name="T14" fmla="*/ 0 w 152"/>
                <a:gd name="T15" fmla="*/ 197 h 198"/>
                <a:gd name="T16" fmla="*/ 29 w 152"/>
                <a:gd name="T17" fmla="*/ 158 h 198"/>
                <a:gd name="T18" fmla="*/ 43 w 152"/>
                <a:gd name="T19" fmla="*/ 135 h 198"/>
                <a:gd name="T20" fmla="*/ 46 w 152"/>
                <a:gd name="T21" fmla="*/ 111 h 198"/>
                <a:gd name="T22" fmla="*/ 61 w 152"/>
                <a:gd name="T23" fmla="*/ 80 h 198"/>
                <a:gd name="T24" fmla="*/ 69 w 152"/>
                <a:gd name="T25" fmla="*/ 66 h 198"/>
                <a:gd name="T26" fmla="*/ 102 w 152"/>
                <a:gd name="T27" fmla="*/ 29 h 198"/>
                <a:gd name="T28" fmla="*/ 105 w 152"/>
                <a:gd name="T29" fmla="*/ 39 h 198"/>
                <a:gd name="T30" fmla="*/ 151 w 152"/>
                <a:gd name="T31" fmla="*/ 41 h 198"/>
                <a:gd name="T32" fmla="*/ 150 w 152"/>
                <a:gd name="T33" fmla="*/ 23 h 198"/>
                <a:gd name="T34" fmla="*/ 136 w 152"/>
                <a:gd name="T35" fmla="*/ 12 h 198"/>
                <a:gd name="T36" fmla="*/ 106 w 152"/>
                <a:gd name="T37" fmla="*/ 0 h 198"/>
                <a:gd name="T38" fmla="*/ 64 w 152"/>
                <a:gd name="T39" fmla="*/ 1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2" h="198">
                  <a:moveTo>
                    <a:pt x="64" y="18"/>
                  </a:moveTo>
                  <a:lnTo>
                    <a:pt x="50" y="54"/>
                  </a:lnTo>
                  <a:lnTo>
                    <a:pt x="17" y="90"/>
                  </a:lnTo>
                  <a:lnTo>
                    <a:pt x="13" y="97"/>
                  </a:lnTo>
                  <a:lnTo>
                    <a:pt x="11" y="123"/>
                  </a:lnTo>
                  <a:lnTo>
                    <a:pt x="12" y="146"/>
                  </a:lnTo>
                  <a:lnTo>
                    <a:pt x="7" y="169"/>
                  </a:lnTo>
                  <a:lnTo>
                    <a:pt x="0" y="197"/>
                  </a:lnTo>
                  <a:lnTo>
                    <a:pt x="29" y="158"/>
                  </a:lnTo>
                  <a:lnTo>
                    <a:pt x="43" y="135"/>
                  </a:lnTo>
                  <a:lnTo>
                    <a:pt x="46" y="111"/>
                  </a:lnTo>
                  <a:lnTo>
                    <a:pt x="61" y="80"/>
                  </a:lnTo>
                  <a:lnTo>
                    <a:pt x="69" y="66"/>
                  </a:lnTo>
                  <a:lnTo>
                    <a:pt x="102" y="29"/>
                  </a:lnTo>
                  <a:lnTo>
                    <a:pt x="105" y="39"/>
                  </a:lnTo>
                  <a:lnTo>
                    <a:pt x="151" y="41"/>
                  </a:lnTo>
                  <a:lnTo>
                    <a:pt x="150" y="23"/>
                  </a:lnTo>
                  <a:lnTo>
                    <a:pt x="136" y="12"/>
                  </a:lnTo>
                  <a:lnTo>
                    <a:pt x="106" y="0"/>
                  </a:lnTo>
                  <a:lnTo>
                    <a:pt x="64" y="18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24" name="Freeform 24"/>
            <p:cNvSpPr>
              <a:spLocks/>
            </p:cNvSpPr>
            <p:nvPr/>
          </p:nvSpPr>
          <p:spPr bwMode="auto">
            <a:xfrm>
              <a:off x="5782" y="1955"/>
              <a:ext cx="108" cy="261"/>
            </a:xfrm>
            <a:custGeom>
              <a:avLst/>
              <a:gdLst>
                <a:gd name="T0" fmla="*/ 71 w 108"/>
                <a:gd name="T1" fmla="*/ 13 h 261"/>
                <a:gd name="T2" fmla="*/ 64 w 108"/>
                <a:gd name="T3" fmla="*/ 38 h 261"/>
                <a:gd name="T4" fmla="*/ 60 w 108"/>
                <a:gd name="T5" fmla="*/ 70 h 261"/>
                <a:gd name="T6" fmla="*/ 51 w 108"/>
                <a:gd name="T7" fmla="*/ 119 h 261"/>
                <a:gd name="T8" fmla="*/ 44 w 108"/>
                <a:gd name="T9" fmla="*/ 146 h 261"/>
                <a:gd name="T10" fmla="*/ 0 w 108"/>
                <a:gd name="T11" fmla="*/ 244 h 261"/>
                <a:gd name="T12" fmla="*/ 7 w 108"/>
                <a:gd name="T13" fmla="*/ 260 h 261"/>
                <a:gd name="T14" fmla="*/ 48 w 108"/>
                <a:gd name="T15" fmla="*/ 185 h 261"/>
                <a:gd name="T16" fmla="*/ 64 w 108"/>
                <a:gd name="T17" fmla="*/ 152 h 261"/>
                <a:gd name="T18" fmla="*/ 78 w 108"/>
                <a:gd name="T19" fmla="*/ 119 h 261"/>
                <a:gd name="T20" fmla="*/ 87 w 108"/>
                <a:gd name="T21" fmla="*/ 90 h 261"/>
                <a:gd name="T22" fmla="*/ 94 w 108"/>
                <a:gd name="T23" fmla="*/ 70 h 261"/>
                <a:gd name="T24" fmla="*/ 100 w 108"/>
                <a:gd name="T25" fmla="*/ 51 h 261"/>
                <a:gd name="T26" fmla="*/ 107 w 108"/>
                <a:gd name="T27" fmla="*/ 16 h 261"/>
                <a:gd name="T28" fmla="*/ 101 w 108"/>
                <a:gd name="T29" fmla="*/ 7 h 261"/>
                <a:gd name="T30" fmla="*/ 85 w 108"/>
                <a:gd name="T31" fmla="*/ 0 h 261"/>
                <a:gd name="T32" fmla="*/ 74 w 108"/>
                <a:gd name="T33" fmla="*/ 2 h 261"/>
                <a:gd name="T34" fmla="*/ 71 w 108"/>
                <a:gd name="T35" fmla="*/ 13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8" h="261">
                  <a:moveTo>
                    <a:pt x="71" y="13"/>
                  </a:moveTo>
                  <a:lnTo>
                    <a:pt x="64" y="38"/>
                  </a:lnTo>
                  <a:lnTo>
                    <a:pt x="60" y="70"/>
                  </a:lnTo>
                  <a:lnTo>
                    <a:pt x="51" y="119"/>
                  </a:lnTo>
                  <a:lnTo>
                    <a:pt x="44" y="146"/>
                  </a:lnTo>
                  <a:lnTo>
                    <a:pt x="0" y="244"/>
                  </a:lnTo>
                  <a:lnTo>
                    <a:pt x="7" y="260"/>
                  </a:lnTo>
                  <a:lnTo>
                    <a:pt x="48" y="185"/>
                  </a:lnTo>
                  <a:lnTo>
                    <a:pt x="64" y="152"/>
                  </a:lnTo>
                  <a:lnTo>
                    <a:pt x="78" y="119"/>
                  </a:lnTo>
                  <a:lnTo>
                    <a:pt x="87" y="90"/>
                  </a:lnTo>
                  <a:lnTo>
                    <a:pt x="94" y="70"/>
                  </a:lnTo>
                  <a:lnTo>
                    <a:pt x="100" y="51"/>
                  </a:lnTo>
                  <a:lnTo>
                    <a:pt x="107" y="16"/>
                  </a:lnTo>
                  <a:lnTo>
                    <a:pt x="101" y="7"/>
                  </a:lnTo>
                  <a:lnTo>
                    <a:pt x="85" y="0"/>
                  </a:lnTo>
                  <a:lnTo>
                    <a:pt x="74" y="2"/>
                  </a:lnTo>
                  <a:lnTo>
                    <a:pt x="71" y="13"/>
                  </a:lnTo>
                </a:path>
              </a:pathLst>
            </a:custGeom>
            <a:solidFill>
              <a:srgbClr val="800040"/>
            </a:solidFill>
            <a:ln w="12700" cap="rnd" cmpd="sng">
              <a:solidFill>
                <a:srgbClr val="800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25" name="Freeform 25"/>
            <p:cNvSpPr>
              <a:spLocks/>
            </p:cNvSpPr>
            <p:nvPr/>
          </p:nvSpPr>
          <p:spPr bwMode="auto">
            <a:xfrm>
              <a:off x="5587" y="1950"/>
              <a:ext cx="243" cy="220"/>
            </a:xfrm>
            <a:custGeom>
              <a:avLst/>
              <a:gdLst>
                <a:gd name="T0" fmla="*/ 190 w 243"/>
                <a:gd name="T1" fmla="*/ 6 h 220"/>
                <a:gd name="T2" fmla="*/ 186 w 243"/>
                <a:gd name="T3" fmla="*/ 10 h 220"/>
                <a:gd name="T4" fmla="*/ 193 w 243"/>
                <a:gd name="T5" fmla="*/ 19 h 220"/>
                <a:gd name="T6" fmla="*/ 202 w 243"/>
                <a:gd name="T7" fmla="*/ 46 h 220"/>
                <a:gd name="T8" fmla="*/ 195 w 243"/>
                <a:gd name="T9" fmla="*/ 43 h 220"/>
                <a:gd name="T10" fmla="*/ 186 w 243"/>
                <a:gd name="T11" fmla="*/ 28 h 220"/>
                <a:gd name="T12" fmla="*/ 182 w 243"/>
                <a:gd name="T13" fmla="*/ 28 h 220"/>
                <a:gd name="T14" fmla="*/ 180 w 243"/>
                <a:gd name="T15" fmla="*/ 75 h 220"/>
                <a:gd name="T16" fmla="*/ 173 w 243"/>
                <a:gd name="T17" fmla="*/ 66 h 220"/>
                <a:gd name="T18" fmla="*/ 175 w 243"/>
                <a:gd name="T19" fmla="*/ 56 h 220"/>
                <a:gd name="T20" fmla="*/ 172 w 243"/>
                <a:gd name="T21" fmla="*/ 44 h 220"/>
                <a:gd name="T22" fmla="*/ 161 w 243"/>
                <a:gd name="T23" fmla="*/ 55 h 220"/>
                <a:gd name="T24" fmla="*/ 148 w 243"/>
                <a:gd name="T25" fmla="*/ 82 h 220"/>
                <a:gd name="T26" fmla="*/ 139 w 243"/>
                <a:gd name="T27" fmla="*/ 129 h 220"/>
                <a:gd name="T28" fmla="*/ 146 w 243"/>
                <a:gd name="T29" fmla="*/ 150 h 220"/>
                <a:gd name="T30" fmla="*/ 136 w 243"/>
                <a:gd name="T31" fmla="*/ 133 h 220"/>
                <a:gd name="T32" fmla="*/ 133 w 243"/>
                <a:gd name="T33" fmla="*/ 116 h 220"/>
                <a:gd name="T34" fmla="*/ 125 w 243"/>
                <a:gd name="T35" fmla="*/ 136 h 220"/>
                <a:gd name="T36" fmla="*/ 106 w 243"/>
                <a:gd name="T37" fmla="*/ 161 h 220"/>
                <a:gd name="T38" fmla="*/ 137 w 243"/>
                <a:gd name="T39" fmla="*/ 176 h 220"/>
                <a:gd name="T40" fmla="*/ 118 w 243"/>
                <a:gd name="T41" fmla="*/ 176 h 220"/>
                <a:gd name="T42" fmla="*/ 117 w 243"/>
                <a:gd name="T43" fmla="*/ 198 h 220"/>
                <a:gd name="T44" fmla="*/ 103 w 243"/>
                <a:gd name="T45" fmla="*/ 172 h 220"/>
                <a:gd name="T46" fmla="*/ 99 w 243"/>
                <a:gd name="T47" fmla="*/ 173 h 220"/>
                <a:gd name="T48" fmla="*/ 93 w 243"/>
                <a:gd name="T49" fmla="*/ 184 h 220"/>
                <a:gd name="T50" fmla="*/ 89 w 243"/>
                <a:gd name="T51" fmla="*/ 192 h 220"/>
                <a:gd name="T52" fmla="*/ 87 w 243"/>
                <a:gd name="T53" fmla="*/ 195 h 220"/>
                <a:gd name="T54" fmla="*/ 83 w 243"/>
                <a:gd name="T55" fmla="*/ 195 h 220"/>
                <a:gd name="T56" fmla="*/ 84 w 243"/>
                <a:gd name="T57" fmla="*/ 183 h 220"/>
                <a:gd name="T58" fmla="*/ 81 w 243"/>
                <a:gd name="T59" fmla="*/ 178 h 220"/>
                <a:gd name="T60" fmla="*/ 58 w 243"/>
                <a:gd name="T61" fmla="*/ 183 h 220"/>
                <a:gd name="T62" fmla="*/ 52 w 243"/>
                <a:gd name="T63" fmla="*/ 215 h 220"/>
                <a:gd name="T64" fmla="*/ 54 w 243"/>
                <a:gd name="T65" fmla="*/ 192 h 220"/>
                <a:gd name="T66" fmla="*/ 54 w 243"/>
                <a:gd name="T67" fmla="*/ 183 h 220"/>
                <a:gd name="T68" fmla="*/ 56 w 243"/>
                <a:gd name="T69" fmla="*/ 180 h 220"/>
                <a:gd name="T70" fmla="*/ 42 w 243"/>
                <a:gd name="T71" fmla="*/ 176 h 220"/>
                <a:gd name="T72" fmla="*/ 21 w 243"/>
                <a:gd name="T73" fmla="*/ 173 h 220"/>
                <a:gd name="T74" fmla="*/ 13 w 243"/>
                <a:gd name="T75" fmla="*/ 170 h 220"/>
                <a:gd name="T76" fmla="*/ 7 w 243"/>
                <a:gd name="T77" fmla="*/ 178 h 220"/>
                <a:gd name="T78" fmla="*/ 8 w 243"/>
                <a:gd name="T79" fmla="*/ 187 h 220"/>
                <a:gd name="T80" fmla="*/ 3 w 243"/>
                <a:gd name="T81" fmla="*/ 198 h 220"/>
                <a:gd name="T82" fmla="*/ 0 w 243"/>
                <a:gd name="T83" fmla="*/ 207 h 220"/>
                <a:gd name="T84" fmla="*/ 42 w 243"/>
                <a:gd name="T85" fmla="*/ 215 h 220"/>
                <a:gd name="T86" fmla="*/ 110 w 243"/>
                <a:gd name="T87" fmla="*/ 219 h 220"/>
                <a:gd name="T88" fmla="*/ 139 w 243"/>
                <a:gd name="T89" fmla="*/ 212 h 220"/>
                <a:gd name="T90" fmla="*/ 170 w 243"/>
                <a:gd name="T91" fmla="*/ 174 h 220"/>
                <a:gd name="T92" fmla="*/ 175 w 243"/>
                <a:gd name="T93" fmla="*/ 155 h 220"/>
                <a:gd name="T94" fmla="*/ 176 w 243"/>
                <a:gd name="T95" fmla="*/ 151 h 220"/>
                <a:gd name="T96" fmla="*/ 183 w 243"/>
                <a:gd name="T97" fmla="*/ 152 h 220"/>
                <a:gd name="T98" fmla="*/ 196 w 243"/>
                <a:gd name="T99" fmla="*/ 125 h 220"/>
                <a:gd name="T100" fmla="*/ 196 w 243"/>
                <a:gd name="T101" fmla="*/ 112 h 220"/>
                <a:gd name="T102" fmla="*/ 200 w 243"/>
                <a:gd name="T103" fmla="*/ 94 h 220"/>
                <a:gd name="T104" fmla="*/ 206 w 243"/>
                <a:gd name="T105" fmla="*/ 107 h 220"/>
                <a:gd name="T106" fmla="*/ 225 w 243"/>
                <a:gd name="T107" fmla="*/ 74 h 220"/>
                <a:gd name="T108" fmla="*/ 239 w 243"/>
                <a:gd name="T109" fmla="*/ 50 h 220"/>
                <a:gd name="T110" fmla="*/ 242 w 243"/>
                <a:gd name="T111" fmla="*/ 18 h 220"/>
                <a:gd name="T112" fmla="*/ 225 w 243"/>
                <a:gd name="T113" fmla="*/ 2 h 220"/>
                <a:gd name="T114" fmla="*/ 203 w 243"/>
                <a:gd name="T115" fmla="*/ 0 h 220"/>
                <a:gd name="T116" fmla="*/ 190 w 243"/>
                <a:gd name="T117" fmla="*/ 6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3" h="220">
                  <a:moveTo>
                    <a:pt x="190" y="6"/>
                  </a:moveTo>
                  <a:lnTo>
                    <a:pt x="186" y="10"/>
                  </a:lnTo>
                  <a:lnTo>
                    <a:pt x="193" y="19"/>
                  </a:lnTo>
                  <a:lnTo>
                    <a:pt x="202" y="46"/>
                  </a:lnTo>
                  <a:lnTo>
                    <a:pt x="195" y="43"/>
                  </a:lnTo>
                  <a:lnTo>
                    <a:pt x="186" y="28"/>
                  </a:lnTo>
                  <a:lnTo>
                    <a:pt x="182" y="28"/>
                  </a:lnTo>
                  <a:lnTo>
                    <a:pt x="180" y="75"/>
                  </a:lnTo>
                  <a:lnTo>
                    <a:pt x="173" y="66"/>
                  </a:lnTo>
                  <a:lnTo>
                    <a:pt x="175" y="56"/>
                  </a:lnTo>
                  <a:lnTo>
                    <a:pt x="172" y="44"/>
                  </a:lnTo>
                  <a:lnTo>
                    <a:pt x="161" y="55"/>
                  </a:lnTo>
                  <a:lnTo>
                    <a:pt x="148" y="82"/>
                  </a:lnTo>
                  <a:lnTo>
                    <a:pt x="139" y="129"/>
                  </a:lnTo>
                  <a:lnTo>
                    <a:pt x="146" y="150"/>
                  </a:lnTo>
                  <a:lnTo>
                    <a:pt x="136" y="133"/>
                  </a:lnTo>
                  <a:lnTo>
                    <a:pt x="133" y="116"/>
                  </a:lnTo>
                  <a:lnTo>
                    <a:pt x="125" y="136"/>
                  </a:lnTo>
                  <a:lnTo>
                    <a:pt x="106" y="161"/>
                  </a:lnTo>
                  <a:lnTo>
                    <a:pt x="137" y="176"/>
                  </a:lnTo>
                  <a:lnTo>
                    <a:pt x="118" y="176"/>
                  </a:lnTo>
                  <a:lnTo>
                    <a:pt x="117" y="198"/>
                  </a:lnTo>
                  <a:lnTo>
                    <a:pt x="103" y="172"/>
                  </a:lnTo>
                  <a:lnTo>
                    <a:pt x="99" y="173"/>
                  </a:lnTo>
                  <a:lnTo>
                    <a:pt x="93" y="184"/>
                  </a:lnTo>
                  <a:lnTo>
                    <a:pt x="89" y="192"/>
                  </a:lnTo>
                  <a:lnTo>
                    <a:pt x="87" y="195"/>
                  </a:lnTo>
                  <a:lnTo>
                    <a:pt x="83" y="195"/>
                  </a:lnTo>
                  <a:lnTo>
                    <a:pt x="84" y="183"/>
                  </a:lnTo>
                  <a:lnTo>
                    <a:pt x="81" y="178"/>
                  </a:lnTo>
                  <a:lnTo>
                    <a:pt x="58" y="183"/>
                  </a:lnTo>
                  <a:lnTo>
                    <a:pt x="52" y="215"/>
                  </a:lnTo>
                  <a:lnTo>
                    <a:pt x="54" y="192"/>
                  </a:lnTo>
                  <a:lnTo>
                    <a:pt x="54" y="183"/>
                  </a:lnTo>
                  <a:lnTo>
                    <a:pt x="56" y="180"/>
                  </a:lnTo>
                  <a:lnTo>
                    <a:pt x="42" y="176"/>
                  </a:lnTo>
                  <a:lnTo>
                    <a:pt x="21" y="173"/>
                  </a:lnTo>
                  <a:lnTo>
                    <a:pt x="13" y="170"/>
                  </a:lnTo>
                  <a:lnTo>
                    <a:pt x="7" y="178"/>
                  </a:lnTo>
                  <a:lnTo>
                    <a:pt x="8" y="187"/>
                  </a:lnTo>
                  <a:lnTo>
                    <a:pt x="3" y="198"/>
                  </a:lnTo>
                  <a:lnTo>
                    <a:pt x="0" y="207"/>
                  </a:lnTo>
                  <a:lnTo>
                    <a:pt x="42" y="215"/>
                  </a:lnTo>
                  <a:lnTo>
                    <a:pt x="110" y="219"/>
                  </a:lnTo>
                  <a:lnTo>
                    <a:pt x="139" y="212"/>
                  </a:lnTo>
                  <a:lnTo>
                    <a:pt x="170" y="174"/>
                  </a:lnTo>
                  <a:lnTo>
                    <a:pt x="175" y="155"/>
                  </a:lnTo>
                  <a:lnTo>
                    <a:pt x="176" y="151"/>
                  </a:lnTo>
                  <a:lnTo>
                    <a:pt x="183" y="152"/>
                  </a:lnTo>
                  <a:lnTo>
                    <a:pt x="196" y="125"/>
                  </a:lnTo>
                  <a:lnTo>
                    <a:pt x="196" y="112"/>
                  </a:lnTo>
                  <a:lnTo>
                    <a:pt x="200" y="94"/>
                  </a:lnTo>
                  <a:lnTo>
                    <a:pt x="206" y="107"/>
                  </a:lnTo>
                  <a:lnTo>
                    <a:pt x="225" y="74"/>
                  </a:lnTo>
                  <a:lnTo>
                    <a:pt x="239" y="50"/>
                  </a:lnTo>
                  <a:lnTo>
                    <a:pt x="242" y="18"/>
                  </a:lnTo>
                  <a:lnTo>
                    <a:pt x="225" y="2"/>
                  </a:lnTo>
                  <a:lnTo>
                    <a:pt x="203" y="0"/>
                  </a:lnTo>
                  <a:lnTo>
                    <a:pt x="190" y="6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26" name="Freeform 26"/>
            <p:cNvSpPr>
              <a:spLocks/>
            </p:cNvSpPr>
            <p:nvPr/>
          </p:nvSpPr>
          <p:spPr bwMode="auto">
            <a:xfrm>
              <a:off x="5733" y="1953"/>
              <a:ext cx="105" cy="223"/>
            </a:xfrm>
            <a:custGeom>
              <a:avLst/>
              <a:gdLst>
                <a:gd name="T0" fmla="*/ 95 w 105"/>
                <a:gd name="T1" fmla="*/ 27 h 223"/>
                <a:gd name="T2" fmla="*/ 92 w 105"/>
                <a:gd name="T3" fmla="*/ 55 h 223"/>
                <a:gd name="T4" fmla="*/ 77 w 105"/>
                <a:gd name="T5" fmla="*/ 82 h 223"/>
                <a:gd name="T6" fmla="*/ 65 w 105"/>
                <a:gd name="T7" fmla="*/ 105 h 223"/>
                <a:gd name="T8" fmla="*/ 50 w 105"/>
                <a:gd name="T9" fmla="*/ 130 h 223"/>
                <a:gd name="T10" fmla="*/ 41 w 105"/>
                <a:gd name="T11" fmla="*/ 147 h 223"/>
                <a:gd name="T12" fmla="*/ 36 w 105"/>
                <a:gd name="T13" fmla="*/ 156 h 223"/>
                <a:gd name="T14" fmla="*/ 24 w 105"/>
                <a:gd name="T15" fmla="*/ 179 h 223"/>
                <a:gd name="T16" fmla="*/ 16 w 105"/>
                <a:gd name="T17" fmla="*/ 193 h 223"/>
                <a:gd name="T18" fmla="*/ 9 w 105"/>
                <a:gd name="T19" fmla="*/ 202 h 223"/>
                <a:gd name="T20" fmla="*/ 3 w 105"/>
                <a:gd name="T21" fmla="*/ 208 h 223"/>
                <a:gd name="T22" fmla="*/ 0 w 105"/>
                <a:gd name="T23" fmla="*/ 215 h 223"/>
                <a:gd name="T24" fmla="*/ 8 w 105"/>
                <a:gd name="T25" fmla="*/ 214 h 223"/>
                <a:gd name="T26" fmla="*/ 19 w 105"/>
                <a:gd name="T27" fmla="*/ 202 h 223"/>
                <a:gd name="T28" fmla="*/ 19 w 105"/>
                <a:gd name="T29" fmla="*/ 210 h 223"/>
                <a:gd name="T30" fmla="*/ 18 w 105"/>
                <a:gd name="T31" fmla="*/ 220 h 223"/>
                <a:gd name="T32" fmla="*/ 20 w 105"/>
                <a:gd name="T33" fmla="*/ 222 h 223"/>
                <a:gd name="T34" fmla="*/ 28 w 105"/>
                <a:gd name="T35" fmla="*/ 211 h 223"/>
                <a:gd name="T36" fmla="*/ 32 w 105"/>
                <a:gd name="T37" fmla="*/ 200 h 223"/>
                <a:gd name="T38" fmla="*/ 33 w 105"/>
                <a:gd name="T39" fmla="*/ 196 h 223"/>
                <a:gd name="T40" fmla="*/ 37 w 105"/>
                <a:gd name="T41" fmla="*/ 199 h 223"/>
                <a:gd name="T42" fmla="*/ 35 w 105"/>
                <a:gd name="T43" fmla="*/ 211 h 223"/>
                <a:gd name="T44" fmla="*/ 35 w 105"/>
                <a:gd name="T45" fmla="*/ 214 h 223"/>
                <a:gd name="T46" fmla="*/ 38 w 105"/>
                <a:gd name="T47" fmla="*/ 214 h 223"/>
                <a:gd name="T48" fmla="*/ 57 w 105"/>
                <a:gd name="T49" fmla="*/ 184 h 223"/>
                <a:gd name="T50" fmla="*/ 60 w 105"/>
                <a:gd name="T51" fmla="*/ 186 h 223"/>
                <a:gd name="T52" fmla="*/ 58 w 105"/>
                <a:gd name="T53" fmla="*/ 195 h 223"/>
                <a:gd name="T54" fmla="*/ 51 w 105"/>
                <a:gd name="T55" fmla="*/ 214 h 223"/>
                <a:gd name="T56" fmla="*/ 47 w 105"/>
                <a:gd name="T57" fmla="*/ 222 h 223"/>
                <a:gd name="T58" fmla="*/ 55 w 105"/>
                <a:gd name="T59" fmla="*/ 218 h 223"/>
                <a:gd name="T60" fmla="*/ 60 w 105"/>
                <a:gd name="T61" fmla="*/ 210 h 223"/>
                <a:gd name="T62" fmla="*/ 66 w 105"/>
                <a:gd name="T63" fmla="*/ 199 h 223"/>
                <a:gd name="T64" fmla="*/ 70 w 105"/>
                <a:gd name="T65" fmla="*/ 189 h 223"/>
                <a:gd name="T66" fmla="*/ 76 w 105"/>
                <a:gd name="T67" fmla="*/ 179 h 223"/>
                <a:gd name="T68" fmla="*/ 81 w 105"/>
                <a:gd name="T69" fmla="*/ 163 h 223"/>
                <a:gd name="T70" fmla="*/ 84 w 105"/>
                <a:gd name="T71" fmla="*/ 155 h 223"/>
                <a:gd name="T72" fmla="*/ 92 w 105"/>
                <a:gd name="T73" fmla="*/ 125 h 223"/>
                <a:gd name="T74" fmla="*/ 92 w 105"/>
                <a:gd name="T75" fmla="*/ 122 h 223"/>
                <a:gd name="T76" fmla="*/ 95 w 105"/>
                <a:gd name="T77" fmla="*/ 103 h 223"/>
                <a:gd name="T78" fmla="*/ 98 w 105"/>
                <a:gd name="T79" fmla="*/ 80 h 223"/>
                <a:gd name="T80" fmla="*/ 102 w 105"/>
                <a:gd name="T81" fmla="*/ 55 h 223"/>
                <a:gd name="T82" fmla="*/ 104 w 105"/>
                <a:gd name="T83" fmla="*/ 36 h 223"/>
                <a:gd name="T84" fmla="*/ 102 w 105"/>
                <a:gd name="T85" fmla="*/ 19 h 223"/>
                <a:gd name="T86" fmla="*/ 97 w 105"/>
                <a:gd name="T87" fmla="*/ 6 h 223"/>
                <a:gd name="T88" fmla="*/ 92 w 105"/>
                <a:gd name="T89" fmla="*/ 0 h 223"/>
                <a:gd name="T90" fmla="*/ 95 w 105"/>
                <a:gd name="T91" fmla="*/ 2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05" h="223">
                  <a:moveTo>
                    <a:pt x="95" y="27"/>
                  </a:moveTo>
                  <a:lnTo>
                    <a:pt x="92" y="55"/>
                  </a:lnTo>
                  <a:lnTo>
                    <a:pt x="77" y="82"/>
                  </a:lnTo>
                  <a:lnTo>
                    <a:pt x="65" y="105"/>
                  </a:lnTo>
                  <a:lnTo>
                    <a:pt x="50" y="130"/>
                  </a:lnTo>
                  <a:lnTo>
                    <a:pt x="41" y="147"/>
                  </a:lnTo>
                  <a:lnTo>
                    <a:pt x="36" y="156"/>
                  </a:lnTo>
                  <a:lnTo>
                    <a:pt x="24" y="179"/>
                  </a:lnTo>
                  <a:lnTo>
                    <a:pt x="16" y="193"/>
                  </a:lnTo>
                  <a:lnTo>
                    <a:pt x="9" y="202"/>
                  </a:lnTo>
                  <a:lnTo>
                    <a:pt x="3" y="208"/>
                  </a:lnTo>
                  <a:lnTo>
                    <a:pt x="0" y="215"/>
                  </a:lnTo>
                  <a:lnTo>
                    <a:pt x="8" y="214"/>
                  </a:lnTo>
                  <a:lnTo>
                    <a:pt x="19" y="202"/>
                  </a:lnTo>
                  <a:lnTo>
                    <a:pt x="19" y="210"/>
                  </a:lnTo>
                  <a:lnTo>
                    <a:pt x="18" y="220"/>
                  </a:lnTo>
                  <a:lnTo>
                    <a:pt x="20" y="222"/>
                  </a:lnTo>
                  <a:lnTo>
                    <a:pt x="28" y="211"/>
                  </a:lnTo>
                  <a:lnTo>
                    <a:pt x="32" y="200"/>
                  </a:lnTo>
                  <a:lnTo>
                    <a:pt x="33" y="196"/>
                  </a:lnTo>
                  <a:lnTo>
                    <a:pt x="37" y="199"/>
                  </a:lnTo>
                  <a:lnTo>
                    <a:pt x="35" y="211"/>
                  </a:lnTo>
                  <a:lnTo>
                    <a:pt x="35" y="214"/>
                  </a:lnTo>
                  <a:lnTo>
                    <a:pt x="38" y="214"/>
                  </a:lnTo>
                  <a:lnTo>
                    <a:pt x="57" y="184"/>
                  </a:lnTo>
                  <a:lnTo>
                    <a:pt x="60" y="186"/>
                  </a:lnTo>
                  <a:lnTo>
                    <a:pt x="58" y="195"/>
                  </a:lnTo>
                  <a:lnTo>
                    <a:pt x="51" y="214"/>
                  </a:lnTo>
                  <a:lnTo>
                    <a:pt x="47" y="222"/>
                  </a:lnTo>
                  <a:lnTo>
                    <a:pt x="55" y="218"/>
                  </a:lnTo>
                  <a:lnTo>
                    <a:pt x="60" y="210"/>
                  </a:lnTo>
                  <a:lnTo>
                    <a:pt x="66" y="199"/>
                  </a:lnTo>
                  <a:lnTo>
                    <a:pt x="70" y="189"/>
                  </a:lnTo>
                  <a:lnTo>
                    <a:pt x="76" y="179"/>
                  </a:lnTo>
                  <a:lnTo>
                    <a:pt x="81" y="163"/>
                  </a:lnTo>
                  <a:lnTo>
                    <a:pt x="84" y="155"/>
                  </a:lnTo>
                  <a:lnTo>
                    <a:pt x="92" y="125"/>
                  </a:lnTo>
                  <a:lnTo>
                    <a:pt x="92" y="122"/>
                  </a:lnTo>
                  <a:lnTo>
                    <a:pt x="95" y="103"/>
                  </a:lnTo>
                  <a:lnTo>
                    <a:pt x="98" y="80"/>
                  </a:lnTo>
                  <a:lnTo>
                    <a:pt x="102" y="55"/>
                  </a:lnTo>
                  <a:lnTo>
                    <a:pt x="104" y="36"/>
                  </a:lnTo>
                  <a:lnTo>
                    <a:pt x="102" y="19"/>
                  </a:lnTo>
                  <a:lnTo>
                    <a:pt x="97" y="6"/>
                  </a:lnTo>
                  <a:lnTo>
                    <a:pt x="92" y="0"/>
                  </a:lnTo>
                  <a:lnTo>
                    <a:pt x="95" y="27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27" name="Freeform 27"/>
            <p:cNvSpPr>
              <a:spLocks/>
            </p:cNvSpPr>
            <p:nvPr/>
          </p:nvSpPr>
          <p:spPr bwMode="auto">
            <a:xfrm>
              <a:off x="5795" y="1972"/>
              <a:ext cx="104" cy="266"/>
            </a:xfrm>
            <a:custGeom>
              <a:avLst/>
              <a:gdLst>
                <a:gd name="T0" fmla="*/ 45 w 104"/>
                <a:gd name="T1" fmla="*/ 156 h 266"/>
                <a:gd name="T2" fmla="*/ 24 w 104"/>
                <a:gd name="T3" fmla="*/ 193 h 266"/>
                <a:gd name="T4" fmla="*/ 0 w 104"/>
                <a:gd name="T5" fmla="*/ 241 h 266"/>
                <a:gd name="T6" fmla="*/ 1 w 104"/>
                <a:gd name="T7" fmla="*/ 265 h 266"/>
                <a:gd name="T8" fmla="*/ 12 w 104"/>
                <a:gd name="T9" fmla="*/ 241 h 266"/>
                <a:gd name="T10" fmla="*/ 23 w 104"/>
                <a:gd name="T11" fmla="*/ 219 h 266"/>
                <a:gd name="T12" fmla="*/ 45 w 104"/>
                <a:gd name="T13" fmla="*/ 170 h 266"/>
                <a:gd name="T14" fmla="*/ 60 w 104"/>
                <a:gd name="T15" fmla="*/ 139 h 266"/>
                <a:gd name="T16" fmla="*/ 103 w 104"/>
                <a:gd name="T17" fmla="*/ 10 h 266"/>
                <a:gd name="T18" fmla="*/ 96 w 104"/>
                <a:gd name="T19" fmla="*/ 0 h 266"/>
                <a:gd name="T20" fmla="*/ 90 w 104"/>
                <a:gd name="T21" fmla="*/ 26 h 266"/>
                <a:gd name="T22" fmla="*/ 76 w 104"/>
                <a:gd name="T23" fmla="*/ 78 h 266"/>
                <a:gd name="T24" fmla="*/ 60 w 104"/>
                <a:gd name="T25" fmla="*/ 119 h 266"/>
                <a:gd name="T26" fmla="*/ 45 w 104"/>
                <a:gd name="T27" fmla="*/ 156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4" h="266">
                  <a:moveTo>
                    <a:pt x="45" y="156"/>
                  </a:moveTo>
                  <a:lnTo>
                    <a:pt x="24" y="193"/>
                  </a:lnTo>
                  <a:lnTo>
                    <a:pt x="0" y="241"/>
                  </a:lnTo>
                  <a:lnTo>
                    <a:pt x="1" y="265"/>
                  </a:lnTo>
                  <a:lnTo>
                    <a:pt x="12" y="241"/>
                  </a:lnTo>
                  <a:lnTo>
                    <a:pt x="23" y="219"/>
                  </a:lnTo>
                  <a:lnTo>
                    <a:pt x="45" y="170"/>
                  </a:lnTo>
                  <a:lnTo>
                    <a:pt x="60" y="139"/>
                  </a:lnTo>
                  <a:lnTo>
                    <a:pt x="103" y="10"/>
                  </a:lnTo>
                  <a:lnTo>
                    <a:pt x="96" y="0"/>
                  </a:lnTo>
                  <a:lnTo>
                    <a:pt x="90" y="26"/>
                  </a:lnTo>
                  <a:lnTo>
                    <a:pt x="76" y="78"/>
                  </a:lnTo>
                  <a:lnTo>
                    <a:pt x="60" y="119"/>
                  </a:lnTo>
                  <a:lnTo>
                    <a:pt x="45" y="156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28" name="Freeform 28"/>
            <p:cNvSpPr>
              <a:spLocks/>
            </p:cNvSpPr>
            <p:nvPr/>
          </p:nvSpPr>
          <p:spPr bwMode="auto">
            <a:xfrm>
              <a:off x="5438" y="2024"/>
              <a:ext cx="82" cy="113"/>
            </a:xfrm>
            <a:custGeom>
              <a:avLst/>
              <a:gdLst>
                <a:gd name="T0" fmla="*/ 0 w 82"/>
                <a:gd name="T1" fmla="*/ 19 h 113"/>
                <a:gd name="T2" fmla="*/ 4 w 82"/>
                <a:gd name="T3" fmla="*/ 27 h 113"/>
                <a:gd name="T4" fmla="*/ 80 w 82"/>
                <a:gd name="T5" fmla="*/ 112 h 113"/>
                <a:gd name="T6" fmla="*/ 77 w 82"/>
                <a:gd name="T7" fmla="*/ 83 h 113"/>
                <a:gd name="T8" fmla="*/ 81 w 82"/>
                <a:gd name="T9" fmla="*/ 78 h 113"/>
                <a:gd name="T10" fmla="*/ 21 w 82"/>
                <a:gd name="T11" fmla="*/ 0 h 113"/>
                <a:gd name="T12" fmla="*/ 0 w 82"/>
                <a:gd name="T13" fmla="*/ 1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113">
                  <a:moveTo>
                    <a:pt x="0" y="19"/>
                  </a:moveTo>
                  <a:lnTo>
                    <a:pt x="4" y="27"/>
                  </a:lnTo>
                  <a:lnTo>
                    <a:pt x="80" y="112"/>
                  </a:lnTo>
                  <a:lnTo>
                    <a:pt x="77" y="83"/>
                  </a:lnTo>
                  <a:lnTo>
                    <a:pt x="81" y="78"/>
                  </a:lnTo>
                  <a:lnTo>
                    <a:pt x="21" y="0"/>
                  </a:lnTo>
                  <a:lnTo>
                    <a:pt x="0" y="19"/>
                  </a:lnTo>
                </a:path>
              </a:pathLst>
            </a:custGeom>
            <a:solidFill>
              <a:srgbClr val="FFFFC0"/>
            </a:solidFill>
            <a:ln w="12700" cap="rnd" cmpd="sng">
              <a:solidFill>
                <a:srgbClr val="808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29" name="Freeform 29"/>
            <p:cNvSpPr>
              <a:spLocks/>
            </p:cNvSpPr>
            <p:nvPr/>
          </p:nvSpPr>
          <p:spPr bwMode="auto">
            <a:xfrm>
              <a:off x="5527" y="2099"/>
              <a:ext cx="69" cy="9"/>
            </a:xfrm>
            <a:custGeom>
              <a:avLst/>
              <a:gdLst>
                <a:gd name="T0" fmla="*/ 60 w 69"/>
                <a:gd name="T1" fmla="*/ 7 h 9"/>
                <a:gd name="T2" fmla="*/ 68 w 69"/>
                <a:gd name="T3" fmla="*/ 6 h 9"/>
                <a:gd name="T4" fmla="*/ 52 w 69"/>
                <a:gd name="T5" fmla="*/ 3 h 9"/>
                <a:gd name="T6" fmla="*/ 42 w 69"/>
                <a:gd name="T7" fmla="*/ 1 h 9"/>
                <a:gd name="T8" fmla="*/ 36 w 69"/>
                <a:gd name="T9" fmla="*/ 1 h 9"/>
                <a:gd name="T10" fmla="*/ 28 w 69"/>
                <a:gd name="T11" fmla="*/ 1 h 9"/>
                <a:gd name="T12" fmla="*/ 24 w 69"/>
                <a:gd name="T13" fmla="*/ 1 h 9"/>
                <a:gd name="T14" fmla="*/ 19 w 69"/>
                <a:gd name="T15" fmla="*/ 0 h 9"/>
                <a:gd name="T16" fmla="*/ 15 w 69"/>
                <a:gd name="T17" fmla="*/ 1 h 9"/>
                <a:gd name="T18" fmla="*/ 0 w 69"/>
                <a:gd name="T19" fmla="*/ 3 h 9"/>
                <a:gd name="T20" fmla="*/ 9 w 69"/>
                <a:gd name="T21" fmla="*/ 3 h 9"/>
                <a:gd name="T22" fmla="*/ 15 w 69"/>
                <a:gd name="T23" fmla="*/ 4 h 9"/>
                <a:gd name="T24" fmla="*/ 18 w 69"/>
                <a:gd name="T25" fmla="*/ 6 h 9"/>
                <a:gd name="T26" fmla="*/ 23 w 69"/>
                <a:gd name="T27" fmla="*/ 6 h 9"/>
                <a:gd name="T28" fmla="*/ 26 w 69"/>
                <a:gd name="T29" fmla="*/ 7 h 9"/>
                <a:gd name="T30" fmla="*/ 28 w 69"/>
                <a:gd name="T31" fmla="*/ 8 h 9"/>
                <a:gd name="T32" fmla="*/ 37 w 69"/>
                <a:gd name="T33" fmla="*/ 7 h 9"/>
                <a:gd name="T34" fmla="*/ 60 w 69"/>
                <a:gd name="T3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9">
                  <a:moveTo>
                    <a:pt x="60" y="7"/>
                  </a:moveTo>
                  <a:lnTo>
                    <a:pt x="68" y="6"/>
                  </a:lnTo>
                  <a:lnTo>
                    <a:pt x="52" y="3"/>
                  </a:lnTo>
                  <a:lnTo>
                    <a:pt x="42" y="1"/>
                  </a:lnTo>
                  <a:lnTo>
                    <a:pt x="36" y="1"/>
                  </a:lnTo>
                  <a:lnTo>
                    <a:pt x="28" y="1"/>
                  </a:lnTo>
                  <a:lnTo>
                    <a:pt x="24" y="1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0" y="3"/>
                  </a:lnTo>
                  <a:lnTo>
                    <a:pt x="9" y="3"/>
                  </a:lnTo>
                  <a:lnTo>
                    <a:pt x="15" y="4"/>
                  </a:lnTo>
                  <a:lnTo>
                    <a:pt x="18" y="6"/>
                  </a:lnTo>
                  <a:lnTo>
                    <a:pt x="23" y="6"/>
                  </a:lnTo>
                  <a:lnTo>
                    <a:pt x="26" y="7"/>
                  </a:lnTo>
                  <a:lnTo>
                    <a:pt x="28" y="8"/>
                  </a:lnTo>
                  <a:lnTo>
                    <a:pt x="37" y="7"/>
                  </a:lnTo>
                  <a:lnTo>
                    <a:pt x="60" y="7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30" name="Freeform 30"/>
            <p:cNvSpPr>
              <a:spLocks/>
            </p:cNvSpPr>
            <p:nvPr/>
          </p:nvSpPr>
          <p:spPr bwMode="auto">
            <a:xfrm>
              <a:off x="5524" y="2101"/>
              <a:ext cx="72" cy="50"/>
            </a:xfrm>
            <a:custGeom>
              <a:avLst/>
              <a:gdLst>
                <a:gd name="T0" fmla="*/ 0 w 72"/>
                <a:gd name="T1" fmla="*/ 5 h 50"/>
                <a:gd name="T2" fmla="*/ 0 w 72"/>
                <a:gd name="T3" fmla="*/ 9 h 50"/>
                <a:gd name="T4" fmla="*/ 2 w 72"/>
                <a:gd name="T5" fmla="*/ 9 h 50"/>
                <a:gd name="T6" fmla="*/ 15 w 72"/>
                <a:gd name="T7" fmla="*/ 10 h 50"/>
                <a:gd name="T8" fmla="*/ 15 w 72"/>
                <a:gd name="T9" fmla="*/ 11 h 50"/>
                <a:gd name="T10" fmla="*/ 0 w 72"/>
                <a:gd name="T11" fmla="*/ 10 h 50"/>
                <a:gd name="T12" fmla="*/ 1 w 72"/>
                <a:gd name="T13" fmla="*/ 17 h 50"/>
                <a:gd name="T14" fmla="*/ 16 w 72"/>
                <a:gd name="T15" fmla="*/ 18 h 50"/>
                <a:gd name="T16" fmla="*/ 16 w 72"/>
                <a:gd name="T17" fmla="*/ 17 h 50"/>
                <a:gd name="T18" fmla="*/ 15 w 72"/>
                <a:gd name="T19" fmla="*/ 19 h 50"/>
                <a:gd name="T20" fmla="*/ 0 w 72"/>
                <a:gd name="T21" fmla="*/ 18 h 50"/>
                <a:gd name="T22" fmla="*/ 2 w 72"/>
                <a:gd name="T23" fmla="*/ 23 h 50"/>
                <a:gd name="T24" fmla="*/ 12 w 72"/>
                <a:gd name="T25" fmla="*/ 26 h 50"/>
                <a:gd name="T26" fmla="*/ 2 w 72"/>
                <a:gd name="T27" fmla="*/ 26 h 50"/>
                <a:gd name="T28" fmla="*/ 3 w 72"/>
                <a:gd name="T29" fmla="*/ 31 h 50"/>
                <a:gd name="T30" fmla="*/ 14 w 72"/>
                <a:gd name="T31" fmla="*/ 33 h 50"/>
                <a:gd name="T32" fmla="*/ 22 w 72"/>
                <a:gd name="T33" fmla="*/ 37 h 50"/>
                <a:gd name="T34" fmla="*/ 43 w 72"/>
                <a:gd name="T35" fmla="*/ 43 h 50"/>
                <a:gd name="T36" fmla="*/ 64 w 72"/>
                <a:gd name="T37" fmla="*/ 49 h 50"/>
                <a:gd name="T38" fmla="*/ 71 w 72"/>
                <a:gd name="T39" fmla="*/ 34 h 50"/>
                <a:gd name="T40" fmla="*/ 70 w 72"/>
                <a:gd name="T41" fmla="*/ 29 h 50"/>
                <a:gd name="T42" fmla="*/ 55 w 72"/>
                <a:gd name="T43" fmla="*/ 22 h 50"/>
                <a:gd name="T44" fmla="*/ 41 w 72"/>
                <a:gd name="T45" fmla="*/ 15 h 50"/>
                <a:gd name="T46" fmla="*/ 34 w 72"/>
                <a:gd name="T47" fmla="*/ 11 h 50"/>
                <a:gd name="T48" fmla="*/ 28 w 72"/>
                <a:gd name="T49" fmla="*/ 6 h 50"/>
                <a:gd name="T50" fmla="*/ 22 w 72"/>
                <a:gd name="T51" fmla="*/ 1 h 50"/>
                <a:gd name="T52" fmla="*/ 12 w 72"/>
                <a:gd name="T53" fmla="*/ 0 h 50"/>
                <a:gd name="T54" fmla="*/ 2 w 72"/>
                <a:gd name="T55" fmla="*/ 3 h 50"/>
                <a:gd name="T56" fmla="*/ 0 w 72"/>
                <a:gd name="T57" fmla="*/ 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2" h="50">
                  <a:moveTo>
                    <a:pt x="0" y="5"/>
                  </a:moveTo>
                  <a:lnTo>
                    <a:pt x="0" y="9"/>
                  </a:lnTo>
                  <a:lnTo>
                    <a:pt x="2" y="9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0" y="10"/>
                  </a:lnTo>
                  <a:lnTo>
                    <a:pt x="1" y="17"/>
                  </a:lnTo>
                  <a:lnTo>
                    <a:pt x="16" y="18"/>
                  </a:lnTo>
                  <a:lnTo>
                    <a:pt x="16" y="17"/>
                  </a:lnTo>
                  <a:lnTo>
                    <a:pt x="15" y="19"/>
                  </a:lnTo>
                  <a:lnTo>
                    <a:pt x="0" y="18"/>
                  </a:lnTo>
                  <a:lnTo>
                    <a:pt x="2" y="23"/>
                  </a:lnTo>
                  <a:lnTo>
                    <a:pt x="12" y="26"/>
                  </a:lnTo>
                  <a:lnTo>
                    <a:pt x="2" y="26"/>
                  </a:lnTo>
                  <a:lnTo>
                    <a:pt x="3" y="31"/>
                  </a:lnTo>
                  <a:lnTo>
                    <a:pt x="14" y="33"/>
                  </a:lnTo>
                  <a:lnTo>
                    <a:pt x="22" y="37"/>
                  </a:lnTo>
                  <a:lnTo>
                    <a:pt x="43" y="43"/>
                  </a:lnTo>
                  <a:lnTo>
                    <a:pt x="64" y="49"/>
                  </a:lnTo>
                  <a:lnTo>
                    <a:pt x="71" y="34"/>
                  </a:lnTo>
                  <a:lnTo>
                    <a:pt x="70" y="29"/>
                  </a:lnTo>
                  <a:lnTo>
                    <a:pt x="55" y="22"/>
                  </a:lnTo>
                  <a:lnTo>
                    <a:pt x="41" y="15"/>
                  </a:lnTo>
                  <a:lnTo>
                    <a:pt x="34" y="11"/>
                  </a:lnTo>
                  <a:lnTo>
                    <a:pt x="28" y="6"/>
                  </a:lnTo>
                  <a:lnTo>
                    <a:pt x="22" y="1"/>
                  </a:lnTo>
                  <a:lnTo>
                    <a:pt x="12" y="0"/>
                  </a:lnTo>
                  <a:lnTo>
                    <a:pt x="2" y="3"/>
                  </a:lnTo>
                  <a:lnTo>
                    <a:pt x="0" y="5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31" name="Freeform 31"/>
            <p:cNvSpPr>
              <a:spLocks/>
            </p:cNvSpPr>
            <p:nvPr/>
          </p:nvSpPr>
          <p:spPr bwMode="auto">
            <a:xfrm>
              <a:off x="5589" y="2096"/>
              <a:ext cx="87" cy="35"/>
            </a:xfrm>
            <a:custGeom>
              <a:avLst/>
              <a:gdLst>
                <a:gd name="T0" fmla="*/ 0 w 87"/>
                <a:gd name="T1" fmla="*/ 27 h 35"/>
                <a:gd name="T2" fmla="*/ 8 w 87"/>
                <a:gd name="T3" fmla="*/ 22 h 35"/>
                <a:gd name="T4" fmla="*/ 22 w 87"/>
                <a:gd name="T5" fmla="*/ 28 h 35"/>
                <a:gd name="T6" fmla="*/ 37 w 87"/>
                <a:gd name="T7" fmla="*/ 27 h 35"/>
                <a:gd name="T8" fmla="*/ 53 w 87"/>
                <a:gd name="T9" fmla="*/ 34 h 35"/>
                <a:gd name="T10" fmla="*/ 55 w 87"/>
                <a:gd name="T11" fmla="*/ 32 h 35"/>
                <a:gd name="T12" fmla="*/ 69 w 87"/>
                <a:gd name="T13" fmla="*/ 30 h 35"/>
                <a:gd name="T14" fmla="*/ 79 w 87"/>
                <a:gd name="T15" fmla="*/ 26 h 35"/>
                <a:gd name="T16" fmla="*/ 86 w 87"/>
                <a:gd name="T17" fmla="*/ 0 h 35"/>
                <a:gd name="T18" fmla="*/ 76 w 87"/>
                <a:gd name="T19" fmla="*/ 15 h 35"/>
                <a:gd name="T20" fmla="*/ 63 w 87"/>
                <a:gd name="T21" fmla="*/ 17 h 35"/>
                <a:gd name="T22" fmla="*/ 53 w 87"/>
                <a:gd name="T23" fmla="*/ 21 h 35"/>
                <a:gd name="T24" fmla="*/ 45 w 87"/>
                <a:gd name="T25" fmla="*/ 28 h 35"/>
                <a:gd name="T26" fmla="*/ 45 w 87"/>
                <a:gd name="T27" fmla="*/ 17 h 35"/>
                <a:gd name="T28" fmla="*/ 36 w 87"/>
                <a:gd name="T29" fmla="*/ 16 h 35"/>
                <a:gd name="T30" fmla="*/ 17 w 87"/>
                <a:gd name="T31" fmla="*/ 9 h 35"/>
                <a:gd name="T32" fmla="*/ 5 w 87"/>
                <a:gd name="T33" fmla="*/ 9 h 35"/>
                <a:gd name="T34" fmla="*/ 3 w 87"/>
                <a:gd name="T35" fmla="*/ 12 h 35"/>
                <a:gd name="T36" fmla="*/ 0 w 87"/>
                <a:gd name="T37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" h="35">
                  <a:moveTo>
                    <a:pt x="0" y="27"/>
                  </a:moveTo>
                  <a:lnTo>
                    <a:pt x="8" y="22"/>
                  </a:lnTo>
                  <a:lnTo>
                    <a:pt x="22" y="28"/>
                  </a:lnTo>
                  <a:lnTo>
                    <a:pt x="37" y="27"/>
                  </a:lnTo>
                  <a:lnTo>
                    <a:pt x="53" y="34"/>
                  </a:lnTo>
                  <a:lnTo>
                    <a:pt x="55" y="32"/>
                  </a:lnTo>
                  <a:lnTo>
                    <a:pt x="69" y="30"/>
                  </a:lnTo>
                  <a:lnTo>
                    <a:pt x="79" y="26"/>
                  </a:lnTo>
                  <a:lnTo>
                    <a:pt x="86" y="0"/>
                  </a:lnTo>
                  <a:lnTo>
                    <a:pt x="76" y="15"/>
                  </a:lnTo>
                  <a:lnTo>
                    <a:pt x="63" y="17"/>
                  </a:lnTo>
                  <a:lnTo>
                    <a:pt x="53" y="21"/>
                  </a:lnTo>
                  <a:lnTo>
                    <a:pt x="45" y="28"/>
                  </a:lnTo>
                  <a:lnTo>
                    <a:pt x="45" y="17"/>
                  </a:lnTo>
                  <a:lnTo>
                    <a:pt x="36" y="16"/>
                  </a:lnTo>
                  <a:lnTo>
                    <a:pt x="17" y="9"/>
                  </a:lnTo>
                  <a:lnTo>
                    <a:pt x="5" y="9"/>
                  </a:lnTo>
                  <a:lnTo>
                    <a:pt x="3" y="12"/>
                  </a:lnTo>
                  <a:lnTo>
                    <a:pt x="0" y="27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32" name="Freeform 32"/>
            <p:cNvSpPr>
              <a:spLocks/>
            </p:cNvSpPr>
            <p:nvPr/>
          </p:nvSpPr>
          <p:spPr bwMode="auto">
            <a:xfrm>
              <a:off x="5512" y="2174"/>
              <a:ext cx="279" cy="175"/>
            </a:xfrm>
            <a:custGeom>
              <a:avLst/>
              <a:gdLst>
                <a:gd name="T0" fmla="*/ 84 w 279"/>
                <a:gd name="T1" fmla="*/ 9 h 175"/>
                <a:gd name="T2" fmla="*/ 79 w 279"/>
                <a:gd name="T3" fmla="*/ 26 h 175"/>
                <a:gd name="T4" fmla="*/ 80 w 279"/>
                <a:gd name="T5" fmla="*/ 63 h 175"/>
                <a:gd name="T6" fmla="*/ 98 w 279"/>
                <a:gd name="T7" fmla="*/ 130 h 175"/>
                <a:gd name="T8" fmla="*/ 91 w 279"/>
                <a:gd name="T9" fmla="*/ 69 h 175"/>
                <a:gd name="T10" fmla="*/ 88 w 279"/>
                <a:gd name="T11" fmla="*/ 29 h 175"/>
                <a:gd name="T12" fmla="*/ 100 w 279"/>
                <a:gd name="T13" fmla="*/ 7 h 175"/>
                <a:gd name="T14" fmla="*/ 128 w 279"/>
                <a:gd name="T15" fmla="*/ 6 h 175"/>
                <a:gd name="T16" fmla="*/ 178 w 279"/>
                <a:gd name="T17" fmla="*/ 13 h 175"/>
                <a:gd name="T18" fmla="*/ 225 w 279"/>
                <a:gd name="T19" fmla="*/ 21 h 175"/>
                <a:gd name="T20" fmla="*/ 258 w 279"/>
                <a:gd name="T21" fmla="*/ 29 h 175"/>
                <a:gd name="T22" fmla="*/ 266 w 279"/>
                <a:gd name="T23" fmla="*/ 74 h 175"/>
                <a:gd name="T24" fmla="*/ 254 w 279"/>
                <a:gd name="T25" fmla="*/ 103 h 175"/>
                <a:gd name="T26" fmla="*/ 231 w 279"/>
                <a:gd name="T27" fmla="*/ 136 h 175"/>
                <a:gd name="T28" fmla="*/ 180 w 279"/>
                <a:gd name="T29" fmla="*/ 164 h 175"/>
                <a:gd name="T30" fmla="*/ 71 w 279"/>
                <a:gd name="T31" fmla="*/ 114 h 175"/>
                <a:gd name="T32" fmla="*/ 21 w 279"/>
                <a:gd name="T33" fmla="*/ 95 h 175"/>
                <a:gd name="T34" fmla="*/ 0 w 279"/>
                <a:gd name="T35" fmla="*/ 117 h 175"/>
                <a:gd name="T36" fmla="*/ 9 w 279"/>
                <a:gd name="T37" fmla="*/ 112 h 175"/>
                <a:gd name="T38" fmla="*/ 28 w 279"/>
                <a:gd name="T39" fmla="*/ 108 h 175"/>
                <a:gd name="T40" fmla="*/ 83 w 279"/>
                <a:gd name="T41" fmla="*/ 131 h 175"/>
                <a:gd name="T42" fmla="*/ 135 w 279"/>
                <a:gd name="T43" fmla="*/ 158 h 175"/>
                <a:gd name="T44" fmla="*/ 175 w 279"/>
                <a:gd name="T45" fmla="*/ 174 h 175"/>
                <a:gd name="T46" fmla="*/ 221 w 279"/>
                <a:gd name="T47" fmla="*/ 158 h 175"/>
                <a:gd name="T48" fmla="*/ 251 w 279"/>
                <a:gd name="T49" fmla="*/ 125 h 175"/>
                <a:gd name="T50" fmla="*/ 274 w 279"/>
                <a:gd name="T51" fmla="*/ 79 h 175"/>
                <a:gd name="T52" fmla="*/ 277 w 279"/>
                <a:gd name="T53" fmla="*/ 39 h 175"/>
                <a:gd name="T54" fmla="*/ 247 w 279"/>
                <a:gd name="T55" fmla="*/ 19 h 175"/>
                <a:gd name="T56" fmla="*/ 218 w 279"/>
                <a:gd name="T57" fmla="*/ 13 h 175"/>
                <a:gd name="T58" fmla="*/ 188 w 279"/>
                <a:gd name="T59" fmla="*/ 9 h 175"/>
                <a:gd name="T60" fmla="*/ 161 w 279"/>
                <a:gd name="T61" fmla="*/ 4 h 175"/>
                <a:gd name="T62" fmla="*/ 139 w 279"/>
                <a:gd name="T63" fmla="*/ 1 h 175"/>
                <a:gd name="T64" fmla="*/ 98 w 279"/>
                <a:gd name="T6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9" h="175">
                  <a:moveTo>
                    <a:pt x="88" y="4"/>
                  </a:moveTo>
                  <a:lnTo>
                    <a:pt x="84" y="9"/>
                  </a:lnTo>
                  <a:lnTo>
                    <a:pt x="81" y="16"/>
                  </a:lnTo>
                  <a:lnTo>
                    <a:pt x="79" y="26"/>
                  </a:lnTo>
                  <a:lnTo>
                    <a:pt x="78" y="38"/>
                  </a:lnTo>
                  <a:lnTo>
                    <a:pt x="80" y="63"/>
                  </a:lnTo>
                  <a:lnTo>
                    <a:pt x="82" y="122"/>
                  </a:lnTo>
                  <a:lnTo>
                    <a:pt x="98" y="130"/>
                  </a:lnTo>
                  <a:lnTo>
                    <a:pt x="93" y="89"/>
                  </a:lnTo>
                  <a:lnTo>
                    <a:pt x="91" y="69"/>
                  </a:lnTo>
                  <a:lnTo>
                    <a:pt x="88" y="49"/>
                  </a:lnTo>
                  <a:lnTo>
                    <a:pt x="88" y="29"/>
                  </a:lnTo>
                  <a:lnTo>
                    <a:pt x="88" y="16"/>
                  </a:lnTo>
                  <a:lnTo>
                    <a:pt x="100" y="7"/>
                  </a:lnTo>
                  <a:lnTo>
                    <a:pt x="112" y="6"/>
                  </a:lnTo>
                  <a:lnTo>
                    <a:pt x="128" y="6"/>
                  </a:lnTo>
                  <a:lnTo>
                    <a:pt x="148" y="9"/>
                  </a:lnTo>
                  <a:lnTo>
                    <a:pt x="178" y="13"/>
                  </a:lnTo>
                  <a:lnTo>
                    <a:pt x="197" y="16"/>
                  </a:lnTo>
                  <a:lnTo>
                    <a:pt x="225" y="21"/>
                  </a:lnTo>
                  <a:lnTo>
                    <a:pt x="244" y="26"/>
                  </a:lnTo>
                  <a:lnTo>
                    <a:pt x="258" y="29"/>
                  </a:lnTo>
                  <a:lnTo>
                    <a:pt x="269" y="47"/>
                  </a:lnTo>
                  <a:lnTo>
                    <a:pt x="266" y="74"/>
                  </a:lnTo>
                  <a:lnTo>
                    <a:pt x="260" y="89"/>
                  </a:lnTo>
                  <a:lnTo>
                    <a:pt x="254" y="103"/>
                  </a:lnTo>
                  <a:lnTo>
                    <a:pt x="245" y="117"/>
                  </a:lnTo>
                  <a:lnTo>
                    <a:pt x="231" y="136"/>
                  </a:lnTo>
                  <a:lnTo>
                    <a:pt x="209" y="156"/>
                  </a:lnTo>
                  <a:lnTo>
                    <a:pt x="180" y="164"/>
                  </a:lnTo>
                  <a:lnTo>
                    <a:pt x="122" y="142"/>
                  </a:lnTo>
                  <a:lnTo>
                    <a:pt x="71" y="114"/>
                  </a:lnTo>
                  <a:lnTo>
                    <a:pt x="43" y="101"/>
                  </a:lnTo>
                  <a:lnTo>
                    <a:pt x="21" y="95"/>
                  </a:lnTo>
                  <a:lnTo>
                    <a:pt x="3" y="99"/>
                  </a:lnTo>
                  <a:lnTo>
                    <a:pt x="0" y="117"/>
                  </a:lnTo>
                  <a:lnTo>
                    <a:pt x="2" y="131"/>
                  </a:lnTo>
                  <a:lnTo>
                    <a:pt x="9" y="112"/>
                  </a:lnTo>
                  <a:lnTo>
                    <a:pt x="15" y="108"/>
                  </a:lnTo>
                  <a:lnTo>
                    <a:pt x="28" y="108"/>
                  </a:lnTo>
                  <a:lnTo>
                    <a:pt x="57" y="122"/>
                  </a:lnTo>
                  <a:lnTo>
                    <a:pt x="83" y="131"/>
                  </a:lnTo>
                  <a:lnTo>
                    <a:pt x="115" y="147"/>
                  </a:lnTo>
                  <a:lnTo>
                    <a:pt x="135" y="158"/>
                  </a:lnTo>
                  <a:lnTo>
                    <a:pt x="155" y="169"/>
                  </a:lnTo>
                  <a:lnTo>
                    <a:pt x="175" y="174"/>
                  </a:lnTo>
                  <a:lnTo>
                    <a:pt x="199" y="173"/>
                  </a:lnTo>
                  <a:lnTo>
                    <a:pt x="221" y="158"/>
                  </a:lnTo>
                  <a:lnTo>
                    <a:pt x="239" y="140"/>
                  </a:lnTo>
                  <a:lnTo>
                    <a:pt x="251" y="125"/>
                  </a:lnTo>
                  <a:lnTo>
                    <a:pt x="263" y="105"/>
                  </a:lnTo>
                  <a:lnTo>
                    <a:pt x="274" y="79"/>
                  </a:lnTo>
                  <a:lnTo>
                    <a:pt x="278" y="61"/>
                  </a:lnTo>
                  <a:lnTo>
                    <a:pt x="277" y="39"/>
                  </a:lnTo>
                  <a:lnTo>
                    <a:pt x="264" y="26"/>
                  </a:lnTo>
                  <a:lnTo>
                    <a:pt x="247" y="19"/>
                  </a:lnTo>
                  <a:lnTo>
                    <a:pt x="231" y="16"/>
                  </a:lnTo>
                  <a:lnTo>
                    <a:pt x="218" y="13"/>
                  </a:lnTo>
                  <a:lnTo>
                    <a:pt x="199" y="9"/>
                  </a:lnTo>
                  <a:lnTo>
                    <a:pt x="188" y="9"/>
                  </a:lnTo>
                  <a:lnTo>
                    <a:pt x="174" y="6"/>
                  </a:lnTo>
                  <a:lnTo>
                    <a:pt x="161" y="4"/>
                  </a:lnTo>
                  <a:lnTo>
                    <a:pt x="151" y="4"/>
                  </a:lnTo>
                  <a:lnTo>
                    <a:pt x="139" y="1"/>
                  </a:lnTo>
                  <a:lnTo>
                    <a:pt x="111" y="0"/>
                  </a:lnTo>
                  <a:lnTo>
                    <a:pt x="98" y="0"/>
                  </a:lnTo>
                  <a:lnTo>
                    <a:pt x="88" y="4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33" name="Freeform 33"/>
            <p:cNvSpPr>
              <a:spLocks/>
            </p:cNvSpPr>
            <p:nvPr/>
          </p:nvSpPr>
          <p:spPr bwMode="auto">
            <a:xfrm>
              <a:off x="5519" y="2247"/>
              <a:ext cx="77" cy="45"/>
            </a:xfrm>
            <a:custGeom>
              <a:avLst/>
              <a:gdLst>
                <a:gd name="T0" fmla="*/ 0 w 77"/>
                <a:gd name="T1" fmla="*/ 22 h 45"/>
                <a:gd name="T2" fmla="*/ 38 w 77"/>
                <a:gd name="T3" fmla="*/ 27 h 45"/>
                <a:gd name="T4" fmla="*/ 76 w 77"/>
                <a:gd name="T5" fmla="*/ 44 h 45"/>
                <a:gd name="T6" fmla="*/ 73 w 77"/>
                <a:gd name="T7" fmla="*/ 18 h 45"/>
                <a:gd name="T8" fmla="*/ 51 w 77"/>
                <a:gd name="T9" fmla="*/ 11 h 45"/>
                <a:gd name="T10" fmla="*/ 17 w 77"/>
                <a:gd name="T11" fmla="*/ 0 h 45"/>
                <a:gd name="T12" fmla="*/ 3 w 77"/>
                <a:gd name="T13" fmla="*/ 6 h 45"/>
                <a:gd name="T14" fmla="*/ 0 w 77"/>
                <a:gd name="T15" fmla="*/ 2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45">
                  <a:moveTo>
                    <a:pt x="0" y="22"/>
                  </a:moveTo>
                  <a:lnTo>
                    <a:pt x="38" y="27"/>
                  </a:lnTo>
                  <a:lnTo>
                    <a:pt x="76" y="44"/>
                  </a:lnTo>
                  <a:lnTo>
                    <a:pt x="73" y="18"/>
                  </a:lnTo>
                  <a:lnTo>
                    <a:pt x="51" y="11"/>
                  </a:lnTo>
                  <a:lnTo>
                    <a:pt x="17" y="0"/>
                  </a:lnTo>
                  <a:lnTo>
                    <a:pt x="3" y="6"/>
                  </a:lnTo>
                  <a:lnTo>
                    <a:pt x="0" y="22"/>
                  </a:lnTo>
                </a:path>
              </a:pathLst>
            </a:custGeom>
            <a:solidFill>
              <a:srgbClr val="800040"/>
            </a:solidFill>
            <a:ln w="12700" cap="rnd" cmpd="sng">
              <a:solidFill>
                <a:srgbClr val="800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34" name="Freeform 34"/>
            <p:cNvSpPr>
              <a:spLocks/>
            </p:cNvSpPr>
            <p:nvPr/>
          </p:nvSpPr>
          <p:spPr bwMode="auto">
            <a:xfrm>
              <a:off x="5610" y="2275"/>
              <a:ext cx="155" cy="62"/>
            </a:xfrm>
            <a:custGeom>
              <a:avLst/>
              <a:gdLst>
                <a:gd name="T0" fmla="*/ 0 w 155"/>
                <a:gd name="T1" fmla="*/ 0 h 62"/>
                <a:gd name="T2" fmla="*/ 1 w 155"/>
                <a:gd name="T3" fmla="*/ 26 h 62"/>
                <a:gd name="T4" fmla="*/ 38 w 155"/>
                <a:gd name="T5" fmla="*/ 45 h 62"/>
                <a:gd name="T6" fmla="*/ 78 w 155"/>
                <a:gd name="T7" fmla="*/ 61 h 62"/>
                <a:gd name="T8" fmla="*/ 113 w 155"/>
                <a:gd name="T9" fmla="*/ 55 h 62"/>
                <a:gd name="T10" fmla="*/ 148 w 155"/>
                <a:gd name="T11" fmla="*/ 15 h 62"/>
                <a:gd name="T12" fmla="*/ 154 w 155"/>
                <a:gd name="T13" fmla="*/ 0 h 62"/>
                <a:gd name="T14" fmla="*/ 116 w 155"/>
                <a:gd name="T15" fmla="*/ 21 h 62"/>
                <a:gd name="T16" fmla="*/ 89 w 155"/>
                <a:gd name="T17" fmla="*/ 23 h 62"/>
                <a:gd name="T18" fmla="*/ 63 w 155"/>
                <a:gd name="T19" fmla="*/ 20 h 62"/>
                <a:gd name="T20" fmla="*/ 0 w 155"/>
                <a:gd name="T2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62">
                  <a:moveTo>
                    <a:pt x="0" y="0"/>
                  </a:moveTo>
                  <a:lnTo>
                    <a:pt x="1" y="26"/>
                  </a:lnTo>
                  <a:lnTo>
                    <a:pt x="38" y="45"/>
                  </a:lnTo>
                  <a:lnTo>
                    <a:pt x="78" y="61"/>
                  </a:lnTo>
                  <a:lnTo>
                    <a:pt x="113" y="55"/>
                  </a:lnTo>
                  <a:lnTo>
                    <a:pt x="148" y="15"/>
                  </a:lnTo>
                  <a:lnTo>
                    <a:pt x="154" y="0"/>
                  </a:lnTo>
                  <a:lnTo>
                    <a:pt x="116" y="21"/>
                  </a:lnTo>
                  <a:lnTo>
                    <a:pt x="89" y="23"/>
                  </a:lnTo>
                  <a:lnTo>
                    <a:pt x="63" y="20"/>
                  </a:lnTo>
                  <a:lnTo>
                    <a:pt x="0" y="0"/>
                  </a:lnTo>
                </a:path>
              </a:pathLst>
            </a:custGeom>
            <a:solidFill>
              <a:srgbClr val="800040"/>
            </a:solidFill>
            <a:ln w="12700" cap="rnd" cmpd="sng">
              <a:solidFill>
                <a:srgbClr val="800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35" name="Freeform 35"/>
            <p:cNvSpPr>
              <a:spLocks/>
            </p:cNvSpPr>
            <p:nvPr/>
          </p:nvSpPr>
          <p:spPr bwMode="auto">
            <a:xfrm>
              <a:off x="5693" y="2370"/>
              <a:ext cx="14" cy="30"/>
            </a:xfrm>
            <a:custGeom>
              <a:avLst/>
              <a:gdLst>
                <a:gd name="T0" fmla="*/ 2 w 14"/>
                <a:gd name="T1" fmla="*/ 29 h 30"/>
                <a:gd name="T2" fmla="*/ 3 w 14"/>
                <a:gd name="T3" fmla="*/ 29 h 30"/>
                <a:gd name="T4" fmla="*/ 13 w 14"/>
                <a:gd name="T5" fmla="*/ 25 h 30"/>
                <a:gd name="T6" fmla="*/ 12 w 14"/>
                <a:gd name="T7" fmla="*/ 16 h 30"/>
                <a:gd name="T8" fmla="*/ 8 w 14"/>
                <a:gd name="T9" fmla="*/ 7 h 30"/>
                <a:gd name="T10" fmla="*/ 0 w 14"/>
                <a:gd name="T11" fmla="*/ 0 h 30"/>
                <a:gd name="T12" fmla="*/ 2 w 14"/>
                <a:gd name="T13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30">
                  <a:moveTo>
                    <a:pt x="2" y="29"/>
                  </a:moveTo>
                  <a:lnTo>
                    <a:pt x="3" y="29"/>
                  </a:lnTo>
                  <a:lnTo>
                    <a:pt x="13" y="25"/>
                  </a:lnTo>
                  <a:lnTo>
                    <a:pt x="12" y="16"/>
                  </a:lnTo>
                  <a:lnTo>
                    <a:pt x="8" y="7"/>
                  </a:lnTo>
                  <a:lnTo>
                    <a:pt x="0" y="0"/>
                  </a:lnTo>
                  <a:lnTo>
                    <a:pt x="2" y="29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36" name="Freeform 36"/>
            <p:cNvSpPr>
              <a:spLocks/>
            </p:cNvSpPr>
            <p:nvPr/>
          </p:nvSpPr>
          <p:spPr bwMode="auto">
            <a:xfrm>
              <a:off x="5538" y="2412"/>
              <a:ext cx="309" cy="120"/>
            </a:xfrm>
            <a:custGeom>
              <a:avLst/>
              <a:gdLst>
                <a:gd name="T0" fmla="*/ 150 w 309"/>
                <a:gd name="T1" fmla="*/ 2 h 120"/>
                <a:gd name="T2" fmla="*/ 151 w 309"/>
                <a:gd name="T3" fmla="*/ 12 h 120"/>
                <a:gd name="T4" fmla="*/ 151 w 309"/>
                <a:gd name="T5" fmla="*/ 21 h 120"/>
                <a:gd name="T6" fmla="*/ 141 w 309"/>
                <a:gd name="T7" fmla="*/ 36 h 120"/>
                <a:gd name="T8" fmla="*/ 119 w 309"/>
                <a:gd name="T9" fmla="*/ 44 h 120"/>
                <a:gd name="T10" fmla="*/ 107 w 309"/>
                <a:gd name="T11" fmla="*/ 48 h 120"/>
                <a:gd name="T12" fmla="*/ 90 w 309"/>
                <a:gd name="T13" fmla="*/ 54 h 120"/>
                <a:gd name="T14" fmla="*/ 47 w 309"/>
                <a:gd name="T15" fmla="*/ 70 h 120"/>
                <a:gd name="T16" fmla="*/ 25 w 309"/>
                <a:gd name="T17" fmla="*/ 74 h 120"/>
                <a:gd name="T18" fmla="*/ 16 w 309"/>
                <a:gd name="T19" fmla="*/ 77 h 120"/>
                <a:gd name="T20" fmla="*/ 8 w 309"/>
                <a:gd name="T21" fmla="*/ 82 h 120"/>
                <a:gd name="T22" fmla="*/ 3 w 309"/>
                <a:gd name="T23" fmla="*/ 91 h 120"/>
                <a:gd name="T24" fmla="*/ 2 w 309"/>
                <a:gd name="T25" fmla="*/ 102 h 120"/>
                <a:gd name="T26" fmla="*/ 1 w 309"/>
                <a:gd name="T27" fmla="*/ 113 h 120"/>
                <a:gd name="T28" fmla="*/ 0 w 309"/>
                <a:gd name="T29" fmla="*/ 119 h 120"/>
                <a:gd name="T30" fmla="*/ 9 w 309"/>
                <a:gd name="T31" fmla="*/ 118 h 120"/>
                <a:gd name="T32" fmla="*/ 11 w 309"/>
                <a:gd name="T33" fmla="*/ 91 h 120"/>
                <a:gd name="T34" fmla="*/ 20 w 309"/>
                <a:gd name="T35" fmla="*/ 86 h 120"/>
                <a:gd name="T36" fmla="*/ 127 w 309"/>
                <a:gd name="T37" fmla="*/ 52 h 120"/>
                <a:gd name="T38" fmla="*/ 158 w 309"/>
                <a:gd name="T39" fmla="*/ 43 h 120"/>
                <a:gd name="T40" fmla="*/ 194 w 309"/>
                <a:gd name="T41" fmla="*/ 52 h 120"/>
                <a:gd name="T42" fmla="*/ 229 w 309"/>
                <a:gd name="T43" fmla="*/ 60 h 120"/>
                <a:gd name="T44" fmla="*/ 260 w 309"/>
                <a:gd name="T45" fmla="*/ 70 h 120"/>
                <a:gd name="T46" fmla="*/ 281 w 309"/>
                <a:gd name="T47" fmla="*/ 76 h 120"/>
                <a:gd name="T48" fmla="*/ 293 w 309"/>
                <a:gd name="T49" fmla="*/ 87 h 120"/>
                <a:gd name="T50" fmla="*/ 295 w 309"/>
                <a:gd name="T51" fmla="*/ 99 h 120"/>
                <a:gd name="T52" fmla="*/ 295 w 309"/>
                <a:gd name="T53" fmla="*/ 114 h 120"/>
                <a:gd name="T54" fmla="*/ 308 w 309"/>
                <a:gd name="T55" fmla="*/ 114 h 120"/>
                <a:gd name="T56" fmla="*/ 304 w 309"/>
                <a:gd name="T57" fmla="*/ 98 h 120"/>
                <a:gd name="T58" fmla="*/ 301 w 309"/>
                <a:gd name="T59" fmla="*/ 86 h 120"/>
                <a:gd name="T60" fmla="*/ 295 w 309"/>
                <a:gd name="T61" fmla="*/ 76 h 120"/>
                <a:gd name="T62" fmla="*/ 287 w 309"/>
                <a:gd name="T63" fmla="*/ 67 h 120"/>
                <a:gd name="T64" fmla="*/ 278 w 309"/>
                <a:gd name="T65" fmla="*/ 64 h 120"/>
                <a:gd name="T66" fmla="*/ 265 w 309"/>
                <a:gd name="T67" fmla="*/ 60 h 120"/>
                <a:gd name="T68" fmla="*/ 251 w 309"/>
                <a:gd name="T69" fmla="*/ 56 h 120"/>
                <a:gd name="T70" fmla="*/ 225 w 309"/>
                <a:gd name="T71" fmla="*/ 50 h 120"/>
                <a:gd name="T72" fmla="*/ 212 w 309"/>
                <a:gd name="T73" fmla="*/ 44 h 120"/>
                <a:gd name="T74" fmla="*/ 200 w 309"/>
                <a:gd name="T75" fmla="*/ 40 h 120"/>
                <a:gd name="T76" fmla="*/ 174 w 309"/>
                <a:gd name="T77" fmla="*/ 28 h 120"/>
                <a:gd name="T78" fmla="*/ 172 w 309"/>
                <a:gd name="T79" fmla="*/ 20 h 120"/>
                <a:gd name="T80" fmla="*/ 169 w 309"/>
                <a:gd name="T81" fmla="*/ 0 h 120"/>
                <a:gd name="T82" fmla="*/ 150 w 309"/>
                <a:gd name="T83" fmla="*/ 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09" h="120">
                  <a:moveTo>
                    <a:pt x="150" y="2"/>
                  </a:moveTo>
                  <a:lnTo>
                    <a:pt x="151" y="12"/>
                  </a:lnTo>
                  <a:lnTo>
                    <a:pt x="151" y="21"/>
                  </a:lnTo>
                  <a:lnTo>
                    <a:pt x="141" y="36"/>
                  </a:lnTo>
                  <a:lnTo>
                    <a:pt x="119" y="44"/>
                  </a:lnTo>
                  <a:lnTo>
                    <a:pt x="107" y="48"/>
                  </a:lnTo>
                  <a:lnTo>
                    <a:pt x="90" y="54"/>
                  </a:lnTo>
                  <a:lnTo>
                    <a:pt x="47" y="70"/>
                  </a:lnTo>
                  <a:lnTo>
                    <a:pt x="25" y="74"/>
                  </a:lnTo>
                  <a:lnTo>
                    <a:pt x="16" y="77"/>
                  </a:lnTo>
                  <a:lnTo>
                    <a:pt x="8" y="82"/>
                  </a:lnTo>
                  <a:lnTo>
                    <a:pt x="3" y="91"/>
                  </a:lnTo>
                  <a:lnTo>
                    <a:pt x="2" y="102"/>
                  </a:lnTo>
                  <a:lnTo>
                    <a:pt x="1" y="113"/>
                  </a:lnTo>
                  <a:lnTo>
                    <a:pt x="0" y="119"/>
                  </a:lnTo>
                  <a:lnTo>
                    <a:pt x="9" y="118"/>
                  </a:lnTo>
                  <a:lnTo>
                    <a:pt x="11" y="91"/>
                  </a:lnTo>
                  <a:lnTo>
                    <a:pt x="20" y="86"/>
                  </a:lnTo>
                  <a:lnTo>
                    <a:pt x="127" y="52"/>
                  </a:lnTo>
                  <a:lnTo>
                    <a:pt x="158" y="43"/>
                  </a:lnTo>
                  <a:lnTo>
                    <a:pt x="194" y="52"/>
                  </a:lnTo>
                  <a:lnTo>
                    <a:pt x="229" y="60"/>
                  </a:lnTo>
                  <a:lnTo>
                    <a:pt x="260" y="70"/>
                  </a:lnTo>
                  <a:lnTo>
                    <a:pt x="281" y="76"/>
                  </a:lnTo>
                  <a:lnTo>
                    <a:pt x="293" y="87"/>
                  </a:lnTo>
                  <a:lnTo>
                    <a:pt x="295" y="99"/>
                  </a:lnTo>
                  <a:lnTo>
                    <a:pt x="295" y="114"/>
                  </a:lnTo>
                  <a:lnTo>
                    <a:pt x="308" y="114"/>
                  </a:lnTo>
                  <a:lnTo>
                    <a:pt x="304" y="98"/>
                  </a:lnTo>
                  <a:lnTo>
                    <a:pt x="301" y="86"/>
                  </a:lnTo>
                  <a:lnTo>
                    <a:pt x="295" y="76"/>
                  </a:lnTo>
                  <a:lnTo>
                    <a:pt x="287" y="67"/>
                  </a:lnTo>
                  <a:lnTo>
                    <a:pt x="278" y="64"/>
                  </a:lnTo>
                  <a:lnTo>
                    <a:pt x="265" y="60"/>
                  </a:lnTo>
                  <a:lnTo>
                    <a:pt x="251" y="56"/>
                  </a:lnTo>
                  <a:lnTo>
                    <a:pt x="225" y="50"/>
                  </a:lnTo>
                  <a:lnTo>
                    <a:pt x="212" y="44"/>
                  </a:lnTo>
                  <a:lnTo>
                    <a:pt x="200" y="40"/>
                  </a:lnTo>
                  <a:lnTo>
                    <a:pt x="174" y="28"/>
                  </a:lnTo>
                  <a:lnTo>
                    <a:pt x="172" y="20"/>
                  </a:lnTo>
                  <a:lnTo>
                    <a:pt x="169" y="0"/>
                  </a:lnTo>
                  <a:lnTo>
                    <a:pt x="150" y="2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37" name="Freeform 37"/>
            <p:cNvSpPr>
              <a:spLocks/>
            </p:cNvSpPr>
            <p:nvPr/>
          </p:nvSpPr>
          <p:spPr bwMode="auto">
            <a:xfrm>
              <a:off x="5722" y="2433"/>
              <a:ext cx="142" cy="34"/>
            </a:xfrm>
            <a:custGeom>
              <a:avLst/>
              <a:gdLst>
                <a:gd name="T0" fmla="*/ 77 w 142"/>
                <a:gd name="T1" fmla="*/ 5 h 34"/>
                <a:gd name="T2" fmla="*/ 71 w 142"/>
                <a:gd name="T3" fmla="*/ 5 h 34"/>
                <a:gd name="T4" fmla="*/ 53 w 142"/>
                <a:gd name="T5" fmla="*/ 5 h 34"/>
                <a:gd name="T6" fmla="*/ 44 w 142"/>
                <a:gd name="T7" fmla="*/ 5 h 34"/>
                <a:gd name="T8" fmla="*/ 31 w 142"/>
                <a:gd name="T9" fmla="*/ 5 h 34"/>
                <a:gd name="T10" fmla="*/ 15 w 142"/>
                <a:gd name="T11" fmla="*/ 5 h 34"/>
                <a:gd name="T12" fmla="*/ 0 w 142"/>
                <a:gd name="T13" fmla="*/ 2 h 34"/>
                <a:gd name="T14" fmla="*/ 8 w 142"/>
                <a:gd name="T15" fmla="*/ 7 h 34"/>
                <a:gd name="T16" fmla="*/ 24 w 142"/>
                <a:gd name="T17" fmla="*/ 9 h 34"/>
                <a:gd name="T18" fmla="*/ 30 w 142"/>
                <a:gd name="T19" fmla="*/ 10 h 34"/>
                <a:gd name="T20" fmla="*/ 38 w 142"/>
                <a:gd name="T21" fmla="*/ 10 h 34"/>
                <a:gd name="T22" fmla="*/ 45 w 142"/>
                <a:gd name="T23" fmla="*/ 10 h 34"/>
                <a:gd name="T24" fmla="*/ 49 w 142"/>
                <a:gd name="T25" fmla="*/ 11 h 34"/>
                <a:gd name="T26" fmla="*/ 56 w 142"/>
                <a:gd name="T27" fmla="*/ 10 h 34"/>
                <a:gd name="T28" fmla="*/ 65 w 142"/>
                <a:gd name="T29" fmla="*/ 10 h 34"/>
                <a:gd name="T30" fmla="*/ 87 w 142"/>
                <a:gd name="T31" fmla="*/ 9 h 34"/>
                <a:gd name="T32" fmla="*/ 110 w 142"/>
                <a:gd name="T33" fmla="*/ 9 h 34"/>
                <a:gd name="T34" fmla="*/ 121 w 142"/>
                <a:gd name="T35" fmla="*/ 10 h 34"/>
                <a:gd name="T36" fmla="*/ 127 w 142"/>
                <a:gd name="T37" fmla="*/ 12 h 34"/>
                <a:gd name="T38" fmla="*/ 137 w 142"/>
                <a:gd name="T39" fmla="*/ 33 h 34"/>
                <a:gd name="T40" fmla="*/ 141 w 142"/>
                <a:gd name="T41" fmla="*/ 33 h 34"/>
                <a:gd name="T42" fmla="*/ 136 w 142"/>
                <a:gd name="T43" fmla="*/ 17 h 34"/>
                <a:gd name="T44" fmla="*/ 130 w 142"/>
                <a:gd name="T45" fmla="*/ 5 h 34"/>
                <a:gd name="T46" fmla="*/ 121 w 142"/>
                <a:gd name="T47" fmla="*/ 0 h 34"/>
                <a:gd name="T48" fmla="*/ 107 w 142"/>
                <a:gd name="T49" fmla="*/ 0 h 34"/>
                <a:gd name="T50" fmla="*/ 95 w 142"/>
                <a:gd name="T51" fmla="*/ 2 h 34"/>
                <a:gd name="T52" fmla="*/ 77 w 142"/>
                <a:gd name="T53" fmla="*/ 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2" h="34">
                  <a:moveTo>
                    <a:pt x="77" y="5"/>
                  </a:moveTo>
                  <a:lnTo>
                    <a:pt x="71" y="5"/>
                  </a:lnTo>
                  <a:lnTo>
                    <a:pt x="53" y="5"/>
                  </a:lnTo>
                  <a:lnTo>
                    <a:pt x="44" y="5"/>
                  </a:lnTo>
                  <a:lnTo>
                    <a:pt x="31" y="5"/>
                  </a:lnTo>
                  <a:lnTo>
                    <a:pt x="15" y="5"/>
                  </a:lnTo>
                  <a:lnTo>
                    <a:pt x="0" y="2"/>
                  </a:lnTo>
                  <a:lnTo>
                    <a:pt x="8" y="7"/>
                  </a:lnTo>
                  <a:lnTo>
                    <a:pt x="24" y="9"/>
                  </a:lnTo>
                  <a:lnTo>
                    <a:pt x="30" y="10"/>
                  </a:lnTo>
                  <a:lnTo>
                    <a:pt x="38" y="10"/>
                  </a:lnTo>
                  <a:lnTo>
                    <a:pt x="45" y="10"/>
                  </a:lnTo>
                  <a:lnTo>
                    <a:pt x="49" y="11"/>
                  </a:lnTo>
                  <a:lnTo>
                    <a:pt x="56" y="10"/>
                  </a:lnTo>
                  <a:lnTo>
                    <a:pt x="65" y="10"/>
                  </a:lnTo>
                  <a:lnTo>
                    <a:pt x="87" y="9"/>
                  </a:lnTo>
                  <a:lnTo>
                    <a:pt x="110" y="9"/>
                  </a:lnTo>
                  <a:lnTo>
                    <a:pt x="121" y="10"/>
                  </a:lnTo>
                  <a:lnTo>
                    <a:pt x="127" y="12"/>
                  </a:lnTo>
                  <a:lnTo>
                    <a:pt x="137" y="33"/>
                  </a:lnTo>
                  <a:lnTo>
                    <a:pt x="141" y="33"/>
                  </a:lnTo>
                  <a:lnTo>
                    <a:pt x="136" y="17"/>
                  </a:lnTo>
                  <a:lnTo>
                    <a:pt x="130" y="5"/>
                  </a:lnTo>
                  <a:lnTo>
                    <a:pt x="121" y="0"/>
                  </a:lnTo>
                  <a:lnTo>
                    <a:pt x="107" y="0"/>
                  </a:lnTo>
                  <a:lnTo>
                    <a:pt x="95" y="2"/>
                  </a:lnTo>
                  <a:lnTo>
                    <a:pt x="77" y="5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38" name="Freeform 38"/>
            <p:cNvSpPr>
              <a:spLocks/>
            </p:cNvSpPr>
            <p:nvPr/>
          </p:nvSpPr>
          <p:spPr bwMode="auto">
            <a:xfrm>
              <a:off x="5615" y="2442"/>
              <a:ext cx="14" cy="2"/>
            </a:xfrm>
            <a:custGeom>
              <a:avLst/>
              <a:gdLst>
                <a:gd name="T0" fmla="*/ 13 w 14"/>
                <a:gd name="T1" fmla="*/ 1 h 2"/>
                <a:gd name="T2" fmla="*/ 13 w 14"/>
                <a:gd name="T3" fmla="*/ 0 h 2"/>
                <a:gd name="T4" fmla="*/ 0 w 14"/>
                <a:gd name="T5" fmla="*/ 0 h 2"/>
                <a:gd name="T6" fmla="*/ 13 w 1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">
                  <a:moveTo>
                    <a:pt x="13" y="1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39" name="Freeform 39"/>
            <p:cNvSpPr>
              <a:spLocks/>
            </p:cNvSpPr>
            <p:nvPr/>
          </p:nvSpPr>
          <p:spPr bwMode="auto">
            <a:xfrm>
              <a:off x="5599" y="2442"/>
              <a:ext cx="12" cy="2"/>
            </a:xfrm>
            <a:custGeom>
              <a:avLst/>
              <a:gdLst>
                <a:gd name="T0" fmla="*/ 11 w 12"/>
                <a:gd name="T1" fmla="*/ 1 h 2"/>
                <a:gd name="T2" fmla="*/ 11 w 12"/>
                <a:gd name="T3" fmla="*/ 0 h 2"/>
                <a:gd name="T4" fmla="*/ 0 w 12"/>
                <a:gd name="T5" fmla="*/ 0 h 2"/>
                <a:gd name="T6" fmla="*/ 11 w 1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2">
                  <a:moveTo>
                    <a:pt x="11" y="1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40" name="Freeform 40"/>
            <p:cNvSpPr>
              <a:spLocks/>
            </p:cNvSpPr>
            <p:nvPr/>
          </p:nvSpPr>
          <p:spPr bwMode="auto">
            <a:xfrm>
              <a:off x="5576" y="2443"/>
              <a:ext cx="20" cy="15"/>
            </a:xfrm>
            <a:custGeom>
              <a:avLst/>
              <a:gdLst>
                <a:gd name="T0" fmla="*/ 0 w 20"/>
                <a:gd name="T1" fmla="*/ 14 h 15"/>
                <a:gd name="T2" fmla="*/ 4 w 20"/>
                <a:gd name="T3" fmla="*/ 13 h 15"/>
                <a:gd name="T4" fmla="*/ 6 w 20"/>
                <a:gd name="T5" fmla="*/ 9 h 15"/>
                <a:gd name="T6" fmla="*/ 19 w 20"/>
                <a:gd name="T7" fmla="*/ 0 h 15"/>
                <a:gd name="T8" fmla="*/ 13 w 20"/>
                <a:gd name="T9" fmla="*/ 1 h 15"/>
                <a:gd name="T10" fmla="*/ 9 w 20"/>
                <a:gd name="T11" fmla="*/ 3 h 15"/>
                <a:gd name="T12" fmla="*/ 6 w 20"/>
                <a:gd name="T13" fmla="*/ 5 h 15"/>
                <a:gd name="T14" fmla="*/ 2 w 20"/>
                <a:gd name="T15" fmla="*/ 9 h 15"/>
                <a:gd name="T16" fmla="*/ 0 w 20"/>
                <a:gd name="T17" fmla="*/ 13 h 15"/>
                <a:gd name="T18" fmla="*/ 0 w 20"/>
                <a:gd name="T1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15">
                  <a:moveTo>
                    <a:pt x="0" y="14"/>
                  </a:moveTo>
                  <a:lnTo>
                    <a:pt x="4" y="13"/>
                  </a:lnTo>
                  <a:lnTo>
                    <a:pt x="6" y="9"/>
                  </a:lnTo>
                  <a:lnTo>
                    <a:pt x="19" y="0"/>
                  </a:lnTo>
                  <a:lnTo>
                    <a:pt x="13" y="1"/>
                  </a:lnTo>
                  <a:lnTo>
                    <a:pt x="9" y="3"/>
                  </a:lnTo>
                  <a:lnTo>
                    <a:pt x="6" y="5"/>
                  </a:lnTo>
                  <a:lnTo>
                    <a:pt x="2" y="9"/>
                  </a:lnTo>
                  <a:lnTo>
                    <a:pt x="0" y="13"/>
                  </a:lnTo>
                  <a:lnTo>
                    <a:pt x="0" y="14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41" name="Freeform 41"/>
            <p:cNvSpPr>
              <a:spLocks/>
            </p:cNvSpPr>
            <p:nvPr/>
          </p:nvSpPr>
          <p:spPr bwMode="auto">
            <a:xfrm>
              <a:off x="5573" y="2460"/>
              <a:ext cx="4" cy="13"/>
            </a:xfrm>
            <a:custGeom>
              <a:avLst/>
              <a:gdLst>
                <a:gd name="T0" fmla="*/ 0 w 4"/>
                <a:gd name="T1" fmla="*/ 12 h 13"/>
                <a:gd name="T2" fmla="*/ 1 w 4"/>
                <a:gd name="T3" fmla="*/ 12 h 13"/>
                <a:gd name="T4" fmla="*/ 3 w 4"/>
                <a:gd name="T5" fmla="*/ 10 h 13"/>
                <a:gd name="T6" fmla="*/ 3 w 4"/>
                <a:gd name="T7" fmla="*/ 2 h 13"/>
                <a:gd name="T8" fmla="*/ 2 w 4"/>
                <a:gd name="T9" fmla="*/ 0 h 13"/>
                <a:gd name="T10" fmla="*/ 0 w 4"/>
                <a:gd name="T11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3">
                  <a:moveTo>
                    <a:pt x="0" y="12"/>
                  </a:moveTo>
                  <a:lnTo>
                    <a:pt x="1" y="12"/>
                  </a:lnTo>
                  <a:lnTo>
                    <a:pt x="3" y="10"/>
                  </a:lnTo>
                  <a:lnTo>
                    <a:pt x="3" y="2"/>
                  </a:lnTo>
                  <a:lnTo>
                    <a:pt x="2" y="0"/>
                  </a:lnTo>
                  <a:lnTo>
                    <a:pt x="0" y="12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42" name="Freeform 42"/>
            <p:cNvSpPr>
              <a:spLocks/>
            </p:cNvSpPr>
            <p:nvPr/>
          </p:nvSpPr>
          <p:spPr bwMode="auto">
            <a:xfrm>
              <a:off x="5860" y="2473"/>
              <a:ext cx="11" cy="14"/>
            </a:xfrm>
            <a:custGeom>
              <a:avLst/>
              <a:gdLst>
                <a:gd name="T0" fmla="*/ 0 w 11"/>
                <a:gd name="T1" fmla="*/ 13 h 14"/>
                <a:gd name="T2" fmla="*/ 0 w 11"/>
                <a:gd name="T3" fmla="*/ 10 h 14"/>
                <a:gd name="T4" fmla="*/ 4 w 11"/>
                <a:gd name="T5" fmla="*/ 9 h 14"/>
                <a:gd name="T6" fmla="*/ 8 w 11"/>
                <a:gd name="T7" fmla="*/ 9 h 14"/>
                <a:gd name="T8" fmla="*/ 10 w 11"/>
                <a:gd name="T9" fmla="*/ 3 h 14"/>
                <a:gd name="T10" fmla="*/ 6 w 11"/>
                <a:gd name="T11" fmla="*/ 0 h 14"/>
                <a:gd name="T12" fmla="*/ 2 w 11"/>
                <a:gd name="T13" fmla="*/ 4 h 14"/>
                <a:gd name="T14" fmla="*/ 0 w 11"/>
                <a:gd name="T15" fmla="*/ 9 h 14"/>
                <a:gd name="T16" fmla="*/ 0 w 11"/>
                <a:gd name="T17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4">
                  <a:moveTo>
                    <a:pt x="0" y="13"/>
                  </a:moveTo>
                  <a:lnTo>
                    <a:pt x="0" y="10"/>
                  </a:lnTo>
                  <a:lnTo>
                    <a:pt x="4" y="9"/>
                  </a:lnTo>
                  <a:lnTo>
                    <a:pt x="8" y="9"/>
                  </a:lnTo>
                  <a:lnTo>
                    <a:pt x="10" y="3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9"/>
                  </a:lnTo>
                  <a:lnTo>
                    <a:pt x="0" y="13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43" name="Freeform 43"/>
            <p:cNvSpPr>
              <a:spLocks/>
            </p:cNvSpPr>
            <p:nvPr/>
          </p:nvSpPr>
          <p:spPr bwMode="auto">
            <a:xfrm>
              <a:off x="5833" y="2529"/>
              <a:ext cx="14" cy="9"/>
            </a:xfrm>
            <a:custGeom>
              <a:avLst/>
              <a:gdLst>
                <a:gd name="T0" fmla="*/ 0 w 14"/>
                <a:gd name="T1" fmla="*/ 4 h 9"/>
                <a:gd name="T2" fmla="*/ 1 w 14"/>
                <a:gd name="T3" fmla="*/ 4 h 9"/>
                <a:gd name="T4" fmla="*/ 4 w 14"/>
                <a:gd name="T5" fmla="*/ 8 h 9"/>
                <a:gd name="T6" fmla="*/ 13 w 14"/>
                <a:gd name="T7" fmla="*/ 7 h 9"/>
                <a:gd name="T8" fmla="*/ 13 w 14"/>
                <a:gd name="T9" fmla="*/ 4 h 9"/>
                <a:gd name="T10" fmla="*/ 12 w 14"/>
                <a:gd name="T11" fmla="*/ 0 h 9"/>
                <a:gd name="T12" fmla="*/ 5 w 14"/>
                <a:gd name="T13" fmla="*/ 1 h 9"/>
                <a:gd name="T14" fmla="*/ 1 w 14"/>
                <a:gd name="T15" fmla="*/ 4 h 9"/>
                <a:gd name="T16" fmla="*/ 0 w 14"/>
                <a:gd name="T1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9">
                  <a:moveTo>
                    <a:pt x="0" y="4"/>
                  </a:moveTo>
                  <a:lnTo>
                    <a:pt x="1" y="4"/>
                  </a:lnTo>
                  <a:lnTo>
                    <a:pt x="4" y="8"/>
                  </a:lnTo>
                  <a:lnTo>
                    <a:pt x="13" y="7"/>
                  </a:lnTo>
                  <a:lnTo>
                    <a:pt x="13" y="4"/>
                  </a:lnTo>
                  <a:lnTo>
                    <a:pt x="12" y="0"/>
                  </a:lnTo>
                  <a:lnTo>
                    <a:pt x="5" y="1"/>
                  </a:lnTo>
                  <a:lnTo>
                    <a:pt x="1" y="4"/>
                  </a:lnTo>
                  <a:lnTo>
                    <a:pt x="0" y="4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44" name="Freeform 44"/>
            <p:cNvSpPr>
              <a:spLocks/>
            </p:cNvSpPr>
            <p:nvPr/>
          </p:nvSpPr>
          <p:spPr bwMode="auto">
            <a:xfrm>
              <a:off x="5742" y="1905"/>
              <a:ext cx="48" cy="41"/>
            </a:xfrm>
            <a:custGeom>
              <a:avLst/>
              <a:gdLst>
                <a:gd name="T0" fmla="*/ 26 w 48"/>
                <a:gd name="T1" fmla="*/ 0 h 41"/>
                <a:gd name="T2" fmla="*/ 20 w 48"/>
                <a:gd name="T3" fmla="*/ 3 h 41"/>
                <a:gd name="T4" fmla="*/ 0 w 48"/>
                <a:gd name="T5" fmla="*/ 4 h 41"/>
                <a:gd name="T6" fmla="*/ 7 w 48"/>
                <a:gd name="T7" fmla="*/ 12 h 41"/>
                <a:gd name="T8" fmla="*/ 11 w 48"/>
                <a:gd name="T9" fmla="*/ 23 h 41"/>
                <a:gd name="T10" fmla="*/ 11 w 48"/>
                <a:gd name="T11" fmla="*/ 38 h 41"/>
                <a:gd name="T12" fmla="*/ 10 w 48"/>
                <a:gd name="T13" fmla="*/ 40 h 41"/>
                <a:gd name="T14" fmla="*/ 47 w 48"/>
                <a:gd name="T15" fmla="*/ 23 h 41"/>
                <a:gd name="T16" fmla="*/ 34 w 48"/>
                <a:gd name="T17" fmla="*/ 18 h 41"/>
                <a:gd name="T18" fmla="*/ 29 w 48"/>
                <a:gd name="T19" fmla="*/ 5 h 41"/>
                <a:gd name="T20" fmla="*/ 26 w 48"/>
                <a:gd name="T2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41">
                  <a:moveTo>
                    <a:pt x="26" y="0"/>
                  </a:moveTo>
                  <a:lnTo>
                    <a:pt x="20" y="3"/>
                  </a:lnTo>
                  <a:lnTo>
                    <a:pt x="0" y="4"/>
                  </a:lnTo>
                  <a:lnTo>
                    <a:pt x="7" y="12"/>
                  </a:lnTo>
                  <a:lnTo>
                    <a:pt x="11" y="23"/>
                  </a:lnTo>
                  <a:lnTo>
                    <a:pt x="11" y="38"/>
                  </a:lnTo>
                  <a:lnTo>
                    <a:pt x="10" y="40"/>
                  </a:lnTo>
                  <a:lnTo>
                    <a:pt x="47" y="23"/>
                  </a:lnTo>
                  <a:lnTo>
                    <a:pt x="34" y="18"/>
                  </a:lnTo>
                  <a:lnTo>
                    <a:pt x="29" y="5"/>
                  </a:lnTo>
                  <a:lnTo>
                    <a:pt x="26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45" name="Freeform 45"/>
            <p:cNvSpPr>
              <a:spLocks/>
            </p:cNvSpPr>
            <p:nvPr/>
          </p:nvSpPr>
          <p:spPr bwMode="auto">
            <a:xfrm>
              <a:off x="5711" y="1839"/>
              <a:ext cx="22" cy="9"/>
            </a:xfrm>
            <a:custGeom>
              <a:avLst/>
              <a:gdLst>
                <a:gd name="T0" fmla="*/ 0 w 22"/>
                <a:gd name="T1" fmla="*/ 1 h 9"/>
                <a:gd name="T2" fmla="*/ 1 w 22"/>
                <a:gd name="T3" fmla="*/ 5 h 9"/>
                <a:gd name="T4" fmla="*/ 9 w 22"/>
                <a:gd name="T5" fmla="*/ 3 h 9"/>
                <a:gd name="T6" fmla="*/ 19 w 22"/>
                <a:gd name="T7" fmla="*/ 8 h 9"/>
                <a:gd name="T8" fmla="*/ 21 w 22"/>
                <a:gd name="T9" fmla="*/ 8 h 9"/>
                <a:gd name="T10" fmla="*/ 12 w 22"/>
                <a:gd name="T11" fmla="*/ 1 h 9"/>
                <a:gd name="T12" fmla="*/ 4 w 22"/>
                <a:gd name="T13" fmla="*/ 0 h 9"/>
                <a:gd name="T14" fmla="*/ 0 w 22"/>
                <a:gd name="T1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9">
                  <a:moveTo>
                    <a:pt x="0" y="1"/>
                  </a:moveTo>
                  <a:lnTo>
                    <a:pt x="1" y="5"/>
                  </a:lnTo>
                  <a:lnTo>
                    <a:pt x="9" y="3"/>
                  </a:lnTo>
                  <a:lnTo>
                    <a:pt x="19" y="8"/>
                  </a:lnTo>
                  <a:lnTo>
                    <a:pt x="21" y="8"/>
                  </a:lnTo>
                  <a:lnTo>
                    <a:pt x="12" y="1"/>
                  </a:lnTo>
                  <a:lnTo>
                    <a:pt x="4" y="0"/>
                  </a:lnTo>
                  <a:lnTo>
                    <a:pt x="0" y="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46" name="Freeform 46"/>
            <p:cNvSpPr>
              <a:spLocks/>
            </p:cNvSpPr>
            <p:nvPr/>
          </p:nvSpPr>
          <p:spPr bwMode="auto">
            <a:xfrm>
              <a:off x="5719" y="1849"/>
              <a:ext cx="11" cy="9"/>
            </a:xfrm>
            <a:custGeom>
              <a:avLst/>
              <a:gdLst>
                <a:gd name="T0" fmla="*/ 0 w 11"/>
                <a:gd name="T1" fmla="*/ 0 h 9"/>
                <a:gd name="T2" fmla="*/ 2 w 11"/>
                <a:gd name="T3" fmla="*/ 1 h 9"/>
                <a:gd name="T4" fmla="*/ 7 w 11"/>
                <a:gd name="T5" fmla="*/ 3 h 9"/>
                <a:gd name="T6" fmla="*/ 10 w 11"/>
                <a:gd name="T7" fmla="*/ 5 h 9"/>
                <a:gd name="T8" fmla="*/ 10 w 11"/>
                <a:gd name="T9" fmla="*/ 8 h 9"/>
                <a:gd name="T10" fmla="*/ 3 w 11"/>
                <a:gd name="T11" fmla="*/ 8 h 9"/>
                <a:gd name="T12" fmla="*/ 0 w 11"/>
                <a:gd name="T13" fmla="*/ 8 h 9"/>
                <a:gd name="T14" fmla="*/ 0 w 11"/>
                <a:gd name="T1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9">
                  <a:moveTo>
                    <a:pt x="0" y="0"/>
                  </a:moveTo>
                  <a:lnTo>
                    <a:pt x="2" y="1"/>
                  </a:lnTo>
                  <a:lnTo>
                    <a:pt x="7" y="3"/>
                  </a:lnTo>
                  <a:lnTo>
                    <a:pt x="10" y="5"/>
                  </a:lnTo>
                  <a:lnTo>
                    <a:pt x="10" y="8"/>
                  </a:lnTo>
                  <a:lnTo>
                    <a:pt x="3" y="8"/>
                  </a:lnTo>
                  <a:lnTo>
                    <a:pt x="0" y="8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47" name="Freeform 47"/>
            <p:cNvSpPr>
              <a:spLocks/>
            </p:cNvSpPr>
            <p:nvPr/>
          </p:nvSpPr>
          <p:spPr bwMode="auto">
            <a:xfrm>
              <a:off x="5716" y="1847"/>
              <a:ext cx="14" cy="11"/>
            </a:xfrm>
            <a:custGeom>
              <a:avLst/>
              <a:gdLst>
                <a:gd name="T0" fmla="*/ 13 w 14"/>
                <a:gd name="T1" fmla="*/ 7 h 11"/>
                <a:gd name="T2" fmla="*/ 7 w 14"/>
                <a:gd name="T3" fmla="*/ 3 h 11"/>
                <a:gd name="T4" fmla="*/ 7 w 14"/>
                <a:gd name="T5" fmla="*/ 7 h 11"/>
                <a:gd name="T6" fmla="*/ 7 w 14"/>
                <a:gd name="T7" fmla="*/ 9 h 11"/>
                <a:gd name="T8" fmla="*/ 12 w 14"/>
                <a:gd name="T9" fmla="*/ 9 h 11"/>
                <a:gd name="T10" fmla="*/ 6 w 14"/>
                <a:gd name="T11" fmla="*/ 9 h 11"/>
                <a:gd name="T12" fmla="*/ 3 w 14"/>
                <a:gd name="T13" fmla="*/ 9 h 11"/>
                <a:gd name="T14" fmla="*/ 2 w 14"/>
                <a:gd name="T15" fmla="*/ 10 h 11"/>
                <a:gd name="T16" fmla="*/ 3 w 14"/>
                <a:gd name="T17" fmla="*/ 9 h 11"/>
                <a:gd name="T18" fmla="*/ 2 w 14"/>
                <a:gd name="T19" fmla="*/ 7 h 11"/>
                <a:gd name="T20" fmla="*/ 2 w 14"/>
                <a:gd name="T21" fmla="*/ 4 h 11"/>
                <a:gd name="T22" fmla="*/ 2 w 14"/>
                <a:gd name="T23" fmla="*/ 3 h 11"/>
                <a:gd name="T24" fmla="*/ 3 w 14"/>
                <a:gd name="T25" fmla="*/ 3 h 11"/>
                <a:gd name="T26" fmla="*/ 0 w 14"/>
                <a:gd name="T27" fmla="*/ 0 h 11"/>
                <a:gd name="T28" fmla="*/ 9 w 14"/>
                <a:gd name="T29" fmla="*/ 3 h 11"/>
                <a:gd name="T30" fmla="*/ 13 w 14"/>
                <a:gd name="T31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" h="11">
                  <a:moveTo>
                    <a:pt x="13" y="7"/>
                  </a:moveTo>
                  <a:lnTo>
                    <a:pt x="7" y="3"/>
                  </a:lnTo>
                  <a:lnTo>
                    <a:pt x="7" y="7"/>
                  </a:lnTo>
                  <a:lnTo>
                    <a:pt x="7" y="9"/>
                  </a:lnTo>
                  <a:lnTo>
                    <a:pt x="12" y="9"/>
                  </a:lnTo>
                  <a:lnTo>
                    <a:pt x="6" y="9"/>
                  </a:lnTo>
                  <a:lnTo>
                    <a:pt x="3" y="9"/>
                  </a:lnTo>
                  <a:lnTo>
                    <a:pt x="2" y="10"/>
                  </a:lnTo>
                  <a:lnTo>
                    <a:pt x="3" y="9"/>
                  </a:lnTo>
                  <a:lnTo>
                    <a:pt x="2" y="7"/>
                  </a:lnTo>
                  <a:lnTo>
                    <a:pt x="2" y="4"/>
                  </a:lnTo>
                  <a:lnTo>
                    <a:pt x="2" y="3"/>
                  </a:lnTo>
                  <a:lnTo>
                    <a:pt x="3" y="3"/>
                  </a:lnTo>
                  <a:lnTo>
                    <a:pt x="0" y="0"/>
                  </a:lnTo>
                  <a:lnTo>
                    <a:pt x="9" y="3"/>
                  </a:lnTo>
                  <a:lnTo>
                    <a:pt x="13" y="7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48" name="Freeform 48"/>
            <p:cNvSpPr>
              <a:spLocks/>
            </p:cNvSpPr>
            <p:nvPr/>
          </p:nvSpPr>
          <p:spPr bwMode="auto">
            <a:xfrm>
              <a:off x="5719" y="1884"/>
              <a:ext cx="9" cy="3"/>
            </a:xfrm>
            <a:custGeom>
              <a:avLst/>
              <a:gdLst>
                <a:gd name="T0" fmla="*/ 1 w 9"/>
                <a:gd name="T1" fmla="*/ 1 h 3"/>
                <a:gd name="T2" fmla="*/ 1 w 9"/>
                <a:gd name="T3" fmla="*/ 0 h 3"/>
                <a:gd name="T4" fmla="*/ 5 w 9"/>
                <a:gd name="T5" fmla="*/ 0 h 3"/>
                <a:gd name="T6" fmla="*/ 5 w 9"/>
                <a:gd name="T7" fmla="*/ 0 h 3"/>
                <a:gd name="T8" fmla="*/ 8 w 9"/>
                <a:gd name="T9" fmla="*/ 0 h 3"/>
                <a:gd name="T10" fmla="*/ 5 w 9"/>
                <a:gd name="T11" fmla="*/ 1 h 3"/>
                <a:gd name="T12" fmla="*/ 3 w 9"/>
                <a:gd name="T13" fmla="*/ 1 h 3"/>
                <a:gd name="T14" fmla="*/ 1 w 9"/>
                <a:gd name="T15" fmla="*/ 2 h 3"/>
                <a:gd name="T16" fmla="*/ 0 w 9"/>
                <a:gd name="T17" fmla="*/ 1 h 3"/>
                <a:gd name="T18" fmla="*/ 1 w 9"/>
                <a:gd name="T19" fmla="*/ 0 h 3"/>
                <a:gd name="T20" fmla="*/ 1 w 9"/>
                <a:gd name="T2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3">
                  <a:moveTo>
                    <a:pt x="1" y="1"/>
                  </a:moveTo>
                  <a:lnTo>
                    <a:pt x="1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8" y="0"/>
                  </a:lnTo>
                  <a:lnTo>
                    <a:pt x="5" y="1"/>
                  </a:lnTo>
                  <a:lnTo>
                    <a:pt x="3" y="1"/>
                  </a:ln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</a:path>
              </a:pathLst>
            </a:custGeom>
            <a:pattFill prst="pct50">
              <a:fgClr>
                <a:srgbClr val="000000"/>
              </a:fgClr>
              <a:bgClr>
                <a:srgbClr val="FF0000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49" name="Freeform 49"/>
            <p:cNvSpPr>
              <a:spLocks/>
            </p:cNvSpPr>
            <p:nvPr/>
          </p:nvSpPr>
          <p:spPr bwMode="auto">
            <a:xfrm>
              <a:off x="5772" y="1871"/>
              <a:ext cx="6" cy="2"/>
            </a:xfrm>
            <a:custGeom>
              <a:avLst/>
              <a:gdLst>
                <a:gd name="T0" fmla="*/ 3 w 6"/>
                <a:gd name="T1" fmla="*/ 0 h 2"/>
                <a:gd name="T2" fmla="*/ 1 w 6"/>
                <a:gd name="T3" fmla="*/ 1 h 2"/>
                <a:gd name="T4" fmla="*/ 0 w 6"/>
                <a:gd name="T5" fmla="*/ 1 h 2"/>
                <a:gd name="T6" fmla="*/ 1 w 6"/>
                <a:gd name="T7" fmla="*/ 1 h 2"/>
                <a:gd name="T8" fmla="*/ 4 w 6"/>
                <a:gd name="T9" fmla="*/ 1 h 2"/>
                <a:gd name="T10" fmla="*/ 5 w 6"/>
                <a:gd name="T11" fmla="*/ 0 h 2"/>
                <a:gd name="T12" fmla="*/ 3 w 6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">
                  <a:moveTo>
                    <a:pt x="3" y="0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1"/>
                  </a:lnTo>
                  <a:lnTo>
                    <a:pt x="4" y="1"/>
                  </a:lnTo>
                  <a:lnTo>
                    <a:pt x="5" y="0"/>
                  </a:lnTo>
                  <a:lnTo>
                    <a:pt x="3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50" name="Freeform 50"/>
            <p:cNvSpPr>
              <a:spLocks/>
            </p:cNvSpPr>
            <p:nvPr/>
          </p:nvSpPr>
          <p:spPr bwMode="auto">
            <a:xfrm>
              <a:off x="5745" y="1921"/>
              <a:ext cx="64" cy="42"/>
            </a:xfrm>
            <a:custGeom>
              <a:avLst/>
              <a:gdLst>
                <a:gd name="T0" fmla="*/ 0 w 64"/>
                <a:gd name="T1" fmla="*/ 35 h 42"/>
                <a:gd name="T2" fmla="*/ 15 w 64"/>
                <a:gd name="T3" fmla="*/ 25 h 42"/>
                <a:gd name="T4" fmla="*/ 13 w 64"/>
                <a:gd name="T5" fmla="*/ 41 h 42"/>
                <a:gd name="T6" fmla="*/ 63 w 64"/>
                <a:gd name="T7" fmla="*/ 16 h 42"/>
                <a:gd name="T8" fmla="*/ 61 w 64"/>
                <a:gd name="T9" fmla="*/ 0 h 42"/>
                <a:gd name="T10" fmla="*/ 9 w 64"/>
                <a:gd name="T11" fmla="*/ 16 h 42"/>
                <a:gd name="T12" fmla="*/ 0 w 64"/>
                <a:gd name="T13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42">
                  <a:moveTo>
                    <a:pt x="0" y="35"/>
                  </a:moveTo>
                  <a:lnTo>
                    <a:pt x="15" y="25"/>
                  </a:lnTo>
                  <a:lnTo>
                    <a:pt x="13" y="41"/>
                  </a:lnTo>
                  <a:lnTo>
                    <a:pt x="63" y="16"/>
                  </a:lnTo>
                  <a:lnTo>
                    <a:pt x="61" y="0"/>
                  </a:lnTo>
                  <a:lnTo>
                    <a:pt x="9" y="16"/>
                  </a:lnTo>
                  <a:lnTo>
                    <a:pt x="0" y="35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51" name="Freeform 51"/>
            <p:cNvSpPr>
              <a:spLocks/>
            </p:cNvSpPr>
            <p:nvPr/>
          </p:nvSpPr>
          <p:spPr bwMode="auto">
            <a:xfrm>
              <a:off x="5729" y="1927"/>
              <a:ext cx="20" cy="27"/>
            </a:xfrm>
            <a:custGeom>
              <a:avLst/>
              <a:gdLst>
                <a:gd name="T0" fmla="*/ 14 w 20"/>
                <a:gd name="T1" fmla="*/ 2 h 27"/>
                <a:gd name="T2" fmla="*/ 2 w 20"/>
                <a:gd name="T3" fmla="*/ 17 h 27"/>
                <a:gd name="T4" fmla="*/ 0 w 20"/>
                <a:gd name="T5" fmla="*/ 26 h 27"/>
                <a:gd name="T6" fmla="*/ 8 w 20"/>
                <a:gd name="T7" fmla="*/ 16 h 27"/>
                <a:gd name="T8" fmla="*/ 19 w 20"/>
                <a:gd name="T9" fmla="*/ 22 h 27"/>
                <a:gd name="T10" fmla="*/ 18 w 20"/>
                <a:gd name="T11" fmla="*/ 0 h 27"/>
                <a:gd name="T12" fmla="*/ 14 w 20"/>
                <a:gd name="T13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7">
                  <a:moveTo>
                    <a:pt x="14" y="2"/>
                  </a:moveTo>
                  <a:lnTo>
                    <a:pt x="2" y="17"/>
                  </a:lnTo>
                  <a:lnTo>
                    <a:pt x="0" y="26"/>
                  </a:lnTo>
                  <a:lnTo>
                    <a:pt x="8" y="16"/>
                  </a:lnTo>
                  <a:lnTo>
                    <a:pt x="19" y="22"/>
                  </a:lnTo>
                  <a:lnTo>
                    <a:pt x="18" y="0"/>
                  </a:lnTo>
                  <a:lnTo>
                    <a:pt x="14" y="2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52" name="Freeform 52"/>
            <p:cNvSpPr>
              <a:spLocks/>
            </p:cNvSpPr>
            <p:nvPr/>
          </p:nvSpPr>
          <p:spPr bwMode="auto">
            <a:xfrm>
              <a:off x="5751" y="1937"/>
              <a:ext cx="8" cy="13"/>
            </a:xfrm>
            <a:custGeom>
              <a:avLst/>
              <a:gdLst>
                <a:gd name="T0" fmla="*/ 5 w 8"/>
                <a:gd name="T1" fmla="*/ 0 h 13"/>
                <a:gd name="T2" fmla="*/ 7 w 8"/>
                <a:gd name="T3" fmla="*/ 6 h 13"/>
                <a:gd name="T4" fmla="*/ 0 w 8"/>
                <a:gd name="T5" fmla="*/ 12 h 13"/>
                <a:gd name="T6" fmla="*/ 5 w 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3">
                  <a:moveTo>
                    <a:pt x="5" y="0"/>
                  </a:moveTo>
                  <a:lnTo>
                    <a:pt x="7" y="6"/>
                  </a:lnTo>
                  <a:lnTo>
                    <a:pt x="0" y="12"/>
                  </a:lnTo>
                  <a:lnTo>
                    <a:pt x="5" y="0"/>
                  </a:lnTo>
                </a:path>
              </a:pathLst>
            </a:custGeom>
            <a:solidFill>
              <a:srgbClr val="30303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53" name="Freeform 53"/>
            <p:cNvSpPr>
              <a:spLocks/>
            </p:cNvSpPr>
            <p:nvPr/>
          </p:nvSpPr>
          <p:spPr bwMode="auto">
            <a:xfrm>
              <a:off x="5545" y="2105"/>
              <a:ext cx="45" cy="13"/>
            </a:xfrm>
            <a:custGeom>
              <a:avLst/>
              <a:gdLst>
                <a:gd name="T0" fmla="*/ 44 w 45"/>
                <a:gd name="T1" fmla="*/ 5 h 13"/>
                <a:gd name="T2" fmla="*/ 38 w 45"/>
                <a:gd name="T3" fmla="*/ 12 h 13"/>
                <a:gd name="T4" fmla="*/ 20 w 45"/>
                <a:gd name="T5" fmla="*/ 8 h 13"/>
                <a:gd name="T6" fmla="*/ 6 w 45"/>
                <a:gd name="T7" fmla="*/ 3 h 13"/>
                <a:gd name="T8" fmla="*/ 0 w 45"/>
                <a:gd name="T9" fmla="*/ 0 h 13"/>
                <a:gd name="T10" fmla="*/ 8 w 45"/>
                <a:gd name="T11" fmla="*/ 0 h 13"/>
                <a:gd name="T12" fmla="*/ 41 w 45"/>
                <a:gd name="T13" fmla="*/ 5 h 13"/>
                <a:gd name="T14" fmla="*/ 44 w 45"/>
                <a:gd name="T15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3">
                  <a:moveTo>
                    <a:pt x="44" y="5"/>
                  </a:moveTo>
                  <a:lnTo>
                    <a:pt x="38" y="12"/>
                  </a:lnTo>
                  <a:lnTo>
                    <a:pt x="20" y="8"/>
                  </a:lnTo>
                  <a:lnTo>
                    <a:pt x="6" y="3"/>
                  </a:lnTo>
                  <a:lnTo>
                    <a:pt x="0" y="0"/>
                  </a:lnTo>
                  <a:lnTo>
                    <a:pt x="8" y="0"/>
                  </a:lnTo>
                  <a:lnTo>
                    <a:pt x="41" y="5"/>
                  </a:lnTo>
                  <a:lnTo>
                    <a:pt x="44" y="5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54" name="Freeform 54"/>
            <p:cNvSpPr>
              <a:spLocks/>
            </p:cNvSpPr>
            <p:nvPr/>
          </p:nvSpPr>
          <p:spPr bwMode="auto">
            <a:xfrm>
              <a:off x="5366" y="2218"/>
              <a:ext cx="170" cy="150"/>
            </a:xfrm>
            <a:custGeom>
              <a:avLst/>
              <a:gdLst>
                <a:gd name="T0" fmla="*/ 169 w 170"/>
                <a:gd name="T1" fmla="*/ 23 h 150"/>
                <a:gd name="T2" fmla="*/ 162 w 170"/>
                <a:gd name="T3" fmla="*/ 19 h 150"/>
                <a:gd name="T4" fmla="*/ 103 w 170"/>
                <a:gd name="T5" fmla="*/ 0 h 150"/>
                <a:gd name="T6" fmla="*/ 62 w 170"/>
                <a:gd name="T7" fmla="*/ 37 h 150"/>
                <a:gd name="T8" fmla="*/ 16 w 170"/>
                <a:gd name="T9" fmla="*/ 113 h 150"/>
                <a:gd name="T10" fmla="*/ 0 w 170"/>
                <a:gd name="T11" fmla="*/ 139 h 150"/>
                <a:gd name="T12" fmla="*/ 47 w 170"/>
                <a:gd name="T13" fmla="*/ 149 h 150"/>
                <a:gd name="T14" fmla="*/ 66 w 170"/>
                <a:gd name="T15" fmla="*/ 66 h 150"/>
                <a:gd name="T16" fmla="*/ 103 w 170"/>
                <a:gd name="T17" fmla="*/ 7 h 150"/>
                <a:gd name="T18" fmla="*/ 169 w 170"/>
                <a:gd name="T19" fmla="*/ 2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0" h="150">
                  <a:moveTo>
                    <a:pt x="169" y="23"/>
                  </a:moveTo>
                  <a:lnTo>
                    <a:pt x="162" y="19"/>
                  </a:lnTo>
                  <a:lnTo>
                    <a:pt x="103" y="0"/>
                  </a:lnTo>
                  <a:lnTo>
                    <a:pt x="62" y="37"/>
                  </a:lnTo>
                  <a:lnTo>
                    <a:pt x="16" y="113"/>
                  </a:lnTo>
                  <a:lnTo>
                    <a:pt x="0" y="139"/>
                  </a:lnTo>
                  <a:lnTo>
                    <a:pt x="47" y="149"/>
                  </a:lnTo>
                  <a:lnTo>
                    <a:pt x="66" y="66"/>
                  </a:lnTo>
                  <a:lnTo>
                    <a:pt x="103" y="7"/>
                  </a:lnTo>
                  <a:lnTo>
                    <a:pt x="169" y="23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55" name="Freeform 55"/>
            <p:cNvSpPr>
              <a:spLocks/>
            </p:cNvSpPr>
            <p:nvPr/>
          </p:nvSpPr>
          <p:spPr bwMode="auto">
            <a:xfrm>
              <a:off x="5733" y="1793"/>
              <a:ext cx="78" cy="78"/>
            </a:xfrm>
            <a:custGeom>
              <a:avLst/>
              <a:gdLst>
                <a:gd name="T0" fmla="*/ 0 w 78"/>
                <a:gd name="T1" fmla="*/ 9 h 78"/>
                <a:gd name="T2" fmla="*/ 20 w 78"/>
                <a:gd name="T3" fmla="*/ 1 h 78"/>
                <a:gd name="T4" fmla="*/ 44 w 78"/>
                <a:gd name="T5" fmla="*/ 0 h 78"/>
                <a:gd name="T6" fmla="*/ 64 w 78"/>
                <a:gd name="T7" fmla="*/ 6 h 78"/>
                <a:gd name="T8" fmla="*/ 77 w 78"/>
                <a:gd name="T9" fmla="*/ 16 h 78"/>
                <a:gd name="T10" fmla="*/ 65 w 78"/>
                <a:gd name="T11" fmla="*/ 15 h 78"/>
                <a:gd name="T12" fmla="*/ 50 w 78"/>
                <a:gd name="T13" fmla="*/ 16 h 78"/>
                <a:gd name="T14" fmla="*/ 67 w 78"/>
                <a:gd name="T15" fmla="*/ 23 h 78"/>
                <a:gd name="T16" fmla="*/ 77 w 78"/>
                <a:gd name="T17" fmla="*/ 40 h 78"/>
                <a:gd name="T18" fmla="*/ 77 w 78"/>
                <a:gd name="T19" fmla="*/ 61 h 78"/>
                <a:gd name="T20" fmla="*/ 62 w 78"/>
                <a:gd name="T21" fmla="*/ 77 h 78"/>
                <a:gd name="T22" fmla="*/ 73 w 78"/>
                <a:gd name="T23" fmla="*/ 58 h 78"/>
                <a:gd name="T24" fmla="*/ 70 w 78"/>
                <a:gd name="T25" fmla="*/ 38 h 78"/>
                <a:gd name="T26" fmla="*/ 53 w 78"/>
                <a:gd name="T27" fmla="*/ 27 h 78"/>
                <a:gd name="T28" fmla="*/ 30 w 78"/>
                <a:gd name="T29" fmla="*/ 18 h 78"/>
                <a:gd name="T30" fmla="*/ 41 w 78"/>
                <a:gd name="T31" fmla="*/ 12 h 78"/>
                <a:gd name="T32" fmla="*/ 57 w 78"/>
                <a:gd name="T33" fmla="*/ 9 h 78"/>
                <a:gd name="T34" fmla="*/ 38 w 78"/>
                <a:gd name="T35" fmla="*/ 3 h 78"/>
                <a:gd name="T36" fmla="*/ 8 w 78"/>
                <a:gd name="T37" fmla="*/ 7 h 78"/>
                <a:gd name="T38" fmla="*/ 0 w 78"/>
                <a:gd name="T39" fmla="*/ 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78">
                  <a:moveTo>
                    <a:pt x="0" y="9"/>
                  </a:moveTo>
                  <a:lnTo>
                    <a:pt x="20" y="1"/>
                  </a:lnTo>
                  <a:lnTo>
                    <a:pt x="44" y="0"/>
                  </a:lnTo>
                  <a:lnTo>
                    <a:pt x="64" y="6"/>
                  </a:lnTo>
                  <a:lnTo>
                    <a:pt x="77" y="16"/>
                  </a:lnTo>
                  <a:lnTo>
                    <a:pt x="65" y="15"/>
                  </a:lnTo>
                  <a:lnTo>
                    <a:pt x="50" y="16"/>
                  </a:lnTo>
                  <a:lnTo>
                    <a:pt x="67" y="23"/>
                  </a:lnTo>
                  <a:lnTo>
                    <a:pt x="77" y="40"/>
                  </a:lnTo>
                  <a:lnTo>
                    <a:pt x="77" y="61"/>
                  </a:lnTo>
                  <a:lnTo>
                    <a:pt x="62" y="77"/>
                  </a:lnTo>
                  <a:lnTo>
                    <a:pt x="73" y="58"/>
                  </a:lnTo>
                  <a:lnTo>
                    <a:pt x="70" y="38"/>
                  </a:lnTo>
                  <a:lnTo>
                    <a:pt x="53" y="27"/>
                  </a:lnTo>
                  <a:lnTo>
                    <a:pt x="30" y="18"/>
                  </a:lnTo>
                  <a:lnTo>
                    <a:pt x="41" y="12"/>
                  </a:lnTo>
                  <a:lnTo>
                    <a:pt x="57" y="9"/>
                  </a:lnTo>
                  <a:lnTo>
                    <a:pt x="38" y="3"/>
                  </a:lnTo>
                  <a:lnTo>
                    <a:pt x="8" y="7"/>
                  </a:lnTo>
                  <a:lnTo>
                    <a:pt x="0" y="9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56" name="Freeform 56"/>
            <p:cNvSpPr>
              <a:spLocks/>
            </p:cNvSpPr>
            <p:nvPr/>
          </p:nvSpPr>
          <p:spPr bwMode="auto">
            <a:xfrm>
              <a:off x="5709" y="1792"/>
              <a:ext cx="3" cy="14"/>
            </a:xfrm>
            <a:custGeom>
              <a:avLst/>
              <a:gdLst>
                <a:gd name="T0" fmla="*/ 2 w 3"/>
                <a:gd name="T1" fmla="*/ 13 h 14"/>
                <a:gd name="T2" fmla="*/ 0 w 3"/>
                <a:gd name="T3" fmla="*/ 8 h 14"/>
                <a:gd name="T4" fmla="*/ 1 w 3"/>
                <a:gd name="T5" fmla="*/ 3 h 14"/>
                <a:gd name="T6" fmla="*/ 2 w 3"/>
                <a:gd name="T7" fmla="*/ 0 h 14"/>
                <a:gd name="T8" fmla="*/ 1 w 3"/>
                <a:gd name="T9" fmla="*/ 6 h 14"/>
                <a:gd name="T10" fmla="*/ 1 w 3"/>
                <a:gd name="T11" fmla="*/ 8 h 14"/>
                <a:gd name="T12" fmla="*/ 2 w 3"/>
                <a:gd name="T1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4">
                  <a:moveTo>
                    <a:pt x="2" y="13"/>
                  </a:moveTo>
                  <a:lnTo>
                    <a:pt x="0" y="8"/>
                  </a:lnTo>
                  <a:lnTo>
                    <a:pt x="1" y="3"/>
                  </a:lnTo>
                  <a:lnTo>
                    <a:pt x="2" y="0"/>
                  </a:lnTo>
                  <a:lnTo>
                    <a:pt x="1" y="6"/>
                  </a:lnTo>
                  <a:lnTo>
                    <a:pt x="1" y="8"/>
                  </a:lnTo>
                  <a:lnTo>
                    <a:pt x="2" y="13"/>
                  </a:lnTo>
                </a:path>
              </a:pathLst>
            </a:custGeom>
            <a:solidFill>
              <a:srgbClr val="505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49657" name="Oval 57"/>
            <p:cNvSpPr>
              <a:spLocks noChangeArrowheads="1"/>
            </p:cNvSpPr>
            <p:nvPr/>
          </p:nvSpPr>
          <p:spPr bwMode="auto">
            <a:xfrm>
              <a:off x="5720" y="1847"/>
              <a:ext cx="5" cy="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graphicFrame>
        <p:nvGraphicFramePr>
          <p:cNvPr id="1049658" name="Object 58"/>
          <p:cNvGraphicFramePr>
            <a:graphicFrameLocks/>
          </p:cNvGraphicFramePr>
          <p:nvPr/>
        </p:nvGraphicFramePr>
        <p:xfrm>
          <a:off x="8756650" y="2563813"/>
          <a:ext cx="38735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661" name="Microsoft ClipArt Gallery" r:id="rId7" imgW="2749320" imgH="3450960" progId="MS_ClipArt_Gallery">
                  <p:embed/>
                </p:oleObj>
              </mc:Choice>
              <mc:Fallback>
                <p:oleObj name="Microsoft ClipArt Gallery" r:id="rId7" imgW="2749320" imgH="3450960" progId="MS_ClipArt_Gallery">
                  <p:embed/>
                  <p:pic>
                    <p:nvPicPr>
                      <p:cNvPr id="0" name="Object 5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56650" y="2563813"/>
                        <a:ext cx="38735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761FF-C1D9-4273-BFC7-464BA30ACE3C}" type="slidenum">
              <a:rPr lang="en-US"/>
              <a:pPr/>
              <a:t>116</a:t>
            </a:fld>
            <a:endParaRPr lang="en-US"/>
          </a:p>
        </p:txBody>
      </p:sp>
      <p:sp>
        <p:nvSpPr>
          <p:cNvPr id="1050626" name="Rectangle 2"/>
          <p:cNvSpPr>
            <a:spLocks noChangeArrowheads="1"/>
          </p:cNvSpPr>
          <p:nvPr/>
        </p:nvSpPr>
        <p:spPr bwMode="auto">
          <a:xfrm>
            <a:off x="0" y="727075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400">
                <a:solidFill>
                  <a:schemeClr val="tx2"/>
                </a:solidFill>
              </a:rPr>
              <a:t>VALORIZAÇÃO  DE  SUBPRODUTOS</a:t>
            </a:r>
            <a:br>
              <a:rPr lang="en-US" sz="1400">
                <a:solidFill>
                  <a:schemeClr val="tx2"/>
                </a:solidFill>
              </a:rPr>
            </a:br>
            <a:r>
              <a:rPr lang="en-US" sz="1400">
                <a:solidFill>
                  <a:schemeClr val="tx2"/>
                </a:solidFill>
              </a:rPr>
              <a:t>««</a:t>
            </a:r>
            <a:r>
              <a:rPr lang="en-US" sz="1200">
                <a:solidFill>
                  <a:schemeClr val="tx2"/>
                </a:solidFill>
              </a:rPr>
              <a:t>  CRITÉRIO DE  LUCRO NULO  . . .E . . . .  CUSTO NULO</a:t>
            </a:r>
            <a:r>
              <a:rPr lang="en-US" sz="1400">
                <a:solidFill>
                  <a:schemeClr val="tx2"/>
                </a:solidFill>
              </a:rPr>
              <a:t>»»</a:t>
            </a:r>
          </a:p>
        </p:txBody>
      </p:sp>
      <p:sp>
        <p:nvSpPr>
          <p:cNvPr id="1050627" name="Rectangle 3"/>
          <p:cNvSpPr>
            <a:spLocks noChangeArrowheads="1"/>
          </p:cNvSpPr>
          <p:nvPr/>
        </p:nvSpPr>
        <p:spPr bwMode="auto">
          <a:xfrm>
            <a:off x="149225" y="1219200"/>
            <a:ext cx="4724400" cy="1346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000" i="1" u="sng">
                <a:solidFill>
                  <a:schemeClr val="tx1"/>
                </a:solidFill>
              </a:rPr>
              <a:t>CRITÉRIO DE LUCRO  NULO</a:t>
            </a:r>
          </a:p>
          <a:p>
            <a:pPr marL="476250" lvl="1" indent="-190500" algn="just" defTabSz="762000">
              <a:spcBef>
                <a:spcPct val="50000"/>
              </a:spcBef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ATRAVÉS DESTE CRITÉRIO , IMPUTA-SE AO SUBPRODUTO UMA PARTE DOS  CUSTOS  CONJUNTOS, PARTE ESTA  IGUAL AO  SEU VALOR DE VENDA  PROVÁVEL NO PONTO DE SEPARAÇÃO .</a:t>
            </a:r>
          </a:p>
          <a:p>
            <a:pPr marL="476250" lvl="1" indent="-190500" algn="just" defTabSz="762000">
              <a:spcBef>
                <a:spcPct val="50000"/>
              </a:spcBef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SENDO ATRIBUIDO AO SUBPRODUTO UM CUSTO CORRESPONDENTE AO SEU VALOR DE VENDA , RESULTA  AQUANDO DA  SUA  REALIZAÇÃO UM LUCRO  NULO, DAÍ A DESIGNAÇÃO  DESTE  CRITÉRIO.</a:t>
            </a:r>
          </a:p>
        </p:txBody>
      </p:sp>
      <p:sp>
        <p:nvSpPr>
          <p:cNvPr id="1050628" name="Rectangle 4"/>
          <p:cNvSpPr>
            <a:spLocks noChangeArrowheads="1"/>
          </p:cNvSpPr>
          <p:nvPr/>
        </p:nvSpPr>
        <p:spPr bwMode="auto">
          <a:xfrm>
            <a:off x="5035550" y="1219200"/>
            <a:ext cx="4716463" cy="12779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000" i="1" u="sng">
                <a:solidFill>
                  <a:schemeClr val="tx1"/>
                </a:solidFill>
              </a:rPr>
              <a:t>CRITÉRIO DE CUSTO  NULO</a:t>
            </a:r>
          </a:p>
          <a:p>
            <a:pPr marL="476250" lvl="1" indent="-190500" algn="just" defTabSz="762000">
              <a:spcBef>
                <a:spcPct val="50000"/>
              </a:spcBef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ATRAVÉS DESTE CRITÉRIO , NÃO É FEITA QUALQUER IMPUTAÇÃO DE  CUSTOS  CONJUNTOS AO SUBPRODUTO , SENDO AQUELES INTEGRALMENTE  IMPUTADOS AO PRODUTO PRINCIPAL.</a:t>
            </a:r>
          </a:p>
          <a:p>
            <a:pPr marL="476250" lvl="1" indent="-190500" algn="just" defTabSz="762000">
              <a:spcBef>
                <a:spcPct val="50000"/>
              </a:spcBef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DESTE MODO AQUANDO DA REALIZAÇÃO DO SUBPRODUTO, ESTE GERARÀ UM RESULTADO IGUAL AO SEU VALOR DE VENDA.</a:t>
            </a:r>
          </a:p>
          <a:p>
            <a:pPr marL="476250" lvl="1" indent="-190500" algn="just" defTabSz="762000" eaLnBrk="1" hangingPunct="1">
              <a:spcBef>
                <a:spcPct val="50000"/>
              </a:spcBef>
            </a:pPr>
            <a:endParaRPr lang="en-US" sz="900" b="0">
              <a:solidFill>
                <a:schemeClr val="tx1"/>
              </a:solidFill>
            </a:endParaRPr>
          </a:p>
        </p:txBody>
      </p:sp>
      <p:graphicFrame>
        <p:nvGraphicFramePr>
          <p:cNvPr id="1050629" name="Object 5"/>
          <p:cNvGraphicFramePr>
            <a:graphicFrameLocks/>
          </p:cNvGraphicFramePr>
          <p:nvPr/>
        </p:nvGraphicFramePr>
        <p:xfrm>
          <a:off x="180975" y="2590800"/>
          <a:ext cx="4695825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640" name="Folha de cálculo" r:id="rId3" imgW="4446360" imgH="2761920" progId="Excel.Sheet.5">
                  <p:embed/>
                </p:oleObj>
              </mc:Choice>
              <mc:Fallback>
                <p:oleObj name="Folha de cálculo" r:id="rId3" imgW="4446360" imgH="2761920" progId="Excel.Sheet.5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" y="2590800"/>
                        <a:ext cx="4695825" cy="259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0630" name="Object 6"/>
          <p:cNvGraphicFramePr>
            <a:graphicFrameLocks/>
          </p:cNvGraphicFramePr>
          <p:nvPr/>
        </p:nvGraphicFramePr>
        <p:xfrm>
          <a:off x="5133975" y="2590800"/>
          <a:ext cx="4695825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641" name="Folha de cálculo" r:id="rId5" imgW="4446360" imgH="2761920" progId="Excel.Sheet.5">
                  <p:embed/>
                </p:oleObj>
              </mc:Choice>
              <mc:Fallback>
                <p:oleObj name="Folha de cálculo" r:id="rId5" imgW="4446360" imgH="2761920" progId="Excel.Sheet.5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3975" y="2590800"/>
                        <a:ext cx="4695825" cy="259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0631" name="Object 7"/>
          <p:cNvGraphicFramePr>
            <a:graphicFrameLocks/>
          </p:cNvGraphicFramePr>
          <p:nvPr/>
        </p:nvGraphicFramePr>
        <p:xfrm>
          <a:off x="320675" y="5562600"/>
          <a:ext cx="1279525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642" name="Microsoft ClipArt Gallery" r:id="rId7" imgW="4538520" imgH="3495600" progId="MS_ClipArt_Gallery">
                  <p:embed/>
                </p:oleObj>
              </mc:Choice>
              <mc:Fallback>
                <p:oleObj name="Microsoft ClipArt Gallery" r:id="rId7" imgW="4538520" imgH="3495600" progId="MS_ClipArt_Gallery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675" y="5562600"/>
                        <a:ext cx="1279525" cy="823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0632" name="Rectangle 8"/>
          <p:cNvSpPr>
            <a:spLocks noChangeArrowheads="1"/>
          </p:cNvSpPr>
          <p:nvPr/>
        </p:nvSpPr>
        <p:spPr bwMode="auto">
          <a:xfrm>
            <a:off x="223838" y="5554663"/>
            <a:ext cx="11525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 sz="700" b="0">
                <a:solidFill>
                  <a:schemeClr val="tx1"/>
                </a:solidFill>
              </a:rPr>
              <a:t>PRÓXIMOS PASSOS</a:t>
            </a:r>
          </a:p>
          <a:p>
            <a:pPr algn="ctr" defTabSz="762000">
              <a:spcBef>
                <a:spcPct val="50000"/>
              </a:spcBef>
            </a:pPr>
            <a:r>
              <a:rPr lang="en-US" sz="600" b="0">
                <a:solidFill>
                  <a:schemeClr val="tx1"/>
                </a:solidFill>
              </a:rPr>
              <a:t>EXERCÍCIOS</a:t>
            </a:r>
          </a:p>
        </p:txBody>
      </p:sp>
      <p:pic>
        <p:nvPicPr>
          <p:cNvPr id="1050633" name="Picture 9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5486400"/>
            <a:ext cx="1068388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50634" name="Object 10"/>
          <p:cNvGraphicFramePr>
            <a:graphicFrameLocks/>
          </p:cNvGraphicFramePr>
          <p:nvPr/>
        </p:nvGraphicFramePr>
        <p:xfrm>
          <a:off x="3076575" y="5334000"/>
          <a:ext cx="4086225" cy="1309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643" name="Microsoft ClipArt Gallery" r:id="rId10" imgW="5576760" imgH="3547800" progId="MS_ClipArt_Gallery">
                  <p:embed/>
                </p:oleObj>
              </mc:Choice>
              <mc:Fallback>
                <p:oleObj name="Microsoft ClipArt Gallery" r:id="rId10" imgW="5576760" imgH="3547800" progId="MS_ClipArt_Gallery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6575" y="5334000"/>
                        <a:ext cx="4086225" cy="1309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50635" name="Group 11"/>
          <p:cNvGrpSpPr>
            <a:grpSpLocks/>
          </p:cNvGrpSpPr>
          <p:nvPr/>
        </p:nvGrpSpPr>
        <p:grpSpPr bwMode="auto">
          <a:xfrm>
            <a:off x="1800225" y="5943600"/>
            <a:ext cx="487363" cy="458788"/>
            <a:chOff x="1134" y="3744"/>
            <a:chExt cx="307" cy="289"/>
          </a:xfrm>
        </p:grpSpPr>
        <p:sp>
          <p:nvSpPr>
            <p:cNvPr id="1050636" name="Freeform 12"/>
            <p:cNvSpPr>
              <a:spLocks/>
            </p:cNvSpPr>
            <p:nvPr/>
          </p:nvSpPr>
          <p:spPr bwMode="auto">
            <a:xfrm>
              <a:off x="1213" y="3744"/>
              <a:ext cx="89" cy="113"/>
            </a:xfrm>
            <a:custGeom>
              <a:avLst/>
              <a:gdLst>
                <a:gd name="T0" fmla="*/ 4 w 89"/>
                <a:gd name="T1" fmla="*/ 3 h 113"/>
                <a:gd name="T2" fmla="*/ 11 w 89"/>
                <a:gd name="T3" fmla="*/ 0 h 113"/>
                <a:gd name="T4" fmla="*/ 18 w 89"/>
                <a:gd name="T5" fmla="*/ 0 h 113"/>
                <a:gd name="T6" fmla="*/ 25 w 89"/>
                <a:gd name="T7" fmla="*/ 0 h 113"/>
                <a:gd name="T8" fmla="*/ 32 w 89"/>
                <a:gd name="T9" fmla="*/ 3 h 113"/>
                <a:gd name="T10" fmla="*/ 42 w 89"/>
                <a:gd name="T11" fmla="*/ 8 h 113"/>
                <a:gd name="T12" fmla="*/ 51 w 89"/>
                <a:gd name="T13" fmla="*/ 15 h 113"/>
                <a:gd name="T14" fmla="*/ 61 w 89"/>
                <a:gd name="T15" fmla="*/ 23 h 113"/>
                <a:gd name="T16" fmla="*/ 69 w 89"/>
                <a:gd name="T17" fmla="*/ 32 h 113"/>
                <a:gd name="T18" fmla="*/ 77 w 89"/>
                <a:gd name="T19" fmla="*/ 42 h 113"/>
                <a:gd name="T20" fmla="*/ 84 w 89"/>
                <a:gd name="T21" fmla="*/ 52 h 113"/>
                <a:gd name="T22" fmla="*/ 87 w 89"/>
                <a:gd name="T23" fmla="*/ 61 h 113"/>
                <a:gd name="T24" fmla="*/ 88 w 89"/>
                <a:gd name="T25" fmla="*/ 70 h 113"/>
                <a:gd name="T26" fmla="*/ 87 w 89"/>
                <a:gd name="T27" fmla="*/ 78 h 113"/>
                <a:gd name="T28" fmla="*/ 86 w 89"/>
                <a:gd name="T29" fmla="*/ 87 h 113"/>
                <a:gd name="T30" fmla="*/ 82 w 89"/>
                <a:gd name="T31" fmla="*/ 96 h 113"/>
                <a:gd name="T32" fmla="*/ 76 w 89"/>
                <a:gd name="T33" fmla="*/ 103 h 113"/>
                <a:gd name="T34" fmla="*/ 68 w 89"/>
                <a:gd name="T35" fmla="*/ 107 h 113"/>
                <a:gd name="T36" fmla="*/ 59 w 89"/>
                <a:gd name="T37" fmla="*/ 110 h 113"/>
                <a:gd name="T38" fmla="*/ 48 w 89"/>
                <a:gd name="T39" fmla="*/ 112 h 113"/>
                <a:gd name="T40" fmla="*/ 36 w 89"/>
                <a:gd name="T41" fmla="*/ 112 h 113"/>
                <a:gd name="T42" fmla="*/ 26 w 89"/>
                <a:gd name="T43" fmla="*/ 109 h 113"/>
                <a:gd name="T44" fmla="*/ 16 w 89"/>
                <a:gd name="T45" fmla="*/ 104 h 113"/>
                <a:gd name="T46" fmla="*/ 9 w 89"/>
                <a:gd name="T47" fmla="*/ 97 h 113"/>
                <a:gd name="T48" fmla="*/ 5 w 89"/>
                <a:gd name="T49" fmla="*/ 92 h 113"/>
                <a:gd name="T50" fmla="*/ 0 w 89"/>
                <a:gd name="T51" fmla="*/ 85 h 113"/>
                <a:gd name="T52" fmla="*/ 2 w 89"/>
                <a:gd name="T53" fmla="*/ 75 h 113"/>
                <a:gd name="T54" fmla="*/ 5 w 89"/>
                <a:gd name="T55" fmla="*/ 60 h 113"/>
                <a:gd name="T56" fmla="*/ 6 w 89"/>
                <a:gd name="T57" fmla="*/ 38 h 113"/>
                <a:gd name="T58" fmla="*/ 5 w 89"/>
                <a:gd name="T59" fmla="*/ 17 h 113"/>
                <a:gd name="T60" fmla="*/ 3 w 89"/>
                <a:gd name="T61" fmla="*/ 5 h 113"/>
                <a:gd name="T62" fmla="*/ 4 w 89"/>
                <a:gd name="T63" fmla="*/ 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9" h="113">
                  <a:moveTo>
                    <a:pt x="4" y="3"/>
                  </a:moveTo>
                  <a:lnTo>
                    <a:pt x="11" y="0"/>
                  </a:lnTo>
                  <a:lnTo>
                    <a:pt x="18" y="0"/>
                  </a:lnTo>
                  <a:lnTo>
                    <a:pt x="25" y="0"/>
                  </a:lnTo>
                  <a:lnTo>
                    <a:pt x="32" y="3"/>
                  </a:lnTo>
                  <a:lnTo>
                    <a:pt x="42" y="8"/>
                  </a:lnTo>
                  <a:lnTo>
                    <a:pt x="51" y="15"/>
                  </a:lnTo>
                  <a:lnTo>
                    <a:pt x="61" y="23"/>
                  </a:lnTo>
                  <a:lnTo>
                    <a:pt x="69" y="32"/>
                  </a:lnTo>
                  <a:lnTo>
                    <a:pt x="77" y="42"/>
                  </a:lnTo>
                  <a:lnTo>
                    <a:pt x="84" y="52"/>
                  </a:lnTo>
                  <a:lnTo>
                    <a:pt x="87" y="61"/>
                  </a:lnTo>
                  <a:lnTo>
                    <a:pt x="88" y="70"/>
                  </a:lnTo>
                  <a:lnTo>
                    <a:pt x="87" y="78"/>
                  </a:lnTo>
                  <a:lnTo>
                    <a:pt x="86" y="87"/>
                  </a:lnTo>
                  <a:lnTo>
                    <a:pt x="82" y="96"/>
                  </a:lnTo>
                  <a:lnTo>
                    <a:pt x="76" y="103"/>
                  </a:lnTo>
                  <a:lnTo>
                    <a:pt x="68" y="107"/>
                  </a:lnTo>
                  <a:lnTo>
                    <a:pt x="59" y="110"/>
                  </a:lnTo>
                  <a:lnTo>
                    <a:pt x="48" y="112"/>
                  </a:lnTo>
                  <a:lnTo>
                    <a:pt x="36" y="112"/>
                  </a:lnTo>
                  <a:lnTo>
                    <a:pt x="26" y="109"/>
                  </a:lnTo>
                  <a:lnTo>
                    <a:pt x="16" y="104"/>
                  </a:lnTo>
                  <a:lnTo>
                    <a:pt x="9" y="97"/>
                  </a:lnTo>
                  <a:lnTo>
                    <a:pt x="5" y="92"/>
                  </a:lnTo>
                  <a:lnTo>
                    <a:pt x="0" y="85"/>
                  </a:lnTo>
                  <a:lnTo>
                    <a:pt x="2" y="75"/>
                  </a:lnTo>
                  <a:lnTo>
                    <a:pt x="5" y="60"/>
                  </a:lnTo>
                  <a:lnTo>
                    <a:pt x="6" y="38"/>
                  </a:lnTo>
                  <a:lnTo>
                    <a:pt x="5" y="17"/>
                  </a:lnTo>
                  <a:lnTo>
                    <a:pt x="3" y="5"/>
                  </a:lnTo>
                  <a:lnTo>
                    <a:pt x="4" y="3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0637" name="Freeform 13"/>
            <p:cNvSpPr>
              <a:spLocks/>
            </p:cNvSpPr>
            <p:nvPr/>
          </p:nvSpPr>
          <p:spPr bwMode="auto">
            <a:xfrm>
              <a:off x="1134" y="3745"/>
              <a:ext cx="50" cy="65"/>
            </a:xfrm>
            <a:custGeom>
              <a:avLst/>
              <a:gdLst>
                <a:gd name="T0" fmla="*/ 45 w 50"/>
                <a:gd name="T1" fmla="*/ 62 h 65"/>
                <a:gd name="T2" fmla="*/ 45 w 50"/>
                <a:gd name="T3" fmla="*/ 63 h 65"/>
                <a:gd name="T4" fmla="*/ 38 w 50"/>
                <a:gd name="T5" fmla="*/ 64 h 65"/>
                <a:gd name="T6" fmla="*/ 31 w 50"/>
                <a:gd name="T7" fmla="*/ 63 h 65"/>
                <a:gd name="T8" fmla="*/ 24 w 50"/>
                <a:gd name="T9" fmla="*/ 62 h 65"/>
                <a:gd name="T10" fmla="*/ 18 w 50"/>
                <a:gd name="T11" fmla="*/ 60 h 65"/>
                <a:gd name="T12" fmla="*/ 12 w 50"/>
                <a:gd name="T13" fmla="*/ 57 h 65"/>
                <a:gd name="T14" fmla="*/ 9 w 50"/>
                <a:gd name="T15" fmla="*/ 55 h 65"/>
                <a:gd name="T16" fmla="*/ 5 w 50"/>
                <a:gd name="T17" fmla="*/ 49 h 65"/>
                <a:gd name="T18" fmla="*/ 3 w 50"/>
                <a:gd name="T19" fmla="*/ 45 h 65"/>
                <a:gd name="T20" fmla="*/ 1 w 50"/>
                <a:gd name="T21" fmla="*/ 40 h 65"/>
                <a:gd name="T22" fmla="*/ 1 w 50"/>
                <a:gd name="T23" fmla="*/ 35 h 65"/>
                <a:gd name="T24" fmla="*/ 0 w 50"/>
                <a:gd name="T25" fmla="*/ 29 h 65"/>
                <a:gd name="T26" fmla="*/ 1 w 50"/>
                <a:gd name="T27" fmla="*/ 23 h 65"/>
                <a:gd name="T28" fmla="*/ 1 w 50"/>
                <a:gd name="T29" fmla="*/ 18 h 65"/>
                <a:gd name="T30" fmla="*/ 3 w 50"/>
                <a:gd name="T31" fmla="*/ 15 h 65"/>
                <a:gd name="T32" fmla="*/ 4 w 50"/>
                <a:gd name="T33" fmla="*/ 13 h 65"/>
                <a:gd name="T34" fmla="*/ 5 w 50"/>
                <a:gd name="T35" fmla="*/ 11 h 65"/>
                <a:gd name="T36" fmla="*/ 6 w 50"/>
                <a:gd name="T37" fmla="*/ 9 h 65"/>
                <a:gd name="T38" fmla="*/ 7 w 50"/>
                <a:gd name="T39" fmla="*/ 7 h 65"/>
                <a:gd name="T40" fmla="*/ 9 w 50"/>
                <a:gd name="T41" fmla="*/ 5 h 65"/>
                <a:gd name="T42" fmla="*/ 12 w 50"/>
                <a:gd name="T43" fmla="*/ 4 h 65"/>
                <a:gd name="T44" fmla="*/ 15 w 50"/>
                <a:gd name="T45" fmla="*/ 2 h 65"/>
                <a:gd name="T46" fmla="*/ 21 w 50"/>
                <a:gd name="T47" fmla="*/ 1 h 65"/>
                <a:gd name="T48" fmla="*/ 23 w 50"/>
                <a:gd name="T49" fmla="*/ 1 h 65"/>
                <a:gd name="T50" fmla="*/ 28 w 50"/>
                <a:gd name="T51" fmla="*/ 1 h 65"/>
                <a:gd name="T52" fmla="*/ 32 w 50"/>
                <a:gd name="T53" fmla="*/ 0 h 65"/>
                <a:gd name="T54" fmla="*/ 38 w 50"/>
                <a:gd name="T55" fmla="*/ 1 h 65"/>
                <a:gd name="T56" fmla="*/ 45 w 50"/>
                <a:gd name="T57" fmla="*/ 1 h 65"/>
                <a:gd name="T58" fmla="*/ 49 w 50"/>
                <a:gd name="T59" fmla="*/ 2 h 65"/>
                <a:gd name="T60" fmla="*/ 47 w 50"/>
                <a:gd name="T61" fmla="*/ 37 h 65"/>
                <a:gd name="T62" fmla="*/ 45 w 50"/>
                <a:gd name="T63" fmla="*/ 6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0" h="65">
                  <a:moveTo>
                    <a:pt x="45" y="62"/>
                  </a:moveTo>
                  <a:lnTo>
                    <a:pt x="45" y="63"/>
                  </a:lnTo>
                  <a:lnTo>
                    <a:pt x="38" y="64"/>
                  </a:lnTo>
                  <a:lnTo>
                    <a:pt x="31" y="63"/>
                  </a:lnTo>
                  <a:lnTo>
                    <a:pt x="24" y="62"/>
                  </a:lnTo>
                  <a:lnTo>
                    <a:pt x="18" y="60"/>
                  </a:lnTo>
                  <a:lnTo>
                    <a:pt x="12" y="57"/>
                  </a:lnTo>
                  <a:lnTo>
                    <a:pt x="9" y="55"/>
                  </a:lnTo>
                  <a:lnTo>
                    <a:pt x="5" y="49"/>
                  </a:lnTo>
                  <a:lnTo>
                    <a:pt x="3" y="45"/>
                  </a:lnTo>
                  <a:lnTo>
                    <a:pt x="1" y="40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3"/>
                  </a:lnTo>
                  <a:lnTo>
                    <a:pt x="1" y="18"/>
                  </a:lnTo>
                  <a:lnTo>
                    <a:pt x="3" y="15"/>
                  </a:lnTo>
                  <a:lnTo>
                    <a:pt x="4" y="13"/>
                  </a:lnTo>
                  <a:lnTo>
                    <a:pt x="5" y="11"/>
                  </a:lnTo>
                  <a:lnTo>
                    <a:pt x="6" y="9"/>
                  </a:lnTo>
                  <a:lnTo>
                    <a:pt x="7" y="7"/>
                  </a:lnTo>
                  <a:lnTo>
                    <a:pt x="9" y="5"/>
                  </a:lnTo>
                  <a:lnTo>
                    <a:pt x="12" y="4"/>
                  </a:lnTo>
                  <a:lnTo>
                    <a:pt x="15" y="2"/>
                  </a:lnTo>
                  <a:lnTo>
                    <a:pt x="21" y="1"/>
                  </a:lnTo>
                  <a:lnTo>
                    <a:pt x="23" y="1"/>
                  </a:lnTo>
                  <a:lnTo>
                    <a:pt x="28" y="1"/>
                  </a:lnTo>
                  <a:lnTo>
                    <a:pt x="32" y="0"/>
                  </a:lnTo>
                  <a:lnTo>
                    <a:pt x="38" y="1"/>
                  </a:lnTo>
                  <a:lnTo>
                    <a:pt x="45" y="1"/>
                  </a:lnTo>
                  <a:lnTo>
                    <a:pt x="49" y="2"/>
                  </a:lnTo>
                  <a:lnTo>
                    <a:pt x="47" y="37"/>
                  </a:lnTo>
                  <a:lnTo>
                    <a:pt x="45" y="62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0638" name="Freeform 14"/>
            <p:cNvSpPr>
              <a:spLocks/>
            </p:cNvSpPr>
            <p:nvPr/>
          </p:nvSpPr>
          <p:spPr bwMode="auto">
            <a:xfrm>
              <a:off x="1348" y="3925"/>
              <a:ext cx="93" cy="108"/>
            </a:xfrm>
            <a:custGeom>
              <a:avLst/>
              <a:gdLst>
                <a:gd name="T0" fmla="*/ 1 w 93"/>
                <a:gd name="T1" fmla="*/ 94 h 108"/>
                <a:gd name="T2" fmla="*/ 6 w 93"/>
                <a:gd name="T3" fmla="*/ 100 h 108"/>
                <a:gd name="T4" fmla="*/ 13 w 93"/>
                <a:gd name="T5" fmla="*/ 105 h 108"/>
                <a:gd name="T6" fmla="*/ 21 w 93"/>
                <a:gd name="T7" fmla="*/ 106 h 108"/>
                <a:gd name="T8" fmla="*/ 28 w 93"/>
                <a:gd name="T9" fmla="*/ 107 h 108"/>
                <a:gd name="T10" fmla="*/ 38 w 93"/>
                <a:gd name="T11" fmla="*/ 106 h 108"/>
                <a:gd name="T12" fmla="*/ 47 w 93"/>
                <a:gd name="T13" fmla="*/ 103 h 108"/>
                <a:gd name="T14" fmla="*/ 58 w 93"/>
                <a:gd name="T15" fmla="*/ 99 h 108"/>
                <a:gd name="T16" fmla="*/ 67 w 93"/>
                <a:gd name="T17" fmla="*/ 95 h 108"/>
                <a:gd name="T18" fmla="*/ 76 w 93"/>
                <a:gd name="T19" fmla="*/ 88 h 108"/>
                <a:gd name="T20" fmla="*/ 84 w 93"/>
                <a:gd name="T21" fmla="*/ 82 h 108"/>
                <a:gd name="T22" fmla="*/ 88 w 93"/>
                <a:gd name="T23" fmla="*/ 74 h 108"/>
                <a:gd name="T24" fmla="*/ 91 w 93"/>
                <a:gd name="T25" fmla="*/ 65 h 108"/>
                <a:gd name="T26" fmla="*/ 92 w 93"/>
                <a:gd name="T27" fmla="*/ 57 h 108"/>
                <a:gd name="T28" fmla="*/ 91 w 93"/>
                <a:gd name="T29" fmla="*/ 48 h 108"/>
                <a:gd name="T30" fmla="*/ 89 w 93"/>
                <a:gd name="T31" fmla="*/ 38 h 108"/>
                <a:gd name="T32" fmla="*/ 84 w 93"/>
                <a:gd name="T33" fmla="*/ 28 h 108"/>
                <a:gd name="T34" fmla="*/ 77 w 93"/>
                <a:gd name="T35" fmla="*/ 20 h 108"/>
                <a:gd name="T36" fmla="*/ 69 w 93"/>
                <a:gd name="T37" fmla="*/ 14 h 108"/>
                <a:gd name="T38" fmla="*/ 59 w 93"/>
                <a:gd name="T39" fmla="*/ 7 h 108"/>
                <a:gd name="T40" fmla="*/ 47 w 93"/>
                <a:gd name="T41" fmla="*/ 2 h 108"/>
                <a:gd name="T42" fmla="*/ 38 w 93"/>
                <a:gd name="T43" fmla="*/ 0 h 108"/>
                <a:gd name="T44" fmla="*/ 27 w 93"/>
                <a:gd name="T45" fmla="*/ 1 h 108"/>
                <a:gd name="T46" fmla="*/ 19 w 93"/>
                <a:gd name="T47" fmla="*/ 4 h 108"/>
                <a:gd name="T48" fmla="*/ 15 w 93"/>
                <a:gd name="T49" fmla="*/ 8 h 108"/>
                <a:gd name="T50" fmla="*/ 9 w 93"/>
                <a:gd name="T51" fmla="*/ 12 h 108"/>
                <a:gd name="T52" fmla="*/ 10 w 93"/>
                <a:gd name="T53" fmla="*/ 24 h 108"/>
                <a:gd name="T54" fmla="*/ 10 w 93"/>
                <a:gd name="T55" fmla="*/ 39 h 108"/>
                <a:gd name="T56" fmla="*/ 8 w 93"/>
                <a:gd name="T57" fmla="*/ 60 h 108"/>
                <a:gd name="T58" fmla="*/ 4 w 93"/>
                <a:gd name="T59" fmla="*/ 82 h 108"/>
                <a:gd name="T60" fmla="*/ 0 w 93"/>
                <a:gd name="T61" fmla="*/ 92 h 108"/>
                <a:gd name="T62" fmla="*/ 1 w 93"/>
                <a:gd name="T63" fmla="*/ 9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3" h="108">
                  <a:moveTo>
                    <a:pt x="1" y="94"/>
                  </a:moveTo>
                  <a:lnTo>
                    <a:pt x="6" y="100"/>
                  </a:lnTo>
                  <a:lnTo>
                    <a:pt x="13" y="105"/>
                  </a:lnTo>
                  <a:lnTo>
                    <a:pt x="21" y="106"/>
                  </a:lnTo>
                  <a:lnTo>
                    <a:pt x="28" y="107"/>
                  </a:lnTo>
                  <a:lnTo>
                    <a:pt x="38" y="106"/>
                  </a:lnTo>
                  <a:lnTo>
                    <a:pt x="47" y="103"/>
                  </a:lnTo>
                  <a:lnTo>
                    <a:pt x="58" y="99"/>
                  </a:lnTo>
                  <a:lnTo>
                    <a:pt x="67" y="95"/>
                  </a:lnTo>
                  <a:lnTo>
                    <a:pt x="76" y="88"/>
                  </a:lnTo>
                  <a:lnTo>
                    <a:pt x="84" y="82"/>
                  </a:lnTo>
                  <a:lnTo>
                    <a:pt x="88" y="74"/>
                  </a:lnTo>
                  <a:lnTo>
                    <a:pt x="91" y="65"/>
                  </a:lnTo>
                  <a:lnTo>
                    <a:pt x="92" y="57"/>
                  </a:lnTo>
                  <a:lnTo>
                    <a:pt x="91" y="48"/>
                  </a:lnTo>
                  <a:lnTo>
                    <a:pt x="89" y="38"/>
                  </a:lnTo>
                  <a:lnTo>
                    <a:pt x="84" y="28"/>
                  </a:lnTo>
                  <a:lnTo>
                    <a:pt x="77" y="20"/>
                  </a:lnTo>
                  <a:lnTo>
                    <a:pt x="69" y="14"/>
                  </a:lnTo>
                  <a:lnTo>
                    <a:pt x="59" y="7"/>
                  </a:lnTo>
                  <a:lnTo>
                    <a:pt x="47" y="2"/>
                  </a:lnTo>
                  <a:lnTo>
                    <a:pt x="38" y="0"/>
                  </a:lnTo>
                  <a:lnTo>
                    <a:pt x="27" y="1"/>
                  </a:lnTo>
                  <a:lnTo>
                    <a:pt x="19" y="4"/>
                  </a:lnTo>
                  <a:lnTo>
                    <a:pt x="15" y="8"/>
                  </a:lnTo>
                  <a:lnTo>
                    <a:pt x="9" y="12"/>
                  </a:lnTo>
                  <a:lnTo>
                    <a:pt x="10" y="24"/>
                  </a:lnTo>
                  <a:lnTo>
                    <a:pt x="10" y="39"/>
                  </a:lnTo>
                  <a:lnTo>
                    <a:pt x="8" y="60"/>
                  </a:lnTo>
                  <a:lnTo>
                    <a:pt x="4" y="82"/>
                  </a:lnTo>
                  <a:lnTo>
                    <a:pt x="0" y="92"/>
                  </a:lnTo>
                  <a:lnTo>
                    <a:pt x="1" y="94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0639" name="Freeform 15"/>
            <p:cNvSpPr>
              <a:spLocks/>
            </p:cNvSpPr>
            <p:nvPr/>
          </p:nvSpPr>
          <p:spPr bwMode="auto">
            <a:xfrm>
              <a:off x="1272" y="3936"/>
              <a:ext cx="49" cy="68"/>
            </a:xfrm>
            <a:custGeom>
              <a:avLst/>
              <a:gdLst>
                <a:gd name="T0" fmla="*/ 47 w 49"/>
                <a:gd name="T1" fmla="*/ 9 h 68"/>
                <a:gd name="T2" fmla="*/ 48 w 49"/>
                <a:gd name="T3" fmla="*/ 8 h 68"/>
                <a:gd name="T4" fmla="*/ 41 w 49"/>
                <a:gd name="T5" fmla="*/ 5 h 68"/>
                <a:gd name="T6" fmla="*/ 34 w 49"/>
                <a:gd name="T7" fmla="*/ 2 h 68"/>
                <a:gd name="T8" fmla="*/ 27 w 49"/>
                <a:gd name="T9" fmla="*/ 1 h 68"/>
                <a:gd name="T10" fmla="*/ 21 w 49"/>
                <a:gd name="T11" fmla="*/ 0 h 68"/>
                <a:gd name="T12" fmla="*/ 15 w 49"/>
                <a:gd name="T13" fmla="*/ 0 h 68"/>
                <a:gd name="T14" fmla="*/ 12 w 49"/>
                <a:gd name="T15" fmla="*/ 1 h 68"/>
                <a:gd name="T16" fmla="*/ 8 w 49"/>
                <a:gd name="T17" fmla="*/ 5 h 68"/>
                <a:gd name="T18" fmla="*/ 6 w 49"/>
                <a:gd name="T19" fmla="*/ 7 h 68"/>
                <a:gd name="T20" fmla="*/ 3 w 49"/>
                <a:gd name="T21" fmla="*/ 12 h 68"/>
                <a:gd name="T22" fmla="*/ 2 w 49"/>
                <a:gd name="T23" fmla="*/ 15 h 68"/>
                <a:gd name="T24" fmla="*/ 1 w 49"/>
                <a:gd name="T25" fmla="*/ 22 h 68"/>
                <a:gd name="T26" fmla="*/ 0 w 49"/>
                <a:gd name="T27" fmla="*/ 27 h 68"/>
                <a:gd name="T28" fmla="*/ 0 w 49"/>
                <a:gd name="T29" fmla="*/ 32 h 68"/>
                <a:gd name="T30" fmla="*/ 1 w 49"/>
                <a:gd name="T31" fmla="*/ 36 h 68"/>
                <a:gd name="T32" fmla="*/ 1 w 49"/>
                <a:gd name="T33" fmla="*/ 38 h 68"/>
                <a:gd name="T34" fmla="*/ 2 w 49"/>
                <a:gd name="T35" fmla="*/ 41 h 68"/>
                <a:gd name="T36" fmla="*/ 3 w 49"/>
                <a:gd name="T37" fmla="*/ 42 h 68"/>
                <a:gd name="T38" fmla="*/ 4 w 49"/>
                <a:gd name="T39" fmla="*/ 44 h 68"/>
                <a:gd name="T40" fmla="*/ 5 w 49"/>
                <a:gd name="T41" fmla="*/ 46 h 68"/>
                <a:gd name="T42" fmla="*/ 8 w 49"/>
                <a:gd name="T43" fmla="*/ 50 h 68"/>
                <a:gd name="T44" fmla="*/ 10 w 49"/>
                <a:gd name="T45" fmla="*/ 53 h 68"/>
                <a:gd name="T46" fmla="*/ 16 w 49"/>
                <a:gd name="T47" fmla="*/ 56 h 68"/>
                <a:gd name="T48" fmla="*/ 18 w 49"/>
                <a:gd name="T49" fmla="*/ 58 h 68"/>
                <a:gd name="T50" fmla="*/ 22 w 49"/>
                <a:gd name="T51" fmla="*/ 60 h 68"/>
                <a:gd name="T52" fmla="*/ 26 w 49"/>
                <a:gd name="T53" fmla="*/ 61 h 68"/>
                <a:gd name="T54" fmla="*/ 33 w 49"/>
                <a:gd name="T55" fmla="*/ 64 h 68"/>
                <a:gd name="T56" fmla="*/ 38 w 49"/>
                <a:gd name="T57" fmla="*/ 66 h 68"/>
                <a:gd name="T58" fmla="*/ 42 w 49"/>
                <a:gd name="T59" fmla="*/ 67 h 68"/>
                <a:gd name="T60" fmla="*/ 47 w 49"/>
                <a:gd name="T61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" h="68">
                  <a:moveTo>
                    <a:pt x="47" y="9"/>
                  </a:moveTo>
                  <a:lnTo>
                    <a:pt x="48" y="8"/>
                  </a:lnTo>
                  <a:lnTo>
                    <a:pt x="41" y="5"/>
                  </a:lnTo>
                  <a:lnTo>
                    <a:pt x="34" y="2"/>
                  </a:lnTo>
                  <a:lnTo>
                    <a:pt x="27" y="1"/>
                  </a:lnTo>
                  <a:lnTo>
                    <a:pt x="21" y="0"/>
                  </a:lnTo>
                  <a:lnTo>
                    <a:pt x="15" y="0"/>
                  </a:lnTo>
                  <a:lnTo>
                    <a:pt x="12" y="1"/>
                  </a:lnTo>
                  <a:lnTo>
                    <a:pt x="8" y="5"/>
                  </a:lnTo>
                  <a:lnTo>
                    <a:pt x="6" y="7"/>
                  </a:lnTo>
                  <a:lnTo>
                    <a:pt x="3" y="12"/>
                  </a:lnTo>
                  <a:lnTo>
                    <a:pt x="2" y="15"/>
                  </a:lnTo>
                  <a:lnTo>
                    <a:pt x="1" y="22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1" y="36"/>
                  </a:lnTo>
                  <a:lnTo>
                    <a:pt x="1" y="38"/>
                  </a:lnTo>
                  <a:lnTo>
                    <a:pt x="2" y="41"/>
                  </a:lnTo>
                  <a:lnTo>
                    <a:pt x="3" y="42"/>
                  </a:lnTo>
                  <a:lnTo>
                    <a:pt x="4" y="44"/>
                  </a:lnTo>
                  <a:lnTo>
                    <a:pt x="5" y="46"/>
                  </a:lnTo>
                  <a:lnTo>
                    <a:pt x="8" y="50"/>
                  </a:lnTo>
                  <a:lnTo>
                    <a:pt x="10" y="53"/>
                  </a:lnTo>
                  <a:lnTo>
                    <a:pt x="16" y="56"/>
                  </a:lnTo>
                  <a:lnTo>
                    <a:pt x="18" y="58"/>
                  </a:lnTo>
                  <a:lnTo>
                    <a:pt x="22" y="60"/>
                  </a:lnTo>
                  <a:lnTo>
                    <a:pt x="26" y="61"/>
                  </a:lnTo>
                  <a:lnTo>
                    <a:pt x="33" y="64"/>
                  </a:lnTo>
                  <a:lnTo>
                    <a:pt x="38" y="66"/>
                  </a:lnTo>
                  <a:lnTo>
                    <a:pt x="42" y="67"/>
                  </a:lnTo>
                  <a:lnTo>
                    <a:pt x="47" y="9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E85A-74C2-4F8B-ACBD-AD1776462CF2}" type="slidenum">
              <a:rPr lang="en-US"/>
              <a:pPr/>
              <a:t>117</a:t>
            </a:fld>
            <a:endParaRPr lang="en-US"/>
          </a:p>
        </p:txBody>
      </p:sp>
      <p:sp>
        <p:nvSpPr>
          <p:cNvPr id="1051650" name="Rectangle 2"/>
          <p:cNvSpPr>
            <a:spLocks noChangeArrowheads="1"/>
          </p:cNvSpPr>
          <p:nvPr/>
        </p:nvSpPr>
        <p:spPr bwMode="auto">
          <a:xfrm>
            <a:off x="128588" y="569913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400" b="0">
                <a:solidFill>
                  <a:schemeClr val="tx2"/>
                </a:solidFill>
              </a:rPr>
              <a:t>PRINCIPAIS TIPOS DE FABRICAÇÃO</a:t>
            </a:r>
          </a:p>
        </p:txBody>
      </p:sp>
      <p:grpSp>
        <p:nvGrpSpPr>
          <p:cNvPr id="1051651" name="Group 3"/>
          <p:cNvGrpSpPr>
            <a:grpSpLocks/>
          </p:cNvGrpSpPr>
          <p:nvPr/>
        </p:nvGrpSpPr>
        <p:grpSpPr bwMode="auto">
          <a:xfrm>
            <a:off x="142875" y="903288"/>
            <a:ext cx="849313" cy="1155700"/>
            <a:chOff x="90" y="569"/>
            <a:chExt cx="535" cy="728"/>
          </a:xfrm>
        </p:grpSpPr>
        <p:sp>
          <p:nvSpPr>
            <p:cNvPr id="1051652" name="Freeform 4"/>
            <p:cNvSpPr>
              <a:spLocks/>
            </p:cNvSpPr>
            <p:nvPr/>
          </p:nvSpPr>
          <p:spPr bwMode="auto">
            <a:xfrm>
              <a:off x="90" y="724"/>
              <a:ext cx="535" cy="415"/>
            </a:xfrm>
            <a:custGeom>
              <a:avLst/>
              <a:gdLst>
                <a:gd name="T0" fmla="*/ 196 w 535"/>
                <a:gd name="T1" fmla="*/ 8 h 415"/>
                <a:gd name="T2" fmla="*/ 164 w 535"/>
                <a:gd name="T3" fmla="*/ 44 h 415"/>
                <a:gd name="T4" fmla="*/ 145 w 535"/>
                <a:gd name="T5" fmla="*/ 51 h 415"/>
                <a:gd name="T6" fmla="*/ 64 w 535"/>
                <a:gd name="T7" fmla="*/ 86 h 415"/>
                <a:gd name="T8" fmla="*/ 65 w 535"/>
                <a:gd name="T9" fmla="*/ 110 h 415"/>
                <a:gd name="T10" fmla="*/ 55 w 535"/>
                <a:gd name="T11" fmla="*/ 129 h 415"/>
                <a:gd name="T12" fmla="*/ 51 w 535"/>
                <a:gd name="T13" fmla="*/ 143 h 415"/>
                <a:gd name="T14" fmla="*/ 49 w 535"/>
                <a:gd name="T15" fmla="*/ 180 h 415"/>
                <a:gd name="T16" fmla="*/ 47 w 535"/>
                <a:gd name="T17" fmla="*/ 192 h 415"/>
                <a:gd name="T18" fmla="*/ 29 w 535"/>
                <a:gd name="T19" fmla="*/ 222 h 415"/>
                <a:gd name="T20" fmla="*/ 26 w 535"/>
                <a:gd name="T21" fmla="*/ 245 h 415"/>
                <a:gd name="T22" fmla="*/ 18 w 535"/>
                <a:gd name="T23" fmla="*/ 275 h 415"/>
                <a:gd name="T24" fmla="*/ 0 w 535"/>
                <a:gd name="T25" fmla="*/ 320 h 415"/>
                <a:gd name="T26" fmla="*/ 2 w 535"/>
                <a:gd name="T27" fmla="*/ 333 h 415"/>
                <a:gd name="T28" fmla="*/ 6 w 535"/>
                <a:gd name="T29" fmla="*/ 348 h 415"/>
                <a:gd name="T30" fmla="*/ 14 w 535"/>
                <a:gd name="T31" fmla="*/ 371 h 415"/>
                <a:gd name="T32" fmla="*/ 52 w 535"/>
                <a:gd name="T33" fmla="*/ 408 h 415"/>
                <a:gd name="T34" fmla="*/ 57 w 535"/>
                <a:gd name="T35" fmla="*/ 414 h 415"/>
                <a:gd name="T36" fmla="*/ 460 w 535"/>
                <a:gd name="T37" fmla="*/ 408 h 415"/>
                <a:gd name="T38" fmla="*/ 448 w 535"/>
                <a:gd name="T39" fmla="*/ 378 h 415"/>
                <a:gd name="T40" fmla="*/ 451 w 535"/>
                <a:gd name="T41" fmla="*/ 386 h 415"/>
                <a:gd name="T42" fmla="*/ 461 w 535"/>
                <a:gd name="T43" fmla="*/ 409 h 415"/>
                <a:gd name="T44" fmla="*/ 514 w 535"/>
                <a:gd name="T45" fmla="*/ 411 h 415"/>
                <a:gd name="T46" fmla="*/ 523 w 535"/>
                <a:gd name="T47" fmla="*/ 393 h 415"/>
                <a:gd name="T48" fmla="*/ 523 w 535"/>
                <a:gd name="T49" fmla="*/ 377 h 415"/>
                <a:gd name="T50" fmla="*/ 531 w 535"/>
                <a:gd name="T51" fmla="*/ 354 h 415"/>
                <a:gd name="T52" fmla="*/ 531 w 535"/>
                <a:gd name="T53" fmla="*/ 343 h 415"/>
                <a:gd name="T54" fmla="*/ 533 w 535"/>
                <a:gd name="T55" fmla="*/ 341 h 415"/>
                <a:gd name="T56" fmla="*/ 531 w 535"/>
                <a:gd name="T57" fmla="*/ 316 h 415"/>
                <a:gd name="T58" fmla="*/ 531 w 535"/>
                <a:gd name="T59" fmla="*/ 293 h 415"/>
                <a:gd name="T60" fmla="*/ 534 w 535"/>
                <a:gd name="T61" fmla="*/ 267 h 415"/>
                <a:gd name="T62" fmla="*/ 531 w 535"/>
                <a:gd name="T63" fmla="*/ 256 h 415"/>
                <a:gd name="T64" fmla="*/ 517 w 535"/>
                <a:gd name="T65" fmla="*/ 242 h 415"/>
                <a:gd name="T66" fmla="*/ 510 w 535"/>
                <a:gd name="T67" fmla="*/ 228 h 415"/>
                <a:gd name="T68" fmla="*/ 504 w 535"/>
                <a:gd name="T69" fmla="*/ 209 h 415"/>
                <a:gd name="T70" fmla="*/ 500 w 535"/>
                <a:gd name="T71" fmla="*/ 204 h 415"/>
                <a:gd name="T72" fmla="*/ 490 w 535"/>
                <a:gd name="T73" fmla="*/ 168 h 415"/>
                <a:gd name="T74" fmla="*/ 481 w 535"/>
                <a:gd name="T75" fmla="*/ 157 h 415"/>
                <a:gd name="T76" fmla="*/ 470 w 535"/>
                <a:gd name="T77" fmla="*/ 120 h 415"/>
                <a:gd name="T78" fmla="*/ 450 w 535"/>
                <a:gd name="T79" fmla="*/ 89 h 415"/>
                <a:gd name="T80" fmla="*/ 434 w 535"/>
                <a:gd name="T81" fmla="*/ 58 h 415"/>
                <a:gd name="T82" fmla="*/ 424 w 535"/>
                <a:gd name="T83" fmla="*/ 32 h 415"/>
                <a:gd name="T84" fmla="*/ 402 w 535"/>
                <a:gd name="T85" fmla="*/ 30 h 415"/>
                <a:gd name="T86" fmla="*/ 324 w 535"/>
                <a:gd name="T87" fmla="*/ 13 h 415"/>
                <a:gd name="T88" fmla="*/ 300 w 535"/>
                <a:gd name="T89" fmla="*/ 0 h 415"/>
                <a:gd name="T90" fmla="*/ 196 w 535"/>
                <a:gd name="T91" fmla="*/ 8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35" h="415">
                  <a:moveTo>
                    <a:pt x="196" y="8"/>
                  </a:moveTo>
                  <a:lnTo>
                    <a:pt x="164" y="44"/>
                  </a:lnTo>
                  <a:lnTo>
                    <a:pt x="145" y="51"/>
                  </a:lnTo>
                  <a:lnTo>
                    <a:pt x="64" y="86"/>
                  </a:lnTo>
                  <a:lnTo>
                    <a:pt x="65" y="110"/>
                  </a:lnTo>
                  <a:lnTo>
                    <a:pt x="55" y="129"/>
                  </a:lnTo>
                  <a:lnTo>
                    <a:pt x="51" y="143"/>
                  </a:lnTo>
                  <a:lnTo>
                    <a:pt x="49" y="180"/>
                  </a:lnTo>
                  <a:lnTo>
                    <a:pt x="47" y="192"/>
                  </a:lnTo>
                  <a:lnTo>
                    <a:pt x="29" y="222"/>
                  </a:lnTo>
                  <a:lnTo>
                    <a:pt x="26" y="245"/>
                  </a:lnTo>
                  <a:lnTo>
                    <a:pt x="18" y="275"/>
                  </a:lnTo>
                  <a:lnTo>
                    <a:pt x="0" y="320"/>
                  </a:lnTo>
                  <a:lnTo>
                    <a:pt x="2" y="333"/>
                  </a:lnTo>
                  <a:lnTo>
                    <a:pt x="6" y="348"/>
                  </a:lnTo>
                  <a:lnTo>
                    <a:pt x="14" y="371"/>
                  </a:lnTo>
                  <a:lnTo>
                    <a:pt x="52" y="408"/>
                  </a:lnTo>
                  <a:lnTo>
                    <a:pt x="57" y="414"/>
                  </a:lnTo>
                  <a:lnTo>
                    <a:pt x="460" y="408"/>
                  </a:lnTo>
                  <a:lnTo>
                    <a:pt x="448" y="378"/>
                  </a:lnTo>
                  <a:lnTo>
                    <a:pt x="451" y="386"/>
                  </a:lnTo>
                  <a:lnTo>
                    <a:pt x="461" y="409"/>
                  </a:lnTo>
                  <a:lnTo>
                    <a:pt x="514" y="411"/>
                  </a:lnTo>
                  <a:lnTo>
                    <a:pt x="523" y="393"/>
                  </a:lnTo>
                  <a:lnTo>
                    <a:pt x="523" y="377"/>
                  </a:lnTo>
                  <a:lnTo>
                    <a:pt x="531" y="354"/>
                  </a:lnTo>
                  <a:lnTo>
                    <a:pt x="531" y="343"/>
                  </a:lnTo>
                  <a:lnTo>
                    <a:pt x="533" y="341"/>
                  </a:lnTo>
                  <a:lnTo>
                    <a:pt x="531" y="316"/>
                  </a:lnTo>
                  <a:lnTo>
                    <a:pt x="531" y="293"/>
                  </a:lnTo>
                  <a:lnTo>
                    <a:pt x="534" y="267"/>
                  </a:lnTo>
                  <a:lnTo>
                    <a:pt x="531" y="256"/>
                  </a:lnTo>
                  <a:lnTo>
                    <a:pt x="517" y="242"/>
                  </a:lnTo>
                  <a:lnTo>
                    <a:pt x="510" y="228"/>
                  </a:lnTo>
                  <a:lnTo>
                    <a:pt x="504" y="209"/>
                  </a:lnTo>
                  <a:lnTo>
                    <a:pt x="500" y="204"/>
                  </a:lnTo>
                  <a:lnTo>
                    <a:pt x="490" y="168"/>
                  </a:lnTo>
                  <a:lnTo>
                    <a:pt x="481" y="157"/>
                  </a:lnTo>
                  <a:lnTo>
                    <a:pt x="470" y="120"/>
                  </a:lnTo>
                  <a:lnTo>
                    <a:pt x="450" y="89"/>
                  </a:lnTo>
                  <a:lnTo>
                    <a:pt x="434" y="58"/>
                  </a:lnTo>
                  <a:lnTo>
                    <a:pt x="424" y="32"/>
                  </a:lnTo>
                  <a:lnTo>
                    <a:pt x="402" y="30"/>
                  </a:lnTo>
                  <a:lnTo>
                    <a:pt x="324" y="13"/>
                  </a:lnTo>
                  <a:lnTo>
                    <a:pt x="300" y="0"/>
                  </a:lnTo>
                  <a:lnTo>
                    <a:pt x="196" y="8"/>
                  </a:lnTo>
                </a:path>
              </a:pathLst>
            </a:custGeom>
            <a:solidFill>
              <a:srgbClr val="000080"/>
            </a:solidFill>
            <a:ln w="12700" cap="rnd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53" name="Freeform 5"/>
            <p:cNvSpPr>
              <a:spLocks/>
            </p:cNvSpPr>
            <p:nvPr/>
          </p:nvSpPr>
          <p:spPr bwMode="auto">
            <a:xfrm>
              <a:off x="302" y="742"/>
              <a:ext cx="106" cy="267"/>
            </a:xfrm>
            <a:custGeom>
              <a:avLst/>
              <a:gdLst>
                <a:gd name="T0" fmla="*/ 0 w 106"/>
                <a:gd name="T1" fmla="*/ 14 h 267"/>
                <a:gd name="T2" fmla="*/ 0 w 106"/>
                <a:gd name="T3" fmla="*/ 13 h 267"/>
                <a:gd name="T4" fmla="*/ 5 w 106"/>
                <a:gd name="T5" fmla="*/ 37 h 267"/>
                <a:gd name="T6" fmla="*/ 10 w 106"/>
                <a:gd name="T7" fmla="*/ 57 h 267"/>
                <a:gd name="T8" fmla="*/ 14 w 106"/>
                <a:gd name="T9" fmla="*/ 75 h 267"/>
                <a:gd name="T10" fmla="*/ 22 w 106"/>
                <a:gd name="T11" fmla="*/ 93 h 267"/>
                <a:gd name="T12" fmla="*/ 22 w 106"/>
                <a:gd name="T13" fmla="*/ 97 h 267"/>
                <a:gd name="T14" fmla="*/ 30 w 106"/>
                <a:gd name="T15" fmla="*/ 122 h 267"/>
                <a:gd name="T16" fmla="*/ 36 w 106"/>
                <a:gd name="T17" fmla="*/ 144 h 267"/>
                <a:gd name="T18" fmla="*/ 46 w 106"/>
                <a:gd name="T19" fmla="*/ 176 h 267"/>
                <a:gd name="T20" fmla="*/ 50 w 106"/>
                <a:gd name="T21" fmla="*/ 196 h 267"/>
                <a:gd name="T22" fmla="*/ 58 w 106"/>
                <a:gd name="T23" fmla="*/ 212 h 267"/>
                <a:gd name="T24" fmla="*/ 66 w 106"/>
                <a:gd name="T25" fmla="*/ 245 h 267"/>
                <a:gd name="T26" fmla="*/ 77 w 106"/>
                <a:gd name="T27" fmla="*/ 266 h 267"/>
                <a:gd name="T28" fmla="*/ 98 w 106"/>
                <a:gd name="T29" fmla="*/ 162 h 267"/>
                <a:gd name="T30" fmla="*/ 100 w 106"/>
                <a:gd name="T31" fmla="*/ 144 h 267"/>
                <a:gd name="T32" fmla="*/ 102 w 106"/>
                <a:gd name="T33" fmla="*/ 136 h 267"/>
                <a:gd name="T34" fmla="*/ 102 w 106"/>
                <a:gd name="T35" fmla="*/ 133 h 267"/>
                <a:gd name="T36" fmla="*/ 102 w 106"/>
                <a:gd name="T37" fmla="*/ 126 h 267"/>
                <a:gd name="T38" fmla="*/ 104 w 106"/>
                <a:gd name="T39" fmla="*/ 91 h 267"/>
                <a:gd name="T40" fmla="*/ 105 w 106"/>
                <a:gd name="T41" fmla="*/ 82 h 267"/>
                <a:gd name="T42" fmla="*/ 104 w 106"/>
                <a:gd name="T43" fmla="*/ 70 h 267"/>
                <a:gd name="T44" fmla="*/ 103 w 106"/>
                <a:gd name="T45" fmla="*/ 60 h 267"/>
                <a:gd name="T46" fmla="*/ 102 w 106"/>
                <a:gd name="T47" fmla="*/ 54 h 267"/>
                <a:gd name="T48" fmla="*/ 102 w 106"/>
                <a:gd name="T49" fmla="*/ 45 h 267"/>
                <a:gd name="T50" fmla="*/ 100 w 106"/>
                <a:gd name="T51" fmla="*/ 30 h 267"/>
                <a:gd name="T52" fmla="*/ 95 w 106"/>
                <a:gd name="T53" fmla="*/ 17 h 267"/>
                <a:gd name="T54" fmla="*/ 91 w 106"/>
                <a:gd name="T55" fmla="*/ 0 h 267"/>
                <a:gd name="T56" fmla="*/ 43 w 106"/>
                <a:gd name="T57" fmla="*/ 41 h 267"/>
                <a:gd name="T58" fmla="*/ 0 w 106"/>
                <a:gd name="T59" fmla="*/ 14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6" h="267">
                  <a:moveTo>
                    <a:pt x="0" y="14"/>
                  </a:moveTo>
                  <a:lnTo>
                    <a:pt x="0" y="13"/>
                  </a:lnTo>
                  <a:lnTo>
                    <a:pt x="5" y="37"/>
                  </a:lnTo>
                  <a:lnTo>
                    <a:pt x="10" y="57"/>
                  </a:lnTo>
                  <a:lnTo>
                    <a:pt x="14" y="75"/>
                  </a:lnTo>
                  <a:lnTo>
                    <a:pt x="22" y="93"/>
                  </a:lnTo>
                  <a:lnTo>
                    <a:pt x="22" y="97"/>
                  </a:lnTo>
                  <a:lnTo>
                    <a:pt x="30" y="122"/>
                  </a:lnTo>
                  <a:lnTo>
                    <a:pt x="36" y="144"/>
                  </a:lnTo>
                  <a:lnTo>
                    <a:pt x="46" y="176"/>
                  </a:lnTo>
                  <a:lnTo>
                    <a:pt x="50" y="196"/>
                  </a:lnTo>
                  <a:lnTo>
                    <a:pt x="58" y="212"/>
                  </a:lnTo>
                  <a:lnTo>
                    <a:pt x="66" y="245"/>
                  </a:lnTo>
                  <a:lnTo>
                    <a:pt x="77" y="266"/>
                  </a:lnTo>
                  <a:lnTo>
                    <a:pt x="98" y="162"/>
                  </a:lnTo>
                  <a:lnTo>
                    <a:pt x="100" y="144"/>
                  </a:lnTo>
                  <a:lnTo>
                    <a:pt x="102" y="136"/>
                  </a:lnTo>
                  <a:lnTo>
                    <a:pt x="102" y="133"/>
                  </a:lnTo>
                  <a:lnTo>
                    <a:pt x="102" y="126"/>
                  </a:lnTo>
                  <a:lnTo>
                    <a:pt x="104" y="91"/>
                  </a:lnTo>
                  <a:lnTo>
                    <a:pt x="105" y="82"/>
                  </a:lnTo>
                  <a:lnTo>
                    <a:pt x="104" y="70"/>
                  </a:lnTo>
                  <a:lnTo>
                    <a:pt x="103" y="60"/>
                  </a:lnTo>
                  <a:lnTo>
                    <a:pt x="102" y="54"/>
                  </a:lnTo>
                  <a:lnTo>
                    <a:pt x="102" y="45"/>
                  </a:lnTo>
                  <a:lnTo>
                    <a:pt x="100" y="30"/>
                  </a:lnTo>
                  <a:lnTo>
                    <a:pt x="95" y="17"/>
                  </a:lnTo>
                  <a:lnTo>
                    <a:pt x="91" y="0"/>
                  </a:lnTo>
                  <a:lnTo>
                    <a:pt x="43" y="41"/>
                  </a:lnTo>
                  <a:lnTo>
                    <a:pt x="0" y="14"/>
                  </a:lnTo>
                </a:path>
              </a:pathLst>
            </a:custGeom>
            <a:solidFill>
              <a:srgbClr val="C0C0C0"/>
            </a:solidFill>
            <a:ln w="12700" cap="rnd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54" name="Freeform 6"/>
            <p:cNvSpPr>
              <a:spLocks/>
            </p:cNvSpPr>
            <p:nvPr/>
          </p:nvSpPr>
          <p:spPr bwMode="auto">
            <a:xfrm>
              <a:off x="341" y="786"/>
              <a:ext cx="30" cy="53"/>
            </a:xfrm>
            <a:custGeom>
              <a:avLst/>
              <a:gdLst>
                <a:gd name="T0" fmla="*/ 4 w 30"/>
                <a:gd name="T1" fmla="*/ 2 h 53"/>
                <a:gd name="T2" fmla="*/ 0 w 30"/>
                <a:gd name="T3" fmla="*/ 21 h 53"/>
                <a:gd name="T4" fmla="*/ 10 w 30"/>
                <a:gd name="T5" fmla="*/ 38 h 53"/>
                <a:gd name="T6" fmla="*/ 10 w 30"/>
                <a:gd name="T7" fmla="*/ 50 h 53"/>
                <a:gd name="T8" fmla="*/ 26 w 30"/>
                <a:gd name="T9" fmla="*/ 52 h 53"/>
                <a:gd name="T10" fmla="*/ 29 w 30"/>
                <a:gd name="T11" fmla="*/ 11 h 53"/>
                <a:gd name="T12" fmla="*/ 21 w 30"/>
                <a:gd name="T13" fmla="*/ 0 h 53"/>
                <a:gd name="T14" fmla="*/ 4 w 30"/>
                <a:gd name="T15" fmla="*/ 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53">
                  <a:moveTo>
                    <a:pt x="4" y="2"/>
                  </a:moveTo>
                  <a:lnTo>
                    <a:pt x="0" y="21"/>
                  </a:lnTo>
                  <a:lnTo>
                    <a:pt x="10" y="38"/>
                  </a:lnTo>
                  <a:lnTo>
                    <a:pt x="10" y="50"/>
                  </a:lnTo>
                  <a:lnTo>
                    <a:pt x="26" y="52"/>
                  </a:lnTo>
                  <a:lnTo>
                    <a:pt x="29" y="11"/>
                  </a:lnTo>
                  <a:lnTo>
                    <a:pt x="21" y="0"/>
                  </a:lnTo>
                  <a:lnTo>
                    <a:pt x="4" y="2"/>
                  </a:lnTo>
                </a:path>
              </a:pathLst>
            </a:custGeom>
            <a:solidFill>
              <a:srgbClr val="00C0C0"/>
            </a:solidFill>
            <a:ln w="12700" cap="rnd" cmpd="sng">
              <a:solidFill>
                <a:srgbClr val="0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55" name="Freeform 7"/>
            <p:cNvSpPr>
              <a:spLocks/>
            </p:cNvSpPr>
            <p:nvPr/>
          </p:nvSpPr>
          <p:spPr bwMode="auto">
            <a:xfrm>
              <a:off x="336" y="1017"/>
              <a:ext cx="40" cy="118"/>
            </a:xfrm>
            <a:custGeom>
              <a:avLst/>
              <a:gdLst>
                <a:gd name="T0" fmla="*/ 8 w 40"/>
                <a:gd name="T1" fmla="*/ 3 h 118"/>
                <a:gd name="T2" fmla="*/ 16 w 40"/>
                <a:gd name="T3" fmla="*/ 0 h 118"/>
                <a:gd name="T4" fmla="*/ 23 w 40"/>
                <a:gd name="T5" fmla="*/ 0 h 118"/>
                <a:gd name="T6" fmla="*/ 28 w 40"/>
                <a:gd name="T7" fmla="*/ 2 h 118"/>
                <a:gd name="T8" fmla="*/ 34 w 40"/>
                <a:gd name="T9" fmla="*/ 5 h 118"/>
                <a:gd name="T10" fmla="*/ 38 w 40"/>
                <a:gd name="T11" fmla="*/ 7 h 118"/>
                <a:gd name="T12" fmla="*/ 39 w 40"/>
                <a:gd name="T13" fmla="*/ 13 h 118"/>
                <a:gd name="T14" fmla="*/ 39 w 40"/>
                <a:gd name="T15" fmla="*/ 18 h 118"/>
                <a:gd name="T16" fmla="*/ 36 w 40"/>
                <a:gd name="T17" fmla="*/ 21 h 118"/>
                <a:gd name="T18" fmla="*/ 30 w 40"/>
                <a:gd name="T19" fmla="*/ 24 h 118"/>
                <a:gd name="T20" fmla="*/ 28 w 40"/>
                <a:gd name="T21" fmla="*/ 25 h 118"/>
                <a:gd name="T22" fmla="*/ 28 w 40"/>
                <a:gd name="T23" fmla="*/ 27 h 118"/>
                <a:gd name="T24" fmla="*/ 26 w 40"/>
                <a:gd name="T25" fmla="*/ 38 h 118"/>
                <a:gd name="T26" fmla="*/ 24 w 40"/>
                <a:gd name="T27" fmla="*/ 58 h 118"/>
                <a:gd name="T28" fmla="*/ 24 w 40"/>
                <a:gd name="T29" fmla="*/ 70 h 118"/>
                <a:gd name="T30" fmla="*/ 24 w 40"/>
                <a:gd name="T31" fmla="*/ 84 h 118"/>
                <a:gd name="T32" fmla="*/ 24 w 40"/>
                <a:gd name="T33" fmla="*/ 97 h 118"/>
                <a:gd name="T34" fmla="*/ 24 w 40"/>
                <a:gd name="T35" fmla="*/ 111 h 118"/>
                <a:gd name="T36" fmla="*/ 24 w 40"/>
                <a:gd name="T37" fmla="*/ 117 h 118"/>
                <a:gd name="T38" fmla="*/ 10 w 40"/>
                <a:gd name="T39" fmla="*/ 114 h 118"/>
                <a:gd name="T40" fmla="*/ 7 w 40"/>
                <a:gd name="T41" fmla="*/ 27 h 118"/>
                <a:gd name="T42" fmla="*/ 3 w 40"/>
                <a:gd name="T43" fmla="*/ 24 h 118"/>
                <a:gd name="T44" fmla="*/ 0 w 40"/>
                <a:gd name="T45" fmla="*/ 18 h 118"/>
                <a:gd name="T46" fmla="*/ 0 w 40"/>
                <a:gd name="T47" fmla="*/ 13 h 118"/>
                <a:gd name="T48" fmla="*/ 1 w 40"/>
                <a:gd name="T49" fmla="*/ 8 h 118"/>
                <a:gd name="T50" fmla="*/ 7 w 40"/>
                <a:gd name="T51" fmla="*/ 3 h 118"/>
                <a:gd name="T52" fmla="*/ 8 w 40"/>
                <a:gd name="T53" fmla="*/ 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" h="118">
                  <a:moveTo>
                    <a:pt x="8" y="3"/>
                  </a:moveTo>
                  <a:lnTo>
                    <a:pt x="16" y="0"/>
                  </a:lnTo>
                  <a:lnTo>
                    <a:pt x="23" y="0"/>
                  </a:lnTo>
                  <a:lnTo>
                    <a:pt x="28" y="2"/>
                  </a:lnTo>
                  <a:lnTo>
                    <a:pt x="34" y="5"/>
                  </a:lnTo>
                  <a:lnTo>
                    <a:pt x="38" y="7"/>
                  </a:lnTo>
                  <a:lnTo>
                    <a:pt x="39" y="13"/>
                  </a:lnTo>
                  <a:lnTo>
                    <a:pt x="39" y="18"/>
                  </a:lnTo>
                  <a:lnTo>
                    <a:pt x="36" y="21"/>
                  </a:lnTo>
                  <a:lnTo>
                    <a:pt x="30" y="24"/>
                  </a:lnTo>
                  <a:lnTo>
                    <a:pt x="28" y="25"/>
                  </a:lnTo>
                  <a:lnTo>
                    <a:pt x="28" y="27"/>
                  </a:lnTo>
                  <a:lnTo>
                    <a:pt x="26" y="38"/>
                  </a:lnTo>
                  <a:lnTo>
                    <a:pt x="24" y="58"/>
                  </a:lnTo>
                  <a:lnTo>
                    <a:pt x="24" y="70"/>
                  </a:lnTo>
                  <a:lnTo>
                    <a:pt x="24" y="84"/>
                  </a:lnTo>
                  <a:lnTo>
                    <a:pt x="24" y="97"/>
                  </a:lnTo>
                  <a:lnTo>
                    <a:pt x="24" y="111"/>
                  </a:lnTo>
                  <a:lnTo>
                    <a:pt x="24" y="117"/>
                  </a:lnTo>
                  <a:lnTo>
                    <a:pt x="10" y="114"/>
                  </a:lnTo>
                  <a:lnTo>
                    <a:pt x="7" y="27"/>
                  </a:lnTo>
                  <a:lnTo>
                    <a:pt x="3" y="24"/>
                  </a:lnTo>
                  <a:lnTo>
                    <a:pt x="0" y="18"/>
                  </a:lnTo>
                  <a:lnTo>
                    <a:pt x="0" y="13"/>
                  </a:lnTo>
                  <a:lnTo>
                    <a:pt x="1" y="8"/>
                  </a:lnTo>
                  <a:lnTo>
                    <a:pt x="7" y="3"/>
                  </a:lnTo>
                  <a:lnTo>
                    <a:pt x="8" y="3"/>
                  </a:lnTo>
                </a:path>
              </a:pathLst>
            </a:custGeom>
            <a:solidFill>
              <a:srgbClr val="404040"/>
            </a:solidFill>
            <a:ln w="12700" cap="rnd" cmpd="sng">
              <a:solidFill>
                <a:srgbClr val="404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56" name="Freeform 8"/>
            <p:cNvSpPr>
              <a:spLocks/>
            </p:cNvSpPr>
            <p:nvPr/>
          </p:nvSpPr>
          <p:spPr bwMode="auto">
            <a:xfrm>
              <a:off x="164" y="1067"/>
              <a:ext cx="39" cy="45"/>
            </a:xfrm>
            <a:custGeom>
              <a:avLst/>
              <a:gdLst>
                <a:gd name="T0" fmla="*/ 5 w 39"/>
                <a:gd name="T1" fmla="*/ 0 h 45"/>
                <a:gd name="T2" fmla="*/ 0 w 39"/>
                <a:gd name="T3" fmla="*/ 4 h 45"/>
                <a:gd name="T4" fmla="*/ 0 w 39"/>
                <a:gd name="T5" fmla="*/ 15 h 45"/>
                <a:gd name="T6" fmla="*/ 0 w 39"/>
                <a:gd name="T7" fmla="*/ 25 h 45"/>
                <a:gd name="T8" fmla="*/ 3 w 39"/>
                <a:gd name="T9" fmla="*/ 31 h 45"/>
                <a:gd name="T10" fmla="*/ 7 w 39"/>
                <a:gd name="T11" fmla="*/ 41 h 45"/>
                <a:gd name="T12" fmla="*/ 12 w 39"/>
                <a:gd name="T13" fmla="*/ 44 h 45"/>
                <a:gd name="T14" fmla="*/ 18 w 39"/>
                <a:gd name="T15" fmla="*/ 44 h 45"/>
                <a:gd name="T16" fmla="*/ 22 w 39"/>
                <a:gd name="T17" fmla="*/ 43 h 45"/>
                <a:gd name="T18" fmla="*/ 23 w 39"/>
                <a:gd name="T19" fmla="*/ 42 h 45"/>
                <a:gd name="T20" fmla="*/ 34 w 39"/>
                <a:gd name="T21" fmla="*/ 37 h 45"/>
                <a:gd name="T22" fmla="*/ 38 w 39"/>
                <a:gd name="T23" fmla="*/ 35 h 45"/>
                <a:gd name="T24" fmla="*/ 32 w 39"/>
                <a:gd name="T25" fmla="*/ 31 h 45"/>
                <a:gd name="T26" fmla="*/ 5 w 39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45">
                  <a:moveTo>
                    <a:pt x="5" y="0"/>
                  </a:moveTo>
                  <a:lnTo>
                    <a:pt x="0" y="4"/>
                  </a:lnTo>
                  <a:lnTo>
                    <a:pt x="0" y="15"/>
                  </a:lnTo>
                  <a:lnTo>
                    <a:pt x="0" y="25"/>
                  </a:lnTo>
                  <a:lnTo>
                    <a:pt x="3" y="31"/>
                  </a:lnTo>
                  <a:lnTo>
                    <a:pt x="7" y="41"/>
                  </a:lnTo>
                  <a:lnTo>
                    <a:pt x="12" y="44"/>
                  </a:lnTo>
                  <a:lnTo>
                    <a:pt x="18" y="44"/>
                  </a:lnTo>
                  <a:lnTo>
                    <a:pt x="22" y="43"/>
                  </a:lnTo>
                  <a:lnTo>
                    <a:pt x="23" y="42"/>
                  </a:lnTo>
                  <a:lnTo>
                    <a:pt x="34" y="37"/>
                  </a:lnTo>
                  <a:lnTo>
                    <a:pt x="38" y="35"/>
                  </a:lnTo>
                  <a:lnTo>
                    <a:pt x="32" y="31"/>
                  </a:lnTo>
                  <a:lnTo>
                    <a:pt x="5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57" name="Freeform 9"/>
            <p:cNvSpPr>
              <a:spLocks/>
            </p:cNvSpPr>
            <p:nvPr/>
          </p:nvSpPr>
          <p:spPr bwMode="auto">
            <a:xfrm>
              <a:off x="170" y="1033"/>
              <a:ext cx="48" cy="69"/>
            </a:xfrm>
            <a:custGeom>
              <a:avLst/>
              <a:gdLst>
                <a:gd name="T0" fmla="*/ 32 w 48"/>
                <a:gd name="T1" fmla="*/ 5 h 69"/>
                <a:gd name="T2" fmla="*/ 13 w 48"/>
                <a:gd name="T3" fmla="*/ 1 h 69"/>
                <a:gd name="T4" fmla="*/ 6 w 48"/>
                <a:gd name="T5" fmla="*/ 2 h 69"/>
                <a:gd name="T6" fmla="*/ 4 w 48"/>
                <a:gd name="T7" fmla="*/ 11 h 69"/>
                <a:gd name="T8" fmla="*/ 1 w 48"/>
                <a:gd name="T9" fmla="*/ 15 h 69"/>
                <a:gd name="T10" fmla="*/ 1 w 48"/>
                <a:gd name="T11" fmla="*/ 25 h 69"/>
                <a:gd name="T12" fmla="*/ 1 w 48"/>
                <a:gd name="T13" fmla="*/ 34 h 69"/>
                <a:gd name="T14" fmla="*/ 2 w 48"/>
                <a:gd name="T15" fmla="*/ 42 h 69"/>
                <a:gd name="T16" fmla="*/ 1 w 48"/>
                <a:gd name="T17" fmla="*/ 49 h 69"/>
                <a:gd name="T18" fmla="*/ 2 w 48"/>
                <a:gd name="T19" fmla="*/ 60 h 69"/>
                <a:gd name="T20" fmla="*/ 9 w 48"/>
                <a:gd name="T21" fmla="*/ 66 h 69"/>
                <a:gd name="T22" fmla="*/ 33 w 48"/>
                <a:gd name="T23" fmla="*/ 68 h 69"/>
                <a:gd name="T24" fmla="*/ 34 w 48"/>
                <a:gd name="T25" fmla="*/ 60 h 69"/>
                <a:gd name="T26" fmla="*/ 23 w 48"/>
                <a:gd name="T27" fmla="*/ 59 h 69"/>
                <a:gd name="T28" fmla="*/ 41 w 48"/>
                <a:gd name="T29" fmla="*/ 60 h 69"/>
                <a:gd name="T30" fmla="*/ 44 w 48"/>
                <a:gd name="T31" fmla="*/ 56 h 69"/>
                <a:gd name="T32" fmla="*/ 43 w 48"/>
                <a:gd name="T33" fmla="*/ 51 h 69"/>
                <a:gd name="T34" fmla="*/ 20 w 48"/>
                <a:gd name="T35" fmla="*/ 46 h 69"/>
                <a:gd name="T36" fmla="*/ 30 w 48"/>
                <a:gd name="T37" fmla="*/ 47 h 69"/>
                <a:gd name="T38" fmla="*/ 41 w 48"/>
                <a:gd name="T39" fmla="*/ 49 h 69"/>
                <a:gd name="T40" fmla="*/ 47 w 48"/>
                <a:gd name="T41" fmla="*/ 47 h 69"/>
                <a:gd name="T42" fmla="*/ 45 w 48"/>
                <a:gd name="T43" fmla="*/ 38 h 69"/>
                <a:gd name="T44" fmla="*/ 36 w 48"/>
                <a:gd name="T45" fmla="*/ 35 h 69"/>
                <a:gd name="T46" fmla="*/ 16 w 48"/>
                <a:gd name="T47" fmla="*/ 31 h 69"/>
                <a:gd name="T48" fmla="*/ 14 w 48"/>
                <a:gd name="T49" fmla="*/ 30 h 69"/>
                <a:gd name="T50" fmla="*/ 26 w 48"/>
                <a:gd name="T51" fmla="*/ 32 h 69"/>
                <a:gd name="T52" fmla="*/ 40 w 48"/>
                <a:gd name="T53" fmla="*/ 34 h 69"/>
                <a:gd name="T54" fmla="*/ 46 w 48"/>
                <a:gd name="T55" fmla="*/ 33 h 69"/>
                <a:gd name="T56" fmla="*/ 46 w 48"/>
                <a:gd name="T57" fmla="*/ 28 h 69"/>
                <a:gd name="T58" fmla="*/ 41 w 48"/>
                <a:gd name="T59" fmla="*/ 22 h 69"/>
                <a:gd name="T60" fmla="*/ 21 w 48"/>
                <a:gd name="T61" fmla="*/ 17 h 69"/>
                <a:gd name="T62" fmla="*/ 18 w 48"/>
                <a:gd name="T63" fmla="*/ 15 h 69"/>
                <a:gd name="T64" fmla="*/ 36 w 48"/>
                <a:gd name="T65" fmla="*/ 19 h 69"/>
                <a:gd name="T66" fmla="*/ 44 w 48"/>
                <a:gd name="T67" fmla="*/ 17 h 69"/>
                <a:gd name="T68" fmla="*/ 43 w 48"/>
                <a:gd name="T69" fmla="*/ 9 h 69"/>
                <a:gd name="T70" fmla="*/ 36 w 48"/>
                <a:gd name="T71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8" h="69">
                  <a:moveTo>
                    <a:pt x="36" y="5"/>
                  </a:moveTo>
                  <a:lnTo>
                    <a:pt x="32" y="5"/>
                  </a:lnTo>
                  <a:lnTo>
                    <a:pt x="22" y="2"/>
                  </a:lnTo>
                  <a:lnTo>
                    <a:pt x="13" y="1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6"/>
                  </a:lnTo>
                  <a:lnTo>
                    <a:pt x="4" y="11"/>
                  </a:lnTo>
                  <a:lnTo>
                    <a:pt x="4" y="15"/>
                  </a:lnTo>
                  <a:lnTo>
                    <a:pt x="1" y="15"/>
                  </a:lnTo>
                  <a:lnTo>
                    <a:pt x="1" y="21"/>
                  </a:lnTo>
                  <a:lnTo>
                    <a:pt x="1" y="25"/>
                  </a:lnTo>
                  <a:lnTo>
                    <a:pt x="3" y="30"/>
                  </a:lnTo>
                  <a:lnTo>
                    <a:pt x="1" y="34"/>
                  </a:lnTo>
                  <a:lnTo>
                    <a:pt x="1" y="37"/>
                  </a:lnTo>
                  <a:lnTo>
                    <a:pt x="2" y="42"/>
                  </a:lnTo>
                  <a:lnTo>
                    <a:pt x="3" y="46"/>
                  </a:lnTo>
                  <a:lnTo>
                    <a:pt x="1" y="49"/>
                  </a:lnTo>
                  <a:lnTo>
                    <a:pt x="0" y="54"/>
                  </a:lnTo>
                  <a:lnTo>
                    <a:pt x="2" y="60"/>
                  </a:lnTo>
                  <a:lnTo>
                    <a:pt x="4" y="63"/>
                  </a:lnTo>
                  <a:lnTo>
                    <a:pt x="9" y="66"/>
                  </a:lnTo>
                  <a:lnTo>
                    <a:pt x="18" y="68"/>
                  </a:lnTo>
                  <a:lnTo>
                    <a:pt x="33" y="68"/>
                  </a:lnTo>
                  <a:lnTo>
                    <a:pt x="41" y="60"/>
                  </a:lnTo>
                  <a:lnTo>
                    <a:pt x="34" y="60"/>
                  </a:lnTo>
                  <a:lnTo>
                    <a:pt x="23" y="60"/>
                  </a:lnTo>
                  <a:lnTo>
                    <a:pt x="23" y="59"/>
                  </a:lnTo>
                  <a:lnTo>
                    <a:pt x="32" y="60"/>
                  </a:lnTo>
                  <a:lnTo>
                    <a:pt x="41" y="60"/>
                  </a:lnTo>
                  <a:lnTo>
                    <a:pt x="43" y="59"/>
                  </a:lnTo>
                  <a:lnTo>
                    <a:pt x="44" y="56"/>
                  </a:lnTo>
                  <a:lnTo>
                    <a:pt x="45" y="53"/>
                  </a:lnTo>
                  <a:lnTo>
                    <a:pt x="43" y="51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4" y="47"/>
                  </a:lnTo>
                  <a:lnTo>
                    <a:pt x="30" y="47"/>
                  </a:lnTo>
                  <a:lnTo>
                    <a:pt x="34" y="49"/>
                  </a:lnTo>
                  <a:lnTo>
                    <a:pt x="41" y="49"/>
                  </a:lnTo>
                  <a:lnTo>
                    <a:pt x="46" y="49"/>
                  </a:lnTo>
                  <a:lnTo>
                    <a:pt x="47" y="47"/>
                  </a:lnTo>
                  <a:lnTo>
                    <a:pt x="47" y="45"/>
                  </a:lnTo>
                  <a:lnTo>
                    <a:pt x="45" y="38"/>
                  </a:lnTo>
                  <a:lnTo>
                    <a:pt x="42" y="36"/>
                  </a:lnTo>
                  <a:lnTo>
                    <a:pt x="36" y="35"/>
                  </a:lnTo>
                  <a:lnTo>
                    <a:pt x="21" y="32"/>
                  </a:lnTo>
                  <a:lnTo>
                    <a:pt x="16" y="31"/>
                  </a:lnTo>
                  <a:lnTo>
                    <a:pt x="15" y="32"/>
                  </a:lnTo>
                  <a:lnTo>
                    <a:pt x="14" y="30"/>
                  </a:lnTo>
                  <a:lnTo>
                    <a:pt x="16" y="29"/>
                  </a:lnTo>
                  <a:lnTo>
                    <a:pt x="26" y="32"/>
                  </a:lnTo>
                  <a:lnTo>
                    <a:pt x="35" y="33"/>
                  </a:lnTo>
                  <a:lnTo>
                    <a:pt x="40" y="34"/>
                  </a:lnTo>
                  <a:lnTo>
                    <a:pt x="44" y="35"/>
                  </a:lnTo>
                  <a:lnTo>
                    <a:pt x="46" y="33"/>
                  </a:lnTo>
                  <a:lnTo>
                    <a:pt x="46" y="30"/>
                  </a:lnTo>
                  <a:lnTo>
                    <a:pt x="46" y="28"/>
                  </a:lnTo>
                  <a:lnTo>
                    <a:pt x="45" y="25"/>
                  </a:lnTo>
                  <a:lnTo>
                    <a:pt x="41" y="22"/>
                  </a:lnTo>
                  <a:lnTo>
                    <a:pt x="33" y="20"/>
                  </a:lnTo>
                  <a:lnTo>
                    <a:pt x="21" y="17"/>
                  </a:lnTo>
                  <a:lnTo>
                    <a:pt x="18" y="16"/>
                  </a:lnTo>
                  <a:lnTo>
                    <a:pt x="18" y="15"/>
                  </a:lnTo>
                  <a:lnTo>
                    <a:pt x="30" y="19"/>
                  </a:lnTo>
                  <a:lnTo>
                    <a:pt x="36" y="19"/>
                  </a:lnTo>
                  <a:lnTo>
                    <a:pt x="42" y="20"/>
                  </a:lnTo>
                  <a:lnTo>
                    <a:pt x="44" y="17"/>
                  </a:lnTo>
                  <a:lnTo>
                    <a:pt x="44" y="12"/>
                  </a:lnTo>
                  <a:lnTo>
                    <a:pt x="43" y="9"/>
                  </a:lnTo>
                  <a:lnTo>
                    <a:pt x="41" y="7"/>
                  </a:lnTo>
                  <a:lnTo>
                    <a:pt x="36" y="5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58" name="Freeform 10"/>
            <p:cNvSpPr>
              <a:spLocks/>
            </p:cNvSpPr>
            <p:nvPr/>
          </p:nvSpPr>
          <p:spPr bwMode="auto">
            <a:xfrm>
              <a:off x="383" y="786"/>
              <a:ext cx="21" cy="127"/>
            </a:xfrm>
            <a:custGeom>
              <a:avLst/>
              <a:gdLst>
                <a:gd name="T0" fmla="*/ 12 w 21"/>
                <a:gd name="T1" fmla="*/ 126 h 127"/>
                <a:gd name="T2" fmla="*/ 11 w 21"/>
                <a:gd name="T3" fmla="*/ 124 h 127"/>
                <a:gd name="T4" fmla="*/ 10 w 21"/>
                <a:gd name="T5" fmla="*/ 114 h 127"/>
                <a:gd name="T6" fmla="*/ 9 w 21"/>
                <a:gd name="T7" fmla="*/ 108 h 127"/>
                <a:gd name="T8" fmla="*/ 7 w 21"/>
                <a:gd name="T9" fmla="*/ 97 h 127"/>
                <a:gd name="T10" fmla="*/ 6 w 21"/>
                <a:gd name="T11" fmla="*/ 88 h 127"/>
                <a:gd name="T12" fmla="*/ 4 w 21"/>
                <a:gd name="T13" fmla="*/ 70 h 127"/>
                <a:gd name="T14" fmla="*/ 2 w 21"/>
                <a:gd name="T15" fmla="*/ 61 h 127"/>
                <a:gd name="T16" fmla="*/ 1 w 21"/>
                <a:gd name="T17" fmla="*/ 53 h 127"/>
                <a:gd name="T18" fmla="*/ 1 w 21"/>
                <a:gd name="T19" fmla="*/ 47 h 127"/>
                <a:gd name="T20" fmla="*/ 0 w 21"/>
                <a:gd name="T21" fmla="*/ 43 h 127"/>
                <a:gd name="T22" fmla="*/ 0 w 21"/>
                <a:gd name="T23" fmla="*/ 44 h 127"/>
                <a:gd name="T24" fmla="*/ 1 w 21"/>
                <a:gd name="T25" fmla="*/ 46 h 127"/>
                <a:gd name="T26" fmla="*/ 1 w 21"/>
                <a:gd name="T27" fmla="*/ 46 h 127"/>
                <a:gd name="T28" fmla="*/ 3 w 21"/>
                <a:gd name="T29" fmla="*/ 48 h 127"/>
                <a:gd name="T30" fmla="*/ 5 w 21"/>
                <a:gd name="T31" fmla="*/ 48 h 127"/>
                <a:gd name="T32" fmla="*/ 8 w 21"/>
                <a:gd name="T33" fmla="*/ 45 h 127"/>
                <a:gd name="T34" fmla="*/ 9 w 21"/>
                <a:gd name="T35" fmla="*/ 39 h 127"/>
                <a:gd name="T36" fmla="*/ 9 w 21"/>
                <a:gd name="T37" fmla="*/ 34 h 127"/>
                <a:gd name="T38" fmla="*/ 11 w 21"/>
                <a:gd name="T39" fmla="*/ 28 h 127"/>
                <a:gd name="T40" fmla="*/ 14 w 21"/>
                <a:gd name="T41" fmla="*/ 16 h 127"/>
                <a:gd name="T42" fmla="*/ 16 w 21"/>
                <a:gd name="T43" fmla="*/ 8 h 127"/>
                <a:gd name="T44" fmla="*/ 18 w 21"/>
                <a:gd name="T45" fmla="*/ 0 h 127"/>
                <a:gd name="T46" fmla="*/ 18 w 21"/>
                <a:gd name="T47" fmla="*/ 7 h 127"/>
                <a:gd name="T48" fmla="*/ 18 w 21"/>
                <a:gd name="T49" fmla="*/ 11 h 127"/>
                <a:gd name="T50" fmla="*/ 19 w 21"/>
                <a:gd name="T51" fmla="*/ 17 h 127"/>
                <a:gd name="T52" fmla="*/ 20 w 21"/>
                <a:gd name="T53" fmla="*/ 26 h 127"/>
                <a:gd name="T54" fmla="*/ 20 w 21"/>
                <a:gd name="T55" fmla="*/ 40 h 127"/>
                <a:gd name="T56" fmla="*/ 20 w 21"/>
                <a:gd name="T57" fmla="*/ 53 h 127"/>
                <a:gd name="T58" fmla="*/ 19 w 21"/>
                <a:gd name="T59" fmla="*/ 67 h 127"/>
                <a:gd name="T60" fmla="*/ 18 w 21"/>
                <a:gd name="T61" fmla="*/ 77 h 127"/>
                <a:gd name="T62" fmla="*/ 17 w 21"/>
                <a:gd name="T63" fmla="*/ 97 h 127"/>
                <a:gd name="T64" fmla="*/ 16 w 21"/>
                <a:gd name="T65" fmla="*/ 106 h 127"/>
                <a:gd name="T66" fmla="*/ 12 w 21"/>
                <a:gd name="T67" fmla="*/ 12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" h="127">
                  <a:moveTo>
                    <a:pt x="12" y="126"/>
                  </a:moveTo>
                  <a:lnTo>
                    <a:pt x="11" y="124"/>
                  </a:lnTo>
                  <a:lnTo>
                    <a:pt x="10" y="114"/>
                  </a:lnTo>
                  <a:lnTo>
                    <a:pt x="9" y="108"/>
                  </a:lnTo>
                  <a:lnTo>
                    <a:pt x="7" y="97"/>
                  </a:lnTo>
                  <a:lnTo>
                    <a:pt x="6" y="88"/>
                  </a:lnTo>
                  <a:lnTo>
                    <a:pt x="4" y="70"/>
                  </a:lnTo>
                  <a:lnTo>
                    <a:pt x="2" y="61"/>
                  </a:lnTo>
                  <a:lnTo>
                    <a:pt x="1" y="53"/>
                  </a:lnTo>
                  <a:lnTo>
                    <a:pt x="1" y="47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3" y="48"/>
                  </a:lnTo>
                  <a:lnTo>
                    <a:pt x="5" y="48"/>
                  </a:lnTo>
                  <a:lnTo>
                    <a:pt x="8" y="45"/>
                  </a:lnTo>
                  <a:lnTo>
                    <a:pt x="9" y="39"/>
                  </a:lnTo>
                  <a:lnTo>
                    <a:pt x="9" y="34"/>
                  </a:lnTo>
                  <a:lnTo>
                    <a:pt x="11" y="28"/>
                  </a:lnTo>
                  <a:lnTo>
                    <a:pt x="14" y="16"/>
                  </a:lnTo>
                  <a:lnTo>
                    <a:pt x="16" y="8"/>
                  </a:lnTo>
                  <a:lnTo>
                    <a:pt x="18" y="0"/>
                  </a:lnTo>
                  <a:lnTo>
                    <a:pt x="18" y="7"/>
                  </a:lnTo>
                  <a:lnTo>
                    <a:pt x="18" y="11"/>
                  </a:lnTo>
                  <a:lnTo>
                    <a:pt x="19" y="17"/>
                  </a:lnTo>
                  <a:lnTo>
                    <a:pt x="20" y="26"/>
                  </a:lnTo>
                  <a:lnTo>
                    <a:pt x="20" y="40"/>
                  </a:lnTo>
                  <a:lnTo>
                    <a:pt x="20" y="53"/>
                  </a:lnTo>
                  <a:lnTo>
                    <a:pt x="19" y="67"/>
                  </a:lnTo>
                  <a:lnTo>
                    <a:pt x="18" y="77"/>
                  </a:lnTo>
                  <a:lnTo>
                    <a:pt x="17" y="97"/>
                  </a:lnTo>
                  <a:lnTo>
                    <a:pt x="16" y="106"/>
                  </a:lnTo>
                  <a:lnTo>
                    <a:pt x="12" y="126"/>
                  </a:lnTo>
                </a:path>
              </a:pathLst>
            </a:custGeom>
            <a:solidFill>
              <a:srgbClr val="E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59" name="Freeform 11"/>
            <p:cNvSpPr>
              <a:spLocks/>
            </p:cNvSpPr>
            <p:nvPr/>
          </p:nvSpPr>
          <p:spPr bwMode="auto">
            <a:xfrm>
              <a:off x="517" y="847"/>
              <a:ext cx="2" cy="21"/>
            </a:xfrm>
            <a:custGeom>
              <a:avLst/>
              <a:gdLst>
                <a:gd name="T0" fmla="*/ 0 w 2"/>
                <a:gd name="T1" fmla="*/ 20 h 21"/>
                <a:gd name="T2" fmla="*/ 1 w 2"/>
                <a:gd name="T3" fmla="*/ 0 h 21"/>
                <a:gd name="T4" fmla="*/ 0 w 2"/>
                <a:gd name="T5" fmla="*/ 18 h 21"/>
                <a:gd name="T6" fmla="*/ 0 w 2"/>
                <a:gd name="T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1">
                  <a:moveTo>
                    <a:pt x="0" y="20"/>
                  </a:moveTo>
                  <a:lnTo>
                    <a:pt x="1" y="0"/>
                  </a:lnTo>
                  <a:lnTo>
                    <a:pt x="0" y="18"/>
                  </a:lnTo>
                  <a:lnTo>
                    <a:pt x="0" y="2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60" name="Freeform 12"/>
            <p:cNvSpPr>
              <a:spLocks/>
            </p:cNvSpPr>
            <p:nvPr/>
          </p:nvSpPr>
          <p:spPr bwMode="auto">
            <a:xfrm>
              <a:off x="512" y="896"/>
              <a:ext cx="4" cy="35"/>
            </a:xfrm>
            <a:custGeom>
              <a:avLst/>
              <a:gdLst>
                <a:gd name="T0" fmla="*/ 0 w 4"/>
                <a:gd name="T1" fmla="*/ 34 h 35"/>
                <a:gd name="T2" fmla="*/ 0 w 4"/>
                <a:gd name="T3" fmla="*/ 33 h 35"/>
                <a:gd name="T4" fmla="*/ 3 w 4"/>
                <a:gd name="T5" fmla="*/ 0 h 35"/>
                <a:gd name="T6" fmla="*/ 0 w 4"/>
                <a:gd name="T7" fmla="*/ 3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5">
                  <a:moveTo>
                    <a:pt x="0" y="34"/>
                  </a:moveTo>
                  <a:lnTo>
                    <a:pt x="0" y="33"/>
                  </a:lnTo>
                  <a:lnTo>
                    <a:pt x="3" y="0"/>
                  </a:lnTo>
                  <a:lnTo>
                    <a:pt x="0" y="34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61" name="Freeform 13"/>
            <p:cNvSpPr>
              <a:spLocks/>
            </p:cNvSpPr>
            <p:nvPr/>
          </p:nvSpPr>
          <p:spPr bwMode="auto">
            <a:xfrm>
              <a:off x="351" y="938"/>
              <a:ext cx="7" cy="19"/>
            </a:xfrm>
            <a:custGeom>
              <a:avLst/>
              <a:gdLst>
                <a:gd name="T0" fmla="*/ 0 w 7"/>
                <a:gd name="T1" fmla="*/ 0 h 19"/>
                <a:gd name="T2" fmla="*/ 0 w 7"/>
                <a:gd name="T3" fmla="*/ 0 h 19"/>
                <a:gd name="T4" fmla="*/ 6 w 7"/>
                <a:gd name="T5" fmla="*/ 18 h 19"/>
                <a:gd name="T6" fmla="*/ 5 w 7"/>
                <a:gd name="T7" fmla="*/ 18 h 19"/>
                <a:gd name="T8" fmla="*/ 0 w 7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9">
                  <a:moveTo>
                    <a:pt x="0" y="0"/>
                  </a:moveTo>
                  <a:lnTo>
                    <a:pt x="0" y="0"/>
                  </a:lnTo>
                  <a:lnTo>
                    <a:pt x="6" y="18"/>
                  </a:lnTo>
                  <a:lnTo>
                    <a:pt x="5" y="18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62" name="Freeform 14"/>
            <p:cNvSpPr>
              <a:spLocks/>
            </p:cNvSpPr>
            <p:nvPr/>
          </p:nvSpPr>
          <p:spPr bwMode="auto">
            <a:xfrm>
              <a:off x="196" y="985"/>
              <a:ext cx="23" cy="50"/>
            </a:xfrm>
            <a:custGeom>
              <a:avLst/>
              <a:gdLst>
                <a:gd name="T0" fmla="*/ 21 w 23"/>
                <a:gd name="T1" fmla="*/ 45 h 50"/>
                <a:gd name="T2" fmla="*/ 15 w 23"/>
                <a:gd name="T3" fmla="*/ 46 h 50"/>
                <a:gd name="T4" fmla="*/ 9 w 23"/>
                <a:gd name="T5" fmla="*/ 49 h 50"/>
                <a:gd name="T6" fmla="*/ 5 w 23"/>
                <a:gd name="T7" fmla="*/ 47 h 50"/>
                <a:gd name="T8" fmla="*/ 0 w 23"/>
                <a:gd name="T9" fmla="*/ 46 h 50"/>
                <a:gd name="T10" fmla="*/ 1 w 23"/>
                <a:gd name="T11" fmla="*/ 41 h 50"/>
                <a:gd name="T12" fmla="*/ 8 w 23"/>
                <a:gd name="T13" fmla="*/ 34 h 50"/>
                <a:gd name="T14" fmla="*/ 11 w 23"/>
                <a:gd name="T15" fmla="*/ 26 h 50"/>
                <a:gd name="T16" fmla="*/ 9 w 23"/>
                <a:gd name="T17" fmla="*/ 19 h 50"/>
                <a:gd name="T18" fmla="*/ 9 w 23"/>
                <a:gd name="T19" fmla="*/ 15 h 50"/>
                <a:gd name="T20" fmla="*/ 11 w 23"/>
                <a:gd name="T21" fmla="*/ 3 h 50"/>
                <a:gd name="T22" fmla="*/ 11 w 23"/>
                <a:gd name="T23" fmla="*/ 0 h 50"/>
                <a:gd name="T24" fmla="*/ 15 w 23"/>
                <a:gd name="T25" fmla="*/ 4 h 50"/>
                <a:gd name="T26" fmla="*/ 18 w 23"/>
                <a:gd name="T27" fmla="*/ 10 h 50"/>
                <a:gd name="T28" fmla="*/ 20 w 23"/>
                <a:gd name="T29" fmla="*/ 17 h 50"/>
                <a:gd name="T30" fmla="*/ 21 w 23"/>
                <a:gd name="T31" fmla="*/ 21 h 50"/>
                <a:gd name="T32" fmla="*/ 21 w 23"/>
                <a:gd name="T33" fmla="*/ 28 h 50"/>
                <a:gd name="T34" fmla="*/ 22 w 23"/>
                <a:gd name="T35" fmla="*/ 38 h 50"/>
                <a:gd name="T36" fmla="*/ 21 w 23"/>
                <a:gd name="T37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" h="50">
                  <a:moveTo>
                    <a:pt x="21" y="45"/>
                  </a:moveTo>
                  <a:lnTo>
                    <a:pt x="15" y="46"/>
                  </a:lnTo>
                  <a:lnTo>
                    <a:pt x="9" y="49"/>
                  </a:lnTo>
                  <a:lnTo>
                    <a:pt x="5" y="47"/>
                  </a:lnTo>
                  <a:lnTo>
                    <a:pt x="0" y="46"/>
                  </a:lnTo>
                  <a:lnTo>
                    <a:pt x="1" y="41"/>
                  </a:lnTo>
                  <a:lnTo>
                    <a:pt x="8" y="34"/>
                  </a:lnTo>
                  <a:lnTo>
                    <a:pt x="11" y="26"/>
                  </a:lnTo>
                  <a:lnTo>
                    <a:pt x="9" y="19"/>
                  </a:lnTo>
                  <a:lnTo>
                    <a:pt x="9" y="15"/>
                  </a:lnTo>
                  <a:lnTo>
                    <a:pt x="11" y="3"/>
                  </a:lnTo>
                  <a:lnTo>
                    <a:pt x="11" y="0"/>
                  </a:lnTo>
                  <a:lnTo>
                    <a:pt x="15" y="4"/>
                  </a:lnTo>
                  <a:lnTo>
                    <a:pt x="18" y="10"/>
                  </a:lnTo>
                  <a:lnTo>
                    <a:pt x="20" y="17"/>
                  </a:lnTo>
                  <a:lnTo>
                    <a:pt x="21" y="21"/>
                  </a:lnTo>
                  <a:lnTo>
                    <a:pt x="21" y="28"/>
                  </a:lnTo>
                  <a:lnTo>
                    <a:pt x="22" y="38"/>
                  </a:lnTo>
                  <a:lnTo>
                    <a:pt x="21" y="45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63" name="Freeform 15"/>
            <p:cNvSpPr>
              <a:spLocks/>
            </p:cNvSpPr>
            <p:nvPr/>
          </p:nvSpPr>
          <p:spPr bwMode="auto">
            <a:xfrm>
              <a:off x="344" y="1012"/>
              <a:ext cx="31" cy="23"/>
            </a:xfrm>
            <a:custGeom>
              <a:avLst/>
              <a:gdLst>
                <a:gd name="T0" fmla="*/ 21 w 31"/>
                <a:gd name="T1" fmla="*/ 2 h 23"/>
                <a:gd name="T2" fmla="*/ 25 w 31"/>
                <a:gd name="T3" fmla="*/ 4 h 23"/>
                <a:gd name="T4" fmla="*/ 27 w 31"/>
                <a:gd name="T5" fmla="*/ 6 h 23"/>
                <a:gd name="T6" fmla="*/ 28 w 31"/>
                <a:gd name="T7" fmla="*/ 8 h 23"/>
                <a:gd name="T8" fmla="*/ 30 w 31"/>
                <a:gd name="T9" fmla="*/ 10 h 23"/>
                <a:gd name="T10" fmla="*/ 30 w 31"/>
                <a:gd name="T11" fmla="*/ 13 h 23"/>
                <a:gd name="T12" fmla="*/ 29 w 31"/>
                <a:gd name="T13" fmla="*/ 17 h 23"/>
                <a:gd name="T14" fmla="*/ 26 w 31"/>
                <a:gd name="T15" fmla="*/ 22 h 23"/>
                <a:gd name="T16" fmla="*/ 25 w 31"/>
                <a:gd name="T17" fmla="*/ 19 h 23"/>
                <a:gd name="T18" fmla="*/ 21 w 31"/>
                <a:gd name="T19" fmla="*/ 14 h 23"/>
                <a:gd name="T20" fmla="*/ 18 w 31"/>
                <a:gd name="T21" fmla="*/ 12 h 23"/>
                <a:gd name="T22" fmla="*/ 12 w 31"/>
                <a:gd name="T23" fmla="*/ 11 h 23"/>
                <a:gd name="T24" fmla="*/ 8 w 31"/>
                <a:gd name="T25" fmla="*/ 11 h 23"/>
                <a:gd name="T26" fmla="*/ 5 w 31"/>
                <a:gd name="T27" fmla="*/ 11 h 23"/>
                <a:gd name="T28" fmla="*/ 3 w 31"/>
                <a:gd name="T29" fmla="*/ 11 h 23"/>
                <a:gd name="T30" fmla="*/ 3 w 31"/>
                <a:gd name="T31" fmla="*/ 10 h 23"/>
                <a:gd name="T32" fmla="*/ 1 w 31"/>
                <a:gd name="T33" fmla="*/ 10 h 23"/>
                <a:gd name="T34" fmla="*/ 0 w 31"/>
                <a:gd name="T35" fmla="*/ 9 h 23"/>
                <a:gd name="T36" fmla="*/ 0 w 31"/>
                <a:gd name="T37" fmla="*/ 7 h 23"/>
                <a:gd name="T38" fmla="*/ 1 w 31"/>
                <a:gd name="T39" fmla="*/ 5 h 23"/>
                <a:gd name="T40" fmla="*/ 5 w 31"/>
                <a:gd name="T41" fmla="*/ 3 h 23"/>
                <a:gd name="T42" fmla="*/ 6 w 31"/>
                <a:gd name="T43" fmla="*/ 3 h 23"/>
                <a:gd name="T44" fmla="*/ 8 w 31"/>
                <a:gd name="T45" fmla="*/ 2 h 23"/>
                <a:gd name="T46" fmla="*/ 11 w 31"/>
                <a:gd name="T47" fmla="*/ 0 h 23"/>
                <a:gd name="T48" fmla="*/ 13 w 31"/>
                <a:gd name="T49" fmla="*/ 0 h 23"/>
                <a:gd name="T50" fmla="*/ 15 w 31"/>
                <a:gd name="T51" fmla="*/ 1 h 23"/>
                <a:gd name="T52" fmla="*/ 19 w 31"/>
                <a:gd name="T53" fmla="*/ 0 h 23"/>
                <a:gd name="T54" fmla="*/ 20 w 31"/>
                <a:gd name="T55" fmla="*/ 1 h 23"/>
                <a:gd name="T56" fmla="*/ 21 w 31"/>
                <a:gd name="T5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1" h="23">
                  <a:moveTo>
                    <a:pt x="21" y="2"/>
                  </a:moveTo>
                  <a:lnTo>
                    <a:pt x="25" y="4"/>
                  </a:lnTo>
                  <a:lnTo>
                    <a:pt x="27" y="6"/>
                  </a:lnTo>
                  <a:lnTo>
                    <a:pt x="28" y="8"/>
                  </a:lnTo>
                  <a:lnTo>
                    <a:pt x="30" y="10"/>
                  </a:lnTo>
                  <a:lnTo>
                    <a:pt x="30" y="13"/>
                  </a:lnTo>
                  <a:lnTo>
                    <a:pt x="29" y="17"/>
                  </a:lnTo>
                  <a:lnTo>
                    <a:pt x="26" y="22"/>
                  </a:lnTo>
                  <a:lnTo>
                    <a:pt x="25" y="19"/>
                  </a:lnTo>
                  <a:lnTo>
                    <a:pt x="21" y="14"/>
                  </a:lnTo>
                  <a:lnTo>
                    <a:pt x="18" y="12"/>
                  </a:lnTo>
                  <a:lnTo>
                    <a:pt x="12" y="11"/>
                  </a:lnTo>
                  <a:lnTo>
                    <a:pt x="8" y="11"/>
                  </a:lnTo>
                  <a:lnTo>
                    <a:pt x="5" y="11"/>
                  </a:lnTo>
                  <a:lnTo>
                    <a:pt x="3" y="11"/>
                  </a:lnTo>
                  <a:lnTo>
                    <a:pt x="3" y="10"/>
                  </a:lnTo>
                  <a:lnTo>
                    <a:pt x="1" y="10"/>
                  </a:lnTo>
                  <a:lnTo>
                    <a:pt x="0" y="9"/>
                  </a:lnTo>
                  <a:lnTo>
                    <a:pt x="0" y="7"/>
                  </a:lnTo>
                  <a:lnTo>
                    <a:pt x="1" y="5"/>
                  </a:lnTo>
                  <a:lnTo>
                    <a:pt x="5" y="3"/>
                  </a:lnTo>
                  <a:lnTo>
                    <a:pt x="6" y="3"/>
                  </a:lnTo>
                  <a:lnTo>
                    <a:pt x="8" y="2"/>
                  </a:lnTo>
                  <a:lnTo>
                    <a:pt x="11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9" y="0"/>
                  </a:lnTo>
                  <a:lnTo>
                    <a:pt x="20" y="1"/>
                  </a:lnTo>
                  <a:lnTo>
                    <a:pt x="21" y="2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64" name="Freeform 16"/>
            <p:cNvSpPr>
              <a:spLocks/>
            </p:cNvSpPr>
            <p:nvPr/>
          </p:nvSpPr>
          <p:spPr bwMode="auto">
            <a:xfrm>
              <a:off x="208" y="1033"/>
              <a:ext cx="23" cy="25"/>
            </a:xfrm>
            <a:custGeom>
              <a:avLst/>
              <a:gdLst>
                <a:gd name="T0" fmla="*/ 21 w 23"/>
                <a:gd name="T1" fmla="*/ 14 h 25"/>
                <a:gd name="T2" fmla="*/ 21 w 23"/>
                <a:gd name="T3" fmla="*/ 14 h 25"/>
                <a:gd name="T4" fmla="*/ 20 w 23"/>
                <a:gd name="T5" fmla="*/ 13 h 25"/>
                <a:gd name="T6" fmla="*/ 19 w 23"/>
                <a:gd name="T7" fmla="*/ 14 h 25"/>
                <a:gd name="T8" fmla="*/ 20 w 23"/>
                <a:gd name="T9" fmla="*/ 14 h 25"/>
                <a:gd name="T10" fmla="*/ 19 w 23"/>
                <a:gd name="T11" fmla="*/ 14 h 25"/>
                <a:gd name="T12" fmla="*/ 20 w 23"/>
                <a:gd name="T13" fmla="*/ 16 h 25"/>
                <a:gd name="T14" fmla="*/ 20 w 23"/>
                <a:gd name="T15" fmla="*/ 16 h 25"/>
                <a:gd name="T16" fmla="*/ 21 w 23"/>
                <a:gd name="T17" fmla="*/ 19 h 25"/>
                <a:gd name="T18" fmla="*/ 22 w 23"/>
                <a:gd name="T19" fmla="*/ 21 h 25"/>
                <a:gd name="T20" fmla="*/ 22 w 23"/>
                <a:gd name="T21" fmla="*/ 21 h 25"/>
                <a:gd name="T22" fmla="*/ 22 w 23"/>
                <a:gd name="T23" fmla="*/ 22 h 25"/>
                <a:gd name="T24" fmla="*/ 21 w 23"/>
                <a:gd name="T25" fmla="*/ 24 h 25"/>
                <a:gd name="T26" fmla="*/ 15 w 23"/>
                <a:gd name="T27" fmla="*/ 22 h 25"/>
                <a:gd name="T28" fmla="*/ 12 w 23"/>
                <a:gd name="T29" fmla="*/ 21 h 25"/>
                <a:gd name="T30" fmla="*/ 10 w 23"/>
                <a:gd name="T31" fmla="*/ 18 h 25"/>
                <a:gd name="T32" fmla="*/ 9 w 23"/>
                <a:gd name="T33" fmla="*/ 16 h 25"/>
                <a:gd name="T34" fmla="*/ 9 w 23"/>
                <a:gd name="T35" fmla="*/ 15 h 25"/>
                <a:gd name="T36" fmla="*/ 9 w 23"/>
                <a:gd name="T37" fmla="*/ 14 h 25"/>
                <a:gd name="T38" fmla="*/ 8 w 23"/>
                <a:gd name="T39" fmla="*/ 12 h 25"/>
                <a:gd name="T40" fmla="*/ 8 w 23"/>
                <a:gd name="T41" fmla="*/ 10 h 25"/>
                <a:gd name="T42" fmla="*/ 7 w 23"/>
                <a:gd name="T43" fmla="*/ 8 h 25"/>
                <a:gd name="T44" fmla="*/ 6 w 23"/>
                <a:gd name="T45" fmla="*/ 6 h 25"/>
                <a:gd name="T46" fmla="*/ 6 w 23"/>
                <a:gd name="T47" fmla="*/ 5 h 25"/>
                <a:gd name="T48" fmla="*/ 3 w 23"/>
                <a:gd name="T49" fmla="*/ 4 h 25"/>
                <a:gd name="T50" fmla="*/ 2 w 23"/>
                <a:gd name="T51" fmla="*/ 4 h 25"/>
                <a:gd name="T52" fmla="*/ 1 w 23"/>
                <a:gd name="T53" fmla="*/ 4 h 25"/>
                <a:gd name="T54" fmla="*/ 0 w 23"/>
                <a:gd name="T55" fmla="*/ 3 h 25"/>
                <a:gd name="T56" fmla="*/ 1 w 23"/>
                <a:gd name="T57" fmla="*/ 3 h 25"/>
                <a:gd name="T58" fmla="*/ 2 w 23"/>
                <a:gd name="T59" fmla="*/ 3 h 25"/>
                <a:gd name="T60" fmla="*/ 4 w 23"/>
                <a:gd name="T61" fmla="*/ 2 h 25"/>
                <a:gd name="T62" fmla="*/ 7 w 23"/>
                <a:gd name="T63" fmla="*/ 1 h 25"/>
                <a:gd name="T64" fmla="*/ 10 w 23"/>
                <a:gd name="T65" fmla="*/ 0 h 25"/>
                <a:gd name="T66" fmla="*/ 13 w 23"/>
                <a:gd name="T67" fmla="*/ 0 h 25"/>
                <a:gd name="T68" fmla="*/ 15 w 23"/>
                <a:gd name="T69" fmla="*/ 1 h 25"/>
                <a:gd name="T70" fmla="*/ 17 w 23"/>
                <a:gd name="T71" fmla="*/ 3 h 25"/>
                <a:gd name="T72" fmla="*/ 19 w 23"/>
                <a:gd name="T73" fmla="*/ 5 h 25"/>
                <a:gd name="T74" fmla="*/ 20 w 23"/>
                <a:gd name="T75" fmla="*/ 7 h 25"/>
                <a:gd name="T76" fmla="*/ 21 w 23"/>
                <a:gd name="T77" fmla="*/ 8 h 25"/>
                <a:gd name="T78" fmla="*/ 21 w 23"/>
                <a:gd name="T79" fmla="*/ 10 h 25"/>
                <a:gd name="T80" fmla="*/ 21 w 23"/>
                <a:gd name="T81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" h="25">
                  <a:moveTo>
                    <a:pt x="21" y="14"/>
                  </a:moveTo>
                  <a:lnTo>
                    <a:pt x="21" y="14"/>
                  </a:lnTo>
                  <a:lnTo>
                    <a:pt x="20" y="13"/>
                  </a:lnTo>
                  <a:lnTo>
                    <a:pt x="19" y="14"/>
                  </a:lnTo>
                  <a:lnTo>
                    <a:pt x="20" y="14"/>
                  </a:lnTo>
                  <a:lnTo>
                    <a:pt x="19" y="14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1" y="19"/>
                  </a:lnTo>
                  <a:lnTo>
                    <a:pt x="22" y="21"/>
                  </a:lnTo>
                  <a:lnTo>
                    <a:pt x="22" y="21"/>
                  </a:lnTo>
                  <a:lnTo>
                    <a:pt x="22" y="22"/>
                  </a:lnTo>
                  <a:lnTo>
                    <a:pt x="21" y="24"/>
                  </a:lnTo>
                  <a:lnTo>
                    <a:pt x="15" y="22"/>
                  </a:lnTo>
                  <a:lnTo>
                    <a:pt x="12" y="21"/>
                  </a:lnTo>
                  <a:lnTo>
                    <a:pt x="10" y="18"/>
                  </a:lnTo>
                  <a:lnTo>
                    <a:pt x="9" y="16"/>
                  </a:lnTo>
                  <a:lnTo>
                    <a:pt x="9" y="15"/>
                  </a:lnTo>
                  <a:lnTo>
                    <a:pt x="9" y="14"/>
                  </a:lnTo>
                  <a:lnTo>
                    <a:pt x="8" y="12"/>
                  </a:lnTo>
                  <a:lnTo>
                    <a:pt x="8" y="10"/>
                  </a:lnTo>
                  <a:lnTo>
                    <a:pt x="7" y="8"/>
                  </a:lnTo>
                  <a:lnTo>
                    <a:pt x="6" y="6"/>
                  </a:lnTo>
                  <a:lnTo>
                    <a:pt x="6" y="5"/>
                  </a:lnTo>
                  <a:lnTo>
                    <a:pt x="3" y="4"/>
                  </a:lnTo>
                  <a:lnTo>
                    <a:pt x="2" y="4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3"/>
                  </a:lnTo>
                  <a:lnTo>
                    <a:pt x="2" y="3"/>
                  </a:lnTo>
                  <a:lnTo>
                    <a:pt x="4" y="2"/>
                  </a:lnTo>
                  <a:lnTo>
                    <a:pt x="7" y="1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15" y="1"/>
                  </a:lnTo>
                  <a:lnTo>
                    <a:pt x="17" y="3"/>
                  </a:lnTo>
                  <a:lnTo>
                    <a:pt x="19" y="5"/>
                  </a:lnTo>
                  <a:lnTo>
                    <a:pt x="20" y="7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21" y="14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65" name="Freeform 17"/>
            <p:cNvSpPr>
              <a:spLocks/>
            </p:cNvSpPr>
            <p:nvPr/>
          </p:nvSpPr>
          <p:spPr bwMode="auto">
            <a:xfrm>
              <a:off x="359" y="1034"/>
              <a:ext cx="5" cy="39"/>
            </a:xfrm>
            <a:custGeom>
              <a:avLst/>
              <a:gdLst>
                <a:gd name="T0" fmla="*/ 3 w 5"/>
                <a:gd name="T1" fmla="*/ 3 h 39"/>
                <a:gd name="T2" fmla="*/ 4 w 5"/>
                <a:gd name="T3" fmla="*/ 9 h 39"/>
                <a:gd name="T4" fmla="*/ 4 w 5"/>
                <a:gd name="T5" fmla="*/ 11 h 39"/>
                <a:gd name="T6" fmla="*/ 3 w 5"/>
                <a:gd name="T7" fmla="*/ 14 h 39"/>
                <a:gd name="T8" fmla="*/ 3 w 5"/>
                <a:gd name="T9" fmla="*/ 17 h 39"/>
                <a:gd name="T10" fmla="*/ 2 w 5"/>
                <a:gd name="T11" fmla="*/ 21 h 39"/>
                <a:gd name="T12" fmla="*/ 2 w 5"/>
                <a:gd name="T13" fmla="*/ 25 h 39"/>
                <a:gd name="T14" fmla="*/ 1 w 5"/>
                <a:gd name="T15" fmla="*/ 27 h 39"/>
                <a:gd name="T16" fmla="*/ 1 w 5"/>
                <a:gd name="T17" fmla="*/ 32 h 39"/>
                <a:gd name="T18" fmla="*/ 0 w 5"/>
                <a:gd name="T19" fmla="*/ 38 h 39"/>
                <a:gd name="T20" fmla="*/ 0 w 5"/>
                <a:gd name="T21" fmla="*/ 32 h 39"/>
                <a:gd name="T22" fmla="*/ 1 w 5"/>
                <a:gd name="T23" fmla="*/ 29 h 39"/>
                <a:gd name="T24" fmla="*/ 1 w 5"/>
                <a:gd name="T25" fmla="*/ 24 h 39"/>
                <a:gd name="T26" fmla="*/ 1 w 5"/>
                <a:gd name="T27" fmla="*/ 21 h 39"/>
                <a:gd name="T28" fmla="*/ 1 w 5"/>
                <a:gd name="T29" fmla="*/ 16 h 39"/>
                <a:gd name="T30" fmla="*/ 0 w 5"/>
                <a:gd name="T31" fmla="*/ 14 h 39"/>
                <a:gd name="T32" fmla="*/ 0 w 5"/>
                <a:gd name="T33" fmla="*/ 12 h 39"/>
                <a:gd name="T34" fmla="*/ 1 w 5"/>
                <a:gd name="T35" fmla="*/ 0 h 39"/>
                <a:gd name="T36" fmla="*/ 1 w 5"/>
                <a:gd name="T37" fmla="*/ 1 h 39"/>
                <a:gd name="T38" fmla="*/ 2 w 5"/>
                <a:gd name="T39" fmla="*/ 1 h 39"/>
                <a:gd name="T40" fmla="*/ 2 w 5"/>
                <a:gd name="T41" fmla="*/ 2 h 39"/>
                <a:gd name="T42" fmla="*/ 3 w 5"/>
                <a:gd name="T43" fmla="*/ 2 h 39"/>
                <a:gd name="T44" fmla="*/ 3 w 5"/>
                <a:gd name="T45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" h="39">
                  <a:moveTo>
                    <a:pt x="3" y="3"/>
                  </a:moveTo>
                  <a:lnTo>
                    <a:pt x="4" y="9"/>
                  </a:lnTo>
                  <a:lnTo>
                    <a:pt x="4" y="11"/>
                  </a:lnTo>
                  <a:lnTo>
                    <a:pt x="3" y="14"/>
                  </a:lnTo>
                  <a:lnTo>
                    <a:pt x="3" y="17"/>
                  </a:lnTo>
                  <a:lnTo>
                    <a:pt x="2" y="21"/>
                  </a:lnTo>
                  <a:lnTo>
                    <a:pt x="2" y="25"/>
                  </a:lnTo>
                  <a:lnTo>
                    <a:pt x="1" y="27"/>
                  </a:lnTo>
                  <a:lnTo>
                    <a:pt x="1" y="32"/>
                  </a:lnTo>
                  <a:lnTo>
                    <a:pt x="0" y="38"/>
                  </a:lnTo>
                  <a:lnTo>
                    <a:pt x="0" y="32"/>
                  </a:lnTo>
                  <a:lnTo>
                    <a:pt x="1" y="29"/>
                  </a:lnTo>
                  <a:lnTo>
                    <a:pt x="1" y="24"/>
                  </a:lnTo>
                  <a:lnTo>
                    <a:pt x="1" y="21"/>
                  </a:lnTo>
                  <a:lnTo>
                    <a:pt x="1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1" y="0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66" name="Freeform 18"/>
            <p:cNvSpPr>
              <a:spLocks/>
            </p:cNvSpPr>
            <p:nvPr/>
          </p:nvSpPr>
          <p:spPr bwMode="auto">
            <a:xfrm>
              <a:off x="345" y="1035"/>
              <a:ext cx="7" cy="44"/>
            </a:xfrm>
            <a:custGeom>
              <a:avLst/>
              <a:gdLst>
                <a:gd name="T0" fmla="*/ 2 w 7"/>
                <a:gd name="T1" fmla="*/ 22 h 44"/>
                <a:gd name="T2" fmla="*/ 0 w 7"/>
                <a:gd name="T3" fmla="*/ 43 h 44"/>
                <a:gd name="T4" fmla="*/ 0 w 7"/>
                <a:gd name="T5" fmla="*/ 7 h 44"/>
                <a:gd name="T6" fmla="*/ 5 w 7"/>
                <a:gd name="T7" fmla="*/ 0 h 44"/>
                <a:gd name="T8" fmla="*/ 5 w 7"/>
                <a:gd name="T9" fmla="*/ 6 h 44"/>
                <a:gd name="T10" fmla="*/ 6 w 7"/>
                <a:gd name="T11" fmla="*/ 13 h 44"/>
                <a:gd name="T12" fmla="*/ 5 w 7"/>
                <a:gd name="T13" fmla="*/ 18 h 44"/>
                <a:gd name="T14" fmla="*/ 3 w 7"/>
                <a:gd name="T15" fmla="*/ 20 h 44"/>
                <a:gd name="T16" fmla="*/ 2 w 7"/>
                <a:gd name="T17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44">
                  <a:moveTo>
                    <a:pt x="2" y="22"/>
                  </a:moveTo>
                  <a:lnTo>
                    <a:pt x="0" y="43"/>
                  </a:lnTo>
                  <a:lnTo>
                    <a:pt x="0" y="7"/>
                  </a:lnTo>
                  <a:lnTo>
                    <a:pt x="5" y="0"/>
                  </a:lnTo>
                  <a:lnTo>
                    <a:pt x="5" y="6"/>
                  </a:lnTo>
                  <a:lnTo>
                    <a:pt x="6" y="13"/>
                  </a:lnTo>
                  <a:lnTo>
                    <a:pt x="5" y="18"/>
                  </a:lnTo>
                  <a:lnTo>
                    <a:pt x="3" y="20"/>
                  </a:lnTo>
                  <a:lnTo>
                    <a:pt x="2" y="22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67" name="Freeform 19"/>
            <p:cNvSpPr>
              <a:spLocks/>
            </p:cNvSpPr>
            <p:nvPr/>
          </p:nvSpPr>
          <p:spPr bwMode="auto">
            <a:xfrm>
              <a:off x="348" y="1050"/>
              <a:ext cx="12" cy="59"/>
            </a:xfrm>
            <a:custGeom>
              <a:avLst/>
              <a:gdLst>
                <a:gd name="T0" fmla="*/ 10 w 12"/>
                <a:gd name="T1" fmla="*/ 23 h 59"/>
                <a:gd name="T2" fmla="*/ 10 w 12"/>
                <a:gd name="T3" fmla="*/ 26 h 59"/>
                <a:gd name="T4" fmla="*/ 10 w 12"/>
                <a:gd name="T5" fmla="*/ 27 h 59"/>
                <a:gd name="T6" fmla="*/ 11 w 12"/>
                <a:gd name="T7" fmla="*/ 29 h 59"/>
                <a:gd name="T8" fmla="*/ 11 w 12"/>
                <a:gd name="T9" fmla="*/ 31 h 59"/>
                <a:gd name="T10" fmla="*/ 11 w 12"/>
                <a:gd name="T11" fmla="*/ 32 h 59"/>
                <a:gd name="T12" fmla="*/ 11 w 12"/>
                <a:gd name="T13" fmla="*/ 34 h 59"/>
                <a:gd name="T14" fmla="*/ 11 w 12"/>
                <a:gd name="T15" fmla="*/ 36 h 59"/>
                <a:gd name="T16" fmla="*/ 11 w 12"/>
                <a:gd name="T17" fmla="*/ 38 h 59"/>
                <a:gd name="T18" fmla="*/ 11 w 12"/>
                <a:gd name="T19" fmla="*/ 39 h 59"/>
                <a:gd name="T20" fmla="*/ 11 w 12"/>
                <a:gd name="T21" fmla="*/ 42 h 59"/>
                <a:gd name="T22" fmla="*/ 11 w 12"/>
                <a:gd name="T23" fmla="*/ 44 h 59"/>
                <a:gd name="T24" fmla="*/ 10 w 12"/>
                <a:gd name="T25" fmla="*/ 45 h 59"/>
                <a:gd name="T26" fmla="*/ 10 w 12"/>
                <a:gd name="T27" fmla="*/ 46 h 59"/>
                <a:gd name="T28" fmla="*/ 9 w 12"/>
                <a:gd name="T29" fmla="*/ 47 h 59"/>
                <a:gd name="T30" fmla="*/ 8 w 12"/>
                <a:gd name="T31" fmla="*/ 48 h 59"/>
                <a:gd name="T32" fmla="*/ 7 w 12"/>
                <a:gd name="T33" fmla="*/ 49 h 59"/>
                <a:gd name="T34" fmla="*/ 7 w 12"/>
                <a:gd name="T35" fmla="*/ 49 h 59"/>
                <a:gd name="T36" fmla="*/ 7 w 12"/>
                <a:gd name="T37" fmla="*/ 51 h 59"/>
                <a:gd name="T38" fmla="*/ 8 w 12"/>
                <a:gd name="T39" fmla="*/ 51 h 59"/>
                <a:gd name="T40" fmla="*/ 10 w 12"/>
                <a:gd name="T41" fmla="*/ 51 h 59"/>
                <a:gd name="T42" fmla="*/ 10 w 12"/>
                <a:gd name="T43" fmla="*/ 53 h 59"/>
                <a:gd name="T44" fmla="*/ 10 w 12"/>
                <a:gd name="T45" fmla="*/ 54 h 59"/>
                <a:gd name="T46" fmla="*/ 10 w 12"/>
                <a:gd name="T47" fmla="*/ 55 h 59"/>
                <a:gd name="T48" fmla="*/ 10 w 12"/>
                <a:gd name="T49" fmla="*/ 57 h 59"/>
                <a:gd name="T50" fmla="*/ 11 w 12"/>
                <a:gd name="T51" fmla="*/ 58 h 59"/>
                <a:gd name="T52" fmla="*/ 0 w 12"/>
                <a:gd name="T53" fmla="*/ 55 h 59"/>
                <a:gd name="T54" fmla="*/ 1 w 12"/>
                <a:gd name="T55" fmla="*/ 50 h 59"/>
                <a:gd name="T56" fmla="*/ 1 w 12"/>
                <a:gd name="T57" fmla="*/ 47 h 59"/>
                <a:gd name="T58" fmla="*/ 1 w 12"/>
                <a:gd name="T59" fmla="*/ 44 h 59"/>
                <a:gd name="T60" fmla="*/ 1 w 12"/>
                <a:gd name="T61" fmla="*/ 40 h 59"/>
                <a:gd name="T62" fmla="*/ 1 w 12"/>
                <a:gd name="T63" fmla="*/ 36 h 59"/>
                <a:gd name="T64" fmla="*/ 1 w 12"/>
                <a:gd name="T65" fmla="*/ 32 h 59"/>
                <a:gd name="T66" fmla="*/ 1 w 12"/>
                <a:gd name="T67" fmla="*/ 29 h 59"/>
                <a:gd name="T68" fmla="*/ 1 w 12"/>
                <a:gd name="T69" fmla="*/ 26 h 59"/>
                <a:gd name="T70" fmla="*/ 1 w 12"/>
                <a:gd name="T71" fmla="*/ 22 h 59"/>
                <a:gd name="T72" fmla="*/ 3 w 12"/>
                <a:gd name="T73" fmla="*/ 9 h 59"/>
                <a:gd name="T74" fmla="*/ 7 w 12"/>
                <a:gd name="T75" fmla="*/ 3 h 59"/>
                <a:gd name="T76" fmla="*/ 8 w 12"/>
                <a:gd name="T77" fmla="*/ 3 h 59"/>
                <a:gd name="T78" fmla="*/ 9 w 12"/>
                <a:gd name="T79" fmla="*/ 12 h 59"/>
                <a:gd name="T80" fmla="*/ 10 w 12"/>
                <a:gd name="T81" fmla="*/ 2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" h="59">
                  <a:moveTo>
                    <a:pt x="10" y="21"/>
                  </a:moveTo>
                  <a:lnTo>
                    <a:pt x="10" y="23"/>
                  </a:lnTo>
                  <a:lnTo>
                    <a:pt x="10" y="24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0" y="27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1" y="32"/>
                  </a:lnTo>
                  <a:lnTo>
                    <a:pt x="11" y="32"/>
                  </a:lnTo>
                  <a:lnTo>
                    <a:pt x="11" y="33"/>
                  </a:lnTo>
                  <a:lnTo>
                    <a:pt x="11" y="34"/>
                  </a:lnTo>
                  <a:lnTo>
                    <a:pt x="11" y="35"/>
                  </a:lnTo>
                  <a:lnTo>
                    <a:pt x="11" y="36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11" y="38"/>
                  </a:lnTo>
                  <a:lnTo>
                    <a:pt x="11" y="39"/>
                  </a:lnTo>
                  <a:lnTo>
                    <a:pt x="11" y="40"/>
                  </a:lnTo>
                  <a:lnTo>
                    <a:pt x="11" y="42"/>
                  </a:lnTo>
                  <a:lnTo>
                    <a:pt x="11" y="43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0" y="45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0" y="47"/>
                  </a:lnTo>
                  <a:lnTo>
                    <a:pt x="9" y="47"/>
                  </a:lnTo>
                  <a:lnTo>
                    <a:pt x="9" y="48"/>
                  </a:lnTo>
                  <a:lnTo>
                    <a:pt x="8" y="48"/>
                  </a:lnTo>
                  <a:lnTo>
                    <a:pt x="8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50"/>
                  </a:lnTo>
                  <a:lnTo>
                    <a:pt x="7" y="51"/>
                  </a:lnTo>
                  <a:lnTo>
                    <a:pt x="7" y="51"/>
                  </a:lnTo>
                  <a:lnTo>
                    <a:pt x="8" y="51"/>
                  </a:lnTo>
                  <a:lnTo>
                    <a:pt x="9" y="51"/>
                  </a:lnTo>
                  <a:lnTo>
                    <a:pt x="10" y="51"/>
                  </a:lnTo>
                  <a:lnTo>
                    <a:pt x="10" y="52"/>
                  </a:lnTo>
                  <a:lnTo>
                    <a:pt x="10" y="53"/>
                  </a:lnTo>
                  <a:lnTo>
                    <a:pt x="10" y="53"/>
                  </a:lnTo>
                  <a:lnTo>
                    <a:pt x="10" y="54"/>
                  </a:lnTo>
                  <a:lnTo>
                    <a:pt x="10" y="55"/>
                  </a:lnTo>
                  <a:lnTo>
                    <a:pt x="10" y="55"/>
                  </a:lnTo>
                  <a:lnTo>
                    <a:pt x="10" y="56"/>
                  </a:lnTo>
                  <a:lnTo>
                    <a:pt x="10" y="57"/>
                  </a:lnTo>
                  <a:lnTo>
                    <a:pt x="11" y="57"/>
                  </a:lnTo>
                  <a:lnTo>
                    <a:pt x="11" y="58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0" y="52"/>
                  </a:lnTo>
                  <a:lnTo>
                    <a:pt x="1" y="50"/>
                  </a:lnTo>
                  <a:lnTo>
                    <a:pt x="1" y="49"/>
                  </a:lnTo>
                  <a:lnTo>
                    <a:pt x="1" y="47"/>
                  </a:lnTo>
                  <a:lnTo>
                    <a:pt x="1" y="45"/>
                  </a:lnTo>
                  <a:lnTo>
                    <a:pt x="1" y="44"/>
                  </a:lnTo>
                  <a:lnTo>
                    <a:pt x="1" y="42"/>
                  </a:lnTo>
                  <a:lnTo>
                    <a:pt x="1" y="40"/>
                  </a:lnTo>
                  <a:lnTo>
                    <a:pt x="1" y="38"/>
                  </a:lnTo>
                  <a:lnTo>
                    <a:pt x="1" y="36"/>
                  </a:lnTo>
                  <a:lnTo>
                    <a:pt x="1" y="34"/>
                  </a:lnTo>
                  <a:lnTo>
                    <a:pt x="1" y="32"/>
                  </a:lnTo>
                  <a:lnTo>
                    <a:pt x="1" y="31"/>
                  </a:lnTo>
                  <a:lnTo>
                    <a:pt x="1" y="29"/>
                  </a:lnTo>
                  <a:lnTo>
                    <a:pt x="1" y="27"/>
                  </a:lnTo>
                  <a:lnTo>
                    <a:pt x="1" y="26"/>
                  </a:lnTo>
                  <a:lnTo>
                    <a:pt x="1" y="23"/>
                  </a:lnTo>
                  <a:lnTo>
                    <a:pt x="1" y="22"/>
                  </a:lnTo>
                  <a:lnTo>
                    <a:pt x="1" y="16"/>
                  </a:lnTo>
                  <a:lnTo>
                    <a:pt x="3" y="9"/>
                  </a:lnTo>
                  <a:lnTo>
                    <a:pt x="4" y="5"/>
                  </a:lnTo>
                  <a:lnTo>
                    <a:pt x="7" y="3"/>
                  </a:lnTo>
                  <a:lnTo>
                    <a:pt x="7" y="0"/>
                  </a:lnTo>
                  <a:lnTo>
                    <a:pt x="8" y="3"/>
                  </a:lnTo>
                  <a:lnTo>
                    <a:pt x="9" y="6"/>
                  </a:lnTo>
                  <a:lnTo>
                    <a:pt x="9" y="12"/>
                  </a:lnTo>
                  <a:lnTo>
                    <a:pt x="9" y="16"/>
                  </a:lnTo>
                  <a:lnTo>
                    <a:pt x="10" y="21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68" name="Freeform 20"/>
            <p:cNvSpPr>
              <a:spLocks/>
            </p:cNvSpPr>
            <p:nvPr/>
          </p:nvSpPr>
          <p:spPr bwMode="auto">
            <a:xfrm>
              <a:off x="158" y="1070"/>
              <a:ext cx="50" cy="57"/>
            </a:xfrm>
            <a:custGeom>
              <a:avLst/>
              <a:gdLst>
                <a:gd name="T0" fmla="*/ 19 w 50"/>
                <a:gd name="T1" fmla="*/ 45 h 57"/>
                <a:gd name="T2" fmla="*/ 21 w 50"/>
                <a:gd name="T3" fmla="*/ 46 h 57"/>
                <a:gd name="T4" fmla="*/ 30 w 50"/>
                <a:gd name="T5" fmla="*/ 46 h 57"/>
                <a:gd name="T6" fmla="*/ 35 w 50"/>
                <a:gd name="T7" fmla="*/ 43 h 57"/>
                <a:gd name="T8" fmla="*/ 38 w 50"/>
                <a:gd name="T9" fmla="*/ 42 h 57"/>
                <a:gd name="T10" fmla="*/ 43 w 50"/>
                <a:gd name="T11" fmla="*/ 39 h 57"/>
                <a:gd name="T12" fmla="*/ 46 w 50"/>
                <a:gd name="T13" fmla="*/ 38 h 57"/>
                <a:gd name="T14" fmla="*/ 49 w 50"/>
                <a:gd name="T15" fmla="*/ 36 h 57"/>
                <a:gd name="T16" fmla="*/ 48 w 50"/>
                <a:gd name="T17" fmla="*/ 38 h 57"/>
                <a:gd name="T18" fmla="*/ 46 w 50"/>
                <a:gd name="T19" fmla="*/ 40 h 57"/>
                <a:gd name="T20" fmla="*/ 43 w 50"/>
                <a:gd name="T21" fmla="*/ 42 h 57"/>
                <a:gd name="T22" fmla="*/ 41 w 50"/>
                <a:gd name="T23" fmla="*/ 44 h 57"/>
                <a:gd name="T24" fmla="*/ 39 w 50"/>
                <a:gd name="T25" fmla="*/ 47 h 57"/>
                <a:gd name="T26" fmla="*/ 36 w 50"/>
                <a:gd name="T27" fmla="*/ 48 h 57"/>
                <a:gd name="T28" fmla="*/ 32 w 50"/>
                <a:gd name="T29" fmla="*/ 48 h 57"/>
                <a:gd name="T30" fmla="*/ 30 w 50"/>
                <a:gd name="T31" fmla="*/ 48 h 57"/>
                <a:gd name="T32" fmla="*/ 24 w 50"/>
                <a:gd name="T33" fmla="*/ 48 h 57"/>
                <a:gd name="T34" fmla="*/ 19 w 50"/>
                <a:gd name="T35" fmla="*/ 50 h 57"/>
                <a:gd name="T36" fmla="*/ 19 w 50"/>
                <a:gd name="T37" fmla="*/ 51 h 57"/>
                <a:gd name="T38" fmla="*/ 23 w 50"/>
                <a:gd name="T39" fmla="*/ 51 h 57"/>
                <a:gd name="T40" fmla="*/ 27 w 50"/>
                <a:gd name="T41" fmla="*/ 51 h 57"/>
                <a:gd name="T42" fmla="*/ 30 w 50"/>
                <a:gd name="T43" fmla="*/ 52 h 57"/>
                <a:gd name="T44" fmla="*/ 28 w 50"/>
                <a:gd name="T45" fmla="*/ 54 h 57"/>
                <a:gd name="T46" fmla="*/ 26 w 50"/>
                <a:gd name="T47" fmla="*/ 56 h 57"/>
                <a:gd name="T48" fmla="*/ 23 w 50"/>
                <a:gd name="T49" fmla="*/ 54 h 57"/>
                <a:gd name="T50" fmla="*/ 22 w 50"/>
                <a:gd name="T51" fmla="*/ 56 h 57"/>
                <a:gd name="T52" fmla="*/ 21 w 50"/>
                <a:gd name="T53" fmla="*/ 56 h 57"/>
                <a:gd name="T54" fmla="*/ 17 w 50"/>
                <a:gd name="T55" fmla="*/ 53 h 57"/>
                <a:gd name="T56" fmla="*/ 14 w 50"/>
                <a:gd name="T57" fmla="*/ 51 h 57"/>
                <a:gd name="T58" fmla="*/ 5 w 50"/>
                <a:gd name="T59" fmla="*/ 36 h 57"/>
                <a:gd name="T60" fmla="*/ 1 w 50"/>
                <a:gd name="T61" fmla="*/ 29 h 57"/>
                <a:gd name="T62" fmla="*/ 0 w 50"/>
                <a:gd name="T63" fmla="*/ 18 h 57"/>
                <a:gd name="T64" fmla="*/ 1 w 50"/>
                <a:gd name="T65" fmla="*/ 13 h 57"/>
                <a:gd name="T66" fmla="*/ 1 w 50"/>
                <a:gd name="T67" fmla="*/ 9 h 57"/>
                <a:gd name="T68" fmla="*/ 3 w 50"/>
                <a:gd name="T69" fmla="*/ 7 h 57"/>
                <a:gd name="T70" fmla="*/ 5 w 50"/>
                <a:gd name="T71" fmla="*/ 5 h 57"/>
                <a:gd name="T72" fmla="*/ 7 w 50"/>
                <a:gd name="T73" fmla="*/ 3 h 57"/>
                <a:gd name="T74" fmla="*/ 10 w 50"/>
                <a:gd name="T75" fmla="*/ 0 h 57"/>
                <a:gd name="T76" fmla="*/ 8 w 50"/>
                <a:gd name="T77" fmla="*/ 5 h 57"/>
                <a:gd name="T78" fmla="*/ 8 w 50"/>
                <a:gd name="T79" fmla="*/ 13 h 57"/>
                <a:gd name="T80" fmla="*/ 8 w 50"/>
                <a:gd name="T81" fmla="*/ 22 h 57"/>
                <a:gd name="T82" fmla="*/ 9 w 50"/>
                <a:gd name="T83" fmla="*/ 29 h 57"/>
                <a:gd name="T84" fmla="*/ 13 w 50"/>
                <a:gd name="T85" fmla="*/ 37 h 57"/>
                <a:gd name="T86" fmla="*/ 15 w 50"/>
                <a:gd name="T87" fmla="*/ 43 h 57"/>
                <a:gd name="T88" fmla="*/ 19 w 50"/>
                <a:gd name="T89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0" h="57">
                  <a:moveTo>
                    <a:pt x="19" y="45"/>
                  </a:moveTo>
                  <a:lnTo>
                    <a:pt x="21" y="46"/>
                  </a:lnTo>
                  <a:lnTo>
                    <a:pt x="30" y="46"/>
                  </a:lnTo>
                  <a:lnTo>
                    <a:pt x="35" y="43"/>
                  </a:lnTo>
                  <a:lnTo>
                    <a:pt x="38" y="42"/>
                  </a:lnTo>
                  <a:lnTo>
                    <a:pt x="43" y="39"/>
                  </a:lnTo>
                  <a:lnTo>
                    <a:pt x="46" y="38"/>
                  </a:lnTo>
                  <a:lnTo>
                    <a:pt x="49" y="36"/>
                  </a:lnTo>
                  <a:lnTo>
                    <a:pt x="48" y="38"/>
                  </a:lnTo>
                  <a:lnTo>
                    <a:pt x="46" y="40"/>
                  </a:lnTo>
                  <a:lnTo>
                    <a:pt x="43" y="42"/>
                  </a:lnTo>
                  <a:lnTo>
                    <a:pt x="41" y="44"/>
                  </a:lnTo>
                  <a:lnTo>
                    <a:pt x="39" y="47"/>
                  </a:lnTo>
                  <a:lnTo>
                    <a:pt x="36" y="48"/>
                  </a:lnTo>
                  <a:lnTo>
                    <a:pt x="32" y="48"/>
                  </a:lnTo>
                  <a:lnTo>
                    <a:pt x="30" y="48"/>
                  </a:lnTo>
                  <a:lnTo>
                    <a:pt x="24" y="48"/>
                  </a:lnTo>
                  <a:lnTo>
                    <a:pt x="19" y="50"/>
                  </a:lnTo>
                  <a:lnTo>
                    <a:pt x="19" y="51"/>
                  </a:lnTo>
                  <a:lnTo>
                    <a:pt x="23" y="51"/>
                  </a:lnTo>
                  <a:lnTo>
                    <a:pt x="27" y="51"/>
                  </a:lnTo>
                  <a:lnTo>
                    <a:pt x="30" y="52"/>
                  </a:lnTo>
                  <a:lnTo>
                    <a:pt x="28" y="54"/>
                  </a:lnTo>
                  <a:lnTo>
                    <a:pt x="26" y="56"/>
                  </a:lnTo>
                  <a:lnTo>
                    <a:pt x="23" y="54"/>
                  </a:lnTo>
                  <a:lnTo>
                    <a:pt x="22" y="56"/>
                  </a:lnTo>
                  <a:lnTo>
                    <a:pt x="21" y="56"/>
                  </a:lnTo>
                  <a:lnTo>
                    <a:pt x="17" y="53"/>
                  </a:lnTo>
                  <a:lnTo>
                    <a:pt x="14" y="51"/>
                  </a:lnTo>
                  <a:lnTo>
                    <a:pt x="5" y="36"/>
                  </a:lnTo>
                  <a:lnTo>
                    <a:pt x="1" y="29"/>
                  </a:lnTo>
                  <a:lnTo>
                    <a:pt x="0" y="18"/>
                  </a:lnTo>
                  <a:lnTo>
                    <a:pt x="1" y="13"/>
                  </a:lnTo>
                  <a:lnTo>
                    <a:pt x="1" y="9"/>
                  </a:lnTo>
                  <a:lnTo>
                    <a:pt x="3" y="7"/>
                  </a:lnTo>
                  <a:lnTo>
                    <a:pt x="5" y="5"/>
                  </a:lnTo>
                  <a:lnTo>
                    <a:pt x="7" y="3"/>
                  </a:lnTo>
                  <a:lnTo>
                    <a:pt x="10" y="0"/>
                  </a:lnTo>
                  <a:lnTo>
                    <a:pt x="8" y="5"/>
                  </a:lnTo>
                  <a:lnTo>
                    <a:pt x="8" y="13"/>
                  </a:lnTo>
                  <a:lnTo>
                    <a:pt x="8" y="22"/>
                  </a:lnTo>
                  <a:lnTo>
                    <a:pt x="9" y="29"/>
                  </a:lnTo>
                  <a:lnTo>
                    <a:pt x="13" y="37"/>
                  </a:lnTo>
                  <a:lnTo>
                    <a:pt x="15" y="43"/>
                  </a:lnTo>
                  <a:lnTo>
                    <a:pt x="19" y="4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69" name="Freeform 21"/>
            <p:cNvSpPr>
              <a:spLocks/>
            </p:cNvSpPr>
            <p:nvPr/>
          </p:nvSpPr>
          <p:spPr bwMode="auto">
            <a:xfrm>
              <a:off x="535" y="1081"/>
              <a:ext cx="63" cy="31"/>
            </a:xfrm>
            <a:custGeom>
              <a:avLst/>
              <a:gdLst>
                <a:gd name="T0" fmla="*/ 57 w 63"/>
                <a:gd name="T1" fmla="*/ 8 h 31"/>
                <a:gd name="T2" fmla="*/ 60 w 63"/>
                <a:gd name="T3" fmla="*/ 15 h 31"/>
                <a:gd name="T4" fmla="*/ 62 w 63"/>
                <a:gd name="T5" fmla="*/ 19 h 31"/>
                <a:gd name="T6" fmla="*/ 61 w 63"/>
                <a:gd name="T7" fmla="*/ 20 h 31"/>
                <a:gd name="T8" fmla="*/ 55 w 63"/>
                <a:gd name="T9" fmla="*/ 18 h 31"/>
                <a:gd name="T10" fmla="*/ 46 w 63"/>
                <a:gd name="T11" fmla="*/ 26 h 31"/>
                <a:gd name="T12" fmla="*/ 36 w 63"/>
                <a:gd name="T13" fmla="*/ 29 h 31"/>
                <a:gd name="T14" fmla="*/ 44 w 63"/>
                <a:gd name="T15" fmla="*/ 15 h 31"/>
                <a:gd name="T16" fmla="*/ 44 w 63"/>
                <a:gd name="T17" fmla="*/ 11 h 31"/>
                <a:gd name="T18" fmla="*/ 44 w 63"/>
                <a:gd name="T19" fmla="*/ 13 h 31"/>
                <a:gd name="T20" fmla="*/ 41 w 63"/>
                <a:gd name="T21" fmla="*/ 15 h 31"/>
                <a:gd name="T22" fmla="*/ 35 w 63"/>
                <a:gd name="T23" fmla="*/ 23 h 31"/>
                <a:gd name="T24" fmla="*/ 28 w 63"/>
                <a:gd name="T25" fmla="*/ 27 h 31"/>
                <a:gd name="T26" fmla="*/ 22 w 63"/>
                <a:gd name="T27" fmla="*/ 23 h 31"/>
                <a:gd name="T28" fmla="*/ 26 w 63"/>
                <a:gd name="T29" fmla="*/ 20 h 31"/>
                <a:gd name="T30" fmla="*/ 26 w 63"/>
                <a:gd name="T31" fmla="*/ 18 h 31"/>
                <a:gd name="T32" fmla="*/ 19 w 63"/>
                <a:gd name="T33" fmla="*/ 25 h 31"/>
                <a:gd name="T34" fmla="*/ 9 w 63"/>
                <a:gd name="T35" fmla="*/ 29 h 31"/>
                <a:gd name="T36" fmla="*/ 3 w 63"/>
                <a:gd name="T37" fmla="*/ 29 h 31"/>
                <a:gd name="T38" fmla="*/ 0 w 63"/>
                <a:gd name="T39" fmla="*/ 27 h 31"/>
                <a:gd name="T40" fmla="*/ 1 w 63"/>
                <a:gd name="T41" fmla="*/ 26 h 31"/>
                <a:gd name="T42" fmla="*/ 7 w 63"/>
                <a:gd name="T43" fmla="*/ 22 h 31"/>
                <a:gd name="T44" fmla="*/ 13 w 63"/>
                <a:gd name="T45" fmla="*/ 17 h 31"/>
                <a:gd name="T46" fmla="*/ 18 w 63"/>
                <a:gd name="T47" fmla="*/ 11 h 31"/>
                <a:gd name="T48" fmla="*/ 22 w 63"/>
                <a:gd name="T49" fmla="*/ 10 h 31"/>
                <a:gd name="T50" fmla="*/ 28 w 63"/>
                <a:gd name="T51" fmla="*/ 6 h 31"/>
                <a:gd name="T52" fmla="*/ 31 w 63"/>
                <a:gd name="T53" fmla="*/ 2 h 31"/>
                <a:gd name="T54" fmla="*/ 36 w 63"/>
                <a:gd name="T55" fmla="*/ 0 h 31"/>
                <a:gd name="T56" fmla="*/ 42 w 63"/>
                <a:gd name="T57" fmla="*/ 1 h 31"/>
                <a:gd name="T58" fmla="*/ 48 w 63"/>
                <a:gd name="T59" fmla="*/ 5 h 31"/>
                <a:gd name="T60" fmla="*/ 54 w 63"/>
                <a:gd name="T61" fmla="*/ 7 h 31"/>
                <a:gd name="T62" fmla="*/ 56 w 63"/>
                <a:gd name="T63" fmla="*/ 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3" h="31">
                  <a:moveTo>
                    <a:pt x="56" y="7"/>
                  </a:moveTo>
                  <a:lnTo>
                    <a:pt x="57" y="8"/>
                  </a:lnTo>
                  <a:lnTo>
                    <a:pt x="58" y="10"/>
                  </a:lnTo>
                  <a:lnTo>
                    <a:pt x="60" y="15"/>
                  </a:lnTo>
                  <a:lnTo>
                    <a:pt x="59" y="12"/>
                  </a:lnTo>
                  <a:lnTo>
                    <a:pt x="62" y="19"/>
                  </a:lnTo>
                  <a:lnTo>
                    <a:pt x="61" y="20"/>
                  </a:lnTo>
                  <a:lnTo>
                    <a:pt x="61" y="20"/>
                  </a:lnTo>
                  <a:lnTo>
                    <a:pt x="60" y="20"/>
                  </a:lnTo>
                  <a:lnTo>
                    <a:pt x="55" y="18"/>
                  </a:lnTo>
                  <a:lnTo>
                    <a:pt x="55" y="20"/>
                  </a:lnTo>
                  <a:lnTo>
                    <a:pt x="46" y="26"/>
                  </a:lnTo>
                  <a:lnTo>
                    <a:pt x="41" y="30"/>
                  </a:lnTo>
                  <a:lnTo>
                    <a:pt x="36" y="29"/>
                  </a:lnTo>
                  <a:lnTo>
                    <a:pt x="34" y="26"/>
                  </a:lnTo>
                  <a:lnTo>
                    <a:pt x="44" y="15"/>
                  </a:lnTo>
                  <a:lnTo>
                    <a:pt x="44" y="13"/>
                  </a:lnTo>
                  <a:lnTo>
                    <a:pt x="44" y="11"/>
                  </a:lnTo>
                  <a:lnTo>
                    <a:pt x="46" y="10"/>
                  </a:lnTo>
                  <a:lnTo>
                    <a:pt x="44" y="13"/>
                  </a:lnTo>
                  <a:lnTo>
                    <a:pt x="43" y="13"/>
                  </a:lnTo>
                  <a:lnTo>
                    <a:pt x="41" y="15"/>
                  </a:lnTo>
                  <a:lnTo>
                    <a:pt x="39" y="19"/>
                  </a:lnTo>
                  <a:lnTo>
                    <a:pt x="35" y="23"/>
                  </a:lnTo>
                  <a:lnTo>
                    <a:pt x="31" y="26"/>
                  </a:lnTo>
                  <a:lnTo>
                    <a:pt x="28" y="27"/>
                  </a:lnTo>
                  <a:lnTo>
                    <a:pt x="24" y="26"/>
                  </a:lnTo>
                  <a:lnTo>
                    <a:pt x="22" y="23"/>
                  </a:lnTo>
                  <a:lnTo>
                    <a:pt x="24" y="20"/>
                  </a:lnTo>
                  <a:lnTo>
                    <a:pt x="26" y="20"/>
                  </a:lnTo>
                  <a:lnTo>
                    <a:pt x="26" y="17"/>
                  </a:lnTo>
                  <a:lnTo>
                    <a:pt x="26" y="18"/>
                  </a:lnTo>
                  <a:lnTo>
                    <a:pt x="22" y="22"/>
                  </a:lnTo>
                  <a:lnTo>
                    <a:pt x="19" y="25"/>
                  </a:lnTo>
                  <a:lnTo>
                    <a:pt x="16" y="28"/>
                  </a:lnTo>
                  <a:lnTo>
                    <a:pt x="9" y="29"/>
                  </a:lnTo>
                  <a:lnTo>
                    <a:pt x="7" y="29"/>
                  </a:lnTo>
                  <a:lnTo>
                    <a:pt x="3" y="29"/>
                  </a:lnTo>
                  <a:lnTo>
                    <a:pt x="1" y="29"/>
                  </a:lnTo>
                  <a:lnTo>
                    <a:pt x="0" y="27"/>
                  </a:lnTo>
                  <a:lnTo>
                    <a:pt x="0" y="26"/>
                  </a:lnTo>
                  <a:lnTo>
                    <a:pt x="1" y="26"/>
                  </a:lnTo>
                  <a:lnTo>
                    <a:pt x="5" y="23"/>
                  </a:lnTo>
                  <a:lnTo>
                    <a:pt x="7" y="22"/>
                  </a:lnTo>
                  <a:lnTo>
                    <a:pt x="11" y="18"/>
                  </a:lnTo>
                  <a:lnTo>
                    <a:pt x="13" y="17"/>
                  </a:lnTo>
                  <a:lnTo>
                    <a:pt x="16" y="13"/>
                  </a:lnTo>
                  <a:lnTo>
                    <a:pt x="18" y="11"/>
                  </a:lnTo>
                  <a:lnTo>
                    <a:pt x="20" y="11"/>
                  </a:lnTo>
                  <a:lnTo>
                    <a:pt x="22" y="10"/>
                  </a:lnTo>
                  <a:lnTo>
                    <a:pt x="26" y="9"/>
                  </a:lnTo>
                  <a:lnTo>
                    <a:pt x="28" y="6"/>
                  </a:lnTo>
                  <a:lnTo>
                    <a:pt x="30" y="4"/>
                  </a:lnTo>
                  <a:lnTo>
                    <a:pt x="31" y="2"/>
                  </a:lnTo>
                  <a:lnTo>
                    <a:pt x="34" y="0"/>
                  </a:lnTo>
                  <a:lnTo>
                    <a:pt x="36" y="0"/>
                  </a:lnTo>
                  <a:lnTo>
                    <a:pt x="39" y="0"/>
                  </a:lnTo>
                  <a:lnTo>
                    <a:pt x="42" y="1"/>
                  </a:lnTo>
                  <a:lnTo>
                    <a:pt x="46" y="4"/>
                  </a:lnTo>
                  <a:lnTo>
                    <a:pt x="48" y="5"/>
                  </a:lnTo>
                  <a:lnTo>
                    <a:pt x="52" y="7"/>
                  </a:lnTo>
                  <a:lnTo>
                    <a:pt x="54" y="7"/>
                  </a:lnTo>
                  <a:lnTo>
                    <a:pt x="55" y="7"/>
                  </a:lnTo>
                  <a:lnTo>
                    <a:pt x="56" y="7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70" name="Freeform 22"/>
            <p:cNvSpPr>
              <a:spLocks/>
            </p:cNvSpPr>
            <p:nvPr/>
          </p:nvSpPr>
          <p:spPr bwMode="auto">
            <a:xfrm>
              <a:off x="581" y="1096"/>
              <a:ext cx="28" cy="29"/>
            </a:xfrm>
            <a:custGeom>
              <a:avLst/>
              <a:gdLst>
                <a:gd name="T0" fmla="*/ 26 w 28"/>
                <a:gd name="T1" fmla="*/ 22 h 29"/>
                <a:gd name="T2" fmla="*/ 25 w 28"/>
                <a:gd name="T3" fmla="*/ 22 h 29"/>
                <a:gd name="T4" fmla="*/ 24 w 28"/>
                <a:gd name="T5" fmla="*/ 27 h 29"/>
                <a:gd name="T6" fmla="*/ 21 w 28"/>
                <a:gd name="T7" fmla="*/ 28 h 29"/>
                <a:gd name="T8" fmla="*/ 18 w 28"/>
                <a:gd name="T9" fmla="*/ 27 h 29"/>
                <a:gd name="T10" fmla="*/ 16 w 28"/>
                <a:gd name="T11" fmla="*/ 27 h 29"/>
                <a:gd name="T12" fmla="*/ 16 w 28"/>
                <a:gd name="T13" fmla="*/ 27 h 29"/>
                <a:gd name="T14" fmla="*/ 14 w 28"/>
                <a:gd name="T15" fmla="*/ 27 h 29"/>
                <a:gd name="T16" fmla="*/ 11 w 28"/>
                <a:gd name="T17" fmla="*/ 25 h 29"/>
                <a:gd name="T18" fmla="*/ 13 w 28"/>
                <a:gd name="T19" fmla="*/ 27 h 29"/>
                <a:gd name="T20" fmla="*/ 11 w 28"/>
                <a:gd name="T21" fmla="*/ 24 h 29"/>
                <a:gd name="T22" fmla="*/ 16 w 28"/>
                <a:gd name="T23" fmla="*/ 16 h 29"/>
                <a:gd name="T24" fmla="*/ 16 w 28"/>
                <a:gd name="T25" fmla="*/ 17 h 29"/>
                <a:gd name="T26" fmla="*/ 15 w 28"/>
                <a:gd name="T27" fmla="*/ 18 h 29"/>
                <a:gd name="T28" fmla="*/ 15 w 28"/>
                <a:gd name="T29" fmla="*/ 16 h 29"/>
                <a:gd name="T30" fmla="*/ 14 w 28"/>
                <a:gd name="T31" fmla="*/ 16 h 29"/>
                <a:gd name="T32" fmla="*/ 8 w 28"/>
                <a:gd name="T33" fmla="*/ 24 h 29"/>
                <a:gd name="T34" fmla="*/ 2 w 28"/>
                <a:gd name="T35" fmla="*/ 24 h 29"/>
                <a:gd name="T36" fmla="*/ 0 w 28"/>
                <a:gd name="T37" fmla="*/ 18 h 29"/>
                <a:gd name="T38" fmla="*/ 16 w 28"/>
                <a:gd name="T39" fmla="*/ 0 h 29"/>
                <a:gd name="T40" fmla="*/ 18 w 28"/>
                <a:gd name="T41" fmla="*/ 4 h 29"/>
                <a:gd name="T42" fmla="*/ 22 w 28"/>
                <a:gd name="T43" fmla="*/ 9 h 29"/>
                <a:gd name="T44" fmla="*/ 24 w 28"/>
                <a:gd name="T45" fmla="*/ 12 h 29"/>
                <a:gd name="T46" fmla="*/ 25 w 28"/>
                <a:gd name="T47" fmla="*/ 14 h 29"/>
                <a:gd name="T48" fmla="*/ 26 w 28"/>
                <a:gd name="T49" fmla="*/ 16 h 29"/>
                <a:gd name="T50" fmla="*/ 27 w 28"/>
                <a:gd name="T51" fmla="*/ 18 h 29"/>
                <a:gd name="T52" fmla="*/ 26 w 28"/>
                <a:gd name="T53" fmla="*/ 19 h 29"/>
                <a:gd name="T54" fmla="*/ 26 w 28"/>
                <a:gd name="T55" fmla="*/ 2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" h="29">
                  <a:moveTo>
                    <a:pt x="26" y="22"/>
                  </a:moveTo>
                  <a:lnTo>
                    <a:pt x="25" y="22"/>
                  </a:lnTo>
                  <a:lnTo>
                    <a:pt x="24" y="27"/>
                  </a:lnTo>
                  <a:lnTo>
                    <a:pt x="21" y="28"/>
                  </a:lnTo>
                  <a:lnTo>
                    <a:pt x="18" y="27"/>
                  </a:lnTo>
                  <a:lnTo>
                    <a:pt x="16" y="27"/>
                  </a:lnTo>
                  <a:lnTo>
                    <a:pt x="16" y="27"/>
                  </a:lnTo>
                  <a:lnTo>
                    <a:pt x="14" y="27"/>
                  </a:lnTo>
                  <a:lnTo>
                    <a:pt x="11" y="25"/>
                  </a:lnTo>
                  <a:lnTo>
                    <a:pt x="13" y="27"/>
                  </a:lnTo>
                  <a:lnTo>
                    <a:pt x="11" y="24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5" y="18"/>
                  </a:lnTo>
                  <a:lnTo>
                    <a:pt x="15" y="16"/>
                  </a:lnTo>
                  <a:lnTo>
                    <a:pt x="14" y="16"/>
                  </a:lnTo>
                  <a:lnTo>
                    <a:pt x="8" y="24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16" y="0"/>
                  </a:lnTo>
                  <a:lnTo>
                    <a:pt x="18" y="4"/>
                  </a:lnTo>
                  <a:lnTo>
                    <a:pt x="22" y="9"/>
                  </a:lnTo>
                  <a:lnTo>
                    <a:pt x="24" y="12"/>
                  </a:lnTo>
                  <a:lnTo>
                    <a:pt x="25" y="14"/>
                  </a:lnTo>
                  <a:lnTo>
                    <a:pt x="26" y="16"/>
                  </a:lnTo>
                  <a:lnTo>
                    <a:pt x="27" y="18"/>
                  </a:lnTo>
                  <a:lnTo>
                    <a:pt x="26" y="19"/>
                  </a:lnTo>
                  <a:lnTo>
                    <a:pt x="26" y="22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71" name="Freeform 23"/>
            <p:cNvSpPr>
              <a:spLocks/>
            </p:cNvSpPr>
            <p:nvPr/>
          </p:nvSpPr>
          <p:spPr bwMode="auto">
            <a:xfrm>
              <a:off x="368" y="1102"/>
              <a:ext cx="196" cy="30"/>
            </a:xfrm>
            <a:custGeom>
              <a:avLst/>
              <a:gdLst>
                <a:gd name="T0" fmla="*/ 177 w 196"/>
                <a:gd name="T1" fmla="*/ 17 h 30"/>
                <a:gd name="T2" fmla="*/ 175 w 196"/>
                <a:gd name="T3" fmla="*/ 20 h 30"/>
                <a:gd name="T4" fmla="*/ 171 w 196"/>
                <a:gd name="T5" fmla="*/ 22 h 30"/>
                <a:gd name="T6" fmla="*/ 167 w 196"/>
                <a:gd name="T7" fmla="*/ 25 h 30"/>
                <a:gd name="T8" fmla="*/ 165 w 196"/>
                <a:gd name="T9" fmla="*/ 26 h 30"/>
                <a:gd name="T10" fmla="*/ 160 w 196"/>
                <a:gd name="T11" fmla="*/ 27 h 30"/>
                <a:gd name="T12" fmla="*/ 153 w 196"/>
                <a:gd name="T13" fmla="*/ 28 h 30"/>
                <a:gd name="T14" fmla="*/ 141 w 196"/>
                <a:gd name="T15" fmla="*/ 29 h 30"/>
                <a:gd name="T16" fmla="*/ 131 w 196"/>
                <a:gd name="T17" fmla="*/ 29 h 30"/>
                <a:gd name="T18" fmla="*/ 118 w 196"/>
                <a:gd name="T19" fmla="*/ 28 h 30"/>
                <a:gd name="T20" fmla="*/ 116 w 196"/>
                <a:gd name="T21" fmla="*/ 28 h 30"/>
                <a:gd name="T22" fmla="*/ 113 w 196"/>
                <a:gd name="T23" fmla="*/ 28 h 30"/>
                <a:gd name="T24" fmla="*/ 102 w 196"/>
                <a:gd name="T25" fmla="*/ 28 h 30"/>
                <a:gd name="T26" fmla="*/ 77 w 196"/>
                <a:gd name="T27" fmla="*/ 29 h 30"/>
                <a:gd name="T28" fmla="*/ 77 w 196"/>
                <a:gd name="T29" fmla="*/ 29 h 30"/>
                <a:gd name="T30" fmla="*/ 79 w 196"/>
                <a:gd name="T31" fmla="*/ 29 h 30"/>
                <a:gd name="T32" fmla="*/ 80 w 196"/>
                <a:gd name="T33" fmla="*/ 29 h 30"/>
                <a:gd name="T34" fmla="*/ 72 w 196"/>
                <a:gd name="T35" fmla="*/ 28 h 30"/>
                <a:gd name="T36" fmla="*/ 71 w 196"/>
                <a:gd name="T37" fmla="*/ 28 h 30"/>
                <a:gd name="T38" fmla="*/ 70 w 196"/>
                <a:gd name="T39" fmla="*/ 28 h 30"/>
                <a:gd name="T40" fmla="*/ 70 w 196"/>
                <a:gd name="T41" fmla="*/ 28 h 30"/>
                <a:gd name="T42" fmla="*/ 69 w 196"/>
                <a:gd name="T43" fmla="*/ 28 h 30"/>
                <a:gd name="T44" fmla="*/ 65 w 196"/>
                <a:gd name="T45" fmla="*/ 28 h 30"/>
                <a:gd name="T46" fmla="*/ 59 w 196"/>
                <a:gd name="T47" fmla="*/ 29 h 30"/>
                <a:gd name="T48" fmla="*/ 45 w 196"/>
                <a:gd name="T49" fmla="*/ 29 h 30"/>
                <a:gd name="T50" fmla="*/ 41 w 196"/>
                <a:gd name="T51" fmla="*/ 29 h 30"/>
                <a:gd name="T52" fmla="*/ 35 w 196"/>
                <a:gd name="T53" fmla="*/ 29 h 30"/>
                <a:gd name="T54" fmla="*/ 25 w 196"/>
                <a:gd name="T55" fmla="*/ 29 h 30"/>
                <a:gd name="T56" fmla="*/ 12 w 196"/>
                <a:gd name="T57" fmla="*/ 29 h 30"/>
                <a:gd name="T58" fmla="*/ 6 w 196"/>
                <a:gd name="T59" fmla="*/ 29 h 30"/>
                <a:gd name="T60" fmla="*/ 0 w 196"/>
                <a:gd name="T61" fmla="*/ 29 h 30"/>
                <a:gd name="T62" fmla="*/ 0 w 196"/>
                <a:gd name="T63" fmla="*/ 28 h 30"/>
                <a:gd name="T64" fmla="*/ 0 w 196"/>
                <a:gd name="T65" fmla="*/ 27 h 30"/>
                <a:gd name="T66" fmla="*/ 1 w 196"/>
                <a:gd name="T67" fmla="*/ 27 h 30"/>
                <a:gd name="T68" fmla="*/ 1 w 196"/>
                <a:gd name="T69" fmla="*/ 28 h 30"/>
                <a:gd name="T70" fmla="*/ 1 w 196"/>
                <a:gd name="T71" fmla="*/ 28 h 30"/>
                <a:gd name="T72" fmla="*/ 2 w 196"/>
                <a:gd name="T73" fmla="*/ 28 h 30"/>
                <a:gd name="T74" fmla="*/ 3 w 196"/>
                <a:gd name="T75" fmla="*/ 28 h 30"/>
                <a:gd name="T76" fmla="*/ 3 w 196"/>
                <a:gd name="T77" fmla="*/ 27 h 30"/>
                <a:gd name="T78" fmla="*/ 3 w 196"/>
                <a:gd name="T79" fmla="*/ 28 h 30"/>
                <a:gd name="T80" fmla="*/ 3 w 196"/>
                <a:gd name="T81" fmla="*/ 28 h 30"/>
                <a:gd name="T82" fmla="*/ 3 w 196"/>
                <a:gd name="T83" fmla="*/ 29 h 30"/>
                <a:gd name="T84" fmla="*/ 4 w 196"/>
                <a:gd name="T85" fmla="*/ 29 h 30"/>
                <a:gd name="T86" fmla="*/ 5 w 196"/>
                <a:gd name="T87" fmla="*/ 29 h 30"/>
                <a:gd name="T88" fmla="*/ 5 w 196"/>
                <a:gd name="T89" fmla="*/ 28 h 30"/>
                <a:gd name="T90" fmla="*/ 5 w 196"/>
                <a:gd name="T91" fmla="*/ 27 h 30"/>
                <a:gd name="T92" fmla="*/ 126 w 196"/>
                <a:gd name="T93" fmla="*/ 20 h 30"/>
                <a:gd name="T94" fmla="*/ 148 w 196"/>
                <a:gd name="T95" fmla="*/ 17 h 30"/>
                <a:gd name="T96" fmla="*/ 169 w 196"/>
                <a:gd name="T97" fmla="*/ 12 h 30"/>
                <a:gd name="T98" fmla="*/ 195 w 196"/>
                <a:gd name="T99" fmla="*/ 0 h 30"/>
                <a:gd name="T100" fmla="*/ 193 w 196"/>
                <a:gd name="T101" fmla="*/ 3 h 30"/>
                <a:gd name="T102" fmla="*/ 191 w 196"/>
                <a:gd name="T103" fmla="*/ 4 h 30"/>
                <a:gd name="T104" fmla="*/ 189 w 196"/>
                <a:gd name="T105" fmla="*/ 6 h 30"/>
                <a:gd name="T106" fmla="*/ 186 w 196"/>
                <a:gd name="T107" fmla="*/ 10 h 30"/>
                <a:gd name="T108" fmla="*/ 184 w 196"/>
                <a:gd name="T109" fmla="*/ 11 h 30"/>
                <a:gd name="T110" fmla="*/ 181 w 196"/>
                <a:gd name="T111" fmla="*/ 15 h 30"/>
                <a:gd name="T112" fmla="*/ 177 w 196"/>
                <a:gd name="T113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96" h="30">
                  <a:moveTo>
                    <a:pt x="177" y="17"/>
                  </a:moveTo>
                  <a:lnTo>
                    <a:pt x="175" y="20"/>
                  </a:lnTo>
                  <a:lnTo>
                    <a:pt x="171" y="22"/>
                  </a:lnTo>
                  <a:lnTo>
                    <a:pt x="167" y="25"/>
                  </a:lnTo>
                  <a:lnTo>
                    <a:pt x="165" y="26"/>
                  </a:lnTo>
                  <a:lnTo>
                    <a:pt x="160" y="27"/>
                  </a:lnTo>
                  <a:lnTo>
                    <a:pt x="153" y="28"/>
                  </a:lnTo>
                  <a:lnTo>
                    <a:pt x="141" y="29"/>
                  </a:lnTo>
                  <a:lnTo>
                    <a:pt x="131" y="29"/>
                  </a:lnTo>
                  <a:lnTo>
                    <a:pt x="118" y="28"/>
                  </a:lnTo>
                  <a:lnTo>
                    <a:pt x="116" y="28"/>
                  </a:lnTo>
                  <a:lnTo>
                    <a:pt x="113" y="28"/>
                  </a:lnTo>
                  <a:lnTo>
                    <a:pt x="102" y="28"/>
                  </a:lnTo>
                  <a:lnTo>
                    <a:pt x="77" y="29"/>
                  </a:lnTo>
                  <a:lnTo>
                    <a:pt x="77" y="29"/>
                  </a:lnTo>
                  <a:lnTo>
                    <a:pt x="79" y="29"/>
                  </a:lnTo>
                  <a:lnTo>
                    <a:pt x="80" y="29"/>
                  </a:lnTo>
                  <a:lnTo>
                    <a:pt x="72" y="28"/>
                  </a:lnTo>
                  <a:lnTo>
                    <a:pt x="71" y="28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9" y="28"/>
                  </a:lnTo>
                  <a:lnTo>
                    <a:pt x="65" y="28"/>
                  </a:lnTo>
                  <a:lnTo>
                    <a:pt x="59" y="29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35" y="29"/>
                  </a:lnTo>
                  <a:lnTo>
                    <a:pt x="25" y="29"/>
                  </a:lnTo>
                  <a:lnTo>
                    <a:pt x="12" y="29"/>
                  </a:lnTo>
                  <a:lnTo>
                    <a:pt x="6" y="29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7"/>
                  </a:lnTo>
                  <a:lnTo>
                    <a:pt x="1" y="27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2" y="28"/>
                  </a:lnTo>
                  <a:lnTo>
                    <a:pt x="3" y="28"/>
                  </a:lnTo>
                  <a:lnTo>
                    <a:pt x="3" y="27"/>
                  </a:lnTo>
                  <a:lnTo>
                    <a:pt x="3" y="28"/>
                  </a:lnTo>
                  <a:lnTo>
                    <a:pt x="3" y="28"/>
                  </a:lnTo>
                  <a:lnTo>
                    <a:pt x="3" y="29"/>
                  </a:lnTo>
                  <a:lnTo>
                    <a:pt x="4" y="29"/>
                  </a:lnTo>
                  <a:lnTo>
                    <a:pt x="5" y="29"/>
                  </a:lnTo>
                  <a:lnTo>
                    <a:pt x="5" y="28"/>
                  </a:lnTo>
                  <a:lnTo>
                    <a:pt x="5" y="27"/>
                  </a:lnTo>
                  <a:lnTo>
                    <a:pt x="126" y="20"/>
                  </a:lnTo>
                  <a:lnTo>
                    <a:pt x="148" y="17"/>
                  </a:lnTo>
                  <a:lnTo>
                    <a:pt x="169" y="12"/>
                  </a:lnTo>
                  <a:lnTo>
                    <a:pt x="195" y="0"/>
                  </a:lnTo>
                  <a:lnTo>
                    <a:pt x="193" y="3"/>
                  </a:lnTo>
                  <a:lnTo>
                    <a:pt x="191" y="4"/>
                  </a:lnTo>
                  <a:lnTo>
                    <a:pt x="189" y="6"/>
                  </a:lnTo>
                  <a:lnTo>
                    <a:pt x="186" y="10"/>
                  </a:lnTo>
                  <a:lnTo>
                    <a:pt x="184" y="11"/>
                  </a:lnTo>
                  <a:lnTo>
                    <a:pt x="181" y="15"/>
                  </a:lnTo>
                  <a:lnTo>
                    <a:pt x="177" y="17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72" name="Freeform 24"/>
            <p:cNvSpPr>
              <a:spLocks/>
            </p:cNvSpPr>
            <p:nvPr/>
          </p:nvSpPr>
          <p:spPr bwMode="auto">
            <a:xfrm>
              <a:off x="351" y="1111"/>
              <a:ext cx="8" cy="19"/>
            </a:xfrm>
            <a:custGeom>
              <a:avLst/>
              <a:gdLst>
                <a:gd name="T0" fmla="*/ 6 w 8"/>
                <a:gd name="T1" fmla="*/ 6 h 19"/>
                <a:gd name="T2" fmla="*/ 6 w 8"/>
                <a:gd name="T3" fmla="*/ 7 h 19"/>
                <a:gd name="T4" fmla="*/ 6 w 8"/>
                <a:gd name="T5" fmla="*/ 7 h 19"/>
                <a:gd name="T6" fmla="*/ 5 w 8"/>
                <a:gd name="T7" fmla="*/ 7 h 19"/>
                <a:gd name="T8" fmla="*/ 5 w 8"/>
                <a:gd name="T9" fmla="*/ 8 h 19"/>
                <a:gd name="T10" fmla="*/ 5 w 8"/>
                <a:gd name="T11" fmla="*/ 9 h 19"/>
                <a:gd name="T12" fmla="*/ 5 w 8"/>
                <a:gd name="T13" fmla="*/ 10 h 19"/>
                <a:gd name="T14" fmla="*/ 5 w 8"/>
                <a:gd name="T15" fmla="*/ 11 h 19"/>
                <a:gd name="T16" fmla="*/ 6 w 8"/>
                <a:gd name="T17" fmla="*/ 11 h 19"/>
                <a:gd name="T18" fmla="*/ 7 w 8"/>
                <a:gd name="T19" fmla="*/ 11 h 19"/>
                <a:gd name="T20" fmla="*/ 7 w 8"/>
                <a:gd name="T21" fmla="*/ 11 h 19"/>
                <a:gd name="T22" fmla="*/ 6 w 8"/>
                <a:gd name="T23" fmla="*/ 11 h 19"/>
                <a:gd name="T24" fmla="*/ 6 w 8"/>
                <a:gd name="T25" fmla="*/ 12 h 19"/>
                <a:gd name="T26" fmla="*/ 6 w 8"/>
                <a:gd name="T27" fmla="*/ 13 h 19"/>
                <a:gd name="T28" fmla="*/ 6 w 8"/>
                <a:gd name="T29" fmla="*/ 14 h 19"/>
                <a:gd name="T30" fmla="*/ 6 w 8"/>
                <a:gd name="T31" fmla="*/ 15 h 19"/>
                <a:gd name="T32" fmla="*/ 6 w 8"/>
                <a:gd name="T33" fmla="*/ 16 h 19"/>
                <a:gd name="T34" fmla="*/ 6 w 8"/>
                <a:gd name="T35" fmla="*/ 16 h 19"/>
                <a:gd name="T36" fmla="*/ 6 w 8"/>
                <a:gd name="T37" fmla="*/ 17 h 19"/>
                <a:gd name="T38" fmla="*/ 6 w 8"/>
                <a:gd name="T39" fmla="*/ 18 h 19"/>
                <a:gd name="T40" fmla="*/ 5 w 8"/>
                <a:gd name="T41" fmla="*/ 18 h 19"/>
                <a:gd name="T42" fmla="*/ 5 w 8"/>
                <a:gd name="T43" fmla="*/ 18 h 19"/>
                <a:gd name="T44" fmla="*/ 4 w 8"/>
                <a:gd name="T45" fmla="*/ 18 h 19"/>
                <a:gd name="T46" fmla="*/ 3 w 8"/>
                <a:gd name="T47" fmla="*/ 18 h 19"/>
                <a:gd name="T48" fmla="*/ 2 w 8"/>
                <a:gd name="T49" fmla="*/ 17 h 19"/>
                <a:gd name="T50" fmla="*/ 2 w 8"/>
                <a:gd name="T51" fmla="*/ 17 h 19"/>
                <a:gd name="T52" fmla="*/ 1 w 8"/>
                <a:gd name="T53" fmla="*/ 17 h 19"/>
                <a:gd name="T54" fmla="*/ 1 w 8"/>
                <a:gd name="T55" fmla="*/ 16 h 19"/>
                <a:gd name="T56" fmla="*/ 1 w 8"/>
                <a:gd name="T57" fmla="*/ 16 h 19"/>
                <a:gd name="T58" fmla="*/ 1 w 8"/>
                <a:gd name="T59" fmla="*/ 15 h 19"/>
                <a:gd name="T60" fmla="*/ 0 w 8"/>
                <a:gd name="T61" fmla="*/ 14 h 19"/>
                <a:gd name="T62" fmla="*/ 0 w 8"/>
                <a:gd name="T63" fmla="*/ 13 h 19"/>
                <a:gd name="T64" fmla="*/ 0 w 8"/>
                <a:gd name="T65" fmla="*/ 12 h 19"/>
                <a:gd name="T66" fmla="*/ 0 w 8"/>
                <a:gd name="T67" fmla="*/ 11 h 19"/>
                <a:gd name="T68" fmla="*/ 1 w 8"/>
                <a:gd name="T69" fmla="*/ 11 h 19"/>
                <a:gd name="T70" fmla="*/ 1 w 8"/>
                <a:gd name="T71" fmla="*/ 11 h 19"/>
                <a:gd name="T72" fmla="*/ 1 w 8"/>
                <a:gd name="T73" fmla="*/ 10 h 19"/>
                <a:gd name="T74" fmla="*/ 1 w 8"/>
                <a:gd name="T75" fmla="*/ 9 h 19"/>
                <a:gd name="T76" fmla="*/ 1 w 8"/>
                <a:gd name="T77" fmla="*/ 8 h 19"/>
                <a:gd name="T78" fmla="*/ 1 w 8"/>
                <a:gd name="T79" fmla="*/ 7 h 19"/>
                <a:gd name="T80" fmla="*/ 1 w 8"/>
                <a:gd name="T81" fmla="*/ 7 h 19"/>
                <a:gd name="T82" fmla="*/ 1 w 8"/>
                <a:gd name="T83" fmla="*/ 6 h 19"/>
                <a:gd name="T84" fmla="*/ 1 w 8"/>
                <a:gd name="T85" fmla="*/ 5 h 19"/>
                <a:gd name="T86" fmla="*/ 1 w 8"/>
                <a:gd name="T87" fmla="*/ 4 h 19"/>
                <a:gd name="T88" fmla="*/ 1 w 8"/>
                <a:gd name="T89" fmla="*/ 3 h 19"/>
                <a:gd name="T90" fmla="*/ 1 w 8"/>
                <a:gd name="T91" fmla="*/ 2 h 19"/>
                <a:gd name="T92" fmla="*/ 1 w 8"/>
                <a:gd name="T93" fmla="*/ 2 h 19"/>
                <a:gd name="T94" fmla="*/ 1 w 8"/>
                <a:gd name="T95" fmla="*/ 1 h 19"/>
                <a:gd name="T96" fmla="*/ 1 w 8"/>
                <a:gd name="T97" fmla="*/ 0 h 19"/>
                <a:gd name="T98" fmla="*/ 2 w 8"/>
                <a:gd name="T99" fmla="*/ 0 h 19"/>
                <a:gd name="T100" fmla="*/ 2 w 8"/>
                <a:gd name="T101" fmla="*/ 0 h 19"/>
                <a:gd name="T102" fmla="*/ 3 w 8"/>
                <a:gd name="T103" fmla="*/ 0 h 19"/>
                <a:gd name="T104" fmla="*/ 4 w 8"/>
                <a:gd name="T105" fmla="*/ 0 h 19"/>
                <a:gd name="T106" fmla="*/ 5 w 8"/>
                <a:gd name="T107" fmla="*/ 1 h 19"/>
                <a:gd name="T108" fmla="*/ 5 w 8"/>
                <a:gd name="T109" fmla="*/ 1 h 19"/>
                <a:gd name="T110" fmla="*/ 5 w 8"/>
                <a:gd name="T111" fmla="*/ 2 h 19"/>
                <a:gd name="T112" fmla="*/ 6 w 8"/>
                <a:gd name="T113" fmla="*/ 2 h 19"/>
                <a:gd name="T114" fmla="*/ 6 w 8"/>
                <a:gd name="T115" fmla="*/ 2 h 19"/>
                <a:gd name="T116" fmla="*/ 6 w 8"/>
                <a:gd name="T117" fmla="*/ 3 h 19"/>
                <a:gd name="T118" fmla="*/ 7 w 8"/>
                <a:gd name="T119" fmla="*/ 3 h 19"/>
                <a:gd name="T120" fmla="*/ 7 w 8"/>
                <a:gd name="T121" fmla="*/ 4 h 19"/>
                <a:gd name="T122" fmla="*/ 7 w 8"/>
                <a:gd name="T123" fmla="*/ 5 h 19"/>
                <a:gd name="T124" fmla="*/ 6 w 8"/>
                <a:gd name="T125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" h="19">
                  <a:moveTo>
                    <a:pt x="6" y="6"/>
                  </a:moveTo>
                  <a:lnTo>
                    <a:pt x="6" y="7"/>
                  </a:lnTo>
                  <a:lnTo>
                    <a:pt x="6" y="7"/>
                  </a:lnTo>
                  <a:lnTo>
                    <a:pt x="5" y="7"/>
                  </a:lnTo>
                  <a:lnTo>
                    <a:pt x="5" y="8"/>
                  </a:lnTo>
                  <a:lnTo>
                    <a:pt x="5" y="9"/>
                  </a:lnTo>
                  <a:lnTo>
                    <a:pt x="5" y="10"/>
                  </a:lnTo>
                  <a:lnTo>
                    <a:pt x="5" y="11"/>
                  </a:lnTo>
                  <a:lnTo>
                    <a:pt x="6" y="11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6" y="11"/>
                  </a:lnTo>
                  <a:lnTo>
                    <a:pt x="6" y="12"/>
                  </a:lnTo>
                  <a:lnTo>
                    <a:pt x="6" y="13"/>
                  </a:lnTo>
                  <a:lnTo>
                    <a:pt x="6" y="14"/>
                  </a:lnTo>
                  <a:lnTo>
                    <a:pt x="6" y="15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7"/>
                  </a:lnTo>
                  <a:lnTo>
                    <a:pt x="6" y="18"/>
                  </a:lnTo>
                  <a:lnTo>
                    <a:pt x="5" y="18"/>
                  </a:lnTo>
                  <a:lnTo>
                    <a:pt x="5" y="18"/>
                  </a:lnTo>
                  <a:lnTo>
                    <a:pt x="4" y="18"/>
                  </a:lnTo>
                  <a:lnTo>
                    <a:pt x="3" y="18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1" y="17"/>
                  </a:lnTo>
                  <a:lnTo>
                    <a:pt x="1" y="16"/>
                  </a:lnTo>
                  <a:lnTo>
                    <a:pt x="1" y="16"/>
                  </a:lnTo>
                  <a:lnTo>
                    <a:pt x="1" y="15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2"/>
                  </a:lnTo>
                  <a:lnTo>
                    <a:pt x="0" y="11"/>
                  </a:lnTo>
                  <a:lnTo>
                    <a:pt x="1" y="11"/>
                  </a:lnTo>
                  <a:lnTo>
                    <a:pt x="1" y="11"/>
                  </a:lnTo>
                  <a:lnTo>
                    <a:pt x="1" y="10"/>
                  </a:lnTo>
                  <a:lnTo>
                    <a:pt x="1" y="9"/>
                  </a:lnTo>
                  <a:lnTo>
                    <a:pt x="1" y="8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6"/>
                  </a:lnTo>
                  <a:lnTo>
                    <a:pt x="1" y="5"/>
                  </a:lnTo>
                  <a:lnTo>
                    <a:pt x="1" y="4"/>
                  </a:lnTo>
                  <a:lnTo>
                    <a:pt x="1" y="3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1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4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5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3"/>
                  </a:lnTo>
                  <a:lnTo>
                    <a:pt x="7" y="3"/>
                  </a:lnTo>
                  <a:lnTo>
                    <a:pt x="7" y="4"/>
                  </a:lnTo>
                  <a:lnTo>
                    <a:pt x="7" y="5"/>
                  </a:lnTo>
                  <a:lnTo>
                    <a:pt x="6" y="6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73" name="Freeform 25"/>
            <p:cNvSpPr>
              <a:spLocks/>
            </p:cNvSpPr>
            <p:nvPr/>
          </p:nvSpPr>
          <p:spPr bwMode="auto">
            <a:xfrm>
              <a:off x="348" y="1112"/>
              <a:ext cx="3" cy="10"/>
            </a:xfrm>
            <a:custGeom>
              <a:avLst/>
              <a:gdLst>
                <a:gd name="T0" fmla="*/ 0 w 3"/>
                <a:gd name="T1" fmla="*/ 9 h 10"/>
                <a:gd name="T2" fmla="*/ 0 w 3"/>
                <a:gd name="T3" fmla="*/ 8 h 10"/>
                <a:gd name="T4" fmla="*/ 0 w 3"/>
                <a:gd name="T5" fmla="*/ 7 h 10"/>
                <a:gd name="T6" fmla="*/ 0 w 3"/>
                <a:gd name="T7" fmla="*/ 7 h 10"/>
                <a:gd name="T8" fmla="*/ 0 w 3"/>
                <a:gd name="T9" fmla="*/ 6 h 10"/>
                <a:gd name="T10" fmla="*/ 0 w 3"/>
                <a:gd name="T11" fmla="*/ 5 h 10"/>
                <a:gd name="T12" fmla="*/ 0 w 3"/>
                <a:gd name="T13" fmla="*/ 4 h 10"/>
                <a:gd name="T14" fmla="*/ 0 w 3"/>
                <a:gd name="T15" fmla="*/ 3 h 10"/>
                <a:gd name="T16" fmla="*/ 0 w 3"/>
                <a:gd name="T17" fmla="*/ 2 h 10"/>
                <a:gd name="T18" fmla="*/ 0 w 3"/>
                <a:gd name="T19" fmla="*/ 2 h 10"/>
                <a:gd name="T20" fmla="*/ 2 w 3"/>
                <a:gd name="T21" fmla="*/ 2 h 10"/>
                <a:gd name="T22" fmla="*/ 2 w 3"/>
                <a:gd name="T23" fmla="*/ 1 h 10"/>
                <a:gd name="T24" fmla="*/ 2 w 3"/>
                <a:gd name="T25" fmla="*/ 0 h 10"/>
                <a:gd name="T26" fmla="*/ 0 w 3"/>
                <a:gd name="T2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10">
                  <a:moveTo>
                    <a:pt x="0" y="9"/>
                  </a:moveTo>
                  <a:lnTo>
                    <a:pt x="0" y="8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1"/>
                  </a:lnTo>
                  <a:lnTo>
                    <a:pt x="2" y="0"/>
                  </a:lnTo>
                  <a:lnTo>
                    <a:pt x="0" y="9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74" name="Freeform 26"/>
            <p:cNvSpPr>
              <a:spLocks/>
            </p:cNvSpPr>
            <p:nvPr/>
          </p:nvSpPr>
          <p:spPr bwMode="auto">
            <a:xfrm>
              <a:off x="236" y="812"/>
              <a:ext cx="26" cy="29"/>
            </a:xfrm>
            <a:custGeom>
              <a:avLst/>
              <a:gdLst>
                <a:gd name="T0" fmla="*/ 0 w 26"/>
                <a:gd name="T1" fmla="*/ 0 h 29"/>
                <a:gd name="T2" fmla="*/ 25 w 26"/>
                <a:gd name="T3" fmla="*/ 8 h 29"/>
                <a:gd name="T4" fmla="*/ 9 w 26"/>
                <a:gd name="T5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9">
                  <a:moveTo>
                    <a:pt x="0" y="0"/>
                  </a:moveTo>
                  <a:lnTo>
                    <a:pt x="25" y="8"/>
                  </a:lnTo>
                  <a:lnTo>
                    <a:pt x="9" y="2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75" name="Freeform 27"/>
            <p:cNvSpPr>
              <a:spLocks/>
            </p:cNvSpPr>
            <p:nvPr/>
          </p:nvSpPr>
          <p:spPr bwMode="auto">
            <a:xfrm>
              <a:off x="437" y="771"/>
              <a:ext cx="31" cy="39"/>
            </a:xfrm>
            <a:custGeom>
              <a:avLst/>
              <a:gdLst>
                <a:gd name="T0" fmla="*/ 18 w 31"/>
                <a:gd name="T1" fmla="*/ 0 h 39"/>
                <a:gd name="T2" fmla="*/ 0 w 31"/>
                <a:gd name="T3" fmla="*/ 28 h 39"/>
                <a:gd name="T4" fmla="*/ 30 w 31"/>
                <a:gd name="T5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39">
                  <a:moveTo>
                    <a:pt x="18" y="0"/>
                  </a:moveTo>
                  <a:lnTo>
                    <a:pt x="0" y="28"/>
                  </a:lnTo>
                  <a:lnTo>
                    <a:pt x="30" y="3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76" name="Line 28"/>
            <p:cNvSpPr>
              <a:spLocks noChangeShapeType="1"/>
            </p:cNvSpPr>
            <p:nvPr/>
          </p:nvSpPr>
          <p:spPr bwMode="auto">
            <a:xfrm>
              <a:off x="244" y="840"/>
              <a:ext cx="92" cy="17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77" name="Line 29"/>
            <p:cNvSpPr>
              <a:spLocks noChangeShapeType="1"/>
            </p:cNvSpPr>
            <p:nvPr/>
          </p:nvSpPr>
          <p:spPr bwMode="auto">
            <a:xfrm flipH="1">
              <a:off x="396" y="814"/>
              <a:ext cx="78" cy="25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78" name="Freeform 30"/>
            <p:cNvSpPr>
              <a:spLocks/>
            </p:cNvSpPr>
            <p:nvPr/>
          </p:nvSpPr>
          <p:spPr bwMode="auto">
            <a:xfrm>
              <a:off x="302" y="750"/>
              <a:ext cx="44" cy="78"/>
            </a:xfrm>
            <a:custGeom>
              <a:avLst/>
              <a:gdLst>
                <a:gd name="T0" fmla="*/ 4 w 44"/>
                <a:gd name="T1" fmla="*/ 6 h 78"/>
                <a:gd name="T2" fmla="*/ 11 w 44"/>
                <a:gd name="T3" fmla="*/ 16 h 78"/>
                <a:gd name="T4" fmla="*/ 18 w 44"/>
                <a:gd name="T5" fmla="*/ 22 h 78"/>
                <a:gd name="T6" fmla="*/ 25 w 44"/>
                <a:gd name="T7" fmla="*/ 26 h 78"/>
                <a:gd name="T8" fmla="*/ 32 w 44"/>
                <a:gd name="T9" fmla="*/ 30 h 78"/>
                <a:gd name="T10" fmla="*/ 38 w 44"/>
                <a:gd name="T11" fmla="*/ 33 h 78"/>
                <a:gd name="T12" fmla="*/ 42 w 44"/>
                <a:gd name="T13" fmla="*/ 37 h 78"/>
                <a:gd name="T14" fmla="*/ 43 w 44"/>
                <a:gd name="T15" fmla="*/ 37 h 78"/>
                <a:gd name="T16" fmla="*/ 39 w 44"/>
                <a:gd name="T17" fmla="*/ 44 h 78"/>
                <a:gd name="T18" fmla="*/ 37 w 44"/>
                <a:gd name="T19" fmla="*/ 54 h 78"/>
                <a:gd name="T20" fmla="*/ 35 w 44"/>
                <a:gd name="T21" fmla="*/ 63 h 78"/>
                <a:gd name="T22" fmla="*/ 35 w 44"/>
                <a:gd name="T23" fmla="*/ 68 h 78"/>
                <a:gd name="T24" fmla="*/ 32 w 44"/>
                <a:gd name="T25" fmla="*/ 73 h 78"/>
                <a:gd name="T26" fmla="*/ 30 w 44"/>
                <a:gd name="T27" fmla="*/ 77 h 78"/>
                <a:gd name="T28" fmla="*/ 22 w 44"/>
                <a:gd name="T29" fmla="*/ 69 h 78"/>
                <a:gd name="T30" fmla="*/ 15 w 44"/>
                <a:gd name="T31" fmla="*/ 59 h 78"/>
                <a:gd name="T32" fmla="*/ 9 w 44"/>
                <a:gd name="T33" fmla="*/ 44 h 78"/>
                <a:gd name="T34" fmla="*/ 6 w 44"/>
                <a:gd name="T35" fmla="*/ 32 h 78"/>
                <a:gd name="T36" fmla="*/ 4 w 44"/>
                <a:gd name="T37" fmla="*/ 21 h 78"/>
                <a:gd name="T38" fmla="*/ 4 w 44"/>
                <a:gd name="T39" fmla="*/ 17 h 78"/>
                <a:gd name="T40" fmla="*/ 4 w 44"/>
                <a:gd name="T41" fmla="*/ 20 h 78"/>
                <a:gd name="T42" fmla="*/ 0 w 44"/>
                <a:gd name="T43" fmla="*/ 0 h 78"/>
                <a:gd name="T44" fmla="*/ 2 w 44"/>
                <a:gd name="T45" fmla="*/ 3 h 78"/>
                <a:gd name="T46" fmla="*/ 4 w 44"/>
                <a:gd name="T47" fmla="*/ 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78">
                  <a:moveTo>
                    <a:pt x="4" y="6"/>
                  </a:moveTo>
                  <a:lnTo>
                    <a:pt x="11" y="16"/>
                  </a:lnTo>
                  <a:lnTo>
                    <a:pt x="18" y="22"/>
                  </a:lnTo>
                  <a:lnTo>
                    <a:pt x="25" y="26"/>
                  </a:lnTo>
                  <a:lnTo>
                    <a:pt x="32" y="30"/>
                  </a:lnTo>
                  <a:lnTo>
                    <a:pt x="38" y="33"/>
                  </a:lnTo>
                  <a:lnTo>
                    <a:pt x="42" y="37"/>
                  </a:lnTo>
                  <a:lnTo>
                    <a:pt x="43" y="37"/>
                  </a:lnTo>
                  <a:lnTo>
                    <a:pt x="39" y="44"/>
                  </a:lnTo>
                  <a:lnTo>
                    <a:pt x="37" y="54"/>
                  </a:lnTo>
                  <a:lnTo>
                    <a:pt x="35" y="63"/>
                  </a:lnTo>
                  <a:lnTo>
                    <a:pt x="35" y="68"/>
                  </a:lnTo>
                  <a:lnTo>
                    <a:pt x="32" y="73"/>
                  </a:lnTo>
                  <a:lnTo>
                    <a:pt x="30" y="77"/>
                  </a:lnTo>
                  <a:lnTo>
                    <a:pt x="22" y="69"/>
                  </a:lnTo>
                  <a:lnTo>
                    <a:pt x="15" y="59"/>
                  </a:lnTo>
                  <a:lnTo>
                    <a:pt x="9" y="44"/>
                  </a:lnTo>
                  <a:lnTo>
                    <a:pt x="6" y="32"/>
                  </a:lnTo>
                  <a:lnTo>
                    <a:pt x="4" y="21"/>
                  </a:lnTo>
                  <a:lnTo>
                    <a:pt x="4" y="17"/>
                  </a:lnTo>
                  <a:lnTo>
                    <a:pt x="4" y="20"/>
                  </a:lnTo>
                  <a:lnTo>
                    <a:pt x="0" y="0"/>
                  </a:lnTo>
                  <a:lnTo>
                    <a:pt x="2" y="3"/>
                  </a:lnTo>
                  <a:lnTo>
                    <a:pt x="4" y="6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79" name="Freeform 31"/>
            <p:cNvSpPr>
              <a:spLocks/>
            </p:cNvSpPr>
            <p:nvPr/>
          </p:nvSpPr>
          <p:spPr bwMode="auto">
            <a:xfrm>
              <a:off x="361" y="739"/>
              <a:ext cx="39" cy="80"/>
            </a:xfrm>
            <a:custGeom>
              <a:avLst/>
              <a:gdLst>
                <a:gd name="T0" fmla="*/ 29 w 39"/>
                <a:gd name="T1" fmla="*/ 0 h 80"/>
                <a:gd name="T2" fmla="*/ 22 w 39"/>
                <a:gd name="T3" fmla="*/ 15 h 80"/>
                <a:gd name="T4" fmla="*/ 13 w 39"/>
                <a:gd name="T5" fmla="*/ 30 h 80"/>
                <a:gd name="T6" fmla="*/ 5 w 39"/>
                <a:gd name="T7" fmla="*/ 41 h 80"/>
                <a:gd name="T8" fmla="*/ 0 w 39"/>
                <a:gd name="T9" fmla="*/ 46 h 80"/>
                <a:gd name="T10" fmla="*/ 23 w 39"/>
                <a:gd name="T11" fmla="*/ 79 h 80"/>
                <a:gd name="T12" fmla="*/ 32 w 39"/>
                <a:gd name="T13" fmla="*/ 60 h 80"/>
                <a:gd name="T14" fmla="*/ 36 w 39"/>
                <a:gd name="T15" fmla="*/ 50 h 80"/>
                <a:gd name="T16" fmla="*/ 38 w 39"/>
                <a:gd name="T17" fmla="*/ 39 h 80"/>
                <a:gd name="T18" fmla="*/ 37 w 39"/>
                <a:gd name="T19" fmla="*/ 30 h 80"/>
                <a:gd name="T20" fmla="*/ 29 w 39"/>
                <a:gd name="T2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80">
                  <a:moveTo>
                    <a:pt x="29" y="0"/>
                  </a:moveTo>
                  <a:lnTo>
                    <a:pt x="22" y="15"/>
                  </a:lnTo>
                  <a:lnTo>
                    <a:pt x="13" y="30"/>
                  </a:lnTo>
                  <a:lnTo>
                    <a:pt x="5" y="41"/>
                  </a:lnTo>
                  <a:lnTo>
                    <a:pt x="0" y="46"/>
                  </a:lnTo>
                  <a:lnTo>
                    <a:pt x="23" y="79"/>
                  </a:lnTo>
                  <a:lnTo>
                    <a:pt x="32" y="60"/>
                  </a:lnTo>
                  <a:lnTo>
                    <a:pt x="36" y="50"/>
                  </a:lnTo>
                  <a:lnTo>
                    <a:pt x="38" y="39"/>
                  </a:lnTo>
                  <a:lnTo>
                    <a:pt x="37" y="30"/>
                  </a:lnTo>
                  <a:lnTo>
                    <a:pt x="29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80" name="Freeform 32"/>
            <p:cNvSpPr>
              <a:spLocks/>
            </p:cNvSpPr>
            <p:nvPr/>
          </p:nvSpPr>
          <p:spPr bwMode="auto">
            <a:xfrm>
              <a:off x="424" y="739"/>
              <a:ext cx="94" cy="45"/>
            </a:xfrm>
            <a:custGeom>
              <a:avLst/>
              <a:gdLst>
                <a:gd name="T0" fmla="*/ 0 w 94"/>
                <a:gd name="T1" fmla="*/ 0 h 45"/>
                <a:gd name="T2" fmla="*/ 26 w 94"/>
                <a:gd name="T3" fmla="*/ 5 h 45"/>
                <a:gd name="T4" fmla="*/ 86 w 94"/>
                <a:gd name="T5" fmla="*/ 15 h 45"/>
                <a:gd name="T6" fmla="*/ 93 w 94"/>
                <a:gd name="T7" fmla="*/ 32 h 45"/>
                <a:gd name="T8" fmla="*/ 73 w 94"/>
                <a:gd name="T9" fmla="*/ 33 h 45"/>
                <a:gd name="T10" fmla="*/ 40 w 94"/>
                <a:gd name="T11" fmla="*/ 44 h 45"/>
                <a:gd name="T12" fmla="*/ 22 w 94"/>
                <a:gd name="T13" fmla="*/ 43 h 45"/>
                <a:gd name="T14" fmla="*/ 33 w 94"/>
                <a:gd name="T15" fmla="*/ 29 h 45"/>
                <a:gd name="T16" fmla="*/ 0 w 94"/>
                <a:gd name="T1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45">
                  <a:moveTo>
                    <a:pt x="0" y="0"/>
                  </a:moveTo>
                  <a:lnTo>
                    <a:pt x="26" y="5"/>
                  </a:lnTo>
                  <a:lnTo>
                    <a:pt x="86" y="15"/>
                  </a:lnTo>
                  <a:lnTo>
                    <a:pt x="93" y="32"/>
                  </a:lnTo>
                  <a:lnTo>
                    <a:pt x="73" y="33"/>
                  </a:lnTo>
                  <a:lnTo>
                    <a:pt x="40" y="44"/>
                  </a:lnTo>
                  <a:lnTo>
                    <a:pt x="22" y="43"/>
                  </a:lnTo>
                  <a:lnTo>
                    <a:pt x="33" y="29"/>
                  </a:lnTo>
                  <a:lnTo>
                    <a:pt x="0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81" name="Freeform 33"/>
            <p:cNvSpPr>
              <a:spLocks/>
            </p:cNvSpPr>
            <p:nvPr/>
          </p:nvSpPr>
          <p:spPr bwMode="auto">
            <a:xfrm>
              <a:off x="155" y="771"/>
              <a:ext cx="93" cy="59"/>
            </a:xfrm>
            <a:custGeom>
              <a:avLst/>
              <a:gdLst>
                <a:gd name="T0" fmla="*/ 75 w 93"/>
                <a:gd name="T1" fmla="*/ 7 h 59"/>
                <a:gd name="T2" fmla="*/ 70 w 93"/>
                <a:gd name="T3" fmla="*/ 9 h 59"/>
                <a:gd name="T4" fmla="*/ 58 w 93"/>
                <a:gd name="T5" fmla="*/ 13 h 59"/>
                <a:gd name="T6" fmla="*/ 45 w 93"/>
                <a:gd name="T7" fmla="*/ 19 h 59"/>
                <a:gd name="T8" fmla="*/ 34 w 93"/>
                <a:gd name="T9" fmla="*/ 24 h 59"/>
                <a:gd name="T10" fmla="*/ 0 w 93"/>
                <a:gd name="T11" fmla="*/ 36 h 59"/>
                <a:gd name="T12" fmla="*/ 1 w 93"/>
                <a:gd name="T13" fmla="*/ 58 h 59"/>
                <a:gd name="T14" fmla="*/ 32 w 93"/>
                <a:gd name="T15" fmla="*/ 53 h 59"/>
                <a:gd name="T16" fmla="*/ 36 w 93"/>
                <a:gd name="T17" fmla="*/ 52 h 59"/>
                <a:gd name="T18" fmla="*/ 40 w 93"/>
                <a:gd name="T19" fmla="*/ 50 h 59"/>
                <a:gd name="T20" fmla="*/ 43 w 93"/>
                <a:gd name="T21" fmla="*/ 48 h 59"/>
                <a:gd name="T22" fmla="*/ 47 w 93"/>
                <a:gd name="T23" fmla="*/ 45 h 59"/>
                <a:gd name="T24" fmla="*/ 51 w 93"/>
                <a:gd name="T25" fmla="*/ 44 h 59"/>
                <a:gd name="T26" fmla="*/ 78 w 93"/>
                <a:gd name="T27" fmla="*/ 25 h 59"/>
                <a:gd name="T28" fmla="*/ 78 w 93"/>
                <a:gd name="T29" fmla="*/ 22 h 59"/>
                <a:gd name="T30" fmla="*/ 80 w 93"/>
                <a:gd name="T31" fmla="*/ 14 h 59"/>
                <a:gd name="T32" fmla="*/ 92 w 93"/>
                <a:gd name="T33" fmla="*/ 0 h 59"/>
                <a:gd name="T34" fmla="*/ 75 w 93"/>
                <a:gd name="T35" fmla="*/ 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3" h="59">
                  <a:moveTo>
                    <a:pt x="75" y="7"/>
                  </a:moveTo>
                  <a:lnTo>
                    <a:pt x="70" y="9"/>
                  </a:lnTo>
                  <a:lnTo>
                    <a:pt x="58" y="13"/>
                  </a:lnTo>
                  <a:lnTo>
                    <a:pt x="45" y="19"/>
                  </a:lnTo>
                  <a:lnTo>
                    <a:pt x="34" y="24"/>
                  </a:lnTo>
                  <a:lnTo>
                    <a:pt x="0" y="36"/>
                  </a:lnTo>
                  <a:lnTo>
                    <a:pt x="1" y="58"/>
                  </a:lnTo>
                  <a:lnTo>
                    <a:pt x="32" y="53"/>
                  </a:lnTo>
                  <a:lnTo>
                    <a:pt x="36" y="52"/>
                  </a:lnTo>
                  <a:lnTo>
                    <a:pt x="40" y="50"/>
                  </a:lnTo>
                  <a:lnTo>
                    <a:pt x="43" y="48"/>
                  </a:lnTo>
                  <a:lnTo>
                    <a:pt x="47" y="45"/>
                  </a:lnTo>
                  <a:lnTo>
                    <a:pt x="51" y="44"/>
                  </a:lnTo>
                  <a:lnTo>
                    <a:pt x="78" y="25"/>
                  </a:lnTo>
                  <a:lnTo>
                    <a:pt x="78" y="22"/>
                  </a:lnTo>
                  <a:lnTo>
                    <a:pt x="80" y="14"/>
                  </a:lnTo>
                  <a:lnTo>
                    <a:pt x="92" y="0"/>
                  </a:lnTo>
                  <a:lnTo>
                    <a:pt x="75" y="7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82" name="Freeform 34"/>
            <p:cNvSpPr>
              <a:spLocks/>
            </p:cNvSpPr>
            <p:nvPr/>
          </p:nvSpPr>
          <p:spPr bwMode="auto">
            <a:xfrm>
              <a:off x="558" y="966"/>
              <a:ext cx="61" cy="118"/>
            </a:xfrm>
            <a:custGeom>
              <a:avLst/>
              <a:gdLst>
                <a:gd name="T0" fmla="*/ 1 w 61"/>
                <a:gd name="T1" fmla="*/ 117 h 118"/>
                <a:gd name="T2" fmla="*/ 1 w 61"/>
                <a:gd name="T3" fmla="*/ 117 h 118"/>
                <a:gd name="T4" fmla="*/ 15 w 61"/>
                <a:gd name="T5" fmla="*/ 108 h 118"/>
                <a:gd name="T6" fmla="*/ 39 w 61"/>
                <a:gd name="T7" fmla="*/ 115 h 118"/>
                <a:gd name="T8" fmla="*/ 46 w 61"/>
                <a:gd name="T9" fmla="*/ 111 h 118"/>
                <a:gd name="T10" fmla="*/ 41 w 61"/>
                <a:gd name="T11" fmla="*/ 105 h 118"/>
                <a:gd name="T12" fmla="*/ 41 w 61"/>
                <a:gd name="T13" fmla="*/ 93 h 118"/>
                <a:gd name="T14" fmla="*/ 60 w 61"/>
                <a:gd name="T15" fmla="*/ 89 h 118"/>
                <a:gd name="T16" fmla="*/ 59 w 61"/>
                <a:gd name="T17" fmla="*/ 87 h 118"/>
                <a:gd name="T18" fmla="*/ 52 w 61"/>
                <a:gd name="T19" fmla="*/ 85 h 118"/>
                <a:gd name="T20" fmla="*/ 29 w 61"/>
                <a:gd name="T21" fmla="*/ 68 h 118"/>
                <a:gd name="T22" fmla="*/ 50 w 61"/>
                <a:gd name="T23" fmla="*/ 51 h 118"/>
                <a:gd name="T24" fmla="*/ 52 w 61"/>
                <a:gd name="T25" fmla="*/ 47 h 118"/>
                <a:gd name="T26" fmla="*/ 55 w 61"/>
                <a:gd name="T27" fmla="*/ 43 h 118"/>
                <a:gd name="T28" fmla="*/ 32 w 61"/>
                <a:gd name="T29" fmla="*/ 28 h 118"/>
                <a:gd name="T30" fmla="*/ 32 w 61"/>
                <a:gd name="T31" fmla="*/ 27 h 118"/>
                <a:gd name="T32" fmla="*/ 51 w 61"/>
                <a:gd name="T33" fmla="*/ 20 h 118"/>
                <a:gd name="T34" fmla="*/ 44 w 61"/>
                <a:gd name="T35" fmla="*/ 3 h 118"/>
                <a:gd name="T36" fmla="*/ 35 w 61"/>
                <a:gd name="T37" fmla="*/ 0 h 118"/>
                <a:gd name="T38" fmla="*/ 44 w 61"/>
                <a:gd name="T39" fmla="*/ 17 h 118"/>
                <a:gd name="T40" fmla="*/ 21 w 61"/>
                <a:gd name="T41" fmla="*/ 27 h 118"/>
                <a:gd name="T42" fmla="*/ 21 w 61"/>
                <a:gd name="T43" fmla="*/ 29 h 118"/>
                <a:gd name="T44" fmla="*/ 47 w 61"/>
                <a:gd name="T45" fmla="*/ 45 h 118"/>
                <a:gd name="T46" fmla="*/ 21 w 61"/>
                <a:gd name="T47" fmla="*/ 50 h 118"/>
                <a:gd name="T48" fmla="*/ 34 w 61"/>
                <a:gd name="T49" fmla="*/ 55 h 118"/>
                <a:gd name="T50" fmla="*/ 13 w 61"/>
                <a:gd name="T51" fmla="*/ 65 h 118"/>
                <a:gd name="T52" fmla="*/ 23 w 61"/>
                <a:gd name="T53" fmla="*/ 77 h 118"/>
                <a:gd name="T54" fmla="*/ 29 w 61"/>
                <a:gd name="T55" fmla="*/ 83 h 118"/>
                <a:gd name="T56" fmla="*/ 1 w 61"/>
                <a:gd name="T57" fmla="*/ 83 h 118"/>
                <a:gd name="T58" fmla="*/ 8 w 61"/>
                <a:gd name="T59" fmla="*/ 85 h 118"/>
                <a:gd name="T60" fmla="*/ 8 w 61"/>
                <a:gd name="T61" fmla="*/ 89 h 118"/>
                <a:gd name="T62" fmla="*/ 0 w 61"/>
                <a:gd name="T63" fmla="*/ 104 h 118"/>
                <a:gd name="T64" fmla="*/ 1 w 61"/>
                <a:gd name="T65" fmla="*/ 11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1" h="118">
                  <a:moveTo>
                    <a:pt x="1" y="117"/>
                  </a:moveTo>
                  <a:lnTo>
                    <a:pt x="1" y="117"/>
                  </a:lnTo>
                  <a:lnTo>
                    <a:pt x="15" y="108"/>
                  </a:lnTo>
                  <a:lnTo>
                    <a:pt x="39" y="115"/>
                  </a:lnTo>
                  <a:lnTo>
                    <a:pt x="46" y="111"/>
                  </a:lnTo>
                  <a:lnTo>
                    <a:pt x="41" y="105"/>
                  </a:lnTo>
                  <a:lnTo>
                    <a:pt x="41" y="93"/>
                  </a:lnTo>
                  <a:lnTo>
                    <a:pt x="60" y="89"/>
                  </a:lnTo>
                  <a:lnTo>
                    <a:pt x="59" y="87"/>
                  </a:lnTo>
                  <a:lnTo>
                    <a:pt x="52" y="85"/>
                  </a:lnTo>
                  <a:lnTo>
                    <a:pt x="29" y="68"/>
                  </a:lnTo>
                  <a:lnTo>
                    <a:pt x="50" y="51"/>
                  </a:lnTo>
                  <a:lnTo>
                    <a:pt x="52" y="47"/>
                  </a:lnTo>
                  <a:lnTo>
                    <a:pt x="55" y="43"/>
                  </a:lnTo>
                  <a:lnTo>
                    <a:pt x="32" y="28"/>
                  </a:lnTo>
                  <a:lnTo>
                    <a:pt x="32" y="27"/>
                  </a:lnTo>
                  <a:lnTo>
                    <a:pt x="51" y="20"/>
                  </a:lnTo>
                  <a:lnTo>
                    <a:pt x="44" y="3"/>
                  </a:lnTo>
                  <a:lnTo>
                    <a:pt x="35" y="0"/>
                  </a:lnTo>
                  <a:lnTo>
                    <a:pt x="44" y="17"/>
                  </a:lnTo>
                  <a:lnTo>
                    <a:pt x="21" y="27"/>
                  </a:lnTo>
                  <a:lnTo>
                    <a:pt x="21" y="29"/>
                  </a:lnTo>
                  <a:lnTo>
                    <a:pt x="47" y="45"/>
                  </a:lnTo>
                  <a:lnTo>
                    <a:pt x="21" y="50"/>
                  </a:lnTo>
                  <a:lnTo>
                    <a:pt x="34" y="55"/>
                  </a:lnTo>
                  <a:lnTo>
                    <a:pt x="13" y="65"/>
                  </a:lnTo>
                  <a:lnTo>
                    <a:pt x="23" y="77"/>
                  </a:lnTo>
                  <a:lnTo>
                    <a:pt x="29" y="83"/>
                  </a:lnTo>
                  <a:lnTo>
                    <a:pt x="1" y="83"/>
                  </a:lnTo>
                  <a:lnTo>
                    <a:pt x="8" y="85"/>
                  </a:lnTo>
                  <a:lnTo>
                    <a:pt x="8" y="89"/>
                  </a:lnTo>
                  <a:lnTo>
                    <a:pt x="0" y="104"/>
                  </a:lnTo>
                  <a:lnTo>
                    <a:pt x="1" y="117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83" name="Freeform 35"/>
            <p:cNvSpPr>
              <a:spLocks/>
            </p:cNvSpPr>
            <p:nvPr/>
          </p:nvSpPr>
          <p:spPr bwMode="auto">
            <a:xfrm>
              <a:off x="579" y="914"/>
              <a:ext cx="8" cy="47"/>
            </a:xfrm>
            <a:custGeom>
              <a:avLst/>
              <a:gdLst>
                <a:gd name="T0" fmla="*/ 3 w 8"/>
                <a:gd name="T1" fmla="*/ 0 h 47"/>
                <a:gd name="T2" fmla="*/ 3 w 8"/>
                <a:gd name="T3" fmla="*/ 12 h 47"/>
                <a:gd name="T4" fmla="*/ 2 w 8"/>
                <a:gd name="T5" fmla="*/ 22 h 47"/>
                <a:gd name="T6" fmla="*/ 0 w 8"/>
                <a:gd name="T7" fmla="*/ 29 h 47"/>
                <a:gd name="T8" fmla="*/ 0 w 8"/>
                <a:gd name="T9" fmla="*/ 46 h 47"/>
                <a:gd name="T10" fmla="*/ 7 w 8"/>
                <a:gd name="T11" fmla="*/ 22 h 47"/>
                <a:gd name="T12" fmla="*/ 3 w 8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7">
                  <a:moveTo>
                    <a:pt x="3" y="0"/>
                  </a:moveTo>
                  <a:lnTo>
                    <a:pt x="3" y="12"/>
                  </a:lnTo>
                  <a:lnTo>
                    <a:pt x="2" y="22"/>
                  </a:lnTo>
                  <a:lnTo>
                    <a:pt x="0" y="29"/>
                  </a:lnTo>
                  <a:lnTo>
                    <a:pt x="0" y="46"/>
                  </a:lnTo>
                  <a:lnTo>
                    <a:pt x="7" y="22"/>
                  </a:lnTo>
                  <a:lnTo>
                    <a:pt x="3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84" name="Freeform 36"/>
            <p:cNvSpPr>
              <a:spLocks/>
            </p:cNvSpPr>
            <p:nvPr/>
          </p:nvSpPr>
          <p:spPr bwMode="auto">
            <a:xfrm>
              <a:off x="564" y="878"/>
              <a:ext cx="11" cy="29"/>
            </a:xfrm>
            <a:custGeom>
              <a:avLst/>
              <a:gdLst>
                <a:gd name="T0" fmla="*/ 3 w 11"/>
                <a:gd name="T1" fmla="*/ 0 h 29"/>
                <a:gd name="T2" fmla="*/ 0 w 11"/>
                <a:gd name="T3" fmla="*/ 10 h 29"/>
                <a:gd name="T4" fmla="*/ 2 w 11"/>
                <a:gd name="T5" fmla="*/ 28 h 29"/>
                <a:gd name="T6" fmla="*/ 10 w 11"/>
                <a:gd name="T7" fmla="*/ 11 h 29"/>
                <a:gd name="T8" fmla="*/ 3 w 11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29">
                  <a:moveTo>
                    <a:pt x="3" y="0"/>
                  </a:moveTo>
                  <a:lnTo>
                    <a:pt x="0" y="10"/>
                  </a:lnTo>
                  <a:lnTo>
                    <a:pt x="2" y="28"/>
                  </a:lnTo>
                  <a:lnTo>
                    <a:pt x="10" y="11"/>
                  </a:lnTo>
                  <a:lnTo>
                    <a:pt x="3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85" name="Freeform 37"/>
            <p:cNvSpPr>
              <a:spLocks/>
            </p:cNvSpPr>
            <p:nvPr/>
          </p:nvSpPr>
          <p:spPr bwMode="auto">
            <a:xfrm>
              <a:off x="548" y="830"/>
              <a:ext cx="5" cy="28"/>
            </a:xfrm>
            <a:custGeom>
              <a:avLst/>
              <a:gdLst>
                <a:gd name="T0" fmla="*/ 0 w 5"/>
                <a:gd name="T1" fmla="*/ 0 h 28"/>
                <a:gd name="T2" fmla="*/ 2 w 5"/>
                <a:gd name="T3" fmla="*/ 27 h 28"/>
                <a:gd name="T4" fmla="*/ 4 w 5"/>
                <a:gd name="T5" fmla="*/ 14 h 28"/>
                <a:gd name="T6" fmla="*/ 4 w 5"/>
                <a:gd name="T7" fmla="*/ 9 h 28"/>
                <a:gd name="T8" fmla="*/ 0 w 5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8">
                  <a:moveTo>
                    <a:pt x="0" y="0"/>
                  </a:moveTo>
                  <a:lnTo>
                    <a:pt x="2" y="27"/>
                  </a:lnTo>
                  <a:lnTo>
                    <a:pt x="4" y="14"/>
                  </a:lnTo>
                  <a:lnTo>
                    <a:pt x="4" y="9"/>
                  </a:lnTo>
                  <a:lnTo>
                    <a:pt x="0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86" name="Freeform 38"/>
            <p:cNvSpPr>
              <a:spLocks/>
            </p:cNvSpPr>
            <p:nvPr/>
          </p:nvSpPr>
          <p:spPr bwMode="auto">
            <a:xfrm>
              <a:off x="522" y="791"/>
              <a:ext cx="5" cy="9"/>
            </a:xfrm>
            <a:custGeom>
              <a:avLst/>
              <a:gdLst>
                <a:gd name="T0" fmla="*/ 1 w 5"/>
                <a:gd name="T1" fmla="*/ 0 h 9"/>
                <a:gd name="T2" fmla="*/ 1 w 5"/>
                <a:gd name="T3" fmla="*/ 1 h 9"/>
                <a:gd name="T4" fmla="*/ 1 w 5"/>
                <a:gd name="T5" fmla="*/ 4 h 9"/>
                <a:gd name="T6" fmla="*/ 0 w 5"/>
                <a:gd name="T7" fmla="*/ 7 h 9"/>
                <a:gd name="T8" fmla="*/ 1 w 5"/>
                <a:gd name="T9" fmla="*/ 8 h 9"/>
                <a:gd name="T10" fmla="*/ 4 w 5"/>
                <a:gd name="T11" fmla="*/ 6 h 9"/>
                <a:gd name="T12" fmla="*/ 4 w 5"/>
                <a:gd name="T13" fmla="*/ 3 h 9"/>
                <a:gd name="T14" fmla="*/ 2 w 5"/>
                <a:gd name="T15" fmla="*/ 0 h 9"/>
                <a:gd name="T16" fmla="*/ 1 w 5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9">
                  <a:moveTo>
                    <a:pt x="1" y="0"/>
                  </a:moveTo>
                  <a:lnTo>
                    <a:pt x="1" y="1"/>
                  </a:lnTo>
                  <a:lnTo>
                    <a:pt x="1" y="4"/>
                  </a:lnTo>
                  <a:lnTo>
                    <a:pt x="0" y="7"/>
                  </a:lnTo>
                  <a:lnTo>
                    <a:pt x="1" y="8"/>
                  </a:lnTo>
                  <a:lnTo>
                    <a:pt x="4" y="6"/>
                  </a:lnTo>
                  <a:lnTo>
                    <a:pt x="4" y="3"/>
                  </a:lnTo>
                  <a:lnTo>
                    <a:pt x="2" y="0"/>
                  </a:lnTo>
                  <a:lnTo>
                    <a:pt x="1" y="0"/>
                  </a:lnTo>
                </a:path>
              </a:pathLst>
            </a:custGeom>
            <a:solidFill>
              <a:srgbClr val="400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87" name="Freeform 39"/>
            <p:cNvSpPr>
              <a:spLocks/>
            </p:cNvSpPr>
            <p:nvPr/>
          </p:nvSpPr>
          <p:spPr bwMode="auto">
            <a:xfrm>
              <a:off x="507" y="951"/>
              <a:ext cx="40" cy="143"/>
            </a:xfrm>
            <a:custGeom>
              <a:avLst/>
              <a:gdLst>
                <a:gd name="T0" fmla="*/ 0 w 40"/>
                <a:gd name="T1" fmla="*/ 38 h 143"/>
                <a:gd name="T2" fmla="*/ 14 w 40"/>
                <a:gd name="T3" fmla="*/ 102 h 143"/>
                <a:gd name="T4" fmla="*/ 35 w 40"/>
                <a:gd name="T5" fmla="*/ 142 h 143"/>
                <a:gd name="T6" fmla="*/ 39 w 40"/>
                <a:gd name="T7" fmla="*/ 138 h 143"/>
                <a:gd name="T8" fmla="*/ 33 w 40"/>
                <a:gd name="T9" fmla="*/ 76 h 143"/>
                <a:gd name="T10" fmla="*/ 24 w 40"/>
                <a:gd name="T11" fmla="*/ 67 h 143"/>
                <a:gd name="T12" fmla="*/ 21 w 40"/>
                <a:gd name="T13" fmla="*/ 51 h 143"/>
                <a:gd name="T14" fmla="*/ 13 w 40"/>
                <a:gd name="T15" fmla="*/ 36 h 143"/>
                <a:gd name="T16" fmla="*/ 5 w 40"/>
                <a:gd name="T17" fmla="*/ 7 h 143"/>
                <a:gd name="T18" fmla="*/ 0 w 40"/>
                <a:gd name="T19" fmla="*/ 0 h 143"/>
                <a:gd name="T20" fmla="*/ 0 w 40"/>
                <a:gd name="T21" fmla="*/ 3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0" h="143">
                  <a:moveTo>
                    <a:pt x="0" y="38"/>
                  </a:moveTo>
                  <a:lnTo>
                    <a:pt x="14" y="102"/>
                  </a:lnTo>
                  <a:lnTo>
                    <a:pt x="35" y="142"/>
                  </a:lnTo>
                  <a:lnTo>
                    <a:pt x="39" y="138"/>
                  </a:lnTo>
                  <a:lnTo>
                    <a:pt x="33" y="76"/>
                  </a:lnTo>
                  <a:lnTo>
                    <a:pt x="24" y="67"/>
                  </a:lnTo>
                  <a:lnTo>
                    <a:pt x="21" y="51"/>
                  </a:lnTo>
                  <a:lnTo>
                    <a:pt x="13" y="36"/>
                  </a:lnTo>
                  <a:lnTo>
                    <a:pt x="5" y="7"/>
                  </a:lnTo>
                  <a:lnTo>
                    <a:pt x="0" y="0"/>
                  </a:lnTo>
                  <a:lnTo>
                    <a:pt x="0" y="38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88" name="Freeform 40"/>
            <p:cNvSpPr>
              <a:spLocks/>
            </p:cNvSpPr>
            <p:nvPr/>
          </p:nvSpPr>
          <p:spPr bwMode="auto">
            <a:xfrm>
              <a:off x="345" y="822"/>
              <a:ext cx="46" cy="185"/>
            </a:xfrm>
            <a:custGeom>
              <a:avLst/>
              <a:gdLst>
                <a:gd name="T0" fmla="*/ 10 w 46"/>
                <a:gd name="T1" fmla="*/ 2 h 185"/>
                <a:gd name="T2" fmla="*/ 8 w 46"/>
                <a:gd name="T3" fmla="*/ 7 h 185"/>
                <a:gd name="T4" fmla="*/ 4 w 46"/>
                <a:gd name="T5" fmla="*/ 12 h 185"/>
                <a:gd name="T6" fmla="*/ 0 w 46"/>
                <a:gd name="T7" fmla="*/ 50 h 185"/>
                <a:gd name="T8" fmla="*/ 3 w 46"/>
                <a:gd name="T9" fmla="*/ 101 h 185"/>
                <a:gd name="T10" fmla="*/ 7 w 46"/>
                <a:gd name="T11" fmla="*/ 114 h 185"/>
                <a:gd name="T12" fmla="*/ 20 w 46"/>
                <a:gd name="T13" fmla="*/ 158 h 185"/>
                <a:gd name="T14" fmla="*/ 31 w 46"/>
                <a:gd name="T15" fmla="*/ 184 h 185"/>
                <a:gd name="T16" fmla="*/ 45 w 46"/>
                <a:gd name="T17" fmla="*/ 137 h 185"/>
                <a:gd name="T18" fmla="*/ 31 w 46"/>
                <a:gd name="T19" fmla="*/ 38 h 185"/>
                <a:gd name="T20" fmla="*/ 27 w 46"/>
                <a:gd name="T21" fmla="*/ 17 h 185"/>
                <a:gd name="T22" fmla="*/ 16 w 46"/>
                <a:gd name="T23" fmla="*/ 0 h 185"/>
                <a:gd name="T24" fmla="*/ 14 w 46"/>
                <a:gd name="T25" fmla="*/ 16 h 185"/>
                <a:gd name="T26" fmla="*/ 10 w 46"/>
                <a:gd name="T27" fmla="*/ 2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185">
                  <a:moveTo>
                    <a:pt x="10" y="2"/>
                  </a:moveTo>
                  <a:lnTo>
                    <a:pt x="8" y="7"/>
                  </a:lnTo>
                  <a:lnTo>
                    <a:pt x="4" y="12"/>
                  </a:lnTo>
                  <a:lnTo>
                    <a:pt x="0" y="50"/>
                  </a:lnTo>
                  <a:lnTo>
                    <a:pt x="3" y="101"/>
                  </a:lnTo>
                  <a:lnTo>
                    <a:pt x="7" y="114"/>
                  </a:lnTo>
                  <a:lnTo>
                    <a:pt x="20" y="158"/>
                  </a:lnTo>
                  <a:lnTo>
                    <a:pt x="31" y="184"/>
                  </a:lnTo>
                  <a:lnTo>
                    <a:pt x="45" y="137"/>
                  </a:lnTo>
                  <a:lnTo>
                    <a:pt x="31" y="38"/>
                  </a:lnTo>
                  <a:lnTo>
                    <a:pt x="27" y="17"/>
                  </a:lnTo>
                  <a:lnTo>
                    <a:pt x="16" y="0"/>
                  </a:lnTo>
                  <a:lnTo>
                    <a:pt x="14" y="16"/>
                  </a:lnTo>
                  <a:lnTo>
                    <a:pt x="10" y="2"/>
                  </a:lnTo>
                </a:path>
              </a:pathLst>
            </a:custGeom>
            <a:solidFill>
              <a:srgbClr val="0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89" name="Freeform 41"/>
            <p:cNvSpPr>
              <a:spLocks/>
            </p:cNvSpPr>
            <p:nvPr/>
          </p:nvSpPr>
          <p:spPr bwMode="auto">
            <a:xfrm>
              <a:off x="320" y="829"/>
              <a:ext cx="23" cy="83"/>
            </a:xfrm>
            <a:custGeom>
              <a:avLst/>
              <a:gdLst>
                <a:gd name="T0" fmla="*/ 0 w 23"/>
                <a:gd name="T1" fmla="*/ 0 h 83"/>
                <a:gd name="T2" fmla="*/ 6 w 23"/>
                <a:gd name="T3" fmla="*/ 8 h 83"/>
                <a:gd name="T4" fmla="*/ 10 w 23"/>
                <a:gd name="T5" fmla="*/ 13 h 83"/>
                <a:gd name="T6" fmla="*/ 13 w 23"/>
                <a:gd name="T7" fmla="*/ 13 h 83"/>
                <a:gd name="T8" fmla="*/ 15 w 23"/>
                <a:gd name="T9" fmla="*/ 10 h 83"/>
                <a:gd name="T10" fmla="*/ 17 w 23"/>
                <a:gd name="T11" fmla="*/ 3 h 83"/>
                <a:gd name="T12" fmla="*/ 19 w 23"/>
                <a:gd name="T13" fmla="*/ 1 h 83"/>
                <a:gd name="T14" fmla="*/ 22 w 23"/>
                <a:gd name="T15" fmla="*/ 82 h 83"/>
                <a:gd name="T16" fmla="*/ 1 w 23"/>
                <a:gd name="T17" fmla="*/ 2 h 83"/>
                <a:gd name="T18" fmla="*/ 0 w 23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83">
                  <a:moveTo>
                    <a:pt x="0" y="0"/>
                  </a:moveTo>
                  <a:lnTo>
                    <a:pt x="6" y="8"/>
                  </a:lnTo>
                  <a:lnTo>
                    <a:pt x="10" y="13"/>
                  </a:lnTo>
                  <a:lnTo>
                    <a:pt x="13" y="13"/>
                  </a:lnTo>
                  <a:lnTo>
                    <a:pt x="15" y="10"/>
                  </a:lnTo>
                  <a:lnTo>
                    <a:pt x="17" y="3"/>
                  </a:lnTo>
                  <a:lnTo>
                    <a:pt x="19" y="1"/>
                  </a:lnTo>
                  <a:lnTo>
                    <a:pt x="22" y="82"/>
                  </a:lnTo>
                  <a:lnTo>
                    <a:pt x="1" y="2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90" name="Freeform 42"/>
            <p:cNvSpPr>
              <a:spLocks/>
            </p:cNvSpPr>
            <p:nvPr/>
          </p:nvSpPr>
          <p:spPr bwMode="auto">
            <a:xfrm>
              <a:off x="374" y="838"/>
              <a:ext cx="18" cy="105"/>
            </a:xfrm>
            <a:custGeom>
              <a:avLst/>
              <a:gdLst>
                <a:gd name="T0" fmla="*/ 0 w 18"/>
                <a:gd name="T1" fmla="*/ 0 h 105"/>
                <a:gd name="T2" fmla="*/ 2 w 18"/>
                <a:gd name="T3" fmla="*/ 14 h 105"/>
                <a:gd name="T4" fmla="*/ 5 w 18"/>
                <a:gd name="T5" fmla="*/ 31 h 105"/>
                <a:gd name="T6" fmla="*/ 8 w 18"/>
                <a:gd name="T7" fmla="*/ 48 h 105"/>
                <a:gd name="T8" fmla="*/ 10 w 18"/>
                <a:gd name="T9" fmla="*/ 71 h 105"/>
                <a:gd name="T10" fmla="*/ 14 w 18"/>
                <a:gd name="T11" fmla="*/ 91 h 105"/>
                <a:gd name="T12" fmla="*/ 15 w 18"/>
                <a:gd name="T13" fmla="*/ 104 h 105"/>
                <a:gd name="T14" fmla="*/ 17 w 18"/>
                <a:gd name="T15" fmla="*/ 86 h 105"/>
                <a:gd name="T16" fmla="*/ 0 w 1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05">
                  <a:moveTo>
                    <a:pt x="0" y="0"/>
                  </a:moveTo>
                  <a:lnTo>
                    <a:pt x="2" y="14"/>
                  </a:lnTo>
                  <a:lnTo>
                    <a:pt x="5" y="31"/>
                  </a:lnTo>
                  <a:lnTo>
                    <a:pt x="8" y="48"/>
                  </a:lnTo>
                  <a:lnTo>
                    <a:pt x="10" y="71"/>
                  </a:lnTo>
                  <a:lnTo>
                    <a:pt x="14" y="91"/>
                  </a:lnTo>
                  <a:lnTo>
                    <a:pt x="15" y="104"/>
                  </a:lnTo>
                  <a:lnTo>
                    <a:pt x="17" y="86"/>
                  </a:lnTo>
                  <a:lnTo>
                    <a:pt x="0" y="0"/>
                  </a:lnTo>
                </a:path>
              </a:pathLst>
            </a:custGeom>
            <a:solidFill>
              <a:srgbClr val="60606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91" name="Freeform 43"/>
            <p:cNvSpPr>
              <a:spLocks/>
            </p:cNvSpPr>
            <p:nvPr/>
          </p:nvSpPr>
          <p:spPr bwMode="auto">
            <a:xfrm>
              <a:off x="351" y="800"/>
              <a:ext cx="11" cy="10"/>
            </a:xfrm>
            <a:custGeom>
              <a:avLst/>
              <a:gdLst>
                <a:gd name="T0" fmla="*/ 1 w 11"/>
                <a:gd name="T1" fmla="*/ 9 h 10"/>
                <a:gd name="T2" fmla="*/ 7 w 11"/>
                <a:gd name="T3" fmla="*/ 8 h 10"/>
                <a:gd name="T4" fmla="*/ 10 w 11"/>
                <a:gd name="T5" fmla="*/ 8 h 10"/>
                <a:gd name="T6" fmla="*/ 10 w 11"/>
                <a:gd name="T7" fmla="*/ 3 h 10"/>
                <a:gd name="T8" fmla="*/ 10 w 11"/>
                <a:gd name="T9" fmla="*/ 0 h 10"/>
                <a:gd name="T10" fmla="*/ 7 w 11"/>
                <a:gd name="T11" fmla="*/ 1 h 10"/>
                <a:gd name="T12" fmla="*/ 3 w 11"/>
                <a:gd name="T13" fmla="*/ 5 h 10"/>
                <a:gd name="T14" fmla="*/ 0 w 11"/>
                <a:gd name="T15" fmla="*/ 6 h 10"/>
                <a:gd name="T16" fmla="*/ 0 w 11"/>
                <a:gd name="T17" fmla="*/ 9 h 10"/>
                <a:gd name="T18" fmla="*/ 1 w 11"/>
                <a:gd name="T1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0">
                  <a:moveTo>
                    <a:pt x="1" y="9"/>
                  </a:moveTo>
                  <a:lnTo>
                    <a:pt x="7" y="8"/>
                  </a:lnTo>
                  <a:lnTo>
                    <a:pt x="10" y="8"/>
                  </a:lnTo>
                  <a:lnTo>
                    <a:pt x="10" y="3"/>
                  </a:lnTo>
                  <a:lnTo>
                    <a:pt x="10" y="0"/>
                  </a:lnTo>
                  <a:lnTo>
                    <a:pt x="7" y="1"/>
                  </a:lnTo>
                  <a:lnTo>
                    <a:pt x="3" y="5"/>
                  </a:lnTo>
                  <a:lnTo>
                    <a:pt x="0" y="6"/>
                  </a:lnTo>
                  <a:lnTo>
                    <a:pt x="0" y="9"/>
                  </a:lnTo>
                  <a:lnTo>
                    <a:pt x="1" y="9"/>
                  </a:lnTo>
                </a:path>
              </a:pathLst>
            </a:custGeom>
            <a:solidFill>
              <a:srgbClr val="0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92" name="Rectangle 44"/>
            <p:cNvSpPr>
              <a:spLocks noChangeArrowheads="1"/>
            </p:cNvSpPr>
            <p:nvPr/>
          </p:nvSpPr>
          <p:spPr bwMode="auto">
            <a:xfrm>
              <a:off x="100" y="1137"/>
              <a:ext cx="509" cy="14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604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1693" name="Rectangle 45"/>
            <p:cNvSpPr>
              <a:spLocks noChangeArrowheads="1"/>
            </p:cNvSpPr>
            <p:nvPr/>
          </p:nvSpPr>
          <p:spPr bwMode="auto">
            <a:xfrm>
              <a:off x="111" y="1162"/>
              <a:ext cx="483" cy="126"/>
            </a:xfrm>
            <a:prstGeom prst="rect">
              <a:avLst/>
            </a:prstGeom>
            <a:solidFill>
              <a:srgbClr val="808080"/>
            </a:solidFill>
            <a:ln w="12700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1694" name="Freeform 46"/>
            <p:cNvSpPr>
              <a:spLocks/>
            </p:cNvSpPr>
            <p:nvPr/>
          </p:nvSpPr>
          <p:spPr bwMode="auto">
            <a:xfrm>
              <a:off x="107" y="1156"/>
              <a:ext cx="509" cy="141"/>
            </a:xfrm>
            <a:custGeom>
              <a:avLst/>
              <a:gdLst>
                <a:gd name="T0" fmla="*/ 0 w 509"/>
                <a:gd name="T1" fmla="*/ 140 h 141"/>
                <a:gd name="T2" fmla="*/ 0 w 509"/>
                <a:gd name="T3" fmla="*/ 0 h 141"/>
                <a:gd name="T4" fmla="*/ 508 w 509"/>
                <a:gd name="T5" fmla="*/ 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9" h="141">
                  <a:moveTo>
                    <a:pt x="0" y="140"/>
                  </a:moveTo>
                  <a:lnTo>
                    <a:pt x="0" y="0"/>
                  </a:lnTo>
                  <a:lnTo>
                    <a:pt x="508" y="1"/>
                  </a:lnTo>
                </a:path>
              </a:pathLst>
            </a:custGeom>
            <a:noFill/>
            <a:ln w="50800" cap="rnd" cmpd="sng">
              <a:solidFill>
                <a:srgbClr val="50505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95" name="Freeform 47"/>
            <p:cNvSpPr>
              <a:spLocks/>
            </p:cNvSpPr>
            <p:nvPr/>
          </p:nvSpPr>
          <p:spPr bwMode="auto">
            <a:xfrm>
              <a:off x="303" y="751"/>
              <a:ext cx="54" cy="41"/>
            </a:xfrm>
            <a:custGeom>
              <a:avLst/>
              <a:gdLst>
                <a:gd name="T0" fmla="*/ 0 w 54"/>
                <a:gd name="T1" fmla="*/ 0 h 41"/>
                <a:gd name="T2" fmla="*/ 8 w 54"/>
                <a:gd name="T3" fmla="*/ 17 h 41"/>
                <a:gd name="T4" fmla="*/ 33 w 54"/>
                <a:gd name="T5" fmla="*/ 36 h 41"/>
                <a:gd name="T6" fmla="*/ 47 w 54"/>
                <a:gd name="T7" fmla="*/ 40 h 41"/>
                <a:gd name="T8" fmla="*/ 53 w 54"/>
                <a:gd name="T9" fmla="*/ 24 h 41"/>
                <a:gd name="T10" fmla="*/ 5 w 54"/>
                <a:gd name="T11" fmla="*/ 7 h 41"/>
                <a:gd name="T12" fmla="*/ 0 w 54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41">
                  <a:moveTo>
                    <a:pt x="0" y="0"/>
                  </a:moveTo>
                  <a:lnTo>
                    <a:pt x="8" y="17"/>
                  </a:lnTo>
                  <a:lnTo>
                    <a:pt x="33" y="36"/>
                  </a:lnTo>
                  <a:lnTo>
                    <a:pt x="47" y="40"/>
                  </a:lnTo>
                  <a:lnTo>
                    <a:pt x="53" y="24"/>
                  </a:lnTo>
                  <a:lnTo>
                    <a:pt x="5" y="7"/>
                  </a:lnTo>
                  <a:lnTo>
                    <a:pt x="0" y="0"/>
                  </a:lnTo>
                </a:path>
              </a:pathLst>
            </a:custGeom>
            <a:solidFill>
              <a:srgbClr val="FF8080"/>
            </a:solidFill>
            <a:ln w="12700" cap="rnd" cmpd="sng">
              <a:solidFill>
                <a:srgbClr val="FF808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96" name="Freeform 48"/>
            <p:cNvSpPr>
              <a:spLocks/>
            </p:cNvSpPr>
            <p:nvPr/>
          </p:nvSpPr>
          <p:spPr bwMode="auto">
            <a:xfrm>
              <a:off x="275" y="664"/>
              <a:ext cx="141" cy="121"/>
            </a:xfrm>
            <a:custGeom>
              <a:avLst/>
              <a:gdLst>
                <a:gd name="T0" fmla="*/ 0 w 141"/>
                <a:gd name="T1" fmla="*/ 4 h 121"/>
                <a:gd name="T2" fmla="*/ 1 w 141"/>
                <a:gd name="T3" fmla="*/ 10 h 121"/>
                <a:gd name="T4" fmla="*/ 3 w 141"/>
                <a:gd name="T5" fmla="*/ 16 h 121"/>
                <a:gd name="T6" fmla="*/ 4 w 141"/>
                <a:gd name="T7" fmla="*/ 25 h 121"/>
                <a:gd name="T8" fmla="*/ 7 w 141"/>
                <a:gd name="T9" fmla="*/ 31 h 121"/>
                <a:gd name="T10" fmla="*/ 10 w 141"/>
                <a:gd name="T11" fmla="*/ 49 h 121"/>
                <a:gd name="T12" fmla="*/ 15 w 141"/>
                <a:gd name="T13" fmla="*/ 60 h 121"/>
                <a:gd name="T14" fmla="*/ 16 w 141"/>
                <a:gd name="T15" fmla="*/ 66 h 121"/>
                <a:gd name="T16" fmla="*/ 22 w 141"/>
                <a:gd name="T17" fmla="*/ 74 h 121"/>
                <a:gd name="T18" fmla="*/ 25 w 141"/>
                <a:gd name="T19" fmla="*/ 79 h 121"/>
                <a:gd name="T20" fmla="*/ 26 w 141"/>
                <a:gd name="T21" fmla="*/ 85 h 121"/>
                <a:gd name="T22" fmla="*/ 31 w 141"/>
                <a:gd name="T23" fmla="*/ 92 h 121"/>
                <a:gd name="T24" fmla="*/ 42 w 141"/>
                <a:gd name="T25" fmla="*/ 98 h 121"/>
                <a:gd name="T26" fmla="*/ 49 w 141"/>
                <a:gd name="T27" fmla="*/ 103 h 121"/>
                <a:gd name="T28" fmla="*/ 65 w 141"/>
                <a:gd name="T29" fmla="*/ 106 h 121"/>
                <a:gd name="T30" fmla="*/ 75 w 141"/>
                <a:gd name="T31" fmla="*/ 105 h 121"/>
                <a:gd name="T32" fmla="*/ 73 w 141"/>
                <a:gd name="T33" fmla="*/ 118 h 121"/>
                <a:gd name="T34" fmla="*/ 71 w 141"/>
                <a:gd name="T35" fmla="*/ 120 h 121"/>
                <a:gd name="T36" fmla="*/ 87 w 141"/>
                <a:gd name="T37" fmla="*/ 119 h 121"/>
                <a:gd name="T38" fmla="*/ 119 w 141"/>
                <a:gd name="T39" fmla="*/ 66 h 121"/>
                <a:gd name="T40" fmla="*/ 122 w 141"/>
                <a:gd name="T41" fmla="*/ 45 h 121"/>
                <a:gd name="T42" fmla="*/ 134 w 141"/>
                <a:gd name="T43" fmla="*/ 29 h 121"/>
                <a:gd name="T44" fmla="*/ 139 w 141"/>
                <a:gd name="T45" fmla="*/ 17 h 121"/>
                <a:gd name="T46" fmla="*/ 140 w 141"/>
                <a:gd name="T47" fmla="*/ 11 h 121"/>
                <a:gd name="T48" fmla="*/ 139 w 141"/>
                <a:gd name="T49" fmla="*/ 4 h 121"/>
                <a:gd name="T50" fmla="*/ 136 w 141"/>
                <a:gd name="T51" fmla="*/ 0 h 121"/>
                <a:gd name="T52" fmla="*/ 0 w 141"/>
                <a:gd name="T53" fmla="*/ 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1" h="121">
                  <a:moveTo>
                    <a:pt x="0" y="4"/>
                  </a:moveTo>
                  <a:lnTo>
                    <a:pt x="1" y="10"/>
                  </a:lnTo>
                  <a:lnTo>
                    <a:pt x="3" y="16"/>
                  </a:lnTo>
                  <a:lnTo>
                    <a:pt x="4" y="25"/>
                  </a:lnTo>
                  <a:lnTo>
                    <a:pt x="7" y="31"/>
                  </a:lnTo>
                  <a:lnTo>
                    <a:pt x="10" y="49"/>
                  </a:lnTo>
                  <a:lnTo>
                    <a:pt x="15" y="60"/>
                  </a:lnTo>
                  <a:lnTo>
                    <a:pt x="16" y="66"/>
                  </a:lnTo>
                  <a:lnTo>
                    <a:pt x="22" y="74"/>
                  </a:lnTo>
                  <a:lnTo>
                    <a:pt x="25" y="79"/>
                  </a:lnTo>
                  <a:lnTo>
                    <a:pt x="26" y="85"/>
                  </a:lnTo>
                  <a:lnTo>
                    <a:pt x="31" y="92"/>
                  </a:lnTo>
                  <a:lnTo>
                    <a:pt x="42" y="98"/>
                  </a:lnTo>
                  <a:lnTo>
                    <a:pt x="49" y="103"/>
                  </a:lnTo>
                  <a:lnTo>
                    <a:pt x="65" y="106"/>
                  </a:lnTo>
                  <a:lnTo>
                    <a:pt x="75" y="105"/>
                  </a:lnTo>
                  <a:lnTo>
                    <a:pt x="73" y="118"/>
                  </a:lnTo>
                  <a:lnTo>
                    <a:pt x="71" y="120"/>
                  </a:lnTo>
                  <a:lnTo>
                    <a:pt x="87" y="119"/>
                  </a:lnTo>
                  <a:lnTo>
                    <a:pt x="119" y="66"/>
                  </a:lnTo>
                  <a:lnTo>
                    <a:pt x="122" y="45"/>
                  </a:lnTo>
                  <a:lnTo>
                    <a:pt x="134" y="29"/>
                  </a:lnTo>
                  <a:lnTo>
                    <a:pt x="139" y="17"/>
                  </a:lnTo>
                  <a:lnTo>
                    <a:pt x="140" y="11"/>
                  </a:lnTo>
                  <a:lnTo>
                    <a:pt x="139" y="4"/>
                  </a:lnTo>
                  <a:lnTo>
                    <a:pt x="136" y="0"/>
                  </a:lnTo>
                  <a:lnTo>
                    <a:pt x="0" y="4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97" name="Freeform 49"/>
            <p:cNvSpPr>
              <a:spLocks/>
            </p:cNvSpPr>
            <p:nvPr/>
          </p:nvSpPr>
          <p:spPr bwMode="auto">
            <a:xfrm>
              <a:off x="269" y="656"/>
              <a:ext cx="16" cy="49"/>
            </a:xfrm>
            <a:custGeom>
              <a:avLst/>
              <a:gdLst>
                <a:gd name="T0" fmla="*/ 7 w 16"/>
                <a:gd name="T1" fmla="*/ 9 h 49"/>
                <a:gd name="T2" fmla="*/ 7 w 16"/>
                <a:gd name="T3" fmla="*/ 5 h 49"/>
                <a:gd name="T4" fmla="*/ 0 w 16"/>
                <a:gd name="T5" fmla="*/ 0 h 49"/>
                <a:gd name="T6" fmla="*/ 0 w 16"/>
                <a:gd name="T7" fmla="*/ 5 h 49"/>
                <a:gd name="T8" fmla="*/ 1 w 16"/>
                <a:gd name="T9" fmla="*/ 14 h 49"/>
                <a:gd name="T10" fmla="*/ 1 w 16"/>
                <a:gd name="T11" fmla="*/ 24 h 49"/>
                <a:gd name="T12" fmla="*/ 2 w 16"/>
                <a:gd name="T13" fmla="*/ 28 h 49"/>
                <a:gd name="T14" fmla="*/ 3 w 16"/>
                <a:gd name="T15" fmla="*/ 33 h 49"/>
                <a:gd name="T16" fmla="*/ 6 w 16"/>
                <a:gd name="T17" fmla="*/ 37 h 49"/>
                <a:gd name="T18" fmla="*/ 8 w 16"/>
                <a:gd name="T19" fmla="*/ 40 h 49"/>
                <a:gd name="T20" fmla="*/ 11 w 16"/>
                <a:gd name="T21" fmla="*/ 44 h 49"/>
                <a:gd name="T22" fmla="*/ 13 w 16"/>
                <a:gd name="T23" fmla="*/ 47 h 49"/>
                <a:gd name="T24" fmla="*/ 15 w 16"/>
                <a:gd name="T25" fmla="*/ 48 h 49"/>
                <a:gd name="T26" fmla="*/ 7 w 16"/>
                <a:gd name="T27" fmla="*/ 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49">
                  <a:moveTo>
                    <a:pt x="7" y="9"/>
                  </a:moveTo>
                  <a:lnTo>
                    <a:pt x="7" y="5"/>
                  </a:lnTo>
                  <a:lnTo>
                    <a:pt x="0" y="0"/>
                  </a:lnTo>
                  <a:lnTo>
                    <a:pt x="0" y="5"/>
                  </a:lnTo>
                  <a:lnTo>
                    <a:pt x="1" y="14"/>
                  </a:lnTo>
                  <a:lnTo>
                    <a:pt x="1" y="24"/>
                  </a:lnTo>
                  <a:lnTo>
                    <a:pt x="2" y="28"/>
                  </a:lnTo>
                  <a:lnTo>
                    <a:pt x="3" y="33"/>
                  </a:lnTo>
                  <a:lnTo>
                    <a:pt x="6" y="37"/>
                  </a:lnTo>
                  <a:lnTo>
                    <a:pt x="8" y="40"/>
                  </a:lnTo>
                  <a:lnTo>
                    <a:pt x="11" y="44"/>
                  </a:lnTo>
                  <a:lnTo>
                    <a:pt x="13" y="47"/>
                  </a:lnTo>
                  <a:lnTo>
                    <a:pt x="15" y="48"/>
                  </a:lnTo>
                  <a:lnTo>
                    <a:pt x="7" y="9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98" name="Freeform 50"/>
            <p:cNvSpPr>
              <a:spLocks/>
            </p:cNvSpPr>
            <p:nvPr/>
          </p:nvSpPr>
          <p:spPr bwMode="auto">
            <a:xfrm>
              <a:off x="263" y="569"/>
              <a:ext cx="156" cy="105"/>
            </a:xfrm>
            <a:custGeom>
              <a:avLst/>
              <a:gdLst>
                <a:gd name="T0" fmla="*/ 12 w 156"/>
                <a:gd name="T1" fmla="*/ 94 h 105"/>
                <a:gd name="T2" fmla="*/ 137 w 156"/>
                <a:gd name="T3" fmla="*/ 104 h 105"/>
                <a:gd name="T4" fmla="*/ 149 w 156"/>
                <a:gd name="T5" fmla="*/ 94 h 105"/>
                <a:gd name="T6" fmla="*/ 153 w 156"/>
                <a:gd name="T7" fmla="*/ 86 h 105"/>
                <a:gd name="T8" fmla="*/ 155 w 156"/>
                <a:gd name="T9" fmla="*/ 78 h 105"/>
                <a:gd name="T10" fmla="*/ 154 w 156"/>
                <a:gd name="T11" fmla="*/ 59 h 105"/>
                <a:gd name="T12" fmla="*/ 148 w 156"/>
                <a:gd name="T13" fmla="*/ 39 h 105"/>
                <a:gd name="T14" fmla="*/ 139 w 156"/>
                <a:gd name="T15" fmla="*/ 22 h 105"/>
                <a:gd name="T16" fmla="*/ 128 w 156"/>
                <a:gd name="T17" fmla="*/ 12 h 105"/>
                <a:gd name="T18" fmla="*/ 119 w 156"/>
                <a:gd name="T19" fmla="*/ 10 h 105"/>
                <a:gd name="T20" fmla="*/ 107 w 156"/>
                <a:gd name="T21" fmla="*/ 6 h 105"/>
                <a:gd name="T22" fmla="*/ 94 w 156"/>
                <a:gd name="T23" fmla="*/ 0 h 105"/>
                <a:gd name="T24" fmla="*/ 77 w 156"/>
                <a:gd name="T25" fmla="*/ 0 h 105"/>
                <a:gd name="T26" fmla="*/ 59 w 156"/>
                <a:gd name="T27" fmla="*/ 2 h 105"/>
                <a:gd name="T28" fmla="*/ 42 w 156"/>
                <a:gd name="T29" fmla="*/ 9 h 105"/>
                <a:gd name="T30" fmla="*/ 33 w 156"/>
                <a:gd name="T31" fmla="*/ 13 h 105"/>
                <a:gd name="T32" fmla="*/ 20 w 156"/>
                <a:gd name="T33" fmla="*/ 19 h 105"/>
                <a:gd name="T34" fmla="*/ 11 w 156"/>
                <a:gd name="T35" fmla="*/ 30 h 105"/>
                <a:gd name="T36" fmla="*/ 6 w 156"/>
                <a:gd name="T37" fmla="*/ 40 h 105"/>
                <a:gd name="T38" fmla="*/ 0 w 156"/>
                <a:gd name="T39" fmla="*/ 54 h 105"/>
                <a:gd name="T40" fmla="*/ 1 w 156"/>
                <a:gd name="T41" fmla="*/ 69 h 105"/>
                <a:gd name="T42" fmla="*/ 3 w 156"/>
                <a:gd name="T43" fmla="*/ 84 h 105"/>
                <a:gd name="T44" fmla="*/ 12 w 156"/>
                <a:gd name="T45" fmla="*/ 9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6" h="105">
                  <a:moveTo>
                    <a:pt x="12" y="94"/>
                  </a:moveTo>
                  <a:lnTo>
                    <a:pt x="137" y="104"/>
                  </a:lnTo>
                  <a:lnTo>
                    <a:pt x="149" y="94"/>
                  </a:lnTo>
                  <a:lnTo>
                    <a:pt x="153" y="86"/>
                  </a:lnTo>
                  <a:lnTo>
                    <a:pt x="155" y="78"/>
                  </a:lnTo>
                  <a:lnTo>
                    <a:pt x="154" y="59"/>
                  </a:lnTo>
                  <a:lnTo>
                    <a:pt x="148" y="39"/>
                  </a:lnTo>
                  <a:lnTo>
                    <a:pt x="139" y="22"/>
                  </a:lnTo>
                  <a:lnTo>
                    <a:pt x="128" y="12"/>
                  </a:lnTo>
                  <a:lnTo>
                    <a:pt x="119" y="10"/>
                  </a:lnTo>
                  <a:lnTo>
                    <a:pt x="107" y="6"/>
                  </a:lnTo>
                  <a:lnTo>
                    <a:pt x="94" y="0"/>
                  </a:lnTo>
                  <a:lnTo>
                    <a:pt x="77" y="0"/>
                  </a:lnTo>
                  <a:lnTo>
                    <a:pt x="59" y="2"/>
                  </a:lnTo>
                  <a:lnTo>
                    <a:pt x="42" y="9"/>
                  </a:lnTo>
                  <a:lnTo>
                    <a:pt x="33" y="13"/>
                  </a:lnTo>
                  <a:lnTo>
                    <a:pt x="20" y="19"/>
                  </a:lnTo>
                  <a:lnTo>
                    <a:pt x="11" y="30"/>
                  </a:lnTo>
                  <a:lnTo>
                    <a:pt x="6" y="40"/>
                  </a:lnTo>
                  <a:lnTo>
                    <a:pt x="0" y="54"/>
                  </a:lnTo>
                  <a:lnTo>
                    <a:pt x="1" y="69"/>
                  </a:lnTo>
                  <a:lnTo>
                    <a:pt x="3" y="84"/>
                  </a:lnTo>
                  <a:lnTo>
                    <a:pt x="12" y="94"/>
                  </a:lnTo>
                </a:path>
              </a:pathLst>
            </a:custGeom>
            <a:solidFill>
              <a:srgbClr val="E02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699" name="Freeform 51"/>
            <p:cNvSpPr>
              <a:spLocks/>
            </p:cNvSpPr>
            <p:nvPr/>
          </p:nvSpPr>
          <p:spPr bwMode="auto">
            <a:xfrm>
              <a:off x="279" y="611"/>
              <a:ext cx="118" cy="155"/>
            </a:xfrm>
            <a:custGeom>
              <a:avLst/>
              <a:gdLst>
                <a:gd name="T0" fmla="*/ 100 w 118"/>
                <a:gd name="T1" fmla="*/ 1 h 155"/>
                <a:gd name="T2" fmla="*/ 103 w 118"/>
                <a:gd name="T3" fmla="*/ 2 h 155"/>
                <a:gd name="T4" fmla="*/ 115 w 118"/>
                <a:gd name="T5" fmla="*/ 31 h 155"/>
                <a:gd name="T6" fmla="*/ 115 w 118"/>
                <a:gd name="T7" fmla="*/ 51 h 155"/>
                <a:gd name="T8" fmla="*/ 117 w 118"/>
                <a:gd name="T9" fmla="*/ 64 h 155"/>
                <a:gd name="T10" fmla="*/ 117 w 118"/>
                <a:gd name="T11" fmla="*/ 70 h 155"/>
                <a:gd name="T12" fmla="*/ 116 w 118"/>
                <a:gd name="T13" fmla="*/ 77 h 155"/>
                <a:gd name="T14" fmla="*/ 114 w 118"/>
                <a:gd name="T15" fmla="*/ 81 h 155"/>
                <a:gd name="T16" fmla="*/ 113 w 118"/>
                <a:gd name="T17" fmla="*/ 84 h 155"/>
                <a:gd name="T18" fmla="*/ 110 w 118"/>
                <a:gd name="T19" fmla="*/ 94 h 155"/>
                <a:gd name="T20" fmla="*/ 105 w 118"/>
                <a:gd name="T21" fmla="*/ 115 h 155"/>
                <a:gd name="T22" fmla="*/ 100 w 118"/>
                <a:gd name="T23" fmla="*/ 125 h 155"/>
                <a:gd name="T24" fmla="*/ 97 w 118"/>
                <a:gd name="T25" fmla="*/ 132 h 155"/>
                <a:gd name="T26" fmla="*/ 88 w 118"/>
                <a:gd name="T27" fmla="*/ 143 h 155"/>
                <a:gd name="T28" fmla="*/ 80 w 118"/>
                <a:gd name="T29" fmla="*/ 148 h 155"/>
                <a:gd name="T30" fmla="*/ 73 w 118"/>
                <a:gd name="T31" fmla="*/ 152 h 155"/>
                <a:gd name="T32" fmla="*/ 67 w 118"/>
                <a:gd name="T33" fmla="*/ 154 h 155"/>
                <a:gd name="T34" fmla="*/ 60 w 118"/>
                <a:gd name="T35" fmla="*/ 154 h 155"/>
                <a:gd name="T36" fmla="*/ 53 w 118"/>
                <a:gd name="T37" fmla="*/ 153 h 155"/>
                <a:gd name="T38" fmla="*/ 46 w 118"/>
                <a:gd name="T39" fmla="*/ 151 h 155"/>
                <a:gd name="T40" fmla="*/ 39 w 118"/>
                <a:gd name="T41" fmla="*/ 148 h 155"/>
                <a:gd name="T42" fmla="*/ 33 w 118"/>
                <a:gd name="T43" fmla="*/ 142 h 155"/>
                <a:gd name="T44" fmla="*/ 21 w 118"/>
                <a:gd name="T45" fmla="*/ 128 h 155"/>
                <a:gd name="T46" fmla="*/ 20 w 118"/>
                <a:gd name="T47" fmla="*/ 120 h 155"/>
                <a:gd name="T48" fmla="*/ 14 w 118"/>
                <a:gd name="T49" fmla="*/ 106 h 155"/>
                <a:gd name="T50" fmla="*/ 10 w 118"/>
                <a:gd name="T51" fmla="*/ 87 h 155"/>
                <a:gd name="T52" fmla="*/ 5 w 118"/>
                <a:gd name="T53" fmla="*/ 77 h 155"/>
                <a:gd name="T54" fmla="*/ 5 w 118"/>
                <a:gd name="T55" fmla="*/ 73 h 155"/>
                <a:gd name="T56" fmla="*/ 0 w 118"/>
                <a:gd name="T57" fmla="*/ 65 h 155"/>
                <a:gd name="T58" fmla="*/ 2 w 118"/>
                <a:gd name="T59" fmla="*/ 58 h 155"/>
                <a:gd name="T60" fmla="*/ 14 w 118"/>
                <a:gd name="T61" fmla="*/ 49 h 155"/>
                <a:gd name="T62" fmla="*/ 14 w 118"/>
                <a:gd name="T63" fmla="*/ 32 h 155"/>
                <a:gd name="T64" fmla="*/ 14 w 118"/>
                <a:gd name="T65" fmla="*/ 23 h 155"/>
                <a:gd name="T66" fmla="*/ 20 w 118"/>
                <a:gd name="T67" fmla="*/ 16 h 155"/>
                <a:gd name="T68" fmla="*/ 27 w 118"/>
                <a:gd name="T69" fmla="*/ 15 h 155"/>
                <a:gd name="T70" fmla="*/ 35 w 118"/>
                <a:gd name="T71" fmla="*/ 17 h 155"/>
                <a:gd name="T72" fmla="*/ 48 w 118"/>
                <a:gd name="T73" fmla="*/ 17 h 155"/>
                <a:gd name="T74" fmla="*/ 59 w 118"/>
                <a:gd name="T75" fmla="*/ 16 h 155"/>
                <a:gd name="T76" fmla="*/ 69 w 118"/>
                <a:gd name="T77" fmla="*/ 15 h 155"/>
                <a:gd name="T78" fmla="*/ 88 w 118"/>
                <a:gd name="T79" fmla="*/ 11 h 155"/>
                <a:gd name="T80" fmla="*/ 94 w 118"/>
                <a:gd name="T81" fmla="*/ 6 h 155"/>
                <a:gd name="T82" fmla="*/ 101 w 118"/>
                <a:gd name="T83" fmla="*/ 0 h 155"/>
                <a:gd name="T84" fmla="*/ 100 w 118"/>
                <a:gd name="T85" fmla="*/ 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8" h="155">
                  <a:moveTo>
                    <a:pt x="100" y="1"/>
                  </a:moveTo>
                  <a:lnTo>
                    <a:pt x="103" y="2"/>
                  </a:lnTo>
                  <a:lnTo>
                    <a:pt x="115" y="31"/>
                  </a:lnTo>
                  <a:lnTo>
                    <a:pt x="115" y="51"/>
                  </a:lnTo>
                  <a:lnTo>
                    <a:pt x="117" y="64"/>
                  </a:lnTo>
                  <a:lnTo>
                    <a:pt x="117" y="70"/>
                  </a:lnTo>
                  <a:lnTo>
                    <a:pt x="116" y="77"/>
                  </a:lnTo>
                  <a:lnTo>
                    <a:pt x="114" y="81"/>
                  </a:lnTo>
                  <a:lnTo>
                    <a:pt x="113" y="84"/>
                  </a:lnTo>
                  <a:lnTo>
                    <a:pt x="110" y="94"/>
                  </a:lnTo>
                  <a:lnTo>
                    <a:pt x="105" y="115"/>
                  </a:lnTo>
                  <a:lnTo>
                    <a:pt x="100" y="125"/>
                  </a:lnTo>
                  <a:lnTo>
                    <a:pt x="97" y="132"/>
                  </a:lnTo>
                  <a:lnTo>
                    <a:pt x="88" y="143"/>
                  </a:lnTo>
                  <a:lnTo>
                    <a:pt x="80" y="148"/>
                  </a:lnTo>
                  <a:lnTo>
                    <a:pt x="73" y="152"/>
                  </a:lnTo>
                  <a:lnTo>
                    <a:pt x="67" y="154"/>
                  </a:lnTo>
                  <a:lnTo>
                    <a:pt x="60" y="154"/>
                  </a:lnTo>
                  <a:lnTo>
                    <a:pt x="53" y="153"/>
                  </a:lnTo>
                  <a:lnTo>
                    <a:pt x="46" y="151"/>
                  </a:lnTo>
                  <a:lnTo>
                    <a:pt x="39" y="148"/>
                  </a:lnTo>
                  <a:lnTo>
                    <a:pt x="33" y="142"/>
                  </a:lnTo>
                  <a:lnTo>
                    <a:pt x="21" y="128"/>
                  </a:lnTo>
                  <a:lnTo>
                    <a:pt x="20" y="120"/>
                  </a:lnTo>
                  <a:lnTo>
                    <a:pt x="14" y="106"/>
                  </a:lnTo>
                  <a:lnTo>
                    <a:pt x="10" y="87"/>
                  </a:lnTo>
                  <a:lnTo>
                    <a:pt x="5" y="77"/>
                  </a:lnTo>
                  <a:lnTo>
                    <a:pt x="5" y="73"/>
                  </a:lnTo>
                  <a:lnTo>
                    <a:pt x="0" y="65"/>
                  </a:lnTo>
                  <a:lnTo>
                    <a:pt x="2" y="58"/>
                  </a:lnTo>
                  <a:lnTo>
                    <a:pt x="14" y="49"/>
                  </a:lnTo>
                  <a:lnTo>
                    <a:pt x="14" y="32"/>
                  </a:lnTo>
                  <a:lnTo>
                    <a:pt x="14" y="23"/>
                  </a:lnTo>
                  <a:lnTo>
                    <a:pt x="20" y="16"/>
                  </a:lnTo>
                  <a:lnTo>
                    <a:pt x="27" y="15"/>
                  </a:lnTo>
                  <a:lnTo>
                    <a:pt x="35" y="17"/>
                  </a:lnTo>
                  <a:lnTo>
                    <a:pt x="48" y="17"/>
                  </a:lnTo>
                  <a:lnTo>
                    <a:pt x="59" y="16"/>
                  </a:lnTo>
                  <a:lnTo>
                    <a:pt x="69" y="15"/>
                  </a:lnTo>
                  <a:lnTo>
                    <a:pt x="88" y="11"/>
                  </a:lnTo>
                  <a:lnTo>
                    <a:pt x="94" y="6"/>
                  </a:lnTo>
                  <a:lnTo>
                    <a:pt x="101" y="0"/>
                  </a:lnTo>
                  <a:lnTo>
                    <a:pt x="100" y="1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00" name="Freeform 52"/>
            <p:cNvSpPr>
              <a:spLocks/>
            </p:cNvSpPr>
            <p:nvPr/>
          </p:nvSpPr>
          <p:spPr bwMode="auto">
            <a:xfrm>
              <a:off x="328" y="700"/>
              <a:ext cx="25" cy="12"/>
            </a:xfrm>
            <a:custGeom>
              <a:avLst/>
              <a:gdLst>
                <a:gd name="T0" fmla="*/ 4 w 25"/>
                <a:gd name="T1" fmla="*/ 1 h 12"/>
                <a:gd name="T2" fmla="*/ 2 w 25"/>
                <a:gd name="T3" fmla="*/ 4 h 12"/>
                <a:gd name="T4" fmla="*/ 2 w 25"/>
                <a:gd name="T5" fmla="*/ 7 h 12"/>
                <a:gd name="T6" fmla="*/ 8 w 25"/>
                <a:gd name="T7" fmla="*/ 8 h 12"/>
                <a:gd name="T8" fmla="*/ 14 w 25"/>
                <a:gd name="T9" fmla="*/ 10 h 12"/>
                <a:gd name="T10" fmla="*/ 19 w 25"/>
                <a:gd name="T11" fmla="*/ 8 h 12"/>
                <a:gd name="T12" fmla="*/ 22 w 25"/>
                <a:gd name="T13" fmla="*/ 6 h 12"/>
                <a:gd name="T14" fmla="*/ 21 w 25"/>
                <a:gd name="T15" fmla="*/ 4 h 12"/>
                <a:gd name="T16" fmla="*/ 19 w 25"/>
                <a:gd name="T17" fmla="*/ 0 h 12"/>
                <a:gd name="T18" fmla="*/ 21 w 25"/>
                <a:gd name="T19" fmla="*/ 2 h 12"/>
                <a:gd name="T20" fmla="*/ 24 w 25"/>
                <a:gd name="T21" fmla="*/ 5 h 12"/>
                <a:gd name="T22" fmla="*/ 23 w 25"/>
                <a:gd name="T23" fmla="*/ 8 h 12"/>
                <a:gd name="T24" fmla="*/ 17 w 25"/>
                <a:gd name="T25" fmla="*/ 10 h 12"/>
                <a:gd name="T26" fmla="*/ 15 w 25"/>
                <a:gd name="T27" fmla="*/ 11 h 12"/>
                <a:gd name="T28" fmla="*/ 10 w 25"/>
                <a:gd name="T29" fmla="*/ 10 h 12"/>
                <a:gd name="T30" fmla="*/ 5 w 25"/>
                <a:gd name="T31" fmla="*/ 9 h 12"/>
                <a:gd name="T32" fmla="*/ 1 w 25"/>
                <a:gd name="T33" fmla="*/ 8 h 12"/>
                <a:gd name="T34" fmla="*/ 0 w 25"/>
                <a:gd name="T35" fmla="*/ 5 h 12"/>
                <a:gd name="T36" fmla="*/ 2 w 25"/>
                <a:gd name="T37" fmla="*/ 1 h 12"/>
                <a:gd name="T38" fmla="*/ 4 w 25"/>
                <a:gd name="T3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12">
                  <a:moveTo>
                    <a:pt x="4" y="1"/>
                  </a:moveTo>
                  <a:lnTo>
                    <a:pt x="2" y="4"/>
                  </a:lnTo>
                  <a:lnTo>
                    <a:pt x="2" y="7"/>
                  </a:lnTo>
                  <a:lnTo>
                    <a:pt x="8" y="8"/>
                  </a:lnTo>
                  <a:lnTo>
                    <a:pt x="14" y="10"/>
                  </a:lnTo>
                  <a:lnTo>
                    <a:pt x="19" y="8"/>
                  </a:lnTo>
                  <a:lnTo>
                    <a:pt x="22" y="6"/>
                  </a:lnTo>
                  <a:lnTo>
                    <a:pt x="21" y="4"/>
                  </a:lnTo>
                  <a:lnTo>
                    <a:pt x="19" y="0"/>
                  </a:lnTo>
                  <a:lnTo>
                    <a:pt x="21" y="2"/>
                  </a:lnTo>
                  <a:lnTo>
                    <a:pt x="24" y="5"/>
                  </a:lnTo>
                  <a:lnTo>
                    <a:pt x="23" y="8"/>
                  </a:lnTo>
                  <a:lnTo>
                    <a:pt x="17" y="10"/>
                  </a:lnTo>
                  <a:lnTo>
                    <a:pt x="15" y="11"/>
                  </a:lnTo>
                  <a:lnTo>
                    <a:pt x="10" y="10"/>
                  </a:lnTo>
                  <a:lnTo>
                    <a:pt x="5" y="9"/>
                  </a:lnTo>
                  <a:lnTo>
                    <a:pt x="1" y="8"/>
                  </a:lnTo>
                  <a:lnTo>
                    <a:pt x="0" y="5"/>
                  </a:lnTo>
                  <a:lnTo>
                    <a:pt x="2" y="1"/>
                  </a:lnTo>
                  <a:lnTo>
                    <a:pt x="4" y="1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01" name="Freeform 53"/>
            <p:cNvSpPr>
              <a:spLocks/>
            </p:cNvSpPr>
            <p:nvPr/>
          </p:nvSpPr>
          <p:spPr bwMode="auto">
            <a:xfrm>
              <a:off x="407" y="671"/>
              <a:ext cx="6" cy="8"/>
            </a:xfrm>
            <a:custGeom>
              <a:avLst/>
              <a:gdLst>
                <a:gd name="T0" fmla="*/ 0 w 6"/>
                <a:gd name="T1" fmla="*/ 6 h 8"/>
                <a:gd name="T2" fmla="*/ 5 w 6"/>
                <a:gd name="T3" fmla="*/ 0 h 8"/>
                <a:gd name="T4" fmla="*/ 5 w 6"/>
                <a:gd name="T5" fmla="*/ 7 h 8"/>
                <a:gd name="T6" fmla="*/ 0 w 6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0" y="6"/>
                  </a:moveTo>
                  <a:lnTo>
                    <a:pt x="5" y="0"/>
                  </a:lnTo>
                  <a:lnTo>
                    <a:pt x="5" y="7"/>
                  </a:lnTo>
                  <a:lnTo>
                    <a:pt x="0" y="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02" name="Freeform 54"/>
            <p:cNvSpPr>
              <a:spLocks/>
            </p:cNvSpPr>
            <p:nvPr/>
          </p:nvSpPr>
          <p:spPr bwMode="auto">
            <a:xfrm>
              <a:off x="400" y="686"/>
              <a:ext cx="9" cy="16"/>
            </a:xfrm>
            <a:custGeom>
              <a:avLst/>
              <a:gdLst>
                <a:gd name="T0" fmla="*/ 1 w 9"/>
                <a:gd name="T1" fmla="*/ 15 h 16"/>
                <a:gd name="T2" fmla="*/ 0 w 9"/>
                <a:gd name="T3" fmla="*/ 13 h 16"/>
                <a:gd name="T4" fmla="*/ 1 w 9"/>
                <a:gd name="T5" fmla="*/ 10 h 16"/>
                <a:gd name="T6" fmla="*/ 2 w 9"/>
                <a:gd name="T7" fmla="*/ 8 h 16"/>
                <a:gd name="T8" fmla="*/ 2 w 9"/>
                <a:gd name="T9" fmla="*/ 6 h 16"/>
                <a:gd name="T10" fmla="*/ 3 w 9"/>
                <a:gd name="T11" fmla="*/ 6 h 16"/>
                <a:gd name="T12" fmla="*/ 8 w 9"/>
                <a:gd name="T13" fmla="*/ 0 h 16"/>
                <a:gd name="T14" fmla="*/ 8 w 9"/>
                <a:gd name="T15" fmla="*/ 3 h 16"/>
                <a:gd name="T16" fmla="*/ 7 w 9"/>
                <a:gd name="T17" fmla="*/ 6 h 16"/>
                <a:gd name="T18" fmla="*/ 6 w 9"/>
                <a:gd name="T19" fmla="*/ 9 h 16"/>
                <a:gd name="T20" fmla="*/ 3 w 9"/>
                <a:gd name="T21" fmla="*/ 12 h 16"/>
                <a:gd name="T22" fmla="*/ 1 w 9"/>
                <a:gd name="T23" fmla="*/ 14 h 16"/>
                <a:gd name="T24" fmla="*/ 1 w 9"/>
                <a:gd name="T25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16">
                  <a:moveTo>
                    <a:pt x="1" y="15"/>
                  </a:moveTo>
                  <a:lnTo>
                    <a:pt x="0" y="13"/>
                  </a:lnTo>
                  <a:lnTo>
                    <a:pt x="1" y="10"/>
                  </a:lnTo>
                  <a:lnTo>
                    <a:pt x="2" y="8"/>
                  </a:lnTo>
                  <a:lnTo>
                    <a:pt x="2" y="6"/>
                  </a:lnTo>
                  <a:lnTo>
                    <a:pt x="3" y="6"/>
                  </a:lnTo>
                  <a:lnTo>
                    <a:pt x="8" y="0"/>
                  </a:lnTo>
                  <a:lnTo>
                    <a:pt x="8" y="3"/>
                  </a:lnTo>
                  <a:lnTo>
                    <a:pt x="7" y="6"/>
                  </a:lnTo>
                  <a:lnTo>
                    <a:pt x="6" y="9"/>
                  </a:lnTo>
                  <a:lnTo>
                    <a:pt x="3" y="12"/>
                  </a:lnTo>
                  <a:lnTo>
                    <a:pt x="1" y="14"/>
                  </a:lnTo>
                  <a:lnTo>
                    <a:pt x="1" y="15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03" name="Freeform 55"/>
            <p:cNvSpPr>
              <a:spLocks/>
            </p:cNvSpPr>
            <p:nvPr/>
          </p:nvSpPr>
          <p:spPr bwMode="auto">
            <a:xfrm>
              <a:off x="322" y="729"/>
              <a:ext cx="38" cy="4"/>
            </a:xfrm>
            <a:custGeom>
              <a:avLst/>
              <a:gdLst>
                <a:gd name="T0" fmla="*/ 0 w 38"/>
                <a:gd name="T1" fmla="*/ 1 h 4"/>
                <a:gd name="T2" fmla="*/ 2 w 38"/>
                <a:gd name="T3" fmla="*/ 1 h 4"/>
                <a:gd name="T4" fmla="*/ 7 w 38"/>
                <a:gd name="T5" fmla="*/ 2 h 4"/>
                <a:gd name="T6" fmla="*/ 13 w 38"/>
                <a:gd name="T7" fmla="*/ 3 h 4"/>
                <a:gd name="T8" fmla="*/ 19 w 38"/>
                <a:gd name="T9" fmla="*/ 3 h 4"/>
                <a:gd name="T10" fmla="*/ 26 w 38"/>
                <a:gd name="T11" fmla="*/ 3 h 4"/>
                <a:gd name="T12" fmla="*/ 30 w 38"/>
                <a:gd name="T13" fmla="*/ 2 h 4"/>
                <a:gd name="T14" fmla="*/ 35 w 38"/>
                <a:gd name="T15" fmla="*/ 1 h 4"/>
                <a:gd name="T16" fmla="*/ 37 w 38"/>
                <a:gd name="T17" fmla="*/ 0 h 4"/>
                <a:gd name="T18" fmla="*/ 30 w 38"/>
                <a:gd name="T19" fmla="*/ 0 h 4"/>
                <a:gd name="T20" fmla="*/ 21 w 38"/>
                <a:gd name="T21" fmla="*/ 1 h 4"/>
                <a:gd name="T22" fmla="*/ 14 w 38"/>
                <a:gd name="T23" fmla="*/ 1 h 4"/>
                <a:gd name="T24" fmla="*/ 7 w 38"/>
                <a:gd name="T25" fmla="*/ 1 h 4"/>
                <a:gd name="T26" fmla="*/ 0 w 38"/>
                <a:gd name="T27" fmla="*/ 1 h 4"/>
                <a:gd name="T28" fmla="*/ 0 w 38"/>
                <a:gd name="T2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4">
                  <a:moveTo>
                    <a:pt x="0" y="1"/>
                  </a:moveTo>
                  <a:lnTo>
                    <a:pt x="2" y="1"/>
                  </a:lnTo>
                  <a:lnTo>
                    <a:pt x="7" y="2"/>
                  </a:lnTo>
                  <a:lnTo>
                    <a:pt x="13" y="3"/>
                  </a:lnTo>
                  <a:lnTo>
                    <a:pt x="19" y="3"/>
                  </a:lnTo>
                  <a:lnTo>
                    <a:pt x="26" y="3"/>
                  </a:lnTo>
                  <a:lnTo>
                    <a:pt x="30" y="2"/>
                  </a:lnTo>
                  <a:lnTo>
                    <a:pt x="35" y="1"/>
                  </a:lnTo>
                  <a:lnTo>
                    <a:pt x="37" y="0"/>
                  </a:lnTo>
                  <a:lnTo>
                    <a:pt x="30" y="0"/>
                  </a:lnTo>
                  <a:lnTo>
                    <a:pt x="21" y="1"/>
                  </a:lnTo>
                  <a:lnTo>
                    <a:pt x="14" y="1"/>
                  </a:lnTo>
                  <a:lnTo>
                    <a:pt x="7" y="1"/>
                  </a:lnTo>
                  <a:lnTo>
                    <a:pt x="0" y="1"/>
                  </a:lnTo>
                  <a:lnTo>
                    <a:pt x="0" y="1"/>
                  </a:lnTo>
                </a:path>
              </a:pathLst>
            </a:custGeom>
            <a:solidFill>
              <a:srgbClr val="E0E0E0"/>
            </a:solidFill>
            <a:ln w="12700" cap="rnd" cmpd="sng">
              <a:solidFill>
                <a:srgbClr val="E0E0E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04" name="Freeform 56"/>
            <p:cNvSpPr>
              <a:spLocks/>
            </p:cNvSpPr>
            <p:nvPr/>
          </p:nvSpPr>
          <p:spPr bwMode="auto">
            <a:xfrm>
              <a:off x="329" y="573"/>
              <a:ext cx="35" cy="37"/>
            </a:xfrm>
            <a:custGeom>
              <a:avLst/>
              <a:gdLst>
                <a:gd name="T0" fmla="*/ 12 w 35"/>
                <a:gd name="T1" fmla="*/ 0 h 37"/>
                <a:gd name="T2" fmla="*/ 18 w 35"/>
                <a:gd name="T3" fmla="*/ 2 h 37"/>
                <a:gd name="T4" fmla="*/ 29 w 35"/>
                <a:gd name="T5" fmla="*/ 1 h 37"/>
                <a:gd name="T6" fmla="*/ 33 w 35"/>
                <a:gd name="T7" fmla="*/ 4 h 37"/>
                <a:gd name="T8" fmla="*/ 32 w 35"/>
                <a:gd name="T9" fmla="*/ 7 h 37"/>
                <a:gd name="T10" fmla="*/ 34 w 35"/>
                <a:gd name="T11" fmla="*/ 11 h 37"/>
                <a:gd name="T12" fmla="*/ 31 w 35"/>
                <a:gd name="T13" fmla="*/ 11 h 37"/>
                <a:gd name="T14" fmla="*/ 26 w 35"/>
                <a:gd name="T15" fmla="*/ 9 h 37"/>
                <a:gd name="T16" fmla="*/ 23 w 35"/>
                <a:gd name="T17" fmla="*/ 11 h 37"/>
                <a:gd name="T18" fmla="*/ 27 w 35"/>
                <a:gd name="T19" fmla="*/ 12 h 37"/>
                <a:gd name="T20" fmla="*/ 23 w 35"/>
                <a:gd name="T21" fmla="*/ 15 h 37"/>
                <a:gd name="T22" fmla="*/ 25 w 35"/>
                <a:gd name="T23" fmla="*/ 19 h 37"/>
                <a:gd name="T24" fmla="*/ 28 w 35"/>
                <a:gd name="T25" fmla="*/ 26 h 37"/>
                <a:gd name="T26" fmla="*/ 23 w 35"/>
                <a:gd name="T27" fmla="*/ 25 h 37"/>
                <a:gd name="T28" fmla="*/ 23 w 35"/>
                <a:gd name="T29" fmla="*/ 28 h 37"/>
                <a:gd name="T30" fmla="*/ 25 w 35"/>
                <a:gd name="T31" fmla="*/ 31 h 37"/>
                <a:gd name="T32" fmla="*/ 20 w 35"/>
                <a:gd name="T33" fmla="*/ 30 h 37"/>
                <a:gd name="T34" fmla="*/ 20 w 35"/>
                <a:gd name="T35" fmla="*/ 34 h 37"/>
                <a:gd name="T36" fmla="*/ 10 w 35"/>
                <a:gd name="T37" fmla="*/ 36 h 37"/>
                <a:gd name="T38" fmla="*/ 0 w 35"/>
                <a:gd name="T39" fmla="*/ 34 h 37"/>
                <a:gd name="T40" fmla="*/ 15 w 35"/>
                <a:gd name="T41" fmla="*/ 28 h 37"/>
                <a:gd name="T42" fmla="*/ 14 w 35"/>
                <a:gd name="T43" fmla="*/ 25 h 37"/>
                <a:gd name="T44" fmla="*/ 18 w 35"/>
                <a:gd name="T45" fmla="*/ 22 h 37"/>
                <a:gd name="T46" fmla="*/ 1 w 35"/>
                <a:gd name="T47" fmla="*/ 15 h 37"/>
                <a:gd name="T48" fmla="*/ 20 w 35"/>
                <a:gd name="T49" fmla="*/ 15 h 37"/>
                <a:gd name="T50" fmla="*/ 14 w 35"/>
                <a:gd name="T51" fmla="*/ 9 h 37"/>
                <a:gd name="T52" fmla="*/ 23 w 35"/>
                <a:gd name="T53" fmla="*/ 4 h 37"/>
                <a:gd name="T54" fmla="*/ 12 w 35"/>
                <a:gd name="T5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" h="37">
                  <a:moveTo>
                    <a:pt x="12" y="0"/>
                  </a:moveTo>
                  <a:lnTo>
                    <a:pt x="18" y="2"/>
                  </a:lnTo>
                  <a:lnTo>
                    <a:pt x="29" y="1"/>
                  </a:lnTo>
                  <a:lnTo>
                    <a:pt x="33" y="4"/>
                  </a:lnTo>
                  <a:lnTo>
                    <a:pt x="32" y="7"/>
                  </a:lnTo>
                  <a:lnTo>
                    <a:pt x="34" y="11"/>
                  </a:lnTo>
                  <a:lnTo>
                    <a:pt x="31" y="11"/>
                  </a:lnTo>
                  <a:lnTo>
                    <a:pt x="26" y="9"/>
                  </a:lnTo>
                  <a:lnTo>
                    <a:pt x="23" y="11"/>
                  </a:lnTo>
                  <a:lnTo>
                    <a:pt x="27" y="12"/>
                  </a:lnTo>
                  <a:lnTo>
                    <a:pt x="23" y="15"/>
                  </a:lnTo>
                  <a:lnTo>
                    <a:pt x="25" y="19"/>
                  </a:lnTo>
                  <a:lnTo>
                    <a:pt x="28" y="26"/>
                  </a:lnTo>
                  <a:lnTo>
                    <a:pt x="23" y="25"/>
                  </a:lnTo>
                  <a:lnTo>
                    <a:pt x="23" y="28"/>
                  </a:lnTo>
                  <a:lnTo>
                    <a:pt x="25" y="31"/>
                  </a:lnTo>
                  <a:lnTo>
                    <a:pt x="20" y="30"/>
                  </a:lnTo>
                  <a:lnTo>
                    <a:pt x="20" y="34"/>
                  </a:lnTo>
                  <a:lnTo>
                    <a:pt x="10" y="36"/>
                  </a:lnTo>
                  <a:lnTo>
                    <a:pt x="0" y="34"/>
                  </a:lnTo>
                  <a:lnTo>
                    <a:pt x="15" y="28"/>
                  </a:lnTo>
                  <a:lnTo>
                    <a:pt x="14" y="25"/>
                  </a:lnTo>
                  <a:lnTo>
                    <a:pt x="18" y="22"/>
                  </a:lnTo>
                  <a:lnTo>
                    <a:pt x="1" y="15"/>
                  </a:lnTo>
                  <a:lnTo>
                    <a:pt x="20" y="15"/>
                  </a:lnTo>
                  <a:lnTo>
                    <a:pt x="14" y="9"/>
                  </a:lnTo>
                  <a:lnTo>
                    <a:pt x="23" y="4"/>
                  </a:lnTo>
                  <a:lnTo>
                    <a:pt x="12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05" name="Freeform 57"/>
            <p:cNvSpPr>
              <a:spLocks/>
            </p:cNvSpPr>
            <p:nvPr/>
          </p:nvSpPr>
          <p:spPr bwMode="auto">
            <a:xfrm>
              <a:off x="386" y="588"/>
              <a:ext cx="4" cy="13"/>
            </a:xfrm>
            <a:custGeom>
              <a:avLst/>
              <a:gdLst>
                <a:gd name="T0" fmla="*/ 1 w 4"/>
                <a:gd name="T1" fmla="*/ 0 h 13"/>
                <a:gd name="T2" fmla="*/ 0 w 4"/>
                <a:gd name="T3" fmla="*/ 12 h 13"/>
                <a:gd name="T4" fmla="*/ 3 w 4"/>
                <a:gd name="T5" fmla="*/ 9 h 13"/>
                <a:gd name="T6" fmla="*/ 3 w 4"/>
                <a:gd name="T7" fmla="*/ 5 h 13"/>
                <a:gd name="T8" fmla="*/ 1 w 4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3">
                  <a:moveTo>
                    <a:pt x="1" y="0"/>
                  </a:moveTo>
                  <a:lnTo>
                    <a:pt x="0" y="12"/>
                  </a:lnTo>
                  <a:lnTo>
                    <a:pt x="3" y="9"/>
                  </a:lnTo>
                  <a:lnTo>
                    <a:pt x="3" y="5"/>
                  </a:lnTo>
                  <a:lnTo>
                    <a:pt x="1" y="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06" name="Freeform 58"/>
            <p:cNvSpPr>
              <a:spLocks/>
            </p:cNvSpPr>
            <p:nvPr/>
          </p:nvSpPr>
          <p:spPr bwMode="auto">
            <a:xfrm>
              <a:off x="274" y="584"/>
              <a:ext cx="38" cy="29"/>
            </a:xfrm>
            <a:custGeom>
              <a:avLst/>
              <a:gdLst>
                <a:gd name="T0" fmla="*/ 37 w 38"/>
                <a:gd name="T1" fmla="*/ 10 h 29"/>
                <a:gd name="T2" fmla="*/ 37 w 38"/>
                <a:gd name="T3" fmla="*/ 1 h 29"/>
                <a:gd name="T4" fmla="*/ 29 w 38"/>
                <a:gd name="T5" fmla="*/ 2 h 29"/>
                <a:gd name="T6" fmla="*/ 26 w 38"/>
                <a:gd name="T7" fmla="*/ 0 h 29"/>
                <a:gd name="T8" fmla="*/ 15 w 38"/>
                <a:gd name="T9" fmla="*/ 6 h 29"/>
                <a:gd name="T10" fmla="*/ 5 w 38"/>
                <a:gd name="T11" fmla="*/ 14 h 29"/>
                <a:gd name="T12" fmla="*/ 0 w 38"/>
                <a:gd name="T13" fmla="*/ 22 h 29"/>
                <a:gd name="T14" fmla="*/ 9 w 38"/>
                <a:gd name="T15" fmla="*/ 26 h 29"/>
                <a:gd name="T16" fmla="*/ 9 w 38"/>
                <a:gd name="T17" fmla="*/ 22 h 29"/>
                <a:gd name="T18" fmla="*/ 13 w 38"/>
                <a:gd name="T19" fmla="*/ 19 h 29"/>
                <a:gd name="T20" fmla="*/ 16 w 38"/>
                <a:gd name="T21" fmla="*/ 28 h 29"/>
                <a:gd name="T22" fmla="*/ 19 w 38"/>
                <a:gd name="T23" fmla="*/ 17 h 29"/>
                <a:gd name="T24" fmla="*/ 21 w 38"/>
                <a:gd name="T25" fmla="*/ 13 h 29"/>
                <a:gd name="T26" fmla="*/ 27 w 38"/>
                <a:gd name="T27" fmla="*/ 16 h 29"/>
                <a:gd name="T28" fmla="*/ 25 w 38"/>
                <a:gd name="T29" fmla="*/ 10 h 29"/>
                <a:gd name="T30" fmla="*/ 29 w 38"/>
                <a:gd name="T31" fmla="*/ 9 h 29"/>
                <a:gd name="T32" fmla="*/ 32 w 38"/>
                <a:gd name="T33" fmla="*/ 12 h 29"/>
                <a:gd name="T34" fmla="*/ 37 w 38"/>
                <a:gd name="T35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" h="29">
                  <a:moveTo>
                    <a:pt x="37" y="10"/>
                  </a:moveTo>
                  <a:lnTo>
                    <a:pt x="37" y="1"/>
                  </a:lnTo>
                  <a:lnTo>
                    <a:pt x="29" y="2"/>
                  </a:lnTo>
                  <a:lnTo>
                    <a:pt x="26" y="0"/>
                  </a:lnTo>
                  <a:lnTo>
                    <a:pt x="15" y="6"/>
                  </a:lnTo>
                  <a:lnTo>
                    <a:pt x="5" y="14"/>
                  </a:lnTo>
                  <a:lnTo>
                    <a:pt x="0" y="22"/>
                  </a:lnTo>
                  <a:lnTo>
                    <a:pt x="9" y="26"/>
                  </a:lnTo>
                  <a:lnTo>
                    <a:pt x="9" y="22"/>
                  </a:lnTo>
                  <a:lnTo>
                    <a:pt x="13" y="19"/>
                  </a:lnTo>
                  <a:lnTo>
                    <a:pt x="16" y="28"/>
                  </a:lnTo>
                  <a:lnTo>
                    <a:pt x="19" y="17"/>
                  </a:lnTo>
                  <a:lnTo>
                    <a:pt x="21" y="13"/>
                  </a:lnTo>
                  <a:lnTo>
                    <a:pt x="27" y="16"/>
                  </a:lnTo>
                  <a:lnTo>
                    <a:pt x="25" y="10"/>
                  </a:lnTo>
                  <a:lnTo>
                    <a:pt x="29" y="9"/>
                  </a:lnTo>
                  <a:lnTo>
                    <a:pt x="32" y="12"/>
                  </a:lnTo>
                  <a:lnTo>
                    <a:pt x="37" y="10"/>
                  </a:lnTo>
                </a:path>
              </a:pathLst>
            </a:custGeom>
            <a:solidFill>
              <a:srgbClr val="FF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07" name="Freeform 59"/>
            <p:cNvSpPr>
              <a:spLocks/>
            </p:cNvSpPr>
            <p:nvPr/>
          </p:nvSpPr>
          <p:spPr bwMode="auto">
            <a:xfrm>
              <a:off x="329" y="746"/>
              <a:ext cx="18" cy="5"/>
            </a:xfrm>
            <a:custGeom>
              <a:avLst/>
              <a:gdLst>
                <a:gd name="T0" fmla="*/ 0 w 18"/>
                <a:gd name="T1" fmla="*/ 0 h 5"/>
                <a:gd name="T2" fmla="*/ 6 w 18"/>
                <a:gd name="T3" fmla="*/ 3 h 5"/>
                <a:gd name="T4" fmla="*/ 13 w 18"/>
                <a:gd name="T5" fmla="*/ 4 h 5"/>
                <a:gd name="T6" fmla="*/ 17 w 18"/>
                <a:gd name="T7" fmla="*/ 3 h 5"/>
                <a:gd name="T8" fmla="*/ 12 w 18"/>
                <a:gd name="T9" fmla="*/ 3 h 5"/>
                <a:gd name="T10" fmla="*/ 14 w 18"/>
                <a:gd name="T11" fmla="*/ 1 h 5"/>
                <a:gd name="T12" fmla="*/ 0 w 18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5">
                  <a:moveTo>
                    <a:pt x="0" y="0"/>
                  </a:moveTo>
                  <a:lnTo>
                    <a:pt x="6" y="3"/>
                  </a:lnTo>
                  <a:lnTo>
                    <a:pt x="13" y="4"/>
                  </a:lnTo>
                  <a:lnTo>
                    <a:pt x="17" y="3"/>
                  </a:lnTo>
                  <a:lnTo>
                    <a:pt x="12" y="3"/>
                  </a:lnTo>
                  <a:lnTo>
                    <a:pt x="14" y="1"/>
                  </a:lnTo>
                  <a:lnTo>
                    <a:pt x="0" y="0"/>
                  </a:lnTo>
                </a:path>
              </a:pathLst>
            </a:custGeom>
            <a:solidFill>
              <a:srgbClr val="A0605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08" name="Freeform 60"/>
            <p:cNvSpPr>
              <a:spLocks/>
            </p:cNvSpPr>
            <p:nvPr/>
          </p:nvSpPr>
          <p:spPr bwMode="auto">
            <a:xfrm>
              <a:off x="305" y="671"/>
              <a:ext cx="24" cy="5"/>
            </a:xfrm>
            <a:custGeom>
              <a:avLst/>
              <a:gdLst>
                <a:gd name="T0" fmla="*/ 23 w 24"/>
                <a:gd name="T1" fmla="*/ 2 h 5"/>
                <a:gd name="T2" fmla="*/ 20 w 24"/>
                <a:gd name="T3" fmla="*/ 1 h 5"/>
                <a:gd name="T4" fmla="*/ 18 w 24"/>
                <a:gd name="T5" fmla="*/ 0 h 5"/>
                <a:gd name="T6" fmla="*/ 16 w 24"/>
                <a:gd name="T7" fmla="*/ 0 h 5"/>
                <a:gd name="T8" fmla="*/ 13 w 24"/>
                <a:gd name="T9" fmla="*/ 0 h 5"/>
                <a:gd name="T10" fmla="*/ 10 w 24"/>
                <a:gd name="T11" fmla="*/ 0 h 5"/>
                <a:gd name="T12" fmla="*/ 8 w 24"/>
                <a:gd name="T13" fmla="*/ 0 h 5"/>
                <a:gd name="T14" fmla="*/ 6 w 24"/>
                <a:gd name="T15" fmla="*/ 0 h 5"/>
                <a:gd name="T16" fmla="*/ 4 w 24"/>
                <a:gd name="T17" fmla="*/ 1 h 5"/>
                <a:gd name="T18" fmla="*/ 2 w 24"/>
                <a:gd name="T19" fmla="*/ 1 h 5"/>
                <a:gd name="T20" fmla="*/ 0 w 24"/>
                <a:gd name="T21" fmla="*/ 1 h 5"/>
                <a:gd name="T22" fmla="*/ 1 w 24"/>
                <a:gd name="T23" fmla="*/ 2 h 5"/>
                <a:gd name="T24" fmla="*/ 2 w 24"/>
                <a:gd name="T25" fmla="*/ 3 h 5"/>
                <a:gd name="T26" fmla="*/ 5 w 24"/>
                <a:gd name="T27" fmla="*/ 4 h 5"/>
                <a:gd name="T28" fmla="*/ 8 w 24"/>
                <a:gd name="T29" fmla="*/ 4 h 5"/>
                <a:gd name="T30" fmla="*/ 13 w 24"/>
                <a:gd name="T31" fmla="*/ 4 h 5"/>
                <a:gd name="T32" fmla="*/ 16 w 24"/>
                <a:gd name="T33" fmla="*/ 4 h 5"/>
                <a:gd name="T34" fmla="*/ 19 w 24"/>
                <a:gd name="T35" fmla="*/ 4 h 5"/>
                <a:gd name="T36" fmla="*/ 21 w 24"/>
                <a:gd name="T37" fmla="*/ 3 h 5"/>
                <a:gd name="T38" fmla="*/ 23 w 24"/>
                <a:gd name="T3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" h="5">
                  <a:moveTo>
                    <a:pt x="23" y="2"/>
                  </a:moveTo>
                  <a:lnTo>
                    <a:pt x="20" y="1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3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1"/>
                  </a:lnTo>
                  <a:lnTo>
                    <a:pt x="2" y="1"/>
                  </a:lnTo>
                  <a:lnTo>
                    <a:pt x="0" y="1"/>
                  </a:lnTo>
                  <a:lnTo>
                    <a:pt x="1" y="2"/>
                  </a:lnTo>
                  <a:lnTo>
                    <a:pt x="2" y="3"/>
                  </a:lnTo>
                  <a:lnTo>
                    <a:pt x="5" y="4"/>
                  </a:lnTo>
                  <a:lnTo>
                    <a:pt x="8" y="4"/>
                  </a:lnTo>
                  <a:lnTo>
                    <a:pt x="13" y="4"/>
                  </a:lnTo>
                  <a:lnTo>
                    <a:pt x="16" y="4"/>
                  </a:lnTo>
                  <a:lnTo>
                    <a:pt x="19" y="4"/>
                  </a:lnTo>
                  <a:lnTo>
                    <a:pt x="21" y="3"/>
                  </a:lnTo>
                  <a:lnTo>
                    <a:pt x="23" y="2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09" name="Freeform 61"/>
            <p:cNvSpPr>
              <a:spLocks/>
            </p:cNvSpPr>
            <p:nvPr/>
          </p:nvSpPr>
          <p:spPr bwMode="auto">
            <a:xfrm>
              <a:off x="348" y="663"/>
              <a:ext cx="16" cy="37"/>
            </a:xfrm>
            <a:custGeom>
              <a:avLst/>
              <a:gdLst>
                <a:gd name="T0" fmla="*/ 15 w 16"/>
                <a:gd name="T1" fmla="*/ 0 h 37"/>
                <a:gd name="T2" fmla="*/ 5 w 16"/>
                <a:gd name="T3" fmla="*/ 5 h 37"/>
                <a:gd name="T4" fmla="*/ 4 w 16"/>
                <a:gd name="T5" fmla="*/ 8 h 37"/>
                <a:gd name="T6" fmla="*/ 3 w 16"/>
                <a:gd name="T7" fmla="*/ 11 h 37"/>
                <a:gd name="T8" fmla="*/ 2 w 16"/>
                <a:gd name="T9" fmla="*/ 15 h 37"/>
                <a:gd name="T10" fmla="*/ 4 w 16"/>
                <a:gd name="T11" fmla="*/ 25 h 37"/>
                <a:gd name="T12" fmla="*/ 3 w 16"/>
                <a:gd name="T13" fmla="*/ 29 h 37"/>
                <a:gd name="T14" fmla="*/ 4 w 16"/>
                <a:gd name="T15" fmla="*/ 36 h 37"/>
                <a:gd name="T16" fmla="*/ 2 w 16"/>
                <a:gd name="T17" fmla="*/ 33 h 37"/>
                <a:gd name="T18" fmla="*/ 0 w 16"/>
                <a:gd name="T19" fmla="*/ 15 h 37"/>
                <a:gd name="T20" fmla="*/ 2 w 16"/>
                <a:gd name="T21" fmla="*/ 8 h 37"/>
                <a:gd name="T22" fmla="*/ 5 w 16"/>
                <a:gd name="T23" fmla="*/ 2 h 37"/>
                <a:gd name="T24" fmla="*/ 15 w 16"/>
                <a:gd name="T2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37">
                  <a:moveTo>
                    <a:pt x="15" y="0"/>
                  </a:moveTo>
                  <a:lnTo>
                    <a:pt x="5" y="5"/>
                  </a:lnTo>
                  <a:lnTo>
                    <a:pt x="4" y="8"/>
                  </a:lnTo>
                  <a:lnTo>
                    <a:pt x="3" y="11"/>
                  </a:lnTo>
                  <a:lnTo>
                    <a:pt x="2" y="15"/>
                  </a:lnTo>
                  <a:lnTo>
                    <a:pt x="4" y="25"/>
                  </a:lnTo>
                  <a:lnTo>
                    <a:pt x="3" y="29"/>
                  </a:lnTo>
                  <a:lnTo>
                    <a:pt x="4" y="36"/>
                  </a:lnTo>
                  <a:lnTo>
                    <a:pt x="2" y="33"/>
                  </a:lnTo>
                  <a:lnTo>
                    <a:pt x="0" y="15"/>
                  </a:lnTo>
                  <a:lnTo>
                    <a:pt x="2" y="8"/>
                  </a:lnTo>
                  <a:lnTo>
                    <a:pt x="5" y="2"/>
                  </a:lnTo>
                  <a:lnTo>
                    <a:pt x="15" y="0"/>
                  </a:lnTo>
                </a:path>
              </a:pathLst>
            </a:cu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10" name="Freeform 62"/>
            <p:cNvSpPr>
              <a:spLocks/>
            </p:cNvSpPr>
            <p:nvPr/>
          </p:nvSpPr>
          <p:spPr bwMode="auto">
            <a:xfrm>
              <a:off x="357" y="671"/>
              <a:ext cx="25" cy="6"/>
            </a:xfrm>
            <a:custGeom>
              <a:avLst/>
              <a:gdLst>
                <a:gd name="T0" fmla="*/ 4 w 25"/>
                <a:gd name="T1" fmla="*/ 1 h 6"/>
                <a:gd name="T2" fmla="*/ 7 w 25"/>
                <a:gd name="T3" fmla="*/ 0 h 6"/>
                <a:gd name="T4" fmla="*/ 11 w 25"/>
                <a:gd name="T5" fmla="*/ 0 h 6"/>
                <a:gd name="T6" fmla="*/ 15 w 25"/>
                <a:gd name="T7" fmla="*/ 0 h 6"/>
                <a:gd name="T8" fmla="*/ 20 w 25"/>
                <a:gd name="T9" fmla="*/ 2 h 6"/>
                <a:gd name="T10" fmla="*/ 22 w 25"/>
                <a:gd name="T11" fmla="*/ 2 h 6"/>
                <a:gd name="T12" fmla="*/ 24 w 25"/>
                <a:gd name="T13" fmla="*/ 3 h 6"/>
                <a:gd name="T14" fmla="*/ 23 w 25"/>
                <a:gd name="T15" fmla="*/ 4 h 6"/>
                <a:gd name="T16" fmla="*/ 18 w 25"/>
                <a:gd name="T17" fmla="*/ 5 h 6"/>
                <a:gd name="T18" fmla="*/ 15 w 25"/>
                <a:gd name="T19" fmla="*/ 5 h 6"/>
                <a:gd name="T20" fmla="*/ 7 w 25"/>
                <a:gd name="T21" fmla="*/ 5 h 6"/>
                <a:gd name="T22" fmla="*/ 3 w 25"/>
                <a:gd name="T23" fmla="*/ 3 h 6"/>
                <a:gd name="T24" fmla="*/ 0 w 25"/>
                <a:gd name="T25" fmla="*/ 2 h 6"/>
                <a:gd name="T26" fmla="*/ 4 w 25"/>
                <a:gd name="T2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6">
                  <a:moveTo>
                    <a:pt x="4" y="1"/>
                  </a:moveTo>
                  <a:lnTo>
                    <a:pt x="7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20" y="2"/>
                  </a:lnTo>
                  <a:lnTo>
                    <a:pt x="22" y="2"/>
                  </a:lnTo>
                  <a:lnTo>
                    <a:pt x="24" y="3"/>
                  </a:lnTo>
                  <a:lnTo>
                    <a:pt x="23" y="4"/>
                  </a:lnTo>
                  <a:lnTo>
                    <a:pt x="18" y="5"/>
                  </a:lnTo>
                  <a:lnTo>
                    <a:pt x="15" y="5"/>
                  </a:lnTo>
                  <a:lnTo>
                    <a:pt x="7" y="5"/>
                  </a:lnTo>
                  <a:lnTo>
                    <a:pt x="3" y="3"/>
                  </a:lnTo>
                  <a:lnTo>
                    <a:pt x="0" y="2"/>
                  </a:lnTo>
                  <a:lnTo>
                    <a:pt x="4" y="1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11" name="Freeform 63"/>
            <p:cNvSpPr>
              <a:spLocks/>
            </p:cNvSpPr>
            <p:nvPr/>
          </p:nvSpPr>
          <p:spPr bwMode="auto">
            <a:xfrm>
              <a:off x="363" y="673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0 w 1"/>
                <a:gd name="T5" fmla="*/ 1 h 2"/>
                <a:gd name="T6" fmla="*/ 0 w 1"/>
                <a:gd name="T7" fmla="*/ 1 h 2"/>
                <a:gd name="T8" fmla="*/ 0 w 1"/>
                <a:gd name="T9" fmla="*/ 1 h 2"/>
                <a:gd name="T10" fmla="*/ 0 w 1"/>
                <a:gd name="T11" fmla="*/ 1 h 2"/>
                <a:gd name="T12" fmla="*/ 0 w 1"/>
                <a:gd name="T13" fmla="*/ 1 h 2"/>
                <a:gd name="T14" fmla="*/ 0 w 1"/>
                <a:gd name="T15" fmla="*/ 1 h 2"/>
                <a:gd name="T16" fmla="*/ 0 w 1"/>
                <a:gd name="T17" fmla="*/ 1 h 2"/>
                <a:gd name="T18" fmla="*/ 0 w 1"/>
                <a:gd name="T19" fmla="*/ 0 h 2"/>
                <a:gd name="T20" fmla="*/ 0 w 1"/>
                <a:gd name="T21" fmla="*/ 0 h 2"/>
                <a:gd name="T22" fmla="*/ 0 w 1"/>
                <a:gd name="T23" fmla="*/ 0 h 2"/>
                <a:gd name="T24" fmla="*/ 0 w 1"/>
                <a:gd name="T25" fmla="*/ 0 h 2"/>
                <a:gd name="T26" fmla="*/ 0 w 1"/>
                <a:gd name="T27" fmla="*/ 0 h 2"/>
                <a:gd name="T28" fmla="*/ 0 w 1"/>
                <a:gd name="T2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12" name="Freeform 64"/>
            <p:cNvSpPr>
              <a:spLocks/>
            </p:cNvSpPr>
            <p:nvPr/>
          </p:nvSpPr>
          <p:spPr bwMode="auto">
            <a:xfrm>
              <a:off x="320" y="673"/>
              <a:ext cx="5" cy="2"/>
            </a:xfrm>
            <a:custGeom>
              <a:avLst/>
              <a:gdLst>
                <a:gd name="T0" fmla="*/ 1 w 5"/>
                <a:gd name="T1" fmla="*/ 0 h 2"/>
                <a:gd name="T2" fmla="*/ 1 w 5"/>
                <a:gd name="T3" fmla="*/ 0 h 2"/>
                <a:gd name="T4" fmla="*/ 1 w 5"/>
                <a:gd name="T5" fmla="*/ 1 h 2"/>
                <a:gd name="T6" fmla="*/ 1 w 5"/>
                <a:gd name="T7" fmla="*/ 1 h 2"/>
                <a:gd name="T8" fmla="*/ 0 w 5"/>
                <a:gd name="T9" fmla="*/ 1 h 2"/>
                <a:gd name="T10" fmla="*/ 3 w 5"/>
                <a:gd name="T11" fmla="*/ 1 h 2"/>
                <a:gd name="T12" fmla="*/ 4 w 5"/>
                <a:gd name="T13" fmla="*/ 1 h 2"/>
                <a:gd name="T14" fmla="*/ 3 w 5"/>
                <a:gd name="T15" fmla="*/ 0 h 2"/>
                <a:gd name="T16" fmla="*/ 1 w 5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lnTo>
                    <a:pt x="1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lnTo>
                    <a:pt x="3" y="1"/>
                  </a:lnTo>
                  <a:lnTo>
                    <a:pt x="4" y="1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13" name="Freeform 65"/>
            <p:cNvSpPr>
              <a:spLocks/>
            </p:cNvSpPr>
            <p:nvPr/>
          </p:nvSpPr>
          <p:spPr bwMode="auto">
            <a:xfrm>
              <a:off x="377" y="674"/>
              <a:ext cx="2" cy="1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  <a:gd name="T4" fmla="*/ 0 w 2"/>
                <a:gd name="T5" fmla="*/ 0 h 1"/>
                <a:gd name="T6" fmla="*/ 0 w 2"/>
                <a:gd name="T7" fmla="*/ 0 h 1"/>
                <a:gd name="T8" fmla="*/ 1 w 2"/>
                <a:gd name="T9" fmla="*/ 0 h 1"/>
                <a:gd name="T10" fmla="*/ 1 w 2"/>
                <a:gd name="T11" fmla="*/ 0 h 1"/>
                <a:gd name="T12" fmla="*/ 0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14" name="Freeform 66"/>
            <p:cNvSpPr>
              <a:spLocks/>
            </p:cNvSpPr>
            <p:nvPr/>
          </p:nvSpPr>
          <p:spPr bwMode="auto">
            <a:xfrm>
              <a:off x="275" y="669"/>
              <a:ext cx="3" cy="20"/>
            </a:xfrm>
            <a:custGeom>
              <a:avLst/>
              <a:gdLst>
                <a:gd name="T0" fmla="*/ 0 w 3"/>
                <a:gd name="T1" fmla="*/ 0 h 20"/>
                <a:gd name="T2" fmla="*/ 0 w 3"/>
                <a:gd name="T3" fmla="*/ 0 h 20"/>
                <a:gd name="T4" fmla="*/ 1 w 3"/>
                <a:gd name="T5" fmla="*/ 7 h 20"/>
                <a:gd name="T6" fmla="*/ 1 w 3"/>
                <a:gd name="T7" fmla="*/ 9 h 20"/>
                <a:gd name="T8" fmla="*/ 1 w 3"/>
                <a:gd name="T9" fmla="*/ 9 h 20"/>
                <a:gd name="T10" fmla="*/ 1 w 3"/>
                <a:gd name="T11" fmla="*/ 10 h 20"/>
                <a:gd name="T12" fmla="*/ 1 w 3"/>
                <a:gd name="T13" fmla="*/ 12 h 20"/>
                <a:gd name="T14" fmla="*/ 1 w 3"/>
                <a:gd name="T15" fmla="*/ 16 h 20"/>
                <a:gd name="T16" fmla="*/ 2 w 3"/>
                <a:gd name="T17" fmla="*/ 18 h 20"/>
                <a:gd name="T18" fmla="*/ 2 w 3"/>
                <a:gd name="T19" fmla="*/ 19 h 20"/>
                <a:gd name="T20" fmla="*/ 0 w 3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20">
                  <a:moveTo>
                    <a:pt x="0" y="0"/>
                  </a:moveTo>
                  <a:lnTo>
                    <a:pt x="0" y="0"/>
                  </a:lnTo>
                  <a:lnTo>
                    <a:pt x="1" y="7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1" y="12"/>
                  </a:lnTo>
                  <a:lnTo>
                    <a:pt x="1" y="16"/>
                  </a:lnTo>
                  <a:lnTo>
                    <a:pt x="2" y="18"/>
                  </a:lnTo>
                  <a:lnTo>
                    <a:pt x="2" y="19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15" name="Freeform 67"/>
            <p:cNvSpPr>
              <a:spLocks/>
            </p:cNvSpPr>
            <p:nvPr/>
          </p:nvSpPr>
          <p:spPr bwMode="auto">
            <a:xfrm>
              <a:off x="319" y="729"/>
              <a:ext cx="45" cy="10"/>
            </a:xfrm>
            <a:custGeom>
              <a:avLst/>
              <a:gdLst>
                <a:gd name="T0" fmla="*/ 0 w 45"/>
                <a:gd name="T1" fmla="*/ 0 h 10"/>
                <a:gd name="T2" fmla="*/ 9 w 45"/>
                <a:gd name="T3" fmla="*/ 2 h 10"/>
                <a:gd name="T4" fmla="*/ 17 w 45"/>
                <a:gd name="T5" fmla="*/ 3 h 10"/>
                <a:gd name="T6" fmla="*/ 23 w 45"/>
                <a:gd name="T7" fmla="*/ 4 h 10"/>
                <a:gd name="T8" fmla="*/ 30 w 45"/>
                <a:gd name="T9" fmla="*/ 3 h 10"/>
                <a:gd name="T10" fmla="*/ 34 w 45"/>
                <a:gd name="T11" fmla="*/ 2 h 10"/>
                <a:gd name="T12" fmla="*/ 41 w 45"/>
                <a:gd name="T13" fmla="*/ 1 h 10"/>
                <a:gd name="T14" fmla="*/ 42 w 45"/>
                <a:gd name="T15" fmla="*/ 0 h 10"/>
                <a:gd name="T16" fmla="*/ 44 w 45"/>
                <a:gd name="T17" fmla="*/ 1 h 10"/>
                <a:gd name="T18" fmla="*/ 41 w 45"/>
                <a:gd name="T19" fmla="*/ 2 h 10"/>
                <a:gd name="T20" fmla="*/ 33 w 45"/>
                <a:gd name="T21" fmla="*/ 7 h 10"/>
                <a:gd name="T22" fmla="*/ 24 w 45"/>
                <a:gd name="T23" fmla="*/ 9 h 10"/>
                <a:gd name="T24" fmla="*/ 13 w 45"/>
                <a:gd name="T25" fmla="*/ 8 h 10"/>
                <a:gd name="T26" fmla="*/ 7 w 45"/>
                <a:gd name="T27" fmla="*/ 6 h 10"/>
                <a:gd name="T28" fmla="*/ 3 w 45"/>
                <a:gd name="T29" fmla="*/ 2 h 10"/>
                <a:gd name="T30" fmla="*/ 0 w 45"/>
                <a:gd name="T3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10">
                  <a:moveTo>
                    <a:pt x="0" y="0"/>
                  </a:moveTo>
                  <a:lnTo>
                    <a:pt x="9" y="2"/>
                  </a:lnTo>
                  <a:lnTo>
                    <a:pt x="17" y="3"/>
                  </a:lnTo>
                  <a:lnTo>
                    <a:pt x="23" y="4"/>
                  </a:lnTo>
                  <a:lnTo>
                    <a:pt x="30" y="3"/>
                  </a:lnTo>
                  <a:lnTo>
                    <a:pt x="34" y="2"/>
                  </a:lnTo>
                  <a:lnTo>
                    <a:pt x="41" y="1"/>
                  </a:lnTo>
                  <a:lnTo>
                    <a:pt x="42" y="0"/>
                  </a:lnTo>
                  <a:lnTo>
                    <a:pt x="44" y="1"/>
                  </a:lnTo>
                  <a:lnTo>
                    <a:pt x="41" y="2"/>
                  </a:lnTo>
                  <a:lnTo>
                    <a:pt x="33" y="7"/>
                  </a:lnTo>
                  <a:lnTo>
                    <a:pt x="24" y="9"/>
                  </a:lnTo>
                  <a:lnTo>
                    <a:pt x="13" y="8"/>
                  </a:lnTo>
                  <a:lnTo>
                    <a:pt x="7" y="6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16" name="Freeform 68"/>
            <p:cNvSpPr>
              <a:spLocks/>
            </p:cNvSpPr>
            <p:nvPr/>
          </p:nvSpPr>
          <p:spPr bwMode="auto">
            <a:xfrm>
              <a:off x="296" y="658"/>
              <a:ext cx="35" cy="12"/>
            </a:xfrm>
            <a:custGeom>
              <a:avLst/>
              <a:gdLst>
                <a:gd name="T0" fmla="*/ 34 w 35"/>
                <a:gd name="T1" fmla="*/ 3 h 12"/>
                <a:gd name="T2" fmla="*/ 34 w 35"/>
                <a:gd name="T3" fmla="*/ 6 h 12"/>
                <a:gd name="T4" fmla="*/ 33 w 35"/>
                <a:gd name="T5" fmla="*/ 8 h 12"/>
                <a:gd name="T6" fmla="*/ 30 w 35"/>
                <a:gd name="T7" fmla="*/ 7 h 12"/>
                <a:gd name="T8" fmla="*/ 25 w 35"/>
                <a:gd name="T9" fmla="*/ 5 h 12"/>
                <a:gd name="T10" fmla="*/ 20 w 35"/>
                <a:gd name="T11" fmla="*/ 3 h 12"/>
                <a:gd name="T12" fmla="*/ 17 w 35"/>
                <a:gd name="T13" fmla="*/ 3 h 12"/>
                <a:gd name="T14" fmla="*/ 13 w 35"/>
                <a:gd name="T15" fmla="*/ 3 h 12"/>
                <a:gd name="T16" fmla="*/ 9 w 35"/>
                <a:gd name="T17" fmla="*/ 6 h 12"/>
                <a:gd name="T18" fmla="*/ 6 w 35"/>
                <a:gd name="T19" fmla="*/ 6 h 12"/>
                <a:gd name="T20" fmla="*/ 4 w 35"/>
                <a:gd name="T21" fmla="*/ 8 h 12"/>
                <a:gd name="T22" fmla="*/ 1 w 35"/>
                <a:gd name="T23" fmla="*/ 11 h 12"/>
                <a:gd name="T24" fmla="*/ 0 w 35"/>
                <a:gd name="T25" fmla="*/ 10 h 12"/>
                <a:gd name="T26" fmla="*/ 4 w 35"/>
                <a:gd name="T27" fmla="*/ 5 h 12"/>
                <a:gd name="T28" fmla="*/ 9 w 35"/>
                <a:gd name="T29" fmla="*/ 2 h 12"/>
                <a:gd name="T30" fmla="*/ 14 w 35"/>
                <a:gd name="T31" fmla="*/ 0 h 12"/>
                <a:gd name="T32" fmla="*/ 20 w 35"/>
                <a:gd name="T33" fmla="*/ 0 h 12"/>
                <a:gd name="T34" fmla="*/ 24 w 35"/>
                <a:gd name="T35" fmla="*/ 0 h 12"/>
                <a:gd name="T36" fmla="*/ 28 w 35"/>
                <a:gd name="T37" fmla="*/ 0 h 12"/>
                <a:gd name="T38" fmla="*/ 31 w 35"/>
                <a:gd name="T39" fmla="*/ 1 h 12"/>
                <a:gd name="T40" fmla="*/ 34 w 35"/>
                <a:gd name="T41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" h="12">
                  <a:moveTo>
                    <a:pt x="34" y="3"/>
                  </a:moveTo>
                  <a:lnTo>
                    <a:pt x="34" y="6"/>
                  </a:lnTo>
                  <a:lnTo>
                    <a:pt x="33" y="8"/>
                  </a:lnTo>
                  <a:lnTo>
                    <a:pt x="30" y="7"/>
                  </a:lnTo>
                  <a:lnTo>
                    <a:pt x="25" y="5"/>
                  </a:lnTo>
                  <a:lnTo>
                    <a:pt x="20" y="3"/>
                  </a:lnTo>
                  <a:lnTo>
                    <a:pt x="17" y="3"/>
                  </a:lnTo>
                  <a:lnTo>
                    <a:pt x="13" y="3"/>
                  </a:lnTo>
                  <a:lnTo>
                    <a:pt x="9" y="6"/>
                  </a:lnTo>
                  <a:lnTo>
                    <a:pt x="6" y="6"/>
                  </a:lnTo>
                  <a:lnTo>
                    <a:pt x="4" y="8"/>
                  </a:lnTo>
                  <a:lnTo>
                    <a:pt x="1" y="11"/>
                  </a:lnTo>
                  <a:lnTo>
                    <a:pt x="0" y="10"/>
                  </a:lnTo>
                  <a:lnTo>
                    <a:pt x="4" y="5"/>
                  </a:lnTo>
                  <a:lnTo>
                    <a:pt x="9" y="2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28" y="0"/>
                  </a:lnTo>
                  <a:lnTo>
                    <a:pt x="31" y="1"/>
                  </a:lnTo>
                  <a:lnTo>
                    <a:pt x="34" y="3"/>
                  </a:lnTo>
                </a:path>
              </a:pathLst>
            </a:custGeom>
            <a:solidFill>
              <a:srgbClr val="E02000"/>
            </a:solidFill>
            <a:ln w="12700" cap="rnd" cmpd="sng">
              <a:solidFill>
                <a:srgbClr val="E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17" name="Freeform 69"/>
            <p:cNvSpPr>
              <a:spLocks/>
            </p:cNvSpPr>
            <p:nvPr/>
          </p:nvSpPr>
          <p:spPr bwMode="auto">
            <a:xfrm>
              <a:off x="355" y="658"/>
              <a:ext cx="38" cy="12"/>
            </a:xfrm>
            <a:custGeom>
              <a:avLst/>
              <a:gdLst>
                <a:gd name="T0" fmla="*/ 1 w 38"/>
                <a:gd name="T1" fmla="*/ 7 h 12"/>
                <a:gd name="T2" fmla="*/ 1 w 38"/>
                <a:gd name="T3" fmla="*/ 8 h 12"/>
                <a:gd name="T4" fmla="*/ 6 w 38"/>
                <a:gd name="T5" fmla="*/ 6 h 12"/>
                <a:gd name="T6" fmla="*/ 14 w 38"/>
                <a:gd name="T7" fmla="*/ 5 h 12"/>
                <a:gd name="T8" fmla="*/ 21 w 38"/>
                <a:gd name="T9" fmla="*/ 3 h 12"/>
                <a:gd name="T10" fmla="*/ 26 w 38"/>
                <a:gd name="T11" fmla="*/ 4 h 12"/>
                <a:gd name="T12" fmla="*/ 29 w 38"/>
                <a:gd name="T13" fmla="*/ 6 h 12"/>
                <a:gd name="T14" fmla="*/ 34 w 38"/>
                <a:gd name="T15" fmla="*/ 7 h 12"/>
                <a:gd name="T16" fmla="*/ 36 w 38"/>
                <a:gd name="T17" fmla="*/ 11 h 12"/>
                <a:gd name="T18" fmla="*/ 37 w 38"/>
                <a:gd name="T19" fmla="*/ 8 h 12"/>
                <a:gd name="T20" fmla="*/ 32 w 38"/>
                <a:gd name="T21" fmla="*/ 3 h 12"/>
                <a:gd name="T22" fmla="*/ 26 w 38"/>
                <a:gd name="T23" fmla="*/ 1 h 12"/>
                <a:gd name="T24" fmla="*/ 20 w 38"/>
                <a:gd name="T25" fmla="*/ 0 h 12"/>
                <a:gd name="T26" fmla="*/ 14 w 38"/>
                <a:gd name="T27" fmla="*/ 1 h 12"/>
                <a:gd name="T28" fmla="*/ 11 w 38"/>
                <a:gd name="T29" fmla="*/ 2 h 12"/>
                <a:gd name="T30" fmla="*/ 6 w 38"/>
                <a:gd name="T31" fmla="*/ 2 h 12"/>
                <a:gd name="T32" fmla="*/ 1 w 38"/>
                <a:gd name="T33" fmla="*/ 4 h 12"/>
                <a:gd name="T34" fmla="*/ 0 w 38"/>
                <a:gd name="T35" fmla="*/ 6 h 12"/>
                <a:gd name="T36" fmla="*/ 1 w 38"/>
                <a:gd name="T37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" h="12">
                  <a:moveTo>
                    <a:pt x="1" y="7"/>
                  </a:moveTo>
                  <a:lnTo>
                    <a:pt x="1" y="8"/>
                  </a:lnTo>
                  <a:lnTo>
                    <a:pt x="6" y="6"/>
                  </a:lnTo>
                  <a:lnTo>
                    <a:pt x="14" y="5"/>
                  </a:lnTo>
                  <a:lnTo>
                    <a:pt x="21" y="3"/>
                  </a:lnTo>
                  <a:lnTo>
                    <a:pt x="26" y="4"/>
                  </a:lnTo>
                  <a:lnTo>
                    <a:pt x="29" y="6"/>
                  </a:lnTo>
                  <a:lnTo>
                    <a:pt x="34" y="7"/>
                  </a:lnTo>
                  <a:lnTo>
                    <a:pt x="36" y="11"/>
                  </a:lnTo>
                  <a:lnTo>
                    <a:pt x="37" y="8"/>
                  </a:lnTo>
                  <a:lnTo>
                    <a:pt x="32" y="3"/>
                  </a:lnTo>
                  <a:lnTo>
                    <a:pt x="26" y="1"/>
                  </a:lnTo>
                  <a:lnTo>
                    <a:pt x="20" y="0"/>
                  </a:lnTo>
                  <a:lnTo>
                    <a:pt x="14" y="1"/>
                  </a:lnTo>
                  <a:lnTo>
                    <a:pt x="11" y="2"/>
                  </a:lnTo>
                  <a:lnTo>
                    <a:pt x="6" y="2"/>
                  </a:lnTo>
                  <a:lnTo>
                    <a:pt x="1" y="4"/>
                  </a:lnTo>
                  <a:lnTo>
                    <a:pt x="0" y="6"/>
                  </a:lnTo>
                  <a:lnTo>
                    <a:pt x="1" y="7"/>
                  </a:lnTo>
                </a:path>
              </a:pathLst>
            </a:custGeom>
            <a:solidFill>
              <a:srgbClr val="E02000"/>
            </a:solidFill>
            <a:ln w="12700" cap="rnd" cmpd="sng">
              <a:solidFill>
                <a:srgbClr val="E02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18" name="Oval 70"/>
            <p:cNvSpPr>
              <a:spLocks noChangeArrowheads="1"/>
            </p:cNvSpPr>
            <p:nvPr/>
          </p:nvSpPr>
          <p:spPr bwMode="auto">
            <a:xfrm flipH="1" flipV="1">
              <a:off x="367" y="671"/>
              <a:ext cx="3" cy="2"/>
            </a:xfrm>
            <a:prstGeom prst="ellipse">
              <a:avLst/>
            </a:prstGeom>
            <a:solidFill>
              <a:srgbClr val="8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1719" name="Freeform 71"/>
            <p:cNvSpPr>
              <a:spLocks/>
            </p:cNvSpPr>
            <p:nvPr/>
          </p:nvSpPr>
          <p:spPr bwMode="auto">
            <a:xfrm>
              <a:off x="307" y="672"/>
              <a:ext cx="1" cy="2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0 w 1"/>
                <a:gd name="T5" fmla="*/ 1 h 2"/>
                <a:gd name="T6" fmla="*/ 0 w 1"/>
                <a:gd name="T7" fmla="*/ 1 h 2"/>
                <a:gd name="T8" fmla="*/ 0 w 1"/>
                <a:gd name="T9" fmla="*/ 1 h 2"/>
                <a:gd name="T10" fmla="*/ 0 w 1"/>
                <a:gd name="T11" fmla="*/ 1 h 2"/>
                <a:gd name="T12" fmla="*/ 0 w 1"/>
                <a:gd name="T13" fmla="*/ 1 h 2"/>
                <a:gd name="T14" fmla="*/ 0 w 1"/>
                <a:gd name="T15" fmla="*/ 0 h 2"/>
                <a:gd name="T16" fmla="*/ 0 w 1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20" name="Oval 72"/>
            <p:cNvSpPr>
              <a:spLocks noChangeArrowheads="1"/>
            </p:cNvSpPr>
            <p:nvPr/>
          </p:nvSpPr>
          <p:spPr bwMode="auto">
            <a:xfrm flipH="1" flipV="1">
              <a:off x="311" y="670"/>
              <a:ext cx="3" cy="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</p:grpSp>
      <p:sp>
        <p:nvSpPr>
          <p:cNvPr id="1051721" name="Rectangle 73"/>
          <p:cNvSpPr>
            <a:spLocks noChangeArrowheads="1"/>
          </p:cNvSpPr>
          <p:nvPr/>
        </p:nvSpPr>
        <p:spPr bwMode="auto">
          <a:xfrm>
            <a:off x="3295650" y="2124075"/>
            <a:ext cx="6200775" cy="2938463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Aft>
                <a:spcPct val="20000"/>
              </a:spcAft>
            </a:pPr>
            <a:r>
              <a:rPr lang="en-US" sz="900" i="1" u="sng">
                <a:solidFill>
                  <a:schemeClr val="tx1"/>
                </a:solidFill>
              </a:rPr>
              <a:t>FABRICAÇÃO CONTÍNUA  DE UM  ÚNICO PRODUTO</a:t>
            </a:r>
            <a:endParaRPr lang="en-US" sz="900" b="0">
              <a:solidFill>
                <a:schemeClr val="tx1"/>
              </a:solidFill>
            </a:endParaRPr>
          </a:p>
          <a:p>
            <a:pPr marL="471488" lvl="1" indent="-95250"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UM ÚNICO PRODUTO FABRICADO QUASE SEMPRE EM DIVERSAS FASES , SUJEITANDO-SE EM CADA UMA DELAS A UMA OU MAIS OPERAÇÕES..</a:t>
            </a:r>
          </a:p>
          <a:p>
            <a:pPr algn="just" defTabSz="762000">
              <a:spcAft>
                <a:spcPct val="20000"/>
              </a:spcAft>
            </a:pPr>
            <a:endParaRPr lang="en-US" sz="900" i="1" u="sng">
              <a:solidFill>
                <a:schemeClr val="tx1"/>
              </a:solidFill>
            </a:endParaRPr>
          </a:p>
          <a:p>
            <a:pPr algn="just" defTabSz="762000">
              <a:spcAft>
                <a:spcPct val="20000"/>
              </a:spcAft>
            </a:pPr>
            <a:r>
              <a:rPr lang="en-US" sz="900" i="1" u="sng">
                <a:solidFill>
                  <a:schemeClr val="tx1"/>
                </a:solidFill>
              </a:rPr>
              <a:t>FABRICAÇÃO  DE  PRODUTOS  DIFERENTES  S OB  O  PONTO  DE  VISTA DE QUALIDADE</a:t>
            </a:r>
            <a:endParaRPr lang="en-US" sz="900" b="0">
              <a:solidFill>
                <a:schemeClr val="tx1"/>
              </a:solidFill>
            </a:endParaRPr>
          </a:p>
          <a:p>
            <a:pPr marL="471488" lvl="1" indent="-95250"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DIFEREM NAS MATÉRIAS PRIMAS  EMPREGUES E NO PROCESSO DE FABRICO UTILIZADO.</a:t>
            </a:r>
          </a:p>
          <a:p>
            <a:pPr algn="just" defTabSz="762000">
              <a:spcAft>
                <a:spcPct val="20000"/>
              </a:spcAft>
            </a:pPr>
            <a:endParaRPr lang="en-US" sz="900" i="1" u="sng">
              <a:solidFill>
                <a:schemeClr val="tx1"/>
              </a:solidFill>
            </a:endParaRPr>
          </a:p>
          <a:p>
            <a:pPr algn="just" defTabSz="762000">
              <a:spcAft>
                <a:spcPct val="20000"/>
              </a:spcAft>
            </a:pPr>
            <a:r>
              <a:rPr lang="en-US" sz="900" i="1" u="sng">
                <a:solidFill>
                  <a:schemeClr val="tx1"/>
                </a:solidFill>
              </a:rPr>
              <a:t>FABRICAÇÃO  POR ORDENS DE PRODUÇÃO , OBRAS  ,TAREFAS  OU ENCOMENDAS</a:t>
            </a:r>
            <a:endParaRPr lang="en-US" sz="900" b="0">
              <a:solidFill>
                <a:schemeClr val="tx1"/>
              </a:solidFill>
            </a:endParaRPr>
          </a:p>
          <a:p>
            <a:pPr marL="471488" lvl="1" indent="-95250"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FABRICO  PROCESSA-SE DE TAL FORMA QUE , PERMITE QUE UM PRODUTO SEJA DISTINGUIVEL DOS  DEMAIS , DURANTE O CICLO PRODUTIVO , POSSIBILITANDO A INDIVIDUALIZAÇÃO DOS CUSTOS QUE LHE RESPEITAM.</a:t>
            </a:r>
          </a:p>
          <a:p>
            <a:pPr algn="just" defTabSz="762000">
              <a:spcAft>
                <a:spcPct val="20000"/>
              </a:spcAft>
            </a:pPr>
            <a:endParaRPr lang="en-US" sz="900" i="1" u="sng">
              <a:solidFill>
                <a:schemeClr val="tx1"/>
              </a:solidFill>
            </a:endParaRPr>
          </a:p>
          <a:p>
            <a:pPr algn="just" defTabSz="762000">
              <a:spcAft>
                <a:spcPct val="20000"/>
              </a:spcAft>
            </a:pPr>
            <a:r>
              <a:rPr lang="en-US" sz="900" i="1" u="sng">
                <a:solidFill>
                  <a:schemeClr val="tx1"/>
                </a:solidFill>
              </a:rPr>
              <a:t>FABRICAÇÃO   POR  FASES</a:t>
            </a:r>
            <a:endParaRPr lang="en-US" b="0">
              <a:solidFill>
                <a:schemeClr val="tx1"/>
              </a:solidFill>
            </a:endParaRPr>
          </a:p>
          <a:p>
            <a:pPr marL="471488" lvl="1" indent="-95250"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AS MATÉRIAS PRIMAS  PASSAM POR DIFERENTES  E SUCESSIVOS  ESTÁDIOS DE TRANSFORMAÇÃO , ATÉ SE OBTER O PRODUTO ACABADO.</a:t>
            </a:r>
          </a:p>
          <a:p>
            <a:pPr algn="just" defTabSz="762000">
              <a:spcAft>
                <a:spcPct val="20000"/>
              </a:spcAft>
            </a:pPr>
            <a:endParaRPr lang="en-US" sz="900" i="1" u="sng">
              <a:solidFill>
                <a:schemeClr val="tx1"/>
              </a:solidFill>
            </a:endParaRPr>
          </a:p>
          <a:p>
            <a:pPr algn="just" defTabSz="762000">
              <a:spcAft>
                <a:spcPct val="20000"/>
              </a:spcAft>
            </a:pPr>
            <a:r>
              <a:rPr lang="en-US" sz="900" i="1" u="sng">
                <a:solidFill>
                  <a:schemeClr val="tx1"/>
                </a:solidFill>
              </a:rPr>
              <a:t>FABRICAÇÃO   CONJUNTA</a:t>
            </a:r>
            <a:endParaRPr lang="en-US" b="0">
              <a:solidFill>
                <a:schemeClr val="tx1"/>
              </a:solidFill>
            </a:endParaRPr>
          </a:p>
          <a:p>
            <a:pPr marL="471488" lvl="1" indent="-95250"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O PROCESSAMENTO DE UMA OU VÁRIAS MATÉRIAS PRIMAS  , ORIGINA A OBTENÇÃO DE MAIS DO QUE UM PRODUTO .</a:t>
            </a:r>
          </a:p>
          <a:p>
            <a:pPr algn="just" defTabSz="762000" eaLnBrk="1" hangingPunct="1">
              <a:spcAft>
                <a:spcPct val="20000"/>
              </a:spcAft>
            </a:pPr>
            <a:endParaRPr lang="en-US" b="0">
              <a:solidFill>
                <a:schemeClr val="tx1"/>
              </a:solidFill>
            </a:endParaRPr>
          </a:p>
        </p:txBody>
      </p:sp>
      <p:grpSp>
        <p:nvGrpSpPr>
          <p:cNvPr id="1051722" name="Group 74"/>
          <p:cNvGrpSpPr>
            <a:grpSpLocks/>
          </p:cNvGrpSpPr>
          <p:nvPr/>
        </p:nvGrpSpPr>
        <p:grpSpPr bwMode="auto">
          <a:xfrm>
            <a:off x="860425" y="984250"/>
            <a:ext cx="2647950" cy="1049338"/>
            <a:chOff x="542" y="620"/>
            <a:chExt cx="1668" cy="661"/>
          </a:xfrm>
        </p:grpSpPr>
        <p:sp>
          <p:nvSpPr>
            <p:cNvPr id="1051723" name="Freeform 75"/>
            <p:cNvSpPr>
              <a:spLocks/>
            </p:cNvSpPr>
            <p:nvPr/>
          </p:nvSpPr>
          <p:spPr bwMode="auto">
            <a:xfrm>
              <a:off x="542" y="620"/>
              <a:ext cx="1668" cy="661"/>
            </a:xfrm>
            <a:custGeom>
              <a:avLst/>
              <a:gdLst>
                <a:gd name="T0" fmla="*/ 1133 w 1668"/>
                <a:gd name="T1" fmla="*/ 659 h 661"/>
                <a:gd name="T2" fmla="*/ 1243 w 1668"/>
                <a:gd name="T3" fmla="*/ 647 h 661"/>
                <a:gd name="T4" fmla="*/ 1342 w 1668"/>
                <a:gd name="T5" fmla="*/ 630 h 661"/>
                <a:gd name="T6" fmla="*/ 1445 w 1668"/>
                <a:gd name="T7" fmla="*/ 596 h 661"/>
                <a:gd name="T8" fmla="*/ 1519 w 1668"/>
                <a:gd name="T9" fmla="*/ 562 h 661"/>
                <a:gd name="T10" fmla="*/ 1580 w 1668"/>
                <a:gd name="T11" fmla="*/ 525 h 661"/>
                <a:gd name="T12" fmla="*/ 1628 w 1668"/>
                <a:gd name="T13" fmla="*/ 479 h 661"/>
                <a:gd name="T14" fmla="*/ 1655 w 1668"/>
                <a:gd name="T15" fmla="*/ 421 h 661"/>
                <a:gd name="T16" fmla="*/ 1665 w 1668"/>
                <a:gd name="T17" fmla="*/ 364 h 661"/>
                <a:gd name="T18" fmla="*/ 1663 w 1668"/>
                <a:gd name="T19" fmla="*/ 310 h 661"/>
                <a:gd name="T20" fmla="*/ 1628 w 1668"/>
                <a:gd name="T21" fmla="*/ 240 h 661"/>
                <a:gd name="T22" fmla="*/ 1576 w 1668"/>
                <a:gd name="T23" fmla="*/ 185 h 661"/>
                <a:gd name="T24" fmla="*/ 1476 w 1668"/>
                <a:gd name="T25" fmla="*/ 114 h 661"/>
                <a:gd name="T26" fmla="*/ 1352 w 1668"/>
                <a:gd name="T27" fmla="*/ 61 h 661"/>
                <a:gd name="T28" fmla="*/ 1228 w 1668"/>
                <a:gd name="T29" fmla="*/ 30 h 661"/>
                <a:gd name="T30" fmla="*/ 1112 w 1668"/>
                <a:gd name="T31" fmla="*/ 8 h 661"/>
                <a:gd name="T32" fmla="*/ 955 w 1668"/>
                <a:gd name="T33" fmla="*/ 0 h 661"/>
                <a:gd name="T34" fmla="*/ 790 w 1668"/>
                <a:gd name="T35" fmla="*/ 13 h 661"/>
                <a:gd name="T36" fmla="*/ 683 w 1668"/>
                <a:gd name="T37" fmla="*/ 36 h 661"/>
                <a:gd name="T38" fmla="*/ 545 w 1668"/>
                <a:gd name="T39" fmla="*/ 18 h 661"/>
                <a:gd name="T40" fmla="*/ 399 w 1668"/>
                <a:gd name="T41" fmla="*/ 11 h 661"/>
                <a:gd name="T42" fmla="*/ 238 w 1668"/>
                <a:gd name="T43" fmla="*/ 10 h 661"/>
                <a:gd name="T44" fmla="*/ 120 w 1668"/>
                <a:gd name="T45" fmla="*/ 28 h 661"/>
                <a:gd name="T46" fmla="*/ 0 w 1668"/>
                <a:gd name="T47" fmla="*/ 60 h 661"/>
                <a:gd name="T48" fmla="*/ 153 w 1668"/>
                <a:gd name="T49" fmla="*/ 48 h 661"/>
                <a:gd name="T50" fmla="*/ 305 w 1668"/>
                <a:gd name="T51" fmla="*/ 48 h 661"/>
                <a:gd name="T52" fmla="*/ 449 w 1668"/>
                <a:gd name="T53" fmla="*/ 62 h 661"/>
                <a:gd name="T54" fmla="*/ 559 w 1668"/>
                <a:gd name="T55" fmla="*/ 76 h 661"/>
                <a:gd name="T56" fmla="*/ 486 w 1668"/>
                <a:gd name="T57" fmla="*/ 118 h 661"/>
                <a:gd name="T58" fmla="*/ 426 w 1668"/>
                <a:gd name="T59" fmla="*/ 166 h 661"/>
                <a:gd name="T60" fmla="*/ 397 w 1668"/>
                <a:gd name="T61" fmla="*/ 205 h 661"/>
                <a:gd name="T62" fmla="*/ 373 w 1668"/>
                <a:gd name="T63" fmla="*/ 254 h 661"/>
                <a:gd name="T64" fmla="*/ 374 w 1668"/>
                <a:gd name="T65" fmla="*/ 318 h 661"/>
                <a:gd name="T66" fmla="*/ 390 w 1668"/>
                <a:gd name="T67" fmla="*/ 381 h 661"/>
                <a:gd name="T68" fmla="*/ 421 w 1668"/>
                <a:gd name="T69" fmla="*/ 434 h 661"/>
                <a:gd name="T70" fmla="*/ 489 w 1668"/>
                <a:gd name="T71" fmla="*/ 501 h 661"/>
                <a:gd name="T72" fmla="*/ 585 w 1668"/>
                <a:gd name="T73" fmla="*/ 562 h 661"/>
                <a:gd name="T74" fmla="*/ 728 w 1668"/>
                <a:gd name="T75" fmla="*/ 614 h 661"/>
                <a:gd name="T76" fmla="*/ 869 w 1668"/>
                <a:gd name="T77" fmla="*/ 645 h 661"/>
                <a:gd name="T78" fmla="*/ 992 w 1668"/>
                <a:gd name="T79" fmla="*/ 657 h 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68" h="661">
                  <a:moveTo>
                    <a:pt x="1079" y="660"/>
                  </a:moveTo>
                  <a:lnTo>
                    <a:pt x="1133" y="659"/>
                  </a:lnTo>
                  <a:lnTo>
                    <a:pt x="1189" y="653"/>
                  </a:lnTo>
                  <a:lnTo>
                    <a:pt x="1243" y="647"/>
                  </a:lnTo>
                  <a:lnTo>
                    <a:pt x="1277" y="642"/>
                  </a:lnTo>
                  <a:lnTo>
                    <a:pt x="1342" y="630"/>
                  </a:lnTo>
                  <a:lnTo>
                    <a:pt x="1400" y="610"/>
                  </a:lnTo>
                  <a:lnTo>
                    <a:pt x="1445" y="596"/>
                  </a:lnTo>
                  <a:lnTo>
                    <a:pt x="1485" y="577"/>
                  </a:lnTo>
                  <a:lnTo>
                    <a:pt x="1519" y="562"/>
                  </a:lnTo>
                  <a:lnTo>
                    <a:pt x="1550" y="542"/>
                  </a:lnTo>
                  <a:lnTo>
                    <a:pt x="1580" y="525"/>
                  </a:lnTo>
                  <a:lnTo>
                    <a:pt x="1601" y="500"/>
                  </a:lnTo>
                  <a:lnTo>
                    <a:pt x="1628" y="479"/>
                  </a:lnTo>
                  <a:lnTo>
                    <a:pt x="1647" y="445"/>
                  </a:lnTo>
                  <a:lnTo>
                    <a:pt x="1655" y="421"/>
                  </a:lnTo>
                  <a:lnTo>
                    <a:pt x="1664" y="395"/>
                  </a:lnTo>
                  <a:lnTo>
                    <a:pt x="1665" y="364"/>
                  </a:lnTo>
                  <a:lnTo>
                    <a:pt x="1667" y="339"/>
                  </a:lnTo>
                  <a:lnTo>
                    <a:pt x="1663" y="310"/>
                  </a:lnTo>
                  <a:lnTo>
                    <a:pt x="1648" y="276"/>
                  </a:lnTo>
                  <a:lnTo>
                    <a:pt x="1628" y="240"/>
                  </a:lnTo>
                  <a:lnTo>
                    <a:pt x="1602" y="210"/>
                  </a:lnTo>
                  <a:lnTo>
                    <a:pt x="1576" y="185"/>
                  </a:lnTo>
                  <a:lnTo>
                    <a:pt x="1545" y="158"/>
                  </a:lnTo>
                  <a:lnTo>
                    <a:pt x="1476" y="114"/>
                  </a:lnTo>
                  <a:lnTo>
                    <a:pt x="1422" y="89"/>
                  </a:lnTo>
                  <a:lnTo>
                    <a:pt x="1352" y="61"/>
                  </a:lnTo>
                  <a:lnTo>
                    <a:pt x="1297" y="46"/>
                  </a:lnTo>
                  <a:lnTo>
                    <a:pt x="1228" y="30"/>
                  </a:lnTo>
                  <a:lnTo>
                    <a:pt x="1180" y="22"/>
                  </a:lnTo>
                  <a:lnTo>
                    <a:pt x="1112" y="8"/>
                  </a:lnTo>
                  <a:lnTo>
                    <a:pt x="1039" y="3"/>
                  </a:lnTo>
                  <a:lnTo>
                    <a:pt x="955" y="0"/>
                  </a:lnTo>
                  <a:lnTo>
                    <a:pt x="870" y="3"/>
                  </a:lnTo>
                  <a:lnTo>
                    <a:pt x="790" y="13"/>
                  </a:lnTo>
                  <a:lnTo>
                    <a:pt x="725" y="25"/>
                  </a:lnTo>
                  <a:lnTo>
                    <a:pt x="683" y="36"/>
                  </a:lnTo>
                  <a:lnTo>
                    <a:pt x="619" y="25"/>
                  </a:lnTo>
                  <a:lnTo>
                    <a:pt x="545" y="18"/>
                  </a:lnTo>
                  <a:lnTo>
                    <a:pt x="464" y="11"/>
                  </a:lnTo>
                  <a:lnTo>
                    <a:pt x="399" y="11"/>
                  </a:lnTo>
                  <a:lnTo>
                    <a:pt x="311" y="7"/>
                  </a:lnTo>
                  <a:lnTo>
                    <a:pt x="238" y="10"/>
                  </a:lnTo>
                  <a:lnTo>
                    <a:pt x="177" y="19"/>
                  </a:lnTo>
                  <a:lnTo>
                    <a:pt x="120" y="28"/>
                  </a:lnTo>
                  <a:lnTo>
                    <a:pt x="50" y="45"/>
                  </a:lnTo>
                  <a:lnTo>
                    <a:pt x="0" y="60"/>
                  </a:lnTo>
                  <a:lnTo>
                    <a:pt x="85" y="53"/>
                  </a:lnTo>
                  <a:lnTo>
                    <a:pt x="153" y="48"/>
                  </a:lnTo>
                  <a:lnTo>
                    <a:pt x="224" y="50"/>
                  </a:lnTo>
                  <a:lnTo>
                    <a:pt x="305" y="48"/>
                  </a:lnTo>
                  <a:lnTo>
                    <a:pt x="371" y="51"/>
                  </a:lnTo>
                  <a:lnTo>
                    <a:pt x="449" y="62"/>
                  </a:lnTo>
                  <a:lnTo>
                    <a:pt x="528" y="72"/>
                  </a:lnTo>
                  <a:lnTo>
                    <a:pt x="559" y="76"/>
                  </a:lnTo>
                  <a:lnTo>
                    <a:pt x="529" y="94"/>
                  </a:lnTo>
                  <a:lnTo>
                    <a:pt x="486" y="118"/>
                  </a:lnTo>
                  <a:lnTo>
                    <a:pt x="450" y="146"/>
                  </a:lnTo>
                  <a:lnTo>
                    <a:pt x="426" y="166"/>
                  </a:lnTo>
                  <a:lnTo>
                    <a:pt x="412" y="186"/>
                  </a:lnTo>
                  <a:lnTo>
                    <a:pt x="397" y="205"/>
                  </a:lnTo>
                  <a:lnTo>
                    <a:pt x="383" y="229"/>
                  </a:lnTo>
                  <a:lnTo>
                    <a:pt x="373" y="254"/>
                  </a:lnTo>
                  <a:lnTo>
                    <a:pt x="369" y="285"/>
                  </a:lnTo>
                  <a:lnTo>
                    <a:pt x="374" y="318"/>
                  </a:lnTo>
                  <a:lnTo>
                    <a:pt x="372" y="346"/>
                  </a:lnTo>
                  <a:lnTo>
                    <a:pt x="390" y="381"/>
                  </a:lnTo>
                  <a:lnTo>
                    <a:pt x="401" y="407"/>
                  </a:lnTo>
                  <a:lnTo>
                    <a:pt x="421" y="434"/>
                  </a:lnTo>
                  <a:lnTo>
                    <a:pt x="456" y="472"/>
                  </a:lnTo>
                  <a:lnTo>
                    <a:pt x="489" y="501"/>
                  </a:lnTo>
                  <a:lnTo>
                    <a:pt x="527" y="528"/>
                  </a:lnTo>
                  <a:lnTo>
                    <a:pt x="585" y="562"/>
                  </a:lnTo>
                  <a:lnTo>
                    <a:pt x="663" y="591"/>
                  </a:lnTo>
                  <a:lnTo>
                    <a:pt x="728" y="614"/>
                  </a:lnTo>
                  <a:lnTo>
                    <a:pt x="813" y="634"/>
                  </a:lnTo>
                  <a:lnTo>
                    <a:pt x="869" y="645"/>
                  </a:lnTo>
                  <a:lnTo>
                    <a:pt x="919" y="654"/>
                  </a:lnTo>
                  <a:lnTo>
                    <a:pt x="992" y="657"/>
                  </a:lnTo>
                  <a:lnTo>
                    <a:pt x="1079" y="66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24" name="Rectangle 76"/>
            <p:cNvSpPr>
              <a:spLocks noChangeArrowheads="1"/>
            </p:cNvSpPr>
            <p:nvPr/>
          </p:nvSpPr>
          <p:spPr bwMode="auto">
            <a:xfrm>
              <a:off x="1056" y="768"/>
              <a:ext cx="1062" cy="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just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FACE AOS REGIMES DE FABRICO APRESENTADOS  É POSSÍVEL IDENTIFICAR OS SEGUINTES </a:t>
              </a:r>
              <a:r>
                <a:rPr lang="en-US" i="1" u="sng">
                  <a:solidFill>
                    <a:schemeClr val="tx1"/>
                  </a:solidFill>
                </a:rPr>
                <a:t>PRINCIPAIS TIPOS DE FABRICAÇÃO</a:t>
              </a:r>
            </a:p>
          </p:txBody>
        </p:sp>
      </p:grpSp>
      <p:graphicFrame>
        <p:nvGraphicFramePr>
          <p:cNvPr id="1051725" name="Object 77"/>
          <p:cNvGraphicFramePr>
            <a:graphicFrameLocks/>
          </p:cNvGraphicFramePr>
          <p:nvPr/>
        </p:nvGraphicFramePr>
        <p:xfrm>
          <a:off x="2133600" y="2133600"/>
          <a:ext cx="914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730" name="Microsoft ClipArt Gallery" r:id="rId3" imgW="5476680" imgH="3900240" progId="MS_ClipArt_Gallery">
                  <p:embed/>
                </p:oleObj>
              </mc:Choice>
              <mc:Fallback>
                <p:oleObj name="Microsoft ClipArt Gallery" r:id="rId3" imgW="5476680" imgH="3900240" progId="MS_ClipArt_Gallery">
                  <p:embed/>
                  <p:pic>
                    <p:nvPicPr>
                      <p:cNvPr id="0" name="Object 7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133600"/>
                        <a:ext cx="914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07763" dir="2700000" algn="ctr" rotWithShape="0">
                          <a:schemeClr val="bg2">
                            <a:alpha val="50000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1726" name="Rectangle 78"/>
          <p:cNvSpPr>
            <a:spLocks noChangeArrowheads="1"/>
          </p:cNvSpPr>
          <p:nvPr/>
        </p:nvSpPr>
        <p:spPr bwMode="auto">
          <a:xfrm>
            <a:off x="5102225" y="5864225"/>
            <a:ext cx="2143125" cy="5111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QUE CONDICIONAM  A FORMA DE APURAMENTO DO CUSTO UNITÁRIO DOS PRODUTOS</a:t>
            </a:r>
          </a:p>
        </p:txBody>
      </p:sp>
      <p:grpSp>
        <p:nvGrpSpPr>
          <p:cNvPr id="1051727" name="Group 79"/>
          <p:cNvGrpSpPr>
            <a:grpSpLocks/>
          </p:cNvGrpSpPr>
          <p:nvPr/>
        </p:nvGrpSpPr>
        <p:grpSpPr bwMode="auto">
          <a:xfrm>
            <a:off x="4456113" y="5181600"/>
            <a:ext cx="727075" cy="534988"/>
            <a:chOff x="2807" y="3264"/>
            <a:chExt cx="458" cy="337"/>
          </a:xfrm>
        </p:grpSpPr>
        <p:sp>
          <p:nvSpPr>
            <p:cNvPr id="1051728" name="Freeform 80"/>
            <p:cNvSpPr>
              <a:spLocks/>
            </p:cNvSpPr>
            <p:nvPr/>
          </p:nvSpPr>
          <p:spPr bwMode="auto">
            <a:xfrm>
              <a:off x="2820" y="3308"/>
              <a:ext cx="445" cy="293"/>
            </a:xfrm>
            <a:custGeom>
              <a:avLst/>
              <a:gdLst>
                <a:gd name="T0" fmla="*/ 0 w 445"/>
                <a:gd name="T1" fmla="*/ 56 h 293"/>
                <a:gd name="T2" fmla="*/ 246 w 445"/>
                <a:gd name="T3" fmla="*/ 259 h 293"/>
                <a:gd name="T4" fmla="*/ 207 w 445"/>
                <a:gd name="T5" fmla="*/ 292 h 293"/>
                <a:gd name="T6" fmla="*/ 420 w 445"/>
                <a:gd name="T7" fmla="*/ 289 h 293"/>
                <a:gd name="T8" fmla="*/ 444 w 445"/>
                <a:gd name="T9" fmla="*/ 146 h 293"/>
                <a:gd name="T10" fmla="*/ 408 w 445"/>
                <a:gd name="T11" fmla="*/ 169 h 293"/>
                <a:gd name="T12" fmla="*/ 87 w 445"/>
                <a:gd name="T13" fmla="*/ 0 h 293"/>
                <a:gd name="T14" fmla="*/ 0 w 445"/>
                <a:gd name="T15" fmla="*/ 56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5" h="293">
                  <a:moveTo>
                    <a:pt x="0" y="56"/>
                  </a:moveTo>
                  <a:lnTo>
                    <a:pt x="246" y="259"/>
                  </a:lnTo>
                  <a:lnTo>
                    <a:pt x="207" y="292"/>
                  </a:lnTo>
                  <a:lnTo>
                    <a:pt x="420" y="289"/>
                  </a:lnTo>
                  <a:lnTo>
                    <a:pt x="444" y="146"/>
                  </a:lnTo>
                  <a:lnTo>
                    <a:pt x="408" y="169"/>
                  </a:lnTo>
                  <a:lnTo>
                    <a:pt x="87" y="0"/>
                  </a:lnTo>
                  <a:lnTo>
                    <a:pt x="0" y="56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1729" name="Freeform 81"/>
            <p:cNvSpPr>
              <a:spLocks/>
            </p:cNvSpPr>
            <p:nvPr/>
          </p:nvSpPr>
          <p:spPr bwMode="auto">
            <a:xfrm>
              <a:off x="2807" y="3264"/>
              <a:ext cx="443" cy="293"/>
            </a:xfrm>
            <a:custGeom>
              <a:avLst/>
              <a:gdLst>
                <a:gd name="T0" fmla="*/ 0 w 443"/>
                <a:gd name="T1" fmla="*/ 57 h 293"/>
                <a:gd name="T2" fmla="*/ 245 w 443"/>
                <a:gd name="T3" fmla="*/ 258 h 293"/>
                <a:gd name="T4" fmla="*/ 206 w 443"/>
                <a:gd name="T5" fmla="*/ 292 h 293"/>
                <a:gd name="T6" fmla="*/ 419 w 443"/>
                <a:gd name="T7" fmla="*/ 289 h 293"/>
                <a:gd name="T8" fmla="*/ 442 w 443"/>
                <a:gd name="T9" fmla="*/ 147 h 293"/>
                <a:gd name="T10" fmla="*/ 406 w 443"/>
                <a:gd name="T11" fmla="*/ 170 h 293"/>
                <a:gd name="T12" fmla="*/ 87 w 443"/>
                <a:gd name="T13" fmla="*/ 0 h 293"/>
                <a:gd name="T14" fmla="*/ 0 w 443"/>
                <a:gd name="T15" fmla="*/ 57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3" h="293">
                  <a:moveTo>
                    <a:pt x="0" y="57"/>
                  </a:moveTo>
                  <a:lnTo>
                    <a:pt x="245" y="258"/>
                  </a:lnTo>
                  <a:lnTo>
                    <a:pt x="206" y="292"/>
                  </a:lnTo>
                  <a:lnTo>
                    <a:pt x="419" y="289"/>
                  </a:lnTo>
                  <a:lnTo>
                    <a:pt x="442" y="147"/>
                  </a:lnTo>
                  <a:lnTo>
                    <a:pt x="406" y="170"/>
                  </a:lnTo>
                  <a:lnTo>
                    <a:pt x="87" y="0"/>
                  </a:lnTo>
                  <a:lnTo>
                    <a:pt x="0" y="57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B3A3-0503-475B-BBAE-988E53A00950}" type="slidenum">
              <a:rPr lang="en-US"/>
              <a:pPr/>
              <a:t>118</a:t>
            </a:fld>
            <a:endParaRPr lang="en-US"/>
          </a:p>
        </p:txBody>
      </p:sp>
      <p:sp>
        <p:nvSpPr>
          <p:cNvPr id="1052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92150" y="1365250"/>
            <a:ext cx="8674100" cy="5016500"/>
          </a:xfrm>
          <a:solidFill>
            <a:srgbClr val="FCFEB9"/>
          </a:solidFill>
          <a:ln w="12700" cap="flat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/>
          <a:lstStyle/>
          <a:p>
            <a:r>
              <a:rPr lang="en-US" sz="1200" b="1"/>
              <a:t>MÉTODO DIRECTO OU DE CUSTEIO POR ENCOMENDA ; ORDENS DE PRODUÇÃO         ( JOB ORDER COST METHOD )</a:t>
            </a:r>
          </a:p>
          <a:p>
            <a:pPr lvl="1" algn="just">
              <a:buFont typeface="Wingdings" pitchFamily="2" charset="2"/>
              <a:buChar char="ü"/>
            </a:pPr>
            <a:r>
              <a:rPr lang="en-US" sz="1000"/>
              <a:t>ATRAVÉS DESTE MÉTODO , OS CUSTOS INDUSTRIAIS SÃO APURADOS RELATIVAMENTE ÁS ORDENS  DE PRODUÇÃO</a:t>
            </a:r>
          </a:p>
          <a:p>
            <a:pPr lvl="1">
              <a:buFont typeface="Marlett" pitchFamily="2" charset="2"/>
              <a:buNone/>
            </a:pPr>
            <a:endParaRPr lang="en-US" sz="1400"/>
          </a:p>
          <a:p>
            <a:r>
              <a:rPr lang="en-US" sz="1200" b="1"/>
              <a:t>MÉTODO INDIRECTO OU DE CUSTEIO POR PROCESSOS ( PROCESS COST METHOD )</a:t>
            </a:r>
            <a:endParaRPr lang="en-US" sz="1600" b="1" i="1"/>
          </a:p>
          <a:p>
            <a:pPr lvl="1" algn="just">
              <a:buFont typeface="Wingdings" pitchFamily="2" charset="2"/>
              <a:buChar char="ü"/>
            </a:pPr>
            <a:r>
              <a:rPr lang="en-US" sz="1000"/>
              <a:t>PROCEDE-SE Á ACUMULAÇÃO MENSAL DOS CUSTOS INDUSTRIAIS POR PRODUTOS , DETERMINANDO-SE O CUSTO UNITÁRIO DE CADA UM DELES ATRAVÉS DO QUOCIENTE DAQUELES CUSTOS MENSAIS , PELAS QUANTIDADES PRODUZIDAS NESSE PERÍODO. </a:t>
            </a:r>
          </a:p>
          <a:p>
            <a:pPr lvl="1">
              <a:buFont typeface="Marlett" pitchFamily="2" charset="2"/>
              <a:buNone/>
            </a:pPr>
            <a:endParaRPr lang="en-US"/>
          </a:p>
          <a:p>
            <a:r>
              <a:rPr lang="en-US" sz="1200" b="1"/>
              <a:t>MÉTODO MISTO</a:t>
            </a:r>
          </a:p>
          <a:p>
            <a:pPr lvl="1" algn="just">
              <a:buFont typeface="Wingdings" pitchFamily="2" charset="2"/>
              <a:buChar char="ü"/>
            </a:pPr>
            <a:r>
              <a:rPr lang="en-US" sz="1000"/>
              <a:t>CONJUGA  AS DUAS SITUAÇÕES ANTERIORMENTE  REFERIDAS.</a:t>
            </a:r>
          </a:p>
          <a:p>
            <a:pPr lvl="1">
              <a:buFont typeface="Marlett" pitchFamily="2" charset="2"/>
              <a:buNone/>
            </a:pPr>
            <a:endParaRPr lang="en-US" sz="1400"/>
          </a:p>
          <a:p>
            <a:pPr lvl="1">
              <a:buFont typeface="Marlett" pitchFamily="2" charset="2"/>
              <a:buNone/>
            </a:pPr>
            <a:endParaRPr lang="en-US" sz="1400"/>
          </a:p>
        </p:txBody>
      </p:sp>
      <p:sp>
        <p:nvSpPr>
          <p:cNvPr id="1052675" name="Rectangle 3"/>
          <p:cNvSpPr>
            <a:spLocks noChangeArrowheads="1"/>
          </p:cNvSpPr>
          <p:nvPr/>
        </p:nvSpPr>
        <p:spPr bwMode="auto">
          <a:xfrm>
            <a:off x="428625" y="676275"/>
            <a:ext cx="92757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l" defTabSz="736600"/>
            <a:r>
              <a:rPr lang="en-US" sz="1200" b="0">
                <a:solidFill>
                  <a:schemeClr val="tx2"/>
                </a:solidFill>
              </a:rPr>
              <a:t>.  . . . . . DESTE MODO  , TOMANDO EM CONSIDERAÇÃO AS  CARACTERÍSTICAS  ESPECÍFICAS  DA FABRICAÇÃO É  POSSIVEL DISTINGUIR OS SEGUINTES </a:t>
            </a:r>
            <a:r>
              <a:rPr lang="en-US" sz="1200" i="1">
                <a:solidFill>
                  <a:schemeClr val="tx2"/>
                </a:solidFill>
              </a:rPr>
              <a:t>MÉTODOS DE APURAMENTO DO CUSTO INDUSTRIAL </a:t>
            </a:r>
            <a:r>
              <a:rPr lang="en-US" sz="1200" b="0">
                <a:solidFill>
                  <a:schemeClr val="tx2"/>
                </a:solidFill>
              </a:rPr>
              <a:t>DOS PRODUTOS . . . . 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CBBFF-0DBD-4F12-8D5E-C87EFF1499F0}" type="slidenum">
              <a:rPr lang="en-US"/>
              <a:pPr/>
              <a:t>119</a:t>
            </a:fld>
            <a:endParaRPr lang="en-US"/>
          </a:p>
        </p:txBody>
      </p:sp>
      <p:sp>
        <p:nvSpPr>
          <p:cNvPr id="1053698" name="Rectangle 2"/>
          <p:cNvSpPr>
            <a:spLocks noChangeArrowheads="1"/>
          </p:cNvSpPr>
          <p:nvPr/>
        </p:nvSpPr>
        <p:spPr bwMode="auto">
          <a:xfrm>
            <a:off x="0" y="34290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MÉTODO  DIRECTO  OU  DE CUSTEIO  POR  ENCOMENDA</a:t>
            </a:r>
            <a:br>
              <a:rPr lang="en-US" sz="1200" b="0">
                <a:solidFill>
                  <a:schemeClr val="tx2"/>
                </a:solidFill>
              </a:rPr>
            </a:br>
            <a:r>
              <a:rPr lang="en-US" sz="1000" b="0">
                <a:solidFill>
                  <a:schemeClr val="tx2"/>
                </a:solidFill>
              </a:rPr>
              <a:t>&lt;&lt;</a:t>
            </a:r>
            <a:r>
              <a:rPr lang="en-US" sz="900" b="0">
                <a:solidFill>
                  <a:schemeClr val="tx2"/>
                </a:solidFill>
              </a:rPr>
              <a:t> </a:t>
            </a:r>
            <a:r>
              <a:rPr lang="en-US" sz="1000" b="0">
                <a:solidFill>
                  <a:schemeClr val="tx2"/>
                </a:solidFill>
              </a:rPr>
              <a:t>JOB  ORDER  COST  METHOD &gt;&gt; </a:t>
            </a:r>
          </a:p>
        </p:txBody>
      </p:sp>
      <p:graphicFrame>
        <p:nvGraphicFramePr>
          <p:cNvPr id="1053699" name="Object 3"/>
          <p:cNvGraphicFramePr>
            <a:graphicFrameLocks/>
          </p:cNvGraphicFramePr>
          <p:nvPr/>
        </p:nvGraphicFramePr>
        <p:xfrm>
          <a:off x="382588" y="1658938"/>
          <a:ext cx="2055812" cy="184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709" name="Microsoft ClipArt Gallery" r:id="rId4" imgW="4714560" imgH="3541680" progId="MS_ClipArt_Gallery">
                  <p:embed/>
                </p:oleObj>
              </mc:Choice>
              <mc:Fallback>
                <p:oleObj name="Microsoft ClipArt Gallery" r:id="rId4" imgW="4714560" imgH="3541680" progId="MS_ClipArt_Gallery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588" y="1658938"/>
                        <a:ext cx="2055812" cy="1846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3700" name="Rectangle 4"/>
          <p:cNvSpPr>
            <a:spLocks noChangeArrowheads="1"/>
          </p:cNvSpPr>
          <p:nvPr/>
        </p:nvSpPr>
        <p:spPr bwMode="auto">
          <a:xfrm>
            <a:off x="365125" y="928688"/>
            <a:ext cx="4889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defTabSz="762000"/>
            <a:r>
              <a:rPr lang="en-US" sz="480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053701" name="Freeform 5"/>
          <p:cNvSpPr>
            <a:spLocks/>
          </p:cNvSpPr>
          <p:nvPr/>
        </p:nvSpPr>
        <p:spPr bwMode="auto">
          <a:xfrm>
            <a:off x="1135063" y="1033463"/>
            <a:ext cx="2459037" cy="792162"/>
          </a:xfrm>
          <a:custGeom>
            <a:avLst/>
            <a:gdLst>
              <a:gd name="T0" fmla="*/ 1071 w 1549"/>
              <a:gd name="T1" fmla="*/ 469 h 499"/>
              <a:gd name="T2" fmla="*/ 1173 w 1549"/>
              <a:gd name="T3" fmla="*/ 445 h 499"/>
              <a:gd name="T4" fmla="*/ 1262 w 1549"/>
              <a:gd name="T5" fmla="*/ 417 h 499"/>
              <a:gd name="T6" fmla="*/ 1356 w 1549"/>
              <a:gd name="T7" fmla="*/ 378 h 499"/>
              <a:gd name="T8" fmla="*/ 1421 w 1549"/>
              <a:gd name="T9" fmla="*/ 342 h 499"/>
              <a:gd name="T10" fmla="*/ 1477 w 1549"/>
              <a:gd name="T11" fmla="*/ 307 h 499"/>
              <a:gd name="T12" fmla="*/ 1521 w 1549"/>
              <a:gd name="T13" fmla="*/ 264 h 499"/>
              <a:gd name="T14" fmla="*/ 1542 w 1549"/>
              <a:gd name="T15" fmla="*/ 221 h 499"/>
              <a:gd name="T16" fmla="*/ 1548 w 1549"/>
              <a:gd name="T17" fmla="*/ 178 h 499"/>
              <a:gd name="T18" fmla="*/ 1543 w 1549"/>
              <a:gd name="T19" fmla="*/ 138 h 499"/>
              <a:gd name="T20" fmla="*/ 1509 w 1549"/>
              <a:gd name="T21" fmla="*/ 93 h 499"/>
              <a:gd name="T22" fmla="*/ 1457 w 1549"/>
              <a:gd name="T23" fmla="*/ 63 h 499"/>
              <a:gd name="T24" fmla="*/ 1362 w 1549"/>
              <a:gd name="T25" fmla="*/ 25 h 499"/>
              <a:gd name="T26" fmla="*/ 1244 w 1549"/>
              <a:gd name="T27" fmla="*/ 5 h 499"/>
              <a:gd name="T28" fmla="*/ 1130 w 1549"/>
              <a:gd name="T29" fmla="*/ 0 h 499"/>
              <a:gd name="T30" fmla="*/ 1021 w 1549"/>
              <a:gd name="T31" fmla="*/ 1 h 499"/>
              <a:gd name="T32" fmla="*/ 876 w 1549"/>
              <a:gd name="T33" fmla="*/ 19 h 499"/>
              <a:gd name="T34" fmla="*/ 726 w 1549"/>
              <a:gd name="T35" fmla="*/ 51 h 499"/>
              <a:gd name="T36" fmla="*/ 627 w 1549"/>
              <a:gd name="T37" fmla="*/ 84 h 499"/>
              <a:gd name="T38" fmla="*/ 499 w 1549"/>
              <a:gd name="T39" fmla="*/ 90 h 499"/>
              <a:gd name="T40" fmla="*/ 365 w 1549"/>
              <a:gd name="T41" fmla="*/ 105 h 499"/>
              <a:gd name="T42" fmla="*/ 217 w 1549"/>
              <a:gd name="T43" fmla="*/ 128 h 499"/>
              <a:gd name="T44" fmla="*/ 106 w 1549"/>
              <a:gd name="T45" fmla="*/ 161 h 499"/>
              <a:gd name="T46" fmla="*/ 0 w 1549"/>
              <a:gd name="T47" fmla="*/ 200 h 499"/>
              <a:gd name="T48" fmla="*/ 141 w 1549"/>
              <a:gd name="T49" fmla="*/ 170 h 499"/>
              <a:gd name="T50" fmla="*/ 281 w 1549"/>
              <a:gd name="T51" fmla="*/ 148 h 499"/>
              <a:gd name="T52" fmla="*/ 413 w 1549"/>
              <a:gd name="T53" fmla="*/ 135 h 499"/>
              <a:gd name="T54" fmla="*/ 515 w 1549"/>
              <a:gd name="T55" fmla="*/ 131 h 499"/>
              <a:gd name="T56" fmla="*/ 450 w 1549"/>
              <a:gd name="T57" fmla="*/ 171 h 499"/>
              <a:gd name="T58" fmla="*/ 397 w 1549"/>
              <a:gd name="T59" fmla="*/ 217 h 499"/>
              <a:gd name="T60" fmla="*/ 372 w 1549"/>
              <a:gd name="T61" fmla="*/ 247 h 499"/>
              <a:gd name="T62" fmla="*/ 352 w 1549"/>
              <a:gd name="T63" fmla="*/ 286 h 499"/>
              <a:gd name="T64" fmla="*/ 358 w 1549"/>
              <a:gd name="T65" fmla="*/ 331 h 499"/>
              <a:gd name="T66" fmla="*/ 373 w 1549"/>
              <a:gd name="T67" fmla="*/ 375 h 499"/>
              <a:gd name="T68" fmla="*/ 405 w 1549"/>
              <a:gd name="T69" fmla="*/ 409 h 499"/>
              <a:gd name="T70" fmla="*/ 471 w 1549"/>
              <a:gd name="T71" fmla="*/ 449 h 499"/>
              <a:gd name="T72" fmla="*/ 562 w 1549"/>
              <a:gd name="T73" fmla="*/ 479 h 499"/>
              <a:gd name="T74" fmla="*/ 696 w 1549"/>
              <a:gd name="T75" fmla="*/ 496 h 499"/>
              <a:gd name="T76" fmla="*/ 828 w 1549"/>
              <a:gd name="T77" fmla="*/ 497 h 499"/>
              <a:gd name="T78" fmla="*/ 939 w 1549"/>
              <a:gd name="T79" fmla="*/ 487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549" h="499">
                <a:moveTo>
                  <a:pt x="1023" y="475"/>
                </a:moveTo>
                <a:lnTo>
                  <a:pt x="1071" y="469"/>
                </a:lnTo>
                <a:lnTo>
                  <a:pt x="1122" y="457"/>
                </a:lnTo>
                <a:lnTo>
                  <a:pt x="1173" y="445"/>
                </a:lnTo>
                <a:lnTo>
                  <a:pt x="1203" y="435"/>
                </a:lnTo>
                <a:lnTo>
                  <a:pt x="1262" y="417"/>
                </a:lnTo>
                <a:lnTo>
                  <a:pt x="1313" y="395"/>
                </a:lnTo>
                <a:lnTo>
                  <a:pt x="1356" y="378"/>
                </a:lnTo>
                <a:lnTo>
                  <a:pt x="1392" y="360"/>
                </a:lnTo>
                <a:lnTo>
                  <a:pt x="1421" y="342"/>
                </a:lnTo>
                <a:lnTo>
                  <a:pt x="1448" y="325"/>
                </a:lnTo>
                <a:lnTo>
                  <a:pt x="1477" y="307"/>
                </a:lnTo>
                <a:lnTo>
                  <a:pt x="1496" y="285"/>
                </a:lnTo>
                <a:lnTo>
                  <a:pt x="1521" y="264"/>
                </a:lnTo>
                <a:lnTo>
                  <a:pt x="1535" y="238"/>
                </a:lnTo>
                <a:lnTo>
                  <a:pt x="1542" y="221"/>
                </a:lnTo>
                <a:lnTo>
                  <a:pt x="1547" y="199"/>
                </a:lnTo>
                <a:lnTo>
                  <a:pt x="1548" y="178"/>
                </a:lnTo>
                <a:lnTo>
                  <a:pt x="1547" y="160"/>
                </a:lnTo>
                <a:lnTo>
                  <a:pt x="1543" y="138"/>
                </a:lnTo>
                <a:lnTo>
                  <a:pt x="1530" y="118"/>
                </a:lnTo>
                <a:lnTo>
                  <a:pt x="1509" y="93"/>
                </a:lnTo>
                <a:lnTo>
                  <a:pt x="1483" y="76"/>
                </a:lnTo>
                <a:lnTo>
                  <a:pt x="1457" y="63"/>
                </a:lnTo>
                <a:lnTo>
                  <a:pt x="1429" y="47"/>
                </a:lnTo>
                <a:lnTo>
                  <a:pt x="1362" y="25"/>
                </a:lnTo>
                <a:lnTo>
                  <a:pt x="1313" y="12"/>
                </a:lnTo>
                <a:lnTo>
                  <a:pt x="1244" y="5"/>
                </a:lnTo>
                <a:lnTo>
                  <a:pt x="1192" y="1"/>
                </a:lnTo>
                <a:lnTo>
                  <a:pt x="1130" y="0"/>
                </a:lnTo>
                <a:lnTo>
                  <a:pt x="1087" y="1"/>
                </a:lnTo>
                <a:lnTo>
                  <a:pt x="1021" y="1"/>
                </a:lnTo>
                <a:lnTo>
                  <a:pt x="955" y="6"/>
                </a:lnTo>
                <a:lnTo>
                  <a:pt x="876" y="19"/>
                </a:lnTo>
                <a:lnTo>
                  <a:pt x="801" y="33"/>
                </a:lnTo>
                <a:lnTo>
                  <a:pt x="726" y="51"/>
                </a:lnTo>
                <a:lnTo>
                  <a:pt x="666" y="70"/>
                </a:lnTo>
                <a:lnTo>
                  <a:pt x="627" y="84"/>
                </a:lnTo>
                <a:lnTo>
                  <a:pt x="568" y="85"/>
                </a:lnTo>
                <a:lnTo>
                  <a:pt x="499" y="90"/>
                </a:lnTo>
                <a:lnTo>
                  <a:pt x="425" y="96"/>
                </a:lnTo>
                <a:lnTo>
                  <a:pt x="365" y="105"/>
                </a:lnTo>
                <a:lnTo>
                  <a:pt x="283" y="116"/>
                </a:lnTo>
                <a:lnTo>
                  <a:pt x="217" y="128"/>
                </a:lnTo>
                <a:lnTo>
                  <a:pt x="159" y="145"/>
                </a:lnTo>
                <a:lnTo>
                  <a:pt x="106" y="161"/>
                </a:lnTo>
                <a:lnTo>
                  <a:pt x="44" y="183"/>
                </a:lnTo>
                <a:lnTo>
                  <a:pt x="0" y="200"/>
                </a:lnTo>
                <a:lnTo>
                  <a:pt x="77" y="184"/>
                </a:lnTo>
                <a:lnTo>
                  <a:pt x="141" y="170"/>
                </a:lnTo>
                <a:lnTo>
                  <a:pt x="205" y="160"/>
                </a:lnTo>
                <a:lnTo>
                  <a:pt x="281" y="148"/>
                </a:lnTo>
                <a:lnTo>
                  <a:pt x="344" y="141"/>
                </a:lnTo>
                <a:lnTo>
                  <a:pt x="413" y="135"/>
                </a:lnTo>
                <a:lnTo>
                  <a:pt x="486" y="132"/>
                </a:lnTo>
                <a:lnTo>
                  <a:pt x="515" y="131"/>
                </a:lnTo>
                <a:lnTo>
                  <a:pt x="489" y="149"/>
                </a:lnTo>
                <a:lnTo>
                  <a:pt x="450" y="171"/>
                </a:lnTo>
                <a:lnTo>
                  <a:pt x="419" y="198"/>
                </a:lnTo>
                <a:lnTo>
                  <a:pt x="397" y="217"/>
                </a:lnTo>
                <a:lnTo>
                  <a:pt x="383" y="232"/>
                </a:lnTo>
                <a:lnTo>
                  <a:pt x="372" y="247"/>
                </a:lnTo>
                <a:lnTo>
                  <a:pt x="361" y="267"/>
                </a:lnTo>
                <a:lnTo>
                  <a:pt x="352" y="286"/>
                </a:lnTo>
                <a:lnTo>
                  <a:pt x="351" y="309"/>
                </a:lnTo>
                <a:lnTo>
                  <a:pt x="358" y="331"/>
                </a:lnTo>
                <a:lnTo>
                  <a:pt x="358" y="351"/>
                </a:lnTo>
                <a:lnTo>
                  <a:pt x="373" y="375"/>
                </a:lnTo>
                <a:lnTo>
                  <a:pt x="384" y="394"/>
                </a:lnTo>
                <a:lnTo>
                  <a:pt x="405" y="409"/>
                </a:lnTo>
                <a:lnTo>
                  <a:pt x="439" y="432"/>
                </a:lnTo>
                <a:lnTo>
                  <a:pt x="471" y="449"/>
                </a:lnTo>
                <a:lnTo>
                  <a:pt x="507" y="463"/>
                </a:lnTo>
                <a:lnTo>
                  <a:pt x="562" y="479"/>
                </a:lnTo>
                <a:lnTo>
                  <a:pt x="634" y="489"/>
                </a:lnTo>
                <a:lnTo>
                  <a:pt x="696" y="496"/>
                </a:lnTo>
                <a:lnTo>
                  <a:pt x="776" y="498"/>
                </a:lnTo>
                <a:lnTo>
                  <a:pt x="828" y="497"/>
                </a:lnTo>
                <a:lnTo>
                  <a:pt x="875" y="496"/>
                </a:lnTo>
                <a:lnTo>
                  <a:pt x="939" y="487"/>
                </a:lnTo>
                <a:lnTo>
                  <a:pt x="1023" y="475"/>
                </a:lnTo>
              </a:path>
            </a:pathLst>
          </a:custGeom>
          <a:solidFill>
            <a:srgbClr val="FFFFFF"/>
          </a:solidFill>
          <a:ln w="12700" cap="rnd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3702" name="Rectangle 6"/>
          <p:cNvSpPr>
            <a:spLocks noChangeArrowheads="1"/>
          </p:cNvSpPr>
          <p:nvPr/>
        </p:nvSpPr>
        <p:spPr bwMode="auto">
          <a:xfrm>
            <a:off x="1752600" y="1298575"/>
            <a:ext cx="19113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QUANDO SE APLICA ?</a:t>
            </a:r>
          </a:p>
        </p:txBody>
      </p:sp>
      <p:sp>
        <p:nvSpPr>
          <p:cNvPr id="1053703" name="Rectangle 7"/>
          <p:cNvSpPr>
            <a:spLocks noChangeArrowheads="1"/>
          </p:cNvSpPr>
          <p:nvPr/>
        </p:nvSpPr>
        <p:spPr bwMode="auto">
          <a:xfrm>
            <a:off x="3509963" y="1603375"/>
            <a:ext cx="6202362" cy="1104900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sz="900" b="0">
                <a:solidFill>
                  <a:schemeClr val="tx1"/>
                </a:solidFill>
              </a:rPr>
              <a:t>EMPRESAS COM FABRICAÇÃO POR ENCOMENDA E DE UMA FORMA GERAL SEMPRE QUE A PRODUÇÃO É DIVERSIFICADA E DESCONTÍNUA , I.E. SEMPRE QUE HAJA NECESSIDADE DE FABRICAR PRODUTOS (ENTIDADES) PERFEITAMENTE  IDENTIFICÁVEIS  UM A UM OU POR SÉRIES LIMITADAS E EM QUE A DETERMINAÇÃO DO CUSTO MÉDIO DE PRODUÇÃO NÃO SURGE COMO ASPECTO RELEVANTE.</a:t>
            </a:r>
          </a:p>
          <a:p>
            <a:pPr algn="just" defTabSz="762000">
              <a:spcAft>
                <a:spcPct val="20000"/>
              </a:spcAft>
            </a:pPr>
            <a:endParaRPr lang="en-US" b="0">
              <a:solidFill>
                <a:schemeClr val="tx1"/>
              </a:solidFill>
            </a:endParaRPr>
          </a:p>
          <a:p>
            <a:pPr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b="0">
                <a:solidFill>
                  <a:schemeClr val="tx1"/>
                </a:solidFill>
              </a:rPr>
              <a:t>EXEMPLOS  =&gt; Oficinas de Reparação , Construção Civil ou Mecânica , Mobiliário etc</a:t>
            </a:r>
          </a:p>
        </p:txBody>
      </p:sp>
      <p:pic>
        <p:nvPicPr>
          <p:cNvPr id="1053704" name="Picture 8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350" y="765175"/>
            <a:ext cx="490538" cy="61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53705" name="Rectangle 9"/>
          <p:cNvSpPr>
            <a:spLocks noChangeArrowheads="1"/>
          </p:cNvSpPr>
          <p:nvPr/>
        </p:nvSpPr>
        <p:spPr bwMode="auto">
          <a:xfrm>
            <a:off x="400050" y="3644900"/>
            <a:ext cx="3762375" cy="1592263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sz="1000">
                <a:solidFill>
                  <a:schemeClr val="tx1"/>
                </a:solidFill>
              </a:rPr>
              <a:t>OBJECTIVOS</a:t>
            </a:r>
          </a:p>
          <a:p>
            <a:pPr marL="471488" lvl="1" indent="-95250" algn="just" defTabSz="762000">
              <a:spcAft>
                <a:spcPct val="20000"/>
              </a:spcAft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DETERMINAR O CUSTO DA ENTIDADE A PRODUZIR          ( PRODUTO OU LOTE DE PRODUTOS ) , DE FORMA A QUE O MESMO NÃO SERIA POSSÍVEL COM A ADOPÇÃO DO CUSTO MÉDIO DE PRODUÇÃO.</a:t>
            </a:r>
          </a:p>
          <a:p>
            <a:pPr marL="471488" lvl="1" indent="-95250" algn="just" defTabSz="762000">
              <a:spcAft>
                <a:spcPct val="20000"/>
              </a:spcAft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COMPARAR  CUSTO DE PRODUÇÃO COM O PREÇO DE VENDA DE FORMA A APRECIAR A RESPECTIVA RENTABILIDADE.</a:t>
            </a:r>
          </a:p>
          <a:p>
            <a:pPr marL="471488" lvl="1" indent="-95250" algn="just" defTabSz="762000">
              <a:spcAft>
                <a:spcPct val="20000"/>
              </a:spcAft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PROPORCIONAR INFORMAÇÃO PARA O PROCESSO FUTURO DE TOMADA DE DECISÃO.</a:t>
            </a:r>
          </a:p>
        </p:txBody>
      </p:sp>
      <p:sp>
        <p:nvSpPr>
          <p:cNvPr id="1053706" name="Rectangle 10"/>
          <p:cNvSpPr>
            <a:spLocks noChangeArrowheads="1"/>
          </p:cNvSpPr>
          <p:nvPr/>
        </p:nvSpPr>
        <p:spPr bwMode="auto">
          <a:xfrm>
            <a:off x="400050" y="5553075"/>
            <a:ext cx="3762375" cy="992188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sz="1000">
                <a:solidFill>
                  <a:schemeClr val="tx1"/>
                </a:solidFill>
              </a:rPr>
              <a:t>PONTO FRACO</a:t>
            </a:r>
          </a:p>
          <a:p>
            <a:pPr marL="471488" lvl="1" indent="-95250" algn="just" defTabSz="762000">
              <a:spcAft>
                <a:spcPct val="20000"/>
              </a:spcAft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EXIGE ELEVADOS CUSTOS ADMINISTRATIVOS UMA VEZ QUE OBRIGA A VERÍFICAÇÕES ESPECÍFICAS POR CADA LOTE , TORNANDO O RESPECTIVO PROCESSAMENTO SUBSTANCIALMENTE  PESADO.  </a:t>
            </a:r>
          </a:p>
        </p:txBody>
      </p:sp>
      <p:sp>
        <p:nvSpPr>
          <p:cNvPr id="1053707" name="Rectangle 11"/>
          <p:cNvSpPr>
            <a:spLocks noChangeArrowheads="1"/>
          </p:cNvSpPr>
          <p:nvPr/>
        </p:nvSpPr>
        <p:spPr bwMode="auto">
          <a:xfrm>
            <a:off x="5583238" y="2852738"/>
            <a:ext cx="3760787" cy="2792412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sz="1000">
                <a:solidFill>
                  <a:schemeClr val="tx1"/>
                </a:solidFill>
              </a:rPr>
              <a:t>CARACTERÍSTICAS  ESSENCIAIS</a:t>
            </a:r>
          </a:p>
          <a:p>
            <a:pPr marL="471488" lvl="1" indent="-95250" algn="just" defTabSz="762000">
              <a:spcAft>
                <a:spcPct val="20000"/>
              </a:spcAft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EMISSÃO DA ORDEM DE FABRICO DEVIDAMENTE ESPECIFICADA..</a:t>
            </a:r>
          </a:p>
          <a:p>
            <a:pPr marL="471488" lvl="1" indent="-95250" algn="just" defTabSz="762000">
              <a:spcAft>
                <a:spcPct val="20000"/>
              </a:spcAft>
            </a:pPr>
            <a:endParaRPr lang="en-US" sz="900" b="0">
              <a:solidFill>
                <a:schemeClr val="tx1"/>
              </a:solidFill>
            </a:endParaRPr>
          </a:p>
          <a:p>
            <a:pPr marL="471488" lvl="1" indent="-95250" algn="just" defTabSz="762000">
              <a:spcAft>
                <a:spcPct val="20000"/>
              </a:spcAft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PREPARAÇÃO DA FOLHA DE CUSTO PARA RECOLHA DE TODOS OS  GASTOS REALIZADOS COM A O/F.</a:t>
            </a:r>
          </a:p>
          <a:p>
            <a:pPr marL="471488" lvl="1" indent="-95250" algn="just" defTabSz="762000">
              <a:spcAft>
                <a:spcPct val="20000"/>
              </a:spcAft>
            </a:pPr>
            <a:endParaRPr lang="en-US" sz="900" b="0">
              <a:solidFill>
                <a:schemeClr val="tx1"/>
              </a:solidFill>
            </a:endParaRPr>
          </a:p>
          <a:p>
            <a:pPr marL="471488" lvl="1" indent="-95250" algn="just" defTabSz="762000">
              <a:spcAft>
                <a:spcPct val="20000"/>
              </a:spcAft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 IDENTIFICAÇÃO DO PRODUTO POSSIBILITADA  PELA  O/F , IMPRESSO QUE DEFINE O PRODUTO A FABRICAR BEM COMO TODAS AS CARACTERÍSTICAS TÉCNICAS INDISPENSÁVEIS Á  FABRICAÇÃO.</a:t>
            </a:r>
          </a:p>
          <a:p>
            <a:pPr marL="471488" lvl="1" indent="-95250" algn="just" defTabSz="762000">
              <a:spcAft>
                <a:spcPct val="20000"/>
              </a:spcAft>
            </a:pPr>
            <a:endParaRPr lang="en-US" sz="900" b="0">
              <a:solidFill>
                <a:schemeClr val="tx1"/>
              </a:solidFill>
            </a:endParaRPr>
          </a:p>
          <a:p>
            <a:pPr marL="471488" lvl="1" indent="-95250" algn="just" defTabSz="762000">
              <a:spcAft>
                <a:spcPct val="20000"/>
              </a:spcAft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FOLHA DE CUSTO , SURGE COMO CONTA DIVISIONÁRIA DA CONTA DE FABRICAÇÃO , PODENDO POR ESSE FACTO DESIGNAR-SE DE “ENCOMENDAS EM CURSO”.</a:t>
            </a:r>
          </a:p>
        </p:txBody>
      </p:sp>
      <p:sp>
        <p:nvSpPr>
          <p:cNvPr id="1053708" name="Rectangle 12"/>
          <p:cNvSpPr>
            <a:spLocks noChangeArrowheads="1"/>
          </p:cNvSpPr>
          <p:nvPr/>
        </p:nvSpPr>
        <p:spPr bwMode="auto">
          <a:xfrm>
            <a:off x="5635625" y="5805488"/>
            <a:ext cx="3762375" cy="719137"/>
          </a:xfrm>
          <a:prstGeom prst="rect">
            <a:avLst/>
          </a:prstGeom>
          <a:solidFill>
            <a:srgbClr val="FCD1C1"/>
          </a:solidFill>
          <a:ln w="38100" cmpd="dbl">
            <a:solidFill>
              <a:schemeClr val="hlink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just" defTabSz="762000">
              <a:spcAft>
                <a:spcPct val="20000"/>
              </a:spcAft>
              <a:buSzPct val="100000"/>
              <a:buFontTx/>
              <a:buChar char="•"/>
            </a:pPr>
            <a:r>
              <a:rPr lang="en-US" sz="1000">
                <a:solidFill>
                  <a:schemeClr val="tx1"/>
                </a:solidFill>
              </a:rPr>
              <a:t>PONTO FORTE</a:t>
            </a:r>
          </a:p>
          <a:p>
            <a:pPr marL="471488" lvl="1" indent="-95250" algn="just" defTabSz="762000">
              <a:spcAft>
                <a:spcPct val="20000"/>
              </a:spcAft>
              <a:buSzPct val="100000"/>
              <a:buFont typeface="Wingdings" pitchFamily="2" charset="2"/>
              <a:buChar char="ü"/>
            </a:pPr>
            <a:r>
              <a:rPr lang="en-US" sz="900" b="0">
                <a:solidFill>
                  <a:schemeClr val="tx1"/>
                </a:solidFill>
              </a:rPr>
              <a:t>A DETERMINAÇÃO DO VALOR DA PRODUÇÃO EM CURSO É MUITO SIMPLES POIS CONSISTE NO SALDO DAS ENCOMENDAS EM CURSO.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985C9-DD67-4CCD-A6FB-4E6A562E2988}" type="slidenum">
              <a:rPr lang="en-US"/>
              <a:pPr/>
              <a:t>120</a:t>
            </a:fld>
            <a:endParaRPr lang="en-US"/>
          </a:p>
        </p:txBody>
      </p:sp>
      <p:sp>
        <p:nvSpPr>
          <p:cNvPr id="1054722" name="Rectangle 2"/>
          <p:cNvSpPr>
            <a:spLocks noChangeArrowheads="1"/>
          </p:cNvSpPr>
          <p:nvPr/>
        </p:nvSpPr>
        <p:spPr bwMode="auto">
          <a:xfrm>
            <a:off x="88900" y="549275"/>
            <a:ext cx="9856788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400" b="0">
                <a:solidFill>
                  <a:schemeClr val="tx2"/>
                </a:solidFill>
              </a:rPr>
              <a:t>MÉTODO  DIRECTO  OU  DE CUSTEIO  POR  ENCOMENDA</a:t>
            </a:r>
            <a:br>
              <a:rPr lang="en-US" sz="1400" b="0">
                <a:solidFill>
                  <a:schemeClr val="tx2"/>
                </a:solidFill>
              </a:rPr>
            </a:br>
            <a:r>
              <a:rPr lang="en-US" sz="1200" b="0">
                <a:solidFill>
                  <a:schemeClr val="tx2"/>
                </a:solidFill>
              </a:rPr>
              <a:t>ANÁLISE ESQUEMÁTICA DA SITUAÇÃO POSSÍVEL DAS  ENCOMENDAS RELATIVAMENTE A UM DETERMINADO PERÍODO </a:t>
            </a:r>
          </a:p>
        </p:txBody>
      </p:sp>
      <p:sp>
        <p:nvSpPr>
          <p:cNvPr id="1054723" name="Line 3"/>
          <p:cNvSpPr>
            <a:spLocks noChangeShapeType="1"/>
          </p:cNvSpPr>
          <p:nvPr/>
        </p:nvSpPr>
        <p:spPr bwMode="auto">
          <a:xfrm>
            <a:off x="1676400" y="1905000"/>
            <a:ext cx="0" cy="2895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4724" name="Line 4"/>
          <p:cNvSpPr>
            <a:spLocks noChangeShapeType="1"/>
          </p:cNvSpPr>
          <p:nvPr/>
        </p:nvSpPr>
        <p:spPr bwMode="auto">
          <a:xfrm>
            <a:off x="3962400" y="1905000"/>
            <a:ext cx="0" cy="2895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4725" name="Rectangle 5"/>
          <p:cNvSpPr>
            <a:spLocks noChangeArrowheads="1"/>
          </p:cNvSpPr>
          <p:nvPr/>
        </p:nvSpPr>
        <p:spPr bwMode="auto">
          <a:xfrm>
            <a:off x="1149350" y="2673350"/>
            <a:ext cx="520700" cy="292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54726" name="Rectangle 6"/>
          <p:cNvSpPr>
            <a:spLocks noChangeArrowheads="1"/>
          </p:cNvSpPr>
          <p:nvPr/>
        </p:nvSpPr>
        <p:spPr bwMode="auto">
          <a:xfrm>
            <a:off x="1911350" y="2063750"/>
            <a:ext cx="1739900" cy="292100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54727" name="Rectangle 7"/>
          <p:cNvSpPr>
            <a:spLocks noChangeArrowheads="1"/>
          </p:cNvSpPr>
          <p:nvPr/>
        </p:nvSpPr>
        <p:spPr bwMode="auto">
          <a:xfrm>
            <a:off x="1682750" y="2673350"/>
            <a:ext cx="1739900" cy="292100"/>
          </a:xfrm>
          <a:prstGeom prst="rect">
            <a:avLst/>
          </a:prstGeom>
          <a:solidFill>
            <a:srgbClr val="EAEC5E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54728" name="Rectangle 8"/>
          <p:cNvSpPr>
            <a:spLocks noChangeArrowheads="1"/>
          </p:cNvSpPr>
          <p:nvPr/>
        </p:nvSpPr>
        <p:spPr bwMode="auto">
          <a:xfrm>
            <a:off x="1149350" y="4121150"/>
            <a:ext cx="520700" cy="292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54729" name="Rectangle 9"/>
          <p:cNvSpPr>
            <a:spLocks noChangeArrowheads="1"/>
          </p:cNvSpPr>
          <p:nvPr/>
        </p:nvSpPr>
        <p:spPr bwMode="auto">
          <a:xfrm>
            <a:off x="1682750" y="4121150"/>
            <a:ext cx="2273300" cy="292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54730" name="Rectangle 10"/>
          <p:cNvSpPr>
            <a:spLocks noChangeArrowheads="1"/>
          </p:cNvSpPr>
          <p:nvPr/>
        </p:nvSpPr>
        <p:spPr bwMode="auto">
          <a:xfrm>
            <a:off x="3968750" y="4121150"/>
            <a:ext cx="520700" cy="292100"/>
          </a:xfrm>
          <a:prstGeom prst="rect">
            <a:avLst/>
          </a:prstGeom>
          <a:solidFill>
            <a:srgbClr val="A3F25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54731" name="Rectangle 11"/>
          <p:cNvSpPr>
            <a:spLocks noChangeArrowheads="1"/>
          </p:cNvSpPr>
          <p:nvPr/>
        </p:nvSpPr>
        <p:spPr bwMode="auto">
          <a:xfrm>
            <a:off x="2368550" y="3359150"/>
            <a:ext cx="1587500" cy="2921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54732" name="Rectangle 12"/>
          <p:cNvSpPr>
            <a:spLocks noChangeArrowheads="1"/>
          </p:cNvSpPr>
          <p:nvPr/>
        </p:nvSpPr>
        <p:spPr bwMode="auto">
          <a:xfrm>
            <a:off x="3968750" y="3359150"/>
            <a:ext cx="520700" cy="292100"/>
          </a:xfrm>
          <a:prstGeom prst="rect">
            <a:avLst/>
          </a:prstGeom>
          <a:solidFill>
            <a:srgbClr val="A3F25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54733" name="Rectangle 13"/>
          <p:cNvSpPr>
            <a:spLocks noChangeArrowheads="1"/>
          </p:cNvSpPr>
          <p:nvPr/>
        </p:nvSpPr>
        <p:spPr bwMode="auto">
          <a:xfrm>
            <a:off x="2209800" y="1744663"/>
            <a:ext cx="10763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MÊS - N</a:t>
            </a:r>
          </a:p>
        </p:txBody>
      </p:sp>
      <p:sp>
        <p:nvSpPr>
          <p:cNvPr id="1054734" name="Rectangle 14"/>
          <p:cNvSpPr>
            <a:spLocks noChangeArrowheads="1"/>
          </p:cNvSpPr>
          <p:nvPr/>
        </p:nvSpPr>
        <p:spPr bwMode="auto">
          <a:xfrm>
            <a:off x="4191000" y="1828800"/>
            <a:ext cx="10001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MÊS - N+1</a:t>
            </a:r>
          </a:p>
        </p:txBody>
      </p:sp>
      <p:sp>
        <p:nvSpPr>
          <p:cNvPr id="1054735" name="Rectangle 15"/>
          <p:cNvSpPr>
            <a:spLocks noChangeArrowheads="1"/>
          </p:cNvSpPr>
          <p:nvPr/>
        </p:nvSpPr>
        <p:spPr bwMode="auto">
          <a:xfrm>
            <a:off x="382588" y="1752600"/>
            <a:ext cx="9985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1200" b="0">
                <a:solidFill>
                  <a:schemeClr val="tx1"/>
                </a:solidFill>
              </a:rPr>
              <a:t>MÊS - N-1</a:t>
            </a:r>
          </a:p>
        </p:txBody>
      </p:sp>
      <p:grpSp>
        <p:nvGrpSpPr>
          <p:cNvPr id="1054736" name="Group 16"/>
          <p:cNvGrpSpPr>
            <a:grpSpLocks/>
          </p:cNvGrpSpPr>
          <p:nvPr/>
        </p:nvGrpSpPr>
        <p:grpSpPr bwMode="auto">
          <a:xfrm>
            <a:off x="4840288" y="1970088"/>
            <a:ext cx="838200" cy="393700"/>
            <a:chOff x="3048" y="1241"/>
            <a:chExt cx="529" cy="248"/>
          </a:xfrm>
        </p:grpSpPr>
        <p:sp>
          <p:nvSpPr>
            <p:cNvPr id="1054737" name="Freeform 17"/>
            <p:cNvSpPr>
              <a:spLocks/>
            </p:cNvSpPr>
            <p:nvPr/>
          </p:nvSpPr>
          <p:spPr bwMode="auto">
            <a:xfrm>
              <a:off x="3354" y="1241"/>
              <a:ext cx="223" cy="248"/>
            </a:xfrm>
            <a:custGeom>
              <a:avLst/>
              <a:gdLst>
                <a:gd name="T0" fmla="*/ 0 w 223"/>
                <a:gd name="T1" fmla="*/ 62 h 248"/>
                <a:gd name="T2" fmla="*/ 0 w 223"/>
                <a:gd name="T3" fmla="*/ 186 h 248"/>
                <a:gd name="T4" fmla="*/ 38 w 223"/>
                <a:gd name="T5" fmla="*/ 186 h 248"/>
                <a:gd name="T6" fmla="*/ 38 w 223"/>
                <a:gd name="T7" fmla="*/ 247 h 248"/>
                <a:gd name="T8" fmla="*/ 222 w 223"/>
                <a:gd name="T9" fmla="*/ 123 h 248"/>
                <a:gd name="T10" fmla="*/ 38 w 223"/>
                <a:gd name="T11" fmla="*/ 0 h 248"/>
                <a:gd name="T12" fmla="*/ 38 w 223"/>
                <a:gd name="T13" fmla="*/ 62 h 248"/>
                <a:gd name="T14" fmla="*/ 0 w 223"/>
                <a:gd name="T15" fmla="*/ 6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3" h="248">
                  <a:moveTo>
                    <a:pt x="0" y="62"/>
                  </a:moveTo>
                  <a:lnTo>
                    <a:pt x="0" y="186"/>
                  </a:lnTo>
                  <a:lnTo>
                    <a:pt x="38" y="186"/>
                  </a:lnTo>
                  <a:lnTo>
                    <a:pt x="38" y="247"/>
                  </a:lnTo>
                  <a:lnTo>
                    <a:pt x="222" y="123"/>
                  </a:lnTo>
                  <a:lnTo>
                    <a:pt x="38" y="0"/>
                  </a:lnTo>
                  <a:lnTo>
                    <a:pt x="38" y="62"/>
                  </a:lnTo>
                  <a:lnTo>
                    <a:pt x="0" y="62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38" name="Freeform 18"/>
            <p:cNvSpPr>
              <a:spLocks/>
            </p:cNvSpPr>
            <p:nvPr/>
          </p:nvSpPr>
          <p:spPr bwMode="auto">
            <a:xfrm>
              <a:off x="3262" y="1303"/>
              <a:ext cx="73" cy="125"/>
            </a:xfrm>
            <a:custGeom>
              <a:avLst/>
              <a:gdLst>
                <a:gd name="T0" fmla="*/ 72 w 73"/>
                <a:gd name="T1" fmla="*/ 0 h 125"/>
                <a:gd name="T2" fmla="*/ 72 w 73"/>
                <a:gd name="T3" fmla="*/ 124 h 125"/>
                <a:gd name="T4" fmla="*/ 0 w 73"/>
                <a:gd name="T5" fmla="*/ 124 h 125"/>
                <a:gd name="T6" fmla="*/ 0 w 73"/>
                <a:gd name="T7" fmla="*/ 0 h 125"/>
                <a:gd name="T8" fmla="*/ 72 w 73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125">
                  <a:moveTo>
                    <a:pt x="72" y="0"/>
                  </a:moveTo>
                  <a:lnTo>
                    <a:pt x="72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72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39" name="Freeform 19"/>
            <p:cNvSpPr>
              <a:spLocks/>
            </p:cNvSpPr>
            <p:nvPr/>
          </p:nvSpPr>
          <p:spPr bwMode="auto">
            <a:xfrm>
              <a:off x="3175" y="1303"/>
              <a:ext cx="57" cy="125"/>
            </a:xfrm>
            <a:custGeom>
              <a:avLst/>
              <a:gdLst>
                <a:gd name="T0" fmla="*/ 56 w 57"/>
                <a:gd name="T1" fmla="*/ 0 h 125"/>
                <a:gd name="T2" fmla="*/ 56 w 57"/>
                <a:gd name="T3" fmla="*/ 124 h 125"/>
                <a:gd name="T4" fmla="*/ 0 w 57"/>
                <a:gd name="T5" fmla="*/ 124 h 125"/>
                <a:gd name="T6" fmla="*/ 0 w 57"/>
                <a:gd name="T7" fmla="*/ 0 h 125"/>
                <a:gd name="T8" fmla="*/ 56 w 57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25">
                  <a:moveTo>
                    <a:pt x="56" y="0"/>
                  </a:moveTo>
                  <a:lnTo>
                    <a:pt x="56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56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40" name="Freeform 20"/>
            <p:cNvSpPr>
              <a:spLocks/>
            </p:cNvSpPr>
            <p:nvPr/>
          </p:nvSpPr>
          <p:spPr bwMode="auto">
            <a:xfrm>
              <a:off x="3107" y="1303"/>
              <a:ext cx="39" cy="125"/>
            </a:xfrm>
            <a:custGeom>
              <a:avLst/>
              <a:gdLst>
                <a:gd name="T0" fmla="*/ 38 w 39"/>
                <a:gd name="T1" fmla="*/ 0 h 125"/>
                <a:gd name="T2" fmla="*/ 38 w 39"/>
                <a:gd name="T3" fmla="*/ 124 h 125"/>
                <a:gd name="T4" fmla="*/ 0 w 39"/>
                <a:gd name="T5" fmla="*/ 124 h 125"/>
                <a:gd name="T6" fmla="*/ 0 w 39"/>
                <a:gd name="T7" fmla="*/ 0 h 125"/>
                <a:gd name="T8" fmla="*/ 38 w 39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25">
                  <a:moveTo>
                    <a:pt x="38" y="0"/>
                  </a:moveTo>
                  <a:lnTo>
                    <a:pt x="38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38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41" name="Freeform 21"/>
            <p:cNvSpPr>
              <a:spLocks/>
            </p:cNvSpPr>
            <p:nvPr/>
          </p:nvSpPr>
          <p:spPr bwMode="auto">
            <a:xfrm>
              <a:off x="3048" y="1303"/>
              <a:ext cx="18" cy="125"/>
            </a:xfrm>
            <a:custGeom>
              <a:avLst/>
              <a:gdLst>
                <a:gd name="T0" fmla="*/ 17 w 18"/>
                <a:gd name="T1" fmla="*/ 0 h 125"/>
                <a:gd name="T2" fmla="*/ 17 w 18"/>
                <a:gd name="T3" fmla="*/ 124 h 125"/>
                <a:gd name="T4" fmla="*/ 0 w 18"/>
                <a:gd name="T5" fmla="*/ 124 h 125"/>
                <a:gd name="T6" fmla="*/ 0 w 18"/>
                <a:gd name="T7" fmla="*/ 0 h 125"/>
                <a:gd name="T8" fmla="*/ 17 w 18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25">
                  <a:moveTo>
                    <a:pt x="17" y="0"/>
                  </a:moveTo>
                  <a:lnTo>
                    <a:pt x="17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17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54742" name="Rectangle 22"/>
          <p:cNvSpPr>
            <a:spLocks noChangeArrowheads="1"/>
          </p:cNvSpPr>
          <p:nvPr/>
        </p:nvSpPr>
        <p:spPr bwMode="auto">
          <a:xfrm>
            <a:off x="6016625" y="2054225"/>
            <a:ext cx="3743325" cy="2349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ENCOMENDA INICIADA E CONCLUIDA NO MÊS N</a:t>
            </a:r>
          </a:p>
        </p:txBody>
      </p:sp>
      <p:sp>
        <p:nvSpPr>
          <p:cNvPr id="1054743" name="Rectangle 23"/>
          <p:cNvSpPr>
            <a:spLocks noChangeArrowheads="1"/>
          </p:cNvSpPr>
          <p:nvPr/>
        </p:nvSpPr>
        <p:spPr bwMode="auto">
          <a:xfrm>
            <a:off x="6016625" y="2740025"/>
            <a:ext cx="3743325" cy="2349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ENCOMENDA INICIADA NO MÊS N-1 E  CONCLUIDA NO MÊS  N</a:t>
            </a:r>
          </a:p>
        </p:txBody>
      </p:sp>
      <p:sp>
        <p:nvSpPr>
          <p:cNvPr id="1054744" name="Rectangle 24"/>
          <p:cNvSpPr>
            <a:spLocks noChangeArrowheads="1"/>
          </p:cNvSpPr>
          <p:nvPr/>
        </p:nvSpPr>
        <p:spPr bwMode="auto">
          <a:xfrm>
            <a:off x="6016625" y="3425825"/>
            <a:ext cx="3743325" cy="3714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ENCOMENDA INICIADA  NO MÊS N  TRANSITANDO PARA PERÍODO SEGUINTE  N+1.</a:t>
            </a:r>
          </a:p>
        </p:txBody>
      </p:sp>
      <p:sp>
        <p:nvSpPr>
          <p:cNvPr id="1054745" name="Rectangle 25"/>
          <p:cNvSpPr>
            <a:spLocks noChangeArrowheads="1"/>
          </p:cNvSpPr>
          <p:nvPr/>
        </p:nvSpPr>
        <p:spPr bwMode="auto">
          <a:xfrm>
            <a:off x="6016625" y="4264025"/>
            <a:ext cx="3743325" cy="3714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sz="900" b="0">
                <a:solidFill>
                  <a:schemeClr val="tx1"/>
                </a:solidFill>
              </a:rPr>
              <a:t>ENCOMENDA INICIADA EM N-1 INCORPORANDO CUSTOS NO MÊS N , TRANSITANDO AINDA PARA O PERÍODO SEGUINTE  N+1.</a:t>
            </a:r>
          </a:p>
        </p:txBody>
      </p:sp>
      <p:grpSp>
        <p:nvGrpSpPr>
          <p:cNvPr id="1054746" name="Group 26"/>
          <p:cNvGrpSpPr>
            <a:grpSpLocks/>
          </p:cNvGrpSpPr>
          <p:nvPr/>
        </p:nvGrpSpPr>
        <p:grpSpPr bwMode="auto">
          <a:xfrm>
            <a:off x="4840288" y="2655888"/>
            <a:ext cx="838200" cy="393700"/>
            <a:chOff x="3048" y="1673"/>
            <a:chExt cx="529" cy="248"/>
          </a:xfrm>
        </p:grpSpPr>
        <p:sp>
          <p:nvSpPr>
            <p:cNvPr id="1054747" name="Freeform 27"/>
            <p:cNvSpPr>
              <a:spLocks/>
            </p:cNvSpPr>
            <p:nvPr/>
          </p:nvSpPr>
          <p:spPr bwMode="auto">
            <a:xfrm>
              <a:off x="3354" y="1673"/>
              <a:ext cx="223" cy="248"/>
            </a:xfrm>
            <a:custGeom>
              <a:avLst/>
              <a:gdLst>
                <a:gd name="T0" fmla="*/ 0 w 223"/>
                <a:gd name="T1" fmla="*/ 62 h 248"/>
                <a:gd name="T2" fmla="*/ 0 w 223"/>
                <a:gd name="T3" fmla="*/ 186 h 248"/>
                <a:gd name="T4" fmla="*/ 38 w 223"/>
                <a:gd name="T5" fmla="*/ 186 h 248"/>
                <a:gd name="T6" fmla="*/ 38 w 223"/>
                <a:gd name="T7" fmla="*/ 247 h 248"/>
                <a:gd name="T8" fmla="*/ 222 w 223"/>
                <a:gd name="T9" fmla="*/ 123 h 248"/>
                <a:gd name="T10" fmla="*/ 38 w 223"/>
                <a:gd name="T11" fmla="*/ 0 h 248"/>
                <a:gd name="T12" fmla="*/ 38 w 223"/>
                <a:gd name="T13" fmla="*/ 62 h 248"/>
                <a:gd name="T14" fmla="*/ 0 w 223"/>
                <a:gd name="T15" fmla="*/ 6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3" h="248">
                  <a:moveTo>
                    <a:pt x="0" y="62"/>
                  </a:moveTo>
                  <a:lnTo>
                    <a:pt x="0" y="186"/>
                  </a:lnTo>
                  <a:lnTo>
                    <a:pt x="38" y="186"/>
                  </a:lnTo>
                  <a:lnTo>
                    <a:pt x="38" y="247"/>
                  </a:lnTo>
                  <a:lnTo>
                    <a:pt x="222" y="123"/>
                  </a:lnTo>
                  <a:lnTo>
                    <a:pt x="38" y="0"/>
                  </a:lnTo>
                  <a:lnTo>
                    <a:pt x="38" y="62"/>
                  </a:lnTo>
                  <a:lnTo>
                    <a:pt x="0" y="62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48" name="Freeform 28"/>
            <p:cNvSpPr>
              <a:spLocks/>
            </p:cNvSpPr>
            <p:nvPr/>
          </p:nvSpPr>
          <p:spPr bwMode="auto">
            <a:xfrm>
              <a:off x="3262" y="1735"/>
              <a:ext cx="73" cy="125"/>
            </a:xfrm>
            <a:custGeom>
              <a:avLst/>
              <a:gdLst>
                <a:gd name="T0" fmla="*/ 72 w 73"/>
                <a:gd name="T1" fmla="*/ 0 h 125"/>
                <a:gd name="T2" fmla="*/ 72 w 73"/>
                <a:gd name="T3" fmla="*/ 124 h 125"/>
                <a:gd name="T4" fmla="*/ 0 w 73"/>
                <a:gd name="T5" fmla="*/ 124 h 125"/>
                <a:gd name="T6" fmla="*/ 0 w 73"/>
                <a:gd name="T7" fmla="*/ 0 h 125"/>
                <a:gd name="T8" fmla="*/ 72 w 73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125">
                  <a:moveTo>
                    <a:pt x="72" y="0"/>
                  </a:moveTo>
                  <a:lnTo>
                    <a:pt x="72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72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49" name="Freeform 29"/>
            <p:cNvSpPr>
              <a:spLocks/>
            </p:cNvSpPr>
            <p:nvPr/>
          </p:nvSpPr>
          <p:spPr bwMode="auto">
            <a:xfrm>
              <a:off x="3175" y="1735"/>
              <a:ext cx="57" cy="125"/>
            </a:xfrm>
            <a:custGeom>
              <a:avLst/>
              <a:gdLst>
                <a:gd name="T0" fmla="*/ 56 w 57"/>
                <a:gd name="T1" fmla="*/ 0 h 125"/>
                <a:gd name="T2" fmla="*/ 56 w 57"/>
                <a:gd name="T3" fmla="*/ 124 h 125"/>
                <a:gd name="T4" fmla="*/ 0 w 57"/>
                <a:gd name="T5" fmla="*/ 124 h 125"/>
                <a:gd name="T6" fmla="*/ 0 w 57"/>
                <a:gd name="T7" fmla="*/ 0 h 125"/>
                <a:gd name="T8" fmla="*/ 56 w 57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25">
                  <a:moveTo>
                    <a:pt x="56" y="0"/>
                  </a:moveTo>
                  <a:lnTo>
                    <a:pt x="56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56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50" name="Freeform 30"/>
            <p:cNvSpPr>
              <a:spLocks/>
            </p:cNvSpPr>
            <p:nvPr/>
          </p:nvSpPr>
          <p:spPr bwMode="auto">
            <a:xfrm>
              <a:off x="3107" y="1735"/>
              <a:ext cx="39" cy="125"/>
            </a:xfrm>
            <a:custGeom>
              <a:avLst/>
              <a:gdLst>
                <a:gd name="T0" fmla="*/ 38 w 39"/>
                <a:gd name="T1" fmla="*/ 0 h 125"/>
                <a:gd name="T2" fmla="*/ 38 w 39"/>
                <a:gd name="T3" fmla="*/ 124 h 125"/>
                <a:gd name="T4" fmla="*/ 0 w 39"/>
                <a:gd name="T5" fmla="*/ 124 h 125"/>
                <a:gd name="T6" fmla="*/ 0 w 39"/>
                <a:gd name="T7" fmla="*/ 0 h 125"/>
                <a:gd name="T8" fmla="*/ 38 w 39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25">
                  <a:moveTo>
                    <a:pt x="38" y="0"/>
                  </a:moveTo>
                  <a:lnTo>
                    <a:pt x="38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38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51" name="Freeform 31"/>
            <p:cNvSpPr>
              <a:spLocks/>
            </p:cNvSpPr>
            <p:nvPr/>
          </p:nvSpPr>
          <p:spPr bwMode="auto">
            <a:xfrm>
              <a:off x="3048" y="1735"/>
              <a:ext cx="18" cy="125"/>
            </a:xfrm>
            <a:custGeom>
              <a:avLst/>
              <a:gdLst>
                <a:gd name="T0" fmla="*/ 17 w 18"/>
                <a:gd name="T1" fmla="*/ 0 h 125"/>
                <a:gd name="T2" fmla="*/ 17 w 18"/>
                <a:gd name="T3" fmla="*/ 124 h 125"/>
                <a:gd name="T4" fmla="*/ 0 w 18"/>
                <a:gd name="T5" fmla="*/ 124 h 125"/>
                <a:gd name="T6" fmla="*/ 0 w 18"/>
                <a:gd name="T7" fmla="*/ 0 h 125"/>
                <a:gd name="T8" fmla="*/ 17 w 18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25">
                  <a:moveTo>
                    <a:pt x="17" y="0"/>
                  </a:moveTo>
                  <a:lnTo>
                    <a:pt x="17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17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54752" name="Group 32"/>
          <p:cNvGrpSpPr>
            <a:grpSpLocks/>
          </p:cNvGrpSpPr>
          <p:nvPr/>
        </p:nvGrpSpPr>
        <p:grpSpPr bwMode="auto">
          <a:xfrm>
            <a:off x="4840288" y="3341688"/>
            <a:ext cx="838200" cy="393700"/>
            <a:chOff x="3048" y="2105"/>
            <a:chExt cx="529" cy="248"/>
          </a:xfrm>
        </p:grpSpPr>
        <p:sp>
          <p:nvSpPr>
            <p:cNvPr id="1054753" name="Freeform 33"/>
            <p:cNvSpPr>
              <a:spLocks/>
            </p:cNvSpPr>
            <p:nvPr/>
          </p:nvSpPr>
          <p:spPr bwMode="auto">
            <a:xfrm>
              <a:off x="3354" y="2105"/>
              <a:ext cx="223" cy="248"/>
            </a:xfrm>
            <a:custGeom>
              <a:avLst/>
              <a:gdLst>
                <a:gd name="T0" fmla="*/ 0 w 223"/>
                <a:gd name="T1" fmla="*/ 62 h 248"/>
                <a:gd name="T2" fmla="*/ 0 w 223"/>
                <a:gd name="T3" fmla="*/ 186 h 248"/>
                <a:gd name="T4" fmla="*/ 38 w 223"/>
                <a:gd name="T5" fmla="*/ 186 h 248"/>
                <a:gd name="T6" fmla="*/ 38 w 223"/>
                <a:gd name="T7" fmla="*/ 247 h 248"/>
                <a:gd name="T8" fmla="*/ 222 w 223"/>
                <a:gd name="T9" fmla="*/ 123 h 248"/>
                <a:gd name="T10" fmla="*/ 38 w 223"/>
                <a:gd name="T11" fmla="*/ 0 h 248"/>
                <a:gd name="T12" fmla="*/ 38 w 223"/>
                <a:gd name="T13" fmla="*/ 62 h 248"/>
                <a:gd name="T14" fmla="*/ 0 w 223"/>
                <a:gd name="T15" fmla="*/ 6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3" h="248">
                  <a:moveTo>
                    <a:pt x="0" y="62"/>
                  </a:moveTo>
                  <a:lnTo>
                    <a:pt x="0" y="186"/>
                  </a:lnTo>
                  <a:lnTo>
                    <a:pt x="38" y="186"/>
                  </a:lnTo>
                  <a:lnTo>
                    <a:pt x="38" y="247"/>
                  </a:lnTo>
                  <a:lnTo>
                    <a:pt x="222" y="123"/>
                  </a:lnTo>
                  <a:lnTo>
                    <a:pt x="38" y="0"/>
                  </a:lnTo>
                  <a:lnTo>
                    <a:pt x="38" y="62"/>
                  </a:lnTo>
                  <a:lnTo>
                    <a:pt x="0" y="62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54" name="Freeform 34"/>
            <p:cNvSpPr>
              <a:spLocks/>
            </p:cNvSpPr>
            <p:nvPr/>
          </p:nvSpPr>
          <p:spPr bwMode="auto">
            <a:xfrm>
              <a:off x="3262" y="2167"/>
              <a:ext cx="73" cy="125"/>
            </a:xfrm>
            <a:custGeom>
              <a:avLst/>
              <a:gdLst>
                <a:gd name="T0" fmla="*/ 72 w 73"/>
                <a:gd name="T1" fmla="*/ 0 h 125"/>
                <a:gd name="T2" fmla="*/ 72 w 73"/>
                <a:gd name="T3" fmla="*/ 124 h 125"/>
                <a:gd name="T4" fmla="*/ 0 w 73"/>
                <a:gd name="T5" fmla="*/ 124 h 125"/>
                <a:gd name="T6" fmla="*/ 0 w 73"/>
                <a:gd name="T7" fmla="*/ 0 h 125"/>
                <a:gd name="T8" fmla="*/ 72 w 73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125">
                  <a:moveTo>
                    <a:pt x="72" y="0"/>
                  </a:moveTo>
                  <a:lnTo>
                    <a:pt x="72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72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55" name="Freeform 35"/>
            <p:cNvSpPr>
              <a:spLocks/>
            </p:cNvSpPr>
            <p:nvPr/>
          </p:nvSpPr>
          <p:spPr bwMode="auto">
            <a:xfrm>
              <a:off x="3175" y="2167"/>
              <a:ext cx="57" cy="125"/>
            </a:xfrm>
            <a:custGeom>
              <a:avLst/>
              <a:gdLst>
                <a:gd name="T0" fmla="*/ 56 w 57"/>
                <a:gd name="T1" fmla="*/ 0 h 125"/>
                <a:gd name="T2" fmla="*/ 56 w 57"/>
                <a:gd name="T3" fmla="*/ 124 h 125"/>
                <a:gd name="T4" fmla="*/ 0 w 57"/>
                <a:gd name="T5" fmla="*/ 124 h 125"/>
                <a:gd name="T6" fmla="*/ 0 w 57"/>
                <a:gd name="T7" fmla="*/ 0 h 125"/>
                <a:gd name="T8" fmla="*/ 56 w 57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25">
                  <a:moveTo>
                    <a:pt x="56" y="0"/>
                  </a:moveTo>
                  <a:lnTo>
                    <a:pt x="56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56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56" name="Freeform 36"/>
            <p:cNvSpPr>
              <a:spLocks/>
            </p:cNvSpPr>
            <p:nvPr/>
          </p:nvSpPr>
          <p:spPr bwMode="auto">
            <a:xfrm>
              <a:off x="3107" y="2167"/>
              <a:ext cx="39" cy="125"/>
            </a:xfrm>
            <a:custGeom>
              <a:avLst/>
              <a:gdLst>
                <a:gd name="T0" fmla="*/ 38 w 39"/>
                <a:gd name="T1" fmla="*/ 0 h 125"/>
                <a:gd name="T2" fmla="*/ 38 w 39"/>
                <a:gd name="T3" fmla="*/ 124 h 125"/>
                <a:gd name="T4" fmla="*/ 0 w 39"/>
                <a:gd name="T5" fmla="*/ 124 h 125"/>
                <a:gd name="T6" fmla="*/ 0 w 39"/>
                <a:gd name="T7" fmla="*/ 0 h 125"/>
                <a:gd name="T8" fmla="*/ 38 w 39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25">
                  <a:moveTo>
                    <a:pt x="38" y="0"/>
                  </a:moveTo>
                  <a:lnTo>
                    <a:pt x="38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38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57" name="Freeform 37"/>
            <p:cNvSpPr>
              <a:spLocks/>
            </p:cNvSpPr>
            <p:nvPr/>
          </p:nvSpPr>
          <p:spPr bwMode="auto">
            <a:xfrm>
              <a:off x="3048" y="2167"/>
              <a:ext cx="18" cy="125"/>
            </a:xfrm>
            <a:custGeom>
              <a:avLst/>
              <a:gdLst>
                <a:gd name="T0" fmla="*/ 17 w 18"/>
                <a:gd name="T1" fmla="*/ 0 h 125"/>
                <a:gd name="T2" fmla="*/ 17 w 18"/>
                <a:gd name="T3" fmla="*/ 124 h 125"/>
                <a:gd name="T4" fmla="*/ 0 w 18"/>
                <a:gd name="T5" fmla="*/ 124 h 125"/>
                <a:gd name="T6" fmla="*/ 0 w 18"/>
                <a:gd name="T7" fmla="*/ 0 h 125"/>
                <a:gd name="T8" fmla="*/ 17 w 18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25">
                  <a:moveTo>
                    <a:pt x="17" y="0"/>
                  </a:moveTo>
                  <a:lnTo>
                    <a:pt x="17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17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54758" name="Group 38"/>
          <p:cNvGrpSpPr>
            <a:grpSpLocks/>
          </p:cNvGrpSpPr>
          <p:nvPr/>
        </p:nvGrpSpPr>
        <p:grpSpPr bwMode="auto">
          <a:xfrm>
            <a:off x="4840288" y="4103688"/>
            <a:ext cx="838200" cy="393700"/>
            <a:chOff x="3048" y="2585"/>
            <a:chExt cx="529" cy="248"/>
          </a:xfrm>
        </p:grpSpPr>
        <p:sp>
          <p:nvSpPr>
            <p:cNvPr id="1054759" name="Freeform 39"/>
            <p:cNvSpPr>
              <a:spLocks/>
            </p:cNvSpPr>
            <p:nvPr/>
          </p:nvSpPr>
          <p:spPr bwMode="auto">
            <a:xfrm>
              <a:off x="3354" y="2585"/>
              <a:ext cx="223" cy="248"/>
            </a:xfrm>
            <a:custGeom>
              <a:avLst/>
              <a:gdLst>
                <a:gd name="T0" fmla="*/ 0 w 223"/>
                <a:gd name="T1" fmla="*/ 62 h 248"/>
                <a:gd name="T2" fmla="*/ 0 w 223"/>
                <a:gd name="T3" fmla="*/ 186 h 248"/>
                <a:gd name="T4" fmla="*/ 38 w 223"/>
                <a:gd name="T5" fmla="*/ 186 h 248"/>
                <a:gd name="T6" fmla="*/ 38 w 223"/>
                <a:gd name="T7" fmla="*/ 247 h 248"/>
                <a:gd name="T8" fmla="*/ 222 w 223"/>
                <a:gd name="T9" fmla="*/ 123 h 248"/>
                <a:gd name="T10" fmla="*/ 38 w 223"/>
                <a:gd name="T11" fmla="*/ 0 h 248"/>
                <a:gd name="T12" fmla="*/ 38 w 223"/>
                <a:gd name="T13" fmla="*/ 62 h 248"/>
                <a:gd name="T14" fmla="*/ 0 w 223"/>
                <a:gd name="T15" fmla="*/ 6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3" h="248">
                  <a:moveTo>
                    <a:pt x="0" y="62"/>
                  </a:moveTo>
                  <a:lnTo>
                    <a:pt x="0" y="186"/>
                  </a:lnTo>
                  <a:lnTo>
                    <a:pt x="38" y="186"/>
                  </a:lnTo>
                  <a:lnTo>
                    <a:pt x="38" y="247"/>
                  </a:lnTo>
                  <a:lnTo>
                    <a:pt x="222" y="123"/>
                  </a:lnTo>
                  <a:lnTo>
                    <a:pt x="38" y="0"/>
                  </a:lnTo>
                  <a:lnTo>
                    <a:pt x="38" y="62"/>
                  </a:lnTo>
                  <a:lnTo>
                    <a:pt x="0" y="62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60" name="Freeform 40"/>
            <p:cNvSpPr>
              <a:spLocks/>
            </p:cNvSpPr>
            <p:nvPr/>
          </p:nvSpPr>
          <p:spPr bwMode="auto">
            <a:xfrm>
              <a:off x="3262" y="2647"/>
              <a:ext cx="73" cy="125"/>
            </a:xfrm>
            <a:custGeom>
              <a:avLst/>
              <a:gdLst>
                <a:gd name="T0" fmla="*/ 72 w 73"/>
                <a:gd name="T1" fmla="*/ 0 h 125"/>
                <a:gd name="T2" fmla="*/ 72 w 73"/>
                <a:gd name="T3" fmla="*/ 124 h 125"/>
                <a:gd name="T4" fmla="*/ 0 w 73"/>
                <a:gd name="T5" fmla="*/ 124 h 125"/>
                <a:gd name="T6" fmla="*/ 0 w 73"/>
                <a:gd name="T7" fmla="*/ 0 h 125"/>
                <a:gd name="T8" fmla="*/ 72 w 73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125">
                  <a:moveTo>
                    <a:pt x="72" y="0"/>
                  </a:moveTo>
                  <a:lnTo>
                    <a:pt x="72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72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61" name="Freeform 41"/>
            <p:cNvSpPr>
              <a:spLocks/>
            </p:cNvSpPr>
            <p:nvPr/>
          </p:nvSpPr>
          <p:spPr bwMode="auto">
            <a:xfrm>
              <a:off x="3175" y="2647"/>
              <a:ext cx="57" cy="125"/>
            </a:xfrm>
            <a:custGeom>
              <a:avLst/>
              <a:gdLst>
                <a:gd name="T0" fmla="*/ 56 w 57"/>
                <a:gd name="T1" fmla="*/ 0 h 125"/>
                <a:gd name="T2" fmla="*/ 56 w 57"/>
                <a:gd name="T3" fmla="*/ 124 h 125"/>
                <a:gd name="T4" fmla="*/ 0 w 57"/>
                <a:gd name="T5" fmla="*/ 124 h 125"/>
                <a:gd name="T6" fmla="*/ 0 w 57"/>
                <a:gd name="T7" fmla="*/ 0 h 125"/>
                <a:gd name="T8" fmla="*/ 56 w 57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25">
                  <a:moveTo>
                    <a:pt x="56" y="0"/>
                  </a:moveTo>
                  <a:lnTo>
                    <a:pt x="56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56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62" name="Freeform 42"/>
            <p:cNvSpPr>
              <a:spLocks/>
            </p:cNvSpPr>
            <p:nvPr/>
          </p:nvSpPr>
          <p:spPr bwMode="auto">
            <a:xfrm>
              <a:off x="3107" y="2647"/>
              <a:ext cx="39" cy="125"/>
            </a:xfrm>
            <a:custGeom>
              <a:avLst/>
              <a:gdLst>
                <a:gd name="T0" fmla="*/ 38 w 39"/>
                <a:gd name="T1" fmla="*/ 0 h 125"/>
                <a:gd name="T2" fmla="*/ 38 w 39"/>
                <a:gd name="T3" fmla="*/ 124 h 125"/>
                <a:gd name="T4" fmla="*/ 0 w 39"/>
                <a:gd name="T5" fmla="*/ 124 h 125"/>
                <a:gd name="T6" fmla="*/ 0 w 39"/>
                <a:gd name="T7" fmla="*/ 0 h 125"/>
                <a:gd name="T8" fmla="*/ 38 w 39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25">
                  <a:moveTo>
                    <a:pt x="38" y="0"/>
                  </a:moveTo>
                  <a:lnTo>
                    <a:pt x="38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38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4763" name="Freeform 43"/>
            <p:cNvSpPr>
              <a:spLocks/>
            </p:cNvSpPr>
            <p:nvPr/>
          </p:nvSpPr>
          <p:spPr bwMode="auto">
            <a:xfrm>
              <a:off x="3048" y="2647"/>
              <a:ext cx="18" cy="125"/>
            </a:xfrm>
            <a:custGeom>
              <a:avLst/>
              <a:gdLst>
                <a:gd name="T0" fmla="*/ 17 w 18"/>
                <a:gd name="T1" fmla="*/ 0 h 125"/>
                <a:gd name="T2" fmla="*/ 17 w 18"/>
                <a:gd name="T3" fmla="*/ 124 h 125"/>
                <a:gd name="T4" fmla="*/ 0 w 18"/>
                <a:gd name="T5" fmla="*/ 124 h 125"/>
                <a:gd name="T6" fmla="*/ 0 w 18"/>
                <a:gd name="T7" fmla="*/ 0 h 125"/>
                <a:gd name="T8" fmla="*/ 17 w 18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25">
                  <a:moveTo>
                    <a:pt x="17" y="0"/>
                  </a:moveTo>
                  <a:lnTo>
                    <a:pt x="17" y="124"/>
                  </a:lnTo>
                  <a:lnTo>
                    <a:pt x="0" y="124"/>
                  </a:lnTo>
                  <a:lnTo>
                    <a:pt x="0" y="0"/>
                  </a:lnTo>
                  <a:lnTo>
                    <a:pt x="17" y="0"/>
                  </a:lnTo>
                </a:path>
              </a:pathLst>
            </a:custGeom>
            <a:solidFill>
              <a:srgbClr val="0080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4EE93-DE2D-449C-9280-7BFDC34DE19F}" type="slidenum">
              <a:rPr lang="en-US"/>
              <a:pPr/>
              <a:t>121</a:t>
            </a:fld>
            <a:endParaRPr lang="en-US"/>
          </a:p>
        </p:txBody>
      </p:sp>
      <p:sp>
        <p:nvSpPr>
          <p:cNvPr id="1055746" name="Rectangle 2"/>
          <p:cNvSpPr>
            <a:spLocks noChangeArrowheads="1"/>
          </p:cNvSpPr>
          <p:nvPr/>
        </p:nvSpPr>
        <p:spPr bwMode="auto">
          <a:xfrm>
            <a:off x="128588" y="69215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MÉTODO  DIRECTO  OU  DE CUSTEIO  POR  ENCOMENDA</a:t>
            </a:r>
            <a:br>
              <a:rPr lang="en-US" sz="1200" b="0">
                <a:solidFill>
                  <a:schemeClr val="tx2"/>
                </a:solidFill>
              </a:rPr>
            </a:br>
            <a:r>
              <a:rPr lang="en-US" sz="1000" b="0">
                <a:solidFill>
                  <a:schemeClr val="tx2"/>
                </a:solidFill>
              </a:rPr>
              <a:t>DESENVOLVIMENTO ESQUEMÁTICO DOS  PROCEDIMENTOS  PRECONIZADOS  POR ESTE MÉTODO </a:t>
            </a:r>
          </a:p>
        </p:txBody>
      </p:sp>
      <p:grpSp>
        <p:nvGrpSpPr>
          <p:cNvPr id="1055747" name="Group 3"/>
          <p:cNvGrpSpPr>
            <a:grpSpLocks/>
          </p:cNvGrpSpPr>
          <p:nvPr/>
        </p:nvGrpSpPr>
        <p:grpSpPr bwMode="auto">
          <a:xfrm>
            <a:off x="4197350" y="4619625"/>
            <a:ext cx="1358900" cy="749300"/>
            <a:chOff x="2644" y="2836"/>
            <a:chExt cx="856" cy="472"/>
          </a:xfrm>
        </p:grpSpPr>
        <p:sp>
          <p:nvSpPr>
            <p:cNvPr id="1055748" name="AutoShape 4"/>
            <p:cNvSpPr>
              <a:spLocks noChangeArrowheads="1"/>
            </p:cNvSpPr>
            <p:nvPr/>
          </p:nvSpPr>
          <p:spPr bwMode="auto">
            <a:xfrm>
              <a:off x="2644" y="2836"/>
              <a:ext cx="760" cy="376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49" name="Rectangle 5"/>
            <p:cNvSpPr>
              <a:spLocks noChangeArrowheads="1"/>
            </p:cNvSpPr>
            <p:nvPr/>
          </p:nvSpPr>
          <p:spPr bwMode="auto">
            <a:xfrm>
              <a:off x="2782" y="3028"/>
              <a:ext cx="670" cy="218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REQUISIÇÃO DE MATERIAIS</a:t>
              </a:r>
            </a:p>
          </p:txBody>
        </p:sp>
        <p:sp>
          <p:nvSpPr>
            <p:cNvPr id="1055750" name="AutoShape 6"/>
            <p:cNvSpPr>
              <a:spLocks noChangeArrowheads="1"/>
            </p:cNvSpPr>
            <p:nvPr/>
          </p:nvSpPr>
          <p:spPr bwMode="auto">
            <a:xfrm>
              <a:off x="2692" y="2884"/>
              <a:ext cx="760" cy="376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51" name="AutoShape 7"/>
            <p:cNvSpPr>
              <a:spLocks noChangeArrowheads="1"/>
            </p:cNvSpPr>
            <p:nvPr/>
          </p:nvSpPr>
          <p:spPr bwMode="auto">
            <a:xfrm>
              <a:off x="2740" y="2932"/>
              <a:ext cx="760" cy="376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52" name="Rectangle 8"/>
            <p:cNvSpPr>
              <a:spLocks noChangeArrowheads="1"/>
            </p:cNvSpPr>
            <p:nvPr/>
          </p:nvSpPr>
          <p:spPr bwMode="auto">
            <a:xfrm>
              <a:off x="2829" y="3024"/>
              <a:ext cx="630" cy="257"/>
            </a:xfrm>
            <a:prstGeom prst="rect">
              <a:avLst/>
            </a:prstGeom>
            <a:solidFill>
              <a:srgbClr val="FCFEB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sz="700" b="0">
                  <a:solidFill>
                    <a:schemeClr val="tx1"/>
                  </a:solidFill>
                </a:rPr>
                <a:t>MAPA  DE IMPUTAÇÃO DE GASTOS GERAIS </a:t>
              </a:r>
            </a:p>
          </p:txBody>
        </p:sp>
      </p:grpSp>
      <p:grpSp>
        <p:nvGrpSpPr>
          <p:cNvPr id="1055753" name="Group 9"/>
          <p:cNvGrpSpPr>
            <a:grpSpLocks/>
          </p:cNvGrpSpPr>
          <p:nvPr/>
        </p:nvGrpSpPr>
        <p:grpSpPr bwMode="auto">
          <a:xfrm>
            <a:off x="2063750" y="1724025"/>
            <a:ext cx="1358900" cy="749300"/>
            <a:chOff x="1300" y="868"/>
            <a:chExt cx="856" cy="472"/>
          </a:xfrm>
        </p:grpSpPr>
        <p:sp>
          <p:nvSpPr>
            <p:cNvPr id="1055754" name="AutoShape 10"/>
            <p:cNvSpPr>
              <a:spLocks noChangeArrowheads="1"/>
            </p:cNvSpPr>
            <p:nvPr/>
          </p:nvSpPr>
          <p:spPr bwMode="auto">
            <a:xfrm>
              <a:off x="1300" y="868"/>
              <a:ext cx="760" cy="376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55" name="Rectangle 11"/>
            <p:cNvSpPr>
              <a:spLocks noChangeArrowheads="1"/>
            </p:cNvSpPr>
            <p:nvPr/>
          </p:nvSpPr>
          <p:spPr bwMode="auto">
            <a:xfrm>
              <a:off x="1438" y="1060"/>
              <a:ext cx="670" cy="218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REQUISIÇÃO DE MATERIAIS</a:t>
              </a:r>
            </a:p>
          </p:txBody>
        </p:sp>
        <p:sp>
          <p:nvSpPr>
            <p:cNvPr id="1055756" name="AutoShape 12"/>
            <p:cNvSpPr>
              <a:spLocks noChangeArrowheads="1"/>
            </p:cNvSpPr>
            <p:nvPr/>
          </p:nvSpPr>
          <p:spPr bwMode="auto">
            <a:xfrm>
              <a:off x="1348" y="916"/>
              <a:ext cx="760" cy="376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57" name="AutoShape 13"/>
            <p:cNvSpPr>
              <a:spLocks noChangeArrowheads="1"/>
            </p:cNvSpPr>
            <p:nvPr/>
          </p:nvSpPr>
          <p:spPr bwMode="auto">
            <a:xfrm>
              <a:off x="1396" y="964"/>
              <a:ext cx="760" cy="376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58" name="Rectangle 14"/>
            <p:cNvSpPr>
              <a:spLocks noChangeArrowheads="1"/>
            </p:cNvSpPr>
            <p:nvPr/>
          </p:nvSpPr>
          <p:spPr bwMode="auto">
            <a:xfrm>
              <a:off x="1485" y="1056"/>
              <a:ext cx="630" cy="210"/>
            </a:xfrm>
            <a:prstGeom prst="rect">
              <a:avLst/>
            </a:prstGeom>
            <a:solidFill>
              <a:srgbClr val="FCFEB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REQUISIÇÃO DE MATERIAIS</a:t>
              </a:r>
            </a:p>
          </p:txBody>
        </p:sp>
      </p:grpSp>
      <p:grpSp>
        <p:nvGrpSpPr>
          <p:cNvPr id="1055759" name="Group 15"/>
          <p:cNvGrpSpPr>
            <a:grpSpLocks/>
          </p:cNvGrpSpPr>
          <p:nvPr/>
        </p:nvGrpSpPr>
        <p:grpSpPr bwMode="auto">
          <a:xfrm>
            <a:off x="2978150" y="3019425"/>
            <a:ext cx="1358900" cy="749300"/>
            <a:chOff x="1876" y="1828"/>
            <a:chExt cx="856" cy="472"/>
          </a:xfrm>
        </p:grpSpPr>
        <p:sp>
          <p:nvSpPr>
            <p:cNvPr id="1055760" name="AutoShape 16"/>
            <p:cNvSpPr>
              <a:spLocks noChangeArrowheads="1"/>
            </p:cNvSpPr>
            <p:nvPr/>
          </p:nvSpPr>
          <p:spPr bwMode="auto">
            <a:xfrm>
              <a:off x="1876" y="1828"/>
              <a:ext cx="760" cy="376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61" name="Rectangle 17"/>
            <p:cNvSpPr>
              <a:spLocks noChangeArrowheads="1"/>
            </p:cNvSpPr>
            <p:nvPr/>
          </p:nvSpPr>
          <p:spPr bwMode="auto">
            <a:xfrm>
              <a:off x="2014" y="2020"/>
              <a:ext cx="670" cy="218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REQUISIÇÃO DE MATERIAIS</a:t>
              </a:r>
            </a:p>
          </p:txBody>
        </p:sp>
        <p:sp>
          <p:nvSpPr>
            <p:cNvPr id="1055762" name="AutoShape 18"/>
            <p:cNvSpPr>
              <a:spLocks noChangeArrowheads="1"/>
            </p:cNvSpPr>
            <p:nvPr/>
          </p:nvSpPr>
          <p:spPr bwMode="auto">
            <a:xfrm>
              <a:off x="1924" y="1876"/>
              <a:ext cx="760" cy="376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63" name="AutoShape 19"/>
            <p:cNvSpPr>
              <a:spLocks noChangeArrowheads="1"/>
            </p:cNvSpPr>
            <p:nvPr/>
          </p:nvSpPr>
          <p:spPr bwMode="auto">
            <a:xfrm>
              <a:off x="1972" y="1924"/>
              <a:ext cx="760" cy="376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64" name="Rectangle 20"/>
            <p:cNvSpPr>
              <a:spLocks noChangeArrowheads="1"/>
            </p:cNvSpPr>
            <p:nvPr/>
          </p:nvSpPr>
          <p:spPr bwMode="auto">
            <a:xfrm>
              <a:off x="2061" y="2016"/>
              <a:ext cx="630" cy="210"/>
            </a:xfrm>
            <a:prstGeom prst="rect">
              <a:avLst/>
            </a:prstGeom>
            <a:solidFill>
              <a:srgbClr val="FCFEB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FICHAS DE TRABALHO</a:t>
              </a:r>
            </a:p>
          </p:txBody>
        </p:sp>
      </p:grpSp>
      <p:grpSp>
        <p:nvGrpSpPr>
          <p:cNvPr id="1055765" name="Group 21"/>
          <p:cNvGrpSpPr>
            <a:grpSpLocks/>
          </p:cNvGrpSpPr>
          <p:nvPr/>
        </p:nvGrpSpPr>
        <p:grpSpPr bwMode="auto">
          <a:xfrm>
            <a:off x="6102350" y="4162425"/>
            <a:ext cx="1739900" cy="1282700"/>
            <a:chOff x="3844" y="2548"/>
            <a:chExt cx="1096" cy="808"/>
          </a:xfrm>
        </p:grpSpPr>
        <p:sp>
          <p:nvSpPr>
            <p:cNvPr id="1055766" name="AutoShape 22"/>
            <p:cNvSpPr>
              <a:spLocks noChangeArrowheads="1"/>
            </p:cNvSpPr>
            <p:nvPr/>
          </p:nvSpPr>
          <p:spPr bwMode="auto">
            <a:xfrm>
              <a:off x="3844" y="2548"/>
              <a:ext cx="973" cy="645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67" name="Rectangle 23"/>
            <p:cNvSpPr>
              <a:spLocks noChangeArrowheads="1"/>
            </p:cNvSpPr>
            <p:nvPr/>
          </p:nvSpPr>
          <p:spPr bwMode="auto">
            <a:xfrm>
              <a:off x="4115" y="2899"/>
              <a:ext cx="670" cy="218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REQUISIÇÃO DE MATERIAIS</a:t>
              </a:r>
            </a:p>
          </p:txBody>
        </p:sp>
        <p:sp>
          <p:nvSpPr>
            <p:cNvPr id="1055768" name="AutoShape 24"/>
            <p:cNvSpPr>
              <a:spLocks noChangeArrowheads="1"/>
            </p:cNvSpPr>
            <p:nvPr/>
          </p:nvSpPr>
          <p:spPr bwMode="auto">
            <a:xfrm>
              <a:off x="3905" y="2629"/>
              <a:ext cx="974" cy="646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69" name="AutoShape 25"/>
            <p:cNvSpPr>
              <a:spLocks noChangeArrowheads="1"/>
            </p:cNvSpPr>
            <p:nvPr/>
          </p:nvSpPr>
          <p:spPr bwMode="auto">
            <a:xfrm>
              <a:off x="3967" y="2711"/>
              <a:ext cx="973" cy="645"/>
            </a:xfrm>
            <a:prstGeom prst="roundRect">
              <a:avLst>
                <a:gd name="adj" fmla="val 12495"/>
              </a:avLst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pt-PT"/>
            </a:p>
          </p:txBody>
        </p:sp>
        <p:sp>
          <p:nvSpPr>
            <p:cNvPr id="1055770" name="Rectangle 26"/>
            <p:cNvSpPr>
              <a:spLocks noChangeArrowheads="1"/>
            </p:cNvSpPr>
            <p:nvPr/>
          </p:nvSpPr>
          <p:spPr bwMode="auto">
            <a:xfrm>
              <a:off x="4032" y="2794"/>
              <a:ext cx="770" cy="537"/>
            </a:xfrm>
            <a:prstGeom prst="rect">
              <a:avLst/>
            </a:prstGeom>
            <a:solidFill>
              <a:srgbClr val="FCFEB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>
                <a:spcBef>
                  <a:spcPct val="50000"/>
                </a:spcBef>
              </a:pPr>
              <a:r>
                <a:rPr lang="en-US" i="1" u="sng">
                  <a:solidFill>
                    <a:schemeClr val="tx1"/>
                  </a:solidFill>
                </a:rPr>
                <a:t>FICHAS DE CUSTO</a:t>
              </a:r>
            </a:p>
            <a:p>
              <a:pPr algn="l" defTabSz="762000">
                <a:spcBef>
                  <a:spcPct val="50000"/>
                </a:spcBef>
                <a:buSzPct val="100000"/>
                <a:buFontTx/>
                <a:buChar char="•"/>
              </a:pPr>
              <a:r>
                <a:rPr lang="en-US" sz="700" b="0">
                  <a:solidFill>
                    <a:schemeClr val="tx1"/>
                  </a:solidFill>
                </a:rPr>
                <a:t>Matéria Prima      $</a:t>
              </a:r>
            </a:p>
            <a:p>
              <a:pPr algn="l" defTabSz="762000">
                <a:spcBef>
                  <a:spcPct val="50000"/>
                </a:spcBef>
                <a:buSzPct val="100000"/>
                <a:buFontTx/>
                <a:buChar char="•"/>
              </a:pPr>
              <a:r>
                <a:rPr lang="en-US" sz="700" b="0">
                  <a:solidFill>
                    <a:schemeClr val="tx1"/>
                  </a:solidFill>
                </a:rPr>
                <a:t>Mão Obra             $</a:t>
              </a:r>
            </a:p>
            <a:p>
              <a:pPr algn="l" defTabSz="762000">
                <a:spcBef>
                  <a:spcPct val="50000"/>
                </a:spcBef>
                <a:buSzPct val="100000"/>
                <a:buFontTx/>
                <a:buChar char="•"/>
              </a:pPr>
              <a:r>
                <a:rPr lang="en-US" sz="700" b="0">
                  <a:solidFill>
                    <a:schemeClr val="tx1"/>
                  </a:solidFill>
                </a:rPr>
                <a:t>Gastos Gerais       $</a:t>
              </a:r>
            </a:p>
            <a:p>
              <a:pPr marL="190500" lvl="1" algn="l" defTabSz="762000">
                <a:spcBef>
                  <a:spcPct val="50000"/>
                </a:spcBef>
              </a:pPr>
              <a:r>
                <a:rPr lang="en-US" sz="700" b="0">
                  <a:solidFill>
                    <a:schemeClr val="tx1"/>
                  </a:solidFill>
                </a:rPr>
                <a:t>TOTAL =&gt;   </a:t>
              </a:r>
              <a:r>
                <a:rPr lang="en-US" sz="700" b="0" u="sng">
                  <a:solidFill>
                    <a:schemeClr val="tx1"/>
                  </a:solidFill>
                </a:rPr>
                <a:t>  $</a:t>
              </a:r>
            </a:p>
          </p:txBody>
        </p:sp>
      </p:grpSp>
      <p:grpSp>
        <p:nvGrpSpPr>
          <p:cNvPr id="1055771" name="Group 27"/>
          <p:cNvGrpSpPr>
            <a:grpSpLocks/>
          </p:cNvGrpSpPr>
          <p:nvPr/>
        </p:nvGrpSpPr>
        <p:grpSpPr bwMode="auto">
          <a:xfrm>
            <a:off x="152400" y="1316038"/>
            <a:ext cx="1371600" cy="457200"/>
            <a:chOff x="96" y="576"/>
            <a:chExt cx="864" cy="288"/>
          </a:xfrm>
        </p:grpSpPr>
        <p:sp>
          <p:nvSpPr>
            <p:cNvPr id="1055772" name="Line 28"/>
            <p:cNvSpPr>
              <a:spLocks noChangeShapeType="1"/>
            </p:cNvSpPr>
            <p:nvPr/>
          </p:nvSpPr>
          <p:spPr bwMode="auto">
            <a:xfrm>
              <a:off x="96" y="576"/>
              <a:ext cx="86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5773" name="Line 29"/>
            <p:cNvSpPr>
              <a:spLocks noChangeShapeType="1"/>
            </p:cNvSpPr>
            <p:nvPr/>
          </p:nvSpPr>
          <p:spPr bwMode="auto">
            <a:xfrm>
              <a:off x="528" y="576"/>
              <a:ext cx="0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55774" name="Rectangle 30"/>
          <p:cNvSpPr>
            <a:spLocks noChangeArrowheads="1"/>
          </p:cNvSpPr>
          <p:nvPr/>
        </p:nvSpPr>
        <p:spPr bwMode="auto">
          <a:xfrm>
            <a:off x="457200" y="1163638"/>
            <a:ext cx="771525" cy="21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b="0">
                <a:solidFill>
                  <a:schemeClr val="tx1"/>
                </a:solidFill>
              </a:rPr>
              <a:t>MATÉRIAS</a:t>
            </a:r>
          </a:p>
        </p:txBody>
      </p:sp>
      <p:grpSp>
        <p:nvGrpSpPr>
          <p:cNvPr id="1055775" name="Group 31"/>
          <p:cNvGrpSpPr>
            <a:grpSpLocks/>
          </p:cNvGrpSpPr>
          <p:nvPr/>
        </p:nvGrpSpPr>
        <p:grpSpPr bwMode="auto">
          <a:xfrm>
            <a:off x="152400" y="2479675"/>
            <a:ext cx="1371600" cy="457200"/>
            <a:chOff x="96" y="1488"/>
            <a:chExt cx="864" cy="288"/>
          </a:xfrm>
        </p:grpSpPr>
        <p:sp>
          <p:nvSpPr>
            <p:cNvPr id="1055776" name="Line 32"/>
            <p:cNvSpPr>
              <a:spLocks noChangeShapeType="1"/>
            </p:cNvSpPr>
            <p:nvPr/>
          </p:nvSpPr>
          <p:spPr bwMode="auto">
            <a:xfrm>
              <a:off x="96" y="1488"/>
              <a:ext cx="86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5777" name="Line 33"/>
            <p:cNvSpPr>
              <a:spLocks noChangeShapeType="1"/>
            </p:cNvSpPr>
            <p:nvPr/>
          </p:nvSpPr>
          <p:spPr bwMode="auto">
            <a:xfrm>
              <a:off x="528" y="1488"/>
              <a:ext cx="0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55778" name="Rectangle 34"/>
          <p:cNvSpPr>
            <a:spLocks noChangeArrowheads="1"/>
          </p:cNvSpPr>
          <p:nvPr/>
        </p:nvSpPr>
        <p:spPr bwMode="auto">
          <a:xfrm>
            <a:off x="228600" y="2327275"/>
            <a:ext cx="12287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defTabSz="762000">
              <a:spcBef>
                <a:spcPct val="50000"/>
              </a:spcBef>
            </a:pPr>
            <a:r>
              <a:rPr lang="en-US" b="0">
                <a:solidFill>
                  <a:schemeClr val="tx1"/>
                </a:solidFill>
              </a:rPr>
              <a:t>MÃO  OBRA DIRECTA</a:t>
            </a:r>
          </a:p>
        </p:txBody>
      </p:sp>
      <p:grpSp>
        <p:nvGrpSpPr>
          <p:cNvPr id="1055779" name="Group 35"/>
          <p:cNvGrpSpPr>
            <a:grpSpLocks/>
          </p:cNvGrpSpPr>
          <p:nvPr/>
        </p:nvGrpSpPr>
        <p:grpSpPr bwMode="auto">
          <a:xfrm>
            <a:off x="228600" y="3927475"/>
            <a:ext cx="1533525" cy="609600"/>
            <a:chOff x="144" y="2400"/>
            <a:chExt cx="966" cy="384"/>
          </a:xfrm>
        </p:grpSpPr>
        <p:grpSp>
          <p:nvGrpSpPr>
            <p:cNvPr id="1055780" name="Group 36"/>
            <p:cNvGrpSpPr>
              <a:grpSpLocks/>
            </p:cNvGrpSpPr>
            <p:nvPr/>
          </p:nvGrpSpPr>
          <p:grpSpPr bwMode="auto">
            <a:xfrm>
              <a:off x="144" y="2496"/>
              <a:ext cx="864" cy="288"/>
              <a:chOff x="144" y="2496"/>
              <a:chExt cx="864" cy="288"/>
            </a:xfrm>
          </p:grpSpPr>
          <p:sp>
            <p:nvSpPr>
              <p:cNvPr id="1055781" name="Line 37"/>
              <p:cNvSpPr>
                <a:spLocks noChangeShapeType="1"/>
              </p:cNvSpPr>
              <p:nvPr/>
            </p:nvSpPr>
            <p:spPr bwMode="auto">
              <a:xfrm>
                <a:off x="144" y="2496"/>
                <a:ext cx="864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  <p:sp>
            <p:nvSpPr>
              <p:cNvPr id="1055782" name="Line 38"/>
              <p:cNvSpPr>
                <a:spLocks noChangeShapeType="1"/>
              </p:cNvSpPr>
              <p:nvPr/>
            </p:nvSpPr>
            <p:spPr bwMode="auto">
              <a:xfrm>
                <a:off x="576" y="2496"/>
                <a:ext cx="0" cy="28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pt-PT"/>
              </a:p>
            </p:txBody>
          </p:sp>
        </p:grpSp>
        <p:sp>
          <p:nvSpPr>
            <p:cNvPr id="1055783" name="Rectangle 39"/>
            <p:cNvSpPr>
              <a:spLocks noChangeArrowheads="1"/>
            </p:cNvSpPr>
            <p:nvPr/>
          </p:nvSpPr>
          <p:spPr bwMode="auto">
            <a:xfrm>
              <a:off x="144" y="2400"/>
              <a:ext cx="966" cy="2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defTabSz="762000">
                <a:spcBef>
                  <a:spcPct val="50000"/>
                </a:spcBef>
              </a:pPr>
              <a:r>
                <a:rPr lang="en-US" b="0">
                  <a:solidFill>
                    <a:schemeClr val="tx1"/>
                  </a:solidFill>
                </a:rPr>
                <a:t>GASTOS GERAIS FABRICO</a:t>
              </a:r>
            </a:p>
          </p:txBody>
        </p:sp>
      </p:grpSp>
      <p:grpSp>
        <p:nvGrpSpPr>
          <p:cNvPr id="1055784" name="Group 40"/>
          <p:cNvGrpSpPr>
            <a:grpSpLocks/>
          </p:cNvGrpSpPr>
          <p:nvPr/>
        </p:nvGrpSpPr>
        <p:grpSpPr bwMode="auto">
          <a:xfrm>
            <a:off x="5791200" y="1870075"/>
            <a:ext cx="1676400" cy="1371600"/>
            <a:chOff x="3648" y="1104"/>
            <a:chExt cx="1056" cy="864"/>
          </a:xfrm>
        </p:grpSpPr>
        <p:sp>
          <p:nvSpPr>
            <p:cNvPr id="1055785" name="Line 41"/>
            <p:cNvSpPr>
              <a:spLocks noChangeShapeType="1"/>
            </p:cNvSpPr>
            <p:nvPr/>
          </p:nvSpPr>
          <p:spPr bwMode="auto">
            <a:xfrm>
              <a:off x="3648" y="1104"/>
              <a:ext cx="105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5786" name="Line 42"/>
            <p:cNvSpPr>
              <a:spLocks noChangeShapeType="1"/>
            </p:cNvSpPr>
            <p:nvPr/>
          </p:nvSpPr>
          <p:spPr bwMode="auto">
            <a:xfrm>
              <a:off x="4176" y="1104"/>
              <a:ext cx="0" cy="86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grpSp>
        <p:nvGrpSpPr>
          <p:cNvPr id="1055787" name="Group 43"/>
          <p:cNvGrpSpPr>
            <a:grpSpLocks/>
          </p:cNvGrpSpPr>
          <p:nvPr/>
        </p:nvGrpSpPr>
        <p:grpSpPr bwMode="auto">
          <a:xfrm>
            <a:off x="8153400" y="1870075"/>
            <a:ext cx="1676400" cy="1295400"/>
            <a:chOff x="5136" y="1104"/>
            <a:chExt cx="1056" cy="816"/>
          </a:xfrm>
        </p:grpSpPr>
        <p:sp>
          <p:nvSpPr>
            <p:cNvPr id="1055788" name="Line 44"/>
            <p:cNvSpPr>
              <a:spLocks noChangeShapeType="1"/>
            </p:cNvSpPr>
            <p:nvPr/>
          </p:nvSpPr>
          <p:spPr bwMode="auto">
            <a:xfrm>
              <a:off x="5136" y="1104"/>
              <a:ext cx="105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  <p:sp>
          <p:nvSpPr>
            <p:cNvPr id="1055789" name="Line 45"/>
            <p:cNvSpPr>
              <a:spLocks noChangeShapeType="1"/>
            </p:cNvSpPr>
            <p:nvPr/>
          </p:nvSpPr>
          <p:spPr bwMode="auto">
            <a:xfrm>
              <a:off x="5664" y="1104"/>
              <a:ext cx="0" cy="81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pt-PT"/>
            </a:p>
          </p:txBody>
        </p:sp>
      </p:grpSp>
      <p:sp>
        <p:nvSpPr>
          <p:cNvPr id="1055790" name="Rectangle 46"/>
          <p:cNvSpPr>
            <a:spLocks noChangeArrowheads="1"/>
          </p:cNvSpPr>
          <p:nvPr/>
        </p:nvSpPr>
        <p:spPr bwMode="auto">
          <a:xfrm>
            <a:off x="6091238" y="1641475"/>
            <a:ext cx="1000125" cy="21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>
                <a:solidFill>
                  <a:schemeClr val="tx1"/>
                </a:solidFill>
              </a:rPr>
              <a:t>FABRICAÇÃO</a:t>
            </a:r>
          </a:p>
        </p:txBody>
      </p:sp>
      <p:sp>
        <p:nvSpPr>
          <p:cNvPr id="1055791" name="Rectangle 47"/>
          <p:cNvSpPr>
            <a:spLocks noChangeArrowheads="1"/>
          </p:cNvSpPr>
          <p:nvPr/>
        </p:nvSpPr>
        <p:spPr bwMode="auto">
          <a:xfrm>
            <a:off x="8224838" y="1641475"/>
            <a:ext cx="1457325" cy="21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>
                <a:solidFill>
                  <a:schemeClr val="tx1"/>
                </a:solidFill>
              </a:rPr>
              <a:t>PRODUTOS ACABADOS</a:t>
            </a:r>
          </a:p>
        </p:txBody>
      </p:sp>
      <p:sp>
        <p:nvSpPr>
          <p:cNvPr id="1055792" name="Line 48"/>
          <p:cNvSpPr>
            <a:spLocks noChangeShapeType="1"/>
          </p:cNvSpPr>
          <p:nvPr/>
        </p:nvSpPr>
        <p:spPr bwMode="auto">
          <a:xfrm>
            <a:off x="1219200" y="1412875"/>
            <a:ext cx="3962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793" name="Line 49"/>
          <p:cNvSpPr>
            <a:spLocks noChangeShapeType="1"/>
          </p:cNvSpPr>
          <p:nvPr/>
        </p:nvSpPr>
        <p:spPr bwMode="auto">
          <a:xfrm>
            <a:off x="5181600" y="1412875"/>
            <a:ext cx="4763" cy="863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794" name="Line 50"/>
          <p:cNvSpPr>
            <a:spLocks noChangeShapeType="1"/>
          </p:cNvSpPr>
          <p:nvPr/>
        </p:nvSpPr>
        <p:spPr bwMode="auto">
          <a:xfrm>
            <a:off x="5181600" y="2276475"/>
            <a:ext cx="114458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795" name="Line 51"/>
          <p:cNvSpPr>
            <a:spLocks noChangeShapeType="1"/>
          </p:cNvSpPr>
          <p:nvPr/>
        </p:nvSpPr>
        <p:spPr bwMode="auto">
          <a:xfrm>
            <a:off x="2667000" y="1412875"/>
            <a:ext cx="0" cy="3810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796" name="Line 52"/>
          <p:cNvSpPr>
            <a:spLocks noChangeShapeType="1"/>
          </p:cNvSpPr>
          <p:nvPr/>
        </p:nvSpPr>
        <p:spPr bwMode="auto">
          <a:xfrm>
            <a:off x="1143000" y="2632075"/>
            <a:ext cx="5257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797" name="Line 53"/>
          <p:cNvSpPr>
            <a:spLocks noChangeShapeType="1"/>
          </p:cNvSpPr>
          <p:nvPr/>
        </p:nvSpPr>
        <p:spPr bwMode="auto">
          <a:xfrm>
            <a:off x="3581400" y="2632075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798" name="Line 54"/>
          <p:cNvSpPr>
            <a:spLocks noChangeShapeType="1"/>
          </p:cNvSpPr>
          <p:nvPr/>
        </p:nvSpPr>
        <p:spPr bwMode="auto">
          <a:xfrm>
            <a:off x="1143000" y="4308475"/>
            <a:ext cx="4038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799" name="Line 55"/>
          <p:cNvSpPr>
            <a:spLocks noChangeShapeType="1"/>
          </p:cNvSpPr>
          <p:nvPr/>
        </p:nvSpPr>
        <p:spPr bwMode="auto">
          <a:xfrm>
            <a:off x="5181600" y="3089275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800" name="Line 56"/>
          <p:cNvSpPr>
            <a:spLocks noChangeShapeType="1"/>
          </p:cNvSpPr>
          <p:nvPr/>
        </p:nvSpPr>
        <p:spPr bwMode="auto">
          <a:xfrm>
            <a:off x="5181600" y="3089275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801" name="Line 57"/>
          <p:cNvSpPr>
            <a:spLocks noChangeShapeType="1"/>
          </p:cNvSpPr>
          <p:nvPr/>
        </p:nvSpPr>
        <p:spPr bwMode="auto">
          <a:xfrm>
            <a:off x="4876800" y="4308475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802" name="Line 58"/>
          <p:cNvSpPr>
            <a:spLocks noChangeShapeType="1"/>
          </p:cNvSpPr>
          <p:nvPr/>
        </p:nvSpPr>
        <p:spPr bwMode="auto">
          <a:xfrm>
            <a:off x="6934200" y="2251075"/>
            <a:ext cx="1828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803" name="AutoShape 59"/>
          <p:cNvSpPr>
            <a:spLocks noChangeArrowheads="1"/>
          </p:cNvSpPr>
          <p:nvPr/>
        </p:nvSpPr>
        <p:spPr bwMode="auto">
          <a:xfrm>
            <a:off x="8235950" y="4162425"/>
            <a:ext cx="1511300" cy="1282700"/>
          </a:xfrm>
          <a:prstGeom prst="roundRect">
            <a:avLst>
              <a:gd name="adj" fmla="val 12495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1055804" name="Rectangle 60"/>
          <p:cNvSpPr>
            <a:spLocks noChangeArrowheads="1"/>
          </p:cNvSpPr>
          <p:nvPr/>
        </p:nvSpPr>
        <p:spPr bwMode="auto">
          <a:xfrm>
            <a:off x="8153400" y="4460875"/>
            <a:ext cx="1685925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just" defTabSz="762000">
              <a:spcBef>
                <a:spcPct val="50000"/>
              </a:spcBef>
            </a:pPr>
            <a:r>
              <a:rPr lang="en-US" sz="700" b="0" i="1" u="sng">
                <a:solidFill>
                  <a:schemeClr val="tx1"/>
                </a:solidFill>
              </a:rPr>
              <a:t>MAPA DE :</a:t>
            </a:r>
            <a:endParaRPr lang="en-US" sz="700" b="0">
              <a:solidFill>
                <a:schemeClr val="tx1"/>
              </a:solidFill>
            </a:endParaRPr>
          </a:p>
          <a:p>
            <a:pPr marL="190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700" b="0">
                <a:solidFill>
                  <a:schemeClr val="tx1"/>
                </a:solidFill>
              </a:rPr>
              <a:t> POSIÇÃO</a:t>
            </a:r>
          </a:p>
          <a:p>
            <a:pPr marL="190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700" b="0">
                <a:solidFill>
                  <a:schemeClr val="tx1"/>
                </a:solidFill>
              </a:rPr>
              <a:t> CONTROLO OU ,</a:t>
            </a:r>
          </a:p>
          <a:p>
            <a:pPr marL="190500" lvl="1" algn="just" defTabSz="762000">
              <a:spcBef>
                <a:spcPct val="50000"/>
              </a:spcBef>
              <a:buSzPct val="100000"/>
              <a:buFontTx/>
              <a:buChar char="•"/>
            </a:pPr>
            <a:r>
              <a:rPr lang="en-US" sz="700" b="0">
                <a:solidFill>
                  <a:schemeClr val="tx1"/>
                </a:solidFill>
              </a:rPr>
              <a:t>RESUMO DAS ENCOMENDAS</a:t>
            </a:r>
          </a:p>
        </p:txBody>
      </p:sp>
      <p:sp>
        <p:nvSpPr>
          <p:cNvPr id="1055805" name="Arc 61"/>
          <p:cNvSpPr>
            <a:spLocks/>
          </p:cNvSpPr>
          <p:nvPr/>
        </p:nvSpPr>
        <p:spPr bwMode="auto">
          <a:xfrm>
            <a:off x="7086600" y="2708275"/>
            <a:ext cx="1600200" cy="14478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806" name="Arc 62"/>
          <p:cNvSpPr>
            <a:spLocks/>
          </p:cNvSpPr>
          <p:nvPr/>
        </p:nvSpPr>
        <p:spPr bwMode="auto">
          <a:xfrm rot="8700000">
            <a:off x="8629650" y="2855913"/>
            <a:ext cx="538163" cy="1143000"/>
          </a:xfrm>
          <a:custGeom>
            <a:avLst/>
            <a:gdLst>
              <a:gd name="G0" fmla="+- 64 0 0"/>
              <a:gd name="G1" fmla="+- 0 0 0"/>
              <a:gd name="G2" fmla="+- 21600 0 0"/>
              <a:gd name="T0" fmla="*/ 21664 w 21664"/>
              <a:gd name="T1" fmla="*/ 0 h 21600"/>
              <a:gd name="T2" fmla="*/ 0 w 21664"/>
              <a:gd name="T3" fmla="*/ 21600 h 21600"/>
              <a:gd name="T4" fmla="*/ 64 w 21664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64" h="21600" fill="none" extrusionOk="0">
                <a:moveTo>
                  <a:pt x="21664" y="0"/>
                </a:moveTo>
                <a:cubicBezTo>
                  <a:pt x="21664" y="11929"/>
                  <a:pt x="11993" y="21600"/>
                  <a:pt x="64" y="21600"/>
                </a:cubicBezTo>
                <a:cubicBezTo>
                  <a:pt x="42" y="21600"/>
                  <a:pt x="21" y="21599"/>
                  <a:pt x="0" y="21599"/>
                </a:cubicBezTo>
              </a:path>
              <a:path w="21664" h="21600" stroke="0" extrusionOk="0">
                <a:moveTo>
                  <a:pt x="21664" y="0"/>
                </a:moveTo>
                <a:cubicBezTo>
                  <a:pt x="21664" y="11929"/>
                  <a:pt x="11993" y="21600"/>
                  <a:pt x="64" y="21600"/>
                </a:cubicBezTo>
                <a:cubicBezTo>
                  <a:pt x="42" y="21600"/>
                  <a:pt x="21" y="21599"/>
                  <a:pt x="0" y="21599"/>
                </a:cubicBezTo>
                <a:lnTo>
                  <a:pt x="64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aphicFrame>
        <p:nvGraphicFramePr>
          <p:cNvPr id="1055807" name="Object 63"/>
          <p:cNvGraphicFramePr>
            <a:graphicFrameLocks/>
          </p:cNvGraphicFramePr>
          <p:nvPr/>
        </p:nvGraphicFramePr>
        <p:xfrm>
          <a:off x="95250" y="5527675"/>
          <a:ext cx="5695950" cy="1214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818" name="Folha de cálculo" r:id="rId3" imgW="5722920" imgH="1466640" progId="Excel.Sheet.5">
                  <p:embed/>
                </p:oleObj>
              </mc:Choice>
              <mc:Fallback>
                <p:oleObj name="Folha de cálculo" r:id="rId3" imgW="5722920" imgH="1466640" progId="Excel.Sheet.5">
                  <p:embed/>
                  <p:pic>
                    <p:nvPicPr>
                      <p:cNvPr id="0" name="Object 6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50" y="5527675"/>
                        <a:ext cx="5695950" cy="1214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5808" name="Object 64"/>
          <p:cNvGraphicFramePr>
            <a:graphicFrameLocks/>
          </p:cNvGraphicFramePr>
          <p:nvPr/>
        </p:nvGraphicFramePr>
        <p:xfrm>
          <a:off x="6629400" y="5603875"/>
          <a:ext cx="1219200" cy="1128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819" name="Microsoft ClipArt Gallery" r:id="rId5" imgW="3846240" imgH="5476680" progId="MS_ClipArt_Gallery">
                  <p:embed/>
                </p:oleObj>
              </mc:Choice>
              <mc:Fallback>
                <p:oleObj name="Microsoft ClipArt Gallery" r:id="rId5" imgW="3846240" imgH="5476680" progId="MS_ClipArt_Gallery">
                  <p:embed/>
                  <p:pic>
                    <p:nvPicPr>
                      <p:cNvPr id="0" name="Object 6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5603875"/>
                        <a:ext cx="1219200" cy="1128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5809" name="Object 65"/>
          <p:cNvGraphicFramePr>
            <a:graphicFrameLocks/>
          </p:cNvGraphicFramePr>
          <p:nvPr/>
        </p:nvGraphicFramePr>
        <p:xfrm>
          <a:off x="8307388" y="6289675"/>
          <a:ext cx="1141412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820" name="WordArt 2.0" r:id="rId7" imgW="6602400" imgH="4400280" progId="MSWordArt.2">
                  <p:embed/>
                </p:oleObj>
              </mc:Choice>
              <mc:Fallback>
                <p:oleObj name="WordArt 2.0" r:id="rId7" imgW="6602400" imgH="4400280" progId="MSWordArt.2">
                  <p:embed/>
                  <p:pic>
                    <p:nvPicPr>
                      <p:cNvPr id="0" name="Object 6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07388" y="6289675"/>
                        <a:ext cx="1141412" cy="30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5810" name="Line 66"/>
          <p:cNvSpPr>
            <a:spLocks noChangeShapeType="1"/>
          </p:cNvSpPr>
          <p:nvPr/>
        </p:nvSpPr>
        <p:spPr bwMode="auto">
          <a:xfrm>
            <a:off x="3429000" y="2174875"/>
            <a:ext cx="1371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811" name="Line 67"/>
          <p:cNvSpPr>
            <a:spLocks noChangeShapeType="1"/>
          </p:cNvSpPr>
          <p:nvPr/>
        </p:nvSpPr>
        <p:spPr bwMode="auto">
          <a:xfrm>
            <a:off x="4795838" y="2205038"/>
            <a:ext cx="4762" cy="1341437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812" name="Line 68"/>
          <p:cNvSpPr>
            <a:spLocks noChangeShapeType="1"/>
          </p:cNvSpPr>
          <p:nvPr/>
        </p:nvSpPr>
        <p:spPr bwMode="auto">
          <a:xfrm>
            <a:off x="4344988" y="3546475"/>
            <a:ext cx="1446212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813" name="Line 69"/>
          <p:cNvSpPr>
            <a:spLocks noChangeShapeType="1"/>
          </p:cNvSpPr>
          <p:nvPr/>
        </p:nvSpPr>
        <p:spPr bwMode="auto">
          <a:xfrm>
            <a:off x="5791200" y="3546475"/>
            <a:ext cx="0" cy="15240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814" name="Line 70"/>
          <p:cNvSpPr>
            <a:spLocks noChangeShapeType="1"/>
          </p:cNvSpPr>
          <p:nvPr/>
        </p:nvSpPr>
        <p:spPr bwMode="auto">
          <a:xfrm flipH="1">
            <a:off x="5562600" y="5070475"/>
            <a:ext cx="228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sp>
        <p:nvSpPr>
          <p:cNvPr id="1055815" name="Line 71"/>
          <p:cNvSpPr>
            <a:spLocks noChangeShapeType="1"/>
          </p:cNvSpPr>
          <p:nvPr/>
        </p:nvSpPr>
        <p:spPr bwMode="auto">
          <a:xfrm>
            <a:off x="5791200" y="4689475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PT"/>
          </a:p>
        </p:txBody>
      </p:sp>
      <p:graphicFrame>
        <p:nvGraphicFramePr>
          <p:cNvPr id="1055816" name="Object 72"/>
          <p:cNvGraphicFramePr>
            <a:graphicFrameLocks/>
          </p:cNvGraphicFramePr>
          <p:nvPr/>
        </p:nvGraphicFramePr>
        <p:xfrm>
          <a:off x="8048625" y="5603875"/>
          <a:ext cx="1552575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821" name="WordArt 2.0" r:id="rId9" imgW="6602400" imgH="4400280" progId="MSWordArt.2">
                  <p:embed/>
                </p:oleObj>
              </mc:Choice>
              <mc:Fallback>
                <p:oleObj name="WordArt 2.0" r:id="rId9" imgW="6602400" imgH="4400280" progId="MSWordArt.2">
                  <p:embed/>
                  <p:pic>
                    <p:nvPicPr>
                      <p:cNvPr id="0" name="Object 72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48625" y="5603875"/>
                        <a:ext cx="1552575" cy="500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55817" name="Rectangle 73"/>
          <p:cNvSpPr>
            <a:spLocks noChangeArrowheads="1"/>
          </p:cNvSpPr>
          <p:nvPr/>
        </p:nvSpPr>
        <p:spPr bwMode="auto">
          <a:xfrm>
            <a:off x="73025" y="5076825"/>
            <a:ext cx="2816225" cy="254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en-US" sz="1000">
                <a:solidFill>
                  <a:schemeClr val="tx1"/>
                </a:solidFill>
              </a:rPr>
              <a:t>MAPA RESUMO DAS ENCOMENDAS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0883E-D897-4AD3-B7F3-FA7A42E95179}" type="slidenum">
              <a:rPr lang="en-US"/>
              <a:pPr/>
              <a:t>122</a:t>
            </a:fld>
            <a:endParaRPr lang="en-US"/>
          </a:p>
        </p:txBody>
      </p:sp>
      <p:sp>
        <p:nvSpPr>
          <p:cNvPr id="1056770" name="Rectangle 2"/>
          <p:cNvSpPr>
            <a:spLocks noChangeArrowheads="1"/>
          </p:cNvSpPr>
          <p:nvPr/>
        </p:nvSpPr>
        <p:spPr bwMode="auto">
          <a:xfrm>
            <a:off x="228600" y="620713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MÉTODO  INDIRECTO - AVALIAÇÃO DA PRODUÇÃO EM VIAS FABRICO</a:t>
            </a:r>
            <a:r>
              <a:rPr lang="en-US" sz="1000" b="0">
                <a:solidFill>
                  <a:schemeClr val="tx2"/>
                </a:solidFill>
              </a:rPr>
              <a:t/>
            </a:r>
            <a:br>
              <a:rPr lang="en-US" sz="1000" b="0">
                <a:solidFill>
                  <a:schemeClr val="tx2"/>
                </a:solidFill>
              </a:rPr>
            </a:br>
            <a:r>
              <a:rPr lang="en-US" sz="1000" b="0">
                <a:solidFill>
                  <a:schemeClr val="tx2"/>
                </a:solidFill>
              </a:rPr>
              <a:t>RESOLUÇÃO DO EXERCÍCIO 38 </a:t>
            </a:r>
          </a:p>
        </p:txBody>
      </p:sp>
      <p:graphicFrame>
        <p:nvGraphicFramePr>
          <p:cNvPr id="1056771" name="Object 3"/>
          <p:cNvGraphicFramePr>
            <a:graphicFrameLocks/>
          </p:cNvGraphicFramePr>
          <p:nvPr/>
        </p:nvGraphicFramePr>
        <p:xfrm>
          <a:off x="180975" y="1196975"/>
          <a:ext cx="4238625" cy="157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777" name="Folha de cálculo" r:id="rId3" imgW="5427360" imgH="2004840" progId="Excel.Sheet.5">
                  <p:embed/>
                </p:oleObj>
              </mc:Choice>
              <mc:Fallback>
                <p:oleObj name="Folha de cálculo" r:id="rId3" imgW="5427360" imgH="200484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" y="1196975"/>
                        <a:ext cx="4238625" cy="1571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6772" name="Object 4"/>
          <p:cNvGraphicFramePr>
            <a:graphicFrameLocks/>
          </p:cNvGraphicFramePr>
          <p:nvPr/>
        </p:nvGraphicFramePr>
        <p:xfrm>
          <a:off x="4495800" y="1235075"/>
          <a:ext cx="53340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778" name="Folha de cálculo" r:id="rId5" imgW="6359400" imgH="1008000" progId="Excel.Sheet.5">
                  <p:embed/>
                </p:oleObj>
              </mc:Choice>
              <mc:Fallback>
                <p:oleObj name="Folha de cálculo" r:id="rId5" imgW="6359400" imgH="1008000" progId="Excel.Sheet.5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1235075"/>
                        <a:ext cx="5334000" cy="77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6773" name="Object 5"/>
          <p:cNvGraphicFramePr>
            <a:graphicFrameLocks/>
          </p:cNvGraphicFramePr>
          <p:nvPr/>
        </p:nvGraphicFramePr>
        <p:xfrm>
          <a:off x="76200" y="2832100"/>
          <a:ext cx="9677400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779" name="Folha de cálculo" r:id="rId7" imgW="10915560" imgH="1203120" progId="Excel.Sheet.5">
                  <p:embed/>
                </p:oleObj>
              </mc:Choice>
              <mc:Fallback>
                <p:oleObj name="Folha de cálculo" r:id="rId7" imgW="10915560" imgH="1203120" progId="Excel.Sheet.5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2832100"/>
                        <a:ext cx="9677400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6774" name="Object 6"/>
          <p:cNvGraphicFramePr>
            <a:graphicFrameLocks/>
          </p:cNvGraphicFramePr>
          <p:nvPr/>
        </p:nvGraphicFramePr>
        <p:xfrm>
          <a:off x="123825" y="4203700"/>
          <a:ext cx="4676775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780" name="Folha de cálculo" r:id="rId9" imgW="5236920" imgH="1191960" progId="Excel.Sheet.5">
                  <p:embed/>
                </p:oleObj>
              </mc:Choice>
              <mc:Fallback>
                <p:oleObj name="Folha de cálculo" r:id="rId9" imgW="5236920" imgH="1191960" progId="Excel.Sheet.5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" y="4203700"/>
                        <a:ext cx="4676775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6775" name="Object 7"/>
          <p:cNvGraphicFramePr>
            <a:graphicFrameLocks/>
          </p:cNvGraphicFramePr>
          <p:nvPr/>
        </p:nvGraphicFramePr>
        <p:xfrm>
          <a:off x="123825" y="5432425"/>
          <a:ext cx="4676775" cy="116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781" name="Folha de cálculo" r:id="rId11" imgW="5236920" imgH="1174680" progId="Excel.Sheet.5">
                  <p:embed/>
                </p:oleObj>
              </mc:Choice>
              <mc:Fallback>
                <p:oleObj name="Folha de cálculo" r:id="rId11" imgW="5236920" imgH="1174680" progId="Excel.Sheet.5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" y="5432425"/>
                        <a:ext cx="4676775" cy="1165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6776" name="Object 8"/>
          <p:cNvGraphicFramePr>
            <a:graphicFrameLocks/>
          </p:cNvGraphicFramePr>
          <p:nvPr/>
        </p:nvGraphicFramePr>
        <p:xfrm>
          <a:off x="5257800" y="4232275"/>
          <a:ext cx="4495800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782" name="Folha de cálculo" r:id="rId13" imgW="5236920" imgH="3001680" progId="Excel.Sheet.5">
                  <p:embed/>
                </p:oleObj>
              </mc:Choice>
              <mc:Fallback>
                <p:oleObj name="Folha de cálculo" r:id="rId13" imgW="5236920" imgH="3001680" progId="Excel.Sheet.5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4232275"/>
                        <a:ext cx="4495800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D0860-DEC0-4894-BC95-FE41B8C6EFA9}" type="slidenum">
              <a:rPr lang="en-US"/>
              <a:pPr/>
              <a:t>123</a:t>
            </a:fld>
            <a:endParaRPr lang="en-US"/>
          </a:p>
        </p:txBody>
      </p:sp>
      <p:sp>
        <p:nvSpPr>
          <p:cNvPr id="1057794" name="Rectangle 2"/>
          <p:cNvSpPr>
            <a:spLocks noChangeArrowheads="1"/>
          </p:cNvSpPr>
          <p:nvPr/>
        </p:nvSpPr>
        <p:spPr bwMode="auto">
          <a:xfrm>
            <a:off x="228600" y="64135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MÉTODO  INDIRECTO - AVALIAÇÃO DA PRODUÇÃO EM VIAS FABRICO</a:t>
            </a:r>
            <a:r>
              <a:rPr lang="en-US" sz="1000" b="0">
                <a:solidFill>
                  <a:schemeClr val="tx2"/>
                </a:solidFill>
              </a:rPr>
              <a:t/>
            </a:r>
            <a:br>
              <a:rPr lang="en-US" sz="1000" b="0">
                <a:solidFill>
                  <a:schemeClr val="tx2"/>
                </a:solidFill>
              </a:rPr>
            </a:br>
            <a:r>
              <a:rPr lang="en-US" sz="1000" b="0">
                <a:solidFill>
                  <a:schemeClr val="tx2"/>
                </a:solidFill>
              </a:rPr>
              <a:t>RESOLUÇÃO DO EXERCÍCIO 38  - CONT. 1</a:t>
            </a:r>
          </a:p>
        </p:txBody>
      </p:sp>
      <p:graphicFrame>
        <p:nvGraphicFramePr>
          <p:cNvPr id="1057795" name="Object 3"/>
          <p:cNvGraphicFramePr>
            <a:graphicFrameLocks/>
          </p:cNvGraphicFramePr>
          <p:nvPr/>
        </p:nvGraphicFramePr>
        <p:xfrm>
          <a:off x="152400" y="1219200"/>
          <a:ext cx="9601200" cy="146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799" name="Folha de cálculo" r:id="rId3" imgW="10915560" imgH="1564920" progId="Excel.Sheet.5">
                  <p:embed/>
                </p:oleObj>
              </mc:Choice>
              <mc:Fallback>
                <p:oleObj name="Folha de cálculo" r:id="rId3" imgW="10915560" imgH="156492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219200"/>
                        <a:ext cx="9601200" cy="1466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7796" name="Object 4"/>
          <p:cNvGraphicFramePr>
            <a:graphicFrameLocks/>
          </p:cNvGraphicFramePr>
          <p:nvPr/>
        </p:nvGraphicFramePr>
        <p:xfrm>
          <a:off x="200025" y="3228975"/>
          <a:ext cx="5227638" cy="1285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800" name="Folha de cálculo" r:id="rId5" imgW="5236920" imgH="1358640" progId="Excel.Sheet.5">
                  <p:embed/>
                </p:oleObj>
              </mc:Choice>
              <mc:Fallback>
                <p:oleObj name="Folha de cálculo" r:id="rId5" imgW="5236920" imgH="1358640" progId="Excel.Sheet.5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" y="3228975"/>
                        <a:ext cx="5227638" cy="1285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7797" name="Object 5"/>
          <p:cNvGraphicFramePr>
            <a:graphicFrameLocks/>
          </p:cNvGraphicFramePr>
          <p:nvPr/>
        </p:nvGraphicFramePr>
        <p:xfrm>
          <a:off x="200025" y="4895850"/>
          <a:ext cx="5227638" cy="119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801" name="Folha de cálculo" r:id="rId7" imgW="5236920" imgH="1339560" progId="Excel.Sheet.5">
                  <p:embed/>
                </p:oleObj>
              </mc:Choice>
              <mc:Fallback>
                <p:oleObj name="Folha de cálculo" r:id="rId7" imgW="5236920" imgH="1339560" progId="Excel.Sheet.5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" y="4895850"/>
                        <a:ext cx="5227638" cy="1196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7798" name="Object 6"/>
          <p:cNvGraphicFramePr>
            <a:graphicFrameLocks/>
          </p:cNvGraphicFramePr>
          <p:nvPr/>
        </p:nvGraphicFramePr>
        <p:xfrm>
          <a:off x="5638800" y="3200400"/>
          <a:ext cx="4133850" cy="283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802" name="Folha de cálculo" r:id="rId9" imgW="5236920" imgH="3166920" progId="Excel.Sheet.5">
                  <p:embed/>
                </p:oleObj>
              </mc:Choice>
              <mc:Fallback>
                <p:oleObj name="Folha de cálculo" r:id="rId9" imgW="5236920" imgH="3166920" progId="Excel.Sheet.5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3200400"/>
                        <a:ext cx="4133850" cy="2838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B4D0E-B75C-4525-B247-A6E10B0DAFE5}" type="slidenum">
              <a:rPr lang="en-US"/>
              <a:pPr/>
              <a:t>124</a:t>
            </a:fld>
            <a:endParaRPr lang="en-US"/>
          </a:p>
        </p:txBody>
      </p:sp>
      <p:sp>
        <p:nvSpPr>
          <p:cNvPr id="1058818" name="Rectangle 2"/>
          <p:cNvSpPr>
            <a:spLocks noChangeArrowheads="1"/>
          </p:cNvSpPr>
          <p:nvPr/>
        </p:nvSpPr>
        <p:spPr bwMode="auto">
          <a:xfrm>
            <a:off x="228600" y="34290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MÉTODO  INDIRECTO - AVALIAÇÃO DA PRODUÇÃO EM VIAS FABRICO</a:t>
            </a:r>
            <a:r>
              <a:rPr lang="en-US" sz="1000" b="0">
                <a:solidFill>
                  <a:schemeClr val="tx2"/>
                </a:solidFill>
              </a:rPr>
              <a:t/>
            </a:r>
            <a:br>
              <a:rPr lang="en-US" sz="1000" b="0">
                <a:solidFill>
                  <a:schemeClr val="tx2"/>
                </a:solidFill>
              </a:rPr>
            </a:br>
            <a:r>
              <a:rPr lang="en-US" sz="1000" b="0">
                <a:solidFill>
                  <a:schemeClr val="tx2"/>
                </a:solidFill>
              </a:rPr>
              <a:t>RESOLUÇÃO DO EXERCÍCIO 38  - CONT. 2</a:t>
            </a:r>
          </a:p>
        </p:txBody>
      </p:sp>
      <p:graphicFrame>
        <p:nvGraphicFramePr>
          <p:cNvPr id="1058819" name="Object 3"/>
          <p:cNvGraphicFramePr>
            <a:graphicFrameLocks/>
          </p:cNvGraphicFramePr>
          <p:nvPr/>
        </p:nvGraphicFramePr>
        <p:xfrm>
          <a:off x="152400" y="876300"/>
          <a:ext cx="9601200" cy="148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823" name="Folha de cálculo" r:id="rId3" imgW="10915560" imgH="1593720" progId="Excel.Sheet.5">
                  <p:embed/>
                </p:oleObj>
              </mc:Choice>
              <mc:Fallback>
                <p:oleObj name="Folha de cálculo" r:id="rId3" imgW="10915560" imgH="159372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876300"/>
                        <a:ext cx="9601200" cy="148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8820" name="Object 4"/>
          <p:cNvGraphicFramePr>
            <a:graphicFrameLocks/>
          </p:cNvGraphicFramePr>
          <p:nvPr/>
        </p:nvGraphicFramePr>
        <p:xfrm>
          <a:off x="123825" y="3429000"/>
          <a:ext cx="4905375" cy="120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824" name="Folha de cálculo" r:id="rId5" imgW="5236920" imgH="1358640" progId="Excel.Sheet.5">
                  <p:embed/>
                </p:oleObj>
              </mc:Choice>
              <mc:Fallback>
                <p:oleObj name="Folha de cálculo" r:id="rId5" imgW="5236920" imgH="1358640" progId="Excel.Sheet.5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" y="3429000"/>
                        <a:ext cx="4905375" cy="120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8821" name="Object 5"/>
          <p:cNvGraphicFramePr>
            <a:graphicFrameLocks/>
          </p:cNvGraphicFramePr>
          <p:nvPr/>
        </p:nvGraphicFramePr>
        <p:xfrm>
          <a:off x="123825" y="5105400"/>
          <a:ext cx="4905375" cy="119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825" name="Folha de cálculo" r:id="rId7" imgW="5236920" imgH="1339560" progId="Excel.Sheet.5">
                  <p:embed/>
                </p:oleObj>
              </mc:Choice>
              <mc:Fallback>
                <p:oleObj name="Folha de cálculo" r:id="rId7" imgW="5236920" imgH="1339560" progId="Excel.Sheet.5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" y="5105400"/>
                        <a:ext cx="4905375" cy="1196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8822" name="Object 6"/>
          <p:cNvGraphicFramePr>
            <a:graphicFrameLocks/>
          </p:cNvGraphicFramePr>
          <p:nvPr/>
        </p:nvGraphicFramePr>
        <p:xfrm>
          <a:off x="5335588" y="3352800"/>
          <a:ext cx="4418012" cy="289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826" name="Folha de cálculo" r:id="rId9" imgW="5236920" imgH="3166920" progId="Excel.Sheet.5">
                  <p:embed/>
                </p:oleObj>
              </mc:Choice>
              <mc:Fallback>
                <p:oleObj name="Folha de cálculo" r:id="rId9" imgW="5236920" imgH="3166920" progId="Excel.Sheet.5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5588" y="3352800"/>
                        <a:ext cx="4418012" cy="289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6D4F5-86F1-4834-9D13-D09D3A03368E}" type="slidenum">
              <a:rPr lang="en-US"/>
              <a:pPr/>
              <a:t>125</a:t>
            </a:fld>
            <a:endParaRPr lang="en-US"/>
          </a:p>
        </p:txBody>
      </p:sp>
      <p:sp>
        <p:nvSpPr>
          <p:cNvPr id="1059842" name="Rectangle 2"/>
          <p:cNvSpPr>
            <a:spLocks noChangeArrowheads="1"/>
          </p:cNvSpPr>
          <p:nvPr/>
        </p:nvSpPr>
        <p:spPr bwMode="auto">
          <a:xfrm>
            <a:off x="228600" y="34290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MÉTODO  INDIRECTO - AVALIAÇÃO DA PRODUÇÃO EM VIAS FABRICO</a:t>
            </a:r>
            <a:r>
              <a:rPr lang="en-US" sz="1000" b="0">
                <a:solidFill>
                  <a:schemeClr val="tx2"/>
                </a:solidFill>
              </a:rPr>
              <a:t/>
            </a:r>
            <a:br>
              <a:rPr lang="en-US" sz="1000" b="0">
                <a:solidFill>
                  <a:schemeClr val="tx2"/>
                </a:solidFill>
              </a:rPr>
            </a:br>
            <a:r>
              <a:rPr lang="en-US" sz="1000" b="0">
                <a:solidFill>
                  <a:schemeClr val="tx2"/>
                </a:solidFill>
              </a:rPr>
              <a:t>RESOLUÇÃO DO EXERCÍCIO 38  - CONT. 3</a:t>
            </a:r>
          </a:p>
        </p:txBody>
      </p:sp>
      <p:graphicFrame>
        <p:nvGraphicFramePr>
          <p:cNvPr id="1059843" name="Object 3"/>
          <p:cNvGraphicFramePr>
            <a:graphicFrameLocks/>
          </p:cNvGraphicFramePr>
          <p:nvPr/>
        </p:nvGraphicFramePr>
        <p:xfrm>
          <a:off x="152400" y="838200"/>
          <a:ext cx="94488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847" name="Folha de cálculo" r:id="rId3" imgW="10915560" imgH="1593720" progId="Excel.Sheet.5">
                  <p:embed/>
                </p:oleObj>
              </mc:Choice>
              <mc:Fallback>
                <p:oleObj name="Folha de cálculo" r:id="rId3" imgW="10915560" imgH="159372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838200"/>
                        <a:ext cx="9448800" cy="152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9844" name="Object 4"/>
          <p:cNvGraphicFramePr>
            <a:graphicFrameLocks/>
          </p:cNvGraphicFramePr>
          <p:nvPr/>
        </p:nvGraphicFramePr>
        <p:xfrm>
          <a:off x="123825" y="3171825"/>
          <a:ext cx="4981575" cy="124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848" name="Folha de cálculo" r:id="rId5" imgW="5236920" imgH="1358640" progId="Excel.Sheet.5">
                  <p:embed/>
                </p:oleObj>
              </mc:Choice>
              <mc:Fallback>
                <p:oleObj name="Folha de cálculo" r:id="rId5" imgW="5236920" imgH="1358640" progId="Excel.Sheet.5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" y="3171825"/>
                        <a:ext cx="4981575" cy="1247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9845" name="Object 5"/>
          <p:cNvGraphicFramePr>
            <a:graphicFrameLocks/>
          </p:cNvGraphicFramePr>
          <p:nvPr/>
        </p:nvGraphicFramePr>
        <p:xfrm>
          <a:off x="123825" y="4953000"/>
          <a:ext cx="4981575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849" name="Folha de cálculo" r:id="rId7" imgW="5236920" imgH="1339560" progId="Excel.Sheet.5">
                  <p:embed/>
                </p:oleObj>
              </mc:Choice>
              <mc:Fallback>
                <p:oleObj name="Folha de cálculo" r:id="rId7" imgW="5236920" imgH="1339560" progId="Excel.Sheet.5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" y="4953000"/>
                        <a:ext cx="4981575" cy="1235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9846" name="Object 6"/>
          <p:cNvGraphicFramePr>
            <a:graphicFrameLocks/>
          </p:cNvGraphicFramePr>
          <p:nvPr/>
        </p:nvGraphicFramePr>
        <p:xfrm>
          <a:off x="5459413" y="3200400"/>
          <a:ext cx="4294187" cy="298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850" name="Folha de cálculo" r:id="rId9" imgW="5236920" imgH="3166920" progId="Excel.Sheet.5">
                  <p:embed/>
                </p:oleObj>
              </mc:Choice>
              <mc:Fallback>
                <p:oleObj name="Folha de cálculo" r:id="rId9" imgW="5236920" imgH="3166920" progId="Excel.Sheet.5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9413" y="3200400"/>
                        <a:ext cx="4294187" cy="298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B30B1-B42C-4045-A473-70D4592BD968}" type="slidenum">
              <a:rPr lang="en-US"/>
              <a:pPr/>
              <a:t>126</a:t>
            </a:fld>
            <a:endParaRPr lang="en-US"/>
          </a:p>
        </p:txBody>
      </p:sp>
      <p:sp>
        <p:nvSpPr>
          <p:cNvPr id="1060866" name="Rectangle 2"/>
          <p:cNvSpPr>
            <a:spLocks noChangeArrowheads="1"/>
          </p:cNvSpPr>
          <p:nvPr/>
        </p:nvSpPr>
        <p:spPr bwMode="auto">
          <a:xfrm>
            <a:off x="228600" y="342900"/>
            <a:ext cx="9505950" cy="26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900" tIns="44450" rIns="88900" bIns="44450" anchor="ctr"/>
          <a:lstStyle/>
          <a:p>
            <a:pPr algn="ctr" defTabSz="736600"/>
            <a:r>
              <a:rPr lang="en-US" sz="1200" b="0">
                <a:solidFill>
                  <a:schemeClr val="tx2"/>
                </a:solidFill>
              </a:rPr>
              <a:t>MÉTODO  INDIRECTO - AVALIAÇÃO DA PRODUÇÃO EM VIAS FABRICO</a:t>
            </a:r>
            <a:r>
              <a:rPr lang="en-US" sz="1000" b="0">
                <a:solidFill>
                  <a:schemeClr val="tx2"/>
                </a:solidFill>
              </a:rPr>
              <a:t/>
            </a:r>
            <a:br>
              <a:rPr lang="en-US" sz="1000" b="0">
                <a:solidFill>
                  <a:schemeClr val="tx2"/>
                </a:solidFill>
              </a:rPr>
            </a:br>
            <a:r>
              <a:rPr lang="en-US" sz="1000" b="0">
                <a:solidFill>
                  <a:schemeClr val="tx2"/>
                </a:solidFill>
              </a:rPr>
              <a:t>RESOLUÇÃO DO EXERCÍCIO 38  - CONT. 4</a:t>
            </a:r>
          </a:p>
        </p:txBody>
      </p:sp>
      <p:graphicFrame>
        <p:nvGraphicFramePr>
          <p:cNvPr id="1060867" name="Object 3"/>
          <p:cNvGraphicFramePr>
            <a:graphicFrameLocks/>
          </p:cNvGraphicFramePr>
          <p:nvPr/>
        </p:nvGraphicFramePr>
        <p:xfrm>
          <a:off x="152400" y="1085850"/>
          <a:ext cx="9448800" cy="432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868" name="Folha de cálculo" r:id="rId3" imgW="11045520" imgH="4309920" progId="Excel.Sheet.5">
                  <p:embed/>
                </p:oleObj>
              </mc:Choice>
              <mc:Fallback>
                <p:oleObj name="Folha de cálculo" r:id="rId3" imgW="11045520" imgH="430992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085850"/>
                        <a:ext cx="9448800" cy="432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FF04-D9AE-44A7-8C29-EF40ABB02F43}" type="slidenum">
              <a:rPr lang="en-US"/>
              <a:pPr/>
              <a:t>127</a:t>
            </a:fld>
            <a:endParaRPr lang="en-US"/>
          </a:p>
        </p:txBody>
      </p:sp>
      <p:graphicFrame>
        <p:nvGraphicFramePr>
          <p:cNvPr id="1061890" name="Object 2"/>
          <p:cNvGraphicFramePr>
            <a:graphicFrameLocks/>
          </p:cNvGraphicFramePr>
          <p:nvPr/>
        </p:nvGraphicFramePr>
        <p:xfrm>
          <a:off x="123825" y="2867025"/>
          <a:ext cx="5227638" cy="134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894" name="Folha de cálculo" r:id="rId3" imgW="5236920" imgH="1358640" progId="Excel.Sheet.5">
                  <p:embed/>
                </p:oleObj>
              </mc:Choice>
              <mc:Fallback>
                <p:oleObj name="Folha de cálculo" r:id="rId3" imgW="5236920" imgH="1358640" progId="Excel.Sheet.5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" y="2867025"/>
                        <a:ext cx="5227638" cy="1349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1891" name="Object 3"/>
          <p:cNvGraphicFramePr>
            <a:graphicFrameLocks/>
          </p:cNvGraphicFramePr>
          <p:nvPr/>
        </p:nvGraphicFramePr>
        <p:xfrm>
          <a:off x="123825" y="4781550"/>
          <a:ext cx="5227638" cy="133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895" name="Folha de cálculo" r:id="rId5" imgW="5236920" imgH="1339560" progId="Excel.Sheet.5">
                  <p:embed/>
                </p:oleObj>
              </mc:Choice>
              <mc:Fallback>
                <p:oleObj name="Folha de cálculo" r:id="rId5" imgW="5236920" imgH="1339560" progId="Excel.Sheet.5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" y="4781550"/>
                        <a:ext cx="5227638" cy="1330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1892" name="Object 4"/>
          <p:cNvGraphicFramePr>
            <a:graphicFrameLocks/>
          </p:cNvGraphicFramePr>
          <p:nvPr/>
        </p:nvGraphicFramePr>
        <p:xfrm>
          <a:off x="5562600" y="2895600"/>
          <a:ext cx="4056063" cy="313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896" name="Folha de cálculo" r:id="rId7" imgW="5236920" imgH="3166920" progId="Excel.Sheet.5">
                  <p:embed/>
                </p:oleObj>
              </mc:Choice>
              <mc:Fallback>
                <p:oleObj name="Folha de cálculo" r:id="rId7" imgW="5236920" imgH="3166920" progId="Excel.Sheet.5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2895600"/>
                        <a:ext cx="4056063" cy="313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1893" name="Object 5"/>
          <p:cNvGraphicFramePr>
            <a:graphicFrameLocks/>
          </p:cNvGraphicFramePr>
          <p:nvPr/>
        </p:nvGraphicFramePr>
        <p:xfrm>
          <a:off x="152400" y="876300"/>
          <a:ext cx="9601200" cy="158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897" name="Folha de cálculo" r:id="rId9" imgW="10915560" imgH="1593720" progId="Excel.Sheet.5">
                  <p:embed/>
                </p:oleObj>
              </mc:Choice>
              <mc:Fallback>
                <p:oleObj name="Folha de cálculo" r:id="rId9" imgW="10915560" imgH="1593720" progId="Excel.Sheet.5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876300"/>
                        <a:ext cx="9601200" cy="158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64880</TotalTime>
  <Words>6671</Words>
  <Application>Microsoft Office PowerPoint</Application>
  <PresentationFormat>Papel A4 (210x297 mm)</PresentationFormat>
  <Paragraphs>1284</Paragraphs>
  <Slides>127</Slides>
  <Notes>3</Notes>
  <HiddenSlides>0</HiddenSlides>
  <MMClips>0</MMClips>
  <ScaleCrop>false</ScaleCrop>
  <HeadingPairs>
    <vt:vector size="8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incorporados</vt:lpstr>
      </vt:variant>
      <vt:variant>
        <vt:i4>4</vt:i4>
      </vt:variant>
      <vt:variant>
        <vt:lpstr>Títulos dos diapositivos</vt:lpstr>
      </vt:variant>
      <vt:variant>
        <vt:i4>127</vt:i4>
      </vt:variant>
    </vt:vector>
  </HeadingPairs>
  <TitlesOfParts>
    <vt:vector size="138" baseType="lpstr">
      <vt:lpstr>Times New Roman</vt:lpstr>
      <vt:lpstr>Monotype Sorts</vt:lpstr>
      <vt:lpstr>Marlett</vt:lpstr>
      <vt:lpstr>Wingdings</vt:lpstr>
      <vt:lpstr>Arial</vt:lpstr>
      <vt:lpstr>Kino MT</vt:lpstr>
      <vt:lpstr>Blank Presentation</vt:lpstr>
      <vt:lpstr>Microsoft Visio Drawing</vt:lpstr>
      <vt:lpstr>Microsoft ClipArt Gallery</vt:lpstr>
      <vt:lpstr>Folha de cálculo</vt:lpstr>
      <vt:lpstr>WordArt 2.0</vt:lpstr>
      <vt:lpstr>Apresentação do PowerPoint</vt:lpstr>
      <vt:lpstr>Apresentação do PowerPoint</vt:lpstr>
      <vt:lpstr>Apresentação do PowerPoint</vt:lpstr>
      <vt:lpstr>Apresentação do PowerPoint</vt:lpstr>
      <vt:lpstr>= MATÉRIAS =    DEFINIÇÕES E CONCEITOS</vt:lpstr>
      <vt:lpstr> AS MATÉRIAS PRIMAS PODEM SER CLASSIFICADAS SOBRE DIFERENTES PONTOS DE VISTA. . . .</vt:lpstr>
      <vt:lpstr> AS MATÉRIAS PRIMAS / SUBSIDIÁRIAS  PODEM AINDA SER CLASSIFICADAS QUANTO AOS OBJECTOS ALVO. PODEREMOS AÍ FALAR DE :</vt:lpstr>
      <vt:lpstr>Apresentação do PowerPoint</vt:lpstr>
      <vt:lpstr>A DIVERSIDADE DE BENS E SERVIÇOS A ADQUIRIR PELAS EMPRESAS LEVA REGRA GERAL  A QUE ESTAS DIFUNDAM ESTE SERVIÇO POR VÁRIAS ORGANIZAÇÕES DE COMPRAS. </vt:lpstr>
      <vt:lpstr>Apresentação do PowerPoint</vt:lpstr>
      <vt:lpstr>PROCESSOS DE COMPRA A SUPORTAR</vt:lpstr>
      <vt:lpstr>CENÁRIOS DE PROCESSOS DE COMPRA POR ORGANIZAÇÃO DE COMPRAS </vt:lpstr>
      <vt:lpstr>PROCESSO DE COMPRAS DE MATERIAIS E SERVIÇOS  (Stock e Aplicação Directa)</vt:lpstr>
      <vt:lpstr>COMPRAS RELATIVAS A INVESTIMENTOS (Projectos e Imobilizado)</vt:lpstr>
      <vt:lpstr>COMPRAS GERAIS DE MATERIAIS E SERVIÇOS (Stock e Aplicação Directa)</vt:lpstr>
      <vt:lpstr>HÁ QUE DEFINIR ESTRATÉGIAS DE APROVAÇÃO DAS COMPRAS . . .</vt:lpstr>
      <vt:lpstr>ESTRATÉGIA DE APROVAÇÃO DE PEDIDOS DE COMPRA</vt:lpstr>
      <vt:lpstr>Investimentos (Projectos e Imobilizado)   APROVAÇÃO DE PEDIDOS DE COMPRA</vt:lpstr>
      <vt:lpstr>ESTRUTURA ORGANIZACIONAL DE ARMAZÉNS</vt:lpstr>
      <vt:lpstr>ESTRUTURA ORGANIZACIONAL DE ARMAZÉNS</vt:lpstr>
      <vt:lpstr>Apresentação do PowerPoint</vt:lpstr>
      <vt:lpstr>CRITÉRIOS DE VALORIZAÇÂO NAS ENTRADAS</vt:lpstr>
      <vt:lpstr>CRITÉRIOS DE VALORIZAÇÂO NAS SAIDAS</vt:lpstr>
      <vt:lpstr>Apresentação do PowerPoint</vt:lpstr>
      <vt:lpstr>CRITÉRIOS DE VALORIZAÇÂO NAS SAIDAS  CUSTO MÉDIO PROGRESSIVO (Exemplificação) </vt:lpstr>
      <vt:lpstr>CRITÉRIOS DE VALORIZAÇÂO NAS SAIDAS  CUSTO MÉDIO ENTRADAS (Não contemplado pela legislação Portugesa.)</vt:lpstr>
      <vt:lpstr>CRITÉRIOS DE VALORIZAÇÂO NAS SAIDAS  CUSTO MÉDIO PONDERADO</vt:lpstr>
      <vt:lpstr>CRITÉRIOS DE VALORIZAÇÂO NAS SAIDAS  FIFO – First In First Out</vt:lpstr>
      <vt:lpstr>CRITÉRIOS DE VALORIZAÇÂO NAS SAIDAS  LIFO – Last In First Out</vt:lpstr>
      <vt:lpstr>Apresentação do PowerPoint</vt:lpstr>
      <vt:lpstr>CRITÉRIOS DE VALORIZAÇÂO NAS SAIDAS – CUSTOS BÁSICOS  I - ENTRADAS A  CUSTO REAL ; SAIDAS A CUSTO BÁSICO (AISO–Actual In Standard Out)</vt:lpstr>
      <vt:lpstr>CRITÉRIOS DE VALORIZAÇÂO NAS SAIDAS – CUSTOS BÁSICOS  REAJUSTE PARA VALORES REAIS</vt:lpstr>
      <vt:lpstr>CRITÉRIOS DE VALORIZAÇÂO NAS SAIDAS – CUSTOS BÁSICOS  II - ENTRADAS A  CUSTO STANDARD ; SAIDAS A CUSTO STANDARD (SISO–Standard In Standard Out)</vt:lpstr>
      <vt:lpstr>CRITÉRIOS DE VALORIZAÇÂO NAS SAIDAS – CUSTOS BÁSICOS  REAJUSTE PARA VALORES REAIS</vt:lpstr>
      <vt:lpstr>CRITÉRIOS DE VALORIZAÇÂO  A  CUSTOS BASICOS  VANTAGENS DOS SISTEMAS PADRÕES</vt:lpstr>
      <vt:lpstr>Apresentação do PowerPoint</vt:lpstr>
      <vt:lpstr>  QUEBRAS</vt:lpstr>
      <vt:lpstr>Apresentação do PowerPoint</vt:lpstr>
      <vt:lpstr>Apresentação do PowerPoint</vt:lpstr>
      <vt:lpstr>  MÃO DE OBRA  CARACTERIZAÇÃO E CONCEITOS  </vt:lpstr>
      <vt:lpstr>  QUANTO AOS SALÁRIOS É POSSIVEL CLASSIFICA-LOS SOBRE DIFERENTES PONTOS DE VISTA  . .  .</vt:lpstr>
      <vt:lpstr>  A MÃO DE OBRA APRESENTA SUMÁRIAMENTE O SEGUINTE ESQUEMA DE CONTABILIZAÇÃO. . .</vt:lpstr>
      <vt:lpstr>  SALÁRIO CUSTO / RENDIMENTO E ESQUEMA GERAL DO CUSTO DA MÃO DE OBRA</vt:lpstr>
      <vt:lpstr>  CONTROLO DOS TEMPOS DE PRESENÇA E DE OCUPAÇÃO</vt:lpstr>
      <vt:lpstr>  EXEMPLOS DE FICHAS DE CONTROLO DE TEMPOS DE TRABALHO </vt:lpstr>
      <vt:lpstr>  ANÁLISE DOS ENCARGOS </vt:lpstr>
      <vt:lpstr>  TRATAMENTO DOS CUSTOS APERIÓDICOS E CALCULO DA TAXA HORA DE IMPUTAÇÃO</vt:lpstr>
      <vt:lpstr> O SERVIÇO DE PESSOAL</vt:lpstr>
      <vt:lpstr> UMA BOA ORGANIZAÇÃO DE UM SERVIÇO DE PESSOAL DEVERÁ POIS PERMITIR DE ENTRE OUTROS ASPECTOS :</vt:lpstr>
      <vt:lpstr>Apresentação do PowerPoint</vt:lpstr>
      <vt:lpstr> </vt:lpstr>
      <vt:lpstr> </vt:lpstr>
      <vt:lpstr> </vt:lpstr>
      <vt:lpstr> </vt:lpstr>
      <vt:lpstr> </vt:lpstr>
      <vt:lpstr> </vt:lpstr>
      <vt:lpstr>Apresentação do PowerPoint</vt:lpstr>
      <vt:lpstr> </vt:lpstr>
      <vt:lpstr> </vt:lpstr>
      <vt:lpstr> </vt:lpstr>
      <vt:lpstr> </vt:lpstr>
      <vt:lpstr> </vt:lpstr>
      <vt:lpstr>Apresentação do PowerPoint</vt:lpstr>
      <vt:lpstr> </vt:lpstr>
      <vt:lpstr> </vt:lpstr>
      <vt:lpstr> </vt:lpstr>
      <vt:lpstr> </vt:lpstr>
      <vt:lpstr>Apresentação do PowerPoint</vt:lpstr>
      <vt:lpstr> </vt:lpstr>
      <vt:lpstr> </vt:lpstr>
      <vt:lpstr> </vt:lpstr>
      <vt:lpstr> </vt:lpstr>
      <vt:lpstr> </vt:lpstr>
      <vt:lpstr> </vt:lpstr>
      <vt:lpstr>Apresentação do PowerPoint</vt:lpstr>
      <vt:lpstr> </vt:lpstr>
      <vt:lpstr> </vt:lpstr>
      <vt:lpstr> </vt:lpstr>
      <vt:lpstr> </vt:lpstr>
      <vt:lpstr> </vt:lpstr>
      <vt:lpstr> </vt:lpstr>
      <vt:lpstr> </vt:lpstr>
      <vt:lpstr>Apresentação do PowerPoint</vt:lpstr>
      <vt:lpstr> </vt:lpstr>
      <vt:lpstr> </vt:lpstr>
      <vt:lpstr> </vt:lpstr>
      <vt:lpstr> </vt:lpstr>
      <vt:lpstr>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SOVENA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marta santos</dc:creator>
  <cp:lastModifiedBy>Claudia</cp:lastModifiedBy>
  <cp:revision>984</cp:revision>
  <cp:lastPrinted>2002-01-25T18:23:06Z</cp:lastPrinted>
  <dcterms:created xsi:type="dcterms:W3CDTF">2000-11-22T12:05:41Z</dcterms:created>
  <dcterms:modified xsi:type="dcterms:W3CDTF">2011-06-12T14:00:51Z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ddDocumentEventProcessedId">
    <vt:lpwstr>2fa9387b-2bba-40a1-a556-bb32115786d7</vt:lpwstr>
  </property>
</Properties>
</file>