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2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1947" autoAdjust="0"/>
    <p:restoredTop sz="94660"/>
  </p:normalViewPr>
  <p:slideViewPr>
    <p:cSldViewPr>
      <p:cViewPr>
        <p:scale>
          <a:sx n="70" d="100"/>
          <a:sy n="70" d="100"/>
        </p:scale>
        <p:origin x="-1626" y="-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981084-0148-419A-B848-B332A7ECC969}" type="datetimeFigureOut">
              <a:rPr lang="pt-PT" smtClean="0"/>
              <a:t>03-10-2012</a:t>
            </a:fld>
            <a:endParaRPr lang="pt-PT" dirty="0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 dirty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9C5E49-E08E-4A90-8212-C7616809B98A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908832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C5E49-E08E-4A90-8212-C7616809B98A}" type="slidenum">
              <a:rPr lang="pt-PT" smtClean="0"/>
              <a:t>2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7050511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C5E49-E08E-4A90-8212-C7616809B98A}" type="slidenum">
              <a:rPr lang="pt-PT" smtClean="0"/>
              <a:t>3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7050511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C5E49-E08E-4A90-8212-C7616809B98A}" type="slidenum">
              <a:rPr lang="pt-PT" smtClean="0"/>
              <a:t>4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7050511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C5E49-E08E-4A90-8212-C7616809B98A}" type="slidenum">
              <a:rPr lang="pt-PT" smtClean="0"/>
              <a:t>5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7050511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C5E49-E08E-4A90-8212-C7616809B98A}" type="slidenum">
              <a:rPr lang="pt-PT" smtClean="0"/>
              <a:t>6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7050511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C5E49-E08E-4A90-8212-C7616809B98A}" type="slidenum">
              <a:rPr lang="pt-PT" smtClean="0"/>
              <a:t>7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7050511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C5E49-E08E-4A90-8212-C7616809B98A}" type="slidenum">
              <a:rPr lang="pt-PT" smtClean="0"/>
              <a:t>8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7050511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C5E49-E08E-4A90-8212-C7616809B98A}" type="slidenum">
              <a:rPr lang="pt-PT" smtClean="0"/>
              <a:t>9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7050511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C5E49-E08E-4A90-8212-C7616809B98A}" type="slidenum">
              <a:rPr lang="pt-PT" smtClean="0"/>
              <a:t>10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7050511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C5E49-E08E-4A90-8212-C7616809B98A}" type="slidenum">
              <a:rPr lang="pt-PT" smtClean="0"/>
              <a:t>11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7050511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C5E49-E08E-4A90-8212-C7616809B98A}" type="slidenum">
              <a:rPr lang="pt-PT" smtClean="0"/>
              <a:t>12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7050511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C5E49-E08E-4A90-8212-C7616809B98A}" type="slidenum">
              <a:rPr lang="pt-PT" smtClean="0"/>
              <a:t>13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7050511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C5E49-E08E-4A90-8212-C7616809B98A}" type="slidenum">
              <a:rPr lang="pt-PT" smtClean="0"/>
              <a:t>14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7050511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C5E49-E08E-4A90-8212-C7616809B98A}" type="slidenum">
              <a:rPr lang="pt-PT" smtClean="0"/>
              <a:t>15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7050511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C5E49-E08E-4A90-8212-C7616809B98A}" type="slidenum">
              <a:rPr lang="pt-PT" smtClean="0"/>
              <a:t>16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7050511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C5E49-E08E-4A90-8212-C7616809B98A}" type="slidenum">
              <a:rPr lang="pt-PT" smtClean="0"/>
              <a:t>17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7050511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C5E49-E08E-4A90-8212-C7616809B98A}" type="slidenum">
              <a:rPr lang="pt-PT" smtClean="0"/>
              <a:t>18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7050511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C5E49-E08E-4A90-8212-C7616809B98A}" type="slidenum">
              <a:rPr lang="pt-PT" smtClean="0"/>
              <a:t>19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7050511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C5E49-E08E-4A90-8212-C7616809B98A}" type="slidenum">
              <a:rPr lang="pt-PT" smtClean="0"/>
              <a:t>20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705051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AE477-E4AE-4C2D-8C1C-EF1EC02F6269}" type="datetimeFigureOut">
              <a:rPr lang="pt-PT" smtClean="0"/>
              <a:t>03-10-2012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FC2BE-8A3E-40BD-89C0-ACADE0A33D28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365557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AE477-E4AE-4C2D-8C1C-EF1EC02F6269}" type="datetimeFigureOut">
              <a:rPr lang="pt-PT" smtClean="0"/>
              <a:t>03-10-2012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FC2BE-8A3E-40BD-89C0-ACADE0A33D28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156158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AE477-E4AE-4C2D-8C1C-EF1EC02F6269}" type="datetimeFigureOut">
              <a:rPr lang="pt-PT" smtClean="0"/>
              <a:t>03-10-2012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FC2BE-8A3E-40BD-89C0-ACADE0A33D28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055804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AE477-E4AE-4C2D-8C1C-EF1EC02F6269}" type="datetimeFigureOut">
              <a:rPr lang="pt-PT" smtClean="0"/>
              <a:t>03-10-2012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FC2BE-8A3E-40BD-89C0-ACADE0A33D28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106625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AE477-E4AE-4C2D-8C1C-EF1EC02F6269}" type="datetimeFigureOut">
              <a:rPr lang="pt-PT" smtClean="0"/>
              <a:t>03-10-2012</a:t>
            </a:fld>
            <a:endParaRPr lang="pt-PT" dirty="0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FC2BE-8A3E-40BD-89C0-ACADE0A33D28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349558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AE477-E4AE-4C2D-8C1C-EF1EC02F6269}" type="datetimeFigureOut">
              <a:rPr lang="pt-PT" smtClean="0"/>
              <a:t>03-10-2012</a:t>
            </a:fld>
            <a:endParaRPr lang="pt-PT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FC2BE-8A3E-40BD-89C0-ACADE0A33D28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969306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AE477-E4AE-4C2D-8C1C-EF1EC02F6269}" type="datetimeFigureOut">
              <a:rPr lang="pt-PT" smtClean="0"/>
              <a:t>03-10-2012</a:t>
            </a:fld>
            <a:endParaRPr lang="pt-PT" dirty="0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FC2BE-8A3E-40BD-89C0-ACADE0A33D28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693059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AE477-E4AE-4C2D-8C1C-EF1EC02F6269}" type="datetimeFigureOut">
              <a:rPr lang="pt-PT" smtClean="0"/>
              <a:t>03-10-2012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FC2BE-8A3E-40BD-89C0-ACADE0A33D28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237725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AE477-E4AE-4C2D-8C1C-EF1EC02F6269}" type="datetimeFigureOut">
              <a:rPr lang="pt-PT" smtClean="0"/>
              <a:t>03-10-2012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FC2BE-8A3E-40BD-89C0-ACADE0A33D28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375601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AE477-E4AE-4C2D-8C1C-EF1EC02F6269}" type="datetimeFigureOut">
              <a:rPr lang="pt-PT" smtClean="0"/>
              <a:t>03-10-2012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FC2BE-8A3E-40BD-89C0-ACADE0A33D28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298392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AE477-E4AE-4C2D-8C1C-EF1EC02F6269}" type="datetimeFigureOut">
              <a:rPr lang="pt-PT" smtClean="0"/>
              <a:t>03-10-2012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FC2BE-8A3E-40BD-89C0-ACADE0A33D28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85315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E477-E4AE-4C2D-8C1C-EF1EC02F6269}" type="datetimeFigureOut">
              <a:rPr lang="pt-PT" smtClean="0"/>
              <a:t>03-10-2012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5FC2BE-8A3E-40BD-89C0-ACADE0A33D28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557333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73427" y="610652"/>
            <a:ext cx="8229600" cy="1143000"/>
          </a:xfrm>
        </p:spPr>
        <p:txBody>
          <a:bodyPr>
            <a:normAutofit/>
          </a:bodyPr>
          <a:lstStyle/>
          <a:p>
            <a:r>
              <a:rPr lang="pt-PT" sz="4800" b="1" dirty="0" smtClean="0">
                <a:solidFill>
                  <a:schemeClr val="accent1">
                    <a:lumMod val="75000"/>
                  </a:schemeClr>
                </a:solidFill>
              </a:rPr>
              <a:t>Contratos de Construção</a:t>
            </a:r>
            <a:endParaRPr lang="pt-PT" sz="4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il_fi" descr="http://2.bp.blogspot.com/_2N5PJD1SDwA/TRt4CBc0a7I/AAAAAAAAOuI/xj_4KKLTa4o/s1600/construcao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787" y="1700808"/>
            <a:ext cx="7920880" cy="460851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899592" y="260648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Instituto Superior de Contabilidade e Administração de Coimbra</a:t>
            </a:r>
            <a:endParaRPr lang="pt-P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483768" y="6453336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dirty="0" smtClean="0"/>
              <a:t>Coimbra 2012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94751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596" y="0"/>
            <a:ext cx="9144596" cy="883180"/>
          </a:xfrm>
          <a:noFill/>
          <a:ln>
            <a:noFill/>
          </a:ln>
          <a:effectLst/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chemeClr val="tx2">
                    <a:lumMod val="75000"/>
                  </a:schemeClr>
                </a:solidFill>
              </a:rPr>
              <a:t>Contratos de Construção</a:t>
            </a:r>
            <a:endParaRPr lang="pt-PT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1259632" y="1988840"/>
            <a:ext cx="7427168" cy="4137323"/>
          </a:xfrm>
        </p:spPr>
        <p:txBody>
          <a:bodyPr>
            <a:normAutofit fontScale="85000" lnSpcReduction="20000"/>
          </a:bodyPr>
          <a:lstStyle/>
          <a:p>
            <a:r>
              <a:rPr lang="pt-PT" sz="4000" dirty="0" smtClean="0">
                <a:solidFill>
                  <a:schemeClr val="bg2">
                    <a:lumMod val="25000"/>
                  </a:schemeClr>
                </a:solidFill>
              </a:rPr>
              <a:t>Um </a:t>
            </a:r>
            <a:r>
              <a:rPr lang="pt-PT" sz="4000" b="1" dirty="0" smtClean="0">
                <a:solidFill>
                  <a:schemeClr val="bg2">
                    <a:lumMod val="25000"/>
                  </a:schemeClr>
                </a:solidFill>
              </a:rPr>
              <a:t>CONTRATO DE CONSTRUÇÃO </a:t>
            </a:r>
            <a:r>
              <a:rPr lang="pt-PT" sz="4000" dirty="0" smtClean="0">
                <a:solidFill>
                  <a:schemeClr val="bg2">
                    <a:lumMod val="25000"/>
                  </a:schemeClr>
                </a:solidFill>
              </a:rPr>
              <a:t>é um contrato especificamente negociado para a construção de um activo ou de uma combinação de activos que estejam intimamente inter-relacionados ou interdependentes em termos da sua concepção, tecnologia e função ou do seu propósito ou uso final.</a:t>
            </a:r>
          </a:p>
          <a:p>
            <a:pPr marL="0" indent="0">
              <a:buNone/>
            </a:pPr>
            <a:endParaRPr lang="pt-PT" dirty="0"/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18875" y="1124744"/>
            <a:ext cx="8229600" cy="652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2800" u="sng" dirty="0" smtClean="0">
                <a:solidFill>
                  <a:schemeClr val="tx2">
                    <a:lumMod val="75000"/>
                  </a:schemeClr>
                </a:solidFill>
              </a:rPr>
              <a:t>Definição:</a:t>
            </a:r>
            <a:endParaRPr lang="pt-PT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-597" y="1643399"/>
            <a:ext cx="586408" cy="41716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3600" dirty="0" smtClean="0">
                <a:solidFill>
                  <a:schemeClr val="tx2">
                    <a:lumMod val="75000"/>
                  </a:schemeClr>
                </a:solidFill>
              </a:rPr>
              <a:t>NCRF 19  -   </a:t>
            </a:r>
            <a:r>
              <a:rPr lang="pt-PT" sz="3600" dirty="0" smtClean="0"/>
              <a:t>§3</a:t>
            </a:r>
            <a:endParaRPr lang="pt-PT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7" name="Conexão recta 6"/>
          <p:cNvCxnSpPr/>
          <p:nvPr/>
        </p:nvCxnSpPr>
        <p:spPr>
          <a:xfrm>
            <a:off x="0" y="836712"/>
            <a:ext cx="9144000" cy="0"/>
          </a:xfrm>
          <a:prstGeom prst="line">
            <a:avLst/>
          </a:prstGeom>
          <a:ln w="177800" cmpd="tri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3428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596" y="0"/>
            <a:ext cx="9144596" cy="883180"/>
          </a:xfrm>
          <a:noFill/>
          <a:ln>
            <a:noFill/>
          </a:ln>
          <a:effectLst/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chemeClr val="tx2">
                    <a:lumMod val="75000"/>
                  </a:schemeClr>
                </a:solidFill>
              </a:rPr>
              <a:t>Contratos de Construção</a:t>
            </a:r>
            <a:endParaRPr lang="pt-PT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1173266" y="1677678"/>
            <a:ext cx="7427168" cy="4137323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PT" dirty="0" smtClean="0"/>
              <a:t>Esta norma aplica-se quando a data em que a actividade do contrato é iniciada e a data em que a actividade é concluída caem geralmente em períodos diferentes.</a:t>
            </a:r>
          </a:p>
          <a:p>
            <a:pPr marL="0" indent="0">
              <a:buNone/>
            </a:pPr>
            <a:endParaRPr lang="pt-PT" dirty="0"/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18875" y="1124744"/>
            <a:ext cx="8229600" cy="652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2800" dirty="0" smtClean="0">
                <a:solidFill>
                  <a:schemeClr val="tx2">
                    <a:lumMod val="75000"/>
                  </a:schemeClr>
                </a:solidFill>
              </a:rPr>
              <a:t>Quando se aplica?</a:t>
            </a: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-597" y="1643399"/>
            <a:ext cx="586408" cy="41716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3600" dirty="0" smtClean="0">
                <a:solidFill>
                  <a:schemeClr val="tx2">
                    <a:lumMod val="75000"/>
                  </a:schemeClr>
                </a:solidFill>
              </a:rPr>
              <a:t>NCRF 19  -   </a:t>
            </a:r>
            <a:r>
              <a:rPr lang="pt-PT" sz="3600" dirty="0" smtClean="0"/>
              <a:t>§3</a:t>
            </a:r>
            <a:endParaRPr lang="pt-PT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7" name="Conexão recta 6"/>
          <p:cNvCxnSpPr/>
          <p:nvPr/>
        </p:nvCxnSpPr>
        <p:spPr>
          <a:xfrm>
            <a:off x="0" y="836712"/>
            <a:ext cx="9144000" cy="0"/>
          </a:xfrm>
          <a:prstGeom prst="line">
            <a:avLst/>
          </a:prstGeom>
          <a:ln w="177800" cmpd="tri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ângulo arredondado 8"/>
          <p:cNvSpPr/>
          <p:nvPr/>
        </p:nvSpPr>
        <p:spPr>
          <a:xfrm>
            <a:off x="1331640" y="3975445"/>
            <a:ext cx="6768752" cy="518865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0" name="CaixaDeTexto 9"/>
          <p:cNvSpPr txBox="1"/>
          <p:nvPr/>
        </p:nvSpPr>
        <p:spPr>
          <a:xfrm>
            <a:off x="1535043" y="3975446"/>
            <a:ext cx="6678399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PT" sz="2400" dirty="0" smtClean="0">
                <a:solidFill>
                  <a:srgbClr val="0000FF"/>
                </a:solidFill>
              </a:rPr>
              <a:t>Período de actividade do contrato</a:t>
            </a:r>
            <a:endParaRPr lang="pt-PT" sz="2400" dirty="0">
              <a:solidFill>
                <a:srgbClr val="0000FF"/>
              </a:solidFill>
            </a:endParaRPr>
          </a:p>
        </p:txBody>
      </p:sp>
      <p:sp>
        <p:nvSpPr>
          <p:cNvPr id="12" name="Divisa 11"/>
          <p:cNvSpPr/>
          <p:nvPr/>
        </p:nvSpPr>
        <p:spPr>
          <a:xfrm>
            <a:off x="1331640" y="4514202"/>
            <a:ext cx="7056784" cy="648072"/>
          </a:xfrm>
          <a:prstGeom prst="chevron">
            <a:avLst/>
          </a:prstGeom>
          <a:solidFill>
            <a:schemeClr val="bg1">
              <a:lumMod val="50000"/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7" name="Anel 16"/>
          <p:cNvSpPr/>
          <p:nvPr/>
        </p:nvSpPr>
        <p:spPr>
          <a:xfrm>
            <a:off x="4313281" y="4658218"/>
            <a:ext cx="402735" cy="360040"/>
          </a:xfrm>
          <a:prstGeom prst="donut">
            <a:avLst>
              <a:gd name="adj" fmla="val 2884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9" name="Anel 18"/>
          <p:cNvSpPr/>
          <p:nvPr/>
        </p:nvSpPr>
        <p:spPr>
          <a:xfrm>
            <a:off x="2051720" y="4658218"/>
            <a:ext cx="402735" cy="360040"/>
          </a:xfrm>
          <a:prstGeom prst="donut">
            <a:avLst>
              <a:gd name="adj" fmla="val 2884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20" name="Anel 19"/>
          <p:cNvSpPr/>
          <p:nvPr/>
        </p:nvSpPr>
        <p:spPr>
          <a:xfrm>
            <a:off x="6516216" y="4658218"/>
            <a:ext cx="402735" cy="360040"/>
          </a:xfrm>
          <a:prstGeom prst="donut">
            <a:avLst>
              <a:gd name="adj" fmla="val 2884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21" name="CaixaDeTexto 20"/>
          <p:cNvSpPr txBox="1"/>
          <p:nvPr/>
        </p:nvSpPr>
        <p:spPr>
          <a:xfrm>
            <a:off x="1535043" y="5373216"/>
            <a:ext cx="123675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/>
              <a:t>Réditos e Custos no período N</a:t>
            </a:r>
            <a:r>
              <a:rPr lang="pt-PT" dirty="0" smtClean="0"/>
              <a:t>.</a:t>
            </a:r>
            <a:endParaRPr lang="pt-PT" dirty="0"/>
          </a:p>
        </p:txBody>
      </p:sp>
      <p:sp>
        <p:nvSpPr>
          <p:cNvPr id="23" name="CaixaDeTexto 22"/>
          <p:cNvSpPr txBox="1"/>
          <p:nvPr/>
        </p:nvSpPr>
        <p:spPr>
          <a:xfrm>
            <a:off x="6414894" y="5445669"/>
            <a:ext cx="13974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/>
              <a:t>Réditos e Custos no período N+1.</a:t>
            </a:r>
            <a:endParaRPr lang="pt-PT" sz="1600" dirty="0"/>
          </a:p>
        </p:txBody>
      </p:sp>
      <p:sp>
        <p:nvSpPr>
          <p:cNvPr id="25" name="CaixaDeTexto 24"/>
          <p:cNvSpPr txBox="1"/>
          <p:nvPr/>
        </p:nvSpPr>
        <p:spPr>
          <a:xfrm>
            <a:off x="4085908" y="5356061"/>
            <a:ext cx="11307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/>
              <a:t>Fim do período N</a:t>
            </a:r>
            <a:endParaRPr lang="pt-PT" sz="1600" dirty="0"/>
          </a:p>
        </p:txBody>
      </p:sp>
    </p:spTree>
    <p:extLst>
      <p:ext uri="{BB962C8B-B14F-4D97-AF65-F5344CB8AC3E}">
        <p14:creationId xmlns:p14="http://schemas.microsoft.com/office/powerpoint/2010/main" val="2969476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596" y="0"/>
            <a:ext cx="9144596" cy="883180"/>
          </a:xfrm>
          <a:noFill/>
          <a:ln>
            <a:noFill/>
          </a:ln>
          <a:effectLst/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chemeClr val="tx2">
                    <a:lumMod val="75000"/>
                  </a:schemeClr>
                </a:solidFill>
              </a:rPr>
              <a:t>Contratos de Construção</a:t>
            </a:r>
            <a:endParaRPr lang="pt-PT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18875" y="1124744"/>
            <a:ext cx="8229600" cy="652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2800" u="sng" dirty="0" smtClean="0">
                <a:solidFill>
                  <a:schemeClr val="tx2">
                    <a:lumMod val="75000"/>
                  </a:schemeClr>
                </a:solidFill>
              </a:rPr>
              <a:t>Tipos de Contratos:</a:t>
            </a:r>
            <a:endParaRPr lang="pt-PT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-597" y="1643399"/>
            <a:ext cx="586408" cy="41716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3600" dirty="0" smtClean="0">
                <a:solidFill>
                  <a:schemeClr val="tx2">
                    <a:lumMod val="75000"/>
                  </a:schemeClr>
                </a:solidFill>
              </a:rPr>
              <a:t>NCRF 19  -   </a:t>
            </a:r>
            <a:r>
              <a:rPr lang="pt-PT" sz="3600" dirty="0" smtClean="0"/>
              <a:t>§3</a:t>
            </a:r>
            <a:endParaRPr lang="pt-PT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7" name="Conexão recta 6"/>
          <p:cNvCxnSpPr/>
          <p:nvPr/>
        </p:nvCxnSpPr>
        <p:spPr>
          <a:xfrm>
            <a:off x="0" y="836712"/>
            <a:ext cx="9144000" cy="0"/>
          </a:xfrm>
          <a:prstGeom prst="line">
            <a:avLst/>
          </a:prstGeom>
          <a:ln w="177800" cmpd="tri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ângulo arredondado 5"/>
          <p:cNvSpPr/>
          <p:nvPr/>
        </p:nvSpPr>
        <p:spPr>
          <a:xfrm>
            <a:off x="1115616" y="1777678"/>
            <a:ext cx="7560840" cy="427186"/>
          </a:xfrm>
          <a:prstGeom prst="roundRect">
            <a:avLst/>
          </a:prstGeom>
          <a:solidFill>
            <a:schemeClr val="accent1">
              <a:alpha val="3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1619672" y="1772677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/>
              <a:t>Tipos de contratos:</a:t>
            </a:r>
            <a:endParaRPr lang="pt-PT" sz="2400" b="1" dirty="0"/>
          </a:p>
        </p:txBody>
      </p:sp>
      <p:cxnSp>
        <p:nvCxnSpPr>
          <p:cNvPr id="12" name="Conexão recta 11"/>
          <p:cNvCxnSpPr/>
          <p:nvPr/>
        </p:nvCxnSpPr>
        <p:spPr>
          <a:xfrm>
            <a:off x="4896036" y="2204864"/>
            <a:ext cx="0" cy="360040"/>
          </a:xfrm>
          <a:prstGeom prst="line">
            <a:avLst/>
          </a:prstGeom>
          <a:ln w="730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xão recta 12"/>
          <p:cNvCxnSpPr/>
          <p:nvPr/>
        </p:nvCxnSpPr>
        <p:spPr>
          <a:xfrm>
            <a:off x="2843808" y="2564904"/>
            <a:ext cx="4032448" cy="0"/>
          </a:xfrm>
          <a:prstGeom prst="line">
            <a:avLst/>
          </a:prstGeom>
          <a:ln w="730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xão recta 17"/>
          <p:cNvCxnSpPr/>
          <p:nvPr/>
        </p:nvCxnSpPr>
        <p:spPr>
          <a:xfrm>
            <a:off x="6876256" y="2564904"/>
            <a:ext cx="0" cy="360040"/>
          </a:xfrm>
          <a:prstGeom prst="line">
            <a:avLst/>
          </a:prstGeom>
          <a:ln w="730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xão recta 18"/>
          <p:cNvCxnSpPr/>
          <p:nvPr/>
        </p:nvCxnSpPr>
        <p:spPr>
          <a:xfrm>
            <a:off x="2843808" y="2537284"/>
            <a:ext cx="0" cy="360040"/>
          </a:xfrm>
          <a:prstGeom prst="line">
            <a:avLst/>
          </a:prstGeom>
          <a:ln w="730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ângulo arredondado 21"/>
          <p:cNvSpPr/>
          <p:nvPr/>
        </p:nvSpPr>
        <p:spPr>
          <a:xfrm>
            <a:off x="1403648" y="2924944"/>
            <a:ext cx="3168352" cy="3672408"/>
          </a:xfrm>
          <a:prstGeom prst="roundRect">
            <a:avLst/>
          </a:prstGeom>
          <a:solidFill>
            <a:schemeClr val="accent1">
              <a:alpha val="1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4" name="Rectângulo arredondado 23"/>
          <p:cNvSpPr/>
          <p:nvPr/>
        </p:nvSpPr>
        <p:spPr>
          <a:xfrm>
            <a:off x="5076056" y="2924944"/>
            <a:ext cx="3168352" cy="3672408"/>
          </a:xfrm>
          <a:prstGeom prst="roundRect">
            <a:avLst/>
          </a:prstGeom>
          <a:solidFill>
            <a:schemeClr val="accent1">
              <a:alpha val="1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5" name="CaixaDeTexto 24"/>
          <p:cNvSpPr txBox="1"/>
          <p:nvPr/>
        </p:nvSpPr>
        <p:spPr>
          <a:xfrm>
            <a:off x="5256076" y="3109610"/>
            <a:ext cx="298833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t-PT" sz="2000" b="1" u="sng" dirty="0"/>
              <a:t>Contrato de preço fixado</a:t>
            </a:r>
            <a:r>
              <a:rPr lang="pt-PT" sz="2000" u="sng" dirty="0" smtClean="0"/>
              <a:t>:</a:t>
            </a:r>
          </a:p>
          <a:p>
            <a:pPr lvl="0" algn="just"/>
            <a:r>
              <a:rPr lang="pt-PT" sz="2000" dirty="0" smtClean="0"/>
              <a:t> </a:t>
            </a:r>
            <a:r>
              <a:rPr lang="pt-PT" sz="2000" dirty="0"/>
              <a:t>é um contrato de construção em que a entidade contratada concorda com um preço fixado ou com uma taxa fixada por unidade de output que, nalguns casos, está sujeito a cláusulas de custos escalonados.</a:t>
            </a:r>
          </a:p>
        </p:txBody>
      </p:sp>
      <p:sp>
        <p:nvSpPr>
          <p:cNvPr id="26" name="CaixaDeTexto 25"/>
          <p:cNvSpPr txBox="1"/>
          <p:nvPr/>
        </p:nvSpPr>
        <p:spPr>
          <a:xfrm>
            <a:off x="1763688" y="2971110"/>
            <a:ext cx="259228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pt-PT" sz="2000" b="1" u="sng" dirty="0"/>
              <a:t>Contrato de cost plus</a:t>
            </a:r>
            <a:r>
              <a:rPr lang="pt-PT" sz="2000" b="1" dirty="0"/>
              <a:t>:</a:t>
            </a:r>
            <a:r>
              <a:rPr lang="pt-PT" sz="2000" dirty="0"/>
              <a:t> é um contrato de construção em que a entidade contratada é reembolsada por custos permitidos ou de outra forma definidos mais uma percentagem destes custos ou uma remuneração fixada.</a:t>
            </a:r>
          </a:p>
          <a:p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1213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596" y="0"/>
            <a:ext cx="9144596" cy="883180"/>
          </a:xfrm>
          <a:noFill/>
          <a:ln>
            <a:noFill/>
          </a:ln>
          <a:effectLst/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chemeClr val="tx2">
                    <a:lumMod val="75000"/>
                  </a:schemeClr>
                </a:solidFill>
              </a:rPr>
              <a:t>Contratos de Construção</a:t>
            </a:r>
            <a:endParaRPr lang="pt-PT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346658" y="990465"/>
            <a:ext cx="8450684" cy="65293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2800" u="sng" dirty="0">
                <a:solidFill>
                  <a:schemeClr val="tx2">
                    <a:lumMod val="75000"/>
                  </a:schemeClr>
                </a:solidFill>
              </a:rPr>
              <a:t>Combinação e segmentação de contratos de construção:</a:t>
            </a: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-597" y="1643399"/>
            <a:ext cx="586408" cy="41716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3600" dirty="0" smtClean="0">
                <a:solidFill>
                  <a:schemeClr val="tx2">
                    <a:lumMod val="75000"/>
                  </a:schemeClr>
                </a:solidFill>
              </a:rPr>
              <a:t>NCRF 19  -   </a:t>
            </a:r>
            <a:r>
              <a:rPr lang="pt-PT" sz="3600" dirty="0" smtClean="0"/>
              <a:t>§4 e §7 </a:t>
            </a:r>
            <a:endParaRPr lang="pt-PT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7" name="Conexão recta 6"/>
          <p:cNvCxnSpPr/>
          <p:nvPr/>
        </p:nvCxnSpPr>
        <p:spPr>
          <a:xfrm>
            <a:off x="0" y="836712"/>
            <a:ext cx="9144000" cy="0"/>
          </a:xfrm>
          <a:prstGeom prst="line">
            <a:avLst/>
          </a:prstGeom>
          <a:ln w="177800" cmpd="tri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Marcador de Posição de Conteúdo 7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77678"/>
            <a:ext cx="7560840" cy="38137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75878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596" y="0"/>
            <a:ext cx="9144596" cy="883180"/>
          </a:xfrm>
          <a:noFill/>
          <a:ln>
            <a:noFill/>
          </a:ln>
          <a:effectLst/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chemeClr val="tx2">
                    <a:lumMod val="75000"/>
                  </a:schemeClr>
                </a:solidFill>
              </a:rPr>
              <a:t>Contratos de Construção</a:t>
            </a:r>
            <a:endParaRPr lang="pt-PT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18875" y="1124744"/>
            <a:ext cx="8229600" cy="652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2800" u="sng" dirty="0" smtClean="0">
                <a:solidFill>
                  <a:schemeClr val="tx2">
                    <a:lumMod val="75000"/>
                  </a:schemeClr>
                </a:solidFill>
              </a:rPr>
              <a:t>Combinação de Contratos:</a:t>
            </a:r>
            <a:endParaRPr lang="pt-PT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-597" y="1643399"/>
            <a:ext cx="586408" cy="41716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3600" dirty="0" smtClean="0">
                <a:solidFill>
                  <a:schemeClr val="tx2">
                    <a:lumMod val="75000"/>
                  </a:schemeClr>
                </a:solidFill>
              </a:rPr>
              <a:t>NCRF 19  -   </a:t>
            </a:r>
            <a:r>
              <a:rPr lang="pt-PT" sz="3600" dirty="0" smtClean="0"/>
              <a:t>§9</a:t>
            </a:r>
            <a:endParaRPr lang="pt-PT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7" name="Conexão recta 6"/>
          <p:cNvCxnSpPr/>
          <p:nvPr/>
        </p:nvCxnSpPr>
        <p:spPr>
          <a:xfrm>
            <a:off x="0" y="836712"/>
            <a:ext cx="9144000" cy="0"/>
          </a:xfrm>
          <a:prstGeom prst="line">
            <a:avLst/>
          </a:prstGeom>
          <a:ln w="177800" cmpd="tri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Fluxograma: processo alternativo 8"/>
          <p:cNvSpPr/>
          <p:nvPr/>
        </p:nvSpPr>
        <p:spPr>
          <a:xfrm>
            <a:off x="4571999" y="1661550"/>
            <a:ext cx="1800199" cy="83134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0" name="CaixaDeTexto 9"/>
          <p:cNvSpPr txBox="1"/>
          <p:nvPr/>
        </p:nvSpPr>
        <p:spPr>
          <a:xfrm>
            <a:off x="4572000" y="1661899"/>
            <a:ext cx="17799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solidFill>
                  <a:schemeClr val="bg1"/>
                </a:solidFill>
              </a:rPr>
              <a:t>Vários Contratos</a:t>
            </a:r>
            <a:endParaRPr lang="pt-PT" sz="2400" b="1" dirty="0">
              <a:solidFill>
                <a:schemeClr val="bg1"/>
              </a:solidFill>
            </a:endParaRPr>
          </a:p>
        </p:txBody>
      </p:sp>
      <p:sp>
        <p:nvSpPr>
          <p:cNvPr id="11" name="Seta curvada para cima 10"/>
          <p:cNvSpPr/>
          <p:nvPr/>
        </p:nvSpPr>
        <p:spPr>
          <a:xfrm>
            <a:off x="5814392" y="2704906"/>
            <a:ext cx="1872208" cy="43204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3" name="Rectângulo arredondado 12"/>
          <p:cNvSpPr/>
          <p:nvPr/>
        </p:nvSpPr>
        <p:spPr>
          <a:xfrm>
            <a:off x="6948264" y="1661550"/>
            <a:ext cx="1900211" cy="8313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7020271" y="1723280"/>
            <a:ext cx="17561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bg1"/>
                </a:solidFill>
              </a:rPr>
              <a:t>Um único activo</a:t>
            </a:r>
            <a:endParaRPr lang="pt-PT" sz="2000" b="1" dirty="0">
              <a:solidFill>
                <a:schemeClr val="bg1"/>
              </a:solidFill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1105922" y="3130167"/>
            <a:ext cx="7588842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300" i="1" dirty="0"/>
              <a:t>“Um grupo de contratos, quer com um único cliente ou com vários clientes, deve ser tratado como um contrato de construção único quando:</a:t>
            </a:r>
            <a:endParaRPr lang="pt-PT" sz="2300" dirty="0"/>
          </a:p>
          <a:p>
            <a:pPr marL="342900" lvl="0" indent="-342900">
              <a:buFont typeface="Arial" pitchFamily="34" charset="0"/>
              <a:buChar char="•"/>
            </a:pPr>
            <a:r>
              <a:rPr lang="pt-PT" sz="2300" i="1" dirty="0"/>
              <a:t>O grupo de contratos seja negociado como um pacote único;</a:t>
            </a:r>
            <a:endParaRPr lang="pt-PT" sz="2300" dirty="0"/>
          </a:p>
          <a:p>
            <a:pPr marL="342900" lvl="0" indent="-342900">
              <a:buFont typeface="Arial" pitchFamily="34" charset="0"/>
              <a:buChar char="•"/>
            </a:pPr>
            <a:r>
              <a:rPr lang="pt-PT" sz="2300" i="1" dirty="0"/>
              <a:t>Os contratos estejam tão intimamente inter-relacionados que sejam, com efeito, parte de um projecto único com uma margem de lucro global; e</a:t>
            </a:r>
            <a:endParaRPr lang="pt-PT" sz="2300" dirty="0"/>
          </a:p>
          <a:p>
            <a:pPr marL="342900" lvl="0" indent="-342900">
              <a:buFont typeface="Arial" pitchFamily="34" charset="0"/>
              <a:buChar char="•"/>
            </a:pPr>
            <a:r>
              <a:rPr lang="pt-PT" sz="2300" i="1" dirty="0"/>
              <a:t>Os contratos sejam executados simultaneamente ou numa sequência contínua.”</a:t>
            </a:r>
            <a:endParaRPr lang="pt-PT" sz="2300" dirty="0"/>
          </a:p>
        </p:txBody>
      </p:sp>
    </p:spTree>
    <p:extLst>
      <p:ext uri="{BB962C8B-B14F-4D97-AF65-F5344CB8AC3E}">
        <p14:creationId xmlns:p14="http://schemas.microsoft.com/office/powerpoint/2010/main" val="1649847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596" y="0"/>
            <a:ext cx="9144596" cy="883180"/>
          </a:xfrm>
          <a:noFill/>
          <a:ln>
            <a:noFill/>
          </a:ln>
          <a:effectLst/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chemeClr val="tx2">
                    <a:lumMod val="75000"/>
                  </a:schemeClr>
                </a:solidFill>
              </a:rPr>
              <a:t>Contratos de Construção</a:t>
            </a:r>
            <a:endParaRPr lang="pt-PT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18875" y="1124744"/>
            <a:ext cx="8229600" cy="652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2800" u="sng" dirty="0" smtClean="0">
                <a:solidFill>
                  <a:schemeClr val="tx2">
                    <a:lumMod val="75000"/>
                  </a:schemeClr>
                </a:solidFill>
              </a:rPr>
              <a:t>Segmentação de Contratos:</a:t>
            </a:r>
            <a:endParaRPr lang="pt-PT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-597" y="1643399"/>
            <a:ext cx="586408" cy="41716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3600" dirty="0" smtClean="0">
                <a:solidFill>
                  <a:schemeClr val="tx2">
                    <a:lumMod val="75000"/>
                  </a:schemeClr>
                </a:solidFill>
              </a:rPr>
              <a:t>NCRF 19  -   </a:t>
            </a:r>
            <a:r>
              <a:rPr lang="pt-PT" sz="3600" dirty="0" smtClean="0"/>
              <a:t>§8</a:t>
            </a:r>
            <a:endParaRPr lang="pt-PT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7" name="Conexão recta 6"/>
          <p:cNvCxnSpPr/>
          <p:nvPr/>
        </p:nvCxnSpPr>
        <p:spPr>
          <a:xfrm>
            <a:off x="0" y="836712"/>
            <a:ext cx="9144000" cy="0"/>
          </a:xfrm>
          <a:prstGeom prst="line">
            <a:avLst/>
          </a:prstGeom>
          <a:ln w="177800" cmpd="tri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Fluxograma: processo alternativo 8"/>
          <p:cNvSpPr/>
          <p:nvPr/>
        </p:nvSpPr>
        <p:spPr>
          <a:xfrm>
            <a:off x="4880305" y="1246226"/>
            <a:ext cx="1800199" cy="83134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0" name="CaixaDeTexto 9"/>
          <p:cNvSpPr txBox="1"/>
          <p:nvPr/>
        </p:nvSpPr>
        <p:spPr>
          <a:xfrm>
            <a:off x="4806248" y="1246226"/>
            <a:ext cx="17799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solidFill>
                  <a:schemeClr val="bg1"/>
                </a:solidFill>
              </a:rPr>
              <a:t>Um único contrato</a:t>
            </a:r>
            <a:endParaRPr lang="pt-PT" sz="2400" b="1" dirty="0">
              <a:solidFill>
                <a:schemeClr val="bg1"/>
              </a:solidFill>
            </a:endParaRPr>
          </a:p>
        </p:txBody>
      </p:sp>
      <p:sp>
        <p:nvSpPr>
          <p:cNvPr id="11" name="Seta curvada para cima 10"/>
          <p:cNvSpPr/>
          <p:nvPr/>
        </p:nvSpPr>
        <p:spPr>
          <a:xfrm>
            <a:off x="6026160" y="2272858"/>
            <a:ext cx="1872208" cy="43204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3" name="Rectângulo arredondado 12"/>
          <p:cNvSpPr/>
          <p:nvPr/>
        </p:nvSpPr>
        <p:spPr>
          <a:xfrm>
            <a:off x="6948263" y="1245877"/>
            <a:ext cx="1900211" cy="8313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7124034" y="1246575"/>
            <a:ext cx="17561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solidFill>
                  <a:schemeClr val="bg1"/>
                </a:solidFill>
              </a:rPr>
              <a:t>Vários activos</a:t>
            </a:r>
            <a:endParaRPr lang="pt-PT" sz="2400" b="1" dirty="0">
              <a:solidFill>
                <a:schemeClr val="bg1"/>
              </a:solidFill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1138505" y="2564904"/>
            <a:ext cx="758884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i="1" dirty="0"/>
              <a:t>“Quando um contrato cobrir vários activos, a construção de cada activo deve ser tratada como um contrato de construção separado quando: </a:t>
            </a:r>
            <a:endParaRPr lang="pt-PT" sz="2400" dirty="0"/>
          </a:p>
          <a:p>
            <a:pPr marL="342900" lvl="0" indent="-342900">
              <a:buFont typeface="Arial" pitchFamily="34" charset="0"/>
              <a:buChar char="•"/>
            </a:pPr>
            <a:r>
              <a:rPr lang="pt-PT" sz="2400" i="1" dirty="0"/>
              <a:t>Propostas separadas tenham sido submetidas para cada activo;</a:t>
            </a:r>
            <a:endParaRPr lang="pt-PT" sz="2400" dirty="0"/>
          </a:p>
          <a:p>
            <a:pPr marL="342900" lvl="0" indent="-342900">
              <a:buFont typeface="Arial" pitchFamily="34" charset="0"/>
              <a:buChar char="•"/>
            </a:pPr>
            <a:r>
              <a:rPr lang="pt-PT" sz="2400" i="1" dirty="0"/>
              <a:t>Cada activo tenha sido sujeito a negociação separada e a entidade contratada e o cliente tenham estado em condições de aceitar ou rejeitar a parte do contrato relacionado com cada activo; e </a:t>
            </a:r>
            <a:endParaRPr lang="pt-PT" sz="2400" dirty="0"/>
          </a:p>
          <a:p>
            <a:pPr marL="342900" lvl="0" indent="-342900">
              <a:buFont typeface="Arial" pitchFamily="34" charset="0"/>
              <a:buChar char="•"/>
            </a:pPr>
            <a:r>
              <a:rPr lang="pt-PT" sz="2400" i="1" dirty="0"/>
              <a:t>Os custos e réditos de cada activo possam ser identificados.”</a:t>
            </a:r>
            <a:endParaRPr lang="pt-PT" sz="2400" dirty="0"/>
          </a:p>
        </p:txBody>
      </p:sp>
    </p:spTree>
    <p:extLst>
      <p:ext uri="{BB962C8B-B14F-4D97-AF65-F5344CB8AC3E}">
        <p14:creationId xmlns:p14="http://schemas.microsoft.com/office/powerpoint/2010/main" val="164352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596" y="0"/>
            <a:ext cx="9144596" cy="883180"/>
          </a:xfrm>
          <a:noFill/>
          <a:ln>
            <a:noFill/>
          </a:ln>
          <a:effectLst/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chemeClr val="tx2">
                    <a:lumMod val="75000"/>
                  </a:schemeClr>
                </a:solidFill>
              </a:rPr>
              <a:t>Contratos de Construção</a:t>
            </a:r>
            <a:endParaRPr lang="pt-PT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18875" y="1124744"/>
            <a:ext cx="8229600" cy="652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2800" u="sng" dirty="0" smtClean="0">
                <a:solidFill>
                  <a:schemeClr val="tx2">
                    <a:lumMod val="75000"/>
                  </a:schemeClr>
                </a:solidFill>
              </a:rPr>
              <a:t>Rédito do contrato:</a:t>
            </a:r>
            <a:endParaRPr lang="pt-PT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-597" y="1643399"/>
            <a:ext cx="586408" cy="41716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3600" dirty="0" smtClean="0">
                <a:solidFill>
                  <a:schemeClr val="tx2">
                    <a:lumMod val="75000"/>
                  </a:schemeClr>
                </a:solidFill>
              </a:rPr>
              <a:t>NCRF 19  -   </a:t>
            </a:r>
            <a:r>
              <a:rPr lang="pt-PT" sz="3600" dirty="0" smtClean="0"/>
              <a:t>§ 11 a 15</a:t>
            </a:r>
            <a:endParaRPr lang="pt-PT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7" name="Conexão recta 6"/>
          <p:cNvCxnSpPr/>
          <p:nvPr/>
        </p:nvCxnSpPr>
        <p:spPr>
          <a:xfrm>
            <a:off x="0" y="836712"/>
            <a:ext cx="9144000" cy="0"/>
          </a:xfrm>
          <a:prstGeom prst="line">
            <a:avLst/>
          </a:prstGeom>
          <a:ln w="177800" cmpd="tri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Arredondar Rectângulo de Canto Diagonal 5"/>
          <p:cNvSpPr/>
          <p:nvPr/>
        </p:nvSpPr>
        <p:spPr>
          <a:xfrm>
            <a:off x="820805" y="1674628"/>
            <a:ext cx="5275021" cy="626270"/>
          </a:xfrm>
          <a:prstGeom prst="round2DiagRect">
            <a:avLst/>
          </a:prstGeom>
          <a:solidFill>
            <a:schemeClr val="accent1">
              <a:alpha val="5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790651" y="1690981"/>
            <a:ext cx="52750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dirty="0" smtClean="0"/>
              <a:t>Rédito do contrato</a:t>
            </a:r>
            <a:endParaRPr lang="pt-PT" sz="2800" dirty="0"/>
          </a:p>
        </p:txBody>
      </p:sp>
      <p:sp>
        <p:nvSpPr>
          <p:cNvPr id="9" name="Mais 8"/>
          <p:cNvSpPr/>
          <p:nvPr/>
        </p:nvSpPr>
        <p:spPr>
          <a:xfrm>
            <a:off x="3001442" y="2803760"/>
            <a:ext cx="697974" cy="718635"/>
          </a:xfrm>
          <a:prstGeom prst="mathPlus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0" name="Rectângulo arredondado 9"/>
          <p:cNvSpPr/>
          <p:nvPr/>
        </p:nvSpPr>
        <p:spPr>
          <a:xfrm>
            <a:off x="767000" y="2367412"/>
            <a:ext cx="2232248" cy="1512168"/>
          </a:xfrm>
          <a:prstGeom prst="roundRect">
            <a:avLst/>
          </a:prstGeom>
          <a:solidFill>
            <a:schemeClr val="accent1"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2" name="Rectângulo arredondado 11"/>
          <p:cNvSpPr/>
          <p:nvPr/>
        </p:nvSpPr>
        <p:spPr>
          <a:xfrm>
            <a:off x="3692002" y="2406993"/>
            <a:ext cx="2529649" cy="1512167"/>
          </a:xfrm>
          <a:prstGeom prst="roundRect">
            <a:avLst/>
          </a:prstGeom>
          <a:solidFill>
            <a:schemeClr val="accent1"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t-PT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820805" y="2379276"/>
            <a:ext cx="209501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200" dirty="0" smtClean="0"/>
              <a:t>A quantia inicial de rédito acordada no contrato</a:t>
            </a:r>
            <a:endParaRPr lang="pt-PT" sz="2200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3699416" y="2516470"/>
            <a:ext cx="25672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dirty="0" smtClean="0"/>
              <a:t>Variações no trabalho, reclamações e pagamentos de incentivos do contrato</a:t>
            </a:r>
            <a:endParaRPr lang="pt-PT" sz="2000" dirty="0"/>
          </a:p>
        </p:txBody>
      </p:sp>
      <p:sp>
        <p:nvSpPr>
          <p:cNvPr id="15" name="Chaveta à esquerda 14"/>
          <p:cNvSpPr/>
          <p:nvPr/>
        </p:nvSpPr>
        <p:spPr>
          <a:xfrm>
            <a:off x="6268201" y="2268302"/>
            <a:ext cx="288032" cy="2043723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arredondado 15"/>
          <p:cNvSpPr/>
          <p:nvPr/>
        </p:nvSpPr>
        <p:spPr>
          <a:xfrm>
            <a:off x="6561568" y="2026482"/>
            <a:ext cx="2051720" cy="1187763"/>
          </a:xfrm>
          <a:prstGeom prst="roundRect">
            <a:avLst/>
          </a:prstGeom>
          <a:solidFill>
            <a:schemeClr val="accent1"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7" name="CaixaDeTexto 16"/>
          <p:cNvSpPr txBox="1"/>
          <p:nvPr/>
        </p:nvSpPr>
        <p:spPr>
          <a:xfrm>
            <a:off x="6687328" y="2050976"/>
            <a:ext cx="18002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700" dirty="0" smtClean="0"/>
              <a:t>Até ao ponto que seja provável que resultem em rédito</a:t>
            </a:r>
            <a:endParaRPr lang="pt-PT" sz="1700" dirty="0"/>
          </a:p>
        </p:txBody>
      </p:sp>
      <p:sp>
        <p:nvSpPr>
          <p:cNvPr id="18" name="CaixaDeTexto 17"/>
          <p:cNvSpPr txBox="1"/>
          <p:nvPr/>
        </p:nvSpPr>
        <p:spPr>
          <a:xfrm>
            <a:off x="6672106" y="3522395"/>
            <a:ext cx="194118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700" dirty="0" smtClean="0"/>
              <a:t>Estejam em condições de serem fiavelmente mensurados</a:t>
            </a:r>
            <a:endParaRPr lang="pt-PT" sz="1700" dirty="0"/>
          </a:p>
        </p:txBody>
      </p:sp>
      <p:sp>
        <p:nvSpPr>
          <p:cNvPr id="19" name="CaixaDeTexto 18"/>
          <p:cNvSpPr txBox="1"/>
          <p:nvPr/>
        </p:nvSpPr>
        <p:spPr>
          <a:xfrm>
            <a:off x="767000" y="3933237"/>
            <a:ext cx="564521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 smtClean="0"/>
              <a:t>Variação:</a:t>
            </a:r>
            <a:r>
              <a:rPr lang="pt-PT" dirty="0" smtClean="0"/>
              <a:t> Instrução dada pelo cliente para uma alteração no âmbito do trabalho a ser executado.</a:t>
            </a:r>
          </a:p>
          <a:p>
            <a:r>
              <a:rPr lang="pt-PT" dirty="0" smtClean="0"/>
              <a:t/>
            </a:r>
            <a:br>
              <a:rPr lang="pt-PT" dirty="0" smtClean="0"/>
            </a:br>
            <a:r>
              <a:rPr lang="pt-PT" b="1" dirty="0" smtClean="0"/>
              <a:t>Reclamações: </a:t>
            </a:r>
            <a:r>
              <a:rPr lang="pt-PT" dirty="0" smtClean="0"/>
              <a:t>Uma quantia que o contratador procura cobrar do cliente ou de uma outra terceira parte como reembolso de custos não incluídos no preço do contrato.</a:t>
            </a:r>
          </a:p>
          <a:p>
            <a:r>
              <a:rPr lang="pt-PT" dirty="0" smtClean="0"/>
              <a:t/>
            </a:r>
            <a:br>
              <a:rPr lang="pt-PT" dirty="0" smtClean="0"/>
            </a:br>
            <a:r>
              <a:rPr lang="pt-PT" b="1" dirty="0" smtClean="0"/>
              <a:t>Incentivos:  </a:t>
            </a:r>
            <a:r>
              <a:rPr lang="pt-PT" dirty="0" smtClean="0"/>
              <a:t>quantias adicionais pagas ao contratador se os níveis de desemprenho especificados forem atingidos ou excedidos.</a:t>
            </a:r>
            <a:endParaRPr lang="pt-PT" dirty="0"/>
          </a:p>
        </p:txBody>
      </p:sp>
      <p:sp>
        <p:nvSpPr>
          <p:cNvPr id="21" name="Rectângulo arredondado 20"/>
          <p:cNvSpPr/>
          <p:nvPr/>
        </p:nvSpPr>
        <p:spPr>
          <a:xfrm>
            <a:off x="6556233" y="3400025"/>
            <a:ext cx="2051720" cy="1383511"/>
          </a:xfrm>
          <a:prstGeom prst="roundRect">
            <a:avLst/>
          </a:prstGeom>
          <a:solidFill>
            <a:schemeClr val="accent1"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218455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ângulo arredondado 7"/>
          <p:cNvSpPr/>
          <p:nvPr/>
        </p:nvSpPr>
        <p:spPr>
          <a:xfrm>
            <a:off x="870187" y="1740204"/>
            <a:ext cx="1152128" cy="4607551"/>
          </a:xfrm>
          <a:prstGeom prst="roundRect">
            <a:avLst/>
          </a:prstGeom>
          <a:solidFill>
            <a:schemeClr val="accent1"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596" y="0"/>
            <a:ext cx="9144596" cy="883180"/>
          </a:xfrm>
          <a:noFill/>
          <a:ln>
            <a:noFill/>
          </a:ln>
          <a:effectLst/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chemeClr val="tx2">
                    <a:lumMod val="75000"/>
                  </a:schemeClr>
                </a:solidFill>
              </a:rPr>
              <a:t>Contratos de Construção</a:t>
            </a:r>
            <a:endParaRPr lang="pt-PT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1774796" y="1955267"/>
            <a:ext cx="6768752" cy="5080322"/>
          </a:xfrm>
        </p:spPr>
        <p:txBody>
          <a:bodyPr>
            <a:normAutofit fontScale="77500" lnSpcReduction="20000"/>
          </a:bodyPr>
          <a:lstStyle/>
          <a:p>
            <a:pPr lvl="1">
              <a:buFont typeface="Wingdings" pitchFamily="2" charset="2"/>
              <a:buChar char="Ø"/>
            </a:pPr>
            <a:r>
              <a:rPr lang="pt-PT" sz="2900" dirty="0"/>
              <a:t>Custos de mão-de-obra, incluindo </a:t>
            </a:r>
            <a:r>
              <a:rPr lang="pt-PT" sz="2900" dirty="0" smtClean="0"/>
              <a:t>supervisão;</a:t>
            </a:r>
          </a:p>
          <a:p>
            <a:pPr lvl="1">
              <a:buFont typeface="Wingdings" pitchFamily="2" charset="2"/>
              <a:buChar char="Ø"/>
            </a:pPr>
            <a:r>
              <a:rPr lang="pt-PT" sz="2900" dirty="0" smtClean="0"/>
              <a:t>Custos </a:t>
            </a:r>
            <a:r>
              <a:rPr lang="pt-PT" sz="2900" dirty="0"/>
              <a:t>de materiais usados na construção</a:t>
            </a:r>
            <a:r>
              <a:rPr lang="pt-PT" sz="2900" dirty="0" smtClean="0"/>
              <a:t>;</a:t>
            </a:r>
          </a:p>
          <a:p>
            <a:pPr lvl="1">
              <a:buFont typeface="Wingdings" pitchFamily="2" charset="2"/>
              <a:buChar char="Ø"/>
            </a:pPr>
            <a:r>
              <a:rPr lang="pt-PT" sz="2900" dirty="0" smtClean="0"/>
              <a:t>Depreciação </a:t>
            </a:r>
            <a:r>
              <a:rPr lang="pt-PT" sz="2900" dirty="0"/>
              <a:t>de activos fixos tangíveis utilizados no contrato</a:t>
            </a:r>
            <a:r>
              <a:rPr lang="pt-PT" sz="2900" dirty="0" smtClean="0"/>
              <a:t>;</a:t>
            </a:r>
          </a:p>
          <a:p>
            <a:pPr lvl="1">
              <a:buFont typeface="Wingdings" pitchFamily="2" charset="2"/>
              <a:buChar char="Ø"/>
            </a:pPr>
            <a:r>
              <a:rPr lang="pt-PT" sz="2900" dirty="0" smtClean="0"/>
              <a:t>Custos </a:t>
            </a:r>
            <a:r>
              <a:rPr lang="pt-PT" sz="2900" dirty="0"/>
              <a:t>de movimentar os activos tangíveis e os materiais para e d local do contrato;</a:t>
            </a:r>
          </a:p>
          <a:p>
            <a:pPr lvl="1">
              <a:buFont typeface="Wingdings" pitchFamily="2" charset="2"/>
              <a:buChar char="Ø"/>
            </a:pPr>
            <a:r>
              <a:rPr lang="pt-PT" sz="2900" dirty="0"/>
              <a:t>Custos de alugar instalações e equipamentos</a:t>
            </a:r>
            <a:r>
              <a:rPr lang="pt-PT" sz="2900" dirty="0" smtClean="0"/>
              <a:t>;</a:t>
            </a:r>
          </a:p>
          <a:p>
            <a:pPr lvl="1">
              <a:buFont typeface="Wingdings" pitchFamily="2" charset="2"/>
              <a:buChar char="Ø"/>
            </a:pPr>
            <a:r>
              <a:rPr lang="pt-PT" sz="2900" dirty="0" smtClean="0"/>
              <a:t>Custos </a:t>
            </a:r>
            <a:r>
              <a:rPr lang="pt-PT" sz="2900" dirty="0"/>
              <a:t>de concepção e de assistência técnica que estejam directamente relacionados com o contrato</a:t>
            </a:r>
            <a:r>
              <a:rPr lang="pt-PT" sz="2900" dirty="0" smtClean="0"/>
              <a:t>;</a:t>
            </a:r>
          </a:p>
          <a:p>
            <a:pPr lvl="1">
              <a:buFont typeface="Wingdings" pitchFamily="2" charset="2"/>
              <a:buChar char="Ø"/>
            </a:pPr>
            <a:r>
              <a:rPr lang="pt-PT" sz="2900" dirty="0" smtClean="0"/>
              <a:t>Custos </a:t>
            </a:r>
            <a:r>
              <a:rPr lang="pt-PT" sz="2900" dirty="0"/>
              <a:t>estimados de rectificar os trabalhos, incluindo os custos esperados de garantia; </a:t>
            </a:r>
            <a:r>
              <a:rPr lang="pt-PT" sz="2900" dirty="0" smtClean="0"/>
              <a:t>e</a:t>
            </a:r>
          </a:p>
          <a:p>
            <a:pPr lvl="1">
              <a:buFont typeface="Wingdings" pitchFamily="2" charset="2"/>
              <a:buChar char="Ø"/>
            </a:pPr>
            <a:r>
              <a:rPr lang="pt-PT" sz="2900" dirty="0" smtClean="0"/>
              <a:t>Reivindicações </a:t>
            </a:r>
            <a:r>
              <a:rPr lang="pt-PT" sz="2900" dirty="0"/>
              <a:t>de terceiras partes.</a:t>
            </a:r>
          </a:p>
          <a:p>
            <a:pPr marL="0" indent="0">
              <a:buNone/>
            </a:pPr>
            <a:endParaRPr lang="pt-PT" dirty="0"/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18875" y="1124744"/>
            <a:ext cx="8229600" cy="652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2800" u="sng" dirty="0" smtClean="0">
                <a:solidFill>
                  <a:schemeClr val="tx2">
                    <a:lumMod val="75000"/>
                  </a:schemeClr>
                </a:solidFill>
              </a:rPr>
              <a:t>Custos do contrato:</a:t>
            </a:r>
            <a:endParaRPr lang="pt-PT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-597" y="1643399"/>
            <a:ext cx="586408" cy="41716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3600" dirty="0" smtClean="0">
                <a:solidFill>
                  <a:schemeClr val="tx2">
                    <a:lumMod val="75000"/>
                  </a:schemeClr>
                </a:solidFill>
              </a:rPr>
              <a:t>NCRF 19  -   </a:t>
            </a:r>
            <a:r>
              <a:rPr lang="pt-PT" sz="3600" dirty="0" smtClean="0"/>
              <a:t>§ 16 a 21</a:t>
            </a:r>
            <a:endParaRPr lang="pt-PT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7" name="Conexão recta 6"/>
          <p:cNvCxnSpPr/>
          <p:nvPr/>
        </p:nvCxnSpPr>
        <p:spPr>
          <a:xfrm>
            <a:off x="0" y="836712"/>
            <a:ext cx="9144000" cy="0"/>
          </a:xfrm>
          <a:prstGeom prst="line">
            <a:avLst/>
          </a:prstGeom>
          <a:ln w="177800" cmpd="tri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aixaDeTexto 5"/>
          <p:cNvSpPr txBox="1"/>
          <p:nvPr/>
        </p:nvSpPr>
        <p:spPr>
          <a:xfrm>
            <a:off x="984586" y="1847735"/>
            <a:ext cx="923330" cy="4392488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pt-PT" sz="2400" dirty="0" smtClean="0"/>
              <a:t>Custos directamente relacionados com o contrato especifico:</a:t>
            </a:r>
            <a:endParaRPr lang="pt-PT" sz="2400" dirty="0"/>
          </a:p>
        </p:txBody>
      </p:sp>
    </p:spTree>
    <p:extLst>
      <p:ext uri="{BB962C8B-B14F-4D97-AF65-F5344CB8AC3E}">
        <p14:creationId xmlns:p14="http://schemas.microsoft.com/office/powerpoint/2010/main" val="4267069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ângulo arredondado 7"/>
          <p:cNvSpPr/>
          <p:nvPr/>
        </p:nvSpPr>
        <p:spPr>
          <a:xfrm>
            <a:off x="779814" y="1740204"/>
            <a:ext cx="1323995" cy="4607551"/>
          </a:xfrm>
          <a:prstGeom prst="roundRect">
            <a:avLst/>
          </a:prstGeom>
          <a:solidFill>
            <a:schemeClr val="accent1"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596" y="0"/>
            <a:ext cx="9144596" cy="883180"/>
          </a:xfrm>
          <a:noFill/>
          <a:ln>
            <a:noFill/>
          </a:ln>
          <a:effectLst/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chemeClr val="tx2">
                    <a:lumMod val="75000"/>
                  </a:schemeClr>
                </a:solidFill>
              </a:rPr>
              <a:t>Contratos de Construção</a:t>
            </a:r>
            <a:endParaRPr lang="pt-PT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1763688" y="1847735"/>
            <a:ext cx="7380312" cy="5010265"/>
          </a:xfrm>
        </p:spPr>
        <p:txBody>
          <a:bodyPr>
            <a:noAutofit/>
          </a:bodyPr>
          <a:lstStyle/>
          <a:p>
            <a:pPr lvl="1">
              <a:buFont typeface="Wingdings" pitchFamily="2" charset="2"/>
              <a:buChar char="Ø"/>
            </a:pPr>
            <a:r>
              <a:rPr lang="pt-PT" sz="1900" dirty="0"/>
              <a:t>Seguros</a:t>
            </a:r>
            <a:r>
              <a:rPr lang="pt-PT" sz="1900" dirty="0" smtClean="0"/>
              <a:t>;</a:t>
            </a:r>
          </a:p>
          <a:p>
            <a:pPr lvl="1">
              <a:buFont typeface="Wingdings" pitchFamily="2" charset="2"/>
              <a:buChar char="Ø"/>
            </a:pPr>
            <a:endParaRPr lang="pt-PT" sz="1900" dirty="0"/>
          </a:p>
          <a:p>
            <a:pPr lvl="1">
              <a:buFont typeface="Wingdings" pitchFamily="2" charset="2"/>
              <a:buChar char="Ø"/>
            </a:pPr>
            <a:r>
              <a:rPr lang="pt-PT" sz="1900" dirty="0"/>
              <a:t>Os custos de concepção e assistência técnica que não estejam relacionados com um contrato específico; </a:t>
            </a:r>
            <a:r>
              <a:rPr lang="pt-PT" sz="1900" dirty="0" smtClean="0"/>
              <a:t>e</a:t>
            </a:r>
          </a:p>
          <a:p>
            <a:pPr lvl="1">
              <a:buFont typeface="Wingdings" pitchFamily="2" charset="2"/>
              <a:buChar char="Ø"/>
            </a:pPr>
            <a:endParaRPr lang="pt-PT" sz="1900" dirty="0" smtClean="0"/>
          </a:p>
          <a:p>
            <a:pPr lvl="1">
              <a:buFont typeface="Wingdings" pitchFamily="2" charset="2"/>
              <a:buChar char="Ø"/>
            </a:pPr>
            <a:r>
              <a:rPr lang="pt-PT" sz="1900" dirty="0" smtClean="0"/>
              <a:t>Gastos </a:t>
            </a:r>
            <a:r>
              <a:rPr lang="pt-PT" sz="1900" dirty="0"/>
              <a:t>gerais de construção</a:t>
            </a:r>
            <a:r>
              <a:rPr lang="pt-PT" sz="1900" dirty="0" smtClean="0"/>
              <a:t>.</a:t>
            </a:r>
          </a:p>
          <a:p>
            <a:pPr lvl="2">
              <a:buFont typeface="Wingdings" pitchFamily="2" charset="2"/>
              <a:buChar char="ü"/>
            </a:pPr>
            <a:r>
              <a:rPr lang="pt-PT" sz="1900" dirty="0" smtClean="0"/>
              <a:t>Custos com o processamento de salários;</a:t>
            </a:r>
          </a:p>
          <a:p>
            <a:pPr lvl="2">
              <a:buFont typeface="Wingdings" pitchFamily="2" charset="2"/>
              <a:buChar char="ü"/>
            </a:pPr>
            <a:r>
              <a:rPr lang="pt-PT" sz="1900" dirty="0" smtClean="0"/>
              <a:t>Custos de empréstimos obtidos quando o contratador adopte o tratamento alternativo permitido na NCRF10 – Custos de empréstimos obtidos.</a:t>
            </a:r>
          </a:p>
          <a:p>
            <a:pPr marL="914400" lvl="2" indent="0">
              <a:buNone/>
            </a:pPr>
            <a:endParaRPr lang="pt-PT" sz="1900" dirty="0"/>
          </a:p>
          <a:p>
            <a:pPr marL="914400" lvl="2" indent="0">
              <a:buNone/>
            </a:pPr>
            <a:r>
              <a:rPr lang="pt-PT" sz="1900" dirty="0" smtClean="0"/>
              <a:t>Tais custos são imputados usando métodos que sejam sistemáticos e racionais e sejam aplicados consistentemente a todos os custos que tenham características semelhantes.</a:t>
            </a:r>
            <a:endParaRPr lang="pt-PT" sz="1900" dirty="0"/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18875" y="1124744"/>
            <a:ext cx="8229600" cy="652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2800" u="sng" dirty="0" smtClean="0">
                <a:solidFill>
                  <a:schemeClr val="tx2">
                    <a:lumMod val="75000"/>
                  </a:schemeClr>
                </a:solidFill>
              </a:rPr>
              <a:t>Custos do contrato:</a:t>
            </a:r>
            <a:endParaRPr lang="pt-PT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-597" y="1643399"/>
            <a:ext cx="586408" cy="41716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3600" dirty="0" smtClean="0">
                <a:solidFill>
                  <a:schemeClr val="tx2">
                    <a:lumMod val="75000"/>
                  </a:schemeClr>
                </a:solidFill>
              </a:rPr>
              <a:t>NCRF 19  -   </a:t>
            </a:r>
            <a:r>
              <a:rPr lang="pt-PT" sz="3600" dirty="0" smtClean="0"/>
              <a:t>§ 16 a 21</a:t>
            </a:r>
            <a:endParaRPr lang="pt-PT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7" name="Conexão recta 6"/>
          <p:cNvCxnSpPr/>
          <p:nvPr/>
        </p:nvCxnSpPr>
        <p:spPr>
          <a:xfrm>
            <a:off x="0" y="836712"/>
            <a:ext cx="9144000" cy="0"/>
          </a:xfrm>
          <a:prstGeom prst="line">
            <a:avLst/>
          </a:prstGeom>
          <a:ln w="177800" cmpd="tri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aixaDeTexto 5"/>
          <p:cNvSpPr txBox="1"/>
          <p:nvPr/>
        </p:nvSpPr>
        <p:spPr>
          <a:xfrm>
            <a:off x="811147" y="1847735"/>
            <a:ext cx="1292662" cy="4392488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pt-PT" sz="2400" dirty="0" smtClean="0"/>
              <a:t>Atribuíveis á actividade em geral e possam ser imputados ao contrato:</a:t>
            </a:r>
            <a:endParaRPr lang="pt-PT" sz="2400" dirty="0"/>
          </a:p>
        </p:txBody>
      </p:sp>
    </p:spTree>
    <p:extLst>
      <p:ext uri="{BB962C8B-B14F-4D97-AF65-F5344CB8AC3E}">
        <p14:creationId xmlns:p14="http://schemas.microsoft.com/office/powerpoint/2010/main" val="244154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ângulo arredondado 24"/>
          <p:cNvSpPr/>
          <p:nvPr/>
        </p:nvSpPr>
        <p:spPr>
          <a:xfrm>
            <a:off x="820805" y="4509120"/>
            <a:ext cx="8177258" cy="2348880"/>
          </a:xfrm>
          <a:prstGeom prst="roundRect">
            <a:avLst/>
          </a:prstGeom>
          <a:solidFill>
            <a:schemeClr val="accent1"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596" y="0"/>
            <a:ext cx="9144596" cy="883180"/>
          </a:xfrm>
          <a:noFill/>
          <a:ln>
            <a:noFill/>
          </a:ln>
          <a:effectLst/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chemeClr val="tx2">
                    <a:lumMod val="75000"/>
                  </a:schemeClr>
                </a:solidFill>
              </a:rPr>
              <a:t>Contratos de Construção</a:t>
            </a:r>
            <a:endParaRPr lang="pt-PT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18875" y="1124744"/>
            <a:ext cx="8229600" cy="652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2800" u="sng" dirty="0" smtClean="0">
                <a:solidFill>
                  <a:schemeClr val="tx2">
                    <a:lumMod val="75000"/>
                  </a:schemeClr>
                </a:solidFill>
              </a:rPr>
              <a:t>Custos do contrato:</a:t>
            </a:r>
            <a:endParaRPr lang="pt-PT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-597" y="1643399"/>
            <a:ext cx="586408" cy="41716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3600" dirty="0" smtClean="0">
                <a:solidFill>
                  <a:schemeClr val="tx2">
                    <a:lumMod val="75000"/>
                  </a:schemeClr>
                </a:solidFill>
              </a:rPr>
              <a:t>NCRF 19  -   </a:t>
            </a:r>
            <a:r>
              <a:rPr lang="pt-PT" sz="3600" dirty="0" smtClean="0"/>
              <a:t>§ 16 a 21</a:t>
            </a:r>
            <a:endParaRPr lang="pt-PT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7" name="Conexão recta 6"/>
          <p:cNvCxnSpPr/>
          <p:nvPr/>
        </p:nvCxnSpPr>
        <p:spPr>
          <a:xfrm>
            <a:off x="0" y="836712"/>
            <a:ext cx="9144000" cy="0"/>
          </a:xfrm>
          <a:prstGeom prst="line">
            <a:avLst/>
          </a:prstGeom>
          <a:ln w="177800" cmpd="tri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Arredondar Rectângulo de Canto Diagonal 5"/>
          <p:cNvSpPr/>
          <p:nvPr/>
        </p:nvSpPr>
        <p:spPr>
          <a:xfrm>
            <a:off x="820805" y="1674628"/>
            <a:ext cx="8177258" cy="626270"/>
          </a:xfrm>
          <a:prstGeom prst="round2DiagRect">
            <a:avLst/>
          </a:prstGeom>
          <a:solidFill>
            <a:schemeClr val="accent1">
              <a:alpha val="5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1403648" y="1659639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600" dirty="0" smtClean="0">
                <a:solidFill>
                  <a:schemeClr val="bg1"/>
                </a:solidFill>
              </a:rPr>
              <a:t>Custos do contrato</a:t>
            </a:r>
            <a:endParaRPr lang="pt-PT" sz="3600" dirty="0">
              <a:solidFill>
                <a:schemeClr val="bg1"/>
              </a:solidFill>
            </a:endParaRPr>
          </a:p>
        </p:txBody>
      </p:sp>
      <p:sp>
        <p:nvSpPr>
          <p:cNvPr id="9" name="Mais 8"/>
          <p:cNvSpPr/>
          <p:nvPr/>
        </p:nvSpPr>
        <p:spPr>
          <a:xfrm>
            <a:off x="3001442" y="2818871"/>
            <a:ext cx="588166" cy="703524"/>
          </a:xfrm>
          <a:prstGeom prst="mathPlus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0" name="Rectângulo arredondado 9"/>
          <p:cNvSpPr/>
          <p:nvPr/>
        </p:nvSpPr>
        <p:spPr>
          <a:xfrm>
            <a:off x="767000" y="2367411"/>
            <a:ext cx="2232248" cy="1753173"/>
          </a:xfrm>
          <a:prstGeom prst="roundRect">
            <a:avLst/>
          </a:prstGeom>
          <a:solidFill>
            <a:schemeClr val="accent1"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2" name="Rectângulo arredondado 11"/>
          <p:cNvSpPr/>
          <p:nvPr/>
        </p:nvSpPr>
        <p:spPr>
          <a:xfrm>
            <a:off x="3593473" y="2406993"/>
            <a:ext cx="2529649" cy="1713592"/>
          </a:xfrm>
          <a:prstGeom prst="roundRect">
            <a:avLst/>
          </a:prstGeom>
          <a:solidFill>
            <a:schemeClr val="accent1"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t-PT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767000" y="2516469"/>
            <a:ext cx="209501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dirty="0" smtClean="0"/>
              <a:t>Directamente relacionados com o contrato especifico</a:t>
            </a:r>
            <a:r>
              <a:rPr lang="pt-PT" sz="2200" dirty="0" smtClean="0"/>
              <a:t>.</a:t>
            </a:r>
            <a:endParaRPr lang="pt-PT" sz="2200" dirty="0"/>
          </a:p>
        </p:txBody>
      </p:sp>
      <p:sp>
        <p:nvSpPr>
          <p:cNvPr id="18" name="CaixaDeTexto 17"/>
          <p:cNvSpPr txBox="1"/>
          <p:nvPr/>
        </p:nvSpPr>
        <p:spPr>
          <a:xfrm>
            <a:off x="6830217" y="2516469"/>
            <a:ext cx="216784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/>
              <a:t>Outros que sejam especificamente debitáveis ao cliente nos termos do contrato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820805" y="4799338"/>
            <a:ext cx="817725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buFont typeface="Wingdings" pitchFamily="2" charset="2"/>
              <a:buChar char="v"/>
            </a:pPr>
            <a:r>
              <a:rPr lang="pt-PT" dirty="0"/>
              <a:t>Custos administrativos gerais cujo reembolso não esteja especificamente no contrato;</a:t>
            </a:r>
          </a:p>
          <a:p>
            <a:pPr marL="742950" lvl="1" indent="-285750">
              <a:buFont typeface="Wingdings" pitchFamily="2" charset="2"/>
              <a:buChar char="v"/>
            </a:pPr>
            <a:r>
              <a:rPr lang="pt-PT" dirty="0"/>
              <a:t>Custos de vender;</a:t>
            </a:r>
          </a:p>
          <a:p>
            <a:pPr marL="742950" lvl="1" indent="-285750">
              <a:buFont typeface="Wingdings" pitchFamily="2" charset="2"/>
              <a:buChar char="v"/>
            </a:pPr>
            <a:r>
              <a:rPr lang="pt-PT" dirty="0"/>
              <a:t>Custos de pesquisa e desenvolvimento cujo reembolso não esteja especificado no contrato; e</a:t>
            </a:r>
          </a:p>
          <a:p>
            <a:pPr marL="742950" lvl="1" indent="-285750">
              <a:buFont typeface="Wingdings" pitchFamily="2" charset="2"/>
              <a:buChar char="v"/>
            </a:pPr>
            <a:r>
              <a:rPr lang="pt-PT" dirty="0"/>
              <a:t>Depreciação de instalações e equipamentos ociosos que não sejam usados num contrato particular.</a:t>
            </a:r>
          </a:p>
        </p:txBody>
      </p:sp>
      <p:sp>
        <p:nvSpPr>
          <p:cNvPr id="21" name="Rectângulo arredondado 20"/>
          <p:cNvSpPr/>
          <p:nvPr/>
        </p:nvSpPr>
        <p:spPr>
          <a:xfrm>
            <a:off x="6774328" y="2516469"/>
            <a:ext cx="2223735" cy="1604116"/>
          </a:xfrm>
          <a:prstGeom prst="roundRect">
            <a:avLst/>
          </a:prstGeom>
          <a:solidFill>
            <a:schemeClr val="accent1"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2" name="Mais 21"/>
          <p:cNvSpPr/>
          <p:nvPr/>
        </p:nvSpPr>
        <p:spPr>
          <a:xfrm>
            <a:off x="6221651" y="2811314"/>
            <a:ext cx="588166" cy="703524"/>
          </a:xfrm>
          <a:prstGeom prst="mathPlus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3" name="CaixaDeTexto 2"/>
          <p:cNvSpPr txBox="1"/>
          <p:nvPr/>
        </p:nvSpPr>
        <p:spPr>
          <a:xfrm>
            <a:off x="3507949" y="2672196"/>
            <a:ext cx="2657303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dirty="0" smtClean="0"/>
              <a:t>Atribuíveis á actividade em geral e possam ser imputados ao contrato</a:t>
            </a:r>
          </a:p>
          <a:p>
            <a:endParaRPr lang="pt-PT" dirty="0"/>
          </a:p>
        </p:txBody>
      </p:sp>
      <p:sp>
        <p:nvSpPr>
          <p:cNvPr id="26" name="Menos 25"/>
          <p:cNvSpPr/>
          <p:nvPr/>
        </p:nvSpPr>
        <p:spPr>
          <a:xfrm>
            <a:off x="4572000" y="4064383"/>
            <a:ext cx="576064" cy="532552"/>
          </a:xfrm>
          <a:prstGeom prst="mathMinus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528884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596" y="0"/>
            <a:ext cx="9144596" cy="883180"/>
          </a:xfrm>
          <a:noFill/>
          <a:ln>
            <a:noFill/>
          </a:ln>
          <a:effectLst/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chemeClr val="tx2">
                    <a:lumMod val="75000"/>
                  </a:schemeClr>
                </a:solidFill>
              </a:rPr>
              <a:t>Contratos de Construção</a:t>
            </a:r>
            <a:endParaRPr lang="pt-PT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18875" y="1124744"/>
            <a:ext cx="8229600" cy="652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2800" u="sng" dirty="0" smtClean="0">
                <a:solidFill>
                  <a:schemeClr val="tx2">
                    <a:lumMod val="75000"/>
                  </a:schemeClr>
                </a:solidFill>
              </a:rPr>
              <a:t>Reconhecimento do rédito e dos gastos do contrato:</a:t>
            </a:r>
            <a:endParaRPr lang="pt-PT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-597" y="1643399"/>
            <a:ext cx="586408" cy="41716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3600" dirty="0" smtClean="0">
                <a:solidFill>
                  <a:schemeClr val="tx2">
                    <a:lumMod val="75000"/>
                  </a:schemeClr>
                </a:solidFill>
              </a:rPr>
              <a:t>NCRF 19  -   </a:t>
            </a:r>
            <a:r>
              <a:rPr lang="pt-PT" sz="3600" dirty="0" smtClean="0"/>
              <a:t>§22 a §35 </a:t>
            </a:r>
            <a:endParaRPr lang="pt-PT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7" name="Conexão recta 6"/>
          <p:cNvCxnSpPr/>
          <p:nvPr/>
        </p:nvCxnSpPr>
        <p:spPr>
          <a:xfrm>
            <a:off x="0" y="836712"/>
            <a:ext cx="9144000" cy="0"/>
          </a:xfrm>
          <a:prstGeom prst="line">
            <a:avLst/>
          </a:prstGeom>
          <a:ln w="177800" cmpd="tri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Arredondar Rectângulo de Canto Diagonal 5"/>
          <p:cNvSpPr/>
          <p:nvPr/>
        </p:nvSpPr>
        <p:spPr>
          <a:xfrm>
            <a:off x="3995936" y="1643399"/>
            <a:ext cx="1260140" cy="4881945"/>
          </a:xfrm>
          <a:prstGeom prst="round2DiagRect">
            <a:avLst/>
          </a:prstGeom>
          <a:solidFill>
            <a:schemeClr val="accent1"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4164341" y="1643399"/>
            <a:ext cx="923330" cy="488194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pt-PT" sz="2400" b="1" dirty="0" smtClean="0">
                <a:solidFill>
                  <a:srgbClr val="0070C0"/>
                </a:solidFill>
              </a:rPr>
              <a:t>RECONHECIMENTO DE RÉDITOS E GASTOS</a:t>
            </a:r>
            <a:endParaRPr lang="pt-PT" sz="2400" b="1" dirty="0">
              <a:solidFill>
                <a:srgbClr val="0070C0"/>
              </a:solidFill>
            </a:endParaRPr>
          </a:p>
        </p:txBody>
      </p:sp>
      <p:sp>
        <p:nvSpPr>
          <p:cNvPr id="9" name="Seta para a direita 8"/>
          <p:cNvSpPr/>
          <p:nvPr/>
        </p:nvSpPr>
        <p:spPr>
          <a:xfrm>
            <a:off x="5256076" y="2204864"/>
            <a:ext cx="756084" cy="792088"/>
          </a:xfrm>
          <a:prstGeom prst="rightArrow">
            <a:avLst/>
          </a:prstGeom>
          <a:solidFill>
            <a:schemeClr val="accent1"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0" name="Seta para a esquerda 9"/>
          <p:cNvSpPr/>
          <p:nvPr/>
        </p:nvSpPr>
        <p:spPr>
          <a:xfrm>
            <a:off x="3131840" y="5229200"/>
            <a:ext cx="864096" cy="720080"/>
          </a:xfrm>
          <a:prstGeom prst="leftArrow">
            <a:avLst/>
          </a:prstGeom>
          <a:solidFill>
            <a:schemeClr val="accent1"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1" name="Rectângulo 10"/>
          <p:cNvSpPr/>
          <p:nvPr/>
        </p:nvSpPr>
        <p:spPr>
          <a:xfrm>
            <a:off x="6149798" y="1988840"/>
            <a:ext cx="2692299" cy="1368152"/>
          </a:xfrm>
          <a:prstGeom prst="rect">
            <a:avLst/>
          </a:prstGeom>
          <a:solidFill>
            <a:schemeClr val="accent2">
              <a:lumMod val="40000"/>
              <a:lumOff val="60000"/>
              <a:alpha val="1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6149798" y="2033553"/>
            <a:ext cx="26922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dirty="0" smtClean="0"/>
              <a:t>Desfecho de um contrato de construção não pode ser fiavelmente estimado</a:t>
            </a:r>
            <a:endParaRPr lang="pt-PT" sz="2000" dirty="0"/>
          </a:p>
        </p:txBody>
      </p:sp>
      <p:cxnSp>
        <p:nvCxnSpPr>
          <p:cNvPr id="14" name="Conexão recta unidireccional 13"/>
          <p:cNvCxnSpPr>
            <a:stCxn id="11" idx="2"/>
          </p:cNvCxnSpPr>
          <p:nvPr/>
        </p:nvCxnSpPr>
        <p:spPr>
          <a:xfrm flipH="1">
            <a:off x="7495947" y="3356992"/>
            <a:ext cx="1" cy="727379"/>
          </a:xfrm>
          <a:prstGeom prst="straightConnector1">
            <a:avLst/>
          </a:prstGeom>
          <a:ln w="88900" cmpd="sng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6077789" y="4117025"/>
            <a:ext cx="2836315" cy="1728192"/>
          </a:xfrm>
          <a:prstGeom prst="ellipse">
            <a:avLst/>
          </a:prstGeom>
          <a:solidFill>
            <a:schemeClr val="accent2">
              <a:lumMod val="40000"/>
              <a:lumOff val="60000"/>
              <a:alpha val="32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7" name="CaixaDeTexto 16"/>
          <p:cNvSpPr txBox="1"/>
          <p:nvPr/>
        </p:nvSpPr>
        <p:spPr>
          <a:xfrm>
            <a:off x="6631850" y="4473289"/>
            <a:ext cx="17281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dirty="0" smtClean="0"/>
              <a:t>Não existem estimativas fiáveis</a:t>
            </a:r>
            <a:endParaRPr lang="pt-PT" sz="2000" dirty="0"/>
          </a:p>
        </p:txBody>
      </p:sp>
      <p:sp>
        <p:nvSpPr>
          <p:cNvPr id="18" name="Rectângulo 17"/>
          <p:cNvSpPr/>
          <p:nvPr/>
        </p:nvSpPr>
        <p:spPr>
          <a:xfrm>
            <a:off x="715419" y="4706065"/>
            <a:ext cx="2304256" cy="1800200"/>
          </a:xfrm>
          <a:prstGeom prst="rect">
            <a:avLst/>
          </a:prstGeom>
          <a:solidFill>
            <a:schemeClr val="accent3">
              <a:lumMod val="75000"/>
              <a:alpha val="38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9" name="CaixaDeTexto 18"/>
          <p:cNvSpPr txBox="1"/>
          <p:nvPr/>
        </p:nvSpPr>
        <p:spPr>
          <a:xfrm>
            <a:off x="715419" y="4790557"/>
            <a:ext cx="230425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dirty="0" smtClean="0"/>
              <a:t>Desfecho de um contrato de construção pode ser fiavelmente estimado</a:t>
            </a:r>
            <a:endParaRPr lang="pt-PT" sz="2000" dirty="0"/>
          </a:p>
        </p:txBody>
      </p:sp>
      <p:cxnSp>
        <p:nvCxnSpPr>
          <p:cNvPr id="20" name="Conexão recta unidireccional 19"/>
          <p:cNvCxnSpPr/>
          <p:nvPr/>
        </p:nvCxnSpPr>
        <p:spPr>
          <a:xfrm flipV="1">
            <a:off x="1867547" y="3845618"/>
            <a:ext cx="1" cy="860447"/>
          </a:xfrm>
          <a:prstGeom prst="straightConnector1">
            <a:avLst/>
          </a:prstGeom>
          <a:ln w="88900" cmpd="sng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721145" y="2204864"/>
            <a:ext cx="2376264" cy="1640754"/>
          </a:xfrm>
          <a:prstGeom prst="ellipse">
            <a:avLst/>
          </a:prstGeom>
          <a:solidFill>
            <a:schemeClr val="accent3">
              <a:lumMod val="75000"/>
              <a:alpha val="4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3" name="CaixaDeTexto 22"/>
          <p:cNvSpPr txBox="1"/>
          <p:nvPr/>
        </p:nvSpPr>
        <p:spPr>
          <a:xfrm>
            <a:off x="1009177" y="2628757"/>
            <a:ext cx="1800200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900" dirty="0" smtClean="0"/>
              <a:t>Existem estimativas fiáveis</a:t>
            </a:r>
            <a:endParaRPr lang="pt-PT" sz="1900" dirty="0"/>
          </a:p>
        </p:txBody>
      </p:sp>
    </p:spTree>
    <p:extLst>
      <p:ext uri="{BB962C8B-B14F-4D97-AF65-F5344CB8AC3E}">
        <p14:creationId xmlns:p14="http://schemas.microsoft.com/office/powerpoint/2010/main" val="163256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ângulo arredondado 7"/>
          <p:cNvSpPr/>
          <p:nvPr/>
        </p:nvSpPr>
        <p:spPr>
          <a:xfrm>
            <a:off x="870187" y="1740204"/>
            <a:ext cx="668397" cy="4607551"/>
          </a:xfrm>
          <a:prstGeom prst="roundRect">
            <a:avLst/>
          </a:prstGeom>
          <a:solidFill>
            <a:schemeClr val="accent1"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596" y="0"/>
            <a:ext cx="9144596" cy="883180"/>
          </a:xfrm>
          <a:noFill/>
          <a:ln>
            <a:noFill/>
          </a:ln>
          <a:effectLst/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chemeClr val="tx2">
                    <a:lumMod val="75000"/>
                  </a:schemeClr>
                </a:solidFill>
              </a:rPr>
              <a:t>Contratos de Construção</a:t>
            </a:r>
            <a:endParaRPr lang="pt-PT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18875" y="1124744"/>
            <a:ext cx="8229600" cy="652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2800" u="sng" dirty="0" smtClean="0">
                <a:solidFill>
                  <a:schemeClr val="tx2">
                    <a:lumMod val="75000"/>
                  </a:schemeClr>
                </a:solidFill>
              </a:rPr>
              <a:t>Quando se considera que o desfecho possa ser fiavelmente mensurado?</a:t>
            </a:r>
            <a:endParaRPr lang="pt-PT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-597" y="1643399"/>
            <a:ext cx="586408" cy="41716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3600" dirty="0" smtClean="0">
                <a:solidFill>
                  <a:schemeClr val="tx2">
                    <a:lumMod val="75000"/>
                  </a:schemeClr>
                </a:solidFill>
              </a:rPr>
              <a:t>NCRF 19  -   </a:t>
            </a:r>
            <a:r>
              <a:rPr lang="pt-PT" sz="3600" dirty="0" smtClean="0"/>
              <a:t>§ 22 a 35</a:t>
            </a:r>
            <a:endParaRPr lang="pt-PT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7" name="Conexão recta 6"/>
          <p:cNvCxnSpPr/>
          <p:nvPr/>
        </p:nvCxnSpPr>
        <p:spPr>
          <a:xfrm>
            <a:off x="0" y="836712"/>
            <a:ext cx="9144000" cy="0"/>
          </a:xfrm>
          <a:prstGeom prst="line">
            <a:avLst/>
          </a:prstGeom>
          <a:ln w="177800" cmpd="tri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aixaDeTexto 5"/>
          <p:cNvSpPr txBox="1"/>
          <p:nvPr/>
        </p:nvSpPr>
        <p:spPr>
          <a:xfrm>
            <a:off x="927386" y="1847735"/>
            <a:ext cx="553998" cy="4392488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pt-PT" sz="2400" dirty="0" smtClean="0"/>
              <a:t>Depende do tipo de contrato:</a:t>
            </a:r>
            <a:endParaRPr lang="pt-PT" sz="2400" dirty="0"/>
          </a:p>
        </p:txBody>
      </p:sp>
      <p:sp>
        <p:nvSpPr>
          <p:cNvPr id="25" name="Rectângulo 24"/>
          <p:cNvSpPr/>
          <p:nvPr/>
        </p:nvSpPr>
        <p:spPr>
          <a:xfrm>
            <a:off x="2267744" y="1866576"/>
            <a:ext cx="6480720" cy="2498528"/>
          </a:xfrm>
          <a:prstGeom prst="rect">
            <a:avLst/>
          </a:prstGeom>
          <a:solidFill>
            <a:schemeClr val="accent4">
              <a:lumMod val="40000"/>
              <a:lumOff val="60000"/>
              <a:alpha val="24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6" name="Rectângulo 25"/>
          <p:cNvSpPr/>
          <p:nvPr/>
        </p:nvSpPr>
        <p:spPr>
          <a:xfrm>
            <a:off x="2267744" y="4581128"/>
            <a:ext cx="6480720" cy="2016224"/>
          </a:xfrm>
          <a:prstGeom prst="rect">
            <a:avLst/>
          </a:prstGeom>
          <a:solidFill>
            <a:schemeClr val="accent4">
              <a:lumMod val="40000"/>
              <a:lumOff val="60000"/>
              <a:alpha val="24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7" name="Seta para a direita 26"/>
          <p:cNvSpPr/>
          <p:nvPr/>
        </p:nvSpPr>
        <p:spPr>
          <a:xfrm>
            <a:off x="1538584" y="2708920"/>
            <a:ext cx="729160" cy="720080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8" name="Seta para a direita 27"/>
          <p:cNvSpPr/>
          <p:nvPr/>
        </p:nvSpPr>
        <p:spPr>
          <a:xfrm>
            <a:off x="1538584" y="4887345"/>
            <a:ext cx="729160" cy="720080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9" name="CaixaDeTexto 28"/>
          <p:cNvSpPr txBox="1"/>
          <p:nvPr/>
        </p:nvSpPr>
        <p:spPr>
          <a:xfrm>
            <a:off x="2411760" y="1866576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b="1" dirty="0" smtClean="0"/>
              <a:t>Contrato de Preço Fixado</a:t>
            </a:r>
            <a:r>
              <a:rPr lang="pt-PT" dirty="0" smtClean="0"/>
              <a:t>:</a:t>
            </a:r>
            <a:endParaRPr lang="pt-PT" dirty="0"/>
          </a:p>
        </p:txBody>
      </p:sp>
      <p:sp>
        <p:nvSpPr>
          <p:cNvPr id="30" name="CaixaDeTexto 29"/>
          <p:cNvSpPr txBox="1"/>
          <p:nvPr/>
        </p:nvSpPr>
        <p:spPr>
          <a:xfrm>
            <a:off x="2267744" y="2161019"/>
            <a:ext cx="648072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pt-PT" sz="1600" dirty="0" smtClean="0"/>
              <a:t>O rédito do contrato possa ser mensurado fiavelmente;</a:t>
            </a:r>
          </a:p>
          <a:p>
            <a:pPr marL="342900" indent="-342900">
              <a:buFont typeface="+mj-lt"/>
              <a:buAutoNum type="alphaLcParenR"/>
            </a:pPr>
            <a:r>
              <a:rPr lang="pt-PT" sz="1600" dirty="0" smtClean="0"/>
              <a:t>Seja provável que os benefícios económicos associados ao contrato fluirão para a empresa;</a:t>
            </a:r>
          </a:p>
          <a:p>
            <a:pPr marL="342900" indent="-342900">
              <a:buFont typeface="+mj-lt"/>
              <a:buAutoNum type="alphaLcParenR"/>
            </a:pPr>
            <a:r>
              <a:rPr lang="pt-PT" sz="1600" dirty="0" smtClean="0"/>
              <a:t>Tanto os custos do  contrato para o acabar como a fase de acabamento do contrato na data do balanço possam ser fiavelmente mensurados; e</a:t>
            </a:r>
          </a:p>
          <a:p>
            <a:pPr marL="342900" indent="-342900">
              <a:buFont typeface="+mj-lt"/>
              <a:buAutoNum type="alphaLcParenR"/>
            </a:pPr>
            <a:r>
              <a:rPr lang="pt-PT" sz="1600" dirty="0" smtClean="0"/>
              <a:t>Os custos de contrato atribuíveis ao contrato possam ser claramente identificados e fiavelmente mensurados de forma que os custos reais do contrato incorridos possam ser comparados com estimativas anteriores.</a:t>
            </a:r>
            <a:endParaRPr lang="pt-PT" sz="1600" dirty="0"/>
          </a:p>
        </p:txBody>
      </p:sp>
      <p:sp>
        <p:nvSpPr>
          <p:cNvPr id="31" name="CaixaDeTexto 30"/>
          <p:cNvSpPr txBox="1"/>
          <p:nvPr/>
        </p:nvSpPr>
        <p:spPr>
          <a:xfrm>
            <a:off x="2267744" y="4581128"/>
            <a:ext cx="6480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b="1" dirty="0" smtClean="0"/>
              <a:t>Contratos de “Cost Plus”</a:t>
            </a:r>
            <a:endParaRPr lang="pt-PT" b="1" dirty="0"/>
          </a:p>
        </p:txBody>
      </p:sp>
      <p:sp>
        <p:nvSpPr>
          <p:cNvPr id="32" name="CaixaDeTexto 31"/>
          <p:cNvSpPr txBox="1"/>
          <p:nvPr/>
        </p:nvSpPr>
        <p:spPr>
          <a:xfrm>
            <a:off x="2249789" y="5076337"/>
            <a:ext cx="64807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pt-PT" dirty="0" smtClean="0"/>
              <a:t>Seja provável que os benefícios económicos associados ao contrato luirão para a empresa; e </a:t>
            </a:r>
          </a:p>
          <a:p>
            <a:pPr marL="342900" indent="-342900">
              <a:buFont typeface="+mj-lt"/>
              <a:buAutoNum type="alphaLcParenR"/>
            </a:pPr>
            <a:r>
              <a:rPr lang="pt-PT" dirty="0" smtClean="0"/>
              <a:t>Os custos do contrato atribuíveis ao contrato, quer sejam ou não reembolsáveis, possam ser claramente identificados e fiavelmente mensurados.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54186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ângulo 2"/>
          <p:cNvSpPr/>
          <p:nvPr/>
        </p:nvSpPr>
        <p:spPr>
          <a:xfrm>
            <a:off x="2348729" y="1662334"/>
            <a:ext cx="6318749" cy="646331"/>
          </a:xfrm>
          <a:prstGeom prst="rect">
            <a:avLst/>
          </a:prstGeom>
          <a:solidFill>
            <a:schemeClr val="accent4">
              <a:lumMod val="75000"/>
              <a:alpha val="4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8" name="Rectângulo arredondado 7"/>
          <p:cNvSpPr/>
          <p:nvPr/>
        </p:nvSpPr>
        <p:spPr>
          <a:xfrm>
            <a:off x="870187" y="1785617"/>
            <a:ext cx="668397" cy="3887166"/>
          </a:xfrm>
          <a:prstGeom prst="roundRect">
            <a:avLst/>
          </a:prstGeom>
          <a:solidFill>
            <a:schemeClr val="accent1"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596" y="0"/>
            <a:ext cx="9144596" cy="883180"/>
          </a:xfrm>
          <a:noFill/>
          <a:ln>
            <a:noFill/>
          </a:ln>
          <a:effectLst/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chemeClr val="tx2">
                    <a:lumMod val="75000"/>
                  </a:schemeClr>
                </a:solidFill>
              </a:rPr>
              <a:t>Contratos de Construção</a:t>
            </a:r>
            <a:endParaRPr lang="pt-PT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18875" y="1124744"/>
            <a:ext cx="8229600" cy="652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2800" u="sng" dirty="0" smtClean="0">
                <a:solidFill>
                  <a:schemeClr val="tx2">
                    <a:lumMod val="75000"/>
                  </a:schemeClr>
                </a:solidFill>
              </a:rPr>
              <a:t>Quando se considera que o desfecho possa ser fiavelmente mensurado?</a:t>
            </a:r>
            <a:endParaRPr lang="pt-PT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-597" y="1643399"/>
            <a:ext cx="586408" cy="41716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3600" dirty="0" smtClean="0">
                <a:solidFill>
                  <a:schemeClr val="tx2">
                    <a:lumMod val="75000"/>
                  </a:schemeClr>
                </a:solidFill>
              </a:rPr>
              <a:t>NCRF 19  -   </a:t>
            </a:r>
            <a:r>
              <a:rPr lang="pt-PT" sz="3600" dirty="0" smtClean="0"/>
              <a:t>§ 22 a 35</a:t>
            </a:r>
            <a:endParaRPr lang="pt-PT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7" name="Conexão recta 6"/>
          <p:cNvCxnSpPr/>
          <p:nvPr/>
        </p:nvCxnSpPr>
        <p:spPr>
          <a:xfrm>
            <a:off x="0" y="836712"/>
            <a:ext cx="9144000" cy="0"/>
          </a:xfrm>
          <a:prstGeom prst="line">
            <a:avLst/>
          </a:prstGeom>
          <a:ln w="177800" cmpd="tri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aixaDeTexto 5"/>
          <p:cNvSpPr txBox="1"/>
          <p:nvPr/>
        </p:nvSpPr>
        <p:spPr>
          <a:xfrm>
            <a:off x="927386" y="1847735"/>
            <a:ext cx="553998" cy="367320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pt-PT" sz="2400" dirty="0" smtClean="0"/>
              <a:t>Métodos Contabilísticos:</a:t>
            </a:r>
            <a:endParaRPr lang="pt-PT" sz="2400" dirty="0"/>
          </a:p>
        </p:txBody>
      </p:sp>
      <p:sp>
        <p:nvSpPr>
          <p:cNvPr id="26" name="Rectângulo 25"/>
          <p:cNvSpPr/>
          <p:nvPr/>
        </p:nvSpPr>
        <p:spPr>
          <a:xfrm>
            <a:off x="2348729" y="4033383"/>
            <a:ext cx="6480720" cy="636212"/>
          </a:xfrm>
          <a:prstGeom prst="rect">
            <a:avLst/>
          </a:prstGeom>
          <a:solidFill>
            <a:schemeClr val="accent6">
              <a:lumMod val="60000"/>
              <a:lumOff val="40000"/>
              <a:alpha val="4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7" name="Seta para a direita 26"/>
          <p:cNvSpPr/>
          <p:nvPr/>
        </p:nvSpPr>
        <p:spPr>
          <a:xfrm>
            <a:off x="1558357" y="1737412"/>
            <a:ext cx="729160" cy="720080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8" name="Seta para a direita 27"/>
          <p:cNvSpPr/>
          <p:nvPr/>
        </p:nvSpPr>
        <p:spPr>
          <a:xfrm>
            <a:off x="1556960" y="3991449"/>
            <a:ext cx="729160" cy="720080"/>
          </a:xfrm>
          <a:prstGeom prst="rightArrow">
            <a:avLst/>
          </a:prstGeom>
          <a:solidFill>
            <a:schemeClr val="accent6">
              <a:lumMod val="60000"/>
              <a:lumOff val="40000"/>
              <a:alpha val="4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9" name="CaixaDeTexto 28"/>
          <p:cNvSpPr txBox="1"/>
          <p:nvPr/>
        </p:nvSpPr>
        <p:spPr>
          <a:xfrm>
            <a:off x="2411760" y="166233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dirty="0" smtClean="0"/>
              <a:t>Sempre que o desfecho de um contrato de construção </a:t>
            </a:r>
            <a:r>
              <a:rPr lang="pt-PT" b="1" dirty="0" smtClean="0"/>
              <a:t>poder ser fiavelmente estimado:</a:t>
            </a:r>
            <a:endParaRPr lang="pt-PT" b="1" dirty="0"/>
          </a:p>
        </p:txBody>
      </p:sp>
      <p:sp>
        <p:nvSpPr>
          <p:cNvPr id="31" name="CaixaDeTexto 30"/>
          <p:cNvSpPr txBox="1"/>
          <p:nvPr/>
        </p:nvSpPr>
        <p:spPr>
          <a:xfrm>
            <a:off x="2374932" y="3991449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dirty="0" smtClean="0"/>
              <a:t>Quando o desfecho de um contrato de construção </a:t>
            </a:r>
            <a:r>
              <a:rPr lang="pt-PT" b="1" dirty="0" smtClean="0"/>
              <a:t>não possa ser estimado fiavelmente:</a:t>
            </a:r>
            <a:endParaRPr lang="pt-PT" b="1" dirty="0"/>
          </a:p>
        </p:txBody>
      </p:sp>
      <p:sp>
        <p:nvSpPr>
          <p:cNvPr id="17" name="Seta para a direita 16"/>
          <p:cNvSpPr/>
          <p:nvPr/>
        </p:nvSpPr>
        <p:spPr>
          <a:xfrm rot="5400000">
            <a:off x="5295494" y="2018828"/>
            <a:ext cx="378121" cy="1002067"/>
          </a:xfrm>
          <a:prstGeom prst="rightArrow">
            <a:avLst>
              <a:gd name="adj1" fmla="val 46209"/>
              <a:gd name="adj2" fmla="val 50000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9" name="Rectângulo arredondado 8"/>
          <p:cNvSpPr/>
          <p:nvPr/>
        </p:nvSpPr>
        <p:spPr>
          <a:xfrm>
            <a:off x="2411760" y="2708922"/>
            <a:ext cx="5904656" cy="923330"/>
          </a:xfrm>
          <a:prstGeom prst="roundRect">
            <a:avLst/>
          </a:prstGeom>
          <a:solidFill>
            <a:schemeClr val="accent4">
              <a:lumMod val="75000"/>
              <a:alpha val="4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0" name="CaixaDeTexto 9"/>
          <p:cNvSpPr txBox="1"/>
          <p:nvPr/>
        </p:nvSpPr>
        <p:spPr>
          <a:xfrm>
            <a:off x="2416338" y="2737765"/>
            <a:ext cx="59046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dirty="0" smtClean="0"/>
              <a:t>O rédito do contrato e os custos do contrato associados devem ser reconhecidos com referência á </a:t>
            </a:r>
            <a:r>
              <a:rPr lang="pt-PT" b="1" dirty="0" smtClean="0"/>
              <a:t>FASE DE ACABAMENTO </a:t>
            </a:r>
            <a:r>
              <a:rPr lang="pt-PT" dirty="0" smtClean="0"/>
              <a:t>da actividade do contrato á data do balanço</a:t>
            </a:r>
            <a:endParaRPr lang="pt-PT" dirty="0"/>
          </a:p>
        </p:txBody>
      </p:sp>
      <p:sp>
        <p:nvSpPr>
          <p:cNvPr id="21" name="Seta para a direita 20"/>
          <p:cNvSpPr/>
          <p:nvPr/>
        </p:nvSpPr>
        <p:spPr>
          <a:xfrm rot="5400000">
            <a:off x="5260852" y="4392264"/>
            <a:ext cx="447405" cy="1002067"/>
          </a:xfrm>
          <a:prstGeom prst="rightArrow">
            <a:avLst>
              <a:gd name="adj1" fmla="val 46209"/>
              <a:gd name="adj2" fmla="val 50000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1" name="Rectângulo arredondado 10"/>
          <p:cNvSpPr/>
          <p:nvPr/>
        </p:nvSpPr>
        <p:spPr>
          <a:xfrm>
            <a:off x="2390888" y="5103674"/>
            <a:ext cx="6480720" cy="1637694"/>
          </a:xfrm>
          <a:prstGeom prst="roundRect">
            <a:avLst/>
          </a:prstGeom>
          <a:solidFill>
            <a:schemeClr val="accent6">
              <a:lumMod val="60000"/>
              <a:lumOff val="40000"/>
              <a:alpha val="4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2481359" y="5520942"/>
            <a:ext cx="10617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b="1" dirty="0" smtClean="0"/>
              <a:t>Critério do Lucro Nulo:</a:t>
            </a:r>
            <a:endParaRPr lang="pt-PT" b="1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3550546" y="5103674"/>
            <a:ext cx="53375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pt-PT" dirty="0" smtClean="0"/>
              <a:t>O rédito somente deve ser reconhecido até ao ponto em que seja provável que os custos do contrato incorridos serão recuperáveis; e</a:t>
            </a:r>
          </a:p>
          <a:p>
            <a:pPr marL="342900" indent="-342900">
              <a:buFont typeface="+mj-lt"/>
              <a:buAutoNum type="alphaLcParenR"/>
            </a:pPr>
            <a:r>
              <a:rPr lang="pt-PT" dirty="0" smtClean="0"/>
              <a:t>Os custos do contrato devem ser reconhecidos como um gasto no período em que sejam incorridos.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432130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596" y="0"/>
            <a:ext cx="9144596" cy="883180"/>
          </a:xfrm>
          <a:noFill/>
          <a:ln>
            <a:noFill/>
          </a:ln>
          <a:effectLst/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chemeClr val="tx2">
                    <a:lumMod val="75000"/>
                  </a:schemeClr>
                </a:solidFill>
              </a:rPr>
              <a:t>Contratos de Construção</a:t>
            </a:r>
            <a:endParaRPr lang="pt-PT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179512" y="1089428"/>
            <a:ext cx="8229600" cy="652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2800" u="sng" dirty="0" smtClean="0">
                <a:solidFill>
                  <a:schemeClr val="tx2">
                    <a:lumMod val="75000"/>
                  </a:schemeClr>
                </a:solidFill>
              </a:rPr>
              <a:t>Método da Percentagem de Acabamento:</a:t>
            </a:r>
            <a:endParaRPr lang="pt-PT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-597" y="1643399"/>
            <a:ext cx="586408" cy="41716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3600" dirty="0" smtClean="0">
                <a:solidFill>
                  <a:schemeClr val="tx2">
                    <a:lumMod val="75000"/>
                  </a:schemeClr>
                </a:solidFill>
              </a:rPr>
              <a:t>NCRF 19  -   </a:t>
            </a:r>
            <a:r>
              <a:rPr lang="pt-PT" sz="3600" dirty="0" smtClean="0"/>
              <a:t>§ 22 a 35</a:t>
            </a:r>
            <a:endParaRPr lang="pt-PT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7" name="Conexão recta 6"/>
          <p:cNvCxnSpPr/>
          <p:nvPr/>
        </p:nvCxnSpPr>
        <p:spPr>
          <a:xfrm>
            <a:off x="0" y="836712"/>
            <a:ext cx="9144000" cy="0"/>
          </a:xfrm>
          <a:prstGeom prst="line">
            <a:avLst/>
          </a:prstGeom>
          <a:ln w="177800" cmpd="tri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ângulo arredondado 2"/>
          <p:cNvSpPr/>
          <p:nvPr/>
        </p:nvSpPr>
        <p:spPr>
          <a:xfrm>
            <a:off x="1115616" y="1742362"/>
            <a:ext cx="7632848" cy="750534"/>
          </a:xfrm>
          <a:prstGeom prst="roundRect">
            <a:avLst/>
          </a:prstGeom>
          <a:solidFill>
            <a:schemeClr val="accent1"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6" name="CaixaDeTexto 5"/>
          <p:cNvSpPr txBox="1"/>
          <p:nvPr/>
        </p:nvSpPr>
        <p:spPr>
          <a:xfrm>
            <a:off x="1295636" y="1917574"/>
            <a:ext cx="7272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/>
              <a:t>Se % de Acabamento X Réditos estimados &gt; facturação emitida</a:t>
            </a:r>
            <a:endParaRPr lang="pt-PT" sz="2000" b="1" dirty="0"/>
          </a:p>
        </p:txBody>
      </p:sp>
      <p:cxnSp>
        <p:nvCxnSpPr>
          <p:cNvPr id="9" name="Conexão recta 8"/>
          <p:cNvCxnSpPr/>
          <p:nvPr/>
        </p:nvCxnSpPr>
        <p:spPr>
          <a:xfrm>
            <a:off x="1008847" y="2984263"/>
            <a:ext cx="3024336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xão recta 10"/>
          <p:cNvCxnSpPr/>
          <p:nvPr/>
        </p:nvCxnSpPr>
        <p:spPr>
          <a:xfrm>
            <a:off x="2550201" y="3008991"/>
            <a:ext cx="0" cy="557395"/>
          </a:xfrm>
          <a:prstGeom prst="line">
            <a:avLst/>
          </a:prstGeom>
          <a:ln w="508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ixaDeTexto 11"/>
          <p:cNvSpPr txBox="1"/>
          <p:nvPr/>
        </p:nvSpPr>
        <p:spPr>
          <a:xfrm>
            <a:off x="1008847" y="2614689"/>
            <a:ext cx="323787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700" b="1" dirty="0" smtClean="0">
                <a:solidFill>
                  <a:schemeClr val="accent1">
                    <a:lumMod val="50000"/>
                  </a:schemeClr>
                </a:solidFill>
              </a:rPr>
              <a:t>2721 – Devedores por acréscimos</a:t>
            </a:r>
            <a:endParaRPr lang="pt-PT" sz="17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15" name="Conexão recta 14"/>
          <p:cNvCxnSpPr/>
          <p:nvPr/>
        </p:nvCxnSpPr>
        <p:spPr>
          <a:xfrm flipV="1">
            <a:off x="4941401" y="2991780"/>
            <a:ext cx="3024336" cy="1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xão recta 15"/>
          <p:cNvCxnSpPr/>
          <p:nvPr/>
        </p:nvCxnSpPr>
        <p:spPr>
          <a:xfrm>
            <a:off x="6438099" y="3004133"/>
            <a:ext cx="0" cy="537525"/>
          </a:xfrm>
          <a:prstGeom prst="line">
            <a:avLst/>
          </a:prstGeom>
          <a:ln w="508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aixaDeTexto 19"/>
          <p:cNvSpPr txBox="1"/>
          <p:nvPr/>
        </p:nvSpPr>
        <p:spPr>
          <a:xfrm>
            <a:off x="5026662" y="2637837"/>
            <a:ext cx="3033697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700" b="1" dirty="0">
                <a:solidFill>
                  <a:schemeClr val="accent1">
                    <a:lumMod val="50000"/>
                  </a:schemeClr>
                </a:solidFill>
              </a:rPr>
              <a:t>72 – Prestação de serviços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1350361" y="316556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€</a:t>
            </a:r>
            <a:endParaRPr lang="pt-PT" dirty="0"/>
          </a:p>
        </p:txBody>
      </p:sp>
      <p:sp>
        <p:nvSpPr>
          <p:cNvPr id="22" name="CaixaDeTexto 21"/>
          <p:cNvSpPr txBox="1"/>
          <p:nvPr/>
        </p:nvSpPr>
        <p:spPr>
          <a:xfrm>
            <a:off x="6705328" y="316556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€</a:t>
            </a:r>
            <a:endParaRPr lang="pt-PT" dirty="0"/>
          </a:p>
        </p:txBody>
      </p:sp>
      <p:sp>
        <p:nvSpPr>
          <p:cNvPr id="36" name="Rectângulo arredondado 35"/>
          <p:cNvSpPr/>
          <p:nvPr/>
        </p:nvSpPr>
        <p:spPr>
          <a:xfrm>
            <a:off x="1069609" y="3845821"/>
            <a:ext cx="7632848" cy="750534"/>
          </a:xfrm>
          <a:prstGeom prst="roundRect">
            <a:avLst/>
          </a:prstGeom>
          <a:solidFill>
            <a:schemeClr val="accent1"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37" name="CaixaDeTexto 36"/>
          <p:cNvSpPr txBox="1"/>
          <p:nvPr/>
        </p:nvSpPr>
        <p:spPr>
          <a:xfrm>
            <a:off x="1398066" y="4021033"/>
            <a:ext cx="7272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/>
              <a:t>Se % de Acabamento X Réditos estimados &lt; facturação emitida</a:t>
            </a:r>
            <a:endParaRPr lang="pt-PT" sz="2000" b="1" dirty="0"/>
          </a:p>
        </p:txBody>
      </p:sp>
      <p:sp>
        <p:nvSpPr>
          <p:cNvPr id="38" name="CaixaDeTexto 37"/>
          <p:cNvSpPr txBox="1"/>
          <p:nvPr/>
        </p:nvSpPr>
        <p:spPr>
          <a:xfrm>
            <a:off x="1266911" y="4803249"/>
            <a:ext cx="3033697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700" b="1" dirty="0">
                <a:solidFill>
                  <a:schemeClr val="accent1">
                    <a:lumMod val="50000"/>
                  </a:schemeClr>
                </a:solidFill>
              </a:rPr>
              <a:t>72 – Prestação de serviços</a:t>
            </a:r>
          </a:p>
        </p:txBody>
      </p:sp>
      <p:cxnSp>
        <p:nvCxnSpPr>
          <p:cNvPr id="41" name="Conexão recta 40"/>
          <p:cNvCxnSpPr/>
          <p:nvPr/>
        </p:nvCxnSpPr>
        <p:spPr>
          <a:xfrm>
            <a:off x="1038033" y="5157192"/>
            <a:ext cx="3024336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exão recta 41"/>
          <p:cNvCxnSpPr/>
          <p:nvPr/>
        </p:nvCxnSpPr>
        <p:spPr>
          <a:xfrm>
            <a:off x="2627784" y="5158246"/>
            <a:ext cx="0" cy="557395"/>
          </a:xfrm>
          <a:prstGeom prst="line">
            <a:avLst/>
          </a:prstGeom>
          <a:ln w="508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xão recta 42"/>
          <p:cNvCxnSpPr/>
          <p:nvPr/>
        </p:nvCxnSpPr>
        <p:spPr>
          <a:xfrm>
            <a:off x="6568072" y="5158246"/>
            <a:ext cx="0" cy="557395"/>
          </a:xfrm>
          <a:prstGeom prst="line">
            <a:avLst/>
          </a:prstGeom>
          <a:ln w="508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xão recta 43"/>
          <p:cNvCxnSpPr/>
          <p:nvPr/>
        </p:nvCxnSpPr>
        <p:spPr>
          <a:xfrm>
            <a:off x="5036023" y="5157192"/>
            <a:ext cx="3024336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CaixaDeTexto 44"/>
          <p:cNvSpPr txBox="1"/>
          <p:nvPr/>
        </p:nvSpPr>
        <p:spPr>
          <a:xfrm>
            <a:off x="5036023" y="4803248"/>
            <a:ext cx="323787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700" b="1" dirty="0" smtClean="0">
                <a:solidFill>
                  <a:schemeClr val="accent1">
                    <a:lumMod val="50000"/>
                  </a:schemeClr>
                </a:solidFill>
              </a:rPr>
              <a:t>282 – Rendimentos a reconhecer</a:t>
            </a:r>
            <a:endParaRPr lang="pt-PT" sz="17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7" name="CaixaDeTexto 46"/>
          <p:cNvSpPr txBox="1"/>
          <p:nvPr/>
        </p:nvSpPr>
        <p:spPr>
          <a:xfrm>
            <a:off x="1514730" y="5445669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€</a:t>
            </a:r>
            <a:endParaRPr lang="pt-PT" dirty="0"/>
          </a:p>
        </p:txBody>
      </p:sp>
      <p:sp>
        <p:nvSpPr>
          <p:cNvPr id="48" name="CaixaDeTexto 47"/>
          <p:cNvSpPr txBox="1"/>
          <p:nvPr/>
        </p:nvSpPr>
        <p:spPr>
          <a:xfrm>
            <a:off x="6729497" y="5262563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€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389948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ângulo arredondado 7"/>
          <p:cNvSpPr/>
          <p:nvPr/>
        </p:nvSpPr>
        <p:spPr>
          <a:xfrm>
            <a:off x="779814" y="1740204"/>
            <a:ext cx="1323995" cy="4607551"/>
          </a:xfrm>
          <a:prstGeom prst="roundRect">
            <a:avLst/>
          </a:prstGeom>
          <a:solidFill>
            <a:schemeClr val="accent1">
              <a:alpha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596" y="0"/>
            <a:ext cx="9144596" cy="883180"/>
          </a:xfrm>
          <a:noFill/>
          <a:ln>
            <a:noFill/>
          </a:ln>
          <a:effectLst/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chemeClr val="tx2">
                    <a:lumMod val="75000"/>
                  </a:schemeClr>
                </a:solidFill>
              </a:rPr>
              <a:t>Contratos de Construção</a:t>
            </a:r>
            <a:endParaRPr lang="pt-PT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1763688" y="1847735"/>
            <a:ext cx="7380312" cy="4500020"/>
          </a:xfrm>
        </p:spPr>
        <p:txBody>
          <a:bodyPr>
            <a:noAutofit/>
          </a:bodyPr>
          <a:lstStyle/>
          <a:p>
            <a:pPr lvl="1">
              <a:buFont typeface="Wingdings" pitchFamily="2" charset="2"/>
              <a:buChar char="Ø"/>
            </a:pPr>
            <a:r>
              <a:rPr lang="pt-PT" sz="1900" dirty="0" smtClean="0"/>
              <a:t>A proporção em que os custos do contrato incorridos no trabalho executado até á data estejam para os custos estimados totais do contrato ;</a:t>
            </a:r>
          </a:p>
          <a:p>
            <a:pPr lvl="1">
              <a:buFont typeface="Wingdings" pitchFamily="2" charset="2"/>
              <a:buChar char="Ø"/>
            </a:pPr>
            <a:endParaRPr lang="pt-PT" sz="1900" dirty="0"/>
          </a:p>
          <a:p>
            <a:pPr lvl="1">
              <a:buFont typeface="Wingdings" pitchFamily="2" charset="2"/>
              <a:buChar char="Ø"/>
            </a:pPr>
            <a:r>
              <a:rPr lang="pt-PT" sz="1900" dirty="0" smtClean="0"/>
              <a:t>Levantamentos do trabalho executado; e</a:t>
            </a:r>
          </a:p>
          <a:p>
            <a:pPr lvl="1">
              <a:buFont typeface="Wingdings" pitchFamily="2" charset="2"/>
              <a:buChar char="Ø"/>
            </a:pPr>
            <a:endParaRPr lang="pt-PT" sz="1900" dirty="0" smtClean="0"/>
          </a:p>
          <a:p>
            <a:pPr lvl="1">
              <a:buFont typeface="Wingdings" pitchFamily="2" charset="2"/>
              <a:buChar char="Ø"/>
            </a:pPr>
            <a:r>
              <a:rPr lang="pt-PT" sz="1900" dirty="0" smtClean="0"/>
              <a:t>Conclusão de uma proporção física do trabalho contratado.</a:t>
            </a:r>
          </a:p>
          <a:p>
            <a:pPr marL="457200" lvl="1" indent="0">
              <a:buNone/>
            </a:pPr>
            <a:endParaRPr lang="pt-PT" sz="1900" dirty="0"/>
          </a:p>
          <a:p>
            <a:pPr marL="457200" lvl="1" indent="0">
              <a:buNone/>
            </a:pPr>
            <a:endParaRPr lang="pt-PT" sz="1900" dirty="0" smtClean="0"/>
          </a:p>
          <a:p>
            <a:pPr marL="457200" lvl="1" indent="0">
              <a:buNone/>
            </a:pPr>
            <a:r>
              <a:rPr lang="pt-PT" sz="1900" dirty="0" smtClean="0"/>
              <a:t>Os pagamentos progressivos e os adiantamentos recebidos dos clientes não reflectem muitas vezes o trabalho executado.</a:t>
            </a: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18875" y="1124744"/>
            <a:ext cx="8229600" cy="652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2800" u="sng" dirty="0" smtClean="0">
                <a:solidFill>
                  <a:schemeClr val="tx2">
                    <a:lumMod val="75000"/>
                  </a:schemeClr>
                </a:solidFill>
              </a:rPr>
              <a:t>Como determinar a fase de acabamento:</a:t>
            </a:r>
            <a:endParaRPr lang="pt-PT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-597" y="1643399"/>
            <a:ext cx="586408" cy="41716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3600" dirty="0" smtClean="0">
                <a:solidFill>
                  <a:schemeClr val="tx2">
                    <a:lumMod val="75000"/>
                  </a:schemeClr>
                </a:solidFill>
              </a:rPr>
              <a:t>NCRF 19  -   </a:t>
            </a:r>
            <a:r>
              <a:rPr lang="pt-PT" sz="3600" dirty="0" smtClean="0"/>
              <a:t>§ 22 a 35</a:t>
            </a:r>
            <a:endParaRPr lang="pt-PT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7" name="Conexão recta 6"/>
          <p:cNvCxnSpPr/>
          <p:nvPr/>
        </p:nvCxnSpPr>
        <p:spPr>
          <a:xfrm>
            <a:off x="0" y="836712"/>
            <a:ext cx="9144000" cy="0"/>
          </a:xfrm>
          <a:prstGeom prst="line">
            <a:avLst/>
          </a:prstGeom>
          <a:ln w="177800" cmpd="tri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aixaDeTexto 5"/>
          <p:cNvSpPr txBox="1"/>
          <p:nvPr/>
        </p:nvSpPr>
        <p:spPr>
          <a:xfrm>
            <a:off x="811147" y="1847735"/>
            <a:ext cx="1292662" cy="4392488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pt-PT" sz="2400" dirty="0" smtClean="0"/>
              <a:t>Dependendo da natureza do contrato, os métodos podem incluir:</a:t>
            </a:r>
            <a:endParaRPr lang="pt-PT" sz="2400" dirty="0"/>
          </a:p>
        </p:txBody>
      </p:sp>
    </p:spTree>
    <p:extLst>
      <p:ext uri="{BB962C8B-B14F-4D97-AF65-F5344CB8AC3E}">
        <p14:creationId xmlns:p14="http://schemas.microsoft.com/office/powerpoint/2010/main" val="705797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596" y="0"/>
            <a:ext cx="9144596" cy="883180"/>
          </a:xfrm>
          <a:noFill/>
          <a:ln>
            <a:noFill/>
          </a:ln>
          <a:effectLst/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chemeClr val="tx2">
                    <a:lumMod val="75000"/>
                  </a:schemeClr>
                </a:solidFill>
              </a:rPr>
              <a:t>Contratos de Construção</a:t>
            </a:r>
            <a:endParaRPr lang="pt-PT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755576" y="1777678"/>
            <a:ext cx="7380312" cy="4500020"/>
          </a:xfrm>
        </p:spPr>
        <p:txBody>
          <a:bodyPr>
            <a:noAutofit/>
          </a:bodyPr>
          <a:lstStyle/>
          <a:p>
            <a:pPr lvl="1">
              <a:buFont typeface="Wingdings" pitchFamily="2" charset="2"/>
              <a:buChar char="Ø"/>
            </a:pPr>
            <a:r>
              <a:rPr lang="pt-PT" sz="2000" dirty="0" smtClean="0"/>
              <a:t>Quando for provável que os custos totais do contrato excedem o rédito total do contrato, a perda esperada deve ser reconhecida imediatamente como um gasto.</a:t>
            </a:r>
          </a:p>
          <a:p>
            <a:pPr lvl="1">
              <a:buFont typeface="Wingdings" pitchFamily="2" charset="2"/>
              <a:buChar char="Ø"/>
            </a:pPr>
            <a:endParaRPr lang="pt-PT" sz="2000" dirty="0"/>
          </a:p>
          <a:p>
            <a:pPr lvl="1">
              <a:buFont typeface="Wingdings" pitchFamily="2" charset="2"/>
              <a:buChar char="Ø"/>
            </a:pPr>
            <a:r>
              <a:rPr lang="pt-PT" sz="2000" dirty="0" smtClean="0"/>
              <a:t>A quantia de tal perda é determinada independentemente:</a:t>
            </a:r>
          </a:p>
          <a:p>
            <a:pPr lvl="2">
              <a:buFont typeface="Courier New" pitchFamily="49" charset="0"/>
              <a:buChar char="o"/>
            </a:pPr>
            <a:r>
              <a:rPr lang="pt-PT" sz="2000" dirty="0" smtClean="0"/>
              <a:t>De ter ou não começado o trabalho do contrato;</a:t>
            </a:r>
          </a:p>
          <a:p>
            <a:pPr lvl="2">
              <a:buFont typeface="Courier New" pitchFamily="49" charset="0"/>
              <a:buChar char="o"/>
            </a:pPr>
            <a:r>
              <a:rPr lang="pt-PT" sz="2000" dirty="0" smtClean="0"/>
              <a:t>Da fase de acabamento da actividade do contrato; ou</a:t>
            </a:r>
          </a:p>
          <a:p>
            <a:pPr lvl="2">
              <a:buFont typeface="Courier New" pitchFamily="49" charset="0"/>
              <a:buChar char="o"/>
            </a:pPr>
            <a:r>
              <a:rPr lang="pt-PT" sz="2000" dirty="0" smtClean="0"/>
              <a:t>Da quantia de lucros que se espere surjam noutros contratos que não sejam tratados como um contrato de construção único de acordo com o parágrafo 9. </a:t>
            </a: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18875" y="1124744"/>
            <a:ext cx="8229600" cy="652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2800" u="sng" dirty="0" smtClean="0">
                <a:solidFill>
                  <a:schemeClr val="tx2">
                    <a:lumMod val="75000"/>
                  </a:schemeClr>
                </a:solidFill>
              </a:rPr>
              <a:t>Reconhecimento de Perdas Esperadas?</a:t>
            </a:r>
            <a:endParaRPr lang="pt-PT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-597" y="1643399"/>
            <a:ext cx="586408" cy="41716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3600" dirty="0" smtClean="0">
                <a:solidFill>
                  <a:schemeClr val="tx2">
                    <a:lumMod val="75000"/>
                  </a:schemeClr>
                </a:solidFill>
              </a:rPr>
              <a:t>NCRF 19  -   </a:t>
            </a:r>
            <a:r>
              <a:rPr lang="pt-PT" sz="3600" dirty="0" smtClean="0"/>
              <a:t>§ 36 a 37</a:t>
            </a:r>
            <a:endParaRPr lang="pt-PT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7" name="Conexão recta 6"/>
          <p:cNvCxnSpPr/>
          <p:nvPr/>
        </p:nvCxnSpPr>
        <p:spPr>
          <a:xfrm>
            <a:off x="0" y="836712"/>
            <a:ext cx="9144000" cy="0"/>
          </a:xfrm>
          <a:prstGeom prst="line">
            <a:avLst/>
          </a:prstGeom>
          <a:ln w="177800" cmpd="tri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1865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596" y="0"/>
            <a:ext cx="9144596" cy="883180"/>
          </a:xfrm>
          <a:noFill/>
          <a:ln>
            <a:noFill/>
          </a:ln>
          <a:effectLst/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chemeClr val="tx2">
                    <a:lumMod val="75000"/>
                  </a:schemeClr>
                </a:solidFill>
              </a:rPr>
              <a:t>Contratos de Construção</a:t>
            </a:r>
            <a:endParaRPr lang="pt-PT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755576" y="1777678"/>
            <a:ext cx="7380312" cy="4891682"/>
          </a:xfrm>
        </p:spPr>
        <p:txBody>
          <a:bodyPr>
            <a:noAutofit/>
          </a:bodyPr>
          <a:lstStyle/>
          <a:p>
            <a:pPr marL="457200" lvl="1" indent="0">
              <a:buNone/>
            </a:pPr>
            <a:r>
              <a:rPr lang="pt-PT" sz="2000" dirty="0" smtClean="0"/>
              <a:t>Uma entidade deve divulgar:</a:t>
            </a:r>
          </a:p>
          <a:p>
            <a:pPr lvl="2">
              <a:buFont typeface="Wingdings" pitchFamily="2" charset="2"/>
              <a:buChar char="§"/>
            </a:pPr>
            <a:r>
              <a:rPr lang="pt-PT" sz="1600" dirty="0" smtClean="0"/>
              <a:t>A quantia do rédito do contrato reconhecida como rédito do período;</a:t>
            </a:r>
          </a:p>
          <a:p>
            <a:pPr lvl="2">
              <a:buFont typeface="Wingdings" pitchFamily="2" charset="2"/>
              <a:buChar char="§"/>
            </a:pPr>
            <a:r>
              <a:rPr lang="pt-PT" sz="1600" dirty="0" smtClean="0"/>
              <a:t>Os métodos usados para determinar o rédito do contrato reconhecido no período; e</a:t>
            </a:r>
          </a:p>
          <a:p>
            <a:pPr lvl="2">
              <a:buFont typeface="Wingdings" pitchFamily="2" charset="2"/>
              <a:buChar char="§"/>
            </a:pPr>
            <a:r>
              <a:rPr lang="pt-PT" sz="1600" dirty="0" smtClean="0"/>
              <a:t>Os métodos usados para determinar a fase de acabamento dos contratos em curso</a:t>
            </a:r>
          </a:p>
          <a:p>
            <a:pPr marL="914400" lvl="2" indent="0">
              <a:buNone/>
            </a:pPr>
            <a:endParaRPr lang="pt-PT" sz="1600" dirty="0" smtClean="0"/>
          </a:p>
          <a:p>
            <a:pPr marL="457200" lvl="1" indent="0">
              <a:buNone/>
            </a:pPr>
            <a:r>
              <a:rPr lang="pt-PT" sz="2000" dirty="0" smtClean="0"/>
              <a:t>Deve ainda divulgar o que se segue para os contratos em curso á data do balanço:</a:t>
            </a:r>
          </a:p>
          <a:p>
            <a:pPr lvl="2">
              <a:buFont typeface="Wingdings" pitchFamily="2" charset="2"/>
              <a:buChar char="§"/>
            </a:pPr>
            <a:r>
              <a:rPr lang="pt-PT" sz="1600" dirty="0" smtClean="0"/>
              <a:t>A quantia agregada de custos incorridos e lucros reconhecidos (menos perdas reconhecidas) até á data;</a:t>
            </a:r>
          </a:p>
          <a:p>
            <a:pPr lvl="2">
              <a:buFont typeface="Wingdings" pitchFamily="2" charset="2"/>
              <a:buChar char="§"/>
            </a:pPr>
            <a:r>
              <a:rPr lang="pt-PT" sz="1600" dirty="0" smtClean="0"/>
              <a:t> A quantia de adiantamentos recebidos; e</a:t>
            </a:r>
          </a:p>
          <a:p>
            <a:pPr lvl="2">
              <a:buFont typeface="Wingdings" pitchFamily="2" charset="2"/>
              <a:buChar char="§"/>
            </a:pPr>
            <a:r>
              <a:rPr lang="pt-PT" sz="1600" dirty="0" smtClean="0"/>
              <a:t>A quantia de retenções.</a:t>
            </a: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18875" y="1124744"/>
            <a:ext cx="8229600" cy="652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PT" sz="2800" u="sng" dirty="0" smtClean="0">
                <a:solidFill>
                  <a:schemeClr val="tx2">
                    <a:lumMod val="75000"/>
                  </a:schemeClr>
                </a:solidFill>
              </a:rPr>
              <a:t>Divulgações:</a:t>
            </a:r>
            <a:endParaRPr lang="pt-PT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-597" y="1643399"/>
            <a:ext cx="586408" cy="41716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3600" dirty="0" smtClean="0">
                <a:solidFill>
                  <a:schemeClr val="tx2">
                    <a:lumMod val="75000"/>
                  </a:schemeClr>
                </a:solidFill>
              </a:rPr>
              <a:t>NCRF 19  -   </a:t>
            </a:r>
            <a:r>
              <a:rPr lang="pt-PT" sz="3600" dirty="0" smtClean="0"/>
              <a:t>§ 39 a 41</a:t>
            </a:r>
            <a:endParaRPr lang="pt-PT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7" name="Conexão recta 6"/>
          <p:cNvCxnSpPr/>
          <p:nvPr/>
        </p:nvCxnSpPr>
        <p:spPr>
          <a:xfrm>
            <a:off x="0" y="836712"/>
            <a:ext cx="9144000" cy="0"/>
          </a:xfrm>
          <a:prstGeom prst="line">
            <a:avLst/>
          </a:prstGeom>
          <a:ln w="177800" cmpd="tri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1197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596" y="0"/>
            <a:ext cx="9144596" cy="883180"/>
          </a:xfrm>
          <a:noFill/>
          <a:ln>
            <a:noFill/>
          </a:ln>
          <a:effectLst/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chemeClr val="tx2">
                    <a:lumMod val="75000"/>
                  </a:schemeClr>
                </a:solidFill>
              </a:rPr>
              <a:t>Contratos de Construção</a:t>
            </a:r>
            <a:endParaRPr lang="pt-PT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755576" y="980728"/>
            <a:ext cx="8208912" cy="5688632"/>
          </a:xfrm>
        </p:spPr>
        <p:txBody>
          <a:bodyPr>
            <a:noAutofit/>
          </a:bodyPr>
          <a:lstStyle/>
          <a:p>
            <a:pPr marL="457200" lvl="1" indent="0">
              <a:buNone/>
            </a:pPr>
            <a:r>
              <a:rPr lang="pt-PT" sz="1800" dirty="0" smtClean="0"/>
              <a:t>A sociedade Briosa, Lda. acordou com a entidade  Normas, Lda. a construção de um edifício pela quantia de 1.500.000€. Estimava um gasto com a construção na quantia de 1.250.000€, o que se veio a verificar.</a:t>
            </a:r>
          </a:p>
          <a:p>
            <a:pPr marL="457200" lvl="1" indent="0">
              <a:buNone/>
            </a:pPr>
            <a:r>
              <a:rPr lang="pt-PT" sz="1800" dirty="0" smtClean="0"/>
              <a:t>A facturação foi emitida de acordo com o acordado com o cliente, ou seja, em três tranches anuais de 1/3. </a:t>
            </a:r>
            <a:r>
              <a:rPr lang="pt-PT" sz="1800" dirty="0"/>
              <a:t>A</a:t>
            </a:r>
            <a:r>
              <a:rPr lang="pt-PT" sz="1800" dirty="0" smtClean="0"/>
              <a:t> evolução dos custos e da fase/grau de acabamento é como segue:</a:t>
            </a:r>
          </a:p>
          <a:p>
            <a:pPr marL="457200" lvl="1" indent="0">
              <a:buNone/>
            </a:pPr>
            <a:endParaRPr lang="pt-PT" sz="1800" dirty="0"/>
          </a:p>
          <a:p>
            <a:pPr marL="457200" lvl="1" indent="0">
              <a:buNone/>
            </a:pPr>
            <a:endParaRPr lang="pt-PT" sz="1600" dirty="0" smtClean="0"/>
          </a:p>
          <a:p>
            <a:pPr marL="457200" lvl="1" indent="0">
              <a:buNone/>
            </a:pPr>
            <a:endParaRPr lang="pt-PT" sz="1600" dirty="0"/>
          </a:p>
          <a:p>
            <a:pPr marL="457200" lvl="1" indent="0">
              <a:buNone/>
            </a:pPr>
            <a:endParaRPr lang="pt-PT" sz="1600" dirty="0" smtClean="0"/>
          </a:p>
          <a:p>
            <a:pPr marL="457200" lvl="1" indent="0">
              <a:buNone/>
            </a:pPr>
            <a:endParaRPr lang="pt-PT" sz="1600" dirty="0"/>
          </a:p>
          <a:p>
            <a:pPr marL="457200" lvl="1" indent="0">
              <a:buNone/>
            </a:pPr>
            <a:r>
              <a:rPr lang="pt-PT" sz="1600" dirty="0" smtClean="0"/>
              <a:t>Então o rendimento a reconhecer em cada um dos períodos é como segue:</a:t>
            </a:r>
          </a:p>
          <a:p>
            <a:pPr marL="457200" lvl="1" indent="0">
              <a:buNone/>
            </a:pPr>
            <a:endParaRPr lang="pt-PT" sz="1600" dirty="0" smtClean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-597" y="1643399"/>
            <a:ext cx="586408" cy="41716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270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3600" dirty="0" smtClean="0">
                <a:solidFill>
                  <a:schemeClr val="tx2">
                    <a:lumMod val="75000"/>
                  </a:schemeClr>
                </a:solidFill>
              </a:rPr>
              <a:t>Exemplo prático:</a:t>
            </a:r>
            <a:endParaRPr lang="pt-PT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7" name="Conexão recta 6"/>
          <p:cNvCxnSpPr/>
          <p:nvPr/>
        </p:nvCxnSpPr>
        <p:spPr>
          <a:xfrm>
            <a:off x="0" y="836712"/>
            <a:ext cx="9144000" cy="0"/>
          </a:xfrm>
          <a:prstGeom prst="line">
            <a:avLst/>
          </a:prstGeom>
          <a:ln w="177800" cmpd="tri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7949195"/>
              </p:ext>
            </p:extLst>
          </p:nvPr>
        </p:nvGraphicFramePr>
        <p:xfrm>
          <a:off x="1115616" y="2780928"/>
          <a:ext cx="7344816" cy="13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3"/>
                <a:gridCol w="1512168"/>
                <a:gridCol w="1368152"/>
                <a:gridCol w="1339350"/>
                <a:gridCol w="1468963"/>
              </a:tblGrid>
              <a:tr h="370840"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N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N+1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N+2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Total</a:t>
                      </a:r>
                      <a:endParaRPr lang="pt-P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dirty="0" smtClean="0"/>
                        <a:t>Custos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500.000€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375.000€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375.000€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1.250.000€</a:t>
                      </a:r>
                      <a:endParaRPr lang="pt-P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dirty="0" smtClean="0"/>
                        <a:t>Grau de Acabamento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40%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30%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30%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100%</a:t>
                      </a:r>
                    </a:p>
                    <a:p>
                      <a:endParaRPr lang="pt-PT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8079111"/>
              </p:ext>
            </p:extLst>
          </p:nvPr>
        </p:nvGraphicFramePr>
        <p:xfrm>
          <a:off x="1115616" y="4725144"/>
          <a:ext cx="7416825" cy="202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3365"/>
                <a:gridCol w="1483365"/>
                <a:gridCol w="1483365"/>
                <a:gridCol w="1483365"/>
                <a:gridCol w="1483365"/>
              </a:tblGrid>
              <a:tr h="370840"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N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N+1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N+2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Total</a:t>
                      </a:r>
                      <a:endParaRPr lang="pt-P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dirty="0" smtClean="0"/>
                        <a:t>Grau de acabamento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40%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30%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30%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100%</a:t>
                      </a:r>
                      <a:endParaRPr lang="pt-P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dirty="0" smtClean="0"/>
                        <a:t>Preço total acordado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1.500.000€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1.500.000€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1.500.000€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P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dirty="0" smtClean="0"/>
                        <a:t>Rendimento a 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600.000€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450.000€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450.000€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1.500.000€</a:t>
                      </a:r>
                      <a:endParaRPr lang="pt-PT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721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596" y="0"/>
            <a:ext cx="9144596" cy="883180"/>
          </a:xfrm>
          <a:noFill/>
          <a:ln>
            <a:noFill/>
          </a:ln>
          <a:effectLst/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solidFill>
                  <a:schemeClr val="tx2">
                    <a:lumMod val="75000"/>
                  </a:schemeClr>
                </a:solidFill>
              </a:rPr>
              <a:t>Contratos de Construção</a:t>
            </a:r>
            <a:endParaRPr lang="pt-PT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755576" y="980728"/>
            <a:ext cx="8208912" cy="5688632"/>
          </a:xfrm>
        </p:spPr>
        <p:txBody>
          <a:bodyPr>
            <a:noAutofit/>
          </a:bodyPr>
          <a:lstStyle/>
          <a:p>
            <a:pPr marL="457200" lvl="1" indent="0">
              <a:buNone/>
            </a:pPr>
            <a:r>
              <a:rPr lang="pt-PT" sz="1600" dirty="0" smtClean="0"/>
              <a:t>Comparando o rendimento a reconhecer com a facturação emitida concluímos que:</a:t>
            </a:r>
          </a:p>
          <a:p>
            <a:pPr marL="457200" lvl="1" indent="0">
              <a:buNone/>
            </a:pPr>
            <a:endParaRPr lang="pt-PT" sz="1600" dirty="0" smtClean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-597" y="1643399"/>
            <a:ext cx="586408" cy="41716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vert270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3600" dirty="0" smtClean="0">
                <a:solidFill>
                  <a:schemeClr val="tx2">
                    <a:lumMod val="75000"/>
                  </a:schemeClr>
                </a:solidFill>
              </a:rPr>
              <a:t>Exemplo prático:</a:t>
            </a:r>
            <a:endParaRPr lang="pt-PT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7" name="Conexão recta 6"/>
          <p:cNvCxnSpPr/>
          <p:nvPr/>
        </p:nvCxnSpPr>
        <p:spPr>
          <a:xfrm>
            <a:off x="0" y="836712"/>
            <a:ext cx="9144000" cy="0"/>
          </a:xfrm>
          <a:prstGeom prst="line">
            <a:avLst/>
          </a:prstGeom>
          <a:ln w="177800" cmpd="tri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4265171"/>
              </p:ext>
            </p:extLst>
          </p:nvPr>
        </p:nvGraphicFramePr>
        <p:xfrm>
          <a:off x="827584" y="1427960"/>
          <a:ext cx="8064895" cy="1899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248"/>
                <a:gridCol w="1512168"/>
                <a:gridCol w="1512168"/>
                <a:gridCol w="1512168"/>
                <a:gridCol w="1296143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N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N+1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N+2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Total</a:t>
                      </a:r>
                      <a:endParaRPr lang="pt-P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dirty="0" smtClean="0"/>
                        <a:t>Rendimento a reconhecer (rédito)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600.000€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450.000€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450.000€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1.500.000€</a:t>
                      </a:r>
                      <a:endParaRPr lang="pt-P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dirty="0" smtClean="0"/>
                        <a:t>Facturação emitida (gastos)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500.000€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500.000€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500.000€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1.500.000€</a:t>
                      </a:r>
                      <a:endParaRPr lang="pt-P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dirty="0" smtClean="0"/>
                        <a:t>Diferença</a:t>
                      </a:r>
                      <a:endParaRPr lang="pt-PT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100.000€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-50.000€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-50.000€</a:t>
                      </a:r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dirty="0" smtClean="0"/>
                        <a:t>0€</a:t>
                      </a:r>
                      <a:endParaRPr lang="pt-P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CaixaDeTexto 8"/>
          <p:cNvSpPr txBox="1"/>
          <p:nvPr/>
        </p:nvSpPr>
        <p:spPr>
          <a:xfrm>
            <a:off x="883086" y="3438983"/>
            <a:ext cx="806489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/>
              <a:t>Haverá então que proceder a um acréscimo de rendimento no período N, o qual será posteriormente revertido em N+1 e N+2, conforme segue:</a:t>
            </a:r>
          </a:p>
          <a:p>
            <a:endParaRPr lang="pt-PT" dirty="0"/>
          </a:p>
          <a:p>
            <a:r>
              <a:rPr lang="pt-PT" b="1" u="sng" dirty="0" smtClean="0"/>
              <a:t>Em N:</a:t>
            </a:r>
          </a:p>
          <a:p>
            <a:r>
              <a:rPr lang="pt-PT" dirty="0"/>
              <a:t> </a:t>
            </a:r>
            <a:r>
              <a:rPr lang="pt-PT" dirty="0" smtClean="0"/>
              <a:t>     2721 – Devedores por acréscimos de rendimentos       100.000€</a:t>
            </a:r>
          </a:p>
          <a:p>
            <a:r>
              <a:rPr lang="pt-PT" dirty="0" smtClean="0"/>
              <a:t>a    72 – Prestação de Serviços				100.000€</a:t>
            </a:r>
          </a:p>
          <a:p>
            <a:endParaRPr lang="pt-PT" dirty="0"/>
          </a:p>
          <a:p>
            <a:r>
              <a:rPr lang="pt-PT" b="1" u="sng" dirty="0"/>
              <a:t>Em N+1 e N+2:</a:t>
            </a:r>
          </a:p>
          <a:p>
            <a:r>
              <a:rPr lang="pt-PT" dirty="0" smtClean="0"/>
              <a:t>       72 </a:t>
            </a:r>
            <a:r>
              <a:rPr lang="pt-PT" dirty="0"/>
              <a:t>– Prestação de Serviços			</a:t>
            </a:r>
            <a:r>
              <a:rPr lang="pt-PT" dirty="0" smtClean="0"/>
              <a:t>50.000€</a:t>
            </a:r>
            <a:r>
              <a:rPr lang="pt-PT" dirty="0"/>
              <a:t>	</a:t>
            </a:r>
          </a:p>
          <a:p>
            <a:r>
              <a:rPr lang="pt-PT" dirty="0" smtClean="0"/>
              <a:t>a   </a:t>
            </a:r>
            <a:r>
              <a:rPr lang="pt-PT" dirty="0"/>
              <a:t> 2721 – Devedores por acréscimos de </a:t>
            </a:r>
            <a:r>
              <a:rPr lang="pt-PT" dirty="0" smtClean="0"/>
              <a:t>rendimentos		50.000€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4022226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719</TotalTime>
  <Words>1749</Words>
  <Application>Microsoft Office PowerPoint</Application>
  <PresentationFormat>Apresentação no Ecrã (4:3)</PresentationFormat>
  <Paragraphs>258</Paragraphs>
  <Slides>20</Slides>
  <Notes>19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1" baseType="lpstr">
      <vt:lpstr>Tema do Office</vt:lpstr>
      <vt:lpstr>Contratos de Construção</vt:lpstr>
      <vt:lpstr>Contratos de Construção</vt:lpstr>
      <vt:lpstr>Contratos de Construção</vt:lpstr>
      <vt:lpstr>Contratos de Construção</vt:lpstr>
      <vt:lpstr>Contratos de Construção</vt:lpstr>
      <vt:lpstr>Contratos de Construção</vt:lpstr>
      <vt:lpstr>Contratos de Construção</vt:lpstr>
      <vt:lpstr>Contratos de Construção</vt:lpstr>
      <vt:lpstr>Contratos de Construção</vt:lpstr>
      <vt:lpstr>Contratos de Construção</vt:lpstr>
      <vt:lpstr>Contratos de Construção</vt:lpstr>
      <vt:lpstr>Contratos de Construção</vt:lpstr>
      <vt:lpstr>Contratos de Construção</vt:lpstr>
      <vt:lpstr>Contratos de Construção</vt:lpstr>
      <vt:lpstr>Contratos de Construção</vt:lpstr>
      <vt:lpstr>Contratos de Construção</vt:lpstr>
      <vt:lpstr>Contratos de Construção</vt:lpstr>
      <vt:lpstr>Contratos de Construção</vt:lpstr>
      <vt:lpstr>Contratos de Construção</vt:lpstr>
      <vt:lpstr>Contratos de Construção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Contratos de Construção</dc:title>
  <dc:creator>Dora</dc:creator>
  <cp:lastModifiedBy>RODRIGUES</cp:lastModifiedBy>
  <cp:revision>49</cp:revision>
  <dcterms:created xsi:type="dcterms:W3CDTF">2012-05-06T16:09:46Z</dcterms:created>
  <dcterms:modified xsi:type="dcterms:W3CDTF">2012-10-03T14:56:43Z</dcterms:modified>
</cp:coreProperties>
</file>