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5F5117-68D6-4E56-BEB2-975B9806C186}" type="datetimeFigureOut">
              <a:rPr lang="pt-PT" smtClean="0"/>
              <a:t>06-03-2011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10FFD-331D-43CA-8374-6AD394BD999E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30" name="Marcador de Posição d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52A2A-A1C0-4C68-AB32-F7545652D859}" type="datetime1">
              <a:rPr lang="pt-PT" smtClean="0"/>
              <a:t>06-03-2011</a:t>
            </a:fld>
            <a:endParaRPr lang="pt-PT"/>
          </a:p>
        </p:txBody>
      </p:sp>
      <p:sp>
        <p:nvSpPr>
          <p:cNvPr id="19" name="Marcador de Posição do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27" name="Marcador de Posição do Número do Diapositivo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mtClean="0"/>
              <a:t>06-03-2011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F542A-5B49-40E7-A37E-AA0A9B5DEDD9}" type="datetime1">
              <a:rPr lang="pt-PT" smtClean="0"/>
              <a:t>06-03-2011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2913-F38A-4463-9A67-F2471A40BD7D}" type="datetime1">
              <a:rPr lang="pt-PT" smtClean="0"/>
              <a:t>06-03-2011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B347-D0D2-4ADD-8D84-3DB027F7AE02}" type="datetime1">
              <a:rPr lang="pt-PT" smtClean="0"/>
              <a:t>06-03-2011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7551A-3D5E-4D35-AE5C-2AC34EB6DF07}" type="datetime1">
              <a:rPr lang="pt-PT" smtClean="0"/>
              <a:t>06-03-2011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5304E-3BC8-4D54-BC2F-821ACF464008}" type="datetime1">
              <a:rPr lang="pt-PT" smtClean="0"/>
              <a:t>06-03-2011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9A6C3-D803-4C6E-B905-721F0A7A07B6}" type="datetime1">
              <a:rPr lang="pt-PT" smtClean="0"/>
              <a:t>06-03-2011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rtar e Arredondar Rectângulo de Canto Simples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ctângu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E01B8-0885-4E41-B906-58AEA5DFB21E}" type="datetime1">
              <a:rPr lang="pt-PT" smtClean="0"/>
              <a:t>06-03-2011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6043E-09EF-4A34-8703-9E3F63282743}" type="datetime1">
              <a:rPr lang="pt-PT" smtClean="0"/>
              <a:t>06-03-2011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E6065-0C08-40CC-8EE8-4AB07C1A39DA}" type="datetime1">
              <a:rPr lang="pt-PT" smtClean="0"/>
              <a:t>06-03-2011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F584-C9D2-4D83-89DF-FFD5E844D656}" type="datetime1">
              <a:rPr lang="pt-PT" smtClean="0"/>
              <a:t>06-03-2011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5652120" y="6356350"/>
            <a:ext cx="3168352" cy="365125"/>
          </a:xfrm>
        </p:spPr>
        <p:txBody>
          <a:bodyPr/>
          <a:lstStyle/>
          <a:p>
            <a:r>
              <a:rPr lang="pt-PT" dirty="0" smtClean="0"/>
              <a:t>ENA – Escola de Negócios e Administração</a:t>
            </a:r>
            <a:endParaRPr lang="pt-PT" dirty="0"/>
          </a:p>
        </p:txBody>
      </p:sp>
      <p:pic>
        <p:nvPicPr>
          <p:cNvPr id="8" name="Imagem 7" descr="water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544616" cy="4176464"/>
          </a:xfrm>
          <a:prstGeom prst="rect">
            <a:avLst/>
          </a:prstGeom>
        </p:spPr>
      </p:pic>
      <p:sp>
        <p:nvSpPr>
          <p:cNvPr id="10" name="Rectângulo 9"/>
          <p:cNvSpPr/>
          <p:nvPr userDrawn="1"/>
        </p:nvSpPr>
        <p:spPr>
          <a:xfrm>
            <a:off x="2483768" y="4869160"/>
            <a:ext cx="4068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Água</a:t>
            </a:r>
            <a:r>
              <a:rPr lang="pt-PT" sz="5400" b="1" cap="none" spc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Saúde</a:t>
            </a:r>
            <a:endParaRPr lang="pt-PT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Marcador de Posição do Títu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0" name="Marcador de Posição do Tex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0" name="Marcador de Posição d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7AE01B8-0885-4E41-B906-58AEA5DFB21E}" type="datetime1">
              <a:rPr lang="pt-PT" smtClean="0"/>
              <a:t>06-03-2011</a:t>
            </a:fld>
            <a:endParaRPr lang="pt-PT"/>
          </a:p>
        </p:txBody>
      </p:sp>
      <p:sp>
        <p:nvSpPr>
          <p:cNvPr id="22" name="Marcador de Posição do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18" name="Marcador de Posição do Número do Diapositivo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20250B-ABDA-4D5F-B4D2-D6A21E936571}" type="slidenum">
              <a:rPr lang="pt-PT" smtClean="0"/>
              <a:t>‹nº›</a:t>
            </a:fld>
            <a:endParaRPr lang="pt-PT"/>
          </a:p>
        </p:txBody>
      </p:sp>
      <p:grpSp>
        <p:nvGrpSpPr>
          <p:cNvPr id="2" name="Grupo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audio" Target="file:///C:\Documents%20and%20Settings\All%20Users\Documentos\A%20minha%20m&#250;sica\Exemplos%20de%20m&#250;sica\New%20Stories%20(Highway%20Blues).wma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D55E8-06BA-4376-9F4C-29323FA2FB28}" type="datetime1">
              <a:rPr lang="pt-PT" sz="1400" smtClean="0">
                <a:latin typeface="+mj-lt"/>
              </a:rPr>
              <a:t>06-03-2011</a:t>
            </a:fld>
            <a:endParaRPr lang="pt-PT" sz="1400">
              <a:latin typeface="+mj-lt"/>
            </a:endParaRP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– Escola de Negócios e Administração</a:t>
            </a:r>
            <a:endParaRPr lang="pt-PT" dirty="0"/>
          </a:p>
        </p:txBody>
      </p:sp>
      <p:pic>
        <p:nvPicPr>
          <p:cNvPr id="7" name="New Stories (Highway Blues)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8448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883852"/>
          </a:xfrm>
        </p:spPr>
        <p:txBody>
          <a:bodyPr/>
          <a:lstStyle/>
          <a:p>
            <a:r>
              <a:rPr lang="pt-PT" cap="all" dirty="0" smtClean="0"/>
              <a:t>BEBA ÁGUA COM ESTÔMAGO VAZIO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611560" y="2852936"/>
            <a:ext cx="2209800" cy="2179320"/>
          </a:xfrm>
        </p:spPr>
        <p:txBody>
          <a:bodyPr>
            <a:noAutofit/>
          </a:bodyPr>
          <a:lstStyle/>
          <a:p>
            <a:pPr algn="ctr"/>
            <a:r>
              <a:rPr lang="pt-PT" sz="2000" dirty="0" smtClean="0">
                <a:latin typeface="+mj-lt"/>
              </a:rPr>
              <a:t>Para doenças antigas e modernas, este tratamento com água tem sido muito bem sucedido.</a:t>
            </a:r>
          </a:p>
          <a:p>
            <a:pPr algn="just"/>
            <a:endParaRPr lang="pt-PT" sz="1800" dirty="0">
              <a:latin typeface="+mj-lt"/>
            </a:endParaRP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E01B8-0885-4E41-B906-58AEA5DFB21E}" type="datetime1">
              <a:rPr lang="pt-PT" sz="1400" smtClean="0">
                <a:latin typeface="+mj-lt"/>
              </a:rPr>
              <a:t>06-03-2011</a:t>
            </a:fld>
            <a:endParaRPr lang="pt-PT" sz="140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384376" cy="365125"/>
          </a:xfrm>
        </p:spPr>
        <p:txBody>
          <a:bodyPr/>
          <a:lstStyle/>
          <a:p>
            <a:r>
              <a:rPr lang="pt-PT" dirty="0" smtClean="0"/>
              <a:t>ENA – Escola de Negócios e Administração</a:t>
            </a:r>
            <a:endParaRPr lang="pt-PT" dirty="0"/>
          </a:p>
        </p:txBody>
      </p:sp>
      <p:sp>
        <p:nvSpPr>
          <p:cNvPr id="6" name="Marcador de Posição da Imagem 5"/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07632">
            <a:off x="3457237" y="1184073"/>
            <a:ext cx="4664787" cy="3912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6190456" cy="1162050"/>
          </a:xfrm>
        </p:spPr>
        <p:txBody>
          <a:bodyPr/>
          <a:lstStyle/>
          <a:p>
            <a:r>
              <a:rPr lang="pt-PT" sz="2400" b="1" cap="all" dirty="0" smtClean="0"/>
              <a:t>MÉTODO DE TRATAMENTO</a:t>
            </a:r>
            <a:endParaRPr lang="pt-PT" sz="24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755576" y="1700808"/>
            <a:ext cx="7560840" cy="3672408"/>
          </a:xfrm>
        </p:spPr>
        <p:txBody>
          <a:bodyPr>
            <a:normAutofit fontScale="92500"/>
          </a:bodyPr>
          <a:lstStyle/>
          <a:p>
            <a:endParaRPr lang="pt-PT" sz="2900" dirty="0" smtClean="0"/>
          </a:p>
          <a:p>
            <a:r>
              <a:rPr lang="pt-PT" sz="2900" dirty="0" smtClean="0"/>
              <a:t> </a:t>
            </a:r>
            <a:r>
              <a:rPr lang="pt-PT" sz="2200" dirty="0" smtClean="0">
                <a:latin typeface="+mj-lt"/>
              </a:rPr>
              <a:t>1. De </a:t>
            </a:r>
            <a:r>
              <a:rPr lang="pt-PT" sz="2200" dirty="0" smtClean="0">
                <a:latin typeface="+mj-lt"/>
              </a:rPr>
              <a:t>manhã e antes de escovar os dentes, beber 2 copos de água.</a:t>
            </a:r>
            <a:br>
              <a:rPr lang="pt-PT" sz="2200" dirty="0" smtClean="0">
                <a:latin typeface="+mj-lt"/>
              </a:rPr>
            </a:br>
            <a:endParaRPr lang="pt-PT" sz="2200" dirty="0" smtClean="0">
              <a:latin typeface="+mj-lt"/>
            </a:endParaRPr>
          </a:p>
          <a:p>
            <a:r>
              <a:rPr lang="pt-PT" sz="2200" dirty="0" smtClean="0">
                <a:latin typeface="+mj-lt"/>
              </a:rPr>
              <a:t/>
            </a:r>
            <a:br>
              <a:rPr lang="pt-PT" sz="2200" dirty="0" smtClean="0">
                <a:latin typeface="+mj-lt"/>
              </a:rPr>
            </a:br>
            <a:r>
              <a:rPr lang="pt-PT" sz="2200" dirty="0" smtClean="0">
                <a:latin typeface="+mj-lt"/>
              </a:rPr>
              <a:t> 2. Escovar </a:t>
            </a:r>
            <a:r>
              <a:rPr lang="pt-PT" sz="2200" dirty="0" smtClean="0">
                <a:latin typeface="+mj-lt"/>
              </a:rPr>
              <a:t>os dentes, mas não comer ou beber nada durante 15 minutos.</a:t>
            </a:r>
            <a:br>
              <a:rPr lang="pt-PT" sz="2200" dirty="0" smtClean="0">
                <a:latin typeface="+mj-lt"/>
              </a:rPr>
            </a:br>
            <a:endParaRPr lang="pt-PT" sz="2200" dirty="0" smtClean="0">
              <a:latin typeface="+mj-lt"/>
            </a:endParaRPr>
          </a:p>
          <a:p>
            <a:r>
              <a:rPr lang="pt-PT" sz="2200" dirty="0" smtClean="0">
                <a:latin typeface="+mj-lt"/>
              </a:rPr>
              <a:t/>
            </a:r>
            <a:br>
              <a:rPr lang="pt-PT" sz="2200" dirty="0" smtClean="0">
                <a:latin typeface="+mj-lt"/>
              </a:rPr>
            </a:br>
            <a:r>
              <a:rPr lang="pt-PT" sz="2200" dirty="0" smtClean="0">
                <a:latin typeface="+mj-lt"/>
              </a:rPr>
              <a:t> 3. Após </a:t>
            </a:r>
            <a:r>
              <a:rPr lang="pt-PT" sz="2200" dirty="0" smtClean="0">
                <a:latin typeface="+mj-lt"/>
              </a:rPr>
              <a:t>15 minutos</a:t>
            </a:r>
            <a:r>
              <a:rPr lang="pt-PT" sz="2200" dirty="0" smtClean="0">
                <a:latin typeface="+mj-lt"/>
              </a:rPr>
              <a:t>, </a:t>
            </a:r>
            <a:r>
              <a:rPr lang="pt-PT" sz="2200" dirty="0" smtClean="0">
                <a:latin typeface="+mj-lt"/>
              </a:rPr>
              <a:t>pode comer e beber normalmente.</a:t>
            </a:r>
            <a:br>
              <a:rPr lang="pt-PT" sz="2200" dirty="0" smtClean="0">
                <a:latin typeface="+mj-lt"/>
              </a:rPr>
            </a:br>
            <a:endParaRPr lang="pt-PT" sz="2200" dirty="0">
              <a:latin typeface="+mj-lt"/>
            </a:endParaRP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9A6C3-D803-4C6E-B905-721F0A7A07B6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5508104" y="6356350"/>
            <a:ext cx="3635896" cy="365125"/>
          </a:xfrm>
        </p:spPr>
        <p:txBody>
          <a:bodyPr/>
          <a:lstStyle/>
          <a:p>
            <a:r>
              <a:rPr lang="pt-PT" dirty="0" smtClean="0"/>
              <a:t>ENA – Escola de Negócios e Administração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6190456" cy="1162050"/>
          </a:xfrm>
        </p:spPr>
        <p:txBody>
          <a:bodyPr/>
          <a:lstStyle/>
          <a:p>
            <a:r>
              <a:rPr lang="pt-PT" sz="2400" b="1" cap="all" dirty="0" smtClean="0"/>
              <a:t>MÉTODO DE TRATAMENTO</a:t>
            </a:r>
            <a:endParaRPr lang="pt-PT" sz="24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755576" y="1772816"/>
            <a:ext cx="7704856" cy="4176464"/>
          </a:xfrm>
        </p:spPr>
        <p:txBody>
          <a:bodyPr/>
          <a:lstStyle/>
          <a:p>
            <a:r>
              <a:rPr lang="pt-PT" sz="2000" dirty="0" smtClean="0">
                <a:latin typeface="+mj-lt"/>
              </a:rPr>
              <a:t/>
            </a:r>
            <a:br>
              <a:rPr lang="pt-PT" sz="2000" dirty="0" smtClean="0">
                <a:latin typeface="+mj-lt"/>
              </a:rPr>
            </a:br>
            <a:r>
              <a:rPr lang="pt-PT" sz="2000" dirty="0" smtClean="0">
                <a:latin typeface="+mj-lt"/>
              </a:rPr>
              <a:t>4.  Depois </a:t>
            </a:r>
            <a:r>
              <a:rPr lang="pt-PT" sz="2000" dirty="0" smtClean="0">
                <a:latin typeface="+mj-lt"/>
              </a:rPr>
              <a:t>do lanche, almoço e jantar não se deve comer ou beber nada durante 2 horas.</a:t>
            </a:r>
            <a:br>
              <a:rPr lang="pt-PT" sz="2000" dirty="0" smtClean="0">
                <a:latin typeface="+mj-lt"/>
              </a:rPr>
            </a:br>
            <a:endParaRPr lang="pt-PT" sz="2000" dirty="0" smtClean="0">
              <a:latin typeface="+mj-lt"/>
            </a:endParaRPr>
          </a:p>
          <a:p>
            <a:r>
              <a:rPr lang="pt-PT" sz="2000" dirty="0" smtClean="0">
                <a:latin typeface="+mj-lt"/>
              </a:rPr>
              <a:t/>
            </a:r>
            <a:br>
              <a:rPr lang="pt-PT" sz="2000" dirty="0" smtClean="0">
                <a:latin typeface="+mj-lt"/>
              </a:rPr>
            </a:br>
            <a:r>
              <a:rPr lang="pt-PT" sz="2000" dirty="0" smtClean="0">
                <a:latin typeface="+mj-lt"/>
              </a:rPr>
              <a:t>5. </a:t>
            </a:r>
            <a:r>
              <a:rPr lang="pt-PT" sz="2000" dirty="0" smtClean="0">
                <a:latin typeface="+mj-lt"/>
              </a:rPr>
              <a:t> Pessoas </a:t>
            </a:r>
            <a:r>
              <a:rPr lang="pt-PT" sz="2000" dirty="0" smtClean="0">
                <a:latin typeface="+mj-lt"/>
              </a:rPr>
              <a:t>idosas ou doentes que não podem beber 2 copos de água, no início podem começar por tomar um copo de água e aumentar gradualmente.</a:t>
            </a:r>
            <a:br>
              <a:rPr lang="pt-PT" sz="2000" dirty="0" smtClean="0">
                <a:latin typeface="+mj-lt"/>
              </a:rPr>
            </a:br>
            <a:endParaRPr lang="pt-PT" sz="2000" dirty="0" smtClean="0">
              <a:latin typeface="+mj-lt"/>
            </a:endParaRPr>
          </a:p>
          <a:p>
            <a:r>
              <a:rPr lang="pt-PT" sz="2000" dirty="0" smtClean="0">
                <a:latin typeface="+mj-lt"/>
              </a:rPr>
              <a:t/>
            </a:r>
            <a:br>
              <a:rPr lang="pt-PT" sz="2000" dirty="0" smtClean="0">
                <a:latin typeface="+mj-lt"/>
              </a:rPr>
            </a:br>
            <a:r>
              <a:rPr lang="pt-PT" sz="2000" dirty="0" smtClean="0">
                <a:latin typeface="+mj-lt"/>
              </a:rPr>
              <a:t>6</a:t>
            </a:r>
            <a:r>
              <a:rPr lang="pt-PT" sz="2000" dirty="0" smtClean="0">
                <a:latin typeface="+mj-lt"/>
              </a:rPr>
              <a:t>.  </a:t>
            </a:r>
            <a:r>
              <a:rPr lang="pt-PT" sz="2000" dirty="0" smtClean="0">
                <a:latin typeface="+mj-lt"/>
              </a:rPr>
              <a:t>O método de tratamento cura os doentes e permite aos outros desfrutar de uma vida mais saudável.</a:t>
            </a:r>
            <a:r>
              <a:rPr lang="pt-PT" dirty="0" smtClean="0">
                <a:latin typeface="+mj-lt"/>
              </a:rPr>
              <a:t/>
            </a:r>
            <a:br>
              <a:rPr lang="pt-PT" dirty="0" smtClean="0">
                <a:latin typeface="+mj-lt"/>
              </a:rPr>
            </a:br>
            <a:endParaRPr lang="pt-PT" dirty="0">
              <a:latin typeface="+mj-lt"/>
            </a:endParaRP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9A6C3-D803-4C6E-B905-721F0A7A07B6}" type="datetime1">
              <a:rPr lang="pt-PT" sz="1400" smtClean="0">
                <a:latin typeface="+mj-lt"/>
              </a:rPr>
              <a:t>06-03-2011</a:t>
            </a:fld>
            <a:endParaRPr lang="pt-PT" sz="1400">
              <a:latin typeface="+mj-lt"/>
            </a:endParaRP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5652120" y="6356350"/>
            <a:ext cx="3275856" cy="365125"/>
          </a:xfrm>
        </p:spPr>
        <p:txBody>
          <a:bodyPr/>
          <a:lstStyle/>
          <a:p>
            <a:r>
              <a:rPr lang="pt-PT" dirty="0" smtClean="0"/>
              <a:t>ENA – Escola de Negócios e Administração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cap="all" dirty="0" smtClean="0"/>
              <a:t>A </a:t>
            </a:r>
            <a:r>
              <a:rPr lang="pt-PT" sz="2400" b="1" cap="all" dirty="0" smtClean="0"/>
              <a:t>tabela </a:t>
            </a:r>
            <a:r>
              <a:rPr lang="pt-PT" sz="2400" b="1" cap="all" dirty="0" smtClean="0"/>
              <a:t>QUE SE SEGUE APRESENTA O NÚMERO DE DIAS DE TRATAMENTO QUE REQUER A CURA DAS PRINCIPAIS </a:t>
            </a:r>
            <a:r>
              <a:rPr lang="pt-PT" sz="2400" b="1" cap="all" dirty="0" smtClean="0"/>
              <a:t>DOENÇAS</a:t>
            </a:r>
            <a:endParaRPr lang="pt-PT" sz="2400" b="1" dirty="0"/>
          </a:p>
        </p:txBody>
      </p:sp>
      <p:graphicFrame>
        <p:nvGraphicFramePr>
          <p:cNvPr id="6" name="Marcador de Posição de Conteúdo 5"/>
          <p:cNvGraphicFramePr>
            <a:graphicFrameLocks noGrp="1"/>
          </p:cNvGraphicFramePr>
          <p:nvPr>
            <p:ph idx="1"/>
          </p:nvPr>
        </p:nvGraphicFramePr>
        <p:xfrm>
          <a:off x="1619672" y="2420888"/>
          <a:ext cx="5987008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3504"/>
                <a:gridCol w="2993504"/>
              </a:tblGrid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Doenças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Nº de dias</a:t>
                      </a:r>
                      <a:endParaRPr lang="pt-PT" dirty="0"/>
                    </a:p>
                  </a:txBody>
                  <a:tcPr/>
                </a:tc>
              </a:tr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Pressão Alta 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30 dias</a:t>
                      </a:r>
                      <a:endParaRPr lang="pt-PT" dirty="0"/>
                    </a:p>
                  </a:txBody>
                  <a:tcPr/>
                </a:tc>
              </a:tr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Gastrite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10 dias</a:t>
                      </a:r>
                      <a:endParaRPr lang="pt-PT" dirty="0"/>
                    </a:p>
                  </a:txBody>
                  <a:tcPr/>
                </a:tc>
              </a:tr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 Diabetes 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30 dias</a:t>
                      </a:r>
                      <a:endParaRPr lang="pt-PT" dirty="0"/>
                    </a:p>
                  </a:txBody>
                  <a:tcPr/>
                </a:tc>
              </a:tr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Obstipação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10 dias</a:t>
                      </a:r>
                      <a:endParaRPr lang="pt-PT" dirty="0"/>
                    </a:p>
                  </a:txBody>
                  <a:tcPr/>
                </a:tc>
              </a:tr>
              <a:tr h="350706">
                <a:tc>
                  <a:txBody>
                    <a:bodyPr/>
                    <a:lstStyle/>
                    <a:p>
                      <a:r>
                        <a:rPr lang="pt-PT" dirty="0" smtClean="0"/>
                        <a:t>Cancro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180 dias</a:t>
                      </a:r>
                      <a:endParaRPr lang="pt-PT" dirty="0"/>
                    </a:p>
                  </a:txBody>
                  <a:tcPr/>
                </a:tc>
              </a:tr>
              <a:tr h="613736">
                <a:tc>
                  <a:txBody>
                    <a:bodyPr/>
                    <a:lstStyle/>
                    <a:p>
                      <a:r>
                        <a:rPr lang="pt-PT" dirty="0" smtClean="0"/>
                        <a:t>Tuberculose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90 dias</a:t>
                      </a:r>
                      <a:br>
                        <a:rPr lang="pt-PT" dirty="0" smtClean="0"/>
                      </a:br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492896"/>
            <a:ext cx="3744416" cy="2520280"/>
          </a:xfrm>
        </p:spPr>
        <p:txBody>
          <a:bodyPr>
            <a:normAutofit fontScale="90000"/>
          </a:bodyPr>
          <a:lstStyle/>
          <a:p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>Este </a:t>
            </a:r>
            <a:r>
              <a:rPr lang="pt-PT" sz="2400" dirty="0" smtClean="0"/>
              <a:t>método de tratamento não tem efeitos secundários. </a:t>
            </a: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/>
            </a:r>
            <a:br>
              <a:rPr lang="pt-PT" sz="2400" dirty="0" smtClean="0"/>
            </a:br>
            <a:r>
              <a:rPr lang="pt-PT" sz="2400" dirty="0" smtClean="0"/>
              <a:t>No </a:t>
            </a:r>
            <a:r>
              <a:rPr lang="pt-PT" sz="2400" dirty="0" smtClean="0"/>
              <a:t>entanto, no início do tratamento terá de urinar frequentemente</a:t>
            </a:r>
            <a:r>
              <a:rPr lang="pt-PT" sz="2400" dirty="0" smtClean="0"/>
              <a:t>.</a:t>
            </a:r>
            <a:endParaRPr lang="pt-PT" sz="240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pic>
        <p:nvPicPr>
          <p:cNvPr id="10" name="Marcador de Posição de Conteúdo 9" descr="agu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4048" y="2276872"/>
            <a:ext cx="3736834" cy="2901885"/>
          </a:xfrm>
        </p:spPr>
      </p:pic>
      <p:sp>
        <p:nvSpPr>
          <p:cNvPr id="8" name="CaixaDeTexto 7"/>
          <p:cNvSpPr txBox="1"/>
          <p:nvPr/>
        </p:nvSpPr>
        <p:spPr>
          <a:xfrm>
            <a:off x="827584" y="1196752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solidFill>
                  <a:schemeClr val="tx2"/>
                </a:solidFill>
                <a:latin typeface="+mj-lt"/>
              </a:rPr>
              <a:t>Efeitos secundários</a:t>
            </a:r>
            <a:endParaRPr lang="pt-PT" sz="2800" dirty="0">
              <a:solidFill>
                <a:schemeClr val="tx2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143000"/>
          </a:xfrm>
        </p:spPr>
        <p:txBody>
          <a:bodyPr>
            <a:normAutofit/>
          </a:bodyPr>
          <a:lstStyle/>
          <a:p>
            <a:r>
              <a:rPr lang="pt-PT" sz="2000" dirty="0" smtClean="0"/>
              <a:t>Talvez tenha chegado o momento de mudar </a:t>
            </a:r>
            <a:r>
              <a:rPr lang="pt-PT" sz="2000" dirty="0" smtClean="0"/>
              <a:t>os seus </a:t>
            </a:r>
            <a:r>
              <a:rPr lang="pt-PT" sz="2000" dirty="0" smtClean="0"/>
              <a:t>hábitos de água fria para água quente, enquanto se come. </a:t>
            </a:r>
            <a:endParaRPr lang="pt-PT" sz="200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pic>
        <p:nvPicPr>
          <p:cNvPr id="8" name="Marcador de Posição de Conteúdo 7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2132856"/>
            <a:ext cx="2160240" cy="2985882"/>
          </a:xfrm>
        </p:spPr>
      </p:pic>
      <p:pic>
        <p:nvPicPr>
          <p:cNvPr id="9" name="Imagem 8" descr="caneca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060848"/>
            <a:ext cx="2808312" cy="3185993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123728" y="5373216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Nada a perder, tudo a ganhar!</a:t>
            </a:r>
            <a:r>
              <a:rPr lang="pt-PT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PT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PT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cap="all" dirty="0" smtClean="0"/>
              <a:t> PARA </a:t>
            </a:r>
            <a:r>
              <a:rPr lang="pt-PT" sz="2400" b="1" cap="all" dirty="0" smtClean="0"/>
              <a:t>QUEM GOSTA DE BEBER ÁGUA FRIA</a:t>
            </a:r>
            <a:endParaRPr lang="pt-PT" sz="240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pPr/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7" name="Marcador de Posição de Conteú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 smtClean="0"/>
          </a:p>
          <a:p>
            <a:pPr>
              <a:buNone/>
            </a:pPr>
            <a:endParaRPr lang="pt-PT" dirty="0" smtClean="0">
              <a:latin typeface="+mj-lt"/>
            </a:endParaRPr>
          </a:p>
          <a:p>
            <a:pPr>
              <a:buNone/>
            </a:pPr>
            <a:r>
              <a:rPr lang="pt-PT" dirty="0" smtClean="0">
                <a:latin typeface="+mj-lt"/>
              </a:rPr>
              <a:t> </a:t>
            </a:r>
            <a:r>
              <a:rPr lang="pt-PT" dirty="0" smtClean="0">
                <a:latin typeface="+mj-lt"/>
              </a:rPr>
              <a:t>  Beber </a:t>
            </a:r>
            <a:r>
              <a:rPr lang="pt-PT" dirty="0" smtClean="0">
                <a:latin typeface="+mj-lt"/>
              </a:rPr>
              <a:t>um copo de água fria ou uma bebida fria após a refeição solidifica o alimento gorduroso </a:t>
            </a:r>
            <a:r>
              <a:rPr lang="pt-PT" dirty="0" smtClean="0">
                <a:latin typeface="+mj-lt"/>
              </a:rPr>
              <a:t>que </a:t>
            </a:r>
            <a:r>
              <a:rPr lang="pt-PT" dirty="0" smtClean="0">
                <a:latin typeface="+mj-lt"/>
              </a:rPr>
              <a:t>acabou de comer. </a:t>
            </a:r>
            <a:endParaRPr lang="pt-PT" dirty="0" smtClean="0">
              <a:latin typeface="+mj-lt"/>
            </a:endParaRPr>
          </a:p>
          <a:p>
            <a:endParaRPr lang="pt-PT" dirty="0" smtClean="0">
              <a:latin typeface="+mj-lt"/>
            </a:endParaRPr>
          </a:p>
          <a:p>
            <a:pPr>
              <a:buNone/>
            </a:pPr>
            <a:r>
              <a:rPr lang="pt-PT" dirty="0" smtClean="0">
                <a:latin typeface="+mj-lt"/>
              </a:rPr>
              <a:t>   Isso retarda a digestão.</a:t>
            </a:r>
          </a:p>
          <a:p>
            <a:pPr>
              <a:buNone/>
            </a:pPr>
            <a:endParaRPr lang="pt-P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sp>
        <p:nvSpPr>
          <p:cNvPr id="7" name="Marcador de Posição de Conteúdo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2952328"/>
          </a:xfrm>
        </p:spPr>
        <p:txBody>
          <a:bodyPr/>
          <a:lstStyle/>
          <a:p>
            <a:endParaRPr lang="pt-PT" dirty="0" smtClean="0">
              <a:latin typeface="+mj-lt"/>
            </a:endParaRPr>
          </a:p>
          <a:p>
            <a:r>
              <a:rPr lang="pt-PT" dirty="0" smtClean="0">
                <a:latin typeface="+mj-lt"/>
              </a:rPr>
              <a:t>Portanto, devemos ter a consciência de que é bem melhor para a nossa saúde beber </a:t>
            </a:r>
            <a:r>
              <a:rPr lang="pt-PT" b="1" cap="all" dirty="0" smtClean="0">
                <a:latin typeface="+mj-lt"/>
              </a:rPr>
              <a:t>ÁGUA MORNA.</a:t>
            </a:r>
          </a:p>
          <a:p>
            <a:endParaRPr lang="pt-PT" dirty="0" smtClean="0">
              <a:latin typeface="+mj-lt"/>
            </a:endParaRPr>
          </a:p>
          <a:p>
            <a:r>
              <a:rPr lang="pt-PT" dirty="0" smtClean="0">
                <a:latin typeface="+mj-lt"/>
              </a:rPr>
              <a:t>Se </a:t>
            </a:r>
            <a:r>
              <a:rPr lang="pt-PT" dirty="0" smtClean="0">
                <a:latin typeface="+mj-lt"/>
              </a:rPr>
              <a:t>tiver dificuldade, pelo menos </a:t>
            </a:r>
            <a:r>
              <a:rPr lang="pt-PT" dirty="0" smtClean="0">
                <a:latin typeface="+mj-lt"/>
              </a:rPr>
              <a:t>beba água natural.</a:t>
            </a:r>
            <a:endParaRPr lang="pt-PT" dirty="0">
              <a:latin typeface="+mj-lt"/>
            </a:endParaRPr>
          </a:p>
        </p:txBody>
      </p:sp>
      <p:pic>
        <p:nvPicPr>
          <p:cNvPr id="8" name="Imagem 7" descr="water-heart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429000"/>
            <a:ext cx="2003102" cy="2672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7344816" cy="566936"/>
          </a:xfrm>
        </p:spPr>
        <p:txBody>
          <a:bodyPr>
            <a:normAutofit/>
          </a:bodyPr>
          <a:lstStyle/>
          <a:p>
            <a:r>
              <a:rPr lang="pt-PT" sz="2400" dirty="0" smtClean="0"/>
              <a:t>Quanto mais se sabe, maiores hipóteses de sobrevivência...</a:t>
            </a:r>
            <a:endParaRPr lang="pt-PT" sz="240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DF633-F916-4EFA-8D85-C35C0CF2DF48}" type="datetime1">
              <a:rPr lang="pt-PT" sz="1400" smtClean="0">
                <a:latin typeface="+mj-lt"/>
              </a:rPr>
              <a:t>06-03-2011</a:t>
            </a:fld>
            <a:endParaRPr lang="pt-PT" sz="1400" dirty="0">
              <a:latin typeface="+mj-lt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5580112" y="6356350"/>
            <a:ext cx="3563888" cy="365125"/>
          </a:xfrm>
        </p:spPr>
        <p:txBody>
          <a:bodyPr/>
          <a:lstStyle/>
          <a:p>
            <a:r>
              <a:rPr lang="pt-PT" smtClean="0"/>
              <a:t>ENA – Escola de Negócios e Administração</a:t>
            </a:r>
            <a:endParaRPr lang="pt-PT"/>
          </a:p>
        </p:txBody>
      </p:sp>
      <p:pic>
        <p:nvPicPr>
          <p:cNvPr id="2051" name="Picture 3" descr="C:\Documents and Settings\Toshiba\Definições locais\Temporary Internet Files\Content.IE5\6QF8OWA4\MM9003369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4725144"/>
            <a:ext cx="1254412" cy="1512168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755576" y="908720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chemeClr val="tx2"/>
                </a:solidFill>
                <a:latin typeface="+mj-lt"/>
              </a:rPr>
              <a:t>Tanto o tratamento como todas as sugestões aqui dadas são adequadas  a </a:t>
            </a:r>
          </a:p>
          <a:p>
            <a:endParaRPr lang="pt-PT" sz="2000" b="1" dirty="0">
              <a:solidFill>
                <a:schemeClr val="tx2"/>
              </a:solidFill>
              <a:latin typeface="+mj-lt"/>
            </a:endParaRPr>
          </a:p>
          <a:p>
            <a:r>
              <a:rPr lang="pt-PT" sz="2000" b="1" dirty="0" smtClean="0">
                <a:solidFill>
                  <a:schemeClr val="tx2"/>
                </a:solidFill>
                <a:latin typeface="+mj-lt"/>
              </a:rPr>
              <a:t>TODOS</a:t>
            </a:r>
            <a:endParaRPr lang="pt-PT" sz="20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1" name="Imagem 10" descr="1208448694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852936"/>
            <a:ext cx="1885950" cy="1676400"/>
          </a:xfrm>
          <a:prstGeom prst="rect">
            <a:avLst/>
          </a:prstGeom>
        </p:spPr>
      </p:pic>
      <p:pic>
        <p:nvPicPr>
          <p:cNvPr id="12" name="Imagem 11" descr="bebendo agua pisc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2420888"/>
            <a:ext cx="2985120" cy="2487335"/>
          </a:xfrm>
          <a:prstGeom prst="rect">
            <a:avLst/>
          </a:prstGeom>
        </p:spPr>
      </p:pic>
      <p:pic>
        <p:nvPicPr>
          <p:cNvPr id="13" name="Imagem 12" descr="bebaagu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2636912"/>
            <a:ext cx="1584176" cy="2217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129</TotalTime>
  <Words>288</Words>
  <Application>Microsoft Office PowerPoint</Application>
  <PresentationFormat>Apresentação no Ecrã (4:3)</PresentationFormat>
  <Paragraphs>64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1" baseType="lpstr">
      <vt:lpstr>Fluxo</vt:lpstr>
      <vt:lpstr>Diapositivo 1</vt:lpstr>
      <vt:lpstr>BEBA ÁGUA COM ESTÔMAGO VAZIO</vt:lpstr>
      <vt:lpstr>MÉTODO DE TRATAMENTO</vt:lpstr>
      <vt:lpstr>MÉTODO DE TRATAMENTO</vt:lpstr>
      <vt:lpstr>A tabela QUE SE SEGUE APRESENTA O NÚMERO DE DIAS DE TRATAMENTO QUE REQUER A CURA DAS PRINCIPAIS DOENÇAS</vt:lpstr>
      <vt:lpstr>                      Este método de tratamento não tem efeitos secundários.   No entanto, no início do tratamento terá de urinar frequentemente.</vt:lpstr>
      <vt:lpstr>Talvez tenha chegado o momento de mudar os seus hábitos de água fria para água quente, enquanto se come. </vt:lpstr>
      <vt:lpstr> PARA QUEM GOSTA DE BEBER ÁGUA FRIA</vt:lpstr>
      <vt:lpstr>Diapositivo 9</vt:lpstr>
      <vt:lpstr>Quanto mais se sabe, maiores hipóteses de sobrevivência...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Toshiba</dc:creator>
  <cp:lastModifiedBy>Toshiba</cp:lastModifiedBy>
  <cp:revision>22</cp:revision>
  <dcterms:created xsi:type="dcterms:W3CDTF">2011-03-06T20:11:34Z</dcterms:created>
  <dcterms:modified xsi:type="dcterms:W3CDTF">2011-03-06T22:21:24Z</dcterms:modified>
</cp:coreProperties>
</file>