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10"/>
  </p:notesMasterIdLst>
  <p:handoutMasterIdLst>
    <p:handoutMasterId r:id="rId11"/>
  </p:handoutMasterIdLst>
  <p:sldIdLst>
    <p:sldId id="451" r:id="rId2"/>
    <p:sldId id="636" r:id="rId3"/>
    <p:sldId id="633" r:id="rId4"/>
    <p:sldId id="627" r:id="rId5"/>
    <p:sldId id="630" r:id="rId6"/>
    <p:sldId id="618" r:id="rId7"/>
    <p:sldId id="624" r:id="rId8"/>
    <p:sldId id="621" r:id="rId9"/>
  </p:sldIdLst>
  <p:sldSz cx="9144000" cy="6858000" type="screen4x3"/>
  <p:notesSz cx="6888163" cy="100203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69" d="100"/>
          <a:sy n="69" d="100"/>
        </p:scale>
        <p:origin x="-10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38" d="100"/>
          <a:sy n="38" d="100"/>
        </p:scale>
        <p:origin x="-1458" y="-78"/>
      </p:cViewPr>
      <p:guideLst>
        <p:guide orient="horz" pos="3156"/>
        <p:guide pos="217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5665" cy="50030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900909" y="0"/>
            <a:ext cx="2985664" cy="50030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A057A-BAAD-4AF9-875B-0D15EEE08F9E}" type="datetimeFigureOut">
              <a:rPr lang="pt-PT" smtClean="0"/>
              <a:pPr/>
              <a:t>20-09-2015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2" y="9516824"/>
            <a:ext cx="2985665" cy="501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900909" y="9516824"/>
            <a:ext cx="2985664" cy="501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623176-234D-4B07-9C4E-6D02DA4E99F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3645503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84871" cy="501015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901700" y="2"/>
            <a:ext cx="2984871" cy="501015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r">
              <a:defRPr sz="1300"/>
            </a:lvl1pPr>
          </a:lstStyle>
          <a:p>
            <a:fld id="{0477979B-F734-4457-B1A3-B90154DE00C6}" type="datetimeFigureOut">
              <a:rPr lang="pt-PT" smtClean="0"/>
              <a:pPr/>
              <a:t>20-09-2015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10150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551" tIns="48276" rIns="96551" bIns="48276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8817" y="4759644"/>
            <a:ext cx="5510530" cy="4509135"/>
          </a:xfrm>
          <a:prstGeom prst="rect">
            <a:avLst/>
          </a:prstGeom>
        </p:spPr>
        <p:txBody>
          <a:bodyPr vert="horz" lIns="96551" tIns="48276" rIns="96551" bIns="48276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1" y="9517547"/>
            <a:ext cx="2984871" cy="501015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901700" y="9517547"/>
            <a:ext cx="2984871" cy="501015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r">
              <a:defRPr sz="1300"/>
            </a:lvl1pPr>
          </a:lstStyle>
          <a:p>
            <a:fld id="{32408D03-8061-4778-B38E-5545DF4517B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216008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dirty="0" smtClean="0"/>
          </a:p>
        </p:txBody>
      </p:sp>
      <p:sp>
        <p:nvSpPr>
          <p:cNvPr id="7168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3FA0F61-2952-4916-A58B-2873AEDE9B21}" type="slidenum">
              <a:rPr lang="pt-PT" smtClean="0"/>
              <a:pPr/>
              <a:t>1</a:t>
            </a:fld>
            <a:endParaRPr lang="pt-PT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2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3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4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5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6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7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8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reeform 2"/>
          <p:cNvSpPr>
            <a:spLocks/>
          </p:cNvSpPr>
          <p:nvPr/>
        </p:nvSpPr>
        <p:spPr bwMode="gray">
          <a:xfrm>
            <a:off x="690563" y="3340100"/>
            <a:ext cx="7653337" cy="485775"/>
          </a:xfrm>
          <a:custGeom>
            <a:avLst/>
            <a:gdLst/>
            <a:ahLst/>
            <a:cxnLst>
              <a:cxn ang="0">
                <a:pos x="163" y="200"/>
              </a:cxn>
              <a:cxn ang="0">
                <a:pos x="4128" y="200"/>
              </a:cxn>
              <a:cxn ang="0">
                <a:pos x="4128" y="429"/>
              </a:cxn>
              <a:cxn ang="0">
                <a:pos x="0" y="441"/>
              </a:cxn>
              <a:cxn ang="0">
                <a:pos x="163" y="200"/>
              </a:cxn>
            </a:cxnLst>
            <a:rect l="0" t="0" r="r" b="b"/>
            <a:pathLst>
              <a:path w="4128" h="479">
                <a:moveTo>
                  <a:pt x="163" y="200"/>
                </a:moveTo>
                <a:cubicBezTo>
                  <a:pt x="163" y="200"/>
                  <a:pt x="2054" y="0"/>
                  <a:pt x="4128" y="200"/>
                </a:cubicBezTo>
                <a:cubicBezTo>
                  <a:pt x="4128" y="200"/>
                  <a:pt x="4128" y="314"/>
                  <a:pt x="4128" y="429"/>
                </a:cubicBezTo>
                <a:cubicBezTo>
                  <a:pt x="2371" y="200"/>
                  <a:pt x="688" y="479"/>
                  <a:pt x="0" y="441"/>
                </a:cubicBezTo>
                <a:lnTo>
                  <a:pt x="163" y="200"/>
                </a:lnTo>
                <a:close/>
              </a:path>
            </a:pathLst>
          </a:custGeom>
          <a:solidFill>
            <a:schemeClr val="hlink">
              <a:alpha val="5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endParaRPr lang="pt-PT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endParaRPr lang="pt-PT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fld id="{0AC0C3D6-FC4E-4171-9DB0-04FA6B60A243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E18499-FEB3-4BB7-8B62-935D64F3601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8EEEC-C2CC-463F-96CB-C1192264203F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031C86-CCAA-4E7C-8D30-4579967F7AD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6FE45-8855-497A-9C05-045ED783009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0C0A1-B2B0-4998-AE8F-16EDB213C46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8C0864-BCB5-456E-82A3-0C4525E4022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B1045-7D2C-4572-B8F8-0A8AD0F00FA2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66153-DD7B-4236-923F-3DF0421A922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7082F-6696-40E6-8BCF-A13B6F8DE29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56388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56388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36F0A-4CFB-4819-96D5-8CB717D408C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9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 estilo do título do diapositivo principal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os estilos de texto do diapositivo principal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endParaRPr lang="pt-PT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endParaRPr lang="pt-PT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fld id="{540E9E96-DA3A-43F2-B601-C4902FF17CA8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Monotype Sorts" pitchFamily="2" charset="2"/>
        <a:buChar char="§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50000"/>
        <a:buFont typeface="Monotype Sorts" pitchFamily="2" charset="2"/>
        <a:buChar char="l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/>
          </p:cNvSpPr>
          <p:nvPr>
            <p:ph type="ctrTitle"/>
          </p:nvPr>
        </p:nvSpPr>
        <p:spPr bwMode="auto">
          <a:xfrm>
            <a:off x="0" y="785813"/>
            <a:ext cx="9144000" cy="12223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3700" dirty="0" smtClean="0">
                <a:effectLst/>
              </a:rPr>
              <a:t/>
            </a:r>
            <a:br>
              <a:rPr lang="pt-PT" sz="3700" dirty="0" smtClean="0">
                <a:effectLst/>
              </a:rPr>
            </a:br>
            <a:r>
              <a:rPr lang="pt-PT" sz="3700" dirty="0" smtClean="0">
                <a:effectLst/>
              </a:rPr>
              <a:t/>
            </a:r>
            <a:br>
              <a:rPr lang="pt-PT" sz="3700" dirty="0" smtClean="0">
                <a:effectLst/>
              </a:rPr>
            </a:br>
            <a:r>
              <a:rPr lang="pt-PT" sz="3700" dirty="0" smtClean="0">
                <a:effectLst/>
              </a:rPr>
              <a:t>Curso de preparação para o </a:t>
            </a:r>
            <a:br>
              <a:rPr lang="pt-PT" sz="3700" dirty="0" smtClean="0">
                <a:effectLst/>
              </a:rPr>
            </a:br>
            <a:r>
              <a:rPr lang="pt-PT" sz="3700" dirty="0" smtClean="0">
                <a:effectLst/>
              </a:rPr>
              <a:t>exame da OTOC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85813" y="3071813"/>
            <a:ext cx="7572375" cy="646331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pt-PT" sz="3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charset="0"/>
              </a:rPr>
              <a:t>EXERCICIOS DE I.SELO</a:t>
            </a:r>
            <a:endParaRPr kumimoji="1" lang="pt-PT" sz="3600" dirty="0">
              <a:effectLst>
                <a:outerShdw blurRad="38100" dist="38100" dir="2700000" algn="tl">
                  <a:srgbClr val="FFFFFF"/>
                </a:outerShdw>
              </a:effectLst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2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404665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04/Outubro/2014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980728"/>
            <a:ext cx="850106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pt-PT" sz="1800" b="1" dirty="0" smtClean="0"/>
          </a:p>
          <a:p>
            <a:pPr marL="342900" indent="-342900" algn="just"/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</p:txBody>
      </p:sp>
      <p:sp>
        <p:nvSpPr>
          <p:cNvPr id="8" name="Rectângulo 7"/>
          <p:cNvSpPr/>
          <p:nvPr/>
        </p:nvSpPr>
        <p:spPr>
          <a:xfrm>
            <a:off x="539552" y="764704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dirty="0"/>
          </a:p>
        </p:txBody>
      </p:sp>
      <p:sp>
        <p:nvSpPr>
          <p:cNvPr id="9" name="Rectângulo 8"/>
          <p:cNvSpPr/>
          <p:nvPr/>
        </p:nvSpPr>
        <p:spPr>
          <a:xfrm>
            <a:off x="539552" y="1124744"/>
            <a:ext cx="78488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/>
              <a:t>Luís reparou que Bernardo é titular de um crédito sobre a BP – Ski &amp; </a:t>
            </a:r>
            <a:r>
              <a:rPr lang="pt-PT" dirty="0" err="1" smtClean="0"/>
              <a:t>Wake</a:t>
            </a:r>
            <a:r>
              <a:rPr lang="pt-PT" dirty="0" smtClean="0"/>
              <a:t>, </a:t>
            </a:r>
            <a:r>
              <a:rPr lang="pt-PT" dirty="0" err="1" smtClean="0"/>
              <a:t>Lda</a:t>
            </a:r>
            <a:r>
              <a:rPr lang="pt-PT" dirty="0" smtClean="0"/>
              <a:t> no montante de €20.000 e foi informado que esse crédito deverá ser liquidado até ao final de Novembro</a:t>
            </a:r>
          </a:p>
          <a:p>
            <a:r>
              <a:rPr lang="pt-PT" dirty="0" smtClean="0"/>
              <a:t>de 2014.</a:t>
            </a:r>
          </a:p>
          <a:p>
            <a:r>
              <a:rPr lang="pt-PT" dirty="0" smtClean="0"/>
              <a:t>QUESTÃO 19.:</a:t>
            </a:r>
          </a:p>
          <a:p>
            <a:r>
              <a:rPr lang="pt-PT" dirty="0" smtClean="0"/>
              <a:t>Relativamente ao crédito de Bernardo sobre a BP-Ski &amp; </a:t>
            </a:r>
            <a:r>
              <a:rPr lang="pt-PT" dirty="0" err="1" smtClean="0"/>
              <a:t>Wake,Lda</a:t>
            </a:r>
            <a:r>
              <a:rPr lang="pt-PT" dirty="0" smtClean="0"/>
              <a:t>:</a:t>
            </a:r>
          </a:p>
          <a:p>
            <a:r>
              <a:rPr lang="pt-PT" dirty="0" smtClean="0"/>
              <a:t>a) Não há lugar ao pagamento de imposto do selo.</a:t>
            </a:r>
          </a:p>
          <a:p>
            <a:r>
              <a:rPr lang="pt-PT" dirty="0" smtClean="0"/>
              <a:t>b) Há lugar ao pagamento de imposto do selo à taxa de 0,04%, sendo este pagamento de responsabilidade de Bernardo.</a:t>
            </a:r>
          </a:p>
          <a:p>
            <a:r>
              <a:rPr lang="pt-PT" dirty="0" smtClean="0"/>
              <a:t>c) Há lugar ao pagamento de imposto do selo à taxa de 0,05%, sendo este pagamento de responsabilidade da BP – Ski &amp; </a:t>
            </a:r>
            <a:r>
              <a:rPr lang="pt-PT" dirty="0" err="1" smtClean="0"/>
              <a:t>Wake</a:t>
            </a:r>
            <a:r>
              <a:rPr lang="pt-PT" dirty="0" smtClean="0"/>
              <a:t>, Lda.</a:t>
            </a:r>
          </a:p>
          <a:p>
            <a:r>
              <a:rPr lang="pt-PT" dirty="0" smtClean="0"/>
              <a:t>d) Nenhuma das anteriores.</a:t>
            </a:r>
            <a:endParaRPr lang="pt-P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3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404665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17/Maio/2014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980728"/>
            <a:ext cx="850106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pt-PT" sz="1800" b="1" dirty="0" smtClean="0"/>
          </a:p>
          <a:p>
            <a:pPr marL="342900" indent="-342900" algn="just"/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</p:txBody>
      </p:sp>
      <p:sp>
        <p:nvSpPr>
          <p:cNvPr id="8" name="Rectângulo 7"/>
          <p:cNvSpPr/>
          <p:nvPr/>
        </p:nvSpPr>
        <p:spPr>
          <a:xfrm>
            <a:off x="539552" y="764704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dirty="0"/>
          </a:p>
        </p:txBody>
      </p:sp>
      <p:sp>
        <p:nvSpPr>
          <p:cNvPr id="9" name="Rectângulo 8"/>
          <p:cNvSpPr/>
          <p:nvPr/>
        </p:nvSpPr>
        <p:spPr>
          <a:xfrm>
            <a:off x="323528" y="836711"/>
            <a:ext cx="8424936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000" dirty="0" smtClean="0"/>
              <a:t>A </a:t>
            </a:r>
            <a:r>
              <a:rPr lang="pt-PT" sz="2000" dirty="0" err="1" smtClean="0"/>
              <a:t>SinalSeg</a:t>
            </a:r>
            <a:r>
              <a:rPr lang="pt-PT" sz="2000" dirty="0" smtClean="0"/>
              <a:t>, Lda. celebrou uma escritura notarial em março de 2014, através da qual adquiriu por usucapião um terreno situado nos arredores de Leiria, que não constava do ativo da empresa. O terreno foi nessa altura contabilizado na </a:t>
            </a:r>
            <a:r>
              <a:rPr lang="pt-PT" sz="2000" dirty="0" err="1" smtClean="0"/>
              <a:t>SinalSeg</a:t>
            </a:r>
            <a:r>
              <a:rPr lang="pt-PT" sz="2000" dirty="0" smtClean="0"/>
              <a:t>, Lda. a débito da conta 453 Ativos fixos tangíveis em curso, pois é intenção da Gerência aí construir um novo armazém.</a:t>
            </a:r>
          </a:p>
          <a:p>
            <a:endParaRPr lang="pt-PT" sz="2000" dirty="0" smtClean="0"/>
          </a:p>
          <a:p>
            <a:r>
              <a:rPr lang="pt-PT" sz="2000" dirty="0" smtClean="0"/>
              <a:t>QUESTÃO 6.:</a:t>
            </a:r>
          </a:p>
          <a:p>
            <a:endParaRPr lang="pt-PT" sz="2000" dirty="0" smtClean="0"/>
          </a:p>
          <a:p>
            <a:r>
              <a:rPr lang="pt-PT" sz="2000" dirty="0" smtClean="0"/>
              <a:t>A aquisição pela </a:t>
            </a:r>
            <a:r>
              <a:rPr lang="pt-PT" sz="2000" dirty="0" err="1" smtClean="0"/>
              <a:t>SinalSeg</a:t>
            </a:r>
            <a:r>
              <a:rPr lang="pt-PT" sz="2000" dirty="0" smtClean="0"/>
              <a:t>, Lda. por usucapião e por escritura pública está:</a:t>
            </a:r>
          </a:p>
          <a:p>
            <a:endParaRPr lang="pt-PT" sz="2000" dirty="0" smtClean="0"/>
          </a:p>
          <a:p>
            <a:r>
              <a:rPr lang="pt-PT" sz="2000" dirty="0" smtClean="0"/>
              <a:t>a) Sujeita a tributação em imposto do selo, à taxa de 0,8%.</a:t>
            </a:r>
          </a:p>
          <a:p>
            <a:endParaRPr lang="pt-PT" sz="2000" dirty="0" smtClean="0"/>
          </a:p>
          <a:p>
            <a:r>
              <a:rPr lang="pt-PT" sz="2000" dirty="0" smtClean="0"/>
              <a:t>b) Sujeita a tributação em imposto do selo, à taxa de 10%.</a:t>
            </a:r>
          </a:p>
          <a:p>
            <a:endParaRPr lang="pt-PT" sz="2000" dirty="0" smtClean="0"/>
          </a:p>
          <a:p>
            <a:r>
              <a:rPr lang="pt-PT" sz="2000" dirty="0" smtClean="0"/>
              <a:t>c) Sujeita e não isenta de imposto do selo, à taxa de 10,8%.</a:t>
            </a:r>
          </a:p>
          <a:p>
            <a:endParaRPr lang="pt-PT" sz="2000" dirty="0" smtClean="0"/>
          </a:p>
          <a:p>
            <a:r>
              <a:rPr lang="pt-PT" sz="2000" dirty="0" smtClean="0"/>
              <a:t>d) Nenhuma das anteriores.</a:t>
            </a:r>
          </a:p>
          <a:p>
            <a:endParaRPr lang="pt-PT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4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404665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12 /10/2013 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980728"/>
            <a:ext cx="8501063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pt-PT" sz="1800" b="1" dirty="0" smtClean="0"/>
          </a:p>
          <a:p>
            <a:pPr algn="just"/>
            <a:r>
              <a:rPr lang="pt-PT" sz="1800" b="1" dirty="0" smtClean="0"/>
              <a:t>Questão 28:</a:t>
            </a:r>
          </a:p>
          <a:p>
            <a:pPr algn="just"/>
            <a:endParaRPr lang="pt-PT" sz="1800" b="1" dirty="0" smtClean="0"/>
          </a:p>
          <a:p>
            <a:pPr algn="just"/>
            <a:r>
              <a:rPr lang="pt-PT" sz="1800" b="1" dirty="0" smtClean="0"/>
              <a:t>O Imposto de Selo incide sobre:</a:t>
            </a:r>
          </a:p>
          <a:p>
            <a:pPr algn="just"/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Aquisição de viatura ligeira.</a:t>
            </a:r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Aumento de capital em numerário.</a:t>
            </a:r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Aumento de capital em espécie com ações de outra sociedade.</a:t>
            </a:r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Aquisição de imóvel.</a:t>
            </a:r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5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404665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 9/06/2013 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980728"/>
            <a:ext cx="8501063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sz="1800" dirty="0" smtClean="0"/>
              <a:t>Em alternativa à venda da quota própria, António e Maria </a:t>
            </a:r>
            <a:r>
              <a:rPr lang="pt-PT" sz="1800" dirty="0" err="1" smtClean="0"/>
              <a:t>del</a:t>
            </a:r>
            <a:r>
              <a:rPr lang="pt-PT" sz="1800" dirty="0" smtClean="0"/>
              <a:t> </a:t>
            </a:r>
            <a:r>
              <a:rPr lang="pt-PT" sz="1800" dirty="0" err="1" smtClean="0"/>
              <a:t>Carmen</a:t>
            </a:r>
            <a:r>
              <a:rPr lang="pt-PT" sz="1800" dirty="0" smtClean="0"/>
              <a:t> estão a considerar a hipótese de doarem a João parte das suas próprias quotas (doando 5% do capital social, cada um), que detêm desde a constituição da empresa, em 1987.</a:t>
            </a:r>
          </a:p>
          <a:p>
            <a:pPr algn="just"/>
            <a:endParaRPr lang="pt-PT" sz="1800" b="1" dirty="0" smtClean="0"/>
          </a:p>
          <a:p>
            <a:pPr algn="just"/>
            <a:r>
              <a:rPr lang="pt-PT" sz="1800" b="1" dirty="0" smtClean="0"/>
              <a:t>Questão 7:</a:t>
            </a:r>
          </a:p>
          <a:p>
            <a:pPr algn="just"/>
            <a:r>
              <a:rPr lang="pt-PT" sz="1800" b="1" dirty="0" smtClean="0"/>
              <a:t>A doação em 2013 por António e Maria </a:t>
            </a:r>
            <a:r>
              <a:rPr lang="pt-PT" sz="1800" b="1" dirty="0" err="1" smtClean="0"/>
              <a:t>del</a:t>
            </a:r>
            <a:r>
              <a:rPr lang="pt-PT" sz="1800" b="1" dirty="0" smtClean="0"/>
              <a:t> </a:t>
            </a:r>
            <a:r>
              <a:rPr lang="pt-PT" sz="1800" b="1" dirty="0" err="1" smtClean="0"/>
              <a:t>Carmen</a:t>
            </a:r>
            <a:r>
              <a:rPr lang="pt-PT" sz="1800" b="1" dirty="0" smtClean="0"/>
              <a:t> a João de parte das suas quotas na AMC Brinquedos, </a:t>
            </a:r>
            <a:r>
              <a:rPr lang="pt-PT" sz="1800" b="1" dirty="0" err="1" smtClean="0"/>
              <a:t>Lda</a:t>
            </a:r>
            <a:r>
              <a:rPr lang="pt-PT" sz="1800" b="1" dirty="0" smtClean="0"/>
              <a:t>:</a:t>
            </a:r>
          </a:p>
          <a:p>
            <a:pPr algn="just"/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Está sujeita a IRS, para o casal António e Maria </a:t>
            </a:r>
            <a:r>
              <a:rPr lang="pt-PT" sz="1800" dirty="0" err="1" smtClean="0"/>
              <a:t>del</a:t>
            </a:r>
            <a:r>
              <a:rPr lang="pt-PT" sz="1800" dirty="0" smtClean="0"/>
              <a:t> </a:t>
            </a:r>
            <a:r>
              <a:rPr lang="pt-PT" sz="1800" dirty="0" err="1" smtClean="0"/>
              <a:t>Carmen</a:t>
            </a:r>
            <a:r>
              <a:rPr lang="pt-PT" sz="1800" dirty="0" smtClean="0"/>
              <a:t>.</a:t>
            </a:r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Está sujeita a IRS, para o João.</a:t>
            </a:r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Está sujeita a Imposto de selo, o qual deverá ser suportado pelo João.</a:t>
            </a:r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Está isenta de imposto de selo.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6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332657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02/06/2012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836613"/>
            <a:ext cx="8501063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t-PT" sz="1800" dirty="0" smtClean="0"/>
          </a:p>
          <a:p>
            <a:pPr algn="just"/>
            <a:r>
              <a:rPr lang="pt-PT" sz="1800" dirty="0" smtClean="0"/>
              <a:t>Ainda relativamente a este prémio a atribuir aos campeões nacionais de Estrada e BTT, há algumas dúvidas no que respeita ao respetivo enquadramento fiscal para os beneficiários. </a:t>
            </a:r>
          </a:p>
          <a:p>
            <a:pPr algn="just"/>
            <a:endParaRPr lang="pt-PT" sz="1800" dirty="0" smtClean="0"/>
          </a:p>
          <a:p>
            <a:pPr algn="just"/>
            <a:endParaRPr lang="pt-PT" sz="1800" dirty="0" smtClean="0"/>
          </a:p>
          <a:p>
            <a:r>
              <a:rPr lang="pt-PT" sz="1800" b="1" dirty="0" smtClean="0"/>
              <a:t>QUESTÃO 14.: </a:t>
            </a:r>
          </a:p>
          <a:p>
            <a:r>
              <a:rPr lang="pt-PT" sz="1800" b="1" i="1" dirty="0" smtClean="0"/>
              <a:t>As bicicletas oferecidas pela ÁS DO PEDAL aos campeões nacionais de Estrada e BTT: </a:t>
            </a:r>
          </a:p>
          <a:p>
            <a:endParaRPr lang="pt-PT" sz="1800" b="1" i="1" dirty="0" smtClean="0"/>
          </a:p>
          <a:p>
            <a:r>
              <a:rPr lang="pt-PT" sz="1800" b="1" i="1" dirty="0" smtClean="0"/>
              <a:t>a) Estarão sujeitas a Imposto do Selo à taxa de 45%, suportado pela ÁS DO PEDAL. </a:t>
            </a:r>
          </a:p>
          <a:p>
            <a:endParaRPr lang="pt-PT" sz="1800" b="1" i="1" dirty="0" smtClean="0"/>
          </a:p>
          <a:p>
            <a:r>
              <a:rPr lang="pt-PT" sz="1800" b="1" i="1" dirty="0" smtClean="0"/>
              <a:t>b) Estarão sujeitas a Imposto do Selo à taxa de 35%, suportado pelo </a:t>
            </a:r>
            <a:r>
              <a:rPr lang="pt-PT" sz="1800" b="1" i="1" dirty="0" err="1" smtClean="0"/>
              <a:t>respectivo</a:t>
            </a:r>
            <a:r>
              <a:rPr lang="pt-PT" sz="1800" b="1" i="1" dirty="0" smtClean="0"/>
              <a:t> beneficiário. </a:t>
            </a:r>
          </a:p>
          <a:p>
            <a:endParaRPr lang="pt-PT" sz="1800" b="1" i="1" dirty="0" smtClean="0"/>
          </a:p>
          <a:p>
            <a:r>
              <a:rPr lang="pt-PT" sz="1800" b="1" i="1" dirty="0" smtClean="0"/>
              <a:t>c) Constituirão um rendimento tributável em sede de IRS, a uma taxa liberatória de 25% caso o vencedor seja residente em Portugal, ou de 35% caso o vencedor seja não residente. </a:t>
            </a:r>
          </a:p>
          <a:p>
            <a:endParaRPr lang="pt-PT" sz="1800" b="1" i="1" dirty="0" smtClean="0"/>
          </a:p>
          <a:p>
            <a:r>
              <a:rPr lang="pt-PT" sz="1800" b="1" i="1" dirty="0" smtClean="0"/>
              <a:t>d) Nenhuma das anteriores. </a:t>
            </a:r>
          </a:p>
          <a:p>
            <a:pPr algn="just"/>
            <a:endParaRPr lang="pt-PT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7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1052513"/>
            <a:ext cx="3527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11/02/2012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836613"/>
            <a:ext cx="8501063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 sz="1800" b="1" dirty="0">
              <a:solidFill>
                <a:srgbClr val="000000"/>
              </a:solidFill>
            </a:endParaRPr>
          </a:p>
          <a:p>
            <a:pPr algn="just"/>
            <a:endParaRPr lang="pt-PT" sz="1800" b="1" dirty="0">
              <a:solidFill>
                <a:srgbClr val="000000"/>
              </a:solidFill>
            </a:endParaRPr>
          </a:p>
          <a:p>
            <a:endParaRPr lang="pt-PT" sz="1800" dirty="0" smtClean="0"/>
          </a:p>
          <a:p>
            <a:pPr algn="just"/>
            <a:r>
              <a:rPr lang="pt-PT" sz="1800" dirty="0" smtClean="0"/>
              <a:t>Em março de 2011, quando se realizou a assembleia geral anual, os acionistas decidiram aumentar o capital social em 1.000.000 de euros por incorporação de reservas, com a emissão de 1.000.000 de novas ações com o valor nominal de 1€/cada.</a:t>
            </a:r>
          </a:p>
          <a:p>
            <a:pPr algn="just"/>
            <a:r>
              <a:rPr lang="pt-PT" sz="1800" dirty="0" smtClean="0"/>
              <a:t>Como se referiu já, este aumento do capital social foi efetuado por incorporação de</a:t>
            </a:r>
          </a:p>
          <a:p>
            <a:pPr algn="just"/>
            <a:r>
              <a:rPr lang="pt-PT" sz="1800" dirty="0" smtClean="0"/>
              <a:t>reservas livres.</a:t>
            </a:r>
          </a:p>
          <a:p>
            <a:endParaRPr lang="pt-PT" sz="1800" dirty="0" smtClean="0"/>
          </a:p>
          <a:p>
            <a:r>
              <a:rPr lang="pt-PT" sz="1800" b="1" dirty="0" smtClean="0"/>
              <a:t>QUESTÃO 2.:</a:t>
            </a:r>
          </a:p>
          <a:p>
            <a:r>
              <a:rPr lang="pt-PT" sz="1800" b="1" i="1" dirty="0" smtClean="0"/>
              <a:t>A referida operação do aumento do capital social, em sede do Imposto do Selo:</a:t>
            </a:r>
          </a:p>
          <a:p>
            <a:endParaRPr lang="pt-PT" sz="1800" b="1" i="1" dirty="0" smtClean="0"/>
          </a:p>
          <a:p>
            <a:r>
              <a:rPr lang="pt-PT" sz="1800" b="1" i="1" dirty="0" smtClean="0"/>
              <a:t>a) Não está sujeita.</a:t>
            </a:r>
          </a:p>
          <a:p>
            <a:r>
              <a:rPr lang="pt-PT" sz="1800" b="1" i="1" dirty="0" smtClean="0"/>
              <a:t>b) Está sujeita mas é isenta.</a:t>
            </a:r>
          </a:p>
          <a:p>
            <a:r>
              <a:rPr lang="pt-PT" sz="1800" b="1" i="1" dirty="0" smtClean="0"/>
              <a:t>c) Está sujeita a Imposto do Selo à taxa de 10%0 calculado sobre o valor do aumento nominal do capital social.</a:t>
            </a:r>
          </a:p>
          <a:p>
            <a:r>
              <a:rPr lang="pt-PT" sz="1800" b="1" i="1" dirty="0" smtClean="0"/>
              <a:t>d) Nenhuma das anteriores.</a:t>
            </a:r>
            <a:endParaRPr lang="pt-PT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8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1052513"/>
            <a:ext cx="3527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11/02/2012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836613"/>
            <a:ext cx="8501063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 sz="1800" b="1" dirty="0">
              <a:solidFill>
                <a:srgbClr val="000000"/>
              </a:solidFill>
            </a:endParaRPr>
          </a:p>
          <a:p>
            <a:pPr algn="just"/>
            <a:endParaRPr lang="pt-PT" sz="1800" b="1" dirty="0">
              <a:solidFill>
                <a:srgbClr val="000000"/>
              </a:solidFill>
            </a:endParaRPr>
          </a:p>
          <a:p>
            <a:endParaRPr lang="pt-PT" sz="1800" dirty="0" smtClean="0"/>
          </a:p>
          <a:p>
            <a:r>
              <a:rPr lang="pt-PT" sz="1800" b="1" dirty="0" smtClean="0"/>
              <a:t>Questão 30.:</a:t>
            </a:r>
          </a:p>
          <a:p>
            <a:endParaRPr lang="pt-PT" sz="1800" dirty="0" smtClean="0"/>
          </a:p>
          <a:p>
            <a:r>
              <a:rPr lang="pt-PT" sz="1800" dirty="0" smtClean="0"/>
              <a:t>Pode ser integralmente aceite como gasto do exercício em que foi liquidado:</a:t>
            </a:r>
          </a:p>
          <a:p>
            <a:endParaRPr lang="pt-PT" sz="1800" dirty="0" smtClean="0"/>
          </a:p>
          <a:p>
            <a:r>
              <a:rPr lang="pt-PT" sz="1800" dirty="0" smtClean="0"/>
              <a:t>a) O IVA suportado com a aquisição de uma viatura ligeira de passageiros.</a:t>
            </a:r>
          </a:p>
          <a:p>
            <a:endParaRPr lang="pt-PT" sz="1800" dirty="0" smtClean="0"/>
          </a:p>
          <a:p>
            <a:r>
              <a:rPr lang="pt-PT" sz="1800" dirty="0" smtClean="0"/>
              <a:t>b) O IVA suportado com a aquisição de uma viatura pesada de mercadorias.</a:t>
            </a:r>
          </a:p>
          <a:p>
            <a:endParaRPr lang="pt-PT" sz="1800" dirty="0" smtClean="0"/>
          </a:p>
          <a:p>
            <a:r>
              <a:rPr lang="pt-PT" sz="1800" dirty="0" smtClean="0"/>
              <a:t>c) O IMT suportado com a aquisição de um armazém.</a:t>
            </a:r>
          </a:p>
          <a:p>
            <a:endParaRPr lang="pt-PT" sz="1800" dirty="0" smtClean="0"/>
          </a:p>
          <a:p>
            <a:r>
              <a:rPr lang="pt-PT" sz="1800" dirty="0" smtClean="0"/>
              <a:t>d) O Imposto do Selo respeitante a uma letra aceite a um fornecedor.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RENA">
  <a:themeElements>
    <a:clrScheme name="">
      <a:dk1>
        <a:srgbClr val="333333"/>
      </a:dk1>
      <a:lt1>
        <a:srgbClr val="A9BDA9"/>
      </a:lt1>
      <a:dk2>
        <a:srgbClr val="004C2B"/>
      </a:dk2>
      <a:lt2>
        <a:srgbClr val="578963"/>
      </a:lt2>
      <a:accent1>
        <a:srgbClr val="FFCCCC"/>
      </a:accent1>
      <a:accent2>
        <a:srgbClr val="B3E1B3"/>
      </a:accent2>
      <a:accent3>
        <a:srgbClr val="D1DBD1"/>
      </a:accent3>
      <a:accent4>
        <a:srgbClr val="2A2A2A"/>
      </a:accent4>
      <a:accent5>
        <a:srgbClr val="FFE2E2"/>
      </a:accent5>
      <a:accent6>
        <a:srgbClr val="A2CCA2"/>
      </a:accent6>
      <a:hlink>
        <a:srgbClr val="BDD7E5"/>
      </a:hlink>
      <a:folHlink>
        <a:srgbClr val="D2AAD2"/>
      </a:folHlink>
    </a:clrScheme>
    <a:fontScheme name="Tema do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ema do Office 1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D1DBD1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B2B2B2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SERENA</Template>
  <TotalTime>5000</TotalTime>
  <Words>795</Words>
  <Application>Microsoft Office PowerPoint</Application>
  <PresentationFormat>Apresentação no Ecrã (4:3)</PresentationFormat>
  <Paragraphs>126</Paragraphs>
  <Slides>8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</vt:i4>
      </vt:variant>
    </vt:vector>
  </HeadingPairs>
  <TitlesOfParts>
    <vt:vector size="9" baseType="lpstr">
      <vt:lpstr>SERENA</vt:lpstr>
      <vt:lpstr>  Curso de preparação para o  exame da OTOC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Maria Reis</dc:creator>
  <cp:lastModifiedBy>Rafael</cp:lastModifiedBy>
  <cp:revision>452</cp:revision>
  <dcterms:created xsi:type="dcterms:W3CDTF">2010-05-11T21:45:26Z</dcterms:created>
  <dcterms:modified xsi:type="dcterms:W3CDTF">2015-09-20T14:13:52Z</dcterms:modified>
</cp:coreProperties>
</file>