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customXml/itemProps4.xml" ContentType="application/vnd.openxmlformats-officedocument.customXml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2" r:id="rId5"/>
  </p:sldMasterIdLst>
  <p:notesMasterIdLst>
    <p:notesMasterId r:id="rId31"/>
  </p:notesMasterIdLst>
  <p:handoutMasterIdLst>
    <p:handoutMasterId r:id="rId32"/>
  </p:handoutMasterIdLst>
  <p:sldIdLst>
    <p:sldId id="264" r:id="rId6"/>
    <p:sldId id="270" r:id="rId7"/>
    <p:sldId id="263" r:id="rId8"/>
    <p:sldId id="275" r:id="rId9"/>
    <p:sldId id="257" r:id="rId10"/>
    <p:sldId id="271" r:id="rId11"/>
    <p:sldId id="292" r:id="rId12"/>
    <p:sldId id="272" r:id="rId13"/>
    <p:sldId id="273" r:id="rId14"/>
    <p:sldId id="293" r:id="rId15"/>
    <p:sldId id="274" r:id="rId16"/>
    <p:sldId id="276" r:id="rId17"/>
    <p:sldId id="277" r:id="rId18"/>
    <p:sldId id="278" r:id="rId19"/>
    <p:sldId id="294" r:id="rId20"/>
    <p:sldId id="279" r:id="rId21"/>
    <p:sldId id="280" r:id="rId22"/>
    <p:sldId id="281" r:id="rId23"/>
    <p:sldId id="282" r:id="rId24"/>
    <p:sldId id="283" r:id="rId25"/>
    <p:sldId id="285" r:id="rId26"/>
    <p:sldId id="291" r:id="rId27"/>
    <p:sldId id="288" r:id="rId28"/>
    <p:sldId id="289" r:id="rId29"/>
    <p:sldId id="290" r:id="rId30"/>
  </p:sldIdLst>
  <p:sldSz cx="9906000" cy="6858000" type="A4"/>
  <p:notesSz cx="6669088" cy="9926638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3200" kern="1200">
        <a:solidFill>
          <a:srgbClr val="000000"/>
        </a:solidFill>
        <a:latin typeface="Verdana" pitchFamily="34" charset="0"/>
        <a:ea typeface="ヒラギノ角ゴ Pro W3"/>
        <a:cs typeface="ヒラギノ角ゴ Pro W3"/>
        <a:sym typeface="Gill Sans"/>
      </a:defRPr>
    </a:lvl1pPr>
    <a:lvl2pPr marL="457200" algn="ctr" rtl="0" fontAlgn="base">
      <a:spcBef>
        <a:spcPct val="0"/>
      </a:spcBef>
      <a:spcAft>
        <a:spcPct val="0"/>
      </a:spcAft>
      <a:defRPr sz="3200" kern="1200">
        <a:solidFill>
          <a:srgbClr val="000000"/>
        </a:solidFill>
        <a:latin typeface="Verdana" pitchFamily="34" charset="0"/>
        <a:ea typeface="ヒラギノ角ゴ Pro W3"/>
        <a:cs typeface="ヒラギノ角ゴ Pro W3"/>
        <a:sym typeface="Gill Sans"/>
      </a:defRPr>
    </a:lvl2pPr>
    <a:lvl3pPr marL="914400" algn="ctr" rtl="0" fontAlgn="base">
      <a:spcBef>
        <a:spcPct val="0"/>
      </a:spcBef>
      <a:spcAft>
        <a:spcPct val="0"/>
      </a:spcAft>
      <a:defRPr sz="3200" kern="1200">
        <a:solidFill>
          <a:srgbClr val="000000"/>
        </a:solidFill>
        <a:latin typeface="Verdana" pitchFamily="34" charset="0"/>
        <a:ea typeface="ヒラギノ角ゴ Pro W3"/>
        <a:cs typeface="ヒラギノ角ゴ Pro W3"/>
        <a:sym typeface="Gill Sans"/>
      </a:defRPr>
    </a:lvl3pPr>
    <a:lvl4pPr marL="1371600" algn="ctr" rtl="0" fontAlgn="base">
      <a:spcBef>
        <a:spcPct val="0"/>
      </a:spcBef>
      <a:spcAft>
        <a:spcPct val="0"/>
      </a:spcAft>
      <a:defRPr sz="3200" kern="1200">
        <a:solidFill>
          <a:srgbClr val="000000"/>
        </a:solidFill>
        <a:latin typeface="Verdana" pitchFamily="34" charset="0"/>
        <a:ea typeface="ヒラギノ角ゴ Pro W3"/>
        <a:cs typeface="ヒラギノ角ゴ Pro W3"/>
        <a:sym typeface="Gill Sans"/>
      </a:defRPr>
    </a:lvl4pPr>
    <a:lvl5pPr marL="1828800" algn="ctr" rtl="0" fontAlgn="base">
      <a:spcBef>
        <a:spcPct val="0"/>
      </a:spcBef>
      <a:spcAft>
        <a:spcPct val="0"/>
      </a:spcAft>
      <a:defRPr sz="3200" kern="1200">
        <a:solidFill>
          <a:srgbClr val="000000"/>
        </a:solidFill>
        <a:latin typeface="Verdana" pitchFamily="34" charset="0"/>
        <a:ea typeface="ヒラギノ角ゴ Pro W3"/>
        <a:cs typeface="ヒラギノ角ゴ Pro W3"/>
        <a:sym typeface="Gill Sans"/>
      </a:defRPr>
    </a:lvl5pPr>
    <a:lvl6pPr marL="2286000" algn="l" defTabSz="914400" rtl="0" eaLnBrk="1" latinLnBrk="0" hangingPunct="1">
      <a:defRPr sz="3200" kern="1200">
        <a:solidFill>
          <a:srgbClr val="000000"/>
        </a:solidFill>
        <a:latin typeface="Verdana" pitchFamily="34" charset="0"/>
        <a:ea typeface="ヒラギノ角ゴ Pro W3"/>
        <a:cs typeface="ヒラギノ角ゴ Pro W3"/>
        <a:sym typeface="Gill Sans"/>
      </a:defRPr>
    </a:lvl6pPr>
    <a:lvl7pPr marL="2743200" algn="l" defTabSz="914400" rtl="0" eaLnBrk="1" latinLnBrk="0" hangingPunct="1">
      <a:defRPr sz="3200" kern="1200">
        <a:solidFill>
          <a:srgbClr val="000000"/>
        </a:solidFill>
        <a:latin typeface="Verdana" pitchFamily="34" charset="0"/>
        <a:ea typeface="ヒラギノ角ゴ Pro W3"/>
        <a:cs typeface="ヒラギノ角ゴ Pro W3"/>
        <a:sym typeface="Gill Sans"/>
      </a:defRPr>
    </a:lvl7pPr>
    <a:lvl8pPr marL="3200400" algn="l" defTabSz="914400" rtl="0" eaLnBrk="1" latinLnBrk="0" hangingPunct="1">
      <a:defRPr sz="3200" kern="1200">
        <a:solidFill>
          <a:srgbClr val="000000"/>
        </a:solidFill>
        <a:latin typeface="Verdana" pitchFamily="34" charset="0"/>
        <a:ea typeface="ヒラギノ角ゴ Pro W3"/>
        <a:cs typeface="ヒラギノ角ゴ Pro W3"/>
        <a:sym typeface="Gill Sans"/>
      </a:defRPr>
    </a:lvl8pPr>
    <a:lvl9pPr marL="3657600" algn="l" defTabSz="914400" rtl="0" eaLnBrk="1" latinLnBrk="0" hangingPunct="1">
      <a:defRPr sz="3200" kern="1200">
        <a:solidFill>
          <a:srgbClr val="000000"/>
        </a:solidFill>
        <a:latin typeface="Verdana" pitchFamily="34" charset="0"/>
        <a:ea typeface="ヒラギノ角ゴ Pro W3"/>
        <a:cs typeface="ヒラギノ角ゴ Pro W3"/>
        <a:sym typeface="Gill San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CB938"/>
    <a:srgbClr val="C8C8D1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8978" autoAdjust="0"/>
    <p:restoredTop sz="94600" autoAdjust="0"/>
  </p:normalViewPr>
  <p:slideViewPr>
    <p:cSldViewPr>
      <p:cViewPr varScale="1">
        <p:scale>
          <a:sx n="69" d="100"/>
          <a:sy n="69" d="100"/>
        </p:scale>
        <p:origin x="-960" y="-102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-1926" y="-96"/>
      </p:cViewPr>
      <p:guideLst>
        <p:guide orient="horz" pos="3127"/>
        <p:guide pos="210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handoutMaster" Target="handoutMasters/handoutMaster1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notesMaster" Target="notesMasters/notesMaster1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889938" cy="496332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smtClean="0"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40963" name="Rectangle 3"/>
          <p:cNvSpPr>
            <a:spLocks noGrp="1"/>
          </p:cNvSpPr>
          <p:nvPr>
            <p:ph type="dt" sz="quarter" idx="1"/>
          </p:nvPr>
        </p:nvSpPr>
        <p:spPr bwMode="auto">
          <a:xfrm>
            <a:off x="3779150" y="0"/>
            <a:ext cx="2889938" cy="496332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6A6F1ED7-4698-4E64-A726-5F6A353FCC06}" type="datetimeFigureOut">
              <a:rPr lang="en-US"/>
              <a:pPr>
                <a:defRPr/>
              </a:pPr>
              <a:t>12/11/2013</a:t>
            </a:fld>
            <a:endParaRPr lang="en-US"/>
          </a:p>
        </p:txBody>
      </p:sp>
      <p:sp>
        <p:nvSpPr>
          <p:cNvPr id="40964" name="Rectangle 4"/>
          <p:cNvSpPr>
            <a:spLocks noGrp="1"/>
          </p:cNvSpPr>
          <p:nvPr>
            <p:ph type="ftr" sz="quarter" idx="2"/>
          </p:nvPr>
        </p:nvSpPr>
        <p:spPr bwMode="auto">
          <a:xfrm>
            <a:off x="0" y="9430306"/>
            <a:ext cx="2889938" cy="496332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smtClean="0"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40965" name="Rectangle 5"/>
          <p:cNvSpPr>
            <a:spLocks noGrp="1"/>
          </p:cNvSpPr>
          <p:nvPr>
            <p:ph type="sldNum" sz="quarter" idx="3"/>
          </p:nvPr>
        </p:nvSpPr>
        <p:spPr bwMode="auto">
          <a:xfrm>
            <a:off x="3779150" y="9430306"/>
            <a:ext cx="2889938" cy="496332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DC1CE763-0991-46F9-A53B-B786E12955E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889938" cy="496332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smtClean="0">
                <a:latin typeface="Gill Sans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44035" name="Rectangle 3"/>
          <p:cNvSpPr>
            <a:spLocks noGrp="1"/>
          </p:cNvSpPr>
          <p:nvPr>
            <p:ph type="dt" idx="1"/>
          </p:nvPr>
        </p:nvSpPr>
        <p:spPr bwMode="auto">
          <a:xfrm>
            <a:off x="3779150" y="0"/>
            <a:ext cx="2889938" cy="496332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Gill Sans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194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646113" y="744538"/>
            <a:ext cx="5376862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7" name="Rectangle 5"/>
          <p:cNvSpPr>
            <a:spLocks noGrp="1"/>
          </p:cNvSpPr>
          <p:nvPr>
            <p:ph type="body" sz="quarter" idx="3"/>
          </p:nvPr>
        </p:nvSpPr>
        <p:spPr bwMode="auto">
          <a:xfrm>
            <a:off x="889212" y="4715153"/>
            <a:ext cx="4890665" cy="4466987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4038" name="Rectangle 6"/>
          <p:cNvSpPr>
            <a:spLocks noGrp="1"/>
          </p:cNvSpPr>
          <p:nvPr>
            <p:ph type="ftr" sz="quarter" idx="4"/>
          </p:nvPr>
        </p:nvSpPr>
        <p:spPr bwMode="auto">
          <a:xfrm>
            <a:off x="0" y="9430306"/>
            <a:ext cx="2889938" cy="496332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smtClean="0">
                <a:latin typeface="Gill Sans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44039" name="Rectangle 7"/>
          <p:cNvSpPr>
            <a:spLocks noGrp="1"/>
          </p:cNvSpPr>
          <p:nvPr>
            <p:ph type="sldNum" sz="quarter" idx="5"/>
          </p:nvPr>
        </p:nvSpPr>
        <p:spPr bwMode="auto">
          <a:xfrm>
            <a:off x="3779150" y="9430306"/>
            <a:ext cx="2889938" cy="496332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Gill Sans"/>
              </a:defRPr>
            </a:lvl1pPr>
          </a:lstStyle>
          <a:p>
            <a:pPr>
              <a:defRPr/>
            </a:pPr>
            <a:fld id="{A2AAC93F-D743-4082-999F-6572ABA21AD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dt="0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Gill Sans" pitchFamily="1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Gill Sans" pitchFamily="1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Gill Sans" pitchFamily="1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Gill Sans" pitchFamily="1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Gill Sans" pitchFamily="1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46113" y="744538"/>
            <a:ext cx="5376862" cy="3722687"/>
          </a:xfrm>
          <a:ln/>
        </p:spPr>
      </p:sp>
      <p:sp>
        <p:nvSpPr>
          <p:cNvPr id="20484" name="Rectangle 3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pt-PT" smtClean="0">
              <a:latin typeface="Gill Sans"/>
            </a:endParaRPr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pt-P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46113" y="744538"/>
            <a:ext cx="5376862" cy="3722687"/>
          </a:xfrm>
          <a:ln/>
        </p:spPr>
      </p:sp>
      <p:sp>
        <p:nvSpPr>
          <p:cNvPr id="21508" name="Rectangle 3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pt-PT" smtClean="0">
              <a:latin typeface="Gill Sans"/>
            </a:endParaRPr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pt-P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46113" y="744538"/>
            <a:ext cx="5376862" cy="3722687"/>
          </a:xfrm>
          <a:ln/>
        </p:spPr>
      </p:sp>
      <p:sp>
        <p:nvSpPr>
          <p:cNvPr id="22532" name="Rectangle 3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pt-PT" smtClean="0">
              <a:latin typeface="Gill Sans"/>
            </a:endParaRPr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pt-P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46113" y="744538"/>
            <a:ext cx="5376862" cy="3722687"/>
          </a:xfrm>
          <a:ln/>
        </p:spPr>
      </p:sp>
      <p:sp>
        <p:nvSpPr>
          <p:cNvPr id="23556" name="Rectangle 3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pt-PT" smtClean="0">
              <a:latin typeface="Gill Sans"/>
            </a:endParaRPr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pt-PT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pt-PT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pt-PT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pt-P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9" y="125414"/>
            <a:ext cx="9534525" cy="66008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3" name="Rectangle 4"/>
          <p:cNvSpPr>
            <a:spLocks/>
          </p:cNvSpPr>
          <p:nvPr userDrawn="1"/>
        </p:nvSpPr>
        <p:spPr bwMode="auto">
          <a:xfrm>
            <a:off x="3340101" y="668339"/>
            <a:ext cx="5091113" cy="3317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l" defTabSz="862013">
              <a:defRPr/>
            </a:pPr>
            <a:r>
              <a:rPr lang="pt-PT" sz="2000">
                <a:solidFill>
                  <a:srgbClr val="FFFFFF"/>
                </a:solidFill>
                <a:ea typeface="ヒラギノ角ゴ Pro W3" pitchFamily="1" charset="-128"/>
                <a:cs typeface="Arial" charset="0"/>
                <a:sym typeface="Arial" charset="0"/>
              </a:rPr>
              <a:t>TÍTULO DA APRESENTAÇÃO</a:t>
            </a:r>
          </a:p>
        </p:txBody>
      </p:sp>
      <p:grpSp>
        <p:nvGrpSpPr>
          <p:cNvPr id="4" name="Group 5"/>
          <p:cNvGrpSpPr>
            <a:grpSpLocks/>
          </p:cNvGrpSpPr>
          <p:nvPr userDrawn="1"/>
        </p:nvGrpSpPr>
        <p:grpSpPr bwMode="auto">
          <a:xfrm>
            <a:off x="-31749" y="1011239"/>
            <a:ext cx="9880599" cy="325437"/>
            <a:chOff x="0" y="0"/>
            <a:chExt cx="6382" cy="228"/>
          </a:xfrm>
        </p:grpSpPr>
        <p:sp>
          <p:nvSpPr>
            <p:cNvPr id="5" name="Rectangle 6"/>
            <p:cNvSpPr>
              <a:spLocks/>
            </p:cNvSpPr>
            <p:nvPr/>
          </p:nvSpPr>
          <p:spPr bwMode="auto">
            <a:xfrm>
              <a:off x="0" y="196"/>
              <a:ext cx="6159" cy="32"/>
            </a:xfrm>
            <a:prstGeom prst="rect">
              <a:avLst/>
            </a:prstGeom>
            <a:solidFill>
              <a:srgbClr val="FFFFFF"/>
            </a:solidFill>
            <a:ln w="25400">
              <a:noFill/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>
                <a:defRPr/>
              </a:pPr>
              <a:endParaRPr lang="pt-PT"/>
            </a:p>
          </p:txBody>
        </p:sp>
        <p:grpSp>
          <p:nvGrpSpPr>
            <p:cNvPr id="6" name="Group 7"/>
            <p:cNvGrpSpPr>
              <a:grpSpLocks/>
            </p:cNvGrpSpPr>
            <p:nvPr/>
          </p:nvGrpSpPr>
          <p:grpSpPr bwMode="auto">
            <a:xfrm>
              <a:off x="4430" y="0"/>
              <a:ext cx="1952" cy="228"/>
              <a:chOff x="0" y="0"/>
              <a:chExt cx="1952" cy="228"/>
            </a:xfrm>
          </p:grpSpPr>
          <p:sp>
            <p:nvSpPr>
              <p:cNvPr id="7" name="Rectangle 8"/>
              <p:cNvSpPr>
                <a:spLocks/>
              </p:cNvSpPr>
              <p:nvPr/>
            </p:nvSpPr>
            <p:spPr bwMode="auto">
              <a:xfrm>
                <a:off x="0" y="0"/>
                <a:ext cx="1952" cy="20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0" tIns="0" rIns="0" bIns="0" anchor="ctr"/>
              <a:lstStyle/>
              <a:p>
                <a:pPr algn="l" defTabSz="862013">
                  <a:defRPr/>
                </a:pPr>
                <a:r>
                  <a:rPr lang="pt-PT" sz="1600">
                    <a:solidFill>
                      <a:srgbClr val="FFFFFF"/>
                    </a:solidFill>
                    <a:ea typeface="ヒラギノ角ゴ Pro W3" pitchFamily="1" charset="-128"/>
                    <a:cs typeface="Arial" charset="0"/>
                    <a:sym typeface="Arial" charset="0"/>
                  </a:rPr>
                  <a:t>12 de Dezembro de 2008</a:t>
                </a:r>
              </a:p>
            </p:txBody>
          </p:sp>
          <p:sp>
            <p:nvSpPr>
              <p:cNvPr id="8" name="Rectangle 9"/>
              <p:cNvSpPr>
                <a:spLocks/>
              </p:cNvSpPr>
              <p:nvPr/>
            </p:nvSpPr>
            <p:spPr bwMode="auto">
              <a:xfrm>
                <a:off x="23" y="196"/>
                <a:ext cx="1672" cy="32"/>
              </a:xfrm>
              <a:prstGeom prst="rect">
                <a:avLst/>
              </a:prstGeom>
              <a:solidFill>
                <a:srgbClr val="FFFFFF"/>
              </a:solidFill>
              <a:ln w="25400">
                <a:noFill/>
                <a:miter lim="800000"/>
                <a:headEnd/>
                <a:tailEnd/>
              </a:ln>
            </p:spPr>
            <p:txBody>
              <a:bodyPr lIns="0" tIns="0" rIns="0" bIns="0" anchor="ctr"/>
              <a:lstStyle/>
              <a:p>
                <a:pPr>
                  <a:defRPr/>
                </a:pPr>
                <a:endParaRPr lang="pt-PT"/>
              </a:p>
            </p:txBody>
          </p:sp>
        </p:grpSp>
      </p:grpSp>
      <p:sp>
        <p:nvSpPr>
          <p:cNvPr id="9" name="Rectangle 16"/>
          <p:cNvSpPr>
            <a:spLocks/>
          </p:cNvSpPr>
          <p:nvPr userDrawn="1"/>
        </p:nvSpPr>
        <p:spPr bwMode="auto">
          <a:xfrm>
            <a:off x="273051" y="260350"/>
            <a:ext cx="9359900" cy="56896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pt-PT"/>
          </a:p>
        </p:txBody>
      </p:sp>
      <p:pic>
        <p:nvPicPr>
          <p:cNvPr id="10" name="Picture 17" descr="Picture1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0" y="201614"/>
            <a:ext cx="9309101" cy="572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Group 15"/>
          <p:cNvGrpSpPr>
            <a:grpSpLocks/>
          </p:cNvGrpSpPr>
          <p:nvPr userDrawn="1"/>
        </p:nvGrpSpPr>
        <p:grpSpPr bwMode="auto">
          <a:xfrm>
            <a:off x="5335589" y="1412876"/>
            <a:ext cx="3749675" cy="3581400"/>
            <a:chOff x="3361" y="890"/>
            <a:chExt cx="2362" cy="2256"/>
          </a:xfrm>
        </p:grpSpPr>
        <p:sp>
          <p:nvSpPr>
            <p:cNvPr id="12" name="Oval 12"/>
            <p:cNvSpPr>
              <a:spLocks noChangeArrowheads="1"/>
            </p:cNvSpPr>
            <p:nvPr userDrawn="1"/>
          </p:nvSpPr>
          <p:spPr bwMode="auto">
            <a:xfrm>
              <a:off x="3392" y="890"/>
              <a:ext cx="2257" cy="225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pt-PT"/>
            </a:p>
          </p:txBody>
        </p:sp>
        <p:sp>
          <p:nvSpPr>
            <p:cNvPr id="13" name="Rectangle 13"/>
            <p:cNvSpPr>
              <a:spLocks/>
            </p:cNvSpPr>
            <p:nvPr userDrawn="1"/>
          </p:nvSpPr>
          <p:spPr bwMode="auto">
            <a:xfrm>
              <a:off x="3361" y="1825"/>
              <a:ext cx="2362" cy="65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 defTabSz="862013">
                <a:defRPr/>
              </a:pPr>
              <a:r>
                <a:rPr lang="pt-PT" sz="3600">
                  <a:solidFill>
                    <a:srgbClr val="55A623"/>
                  </a:solidFill>
                  <a:ea typeface="ヒラギノ角ゴ Pro W3" pitchFamily="1" charset="-128"/>
                  <a:cs typeface="Arial" charset="0"/>
                  <a:sym typeface="Arial" charset="0"/>
                </a:rPr>
                <a:t>SEPARADOR </a:t>
              </a:r>
            </a:p>
            <a:p>
              <a:pPr defTabSz="862013">
                <a:defRPr/>
              </a:pPr>
              <a:r>
                <a:rPr lang="pt-PT" sz="3600">
                  <a:solidFill>
                    <a:srgbClr val="55A623"/>
                  </a:solidFill>
                  <a:ea typeface="ヒラギノ角ゴ Pro W3" pitchFamily="1" charset="-128"/>
                  <a:cs typeface="Arial" charset="0"/>
                  <a:sym typeface="Arial" charset="0"/>
                </a:rPr>
                <a:t>DE TÍTULO</a:t>
              </a:r>
            </a:p>
          </p:txBody>
        </p:sp>
      </p:grp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/>
          </p:cNvSpPr>
          <p:nvPr userDrawn="1"/>
        </p:nvSpPr>
        <p:spPr bwMode="auto">
          <a:xfrm>
            <a:off x="3340101" y="668339"/>
            <a:ext cx="5091113" cy="3317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l" defTabSz="862013">
              <a:defRPr/>
            </a:pPr>
            <a:r>
              <a:rPr lang="pt-PT" sz="2000">
                <a:solidFill>
                  <a:srgbClr val="FFFFFF"/>
                </a:solidFill>
                <a:ea typeface="ヒラギノ角ゴ Pro W3" pitchFamily="1" charset="-128"/>
                <a:cs typeface="Arial" charset="0"/>
                <a:sym typeface="Arial" charset="0"/>
              </a:rPr>
              <a:t>TÍTULO DA APRESENTAÇÃO</a:t>
            </a:r>
          </a:p>
        </p:txBody>
      </p:sp>
      <p:sp>
        <p:nvSpPr>
          <p:cNvPr id="3" name="Rectangle 5"/>
          <p:cNvSpPr>
            <a:spLocks/>
          </p:cNvSpPr>
          <p:nvPr userDrawn="1"/>
        </p:nvSpPr>
        <p:spPr bwMode="auto">
          <a:xfrm>
            <a:off x="1077915" y="1577975"/>
            <a:ext cx="7850187" cy="40655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311313" tIns="311313" rIns="311313" bIns="311313" anchor="ctr">
            <a:normAutofit/>
          </a:bodyPr>
          <a:lstStyle/>
          <a:p>
            <a:pPr marL="88900" indent="-88900" algn="l" defTabSz="862013">
              <a:lnSpc>
                <a:spcPts val="2363"/>
              </a:lnSpc>
              <a:buClr>
                <a:srgbClr val="5AA426"/>
              </a:buClr>
              <a:buFont typeface="Times" pitchFamily="18" charset="0"/>
              <a:buNone/>
              <a:defRPr/>
            </a:pPr>
            <a:r>
              <a:rPr lang="pt-PT" sz="2200">
                <a:solidFill>
                  <a:srgbClr val="414E55"/>
                </a:solidFill>
                <a:cs typeface="Arial" pitchFamily="34" charset="0"/>
                <a:sym typeface="Arial" pitchFamily="34" charset="0"/>
              </a:rPr>
              <a:t> </a:t>
            </a:r>
            <a:endParaRPr lang="pt-PT" sz="2200">
              <a:solidFill>
                <a:schemeClr val="tx1"/>
              </a:solidFill>
              <a:cs typeface="Arial" pitchFamily="34" charset="0"/>
              <a:sym typeface="Arial" pitchFamily="34" charset="0"/>
            </a:endParaRPr>
          </a:p>
        </p:txBody>
      </p:sp>
      <p:pic>
        <p:nvPicPr>
          <p:cNvPr id="4" name="Picture 15" descr="00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9" y="7939"/>
            <a:ext cx="9901238" cy="684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5739" y="125414"/>
            <a:ext cx="9534525" cy="66008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31900" y="1731963"/>
            <a:ext cx="7850189" cy="40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0" rIns="9144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Click to edit Master text styles</a:t>
            </a:r>
          </a:p>
          <a:p>
            <a:pPr lvl="1"/>
            <a:r>
              <a:rPr lang="pt-PT" smtClean="0"/>
              <a:t>Second level</a:t>
            </a:r>
          </a:p>
          <a:p>
            <a:pPr lvl="2"/>
            <a:r>
              <a:rPr lang="pt-PT" smtClean="0"/>
              <a:t>Third level</a:t>
            </a:r>
          </a:p>
          <a:p>
            <a:pPr lvl="3"/>
            <a:r>
              <a:rPr lang="pt-PT" smtClean="0"/>
              <a:t>Fourth level</a:t>
            </a:r>
          </a:p>
          <a:p>
            <a:pPr lvl="4"/>
            <a:r>
              <a:rPr lang="pt-PT" smtClean="0"/>
              <a:t>Fifth level</a:t>
            </a:r>
          </a:p>
        </p:txBody>
      </p:sp>
      <p:sp>
        <p:nvSpPr>
          <p:cNvPr id="87044" name="Rectangle 4"/>
          <p:cNvSpPr>
            <a:spLocks/>
          </p:cNvSpPr>
          <p:nvPr/>
        </p:nvSpPr>
        <p:spPr bwMode="auto">
          <a:xfrm>
            <a:off x="3340101" y="668339"/>
            <a:ext cx="5091113" cy="3317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l" defTabSz="862013">
              <a:defRPr/>
            </a:pPr>
            <a:r>
              <a:rPr lang="pt-PT" sz="2000">
                <a:solidFill>
                  <a:srgbClr val="FFFFFF"/>
                </a:solidFill>
                <a:ea typeface="ヒラギノ角ゴ Pro W3" pitchFamily="1" charset="-128"/>
                <a:cs typeface="Arial" charset="0"/>
                <a:sym typeface="Arial" charset="0"/>
              </a:rPr>
              <a:t>TÍTULO DA APRESENTAÇÃO</a:t>
            </a:r>
          </a:p>
        </p:txBody>
      </p:sp>
      <p:grpSp>
        <p:nvGrpSpPr>
          <p:cNvPr id="2053" name="Group 5"/>
          <p:cNvGrpSpPr>
            <a:grpSpLocks/>
          </p:cNvGrpSpPr>
          <p:nvPr/>
        </p:nvGrpSpPr>
        <p:grpSpPr bwMode="auto">
          <a:xfrm>
            <a:off x="-31749" y="1011239"/>
            <a:ext cx="9880599" cy="325437"/>
            <a:chOff x="0" y="0"/>
            <a:chExt cx="6382" cy="228"/>
          </a:xfrm>
        </p:grpSpPr>
        <p:sp>
          <p:nvSpPr>
            <p:cNvPr id="87046" name="Rectangle 6"/>
            <p:cNvSpPr>
              <a:spLocks/>
            </p:cNvSpPr>
            <p:nvPr/>
          </p:nvSpPr>
          <p:spPr bwMode="auto">
            <a:xfrm>
              <a:off x="0" y="196"/>
              <a:ext cx="6159" cy="32"/>
            </a:xfrm>
            <a:prstGeom prst="rect">
              <a:avLst/>
            </a:prstGeom>
            <a:solidFill>
              <a:srgbClr val="FFFFFF"/>
            </a:solidFill>
            <a:ln w="25400">
              <a:noFill/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pPr>
                <a:defRPr/>
              </a:pPr>
              <a:endParaRPr lang="pt-PT"/>
            </a:p>
          </p:txBody>
        </p:sp>
        <p:grpSp>
          <p:nvGrpSpPr>
            <p:cNvPr id="2055" name="Group 7"/>
            <p:cNvGrpSpPr>
              <a:grpSpLocks/>
            </p:cNvGrpSpPr>
            <p:nvPr/>
          </p:nvGrpSpPr>
          <p:grpSpPr bwMode="auto">
            <a:xfrm>
              <a:off x="4430" y="0"/>
              <a:ext cx="1952" cy="228"/>
              <a:chOff x="0" y="0"/>
              <a:chExt cx="1952" cy="228"/>
            </a:xfrm>
          </p:grpSpPr>
          <p:sp>
            <p:nvSpPr>
              <p:cNvPr id="87048" name="Rectangle 8"/>
              <p:cNvSpPr>
                <a:spLocks/>
              </p:cNvSpPr>
              <p:nvPr/>
            </p:nvSpPr>
            <p:spPr bwMode="auto">
              <a:xfrm>
                <a:off x="0" y="0"/>
                <a:ext cx="1952" cy="20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0" tIns="0" rIns="0" bIns="0" anchor="ctr"/>
              <a:lstStyle/>
              <a:p>
                <a:pPr algn="l" defTabSz="862013">
                  <a:defRPr/>
                </a:pPr>
                <a:r>
                  <a:rPr lang="pt-PT" sz="1600">
                    <a:solidFill>
                      <a:srgbClr val="FFFFFF"/>
                    </a:solidFill>
                    <a:ea typeface="ヒラギノ角ゴ Pro W3" pitchFamily="1" charset="-128"/>
                    <a:cs typeface="Arial" charset="0"/>
                    <a:sym typeface="Arial" charset="0"/>
                  </a:rPr>
                  <a:t>12 de Dezembro de 2008</a:t>
                </a:r>
              </a:p>
            </p:txBody>
          </p:sp>
          <p:sp>
            <p:nvSpPr>
              <p:cNvPr id="87049" name="Rectangle 9"/>
              <p:cNvSpPr>
                <a:spLocks/>
              </p:cNvSpPr>
              <p:nvPr/>
            </p:nvSpPr>
            <p:spPr bwMode="auto">
              <a:xfrm>
                <a:off x="23" y="196"/>
                <a:ext cx="1672" cy="32"/>
              </a:xfrm>
              <a:prstGeom prst="rect">
                <a:avLst/>
              </a:prstGeom>
              <a:solidFill>
                <a:srgbClr val="FFFFFF"/>
              </a:solidFill>
              <a:ln w="25400">
                <a:noFill/>
                <a:miter lim="800000"/>
                <a:headEnd/>
                <a:tailEnd/>
              </a:ln>
            </p:spPr>
            <p:txBody>
              <a:bodyPr lIns="0" tIns="0" rIns="0" bIns="0" anchor="ctr"/>
              <a:lstStyle/>
              <a:p>
                <a:pPr>
                  <a:defRPr/>
                </a:pPr>
                <a:endParaRPr lang="pt-PT"/>
              </a:p>
            </p:txBody>
          </p:sp>
        </p:grp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</p:sldLayoutIdLst>
  <p:transition>
    <p:fad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404E54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404E54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404E54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404E54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404E54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000" b="1">
          <a:solidFill>
            <a:srgbClr val="404E54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000" b="1">
          <a:solidFill>
            <a:srgbClr val="404E54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000" b="1">
          <a:solidFill>
            <a:srgbClr val="404E54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000" b="1">
          <a:solidFill>
            <a:srgbClr val="404E54"/>
          </a:solidFill>
          <a:latin typeface="Verdana" pitchFamily="34" charset="0"/>
        </a:defRPr>
      </a:lvl9pPr>
    </p:titleStyle>
    <p:bodyStyle>
      <a:lvl1pPr marL="342900" indent="-342900" algn="l" defTabSz="1081088" rtl="0" eaLnBrk="0" fontAlgn="base" hangingPunct="0">
        <a:spcBef>
          <a:spcPct val="75000"/>
        </a:spcBef>
        <a:spcAft>
          <a:spcPct val="0"/>
        </a:spcAft>
        <a:buChar char="•"/>
        <a:defRPr sz="2200">
          <a:solidFill>
            <a:srgbClr val="404E54"/>
          </a:solidFill>
          <a:latin typeface="+mn-lt"/>
          <a:ea typeface="+mn-ea"/>
          <a:cs typeface="+mn-cs"/>
        </a:defRPr>
      </a:lvl1pPr>
      <a:lvl2pPr marL="342900" indent="-228600" algn="l" defTabSz="1081088" rtl="0" eaLnBrk="0" fontAlgn="base" hangingPunct="0">
        <a:spcBef>
          <a:spcPct val="50000"/>
        </a:spcBef>
        <a:spcAft>
          <a:spcPct val="0"/>
        </a:spcAft>
        <a:buClr>
          <a:srgbClr val="5AA426"/>
        </a:buClr>
        <a:buChar char="•"/>
        <a:defRPr sz="2000">
          <a:solidFill>
            <a:srgbClr val="404E54"/>
          </a:solidFill>
          <a:latin typeface="+mn-lt"/>
        </a:defRPr>
      </a:lvl2pPr>
      <a:lvl3pPr marL="690563" indent="-233363" algn="l" defTabSz="1081088" rtl="0" eaLnBrk="0" fontAlgn="base" hangingPunct="0">
        <a:spcBef>
          <a:spcPct val="25000"/>
        </a:spcBef>
        <a:spcAft>
          <a:spcPct val="0"/>
        </a:spcAft>
        <a:buClr>
          <a:srgbClr val="5AA426"/>
        </a:buClr>
        <a:buFont typeface="Franklin Gothic Book" pitchFamily="34" charset="0"/>
        <a:buChar char="−"/>
        <a:defRPr sz="2000">
          <a:solidFill>
            <a:srgbClr val="404E54"/>
          </a:solidFill>
          <a:latin typeface="+mn-lt"/>
        </a:defRPr>
      </a:lvl3pPr>
      <a:lvl4pPr marL="1035050" indent="-230188" algn="l" defTabSz="1081088" rtl="0" eaLnBrk="0" fontAlgn="base" hangingPunct="0">
        <a:spcBef>
          <a:spcPct val="20000"/>
        </a:spcBef>
        <a:spcAft>
          <a:spcPct val="0"/>
        </a:spcAft>
        <a:buClr>
          <a:srgbClr val="404E54"/>
        </a:buClr>
        <a:buFont typeface="Franklin Gothic Book" pitchFamily="34" charset="0"/>
        <a:buChar char="•"/>
        <a:defRPr sz="2000">
          <a:solidFill>
            <a:srgbClr val="404E54"/>
          </a:solidFill>
          <a:latin typeface="+mn-lt"/>
        </a:defRPr>
      </a:lvl4pPr>
      <a:lvl5pPr marL="1384300" indent="-234950" algn="l" defTabSz="1081088" rtl="0" eaLnBrk="0" fontAlgn="base" hangingPunct="0">
        <a:spcBef>
          <a:spcPct val="20000"/>
        </a:spcBef>
        <a:spcAft>
          <a:spcPct val="0"/>
        </a:spcAft>
        <a:buClr>
          <a:srgbClr val="404E54"/>
        </a:buClr>
        <a:buFont typeface="Franklin Gothic Book" pitchFamily="34" charset="0"/>
        <a:buChar char="•"/>
        <a:defRPr sz="2000">
          <a:solidFill>
            <a:srgbClr val="404E54"/>
          </a:solidFill>
          <a:latin typeface="+mn-lt"/>
        </a:defRPr>
      </a:lvl5pPr>
      <a:lvl6pPr marL="1841500" indent="-234950" algn="l" defTabSz="1081088" rtl="0" fontAlgn="base">
        <a:spcBef>
          <a:spcPct val="20000"/>
        </a:spcBef>
        <a:spcAft>
          <a:spcPct val="0"/>
        </a:spcAft>
        <a:buClr>
          <a:srgbClr val="404E54"/>
        </a:buClr>
        <a:buFont typeface="Franklin Gothic Book" pitchFamily="34" charset="0"/>
        <a:buChar char="•"/>
        <a:defRPr sz="2000">
          <a:solidFill>
            <a:srgbClr val="404E54"/>
          </a:solidFill>
          <a:latin typeface="+mn-lt"/>
        </a:defRPr>
      </a:lvl6pPr>
      <a:lvl7pPr marL="2298700" indent="-234950" algn="l" defTabSz="1081088" rtl="0" fontAlgn="base">
        <a:spcBef>
          <a:spcPct val="20000"/>
        </a:spcBef>
        <a:spcAft>
          <a:spcPct val="0"/>
        </a:spcAft>
        <a:buClr>
          <a:srgbClr val="404E54"/>
        </a:buClr>
        <a:buFont typeface="Franklin Gothic Book" pitchFamily="34" charset="0"/>
        <a:buChar char="•"/>
        <a:defRPr sz="2000">
          <a:solidFill>
            <a:srgbClr val="404E54"/>
          </a:solidFill>
          <a:latin typeface="+mn-lt"/>
        </a:defRPr>
      </a:lvl7pPr>
      <a:lvl8pPr marL="2755900" indent="-234950" algn="l" defTabSz="1081088" rtl="0" fontAlgn="base">
        <a:spcBef>
          <a:spcPct val="20000"/>
        </a:spcBef>
        <a:spcAft>
          <a:spcPct val="0"/>
        </a:spcAft>
        <a:buClr>
          <a:srgbClr val="404E54"/>
        </a:buClr>
        <a:buFont typeface="Franklin Gothic Book" pitchFamily="34" charset="0"/>
        <a:buChar char="•"/>
        <a:defRPr sz="2000">
          <a:solidFill>
            <a:srgbClr val="404E54"/>
          </a:solidFill>
          <a:latin typeface="+mn-lt"/>
        </a:defRPr>
      </a:lvl8pPr>
      <a:lvl9pPr marL="3213100" indent="-234950" algn="l" defTabSz="1081088" rtl="0" fontAlgn="base">
        <a:spcBef>
          <a:spcPct val="20000"/>
        </a:spcBef>
        <a:spcAft>
          <a:spcPct val="0"/>
        </a:spcAft>
        <a:buClr>
          <a:srgbClr val="404E54"/>
        </a:buClr>
        <a:buFont typeface="Franklin Gothic Book" pitchFamily="34" charset="0"/>
        <a:buChar char="•"/>
        <a:defRPr sz="2000">
          <a:solidFill>
            <a:srgbClr val="404E54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ct.gov.pt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0" descr="0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7463"/>
            <a:ext cx="9901238" cy="684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Rectangle 2"/>
          <p:cNvSpPr>
            <a:spLocks/>
          </p:cNvSpPr>
          <p:nvPr/>
        </p:nvSpPr>
        <p:spPr bwMode="auto">
          <a:xfrm>
            <a:off x="6400800" y="685800"/>
            <a:ext cx="3124200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defTabSz="862013"/>
            <a:r>
              <a:rPr lang="pt-PT" sz="1800" dirty="0" smtClean="0">
                <a:solidFill>
                  <a:schemeClr val="bg1"/>
                </a:solidFill>
                <a:cs typeface="Arial" pitchFamily="34" charset="0"/>
                <a:sym typeface="Arial" pitchFamily="34" charset="0"/>
              </a:rPr>
              <a:t>5 de dezembro de 2013</a:t>
            </a:r>
            <a:endParaRPr lang="pt-PT" sz="1800" dirty="0">
              <a:solidFill>
                <a:srgbClr val="83BC31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5124" name="Rectangle 3"/>
          <p:cNvSpPr>
            <a:spLocks/>
          </p:cNvSpPr>
          <p:nvPr/>
        </p:nvSpPr>
        <p:spPr bwMode="auto">
          <a:xfrm>
            <a:off x="272480" y="4869160"/>
            <a:ext cx="9417496" cy="62728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defTabSz="862013"/>
            <a:endParaRPr lang="pt-PT" sz="2800" b="1" dirty="0" smtClean="0">
              <a:solidFill>
                <a:schemeClr val="bg1"/>
              </a:solidFill>
              <a:cs typeface="Arial" pitchFamily="34" charset="0"/>
              <a:sym typeface="Arial" pitchFamily="34" charset="0"/>
            </a:endParaRPr>
          </a:p>
          <a:p>
            <a:pPr defTabSz="862013"/>
            <a:r>
              <a:rPr lang="pt-PT" sz="2800" b="1" dirty="0" smtClean="0">
                <a:solidFill>
                  <a:schemeClr val="bg1"/>
                </a:solidFill>
                <a:cs typeface="Arial" pitchFamily="34" charset="0"/>
                <a:sym typeface="Arial" pitchFamily="34" charset="0"/>
              </a:rPr>
              <a:t>Regime Jurídico das Compensações em caso de Cessação do Contrato de Trabalho na Lei n.º 69/2013 </a:t>
            </a:r>
          </a:p>
          <a:p>
            <a:pPr defTabSz="862013"/>
            <a:endParaRPr lang="pt-PT" sz="2800" dirty="0" smtClean="0">
              <a:solidFill>
                <a:schemeClr val="bg1"/>
              </a:solidFill>
              <a:cs typeface="Arial" pitchFamily="34" charset="0"/>
              <a:sym typeface="Arial" pitchFamily="34" charset="0"/>
            </a:endParaRPr>
          </a:p>
          <a:p>
            <a:pPr defTabSz="862013"/>
            <a:endParaRPr lang="pt-PT" sz="2300" b="1" dirty="0" smtClean="0">
              <a:solidFill>
                <a:schemeClr val="bg1"/>
              </a:solidFill>
              <a:cs typeface="Arial" pitchFamily="34" charset="0"/>
              <a:sym typeface="Arial" pitchFamily="34" charset="0"/>
            </a:endParaRPr>
          </a:p>
          <a:p>
            <a:pPr defTabSz="862013"/>
            <a:r>
              <a:rPr lang="pt-PT" sz="2200" b="1" dirty="0" smtClean="0">
                <a:solidFill>
                  <a:schemeClr val="bg1"/>
                </a:solidFill>
                <a:cs typeface="Arial" pitchFamily="34" charset="0"/>
                <a:sym typeface="Arial" pitchFamily="34" charset="0"/>
              </a:rPr>
              <a:t>Centro Local do Baixo Vouga            Marta Andrade </a:t>
            </a:r>
            <a:endParaRPr lang="pt-PT" sz="2200" b="1" dirty="0" smtClean="0">
              <a:solidFill>
                <a:srgbClr val="42535A"/>
              </a:solidFill>
              <a:cs typeface="Arial" pitchFamily="34" charset="0"/>
              <a:sym typeface="Arial" pitchFamily="34" charset="0"/>
            </a:endParaRPr>
          </a:p>
          <a:p>
            <a:pPr defTabSz="862013"/>
            <a:endParaRPr lang="pt-PT" sz="2800" dirty="0" smtClean="0">
              <a:solidFill>
                <a:schemeClr val="bg1"/>
              </a:solidFill>
              <a:cs typeface="Arial" pitchFamily="34" charset="0"/>
              <a:sym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/>
          </p:cNvSpPr>
          <p:nvPr/>
        </p:nvSpPr>
        <p:spPr bwMode="auto">
          <a:xfrm>
            <a:off x="560513" y="6093297"/>
            <a:ext cx="7848871" cy="43204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l" defTabSz="862013"/>
            <a:r>
              <a:rPr lang="pt-PT" sz="2000" dirty="0" smtClean="0">
                <a:solidFill>
                  <a:srgbClr val="FFFFFF"/>
                </a:solidFill>
                <a:cs typeface="Arial" pitchFamily="34" charset="0"/>
                <a:sym typeface="Arial" pitchFamily="34" charset="0"/>
              </a:rPr>
              <a:t>Regime de Compensações na Lei n.º 69/2013</a:t>
            </a:r>
            <a:endParaRPr lang="pt-PT" sz="2000" dirty="0">
              <a:solidFill>
                <a:srgbClr val="FFFFFF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6147" name="Rectangle 6"/>
          <p:cNvSpPr>
            <a:spLocks/>
          </p:cNvSpPr>
          <p:nvPr/>
        </p:nvSpPr>
        <p:spPr bwMode="auto">
          <a:xfrm>
            <a:off x="4860635" y="33339"/>
            <a:ext cx="184731" cy="58477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pt-PT"/>
          </a:p>
        </p:txBody>
      </p:sp>
      <p:sp>
        <p:nvSpPr>
          <p:cNvPr id="6149" name="Rectangle 14"/>
          <p:cNvSpPr>
            <a:spLocks/>
          </p:cNvSpPr>
          <p:nvPr/>
        </p:nvSpPr>
        <p:spPr bwMode="auto">
          <a:xfrm>
            <a:off x="5791199" y="1143000"/>
            <a:ext cx="3886200" cy="4648200"/>
          </a:xfrm>
          <a:prstGeom prst="rect">
            <a:avLst/>
          </a:prstGeom>
          <a:solidFill>
            <a:schemeClr val="bg1"/>
          </a:solidFill>
          <a:ln w="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pt-PT"/>
          </a:p>
        </p:txBody>
      </p:sp>
      <p:sp>
        <p:nvSpPr>
          <p:cNvPr id="6150" name="Rectangle 2"/>
          <p:cNvSpPr>
            <a:spLocks/>
          </p:cNvSpPr>
          <p:nvPr/>
        </p:nvSpPr>
        <p:spPr bwMode="auto">
          <a:xfrm>
            <a:off x="4953000" y="1268760"/>
            <a:ext cx="4464498" cy="43924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88900" indent="-88900" algn="just" defTabSz="862013">
              <a:lnSpc>
                <a:spcPts val="2363"/>
              </a:lnSpc>
              <a:buClr>
                <a:srgbClr val="5AA426"/>
              </a:buClr>
              <a:buNone/>
            </a:pPr>
            <a:r>
              <a:rPr lang="pt-PT" sz="2100" b="1" u="sng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Alterações</a:t>
            </a:r>
            <a:r>
              <a:rPr lang="pt-PT" sz="2100" b="1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:</a:t>
            </a:r>
          </a:p>
          <a:p>
            <a:pPr marL="88900" indent="-88900" algn="just" defTabSz="862013">
              <a:lnSpc>
                <a:spcPts val="2363"/>
              </a:lnSpc>
              <a:buClr>
                <a:srgbClr val="5AA426"/>
              </a:buClr>
              <a:buNone/>
            </a:pPr>
            <a:endParaRPr lang="pt-PT" sz="2100" b="1" dirty="0" smtClean="0">
              <a:solidFill>
                <a:schemeClr val="bg2"/>
              </a:solidFill>
              <a:cs typeface="Arial" pitchFamily="34" charset="0"/>
              <a:sym typeface="Arial" pitchFamily="34" charset="0"/>
            </a:endParaRPr>
          </a:p>
          <a:p>
            <a:pPr marL="88900" indent="-88900" algn="just" defTabSz="862013">
              <a:lnSpc>
                <a:spcPts val="2363"/>
              </a:lnSpc>
              <a:buClr>
                <a:srgbClr val="5AA426"/>
              </a:buClr>
            </a:pPr>
            <a:r>
              <a:rPr lang="pt-PT" sz="2100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 . Retificação n.º 21/2009, de 18/03;</a:t>
            </a:r>
          </a:p>
          <a:p>
            <a:pPr marL="88900" indent="-88900" algn="just" defTabSz="862013">
              <a:lnSpc>
                <a:spcPts val="2363"/>
              </a:lnSpc>
              <a:buClr>
                <a:srgbClr val="5AA426"/>
              </a:buClr>
            </a:pPr>
            <a:r>
              <a:rPr lang="pt-PT" sz="2100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 . Lei n.º 105/2009, de 14/09;</a:t>
            </a:r>
          </a:p>
          <a:p>
            <a:pPr marL="88900" indent="-88900" algn="just" defTabSz="862013">
              <a:lnSpc>
                <a:spcPts val="2363"/>
              </a:lnSpc>
              <a:buClr>
                <a:srgbClr val="5AA426"/>
              </a:buClr>
            </a:pPr>
            <a:r>
              <a:rPr lang="pt-PT" sz="2100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 . Lei n.º 53/2011, de 14/10;</a:t>
            </a:r>
          </a:p>
          <a:p>
            <a:pPr marL="88900" indent="-88900" algn="just" defTabSz="862013">
              <a:lnSpc>
                <a:spcPts val="2363"/>
              </a:lnSpc>
              <a:buClr>
                <a:srgbClr val="5AA426"/>
              </a:buClr>
            </a:pPr>
            <a:r>
              <a:rPr lang="pt-PT" sz="2100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 . Lei n.º 23/2012, de 25/06;</a:t>
            </a:r>
          </a:p>
          <a:p>
            <a:pPr marL="88900" indent="-88900" algn="just" defTabSz="862013">
              <a:lnSpc>
                <a:spcPts val="2363"/>
              </a:lnSpc>
              <a:buClr>
                <a:srgbClr val="5AA426"/>
              </a:buClr>
              <a:tabLst>
                <a:tab pos="268288" algn="l"/>
              </a:tabLst>
            </a:pPr>
            <a:r>
              <a:rPr lang="pt-PT" sz="2100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 . Retificação n.º 38/2012, de 23/07;</a:t>
            </a:r>
          </a:p>
          <a:p>
            <a:pPr marL="88900" indent="-88900" algn="just" defTabSz="862013">
              <a:lnSpc>
                <a:spcPts val="2363"/>
              </a:lnSpc>
              <a:buClr>
                <a:srgbClr val="5AA426"/>
              </a:buClr>
            </a:pPr>
            <a:r>
              <a:rPr lang="pt-PT" sz="2100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 . Lei n.º 47/2012, de 29/08;</a:t>
            </a:r>
          </a:p>
          <a:p>
            <a:pPr marL="88900" indent="-88900" algn="just" defTabSz="862013">
              <a:lnSpc>
                <a:spcPts val="2363"/>
              </a:lnSpc>
              <a:buClr>
                <a:srgbClr val="5AA426"/>
              </a:buClr>
            </a:pPr>
            <a:r>
              <a:rPr lang="pt-PT" sz="2100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 . Lei n.º 69/2013, de 30/08.</a:t>
            </a:r>
            <a:endParaRPr lang="pt-PT" sz="2100" dirty="0" smtClean="0">
              <a:solidFill>
                <a:schemeClr val="bg2"/>
              </a:solidFill>
            </a:endParaRPr>
          </a:p>
        </p:txBody>
      </p:sp>
      <p:sp>
        <p:nvSpPr>
          <p:cNvPr id="7" name="Rectângulo 6"/>
          <p:cNvSpPr/>
          <p:nvPr/>
        </p:nvSpPr>
        <p:spPr>
          <a:xfrm>
            <a:off x="416497" y="2204864"/>
            <a:ext cx="4104455" cy="2249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8900" indent="-88900" defTabSz="862013">
              <a:lnSpc>
                <a:spcPts val="2363"/>
              </a:lnSpc>
              <a:buClr>
                <a:srgbClr val="5AA426"/>
              </a:buClr>
            </a:pPr>
            <a:r>
              <a:rPr lang="pt-PT" sz="3000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A </a:t>
            </a:r>
            <a:r>
              <a:rPr lang="pt-PT" sz="3000" b="1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Lei n.º 7/2009</a:t>
            </a:r>
            <a:r>
              <a:rPr lang="pt-PT" sz="3000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,</a:t>
            </a:r>
          </a:p>
          <a:p>
            <a:pPr marL="88900" indent="-88900" defTabSz="862013">
              <a:lnSpc>
                <a:spcPts val="2363"/>
              </a:lnSpc>
              <a:buClr>
                <a:srgbClr val="5AA426"/>
              </a:buClr>
            </a:pPr>
            <a:endParaRPr lang="pt-PT" sz="3000" dirty="0" smtClean="0">
              <a:solidFill>
                <a:schemeClr val="bg2"/>
              </a:solidFill>
              <a:cs typeface="Arial" pitchFamily="34" charset="0"/>
              <a:sym typeface="Arial" pitchFamily="34" charset="0"/>
            </a:endParaRPr>
          </a:p>
          <a:p>
            <a:pPr marL="88900" indent="-88900" defTabSz="862013">
              <a:lnSpc>
                <a:spcPts val="2363"/>
              </a:lnSpc>
              <a:buClr>
                <a:srgbClr val="5AA426"/>
              </a:buClr>
            </a:pPr>
            <a:r>
              <a:rPr lang="pt-PT" sz="3000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 de 12/02, aprovou</a:t>
            </a:r>
          </a:p>
          <a:p>
            <a:pPr marL="88900" indent="-88900" defTabSz="862013">
              <a:lnSpc>
                <a:spcPts val="2363"/>
              </a:lnSpc>
              <a:buClr>
                <a:srgbClr val="5AA426"/>
              </a:buClr>
            </a:pPr>
            <a:endParaRPr lang="pt-PT" sz="3000" dirty="0" smtClean="0">
              <a:solidFill>
                <a:schemeClr val="bg2"/>
              </a:solidFill>
              <a:cs typeface="Arial" pitchFamily="34" charset="0"/>
              <a:sym typeface="Arial" pitchFamily="34" charset="0"/>
            </a:endParaRPr>
          </a:p>
          <a:p>
            <a:pPr marL="88900" indent="-88900" defTabSz="862013">
              <a:lnSpc>
                <a:spcPts val="2363"/>
              </a:lnSpc>
              <a:buClr>
                <a:srgbClr val="5AA426"/>
              </a:buClr>
            </a:pPr>
            <a:r>
              <a:rPr lang="pt-PT" sz="3000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 o atual Código do</a:t>
            </a:r>
          </a:p>
          <a:p>
            <a:pPr marL="88900" indent="-88900" defTabSz="862013">
              <a:lnSpc>
                <a:spcPts val="2363"/>
              </a:lnSpc>
              <a:buClr>
                <a:srgbClr val="5AA426"/>
              </a:buClr>
            </a:pPr>
            <a:endParaRPr lang="pt-PT" sz="3000" dirty="0" smtClean="0">
              <a:solidFill>
                <a:schemeClr val="bg2"/>
              </a:solidFill>
              <a:cs typeface="Arial" pitchFamily="34" charset="0"/>
              <a:sym typeface="Arial" pitchFamily="34" charset="0"/>
            </a:endParaRPr>
          </a:p>
          <a:p>
            <a:pPr marL="88900" indent="-88900" defTabSz="862013">
              <a:lnSpc>
                <a:spcPts val="2363"/>
              </a:lnSpc>
              <a:buClr>
                <a:srgbClr val="5AA426"/>
              </a:buClr>
            </a:pPr>
            <a:r>
              <a:rPr lang="pt-PT" sz="3000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 Trabalho.</a:t>
            </a:r>
            <a:endParaRPr lang="pt-PT" sz="30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/>
          </p:cNvSpPr>
          <p:nvPr/>
        </p:nvSpPr>
        <p:spPr bwMode="auto">
          <a:xfrm>
            <a:off x="560513" y="6093297"/>
            <a:ext cx="8280921" cy="43204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l" defTabSz="862013"/>
            <a:endParaRPr lang="pt-PT" sz="2000" dirty="0" smtClean="0">
              <a:solidFill>
                <a:srgbClr val="FFFFFF"/>
              </a:solidFill>
              <a:cs typeface="Arial" pitchFamily="34" charset="0"/>
              <a:sym typeface="Arial" pitchFamily="34" charset="0"/>
            </a:endParaRPr>
          </a:p>
          <a:p>
            <a:pPr algn="l" defTabSz="862013"/>
            <a:r>
              <a:rPr lang="pt-PT" sz="2000" dirty="0" smtClean="0">
                <a:solidFill>
                  <a:srgbClr val="FFFFFF"/>
                </a:solidFill>
                <a:cs typeface="Arial" pitchFamily="34" charset="0"/>
                <a:sym typeface="Arial" pitchFamily="34" charset="0"/>
              </a:rPr>
              <a:t>Regime de Compensações na Lei n.º 69/2013</a:t>
            </a:r>
          </a:p>
          <a:p>
            <a:pPr algn="l" defTabSz="862013"/>
            <a:endParaRPr lang="pt-PT" sz="2000" dirty="0">
              <a:solidFill>
                <a:srgbClr val="FFFFFF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7" name="Rectângulo 6"/>
          <p:cNvSpPr/>
          <p:nvPr/>
        </p:nvSpPr>
        <p:spPr>
          <a:xfrm>
            <a:off x="488504" y="1052736"/>
            <a:ext cx="9001001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62013"/>
            <a:endParaRPr lang="pt-PT" dirty="0" smtClean="0">
              <a:solidFill>
                <a:schemeClr val="bg2"/>
              </a:solidFill>
              <a:cs typeface="Arial" pitchFamily="34" charset="0"/>
              <a:sym typeface="Arial" pitchFamily="34" charset="0"/>
            </a:endParaRPr>
          </a:p>
          <a:p>
            <a:pPr defTabSz="862013"/>
            <a:endParaRPr lang="pt-PT" dirty="0" smtClean="0">
              <a:solidFill>
                <a:schemeClr val="bg2"/>
              </a:solidFill>
              <a:cs typeface="Arial" pitchFamily="34" charset="0"/>
              <a:sym typeface="Arial" pitchFamily="34" charset="0"/>
            </a:endParaRPr>
          </a:p>
          <a:p>
            <a:pPr defTabSz="862013"/>
            <a:r>
              <a:rPr lang="pt-PT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A Lei n.º 69/2013, de 30/08 introduziu uma nova forma de calcular o valor da compensação devida pela cessação do contrato de trabalho (indemnização por despedimento). </a:t>
            </a:r>
          </a:p>
          <a:p>
            <a:pPr defTabSz="862013"/>
            <a:r>
              <a:rPr lang="pt-PT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Entrou em vigor em 01/10/2013.</a:t>
            </a:r>
            <a:endParaRPr lang="pt-PT" dirty="0">
              <a:solidFill>
                <a:srgbClr val="FFFFFF"/>
              </a:solidFill>
              <a:cs typeface="Arial" pitchFamily="34" charset="0"/>
              <a:sym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ChangeArrowheads="1"/>
          </p:cNvSpPr>
          <p:nvPr/>
        </p:nvSpPr>
        <p:spPr bwMode="auto">
          <a:xfrm rot="10800000" flipV="1">
            <a:off x="776536" y="1154503"/>
            <a:ext cx="8136904" cy="4909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26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rial" pitchFamily="34" charset="0"/>
              </a:rPr>
              <a:t>Cessação</a:t>
            </a:r>
            <a:r>
              <a:rPr kumimoji="0" lang="pt-PT" sz="2600" b="1" i="0" u="none" strike="noStrike" cap="none" normalizeH="0" dirty="0" smtClean="0">
                <a:ln>
                  <a:noFill/>
                </a:ln>
                <a:solidFill>
                  <a:schemeClr val="bg2"/>
                </a:solidFill>
                <a:effectLst/>
                <a:latin typeface="Arial" pitchFamily="34" charset="0"/>
              </a:rPr>
              <a:t> do Contrato de Trabalho </a:t>
            </a:r>
            <a:r>
              <a:rPr kumimoji="0" lang="pt-PT" sz="2600" b="1" i="0" u="sng" strike="noStrike" cap="none" normalizeH="0" dirty="0" smtClean="0">
                <a:ln>
                  <a:noFill/>
                </a:ln>
                <a:solidFill>
                  <a:schemeClr val="bg2"/>
                </a:solidFill>
                <a:effectLst/>
                <a:latin typeface="Arial" pitchFamily="34" charset="0"/>
              </a:rPr>
              <a:t>Sem Termo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t-PT" sz="1800" baseline="0" dirty="0" smtClean="0">
              <a:solidFill>
                <a:schemeClr val="bg2"/>
              </a:solidFill>
              <a:latin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3038" algn="l"/>
              </a:tabLst>
            </a:pPr>
            <a:r>
              <a:rPr kumimoji="0" lang="pt-PT" sz="2200" b="0" i="0" u="none" strike="noStrike" cap="none" normalizeH="0" dirty="0" smtClean="0">
                <a:ln>
                  <a:noFill/>
                </a:ln>
                <a:solidFill>
                  <a:schemeClr val="bg2"/>
                </a:solidFill>
                <a:effectLst/>
                <a:latin typeface="Arial" pitchFamily="34" charset="0"/>
              </a:rPr>
              <a:t>Regime de Compensação nas modalidades de cessação do contrato por: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73038" algn="l"/>
              </a:tabLst>
            </a:pPr>
            <a:endParaRPr kumimoji="0" lang="pt-PT" sz="22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>
                <a:tab pos="173038" algn="l"/>
              </a:tabLst>
            </a:pPr>
            <a:r>
              <a:rPr kumimoji="0" lang="pt-PT" sz="1900" b="0" i="0" u="none" strike="noStrike" cap="none" normalizeH="0" dirty="0" smtClean="0">
                <a:ln>
                  <a:noFill/>
                </a:ln>
                <a:solidFill>
                  <a:schemeClr val="bg2"/>
                </a:solidFill>
                <a:effectLst/>
                <a:latin typeface="Arial" pitchFamily="34" charset="0"/>
              </a:rPr>
              <a:t> </a:t>
            </a:r>
            <a:r>
              <a:rPr kumimoji="0" lang="pt-PT" sz="1900" b="0" i="0" u="sng" strike="noStrike" cap="none" normalizeH="0" dirty="0" smtClean="0">
                <a:ln>
                  <a:noFill/>
                </a:ln>
                <a:solidFill>
                  <a:schemeClr val="bg2"/>
                </a:solidFill>
                <a:effectLst/>
                <a:latin typeface="Arial" pitchFamily="34" charset="0"/>
              </a:rPr>
              <a:t>Despedimento Coletivo </a:t>
            </a:r>
            <a:r>
              <a:rPr kumimoji="0" lang="pt-PT" sz="1900" b="0" i="0" u="none" strike="noStrike" cap="none" normalizeH="0" dirty="0" smtClean="0">
                <a:ln>
                  <a:noFill/>
                </a:ln>
                <a:solidFill>
                  <a:schemeClr val="bg2"/>
                </a:solidFill>
                <a:effectLst/>
                <a:latin typeface="Arial" pitchFamily="34" charset="0"/>
              </a:rPr>
              <a:t>– artigos 366.º do Código do Trabalho.</a:t>
            </a:r>
          </a:p>
          <a:p>
            <a:pPr algn="just">
              <a:buFont typeface="Wingdings" pitchFamily="2" charset="2"/>
              <a:buChar char="ü"/>
              <a:tabLst>
                <a:tab pos="173038" algn="l"/>
              </a:tabLst>
            </a:pPr>
            <a:r>
              <a:rPr lang="pt-PT" sz="1900" dirty="0" smtClean="0">
                <a:solidFill>
                  <a:schemeClr val="bg2"/>
                </a:solidFill>
                <a:latin typeface="Arial" pitchFamily="34" charset="0"/>
              </a:rPr>
              <a:t> </a:t>
            </a:r>
            <a:r>
              <a:rPr lang="pt-PT" sz="1900" u="sng" dirty="0" smtClean="0">
                <a:solidFill>
                  <a:schemeClr val="bg2"/>
                </a:solidFill>
                <a:latin typeface="Arial" pitchFamily="34" charset="0"/>
              </a:rPr>
              <a:t>Despedimento por Extinção de Posto de Trabalho </a:t>
            </a:r>
            <a:r>
              <a:rPr lang="pt-PT" sz="1900" dirty="0" smtClean="0">
                <a:solidFill>
                  <a:schemeClr val="bg2"/>
                </a:solidFill>
                <a:latin typeface="Arial" pitchFamily="34" charset="0"/>
              </a:rPr>
              <a:t>– artigo 372.º do Código do Trabalho.</a:t>
            </a:r>
          </a:p>
          <a:p>
            <a:pPr lvl="0" algn="just">
              <a:buFont typeface="Wingdings" pitchFamily="2" charset="2"/>
              <a:buChar char="ü"/>
              <a:tabLst>
                <a:tab pos="173038" algn="l"/>
              </a:tabLst>
            </a:pPr>
            <a:r>
              <a:rPr lang="pt-PT" sz="1900" dirty="0" smtClean="0">
                <a:solidFill>
                  <a:schemeClr val="bg2"/>
                </a:solidFill>
                <a:latin typeface="Arial" pitchFamily="34" charset="0"/>
              </a:rPr>
              <a:t> </a:t>
            </a:r>
            <a:r>
              <a:rPr lang="pt-PT" sz="1900" u="sng" dirty="0" smtClean="0">
                <a:solidFill>
                  <a:schemeClr val="bg2"/>
                </a:solidFill>
                <a:latin typeface="Arial" pitchFamily="34" charset="0"/>
              </a:rPr>
              <a:t>Despedimento por Inadaptação</a:t>
            </a:r>
            <a:r>
              <a:rPr lang="pt-PT" sz="1900" dirty="0" smtClean="0">
                <a:solidFill>
                  <a:schemeClr val="bg2"/>
                </a:solidFill>
                <a:latin typeface="Arial" pitchFamily="34" charset="0"/>
              </a:rPr>
              <a:t>– artigos 379.º do Código do Trabalho.</a:t>
            </a:r>
          </a:p>
          <a:p>
            <a:pPr lvl="0" algn="just">
              <a:buFont typeface="Wingdings" pitchFamily="2" charset="2"/>
              <a:buChar char="ü"/>
              <a:tabLst>
                <a:tab pos="173038" algn="l"/>
              </a:tabLst>
            </a:pPr>
            <a:r>
              <a:rPr kumimoji="0" lang="pt-PT" sz="1900" b="0" i="0" u="none" strike="noStrike" cap="none" normalizeH="0" dirty="0" smtClean="0">
                <a:ln>
                  <a:noFill/>
                </a:ln>
                <a:solidFill>
                  <a:schemeClr val="bg2"/>
                </a:solidFill>
                <a:effectLst/>
                <a:latin typeface="Arial" pitchFamily="34" charset="0"/>
              </a:rPr>
              <a:t> </a:t>
            </a:r>
            <a:r>
              <a:rPr kumimoji="0" lang="pt-PT" sz="1900" b="0" i="0" u="sng" strike="noStrike" cap="none" normalizeH="0" dirty="0" smtClean="0">
                <a:ln>
                  <a:noFill/>
                </a:ln>
                <a:solidFill>
                  <a:schemeClr val="bg2"/>
                </a:solidFill>
                <a:effectLst/>
                <a:latin typeface="Arial" pitchFamily="34" charset="0"/>
              </a:rPr>
              <a:t>Resolução do contrato quando exista prejuízo sério do trabalhador por tran</a:t>
            </a:r>
            <a:r>
              <a:rPr lang="pt-PT" sz="1900" u="sng" dirty="0" smtClean="0">
                <a:solidFill>
                  <a:schemeClr val="bg2"/>
                </a:solidFill>
                <a:latin typeface="Arial" pitchFamily="34" charset="0"/>
              </a:rPr>
              <a:t>sferência definitiva do local de trabalho </a:t>
            </a:r>
            <a:r>
              <a:rPr lang="pt-PT" sz="1900" dirty="0" smtClean="0">
                <a:solidFill>
                  <a:schemeClr val="bg2"/>
                </a:solidFill>
                <a:latin typeface="Arial" pitchFamily="34" charset="0"/>
              </a:rPr>
              <a:t>– artigo 194.º, n.º 5.</a:t>
            </a:r>
          </a:p>
          <a:p>
            <a:pPr lvl="0" algn="just">
              <a:buFont typeface="Wingdings" pitchFamily="2" charset="2"/>
              <a:buChar char="ü"/>
              <a:tabLst>
                <a:tab pos="173038" algn="l"/>
              </a:tabLst>
            </a:pPr>
            <a:r>
              <a:rPr kumimoji="0" lang="pt-PT" sz="1900" b="0" i="0" u="none" strike="noStrike" cap="none" normalizeH="0" dirty="0" smtClean="0">
                <a:ln>
                  <a:noFill/>
                </a:ln>
                <a:solidFill>
                  <a:schemeClr val="bg2"/>
                </a:solidFill>
                <a:effectLst/>
                <a:latin typeface="Arial" pitchFamily="34" charset="0"/>
              </a:rPr>
              <a:t> </a:t>
            </a:r>
            <a:r>
              <a:rPr kumimoji="0" lang="pt-PT" sz="1900" b="0" u="sng" strike="noStrike" cap="none" normalizeH="0" dirty="0" smtClean="0">
                <a:ln>
                  <a:noFill/>
                </a:ln>
                <a:solidFill>
                  <a:schemeClr val="bg2"/>
                </a:solidFill>
                <a:effectLst/>
                <a:latin typeface="Arial" pitchFamily="34" charset="0"/>
              </a:rPr>
              <a:t>Morte do empregador e extinção de pessoa coletiva</a:t>
            </a:r>
            <a:r>
              <a:rPr kumimoji="0" lang="pt-PT" sz="1900" b="0" i="0" u="none" strike="noStrike" cap="none" normalizeH="0" dirty="0" smtClean="0">
                <a:ln>
                  <a:noFill/>
                </a:ln>
                <a:solidFill>
                  <a:schemeClr val="bg2"/>
                </a:solidFill>
                <a:effectLst/>
                <a:latin typeface="Arial" pitchFamily="34" charset="0"/>
              </a:rPr>
              <a:t>- artigo 346.º, n.º 5.</a:t>
            </a:r>
          </a:p>
          <a:p>
            <a:pPr lvl="0" algn="just">
              <a:buFont typeface="Wingdings" pitchFamily="2" charset="2"/>
              <a:buChar char="ü"/>
              <a:tabLst>
                <a:tab pos="173038" algn="l"/>
              </a:tabLst>
            </a:pPr>
            <a:r>
              <a:rPr lang="pt-PT" sz="1900" u="sng" dirty="0" smtClean="0">
                <a:solidFill>
                  <a:schemeClr val="bg2"/>
                </a:solidFill>
                <a:latin typeface="Arial" pitchFamily="34" charset="0"/>
              </a:rPr>
              <a:t> Insolvência e recuperação de empresa </a:t>
            </a:r>
            <a:r>
              <a:rPr lang="pt-PT" sz="1900" dirty="0" smtClean="0">
                <a:solidFill>
                  <a:schemeClr val="bg2"/>
                </a:solidFill>
                <a:latin typeface="Arial" pitchFamily="34" charset="0"/>
              </a:rPr>
              <a:t>- artigo 347.º, n.º 5.</a:t>
            </a:r>
          </a:p>
          <a:p>
            <a:pPr lvl="0" algn="just">
              <a:buFont typeface="Wingdings" pitchFamily="2" charset="2"/>
              <a:buChar char="ü"/>
              <a:tabLst>
                <a:tab pos="173038" algn="l"/>
              </a:tabLst>
            </a:pPr>
            <a:r>
              <a:rPr kumimoji="0" lang="pt-PT" sz="1900" b="0" i="0" u="none" strike="noStrike" cap="none" normalizeH="0" dirty="0" smtClean="0">
                <a:ln>
                  <a:noFill/>
                </a:ln>
                <a:solidFill>
                  <a:schemeClr val="bg2"/>
                </a:solidFill>
                <a:effectLst/>
                <a:latin typeface="Arial" pitchFamily="34" charset="0"/>
              </a:rPr>
              <a:t> </a:t>
            </a:r>
            <a:r>
              <a:rPr kumimoji="0" lang="pt-PT" sz="1900" b="0" i="0" u="sng" strike="noStrike" cap="none" normalizeH="0" dirty="0" smtClean="0">
                <a:ln>
                  <a:noFill/>
                </a:ln>
                <a:solidFill>
                  <a:schemeClr val="bg2"/>
                </a:solidFill>
                <a:effectLst/>
                <a:latin typeface="Arial" pitchFamily="34" charset="0"/>
              </a:rPr>
              <a:t>Cessação </a:t>
            </a:r>
            <a:r>
              <a:rPr lang="pt-PT" sz="1900" u="sng" dirty="0" smtClean="0">
                <a:solidFill>
                  <a:schemeClr val="bg2"/>
                </a:solidFill>
                <a:latin typeface="Arial" pitchFamily="34" charset="0"/>
              </a:rPr>
              <a:t>da comissão de serviço</a:t>
            </a:r>
            <a:r>
              <a:rPr lang="pt-PT" sz="1900" dirty="0" smtClean="0">
                <a:solidFill>
                  <a:schemeClr val="bg2"/>
                </a:solidFill>
                <a:latin typeface="Arial" pitchFamily="34" charset="0"/>
              </a:rPr>
              <a:t> - artigo 164.º, n.º 1, al. b) e c).</a:t>
            </a:r>
            <a:endParaRPr kumimoji="0" lang="pt-PT" sz="1900" b="0" i="0" u="none" strike="noStrike" cap="none" normalizeH="0" dirty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  <a:p>
            <a:pPr lvl="0" algn="just">
              <a:buFont typeface="Wingdings" pitchFamily="2" charset="2"/>
              <a:buChar char="ü"/>
              <a:tabLst>
                <a:tab pos="173038" algn="l"/>
              </a:tabLst>
            </a:pPr>
            <a:endParaRPr kumimoji="0" lang="pt-PT" sz="1600" b="0" i="0" u="none" strike="noStrike" cap="none" normalizeH="0" dirty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  <a:p>
            <a:pPr lvl="0" algn="just">
              <a:buFont typeface="Wingdings" pitchFamily="2" charset="2"/>
              <a:buChar char="ü"/>
              <a:tabLst>
                <a:tab pos="173038" algn="l"/>
              </a:tabLst>
            </a:pPr>
            <a:endParaRPr kumimoji="0" lang="pt-PT" sz="1600" b="0" i="0" u="none" strike="noStrike" cap="none" normalizeH="0" dirty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</p:txBody>
      </p:sp>
      <p:sp>
        <p:nvSpPr>
          <p:cNvPr id="3" name="Rectângulo 2"/>
          <p:cNvSpPr/>
          <p:nvPr/>
        </p:nvSpPr>
        <p:spPr>
          <a:xfrm>
            <a:off x="776536" y="6021288"/>
            <a:ext cx="67969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862013"/>
            <a:r>
              <a:rPr lang="pt-PT" sz="2000" dirty="0" smtClean="0">
                <a:solidFill>
                  <a:srgbClr val="FFFFFF"/>
                </a:solidFill>
                <a:cs typeface="Arial" pitchFamily="34" charset="0"/>
                <a:sym typeface="Arial" pitchFamily="34" charset="0"/>
              </a:rPr>
              <a:t>Regime de Compensações na Lei n.º 69/2013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5"/>
          <p:cNvSpPr>
            <a:spLocks/>
          </p:cNvSpPr>
          <p:nvPr/>
        </p:nvSpPr>
        <p:spPr bwMode="auto">
          <a:xfrm>
            <a:off x="1077915" y="1577975"/>
            <a:ext cx="7850187" cy="40655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311313" tIns="311313" rIns="311313" bIns="311313" anchor="ctr"/>
          <a:lstStyle/>
          <a:p>
            <a:pPr marL="88900" indent="-88900" algn="l" defTabSz="862013">
              <a:lnSpc>
                <a:spcPts val="2363"/>
              </a:lnSpc>
              <a:buClr>
                <a:srgbClr val="5AA426"/>
              </a:buClr>
              <a:buFont typeface="Times" pitchFamily="18" charset="0"/>
              <a:buChar char="•"/>
            </a:pPr>
            <a:endParaRPr lang="pt-PT" sz="2200" dirty="0">
              <a:solidFill>
                <a:schemeClr val="tx1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4" name="Rectângulo 3"/>
          <p:cNvSpPr/>
          <p:nvPr/>
        </p:nvSpPr>
        <p:spPr>
          <a:xfrm>
            <a:off x="3368824" y="260648"/>
            <a:ext cx="482453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62013"/>
            <a:r>
              <a:rPr lang="pt-PT" dirty="0" smtClean="0">
                <a:solidFill>
                  <a:srgbClr val="FFFFFF"/>
                </a:solidFill>
                <a:cs typeface="Arial" pitchFamily="34" charset="0"/>
                <a:sym typeface="Arial" pitchFamily="34" charset="0"/>
              </a:rPr>
              <a:t> </a:t>
            </a:r>
            <a:r>
              <a:rPr lang="pt-PT" sz="1800" b="1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Contrato de Trabalho Sem Termo</a:t>
            </a:r>
          </a:p>
          <a:p>
            <a:pPr algn="l" defTabSz="862013"/>
            <a:endParaRPr lang="pt-PT" dirty="0" smtClean="0">
              <a:solidFill>
                <a:schemeClr val="bg2"/>
              </a:solidFill>
              <a:cs typeface="Arial" pitchFamily="34" charset="0"/>
              <a:sym typeface="Arial" pitchFamily="34" charset="0"/>
            </a:endParaRPr>
          </a:p>
          <a:p>
            <a:pPr algn="l" defTabSz="862013"/>
            <a:endParaRPr lang="pt-PT" dirty="0" smtClean="0">
              <a:solidFill>
                <a:schemeClr val="bg2"/>
              </a:solidFill>
              <a:cs typeface="Arial" pitchFamily="34" charset="0"/>
              <a:sym typeface="Arial" pitchFamily="34" charset="0"/>
            </a:endParaRPr>
          </a:p>
          <a:p>
            <a:pPr algn="l" defTabSz="862013"/>
            <a:endParaRPr lang="pt-PT" dirty="0" smtClean="0">
              <a:solidFill>
                <a:schemeClr val="bg2"/>
              </a:solidFill>
              <a:cs typeface="Arial" pitchFamily="34" charset="0"/>
              <a:sym typeface="Arial" pitchFamily="34" charset="0"/>
            </a:endParaRPr>
          </a:p>
          <a:p>
            <a:pPr algn="l" defTabSz="862013"/>
            <a:endParaRPr lang="pt-PT" dirty="0" smtClean="0">
              <a:solidFill>
                <a:schemeClr val="bg2"/>
              </a:solidFill>
              <a:cs typeface="Arial" pitchFamily="34" charset="0"/>
              <a:sym typeface="Arial" pitchFamily="34" charset="0"/>
            </a:endParaRPr>
          </a:p>
          <a:p>
            <a:pPr algn="l" defTabSz="862013"/>
            <a:endParaRPr lang="pt-PT" dirty="0" smtClean="0">
              <a:solidFill>
                <a:schemeClr val="bg2"/>
              </a:solidFill>
              <a:cs typeface="Arial" pitchFamily="34" charset="0"/>
              <a:sym typeface="Arial" pitchFamily="34" charset="0"/>
            </a:endParaRPr>
          </a:p>
          <a:p>
            <a:pPr algn="l" defTabSz="862013"/>
            <a:endParaRPr lang="pt-PT" dirty="0" smtClean="0">
              <a:solidFill>
                <a:schemeClr val="bg2"/>
              </a:solidFill>
              <a:cs typeface="Arial" pitchFamily="34" charset="0"/>
              <a:sym typeface="Arial" pitchFamily="34" charset="0"/>
            </a:endParaRPr>
          </a:p>
          <a:p>
            <a:pPr algn="l" defTabSz="862013"/>
            <a:endParaRPr lang="pt-PT" dirty="0" smtClean="0">
              <a:solidFill>
                <a:schemeClr val="bg2"/>
              </a:solidFill>
              <a:cs typeface="Arial" pitchFamily="34" charset="0"/>
              <a:sym typeface="Arial" pitchFamily="34" charset="0"/>
            </a:endParaRPr>
          </a:p>
          <a:p>
            <a:pPr algn="l" defTabSz="862013"/>
            <a:endParaRPr lang="pt-PT" dirty="0" smtClean="0">
              <a:solidFill>
                <a:schemeClr val="bg2"/>
              </a:solidFill>
              <a:cs typeface="Arial" pitchFamily="34" charset="0"/>
              <a:sym typeface="Arial" pitchFamily="34" charset="0"/>
            </a:endParaRPr>
          </a:p>
          <a:p>
            <a:pPr algn="l" defTabSz="862013"/>
            <a:r>
              <a:rPr lang="pt-PT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 </a:t>
            </a:r>
            <a:endParaRPr lang="pt-PT" dirty="0" smtClean="0">
              <a:solidFill>
                <a:srgbClr val="FFFFFF"/>
              </a:solidFill>
              <a:cs typeface="Arial" pitchFamily="34" charset="0"/>
              <a:sym typeface="Arial" pitchFamily="34" charset="0"/>
            </a:endParaRPr>
          </a:p>
        </p:txBody>
      </p:sp>
      <p:graphicFrame>
        <p:nvGraphicFramePr>
          <p:cNvPr id="6" name="Tabela 5"/>
          <p:cNvGraphicFramePr>
            <a:graphicFrameLocks noGrp="1"/>
          </p:cNvGraphicFramePr>
          <p:nvPr/>
        </p:nvGraphicFramePr>
        <p:xfrm>
          <a:off x="200472" y="1268760"/>
          <a:ext cx="9433048" cy="50177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5450"/>
                <a:gridCol w="7427598"/>
              </a:tblGrid>
              <a:tr h="824899">
                <a:tc>
                  <a:txBody>
                    <a:bodyPr/>
                    <a:lstStyle/>
                    <a:p>
                      <a:pPr algn="ctr"/>
                      <a:r>
                        <a:rPr lang="pt-PT" sz="1600" dirty="0" smtClean="0"/>
                        <a:t>Data da Celebração do Contrato</a:t>
                      </a:r>
                      <a:endParaRPr lang="pt-PT" sz="1600" dirty="0"/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700" dirty="0" smtClean="0"/>
                        <a:t>Regime de Compensações a partir de 1 de outubro de 2013</a:t>
                      </a:r>
                      <a:endParaRPr lang="pt-PT" sz="1700" dirty="0"/>
                    </a:p>
                  </a:txBody>
                  <a:tcPr marL="91441" marR="91441"/>
                </a:tc>
              </a:tr>
              <a:tr h="4192823">
                <a:tc>
                  <a:txBody>
                    <a:bodyPr/>
                    <a:lstStyle/>
                    <a:p>
                      <a:endParaRPr lang="pt-PT" sz="1800" b="1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6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6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600" b="1" dirty="0" smtClean="0">
                          <a:solidFill>
                            <a:schemeClr val="bg2"/>
                          </a:solidFill>
                        </a:rPr>
                        <a:t>Celebrados antes de 1 de novembro</a:t>
                      </a:r>
                      <a:r>
                        <a:rPr lang="pt-PT" sz="1600" b="1" baseline="0" dirty="0" smtClean="0">
                          <a:solidFill>
                            <a:schemeClr val="bg2"/>
                          </a:solidFill>
                        </a:rPr>
                        <a:t> de 2011</a:t>
                      </a:r>
                      <a:endParaRPr lang="pt-PT" sz="16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ctr"/>
                      <a:endParaRPr lang="pt-PT" sz="1100" b="1" dirty="0" smtClean="0"/>
                    </a:p>
                    <a:p>
                      <a:pPr algn="ctr"/>
                      <a:endParaRPr lang="pt-PT" sz="1100" b="1" dirty="0" smtClean="0"/>
                    </a:p>
                    <a:p>
                      <a:pPr algn="ctr"/>
                      <a:endParaRPr lang="pt-PT" sz="1100" b="1" dirty="0" smtClean="0"/>
                    </a:p>
                    <a:p>
                      <a:pPr algn="ctr"/>
                      <a:endParaRPr lang="pt-PT" sz="1100" b="1" dirty="0" smtClean="0"/>
                    </a:p>
                    <a:p>
                      <a:pPr algn="ctr"/>
                      <a:endParaRPr lang="pt-PT" sz="1100" b="1" dirty="0" smtClean="0"/>
                    </a:p>
                    <a:p>
                      <a:pPr algn="ctr"/>
                      <a:endParaRPr lang="pt-PT" sz="1100" b="1" dirty="0" smtClean="0"/>
                    </a:p>
                    <a:p>
                      <a:pPr algn="ctr"/>
                      <a:endParaRPr lang="pt-PT" sz="1100" b="1" dirty="0" smtClean="0"/>
                    </a:p>
                    <a:p>
                      <a:pPr algn="ctr"/>
                      <a:endParaRPr lang="pt-PT" sz="1100" b="1" dirty="0" smtClean="0"/>
                    </a:p>
                    <a:p>
                      <a:pPr algn="ctr"/>
                      <a:endParaRPr lang="pt-PT" sz="1100" b="1" dirty="0" smtClean="0"/>
                    </a:p>
                    <a:p>
                      <a:pPr algn="ctr"/>
                      <a:endParaRPr lang="pt-PT" sz="1100" b="1" dirty="0" smtClean="0"/>
                    </a:p>
                    <a:p>
                      <a:pPr algn="ctr"/>
                      <a:endParaRPr lang="pt-PT" sz="1100" b="1" dirty="0" smtClean="0"/>
                    </a:p>
                    <a:p>
                      <a:pPr algn="ctr"/>
                      <a:r>
                        <a:rPr lang="pt-PT" sz="1100" b="1" dirty="0" smtClean="0"/>
                        <a:t>Artigo</a:t>
                      </a:r>
                      <a:r>
                        <a:rPr lang="pt-PT" sz="1100" b="1" baseline="0" dirty="0" smtClean="0"/>
                        <a:t> 5.º, n.º 1 da Lei n.º  69/2013 (Regime Transitório)</a:t>
                      </a:r>
                      <a:endParaRPr lang="pt-PT" sz="1100" b="1" dirty="0" smtClean="0"/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400" dirty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 </a:t>
                      </a:r>
                      <a:r>
                        <a:rPr lang="pt-PT" sz="1300" b="1" u="sng" dirty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Período até 31 de outubro de 2012 </a:t>
                      </a:r>
                      <a:endParaRPr lang="pt-PT" sz="1300" u="sng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300" dirty="0" smtClean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.</a:t>
                      </a:r>
                      <a:r>
                        <a:rPr lang="pt-PT" sz="1300" baseline="0" dirty="0" smtClean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 </a:t>
                      </a:r>
                      <a:r>
                        <a:rPr lang="pt-PT" sz="1300" b="1" dirty="0" smtClean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30 dias de </a:t>
                      </a:r>
                      <a:r>
                        <a:rPr lang="pt-PT" sz="1300" b="1" dirty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retribuição base </a:t>
                      </a:r>
                      <a:r>
                        <a:rPr lang="pt-PT" sz="1300" dirty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+ diuturnidades por cada ano completo de antiguidade ou calculado proporcionalmente em caso de </a:t>
                      </a:r>
                      <a:r>
                        <a:rPr lang="pt-PT" sz="1300" dirty="0" smtClean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fração de ano. </a:t>
                      </a:r>
                      <a:endParaRPr lang="pt-PT" sz="130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PT" sz="1300" b="1" u="sng" dirty="0" smtClean="0">
                        <a:solidFill>
                          <a:srgbClr val="000000"/>
                        </a:solidFill>
                        <a:latin typeface="Verdana"/>
                        <a:ea typeface="Calibri"/>
                        <a:cs typeface="Calibri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300" b="1" u="sng" dirty="0" smtClean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Período </a:t>
                      </a:r>
                      <a:r>
                        <a:rPr lang="pt-PT" sz="1300" b="1" u="sng" dirty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entre 1 de novembro de 2012 e </a:t>
                      </a:r>
                      <a:r>
                        <a:rPr lang="pt-PT" sz="1300" b="1" u="sng" dirty="0" smtClean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30 </a:t>
                      </a:r>
                      <a:r>
                        <a:rPr lang="pt-PT" sz="1300" b="1" u="sng" dirty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de </a:t>
                      </a:r>
                      <a:r>
                        <a:rPr lang="pt-PT" sz="1300" b="1" u="sng" dirty="0" smtClean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setembro </a:t>
                      </a:r>
                      <a:r>
                        <a:rPr lang="pt-PT" sz="1300" b="1" u="sng" dirty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de 2013 </a:t>
                      </a:r>
                      <a:endParaRPr lang="pt-PT" sz="1300" u="sng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300" dirty="0" smtClean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. </a:t>
                      </a:r>
                      <a:r>
                        <a:rPr lang="pt-PT" sz="1300" b="1" dirty="0" smtClean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20 </a:t>
                      </a:r>
                      <a:r>
                        <a:rPr lang="pt-PT" sz="1300" b="1" dirty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dias de retribuição base </a:t>
                      </a:r>
                      <a:r>
                        <a:rPr lang="pt-PT" sz="1300" dirty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+ diuturnidades por cada ano completo de antiguidade sendo calculado proporcionalmente em caso de </a:t>
                      </a:r>
                      <a:r>
                        <a:rPr lang="pt-PT" sz="1300" dirty="0" smtClean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fração. </a:t>
                      </a:r>
                      <a:endParaRPr lang="pt-PT" sz="130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PT" sz="1300" b="1" u="sng" dirty="0" smtClean="0">
                        <a:solidFill>
                          <a:srgbClr val="000000"/>
                        </a:solidFill>
                        <a:latin typeface="Verdana"/>
                        <a:ea typeface="Calibri"/>
                        <a:cs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300" b="1" u="sng" dirty="0" smtClean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Período </a:t>
                      </a:r>
                      <a:r>
                        <a:rPr lang="pt-PT" sz="1300" b="1" u="sng" dirty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após 1 de outubro de 2013 </a:t>
                      </a:r>
                      <a:endParaRPr lang="pt-PT" sz="1300" u="sng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300" dirty="0" smtClean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. Se </a:t>
                      </a:r>
                      <a:r>
                        <a:rPr lang="pt-PT" sz="1300" dirty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contrato a 1 de outubro de 2013 não tiver atingido 3 anos: </a:t>
                      </a:r>
                      <a:r>
                        <a:rPr lang="pt-PT" sz="1300" b="1" dirty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18 dias de retribuição base</a:t>
                      </a:r>
                      <a:r>
                        <a:rPr lang="pt-PT" sz="1300" dirty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 + diuturnidades por cada ano completo de antiguidade </a:t>
                      </a:r>
                      <a:r>
                        <a:rPr lang="pt-PT" sz="1300" dirty="0" smtClean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(relativos </a:t>
                      </a:r>
                      <a:r>
                        <a:rPr lang="pt-PT" sz="1300" dirty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aos 3 primeiros anos do </a:t>
                      </a:r>
                      <a:r>
                        <a:rPr lang="pt-PT" sz="1300" dirty="0" smtClean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contrato). </a:t>
                      </a:r>
                      <a:endParaRPr lang="pt-PT" sz="130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300" dirty="0" smtClean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                                                            + </a:t>
                      </a:r>
                      <a:endParaRPr lang="pt-PT" sz="130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300" b="1" dirty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12 dias de retribuição base </a:t>
                      </a:r>
                      <a:r>
                        <a:rPr lang="pt-PT" sz="1300" dirty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+ diuturnidades por cada ano completo de antiguidade nos anos </a:t>
                      </a:r>
                      <a:r>
                        <a:rPr lang="pt-PT" sz="1300" dirty="0" smtClean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subsequentes. </a:t>
                      </a:r>
                      <a:endParaRPr lang="pt-PT" sz="130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300" dirty="0" smtClean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. Se </a:t>
                      </a:r>
                      <a:r>
                        <a:rPr lang="pt-PT" sz="1300" dirty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o contrato a 1 de outubro de 2013 já tiver atingido 3 anos: </a:t>
                      </a:r>
                      <a:r>
                        <a:rPr lang="pt-PT" sz="1300" b="1" dirty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12 dias de retribuição base</a:t>
                      </a:r>
                      <a:r>
                        <a:rPr lang="pt-PT" sz="1300" dirty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 + diuturnidades por cada ano completo de </a:t>
                      </a:r>
                      <a:r>
                        <a:rPr lang="pt-PT" sz="1300" dirty="0" smtClean="0">
                          <a:solidFill>
                            <a:srgbClr val="000000"/>
                          </a:solidFill>
                          <a:latin typeface="Verdana"/>
                          <a:ea typeface="Calibri"/>
                          <a:cs typeface="Calibri"/>
                        </a:rPr>
                        <a:t>antiguidade. </a:t>
                      </a:r>
                      <a:endParaRPr lang="pt-PT" sz="130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ângulo 1"/>
          <p:cNvSpPr/>
          <p:nvPr/>
        </p:nvSpPr>
        <p:spPr>
          <a:xfrm>
            <a:off x="704528" y="6021288"/>
            <a:ext cx="78488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862013"/>
            <a:r>
              <a:rPr lang="pt-PT" sz="2000" dirty="0" smtClean="0">
                <a:solidFill>
                  <a:srgbClr val="FFFFFF"/>
                </a:solidFill>
                <a:cs typeface="Arial" pitchFamily="34" charset="0"/>
                <a:sym typeface="Arial" pitchFamily="34" charset="0"/>
              </a:rPr>
              <a:t>Regime de Compensações na Lei n.º 69/2013</a:t>
            </a:r>
          </a:p>
        </p:txBody>
      </p:sp>
      <p:sp>
        <p:nvSpPr>
          <p:cNvPr id="5" name="Rectângulo 4"/>
          <p:cNvSpPr/>
          <p:nvPr/>
        </p:nvSpPr>
        <p:spPr>
          <a:xfrm>
            <a:off x="1784648" y="-12988824"/>
            <a:ext cx="57606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dirty="0" smtClean="0"/>
              <a:t>	</a:t>
            </a:r>
            <a:endParaRPr lang="pt-PT" dirty="0"/>
          </a:p>
        </p:txBody>
      </p:sp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272480" y="1258888"/>
            <a:ext cx="9289032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18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O montante total da compensação resultante dos períodos de cálculo</a:t>
            </a:r>
            <a:r>
              <a:rPr kumimoji="0" lang="pt-PT" sz="2000" b="0" i="0" u="none" strike="noStrike" cap="none" normalizeH="0" dirty="0" smtClean="0">
                <a:ln>
                  <a:noFill/>
                </a:ln>
                <a:solidFill>
                  <a:schemeClr val="bg2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 anteriores, </a:t>
            </a:r>
            <a:r>
              <a:rPr kumimoji="0" lang="pt-PT" sz="2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não pode ser inferior a 3 meses de retribuição base mensal e diuturnidades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 – </a:t>
            </a:r>
            <a:r>
              <a:rPr kumimoji="0" lang="pt-PT" sz="1800" b="0" i="0" u="none" strike="noStrike" cap="none" normalizeH="0" baseline="0" dirty="0" err="1" smtClean="0">
                <a:ln>
                  <a:noFill/>
                </a:ln>
                <a:solidFill>
                  <a:schemeClr val="bg2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art</a:t>
            </a:r>
            <a:r>
              <a:rPr kumimoji="0" lang="pt-PT" sz="18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. 5.º, n.º 2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.</a:t>
            </a:r>
            <a:endParaRPr kumimoji="0" lang="pt-PT" sz="2000" b="0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+mj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. Para efeitos dos cálculos da parte da compensação relativa aos períodos </a:t>
            </a:r>
            <a:r>
              <a:rPr kumimoji="0" lang="pt-PT" sz="2000" b="0" i="0" u="sng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a partir de 1 de novembro de 2012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: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t-PT" sz="2000" dirty="0" smtClean="0">
              <a:solidFill>
                <a:schemeClr val="bg2"/>
              </a:solidFill>
              <a:latin typeface="+mj-lt"/>
              <a:ea typeface="Calibri" pitchFamily="34" charset="0"/>
              <a:cs typeface="Times New Roman" pitchFamily="18" charset="0"/>
            </a:endParaRPr>
          </a:p>
          <a:p>
            <a:pPr marL="898525" lvl="2" indent="-95250" algn="just" eaLnBrk="0" hangingPunct="0">
              <a:buFont typeface="Wingdings" pitchFamily="2" charset="2"/>
              <a:buChar char="ü"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O valor da retribuição base mensal e diuturnidades a considerar não pode ser superior a 20*Salário Mínimo Nacional (20*€485,00=€9.700,00) </a:t>
            </a:r>
            <a:endParaRPr kumimoji="0" lang="pt-PT" sz="2000" b="0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+mj-lt"/>
            </a:endParaRPr>
          </a:p>
          <a:p>
            <a:pPr marL="898525" lvl="1" indent="15875" algn="just" eaLnBrk="0" hangingPunct="0">
              <a:buFont typeface="Wingdings" pitchFamily="2" charset="2"/>
              <a:buChar char="ü"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 O valor diário da retribuição base + diuturnidades é =</a:t>
            </a:r>
            <a:r>
              <a:rPr kumimoji="0" lang="pt-PT" sz="2000" b="0" i="0" u="none" strike="noStrike" cap="none" normalizeH="0" dirty="0" smtClean="0">
                <a:ln>
                  <a:noFill/>
                </a:ln>
                <a:solidFill>
                  <a:schemeClr val="bg2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retribuição base + diuturnidades/30; </a:t>
            </a:r>
            <a:endParaRPr kumimoji="0" lang="pt-PT" sz="2000" b="0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+mj-lt"/>
            </a:endParaRPr>
          </a:p>
          <a:p>
            <a:pPr marL="898525" lvl="2" indent="15875" algn="just" eaLnBrk="0" hangingPunct="0">
              <a:buFont typeface="Wingdings" pitchFamily="2" charset="2"/>
              <a:buChar char="ü"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Em caso de fração de ano, o montante da compensação é calculado</a:t>
            </a:r>
            <a:r>
              <a:rPr lang="pt-PT" sz="2000" dirty="0" smtClean="0">
                <a:solidFill>
                  <a:schemeClr val="bg2"/>
                </a:solidFill>
                <a:latin typeface="+mj-lt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proporcionalmente.          </a:t>
            </a:r>
          </a:p>
          <a:p>
            <a:pPr marL="898525" lvl="2" indent="15875" algn="just" eaLnBrk="0" hangingPunct="0"/>
            <a:r>
              <a:rPr lang="pt-PT" sz="2000" dirty="0" smtClean="0">
                <a:solidFill>
                  <a:schemeClr val="bg2"/>
                </a:solidFill>
                <a:latin typeface="+mj-lt"/>
                <a:cs typeface="Times New Roman" pitchFamily="18" charset="0"/>
              </a:rPr>
              <a:t>					 </a:t>
            </a:r>
            <a:r>
              <a:rPr lang="pt-PT" sz="1800" dirty="0" err="1" smtClean="0">
                <a:solidFill>
                  <a:schemeClr val="bg2"/>
                </a:solidFill>
                <a:ea typeface="Calibri" pitchFamily="34" charset="0"/>
                <a:cs typeface="Times New Roman" pitchFamily="18" charset="0"/>
              </a:rPr>
              <a:t>art</a:t>
            </a:r>
            <a:r>
              <a:rPr lang="pt-PT" sz="1800" dirty="0" smtClean="0">
                <a:solidFill>
                  <a:schemeClr val="bg2"/>
                </a:solidFill>
                <a:ea typeface="Calibri" pitchFamily="34" charset="0"/>
                <a:cs typeface="Times New Roman" pitchFamily="18" charset="0"/>
              </a:rPr>
              <a:t>. 5.º, n.º 4</a:t>
            </a:r>
            <a:endParaRPr kumimoji="0" lang="pt-PT" sz="1800" b="0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+mj-lt"/>
            </a:endParaRPr>
          </a:p>
        </p:txBody>
      </p:sp>
      <p:cxnSp>
        <p:nvCxnSpPr>
          <p:cNvPr id="11" name="Conexão em ângulos rectos 10"/>
          <p:cNvCxnSpPr/>
          <p:nvPr/>
        </p:nvCxnSpPr>
        <p:spPr bwMode="auto">
          <a:xfrm>
            <a:off x="5097016" y="5157192"/>
            <a:ext cx="648072" cy="288032"/>
          </a:xfrm>
          <a:prstGeom prst="bentConnector3">
            <a:avLst>
              <a:gd name="adj1" fmla="val 50000"/>
            </a:avLst>
          </a:prstGeom>
          <a:blipFill dpi="0" rotWithShape="0">
            <a:blip r:embed="rId3" cstate="print"/>
            <a:srcRect/>
            <a:tile tx="0" ty="0" sx="100000" sy="100000" flip="none" algn="tl"/>
          </a:blipFill>
          <a:ln w="25400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ângulo 1"/>
          <p:cNvSpPr/>
          <p:nvPr/>
        </p:nvSpPr>
        <p:spPr>
          <a:xfrm>
            <a:off x="632520" y="1412776"/>
            <a:ext cx="842493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hangingPunct="0"/>
            <a:r>
              <a:rPr lang="pt-PT" sz="2100" dirty="0" smtClean="0">
                <a:solidFill>
                  <a:schemeClr val="bg2"/>
                </a:solidFill>
                <a:ea typeface="Calibri" pitchFamily="34" charset="0"/>
                <a:cs typeface="Times New Roman" pitchFamily="18" charset="0"/>
              </a:rPr>
              <a:t>Se o montante relativo aos períodos </a:t>
            </a:r>
            <a:r>
              <a:rPr lang="pt-PT" sz="2100" u="sng" dirty="0" smtClean="0">
                <a:solidFill>
                  <a:schemeClr val="bg2"/>
                </a:solidFill>
                <a:ea typeface="Calibri" pitchFamily="34" charset="0"/>
                <a:cs typeface="Times New Roman" pitchFamily="18" charset="0"/>
              </a:rPr>
              <a:t>até 31 de outubro de 2012 ou até 30 de setembro de 2013 </a:t>
            </a:r>
            <a:r>
              <a:rPr lang="pt-PT" sz="2100" dirty="0" smtClean="0">
                <a:solidFill>
                  <a:schemeClr val="bg2"/>
                </a:solidFill>
                <a:ea typeface="Calibri" pitchFamily="34" charset="0"/>
                <a:cs typeface="Times New Roman" pitchFamily="18" charset="0"/>
              </a:rPr>
              <a:t>ou se a soma de ambos for: </a:t>
            </a:r>
            <a:endParaRPr lang="pt-PT" sz="2100" dirty="0" smtClean="0">
              <a:solidFill>
                <a:schemeClr val="bg2"/>
              </a:solidFill>
            </a:endParaRPr>
          </a:p>
          <a:p>
            <a:pPr marL="1166813" lvl="2" indent="-268288" algn="l" eaLnBrk="0" hangingPunct="0">
              <a:buFont typeface="Wingdings" pitchFamily="2" charset="2"/>
              <a:buChar char="ü"/>
            </a:pPr>
            <a:r>
              <a:rPr lang="pt-PT" sz="2100" dirty="0" smtClean="0">
                <a:solidFill>
                  <a:schemeClr val="bg2"/>
                </a:solidFill>
                <a:ea typeface="Calibri" pitchFamily="34" charset="0"/>
                <a:cs typeface="Times New Roman" pitchFamily="18" charset="0"/>
              </a:rPr>
              <a:t>Igual ou superior a 12*retribuição base mensal + diuturnidades ou a 240*SMN (240*€485,00=€116.400,00), </a:t>
            </a:r>
            <a:r>
              <a:rPr lang="pt-PT" sz="2100" b="1" dirty="0" smtClean="0">
                <a:solidFill>
                  <a:schemeClr val="bg2"/>
                </a:solidFill>
                <a:ea typeface="Calibri" pitchFamily="34" charset="0"/>
                <a:cs typeface="Times New Roman" pitchFamily="18" charset="0"/>
              </a:rPr>
              <a:t>não se calcula a compensação relativa ao período seguinte</a:t>
            </a:r>
            <a:r>
              <a:rPr lang="pt-PT" sz="2100" dirty="0" smtClean="0">
                <a:solidFill>
                  <a:schemeClr val="bg2"/>
                </a:solidFill>
                <a:ea typeface="Calibri" pitchFamily="34" charset="0"/>
                <a:cs typeface="Times New Roman" pitchFamily="18" charset="0"/>
              </a:rPr>
              <a:t>; </a:t>
            </a:r>
            <a:endParaRPr lang="pt-PT" sz="2100" dirty="0" smtClean="0">
              <a:solidFill>
                <a:schemeClr val="bg2"/>
              </a:solidFill>
            </a:endParaRPr>
          </a:p>
          <a:p>
            <a:pPr marL="1166813" lvl="2" indent="-441325" algn="l" eaLnBrk="0" hangingPunct="0">
              <a:buFont typeface="Wingdings" pitchFamily="2" charset="2"/>
              <a:buChar char="ü"/>
            </a:pPr>
            <a:r>
              <a:rPr lang="pt-PT" sz="2100" dirty="0" smtClean="0">
                <a:solidFill>
                  <a:schemeClr val="bg2"/>
                </a:solidFill>
                <a:ea typeface="Calibri" pitchFamily="34" charset="0"/>
                <a:cs typeface="Times New Roman" pitchFamily="18" charset="0"/>
              </a:rPr>
              <a:t>Inferior a 12*retribuição mensal base + diuturnidades ou a 240*SMN (240*€485,00=€116.400,00), </a:t>
            </a:r>
            <a:r>
              <a:rPr lang="pt-PT" sz="2100" b="1" dirty="0" smtClean="0">
                <a:solidFill>
                  <a:schemeClr val="bg2"/>
                </a:solidFill>
                <a:ea typeface="Calibri" pitchFamily="34" charset="0"/>
                <a:cs typeface="Times New Roman" pitchFamily="18" charset="0"/>
              </a:rPr>
              <a:t>o montante global da compensação não pode ser superior a estes valores</a:t>
            </a:r>
            <a:r>
              <a:rPr lang="pt-PT" sz="2100" dirty="0" smtClean="0">
                <a:solidFill>
                  <a:schemeClr val="bg2"/>
                </a:solidFill>
                <a:ea typeface="Calibri" pitchFamily="34" charset="0"/>
                <a:cs typeface="Times New Roman" pitchFamily="18" charset="0"/>
              </a:rPr>
              <a:t>.</a:t>
            </a:r>
            <a:endParaRPr lang="pt-PT" sz="2100" dirty="0" smtClean="0">
              <a:solidFill>
                <a:schemeClr val="bg2"/>
              </a:solidFill>
            </a:endParaRPr>
          </a:p>
        </p:txBody>
      </p:sp>
      <p:sp>
        <p:nvSpPr>
          <p:cNvPr id="3" name="Rectângulo 2"/>
          <p:cNvSpPr/>
          <p:nvPr/>
        </p:nvSpPr>
        <p:spPr>
          <a:xfrm>
            <a:off x="848544" y="5949280"/>
            <a:ext cx="70567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862013"/>
            <a:r>
              <a:rPr lang="pt-PT" sz="2000" b="1" dirty="0" smtClean="0">
                <a:solidFill>
                  <a:schemeClr val="bg1"/>
                </a:solidFill>
                <a:cs typeface="Arial" pitchFamily="34" charset="0"/>
                <a:sym typeface="Arial" pitchFamily="34" charset="0"/>
              </a:rPr>
              <a:t>Regime de Compensações na Lei n.º 69/2013</a:t>
            </a:r>
          </a:p>
        </p:txBody>
      </p: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272480" y="1340768"/>
          <a:ext cx="9361040" cy="490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4336"/>
                <a:gridCol w="6336704"/>
              </a:tblGrid>
              <a:tr h="813496">
                <a:tc>
                  <a:txBody>
                    <a:bodyPr/>
                    <a:lstStyle/>
                    <a:p>
                      <a:pPr algn="ctr"/>
                      <a:r>
                        <a:rPr lang="pt-PT" sz="1700" dirty="0" smtClean="0"/>
                        <a:t>Data</a:t>
                      </a:r>
                      <a:r>
                        <a:rPr lang="pt-PT" sz="1700" baseline="0" dirty="0" smtClean="0"/>
                        <a:t> da celebração</a:t>
                      </a:r>
                      <a:endParaRPr lang="pt-PT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700" dirty="0" smtClean="0"/>
                        <a:t>Regime de Compensações a partir de 1 de outubro de 2013</a:t>
                      </a:r>
                    </a:p>
                    <a:p>
                      <a:pPr algn="ctr"/>
                      <a:endParaRPr lang="pt-PT" sz="1700" dirty="0"/>
                    </a:p>
                  </a:txBody>
                  <a:tcPr/>
                </a:tc>
              </a:tr>
              <a:tr h="3939031">
                <a:tc>
                  <a:txBody>
                    <a:bodyPr/>
                    <a:lstStyle/>
                    <a:p>
                      <a:pPr algn="ctr"/>
                      <a:endParaRPr lang="pt-PT" sz="1400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ctr"/>
                      <a:endParaRPr lang="pt-PT" sz="1400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ctr"/>
                      <a:endParaRPr lang="pt-PT" sz="1400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ctr"/>
                      <a:endParaRPr lang="pt-PT" sz="1400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ctr"/>
                      <a:r>
                        <a:rPr lang="pt-PT" sz="1600" b="1" dirty="0" smtClean="0">
                          <a:solidFill>
                            <a:schemeClr val="bg2"/>
                          </a:solidFill>
                        </a:rPr>
                        <a:t>Celebrados</a:t>
                      </a:r>
                      <a:r>
                        <a:rPr lang="pt-PT" sz="1600" b="1" baseline="0" dirty="0" smtClean="0">
                          <a:solidFill>
                            <a:schemeClr val="bg2"/>
                          </a:solidFill>
                        </a:rPr>
                        <a:t> entre 1 de novembro de 2011 e 30 de setembro de 2013</a:t>
                      </a:r>
                    </a:p>
                    <a:p>
                      <a:pPr algn="ctr"/>
                      <a:endParaRPr lang="pt-PT" sz="1600" b="1" dirty="0" smtClean="0"/>
                    </a:p>
                    <a:p>
                      <a:pPr algn="ctr"/>
                      <a:endParaRPr lang="pt-PT" sz="1600" b="1" dirty="0" smtClean="0"/>
                    </a:p>
                    <a:p>
                      <a:pPr algn="ctr"/>
                      <a:endParaRPr lang="pt-PT" sz="1600" b="1" dirty="0" smtClean="0"/>
                    </a:p>
                    <a:p>
                      <a:pPr algn="ctr"/>
                      <a:endParaRPr lang="pt-PT" sz="1600" b="1" dirty="0" smtClean="0"/>
                    </a:p>
                    <a:p>
                      <a:pPr algn="ctr"/>
                      <a:endParaRPr lang="pt-PT" sz="1600" b="1" dirty="0" smtClean="0"/>
                    </a:p>
                    <a:p>
                      <a:pPr algn="ctr"/>
                      <a:endParaRPr lang="pt-PT" sz="1600" b="1" dirty="0" smtClean="0"/>
                    </a:p>
                    <a:p>
                      <a:pPr algn="ctr"/>
                      <a:endParaRPr lang="pt-PT" sz="1600" b="1" dirty="0" smtClean="0"/>
                    </a:p>
                    <a:p>
                      <a:pPr algn="ctr"/>
                      <a:endParaRPr lang="pt-PT" sz="1600" b="1" dirty="0" smtClean="0"/>
                    </a:p>
                    <a:p>
                      <a:pPr algn="ctr"/>
                      <a:r>
                        <a:rPr lang="pt-PT" sz="1100" b="1" dirty="0" smtClean="0"/>
                        <a:t>Artigo</a:t>
                      </a:r>
                      <a:r>
                        <a:rPr lang="pt-PT" sz="1100" b="1" baseline="0" dirty="0" smtClean="0"/>
                        <a:t> 5.º, n.º 3 da Lei n.º 69/2013</a:t>
                      </a:r>
                      <a:endParaRPr lang="pt-PT" sz="1100" b="1" dirty="0" smtClean="0"/>
                    </a:p>
                    <a:p>
                      <a:pPr algn="ctr"/>
                      <a:endParaRPr lang="pt-PT" sz="1600" b="1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sz="1800" b="1" u="sng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Período até 30 de setembro de 2013 </a:t>
                      </a:r>
                      <a:endParaRPr lang="pt-PT" sz="1800" u="sng" kern="1200" dirty="0" smtClean="0">
                        <a:solidFill>
                          <a:schemeClr val="bg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pt-PT" sz="18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pt-PT" sz="1800" b="1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20 dias de retribuição base </a:t>
                      </a:r>
                      <a:r>
                        <a:rPr lang="pt-PT" sz="18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+ diuturnidades por cada ano completo de antiguidade sendo calculado proporcionalmente em caso de fração.</a:t>
                      </a:r>
                    </a:p>
                    <a:p>
                      <a:pPr algn="just"/>
                      <a:r>
                        <a:rPr lang="pt-PT" sz="1800" b="1" u="sng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Período após 1 de outubro de 2013 inclusive </a:t>
                      </a:r>
                      <a:endParaRPr lang="pt-PT" sz="1800" u="sng" kern="1200" dirty="0" smtClean="0">
                        <a:solidFill>
                          <a:schemeClr val="bg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pt-PT" sz="18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Não atingindo o contrato a 1 de outubro de 2013 os 3 anos: </a:t>
                      </a:r>
                      <a:r>
                        <a:rPr lang="pt-PT" sz="1800" b="1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18 dias de retribuição base </a:t>
                      </a:r>
                      <a:r>
                        <a:rPr lang="pt-PT" sz="18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+ diuturnidades por cada ano completo de antiguidade relativos aos 3 primeiros anos do contrato.</a:t>
                      </a:r>
                    </a:p>
                    <a:p>
                      <a:pPr algn="just"/>
                      <a:r>
                        <a:rPr lang="pt-PT" sz="18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                                + </a:t>
                      </a:r>
                    </a:p>
                    <a:p>
                      <a:pPr algn="just"/>
                      <a:r>
                        <a:rPr lang="pt-PT" sz="1800" b="1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12 dias de retribuição base </a:t>
                      </a:r>
                      <a:r>
                        <a:rPr lang="pt-PT" sz="18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+ diuturnidades por cada ano completo de antiguidade nos anos subsequentes. </a:t>
                      </a:r>
                    </a:p>
                    <a:p>
                      <a:endParaRPr lang="pt-PT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Rectângulo 4"/>
          <p:cNvSpPr/>
          <p:nvPr/>
        </p:nvSpPr>
        <p:spPr>
          <a:xfrm>
            <a:off x="1496616" y="404664"/>
            <a:ext cx="86409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62013"/>
            <a:r>
              <a:rPr lang="pt-PT" sz="1800" b="1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Contrato de Trabalho Sem Termo (</a:t>
            </a:r>
            <a:r>
              <a:rPr lang="pt-PT" sz="1800" b="1" dirty="0" err="1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cont</a:t>
            </a:r>
            <a:r>
              <a:rPr lang="pt-PT" sz="1800" b="1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.)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344488" y="1715990"/>
            <a:ext cx="9145016" cy="33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2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Calibri" pitchFamily="34" charset="0"/>
                <a:cs typeface="Calibri" pitchFamily="34" charset="0"/>
              </a:rPr>
              <a:t>Para efeitos dos cálculos da parte da compensação relativa aos períodos </a:t>
            </a:r>
            <a:r>
              <a:rPr kumimoji="0" lang="pt-PT" sz="21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Calibri" pitchFamily="34" charset="0"/>
                <a:cs typeface="Calibri" pitchFamily="34" charset="0"/>
              </a:rPr>
              <a:t>a partir de 1 de novembro de 2012</a:t>
            </a:r>
            <a:r>
              <a:rPr kumimoji="0" lang="pt-PT" sz="2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Calibri" pitchFamily="34" charset="0"/>
                <a:cs typeface="Calibri" pitchFamily="34" charset="0"/>
              </a:rPr>
              <a:t>: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t-PT" sz="2100" dirty="0" smtClean="0">
              <a:solidFill>
                <a:schemeClr val="tx1"/>
              </a:solidFill>
              <a:latin typeface="Arial" pitchFamily="34" charset="0"/>
              <a:ea typeface="Calibri" pitchFamily="34" charset="0"/>
              <a:cs typeface="Calibri" pitchFamily="34" charset="0"/>
            </a:endParaRPr>
          </a:p>
          <a:p>
            <a:pPr lvl="2" algn="l">
              <a:buFont typeface="Wingdings" pitchFamily="2" charset="2"/>
              <a:buChar char="ü"/>
            </a:pPr>
            <a:r>
              <a:rPr kumimoji="0" lang="pt-PT" sz="2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Calibri" pitchFamily="34" charset="0"/>
                <a:cs typeface="Calibri" pitchFamily="34" charset="0"/>
              </a:rPr>
              <a:t>O valor da retribuição base mensal e diuturnidades a considerar não pode ser superior a 20*SMN (20*€485,00=€9.700,00). </a:t>
            </a:r>
            <a:endParaRPr lang="pt-PT" sz="2100" dirty="0" smtClean="0">
              <a:solidFill>
                <a:schemeClr val="tx1"/>
              </a:solidFill>
              <a:latin typeface="Arial" pitchFamily="34" charset="0"/>
              <a:ea typeface="Calibri" pitchFamily="34" charset="0"/>
              <a:cs typeface="Calibri" pitchFamily="34" charset="0"/>
            </a:endParaRPr>
          </a:p>
          <a:p>
            <a:pPr lvl="2" algn="l">
              <a:buFont typeface="Wingdings" pitchFamily="2" charset="2"/>
              <a:buChar char="ü"/>
            </a:pPr>
            <a:r>
              <a:rPr kumimoji="0" lang="pt-PT" sz="2100" b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Calibri" pitchFamily="34" charset="0"/>
                <a:cs typeface="Calibri" pitchFamily="34" charset="0"/>
              </a:rPr>
              <a:t> O valor diário da retribuição base + diuturnidades é = retribuição base + diuturnidades/30.</a:t>
            </a:r>
            <a:endParaRPr kumimoji="0" lang="pt-PT" sz="21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2" algn="l" eaLnBrk="0" hangingPunct="0">
              <a:buFont typeface="Wingdings" pitchFamily="2" charset="2"/>
              <a:buChar char="ü"/>
            </a:pPr>
            <a:r>
              <a:rPr kumimoji="0" lang="pt-PT" sz="2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Calibri" pitchFamily="34" charset="0"/>
                <a:cs typeface="Calibri" pitchFamily="34" charset="0"/>
              </a:rPr>
              <a:t>Em caso de fração de ano, o montante da compensação é calculado proporcionalmente .</a:t>
            </a:r>
            <a:endParaRPr kumimoji="0" lang="pt-PT" sz="2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" name="Rectângulo 2"/>
          <p:cNvSpPr/>
          <p:nvPr/>
        </p:nvSpPr>
        <p:spPr>
          <a:xfrm>
            <a:off x="1280592" y="6021288"/>
            <a:ext cx="614890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862013"/>
            <a:r>
              <a:rPr lang="pt-PT" sz="2000" dirty="0" smtClean="0">
                <a:solidFill>
                  <a:srgbClr val="FFFFFF"/>
                </a:solidFill>
                <a:cs typeface="Arial" pitchFamily="34" charset="0"/>
                <a:sym typeface="Arial" pitchFamily="34" charset="0"/>
              </a:rPr>
              <a:t>Regime de Compensações na Lei n.º 69/2013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ângulo 1"/>
          <p:cNvSpPr/>
          <p:nvPr/>
        </p:nvSpPr>
        <p:spPr>
          <a:xfrm>
            <a:off x="416496" y="1413064"/>
            <a:ext cx="8928992" cy="4385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hangingPunct="0"/>
            <a:r>
              <a:rPr lang="pt-PT" sz="2100" dirty="0" smtClean="0">
                <a:ea typeface="Calibri" pitchFamily="34" charset="0"/>
                <a:cs typeface="Calibri" pitchFamily="34" charset="0"/>
              </a:rPr>
              <a:t>Se o montante relativo aos períodos </a:t>
            </a:r>
            <a:r>
              <a:rPr lang="pt-PT" sz="2100" b="1" u="sng" dirty="0" smtClean="0">
                <a:ea typeface="Calibri" pitchFamily="34" charset="0"/>
                <a:cs typeface="Calibri" pitchFamily="34" charset="0"/>
              </a:rPr>
              <a:t>até 31 de outubro de 2012 ou até 30 de setembro de 2013</a:t>
            </a:r>
            <a:r>
              <a:rPr lang="pt-PT" sz="2100" dirty="0" smtClean="0">
                <a:ea typeface="Calibri" pitchFamily="34" charset="0"/>
                <a:cs typeface="Calibri" pitchFamily="34" charset="0"/>
              </a:rPr>
              <a:t> ou se a soma de ambos for: </a:t>
            </a:r>
            <a:endParaRPr lang="pt-PT" sz="2100" dirty="0" smtClean="0">
              <a:solidFill>
                <a:schemeClr val="tx1"/>
              </a:solidFill>
              <a:latin typeface="Arial" pitchFamily="34" charset="0"/>
            </a:endParaRPr>
          </a:p>
          <a:p>
            <a:pPr lvl="2" algn="just" eaLnBrk="0" hangingPunct="0">
              <a:buFont typeface="Wingdings" pitchFamily="2" charset="2"/>
              <a:buChar char="ü"/>
            </a:pPr>
            <a:r>
              <a:rPr lang="pt-PT" sz="2100" dirty="0" smtClean="0">
                <a:ea typeface="Calibri" pitchFamily="34" charset="0"/>
                <a:cs typeface="Calibri" pitchFamily="34" charset="0"/>
              </a:rPr>
              <a:t> Igual ou superior a 12*retribuição mensal base + diuturnidades ou a 240*SMN (240*€485,00=€116.400,00), não se calcula a compensação relativa ao período seguinte.</a:t>
            </a:r>
            <a:endParaRPr lang="pt-PT" sz="2100" dirty="0" smtClean="0">
              <a:solidFill>
                <a:schemeClr val="tx1"/>
              </a:solidFill>
              <a:latin typeface="Arial" pitchFamily="34" charset="0"/>
            </a:endParaRPr>
          </a:p>
          <a:p>
            <a:pPr marL="898525" lvl="2" indent="15875" algn="just" eaLnBrk="0" hangingPunct="0">
              <a:buFont typeface="Wingdings" pitchFamily="2" charset="2"/>
              <a:buChar char="ü"/>
            </a:pPr>
            <a:r>
              <a:rPr lang="pt-PT" sz="2100" dirty="0" smtClean="0">
                <a:ea typeface="Calibri" pitchFamily="34" charset="0"/>
                <a:cs typeface="Calibri" pitchFamily="34" charset="0"/>
              </a:rPr>
              <a:t> Inferior a 12*retribuição mensal base + diuturnidades ou a 240*SMN (240*€485,00=€116.400,00), o montante global da compensação não pode ser superior a estes valores. </a:t>
            </a:r>
            <a:endParaRPr lang="pt-PT" sz="2400" dirty="0" smtClean="0">
              <a:solidFill>
                <a:schemeClr val="bg2"/>
              </a:solidFill>
              <a:ea typeface="Calibri" pitchFamily="34" charset="0"/>
              <a:cs typeface="Times New Roman" pitchFamily="18" charset="0"/>
            </a:endParaRPr>
          </a:p>
          <a:p>
            <a:pPr marL="898525" lvl="2" indent="15875" algn="just" eaLnBrk="0" hangingPunct="0"/>
            <a:r>
              <a:rPr lang="pt-PT" sz="2400" dirty="0" smtClean="0">
                <a:solidFill>
                  <a:schemeClr val="bg2"/>
                </a:solidFill>
                <a:cs typeface="Times New Roman" pitchFamily="18" charset="0"/>
              </a:rPr>
              <a:t>		 </a:t>
            </a:r>
            <a:r>
              <a:rPr lang="pt-PT" sz="1800" dirty="0" err="1" smtClean="0">
                <a:solidFill>
                  <a:schemeClr val="bg2"/>
                </a:solidFill>
                <a:ea typeface="Calibri" pitchFamily="34" charset="0"/>
                <a:cs typeface="Times New Roman" pitchFamily="18" charset="0"/>
              </a:rPr>
              <a:t>art</a:t>
            </a:r>
            <a:r>
              <a:rPr lang="pt-PT" sz="1800" dirty="0" smtClean="0">
                <a:solidFill>
                  <a:schemeClr val="bg2"/>
                </a:solidFill>
                <a:ea typeface="Calibri" pitchFamily="34" charset="0"/>
                <a:cs typeface="Times New Roman" pitchFamily="18" charset="0"/>
              </a:rPr>
              <a:t>. 5.º, n.º 5</a:t>
            </a:r>
            <a:endParaRPr lang="pt-PT" sz="1800" dirty="0" smtClean="0">
              <a:solidFill>
                <a:schemeClr val="bg2"/>
              </a:solidFill>
            </a:endParaRPr>
          </a:p>
          <a:p>
            <a:pPr lvl="2" algn="just" eaLnBrk="0" hangingPunct="0">
              <a:buFont typeface="Wingdings" pitchFamily="2" charset="2"/>
              <a:buChar char="ü"/>
            </a:pPr>
            <a:endParaRPr lang="pt-PT" sz="2100" dirty="0" smtClean="0">
              <a:solidFill>
                <a:schemeClr val="tx1"/>
              </a:solidFill>
              <a:latin typeface="Arial" pitchFamily="34" charset="0"/>
            </a:endParaRPr>
          </a:p>
        </p:txBody>
      </p:sp>
      <p:cxnSp>
        <p:nvCxnSpPr>
          <p:cNvPr id="4" name="Conexão em ângulos rectos 3"/>
          <p:cNvCxnSpPr/>
          <p:nvPr/>
        </p:nvCxnSpPr>
        <p:spPr bwMode="auto">
          <a:xfrm>
            <a:off x="2576736" y="4869160"/>
            <a:ext cx="648072" cy="288032"/>
          </a:xfrm>
          <a:prstGeom prst="bentConnector3">
            <a:avLst>
              <a:gd name="adj1" fmla="val 50000"/>
            </a:avLst>
          </a:prstGeom>
          <a:blipFill dpi="0" rotWithShape="0">
            <a:blip r:embed="rId2" cstate="print"/>
            <a:srcRect/>
            <a:tile tx="0" ty="0" sx="100000" sy="100000" flip="none" algn="tl"/>
          </a:blipFill>
          <a:ln w="25400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7" name="Rectângulo 6"/>
          <p:cNvSpPr/>
          <p:nvPr/>
        </p:nvSpPr>
        <p:spPr>
          <a:xfrm>
            <a:off x="1136576" y="6021288"/>
            <a:ext cx="63649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862013"/>
            <a:r>
              <a:rPr lang="pt-PT" sz="2000" dirty="0" smtClean="0">
                <a:solidFill>
                  <a:srgbClr val="FFFFFF"/>
                </a:solidFill>
                <a:cs typeface="Arial" pitchFamily="34" charset="0"/>
                <a:sym typeface="Arial" pitchFamily="34" charset="0"/>
              </a:rPr>
              <a:t>Regime de Compensações na Lei n.º 69/2013</a:t>
            </a:r>
          </a:p>
        </p:txBody>
      </p:sp>
    </p:spTree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ângulo 1"/>
          <p:cNvSpPr/>
          <p:nvPr/>
        </p:nvSpPr>
        <p:spPr>
          <a:xfrm>
            <a:off x="848544" y="6021288"/>
            <a:ext cx="62209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862013"/>
            <a:r>
              <a:rPr lang="pt-PT" sz="2000" dirty="0" smtClean="0">
                <a:solidFill>
                  <a:srgbClr val="FFFFFF"/>
                </a:solidFill>
                <a:cs typeface="Arial" pitchFamily="34" charset="0"/>
                <a:sym typeface="Arial" pitchFamily="34" charset="0"/>
              </a:rPr>
              <a:t>Regime de Compensações na Lei n.º 69/2013</a:t>
            </a:r>
          </a:p>
        </p:txBody>
      </p:sp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272480" y="1412776"/>
          <a:ext cx="9145016" cy="445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264"/>
                <a:gridCol w="6768752"/>
              </a:tblGrid>
              <a:tr h="87134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700" dirty="0" smtClean="0"/>
                        <a:t>Data</a:t>
                      </a:r>
                      <a:r>
                        <a:rPr lang="pt-PT" sz="1700" baseline="0" dirty="0" smtClean="0"/>
                        <a:t> da celebração</a:t>
                      </a:r>
                      <a:endParaRPr lang="pt-PT" sz="1700" dirty="0" smtClean="0"/>
                    </a:p>
                    <a:p>
                      <a:pPr algn="just"/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700" dirty="0" smtClean="0"/>
                        <a:t>Regime de Compensações a partir de 1 de outubro de 2013</a:t>
                      </a:r>
                    </a:p>
                    <a:p>
                      <a:pPr algn="just"/>
                      <a:endParaRPr lang="pt-PT" dirty="0"/>
                    </a:p>
                  </a:txBody>
                  <a:tcPr/>
                </a:tc>
              </a:tr>
              <a:tr h="3305115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4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4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4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4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500" b="1" dirty="0" smtClean="0">
                          <a:solidFill>
                            <a:schemeClr val="bg2"/>
                          </a:solidFill>
                        </a:rPr>
                        <a:t>Celebrados</a:t>
                      </a:r>
                      <a:r>
                        <a:rPr lang="pt-PT" sz="1500" b="1" baseline="0" dirty="0" smtClean="0">
                          <a:solidFill>
                            <a:schemeClr val="bg2"/>
                          </a:solidFill>
                        </a:rPr>
                        <a:t> após 1 de outubro de 2013</a:t>
                      </a:r>
                    </a:p>
                    <a:p>
                      <a:pPr algn="just"/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just"/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just"/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just"/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just"/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just"/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just"/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just"/>
                      <a:r>
                        <a:rPr lang="pt-PT" sz="1100" b="1" dirty="0" smtClean="0">
                          <a:solidFill>
                            <a:schemeClr val="bg2"/>
                          </a:solidFill>
                        </a:rPr>
                        <a:t>Artigo</a:t>
                      </a:r>
                      <a:r>
                        <a:rPr lang="pt-PT" sz="1100" b="1" baseline="0" dirty="0" smtClean="0">
                          <a:solidFill>
                            <a:schemeClr val="bg2"/>
                          </a:solidFill>
                        </a:rPr>
                        <a:t> 366.º do Código do Trabalho</a:t>
                      </a:r>
                      <a:endParaRPr lang="pt-PT" sz="1100" b="1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pt-PT" sz="1400" b="1" u="sng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12 dias de retribuição base</a:t>
                      </a:r>
                      <a:r>
                        <a:rPr lang="pt-PT" sz="1400" b="1" u="none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pt-PT" sz="14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+ diuturnidades por cada ano completo de antiguidade. </a:t>
                      </a:r>
                    </a:p>
                    <a:p>
                      <a:pPr algn="just"/>
                      <a:endParaRPr lang="pt-PT" sz="1400" kern="1200" dirty="0" smtClean="0">
                        <a:solidFill>
                          <a:schemeClr val="bg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pt-PT" sz="14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. O valor da retribuição base mensal e diuturnidades a considerar não pode ser superior a 20*SMN (20*€485,00=€9.700,00). </a:t>
                      </a:r>
                    </a:p>
                    <a:p>
                      <a:pPr algn="just"/>
                      <a:endParaRPr lang="pt-PT" sz="1400" kern="1200" dirty="0" smtClean="0">
                        <a:solidFill>
                          <a:schemeClr val="bg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pt-PT" sz="14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. O valor diário da retribuição base + diuturnidades é = retribuição base + diuturnidades/30.</a:t>
                      </a:r>
                    </a:p>
                    <a:p>
                      <a:pPr algn="just"/>
                      <a:r>
                        <a:rPr lang="pt-PT" sz="14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just"/>
                      <a:r>
                        <a:rPr lang="pt-PT" sz="14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. Em caso de fração de ano, o montante da compensação é calculado proporcionalmente.</a:t>
                      </a:r>
                    </a:p>
                    <a:p>
                      <a:pPr algn="just"/>
                      <a:endParaRPr lang="pt-PT" sz="1400" kern="1200" dirty="0" smtClean="0">
                        <a:solidFill>
                          <a:schemeClr val="bg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pt-PT" sz="14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.O montante global da compensação não pode ser ≥ a 12*retribuição base mensal + diuturnidades ou a 240*SMN (240*€ 485,00=€116.400,00). </a:t>
                      </a:r>
                    </a:p>
                    <a:p>
                      <a:pPr algn="just"/>
                      <a:endParaRPr lang="pt-PT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Rectângulo 3"/>
          <p:cNvSpPr/>
          <p:nvPr/>
        </p:nvSpPr>
        <p:spPr>
          <a:xfrm>
            <a:off x="1352600" y="404664"/>
            <a:ext cx="88569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62013"/>
            <a:r>
              <a:rPr lang="pt-PT" sz="1800" b="1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Contrato de Trabalho Sem Termo (</a:t>
            </a:r>
            <a:r>
              <a:rPr lang="pt-PT" sz="1800" b="1" dirty="0" err="1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cont</a:t>
            </a:r>
            <a:r>
              <a:rPr lang="pt-PT" sz="1800" b="1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.)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ângulo 1"/>
          <p:cNvSpPr/>
          <p:nvPr/>
        </p:nvSpPr>
        <p:spPr>
          <a:xfrm>
            <a:off x="848544" y="5949280"/>
            <a:ext cx="62929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862013"/>
            <a:r>
              <a:rPr lang="pt-PT" sz="2000" dirty="0" smtClean="0">
                <a:solidFill>
                  <a:srgbClr val="FFFFFF"/>
                </a:solidFill>
                <a:cs typeface="Arial" pitchFamily="34" charset="0"/>
                <a:sym typeface="Arial" pitchFamily="34" charset="0"/>
              </a:rPr>
              <a:t>Regime de Compensações na Lei n.º 69/2013</a:t>
            </a:r>
          </a:p>
        </p:txBody>
      </p:sp>
      <p:sp>
        <p:nvSpPr>
          <p:cNvPr id="3" name="Rectângulo 2"/>
          <p:cNvSpPr/>
          <p:nvPr/>
        </p:nvSpPr>
        <p:spPr>
          <a:xfrm>
            <a:off x="560512" y="1484785"/>
            <a:ext cx="8208912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PT" sz="4000" b="1" dirty="0" smtClean="0">
                <a:solidFill>
                  <a:schemeClr val="bg2"/>
                </a:solidFill>
                <a:latin typeface="+mj-lt"/>
              </a:rPr>
              <a:t>Caducidade de Contrato de Trabalho a Termo e de Contrato de Trabalho Temporário</a:t>
            </a:r>
          </a:p>
          <a:p>
            <a:pPr lvl="0"/>
            <a:r>
              <a:rPr lang="pt-PT" sz="4000" b="1" dirty="0" smtClean="0">
                <a:solidFill>
                  <a:schemeClr val="bg2"/>
                </a:solidFill>
                <a:latin typeface="+mj-lt"/>
              </a:rPr>
              <a:t> </a:t>
            </a:r>
            <a:r>
              <a:rPr lang="pt-PT" sz="2000" b="1" dirty="0" smtClean="0">
                <a:solidFill>
                  <a:schemeClr val="bg2"/>
                </a:solidFill>
                <a:latin typeface="+mj-lt"/>
              </a:rPr>
              <a:t>(decorrente de declaração do empregador)</a:t>
            </a:r>
          </a:p>
          <a:p>
            <a:pPr lvl="0"/>
            <a:endParaRPr lang="pt-PT" sz="1200" b="1" dirty="0" smtClean="0">
              <a:solidFill>
                <a:schemeClr val="bg2"/>
              </a:solidFill>
              <a:latin typeface="Arial" pitchFamily="34" charset="0"/>
            </a:endParaRPr>
          </a:p>
          <a:p>
            <a:pPr lvl="0"/>
            <a:endParaRPr lang="pt-PT" sz="2000" dirty="0" smtClean="0">
              <a:solidFill>
                <a:schemeClr val="bg2"/>
              </a:solidFill>
              <a:latin typeface="Arial" pitchFamily="34" charset="0"/>
            </a:endParaRPr>
          </a:p>
          <a:p>
            <a:pPr lvl="0"/>
            <a:r>
              <a:rPr lang="pt-PT" sz="2000" dirty="0" smtClean="0">
                <a:solidFill>
                  <a:schemeClr val="bg2"/>
                </a:solidFill>
                <a:latin typeface="Arial" pitchFamily="34" charset="0"/>
              </a:rPr>
              <a:t>Artigo 6.º da Lei n.º 69/2013 (Regime Transitório)</a:t>
            </a:r>
          </a:p>
          <a:p>
            <a:pPr lvl="0"/>
            <a:r>
              <a:rPr lang="pt-PT" sz="2000" dirty="0" smtClean="0">
                <a:solidFill>
                  <a:schemeClr val="bg2"/>
                </a:solidFill>
                <a:latin typeface="Arial" pitchFamily="34" charset="0"/>
              </a:rPr>
              <a:t>Artigo 344.º do Código do Trabalho</a:t>
            </a:r>
          </a:p>
          <a:p>
            <a:pPr lvl="0"/>
            <a:endParaRPr lang="pt-PT" sz="2000" dirty="0" smtClean="0">
              <a:solidFill>
                <a:schemeClr val="bg2"/>
              </a:solidFill>
              <a:latin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/>
        </p:nvGraphicFramePr>
        <p:xfrm>
          <a:off x="344488" y="1227667"/>
          <a:ext cx="9145016" cy="5379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505"/>
                <a:gridCol w="6401511"/>
              </a:tblGrid>
              <a:tr h="76117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600" dirty="0" smtClean="0"/>
                        <a:t>Data</a:t>
                      </a:r>
                      <a:r>
                        <a:rPr lang="pt-PT" sz="1600" baseline="0" dirty="0" smtClean="0"/>
                        <a:t> da celebração do Contrato</a:t>
                      </a:r>
                      <a:endParaRPr lang="pt-PT" sz="1600" dirty="0" smtClean="0"/>
                    </a:p>
                    <a:p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800" dirty="0" smtClean="0"/>
                        <a:t>Regime de Compensações a partir de 1 de outubro de 2013</a:t>
                      </a:r>
                      <a:endParaRPr lang="pt-PT" dirty="0"/>
                    </a:p>
                  </a:txBody>
                  <a:tcPr/>
                </a:tc>
              </a:tr>
              <a:tr h="434740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8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8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8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8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6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 b="1" dirty="0" smtClean="0">
                          <a:solidFill>
                            <a:schemeClr val="bg2"/>
                          </a:solidFill>
                        </a:rPr>
                        <a:t>Celebrados antes de 1 de novembro</a:t>
                      </a:r>
                      <a:r>
                        <a:rPr lang="pt-PT" sz="1400" b="1" baseline="0" dirty="0" smtClean="0">
                          <a:solidFill>
                            <a:schemeClr val="bg2"/>
                          </a:solidFill>
                        </a:rPr>
                        <a:t> de 2011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400" b="1" baseline="0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ctr"/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ctr"/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ctr"/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ctr"/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ctr"/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ctr"/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ctr"/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ctr"/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ctr"/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ctr"/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ctr"/>
                      <a:r>
                        <a:rPr lang="pt-PT" sz="1100" b="1" dirty="0" smtClean="0">
                          <a:solidFill>
                            <a:schemeClr val="bg2"/>
                          </a:solidFill>
                        </a:rPr>
                        <a:t>Artigo</a:t>
                      </a:r>
                      <a:r>
                        <a:rPr lang="pt-PT" sz="1100" b="1" baseline="0" dirty="0" smtClean="0">
                          <a:solidFill>
                            <a:schemeClr val="bg2"/>
                          </a:solidFill>
                        </a:rPr>
                        <a:t> 6.º, n.º 1 da Lei n.º  69/2013 (Regime Transitório) e </a:t>
                      </a:r>
                      <a:r>
                        <a:rPr lang="pt-PT" sz="1100" b="1" baseline="0" dirty="0" err="1" smtClean="0">
                          <a:solidFill>
                            <a:schemeClr val="bg2"/>
                          </a:solidFill>
                        </a:rPr>
                        <a:t>art</a:t>
                      </a:r>
                      <a:r>
                        <a:rPr lang="pt-PT" sz="1100" b="1" baseline="0" dirty="0" smtClean="0">
                          <a:solidFill>
                            <a:schemeClr val="bg2"/>
                          </a:solidFill>
                        </a:rPr>
                        <a:t>. 4.º, n.º 1 da lei n.º 76/2013</a:t>
                      </a:r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400" b="1" dirty="0" smtClean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pt-PT" sz="1300" b="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. Período </a:t>
                      </a:r>
                      <a:r>
                        <a:rPr lang="pt-PT" sz="1300" b="1" u="sng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até 31 de outubro de 2012 ou até à data da 1.ª renovação extraordinária se esta for anterior a esta data</a:t>
                      </a:r>
                      <a:r>
                        <a:rPr lang="pt-PT" sz="1300" b="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marL="361950" indent="0" algn="just">
                        <a:buFont typeface="Wingdings" pitchFamily="2" charset="2"/>
                        <a:buChar char="ü"/>
                      </a:pPr>
                      <a:r>
                        <a:rPr lang="pt-PT" sz="13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pt-PT" sz="1300" b="1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3 ou 2 dias de retribuição base </a:t>
                      </a:r>
                      <a:r>
                        <a:rPr lang="pt-PT" sz="13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+ diuturnidades por cada mês de duração total do contrato, consoante esta não exceda ou seja superior a 6 meses. </a:t>
                      </a:r>
                    </a:p>
                    <a:p>
                      <a:pPr algn="just"/>
                      <a:r>
                        <a:rPr lang="pt-PT" sz="1300" b="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. Período </a:t>
                      </a:r>
                      <a:r>
                        <a:rPr lang="pt-PT" sz="1300" b="1" u="sng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após 1 de novembro de 2012 e até 30 de setembro de 2013</a:t>
                      </a:r>
                      <a:r>
                        <a:rPr lang="pt-PT" sz="1300" b="1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  <a:endParaRPr lang="pt-PT" sz="1300" b="0" kern="1200" dirty="0" smtClean="0">
                        <a:solidFill>
                          <a:schemeClr val="bg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61950" indent="0" algn="just">
                        <a:buFont typeface="Wingdings" pitchFamily="2" charset="2"/>
                        <a:buChar char="ü"/>
                      </a:pPr>
                      <a:r>
                        <a:rPr lang="pt-PT" sz="13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pt-PT" sz="1300" b="1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20 dias de retribuição base </a:t>
                      </a:r>
                      <a:r>
                        <a:rPr lang="pt-PT" sz="13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+ diuturnidades por cada ano completo de antiguidade, calculados proporcionalmente ao período de trabalho efetivamente prestado. </a:t>
                      </a:r>
                    </a:p>
                    <a:p>
                      <a:pPr algn="just"/>
                      <a:r>
                        <a:rPr lang="pt-PT" sz="1300" b="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. Período </a:t>
                      </a:r>
                      <a:r>
                        <a:rPr lang="pt-PT" sz="1300" b="1" u="sng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após 1 de outubro de 2013 </a:t>
                      </a:r>
                      <a:endParaRPr lang="pt-PT" sz="1300" u="sng" kern="1200" dirty="0" smtClean="0">
                        <a:solidFill>
                          <a:schemeClr val="bg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441325" indent="-79375" algn="just">
                        <a:buFont typeface="Wingdings" pitchFamily="2" charset="2"/>
                        <a:buChar char="ü"/>
                      </a:pPr>
                      <a:r>
                        <a:rPr lang="pt-PT" sz="13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 Se contrato a 1 de outubro de 2013 não tiver atingido 3 anos: </a:t>
                      </a:r>
                      <a:r>
                        <a:rPr lang="pt-PT" sz="1300" b="1" u="none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18 dias de retribuição base </a:t>
                      </a:r>
                      <a:r>
                        <a:rPr lang="pt-PT" sz="13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+ diuturnidades por cada ano completo de antiguidade no que respeita aos 3 primeiros anos de duração do contrato. </a:t>
                      </a:r>
                    </a:p>
                    <a:p>
                      <a:pPr algn="just"/>
                      <a:r>
                        <a:rPr lang="pt-PT" sz="13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                                                    + </a:t>
                      </a:r>
                    </a:p>
                    <a:p>
                      <a:pPr marL="361950" indent="0" algn="just">
                        <a:buFont typeface="Wingdings" pitchFamily="2" charset="2"/>
                        <a:buChar char="ü"/>
                      </a:pPr>
                      <a:r>
                        <a:rPr lang="pt-PT" sz="13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pt-PT" sz="1300" b="1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12 dias de retribuição base </a:t>
                      </a:r>
                      <a:r>
                        <a:rPr lang="pt-PT" sz="13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+ diuturnidades por cada ano completo nos anos subsequentes. </a:t>
                      </a:r>
                    </a:p>
                    <a:p>
                      <a:pPr algn="just"/>
                      <a:endParaRPr lang="pt-PT" sz="1300" kern="1200" dirty="0" smtClean="0">
                        <a:solidFill>
                          <a:schemeClr val="bg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pt-PT" sz="13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Se contrato a 1 de outubro de 2013 já tiver atingido 3 anos: 12 dias de retribuição base + diuturnidades por cada ano completo de antiguidade. </a:t>
                      </a:r>
                    </a:p>
                    <a:p>
                      <a:endParaRPr lang="pt-PT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Rectângulo 2"/>
          <p:cNvSpPr/>
          <p:nvPr/>
        </p:nvSpPr>
        <p:spPr>
          <a:xfrm>
            <a:off x="3224808" y="404664"/>
            <a:ext cx="4953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PT" sz="1800" b="1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Contrato de trabalho a termo </a:t>
            </a:r>
            <a:endParaRPr lang="pt-PT" sz="18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560512" y="1484784"/>
            <a:ext cx="8496944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  <a:ea typeface="Calibri" pitchFamily="34" charset="0"/>
                <a:cs typeface="Calibri" pitchFamily="34" charset="0"/>
              </a:rPr>
              <a:t>Para efeitos dos cálculos da parte da compensação relativa aos períodos </a:t>
            </a:r>
            <a:r>
              <a:rPr kumimoji="0" lang="pt-PT" sz="2000" b="1" i="0" u="sng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  <a:ea typeface="Calibri" pitchFamily="34" charset="0"/>
                <a:cs typeface="Calibri" pitchFamily="34" charset="0"/>
              </a:rPr>
              <a:t>a partir de 1 de novembro de 2012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  <a:ea typeface="Calibri" pitchFamily="34" charset="0"/>
                <a:cs typeface="Calibri" pitchFamily="34" charset="0"/>
              </a:rPr>
              <a:t>: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2000" b="0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  <a:p>
            <a:pPr lvl="1" algn="just" eaLnBrk="0" hangingPunct="0">
              <a:buFont typeface="Wingdings" pitchFamily="2" charset="2"/>
              <a:buChar char="ü"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  <a:ea typeface="Calibri" pitchFamily="34" charset="0"/>
                <a:cs typeface="Calibri" pitchFamily="34" charset="0"/>
              </a:rPr>
              <a:t>O valor da retribuição base mensal e diuturnidades a considerar não pode ser superior a 20*SMN (20*€485,00=€9.700,00). </a:t>
            </a:r>
            <a:endParaRPr lang="pt-PT" sz="2000" dirty="0" smtClean="0">
              <a:solidFill>
                <a:schemeClr val="bg2"/>
              </a:solidFill>
              <a:latin typeface="Arial" pitchFamily="34" charset="0"/>
              <a:ea typeface="Calibri" pitchFamily="34" charset="0"/>
              <a:cs typeface="Calibri" pitchFamily="34" charset="0"/>
            </a:endParaRPr>
          </a:p>
          <a:p>
            <a:pPr lvl="1" algn="just" eaLnBrk="0" hangingPunct="0">
              <a:buFont typeface="Wingdings" pitchFamily="2" charset="2"/>
              <a:buChar char="ü"/>
            </a:pPr>
            <a:r>
              <a:rPr kumimoji="0" lang="pt-PT" sz="2000" b="0" i="0" u="none" strike="noStrike" cap="none" normalizeH="0" dirty="0" smtClean="0">
                <a:ln>
                  <a:noFill/>
                </a:ln>
                <a:solidFill>
                  <a:schemeClr val="bg2"/>
                </a:solidFill>
                <a:effectLst/>
                <a:latin typeface="Arial" pitchFamily="34" charset="0"/>
                <a:ea typeface="Calibri" pitchFamily="34" charset="0"/>
                <a:cs typeface="Courier New" pitchFamily="49" charset="0"/>
              </a:rPr>
              <a:t> 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  <a:ea typeface="Calibri" pitchFamily="34" charset="0"/>
                <a:cs typeface="Courier New" pitchFamily="49" charset="0"/>
              </a:rPr>
              <a:t>O valor diário da retribuição base + diuturnidades é = 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  <a:ea typeface="Calibri" pitchFamily="34" charset="0"/>
                <a:cs typeface="Calibri" pitchFamily="34" charset="0"/>
              </a:rPr>
              <a:t>retribuição </a:t>
            </a:r>
            <a:r>
              <a:rPr kumimoji="0" lang="pt-PT" sz="2000" b="0" i="0" u="none" strike="noStrike" cap="none" normalizeH="0" baseline="0" dirty="0" err="1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  <a:ea typeface="Calibri" pitchFamily="34" charset="0"/>
                <a:cs typeface="Calibri" pitchFamily="34" charset="0"/>
              </a:rPr>
              <a:t>base+diuturnidades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  <a:ea typeface="Calibri" pitchFamily="34" charset="0"/>
                <a:cs typeface="Calibri" pitchFamily="34" charset="0"/>
              </a:rPr>
              <a:t>/30. </a:t>
            </a:r>
            <a:endParaRPr kumimoji="0" lang="pt-PT" sz="2000" b="0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  <a:p>
            <a:pPr lvl="1" algn="just" eaLnBrk="0" hangingPunct="0">
              <a:buFont typeface="Wingdings" pitchFamily="2" charset="2"/>
              <a:buChar char="ü"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Verdana" pitchFamily="34" charset="0"/>
                <a:ea typeface="Calibri" pitchFamily="34" charset="0"/>
                <a:cs typeface="Calibri" pitchFamily="34" charset="0"/>
              </a:rPr>
              <a:t> Em caso de fração de ano, o montante da compensação é calculado proporcionalmente.            </a:t>
            </a:r>
          </a:p>
          <a:p>
            <a:pPr lvl="1" algn="just" eaLnBrk="0" hangingPunct="0"/>
            <a:r>
              <a:rPr lang="pt-PT" sz="2000" dirty="0" smtClean="0">
                <a:solidFill>
                  <a:schemeClr val="bg2"/>
                </a:solidFill>
                <a:ea typeface="Calibri" pitchFamily="34" charset="0"/>
                <a:cs typeface="Calibri" pitchFamily="34" charset="0"/>
              </a:rPr>
              <a:t>                                                         </a:t>
            </a:r>
            <a:r>
              <a:rPr lang="pt-PT" sz="1800" dirty="0" err="1" smtClean="0">
                <a:solidFill>
                  <a:schemeClr val="bg2"/>
                </a:solidFill>
                <a:ea typeface="Calibri" pitchFamily="34" charset="0"/>
                <a:cs typeface="Calibri" pitchFamily="34" charset="0"/>
              </a:rPr>
              <a:t>Art</a:t>
            </a:r>
            <a:r>
              <a:rPr lang="pt-PT" sz="1800" dirty="0" smtClean="0">
                <a:solidFill>
                  <a:schemeClr val="bg2"/>
                </a:solidFill>
                <a:ea typeface="Calibri" pitchFamily="34" charset="0"/>
                <a:cs typeface="Calibri" pitchFamily="34" charset="0"/>
              </a:rPr>
              <a:t>. 6.º, n.º 3</a:t>
            </a:r>
            <a:endParaRPr kumimoji="0" lang="pt-PT" sz="1800" b="0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Verdana" pitchFamily="34" charset="0"/>
              <a:ea typeface="Calibri" pitchFamily="34" charset="0"/>
              <a:cs typeface="Calibri" pitchFamily="34" charset="0"/>
            </a:endParaRPr>
          </a:p>
          <a:p>
            <a:pPr lvl="1" algn="just" eaLnBrk="0" hangingPunct="0">
              <a:buFont typeface="Wingdings" pitchFamily="2" charset="2"/>
              <a:buChar char="ü"/>
            </a:pPr>
            <a:endParaRPr lang="pt-PT" sz="2000" dirty="0" smtClean="0">
              <a:solidFill>
                <a:schemeClr val="bg2"/>
              </a:solidFill>
            </a:endParaRPr>
          </a:p>
          <a:p>
            <a:pPr lvl="1" algn="just" eaLnBrk="0" hangingPunct="0">
              <a:buFont typeface="Wingdings" pitchFamily="2" charset="2"/>
              <a:buChar char="ü"/>
            </a:pPr>
            <a:endParaRPr kumimoji="0" lang="pt-PT" sz="2000" b="0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</p:txBody>
      </p:sp>
      <p:sp>
        <p:nvSpPr>
          <p:cNvPr id="4" name="Rectângulo 3"/>
          <p:cNvSpPr/>
          <p:nvPr/>
        </p:nvSpPr>
        <p:spPr>
          <a:xfrm>
            <a:off x="920552" y="6021288"/>
            <a:ext cx="63649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862013"/>
            <a:r>
              <a:rPr lang="pt-PT" sz="2000" dirty="0" smtClean="0">
                <a:solidFill>
                  <a:srgbClr val="FFFFFF"/>
                </a:solidFill>
                <a:cs typeface="Arial" pitchFamily="34" charset="0"/>
                <a:sym typeface="Arial" pitchFamily="34" charset="0"/>
              </a:rPr>
              <a:t>Regime de Compensações na Lei n.º 69/2013</a:t>
            </a:r>
          </a:p>
        </p:txBody>
      </p:sp>
      <p:cxnSp>
        <p:nvCxnSpPr>
          <p:cNvPr id="6" name="Conexão em ângulos rectos 5"/>
          <p:cNvCxnSpPr/>
          <p:nvPr/>
        </p:nvCxnSpPr>
        <p:spPr bwMode="auto">
          <a:xfrm>
            <a:off x="5025008" y="4437112"/>
            <a:ext cx="936104" cy="288032"/>
          </a:xfrm>
          <a:prstGeom prst="bentConnector3">
            <a:avLst>
              <a:gd name="adj1" fmla="val 50000"/>
            </a:avLst>
          </a:prstGeom>
          <a:blipFill dpi="0" rotWithShape="0">
            <a:blip r:embed="rId2" cstate="print"/>
            <a:srcRect/>
            <a:tile tx="0" ty="0" sx="100000" sy="100000" flip="none" algn="tl"/>
          </a:blipFill>
          <a:ln w="25400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ângulo 1"/>
          <p:cNvSpPr/>
          <p:nvPr/>
        </p:nvSpPr>
        <p:spPr>
          <a:xfrm>
            <a:off x="632520" y="1782396"/>
            <a:ext cx="864096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hangingPunct="0"/>
            <a:r>
              <a:rPr lang="pt-PT" sz="2000" dirty="0" smtClean="0">
                <a:solidFill>
                  <a:schemeClr val="bg2"/>
                </a:solidFill>
                <a:ea typeface="Calibri" pitchFamily="34" charset="0"/>
                <a:cs typeface="Calibri" pitchFamily="34" charset="0"/>
              </a:rPr>
              <a:t>O montante relativo aos períodos </a:t>
            </a:r>
            <a:r>
              <a:rPr lang="pt-PT" sz="2000" b="1" u="sng" dirty="0" smtClean="0">
                <a:solidFill>
                  <a:schemeClr val="bg2"/>
                </a:solidFill>
                <a:ea typeface="Calibri" pitchFamily="34" charset="0"/>
                <a:cs typeface="Calibri" pitchFamily="34" charset="0"/>
              </a:rPr>
              <a:t>até 31 de outubro de 2012 ou até 30 de setembro de 2013 </a:t>
            </a:r>
            <a:r>
              <a:rPr lang="pt-PT" sz="2000" dirty="0" smtClean="0">
                <a:solidFill>
                  <a:schemeClr val="bg2"/>
                </a:solidFill>
                <a:ea typeface="Calibri" pitchFamily="34" charset="0"/>
                <a:cs typeface="Calibri" pitchFamily="34" charset="0"/>
              </a:rPr>
              <a:t>ou se a soma de ambos for: </a:t>
            </a:r>
          </a:p>
          <a:p>
            <a:pPr lvl="0" algn="just" eaLnBrk="0" hangingPunct="0"/>
            <a:endParaRPr lang="pt-PT" sz="2000" dirty="0" smtClean="0">
              <a:solidFill>
                <a:schemeClr val="bg2"/>
              </a:solidFill>
              <a:latin typeface="Arial" pitchFamily="34" charset="0"/>
            </a:endParaRPr>
          </a:p>
          <a:p>
            <a:pPr lvl="1" algn="just" eaLnBrk="0" hangingPunct="0">
              <a:buFont typeface="Wingdings" pitchFamily="2" charset="2"/>
              <a:buChar char="ü"/>
            </a:pPr>
            <a:r>
              <a:rPr lang="pt-PT" sz="2000" dirty="0" smtClean="0">
                <a:solidFill>
                  <a:schemeClr val="bg2"/>
                </a:solidFill>
                <a:ea typeface="Calibri" pitchFamily="34" charset="0"/>
                <a:cs typeface="Calibri" pitchFamily="34" charset="0"/>
              </a:rPr>
              <a:t> Igual ou superior a 12*retribuição mensal base + diuturnidades ou a 240*SMN (240*€485,00=€116.400,00), não se calcula a compensação relativa ao período seguinte. </a:t>
            </a:r>
          </a:p>
          <a:p>
            <a:pPr lvl="1" algn="just" eaLnBrk="0" hangingPunct="0"/>
            <a:endParaRPr lang="pt-PT" sz="2000" dirty="0" smtClean="0">
              <a:solidFill>
                <a:schemeClr val="bg2"/>
              </a:solidFill>
              <a:latin typeface="Arial" pitchFamily="34" charset="0"/>
            </a:endParaRPr>
          </a:p>
          <a:p>
            <a:pPr lvl="1" algn="just" eaLnBrk="0" hangingPunct="0">
              <a:buFont typeface="Wingdings" pitchFamily="2" charset="2"/>
              <a:buChar char="ü"/>
            </a:pPr>
            <a:r>
              <a:rPr lang="pt-PT" sz="2000" dirty="0" smtClean="0">
                <a:solidFill>
                  <a:schemeClr val="bg2"/>
                </a:solidFill>
                <a:ea typeface="Calibri" pitchFamily="34" charset="0"/>
                <a:cs typeface="Calibri" pitchFamily="34" charset="0"/>
              </a:rPr>
              <a:t> Inferior a 12*retribuição mensal base + diuturnidades ou a 240*SMN (240*€485,00=€116.400,00), o montante global da compensação não pode ser superior a estes valores. </a:t>
            </a:r>
            <a:endParaRPr lang="pt-PT" sz="2000" dirty="0" smtClean="0">
              <a:solidFill>
                <a:schemeClr val="bg2"/>
              </a:solidFill>
              <a:latin typeface="Arial" pitchFamily="34" charset="0"/>
            </a:endParaRPr>
          </a:p>
        </p:txBody>
      </p:sp>
      <p:sp>
        <p:nvSpPr>
          <p:cNvPr id="3" name="Rectângulo 2"/>
          <p:cNvSpPr/>
          <p:nvPr/>
        </p:nvSpPr>
        <p:spPr>
          <a:xfrm>
            <a:off x="1064568" y="6021288"/>
            <a:ext cx="71287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862013"/>
            <a:r>
              <a:rPr lang="pt-PT" sz="2000" dirty="0" smtClean="0">
                <a:solidFill>
                  <a:srgbClr val="FFFFFF"/>
                </a:solidFill>
                <a:cs typeface="Arial" pitchFamily="34" charset="0"/>
                <a:sym typeface="Arial" pitchFamily="34" charset="0"/>
              </a:rPr>
              <a:t>Regime de Compensações na Lei n.º 69/2013</a:t>
            </a:r>
          </a:p>
        </p:txBody>
      </p:sp>
    </p:spTree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/>
        </p:nvGraphicFramePr>
        <p:xfrm>
          <a:off x="272480" y="1268760"/>
          <a:ext cx="9217024" cy="420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72341"/>
                <a:gridCol w="6144683"/>
              </a:tblGrid>
              <a:tr h="876619"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Data</a:t>
                      </a:r>
                      <a:r>
                        <a:rPr lang="pt-PT" baseline="0" dirty="0" smtClean="0"/>
                        <a:t> de celebração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800" dirty="0" smtClean="0"/>
                        <a:t>Regime de Compensações a partir de 1 de outubro de 2013</a:t>
                      </a:r>
                      <a:endParaRPr lang="pt-PT" dirty="0" smtClean="0"/>
                    </a:p>
                    <a:p>
                      <a:endParaRPr lang="pt-PT" dirty="0"/>
                    </a:p>
                  </a:txBody>
                  <a:tcPr/>
                </a:tc>
              </a:tr>
              <a:tr h="315582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4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4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 b="1" dirty="0" smtClean="0">
                          <a:solidFill>
                            <a:schemeClr val="bg2"/>
                          </a:solidFill>
                        </a:rPr>
                        <a:t>Celebrados</a:t>
                      </a:r>
                      <a:r>
                        <a:rPr lang="pt-PT" sz="1400" b="1" baseline="0" dirty="0" smtClean="0">
                          <a:solidFill>
                            <a:schemeClr val="bg2"/>
                          </a:solidFill>
                        </a:rPr>
                        <a:t> entre 1 de novembro de 2011 e 30 de setembro de 2013</a:t>
                      </a:r>
                    </a:p>
                    <a:p>
                      <a:endParaRPr lang="pt-PT" dirty="0" smtClean="0"/>
                    </a:p>
                    <a:p>
                      <a:endParaRPr lang="pt-PT" dirty="0" smtClean="0"/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100" b="1" dirty="0" smtClean="0">
                          <a:solidFill>
                            <a:schemeClr val="bg2"/>
                          </a:solidFill>
                        </a:rPr>
                        <a:t>Artigo</a:t>
                      </a:r>
                      <a:r>
                        <a:rPr lang="pt-PT" sz="1100" b="1" baseline="0" dirty="0" smtClean="0">
                          <a:solidFill>
                            <a:schemeClr val="bg2"/>
                          </a:solidFill>
                        </a:rPr>
                        <a:t> 6.º, n.º 2 da Lei n.º  69/2013 (Regime Transitório)</a:t>
                      </a:r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sz="1600" b="1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. Período até 30 de setembro de 2013 </a:t>
                      </a:r>
                      <a:endParaRPr lang="pt-PT" sz="1600" kern="1200" dirty="0" smtClean="0">
                        <a:solidFill>
                          <a:schemeClr val="bg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pt-PT" sz="1600" b="1" u="sng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20 dias de retribuição base </a:t>
                      </a:r>
                      <a:r>
                        <a:rPr lang="pt-PT" sz="16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+ diuturnidades por cada ano completo de antiguidade. </a:t>
                      </a:r>
                    </a:p>
                    <a:p>
                      <a:r>
                        <a:rPr lang="pt-PT" sz="16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pt-PT" sz="1600" b="1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. Período após 1 de outubro de 2013 </a:t>
                      </a:r>
                      <a:endParaRPr lang="pt-PT" sz="1600" kern="1200" dirty="0" smtClean="0">
                        <a:solidFill>
                          <a:schemeClr val="bg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pt-PT" sz="16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Não atingindo o contrato a 1 de outubro de 2013 os 3 anos</a:t>
                      </a:r>
                      <a:r>
                        <a:rPr lang="pt-PT" sz="14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pt-PT" sz="1600" b="1" i="0" u="sng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18 dias de retribuição base </a:t>
                      </a:r>
                      <a:r>
                        <a:rPr lang="pt-PT" sz="16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+ diuturnidades por cada ano completo de antiguidade no que respeita aos 3 primeiros anos de  duração do contrato. </a:t>
                      </a:r>
                    </a:p>
                    <a:p>
                      <a:r>
                        <a:rPr lang="pt-PT" sz="16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pt-PT" sz="1600" kern="1200" baseline="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                                   </a:t>
                      </a:r>
                      <a:r>
                        <a:rPr lang="pt-PT" sz="16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+ </a:t>
                      </a:r>
                    </a:p>
                    <a:p>
                      <a:r>
                        <a:rPr lang="pt-PT" sz="1600" kern="1200" baseline="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pt-PT" sz="1600" b="1" u="sng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12 dias de retribuição base </a:t>
                      </a:r>
                      <a:r>
                        <a:rPr lang="pt-PT" sz="16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+ diuturnidades por cada ano completo nos anos subsequentes. </a:t>
                      </a:r>
                    </a:p>
                    <a:p>
                      <a:endParaRPr lang="pt-PT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Rectângulo 3"/>
          <p:cNvSpPr/>
          <p:nvPr/>
        </p:nvSpPr>
        <p:spPr>
          <a:xfrm>
            <a:off x="1769096" y="476672"/>
            <a:ext cx="81369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62013"/>
            <a:r>
              <a:rPr lang="pt-PT" sz="1800" b="1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Contrato de trabalho a termo (</a:t>
            </a:r>
            <a:r>
              <a:rPr lang="pt-PT" sz="1800" b="1" dirty="0" err="1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cont</a:t>
            </a:r>
            <a:r>
              <a:rPr lang="pt-PT" sz="1800" b="1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.) </a:t>
            </a:r>
          </a:p>
        </p:txBody>
      </p:sp>
      <p:sp>
        <p:nvSpPr>
          <p:cNvPr id="5" name="Rectângulo 4"/>
          <p:cNvSpPr/>
          <p:nvPr/>
        </p:nvSpPr>
        <p:spPr>
          <a:xfrm>
            <a:off x="704528" y="6021288"/>
            <a:ext cx="74295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862013"/>
            <a:r>
              <a:rPr lang="pt-PT" sz="2000" dirty="0" smtClean="0">
                <a:solidFill>
                  <a:srgbClr val="FFFFFF"/>
                </a:solidFill>
                <a:cs typeface="Arial" pitchFamily="34" charset="0"/>
                <a:sym typeface="Arial" pitchFamily="34" charset="0"/>
              </a:rPr>
              <a:t>Regime de Compensações na Lei n.º 69/2013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416496" y="1901004"/>
            <a:ext cx="8784976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Para efeitos dos cálculos da parte da compensação relativa a contratos</a:t>
            </a:r>
            <a:r>
              <a:rPr kumimoji="0" lang="pt-PT" sz="20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 celebrados 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 </a:t>
            </a:r>
            <a:r>
              <a:rPr kumimoji="0" lang="pt-PT" sz="200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a partir de 1 </a:t>
            </a:r>
            <a:r>
              <a:rPr lang="pt-PT" sz="2000" dirty="0" smtClean="0">
                <a:solidFill>
                  <a:schemeClr val="bg2"/>
                </a:solidFill>
                <a:latin typeface="+mj-lt"/>
                <a:ea typeface="Calibri" pitchFamily="34" charset="0"/>
                <a:cs typeface="Calibri" pitchFamily="34" charset="0"/>
              </a:rPr>
              <a:t>de novembro </a:t>
            </a:r>
            <a:r>
              <a:rPr kumimoji="0" lang="pt-PT" sz="200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de 2012: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2000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+mj-lt"/>
            </a:endParaRPr>
          </a:p>
          <a:p>
            <a:pPr lvl="2" algn="just" eaLnBrk="0" hangingPunct="0">
              <a:buFont typeface="Wingdings" pitchFamily="2" charset="2"/>
              <a:buChar char="ü"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O valor da retribuição base mensal e diuturnidades a considerar não pode ser superior a 20*SMN (20*€485,00=€9.700,00). </a:t>
            </a:r>
            <a:endParaRPr kumimoji="0" lang="pt-PT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lvl="2" algn="just" eaLnBrk="0" hangingPunct="0">
              <a:buFont typeface="Wingdings" pitchFamily="2" charset="2"/>
              <a:buChar char="ü"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Courier New" pitchFamily="49" charset="0"/>
              </a:rPr>
              <a:t>O valor diário da retribuição base + diuturnidades é = 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retribuição </a:t>
            </a:r>
            <a:r>
              <a:rPr kumimoji="0" lang="pt-PT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base+diuturnidades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/30 .</a:t>
            </a:r>
            <a:endParaRPr kumimoji="0" lang="pt-PT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lvl="2" algn="just" eaLnBrk="0" hangingPunct="0">
              <a:buFont typeface="Wingdings" pitchFamily="2" charset="2"/>
              <a:buChar char="ü"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Em caso de fração de ano, o montante da compensação é calculado proporcionalmente.</a:t>
            </a:r>
            <a:endParaRPr kumimoji="0" lang="pt-PT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3" name="Rectângulo 2"/>
          <p:cNvSpPr/>
          <p:nvPr/>
        </p:nvSpPr>
        <p:spPr>
          <a:xfrm>
            <a:off x="920552" y="6021288"/>
            <a:ext cx="67249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862013"/>
            <a:r>
              <a:rPr lang="pt-PT" sz="2000" dirty="0" smtClean="0">
                <a:solidFill>
                  <a:srgbClr val="FFFFFF"/>
                </a:solidFill>
                <a:cs typeface="Arial" pitchFamily="34" charset="0"/>
                <a:sym typeface="Arial" pitchFamily="34" charset="0"/>
              </a:rPr>
              <a:t>Regime de Compensações na Lei n.º 69/2013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ângulo 1"/>
          <p:cNvSpPr/>
          <p:nvPr/>
        </p:nvSpPr>
        <p:spPr>
          <a:xfrm>
            <a:off x="2057128" y="404664"/>
            <a:ext cx="78488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62013"/>
            <a:r>
              <a:rPr lang="pt-PT" sz="1800" b="1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Contrato de trabalho a termo (</a:t>
            </a:r>
            <a:r>
              <a:rPr lang="pt-PT" sz="1800" b="1" dirty="0" err="1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cont</a:t>
            </a:r>
            <a:r>
              <a:rPr lang="pt-PT" sz="1800" b="1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.) </a:t>
            </a:r>
          </a:p>
        </p:txBody>
      </p:sp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632520" y="1124744"/>
          <a:ext cx="8568952" cy="54676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56967"/>
                <a:gridCol w="5811985"/>
              </a:tblGrid>
              <a:tr h="956611">
                <a:tc>
                  <a:txBody>
                    <a:bodyPr/>
                    <a:lstStyle/>
                    <a:p>
                      <a:r>
                        <a:rPr lang="pt-PT" dirty="0" smtClean="0"/>
                        <a:t>Data de celebração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800" dirty="0" smtClean="0"/>
                        <a:t>Regime de Compensações a partir de 1 de outubro de 2013</a:t>
                      </a:r>
                      <a:endParaRPr lang="pt-PT" dirty="0" smtClean="0"/>
                    </a:p>
                    <a:p>
                      <a:endParaRPr lang="pt-PT" dirty="0"/>
                    </a:p>
                  </a:txBody>
                  <a:tcPr/>
                </a:tc>
              </a:tr>
              <a:tr h="379591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500" b="1" dirty="0" smtClean="0">
                          <a:solidFill>
                            <a:schemeClr val="bg2"/>
                          </a:solidFill>
                        </a:rPr>
                        <a:t>Celebrados</a:t>
                      </a:r>
                      <a:r>
                        <a:rPr lang="pt-PT" sz="1500" b="1" baseline="0" dirty="0" smtClean="0">
                          <a:solidFill>
                            <a:schemeClr val="bg2"/>
                          </a:solidFill>
                        </a:rPr>
                        <a:t> após 1 de outubro de 2013</a:t>
                      </a:r>
                    </a:p>
                    <a:p>
                      <a:endParaRPr lang="pt-PT" dirty="0" smtClean="0"/>
                    </a:p>
                    <a:p>
                      <a:endParaRPr lang="pt-PT" dirty="0" smtClean="0"/>
                    </a:p>
                    <a:p>
                      <a:endParaRPr lang="pt-PT" dirty="0" smtClean="0"/>
                    </a:p>
                    <a:p>
                      <a:endParaRPr lang="pt-PT" dirty="0" smtClean="0"/>
                    </a:p>
                    <a:p>
                      <a:endParaRPr lang="pt-PT" dirty="0" smtClean="0"/>
                    </a:p>
                    <a:p>
                      <a:endParaRPr lang="pt-PT" dirty="0" smtClean="0"/>
                    </a:p>
                    <a:p>
                      <a:endParaRPr lang="pt-PT" dirty="0" smtClean="0"/>
                    </a:p>
                    <a:p>
                      <a:endParaRPr lang="pt-PT" dirty="0" smtClean="0"/>
                    </a:p>
                    <a:p>
                      <a:pPr algn="ctr"/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ctr"/>
                      <a:endParaRPr lang="pt-PT" sz="1100" b="1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ctr"/>
                      <a:r>
                        <a:rPr lang="pt-PT" sz="1100" b="1" dirty="0" smtClean="0">
                          <a:solidFill>
                            <a:schemeClr val="bg2"/>
                          </a:solidFill>
                        </a:rPr>
                        <a:t>Artigo n.º 344.º, n.º 2 e </a:t>
                      </a:r>
                      <a:r>
                        <a:rPr lang="pt-PT" sz="1100" b="1" dirty="0" err="1" smtClean="0">
                          <a:solidFill>
                            <a:schemeClr val="bg2"/>
                          </a:solidFill>
                        </a:rPr>
                        <a:t>art</a:t>
                      </a:r>
                      <a:r>
                        <a:rPr lang="pt-PT" sz="1100" b="1" dirty="0" smtClean="0">
                          <a:solidFill>
                            <a:schemeClr val="bg2"/>
                          </a:solidFill>
                        </a:rPr>
                        <a:t>. 345.º, n.º 4 do Código do Trabalho; </a:t>
                      </a:r>
                      <a:r>
                        <a:rPr lang="pt-PT" sz="1100" b="1" dirty="0" err="1" smtClean="0">
                          <a:solidFill>
                            <a:schemeClr val="bg2"/>
                          </a:solidFill>
                        </a:rPr>
                        <a:t>art</a:t>
                      </a:r>
                      <a:r>
                        <a:rPr lang="pt-PT" sz="1100" b="1" dirty="0" smtClean="0">
                          <a:solidFill>
                            <a:schemeClr val="bg2"/>
                          </a:solidFill>
                        </a:rPr>
                        <a:t>. 4.º. n.º 1 da Lei</a:t>
                      </a:r>
                      <a:r>
                        <a:rPr lang="pt-PT" sz="1100" b="1" baseline="0" dirty="0" smtClean="0">
                          <a:solidFill>
                            <a:schemeClr val="bg2"/>
                          </a:solidFill>
                        </a:rPr>
                        <a:t> n.º 76/2013</a:t>
                      </a:r>
                      <a:endParaRPr lang="pt-PT" sz="1100" b="1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pt-PT" sz="1600" b="1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. Contrato trabalho a </a:t>
                      </a:r>
                      <a:r>
                        <a:rPr lang="pt-PT" sz="1600" b="1" u="sng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termo incerto</a:t>
                      </a:r>
                      <a:r>
                        <a:rPr lang="pt-PT" sz="1600" b="1" u="none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pt-PT" sz="1600" b="1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(incluindo temporário a termo incerto</a:t>
                      </a:r>
                      <a:r>
                        <a:rPr lang="pt-PT" sz="1600" b="1" u="none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pt-PT" sz="1600" b="1" u="none" kern="1200" baseline="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 e os que sejam objeto de </a:t>
                      </a:r>
                      <a:r>
                        <a:rPr lang="pt-PT" sz="1600" b="1" u="sng" kern="1200" baseline="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renovação extraordinária ao abrigo da Lei n.º 76/2013</a:t>
                      </a:r>
                      <a:r>
                        <a:rPr lang="pt-PT" sz="1600" b="1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endParaRPr lang="pt-PT" sz="1600" kern="1200" dirty="0" smtClean="0">
                        <a:solidFill>
                          <a:schemeClr val="bg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pt-PT" sz="1600" b="1" u="sng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18 dias de retribuição base</a:t>
                      </a:r>
                      <a:r>
                        <a:rPr lang="pt-PT" sz="1600" b="1" u="none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pt-PT" sz="16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+ diuturnidades por cada ano completo de antiguidade no que respeita aos 3 primeiros anos de duração do contrato. </a:t>
                      </a:r>
                    </a:p>
                    <a:p>
                      <a:pPr algn="just"/>
                      <a:endParaRPr lang="pt-PT" sz="1600" b="1" u="sng" kern="1200" dirty="0" smtClean="0">
                        <a:solidFill>
                          <a:schemeClr val="bg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pt-PT" sz="1600" b="1" u="sng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12 dias de retribuição base</a:t>
                      </a:r>
                      <a:r>
                        <a:rPr lang="pt-PT" sz="1600" b="1" u="none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pt-PT" sz="16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+ diuturnidades por cada ano completo de antiguidade, nos anos subsequentes. </a:t>
                      </a:r>
                    </a:p>
                    <a:p>
                      <a:pPr algn="just"/>
                      <a:r>
                        <a:rPr lang="pt-PT" sz="16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algn="just"/>
                      <a:endParaRPr lang="pt-PT" sz="1600" b="1" kern="1200" dirty="0" smtClean="0">
                        <a:solidFill>
                          <a:schemeClr val="bg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pt-PT" sz="1600" b="1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. Contrato trabalho a termo certo (incluindo temporário a termo certo): </a:t>
                      </a:r>
                      <a:endParaRPr lang="pt-PT" sz="1600" kern="1200" dirty="0" smtClean="0">
                        <a:solidFill>
                          <a:schemeClr val="bg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pt-PT" sz="1600" b="1" u="sng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18 dias de retribuição base</a:t>
                      </a:r>
                      <a:r>
                        <a:rPr lang="pt-PT" sz="1600" b="1" u="none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pt-PT" sz="16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+ diuturnidades por cada ano completo de antiguidade. </a:t>
                      </a:r>
                    </a:p>
                    <a:p>
                      <a:endParaRPr lang="pt-PT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72480" y="1295180"/>
            <a:ext cx="8985448" cy="433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A compensação é determinada do seguinte modo: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20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+mj-lt"/>
              <a:ea typeface="Calibri" pitchFamily="34" charset="0"/>
              <a:cs typeface="Calibri" pitchFamily="34" charset="0"/>
            </a:endParaRPr>
          </a:p>
          <a:p>
            <a:pPr lvl="1" algn="just">
              <a:buFont typeface="Wingdings" pitchFamily="2" charset="2"/>
              <a:buChar char="ü"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O valor da retribuição base mensal e diuturnidades a considerar não pode ser superior a 20*SMN (20*€485,00=€9.700,00). </a:t>
            </a:r>
            <a:endParaRPr kumimoji="0" lang="pt-PT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lvl="1" algn="just" eaLnBrk="0" hangingPunct="0">
              <a:buFont typeface="Wingdings" pitchFamily="2" charset="2"/>
              <a:buChar char="ü"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O valor diário da retribuição base+diuturnidades é = retribuição</a:t>
            </a:r>
            <a:r>
              <a:rPr kumimoji="0" lang="pt-PT" sz="20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 </a:t>
            </a: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base+diuturnidades/30. </a:t>
            </a:r>
            <a:endParaRPr kumimoji="0" lang="pt-PT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lvl="1" algn="just" eaLnBrk="0" hangingPunct="0">
              <a:buFont typeface="Wingdings" pitchFamily="2" charset="2"/>
              <a:buChar char="ü"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Em caso de fração de ano, o montante da compensação é calculado proporcionalmente. </a:t>
            </a:r>
            <a:endParaRPr kumimoji="0" lang="pt-PT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lvl="1" algn="just" eaLnBrk="0" hangingPunct="0">
              <a:buFont typeface="Wingdings" pitchFamily="2" charset="2"/>
              <a:buChar char="ü"/>
            </a:pPr>
            <a:r>
              <a:rPr kumimoji="0" lang="pt-PT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O montante global não pode ≥ a 12*retribuição base + diuturnidades ou a 240*SMN (240*€ 485,00=€116.400,00).</a:t>
            </a:r>
          </a:p>
          <a:p>
            <a:pPr lvl="1" algn="just" eaLnBrk="0" hangingPunct="0"/>
            <a:endParaRPr lang="pt-PT" sz="2000" dirty="0" smtClean="0">
              <a:latin typeface="+mj-lt"/>
            </a:endParaRPr>
          </a:p>
          <a:p>
            <a:pPr lvl="1" algn="just" eaLnBrk="0" hangingPunct="0"/>
            <a:endParaRPr lang="pt-PT" sz="2000" dirty="0" smtClean="0">
              <a:latin typeface="+mj-lt"/>
            </a:endParaRPr>
          </a:p>
          <a:p>
            <a:pPr lvl="1" algn="just" eaLnBrk="0" hangingPunct="0"/>
            <a:r>
              <a:rPr kumimoji="0" lang="pt-PT" sz="16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+mj-lt"/>
              </a:rPr>
              <a:t>Artigo 366.º,</a:t>
            </a:r>
            <a:r>
              <a:rPr kumimoji="0" lang="pt-PT" sz="1600" b="0" i="0" u="none" strike="noStrike" cap="none" normalizeH="0" dirty="0" smtClean="0">
                <a:ln>
                  <a:noFill/>
                </a:ln>
                <a:solidFill>
                  <a:schemeClr val="bg2"/>
                </a:solidFill>
                <a:effectLst/>
                <a:latin typeface="+mj-lt"/>
              </a:rPr>
              <a:t> n.º 2 do Código do Trabalho, por remissão do artigo 344.º, n.º 2.</a:t>
            </a:r>
            <a:endParaRPr kumimoji="0" lang="pt-PT" sz="1600" b="0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+mj-lt"/>
            </a:endParaRPr>
          </a:p>
        </p:txBody>
      </p:sp>
      <p:sp>
        <p:nvSpPr>
          <p:cNvPr id="3" name="Rectângulo 2"/>
          <p:cNvSpPr/>
          <p:nvPr/>
        </p:nvSpPr>
        <p:spPr>
          <a:xfrm>
            <a:off x="920552" y="6021288"/>
            <a:ext cx="68689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862013"/>
            <a:r>
              <a:rPr lang="pt-PT" sz="2000" dirty="0" smtClean="0">
                <a:solidFill>
                  <a:srgbClr val="FFFFFF"/>
                </a:solidFill>
                <a:cs typeface="Arial" pitchFamily="34" charset="0"/>
                <a:sym typeface="Arial" pitchFamily="34" charset="0"/>
              </a:rPr>
              <a:t>Regime de Compensações na Lei n.º 69/2013</a:t>
            </a:r>
          </a:p>
        </p:txBody>
      </p:sp>
      <p:cxnSp>
        <p:nvCxnSpPr>
          <p:cNvPr id="5" name="Conexão recta unidireccional 4"/>
          <p:cNvCxnSpPr/>
          <p:nvPr/>
        </p:nvCxnSpPr>
        <p:spPr bwMode="auto">
          <a:xfrm>
            <a:off x="4808984" y="4797152"/>
            <a:ext cx="0" cy="432048"/>
          </a:xfrm>
          <a:prstGeom prst="straightConnector1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25400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ângulo 1"/>
          <p:cNvSpPr/>
          <p:nvPr/>
        </p:nvSpPr>
        <p:spPr>
          <a:xfrm>
            <a:off x="560512" y="1340768"/>
            <a:ext cx="8208912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62013"/>
            <a:r>
              <a:rPr lang="pt-PT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Constitui </a:t>
            </a:r>
            <a:r>
              <a:rPr lang="pt-PT" u="sng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contraordenação grave</a:t>
            </a:r>
            <a:r>
              <a:rPr lang="pt-PT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 o não pagamento da compensação nos casos assinalados.</a:t>
            </a:r>
          </a:p>
          <a:p>
            <a:pPr algn="just" defTabSz="862013"/>
            <a:endParaRPr lang="pt-PT" sz="2800" dirty="0" smtClean="0">
              <a:solidFill>
                <a:schemeClr val="bg2"/>
              </a:solidFill>
              <a:cs typeface="Arial" pitchFamily="34" charset="0"/>
              <a:sym typeface="Arial" pitchFamily="34" charset="0"/>
            </a:endParaRPr>
          </a:p>
          <a:p>
            <a:pPr algn="just" defTabSz="862013"/>
            <a:endParaRPr lang="pt-PT" sz="2800" dirty="0" smtClean="0">
              <a:solidFill>
                <a:schemeClr val="bg2"/>
              </a:solidFill>
              <a:cs typeface="Arial" pitchFamily="34" charset="0"/>
              <a:sym typeface="Arial" pitchFamily="34" charset="0"/>
            </a:endParaRPr>
          </a:p>
          <a:p>
            <a:pPr lvl="1" algn="just" defTabSz="862013">
              <a:buFont typeface="Wingdings" pitchFamily="2" charset="2"/>
              <a:buChar char="ü"/>
            </a:pPr>
            <a:r>
              <a:rPr lang="pt-PT" sz="1200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 </a:t>
            </a:r>
            <a:r>
              <a:rPr lang="pt-PT" sz="1500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Artigos 5.º e 6.º da Lei n.º 69/2013 – Contratos de Trabalho sem termo e a termo (regime transitório).</a:t>
            </a:r>
          </a:p>
          <a:p>
            <a:pPr lvl="1" algn="just" defTabSz="862013">
              <a:buFont typeface="Wingdings" pitchFamily="2" charset="2"/>
              <a:buChar char="ü"/>
            </a:pPr>
            <a:r>
              <a:rPr lang="pt-PT" sz="1500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 N.º 2 do artigo 344.º do Código do Trabalho – Contratos de trabalho a termo certo;</a:t>
            </a:r>
          </a:p>
          <a:p>
            <a:pPr lvl="1" algn="just" defTabSz="862013">
              <a:buFont typeface="Wingdings" pitchFamily="2" charset="2"/>
              <a:buChar char="ü"/>
            </a:pPr>
            <a:r>
              <a:rPr lang="pt-PT" sz="1500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 N.º 4 do artigo 345.º do Código do Trabalho - Contratos de trabalho a termo incerto;</a:t>
            </a:r>
          </a:p>
          <a:p>
            <a:pPr lvl="1" algn="just" defTabSz="862013">
              <a:buFont typeface="Wingdings" pitchFamily="2" charset="2"/>
              <a:buChar char="ü"/>
            </a:pPr>
            <a:r>
              <a:rPr lang="pt-PT" sz="1500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 Artigo 4.º, n.º 2 da Lei n.º 76/2013, de 07/11 - Renovações extraordinárias dos contratos de trabalho a termo certo.</a:t>
            </a:r>
          </a:p>
        </p:txBody>
      </p:sp>
      <p:sp>
        <p:nvSpPr>
          <p:cNvPr id="3" name="Rectângulo 2"/>
          <p:cNvSpPr/>
          <p:nvPr/>
        </p:nvSpPr>
        <p:spPr>
          <a:xfrm>
            <a:off x="1064568" y="6021288"/>
            <a:ext cx="64807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862013"/>
            <a:r>
              <a:rPr lang="pt-PT" sz="2000" dirty="0" smtClean="0">
                <a:solidFill>
                  <a:srgbClr val="FFFFFF"/>
                </a:solidFill>
                <a:cs typeface="Arial" pitchFamily="34" charset="0"/>
                <a:sym typeface="Arial" pitchFamily="34" charset="0"/>
              </a:rPr>
              <a:t>Regime de Compensações na Lei n.º 69/2013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ângulo 1"/>
          <p:cNvSpPr/>
          <p:nvPr/>
        </p:nvSpPr>
        <p:spPr>
          <a:xfrm>
            <a:off x="776536" y="6021288"/>
            <a:ext cx="63649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862013"/>
            <a:r>
              <a:rPr lang="pt-PT" sz="2000" dirty="0" smtClean="0">
                <a:solidFill>
                  <a:srgbClr val="FFFFFF"/>
                </a:solidFill>
                <a:cs typeface="Arial" pitchFamily="34" charset="0"/>
                <a:sym typeface="Arial" pitchFamily="34" charset="0"/>
              </a:rPr>
              <a:t>Regime de Compensações na Lei n.º 69/2013</a:t>
            </a:r>
          </a:p>
        </p:txBody>
      </p:sp>
      <p:sp>
        <p:nvSpPr>
          <p:cNvPr id="3" name="Rectângulo 2"/>
          <p:cNvSpPr/>
          <p:nvPr/>
        </p:nvSpPr>
        <p:spPr>
          <a:xfrm>
            <a:off x="488504" y="1340768"/>
            <a:ext cx="8784976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862013">
              <a:buFont typeface="Wingdings" pitchFamily="2" charset="2"/>
              <a:buChar char="ü"/>
            </a:pPr>
            <a:r>
              <a:rPr lang="pt-PT" sz="2600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 Presume-se que o trabalhador aceita o despedimento quando recebe do empregador a </a:t>
            </a:r>
            <a:r>
              <a:rPr lang="pt-PT" sz="2600" u="sng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totalidade da compensação</a:t>
            </a:r>
            <a:r>
              <a:rPr lang="pt-PT" sz="2600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 prevista no artigo 366.º do Código do Trabalho.</a:t>
            </a:r>
          </a:p>
          <a:p>
            <a:pPr algn="just" defTabSz="862013"/>
            <a:endParaRPr lang="pt-PT" sz="2600" dirty="0" smtClean="0">
              <a:solidFill>
                <a:schemeClr val="bg2"/>
              </a:solidFill>
              <a:cs typeface="Arial" pitchFamily="34" charset="0"/>
              <a:sym typeface="Arial" pitchFamily="34" charset="0"/>
            </a:endParaRPr>
          </a:p>
          <a:p>
            <a:pPr algn="just" defTabSz="862013">
              <a:buFont typeface="Wingdings" pitchFamily="2" charset="2"/>
              <a:buChar char="ü"/>
            </a:pPr>
            <a:r>
              <a:rPr lang="pt-PT" sz="2600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 Esta presunção pode ser ilidida desde que, em simultâneo, o trabalhador entregue ou ponha, por qualquer forma, a </a:t>
            </a:r>
            <a:r>
              <a:rPr lang="pt-PT" sz="2600" u="sng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totalidade da compensação</a:t>
            </a:r>
            <a:r>
              <a:rPr lang="pt-PT" sz="2600" dirty="0" smtClean="0">
                <a:solidFill>
                  <a:schemeClr val="bg2"/>
                </a:solidFill>
                <a:cs typeface="Arial" pitchFamily="34" charset="0"/>
                <a:sym typeface="Arial" pitchFamily="34" charset="0"/>
              </a:rPr>
              <a:t> paga pelo empregador à disposição deste.</a:t>
            </a:r>
          </a:p>
          <a:p>
            <a:pPr algn="l" defTabSz="862013"/>
            <a:endParaRPr lang="pt-PT" dirty="0" smtClean="0">
              <a:solidFill>
                <a:schemeClr val="bg2"/>
              </a:solidFill>
              <a:cs typeface="Arial" pitchFamily="34" charset="0"/>
              <a:sym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a 3"/>
          <p:cNvGraphicFramePr>
            <a:graphicFrameLocks noGrp="1"/>
          </p:cNvGraphicFramePr>
          <p:nvPr/>
        </p:nvGraphicFramePr>
        <p:xfrm>
          <a:off x="200472" y="188640"/>
          <a:ext cx="9505055" cy="61973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22957"/>
                <a:gridCol w="1686381"/>
                <a:gridCol w="1793695"/>
                <a:gridCol w="1901011"/>
                <a:gridCol w="1901011"/>
              </a:tblGrid>
              <a:tr h="387958">
                <a:tc rowSpan="3">
                  <a:txBody>
                    <a:bodyPr/>
                    <a:lstStyle/>
                    <a:p>
                      <a:pPr algn="ctr"/>
                      <a:endParaRPr lang="pt-PT" sz="1800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ctr"/>
                      <a:endParaRPr lang="pt-PT" sz="1800" dirty="0" smtClean="0">
                        <a:solidFill>
                          <a:schemeClr val="bg2"/>
                        </a:solidFill>
                      </a:endParaRPr>
                    </a:p>
                    <a:p>
                      <a:pPr algn="ctr"/>
                      <a:r>
                        <a:rPr lang="pt-PT" sz="1800" dirty="0" smtClean="0">
                          <a:solidFill>
                            <a:schemeClr val="bg2"/>
                          </a:solidFill>
                        </a:rPr>
                        <a:t>Celebração</a:t>
                      </a:r>
                      <a:endParaRPr lang="pt-PT" sz="1800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pt-PT" sz="1400" b="1" dirty="0" smtClean="0">
                          <a:solidFill>
                            <a:schemeClr val="bg2"/>
                          </a:solidFill>
                        </a:rPr>
                        <a:t>Cessação</a:t>
                      </a:r>
                      <a:endParaRPr lang="pt-PT" sz="1400" b="1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</a:tr>
              <a:tr h="262748">
                <a:tc vMerge="1"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pt-PT" sz="1200" b="1" dirty="0" smtClean="0">
                          <a:solidFill>
                            <a:schemeClr val="bg2"/>
                          </a:solidFill>
                        </a:rPr>
                        <a:t>Até 31/10/2012</a:t>
                      </a:r>
                      <a:endParaRPr lang="pt-PT" sz="1200" b="1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pt-PT" sz="1200" b="1" dirty="0" smtClean="0">
                          <a:solidFill>
                            <a:schemeClr val="bg2"/>
                          </a:solidFill>
                        </a:rPr>
                        <a:t>Entre 01/11/2012 e 30/09/2013</a:t>
                      </a:r>
                      <a:endParaRPr lang="pt-PT" sz="1200" b="1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pt-PT" sz="1000" b="1" dirty="0" smtClean="0">
                          <a:solidFill>
                            <a:schemeClr val="bg2"/>
                          </a:solidFill>
                        </a:rPr>
                        <a:t>A partir de 01/10/2013</a:t>
                      </a:r>
                      <a:endParaRPr lang="pt-PT" sz="1000" b="1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</a:tr>
              <a:tr h="334598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000" b="1" dirty="0" smtClean="0">
                          <a:solidFill>
                            <a:schemeClr val="bg2"/>
                          </a:solidFill>
                        </a:rPr>
                        <a:t>Primeiros</a:t>
                      </a:r>
                      <a:r>
                        <a:rPr lang="pt-PT" sz="1000" b="1" baseline="0" dirty="0" smtClean="0">
                          <a:solidFill>
                            <a:schemeClr val="bg2"/>
                          </a:solidFill>
                        </a:rPr>
                        <a:t> 3 anos</a:t>
                      </a:r>
                      <a:endParaRPr lang="pt-PT" sz="1000" b="1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000" b="1" dirty="0" smtClean="0">
                          <a:solidFill>
                            <a:schemeClr val="bg2"/>
                          </a:solidFill>
                        </a:rPr>
                        <a:t>Anos seguintes</a:t>
                      </a:r>
                      <a:endParaRPr lang="pt-PT" sz="1000" b="1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</a:tr>
              <a:tr h="952461">
                <a:tc>
                  <a:txBody>
                    <a:bodyPr/>
                    <a:lstStyle/>
                    <a:p>
                      <a:pPr algn="ctr"/>
                      <a:r>
                        <a:rPr lang="pt-PT" sz="1100" b="1" dirty="0" err="1" smtClean="0">
                          <a:solidFill>
                            <a:schemeClr val="bg2"/>
                          </a:solidFill>
                        </a:rPr>
                        <a:t>Cont</a:t>
                      </a:r>
                      <a:r>
                        <a:rPr lang="pt-PT" sz="1100" b="1" dirty="0" smtClean="0">
                          <a:solidFill>
                            <a:schemeClr val="bg2"/>
                          </a:solidFill>
                        </a:rPr>
                        <a:t>. de </a:t>
                      </a:r>
                      <a:r>
                        <a:rPr lang="pt-PT" sz="1100" b="1" dirty="0" err="1" smtClean="0">
                          <a:solidFill>
                            <a:schemeClr val="bg2"/>
                          </a:solidFill>
                        </a:rPr>
                        <a:t>Trab</a:t>
                      </a:r>
                      <a:r>
                        <a:rPr lang="pt-PT" sz="1100" b="1" dirty="0" smtClean="0">
                          <a:solidFill>
                            <a:schemeClr val="bg2"/>
                          </a:solidFill>
                        </a:rPr>
                        <a:t>. sem termo antes de 01/11/2011</a:t>
                      </a:r>
                      <a:endParaRPr lang="pt-PT" sz="1100" b="1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pt-PT" sz="1200" u="sng" dirty="0" smtClean="0">
                          <a:solidFill>
                            <a:schemeClr val="bg2"/>
                          </a:solidFill>
                        </a:rPr>
                        <a:t>30</a:t>
                      </a:r>
                      <a:r>
                        <a:rPr lang="pt-PT" sz="1200" u="sng" dirty="0" smtClean="0"/>
                        <a:t> </a:t>
                      </a:r>
                      <a:r>
                        <a:rPr lang="pt-PT" sz="1200" u="sng" dirty="0" smtClean="0">
                          <a:solidFill>
                            <a:schemeClr val="bg2"/>
                          </a:solidFill>
                        </a:rPr>
                        <a:t>dias</a:t>
                      </a:r>
                      <a:r>
                        <a:rPr lang="pt-PT" sz="1200" u="sng" baseline="0" dirty="0" smtClean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pt-PT" sz="1000" b="1" baseline="0" dirty="0" smtClean="0">
                          <a:solidFill>
                            <a:schemeClr val="bg2"/>
                          </a:solidFill>
                        </a:rPr>
                        <a:t>(o valor da compensação não pode ser inferior a 3 meses de RB e </a:t>
                      </a:r>
                      <a:r>
                        <a:rPr lang="pt-PT" sz="1000" b="1" baseline="0" dirty="0" err="1" smtClean="0">
                          <a:solidFill>
                            <a:schemeClr val="bg2"/>
                          </a:solidFill>
                        </a:rPr>
                        <a:t>Diutur</a:t>
                      </a:r>
                      <a:r>
                        <a:rPr lang="pt-PT" sz="1000" b="1" baseline="0" dirty="0" smtClean="0">
                          <a:solidFill>
                            <a:schemeClr val="bg2"/>
                          </a:solidFill>
                        </a:rPr>
                        <a:t>.)</a:t>
                      </a:r>
                      <a:endParaRPr lang="pt-PT" sz="1000" b="1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>
                          <a:solidFill>
                            <a:schemeClr val="bg2"/>
                          </a:solidFill>
                        </a:rPr>
                        <a:t>20 dias</a:t>
                      </a:r>
                      <a:endParaRPr lang="pt-PT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>
                          <a:solidFill>
                            <a:schemeClr val="bg2"/>
                          </a:solidFill>
                        </a:rPr>
                        <a:t>18 dias</a:t>
                      </a:r>
                      <a:endParaRPr lang="pt-PT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>
                          <a:solidFill>
                            <a:schemeClr val="bg2"/>
                          </a:solidFill>
                        </a:rPr>
                        <a:t>12 dias</a:t>
                      </a:r>
                      <a:endParaRPr lang="pt-PT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</a:tr>
              <a:tr h="58251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100" b="1" dirty="0" err="1" smtClean="0">
                          <a:solidFill>
                            <a:schemeClr val="bg2"/>
                          </a:solidFill>
                        </a:rPr>
                        <a:t>Cont</a:t>
                      </a:r>
                      <a:r>
                        <a:rPr lang="pt-PT" sz="1100" b="1" dirty="0" smtClean="0">
                          <a:solidFill>
                            <a:schemeClr val="bg2"/>
                          </a:solidFill>
                        </a:rPr>
                        <a:t>. de </a:t>
                      </a:r>
                      <a:r>
                        <a:rPr lang="pt-PT" sz="1100" b="1" dirty="0" err="1" smtClean="0">
                          <a:solidFill>
                            <a:schemeClr val="bg2"/>
                          </a:solidFill>
                        </a:rPr>
                        <a:t>Trab</a:t>
                      </a:r>
                      <a:r>
                        <a:rPr lang="pt-PT" sz="1100" b="1" dirty="0" smtClean="0">
                          <a:solidFill>
                            <a:schemeClr val="bg2"/>
                          </a:solidFill>
                        </a:rPr>
                        <a:t>. sem termo entre 01/11/2011 e 30/09/2013</a:t>
                      </a:r>
                      <a:endParaRPr lang="pt-PT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>
                          <a:solidFill>
                            <a:schemeClr val="bg2"/>
                          </a:solidFill>
                        </a:rPr>
                        <a:t>20 dias</a:t>
                      </a:r>
                      <a:endParaRPr lang="pt-PT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>
                          <a:solidFill>
                            <a:schemeClr val="bg2"/>
                          </a:solidFill>
                        </a:rPr>
                        <a:t>18 dias</a:t>
                      </a:r>
                      <a:endParaRPr lang="pt-PT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>
                          <a:solidFill>
                            <a:schemeClr val="bg2"/>
                          </a:solidFill>
                        </a:rPr>
                        <a:t>12 dias</a:t>
                      </a:r>
                      <a:endParaRPr lang="pt-PT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</a:tr>
              <a:tr h="95246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100" b="1" dirty="0" err="1" smtClean="0">
                          <a:solidFill>
                            <a:schemeClr val="bg2"/>
                          </a:solidFill>
                        </a:rPr>
                        <a:t>Cont</a:t>
                      </a:r>
                      <a:r>
                        <a:rPr lang="pt-PT" sz="1100" b="1" dirty="0" smtClean="0">
                          <a:solidFill>
                            <a:schemeClr val="bg2"/>
                          </a:solidFill>
                        </a:rPr>
                        <a:t>. de </a:t>
                      </a:r>
                      <a:r>
                        <a:rPr lang="pt-PT" sz="1100" b="1" dirty="0" err="1" smtClean="0">
                          <a:solidFill>
                            <a:schemeClr val="bg2"/>
                          </a:solidFill>
                        </a:rPr>
                        <a:t>Trab</a:t>
                      </a:r>
                      <a:r>
                        <a:rPr lang="pt-PT" sz="1100" b="1" dirty="0" smtClean="0">
                          <a:solidFill>
                            <a:schemeClr val="bg2"/>
                          </a:solidFill>
                        </a:rPr>
                        <a:t>. a termo ou temporários celebrados antes de 01/11/2011</a:t>
                      </a:r>
                      <a:endParaRPr lang="pt-PT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pt-PT" sz="1200" u="sng" dirty="0" smtClean="0">
                          <a:solidFill>
                            <a:schemeClr val="bg2"/>
                          </a:solidFill>
                        </a:rPr>
                        <a:t>3 ou 2 dias</a:t>
                      </a:r>
                    </a:p>
                    <a:p>
                      <a:pPr algn="just"/>
                      <a:r>
                        <a:rPr lang="pt-PT" sz="1000" b="0" dirty="0" smtClean="0">
                          <a:solidFill>
                            <a:schemeClr val="bg2"/>
                          </a:solidFill>
                        </a:rPr>
                        <a:t>(</a:t>
                      </a:r>
                      <a:r>
                        <a:rPr lang="pt-PT" sz="1000" b="1" dirty="0" smtClean="0">
                          <a:solidFill>
                            <a:schemeClr val="bg2"/>
                          </a:solidFill>
                        </a:rPr>
                        <a:t>consoante</a:t>
                      </a:r>
                      <a:r>
                        <a:rPr lang="pt-PT" sz="1000" b="1" baseline="0" dirty="0" smtClean="0">
                          <a:solidFill>
                            <a:schemeClr val="bg2"/>
                          </a:solidFill>
                        </a:rPr>
                        <a:t> a duração do contrato não exceda ou seja superior a 6 meses)</a:t>
                      </a:r>
                      <a:endParaRPr lang="pt-PT" sz="1000" b="1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>
                          <a:solidFill>
                            <a:schemeClr val="bg2"/>
                          </a:solidFill>
                        </a:rPr>
                        <a:t>20 dias</a:t>
                      </a:r>
                      <a:endParaRPr lang="pt-PT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>
                          <a:solidFill>
                            <a:schemeClr val="bg2"/>
                          </a:solidFill>
                        </a:rPr>
                        <a:t>18 dias</a:t>
                      </a:r>
                      <a:endParaRPr lang="pt-PT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>
                          <a:solidFill>
                            <a:schemeClr val="bg2"/>
                          </a:solidFill>
                        </a:rPr>
                        <a:t>12 dias</a:t>
                      </a:r>
                      <a:endParaRPr lang="pt-PT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</a:tr>
              <a:tr h="7554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100" b="1" dirty="0" err="1" smtClean="0">
                          <a:solidFill>
                            <a:schemeClr val="bg2"/>
                          </a:solidFill>
                        </a:rPr>
                        <a:t>Cont</a:t>
                      </a:r>
                      <a:r>
                        <a:rPr lang="pt-PT" sz="1100" b="1" dirty="0" smtClean="0">
                          <a:solidFill>
                            <a:schemeClr val="bg2"/>
                          </a:solidFill>
                        </a:rPr>
                        <a:t>. de </a:t>
                      </a:r>
                      <a:r>
                        <a:rPr lang="pt-PT" sz="1100" b="1" dirty="0" err="1" smtClean="0">
                          <a:solidFill>
                            <a:schemeClr val="bg2"/>
                          </a:solidFill>
                        </a:rPr>
                        <a:t>Trab</a:t>
                      </a:r>
                      <a:r>
                        <a:rPr lang="pt-PT" sz="1100" b="1" dirty="0" smtClean="0">
                          <a:solidFill>
                            <a:schemeClr val="bg2"/>
                          </a:solidFill>
                        </a:rPr>
                        <a:t>. a termo ou temporários celebrados entre 01/11/2011 e 30/09/2013</a:t>
                      </a:r>
                      <a:endParaRPr lang="pt-PT" sz="11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>
                          <a:solidFill>
                            <a:schemeClr val="bg2"/>
                          </a:solidFill>
                        </a:rPr>
                        <a:t>20 dias</a:t>
                      </a:r>
                      <a:endParaRPr lang="pt-PT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>
                          <a:solidFill>
                            <a:schemeClr val="bg2"/>
                          </a:solidFill>
                        </a:rPr>
                        <a:t>18 dias</a:t>
                      </a:r>
                      <a:endParaRPr lang="pt-PT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>
                          <a:solidFill>
                            <a:schemeClr val="bg2"/>
                          </a:solidFill>
                        </a:rPr>
                        <a:t>12 dias</a:t>
                      </a:r>
                      <a:endParaRPr lang="pt-PT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</a:tr>
              <a:tr h="591183">
                <a:tc>
                  <a:txBody>
                    <a:bodyPr/>
                    <a:lstStyle/>
                    <a:p>
                      <a:pPr algn="ctr"/>
                      <a:r>
                        <a:rPr lang="pt-PT" sz="1100" b="1" dirty="0" err="1" smtClean="0">
                          <a:solidFill>
                            <a:schemeClr val="bg2"/>
                          </a:solidFill>
                        </a:rPr>
                        <a:t>Cont</a:t>
                      </a:r>
                      <a:r>
                        <a:rPr lang="pt-PT" sz="1100" b="1" dirty="0" smtClean="0">
                          <a:solidFill>
                            <a:schemeClr val="bg2"/>
                          </a:solidFill>
                        </a:rPr>
                        <a:t>. de </a:t>
                      </a:r>
                      <a:r>
                        <a:rPr lang="pt-PT" sz="1100" b="1" dirty="0" err="1" smtClean="0">
                          <a:solidFill>
                            <a:schemeClr val="bg2"/>
                          </a:solidFill>
                        </a:rPr>
                        <a:t>Trab</a:t>
                      </a:r>
                      <a:r>
                        <a:rPr lang="pt-PT" sz="1100" b="1" dirty="0" smtClean="0">
                          <a:solidFill>
                            <a:schemeClr val="bg2"/>
                          </a:solidFill>
                        </a:rPr>
                        <a:t>. a termo certo celebrado a partir de 01/10/2013</a:t>
                      </a:r>
                      <a:endParaRPr lang="pt-PT" sz="1100" b="1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>
                          <a:solidFill>
                            <a:schemeClr val="bg2"/>
                          </a:solidFill>
                        </a:rPr>
                        <a:t>18 dias</a:t>
                      </a:r>
                      <a:endParaRPr lang="pt-PT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t-PT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</a:tr>
              <a:tr h="591183">
                <a:tc>
                  <a:txBody>
                    <a:bodyPr/>
                    <a:lstStyle/>
                    <a:p>
                      <a:pPr algn="ctr"/>
                      <a:r>
                        <a:rPr lang="pt-PT" sz="1100" b="1" dirty="0" err="1" smtClean="0">
                          <a:solidFill>
                            <a:schemeClr val="bg2"/>
                          </a:solidFill>
                        </a:rPr>
                        <a:t>Cont</a:t>
                      </a:r>
                      <a:r>
                        <a:rPr lang="pt-PT" sz="1100" b="1" dirty="0" smtClean="0">
                          <a:solidFill>
                            <a:schemeClr val="bg2"/>
                          </a:solidFill>
                        </a:rPr>
                        <a:t>. de </a:t>
                      </a:r>
                      <a:r>
                        <a:rPr lang="pt-PT" sz="1100" b="1" dirty="0" err="1" smtClean="0">
                          <a:solidFill>
                            <a:schemeClr val="bg2"/>
                          </a:solidFill>
                        </a:rPr>
                        <a:t>Trab</a:t>
                      </a:r>
                      <a:r>
                        <a:rPr lang="pt-PT" sz="1100" b="1" dirty="0" smtClean="0">
                          <a:solidFill>
                            <a:schemeClr val="bg2"/>
                          </a:solidFill>
                        </a:rPr>
                        <a:t>. a termo incerto celebrado a partir de 01/10/2013</a:t>
                      </a:r>
                      <a:endParaRPr lang="pt-PT" sz="1100" b="1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>
                          <a:solidFill>
                            <a:schemeClr val="bg2"/>
                          </a:solidFill>
                        </a:rPr>
                        <a:t>18 dias</a:t>
                      </a:r>
                      <a:endParaRPr lang="pt-PT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>
                          <a:solidFill>
                            <a:schemeClr val="bg2"/>
                          </a:solidFill>
                        </a:rPr>
                        <a:t>12 dias</a:t>
                      </a:r>
                      <a:endParaRPr lang="pt-PT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</a:tr>
              <a:tr h="591183">
                <a:tc>
                  <a:txBody>
                    <a:bodyPr/>
                    <a:lstStyle/>
                    <a:p>
                      <a:pPr algn="ctr"/>
                      <a:r>
                        <a:rPr lang="pt-PT" sz="1100" b="1" dirty="0" err="1" smtClean="0">
                          <a:solidFill>
                            <a:schemeClr val="bg2"/>
                          </a:solidFill>
                        </a:rPr>
                        <a:t>Cont</a:t>
                      </a:r>
                      <a:r>
                        <a:rPr lang="pt-PT" sz="1100" b="1" dirty="0" smtClean="0">
                          <a:solidFill>
                            <a:schemeClr val="bg2"/>
                          </a:solidFill>
                        </a:rPr>
                        <a:t>. de </a:t>
                      </a:r>
                      <a:r>
                        <a:rPr lang="pt-PT" sz="1100" b="1" dirty="0" err="1" smtClean="0">
                          <a:solidFill>
                            <a:schemeClr val="bg2"/>
                          </a:solidFill>
                        </a:rPr>
                        <a:t>Trab</a:t>
                      </a:r>
                      <a:r>
                        <a:rPr lang="pt-PT" sz="1100" b="1" dirty="0" smtClean="0">
                          <a:solidFill>
                            <a:schemeClr val="bg2"/>
                          </a:solidFill>
                        </a:rPr>
                        <a:t>. por tempo indeterminado celebrados</a:t>
                      </a:r>
                      <a:r>
                        <a:rPr lang="pt-PT" sz="1100" b="1" baseline="0" dirty="0" smtClean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pt-PT" sz="1100" b="1" dirty="0" smtClean="0">
                          <a:solidFill>
                            <a:schemeClr val="bg2"/>
                          </a:solidFill>
                        </a:rPr>
                        <a:t>a partir de 01/10/2013</a:t>
                      </a:r>
                      <a:endParaRPr lang="pt-PT" sz="1100" b="1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>
                          <a:solidFill>
                            <a:schemeClr val="bg2"/>
                          </a:solidFill>
                        </a:rPr>
                        <a:t>12 dias</a:t>
                      </a:r>
                      <a:endParaRPr lang="pt-PT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>
                          <a:solidFill>
                            <a:schemeClr val="bg2"/>
                          </a:solidFill>
                        </a:rPr>
                        <a:t>12 dias</a:t>
                      </a:r>
                      <a:endParaRPr lang="pt-PT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4049720" y="332656"/>
            <a:ext cx="29899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2400" b="1" dirty="0" smtClean="0"/>
              <a:t>Exemplo Prático</a:t>
            </a:r>
            <a:endParaRPr lang="pt-PT" sz="2400" b="1" dirty="0"/>
          </a:p>
        </p:txBody>
      </p:sp>
      <p:sp>
        <p:nvSpPr>
          <p:cNvPr id="6" name="CaixaDeTexto 5"/>
          <p:cNvSpPr txBox="1"/>
          <p:nvPr/>
        </p:nvSpPr>
        <p:spPr>
          <a:xfrm>
            <a:off x="992560" y="1052736"/>
            <a:ext cx="6975185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800" b="1" dirty="0" smtClean="0"/>
              <a:t>                 </a:t>
            </a:r>
            <a:r>
              <a:rPr lang="pt-PT" sz="1800" b="1" u="sng" dirty="0" smtClean="0"/>
              <a:t>Contrato sem termo</a:t>
            </a:r>
          </a:p>
          <a:p>
            <a:endParaRPr lang="pt-PT" sz="1100" u="sng" dirty="0" smtClean="0"/>
          </a:p>
          <a:p>
            <a:pPr algn="l"/>
            <a:r>
              <a:rPr lang="pt-PT" sz="1800" dirty="0" smtClean="0"/>
              <a:t>. Admissão: 01/01/1990</a:t>
            </a:r>
          </a:p>
          <a:p>
            <a:pPr algn="l"/>
            <a:r>
              <a:rPr lang="pt-PT" sz="1800" dirty="0" smtClean="0"/>
              <a:t>. Cessação: 31/12/2013 (Despedimento Coletivo)</a:t>
            </a:r>
          </a:p>
          <a:p>
            <a:endParaRPr lang="pt-PT" sz="1800" dirty="0" smtClean="0"/>
          </a:p>
          <a:p>
            <a:endParaRPr lang="pt-PT" sz="1800" dirty="0" smtClean="0"/>
          </a:p>
          <a:p>
            <a:endParaRPr lang="pt-PT" dirty="0" smtClean="0"/>
          </a:p>
          <a:p>
            <a:endParaRPr lang="pt-PT" dirty="0" smtClean="0"/>
          </a:p>
          <a:p>
            <a:endParaRPr lang="pt-PT" dirty="0"/>
          </a:p>
        </p:txBody>
      </p:sp>
      <p:graphicFrame>
        <p:nvGraphicFramePr>
          <p:cNvPr id="7" name="Tabela 6"/>
          <p:cNvGraphicFramePr>
            <a:graphicFrameLocks noGrp="1"/>
          </p:cNvGraphicFramePr>
          <p:nvPr/>
        </p:nvGraphicFramePr>
        <p:xfrm>
          <a:off x="632520" y="2348880"/>
          <a:ext cx="8640960" cy="40821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0120"/>
                <a:gridCol w="1080120"/>
                <a:gridCol w="2160240"/>
                <a:gridCol w="2160240"/>
                <a:gridCol w="2160240"/>
              </a:tblGrid>
              <a:tr h="587855">
                <a:tc gridSpan="2">
                  <a:txBody>
                    <a:bodyPr/>
                    <a:lstStyle/>
                    <a:p>
                      <a:pPr algn="ctr"/>
                      <a:r>
                        <a:rPr lang="pt-PT" sz="1600" b="1" dirty="0" smtClean="0"/>
                        <a:t>Data da Celebração</a:t>
                      </a:r>
                      <a:endParaRPr lang="pt-PT" sz="16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pt-PT" sz="1600" dirty="0" smtClean="0"/>
                        <a:t>Períodos de Referência</a:t>
                      </a:r>
                      <a:endParaRPr lang="pt-PT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</a:tr>
              <a:tr h="839792">
                <a:tc gridSpan="2">
                  <a:txBody>
                    <a:bodyPr/>
                    <a:lstStyle/>
                    <a:p>
                      <a:pPr algn="ctr"/>
                      <a:r>
                        <a:rPr lang="pt-PT" sz="1600" b="1" dirty="0" smtClean="0"/>
                        <a:t>01/01/1990</a:t>
                      </a:r>
                      <a:endParaRPr lang="pt-PT" sz="16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600" dirty="0" smtClean="0"/>
                        <a:t>De 01/01/1990 a 31/10/2012</a:t>
                      </a:r>
                      <a:endParaRPr lang="pt-PT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600" dirty="0" smtClean="0"/>
                        <a:t>De 01/11/2012 a 30/09/2013</a:t>
                      </a:r>
                    </a:p>
                    <a:p>
                      <a:pPr algn="ctr"/>
                      <a:endParaRPr lang="pt-PT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600" dirty="0" smtClean="0"/>
                        <a:t>De</a:t>
                      </a:r>
                      <a:r>
                        <a:rPr lang="pt-PT" sz="1600" baseline="0" dirty="0" smtClean="0"/>
                        <a:t> 01/10/2013 a 31/12/2013</a:t>
                      </a:r>
                      <a:endParaRPr lang="pt-PT" sz="1600" dirty="0" smtClean="0"/>
                    </a:p>
                  </a:txBody>
                  <a:tcPr/>
                </a:tc>
              </a:tr>
              <a:tr h="945067">
                <a:tc gridSpan="2">
                  <a:txBody>
                    <a:bodyPr/>
                    <a:lstStyle/>
                    <a:p>
                      <a:pPr algn="ctr"/>
                      <a:r>
                        <a:rPr lang="pt-PT" sz="1600" b="1" baseline="0" dirty="0" smtClean="0"/>
                        <a:t>Compensação</a:t>
                      </a:r>
                      <a:endParaRPr lang="pt-PT" sz="16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600" dirty="0" smtClean="0"/>
                        <a:t>30 Dias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600" dirty="0" smtClean="0"/>
                        <a:t>(</a:t>
                      </a:r>
                      <a:r>
                        <a:rPr lang="pt-PT" sz="1600" dirty="0" err="1" smtClean="0"/>
                        <a:t>art</a:t>
                      </a:r>
                      <a:r>
                        <a:rPr lang="pt-PT" sz="1600" dirty="0" smtClean="0"/>
                        <a:t>. 6.º, n.º 1, al.</a:t>
                      </a:r>
                      <a:r>
                        <a:rPr lang="pt-PT" sz="1600" baseline="0" dirty="0" smtClean="0"/>
                        <a:t> a)</a:t>
                      </a:r>
                      <a:endParaRPr lang="pt-PT" sz="1600" dirty="0" smtClean="0"/>
                    </a:p>
                    <a:p>
                      <a:pPr algn="ctr"/>
                      <a:endParaRPr lang="pt-PT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600" dirty="0" smtClean="0"/>
                        <a:t>20 dias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600" dirty="0" smtClean="0"/>
                        <a:t>(</a:t>
                      </a:r>
                      <a:r>
                        <a:rPr lang="pt-PT" sz="1600" dirty="0" err="1" smtClean="0"/>
                        <a:t>art</a:t>
                      </a:r>
                      <a:r>
                        <a:rPr lang="pt-PT" sz="1600" dirty="0" smtClean="0"/>
                        <a:t>. 6.º, n.º 1, al.</a:t>
                      </a:r>
                      <a:r>
                        <a:rPr lang="pt-PT" sz="1600" baseline="0" dirty="0" smtClean="0"/>
                        <a:t> b)</a:t>
                      </a:r>
                      <a:endParaRPr lang="pt-PT" sz="1600" dirty="0" smtClean="0"/>
                    </a:p>
                    <a:p>
                      <a:pPr algn="ctr"/>
                      <a:endParaRPr lang="pt-PT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600" dirty="0" smtClean="0"/>
                        <a:t>12 dias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600" dirty="0" smtClean="0"/>
                        <a:t>(</a:t>
                      </a:r>
                      <a:r>
                        <a:rPr lang="pt-PT" sz="1600" dirty="0" err="1" smtClean="0"/>
                        <a:t>art</a:t>
                      </a:r>
                      <a:r>
                        <a:rPr lang="pt-PT" sz="1600" dirty="0" smtClean="0"/>
                        <a:t>. 6.º, n.º 1, al.</a:t>
                      </a:r>
                      <a:r>
                        <a:rPr lang="pt-PT" sz="1600" baseline="0" dirty="0" smtClean="0"/>
                        <a:t> c), </a:t>
                      </a:r>
                      <a:r>
                        <a:rPr lang="pt-PT" sz="1600" i="1" baseline="0" dirty="0" err="1" smtClean="0"/>
                        <a:t>ii</a:t>
                      </a:r>
                      <a:r>
                        <a:rPr lang="pt-PT" sz="1600" baseline="0" dirty="0" smtClean="0"/>
                        <a:t> e </a:t>
                      </a:r>
                      <a:r>
                        <a:rPr lang="pt-PT" sz="1600" i="1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ii</a:t>
                      </a:r>
                      <a:r>
                        <a:rPr lang="pt-PT" sz="1600" i="1" baseline="0" dirty="0" err="1" smtClean="0"/>
                        <a:t>i</a:t>
                      </a:r>
                      <a:r>
                        <a:rPr lang="pt-PT" sz="1600" i="0" baseline="0" dirty="0" smtClean="0"/>
                        <a:t>)</a:t>
                      </a:r>
                      <a:endParaRPr lang="pt-PT" sz="1600" i="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pt-PT" sz="1600" dirty="0"/>
                    </a:p>
                  </a:txBody>
                  <a:tcPr/>
                </a:tc>
              </a:tr>
              <a:tr h="1091730">
                <a:tc gridSpan="2">
                  <a:txBody>
                    <a:bodyPr/>
                    <a:lstStyle/>
                    <a:p>
                      <a:pPr algn="ctr"/>
                      <a:endParaRPr lang="pt-PT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600" dirty="0" smtClean="0"/>
                        <a:t>22 anos</a:t>
                      </a:r>
                      <a:r>
                        <a:rPr lang="pt-PT" sz="1600" baseline="0" dirty="0" smtClean="0"/>
                        <a:t>  e 10 meses x 30dias = 685 dias</a:t>
                      </a:r>
                      <a:r>
                        <a:rPr lang="pt-PT" sz="1600" dirty="0" smtClean="0"/>
                        <a:t> </a:t>
                      </a:r>
                      <a:endParaRPr lang="pt-PT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600" dirty="0" smtClean="0"/>
                        <a:t>11 meses x 20dias / 12meses= 18.33 dias</a:t>
                      </a:r>
                      <a:endParaRPr lang="pt-PT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600" dirty="0" smtClean="0"/>
                        <a:t>3 meses x 12 dias / 12 meses= 3 dias</a:t>
                      </a:r>
                      <a:endParaRPr lang="pt-PT" sz="1600" dirty="0"/>
                    </a:p>
                  </a:txBody>
                  <a:tcPr/>
                </a:tc>
              </a:tr>
              <a:tr h="495995">
                <a:tc>
                  <a:txBody>
                    <a:bodyPr/>
                    <a:lstStyle/>
                    <a:p>
                      <a:pPr algn="ctr"/>
                      <a:endParaRPr lang="pt-PT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pt-PT" sz="1600" b="1" dirty="0" smtClean="0"/>
                        <a:t>Total</a:t>
                      </a:r>
                      <a:endParaRPr lang="pt-PT" sz="1600" b="1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pt-PT" sz="1600" dirty="0" smtClean="0"/>
                        <a:t>706.33 dias</a:t>
                      </a:r>
                      <a:endParaRPr lang="pt-PT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4049719" y="332656"/>
            <a:ext cx="29899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2400" b="1" dirty="0" smtClean="0"/>
              <a:t>Exemplo Prático</a:t>
            </a:r>
            <a:endParaRPr lang="pt-PT" sz="2400" b="1" dirty="0"/>
          </a:p>
        </p:txBody>
      </p:sp>
      <p:sp>
        <p:nvSpPr>
          <p:cNvPr id="6" name="CaixaDeTexto 5"/>
          <p:cNvSpPr txBox="1"/>
          <p:nvPr/>
        </p:nvSpPr>
        <p:spPr>
          <a:xfrm>
            <a:off x="344488" y="1052736"/>
            <a:ext cx="9217024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700" b="1" dirty="0" smtClean="0"/>
              <a:t>   </a:t>
            </a:r>
            <a:r>
              <a:rPr lang="pt-PT" sz="1700" b="1" u="sng" dirty="0" smtClean="0"/>
              <a:t>Contrato a termo certo</a:t>
            </a:r>
          </a:p>
          <a:p>
            <a:endParaRPr lang="pt-PT" sz="900" u="sng" dirty="0" smtClean="0"/>
          </a:p>
          <a:p>
            <a:pPr algn="just"/>
            <a:r>
              <a:rPr lang="pt-PT" sz="1700" dirty="0" smtClean="0"/>
              <a:t>. Admissão: 01/07/2009 (duração inicial do contrato: 6 meses).</a:t>
            </a:r>
          </a:p>
          <a:p>
            <a:pPr algn="just"/>
            <a:r>
              <a:rPr lang="pt-PT" sz="1200" dirty="0" smtClean="0"/>
              <a:t>	</a:t>
            </a:r>
          </a:p>
          <a:p>
            <a:pPr algn="just"/>
            <a:r>
              <a:rPr lang="pt-PT" sz="1200" dirty="0" smtClean="0"/>
              <a:t>	</a:t>
            </a:r>
            <a:r>
              <a:rPr lang="pt-PT" sz="1700" dirty="0" smtClean="0"/>
              <a:t>Renovou-se, nos termos do </a:t>
            </a:r>
            <a:r>
              <a:rPr lang="pt-PT" sz="1700" dirty="0" err="1" smtClean="0"/>
              <a:t>art</a:t>
            </a:r>
            <a:r>
              <a:rPr lang="pt-PT" sz="1700" dirty="0" smtClean="0"/>
              <a:t>. 148.º, n.º 1, até 30/06/2012 </a:t>
            </a:r>
            <a:r>
              <a:rPr lang="pt-PT" sz="1800" dirty="0" smtClean="0"/>
              <a:t>– </a:t>
            </a:r>
            <a:r>
              <a:rPr lang="pt-PT" sz="1400" dirty="0" smtClean="0"/>
              <a:t>não pode exceder três renovações.</a:t>
            </a:r>
          </a:p>
          <a:p>
            <a:pPr algn="just"/>
            <a:r>
              <a:rPr lang="pt-PT" sz="1800" dirty="0" smtClean="0"/>
              <a:t>. </a:t>
            </a:r>
            <a:r>
              <a:rPr lang="pt-PT" sz="1700" dirty="0" smtClean="0"/>
              <a:t>Renovou-se extraordinariamente, ao abrigo da Lei n.º 3/2012,  por mais 18 meses – até 31/12/2013.</a:t>
            </a:r>
          </a:p>
          <a:p>
            <a:endParaRPr lang="pt-PT" sz="1800" dirty="0" smtClean="0"/>
          </a:p>
          <a:p>
            <a:endParaRPr lang="pt-PT" sz="1800" dirty="0" smtClean="0"/>
          </a:p>
          <a:p>
            <a:endParaRPr lang="pt-PT" dirty="0" smtClean="0"/>
          </a:p>
          <a:p>
            <a:endParaRPr lang="pt-PT" dirty="0" smtClean="0"/>
          </a:p>
          <a:p>
            <a:endParaRPr lang="pt-PT" dirty="0"/>
          </a:p>
        </p:txBody>
      </p:sp>
      <p:cxnSp>
        <p:nvCxnSpPr>
          <p:cNvPr id="8" name="Conexão em ângulos rectos 7"/>
          <p:cNvCxnSpPr/>
          <p:nvPr/>
        </p:nvCxnSpPr>
        <p:spPr bwMode="auto">
          <a:xfrm>
            <a:off x="704528" y="1844824"/>
            <a:ext cx="504056" cy="288032"/>
          </a:xfrm>
          <a:prstGeom prst="bentConnector3">
            <a:avLst>
              <a:gd name="adj1" fmla="val 50000"/>
            </a:avLst>
          </a:prstGeom>
          <a:blipFill dpi="0" rotWithShape="0">
            <a:blip r:embed="rId2" cstate="print"/>
            <a:srcRect/>
            <a:tile tx="0" ty="0" sx="100000" sy="100000" flip="none" algn="tl"/>
          </a:blipFill>
          <a:ln w="25400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/>
          </a:ln>
          <a:effectLst/>
        </p:spPr>
      </p:cxnSp>
      <p:graphicFrame>
        <p:nvGraphicFramePr>
          <p:cNvPr id="11" name="Tabela 10"/>
          <p:cNvGraphicFramePr>
            <a:graphicFrameLocks noGrp="1"/>
          </p:cNvGraphicFramePr>
          <p:nvPr/>
        </p:nvGraphicFramePr>
        <p:xfrm>
          <a:off x="272480" y="3068960"/>
          <a:ext cx="9217024" cy="3261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2128"/>
                <a:gridCol w="1152128"/>
                <a:gridCol w="2304256"/>
                <a:gridCol w="2304256"/>
                <a:gridCol w="2304256"/>
              </a:tblGrid>
              <a:tr h="571055">
                <a:tc gridSpan="2">
                  <a:txBody>
                    <a:bodyPr/>
                    <a:lstStyle/>
                    <a:p>
                      <a:pPr algn="ctr"/>
                      <a:r>
                        <a:rPr lang="pt-PT" sz="1600" b="1" dirty="0" smtClean="0"/>
                        <a:t>Data da Celebração</a:t>
                      </a:r>
                      <a:endParaRPr lang="pt-PT" sz="16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pt-PT" sz="1600" dirty="0" smtClean="0"/>
                        <a:t>Períodos de Referência</a:t>
                      </a:r>
                      <a:endParaRPr lang="pt-PT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</a:tr>
              <a:tr h="501000">
                <a:tc gridSpan="2">
                  <a:txBody>
                    <a:bodyPr/>
                    <a:lstStyle/>
                    <a:p>
                      <a:pPr algn="ctr"/>
                      <a:r>
                        <a:rPr lang="pt-PT" sz="1600" b="1" dirty="0" smtClean="0"/>
                        <a:t>01/07/2009</a:t>
                      </a:r>
                      <a:endParaRPr lang="pt-PT" sz="16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600" dirty="0" smtClean="0"/>
                        <a:t>De 01/07/2009 a 31/10/2012</a:t>
                      </a:r>
                      <a:endParaRPr lang="pt-PT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600" dirty="0" smtClean="0"/>
                        <a:t>De 01/11/2012 a 30/09/2013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600" dirty="0" smtClean="0"/>
                        <a:t>De</a:t>
                      </a:r>
                      <a:r>
                        <a:rPr lang="pt-PT" sz="1600" baseline="0" dirty="0" smtClean="0"/>
                        <a:t> 01/10/2013 a 31/12/2013</a:t>
                      </a:r>
                      <a:endParaRPr lang="pt-PT" sz="1600" dirty="0" smtClean="0"/>
                    </a:p>
                  </a:txBody>
                  <a:tcPr/>
                </a:tc>
              </a:tr>
              <a:tr h="931721">
                <a:tc gridSpan="2">
                  <a:txBody>
                    <a:bodyPr/>
                    <a:lstStyle/>
                    <a:p>
                      <a:pPr algn="ctr"/>
                      <a:r>
                        <a:rPr lang="pt-PT" sz="1600" b="1" dirty="0" smtClean="0"/>
                        <a:t>Valor</a:t>
                      </a:r>
                      <a:r>
                        <a:rPr lang="pt-PT" sz="1600" b="1" baseline="0" dirty="0" smtClean="0"/>
                        <a:t> Compensação</a:t>
                      </a:r>
                      <a:endParaRPr lang="pt-PT" sz="16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600" dirty="0" smtClean="0"/>
                        <a:t>2 Dias/mês</a:t>
                      </a:r>
                    </a:p>
                    <a:p>
                      <a:pPr algn="ctr"/>
                      <a:r>
                        <a:rPr lang="pt-PT" sz="1200" dirty="0" smtClean="0"/>
                        <a:t>(</a:t>
                      </a:r>
                      <a:r>
                        <a:rPr lang="pt-PT" sz="1200" dirty="0" err="1" smtClean="0"/>
                        <a:t>art</a:t>
                      </a:r>
                      <a:r>
                        <a:rPr lang="pt-PT" sz="1200" dirty="0" smtClean="0"/>
                        <a:t>. 6.º, n.º 1, al.</a:t>
                      </a:r>
                      <a:r>
                        <a:rPr lang="pt-PT" sz="1200" baseline="0" dirty="0" smtClean="0"/>
                        <a:t> a)</a:t>
                      </a:r>
                      <a:endParaRPr lang="pt-PT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600" dirty="0" smtClean="0"/>
                        <a:t>20 dias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200" dirty="0" smtClean="0"/>
                        <a:t>(</a:t>
                      </a:r>
                      <a:r>
                        <a:rPr lang="pt-PT" sz="1200" dirty="0" err="1" smtClean="0"/>
                        <a:t>art</a:t>
                      </a:r>
                      <a:r>
                        <a:rPr lang="pt-PT" sz="1200" dirty="0" smtClean="0"/>
                        <a:t>. 6.º, n.º 1, al.</a:t>
                      </a:r>
                      <a:r>
                        <a:rPr lang="pt-PT" sz="1200" baseline="0" dirty="0" smtClean="0"/>
                        <a:t> b)</a:t>
                      </a:r>
                      <a:endParaRPr lang="pt-PT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600" dirty="0" smtClean="0"/>
                        <a:t>12 dias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200" dirty="0" smtClean="0"/>
                        <a:t>(</a:t>
                      </a:r>
                      <a:r>
                        <a:rPr lang="pt-PT" sz="1200" dirty="0" err="1" smtClean="0"/>
                        <a:t>art</a:t>
                      </a:r>
                      <a:r>
                        <a:rPr lang="pt-PT" sz="1200" dirty="0" smtClean="0"/>
                        <a:t>. 6.º, n.º 1, al.</a:t>
                      </a:r>
                      <a:r>
                        <a:rPr lang="pt-PT" sz="1200" baseline="0" dirty="0" smtClean="0"/>
                        <a:t> c),</a:t>
                      </a:r>
                      <a:r>
                        <a:rPr lang="pt-PT" sz="1200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pt-PT" sz="1200" i="1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ii</a:t>
                      </a:r>
                      <a:r>
                        <a:rPr lang="pt-PT" sz="1200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pt-PT" sz="1200" baseline="0" dirty="0" smtClean="0"/>
                        <a:t>e </a:t>
                      </a:r>
                      <a:r>
                        <a:rPr lang="pt-PT" sz="1200" i="1" baseline="0" dirty="0" err="1" smtClean="0"/>
                        <a:t>iii</a:t>
                      </a:r>
                      <a:endParaRPr lang="pt-PT" sz="1200" i="1" dirty="0" smtClean="0"/>
                    </a:p>
                    <a:p>
                      <a:pPr algn="ctr"/>
                      <a:endParaRPr lang="pt-PT" sz="1600" dirty="0"/>
                    </a:p>
                  </a:txBody>
                  <a:tcPr/>
                </a:tc>
              </a:tr>
              <a:tr h="811499">
                <a:tc gridSpan="2">
                  <a:txBody>
                    <a:bodyPr/>
                    <a:lstStyle/>
                    <a:p>
                      <a:pPr algn="ctr"/>
                      <a:endParaRPr lang="pt-PT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600" dirty="0" smtClean="0"/>
                        <a:t>40 meses</a:t>
                      </a:r>
                      <a:r>
                        <a:rPr lang="pt-PT" sz="1600" baseline="0" dirty="0" smtClean="0"/>
                        <a:t> x 2 dias = 80 dias</a:t>
                      </a:r>
                      <a:r>
                        <a:rPr lang="pt-PT" sz="1600" dirty="0" smtClean="0"/>
                        <a:t> </a:t>
                      </a:r>
                      <a:endParaRPr lang="pt-PT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600" dirty="0" smtClean="0"/>
                        <a:t>11 meses x 20dias / 12meses= 18.33 dias</a:t>
                      </a:r>
                      <a:endParaRPr lang="pt-PT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600" dirty="0" smtClean="0"/>
                        <a:t>3 meses x 12 dias / 12 meses= 3 dias</a:t>
                      </a:r>
                      <a:endParaRPr lang="pt-PT" sz="1600" dirty="0"/>
                    </a:p>
                  </a:txBody>
                  <a:tcPr/>
                </a:tc>
              </a:tr>
              <a:tr h="330611">
                <a:tc>
                  <a:txBody>
                    <a:bodyPr/>
                    <a:lstStyle/>
                    <a:p>
                      <a:pPr algn="ctr"/>
                      <a:endParaRPr lang="pt-PT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pt-PT" sz="1600" b="1" dirty="0" smtClean="0"/>
                        <a:t>Total</a:t>
                      </a:r>
                      <a:endParaRPr lang="pt-PT" sz="1600" b="1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pt-PT" sz="1600" dirty="0" smtClean="0"/>
                        <a:t>101.33 dias</a:t>
                      </a:r>
                      <a:endParaRPr lang="pt-PT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ângulo 1"/>
          <p:cNvSpPr/>
          <p:nvPr/>
        </p:nvSpPr>
        <p:spPr>
          <a:xfrm>
            <a:off x="992560" y="2780928"/>
            <a:ext cx="8463646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2600" b="1" dirty="0" smtClean="0"/>
              <a:t>Autoridade para as Condições do Trabalho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2600" dirty="0" smtClean="0"/>
              <a:t>Centro Local do Baixo Vouga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1600" dirty="0" smtClean="0"/>
              <a:t>Avenida Dr. Lourenço Peixinho, n.º 98, 1.º, 3800-159 Aveiro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1600" dirty="0" err="1" smtClean="0">
                <a:hlinkClick r:id="rId2"/>
              </a:rPr>
              <a:t>www.act.gov.pt</a:t>
            </a:r>
            <a:endParaRPr lang="pt-PT" sz="1600" dirty="0" smtClean="0"/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pt-PT" sz="1600" dirty="0" smtClean="0"/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1600" b="1" dirty="0" smtClean="0"/>
              <a:t>Marta Andrade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efault Design">
  <a:themeElements>
    <a:clrScheme name="Default Design 15">
      <a:dk1>
        <a:srgbClr val="404E54"/>
      </a:dk1>
      <a:lt1>
        <a:srgbClr val="FFFFFF"/>
      </a:lt1>
      <a:dk2>
        <a:srgbClr val="404E54"/>
      </a:dk2>
      <a:lt2>
        <a:srgbClr val="000000"/>
      </a:lt2>
      <a:accent1>
        <a:srgbClr val="C8C8D1"/>
      </a:accent1>
      <a:accent2>
        <a:srgbClr val="5AA426"/>
      </a:accent2>
      <a:accent3>
        <a:srgbClr val="FFFFFF"/>
      </a:accent3>
      <a:accent4>
        <a:srgbClr val="354146"/>
      </a:accent4>
      <a:accent5>
        <a:srgbClr val="E0E0E5"/>
      </a:accent5>
      <a:accent6>
        <a:srgbClr val="519421"/>
      </a:accent6>
      <a:hlink>
        <a:srgbClr val="A9C215"/>
      </a:hlink>
      <a:folHlink>
        <a:srgbClr val="FF9A04"/>
      </a:folHlink>
    </a:clrScheme>
    <a:fontScheme name="Default Desig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Verdana" pitchFamily="34" charset="0"/>
            <a:ea typeface="ヒラギノ角ゴ Pro W3" pitchFamily="1" charset="-128"/>
            <a:sym typeface="Gill Sans" pitchFamily="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Verdana" pitchFamily="34" charset="0"/>
            <a:ea typeface="ヒラギノ角ゴ Pro W3" pitchFamily="1" charset="-128"/>
            <a:sym typeface="Gill Sans" pitchFamily="1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67676B"/>
        </a:dk1>
        <a:lt1>
          <a:srgbClr val="FFFFFF"/>
        </a:lt1>
        <a:dk2>
          <a:srgbClr val="67676B"/>
        </a:dk2>
        <a:lt2>
          <a:srgbClr val="000000"/>
        </a:lt2>
        <a:accent1>
          <a:srgbClr val="00A4E3"/>
        </a:accent1>
        <a:accent2>
          <a:srgbClr val="D60C8C"/>
        </a:accent2>
        <a:accent3>
          <a:srgbClr val="FFFFFF"/>
        </a:accent3>
        <a:accent4>
          <a:srgbClr val="57575A"/>
        </a:accent4>
        <a:accent5>
          <a:srgbClr val="AACFEF"/>
        </a:accent5>
        <a:accent6>
          <a:srgbClr val="C20A7E"/>
        </a:accent6>
        <a:hlink>
          <a:srgbClr val="C1D72F"/>
        </a:hlink>
        <a:folHlink>
          <a:srgbClr val="F2663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4">
        <a:dk1>
          <a:srgbClr val="67676B"/>
        </a:dk1>
        <a:lt1>
          <a:srgbClr val="FFFFFF"/>
        </a:lt1>
        <a:dk2>
          <a:srgbClr val="67676B"/>
        </a:dk2>
        <a:lt2>
          <a:srgbClr val="000000"/>
        </a:lt2>
        <a:accent1>
          <a:srgbClr val="00A4E3"/>
        </a:accent1>
        <a:accent2>
          <a:srgbClr val="D60C8C"/>
        </a:accent2>
        <a:accent3>
          <a:srgbClr val="FFFFFF"/>
        </a:accent3>
        <a:accent4>
          <a:srgbClr val="57575A"/>
        </a:accent4>
        <a:accent5>
          <a:srgbClr val="AACFEF"/>
        </a:accent5>
        <a:accent6>
          <a:srgbClr val="C20A7E"/>
        </a:accent6>
        <a:hlink>
          <a:srgbClr val="C1D72F"/>
        </a:hlink>
        <a:folHlink>
          <a:srgbClr val="EF3E2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5">
        <a:dk1>
          <a:srgbClr val="404E54"/>
        </a:dk1>
        <a:lt1>
          <a:srgbClr val="FFFFFF"/>
        </a:lt1>
        <a:dk2>
          <a:srgbClr val="404E54"/>
        </a:dk2>
        <a:lt2>
          <a:srgbClr val="000000"/>
        </a:lt2>
        <a:accent1>
          <a:srgbClr val="C8C8D1"/>
        </a:accent1>
        <a:accent2>
          <a:srgbClr val="5AA426"/>
        </a:accent2>
        <a:accent3>
          <a:srgbClr val="FFFFFF"/>
        </a:accent3>
        <a:accent4>
          <a:srgbClr val="354146"/>
        </a:accent4>
        <a:accent5>
          <a:srgbClr val="E0E0E5"/>
        </a:accent5>
        <a:accent6>
          <a:srgbClr val="519421"/>
        </a:accent6>
        <a:hlink>
          <a:srgbClr val="A9C215"/>
        </a:hlink>
        <a:folHlink>
          <a:srgbClr val="FF9A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LongProperties xmlns="http://schemas.microsoft.com/office/2006/metadata/longProperties"/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4A692D680AEEE44DA362342F6D8C163F" ma:contentTypeVersion="0" ma:contentTypeDescription="Criar um novo documento." ma:contentTypeScope="" ma:versionID="ab0e2da49e5f67c877d4b8626c347417">
  <xsd:schema xmlns:xsd="http://www.w3.org/2001/XMLSchema" xmlns:p="http://schemas.microsoft.com/office/2006/metadata/properties" targetNamespace="http://schemas.microsoft.com/office/2006/metadata/properties" ma:root="true" ma:fieldsID="25dd24a7097223bea8bbd40bdf4fcefe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údo" ma:readOnly="true"/>
        <xsd:element ref="dc:title" minOccurs="0" maxOccurs="1" ma:index="4" ma:displayName="Modelos e Manual de Norma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>
  <documentManagement/>
</p:properties>
</file>

<file path=customXml/itemProps1.xml><?xml version="1.0" encoding="utf-8"?>
<ds:datastoreItem xmlns:ds="http://schemas.openxmlformats.org/officeDocument/2006/customXml" ds:itemID="{F80D9243-F4DB-4E8A-8723-57153C54C649}">
  <ds:schemaRefs>
    <ds:schemaRef ds:uri="http://schemas.microsoft.com/office/2006/metadata/longProperties"/>
  </ds:schemaRefs>
</ds:datastoreItem>
</file>

<file path=customXml/itemProps2.xml><?xml version="1.0" encoding="utf-8"?>
<ds:datastoreItem xmlns:ds="http://schemas.openxmlformats.org/officeDocument/2006/customXml" ds:itemID="{11D59951-5F7A-4248-97F3-D58BC3B880B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3.xml><?xml version="1.0" encoding="utf-8"?>
<ds:datastoreItem xmlns:ds="http://schemas.openxmlformats.org/officeDocument/2006/customXml" ds:itemID="{14CBE7C7-8D72-4C25-808B-E1A9575DDBBF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9DE580F0-3AF6-4D87-AAD4-3CF0171A60B5}">
  <ds:schemaRefs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3734</TotalTime>
  <Pages>0</Pages>
  <Words>2646</Words>
  <Characters>0</Characters>
  <Application>Microsoft Office PowerPoint</Application>
  <PresentationFormat>Papel A4 (210x297 mm)</PresentationFormat>
  <Lines>0</Lines>
  <Paragraphs>373</Paragraphs>
  <Slides>25</Slides>
  <Notes>7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25</vt:i4>
      </vt:variant>
    </vt:vector>
  </HeadingPairs>
  <TitlesOfParts>
    <vt:vector size="26" baseType="lpstr">
      <vt:lpstr>Default Design</vt:lpstr>
      <vt:lpstr>Diapositivo 1</vt:lpstr>
      <vt:lpstr>Diapositivo 2</vt:lpstr>
      <vt:lpstr>Diapositivo 3</vt:lpstr>
      <vt:lpstr>Diapositivo 4</vt:lpstr>
      <vt:lpstr>Diapositivo 5</vt:lpstr>
      <vt:lpstr>Diapositivo 6</vt:lpstr>
      <vt:lpstr>Diapositivo 7</vt:lpstr>
      <vt:lpstr>Diapositivo 8</vt:lpstr>
      <vt:lpstr>Diapositivo 9</vt:lpstr>
      <vt:lpstr>Diapositivo 10</vt:lpstr>
      <vt:lpstr>Diapositivo 11</vt:lpstr>
      <vt:lpstr>Diapositivo 12</vt:lpstr>
      <vt:lpstr>Diapositivo 13</vt:lpstr>
      <vt:lpstr>Diapositivo 14</vt:lpstr>
      <vt:lpstr>Diapositivo 15</vt:lpstr>
      <vt:lpstr>Diapositivo 16</vt:lpstr>
      <vt:lpstr>Diapositivo 17</vt:lpstr>
      <vt:lpstr>Diapositivo 18</vt:lpstr>
      <vt:lpstr>Diapositivo 19</vt:lpstr>
      <vt:lpstr>Diapositivo 20</vt:lpstr>
      <vt:lpstr>Diapositivo 21</vt:lpstr>
      <vt:lpstr>Diapositivo 22</vt:lpstr>
      <vt:lpstr>Diapositivo 23</vt:lpstr>
      <vt:lpstr>Diapositivo 24</vt:lpstr>
      <vt:lpstr>Diapositivo 25</vt:lpstr>
    </vt:vector>
  </TitlesOfParts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Andreia Fernandes Pereira</dc:creator>
  <cp:lastModifiedBy>afpereira</cp:lastModifiedBy>
  <cp:revision>291</cp:revision>
  <cp:lastPrinted>2008-10-28T11:40:14Z</cp:lastPrinted>
  <dcterms:modified xsi:type="dcterms:W3CDTF">2013-12-11T15:15:15Z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">
    <vt:lpwstr>Documento</vt:lpwstr>
  </property>
</Properties>
</file>