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516" r:id="rId3"/>
    <p:sldId id="517" r:id="rId4"/>
    <p:sldId id="538" r:id="rId5"/>
    <p:sldId id="533" r:id="rId6"/>
    <p:sldId id="518" r:id="rId7"/>
    <p:sldId id="534" r:id="rId8"/>
    <p:sldId id="519" r:id="rId9"/>
    <p:sldId id="535" r:id="rId10"/>
    <p:sldId id="520" r:id="rId11"/>
    <p:sldId id="536" r:id="rId12"/>
    <p:sldId id="521" r:id="rId13"/>
    <p:sldId id="522" r:id="rId14"/>
    <p:sldId id="539" r:id="rId15"/>
    <p:sldId id="523" r:id="rId16"/>
    <p:sldId id="541" r:id="rId17"/>
    <p:sldId id="540" r:id="rId18"/>
    <p:sldId id="524" r:id="rId19"/>
    <p:sldId id="542" r:id="rId20"/>
    <p:sldId id="543" r:id="rId21"/>
    <p:sldId id="525" r:id="rId22"/>
    <p:sldId id="526" r:id="rId23"/>
    <p:sldId id="544" r:id="rId24"/>
    <p:sldId id="547" r:id="rId25"/>
    <p:sldId id="546" r:id="rId26"/>
    <p:sldId id="527" r:id="rId27"/>
    <p:sldId id="548" r:id="rId28"/>
    <p:sldId id="549" r:id="rId29"/>
    <p:sldId id="528" r:id="rId30"/>
    <p:sldId id="551" r:id="rId31"/>
    <p:sldId id="550" r:id="rId32"/>
    <p:sldId id="552" r:id="rId33"/>
    <p:sldId id="529" r:id="rId34"/>
    <p:sldId id="553" r:id="rId35"/>
    <p:sldId id="554" r:id="rId36"/>
    <p:sldId id="555" r:id="rId37"/>
    <p:sldId id="556" r:id="rId38"/>
    <p:sldId id="562" r:id="rId39"/>
    <p:sldId id="557" r:id="rId40"/>
    <p:sldId id="563" r:id="rId41"/>
    <p:sldId id="558" r:id="rId42"/>
    <p:sldId id="564" r:id="rId43"/>
    <p:sldId id="559" r:id="rId44"/>
    <p:sldId id="565" r:id="rId45"/>
    <p:sldId id="560" r:id="rId46"/>
    <p:sldId id="566" r:id="rId47"/>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88" autoAdjust="0"/>
    <p:restoredTop sz="94660"/>
  </p:normalViewPr>
  <p:slideViewPr>
    <p:cSldViewPr>
      <p:cViewPr varScale="1">
        <p:scale>
          <a:sx n="83" d="100"/>
          <a:sy n="83" d="100"/>
        </p:scale>
        <p:origin x="168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DB9E3A-8287-4A39-8F73-68145CF01BAA}" type="datetimeFigureOut">
              <a:rPr lang="en-US" smtClean="0"/>
              <a:t>10/28/2021</a:t>
            </a:fld>
            <a:endParaRPr lang="en-US"/>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CE4FA1-8AB4-4AEF-AD35-97AA90B0FAA0}" type="slidenum">
              <a:rPr lang="en-US" smtClean="0"/>
              <a:t>‹nº›</a:t>
            </a:fld>
            <a:endParaRPr lang="en-US"/>
          </a:p>
        </p:txBody>
      </p:sp>
    </p:spTree>
    <p:extLst>
      <p:ext uri="{BB962C8B-B14F-4D97-AF65-F5344CB8AC3E}">
        <p14:creationId xmlns:p14="http://schemas.microsoft.com/office/powerpoint/2010/main" val="666344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dirty="0"/>
          </a:p>
        </p:txBody>
      </p:sp>
      <p:sp>
        <p:nvSpPr>
          <p:cNvPr id="4" name="Marcador de Posição do Número do Diapositivo 3"/>
          <p:cNvSpPr>
            <a:spLocks noGrp="1"/>
          </p:cNvSpPr>
          <p:nvPr>
            <p:ph type="sldNum" sz="quarter" idx="10"/>
          </p:nvPr>
        </p:nvSpPr>
        <p:spPr/>
        <p:txBody>
          <a:bodyPr/>
          <a:lstStyle/>
          <a:p>
            <a:fld id="{4ECE4FA1-8AB4-4AEF-AD35-97AA90B0FAA0}" type="slidenum">
              <a:rPr lang="en-US" smtClean="0"/>
              <a:t>24</a:t>
            </a:fld>
            <a:endParaRPr lang="en-US"/>
          </a:p>
        </p:txBody>
      </p:sp>
    </p:spTree>
    <p:extLst>
      <p:ext uri="{BB962C8B-B14F-4D97-AF65-F5344CB8AC3E}">
        <p14:creationId xmlns:p14="http://schemas.microsoft.com/office/powerpoint/2010/main" val="1376528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dirty="0"/>
          </a:p>
        </p:txBody>
      </p:sp>
      <p:sp>
        <p:nvSpPr>
          <p:cNvPr id="4" name="Marcador de Posição do Número do Diapositivo 3"/>
          <p:cNvSpPr>
            <a:spLocks noGrp="1"/>
          </p:cNvSpPr>
          <p:nvPr>
            <p:ph type="sldNum" sz="quarter" idx="10"/>
          </p:nvPr>
        </p:nvSpPr>
        <p:spPr/>
        <p:txBody>
          <a:bodyPr/>
          <a:lstStyle/>
          <a:p>
            <a:fld id="{4ECE4FA1-8AB4-4AEF-AD35-97AA90B0FAA0}" type="slidenum">
              <a:rPr lang="en-US" smtClean="0"/>
              <a:t>25</a:t>
            </a:fld>
            <a:endParaRPr lang="en-US"/>
          </a:p>
        </p:txBody>
      </p:sp>
    </p:spTree>
    <p:extLst>
      <p:ext uri="{BB962C8B-B14F-4D97-AF65-F5344CB8AC3E}">
        <p14:creationId xmlns:p14="http://schemas.microsoft.com/office/powerpoint/2010/main" val="1376528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PT" smtClean="0"/>
              <a:t>Clique para editar o estilo</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PT" smtClean="0"/>
              <a:t>Faça clique para editar o estilo</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286770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670374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BR"/>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889692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e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601578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PT" smtClean="0"/>
              <a:t>Clique para editar o estilo</a:t>
            </a:r>
            <a:endParaRPr lang="pt-BR"/>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7" name="Marcador de Posição da Data 6"/>
          <p:cNvSpPr>
            <a:spLocks noGrp="1"/>
          </p:cNvSpPr>
          <p:nvPr>
            <p:ph type="dt" sz="half" idx="10"/>
          </p:nvPr>
        </p:nvSpPr>
        <p:spPr/>
        <p:txBody>
          <a:bodyPr/>
          <a:lstStyle/>
          <a:p>
            <a:fld id="{9335A6D6-9DE4-4A48-A204-ECA82EE2701C}" type="datetimeFigureOut">
              <a:rPr lang="pt-BR" smtClean="0"/>
              <a:t>28/10/2021</a:t>
            </a:fld>
            <a:endParaRPr lang="pt-BR"/>
          </a:p>
        </p:txBody>
      </p:sp>
      <p:sp>
        <p:nvSpPr>
          <p:cNvPr id="8" name="Marcador de Posição do Rodapé 7"/>
          <p:cNvSpPr>
            <a:spLocks noGrp="1"/>
          </p:cNvSpPr>
          <p:nvPr>
            <p:ph type="ftr" sz="quarter" idx="11"/>
          </p:nvPr>
        </p:nvSpPr>
        <p:spPr/>
        <p:txBody>
          <a:bodyPr/>
          <a:lstStyle/>
          <a:p>
            <a:endParaRPr lang="pt-BR"/>
          </a:p>
        </p:txBody>
      </p:sp>
      <p:sp>
        <p:nvSpPr>
          <p:cNvPr id="9" name="Marcador de Posição do Número do Diapositivo 8"/>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06195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a Data 2"/>
          <p:cNvSpPr>
            <a:spLocks noGrp="1"/>
          </p:cNvSpPr>
          <p:nvPr>
            <p:ph type="dt" sz="half" idx="10"/>
          </p:nvPr>
        </p:nvSpPr>
        <p:spPr/>
        <p:txBody>
          <a:bodyPr/>
          <a:lstStyle/>
          <a:p>
            <a:fld id="{9335A6D6-9DE4-4A48-A204-ECA82EE2701C}" type="datetimeFigureOut">
              <a:rPr lang="pt-BR" smtClean="0"/>
              <a:t>28/10/2021</a:t>
            </a:fld>
            <a:endParaRPr lang="pt-BR"/>
          </a:p>
        </p:txBody>
      </p:sp>
      <p:sp>
        <p:nvSpPr>
          <p:cNvPr id="4" name="Marcador de Posição do Rodapé 3"/>
          <p:cNvSpPr>
            <a:spLocks noGrp="1"/>
          </p:cNvSpPr>
          <p:nvPr>
            <p:ph type="ftr" sz="quarter" idx="11"/>
          </p:nvPr>
        </p:nvSpPr>
        <p:spPr/>
        <p:txBody>
          <a:bodyPr/>
          <a:lstStyle/>
          <a:p>
            <a:endParaRPr lang="pt-BR"/>
          </a:p>
        </p:txBody>
      </p:sp>
      <p:sp>
        <p:nvSpPr>
          <p:cNvPr id="5" name="Marcador de Posição do Número do Diapositivo 4"/>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787836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9335A6D6-9DE4-4A48-A204-ECA82EE2701C}" type="datetimeFigureOut">
              <a:rPr lang="pt-BR" smtClean="0"/>
              <a:t>28/10/2021</a:t>
            </a:fld>
            <a:endParaRPr lang="pt-BR"/>
          </a:p>
        </p:txBody>
      </p:sp>
      <p:sp>
        <p:nvSpPr>
          <p:cNvPr id="3" name="Marcador de Posição do Rodapé 2"/>
          <p:cNvSpPr>
            <a:spLocks noGrp="1"/>
          </p:cNvSpPr>
          <p:nvPr>
            <p:ph type="ftr" sz="quarter" idx="11"/>
          </p:nvPr>
        </p:nvSpPr>
        <p:spPr/>
        <p:txBody>
          <a:bodyPr/>
          <a:lstStyle/>
          <a:p>
            <a:endParaRPr lang="pt-BR"/>
          </a:p>
        </p:txBody>
      </p:sp>
      <p:sp>
        <p:nvSpPr>
          <p:cNvPr id="4" name="Marcador de Posição do Número do Diapositivo 3"/>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054328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PT" smtClean="0"/>
              <a:t>Clique para editar o estilo</a:t>
            </a:r>
            <a:endParaRPr lang="pt-BR"/>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028756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PT" smtClean="0"/>
              <a:t>Clique para editar o estilo</a:t>
            </a:r>
            <a:endParaRPr lang="pt-BR"/>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410235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3230339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PT" smtClean="0"/>
              <a:t>Clique para editar o estilo</a:t>
            </a:r>
            <a:endParaRPr lang="pt-BR"/>
          </a:p>
        </p:txBody>
      </p:sp>
      <p:sp>
        <p:nvSpPr>
          <p:cNvPr id="3" name="Marcador de Posição de Texto Vertical 2"/>
          <p:cNvSpPr>
            <a:spLocks noGrp="1"/>
          </p:cNvSpPr>
          <p:nvPr>
            <p:ph type="body" orient="vert" idx="1"/>
          </p:nvPr>
        </p:nvSpPr>
        <p:spPr>
          <a:xfrm>
            <a:off x="457200" y="274638"/>
            <a:ext cx="6019800" cy="5851525"/>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525891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PT" smtClean="0"/>
              <a:t>Clique para editar o estilo</a:t>
            </a:r>
            <a:endParaRPr lang="pt-BR"/>
          </a:p>
        </p:txBody>
      </p:sp>
      <p:sp>
        <p:nvSpPr>
          <p:cNvPr id="3" name="Marcador de Posição do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Marcador de Posição do Número do Diapositivo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A3B00-265E-452F-997F-30AB015DA61A}" type="slidenum">
              <a:rPr lang="pt-BR" smtClean="0"/>
              <a:t>‹nº›</a:t>
            </a:fld>
            <a:endParaRPr lang="pt-BR"/>
          </a:p>
        </p:txBody>
      </p:sp>
    </p:spTree>
    <p:extLst>
      <p:ext uri="{BB962C8B-B14F-4D97-AF65-F5344CB8AC3E}">
        <p14:creationId xmlns:p14="http://schemas.microsoft.com/office/powerpoint/2010/main" val="367058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8000" r="-18000"/>
          </a:stretch>
        </a:blipFill>
        <a:effectLst/>
      </p:bgPr>
    </p:bg>
    <p:spTree>
      <p:nvGrpSpPr>
        <p:cNvPr id="1" name=""/>
        <p:cNvGrpSpPr/>
        <p:nvPr/>
      </p:nvGrpSpPr>
      <p:grpSpPr>
        <a:xfrm>
          <a:off x="0" y="0"/>
          <a:ext cx="0" cy="0"/>
          <a:chOff x="0" y="0"/>
          <a:chExt cx="0" cy="0"/>
        </a:xfrm>
      </p:grpSpPr>
      <p:sp>
        <p:nvSpPr>
          <p:cNvPr id="4" name="Título 3"/>
          <p:cNvSpPr>
            <a:spLocks noGrp="1"/>
          </p:cNvSpPr>
          <p:nvPr>
            <p:ph type="ctrTitle"/>
          </p:nvPr>
        </p:nvSpPr>
        <p:spPr>
          <a:xfrm>
            <a:off x="683568" y="2130425"/>
            <a:ext cx="7774632" cy="2234679"/>
          </a:xfrm>
        </p:spPr>
        <p:txBody>
          <a:bodyPr>
            <a:normAutofit/>
          </a:bodyPr>
          <a:lstStyle/>
          <a:p>
            <a:r>
              <a:rPr lang="pt-PT" altLang="en-US" b="1" u="sng" dirty="0" smtClean="0">
                <a:solidFill>
                  <a:schemeClr val="tx2"/>
                </a:solidFill>
              </a:rPr>
              <a:t/>
            </a:r>
            <a:br>
              <a:rPr lang="pt-PT" altLang="en-US" b="1" u="sng" dirty="0" smtClean="0">
                <a:solidFill>
                  <a:schemeClr val="tx2"/>
                </a:solidFill>
              </a:rPr>
            </a:br>
            <a:endParaRPr lang="pt-BR" dirty="0"/>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6237312"/>
            <a:ext cx="514009" cy="268992"/>
          </a:xfrm>
          <a:prstGeom prst="rect">
            <a:avLst/>
          </a:prstGeom>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1807" y="6237312"/>
            <a:ext cx="623135" cy="340612"/>
          </a:xfrm>
          <a:prstGeom prst="rect">
            <a:avLst/>
          </a:prstGeom>
        </p:spPr>
      </p:pic>
      <p:sp>
        <p:nvSpPr>
          <p:cNvPr id="7" name="Rectangle 2"/>
          <p:cNvSpPr>
            <a:spLocks noGrp="1" noChangeArrowheads="1"/>
          </p:cNvSpPr>
          <p:nvPr>
            <p:ph type="subTitle" idx="1"/>
          </p:nvPr>
        </p:nvSpPr>
        <p:spPr>
          <a:xfrm>
            <a:off x="422560" y="2132856"/>
            <a:ext cx="8370888" cy="3865562"/>
          </a:xfrm>
        </p:spPr>
        <p:txBody>
          <a:bodyPr/>
          <a:lstStyle/>
          <a:p>
            <a:pPr eaLnBrk="1" hangingPunct="1"/>
            <a:endParaRPr lang="pt-PT" altLang="en-US" dirty="0" smtClean="0">
              <a:solidFill>
                <a:schemeClr val="tx2">
                  <a:lumMod val="75000"/>
                </a:schemeClr>
              </a:solidFill>
            </a:endParaRPr>
          </a:p>
          <a:p>
            <a:pPr eaLnBrk="1" hangingPunct="1"/>
            <a:r>
              <a:rPr lang="pt-PT" altLang="en-US" dirty="0" smtClean="0">
                <a:solidFill>
                  <a:schemeClr val="tx2">
                    <a:lumMod val="75000"/>
                  </a:schemeClr>
                </a:solidFill>
              </a:rPr>
              <a:t>Curso de Preparação para o Exame da OCC</a:t>
            </a:r>
          </a:p>
          <a:p>
            <a:pPr eaLnBrk="1" hangingPunct="1"/>
            <a:endParaRPr lang="pt-PT" altLang="en-US" dirty="0" smtClean="0">
              <a:solidFill>
                <a:schemeClr val="tx2">
                  <a:lumMod val="75000"/>
                </a:schemeClr>
              </a:solidFill>
            </a:endParaRPr>
          </a:p>
        </p:txBody>
      </p:sp>
      <p:sp>
        <p:nvSpPr>
          <p:cNvPr id="2" name="Rectângulo 1"/>
          <p:cNvSpPr/>
          <p:nvPr/>
        </p:nvSpPr>
        <p:spPr>
          <a:xfrm>
            <a:off x="982719" y="2348880"/>
            <a:ext cx="7272808" cy="1384995"/>
          </a:xfrm>
          <a:prstGeom prst="rect">
            <a:avLst/>
          </a:prstGeom>
        </p:spPr>
        <p:txBody>
          <a:bodyPr wrap="square">
            <a:spAutoFit/>
          </a:bodyPr>
          <a:lstStyle/>
          <a:p>
            <a:pPr algn="ctr"/>
            <a:endParaRPr lang="pt-PT" altLang="en-US" sz="2800" b="1" i="1" dirty="0">
              <a:solidFill>
                <a:schemeClr val="tx2">
                  <a:lumMod val="75000"/>
                </a:schemeClr>
              </a:solidFill>
            </a:endParaRPr>
          </a:p>
          <a:p>
            <a:pPr algn="ctr"/>
            <a:endParaRPr lang="pt-PT" altLang="en-US" sz="2800" b="1" dirty="0">
              <a:solidFill>
                <a:schemeClr val="tx2">
                  <a:lumMod val="75000"/>
                </a:schemeClr>
              </a:solidFill>
            </a:endParaRPr>
          </a:p>
          <a:p>
            <a:pPr algn="ctr"/>
            <a:r>
              <a:rPr lang="pt-PT" altLang="en-US" sz="2800" b="1" dirty="0" smtClean="0">
                <a:solidFill>
                  <a:schemeClr val="tx2">
                    <a:lumMod val="75000"/>
                  </a:schemeClr>
                </a:solidFill>
              </a:rPr>
              <a:t>Resolução Exercícios IRC</a:t>
            </a:r>
          </a:p>
        </p:txBody>
      </p:sp>
    </p:spTree>
    <p:extLst>
      <p:ext uri="{BB962C8B-B14F-4D97-AF65-F5344CB8AC3E}">
        <p14:creationId xmlns:p14="http://schemas.microsoft.com/office/powerpoint/2010/main" val="319601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2677656"/>
          </a:xfrm>
          <a:prstGeom prst="rect">
            <a:avLst/>
          </a:prstGeom>
          <a:noFill/>
        </p:spPr>
        <p:txBody>
          <a:bodyPr wrap="square" rtlCol="0">
            <a:spAutoFit/>
          </a:bodyPr>
          <a:lstStyle/>
          <a:p>
            <a:pPr algn="ctr"/>
            <a:endParaRPr lang="pt-PT" b="1" i="1" u="sng" dirty="0" smtClean="0"/>
          </a:p>
          <a:p>
            <a:pPr algn="ctr"/>
            <a:endParaRPr lang="pt-PT" b="1" i="1" u="sng" dirty="0"/>
          </a:p>
          <a:p>
            <a:pPr algn="ctr"/>
            <a:endParaRPr lang="pt-PT" b="1" i="1" u="sng" dirty="0" smtClean="0"/>
          </a:p>
          <a:p>
            <a:pPr algn="ctr"/>
            <a:endParaRPr lang="pt-PT" sz="3200" b="1" i="1" u="sng" dirty="0"/>
          </a:p>
          <a:p>
            <a:pPr algn="ctr"/>
            <a:r>
              <a:rPr lang="pt-PT" sz="3200" b="1" i="1" u="sng" dirty="0" smtClean="0"/>
              <a:t>Exame </a:t>
            </a:r>
            <a:r>
              <a:rPr lang="pt-PT" sz="3200" b="1" i="1" u="sng" dirty="0"/>
              <a:t>30 de março de 2019</a:t>
            </a:r>
            <a:endParaRPr lang="en-US" sz="3200" dirty="0"/>
          </a:p>
          <a:p>
            <a:pPr algn="ctr"/>
            <a:r>
              <a:rPr lang="pt-PT" sz="3200" b="1" i="1" u="sng" dirty="0"/>
              <a:t>Parte I</a:t>
            </a:r>
            <a:endParaRPr lang="en-US" sz="3200" dirty="0"/>
          </a:p>
          <a:p>
            <a:endParaRPr lang="en-US" dirty="0"/>
          </a:p>
        </p:txBody>
      </p:sp>
    </p:spTree>
    <p:extLst>
      <p:ext uri="{BB962C8B-B14F-4D97-AF65-F5344CB8AC3E}">
        <p14:creationId xmlns:p14="http://schemas.microsoft.com/office/powerpoint/2010/main" val="33498955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4247317"/>
          </a:xfrm>
          <a:prstGeom prst="rect">
            <a:avLst/>
          </a:prstGeom>
          <a:noFill/>
        </p:spPr>
        <p:txBody>
          <a:bodyPr wrap="square" rtlCol="0">
            <a:spAutoFit/>
          </a:bodyPr>
          <a:lstStyle/>
          <a:p>
            <a:r>
              <a:rPr lang="pt-PT" dirty="0" smtClean="0"/>
              <a:t>A </a:t>
            </a:r>
            <a:r>
              <a:rPr lang="pt-PT" dirty="0"/>
              <a:t>empresa 4Partners S.A., no final do ano de 2018, registou uma perda por imparidade relativa </a:t>
            </a:r>
            <a:endParaRPr lang="en-US" dirty="0"/>
          </a:p>
          <a:p>
            <a:r>
              <a:rPr lang="pt-PT" dirty="0"/>
              <a:t>à totalidade dos créditos (resultantes da sua atividade normal) que detinha sobre 3 clientes, os quais estavam evidenciados em clientes de cobrança duvidosa e para os quais tinham sido tomadas as diligências necessárias para o recebimento das dívidas: </a:t>
            </a:r>
            <a:r>
              <a:rPr lang="pt-PT" i="1" dirty="0">
                <a:solidFill>
                  <a:schemeClr val="accent3">
                    <a:lumMod val="75000"/>
                  </a:schemeClr>
                </a:solidFill>
              </a:rPr>
              <a:t>sociedade A (detida pela </a:t>
            </a:r>
            <a:r>
              <a:rPr lang="pt-PT" i="1" dirty="0" smtClean="0">
                <a:solidFill>
                  <a:schemeClr val="accent3">
                    <a:lumMod val="75000"/>
                  </a:schemeClr>
                </a:solidFill>
              </a:rPr>
              <a:t>4Partners </a:t>
            </a:r>
            <a:r>
              <a:rPr lang="pt-PT" i="1" dirty="0">
                <a:solidFill>
                  <a:schemeClr val="accent3">
                    <a:lumMod val="75000"/>
                  </a:schemeClr>
                </a:solidFill>
              </a:rPr>
              <a:t>S.A. em 20%), 40 000 euros, em mora há 8 meses</a:t>
            </a:r>
            <a:r>
              <a:rPr lang="pt-PT" i="1" dirty="0"/>
              <a:t>; </a:t>
            </a:r>
            <a:r>
              <a:rPr lang="pt-PT" dirty="0">
                <a:solidFill>
                  <a:srgbClr val="002060"/>
                </a:solidFill>
              </a:rPr>
              <a:t>sociedade B (crédito reclamado judicialmente), 100 000 euros, em mora há 9 meses</a:t>
            </a:r>
            <a:r>
              <a:rPr lang="pt-PT" dirty="0"/>
              <a:t>; uma </a:t>
            </a:r>
            <a:r>
              <a:rPr lang="pt-PT" dirty="0">
                <a:solidFill>
                  <a:schemeClr val="accent2"/>
                </a:solidFill>
              </a:rPr>
              <a:t>Câmara Municipal, 80 000 euros, em mora há 24 meses. </a:t>
            </a:r>
            <a:endParaRPr lang="en-US" dirty="0">
              <a:solidFill>
                <a:schemeClr val="accent2"/>
              </a:solidFill>
            </a:endParaRPr>
          </a:p>
          <a:p>
            <a:r>
              <a:rPr lang="pt-PT" dirty="0"/>
              <a:t> </a:t>
            </a:r>
            <a:endParaRPr lang="en-US" dirty="0"/>
          </a:p>
          <a:p>
            <a:r>
              <a:rPr lang="pt-PT" dirty="0"/>
              <a:t>Questão 7.: </a:t>
            </a:r>
            <a:r>
              <a:rPr lang="pt-PT" dirty="0" smtClean="0"/>
              <a:t>(artigo 28.º-A e 28-B)</a:t>
            </a:r>
            <a:endParaRPr lang="en-US" dirty="0"/>
          </a:p>
          <a:p>
            <a:r>
              <a:rPr lang="pt-PT" dirty="0"/>
              <a:t>A perda por imparidade aceite para efeitos fiscais é de: </a:t>
            </a:r>
            <a:endParaRPr lang="en-US" dirty="0"/>
          </a:p>
          <a:p>
            <a:r>
              <a:rPr lang="pt-PT" dirty="0"/>
              <a:t>a) 100 000 euros. </a:t>
            </a:r>
            <a:endParaRPr lang="en-US" dirty="0"/>
          </a:p>
          <a:p>
            <a:r>
              <a:rPr lang="pt-PT" dirty="0"/>
              <a:t>b) 110 000 euros. </a:t>
            </a:r>
            <a:endParaRPr lang="en-US" dirty="0"/>
          </a:p>
          <a:p>
            <a:r>
              <a:rPr lang="pt-PT" dirty="0"/>
              <a:t>c) 190 000 euros. </a:t>
            </a:r>
            <a:endParaRPr lang="en-US" dirty="0"/>
          </a:p>
          <a:p>
            <a:r>
              <a:rPr lang="pt-PT" dirty="0"/>
              <a:t>d) 220 000 euros. </a:t>
            </a:r>
            <a:endParaRPr lang="en-US" dirty="0"/>
          </a:p>
        </p:txBody>
      </p:sp>
    </p:spTree>
    <p:extLst>
      <p:ext uri="{BB962C8B-B14F-4D97-AF65-F5344CB8AC3E}">
        <p14:creationId xmlns:p14="http://schemas.microsoft.com/office/powerpoint/2010/main" val="11550344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827584" y="1556792"/>
            <a:ext cx="7776864" cy="3970318"/>
          </a:xfrm>
          <a:prstGeom prst="rect">
            <a:avLst/>
          </a:prstGeom>
          <a:noFill/>
        </p:spPr>
        <p:txBody>
          <a:bodyPr wrap="square" rtlCol="0">
            <a:spAutoFit/>
          </a:bodyPr>
          <a:lstStyle/>
          <a:p>
            <a:r>
              <a:rPr lang="pt-PT" b="1" dirty="0" smtClean="0"/>
              <a:t>Perdas por imparidade (SNC – NCRF 12 …NCRF 7 /6/18… - é mais abrangente na Contabilidade  do que na fiscalidade)</a:t>
            </a:r>
          </a:p>
          <a:p>
            <a:r>
              <a:rPr lang="pt-PT" b="1" dirty="0" smtClean="0"/>
              <a:t>Na fiscalidade (CIRC): </a:t>
            </a:r>
          </a:p>
          <a:p>
            <a:r>
              <a:rPr lang="pt-PT" dirty="0"/>
              <a:t>	</a:t>
            </a:r>
            <a:r>
              <a:rPr lang="pt-PT" dirty="0" smtClean="0"/>
              <a:t>Ativos fixos não correntes (ativos fixos </a:t>
            </a:r>
            <a:r>
              <a:rPr lang="pt-PT" dirty="0" err="1" smtClean="0"/>
              <a:t>tangiveis</a:t>
            </a:r>
            <a:r>
              <a:rPr lang="pt-PT" dirty="0" smtClean="0"/>
              <a:t> / </a:t>
            </a:r>
            <a:r>
              <a:rPr lang="pt-PT" dirty="0" err="1" smtClean="0"/>
              <a:t>intangiveis</a:t>
            </a:r>
            <a:r>
              <a:rPr lang="pt-PT" dirty="0" smtClean="0"/>
              <a:t> e propriedades de investimento – artigo 31-B</a:t>
            </a:r>
          </a:p>
          <a:p>
            <a:r>
              <a:rPr lang="pt-PT" dirty="0"/>
              <a:t>	</a:t>
            </a:r>
            <a:r>
              <a:rPr lang="pt-PT" dirty="0" smtClean="0"/>
              <a:t>Inventários - artigo 28.º e 26.º n.º 4</a:t>
            </a:r>
          </a:p>
          <a:p>
            <a:r>
              <a:rPr lang="pt-PT" dirty="0"/>
              <a:t>	</a:t>
            </a:r>
            <a:r>
              <a:rPr lang="pt-PT" dirty="0" smtClean="0"/>
              <a:t>Dividas a receber (clientes) – artigo 28.º-A, e artigo 28-B</a:t>
            </a:r>
          </a:p>
          <a:p>
            <a:endParaRPr lang="pt-PT" dirty="0"/>
          </a:p>
          <a:p>
            <a:endParaRPr lang="pt-PT" dirty="0"/>
          </a:p>
          <a:p>
            <a:r>
              <a:rPr lang="pt-PT" b="1" dirty="0" smtClean="0"/>
              <a:t>Provisões</a:t>
            </a:r>
            <a:r>
              <a:rPr lang="pt-PT" dirty="0" smtClean="0"/>
              <a:t> – artigo 39.º </a:t>
            </a:r>
          </a:p>
          <a:p>
            <a:r>
              <a:rPr lang="pt-PT" dirty="0" smtClean="0"/>
              <a:t>Garantias a clientes (limite)</a:t>
            </a:r>
          </a:p>
          <a:p>
            <a:r>
              <a:rPr lang="pt-PT" dirty="0" smtClean="0"/>
              <a:t>Processos judiciais em curso</a:t>
            </a:r>
          </a:p>
          <a:p>
            <a:r>
              <a:rPr lang="pt-PT" dirty="0" smtClean="0"/>
              <a:t>Impostas pelo Banco de Portugal</a:t>
            </a:r>
          </a:p>
          <a:p>
            <a:r>
              <a:rPr lang="pt-PT" dirty="0" smtClean="0"/>
              <a:t>Ambientais</a:t>
            </a:r>
            <a:endParaRPr lang="en-US" dirty="0"/>
          </a:p>
        </p:txBody>
      </p:sp>
    </p:spTree>
    <p:extLst>
      <p:ext uri="{BB962C8B-B14F-4D97-AF65-F5344CB8AC3E}">
        <p14:creationId xmlns:p14="http://schemas.microsoft.com/office/powerpoint/2010/main" val="42426437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5355312"/>
          </a:xfrm>
          <a:prstGeom prst="rect">
            <a:avLst/>
          </a:prstGeom>
          <a:noFill/>
        </p:spPr>
        <p:txBody>
          <a:bodyPr wrap="square" rtlCol="0">
            <a:spAutoFit/>
          </a:bodyPr>
          <a:lstStyle/>
          <a:p>
            <a:r>
              <a:rPr lang="pt-PT" dirty="0" smtClean="0"/>
              <a:t>sociedade </a:t>
            </a:r>
            <a:r>
              <a:rPr lang="pt-PT" dirty="0"/>
              <a:t>A (detida pela </a:t>
            </a:r>
            <a:r>
              <a:rPr lang="pt-PT" dirty="0" smtClean="0"/>
              <a:t>4Partners </a:t>
            </a:r>
            <a:r>
              <a:rPr lang="pt-PT" dirty="0"/>
              <a:t>S.A. em 20</a:t>
            </a:r>
            <a:r>
              <a:rPr lang="pt-PT" dirty="0" smtClean="0"/>
              <a:t>%) = 40 </a:t>
            </a:r>
            <a:r>
              <a:rPr lang="pt-PT" dirty="0"/>
              <a:t>000 euros, em mora há 8 meses; </a:t>
            </a:r>
            <a:endParaRPr lang="pt-PT" dirty="0" smtClean="0"/>
          </a:p>
          <a:p>
            <a:endParaRPr lang="pt-PT" dirty="0"/>
          </a:p>
          <a:p>
            <a:r>
              <a:rPr lang="pt-PT" dirty="0" smtClean="0"/>
              <a:t>sociedade </a:t>
            </a:r>
            <a:r>
              <a:rPr lang="pt-PT" dirty="0"/>
              <a:t>B (crédito reclamado judicialmente), 100 000 euros, em mora há 9 meses; </a:t>
            </a:r>
            <a:endParaRPr lang="pt-PT" dirty="0" smtClean="0"/>
          </a:p>
          <a:p>
            <a:endParaRPr lang="pt-PT" dirty="0"/>
          </a:p>
          <a:p>
            <a:r>
              <a:rPr lang="pt-PT" dirty="0" smtClean="0"/>
              <a:t>uma </a:t>
            </a:r>
            <a:r>
              <a:rPr lang="pt-PT" dirty="0"/>
              <a:t>Câmara Municipal, 80 000 euros, em mora há 24 meses. </a:t>
            </a:r>
            <a:endParaRPr lang="en-US" dirty="0"/>
          </a:p>
          <a:p>
            <a:r>
              <a:rPr lang="pt-PT" dirty="0"/>
              <a:t> </a:t>
            </a:r>
            <a:endParaRPr lang="pt-PT" dirty="0" smtClean="0"/>
          </a:p>
          <a:p>
            <a:endParaRPr lang="pt-PT" dirty="0"/>
          </a:p>
          <a:p>
            <a:r>
              <a:rPr lang="pt-PT" dirty="0" smtClean="0"/>
              <a:t>Artigo 28.º B , n-º 3</a:t>
            </a:r>
          </a:p>
          <a:p>
            <a:endParaRPr lang="pt-PT" dirty="0" smtClean="0"/>
          </a:p>
          <a:p>
            <a:endParaRPr lang="pt-PT" dirty="0"/>
          </a:p>
          <a:p>
            <a:r>
              <a:rPr lang="pt-PT" dirty="0" smtClean="0"/>
              <a:t>Resposta: 100 000,00 – Resposta a)</a:t>
            </a:r>
          </a:p>
          <a:p>
            <a:endParaRPr lang="pt-PT" dirty="0"/>
          </a:p>
          <a:p>
            <a:r>
              <a:rPr lang="pt-PT" dirty="0" err="1" smtClean="0">
                <a:solidFill>
                  <a:srgbClr val="FF0000"/>
                </a:solidFill>
              </a:rPr>
              <a:t>Hip</a:t>
            </a:r>
            <a:r>
              <a:rPr lang="pt-PT" dirty="0" smtClean="0">
                <a:solidFill>
                  <a:srgbClr val="FF0000"/>
                </a:solidFill>
              </a:rPr>
              <a:t>. 1 - Caso o credito desta sociedade A tivesse sido reclamado judicialmente (</a:t>
            </a:r>
            <a:r>
              <a:rPr lang="pt-PT" dirty="0">
                <a:solidFill>
                  <a:srgbClr val="FF0000"/>
                </a:solidFill>
              </a:rPr>
              <a:t>detida pela 4Partners S.A. em 20%) = 40 000 euros, em mora há 8 </a:t>
            </a:r>
            <a:r>
              <a:rPr lang="pt-PT" dirty="0" smtClean="0">
                <a:solidFill>
                  <a:srgbClr val="FF0000"/>
                </a:solidFill>
              </a:rPr>
              <a:t>meses – o valor a considerar seria 40 000,00</a:t>
            </a:r>
          </a:p>
          <a:p>
            <a:endParaRPr lang="pt-PT" dirty="0">
              <a:solidFill>
                <a:srgbClr val="FF0000"/>
              </a:solidFill>
            </a:endParaRPr>
          </a:p>
          <a:p>
            <a:r>
              <a:rPr lang="pt-PT" dirty="0" err="1" smtClean="0">
                <a:solidFill>
                  <a:srgbClr val="FF0000"/>
                </a:solidFill>
              </a:rPr>
              <a:t>Hip</a:t>
            </a:r>
            <a:r>
              <a:rPr lang="pt-PT" dirty="0" smtClean="0">
                <a:solidFill>
                  <a:srgbClr val="FF0000"/>
                </a:solidFill>
              </a:rPr>
              <a:t>. 2 - </a:t>
            </a:r>
            <a:r>
              <a:rPr lang="pt-PT" dirty="0" smtClean="0"/>
              <a:t>sociedade </a:t>
            </a:r>
            <a:r>
              <a:rPr lang="pt-PT" dirty="0"/>
              <a:t>B </a:t>
            </a:r>
            <a:r>
              <a:rPr lang="pt-PT" dirty="0" smtClean="0"/>
              <a:t>100 </a:t>
            </a:r>
            <a:r>
              <a:rPr lang="pt-PT" dirty="0"/>
              <a:t>000 euros, em mora há 9 </a:t>
            </a:r>
            <a:r>
              <a:rPr lang="pt-PT" dirty="0" smtClean="0"/>
              <a:t>meses (foram apenas efetuados contatos) , apenas seria aceite 100 000*25% = 25 000,00 8artigo 28.-B n.º 2 al. a)</a:t>
            </a:r>
            <a:endParaRPr lang="pt-PT" dirty="0" smtClean="0">
              <a:solidFill>
                <a:srgbClr val="FF0000"/>
              </a:solidFill>
            </a:endParaRPr>
          </a:p>
          <a:p>
            <a:endParaRPr lang="pt-PT" dirty="0">
              <a:solidFill>
                <a:srgbClr val="FF0000"/>
              </a:solidFill>
            </a:endParaRPr>
          </a:p>
        </p:txBody>
      </p:sp>
    </p:spTree>
    <p:extLst>
      <p:ext uri="{BB962C8B-B14F-4D97-AF65-F5344CB8AC3E}">
        <p14:creationId xmlns:p14="http://schemas.microsoft.com/office/powerpoint/2010/main" val="1582470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4801314"/>
          </a:xfrm>
          <a:prstGeom prst="rect">
            <a:avLst/>
          </a:prstGeom>
          <a:noFill/>
        </p:spPr>
        <p:txBody>
          <a:bodyPr wrap="square" rtlCol="0">
            <a:spAutoFit/>
          </a:bodyPr>
          <a:lstStyle/>
          <a:p>
            <a:r>
              <a:rPr lang="pt-PT" dirty="0"/>
              <a:t>A 4Partners S.A. pretende diversificar as suas atividades e adquiriu, em janeiro de 2018, uma marca por 50 000 euros, à empresa LX, S.A. (não existem relações especiais entre ambas as empresas). A 4Partners S.A. amortizou a referida marca pelo método da linha reta, regime duodecimal, considerando uma vida útil de 10 anos, nos termos da NCRF 6 – Ativos Intangíveis, dado considerar que a marca não tem vigência temporal limitada. </a:t>
            </a:r>
            <a:endParaRPr lang="en-US" dirty="0"/>
          </a:p>
          <a:p>
            <a:r>
              <a:rPr lang="pt-PT" dirty="0"/>
              <a:t> </a:t>
            </a:r>
            <a:endParaRPr lang="pt-PT" dirty="0" smtClean="0"/>
          </a:p>
          <a:p>
            <a:r>
              <a:rPr lang="pt-PT" dirty="0" smtClean="0"/>
              <a:t>Questão </a:t>
            </a:r>
            <a:r>
              <a:rPr lang="pt-PT" dirty="0"/>
              <a:t>15.: </a:t>
            </a:r>
            <a:endParaRPr lang="en-US" dirty="0"/>
          </a:p>
          <a:p>
            <a:r>
              <a:rPr lang="pt-PT" dirty="0"/>
              <a:t>A amortização do exercício fiscal de 2018, no montante de 5 000 euros: </a:t>
            </a:r>
            <a:endParaRPr lang="en-US" dirty="0"/>
          </a:p>
          <a:p>
            <a:r>
              <a:rPr lang="pt-PT" dirty="0"/>
              <a:t>a) Concorre para o lucro tributável porque é aceite fiscalmente o valor de 5 000 euros. </a:t>
            </a:r>
            <a:endParaRPr lang="en-US" dirty="0"/>
          </a:p>
          <a:p>
            <a:r>
              <a:rPr lang="pt-PT" dirty="0"/>
              <a:t>b) Não concorre para o lucro tributável porque não é fiscalmente aceite, mas a empresa pode optar por deduzir ao lucro tributável o montante de 2 500 euros. </a:t>
            </a:r>
            <a:endParaRPr lang="en-US" dirty="0"/>
          </a:p>
          <a:p>
            <a:r>
              <a:rPr lang="pt-PT" dirty="0"/>
              <a:t>c) Concorre para o lucro tributável porque é fiscalmente aceite a amortização, e a empresa pode optar por deduzir ao lucro tributável o montante de 2 500 euros. </a:t>
            </a:r>
            <a:endParaRPr lang="en-US" dirty="0"/>
          </a:p>
          <a:p>
            <a:r>
              <a:rPr lang="pt-PT" dirty="0"/>
              <a:t>d) Nenhuma das anteriores. </a:t>
            </a:r>
            <a:endParaRPr lang="pt-PT" dirty="0" smtClean="0"/>
          </a:p>
          <a:p>
            <a:endParaRPr lang="pt-PT" dirty="0"/>
          </a:p>
          <a:p>
            <a:endParaRPr lang="en-US" dirty="0"/>
          </a:p>
          <a:p>
            <a:endParaRPr lang="en-US" dirty="0"/>
          </a:p>
        </p:txBody>
      </p:sp>
    </p:spTree>
    <p:extLst>
      <p:ext uri="{BB962C8B-B14F-4D97-AF65-F5344CB8AC3E}">
        <p14:creationId xmlns:p14="http://schemas.microsoft.com/office/powerpoint/2010/main" val="35902710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3693319"/>
          </a:xfrm>
          <a:prstGeom prst="rect">
            <a:avLst/>
          </a:prstGeom>
          <a:noFill/>
        </p:spPr>
        <p:txBody>
          <a:bodyPr wrap="square" rtlCol="0">
            <a:spAutoFit/>
          </a:bodyPr>
          <a:lstStyle/>
          <a:p>
            <a:endParaRPr lang="pt-PT" dirty="0" smtClean="0"/>
          </a:p>
          <a:p>
            <a:endParaRPr lang="pt-PT" dirty="0"/>
          </a:p>
          <a:p>
            <a:r>
              <a:rPr lang="pt-PT" dirty="0" smtClean="0"/>
              <a:t>Resolução :</a:t>
            </a:r>
          </a:p>
          <a:p>
            <a:endParaRPr lang="pt-PT" dirty="0"/>
          </a:p>
          <a:p>
            <a:r>
              <a:rPr lang="pt-PT" dirty="0" smtClean="0"/>
              <a:t>5000,00 – amortização contabilística não concorre – acresce – campo 719 </a:t>
            </a:r>
          </a:p>
          <a:p>
            <a:endParaRPr lang="pt-PT" dirty="0"/>
          </a:p>
          <a:p>
            <a:endParaRPr lang="pt-PT" dirty="0" smtClean="0"/>
          </a:p>
          <a:p>
            <a:r>
              <a:rPr lang="pt-PT" dirty="0" smtClean="0"/>
              <a:t>Artigo 45.º- A</a:t>
            </a:r>
          </a:p>
          <a:p>
            <a:r>
              <a:rPr lang="pt-PT" dirty="0" smtClean="0"/>
              <a:t>Campo 792 (deduzir) = 2500</a:t>
            </a:r>
          </a:p>
          <a:p>
            <a:endParaRPr lang="pt-PT" dirty="0"/>
          </a:p>
          <a:p>
            <a:endParaRPr lang="pt-PT" dirty="0" smtClean="0"/>
          </a:p>
          <a:p>
            <a:r>
              <a:rPr lang="pt-PT" dirty="0" smtClean="0"/>
              <a:t>Resposta </a:t>
            </a:r>
            <a:r>
              <a:rPr lang="pt-PT" dirty="0" err="1" smtClean="0"/>
              <a:t>al.b</a:t>
            </a:r>
            <a:r>
              <a:rPr lang="pt-PT" dirty="0" smtClean="0"/>
              <a:t>)</a:t>
            </a:r>
            <a:endParaRPr lang="en-US" dirty="0"/>
          </a:p>
          <a:p>
            <a:endParaRPr lang="en-US" dirty="0"/>
          </a:p>
        </p:txBody>
      </p:sp>
    </p:spTree>
    <p:extLst>
      <p:ext uri="{BB962C8B-B14F-4D97-AF65-F5344CB8AC3E}">
        <p14:creationId xmlns:p14="http://schemas.microsoft.com/office/powerpoint/2010/main" val="92151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3970318"/>
          </a:xfrm>
          <a:prstGeom prst="rect">
            <a:avLst/>
          </a:prstGeom>
          <a:noFill/>
        </p:spPr>
        <p:txBody>
          <a:bodyPr wrap="square" rtlCol="0">
            <a:spAutoFit/>
          </a:bodyPr>
          <a:lstStyle/>
          <a:p>
            <a:pPr algn="ctr"/>
            <a:r>
              <a:rPr lang="pt-PT" b="1" dirty="0"/>
              <a:t>Parte II</a:t>
            </a:r>
            <a:endParaRPr lang="en-US" dirty="0"/>
          </a:p>
          <a:p>
            <a:r>
              <a:rPr lang="pt-PT" dirty="0"/>
              <a:t> </a:t>
            </a:r>
            <a:endParaRPr lang="en-US" dirty="0"/>
          </a:p>
          <a:p>
            <a:r>
              <a:rPr lang="pt-PT" dirty="0"/>
              <a:t>Questão 26.: </a:t>
            </a:r>
            <a:endParaRPr lang="en-US" dirty="0"/>
          </a:p>
          <a:p>
            <a:r>
              <a:rPr lang="pt-PT" dirty="0"/>
              <a:t> </a:t>
            </a:r>
            <a:endParaRPr lang="en-US" dirty="0"/>
          </a:p>
          <a:p>
            <a:r>
              <a:rPr lang="pt-PT" dirty="0"/>
              <a:t>No ano N, a sociedade P SGPS, com sede em Coimbra, recebeu da sociedade A, S.A., com sede em Sevilha, sociedade onde detém 25% do capital desde N-8, lucros no valor de </a:t>
            </a:r>
            <a:r>
              <a:rPr lang="pt-PT" dirty="0" smtClean="0"/>
              <a:t/>
            </a:r>
            <a:br>
              <a:rPr lang="pt-PT" dirty="0" smtClean="0"/>
            </a:br>
            <a:r>
              <a:rPr lang="pt-PT" dirty="0" smtClean="0"/>
              <a:t>100 </a:t>
            </a:r>
            <a:r>
              <a:rPr lang="pt-PT" dirty="0"/>
              <a:t>000 euros. </a:t>
            </a:r>
            <a:endParaRPr lang="pt-PT" dirty="0" smtClean="0"/>
          </a:p>
          <a:p>
            <a:endParaRPr lang="pt-PT" dirty="0"/>
          </a:p>
          <a:p>
            <a:r>
              <a:rPr lang="pt-PT" dirty="0" smtClean="0"/>
              <a:t>Em </a:t>
            </a:r>
            <a:r>
              <a:rPr lang="pt-PT" dirty="0"/>
              <a:t>sede de IRC, os lucros recebidos pela sociedade P SGPS: </a:t>
            </a:r>
            <a:endParaRPr lang="en-US" dirty="0"/>
          </a:p>
          <a:p>
            <a:r>
              <a:rPr lang="pt-PT" dirty="0"/>
              <a:t>a) São sujeitos e não isentos. </a:t>
            </a:r>
            <a:endParaRPr lang="en-US" dirty="0"/>
          </a:p>
          <a:p>
            <a:r>
              <a:rPr lang="pt-PT" dirty="0"/>
              <a:t>b) São não sujeitos. </a:t>
            </a:r>
            <a:endParaRPr lang="en-US" dirty="0"/>
          </a:p>
          <a:p>
            <a:r>
              <a:rPr lang="pt-PT" dirty="0"/>
              <a:t>c) São sujeitos, mas isentos. </a:t>
            </a:r>
            <a:endParaRPr lang="en-US" dirty="0"/>
          </a:p>
          <a:p>
            <a:r>
              <a:rPr lang="pt-PT" dirty="0"/>
              <a:t>d) São sujeitos e isentos a 50%. </a:t>
            </a:r>
            <a:endParaRPr lang="en-US" dirty="0"/>
          </a:p>
          <a:p>
            <a:endParaRPr lang="en-US" dirty="0"/>
          </a:p>
        </p:txBody>
      </p:sp>
    </p:spTree>
    <p:extLst>
      <p:ext uri="{BB962C8B-B14F-4D97-AF65-F5344CB8AC3E}">
        <p14:creationId xmlns:p14="http://schemas.microsoft.com/office/powerpoint/2010/main" val="23511894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3139321"/>
          </a:xfrm>
          <a:prstGeom prst="rect">
            <a:avLst/>
          </a:prstGeom>
          <a:noFill/>
        </p:spPr>
        <p:txBody>
          <a:bodyPr wrap="square" rtlCol="0">
            <a:spAutoFit/>
          </a:bodyPr>
          <a:lstStyle/>
          <a:p>
            <a:pPr algn="ctr"/>
            <a:r>
              <a:rPr lang="pt-PT" b="1" dirty="0"/>
              <a:t>Parte II</a:t>
            </a:r>
            <a:endParaRPr lang="en-US" dirty="0"/>
          </a:p>
          <a:p>
            <a:r>
              <a:rPr lang="pt-PT" dirty="0"/>
              <a:t> </a:t>
            </a:r>
            <a:r>
              <a:rPr lang="pt-PT" dirty="0" smtClean="0"/>
              <a:t>Resolução:</a:t>
            </a:r>
          </a:p>
          <a:p>
            <a:endParaRPr lang="pt-PT" dirty="0"/>
          </a:p>
          <a:p>
            <a:endParaRPr lang="pt-PT" dirty="0" smtClean="0"/>
          </a:p>
          <a:p>
            <a:r>
              <a:rPr lang="pt-PT" dirty="0" smtClean="0"/>
              <a:t>Artigo 51.º</a:t>
            </a:r>
          </a:p>
          <a:p>
            <a:endParaRPr lang="pt-PT" dirty="0"/>
          </a:p>
          <a:p>
            <a:r>
              <a:rPr lang="pt-PT" dirty="0" smtClean="0"/>
              <a:t>n.º Anos de participação = detida ininterruptamente durante o ano anterior</a:t>
            </a:r>
          </a:p>
          <a:p>
            <a:r>
              <a:rPr lang="pt-PT" dirty="0" smtClean="0"/>
              <a:t>Participação &gt; 10%</a:t>
            </a:r>
          </a:p>
          <a:p>
            <a:r>
              <a:rPr lang="pt-PT" dirty="0" smtClean="0"/>
              <a:t>Empresa que distribui tem sede em Espanha (sujeita a imposto s/ rendimento)</a:t>
            </a:r>
          </a:p>
          <a:p>
            <a:endParaRPr lang="pt-PT" dirty="0"/>
          </a:p>
          <a:p>
            <a:r>
              <a:rPr lang="pt-PT" dirty="0" smtClean="0"/>
              <a:t>Resposta al. c)</a:t>
            </a:r>
            <a:endParaRPr lang="en-US" dirty="0"/>
          </a:p>
        </p:txBody>
      </p:sp>
    </p:spTree>
    <p:extLst>
      <p:ext uri="{BB962C8B-B14F-4D97-AF65-F5344CB8AC3E}">
        <p14:creationId xmlns:p14="http://schemas.microsoft.com/office/powerpoint/2010/main" val="11425884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2585323"/>
          </a:xfrm>
          <a:prstGeom prst="rect">
            <a:avLst/>
          </a:prstGeom>
          <a:noFill/>
        </p:spPr>
        <p:txBody>
          <a:bodyPr wrap="square" rtlCol="0">
            <a:spAutoFit/>
          </a:bodyPr>
          <a:lstStyle/>
          <a:p>
            <a:pPr algn="ctr"/>
            <a:r>
              <a:rPr lang="pt-PT" b="1" dirty="0"/>
              <a:t>Parte II</a:t>
            </a:r>
            <a:endParaRPr lang="en-US" dirty="0"/>
          </a:p>
          <a:p>
            <a:r>
              <a:rPr lang="pt-PT" dirty="0"/>
              <a:t> Questão 27.: </a:t>
            </a:r>
            <a:endParaRPr lang="en-US" dirty="0"/>
          </a:p>
          <a:p>
            <a:endParaRPr lang="en-US" dirty="0"/>
          </a:p>
          <a:p>
            <a:r>
              <a:rPr lang="pt-PT" dirty="0"/>
              <a:t>A sociedade XM, Lda., enquadrada no regime geral de tributação em IRC, apurou desde a data da sua constituição os seguintes resultados fiscais, representando os valores entre parêntesis prejuízos fiscais, e lucros tributáveis os restantes (em euros): </a:t>
            </a:r>
            <a:endParaRPr lang="en-US" dirty="0"/>
          </a:p>
          <a:p>
            <a:endParaRPr lang="pt-PT" dirty="0" smtClean="0"/>
          </a:p>
          <a:p>
            <a:endParaRPr lang="pt-PT" dirty="0"/>
          </a:p>
          <a:p>
            <a:endParaRPr lang="en-US" dirty="0"/>
          </a:p>
        </p:txBody>
      </p:sp>
      <p:graphicFrame>
        <p:nvGraphicFramePr>
          <p:cNvPr id="5" name="Tabela 4"/>
          <p:cNvGraphicFramePr>
            <a:graphicFrameLocks noGrp="1"/>
          </p:cNvGraphicFramePr>
          <p:nvPr>
            <p:extLst>
              <p:ext uri="{D42A27DB-BD31-4B8C-83A1-F6EECF244321}">
                <p14:modId xmlns:p14="http://schemas.microsoft.com/office/powerpoint/2010/main" val="1954057654"/>
              </p:ext>
            </p:extLst>
          </p:nvPr>
        </p:nvGraphicFramePr>
        <p:xfrm>
          <a:off x="1259629" y="3212975"/>
          <a:ext cx="6624738" cy="1153170"/>
        </p:xfrm>
        <a:graphic>
          <a:graphicData uri="http://schemas.openxmlformats.org/drawingml/2006/table">
            <a:tbl>
              <a:tblPr firstRow="1" firstCol="1" bandRow="1">
                <a:tableStyleId>{5C22544A-7EE6-4342-B048-85BDC9FD1C3A}</a:tableStyleId>
              </a:tblPr>
              <a:tblGrid>
                <a:gridCol w="1512400">
                  <a:extLst>
                    <a:ext uri="{9D8B030D-6E8A-4147-A177-3AD203B41FA5}">
                      <a16:colId xmlns:a16="http://schemas.microsoft.com/office/drawing/2014/main" val="20000"/>
                    </a:ext>
                  </a:extLst>
                </a:gridCol>
                <a:gridCol w="1661510">
                  <a:extLst>
                    <a:ext uri="{9D8B030D-6E8A-4147-A177-3AD203B41FA5}">
                      <a16:colId xmlns:a16="http://schemas.microsoft.com/office/drawing/2014/main" val="20001"/>
                    </a:ext>
                  </a:extLst>
                </a:gridCol>
                <a:gridCol w="1576304">
                  <a:extLst>
                    <a:ext uri="{9D8B030D-6E8A-4147-A177-3AD203B41FA5}">
                      <a16:colId xmlns:a16="http://schemas.microsoft.com/office/drawing/2014/main" val="20002"/>
                    </a:ext>
                  </a:extLst>
                </a:gridCol>
                <a:gridCol w="1874524">
                  <a:extLst>
                    <a:ext uri="{9D8B030D-6E8A-4147-A177-3AD203B41FA5}">
                      <a16:colId xmlns:a16="http://schemas.microsoft.com/office/drawing/2014/main" val="20003"/>
                    </a:ext>
                  </a:extLst>
                </a:gridCol>
              </a:tblGrid>
              <a:tr h="107443">
                <a:tc>
                  <a:txBody>
                    <a:bodyPr/>
                    <a:lstStyle/>
                    <a:p>
                      <a:pPr algn="ctr">
                        <a:lnSpc>
                          <a:spcPct val="150000"/>
                        </a:lnSpc>
                        <a:spcAft>
                          <a:spcPts val="0"/>
                        </a:spcAft>
                      </a:pPr>
                      <a:r>
                        <a:rPr lang="en-US" sz="1100" dirty="0">
                          <a:effectLst/>
                        </a:rPr>
                        <a:t>2014</a:t>
                      </a:r>
                      <a:endParaRPr lang="en-US" sz="800" dirty="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2015</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2016</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2017</a:t>
                      </a:r>
                      <a:endParaRPr lang="en-US" sz="800">
                        <a:effectLst/>
                        <a:latin typeface="Arial"/>
                        <a:ea typeface="Times New Roman"/>
                        <a:cs typeface="Times New Roman"/>
                      </a:endParaRPr>
                    </a:p>
                  </a:txBody>
                  <a:tcPr marL="68580" marR="68580" marT="0" marB="0" anchor="b"/>
                </a:tc>
                <a:extLst>
                  <a:ext uri="{0D108BD9-81ED-4DB2-BD59-A6C34878D82A}">
                    <a16:rowId xmlns:a16="http://schemas.microsoft.com/office/drawing/2014/main" val="10000"/>
                  </a:ext>
                </a:extLst>
              </a:tr>
              <a:tr h="250940">
                <a:tc>
                  <a:txBody>
                    <a:bodyPr/>
                    <a:lstStyle/>
                    <a:p>
                      <a:pPr algn="ctr">
                        <a:lnSpc>
                          <a:spcPct val="150000"/>
                        </a:lnSpc>
                        <a:spcAft>
                          <a:spcPts val="0"/>
                        </a:spcAft>
                      </a:pPr>
                      <a:r>
                        <a:rPr lang="en-US" sz="1100">
                          <a:effectLst/>
                        </a:rPr>
                        <a:t>-50000</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80000</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-50000</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en-US" sz="1100">
                          <a:effectLst/>
                        </a:rPr>
                        <a:t>30000</a:t>
                      </a:r>
                      <a:endParaRPr lang="en-US" sz="800">
                        <a:effectLst/>
                        <a:latin typeface="Arial"/>
                        <a:ea typeface="Times New Roman"/>
                        <a:cs typeface="Times New Roman"/>
                      </a:endParaRPr>
                    </a:p>
                  </a:txBody>
                  <a:tcPr marL="68580" marR="68580" marT="0" marB="0" anchor="b"/>
                </a:tc>
                <a:extLst>
                  <a:ext uri="{0D108BD9-81ED-4DB2-BD59-A6C34878D82A}">
                    <a16:rowId xmlns:a16="http://schemas.microsoft.com/office/drawing/2014/main" val="10001"/>
                  </a:ext>
                </a:extLst>
              </a:tr>
              <a:tr h="650250">
                <a:tc>
                  <a:txBody>
                    <a:bodyPr/>
                    <a:lstStyle/>
                    <a:p>
                      <a:pPr algn="ctr">
                        <a:lnSpc>
                          <a:spcPct val="150000"/>
                        </a:lnSpc>
                        <a:spcAft>
                          <a:spcPts val="0"/>
                        </a:spcAft>
                      </a:pPr>
                      <a:r>
                        <a:rPr lang="en-US" sz="1100" dirty="0">
                          <a:effectLst/>
                        </a:rPr>
                        <a:t> </a:t>
                      </a:r>
                      <a:endParaRPr lang="en-US" sz="800" dirty="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pt-PT" sz="1100" dirty="0">
                          <a:effectLst/>
                        </a:rPr>
                        <a:t>Lucro Apurado por </a:t>
                      </a:r>
                      <a:r>
                        <a:rPr lang="pt-PT" sz="1100" dirty="0" err="1">
                          <a:effectLst/>
                        </a:rPr>
                        <a:t>Met</a:t>
                      </a:r>
                      <a:r>
                        <a:rPr lang="pt-PT" sz="1100" dirty="0">
                          <a:effectLst/>
                        </a:rPr>
                        <a:t> Indiretos</a:t>
                      </a:r>
                      <a:endParaRPr lang="en-US" sz="800" dirty="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pt-PT" sz="1100">
                          <a:effectLst/>
                        </a:rPr>
                        <a:t> </a:t>
                      </a:r>
                      <a:endParaRPr lang="en-US" sz="800">
                        <a:effectLst/>
                        <a:latin typeface="Arial"/>
                        <a:ea typeface="Times New Roman"/>
                        <a:cs typeface="Times New Roman"/>
                      </a:endParaRPr>
                    </a:p>
                  </a:txBody>
                  <a:tcPr marL="68580" marR="68580" marT="0" marB="0" anchor="b"/>
                </a:tc>
                <a:tc>
                  <a:txBody>
                    <a:bodyPr/>
                    <a:lstStyle/>
                    <a:p>
                      <a:pPr algn="ctr">
                        <a:lnSpc>
                          <a:spcPct val="150000"/>
                        </a:lnSpc>
                        <a:spcAft>
                          <a:spcPts val="0"/>
                        </a:spcAft>
                      </a:pPr>
                      <a:r>
                        <a:rPr lang="pt-PT" sz="1100" dirty="0">
                          <a:effectLst/>
                        </a:rPr>
                        <a:t>Lucro apurado pelo rendimento real</a:t>
                      </a:r>
                      <a:endParaRPr lang="en-US" sz="800" dirty="0">
                        <a:effectLst/>
                        <a:latin typeface="Arial"/>
                        <a:ea typeface="Times New Roman"/>
                        <a:cs typeface="Times New Roman"/>
                      </a:endParaRPr>
                    </a:p>
                  </a:txBody>
                  <a:tcPr marL="68580" marR="68580" marT="0" marB="0" anchor="b"/>
                </a:tc>
                <a:extLst>
                  <a:ext uri="{0D108BD9-81ED-4DB2-BD59-A6C34878D82A}">
                    <a16:rowId xmlns:a16="http://schemas.microsoft.com/office/drawing/2014/main" val="10002"/>
                  </a:ext>
                </a:extLst>
              </a:tr>
            </a:tbl>
          </a:graphicData>
        </a:graphic>
      </p:graphicFrame>
      <p:sp>
        <p:nvSpPr>
          <p:cNvPr id="6" name="Rectângulo 5"/>
          <p:cNvSpPr/>
          <p:nvPr/>
        </p:nvSpPr>
        <p:spPr>
          <a:xfrm>
            <a:off x="539552" y="4797152"/>
            <a:ext cx="7704856" cy="1754326"/>
          </a:xfrm>
          <a:prstGeom prst="rect">
            <a:avLst/>
          </a:prstGeom>
        </p:spPr>
        <p:txBody>
          <a:bodyPr wrap="square">
            <a:spAutoFit/>
          </a:bodyPr>
          <a:lstStyle/>
          <a:p>
            <a:r>
              <a:rPr lang="pt-PT" dirty="0"/>
              <a:t>Admitindo que em 2018 apurou um lucro tributável de 150 000 euros, indique o montante de prejuízos fiscais que poderá deduzir a esse lucro: </a:t>
            </a:r>
            <a:endParaRPr lang="en-US" dirty="0"/>
          </a:p>
          <a:p>
            <a:r>
              <a:rPr lang="pt-PT" dirty="0"/>
              <a:t>a) 100 000 euros. </a:t>
            </a:r>
            <a:endParaRPr lang="en-US" dirty="0"/>
          </a:p>
          <a:p>
            <a:r>
              <a:rPr lang="pt-PT" dirty="0"/>
              <a:t>b) 105 000 euros. </a:t>
            </a:r>
            <a:endParaRPr lang="en-US" dirty="0"/>
          </a:p>
          <a:p>
            <a:r>
              <a:rPr lang="pt-PT" dirty="0"/>
              <a:t>c) 50 000 euros. </a:t>
            </a:r>
            <a:endParaRPr lang="en-US" dirty="0"/>
          </a:p>
          <a:p>
            <a:r>
              <a:rPr lang="pt-PT" dirty="0"/>
              <a:t>d) 79 000 euros. </a:t>
            </a:r>
            <a:endParaRPr lang="en-US" dirty="0"/>
          </a:p>
        </p:txBody>
      </p:sp>
    </p:spTree>
    <p:extLst>
      <p:ext uri="{BB962C8B-B14F-4D97-AF65-F5344CB8AC3E}">
        <p14:creationId xmlns:p14="http://schemas.microsoft.com/office/powerpoint/2010/main" val="15240159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55576" y="980728"/>
            <a:ext cx="7416824" cy="6001643"/>
          </a:xfrm>
          <a:prstGeom prst="rect">
            <a:avLst/>
          </a:prstGeom>
          <a:noFill/>
        </p:spPr>
        <p:txBody>
          <a:bodyPr wrap="square" rtlCol="0">
            <a:spAutoFit/>
          </a:bodyPr>
          <a:lstStyle/>
          <a:p>
            <a:r>
              <a:rPr lang="pt-PT" sz="2400" dirty="0" smtClean="0"/>
              <a:t>Artigo 52.º do CIRC</a:t>
            </a:r>
          </a:p>
          <a:p>
            <a:endParaRPr lang="pt-PT" sz="2400" dirty="0" smtClean="0"/>
          </a:p>
          <a:p>
            <a:endParaRPr lang="pt-PT" sz="2400" dirty="0"/>
          </a:p>
          <a:p>
            <a:r>
              <a:rPr lang="pt-PT" sz="2400" dirty="0" smtClean="0"/>
              <a:t>Totais dos prejuízos para deduzir (conta corrente /2017)</a:t>
            </a:r>
            <a:br>
              <a:rPr lang="pt-PT" sz="2400" dirty="0" smtClean="0"/>
            </a:br>
            <a:r>
              <a:rPr lang="pt-PT" sz="2400" dirty="0" smtClean="0"/>
              <a:t> € 100 000,00</a:t>
            </a:r>
          </a:p>
          <a:p>
            <a:r>
              <a:rPr lang="pt-PT" sz="2400" dirty="0" smtClean="0"/>
              <a:t>Lucro tributável em 2017 € 30 000 logo posso deduzir 70% = 21 000 </a:t>
            </a:r>
            <a:endParaRPr lang="pt-PT" sz="2400" dirty="0"/>
          </a:p>
          <a:p>
            <a:r>
              <a:rPr lang="pt-PT" sz="2400" dirty="0" smtClean="0"/>
              <a:t>Prejuízos </a:t>
            </a:r>
            <a:r>
              <a:rPr lang="pt-PT" sz="2400" dirty="0"/>
              <a:t>deduzidos em  2017 € 21 </a:t>
            </a:r>
            <a:r>
              <a:rPr lang="pt-PT" sz="2400" dirty="0" smtClean="0"/>
              <a:t>000,00 </a:t>
            </a:r>
          </a:p>
          <a:p>
            <a:r>
              <a:rPr lang="pt-PT" sz="2400" dirty="0" smtClean="0"/>
              <a:t>Saldo dos prejuízos = 100 000 – 21 000 = 79 000</a:t>
            </a:r>
            <a:endParaRPr lang="pt-PT" sz="2400" dirty="0"/>
          </a:p>
          <a:p>
            <a:endParaRPr lang="pt-PT" sz="2400" dirty="0" smtClean="0"/>
          </a:p>
          <a:p>
            <a:r>
              <a:rPr lang="pt-PT" sz="2400" dirty="0" smtClean="0"/>
              <a:t>Prejuízos a reportar para 2018 € 79 000,00</a:t>
            </a:r>
            <a:endParaRPr lang="pt-PT" sz="2400" dirty="0"/>
          </a:p>
          <a:p>
            <a:r>
              <a:rPr lang="pt-PT" sz="2400" dirty="0" smtClean="0"/>
              <a:t>Prejuízos deduzidos em 2018 € 79 000,00</a:t>
            </a:r>
          </a:p>
          <a:p>
            <a:endParaRPr lang="pt-PT" sz="2400" dirty="0"/>
          </a:p>
          <a:p>
            <a:r>
              <a:rPr lang="pt-PT" sz="2400" dirty="0" smtClean="0"/>
              <a:t>(com um lucro tributável de 150 000,00 =&gt; podia deduzir até 105 000,00)</a:t>
            </a:r>
          </a:p>
          <a:p>
            <a:r>
              <a:rPr lang="pt-PT" sz="2400" dirty="0" smtClean="0"/>
              <a:t>Resposta d)</a:t>
            </a:r>
            <a:endParaRPr lang="en-US" sz="2400" dirty="0"/>
          </a:p>
        </p:txBody>
      </p:sp>
    </p:spTree>
    <p:extLst>
      <p:ext uri="{BB962C8B-B14F-4D97-AF65-F5344CB8AC3E}">
        <p14:creationId xmlns:p14="http://schemas.microsoft.com/office/powerpoint/2010/main" val="15295105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3139321"/>
          </a:xfrm>
          <a:prstGeom prst="rect">
            <a:avLst/>
          </a:prstGeom>
          <a:noFill/>
        </p:spPr>
        <p:txBody>
          <a:bodyPr wrap="square" rtlCol="0">
            <a:spAutoFit/>
          </a:bodyPr>
          <a:lstStyle/>
          <a:p>
            <a:pPr algn="ctr"/>
            <a:endParaRPr lang="pt-PT" sz="2400" b="1" i="1" u="sng" dirty="0" smtClean="0"/>
          </a:p>
          <a:p>
            <a:pPr algn="ctr"/>
            <a:endParaRPr lang="pt-PT" sz="2400" b="1" i="1" u="sng" dirty="0"/>
          </a:p>
          <a:p>
            <a:pPr algn="ctr"/>
            <a:endParaRPr lang="pt-PT" sz="2400" b="1" i="1" u="sng" dirty="0" smtClean="0"/>
          </a:p>
          <a:p>
            <a:pPr algn="ctr"/>
            <a:endParaRPr lang="pt-PT" sz="2400" b="1" i="1" u="sng" dirty="0"/>
          </a:p>
          <a:p>
            <a:pPr algn="ctr"/>
            <a:r>
              <a:rPr lang="pt-PT" sz="2400" b="1" i="1" u="sng" dirty="0" smtClean="0"/>
              <a:t>Exame </a:t>
            </a:r>
            <a:r>
              <a:rPr lang="pt-PT" sz="2400" b="1" i="1" u="sng" dirty="0"/>
              <a:t>22 de junho de 2019</a:t>
            </a:r>
            <a:endParaRPr lang="en-US" sz="2400" b="1" dirty="0"/>
          </a:p>
          <a:p>
            <a:pPr algn="ctr"/>
            <a:r>
              <a:rPr lang="pt-PT" sz="2400" b="1" i="1" u="sng" dirty="0"/>
              <a:t>Parte I</a:t>
            </a:r>
            <a:endParaRPr lang="en-US" sz="2400" b="1" dirty="0"/>
          </a:p>
          <a:p>
            <a:r>
              <a:rPr lang="pt-PT" dirty="0"/>
              <a:t> </a:t>
            </a:r>
            <a:endParaRPr lang="pt-PT" dirty="0" smtClean="0"/>
          </a:p>
          <a:p>
            <a:endParaRPr lang="pt-PT" dirty="0"/>
          </a:p>
          <a:p>
            <a:endParaRPr lang="en-US" dirty="0"/>
          </a:p>
        </p:txBody>
      </p:sp>
    </p:spTree>
    <p:extLst>
      <p:ext uri="{BB962C8B-B14F-4D97-AF65-F5344CB8AC3E}">
        <p14:creationId xmlns:p14="http://schemas.microsoft.com/office/powerpoint/2010/main" val="30059264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5816977"/>
          </a:xfrm>
          <a:prstGeom prst="rect">
            <a:avLst/>
          </a:prstGeom>
          <a:noFill/>
        </p:spPr>
        <p:txBody>
          <a:bodyPr wrap="square" rtlCol="0">
            <a:spAutoFit/>
          </a:bodyPr>
          <a:lstStyle/>
          <a:p>
            <a:r>
              <a:rPr lang="pt-PT" sz="2400" dirty="0" smtClean="0"/>
              <a:t>A </a:t>
            </a:r>
            <a:r>
              <a:rPr lang="pt-PT" sz="2400" dirty="0"/>
              <a:t>TGR, S.A., enquadrada no regime geral de tributação em sede de IRC, adquiriu, em </a:t>
            </a:r>
            <a:r>
              <a:rPr lang="pt-PT" sz="2400" dirty="0" smtClean="0"/>
              <a:t>2018</a:t>
            </a:r>
            <a:r>
              <a:rPr lang="pt-PT" sz="2400" dirty="0"/>
              <a:t>, um imóvel destinado a armazém, pelo valor global de </a:t>
            </a:r>
            <a:r>
              <a:rPr lang="pt-PT" sz="2400" dirty="0" smtClean="0"/>
              <a:t>200 </a:t>
            </a:r>
            <a:r>
              <a:rPr lang="pt-PT" sz="2400" dirty="0"/>
              <a:t>000 EUR (sem qualquer indicação expressa do valor referente ao terreno no qual o armazém se encontra implantado). O Valor Patrimonial Tributário do referido imóvel, à data da aquisição, era de 250 000 EUR. </a:t>
            </a:r>
            <a:endParaRPr lang="en-US" sz="2400" dirty="0"/>
          </a:p>
          <a:p>
            <a:r>
              <a:rPr lang="pt-PT" sz="2400" dirty="0"/>
              <a:t> </a:t>
            </a:r>
            <a:endParaRPr lang="en-US" sz="2400" dirty="0"/>
          </a:p>
          <a:p>
            <a:r>
              <a:rPr lang="pt-PT" sz="2400" dirty="0"/>
              <a:t>Questão 9.: </a:t>
            </a:r>
            <a:endParaRPr lang="en-US" sz="2400" dirty="0"/>
          </a:p>
          <a:p>
            <a:r>
              <a:rPr lang="pt-PT" sz="2400" dirty="0"/>
              <a:t>O valor depreciável para efeitos de apuramento do lucro tributável em sede de IRC daquele imóvel é de: </a:t>
            </a:r>
            <a:endParaRPr lang="en-US" sz="2400" dirty="0"/>
          </a:p>
          <a:p>
            <a:r>
              <a:rPr lang="pt-PT" sz="2400" dirty="0"/>
              <a:t>a) 200 000 EUR. </a:t>
            </a:r>
            <a:endParaRPr lang="en-US" sz="2400" dirty="0"/>
          </a:p>
          <a:p>
            <a:r>
              <a:rPr lang="pt-PT" sz="2400" dirty="0"/>
              <a:t>b) 250 000 EUR. </a:t>
            </a:r>
            <a:endParaRPr lang="en-US" sz="2400" dirty="0"/>
          </a:p>
          <a:p>
            <a:r>
              <a:rPr lang="pt-PT" sz="2400" dirty="0"/>
              <a:t>c) 150 000 EUR. </a:t>
            </a:r>
            <a:endParaRPr lang="en-US" sz="2400" dirty="0"/>
          </a:p>
          <a:p>
            <a:r>
              <a:rPr lang="pt-PT" sz="2400" dirty="0"/>
              <a:t>d) 187 500 EUR. </a:t>
            </a:r>
            <a:endParaRPr lang="en-US" sz="2400" dirty="0"/>
          </a:p>
          <a:p>
            <a:endParaRPr lang="pt-PT" dirty="0"/>
          </a:p>
          <a:p>
            <a:endParaRPr lang="en-US" dirty="0"/>
          </a:p>
        </p:txBody>
      </p:sp>
    </p:spTree>
    <p:extLst>
      <p:ext uri="{BB962C8B-B14F-4D97-AF65-F5344CB8AC3E}">
        <p14:creationId xmlns:p14="http://schemas.microsoft.com/office/powerpoint/2010/main" val="4748734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043608" y="1484784"/>
            <a:ext cx="7560840" cy="2862322"/>
          </a:xfrm>
          <a:prstGeom prst="rect">
            <a:avLst/>
          </a:prstGeom>
          <a:noFill/>
        </p:spPr>
        <p:txBody>
          <a:bodyPr wrap="square" rtlCol="0">
            <a:spAutoFit/>
          </a:bodyPr>
          <a:lstStyle/>
          <a:p>
            <a:r>
              <a:rPr lang="pt-PT" dirty="0" smtClean="0"/>
              <a:t>Artigos 29.º, 34.º n.º 1 al. b); e</a:t>
            </a:r>
          </a:p>
          <a:p>
            <a:endParaRPr lang="pt-PT" dirty="0"/>
          </a:p>
          <a:p>
            <a:r>
              <a:rPr lang="pt-PT" dirty="0" smtClean="0"/>
              <a:t>DR 25/2009 – artigo 10.º n.º 3 (valor do terreno não depreciável)</a:t>
            </a:r>
          </a:p>
          <a:p>
            <a:r>
              <a:rPr lang="pt-PT" dirty="0" smtClean="0"/>
              <a:t>Valor de aquisição – artigo 2.º DR 25/2009</a:t>
            </a:r>
          </a:p>
          <a:p>
            <a:endParaRPr lang="pt-PT" dirty="0"/>
          </a:p>
          <a:p>
            <a:endParaRPr lang="pt-PT" dirty="0" smtClean="0"/>
          </a:p>
          <a:p>
            <a:r>
              <a:rPr lang="pt-PT" dirty="0" smtClean="0"/>
              <a:t>Nota – O VPT apenas se aplica nos termos do artigo 64.º do CIRC</a:t>
            </a:r>
          </a:p>
          <a:p>
            <a:endParaRPr lang="pt-PT" dirty="0"/>
          </a:p>
          <a:p>
            <a:endParaRPr lang="pt-PT" dirty="0" smtClean="0"/>
          </a:p>
          <a:p>
            <a:r>
              <a:rPr lang="pt-PT" dirty="0" smtClean="0"/>
              <a:t>Resposta – c)</a:t>
            </a:r>
            <a:endParaRPr lang="en-US" dirty="0"/>
          </a:p>
        </p:txBody>
      </p:sp>
    </p:spTree>
    <p:extLst>
      <p:ext uri="{BB962C8B-B14F-4D97-AF65-F5344CB8AC3E}">
        <p14:creationId xmlns:p14="http://schemas.microsoft.com/office/powerpoint/2010/main" val="522886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4524315"/>
          </a:xfrm>
          <a:prstGeom prst="rect">
            <a:avLst/>
          </a:prstGeom>
          <a:noFill/>
        </p:spPr>
        <p:txBody>
          <a:bodyPr wrap="square" rtlCol="0">
            <a:spAutoFit/>
          </a:bodyPr>
          <a:lstStyle/>
          <a:p>
            <a:r>
              <a:rPr lang="pt-PT" dirty="0"/>
              <a:t>Questão 29.: </a:t>
            </a:r>
            <a:endParaRPr lang="en-US" dirty="0"/>
          </a:p>
          <a:p>
            <a:r>
              <a:rPr lang="pt-PT" dirty="0"/>
              <a:t> </a:t>
            </a:r>
            <a:endParaRPr lang="en-US" dirty="0"/>
          </a:p>
          <a:p>
            <a:r>
              <a:rPr lang="pt-PT" dirty="0"/>
              <a:t>Para efeitos de IRC, as ajudas de custo não faturadas a clientes e não sujeitas a tributação em sede IRS na esfera do respetivo beneficiário, </a:t>
            </a:r>
            <a:r>
              <a:rPr lang="pt-PT" b="1" dirty="0">
                <a:solidFill>
                  <a:schemeClr val="accent6">
                    <a:lumMod val="50000"/>
                  </a:schemeClr>
                </a:solidFill>
              </a:rPr>
              <a:t>quando documentadas por mapas de controlo adequados: </a:t>
            </a:r>
            <a:endParaRPr lang="en-US" b="1" dirty="0">
              <a:solidFill>
                <a:schemeClr val="accent6">
                  <a:lumMod val="50000"/>
                </a:schemeClr>
              </a:solidFill>
            </a:endParaRPr>
          </a:p>
          <a:p>
            <a:r>
              <a:rPr lang="pt-PT" dirty="0"/>
              <a:t> </a:t>
            </a:r>
            <a:endParaRPr lang="en-US" dirty="0"/>
          </a:p>
          <a:p>
            <a:r>
              <a:rPr lang="pt-PT" dirty="0"/>
              <a:t>a) Não são aceites como gastos fiscais dedutíveis no cálculo do lucro tributável e não estão sujeitas a tributação autónoma. </a:t>
            </a:r>
            <a:endParaRPr lang="en-US" dirty="0"/>
          </a:p>
          <a:p>
            <a:r>
              <a:rPr lang="pt-PT" dirty="0"/>
              <a:t>b) Não são aceites como gastos fiscais dedutíveis no cálculo do lucro tributável, mas estão sujeitas a tributação autónoma. </a:t>
            </a:r>
            <a:endParaRPr lang="en-US" dirty="0"/>
          </a:p>
          <a:p>
            <a:r>
              <a:rPr lang="pt-PT" dirty="0"/>
              <a:t>c) </a:t>
            </a:r>
            <a:r>
              <a:rPr lang="pt-PT" dirty="0">
                <a:solidFill>
                  <a:schemeClr val="accent6">
                    <a:lumMod val="50000"/>
                  </a:schemeClr>
                </a:solidFill>
              </a:rPr>
              <a:t>São aceites como gastos fiscais dedutíveis no cálculo do lucro tributável</a:t>
            </a:r>
            <a:r>
              <a:rPr lang="pt-PT" dirty="0"/>
              <a:t>, mas estão </a:t>
            </a:r>
            <a:r>
              <a:rPr lang="pt-PT" b="1" dirty="0">
                <a:solidFill>
                  <a:srgbClr val="00B050"/>
                </a:solidFill>
              </a:rPr>
              <a:t>sujeitas a tributação autónoma</a:t>
            </a:r>
            <a:r>
              <a:rPr lang="pt-PT" dirty="0"/>
              <a:t>. </a:t>
            </a:r>
            <a:endParaRPr lang="en-US" dirty="0"/>
          </a:p>
          <a:p>
            <a:r>
              <a:rPr lang="pt-PT" dirty="0"/>
              <a:t>d) São aceites como gastos fiscais dedutíveis no cálculo do lucro tributável e não estão sujeitas a tributação autónoma. </a:t>
            </a:r>
            <a:endParaRPr lang="en-US" dirty="0"/>
          </a:p>
          <a:p>
            <a:endParaRPr lang="pt-PT" dirty="0"/>
          </a:p>
          <a:p>
            <a:endParaRPr lang="en-US" dirty="0"/>
          </a:p>
        </p:txBody>
      </p:sp>
    </p:spTree>
    <p:extLst>
      <p:ext uri="{BB962C8B-B14F-4D97-AF65-F5344CB8AC3E}">
        <p14:creationId xmlns:p14="http://schemas.microsoft.com/office/powerpoint/2010/main" val="1758436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836712"/>
            <a:ext cx="8280920" cy="4524315"/>
          </a:xfrm>
          <a:prstGeom prst="rect">
            <a:avLst/>
          </a:prstGeom>
          <a:noFill/>
        </p:spPr>
        <p:txBody>
          <a:bodyPr wrap="square" rtlCol="0">
            <a:spAutoFit/>
          </a:bodyPr>
          <a:lstStyle/>
          <a:p>
            <a:r>
              <a:rPr lang="pt-PT" dirty="0" smtClean="0"/>
              <a:t>RESOLUÇÃO:</a:t>
            </a:r>
          </a:p>
          <a:p>
            <a:endParaRPr lang="pt-PT" dirty="0"/>
          </a:p>
          <a:p>
            <a:pPr algn="ctr"/>
            <a:r>
              <a:rPr lang="pt-BR" b="1" dirty="0"/>
              <a:t>Artigo 88.º</a:t>
            </a:r>
          </a:p>
          <a:p>
            <a:pPr algn="ctr"/>
            <a:r>
              <a:rPr lang="pt-BR" b="1" dirty="0"/>
              <a:t>Taxas de tributação autónoma</a:t>
            </a:r>
          </a:p>
          <a:p>
            <a:pPr algn="ctr"/>
            <a:r>
              <a:rPr lang="pt-PT" dirty="0" smtClean="0"/>
              <a:t>(…)</a:t>
            </a:r>
          </a:p>
          <a:p>
            <a:r>
              <a:rPr lang="pt-BR" dirty="0"/>
              <a:t>9 — São ainda tributados autonomamente, à taxa de 5 %, os encargos efetuados ou suportados relativos a ajudas de custo e à compensação pela deslocação em viatura própria do trabalhador, ao serviço da entidade patronal, </a:t>
            </a:r>
            <a:r>
              <a:rPr lang="pt-BR" dirty="0">
                <a:solidFill>
                  <a:schemeClr val="accent3">
                    <a:lumMod val="75000"/>
                  </a:schemeClr>
                </a:solidFill>
              </a:rPr>
              <a:t>não faturados a clientes, </a:t>
            </a:r>
            <a:r>
              <a:rPr lang="pt-BR" dirty="0"/>
              <a:t>escriturados a qualquer título, </a:t>
            </a:r>
            <a:r>
              <a:rPr lang="pt-BR" dirty="0">
                <a:solidFill>
                  <a:schemeClr val="accent6">
                    <a:lumMod val="50000"/>
                  </a:schemeClr>
                </a:solidFill>
              </a:rPr>
              <a:t>exceto na parte em que haja lugar a tributação em sede de IRS na esfera do respetivo beneficiário</a:t>
            </a:r>
            <a:r>
              <a:rPr lang="pt-BR" dirty="0"/>
              <a:t>. </a:t>
            </a:r>
            <a:r>
              <a:rPr lang="pt-BR" i="1" dirty="0"/>
              <a:t>(Redação da Lei n.º 42/2016, de 28 de dezembro</a:t>
            </a:r>
            <a:r>
              <a:rPr lang="pt-BR" i="1" dirty="0" smtClean="0"/>
              <a:t>)</a:t>
            </a:r>
          </a:p>
          <a:p>
            <a:endParaRPr lang="pt-BR" i="1" dirty="0"/>
          </a:p>
          <a:p>
            <a:endParaRPr lang="pt-BR" i="1" dirty="0" smtClean="0"/>
          </a:p>
          <a:p>
            <a:endParaRPr lang="pt-BR" i="1" dirty="0"/>
          </a:p>
          <a:p>
            <a:endParaRPr lang="pt-BR" i="1" dirty="0"/>
          </a:p>
          <a:p>
            <a:endParaRPr lang="en-US" dirty="0"/>
          </a:p>
        </p:txBody>
      </p:sp>
    </p:spTree>
    <p:extLst>
      <p:ext uri="{BB962C8B-B14F-4D97-AF65-F5344CB8AC3E}">
        <p14:creationId xmlns:p14="http://schemas.microsoft.com/office/powerpoint/2010/main" val="2715974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836712"/>
            <a:ext cx="8280920" cy="5078313"/>
          </a:xfrm>
          <a:prstGeom prst="rect">
            <a:avLst/>
          </a:prstGeom>
          <a:noFill/>
        </p:spPr>
        <p:txBody>
          <a:bodyPr wrap="square" rtlCol="0">
            <a:spAutoFit/>
          </a:bodyPr>
          <a:lstStyle/>
          <a:p>
            <a:r>
              <a:rPr lang="pt-PT" dirty="0" smtClean="0"/>
              <a:t>RESOLUÇÃO:</a:t>
            </a:r>
          </a:p>
          <a:p>
            <a:endParaRPr lang="pt-PT" dirty="0"/>
          </a:p>
          <a:p>
            <a:pPr algn="ctr"/>
            <a:r>
              <a:rPr lang="pt-BR" b="1" dirty="0"/>
              <a:t>Artigo 23.º-A(*)</a:t>
            </a:r>
            <a:br>
              <a:rPr lang="pt-BR" b="1" dirty="0"/>
            </a:br>
            <a:r>
              <a:rPr lang="pt-BR" b="1" dirty="0"/>
              <a:t>Encargos não dedutíveis para efeitos fiscais</a:t>
            </a:r>
            <a:endParaRPr lang="pt-BR" i="1" dirty="0"/>
          </a:p>
          <a:p>
            <a:endParaRPr lang="pt-BR" i="1" dirty="0"/>
          </a:p>
          <a:p>
            <a:r>
              <a:rPr lang="pt-BR" dirty="0"/>
              <a:t>h) As ajudas de custo e os encargos com compensação pela deslocação em viatura própria do trabalhador, ao serviço da entidade patronal, não faturados a clientes, escriturados a qualquer título, </a:t>
            </a:r>
            <a:r>
              <a:rPr lang="pt-BR" b="1" dirty="0">
                <a:solidFill>
                  <a:schemeClr val="accent6">
                    <a:lumMod val="50000"/>
                  </a:schemeClr>
                </a:solidFill>
              </a:rPr>
              <a:t>sempre que a entidade patronal não possua, por cada pagamento efetuado, um mapa através do qual seja possível efetuar o controlo das deslocações a que se referem aqueles encargos</a:t>
            </a:r>
            <a:r>
              <a:rPr lang="pt-BR" dirty="0"/>
              <a:t>, designadamente os respetivos locais, tempo de permanência, objetivo e, no caso de deslocação em viatura própria do trabalhador, identificação da viatura e do respetivo proprietário, bem como o número de quilómetros percorridos, exceto na parte em que haja lugar a tributação em sede de IRS na esfera do respetivo beneficiário; </a:t>
            </a:r>
            <a:endParaRPr lang="pt-BR" dirty="0" smtClean="0"/>
          </a:p>
          <a:p>
            <a:endParaRPr lang="pt-BR" i="1" dirty="0"/>
          </a:p>
          <a:p>
            <a:r>
              <a:rPr lang="pt-BR" dirty="0" smtClean="0"/>
              <a:t>Resposta: c) </a:t>
            </a:r>
          </a:p>
          <a:p>
            <a:endParaRPr lang="pt-BR" i="1" dirty="0"/>
          </a:p>
          <a:p>
            <a:endParaRPr lang="en-US" dirty="0"/>
          </a:p>
        </p:txBody>
      </p:sp>
    </p:spTree>
    <p:extLst>
      <p:ext uri="{BB962C8B-B14F-4D97-AF65-F5344CB8AC3E}">
        <p14:creationId xmlns:p14="http://schemas.microsoft.com/office/powerpoint/2010/main" val="1123550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5355312"/>
          </a:xfrm>
          <a:prstGeom prst="rect">
            <a:avLst/>
          </a:prstGeom>
          <a:noFill/>
        </p:spPr>
        <p:txBody>
          <a:bodyPr wrap="square" rtlCol="0">
            <a:spAutoFit/>
          </a:bodyPr>
          <a:lstStyle/>
          <a:p>
            <a:r>
              <a:rPr lang="pt-PT" dirty="0"/>
              <a:t>Questão 30.: </a:t>
            </a:r>
            <a:endParaRPr lang="en-US" dirty="0"/>
          </a:p>
          <a:p>
            <a:r>
              <a:rPr lang="pt-PT" dirty="0"/>
              <a:t> </a:t>
            </a:r>
            <a:endParaRPr lang="en-US" dirty="0"/>
          </a:p>
          <a:p>
            <a:r>
              <a:rPr lang="pt-PT" dirty="0"/>
              <a:t>A empresa Bel-</a:t>
            </a:r>
            <a:r>
              <a:rPr lang="pt-PT" dirty="0" err="1"/>
              <a:t>Air</a:t>
            </a:r>
            <a:r>
              <a:rPr lang="pt-PT" dirty="0"/>
              <a:t>, Lda., que exerce a atividade de comércio de produtos de cosmética, com sede em Portimão, adquiriu, em 2017, uma viatura ligeira de passageiros de 5 lugares, movida a gasóleo, por 40 000 EUR + IVA no valor de 9 200 EUR, totalizando </a:t>
            </a:r>
            <a:r>
              <a:rPr lang="pt-PT" dirty="0" smtClean="0"/>
              <a:t/>
            </a:r>
            <a:br>
              <a:rPr lang="pt-PT" dirty="0" smtClean="0"/>
            </a:br>
            <a:r>
              <a:rPr lang="pt-PT" dirty="0" smtClean="0"/>
              <a:t>49 </a:t>
            </a:r>
            <a:r>
              <a:rPr lang="pt-PT" dirty="0"/>
              <a:t>200 EUR. </a:t>
            </a:r>
            <a:endParaRPr lang="en-US" dirty="0"/>
          </a:p>
          <a:p>
            <a:r>
              <a:rPr lang="pt-PT" dirty="0"/>
              <a:t>Relacionado com a referida viatura, encontra-se registada contabilisticamente, no exercício de 2018, período em que a empresa apurou prejuízo fiscal, uma depreciação anual à taxa de </a:t>
            </a:r>
            <a:r>
              <a:rPr lang="pt-PT" dirty="0" smtClean="0"/>
              <a:t>25</a:t>
            </a:r>
            <a:r>
              <a:rPr lang="pt-PT" dirty="0"/>
              <a:t>%. </a:t>
            </a:r>
            <a:endParaRPr lang="pt-PT" dirty="0" smtClean="0"/>
          </a:p>
          <a:p>
            <a:endParaRPr lang="en-US" dirty="0"/>
          </a:p>
          <a:p>
            <a:r>
              <a:rPr lang="pt-PT" dirty="0"/>
              <a:t>O apuramento da respetiva tributação autónoma em sede de IRC efetua-se da forma que se segue: </a:t>
            </a:r>
            <a:endParaRPr lang="en-US" dirty="0"/>
          </a:p>
          <a:p>
            <a:r>
              <a:rPr lang="pt-PT" dirty="0"/>
              <a:t>a) 6 250 EUR x 45%. </a:t>
            </a:r>
            <a:endParaRPr lang="en-US" dirty="0"/>
          </a:p>
          <a:p>
            <a:r>
              <a:rPr lang="pt-PT" dirty="0"/>
              <a:t>b) 12 300 EUR x 35%. </a:t>
            </a:r>
            <a:endParaRPr lang="en-US" dirty="0"/>
          </a:p>
          <a:p>
            <a:r>
              <a:rPr lang="pt-PT" dirty="0"/>
              <a:t>c) 12 300 EUR x 45%. </a:t>
            </a:r>
            <a:endParaRPr lang="en-US" dirty="0"/>
          </a:p>
          <a:p>
            <a:r>
              <a:rPr lang="pt-PT" dirty="0"/>
              <a:t>d) 10 000 EUR x 35%.</a:t>
            </a:r>
            <a:r>
              <a:rPr lang="en-US" dirty="0"/>
              <a:t> </a:t>
            </a:r>
            <a:r>
              <a:rPr lang="pt-PT" dirty="0"/>
              <a:t> </a:t>
            </a:r>
            <a:endParaRPr lang="en-US" dirty="0"/>
          </a:p>
          <a:p>
            <a:r>
              <a:rPr lang="pt-PT" dirty="0"/>
              <a:t> </a:t>
            </a:r>
            <a:endParaRPr lang="en-US" dirty="0"/>
          </a:p>
          <a:p>
            <a:endParaRPr lang="pt-PT" dirty="0"/>
          </a:p>
          <a:p>
            <a:endParaRPr lang="en-US" dirty="0"/>
          </a:p>
        </p:txBody>
      </p:sp>
    </p:spTree>
    <p:extLst>
      <p:ext uri="{BB962C8B-B14F-4D97-AF65-F5344CB8AC3E}">
        <p14:creationId xmlns:p14="http://schemas.microsoft.com/office/powerpoint/2010/main" val="2883373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6498" y="671691"/>
            <a:ext cx="8496944" cy="5909310"/>
          </a:xfrm>
          <a:prstGeom prst="rect">
            <a:avLst/>
          </a:prstGeom>
          <a:noFill/>
        </p:spPr>
        <p:txBody>
          <a:bodyPr wrap="square" rtlCol="0">
            <a:spAutoFit/>
          </a:bodyPr>
          <a:lstStyle/>
          <a:p>
            <a:r>
              <a:rPr lang="pt-PT" dirty="0" smtClean="0"/>
              <a:t>Resolução:</a:t>
            </a:r>
          </a:p>
          <a:p>
            <a:pPr algn="ctr"/>
            <a:r>
              <a:rPr lang="pt-BR" b="1" dirty="0"/>
              <a:t>Artigo 88.º</a:t>
            </a:r>
          </a:p>
          <a:p>
            <a:pPr algn="ctr"/>
            <a:r>
              <a:rPr lang="pt-BR" b="1" dirty="0"/>
              <a:t>Taxas de tributação </a:t>
            </a:r>
            <a:r>
              <a:rPr lang="pt-BR" b="1" dirty="0" smtClean="0"/>
              <a:t>autónoma</a:t>
            </a:r>
          </a:p>
          <a:p>
            <a:pPr algn="ctr"/>
            <a:r>
              <a:rPr lang="pt-BR" b="1" dirty="0" smtClean="0"/>
              <a:t>(…)</a:t>
            </a:r>
            <a:endParaRPr lang="pt-PT" dirty="0"/>
          </a:p>
          <a:p>
            <a:r>
              <a:rPr lang="pt-BR" dirty="0"/>
              <a:t>3 — São tributados autonomamente os encargos efetuados ou suportados por sujeitos passivos que não beneficiem de isenções subjetivas e que exerçam, a título principal, atividade de natureza comercial, industrial ou agrícola, relacionados com viaturas ligeiras de passageiros, viaturas ligeiras de mercadorias referidas na alínea b) do n.º 1 do artigo 7.º do Código do Imposto sobre Veículos, motos ou motociclos, excluindo os veículos movidos exclusivamente a energia elétrica, às seguintes taxas: </a:t>
            </a:r>
            <a:r>
              <a:rPr lang="pt-BR" i="1" dirty="0"/>
              <a:t>(Redação da Lei n.º 82-C/2014, de 31 de dezembro, aplicável aos períodos de tributação que se iniciem em ou após 1 de janeiro de 2015)</a:t>
            </a:r>
            <a:endParaRPr lang="pt-BR" dirty="0"/>
          </a:p>
          <a:p>
            <a:r>
              <a:rPr lang="pt-BR" dirty="0"/>
              <a:t> a) 10 % no caso de viaturas com um custo de aquisição inferior a 27 500 €; </a:t>
            </a:r>
            <a:r>
              <a:rPr lang="pt-BR" i="1" dirty="0"/>
              <a:t>(Redação da Lei n.º 2/2020, de 31 de março)</a:t>
            </a:r>
            <a:r>
              <a:rPr lang="pt-BR" dirty="0"/>
              <a:t/>
            </a:r>
            <a:br>
              <a:rPr lang="pt-BR" dirty="0"/>
            </a:br>
            <a:endParaRPr lang="pt-BR" dirty="0"/>
          </a:p>
          <a:p>
            <a:r>
              <a:rPr lang="pt-BR" dirty="0"/>
              <a:t>b) 27,5 % no caso de viaturas com um custo de aquisição igual ou superior a 27 500 € e inferior a 35 000 €; </a:t>
            </a:r>
            <a:r>
              <a:rPr lang="pt-BR" i="1" dirty="0"/>
              <a:t>(Redação da Lei n.º  2/2020, de 31 de março)</a:t>
            </a:r>
            <a:r>
              <a:rPr lang="pt-BR" dirty="0"/>
              <a:t/>
            </a:r>
            <a:br>
              <a:rPr lang="pt-BR" dirty="0"/>
            </a:br>
            <a:endParaRPr lang="pt-BR" dirty="0"/>
          </a:p>
          <a:p>
            <a:r>
              <a:rPr lang="pt-BR" dirty="0"/>
              <a:t>c) </a:t>
            </a:r>
            <a:r>
              <a:rPr lang="pt-BR" b="1" dirty="0">
                <a:solidFill>
                  <a:srgbClr val="00B050"/>
                </a:solidFill>
              </a:rPr>
              <a:t>35 % no caso de viaturas com um custo de aquisição igual ou superior a (euro) </a:t>
            </a:r>
            <a:br>
              <a:rPr lang="pt-BR" b="1" dirty="0">
                <a:solidFill>
                  <a:srgbClr val="00B050"/>
                </a:solidFill>
              </a:rPr>
            </a:br>
            <a:r>
              <a:rPr lang="pt-BR" b="1" dirty="0">
                <a:solidFill>
                  <a:srgbClr val="00B050"/>
                </a:solidFill>
              </a:rPr>
              <a:t>35 000. </a:t>
            </a:r>
            <a:r>
              <a:rPr lang="pt-BR" i="1" dirty="0"/>
              <a:t>(Redação da Lei n.º 2/2014, de 16 de janeiro)</a:t>
            </a:r>
            <a:endParaRPr lang="pt-BR" dirty="0"/>
          </a:p>
          <a:p>
            <a:endParaRPr lang="pt-PT" dirty="0"/>
          </a:p>
        </p:txBody>
      </p:sp>
    </p:spTree>
    <p:extLst>
      <p:ext uri="{BB962C8B-B14F-4D97-AF65-F5344CB8AC3E}">
        <p14:creationId xmlns:p14="http://schemas.microsoft.com/office/powerpoint/2010/main" val="1926837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6498" y="671691"/>
            <a:ext cx="8496944" cy="3970318"/>
          </a:xfrm>
          <a:prstGeom prst="rect">
            <a:avLst/>
          </a:prstGeom>
          <a:noFill/>
        </p:spPr>
        <p:txBody>
          <a:bodyPr wrap="square" rtlCol="0">
            <a:spAutoFit/>
          </a:bodyPr>
          <a:lstStyle/>
          <a:p>
            <a:r>
              <a:rPr lang="pt-PT" dirty="0" smtClean="0"/>
              <a:t>Resolução:</a:t>
            </a:r>
          </a:p>
          <a:p>
            <a:pPr algn="ctr"/>
            <a:r>
              <a:rPr lang="pt-BR" b="1" dirty="0"/>
              <a:t>Artigo 88.º</a:t>
            </a:r>
          </a:p>
          <a:p>
            <a:pPr algn="ctr"/>
            <a:r>
              <a:rPr lang="pt-BR" b="1" dirty="0"/>
              <a:t>Taxas de tributação </a:t>
            </a:r>
            <a:r>
              <a:rPr lang="pt-BR" b="1" dirty="0" smtClean="0"/>
              <a:t>autónoma</a:t>
            </a:r>
          </a:p>
          <a:p>
            <a:pPr algn="ctr"/>
            <a:r>
              <a:rPr lang="pt-BR" b="1" dirty="0" smtClean="0"/>
              <a:t>(…)</a:t>
            </a:r>
            <a:endParaRPr lang="pt-PT" dirty="0"/>
          </a:p>
          <a:p>
            <a:r>
              <a:rPr lang="pt-BR" dirty="0"/>
              <a:t>14 — </a:t>
            </a:r>
            <a:r>
              <a:rPr lang="pt-BR" b="1" dirty="0">
                <a:solidFill>
                  <a:srgbClr val="00B050"/>
                </a:solidFill>
              </a:rPr>
              <a:t>As taxas de tributação autónoma previstas no presente artigo são elevadas em 10 pontos percentuais </a:t>
            </a:r>
            <a:r>
              <a:rPr lang="pt-BR" dirty="0"/>
              <a:t>quanto aos sujeitos passivos que apresentem prejuízo fiscal no período a que respeitem quaisquer dos factos tributários referidos nos números anteriores relacionados com o exercício de uma atividade de natureza comercial, industrial ou agrícola não isenta de IRC. </a:t>
            </a:r>
            <a:r>
              <a:rPr lang="pt-BR" i="1" dirty="0"/>
              <a:t>(Redação da Lei n.º 2/2014, de 16 de janeiro</a:t>
            </a:r>
            <a:r>
              <a:rPr lang="pt-BR" i="1" dirty="0" smtClean="0"/>
              <a:t>)</a:t>
            </a:r>
          </a:p>
          <a:p>
            <a:endParaRPr lang="pt-BR" i="1" dirty="0"/>
          </a:p>
          <a:p>
            <a:endParaRPr lang="pt-BR" i="1" dirty="0" smtClean="0"/>
          </a:p>
          <a:p>
            <a:endParaRPr lang="pt-BR" i="1" dirty="0"/>
          </a:p>
          <a:p>
            <a:r>
              <a:rPr lang="pt-BR" dirty="0" smtClean="0"/>
              <a:t>Resposta: c)</a:t>
            </a:r>
          </a:p>
          <a:p>
            <a:endParaRPr lang="pt-PT" dirty="0"/>
          </a:p>
        </p:txBody>
      </p:sp>
    </p:spTree>
    <p:extLst>
      <p:ext uri="{BB962C8B-B14F-4D97-AF65-F5344CB8AC3E}">
        <p14:creationId xmlns:p14="http://schemas.microsoft.com/office/powerpoint/2010/main" val="231269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2060848"/>
            <a:ext cx="7560840" cy="1231106"/>
          </a:xfrm>
          <a:prstGeom prst="rect">
            <a:avLst/>
          </a:prstGeom>
          <a:noFill/>
        </p:spPr>
        <p:txBody>
          <a:bodyPr wrap="square" rtlCol="0">
            <a:spAutoFit/>
          </a:bodyPr>
          <a:lstStyle/>
          <a:p>
            <a:pPr algn="ctr"/>
            <a:r>
              <a:rPr lang="pt-PT" sz="2800" b="1" i="1" u="sng" dirty="0"/>
              <a:t>Exame 26 de outubro de 2019</a:t>
            </a:r>
            <a:endParaRPr lang="en-US" sz="2800" dirty="0"/>
          </a:p>
          <a:p>
            <a:pPr algn="ctr"/>
            <a:r>
              <a:rPr lang="pt-PT" sz="2800" b="1" i="1" u="sng" dirty="0"/>
              <a:t>Parte I</a:t>
            </a:r>
            <a:endParaRPr lang="en-US" sz="2800" dirty="0"/>
          </a:p>
          <a:p>
            <a:pPr algn="ctr"/>
            <a:endParaRPr lang="en-US" dirty="0"/>
          </a:p>
        </p:txBody>
      </p:sp>
    </p:spTree>
    <p:extLst>
      <p:ext uri="{BB962C8B-B14F-4D97-AF65-F5344CB8AC3E}">
        <p14:creationId xmlns:p14="http://schemas.microsoft.com/office/powerpoint/2010/main" val="4070273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1196752"/>
            <a:ext cx="8424936" cy="5632311"/>
          </a:xfrm>
          <a:prstGeom prst="rect">
            <a:avLst/>
          </a:prstGeom>
          <a:noFill/>
        </p:spPr>
        <p:txBody>
          <a:bodyPr wrap="square" rtlCol="0">
            <a:spAutoFit/>
          </a:bodyPr>
          <a:lstStyle/>
          <a:p>
            <a:pPr algn="just"/>
            <a:r>
              <a:rPr lang="pt-PT" dirty="0"/>
              <a:t>Um outro cliente da CFSGI, Lda. é a Miguel Migueis Arquitetos Unipessoal, Lda., sociedade constituída em 2014 para o exercício da atividade de arquitetura, com sede em Setúbal, sendo o seu capital social detido pelo Arq. Miguel Migueis. A sociedade aplica o normativo contabilístico para as </a:t>
            </a:r>
            <a:r>
              <a:rPr lang="pt-PT" dirty="0" err="1"/>
              <a:t>microentidades</a:t>
            </a:r>
            <a:r>
              <a:rPr lang="pt-PT" dirty="0"/>
              <a:t> e o total do balanço e rendimentos ilíquidos nunca excederam os 150 000 EUR. </a:t>
            </a:r>
            <a:endParaRPr lang="en-US" dirty="0"/>
          </a:p>
          <a:p>
            <a:r>
              <a:rPr lang="pt-PT" dirty="0"/>
              <a:t> </a:t>
            </a:r>
            <a:endParaRPr lang="en-US" dirty="0"/>
          </a:p>
          <a:p>
            <a:r>
              <a:rPr lang="pt-PT" b="1" dirty="0"/>
              <a:t>Questão 11.: </a:t>
            </a:r>
            <a:endParaRPr lang="en-US" dirty="0"/>
          </a:p>
          <a:p>
            <a:r>
              <a:rPr lang="pt-PT" dirty="0"/>
              <a:t>Em 2019 colocou-se a questão de se optar pelo regime simplificado de determinação da matéria coletável: </a:t>
            </a:r>
            <a:endParaRPr lang="en-US" dirty="0"/>
          </a:p>
          <a:p>
            <a:r>
              <a:rPr lang="pt-PT" dirty="0"/>
              <a:t> </a:t>
            </a:r>
            <a:endParaRPr lang="en-US" dirty="0"/>
          </a:p>
          <a:p>
            <a:r>
              <a:rPr lang="pt-PT" dirty="0"/>
              <a:t>a) Sim, era possível e, para o efeito, a sociedade deveria efetuar a opção até ao 2º mês do período de tributação em que deseja ficar enquadrado no regime simplificado de determinação da matéria coletável.</a:t>
            </a:r>
            <a:endParaRPr lang="en-US" dirty="0"/>
          </a:p>
          <a:p>
            <a:r>
              <a:rPr lang="pt-PT" dirty="0"/>
              <a:t>b) A sociedade não poderia optar pelo regime simplificado de determinação da matéria coletável. </a:t>
            </a:r>
            <a:endParaRPr lang="en-US" dirty="0"/>
          </a:p>
          <a:p>
            <a:r>
              <a:rPr lang="pt-PT" dirty="0"/>
              <a:t>c) A sociedade poderia optar pelo regime simplificado de determinação da matéria coletável caso não tenha renunciado ao regime nos últimos 3 períodos de tributação. </a:t>
            </a:r>
            <a:endParaRPr lang="en-US" dirty="0"/>
          </a:p>
          <a:p>
            <a:r>
              <a:rPr lang="pt-PT" dirty="0"/>
              <a:t>d) A sociedade estava obrigada a optar pelo regime simplificado de determinação da matéria coletável. </a:t>
            </a:r>
            <a:endParaRPr lang="en-US" dirty="0"/>
          </a:p>
          <a:p>
            <a:pPr algn="ctr"/>
            <a:endParaRPr lang="en-US" dirty="0"/>
          </a:p>
        </p:txBody>
      </p:sp>
    </p:spTree>
    <p:extLst>
      <p:ext uri="{BB962C8B-B14F-4D97-AF65-F5344CB8AC3E}">
        <p14:creationId xmlns:p14="http://schemas.microsoft.com/office/powerpoint/2010/main" val="1313600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35396" y="548680"/>
            <a:ext cx="8352928" cy="6186309"/>
          </a:xfrm>
          <a:prstGeom prst="rect">
            <a:avLst/>
          </a:prstGeom>
          <a:noFill/>
        </p:spPr>
        <p:txBody>
          <a:bodyPr wrap="square" rtlCol="0">
            <a:spAutoFit/>
          </a:bodyPr>
          <a:lstStyle/>
          <a:p>
            <a:r>
              <a:rPr lang="pt-PT" dirty="0" smtClean="0"/>
              <a:t>RESOLUÇÃO</a:t>
            </a:r>
          </a:p>
          <a:p>
            <a:pPr algn="ctr"/>
            <a:r>
              <a:rPr lang="pt-BR" b="1" dirty="0" smtClean="0"/>
              <a:t>Artigo </a:t>
            </a:r>
            <a:r>
              <a:rPr lang="pt-BR" b="1" dirty="0"/>
              <a:t>86.º-A</a:t>
            </a:r>
            <a:r>
              <a:rPr lang="pt-BR" b="1" dirty="0" smtClean="0"/>
              <a:t>(*)</a:t>
            </a:r>
          </a:p>
          <a:p>
            <a:pPr algn="ctr"/>
            <a:r>
              <a:rPr lang="pt-BR" b="1" dirty="0" smtClean="0"/>
              <a:t>Âmbito </a:t>
            </a:r>
            <a:r>
              <a:rPr lang="pt-BR" b="1" dirty="0"/>
              <a:t>de aplicação</a:t>
            </a:r>
          </a:p>
          <a:p>
            <a:r>
              <a:rPr lang="pt-BR" dirty="0"/>
              <a:t>1 - Podem optar pelo regime simplificado de determinação da matéria coletável, os sujeitos passivos residentes, </a:t>
            </a:r>
            <a:r>
              <a:rPr lang="pt-BR" dirty="0">
                <a:solidFill>
                  <a:srgbClr val="FF0000"/>
                </a:solidFill>
              </a:rPr>
              <a:t>não isentos nem sujeitos a um regime especial de tributação,</a:t>
            </a:r>
            <a:r>
              <a:rPr lang="pt-BR" dirty="0"/>
              <a:t> que exerçam a título principal uma atividade de natureza comercial, industrial ou agrícola e que verifiquem, cumulativamente, as seguintes condições:</a:t>
            </a:r>
          </a:p>
          <a:p>
            <a:r>
              <a:rPr lang="pt-BR" dirty="0"/>
              <a:t/>
            </a:r>
            <a:br>
              <a:rPr lang="pt-BR" dirty="0"/>
            </a:br>
            <a:r>
              <a:rPr lang="pt-BR" dirty="0"/>
              <a:t>a) Tenham obtido, no período de tributação imediatamente anterior, um montante anual ilíquido de rendimentos não superior a (euro) 200 000;</a:t>
            </a:r>
          </a:p>
          <a:p>
            <a:r>
              <a:rPr lang="pt-BR" dirty="0"/>
              <a:t>b) O total do seu balanço relativo ao período de tributação imediatamente anterior não exceda (euro) 500 000;</a:t>
            </a:r>
          </a:p>
          <a:p>
            <a:r>
              <a:rPr lang="pt-BR" dirty="0"/>
              <a:t>c) Não estejam legalmente obrigados à revisão legal das </a:t>
            </a:r>
            <a:r>
              <a:rPr lang="pt-BR" dirty="0" smtClean="0"/>
              <a:t>contas</a:t>
            </a:r>
            <a:endParaRPr lang="pt-BR" dirty="0"/>
          </a:p>
          <a:p>
            <a:r>
              <a:rPr lang="pt-BR" dirty="0"/>
              <a:t>d) O respetivo capital social não seja detido em mais de 20%, direta ou indiretamente, nos termos do n.º 6 do artigo 69.º, por entidades que não preencham alguma das condições previstas nas alíneas anteriores, exceto quando sejam sociedades de capital de risco ou investidores de capital de risco;</a:t>
            </a:r>
          </a:p>
          <a:p>
            <a:r>
              <a:rPr lang="pt-BR" dirty="0"/>
              <a:t>e) Adotem o regime de normalização contabilística para microentidades aprovado pelo Decreto-Lei n.º 36-A/2011, de 9 de março;</a:t>
            </a:r>
          </a:p>
          <a:p>
            <a:r>
              <a:rPr lang="pt-BR" dirty="0"/>
              <a:t>f) Não tenham renunciado à aplicação do regime nos três anos anteriores, com referência à data em que se inicia a aplicação do regime.</a:t>
            </a:r>
          </a:p>
          <a:p>
            <a:endParaRPr lang="en-US" dirty="0"/>
          </a:p>
        </p:txBody>
      </p:sp>
    </p:spTree>
    <p:extLst>
      <p:ext uri="{BB962C8B-B14F-4D97-AF65-F5344CB8AC3E}">
        <p14:creationId xmlns:p14="http://schemas.microsoft.com/office/powerpoint/2010/main" val="27200783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08293" y="1145175"/>
            <a:ext cx="8352928" cy="4247317"/>
          </a:xfrm>
          <a:prstGeom prst="rect">
            <a:avLst/>
          </a:prstGeom>
          <a:noFill/>
        </p:spPr>
        <p:txBody>
          <a:bodyPr wrap="square" rtlCol="0">
            <a:spAutoFit/>
          </a:bodyPr>
          <a:lstStyle/>
          <a:p>
            <a:r>
              <a:rPr lang="pt-BR" dirty="0"/>
              <a:t>3 - A opção pela aplicação do regime simplificado de determinação da matéria coletável deve ser formalizada pelos sujeitos passivos:</a:t>
            </a:r>
          </a:p>
          <a:p>
            <a:r>
              <a:rPr lang="pt-BR" dirty="0"/>
              <a:t/>
            </a:r>
            <a:br>
              <a:rPr lang="pt-BR" dirty="0"/>
            </a:br>
            <a:r>
              <a:rPr lang="pt-BR" dirty="0"/>
              <a:t>a) Na declaração de início de atividade;</a:t>
            </a:r>
          </a:p>
          <a:p>
            <a:r>
              <a:rPr lang="pt-BR" dirty="0"/>
              <a:t>b</a:t>
            </a:r>
            <a:r>
              <a:rPr lang="pt-BR" b="1" dirty="0">
                <a:solidFill>
                  <a:srgbClr val="00B050"/>
                </a:solidFill>
              </a:rPr>
              <a:t>) Na declaração de alterações a que se refere o artigo 118.º, a apresentar até ao fim do 2.º mês do período de tributação</a:t>
            </a:r>
            <a:r>
              <a:rPr lang="pt-BR" dirty="0"/>
              <a:t> no qual pretendam iniciar a aplicação do regime simplificado de determinação da matéria coletável.</a:t>
            </a:r>
          </a:p>
          <a:p>
            <a:r>
              <a:rPr lang="pt-BR" dirty="0"/>
              <a:t/>
            </a:r>
            <a:br>
              <a:rPr lang="pt-BR" dirty="0"/>
            </a:br>
            <a:r>
              <a:rPr lang="pt-BR" dirty="0"/>
              <a:t>4 - O regime simplificado de determinação da matéria coletável cessa quando deixem de se verificar os respetivos requisitos ou o sujeito passivo renuncie à sua aplicação.</a:t>
            </a:r>
          </a:p>
          <a:p>
            <a:r>
              <a:rPr lang="pt-BR" dirty="0"/>
              <a:t>5 - O regime simplificado de determinação da matéria coletável cessa ainda quando o sujeito passivo não cumpra as obrigações de emissão e comunicação das faturas previstas, respetivamente, no Código do IVA e no n.º 1 do artigo 3.º do Decreto-Lei n.º 198/2012, de 24 de agosto, sem prejuízo das demais sanções aplicáveis.</a:t>
            </a:r>
          </a:p>
          <a:p>
            <a:endParaRPr lang="pt-PT" dirty="0" smtClean="0"/>
          </a:p>
        </p:txBody>
      </p:sp>
    </p:spTree>
    <p:extLst>
      <p:ext uri="{BB962C8B-B14F-4D97-AF65-F5344CB8AC3E}">
        <p14:creationId xmlns:p14="http://schemas.microsoft.com/office/powerpoint/2010/main" val="18434866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08293" y="1145175"/>
            <a:ext cx="8352928" cy="4801314"/>
          </a:xfrm>
          <a:prstGeom prst="rect">
            <a:avLst/>
          </a:prstGeom>
          <a:noFill/>
        </p:spPr>
        <p:txBody>
          <a:bodyPr wrap="square" rtlCol="0">
            <a:spAutoFit/>
          </a:bodyPr>
          <a:lstStyle/>
          <a:p>
            <a:r>
              <a:rPr lang="pt-BR" dirty="0"/>
              <a:t>6 - Os efeitos da cessação ou da renúncia do regime simplificado de determinação da matéria coletável reportam-se ao 1.º dia do período de tributação em que:</a:t>
            </a:r>
          </a:p>
          <a:p>
            <a:r>
              <a:rPr lang="pt-BR" dirty="0"/>
              <a:t/>
            </a:r>
            <a:br>
              <a:rPr lang="pt-BR" dirty="0"/>
            </a:br>
            <a:r>
              <a:rPr lang="pt-BR" dirty="0"/>
              <a:t>a) Deixe de se verificar algum dos requisitos referidos nas alíneas a) a e) do n.º 1 ou se verifique a causa de cessação prevista no número anterior;</a:t>
            </a:r>
          </a:p>
          <a:p>
            <a:r>
              <a:rPr lang="pt-BR" dirty="0"/>
              <a:t>b) Seja comunicada a renúncia à aplicação do regime simplificado de determinação da matéria coletável, nos termos e prazos previstos na alínea b) do n.º 3.</a:t>
            </a:r>
          </a:p>
          <a:p>
            <a:endParaRPr lang="pt-PT" dirty="0" smtClean="0"/>
          </a:p>
          <a:p>
            <a:endParaRPr lang="pt-PT" dirty="0"/>
          </a:p>
          <a:p>
            <a:endParaRPr lang="pt-PT" dirty="0" smtClean="0"/>
          </a:p>
          <a:p>
            <a:r>
              <a:rPr lang="pt-PT" dirty="0" smtClean="0"/>
              <a:t>Resposta: b)</a:t>
            </a:r>
          </a:p>
          <a:p>
            <a:r>
              <a:rPr lang="pt-PT" dirty="0" smtClean="0"/>
              <a:t>Estando em causa uma sociedade enquadrada no Regime de Transparência Fiscal (artigo 6.º do CIRC), na medida que é uma sociedade profissional (consta da lista anexa ao artigo 151.º do CIRC) – trata-se assim de uma isenta de IRC, exceto quanto às tributações autónomas – artigo 12.º CIRC</a:t>
            </a:r>
            <a:endParaRPr lang="pt-PT" dirty="0"/>
          </a:p>
          <a:p>
            <a:endParaRPr lang="pt-PT" dirty="0" smtClean="0"/>
          </a:p>
          <a:p>
            <a:endParaRPr lang="en-US" dirty="0"/>
          </a:p>
        </p:txBody>
      </p:sp>
    </p:spTree>
    <p:extLst>
      <p:ext uri="{BB962C8B-B14F-4D97-AF65-F5344CB8AC3E}">
        <p14:creationId xmlns:p14="http://schemas.microsoft.com/office/powerpoint/2010/main" val="25384186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0558" y="1052736"/>
            <a:ext cx="8424936" cy="5632311"/>
          </a:xfrm>
          <a:prstGeom prst="rect">
            <a:avLst/>
          </a:prstGeom>
          <a:noFill/>
        </p:spPr>
        <p:txBody>
          <a:bodyPr wrap="square" rtlCol="0">
            <a:spAutoFit/>
          </a:bodyPr>
          <a:lstStyle/>
          <a:p>
            <a:r>
              <a:rPr lang="pt-PT" dirty="0"/>
              <a:t>Entusiasmado com as respostas rápidas e competentes que estava a obter por parte dos Contabilistas Certificados da CFSGI, Lda., Manuel Maia colocou mais uma questão, com base nas seguintes informações: </a:t>
            </a:r>
            <a:endParaRPr lang="en-US" dirty="0"/>
          </a:p>
          <a:p>
            <a:r>
              <a:rPr lang="pt-PT" dirty="0"/>
              <a:t>• Em 2018 a sua empresa vendeu equipamentos de hotelaria e restauração (com 2 anos de garantia) no montante de 500 000 EUR</a:t>
            </a:r>
            <a:r>
              <a:rPr lang="pt-PT" dirty="0">
                <a:solidFill>
                  <a:schemeClr val="accent6">
                    <a:lumMod val="50000"/>
                  </a:schemeClr>
                </a:solidFill>
              </a:rPr>
              <a:t>, tendo constituído uma provisão para garantias a clientes no montante de 60 000 </a:t>
            </a:r>
            <a:r>
              <a:rPr lang="pt-PT" dirty="0"/>
              <a:t>EUR; </a:t>
            </a:r>
            <a:endParaRPr lang="en-US" dirty="0"/>
          </a:p>
          <a:p>
            <a:r>
              <a:rPr lang="pt-PT" dirty="0"/>
              <a:t>• Informou, ainda, que nos anos de 2016 e 2017 as vendas com garantia ascenderam a 480 000 EUR e 420 000 EUR, respetivamente, e que os custos suportados com garantias foram de 30 000 EUR, 33 000 EUR e 21 000 EUR, nos anos de 2016, 2017 e 2018, respetivamente.</a:t>
            </a:r>
            <a:endParaRPr lang="en-US" dirty="0"/>
          </a:p>
          <a:p>
            <a:r>
              <a:rPr lang="pt-PT" dirty="0"/>
              <a:t> </a:t>
            </a:r>
            <a:endParaRPr lang="en-US" dirty="0"/>
          </a:p>
          <a:p>
            <a:r>
              <a:rPr lang="pt-PT" dirty="0"/>
              <a:t>Questão 22.:</a:t>
            </a:r>
            <a:endParaRPr lang="en-US" dirty="0"/>
          </a:p>
          <a:p>
            <a:r>
              <a:rPr lang="pt-PT" dirty="0"/>
              <a:t>Com base nestas informações, qual deveria ter sido o montante da correção fiscal a operar no quadro 07 da modelo 22 do ano 2018 visando o apuramento do lucro tributável?</a:t>
            </a:r>
            <a:endParaRPr lang="en-US" dirty="0"/>
          </a:p>
          <a:p>
            <a:r>
              <a:rPr lang="pt-PT" dirty="0"/>
              <a:t>a) Acrescer 10 000 EUR.</a:t>
            </a:r>
            <a:endParaRPr lang="en-US" dirty="0"/>
          </a:p>
          <a:p>
            <a:r>
              <a:rPr lang="pt-PT" dirty="0"/>
              <a:t>b) Acrescer 60 000 EUR. </a:t>
            </a:r>
            <a:endParaRPr lang="en-US" dirty="0"/>
          </a:p>
          <a:p>
            <a:r>
              <a:rPr lang="pt-PT" dirty="0"/>
              <a:t>c) Deduzir de 10 000 EUR. </a:t>
            </a:r>
            <a:endParaRPr lang="en-US" dirty="0"/>
          </a:p>
          <a:p>
            <a:r>
              <a:rPr lang="pt-PT" dirty="0"/>
              <a:t>d) Acrescer 30 000 EUR</a:t>
            </a:r>
            <a:endParaRPr lang="en-US" dirty="0"/>
          </a:p>
          <a:p>
            <a:endParaRPr lang="en-US" dirty="0"/>
          </a:p>
        </p:txBody>
      </p:sp>
    </p:spTree>
    <p:extLst>
      <p:ext uri="{BB962C8B-B14F-4D97-AF65-F5344CB8AC3E}">
        <p14:creationId xmlns:p14="http://schemas.microsoft.com/office/powerpoint/2010/main" val="283298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980728"/>
            <a:ext cx="8424936" cy="5632311"/>
          </a:xfrm>
          <a:prstGeom prst="rect">
            <a:avLst/>
          </a:prstGeom>
          <a:noFill/>
        </p:spPr>
        <p:txBody>
          <a:bodyPr wrap="square" rtlCol="0">
            <a:spAutoFit/>
          </a:bodyPr>
          <a:lstStyle/>
          <a:p>
            <a:r>
              <a:rPr lang="pt-BR" b="1" dirty="0"/>
              <a:t>Artigo 39.º</a:t>
            </a:r>
            <a:br>
              <a:rPr lang="pt-BR" b="1" dirty="0"/>
            </a:br>
            <a:r>
              <a:rPr lang="pt-BR" b="1" dirty="0"/>
              <a:t>Provisões fiscalmente dedutíveis</a:t>
            </a:r>
            <a:endParaRPr lang="pt-BR" dirty="0"/>
          </a:p>
          <a:p>
            <a:r>
              <a:rPr lang="pt-BR" dirty="0"/>
              <a:t>1 — Podem ser deduzidas para efeitos fiscais as seguintes provisões:</a:t>
            </a:r>
          </a:p>
          <a:p>
            <a:r>
              <a:rPr lang="pt-BR" dirty="0"/>
              <a:t>a) As que se destinem a fazer face a obrigações e encargos derivados de processos judiciais em curso por factos que determinariam a inclusão daqueles entre os gastos do período de tributação;</a:t>
            </a:r>
            <a:br>
              <a:rPr lang="pt-BR" dirty="0"/>
            </a:br>
            <a:r>
              <a:rPr lang="pt-BR" i="1" dirty="0"/>
              <a:t/>
            </a:r>
            <a:br>
              <a:rPr lang="pt-BR" i="1" dirty="0"/>
            </a:br>
            <a:r>
              <a:rPr lang="pt-BR" dirty="0"/>
              <a:t>b) </a:t>
            </a:r>
            <a:r>
              <a:rPr lang="pt-BR" b="1" dirty="0">
                <a:solidFill>
                  <a:schemeClr val="accent6">
                    <a:lumMod val="50000"/>
                  </a:schemeClr>
                </a:solidFill>
              </a:rPr>
              <a:t>As que se destinem a fazer face a encargos com garantias a clientes previstas em contratos de venda e de prestação de serviços</a:t>
            </a:r>
            <a:r>
              <a:rPr lang="pt-BR" dirty="0"/>
              <a:t>;</a:t>
            </a:r>
            <a:br>
              <a:rPr lang="pt-BR" dirty="0"/>
            </a:br>
            <a:r>
              <a:rPr lang="pt-BR" dirty="0"/>
              <a:t/>
            </a:r>
            <a:br>
              <a:rPr lang="pt-BR" dirty="0"/>
            </a:br>
            <a:r>
              <a:rPr lang="pt-BR" dirty="0"/>
              <a:t>c) As provisões técnicas constituídas obrigatoriamente, por força de normas emanadas pelo Instituto de Seguros de Portugal, de carácter genérico e abstracto, pelas empresas de seguros sujeitas à sua supervisão e pelas sucursais em Portugal de empresas seguradoras com sede em outro Estado membro da União Europeia;</a:t>
            </a:r>
            <a:br>
              <a:rPr lang="pt-BR" dirty="0"/>
            </a:br>
            <a:endParaRPr lang="pt-BR" dirty="0"/>
          </a:p>
          <a:p>
            <a:r>
              <a:rPr lang="pt-BR" dirty="0"/>
              <a:t/>
            </a:r>
            <a:br>
              <a:rPr lang="pt-BR" dirty="0"/>
            </a:br>
            <a:r>
              <a:rPr lang="pt-BR" dirty="0"/>
              <a:t>d) As constituídas com o objetivo de fazer face aos encargos com a reparação dos danos de caráter ambiental dos locais afetos à exploração, sempre que tal seja obrigatório nos termos da legislação aplicável e após a cessação desta.</a:t>
            </a:r>
          </a:p>
          <a:p>
            <a:endParaRPr lang="en-US" dirty="0"/>
          </a:p>
        </p:txBody>
      </p:sp>
    </p:spTree>
    <p:extLst>
      <p:ext uri="{BB962C8B-B14F-4D97-AF65-F5344CB8AC3E}">
        <p14:creationId xmlns:p14="http://schemas.microsoft.com/office/powerpoint/2010/main" val="413779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611560" y="1196752"/>
            <a:ext cx="7992888" cy="3970318"/>
          </a:xfrm>
          <a:prstGeom prst="rect">
            <a:avLst/>
          </a:prstGeom>
          <a:noFill/>
        </p:spPr>
        <p:txBody>
          <a:bodyPr wrap="square" rtlCol="0">
            <a:spAutoFit/>
          </a:bodyPr>
          <a:lstStyle/>
          <a:p>
            <a:r>
              <a:rPr lang="pt-BR" dirty="0"/>
              <a:t>5 — O montante anual da provisão para garantias a clientes a que refere a alínea b) do n.º 1 é determinado pela aplicação às vendas e prestações de serviços sujeitas a garantia efectuadas no período de tributação de </a:t>
            </a:r>
            <a:r>
              <a:rPr lang="pt-BR" b="1" dirty="0">
                <a:solidFill>
                  <a:schemeClr val="accent6">
                    <a:lumMod val="50000"/>
                  </a:schemeClr>
                </a:solidFill>
              </a:rPr>
              <a:t>uma percentagem que não pode ser superior à que resulta da proporção entre a soma dos encargos derivados de garantias a clientes efectivamente suportados nos últimos três períodos de tributação e a soma das vendas e prestações de serviços sujeitas a garantia efectuadas nos mesmos períodos.</a:t>
            </a:r>
            <a:r>
              <a:rPr lang="pt-BR" dirty="0"/>
              <a:t/>
            </a:r>
            <a:br>
              <a:rPr lang="pt-BR" dirty="0"/>
            </a:br>
            <a:endParaRPr lang="pt-BR" dirty="0" smtClean="0"/>
          </a:p>
          <a:p>
            <a:r>
              <a:rPr lang="pt-BR" dirty="0" smtClean="0"/>
              <a:t>Limite = [(30000+ 33000+21000)/(480000+420000+500000)] *100% = 6%</a:t>
            </a:r>
          </a:p>
          <a:p>
            <a:r>
              <a:rPr lang="pt-BR" dirty="0" smtClean="0"/>
              <a:t>Valor da provisão aceite fiscalmente = 6% * 500.000 = 30.000 </a:t>
            </a:r>
          </a:p>
          <a:p>
            <a:r>
              <a:rPr lang="pt-BR" dirty="0" smtClean="0"/>
              <a:t>Valor considerado em gasto pela entidade foi 60.000, logo não é aceite fiscalmente 30.000 </a:t>
            </a:r>
            <a:endParaRPr lang="pt-BR" dirty="0"/>
          </a:p>
          <a:p>
            <a:endParaRPr lang="pt-BR" dirty="0" smtClean="0"/>
          </a:p>
          <a:p>
            <a:r>
              <a:rPr lang="pt-BR" dirty="0" smtClean="0"/>
              <a:t>Resposta: d)</a:t>
            </a:r>
            <a:endParaRPr lang="en-US" dirty="0"/>
          </a:p>
        </p:txBody>
      </p:sp>
    </p:spTree>
    <p:extLst>
      <p:ext uri="{BB962C8B-B14F-4D97-AF65-F5344CB8AC3E}">
        <p14:creationId xmlns:p14="http://schemas.microsoft.com/office/powerpoint/2010/main" val="4050032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179512" y="908720"/>
            <a:ext cx="8712968" cy="6186309"/>
          </a:xfrm>
          <a:prstGeom prst="rect">
            <a:avLst/>
          </a:prstGeom>
          <a:noFill/>
        </p:spPr>
        <p:txBody>
          <a:bodyPr wrap="square" rtlCol="0">
            <a:spAutoFit/>
          </a:bodyPr>
          <a:lstStyle/>
          <a:p>
            <a:pPr algn="ctr"/>
            <a:r>
              <a:rPr lang="pt-PT" b="1" dirty="0"/>
              <a:t>Parte II</a:t>
            </a:r>
            <a:endParaRPr lang="en-US" dirty="0"/>
          </a:p>
          <a:p>
            <a:r>
              <a:rPr lang="pt-PT" dirty="0"/>
              <a:t> </a:t>
            </a:r>
            <a:endParaRPr lang="en-US" dirty="0"/>
          </a:p>
          <a:p>
            <a:r>
              <a:rPr lang="pt-PT" dirty="0"/>
              <a:t>Questão 28.: </a:t>
            </a:r>
            <a:endParaRPr lang="en-US" dirty="0"/>
          </a:p>
          <a:p>
            <a:r>
              <a:rPr lang="pt-PT" dirty="0"/>
              <a:t>Uma entidade com sede em Portugal, sujeito passivo de IRC, enquadrada no regime geral de tributação, que se dedica ao fabrico e comercialização de móveis de cozinha, apurou, em 2018, um prejuízo fiscal no valor de 150 000 EUR. </a:t>
            </a:r>
            <a:endParaRPr lang="en-US" dirty="0"/>
          </a:p>
          <a:p>
            <a:r>
              <a:rPr lang="pt-PT" dirty="0"/>
              <a:t> </a:t>
            </a:r>
            <a:endParaRPr lang="en-US" dirty="0"/>
          </a:p>
          <a:p>
            <a:r>
              <a:rPr lang="pt-PT" dirty="0"/>
              <a:t>A estrutura de capital social da empresa, que coincide com os direitos de voto, é a mesma desde a sua constituição, em 2016, possuindo a seguinte composição:</a:t>
            </a:r>
            <a:endParaRPr lang="en-US" dirty="0"/>
          </a:p>
          <a:p>
            <a:r>
              <a:rPr lang="pt-PT" dirty="0"/>
              <a:t> • António Antunes: 55% </a:t>
            </a:r>
            <a:endParaRPr lang="en-US" dirty="0"/>
          </a:p>
          <a:p>
            <a:r>
              <a:rPr lang="pt-PT" dirty="0"/>
              <a:t>• Bernardo Bernardes: 10%</a:t>
            </a:r>
            <a:endParaRPr lang="en-US" dirty="0"/>
          </a:p>
          <a:p>
            <a:r>
              <a:rPr lang="pt-PT" dirty="0"/>
              <a:t> • Camilo Costa: 30%</a:t>
            </a:r>
            <a:endParaRPr lang="en-US" dirty="0"/>
          </a:p>
          <a:p>
            <a:r>
              <a:rPr lang="pt-PT" dirty="0"/>
              <a:t> • Dalila Antunes: 5% </a:t>
            </a:r>
            <a:endParaRPr lang="en-US" dirty="0"/>
          </a:p>
          <a:p>
            <a:r>
              <a:rPr lang="pt-PT" dirty="0"/>
              <a:t> </a:t>
            </a:r>
            <a:endParaRPr lang="en-US" dirty="0"/>
          </a:p>
          <a:p>
            <a:r>
              <a:rPr lang="pt-PT" dirty="0"/>
              <a:t>Indique qual dos seguintes factos, a ocorrer em 2019, </a:t>
            </a:r>
            <a:r>
              <a:rPr lang="pt-PT" b="1" dirty="0">
                <a:solidFill>
                  <a:schemeClr val="accent6">
                    <a:lumMod val="50000"/>
                  </a:schemeClr>
                </a:solidFill>
              </a:rPr>
              <a:t>é suscetível de originar a perda do direito ao reporte do referido prejuízo fiscal e consequente dedução aos lucros tributáveis, havendo-os:</a:t>
            </a:r>
            <a:endParaRPr lang="en-US" b="1" dirty="0">
              <a:solidFill>
                <a:schemeClr val="accent6">
                  <a:lumMod val="50000"/>
                </a:schemeClr>
              </a:solidFill>
            </a:endParaRPr>
          </a:p>
          <a:p>
            <a:r>
              <a:rPr lang="pt-PT" dirty="0"/>
              <a:t>a) Uma diminuição, em 50%, no volume de vendas. </a:t>
            </a:r>
            <a:endParaRPr lang="en-US" dirty="0"/>
          </a:p>
          <a:p>
            <a:r>
              <a:rPr lang="pt-PT" dirty="0"/>
              <a:t>b) A alienação da quota por parte de Dalila Antunes a Bernardo Bernardes. </a:t>
            </a:r>
            <a:endParaRPr lang="en-US" dirty="0"/>
          </a:p>
          <a:p>
            <a:r>
              <a:rPr lang="pt-PT" dirty="0"/>
              <a:t>c) A alienação da quota por parte de Bernardo Bernardes a Dalila Antunes.</a:t>
            </a:r>
            <a:endParaRPr lang="en-US" dirty="0"/>
          </a:p>
          <a:p>
            <a:r>
              <a:rPr lang="pt-PT" dirty="0"/>
              <a:t>d) A doação da quota por parte de António Antunes à sua filha, Dalila Antunes. </a:t>
            </a:r>
            <a:endParaRPr lang="en-US" dirty="0"/>
          </a:p>
          <a:p>
            <a:endParaRPr lang="en-US" dirty="0"/>
          </a:p>
        </p:txBody>
      </p:sp>
    </p:spTree>
    <p:extLst>
      <p:ext uri="{BB962C8B-B14F-4D97-AF65-F5344CB8AC3E}">
        <p14:creationId xmlns:p14="http://schemas.microsoft.com/office/powerpoint/2010/main" val="3741390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95536" y="1196752"/>
            <a:ext cx="8496944" cy="3416320"/>
          </a:xfrm>
          <a:prstGeom prst="rect">
            <a:avLst/>
          </a:prstGeom>
          <a:noFill/>
        </p:spPr>
        <p:txBody>
          <a:bodyPr wrap="square" rtlCol="0">
            <a:spAutoFit/>
          </a:bodyPr>
          <a:lstStyle/>
          <a:p>
            <a:pPr algn="ctr"/>
            <a:r>
              <a:rPr lang="pt-BR" b="1" dirty="0"/>
              <a:t>Artigo 52.º</a:t>
            </a:r>
          </a:p>
          <a:p>
            <a:pPr algn="ctr"/>
            <a:r>
              <a:rPr lang="pt-BR" b="1" dirty="0"/>
              <a:t>Dedução de prejuízos </a:t>
            </a:r>
            <a:r>
              <a:rPr lang="pt-BR" b="1" dirty="0" smtClean="0"/>
              <a:t>fiscais</a:t>
            </a:r>
          </a:p>
          <a:p>
            <a:pPr algn="just"/>
            <a:endParaRPr lang="pt-BR" b="1" dirty="0" smtClean="0"/>
          </a:p>
          <a:p>
            <a:pPr algn="just"/>
            <a:r>
              <a:rPr lang="pt-BR" dirty="0"/>
              <a:t>8 — O previsto no n.º 1 deixa de ser aplicável quando se verificar, à data do termo do período de tributação em que é efetuada a dedução, que, em relação àquele a que respeitam os prejuízos, se verificou a alteração da titularidade de mais de 50 % do capital social ou da maioria dos direitos de </a:t>
            </a:r>
            <a:r>
              <a:rPr lang="pt-BR" dirty="0" smtClean="0"/>
              <a:t>voto</a:t>
            </a:r>
          </a:p>
          <a:p>
            <a:pPr algn="just"/>
            <a:endParaRPr lang="pt-BR" b="1" dirty="0"/>
          </a:p>
          <a:p>
            <a:r>
              <a:rPr lang="pt-BR" dirty="0"/>
              <a:t/>
            </a:r>
            <a:br>
              <a:rPr lang="pt-BR" dirty="0"/>
            </a:br>
            <a:endParaRPr lang="pt-BR" dirty="0"/>
          </a:p>
          <a:p>
            <a:pPr algn="just"/>
            <a:endParaRPr lang="pt-BR" b="1" dirty="0"/>
          </a:p>
          <a:p>
            <a:endParaRPr lang="en-US" dirty="0"/>
          </a:p>
        </p:txBody>
      </p:sp>
    </p:spTree>
    <p:extLst>
      <p:ext uri="{BB962C8B-B14F-4D97-AF65-F5344CB8AC3E}">
        <p14:creationId xmlns:p14="http://schemas.microsoft.com/office/powerpoint/2010/main" val="2009566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59024" y="548680"/>
            <a:ext cx="8677472" cy="6463308"/>
          </a:xfrm>
          <a:prstGeom prst="rect">
            <a:avLst/>
          </a:prstGeom>
          <a:noFill/>
        </p:spPr>
        <p:txBody>
          <a:bodyPr wrap="square" rtlCol="0">
            <a:spAutoFit/>
          </a:bodyPr>
          <a:lstStyle/>
          <a:p>
            <a:pPr algn="just"/>
            <a:endParaRPr lang="pt-BR" b="1" dirty="0"/>
          </a:p>
          <a:p>
            <a:r>
              <a:rPr lang="pt-BR" dirty="0"/>
              <a:t>9 — Para efeitos do número anterior, não são consideradas as alterações: </a:t>
            </a:r>
            <a:r>
              <a:rPr lang="pt-BR" i="1" dirty="0"/>
              <a:t>(Redação da Lei n.º 2/2014, de 16 de janeiro)</a:t>
            </a:r>
            <a:endParaRPr lang="pt-BR" dirty="0"/>
          </a:p>
          <a:p>
            <a:r>
              <a:rPr lang="pt-BR" dirty="0"/>
              <a:t/>
            </a:r>
            <a:br>
              <a:rPr lang="pt-BR" dirty="0"/>
            </a:br>
            <a:r>
              <a:rPr lang="pt-BR" dirty="0"/>
              <a:t>a) Das quais resulte a passagem da titularidade do capital social ou dos direitos de voto de direta para indireta, de indireta para direta, bem como das quais resulte a transmissão daquela titularidade entre sociedades cuja maioria do capital social ou dos direitos de voto seja detida direta ou indiretamente, nos termos do n.º 6 do artigo 69.º, por uma mesma entidade; </a:t>
            </a:r>
            <a:br>
              <a:rPr lang="pt-BR" dirty="0"/>
            </a:br>
            <a:endParaRPr lang="pt-BR" dirty="0"/>
          </a:p>
          <a:p>
            <a:r>
              <a:rPr lang="pt-BR" dirty="0"/>
              <a:t>b) Decorrentes de operações efetuadas ao abrigo do regime especial previsto nos artigos 73.º e seguintes; </a:t>
            </a:r>
          </a:p>
          <a:p>
            <a:r>
              <a:rPr lang="pt-BR" dirty="0"/>
              <a:t/>
            </a:r>
            <a:br>
              <a:rPr lang="pt-BR" dirty="0"/>
            </a:br>
            <a:r>
              <a:rPr lang="pt-BR" dirty="0"/>
              <a:t>c) Decorrentes de sucessões por morte; </a:t>
            </a:r>
            <a:r>
              <a:rPr lang="pt-BR" i="1" dirty="0"/>
              <a:t>(Redação da Lei n.º 2/2014, de 16 de janeiro)</a:t>
            </a:r>
            <a:r>
              <a:rPr lang="pt-BR" dirty="0"/>
              <a:t/>
            </a:r>
            <a:br>
              <a:rPr lang="pt-BR" dirty="0"/>
            </a:br>
            <a:endParaRPr lang="pt-BR" dirty="0"/>
          </a:p>
          <a:p>
            <a:r>
              <a:rPr lang="pt-BR" dirty="0"/>
              <a:t>d) Quando o adquirente detenha ininterruptamente, direta ou indiretamente, mais de 20 % do capital social ou da maioria dos direitos de voto da sociedade desde o início do período de tributação a que respeitam os prejuízos; ou </a:t>
            </a:r>
            <a:br>
              <a:rPr lang="pt-BR" dirty="0"/>
            </a:br>
            <a:r>
              <a:rPr lang="pt-BR" dirty="0"/>
              <a:t/>
            </a:r>
            <a:br>
              <a:rPr lang="pt-BR" dirty="0"/>
            </a:br>
            <a:r>
              <a:rPr lang="pt-BR" dirty="0"/>
              <a:t>e) Quando o adquirente seja trabalhador ou membro dos órgãos sociais da sociedade, pelo menos desde o início do período de tributação a que respeitam os prejuízos</a:t>
            </a:r>
          </a:p>
          <a:p>
            <a:endParaRPr lang="pt-BR" b="1" dirty="0"/>
          </a:p>
          <a:p>
            <a:endParaRPr lang="en-US" dirty="0"/>
          </a:p>
        </p:txBody>
      </p:sp>
    </p:spTree>
    <p:extLst>
      <p:ext uri="{BB962C8B-B14F-4D97-AF65-F5344CB8AC3E}">
        <p14:creationId xmlns:p14="http://schemas.microsoft.com/office/powerpoint/2010/main" val="3084657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55576" y="1268760"/>
            <a:ext cx="7992888" cy="369332"/>
          </a:xfrm>
          <a:prstGeom prst="rect">
            <a:avLst/>
          </a:prstGeom>
          <a:noFill/>
        </p:spPr>
        <p:txBody>
          <a:bodyPr wrap="square" rtlCol="0">
            <a:spAutoFit/>
          </a:bodyPr>
          <a:lstStyle/>
          <a:p>
            <a:r>
              <a:rPr lang="pt-PT" dirty="0" smtClean="0"/>
              <a:t>Resposta:  d)</a:t>
            </a:r>
            <a:endParaRPr lang="en-US" dirty="0"/>
          </a:p>
        </p:txBody>
      </p:sp>
    </p:spTree>
    <p:extLst>
      <p:ext uri="{BB962C8B-B14F-4D97-AF65-F5344CB8AC3E}">
        <p14:creationId xmlns:p14="http://schemas.microsoft.com/office/powerpoint/2010/main" val="29232705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67544" y="1052736"/>
            <a:ext cx="8280920" cy="4247317"/>
          </a:xfrm>
          <a:prstGeom prst="rect">
            <a:avLst/>
          </a:prstGeom>
          <a:noFill/>
        </p:spPr>
        <p:txBody>
          <a:bodyPr wrap="square" rtlCol="0">
            <a:spAutoFit/>
          </a:bodyPr>
          <a:lstStyle/>
          <a:p>
            <a:r>
              <a:rPr lang="pt-PT" dirty="0"/>
              <a:t>Questão 29.: </a:t>
            </a:r>
            <a:endParaRPr lang="en-US" dirty="0"/>
          </a:p>
          <a:p>
            <a:r>
              <a:rPr lang="pt-PT" dirty="0"/>
              <a:t>Em janeiro de 2018 a sociedade XXX, com sede em Barcelos e tributada, em sede de IRC, pelo regime geral, adquiriu uma máquina pelo montante de 110 000 EUR, que entrou de imediato em funcionamento. A referida máquina é depreciada à taxa de 14%, prevista no Dec. Regulamentar n.º 25/2009. Esta aquisição beneficiou de um subsídio não reembolsável no montante de 30 000 EUR, contratualizado em 2018, tendo nesse mesmo período recebido a 1ª tranche no montante de 15 000 EUR. </a:t>
            </a:r>
            <a:endParaRPr lang="en-US" dirty="0"/>
          </a:p>
          <a:p>
            <a:r>
              <a:rPr lang="pt-PT" dirty="0"/>
              <a:t>Para efeitos de apuramento do lucro tributável de IRC, o montante de subsídio a considerar em 2018 ascendeu a:</a:t>
            </a:r>
            <a:endParaRPr lang="en-US" dirty="0"/>
          </a:p>
          <a:p>
            <a:r>
              <a:rPr lang="pt-PT" dirty="0"/>
              <a:t> </a:t>
            </a:r>
            <a:endParaRPr lang="en-US" dirty="0"/>
          </a:p>
          <a:p>
            <a:r>
              <a:rPr lang="pt-PT" dirty="0"/>
              <a:t>a) 30 000 EUR. </a:t>
            </a:r>
            <a:endParaRPr lang="en-US" dirty="0"/>
          </a:p>
          <a:p>
            <a:r>
              <a:rPr lang="en-US" dirty="0"/>
              <a:t>b) 15 000 EUR. </a:t>
            </a:r>
          </a:p>
          <a:p>
            <a:r>
              <a:rPr lang="en-US" dirty="0"/>
              <a:t>c) 2 100 EUR. </a:t>
            </a:r>
          </a:p>
          <a:p>
            <a:r>
              <a:rPr lang="en-US"/>
              <a:t>d) 4 200 EUR. </a:t>
            </a:r>
          </a:p>
          <a:p>
            <a:endParaRPr lang="en-US"/>
          </a:p>
        </p:txBody>
      </p:sp>
    </p:spTree>
    <p:extLst>
      <p:ext uri="{BB962C8B-B14F-4D97-AF65-F5344CB8AC3E}">
        <p14:creationId xmlns:p14="http://schemas.microsoft.com/office/powerpoint/2010/main" val="21587932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67544" y="1052736"/>
            <a:ext cx="8280920" cy="3970318"/>
          </a:xfrm>
          <a:prstGeom prst="rect">
            <a:avLst/>
          </a:prstGeom>
          <a:noFill/>
        </p:spPr>
        <p:txBody>
          <a:bodyPr wrap="square" rtlCol="0">
            <a:spAutoFit/>
          </a:bodyPr>
          <a:lstStyle/>
          <a:p>
            <a:pPr algn="ctr"/>
            <a:r>
              <a:rPr lang="pt-BR" b="1" dirty="0" smtClean="0"/>
              <a:t>Artigo </a:t>
            </a:r>
            <a:r>
              <a:rPr lang="pt-BR" b="1" dirty="0"/>
              <a:t>22.º</a:t>
            </a:r>
            <a:br>
              <a:rPr lang="pt-BR" b="1" dirty="0"/>
            </a:br>
            <a:r>
              <a:rPr lang="pt-BR" b="1" dirty="0"/>
              <a:t>Subsídios relacionados com ativos não correntes</a:t>
            </a:r>
            <a:endParaRPr lang="pt-BR" dirty="0"/>
          </a:p>
          <a:p>
            <a:r>
              <a:rPr lang="pt-BR" dirty="0"/>
              <a:t>1 - A inclusão no lucro tributável dos subsídios relacionados com ativos não correntes obedece às seguintes regras:</a:t>
            </a:r>
            <a:br>
              <a:rPr lang="pt-BR" dirty="0"/>
            </a:br>
            <a:endParaRPr lang="pt-BR" dirty="0"/>
          </a:p>
          <a:p>
            <a:r>
              <a:rPr lang="pt-BR" dirty="0"/>
              <a:t>a) Quando os subsídios respeitem a ativos depreciáveis ou amortizáveis, deve ser incluída no lucro tributável uma parte do subsídio atribuído, independentemente do recebimento, na mesma proporção da depreciação ou amortização calculada sobre o custo de aquisição ou de produção, sem prejuízo do disposto no n.º 2;</a:t>
            </a:r>
            <a:br>
              <a:rPr lang="pt-BR" dirty="0"/>
            </a:br>
            <a:endParaRPr lang="pt-BR" dirty="0"/>
          </a:p>
          <a:p>
            <a:r>
              <a:rPr lang="pt-BR" dirty="0"/>
              <a:t>b) Quando os subsídios respeitem a ativos intangíveis sem vida útil definida, deve ser incluída no lucro tributável uma parte do subsídio atribuído, independentemente do recebimento, na proporção prevista no artigo 45.º-A;</a:t>
            </a:r>
            <a:br>
              <a:rPr lang="pt-BR" dirty="0"/>
            </a:br>
            <a:endParaRPr lang="pt-BR" dirty="0"/>
          </a:p>
        </p:txBody>
      </p:sp>
    </p:spTree>
    <p:extLst>
      <p:ext uri="{BB962C8B-B14F-4D97-AF65-F5344CB8AC3E}">
        <p14:creationId xmlns:p14="http://schemas.microsoft.com/office/powerpoint/2010/main" val="361238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67544" y="1052736"/>
            <a:ext cx="8280920" cy="4801314"/>
          </a:xfrm>
          <a:prstGeom prst="rect">
            <a:avLst/>
          </a:prstGeom>
          <a:noFill/>
        </p:spPr>
        <p:txBody>
          <a:bodyPr wrap="square" rtlCol="0">
            <a:spAutoFit/>
          </a:bodyPr>
          <a:lstStyle/>
          <a:p>
            <a:r>
              <a:rPr lang="pt-BR" dirty="0" smtClean="0"/>
              <a:t>c</a:t>
            </a:r>
            <a:r>
              <a:rPr lang="pt-BR" dirty="0"/>
              <a:t>) Quando os subsídios respeitem a propriedades de investimento e a ativos biológicos não consumíveis, mensurados pelo modelo do justo valor, deve ser incluída no lucro tributável uma parte do subsídio atribuído, independentemente do recebimento, na proporção prevista no artigo 45.º-A</a:t>
            </a:r>
            <a:r>
              <a:rPr lang="pt-BR" dirty="0" smtClean="0"/>
              <a:t>;  </a:t>
            </a:r>
            <a:r>
              <a:rPr lang="pt-BR" dirty="0"/>
              <a:t/>
            </a:r>
            <a:br>
              <a:rPr lang="pt-BR" dirty="0"/>
            </a:br>
            <a:endParaRPr lang="pt-BR" dirty="0"/>
          </a:p>
          <a:p>
            <a:r>
              <a:rPr lang="pt-BR" dirty="0"/>
              <a:t>d) Quando os subsídios não respeitem aos ativos referidos nas alíneas anteriores, devem ser incluídos no lucro tributável, em frações iguais, durante os períodos de tributação em que os elementos a que respeitam sejam inalienáveis, nos termos da lei ou do contrato ao abrigo dos quais os mesmos foram concedidos, ou, nos restantes casos, durante 10 anos, sendo o primeiro o do recebimento do subsídio</a:t>
            </a:r>
            <a:r>
              <a:rPr lang="pt-BR" dirty="0" smtClean="0"/>
              <a:t>.</a:t>
            </a:r>
          </a:p>
          <a:p>
            <a:endParaRPr lang="pt-BR" dirty="0"/>
          </a:p>
          <a:p>
            <a:r>
              <a:rPr lang="pt-BR" dirty="0"/>
              <a:t>2 - Nos casos em que a inclusão no lucro tributável dos subsídios se efetue, nos termos da alínea a) do número anterior, na proporção da depreciação ou amortização calculada sobre o custo de aquisição, tem como limite mínimo a que proporcionalmente corresponder à quota mínima de depreciação ou amortização nos termos do n.º 4 do artigo 31.º-A.</a:t>
            </a:r>
          </a:p>
          <a:p>
            <a:endParaRPr lang="en-US" dirty="0"/>
          </a:p>
        </p:txBody>
      </p:sp>
    </p:spTree>
    <p:extLst>
      <p:ext uri="{BB962C8B-B14F-4D97-AF65-F5344CB8AC3E}">
        <p14:creationId xmlns:p14="http://schemas.microsoft.com/office/powerpoint/2010/main" val="40382931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67544" y="1052736"/>
            <a:ext cx="8280920" cy="369332"/>
          </a:xfrm>
          <a:prstGeom prst="rect">
            <a:avLst/>
          </a:prstGeom>
          <a:noFill/>
        </p:spPr>
        <p:txBody>
          <a:bodyPr wrap="square" rtlCol="0">
            <a:spAutoFit/>
          </a:bodyPr>
          <a:lstStyle/>
          <a:p>
            <a:r>
              <a:rPr lang="pt-BR" dirty="0" smtClean="0"/>
              <a:t>Resposta: d) </a:t>
            </a:r>
            <a:endParaRPr lang="en-US" dirty="0"/>
          </a:p>
        </p:txBody>
      </p:sp>
    </p:spTree>
    <p:extLst>
      <p:ext uri="{BB962C8B-B14F-4D97-AF65-F5344CB8AC3E}">
        <p14:creationId xmlns:p14="http://schemas.microsoft.com/office/powerpoint/2010/main" val="4814825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1196752"/>
            <a:ext cx="8352928" cy="4801314"/>
          </a:xfrm>
          <a:prstGeom prst="rect">
            <a:avLst/>
          </a:prstGeom>
          <a:noFill/>
        </p:spPr>
        <p:txBody>
          <a:bodyPr wrap="square" rtlCol="0">
            <a:spAutoFit/>
          </a:bodyPr>
          <a:lstStyle/>
          <a:p>
            <a:pPr algn="ctr"/>
            <a:r>
              <a:rPr lang="pt-PT" b="1" i="1" u="sng" dirty="0"/>
              <a:t>Exame 3 de março de 2018</a:t>
            </a:r>
            <a:endParaRPr lang="en-US" dirty="0"/>
          </a:p>
          <a:p>
            <a:pPr algn="ctr"/>
            <a:r>
              <a:rPr lang="pt-PT" b="1" i="1" u="sng" dirty="0"/>
              <a:t>Parte </a:t>
            </a:r>
            <a:r>
              <a:rPr lang="pt-PT" b="1" i="1" u="sng" dirty="0" smtClean="0"/>
              <a:t>I</a:t>
            </a:r>
          </a:p>
          <a:p>
            <a:pPr algn="ctr"/>
            <a:endParaRPr lang="pt-PT" b="1" i="1" u="sng" dirty="0"/>
          </a:p>
          <a:p>
            <a:r>
              <a:rPr lang="pt-PT" b="1" dirty="0"/>
              <a:t>Em 2017 os sócios da PZF, Lda. aprovaram um aumento de capital, tendo o sócio Fernando Miguel entregue um imóvel para realizar o capital que subscreveu.</a:t>
            </a:r>
            <a:endParaRPr lang="en-US" dirty="0"/>
          </a:p>
          <a:p>
            <a:r>
              <a:rPr lang="pt-PT" dirty="0"/>
              <a:t> </a:t>
            </a:r>
            <a:endParaRPr lang="en-US" dirty="0"/>
          </a:p>
          <a:p>
            <a:r>
              <a:rPr lang="pt-PT" dirty="0"/>
              <a:t>QUESTÃO 2.:</a:t>
            </a:r>
            <a:endParaRPr lang="en-US" dirty="0"/>
          </a:p>
          <a:p>
            <a:r>
              <a:rPr lang="pt-PT" dirty="0"/>
              <a:t>No tocante a tributação, o aumento de capital da PZF, Lda. realizado em 2017 através da entrega de um imóvel:</a:t>
            </a:r>
            <a:endParaRPr lang="en-US" dirty="0"/>
          </a:p>
          <a:p>
            <a:r>
              <a:rPr lang="pt-PT" dirty="0"/>
              <a:t>a) Por se tratar de uma transmissão a título gratuito, está sujeita a imposto do selo da verba 1.2 da TGIS.</a:t>
            </a:r>
            <a:endParaRPr lang="en-US" dirty="0"/>
          </a:p>
          <a:p>
            <a:r>
              <a:rPr lang="pt-PT" dirty="0"/>
              <a:t>b) Está isenta de tributação em imposto do selo porque é tributada em IRC e só assim se evita a dupla tributação.</a:t>
            </a:r>
            <a:endParaRPr lang="en-US" dirty="0"/>
          </a:p>
          <a:p>
            <a:r>
              <a:rPr lang="pt-PT" dirty="0"/>
              <a:t>c) Em sede de IRC, constitui uma variação patrimonial não tributada.</a:t>
            </a:r>
            <a:endParaRPr lang="en-US" dirty="0"/>
          </a:p>
          <a:p>
            <a:r>
              <a:rPr lang="pt-PT" dirty="0"/>
              <a:t>d) Em sede de IRC, constitui uma variação patrimonial tributada.</a:t>
            </a:r>
            <a:endParaRPr lang="en-US" dirty="0"/>
          </a:p>
          <a:p>
            <a:pPr algn="ctr"/>
            <a:endParaRPr lang="en-US" dirty="0"/>
          </a:p>
          <a:p>
            <a:pPr algn="ctr"/>
            <a:endParaRPr lang="en-US" dirty="0"/>
          </a:p>
        </p:txBody>
      </p:sp>
    </p:spTree>
    <p:extLst>
      <p:ext uri="{BB962C8B-B14F-4D97-AF65-F5344CB8AC3E}">
        <p14:creationId xmlns:p14="http://schemas.microsoft.com/office/powerpoint/2010/main" val="42507474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1196752"/>
            <a:ext cx="8352928" cy="5078313"/>
          </a:xfrm>
          <a:prstGeom prst="rect">
            <a:avLst/>
          </a:prstGeom>
          <a:noFill/>
        </p:spPr>
        <p:txBody>
          <a:bodyPr wrap="square" rtlCol="0">
            <a:spAutoFit/>
          </a:bodyPr>
          <a:lstStyle/>
          <a:p>
            <a:pPr algn="ctr"/>
            <a:r>
              <a:rPr lang="pt-PT" dirty="0" smtClean="0"/>
              <a:t>Resposta: c)</a:t>
            </a:r>
          </a:p>
          <a:p>
            <a:pPr algn="ctr"/>
            <a:endParaRPr lang="pt-PT" dirty="0"/>
          </a:p>
          <a:p>
            <a:r>
              <a:rPr lang="pt-BR" sz="1200" b="1" dirty="0"/>
              <a:t>Artigo 21.º</a:t>
            </a:r>
          </a:p>
          <a:p>
            <a:r>
              <a:rPr lang="pt-BR" sz="1200" b="1" dirty="0"/>
              <a:t>Variações patrimoniais positivas</a:t>
            </a:r>
          </a:p>
          <a:p>
            <a:r>
              <a:rPr lang="pt-BR" sz="1200" dirty="0"/>
              <a:t>1 — Concorrem ainda para a formação do lucro tributável as variações patrimoniais positivas não reflectidas no resultado líquido do período de tributação, excepto</a:t>
            </a:r>
            <a:r>
              <a:rPr lang="pt-BR" sz="1200" dirty="0" smtClean="0"/>
              <a:t>:</a:t>
            </a:r>
            <a:r>
              <a:rPr lang="pt-BR" sz="1200" dirty="0"/>
              <a:t/>
            </a:r>
            <a:br>
              <a:rPr lang="pt-BR" sz="1200" dirty="0"/>
            </a:br>
            <a:r>
              <a:rPr lang="pt-BR" sz="1200" dirty="0"/>
              <a:t>a)(*) As entradas de capital, incluindo os prémios de emissão de ações ou quotas, as coberturas de prejuízos, a qualquer título, feitas pelos titulares do capital, bem como outras variações patrimoniais positivas que decorram de operações sobre ações, quotas e outros instrumentos de capital próprio da entidade emitente, incluindo as que resultem da atribuição de instrumentos financeiros derivados que devam ser reconhecidos como instrumentos de capital próprio; </a:t>
            </a:r>
          </a:p>
          <a:p>
            <a:r>
              <a:rPr lang="pt-BR" sz="1200" dirty="0"/>
              <a:t>b) As mais-valias potenciais ou latentes, ainda que expressas na contabilidade, incluindo as reservas de reavaliação ao abrigo de legislação de carácter fiscal;</a:t>
            </a:r>
          </a:p>
          <a:p>
            <a:r>
              <a:rPr lang="pt-BR" sz="1200" dirty="0"/>
              <a:t>c) As contribuições, incluindo a participação nas perdas do associado ao associante, no âmbito da associação em participação e da associação à quota;</a:t>
            </a:r>
          </a:p>
          <a:p>
            <a:r>
              <a:rPr lang="pt-BR" sz="1200" dirty="0"/>
              <a:t>d) As relativas a impostos sobre o rendimento.</a:t>
            </a:r>
            <a:br>
              <a:rPr lang="pt-BR" sz="1200" dirty="0"/>
            </a:br>
            <a:r>
              <a:rPr lang="pt-BR" sz="1200" dirty="0"/>
              <a:t>e)(*) O aumento do capital próprio da sociedade beneficiária decorrente de operações de fusão, cisão, entrada de ativos ou permuta de partes sociais, com exclusão da componente que corresponder à anulação das partes de capital detidas por esta nas sociedades fundidas ou cindidas</a:t>
            </a:r>
            <a:r>
              <a:rPr lang="pt-BR" sz="1200" dirty="0" smtClean="0"/>
              <a:t>.</a:t>
            </a:r>
          </a:p>
          <a:p>
            <a:endParaRPr lang="pt-BR" sz="1200" dirty="0"/>
          </a:p>
          <a:p>
            <a:r>
              <a:rPr lang="pt-BR" sz="1200" dirty="0"/>
              <a:t>2 — Para efeitos da determinação do lucro tributável, considera-se como valor de aquisição dos incrementos patrimoniais obtidos a título gratuito o seu valor de mercado, não podendo ser inferior ao que resultar da aplicação das regras de determinação do valor tributável previstas no Código do Imposto do Selo.</a:t>
            </a:r>
          </a:p>
          <a:p>
            <a:pPr algn="ctr"/>
            <a:endParaRPr lang="pt-PT" sz="1200" dirty="0" smtClean="0"/>
          </a:p>
          <a:p>
            <a:pPr algn="ctr"/>
            <a:r>
              <a:rPr lang="pt-PT" dirty="0" smtClean="0"/>
              <a:t> </a:t>
            </a:r>
            <a:endParaRPr lang="en-US" dirty="0"/>
          </a:p>
          <a:p>
            <a:pPr algn="ctr"/>
            <a:endParaRPr lang="en-US" dirty="0"/>
          </a:p>
        </p:txBody>
      </p:sp>
    </p:spTree>
    <p:extLst>
      <p:ext uri="{BB962C8B-B14F-4D97-AF65-F5344CB8AC3E}">
        <p14:creationId xmlns:p14="http://schemas.microsoft.com/office/powerpoint/2010/main" val="1346739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1196752"/>
            <a:ext cx="8352928" cy="4524315"/>
          </a:xfrm>
          <a:prstGeom prst="rect">
            <a:avLst/>
          </a:prstGeom>
          <a:noFill/>
        </p:spPr>
        <p:txBody>
          <a:bodyPr wrap="square" rtlCol="0">
            <a:spAutoFit/>
          </a:bodyPr>
          <a:lstStyle/>
          <a:p>
            <a:pPr algn="ctr"/>
            <a:endParaRPr lang="pt-PT" b="1" i="1" u="sng" dirty="0"/>
          </a:p>
          <a:p>
            <a:r>
              <a:rPr lang="pt-PT" dirty="0"/>
              <a:t>A </a:t>
            </a:r>
            <a:r>
              <a:rPr lang="pt-PT" dirty="0" err="1"/>
              <a:t>Compauto</a:t>
            </a:r>
            <a:r>
              <a:rPr lang="pt-PT" dirty="0"/>
              <a:t>, S.A. tem no ativo três viaturas que adquiriu em 2017: uma viatura pesada de transporte de passageiros (que utiliza para transportar os trabalhadores, dada a deficiente rede de transportes públicos na zona onde se localiza a fábrica), adquirida em estado de uso e duas viaturas ligeiras de passageiros, estas adquiridas em estado novo. As depreciações destas três viaturas foram calculadas com base no método das quotas decrescentes, mas não foram aceites fiscalmente.</a:t>
            </a:r>
            <a:endParaRPr lang="en-US" dirty="0"/>
          </a:p>
          <a:p>
            <a:r>
              <a:rPr lang="pt-PT" dirty="0"/>
              <a:t> </a:t>
            </a:r>
            <a:endParaRPr lang="en-US" dirty="0"/>
          </a:p>
          <a:p>
            <a:r>
              <a:rPr lang="pt-PT" dirty="0"/>
              <a:t>QUESTÃO 14.:</a:t>
            </a:r>
            <a:endParaRPr lang="en-US" dirty="0"/>
          </a:p>
          <a:p>
            <a:r>
              <a:rPr lang="pt-PT" dirty="0"/>
              <a:t>Em 2017, a aceitação fiscal das depreciações das viaturas da </a:t>
            </a:r>
            <a:r>
              <a:rPr lang="pt-PT" dirty="0" err="1"/>
              <a:t>Compauto</a:t>
            </a:r>
            <a:r>
              <a:rPr lang="pt-PT" dirty="0"/>
              <a:t>, S.A. teria sido possível no caso de as viaturas desta empresa serem:</a:t>
            </a:r>
            <a:endParaRPr lang="en-US" dirty="0"/>
          </a:p>
          <a:p>
            <a:r>
              <a:rPr lang="pt-PT" dirty="0"/>
              <a:t>a) Viaturas ligeiras de passageiros adquiridas em estado de uso.</a:t>
            </a:r>
            <a:endParaRPr lang="en-US" dirty="0"/>
          </a:p>
          <a:p>
            <a:r>
              <a:rPr lang="pt-PT" dirty="0"/>
              <a:t>b) Viaturas ligeiras de passageiros adquiridas em estado novo.</a:t>
            </a:r>
            <a:endParaRPr lang="en-US" dirty="0"/>
          </a:p>
          <a:p>
            <a:r>
              <a:rPr lang="pt-PT" dirty="0"/>
              <a:t>c) Viaturas pesadas de passageiros adquiridas em estado novo.</a:t>
            </a:r>
            <a:endParaRPr lang="en-US" dirty="0"/>
          </a:p>
          <a:p>
            <a:r>
              <a:rPr lang="pt-PT" dirty="0"/>
              <a:t>d) Nenhuma das anteriores.</a:t>
            </a:r>
            <a:endParaRPr lang="en-US" dirty="0"/>
          </a:p>
          <a:p>
            <a:pPr algn="ctr"/>
            <a:endParaRPr lang="en-US" dirty="0"/>
          </a:p>
        </p:txBody>
      </p:sp>
    </p:spTree>
    <p:extLst>
      <p:ext uri="{BB962C8B-B14F-4D97-AF65-F5344CB8AC3E}">
        <p14:creationId xmlns:p14="http://schemas.microsoft.com/office/powerpoint/2010/main" val="9609002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043608" y="1268760"/>
            <a:ext cx="7056784" cy="4031873"/>
          </a:xfrm>
          <a:prstGeom prst="rect">
            <a:avLst/>
          </a:prstGeom>
          <a:noFill/>
        </p:spPr>
        <p:txBody>
          <a:bodyPr wrap="square" rtlCol="0">
            <a:spAutoFit/>
          </a:bodyPr>
          <a:lstStyle/>
          <a:p>
            <a:r>
              <a:rPr lang="pt-PT" dirty="0" smtClean="0"/>
              <a:t>Resposta: c)</a:t>
            </a:r>
            <a:endParaRPr lang="pt-PT" dirty="0"/>
          </a:p>
          <a:p>
            <a:r>
              <a:rPr lang="pt-BR" sz="1400" b="1" dirty="0"/>
              <a:t>Artigo 30.º</a:t>
            </a:r>
            <a:br>
              <a:rPr lang="pt-BR" sz="1400" b="1" dirty="0"/>
            </a:br>
            <a:r>
              <a:rPr lang="pt-BR" sz="1400" b="1" dirty="0"/>
              <a:t>Métodos de cálculo das depreciações e amortizações</a:t>
            </a:r>
            <a:endParaRPr lang="pt-BR" sz="1400" dirty="0"/>
          </a:p>
          <a:p>
            <a:r>
              <a:rPr lang="pt-BR" sz="1400" dirty="0"/>
              <a:t>1(*)— O cálculo das depreciações e amortizações dos ativos referidos no artigo anterior faz-se, em regra, pelo método da linha reta, atendendo ao seu período de vida útil.</a:t>
            </a:r>
          </a:p>
          <a:p>
            <a:r>
              <a:rPr lang="pt-BR" sz="1400" dirty="0"/>
              <a:t>2 — Os sujeitos passivos podem, no entanto, optar pelo método das quotas decrescentes relativamente aos activos fixos tangíveis que:</a:t>
            </a:r>
          </a:p>
          <a:p>
            <a:r>
              <a:rPr lang="pt-BR" sz="1400" dirty="0"/>
              <a:t>a) Não tenham sido adquiridos em estado de uso;</a:t>
            </a:r>
          </a:p>
          <a:p>
            <a:r>
              <a:rPr lang="pt-BR" sz="1400" dirty="0"/>
              <a:t>b) Não sejam edifícios, viaturas ligeiras de passageiros ou mistas, excepto quando afectas à exploração de serviço público de transportes ou destinadas a ser alugadas no exercício da actividade normal do sujeito passivo, mobiliário e equipamentos sociais.</a:t>
            </a:r>
          </a:p>
          <a:p>
            <a:r>
              <a:rPr lang="pt-BR" sz="1400" dirty="0"/>
              <a:t>3(*)— A adoção pelo sujeito passivo de métodos de depreciação e amortização diferentes dos referidos nos números anteriores, de que resulte a aplicação de quotas de depreciação ou amortização superiores às previstas no artigo seguinte depende de autorização da Autoridade Tributária e Aduaneira, a qual deve ser solicitada até ao termo do período de tributação, através de requerimento em que se indiquem os métodos a adotar e as razões que os justificam. </a:t>
            </a:r>
          </a:p>
          <a:p>
            <a:endParaRPr lang="en-US" sz="1400" dirty="0"/>
          </a:p>
        </p:txBody>
      </p:sp>
    </p:spTree>
    <p:extLst>
      <p:ext uri="{BB962C8B-B14F-4D97-AF65-F5344CB8AC3E}">
        <p14:creationId xmlns:p14="http://schemas.microsoft.com/office/powerpoint/2010/main" val="38154257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836712"/>
            <a:ext cx="8496944" cy="3139321"/>
          </a:xfrm>
          <a:prstGeom prst="rect">
            <a:avLst/>
          </a:prstGeom>
          <a:noFill/>
        </p:spPr>
        <p:txBody>
          <a:bodyPr wrap="square" rtlCol="0">
            <a:spAutoFit/>
          </a:bodyPr>
          <a:lstStyle/>
          <a:p>
            <a:pPr algn="ctr"/>
            <a:r>
              <a:rPr lang="pt-PT" b="1" i="1" u="sng" dirty="0"/>
              <a:t>Parte II</a:t>
            </a:r>
            <a:endParaRPr lang="en-US" dirty="0"/>
          </a:p>
          <a:p>
            <a:r>
              <a:rPr lang="pt-PT" dirty="0"/>
              <a:t> </a:t>
            </a:r>
            <a:endParaRPr lang="en-US" dirty="0"/>
          </a:p>
          <a:p>
            <a:r>
              <a:rPr lang="pt-PT" dirty="0"/>
              <a:t>Questão 30.: </a:t>
            </a:r>
            <a:endParaRPr lang="en-US" dirty="0"/>
          </a:p>
          <a:p>
            <a:r>
              <a:rPr lang="pt-PT" dirty="0"/>
              <a:t>O estabelecimento estável sito em território nacional de uma sociedade estrangeira: </a:t>
            </a:r>
            <a:endParaRPr lang="en-US" dirty="0"/>
          </a:p>
          <a:p>
            <a:r>
              <a:rPr lang="pt-PT" dirty="0"/>
              <a:t>a) É tributado em IRC pelo rendimento correspondente à soma algébrica dos </a:t>
            </a:r>
            <a:endParaRPr lang="en-US" dirty="0"/>
          </a:p>
          <a:p>
            <a:r>
              <a:rPr lang="pt-PT" dirty="0"/>
              <a:t>rendimentos das diversas categorias consideradas para efeitos de IRS. </a:t>
            </a:r>
            <a:endParaRPr lang="en-US" dirty="0"/>
          </a:p>
          <a:p>
            <a:r>
              <a:rPr lang="pt-PT" dirty="0"/>
              <a:t>b) Não é tributado em IRC. </a:t>
            </a:r>
            <a:endParaRPr lang="en-US" dirty="0"/>
          </a:p>
          <a:p>
            <a:r>
              <a:rPr lang="pt-PT" dirty="0"/>
              <a:t>c) É tributado em IRC pelo lucro apurado através do estabelecimento. </a:t>
            </a:r>
            <a:endParaRPr lang="en-US" dirty="0"/>
          </a:p>
          <a:p>
            <a:r>
              <a:rPr lang="pt-PT" dirty="0"/>
              <a:t>d) É tributado em IRC em função dos acordos celebrados entre Portugal e o país a que </a:t>
            </a:r>
            <a:endParaRPr lang="en-US" dirty="0"/>
          </a:p>
          <a:p>
            <a:r>
              <a:rPr lang="pt-PT" dirty="0"/>
              <a:t>respeite o estabelecimento, visando evitar a dupla tributação. </a:t>
            </a:r>
            <a:endParaRPr lang="en-US" dirty="0"/>
          </a:p>
          <a:p>
            <a:endParaRPr lang="en-US" dirty="0"/>
          </a:p>
        </p:txBody>
      </p:sp>
    </p:spTree>
    <p:extLst>
      <p:ext uri="{BB962C8B-B14F-4D97-AF65-F5344CB8AC3E}">
        <p14:creationId xmlns:p14="http://schemas.microsoft.com/office/powerpoint/2010/main" val="12469799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836712"/>
            <a:ext cx="8496944" cy="6093976"/>
          </a:xfrm>
          <a:prstGeom prst="rect">
            <a:avLst/>
          </a:prstGeom>
          <a:noFill/>
        </p:spPr>
        <p:txBody>
          <a:bodyPr wrap="square" rtlCol="0">
            <a:spAutoFit/>
          </a:bodyPr>
          <a:lstStyle/>
          <a:p>
            <a:pPr algn="ctr"/>
            <a:r>
              <a:rPr lang="pt-PT" b="1" i="1" u="sng" dirty="0"/>
              <a:t>Parte II</a:t>
            </a:r>
            <a:endParaRPr lang="en-US" dirty="0"/>
          </a:p>
          <a:p>
            <a:r>
              <a:rPr lang="pt-PT" dirty="0"/>
              <a:t> </a:t>
            </a:r>
            <a:r>
              <a:rPr lang="pt-PT" dirty="0" smtClean="0"/>
              <a:t>Resposta c)</a:t>
            </a:r>
          </a:p>
          <a:p>
            <a:endParaRPr lang="pt-PT" dirty="0"/>
          </a:p>
          <a:p>
            <a:r>
              <a:rPr lang="pt-BR" b="1" dirty="0"/>
              <a:t>Entidades não residentes</a:t>
            </a:r>
          </a:p>
          <a:p>
            <a:r>
              <a:rPr lang="pt-BR" sz="1200" b="1" dirty="0"/>
              <a:t>Artigo 55.º</a:t>
            </a:r>
          </a:p>
          <a:p>
            <a:r>
              <a:rPr lang="pt-BR" sz="1200" b="1" dirty="0"/>
              <a:t>Lucro tributável de estabelecimento estável</a:t>
            </a:r>
            <a:br>
              <a:rPr lang="pt-BR" sz="1200" b="1" dirty="0"/>
            </a:br>
            <a:r>
              <a:rPr lang="pt-BR" sz="1200" dirty="0"/>
              <a:t/>
            </a:r>
            <a:br>
              <a:rPr lang="pt-BR" sz="1200" dirty="0"/>
            </a:br>
            <a:r>
              <a:rPr lang="pt-BR" sz="1200" dirty="0"/>
              <a:t>1 — O lucro tributável imputável a estabelecimento estável de sociedades e outras entidades não residentes é determinado aplicando, com as necessárias adaptações, o disposto na secção II.</a:t>
            </a:r>
          </a:p>
          <a:p>
            <a:r>
              <a:rPr lang="pt-BR" sz="1200" dirty="0"/>
              <a:t>2(*)— Podem ser deduzidos como gastos para a determinação do lucro tributável os encargos gerais de administração que sejam imputáveis ao estabelecimento estável, nos termos ou condições substancialmente idênticos aos que normalmente seriam contratados, aceites e praticados entre entidades independentes em operações, devendo esses critérios ser uniformemente seguidos nos vários períodos de tributação. </a:t>
            </a:r>
            <a:r>
              <a:rPr lang="pt-BR" sz="1200" i="1" dirty="0"/>
              <a:t>(Red. da Dec.Retificação n.º </a:t>
            </a:r>
            <a:r>
              <a:rPr lang="pt-BR" sz="1200" i="1" dirty="0" smtClean="0"/>
              <a:t>1</a:t>
            </a:r>
          </a:p>
          <a:p>
            <a:endParaRPr lang="pt-BR" sz="1200" i="1" dirty="0"/>
          </a:p>
          <a:p>
            <a:endParaRPr lang="pt-BR" sz="1200" i="1" dirty="0" smtClean="0"/>
          </a:p>
          <a:p>
            <a:r>
              <a:rPr lang="pt-BR" sz="1200" b="1" dirty="0"/>
              <a:t>Artigo 56.º</a:t>
            </a:r>
          </a:p>
          <a:p>
            <a:r>
              <a:rPr lang="pt-BR" sz="1200" b="1" dirty="0"/>
              <a:t>Rendimentos não imputáveis a estabelecimento </a:t>
            </a:r>
            <a:r>
              <a:rPr lang="pt-BR" sz="1200" b="1" dirty="0" smtClean="0"/>
              <a:t>estável</a:t>
            </a:r>
            <a:r>
              <a:rPr lang="pt-BR" sz="1200" b="1" dirty="0"/>
              <a:t/>
            </a:r>
            <a:br>
              <a:rPr lang="pt-BR" sz="1200" b="1" dirty="0"/>
            </a:br>
            <a:r>
              <a:rPr lang="pt-BR" sz="1200" dirty="0"/>
              <a:t> </a:t>
            </a:r>
          </a:p>
          <a:p>
            <a:r>
              <a:rPr lang="pt-BR" sz="1200" dirty="0"/>
              <a:t>1 — Os rendimentos não imputáveis a estabelecimento estável situado em território português, obtidos por sociedades e outras entidades não residentes, são determinados de acordo com as regras estabelecidas para as categorias correspondentes para efeitos de IRS.</a:t>
            </a:r>
          </a:p>
          <a:p>
            <a:r>
              <a:rPr lang="pt-BR" sz="1200" dirty="0"/>
              <a:t>2 — No caso de prédios urbanos não arrendados ou não afectos a uma actividade económica que sejam detidos por entidades com domicílio em país, território ou região sujeito a um regime fiscal claramente mais favorável constante de lista aprovada por portaria do Ministro das Finanças, considera-se como rendimento predial bruto relativamente ao respectivo período de tributação, para efeitos do número anterior, o montante correspondente a 1/15 do respectivo valor patrimonial.</a:t>
            </a:r>
          </a:p>
          <a:p>
            <a:r>
              <a:rPr lang="pt-BR" sz="1200" dirty="0"/>
              <a:t>3 — O disposto no número anterior não é aplicável quando a entidade não residente detentora do prédio demonstre que este não é fruído por entidade com domicílio em território português e que o prédio se encontra devoluto.</a:t>
            </a:r>
          </a:p>
          <a:p>
            <a:r>
              <a:rPr lang="pt-BR" sz="1200" dirty="0"/>
              <a:t>4 — Para efeitos da determinação da matéria colectável, nos termos da alínea d) do n.º 1 do artigo 15.º, o valor dos incrementos patrimoniais obtidos a título gratuito é calculado de acordo com as regras constantes do n.º 2 do artigo </a:t>
            </a:r>
            <a:r>
              <a:rPr lang="pt-BR" sz="1200" dirty="0" smtClean="0"/>
              <a:t>21.º</a:t>
            </a:r>
            <a:endParaRPr lang="pt-BR" sz="1200" dirty="0"/>
          </a:p>
          <a:p>
            <a:endParaRPr lang="en-US" dirty="0"/>
          </a:p>
        </p:txBody>
      </p:sp>
    </p:spTree>
    <p:extLst>
      <p:ext uri="{BB962C8B-B14F-4D97-AF65-F5344CB8AC3E}">
        <p14:creationId xmlns:p14="http://schemas.microsoft.com/office/powerpoint/2010/main" val="1928331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683568" y="1196752"/>
            <a:ext cx="7560840" cy="2862322"/>
          </a:xfrm>
          <a:prstGeom prst="rect">
            <a:avLst/>
          </a:prstGeom>
          <a:noFill/>
        </p:spPr>
        <p:txBody>
          <a:bodyPr wrap="square" rtlCol="0">
            <a:spAutoFit/>
          </a:bodyPr>
          <a:lstStyle/>
          <a:p>
            <a:r>
              <a:rPr lang="pt-PT" dirty="0"/>
              <a:t>Questão 31.: </a:t>
            </a:r>
            <a:endParaRPr lang="en-US" dirty="0"/>
          </a:p>
          <a:p>
            <a:r>
              <a:rPr lang="pt-PT" dirty="0"/>
              <a:t>São coincidentes os critérios contabilístico e fiscal no domínio da periodização económica </a:t>
            </a:r>
            <a:r>
              <a:rPr lang="pt-PT" dirty="0" smtClean="0"/>
              <a:t>(</a:t>
            </a:r>
            <a:r>
              <a:rPr lang="pt-PT" dirty="0"/>
              <a:t>ou especialização dos exercícios) no que se refere a: </a:t>
            </a:r>
            <a:endParaRPr lang="pt-PT" dirty="0" smtClean="0"/>
          </a:p>
          <a:p>
            <a:endParaRPr lang="en-US" dirty="0"/>
          </a:p>
          <a:p>
            <a:r>
              <a:rPr lang="pt-PT" dirty="0"/>
              <a:t>a) Aplicação do método da equivalência patrimonial. </a:t>
            </a:r>
            <a:endParaRPr lang="en-US" dirty="0"/>
          </a:p>
          <a:p>
            <a:r>
              <a:rPr lang="pt-PT" dirty="0"/>
              <a:t>b) Quantificação de rendimentos e gastos relativos a débitos e créditos de longo prazo </a:t>
            </a:r>
            <a:r>
              <a:rPr lang="pt-PT" dirty="0" smtClean="0"/>
              <a:t>sem </a:t>
            </a:r>
            <a:r>
              <a:rPr lang="pt-PT" dirty="0"/>
              <a:t>juros. </a:t>
            </a:r>
            <a:endParaRPr lang="en-US" dirty="0"/>
          </a:p>
          <a:p>
            <a:r>
              <a:rPr lang="pt-PT" dirty="0"/>
              <a:t>c) Factos não expressamente tratados no Código do IRC. </a:t>
            </a:r>
            <a:endParaRPr lang="en-US" dirty="0"/>
          </a:p>
          <a:p>
            <a:r>
              <a:rPr lang="pt-PT" dirty="0"/>
              <a:t>d) Aplicação do conceito de justo valor. </a:t>
            </a:r>
            <a:endParaRPr lang="en-US" dirty="0"/>
          </a:p>
          <a:p>
            <a:endParaRPr lang="en-US" dirty="0"/>
          </a:p>
        </p:txBody>
      </p:sp>
    </p:spTree>
    <p:extLst>
      <p:ext uri="{BB962C8B-B14F-4D97-AF65-F5344CB8AC3E}">
        <p14:creationId xmlns:p14="http://schemas.microsoft.com/office/powerpoint/2010/main" val="15204768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7544" y="1133356"/>
            <a:ext cx="8352928" cy="5816977"/>
          </a:xfrm>
          <a:prstGeom prst="rect">
            <a:avLst/>
          </a:prstGeom>
          <a:noFill/>
        </p:spPr>
        <p:txBody>
          <a:bodyPr wrap="square" rtlCol="0">
            <a:spAutoFit/>
          </a:bodyPr>
          <a:lstStyle/>
          <a:p>
            <a:r>
              <a:rPr lang="pt-PT" dirty="0" smtClean="0"/>
              <a:t>Resposta c)</a:t>
            </a:r>
          </a:p>
          <a:p>
            <a:r>
              <a:rPr lang="pt-BR" sz="1200" b="1" dirty="0" smtClean="0"/>
              <a:t>Artigo </a:t>
            </a:r>
            <a:r>
              <a:rPr lang="pt-BR" sz="1200" b="1" dirty="0"/>
              <a:t>18.º</a:t>
            </a:r>
            <a:br>
              <a:rPr lang="pt-BR" sz="1200" b="1" dirty="0"/>
            </a:br>
            <a:r>
              <a:rPr lang="pt-BR" sz="1200" b="1" dirty="0"/>
              <a:t>Periodização do lucro tributável</a:t>
            </a:r>
            <a:endParaRPr lang="pt-BR" sz="1200" dirty="0"/>
          </a:p>
          <a:p>
            <a:r>
              <a:rPr lang="pt-BR" sz="1200" dirty="0"/>
              <a:t>1 — Os rendimentos e os gastos, assim como as outras componentes positivas ou negativas do lucro tributável, são imputáveis ao período de tributação em que sejam obtidos ou suportados, independentemente do seu recebimento ou pagamento, de acordo com o regime de periodização económica.</a:t>
            </a:r>
          </a:p>
          <a:p>
            <a:r>
              <a:rPr lang="pt-BR" sz="1200" dirty="0"/>
              <a:t>2 — As componentes positivas ou negativas consideradas como respeitando a períodos anteriores só são imputáveis ao período de tributação quando na data de encerramento das contas daquele a que deviam ser imputadas eram imprevisíveis ou manifestamente desconhecidas</a:t>
            </a:r>
            <a:r>
              <a:rPr lang="pt-BR" sz="1200" dirty="0" smtClean="0"/>
              <a:t>.</a:t>
            </a:r>
          </a:p>
          <a:p>
            <a:r>
              <a:rPr lang="pt-BR" sz="1200" b="1" dirty="0" smtClean="0"/>
              <a:t>Pagamentos / recebimentos diferidos:</a:t>
            </a:r>
          </a:p>
          <a:p>
            <a:r>
              <a:rPr lang="pt-BR" sz="1200" dirty="0"/>
              <a:t>5(*)— Os réditos relativos a vendas e a prestações de serviços, bem como os gastos referentes a inventários e a fornecimentos e serviços externos, são imputáveis ao período de tributação a que respeitam pela quantia nominal da contraprestação.</a:t>
            </a:r>
          </a:p>
          <a:p>
            <a:r>
              <a:rPr lang="pt-BR" sz="1200" b="1" dirty="0" smtClean="0"/>
              <a:t>MEP:</a:t>
            </a:r>
          </a:p>
          <a:p>
            <a:r>
              <a:rPr lang="pt-BR" sz="1200" dirty="0"/>
              <a:t>8(*)— Os rendimentos e gastos, assim como quaisquer outras variações patrimoniais, relevados em consequência da utilização do método da equivalência patrimonial ou, no caso de empreendimentos conjuntos que sejam sujeitos passivos de IRC, do método de consolidação proporcional, não concorrem para a determinação do lucro tributável, devendo os rendimentos provenientes dos lucros distribuídos ser imputados ao período de tributação em que se adquire o direito aos mesmos</a:t>
            </a:r>
            <a:r>
              <a:rPr lang="pt-BR" sz="1200" dirty="0" smtClean="0"/>
              <a:t>.</a:t>
            </a:r>
          </a:p>
          <a:p>
            <a:endParaRPr lang="pt-BR" sz="1200" dirty="0"/>
          </a:p>
          <a:p>
            <a:r>
              <a:rPr lang="pt-BR" sz="1200" b="1" dirty="0" smtClean="0"/>
              <a:t>Justo valor:</a:t>
            </a:r>
            <a:endParaRPr lang="pt-BR" sz="1200" b="1" dirty="0"/>
          </a:p>
          <a:p>
            <a:r>
              <a:rPr lang="pt-BR" sz="1200" dirty="0"/>
              <a:t>9 — Os ajustamentos decorrentes da aplicação do justo valor não concorrem para a formação do lucro tributável, sendo imputados como rendimentos ou gastos no período de tributação em que os elementos ou direitos que lhes deram origem sejam alienados, exercidos, extintos ou liquidados, excepto quando:</a:t>
            </a:r>
          </a:p>
          <a:p>
            <a:r>
              <a:rPr lang="pt-BR" sz="1200" dirty="0"/>
              <a:t>a)(*) Respeitem a instrumentos financeiros reconhecidos pelo justo valor através de resultados, desde que, quando se trate de instrumentos de capital próprio, tenham um preço formado num mercado regulamentado e o sujeito passivo não detenha, direta ou indiretamente, uma participação no capital igual ou superior a 5% do respetivo capital social; ou </a:t>
            </a:r>
            <a:r>
              <a:rPr lang="pt-BR" sz="1200" i="1" dirty="0"/>
              <a:t>(Red. da Dec.Retificação n.º 18/2014, de 13 de março)</a:t>
            </a:r>
            <a:r>
              <a:rPr lang="pt-BR" sz="1200" dirty="0"/>
              <a:t> </a:t>
            </a:r>
          </a:p>
          <a:p>
            <a:r>
              <a:rPr lang="pt-BR" sz="1200" dirty="0"/>
              <a:t>b) Tal se encontre expressamente previsto neste Código.</a:t>
            </a:r>
          </a:p>
          <a:p>
            <a:endParaRPr lang="pt-BR" sz="1200" dirty="0" smtClean="0"/>
          </a:p>
          <a:p>
            <a:endParaRPr lang="pt-BR" sz="1200" dirty="0"/>
          </a:p>
          <a:p>
            <a:endParaRPr lang="en-US" dirty="0"/>
          </a:p>
        </p:txBody>
      </p:sp>
    </p:spTree>
    <p:extLst>
      <p:ext uri="{BB962C8B-B14F-4D97-AF65-F5344CB8AC3E}">
        <p14:creationId xmlns:p14="http://schemas.microsoft.com/office/powerpoint/2010/main" val="20129136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980728"/>
            <a:ext cx="8640960" cy="3970318"/>
          </a:xfrm>
          <a:prstGeom prst="rect">
            <a:avLst/>
          </a:prstGeom>
          <a:noFill/>
        </p:spPr>
        <p:txBody>
          <a:bodyPr wrap="square" rtlCol="0">
            <a:spAutoFit/>
          </a:bodyPr>
          <a:lstStyle/>
          <a:p>
            <a:r>
              <a:rPr lang="pt-PT" dirty="0"/>
              <a:t>Questão 32.: </a:t>
            </a:r>
            <a:endParaRPr lang="en-US" dirty="0"/>
          </a:p>
          <a:p>
            <a:r>
              <a:rPr lang="pt-PT" dirty="0"/>
              <a:t>Uma viatura pertencente à Sociedade Ómega, S.A. sofreu um acidente, por despiste devido </a:t>
            </a:r>
            <a:r>
              <a:rPr lang="pt-PT" dirty="0" smtClean="0"/>
              <a:t>ao </a:t>
            </a:r>
            <a:r>
              <a:rPr lang="pt-PT" dirty="0"/>
              <a:t>mau tempo. A reparação da viatura custou € 2 000,00, não cobertos por seguro, uma vez </a:t>
            </a:r>
            <a:r>
              <a:rPr lang="pt-PT" dirty="0" smtClean="0"/>
              <a:t>que </a:t>
            </a:r>
            <a:r>
              <a:rPr lang="pt-PT" dirty="0"/>
              <a:t>este se limitava a danos provocados a terceiros. </a:t>
            </a:r>
            <a:endParaRPr lang="en-US" dirty="0"/>
          </a:p>
          <a:p>
            <a:r>
              <a:rPr lang="pt-PT" dirty="0"/>
              <a:t>Sendo assim: </a:t>
            </a:r>
            <a:endParaRPr lang="en-US" dirty="0"/>
          </a:p>
          <a:p>
            <a:r>
              <a:rPr lang="pt-PT" dirty="0"/>
              <a:t>a) Os danos são aceites para efeitos fiscais. </a:t>
            </a:r>
            <a:endParaRPr lang="en-US" dirty="0"/>
          </a:p>
          <a:p>
            <a:r>
              <a:rPr lang="pt-PT" dirty="0"/>
              <a:t>b) Os danos não são aceites para efeitos fiscais, pois existe seguro contra todos os riscos </a:t>
            </a:r>
            <a:endParaRPr lang="en-US" dirty="0"/>
          </a:p>
          <a:p>
            <a:r>
              <a:rPr lang="pt-PT" dirty="0"/>
              <a:t>e a Sociedade Ómega, S.A. optou por não o fazer. </a:t>
            </a:r>
            <a:endParaRPr lang="en-US" dirty="0"/>
          </a:p>
          <a:p>
            <a:r>
              <a:rPr lang="pt-PT" dirty="0"/>
              <a:t>c) Os danos não são aceites para efeitos fiscais porque não são indispensáveis à obtenção </a:t>
            </a:r>
            <a:endParaRPr lang="en-US" dirty="0"/>
          </a:p>
          <a:p>
            <a:r>
              <a:rPr lang="pt-PT" dirty="0"/>
              <a:t>de rendimentos sujeitos a imposto. </a:t>
            </a:r>
            <a:endParaRPr lang="en-US" dirty="0"/>
          </a:p>
          <a:p>
            <a:r>
              <a:rPr lang="pt-PT" dirty="0"/>
              <a:t>d) Os danos só são aceites para efeitos fiscais se a reparação for registada no ativo fixo </a:t>
            </a:r>
            <a:endParaRPr lang="en-US" dirty="0"/>
          </a:p>
          <a:p>
            <a:r>
              <a:rPr lang="pt-PT" dirty="0"/>
              <a:t>tangível. </a:t>
            </a:r>
            <a:endParaRPr lang="en-US" dirty="0"/>
          </a:p>
          <a:p>
            <a:r>
              <a:rPr lang="pt-PT" dirty="0"/>
              <a:t> </a:t>
            </a:r>
            <a:endParaRPr lang="en-US" dirty="0"/>
          </a:p>
          <a:p>
            <a:endParaRPr lang="en-US" dirty="0"/>
          </a:p>
        </p:txBody>
      </p:sp>
    </p:spTree>
    <p:extLst>
      <p:ext uri="{BB962C8B-B14F-4D97-AF65-F5344CB8AC3E}">
        <p14:creationId xmlns:p14="http://schemas.microsoft.com/office/powerpoint/2010/main" val="1510556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323528" y="980728"/>
            <a:ext cx="8640960" cy="3139321"/>
          </a:xfrm>
          <a:prstGeom prst="rect">
            <a:avLst/>
          </a:prstGeom>
          <a:noFill/>
        </p:spPr>
        <p:txBody>
          <a:bodyPr wrap="square" rtlCol="0">
            <a:spAutoFit/>
          </a:bodyPr>
          <a:lstStyle/>
          <a:p>
            <a:r>
              <a:rPr lang="pt-PT" dirty="0" smtClean="0"/>
              <a:t>Resposta: a)</a:t>
            </a:r>
          </a:p>
          <a:p>
            <a:endParaRPr lang="pt-PT" dirty="0"/>
          </a:p>
          <a:p>
            <a:r>
              <a:rPr lang="pt-BR" b="1" dirty="0"/>
              <a:t>Artigo 23.º(*)</a:t>
            </a:r>
            <a:br>
              <a:rPr lang="pt-BR" b="1" dirty="0"/>
            </a:br>
            <a:r>
              <a:rPr lang="pt-BR" b="1" dirty="0"/>
              <a:t>Gastos e perdas</a:t>
            </a:r>
            <a:endParaRPr lang="pt-BR" dirty="0"/>
          </a:p>
          <a:p>
            <a:r>
              <a:rPr lang="pt-BR" dirty="0"/>
              <a:t>1 - Para a determinação do lucro tributável, são dedutíveis todos os gastos e perdas incorridos ou suportados pelo sujeito passivo para obter ou garantir os rendimentos sujeitos a IRC.</a:t>
            </a:r>
          </a:p>
          <a:p>
            <a:r>
              <a:rPr lang="pt-PT" dirty="0" smtClean="0"/>
              <a:t>(…)</a:t>
            </a:r>
          </a:p>
          <a:p>
            <a:endParaRPr lang="pt-PT" dirty="0"/>
          </a:p>
          <a:p>
            <a:r>
              <a:rPr lang="pt-BR" i="1" dirty="0"/>
              <a:t>m</a:t>
            </a:r>
            <a:r>
              <a:rPr lang="pt-BR" dirty="0"/>
              <a:t>) Indemnizações resultantes de eventos cujo risco não seja segurável.</a:t>
            </a:r>
            <a:r>
              <a:rPr lang="pt-PT" dirty="0"/>
              <a:t> </a:t>
            </a:r>
            <a:endParaRPr lang="en-US" dirty="0"/>
          </a:p>
          <a:p>
            <a:endParaRPr lang="en-US" dirty="0"/>
          </a:p>
        </p:txBody>
      </p:sp>
    </p:spTree>
    <p:extLst>
      <p:ext uri="{BB962C8B-B14F-4D97-AF65-F5344CB8AC3E}">
        <p14:creationId xmlns:p14="http://schemas.microsoft.com/office/powerpoint/2010/main" val="3981292956"/>
      </p:ext>
    </p:extLst>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1898</TotalTime>
  <Words>2267</Words>
  <Application>Microsoft Office PowerPoint</Application>
  <PresentationFormat>Apresentação no Ecrã (4:3)</PresentationFormat>
  <Paragraphs>408</Paragraphs>
  <Slides>46</Slides>
  <Notes>2</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46</vt:i4>
      </vt:variant>
    </vt:vector>
  </HeadingPairs>
  <TitlesOfParts>
    <vt:vector size="50" baseType="lpstr">
      <vt:lpstr>Arial</vt:lpstr>
      <vt:lpstr>Calibri</vt:lpstr>
      <vt:lpstr>Times New Roman</vt:lpstr>
      <vt:lpstr>Tema do Office</vt:lpstr>
      <vt:lpstr>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Tânia Fernandes</dc:creator>
  <cp:lastModifiedBy>jppol</cp:lastModifiedBy>
  <cp:revision>145</cp:revision>
  <dcterms:created xsi:type="dcterms:W3CDTF">2012-09-21T17:25:12Z</dcterms:created>
  <dcterms:modified xsi:type="dcterms:W3CDTF">2021-10-28T15:54:45Z</dcterms:modified>
</cp:coreProperties>
</file>