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</p:sldIdLst>
  <p:sldSz cx="9144000" cy="6858000" type="screen4x3"/>
  <p:notesSz cx="6797675" cy="9926638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3"/>
          </a:xfrm>
          <a:prstGeom prst="rect">
            <a:avLst/>
          </a:prstGeom>
        </p:spPr>
        <p:txBody>
          <a:bodyPr vert="horz" lIns="95552" tIns="47776" rIns="95552" bIns="47776" rtlCol="0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3"/>
          </a:xfrm>
          <a:prstGeom prst="rect">
            <a:avLst/>
          </a:prstGeom>
        </p:spPr>
        <p:txBody>
          <a:bodyPr vert="horz" lIns="95552" tIns="47776" rIns="95552" bIns="47776" rtlCol="0"/>
          <a:lstStyle>
            <a:lvl1pPr algn="r">
              <a:defRPr sz="1300"/>
            </a:lvl1pPr>
          </a:lstStyle>
          <a:p>
            <a:fld id="{5CE870B2-552D-4D20-A09D-B6584433B5C9}" type="datetimeFigureOut">
              <a:rPr lang="pt-PT" smtClean="0"/>
              <a:pPr/>
              <a:t>01-10-2010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52" tIns="47776" rIns="95552" bIns="47776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5552" tIns="47776" rIns="95552" bIns="47776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3"/>
          </a:xfrm>
          <a:prstGeom prst="rect">
            <a:avLst/>
          </a:prstGeom>
        </p:spPr>
        <p:txBody>
          <a:bodyPr vert="horz" lIns="95552" tIns="47776" rIns="95552" bIns="47776" rtlCol="0" anchor="b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3"/>
          </a:xfrm>
          <a:prstGeom prst="rect">
            <a:avLst/>
          </a:prstGeom>
        </p:spPr>
        <p:txBody>
          <a:bodyPr vert="horz" lIns="95552" tIns="47776" rIns="95552" bIns="47776" rtlCol="0" anchor="b"/>
          <a:lstStyle>
            <a:lvl1pPr algn="r">
              <a:defRPr sz="1300"/>
            </a:lvl1pPr>
          </a:lstStyle>
          <a:p>
            <a:fld id="{3BF29610-0CBB-4D23-9EF0-51332A8E0F8C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2112886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F29610-0CBB-4D23-9EF0-51332A8E0F8C}" type="slidenum">
              <a:rPr lang="pt-PT" smtClean="0"/>
              <a:pPr/>
              <a:t>11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3253764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6F172E2-D3A4-4036-95ED-89A27A3C154A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1D5D1-B929-41A4-86CD-72543601B238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1302C-E7BF-437B-8EBC-C62312286193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5D999-4C73-40B8-8C16-03DCBDF4580C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227CE-2C14-489A-8931-29E9415F30C3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5EB3C-86C8-4F29-AE9E-249D59125C98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2C89-671B-4EAF-B281-F956454F8B33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EB898149-9393-47E6-9EDC-54E19BD9F27A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DD35ADB-B99D-44D0-99C2-DFA51EA9DCD6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DA1C6-FF3F-4D8D-BC3E-6A902BD0101A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45DA5-1C5B-4057-84DF-08C852D69910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9779994-BFA8-4A4E-847C-57ABAB2A15FC}" type="datetime1">
              <a:rPr lang="pt-PT" smtClean="0"/>
              <a:pPr/>
              <a:t>01-10-2010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A6DF6AD-C53F-4726-BD6F-CB15EEFCDE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71600" y="1794935"/>
            <a:ext cx="7200800" cy="1828090"/>
          </a:xfrm>
        </p:spPr>
        <p:txBody>
          <a:bodyPr>
            <a:normAutofit/>
          </a:bodyPr>
          <a:lstStyle/>
          <a:p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Organizar Documentos Contabilísticos</a:t>
            </a:r>
            <a:endParaRPr lang="pt-PT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PT" dirty="0" smtClean="0"/>
          </a:p>
          <a:p>
            <a:r>
              <a:rPr lang="pt-PT" b="1" dirty="0" smtClean="0"/>
              <a:t>Formação:</a:t>
            </a:r>
            <a:r>
              <a:rPr lang="pt-PT" dirty="0" smtClean="0"/>
              <a:t> Iniciação à Contabilidade</a:t>
            </a:r>
          </a:p>
          <a:p>
            <a:r>
              <a:rPr lang="pt-PT" b="1" dirty="0" smtClean="0"/>
              <a:t>Público-Alvo: </a:t>
            </a:r>
            <a:r>
              <a:rPr lang="pt-PT" dirty="0" smtClean="0"/>
              <a:t>Administrativos (as)</a:t>
            </a:r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410465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1</a:t>
            </a:fld>
            <a:endParaRPr lang="pt-PT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52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Objectivo Geral</a:t>
            </a:r>
          </a:p>
        </p:txBody>
      </p:sp>
      <p:sp>
        <p:nvSpPr>
          <p:cNvPr id="15" name="Marcador de Posição de Conteúdo 1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pt-PT" sz="2800" b="1" dirty="0" smtClean="0">
              <a:solidFill>
                <a:schemeClr val="accent1">
                  <a:lumMod val="5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  <a:p>
            <a:pPr algn="ctr"/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Os </a:t>
            </a:r>
            <a:r>
              <a:rPr lang="pt-PT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formandos deverão ser capazes de analisar a documentação contabilística, e separá-la de acordo com a sua natureza; </a:t>
            </a: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DF6AD-C53F-4726-BD6F-CB15EEFCDEBF}" type="slidenum">
              <a:rPr lang="pt-PT" smtClean="0"/>
              <a:pPr/>
              <a:t>2</a:t>
            </a:fld>
            <a:endParaRPr lang="pt-PT"/>
          </a:p>
        </p:txBody>
      </p:sp>
      <p:sp>
        <p:nvSpPr>
          <p:cNvPr id="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7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788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POR ONDE COMEÇAR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3</a:t>
            </a:fld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755576" y="2552705"/>
            <a:ext cx="76101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NO FINAL DE CADA MÊS HÁ SEMPRE MUITOS PAPEIS PARA ORGANIZAR.</a:t>
            </a:r>
          </a:p>
          <a:p>
            <a:pPr algn="ctr"/>
            <a:endParaRPr lang="pt-PT" sz="2800" b="1" dirty="0">
              <a:solidFill>
                <a:schemeClr val="accent1">
                  <a:lumMod val="5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  <a:p>
            <a:pPr algn="ctr"/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É NECESSÁRIO CONHECER OS DOCUMENTOS, E SEPARA-LOS EM GRUPOS.</a:t>
            </a:r>
          </a:p>
        </p:txBody>
      </p:sp>
      <p:pic>
        <p:nvPicPr>
          <p:cNvPr id="1029" name="Picture 5" descr="C:\Users\catia\AppData\Local\Microsoft\Windows\Temporary Internet Files\Content.IE5\JUAV8B7R\MM900284135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904903"/>
            <a:ext cx="1550168" cy="186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8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845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3. COMPRAS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4</a:t>
            </a:fld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755576" y="2556383"/>
            <a:ext cx="7632848" cy="1944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FACTURAS DE FORNECEDORES, REFERENTE A MERCADORIA E/OU MATÉRIAS-PRIMAS. </a:t>
            </a:r>
          </a:p>
        </p:txBody>
      </p:sp>
      <p:pic>
        <p:nvPicPr>
          <p:cNvPr id="1026" name="Picture 2" descr="C:\Documents and Settings\cunha\Definições locais\Temporary Internet Files\Content.IE5\SZ5PJ385\MM90018920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4643446"/>
            <a:ext cx="1860416" cy="1631944"/>
          </a:xfrm>
          <a:prstGeom prst="rect">
            <a:avLst/>
          </a:prstGeom>
          <a:noFill/>
        </p:spPr>
      </p:pic>
      <p:sp>
        <p:nvSpPr>
          <p:cNvPr id="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8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34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4. VENDAS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5</a:t>
            </a:fld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3214678" y="2481557"/>
            <a:ext cx="4887994" cy="2590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FACTURAS  DE VENDAS E/OU PRESTAÇÃO DE SERVIÇOS, AOS NOSSOS CLIENTES</a:t>
            </a:r>
          </a:p>
        </p:txBody>
      </p:sp>
      <p:pic>
        <p:nvPicPr>
          <p:cNvPr id="2050" name="Picture 2" descr="C:\Documents and Settings\cunha\Definições locais\Temporary Internet Files\Content.IE5\779BHK09\MM90029702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3786190"/>
            <a:ext cx="2132004" cy="1705603"/>
          </a:xfrm>
          <a:prstGeom prst="rect">
            <a:avLst/>
          </a:prstGeom>
          <a:noFill/>
        </p:spPr>
      </p:pic>
      <p:sp>
        <p:nvSpPr>
          <p:cNvPr id="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8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61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6. BANCO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6</a:t>
            </a:fld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755576" y="2413507"/>
            <a:ext cx="7632848" cy="1944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DOCUMENTOS REFERENTES A MOVIMENTOS NA (S) CONTA (S) BANCÁRIA (S).</a:t>
            </a:r>
            <a:endParaRPr lang="pt-PT" sz="2800" b="1" dirty="0">
              <a:solidFill>
                <a:schemeClr val="accent1">
                  <a:lumMod val="5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</p:txBody>
      </p:sp>
      <p:pic>
        <p:nvPicPr>
          <p:cNvPr id="4098" name="Picture 2" descr="C:\Documents and Settings\cunha\Definições locais\Temporary Internet Files\Content.IE5\99L4VNQ6\MM90023625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4143380"/>
            <a:ext cx="1651027" cy="2013448"/>
          </a:xfrm>
          <a:prstGeom prst="rect">
            <a:avLst/>
          </a:prstGeom>
          <a:noFill/>
        </p:spPr>
      </p:pic>
      <p:sp>
        <p:nvSpPr>
          <p:cNvPr id="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8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271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7. CAIXA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7</a:t>
            </a:fld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755576" y="2552705"/>
            <a:ext cx="7632848" cy="1674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REFERENTE A ENTRADAS E SAÍDAS EM DINHEIRO (NOTAS E MOEDAS)</a:t>
            </a:r>
          </a:p>
        </p:txBody>
      </p:sp>
      <p:pic>
        <p:nvPicPr>
          <p:cNvPr id="5122" name="Picture 2" descr="C:\Documents and Settings\cunha\Definições locais\Temporary Internet Files\Content.IE5\779BHK09\MM90028324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0398" y="4500570"/>
            <a:ext cx="1978202" cy="1576380"/>
          </a:xfrm>
          <a:prstGeom prst="rect">
            <a:avLst/>
          </a:prstGeom>
          <a:noFill/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10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171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5. DIVERSOS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8</a:t>
            </a:fld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755576" y="2285992"/>
            <a:ext cx="7632848" cy="2590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FACTURAS REFERENTES A CUSTOS DA EMPRESA.</a:t>
            </a:r>
          </a:p>
          <a:p>
            <a:pPr algn="ctr">
              <a:lnSpc>
                <a:spcPct val="150000"/>
              </a:lnSpc>
            </a:pPr>
            <a:endParaRPr lang="pt-PT" sz="2800" b="1" dirty="0">
              <a:solidFill>
                <a:schemeClr val="accent1">
                  <a:lumMod val="5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EX.: TELEFONE, ÁGUA, LUZ, ETC.</a:t>
            </a:r>
          </a:p>
        </p:txBody>
      </p:sp>
      <p:graphicFrame>
        <p:nvGraphicFramePr>
          <p:cNvPr id="3075" name="Object 12"/>
          <p:cNvGraphicFramePr>
            <a:graphicFrameLocks noChangeAspect="1"/>
          </p:cNvGraphicFramePr>
          <p:nvPr/>
        </p:nvGraphicFramePr>
        <p:xfrm>
          <a:off x="785786" y="4857760"/>
          <a:ext cx="1571636" cy="1359620"/>
        </p:xfrm>
        <a:graphic>
          <a:graphicData uri="http://schemas.openxmlformats.org/presentationml/2006/ole">
            <p:oleObj spid="_x0000_s3078" name="Clip" r:id="rId3" imgW="735357" imgH="555400" progId="">
              <p:embed/>
            </p:oleObj>
          </a:graphicData>
        </a:graphic>
      </p:graphicFrame>
      <p:pic>
        <p:nvPicPr>
          <p:cNvPr id="3077" name="Picture 5" descr="C:\Documents and Settings\cunha\Definições locais\Temporary Internet Files\Content.IE5\V1PXZVE9\MM90016308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4929198"/>
            <a:ext cx="1236648" cy="1336917"/>
          </a:xfrm>
          <a:prstGeom prst="rect">
            <a:avLst/>
          </a:prstGeom>
          <a:noFill/>
        </p:spPr>
      </p:pic>
      <p:sp>
        <p:nvSpPr>
          <p:cNvPr id="9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10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127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7. DATAS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9</a:t>
            </a:fld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755576" y="2556383"/>
            <a:ext cx="7632848" cy="1944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DOCUMENTOS DEVEM SER ORGANIZADOS SEQUENCIALMENTE POR DATA.</a:t>
            </a:r>
          </a:p>
        </p:txBody>
      </p:sp>
      <p:pic>
        <p:nvPicPr>
          <p:cNvPr id="6146" name="Picture 2" descr="C:\Documents and Settings\cunha\Definições locais\Temporary Internet Files\Content.IE5\779BHK09\MM90035675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4071942"/>
            <a:ext cx="2136769" cy="2136769"/>
          </a:xfrm>
          <a:prstGeom prst="rect">
            <a:avLst/>
          </a:prstGeom>
          <a:noFill/>
        </p:spPr>
      </p:pic>
      <p:sp>
        <p:nvSpPr>
          <p:cNvPr id="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8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949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SÍNTESE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10</a:t>
            </a:fld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755576" y="1928802"/>
            <a:ext cx="76328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ORGANIZAÇÃO DE DOCUMENTOS POR:</a:t>
            </a:r>
          </a:p>
          <a:p>
            <a:pPr algn="ctr"/>
            <a:endParaRPr lang="pt-PT" sz="2800" b="1" dirty="0" smtClean="0">
              <a:solidFill>
                <a:schemeClr val="accent1">
                  <a:lumMod val="5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  <a:p>
            <a:pPr marL="457200" indent="-457200" algn="ctr">
              <a:buFont typeface="Arial" pitchFamily="34" charset="0"/>
              <a:buChar char="•"/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COMPRAS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VENDAS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BANCO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CAIXA</a:t>
            </a:r>
          </a:p>
          <a:p>
            <a:pPr marL="457200" indent="-457200" algn="ctr">
              <a:buFont typeface="Arial" pitchFamily="34" charset="0"/>
              <a:buChar char="•"/>
            </a:pPr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DIVERSOS</a:t>
            </a:r>
          </a:p>
          <a:p>
            <a:pPr marL="457200" indent="-457200" algn="ctr"/>
            <a:endParaRPr lang="pt-PT" sz="2800" b="1" dirty="0" smtClean="0">
              <a:solidFill>
                <a:schemeClr val="accent1">
                  <a:lumMod val="5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  <a:p>
            <a:pPr marL="457200" indent="-457200" algn="ctr"/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E CRONOLOGICAMENTE POR DATA.</a:t>
            </a:r>
          </a:p>
        </p:txBody>
      </p:sp>
      <p:sp>
        <p:nvSpPr>
          <p:cNvPr id="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8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1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9. AVALIAÇÃO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554023" cy="365125"/>
          </a:xfrm>
        </p:spPr>
        <p:txBody>
          <a:bodyPr/>
          <a:lstStyle/>
          <a:p>
            <a:fld id="{EA6DF6AD-C53F-4726-BD6F-CB15EEFCDEBF}" type="slidenum">
              <a:rPr lang="pt-PT" smtClean="0"/>
              <a:pPr/>
              <a:t>11</a:t>
            </a:fld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749422" y="2564904"/>
            <a:ext cx="7632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LEIA </a:t>
            </a:r>
            <a:r>
              <a:rPr lang="pt-PT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COM ATENÇÃO O TESTE QUE TEM NAS VOSSAS MÃOS, E SEPAREM AS OPERAÇOES DE ACORDO COM A SUA NATUREZA, E ORDENEM CRONOLOGICAMENTE.</a:t>
            </a:r>
          </a:p>
          <a:p>
            <a:pPr algn="ctr"/>
            <a:r>
              <a:rPr lang="pt-PT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 </a:t>
            </a:r>
          </a:p>
        </p:txBody>
      </p:sp>
      <p:sp>
        <p:nvSpPr>
          <p:cNvPr id="6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5034845" cy="365125"/>
          </a:xfrm>
        </p:spPr>
        <p:txBody>
          <a:bodyPr/>
          <a:lstStyle/>
          <a:p>
            <a:r>
              <a:rPr lang="pt-PT" sz="1800" dirty="0" smtClean="0">
                <a:solidFill>
                  <a:schemeClr val="bg1"/>
                </a:solidFill>
              </a:rPr>
              <a:t>Cátia Cunha – Organizar Documentos Contabilísticos</a:t>
            </a:r>
            <a:endParaRPr lang="pt-PT" sz="1800" dirty="0">
              <a:solidFill>
                <a:schemeClr val="bg1"/>
              </a:solidFill>
            </a:endParaRPr>
          </a:p>
        </p:txBody>
      </p:sp>
      <p:sp>
        <p:nvSpPr>
          <p:cNvPr id="8" name="Marcador de Posição do Número do Diapositivo 4"/>
          <p:cNvSpPr txBox="1">
            <a:spLocks/>
          </p:cNvSpPr>
          <p:nvPr/>
        </p:nvSpPr>
        <p:spPr>
          <a:xfrm>
            <a:off x="8410465" y="6381328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6DF6AD-C53F-4726-BD6F-CB15EEFCDEBF}" type="slidenum">
              <a:rPr kumimoji="0" lang="pt-PT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PT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365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lfinete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lfinete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lfine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283</TotalTime>
  <Words>293</Words>
  <Application>Microsoft Office PowerPoint</Application>
  <PresentationFormat>Apresentação no Ecrã (4:3)</PresentationFormat>
  <Paragraphs>71</Paragraphs>
  <Slides>11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3" baseType="lpstr">
      <vt:lpstr>Alfinete</vt:lpstr>
      <vt:lpstr>Clip</vt:lpstr>
      <vt:lpstr>Organizar Documentos Contabilísticos</vt:lpstr>
      <vt:lpstr>1. Objectivo Geral</vt:lpstr>
      <vt:lpstr>2. POR ONDE COMEÇAR</vt:lpstr>
      <vt:lpstr>3. COMPRAS</vt:lpstr>
      <vt:lpstr>4. VENDAS</vt:lpstr>
      <vt:lpstr>6. BANCO</vt:lpstr>
      <vt:lpstr>7. CAIXA</vt:lpstr>
      <vt:lpstr>5. DIVERSOS</vt:lpstr>
      <vt:lpstr>7. DATAS</vt:lpstr>
      <vt:lpstr>8. SÍNTESE</vt:lpstr>
      <vt:lpstr>9. AVALIAÇÃO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catia</dc:creator>
  <cp:lastModifiedBy>catia</cp:lastModifiedBy>
  <cp:revision>33</cp:revision>
  <dcterms:created xsi:type="dcterms:W3CDTF">2010-09-26T21:06:49Z</dcterms:created>
  <dcterms:modified xsi:type="dcterms:W3CDTF">2010-10-01T10:56:33Z</dcterms:modified>
</cp:coreProperties>
</file>