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1" r:id="rId1"/>
  </p:sldMasterIdLst>
  <p:handoutMasterIdLst>
    <p:handoutMasterId r:id="rId73"/>
  </p:handoutMasterIdLst>
  <p:sldIdLst>
    <p:sldId id="555" r:id="rId2"/>
    <p:sldId id="556" r:id="rId3"/>
    <p:sldId id="557" r:id="rId4"/>
    <p:sldId id="558" r:id="rId5"/>
    <p:sldId id="559" r:id="rId6"/>
    <p:sldId id="560" r:id="rId7"/>
    <p:sldId id="561" r:id="rId8"/>
    <p:sldId id="562" r:id="rId9"/>
    <p:sldId id="563" r:id="rId10"/>
    <p:sldId id="564" r:id="rId11"/>
    <p:sldId id="565" r:id="rId12"/>
    <p:sldId id="664" r:id="rId13"/>
    <p:sldId id="566" r:id="rId14"/>
    <p:sldId id="567" r:id="rId15"/>
    <p:sldId id="568" r:id="rId16"/>
    <p:sldId id="569" r:id="rId17"/>
    <p:sldId id="570" r:id="rId18"/>
    <p:sldId id="665" r:id="rId19"/>
    <p:sldId id="571" r:id="rId20"/>
    <p:sldId id="572" r:id="rId21"/>
    <p:sldId id="574" r:id="rId22"/>
    <p:sldId id="575" r:id="rId23"/>
    <p:sldId id="576" r:id="rId24"/>
    <p:sldId id="666" r:id="rId25"/>
    <p:sldId id="577" r:id="rId26"/>
    <p:sldId id="578" r:id="rId27"/>
    <p:sldId id="579" r:id="rId28"/>
    <p:sldId id="580" r:id="rId29"/>
    <p:sldId id="581" r:id="rId30"/>
    <p:sldId id="667" r:id="rId31"/>
    <p:sldId id="582" r:id="rId32"/>
    <p:sldId id="583" r:id="rId33"/>
    <p:sldId id="584" r:id="rId34"/>
    <p:sldId id="585" r:id="rId35"/>
    <p:sldId id="586" r:id="rId36"/>
    <p:sldId id="668" r:id="rId37"/>
    <p:sldId id="587" r:id="rId38"/>
    <p:sldId id="669" r:id="rId39"/>
    <p:sldId id="590" r:id="rId40"/>
    <p:sldId id="591" r:id="rId41"/>
    <p:sldId id="670" r:id="rId42"/>
    <p:sldId id="592" r:id="rId43"/>
    <p:sldId id="593" r:id="rId44"/>
    <p:sldId id="594" r:id="rId45"/>
    <p:sldId id="595" r:id="rId46"/>
    <p:sldId id="596" r:id="rId47"/>
    <p:sldId id="597" r:id="rId48"/>
    <p:sldId id="598" r:id="rId49"/>
    <p:sldId id="599" r:id="rId50"/>
    <p:sldId id="600" r:id="rId51"/>
    <p:sldId id="602" r:id="rId52"/>
    <p:sldId id="671" r:id="rId53"/>
    <p:sldId id="688" r:id="rId54"/>
    <p:sldId id="689" r:id="rId55"/>
    <p:sldId id="690" r:id="rId56"/>
    <p:sldId id="691" r:id="rId57"/>
    <p:sldId id="692" r:id="rId58"/>
    <p:sldId id="693" r:id="rId59"/>
    <p:sldId id="694" r:id="rId60"/>
    <p:sldId id="695" r:id="rId61"/>
    <p:sldId id="696" r:id="rId62"/>
    <p:sldId id="697" r:id="rId63"/>
    <p:sldId id="698" r:id="rId64"/>
    <p:sldId id="699" r:id="rId65"/>
    <p:sldId id="700" r:id="rId66"/>
    <p:sldId id="603" r:id="rId67"/>
    <p:sldId id="660" r:id="rId68"/>
    <p:sldId id="661" r:id="rId69"/>
    <p:sldId id="685" r:id="rId70"/>
    <p:sldId id="662" r:id="rId71"/>
    <p:sldId id="663" r:id="rId72"/>
  </p:sldIdLst>
  <p:sldSz cx="9144000" cy="6858000" type="screen4x3"/>
  <p:notesSz cx="7099300" cy="10234613"/>
  <p:defaultTextStyle>
    <a:defPPr>
      <a:defRPr lang="pt-PT"/>
    </a:defPPr>
    <a:lvl1pPr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FF0000"/>
    <a:srgbClr val="00EE00"/>
    <a:srgbClr val="CCFF99"/>
    <a:srgbClr val="FF66FF"/>
    <a:srgbClr val="FFCCCC"/>
    <a:srgbClr val="FFFFCC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344" autoAdjust="0"/>
    <p:restoredTop sz="92542" autoAdjust="0"/>
  </p:normalViewPr>
  <p:slideViewPr>
    <p:cSldViewPr>
      <p:cViewPr>
        <p:scale>
          <a:sx n="50" d="100"/>
          <a:sy n="50" d="100"/>
        </p:scale>
        <p:origin x="-2400" y="-15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l" defTabSz="990600">
              <a:defRPr sz="1300" b="0">
                <a:latin typeface="Times New Roman" pitchFamily="18" charset="0"/>
              </a:defRPr>
            </a:lvl1pPr>
          </a:lstStyle>
          <a:p>
            <a:endParaRPr lang="pt-PT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 b="0">
                <a:latin typeface="Times New Roman" pitchFamily="18" charset="0"/>
              </a:defRPr>
            </a:lvl1pPr>
          </a:lstStyle>
          <a:p>
            <a:endParaRPr lang="pt-PT"/>
          </a:p>
        </p:txBody>
      </p:sp>
      <p:sp>
        <p:nvSpPr>
          <p:cNvPr id="1515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l" defTabSz="990600">
              <a:defRPr sz="1300" b="0">
                <a:latin typeface="Times New Roman" pitchFamily="18" charset="0"/>
              </a:defRPr>
            </a:lvl1pPr>
          </a:lstStyle>
          <a:p>
            <a:endParaRPr lang="pt-PT"/>
          </a:p>
        </p:txBody>
      </p:sp>
      <p:sp>
        <p:nvSpPr>
          <p:cNvPr id="1515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 b="0">
                <a:latin typeface="Times New Roman" pitchFamily="18" charset="0"/>
              </a:defRPr>
            </a:lvl1pPr>
          </a:lstStyle>
          <a:p>
            <a:fld id="{A1D1147F-3C87-464D-8238-4DCBC055A76C}" type="slidenum">
              <a:rPr lang="pt-PT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32316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228600" y="1676400"/>
            <a:ext cx="42672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2672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43700" y="304800"/>
            <a:ext cx="2171700" cy="57150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228600" y="304800"/>
            <a:ext cx="6362700" cy="57150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etched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hidden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6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304800"/>
            <a:ext cx="8686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6000" tIns="45720" rIns="36000" bIns="45720" numCol="1" anchor="t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676400"/>
            <a:ext cx="86868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0" fontAlgn="base" hangingPunct="0">
        <a:lnSpc>
          <a:spcPct val="85000"/>
        </a:lnSpc>
        <a:spcBef>
          <a:spcPct val="1000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lnSpc>
          <a:spcPct val="85000"/>
        </a:lnSpc>
        <a:spcBef>
          <a:spcPct val="15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6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95513" y="3644900"/>
            <a:ext cx="6697662" cy="2879725"/>
          </a:xfrm>
        </p:spPr>
        <p:txBody>
          <a:bodyPr/>
          <a:lstStyle/>
          <a:p>
            <a:r>
              <a:rPr lang="pt-PT" sz="3600">
                <a:solidFill>
                  <a:schemeClr val="accent2"/>
                </a:solidFill>
                <a:latin typeface="Arial Black" pitchFamily="34" charset="0"/>
              </a:rPr>
              <a:t>LOCALIZAÇÃO DAS OPERAÇÕES TRIBUTÁVEIS EM IVA</a:t>
            </a:r>
            <a:r>
              <a:rPr lang="pt-PT" sz="2400">
                <a:solidFill>
                  <a:srgbClr val="FFCC00"/>
                </a:solidFill>
              </a:rPr>
              <a:t/>
            </a:r>
            <a:br>
              <a:rPr lang="pt-PT" sz="2400">
                <a:solidFill>
                  <a:srgbClr val="FFCC00"/>
                </a:solidFill>
              </a:rPr>
            </a:br>
            <a:r>
              <a:rPr lang="pt-PT" sz="4800">
                <a:solidFill>
                  <a:srgbClr val="FFCC00"/>
                </a:solidFill>
              </a:rPr>
              <a:t/>
            </a:r>
            <a:br>
              <a:rPr lang="pt-PT" sz="4800">
                <a:solidFill>
                  <a:srgbClr val="FFCC00"/>
                </a:solidFill>
              </a:rPr>
            </a:br>
            <a:endParaRPr lang="pt-PT" sz="2800">
              <a:solidFill>
                <a:schemeClr val="tx1"/>
              </a:solidFill>
            </a:endParaRPr>
          </a:p>
        </p:txBody>
      </p:sp>
      <p:sp>
        <p:nvSpPr>
          <p:cNvPr id="324611" name="Rectangle 3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l" eaLnBrk="1" hangingPunct="1"/>
            <a:endParaRPr lang="pt-PT" sz="4400" b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24612" name="Rectangle 4"/>
          <p:cNvSpPr>
            <a:spLocks noChangeArrowheads="1"/>
          </p:cNvSpPr>
          <p:nvPr/>
        </p:nvSpPr>
        <p:spPr bwMode="auto">
          <a:xfrm>
            <a:off x="611188" y="188913"/>
            <a:ext cx="8532812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anchor="ctr">
            <a:spAutoFit/>
          </a:bodyPr>
          <a:lstStyle/>
          <a:p>
            <a:pPr algn="l"/>
            <a:endParaRPr lang="pt-PT" sz="2400" b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34" name="Text Box 2"/>
          <p:cNvSpPr txBox="1">
            <a:spLocks noChangeArrowheads="1"/>
          </p:cNvSpPr>
          <p:nvPr/>
        </p:nvSpPr>
        <p:spPr bwMode="auto">
          <a:xfrm>
            <a:off x="3635375" y="3716338"/>
            <a:ext cx="4608513" cy="1839912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pt-PT" sz="2800">
              <a:solidFill>
                <a:srgbClr val="CCCCFF"/>
              </a:solidFill>
              <a:latin typeface="Comic Sans MS" pitchFamily="66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pt-PT" sz="2800" b="0">
                <a:solidFill>
                  <a:schemeClr val="accent2"/>
                </a:solidFill>
                <a:latin typeface="Arial Black" pitchFamily="34" charset="0"/>
              </a:rPr>
              <a:t>REGRAS  GERAIS</a:t>
            </a:r>
          </a:p>
          <a:p>
            <a:pPr eaLnBrk="1" hangingPunct="1">
              <a:spcBef>
                <a:spcPct val="50000"/>
              </a:spcBef>
            </a:pPr>
            <a:endParaRPr lang="pt-PT" sz="2800" b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658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845820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OPERAÇÕES  SUJEITAS  A  IVA</a:t>
            </a:r>
          </a:p>
        </p:txBody>
      </p:sp>
      <p:sp>
        <p:nvSpPr>
          <p:cNvPr id="326659" name="Text Box 3"/>
          <p:cNvSpPr txBox="1">
            <a:spLocks noChangeArrowheads="1"/>
          </p:cNvSpPr>
          <p:nvPr/>
        </p:nvSpPr>
        <p:spPr bwMode="auto">
          <a:xfrm>
            <a:off x="381000" y="1125538"/>
            <a:ext cx="8382000" cy="5384800"/>
          </a:xfrm>
          <a:prstGeom prst="rect">
            <a:avLst/>
          </a:prstGeom>
          <a:noFill/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6250" indent="-476250" algn="l" eaLnBrk="1" hangingPunct="1">
              <a:spcBef>
                <a:spcPct val="50000"/>
              </a:spcBef>
            </a:pPr>
            <a:endParaRPr lang="pt-PT" sz="1000">
              <a:solidFill>
                <a:schemeClr val="bg1"/>
              </a:solidFill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Face à natureza do imposto, uma operação, para ser submetida ao IVA deve preencher simultaneamente as seguintes condições:</a:t>
            </a:r>
          </a:p>
          <a:p>
            <a:pPr marL="1292225" lvl="1" indent="-252413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Consistir numa </a:t>
            </a:r>
            <a:r>
              <a:rPr lang="pt-PT" sz="2400" u="sng">
                <a:latin typeface="Tahoma" pitchFamily="34" charset="0"/>
              </a:rPr>
              <a:t>transmissão de bens</a:t>
            </a:r>
            <a:r>
              <a:rPr lang="pt-PT" sz="2400">
                <a:latin typeface="Tahoma" pitchFamily="34" charset="0"/>
              </a:rPr>
              <a:t>, numa</a:t>
            </a:r>
            <a:r>
              <a:rPr lang="pt-PT" sz="2400" u="sng">
                <a:latin typeface="Tahoma" pitchFamily="34" charset="0"/>
              </a:rPr>
              <a:t> prestação de serviços</a:t>
            </a:r>
            <a:r>
              <a:rPr lang="pt-PT" sz="2400">
                <a:latin typeface="Tahoma" pitchFamily="34" charset="0"/>
              </a:rPr>
              <a:t> ou em operações que lhes sejam assimiladas;</a:t>
            </a:r>
          </a:p>
          <a:p>
            <a:pPr marL="1292225" lvl="1" indent="-252413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Ser efectuada a título oneroso;</a:t>
            </a:r>
          </a:p>
          <a:p>
            <a:pPr marL="1292225" lvl="1" indent="-252413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Ser efectuada por um sujeito passivo;</a:t>
            </a:r>
          </a:p>
          <a:p>
            <a:pPr marL="1292225" lvl="1" indent="-252413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Estar relacionada com o exercício de uma actividade económica;</a:t>
            </a:r>
          </a:p>
          <a:p>
            <a:pPr marL="1292225" lvl="1" indent="-252413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99CC"/>
                </a:solidFill>
                <a:latin typeface="Tahoma" pitchFamily="34" charset="0"/>
              </a:rPr>
              <a:t>Ser localizada no território nacional</a:t>
            </a:r>
          </a:p>
        </p:txBody>
      </p:sp>
      <p:sp>
        <p:nvSpPr>
          <p:cNvPr id="326660" name="Rectangle 4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l" eaLnBrk="1" hangingPunct="1"/>
            <a:endParaRPr lang="pt-PT" sz="4400" b="0">
              <a:solidFill>
                <a:schemeClr val="tx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82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845820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OPERAÇÕES  SUJEITAS  A  IVA</a:t>
            </a:r>
          </a:p>
        </p:txBody>
      </p:sp>
      <p:sp>
        <p:nvSpPr>
          <p:cNvPr id="327683" name="Text Box 3"/>
          <p:cNvSpPr txBox="1">
            <a:spLocks noChangeArrowheads="1"/>
          </p:cNvSpPr>
          <p:nvPr/>
        </p:nvSpPr>
        <p:spPr bwMode="auto">
          <a:xfrm>
            <a:off x="381000" y="1752600"/>
            <a:ext cx="8382000" cy="3924300"/>
          </a:xfrm>
          <a:prstGeom prst="rect">
            <a:avLst/>
          </a:prstGeom>
          <a:noFill/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6250" indent="-476250" algn="l" eaLnBrk="1" hangingPunct="1">
              <a:spcBef>
                <a:spcPct val="50000"/>
              </a:spcBef>
            </a:pPr>
            <a:endParaRPr lang="pt-PT" sz="1000">
              <a:solidFill>
                <a:schemeClr val="bg1"/>
              </a:solidFill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 startAt="2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Por força da aplicação da regra de tributação no país de destino, estão ainda sujeitas a IVA:</a:t>
            </a:r>
          </a:p>
          <a:p>
            <a:pPr marL="476250" indent="-476250" algn="l" eaLnBrk="1" hangingPunct="1">
              <a:spcBef>
                <a:spcPct val="50000"/>
              </a:spcBef>
            </a:pPr>
            <a:endParaRPr lang="pt-PT" sz="2400">
              <a:solidFill>
                <a:schemeClr val="accent2"/>
              </a:solidFill>
              <a:latin typeface="Tahoma" pitchFamily="34" charset="0"/>
            </a:endParaRPr>
          </a:p>
          <a:p>
            <a:pPr marL="1497013" lvl="1" indent="-45720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As aquisições intracomunitárias de bens; </a:t>
            </a:r>
          </a:p>
          <a:p>
            <a:pPr marL="1497013" lvl="1" indent="-457200" algn="l" eaLnBrk="1" hangingPunct="1">
              <a:spcBef>
                <a:spcPct val="50000"/>
              </a:spcBef>
              <a:buFontTx/>
              <a:buChar char="•"/>
            </a:pPr>
            <a:endParaRPr lang="pt-PT" sz="2400">
              <a:latin typeface="Tahoma" pitchFamily="34" charset="0"/>
            </a:endParaRPr>
          </a:p>
          <a:p>
            <a:pPr marL="1497013" lvl="1" indent="-45720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As importações de bens;</a:t>
            </a:r>
          </a:p>
          <a:p>
            <a:pPr marL="1497013" lvl="1" indent="-457200" algn="l" eaLnBrk="1" hangingPunct="1">
              <a:spcBef>
                <a:spcPct val="50000"/>
              </a:spcBef>
            </a:pPr>
            <a:endParaRPr lang="pt-PT" sz="240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06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1217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REGRAS  GERAIS  DE  LOCALIZAÇÃO</a:t>
            </a:r>
          </a:p>
        </p:txBody>
      </p:sp>
      <p:sp>
        <p:nvSpPr>
          <p:cNvPr id="328707" name="Text Box 3"/>
          <p:cNvSpPr txBox="1">
            <a:spLocks noChangeArrowheads="1"/>
          </p:cNvSpPr>
          <p:nvPr/>
        </p:nvSpPr>
        <p:spPr bwMode="auto">
          <a:xfrm>
            <a:off x="250825" y="1916113"/>
            <a:ext cx="8512175" cy="4838700"/>
          </a:xfrm>
          <a:prstGeom prst="rect">
            <a:avLst/>
          </a:prstGeom>
          <a:noFill/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6250" indent="-476250" algn="l" eaLnBrk="1" hangingPunct="1">
              <a:spcBef>
                <a:spcPct val="50000"/>
              </a:spcBef>
            </a:pPr>
            <a:endParaRPr lang="pt-PT" sz="1000">
              <a:solidFill>
                <a:schemeClr val="bg1"/>
              </a:solidFill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r>
              <a:rPr lang="pt-PT" sz="2400" u="sng">
                <a:solidFill>
                  <a:schemeClr val="accent2"/>
                </a:solidFill>
                <a:latin typeface="Tahoma" pitchFamily="34" charset="0"/>
              </a:rPr>
              <a:t>Nas transmissões internas</a:t>
            </a: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 – lugar onde se situam os bens no momento em que se inicia o transporte ou expedição ou em que são postos à disposição do adquirente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r>
              <a:rPr lang="pt-PT" sz="2400" u="sng">
                <a:solidFill>
                  <a:schemeClr val="accent2"/>
                </a:solidFill>
                <a:latin typeface="Tahoma" pitchFamily="34" charset="0"/>
              </a:rPr>
              <a:t>Nas transmissões internacionais</a:t>
            </a: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 - tributação no país de destino:</a:t>
            </a:r>
            <a:endParaRPr lang="pt-PT">
              <a:solidFill>
                <a:schemeClr val="accent2"/>
              </a:solidFill>
              <a:latin typeface="Tahoma" pitchFamily="34" charset="0"/>
            </a:endParaRPr>
          </a:p>
          <a:p>
            <a:pPr marL="1497013" lvl="1" indent="-45720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Nas operações com países terceiros – a título definitivo; </a:t>
            </a:r>
          </a:p>
          <a:p>
            <a:pPr marL="1497013" lvl="1" indent="-45720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latin typeface="Tahoma" pitchFamily="34" charset="0"/>
              </a:rPr>
              <a:t>Nas transacções intracomunitárias – regime transitório.</a:t>
            </a:r>
          </a:p>
          <a:p>
            <a:pPr marL="1497013" lvl="1" indent="-457200" algn="l" eaLnBrk="1" hangingPunct="1">
              <a:spcBef>
                <a:spcPct val="50000"/>
              </a:spcBef>
            </a:pPr>
            <a:endParaRPr lang="pt-PT" sz="800">
              <a:latin typeface="Tahoma" pitchFamily="34" charset="0"/>
            </a:endParaRPr>
          </a:p>
        </p:txBody>
      </p:sp>
      <p:sp>
        <p:nvSpPr>
          <p:cNvPr id="328708" name="Text Box 4"/>
          <p:cNvSpPr txBox="1">
            <a:spLocks noChangeArrowheads="1"/>
          </p:cNvSpPr>
          <p:nvPr/>
        </p:nvSpPr>
        <p:spPr bwMode="auto">
          <a:xfrm>
            <a:off x="250825" y="1196975"/>
            <a:ext cx="84978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NAS   TRANSMISSÕES   DE   BENS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730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1217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REGRAS  GERAIS  DE  LOCALIZAÇÃO</a:t>
            </a:r>
          </a:p>
        </p:txBody>
      </p:sp>
      <p:sp>
        <p:nvSpPr>
          <p:cNvPr id="329731" name="Text Box 3"/>
          <p:cNvSpPr txBox="1">
            <a:spLocks noChangeArrowheads="1"/>
          </p:cNvSpPr>
          <p:nvPr/>
        </p:nvSpPr>
        <p:spPr bwMode="auto">
          <a:xfrm>
            <a:off x="250825" y="2133600"/>
            <a:ext cx="8512175" cy="3744913"/>
          </a:xfrm>
          <a:prstGeom prst="rect">
            <a:avLst/>
          </a:prstGeom>
          <a:noFill/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6250" indent="-476250" algn="l" eaLnBrk="1" hangingPunct="1">
              <a:spcBef>
                <a:spcPct val="50000"/>
              </a:spcBef>
            </a:pPr>
            <a:endParaRPr lang="pt-PT" sz="1000">
              <a:solidFill>
                <a:schemeClr val="bg1"/>
              </a:solidFill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r>
              <a:rPr lang="pt-PT" sz="2400" u="sng">
                <a:solidFill>
                  <a:schemeClr val="accent2"/>
                </a:solidFill>
                <a:latin typeface="Tahoma" pitchFamily="34" charset="0"/>
              </a:rPr>
              <a:t>Regra geral</a:t>
            </a: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 – </a:t>
            </a:r>
            <a:r>
              <a:rPr lang="pt-PT" sz="2400">
                <a:latin typeface="Tahoma" pitchFamily="34" charset="0"/>
              </a:rPr>
              <a:t>lugar onde o prestador de serviços tem a sede da sua actividade, um estabelecimento estável ou o domicílio, a partir do qual os serviços sejam prestados;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endParaRPr lang="pt-PT" sz="2400"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r>
              <a:rPr lang="pt-PT" sz="2400" u="sng">
                <a:solidFill>
                  <a:schemeClr val="accent2"/>
                </a:solidFill>
                <a:latin typeface="Tahoma" pitchFamily="34" charset="0"/>
              </a:rPr>
              <a:t>Excepções</a:t>
            </a: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 – </a:t>
            </a:r>
            <a:r>
              <a:rPr lang="pt-PT" sz="2400">
                <a:latin typeface="Tahoma" pitchFamily="34" charset="0"/>
              </a:rPr>
              <a:t>as previstas nos n</a:t>
            </a:r>
            <a:r>
              <a:rPr lang="pt-PT" sz="2400" baseline="30000">
                <a:latin typeface="Tahoma" pitchFamily="34" charset="0"/>
              </a:rPr>
              <a:t>os </a:t>
            </a:r>
            <a:r>
              <a:rPr lang="pt-PT" sz="2400">
                <a:latin typeface="Tahoma" pitchFamily="34" charset="0"/>
              </a:rPr>
              <a:t>5 a 23 do art. 6º do CIVA</a:t>
            </a:r>
            <a:endParaRPr lang="pt-PT" sz="2400" u="sng">
              <a:solidFill>
                <a:schemeClr val="accent2"/>
              </a:solidFill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endParaRPr lang="pt-PT" sz="800"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endParaRPr lang="pt-PT" sz="800">
              <a:latin typeface="Tahoma" pitchFamily="34" charset="0"/>
            </a:endParaRPr>
          </a:p>
        </p:txBody>
      </p:sp>
      <p:sp>
        <p:nvSpPr>
          <p:cNvPr id="329732" name="Text Box 4"/>
          <p:cNvSpPr txBox="1">
            <a:spLocks noChangeArrowheads="1"/>
          </p:cNvSpPr>
          <p:nvPr/>
        </p:nvSpPr>
        <p:spPr bwMode="auto">
          <a:xfrm>
            <a:off x="250825" y="1196975"/>
            <a:ext cx="84978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NAS   PRESTAÇÕES   DE   SERVIÇOS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754" name="Text Box 2"/>
          <p:cNvSpPr txBox="1">
            <a:spLocks noChangeArrowheads="1"/>
          </p:cNvSpPr>
          <p:nvPr/>
        </p:nvSpPr>
        <p:spPr bwMode="auto">
          <a:xfrm>
            <a:off x="2339975" y="2708275"/>
            <a:ext cx="5903913" cy="3122613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pt-PT" sz="2800">
              <a:solidFill>
                <a:srgbClr val="CCCCFF"/>
              </a:solidFill>
              <a:latin typeface="Comic Sans MS" pitchFamily="66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pt-PT" sz="2800" b="0">
                <a:solidFill>
                  <a:schemeClr val="accent2"/>
                </a:solidFill>
                <a:latin typeface="Arial Black" pitchFamily="34" charset="0"/>
              </a:rPr>
              <a:t>REGRAS  DE  LOCALIZAÇÃO</a:t>
            </a:r>
          </a:p>
          <a:p>
            <a:pPr eaLnBrk="1" hangingPunct="1">
              <a:spcBef>
                <a:spcPct val="50000"/>
              </a:spcBef>
            </a:pPr>
            <a:r>
              <a:rPr lang="pt-PT" sz="2800" b="0">
                <a:solidFill>
                  <a:schemeClr val="accent2"/>
                </a:solidFill>
                <a:latin typeface="Arial Black" pitchFamily="34" charset="0"/>
              </a:rPr>
              <a:t>RESPEITANTES  ÀS</a:t>
            </a:r>
          </a:p>
          <a:p>
            <a:pPr eaLnBrk="1" hangingPunct="1">
              <a:spcBef>
                <a:spcPct val="50000"/>
              </a:spcBef>
            </a:pPr>
            <a:r>
              <a:rPr lang="pt-PT" sz="2800" b="0">
                <a:solidFill>
                  <a:schemeClr val="accent2"/>
                </a:solidFill>
                <a:latin typeface="Arial Black" pitchFamily="34" charset="0"/>
              </a:rPr>
              <a:t>TRANSMISSÕES  DE  BENS</a:t>
            </a:r>
          </a:p>
          <a:p>
            <a:pPr eaLnBrk="1" hangingPunct="1">
              <a:spcBef>
                <a:spcPct val="50000"/>
              </a:spcBef>
            </a:pPr>
            <a:endParaRPr lang="pt-PT" sz="2800" b="0">
              <a:solidFill>
                <a:schemeClr val="tx2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778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1217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 COMÉRCIO  COM  OS  PAÍSES  TERCEIROS</a:t>
            </a:r>
          </a:p>
        </p:txBody>
      </p:sp>
      <p:sp>
        <p:nvSpPr>
          <p:cNvPr id="331779" name="Text Box 3"/>
          <p:cNvSpPr txBox="1">
            <a:spLocks noChangeArrowheads="1"/>
          </p:cNvSpPr>
          <p:nvPr/>
        </p:nvSpPr>
        <p:spPr bwMode="auto">
          <a:xfrm>
            <a:off x="250825" y="1916113"/>
            <a:ext cx="8512175" cy="4868862"/>
          </a:xfrm>
          <a:prstGeom prst="rect">
            <a:avLst/>
          </a:prstGeom>
          <a:noFill/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IVA devido no território nacional;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Competência para a liquidação – </a:t>
            </a:r>
            <a:r>
              <a:rPr lang="pt-PT" sz="2400">
                <a:latin typeface="Tahoma" pitchFamily="34" charset="0"/>
              </a:rPr>
              <a:t>Serviços aduaneiros;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Direito à dedução do IVA – </a:t>
            </a:r>
            <a:r>
              <a:rPr lang="pt-PT" sz="2400">
                <a:latin typeface="Tahoma" pitchFamily="34" charset="0"/>
              </a:rPr>
              <a:t>com base no recibo de pagamento de IVA que faz parte das declarações de importação, bem como em documentos emitidos por via electrónica pela DGAIEC, nos quais conste o n.º e data do movimento de caixa;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Dedução a efectuar </a:t>
            </a:r>
            <a:r>
              <a:rPr lang="pt-PT" sz="2400">
                <a:latin typeface="Tahoma" pitchFamily="34" charset="0"/>
              </a:rPr>
              <a:t>nos campos 20 a 24 do quadro 06 da declaração periódica, conforme a natureza dos bens importados</a:t>
            </a:r>
            <a:endParaRPr lang="pt-PT" sz="800"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endParaRPr lang="pt-PT" sz="800">
              <a:latin typeface="Tahoma" pitchFamily="34" charset="0"/>
            </a:endParaRPr>
          </a:p>
        </p:txBody>
      </p:sp>
      <p:sp>
        <p:nvSpPr>
          <p:cNvPr id="331780" name="Text Box 4"/>
          <p:cNvSpPr txBox="1">
            <a:spLocks noChangeArrowheads="1"/>
          </p:cNvSpPr>
          <p:nvPr/>
        </p:nvSpPr>
        <p:spPr bwMode="auto">
          <a:xfrm>
            <a:off x="250825" y="1196975"/>
            <a:ext cx="84978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IMPORTAÇÕES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802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1217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 COMÉRCIO  COM  OS  PAÍSES  TERCEIROS</a:t>
            </a:r>
          </a:p>
        </p:txBody>
      </p:sp>
      <p:sp>
        <p:nvSpPr>
          <p:cNvPr id="332803" name="Text Box 3"/>
          <p:cNvSpPr txBox="1">
            <a:spLocks noChangeArrowheads="1"/>
          </p:cNvSpPr>
          <p:nvPr/>
        </p:nvSpPr>
        <p:spPr bwMode="auto">
          <a:xfrm>
            <a:off x="250825" y="2133600"/>
            <a:ext cx="8512175" cy="3927475"/>
          </a:xfrm>
          <a:prstGeom prst="rect">
            <a:avLst/>
          </a:prstGeom>
          <a:noFill/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76250" indent="-476250" algn="l" eaLnBrk="1" hangingPunct="1">
              <a:spcBef>
                <a:spcPct val="50000"/>
              </a:spcBef>
            </a:pPr>
            <a:endParaRPr lang="pt-PT" sz="1000">
              <a:solidFill>
                <a:schemeClr val="bg1"/>
              </a:solidFill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Isentas de IVA;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Desde que comprovadas nos termos do nº 8 do art. 29º do CIVA</a:t>
            </a:r>
            <a:r>
              <a:rPr lang="pt-PT" sz="2400">
                <a:latin typeface="Tahoma" pitchFamily="34" charset="0"/>
              </a:rPr>
              <a:t>;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Falta de comprovação determina a obrigação de liquidação do IVA </a:t>
            </a:r>
            <a:r>
              <a:rPr lang="pt-PT" sz="2400">
                <a:latin typeface="Tahoma" pitchFamily="34" charset="0"/>
              </a:rPr>
              <a:t>(nº 9 do art. 29º do CIVA);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latin typeface="Tahoma" pitchFamily="34" charset="0"/>
              </a:rPr>
              <a:t>Inscritas no campo 8 do quadro 06 da declaração periódica do IVA. </a:t>
            </a:r>
          </a:p>
          <a:p>
            <a:pPr marL="476250" indent="-476250" algn="l" eaLnBrk="1" hangingPunct="1">
              <a:spcBef>
                <a:spcPct val="50000"/>
              </a:spcBef>
              <a:buFontTx/>
              <a:buChar char="•"/>
            </a:pPr>
            <a:endParaRPr lang="pt-PT" sz="800">
              <a:latin typeface="Tahoma" pitchFamily="34" charset="0"/>
            </a:endParaRPr>
          </a:p>
          <a:p>
            <a:pPr marL="476250" indent="-476250" algn="l" eaLnBrk="1" hangingPunct="1">
              <a:spcBef>
                <a:spcPct val="50000"/>
              </a:spcBef>
              <a:buFontTx/>
              <a:buAutoNum type="arabicPeriod"/>
            </a:pPr>
            <a:endParaRPr lang="pt-PT" sz="800">
              <a:latin typeface="Tahoma" pitchFamily="34" charset="0"/>
            </a:endParaRPr>
          </a:p>
        </p:txBody>
      </p:sp>
      <p:sp>
        <p:nvSpPr>
          <p:cNvPr id="332804" name="Text Box 4"/>
          <p:cNvSpPr txBox="1">
            <a:spLocks noChangeArrowheads="1"/>
          </p:cNvSpPr>
          <p:nvPr/>
        </p:nvSpPr>
        <p:spPr bwMode="auto">
          <a:xfrm>
            <a:off x="250825" y="1196975"/>
            <a:ext cx="84978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EXPORTAÇÕES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826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1217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33827" name="Text Box 3"/>
          <p:cNvSpPr txBox="1">
            <a:spLocks noChangeArrowheads="1"/>
          </p:cNvSpPr>
          <p:nvPr/>
        </p:nvSpPr>
        <p:spPr bwMode="auto">
          <a:xfrm>
            <a:off x="250825" y="1844675"/>
            <a:ext cx="2449513" cy="860425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UM REGIME GERAL</a:t>
            </a:r>
          </a:p>
        </p:txBody>
      </p:sp>
      <p:sp>
        <p:nvSpPr>
          <p:cNvPr id="333828" name="Text Box 4"/>
          <p:cNvSpPr txBox="1">
            <a:spLocks noChangeArrowheads="1"/>
          </p:cNvSpPr>
          <p:nvPr/>
        </p:nvSpPr>
        <p:spPr bwMode="auto">
          <a:xfrm>
            <a:off x="3635375" y="1268413"/>
            <a:ext cx="5113338" cy="19558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APLICÁVEL QUANDO VENDEDOR E COMPRADOR SE ENCONTRAREM REGISTADOS NOS RESPECTIVOS ESTADOS MEMBROS NO REGIME GERAL</a:t>
            </a:r>
            <a:endParaRPr lang="pt-PT" sz="2400" u="sng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3829" name="AutoShape 5"/>
          <p:cNvSpPr>
            <a:spLocks noChangeArrowheads="1"/>
          </p:cNvSpPr>
          <p:nvPr/>
        </p:nvSpPr>
        <p:spPr bwMode="auto">
          <a:xfrm>
            <a:off x="2771775" y="1916113"/>
            <a:ext cx="720725" cy="792162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3830" name="Text Box 6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3831" name="Text Box 7"/>
          <p:cNvSpPr txBox="1">
            <a:spLocks noChangeArrowheads="1"/>
          </p:cNvSpPr>
          <p:nvPr/>
        </p:nvSpPr>
        <p:spPr bwMode="auto">
          <a:xfrm>
            <a:off x="250825" y="4365625"/>
            <a:ext cx="2376488" cy="122555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ALGUNS REGIMES ESPECIAIS</a:t>
            </a:r>
          </a:p>
        </p:txBody>
      </p:sp>
      <p:sp>
        <p:nvSpPr>
          <p:cNvPr id="333832" name="Text Box 8"/>
          <p:cNvSpPr txBox="1">
            <a:spLocks noChangeArrowheads="1"/>
          </p:cNvSpPr>
          <p:nvPr/>
        </p:nvSpPr>
        <p:spPr bwMode="auto">
          <a:xfrm>
            <a:off x="2700338" y="4930775"/>
            <a:ext cx="86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3833" name="AutoShape 9"/>
          <p:cNvSpPr>
            <a:spLocks noChangeArrowheads="1"/>
          </p:cNvSpPr>
          <p:nvPr/>
        </p:nvSpPr>
        <p:spPr bwMode="auto">
          <a:xfrm>
            <a:off x="2700338" y="4508500"/>
            <a:ext cx="863600" cy="792163"/>
          </a:xfrm>
          <a:prstGeom prst="rightArrow">
            <a:avLst>
              <a:gd name="adj1" fmla="val 50000"/>
              <a:gd name="adj2" fmla="val 27254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3834" name="Text Box 10"/>
          <p:cNvSpPr txBox="1">
            <a:spLocks noChangeArrowheads="1"/>
          </p:cNvSpPr>
          <p:nvPr/>
        </p:nvSpPr>
        <p:spPr bwMode="auto">
          <a:xfrm>
            <a:off x="3635375" y="3573463"/>
            <a:ext cx="5113338" cy="3051175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00"/>
                </a:solidFill>
              </a:rPr>
              <a:t>MEIOS DE TRANSPORTE NOVOS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00"/>
                </a:solidFill>
              </a:rPr>
              <a:t>PARTICULARES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00"/>
                </a:solidFill>
              </a:rPr>
              <a:t>ESTADO E SP ISENTOS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00"/>
                </a:solidFill>
              </a:rPr>
              <a:t>VENDAS À DISTÂNCIA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00"/>
                </a:solidFill>
              </a:rPr>
              <a:t>BENS SUJEITOS A IEC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6932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34851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4852" name="Text Box 4"/>
          <p:cNvSpPr txBox="1">
            <a:spLocks noChangeArrowheads="1"/>
          </p:cNvSpPr>
          <p:nvPr/>
        </p:nvSpPr>
        <p:spPr bwMode="auto">
          <a:xfrm>
            <a:off x="2700338" y="4930775"/>
            <a:ext cx="86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4853" name="Text Box 5"/>
          <p:cNvSpPr txBox="1">
            <a:spLocks noChangeArrowheads="1"/>
          </p:cNvSpPr>
          <p:nvPr/>
        </p:nvSpPr>
        <p:spPr bwMode="auto">
          <a:xfrm>
            <a:off x="250825" y="1125538"/>
            <a:ext cx="8569325" cy="495300"/>
          </a:xfrm>
          <a:prstGeom prst="rect">
            <a:avLst/>
          </a:prstGeom>
          <a:noFill/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REGIME  GERAL</a:t>
            </a:r>
          </a:p>
        </p:txBody>
      </p:sp>
      <p:sp>
        <p:nvSpPr>
          <p:cNvPr id="334854" name="Text Box 6"/>
          <p:cNvSpPr txBox="1">
            <a:spLocks noChangeArrowheads="1"/>
          </p:cNvSpPr>
          <p:nvPr/>
        </p:nvSpPr>
        <p:spPr bwMode="auto">
          <a:xfrm>
            <a:off x="250825" y="2133600"/>
            <a:ext cx="28082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</a:rPr>
              <a:t>PRESSUPOSTOS</a:t>
            </a:r>
          </a:p>
        </p:txBody>
      </p:sp>
      <p:sp>
        <p:nvSpPr>
          <p:cNvPr id="334855" name="Text Box 7"/>
          <p:cNvSpPr txBox="1">
            <a:spLocks noChangeArrowheads="1"/>
          </p:cNvSpPr>
          <p:nvPr/>
        </p:nvSpPr>
        <p:spPr bwMode="auto">
          <a:xfrm>
            <a:off x="250825" y="3068638"/>
            <a:ext cx="2808288" cy="1590675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TRIBUTAÇÃO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NO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DESTINO</a:t>
            </a:r>
          </a:p>
        </p:txBody>
      </p:sp>
      <p:sp>
        <p:nvSpPr>
          <p:cNvPr id="334856" name="AutoShape 8"/>
          <p:cNvSpPr>
            <a:spLocks/>
          </p:cNvSpPr>
          <p:nvPr/>
        </p:nvSpPr>
        <p:spPr bwMode="auto">
          <a:xfrm>
            <a:off x="3203575" y="2276475"/>
            <a:ext cx="431800" cy="3889375"/>
          </a:xfrm>
          <a:prstGeom prst="rightBrace">
            <a:avLst>
              <a:gd name="adj1" fmla="val 75061"/>
              <a:gd name="adj2" fmla="val 50000"/>
            </a:avLst>
          </a:prstGeom>
          <a:noFill/>
          <a:ln w="762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4857" name="Text Box 9"/>
          <p:cNvSpPr txBox="1">
            <a:spLocks noChangeArrowheads="1"/>
          </p:cNvSpPr>
          <p:nvPr/>
        </p:nvSpPr>
        <p:spPr bwMode="auto">
          <a:xfrm>
            <a:off x="3851275" y="2276475"/>
            <a:ext cx="4968875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OBRIGAÇÕES DO ADQUIRENTE</a:t>
            </a:r>
            <a:endParaRPr lang="pt-PT" sz="2400">
              <a:solidFill>
                <a:srgbClr val="FFCCCC"/>
              </a:solidFill>
            </a:endParaRPr>
          </a:p>
        </p:txBody>
      </p:sp>
      <p:sp>
        <p:nvSpPr>
          <p:cNvPr id="334858" name="AutoShape 10"/>
          <p:cNvSpPr>
            <a:spLocks noChangeArrowheads="1"/>
          </p:cNvSpPr>
          <p:nvPr/>
        </p:nvSpPr>
        <p:spPr bwMode="auto">
          <a:xfrm>
            <a:off x="5651500" y="2781300"/>
            <a:ext cx="936625" cy="57626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4859" name="Text Box 11"/>
          <p:cNvSpPr txBox="1">
            <a:spLocks noChangeArrowheads="1"/>
          </p:cNvSpPr>
          <p:nvPr/>
        </p:nvSpPr>
        <p:spPr bwMode="auto">
          <a:xfrm>
            <a:off x="3851275" y="3429000"/>
            <a:ext cx="4968875" cy="305117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 u="sng">
                <a:solidFill>
                  <a:srgbClr val="FFCC00"/>
                </a:solidFill>
              </a:rPr>
              <a:t>DE LIQUIDAÇÃO / DEDUÇÃO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Fornecimento do NIF;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Obtenção da factura;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Liquidação do IVA;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Utilização do direito à dedução</a:t>
            </a:r>
          </a:p>
        </p:txBody>
      </p:sp>
      <p:sp>
        <p:nvSpPr>
          <p:cNvPr id="334860" name="Text Box 12"/>
          <p:cNvSpPr txBox="1">
            <a:spLocks noChangeArrowheads="1"/>
          </p:cNvSpPr>
          <p:nvPr/>
        </p:nvSpPr>
        <p:spPr bwMode="auto">
          <a:xfrm>
            <a:off x="250825" y="5229225"/>
            <a:ext cx="2808288" cy="1042988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AQUISIÇÕES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SUJEITAS</a:t>
            </a:r>
          </a:p>
        </p:txBody>
      </p:sp>
      <p:sp>
        <p:nvSpPr>
          <p:cNvPr id="334861" name="AutoShape 13"/>
          <p:cNvSpPr>
            <a:spLocks noChangeArrowheads="1"/>
          </p:cNvSpPr>
          <p:nvPr/>
        </p:nvSpPr>
        <p:spPr bwMode="auto">
          <a:xfrm>
            <a:off x="1331913" y="2636838"/>
            <a:ext cx="719137" cy="360362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4862" name="AutoShape 14"/>
          <p:cNvSpPr>
            <a:spLocks noChangeArrowheads="1"/>
          </p:cNvSpPr>
          <p:nvPr/>
        </p:nvSpPr>
        <p:spPr bwMode="auto">
          <a:xfrm>
            <a:off x="1331913" y="4724400"/>
            <a:ext cx="647700" cy="433388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226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6932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436227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436228" name="Text Box 4"/>
          <p:cNvSpPr txBox="1">
            <a:spLocks noChangeArrowheads="1"/>
          </p:cNvSpPr>
          <p:nvPr/>
        </p:nvSpPr>
        <p:spPr bwMode="auto">
          <a:xfrm>
            <a:off x="2700338" y="4930775"/>
            <a:ext cx="86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436229" name="Text Box 5"/>
          <p:cNvSpPr txBox="1">
            <a:spLocks noChangeArrowheads="1"/>
          </p:cNvSpPr>
          <p:nvPr/>
        </p:nvSpPr>
        <p:spPr bwMode="auto">
          <a:xfrm>
            <a:off x="250825" y="1125538"/>
            <a:ext cx="8569325" cy="495300"/>
          </a:xfrm>
          <a:prstGeom prst="rect">
            <a:avLst/>
          </a:prstGeom>
          <a:noFill/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REGIME  GERAL</a:t>
            </a:r>
          </a:p>
        </p:txBody>
      </p:sp>
      <p:sp>
        <p:nvSpPr>
          <p:cNvPr id="436230" name="Text Box 6"/>
          <p:cNvSpPr txBox="1">
            <a:spLocks noChangeArrowheads="1"/>
          </p:cNvSpPr>
          <p:nvPr/>
        </p:nvSpPr>
        <p:spPr bwMode="auto">
          <a:xfrm>
            <a:off x="250825" y="2205038"/>
            <a:ext cx="28082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</a:rPr>
              <a:t>PRESSUPOSTOS</a:t>
            </a:r>
          </a:p>
        </p:txBody>
      </p:sp>
      <p:sp>
        <p:nvSpPr>
          <p:cNvPr id="436231" name="Text Box 7"/>
          <p:cNvSpPr txBox="1">
            <a:spLocks noChangeArrowheads="1"/>
          </p:cNvSpPr>
          <p:nvPr/>
        </p:nvSpPr>
        <p:spPr bwMode="auto">
          <a:xfrm>
            <a:off x="250825" y="3213100"/>
            <a:ext cx="2808288" cy="1590675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TRIBUTAÇÃO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NO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DESTINO</a:t>
            </a:r>
          </a:p>
        </p:txBody>
      </p:sp>
      <p:sp>
        <p:nvSpPr>
          <p:cNvPr id="436232" name="AutoShape 8"/>
          <p:cNvSpPr>
            <a:spLocks/>
          </p:cNvSpPr>
          <p:nvPr/>
        </p:nvSpPr>
        <p:spPr bwMode="auto">
          <a:xfrm>
            <a:off x="3203575" y="2276475"/>
            <a:ext cx="431800" cy="3889375"/>
          </a:xfrm>
          <a:prstGeom prst="rightBrace">
            <a:avLst>
              <a:gd name="adj1" fmla="val 75061"/>
              <a:gd name="adj2" fmla="val 50000"/>
            </a:avLst>
          </a:prstGeom>
          <a:noFill/>
          <a:ln w="762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36233" name="Text Box 9"/>
          <p:cNvSpPr txBox="1">
            <a:spLocks noChangeArrowheads="1"/>
          </p:cNvSpPr>
          <p:nvPr/>
        </p:nvSpPr>
        <p:spPr bwMode="auto">
          <a:xfrm>
            <a:off x="3708400" y="2276475"/>
            <a:ext cx="51117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OBRIGAÇÕES DO ADQUIRENTE</a:t>
            </a:r>
            <a:endParaRPr lang="pt-PT" sz="2400">
              <a:solidFill>
                <a:srgbClr val="FFCCCC"/>
              </a:solidFill>
            </a:endParaRPr>
          </a:p>
        </p:txBody>
      </p:sp>
      <p:sp>
        <p:nvSpPr>
          <p:cNvPr id="436234" name="AutoShape 10"/>
          <p:cNvSpPr>
            <a:spLocks noChangeArrowheads="1"/>
          </p:cNvSpPr>
          <p:nvPr/>
        </p:nvSpPr>
        <p:spPr bwMode="auto">
          <a:xfrm>
            <a:off x="5867400" y="2781300"/>
            <a:ext cx="1009650" cy="57626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36235" name="Text Box 11"/>
          <p:cNvSpPr txBox="1">
            <a:spLocks noChangeArrowheads="1"/>
          </p:cNvSpPr>
          <p:nvPr/>
        </p:nvSpPr>
        <p:spPr bwMode="auto">
          <a:xfrm>
            <a:off x="3708400" y="3429000"/>
            <a:ext cx="5111750" cy="3233738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 u="sng">
                <a:solidFill>
                  <a:srgbClr val="FFCC00"/>
                </a:solidFill>
              </a:rPr>
              <a:t>DECLARATIVAS</a:t>
            </a:r>
          </a:p>
          <a:p>
            <a:pPr marL="5334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Inscrição na declaração periódica do valor das aquisições intracomunitárias </a:t>
            </a:r>
            <a:r>
              <a:rPr lang="pt-PT" sz="2400">
                <a:solidFill>
                  <a:schemeClr val="accent2"/>
                </a:solidFill>
              </a:rPr>
              <a:t>(no campo 10) </a:t>
            </a:r>
            <a:r>
              <a:rPr lang="pt-PT" sz="2400"/>
              <a:t>e do IVA liquidado </a:t>
            </a:r>
            <a:r>
              <a:rPr lang="pt-PT" sz="2400">
                <a:solidFill>
                  <a:schemeClr val="accent2"/>
                </a:solidFill>
              </a:rPr>
              <a:t>(no campo 11)</a:t>
            </a:r>
            <a:r>
              <a:rPr lang="pt-PT" sz="2400"/>
              <a:t>, bem como do IVA dedutível </a:t>
            </a:r>
            <a:r>
              <a:rPr lang="pt-PT" sz="2400">
                <a:solidFill>
                  <a:schemeClr val="accent2"/>
                </a:solidFill>
              </a:rPr>
              <a:t>(nos campos 20 a 24)</a:t>
            </a:r>
            <a:endParaRPr lang="pt-PT" sz="2400"/>
          </a:p>
        </p:txBody>
      </p:sp>
      <p:sp>
        <p:nvSpPr>
          <p:cNvPr id="436236" name="Text Box 12"/>
          <p:cNvSpPr txBox="1">
            <a:spLocks noChangeArrowheads="1"/>
          </p:cNvSpPr>
          <p:nvPr/>
        </p:nvSpPr>
        <p:spPr bwMode="auto">
          <a:xfrm>
            <a:off x="250825" y="5445125"/>
            <a:ext cx="288131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436237" name="Text Box 13"/>
          <p:cNvSpPr txBox="1">
            <a:spLocks noChangeArrowheads="1"/>
          </p:cNvSpPr>
          <p:nvPr/>
        </p:nvSpPr>
        <p:spPr bwMode="auto">
          <a:xfrm>
            <a:off x="250825" y="5229225"/>
            <a:ext cx="2808288" cy="1042988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AQUISIÇÕES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SUJEITAS</a:t>
            </a:r>
          </a:p>
        </p:txBody>
      </p:sp>
      <p:sp>
        <p:nvSpPr>
          <p:cNvPr id="436238" name="AutoShape 14"/>
          <p:cNvSpPr>
            <a:spLocks noChangeArrowheads="1"/>
          </p:cNvSpPr>
          <p:nvPr/>
        </p:nvSpPr>
        <p:spPr bwMode="auto">
          <a:xfrm>
            <a:off x="1331913" y="2781300"/>
            <a:ext cx="719137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36239" name="AutoShape 15"/>
          <p:cNvSpPr>
            <a:spLocks noChangeArrowheads="1"/>
          </p:cNvSpPr>
          <p:nvPr/>
        </p:nvSpPr>
        <p:spPr bwMode="auto">
          <a:xfrm>
            <a:off x="1331913" y="4868863"/>
            <a:ext cx="647700" cy="288925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74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6932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35875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5876" name="Text Box 4"/>
          <p:cNvSpPr txBox="1">
            <a:spLocks noChangeArrowheads="1"/>
          </p:cNvSpPr>
          <p:nvPr/>
        </p:nvSpPr>
        <p:spPr bwMode="auto">
          <a:xfrm>
            <a:off x="2700338" y="4930775"/>
            <a:ext cx="86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5877" name="Text Box 5"/>
          <p:cNvSpPr txBox="1">
            <a:spLocks noChangeArrowheads="1"/>
          </p:cNvSpPr>
          <p:nvPr/>
        </p:nvSpPr>
        <p:spPr bwMode="auto">
          <a:xfrm>
            <a:off x="250825" y="1125538"/>
            <a:ext cx="8569325" cy="495300"/>
          </a:xfrm>
          <a:prstGeom prst="rect">
            <a:avLst/>
          </a:prstGeom>
          <a:noFill/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REGIME  GERAL</a:t>
            </a:r>
          </a:p>
        </p:txBody>
      </p:sp>
      <p:sp>
        <p:nvSpPr>
          <p:cNvPr id="335878" name="Text Box 6"/>
          <p:cNvSpPr txBox="1">
            <a:spLocks noChangeArrowheads="1"/>
          </p:cNvSpPr>
          <p:nvPr/>
        </p:nvSpPr>
        <p:spPr bwMode="auto">
          <a:xfrm>
            <a:off x="250825" y="2205038"/>
            <a:ext cx="28082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</a:rPr>
              <a:t>PRESSUPOSTOS</a:t>
            </a:r>
          </a:p>
        </p:txBody>
      </p:sp>
      <p:sp>
        <p:nvSpPr>
          <p:cNvPr id="335879" name="Text Box 7"/>
          <p:cNvSpPr txBox="1">
            <a:spLocks noChangeArrowheads="1"/>
          </p:cNvSpPr>
          <p:nvPr/>
        </p:nvSpPr>
        <p:spPr bwMode="auto">
          <a:xfrm>
            <a:off x="250825" y="3213100"/>
            <a:ext cx="2808288" cy="1590675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TRIBUTAÇÃO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NO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DESTINO</a:t>
            </a:r>
          </a:p>
        </p:txBody>
      </p:sp>
      <p:sp>
        <p:nvSpPr>
          <p:cNvPr id="335880" name="AutoShape 8"/>
          <p:cNvSpPr>
            <a:spLocks/>
          </p:cNvSpPr>
          <p:nvPr/>
        </p:nvSpPr>
        <p:spPr bwMode="auto">
          <a:xfrm>
            <a:off x="3203575" y="2276475"/>
            <a:ext cx="431800" cy="3889375"/>
          </a:xfrm>
          <a:prstGeom prst="rightBrace">
            <a:avLst>
              <a:gd name="adj1" fmla="val 75061"/>
              <a:gd name="adj2" fmla="val 50000"/>
            </a:avLst>
          </a:prstGeom>
          <a:noFill/>
          <a:ln w="762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5881" name="Text Box 9"/>
          <p:cNvSpPr txBox="1">
            <a:spLocks noChangeArrowheads="1"/>
          </p:cNvSpPr>
          <p:nvPr/>
        </p:nvSpPr>
        <p:spPr bwMode="auto">
          <a:xfrm>
            <a:off x="3708400" y="2276475"/>
            <a:ext cx="51117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OBRIGAÇÕES DO VENDEDOR</a:t>
            </a:r>
            <a:endParaRPr lang="pt-PT" sz="2400">
              <a:solidFill>
                <a:srgbClr val="FFCCCC"/>
              </a:solidFill>
            </a:endParaRPr>
          </a:p>
        </p:txBody>
      </p:sp>
      <p:sp>
        <p:nvSpPr>
          <p:cNvPr id="335882" name="AutoShape 10"/>
          <p:cNvSpPr>
            <a:spLocks noChangeArrowheads="1"/>
          </p:cNvSpPr>
          <p:nvPr/>
        </p:nvSpPr>
        <p:spPr bwMode="auto">
          <a:xfrm>
            <a:off x="5867400" y="2781300"/>
            <a:ext cx="1009650" cy="57626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5883" name="Text Box 11"/>
          <p:cNvSpPr txBox="1">
            <a:spLocks noChangeArrowheads="1"/>
          </p:cNvSpPr>
          <p:nvPr/>
        </p:nvSpPr>
        <p:spPr bwMode="auto">
          <a:xfrm>
            <a:off x="3708400" y="3429000"/>
            <a:ext cx="5111750" cy="3233738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 u="sng">
                <a:solidFill>
                  <a:srgbClr val="FFCC00"/>
                </a:solidFill>
              </a:rPr>
              <a:t>DE FACTURAÇÃO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Solicitação de NIF válido ao cliente;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Confirmação da validade do NIF;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Emissão da factura até ao 15º dia do mês seguinte</a:t>
            </a:r>
          </a:p>
        </p:txBody>
      </p:sp>
      <p:sp>
        <p:nvSpPr>
          <p:cNvPr id="335884" name="Text Box 12"/>
          <p:cNvSpPr txBox="1">
            <a:spLocks noChangeArrowheads="1"/>
          </p:cNvSpPr>
          <p:nvPr/>
        </p:nvSpPr>
        <p:spPr bwMode="auto">
          <a:xfrm>
            <a:off x="250825" y="5445125"/>
            <a:ext cx="288131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5885" name="Text Box 13"/>
          <p:cNvSpPr txBox="1">
            <a:spLocks noChangeArrowheads="1"/>
          </p:cNvSpPr>
          <p:nvPr/>
        </p:nvSpPr>
        <p:spPr bwMode="auto">
          <a:xfrm>
            <a:off x="250825" y="5229225"/>
            <a:ext cx="2808288" cy="1042988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TRANSMISSÕES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ISENTAS</a:t>
            </a:r>
          </a:p>
        </p:txBody>
      </p:sp>
      <p:sp>
        <p:nvSpPr>
          <p:cNvPr id="335886" name="AutoShape 14"/>
          <p:cNvSpPr>
            <a:spLocks noChangeArrowheads="1"/>
          </p:cNvSpPr>
          <p:nvPr/>
        </p:nvSpPr>
        <p:spPr bwMode="auto">
          <a:xfrm>
            <a:off x="1403350" y="2708275"/>
            <a:ext cx="647700" cy="504825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5887" name="AutoShape 15"/>
          <p:cNvSpPr>
            <a:spLocks noChangeArrowheads="1"/>
          </p:cNvSpPr>
          <p:nvPr/>
        </p:nvSpPr>
        <p:spPr bwMode="auto">
          <a:xfrm>
            <a:off x="1403350" y="4797425"/>
            <a:ext cx="576263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898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6932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36899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6900" name="Text Box 4"/>
          <p:cNvSpPr txBox="1">
            <a:spLocks noChangeArrowheads="1"/>
          </p:cNvSpPr>
          <p:nvPr/>
        </p:nvSpPr>
        <p:spPr bwMode="auto">
          <a:xfrm>
            <a:off x="2700338" y="4930775"/>
            <a:ext cx="86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6901" name="Text Box 5"/>
          <p:cNvSpPr txBox="1">
            <a:spLocks noChangeArrowheads="1"/>
          </p:cNvSpPr>
          <p:nvPr/>
        </p:nvSpPr>
        <p:spPr bwMode="auto">
          <a:xfrm>
            <a:off x="250825" y="1125538"/>
            <a:ext cx="8569325" cy="495300"/>
          </a:xfrm>
          <a:prstGeom prst="rect">
            <a:avLst/>
          </a:prstGeom>
          <a:noFill/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REGIME  GERAL</a:t>
            </a:r>
          </a:p>
        </p:txBody>
      </p:sp>
      <p:sp>
        <p:nvSpPr>
          <p:cNvPr id="336902" name="Text Box 6"/>
          <p:cNvSpPr txBox="1">
            <a:spLocks noChangeArrowheads="1"/>
          </p:cNvSpPr>
          <p:nvPr/>
        </p:nvSpPr>
        <p:spPr bwMode="auto">
          <a:xfrm>
            <a:off x="250825" y="2205038"/>
            <a:ext cx="2808288" cy="49530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</a:rPr>
              <a:t>PRESSUPOSTOS</a:t>
            </a:r>
          </a:p>
        </p:txBody>
      </p:sp>
      <p:sp>
        <p:nvSpPr>
          <p:cNvPr id="336903" name="Text Box 7"/>
          <p:cNvSpPr txBox="1">
            <a:spLocks noChangeArrowheads="1"/>
          </p:cNvSpPr>
          <p:nvPr/>
        </p:nvSpPr>
        <p:spPr bwMode="auto">
          <a:xfrm>
            <a:off x="250825" y="3213100"/>
            <a:ext cx="2808288" cy="1590675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TRIBUTAÇÃO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NO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DESTINO</a:t>
            </a:r>
          </a:p>
        </p:txBody>
      </p:sp>
      <p:sp>
        <p:nvSpPr>
          <p:cNvPr id="336904" name="AutoShape 8"/>
          <p:cNvSpPr>
            <a:spLocks/>
          </p:cNvSpPr>
          <p:nvPr/>
        </p:nvSpPr>
        <p:spPr bwMode="auto">
          <a:xfrm>
            <a:off x="3203575" y="2276475"/>
            <a:ext cx="431800" cy="3889375"/>
          </a:xfrm>
          <a:prstGeom prst="rightBrace">
            <a:avLst>
              <a:gd name="adj1" fmla="val 75061"/>
              <a:gd name="adj2" fmla="val 50000"/>
            </a:avLst>
          </a:prstGeom>
          <a:noFill/>
          <a:ln w="76200" cap="sq">
            <a:solidFill>
              <a:schemeClr val="accent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6905" name="Text Box 9"/>
          <p:cNvSpPr txBox="1">
            <a:spLocks noChangeArrowheads="1"/>
          </p:cNvSpPr>
          <p:nvPr/>
        </p:nvSpPr>
        <p:spPr bwMode="auto">
          <a:xfrm>
            <a:off x="3708400" y="2276475"/>
            <a:ext cx="51117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OBRIGAÇÕES DO VENDEDOR</a:t>
            </a:r>
            <a:endParaRPr lang="pt-PT" sz="2400">
              <a:solidFill>
                <a:srgbClr val="FFCCCC"/>
              </a:solidFill>
            </a:endParaRPr>
          </a:p>
        </p:txBody>
      </p:sp>
      <p:sp>
        <p:nvSpPr>
          <p:cNvPr id="336906" name="AutoShape 10"/>
          <p:cNvSpPr>
            <a:spLocks noChangeArrowheads="1"/>
          </p:cNvSpPr>
          <p:nvPr/>
        </p:nvSpPr>
        <p:spPr bwMode="auto">
          <a:xfrm>
            <a:off x="5867400" y="2781300"/>
            <a:ext cx="1009650" cy="57626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6907" name="Text Box 11"/>
          <p:cNvSpPr txBox="1">
            <a:spLocks noChangeArrowheads="1"/>
          </p:cNvSpPr>
          <p:nvPr/>
        </p:nvSpPr>
        <p:spPr bwMode="auto">
          <a:xfrm>
            <a:off x="3708400" y="3429000"/>
            <a:ext cx="5111750" cy="2960688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 u="sng">
                <a:solidFill>
                  <a:srgbClr val="FFCC00"/>
                </a:solidFill>
              </a:rPr>
              <a:t>DECLARATIVAS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Inscrição das transmissões no campo 7 da declaração periódica;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Preenchimento do anexo recapitulativo ;</a:t>
            </a:r>
          </a:p>
          <a:p>
            <a:pPr marL="723900" lvl="1" indent="-266700" algn="l">
              <a:spcBef>
                <a:spcPct val="50000"/>
              </a:spcBef>
            </a:pPr>
            <a:endParaRPr lang="pt-PT" sz="1200"/>
          </a:p>
        </p:txBody>
      </p:sp>
      <p:sp>
        <p:nvSpPr>
          <p:cNvPr id="336908" name="Text Box 12"/>
          <p:cNvSpPr txBox="1">
            <a:spLocks noChangeArrowheads="1"/>
          </p:cNvSpPr>
          <p:nvPr/>
        </p:nvSpPr>
        <p:spPr bwMode="auto">
          <a:xfrm>
            <a:off x="250825" y="5445125"/>
            <a:ext cx="288131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6909" name="Text Box 13"/>
          <p:cNvSpPr txBox="1">
            <a:spLocks noChangeArrowheads="1"/>
          </p:cNvSpPr>
          <p:nvPr/>
        </p:nvSpPr>
        <p:spPr bwMode="auto">
          <a:xfrm>
            <a:off x="250825" y="5229225"/>
            <a:ext cx="2808288" cy="1042988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TRANSMISSÕES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ISENTAS</a:t>
            </a:r>
          </a:p>
        </p:txBody>
      </p:sp>
      <p:sp>
        <p:nvSpPr>
          <p:cNvPr id="336910" name="AutoShape 14"/>
          <p:cNvSpPr>
            <a:spLocks noChangeArrowheads="1"/>
          </p:cNvSpPr>
          <p:nvPr/>
        </p:nvSpPr>
        <p:spPr bwMode="auto">
          <a:xfrm>
            <a:off x="1331913" y="2708275"/>
            <a:ext cx="647700" cy="433388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336911" name="AutoShape 15"/>
          <p:cNvSpPr>
            <a:spLocks noChangeArrowheads="1"/>
          </p:cNvSpPr>
          <p:nvPr/>
        </p:nvSpPr>
        <p:spPr bwMode="auto">
          <a:xfrm>
            <a:off x="1331913" y="4797425"/>
            <a:ext cx="647700" cy="431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22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37923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7924" name="Text Box 4"/>
          <p:cNvSpPr txBox="1">
            <a:spLocks noChangeArrowheads="1"/>
          </p:cNvSpPr>
          <p:nvPr/>
        </p:nvSpPr>
        <p:spPr bwMode="auto">
          <a:xfrm>
            <a:off x="2700338" y="4930775"/>
            <a:ext cx="8636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7925" name="Text Box 5"/>
          <p:cNvSpPr txBox="1">
            <a:spLocks noChangeArrowheads="1"/>
          </p:cNvSpPr>
          <p:nvPr/>
        </p:nvSpPr>
        <p:spPr bwMode="auto">
          <a:xfrm>
            <a:off x="250825" y="1125538"/>
            <a:ext cx="8642350" cy="495300"/>
          </a:xfrm>
          <a:prstGeom prst="rect">
            <a:avLst/>
          </a:prstGeom>
          <a:solidFill>
            <a:srgbClr val="FFFFCC"/>
          </a:solidFill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0000CC"/>
                </a:solidFill>
              </a:rPr>
              <a:t>REGIME  GERAL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250825" y="1989138"/>
            <a:ext cx="2808288" cy="4695825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 sz="2400">
              <a:solidFill>
                <a:srgbClr val="FFCCCC"/>
              </a:solidFill>
            </a:endParaRPr>
          </a:p>
          <a:p>
            <a:pPr>
              <a:spcBef>
                <a:spcPct val="50000"/>
              </a:spcBef>
            </a:pPr>
            <a:endParaRPr lang="pt-PT" sz="1600">
              <a:solidFill>
                <a:srgbClr val="FFCCCC"/>
              </a:solidFill>
            </a:endParaRP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MOMENTO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DA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EXIGIBILIDADE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DO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IMPOSTO</a:t>
            </a:r>
          </a:p>
          <a:p>
            <a:pPr>
              <a:spcBef>
                <a:spcPct val="50000"/>
              </a:spcBef>
            </a:pPr>
            <a:endParaRPr lang="pt-PT" sz="2400">
              <a:solidFill>
                <a:srgbClr val="FFCCCC"/>
              </a:solidFill>
            </a:endParaRPr>
          </a:p>
          <a:p>
            <a:pPr>
              <a:spcBef>
                <a:spcPct val="50000"/>
              </a:spcBef>
            </a:pPr>
            <a:endParaRPr lang="pt-PT" sz="2400">
              <a:solidFill>
                <a:srgbClr val="FFCCCC"/>
              </a:solidFill>
            </a:endParaRPr>
          </a:p>
        </p:txBody>
      </p:sp>
      <p:sp>
        <p:nvSpPr>
          <p:cNvPr id="337927" name="Text Box 7"/>
          <p:cNvSpPr txBox="1">
            <a:spLocks noChangeArrowheads="1"/>
          </p:cNvSpPr>
          <p:nvPr/>
        </p:nvSpPr>
        <p:spPr bwMode="auto">
          <a:xfrm>
            <a:off x="3708400" y="1989138"/>
            <a:ext cx="5184775" cy="122555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15º DIA DO MÊS SEGUINTE ÀQUELE EM QUE O IMPOSTO É DEVIDO</a:t>
            </a:r>
            <a:endParaRPr lang="pt-PT" sz="1200"/>
          </a:p>
        </p:txBody>
      </p:sp>
      <p:sp>
        <p:nvSpPr>
          <p:cNvPr id="337928" name="Text Box 8"/>
          <p:cNvSpPr txBox="1">
            <a:spLocks noChangeArrowheads="1"/>
          </p:cNvSpPr>
          <p:nvPr/>
        </p:nvSpPr>
        <p:spPr bwMode="auto">
          <a:xfrm>
            <a:off x="250825" y="5445125"/>
            <a:ext cx="288131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7929" name="Text Box 9"/>
          <p:cNvSpPr txBox="1">
            <a:spLocks noChangeArrowheads="1"/>
          </p:cNvSpPr>
          <p:nvPr/>
        </p:nvSpPr>
        <p:spPr bwMode="auto">
          <a:xfrm>
            <a:off x="3708400" y="3644900"/>
            <a:ext cx="5184775" cy="159067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DATA DA EMISSÃO DA FACTURA, SE ESTA FOR EMITIDA ANTES DO REFERIDO 15º DIA DO MÊS SEGUINTE</a:t>
            </a:r>
          </a:p>
        </p:txBody>
      </p:sp>
      <p:sp>
        <p:nvSpPr>
          <p:cNvPr id="337930" name="Text Box 10"/>
          <p:cNvSpPr txBox="1">
            <a:spLocks noChangeArrowheads="1"/>
          </p:cNvSpPr>
          <p:nvPr/>
        </p:nvSpPr>
        <p:spPr bwMode="auto">
          <a:xfrm>
            <a:off x="3635375" y="5805488"/>
            <a:ext cx="5257800" cy="86042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OS ADIANTAMENTOS NÃO ESTÃO SUJEITOS A IVA </a:t>
            </a:r>
          </a:p>
        </p:txBody>
      </p:sp>
      <p:sp>
        <p:nvSpPr>
          <p:cNvPr id="337931" name="Line 11"/>
          <p:cNvSpPr>
            <a:spLocks noChangeShapeType="1"/>
          </p:cNvSpPr>
          <p:nvPr/>
        </p:nvSpPr>
        <p:spPr bwMode="auto">
          <a:xfrm flipV="1">
            <a:off x="3059113" y="2492375"/>
            <a:ext cx="576262" cy="1368425"/>
          </a:xfrm>
          <a:prstGeom prst="line">
            <a:avLst/>
          </a:prstGeom>
          <a:noFill/>
          <a:ln w="76200" cap="sq">
            <a:solidFill>
              <a:srgbClr val="CCCCFF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337932" name="Line 12"/>
          <p:cNvSpPr>
            <a:spLocks noChangeShapeType="1"/>
          </p:cNvSpPr>
          <p:nvPr/>
        </p:nvSpPr>
        <p:spPr bwMode="auto">
          <a:xfrm>
            <a:off x="3059113" y="4292600"/>
            <a:ext cx="576262" cy="0"/>
          </a:xfrm>
          <a:prstGeom prst="line">
            <a:avLst/>
          </a:prstGeom>
          <a:noFill/>
          <a:ln w="76200" cap="sq">
            <a:solidFill>
              <a:srgbClr val="CCCCFF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337933" name="Line 13"/>
          <p:cNvSpPr>
            <a:spLocks noChangeShapeType="1"/>
          </p:cNvSpPr>
          <p:nvPr/>
        </p:nvSpPr>
        <p:spPr bwMode="auto">
          <a:xfrm>
            <a:off x="3059113" y="4941888"/>
            <a:ext cx="504825" cy="1223962"/>
          </a:xfrm>
          <a:prstGeom prst="line">
            <a:avLst/>
          </a:prstGeom>
          <a:noFill/>
          <a:ln w="76200" cap="sq">
            <a:solidFill>
              <a:srgbClr val="CCCCFF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38947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8948" name="Text Box 4"/>
          <p:cNvSpPr txBox="1">
            <a:spLocks noChangeArrowheads="1"/>
          </p:cNvSpPr>
          <p:nvPr/>
        </p:nvSpPr>
        <p:spPr bwMode="auto">
          <a:xfrm>
            <a:off x="250825" y="1125538"/>
            <a:ext cx="8642350" cy="495300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0000CC"/>
                </a:solidFill>
              </a:rPr>
              <a:t>AQUISIÇÕES  EFECTUADAS  POR  PARTICULARES</a:t>
            </a:r>
          </a:p>
        </p:txBody>
      </p:sp>
      <p:sp>
        <p:nvSpPr>
          <p:cNvPr id="338949" name="Text Box 5"/>
          <p:cNvSpPr txBox="1">
            <a:spLocks noChangeArrowheads="1"/>
          </p:cNvSpPr>
          <p:nvPr/>
        </p:nvSpPr>
        <p:spPr bwMode="auto">
          <a:xfrm>
            <a:off x="250825" y="2276475"/>
            <a:ext cx="8642350" cy="86042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1885950" indent="-1885950" algn="l"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TRIBUTAÇÃO NA ORIGEM  </a:t>
            </a:r>
            <a:r>
              <a:rPr lang="pt-PT" sz="2400">
                <a:solidFill>
                  <a:srgbClr val="FFCCCC"/>
                </a:solidFill>
                <a:sym typeface="Wingdings" pitchFamily="2" charset="2"/>
              </a:rPr>
              <a:t> </a:t>
            </a:r>
            <a:r>
              <a:rPr lang="pt-PT" sz="2400">
                <a:solidFill>
                  <a:srgbClr val="CCCCFF"/>
                </a:solidFill>
                <a:sym typeface="Wingdings" pitchFamily="2" charset="2"/>
              </a:rPr>
              <a:t>ESTADO MEMBRO ONDE SE ENCONTRAR O VENDEDOR</a:t>
            </a:r>
            <a:endParaRPr lang="pt-PT" sz="1200">
              <a:solidFill>
                <a:srgbClr val="CCCCFF"/>
              </a:solidFill>
            </a:endParaRPr>
          </a:p>
        </p:txBody>
      </p:sp>
      <p:sp>
        <p:nvSpPr>
          <p:cNvPr id="338950" name="Text Box 6"/>
          <p:cNvSpPr txBox="1">
            <a:spLocks noChangeArrowheads="1"/>
          </p:cNvSpPr>
          <p:nvPr/>
        </p:nvSpPr>
        <p:spPr bwMode="auto">
          <a:xfrm>
            <a:off x="250825" y="5445125"/>
            <a:ext cx="288131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8951" name="Text Box 7"/>
          <p:cNvSpPr txBox="1">
            <a:spLocks noChangeArrowheads="1"/>
          </p:cNvSpPr>
          <p:nvPr/>
        </p:nvSpPr>
        <p:spPr bwMode="auto">
          <a:xfrm>
            <a:off x="250825" y="3644900"/>
            <a:ext cx="8642350" cy="86042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1885950" indent="-1885950" algn="l">
              <a:spcBef>
                <a:spcPct val="50000"/>
              </a:spcBef>
            </a:pPr>
            <a:r>
              <a:rPr lang="pt-PT" sz="2400" u="sng">
                <a:solidFill>
                  <a:schemeClr val="accent2"/>
                </a:solidFill>
              </a:rPr>
              <a:t>EXCEPÇÃO</a:t>
            </a:r>
            <a:r>
              <a:rPr lang="pt-PT" sz="2400">
                <a:solidFill>
                  <a:schemeClr val="accent2"/>
                </a:solidFill>
              </a:rPr>
              <a:t>: </a:t>
            </a:r>
            <a:r>
              <a:rPr lang="pt-PT" sz="2400">
                <a:solidFill>
                  <a:srgbClr val="FFCCCC"/>
                </a:solidFill>
              </a:rPr>
              <a:t>MEIOS DE TRANSPORTE NOVOS </a:t>
            </a:r>
            <a:r>
              <a:rPr lang="pt-PT" sz="2400">
                <a:solidFill>
                  <a:srgbClr val="FFCCCC"/>
                </a:solidFill>
                <a:sym typeface="Wingdings" pitchFamily="2" charset="2"/>
              </a:rPr>
              <a:t> </a:t>
            </a:r>
            <a:r>
              <a:rPr lang="pt-PT" sz="2400">
                <a:solidFill>
                  <a:srgbClr val="CCCCFF"/>
                </a:solidFill>
                <a:sym typeface="Wingdings" pitchFamily="2" charset="2"/>
              </a:rPr>
              <a:t>EM QUE O IVA É DEVIDO NO PAÍS DE DESTINO</a:t>
            </a:r>
            <a:endParaRPr lang="pt-PT" sz="2400" u="sng">
              <a:solidFill>
                <a:schemeClr val="accent2"/>
              </a:solidFill>
            </a:endParaRPr>
          </a:p>
        </p:txBody>
      </p:sp>
      <p:sp>
        <p:nvSpPr>
          <p:cNvPr id="338952" name="Text Box 8"/>
          <p:cNvSpPr txBox="1">
            <a:spLocks noChangeArrowheads="1"/>
          </p:cNvSpPr>
          <p:nvPr/>
        </p:nvSpPr>
        <p:spPr bwMode="auto">
          <a:xfrm>
            <a:off x="250825" y="5013325"/>
            <a:ext cx="8642350" cy="86042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TER EM ATENÇÃO O REGIME DAS “VENDAS À DISTÂNCIA”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39971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9972" name="Text Box 4"/>
          <p:cNvSpPr txBox="1">
            <a:spLocks noChangeArrowheads="1"/>
          </p:cNvSpPr>
          <p:nvPr/>
        </p:nvSpPr>
        <p:spPr bwMode="auto">
          <a:xfrm>
            <a:off x="250825" y="1125538"/>
            <a:ext cx="8642350" cy="1225550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0000CC"/>
                </a:solidFill>
              </a:rPr>
              <a:t>AQUISIÇÕES  EFECTUADAS  PELO ESTADO, OUTRAS PESSOAS COLECTIVAS DE DIREITO PÚBLICO OU SUJEITOS PASSIVOS ISENTOS</a:t>
            </a:r>
          </a:p>
        </p:txBody>
      </p:sp>
      <p:sp>
        <p:nvSpPr>
          <p:cNvPr id="339973" name="Text Box 5"/>
          <p:cNvSpPr txBox="1">
            <a:spLocks noChangeArrowheads="1"/>
          </p:cNvSpPr>
          <p:nvPr/>
        </p:nvSpPr>
        <p:spPr bwMode="auto">
          <a:xfrm>
            <a:off x="250825" y="5445125"/>
            <a:ext cx="2881313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39974" name="Text Box 6"/>
          <p:cNvSpPr txBox="1">
            <a:spLocks noChangeArrowheads="1"/>
          </p:cNvSpPr>
          <p:nvPr/>
        </p:nvSpPr>
        <p:spPr bwMode="auto">
          <a:xfrm>
            <a:off x="250825" y="2636838"/>
            <a:ext cx="8642350" cy="122555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TRIBUTAÇÃO NA ORIGEM ATÉ DETERMINADO LIMIAR, PASSANDO PARA O DESTINO QUANDO ELE FOR ULTRAPASSADO</a:t>
            </a:r>
          </a:p>
        </p:txBody>
      </p:sp>
      <p:sp>
        <p:nvSpPr>
          <p:cNvPr id="339975" name="Text Box 7"/>
          <p:cNvSpPr txBox="1">
            <a:spLocks noChangeArrowheads="1"/>
          </p:cNvSpPr>
          <p:nvPr/>
        </p:nvSpPr>
        <p:spPr bwMode="auto">
          <a:xfrm>
            <a:off x="250825" y="4221163"/>
            <a:ext cx="8642350" cy="86042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/>
              <a:t>POSSIBILIDADE DE LIQUIDAÇÃO NO DESTINO INDEPENDENTEMENTE DO VALOR, POR OPÇÃO. </a:t>
            </a:r>
          </a:p>
        </p:txBody>
      </p:sp>
      <p:sp>
        <p:nvSpPr>
          <p:cNvPr id="339976" name="Text Box 8"/>
          <p:cNvSpPr txBox="1">
            <a:spLocks noChangeArrowheads="1"/>
          </p:cNvSpPr>
          <p:nvPr/>
        </p:nvSpPr>
        <p:spPr bwMode="auto">
          <a:xfrm>
            <a:off x="250825" y="5445125"/>
            <a:ext cx="8642350" cy="122555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</a:rPr>
              <a:t>NÃO SE APLICA A MEIOS DE TRANSPORTE NOVOS E A BENS SUJEITOS A IEC, JÁ QUE, NESTES CASOS, O IVA É SEMPRE DEVIDO NO DESTINO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250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89317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ESQUEMA  DE  APLICAÇÃO</a:t>
            </a:r>
          </a:p>
        </p:txBody>
      </p:sp>
      <p:sp>
        <p:nvSpPr>
          <p:cNvPr id="437251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graphicFrame>
        <p:nvGraphicFramePr>
          <p:cNvPr id="437270" name="Group 22"/>
          <p:cNvGraphicFramePr>
            <a:graphicFrameLocks noGrp="1"/>
          </p:cNvGraphicFramePr>
          <p:nvPr/>
        </p:nvGraphicFramePr>
        <p:xfrm>
          <a:off x="250825" y="908050"/>
          <a:ext cx="8858250" cy="5949633"/>
        </p:xfrm>
        <a:graphic>
          <a:graphicData uri="http://schemas.openxmlformats.org/drawingml/2006/table">
            <a:tbl>
              <a:tblPr/>
              <a:tblGrid>
                <a:gridCol w="2832100"/>
                <a:gridCol w="2065338"/>
                <a:gridCol w="3960812"/>
              </a:tblGrid>
              <a:tr h="649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SITUAÇÃO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LOCAL DE TRIBUTAÇÃO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CONSEQUÊNCIAS PARA 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163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As aquisições efectuadas noutros EM não ultrapassam o limiar dos € 10 000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NO ESTADO MEMBRO DE ORIGEM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1950" marR="0" lvl="0" indent="-36195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Pagar o IVA ao vendedor à taxa aplicável no EM onde está estabelecido</a:t>
                      </a:r>
                    </a:p>
                    <a:p>
                      <a:pPr marL="361950" marR="0" lvl="0" indent="-36195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Não tem direito à dedução do IVA suportado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621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As aquisições efectuadas noutros EM já ultrapassaram o limiar dos € 10 000 ou uma só compra é de valor superior a este limite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NO ESTADO MEMBRO DE DESTINO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61950" marR="0" lvl="0" indent="-36195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Registar–se para efeitos de aquisições intracomunitárias</a:t>
                      </a:r>
                    </a:p>
                    <a:p>
                      <a:pPr marL="361950" marR="0" lvl="0" indent="-36195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Comunicar o seu NIF aos fornecedores dos outros EM</a:t>
                      </a:r>
                    </a:p>
                    <a:p>
                      <a:pPr marL="361950" marR="0" lvl="0" indent="-36195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Proceder à liquidação do IVA, que, neste caso, não pode ser deduzido</a:t>
                      </a:r>
                    </a:p>
                    <a:p>
                      <a:pPr marL="361950" marR="0" lvl="0" indent="-36195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Char char="n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Proceder ao pagamento do IVA até ao fim do mês seguinte, através de declaração periódica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40995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0996" name="Text Box 4"/>
          <p:cNvSpPr txBox="1">
            <a:spLocks noChangeArrowheads="1"/>
          </p:cNvSpPr>
          <p:nvPr/>
        </p:nvSpPr>
        <p:spPr bwMode="auto">
          <a:xfrm>
            <a:off x="250825" y="1125538"/>
            <a:ext cx="8642350" cy="495300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0000CC"/>
                </a:solidFill>
              </a:rPr>
              <a:t>REGIME  DAS  “VENDAS  À  DISTÂNCIA”</a:t>
            </a:r>
          </a:p>
        </p:txBody>
      </p:sp>
      <p:sp>
        <p:nvSpPr>
          <p:cNvPr id="340997" name="Text Box 5"/>
          <p:cNvSpPr txBox="1">
            <a:spLocks noChangeArrowheads="1"/>
          </p:cNvSpPr>
          <p:nvPr/>
        </p:nvSpPr>
        <p:spPr bwMode="auto">
          <a:xfrm>
            <a:off x="250825" y="2133600"/>
            <a:ext cx="8642350" cy="460375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</a:pPr>
            <a:endParaRPr lang="pt-PT" sz="1200" u="sng">
              <a:solidFill>
                <a:srgbClr val="FFCCCC"/>
              </a:solidFill>
            </a:endParaRPr>
          </a:p>
          <a:p>
            <a:pPr marL="361950" indent="-361950" algn="l">
              <a:spcBef>
                <a:spcPct val="50000"/>
              </a:spcBef>
            </a:pPr>
            <a:r>
              <a:rPr lang="pt-PT" sz="2400" u="sng">
                <a:solidFill>
                  <a:srgbClr val="FFCCCC"/>
                </a:solidFill>
              </a:rPr>
              <a:t>CONDIÇÕES DE APLICAÇÃO</a:t>
            </a:r>
            <a:r>
              <a:rPr lang="pt-PT" sz="2400">
                <a:solidFill>
                  <a:srgbClr val="FFCCCC"/>
                </a:solidFill>
              </a:rPr>
              <a:t>:</a:t>
            </a:r>
          </a:p>
          <a:p>
            <a:pPr marL="361950" indent="-36195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CCCCFF"/>
                </a:solidFill>
              </a:rPr>
              <a:t>VENDEDOR É SUJEITO PASSIVO NUM DETERMINADO ESTADO MEMBRO;</a:t>
            </a:r>
          </a:p>
          <a:p>
            <a:pPr marL="361950" indent="-36195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CCCCFF"/>
                </a:solidFill>
              </a:rPr>
              <a:t>COMPRADOR É UM PARTICULAR DE OUTRO ESTADO MEMBRO;</a:t>
            </a:r>
          </a:p>
          <a:p>
            <a:pPr marL="361950" indent="-36195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CCCCFF"/>
                </a:solidFill>
              </a:rPr>
              <a:t>OS BENS SÃO REMETIDOS PELO VENDEDOR, POR SUA CONTA, DO ESTADO MEMBRO ONDE SE ENCONTRA ESTABELECIDO PARA O ESTADO MEMBRO DO ADQUIRENTE (PARTICULAR)</a:t>
            </a:r>
          </a:p>
          <a:p>
            <a:pPr marL="361950" indent="-361950" algn="l">
              <a:spcBef>
                <a:spcPct val="50000"/>
              </a:spcBef>
            </a:pPr>
            <a:endParaRPr lang="pt-PT" sz="1200">
              <a:solidFill>
                <a:srgbClr val="CCCC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6932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42019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2020" name="Text Box 4"/>
          <p:cNvSpPr txBox="1">
            <a:spLocks noChangeArrowheads="1"/>
          </p:cNvSpPr>
          <p:nvPr/>
        </p:nvSpPr>
        <p:spPr bwMode="auto">
          <a:xfrm>
            <a:off x="250825" y="1125538"/>
            <a:ext cx="8569325" cy="495300"/>
          </a:xfrm>
          <a:prstGeom prst="rect">
            <a:avLst/>
          </a:prstGeom>
          <a:noFill/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REGIME  DAS  “VENDAS  À  DISTÂNCIA”</a:t>
            </a:r>
          </a:p>
        </p:txBody>
      </p:sp>
      <p:sp>
        <p:nvSpPr>
          <p:cNvPr id="342021" name="Text Box 5"/>
          <p:cNvSpPr txBox="1">
            <a:spLocks noChangeArrowheads="1"/>
          </p:cNvSpPr>
          <p:nvPr/>
        </p:nvSpPr>
        <p:spPr bwMode="auto">
          <a:xfrm>
            <a:off x="250825" y="1916113"/>
            <a:ext cx="8569325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LIMITES   APLICÁVEIS  NOS  DIFERENTES  EM</a:t>
            </a:r>
          </a:p>
        </p:txBody>
      </p:sp>
      <p:graphicFrame>
        <p:nvGraphicFramePr>
          <p:cNvPr id="342022" name="Group 6"/>
          <p:cNvGraphicFramePr>
            <a:graphicFrameLocks noGrp="1"/>
          </p:cNvGraphicFramePr>
          <p:nvPr/>
        </p:nvGraphicFramePr>
        <p:xfrm>
          <a:off x="250825" y="2708275"/>
          <a:ext cx="8569325" cy="4146552"/>
        </p:xfrm>
        <a:graphic>
          <a:graphicData uri="http://schemas.openxmlformats.org/drawingml/2006/table">
            <a:tbl>
              <a:tblPr/>
              <a:tblGrid>
                <a:gridCol w="2881313"/>
                <a:gridCol w="2087562"/>
                <a:gridCol w="1476375"/>
                <a:gridCol w="2124075"/>
              </a:tblGrid>
              <a:tr h="4333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ESTADO MEMBRO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MOEDA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EURO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Alemanha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Áustria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Bélgica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Chipre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CYP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34 220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Dinamarca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280 000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DKC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37 528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Eslováquia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Eslovénia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Espanha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066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44067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4068" name="Text Box 4"/>
          <p:cNvSpPr txBox="1">
            <a:spLocks noChangeArrowheads="1"/>
          </p:cNvSpPr>
          <p:nvPr/>
        </p:nvSpPr>
        <p:spPr bwMode="auto">
          <a:xfrm>
            <a:off x="250825" y="1125538"/>
            <a:ext cx="8642350" cy="495300"/>
          </a:xfrm>
          <a:prstGeom prst="rect">
            <a:avLst/>
          </a:prstGeom>
          <a:noFill/>
          <a:ln w="381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REGIME  DAS  “VENDAS  À  DISTÂNCIA”</a:t>
            </a:r>
          </a:p>
        </p:txBody>
      </p:sp>
      <p:sp>
        <p:nvSpPr>
          <p:cNvPr id="344069" name="Text Box 5"/>
          <p:cNvSpPr txBox="1">
            <a:spLocks noChangeArrowheads="1"/>
          </p:cNvSpPr>
          <p:nvPr/>
        </p:nvSpPr>
        <p:spPr bwMode="auto">
          <a:xfrm>
            <a:off x="250825" y="1916113"/>
            <a:ext cx="86423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LIMITES   APLICÁVEIS  NOS  DIFERENTES  EM</a:t>
            </a:r>
          </a:p>
        </p:txBody>
      </p:sp>
      <p:graphicFrame>
        <p:nvGraphicFramePr>
          <p:cNvPr id="344070" name="Group 6"/>
          <p:cNvGraphicFramePr>
            <a:graphicFrameLocks noGrp="1"/>
          </p:cNvGraphicFramePr>
          <p:nvPr/>
        </p:nvGraphicFramePr>
        <p:xfrm>
          <a:off x="250825" y="2708275"/>
          <a:ext cx="8642350" cy="4146552"/>
        </p:xfrm>
        <a:graphic>
          <a:graphicData uri="http://schemas.openxmlformats.org/drawingml/2006/table">
            <a:tbl>
              <a:tblPr/>
              <a:tblGrid>
                <a:gridCol w="2881313"/>
                <a:gridCol w="2087562"/>
                <a:gridCol w="1476375"/>
                <a:gridCol w="2197100"/>
              </a:tblGrid>
              <a:tr h="4333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ESTADO MEMBRO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MOEDA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EURO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Estónia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550 000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35 151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Finlândia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França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Grécia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5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Hungria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Irlanda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Itália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27 889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Letónia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LVL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36 952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569325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45091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5092" name="Text Box 4"/>
          <p:cNvSpPr txBox="1">
            <a:spLocks noChangeArrowheads="1"/>
          </p:cNvSpPr>
          <p:nvPr/>
        </p:nvSpPr>
        <p:spPr bwMode="auto">
          <a:xfrm>
            <a:off x="250825" y="1196975"/>
            <a:ext cx="8569325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LIMITES   APLICÁVEIS  NOS  DIFERENTES  EM</a:t>
            </a:r>
          </a:p>
        </p:txBody>
      </p:sp>
      <p:graphicFrame>
        <p:nvGraphicFramePr>
          <p:cNvPr id="345093" name="Group 5"/>
          <p:cNvGraphicFramePr>
            <a:graphicFrameLocks noGrp="1"/>
          </p:cNvGraphicFramePr>
          <p:nvPr/>
        </p:nvGraphicFramePr>
        <p:xfrm>
          <a:off x="250825" y="2060575"/>
          <a:ext cx="8569325" cy="4537078"/>
        </p:xfrm>
        <a:graphic>
          <a:graphicData uri="http://schemas.openxmlformats.org/drawingml/2006/table">
            <a:tbl>
              <a:tblPr/>
              <a:tblGrid>
                <a:gridCol w="2881313"/>
                <a:gridCol w="2087562"/>
                <a:gridCol w="1476375"/>
                <a:gridCol w="2124075"/>
              </a:tblGrid>
              <a:tr h="4889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ESTADO MEMBRO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MOEDA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2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EURO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Lituânia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125 000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LTL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36 207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Luxemburgo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Malta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Países Baixos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Polónia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EE00"/>
                          </a:solidFill>
                          <a:effectLst/>
                          <a:latin typeface="Arial" charset="0"/>
                        </a:rPr>
                        <a:t>PORT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charset="0"/>
                        </a:rPr>
                        <a:t>UGAL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Reino Unido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70 000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GBP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109 598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República Checa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9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Suécia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320 000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35 809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46115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6116" name="Text Box 4"/>
          <p:cNvSpPr txBox="1">
            <a:spLocks noChangeArrowheads="1"/>
          </p:cNvSpPr>
          <p:nvPr/>
        </p:nvSpPr>
        <p:spPr bwMode="auto">
          <a:xfrm>
            <a:off x="250825" y="1052513"/>
            <a:ext cx="86423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O  REGIME  DAS  “VENDAS  À  DISTÂNCIA”</a:t>
            </a:r>
          </a:p>
        </p:txBody>
      </p:sp>
      <p:graphicFrame>
        <p:nvGraphicFramePr>
          <p:cNvPr id="346117" name="Group 5"/>
          <p:cNvGraphicFramePr>
            <a:graphicFrameLocks noGrp="1"/>
          </p:cNvGraphicFramePr>
          <p:nvPr/>
        </p:nvGraphicFramePr>
        <p:xfrm>
          <a:off x="250825" y="1773238"/>
          <a:ext cx="8642350" cy="4846320"/>
        </p:xfrm>
        <a:graphic>
          <a:graphicData uri="http://schemas.openxmlformats.org/drawingml/2006/table">
            <a:tbl>
              <a:tblPr/>
              <a:tblGrid>
                <a:gridCol w="2665413"/>
                <a:gridCol w="2808287"/>
                <a:gridCol w="3168650"/>
              </a:tblGrid>
              <a:tr h="19161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VENDAS À DISTÂNCIA REALIZADAS A PARTIR DE PORTUGAL COM DESTINO A OUTRO EM (art. 10º do RITI)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O TOTAL DAS VENDAS EFECTUADAS COM DESTINO AO EM DO ADQUIRENTE AINDA NÃO ULTRAPASSOU O LIMITE APLICÁVEL NESSE 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 venda está sujeita a IVA em Portugal, tendo o vendedor de facturar com IVA português ao cliente do outro EM, salvo opção nos termos do nº 3 do art. 10º do RITI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VENDAS À DISTÂNCIA REALIZADAS A PARTIR DE PORTUGAL COM DESTINO A OUTRO EM (art. 10º do RITI)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O TOTAL DAS VENDAS EFECTUADAS COM DESTINO AO EM DO ADQUIRENTE JÁ ULTRAPASSOU O LIMITE APLICÁVEL NESSE 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 venda está sujeita a IVA no EM de chegada dos bens, pelo que o vendedor terá de facturar o IVA à taxa aplicável nesse EM, onde terá de o entregar, nomeando representante fiscal nesse 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274" name="Text Box 2"/>
          <p:cNvSpPr txBox="1">
            <a:spLocks noChangeArrowheads="1"/>
          </p:cNvSpPr>
          <p:nvPr/>
        </p:nvSpPr>
        <p:spPr bwMode="auto">
          <a:xfrm>
            <a:off x="250825" y="38100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438275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438276" name="Text Box 4"/>
          <p:cNvSpPr txBox="1">
            <a:spLocks noChangeArrowheads="1"/>
          </p:cNvSpPr>
          <p:nvPr/>
        </p:nvSpPr>
        <p:spPr bwMode="auto">
          <a:xfrm>
            <a:off x="250825" y="1052513"/>
            <a:ext cx="86423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O  REGIME  DAS  “VENDAS  À  DISTÂNCIA”</a:t>
            </a:r>
          </a:p>
        </p:txBody>
      </p:sp>
      <p:graphicFrame>
        <p:nvGraphicFramePr>
          <p:cNvPr id="438277" name="Group 5"/>
          <p:cNvGraphicFramePr>
            <a:graphicFrameLocks noGrp="1"/>
          </p:cNvGraphicFramePr>
          <p:nvPr/>
        </p:nvGraphicFramePr>
        <p:xfrm>
          <a:off x="250825" y="1700213"/>
          <a:ext cx="8642350" cy="4968240"/>
        </p:xfrm>
        <a:graphic>
          <a:graphicData uri="http://schemas.openxmlformats.org/drawingml/2006/table">
            <a:tbl>
              <a:tblPr/>
              <a:tblGrid>
                <a:gridCol w="2665413"/>
                <a:gridCol w="2808287"/>
                <a:gridCol w="3168650"/>
              </a:tblGrid>
              <a:tr h="20891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VENDAS À DISTÂNCIA REALIZADAS A PARTIR DE OUTRO EM COM DESTINO A PORTUGAL (art. 11º do RITI)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O TOTAL DAS VENDAS EFECTUADAS COM DESTINO A PORTUGAL AINDA NÃO ULTRAPASSOU O LIMITE AQUI APLICÁVEL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 venda não está sujeita a IVA em Portugal, mas no EM do vendedor, salvo se este tiver optado expressamente pela sua tributação em 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VENDAS À DISTÂNCIA REALIZADAS A PARTIR DE OUTRO EM COM DESTINO A PORTUGAL (art. 11º do RITI)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O TOTAL DAS VENDAS EFECTUADAS COM DESTINO A PORTUGAL JÁ ULTRAPASSOU O LIMITE AQUI APLICÁVEL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CCCC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 venda está sujeita a IVA em Portugal, tendo o vendedor do outro EM  de facturar com IVA português, nomeando representante fiscal em Portugal, para cumprimento das suas obrigações, incluindo a de pagamento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Text Box 2"/>
          <p:cNvSpPr txBox="1">
            <a:spLocks noChangeArrowheads="1"/>
          </p:cNvSpPr>
          <p:nvPr/>
        </p:nvSpPr>
        <p:spPr bwMode="auto">
          <a:xfrm>
            <a:off x="250825" y="333375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47139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7140" name="Text Box 4"/>
          <p:cNvSpPr txBox="1">
            <a:spLocks noChangeArrowheads="1"/>
          </p:cNvSpPr>
          <p:nvPr/>
        </p:nvSpPr>
        <p:spPr bwMode="auto">
          <a:xfrm>
            <a:off x="250825" y="1052513"/>
            <a:ext cx="8642350" cy="495300"/>
          </a:xfrm>
          <a:prstGeom prst="rect">
            <a:avLst/>
          </a:prstGeom>
          <a:solidFill>
            <a:srgbClr val="FFFF99"/>
          </a:solidFill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rgbClr val="0000CC"/>
                </a:solidFill>
              </a:rPr>
              <a:t>O  REGIME  DOS  MEIOS DE TRANSPORTE NOVOS</a:t>
            </a:r>
          </a:p>
        </p:txBody>
      </p:sp>
      <p:sp>
        <p:nvSpPr>
          <p:cNvPr id="347141" name="Text Box 5"/>
          <p:cNvSpPr txBox="1">
            <a:spLocks noChangeArrowheads="1"/>
          </p:cNvSpPr>
          <p:nvPr/>
        </p:nvSpPr>
        <p:spPr bwMode="auto">
          <a:xfrm>
            <a:off x="3851275" y="2133600"/>
            <a:ext cx="5041900" cy="43307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66700" indent="-266700" algn="l">
              <a:spcBef>
                <a:spcPct val="50000"/>
              </a:spcBef>
            </a:pPr>
            <a:endParaRPr lang="pt-PT" sz="1200">
              <a:solidFill>
                <a:schemeClr val="accent2"/>
              </a:solidFill>
            </a:endParaRP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</a:rPr>
              <a:t>TRIBUTAÇÃO NO DESTINO</a:t>
            </a:r>
            <a:r>
              <a:rPr lang="pt-PT" sz="2400">
                <a:solidFill>
                  <a:srgbClr val="FFCCCC"/>
                </a:solidFill>
              </a:rPr>
              <a:t> 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CC"/>
                </a:solidFill>
                <a:sym typeface="Wingdings" pitchFamily="2" charset="2"/>
              </a:rPr>
              <a:t>Meios de transporte novos adquiridos noutros Estados Membros com destino ao território nacional, são cá tributados</a:t>
            </a:r>
          </a:p>
          <a:p>
            <a:pPr marL="266700" indent="-266700" algn="l">
              <a:spcBef>
                <a:spcPct val="50000"/>
              </a:spcBef>
            </a:pPr>
            <a:endParaRPr lang="pt-PT" sz="1200">
              <a:solidFill>
                <a:srgbClr val="FFCCCC"/>
              </a:solidFill>
              <a:sym typeface="Wingdings" pitchFamily="2" charset="2"/>
            </a:endParaRP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ym typeface="Wingdings" pitchFamily="2" charset="2"/>
              </a:rPr>
              <a:t>Seja o adquirente sujeito passivo ou não</a:t>
            </a:r>
          </a:p>
          <a:p>
            <a:pPr marL="266700" indent="-266700" algn="l">
              <a:spcBef>
                <a:spcPct val="50000"/>
              </a:spcBef>
            </a:pPr>
            <a:endParaRPr lang="pt-PT" sz="1200" u="sng">
              <a:solidFill>
                <a:schemeClr val="accent2"/>
              </a:solidFill>
            </a:endParaRPr>
          </a:p>
        </p:txBody>
      </p:sp>
      <p:sp>
        <p:nvSpPr>
          <p:cNvPr id="347142" name="Text Box 6"/>
          <p:cNvSpPr txBox="1">
            <a:spLocks noChangeArrowheads="1"/>
          </p:cNvSpPr>
          <p:nvPr/>
        </p:nvSpPr>
        <p:spPr bwMode="auto">
          <a:xfrm>
            <a:off x="250825" y="2133600"/>
            <a:ext cx="2592388" cy="405765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 sz="2400"/>
          </a:p>
          <a:p>
            <a:pPr>
              <a:spcBef>
                <a:spcPct val="50000"/>
              </a:spcBef>
            </a:pPr>
            <a:endParaRPr lang="pt-PT" sz="2400"/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REGRA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DE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LOCALIZAÇÃO</a:t>
            </a:r>
          </a:p>
          <a:p>
            <a:pPr>
              <a:spcBef>
                <a:spcPct val="50000"/>
              </a:spcBef>
            </a:pPr>
            <a:endParaRPr lang="pt-PT" sz="2400"/>
          </a:p>
          <a:p>
            <a:pPr>
              <a:spcBef>
                <a:spcPct val="50000"/>
              </a:spcBef>
            </a:pPr>
            <a:endParaRPr lang="pt-PT" sz="3600"/>
          </a:p>
        </p:txBody>
      </p:sp>
      <p:sp>
        <p:nvSpPr>
          <p:cNvPr id="347143" name="AutoShape 7"/>
          <p:cNvSpPr>
            <a:spLocks noChangeArrowheads="1"/>
          </p:cNvSpPr>
          <p:nvPr/>
        </p:nvSpPr>
        <p:spPr bwMode="auto">
          <a:xfrm>
            <a:off x="2916238" y="3573463"/>
            <a:ext cx="863600" cy="792162"/>
          </a:xfrm>
          <a:prstGeom prst="rightArrow">
            <a:avLst>
              <a:gd name="adj1" fmla="val 50000"/>
              <a:gd name="adj2" fmla="val 27255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Text Box 2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8163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86423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O  REGIME  DOS  MEIOS DE TRANSPORTE NOVOS</a:t>
            </a:r>
          </a:p>
        </p:txBody>
      </p:sp>
      <p:sp>
        <p:nvSpPr>
          <p:cNvPr id="348164" name="Text Box 4"/>
          <p:cNvSpPr txBox="1">
            <a:spLocks noChangeArrowheads="1"/>
          </p:cNvSpPr>
          <p:nvPr/>
        </p:nvSpPr>
        <p:spPr bwMode="auto">
          <a:xfrm>
            <a:off x="250825" y="1052513"/>
            <a:ext cx="2376488" cy="5700712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 sz="2400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 sz="2400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 sz="2400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MEIOS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DE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TRANSPORTE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ABRANGIDOS</a:t>
            </a:r>
          </a:p>
          <a:p>
            <a:pPr>
              <a:spcBef>
                <a:spcPct val="50000"/>
              </a:spcBef>
            </a:pPr>
            <a:endParaRPr lang="pt-PT" sz="2400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 sz="2400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 sz="1600">
              <a:solidFill>
                <a:srgbClr val="FFCC00"/>
              </a:solidFill>
            </a:endParaRPr>
          </a:p>
        </p:txBody>
      </p:sp>
      <p:sp>
        <p:nvSpPr>
          <p:cNvPr id="348165" name="Text Box 5"/>
          <p:cNvSpPr txBox="1">
            <a:spLocks noChangeArrowheads="1"/>
          </p:cNvSpPr>
          <p:nvPr/>
        </p:nvSpPr>
        <p:spPr bwMode="auto">
          <a:xfrm>
            <a:off x="3276600" y="1052513"/>
            <a:ext cx="5616575" cy="5789612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171450" indent="-171450" algn="l">
              <a:spcBef>
                <a:spcPct val="50000"/>
              </a:spcBef>
              <a:buFontTx/>
              <a:buChar char="•"/>
            </a:pPr>
            <a:r>
              <a:rPr lang="pt-PT" sz="2400"/>
              <a:t>Embarcações com mais de 7,5 m;</a:t>
            </a:r>
          </a:p>
          <a:p>
            <a:pPr marL="171450" indent="-171450" algn="l">
              <a:spcBef>
                <a:spcPct val="50000"/>
              </a:spcBef>
              <a:buFontTx/>
              <a:buChar char="•"/>
            </a:pPr>
            <a:r>
              <a:rPr lang="pt-PT" sz="2400"/>
              <a:t>Aeronaves com peso total à descolagem superior a 1550 Kgs.</a:t>
            </a:r>
          </a:p>
          <a:p>
            <a:pPr marL="171450" indent="-171450" algn="l">
              <a:spcBef>
                <a:spcPct val="50000"/>
              </a:spcBef>
              <a:buFontTx/>
              <a:buChar char="•"/>
            </a:pPr>
            <a:r>
              <a:rPr lang="pt-PT" sz="2400"/>
              <a:t>Veículos terrestres a motor com cilindrada superior a 48 cm</a:t>
            </a:r>
            <a:r>
              <a:rPr lang="pt-PT" sz="2400" baseline="30000"/>
              <a:t>3</a:t>
            </a:r>
            <a:r>
              <a:rPr lang="pt-PT" sz="2400"/>
              <a:t> ou potência superior a 7,2 Kw</a:t>
            </a:r>
          </a:p>
          <a:p>
            <a:pPr marL="628650" lvl="1" indent="-277813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</a:rPr>
              <a:t>Destinados ao transporte de pessoas ou de mercadorias;</a:t>
            </a:r>
          </a:p>
          <a:p>
            <a:pPr marL="628650" lvl="1" indent="-277813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</a:rPr>
              <a:t>Desde que sujeitos a registo, licença ou matrícula; </a:t>
            </a:r>
          </a:p>
          <a:p>
            <a:pPr marL="628650" lvl="1" indent="-277813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</a:rPr>
              <a:t>com excepção dos referidos em d), e) e g) do nº 1 do art. 14º do CIVA</a:t>
            </a:r>
          </a:p>
        </p:txBody>
      </p:sp>
      <p:sp>
        <p:nvSpPr>
          <p:cNvPr id="348166" name="AutoShape 6"/>
          <p:cNvSpPr>
            <a:spLocks noChangeArrowheads="1"/>
          </p:cNvSpPr>
          <p:nvPr/>
        </p:nvSpPr>
        <p:spPr bwMode="auto">
          <a:xfrm>
            <a:off x="2627313" y="3573463"/>
            <a:ext cx="649287" cy="935037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642350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49187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49188" name="Text Box 4"/>
          <p:cNvSpPr txBox="1">
            <a:spLocks noChangeArrowheads="1"/>
          </p:cNvSpPr>
          <p:nvPr/>
        </p:nvSpPr>
        <p:spPr bwMode="auto">
          <a:xfrm>
            <a:off x="250825" y="1052513"/>
            <a:ext cx="86423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O  REGIME  DOS  MEIOS DE TRANSPORTE NOVOS</a:t>
            </a:r>
          </a:p>
        </p:txBody>
      </p:sp>
      <p:sp>
        <p:nvSpPr>
          <p:cNvPr id="349189" name="Text Box 5"/>
          <p:cNvSpPr txBox="1">
            <a:spLocks noChangeArrowheads="1"/>
          </p:cNvSpPr>
          <p:nvPr/>
        </p:nvSpPr>
        <p:spPr bwMode="auto">
          <a:xfrm>
            <a:off x="250825" y="1989138"/>
            <a:ext cx="2376488" cy="4665662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 sz="2800"/>
          </a:p>
          <a:p>
            <a:pPr>
              <a:spcBef>
                <a:spcPct val="50000"/>
              </a:spcBef>
            </a:pPr>
            <a:endParaRPr lang="pt-PT" sz="1200"/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As regras acabadas de enunciar aplicam-se aos chamados </a:t>
            </a:r>
            <a:r>
              <a:rPr lang="pt-PT" sz="2400">
                <a:solidFill>
                  <a:schemeClr val="accent2"/>
                </a:solidFill>
              </a:rPr>
              <a:t>“falsos usados”</a:t>
            </a:r>
          </a:p>
          <a:p>
            <a:pPr>
              <a:spcBef>
                <a:spcPct val="50000"/>
              </a:spcBef>
            </a:pPr>
            <a:endParaRPr lang="pt-PT" sz="2400">
              <a:solidFill>
                <a:schemeClr val="accent2"/>
              </a:solidFill>
            </a:endParaRPr>
          </a:p>
          <a:p>
            <a:pPr>
              <a:spcBef>
                <a:spcPct val="50000"/>
              </a:spcBef>
            </a:pPr>
            <a:endParaRPr lang="pt-PT" sz="2400">
              <a:solidFill>
                <a:srgbClr val="FFCC00"/>
              </a:solidFill>
            </a:endParaRPr>
          </a:p>
        </p:txBody>
      </p:sp>
      <p:sp>
        <p:nvSpPr>
          <p:cNvPr id="349190" name="Text Box 6"/>
          <p:cNvSpPr txBox="1">
            <a:spLocks noChangeArrowheads="1"/>
          </p:cNvSpPr>
          <p:nvPr/>
        </p:nvSpPr>
        <p:spPr bwMode="auto">
          <a:xfrm>
            <a:off x="3635375" y="1989138"/>
            <a:ext cx="5257800" cy="4710112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66700" indent="-266700" algn="l">
              <a:spcBef>
                <a:spcPct val="50000"/>
              </a:spcBef>
            </a:pPr>
            <a:endParaRPr lang="pt-PT" sz="1000">
              <a:solidFill>
                <a:schemeClr val="accent2"/>
              </a:solidFill>
            </a:endParaRP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</a:rPr>
              <a:t>Com efeito, e relativamente aos veículos terrestres, estes só são considerados usados</a:t>
            </a:r>
            <a:r>
              <a:rPr lang="pt-PT" sz="2400">
                <a:solidFill>
                  <a:srgbClr val="CCCCFF"/>
                </a:solidFill>
              </a:rPr>
              <a:t>, quando se verifiquem </a:t>
            </a:r>
            <a:r>
              <a:rPr lang="pt-PT" sz="2400" u="sng">
                <a:solidFill>
                  <a:srgbClr val="CCCCFF"/>
                </a:solidFill>
              </a:rPr>
              <a:t>cumulativamente</a:t>
            </a:r>
            <a:r>
              <a:rPr lang="pt-PT" sz="2400">
                <a:solidFill>
                  <a:srgbClr val="CCCCFF"/>
                </a:solidFill>
              </a:rPr>
              <a:t> as seguintes condições: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A transmissão seja efectuada mais de 6 meses após a data da 1ª utilização;</a:t>
            </a:r>
          </a:p>
          <a:p>
            <a:pPr marL="723900" lvl="1" indent="-266700" algn="l">
              <a:spcBef>
                <a:spcPct val="50000"/>
              </a:spcBef>
              <a:buFontTx/>
              <a:buChar char="•"/>
            </a:pPr>
            <a:r>
              <a:rPr lang="pt-PT" sz="2400"/>
              <a:t>Tenham percorrido mais de 6000 Kms.</a:t>
            </a:r>
          </a:p>
          <a:p>
            <a:pPr marL="723900" lvl="1" indent="-266700" algn="l">
              <a:spcBef>
                <a:spcPct val="50000"/>
              </a:spcBef>
            </a:pPr>
            <a:endParaRPr lang="pt-PT" sz="1000"/>
          </a:p>
        </p:txBody>
      </p:sp>
      <p:sp>
        <p:nvSpPr>
          <p:cNvPr id="349191" name="AutoShape 7"/>
          <p:cNvSpPr>
            <a:spLocks noChangeArrowheads="1"/>
          </p:cNvSpPr>
          <p:nvPr/>
        </p:nvSpPr>
        <p:spPr bwMode="auto">
          <a:xfrm>
            <a:off x="2627313" y="3933825"/>
            <a:ext cx="1008062" cy="863600"/>
          </a:xfrm>
          <a:prstGeom prst="rightArrow">
            <a:avLst>
              <a:gd name="adj1" fmla="val 50000"/>
              <a:gd name="adj2" fmla="val 29182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Text Box 2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50211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86423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O  REGIME  DOS  MEIOS DE TRANSPORTE NOVOS</a:t>
            </a:r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323850" y="1700213"/>
            <a:ext cx="85693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graphicFrame>
        <p:nvGraphicFramePr>
          <p:cNvPr id="350213" name="Group 5"/>
          <p:cNvGraphicFramePr>
            <a:graphicFrameLocks noGrp="1"/>
          </p:cNvGraphicFramePr>
          <p:nvPr/>
        </p:nvGraphicFramePr>
        <p:xfrm>
          <a:off x="250825" y="1557338"/>
          <a:ext cx="8642350" cy="5223510"/>
        </p:xfrm>
        <a:graphic>
          <a:graphicData uri="http://schemas.openxmlformats.org/drawingml/2006/table">
            <a:tbl>
              <a:tblPr/>
              <a:tblGrid>
                <a:gridCol w="2665413"/>
                <a:gridCol w="2808287"/>
                <a:gridCol w="31686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Tipo de meio de transporte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Natureza do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 e prazo de pagamento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87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VEÍCULOS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AUTOMÓVEIS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SUJEITOS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IMPOSTO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SOBRE VEÍCULOS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Particulares</a:t>
                      </a:r>
                    </a:p>
                    <a:p>
                      <a:pPr marL="177800" marR="0" lvl="0" indent="-17780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Sujeitos passivos isentos e entidades não sujeitas a IVA</a:t>
                      </a:r>
                    </a:p>
                    <a:p>
                      <a:pPr marL="177800" marR="0" lvl="0" indent="-17780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AutoNum type="arabicPeriod"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Sujeitos passivos do Regime Normal do IVA </a:t>
                      </a:r>
                      <a:r>
                        <a:rPr kumimoji="0" lang="pt-PT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que não possuam o Estatuto de Operador Registado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Nos serviços aduaneiros,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simultaneamente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com 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pagamento do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imposto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automóvel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IDEM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Sujeitos passivos do Regime Normal do IVA </a:t>
                      </a:r>
                      <a:r>
                        <a:rPr kumimoji="0" lang="pt-PT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que possuam o Estatuto de Operador Registado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 declaração periódica do IVA, como qualquer outra aquisição intracomunitária de bens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0231" name="Text Box 23"/>
          <p:cNvSpPr txBox="1">
            <a:spLocks noChangeArrowheads="1"/>
          </p:cNvSpPr>
          <p:nvPr/>
        </p:nvSpPr>
        <p:spPr bwMode="auto">
          <a:xfrm>
            <a:off x="250825" y="908050"/>
            <a:ext cx="8642350" cy="434975"/>
          </a:xfrm>
          <a:prstGeom prst="rect">
            <a:avLst/>
          </a:prstGeom>
          <a:solidFill>
            <a:schemeClr val="accent2"/>
          </a:solidFill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>
                <a:solidFill>
                  <a:schemeClr val="bg1"/>
                </a:solidFill>
              </a:rPr>
              <a:t>COMPETÊNCIA PARA A LIQUIDAÇÃO E LOCAL DE PAGAMENTO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Text Box 2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5123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8642350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O  REGIME  DOS  MEIOS DE TRANSPORTE NOVOS</a:t>
            </a:r>
          </a:p>
        </p:txBody>
      </p:sp>
      <p:sp>
        <p:nvSpPr>
          <p:cNvPr id="351236" name="Text Box 4"/>
          <p:cNvSpPr txBox="1">
            <a:spLocks noChangeArrowheads="1"/>
          </p:cNvSpPr>
          <p:nvPr/>
        </p:nvSpPr>
        <p:spPr bwMode="auto">
          <a:xfrm>
            <a:off x="323850" y="1700213"/>
            <a:ext cx="85693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graphicFrame>
        <p:nvGraphicFramePr>
          <p:cNvPr id="351237" name="Group 5"/>
          <p:cNvGraphicFramePr>
            <a:graphicFrameLocks noGrp="1"/>
          </p:cNvGraphicFramePr>
          <p:nvPr/>
        </p:nvGraphicFramePr>
        <p:xfrm>
          <a:off x="250825" y="1916113"/>
          <a:ext cx="8642350" cy="4891596"/>
        </p:xfrm>
        <a:graphic>
          <a:graphicData uri="http://schemas.openxmlformats.org/drawingml/2006/table">
            <a:tbl>
              <a:tblPr/>
              <a:tblGrid>
                <a:gridCol w="2665413"/>
                <a:gridCol w="2808287"/>
                <a:gridCol w="3168650"/>
              </a:tblGrid>
              <a:tr h="2889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Tipo de meio de transporte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Natureza do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Local e prazo de pagamento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MEIOS DE TRANSPORTE NOVOS, NÃO SUJEITOS A IMPOSTO SOBRE VEÍCULOS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Sujeitos passivos do Regime Normal do IVA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 declaração periódica do IVA, como qualquer outra aquisição intracomunitária de bens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7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IDEM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Sujeitos passivos isentos, entidades não sujeitas a IVA e particulares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 Direcção-Geral das Alfândegas e dos Impostos Especiais de Consumo, antes de procederem ao respectivo registo, licença ou matrícula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51255" name="Text Box 23"/>
          <p:cNvSpPr txBox="1">
            <a:spLocks noChangeArrowheads="1"/>
          </p:cNvSpPr>
          <p:nvPr/>
        </p:nvSpPr>
        <p:spPr bwMode="auto">
          <a:xfrm>
            <a:off x="250825" y="908050"/>
            <a:ext cx="8642350" cy="434975"/>
          </a:xfrm>
          <a:prstGeom prst="rect">
            <a:avLst/>
          </a:prstGeom>
          <a:solidFill>
            <a:schemeClr val="accent2"/>
          </a:solidFill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>
                <a:solidFill>
                  <a:schemeClr val="bg1"/>
                </a:solidFill>
              </a:rPr>
              <a:t>COMPETÊNCIA PARA A LIQUIDAÇÃO E LOCAL DE PAGAMENTO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1º  CASO</a:t>
            </a:r>
          </a:p>
        </p:txBody>
      </p:sp>
      <p:sp>
        <p:nvSpPr>
          <p:cNvPr id="43929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4076700"/>
            <a:ext cx="8064500" cy="2592388"/>
          </a:xfrm>
        </p:spPr>
        <p:txBody>
          <a:bodyPr/>
          <a:lstStyle/>
          <a:p>
            <a:pPr marL="447675" indent="-447675">
              <a:lnSpc>
                <a:spcPct val="90000"/>
              </a:lnSpc>
            </a:pPr>
            <a:r>
              <a:rPr lang="pt-PT" sz="2400" b="1"/>
              <a:t>Em conformidade com o nº 3 do art. 22º do RITI, o IVA devido pela aquisição intracomunitária das viaturas é liquidado pela DGAIEC</a:t>
            </a:r>
          </a:p>
          <a:p>
            <a:pPr marL="447675" indent="-447675">
              <a:lnSpc>
                <a:spcPct val="90000"/>
              </a:lnSpc>
              <a:buFont typeface="Wingdings" pitchFamily="2" charset="2"/>
              <a:buNone/>
            </a:pPr>
            <a:endParaRPr lang="pt-PT" sz="2400" b="1"/>
          </a:p>
          <a:p>
            <a:pPr marL="447675" indent="-447675">
              <a:lnSpc>
                <a:spcPct val="90000"/>
              </a:lnSpc>
            </a:pPr>
            <a:r>
              <a:rPr lang="pt-PT" sz="2400" b="1"/>
              <a:t>IVA esse no montante de </a:t>
            </a:r>
          </a:p>
          <a:p>
            <a:pPr marL="447675" indent="-447675">
              <a:lnSpc>
                <a:spcPct val="90000"/>
              </a:lnSpc>
              <a:buFont typeface="Wingdings" pitchFamily="2" charset="2"/>
              <a:buNone/>
            </a:pPr>
            <a:r>
              <a:rPr lang="pt-PT" sz="2400" b="1"/>
              <a:t>		</a:t>
            </a:r>
            <a:r>
              <a:rPr lang="pt-PT" sz="2400" b="1">
                <a:solidFill>
                  <a:srgbClr val="FFCCCC"/>
                </a:solidFill>
              </a:rPr>
              <a:t>20% x (100 000 + 20 000) = 24 000</a:t>
            </a:r>
          </a:p>
          <a:p>
            <a:pPr marL="447675" indent="-447675">
              <a:lnSpc>
                <a:spcPct val="90000"/>
              </a:lnSpc>
              <a:buFont typeface="Wingdings" pitchFamily="2" charset="2"/>
              <a:buNone/>
            </a:pPr>
            <a:endParaRPr lang="pt-PT" sz="2400" b="1">
              <a:solidFill>
                <a:schemeClr val="hlink"/>
              </a:solidFill>
            </a:endParaRPr>
          </a:p>
        </p:txBody>
      </p:sp>
      <p:sp>
        <p:nvSpPr>
          <p:cNvPr id="439300" name="Text Box 4"/>
          <p:cNvSpPr txBox="1">
            <a:spLocks noChangeArrowheads="1"/>
          </p:cNvSpPr>
          <p:nvPr/>
        </p:nvSpPr>
        <p:spPr bwMode="auto">
          <a:xfrm>
            <a:off x="539750" y="1989138"/>
            <a:ext cx="7920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endParaRPr lang="pt-PT" sz="1800" b="0"/>
          </a:p>
        </p:txBody>
      </p:sp>
      <p:sp>
        <p:nvSpPr>
          <p:cNvPr id="439301" name="Text Box 5"/>
          <p:cNvSpPr txBox="1">
            <a:spLocks noChangeArrowheads="1"/>
          </p:cNvSpPr>
          <p:nvPr/>
        </p:nvSpPr>
        <p:spPr bwMode="auto">
          <a:xfrm>
            <a:off x="395288" y="1412875"/>
            <a:ext cx="8353425" cy="2282825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/>
            <a:r>
              <a:rPr lang="pt-PT" sz="2400">
                <a:solidFill>
                  <a:schemeClr val="bg2"/>
                </a:solidFill>
              </a:rPr>
              <a:t>Uma empresa portuguesa que se dedica à comercialização de viaturas e que não possui o Estatuto de Operador Registado, adquiriu a um fabricante francês duas viaturas ligeiras de passageiros, em estado de novo, por € 100 000.</a:t>
            </a:r>
          </a:p>
          <a:p>
            <a:pPr algn="l" eaLnBrk="1" hangingPunct="1"/>
            <a:r>
              <a:rPr lang="pt-PT" sz="2400">
                <a:solidFill>
                  <a:schemeClr val="bg2"/>
                </a:solidFill>
              </a:rPr>
              <a:t>Pagou imposto sobre veículos no montante de € 20 000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258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1º  CASO</a:t>
            </a:r>
          </a:p>
        </p:txBody>
      </p:sp>
      <p:sp>
        <p:nvSpPr>
          <p:cNvPr id="35225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064500" cy="4968875"/>
          </a:xfrm>
        </p:spPr>
        <p:txBody>
          <a:bodyPr/>
          <a:lstStyle/>
          <a:p>
            <a:pPr marL="447675" indent="-447675">
              <a:lnSpc>
                <a:spcPct val="90000"/>
              </a:lnSpc>
            </a:pPr>
            <a:r>
              <a:rPr lang="pt-PT" sz="2400" b="1"/>
              <a:t>A empresa portuguesa, de posse do documento comprovativo do pagamento do IVA, emitido pela DGAIEC, poderá deduzir o IVA dela constante, no campo 22 da declaração periódica</a:t>
            </a:r>
          </a:p>
          <a:p>
            <a:pPr marL="447675" indent="-447675">
              <a:lnSpc>
                <a:spcPct val="90000"/>
              </a:lnSpc>
              <a:buFont typeface="Wingdings" pitchFamily="2" charset="2"/>
              <a:buNone/>
            </a:pPr>
            <a:endParaRPr lang="pt-PT" sz="2400" b="1"/>
          </a:p>
          <a:p>
            <a:pPr marL="447675" indent="-447675">
              <a:lnSpc>
                <a:spcPct val="90000"/>
              </a:lnSpc>
              <a:buFont typeface="Wingdings" pitchFamily="2" charset="2"/>
              <a:buNone/>
            </a:pPr>
            <a:endParaRPr lang="pt-PT" sz="1600" b="1"/>
          </a:p>
          <a:p>
            <a:pPr marL="447675" indent="-447675">
              <a:lnSpc>
                <a:spcPct val="90000"/>
              </a:lnSpc>
            </a:pPr>
            <a:r>
              <a:rPr lang="pt-PT" sz="2400" b="1"/>
              <a:t>Nessa declaração periódica terá também de incluir o valor da factura emitida pelo fabricante francês, fazendo constar o seu valor do campo 10</a:t>
            </a:r>
          </a:p>
          <a:p>
            <a:pPr marL="447675" indent="-447675">
              <a:lnSpc>
                <a:spcPct val="90000"/>
              </a:lnSpc>
              <a:buFont typeface="Wingdings" pitchFamily="2" charset="2"/>
              <a:buNone/>
            </a:pPr>
            <a:endParaRPr lang="pt-PT" sz="2400" b="1"/>
          </a:p>
          <a:p>
            <a:pPr marL="447675" indent="-447675">
              <a:lnSpc>
                <a:spcPct val="90000"/>
              </a:lnSpc>
              <a:buFont typeface="Wingdings" pitchFamily="2" charset="2"/>
              <a:buNone/>
            </a:pPr>
            <a:endParaRPr lang="pt-PT" sz="1600" b="1"/>
          </a:p>
          <a:p>
            <a:pPr marL="447675" indent="-447675">
              <a:lnSpc>
                <a:spcPct val="90000"/>
              </a:lnSpc>
            </a:pPr>
            <a:r>
              <a:rPr lang="pt-PT" sz="2400" b="1"/>
              <a:t>Não incluirá, contudo, qualquer valor no campo 11, uma vez que o IVA foi liquidado pela DGAIEC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692150"/>
            <a:ext cx="5842000" cy="649288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2º  CASO</a:t>
            </a:r>
          </a:p>
        </p:txBody>
      </p:sp>
      <p:sp>
        <p:nvSpPr>
          <p:cNvPr id="353283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2708275"/>
            <a:ext cx="8280400" cy="2376488"/>
          </a:xfrm>
          <a:solidFill>
            <a:schemeClr val="accent2"/>
          </a:solidFill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pt-PT" b="1">
                <a:solidFill>
                  <a:schemeClr val="bg1"/>
                </a:solidFill>
                <a:effectLst/>
              </a:rPr>
              <a:t>Uma empresa portuguesa, cuja actividade se insere no sector da construção civil, adquiriu em Espanha uma viatura pesada de mercadorias, em estado de novo, por € 150 000</a:t>
            </a:r>
            <a:endParaRPr lang="pt-PT" sz="1400" b="1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2º  CASO</a:t>
            </a:r>
          </a:p>
        </p:txBody>
      </p:sp>
      <p:sp>
        <p:nvSpPr>
          <p:cNvPr id="35430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2060575"/>
            <a:ext cx="8064500" cy="1511300"/>
          </a:xfrm>
          <a:solidFill>
            <a:srgbClr val="EAEAEA"/>
          </a:solidFill>
          <a:ln w="38100">
            <a:solidFill>
              <a:schemeClr val="accent2"/>
            </a:solidFill>
          </a:ln>
        </p:spPr>
        <p:txBody>
          <a:bodyPr/>
          <a:lstStyle/>
          <a:p>
            <a:pPr marL="447675" indent="-447675"/>
            <a:r>
              <a:rPr lang="pt-PT" sz="2800" b="1">
                <a:solidFill>
                  <a:schemeClr val="hlink"/>
                </a:solidFill>
                <a:effectLst/>
              </a:rPr>
              <a:t>1ª hipótese</a:t>
            </a:r>
            <a:r>
              <a:rPr lang="pt-PT" sz="2800" b="1">
                <a:solidFill>
                  <a:schemeClr val="bg1"/>
                </a:solidFill>
                <a:effectLst/>
              </a:rPr>
              <a:t> - A empresa portuguesa apenas constrói prédios para venda e está enquadrada no art. 9º do CIVA</a:t>
            </a:r>
          </a:p>
        </p:txBody>
      </p:sp>
      <p:sp>
        <p:nvSpPr>
          <p:cNvPr id="354308" name="Text Box 4"/>
          <p:cNvSpPr txBox="1">
            <a:spLocks noChangeArrowheads="1"/>
          </p:cNvSpPr>
          <p:nvPr/>
        </p:nvSpPr>
        <p:spPr bwMode="auto">
          <a:xfrm>
            <a:off x="468313" y="4292600"/>
            <a:ext cx="8135937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pt-PT" sz="2800"/>
              <a:t>Neste caso, o IVA terá de ser pago na DGAIEC competente, antes de se proceder à matrícula da viatura </a:t>
            </a:r>
            <a:r>
              <a:rPr lang="pt-PT" sz="2400"/>
              <a:t>(nº 4 do art. 22º do RITI)</a:t>
            </a:r>
            <a:endParaRPr lang="pt-PT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2º  CASO</a:t>
            </a:r>
          </a:p>
        </p:txBody>
      </p:sp>
      <p:sp>
        <p:nvSpPr>
          <p:cNvPr id="35533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84313"/>
            <a:ext cx="8064500" cy="2089150"/>
          </a:xfrm>
          <a:solidFill>
            <a:srgbClr val="EAEAEA"/>
          </a:solidFill>
          <a:ln w="38100">
            <a:solidFill>
              <a:schemeClr val="accent2"/>
            </a:solidFill>
          </a:ln>
        </p:spPr>
        <p:txBody>
          <a:bodyPr/>
          <a:lstStyle/>
          <a:p>
            <a:pPr marL="447675" indent="-447675">
              <a:lnSpc>
                <a:spcPct val="90000"/>
              </a:lnSpc>
            </a:pPr>
            <a:r>
              <a:rPr lang="pt-PT" b="1">
                <a:solidFill>
                  <a:schemeClr val="hlink"/>
                </a:solidFill>
                <a:effectLst/>
              </a:rPr>
              <a:t>2ª hipótese</a:t>
            </a:r>
            <a:r>
              <a:rPr lang="pt-PT" b="1">
                <a:solidFill>
                  <a:schemeClr val="bg1"/>
                </a:solidFill>
                <a:effectLst/>
              </a:rPr>
              <a:t> - A empresa portuguesa constrói prédios para venda e realiza empreitadas, destinando-se a viatura ao primeiro sector</a:t>
            </a:r>
          </a:p>
        </p:txBody>
      </p:sp>
      <p:sp>
        <p:nvSpPr>
          <p:cNvPr id="355332" name="Text Box 4"/>
          <p:cNvSpPr txBox="1">
            <a:spLocks noChangeArrowheads="1"/>
          </p:cNvSpPr>
          <p:nvPr/>
        </p:nvSpPr>
        <p:spPr bwMode="auto">
          <a:xfrm>
            <a:off x="468313" y="4005263"/>
            <a:ext cx="8135937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Neste caso, terá de proceder à liquidação do IVA devido pela aquisição intracomunitária, indicando o valor da compra no campo 10 e o do IVA a favor do Estado no campo 11</a:t>
            </a:r>
          </a:p>
          <a:p>
            <a:pPr marL="274638" indent="-2746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rgbClr val="CCCCFF"/>
                </a:solidFill>
              </a:rPr>
              <a:t>O IVA liquidado não é dedutível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2º  CASO</a:t>
            </a:r>
          </a:p>
        </p:txBody>
      </p:sp>
      <p:sp>
        <p:nvSpPr>
          <p:cNvPr id="35635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268413"/>
            <a:ext cx="8064500" cy="2016125"/>
          </a:xfrm>
          <a:solidFill>
            <a:srgbClr val="EAEAEA"/>
          </a:solidFill>
          <a:ln w="38100">
            <a:solidFill>
              <a:schemeClr val="accent2"/>
            </a:solidFill>
          </a:ln>
        </p:spPr>
        <p:txBody>
          <a:bodyPr/>
          <a:lstStyle/>
          <a:p>
            <a:pPr marL="447675" indent="-447675">
              <a:lnSpc>
                <a:spcPct val="90000"/>
              </a:lnSpc>
            </a:pPr>
            <a:r>
              <a:rPr lang="pt-PT" b="1">
                <a:solidFill>
                  <a:schemeClr val="hlink"/>
                </a:solidFill>
                <a:effectLst/>
              </a:rPr>
              <a:t>3ª hipótese</a:t>
            </a:r>
            <a:r>
              <a:rPr lang="pt-PT" b="1">
                <a:solidFill>
                  <a:schemeClr val="bg1"/>
                </a:solidFill>
                <a:effectLst/>
              </a:rPr>
              <a:t> - A empresa portuguesa constrói prédios para venda e realiza empreitadas, destinando-se a viatura ao segundo sector</a:t>
            </a:r>
          </a:p>
        </p:txBody>
      </p:sp>
      <p:sp>
        <p:nvSpPr>
          <p:cNvPr id="356356" name="Text Box 4"/>
          <p:cNvSpPr txBox="1">
            <a:spLocks noChangeArrowheads="1"/>
          </p:cNvSpPr>
          <p:nvPr/>
        </p:nvSpPr>
        <p:spPr bwMode="auto">
          <a:xfrm>
            <a:off x="468313" y="3644900"/>
            <a:ext cx="8135937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Neste caso, terá de proceder à liquidação do IVA devido pela aquisição intracomunitária, indicando o valor da compra no campo 10 e o do IVA a favor do Estado no campo 11</a:t>
            </a:r>
          </a:p>
          <a:p>
            <a:pPr marL="274638" indent="-2746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rgbClr val="CCCCFF"/>
                </a:solidFill>
              </a:rPr>
              <a:t>O IVA liquidado é, neste caso, dedutível, devendo ser incluído no campo 20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3º  CASO</a:t>
            </a:r>
          </a:p>
        </p:txBody>
      </p:sp>
      <p:sp>
        <p:nvSpPr>
          <p:cNvPr id="4403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84313"/>
            <a:ext cx="8064500" cy="1728787"/>
          </a:xfrm>
          <a:solidFill>
            <a:srgbClr val="EAEAEA"/>
          </a:solidFill>
          <a:ln w="38100">
            <a:solidFill>
              <a:schemeClr val="accent2"/>
            </a:solidFill>
          </a:ln>
        </p:spPr>
        <p:txBody>
          <a:bodyPr/>
          <a:lstStyle/>
          <a:p>
            <a:pPr marL="447675" indent="-447675">
              <a:lnSpc>
                <a:spcPct val="75000"/>
              </a:lnSpc>
            </a:pPr>
            <a:r>
              <a:rPr lang="pt-PT" b="1">
                <a:solidFill>
                  <a:schemeClr val="bg1"/>
                </a:solidFill>
                <a:effectLst/>
              </a:rPr>
              <a:t>E se a viatura do 2º caso fosse adquirida por um Município que utiliza o método do </a:t>
            </a:r>
            <a:r>
              <a:rPr lang="pt-PT" b="1" i="1">
                <a:solidFill>
                  <a:schemeClr val="bg1"/>
                </a:solidFill>
                <a:effectLst/>
              </a:rPr>
              <a:t>prorata</a:t>
            </a:r>
            <a:r>
              <a:rPr lang="pt-PT" b="1">
                <a:solidFill>
                  <a:schemeClr val="bg1"/>
                </a:solidFill>
                <a:effectLst/>
              </a:rPr>
              <a:t> para cálculo do IVA dedutível</a:t>
            </a:r>
          </a:p>
        </p:txBody>
      </p:sp>
      <p:sp>
        <p:nvSpPr>
          <p:cNvPr id="440324" name="Text Box 4"/>
          <p:cNvSpPr txBox="1">
            <a:spLocks noChangeArrowheads="1"/>
          </p:cNvSpPr>
          <p:nvPr/>
        </p:nvSpPr>
        <p:spPr bwMode="auto">
          <a:xfrm>
            <a:off x="468313" y="3644900"/>
            <a:ext cx="8135937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74638" indent="-2746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Teria de proceder à liquidação do IVA devido pela aquisição intracomunitária, indicando o valor da compra no campo 10 e o do IVA a favor do Estado no campo 11</a:t>
            </a:r>
          </a:p>
          <a:p>
            <a:pPr marL="274638" indent="-2746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rgbClr val="CCCCFF"/>
                </a:solidFill>
              </a:rPr>
              <a:t>O IVA liquidado, neste caso, apenas é dedutível na proporção do </a:t>
            </a:r>
            <a:r>
              <a:rPr lang="pt-PT" sz="2800" i="1">
                <a:solidFill>
                  <a:srgbClr val="CCCCFF"/>
                </a:solidFill>
              </a:rPr>
              <a:t>prorata</a:t>
            </a:r>
            <a:r>
              <a:rPr lang="pt-PT" sz="2800">
                <a:solidFill>
                  <a:srgbClr val="CCCCFF"/>
                </a:solidFill>
              </a:rPr>
              <a:t> em vigor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78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8713788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57379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57380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8713788" cy="434975"/>
          </a:xfrm>
          <a:prstGeom prst="rect">
            <a:avLst/>
          </a:prstGeom>
          <a:solidFill>
            <a:srgbClr val="FFCCCC"/>
          </a:solidFill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>
                <a:solidFill>
                  <a:schemeClr val="bg2"/>
                </a:solidFill>
              </a:rPr>
              <a:t>AQUISIÇÃO  DE  MEIOS DE TRANSPORTE USADOS NOUTROS EM</a:t>
            </a:r>
          </a:p>
        </p:txBody>
      </p:sp>
      <p:sp>
        <p:nvSpPr>
          <p:cNvPr id="357381" name="Text Box 5"/>
          <p:cNvSpPr txBox="1">
            <a:spLocks noChangeArrowheads="1"/>
          </p:cNvSpPr>
          <p:nvPr/>
        </p:nvSpPr>
        <p:spPr bwMode="auto">
          <a:xfrm>
            <a:off x="2843213" y="1484313"/>
            <a:ext cx="6122987" cy="524192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</a:rPr>
              <a:t>TRIBUTAÇÃO NA ORIGEM</a:t>
            </a:r>
            <a:r>
              <a:rPr lang="pt-PT" sz="2400">
                <a:solidFill>
                  <a:srgbClr val="FFCCCC"/>
                </a:solidFill>
              </a:rPr>
              <a:t> 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CC"/>
                </a:solidFill>
                <a:sym typeface="Wingdings" pitchFamily="2" charset="2"/>
              </a:rPr>
              <a:t>REGIME NÃO OBRIGATÓRIO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ym typeface="Wingdings" pitchFamily="2" charset="2"/>
              </a:rPr>
              <a:t>Apenas possível de aplicar por sujeitos passivos que adquiram bens usados para posterior revenda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  <a:sym typeface="Wingdings" pitchFamily="2" charset="2"/>
              </a:rPr>
              <a:t>Se o revendedor do outro EM tiver utilizado este regime, a aquisição intracomunitária não é tributada no território nacional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CCCCFF"/>
                </a:solidFill>
                <a:sym typeface="Wingdings" pitchFamily="2" charset="2"/>
              </a:rPr>
              <a:t>Na posterior revenda no território nacional, pode ser utilizado o regime dos bens em 2ª mão ou o regime geral</a:t>
            </a:r>
          </a:p>
        </p:txBody>
      </p:sp>
      <p:sp>
        <p:nvSpPr>
          <p:cNvPr id="357382" name="Text Box 6"/>
          <p:cNvSpPr txBox="1">
            <a:spLocks noChangeArrowheads="1"/>
          </p:cNvSpPr>
          <p:nvPr/>
        </p:nvSpPr>
        <p:spPr bwMode="auto">
          <a:xfrm>
            <a:off x="250825" y="1484313"/>
            <a:ext cx="2089150" cy="52451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 sz="2400"/>
          </a:p>
          <a:p>
            <a:pPr>
              <a:spcBef>
                <a:spcPct val="50000"/>
              </a:spcBef>
            </a:pPr>
            <a:endParaRPr lang="pt-PT" sz="2400"/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EXISTÊNCIA 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DE UM 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REGIME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 ESPECIAL 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DOS BENS 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EM 2ª MÃO</a:t>
            </a:r>
          </a:p>
          <a:p>
            <a:pPr>
              <a:spcBef>
                <a:spcPct val="50000"/>
              </a:spcBef>
            </a:pPr>
            <a:endParaRPr lang="pt-PT" sz="2800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 sz="1200">
              <a:solidFill>
                <a:srgbClr val="FFCC00"/>
              </a:solidFill>
            </a:endParaRPr>
          </a:p>
        </p:txBody>
      </p:sp>
      <p:sp>
        <p:nvSpPr>
          <p:cNvPr id="357383" name="AutoShape 7"/>
          <p:cNvSpPr>
            <a:spLocks noChangeArrowheads="1"/>
          </p:cNvSpPr>
          <p:nvPr/>
        </p:nvSpPr>
        <p:spPr bwMode="auto">
          <a:xfrm>
            <a:off x="2339975" y="3716338"/>
            <a:ext cx="431800" cy="792162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346" name="Text Box 2"/>
          <p:cNvSpPr txBox="1">
            <a:spLocks noChangeArrowheads="1"/>
          </p:cNvSpPr>
          <p:nvPr/>
        </p:nvSpPr>
        <p:spPr bwMode="auto">
          <a:xfrm>
            <a:off x="250825" y="188913"/>
            <a:ext cx="8713788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441347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441348" name="Text Box 4"/>
          <p:cNvSpPr txBox="1">
            <a:spLocks noChangeArrowheads="1"/>
          </p:cNvSpPr>
          <p:nvPr/>
        </p:nvSpPr>
        <p:spPr bwMode="auto">
          <a:xfrm>
            <a:off x="250825" y="836613"/>
            <a:ext cx="8713788" cy="434975"/>
          </a:xfrm>
          <a:prstGeom prst="rect">
            <a:avLst/>
          </a:prstGeom>
          <a:solidFill>
            <a:srgbClr val="FFCCCC"/>
          </a:solidFill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>
                <a:solidFill>
                  <a:schemeClr val="bg2"/>
                </a:solidFill>
              </a:rPr>
              <a:t>AQUISIÇÃO  DE  MEIOS DE TRANSPORTE USADOS NOUTROS EM</a:t>
            </a:r>
          </a:p>
        </p:txBody>
      </p:sp>
      <p:sp>
        <p:nvSpPr>
          <p:cNvPr id="441349" name="Text Box 5"/>
          <p:cNvSpPr txBox="1">
            <a:spLocks noChangeArrowheads="1"/>
          </p:cNvSpPr>
          <p:nvPr/>
        </p:nvSpPr>
        <p:spPr bwMode="auto">
          <a:xfrm>
            <a:off x="2843213" y="1773238"/>
            <a:ext cx="6122987" cy="4633912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accent2"/>
                </a:solidFill>
              </a:rPr>
              <a:t>TRIBUTAÇÃO NO DESTINO</a:t>
            </a:r>
            <a:r>
              <a:rPr lang="pt-PT" sz="2400">
                <a:solidFill>
                  <a:srgbClr val="FFCCCC"/>
                </a:solidFill>
              </a:rPr>
              <a:t> </a:t>
            </a:r>
            <a:endParaRPr lang="pt-PT" sz="2400">
              <a:sym typeface="Wingdings" pitchFamily="2" charset="2"/>
            </a:endParaRP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ym typeface="Wingdings" pitchFamily="2" charset="2"/>
              </a:rPr>
              <a:t>Se os bens forem adquiridos por sujeitos passivos abrangidos pelo regime normal do IVA </a:t>
            </a:r>
            <a:r>
              <a:rPr lang="pt-PT">
                <a:sym typeface="Wingdings" pitchFamily="2" charset="2"/>
              </a:rPr>
              <a:t>(revendedores ou não):</a:t>
            </a:r>
          </a:p>
          <a:p>
            <a:pPr marL="622300" lvl="1" indent="-176213" algn="l">
              <a:spcBef>
                <a:spcPct val="50000"/>
              </a:spcBef>
              <a:buFontTx/>
              <a:buChar char="•"/>
            </a:pPr>
            <a:r>
              <a:rPr lang="pt-PT" sz="2400">
                <a:sym typeface="Wingdings" pitchFamily="2" charset="2"/>
              </a:rPr>
              <a:t>A liquidação do IVA devido pela aquisição intracomunitária é da competência do adquirente;</a:t>
            </a:r>
          </a:p>
          <a:p>
            <a:pPr marL="622300" lvl="1" indent="-176213" algn="l">
              <a:spcBef>
                <a:spcPct val="50000"/>
              </a:spcBef>
              <a:buFontTx/>
              <a:buChar char="•"/>
            </a:pPr>
            <a:r>
              <a:rPr lang="pt-PT" sz="2400">
                <a:sym typeface="Wingdings" pitchFamily="2" charset="2"/>
              </a:rPr>
              <a:t>Esse IVA é dedutível de conformidade com as regras gerais do CIVA</a:t>
            </a:r>
            <a:r>
              <a:rPr lang="pt-PT">
                <a:sym typeface="Wingdings" pitchFamily="2" charset="2"/>
              </a:rPr>
              <a:t> </a:t>
            </a:r>
            <a:endParaRPr lang="pt-PT" sz="2400">
              <a:sym typeface="Wingdings" pitchFamily="2" charset="2"/>
            </a:endParaRPr>
          </a:p>
        </p:txBody>
      </p:sp>
      <p:sp>
        <p:nvSpPr>
          <p:cNvPr id="441350" name="Text Box 6"/>
          <p:cNvSpPr txBox="1">
            <a:spLocks noChangeArrowheads="1"/>
          </p:cNvSpPr>
          <p:nvPr/>
        </p:nvSpPr>
        <p:spPr bwMode="auto">
          <a:xfrm>
            <a:off x="250825" y="1773238"/>
            <a:ext cx="2089150" cy="4926012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 sz="2400"/>
          </a:p>
          <a:p>
            <a:pPr>
              <a:spcBef>
                <a:spcPct val="50000"/>
              </a:spcBef>
            </a:pPr>
            <a:endParaRPr lang="pt-PT" sz="1000"/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NÃO SENDO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UTILIZADO 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O REGIME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 ESPECIAL 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DOS BENS </a:t>
            </a:r>
          </a:p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00"/>
                </a:solidFill>
              </a:rPr>
              <a:t>EM 2ª MÃO</a:t>
            </a:r>
          </a:p>
          <a:p>
            <a:pPr>
              <a:spcBef>
                <a:spcPct val="50000"/>
              </a:spcBef>
            </a:pPr>
            <a:endParaRPr lang="pt-PT" sz="1200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 sz="2800">
              <a:solidFill>
                <a:srgbClr val="FFCC00"/>
              </a:solidFill>
            </a:endParaRPr>
          </a:p>
        </p:txBody>
      </p:sp>
      <p:sp>
        <p:nvSpPr>
          <p:cNvPr id="441351" name="AutoShape 7"/>
          <p:cNvSpPr>
            <a:spLocks noChangeArrowheads="1"/>
          </p:cNvSpPr>
          <p:nvPr/>
        </p:nvSpPr>
        <p:spPr bwMode="auto">
          <a:xfrm>
            <a:off x="2339975" y="3716338"/>
            <a:ext cx="431800" cy="792162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ChangeArrowheads="1"/>
          </p:cNvSpPr>
          <p:nvPr>
            <p:ph type="title"/>
          </p:nvPr>
        </p:nvSpPr>
        <p:spPr>
          <a:xfrm>
            <a:off x="2986088" y="304800"/>
            <a:ext cx="5929312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1º  CASO</a:t>
            </a:r>
          </a:p>
        </p:txBody>
      </p:sp>
      <p:sp>
        <p:nvSpPr>
          <p:cNvPr id="36045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84313"/>
            <a:ext cx="8142287" cy="4611687"/>
          </a:xfrm>
        </p:spPr>
        <p:txBody>
          <a:bodyPr/>
          <a:lstStyle/>
          <a:p>
            <a:pPr marL="447675" indent="-447675"/>
            <a:r>
              <a:rPr lang="pt-PT" sz="2800" b="1" u="sng">
                <a:solidFill>
                  <a:srgbClr val="FFCCCC"/>
                </a:solidFill>
              </a:rPr>
              <a:t>DADOS GERAIS</a:t>
            </a:r>
          </a:p>
          <a:p>
            <a:pPr marL="447675" indent="-447675">
              <a:buFont typeface="Wingdings" pitchFamily="2" charset="2"/>
              <a:buNone/>
            </a:pPr>
            <a:endParaRPr lang="pt-PT" sz="2400" b="1" u="sng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447675" indent="-447675">
              <a:buFont typeface="Wingdings" pitchFamily="2" charset="2"/>
              <a:buNone/>
            </a:pPr>
            <a:endParaRPr lang="pt-PT" sz="2000" b="1" u="sng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889000" lvl="1" indent="-439738"/>
            <a:r>
              <a:rPr lang="pt-PT" b="1"/>
              <a:t>Empresa portuguesa que se dedica à comercialização de viaturas novas e usadas</a:t>
            </a:r>
          </a:p>
          <a:p>
            <a:pPr marL="889000" lvl="1" indent="-439738">
              <a:buFontTx/>
              <a:buNone/>
            </a:pPr>
            <a:endParaRPr lang="pt-PT" b="1"/>
          </a:p>
          <a:p>
            <a:pPr marL="889000" lvl="1" indent="-439738"/>
            <a:r>
              <a:rPr lang="pt-PT" b="1"/>
              <a:t>Não possui o Estatuto de Operador Registado a que se refere o art. 15º do DL 40/93, de 18 de Fevereiro</a:t>
            </a:r>
          </a:p>
          <a:p>
            <a:pPr marL="889000" lvl="1" indent="-439738">
              <a:buFontTx/>
              <a:buNone/>
            </a:pPr>
            <a:endParaRPr lang="pt-PT" b="1"/>
          </a:p>
          <a:p>
            <a:pPr marL="889000" lvl="1" indent="-439738"/>
            <a:r>
              <a:rPr lang="pt-PT" b="1"/>
              <a:t>Está enquadrada no Regime normal do 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1º  CASO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12875"/>
            <a:ext cx="8820150" cy="5111750"/>
          </a:xfrm>
        </p:spPr>
        <p:txBody>
          <a:bodyPr/>
          <a:lstStyle/>
          <a:p>
            <a:pPr marL="447675" indent="-447675"/>
            <a:r>
              <a:rPr lang="pt-PT" sz="2800" b="1"/>
              <a:t>Adquiriu a uma empresa alemã que se dedica à compra e venda de viaturas usadas</a:t>
            </a:r>
          </a:p>
          <a:p>
            <a:pPr marL="447675" indent="-447675">
              <a:buFont typeface="Wingdings" pitchFamily="2" charset="2"/>
              <a:buNone/>
            </a:pPr>
            <a:endParaRPr lang="pt-PT" sz="1200" b="1"/>
          </a:p>
          <a:p>
            <a:pPr marL="447675" indent="-447675"/>
            <a:r>
              <a:rPr lang="pt-PT" sz="2800" b="1"/>
              <a:t>Uma viatura ligeira de passageiros com matrícula de 2004 e com 40 000 Kms. percorridos, pelo preço de € 15 000</a:t>
            </a:r>
          </a:p>
          <a:p>
            <a:pPr marL="447675" indent="-447675">
              <a:buFont typeface="Wingdings" pitchFamily="2" charset="2"/>
              <a:buNone/>
            </a:pPr>
            <a:endParaRPr lang="pt-PT" sz="1200" b="1"/>
          </a:p>
          <a:p>
            <a:pPr marL="447675" indent="-447675"/>
            <a:r>
              <a:rPr lang="pt-PT" sz="2800" b="1"/>
              <a:t>Pagou imposto sobre veículos no montante de € 4 800</a:t>
            </a:r>
          </a:p>
          <a:p>
            <a:pPr marL="447675" indent="-447675">
              <a:buFont typeface="Wingdings" pitchFamily="2" charset="2"/>
              <a:buNone/>
            </a:pPr>
            <a:endParaRPr lang="pt-PT" sz="1200" b="1"/>
          </a:p>
          <a:p>
            <a:pPr marL="447675" indent="-447675"/>
            <a:r>
              <a:rPr lang="pt-PT" sz="2800" b="1"/>
              <a:t>Pagou € 200 (valor sem IVA) pela preparação dessa viatura para venda numa oficina portuguesa</a:t>
            </a:r>
          </a:p>
          <a:p>
            <a:pPr marL="447675" indent="-447675">
              <a:buFont typeface="Wingdings" pitchFamily="2" charset="2"/>
              <a:buNone/>
            </a:pPr>
            <a:endParaRPr lang="pt-PT" sz="1200" b="1"/>
          </a:p>
          <a:p>
            <a:pPr marL="447675" indent="-447675"/>
            <a:r>
              <a:rPr lang="pt-PT" sz="2800" b="1"/>
              <a:t>Vendeu essa viatura com um ganho de € 5 000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1º  CASO</a:t>
            </a:r>
          </a:p>
        </p:txBody>
      </p:sp>
      <p:sp>
        <p:nvSpPr>
          <p:cNvPr id="44237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844675"/>
            <a:ext cx="8064500" cy="5013325"/>
          </a:xfrm>
        </p:spPr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pt-PT" sz="2800" b="1"/>
              <a:t>A compra foi efectuada a um revendedor alemão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pt-PT" sz="900" b="1"/>
          </a:p>
          <a:p>
            <a:pPr marL="609600" indent="-609600">
              <a:lnSpc>
                <a:spcPct val="90000"/>
              </a:lnSpc>
            </a:pPr>
            <a:r>
              <a:rPr lang="pt-PT" sz="2800" b="1"/>
              <a:t>Como a viatura já tinha mais de 6 meses</a:t>
            </a:r>
            <a:r>
              <a:rPr lang="pt-PT" sz="2800" b="1">
                <a:solidFill>
                  <a:srgbClr val="CC3300"/>
                </a:solidFill>
              </a:rPr>
              <a:t> </a:t>
            </a:r>
            <a:r>
              <a:rPr lang="pt-PT" sz="2800" b="1">
                <a:solidFill>
                  <a:schemeClr val="accent2"/>
                </a:solidFill>
              </a:rPr>
              <a:t>e</a:t>
            </a:r>
            <a:r>
              <a:rPr lang="pt-PT" sz="2800" b="1"/>
              <a:t> mais de 6 000 Kms. é</a:t>
            </a:r>
            <a:r>
              <a:rPr lang="pt-PT" sz="2800" b="1">
                <a:solidFill>
                  <a:srgbClr val="FFCC00"/>
                </a:solidFill>
              </a:rPr>
              <a:t> considerada usada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pt-PT" sz="900" b="1">
              <a:solidFill>
                <a:srgbClr val="CC3300"/>
              </a:solidFill>
            </a:endParaRPr>
          </a:p>
          <a:p>
            <a:pPr marL="609600" indent="-609600">
              <a:lnSpc>
                <a:spcPct val="90000"/>
              </a:lnSpc>
            </a:pPr>
            <a:r>
              <a:rPr lang="pt-PT" sz="2800" b="1">
                <a:solidFill>
                  <a:srgbClr val="CCCCFF"/>
                </a:solidFill>
              </a:rPr>
              <a:t>Por isso, temos de saber qual o regime que o revendedor utilizou na Alemanha, uma vez que ele pode ter utilizado: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pt-PT" sz="900" b="1">
              <a:solidFill>
                <a:srgbClr val="CCCCFF"/>
              </a:solidFill>
            </a:endParaRPr>
          </a:p>
          <a:p>
            <a:pPr marL="1431925" lvl="1" indent="-441325">
              <a:lnSpc>
                <a:spcPct val="90000"/>
              </a:lnSpc>
            </a:pPr>
            <a:r>
              <a:rPr lang="pt-PT" b="1">
                <a:solidFill>
                  <a:srgbClr val="FFCCCC"/>
                </a:solidFill>
              </a:rPr>
              <a:t>O regime da margem;</a:t>
            </a:r>
          </a:p>
          <a:p>
            <a:pPr marL="1431925" lvl="1" indent="-441325">
              <a:lnSpc>
                <a:spcPct val="90000"/>
              </a:lnSpc>
              <a:buFontTx/>
              <a:buNone/>
            </a:pPr>
            <a:endParaRPr lang="pt-PT" sz="900" b="1">
              <a:solidFill>
                <a:srgbClr val="FFCCCC"/>
              </a:solidFill>
            </a:endParaRPr>
          </a:p>
          <a:p>
            <a:pPr marL="1431925" lvl="1" indent="-441325">
              <a:lnSpc>
                <a:spcPct val="90000"/>
              </a:lnSpc>
            </a:pPr>
            <a:r>
              <a:rPr lang="pt-PT" b="1">
                <a:solidFill>
                  <a:srgbClr val="FFCCCC"/>
                </a:solidFill>
              </a:rPr>
              <a:t>O regime geral das transacções intracomunitárias</a:t>
            </a:r>
          </a:p>
        </p:txBody>
      </p:sp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468313" y="836613"/>
            <a:ext cx="2879725" cy="579437"/>
          </a:xfrm>
          <a:prstGeom prst="rect">
            <a:avLst/>
          </a:prstGeom>
          <a:solidFill>
            <a:srgbClr val="DDDDDD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3200">
                <a:solidFill>
                  <a:schemeClr val="bg1"/>
                </a:solidFill>
              </a:rPr>
              <a:t>RESOLUÇÃO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1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1º  CASO</a:t>
            </a:r>
          </a:p>
        </p:txBody>
      </p:sp>
      <p:sp>
        <p:nvSpPr>
          <p:cNvPr id="362499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341438"/>
            <a:ext cx="8675687" cy="5183187"/>
          </a:xfrm>
        </p:spPr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pt-PT" sz="2800" b="1"/>
              <a:t>Caso tenha sido utilizado o regime da margem, a factura poderá conter a expressão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pt-PT" sz="1200" b="1"/>
          </a:p>
          <a:p>
            <a:pPr marL="2149475" lvl="1" indent="-533400">
              <a:lnSpc>
                <a:spcPct val="90000"/>
              </a:lnSpc>
            </a:pPr>
            <a:r>
              <a:rPr lang="pt-PT" b="1">
                <a:solidFill>
                  <a:schemeClr val="accent2"/>
                </a:solidFill>
              </a:rPr>
              <a:t>§ 25 a UStG</a:t>
            </a:r>
          </a:p>
          <a:p>
            <a:pPr marL="2149475" lvl="1" indent="-533400">
              <a:lnSpc>
                <a:spcPct val="90000"/>
              </a:lnSpc>
            </a:pPr>
            <a:r>
              <a:rPr lang="pt-PT" b="1">
                <a:solidFill>
                  <a:srgbClr val="CCCCFF"/>
                </a:solidFill>
              </a:rPr>
              <a:t>Esta menção não é obrigatória</a:t>
            </a:r>
          </a:p>
          <a:p>
            <a:pPr marL="2149475" lvl="1" indent="-533400">
              <a:lnSpc>
                <a:spcPct val="90000"/>
              </a:lnSpc>
              <a:buFontTx/>
              <a:buNone/>
            </a:pPr>
            <a:endParaRPr lang="pt-PT" sz="2000" b="1">
              <a:solidFill>
                <a:schemeClr val="hlink"/>
              </a:solidFill>
            </a:endParaRPr>
          </a:p>
          <a:p>
            <a:pPr marL="2149475" lvl="1" indent="-533400">
              <a:lnSpc>
                <a:spcPct val="90000"/>
              </a:lnSpc>
              <a:buFontTx/>
              <a:buNone/>
            </a:pPr>
            <a:endParaRPr lang="pt-PT" b="1">
              <a:solidFill>
                <a:schemeClr val="hlink"/>
              </a:solidFill>
            </a:endParaRPr>
          </a:p>
          <a:p>
            <a:pPr marL="609600" indent="-609600">
              <a:lnSpc>
                <a:spcPct val="90000"/>
              </a:lnSpc>
            </a:pPr>
            <a:r>
              <a:rPr lang="pt-PT" sz="2800" b="1"/>
              <a:t>Caso tenha sido utilizado o regime geral das transacções intracomunitárias a factura conterá a expressão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endParaRPr lang="pt-PT" sz="1200" b="1"/>
          </a:p>
          <a:p>
            <a:pPr marL="2149475" lvl="1" indent="-533400">
              <a:lnSpc>
                <a:spcPct val="90000"/>
              </a:lnSpc>
            </a:pPr>
            <a:r>
              <a:rPr lang="pt-PT" b="1">
                <a:solidFill>
                  <a:schemeClr val="accent2"/>
                </a:solidFill>
              </a:rPr>
              <a:t>Steuerfreie Lieferung § 4 Nr. 1 b, 6 a UStG</a:t>
            </a:r>
          </a:p>
          <a:p>
            <a:pPr marL="2149475" lvl="1" indent="-533400">
              <a:lnSpc>
                <a:spcPct val="90000"/>
              </a:lnSpc>
            </a:pPr>
            <a:r>
              <a:rPr lang="pt-PT" b="1">
                <a:solidFill>
                  <a:schemeClr val="accent2"/>
                </a:solidFill>
              </a:rPr>
              <a:t>Ou Steuerfreie Lieferung</a:t>
            </a:r>
            <a:r>
              <a:rPr lang="pt-PT" b="1">
                <a:solidFill>
                  <a:schemeClr val="hlink"/>
                </a:solidFill>
              </a:rPr>
              <a:t> </a:t>
            </a:r>
          </a:p>
          <a:p>
            <a:pPr marL="2149475" lvl="1" indent="-533400">
              <a:lnSpc>
                <a:spcPct val="90000"/>
              </a:lnSpc>
            </a:pPr>
            <a:r>
              <a:rPr lang="pt-PT" b="1">
                <a:solidFill>
                  <a:srgbClr val="CCCCFF"/>
                </a:solidFill>
              </a:rPr>
              <a:t>Menção obrigatória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4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2499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1º  CASO</a:t>
            </a:r>
          </a:p>
        </p:txBody>
      </p:sp>
      <p:sp>
        <p:nvSpPr>
          <p:cNvPr id="363523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268413"/>
            <a:ext cx="8064500" cy="865187"/>
          </a:xfrm>
          <a:noFill/>
          <a:ln w="38100">
            <a:solidFill>
              <a:schemeClr val="accent2"/>
            </a:solidFill>
          </a:ln>
        </p:spPr>
        <p:txBody>
          <a:bodyPr/>
          <a:lstStyle/>
          <a:p>
            <a:pPr marL="609600" indent="-609600"/>
            <a:r>
              <a:rPr lang="pt-PT" sz="2800" b="1" u="sng">
                <a:solidFill>
                  <a:srgbClr val="FFCC00"/>
                </a:solidFill>
              </a:rPr>
              <a:t>1ª hipótese</a:t>
            </a:r>
            <a:r>
              <a:rPr lang="pt-PT" sz="2800" b="1">
                <a:solidFill>
                  <a:srgbClr val="FFCC00"/>
                </a:solidFill>
              </a:rPr>
              <a:t> –</a:t>
            </a:r>
            <a:r>
              <a:rPr lang="pt-PT" sz="2800" b="1">
                <a:solidFill>
                  <a:schemeClr val="accent1"/>
                </a:solidFill>
              </a:rPr>
              <a:t> </a:t>
            </a:r>
            <a:r>
              <a:rPr lang="pt-PT" sz="2800" b="1">
                <a:solidFill>
                  <a:srgbClr val="FFCCCC"/>
                </a:solidFill>
              </a:rPr>
              <a:t>O revendedor alemão utilizou o regime da margem</a:t>
            </a:r>
          </a:p>
        </p:txBody>
      </p:sp>
      <p:sp>
        <p:nvSpPr>
          <p:cNvPr id="363524" name="Text Box 4"/>
          <p:cNvSpPr txBox="1">
            <a:spLocks noChangeArrowheads="1"/>
          </p:cNvSpPr>
          <p:nvPr/>
        </p:nvSpPr>
        <p:spPr bwMode="auto">
          <a:xfrm>
            <a:off x="468313" y="2492375"/>
            <a:ext cx="8135937" cy="436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pt-PT" sz="2800" u="sng">
                <a:solidFill>
                  <a:srgbClr val="FFCC00"/>
                </a:solidFill>
              </a:rPr>
              <a:t>ASPECTOS RELACIONADOS COM A AQUISIÇÃO</a:t>
            </a:r>
          </a:p>
          <a:p>
            <a:pPr marL="808038" lvl="1" indent="-3508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Neste caso, o preço praticado pelo revendedor alemão já inclui o IVA correspondente à margem por ele obtida</a:t>
            </a:r>
          </a:p>
          <a:p>
            <a:pPr marL="808038" lvl="1" indent="-3508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A aquisição intracomunitária não está, neste caso, sujeita a IVA, nos termos do art. 14º do Regime Especial dos Bens em Segunda Mão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352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6" name="Text Box 2"/>
          <p:cNvSpPr txBox="1">
            <a:spLocks noChangeArrowheads="1"/>
          </p:cNvSpPr>
          <p:nvPr/>
        </p:nvSpPr>
        <p:spPr bwMode="auto">
          <a:xfrm>
            <a:off x="468313" y="2133600"/>
            <a:ext cx="8135937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808038" lvl="1" indent="-3508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O IVA suportado na preparação da viatura para venda é dedutível nos termos gerais</a:t>
            </a:r>
          </a:p>
          <a:p>
            <a:pPr marL="808038" lvl="1" indent="-350838" algn="l" eaLnBrk="1" hangingPunct="1">
              <a:spcBef>
                <a:spcPct val="50000"/>
              </a:spcBef>
              <a:buFontTx/>
              <a:buChar char="•"/>
            </a:pPr>
            <a:endParaRPr lang="pt-PT" sz="2800"/>
          </a:p>
          <a:p>
            <a:pPr marL="808038" lvl="1" indent="-3508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O ISV e a importância paga com a preparação da viatura para venda não podem ser consideradas no cálculo da margem, face às regras do Regime Especial dos Bens em Segunda Mão</a:t>
            </a:r>
          </a:p>
        </p:txBody>
      </p:sp>
      <p:sp>
        <p:nvSpPr>
          <p:cNvPr id="364547" name="Text Box 3"/>
          <p:cNvSpPr txBox="1">
            <a:spLocks noChangeArrowheads="1"/>
          </p:cNvSpPr>
          <p:nvPr/>
        </p:nvSpPr>
        <p:spPr bwMode="auto">
          <a:xfrm>
            <a:off x="395288" y="476250"/>
            <a:ext cx="8353425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64548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8353425" cy="13112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rgbClr val="FFCC00"/>
                </a:solidFill>
              </a:rPr>
              <a:t>ASPECTOS RELATIVOS AO IMPOSTO SOBRE VEÍCULOS E À PREPARAÇÃO PARA VENDA</a:t>
            </a:r>
          </a:p>
          <a:p>
            <a:pPr algn="l"/>
            <a:endParaRPr lang="pt-PT" sz="2400" b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454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468313" y="2133600"/>
            <a:ext cx="8135937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endParaRPr lang="pt-PT" sz="1400" u="sng">
              <a:solidFill>
                <a:schemeClr val="hlink"/>
              </a:solidFill>
            </a:endParaRPr>
          </a:p>
          <a:p>
            <a:pPr marL="808038" lvl="1" indent="-350838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Nesta hipótese, uma vez que não foi suportado IVA na compra da viatura, o revendedor nacional poderá optar:</a:t>
            </a:r>
          </a:p>
          <a:p>
            <a:pPr marL="808038" lvl="1" indent="-350838" algn="l" eaLnBrk="1" hangingPunct="1">
              <a:spcBef>
                <a:spcPct val="50000"/>
              </a:spcBef>
            </a:pPr>
            <a:endParaRPr lang="pt-PT" sz="2800"/>
          </a:p>
          <a:p>
            <a:pPr marL="1617663" lvl="2" indent="-279400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rgbClr val="CCCCFF"/>
                </a:solidFill>
              </a:rPr>
              <a:t>Pelo regime da margem;</a:t>
            </a:r>
          </a:p>
          <a:p>
            <a:pPr marL="1617663" lvl="2" indent="-279400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rgbClr val="CCCCFF"/>
                </a:solidFill>
              </a:rPr>
              <a:t>Pelo regime geral do IVA</a:t>
            </a:r>
            <a:r>
              <a:rPr lang="pt-PT" sz="2800"/>
              <a:t> </a:t>
            </a: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539750" y="692150"/>
            <a:ext cx="8280400" cy="51911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pt-PT" sz="2800" u="sng">
                <a:solidFill>
                  <a:srgbClr val="FFCC00"/>
                </a:solidFill>
              </a:rPr>
              <a:t>ASPECTOS RELATIVOS À VENDA</a:t>
            </a:r>
            <a:endParaRPr lang="pt-PT" sz="2800" b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594" name="Text Box 2"/>
          <p:cNvSpPr txBox="1">
            <a:spLocks noChangeArrowheads="1"/>
          </p:cNvSpPr>
          <p:nvPr/>
        </p:nvSpPr>
        <p:spPr bwMode="auto">
          <a:xfrm>
            <a:off x="468313" y="404813"/>
            <a:ext cx="8135937" cy="9842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800">
                <a:solidFill>
                  <a:srgbClr val="FFCC00"/>
                </a:solidFill>
              </a:rPr>
              <a:t>SE O REVENDEDOR NACIONAL OPTAR PELO REGIME DA MARGEM</a:t>
            </a:r>
          </a:p>
        </p:txBody>
      </p:sp>
      <p:sp>
        <p:nvSpPr>
          <p:cNvPr id="366595" name="Text Box 3"/>
          <p:cNvSpPr txBox="1">
            <a:spLocks noChangeArrowheads="1"/>
          </p:cNvSpPr>
          <p:nvPr/>
        </p:nvSpPr>
        <p:spPr bwMode="auto">
          <a:xfrm>
            <a:off x="468313" y="2060575"/>
            <a:ext cx="8207375" cy="457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519238" indent="-1519238" algn="l" eaLnBrk="1" hangingPunct="1">
              <a:spcBef>
                <a:spcPct val="50000"/>
              </a:spcBef>
            </a:pPr>
            <a:r>
              <a:rPr lang="pt-PT" sz="2800"/>
              <a:t>Margem = Diferença entre o preço a pagar pelo cliente e o preço pago ao fornecedor</a:t>
            </a:r>
          </a:p>
          <a:p>
            <a:pPr marL="1519238" indent="-1519238" algn="l" eaLnBrk="1" hangingPunct="1">
              <a:spcBef>
                <a:spcPct val="50000"/>
              </a:spcBef>
            </a:pPr>
            <a:r>
              <a:rPr lang="pt-PT" sz="2800">
                <a:solidFill>
                  <a:srgbClr val="CCCCFF"/>
                </a:solidFill>
              </a:rPr>
              <a:t>Preço de compra             = 15 000 €</a:t>
            </a:r>
          </a:p>
          <a:p>
            <a:pPr marL="1519238" indent="-1519238" algn="l" eaLnBrk="1" hangingPunct="1">
              <a:spcBef>
                <a:spcPct val="50000"/>
              </a:spcBef>
            </a:pPr>
            <a:r>
              <a:rPr lang="pt-PT" sz="2800">
                <a:solidFill>
                  <a:srgbClr val="CCCCFF"/>
                </a:solidFill>
              </a:rPr>
              <a:t>ISV suportado                  =   4 800 €</a:t>
            </a:r>
          </a:p>
          <a:p>
            <a:pPr marL="1519238" indent="-1519238" algn="l" eaLnBrk="1" hangingPunct="1">
              <a:spcBef>
                <a:spcPct val="50000"/>
              </a:spcBef>
            </a:pPr>
            <a:r>
              <a:rPr lang="pt-PT" sz="2800">
                <a:solidFill>
                  <a:srgbClr val="CCCCFF"/>
                </a:solidFill>
              </a:rPr>
              <a:t>Preparação para venda  =      200 €</a:t>
            </a:r>
          </a:p>
          <a:p>
            <a:pPr marL="1519238" indent="-1519238" algn="l" eaLnBrk="1" hangingPunct="1">
              <a:spcBef>
                <a:spcPct val="50000"/>
              </a:spcBef>
            </a:pPr>
            <a:r>
              <a:rPr lang="pt-PT" sz="2800">
                <a:solidFill>
                  <a:srgbClr val="CCCCFF"/>
                </a:solidFill>
              </a:rPr>
              <a:t>Lucro pretendido            =   5 000 €</a:t>
            </a:r>
          </a:p>
          <a:p>
            <a:pPr marL="1519238" indent="-1519238" algn="l" eaLnBrk="1" hangingPunct="1">
              <a:spcBef>
                <a:spcPct val="50000"/>
              </a:spcBef>
            </a:pPr>
            <a:r>
              <a:rPr lang="pt-PT" sz="2800">
                <a:solidFill>
                  <a:schemeClr val="accent2"/>
                </a:solidFill>
              </a:rPr>
              <a:t>Preço de venda = 15 000 + 4 800 + 200 + 5 000 = 25 000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6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6594" grpId="0" animBg="1"/>
      <p:bldP spid="36659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618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8135937" cy="9842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800">
                <a:solidFill>
                  <a:srgbClr val="FFCC00"/>
                </a:solidFill>
              </a:rPr>
              <a:t>SE O REVENDEDOR NACIONAL OPTAR PELO REGIME DA MARGEM</a:t>
            </a:r>
          </a:p>
        </p:txBody>
      </p:sp>
      <p:sp>
        <p:nvSpPr>
          <p:cNvPr id="367619" name="Text Box 3"/>
          <p:cNvSpPr txBox="1">
            <a:spLocks noChangeArrowheads="1"/>
          </p:cNvSpPr>
          <p:nvPr/>
        </p:nvSpPr>
        <p:spPr bwMode="auto">
          <a:xfrm>
            <a:off x="468313" y="2276475"/>
            <a:ext cx="82073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519238" indent="-1519238" algn="l" eaLnBrk="1" hangingPunct="1">
              <a:spcBef>
                <a:spcPct val="50000"/>
              </a:spcBef>
            </a:pPr>
            <a:r>
              <a:rPr lang="pt-PT" sz="2400"/>
              <a:t>Ao preço de venda acrescerá o IVA sobre a margem</a:t>
            </a:r>
          </a:p>
          <a:p>
            <a:pPr marL="1519238" indent="-1519238" algn="l"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</a:rPr>
              <a:t>Margem = 25 000 – 15 000 = 10 000</a:t>
            </a:r>
          </a:p>
          <a:p>
            <a:pPr marL="1519238" indent="-1519238" algn="l"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</a:rPr>
              <a:t>IVA correspondente à margem = 10 000 x 20% = 2 000</a:t>
            </a:r>
          </a:p>
        </p:txBody>
      </p:sp>
      <p:sp>
        <p:nvSpPr>
          <p:cNvPr id="367620" name="Text Box 4"/>
          <p:cNvSpPr txBox="1">
            <a:spLocks noChangeArrowheads="1"/>
          </p:cNvSpPr>
          <p:nvPr/>
        </p:nvSpPr>
        <p:spPr bwMode="auto">
          <a:xfrm>
            <a:off x="468313" y="4724400"/>
            <a:ext cx="8135937" cy="1552575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A factura deverá ser emitida nos seguintes termos: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	</a:t>
            </a:r>
            <a:r>
              <a:rPr lang="pt-PT" sz="2400">
                <a:solidFill>
                  <a:schemeClr val="bg2"/>
                </a:solidFill>
              </a:rPr>
              <a:t>Viatura matrícula X …………… 27 000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	          “IVA – Bens em segunda mão”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67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7619" grpId="0"/>
      <p:bldP spid="36762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42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8135937" cy="9842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800">
                <a:solidFill>
                  <a:srgbClr val="FFCC00"/>
                </a:solidFill>
              </a:rPr>
              <a:t>SE O REVENDEDOR NACIONAL OPTAR PELO REGIME GERAL</a:t>
            </a:r>
          </a:p>
        </p:txBody>
      </p:sp>
      <p:sp>
        <p:nvSpPr>
          <p:cNvPr id="368643" name="Text Box 3"/>
          <p:cNvSpPr txBox="1">
            <a:spLocks noChangeArrowheads="1"/>
          </p:cNvSpPr>
          <p:nvPr/>
        </p:nvSpPr>
        <p:spPr bwMode="auto">
          <a:xfrm>
            <a:off x="468313" y="2420938"/>
            <a:ext cx="8207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519238" indent="-1519238" algn="l" eaLnBrk="1" hangingPunct="1">
              <a:spcBef>
                <a:spcPct val="50000"/>
              </a:spcBef>
            </a:pPr>
            <a:r>
              <a:rPr lang="pt-PT" sz="2400"/>
              <a:t>Uma vez que o preço de venda (sem IVA) é de 25 000 </a:t>
            </a:r>
            <a:endParaRPr lang="pt-PT" sz="2400">
              <a:solidFill>
                <a:srgbClr val="993300"/>
              </a:solidFill>
            </a:endParaRPr>
          </a:p>
        </p:txBody>
      </p:sp>
      <p:sp>
        <p:nvSpPr>
          <p:cNvPr id="368644" name="Text Box 4"/>
          <p:cNvSpPr txBox="1">
            <a:spLocks noChangeArrowheads="1"/>
          </p:cNvSpPr>
          <p:nvPr/>
        </p:nvSpPr>
        <p:spPr bwMode="auto">
          <a:xfrm>
            <a:off x="539750" y="3789363"/>
            <a:ext cx="8135938" cy="2100262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A factura deve ser emitida da seguinte forma: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	</a:t>
            </a:r>
            <a:r>
              <a:rPr lang="pt-PT" sz="2400">
                <a:solidFill>
                  <a:schemeClr val="bg2"/>
                </a:solidFill>
              </a:rPr>
              <a:t>Viatura matrícula X …………… 25 000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	IVA (à taxa de 20%)………….…   </a:t>
            </a:r>
            <a:r>
              <a:rPr lang="pt-PT" sz="2400" u="sng">
                <a:solidFill>
                  <a:schemeClr val="bg2"/>
                </a:solidFill>
              </a:rPr>
              <a:t>5 000</a:t>
            </a:r>
            <a:r>
              <a:rPr lang="pt-PT" sz="2400">
                <a:solidFill>
                  <a:schemeClr val="bg2"/>
                </a:solidFill>
              </a:rPr>
              <a:t> 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					          30 000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68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42" grpId="0" animBg="1"/>
      <p:bldP spid="368643" grpId="0"/>
      <p:bldP spid="36864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6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8135937" cy="9842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800">
                <a:solidFill>
                  <a:srgbClr val="FFCC00"/>
                </a:solidFill>
              </a:rPr>
              <a:t>SE O REVENDEDOR NACIONAL OPTAR PELO REGIME GERAL</a:t>
            </a:r>
          </a:p>
        </p:txBody>
      </p:sp>
      <p:sp>
        <p:nvSpPr>
          <p:cNvPr id="369667" name="Text Box 3"/>
          <p:cNvSpPr txBox="1">
            <a:spLocks noChangeArrowheads="1"/>
          </p:cNvSpPr>
          <p:nvPr/>
        </p:nvSpPr>
        <p:spPr bwMode="auto">
          <a:xfrm>
            <a:off x="468313" y="2492375"/>
            <a:ext cx="8207375" cy="347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400"/>
              <a:t>Uma vez que o IVA, dada a natureza da viatura, não pode, em princípio, ser deduzido pelo adquirente, não deve ser utilizada esta alternativa, já que faz aumentar o preço de venda</a:t>
            </a:r>
          </a:p>
          <a:p>
            <a:pPr marL="365125" indent="-365125" algn="l" eaLnBrk="1" hangingPunct="1">
              <a:spcBef>
                <a:spcPct val="50000"/>
              </a:spcBef>
            </a:pPr>
            <a:endParaRPr lang="pt-PT" sz="1200"/>
          </a:p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400"/>
              <a:t>Mas, se em vez de uma viatura ligeira de passageiros estivesse em causa uma viatura ligeira de mercadorias e o comprador pudesse deduzir o IVA, já seria vantajosa, para ele, esta opção</a:t>
            </a:r>
            <a:endParaRPr lang="pt-PT" sz="2400">
              <a:solidFill>
                <a:srgbClr val="99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9667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6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620713"/>
            <a:ext cx="8591550" cy="936625"/>
          </a:xfrm>
          <a:ln w="38100">
            <a:solidFill>
              <a:srgbClr val="CCCCFF"/>
            </a:solidFill>
          </a:ln>
        </p:spPr>
        <p:txBody>
          <a:bodyPr/>
          <a:lstStyle/>
          <a:p>
            <a:r>
              <a:rPr lang="pt-PT" sz="2800" u="sng">
                <a:solidFill>
                  <a:srgbClr val="FFCC00"/>
                </a:solidFill>
              </a:rPr>
              <a:t>2ª hipótese</a:t>
            </a:r>
            <a:r>
              <a:rPr lang="pt-PT" sz="2800">
                <a:solidFill>
                  <a:srgbClr val="FFCC00"/>
                </a:solidFill>
              </a:rPr>
              <a:t> –</a:t>
            </a:r>
            <a:r>
              <a:rPr lang="pt-PT" sz="2800">
                <a:solidFill>
                  <a:schemeClr val="accent1"/>
                </a:solidFill>
              </a:rPr>
              <a:t> </a:t>
            </a:r>
            <a:r>
              <a:rPr lang="pt-PT" sz="2800">
                <a:solidFill>
                  <a:srgbClr val="FFCCCC"/>
                </a:solidFill>
              </a:rPr>
              <a:t>O revendedor alemão utilizou o regime geral</a:t>
            </a:r>
          </a:p>
        </p:txBody>
      </p:sp>
      <p:sp>
        <p:nvSpPr>
          <p:cNvPr id="370691" name="Text Box 3"/>
          <p:cNvSpPr txBox="1">
            <a:spLocks noChangeArrowheads="1"/>
          </p:cNvSpPr>
          <p:nvPr/>
        </p:nvSpPr>
        <p:spPr bwMode="auto">
          <a:xfrm>
            <a:off x="468313" y="1989138"/>
            <a:ext cx="8424862" cy="448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Neste caso, a aquisição intracomunitária está sujeita a IVA, competindo a liquidação ao adquirente</a:t>
            </a:r>
          </a:p>
          <a:p>
            <a:pPr marL="365125" indent="-365125" algn="l" eaLnBrk="1" hangingPunct="1">
              <a:spcBef>
                <a:spcPct val="50000"/>
              </a:spcBef>
            </a:pPr>
            <a:endParaRPr lang="pt-PT" sz="1200"/>
          </a:p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rgbClr val="FFCCCC"/>
                </a:solidFill>
              </a:rPr>
              <a:t>IVA esse no montante de</a:t>
            </a:r>
          </a:p>
          <a:p>
            <a:pPr marL="365125" indent="-365125" algn="l" eaLnBrk="1" hangingPunct="1">
              <a:spcBef>
                <a:spcPct val="50000"/>
              </a:spcBef>
            </a:pPr>
            <a:r>
              <a:rPr lang="pt-PT" sz="2800">
                <a:solidFill>
                  <a:srgbClr val="FFCCCC"/>
                </a:solidFill>
              </a:rPr>
              <a:t>			20% x (15 000 + 4 800) = 3 960</a:t>
            </a:r>
          </a:p>
          <a:p>
            <a:pPr marL="365125" indent="-365125" algn="l" eaLnBrk="1" hangingPunct="1">
              <a:spcBef>
                <a:spcPct val="50000"/>
              </a:spcBef>
            </a:pPr>
            <a:r>
              <a:rPr lang="pt-PT" sz="2800">
                <a:solidFill>
                  <a:schemeClr val="hlink"/>
                </a:solidFill>
              </a:rPr>
              <a:t>    </a:t>
            </a:r>
            <a:r>
              <a:rPr lang="pt-PT" sz="2800">
                <a:solidFill>
                  <a:srgbClr val="CCCCFF"/>
                </a:solidFill>
              </a:rPr>
              <a:t>uma vez que o IVA também incide sobre o ISV</a:t>
            </a:r>
          </a:p>
          <a:p>
            <a:pPr marL="365125" indent="-365125" algn="l" eaLnBrk="1" hangingPunct="1">
              <a:spcBef>
                <a:spcPct val="50000"/>
              </a:spcBef>
            </a:pPr>
            <a:endParaRPr lang="pt-PT" sz="1200">
              <a:solidFill>
                <a:schemeClr val="bg2"/>
              </a:solidFill>
            </a:endParaRPr>
          </a:p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chemeClr val="accent2"/>
                </a:solidFill>
              </a:rPr>
              <a:t>O IVA assim liquidado pode ser deduzido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069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Text Box 2"/>
          <p:cNvSpPr txBox="1">
            <a:spLocks noChangeArrowheads="1"/>
          </p:cNvSpPr>
          <p:nvPr/>
        </p:nvSpPr>
        <p:spPr bwMode="auto">
          <a:xfrm>
            <a:off x="468313" y="692150"/>
            <a:ext cx="8207375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800">
                <a:solidFill>
                  <a:schemeClr val="accent2"/>
                </a:solidFill>
              </a:rPr>
              <a:t>Neste caso, o revendedor português não pode</a:t>
            </a:r>
            <a:r>
              <a:rPr lang="pt-PT" sz="2800"/>
              <a:t>, face ao que dispõe o nº 1 do art. 3º do Regime Especial dos Bens em Segunda Mão, </a:t>
            </a:r>
            <a:r>
              <a:rPr lang="pt-PT" sz="2800">
                <a:solidFill>
                  <a:schemeClr val="accent2"/>
                </a:solidFill>
              </a:rPr>
              <a:t>utilizar na revenda da viatura o regime da margem</a:t>
            </a:r>
            <a:r>
              <a:rPr lang="pt-PT" sz="2800">
                <a:solidFill>
                  <a:schemeClr val="hlink"/>
                </a:solidFill>
              </a:rPr>
              <a:t> </a:t>
            </a:r>
          </a:p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800"/>
              <a:t>Assim, e uma vez que o preço de venda, sem IVA, é de € 25 000</a:t>
            </a:r>
          </a:p>
        </p:txBody>
      </p:sp>
      <p:sp>
        <p:nvSpPr>
          <p:cNvPr id="372739" name="Text Box 3"/>
          <p:cNvSpPr txBox="1">
            <a:spLocks noChangeArrowheads="1"/>
          </p:cNvSpPr>
          <p:nvPr/>
        </p:nvSpPr>
        <p:spPr bwMode="auto">
          <a:xfrm>
            <a:off x="395288" y="4868863"/>
            <a:ext cx="84248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endParaRPr lang="pt-PT" sz="1800" b="0"/>
          </a:p>
        </p:txBody>
      </p:sp>
      <p:sp>
        <p:nvSpPr>
          <p:cNvPr id="372740" name="Text Box 4"/>
          <p:cNvSpPr txBox="1">
            <a:spLocks noChangeArrowheads="1"/>
          </p:cNvSpPr>
          <p:nvPr/>
        </p:nvSpPr>
        <p:spPr bwMode="auto">
          <a:xfrm>
            <a:off x="539750" y="4581525"/>
            <a:ext cx="8135938" cy="2100263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A factura deve ser emitida da seguinte forma: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	</a:t>
            </a:r>
            <a:r>
              <a:rPr lang="pt-PT" sz="2400">
                <a:solidFill>
                  <a:schemeClr val="bg2"/>
                </a:solidFill>
              </a:rPr>
              <a:t>Viatura matrícula X …………… 25 000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	IVA (à taxa de 20%)………….…  </a:t>
            </a:r>
            <a:r>
              <a:rPr lang="pt-PT" sz="2400" u="sng">
                <a:solidFill>
                  <a:schemeClr val="bg2"/>
                </a:solidFill>
              </a:rPr>
              <a:t> 5 000</a:t>
            </a:r>
            <a:r>
              <a:rPr lang="pt-PT" sz="2400">
                <a:solidFill>
                  <a:schemeClr val="bg2"/>
                </a:solidFill>
              </a:rPr>
              <a:t> 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					          30 000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72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2738" grpId="0"/>
      <p:bldP spid="372740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400" y="304800"/>
            <a:ext cx="5842000" cy="500063"/>
          </a:xfrm>
        </p:spPr>
        <p:txBody>
          <a:bodyPr/>
          <a:lstStyle/>
          <a:p>
            <a:r>
              <a:rPr lang="pt-PT" b="0">
                <a:solidFill>
                  <a:schemeClr val="accent2"/>
                </a:solidFill>
              </a:rPr>
              <a:t>2º  CASO</a:t>
            </a:r>
          </a:p>
        </p:txBody>
      </p:sp>
      <p:sp>
        <p:nvSpPr>
          <p:cNvPr id="44339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412875"/>
            <a:ext cx="8064500" cy="1368425"/>
          </a:xfrm>
          <a:solidFill>
            <a:srgbClr val="EAEAEA"/>
          </a:solidFill>
          <a:ln/>
        </p:spPr>
        <p:txBody>
          <a:bodyPr/>
          <a:lstStyle/>
          <a:p>
            <a:pPr marL="447675" indent="-447675">
              <a:lnSpc>
                <a:spcPct val="90000"/>
              </a:lnSpc>
            </a:pPr>
            <a:r>
              <a:rPr lang="pt-PT" sz="2800" b="1">
                <a:solidFill>
                  <a:schemeClr val="hlink"/>
                </a:solidFill>
                <a:effectLst/>
              </a:rPr>
              <a:t>Imagine-se que a viatura do 1º caso foi adquirida por uma empresa têxtil para o seu imobilizado</a:t>
            </a:r>
            <a:endParaRPr lang="pt-PT" sz="2800" b="1">
              <a:effectLst/>
            </a:endParaRPr>
          </a:p>
        </p:txBody>
      </p:sp>
      <p:sp>
        <p:nvSpPr>
          <p:cNvPr id="443396" name="Text Box 4"/>
          <p:cNvSpPr txBox="1">
            <a:spLocks noChangeArrowheads="1"/>
          </p:cNvSpPr>
          <p:nvPr/>
        </p:nvSpPr>
        <p:spPr bwMode="auto">
          <a:xfrm>
            <a:off x="395288" y="3141663"/>
            <a:ext cx="8208962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400"/>
              <a:t>A situação seria tratada exactamente da mesma forma, sendo igualmente necessário saber qual o regime praticado pelo revendedor alemão</a:t>
            </a:r>
          </a:p>
          <a:p>
            <a:pPr marL="365125" indent="-365125" algn="l" eaLnBrk="1" hangingPunct="1">
              <a:spcBef>
                <a:spcPct val="50000"/>
              </a:spcBef>
              <a:buFontTx/>
              <a:buChar char="•"/>
            </a:pPr>
            <a:r>
              <a:rPr lang="pt-PT" sz="2400"/>
              <a:t>A única diferença é a de que, caso seja devido IVA pela aquisição intracomunitária efectuada, pelo facto de o revendedor alemão ter utilizado o regime geral, esse IVA não poderá, atendendo ao tipo de viatura, ser deduzido.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339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02" name="Text Box 2"/>
          <p:cNvSpPr txBox="1">
            <a:spLocks noChangeArrowheads="1"/>
          </p:cNvSpPr>
          <p:nvPr/>
        </p:nvSpPr>
        <p:spPr bwMode="auto">
          <a:xfrm>
            <a:off x="3132138" y="3716338"/>
            <a:ext cx="5184775" cy="1960562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pt-PT" sz="1200" b="0">
              <a:solidFill>
                <a:schemeClr val="accent2"/>
              </a:solidFill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pt-PT" sz="3600" b="0">
                <a:solidFill>
                  <a:schemeClr val="accent2"/>
                </a:solidFill>
                <a:latin typeface="Arial Black" pitchFamily="34" charset="0"/>
              </a:rPr>
              <a:t>OPERAÇÕES TRIANGULARES</a:t>
            </a:r>
          </a:p>
          <a:p>
            <a:pPr eaLnBrk="1" hangingPunct="1">
              <a:spcBef>
                <a:spcPct val="50000"/>
              </a:spcBef>
            </a:pPr>
            <a:endParaRPr lang="pt-PT" sz="1200" b="0">
              <a:solidFill>
                <a:schemeClr val="accent2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826" name="Text Box 2"/>
          <p:cNvSpPr txBox="1">
            <a:spLocks noChangeArrowheads="1"/>
          </p:cNvSpPr>
          <p:nvPr/>
        </p:nvSpPr>
        <p:spPr bwMode="auto">
          <a:xfrm>
            <a:off x="1979613" y="4076700"/>
            <a:ext cx="6337300" cy="18065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pt-PT" sz="1200" b="0">
              <a:solidFill>
                <a:schemeClr val="accent2"/>
              </a:solidFill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pt-PT" sz="3200" b="0">
                <a:solidFill>
                  <a:schemeClr val="accent2"/>
                </a:solidFill>
                <a:latin typeface="Arial Black" pitchFamily="34" charset="0"/>
              </a:rPr>
              <a:t>A OPERAÇÃO TRIANGULAR PROPRIAMENTE DITA</a:t>
            </a:r>
          </a:p>
          <a:p>
            <a:pPr eaLnBrk="1" hangingPunct="1">
              <a:spcBef>
                <a:spcPct val="50000"/>
              </a:spcBef>
            </a:pPr>
            <a:endParaRPr lang="pt-PT" sz="1200" b="0">
              <a:solidFill>
                <a:schemeClr val="accent2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850" name="Text Box 2"/>
          <p:cNvSpPr txBox="1">
            <a:spLocks noChangeArrowheads="1"/>
          </p:cNvSpPr>
          <p:nvPr/>
        </p:nvSpPr>
        <p:spPr bwMode="auto">
          <a:xfrm>
            <a:off x="539750" y="2286000"/>
            <a:ext cx="2508250" cy="466725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100000">
                <a:srgbClr val="00EE00"/>
              </a:gs>
            </a:gsLst>
            <a:lin ang="18900000" scaled="1"/>
          </a:gradFill>
          <a:ln w="952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 anchorCtr="1"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  <a:latin typeface="Times New Roman" pitchFamily="18" charset="0"/>
              </a:rPr>
              <a:t>A (PORTUGAL)</a:t>
            </a:r>
            <a:endParaRPr lang="pt-PT" sz="2400">
              <a:solidFill>
                <a:schemeClr val="bg2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62851" name="Text Box 3"/>
          <p:cNvSpPr txBox="1">
            <a:spLocks noChangeArrowheads="1"/>
          </p:cNvSpPr>
          <p:nvPr/>
        </p:nvSpPr>
        <p:spPr bwMode="auto">
          <a:xfrm>
            <a:off x="3132138" y="533400"/>
            <a:ext cx="2201862" cy="466725"/>
          </a:xfrm>
          <a:prstGeom prst="rect">
            <a:avLst/>
          </a:prstGeom>
          <a:solidFill>
            <a:srgbClr val="00EE00"/>
          </a:solidFill>
          <a:ln w="952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 anchorCtr="1"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rgbClr val="CC3300"/>
                </a:solidFill>
                <a:latin typeface="Times New Roman" pitchFamily="18" charset="0"/>
              </a:rPr>
              <a:t>B (IRLANDA)</a:t>
            </a:r>
            <a:endParaRPr lang="pt-PT" sz="2400">
              <a:solidFill>
                <a:srgbClr val="CC33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62852" name="Text Box 4"/>
          <p:cNvSpPr txBox="1">
            <a:spLocks noChangeArrowheads="1"/>
          </p:cNvSpPr>
          <p:nvPr/>
        </p:nvSpPr>
        <p:spPr bwMode="auto">
          <a:xfrm>
            <a:off x="250825" y="3213100"/>
            <a:ext cx="8893175" cy="3378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A empresa portuguesa não efectua uma aquisição intra-comunitária de bens.</a:t>
            </a:r>
          </a:p>
          <a:p>
            <a:pPr algn="just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Deve, no entanto, incluir o valor da Factura 1 no campo 10 da declaração periódica, sem inscrever qualquer valor no campo 11.</a:t>
            </a:r>
          </a:p>
          <a:p>
            <a:pPr algn="just"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</a:rPr>
              <a:t>Deve, ainda, inscrever o valor da Factura 2 no anexo recapitulativo, como uma </a:t>
            </a:r>
            <a:r>
              <a:rPr lang="pt-PT" sz="2400">
                <a:solidFill>
                  <a:schemeClr val="tx2"/>
                </a:solidFill>
              </a:rPr>
              <a:t>operação do tipo 4</a:t>
            </a:r>
            <a:r>
              <a:rPr lang="pt-PT" sz="2400">
                <a:solidFill>
                  <a:schemeClr val="accent2"/>
                </a:solidFill>
              </a:rPr>
              <a:t>, sem incluir o respectivo valor no campo 7 da declaração periódica.</a:t>
            </a:r>
          </a:p>
        </p:txBody>
      </p:sp>
      <p:sp>
        <p:nvSpPr>
          <p:cNvPr id="462853" name="Text Box 5"/>
          <p:cNvSpPr txBox="1">
            <a:spLocks noChangeArrowheads="1"/>
          </p:cNvSpPr>
          <p:nvPr/>
        </p:nvSpPr>
        <p:spPr bwMode="auto">
          <a:xfrm>
            <a:off x="6096000" y="2286000"/>
            <a:ext cx="1931988" cy="466725"/>
          </a:xfrm>
          <a:prstGeom prst="rect">
            <a:avLst/>
          </a:prstGeom>
          <a:solidFill>
            <a:srgbClr val="66CCFF"/>
          </a:solidFill>
          <a:ln w="9525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 anchorCtr="1"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>
                <a:solidFill>
                  <a:schemeClr val="bg1"/>
                </a:solidFill>
                <a:latin typeface="Times New Roman" pitchFamily="18" charset="0"/>
              </a:rPr>
              <a:t>C (ITÁLIA)</a:t>
            </a:r>
            <a:endParaRPr lang="pt-PT" sz="2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462854" name="Line 6"/>
          <p:cNvSpPr>
            <a:spLocks noChangeShapeType="1"/>
          </p:cNvSpPr>
          <p:nvPr/>
        </p:nvSpPr>
        <p:spPr bwMode="auto">
          <a:xfrm flipH="1">
            <a:off x="2057400" y="1066800"/>
            <a:ext cx="2057400" cy="114300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lg" len="lg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2855" name="Line 7"/>
          <p:cNvSpPr>
            <a:spLocks noChangeShapeType="1"/>
          </p:cNvSpPr>
          <p:nvPr/>
        </p:nvSpPr>
        <p:spPr bwMode="auto">
          <a:xfrm>
            <a:off x="3048000" y="2514600"/>
            <a:ext cx="3048000" cy="0"/>
          </a:xfrm>
          <a:prstGeom prst="line">
            <a:avLst/>
          </a:prstGeom>
          <a:noFill/>
          <a:ln w="38100" cap="sq">
            <a:solidFill>
              <a:schemeClr val="accent2"/>
            </a:solidFill>
            <a:round/>
            <a:headEnd type="none" w="sm" len="sm"/>
            <a:tailEnd type="triangle" w="lg" len="lg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2856" name="Line 8"/>
          <p:cNvSpPr>
            <a:spLocks noChangeShapeType="1"/>
          </p:cNvSpPr>
          <p:nvPr/>
        </p:nvSpPr>
        <p:spPr bwMode="auto">
          <a:xfrm>
            <a:off x="4572000" y="1066800"/>
            <a:ext cx="2209800" cy="1143000"/>
          </a:xfrm>
          <a:prstGeom prst="line">
            <a:avLst/>
          </a:prstGeom>
          <a:noFill/>
          <a:ln w="38100">
            <a:solidFill>
              <a:srgbClr val="CCCCFF"/>
            </a:solidFill>
            <a:prstDash val="dash"/>
            <a:round/>
            <a:headEnd type="none" w="sm" len="sm"/>
            <a:tailEnd type="triangle" w="lg" len="lg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2857" name="Text Box 9"/>
          <p:cNvSpPr txBox="1">
            <a:spLocks noChangeArrowheads="1"/>
          </p:cNvSpPr>
          <p:nvPr/>
        </p:nvSpPr>
        <p:spPr bwMode="auto">
          <a:xfrm>
            <a:off x="3733800" y="2057400"/>
            <a:ext cx="15240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Factura 2</a:t>
            </a:r>
          </a:p>
        </p:txBody>
      </p:sp>
      <p:sp>
        <p:nvSpPr>
          <p:cNvPr id="462858" name="Text Box 10"/>
          <p:cNvSpPr txBox="1">
            <a:spLocks noChangeArrowheads="1"/>
          </p:cNvSpPr>
          <p:nvPr/>
        </p:nvSpPr>
        <p:spPr bwMode="auto">
          <a:xfrm>
            <a:off x="1905000" y="1219200"/>
            <a:ext cx="15240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Factura 1</a:t>
            </a:r>
          </a:p>
        </p:txBody>
      </p:sp>
      <p:sp>
        <p:nvSpPr>
          <p:cNvPr id="462859" name="Text Box 11"/>
          <p:cNvSpPr txBox="1">
            <a:spLocks noChangeArrowheads="1"/>
          </p:cNvSpPr>
          <p:nvPr/>
        </p:nvSpPr>
        <p:spPr bwMode="auto">
          <a:xfrm>
            <a:off x="5486400" y="1219200"/>
            <a:ext cx="990600" cy="39687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>
                <a:solidFill>
                  <a:srgbClr val="CC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Bens</a:t>
            </a:r>
            <a:endParaRPr lang="pt-PT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2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2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2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62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2852" grpId="0" autoUpdateAnimBg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874" name="Text Box 2"/>
          <p:cNvSpPr txBox="1">
            <a:spLocks noChangeArrowheads="1"/>
          </p:cNvSpPr>
          <p:nvPr/>
        </p:nvSpPr>
        <p:spPr bwMode="auto">
          <a:xfrm>
            <a:off x="1979613" y="4076700"/>
            <a:ext cx="6337300" cy="1806575"/>
          </a:xfrm>
          <a:prstGeom prst="rect">
            <a:avLst/>
          </a:prstGeom>
          <a:solidFill>
            <a:schemeClr val="accent1"/>
          </a:solidFill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pt-PT" sz="1200" b="0">
              <a:solidFill>
                <a:schemeClr val="accent2"/>
              </a:solidFill>
              <a:latin typeface="Arial Black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pt-PT" sz="3200" b="0">
                <a:solidFill>
                  <a:schemeClr val="accent2"/>
                </a:solidFill>
                <a:latin typeface="Arial Black" pitchFamily="34" charset="0"/>
              </a:rPr>
              <a:t>AS “FALSAS” OPERAÇÕES TRIANGULARES</a:t>
            </a:r>
          </a:p>
          <a:p>
            <a:pPr eaLnBrk="1" hangingPunct="1">
              <a:spcBef>
                <a:spcPct val="50000"/>
              </a:spcBef>
            </a:pPr>
            <a:endParaRPr lang="pt-PT" sz="1200" b="0">
              <a:solidFill>
                <a:schemeClr val="accent2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898" name="Rectangle 2" descr="Papel de jornal"/>
          <p:cNvSpPr>
            <a:spLocks noChangeArrowheads="1"/>
          </p:cNvSpPr>
          <p:nvPr/>
        </p:nvSpPr>
        <p:spPr bwMode="auto">
          <a:xfrm>
            <a:off x="304800" y="228600"/>
            <a:ext cx="8534400" cy="186531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1ª situação</a:t>
            </a:r>
          </a:p>
          <a:p>
            <a:pPr algn="just"/>
            <a:r>
              <a:rPr lang="pt-PT" sz="2200">
                <a:solidFill>
                  <a:schemeClr val="bg2"/>
                </a:solidFill>
                <a:latin typeface="Times New Roman" pitchFamily="18" charset="0"/>
              </a:rPr>
              <a:t>Operação totalmente efectuada no interior da comunidade.</a:t>
            </a:r>
          </a:p>
          <a:p>
            <a:pPr algn="just"/>
            <a:r>
              <a:rPr lang="pt-PT" sz="2200">
                <a:solidFill>
                  <a:schemeClr val="bg2"/>
                </a:solidFill>
                <a:latin typeface="Times New Roman" pitchFamily="18" charset="0"/>
              </a:rPr>
              <a:t>D, sujeito passivo português factura a E, que está estabelecido num país terceiro, mas os bens são enviados directamente para F, estabelecido na Holanda.  </a:t>
            </a:r>
          </a:p>
        </p:txBody>
      </p:sp>
      <p:sp>
        <p:nvSpPr>
          <p:cNvPr id="464899" name="Rectangle 3"/>
          <p:cNvSpPr>
            <a:spLocks noChangeArrowheads="1"/>
          </p:cNvSpPr>
          <p:nvPr/>
        </p:nvSpPr>
        <p:spPr bwMode="auto">
          <a:xfrm>
            <a:off x="0" y="4876800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 marL="228600" lvl="1" algn="l"/>
            <a:r>
              <a:rPr lang="pt-PT" u="sng"/>
              <a:t>E</a:t>
            </a:r>
            <a:r>
              <a:rPr lang="pt-PT"/>
              <a:t> estabelecido num país terceiro, tem de se registar ou nomear representante em Portugal, na Holanda, ou em qualquer outro Estado membro.</a:t>
            </a:r>
          </a:p>
          <a:p>
            <a:pPr marL="228600" lvl="1" algn="l"/>
            <a:r>
              <a:rPr lang="pt-PT"/>
              <a:t>Caso </a:t>
            </a:r>
            <a:r>
              <a:rPr lang="pt-PT" u="sng"/>
              <a:t>E</a:t>
            </a:r>
            <a:r>
              <a:rPr lang="pt-PT"/>
              <a:t> se registe num Estado membro 2 (diferente do de </a:t>
            </a:r>
            <a:r>
              <a:rPr lang="pt-PT" u="sng"/>
              <a:t>D</a:t>
            </a:r>
            <a:r>
              <a:rPr lang="pt-PT"/>
              <a:t> ou de </a:t>
            </a:r>
            <a:r>
              <a:rPr lang="pt-PT" u="sng"/>
              <a:t>F</a:t>
            </a:r>
            <a:r>
              <a:rPr lang="pt-PT"/>
              <a:t>), e utilize esse número na operação de compra e de venda,  são aplicadas as normas de simplificação, desde que indique o </a:t>
            </a:r>
            <a:r>
              <a:rPr lang="pt-PT" u="sng"/>
              <a:t>F</a:t>
            </a:r>
            <a:r>
              <a:rPr lang="pt-PT"/>
              <a:t> como devedor do IVA</a:t>
            </a:r>
          </a:p>
        </p:txBody>
      </p:sp>
      <p:sp>
        <p:nvSpPr>
          <p:cNvPr id="464900" name="Text Box 4"/>
          <p:cNvSpPr txBox="1">
            <a:spLocks noChangeArrowheads="1"/>
          </p:cNvSpPr>
          <p:nvPr/>
        </p:nvSpPr>
        <p:spPr bwMode="auto">
          <a:xfrm>
            <a:off x="3203575" y="4221163"/>
            <a:ext cx="2520950" cy="485775"/>
          </a:xfrm>
          <a:prstGeom prst="rect">
            <a:avLst/>
          </a:prstGeom>
          <a:solidFill>
            <a:srgbClr val="FF66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1"/>
                </a:solidFill>
              </a:rPr>
              <a:t>F (HOLANDA)</a:t>
            </a:r>
            <a:endParaRPr lang="pt-PT" sz="2400" b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64901" name="Text Box 5"/>
          <p:cNvSpPr txBox="1">
            <a:spLocks noChangeArrowheads="1"/>
          </p:cNvSpPr>
          <p:nvPr/>
        </p:nvSpPr>
        <p:spPr bwMode="auto">
          <a:xfrm>
            <a:off x="6400800" y="2362200"/>
            <a:ext cx="2492375" cy="485775"/>
          </a:xfrm>
          <a:prstGeom prst="rect">
            <a:avLst/>
          </a:prstGeom>
          <a:solidFill>
            <a:srgbClr val="66CCFF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1"/>
                </a:solidFill>
              </a:rPr>
              <a:t>E (Suíça)</a:t>
            </a:r>
            <a:endParaRPr lang="pt-PT" sz="2400" b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64902" name="Line 6"/>
          <p:cNvSpPr>
            <a:spLocks noChangeShapeType="1"/>
          </p:cNvSpPr>
          <p:nvPr/>
        </p:nvSpPr>
        <p:spPr bwMode="auto">
          <a:xfrm>
            <a:off x="1187450" y="2852738"/>
            <a:ext cx="2305050" cy="1296987"/>
          </a:xfrm>
          <a:prstGeom prst="line">
            <a:avLst/>
          </a:prstGeom>
          <a:noFill/>
          <a:ln w="76200">
            <a:solidFill>
              <a:schemeClr val="accent2"/>
            </a:solidFill>
            <a:prstDash val="dash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4903" name="Line 7"/>
          <p:cNvSpPr>
            <a:spLocks noChangeShapeType="1"/>
          </p:cNvSpPr>
          <p:nvPr/>
        </p:nvSpPr>
        <p:spPr bwMode="auto">
          <a:xfrm flipH="1">
            <a:off x="5003800" y="2852738"/>
            <a:ext cx="2663825" cy="1295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4904" name="Line 8"/>
          <p:cNvSpPr>
            <a:spLocks noChangeShapeType="1"/>
          </p:cNvSpPr>
          <p:nvPr/>
        </p:nvSpPr>
        <p:spPr bwMode="auto">
          <a:xfrm>
            <a:off x="2700338" y="2565400"/>
            <a:ext cx="3624262" cy="2540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4905" name="Text Box 9"/>
          <p:cNvSpPr txBox="1">
            <a:spLocks noChangeArrowheads="1"/>
          </p:cNvSpPr>
          <p:nvPr/>
        </p:nvSpPr>
        <p:spPr bwMode="auto">
          <a:xfrm>
            <a:off x="3492500" y="2708275"/>
            <a:ext cx="15843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1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4906" name="Text Box 10"/>
          <p:cNvSpPr txBox="1">
            <a:spLocks noChangeArrowheads="1"/>
          </p:cNvSpPr>
          <p:nvPr/>
        </p:nvSpPr>
        <p:spPr bwMode="auto">
          <a:xfrm>
            <a:off x="1143000" y="3657600"/>
            <a:ext cx="1371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4907" name="Text Box 11"/>
          <p:cNvSpPr txBox="1">
            <a:spLocks noChangeArrowheads="1"/>
          </p:cNvSpPr>
          <p:nvPr/>
        </p:nvSpPr>
        <p:spPr bwMode="auto">
          <a:xfrm>
            <a:off x="6300788" y="3573463"/>
            <a:ext cx="14398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2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4908" name="Text Box 12"/>
          <p:cNvSpPr txBox="1">
            <a:spLocks noChangeArrowheads="1"/>
          </p:cNvSpPr>
          <p:nvPr/>
        </p:nvSpPr>
        <p:spPr bwMode="auto">
          <a:xfrm>
            <a:off x="323850" y="2349500"/>
            <a:ext cx="2303463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  <a:latin typeface="Times New Roman" pitchFamily="18" charset="0"/>
              </a:rPr>
              <a:t>D (PORTUGAL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64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4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4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64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4899" grpId="0" autoUpdateAnimBg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922" name="Rectangle 2" descr="Papel de carta especial"/>
          <p:cNvSpPr>
            <a:spLocks noChangeArrowheads="1"/>
          </p:cNvSpPr>
          <p:nvPr/>
        </p:nvSpPr>
        <p:spPr bwMode="auto">
          <a:xfrm>
            <a:off x="304800" y="549275"/>
            <a:ext cx="8534400" cy="15303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2ª situação</a:t>
            </a:r>
            <a:endParaRPr lang="pt-PT" sz="2800">
              <a:solidFill>
                <a:schemeClr val="bg2"/>
              </a:solidFill>
            </a:endParaRPr>
          </a:p>
          <a:p>
            <a:pPr algn="l"/>
            <a:r>
              <a:rPr lang="pt-PT" sz="2200">
                <a:solidFill>
                  <a:schemeClr val="bg2"/>
                </a:solidFill>
              </a:rPr>
              <a:t>G, estabelecido em Portugal, exporta bens para  I, estabelecido na Suíça, mas factura a H que está estabelecido na Itália</a:t>
            </a:r>
          </a:p>
        </p:txBody>
      </p:sp>
      <p:sp>
        <p:nvSpPr>
          <p:cNvPr id="465923" name="Text Box 3"/>
          <p:cNvSpPr txBox="1">
            <a:spLocks noChangeArrowheads="1"/>
          </p:cNvSpPr>
          <p:nvPr/>
        </p:nvSpPr>
        <p:spPr bwMode="auto">
          <a:xfrm>
            <a:off x="7019925" y="3276600"/>
            <a:ext cx="1590675" cy="485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1"/>
                </a:solidFill>
              </a:rPr>
              <a:t>H (Itália)</a:t>
            </a:r>
            <a:endParaRPr lang="pt-PT" sz="2400" b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65924" name="Text Box 4"/>
          <p:cNvSpPr txBox="1">
            <a:spLocks noChangeArrowheads="1"/>
          </p:cNvSpPr>
          <p:nvPr/>
        </p:nvSpPr>
        <p:spPr bwMode="auto">
          <a:xfrm>
            <a:off x="250825" y="3276600"/>
            <a:ext cx="2520950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G (PORTUGAL)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65925" name="Text Box 5"/>
          <p:cNvSpPr txBox="1">
            <a:spLocks noChangeArrowheads="1"/>
          </p:cNvSpPr>
          <p:nvPr/>
        </p:nvSpPr>
        <p:spPr bwMode="auto">
          <a:xfrm>
            <a:off x="3059113" y="5181600"/>
            <a:ext cx="2376487" cy="485775"/>
          </a:xfrm>
          <a:prstGeom prst="rect">
            <a:avLst/>
          </a:prstGeom>
          <a:solidFill>
            <a:srgbClr val="66CCFF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I (Suíça)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65926" name="Line 6"/>
          <p:cNvSpPr>
            <a:spLocks noChangeShapeType="1"/>
          </p:cNvSpPr>
          <p:nvPr/>
        </p:nvSpPr>
        <p:spPr bwMode="auto">
          <a:xfrm>
            <a:off x="1258888" y="3789363"/>
            <a:ext cx="2592387" cy="1368425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5927" name="Line 7"/>
          <p:cNvSpPr>
            <a:spLocks noChangeShapeType="1"/>
          </p:cNvSpPr>
          <p:nvPr/>
        </p:nvSpPr>
        <p:spPr bwMode="auto">
          <a:xfrm flipH="1">
            <a:off x="4495800" y="3810000"/>
            <a:ext cx="3505200" cy="137160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5928" name="Line 8"/>
          <p:cNvSpPr>
            <a:spLocks noChangeShapeType="1"/>
          </p:cNvSpPr>
          <p:nvPr/>
        </p:nvSpPr>
        <p:spPr bwMode="auto">
          <a:xfrm>
            <a:off x="2771775" y="3500438"/>
            <a:ext cx="4105275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5929" name="Text Box 9"/>
          <p:cNvSpPr txBox="1">
            <a:spLocks noChangeArrowheads="1"/>
          </p:cNvSpPr>
          <p:nvPr/>
        </p:nvSpPr>
        <p:spPr bwMode="auto">
          <a:xfrm>
            <a:off x="3779838" y="3573463"/>
            <a:ext cx="12969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1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5930" name="Text Box 10"/>
          <p:cNvSpPr txBox="1">
            <a:spLocks noChangeArrowheads="1"/>
          </p:cNvSpPr>
          <p:nvPr/>
        </p:nvSpPr>
        <p:spPr bwMode="auto">
          <a:xfrm>
            <a:off x="1116013" y="4508500"/>
            <a:ext cx="14398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5931" name="Text Box 11"/>
          <p:cNvSpPr txBox="1">
            <a:spLocks noChangeArrowheads="1"/>
          </p:cNvSpPr>
          <p:nvPr/>
        </p:nvSpPr>
        <p:spPr bwMode="auto">
          <a:xfrm>
            <a:off x="6011863" y="4581525"/>
            <a:ext cx="14398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2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5932" name="Rectangle 12"/>
          <p:cNvSpPr>
            <a:spLocks noChangeArrowheads="1"/>
          </p:cNvSpPr>
          <p:nvPr/>
        </p:nvSpPr>
        <p:spPr bwMode="auto">
          <a:xfrm>
            <a:off x="381000" y="5876925"/>
            <a:ext cx="8439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 marL="228600" lvl="1" algn="l"/>
            <a:r>
              <a:rPr lang="pt-PT" sz="2400"/>
              <a:t>O débito de </a:t>
            </a:r>
            <a:r>
              <a:rPr lang="pt-PT" sz="2400" u="sng"/>
              <a:t>G</a:t>
            </a:r>
            <a:r>
              <a:rPr lang="pt-PT" sz="2400"/>
              <a:t> para </a:t>
            </a:r>
            <a:r>
              <a:rPr lang="pt-PT" sz="2400" u="sng"/>
              <a:t>H</a:t>
            </a:r>
            <a:r>
              <a:rPr lang="pt-PT" sz="2400"/>
              <a:t> está isento de IVA, uma vez que se verificou uma exportação para </a:t>
            </a:r>
            <a:r>
              <a:rPr lang="pt-PT" sz="2400" u="sng"/>
              <a:t>I</a:t>
            </a:r>
            <a:r>
              <a:rPr lang="pt-PT" sz="24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5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593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946" name="Rectangle 2" descr="Pergaminho"/>
          <p:cNvSpPr>
            <a:spLocks noChangeArrowheads="1"/>
          </p:cNvSpPr>
          <p:nvPr/>
        </p:nvSpPr>
        <p:spPr bwMode="auto">
          <a:xfrm>
            <a:off x="304800" y="549275"/>
            <a:ext cx="8534400" cy="16557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3ª situação</a:t>
            </a:r>
            <a:r>
              <a:rPr lang="pt-PT" sz="2400" b="0">
                <a:latin typeface="Times New Roman" pitchFamily="18" charset="0"/>
              </a:rPr>
              <a:t> </a:t>
            </a:r>
            <a:endParaRPr lang="pt-PT" sz="2400">
              <a:solidFill>
                <a:schemeClr val="bg2"/>
              </a:solidFill>
              <a:latin typeface="Times New Roman" pitchFamily="18" charset="0"/>
            </a:endParaRPr>
          </a:p>
          <a:p>
            <a:pPr algn="l"/>
            <a:r>
              <a:rPr lang="pt-PT" sz="2200" u="sng">
                <a:solidFill>
                  <a:schemeClr val="bg2"/>
                </a:solidFill>
              </a:rPr>
              <a:t>J</a:t>
            </a:r>
            <a:r>
              <a:rPr lang="pt-PT" sz="2200">
                <a:solidFill>
                  <a:schemeClr val="bg2"/>
                </a:solidFill>
              </a:rPr>
              <a:t>, estabelecido no Canadá, envia bens a </a:t>
            </a:r>
            <a:r>
              <a:rPr lang="pt-PT" sz="2200" u="sng">
                <a:solidFill>
                  <a:schemeClr val="bg2"/>
                </a:solidFill>
              </a:rPr>
              <a:t>L</a:t>
            </a:r>
            <a:r>
              <a:rPr lang="pt-PT" sz="2200">
                <a:solidFill>
                  <a:schemeClr val="bg2"/>
                </a:solidFill>
              </a:rPr>
              <a:t>, estabelecido em Portugal, mas factura esses bens a </a:t>
            </a:r>
            <a:r>
              <a:rPr lang="pt-PT" sz="2200" u="sng">
                <a:solidFill>
                  <a:schemeClr val="bg2"/>
                </a:solidFill>
              </a:rPr>
              <a:t>M</a:t>
            </a:r>
            <a:r>
              <a:rPr lang="pt-PT" sz="2200">
                <a:solidFill>
                  <a:schemeClr val="bg2"/>
                </a:solidFill>
              </a:rPr>
              <a:t>, que está estabelecido em França, que, por sua vez, os factura a </a:t>
            </a:r>
            <a:r>
              <a:rPr lang="pt-PT" sz="2200" u="sng">
                <a:solidFill>
                  <a:schemeClr val="bg2"/>
                </a:solidFill>
              </a:rPr>
              <a:t>L</a:t>
            </a:r>
            <a:r>
              <a:rPr lang="pt-PT" sz="2200">
                <a:solidFill>
                  <a:schemeClr val="bg2"/>
                </a:solidFill>
              </a:rPr>
              <a:t> </a:t>
            </a:r>
          </a:p>
        </p:txBody>
      </p:sp>
      <p:sp>
        <p:nvSpPr>
          <p:cNvPr id="466947" name="Rectangle 3"/>
          <p:cNvSpPr>
            <a:spLocks noChangeArrowheads="1"/>
          </p:cNvSpPr>
          <p:nvPr/>
        </p:nvSpPr>
        <p:spPr bwMode="auto">
          <a:xfrm>
            <a:off x="304800" y="5589588"/>
            <a:ext cx="844391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 marL="228600" lvl="1" algn="l"/>
            <a:r>
              <a:rPr lang="pt-PT" sz="2400" u="sng"/>
              <a:t>L</a:t>
            </a:r>
            <a:r>
              <a:rPr lang="pt-PT" sz="2400"/>
              <a:t>, faz uma importação de bens em Portugal. </a:t>
            </a:r>
          </a:p>
          <a:p>
            <a:pPr marL="228600" lvl="1" algn="l"/>
            <a:r>
              <a:rPr lang="pt-PT" sz="2400"/>
              <a:t>O débito de </a:t>
            </a:r>
            <a:r>
              <a:rPr lang="pt-PT" sz="2400" u="sng"/>
              <a:t>M</a:t>
            </a:r>
            <a:r>
              <a:rPr lang="pt-PT" sz="2400"/>
              <a:t> a </a:t>
            </a:r>
            <a:r>
              <a:rPr lang="pt-PT" sz="2400" u="sng"/>
              <a:t>L</a:t>
            </a:r>
            <a:r>
              <a:rPr lang="pt-PT" sz="2400"/>
              <a:t> está fora do campo de incidência do IVA.</a:t>
            </a:r>
          </a:p>
        </p:txBody>
      </p:sp>
      <p:sp>
        <p:nvSpPr>
          <p:cNvPr id="466948" name="Text Box 4"/>
          <p:cNvSpPr txBox="1">
            <a:spLocks noChangeArrowheads="1"/>
          </p:cNvSpPr>
          <p:nvPr/>
        </p:nvSpPr>
        <p:spPr bwMode="auto">
          <a:xfrm>
            <a:off x="228600" y="2667000"/>
            <a:ext cx="2471738" cy="485775"/>
          </a:xfrm>
          <a:prstGeom prst="rect">
            <a:avLst/>
          </a:prstGeom>
          <a:solidFill>
            <a:schemeClr val="tx1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J (Canadá)</a:t>
            </a:r>
            <a:endParaRPr lang="pt-PT" sz="2400" b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466949" name="Text Box 5"/>
          <p:cNvSpPr txBox="1">
            <a:spLocks noChangeArrowheads="1"/>
          </p:cNvSpPr>
          <p:nvPr/>
        </p:nvSpPr>
        <p:spPr bwMode="auto">
          <a:xfrm>
            <a:off x="6804025" y="2667000"/>
            <a:ext cx="1806575" cy="485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M (França)</a:t>
            </a:r>
            <a:endParaRPr lang="pt-PT" sz="2400" b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466950" name="Text Box 6"/>
          <p:cNvSpPr txBox="1">
            <a:spLocks noChangeArrowheads="1"/>
          </p:cNvSpPr>
          <p:nvPr/>
        </p:nvSpPr>
        <p:spPr bwMode="auto">
          <a:xfrm>
            <a:off x="3276600" y="4365625"/>
            <a:ext cx="2663825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L (PORTUGAL)</a:t>
            </a:r>
            <a:endParaRPr lang="pt-PT" sz="2400" b="0">
              <a:solidFill>
                <a:srgbClr val="FFCCCC"/>
              </a:solidFill>
              <a:latin typeface="Times New Roman" pitchFamily="18" charset="0"/>
            </a:endParaRPr>
          </a:p>
        </p:txBody>
      </p:sp>
      <p:sp>
        <p:nvSpPr>
          <p:cNvPr id="466951" name="Line 7"/>
          <p:cNvSpPr>
            <a:spLocks noChangeShapeType="1"/>
          </p:cNvSpPr>
          <p:nvPr/>
        </p:nvSpPr>
        <p:spPr bwMode="auto">
          <a:xfrm>
            <a:off x="1042988" y="3141663"/>
            <a:ext cx="2160587" cy="1511300"/>
          </a:xfrm>
          <a:prstGeom prst="line">
            <a:avLst/>
          </a:prstGeom>
          <a:noFill/>
          <a:ln w="38100">
            <a:solidFill>
              <a:schemeClr val="accent2"/>
            </a:solidFill>
            <a:prstDash val="dash"/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6952" name="Line 8"/>
          <p:cNvSpPr>
            <a:spLocks noChangeShapeType="1"/>
          </p:cNvSpPr>
          <p:nvPr/>
        </p:nvSpPr>
        <p:spPr bwMode="auto">
          <a:xfrm flipH="1">
            <a:off x="5940425" y="3213100"/>
            <a:ext cx="2251075" cy="1439863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6953" name="Line 9"/>
          <p:cNvSpPr>
            <a:spLocks noChangeShapeType="1"/>
          </p:cNvSpPr>
          <p:nvPr/>
        </p:nvSpPr>
        <p:spPr bwMode="auto">
          <a:xfrm flipV="1">
            <a:off x="2771775" y="2924175"/>
            <a:ext cx="403225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pt-PT"/>
          </a:p>
        </p:txBody>
      </p:sp>
      <p:sp>
        <p:nvSpPr>
          <p:cNvPr id="466954" name="Text Box 10"/>
          <p:cNvSpPr txBox="1">
            <a:spLocks noChangeArrowheads="1"/>
          </p:cNvSpPr>
          <p:nvPr/>
        </p:nvSpPr>
        <p:spPr bwMode="auto">
          <a:xfrm>
            <a:off x="3733800" y="3068638"/>
            <a:ext cx="1371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1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6955" name="Text Box 11"/>
          <p:cNvSpPr txBox="1">
            <a:spLocks noChangeArrowheads="1"/>
          </p:cNvSpPr>
          <p:nvPr/>
        </p:nvSpPr>
        <p:spPr bwMode="auto">
          <a:xfrm>
            <a:off x="1116013" y="4076700"/>
            <a:ext cx="17795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6956" name="Text Box 12"/>
          <p:cNvSpPr txBox="1">
            <a:spLocks noChangeArrowheads="1"/>
          </p:cNvSpPr>
          <p:nvPr/>
        </p:nvSpPr>
        <p:spPr bwMode="auto">
          <a:xfrm>
            <a:off x="6948488" y="4005263"/>
            <a:ext cx="18732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2</a:t>
            </a:r>
            <a:endParaRPr lang="pt-PT" sz="2400" b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6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6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6947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970" name="Rectangle 2" descr="Papel de carta especial"/>
          <p:cNvSpPr>
            <a:spLocks noChangeArrowheads="1"/>
          </p:cNvSpPr>
          <p:nvPr/>
        </p:nvSpPr>
        <p:spPr bwMode="auto">
          <a:xfrm>
            <a:off x="304800" y="620713"/>
            <a:ext cx="8534400" cy="15303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4ª situação</a:t>
            </a:r>
            <a:endParaRPr lang="pt-PT" sz="2800">
              <a:solidFill>
                <a:schemeClr val="bg2"/>
              </a:solidFill>
              <a:latin typeface="Times New Roman" pitchFamily="18" charset="0"/>
            </a:endParaRPr>
          </a:p>
          <a:p>
            <a:pPr algn="l"/>
            <a:r>
              <a:rPr lang="pt-PT" sz="2200" u="sng">
                <a:solidFill>
                  <a:schemeClr val="bg2"/>
                </a:solidFill>
              </a:rPr>
              <a:t>N</a:t>
            </a:r>
            <a:r>
              <a:rPr lang="pt-PT" sz="2200">
                <a:solidFill>
                  <a:schemeClr val="bg2"/>
                </a:solidFill>
              </a:rPr>
              <a:t>, estabelecido na Índia, factura bens a </a:t>
            </a:r>
            <a:r>
              <a:rPr lang="pt-PT" sz="2200" u="sng">
                <a:solidFill>
                  <a:schemeClr val="bg2"/>
                </a:solidFill>
              </a:rPr>
              <a:t>O</a:t>
            </a:r>
            <a:r>
              <a:rPr lang="pt-PT" sz="2200">
                <a:solidFill>
                  <a:schemeClr val="bg2"/>
                </a:solidFill>
              </a:rPr>
              <a:t>, estabelecido em Portugal, mas remete-os através da Holanda, onde são desalfandegados.</a:t>
            </a:r>
          </a:p>
        </p:txBody>
      </p:sp>
      <p:sp>
        <p:nvSpPr>
          <p:cNvPr id="467971" name="Text Box 3"/>
          <p:cNvSpPr txBox="1">
            <a:spLocks noChangeArrowheads="1"/>
          </p:cNvSpPr>
          <p:nvPr/>
        </p:nvSpPr>
        <p:spPr bwMode="auto">
          <a:xfrm>
            <a:off x="7019925" y="3276600"/>
            <a:ext cx="1590675" cy="485775"/>
          </a:xfrm>
          <a:prstGeom prst="rect">
            <a:avLst/>
          </a:prstGeom>
          <a:solidFill>
            <a:srgbClr val="FF66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Holanda</a:t>
            </a:r>
            <a:endParaRPr lang="pt-PT" sz="2400" b="0">
              <a:solidFill>
                <a:srgbClr val="FFCCCC"/>
              </a:solidFill>
              <a:latin typeface="Times New Roman" pitchFamily="18" charset="0"/>
            </a:endParaRPr>
          </a:p>
        </p:txBody>
      </p:sp>
      <p:sp>
        <p:nvSpPr>
          <p:cNvPr id="467972" name="Text Box 4"/>
          <p:cNvSpPr txBox="1">
            <a:spLocks noChangeArrowheads="1"/>
          </p:cNvSpPr>
          <p:nvPr/>
        </p:nvSpPr>
        <p:spPr bwMode="auto">
          <a:xfrm>
            <a:off x="250825" y="3276600"/>
            <a:ext cx="2520950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O (PORTUGAL)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67973" name="Text Box 5"/>
          <p:cNvSpPr txBox="1">
            <a:spLocks noChangeArrowheads="1"/>
          </p:cNvSpPr>
          <p:nvPr/>
        </p:nvSpPr>
        <p:spPr bwMode="auto">
          <a:xfrm>
            <a:off x="2771775" y="5181600"/>
            <a:ext cx="2447925" cy="485775"/>
          </a:xfrm>
          <a:prstGeom prst="rect">
            <a:avLst/>
          </a:prstGeom>
          <a:solidFill>
            <a:srgbClr val="FFFF99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N (Índia)</a:t>
            </a:r>
            <a:endParaRPr lang="pt-PT" sz="2400" b="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467974" name="Text Box 6"/>
          <p:cNvSpPr txBox="1">
            <a:spLocks noChangeArrowheads="1"/>
          </p:cNvSpPr>
          <p:nvPr/>
        </p:nvSpPr>
        <p:spPr bwMode="auto">
          <a:xfrm>
            <a:off x="3505200" y="3581400"/>
            <a:ext cx="1371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</a:p>
        </p:txBody>
      </p:sp>
      <p:sp>
        <p:nvSpPr>
          <p:cNvPr id="467975" name="Text Box 7"/>
          <p:cNvSpPr txBox="1">
            <a:spLocks noChangeArrowheads="1"/>
          </p:cNvSpPr>
          <p:nvPr/>
        </p:nvSpPr>
        <p:spPr bwMode="auto">
          <a:xfrm>
            <a:off x="611188" y="4508500"/>
            <a:ext cx="167481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</a:t>
            </a:r>
          </a:p>
        </p:txBody>
      </p:sp>
      <p:sp>
        <p:nvSpPr>
          <p:cNvPr id="467976" name="Text Box 8"/>
          <p:cNvSpPr txBox="1">
            <a:spLocks noChangeArrowheads="1"/>
          </p:cNvSpPr>
          <p:nvPr/>
        </p:nvSpPr>
        <p:spPr bwMode="auto">
          <a:xfrm>
            <a:off x="6156325" y="4581525"/>
            <a:ext cx="14398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 Bens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7977" name="Rectangle 9"/>
          <p:cNvSpPr>
            <a:spLocks noChangeArrowheads="1"/>
          </p:cNvSpPr>
          <p:nvPr/>
        </p:nvSpPr>
        <p:spPr bwMode="auto">
          <a:xfrm>
            <a:off x="381000" y="5876925"/>
            <a:ext cx="8439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 marL="228600" lvl="1" algn="l"/>
            <a:r>
              <a:rPr lang="pt-PT" sz="2400"/>
              <a:t>A empresa portuguesa </a:t>
            </a:r>
            <a:r>
              <a:rPr lang="pt-PT" sz="2400" u="sng"/>
              <a:t>O</a:t>
            </a:r>
            <a:r>
              <a:rPr lang="pt-PT" sz="2400"/>
              <a:t> efectua, neste caso, uma aquisição intracomunitária de bens, sujeita a IVA</a:t>
            </a:r>
          </a:p>
        </p:txBody>
      </p:sp>
      <p:sp>
        <p:nvSpPr>
          <p:cNvPr id="467978" name="Line 10"/>
          <p:cNvSpPr>
            <a:spLocks noChangeShapeType="1"/>
          </p:cNvSpPr>
          <p:nvPr/>
        </p:nvSpPr>
        <p:spPr bwMode="auto">
          <a:xfrm flipH="1" flipV="1">
            <a:off x="1258888" y="3789363"/>
            <a:ext cx="2376487" cy="1368425"/>
          </a:xfrm>
          <a:prstGeom prst="line">
            <a:avLst/>
          </a:prstGeom>
          <a:noFill/>
          <a:ln w="76200">
            <a:solidFill>
              <a:schemeClr val="accent2"/>
            </a:solidFill>
            <a:prstDash val="dash"/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67979" name="Line 11"/>
          <p:cNvSpPr>
            <a:spLocks noChangeShapeType="1"/>
          </p:cNvSpPr>
          <p:nvPr/>
        </p:nvSpPr>
        <p:spPr bwMode="auto">
          <a:xfrm flipV="1">
            <a:off x="4427538" y="3860800"/>
            <a:ext cx="3240087" cy="1296988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67980" name="Line 12"/>
          <p:cNvSpPr>
            <a:spLocks noChangeShapeType="1"/>
          </p:cNvSpPr>
          <p:nvPr/>
        </p:nvSpPr>
        <p:spPr bwMode="auto">
          <a:xfrm flipH="1">
            <a:off x="2771775" y="3500438"/>
            <a:ext cx="4248150" cy="0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none" w="sm" len="sm"/>
            <a:tailEnd type="triangle" w="sm" len="sm"/>
          </a:ln>
          <a:effectLst/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67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797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994" name="Rectangle 2" descr="Papel de carta especial"/>
          <p:cNvSpPr>
            <a:spLocks noChangeArrowheads="1"/>
          </p:cNvSpPr>
          <p:nvPr/>
        </p:nvSpPr>
        <p:spPr bwMode="auto">
          <a:xfrm>
            <a:off x="304800" y="620713"/>
            <a:ext cx="8534400" cy="15303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5ª situação</a:t>
            </a:r>
            <a:endParaRPr lang="pt-PT" sz="2800">
              <a:solidFill>
                <a:schemeClr val="bg2"/>
              </a:solidFill>
              <a:latin typeface="Times New Roman" pitchFamily="18" charset="0"/>
            </a:endParaRPr>
          </a:p>
          <a:p>
            <a:pPr algn="l"/>
            <a:r>
              <a:rPr lang="pt-PT" sz="2200" u="sng">
                <a:solidFill>
                  <a:schemeClr val="bg2"/>
                </a:solidFill>
              </a:rPr>
              <a:t>Q</a:t>
            </a:r>
            <a:r>
              <a:rPr lang="pt-PT" sz="2200">
                <a:solidFill>
                  <a:schemeClr val="bg2"/>
                </a:solidFill>
              </a:rPr>
              <a:t>, estabelecido na Grã-Bretanha, factura bens a </a:t>
            </a:r>
            <a:r>
              <a:rPr lang="pt-PT" sz="2200" u="sng">
                <a:solidFill>
                  <a:schemeClr val="bg2"/>
                </a:solidFill>
              </a:rPr>
              <a:t>R</a:t>
            </a:r>
            <a:r>
              <a:rPr lang="pt-PT" sz="2200">
                <a:solidFill>
                  <a:schemeClr val="bg2"/>
                </a:solidFill>
              </a:rPr>
              <a:t>, estabelecido em França, mas remete-os para </a:t>
            </a:r>
            <a:r>
              <a:rPr lang="pt-PT" sz="2200" u="sng">
                <a:solidFill>
                  <a:schemeClr val="bg2"/>
                </a:solidFill>
              </a:rPr>
              <a:t>P</a:t>
            </a:r>
            <a:r>
              <a:rPr lang="pt-PT" sz="2200">
                <a:solidFill>
                  <a:schemeClr val="bg2"/>
                </a:solidFill>
              </a:rPr>
              <a:t>, estabelecido em Portugal, que os adquire ao fornecedor francês</a:t>
            </a:r>
          </a:p>
        </p:txBody>
      </p:sp>
      <p:sp>
        <p:nvSpPr>
          <p:cNvPr id="468995" name="Text Box 3"/>
          <p:cNvSpPr txBox="1">
            <a:spLocks noChangeArrowheads="1"/>
          </p:cNvSpPr>
          <p:nvPr/>
        </p:nvSpPr>
        <p:spPr bwMode="auto">
          <a:xfrm>
            <a:off x="6732588" y="2852738"/>
            <a:ext cx="1878012" cy="850900"/>
          </a:xfrm>
          <a:prstGeom prst="rect">
            <a:avLst/>
          </a:prstGeom>
          <a:solidFill>
            <a:schemeClr val="hlink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Q (</a:t>
            </a:r>
            <a:r>
              <a:rPr lang="pt-PT" sz="2400"/>
              <a:t>Grã-Bretanha</a:t>
            </a:r>
          </a:p>
        </p:txBody>
      </p:sp>
      <p:sp>
        <p:nvSpPr>
          <p:cNvPr id="468996" name="Text Box 4"/>
          <p:cNvSpPr txBox="1">
            <a:spLocks noChangeArrowheads="1"/>
          </p:cNvSpPr>
          <p:nvPr/>
        </p:nvSpPr>
        <p:spPr bwMode="auto">
          <a:xfrm>
            <a:off x="250825" y="2924175"/>
            <a:ext cx="2520950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P (PORTUGAL)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68997" name="Text Box 5"/>
          <p:cNvSpPr txBox="1">
            <a:spLocks noChangeArrowheads="1"/>
          </p:cNvSpPr>
          <p:nvPr/>
        </p:nvSpPr>
        <p:spPr bwMode="auto">
          <a:xfrm>
            <a:off x="3059113" y="4724400"/>
            <a:ext cx="2447925" cy="485775"/>
          </a:xfrm>
          <a:prstGeom prst="rect">
            <a:avLst/>
          </a:prstGeom>
          <a:solidFill>
            <a:schemeClr val="accent1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R (França)</a:t>
            </a:r>
            <a:endParaRPr lang="pt-PT" sz="2400" b="0">
              <a:solidFill>
                <a:schemeClr val="hlink"/>
              </a:solidFill>
              <a:latin typeface="Times New Roman" pitchFamily="18" charset="0"/>
            </a:endParaRPr>
          </a:p>
        </p:txBody>
      </p:sp>
      <p:sp>
        <p:nvSpPr>
          <p:cNvPr id="468998" name="Text Box 6"/>
          <p:cNvSpPr txBox="1">
            <a:spLocks noChangeArrowheads="1"/>
          </p:cNvSpPr>
          <p:nvPr/>
        </p:nvSpPr>
        <p:spPr bwMode="auto">
          <a:xfrm>
            <a:off x="3779838" y="3357563"/>
            <a:ext cx="10969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</a:p>
        </p:txBody>
      </p:sp>
      <p:sp>
        <p:nvSpPr>
          <p:cNvPr id="468999" name="Text Box 7"/>
          <p:cNvSpPr txBox="1">
            <a:spLocks noChangeArrowheads="1"/>
          </p:cNvSpPr>
          <p:nvPr/>
        </p:nvSpPr>
        <p:spPr bwMode="auto">
          <a:xfrm>
            <a:off x="755650" y="4005263"/>
            <a:ext cx="2016125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2</a:t>
            </a:r>
          </a:p>
        </p:txBody>
      </p:sp>
      <p:sp>
        <p:nvSpPr>
          <p:cNvPr id="469000" name="Text Box 8"/>
          <p:cNvSpPr txBox="1">
            <a:spLocks noChangeArrowheads="1"/>
          </p:cNvSpPr>
          <p:nvPr/>
        </p:nvSpPr>
        <p:spPr bwMode="auto">
          <a:xfrm>
            <a:off x="5867400" y="4292600"/>
            <a:ext cx="1728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 Factura 1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69001" name="Rectangle 9"/>
          <p:cNvSpPr>
            <a:spLocks noChangeArrowheads="1"/>
          </p:cNvSpPr>
          <p:nvPr/>
        </p:nvSpPr>
        <p:spPr bwMode="auto">
          <a:xfrm>
            <a:off x="381000" y="5589588"/>
            <a:ext cx="84391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>
            <a:spAutoFit/>
          </a:bodyPr>
          <a:lstStyle/>
          <a:p>
            <a:pPr marL="228600" lvl="1" algn="l"/>
            <a:r>
              <a:rPr lang="pt-PT" sz="2400"/>
              <a:t>A empresa portuguesa </a:t>
            </a:r>
            <a:r>
              <a:rPr lang="pt-PT" sz="2400" u="sng"/>
              <a:t>P</a:t>
            </a:r>
            <a:r>
              <a:rPr lang="pt-PT" sz="2400"/>
              <a:t> não efectua, neste caso, uma aquisição intracomunitária de bens, mas sim uma aquisição interna dos mesmos bens</a:t>
            </a:r>
          </a:p>
        </p:txBody>
      </p:sp>
      <p:sp>
        <p:nvSpPr>
          <p:cNvPr id="469002" name="Line 10"/>
          <p:cNvSpPr>
            <a:spLocks noChangeShapeType="1"/>
          </p:cNvSpPr>
          <p:nvPr/>
        </p:nvSpPr>
        <p:spPr bwMode="auto">
          <a:xfrm flipV="1">
            <a:off x="4716463" y="3716338"/>
            <a:ext cx="2519362" cy="1008062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69003" name="Line 11"/>
          <p:cNvSpPr>
            <a:spLocks noChangeShapeType="1"/>
          </p:cNvSpPr>
          <p:nvPr/>
        </p:nvSpPr>
        <p:spPr bwMode="auto">
          <a:xfrm flipH="1">
            <a:off x="2771775" y="3213100"/>
            <a:ext cx="3887788" cy="0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69004" name="Text Box 12"/>
          <p:cNvSpPr txBox="1">
            <a:spLocks noChangeArrowheads="1"/>
          </p:cNvSpPr>
          <p:nvPr/>
        </p:nvSpPr>
        <p:spPr bwMode="auto">
          <a:xfrm>
            <a:off x="2392363" y="3594100"/>
            <a:ext cx="184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l"/>
            <a:endParaRPr lang="pt-PT" sz="2400" b="0">
              <a:latin typeface="Times New Roman" pitchFamily="18" charset="0"/>
            </a:endParaRPr>
          </a:p>
        </p:txBody>
      </p:sp>
      <p:sp>
        <p:nvSpPr>
          <p:cNvPr id="469005" name="Line 13"/>
          <p:cNvSpPr>
            <a:spLocks noChangeShapeType="1"/>
          </p:cNvSpPr>
          <p:nvPr/>
        </p:nvSpPr>
        <p:spPr bwMode="auto">
          <a:xfrm>
            <a:off x="1835150" y="3500438"/>
            <a:ext cx="1800225" cy="1152525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69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9001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018" name="Rectangle 2" descr="Papel de carta especial"/>
          <p:cNvSpPr>
            <a:spLocks noChangeArrowheads="1"/>
          </p:cNvSpPr>
          <p:nvPr/>
        </p:nvSpPr>
        <p:spPr bwMode="auto">
          <a:xfrm>
            <a:off x="304800" y="620713"/>
            <a:ext cx="8534400" cy="15303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6ª situação</a:t>
            </a:r>
            <a:endParaRPr lang="pt-PT" sz="2800">
              <a:solidFill>
                <a:schemeClr val="bg2"/>
              </a:solidFill>
              <a:latin typeface="Times New Roman" pitchFamily="18" charset="0"/>
            </a:endParaRPr>
          </a:p>
          <a:p>
            <a:pPr algn="l"/>
            <a:r>
              <a:rPr lang="pt-PT" sz="2200" u="sng">
                <a:solidFill>
                  <a:schemeClr val="bg2"/>
                </a:solidFill>
              </a:rPr>
              <a:t>S</a:t>
            </a:r>
            <a:r>
              <a:rPr lang="pt-PT" sz="2200">
                <a:solidFill>
                  <a:schemeClr val="bg2"/>
                </a:solidFill>
              </a:rPr>
              <a:t>, estabelecido em Portugal, adquire bens a </a:t>
            </a:r>
            <a:r>
              <a:rPr lang="pt-PT" sz="2200" u="sng">
                <a:solidFill>
                  <a:schemeClr val="bg2"/>
                </a:solidFill>
              </a:rPr>
              <a:t>U</a:t>
            </a:r>
            <a:r>
              <a:rPr lang="pt-PT" sz="2200">
                <a:solidFill>
                  <a:schemeClr val="bg2"/>
                </a:solidFill>
              </a:rPr>
              <a:t>, estabelecido em Gibraltar, embora tais bens lhe sejam enviados por </a:t>
            </a:r>
            <a:r>
              <a:rPr lang="pt-PT" sz="2200" u="sng">
                <a:solidFill>
                  <a:schemeClr val="bg2"/>
                </a:solidFill>
              </a:rPr>
              <a:t>T</a:t>
            </a:r>
            <a:r>
              <a:rPr lang="pt-PT" sz="2200">
                <a:solidFill>
                  <a:schemeClr val="bg2"/>
                </a:solidFill>
              </a:rPr>
              <a:t>, estabelecido na Holanda</a:t>
            </a:r>
          </a:p>
        </p:txBody>
      </p:sp>
      <p:sp>
        <p:nvSpPr>
          <p:cNvPr id="470019" name="Text Box 3"/>
          <p:cNvSpPr txBox="1">
            <a:spLocks noChangeArrowheads="1"/>
          </p:cNvSpPr>
          <p:nvPr/>
        </p:nvSpPr>
        <p:spPr bwMode="auto">
          <a:xfrm>
            <a:off x="6732588" y="2852738"/>
            <a:ext cx="1878012" cy="485775"/>
          </a:xfrm>
          <a:prstGeom prst="rect">
            <a:avLst/>
          </a:prstGeom>
          <a:solidFill>
            <a:srgbClr val="FF66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1"/>
                </a:solidFill>
              </a:rPr>
              <a:t>T (Holanda)</a:t>
            </a:r>
          </a:p>
        </p:txBody>
      </p:sp>
      <p:sp>
        <p:nvSpPr>
          <p:cNvPr id="470020" name="Text Box 4"/>
          <p:cNvSpPr txBox="1">
            <a:spLocks noChangeArrowheads="1"/>
          </p:cNvSpPr>
          <p:nvPr/>
        </p:nvSpPr>
        <p:spPr bwMode="auto">
          <a:xfrm>
            <a:off x="250825" y="2924175"/>
            <a:ext cx="2520950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S (PORTUGAL)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70021" name="Text Box 5"/>
          <p:cNvSpPr txBox="1">
            <a:spLocks noChangeArrowheads="1"/>
          </p:cNvSpPr>
          <p:nvPr/>
        </p:nvSpPr>
        <p:spPr bwMode="auto">
          <a:xfrm>
            <a:off x="3276600" y="4724400"/>
            <a:ext cx="2230438" cy="485775"/>
          </a:xfrm>
          <a:prstGeom prst="rect">
            <a:avLst/>
          </a:prstGeom>
          <a:solidFill>
            <a:srgbClr val="FF66FF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U (Gibraltar)</a:t>
            </a:r>
            <a:endParaRPr lang="pt-PT" sz="2400" b="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470022" name="Text Box 6"/>
          <p:cNvSpPr txBox="1">
            <a:spLocks noChangeArrowheads="1"/>
          </p:cNvSpPr>
          <p:nvPr/>
        </p:nvSpPr>
        <p:spPr bwMode="auto">
          <a:xfrm>
            <a:off x="3779838" y="3357563"/>
            <a:ext cx="10969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</a:p>
        </p:txBody>
      </p:sp>
      <p:sp>
        <p:nvSpPr>
          <p:cNvPr id="470023" name="Text Box 7"/>
          <p:cNvSpPr txBox="1">
            <a:spLocks noChangeArrowheads="1"/>
          </p:cNvSpPr>
          <p:nvPr/>
        </p:nvSpPr>
        <p:spPr bwMode="auto">
          <a:xfrm>
            <a:off x="827088" y="4076700"/>
            <a:ext cx="16573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2</a:t>
            </a:r>
          </a:p>
        </p:txBody>
      </p:sp>
      <p:sp>
        <p:nvSpPr>
          <p:cNvPr id="470024" name="Text Box 8"/>
          <p:cNvSpPr txBox="1">
            <a:spLocks noChangeArrowheads="1"/>
          </p:cNvSpPr>
          <p:nvPr/>
        </p:nvSpPr>
        <p:spPr bwMode="auto">
          <a:xfrm>
            <a:off x="5867400" y="4292600"/>
            <a:ext cx="1728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 Factura 1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70025" name="Line 9"/>
          <p:cNvSpPr>
            <a:spLocks noChangeShapeType="1"/>
          </p:cNvSpPr>
          <p:nvPr/>
        </p:nvSpPr>
        <p:spPr bwMode="auto">
          <a:xfrm flipV="1">
            <a:off x="4716463" y="3357563"/>
            <a:ext cx="2951162" cy="1366837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0026" name="Line 10"/>
          <p:cNvSpPr>
            <a:spLocks noChangeShapeType="1"/>
          </p:cNvSpPr>
          <p:nvPr/>
        </p:nvSpPr>
        <p:spPr bwMode="auto">
          <a:xfrm flipH="1">
            <a:off x="2771775" y="3213100"/>
            <a:ext cx="3887788" cy="0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0027" name="Text Box 11"/>
          <p:cNvSpPr txBox="1">
            <a:spLocks noChangeArrowheads="1"/>
          </p:cNvSpPr>
          <p:nvPr/>
        </p:nvSpPr>
        <p:spPr bwMode="auto">
          <a:xfrm>
            <a:off x="2392363" y="3594100"/>
            <a:ext cx="184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l"/>
            <a:endParaRPr lang="pt-PT" sz="2400" b="0">
              <a:latin typeface="Times New Roman" pitchFamily="18" charset="0"/>
            </a:endParaRPr>
          </a:p>
        </p:txBody>
      </p:sp>
      <p:sp>
        <p:nvSpPr>
          <p:cNvPr id="470028" name="Line 12"/>
          <p:cNvSpPr>
            <a:spLocks noChangeShapeType="1"/>
          </p:cNvSpPr>
          <p:nvPr/>
        </p:nvSpPr>
        <p:spPr bwMode="auto">
          <a:xfrm>
            <a:off x="1619250" y="3500438"/>
            <a:ext cx="2305050" cy="1152525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 type="none" w="sm" len="sm"/>
          </a:ln>
          <a:effectLst/>
        </p:spPr>
        <p:txBody>
          <a:bodyPr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42" name="Rectangle 2" descr="Papel de carta especial"/>
          <p:cNvSpPr>
            <a:spLocks noChangeArrowheads="1"/>
          </p:cNvSpPr>
          <p:nvPr/>
        </p:nvSpPr>
        <p:spPr bwMode="auto">
          <a:xfrm>
            <a:off x="304800" y="620713"/>
            <a:ext cx="8534400" cy="15303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7ª situação</a:t>
            </a:r>
            <a:endParaRPr lang="pt-PT" sz="2800">
              <a:solidFill>
                <a:schemeClr val="bg2"/>
              </a:solidFill>
              <a:latin typeface="Times New Roman" pitchFamily="18" charset="0"/>
            </a:endParaRPr>
          </a:p>
          <a:p>
            <a:pPr algn="l"/>
            <a:r>
              <a:rPr lang="pt-PT" sz="2200" u="sng">
                <a:solidFill>
                  <a:schemeClr val="bg2"/>
                </a:solidFill>
              </a:rPr>
              <a:t>V</a:t>
            </a:r>
            <a:r>
              <a:rPr lang="pt-PT" sz="2200">
                <a:solidFill>
                  <a:schemeClr val="bg2"/>
                </a:solidFill>
              </a:rPr>
              <a:t>, estabelecido em Portugal, vende bens a </a:t>
            </a:r>
            <a:r>
              <a:rPr lang="pt-PT" sz="2200" u="sng">
                <a:solidFill>
                  <a:schemeClr val="bg2"/>
                </a:solidFill>
              </a:rPr>
              <a:t>X</a:t>
            </a:r>
            <a:r>
              <a:rPr lang="pt-PT" sz="2200">
                <a:solidFill>
                  <a:schemeClr val="bg2"/>
                </a:solidFill>
              </a:rPr>
              <a:t>, estabelecido na Alemanha, mas, por ordem desta, entrega esses bens a </a:t>
            </a:r>
            <a:r>
              <a:rPr lang="pt-PT" sz="2200" u="sng">
                <a:solidFill>
                  <a:schemeClr val="bg2"/>
                </a:solidFill>
              </a:rPr>
              <a:t>W</a:t>
            </a:r>
            <a:r>
              <a:rPr lang="pt-PT" sz="2200">
                <a:solidFill>
                  <a:schemeClr val="bg2"/>
                </a:solidFill>
              </a:rPr>
              <a:t>, estabelecido em Portugal</a:t>
            </a:r>
          </a:p>
        </p:txBody>
      </p:sp>
      <p:sp>
        <p:nvSpPr>
          <p:cNvPr id="471043" name="Text Box 3"/>
          <p:cNvSpPr txBox="1">
            <a:spLocks noChangeArrowheads="1"/>
          </p:cNvSpPr>
          <p:nvPr/>
        </p:nvSpPr>
        <p:spPr bwMode="auto">
          <a:xfrm>
            <a:off x="6659563" y="2924175"/>
            <a:ext cx="2233612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00EE00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W (Portugal)</a:t>
            </a:r>
          </a:p>
        </p:txBody>
      </p:sp>
      <p:sp>
        <p:nvSpPr>
          <p:cNvPr id="471044" name="Text Box 4"/>
          <p:cNvSpPr txBox="1">
            <a:spLocks noChangeArrowheads="1"/>
          </p:cNvSpPr>
          <p:nvPr/>
        </p:nvSpPr>
        <p:spPr bwMode="auto">
          <a:xfrm>
            <a:off x="250825" y="2924175"/>
            <a:ext cx="2520950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V (Portugal)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71045" name="Text Box 5"/>
          <p:cNvSpPr txBox="1">
            <a:spLocks noChangeArrowheads="1"/>
          </p:cNvSpPr>
          <p:nvPr/>
        </p:nvSpPr>
        <p:spPr bwMode="auto">
          <a:xfrm>
            <a:off x="3059113" y="4724400"/>
            <a:ext cx="2447925" cy="485775"/>
          </a:xfrm>
          <a:prstGeom prst="rect">
            <a:avLst/>
          </a:prstGeom>
          <a:solidFill>
            <a:schemeClr val="accent2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X (Alemanha)</a:t>
            </a:r>
            <a:endParaRPr lang="pt-PT" sz="2400" b="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471046" name="Text Box 6"/>
          <p:cNvSpPr txBox="1">
            <a:spLocks noChangeArrowheads="1"/>
          </p:cNvSpPr>
          <p:nvPr/>
        </p:nvSpPr>
        <p:spPr bwMode="auto">
          <a:xfrm>
            <a:off x="3779838" y="3357563"/>
            <a:ext cx="109696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</a:p>
        </p:txBody>
      </p:sp>
      <p:sp>
        <p:nvSpPr>
          <p:cNvPr id="471047" name="Text Box 7"/>
          <p:cNvSpPr txBox="1">
            <a:spLocks noChangeArrowheads="1"/>
          </p:cNvSpPr>
          <p:nvPr/>
        </p:nvSpPr>
        <p:spPr bwMode="auto">
          <a:xfrm>
            <a:off x="971550" y="4149725"/>
            <a:ext cx="15128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1</a:t>
            </a:r>
          </a:p>
        </p:txBody>
      </p:sp>
      <p:sp>
        <p:nvSpPr>
          <p:cNvPr id="471048" name="Text Box 8"/>
          <p:cNvSpPr txBox="1">
            <a:spLocks noChangeArrowheads="1"/>
          </p:cNvSpPr>
          <p:nvPr/>
        </p:nvSpPr>
        <p:spPr bwMode="auto">
          <a:xfrm>
            <a:off x="5867400" y="4292600"/>
            <a:ext cx="1728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 Factura 2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71049" name="Line 9"/>
          <p:cNvSpPr>
            <a:spLocks noChangeShapeType="1"/>
          </p:cNvSpPr>
          <p:nvPr/>
        </p:nvSpPr>
        <p:spPr bwMode="auto">
          <a:xfrm flipV="1">
            <a:off x="4716463" y="3500438"/>
            <a:ext cx="3024187" cy="1223962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1050" name="Line 10"/>
          <p:cNvSpPr>
            <a:spLocks noChangeShapeType="1"/>
          </p:cNvSpPr>
          <p:nvPr/>
        </p:nvSpPr>
        <p:spPr bwMode="auto">
          <a:xfrm flipH="1">
            <a:off x="2771775" y="3213100"/>
            <a:ext cx="3887788" cy="0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1051" name="Text Box 11"/>
          <p:cNvSpPr txBox="1">
            <a:spLocks noChangeArrowheads="1"/>
          </p:cNvSpPr>
          <p:nvPr/>
        </p:nvSpPr>
        <p:spPr bwMode="auto">
          <a:xfrm>
            <a:off x="2392363" y="3594100"/>
            <a:ext cx="184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l"/>
            <a:endParaRPr lang="pt-PT" sz="2400" b="0">
              <a:latin typeface="Times New Roman" pitchFamily="18" charset="0"/>
            </a:endParaRPr>
          </a:p>
        </p:txBody>
      </p:sp>
      <p:sp>
        <p:nvSpPr>
          <p:cNvPr id="471052" name="Line 12"/>
          <p:cNvSpPr>
            <a:spLocks noChangeShapeType="1"/>
          </p:cNvSpPr>
          <p:nvPr/>
        </p:nvSpPr>
        <p:spPr bwMode="auto">
          <a:xfrm>
            <a:off x="1619250" y="3500438"/>
            <a:ext cx="2305050" cy="1152525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1053" name="Text Box 13"/>
          <p:cNvSpPr txBox="1">
            <a:spLocks noChangeArrowheads="1"/>
          </p:cNvSpPr>
          <p:nvPr/>
        </p:nvSpPr>
        <p:spPr bwMode="auto">
          <a:xfrm>
            <a:off x="0" y="5589588"/>
            <a:ext cx="9144000" cy="11874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tx2"/>
                </a:solidFill>
              </a:rPr>
              <a:t>A factura emitida por </a:t>
            </a:r>
            <a:r>
              <a:rPr lang="pt-PT" sz="2400" u="sng">
                <a:solidFill>
                  <a:schemeClr val="tx2"/>
                </a:solidFill>
              </a:rPr>
              <a:t>V</a:t>
            </a:r>
            <a:r>
              <a:rPr lang="pt-PT" sz="2400">
                <a:solidFill>
                  <a:schemeClr val="tx2"/>
                </a:solidFill>
              </a:rPr>
              <a:t> a </a:t>
            </a:r>
            <a:r>
              <a:rPr lang="pt-PT" sz="2400" u="sng">
                <a:solidFill>
                  <a:schemeClr val="tx2"/>
                </a:solidFill>
              </a:rPr>
              <a:t>X</a:t>
            </a:r>
            <a:r>
              <a:rPr lang="pt-PT" sz="2400">
                <a:solidFill>
                  <a:schemeClr val="tx2"/>
                </a:solidFill>
              </a:rPr>
              <a:t> está sujeita a IVA, estando igualmente sujeita a IVA a factura emitida por </a:t>
            </a:r>
            <a:r>
              <a:rPr lang="pt-PT" sz="2400" u="sng">
                <a:solidFill>
                  <a:schemeClr val="tx2"/>
                </a:solidFill>
              </a:rPr>
              <a:t>X</a:t>
            </a:r>
            <a:r>
              <a:rPr lang="pt-PT" sz="2400">
                <a:solidFill>
                  <a:schemeClr val="tx2"/>
                </a:solidFill>
              </a:rPr>
              <a:t> a </a:t>
            </a:r>
            <a:r>
              <a:rPr lang="pt-PT" sz="2400" u="sng">
                <a:solidFill>
                  <a:schemeClr val="tx2"/>
                </a:solidFill>
              </a:rPr>
              <a:t>W</a:t>
            </a:r>
            <a:r>
              <a:rPr lang="pt-PT" sz="2400">
                <a:solidFill>
                  <a:schemeClr val="tx2"/>
                </a:solidFill>
              </a:rPr>
              <a:t>, uma vez que ambas as operações constituem operações internas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066" name="Rectangle 2" descr="Papel de carta especial"/>
          <p:cNvSpPr>
            <a:spLocks noChangeArrowheads="1"/>
          </p:cNvSpPr>
          <p:nvPr/>
        </p:nvSpPr>
        <p:spPr bwMode="auto">
          <a:xfrm>
            <a:off x="304800" y="620713"/>
            <a:ext cx="8534400" cy="1865312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8ª situação</a:t>
            </a:r>
            <a:endParaRPr lang="pt-PT" sz="2800">
              <a:solidFill>
                <a:schemeClr val="bg2"/>
              </a:solidFill>
              <a:latin typeface="Times New Roman" pitchFamily="18" charset="0"/>
            </a:endParaRPr>
          </a:p>
          <a:p>
            <a:pPr algn="l"/>
            <a:r>
              <a:rPr lang="pt-PT" sz="2200" u="sng">
                <a:solidFill>
                  <a:schemeClr val="bg2"/>
                </a:solidFill>
              </a:rPr>
              <a:t>A</a:t>
            </a:r>
            <a:r>
              <a:rPr lang="pt-PT" sz="2200">
                <a:solidFill>
                  <a:schemeClr val="bg2"/>
                </a:solidFill>
              </a:rPr>
              <a:t>’, estabelecido em Portugal, vende bens a </a:t>
            </a:r>
            <a:r>
              <a:rPr lang="pt-PT" sz="2200" u="sng">
                <a:solidFill>
                  <a:schemeClr val="bg2"/>
                </a:solidFill>
              </a:rPr>
              <a:t>B</a:t>
            </a:r>
            <a:r>
              <a:rPr lang="pt-PT" sz="2200">
                <a:solidFill>
                  <a:schemeClr val="bg2"/>
                </a:solidFill>
              </a:rPr>
              <a:t>’, igualmente estabelecido  em Portugal, mas remete-os para  </a:t>
            </a:r>
            <a:r>
              <a:rPr lang="pt-PT" sz="2200" u="sng">
                <a:solidFill>
                  <a:schemeClr val="bg2"/>
                </a:solidFill>
              </a:rPr>
              <a:t>C</a:t>
            </a:r>
            <a:r>
              <a:rPr lang="pt-PT" sz="2200">
                <a:solidFill>
                  <a:schemeClr val="bg2"/>
                </a:solidFill>
              </a:rPr>
              <a:t>’, estabelecido na Suécia. A venda dos bens ao cliente sueco é efectuada por </a:t>
            </a:r>
            <a:r>
              <a:rPr lang="pt-PT" sz="2200" u="sng">
                <a:solidFill>
                  <a:schemeClr val="bg2"/>
                </a:solidFill>
              </a:rPr>
              <a:t>B</a:t>
            </a:r>
            <a:r>
              <a:rPr lang="pt-PT" sz="2200">
                <a:solidFill>
                  <a:schemeClr val="bg2"/>
                </a:solidFill>
              </a:rPr>
              <a:t>’</a:t>
            </a:r>
          </a:p>
        </p:txBody>
      </p:sp>
      <p:sp>
        <p:nvSpPr>
          <p:cNvPr id="472067" name="Text Box 3"/>
          <p:cNvSpPr txBox="1">
            <a:spLocks noChangeArrowheads="1"/>
          </p:cNvSpPr>
          <p:nvPr/>
        </p:nvSpPr>
        <p:spPr bwMode="auto">
          <a:xfrm>
            <a:off x="6659563" y="2924175"/>
            <a:ext cx="2233612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00EE00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B’ (Portugal)</a:t>
            </a:r>
          </a:p>
        </p:txBody>
      </p:sp>
      <p:sp>
        <p:nvSpPr>
          <p:cNvPr id="472068" name="Text Box 4"/>
          <p:cNvSpPr txBox="1">
            <a:spLocks noChangeArrowheads="1"/>
          </p:cNvSpPr>
          <p:nvPr/>
        </p:nvSpPr>
        <p:spPr bwMode="auto">
          <a:xfrm>
            <a:off x="250825" y="2924175"/>
            <a:ext cx="2520950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A’ (Portugal)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72069" name="Text Box 5"/>
          <p:cNvSpPr txBox="1">
            <a:spLocks noChangeArrowheads="1"/>
          </p:cNvSpPr>
          <p:nvPr/>
        </p:nvSpPr>
        <p:spPr bwMode="auto">
          <a:xfrm>
            <a:off x="3059113" y="4724400"/>
            <a:ext cx="2447925" cy="485775"/>
          </a:xfrm>
          <a:prstGeom prst="rect">
            <a:avLst/>
          </a:prstGeom>
          <a:solidFill>
            <a:schemeClr val="accent2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0000CC"/>
                </a:solidFill>
              </a:rPr>
              <a:t>C’ (Suécia)</a:t>
            </a:r>
            <a:endParaRPr lang="pt-PT" sz="2400" b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72070" name="Text Box 6"/>
          <p:cNvSpPr txBox="1">
            <a:spLocks noChangeArrowheads="1"/>
          </p:cNvSpPr>
          <p:nvPr/>
        </p:nvSpPr>
        <p:spPr bwMode="auto">
          <a:xfrm>
            <a:off x="3779838" y="3357563"/>
            <a:ext cx="12969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1</a:t>
            </a:r>
          </a:p>
        </p:txBody>
      </p:sp>
      <p:sp>
        <p:nvSpPr>
          <p:cNvPr id="472071" name="Text Box 7"/>
          <p:cNvSpPr txBox="1">
            <a:spLocks noChangeArrowheads="1"/>
          </p:cNvSpPr>
          <p:nvPr/>
        </p:nvSpPr>
        <p:spPr bwMode="auto">
          <a:xfrm>
            <a:off x="1692275" y="4076700"/>
            <a:ext cx="10080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</a:p>
        </p:txBody>
      </p:sp>
      <p:sp>
        <p:nvSpPr>
          <p:cNvPr id="472072" name="Text Box 8"/>
          <p:cNvSpPr txBox="1">
            <a:spLocks noChangeArrowheads="1"/>
          </p:cNvSpPr>
          <p:nvPr/>
        </p:nvSpPr>
        <p:spPr bwMode="auto">
          <a:xfrm>
            <a:off x="5867400" y="4292600"/>
            <a:ext cx="1728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 Factura 2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72073" name="Line 9"/>
          <p:cNvSpPr>
            <a:spLocks noChangeShapeType="1"/>
          </p:cNvSpPr>
          <p:nvPr/>
        </p:nvSpPr>
        <p:spPr bwMode="auto">
          <a:xfrm flipV="1">
            <a:off x="4716463" y="3500438"/>
            <a:ext cx="3024187" cy="1223962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2074" name="Line 10"/>
          <p:cNvSpPr>
            <a:spLocks noChangeShapeType="1"/>
          </p:cNvSpPr>
          <p:nvPr/>
        </p:nvSpPr>
        <p:spPr bwMode="auto">
          <a:xfrm flipH="1">
            <a:off x="2771775" y="3213100"/>
            <a:ext cx="3887788" cy="0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2075" name="Text Box 11"/>
          <p:cNvSpPr txBox="1">
            <a:spLocks noChangeArrowheads="1"/>
          </p:cNvSpPr>
          <p:nvPr/>
        </p:nvSpPr>
        <p:spPr bwMode="auto">
          <a:xfrm>
            <a:off x="2392363" y="3594100"/>
            <a:ext cx="184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l"/>
            <a:endParaRPr lang="pt-PT" sz="2400" b="0">
              <a:latin typeface="Times New Roman" pitchFamily="18" charset="0"/>
            </a:endParaRPr>
          </a:p>
        </p:txBody>
      </p:sp>
      <p:sp>
        <p:nvSpPr>
          <p:cNvPr id="472076" name="Line 12"/>
          <p:cNvSpPr>
            <a:spLocks noChangeShapeType="1"/>
          </p:cNvSpPr>
          <p:nvPr/>
        </p:nvSpPr>
        <p:spPr bwMode="auto">
          <a:xfrm>
            <a:off x="1619250" y="3500438"/>
            <a:ext cx="2305050" cy="1152525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2077" name="Text Box 13"/>
          <p:cNvSpPr txBox="1">
            <a:spLocks noChangeArrowheads="1"/>
          </p:cNvSpPr>
          <p:nvPr/>
        </p:nvSpPr>
        <p:spPr bwMode="auto">
          <a:xfrm>
            <a:off x="323850" y="5589588"/>
            <a:ext cx="8496300" cy="11874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tx2"/>
                </a:solidFill>
              </a:rPr>
              <a:t>A venda de </a:t>
            </a:r>
            <a:r>
              <a:rPr lang="pt-PT" sz="2400" u="sng">
                <a:solidFill>
                  <a:schemeClr val="tx2"/>
                </a:solidFill>
              </a:rPr>
              <a:t>A</a:t>
            </a:r>
            <a:r>
              <a:rPr lang="pt-PT" sz="2400">
                <a:solidFill>
                  <a:schemeClr val="tx2"/>
                </a:solidFill>
              </a:rPr>
              <a:t>’ a </a:t>
            </a:r>
            <a:r>
              <a:rPr lang="pt-PT" sz="2400" u="sng">
                <a:solidFill>
                  <a:schemeClr val="tx2"/>
                </a:solidFill>
              </a:rPr>
              <a:t>B</a:t>
            </a:r>
            <a:r>
              <a:rPr lang="pt-PT" sz="2400">
                <a:solidFill>
                  <a:schemeClr val="tx2"/>
                </a:solidFill>
              </a:rPr>
              <a:t>’ está sujeita a IVA,, uma vez que constitui uma operação interna. A venda de </a:t>
            </a:r>
            <a:r>
              <a:rPr lang="pt-PT" sz="2400" u="sng">
                <a:solidFill>
                  <a:schemeClr val="tx2"/>
                </a:solidFill>
              </a:rPr>
              <a:t>B</a:t>
            </a:r>
            <a:r>
              <a:rPr lang="pt-PT" sz="2400">
                <a:solidFill>
                  <a:schemeClr val="tx2"/>
                </a:solidFill>
              </a:rPr>
              <a:t>’ a </a:t>
            </a:r>
            <a:r>
              <a:rPr lang="pt-PT" sz="2400" u="sng">
                <a:solidFill>
                  <a:schemeClr val="tx2"/>
                </a:solidFill>
              </a:rPr>
              <a:t>C</a:t>
            </a:r>
            <a:r>
              <a:rPr lang="pt-PT" sz="2400">
                <a:solidFill>
                  <a:schemeClr val="tx2"/>
                </a:solidFill>
              </a:rPr>
              <a:t>’ é uma transmissão intracomunitária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090" name="Rectangle 2" descr="Papel de carta especial"/>
          <p:cNvSpPr>
            <a:spLocks noChangeArrowheads="1"/>
          </p:cNvSpPr>
          <p:nvPr/>
        </p:nvSpPr>
        <p:spPr bwMode="auto">
          <a:xfrm>
            <a:off x="304800" y="620713"/>
            <a:ext cx="8534400" cy="153035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pt-PT" sz="2800" u="sng">
                <a:solidFill>
                  <a:schemeClr val="hlink"/>
                </a:solidFill>
                <a:latin typeface="Times New Roman" pitchFamily="18" charset="0"/>
              </a:rPr>
              <a:t>9ª situação</a:t>
            </a:r>
            <a:endParaRPr lang="pt-PT" sz="2800">
              <a:solidFill>
                <a:schemeClr val="bg2"/>
              </a:solidFill>
              <a:latin typeface="Times New Roman" pitchFamily="18" charset="0"/>
            </a:endParaRPr>
          </a:p>
          <a:p>
            <a:pPr algn="l"/>
            <a:r>
              <a:rPr lang="pt-PT" sz="2200" u="sng">
                <a:solidFill>
                  <a:schemeClr val="bg2"/>
                </a:solidFill>
              </a:rPr>
              <a:t>E</a:t>
            </a:r>
            <a:r>
              <a:rPr lang="pt-PT" sz="2200">
                <a:solidFill>
                  <a:schemeClr val="bg2"/>
                </a:solidFill>
              </a:rPr>
              <a:t>’, estabelecido em Portugal, vende bens a um cliente holandês </a:t>
            </a:r>
            <a:r>
              <a:rPr lang="pt-PT" sz="2200" u="sng">
                <a:solidFill>
                  <a:schemeClr val="bg2"/>
                </a:solidFill>
              </a:rPr>
              <a:t>D</a:t>
            </a:r>
            <a:r>
              <a:rPr lang="pt-PT" sz="2200">
                <a:solidFill>
                  <a:schemeClr val="bg2"/>
                </a:solidFill>
              </a:rPr>
              <a:t>’, mas, por ordem deste, esses bens são directamente expedidos de Portugal para a Alemanha, pata </a:t>
            </a:r>
            <a:r>
              <a:rPr lang="pt-PT" sz="2200" u="sng">
                <a:solidFill>
                  <a:schemeClr val="bg2"/>
                </a:solidFill>
              </a:rPr>
              <a:t>F</a:t>
            </a:r>
            <a:r>
              <a:rPr lang="pt-PT" sz="2200">
                <a:solidFill>
                  <a:schemeClr val="bg2"/>
                </a:solidFill>
              </a:rPr>
              <a:t>’</a:t>
            </a:r>
          </a:p>
        </p:txBody>
      </p:sp>
      <p:sp>
        <p:nvSpPr>
          <p:cNvPr id="473091" name="Text Box 3"/>
          <p:cNvSpPr txBox="1">
            <a:spLocks noChangeArrowheads="1"/>
          </p:cNvSpPr>
          <p:nvPr/>
        </p:nvSpPr>
        <p:spPr bwMode="auto">
          <a:xfrm>
            <a:off x="6659563" y="2924175"/>
            <a:ext cx="2233612" cy="485775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hlink"/>
                </a:solidFill>
              </a:rPr>
              <a:t>D’ (Holanda)</a:t>
            </a:r>
          </a:p>
        </p:txBody>
      </p:sp>
      <p:sp>
        <p:nvSpPr>
          <p:cNvPr id="473092" name="Text Box 4"/>
          <p:cNvSpPr txBox="1">
            <a:spLocks noChangeArrowheads="1"/>
          </p:cNvSpPr>
          <p:nvPr/>
        </p:nvSpPr>
        <p:spPr bwMode="auto">
          <a:xfrm>
            <a:off x="250825" y="2924175"/>
            <a:ext cx="2520950" cy="485775"/>
          </a:xfrm>
          <a:prstGeom prst="rect">
            <a:avLst/>
          </a:prstGeom>
          <a:solidFill>
            <a:srgbClr val="00EE00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rgbClr val="FF0000"/>
                </a:solidFill>
              </a:rPr>
              <a:t>E’ (Portugal)</a:t>
            </a:r>
            <a:endParaRPr lang="pt-PT" sz="2400" b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73093" name="Text Box 5"/>
          <p:cNvSpPr txBox="1">
            <a:spLocks noChangeArrowheads="1"/>
          </p:cNvSpPr>
          <p:nvPr/>
        </p:nvSpPr>
        <p:spPr bwMode="auto">
          <a:xfrm>
            <a:off x="3059113" y="4724400"/>
            <a:ext cx="2447925" cy="485775"/>
          </a:xfrm>
          <a:prstGeom prst="rect">
            <a:avLst/>
          </a:prstGeom>
          <a:solidFill>
            <a:schemeClr val="accent2"/>
          </a:solidFill>
          <a:ln w="28575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 lIns="45720" rIns="4572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F’ (Alemanha)</a:t>
            </a:r>
            <a:endParaRPr lang="pt-PT" sz="2400" b="0">
              <a:solidFill>
                <a:schemeClr val="bg2"/>
              </a:solidFill>
              <a:latin typeface="Times New Roman" pitchFamily="18" charset="0"/>
            </a:endParaRPr>
          </a:p>
        </p:txBody>
      </p:sp>
      <p:sp>
        <p:nvSpPr>
          <p:cNvPr id="473094" name="Text Box 6"/>
          <p:cNvSpPr txBox="1">
            <a:spLocks noChangeArrowheads="1"/>
          </p:cNvSpPr>
          <p:nvPr/>
        </p:nvSpPr>
        <p:spPr bwMode="auto">
          <a:xfrm>
            <a:off x="3779838" y="3357563"/>
            <a:ext cx="12969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Factura 1</a:t>
            </a:r>
          </a:p>
        </p:txBody>
      </p:sp>
      <p:sp>
        <p:nvSpPr>
          <p:cNvPr id="473095" name="Text Box 7"/>
          <p:cNvSpPr txBox="1">
            <a:spLocks noChangeArrowheads="1"/>
          </p:cNvSpPr>
          <p:nvPr/>
        </p:nvSpPr>
        <p:spPr bwMode="auto">
          <a:xfrm>
            <a:off x="1692275" y="4076700"/>
            <a:ext cx="100806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Bens</a:t>
            </a:r>
          </a:p>
        </p:txBody>
      </p:sp>
      <p:sp>
        <p:nvSpPr>
          <p:cNvPr id="473096" name="Text Box 8"/>
          <p:cNvSpPr txBox="1">
            <a:spLocks noChangeArrowheads="1"/>
          </p:cNvSpPr>
          <p:nvPr/>
        </p:nvSpPr>
        <p:spPr bwMode="auto">
          <a:xfrm>
            <a:off x="5867400" y="4292600"/>
            <a:ext cx="17287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accent2"/>
                </a:solidFill>
                <a:latin typeface="Times New Roman" pitchFamily="18" charset="0"/>
              </a:rPr>
              <a:t> Factura 2</a:t>
            </a:r>
            <a:endParaRPr lang="pt-PT" sz="2400" b="0">
              <a:latin typeface="Times New Roman" pitchFamily="18" charset="0"/>
            </a:endParaRPr>
          </a:p>
        </p:txBody>
      </p:sp>
      <p:sp>
        <p:nvSpPr>
          <p:cNvPr id="473097" name="Line 9"/>
          <p:cNvSpPr>
            <a:spLocks noChangeShapeType="1"/>
          </p:cNvSpPr>
          <p:nvPr/>
        </p:nvSpPr>
        <p:spPr bwMode="auto">
          <a:xfrm flipV="1">
            <a:off x="4716463" y="3500438"/>
            <a:ext cx="3024187" cy="1223962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3098" name="Line 10"/>
          <p:cNvSpPr>
            <a:spLocks noChangeShapeType="1"/>
          </p:cNvSpPr>
          <p:nvPr/>
        </p:nvSpPr>
        <p:spPr bwMode="auto">
          <a:xfrm flipH="1">
            <a:off x="2771775" y="3213100"/>
            <a:ext cx="3887788" cy="0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 type="triangle" w="med" len="med"/>
            <a:tailEnd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3099" name="Text Box 11"/>
          <p:cNvSpPr txBox="1">
            <a:spLocks noChangeArrowheads="1"/>
          </p:cNvSpPr>
          <p:nvPr/>
        </p:nvSpPr>
        <p:spPr bwMode="auto">
          <a:xfrm>
            <a:off x="2392363" y="3594100"/>
            <a:ext cx="184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 algn="l"/>
            <a:endParaRPr lang="pt-PT" sz="2400" b="0">
              <a:latin typeface="Times New Roman" pitchFamily="18" charset="0"/>
            </a:endParaRPr>
          </a:p>
        </p:txBody>
      </p:sp>
      <p:sp>
        <p:nvSpPr>
          <p:cNvPr id="473100" name="Line 12"/>
          <p:cNvSpPr>
            <a:spLocks noChangeShapeType="1"/>
          </p:cNvSpPr>
          <p:nvPr/>
        </p:nvSpPr>
        <p:spPr bwMode="auto">
          <a:xfrm>
            <a:off x="1619250" y="3500438"/>
            <a:ext cx="2305050" cy="1152525"/>
          </a:xfrm>
          <a:prstGeom prst="line">
            <a:avLst/>
          </a:prstGeom>
          <a:noFill/>
          <a:ln w="76200" cap="sq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pt-PT"/>
          </a:p>
        </p:txBody>
      </p:sp>
      <p:sp>
        <p:nvSpPr>
          <p:cNvPr id="473101" name="Text Box 13"/>
          <p:cNvSpPr txBox="1">
            <a:spLocks noChangeArrowheads="1"/>
          </p:cNvSpPr>
          <p:nvPr/>
        </p:nvSpPr>
        <p:spPr bwMode="auto">
          <a:xfrm>
            <a:off x="323850" y="5589588"/>
            <a:ext cx="8496300" cy="11874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2400">
                <a:solidFill>
                  <a:schemeClr val="tx2"/>
                </a:solidFill>
              </a:rPr>
              <a:t>A venda efectuada pela empresa portuguesa </a:t>
            </a:r>
            <a:r>
              <a:rPr lang="pt-PT" sz="2400" u="sng">
                <a:solidFill>
                  <a:schemeClr val="tx2"/>
                </a:solidFill>
              </a:rPr>
              <a:t>E</a:t>
            </a:r>
            <a:r>
              <a:rPr lang="pt-PT" sz="2400">
                <a:solidFill>
                  <a:schemeClr val="tx2"/>
                </a:solidFill>
              </a:rPr>
              <a:t>’ constitui uma transmissão intracomunitária, que estará isenta se o nº de identificação fiscal de </a:t>
            </a:r>
            <a:r>
              <a:rPr lang="pt-PT" sz="2400" u="sng">
                <a:solidFill>
                  <a:schemeClr val="tx2"/>
                </a:solidFill>
              </a:rPr>
              <a:t>D</a:t>
            </a:r>
            <a:r>
              <a:rPr lang="pt-PT" sz="2400">
                <a:solidFill>
                  <a:schemeClr val="tx2"/>
                </a:solidFill>
              </a:rPr>
              <a:t>’ constar do VIES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762" name="Text Box 2"/>
          <p:cNvSpPr txBox="1">
            <a:spLocks noChangeArrowheads="1"/>
          </p:cNvSpPr>
          <p:nvPr/>
        </p:nvSpPr>
        <p:spPr bwMode="auto">
          <a:xfrm>
            <a:off x="250825" y="260350"/>
            <a:ext cx="8713788" cy="49530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pt-PT" sz="2400">
                <a:solidFill>
                  <a:srgbClr val="CCCCFF"/>
                </a:solidFill>
                <a:latin typeface="Comic Sans MS" pitchFamily="66" charset="0"/>
              </a:rPr>
              <a:t>O COMÉRCIO COM OS OUTROS ESTADOS MEMBROS</a:t>
            </a:r>
          </a:p>
        </p:txBody>
      </p:sp>
      <p:sp>
        <p:nvSpPr>
          <p:cNvPr id="373763" name="Text Box 3"/>
          <p:cNvSpPr txBox="1">
            <a:spLocks noChangeArrowheads="1"/>
          </p:cNvSpPr>
          <p:nvPr/>
        </p:nvSpPr>
        <p:spPr bwMode="auto">
          <a:xfrm>
            <a:off x="0" y="4641850"/>
            <a:ext cx="183515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373764" name="Text Box 4"/>
          <p:cNvSpPr txBox="1">
            <a:spLocks noChangeArrowheads="1"/>
          </p:cNvSpPr>
          <p:nvPr/>
        </p:nvSpPr>
        <p:spPr bwMode="auto">
          <a:xfrm>
            <a:off x="250825" y="1125538"/>
            <a:ext cx="8713788" cy="495300"/>
          </a:xfrm>
          <a:prstGeom prst="rect">
            <a:avLst/>
          </a:prstGeom>
          <a:solidFill>
            <a:srgbClr val="FFCCCC"/>
          </a:solidFill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>
                <a:solidFill>
                  <a:schemeClr val="bg2"/>
                </a:solidFill>
              </a:rPr>
              <a:t>OUTRAS OPERAÇÕES ABRANGIDAS PELO RITI</a:t>
            </a:r>
          </a:p>
        </p:txBody>
      </p:sp>
      <p:sp>
        <p:nvSpPr>
          <p:cNvPr id="373765" name="Text Box 5"/>
          <p:cNvSpPr txBox="1">
            <a:spLocks noChangeArrowheads="1"/>
          </p:cNvSpPr>
          <p:nvPr/>
        </p:nvSpPr>
        <p:spPr bwMode="auto">
          <a:xfrm>
            <a:off x="4284663" y="2205038"/>
            <a:ext cx="4681537" cy="40259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266700" indent="-266700" algn="l">
              <a:spcBef>
                <a:spcPct val="50000"/>
              </a:spcBef>
            </a:pPr>
            <a:endParaRPr lang="pt-PT" sz="1000">
              <a:solidFill>
                <a:srgbClr val="FFCCCC"/>
              </a:solidFill>
            </a:endParaRP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CC"/>
                </a:solidFill>
              </a:rPr>
              <a:t>Se o bem sai de Portugal temos uma transmissão intracomunitária isenta;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CC"/>
                </a:solidFill>
              </a:rPr>
              <a:t>Se o bem entra em Portugal temos uma aquisição intracomunitária sujeita;</a:t>
            </a:r>
          </a:p>
          <a:p>
            <a:pPr marL="266700" indent="-26670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rgbClr val="FFCCCC"/>
                </a:solidFill>
              </a:rPr>
              <a:t> </a:t>
            </a:r>
            <a:r>
              <a:rPr lang="pt-PT" sz="2400" u="sng">
                <a:solidFill>
                  <a:srgbClr val="FFCCCC"/>
                </a:solidFill>
              </a:rPr>
              <a:t>Excepções</a:t>
            </a:r>
            <a:r>
              <a:rPr lang="pt-PT" sz="2400">
                <a:solidFill>
                  <a:srgbClr val="FFCCCC"/>
                </a:solidFill>
              </a:rPr>
              <a:t>: as previstas no art. 7º do RITI</a:t>
            </a:r>
          </a:p>
          <a:p>
            <a:pPr marL="266700" indent="-266700" algn="l">
              <a:spcBef>
                <a:spcPct val="50000"/>
              </a:spcBef>
            </a:pPr>
            <a:endParaRPr lang="pt-PT" sz="1200">
              <a:solidFill>
                <a:srgbClr val="FFCCCC"/>
              </a:solidFill>
            </a:endParaRPr>
          </a:p>
        </p:txBody>
      </p:sp>
      <p:sp>
        <p:nvSpPr>
          <p:cNvPr id="373766" name="Text Box 6"/>
          <p:cNvSpPr txBox="1">
            <a:spLocks noChangeArrowheads="1"/>
          </p:cNvSpPr>
          <p:nvPr/>
        </p:nvSpPr>
        <p:spPr bwMode="auto">
          <a:xfrm>
            <a:off x="323850" y="2205038"/>
            <a:ext cx="3024188" cy="40259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PT" sz="1000"/>
          </a:p>
          <a:p>
            <a:pPr>
              <a:spcBef>
                <a:spcPct val="50000"/>
              </a:spcBef>
            </a:pPr>
            <a:r>
              <a:rPr lang="pt-PT" sz="2400" u="sng">
                <a:solidFill>
                  <a:srgbClr val="FFCC00"/>
                </a:solidFill>
              </a:rPr>
              <a:t>PRINCÍPIO</a:t>
            </a:r>
            <a:r>
              <a:rPr lang="pt-PT" sz="2400">
                <a:solidFill>
                  <a:srgbClr val="FFCC00"/>
                </a:solidFill>
              </a:rPr>
              <a:t>: Qualquer transferência de bens de um EM para outro, constitui uma transacção intracomunitária sujeita a IVA</a:t>
            </a:r>
            <a:endParaRPr lang="pt-PT" sz="2400" u="sng">
              <a:solidFill>
                <a:srgbClr val="FFCC00"/>
              </a:solidFill>
            </a:endParaRPr>
          </a:p>
          <a:p>
            <a:pPr>
              <a:spcBef>
                <a:spcPct val="50000"/>
              </a:spcBef>
            </a:pPr>
            <a:endParaRPr lang="pt-PT" sz="1200">
              <a:solidFill>
                <a:srgbClr val="FFCC00"/>
              </a:solidFill>
            </a:endParaRPr>
          </a:p>
        </p:txBody>
      </p:sp>
      <p:sp>
        <p:nvSpPr>
          <p:cNvPr id="373767" name="AutoShape 7"/>
          <p:cNvSpPr>
            <a:spLocks noChangeArrowheads="1"/>
          </p:cNvSpPr>
          <p:nvPr/>
        </p:nvSpPr>
        <p:spPr bwMode="auto">
          <a:xfrm>
            <a:off x="3348038" y="3860800"/>
            <a:ext cx="936625" cy="720725"/>
          </a:xfrm>
          <a:prstGeom prst="rightArrow">
            <a:avLst>
              <a:gd name="adj1" fmla="val 50000"/>
              <a:gd name="adj2" fmla="val 32489"/>
            </a:avLst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Text Box 2"/>
          <p:cNvSpPr txBox="1">
            <a:spLocks noChangeArrowheads="1"/>
          </p:cNvSpPr>
          <p:nvPr/>
        </p:nvSpPr>
        <p:spPr bwMode="auto">
          <a:xfrm>
            <a:off x="323850" y="476250"/>
            <a:ext cx="8569325" cy="1222375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2667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pt-PT" sz="1000">
              <a:latin typeface="Comic Sans MS" pitchFamily="66" charset="0"/>
            </a:endParaRPr>
          </a:p>
          <a:p>
            <a:pPr marL="361950" indent="-2667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pt-PT" sz="2800">
                <a:solidFill>
                  <a:schemeClr val="accent2"/>
                </a:solidFill>
                <a:latin typeface="Comic Sans MS" pitchFamily="66" charset="0"/>
              </a:rPr>
              <a:t>REGRAS RELATIVAS AO LUGAR DE ENTREGA DO GÁS E DA ELECTRICIDADE</a:t>
            </a:r>
            <a:r>
              <a:rPr lang="pt-PT" sz="2400" b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pt-PT" sz="2400" b="0">
                <a:solidFill>
                  <a:schemeClr val="accent2"/>
                </a:solidFill>
              </a:rPr>
              <a:t>	</a:t>
            </a:r>
          </a:p>
        </p:txBody>
      </p:sp>
      <p:sp>
        <p:nvSpPr>
          <p:cNvPr id="432131" name="Text Box 3"/>
          <p:cNvSpPr txBox="1">
            <a:spLocks noChangeArrowheads="1"/>
          </p:cNvSpPr>
          <p:nvPr/>
        </p:nvSpPr>
        <p:spPr bwMode="auto">
          <a:xfrm>
            <a:off x="6732588" y="3789363"/>
            <a:ext cx="19431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432132" name="Text Box 4"/>
          <p:cNvSpPr txBox="1">
            <a:spLocks noChangeArrowheads="1"/>
          </p:cNvSpPr>
          <p:nvPr/>
        </p:nvSpPr>
        <p:spPr bwMode="auto">
          <a:xfrm>
            <a:off x="250825" y="2133600"/>
            <a:ext cx="8642350" cy="122555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</a:pPr>
            <a:r>
              <a:rPr lang="pt-PT" sz="2400">
                <a:solidFill>
                  <a:srgbClr val="FFCCCC"/>
                </a:solidFill>
              </a:rPr>
              <a:t>1</a:t>
            </a:r>
            <a:r>
              <a:rPr lang="pt-PT" sz="2400"/>
              <a:t>. </a:t>
            </a:r>
            <a:r>
              <a:rPr lang="pt-PT" sz="2400">
                <a:solidFill>
                  <a:srgbClr val="FFCCCC"/>
                </a:solidFill>
              </a:rPr>
              <a:t>Prestações de serviços relativas ao fornecimento de gás, através do sistema de distribuição de gás natural, e de electricidade</a:t>
            </a:r>
          </a:p>
        </p:txBody>
      </p:sp>
      <p:sp>
        <p:nvSpPr>
          <p:cNvPr id="432133" name="Text Box 5"/>
          <p:cNvSpPr txBox="1">
            <a:spLocks noChangeArrowheads="1"/>
          </p:cNvSpPr>
          <p:nvPr/>
        </p:nvSpPr>
        <p:spPr bwMode="auto">
          <a:xfrm>
            <a:off x="250825" y="4076700"/>
            <a:ext cx="8642350" cy="19558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  <a:buFontTx/>
              <a:buChar char="•"/>
            </a:pPr>
            <a:r>
              <a:rPr lang="pt-PT" sz="2400">
                <a:solidFill>
                  <a:schemeClr val="tx2"/>
                </a:solidFill>
              </a:rPr>
              <a:t>Tipo de serviço -</a:t>
            </a:r>
            <a:r>
              <a:rPr lang="pt-PT" sz="2400"/>
              <a:t>  Cessão ou concessão do acesso a sistemas de distribuição de gás natural ou de electricidade, bem como as prestações de serviços de transporte ou envio através dos mesmos e as prestações de serviços directamente conexas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3154" name="Text Box 2"/>
          <p:cNvSpPr txBox="1">
            <a:spLocks noChangeArrowheads="1"/>
          </p:cNvSpPr>
          <p:nvPr/>
        </p:nvSpPr>
        <p:spPr bwMode="auto">
          <a:xfrm>
            <a:off x="323850" y="476250"/>
            <a:ext cx="8569325" cy="1222375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2667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pt-PT" sz="1000">
              <a:latin typeface="Comic Sans MS" pitchFamily="66" charset="0"/>
            </a:endParaRPr>
          </a:p>
          <a:p>
            <a:pPr marL="361950" indent="-2667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pt-PT" sz="2800">
                <a:solidFill>
                  <a:schemeClr val="accent2"/>
                </a:solidFill>
                <a:latin typeface="Comic Sans MS" pitchFamily="66" charset="0"/>
              </a:rPr>
              <a:t>REGRAS RELATIVAS AO LUGAR DE ENTREGA DO GÁS E DA ELECTRICIDADE</a:t>
            </a:r>
            <a:r>
              <a:rPr lang="pt-PT" sz="2400" b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pt-PT" sz="2400" b="0">
                <a:solidFill>
                  <a:schemeClr val="accent2"/>
                </a:solidFill>
              </a:rPr>
              <a:t>	</a:t>
            </a:r>
          </a:p>
        </p:txBody>
      </p:sp>
      <p:sp>
        <p:nvSpPr>
          <p:cNvPr id="433155" name="Text Box 3"/>
          <p:cNvSpPr txBox="1">
            <a:spLocks noChangeArrowheads="1"/>
          </p:cNvSpPr>
          <p:nvPr/>
        </p:nvSpPr>
        <p:spPr bwMode="auto">
          <a:xfrm>
            <a:off x="6732588" y="3789363"/>
            <a:ext cx="19431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graphicFrame>
        <p:nvGraphicFramePr>
          <p:cNvPr id="433156" name="Group 4"/>
          <p:cNvGraphicFramePr>
            <a:graphicFrameLocks noGrp="1"/>
          </p:cNvGraphicFramePr>
          <p:nvPr/>
        </p:nvGraphicFramePr>
        <p:xfrm>
          <a:off x="323850" y="2349500"/>
          <a:ext cx="8496300" cy="4143375"/>
        </p:xfrm>
        <a:graphic>
          <a:graphicData uri="http://schemas.openxmlformats.org/drawingml/2006/table">
            <a:tbl>
              <a:tblPr/>
              <a:tblGrid>
                <a:gridCol w="2832100"/>
                <a:gridCol w="2832100"/>
                <a:gridCol w="2832100"/>
              </a:tblGrid>
              <a:tr h="7651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Local do prestador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Qualidade do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Lugar de tributação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DDDDD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OUTRO 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Sujeito passivo português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DDDDD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PAÍS TERCEIRO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Sujeito passivo português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DDDDD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Sujeito passivo de outro 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OUTRO 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DDDDDD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De um país terceiro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NÃO TRIBUTADO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Text Box 2"/>
          <p:cNvSpPr txBox="1">
            <a:spLocks noChangeArrowheads="1"/>
          </p:cNvSpPr>
          <p:nvPr/>
        </p:nvSpPr>
        <p:spPr bwMode="auto">
          <a:xfrm>
            <a:off x="323850" y="476250"/>
            <a:ext cx="8569325" cy="1222375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2667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pt-PT" sz="1000">
              <a:latin typeface="Comic Sans MS" pitchFamily="66" charset="0"/>
            </a:endParaRPr>
          </a:p>
          <a:p>
            <a:pPr marL="361950" indent="-2667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pt-PT" sz="2800">
                <a:solidFill>
                  <a:schemeClr val="accent2"/>
                </a:solidFill>
                <a:latin typeface="Comic Sans MS" pitchFamily="66" charset="0"/>
              </a:rPr>
              <a:t>REGRAS RELATIVAS AO LUGAR DE ENTREGA DO GÁS E DA ELECTRICIDADE</a:t>
            </a:r>
            <a:r>
              <a:rPr lang="pt-PT" sz="2400" b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pt-PT" sz="2400" b="0">
                <a:solidFill>
                  <a:schemeClr val="accent2"/>
                </a:solidFill>
              </a:rPr>
              <a:t>	</a:t>
            </a:r>
          </a:p>
        </p:txBody>
      </p:sp>
      <p:sp>
        <p:nvSpPr>
          <p:cNvPr id="457731" name="Text Box 3"/>
          <p:cNvSpPr txBox="1">
            <a:spLocks noChangeArrowheads="1"/>
          </p:cNvSpPr>
          <p:nvPr/>
        </p:nvSpPr>
        <p:spPr bwMode="auto">
          <a:xfrm>
            <a:off x="6732588" y="3789363"/>
            <a:ext cx="19431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sp>
        <p:nvSpPr>
          <p:cNvPr id="457732" name="Text Box 4"/>
          <p:cNvSpPr txBox="1">
            <a:spLocks noChangeArrowheads="1"/>
          </p:cNvSpPr>
          <p:nvPr/>
        </p:nvSpPr>
        <p:spPr bwMode="auto">
          <a:xfrm>
            <a:off x="323850" y="2276475"/>
            <a:ext cx="8569325" cy="984250"/>
          </a:xfrm>
          <a:prstGeom prst="rect">
            <a:avLst/>
          </a:prstGeom>
          <a:noFill/>
          <a:ln w="38100" cap="sq">
            <a:solidFill>
              <a:srgbClr val="FFCCCC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</a:pPr>
            <a:r>
              <a:rPr lang="pt-PT" sz="2800">
                <a:solidFill>
                  <a:srgbClr val="FFCCCC"/>
                </a:solidFill>
              </a:rPr>
              <a:t>2.</a:t>
            </a:r>
            <a:r>
              <a:rPr lang="pt-PT" sz="2800"/>
              <a:t> </a:t>
            </a:r>
            <a:r>
              <a:rPr lang="pt-PT" sz="2800">
                <a:solidFill>
                  <a:srgbClr val="FFCCCC"/>
                </a:solidFill>
              </a:rPr>
              <a:t>Fornecimentos de gás, através do sistema de distribuição de gás natural, e de electricidade</a:t>
            </a:r>
          </a:p>
        </p:txBody>
      </p:sp>
      <p:sp>
        <p:nvSpPr>
          <p:cNvPr id="457733" name="Text Box 5"/>
          <p:cNvSpPr txBox="1">
            <a:spLocks noChangeArrowheads="1"/>
          </p:cNvSpPr>
          <p:nvPr/>
        </p:nvSpPr>
        <p:spPr bwMode="auto">
          <a:xfrm>
            <a:off x="323850" y="4508500"/>
            <a:ext cx="8569325" cy="4953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>
              <a:spcBef>
                <a:spcPct val="50000"/>
              </a:spcBef>
            </a:pPr>
            <a:r>
              <a:rPr lang="pt-PT" sz="2400"/>
              <a:t>VER QUADRO SEGUINTE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178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569325" cy="1192213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2667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pt-PT" sz="800">
              <a:latin typeface="Comic Sans MS" pitchFamily="66" charset="0"/>
            </a:endParaRPr>
          </a:p>
          <a:p>
            <a:pPr marL="361950" indent="-266700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pt-PT" sz="2800">
                <a:solidFill>
                  <a:schemeClr val="accent2"/>
                </a:solidFill>
                <a:latin typeface="Comic Sans MS" pitchFamily="66" charset="0"/>
              </a:rPr>
              <a:t>REGRAS RELATIVAS AO LUGAR DE ENTREGA DO GÁS E DA ELECTRICIDADE</a:t>
            </a:r>
            <a:r>
              <a:rPr lang="pt-PT" sz="2400" b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pt-PT" sz="2400" b="0">
                <a:solidFill>
                  <a:schemeClr val="accent2"/>
                </a:solidFill>
              </a:rPr>
              <a:t>	</a:t>
            </a:r>
          </a:p>
        </p:txBody>
      </p:sp>
      <p:sp>
        <p:nvSpPr>
          <p:cNvPr id="434179" name="Text Box 3"/>
          <p:cNvSpPr txBox="1">
            <a:spLocks noChangeArrowheads="1"/>
          </p:cNvSpPr>
          <p:nvPr/>
        </p:nvSpPr>
        <p:spPr bwMode="auto">
          <a:xfrm>
            <a:off x="6732588" y="3789363"/>
            <a:ext cx="19431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graphicFrame>
        <p:nvGraphicFramePr>
          <p:cNvPr id="434180" name="Group 4"/>
          <p:cNvGraphicFramePr>
            <a:graphicFrameLocks noGrp="1"/>
          </p:cNvGraphicFramePr>
          <p:nvPr/>
        </p:nvGraphicFramePr>
        <p:xfrm>
          <a:off x="323850" y="1628775"/>
          <a:ext cx="8569325" cy="3168651"/>
        </p:xfrm>
        <a:graphic>
          <a:graphicData uri="http://schemas.openxmlformats.org/drawingml/2006/table">
            <a:tbl>
              <a:tblPr/>
              <a:tblGrid>
                <a:gridCol w="1944688"/>
                <a:gridCol w="2087562"/>
                <a:gridCol w="2232025"/>
                <a:gridCol w="2305050"/>
              </a:tblGrid>
              <a:tr h="7413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Sede do fornecedor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Sede do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Qualidade do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Lugar de tributação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 passivo ou não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OUTRO 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SP (revendedor ou não)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OUTRO EM 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61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PAÍS TERCEIRO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 passivo ou não</a:t>
                      </a: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NÃO TRIBUTADO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OUTRO 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SP (revendedor)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PORTUGAL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(2)</a:t>
                      </a: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34212" name="Text Box 36"/>
          <p:cNvSpPr txBox="1">
            <a:spLocks noChangeArrowheads="1"/>
          </p:cNvSpPr>
          <p:nvPr/>
        </p:nvSpPr>
        <p:spPr bwMode="auto">
          <a:xfrm>
            <a:off x="323850" y="4941888"/>
            <a:ext cx="8569325" cy="1866900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361950" indent="-361950" algn="l">
              <a:spcBef>
                <a:spcPct val="50000"/>
              </a:spcBef>
              <a:buFontTx/>
              <a:buAutoNum type="arabicParenBoth"/>
            </a:pPr>
            <a:r>
              <a:rPr lang="pt-PT"/>
              <a:t>Esta operação não constitui uma transmissão intracomunitária de bens (nº 3 do art. 7º do RITI), pelo que não deverá ser incluída no campo 7 da declaração periódica do IVA, mas sim no campo 8.</a:t>
            </a:r>
            <a:r>
              <a:rPr lang="pt-PT" sz="2400"/>
              <a:t> </a:t>
            </a:r>
          </a:p>
          <a:p>
            <a:pPr marL="361950" indent="-361950" algn="l">
              <a:spcBef>
                <a:spcPct val="50000"/>
              </a:spcBef>
              <a:buFontTx/>
              <a:buAutoNum type="arabicParenBoth"/>
            </a:pPr>
            <a:r>
              <a:rPr lang="pt-PT"/>
              <a:t>Cabendo a liquidação ao adquirente, que terá de indicar a compra no campo 1 e o IVA a favor do Estado no campo 2 </a:t>
            </a:r>
            <a:r>
              <a:rPr lang="pt-PT">
                <a:solidFill>
                  <a:schemeClr val="accent2"/>
                </a:solidFill>
              </a:rPr>
              <a:t>(taxa de 5%).</a:t>
            </a:r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202" name="Text Box 2"/>
          <p:cNvSpPr txBox="1">
            <a:spLocks noChangeArrowheads="1"/>
          </p:cNvSpPr>
          <p:nvPr/>
        </p:nvSpPr>
        <p:spPr bwMode="auto">
          <a:xfrm>
            <a:off x="323850" y="260350"/>
            <a:ext cx="8569325" cy="984250"/>
          </a:xfrm>
          <a:prstGeom prst="rect">
            <a:avLst/>
          </a:prstGeom>
          <a:noFill/>
          <a:ln w="38100">
            <a:solidFill>
              <a:srgbClr val="CCCC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1950" indent="-2667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pt-PT" sz="2800">
                <a:solidFill>
                  <a:schemeClr val="accent2"/>
                </a:solidFill>
                <a:latin typeface="Comic Sans MS" pitchFamily="66" charset="0"/>
              </a:rPr>
              <a:t>REGRAS RELATIVAS AO LUGAR DE ENTREGA DO GÁS E DA ELECTRICIDADE</a:t>
            </a:r>
            <a:r>
              <a:rPr lang="pt-PT" sz="2400" b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pt-PT" sz="2400" b="0">
                <a:solidFill>
                  <a:schemeClr val="accent2"/>
                </a:solidFill>
              </a:rPr>
              <a:t>	</a:t>
            </a:r>
          </a:p>
        </p:txBody>
      </p:sp>
      <p:sp>
        <p:nvSpPr>
          <p:cNvPr id="435203" name="Text Box 3"/>
          <p:cNvSpPr txBox="1">
            <a:spLocks noChangeArrowheads="1"/>
          </p:cNvSpPr>
          <p:nvPr/>
        </p:nvSpPr>
        <p:spPr bwMode="auto">
          <a:xfrm>
            <a:off x="6732588" y="3789363"/>
            <a:ext cx="1943100" cy="457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pt-PT" sz="2400" b="0">
              <a:latin typeface="Times New Roman" pitchFamily="18" charset="0"/>
            </a:endParaRPr>
          </a:p>
        </p:txBody>
      </p:sp>
      <p:graphicFrame>
        <p:nvGraphicFramePr>
          <p:cNvPr id="435204" name="Group 4"/>
          <p:cNvGraphicFramePr>
            <a:graphicFrameLocks noGrp="1"/>
          </p:cNvGraphicFramePr>
          <p:nvPr/>
        </p:nvGraphicFramePr>
        <p:xfrm>
          <a:off x="323850" y="1412875"/>
          <a:ext cx="8569325" cy="2743645"/>
        </p:xfrm>
        <a:graphic>
          <a:graphicData uri="http://schemas.openxmlformats.org/drawingml/2006/table">
            <a:tbl>
              <a:tblPr/>
              <a:tblGrid>
                <a:gridCol w="1944688"/>
                <a:gridCol w="2087562"/>
                <a:gridCol w="2232025"/>
                <a:gridCol w="2305050"/>
              </a:tblGrid>
              <a:tr h="6762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Sede do fornecedor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Sede do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Qualidade do adquirente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2"/>
                          </a:solidFill>
                          <a:effectLst/>
                          <a:latin typeface="Arial" charset="0"/>
                        </a:rPr>
                        <a:t>Lugar de tributação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OUTRO 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SP ( não revendedor)</a:t>
                      </a: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PORTUGAL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(1)</a:t>
                      </a: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OUTRO 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Não sujeito passivo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PORTUGAL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 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(2)</a:t>
                      </a: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DDDDD"/>
                          </a:solidFill>
                          <a:effectLst/>
                          <a:latin typeface="Arial" charset="0"/>
                        </a:rPr>
                        <a:t>PAÍS TERCEIRO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CCCC"/>
                          </a:solidFill>
                          <a:effectLst/>
                          <a:latin typeface="Arial" charset="0"/>
                        </a:rPr>
                        <a:t>PORTUGAL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CCFF"/>
                          </a:solidFill>
                          <a:effectLst/>
                          <a:latin typeface="Arial" charset="0"/>
                        </a:rPr>
                        <a:t>Sujeito passivo ou não</a:t>
                      </a: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CC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pt-PT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ISENTO </a:t>
                      </a:r>
                      <a:r>
                        <a:rPr kumimoji="0" lang="pt-PT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(3)</a:t>
                      </a:r>
                      <a:endParaRPr kumimoji="0" lang="pt-PT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35231" name="Text Box 31"/>
          <p:cNvSpPr txBox="1">
            <a:spLocks noChangeArrowheads="1"/>
          </p:cNvSpPr>
          <p:nvPr/>
        </p:nvSpPr>
        <p:spPr bwMode="auto">
          <a:xfrm>
            <a:off x="323850" y="4221163"/>
            <a:ext cx="8569325" cy="2568575"/>
          </a:xfrm>
          <a:prstGeom prst="rect">
            <a:avLst/>
          </a:prstGeom>
          <a:noFill/>
          <a:ln w="38100" cap="sq">
            <a:solidFill>
              <a:srgbClr val="CCCCFF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marL="457200" indent="-457200" algn="l">
              <a:spcBef>
                <a:spcPct val="50000"/>
              </a:spcBef>
              <a:buFontTx/>
              <a:buAutoNum type="arabicParenBoth"/>
            </a:pPr>
            <a:r>
              <a:rPr lang="pt-PT"/>
              <a:t>Cabendo a liquidação do IVA ao adquirente que, uma vez que a operação não reveste a natureza de aquisição intracomunitária, terá de indicar a compra no campo 1 e o IVA a favor do Estado no campo 2 </a:t>
            </a:r>
            <a:r>
              <a:rPr lang="pt-PT">
                <a:solidFill>
                  <a:schemeClr val="accent2"/>
                </a:solidFill>
              </a:rPr>
              <a:t>(taxa de 5%).</a:t>
            </a:r>
          </a:p>
          <a:p>
            <a:pPr marL="457200" indent="-457200" algn="l">
              <a:spcBef>
                <a:spcPct val="50000"/>
              </a:spcBef>
              <a:buFontTx/>
              <a:buAutoNum type="arabicParenBoth"/>
            </a:pPr>
            <a:r>
              <a:rPr lang="pt-PT"/>
              <a:t>O devedor do imposto será o vendedor, que terá de nomear representante no território nacional.</a:t>
            </a:r>
          </a:p>
          <a:p>
            <a:pPr marL="457200" indent="-457200" algn="l">
              <a:spcBef>
                <a:spcPct val="50000"/>
              </a:spcBef>
              <a:buFontTx/>
              <a:buAutoNum type="arabicParenBoth"/>
            </a:pPr>
            <a:r>
              <a:rPr lang="pt-PT"/>
              <a:t>Nos termos da alínea i) do nº 1 do art. 13º do CIVA.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tback1">
  <a:themeElements>
    <a:clrScheme name="">
      <a:dk1>
        <a:srgbClr val="000000"/>
      </a:dk1>
      <a:lt1>
        <a:srgbClr val="FFFFFF"/>
      </a:lt1>
      <a:dk2>
        <a:srgbClr val="000066"/>
      </a:dk2>
      <a:lt2>
        <a:srgbClr val="FF9900"/>
      </a:lt2>
      <a:accent1>
        <a:srgbClr val="3399FF"/>
      </a:accent1>
      <a:accent2>
        <a:srgbClr val="FFFF00"/>
      </a:accent2>
      <a:accent3>
        <a:srgbClr val="AAAAB8"/>
      </a:accent3>
      <a:accent4>
        <a:srgbClr val="DADADA"/>
      </a:accent4>
      <a:accent5>
        <a:srgbClr val="ADCAFF"/>
      </a:accent5>
      <a:accent6>
        <a:srgbClr val="E7E700"/>
      </a:accent6>
      <a:hlink>
        <a:srgbClr val="FF0000"/>
      </a:hlink>
      <a:folHlink>
        <a:srgbClr val="969696"/>
      </a:folHlink>
    </a:clrScheme>
    <a:fontScheme name="pptback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ptback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ack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tback1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ack1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ack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ack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tback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4575</Words>
  <Application>Microsoft Office PowerPoint</Application>
  <PresentationFormat>On-screen Show (4:3)</PresentationFormat>
  <Paragraphs>701</Paragraphs>
  <Slides>71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2" baseType="lpstr">
      <vt:lpstr>pptback1</vt:lpstr>
      <vt:lpstr>LOCALIZAÇÃO DAS OPERAÇÕES TRIBUTÁVEIS EM IVA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1º  CASO</vt:lpstr>
      <vt:lpstr>1º  CASO</vt:lpstr>
      <vt:lpstr>2º  CASO</vt:lpstr>
      <vt:lpstr>2º  CASO</vt:lpstr>
      <vt:lpstr>2º  CASO</vt:lpstr>
      <vt:lpstr>2º  CASO</vt:lpstr>
      <vt:lpstr>3º  CASO</vt:lpstr>
      <vt:lpstr>PowerPoint Presentation</vt:lpstr>
      <vt:lpstr>PowerPoint Presentation</vt:lpstr>
      <vt:lpstr>1º  CASO</vt:lpstr>
      <vt:lpstr>1º  CASO</vt:lpstr>
      <vt:lpstr>1º  CASO</vt:lpstr>
      <vt:lpstr>1º  CASO</vt:lpstr>
      <vt:lpstr>1º  CASO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2ª hipótese – O revendedor alemão utilizou o regime geral</vt:lpstr>
      <vt:lpstr>PowerPoint Presentation</vt:lpstr>
      <vt:lpstr>2º  CASO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LOCALIZAÇÃO DAS AQUISIÇÕES INTRACOMUNITÁRIAS DE BENS  (Artº 8º do RITI)</dc:title>
  <dc:creator>DF BRAGA</dc:creator>
  <cp:lastModifiedBy>Celia Ferreira</cp:lastModifiedBy>
  <cp:revision>196</cp:revision>
  <dcterms:created xsi:type="dcterms:W3CDTF">2001-09-12T13:55:34Z</dcterms:created>
  <dcterms:modified xsi:type="dcterms:W3CDTF">2013-06-18T08:07:42Z</dcterms:modified>
</cp:coreProperties>
</file>