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67.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4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notesSlides/notesSlide37.xml" ContentType="application/vnd.openxmlformats-officedocument.presentationml.notesSlide+xml"/>
  <Override PartName="/ppt/notesSlides/notesSlide55.xml" ContentType="application/vnd.openxmlformats-officedocument.presentationml.notes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83"/>
  </p:notesMasterIdLst>
  <p:handoutMasterIdLst>
    <p:handoutMasterId r:id="rId84"/>
  </p:handoutMasterIdLst>
  <p:sldIdLst>
    <p:sldId id="451" r:id="rId2"/>
    <p:sldId id="717" r:id="rId3"/>
    <p:sldId id="718" r:id="rId4"/>
    <p:sldId id="719" r:id="rId5"/>
    <p:sldId id="723" r:id="rId6"/>
    <p:sldId id="724" r:id="rId7"/>
    <p:sldId id="725" r:id="rId8"/>
    <p:sldId id="726" r:id="rId9"/>
    <p:sldId id="727" r:id="rId10"/>
    <p:sldId id="728" r:id="rId11"/>
    <p:sldId id="744" r:id="rId12"/>
    <p:sldId id="745" r:id="rId13"/>
    <p:sldId id="746" r:id="rId14"/>
    <p:sldId id="750" r:id="rId15"/>
    <p:sldId id="751" r:id="rId16"/>
    <p:sldId id="752" r:id="rId17"/>
    <p:sldId id="753" r:id="rId18"/>
    <p:sldId id="754" r:id="rId19"/>
    <p:sldId id="755" r:id="rId20"/>
    <p:sldId id="756" r:id="rId21"/>
    <p:sldId id="762" r:id="rId22"/>
    <p:sldId id="763" r:id="rId23"/>
    <p:sldId id="757" r:id="rId24"/>
    <p:sldId id="764" r:id="rId25"/>
    <p:sldId id="765" r:id="rId26"/>
    <p:sldId id="766" r:id="rId27"/>
    <p:sldId id="767" r:id="rId28"/>
    <p:sldId id="620" r:id="rId29"/>
    <p:sldId id="621" r:id="rId30"/>
    <p:sldId id="622" r:id="rId31"/>
    <p:sldId id="623" r:id="rId32"/>
    <p:sldId id="624" r:id="rId33"/>
    <p:sldId id="625" r:id="rId34"/>
    <p:sldId id="644" r:id="rId35"/>
    <p:sldId id="645" r:id="rId36"/>
    <p:sldId id="646" r:id="rId37"/>
    <p:sldId id="659" r:id="rId38"/>
    <p:sldId id="660" r:id="rId39"/>
    <p:sldId id="661" r:id="rId40"/>
    <p:sldId id="662" r:id="rId41"/>
    <p:sldId id="663" r:id="rId42"/>
    <p:sldId id="664" r:id="rId43"/>
    <p:sldId id="686" r:id="rId44"/>
    <p:sldId id="687" r:id="rId45"/>
    <p:sldId id="689" r:id="rId46"/>
    <p:sldId id="702" r:id="rId47"/>
    <p:sldId id="703" r:id="rId48"/>
    <p:sldId id="704" r:id="rId49"/>
    <p:sldId id="705" r:id="rId50"/>
    <p:sldId id="706" r:id="rId51"/>
    <p:sldId id="707" r:id="rId52"/>
    <p:sldId id="607" r:id="rId53"/>
    <p:sldId id="608" r:id="rId54"/>
    <p:sldId id="609" r:id="rId55"/>
    <p:sldId id="610" r:id="rId56"/>
    <p:sldId id="611" r:id="rId57"/>
    <p:sldId id="612" r:id="rId58"/>
    <p:sldId id="583" r:id="rId59"/>
    <p:sldId id="584" r:id="rId60"/>
    <p:sldId id="585" r:id="rId61"/>
    <p:sldId id="586" r:id="rId62"/>
    <p:sldId id="587" r:id="rId63"/>
    <p:sldId id="588" r:id="rId64"/>
    <p:sldId id="604" r:id="rId65"/>
    <p:sldId id="605" r:id="rId66"/>
    <p:sldId id="606" r:id="rId67"/>
    <p:sldId id="589" r:id="rId68"/>
    <p:sldId id="590" r:id="rId69"/>
    <p:sldId id="591" r:id="rId70"/>
    <p:sldId id="592" r:id="rId71"/>
    <p:sldId id="593" r:id="rId72"/>
    <p:sldId id="594" r:id="rId73"/>
    <p:sldId id="595" r:id="rId74"/>
    <p:sldId id="596" r:id="rId75"/>
    <p:sldId id="597" r:id="rId76"/>
    <p:sldId id="598" r:id="rId77"/>
    <p:sldId id="599" r:id="rId78"/>
    <p:sldId id="600" r:id="rId79"/>
    <p:sldId id="601" r:id="rId80"/>
    <p:sldId id="602" r:id="rId81"/>
    <p:sldId id="603" r:id="rId82"/>
  </p:sldIdLst>
  <p:sldSz cx="9144000" cy="6858000" type="screen4x3"/>
  <p:notesSz cx="7077075" cy="93853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notesViewPr>
    <p:cSldViewPr>
      <p:cViewPr varScale="1">
        <p:scale>
          <a:sx n="38" d="100"/>
          <a:sy n="38" d="100"/>
        </p:scale>
        <p:origin x="-1458" y="-78"/>
      </p:cViewPr>
      <p:guideLst>
        <p:guide orient="horz" pos="2956"/>
        <p:guide pos="223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1" y="0"/>
            <a:ext cx="3067549" cy="468596"/>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sz="quarter" idx="1"/>
          </p:nvPr>
        </p:nvSpPr>
        <p:spPr>
          <a:xfrm>
            <a:off x="4007894" y="0"/>
            <a:ext cx="3067548" cy="468596"/>
          </a:xfrm>
          <a:prstGeom prst="rect">
            <a:avLst/>
          </a:prstGeom>
        </p:spPr>
        <p:txBody>
          <a:bodyPr vert="horz" lIns="91440" tIns="45720" rIns="91440" bIns="45720" rtlCol="0"/>
          <a:lstStyle>
            <a:lvl1pPr algn="r">
              <a:defRPr sz="1200"/>
            </a:lvl1pPr>
          </a:lstStyle>
          <a:p>
            <a:fld id="{A02A057A-BAAD-4AF9-875B-0D15EEE08F9E}" type="datetimeFigureOut">
              <a:rPr lang="pt-PT" smtClean="0"/>
              <a:pPr/>
              <a:t>29-07-2015</a:t>
            </a:fld>
            <a:endParaRPr lang="pt-PT"/>
          </a:p>
        </p:txBody>
      </p:sp>
      <p:sp>
        <p:nvSpPr>
          <p:cNvPr id="4" name="Marcador de Posição do Rodapé 3"/>
          <p:cNvSpPr>
            <a:spLocks noGrp="1"/>
          </p:cNvSpPr>
          <p:nvPr>
            <p:ph type="ftr" sz="quarter" idx="2"/>
          </p:nvPr>
        </p:nvSpPr>
        <p:spPr>
          <a:xfrm>
            <a:off x="1" y="8913729"/>
            <a:ext cx="3067549" cy="470083"/>
          </a:xfrm>
          <a:prstGeom prst="rect">
            <a:avLst/>
          </a:prstGeom>
        </p:spPr>
        <p:txBody>
          <a:bodyPr vert="horz" lIns="91440" tIns="45720" rIns="91440" bIns="45720" rtlCol="0" anchor="b"/>
          <a:lstStyle>
            <a:lvl1pPr algn="l">
              <a:defRPr sz="1200"/>
            </a:lvl1pPr>
          </a:lstStyle>
          <a:p>
            <a:endParaRPr lang="pt-PT"/>
          </a:p>
        </p:txBody>
      </p:sp>
      <p:sp>
        <p:nvSpPr>
          <p:cNvPr id="5" name="Marcador de Posição do Número do Diapositivo 4"/>
          <p:cNvSpPr>
            <a:spLocks noGrp="1"/>
          </p:cNvSpPr>
          <p:nvPr>
            <p:ph type="sldNum" sz="quarter" idx="3"/>
          </p:nvPr>
        </p:nvSpPr>
        <p:spPr>
          <a:xfrm>
            <a:off x="4007894" y="8913729"/>
            <a:ext cx="3067548" cy="470083"/>
          </a:xfrm>
          <a:prstGeom prst="rect">
            <a:avLst/>
          </a:prstGeom>
        </p:spPr>
        <p:txBody>
          <a:bodyPr vert="horz" lIns="91440" tIns="45720" rIns="91440" bIns="45720" rtlCol="0" anchor="b"/>
          <a:lstStyle>
            <a:lvl1pPr algn="r">
              <a:defRPr sz="1200"/>
            </a:lvl1pPr>
          </a:lstStyle>
          <a:p>
            <a:fld id="{9C623176-234D-4B07-9C4E-6D02DA4E99F5}" type="slidenum">
              <a:rPr lang="pt-PT" smtClean="0"/>
              <a:pPr/>
              <a:t>‹nº›</a:t>
            </a:fld>
            <a:endParaRPr lang="pt-PT"/>
          </a:p>
        </p:txBody>
      </p:sp>
    </p:spTree>
    <p:extLst>
      <p:ext uri="{BB962C8B-B14F-4D97-AF65-F5344CB8AC3E}">
        <p14:creationId xmlns="" xmlns:p14="http://schemas.microsoft.com/office/powerpoint/2010/main" val="8132495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1"/>
            <a:ext cx="3066733" cy="469265"/>
          </a:xfrm>
          <a:prstGeom prst="rect">
            <a:avLst/>
          </a:prstGeom>
        </p:spPr>
        <p:txBody>
          <a:bodyPr vert="horz" lIns="96551" tIns="48276" rIns="96551" bIns="48276" rtlCol="0"/>
          <a:lstStyle>
            <a:lvl1pPr algn="l">
              <a:defRPr sz="1300"/>
            </a:lvl1pPr>
          </a:lstStyle>
          <a:p>
            <a:endParaRPr lang="pt-PT"/>
          </a:p>
        </p:txBody>
      </p:sp>
      <p:sp>
        <p:nvSpPr>
          <p:cNvPr id="3" name="Marcador de Posição da Data 2"/>
          <p:cNvSpPr>
            <a:spLocks noGrp="1"/>
          </p:cNvSpPr>
          <p:nvPr>
            <p:ph type="dt" idx="1"/>
          </p:nvPr>
        </p:nvSpPr>
        <p:spPr>
          <a:xfrm>
            <a:off x="4008706" y="1"/>
            <a:ext cx="3066733" cy="469265"/>
          </a:xfrm>
          <a:prstGeom prst="rect">
            <a:avLst/>
          </a:prstGeom>
        </p:spPr>
        <p:txBody>
          <a:bodyPr vert="horz" lIns="96551" tIns="48276" rIns="96551" bIns="48276" rtlCol="0"/>
          <a:lstStyle>
            <a:lvl1pPr algn="r">
              <a:defRPr sz="1300"/>
            </a:lvl1pPr>
          </a:lstStyle>
          <a:p>
            <a:fld id="{0477979B-F734-4457-B1A3-B90154DE00C6}" type="datetimeFigureOut">
              <a:rPr lang="pt-PT" smtClean="0"/>
              <a:pPr/>
              <a:t>29-07-2015</a:t>
            </a:fld>
            <a:endParaRPr lang="pt-PT"/>
          </a:p>
        </p:txBody>
      </p:sp>
      <p:sp>
        <p:nvSpPr>
          <p:cNvPr id="4" name="Marcador de Posição da Imagem do Diapositivo 3"/>
          <p:cNvSpPr>
            <a:spLocks noGrp="1" noRot="1" noChangeAspect="1"/>
          </p:cNvSpPr>
          <p:nvPr>
            <p:ph type="sldImg" idx="2"/>
          </p:nvPr>
        </p:nvSpPr>
        <p:spPr>
          <a:xfrm>
            <a:off x="1192213" y="703263"/>
            <a:ext cx="4694237" cy="3519487"/>
          </a:xfrm>
          <a:prstGeom prst="rect">
            <a:avLst/>
          </a:prstGeom>
          <a:noFill/>
          <a:ln w="12700">
            <a:solidFill>
              <a:prstClr val="black"/>
            </a:solidFill>
          </a:ln>
        </p:spPr>
        <p:txBody>
          <a:bodyPr vert="horz" lIns="96551" tIns="48276" rIns="96551" bIns="48276" rtlCol="0" anchor="ctr"/>
          <a:lstStyle/>
          <a:p>
            <a:endParaRPr lang="pt-PT"/>
          </a:p>
        </p:txBody>
      </p:sp>
      <p:sp>
        <p:nvSpPr>
          <p:cNvPr id="5" name="Marcador de Posição de Notas 4"/>
          <p:cNvSpPr>
            <a:spLocks noGrp="1"/>
          </p:cNvSpPr>
          <p:nvPr>
            <p:ph type="body" sz="quarter" idx="3"/>
          </p:nvPr>
        </p:nvSpPr>
        <p:spPr>
          <a:xfrm>
            <a:off x="707708" y="4458018"/>
            <a:ext cx="5661660" cy="4223385"/>
          </a:xfrm>
          <a:prstGeom prst="rect">
            <a:avLst/>
          </a:prstGeom>
        </p:spPr>
        <p:txBody>
          <a:bodyPr vert="horz" lIns="96551" tIns="48276" rIns="96551" bIns="48276"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914407"/>
            <a:ext cx="3066733" cy="469265"/>
          </a:xfrm>
          <a:prstGeom prst="rect">
            <a:avLst/>
          </a:prstGeom>
        </p:spPr>
        <p:txBody>
          <a:bodyPr vert="horz" lIns="96551" tIns="48276" rIns="96551" bIns="48276" rtlCol="0" anchor="b"/>
          <a:lstStyle>
            <a:lvl1pPr algn="l">
              <a:defRPr sz="1300"/>
            </a:lvl1pPr>
          </a:lstStyle>
          <a:p>
            <a:endParaRPr lang="pt-PT"/>
          </a:p>
        </p:txBody>
      </p:sp>
      <p:sp>
        <p:nvSpPr>
          <p:cNvPr id="7" name="Marcador de Posição do Número do Diapositivo 6"/>
          <p:cNvSpPr>
            <a:spLocks noGrp="1"/>
          </p:cNvSpPr>
          <p:nvPr>
            <p:ph type="sldNum" sz="quarter" idx="5"/>
          </p:nvPr>
        </p:nvSpPr>
        <p:spPr>
          <a:xfrm>
            <a:off x="4008706" y="8914407"/>
            <a:ext cx="3066733" cy="469265"/>
          </a:xfrm>
          <a:prstGeom prst="rect">
            <a:avLst/>
          </a:prstGeom>
        </p:spPr>
        <p:txBody>
          <a:bodyPr vert="horz" lIns="96551" tIns="48276" rIns="96551" bIns="48276" rtlCol="0" anchor="b"/>
          <a:lstStyle>
            <a:lvl1pPr algn="r">
              <a:defRPr sz="1300"/>
            </a:lvl1pPr>
          </a:lstStyle>
          <a:p>
            <a:fld id="{32408D03-8061-4778-B38E-5545DF4517B5}" type="slidenum">
              <a:rPr lang="pt-PT" smtClean="0"/>
              <a:pPr/>
              <a:t>‹nº›</a:t>
            </a:fld>
            <a:endParaRPr lang="pt-PT"/>
          </a:p>
        </p:txBody>
      </p:sp>
    </p:spTree>
    <p:extLst>
      <p:ext uri="{BB962C8B-B14F-4D97-AF65-F5344CB8AC3E}">
        <p14:creationId xmlns="" xmlns:p14="http://schemas.microsoft.com/office/powerpoint/2010/main" val="1150024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Marcador de Posição da Imagem do Diapositivo 1"/>
          <p:cNvSpPr>
            <a:spLocks noGrp="1" noRot="1" noChangeAspect="1" noTextEdit="1"/>
          </p:cNvSpPr>
          <p:nvPr>
            <p:ph type="sldImg"/>
          </p:nvPr>
        </p:nvSpPr>
        <p:spPr>
          <a:ln/>
        </p:spPr>
      </p:sp>
      <p:sp>
        <p:nvSpPr>
          <p:cNvPr id="71683" name="Marcador de Posição de Notas 2"/>
          <p:cNvSpPr>
            <a:spLocks noGrp="1"/>
          </p:cNvSpPr>
          <p:nvPr>
            <p:ph type="body" idx="1"/>
          </p:nvPr>
        </p:nvSpPr>
        <p:spPr>
          <a:noFill/>
          <a:ln/>
        </p:spPr>
        <p:txBody>
          <a:bodyPr/>
          <a:lstStyle/>
          <a:p>
            <a:endParaRPr lang="pt-PT" dirty="0" smtClean="0"/>
          </a:p>
        </p:txBody>
      </p:sp>
      <p:sp>
        <p:nvSpPr>
          <p:cNvPr id="71684" name="Marcador de Posição do Número do Diapositivo 3"/>
          <p:cNvSpPr>
            <a:spLocks noGrp="1"/>
          </p:cNvSpPr>
          <p:nvPr>
            <p:ph type="sldNum" sz="quarter" idx="5"/>
          </p:nvPr>
        </p:nvSpPr>
        <p:spPr>
          <a:noFill/>
        </p:spPr>
        <p:txBody>
          <a:bodyPr/>
          <a:lstStyle/>
          <a:p>
            <a:fld id="{33FA0F61-2952-4916-A58B-2873AEDE9B21}" type="slidenum">
              <a:rPr lang="pt-PT" smtClean="0"/>
              <a:pPr/>
              <a:t>1</a:t>
            </a:fld>
            <a:endParaRPr lang="pt-PT"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a:t>
            </a:fld>
            <a:endParaRPr lang="pt-PT" sz="13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7</a:t>
            </a:fld>
            <a:endParaRPr lang="pt-PT"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10</a:t>
            </a:fld>
            <a:endParaRPr lang="pt-PT" sz="13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13</a:t>
            </a:fld>
            <a:endParaRPr lang="pt-PT" sz="13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16</a:t>
            </a:fld>
            <a:endParaRPr lang="pt-PT" sz="13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19</a:t>
            </a:fld>
            <a:endParaRPr lang="pt-PT" sz="13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22</a:t>
            </a:fld>
            <a:endParaRPr lang="pt-PT" sz="13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25</a:t>
            </a:fld>
            <a:endParaRPr lang="pt-PT" sz="13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27</a:t>
            </a:fld>
            <a:endParaRPr lang="pt-PT" sz="13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29</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30</a:t>
            </a:fld>
            <a:endParaRPr lang="pt-PT" sz="130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32</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33</a:t>
            </a:fld>
            <a:endParaRPr lang="pt-PT" sz="130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35</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36</a:t>
            </a:fld>
            <a:endParaRPr lang="pt-PT" sz="130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38</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dirty="0"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39</a:t>
            </a:fld>
            <a:endParaRPr lang="pt-PT" sz="13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41</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42</a:t>
            </a:fld>
            <a:endParaRPr lang="pt-PT" sz="130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44</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45</a:t>
            </a:fld>
            <a:endParaRPr lang="pt-PT" sz="130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47</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48</a:t>
            </a:fld>
            <a:endParaRPr lang="pt-PT" sz="130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50</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51</a:t>
            </a:fld>
            <a:endParaRPr lang="pt-PT" sz="130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53</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54</a:t>
            </a:fld>
            <a:endParaRPr lang="pt-PT" sz="130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56</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57</a:t>
            </a:fld>
            <a:endParaRPr lang="pt-PT" sz="130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181391FD-CEFF-477B-A368-5DEBAB1B76E3}" type="slidenum">
              <a:rPr lang="pt-PT" sz="1300"/>
              <a:pPr/>
              <a:t>58</a:t>
            </a:fld>
            <a:endParaRPr lang="pt-PT" sz="1300"/>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4B94A0C-8323-47C6-9BD8-EE4A0C85DABE}" type="slidenum">
              <a:rPr lang="pt-PT" sz="1300"/>
              <a:pPr/>
              <a:t>59</a:t>
            </a:fld>
            <a:endParaRPr lang="pt-PT" sz="130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Marcador de Posição da Imagem do Diapositivo 1"/>
          <p:cNvSpPr>
            <a:spLocks noGrp="1" noRot="1" noChangeAspect="1" noTextEdit="1"/>
          </p:cNvSpPr>
          <p:nvPr>
            <p:ph type="sldImg"/>
          </p:nvPr>
        </p:nvSpPr>
        <p:spPr>
          <a:ln/>
        </p:spPr>
      </p:sp>
      <p:sp>
        <p:nvSpPr>
          <p:cNvPr id="92163" name="Marcador de Posição de Notas 2"/>
          <p:cNvSpPr>
            <a:spLocks noGrp="1"/>
          </p:cNvSpPr>
          <p:nvPr>
            <p:ph type="body" idx="1"/>
          </p:nvPr>
        </p:nvSpPr>
        <p:spPr>
          <a:noFill/>
          <a:ln/>
        </p:spPr>
        <p:txBody>
          <a:bodyPr/>
          <a:lstStyle/>
          <a:p>
            <a:pPr eaLnBrk="1" hangingPunct="1"/>
            <a:endParaRPr lang="pt-PT" smtClean="0"/>
          </a:p>
        </p:txBody>
      </p:sp>
      <p:sp>
        <p:nvSpPr>
          <p:cNvPr id="921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B0307DCF-C38F-42DE-BFB8-B27C6B63A707}" type="slidenum">
              <a:rPr lang="pt-PT" sz="1300"/>
              <a:pPr/>
              <a:t>60</a:t>
            </a:fld>
            <a:endParaRPr lang="pt-PT" sz="130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3A3B8104-B89F-4B26-A254-1C2CF76FEF07}" type="slidenum">
              <a:rPr lang="pt-PT" sz="1300"/>
              <a:pPr/>
              <a:t>61</a:t>
            </a:fld>
            <a:endParaRPr lang="pt-PT" sz="130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9FA0B526-F92C-49B2-99A5-1C968F263741}" type="slidenum">
              <a:rPr lang="pt-PT" sz="1300"/>
              <a:pPr/>
              <a:t>62</a:t>
            </a:fld>
            <a:endParaRPr lang="pt-PT" sz="130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Marcador de Posição da Imagem do Diapositivo 1"/>
          <p:cNvSpPr>
            <a:spLocks noGrp="1" noRot="1" noChangeAspect="1" noTextEdit="1"/>
          </p:cNvSpPr>
          <p:nvPr>
            <p:ph type="sldImg"/>
          </p:nvPr>
        </p:nvSpPr>
        <p:spPr>
          <a:ln/>
        </p:spPr>
      </p:sp>
      <p:sp>
        <p:nvSpPr>
          <p:cNvPr id="95235" name="Marcador de Posição de Notas 2"/>
          <p:cNvSpPr>
            <a:spLocks noGrp="1"/>
          </p:cNvSpPr>
          <p:nvPr>
            <p:ph type="body" idx="1"/>
          </p:nvPr>
        </p:nvSpPr>
        <p:spPr>
          <a:noFill/>
          <a:ln/>
        </p:spPr>
        <p:txBody>
          <a:bodyPr/>
          <a:lstStyle/>
          <a:p>
            <a:pPr eaLnBrk="1" hangingPunct="1"/>
            <a:endParaRPr lang="pt-PT" smtClean="0"/>
          </a:p>
        </p:txBody>
      </p:sp>
      <p:sp>
        <p:nvSpPr>
          <p:cNvPr id="95236"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A43C2E0-351A-454B-BE7E-EFA3BB008AD8}" type="slidenum">
              <a:rPr lang="pt-PT" sz="1300"/>
              <a:pPr/>
              <a:t>63</a:t>
            </a:fld>
            <a:endParaRPr lang="pt-PT" sz="130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65</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66</a:t>
            </a:fld>
            <a:endParaRPr lang="pt-PT" sz="130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4F89A3A-ED18-4720-9A77-CFE3FE921E0B}" type="slidenum">
              <a:rPr lang="pt-PT" sz="1300"/>
              <a:pPr/>
              <a:t>67</a:t>
            </a:fld>
            <a:endParaRPr lang="pt-PT" sz="130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8AB5CC1-B292-4371-A627-11156225A26E}" type="slidenum">
              <a:rPr lang="pt-PT" sz="1300"/>
              <a:pPr/>
              <a:t>68</a:t>
            </a:fld>
            <a:endParaRPr lang="pt-PT" sz="130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Marcador de Posição da Imagem do Diapositivo 1"/>
          <p:cNvSpPr>
            <a:spLocks noGrp="1" noRot="1" noChangeAspect="1" noTextEdit="1"/>
          </p:cNvSpPr>
          <p:nvPr>
            <p:ph type="sldImg"/>
          </p:nvPr>
        </p:nvSpPr>
        <p:spPr>
          <a:ln/>
        </p:spPr>
      </p:sp>
      <p:sp>
        <p:nvSpPr>
          <p:cNvPr id="98307" name="Marcador de Posição de Notas 2"/>
          <p:cNvSpPr>
            <a:spLocks noGrp="1"/>
          </p:cNvSpPr>
          <p:nvPr>
            <p:ph type="body" idx="1"/>
          </p:nvPr>
        </p:nvSpPr>
        <p:spPr>
          <a:noFill/>
          <a:ln/>
        </p:spPr>
        <p:txBody>
          <a:bodyPr/>
          <a:lstStyle/>
          <a:p>
            <a:pPr eaLnBrk="1" hangingPunct="1"/>
            <a:endParaRPr lang="pt-PT" smtClean="0"/>
          </a:p>
        </p:txBody>
      </p:sp>
      <p:sp>
        <p:nvSpPr>
          <p:cNvPr id="98308"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AE7019B7-D594-4EE8-9264-17ACF45BB357}" type="slidenum">
              <a:rPr lang="pt-PT" sz="1300"/>
              <a:pPr/>
              <a:t>69</a:t>
            </a:fld>
            <a:endParaRPr lang="pt-PT" sz="130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89FEBD0D-DAB6-41C5-869F-B20BB78162B4}" type="slidenum">
              <a:rPr lang="pt-PT" sz="1300"/>
              <a:pPr/>
              <a:t>70</a:t>
            </a:fld>
            <a:endParaRPr lang="pt-PT" sz="1300"/>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ABB3E287-2E41-4939-9A69-8FF2C2C396DB}" type="slidenum">
              <a:rPr lang="pt-PT" sz="1300"/>
              <a:pPr/>
              <a:t>71</a:t>
            </a:fld>
            <a:endParaRPr lang="pt-PT" sz="1300"/>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Marcador de Posição da Imagem do Diapositivo 1"/>
          <p:cNvSpPr>
            <a:spLocks noGrp="1" noRot="1" noChangeAspect="1" noTextEdit="1"/>
          </p:cNvSpPr>
          <p:nvPr>
            <p:ph type="sldImg"/>
          </p:nvPr>
        </p:nvSpPr>
        <p:spPr>
          <a:ln/>
        </p:spPr>
      </p:sp>
      <p:sp>
        <p:nvSpPr>
          <p:cNvPr id="101379" name="Marcador de Posição de Notas 2"/>
          <p:cNvSpPr>
            <a:spLocks noGrp="1"/>
          </p:cNvSpPr>
          <p:nvPr>
            <p:ph type="body" idx="1"/>
          </p:nvPr>
        </p:nvSpPr>
        <p:spPr>
          <a:noFill/>
          <a:ln/>
        </p:spPr>
        <p:txBody>
          <a:bodyPr/>
          <a:lstStyle/>
          <a:p>
            <a:pPr eaLnBrk="1" hangingPunct="1"/>
            <a:endParaRPr lang="pt-PT" smtClean="0"/>
          </a:p>
        </p:txBody>
      </p:sp>
      <p:sp>
        <p:nvSpPr>
          <p:cNvPr id="101380"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A5DDECA6-BD0B-4023-B7A2-C8FF8E41E41C}" type="slidenum">
              <a:rPr lang="pt-PT" sz="1300"/>
              <a:pPr/>
              <a:t>72</a:t>
            </a:fld>
            <a:endParaRPr lang="pt-PT" sz="130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693CD582-C140-4FC9-A89E-48AA21FEAA6A}" type="slidenum">
              <a:rPr lang="pt-PT" sz="1300"/>
              <a:pPr/>
              <a:t>73</a:t>
            </a:fld>
            <a:endParaRPr lang="pt-PT" sz="130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DFF8CA73-EC9A-451F-A62C-BE93C40309B3}" type="slidenum">
              <a:rPr lang="pt-PT" sz="1300"/>
              <a:pPr/>
              <a:t>74</a:t>
            </a:fld>
            <a:endParaRPr lang="pt-PT" sz="130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Marcador de Posição da Imagem do Diapositivo 1"/>
          <p:cNvSpPr>
            <a:spLocks noGrp="1" noRot="1" noChangeAspect="1" noTextEdit="1"/>
          </p:cNvSpPr>
          <p:nvPr>
            <p:ph type="sldImg"/>
          </p:nvPr>
        </p:nvSpPr>
        <p:spPr>
          <a:ln/>
        </p:spPr>
      </p:sp>
      <p:sp>
        <p:nvSpPr>
          <p:cNvPr id="104451" name="Marcador de Posição de Notas 2"/>
          <p:cNvSpPr>
            <a:spLocks noGrp="1"/>
          </p:cNvSpPr>
          <p:nvPr>
            <p:ph type="body" idx="1"/>
          </p:nvPr>
        </p:nvSpPr>
        <p:spPr>
          <a:noFill/>
          <a:ln/>
        </p:spPr>
        <p:txBody>
          <a:bodyPr/>
          <a:lstStyle/>
          <a:p>
            <a:pPr eaLnBrk="1" hangingPunct="1"/>
            <a:endParaRPr lang="pt-PT" smtClean="0"/>
          </a:p>
        </p:txBody>
      </p:sp>
      <p:sp>
        <p:nvSpPr>
          <p:cNvPr id="104452"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1B81A2A6-B50F-4A01-ACEC-1EEA3C87AEF8}" type="slidenum">
              <a:rPr lang="pt-PT" sz="1300"/>
              <a:pPr/>
              <a:t>75</a:t>
            </a:fld>
            <a:endParaRPr lang="pt-PT" sz="130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1B58048D-B821-412B-84D0-202C0C2BF2A5}" type="slidenum">
              <a:rPr lang="pt-PT" sz="1300"/>
              <a:pPr/>
              <a:t>76</a:t>
            </a:fld>
            <a:endParaRPr lang="pt-PT" sz="1300"/>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BD32F3B-92DB-4F2D-91F7-F1ABE0177E35}" type="slidenum">
              <a:rPr lang="pt-PT" sz="1300"/>
              <a:pPr/>
              <a:t>77</a:t>
            </a:fld>
            <a:endParaRPr lang="pt-PT" sz="1300"/>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Marcador de Posição da Imagem do Diapositivo 1"/>
          <p:cNvSpPr>
            <a:spLocks noGrp="1" noRot="1" noChangeAspect="1" noTextEdit="1"/>
          </p:cNvSpPr>
          <p:nvPr>
            <p:ph type="sldImg"/>
          </p:nvPr>
        </p:nvSpPr>
        <p:spPr>
          <a:ln/>
        </p:spPr>
      </p:sp>
      <p:sp>
        <p:nvSpPr>
          <p:cNvPr id="107523" name="Marcador de Posição de Notas 2"/>
          <p:cNvSpPr>
            <a:spLocks noGrp="1"/>
          </p:cNvSpPr>
          <p:nvPr>
            <p:ph type="body" idx="1"/>
          </p:nvPr>
        </p:nvSpPr>
        <p:spPr>
          <a:noFill/>
          <a:ln/>
        </p:spPr>
        <p:txBody>
          <a:bodyPr/>
          <a:lstStyle/>
          <a:p>
            <a:pPr eaLnBrk="1" hangingPunct="1"/>
            <a:endParaRPr lang="pt-PT" smtClean="0"/>
          </a:p>
        </p:txBody>
      </p:sp>
      <p:sp>
        <p:nvSpPr>
          <p:cNvPr id="10752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1BFCCCD-4467-42CC-A6E5-9882EB1C6841}" type="slidenum">
              <a:rPr lang="pt-PT" sz="1300"/>
              <a:pPr/>
              <a:t>78</a:t>
            </a:fld>
            <a:endParaRPr lang="pt-PT" sz="130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8C17234-B977-4E48-90E4-E4D3BCE3A19C}" type="slidenum">
              <a:rPr lang="pt-PT" sz="1300"/>
              <a:pPr/>
              <a:t>79</a:t>
            </a:fld>
            <a:endParaRPr lang="pt-PT" sz="1300"/>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C8C1FAA4-F85D-4EC0-9550-13B332478B38}" type="slidenum">
              <a:rPr lang="pt-PT" sz="1300"/>
              <a:pPr/>
              <a:t>80</a:t>
            </a:fld>
            <a:endParaRPr lang="pt-PT" sz="1300"/>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Marcador de Posição da Imagem do Diapositivo 1"/>
          <p:cNvSpPr>
            <a:spLocks noGrp="1" noRot="1" noChangeAspect="1" noTextEdit="1"/>
          </p:cNvSpPr>
          <p:nvPr>
            <p:ph type="sldImg"/>
          </p:nvPr>
        </p:nvSpPr>
        <p:spPr>
          <a:ln/>
        </p:spPr>
      </p:sp>
      <p:sp>
        <p:nvSpPr>
          <p:cNvPr id="110595" name="Marcador de Posição de Notas 2"/>
          <p:cNvSpPr>
            <a:spLocks noGrp="1"/>
          </p:cNvSpPr>
          <p:nvPr>
            <p:ph type="body" idx="1"/>
          </p:nvPr>
        </p:nvSpPr>
        <p:spPr>
          <a:noFill/>
          <a:ln/>
        </p:spPr>
        <p:txBody>
          <a:bodyPr/>
          <a:lstStyle/>
          <a:p>
            <a:pPr eaLnBrk="1" hangingPunct="1"/>
            <a:endParaRPr lang="pt-PT" smtClean="0"/>
          </a:p>
        </p:txBody>
      </p:sp>
      <p:sp>
        <p:nvSpPr>
          <p:cNvPr id="110596"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BF41EFBB-3440-4C64-9D04-BD54B0077340}" type="slidenum">
              <a:rPr lang="pt-PT" sz="1300"/>
              <a:pPr/>
              <a:t>81</a:t>
            </a:fld>
            <a:endParaRPr lang="pt-PT" sz="13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3074" name="Freeform 2"/>
          <p:cNvSpPr>
            <a:spLocks/>
          </p:cNvSpPr>
          <p:nvPr/>
        </p:nvSpPr>
        <p:spPr bwMode="gray">
          <a:xfrm>
            <a:off x="690563" y="3340100"/>
            <a:ext cx="7653337" cy="485775"/>
          </a:xfrm>
          <a:custGeom>
            <a:avLst/>
            <a:gdLst/>
            <a:ahLst/>
            <a:cxnLst>
              <a:cxn ang="0">
                <a:pos x="163" y="200"/>
              </a:cxn>
              <a:cxn ang="0">
                <a:pos x="4128" y="200"/>
              </a:cxn>
              <a:cxn ang="0">
                <a:pos x="4128" y="429"/>
              </a:cxn>
              <a:cxn ang="0">
                <a:pos x="0" y="441"/>
              </a:cxn>
              <a:cxn ang="0">
                <a:pos x="163" y="200"/>
              </a:cxn>
            </a:cxnLst>
            <a:rect l="0" t="0" r="r" b="b"/>
            <a:pathLst>
              <a:path w="4128" h="479">
                <a:moveTo>
                  <a:pt x="163" y="200"/>
                </a:moveTo>
                <a:cubicBezTo>
                  <a:pt x="163" y="200"/>
                  <a:pt x="2054" y="0"/>
                  <a:pt x="4128" y="200"/>
                </a:cubicBezTo>
                <a:cubicBezTo>
                  <a:pt x="4128" y="200"/>
                  <a:pt x="4128" y="314"/>
                  <a:pt x="4128" y="429"/>
                </a:cubicBezTo>
                <a:cubicBezTo>
                  <a:pt x="2371" y="200"/>
                  <a:pt x="688" y="479"/>
                  <a:pt x="0" y="441"/>
                </a:cubicBezTo>
                <a:lnTo>
                  <a:pt x="163" y="200"/>
                </a:lnTo>
                <a:close/>
              </a:path>
            </a:pathLst>
          </a:custGeom>
          <a:solidFill>
            <a:schemeClr val="hlink">
              <a:alpha val="50000"/>
            </a:schemeClr>
          </a:solidFill>
          <a:ln w="9525">
            <a:noFill/>
            <a:round/>
            <a:headEnd/>
            <a:tailEnd/>
          </a:ln>
        </p:spPr>
        <p:txBody>
          <a:bodyPr wrap="none" anchor="ctr"/>
          <a:lstStyle/>
          <a:p>
            <a:endParaRPr lang="pt-PT"/>
          </a:p>
        </p:txBody>
      </p:sp>
      <p:sp>
        <p:nvSpPr>
          <p:cNvPr id="3075" name="Rectangle 3"/>
          <p:cNvSpPr>
            <a:spLocks noGrp="1" noChangeArrowheads="1"/>
          </p:cNvSpPr>
          <p:nvPr>
            <p:ph type="ctrTitle"/>
          </p:nvPr>
        </p:nvSpPr>
        <p:spPr>
          <a:xfrm>
            <a:off x="685800" y="2286000"/>
            <a:ext cx="7772400" cy="1143000"/>
          </a:xfrm>
        </p:spPr>
        <p:txBody>
          <a:bodyPr/>
          <a:lstStyle>
            <a:lvl1pPr>
              <a:defRPr/>
            </a:lvl1pPr>
          </a:lstStyle>
          <a:p>
            <a:r>
              <a:rPr lang="pt-PT" smtClean="0"/>
              <a:t>Clique para editar o estilo</a:t>
            </a:r>
            <a:endParaRPr lang="pt-PT"/>
          </a:p>
        </p:txBody>
      </p:sp>
      <p:sp>
        <p:nvSpPr>
          <p:cNvPr id="3076" name="Rectangle 4"/>
          <p:cNvSpPr>
            <a:spLocks noGrp="1" noChangeArrowheads="1"/>
          </p:cNvSpPr>
          <p:nvPr>
            <p:ph type="subTitle" idx="1"/>
          </p:nvPr>
        </p:nvSpPr>
        <p:spPr>
          <a:xfrm>
            <a:off x="1371600" y="3886200"/>
            <a:ext cx="6400800" cy="1752600"/>
          </a:xfrm>
        </p:spPr>
        <p:txBody>
          <a:bodyPr/>
          <a:lstStyle>
            <a:lvl1pPr marL="0" indent="0" algn="ctr">
              <a:buFont typeface="Monotype Sorts" pitchFamily="2" charset="2"/>
              <a:buNone/>
              <a:defRPr/>
            </a:lvl1pPr>
          </a:lstStyle>
          <a:p>
            <a:r>
              <a:rPr lang="pt-PT" smtClean="0"/>
              <a:t>Faça clique para editar o estilo</a:t>
            </a:r>
            <a:endParaRPr lang="pt-PT"/>
          </a:p>
        </p:txBody>
      </p:sp>
      <p:sp>
        <p:nvSpPr>
          <p:cNvPr id="3077" name="Rectangle 5"/>
          <p:cNvSpPr>
            <a:spLocks noGrp="1" noChangeArrowheads="1"/>
          </p:cNvSpPr>
          <p:nvPr>
            <p:ph type="dt" sz="half" idx="2"/>
          </p:nvPr>
        </p:nvSpPr>
        <p:spPr/>
        <p:txBody>
          <a:bodyPr/>
          <a:lstStyle>
            <a:lvl1pPr>
              <a:defRPr>
                <a:solidFill>
                  <a:srgbClr val="578963"/>
                </a:solidFill>
              </a:defRPr>
            </a:lvl1pPr>
          </a:lstStyle>
          <a:p>
            <a:endParaRPr lang="pt-PT"/>
          </a:p>
        </p:txBody>
      </p:sp>
      <p:sp>
        <p:nvSpPr>
          <p:cNvPr id="3078" name="Rectangle 6"/>
          <p:cNvSpPr>
            <a:spLocks noGrp="1" noChangeArrowheads="1"/>
          </p:cNvSpPr>
          <p:nvPr>
            <p:ph type="ftr" sz="quarter" idx="3"/>
          </p:nvPr>
        </p:nvSpPr>
        <p:spPr/>
        <p:txBody>
          <a:bodyPr/>
          <a:lstStyle>
            <a:lvl1pPr>
              <a:defRPr>
                <a:solidFill>
                  <a:srgbClr val="578963"/>
                </a:solidFill>
              </a:defRPr>
            </a:lvl1pPr>
          </a:lstStyle>
          <a:p>
            <a:endParaRPr lang="pt-PT"/>
          </a:p>
        </p:txBody>
      </p:sp>
      <p:sp>
        <p:nvSpPr>
          <p:cNvPr id="3079" name="Rectangle 7"/>
          <p:cNvSpPr>
            <a:spLocks noGrp="1" noChangeArrowheads="1"/>
          </p:cNvSpPr>
          <p:nvPr>
            <p:ph type="sldNum" sz="quarter" idx="4"/>
          </p:nvPr>
        </p:nvSpPr>
        <p:spPr/>
        <p:txBody>
          <a:bodyPr/>
          <a:lstStyle>
            <a:lvl1pPr>
              <a:defRPr>
                <a:solidFill>
                  <a:srgbClr val="578963"/>
                </a:solidFill>
              </a:defRPr>
            </a:lvl1pPr>
          </a:lstStyle>
          <a:p>
            <a:fld id="{0AC0C3D6-FC4E-4171-9DB0-04FA6B60A243}" type="slidenum">
              <a:rPr lang="pt-PT"/>
              <a:pPr/>
              <a:t>‹nº›</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5DE18499-FEB3-4BB7-8B62-935D64F36011}" type="slidenum">
              <a:rPr lang="pt-PT"/>
              <a:pPr/>
              <a:t>‹nº›</a:t>
            </a:fld>
            <a:endParaRPr lang="pt-P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PT" smtClean="0"/>
              <a:t>Clique para editar o estilo</a:t>
            </a:r>
            <a:endParaRPr lang="pt-PT"/>
          </a:p>
        </p:txBody>
      </p:sp>
      <p:sp>
        <p:nvSpPr>
          <p:cNvPr id="3" name="Marcador de Posição do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A878EEEC-C2CC-463F-96CB-C1192264203F}" type="slidenum">
              <a:rPr lang="pt-PT"/>
              <a:pPr/>
              <a:t>‹nº›</a:t>
            </a:fld>
            <a:endParaRPr lang="pt-P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e Conteúd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DA031C86-CCAA-4E7C-8D30-4579967F7AD7}" type="slidenum">
              <a:rPr lang="pt-PT"/>
              <a:pPr/>
              <a:t>‹nº›</a:t>
            </a:fld>
            <a:endParaRPr lang="pt-P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pt-PT" smtClean="0"/>
              <a:t>Clique para editar o estilo</a:t>
            </a:r>
            <a:endParaRPr lang="pt-PT"/>
          </a:p>
        </p:txBody>
      </p:sp>
      <p:sp>
        <p:nvSpPr>
          <p:cNvPr id="3" name="Marcador de Posição do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o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7" name="Marcador de Posição da Data 6"/>
          <p:cNvSpPr>
            <a:spLocks noGrp="1"/>
          </p:cNvSpPr>
          <p:nvPr>
            <p:ph type="dt" sz="half" idx="10"/>
          </p:nvPr>
        </p:nvSpPr>
        <p:spPr/>
        <p:txBody>
          <a:bodyPr/>
          <a:lstStyle>
            <a:lvl1pPr>
              <a:defRPr/>
            </a:lvl1pPr>
          </a:lstStyle>
          <a:p>
            <a:endParaRPr lang="pt-PT"/>
          </a:p>
        </p:txBody>
      </p:sp>
      <p:sp>
        <p:nvSpPr>
          <p:cNvPr id="8" name="Marcador de Posição do Rodapé 7"/>
          <p:cNvSpPr>
            <a:spLocks noGrp="1"/>
          </p:cNvSpPr>
          <p:nvPr>
            <p:ph type="ftr" sz="quarter" idx="11"/>
          </p:nvPr>
        </p:nvSpPr>
        <p:spPr/>
        <p:txBody>
          <a:bodyPr/>
          <a:lstStyle>
            <a:lvl1pPr>
              <a:defRPr/>
            </a:lvl1pPr>
          </a:lstStyle>
          <a:p>
            <a:endParaRPr lang="pt-PT"/>
          </a:p>
        </p:txBody>
      </p:sp>
      <p:sp>
        <p:nvSpPr>
          <p:cNvPr id="9" name="Marcador de Posição do Número do Diapositivo 8"/>
          <p:cNvSpPr>
            <a:spLocks noGrp="1"/>
          </p:cNvSpPr>
          <p:nvPr>
            <p:ph type="sldNum" sz="quarter" idx="12"/>
          </p:nvPr>
        </p:nvSpPr>
        <p:spPr/>
        <p:txBody>
          <a:bodyPr/>
          <a:lstStyle>
            <a:lvl1pPr>
              <a:defRPr/>
            </a:lvl1pPr>
          </a:lstStyle>
          <a:p>
            <a:fld id="{7756FE45-8855-497A-9C05-045ED7830091}" type="slidenum">
              <a:rPr lang="pt-PT"/>
              <a:pPr/>
              <a:t>‹nº›</a:t>
            </a:fld>
            <a:endParaRPr lang="pt-P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a Data 2"/>
          <p:cNvSpPr>
            <a:spLocks noGrp="1"/>
          </p:cNvSpPr>
          <p:nvPr>
            <p:ph type="dt" sz="half" idx="10"/>
          </p:nvPr>
        </p:nvSpPr>
        <p:spPr/>
        <p:txBody>
          <a:bodyPr/>
          <a:lstStyle>
            <a:lvl1pPr>
              <a:defRPr/>
            </a:lvl1pPr>
          </a:lstStyle>
          <a:p>
            <a:endParaRPr lang="pt-PT"/>
          </a:p>
        </p:txBody>
      </p:sp>
      <p:sp>
        <p:nvSpPr>
          <p:cNvPr id="4" name="Marcador de Posição do Rodapé 3"/>
          <p:cNvSpPr>
            <a:spLocks noGrp="1"/>
          </p:cNvSpPr>
          <p:nvPr>
            <p:ph type="ftr" sz="quarter" idx="11"/>
          </p:nvPr>
        </p:nvSpPr>
        <p:spPr/>
        <p:txBody>
          <a:bodyPr/>
          <a:lstStyle>
            <a:lvl1pPr>
              <a:defRPr/>
            </a:lvl1pPr>
          </a:lstStyle>
          <a:p>
            <a:endParaRPr lang="pt-PT"/>
          </a:p>
        </p:txBody>
      </p:sp>
      <p:sp>
        <p:nvSpPr>
          <p:cNvPr id="5" name="Marcador de Posição do Número do Diapositivo 4"/>
          <p:cNvSpPr>
            <a:spLocks noGrp="1"/>
          </p:cNvSpPr>
          <p:nvPr>
            <p:ph type="sldNum" sz="quarter" idx="12"/>
          </p:nvPr>
        </p:nvSpPr>
        <p:spPr/>
        <p:txBody>
          <a:bodyPr/>
          <a:lstStyle>
            <a:lvl1pPr>
              <a:defRPr/>
            </a:lvl1pPr>
          </a:lstStyle>
          <a:p>
            <a:fld id="{C600C0A1-B2B0-4998-AE8F-16EDB213C466}" type="slidenum">
              <a:rPr lang="pt-PT"/>
              <a:pPr/>
              <a:t>‹nº›</a:t>
            </a:fld>
            <a:endParaRPr lang="pt-P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lvl1pPr>
              <a:defRPr/>
            </a:lvl1pPr>
          </a:lstStyle>
          <a:p>
            <a:endParaRPr lang="pt-PT"/>
          </a:p>
        </p:txBody>
      </p:sp>
      <p:sp>
        <p:nvSpPr>
          <p:cNvPr id="3" name="Marcador de Posição do Rodapé 2"/>
          <p:cNvSpPr>
            <a:spLocks noGrp="1"/>
          </p:cNvSpPr>
          <p:nvPr>
            <p:ph type="ftr" sz="quarter" idx="11"/>
          </p:nvPr>
        </p:nvSpPr>
        <p:spPr/>
        <p:txBody>
          <a:bodyPr/>
          <a:lstStyle>
            <a:lvl1pPr>
              <a:defRPr/>
            </a:lvl1pPr>
          </a:lstStyle>
          <a:p>
            <a:endParaRPr lang="pt-PT"/>
          </a:p>
        </p:txBody>
      </p:sp>
      <p:sp>
        <p:nvSpPr>
          <p:cNvPr id="4" name="Marcador de Posição do Número do Diapositivo 3"/>
          <p:cNvSpPr>
            <a:spLocks noGrp="1"/>
          </p:cNvSpPr>
          <p:nvPr>
            <p:ph type="sldNum" sz="quarter" idx="12"/>
          </p:nvPr>
        </p:nvSpPr>
        <p:spPr/>
        <p:txBody>
          <a:bodyPr/>
          <a:lstStyle>
            <a:lvl1pPr>
              <a:defRPr/>
            </a:lvl1pPr>
          </a:lstStyle>
          <a:p>
            <a:fld id="{1F8C0864-BCB5-456E-82A3-0C4525E40227}" type="slidenum">
              <a:rPr lang="pt-PT"/>
              <a:pPr/>
              <a:t>‹nº›</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lstStyle>
            <a:lvl1pPr algn="l">
              <a:defRPr sz="2000" b="1"/>
            </a:lvl1pPr>
          </a:lstStyle>
          <a:p>
            <a:r>
              <a:rPr lang="pt-PT" smtClean="0"/>
              <a:t>Clique para editar o estilo</a:t>
            </a:r>
            <a:endParaRPr lang="pt-PT"/>
          </a:p>
        </p:txBody>
      </p:sp>
      <p:sp>
        <p:nvSpPr>
          <p:cNvPr id="3" name="Marcador de Posição de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o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677B1045-7D2C-4572-B8F8-0A8AD0F00FA2}" type="slidenum">
              <a:rPr lang="pt-PT"/>
              <a:pPr/>
              <a:t>‹nº›</a:t>
            </a:fld>
            <a:endParaRPr lang="pt-P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lstStyle>
            <a:lvl1pPr algn="l">
              <a:defRPr sz="2000" b="1"/>
            </a:lvl1pPr>
          </a:lstStyle>
          <a:p>
            <a:r>
              <a:rPr lang="pt-PT" smtClean="0"/>
              <a:t>Clique para editar o estilo</a:t>
            </a:r>
            <a:endParaRPr lang="pt-PT"/>
          </a:p>
        </p:txBody>
      </p:sp>
      <p:sp>
        <p:nvSpPr>
          <p:cNvPr id="3" name="Marcador de Posição d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PT" smtClean="0"/>
              <a:t>Clique no ícone para adicionar uma imagem</a:t>
            </a:r>
            <a:endParaRPr lang="pt-PT"/>
          </a:p>
        </p:txBody>
      </p:sp>
      <p:sp>
        <p:nvSpPr>
          <p:cNvPr id="4" name="Marcador de Posição do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A5566153-DD7B-4236-923F-3DF0421A922B}" type="slidenum">
              <a:rPr lang="pt-PT"/>
              <a:pPr/>
              <a:t>‹nº›</a:t>
            </a:fld>
            <a:endParaRPr lang="pt-P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D0E7082F-6696-40E6-8BCF-A13B6F8DE291}" type="slidenum">
              <a:rPr lang="pt-PT"/>
              <a:pPr/>
              <a:t>‹nº›</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457200"/>
            <a:ext cx="1943100" cy="5638800"/>
          </a:xfrm>
        </p:spPr>
        <p:txBody>
          <a:bodyPr vert="eaVert"/>
          <a:lstStyle/>
          <a:p>
            <a:r>
              <a:rPr lang="pt-PT" smtClean="0"/>
              <a:t>Clique para editar o estilo</a:t>
            </a:r>
            <a:endParaRPr lang="pt-PT"/>
          </a:p>
        </p:txBody>
      </p:sp>
      <p:sp>
        <p:nvSpPr>
          <p:cNvPr id="3" name="Marcador de Posição de Texto Vertical 2"/>
          <p:cNvSpPr>
            <a:spLocks noGrp="1"/>
          </p:cNvSpPr>
          <p:nvPr>
            <p:ph type="body" orient="vert" idx="1"/>
          </p:nvPr>
        </p:nvSpPr>
        <p:spPr>
          <a:xfrm>
            <a:off x="685800" y="457200"/>
            <a:ext cx="5676900" cy="5638800"/>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0F536F0A-4CFB-4819-96D5-8CB717D408C7}" type="slidenum">
              <a:rPr lang="pt-PT"/>
              <a:pPr/>
              <a:t>‹nº›</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alpha val="93000"/>
          </a:schemeClr>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457200"/>
            <a:ext cx="77724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pt-PT" smtClean="0"/>
              <a:t>Faça clique para editar o estilo do título do diapositivo principal</a:t>
            </a:r>
          </a:p>
        </p:txBody>
      </p:sp>
      <p:sp>
        <p:nvSpPr>
          <p:cNvPr id="2051"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PT" smtClean="0"/>
              <a:t>Faça clique para editar os estilos de texto do diapositivo principal</a:t>
            </a:r>
          </a:p>
          <a:p>
            <a:pPr lvl="1"/>
            <a:r>
              <a:rPr lang="pt-PT" smtClean="0"/>
              <a:t>Segundo nível</a:t>
            </a:r>
          </a:p>
          <a:p>
            <a:pPr lvl="2"/>
            <a:r>
              <a:rPr lang="pt-PT" smtClean="0"/>
              <a:t>Terceiro nível</a:t>
            </a:r>
          </a:p>
          <a:p>
            <a:pPr lvl="3"/>
            <a:r>
              <a:rPr lang="pt-PT" smtClean="0"/>
              <a:t>Quarto nível</a:t>
            </a:r>
          </a:p>
          <a:p>
            <a:pPr lvl="4"/>
            <a:r>
              <a:rPr lang="pt-PT" smtClean="0"/>
              <a:t>Quinto nível</a:t>
            </a:r>
          </a:p>
        </p:txBody>
      </p:sp>
      <p:sp>
        <p:nvSpPr>
          <p:cNvPr id="205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spcBef>
                <a:spcPct val="50000"/>
              </a:spcBef>
              <a:defRPr sz="1400">
                <a:solidFill>
                  <a:schemeClr val="bg2"/>
                </a:solidFill>
              </a:defRPr>
            </a:lvl1pPr>
          </a:lstStyle>
          <a:p>
            <a:endParaRPr lang="pt-PT"/>
          </a:p>
        </p:txBody>
      </p:sp>
      <p:sp>
        <p:nvSpPr>
          <p:cNvPr id="205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spcBef>
                <a:spcPct val="50000"/>
              </a:spcBef>
              <a:defRPr sz="1400">
                <a:solidFill>
                  <a:schemeClr val="bg2"/>
                </a:solidFill>
              </a:defRPr>
            </a:lvl1pPr>
          </a:lstStyle>
          <a:p>
            <a:endParaRPr lang="pt-PT"/>
          </a:p>
        </p:txBody>
      </p:sp>
      <p:sp>
        <p:nvSpPr>
          <p:cNvPr id="205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1400">
                <a:solidFill>
                  <a:schemeClr val="bg2"/>
                </a:solidFill>
              </a:defRPr>
            </a:lvl1pPr>
          </a:lstStyle>
          <a:p>
            <a:fld id="{540E9E96-DA3A-43F2-B601-C4902FF17CA8}" type="slidenum">
              <a:rPr lang="pt-PT"/>
              <a:pPr/>
              <a:t>‹nº›</a:t>
            </a:fld>
            <a:endParaRPr lang="pt-PT"/>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rtl="0" eaLnBrk="1" fontAlgn="base" hangingPunct="1">
        <a:spcBef>
          <a:spcPct val="0"/>
        </a:spcBef>
        <a:spcAft>
          <a:spcPct val="0"/>
        </a:spcAft>
        <a:defRPr kumimoji="1" sz="4400">
          <a:solidFill>
            <a:schemeClr val="tx2"/>
          </a:solidFill>
          <a:latin typeface="+mj-lt"/>
          <a:ea typeface="+mj-ea"/>
          <a:cs typeface="+mj-cs"/>
        </a:defRPr>
      </a:lvl1pPr>
      <a:lvl2pPr algn="l" rtl="0" eaLnBrk="1" fontAlgn="base" hangingPunct="1">
        <a:spcBef>
          <a:spcPct val="0"/>
        </a:spcBef>
        <a:spcAft>
          <a:spcPct val="0"/>
        </a:spcAft>
        <a:defRPr kumimoji="1" sz="4400">
          <a:solidFill>
            <a:schemeClr val="tx2"/>
          </a:solidFill>
          <a:latin typeface="Times New Roman" pitchFamily="18" charset="0"/>
        </a:defRPr>
      </a:lvl2pPr>
      <a:lvl3pPr algn="l" rtl="0" eaLnBrk="1" fontAlgn="base" hangingPunct="1">
        <a:spcBef>
          <a:spcPct val="0"/>
        </a:spcBef>
        <a:spcAft>
          <a:spcPct val="0"/>
        </a:spcAft>
        <a:defRPr kumimoji="1" sz="4400">
          <a:solidFill>
            <a:schemeClr val="tx2"/>
          </a:solidFill>
          <a:latin typeface="Times New Roman" pitchFamily="18" charset="0"/>
        </a:defRPr>
      </a:lvl3pPr>
      <a:lvl4pPr algn="l" rtl="0" eaLnBrk="1" fontAlgn="base" hangingPunct="1">
        <a:spcBef>
          <a:spcPct val="0"/>
        </a:spcBef>
        <a:spcAft>
          <a:spcPct val="0"/>
        </a:spcAft>
        <a:defRPr kumimoji="1" sz="4400">
          <a:solidFill>
            <a:schemeClr val="tx2"/>
          </a:solidFill>
          <a:latin typeface="Times New Roman" pitchFamily="18" charset="0"/>
        </a:defRPr>
      </a:lvl4pPr>
      <a:lvl5pPr algn="l" rtl="0" eaLnBrk="1" fontAlgn="base" hangingPunct="1">
        <a:spcBef>
          <a:spcPct val="0"/>
        </a:spcBef>
        <a:spcAft>
          <a:spcPct val="0"/>
        </a:spcAft>
        <a:defRPr kumimoji="1" sz="4400">
          <a:solidFill>
            <a:schemeClr val="tx2"/>
          </a:solidFill>
          <a:latin typeface="Times New Roman" pitchFamily="18" charset="0"/>
        </a:defRPr>
      </a:lvl5pPr>
      <a:lvl6pPr marL="457200" algn="l" rtl="0" eaLnBrk="1" fontAlgn="base" hangingPunct="1">
        <a:spcBef>
          <a:spcPct val="0"/>
        </a:spcBef>
        <a:spcAft>
          <a:spcPct val="0"/>
        </a:spcAft>
        <a:defRPr kumimoji="1" sz="4400">
          <a:solidFill>
            <a:schemeClr val="tx2"/>
          </a:solidFill>
          <a:latin typeface="Times New Roman" pitchFamily="18" charset="0"/>
        </a:defRPr>
      </a:lvl6pPr>
      <a:lvl7pPr marL="914400" algn="l" rtl="0" eaLnBrk="1" fontAlgn="base" hangingPunct="1">
        <a:spcBef>
          <a:spcPct val="0"/>
        </a:spcBef>
        <a:spcAft>
          <a:spcPct val="0"/>
        </a:spcAft>
        <a:defRPr kumimoji="1" sz="4400">
          <a:solidFill>
            <a:schemeClr val="tx2"/>
          </a:solidFill>
          <a:latin typeface="Times New Roman" pitchFamily="18" charset="0"/>
        </a:defRPr>
      </a:lvl7pPr>
      <a:lvl8pPr marL="1371600" algn="l" rtl="0" eaLnBrk="1" fontAlgn="base" hangingPunct="1">
        <a:spcBef>
          <a:spcPct val="0"/>
        </a:spcBef>
        <a:spcAft>
          <a:spcPct val="0"/>
        </a:spcAft>
        <a:defRPr kumimoji="1" sz="4400">
          <a:solidFill>
            <a:schemeClr val="tx2"/>
          </a:solidFill>
          <a:latin typeface="Times New Roman" pitchFamily="18" charset="0"/>
        </a:defRPr>
      </a:lvl8pPr>
      <a:lvl9pPr marL="1828800" algn="l" rtl="0" eaLnBrk="1" fontAlgn="base" hangingPunct="1">
        <a:spcBef>
          <a:spcPct val="0"/>
        </a:spcBef>
        <a:spcAft>
          <a:spcPct val="0"/>
        </a:spcAft>
        <a:defRPr kumimoji="1"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bg2"/>
        </a:buClr>
        <a:buFont typeface="Monotype Sorts" pitchFamily="2" charset="2"/>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SzPct val="50000"/>
        <a:buFont typeface="Monotype Sorts" pitchFamily="2" charset="2"/>
        <a:buChar char="l"/>
        <a:defRPr kumimoji="1" sz="2800">
          <a:solidFill>
            <a:schemeClr val="tx1"/>
          </a:solidFill>
          <a:latin typeface="+mn-lt"/>
        </a:defRPr>
      </a:lvl2pPr>
      <a:lvl3pPr marL="1143000" indent="-228600" algn="l" rtl="0" eaLnBrk="1" fontAlgn="base" hangingPunct="1">
        <a:spcBef>
          <a:spcPct val="20000"/>
        </a:spcBef>
        <a:spcAft>
          <a:spcPct val="0"/>
        </a:spcAft>
        <a:buChar char="•"/>
        <a:defRPr kumimoji="1" sz="2400">
          <a:solidFill>
            <a:schemeClr val="tx1"/>
          </a:solidFill>
          <a:latin typeface="+mn-lt"/>
        </a:defRPr>
      </a:lvl3pPr>
      <a:lvl4pPr marL="1600200" indent="-228600" algn="l" rtl="0" eaLnBrk="1" fontAlgn="base" hangingPunct="1">
        <a:spcBef>
          <a:spcPct val="20000"/>
        </a:spcBef>
        <a:spcAft>
          <a:spcPct val="0"/>
        </a:spcAft>
        <a:buChar char="–"/>
        <a:defRPr kumimoji="1" sz="2000">
          <a:solidFill>
            <a:schemeClr val="tx1"/>
          </a:solidFill>
          <a:latin typeface="+mn-lt"/>
        </a:defRPr>
      </a:lvl4pPr>
      <a:lvl5pPr marL="2057400" indent="-228600" algn="l" rtl="0" eaLnBrk="1" fontAlgn="base" hangingPunct="1">
        <a:spcBef>
          <a:spcPct val="20000"/>
        </a:spcBef>
        <a:spcAft>
          <a:spcPct val="0"/>
        </a:spcAft>
        <a:buChar char="»"/>
        <a:defRPr kumimoji="1" sz="2000">
          <a:solidFill>
            <a:schemeClr val="tx1"/>
          </a:solidFill>
          <a:latin typeface="+mn-lt"/>
        </a:defRPr>
      </a:lvl5pPr>
      <a:lvl6pPr marL="2514600" indent="-228600" algn="l" rtl="0" eaLnBrk="1" fontAlgn="base" hangingPunct="1">
        <a:spcBef>
          <a:spcPct val="20000"/>
        </a:spcBef>
        <a:spcAft>
          <a:spcPct val="0"/>
        </a:spcAft>
        <a:buChar char="»"/>
        <a:defRPr kumimoji="1" sz="2000">
          <a:solidFill>
            <a:schemeClr val="tx1"/>
          </a:solidFill>
          <a:latin typeface="+mn-lt"/>
        </a:defRPr>
      </a:lvl6pPr>
      <a:lvl7pPr marL="2971800" indent="-228600" algn="l" rtl="0" eaLnBrk="1" fontAlgn="base" hangingPunct="1">
        <a:spcBef>
          <a:spcPct val="20000"/>
        </a:spcBef>
        <a:spcAft>
          <a:spcPct val="0"/>
        </a:spcAft>
        <a:buChar char="»"/>
        <a:defRPr kumimoji="1" sz="2000">
          <a:solidFill>
            <a:schemeClr val="tx1"/>
          </a:solidFill>
          <a:latin typeface="+mn-lt"/>
        </a:defRPr>
      </a:lvl7pPr>
      <a:lvl8pPr marL="3429000" indent="-228600" algn="l" rtl="0" eaLnBrk="1" fontAlgn="base" hangingPunct="1">
        <a:spcBef>
          <a:spcPct val="20000"/>
        </a:spcBef>
        <a:spcAft>
          <a:spcPct val="0"/>
        </a:spcAft>
        <a:buChar char="»"/>
        <a:defRPr kumimoji="1" sz="2000">
          <a:solidFill>
            <a:schemeClr val="tx1"/>
          </a:solidFill>
          <a:latin typeface="+mn-lt"/>
        </a:defRPr>
      </a:lvl8pPr>
      <a:lvl9pPr marL="3886200" indent="-228600" algn="l" rtl="0" eaLnBrk="1" fontAlgn="base" hangingPunct="1">
        <a:spcBef>
          <a:spcPct val="20000"/>
        </a:spcBef>
        <a:spcAft>
          <a:spcPct val="0"/>
        </a:spcAft>
        <a:buChar char="»"/>
        <a:defRPr kumimoji="1" sz="2000">
          <a:solidFill>
            <a:schemeClr val="tx1"/>
          </a:solidFill>
          <a:latin typeface="+mn-lt"/>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ctrTitle"/>
          </p:nvPr>
        </p:nvSpPr>
        <p:spPr bwMode="auto">
          <a:xfrm>
            <a:off x="0" y="785813"/>
            <a:ext cx="9144000" cy="1222375"/>
          </a:xfrm>
        </p:spPr>
        <p:txBody>
          <a:bodyPr wrap="square" lIns="91440" tIns="45720" rIns="91440" bIns="45720" numCol="1" anchorCtr="0" compatLnSpc="1">
            <a:prstTxWarp prst="textNoShape">
              <a:avLst/>
            </a:prstTxWarp>
            <a:normAutofit fontScale="90000"/>
          </a:bodyPr>
          <a:lstStyle/>
          <a:p>
            <a:pPr algn="ctr" eaLnBrk="1" fontAlgn="auto" hangingPunct="1">
              <a:spcAft>
                <a:spcPts val="0"/>
              </a:spcAft>
              <a:defRPr/>
            </a:pPr>
            <a:r>
              <a:rPr lang="pt-PT" sz="3700" dirty="0" smtClean="0">
                <a:effectLst/>
              </a:rPr>
              <a:t/>
            </a:r>
            <a:br>
              <a:rPr lang="pt-PT" sz="3700" dirty="0" smtClean="0">
                <a:effectLst/>
              </a:rPr>
            </a:br>
            <a:r>
              <a:rPr lang="pt-PT" sz="3700" dirty="0" smtClean="0">
                <a:effectLst/>
              </a:rPr>
              <a:t/>
            </a:r>
            <a:br>
              <a:rPr lang="pt-PT" sz="3700" dirty="0" smtClean="0">
                <a:effectLst/>
              </a:rPr>
            </a:br>
            <a:r>
              <a:rPr lang="pt-PT" sz="3700" dirty="0" smtClean="0">
                <a:effectLst/>
              </a:rPr>
              <a:t>Curso de preparação para o </a:t>
            </a:r>
            <a:br>
              <a:rPr lang="pt-PT" sz="3700" dirty="0" smtClean="0">
                <a:effectLst/>
              </a:rPr>
            </a:br>
            <a:r>
              <a:rPr lang="pt-PT" sz="3700" dirty="0" smtClean="0">
                <a:effectLst/>
              </a:rPr>
              <a:t>exame da OTOC</a:t>
            </a:r>
          </a:p>
        </p:txBody>
      </p:sp>
      <p:sp>
        <p:nvSpPr>
          <p:cNvPr id="5" name="Text Box 4"/>
          <p:cNvSpPr txBox="1">
            <a:spLocks noChangeArrowheads="1"/>
          </p:cNvSpPr>
          <p:nvPr/>
        </p:nvSpPr>
        <p:spPr bwMode="auto">
          <a:xfrm>
            <a:off x="785813" y="3071813"/>
            <a:ext cx="7572375" cy="646331"/>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3600" dirty="0" smtClean="0">
                <a:effectLst>
                  <a:outerShdw blurRad="38100" dist="38100" dir="2700000" algn="tl">
                    <a:srgbClr val="FFFFFF"/>
                  </a:outerShdw>
                </a:effectLst>
                <a:latin typeface="Tahoma" charset="0"/>
              </a:rPr>
              <a:t>EXERCICIOS DE I.V.A.</a:t>
            </a:r>
            <a:endParaRPr kumimoji="1" lang="pt-PT" sz="36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467544" y="980727"/>
            <a:ext cx="7992888" cy="5324535"/>
          </a:xfrm>
          <a:prstGeom prst="rect">
            <a:avLst/>
          </a:prstGeom>
        </p:spPr>
        <p:txBody>
          <a:bodyPr wrap="square">
            <a:spAutoFit/>
          </a:bodyPr>
          <a:lstStyle/>
          <a:p>
            <a:pPr algn="just"/>
            <a:r>
              <a:rPr lang="pt-PT" sz="2000" dirty="0" smtClean="0"/>
              <a:t>Logo após a transferência dos terrenos para a BP-Ski &amp; </a:t>
            </a:r>
            <a:r>
              <a:rPr lang="pt-PT" sz="2000" dirty="0" err="1" smtClean="0"/>
              <a:t>Wake,Lda</a:t>
            </a:r>
            <a:r>
              <a:rPr lang="pt-PT" sz="2000" dirty="0" smtClean="0"/>
              <a:t>, iniciaram-se os trabalhos de movimentação de terras com vista à construção dos lagos, operação que está orçamentada em €100.000 e que foi adjudicada à  </a:t>
            </a:r>
            <a:r>
              <a:rPr lang="pt-PT" sz="2000" dirty="0" err="1" smtClean="0"/>
              <a:t>ConstroiTudo</a:t>
            </a:r>
            <a:r>
              <a:rPr lang="pt-PT" sz="2000" dirty="0" smtClean="0"/>
              <a:t>-Construção Civil e Obras Públicas, Lda. Com a adjudicação dos trabalhos foi pago um adiantamento no montante de 30 por cento do valor orçamentado, sendo os restantes 70 por cento pagos 30 dias após a respetiva conclusão.</a:t>
            </a:r>
          </a:p>
          <a:p>
            <a:pPr algn="just"/>
            <a:r>
              <a:rPr lang="pt-PT" sz="2000" dirty="0" smtClean="0"/>
              <a:t>QUESTÃO 11.:</a:t>
            </a:r>
          </a:p>
          <a:p>
            <a:pPr algn="just"/>
            <a:r>
              <a:rPr lang="pt-PT" sz="2000" dirty="0" smtClean="0"/>
              <a:t>Relativamente ao adiantamento pago pela BP-Ski &amp; </a:t>
            </a:r>
            <a:r>
              <a:rPr lang="pt-PT" sz="2000" dirty="0" err="1" smtClean="0"/>
              <a:t>Wake</a:t>
            </a:r>
            <a:r>
              <a:rPr lang="pt-PT" sz="2000" dirty="0" smtClean="0"/>
              <a:t>, </a:t>
            </a:r>
            <a:r>
              <a:rPr lang="pt-PT" sz="2000" dirty="0" err="1" smtClean="0"/>
              <a:t>Lda</a:t>
            </a:r>
            <a:r>
              <a:rPr lang="pt-PT" sz="2000" dirty="0" smtClean="0"/>
              <a:t> à </a:t>
            </a:r>
            <a:r>
              <a:rPr lang="pt-PT" sz="2000" dirty="0" err="1" smtClean="0"/>
              <a:t>ConstroiTudo</a:t>
            </a:r>
            <a:r>
              <a:rPr lang="pt-PT" sz="2000" dirty="0" smtClean="0"/>
              <a:t>, </a:t>
            </a:r>
            <a:r>
              <a:rPr lang="pt-PT" sz="2000" dirty="0" err="1" smtClean="0"/>
              <a:t>Lda</a:t>
            </a:r>
            <a:r>
              <a:rPr lang="pt-PT" sz="2000" dirty="0" smtClean="0"/>
              <a:t>:</a:t>
            </a:r>
          </a:p>
          <a:p>
            <a:pPr algn="just"/>
            <a:r>
              <a:rPr lang="pt-PT" sz="2000" dirty="0" smtClean="0"/>
              <a:t>a) Não há lugar à liquidação de IVA, pois trata-se de um adiantamento e o IVA só será devido com a emissão da </a:t>
            </a:r>
            <a:r>
              <a:rPr lang="pt-PT" sz="2000" dirty="0" err="1" smtClean="0"/>
              <a:t>factura</a:t>
            </a:r>
            <a:r>
              <a:rPr lang="pt-PT" sz="2000" dirty="0" smtClean="0"/>
              <a:t> final após a conclusão da obra.</a:t>
            </a:r>
          </a:p>
          <a:p>
            <a:pPr algn="just"/>
            <a:r>
              <a:rPr lang="pt-PT" sz="2000" dirty="0" smtClean="0"/>
              <a:t>b) Há lugar à liquidação de IVA, devendo essa liquidação ser feita pela </a:t>
            </a:r>
            <a:r>
              <a:rPr lang="pt-PT" sz="2000" dirty="0" err="1" smtClean="0"/>
              <a:t>ConstroiTudo</a:t>
            </a:r>
            <a:r>
              <a:rPr lang="pt-PT" sz="2000" dirty="0" smtClean="0"/>
              <a:t>, Lda.</a:t>
            </a:r>
          </a:p>
          <a:p>
            <a:pPr algn="just"/>
            <a:r>
              <a:rPr lang="pt-PT" sz="2000" dirty="0" smtClean="0"/>
              <a:t>c) Há lugar à liquidação de IVA, devendo essa liquidação ser feita pela BP-Ski &amp; </a:t>
            </a:r>
            <a:r>
              <a:rPr lang="pt-PT" sz="2000" dirty="0" err="1" smtClean="0"/>
              <a:t>Wake,Lda</a:t>
            </a:r>
            <a:r>
              <a:rPr lang="pt-PT" sz="2000" dirty="0" smtClean="0"/>
              <a:t>.</a:t>
            </a:r>
          </a:p>
          <a:p>
            <a:pPr algn="just"/>
            <a:r>
              <a:rPr lang="pt-PT" sz="2000" dirty="0" smtClean="0"/>
              <a:t>d) Nenhuma das anteriores.</a:t>
            </a:r>
            <a:endParaRPr lang="pt-PT" sz="2000"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632311"/>
          </a:xfrm>
          <a:prstGeom prst="rect">
            <a:avLst/>
          </a:prstGeom>
        </p:spPr>
        <p:txBody>
          <a:bodyPr wrap="square">
            <a:spAutoFit/>
          </a:bodyPr>
          <a:lstStyle/>
          <a:p>
            <a:r>
              <a:rPr lang="pt-PT" sz="1800" b="1" i="1" dirty="0" smtClean="0"/>
              <a:t>Artigo 2.º  -  Incidência </a:t>
            </a:r>
            <a:r>
              <a:rPr lang="pt-PT" sz="1800" b="1" i="1" dirty="0" err="1" smtClean="0"/>
              <a:t>subjectiva</a:t>
            </a:r>
            <a:r>
              <a:rPr lang="pt-PT" sz="1800" b="1" i="1" dirty="0" smtClean="0"/>
              <a:t> </a:t>
            </a:r>
            <a:r>
              <a:rPr lang="pt-PT" sz="1800" dirty="0" smtClean="0"/>
              <a:t/>
            </a:r>
            <a:br>
              <a:rPr lang="pt-PT" sz="1800" dirty="0" smtClean="0"/>
            </a:br>
            <a:endParaRPr lang="pt-PT" sz="1800" dirty="0" smtClean="0"/>
          </a:p>
          <a:p>
            <a:r>
              <a:rPr lang="pt-PT" sz="1800" dirty="0" smtClean="0"/>
              <a:t>1 - São sujeitos passivos do imposto:</a:t>
            </a:r>
          </a:p>
          <a:p>
            <a:r>
              <a:rPr lang="pt-PT" sz="1800" dirty="0" smtClean="0"/>
              <a:t>j) As pessoas singulares ou </a:t>
            </a:r>
            <a:r>
              <a:rPr lang="pt-PT" sz="1800" dirty="0" err="1" smtClean="0"/>
              <a:t>colectivas</a:t>
            </a:r>
            <a:r>
              <a:rPr lang="pt-PT" sz="1800" dirty="0" smtClean="0"/>
              <a:t> referidas na alínea a) que disponham de sede, estabelecimento estável ou domicílio em território nacional e que pratiquem operações que confiram o direito à dedução total ou parcial do imposto, quando sejam adquirentes de serviços de construção civil, incluindo a remodelação, reparação, manutenção, conservação e demolição de bens imóveis, em regime de empreitada ou subempreitada. </a:t>
            </a:r>
          </a:p>
          <a:p>
            <a:endParaRPr lang="pt-PT" sz="1800" dirty="0" smtClean="0"/>
          </a:p>
          <a:p>
            <a:r>
              <a:rPr lang="pt-PT" sz="1800" b="1" i="1" dirty="0" smtClean="0"/>
              <a:t>Artigo 8.º  -  Exigibilidade do imposto em caso de obrigação de emitir </a:t>
            </a:r>
            <a:r>
              <a:rPr lang="pt-PT" sz="1800" b="1" i="1" dirty="0" err="1" smtClean="0"/>
              <a:t>factura</a:t>
            </a:r>
            <a:r>
              <a:rPr lang="pt-PT" sz="1800" b="1" i="1" dirty="0" smtClean="0"/>
              <a:t> </a:t>
            </a:r>
            <a:br>
              <a:rPr lang="pt-PT" sz="1800" b="1" i="1" dirty="0" smtClean="0"/>
            </a:br>
            <a:endParaRPr lang="pt-PT" sz="1800" dirty="0" smtClean="0"/>
          </a:p>
          <a:p>
            <a:r>
              <a:rPr lang="pt-PT" sz="1800" dirty="0" smtClean="0"/>
              <a:t>1 - Não obstante o disposto no artigo anterior e sem prejuízo do previsto no artigo 2.º do regime do IVA de caixa, sempre que a transmissão de bens ou a prestação de serviços dê lugar à obrigação de emitir uma fatura nos termos do artigo 29.º, o imposto torna-se exigível:</a:t>
            </a:r>
            <a:br>
              <a:rPr lang="pt-PT" sz="1800" dirty="0" smtClean="0"/>
            </a:br>
            <a:r>
              <a:rPr lang="pt-PT" sz="1800" dirty="0" smtClean="0"/>
              <a:t>c) Se a transmissão de bens ou a prestação de serviços derem lugar ao pagamento, ainda que parcial, anteriormente à emissão da fatura, no momento do recebimento desse pagamento, pelo montante recebido, sem prejuízo do disposto na alínea anterior.</a:t>
            </a:r>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IVA devido pelo adquirente</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2.º n.º 1 j) e art.º 8.º n.º 1 c) do CIVA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Ver também lista dos serviços de construção civil  - oficio circulado 30 101 de Maio de 2007</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683568" y="908720"/>
            <a:ext cx="7920880" cy="5262979"/>
          </a:xfrm>
          <a:prstGeom prst="rect">
            <a:avLst/>
          </a:prstGeom>
        </p:spPr>
        <p:txBody>
          <a:bodyPr wrap="square">
            <a:spAutoFit/>
          </a:bodyPr>
          <a:lstStyle/>
          <a:p>
            <a:pPr algn="just"/>
            <a:r>
              <a:rPr lang="pt-PT" dirty="0" smtClean="0"/>
              <a:t>Para poder iniciar a atividade, a BP – Ski &amp; </a:t>
            </a:r>
            <a:r>
              <a:rPr lang="pt-PT" dirty="0" err="1" smtClean="0"/>
              <a:t>Wake</a:t>
            </a:r>
            <a:r>
              <a:rPr lang="pt-PT" dirty="0" smtClean="0"/>
              <a:t>, </a:t>
            </a:r>
            <a:r>
              <a:rPr lang="pt-PT" dirty="0" err="1" smtClean="0"/>
              <a:t>Lda</a:t>
            </a:r>
            <a:r>
              <a:rPr lang="pt-PT" dirty="0" smtClean="0"/>
              <a:t> adquiriu ao – Centro Náutico do Sado – empresa que comercializa, aluga e presta assistência a barcos de recreio – dois barcos: um novo e outro usado, este que havia estado afeto à atividade de aluguer.</a:t>
            </a:r>
          </a:p>
          <a:p>
            <a:endParaRPr lang="pt-PT" dirty="0" smtClean="0"/>
          </a:p>
          <a:p>
            <a:r>
              <a:rPr lang="pt-PT" dirty="0" smtClean="0"/>
              <a:t>QUESTÃO 14.:</a:t>
            </a:r>
          </a:p>
          <a:p>
            <a:r>
              <a:rPr lang="pt-PT" dirty="0" smtClean="0"/>
              <a:t>Relativamente ao barco usado que a BP – Ski &amp; </a:t>
            </a:r>
            <a:r>
              <a:rPr lang="pt-PT" dirty="0" err="1" smtClean="0"/>
              <a:t>Wake</a:t>
            </a:r>
            <a:r>
              <a:rPr lang="pt-PT" dirty="0" smtClean="0"/>
              <a:t>, </a:t>
            </a:r>
            <a:r>
              <a:rPr lang="pt-PT" dirty="0" err="1" smtClean="0"/>
              <a:t>Lda</a:t>
            </a:r>
            <a:r>
              <a:rPr lang="pt-PT" dirty="0" smtClean="0"/>
              <a:t> adquiriu, o Centro Náutico do Sado:</a:t>
            </a:r>
          </a:p>
          <a:p>
            <a:r>
              <a:rPr lang="pt-PT" dirty="0" smtClean="0"/>
              <a:t>a) Não deverá ter liquidado IVA nesta transação.</a:t>
            </a:r>
          </a:p>
          <a:p>
            <a:r>
              <a:rPr lang="pt-PT" dirty="0" smtClean="0"/>
              <a:t>b) Deverá ter liquidado IVA sobre o preço total de venda.</a:t>
            </a:r>
          </a:p>
          <a:p>
            <a:r>
              <a:rPr lang="pt-PT" dirty="0" smtClean="0"/>
              <a:t>c) Deverá ter liquidado IVA sobre a margem que obteve nessa transação.</a:t>
            </a:r>
          </a:p>
          <a:p>
            <a:r>
              <a:rPr lang="pt-PT" dirty="0" smtClean="0"/>
              <a:t>d) Nenhuma das anteriores.</a:t>
            </a:r>
            <a:endParaRPr lang="pt-PT"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632311"/>
          </a:xfrm>
          <a:prstGeom prst="rect">
            <a:avLst/>
          </a:prstGeom>
        </p:spPr>
        <p:txBody>
          <a:bodyPr wrap="square">
            <a:spAutoFit/>
          </a:bodyPr>
          <a:lstStyle/>
          <a:p>
            <a:r>
              <a:rPr lang="pt-PT" sz="1800" b="1" i="1" dirty="0" smtClean="0"/>
              <a:t>Artigo 16.º - Valor tributável nas operações internas</a:t>
            </a:r>
          </a:p>
          <a:p>
            <a:r>
              <a:rPr lang="pt-PT" sz="1800" dirty="0" smtClean="0"/>
              <a:t> </a:t>
            </a:r>
          </a:p>
          <a:p>
            <a:r>
              <a:rPr lang="pt-PT" sz="1800" dirty="0" smtClean="0"/>
              <a:t>1 - Sem prejuízo do disposto nos n.ºs 2 e 10, o valor tributável das transmissões de bens e das prestações de serviços sujeitas a imposto é o valor da contraprestação obtida ou a obter do adquirente, do destinatário ou de um terceiro. </a:t>
            </a:r>
          </a:p>
          <a:p>
            <a:endParaRPr lang="pt-PT" sz="1800" dirty="0" smtClean="0"/>
          </a:p>
          <a:p>
            <a:r>
              <a:rPr lang="pt-PT" sz="1800" b="1" dirty="0" smtClean="0"/>
              <a:t>Artigo 21.º - Exclusões do direito à dedução</a:t>
            </a:r>
            <a:r>
              <a:rPr lang="pt-PT" sz="1800" dirty="0" smtClean="0"/>
              <a:t> </a:t>
            </a:r>
            <a:br>
              <a:rPr lang="pt-PT" sz="1800" dirty="0" smtClean="0"/>
            </a:br>
            <a:r>
              <a:rPr lang="pt-PT" sz="1800" dirty="0" smtClean="0"/>
              <a:t> 2 - Não se verifica, contudo, a exclusão do direito à dedução nos seguintes casos:</a:t>
            </a:r>
          </a:p>
          <a:p>
            <a:endParaRPr lang="pt-PT" sz="1800" dirty="0" smtClean="0"/>
          </a:p>
          <a:p>
            <a:r>
              <a:rPr lang="pt-PT" sz="1800" dirty="0" smtClean="0"/>
              <a:t>a) Despesas mencionadas na alínea a) do número anterior, quando respeitem a bens cuja venda ou exploração constitua </a:t>
            </a:r>
            <a:r>
              <a:rPr lang="pt-PT" sz="1800" dirty="0" err="1" smtClean="0"/>
              <a:t>objecto</a:t>
            </a:r>
            <a:r>
              <a:rPr lang="pt-PT" sz="1800" dirty="0" smtClean="0"/>
              <a:t> de </a:t>
            </a:r>
            <a:r>
              <a:rPr lang="pt-PT" sz="1800" dirty="0" err="1" smtClean="0"/>
              <a:t>actividade</a:t>
            </a:r>
            <a:r>
              <a:rPr lang="pt-PT" sz="1800" dirty="0" smtClean="0"/>
              <a:t> do sujeito passivo, sem prejuízo do disposto na alínea b) do mesmo número, relativamente a combustíveis que não sejam adquiridos para revenda;</a:t>
            </a:r>
          </a:p>
          <a:p>
            <a:endParaRPr lang="pt-PT" sz="1800" dirty="0" smtClean="0"/>
          </a:p>
          <a:p>
            <a:r>
              <a:rPr lang="pt-PT" sz="1800" b="1" i="1" dirty="0" smtClean="0"/>
              <a:t>Artigo 9.º  -  Isenções nas operações internas</a:t>
            </a:r>
          </a:p>
          <a:p>
            <a:r>
              <a:rPr lang="pt-PT" sz="1800" dirty="0" smtClean="0"/>
              <a:t> Estão isentas do imposto:</a:t>
            </a:r>
          </a:p>
          <a:p>
            <a:r>
              <a:rPr lang="pt-PT" sz="1800" dirty="0" smtClean="0"/>
              <a:t>32 *) As transmissões de bens </a:t>
            </a:r>
            <a:r>
              <a:rPr lang="pt-PT" sz="1800" dirty="0" err="1" smtClean="0"/>
              <a:t>afectos</a:t>
            </a:r>
            <a:r>
              <a:rPr lang="pt-PT" sz="1800" dirty="0" smtClean="0"/>
              <a:t> exclusivamente a uma </a:t>
            </a:r>
            <a:r>
              <a:rPr lang="pt-PT" sz="1800" dirty="0" err="1" smtClean="0"/>
              <a:t>actividade</a:t>
            </a:r>
            <a:r>
              <a:rPr lang="pt-PT" sz="1800" dirty="0" smtClean="0"/>
              <a:t> isenta, quando não tenham sido </a:t>
            </a:r>
            <a:r>
              <a:rPr lang="pt-PT" sz="1800" dirty="0" err="1" smtClean="0"/>
              <a:t>objecto</a:t>
            </a:r>
            <a:r>
              <a:rPr lang="pt-PT" sz="1800" dirty="0" smtClean="0"/>
              <a:t> do direito à dedução e bem assim as transmissões de bens cuja aquisição ou </a:t>
            </a:r>
            <a:r>
              <a:rPr lang="pt-PT" sz="1800" dirty="0" err="1" smtClean="0"/>
              <a:t>afectação</a:t>
            </a:r>
            <a:r>
              <a:rPr lang="pt-PT" sz="1800" dirty="0" smtClean="0"/>
              <a:t> tenha sido feita com exclusão do direito à dedução nos termos do n.º 1 do artigo 21.º; </a:t>
            </a:r>
            <a:endParaRPr lang="pt-PT" sz="18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Base tributável</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16.º n.º 1 e art.º 21.º n.º 2 a) (art.º 9.º n.º 32.º à contrário ) do CIVA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Deduziu quando adquiriu, também liquida quando vende</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539552" y="1484784"/>
            <a:ext cx="7992888" cy="4524315"/>
          </a:xfrm>
          <a:prstGeom prst="rect">
            <a:avLst/>
          </a:prstGeom>
        </p:spPr>
        <p:txBody>
          <a:bodyPr wrap="square">
            <a:spAutoFit/>
          </a:bodyPr>
          <a:lstStyle/>
          <a:p>
            <a:r>
              <a:rPr lang="pt-PT" dirty="0" smtClean="0"/>
              <a:t>Bernardo e Pedro pretendem esclarecer alguns aspetos fiscais relacionados com a aquisição dos barcos.</a:t>
            </a:r>
          </a:p>
          <a:p>
            <a:endParaRPr lang="pt-PT" dirty="0" smtClean="0"/>
          </a:p>
          <a:p>
            <a:r>
              <a:rPr lang="pt-PT" dirty="0" smtClean="0"/>
              <a:t>QUESTÃO 15.:</a:t>
            </a:r>
          </a:p>
          <a:p>
            <a:r>
              <a:rPr lang="pt-PT" dirty="0" smtClean="0"/>
              <a:t>Relativamente ao IVA suportado pela BP – Ski &amp; </a:t>
            </a:r>
            <a:r>
              <a:rPr lang="pt-PT" dirty="0" err="1" smtClean="0"/>
              <a:t>Wake</a:t>
            </a:r>
            <a:r>
              <a:rPr lang="pt-PT" dirty="0" smtClean="0"/>
              <a:t>, </a:t>
            </a:r>
            <a:r>
              <a:rPr lang="pt-PT" dirty="0" err="1" smtClean="0"/>
              <a:t>Lda</a:t>
            </a:r>
            <a:r>
              <a:rPr lang="pt-PT" dirty="0" smtClean="0"/>
              <a:t> na aquisição dos barcos, a empresa:</a:t>
            </a:r>
          </a:p>
          <a:p>
            <a:r>
              <a:rPr lang="pt-PT" dirty="0" smtClean="0"/>
              <a:t>a) Não poderá deduzir o IVA, pois trata-se de barcos de recreio.</a:t>
            </a:r>
          </a:p>
          <a:p>
            <a:r>
              <a:rPr lang="pt-PT" dirty="0" smtClean="0"/>
              <a:t>b) Poderá deduzir o IVA, mas só depois de ter solicitado e obtido autorização do </a:t>
            </a:r>
            <a:r>
              <a:rPr lang="pt-PT" dirty="0" err="1" smtClean="0"/>
              <a:t>Director-Geral</a:t>
            </a:r>
            <a:r>
              <a:rPr lang="pt-PT" dirty="0" smtClean="0"/>
              <a:t> da Autoridade Tributária e Aduaneira.</a:t>
            </a:r>
          </a:p>
          <a:p>
            <a:r>
              <a:rPr lang="pt-PT" dirty="0" smtClean="0"/>
              <a:t>c) Poderá deduzir o IVA.</a:t>
            </a:r>
          </a:p>
          <a:p>
            <a:r>
              <a:rPr lang="pt-PT" dirty="0" smtClean="0"/>
              <a:t>d) Nenhuma das anteriores.</a:t>
            </a:r>
            <a:endParaRPr lang="pt-PT"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2585323"/>
          </a:xfrm>
          <a:prstGeom prst="rect">
            <a:avLst/>
          </a:prstGeom>
        </p:spPr>
        <p:txBody>
          <a:bodyPr wrap="square">
            <a:spAutoFit/>
          </a:bodyPr>
          <a:lstStyle/>
          <a:p>
            <a:endParaRPr lang="pt-PT" sz="1800" dirty="0" smtClean="0"/>
          </a:p>
          <a:p>
            <a:r>
              <a:rPr lang="pt-PT" sz="1800" b="1" dirty="0" smtClean="0"/>
              <a:t>Artigo 21.º - Exclusões do direito à dedução</a:t>
            </a:r>
            <a:r>
              <a:rPr lang="pt-PT" sz="1800" dirty="0" smtClean="0"/>
              <a:t> </a:t>
            </a:r>
            <a:br>
              <a:rPr lang="pt-PT" sz="1800" dirty="0" smtClean="0"/>
            </a:br>
            <a:r>
              <a:rPr lang="pt-PT" sz="1800" dirty="0" smtClean="0"/>
              <a:t> 2 - Não se verifica, contudo, a exclusão do direito à dedução nos seguintes casos:</a:t>
            </a:r>
          </a:p>
          <a:p>
            <a:endParaRPr lang="pt-PT" sz="1800" dirty="0" smtClean="0"/>
          </a:p>
          <a:p>
            <a:r>
              <a:rPr lang="pt-PT" sz="1800" dirty="0" smtClean="0"/>
              <a:t>a) Despesas mencionadas na alínea a) do número anterior, quando respeitem a bens cuja venda ou exploração constitua </a:t>
            </a:r>
            <a:r>
              <a:rPr lang="pt-PT" sz="1800" dirty="0" err="1" smtClean="0"/>
              <a:t>objecto</a:t>
            </a:r>
            <a:r>
              <a:rPr lang="pt-PT" sz="1800" dirty="0" smtClean="0"/>
              <a:t> de </a:t>
            </a:r>
            <a:r>
              <a:rPr lang="pt-PT" sz="1800" dirty="0" err="1" smtClean="0"/>
              <a:t>actividade</a:t>
            </a:r>
            <a:r>
              <a:rPr lang="pt-PT" sz="1800" dirty="0" smtClean="0"/>
              <a:t> do sujeito passivo, sem prejuízo do disposto na alínea b) do mesmo número, relativamente a combustíveis que não sejam adquiridos para revenda;</a:t>
            </a:r>
          </a:p>
          <a:p>
            <a:endParaRPr lang="pt-PT" sz="1800"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Iva dedutível</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21.º n.º 2 a) do CIVA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É para a atividade principal, logo pode deduzir</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827584" y="982177"/>
            <a:ext cx="7560840" cy="4893647"/>
          </a:xfrm>
          <a:prstGeom prst="rect">
            <a:avLst/>
          </a:prstGeom>
        </p:spPr>
        <p:txBody>
          <a:bodyPr wrap="square">
            <a:spAutoFit/>
          </a:bodyPr>
          <a:lstStyle/>
          <a:p>
            <a:r>
              <a:rPr lang="pt-PT" dirty="0" smtClean="0"/>
              <a:t>Questão 29.:</a:t>
            </a:r>
          </a:p>
          <a:p>
            <a:endParaRPr lang="pt-PT" dirty="0" smtClean="0"/>
          </a:p>
          <a:p>
            <a:pPr algn="just"/>
            <a:r>
              <a:rPr lang="pt-PT" dirty="0" smtClean="0"/>
              <a:t>No caso de renúncia à isenção no sector imobiliário, o IVA é liquidado pelo adquirente/locatário:</a:t>
            </a:r>
          </a:p>
          <a:p>
            <a:pPr algn="just"/>
            <a:endParaRPr lang="pt-PT" dirty="0" smtClean="0"/>
          </a:p>
          <a:p>
            <a:pPr marL="457200" indent="-457200" algn="just">
              <a:buAutoNum type="alphaLcParenR"/>
            </a:pPr>
            <a:r>
              <a:rPr lang="pt-PT" dirty="0" smtClean="0"/>
              <a:t>No caso de compra e venda do imóvel.</a:t>
            </a:r>
          </a:p>
          <a:p>
            <a:pPr marL="457200" indent="-457200" algn="just">
              <a:buAutoNum type="alphaLcParenR"/>
            </a:pPr>
            <a:endParaRPr lang="pt-PT" dirty="0" smtClean="0"/>
          </a:p>
          <a:p>
            <a:pPr algn="just"/>
            <a:r>
              <a:rPr lang="pt-PT" dirty="0" smtClean="0"/>
              <a:t>b) No caso de arrendamento do imóvel.</a:t>
            </a:r>
          </a:p>
          <a:p>
            <a:pPr algn="just"/>
            <a:endParaRPr lang="pt-PT" dirty="0" smtClean="0"/>
          </a:p>
          <a:p>
            <a:pPr algn="just"/>
            <a:r>
              <a:rPr lang="pt-PT" dirty="0" smtClean="0"/>
              <a:t>c) Quer no caso de compra e venda, quer no caso de arrendamento do imóvel.</a:t>
            </a:r>
          </a:p>
          <a:p>
            <a:pPr algn="just"/>
            <a:endParaRPr lang="pt-PT" dirty="0" smtClean="0"/>
          </a:p>
          <a:p>
            <a:pPr algn="just"/>
            <a:r>
              <a:rPr lang="pt-PT" dirty="0" smtClean="0"/>
              <a:t>d) Em caso nenhum.</a:t>
            </a:r>
            <a:endParaRPr lang="pt-PT"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632311"/>
          </a:xfrm>
          <a:prstGeom prst="rect">
            <a:avLst/>
          </a:prstGeom>
        </p:spPr>
        <p:txBody>
          <a:bodyPr wrap="square">
            <a:spAutoFit/>
          </a:bodyPr>
          <a:lstStyle/>
          <a:p>
            <a:r>
              <a:rPr lang="pt-PT" sz="1800" b="1" i="1" dirty="0" smtClean="0"/>
              <a:t>Artigo 12.º - Renúncia à isenção</a:t>
            </a:r>
          </a:p>
          <a:p>
            <a:r>
              <a:rPr lang="pt-PT" sz="1800" b="1" i="1" dirty="0" smtClean="0"/>
              <a:t>….</a:t>
            </a:r>
          </a:p>
          <a:p>
            <a:r>
              <a:rPr lang="pt-PT" sz="1800" dirty="0" smtClean="0"/>
              <a:t> 4 - Os sujeitos passivos que procedam à locação de prédios urbanos ou </a:t>
            </a:r>
            <a:r>
              <a:rPr lang="pt-PT" sz="1800" dirty="0" err="1" smtClean="0"/>
              <a:t>fracções</a:t>
            </a:r>
            <a:r>
              <a:rPr lang="pt-PT" sz="1800" dirty="0" smtClean="0"/>
              <a:t> autónomas destes a outros sujeitos passivos, que os utilizem, total ou predominantemente, em </a:t>
            </a:r>
            <a:r>
              <a:rPr lang="pt-PT" sz="1800" dirty="0" err="1" smtClean="0"/>
              <a:t>actividades</a:t>
            </a:r>
            <a:r>
              <a:rPr lang="pt-PT" sz="1800" dirty="0" smtClean="0"/>
              <a:t> que conferem direito à dedução, podem renunciar à isenção prevista no n.º 29) do artigo 9.º</a:t>
            </a:r>
          </a:p>
          <a:p>
            <a:pPr algn="just"/>
            <a:endParaRPr lang="pt-PT" sz="1800" dirty="0" smtClean="0"/>
          </a:p>
          <a:p>
            <a:pPr algn="just"/>
            <a:r>
              <a:rPr lang="pt-PT" sz="1800" dirty="0" smtClean="0"/>
              <a:t>5 - Os sujeitos passivos que </a:t>
            </a:r>
            <a:r>
              <a:rPr lang="pt-PT" sz="1800" dirty="0" err="1" smtClean="0"/>
              <a:t>efectuem</a:t>
            </a:r>
            <a:r>
              <a:rPr lang="pt-PT" sz="1800" dirty="0" smtClean="0"/>
              <a:t> a transmissão do direito de propriedade de prédios urbanos, </a:t>
            </a:r>
            <a:r>
              <a:rPr lang="pt-PT" sz="1800" dirty="0" err="1" smtClean="0"/>
              <a:t>fracções</a:t>
            </a:r>
            <a:r>
              <a:rPr lang="pt-PT" sz="1800" dirty="0" smtClean="0"/>
              <a:t> autónomas destes ou terrenos para construção a favor de outros sujeitos passivos, que os utilizem, total ou predominantemente, em </a:t>
            </a:r>
            <a:r>
              <a:rPr lang="pt-PT" sz="1800" dirty="0" err="1" smtClean="0"/>
              <a:t>actividades</a:t>
            </a:r>
            <a:r>
              <a:rPr lang="pt-PT" sz="1800" dirty="0" smtClean="0"/>
              <a:t> que conferem direito à dedução, podem renunciar à isenção prevista no n.º 30) do artigo 9.º</a:t>
            </a:r>
          </a:p>
          <a:p>
            <a:pPr algn="just"/>
            <a:endParaRPr lang="pt-PT" sz="1800" dirty="0" smtClean="0"/>
          </a:p>
          <a:p>
            <a:pPr algn="just"/>
            <a:r>
              <a:rPr lang="pt-PT" sz="1800" dirty="0" smtClean="0"/>
              <a:t>6 - Os termos e as condições para a renúncia à isenção prevista nos </a:t>
            </a:r>
            <a:r>
              <a:rPr lang="pt-PT" sz="1800" dirty="0" err="1" smtClean="0"/>
              <a:t>n.os</a:t>
            </a:r>
            <a:r>
              <a:rPr lang="pt-PT" sz="1800" dirty="0" smtClean="0"/>
              <a:t> 4 e 5 são estabelecidos em legislação especial.</a:t>
            </a:r>
          </a:p>
          <a:p>
            <a:pPr algn="just"/>
            <a:endParaRPr lang="pt-PT" sz="1800" dirty="0" smtClean="0"/>
          </a:p>
          <a:p>
            <a:pPr algn="just"/>
            <a:r>
              <a:rPr lang="pt-PT" sz="1800" b="1" dirty="0" smtClean="0"/>
              <a:t>Artigo 11.º - Obrigações contabilísticas e de </a:t>
            </a:r>
            <a:r>
              <a:rPr lang="pt-PT" sz="1800" b="1" dirty="0" err="1" smtClean="0"/>
              <a:t>facturação</a:t>
            </a:r>
            <a:endParaRPr lang="pt-PT" sz="1800" b="1" dirty="0" smtClean="0"/>
          </a:p>
          <a:p>
            <a:pPr algn="just"/>
            <a:r>
              <a:rPr lang="pt-PT" sz="1800" dirty="0" smtClean="0"/>
              <a:t>1 - As </a:t>
            </a:r>
            <a:r>
              <a:rPr lang="pt-PT" sz="1800" dirty="0" err="1" smtClean="0"/>
              <a:t>facturas</a:t>
            </a:r>
            <a:r>
              <a:rPr lang="pt-PT" sz="1800" dirty="0" smtClean="0"/>
              <a:t> ou documentos equivalentes emitidos por sujeitos passivos transmitentes de bens imóveis, quando ocorra a renúncia à isenção, devem conter a expressão «IVA devido pelo adquirente», quando este seja um sujeito passivo dos mencionados no n.º 2 do artigo 6.º do presente regime.</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Renúncia à isenção</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12.º n.ºs 4,5 e 6 do CIVA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11.º do anexo ao D.L. </a:t>
            </a:r>
            <a:r>
              <a:rPr lang="pt-PT" b="1" dirty="0" smtClean="0">
                <a:solidFill>
                  <a:srgbClr val="0066FF"/>
                </a:solidFill>
                <a:effectLst>
                  <a:outerShdw blurRad="38100" dist="38100" dir="2700000" algn="tl">
                    <a:srgbClr val="C0C0C0"/>
                  </a:outerShdw>
                </a:effectLst>
                <a:latin typeface="Lucida Sans Unicode" pitchFamily="34" charset="0"/>
              </a:rPr>
              <a:t>21/2007</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Ver Decreto</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animEffect transition="in" filter="dissolve">
                                      <p:cBhvr>
                                        <p:cTn id="2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539552" y="980728"/>
            <a:ext cx="7704856" cy="4524315"/>
          </a:xfrm>
          <a:prstGeom prst="rect">
            <a:avLst/>
          </a:prstGeom>
        </p:spPr>
        <p:txBody>
          <a:bodyPr wrap="square">
            <a:spAutoFit/>
          </a:bodyPr>
          <a:lstStyle/>
          <a:p>
            <a:r>
              <a:rPr lang="pt-PT" dirty="0" smtClean="0"/>
              <a:t>Questão 31.:</a:t>
            </a:r>
          </a:p>
          <a:p>
            <a:endParaRPr lang="pt-PT" dirty="0" smtClean="0"/>
          </a:p>
          <a:p>
            <a:pPr algn="just"/>
            <a:r>
              <a:rPr lang="pt-PT" dirty="0" smtClean="0"/>
              <a:t>Uma empresa portuguesa descobriu um novo processo de fabrico de um produto, que comercializou.</a:t>
            </a:r>
          </a:p>
          <a:p>
            <a:pPr algn="just"/>
            <a:r>
              <a:rPr lang="pt-PT" dirty="0" smtClean="0"/>
              <a:t>Na venda do segredo de tal novo processo a uma outra empresa portuguesa, haverá que liquidar IVA?</a:t>
            </a:r>
          </a:p>
          <a:p>
            <a:pPr algn="just"/>
            <a:endParaRPr lang="pt-PT" dirty="0" smtClean="0"/>
          </a:p>
          <a:p>
            <a:pPr algn="just"/>
            <a:r>
              <a:rPr lang="pt-PT" dirty="0" smtClean="0"/>
              <a:t>a) Sim, por se tratar de uma transmissão de bens.</a:t>
            </a:r>
          </a:p>
          <a:p>
            <a:pPr algn="just"/>
            <a:r>
              <a:rPr lang="pt-PT" dirty="0" smtClean="0"/>
              <a:t>b) Sim, por se tratar de uma prestação de serviços.</a:t>
            </a:r>
          </a:p>
          <a:p>
            <a:pPr algn="just"/>
            <a:r>
              <a:rPr lang="pt-PT" dirty="0" smtClean="0"/>
              <a:t>c) Não, por não se tratar de uma transmissão de bens nem de uma prestação de serviços.</a:t>
            </a:r>
          </a:p>
          <a:p>
            <a:pPr algn="just"/>
            <a:r>
              <a:rPr lang="pt-PT" dirty="0" smtClean="0"/>
              <a:t>d) Não, por se tratar de operação isenta.</a:t>
            </a:r>
            <a:endParaRPr lang="pt-PT" dirty="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95536" y="1196752"/>
            <a:ext cx="8424936" cy="1200329"/>
          </a:xfrm>
          <a:prstGeom prst="rect">
            <a:avLst/>
          </a:prstGeom>
        </p:spPr>
        <p:txBody>
          <a:bodyPr wrap="square">
            <a:spAutoFit/>
          </a:bodyPr>
          <a:lstStyle/>
          <a:p>
            <a:r>
              <a:rPr lang="pt-PT" sz="1800" b="1" i="1" dirty="0" smtClean="0"/>
              <a:t>Artigo 4.º  -  Conceito de prestação de serviços </a:t>
            </a:r>
            <a:br>
              <a:rPr lang="pt-PT" sz="1800" b="1" i="1" dirty="0" smtClean="0"/>
            </a:br>
            <a:endParaRPr lang="pt-PT" sz="1800" dirty="0" smtClean="0"/>
          </a:p>
          <a:p>
            <a:r>
              <a:rPr lang="pt-PT" sz="1800" dirty="0" smtClean="0"/>
              <a:t>1 - São consideradas como prestações de serviços as operações efetuadas a título oneroso que não constituem transmissões, aquisições intracomunitárias ou importações de bens.</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Conceito de prestação de serviços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4º n.º 1 do CIVA</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467544" y="1052736"/>
            <a:ext cx="8136904" cy="5632311"/>
          </a:xfrm>
          <a:prstGeom prst="rect">
            <a:avLst/>
          </a:prstGeom>
        </p:spPr>
        <p:txBody>
          <a:bodyPr wrap="square">
            <a:spAutoFit/>
          </a:bodyPr>
          <a:lstStyle/>
          <a:p>
            <a:r>
              <a:rPr lang="pt-PT" dirty="0" smtClean="0"/>
              <a:t>Questão 32.:</a:t>
            </a:r>
          </a:p>
          <a:p>
            <a:r>
              <a:rPr lang="pt-PT" dirty="0" smtClean="0"/>
              <a:t>A Sociedade Jota, Lda. vendeu mercadorias à Sociedade Eme, Lda., constando o seguinte da </a:t>
            </a:r>
            <a:r>
              <a:rPr lang="pt-PT" dirty="0" err="1" smtClean="0"/>
              <a:t>factura</a:t>
            </a:r>
            <a:r>
              <a:rPr lang="pt-PT" dirty="0" smtClean="0"/>
              <a:t> que emitiu (em euros): 		</a:t>
            </a:r>
          </a:p>
          <a:p>
            <a:r>
              <a:rPr lang="pt-PT" dirty="0" smtClean="0"/>
              <a:t>Mercadorias 				100.000,00</a:t>
            </a:r>
          </a:p>
          <a:p>
            <a:r>
              <a:rPr lang="pt-PT" dirty="0" smtClean="0"/>
              <a:t>Abatimento de revenda 		</a:t>
            </a:r>
            <a:r>
              <a:rPr lang="pt-PT" u="sng" dirty="0" smtClean="0"/>
              <a:t>  20.000,00</a:t>
            </a:r>
          </a:p>
          <a:p>
            <a:r>
              <a:rPr lang="pt-PT" dirty="0" smtClean="0"/>
              <a:t>					  80.000,00</a:t>
            </a:r>
          </a:p>
          <a:p>
            <a:r>
              <a:rPr lang="pt-PT" dirty="0" smtClean="0"/>
              <a:t>Desconto de pronto pagamento 	</a:t>
            </a:r>
            <a:r>
              <a:rPr lang="pt-PT" u="sng" dirty="0" smtClean="0"/>
              <a:t>    4.000,00</a:t>
            </a:r>
          </a:p>
          <a:p>
            <a:r>
              <a:rPr lang="pt-PT" dirty="0" smtClean="0"/>
              <a:t>					  76.000,00</a:t>
            </a:r>
          </a:p>
          <a:p>
            <a:r>
              <a:rPr lang="pt-PT" dirty="0" smtClean="0"/>
              <a:t>Estando a mercadoria sujeita a uma taxa de IVA de 23%, o montante do IVA liquidado na </a:t>
            </a:r>
            <a:r>
              <a:rPr lang="pt-PT" dirty="0" err="1" smtClean="0"/>
              <a:t>factura</a:t>
            </a:r>
            <a:r>
              <a:rPr lang="pt-PT" dirty="0" smtClean="0"/>
              <a:t> terá sido de:</a:t>
            </a:r>
          </a:p>
          <a:p>
            <a:r>
              <a:rPr lang="pt-PT" dirty="0" smtClean="0"/>
              <a:t>a) €17.480,00.</a:t>
            </a:r>
          </a:p>
          <a:p>
            <a:r>
              <a:rPr lang="pt-PT" dirty="0" smtClean="0"/>
              <a:t>b) €18.400,00.</a:t>
            </a:r>
          </a:p>
          <a:p>
            <a:r>
              <a:rPr lang="pt-PT" dirty="0" smtClean="0"/>
              <a:t>c) €23.000,00.</a:t>
            </a:r>
          </a:p>
          <a:p>
            <a:r>
              <a:rPr lang="pt-PT" dirty="0" smtClean="0"/>
              <a:t>d) Nenhum dos anteriores.</a:t>
            </a:r>
            <a:endParaRPr lang="pt-PT" dirty="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078313"/>
          </a:xfrm>
          <a:prstGeom prst="rect">
            <a:avLst/>
          </a:prstGeom>
        </p:spPr>
        <p:txBody>
          <a:bodyPr wrap="square">
            <a:spAutoFit/>
          </a:bodyPr>
          <a:lstStyle/>
          <a:p>
            <a:r>
              <a:rPr lang="pt-PT" sz="1800" b="1" i="1" dirty="0" smtClean="0"/>
              <a:t>Artigo 16.º - Valor tributável nas operações internas</a:t>
            </a:r>
          </a:p>
          <a:p>
            <a:r>
              <a:rPr lang="pt-PT" sz="1800" dirty="0" smtClean="0"/>
              <a:t> </a:t>
            </a:r>
          </a:p>
          <a:p>
            <a:r>
              <a:rPr lang="pt-PT" sz="1800" dirty="0" smtClean="0"/>
              <a:t>1 - Sem prejuízo do disposto nos n.ºs 2 e 10, o valor tributável das transmissões de bens e das prestações de serviços sujeitas a imposto é o valor da contraprestação obtida ou a obter do adquirente, do destinatário ou de um terceiro. </a:t>
            </a:r>
          </a:p>
          <a:p>
            <a:endParaRPr lang="pt-PT" sz="1800" dirty="0" smtClean="0"/>
          </a:p>
          <a:p>
            <a:r>
              <a:rPr lang="pt-PT" sz="1800" dirty="0" smtClean="0"/>
              <a:t>6 - Do valor tributável referido no número anterior são excluídos:</a:t>
            </a:r>
          </a:p>
          <a:p>
            <a:endParaRPr lang="pt-PT" sz="1800" dirty="0" smtClean="0"/>
          </a:p>
          <a:p>
            <a:r>
              <a:rPr lang="pt-PT" sz="1800" dirty="0" smtClean="0"/>
              <a:t>b) Os descontos, abatimentos e bónus concedidos;</a:t>
            </a:r>
          </a:p>
          <a:p>
            <a:endParaRPr lang="pt-PT" sz="1800" dirty="0" smtClean="0"/>
          </a:p>
          <a:p>
            <a:r>
              <a:rPr lang="pt-PT" sz="1800" b="1" i="1" dirty="0" smtClean="0"/>
              <a:t>Artigo 18.º  -  Taxas do imposto </a:t>
            </a:r>
          </a:p>
          <a:p>
            <a:r>
              <a:rPr lang="pt-PT" sz="1800" dirty="0" smtClean="0"/>
              <a:t> </a:t>
            </a:r>
          </a:p>
          <a:p>
            <a:r>
              <a:rPr lang="pt-PT" sz="1800" dirty="0" smtClean="0"/>
              <a:t>1 - As taxas do imposto são as seguintes:</a:t>
            </a:r>
          </a:p>
          <a:p>
            <a:endParaRPr lang="pt-PT" sz="1800" dirty="0" smtClean="0"/>
          </a:p>
          <a:p>
            <a:r>
              <a:rPr lang="pt-PT" sz="1800" dirty="0" smtClean="0"/>
              <a:t>c) Para as restantes importações, transmissões de bens e prestações de serviços, a taxa de 23%.</a:t>
            </a:r>
          </a:p>
          <a:p>
            <a:endParaRPr lang="pt-PT" sz="1800" dirty="0" smtClean="0"/>
          </a:p>
          <a:p>
            <a:endParaRPr lang="pt-PT" sz="1800"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Base tributável e taxas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Cálculo: 76.000 x 23% = 17.480€</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16.º n.º 6 e art.º 18.º n.º 1 c) do CIVA</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980728"/>
            <a:ext cx="8424936" cy="5078313"/>
          </a:xfrm>
          <a:prstGeom prst="rect">
            <a:avLst/>
          </a:prstGeom>
        </p:spPr>
        <p:txBody>
          <a:bodyPr wrap="square">
            <a:spAutoFit/>
          </a:bodyPr>
          <a:lstStyle/>
          <a:p>
            <a:pPr algn="just"/>
            <a:r>
              <a:rPr lang="pt-PT" sz="1800" dirty="0" smtClean="0"/>
              <a:t>Questão 32.:</a:t>
            </a:r>
          </a:p>
          <a:p>
            <a:pPr algn="just"/>
            <a:r>
              <a:rPr lang="pt-PT" sz="1800" dirty="0" smtClean="0"/>
              <a:t>A Sociedade Alfa, Lda. adquiriu à </a:t>
            </a:r>
            <a:r>
              <a:rPr lang="pt-PT" sz="1800" dirty="0" err="1" smtClean="0"/>
              <a:t>Soveiculos</a:t>
            </a:r>
            <a:r>
              <a:rPr lang="pt-PT" sz="1800" dirty="0" smtClean="0"/>
              <a:t>, S.A. uma viatura pesada de mercadorias por €100.000 (sem considerar o IVA).</a:t>
            </a:r>
          </a:p>
          <a:p>
            <a:pPr algn="just"/>
            <a:r>
              <a:rPr lang="pt-PT" sz="1800" dirty="0" smtClean="0"/>
              <a:t>Na troca, entregou uma viatura ligeira de passageiros que adquirira dois anos antes por  €30.000 (IVA incluído e não dedutível), a que foi atribuído o valor de €18.000. Para formalização deste negócio:</a:t>
            </a:r>
          </a:p>
          <a:p>
            <a:pPr algn="just"/>
            <a:endParaRPr lang="pt-PT" sz="1800" dirty="0" smtClean="0"/>
          </a:p>
          <a:p>
            <a:pPr marL="342900" indent="-342900" algn="just">
              <a:buAutoNum type="alphaLcParenR"/>
            </a:pPr>
            <a:r>
              <a:rPr lang="pt-PT" sz="1800" dirty="0" smtClean="0"/>
              <a:t>A </a:t>
            </a:r>
            <a:r>
              <a:rPr lang="pt-PT" sz="1800" dirty="0" err="1" smtClean="0"/>
              <a:t>Soveiculos</a:t>
            </a:r>
            <a:r>
              <a:rPr lang="pt-PT" sz="1800" dirty="0" smtClean="0"/>
              <a:t>, S.A. deverá fazer uma fatura com liquidação de IVA sobre €82.000.</a:t>
            </a:r>
          </a:p>
          <a:p>
            <a:pPr marL="342900" indent="-342900" algn="just">
              <a:buAutoNum type="alphaLcParenR"/>
            </a:pPr>
            <a:endParaRPr lang="pt-PT" sz="1800" dirty="0" smtClean="0"/>
          </a:p>
          <a:p>
            <a:pPr algn="just"/>
            <a:r>
              <a:rPr lang="pt-PT" sz="1800" dirty="0" smtClean="0"/>
              <a:t>b) A </a:t>
            </a:r>
            <a:r>
              <a:rPr lang="pt-PT" sz="1800" dirty="0" err="1" smtClean="0"/>
              <a:t>Soveiculos</a:t>
            </a:r>
            <a:r>
              <a:rPr lang="pt-PT" sz="1800" dirty="0" smtClean="0"/>
              <a:t>, S.A. deverá fazer uma fatura com liquidação de IVA sobre €100.000 e a Sociedade Alfa, Lda. deverá fazer uma fatura sem liquidação de IVA.</a:t>
            </a:r>
          </a:p>
          <a:p>
            <a:pPr algn="just"/>
            <a:endParaRPr lang="pt-PT" sz="1800" dirty="0" smtClean="0"/>
          </a:p>
          <a:p>
            <a:pPr algn="just"/>
            <a:r>
              <a:rPr lang="pt-PT" sz="1800" dirty="0" smtClean="0"/>
              <a:t>c) A </a:t>
            </a:r>
            <a:r>
              <a:rPr lang="pt-PT" sz="1800" dirty="0" err="1" smtClean="0"/>
              <a:t>Soveiculos</a:t>
            </a:r>
            <a:r>
              <a:rPr lang="pt-PT" sz="1800" dirty="0" smtClean="0"/>
              <a:t>, S.A. deverá fazer uma fatura com liquidação de IVA sobre €100.000 e a Sociedade Alfa, Lda. deverá fazer uma fatura com liquidação de IVA sobre €18.000.</a:t>
            </a:r>
          </a:p>
          <a:p>
            <a:pPr algn="just"/>
            <a:endParaRPr lang="pt-PT" sz="1800" dirty="0" smtClean="0"/>
          </a:p>
          <a:p>
            <a:pPr algn="just"/>
            <a:r>
              <a:rPr lang="pt-PT" sz="1800" dirty="0" smtClean="0"/>
              <a:t>d) A Sociedade Alfa, Lda. deverá regularizar a favor do Estado parte do IVA que incidiu</a:t>
            </a:r>
          </a:p>
          <a:p>
            <a:pPr algn="just"/>
            <a:r>
              <a:rPr lang="pt-PT" sz="1800" dirty="0" smtClean="0"/>
              <a:t>sobre a compra da viatura ligeira de passageiros que deu em troca à </a:t>
            </a:r>
            <a:r>
              <a:rPr lang="pt-PT" sz="1800" dirty="0" err="1" smtClean="0"/>
              <a:t>Soveiculos</a:t>
            </a:r>
            <a:r>
              <a:rPr lang="pt-PT" sz="1800" dirty="0" smtClean="0"/>
              <a:t>, S.A..</a:t>
            </a:r>
          </a:p>
          <a:p>
            <a:pPr algn="just"/>
            <a:endParaRPr lang="pt-PT" sz="1800" dirty="0"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6186309"/>
          </a:xfrm>
          <a:prstGeom prst="rect">
            <a:avLst/>
          </a:prstGeom>
        </p:spPr>
        <p:txBody>
          <a:bodyPr wrap="square">
            <a:spAutoFit/>
          </a:bodyPr>
          <a:lstStyle/>
          <a:p>
            <a:r>
              <a:rPr lang="pt-PT" sz="1800" b="1" i="1" dirty="0" smtClean="0"/>
              <a:t>Artigo 3.º - Conceito de transmissão de bens </a:t>
            </a:r>
            <a:br>
              <a:rPr lang="pt-PT" sz="1800" b="1" i="1" dirty="0" smtClean="0"/>
            </a:br>
            <a:endParaRPr lang="pt-PT" sz="1800" dirty="0" smtClean="0"/>
          </a:p>
          <a:p>
            <a:r>
              <a:rPr lang="pt-PT" sz="1800" dirty="0" smtClean="0"/>
              <a:t>1 - Considera-se, em geral, transmissão de bens a transferência onerosa de bens corpóreos por forma correspondente ao exercício do direito de propriedade. </a:t>
            </a:r>
          </a:p>
          <a:p>
            <a:endParaRPr lang="pt-PT" sz="1800" dirty="0" smtClean="0"/>
          </a:p>
          <a:p>
            <a:r>
              <a:rPr lang="pt-PT" sz="1800" b="1" i="1" dirty="0" smtClean="0"/>
              <a:t>Artigo 16.º  - Valor tributável nas operações internas </a:t>
            </a:r>
          </a:p>
          <a:p>
            <a:r>
              <a:rPr lang="pt-PT" sz="1800" dirty="0" smtClean="0"/>
              <a:t>1 - Sem prejuízo do disposto nos n.ºs 2 e 10, o valor tributável das transmissões de bens e das prestações de serviços sujeitas a imposto é o valor da contraprestação obtida ou a obter do adquirente, do destinatário ou de um terceiro.</a:t>
            </a:r>
          </a:p>
          <a:p>
            <a:endParaRPr lang="pt-PT" sz="1800" dirty="0" smtClean="0"/>
          </a:p>
          <a:p>
            <a:endParaRPr lang="pt-PT" sz="1800" dirty="0" smtClean="0"/>
          </a:p>
          <a:p>
            <a:r>
              <a:rPr lang="pt-PT" sz="1800" b="1" i="1" dirty="0" smtClean="0"/>
              <a:t>Artigo 9.º - Isenções nas operações internas </a:t>
            </a:r>
          </a:p>
          <a:p>
            <a:r>
              <a:rPr lang="pt-PT" sz="1800" dirty="0" smtClean="0"/>
              <a:t/>
            </a:r>
            <a:br>
              <a:rPr lang="pt-PT" sz="1800" dirty="0" smtClean="0"/>
            </a:br>
            <a:r>
              <a:rPr lang="pt-PT" sz="1800" dirty="0" smtClean="0"/>
              <a:t>Estão isentas do imposto: </a:t>
            </a:r>
          </a:p>
          <a:p>
            <a:endParaRPr lang="pt-PT" sz="1800" dirty="0" smtClean="0"/>
          </a:p>
          <a:p>
            <a:r>
              <a:rPr lang="pt-PT" sz="1800" dirty="0" smtClean="0"/>
              <a:t>32 *) As transmissões de bens </a:t>
            </a:r>
            <a:r>
              <a:rPr lang="pt-PT" sz="1800" dirty="0" err="1" smtClean="0"/>
              <a:t>afectos</a:t>
            </a:r>
            <a:r>
              <a:rPr lang="pt-PT" sz="1800" dirty="0" smtClean="0"/>
              <a:t> exclusivamente a uma </a:t>
            </a:r>
            <a:r>
              <a:rPr lang="pt-PT" sz="1800" dirty="0" err="1" smtClean="0"/>
              <a:t>actividade</a:t>
            </a:r>
            <a:r>
              <a:rPr lang="pt-PT" sz="1800" dirty="0" smtClean="0"/>
              <a:t> isenta, quando não tenham sido </a:t>
            </a:r>
            <a:r>
              <a:rPr lang="pt-PT" sz="1800" dirty="0" err="1" smtClean="0"/>
              <a:t>objecto</a:t>
            </a:r>
            <a:r>
              <a:rPr lang="pt-PT" sz="1800" dirty="0" smtClean="0"/>
              <a:t> do direito à dedução e bem assim as transmissões de bens cuja aquisição ou </a:t>
            </a:r>
            <a:r>
              <a:rPr lang="pt-PT" sz="1800" dirty="0" err="1" smtClean="0"/>
              <a:t>afectação</a:t>
            </a:r>
            <a:r>
              <a:rPr lang="pt-PT" sz="1800" dirty="0" smtClean="0"/>
              <a:t> tenha sido feita com exclusão do direito à dedução nos termos do n.º 1 do artigo 21.º; </a:t>
            </a:r>
            <a:br>
              <a:rPr lang="pt-PT" sz="1800" dirty="0" smtClean="0"/>
            </a:br>
            <a:endParaRPr lang="pt-PT" sz="1800" dirty="0" smtClean="0"/>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22</a:t>
            </a:fld>
            <a:endParaRPr lang="pt-PT" sz="1400"/>
          </a:p>
        </p:txBody>
      </p:sp>
      <p:sp>
        <p:nvSpPr>
          <p:cNvPr id="5" name="Rectangle 5"/>
          <p:cNvSpPr>
            <a:spLocks noChangeArrowheads="1"/>
          </p:cNvSpPr>
          <p:nvPr/>
        </p:nvSpPr>
        <p:spPr bwMode="auto">
          <a:xfrm>
            <a:off x="1428750" y="2204864"/>
            <a:ext cx="7286625" cy="4081637"/>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sz="2000" b="1" dirty="0" smtClean="0">
                <a:solidFill>
                  <a:srgbClr val="0066FF"/>
                </a:solidFill>
                <a:effectLst>
                  <a:outerShdw blurRad="38100" dist="38100" dir="2700000" algn="tl">
                    <a:srgbClr val="C0C0C0"/>
                  </a:outerShdw>
                </a:effectLst>
                <a:latin typeface="Lucida Sans Unicode" pitchFamily="34" charset="0"/>
              </a:rPr>
              <a:t>Justificação: Operações sujeitas e isentas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3.º n.º 1, art.º 9.º n.º 32) e art.º 16.º n.º 1 do CIVA</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6" end="6"/>
                                            </p:txEl>
                                          </p:spTgt>
                                        </p:tgtEl>
                                        <p:attrNameLst>
                                          <p:attrName>style.visibility</p:attrName>
                                        </p:attrNameLst>
                                      </p:cBhvr>
                                      <p:to>
                                        <p:strVal val="visible"/>
                                      </p:to>
                                    </p:set>
                                    <p:animEffect transition="in" filter="dissolve">
                                      <p:cBhvr>
                                        <p:cTn id="16"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251520" y="908720"/>
            <a:ext cx="8424936" cy="5755422"/>
          </a:xfrm>
          <a:prstGeom prst="rect">
            <a:avLst/>
          </a:prstGeom>
        </p:spPr>
        <p:txBody>
          <a:bodyPr wrap="square">
            <a:spAutoFit/>
          </a:bodyPr>
          <a:lstStyle/>
          <a:p>
            <a:pPr algn="just"/>
            <a:r>
              <a:rPr lang="pt-PT" sz="2000" dirty="0" smtClean="0"/>
              <a:t>Por vezes, quando tinha encomendas de maior dimensão, a Têxtil Moderna – Sociedade Unipessoal, Lda. recorria à subcontratação a outras empresas. No âmbito dessa subcontratação a empresa entregava à subcontratada uma peça de tecido e esta procedia ao corte e costura, construindo assim a peça final.</a:t>
            </a:r>
          </a:p>
          <a:p>
            <a:pPr algn="just"/>
            <a:r>
              <a:rPr lang="pt-PT" sz="2000" dirty="0" smtClean="0"/>
              <a:t>Por vezes essas subcontratações respeitavam a encomendas de empresas alemãs, para quem a Têxtil Moderna – Sociedade Unipessoal, Lda. trabalhava com frequência. </a:t>
            </a:r>
          </a:p>
          <a:p>
            <a:pPr algn="just"/>
            <a:endParaRPr lang="pt-PT" sz="2000" dirty="0" smtClean="0"/>
          </a:p>
          <a:p>
            <a:pPr algn="just"/>
            <a:r>
              <a:rPr lang="pt-PT" sz="2000" b="1" dirty="0" smtClean="0"/>
              <a:t>QUESTÃO 5.: </a:t>
            </a:r>
          </a:p>
          <a:p>
            <a:pPr algn="just"/>
            <a:r>
              <a:rPr lang="pt-PT" sz="2000" b="1" i="1" dirty="0" smtClean="0"/>
              <a:t>Os serviços prestados à Têxtil Moderna – Sociedade Unipessoal, Lda. pelas entidades subcontratadas no caso das encomendas destinadas a empresas alemãs: </a:t>
            </a:r>
          </a:p>
          <a:p>
            <a:pPr algn="just"/>
            <a:r>
              <a:rPr lang="pt-PT" sz="2000" b="1" i="1" dirty="0" smtClean="0"/>
              <a:t>a) Podem estar isentos de IVA. </a:t>
            </a:r>
          </a:p>
          <a:p>
            <a:pPr algn="just"/>
            <a:r>
              <a:rPr lang="pt-PT" sz="2000" b="1" i="1" dirty="0" smtClean="0"/>
              <a:t>b) Estão sempre isentos de IVA. </a:t>
            </a:r>
          </a:p>
          <a:p>
            <a:pPr algn="just"/>
            <a:r>
              <a:rPr lang="pt-PT" sz="2000" b="1" i="1" dirty="0" smtClean="0"/>
              <a:t>c) Não estão sujeitos a IVA. </a:t>
            </a:r>
          </a:p>
          <a:p>
            <a:pPr algn="just"/>
            <a:r>
              <a:rPr lang="pt-PT" sz="2000" b="1" i="1" dirty="0" smtClean="0"/>
              <a:t>d) Podem não estar sujeitos a IVA.</a:t>
            </a:r>
            <a:endParaRPr lang="pt-PT" sz="2000" dirty="0" smtClean="0"/>
          </a:p>
          <a:p>
            <a:endParaRPr lang="pt-PT" dirty="0" smtClean="0"/>
          </a:p>
          <a:p>
            <a:endParaRPr lang="pt-PT" dirty="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7636967" cy="6186309"/>
          </a:xfrm>
          <a:prstGeom prst="rect">
            <a:avLst/>
          </a:prstGeom>
          <a:noFill/>
          <a:ln w="9525">
            <a:noFill/>
            <a:miter lim="800000"/>
            <a:headEnd/>
            <a:tailEnd/>
          </a:ln>
        </p:spPr>
        <p:txBody>
          <a:bodyPr wrap="square">
            <a:spAutoFit/>
          </a:bodyPr>
          <a:lstStyle/>
          <a:p>
            <a:r>
              <a:rPr lang="pt-PT" sz="1800" b="1" i="1" dirty="0" smtClean="0"/>
              <a:t>Artigo 14.º  - Isenções nas exportações, operações assimiladas e transportes internacionais </a:t>
            </a:r>
            <a:br>
              <a:rPr lang="pt-PT" sz="1800" b="1" i="1" dirty="0" smtClean="0"/>
            </a:br>
            <a:r>
              <a:rPr lang="pt-PT" sz="1800" dirty="0" smtClean="0"/>
              <a:t>1 - Estão isentas do imposto: </a:t>
            </a:r>
          </a:p>
          <a:p>
            <a:r>
              <a:rPr lang="pt-PT" sz="1800" dirty="0" smtClean="0"/>
              <a:t>q) As prestações de serviços, com </a:t>
            </a:r>
            <a:r>
              <a:rPr lang="pt-PT" sz="1800" dirty="0" err="1" smtClean="0"/>
              <a:t>excepção</a:t>
            </a:r>
            <a:r>
              <a:rPr lang="pt-PT" sz="1800" dirty="0" smtClean="0"/>
              <a:t> das referidas no artigo 9.º deste diploma, que se relacionem com a expedição ou transporte de bens destinados a outros Estados membros, quando o adquirente dos serviços seja um sujeito passivo do imposto, dos referidos na alínea a) do n.º 1 do artigo 2.º, registado em imposto sobre o valor acrescentado e que tenha utilizado o </a:t>
            </a:r>
            <a:r>
              <a:rPr lang="pt-PT" sz="1800" dirty="0" err="1" smtClean="0"/>
              <a:t>respectivo</a:t>
            </a:r>
            <a:r>
              <a:rPr lang="pt-PT" sz="1800" dirty="0" smtClean="0"/>
              <a:t> número de identificação para </a:t>
            </a:r>
            <a:r>
              <a:rPr lang="pt-PT" sz="1800" dirty="0" err="1" smtClean="0"/>
              <a:t>efectuar</a:t>
            </a:r>
            <a:r>
              <a:rPr lang="pt-PT" sz="1800" dirty="0" smtClean="0"/>
              <a:t> a aquisição; </a:t>
            </a:r>
          </a:p>
          <a:p>
            <a:endParaRPr lang="pt-PT" sz="1800" dirty="0" smtClean="0"/>
          </a:p>
          <a:p>
            <a:r>
              <a:rPr lang="pt-PT" sz="1800" b="1" dirty="0" smtClean="0"/>
              <a:t>Artigo 29.º - Obrigações em geral </a:t>
            </a:r>
            <a:br>
              <a:rPr lang="pt-PT" sz="1800" b="1" dirty="0" smtClean="0"/>
            </a:br>
            <a:r>
              <a:rPr lang="pt-PT" sz="1800" dirty="0" smtClean="0"/>
              <a:t>8 - As transmissões de bens e as prestações de serviços isentas ao abrigo das alíneas a) a j), p) e q) do n.º 1 do artigo 14.º e das alíneas b), c), d) e </a:t>
            </a:r>
            <a:r>
              <a:rPr lang="pt-PT" sz="1800" dirty="0" err="1" smtClean="0"/>
              <a:t>e</a:t>
            </a:r>
            <a:r>
              <a:rPr lang="pt-PT" sz="1800" dirty="0" smtClean="0"/>
              <a:t>) do n.º 1 do artigo 15.º devem ser comprovadas através dos documentos alfandegários apropriados ou, não havendo obrigação legal de intervenção dos serviços aduaneiros, de declarações emitidas pelo adquirente dos bens ou utilizador dos serviços, indicando o destino que lhes irá ser dado. </a:t>
            </a:r>
          </a:p>
          <a:p>
            <a:r>
              <a:rPr lang="pt-PT" sz="1800" dirty="0" smtClean="0"/>
              <a:t>9 - A falta dos documentos comprovativos referidos no número anterior determina a obrigação para o transmitente dos bens ou prestador dos serviços de liquidar o imposto correspondente. </a:t>
            </a:r>
          </a:p>
          <a:p>
            <a:endParaRPr lang="pt-PT" sz="1800" dirty="0" smtClean="0"/>
          </a:p>
          <a:p>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Isenção de IVA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14.º n.º 1 q) e art.º 29.º n.º 8 e 9 do CIVA</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dissolv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539552" y="1052736"/>
            <a:ext cx="8208912" cy="6370975"/>
          </a:xfrm>
          <a:prstGeom prst="rect">
            <a:avLst/>
          </a:prstGeom>
        </p:spPr>
        <p:txBody>
          <a:bodyPr wrap="square">
            <a:spAutoFit/>
          </a:bodyPr>
          <a:lstStyle/>
          <a:p>
            <a:r>
              <a:rPr lang="pt-PT" sz="2000" dirty="0" smtClean="0"/>
              <a:t>É habitual, no início de cada mês, o paquete da </a:t>
            </a:r>
            <a:r>
              <a:rPr lang="pt-PT" sz="2000" dirty="0" err="1" smtClean="0"/>
              <a:t>TecTecn</a:t>
            </a:r>
            <a:r>
              <a:rPr lang="pt-PT" sz="2000" dirty="0" smtClean="0"/>
              <a:t>, Lda. comprar água engarrafada (garrafas de água) no restaurante situado no rés-do-chão do prédio onde se situa a sede da empresa. A água destina-se ao consumo dos colaboradores da empresa e também é costume oferecer aos clientes quando assistem a reuniões. </a:t>
            </a:r>
          </a:p>
          <a:p>
            <a:r>
              <a:rPr lang="pt-PT" sz="2000" b="1" dirty="0" smtClean="0"/>
              <a:t>QUESTÃO 11.: </a:t>
            </a:r>
          </a:p>
          <a:p>
            <a:r>
              <a:rPr lang="pt-PT" sz="2000" b="1" i="1" dirty="0" smtClean="0"/>
              <a:t>No que respeita ao IVA liquidado pelo restaurante na operação de venda de água engarrafada à </a:t>
            </a:r>
            <a:r>
              <a:rPr lang="pt-PT" sz="2000" b="1" i="1" dirty="0" err="1" smtClean="0"/>
              <a:t>TecTecn</a:t>
            </a:r>
            <a:r>
              <a:rPr lang="pt-PT" sz="2000" b="1" i="1" dirty="0" smtClean="0"/>
              <a:t>, Lda., em Março de 2013: </a:t>
            </a:r>
          </a:p>
          <a:p>
            <a:r>
              <a:rPr lang="pt-PT" sz="2000" b="1" i="1" dirty="0" smtClean="0"/>
              <a:t>a) O restaurante deve ter liquidado IVA à taxa de 13%, pois as vendas de produtos para consumo fora do restaurante, seja qual for o produto, são tributáveis às taxas que intrinsecamente lhes respeitarem e deveria liquidar o IVA à taxa de 23%, apenas se a água engarrafada fosse para consumo no restaurante. </a:t>
            </a:r>
          </a:p>
          <a:p>
            <a:r>
              <a:rPr lang="pt-PT" sz="2000" b="1" i="1" dirty="0" smtClean="0"/>
              <a:t>b) A água engarrafada é tributada à taxa de 13%, independentemente do local do consumo. </a:t>
            </a:r>
          </a:p>
          <a:p>
            <a:r>
              <a:rPr lang="pt-PT" sz="2000" b="1" i="1" dirty="0" smtClean="0"/>
              <a:t>c) A água engarrafada é tributada à taxa de 23%, independentemente de ser consumida no restaurante ou levadas pelo cliente para consumir fora. </a:t>
            </a:r>
          </a:p>
          <a:p>
            <a:r>
              <a:rPr lang="pt-PT" sz="2000" b="1" i="1" dirty="0" smtClean="0"/>
              <a:t>d) A venda de água engarrafada não está sujeita a IVA.</a:t>
            </a:r>
            <a:endParaRPr lang="pt-PT" sz="2000" dirty="0" smtClean="0"/>
          </a:p>
          <a:p>
            <a:endParaRPr lang="pt-PT" dirty="0" smtClean="0"/>
          </a:p>
          <a:p>
            <a:endParaRPr lang="pt-PT" dirty="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b="1" dirty="0" smtClean="0">
                <a:solidFill>
                  <a:srgbClr val="0066FF"/>
                </a:solidFill>
                <a:effectLst>
                  <a:outerShdw blurRad="38100" dist="38100" dir="2700000" algn="tl">
                    <a:srgbClr val="C0C0C0"/>
                  </a:outerShdw>
                </a:effectLst>
                <a:latin typeface="Lucida Sans Unicode" pitchFamily="34" charset="0"/>
              </a:rPr>
              <a:t>Justificação: Taxas do IVA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Tabela II – Verba 1.11 </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Os restaurantes faturam prestações de serviços à taxa de 23%, o que pressupõe a prestação de um serviço, mas quando o consumo ocorre fora do estabelecimento, aplicam  a taxa dos produtos vendidos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Informação vinculativa de 23/01/2007</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5078313"/>
          </a:xfrm>
          <a:prstGeom prst="rect">
            <a:avLst/>
          </a:prstGeom>
          <a:noFill/>
          <a:ln w="9525">
            <a:noFill/>
            <a:miter lim="800000"/>
            <a:headEnd/>
            <a:tailEnd/>
          </a:ln>
        </p:spPr>
        <p:txBody>
          <a:bodyPr wrap="square">
            <a:spAutoFit/>
          </a:bodyPr>
          <a:lstStyle/>
          <a:p>
            <a:pPr algn="just"/>
            <a:r>
              <a:rPr lang="pt-PT" sz="1800" dirty="0" smtClean="0"/>
              <a:t>Parte dos produtos produzidos pela participada angolana são subcontratados à Ideias &amp; Ideias SA, cujos colaboradores os efetuam nas instalações de Lisboa desta sociedade. Quando a realização desses trabalhos implica a produção de suportes físicos (cartazes, </a:t>
            </a:r>
            <a:r>
              <a:rPr lang="pt-PT" sz="1800" dirty="0" err="1" smtClean="0"/>
              <a:t>Mupis</a:t>
            </a:r>
            <a:r>
              <a:rPr lang="pt-PT" sz="1800" dirty="0" smtClean="0"/>
              <a:t>-Mobiliário urbanos para informação e outros), a Ideias &amp; Ideias contrata os serviços de um despachante oficial e envia esses materiais para Angola. </a:t>
            </a:r>
          </a:p>
          <a:p>
            <a:pPr algn="just"/>
            <a:endParaRPr lang="pt-PT" sz="1800" b="1" dirty="0" smtClean="0"/>
          </a:p>
          <a:p>
            <a:pPr algn="just"/>
            <a:r>
              <a:rPr lang="pt-PT" sz="1800" b="1" dirty="0" smtClean="0"/>
              <a:t>Questão 8:</a:t>
            </a:r>
          </a:p>
          <a:p>
            <a:pPr algn="just"/>
            <a:r>
              <a:rPr lang="pt-PT" sz="1800" b="1" dirty="0" smtClean="0"/>
              <a:t>Em sede de IVA, quando a Ideias &amp; Ideias  fatura os cartazes e os </a:t>
            </a:r>
            <a:r>
              <a:rPr lang="pt-PT" sz="1800" b="1" dirty="0" err="1" smtClean="0"/>
              <a:t>Mupis</a:t>
            </a:r>
            <a:r>
              <a:rPr lang="pt-PT" sz="1800" b="1" dirty="0" smtClean="0"/>
              <a:t> à participada angolana :</a:t>
            </a:r>
            <a:endParaRPr lang="pt-PT" sz="1800" dirty="0" smtClean="0"/>
          </a:p>
          <a:p>
            <a:pPr algn="just"/>
            <a:r>
              <a:rPr lang="pt-PT" sz="1800" b="1" dirty="0" smtClean="0"/>
              <a:t> </a:t>
            </a:r>
          </a:p>
          <a:p>
            <a:pPr marL="342900" indent="-342900" algn="just">
              <a:buFontTx/>
              <a:buAutoNum type="alphaLcParenR"/>
            </a:pPr>
            <a:r>
              <a:rPr lang="pt-PT" sz="1800" dirty="0" smtClean="0"/>
              <a:t>Não deve liquidar IVA, pois trata-se de uma operação não sujeita deste imposto.</a:t>
            </a:r>
          </a:p>
          <a:p>
            <a:pPr marL="342900" indent="-342900" algn="just">
              <a:buFontTx/>
              <a:buAutoNum type="alphaLcParenR"/>
            </a:pPr>
            <a:endParaRPr lang="pt-PT" sz="1800" dirty="0" smtClean="0"/>
          </a:p>
          <a:p>
            <a:pPr marL="342900" indent="-342900" algn="just">
              <a:buFontTx/>
              <a:buAutoNum type="alphaLcParenR"/>
            </a:pPr>
            <a:r>
              <a:rPr lang="pt-PT" sz="1800" dirty="0" smtClean="0"/>
              <a:t>Não deve liquidar IVA, pois trata-se de uma operação isenta deste imposto.</a:t>
            </a:r>
          </a:p>
          <a:p>
            <a:pPr marL="342900" indent="-342900" algn="just">
              <a:buFontTx/>
              <a:buAutoNum type="alphaLcParenR"/>
            </a:pPr>
            <a:endParaRPr lang="pt-PT" sz="1800" dirty="0" smtClean="0"/>
          </a:p>
          <a:p>
            <a:pPr marL="342900" indent="-342900" algn="just">
              <a:buFontTx/>
              <a:buAutoNum type="alphaLcParenR"/>
            </a:pPr>
            <a:r>
              <a:rPr lang="pt-PT" sz="1800" dirty="0" smtClean="0"/>
              <a:t> Deve liquidar IVA à taxa de 23%, mas apenas incidente sobre os suportes </a:t>
            </a:r>
            <a:r>
              <a:rPr lang="pt-PT" sz="1800" dirty="0" err="1" smtClean="0"/>
              <a:t>fisicos</a:t>
            </a:r>
            <a:r>
              <a:rPr lang="pt-PT" sz="1800" dirty="0" smtClean="0"/>
              <a:t> produzidos e enviados para Angola.</a:t>
            </a:r>
          </a:p>
          <a:p>
            <a:pPr marL="342900" indent="-342900" algn="just">
              <a:buFontTx/>
              <a:buAutoNum type="alphaLcParenR"/>
            </a:pPr>
            <a:endParaRPr lang="pt-PT" sz="1800" dirty="0" smtClean="0"/>
          </a:p>
          <a:p>
            <a:pPr marL="342900" indent="-342900" algn="just">
              <a:buFontTx/>
              <a:buAutoNum type="alphaLcParenR"/>
            </a:pPr>
            <a:r>
              <a:rPr lang="pt-PT" sz="1800" dirty="0" smtClean="0"/>
              <a:t>Deve liquidar IVA à taxa de 23%, mas apenas incidente sobre os serviços prestados. </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29</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268761"/>
            <a:ext cx="8501063" cy="5355312"/>
          </a:xfrm>
          <a:prstGeom prst="rect">
            <a:avLst/>
          </a:prstGeom>
          <a:noFill/>
          <a:ln w="9525">
            <a:noFill/>
            <a:miter lim="800000"/>
            <a:headEnd/>
            <a:tailEnd/>
          </a:ln>
        </p:spPr>
        <p:txBody>
          <a:bodyPr wrap="square">
            <a:spAutoFit/>
          </a:bodyPr>
          <a:lstStyle/>
          <a:p>
            <a:r>
              <a:rPr lang="pt-PT" sz="1800" b="1" i="1" dirty="0" smtClean="0"/>
              <a:t>Artigo 3.º  - Conceito de transmissão de bens </a:t>
            </a:r>
            <a:br>
              <a:rPr lang="pt-PT" sz="1800" b="1" i="1" dirty="0" smtClean="0"/>
            </a:br>
            <a:endParaRPr lang="pt-PT" sz="1800" dirty="0" smtClean="0"/>
          </a:p>
          <a:p>
            <a:r>
              <a:rPr lang="pt-PT" sz="1800" dirty="0" smtClean="0"/>
              <a:t>1 - Considera-se, em geral, transmissão de bens a transferência onerosa de bens corpóreos por forma correspondente ao exercício do direito de propriedade.</a:t>
            </a:r>
          </a:p>
          <a:p>
            <a:endParaRPr lang="pt-PT" sz="1800" dirty="0" smtClean="0"/>
          </a:p>
          <a:p>
            <a:r>
              <a:rPr lang="pt-PT" sz="1800" b="1" i="1" dirty="0" smtClean="0"/>
              <a:t/>
            </a:r>
            <a:br>
              <a:rPr lang="pt-PT" sz="1800" b="1" i="1" dirty="0" smtClean="0"/>
            </a:br>
            <a:r>
              <a:rPr lang="pt-PT" sz="1800" b="1" i="1" dirty="0" smtClean="0"/>
              <a:t>Artigo 14.º  - Isenções nas exportações, operações assimiladas e transportes internacionais </a:t>
            </a:r>
            <a:br>
              <a:rPr lang="pt-PT" sz="1800" b="1" i="1" dirty="0" smtClean="0"/>
            </a:br>
            <a:r>
              <a:rPr lang="pt-PT" sz="1800" b="1" i="1" dirty="0" smtClean="0"/>
              <a:t/>
            </a:r>
            <a:br>
              <a:rPr lang="pt-PT" sz="1800" b="1" i="1" dirty="0" smtClean="0"/>
            </a:br>
            <a:r>
              <a:rPr lang="pt-PT" sz="1800" dirty="0" smtClean="0"/>
              <a:t/>
            </a:r>
            <a:br>
              <a:rPr lang="pt-PT" sz="1800" dirty="0" smtClean="0"/>
            </a:br>
            <a:r>
              <a:rPr lang="pt-PT" sz="1800" dirty="0" smtClean="0"/>
              <a:t>1 - Estão isentas do imposto: </a:t>
            </a:r>
          </a:p>
          <a:p>
            <a:r>
              <a:rPr lang="pt-PT" sz="1800" dirty="0" smtClean="0"/>
              <a:t/>
            </a:r>
            <a:br>
              <a:rPr lang="pt-PT" sz="1800" dirty="0" smtClean="0"/>
            </a:br>
            <a:r>
              <a:rPr lang="pt-PT" sz="1800" dirty="0" smtClean="0"/>
              <a:t>a) As transmissões de bens expedidos ou transportados para fora da Comunidade pelo vendedor ou por um terceiro por conta deste; </a:t>
            </a:r>
          </a:p>
          <a:p>
            <a:endParaRPr lang="pt-PT" sz="1800" dirty="0" smtClean="0"/>
          </a:p>
          <a:p>
            <a:endParaRPr lang="pt-PT" sz="1800" b="1" dirty="0" smtClean="0"/>
          </a:p>
          <a:p>
            <a:r>
              <a:rPr lang="pt-PT" sz="1800" b="1" i="1" dirty="0" smtClean="0"/>
              <a:t/>
            </a:r>
            <a:br>
              <a:rPr lang="pt-PT" sz="1800" b="1" i="1" dirty="0" smtClean="0"/>
            </a:br>
            <a:endParaRPr lang="pt-PT" sz="1800" b="1" i="1" dirty="0" smtClean="0"/>
          </a:p>
          <a:p>
            <a:r>
              <a:rPr lang="pt-PT" sz="1800" dirty="0" smtClean="0"/>
              <a:t>; </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Exportações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3.º n.º 1 e art.º 14.º n.º 1 a) do  CIVA</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animEffect transition="in" filter="dissolve">
                                      <p:cBhvr>
                                        <p:cTn id="1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801314"/>
          </a:xfrm>
          <a:prstGeom prst="rect">
            <a:avLst/>
          </a:prstGeom>
          <a:noFill/>
          <a:ln w="9525">
            <a:noFill/>
            <a:miter lim="800000"/>
            <a:headEnd/>
            <a:tailEnd/>
          </a:ln>
        </p:spPr>
        <p:txBody>
          <a:bodyPr wrap="square">
            <a:spAutoFit/>
          </a:bodyPr>
          <a:lstStyle/>
          <a:p>
            <a:pPr algn="just"/>
            <a:r>
              <a:rPr lang="pt-PT" sz="1800" dirty="0" smtClean="0"/>
              <a:t>Em 2012 a Ideias  &amp; Ideias adquiriu uma impressora a jato de tinta para grandes formatos.</a:t>
            </a:r>
          </a:p>
          <a:p>
            <a:pPr algn="just"/>
            <a:r>
              <a:rPr lang="pt-PT" sz="1800" dirty="0" smtClean="0"/>
              <a:t>A impressora substituída tinha sido adquirida em Espanha por €160.000, tinha entrado em funcionamento em 2008 e tinha sido considerada uma vida útil de 8 anos.</a:t>
            </a:r>
          </a:p>
          <a:p>
            <a:pPr algn="just"/>
            <a:r>
              <a:rPr lang="pt-PT" sz="1800" dirty="0" smtClean="0"/>
              <a:t>Em 2013 apareceu uma empresa de Aveiro interessada em adquirir a impressora antiga, tendo o negócio sido fechado por  €90.000.</a:t>
            </a:r>
          </a:p>
          <a:p>
            <a:pPr algn="just"/>
            <a:endParaRPr lang="pt-PT" sz="1800" b="1" dirty="0" smtClean="0"/>
          </a:p>
          <a:p>
            <a:pPr algn="just"/>
            <a:r>
              <a:rPr lang="pt-PT" sz="1800" b="1" dirty="0" smtClean="0"/>
              <a:t>Questão 15:</a:t>
            </a:r>
          </a:p>
          <a:p>
            <a:pPr algn="just"/>
            <a:r>
              <a:rPr lang="pt-PT" sz="1800" b="1" dirty="0" smtClean="0"/>
              <a:t>Na operação de alienação da velha impressora, a Ideias &amp; Ideias:</a:t>
            </a:r>
          </a:p>
          <a:p>
            <a:pPr algn="just"/>
            <a:endParaRPr lang="pt-PT" sz="1800" dirty="0" smtClean="0"/>
          </a:p>
          <a:p>
            <a:pPr marL="342900" indent="-342900" algn="just">
              <a:buFontTx/>
              <a:buAutoNum type="alphaLcParenR"/>
            </a:pPr>
            <a:r>
              <a:rPr lang="pt-PT" sz="1800" dirty="0" smtClean="0"/>
              <a:t>Não deve liquidar IVA, pois trata-se de uma alienação de um equipamento usado.</a:t>
            </a:r>
          </a:p>
          <a:p>
            <a:pPr marL="342900" indent="-342900" algn="just">
              <a:buFontTx/>
              <a:buAutoNum type="alphaLcParenR"/>
            </a:pPr>
            <a:endParaRPr lang="pt-PT" sz="1800" dirty="0" smtClean="0"/>
          </a:p>
          <a:p>
            <a:pPr marL="342900" indent="-342900" algn="just">
              <a:buFontTx/>
              <a:buAutoNum type="alphaLcParenR"/>
            </a:pPr>
            <a:r>
              <a:rPr lang="pt-PT" sz="1800" dirty="0" smtClean="0"/>
              <a:t>Não deve liquidar IVA, por se tratar da alienação de um equipamento adquirido em Espanha e por isso a compra não esteve sujeita a IVA em Portugal.</a:t>
            </a:r>
          </a:p>
          <a:p>
            <a:pPr marL="342900" indent="-342900" algn="just">
              <a:buFontTx/>
              <a:buAutoNum type="alphaLcParenR"/>
            </a:pPr>
            <a:endParaRPr lang="pt-PT" sz="1800" dirty="0" smtClean="0"/>
          </a:p>
          <a:p>
            <a:pPr marL="342900" indent="-342900" algn="just">
              <a:buFontTx/>
              <a:buAutoNum type="alphaLcParenR"/>
            </a:pPr>
            <a:r>
              <a:rPr lang="pt-PT" sz="1800" dirty="0" smtClean="0"/>
              <a:t>Deve liquidar IVA à taxa de 23%.</a:t>
            </a:r>
          </a:p>
          <a:p>
            <a:pPr marL="342900" indent="-342900" algn="just">
              <a:buFontTx/>
              <a:buAutoNum type="alphaLcParenR"/>
            </a:pPr>
            <a:endParaRPr lang="pt-PT" sz="1800" dirty="0" smtClean="0"/>
          </a:p>
          <a:p>
            <a:pPr marL="342900" indent="-342900" algn="just">
              <a:buFontTx/>
              <a:buAutoNum type="alphaLcParenR"/>
            </a:pPr>
            <a:r>
              <a:rPr lang="pt-PT" sz="1800" dirty="0" smtClean="0"/>
              <a:t>Nenhuma das anteriores. </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32</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268761"/>
            <a:ext cx="8501063" cy="5632311"/>
          </a:xfrm>
          <a:prstGeom prst="rect">
            <a:avLst/>
          </a:prstGeom>
          <a:noFill/>
          <a:ln w="9525">
            <a:noFill/>
            <a:miter lim="800000"/>
            <a:headEnd/>
            <a:tailEnd/>
          </a:ln>
        </p:spPr>
        <p:txBody>
          <a:bodyPr wrap="square">
            <a:spAutoFit/>
          </a:bodyPr>
          <a:lstStyle/>
          <a:p>
            <a:endParaRPr lang="pt-PT" sz="1800" b="1" i="1" dirty="0" smtClean="0"/>
          </a:p>
          <a:p>
            <a:r>
              <a:rPr lang="pt-PT" sz="1800" b="1" dirty="0" smtClean="0"/>
              <a:t>Artigo 1.º  - Incidência objetiva</a:t>
            </a:r>
            <a:r>
              <a:rPr lang="pt-PT" sz="1800" dirty="0" smtClean="0"/>
              <a:t> </a:t>
            </a:r>
            <a:br>
              <a:rPr lang="pt-PT" sz="1800" dirty="0" smtClean="0"/>
            </a:br>
            <a:r>
              <a:rPr lang="pt-PT" sz="1800" dirty="0" smtClean="0"/>
              <a:t/>
            </a:r>
            <a:br>
              <a:rPr lang="pt-PT" sz="1800" dirty="0" smtClean="0"/>
            </a:br>
            <a:endParaRPr lang="pt-PT" sz="1800" dirty="0" smtClean="0"/>
          </a:p>
          <a:p>
            <a:r>
              <a:rPr lang="pt-PT" sz="1800" dirty="0" smtClean="0"/>
              <a:t>1 - Estão sujeitas a imposto sobre o valor acrescentado: </a:t>
            </a:r>
          </a:p>
          <a:p>
            <a:r>
              <a:rPr lang="pt-PT" sz="1800" dirty="0" smtClean="0"/>
              <a:t>a) As transmissões de bens e as prestações de serviços efetuadas no território nacional, a título oneroso, por um sujeito passivo agindo como tal; </a:t>
            </a:r>
          </a:p>
          <a:p>
            <a:endParaRPr lang="pt-PT" sz="1800" b="1" i="1" dirty="0" smtClean="0"/>
          </a:p>
          <a:p>
            <a:endParaRPr lang="pt-PT" sz="1800" b="1" i="1" dirty="0" smtClean="0"/>
          </a:p>
          <a:p>
            <a:r>
              <a:rPr lang="pt-PT" sz="1800" b="1" i="1" dirty="0" smtClean="0"/>
              <a:t>Artigo 3.º  - Conceito de transmissão de bens </a:t>
            </a:r>
            <a:br>
              <a:rPr lang="pt-PT" sz="1800" b="1" i="1" dirty="0" smtClean="0"/>
            </a:br>
            <a:endParaRPr lang="pt-PT" sz="1800" dirty="0" smtClean="0"/>
          </a:p>
          <a:p>
            <a:r>
              <a:rPr lang="pt-PT" sz="1800" dirty="0" smtClean="0"/>
              <a:t>1 - Considera-se, em geral, transmissão de bens a transferência onerosa de bens corpóreos por forma correspondente ao exercício do direito de propriedade.</a:t>
            </a:r>
          </a:p>
          <a:p>
            <a:endParaRPr lang="pt-PT" sz="1800" dirty="0" smtClean="0"/>
          </a:p>
          <a:p>
            <a:r>
              <a:rPr lang="pt-PT" sz="1800" b="1" i="1" dirty="0" smtClean="0"/>
              <a:t/>
            </a:r>
            <a:br>
              <a:rPr lang="pt-PT" sz="1800" b="1" i="1" dirty="0" smtClean="0"/>
            </a:br>
            <a:endParaRPr lang="pt-PT" sz="1800" dirty="0" smtClean="0"/>
          </a:p>
          <a:p>
            <a:endParaRPr lang="pt-PT" sz="1800" b="1" dirty="0" smtClean="0"/>
          </a:p>
          <a:p>
            <a:r>
              <a:rPr lang="pt-PT" sz="1800" b="1" i="1" dirty="0" smtClean="0"/>
              <a:t/>
            </a:r>
            <a:br>
              <a:rPr lang="pt-PT" sz="1800" b="1" i="1" dirty="0" smtClean="0"/>
            </a:br>
            <a:endParaRPr lang="pt-PT" sz="1800" b="1" i="1" dirty="0" smtClean="0"/>
          </a:p>
          <a:p>
            <a:r>
              <a:rPr lang="pt-PT" sz="1800" dirty="0" smtClean="0"/>
              <a:t>; </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Operações sujeitas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1.º n.º 1 a) e art.º 3.º n.º 1 do  CIVA</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animEffect transition="in" filter="dissolve">
                                      <p:cBhvr>
                                        <p:cTn id="1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247317"/>
          </a:xfrm>
          <a:prstGeom prst="rect">
            <a:avLst/>
          </a:prstGeom>
          <a:noFill/>
          <a:ln w="9525">
            <a:noFill/>
            <a:miter lim="800000"/>
            <a:headEnd/>
            <a:tailEnd/>
          </a:ln>
        </p:spPr>
        <p:txBody>
          <a:bodyPr wrap="square">
            <a:spAutoFit/>
          </a:bodyPr>
          <a:lstStyle/>
          <a:p>
            <a:pPr algn="just"/>
            <a:r>
              <a:rPr lang="pt-PT" sz="1800" dirty="0" smtClean="0"/>
              <a:t>Um fator que distingue os brinquedos que a AMC Brinquedos, </a:t>
            </a:r>
            <a:r>
              <a:rPr lang="pt-PT" sz="1800" dirty="0" err="1" smtClean="0"/>
              <a:t>Lda</a:t>
            </a:r>
            <a:r>
              <a:rPr lang="pt-PT" sz="1800" dirty="0" smtClean="0"/>
              <a:t> fabrica e vende é terem as instruções em várias línguas e serem fabricados de acordo com as mais exigentes normas de segurança, aspetos que permitiram abrir campo às exportações, quer para os PALOP, quer para a América do Sul.</a:t>
            </a:r>
          </a:p>
          <a:p>
            <a:pPr algn="just"/>
            <a:endParaRPr lang="pt-PT" sz="1800" b="1" dirty="0" smtClean="0"/>
          </a:p>
          <a:p>
            <a:pPr algn="just"/>
            <a:r>
              <a:rPr lang="pt-PT" sz="1800" b="1" dirty="0" smtClean="0"/>
              <a:t>Questão 2:</a:t>
            </a:r>
          </a:p>
          <a:p>
            <a:pPr algn="just"/>
            <a:r>
              <a:rPr lang="pt-PT" sz="1800" b="1" dirty="0" smtClean="0"/>
              <a:t>Nas exportações de brinquedos para a Argentina, a AMC Brinquedos, </a:t>
            </a:r>
            <a:r>
              <a:rPr lang="pt-PT" sz="1800" b="1" dirty="0" err="1" smtClean="0"/>
              <a:t>Lda</a:t>
            </a:r>
            <a:r>
              <a:rPr lang="pt-PT" sz="1800" b="1" dirty="0" smtClean="0"/>
              <a:t>:</a:t>
            </a:r>
          </a:p>
          <a:p>
            <a:pPr algn="just"/>
            <a:endParaRPr lang="pt-PT" sz="1800" dirty="0" smtClean="0"/>
          </a:p>
          <a:p>
            <a:pPr marL="342900" indent="-342900" algn="just">
              <a:buFontTx/>
              <a:buAutoNum type="alphaLcParenR"/>
            </a:pPr>
            <a:r>
              <a:rPr lang="pt-PT" sz="1800" dirty="0" smtClean="0"/>
              <a:t>Deverá liquidar IVA à taxa de 23%.</a:t>
            </a:r>
          </a:p>
          <a:p>
            <a:pPr marL="342900" indent="-342900" algn="just">
              <a:buFontTx/>
              <a:buAutoNum type="alphaLcParenR"/>
            </a:pPr>
            <a:endParaRPr lang="pt-PT" sz="1800" dirty="0" smtClean="0"/>
          </a:p>
          <a:p>
            <a:pPr marL="342900" indent="-342900" algn="just">
              <a:buFontTx/>
              <a:buAutoNum type="alphaLcParenR"/>
            </a:pPr>
            <a:r>
              <a:rPr lang="pt-PT" sz="1800" dirty="0" smtClean="0"/>
              <a:t>Não deve liquidar IVA, pois trata-se de uma operação não sujeita.</a:t>
            </a:r>
          </a:p>
          <a:p>
            <a:pPr marL="342900" indent="-342900" algn="just">
              <a:buFontTx/>
              <a:buAutoNum type="alphaLcParenR"/>
            </a:pPr>
            <a:endParaRPr lang="pt-PT" sz="1800" dirty="0" smtClean="0"/>
          </a:p>
          <a:p>
            <a:pPr marL="342900" indent="-342900" algn="just">
              <a:buFontTx/>
              <a:buAutoNum type="alphaLcParenR"/>
            </a:pPr>
            <a:r>
              <a:rPr lang="pt-PT" sz="1800" dirty="0" smtClean="0"/>
              <a:t>Não deve liquidar IVA, pois trata-se de uma operação isenta.</a:t>
            </a:r>
          </a:p>
          <a:p>
            <a:pPr marL="342900" indent="-342900" algn="just">
              <a:buFontTx/>
              <a:buAutoNum type="alphaLcParenR"/>
            </a:pPr>
            <a:endParaRPr lang="pt-PT" sz="1800" dirty="0" smtClean="0"/>
          </a:p>
          <a:p>
            <a:pPr marL="342900" indent="-342900" algn="just">
              <a:buFontTx/>
              <a:buAutoNum type="alphaLcParenR"/>
            </a:pPr>
            <a:r>
              <a:rPr lang="pt-PT" sz="1800" dirty="0" smtClean="0"/>
              <a:t>Deve liquidar IVA nos brinquedos de valor de venda superior a €50.</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35</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862322"/>
          </a:xfrm>
          <a:prstGeom prst="rect">
            <a:avLst/>
          </a:prstGeom>
          <a:noFill/>
          <a:ln w="9525">
            <a:noFill/>
            <a:miter lim="800000"/>
            <a:headEnd/>
            <a:tailEnd/>
          </a:ln>
        </p:spPr>
        <p:txBody>
          <a:bodyPr>
            <a:spAutoFit/>
          </a:bodyPr>
          <a:lstStyle/>
          <a:p>
            <a:endParaRPr lang="pt-PT" sz="1800" dirty="0" smtClean="0"/>
          </a:p>
          <a:p>
            <a:r>
              <a:rPr lang="pt-PT" sz="1800" b="1" i="1" dirty="0" smtClean="0"/>
              <a:t>Artigo 14.º  - Isenções nas exportações, operações assimiladas e transportes internacionais </a:t>
            </a:r>
            <a:br>
              <a:rPr lang="pt-PT" sz="1800" b="1" i="1" dirty="0" smtClean="0"/>
            </a:br>
            <a:r>
              <a:rPr lang="pt-PT" sz="1800" b="1" i="1" dirty="0" smtClean="0"/>
              <a:t/>
            </a:r>
            <a:br>
              <a:rPr lang="pt-PT" sz="1800" b="1" i="1" dirty="0" smtClean="0"/>
            </a:br>
            <a:endParaRPr lang="pt-PT" sz="1800" b="1" i="1" dirty="0" smtClean="0"/>
          </a:p>
          <a:p>
            <a:r>
              <a:rPr lang="pt-PT" sz="1800" dirty="0" smtClean="0"/>
              <a:t/>
            </a:r>
            <a:br>
              <a:rPr lang="pt-PT" sz="1800" dirty="0" smtClean="0"/>
            </a:br>
            <a:r>
              <a:rPr lang="pt-PT" sz="1800" dirty="0" smtClean="0"/>
              <a:t>1 - Estão isentas do imposto: </a:t>
            </a:r>
          </a:p>
          <a:p>
            <a:r>
              <a:rPr lang="pt-PT" sz="1800" dirty="0" smtClean="0"/>
              <a:t/>
            </a:r>
            <a:br>
              <a:rPr lang="pt-PT" sz="1800" dirty="0" smtClean="0"/>
            </a:br>
            <a:r>
              <a:rPr lang="pt-PT" sz="1800" dirty="0" smtClean="0"/>
              <a:t>a) As transmissões de bens expedidos ou transportados para fora da Comunidade pelo vendedor ou por um terceiro por conta deste; </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Exportações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14.º n.º 1 a) do  CIVA</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5909310"/>
          </a:xfrm>
          <a:prstGeom prst="rect">
            <a:avLst/>
          </a:prstGeom>
          <a:noFill/>
          <a:ln w="9525">
            <a:noFill/>
            <a:miter lim="800000"/>
            <a:headEnd/>
            <a:tailEnd/>
          </a:ln>
        </p:spPr>
        <p:txBody>
          <a:bodyPr wrap="square">
            <a:spAutoFit/>
          </a:bodyPr>
          <a:lstStyle/>
          <a:p>
            <a:pPr algn="just"/>
            <a:r>
              <a:rPr lang="pt-PT" sz="1800" dirty="0" smtClean="0"/>
              <a:t>No âmbito do processo de internacionalização, a AMC Brinquedos, </a:t>
            </a:r>
            <a:r>
              <a:rPr lang="pt-PT" sz="1800" dirty="0" err="1" smtClean="0"/>
              <a:t>Lda</a:t>
            </a:r>
            <a:r>
              <a:rPr lang="pt-PT" sz="1800" dirty="0" smtClean="0"/>
              <a:t>, cedeu em 2013 direitos de fabricação a uma empresa com sede na Polónia, mediante um contrato que proporcionará dois tipos de rendimentos:</a:t>
            </a:r>
          </a:p>
          <a:p>
            <a:pPr algn="just">
              <a:buFontTx/>
              <a:buChar char="-"/>
            </a:pPr>
            <a:r>
              <a:rPr lang="pt-PT" sz="1800" dirty="0" smtClean="0"/>
              <a:t>Um, com o valor fixo de €50.000 que corresponde à cedência do direito de fabricação e comercialização de cinco brinquedos pelo prazo de cinco anos (2013 – 2017) e que foi faturado e recebido pela AMC Brinquedos, </a:t>
            </a:r>
            <a:r>
              <a:rPr lang="pt-PT" sz="1800" dirty="0" err="1" smtClean="0"/>
              <a:t>Lda</a:t>
            </a:r>
            <a:r>
              <a:rPr lang="pt-PT" sz="1800" dirty="0" smtClean="0"/>
              <a:t> em fevereiro de 2013, quando fechou o negócio com a empresa polaca.</a:t>
            </a:r>
          </a:p>
          <a:p>
            <a:pPr algn="just"/>
            <a:endParaRPr lang="pt-PT" sz="1800" dirty="0" smtClean="0"/>
          </a:p>
          <a:p>
            <a:pPr algn="just"/>
            <a:r>
              <a:rPr lang="pt-PT" sz="1800" b="1" dirty="0" smtClean="0"/>
              <a:t>Questão 11:</a:t>
            </a:r>
          </a:p>
          <a:p>
            <a:pPr algn="just"/>
            <a:r>
              <a:rPr lang="pt-PT" sz="1800" b="1" dirty="0" smtClean="0"/>
              <a:t>Relativamente à cedência do direito de fabricação e comercialização de cinco brinquedos pelo prazo de cinco anos, que foi faturada pela AMC Brinquedos, </a:t>
            </a:r>
            <a:r>
              <a:rPr lang="pt-PT" sz="1800" b="1" dirty="0" err="1" smtClean="0"/>
              <a:t>Lda</a:t>
            </a:r>
            <a:r>
              <a:rPr lang="pt-PT" sz="1800" b="1" dirty="0" smtClean="0"/>
              <a:t> por €50.000 em fevereiro de 2013: </a:t>
            </a:r>
          </a:p>
          <a:p>
            <a:pPr algn="just"/>
            <a:endParaRPr lang="pt-PT" sz="1800" dirty="0" smtClean="0"/>
          </a:p>
          <a:p>
            <a:pPr marL="342900" indent="-342900" algn="just">
              <a:buFontTx/>
              <a:buAutoNum type="alphaLcParenR"/>
            </a:pPr>
            <a:r>
              <a:rPr lang="pt-PT" sz="1800" dirty="0" smtClean="0"/>
              <a:t>A AMC Brinquedos, </a:t>
            </a:r>
            <a:r>
              <a:rPr lang="pt-PT" sz="1800" dirty="0" err="1" smtClean="0"/>
              <a:t>Lda</a:t>
            </a:r>
            <a:r>
              <a:rPr lang="pt-PT" sz="1800" dirty="0" smtClean="0"/>
              <a:t> deverá liquidar o IVA à taxa de 23%.</a:t>
            </a:r>
          </a:p>
          <a:p>
            <a:pPr marL="342900" indent="-342900" algn="just">
              <a:buFontTx/>
              <a:buAutoNum type="alphaLcParenR"/>
            </a:pPr>
            <a:endParaRPr lang="pt-PT" sz="1800" dirty="0" smtClean="0"/>
          </a:p>
          <a:p>
            <a:pPr marL="342900" indent="-342900" algn="just">
              <a:buFontTx/>
              <a:buAutoNum type="alphaLcParenR"/>
            </a:pPr>
            <a:r>
              <a:rPr lang="pt-PT" sz="1800" dirty="0" smtClean="0"/>
              <a:t>A empresa polaca deverá liquidar IVA à taxa em vigor na Polónia, o qual será dedutível pela AMC Brinquedos, Lda.</a:t>
            </a:r>
          </a:p>
          <a:p>
            <a:pPr marL="342900" indent="-342900" algn="just">
              <a:buFontTx/>
              <a:buAutoNum type="alphaLcParenR"/>
            </a:pPr>
            <a:endParaRPr lang="pt-PT" sz="1800" dirty="0" smtClean="0"/>
          </a:p>
          <a:p>
            <a:pPr marL="342900" indent="-342900" algn="just">
              <a:buFontTx/>
              <a:buAutoNum type="alphaLcParenR"/>
            </a:pPr>
            <a:r>
              <a:rPr lang="pt-PT" sz="1800" dirty="0" smtClean="0"/>
              <a:t>A empresa polaca deverá liquidar IVA à taxa em vigor na Polónia.</a:t>
            </a:r>
          </a:p>
          <a:p>
            <a:pPr marL="342900" indent="-342900" algn="just">
              <a:buFontTx/>
              <a:buAutoNum type="alphaLcParenR"/>
            </a:pPr>
            <a:endParaRPr lang="pt-PT" sz="1800" dirty="0" smtClean="0"/>
          </a:p>
          <a:p>
            <a:pPr marL="342900" indent="-342900" algn="just">
              <a:buFontTx/>
              <a:buAutoNum type="alphaLcParenR"/>
            </a:pPr>
            <a:r>
              <a:rPr lang="pt-PT" sz="1800" dirty="0" smtClean="0"/>
              <a:t>A operação está isenta de IVA.</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38</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693319"/>
          </a:xfrm>
          <a:prstGeom prst="rect">
            <a:avLst/>
          </a:prstGeom>
          <a:noFill/>
          <a:ln w="9525">
            <a:noFill/>
            <a:miter lim="800000"/>
            <a:headEnd/>
            <a:tailEnd/>
          </a:ln>
        </p:spPr>
        <p:txBody>
          <a:bodyPr>
            <a:spAutoFit/>
          </a:bodyPr>
          <a:lstStyle/>
          <a:p>
            <a:endParaRPr lang="pt-PT" sz="1800" dirty="0" smtClean="0"/>
          </a:p>
          <a:p>
            <a:r>
              <a:rPr lang="pt-PT" sz="1800" b="1" i="1" dirty="0" smtClean="0"/>
              <a:t>Artigo 6.º  - Localização das operações </a:t>
            </a:r>
            <a:r>
              <a:rPr lang="pt-PT" sz="1800" dirty="0" smtClean="0"/>
              <a:t/>
            </a:r>
            <a:br>
              <a:rPr lang="pt-PT" sz="1800" dirty="0" smtClean="0"/>
            </a:br>
            <a:endParaRPr lang="pt-PT" sz="1800" dirty="0" smtClean="0"/>
          </a:p>
          <a:p>
            <a:r>
              <a:rPr lang="pt-PT" sz="1800" dirty="0" smtClean="0"/>
              <a:t>6 – São tributáveis as prestações de serviços </a:t>
            </a:r>
            <a:r>
              <a:rPr lang="pt-PT" sz="1800" dirty="0" err="1" smtClean="0"/>
              <a:t>efectuadas</a:t>
            </a:r>
            <a:r>
              <a:rPr lang="pt-PT" sz="1800" dirty="0" smtClean="0"/>
              <a:t> a: </a:t>
            </a:r>
          </a:p>
          <a:p>
            <a:pPr marL="342900" indent="-342900">
              <a:buAutoNum type="alphaLcParenR"/>
            </a:pPr>
            <a:r>
              <a:rPr lang="pt-PT" sz="1800" dirty="0" smtClean="0"/>
              <a:t>Um sujeito passivo dos referidos no n.º 5 do artigo 2.º, cuja sede, estabelecimento estável ou, na sua falta, o domicílio, para o qual os serviços são prestados, se situe no território nacional, onde quer que se situe a sede, estabelecimento estável ou, na sua falta, o domicílio do prestador; </a:t>
            </a:r>
          </a:p>
          <a:p>
            <a:pPr marL="342900" indent="-342900">
              <a:buAutoNum type="alphaLcParenR"/>
            </a:pPr>
            <a:endParaRPr lang="pt-PT" sz="1800" dirty="0" smtClean="0"/>
          </a:p>
          <a:p>
            <a:r>
              <a:rPr lang="pt-PT" sz="1800" dirty="0" smtClean="0"/>
              <a:t>11 - Não obstante o disposto……..</a:t>
            </a:r>
          </a:p>
          <a:p>
            <a:r>
              <a:rPr lang="pt-PT" sz="1800" dirty="0" smtClean="0"/>
              <a:t>a) Cessão ou concessão de direitos de autor, brevets, licenças, marcas de fabrico e de comércio e outros direitos análogos; </a:t>
            </a:r>
          </a:p>
          <a:p>
            <a:pPr marL="342900" indent="-342900">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Localização das prestações de serviços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6.º n.º 6 a)  à contrário, complementado com o n.º 11 a) do  CIVA</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3416320"/>
          </a:xfrm>
          <a:prstGeom prst="rect">
            <a:avLst/>
          </a:prstGeom>
          <a:noFill/>
          <a:ln w="9525">
            <a:noFill/>
            <a:miter lim="800000"/>
            <a:headEnd/>
            <a:tailEnd/>
          </a:ln>
        </p:spPr>
        <p:txBody>
          <a:bodyPr wrap="square">
            <a:spAutoFit/>
          </a:bodyPr>
          <a:lstStyle/>
          <a:p>
            <a:pPr algn="just"/>
            <a:endParaRPr lang="pt-PT" sz="1800" dirty="0" smtClean="0"/>
          </a:p>
          <a:p>
            <a:pPr algn="just"/>
            <a:r>
              <a:rPr lang="pt-PT" sz="1800" b="1" dirty="0" smtClean="0"/>
              <a:t>Questão 26:</a:t>
            </a:r>
          </a:p>
          <a:p>
            <a:pPr algn="just"/>
            <a:r>
              <a:rPr lang="pt-PT" sz="1800" b="1" dirty="0" smtClean="0"/>
              <a:t>Em sede de IVA:</a:t>
            </a:r>
          </a:p>
          <a:p>
            <a:pPr algn="just"/>
            <a:endParaRPr lang="pt-PT" sz="1800" dirty="0" smtClean="0"/>
          </a:p>
          <a:p>
            <a:pPr marL="342900" indent="-342900" algn="just">
              <a:buFontTx/>
              <a:buAutoNum type="alphaLcParenR"/>
            </a:pPr>
            <a:r>
              <a:rPr lang="pt-PT" sz="1800" dirty="0" smtClean="0"/>
              <a:t>A s transmissões de bens e as prestações de serviços gratuitas podem ser tributadas.</a:t>
            </a:r>
          </a:p>
          <a:p>
            <a:pPr marL="342900" indent="-342900" algn="just">
              <a:buFontTx/>
              <a:buAutoNum type="alphaLcParenR"/>
            </a:pPr>
            <a:endParaRPr lang="pt-PT" sz="1800" dirty="0" smtClean="0"/>
          </a:p>
          <a:p>
            <a:pPr marL="342900" indent="-342900" algn="just">
              <a:buFontTx/>
              <a:buAutoNum type="alphaLcParenR"/>
            </a:pPr>
            <a:r>
              <a:rPr lang="pt-PT" sz="1800" dirty="0" smtClean="0"/>
              <a:t>As transmissões de bens e as prestações de serviços gratuitas nunca podem ser tributadas.</a:t>
            </a:r>
          </a:p>
          <a:p>
            <a:pPr marL="342900" indent="-342900" algn="just">
              <a:buFontTx/>
              <a:buAutoNum type="alphaLcParenR"/>
            </a:pPr>
            <a:endParaRPr lang="pt-PT" sz="1800" dirty="0" smtClean="0"/>
          </a:p>
          <a:p>
            <a:pPr marL="342900" indent="-342900" algn="just">
              <a:buFontTx/>
              <a:buAutoNum type="alphaLcParenR"/>
            </a:pPr>
            <a:r>
              <a:rPr lang="pt-PT" sz="1800" dirty="0" smtClean="0"/>
              <a:t>Só as doações é que não são tributadas.</a:t>
            </a:r>
          </a:p>
          <a:p>
            <a:pPr marL="342900" indent="-342900" algn="just">
              <a:buFontTx/>
              <a:buAutoNum type="alphaLcParenR"/>
            </a:pPr>
            <a:endParaRPr lang="pt-PT" sz="1800" dirty="0" smtClean="0"/>
          </a:p>
          <a:p>
            <a:pPr marL="342900" indent="-342900" algn="just">
              <a:buFontTx/>
              <a:buAutoNum type="alphaLcParenR"/>
            </a:pPr>
            <a:r>
              <a:rPr lang="pt-PT" sz="1800" dirty="0" smtClean="0"/>
              <a:t>Só as transmissões por morte é que não são tributadas.</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41</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909310"/>
          </a:xfrm>
          <a:prstGeom prst="rect">
            <a:avLst/>
          </a:prstGeom>
          <a:noFill/>
          <a:ln w="9525">
            <a:noFill/>
            <a:miter lim="800000"/>
            <a:headEnd/>
            <a:tailEnd/>
          </a:ln>
        </p:spPr>
        <p:txBody>
          <a:bodyPr>
            <a:spAutoFit/>
          </a:bodyPr>
          <a:lstStyle/>
          <a:p>
            <a:endParaRPr lang="pt-PT" sz="1800" dirty="0" smtClean="0"/>
          </a:p>
          <a:p>
            <a:r>
              <a:rPr lang="pt-PT" sz="1800" b="1" i="1" dirty="0" smtClean="0"/>
              <a:t>Artigo 3.º  - Conceito de transmissão de bens </a:t>
            </a:r>
            <a:br>
              <a:rPr lang="pt-PT" sz="1800" b="1" i="1" dirty="0" smtClean="0"/>
            </a:br>
            <a:endParaRPr lang="pt-PT" sz="1800" dirty="0" smtClean="0"/>
          </a:p>
          <a:p>
            <a:r>
              <a:rPr lang="pt-PT" sz="1800" dirty="0" smtClean="0"/>
              <a:t>1 - Considera-se, em geral, transmissão de bens a transferência onerosa de bens corpóreos por forma correspondente ao exercício do direito de propriedade. </a:t>
            </a:r>
          </a:p>
          <a:p>
            <a:r>
              <a:rPr lang="pt-PT" sz="1800" dirty="0" smtClean="0"/>
              <a:t>3 - Consideram-se ainda transmissões de bens, nos termos do n.º 1 deste artigo: </a:t>
            </a:r>
          </a:p>
          <a:p>
            <a:r>
              <a:rPr lang="pt-PT" sz="1800" dirty="0" smtClean="0"/>
              <a:t>f) Ressalvado o disposto no artigo 26.º, a </a:t>
            </a:r>
            <a:r>
              <a:rPr lang="pt-PT" sz="1800" dirty="0" err="1" smtClean="0"/>
              <a:t>afectação</a:t>
            </a:r>
            <a:r>
              <a:rPr lang="pt-PT" sz="1800" dirty="0" smtClean="0"/>
              <a:t> permanente de bens da empresa, a uso próprio do seu titular, do pessoal, ou em geral a fins alheios à mesma, bem como a sua transmissão gratuita, quando, relativamente a esses bens ou aos elementos que os constituem, tenha havido dedução total ou parcial do imposto; </a:t>
            </a:r>
          </a:p>
          <a:p>
            <a:r>
              <a:rPr lang="pt-PT" sz="1800" b="1" i="1" dirty="0" smtClean="0"/>
              <a:t>Artigo 4.º  - Conceito de prestação de serviços </a:t>
            </a:r>
            <a:br>
              <a:rPr lang="pt-PT" sz="1800" b="1" i="1" dirty="0" smtClean="0"/>
            </a:br>
            <a:endParaRPr lang="pt-PT" sz="1800" dirty="0" smtClean="0"/>
          </a:p>
          <a:p>
            <a:r>
              <a:rPr lang="pt-PT" sz="1800" dirty="0" smtClean="0"/>
              <a:t>1 - São consideradas como prestações de serviços as operações </a:t>
            </a:r>
            <a:r>
              <a:rPr lang="pt-PT" sz="1800" dirty="0" err="1" smtClean="0"/>
              <a:t>efectuadas</a:t>
            </a:r>
            <a:r>
              <a:rPr lang="pt-PT" sz="1800" dirty="0" smtClean="0"/>
              <a:t> a título oneroso que não constituem transmissões, aquisições intracomunitárias ou importações de bens. </a:t>
            </a:r>
          </a:p>
          <a:p>
            <a:r>
              <a:rPr lang="pt-PT" sz="1800" dirty="0" smtClean="0"/>
              <a:t>2 - Consideram-se ainda prestações de serviços a título oneroso: </a:t>
            </a:r>
          </a:p>
          <a:p>
            <a:r>
              <a:rPr lang="pt-PT" sz="1800" dirty="0" smtClean="0"/>
              <a:t>b) As prestações de serviços a título gratuito </a:t>
            </a:r>
            <a:r>
              <a:rPr lang="pt-PT" sz="1800" dirty="0" err="1" smtClean="0"/>
              <a:t>efectuadas</a:t>
            </a:r>
            <a:r>
              <a:rPr lang="pt-PT" sz="1800" dirty="0" smtClean="0"/>
              <a:t> pela própria empresa com vista às necessidades particulares do seu titular, do pessoal ou, em geral, a fins alheios à mesma; </a:t>
            </a:r>
          </a:p>
          <a:p>
            <a:endParaRPr lang="pt-PT" sz="1800" dirty="0" smtClean="0"/>
          </a:p>
          <a:p>
            <a:endParaRPr lang="pt-PT" sz="1800" dirty="0" smtClean="0"/>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Operações gratuitas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3.º n.º 3 f) e art.º 4.º n.º 2 b) do  CIVA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524315"/>
          </a:xfrm>
          <a:prstGeom prst="rect">
            <a:avLst/>
          </a:prstGeom>
          <a:noFill/>
          <a:ln w="9525">
            <a:noFill/>
            <a:miter lim="800000"/>
            <a:headEnd/>
            <a:tailEnd/>
          </a:ln>
        </p:spPr>
        <p:txBody>
          <a:bodyPr wrap="square">
            <a:spAutoFit/>
          </a:bodyPr>
          <a:lstStyle/>
          <a:p>
            <a:pPr algn="just"/>
            <a:r>
              <a:rPr lang="pt-PT" sz="1800" dirty="0" smtClean="0"/>
              <a:t>Em Julho de 2012 José Manuel Freitas iniciou negociações com vista à compra de mais uma sapataria localizada em Lisboa e de propriedade da Firma Sapatarias Caravela, Lda. Dado que esta empresa apresenta uma situação de capitais próprios negativos, resultante dos prejuízos registados nos últimos exercícios, José Manuel Freitas está a considerar a opção da Sapatarias J. M . Freitas, </a:t>
            </a:r>
            <a:r>
              <a:rPr lang="pt-PT" sz="1800" dirty="0" err="1" smtClean="0"/>
              <a:t>Lda</a:t>
            </a:r>
            <a:r>
              <a:rPr lang="pt-PT" sz="1800" dirty="0" smtClean="0"/>
              <a:t> tomar de trespasse o estabelecimento da Sapataria Caravela, Lda.</a:t>
            </a:r>
          </a:p>
          <a:p>
            <a:pPr algn="just"/>
            <a:r>
              <a:rPr lang="pt-PT" sz="1800" b="1" dirty="0" smtClean="0"/>
              <a:t>Questão 4:</a:t>
            </a:r>
          </a:p>
          <a:p>
            <a:pPr algn="just"/>
            <a:endParaRPr lang="pt-PT" sz="1800" dirty="0" smtClean="0"/>
          </a:p>
          <a:p>
            <a:pPr marL="342900" indent="-342900" algn="just">
              <a:buFontTx/>
              <a:buAutoNum type="alphaLcParenR"/>
            </a:pPr>
            <a:r>
              <a:rPr lang="pt-PT" sz="1800" dirty="0" smtClean="0"/>
              <a:t>Haverá lugar à isenção de IVA relativamente à transmissão dos inventários e demais ativos detidos pela Sapataria Caravela, Lda.</a:t>
            </a:r>
          </a:p>
          <a:p>
            <a:pPr marL="342900" indent="-342900" algn="just">
              <a:buFontTx/>
              <a:buAutoNum type="alphaLcParenR"/>
            </a:pPr>
            <a:r>
              <a:rPr lang="pt-PT" sz="1800" dirty="0" smtClean="0"/>
              <a:t>As cessões dos inventários e demais ativos detidos pelas Sapatarias Caravela, Lda. não são consideradas transmissões para efeitos de IVA, pelo que são operações não sujeitas a este imposto. </a:t>
            </a:r>
          </a:p>
          <a:p>
            <a:pPr marL="342900" indent="-342900" algn="just">
              <a:buFontTx/>
              <a:buAutoNum type="alphaLcParenR"/>
            </a:pPr>
            <a:r>
              <a:rPr lang="pt-PT" sz="1800" dirty="0" smtClean="0"/>
              <a:t>A transmissão dos inventários e demais ativos detidos pela Sapataria Caravela, </a:t>
            </a:r>
            <a:r>
              <a:rPr lang="pt-PT" sz="1800" dirty="0" err="1" smtClean="0"/>
              <a:t>Lda</a:t>
            </a:r>
            <a:r>
              <a:rPr lang="pt-PT" sz="1800" dirty="0" smtClean="0"/>
              <a:t> é uma transmissão sujeita a IVA.</a:t>
            </a:r>
          </a:p>
          <a:p>
            <a:pPr marL="342900" indent="-342900" algn="just">
              <a:buFontTx/>
              <a:buAutoNum type="alphaLcParenR"/>
            </a:pPr>
            <a:r>
              <a:rPr lang="pt-PT" sz="1800" dirty="0" smtClean="0"/>
              <a:t>Nenhuma das anteriores.</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44</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416320"/>
          </a:xfrm>
          <a:prstGeom prst="rect">
            <a:avLst/>
          </a:prstGeom>
          <a:noFill/>
          <a:ln w="9525">
            <a:noFill/>
            <a:miter lim="800000"/>
            <a:headEnd/>
            <a:tailEnd/>
          </a:ln>
        </p:spPr>
        <p:txBody>
          <a:bodyPr>
            <a:spAutoFit/>
          </a:bodyPr>
          <a:lstStyle/>
          <a:p>
            <a:endParaRPr lang="pt-PT" sz="1800" dirty="0" smtClean="0"/>
          </a:p>
          <a:p>
            <a:r>
              <a:rPr lang="pt-PT" sz="1800" b="1" i="1" dirty="0" smtClean="0"/>
              <a:t>Artigo 3.º  - Conceito de transmissão de bens </a:t>
            </a:r>
            <a:br>
              <a:rPr lang="pt-PT" sz="1800" b="1" i="1" dirty="0" smtClean="0"/>
            </a:br>
            <a:endParaRPr lang="pt-PT" sz="1800" dirty="0" smtClean="0"/>
          </a:p>
          <a:p>
            <a:r>
              <a:rPr lang="pt-PT" sz="1800" dirty="0" smtClean="0"/>
              <a:t>1 - Considera-se, em geral, transmissão de bens a transferência onerosa de bens corpóreos por forma correspondente ao exercício do direito de propriedade. </a:t>
            </a:r>
          </a:p>
          <a:p>
            <a:endParaRPr lang="pt-PT" sz="1800" dirty="0" smtClean="0"/>
          </a:p>
          <a:p>
            <a:r>
              <a:rPr lang="pt-PT" sz="1800" dirty="0" smtClean="0"/>
              <a:t>4 - Não são consideradas transmissões as cessões a título oneroso ou gratuito do estabelecimento comercial, da totalidade de um património ou de uma parte dele, que seja </a:t>
            </a:r>
            <a:r>
              <a:rPr lang="pt-PT" sz="1800" dirty="0" err="1" smtClean="0"/>
              <a:t>susceptível</a:t>
            </a:r>
            <a:r>
              <a:rPr lang="pt-PT" sz="1800" dirty="0" smtClean="0"/>
              <a:t> de constituir um ramo de </a:t>
            </a:r>
            <a:r>
              <a:rPr lang="pt-PT" sz="1800" dirty="0" err="1" smtClean="0"/>
              <a:t>actividade</a:t>
            </a:r>
            <a:r>
              <a:rPr lang="pt-PT" sz="1800" dirty="0" smtClean="0"/>
              <a:t> independente, quando, em qualquer dos casos, o adquirente seja, ou venha a ser, pelo facto da aquisição, um sujeito passivo do imposto de entre os referidos na alínea a) do n.º 1 do artigo 2.º </a:t>
            </a:r>
          </a:p>
          <a:p>
            <a:endParaRPr lang="pt-PT" sz="1800" dirty="0" smtClean="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Trespasse</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3.º n.º 4 do CIVA</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4801314"/>
          </a:xfrm>
          <a:prstGeom prst="rect">
            <a:avLst/>
          </a:prstGeom>
          <a:noFill/>
          <a:ln w="9525">
            <a:noFill/>
            <a:miter lim="800000"/>
            <a:headEnd/>
            <a:tailEnd/>
          </a:ln>
        </p:spPr>
        <p:txBody>
          <a:bodyPr wrap="square">
            <a:spAutoFit/>
          </a:bodyPr>
          <a:lstStyle/>
          <a:p>
            <a:endParaRPr lang="pt-PT" sz="1800" dirty="0" smtClean="0"/>
          </a:p>
          <a:p>
            <a:r>
              <a:rPr lang="pt-PT" sz="1800" b="1" dirty="0" smtClean="0"/>
              <a:t>QUESTÃO 26.:</a:t>
            </a:r>
          </a:p>
          <a:p>
            <a:endParaRPr lang="pt-PT" sz="1800" dirty="0" smtClean="0"/>
          </a:p>
          <a:p>
            <a:pPr algn="just"/>
            <a:r>
              <a:rPr lang="pt-PT" sz="1800" dirty="0" smtClean="0"/>
              <a:t>A sociedade portuguesa Consultores Financeiros, SA elaborou um relatório a pedido de um cidadão alemão (não sujeito passivo de IVA), tendo em vista a obtenção de esclarecimentos sobre a legislação do nosso País, pois pretende cá fazer alguns investimentos.</a:t>
            </a:r>
          </a:p>
          <a:p>
            <a:pPr algn="just"/>
            <a:r>
              <a:rPr lang="pt-PT" sz="1800" dirty="0" smtClean="0"/>
              <a:t>A fatura respeitante aos honorários devidos por esta prestação de serviços:</a:t>
            </a:r>
          </a:p>
          <a:p>
            <a:endParaRPr lang="pt-PT" sz="1800" dirty="0" smtClean="0"/>
          </a:p>
          <a:p>
            <a:pPr marL="342900" indent="-342900">
              <a:buAutoNum type="alphaLcParenR"/>
            </a:pPr>
            <a:r>
              <a:rPr lang="pt-PT" sz="1800" dirty="0" smtClean="0"/>
              <a:t>Deve incluir IVA à taxa normal</a:t>
            </a:r>
          </a:p>
          <a:p>
            <a:pPr marL="342900" indent="-342900">
              <a:buAutoNum type="alphaLcParenR"/>
            </a:pPr>
            <a:endParaRPr lang="pt-PT" sz="1800" dirty="0" smtClean="0"/>
          </a:p>
          <a:p>
            <a:pPr marL="342900" indent="-342900">
              <a:buFontTx/>
              <a:buAutoNum type="alphaLcParenR"/>
            </a:pPr>
            <a:r>
              <a:rPr lang="pt-PT" sz="1800" dirty="0" smtClean="0"/>
              <a:t>Não deve incluir IVA, pois respeita a serviços financeiros</a:t>
            </a:r>
          </a:p>
          <a:p>
            <a:pPr marL="342900" indent="-342900">
              <a:buFontTx/>
              <a:buAutoNum type="alphaLcParenR"/>
            </a:pPr>
            <a:endParaRPr lang="pt-PT" sz="1800" dirty="0" smtClean="0"/>
          </a:p>
          <a:p>
            <a:pPr marL="342900" indent="-342900">
              <a:buFontTx/>
              <a:buAutoNum type="alphaLcParenR"/>
            </a:pPr>
            <a:r>
              <a:rPr lang="pt-PT" sz="1800" dirty="0" smtClean="0"/>
              <a:t>Não deve incluir IVA, pois se trata de operações tributadas na Alemanha</a:t>
            </a:r>
          </a:p>
          <a:p>
            <a:pPr marL="342900" indent="-342900">
              <a:buFontTx/>
              <a:buAutoNum type="alphaLcParenR"/>
            </a:pPr>
            <a:endParaRPr lang="pt-PT" sz="1800" dirty="0" smtClean="0"/>
          </a:p>
          <a:p>
            <a:pPr marL="342900" indent="-342900">
              <a:buFontTx/>
              <a:buAutoNum type="alphaLcParenR"/>
            </a:pPr>
            <a:r>
              <a:rPr lang="pt-PT" sz="1800" dirty="0" smtClean="0"/>
              <a:t>Não deve incluir IVA, pois trata-se de operação intracomunitária</a:t>
            </a:r>
          </a:p>
          <a:p>
            <a:pPr marL="342900" indent="-342900">
              <a:buFontTx/>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47</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862322"/>
          </a:xfrm>
          <a:prstGeom prst="rect">
            <a:avLst/>
          </a:prstGeom>
          <a:noFill/>
          <a:ln w="9525">
            <a:noFill/>
            <a:miter lim="800000"/>
            <a:headEnd/>
            <a:tailEnd/>
          </a:ln>
        </p:spPr>
        <p:txBody>
          <a:bodyPr>
            <a:spAutoFit/>
          </a:bodyPr>
          <a:lstStyle/>
          <a:p>
            <a:endParaRPr lang="pt-PT" sz="1800" dirty="0" smtClean="0"/>
          </a:p>
          <a:p>
            <a:r>
              <a:rPr lang="pt-PT" sz="1800" b="1" i="1" dirty="0" smtClean="0"/>
              <a:t>Artigo 6.º - Localização das operações</a:t>
            </a:r>
          </a:p>
          <a:p>
            <a:endParaRPr lang="pt-PT" sz="1800" b="1" i="1" dirty="0" smtClean="0"/>
          </a:p>
          <a:p>
            <a:r>
              <a:rPr lang="pt-PT" sz="1800" dirty="0" smtClean="0"/>
              <a:t>6 - São tributáveis as prestações de serviços </a:t>
            </a:r>
            <a:r>
              <a:rPr lang="pt-PT" sz="1800" dirty="0" err="1" smtClean="0"/>
              <a:t>efectuadas</a:t>
            </a:r>
            <a:r>
              <a:rPr lang="pt-PT" sz="1800" dirty="0" smtClean="0"/>
              <a:t> a:</a:t>
            </a:r>
          </a:p>
          <a:p>
            <a:endParaRPr lang="pt-PT" sz="1800" dirty="0" smtClean="0"/>
          </a:p>
          <a:p>
            <a:r>
              <a:rPr lang="pt-PT" sz="1800" dirty="0" smtClean="0"/>
              <a:t>b) Uma pessoa que não seja sujeito passivo, quando o prestador tenha no território nacional a sede da sua </a:t>
            </a:r>
            <a:r>
              <a:rPr lang="pt-PT" sz="1800" dirty="0" err="1" smtClean="0"/>
              <a:t>actividade</a:t>
            </a:r>
            <a:r>
              <a:rPr lang="pt-PT" sz="1800" dirty="0" smtClean="0"/>
              <a:t>, um estabelecimento estável ou, na sua falta, o domicílio, a partir do qual os serviços são prestados. </a:t>
            </a:r>
          </a:p>
          <a:p>
            <a:r>
              <a:rPr lang="pt-PT" sz="1800" b="1" i="1" dirty="0" smtClean="0"/>
              <a:t> </a:t>
            </a:r>
            <a:r>
              <a:rPr lang="pt-PT" sz="1800" dirty="0" smtClean="0"/>
              <a:t/>
            </a:r>
            <a:br>
              <a:rPr lang="pt-PT" sz="1800" dirty="0" smtClean="0"/>
            </a:br>
            <a:endParaRPr lang="pt-PT" sz="1800" dirty="0" smtClean="0"/>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Localização das prestações de serviços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6.º n.º 6 b) do  </a:t>
            </a:r>
            <a:r>
              <a:rPr lang="pt-PT" sz="2000" b="1" dirty="0" smtClean="0">
                <a:solidFill>
                  <a:srgbClr val="0066FF"/>
                </a:solidFill>
                <a:effectLst>
                  <a:outerShdw blurRad="38100" dist="38100" dir="2700000" algn="tl">
                    <a:srgbClr val="C0C0C0"/>
                  </a:outerShdw>
                </a:effectLst>
                <a:latin typeface="Lucida Sans Unicode" pitchFamily="34" charset="0"/>
              </a:rPr>
              <a:t>CIVA</a:t>
            </a: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4524315"/>
          </a:xfrm>
          <a:prstGeom prst="rect">
            <a:avLst/>
          </a:prstGeom>
          <a:noFill/>
          <a:ln w="9525">
            <a:noFill/>
            <a:miter lim="800000"/>
            <a:headEnd/>
            <a:tailEnd/>
          </a:ln>
        </p:spPr>
        <p:txBody>
          <a:bodyPr wrap="square">
            <a:spAutoFit/>
          </a:bodyPr>
          <a:lstStyle/>
          <a:p>
            <a:endParaRPr lang="pt-PT" sz="1800" dirty="0" smtClean="0"/>
          </a:p>
          <a:p>
            <a:r>
              <a:rPr lang="pt-PT" sz="1800" b="1" dirty="0" smtClean="0"/>
              <a:t>QUESTÃO 27.:</a:t>
            </a:r>
          </a:p>
          <a:p>
            <a:endParaRPr lang="pt-PT" sz="1800" dirty="0" smtClean="0"/>
          </a:p>
          <a:p>
            <a:r>
              <a:rPr lang="pt-PT" sz="1800" dirty="0" smtClean="0"/>
              <a:t>A opção de renúncia à isenção de IVA nas transmissões de imóveis:</a:t>
            </a:r>
          </a:p>
          <a:p>
            <a:endParaRPr lang="pt-PT" sz="1800" dirty="0" smtClean="0"/>
          </a:p>
          <a:p>
            <a:pPr marL="342900" indent="-342900">
              <a:buAutoNum type="alphaLcParenR"/>
            </a:pPr>
            <a:r>
              <a:rPr lang="pt-PT" sz="1800" dirty="0" smtClean="0"/>
              <a:t>Tem de ser feita por um período mínimo de três anos</a:t>
            </a:r>
          </a:p>
          <a:p>
            <a:pPr marL="342900" indent="-342900">
              <a:buAutoNum type="alphaLcParenR"/>
            </a:pPr>
            <a:endParaRPr lang="pt-PT" sz="1800" dirty="0" smtClean="0"/>
          </a:p>
          <a:p>
            <a:pPr marL="342900" indent="-342900">
              <a:buFontTx/>
              <a:buAutoNum type="alphaLcParenR"/>
            </a:pPr>
            <a:r>
              <a:rPr lang="pt-PT" sz="1800" dirty="0" smtClean="0"/>
              <a:t>Tem de ser feita por um período mínimo de cinco anos</a:t>
            </a:r>
          </a:p>
          <a:p>
            <a:pPr marL="342900" indent="-342900">
              <a:buFontTx/>
              <a:buAutoNum type="alphaLcParenR"/>
            </a:pPr>
            <a:endParaRPr lang="pt-PT" sz="1800" dirty="0" smtClean="0"/>
          </a:p>
          <a:p>
            <a:pPr marL="342900" indent="-342900">
              <a:buFontTx/>
              <a:buAutoNum type="alphaLcParenR"/>
            </a:pPr>
            <a:r>
              <a:rPr lang="pt-PT" sz="1800" dirty="0" smtClean="0"/>
              <a:t>Não envolve qualquer vínculo em termos de período de tempo, pois concretiza-se imóvel a imóvel</a:t>
            </a:r>
          </a:p>
          <a:p>
            <a:pPr marL="342900" indent="-342900">
              <a:buFontTx/>
              <a:buAutoNum type="alphaLcParenR"/>
            </a:pPr>
            <a:endParaRPr lang="pt-PT" sz="1800" dirty="0" smtClean="0"/>
          </a:p>
          <a:p>
            <a:pPr marL="342900" indent="-342900">
              <a:buFontTx/>
              <a:buAutoNum type="alphaLcParenR"/>
            </a:pPr>
            <a:r>
              <a:rPr lang="pt-PT" sz="1800" dirty="0" smtClean="0"/>
              <a:t>É obrigatória durante um período de cinco anos sempre que os adquirentes sejam sujeitos passivos.</a:t>
            </a:r>
          </a:p>
          <a:p>
            <a:pPr marL="342900" indent="-342900">
              <a:buFontTx/>
              <a:buAutoNum type="alphaLcParenR"/>
            </a:pPr>
            <a:endParaRPr lang="pt-PT" sz="1800" dirty="0" smtClean="0"/>
          </a:p>
          <a:p>
            <a:pPr marL="342900" indent="-342900">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50</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139321"/>
          </a:xfrm>
          <a:prstGeom prst="rect">
            <a:avLst/>
          </a:prstGeom>
          <a:noFill/>
          <a:ln w="9525">
            <a:noFill/>
            <a:miter lim="800000"/>
            <a:headEnd/>
            <a:tailEnd/>
          </a:ln>
        </p:spPr>
        <p:txBody>
          <a:bodyPr>
            <a:spAutoFit/>
          </a:bodyPr>
          <a:lstStyle/>
          <a:p>
            <a:endParaRPr lang="pt-PT" sz="1800" dirty="0" smtClean="0"/>
          </a:p>
          <a:p>
            <a:r>
              <a:rPr lang="pt-PT" sz="1800" b="1" i="1" dirty="0" smtClean="0"/>
              <a:t>Artigo 12.º  - Renúncia à isenção </a:t>
            </a:r>
            <a:r>
              <a:rPr lang="pt-PT" sz="1800" dirty="0" smtClean="0"/>
              <a:t/>
            </a:r>
            <a:br>
              <a:rPr lang="pt-PT" sz="1800" dirty="0" smtClean="0"/>
            </a:br>
            <a:endParaRPr lang="pt-PT" sz="1800" dirty="0" smtClean="0"/>
          </a:p>
          <a:p>
            <a:r>
              <a:rPr lang="pt-PT" sz="1800" dirty="0" smtClean="0"/>
              <a:t/>
            </a:r>
            <a:br>
              <a:rPr lang="pt-PT" sz="1800" dirty="0" smtClean="0"/>
            </a:br>
            <a:r>
              <a:rPr lang="pt-PT" sz="1800" dirty="0" smtClean="0"/>
              <a:t>1 - Podem renunciar à isenção, optando pela aplicação do imposto às suas operações: </a:t>
            </a:r>
          </a:p>
          <a:p>
            <a:endParaRPr lang="pt-PT" sz="1800" dirty="0" smtClean="0"/>
          </a:p>
          <a:p>
            <a:r>
              <a:rPr lang="pt-PT" sz="1800" dirty="0" smtClean="0"/>
              <a:t>5 - Os sujeitos passivos que </a:t>
            </a:r>
            <a:r>
              <a:rPr lang="pt-PT" sz="1800" dirty="0" err="1" smtClean="0"/>
              <a:t>efectuem</a:t>
            </a:r>
            <a:r>
              <a:rPr lang="pt-PT" sz="1800" dirty="0" smtClean="0"/>
              <a:t> a transmissão do direito de propriedade de prédios urbanos, </a:t>
            </a:r>
            <a:r>
              <a:rPr lang="pt-PT" sz="1800" dirty="0" err="1" smtClean="0"/>
              <a:t>fracções</a:t>
            </a:r>
            <a:r>
              <a:rPr lang="pt-PT" sz="1800" dirty="0" smtClean="0"/>
              <a:t> autónomas destes ou terrenos para construção a favor de outros sujeitos passivos, que os utilizem, total ou predominantemente, em </a:t>
            </a:r>
            <a:r>
              <a:rPr lang="pt-PT" sz="1800" dirty="0" err="1" smtClean="0"/>
              <a:t>actividades</a:t>
            </a:r>
            <a:r>
              <a:rPr lang="pt-PT" sz="1800" dirty="0" smtClean="0"/>
              <a:t> que conferem direito à dedução, podem renunciar à isenção prevista no n.º 30) do artigo 9.º </a:t>
            </a:r>
          </a:p>
          <a:p>
            <a:endParaRPr lang="pt-PT" sz="1800" dirty="0" smtClean="0"/>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Renuncia à isenção</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12.º n.º 5 do  CIVA e DL 21/2007 e respetivo anexo </a:t>
            </a: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Esta renuncia não tem prazo temporal incide apenas sobre o imóvel  transmitido</a:t>
            </a:r>
            <a:r>
              <a:rPr lang="pt-PT" sz="2000" b="1" dirty="0" smtClean="0">
                <a:solidFill>
                  <a:srgbClr val="0066FF"/>
                </a:solidFill>
                <a:effectLst>
                  <a:outerShdw blurRad="38100" dist="38100" dir="2700000" algn="tl">
                    <a:srgbClr val="C0C0C0"/>
                  </a:outerShdw>
                </a:effectLst>
                <a:latin typeface="Lucida Sans Unicode" pitchFamily="34" charset="0"/>
              </a:rPr>
              <a:t> </a:t>
            </a: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3970318"/>
          </a:xfrm>
          <a:prstGeom prst="rect">
            <a:avLst/>
          </a:prstGeom>
          <a:noFill/>
          <a:ln w="9525">
            <a:noFill/>
            <a:miter lim="800000"/>
            <a:headEnd/>
            <a:tailEnd/>
          </a:ln>
        </p:spPr>
        <p:txBody>
          <a:bodyPr wrap="square">
            <a:spAutoFit/>
          </a:bodyPr>
          <a:lstStyle/>
          <a:p>
            <a:endParaRPr lang="pt-PT" sz="1800" b="1" dirty="0" smtClean="0"/>
          </a:p>
          <a:p>
            <a:r>
              <a:rPr lang="pt-PT" sz="1800" b="1" dirty="0" smtClean="0"/>
              <a:t>Questão 26.: </a:t>
            </a:r>
          </a:p>
          <a:p>
            <a:endParaRPr lang="pt-PT" sz="1800" dirty="0" smtClean="0"/>
          </a:p>
          <a:p>
            <a:r>
              <a:rPr lang="pt-PT" sz="1800" dirty="0" smtClean="0"/>
              <a:t>Estão sujeitos a IVA: </a:t>
            </a:r>
          </a:p>
          <a:p>
            <a:endParaRPr lang="pt-PT" sz="1800" dirty="0" smtClean="0"/>
          </a:p>
          <a:p>
            <a:r>
              <a:rPr lang="pt-PT" sz="1800" dirty="0" smtClean="0"/>
              <a:t>a) Os donativos a instituições particulares de solidariedade social. </a:t>
            </a:r>
          </a:p>
          <a:p>
            <a:endParaRPr lang="pt-PT" sz="1800" dirty="0" smtClean="0"/>
          </a:p>
          <a:p>
            <a:r>
              <a:rPr lang="pt-PT" sz="1800" dirty="0" smtClean="0"/>
              <a:t>b) As remunerações pagas a trabalhadores dependentes. </a:t>
            </a:r>
          </a:p>
          <a:p>
            <a:endParaRPr lang="pt-PT" sz="1800" dirty="0" smtClean="0"/>
          </a:p>
          <a:p>
            <a:r>
              <a:rPr lang="pt-PT" sz="1800" dirty="0" smtClean="0"/>
              <a:t>c) As taxas camarárias. </a:t>
            </a:r>
          </a:p>
          <a:p>
            <a:endParaRPr lang="pt-PT" sz="1800" dirty="0" smtClean="0"/>
          </a:p>
          <a:p>
            <a:r>
              <a:rPr lang="pt-PT" sz="1800" dirty="0" smtClean="0"/>
              <a:t>d) Vendas de imóveis em relação aos quais é exercida pelos intervenientes a renúncia à isenção. </a:t>
            </a:r>
          </a:p>
          <a:p>
            <a:endParaRPr lang="pt-PT" sz="1800" dirty="0" smtClean="0"/>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53</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355312"/>
          </a:xfrm>
          <a:prstGeom prst="rect">
            <a:avLst/>
          </a:prstGeom>
          <a:noFill/>
          <a:ln w="9525">
            <a:noFill/>
            <a:miter lim="800000"/>
            <a:headEnd/>
            <a:tailEnd/>
          </a:ln>
        </p:spPr>
        <p:txBody>
          <a:bodyPr>
            <a:spAutoFit/>
          </a:bodyPr>
          <a:lstStyle/>
          <a:p>
            <a:pPr algn="ctr"/>
            <a:r>
              <a:rPr lang="pt-PT" sz="1800" b="1" i="1" dirty="0" smtClean="0"/>
              <a:t>Artigo 9.º  - Isenções nas operações internas </a:t>
            </a:r>
          </a:p>
          <a:p>
            <a:r>
              <a:rPr lang="pt-PT" sz="1800" dirty="0" smtClean="0"/>
              <a:t/>
            </a:r>
            <a:br>
              <a:rPr lang="pt-PT" sz="1800" dirty="0" smtClean="0"/>
            </a:br>
            <a:r>
              <a:rPr lang="pt-PT" sz="1800" dirty="0" smtClean="0"/>
              <a:t>  Estão isentas do imposto: </a:t>
            </a:r>
          </a:p>
          <a:p>
            <a:r>
              <a:rPr lang="pt-PT" sz="1800" dirty="0" smtClean="0"/>
              <a:t>30 *) As operações sujeitas a imposto municipal sobre as transmissões onerosas de imóveis; </a:t>
            </a:r>
          </a:p>
          <a:p>
            <a:endParaRPr lang="pt-PT" sz="1800" dirty="0" smtClean="0"/>
          </a:p>
          <a:p>
            <a:pPr algn="ctr"/>
            <a:r>
              <a:rPr lang="pt-PT" sz="1800" b="1" i="1" dirty="0" smtClean="0"/>
              <a:t>Artigo 12.º  -  Renúncia à isenção </a:t>
            </a:r>
            <a:r>
              <a:rPr lang="pt-PT" sz="1800" dirty="0" smtClean="0"/>
              <a:t/>
            </a:r>
            <a:br>
              <a:rPr lang="pt-PT" sz="1800" dirty="0" smtClean="0"/>
            </a:br>
            <a:endParaRPr lang="pt-PT" sz="1800" dirty="0" smtClean="0"/>
          </a:p>
          <a:p>
            <a:r>
              <a:rPr lang="pt-PT" sz="1800" dirty="0" smtClean="0"/>
              <a:t>1 - Podem renunciar à isenção, optando pela aplicação do imposto às suas operações:</a:t>
            </a:r>
          </a:p>
          <a:p>
            <a:endParaRPr lang="pt-PT" sz="1800" dirty="0" smtClean="0"/>
          </a:p>
          <a:p>
            <a:r>
              <a:rPr lang="pt-PT" sz="1800" dirty="0" smtClean="0"/>
              <a:t>5 - Os sujeitos passivos que </a:t>
            </a:r>
            <a:r>
              <a:rPr lang="pt-PT" sz="1800" dirty="0" err="1" smtClean="0"/>
              <a:t>efectuem</a:t>
            </a:r>
            <a:r>
              <a:rPr lang="pt-PT" sz="1800" dirty="0" smtClean="0"/>
              <a:t> a transmissão do direito de propriedade de prédios urbanos, </a:t>
            </a:r>
            <a:r>
              <a:rPr lang="pt-PT" sz="1800" dirty="0" err="1" smtClean="0"/>
              <a:t>fracções</a:t>
            </a:r>
            <a:r>
              <a:rPr lang="pt-PT" sz="1800" dirty="0" smtClean="0"/>
              <a:t> autónomas destes ou terrenos para construção a favor de outros sujeitos passivos, que os utilizem, total ou predominantemente, em </a:t>
            </a:r>
            <a:r>
              <a:rPr lang="pt-PT" sz="1800" dirty="0" err="1" smtClean="0"/>
              <a:t>actividades</a:t>
            </a:r>
            <a:r>
              <a:rPr lang="pt-PT" sz="1800" dirty="0" smtClean="0"/>
              <a:t> que conferem direito à dedução, podem renunciar à isenção prevista no n.º 30) do artigo 9.º  </a:t>
            </a:r>
          </a:p>
          <a:p>
            <a:endParaRPr lang="pt-PT" sz="1800" dirty="0" smtClean="0"/>
          </a:p>
          <a:p>
            <a:pPr algn="ctr"/>
            <a:endParaRPr lang="pt-PT" sz="1800" b="1" i="1" dirty="0" smtClean="0"/>
          </a:p>
          <a:p>
            <a:pPr algn="ctr"/>
            <a:endParaRPr lang="pt-PT" sz="1800" b="1" dirty="0" smtClean="0"/>
          </a:p>
          <a:p>
            <a:pPr algn="ctr"/>
            <a:endParaRPr lang="pt-PT" sz="1800" b="1" dirty="0" smtClean="0"/>
          </a:p>
          <a:p>
            <a:endParaRPr lang="pt-PT" sz="1800" dirty="0" smtClean="0"/>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b="1" dirty="0" smtClean="0">
                <a:solidFill>
                  <a:srgbClr val="0066FF"/>
                </a:solidFill>
                <a:effectLst>
                  <a:outerShdw blurRad="38100" dist="38100" dir="2700000" algn="tl">
                    <a:srgbClr val="C0C0C0"/>
                  </a:outerShdw>
                </a:effectLst>
                <a:latin typeface="Lucida Sans Unicode" pitchFamily="34" charset="0"/>
              </a:rPr>
              <a:t>Justificação: Renuncia à isenção</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9.º n.º 30 e art.º 12.º  n.ºs </a:t>
            </a:r>
            <a:r>
              <a:rPr lang="pt-PT" sz="2000" b="1" dirty="0">
                <a:solidFill>
                  <a:srgbClr val="0066FF"/>
                </a:solidFill>
                <a:effectLst>
                  <a:outerShdw blurRad="38100" dist="38100" dir="2700000" algn="tl">
                    <a:srgbClr val="C0C0C0"/>
                  </a:outerShdw>
                </a:effectLst>
                <a:latin typeface="Lucida Sans Unicode" pitchFamily="34" charset="0"/>
              </a:rPr>
              <a:t>1 </a:t>
            </a:r>
            <a:r>
              <a:rPr lang="pt-PT" sz="2000" b="1" dirty="0" smtClean="0">
                <a:solidFill>
                  <a:srgbClr val="0066FF"/>
                </a:solidFill>
                <a:effectLst>
                  <a:outerShdw blurRad="38100" dist="38100" dir="2700000" algn="tl">
                    <a:srgbClr val="C0C0C0"/>
                  </a:outerShdw>
                </a:effectLst>
                <a:latin typeface="Lucida Sans Unicode" pitchFamily="34" charset="0"/>
              </a:rPr>
              <a:t>e 5 do CIVA</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Ver também art.º 15.º sobre isenções  para  transmissões gratuitas para IPSS </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animEffect transition="in" filter="dissolve">
                                      <p:cBhvr>
                                        <p:cTn id="1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5355312"/>
          </a:xfrm>
          <a:prstGeom prst="rect">
            <a:avLst/>
          </a:prstGeom>
          <a:noFill/>
          <a:ln w="9525">
            <a:noFill/>
            <a:miter lim="800000"/>
            <a:headEnd/>
            <a:tailEnd/>
          </a:ln>
        </p:spPr>
        <p:txBody>
          <a:bodyPr wrap="square">
            <a:spAutoFit/>
          </a:bodyPr>
          <a:lstStyle/>
          <a:p>
            <a:endParaRPr lang="pt-PT" sz="1800" dirty="0" smtClean="0"/>
          </a:p>
          <a:p>
            <a:r>
              <a:rPr lang="pt-PT" sz="1800" b="1" dirty="0" smtClean="0"/>
              <a:t>Questão 27.: </a:t>
            </a:r>
          </a:p>
          <a:p>
            <a:endParaRPr lang="pt-PT" sz="1800" dirty="0" smtClean="0"/>
          </a:p>
          <a:p>
            <a:pPr algn="just"/>
            <a:r>
              <a:rPr lang="pt-PT" sz="1800" dirty="0" smtClean="0"/>
              <a:t>A Sociedade </a:t>
            </a:r>
            <a:r>
              <a:rPr lang="pt-PT" sz="1800" dirty="0" err="1" smtClean="0"/>
              <a:t>Sobicas</a:t>
            </a:r>
            <a:r>
              <a:rPr lang="pt-PT" sz="1800" dirty="0" smtClean="0"/>
              <a:t>, Lda., que explora o Café Bica, numa das ruas do centro do Porto, pagou à Sociedade </a:t>
            </a:r>
            <a:r>
              <a:rPr lang="pt-PT" sz="1800" dirty="0" err="1" smtClean="0"/>
              <a:t>Sopingos</a:t>
            </a:r>
            <a:r>
              <a:rPr lang="pt-PT" sz="1800" dirty="0" smtClean="0"/>
              <a:t>, Lda. uma dada quantia para que esta encerrasse o Café Pingo, que vinha explorando, deixando, assim, de lhe fazer concorrência. </a:t>
            </a:r>
          </a:p>
          <a:p>
            <a:pPr algn="just"/>
            <a:r>
              <a:rPr lang="pt-PT" sz="1800" dirty="0" smtClean="0"/>
              <a:t>Tal quantia: </a:t>
            </a:r>
          </a:p>
          <a:p>
            <a:endParaRPr lang="pt-PT" sz="1800" dirty="0" smtClean="0"/>
          </a:p>
          <a:p>
            <a:endParaRPr lang="pt-PT" sz="1800" dirty="0" smtClean="0"/>
          </a:p>
          <a:p>
            <a:r>
              <a:rPr lang="pt-PT" sz="1800" dirty="0" smtClean="0"/>
              <a:t>a) Está sujeita a IVA, por respeitar a uma transmissão de bens. </a:t>
            </a:r>
          </a:p>
          <a:p>
            <a:endParaRPr lang="pt-PT" sz="1800" dirty="0" smtClean="0"/>
          </a:p>
          <a:p>
            <a:r>
              <a:rPr lang="pt-PT" sz="1800" dirty="0" smtClean="0"/>
              <a:t>b) Está sujeita a IVA, por respeitar a uma prestação de serviços. </a:t>
            </a:r>
          </a:p>
          <a:p>
            <a:endParaRPr lang="pt-PT" sz="1800" dirty="0" smtClean="0"/>
          </a:p>
          <a:p>
            <a:r>
              <a:rPr lang="pt-PT" sz="1800" dirty="0" smtClean="0"/>
              <a:t>c) Está sujeita a IVA, por se relacionar com um imóvel. </a:t>
            </a:r>
          </a:p>
          <a:p>
            <a:endParaRPr lang="pt-PT" sz="1800" dirty="0" smtClean="0"/>
          </a:p>
          <a:p>
            <a:r>
              <a:rPr lang="pt-PT" sz="1800" dirty="0" smtClean="0"/>
              <a:t>d) Não está sujeita a IVA, por não respeitar a uma transmissão de bens ou uma prestação de serviços </a:t>
            </a:r>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56</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1754326"/>
          </a:xfrm>
          <a:prstGeom prst="rect">
            <a:avLst/>
          </a:prstGeom>
          <a:noFill/>
          <a:ln w="9525">
            <a:noFill/>
            <a:miter lim="800000"/>
            <a:headEnd/>
            <a:tailEnd/>
          </a:ln>
        </p:spPr>
        <p:txBody>
          <a:bodyPr>
            <a:spAutoFit/>
          </a:bodyPr>
          <a:lstStyle/>
          <a:p>
            <a:pPr algn="ctr"/>
            <a:endParaRPr lang="pt-PT" sz="1800" b="1" i="1" dirty="0" smtClean="0"/>
          </a:p>
          <a:p>
            <a:pPr algn="ctr"/>
            <a:r>
              <a:rPr lang="pt-PT" sz="1800" b="1" i="1" dirty="0" smtClean="0"/>
              <a:t>Artigo 4.º  - Conceito de prestação de serviços </a:t>
            </a:r>
            <a:br>
              <a:rPr lang="pt-PT" sz="1800" b="1" i="1" dirty="0" smtClean="0"/>
            </a:br>
            <a:endParaRPr lang="pt-PT" sz="1800" dirty="0" smtClean="0"/>
          </a:p>
          <a:p>
            <a:pPr algn="just"/>
            <a:r>
              <a:rPr lang="pt-PT" sz="1800" dirty="0" smtClean="0"/>
              <a:t>1 - São consideradas como prestações de serviços as operações </a:t>
            </a:r>
            <a:r>
              <a:rPr lang="pt-PT" sz="1800" dirty="0" err="1" smtClean="0"/>
              <a:t>efectuadas</a:t>
            </a:r>
            <a:r>
              <a:rPr lang="pt-PT" sz="1800" dirty="0" smtClean="0"/>
              <a:t> a título oneroso que não constituem transmissões, aquisições intracomunitárias ou importações de bens. </a:t>
            </a:r>
          </a:p>
          <a:p>
            <a:pPr algn="just"/>
            <a:endParaRPr lang="pt-PT" sz="1800" dirty="0" smtClean="0"/>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Prestações de </a:t>
            </a:r>
            <a:r>
              <a:rPr lang="pt-PT" b="1" dirty="0" smtClean="0">
                <a:solidFill>
                  <a:srgbClr val="0066FF"/>
                </a:solidFill>
                <a:effectLst>
                  <a:outerShdw blurRad="38100" dist="38100" dir="2700000" algn="tl">
                    <a:srgbClr val="C0C0C0"/>
                  </a:outerShdw>
                </a:effectLst>
                <a:latin typeface="Lucida Sans Unicode" pitchFamily="34" charset="0"/>
              </a:rPr>
              <a:t>serviços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4.º n.º </a:t>
            </a:r>
            <a:r>
              <a:rPr lang="pt-PT" b="1" dirty="0">
                <a:solidFill>
                  <a:srgbClr val="0066FF"/>
                </a:solidFill>
                <a:effectLst>
                  <a:outerShdw blurRad="38100" dist="38100" dir="2700000" algn="tl">
                    <a:srgbClr val="C0C0C0"/>
                  </a:outerShdw>
                </a:effectLst>
                <a:latin typeface="Lucida Sans Unicode" pitchFamily="34" charset="0"/>
              </a:rPr>
              <a:t>1 </a:t>
            </a:r>
            <a:r>
              <a:rPr lang="pt-PT" b="1" dirty="0" smtClean="0">
                <a:solidFill>
                  <a:srgbClr val="0066FF"/>
                </a:solidFill>
                <a:effectLst>
                  <a:outerShdw blurRad="38100" dist="38100" dir="2700000" algn="tl">
                    <a:srgbClr val="C0C0C0"/>
                  </a:outerShdw>
                </a:effectLst>
                <a:latin typeface="Lucida Sans Unicode" pitchFamily="34" charset="0"/>
              </a:rPr>
              <a:t>do </a:t>
            </a:r>
            <a:r>
              <a:rPr lang="pt-PT" b="1" dirty="0" smtClean="0">
                <a:solidFill>
                  <a:srgbClr val="0066FF"/>
                </a:solidFill>
                <a:effectLst>
                  <a:outerShdw blurRad="38100" dist="38100" dir="2700000" algn="tl">
                    <a:srgbClr val="C0C0C0"/>
                  </a:outerShdw>
                </a:effectLst>
                <a:latin typeface="Lucida Sans Unicode" pitchFamily="34" charset="0"/>
              </a:rPr>
              <a:t>CIVA</a:t>
            </a:r>
          </a:p>
          <a:p>
            <a:pPr marL="365125" indent="-255588" algn="just">
              <a:lnSpc>
                <a:spcPct val="130000"/>
              </a:lnSpc>
              <a:spcAft>
                <a:spcPct val="20000"/>
              </a:spcAft>
              <a:buClr>
                <a:schemeClr val="accent1"/>
              </a:buClr>
              <a:buSzPct val="68000"/>
              <a:buFont typeface="Wingdings 3" pitchFamily="18" charset="2"/>
              <a:buChar char=""/>
              <a:defRPr/>
            </a:pP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animEffect transition="in" filter="dissolve">
                                      <p:cBhvr>
                                        <p:cTn id="1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9299F1E1-368D-49C0-9B52-4429BA7D0AD3}" type="datetime1">
              <a:rPr lang="pt-PT" sz="1400"/>
              <a:pPr algn="l"/>
              <a:t>29-07-2015</a:t>
            </a:fld>
            <a:endParaRPr lang="pt-PT" sz="1400"/>
          </a:p>
        </p:txBody>
      </p:sp>
      <p:sp>
        <p:nvSpPr>
          <p:cNvPr id="409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90FA741-4F34-4562-9F07-E52FE715EEA7}" type="slidenum">
              <a:rPr lang="pt-PT" sz="1400"/>
              <a:pPr/>
              <a:t>58</a:t>
            </a:fld>
            <a:endParaRPr lang="pt-PT" sz="1400"/>
          </a:p>
        </p:txBody>
      </p:sp>
      <p:sp>
        <p:nvSpPr>
          <p:cNvPr id="4100" name="Rectangle 2"/>
          <p:cNvSpPr>
            <a:spLocks noChangeArrowheads="1"/>
          </p:cNvSpPr>
          <p:nvPr/>
        </p:nvSpPr>
        <p:spPr bwMode="auto">
          <a:xfrm>
            <a:off x="179388" y="981075"/>
            <a:ext cx="3527425" cy="3683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02/06/2012</a:t>
            </a:r>
          </a:p>
        </p:txBody>
      </p:sp>
      <p:sp>
        <p:nvSpPr>
          <p:cNvPr id="410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10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42938" y="1773238"/>
            <a:ext cx="8501062" cy="4770537"/>
          </a:xfrm>
          <a:prstGeom prst="rect">
            <a:avLst/>
          </a:prstGeom>
          <a:noFill/>
          <a:ln w="9525">
            <a:noFill/>
            <a:miter lim="800000"/>
            <a:headEnd/>
            <a:tailEnd/>
          </a:ln>
        </p:spPr>
        <p:txBody>
          <a:bodyPr>
            <a:spAutoFit/>
          </a:bodyPr>
          <a:lstStyle/>
          <a:p>
            <a:pPr algn="just">
              <a:defRPr/>
            </a:pPr>
            <a:r>
              <a:rPr lang="pt-PT" sz="1600" dirty="0"/>
              <a:t>Além do patrocínio acordado com a FPC, a ÁS DO PEDAL oferecerá a cada um dos campeões nacionais de Estrada e BTT uma bicicleta, cujo preço de custo ascende a 6.000 euros (IVA excluído). </a:t>
            </a:r>
          </a:p>
          <a:p>
            <a:pPr algn="just">
              <a:defRPr/>
            </a:pPr>
            <a:endParaRPr lang="pt-PT" sz="1600" dirty="0"/>
          </a:p>
          <a:p>
            <a:pPr algn="just">
              <a:defRPr/>
            </a:pPr>
            <a:r>
              <a:rPr lang="pt-PT" sz="1600" b="1" dirty="0"/>
              <a:t>QUESTÃO 13.: </a:t>
            </a:r>
          </a:p>
          <a:p>
            <a:pPr algn="just">
              <a:defRPr/>
            </a:pPr>
            <a:r>
              <a:rPr lang="pt-PT" sz="1600" b="1" i="1" dirty="0"/>
              <a:t>Admitindo que exerceu o direito à dedução do IVA aquando da aquisição das bicicletas, relativamente a cada </a:t>
            </a:r>
            <a:r>
              <a:rPr lang="pt-PT" sz="1600" b="1" i="1" dirty="0" smtClean="0"/>
              <a:t>bicicleta </a:t>
            </a:r>
            <a:r>
              <a:rPr lang="pt-PT" sz="1600" b="1" i="1" dirty="0"/>
              <a:t>oferecida a ÁS DO PEDAL: </a:t>
            </a:r>
          </a:p>
          <a:p>
            <a:pPr algn="just">
              <a:defRPr/>
            </a:pPr>
            <a:endParaRPr lang="pt-PT" sz="1600" b="1" i="1" dirty="0"/>
          </a:p>
          <a:p>
            <a:pPr marL="342900" indent="-342900" algn="just">
              <a:buFontTx/>
              <a:buAutoNum type="alphaLcParenR"/>
              <a:defRPr/>
            </a:pPr>
            <a:r>
              <a:rPr lang="pt-PT" sz="1600" b="1" i="1" dirty="0"/>
              <a:t>Deverá liquidar o IVA </a:t>
            </a:r>
            <a:r>
              <a:rPr lang="pt-PT" sz="1600" b="1" i="1" dirty="0" err="1"/>
              <a:t>respectivo</a:t>
            </a:r>
            <a:r>
              <a:rPr lang="pt-PT" sz="1600" b="1" i="1" dirty="0"/>
              <a:t>, aquando da oferta das bicicletas aos vencedores dos campeonatos nacionais, calculado sobre o preço de custo das bicicletas. </a:t>
            </a:r>
          </a:p>
          <a:p>
            <a:pPr marL="342900" indent="-342900" algn="just">
              <a:buFontTx/>
              <a:buAutoNum type="alphaLcParenR"/>
              <a:defRPr/>
            </a:pPr>
            <a:endParaRPr lang="pt-PT" sz="1600" b="1" i="1" dirty="0"/>
          </a:p>
          <a:p>
            <a:pPr algn="just">
              <a:defRPr/>
            </a:pPr>
            <a:r>
              <a:rPr lang="pt-PT" sz="1600" b="1" i="1" dirty="0"/>
              <a:t>b) Deverá liquidar o IVA </a:t>
            </a:r>
            <a:r>
              <a:rPr lang="pt-PT" sz="1600" b="1" i="1" dirty="0" err="1"/>
              <a:t>respectivo</a:t>
            </a:r>
            <a:r>
              <a:rPr lang="pt-PT" sz="1600" b="1" i="1" dirty="0"/>
              <a:t>, aquando da oferta das bicicletas aos vencedores dos campeonatos nacionais, calculado sobre o PVP das bicicletas. </a:t>
            </a:r>
          </a:p>
          <a:p>
            <a:pPr algn="just">
              <a:defRPr/>
            </a:pPr>
            <a:endParaRPr lang="pt-PT" sz="1600" b="1" i="1" dirty="0"/>
          </a:p>
          <a:p>
            <a:pPr algn="just">
              <a:defRPr/>
            </a:pPr>
            <a:r>
              <a:rPr lang="pt-PT" sz="1600" b="1" i="1" dirty="0"/>
              <a:t>c) Deverá liquidar o IVA </a:t>
            </a:r>
            <a:r>
              <a:rPr lang="pt-PT" sz="1600" b="1" i="1" dirty="0" err="1"/>
              <a:t>respectivo</a:t>
            </a:r>
            <a:r>
              <a:rPr lang="pt-PT" sz="1600" b="1" i="1" dirty="0"/>
              <a:t>, aquando da oferta das bicicletas aos vencedores dos campeonatos nacionais, calculado sobre a margem bruta que a empresa obteria se vendesse as bicicletas ao PVP. </a:t>
            </a:r>
          </a:p>
          <a:p>
            <a:pPr algn="just">
              <a:defRPr/>
            </a:pPr>
            <a:endParaRPr lang="pt-PT" sz="1600" b="1" i="1" dirty="0"/>
          </a:p>
          <a:p>
            <a:pPr algn="just">
              <a:defRPr/>
            </a:pPr>
            <a:r>
              <a:rPr lang="pt-PT" sz="1600" b="1" i="1" dirty="0"/>
              <a:t>d) Nenhuma das anteriores. </a:t>
            </a:r>
          </a:p>
          <a:p>
            <a:pPr algn="just">
              <a:defRPr/>
            </a:pPr>
            <a:endParaRPr lang="pt-PT" sz="1600" dirty="0"/>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8C8C60A2-E2B8-420F-B49B-A38D6AC7CC77}" type="datetime1">
              <a:rPr lang="pt-PT" sz="1400"/>
              <a:pPr algn="l"/>
              <a:t>29-07-2015</a:t>
            </a:fld>
            <a:endParaRPr lang="pt-PT" sz="1400"/>
          </a:p>
        </p:txBody>
      </p:sp>
      <p:sp>
        <p:nvSpPr>
          <p:cNvPr id="512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AC3E591B-B4C2-4552-9391-F5ECA887F5ED}" type="slidenum">
              <a:rPr lang="pt-PT" sz="1400"/>
              <a:pPr/>
              <a:t>59</a:t>
            </a:fld>
            <a:endParaRPr lang="pt-PT" sz="1400"/>
          </a:p>
        </p:txBody>
      </p:sp>
      <p:sp>
        <p:nvSpPr>
          <p:cNvPr id="5124"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02/06/2012</a:t>
            </a:r>
          </a:p>
        </p:txBody>
      </p:sp>
      <p:sp>
        <p:nvSpPr>
          <p:cNvPr id="512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512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127" name="Text Box 5"/>
          <p:cNvSpPr txBox="1">
            <a:spLocks noChangeArrowheads="1"/>
          </p:cNvSpPr>
          <p:nvPr/>
        </p:nvSpPr>
        <p:spPr bwMode="auto">
          <a:xfrm>
            <a:off x="428625" y="1357313"/>
            <a:ext cx="8501063" cy="5078412"/>
          </a:xfrm>
          <a:prstGeom prst="rect">
            <a:avLst/>
          </a:prstGeom>
          <a:noFill/>
          <a:ln w="9525">
            <a:noFill/>
            <a:miter lim="800000"/>
            <a:headEnd/>
            <a:tailEnd/>
          </a:ln>
        </p:spPr>
        <p:txBody>
          <a:bodyPr>
            <a:spAutoFit/>
          </a:bodyPr>
          <a:lstStyle/>
          <a:p>
            <a:pPr algn="ctr"/>
            <a:r>
              <a:rPr lang="pt-PT" sz="1800" b="1" i="1"/>
              <a:t>Artigo 3.º  - Conceito de transmissão de bens </a:t>
            </a:r>
            <a:br>
              <a:rPr lang="pt-PT" sz="1800" b="1" i="1"/>
            </a:br>
            <a:endParaRPr lang="pt-PT" sz="1800"/>
          </a:p>
          <a:p>
            <a:r>
              <a:rPr lang="pt-PT" sz="1800"/>
              <a:t>3 - Consideram-se ainda transmissões de bens, nos termos do n.º 1 deste artigo:</a:t>
            </a:r>
          </a:p>
          <a:p>
            <a:r>
              <a:rPr lang="pt-PT" sz="1800"/>
              <a:t>f) Ressalvado o disposto no artigo 26.º, a afectação permanente de bens da empresa, a uso próprio do seu titular, do pessoal, ou em geral a fins alheios à mesma, bem como a sua transmissão gratuita, quando, relativamente a esses bens ou aos elementos que os constituem, tenha havido dedução total ou parcial do imposto; </a:t>
            </a:r>
          </a:p>
          <a:p>
            <a:r>
              <a:rPr lang="pt-PT" sz="1800" b="1" i="1"/>
              <a:t> </a:t>
            </a:r>
          </a:p>
          <a:p>
            <a:pPr algn="ctr"/>
            <a:r>
              <a:rPr lang="pt-PT" sz="1800" b="1" i="1"/>
              <a:t> Artigo 16.º  - Valor tributável nas operações internas </a:t>
            </a:r>
          </a:p>
          <a:p>
            <a:r>
              <a:rPr lang="pt-PT" sz="1800"/>
              <a:t> </a:t>
            </a:r>
          </a:p>
          <a:p>
            <a:r>
              <a:rPr lang="pt-PT" sz="1800"/>
              <a:t/>
            </a:r>
            <a:br>
              <a:rPr lang="pt-PT" sz="1800"/>
            </a:br>
            <a:r>
              <a:rPr lang="pt-PT" sz="1800"/>
              <a:t>2 - Nos casos das transmissões de bens e das prestações de serviços a seguir enumeradas, o valor tributável é: </a:t>
            </a:r>
          </a:p>
          <a:p>
            <a:r>
              <a:rPr lang="pt-PT" sz="1800"/>
              <a:t/>
            </a:r>
            <a:br>
              <a:rPr lang="pt-PT" sz="1800"/>
            </a:br>
            <a:r>
              <a:rPr lang="pt-PT" sz="1800"/>
              <a:t>b) Para as operações referidas nas alíneas f) e g) do n.º 3 do artigo 3.º, o preço de aquisição dos bens ou de bens similares, ou, na sua falta, o preço de custo, reportados ao momento da realização das operações; </a:t>
            </a:r>
          </a:p>
          <a:p>
            <a:r>
              <a:rPr lang="pt-PT" sz="1800"/>
              <a:t> </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19CAB7DD-C2BC-4C9B-B2DC-E59948A4B4C2}" type="slidenum">
              <a:rPr lang="pt-PT" sz="1400"/>
              <a:pPr/>
              <a:t>60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Ofertas</a:t>
            </a: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3.º n.º 3 f) e art.º 16.º  n.º 2 b) do CIVA</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OTOC – Junho de 2012</a:t>
            </a:r>
          </a:p>
          <a:p>
            <a:pPr algn="ctr">
              <a:defRPr/>
            </a:pPr>
            <a:r>
              <a:rPr kumimoji="1" lang="pt-PT" sz="2800" dirty="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8C2FCFB9-24CB-49D8-BB1F-5F48D78C8570}" type="datetime1">
              <a:rPr lang="pt-PT" sz="1400"/>
              <a:pPr algn="l"/>
              <a:t>29-07-2015</a:t>
            </a:fld>
            <a:endParaRPr lang="pt-PT" sz="1400"/>
          </a:p>
        </p:txBody>
      </p:sp>
      <p:sp>
        <p:nvSpPr>
          <p:cNvPr id="717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75B8001-8EF5-4FA8-8861-02C9F4711F7C}" type="slidenum">
              <a:rPr lang="pt-PT" sz="1400"/>
              <a:pPr/>
              <a:t>61</a:t>
            </a:fld>
            <a:endParaRPr lang="pt-PT" sz="1400"/>
          </a:p>
        </p:txBody>
      </p:sp>
      <p:sp>
        <p:nvSpPr>
          <p:cNvPr id="7172" name="Rectangle 2"/>
          <p:cNvSpPr>
            <a:spLocks noChangeArrowheads="1"/>
          </p:cNvSpPr>
          <p:nvPr/>
        </p:nvSpPr>
        <p:spPr bwMode="auto">
          <a:xfrm>
            <a:off x="323850" y="404664"/>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02/06/2012</a:t>
            </a:r>
          </a:p>
        </p:txBody>
      </p:sp>
      <p:sp>
        <p:nvSpPr>
          <p:cNvPr id="717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717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7175" name="Text Box 5"/>
          <p:cNvSpPr txBox="1">
            <a:spLocks noChangeArrowheads="1"/>
          </p:cNvSpPr>
          <p:nvPr/>
        </p:nvSpPr>
        <p:spPr bwMode="auto">
          <a:xfrm>
            <a:off x="428625" y="764704"/>
            <a:ext cx="8501063" cy="5878532"/>
          </a:xfrm>
          <a:prstGeom prst="rect">
            <a:avLst/>
          </a:prstGeom>
          <a:noFill/>
          <a:ln w="9525">
            <a:noFill/>
            <a:miter lim="800000"/>
            <a:headEnd/>
            <a:tailEnd/>
          </a:ln>
        </p:spPr>
        <p:txBody>
          <a:bodyPr wrap="square">
            <a:spAutoFit/>
          </a:bodyPr>
          <a:lstStyle/>
          <a:p>
            <a:pPr algn="just"/>
            <a:r>
              <a:rPr lang="pt-PT" sz="2000" dirty="0" smtClean="0"/>
              <a:t>Em </a:t>
            </a:r>
            <a:r>
              <a:rPr lang="pt-PT" sz="2000" dirty="0"/>
              <a:t>relação às vendas que se irão efetuar através da internet, por recurso ao novo sítio da ÁS DO PEDAL, existem também algumas dúvidas. </a:t>
            </a:r>
          </a:p>
          <a:p>
            <a:pPr algn="just"/>
            <a:endParaRPr lang="pt-PT" sz="2000" dirty="0"/>
          </a:p>
          <a:p>
            <a:pPr algn="just"/>
            <a:r>
              <a:rPr lang="pt-PT" sz="2000" b="1" dirty="0"/>
              <a:t>QUESTÃO 16.: </a:t>
            </a:r>
          </a:p>
          <a:p>
            <a:pPr algn="just"/>
            <a:endParaRPr lang="pt-PT" sz="2000" b="1" i="1" dirty="0"/>
          </a:p>
          <a:p>
            <a:pPr algn="just"/>
            <a:r>
              <a:rPr lang="pt-PT" sz="2000" b="1" i="1" dirty="0"/>
              <a:t>No caso das vendas </a:t>
            </a:r>
            <a:r>
              <a:rPr lang="pt-PT" sz="2000" b="1" i="1" dirty="0" smtClean="0"/>
              <a:t>efetuadas </a:t>
            </a:r>
            <a:r>
              <a:rPr lang="pt-PT" sz="2000" b="1" i="1" dirty="0"/>
              <a:t>para clientes localizados em Espanha, em que as mercadorias são enviadas pelas ÁS DO PEDAL para uma morada naquele país, a empresa: </a:t>
            </a:r>
          </a:p>
          <a:p>
            <a:pPr algn="just"/>
            <a:endParaRPr lang="pt-PT" sz="2000" b="1" i="1" dirty="0"/>
          </a:p>
          <a:p>
            <a:pPr algn="just"/>
            <a:r>
              <a:rPr lang="pt-PT" sz="2000" b="1" i="1" dirty="0"/>
              <a:t>a) Deverá liquidar sempre o IVA. </a:t>
            </a:r>
          </a:p>
          <a:p>
            <a:pPr algn="just"/>
            <a:endParaRPr lang="pt-PT" sz="2000" b="1" i="1" dirty="0"/>
          </a:p>
          <a:p>
            <a:pPr algn="just"/>
            <a:r>
              <a:rPr lang="pt-PT" sz="2000" b="1" i="1" dirty="0"/>
              <a:t>b) Nunca deverá liquidar o IVA. </a:t>
            </a:r>
          </a:p>
          <a:p>
            <a:pPr algn="just"/>
            <a:endParaRPr lang="pt-PT" sz="2000" b="1" i="1" dirty="0"/>
          </a:p>
          <a:p>
            <a:pPr algn="just"/>
            <a:r>
              <a:rPr lang="pt-PT" sz="2000" b="1" i="1" dirty="0"/>
              <a:t>c) Apenas não deverá liquidar o IVA quando o adquirente for um sujeito passivo deste imposto, devidamente registado em Espanha e fornecer o seu número de contribuinte. </a:t>
            </a:r>
          </a:p>
          <a:p>
            <a:pPr algn="just"/>
            <a:endParaRPr lang="pt-PT" sz="2000" b="1" i="1" dirty="0"/>
          </a:p>
          <a:p>
            <a:pPr algn="just"/>
            <a:r>
              <a:rPr lang="pt-PT" sz="2000" b="1" i="1" dirty="0"/>
              <a:t>d) Nenhuma das anteriores. </a:t>
            </a:r>
          </a:p>
          <a:p>
            <a:pPr algn="just"/>
            <a:endParaRPr lang="pt-PT" sz="1600" dirty="0"/>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4BFD877-B0BA-4F9E-9102-B638510C5641}" type="datetime1">
              <a:rPr lang="pt-PT" sz="1400"/>
              <a:pPr algn="l"/>
              <a:t>29-07-2015</a:t>
            </a:fld>
            <a:endParaRPr lang="pt-PT" sz="1400"/>
          </a:p>
        </p:txBody>
      </p:sp>
      <p:sp>
        <p:nvSpPr>
          <p:cNvPr id="819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8D1BA576-EED5-43BC-B272-16FA57786E73}" type="slidenum">
              <a:rPr lang="pt-PT" sz="1400"/>
              <a:pPr/>
              <a:t>62</a:t>
            </a:fld>
            <a:endParaRPr lang="pt-PT" sz="1400"/>
          </a:p>
        </p:txBody>
      </p:sp>
      <p:sp>
        <p:nvSpPr>
          <p:cNvPr id="819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02/06/2012</a:t>
            </a:r>
          </a:p>
        </p:txBody>
      </p:sp>
      <p:sp>
        <p:nvSpPr>
          <p:cNvPr id="819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819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8199" name="Text Box 5"/>
          <p:cNvSpPr txBox="1">
            <a:spLocks noChangeArrowheads="1"/>
          </p:cNvSpPr>
          <p:nvPr/>
        </p:nvSpPr>
        <p:spPr bwMode="auto">
          <a:xfrm>
            <a:off x="428625" y="1357313"/>
            <a:ext cx="8501063" cy="4800600"/>
          </a:xfrm>
          <a:prstGeom prst="rect">
            <a:avLst/>
          </a:prstGeom>
          <a:noFill/>
          <a:ln w="9525">
            <a:noFill/>
            <a:miter lim="800000"/>
            <a:headEnd/>
            <a:tailEnd/>
          </a:ln>
        </p:spPr>
        <p:txBody>
          <a:bodyPr>
            <a:spAutoFit/>
          </a:bodyPr>
          <a:lstStyle/>
          <a:p>
            <a:pPr algn="ctr"/>
            <a:endParaRPr lang="pt-PT" sz="1800" b="1"/>
          </a:p>
          <a:p>
            <a:pPr algn="ctr"/>
            <a:r>
              <a:rPr lang="pt-PT" sz="1800" b="1"/>
              <a:t>Artigo 1.º  - Incidência objectiva</a:t>
            </a:r>
            <a:r>
              <a:rPr lang="pt-PT" sz="1800"/>
              <a:t> </a:t>
            </a:r>
            <a:br>
              <a:rPr lang="pt-PT" sz="1800"/>
            </a:br>
            <a:endParaRPr lang="pt-PT" sz="1800"/>
          </a:p>
          <a:p>
            <a:r>
              <a:rPr lang="pt-PT" sz="1800"/>
              <a:t>1 - Estão sujeitas a imposto sobre o valor acrescentado: </a:t>
            </a:r>
          </a:p>
          <a:p>
            <a:r>
              <a:rPr lang="pt-PT" sz="1800"/>
              <a:t>c) As operações intracomunitárias efectuadas no território nacional, tal como são definidas e reguladas no Regime do IVA nas Transacções Intracomunitárias. </a:t>
            </a:r>
          </a:p>
          <a:p>
            <a:pPr algn="ctr"/>
            <a:endParaRPr lang="pt-PT" sz="1800" b="1"/>
          </a:p>
          <a:p>
            <a:pPr algn="ctr"/>
            <a:endParaRPr lang="pt-PT" sz="1800" b="1"/>
          </a:p>
          <a:p>
            <a:pPr algn="ctr"/>
            <a:r>
              <a:rPr lang="pt-PT" sz="1800" b="1"/>
              <a:t>Artigo 14.º - Isenções nas transmissões </a:t>
            </a:r>
          </a:p>
          <a:p>
            <a:r>
              <a:rPr lang="pt-PT" sz="1800"/>
              <a:t>Estão isentas do imposto: </a:t>
            </a:r>
          </a:p>
          <a:p>
            <a:r>
              <a:rPr lang="pt-PT" sz="1800"/>
              <a:t>a) As transmissões de bens, efectuadas por um sujeito passivo dos referidos na alínea a) do n.º 1 do artigo 2.º, expedidos ou transportados pelo vendedor, pelo adquirente ou por conta destes, a partir do território nacional para outro Estado membro com destino ao adquirente, quando este seja uma pessoa singular ou colectiva registada para efeitos do imposto sobre o valor acrescentado em outro Estado membro, que tenha utilizado o respectivo número de identificação para efectuar a aquisição e aí se encontre abrangido por um regime de tributação das aquisições intracomunitárias de bens; </a:t>
            </a: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FBA36049-54AF-418E-ABAA-59C9D76CE432}" type="slidenum">
              <a:rPr lang="pt-PT" sz="1400"/>
              <a:pPr/>
              <a:t>63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c)</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Transmissões intracomunitárias</a:t>
            </a: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1.º n.º 1 c) do CIVA e art.º 14.º a) do RITI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OTOC – Junho de 2012</a:t>
            </a:r>
          </a:p>
          <a:p>
            <a:pPr algn="ctr">
              <a:defRPr/>
            </a:pPr>
            <a:r>
              <a:rPr kumimoji="1" lang="pt-PT" sz="2800" dirty="0">
                <a:effectLst>
                  <a:outerShdw blurRad="38100" dist="38100" dir="2700000" algn="tl">
                    <a:srgbClr val="FFFFFF"/>
                  </a:outerShdw>
                </a:effectLst>
                <a:latin typeface="Tahoma" charset="0"/>
              </a:rPr>
              <a:t>Parte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64</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632311"/>
          </a:xfrm>
          <a:prstGeom prst="rect">
            <a:avLst/>
          </a:prstGeom>
          <a:noFill/>
          <a:ln w="9525">
            <a:noFill/>
            <a:miter lim="800000"/>
            <a:headEnd/>
            <a:tailEnd/>
          </a:ln>
        </p:spPr>
        <p:txBody>
          <a:bodyPr>
            <a:spAutoFit/>
          </a:bodyPr>
          <a:lstStyle/>
          <a:p>
            <a:r>
              <a:rPr lang="pt-PT" sz="1800" b="1" dirty="0" smtClean="0"/>
              <a:t>QUESTÃO 24.: </a:t>
            </a:r>
          </a:p>
          <a:p>
            <a:endParaRPr lang="pt-PT" sz="1800" b="1" dirty="0" smtClean="0"/>
          </a:p>
          <a:p>
            <a:pPr algn="just"/>
            <a:r>
              <a:rPr lang="pt-PT" sz="1800" b="1" dirty="0" smtClean="0"/>
              <a:t>Se um cliente (particular) comprar uma bicicleta nova por 1.000€ + IVA, entregando uma bicicleta valorizada pela ÁS DO PEDAL em 400€, a empresa deverá:</a:t>
            </a:r>
            <a:r>
              <a:rPr lang="pt-PT" sz="1800" dirty="0" smtClean="0"/>
              <a:t> </a:t>
            </a:r>
          </a:p>
          <a:p>
            <a:pPr algn="just"/>
            <a:endParaRPr lang="pt-PT" sz="1800" dirty="0" smtClean="0"/>
          </a:p>
          <a:p>
            <a:pPr algn="just"/>
            <a:r>
              <a:rPr lang="pt-PT" sz="1800" dirty="0" smtClean="0"/>
              <a:t>a) Emitir apenas uma </a:t>
            </a:r>
            <a:r>
              <a:rPr lang="pt-PT" sz="1800" dirty="0" err="1" smtClean="0"/>
              <a:t>factura</a:t>
            </a:r>
            <a:r>
              <a:rPr lang="pt-PT" sz="1800" dirty="0" smtClean="0"/>
              <a:t> no valor total de 1.230€, relativa à bicicleta nova que está a vender, retomando a bicicleta usada e recebendo 830€ do cliente, solicitando que este assine uma declaração de venda da bicicleta usada. </a:t>
            </a:r>
          </a:p>
          <a:p>
            <a:pPr algn="just"/>
            <a:endParaRPr lang="pt-PT" sz="1800" dirty="0" smtClean="0"/>
          </a:p>
          <a:p>
            <a:pPr algn="just"/>
            <a:r>
              <a:rPr lang="pt-PT" sz="1800" dirty="0" smtClean="0"/>
              <a:t>b) Emitir apenas uma </a:t>
            </a:r>
            <a:r>
              <a:rPr lang="pt-PT" sz="1800" dirty="0" err="1" smtClean="0"/>
              <a:t>factura</a:t>
            </a:r>
            <a:r>
              <a:rPr lang="pt-PT" sz="1800" dirty="0" smtClean="0"/>
              <a:t> indicando a bicicleta nova por 1.000€, a retoma da usada pelos 400€ e liquidando o IVA pela diferença de valores, recebendo do cliente a quantia de 738€. </a:t>
            </a:r>
          </a:p>
          <a:p>
            <a:pPr algn="just"/>
            <a:endParaRPr lang="pt-PT" sz="1800" dirty="0" smtClean="0"/>
          </a:p>
          <a:p>
            <a:pPr algn="just"/>
            <a:r>
              <a:rPr lang="pt-PT" sz="1800" dirty="0" smtClean="0"/>
              <a:t>c) Emitir uma </a:t>
            </a:r>
            <a:r>
              <a:rPr lang="pt-PT" sz="1800" dirty="0" err="1" smtClean="0"/>
              <a:t>factura</a:t>
            </a:r>
            <a:r>
              <a:rPr lang="pt-PT" sz="1800" dirty="0" smtClean="0"/>
              <a:t> indicando a bicicleta nova por 1.000€ e liquidando o IVA sobre essa quantia, a retoma da usada pelos 400€ e </a:t>
            </a:r>
            <a:r>
              <a:rPr lang="pt-PT" sz="1800" dirty="0" err="1" smtClean="0"/>
              <a:t>efectuando</a:t>
            </a:r>
            <a:r>
              <a:rPr lang="pt-PT" sz="1800" dirty="0" smtClean="0"/>
              <a:t> uma regularização a favor da ÁS DO PEDAL sobre os 400€, recebendo do cliente a quantia de 830€. </a:t>
            </a:r>
          </a:p>
          <a:p>
            <a:pPr algn="just"/>
            <a:endParaRPr lang="pt-PT" sz="1800" dirty="0" smtClean="0"/>
          </a:p>
          <a:p>
            <a:pPr algn="just"/>
            <a:r>
              <a:rPr lang="pt-PT" sz="1800" dirty="0" smtClean="0"/>
              <a:t>d) Nenhuma das anteriore</a:t>
            </a:r>
            <a:r>
              <a:rPr lang="pt-PT" sz="1800" b="1" dirty="0" smtClean="0"/>
              <a:t>s. </a:t>
            </a:r>
          </a:p>
          <a:p>
            <a:endParaRPr lang="pt-PT" sz="1800" b="1" dirty="0" smtClean="0"/>
          </a:p>
          <a:p>
            <a:endParaRPr lang="pt-PT" sz="1800" b="1" dirty="0" smtClean="0"/>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29-07-2015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65</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416320"/>
          </a:xfrm>
          <a:prstGeom prst="rect">
            <a:avLst/>
          </a:prstGeom>
          <a:noFill/>
          <a:ln w="9525">
            <a:noFill/>
            <a:miter lim="800000"/>
            <a:headEnd/>
            <a:tailEnd/>
          </a:ln>
        </p:spPr>
        <p:txBody>
          <a:bodyPr>
            <a:spAutoFit/>
          </a:bodyPr>
          <a:lstStyle/>
          <a:p>
            <a:pPr algn="ctr"/>
            <a:endParaRPr lang="pt-PT" sz="1800" b="1" dirty="0" smtClean="0"/>
          </a:p>
          <a:p>
            <a:pPr algn="ctr"/>
            <a:endParaRPr lang="pt-PT" sz="1800" b="1" dirty="0" smtClean="0"/>
          </a:p>
          <a:p>
            <a:pPr algn="ctr"/>
            <a:r>
              <a:rPr lang="pt-PT" sz="1800" b="1" i="1" dirty="0" smtClean="0"/>
              <a:t>Artigo 16.º  - Valor tributável nas operações internas </a:t>
            </a:r>
          </a:p>
          <a:p>
            <a:r>
              <a:rPr lang="pt-PT" sz="1800" dirty="0" smtClean="0"/>
              <a:t> </a:t>
            </a:r>
          </a:p>
          <a:p>
            <a:r>
              <a:rPr lang="pt-PT" sz="1800" dirty="0" smtClean="0"/>
              <a:t>1 - Sem prejuízo do disposto nos n.ºs 2 e 10, o valor tributável das transmissões de bens e das prestações de serviços sujeitas a imposto é o valor da contraprestação obtida ou a obter do adquirente, do destinatário ou de um terceiro.</a:t>
            </a:r>
          </a:p>
          <a:p>
            <a:pPr algn="ctr"/>
            <a:endParaRPr lang="pt-PT" sz="1800" b="1" dirty="0" smtClean="0"/>
          </a:p>
          <a:p>
            <a:r>
              <a:rPr lang="pt-PT" sz="1800" dirty="0" smtClean="0"/>
              <a:t>3 - Nos casos em que a contraprestação não seja definida, no todo ou em parte, em dinheiro, o valor tributável é o montante recebido ou a receber, acrescido do valor normal dos bens ou serviços dados em troca.  </a:t>
            </a:r>
            <a:br>
              <a:rPr lang="pt-PT" sz="1800" dirty="0" smtClean="0"/>
            </a:br>
            <a:endParaRPr lang="pt-PT" sz="1800" dirty="0" smtClean="0"/>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66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Valor tributável</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16.º n.ºs 1 e 3 do CIVA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2D4DFB54-84BC-4C0B-9B7B-C5CB5CFAC3AC}" type="datetime1">
              <a:rPr lang="pt-PT" sz="1400"/>
              <a:pPr algn="l"/>
              <a:t>29-07-2015</a:t>
            </a:fld>
            <a:endParaRPr lang="pt-PT" sz="1400"/>
          </a:p>
        </p:txBody>
      </p:sp>
      <p:sp>
        <p:nvSpPr>
          <p:cNvPr id="1024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3887F4D7-EA0F-4A4B-8DF7-F28D0601B251}" type="slidenum">
              <a:rPr lang="pt-PT" sz="1400"/>
              <a:pPr/>
              <a:t>67</a:t>
            </a:fld>
            <a:endParaRPr lang="pt-PT" sz="1400"/>
          </a:p>
        </p:txBody>
      </p:sp>
      <p:sp>
        <p:nvSpPr>
          <p:cNvPr id="10244" name="Rectangle 2"/>
          <p:cNvSpPr>
            <a:spLocks noChangeArrowheads="1"/>
          </p:cNvSpPr>
          <p:nvPr/>
        </p:nvSpPr>
        <p:spPr bwMode="auto">
          <a:xfrm>
            <a:off x="323850" y="332656"/>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02/06/2012</a:t>
            </a:r>
          </a:p>
        </p:txBody>
      </p:sp>
      <p:sp>
        <p:nvSpPr>
          <p:cNvPr id="1024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024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0247" name="Text Box 5"/>
          <p:cNvSpPr txBox="1">
            <a:spLocks noChangeArrowheads="1"/>
          </p:cNvSpPr>
          <p:nvPr/>
        </p:nvSpPr>
        <p:spPr bwMode="auto">
          <a:xfrm>
            <a:off x="428625" y="692696"/>
            <a:ext cx="8501063" cy="6555641"/>
          </a:xfrm>
          <a:prstGeom prst="rect">
            <a:avLst/>
          </a:prstGeom>
          <a:noFill/>
          <a:ln w="9525">
            <a:noFill/>
            <a:miter lim="800000"/>
            <a:headEnd/>
            <a:tailEnd/>
          </a:ln>
        </p:spPr>
        <p:txBody>
          <a:bodyPr wrap="square">
            <a:spAutoFit/>
          </a:bodyPr>
          <a:lstStyle/>
          <a:p>
            <a:pPr algn="just"/>
            <a:endParaRPr lang="pt-PT" sz="1800" dirty="0"/>
          </a:p>
          <a:p>
            <a:pPr algn="just"/>
            <a:r>
              <a:rPr lang="pt-PT" b="1" dirty="0"/>
              <a:t>Questão 32.: </a:t>
            </a:r>
          </a:p>
          <a:p>
            <a:pPr algn="just"/>
            <a:r>
              <a:rPr lang="pt-PT" dirty="0" smtClean="0"/>
              <a:t>O </a:t>
            </a:r>
            <a:r>
              <a:rPr lang="pt-PT" dirty="0"/>
              <a:t>Restaurante </a:t>
            </a:r>
            <a:r>
              <a:rPr lang="pt-PT" dirty="0" err="1"/>
              <a:t>Socome</a:t>
            </a:r>
            <a:r>
              <a:rPr lang="pt-PT" dirty="0"/>
              <a:t> recebeu de uma churrasqueira instalada na proximidade do seu estabelecimento uma dada importância pelo compromisso de não fazer constar frango da sua ementa. </a:t>
            </a:r>
          </a:p>
          <a:p>
            <a:pPr algn="just"/>
            <a:endParaRPr lang="pt-PT" dirty="0"/>
          </a:p>
          <a:p>
            <a:pPr algn="just"/>
            <a:r>
              <a:rPr lang="pt-PT" dirty="0"/>
              <a:t>a) Essa quantia não está sujeita a IVA, pois não se trata de uma transmissão de </a:t>
            </a:r>
            <a:r>
              <a:rPr lang="pt-PT" dirty="0" smtClean="0"/>
              <a:t>bens</a:t>
            </a:r>
            <a:r>
              <a:rPr lang="pt-PT" dirty="0"/>
              <a:t>, nem de uma prestação de serviços. </a:t>
            </a:r>
          </a:p>
          <a:p>
            <a:pPr algn="just"/>
            <a:endParaRPr lang="pt-PT" dirty="0"/>
          </a:p>
          <a:p>
            <a:pPr algn="just"/>
            <a:r>
              <a:rPr lang="pt-PT" dirty="0"/>
              <a:t>b) Essa quantia está sujeita a IVA, por se tratar de uma prestação de serviços. </a:t>
            </a:r>
          </a:p>
          <a:p>
            <a:pPr algn="just"/>
            <a:endParaRPr lang="pt-PT" dirty="0"/>
          </a:p>
          <a:p>
            <a:pPr algn="just"/>
            <a:r>
              <a:rPr lang="pt-PT" dirty="0"/>
              <a:t>c) Essa quantia é tributada em IVA, por estar relacionada com a venda de bens. </a:t>
            </a:r>
          </a:p>
          <a:p>
            <a:pPr algn="just"/>
            <a:endParaRPr lang="pt-PT" dirty="0"/>
          </a:p>
          <a:p>
            <a:pPr algn="just"/>
            <a:r>
              <a:rPr lang="pt-PT" dirty="0"/>
              <a:t>d) Essa quantia, apesar de sujeita a IVA, encontra-se isenta de tributação. </a:t>
            </a:r>
          </a:p>
          <a:p>
            <a:pPr algn="just"/>
            <a:endParaRPr lang="pt-PT" sz="1800" b="1" dirty="0"/>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C1A8E6F4-3FD4-4EE5-9332-90D04D2EA936}" type="datetime1">
              <a:rPr lang="pt-PT" sz="1400"/>
              <a:pPr algn="l"/>
              <a:t>29-07-2015</a:t>
            </a:fld>
            <a:endParaRPr lang="pt-PT" sz="1400"/>
          </a:p>
        </p:txBody>
      </p:sp>
      <p:sp>
        <p:nvSpPr>
          <p:cNvPr id="1126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000FA26C-5EE7-4BE2-8427-2D2AB2E0F385}" type="slidenum">
              <a:rPr lang="pt-PT" sz="1400"/>
              <a:pPr/>
              <a:t>68</a:t>
            </a:fld>
            <a:endParaRPr lang="pt-PT" sz="1400"/>
          </a:p>
        </p:txBody>
      </p:sp>
      <p:sp>
        <p:nvSpPr>
          <p:cNvPr id="1126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02/06/2012</a:t>
            </a:r>
          </a:p>
        </p:txBody>
      </p:sp>
      <p:sp>
        <p:nvSpPr>
          <p:cNvPr id="1126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127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1271" name="Text Box 5"/>
          <p:cNvSpPr txBox="1">
            <a:spLocks noChangeArrowheads="1"/>
          </p:cNvSpPr>
          <p:nvPr/>
        </p:nvSpPr>
        <p:spPr bwMode="auto">
          <a:xfrm>
            <a:off x="428625" y="1357313"/>
            <a:ext cx="8501063" cy="2215991"/>
          </a:xfrm>
          <a:prstGeom prst="rect">
            <a:avLst/>
          </a:prstGeom>
          <a:noFill/>
          <a:ln w="9525">
            <a:noFill/>
            <a:miter lim="800000"/>
            <a:headEnd/>
            <a:tailEnd/>
          </a:ln>
        </p:spPr>
        <p:txBody>
          <a:bodyPr>
            <a:spAutoFit/>
          </a:bodyPr>
          <a:lstStyle/>
          <a:p>
            <a:pPr algn="ctr"/>
            <a:endParaRPr lang="pt-PT" sz="1800" b="1" dirty="0"/>
          </a:p>
          <a:p>
            <a:pPr algn="ctr"/>
            <a:r>
              <a:rPr lang="pt-PT" b="1" i="1" dirty="0"/>
              <a:t>Artigo 4.º  - Conceito de prestação de serviços </a:t>
            </a:r>
            <a:br>
              <a:rPr lang="pt-PT" b="1" i="1" dirty="0"/>
            </a:br>
            <a:endParaRPr lang="pt-PT" dirty="0"/>
          </a:p>
          <a:p>
            <a:pPr algn="just"/>
            <a:r>
              <a:rPr lang="pt-PT" dirty="0"/>
              <a:t>1 - São consideradas como prestações de serviços as operações </a:t>
            </a:r>
            <a:r>
              <a:rPr lang="pt-PT" dirty="0" smtClean="0"/>
              <a:t>efetuadas </a:t>
            </a:r>
            <a:r>
              <a:rPr lang="pt-PT" dirty="0"/>
              <a:t>a título oneroso que não constituem transmissões, aquisições intracomunitárias ou importações de bens. </a:t>
            </a: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83378338-BF04-4526-B8DE-F6FEA53C923A}" type="slidenum">
              <a:rPr lang="pt-PT" sz="1400"/>
              <a:pPr/>
              <a:t>69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Prestações de serviços sujeitas a IVA</a:t>
            </a: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4.º n.º 1 do CIVA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OTOC – Junho de 2012</a:t>
            </a:r>
          </a:p>
          <a:p>
            <a:pPr algn="ctr">
              <a:defRPr/>
            </a:pPr>
            <a:r>
              <a:rPr kumimoji="1" lang="pt-PT" sz="2800" dirty="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2F6773FA-011B-4FD2-AD76-0ECA0A683B26}" type="datetime1">
              <a:rPr lang="pt-PT" sz="1400"/>
              <a:pPr algn="l"/>
              <a:t>29-07-2015</a:t>
            </a:fld>
            <a:endParaRPr lang="pt-PT" sz="1400"/>
          </a:p>
        </p:txBody>
      </p:sp>
      <p:sp>
        <p:nvSpPr>
          <p:cNvPr id="1331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9B1F98B8-48AC-490D-8776-4B3328153960}" type="slidenum">
              <a:rPr lang="pt-PT" sz="1400"/>
              <a:pPr/>
              <a:t>70</a:t>
            </a:fld>
            <a:endParaRPr lang="pt-PT" sz="1400"/>
          </a:p>
        </p:txBody>
      </p:sp>
      <p:sp>
        <p:nvSpPr>
          <p:cNvPr id="13316" name="Rectangle 2"/>
          <p:cNvSpPr>
            <a:spLocks noChangeArrowheads="1"/>
          </p:cNvSpPr>
          <p:nvPr/>
        </p:nvSpPr>
        <p:spPr bwMode="auto">
          <a:xfrm>
            <a:off x="323850" y="332656"/>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11/02/2012</a:t>
            </a:r>
          </a:p>
        </p:txBody>
      </p:sp>
      <p:sp>
        <p:nvSpPr>
          <p:cNvPr id="1331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331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3319" name="Text Box 5"/>
          <p:cNvSpPr txBox="1">
            <a:spLocks noChangeArrowheads="1"/>
          </p:cNvSpPr>
          <p:nvPr/>
        </p:nvSpPr>
        <p:spPr bwMode="auto">
          <a:xfrm>
            <a:off x="428625" y="620689"/>
            <a:ext cx="8501063" cy="5601533"/>
          </a:xfrm>
          <a:prstGeom prst="rect">
            <a:avLst/>
          </a:prstGeom>
          <a:noFill/>
          <a:ln w="9525">
            <a:noFill/>
            <a:miter lim="800000"/>
            <a:headEnd/>
            <a:tailEnd/>
          </a:ln>
        </p:spPr>
        <p:txBody>
          <a:bodyPr wrap="square">
            <a:spAutoFit/>
          </a:bodyPr>
          <a:lstStyle/>
          <a:p>
            <a:endParaRPr lang="pt-PT" sz="1800" b="1" dirty="0">
              <a:solidFill>
                <a:srgbClr val="000000"/>
              </a:solidFill>
            </a:endParaRPr>
          </a:p>
          <a:p>
            <a:pPr algn="just"/>
            <a:r>
              <a:rPr lang="pt-PT" sz="2000" dirty="0" smtClean="0"/>
              <a:t>Aproveitando </a:t>
            </a:r>
            <a:r>
              <a:rPr lang="pt-PT" sz="2000" dirty="0"/>
              <a:t>a sua boa posição financeira, a TINTOL SA efetuou em dezembro de 2011 uma compra de matérias primas vultuosa a uma empresa espanhola, localizada em Huelva, tendo-lhe informado o seu NIF, sendo da responsabilidade da TINTOL SA o transporte das matérias primas para a sua fábrica.</a:t>
            </a:r>
          </a:p>
          <a:p>
            <a:pPr algn="just"/>
            <a:endParaRPr lang="pt-PT" sz="2000" b="1" dirty="0"/>
          </a:p>
          <a:p>
            <a:pPr algn="just"/>
            <a:r>
              <a:rPr lang="pt-PT" sz="2000" b="1" dirty="0"/>
              <a:t>QUESTÃO 7.:</a:t>
            </a:r>
          </a:p>
          <a:p>
            <a:pPr algn="just"/>
            <a:r>
              <a:rPr lang="pt-PT" sz="2000" b="1" i="1" dirty="0"/>
              <a:t>Relativamente a esta compra de matérias primas e no que respeita ao IVA:</a:t>
            </a:r>
          </a:p>
          <a:p>
            <a:pPr algn="just"/>
            <a:endParaRPr lang="pt-PT" sz="2000" b="1" i="1" dirty="0"/>
          </a:p>
          <a:p>
            <a:pPr marL="342900" indent="-342900" algn="just">
              <a:buAutoNum type="alphaLcParenR"/>
            </a:pPr>
            <a:r>
              <a:rPr lang="pt-PT" sz="2000" b="1" i="1" dirty="0" smtClean="0"/>
              <a:t>A </a:t>
            </a:r>
            <a:r>
              <a:rPr lang="pt-PT" sz="2000" b="1" i="1" dirty="0"/>
              <a:t>TINTOL SA deverá liquidar e deduzir o IVA respetivo</a:t>
            </a:r>
            <a:r>
              <a:rPr lang="pt-PT" sz="2000" b="1" i="1" dirty="0" smtClean="0"/>
              <a:t>.</a:t>
            </a:r>
          </a:p>
          <a:p>
            <a:pPr marL="342900" indent="-342900" algn="just">
              <a:buAutoNum type="alphaLcParenR"/>
            </a:pPr>
            <a:endParaRPr lang="pt-PT" sz="2000" b="1" i="1" dirty="0"/>
          </a:p>
          <a:p>
            <a:pPr algn="just"/>
            <a:r>
              <a:rPr lang="pt-PT" sz="2000" b="1" i="1" dirty="0"/>
              <a:t>b) A empresa espanhola fornecedora deverá liquidar o IVA, o qual será dedutível para a TINTOL SA.</a:t>
            </a:r>
          </a:p>
          <a:p>
            <a:pPr algn="just"/>
            <a:endParaRPr lang="pt-PT" sz="2000" b="1" i="1" dirty="0" smtClean="0"/>
          </a:p>
          <a:p>
            <a:pPr algn="just"/>
            <a:r>
              <a:rPr lang="pt-PT" sz="2000" b="1" i="1" dirty="0" smtClean="0"/>
              <a:t>c</a:t>
            </a:r>
            <a:r>
              <a:rPr lang="pt-PT" sz="2000" b="1" i="1" dirty="0"/>
              <a:t>) A TINTOL SA deverá liquidar o IVA mas não o poderá deduzir porque levantou a mercadoria em Espanha, nas instalações do fornecedor.</a:t>
            </a:r>
          </a:p>
          <a:p>
            <a:pPr algn="just"/>
            <a:endParaRPr lang="pt-PT" sz="2000" b="1" i="1" dirty="0" smtClean="0"/>
          </a:p>
          <a:p>
            <a:pPr algn="just"/>
            <a:r>
              <a:rPr lang="pt-PT" sz="2000" b="1" i="1" dirty="0" smtClean="0"/>
              <a:t>d</a:t>
            </a:r>
            <a:r>
              <a:rPr lang="pt-PT" sz="2000" b="1" i="1" dirty="0"/>
              <a:t>) Nenhuma das anteriores.</a:t>
            </a:r>
            <a:endParaRPr lang="pt-PT" sz="2000" dirty="0">
              <a:solidFill>
                <a:schemeClr val="tx2"/>
              </a:solidFill>
            </a:endParaRP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02A09C0C-E463-402A-8227-76CEBA52C18F}" type="datetime1">
              <a:rPr lang="pt-PT" sz="1400"/>
              <a:pPr algn="l"/>
              <a:t>29-07-2015</a:t>
            </a:fld>
            <a:endParaRPr lang="pt-PT" sz="1400"/>
          </a:p>
        </p:txBody>
      </p:sp>
      <p:sp>
        <p:nvSpPr>
          <p:cNvPr id="1433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9F16889E-A3C6-4262-856E-2A9C0DA8BD79}" type="slidenum">
              <a:rPr lang="pt-PT" sz="1400"/>
              <a:pPr/>
              <a:t>71</a:t>
            </a:fld>
            <a:endParaRPr lang="pt-PT" sz="1400"/>
          </a:p>
        </p:txBody>
      </p:sp>
      <p:sp>
        <p:nvSpPr>
          <p:cNvPr id="1434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11/02/2012</a:t>
            </a:r>
          </a:p>
        </p:txBody>
      </p:sp>
      <p:sp>
        <p:nvSpPr>
          <p:cNvPr id="1434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434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632450"/>
          </a:xfrm>
          <a:prstGeom prst="rect">
            <a:avLst/>
          </a:prstGeom>
          <a:noFill/>
          <a:ln w="9525">
            <a:noFill/>
            <a:miter lim="800000"/>
            <a:headEnd/>
            <a:tailEnd/>
          </a:ln>
        </p:spPr>
        <p:txBody>
          <a:bodyPr>
            <a:spAutoFit/>
          </a:bodyPr>
          <a:lstStyle/>
          <a:p>
            <a:pPr algn="ctr">
              <a:defRPr/>
            </a:pPr>
            <a:r>
              <a:rPr lang="pt-PT" sz="1800" b="1" dirty="0"/>
              <a:t>Artigo 1.º  - Incidência </a:t>
            </a:r>
            <a:r>
              <a:rPr lang="pt-PT" sz="1800" b="1" dirty="0" err="1"/>
              <a:t>objectiva</a:t>
            </a:r>
            <a:r>
              <a:rPr lang="pt-PT" sz="1800" dirty="0"/>
              <a:t> </a:t>
            </a:r>
          </a:p>
          <a:p>
            <a:pPr>
              <a:defRPr/>
            </a:pPr>
            <a:r>
              <a:rPr lang="pt-PT" sz="1800" dirty="0"/>
              <a:t>1 - Estão sujeitas a imposto sobre o valor acrescentado: </a:t>
            </a:r>
          </a:p>
          <a:p>
            <a:pPr algn="just">
              <a:defRPr/>
            </a:pPr>
            <a:r>
              <a:rPr lang="pt-PT" sz="1800" dirty="0"/>
              <a:t>c) As operações intracomunitárias </a:t>
            </a:r>
            <a:r>
              <a:rPr lang="pt-PT" sz="1800" dirty="0" err="1"/>
              <a:t>efectuadas</a:t>
            </a:r>
            <a:r>
              <a:rPr lang="pt-PT" sz="1800" dirty="0"/>
              <a:t> no território nacional, tal como são definidas e reguladas no Regime do IVA nas </a:t>
            </a:r>
            <a:r>
              <a:rPr lang="pt-PT" sz="1800" dirty="0" err="1"/>
              <a:t>Transacções</a:t>
            </a:r>
            <a:r>
              <a:rPr lang="pt-PT" sz="1800" dirty="0"/>
              <a:t> Intracomunitárias. </a:t>
            </a:r>
          </a:p>
          <a:p>
            <a:pPr algn="ctr">
              <a:defRPr/>
            </a:pPr>
            <a:endParaRPr lang="pt-PT" sz="1800" dirty="0"/>
          </a:p>
          <a:p>
            <a:pPr algn="ctr">
              <a:defRPr/>
            </a:pPr>
            <a:r>
              <a:rPr lang="pt-PT" sz="1800" b="1" dirty="0"/>
              <a:t>Artigo 1.º  - Incidência </a:t>
            </a:r>
            <a:r>
              <a:rPr lang="pt-PT" sz="1800" b="1" dirty="0" err="1"/>
              <a:t>objectiva</a:t>
            </a:r>
            <a:endParaRPr lang="pt-PT" sz="1800" b="1" dirty="0"/>
          </a:p>
          <a:p>
            <a:pPr algn="just">
              <a:defRPr/>
            </a:pPr>
            <a:r>
              <a:rPr lang="pt-PT" sz="1800" dirty="0"/>
              <a:t>Estão sujeitas a imposto sobre o valor acrescentado (IVA): </a:t>
            </a:r>
          </a:p>
          <a:p>
            <a:pPr marL="342900" indent="-342900" algn="just">
              <a:buFontTx/>
              <a:buAutoNum type="alphaLcParenR"/>
              <a:defRPr/>
            </a:pPr>
            <a:r>
              <a:rPr lang="pt-PT" sz="1800" dirty="0"/>
              <a:t>As aquisições intracomunitárias de bens </a:t>
            </a:r>
            <a:r>
              <a:rPr lang="pt-PT" sz="1800" dirty="0" err="1"/>
              <a:t>efectuadas</a:t>
            </a:r>
            <a:r>
              <a:rPr lang="pt-PT" sz="1800" dirty="0"/>
              <a:t> no território nacional, a título oneroso, por um sujeito passivo dos referidos no n.º 1 do artigo 2.º, agindo como tal, quando o vendedor for um sujeito passivo, agindo como tal, registado para efeitos do IVA noutro Estado membro que não esteja aí abrangido por um qualquer regime particular de isenção de pequenas empresas, não </a:t>
            </a:r>
            <a:r>
              <a:rPr lang="pt-PT" sz="1800" dirty="0" err="1"/>
              <a:t>efectue</a:t>
            </a:r>
            <a:r>
              <a:rPr lang="pt-PT" sz="1800" dirty="0"/>
              <a:t> no território nacional a instalação ou montagem dos bens nos termos do n.º 2 do artigo 9.º nem os transmita nas condições previstas nos </a:t>
            </a:r>
            <a:r>
              <a:rPr lang="pt-PT" sz="1800" dirty="0" err="1"/>
              <a:t>n.os</a:t>
            </a:r>
            <a:r>
              <a:rPr lang="pt-PT" sz="1800" dirty="0"/>
              <a:t> 1 e 2 do artigo 11.º; </a:t>
            </a:r>
          </a:p>
          <a:p>
            <a:pPr algn="ctr">
              <a:defRPr/>
            </a:pPr>
            <a:r>
              <a:rPr lang="pt-PT" sz="1800" b="1" dirty="0"/>
              <a:t>Artigo 19.º - Direito à dedução </a:t>
            </a:r>
          </a:p>
          <a:p>
            <a:pPr>
              <a:defRPr/>
            </a:pPr>
            <a:r>
              <a:rPr lang="pt-PT" sz="1800" dirty="0"/>
              <a:t>1 - Para efeitos da aplicação do disposto no artigo 19.º do Código do IVA, pode deduzir-se ao imposto incidente sobre as operações tributáveis o imposto pago nas aquisições intracomunitárias de bens. </a:t>
            </a:r>
          </a:p>
          <a:p>
            <a:pPr marL="342900" indent="-342900">
              <a:defRPr/>
            </a:pPr>
            <a:endParaRPr lang="pt-PT" sz="1800" dirty="0"/>
          </a:p>
          <a:p>
            <a:pPr algn="just">
              <a:defRPr/>
            </a:pPr>
            <a:endParaRPr lang="pt-PT" sz="1800" dirty="0"/>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922BBAF5-6BCC-45C3-A78E-21D9E5ED3996}" type="slidenum">
              <a:rPr lang="pt-PT" sz="1400"/>
              <a:pPr/>
              <a:t>72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Aquisição </a:t>
            </a:r>
            <a:r>
              <a:rPr lang="pt-PT" b="1" dirty="0" err="1">
                <a:solidFill>
                  <a:srgbClr val="0066FF"/>
                </a:solidFill>
                <a:effectLst>
                  <a:outerShdw blurRad="38100" dist="38100" dir="2700000" algn="tl">
                    <a:srgbClr val="C0C0C0"/>
                  </a:outerShdw>
                </a:effectLst>
                <a:latin typeface="Lucida Sans Unicode" pitchFamily="34" charset="0"/>
              </a:rPr>
              <a:t>intracomunitaria</a:t>
            </a:r>
            <a:endParaRPr lang="pt-PT" b="1" i="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1.º  n.º </a:t>
            </a:r>
            <a:r>
              <a:rPr lang="pt-PT" b="1" dirty="0" smtClean="0">
                <a:solidFill>
                  <a:srgbClr val="0066FF"/>
                </a:solidFill>
                <a:effectLst>
                  <a:outerShdw blurRad="38100" dist="38100" dir="2700000" algn="tl">
                    <a:srgbClr val="C0C0C0"/>
                  </a:outerShdw>
                </a:effectLst>
                <a:latin typeface="Lucida Sans Unicode" pitchFamily="34" charset="0"/>
              </a:rPr>
              <a:t>1 c) </a:t>
            </a:r>
            <a:r>
              <a:rPr lang="pt-PT" b="1" dirty="0">
                <a:solidFill>
                  <a:srgbClr val="0066FF"/>
                </a:solidFill>
                <a:effectLst>
                  <a:outerShdw blurRad="38100" dist="38100" dir="2700000" algn="tl">
                    <a:srgbClr val="C0C0C0"/>
                  </a:outerShdw>
                </a:effectLst>
                <a:latin typeface="Lucida Sans Unicode" pitchFamily="34" charset="0"/>
              </a:rPr>
              <a:t>do CIVA e art.º1.º a) e </a:t>
            </a:r>
            <a:r>
              <a:rPr lang="pt-PT" b="1" dirty="0" smtClean="0">
                <a:solidFill>
                  <a:srgbClr val="0066FF"/>
                </a:solidFill>
                <a:effectLst>
                  <a:outerShdw blurRad="38100" dist="38100" dir="2700000" algn="tl">
                    <a:srgbClr val="C0C0C0"/>
                  </a:outerShdw>
                </a:effectLst>
                <a:latin typeface="Lucida Sans Unicode" pitchFamily="34" charset="0"/>
              </a:rPr>
              <a:t>art.º 17.º e </a:t>
            </a:r>
            <a:r>
              <a:rPr lang="pt-PT" b="1" dirty="0">
                <a:solidFill>
                  <a:srgbClr val="0066FF"/>
                </a:solidFill>
                <a:effectLst>
                  <a:outerShdw blurRad="38100" dist="38100" dir="2700000" algn="tl">
                    <a:srgbClr val="C0C0C0"/>
                  </a:outerShdw>
                </a:effectLst>
                <a:latin typeface="Lucida Sans Unicode" pitchFamily="34" charset="0"/>
              </a:rPr>
              <a:t>19.º n.º 1 do RITI</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OTOC – Fevereiro de 2012</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dissolv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9AC8A0E9-1CA1-40F0-BE5B-E7DEF7EB5DFE}" type="datetime1">
              <a:rPr lang="pt-PT" sz="1400"/>
              <a:pPr algn="l"/>
              <a:t>29-07-2015</a:t>
            </a:fld>
            <a:endParaRPr lang="pt-PT" sz="1400"/>
          </a:p>
        </p:txBody>
      </p:sp>
      <p:sp>
        <p:nvSpPr>
          <p:cNvPr id="1638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B7356FD7-FA29-495E-8149-CAF4F309C0F4}" type="slidenum">
              <a:rPr lang="pt-PT" sz="1400"/>
              <a:pPr/>
              <a:t>73</a:t>
            </a:fld>
            <a:endParaRPr lang="pt-PT" sz="1400"/>
          </a:p>
        </p:txBody>
      </p:sp>
      <p:sp>
        <p:nvSpPr>
          <p:cNvPr id="16388" name="Rectangle 2"/>
          <p:cNvSpPr>
            <a:spLocks noChangeArrowheads="1"/>
          </p:cNvSpPr>
          <p:nvPr/>
        </p:nvSpPr>
        <p:spPr bwMode="auto">
          <a:xfrm>
            <a:off x="323850" y="548681"/>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11/02/2012</a:t>
            </a:r>
          </a:p>
        </p:txBody>
      </p:sp>
      <p:sp>
        <p:nvSpPr>
          <p:cNvPr id="1638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639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6391" name="Text Box 5"/>
          <p:cNvSpPr txBox="1">
            <a:spLocks noChangeArrowheads="1"/>
          </p:cNvSpPr>
          <p:nvPr/>
        </p:nvSpPr>
        <p:spPr bwMode="auto">
          <a:xfrm>
            <a:off x="428625" y="836613"/>
            <a:ext cx="8501063" cy="6186309"/>
          </a:xfrm>
          <a:prstGeom prst="rect">
            <a:avLst/>
          </a:prstGeom>
          <a:noFill/>
          <a:ln w="9525">
            <a:noFill/>
            <a:miter lim="800000"/>
            <a:headEnd/>
            <a:tailEnd/>
          </a:ln>
        </p:spPr>
        <p:txBody>
          <a:bodyPr>
            <a:spAutoFit/>
          </a:bodyPr>
          <a:lstStyle/>
          <a:p>
            <a:endParaRPr lang="pt-PT" sz="1800" b="1" dirty="0">
              <a:solidFill>
                <a:srgbClr val="000000"/>
              </a:solidFill>
            </a:endParaRPr>
          </a:p>
          <a:p>
            <a:pPr algn="just"/>
            <a:r>
              <a:rPr lang="pt-PT" sz="2000" dirty="0" smtClean="0"/>
              <a:t>Dado </a:t>
            </a:r>
            <a:r>
              <a:rPr lang="pt-PT" sz="2000" dirty="0"/>
              <a:t>que só agora a TINTOL SA. começou a efetuar exportações, existem ainda dúvidas relativamente ao enquadramento fiscal em sede de IVA de algumas operações.</a:t>
            </a:r>
          </a:p>
          <a:p>
            <a:pPr algn="just"/>
            <a:endParaRPr lang="pt-PT" sz="2000" b="1" dirty="0"/>
          </a:p>
          <a:p>
            <a:pPr algn="just"/>
            <a:r>
              <a:rPr lang="pt-PT" sz="2000" b="1" dirty="0"/>
              <a:t>QUESTÃO 13.:</a:t>
            </a:r>
          </a:p>
          <a:p>
            <a:pPr algn="just"/>
            <a:r>
              <a:rPr lang="pt-PT" sz="2000" b="1" i="1" dirty="0"/>
              <a:t>Relativamente às matérias primas adquiridas e utilizadas na fabricação de tintas que serão exportadas, a TINTOL SA:</a:t>
            </a:r>
          </a:p>
          <a:p>
            <a:pPr algn="just"/>
            <a:endParaRPr lang="pt-PT" sz="2000" b="1" i="1" dirty="0"/>
          </a:p>
          <a:p>
            <a:pPr algn="just"/>
            <a:r>
              <a:rPr lang="pt-PT" sz="2000" b="1" i="1" dirty="0"/>
              <a:t>a) Pode deduzir o IVA respetivo.</a:t>
            </a:r>
          </a:p>
          <a:p>
            <a:pPr algn="just"/>
            <a:endParaRPr lang="pt-PT" sz="2000" b="1" i="1" dirty="0" smtClean="0"/>
          </a:p>
          <a:p>
            <a:pPr algn="just"/>
            <a:r>
              <a:rPr lang="pt-PT" sz="2000" b="1" i="1" dirty="0" smtClean="0"/>
              <a:t>b</a:t>
            </a:r>
            <a:r>
              <a:rPr lang="pt-PT" sz="2000" b="1" i="1" dirty="0"/>
              <a:t>) Não deverá suportar IVA naquelas compras, devendo para tal informar os fornecedores que as mesmas serão utilizadas na fabricação de tintas para exportação.</a:t>
            </a:r>
          </a:p>
          <a:p>
            <a:pPr algn="just"/>
            <a:endParaRPr lang="pt-PT" sz="2000" b="1" i="1" dirty="0" smtClean="0"/>
          </a:p>
          <a:p>
            <a:pPr algn="just"/>
            <a:r>
              <a:rPr lang="pt-PT" sz="2000" b="1" i="1" dirty="0" smtClean="0"/>
              <a:t>c</a:t>
            </a:r>
            <a:r>
              <a:rPr lang="pt-PT" sz="2000" b="1" i="1" dirty="0"/>
              <a:t>) Não pode deduzir o IVA, dado que não procederá à liquidação daquele imposto nas vendas para exportação.</a:t>
            </a:r>
          </a:p>
          <a:p>
            <a:pPr algn="just"/>
            <a:endParaRPr lang="pt-PT" sz="2000" b="1" i="1" dirty="0" smtClean="0"/>
          </a:p>
          <a:p>
            <a:pPr algn="just"/>
            <a:r>
              <a:rPr lang="pt-PT" sz="2000" b="1" i="1" dirty="0" smtClean="0"/>
              <a:t>d</a:t>
            </a:r>
            <a:r>
              <a:rPr lang="pt-PT" sz="2000" b="1" i="1" dirty="0"/>
              <a:t>) Nenhuma das anteriores.</a:t>
            </a:r>
            <a:endParaRPr lang="pt-PT" sz="2000" dirty="0"/>
          </a:p>
          <a:p>
            <a:endParaRPr lang="pt-PT" sz="1800" b="1" dirty="0"/>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5C916C02-8EAE-48ED-A581-69FF0959B4B7}" type="datetime1">
              <a:rPr lang="pt-PT" sz="1400"/>
              <a:pPr algn="l"/>
              <a:t>29-07-2015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A8644B98-A250-4099-B793-00CB5231D3F3}" type="slidenum">
              <a:rPr lang="pt-PT" sz="1400"/>
              <a:pPr/>
              <a:t>74</a:t>
            </a:fld>
            <a:endParaRPr lang="pt-PT" sz="1400"/>
          </a:p>
        </p:txBody>
      </p:sp>
      <p:sp>
        <p:nvSpPr>
          <p:cNvPr id="1741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11/02/2012</a:t>
            </a: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694112"/>
          </a:xfrm>
          <a:prstGeom prst="rect">
            <a:avLst/>
          </a:prstGeom>
          <a:noFill/>
          <a:ln w="9525">
            <a:noFill/>
            <a:miter lim="800000"/>
            <a:headEnd/>
            <a:tailEnd/>
          </a:ln>
        </p:spPr>
        <p:txBody>
          <a:bodyPr>
            <a:spAutoFit/>
          </a:bodyPr>
          <a:lstStyle/>
          <a:p>
            <a:pPr algn="ctr">
              <a:defRPr/>
            </a:pPr>
            <a:r>
              <a:rPr lang="pt-PT" sz="1800" b="1" i="1" dirty="0"/>
              <a:t>Artigo 19.º  - Direito à dedução</a:t>
            </a:r>
          </a:p>
          <a:p>
            <a:pPr>
              <a:defRPr/>
            </a:pPr>
            <a:endParaRPr lang="pt-PT" sz="1800" dirty="0"/>
          </a:p>
          <a:p>
            <a:pPr>
              <a:defRPr/>
            </a:pPr>
            <a:r>
              <a:rPr lang="pt-PT" sz="1800" dirty="0"/>
              <a:t>1 - Para apuramento do imposto devido, os sujeitos passivos deduzem, nos termos dos artigos seguintes, ao imposto incidente sobre as operações tributáveis que </a:t>
            </a:r>
            <a:r>
              <a:rPr lang="pt-PT" sz="1800" dirty="0" err="1"/>
              <a:t>efectuaram</a:t>
            </a:r>
            <a:r>
              <a:rPr lang="pt-PT" sz="1800" dirty="0"/>
              <a:t>: </a:t>
            </a:r>
          </a:p>
          <a:p>
            <a:pPr marL="342900" indent="-342900">
              <a:buFontTx/>
              <a:buAutoNum type="alphaLcParenR"/>
              <a:defRPr/>
            </a:pPr>
            <a:r>
              <a:rPr lang="pt-PT" sz="1800" dirty="0"/>
              <a:t>O imposto devido ou pago pela aquisição de bens e serviços a outros sujeitos passivos; </a:t>
            </a:r>
          </a:p>
          <a:p>
            <a:pPr>
              <a:defRPr/>
            </a:pPr>
            <a:endParaRPr lang="pt-PT" sz="1800" b="1" i="1" dirty="0"/>
          </a:p>
          <a:p>
            <a:pPr algn="ctr">
              <a:defRPr/>
            </a:pPr>
            <a:r>
              <a:rPr lang="pt-PT" sz="1800" b="1" i="1" dirty="0"/>
              <a:t>Artigo 20.º  - Operações que conferem o direito à dedução </a:t>
            </a:r>
            <a:r>
              <a:rPr lang="pt-PT" sz="1800" dirty="0"/>
              <a:t/>
            </a:r>
            <a:br>
              <a:rPr lang="pt-PT" sz="1800" dirty="0"/>
            </a:br>
            <a:endParaRPr lang="pt-PT" sz="1800" dirty="0"/>
          </a:p>
          <a:p>
            <a:pPr>
              <a:defRPr/>
            </a:pPr>
            <a:r>
              <a:rPr lang="pt-PT" sz="1800" dirty="0"/>
              <a:t>1 - Só pode deduzir-se o imposto que tenha incidido sobre bens ou serviços adquiridos, importados ou utilizados pelo sujeito passivo para a realização das operações seguintes: </a:t>
            </a:r>
          </a:p>
          <a:p>
            <a:pPr>
              <a:defRPr/>
            </a:pPr>
            <a:r>
              <a:rPr lang="pt-PT" sz="1800" dirty="0"/>
              <a:t>b) Transmissões de bens e prestações de serviços que consistam em: </a:t>
            </a:r>
          </a:p>
          <a:p>
            <a:pPr>
              <a:defRPr/>
            </a:pPr>
            <a:r>
              <a:rPr lang="pt-PT" sz="1800" dirty="0"/>
              <a:t>I) Exportações e operações isentas nos termos do artigo 14.º; </a:t>
            </a:r>
          </a:p>
          <a:p>
            <a:pPr marL="342900" indent="-342900" algn="ctr">
              <a:defRPr/>
            </a:pPr>
            <a:endParaRPr lang="pt-PT" sz="1800" b="1" dirty="0"/>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8C18729D-A80E-4FCF-8BBE-8B429161C2DC}" type="slidenum">
              <a:rPr lang="pt-PT" sz="1400"/>
              <a:pPr/>
              <a:t>75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sz="2000" dirty="0">
                <a:latin typeface="Arial" pitchFamily="34" charset="0"/>
                <a:cs typeface="Arial" pitchFamily="34" charset="0"/>
              </a:rPr>
              <a:t>		</a:t>
            </a:r>
            <a:r>
              <a:rPr lang="pt-PT" sz="2000" b="1" dirty="0" smtClean="0">
                <a:solidFill>
                  <a:srgbClr val="0066FF"/>
                </a:solidFill>
                <a:effectLst>
                  <a:outerShdw blurRad="38100" dist="38100" dir="2700000" algn="tl">
                    <a:srgbClr val="C0C0C0"/>
                  </a:outerShdw>
                </a:effectLst>
                <a:latin typeface="Lucida Sans Unicode" pitchFamily="34" charset="0"/>
              </a:rPr>
              <a:t>Justificação</a:t>
            </a:r>
            <a:r>
              <a:rPr lang="pt-PT" sz="2000" b="1" dirty="0">
                <a:solidFill>
                  <a:srgbClr val="0066FF"/>
                </a:solidFill>
                <a:effectLst>
                  <a:outerShdw blurRad="38100" dist="38100" dir="2700000" algn="tl">
                    <a:srgbClr val="C0C0C0"/>
                  </a:outerShdw>
                </a:effectLst>
                <a:latin typeface="Lucida Sans Unicode" pitchFamily="34" charset="0"/>
              </a:rPr>
              <a:t>: Imposto </a:t>
            </a:r>
            <a:r>
              <a:rPr lang="pt-PT" sz="2000" b="1" dirty="0" err="1">
                <a:solidFill>
                  <a:srgbClr val="0066FF"/>
                </a:solidFill>
                <a:effectLst>
                  <a:outerShdw blurRad="38100" dist="38100" dir="2700000" algn="tl">
                    <a:srgbClr val="C0C0C0"/>
                  </a:outerShdw>
                </a:effectLst>
                <a:latin typeface="Lucida Sans Unicode" pitchFamily="34" charset="0"/>
              </a:rPr>
              <a:t>dedutivel</a:t>
            </a:r>
            <a:endParaRPr lang="pt-PT" sz="20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Art.º 19.º  n.º 1 a) e art.º 20.º n.º 1 b) I  do </a:t>
            </a:r>
            <a:r>
              <a:rPr lang="pt-PT" sz="2000" b="1" dirty="0" smtClean="0">
                <a:solidFill>
                  <a:srgbClr val="0066FF"/>
                </a:solidFill>
                <a:effectLst>
                  <a:outerShdw blurRad="38100" dist="38100" dir="2700000" algn="tl">
                    <a:srgbClr val="C0C0C0"/>
                  </a:outerShdw>
                </a:effectLst>
                <a:latin typeface="Lucida Sans Unicode" pitchFamily="34" charset="0"/>
              </a:rPr>
              <a:t>CIVA</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Ver também art.º 6.º do Decreto-Lei 198/90</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OTOC – Fevereiro de 2012</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4E732B1F-5A00-4FFB-AF43-93433C35DD9C}" type="datetime1">
              <a:rPr lang="pt-PT" sz="1400"/>
              <a:pPr algn="l"/>
              <a:t>29-07-2015</a:t>
            </a:fld>
            <a:endParaRPr lang="pt-PT" sz="1400"/>
          </a:p>
        </p:txBody>
      </p:sp>
      <p:sp>
        <p:nvSpPr>
          <p:cNvPr id="1945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CE6A121B-8277-44E5-9EBC-B95D8F1DC590}" type="slidenum">
              <a:rPr lang="pt-PT" sz="1400"/>
              <a:pPr/>
              <a:t>76</a:t>
            </a:fld>
            <a:endParaRPr lang="pt-PT" sz="1400"/>
          </a:p>
        </p:txBody>
      </p:sp>
      <p:sp>
        <p:nvSpPr>
          <p:cNvPr id="19460"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11/02/2012</a:t>
            </a:r>
          </a:p>
        </p:txBody>
      </p:sp>
      <p:sp>
        <p:nvSpPr>
          <p:cNvPr id="1946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946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9463" name="Text Box 5"/>
          <p:cNvSpPr txBox="1">
            <a:spLocks noChangeArrowheads="1"/>
          </p:cNvSpPr>
          <p:nvPr/>
        </p:nvSpPr>
        <p:spPr bwMode="auto">
          <a:xfrm>
            <a:off x="428625" y="836613"/>
            <a:ext cx="8501063" cy="5539978"/>
          </a:xfrm>
          <a:prstGeom prst="rect">
            <a:avLst/>
          </a:prstGeom>
          <a:noFill/>
          <a:ln w="9525">
            <a:noFill/>
            <a:miter lim="800000"/>
            <a:headEnd/>
            <a:tailEnd/>
          </a:ln>
        </p:spPr>
        <p:txBody>
          <a:bodyPr>
            <a:spAutoFit/>
          </a:bodyPr>
          <a:lstStyle/>
          <a:p>
            <a:endParaRPr lang="pt-PT" sz="1800" b="1" dirty="0">
              <a:solidFill>
                <a:srgbClr val="000000"/>
              </a:solidFill>
            </a:endParaRPr>
          </a:p>
          <a:p>
            <a:pPr algn="l"/>
            <a:r>
              <a:rPr lang="pt-PT" b="1" dirty="0" smtClean="0"/>
              <a:t>Questão </a:t>
            </a:r>
            <a:r>
              <a:rPr lang="pt-PT" b="1" dirty="0"/>
              <a:t>26.:</a:t>
            </a:r>
          </a:p>
          <a:p>
            <a:endParaRPr lang="pt-PT" dirty="0"/>
          </a:p>
          <a:p>
            <a:pPr algn="just"/>
            <a:r>
              <a:rPr lang="pt-PT" dirty="0"/>
              <a:t>No caso de uma aquisição de um bem, em que é feito um desconto pelo facto de o pagamento ter sido efetuado de imediato:</a:t>
            </a:r>
          </a:p>
          <a:p>
            <a:pPr algn="just"/>
            <a:endParaRPr lang="pt-PT" dirty="0"/>
          </a:p>
          <a:p>
            <a:pPr algn="just"/>
            <a:r>
              <a:rPr lang="pt-PT" dirty="0"/>
              <a:t>a) O IVA incide sobre o valor ilíquido.</a:t>
            </a:r>
          </a:p>
          <a:p>
            <a:pPr algn="just"/>
            <a:endParaRPr lang="pt-PT" dirty="0"/>
          </a:p>
          <a:p>
            <a:pPr algn="just"/>
            <a:r>
              <a:rPr lang="pt-PT" dirty="0"/>
              <a:t>b) O IVA incide sobre o valor líquido.</a:t>
            </a:r>
          </a:p>
          <a:p>
            <a:pPr algn="just"/>
            <a:endParaRPr lang="pt-PT" dirty="0"/>
          </a:p>
          <a:p>
            <a:pPr algn="just"/>
            <a:r>
              <a:rPr lang="pt-PT" dirty="0"/>
              <a:t>c) O IVA pode incidir sobre o valor líquido ou sobre o valor ilíquido.</a:t>
            </a:r>
          </a:p>
          <a:p>
            <a:pPr algn="just"/>
            <a:endParaRPr lang="pt-PT" dirty="0"/>
          </a:p>
          <a:p>
            <a:pPr algn="just"/>
            <a:r>
              <a:rPr lang="pt-PT" dirty="0"/>
              <a:t>d) O IVA incide sobre o valor ilíquido, podendo ser feita a regularização respeitante ao desconto se o vendedor o pretender.</a:t>
            </a:r>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0CD47B05-5179-49B6-BBE2-303FDAB6E67D}" type="datetime1">
              <a:rPr lang="pt-PT" sz="1400"/>
              <a:pPr algn="l"/>
              <a:t>29-07-2015</a:t>
            </a:fld>
            <a:endParaRPr lang="pt-PT" sz="1400"/>
          </a:p>
        </p:txBody>
      </p:sp>
      <p:sp>
        <p:nvSpPr>
          <p:cNvPr id="2048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DFF34F80-CE5D-44EA-8F50-A57D77A0C317}" type="slidenum">
              <a:rPr lang="pt-PT" sz="1400"/>
              <a:pPr/>
              <a:t>77</a:t>
            </a:fld>
            <a:endParaRPr lang="pt-PT" sz="1400"/>
          </a:p>
        </p:txBody>
      </p:sp>
      <p:sp>
        <p:nvSpPr>
          <p:cNvPr id="20484"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11/02/2012</a:t>
            </a:r>
          </a:p>
        </p:txBody>
      </p:sp>
      <p:sp>
        <p:nvSpPr>
          <p:cNvPr id="2048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048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0487" name="Text Box 5"/>
          <p:cNvSpPr txBox="1">
            <a:spLocks noChangeArrowheads="1"/>
          </p:cNvSpPr>
          <p:nvPr/>
        </p:nvSpPr>
        <p:spPr bwMode="auto">
          <a:xfrm>
            <a:off x="428625" y="1357313"/>
            <a:ext cx="8501063" cy="3694112"/>
          </a:xfrm>
          <a:prstGeom prst="rect">
            <a:avLst/>
          </a:prstGeom>
          <a:noFill/>
          <a:ln w="9525">
            <a:noFill/>
            <a:miter lim="800000"/>
            <a:headEnd/>
            <a:tailEnd/>
          </a:ln>
        </p:spPr>
        <p:txBody>
          <a:bodyPr>
            <a:spAutoFit/>
          </a:bodyPr>
          <a:lstStyle/>
          <a:p>
            <a:pPr algn="ctr"/>
            <a:endParaRPr lang="pt-PT" sz="1800" b="1" dirty="0"/>
          </a:p>
          <a:p>
            <a:pPr algn="ctr"/>
            <a:r>
              <a:rPr lang="pt-PT" sz="1800" b="1" dirty="0"/>
              <a:t>Artigo 16.º  - Valor tributável nas operações internas</a:t>
            </a:r>
          </a:p>
          <a:p>
            <a:pPr algn="ctr"/>
            <a:endParaRPr lang="pt-PT" sz="1800" b="1" dirty="0"/>
          </a:p>
          <a:p>
            <a:pPr algn="just"/>
            <a:r>
              <a:rPr lang="pt-PT" sz="1800" dirty="0"/>
              <a:t>1 - Sem prejuízo do disposto nos </a:t>
            </a:r>
            <a:r>
              <a:rPr lang="pt-PT" sz="1800" dirty="0" err="1"/>
              <a:t>n.os</a:t>
            </a:r>
            <a:r>
              <a:rPr lang="pt-PT" sz="1800" dirty="0"/>
              <a:t> 2 e 10, o valor tributável das transmissões de bens e das prestações de serviços sujeitas a imposto é o valor da contraprestação obtida ou a obter do adquirente, do destinatário ou de um </a:t>
            </a:r>
            <a:r>
              <a:rPr lang="pt-PT" sz="1800" dirty="0" smtClean="0"/>
              <a:t>terceiro</a:t>
            </a:r>
          </a:p>
          <a:p>
            <a:pPr algn="just"/>
            <a:r>
              <a:rPr lang="pt-PT" sz="1800" dirty="0" smtClean="0"/>
              <a:t>……</a:t>
            </a:r>
            <a:endParaRPr lang="pt-PT" sz="1800" dirty="0"/>
          </a:p>
          <a:p>
            <a:pPr algn="just"/>
            <a:endParaRPr lang="pt-PT" sz="1800" b="1" dirty="0"/>
          </a:p>
          <a:p>
            <a:pPr algn="just"/>
            <a:r>
              <a:rPr lang="pt-PT" sz="1800" dirty="0"/>
              <a:t>6 - Do valor tributável referido no número anterior são excluídos: </a:t>
            </a:r>
          </a:p>
          <a:p>
            <a:pPr algn="just"/>
            <a:r>
              <a:rPr lang="pt-PT" sz="1800" dirty="0"/>
              <a:t/>
            </a:r>
            <a:br>
              <a:rPr lang="pt-PT" sz="1800" dirty="0"/>
            </a:br>
            <a:r>
              <a:rPr lang="pt-PT" sz="1800" dirty="0"/>
              <a:t>b) Os descontos, abatimentos e bónus concedidos; </a:t>
            </a:r>
          </a:p>
          <a:p>
            <a:pPr algn="just"/>
            <a:endParaRPr lang="pt-PT" sz="1800" b="1" dirty="0"/>
          </a:p>
          <a:p>
            <a:r>
              <a:rPr lang="pt-PT" sz="1800" dirty="0"/>
              <a:t> </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FE03F6B0-76A9-46BC-A8AB-974019913703}" type="slidenum">
              <a:rPr lang="pt-PT" sz="1400"/>
              <a:pPr/>
              <a:t>78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Base tributável</a:t>
            </a: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16.º  n.ºs 1 e 6 b) do CIVA</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OTOC – Fevereiro de 2012</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dissolv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C3B2BD9C-EE13-4F64-B19A-C1D6149527A3}" type="datetime1">
              <a:rPr lang="pt-PT" sz="1400"/>
              <a:pPr algn="l"/>
              <a:t>29-07-2015</a:t>
            </a:fld>
            <a:endParaRPr lang="pt-PT" sz="1400"/>
          </a:p>
        </p:txBody>
      </p:sp>
      <p:sp>
        <p:nvSpPr>
          <p:cNvPr id="2253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B4B00175-FFB5-487B-9ACE-D955109703ED}" type="slidenum">
              <a:rPr lang="pt-PT" sz="1400"/>
              <a:pPr/>
              <a:t>79</a:t>
            </a:fld>
            <a:endParaRPr lang="pt-PT" sz="1400"/>
          </a:p>
        </p:txBody>
      </p:sp>
      <p:sp>
        <p:nvSpPr>
          <p:cNvPr id="22532" name="Rectangle 2"/>
          <p:cNvSpPr>
            <a:spLocks noChangeArrowheads="1"/>
          </p:cNvSpPr>
          <p:nvPr/>
        </p:nvSpPr>
        <p:spPr bwMode="auto">
          <a:xfrm>
            <a:off x="323850" y="476673"/>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11/02/2012</a:t>
            </a:r>
          </a:p>
        </p:txBody>
      </p:sp>
      <p:sp>
        <p:nvSpPr>
          <p:cNvPr id="2253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253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2535" name="Text Box 5"/>
          <p:cNvSpPr txBox="1">
            <a:spLocks noChangeArrowheads="1"/>
          </p:cNvSpPr>
          <p:nvPr/>
        </p:nvSpPr>
        <p:spPr bwMode="auto">
          <a:xfrm>
            <a:off x="428625" y="836613"/>
            <a:ext cx="8501063" cy="5078313"/>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pPr algn="just"/>
            <a:r>
              <a:rPr lang="pt-PT" b="1" dirty="0" smtClean="0"/>
              <a:t>Questão </a:t>
            </a:r>
            <a:r>
              <a:rPr lang="pt-PT" b="1" dirty="0"/>
              <a:t>32.:</a:t>
            </a:r>
          </a:p>
          <a:p>
            <a:pPr algn="just"/>
            <a:endParaRPr lang="pt-PT" b="1" dirty="0"/>
          </a:p>
          <a:p>
            <a:pPr algn="just"/>
            <a:r>
              <a:rPr lang="pt-PT" dirty="0"/>
              <a:t>Para efeitos de IVA, o pagamento de rendas respeitantes a um contrato de locação de um bem imóvel:</a:t>
            </a:r>
          </a:p>
          <a:p>
            <a:pPr algn="just"/>
            <a:endParaRPr lang="pt-PT" dirty="0"/>
          </a:p>
          <a:p>
            <a:pPr algn="just"/>
            <a:r>
              <a:rPr lang="pt-PT" dirty="0"/>
              <a:t>a) Pode constituir uma transmissão de um bem.</a:t>
            </a:r>
          </a:p>
          <a:p>
            <a:pPr algn="just"/>
            <a:endParaRPr lang="pt-PT" dirty="0"/>
          </a:p>
          <a:p>
            <a:pPr algn="just"/>
            <a:r>
              <a:rPr lang="pt-PT" dirty="0"/>
              <a:t>b) Pode constituir uma prestação de serviços.</a:t>
            </a:r>
          </a:p>
          <a:p>
            <a:pPr algn="just"/>
            <a:endParaRPr lang="pt-PT" dirty="0"/>
          </a:p>
          <a:p>
            <a:pPr algn="just"/>
            <a:r>
              <a:rPr lang="pt-PT" dirty="0"/>
              <a:t>c) Não constitui prestações de serviços.</a:t>
            </a:r>
          </a:p>
          <a:p>
            <a:pPr algn="just"/>
            <a:endParaRPr lang="pt-PT" dirty="0"/>
          </a:p>
          <a:p>
            <a:pPr algn="just"/>
            <a:r>
              <a:rPr lang="pt-PT" dirty="0"/>
              <a:t>d) Constitui prestações de serviço.</a:t>
            </a: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7281504A-F33A-465E-9E42-F4DCF26A58AD}" type="datetime1">
              <a:rPr lang="pt-PT" sz="1400"/>
              <a:pPr algn="l"/>
              <a:t>29-07-2015</a:t>
            </a:fld>
            <a:endParaRPr lang="pt-PT" sz="1400"/>
          </a:p>
        </p:txBody>
      </p:sp>
      <p:sp>
        <p:nvSpPr>
          <p:cNvPr id="2355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B25742CA-67EE-498F-9272-A9B829764C1B}" type="slidenum">
              <a:rPr lang="pt-PT" sz="1400"/>
              <a:pPr/>
              <a:t>80</a:t>
            </a:fld>
            <a:endParaRPr lang="pt-PT" sz="1400"/>
          </a:p>
        </p:txBody>
      </p:sp>
      <p:sp>
        <p:nvSpPr>
          <p:cNvPr id="2355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11/02/2012</a:t>
            </a:r>
          </a:p>
        </p:txBody>
      </p:sp>
      <p:sp>
        <p:nvSpPr>
          <p:cNvPr id="2355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355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262432"/>
          </a:xfrm>
          <a:prstGeom prst="rect">
            <a:avLst/>
          </a:prstGeom>
          <a:noFill/>
          <a:ln w="9525">
            <a:noFill/>
            <a:miter lim="800000"/>
            <a:headEnd/>
            <a:tailEnd/>
          </a:ln>
        </p:spPr>
        <p:txBody>
          <a:bodyPr>
            <a:spAutoFit/>
          </a:bodyPr>
          <a:lstStyle/>
          <a:p>
            <a:pPr algn="ctr">
              <a:defRPr/>
            </a:pPr>
            <a:r>
              <a:rPr lang="pt-PT" sz="1600" b="1" i="1" dirty="0"/>
              <a:t>Artigo 3.º  - Conceito de transmissão de bens </a:t>
            </a:r>
            <a:br>
              <a:rPr lang="pt-PT" sz="1600" b="1" i="1" dirty="0"/>
            </a:br>
            <a:endParaRPr lang="pt-PT" sz="1600" dirty="0"/>
          </a:p>
          <a:p>
            <a:pPr>
              <a:defRPr/>
            </a:pPr>
            <a:r>
              <a:rPr lang="pt-PT" sz="1600" dirty="0"/>
              <a:t>1 - Considera-se, em geral, transmissão de bens a transferência onerosa de bens corpóreos por forma correspondente ao exercício do direito de propriedade. </a:t>
            </a:r>
          </a:p>
          <a:p>
            <a:pPr>
              <a:defRPr/>
            </a:pPr>
            <a:endParaRPr lang="pt-PT" sz="1600" dirty="0" smtClean="0"/>
          </a:p>
          <a:p>
            <a:pPr>
              <a:defRPr/>
            </a:pPr>
            <a:r>
              <a:rPr lang="pt-PT" sz="1600" dirty="0" smtClean="0"/>
              <a:t>3 </a:t>
            </a:r>
            <a:r>
              <a:rPr lang="pt-PT" sz="1600" dirty="0"/>
              <a:t>- Consideram-se ainda transmissões de bens, nos termos do n.º 1 deste artigo: </a:t>
            </a:r>
            <a:endParaRPr lang="pt-PT" sz="1600" dirty="0" smtClean="0"/>
          </a:p>
          <a:p>
            <a:pPr>
              <a:defRPr/>
            </a:pPr>
            <a:r>
              <a:rPr lang="pt-PT" sz="1600" dirty="0" smtClean="0"/>
              <a:t>..........</a:t>
            </a:r>
            <a:endParaRPr lang="pt-PT" sz="1600" dirty="0"/>
          </a:p>
          <a:p>
            <a:pPr algn="ctr">
              <a:defRPr/>
            </a:pPr>
            <a:r>
              <a:rPr lang="pt-PT" sz="1600" b="1" i="1" dirty="0"/>
              <a:t>Artigo 4.º  - Conceito de prestação de serviços </a:t>
            </a:r>
            <a:br>
              <a:rPr lang="pt-PT" sz="1600" b="1" i="1" dirty="0"/>
            </a:br>
            <a:endParaRPr lang="pt-PT" sz="1600" dirty="0"/>
          </a:p>
          <a:p>
            <a:pPr>
              <a:defRPr/>
            </a:pPr>
            <a:r>
              <a:rPr lang="pt-PT" sz="1600" dirty="0"/>
              <a:t>1 - São consideradas como prestações de serviços as operações </a:t>
            </a:r>
            <a:r>
              <a:rPr lang="pt-PT" sz="1600" dirty="0" err="1"/>
              <a:t>efectuadas</a:t>
            </a:r>
            <a:r>
              <a:rPr lang="pt-PT" sz="1600" dirty="0"/>
              <a:t> a título oneroso que não constituem transmissões, aquisições intracomunitárias ou importações de bens. </a:t>
            </a:r>
            <a:endParaRPr lang="pt-PT" sz="1600" dirty="0" smtClean="0"/>
          </a:p>
          <a:p>
            <a:pPr algn="ctr">
              <a:defRPr/>
            </a:pPr>
            <a:endParaRPr lang="pt-PT" sz="1600" b="1" i="1" dirty="0" smtClean="0"/>
          </a:p>
          <a:p>
            <a:pPr marL="342900" indent="-342900">
              <a:defRPr/>
            </a:pPr>
            <a:endParaRPr lang="pt-PT" sz="1400" dirty="0"/>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EFBC55E-4E47-4A13-A774-7539C715DFDE}" type="slidenum">
              <a:rPr lang="pt-PT" sz="1400"/>
              <a:pPr/>
              <a:t>81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Prestação de serviços</a:t>
            </a: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4.º  n.º </a:t>
            </a:r>
            <a:r>
              <a:rPr lang="pt-PT" b="1" dirty="0" smtClean="0">
                <a:solidFill>
                  <a:srgbClr val="0066FF"/>
                </a:solidFill>
                <a:effectLst>
                  <a:outerShdw blurRad="38100" dist="38100" dir="2700000" algn="tl">
                    <a:srgbClr val="C0C0C0"/>
                  </a:outerShdw>
                </a:effectLst>
                <a:latin typeface="Lucida Sans Unicode" pitchFamily="34" charset="0"/>
              </a:rPr>
              <a:t>1 e </a:t>
            </a:r>
            <a:r>
              <a:rPr lang="pt-PT" b="1" dirty="0">
                <a:solidFill>
                  <a:srgbClr val="0066FF"/>
                </a:solidFill>
                <a:effectLst>
                  <a:outerShdw blurRad="38100" dist="38100" dir="2700000" algn="tl">
                    <a:srgbClr val="C0C0C0"/>
                  </a:outerShdw>
                </a:effectLst>
                <a:latin typeface="Lucida Sans Unicode" pitchFamily="34" charset="0"/>
              </a:rPr>
              <a:t>art.º 3.º n.º </a:t>
            </a:r>
            <a:r>
              <a:rPr lang="pt-PT" b="1" dirty="0" smtClean="0">
                <a:solidFill>
                  <a:srgbClr val="0066FF"/>
                </a:solidFill>
                <a:effectLst>
                  <a:outerShdw blurRad="38100" dist="38100" dir="2700000" algn="tl">
                    <a:srgbClr val="C0C0C0"/>
                  </a:outerShdw>
                </a:effectLst>
                <a:latin typeface="Lucida Sans Unicode" pitchFamily="34" charset="0"/>
              </a:rPr>
              <a:t>3 </a:t>
            </a:r>
            <a:r>
              <a:rPr lang="pt-PT" b="1" dirty="0">
                <a:solidFill>
                  <a:srgbClr val="0066FF"/>
                </a:solidFill>
                <a:effectLst>
                  <a:outerShdw blurRad="38100" dist="38100" dir="2700000" algn="tl">
                    <a:srgbClr val="C0C0C0"/>
                  </a:outerShdw>
                </a:effectLst>
                <a:latin typeface="Lucida Sans Unicode" pitchFamily="34" charset="0"/>
              </a:rPr>
              <a:t>do CIVA à </a:t>
            </a:r>
            <a:r>
              <a:rPr lang="pt-PT" b="1" dirty="0" smtClean="0">
                <a:solidFill>
                  <a:srgbClr val="0066FF"/>
                </a:solidFill>
                <a:effectLst>
                  <a:outerShdw blurRad="38100" dist="38100" dir="2700000" algn="tl">
                    <a:srgbClr val="C0C0C0"/>
                  </a:outerShdw>
                </a:effectLst>
                <a:latin typeface="Lucida Sans Unicode" pitchFamily="34" charset="0"/>
              </a:rPr>
              <a:t>contrário</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Se for entre sujeitos passivos </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OTOC – Fevereiro de 2012</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theme/theme1.xml><?xml version="1.0" encoding="utf-8"?>
<a:theme xmlns:a="http://schemas.openxmlformats.org/drawingml/2006/main" name="SERENA">
  <a:themeElements>
    <a:clrScheme name="">
      <a:dk1>
        <a:srgbClr val="333333"/>
      </a:dk1>
      <a:lt1>
        <a:srgbClr val="A9BDA9"/>
      </a:lt1>
      <a:dk2>
        <a:srgbClr val="004C2B"/>
      </a:dk2>
      <a:lt2>
        <a:srgbClr val="578963"/>
      </a:lt2>
      <a:accent1>
        <a:srgbClr val="FFCCCC"/>
      </a:accent1>
      <a:accent2>
        <a:srgbClr val="B3E1B3"/>
      </a:accent2>
      <a:accent3>
        <a:srgbClr val="D1DBD1"/>
      </a:accent3>
      <a:accent4>
        <a:srgbClr val="2A2A2A"/>
      </a:accent4>
      <a:accent5>
        <a:srgbClr val="FFE2E2"/>
      </a:accent5>
      <a:accent6>
        <a:srgbClr val="A2CCA2"/>
      </a:accent6>
      <a:hlink>
        <a:srgbClr val="BDD7E5"/>
      </a:hlink>
      <a:folHlink>
        <a:srgbClr val="D2AAD2"/>
      </a:folHlink>
    </a:clrScheme>
    <a:fontScheme name="Tema do Offic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Tema do Office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Tema do Office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Tema do Office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SERENA</Template>
  <TotalTime>6208</TotalTime>
  <Words>4489</Words>
  <Application>Microsoft Office PowerPoint</Application>
  <PresentationFormat>Apresentação no Ecrã (4:3)</PresentationFormat>
  <Paragraphs>1118</Paragraphs>
  <Slides>81</Slides>
  <Notes>81</Notes>
  <HiddenSlides>0</HiddenSlides>
  <MMClips>0</MMClips>
  <ScaleCrop>false</ScaleCrop>
  <HeadingPairs>
    <vt:vector size="4" baseType="variant">
      <vt:variant>
        <vt:lpstr>Tema</vt:lpstr>
      </vt:variant>
      <vt:variant>
        <vt:i4>1</vt:i4>
      </vt:variant>
      <vt:variant>
        <vt:lpstr>Títulos dos diapositivos</vt:lpstr>
      </vt:variant>
      <vt:variant>
        <vt:i4>81</vt:i4>
      </vt:variant>
    </vt:vector>
  </HeadingPairs>
  <TitlesOfParts>
    <vt:vector size="82" baseType="lpstr">
      <vt:lpstr>SERENA</vt:lpstr>
      <vt:lpstr>  Curso de preparação para o  exame da OTOC</vt:lpstr>
      <vt:lpstr>Diapositivo 2</vt:lpstr>
      <vt:lpstr>Diapositivo 3</vt:lpstr>
      <vt:lpstr>Diapositivo 4</vt:lpstr>
      <vt:lpstr>Diapositivo 5</vt:lpstr>
      <vt:lpstr>Diapositivo 6</vt:lpstr>
      <vt:lpstr>Diapositivo 7</vt:lpstr>
      <vt:lpstr>Diapositivo 8</vt:lpstr>
      <vt:lpstr>Diapositivo 9</vt:lpstr>
      <vt:lpstr>Diapositivo 10</vt:lpstr>
      <vt:lpstr>Diapositivo 11</vt:lpstr>
      <vt:lpstr>Diapositivo 12</vt:lpstr>
      <vt:lpstr>Diapositivo 13</vt:lpstr>
      <vt:lpstr>Diapositivo 14</vt:lpstr>
      <vt:lpstr>Diapositivo 15</vt:lpstr>
      <vt:lpstr>Diapositivo 16</vt:lpstr>
      <vt:lpstr>Diapositivo 17</vt:lpstr>
      <vt:lpstr>Diapositivo 18</vt:lpstr>
      <vt:lpstr>Diapositivo 19</vt:lpstr>
      <vt:lpstr>Diapositivo 20</vt:lpstr>
      <vt:lpstr>Diapositivo 21</vt:lpstr>
      <vt:lpstr>Diapositivo 22</vt:lpstr>
      <vt:lpstr>Diapositivo 23</vt:lpstr>
      <vt:lpstr>Diapositivo 24</vt:lpstr>
      <vt:lpstr>Diapositivo 25</vt:lpstr>
      <vt:lpstr>Diapositivo 26</vt:lpstr>
      <vt:lpstr>Diapositivo 27</vt:lpstr>
      <vt:lpstr>Diapositivo 28</vt:lpstr>
      <vt:lpstr>Diapositivo 29</vt:lpstr>
      <vt:lpstr>Diapositivo 30</vt:lpstr>
      <vt:lpstr>Diapositivo 31</vt:lpstr>
      <vt:lpstr>Diapositivo 32</vt:lpstr>
      <vt:lpstr>Diapositivo 33</vt:lpstr>
      <vt:lpstr>Diapositivo 34</vt:lpstr>
      <vt:lpstr>Diapositivo 35</vt:lpstr>
      <vt:lpstr>Diapositivo 36</vt:lpstr>
      <vt:lpstr>Diapositivo 37</vt:lpstr>
      <vt:lpstr>Diapositivo 38</vt:lpstr>
      <vt:lpstr>Diapositivo 39</vt:lpstr>
      <vt:lpstr>Diapositivo 40</vt:lpstr>
      <vt:lpstr>Diapositivo 41</vt:lpstr>
      <vt:lpstr>Diapositivo 42</vt:lpstr>
      <vt:lpstr>Diapositivo 43</vt:lpstr>
      <vt:lpstr>Diapositivo 44</vt:lpstr>
      <vt:lpstr>Diapositivo 45</vt:lpstr>
      <vt:lpstr>Diapositivo 46</vt:lpstr>
      <vt:lpstr>Diapositivo 47</vt:lpstr>
      <vt:lpstr>Diapositivo 48</vt:lpstr>
      <vt:lpstr>Diapositivo 49</vt:lpstr>
      <vt:lpstr>Diapositivo 50</vt:lpstr>
      <vt:lpstr>Diapositivo 51</vt:lpstr>
      <vt:lpstr>Diapositivo 52</vt:lpstr>
      <vt:lpstr>Diapositivo 53</vt:lpstr>
      <vt:lpstr>Diapositivo 54</vt:lpstr>
      <vt:lpstr>Diapositivo 55</vt:lpstr>
      <vt:lpstr>Diapositivo 56</vt:lpstr>
      <vt:lpstr>Diapositivo 57</vt:lpstr>
      <vt:lpstr>Diapositivo 58</vt:lpstr>
      <vt:lpstr>Diapositivo 59</vt:lpstr>
      <vt:lpstr>Diapositivo 60</vt:lpstr>
      <vt:lpstr>Diapositivo 61</vt:lpstr>
      <vt:lpstr>Diapositivo 62</vt:lpstr>
      <vt:lpstr>Diapositivo 63</vt:lpstr>
      <vt:lpstr>Diapositivo 64</vt:lpstr>
      <vt:lpstr>Diapositivo 65</vt:lpstr>
      <vt:lpstr>Diapositivo 66</vt:lpstr>
      <vt:lpstr>Diapositivo 67</vt:lpstr>
      <vt:lpstr>Diapositivo 68</vt:lpstr>
      <vt:lpstr>Diapositivo 69</vt:lpstr>
      <vt:lpstr>Diapositivo 70</vt:lpstr>
      <vt:lpstr>Diapositivo 71</vt:lpstr>
      <vt:lpstr>Diapositivo 72</vt:lpstr>
      <vt:lpstr>Diapositivo 73</vt:lpstr>
      <vt:lpstr>Diapositivo 74</vt:lpstr>
      <vt:lpstr>Diapositivo 75</vt:lpstr>
      <vt:lpstr>Diapositivo 76</vt:lpstr>
      <vt:lpstr>Diapositivo 77</vt:lpstr>
      <vt:lpstr>Diapositivo 78</vt:lpstr>
      <vt:lpstr>Diapositivo 79</vt:lpstr>
      <vt:lpstr>Diapositivo 80</vt:lpstr>
      <vt:lpstr>Diapositivo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Diapositivo 1</dc:title>
  <dc:creator>Maria Reis</dc:creator>
  <cp:lastModifiedBy>Utilizador</cp:lastModifiedBy>
  <cp:revision>521</cp:revision>
  <dcterms:created xsi:type="dcterms:W3CDTF">2010-05-11T21:45:26Z</dcterms:created>
  <dcterms:modified xsi:type="dcterms:W3CDTF">2015-07-29T10:09:45Z</dcterms:modified>
</cp:coreProperties>
</file>