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83"/>
  </p:notesMasterIdLst>
  <p:sldIdLst>
    <p:sldId id="256" r:id="rId2"/>
    <p:sldId id="257" r:id="rId3"/>
    <p:sldId id="258" r:id="rId4"/>
    <p:sldId id="259" r:id="rId5"/>
    <p:sldId id="302" r:id="rId6"/>
    <p:sldId id="334" r:id="rId7"/>
    <p:sldId id="303" r:id="rId8"/>
    <p:sldId id="304" r:id="rId9"/>
    <p:sldId id="335" r:id="rId10"/>
    <p:sldId id="305" r:id="rId11"/>
    <p:sldId id="306" r:id="rId12"/>
    <p:sldId id="307" r:id="rId13"/>
    <p:sldId id="308" r:id="rId14"/>
    <p:sldId id="310" r:id="rId15"/>
    <p:sldId id="311" r:id="rId16"/>
    <p:sldId id="312" r:id="rId17"/>
    <p:sldId id="327" r:id="rId18"/>
    <p:sldId id="313" r:id="rId19"/>
    <p:sldId id="314" r:id="rId20"/>
    <p:sldId id="336" r:id="rId21"/>
    <p:sldId id="315" r:id="rId22"/>
    <p:sldId id="316" r:id="rId23"/>
    <p:sldId id="317" r:id="rId24"/>
    <p:sldId id="318" r:id="rId25"/>
    <p:sldId id="319" r:id="rId26"/>
    <p:sldId id="320" r:id="rId27"/>
    <p:sldId id="328" r:id="rId28"/>
    <p:sldId id="321" r:id="rId29"/>
    <p:sldId id="337" r:id="rId30"/>
    <p:sldId id="338" r:id="rId31"/>
    <p:sldId id="340" r:id="rId32"/>
    <p:sldId id="339" r:id="rId33"/>
    <p:sldId id="332" r:id="rId34"/>
    <p:sldId id="329" r:id="rId35"/>
    <p:sldId id="331" r:id="rId36"/>
    <p:sldId id="322" r:id="rId37"/>
    <p:sldId id="333" r:id="rId38"/>
    <p:sldId id="323" r:id="rId39"/>
    <p:sldId id="324" r:id="rId40"/>
    <p:sldId id="325" r:id="rId41"/>
    <p:sldId id="326" r:id="rId42"/>
    <p:sldId id="330" r:id="rId43"/>
    <p:sldId id="295" r:id="rId44"/>
    <p:sldId id="296" r:id="rId45"/>
    <p:sldId id="297" r:id="rId46"/>
    <p:sldId id="298" r:id="rId47"/>
    <p:sldId id="299" r:id="rId48"/>
    <p:sldId id="300" r:id="rId49"/>
    <p:sldId id="301" r:id="rId50"/>
    <p:sldId id="262" r:id="rId51"/>
    <p:sldId id="263" r:id="rId52"/>
    <p:sldId id="264" r:id="rId53"/>
    <p:sldId id="265" r:id="rId54"/>
    <p:sldId id="267" r:id="rId55"/>
    <p:sldId id="268" r:id="rId56"/>
    <p:sldId id="269" r:id="rId57"/>
    <p:sldId id="270" r:id="rId58"/>
    <p:sldId id="271" r:id="rId59"/>
    <p:sldId id="272" r:id="rId60"/>
    <p:sldId id="273" r:id="rId61"/>
    <p:sldId id="274" r:id="rId62"/>
    <p:sldId id="275" r:id="rId63"/>
    <p:sldId id="276" r:id="rId64"/>
    <p:sldId id="277" r:id="rId65"/>
    <p:sldId id="278" r:id="rId66"/>
    <p:sldId id="279" r:id="rId67"/>
    <p:sldId id="280" r:id="rId68"/>
    <p:sldId id="281" r:id="rId69"/>
    <p:sldId id="282" r:id="rId70"/>
    <p:sldId id="283" r:id="rId71"/>
    <p:sldId id="284" r:id="rId72"/>
    <p:sldId id="285" r:id="rId73"/>
    <p:sldId id="286" r:id="rId74"/>
    <p:sldId id="287" r:id="rId75"/>
    <p:sldId id="288" r:id="rId76"/>
    <p:sldId id="289" r:id="rId77"/>
    <p:sldId id="290" r:id="rId78"/>
    <p:sldId id="291" r:id="rId79"/>
    <p:sldId id="292" r:id="rId80"/>
    <p:sldId id="293" r:id="rId81"/>
    <p:sldId id="294" r:id="rId82"/>
  </p:sldIdLst>
  <p:sldSz cx="9144000" cy="6858000" type="screen4x3"/>
  <p:notesSz cx="6858000" cy="9144000"/>
  <p:defaultTextStyle>
    <a:defPPr>
      <a:defRPr lang="pt-P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1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pt-PT"/>
          </a:p>
        </p:txBody>
      </p:sp>
      <p:sp>
        <p:nvSpPr>
          <p:cNvPr id="3" name="Marcador de Posição da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9B88F3D-8E83-4683-8F6E-566EA088F8E0}" type="datetimeFigureOut">
              <a:rPr lang="pt-PT"/>
              <a:pPr>
                <a:defRPr/>
              </a:pPr>
              <a:t>17-12-2013</a:t>
            </a:fld>
            <a:endParaRPr lang="pt-PT"/>
          </a:p>
        </p:txBody>
      </p:sp>
      <p:sp>
        <p:nvSpPr>
          <p:cNvPr id="4" name="Marcador de Posição da Imagem do Diapositivo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pt-PT" noProof="0"/>
          </a:p>
        </p:txBody>
      </p:sp>
      <p:sp>
        <p:nvSpPr>
          <p:cNvPr id="5" name="Marcador de Posição de Nota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t-PT" noProof="0" smtClean="0"/>
              <a:t>Clique para editar os estilos</a:t>
            </a:r>
          </a:p>
          <a:p>
            <a:pPr lvl="1"/>
            <a:r>
              <a:rPr lang="pt-PT" noProof="0" smtClean="0"/>
              <a:t>Segundo nível</a:t>
            </a:r>
          </a:p>
          <a:p>
            <a:pPr lvl="2"/>
            <a:r>
              <a:rPr lang="pt-PT" noProof="0" smtClean="0"/>
              <a:t>Terceiro nível</a:t>
            </a:r>
          </a:p>
          <a:p>
            <a:pPr lvl="3"/>
            <a:r>
              <a:rPr lang="pt-PT" noProof="0" smtClean="0"/>
              <a:t>Quarto nível</a:t>
            </a:r>
          </a:p>
          <a:p>
            <a:pPr lvl="4"/>
            <a:r>
              <a:rPr lang="pt-PT" noProof="0" smtClean="0"/>
              <a:t>Quinto nível</a:t>
            </a:r>
            <a:endParaRPr lang="pt-PT" noProof="0"/>
          </a:p>
        </p:txBody>
      </p:sp>
      <p:sp>
        <p:nvSpPr>
          <p:cNvPr id="6" name="Marcador de Posição do Rodap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pt-PT"/>
          </a:p>
        </p:txBody>
      </p:sp>
      <p:sp>
        <p:nvSpPr>
          <p:cNvPr id="7" name="Marcador de Posição do Número do Diapositivo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2191F94C-A31D-4BD1-8B97-3D51BFBDF4DC}" type="slidenum">
              <a:rPr lang="pt-PT"/>
              <a:pPr>
                <a:defRPr/>
              </a:pPr>
              <a:t>‹nº›</a:t>
            </a:fld>
            <a:endParaRPr lang="pt-P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1741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1741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E4225D-4828-4ACE-90BF-72F5D4589E5A}" type="slidenum">
              <a:rPr lang="pt-PT"/>
              <a:pPr fontAlgn="base">
                <a:spcBef>
                  <a:spcPct val="0"/>
                </a:spcBef>
                <a:spcAft>
                  <a:spcPct val="0"/>
                </a:spcAft>
                <a:defRPr/>
              </a:pPr>
              <a:t>3</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584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174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C37932-1148-41FC-BC75-DD8B50A98604}" type="slidenum">
              <a:rPr lang="pt-PT"/>
              <a:pPr fontAlgn="base">
                <a:spcBef>
                  <a:spcPct val="0"/>
                </a:spcBef>
                <a:spcAft>
                  <a:spcPct val="0"/>
                </a:spcAft>
                <a:defRPr/>
              </a:pPr>
              <a:t>12</a:t>
            </a:fld>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789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379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F8D7C1-1EAD-4FD8-92A9-F7F09D3BDE98}" type="slidenum">
              <a:rPr lang="pt-PT"/>
              <a:pPr fontAlgn="base">
                <a:spcBef>
                  <a:spcPct val="0"/>
                </a:spcBef>
                <a:spcAft>
                  <a:spcPct val="0"/>
                </a:spcAft>
                <a:defRPr/>
              </a:pPr>
              <a:t>13</a:t>
            </a:fld>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993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789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9190F2-21AB-45AF-84B6-4AEA86EF5217}" type="slidenum">
              <a:rPr lang="pt-PT"/>
              <a:pPr fontAlgn="base">
                <a:spcBef>
                  <a:spcPct val="0"/>
                </a:spcBef>
                <a:spcAft>
                  <a:spcPct val="0"/>
                </a:spcAft>
                <a:defRPr/>
              </a:pPr>
              <a:t>14</a:t>
            </a:fld>
            <a:endParaRPr lang="pt-P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198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3993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962E1A-5C6B-4C60-A5CC-C1711F16425C}" type="slidenum">
              <a:rPr lang="pt-PT"/>
              <a:pPr fontAlgn="base">
                <a:spcBef>
                  <a:spcPct val="0"/>
                </a:spcBef>
                <a:spcAft>
                  <a:spcPct val="0"/>
                </a:spcAft>
                <a:defRPr/>
              </a:pPr>
              <a:t>15</a:t>
            </a:fld>
            <a:endParaRPr lang="pt-P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403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198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15A259-B73B-4188-8F39-795540BCDD87}" type="slidenum">
              <a:rPr lang="pt-PT"/>
              <a:pPr fontAlgn="base">
                <a:spcBef>
                  <a:spcPct val="0"/>
                </a:spcBef>
                <a:spcAft>
                  <a:spcPct val="0"/>
                </a:spcAft>
                <a:defRPr/>
              </a:pPr>
              <a:t>16</a:t>
            </a:fld>
            <a:endParaRPr lang="pt-P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608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6083"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E424A61-FB97-4770-80BA-760961E28557}" type="slidenum">
              <a:rPr lang="pt-PT" sz="1200">
                <a:latin typeface="Calibri" pitchFamily="34" charset="0"/>
              </a:rPr>
              <a:pPr algn="r"/>
              <a:t>17</a:t>
            </a:fld>
            <a:endParaRPr lang="pt-PT" sz="120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4813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403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74CEEB-A08C-492D-8E1E-F5D3FF205AB1}" type="slidenum">
              <a:rPr lang="pt-PT"/>
              <a:pPr fontAlgn="base">
                <a:spcBef>
                  <a:spcPct val="0"/>
                </a:spcBef>
                <a:spcAft>
                  <a:spcPct val="0"/>
                </a:spcAft>
                <a:defRPr/>
              </a:pPr>
              <a:t>18</a:t>
            </a:fld>
            <a:endParaRPr lang="pt-P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017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608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0E36FC-18A9-4715-BC70-D5E05962EA5A}" type="slidenum">
              <a:rPr lang="pt-PT"/>
              <a:pPr fontAlgn="base">
                <a:spcBef>
                  <a:spcPct val="0"/>
                </a:spcBef>
                <a:spcAft>
                  <a:spcPct val="0"/>
                </a:spcAft>
                <a:defRPr/>
              </a:pPr>
              <a:t>19</a:t>
            </a:fld>
            <a:endParaRPr lang="pt-P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133123"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6083"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6AE9AEB5-700A-45D2-8958-D9979347C05B}" type="slidenum">
              <a:rPr lang="pt-PT" sz="1200">
                <a:latin typeface="+mn-lt"/>
              </a:rPr>
              <a:pPr algn="r">
                <a:defRPr/>
              </a:pPr>
              <a:t>20</a:t>
            </a:fld>
            <a:endParaRPr lang="pt-PT" sz="1200">
              <a:latin typeface="+mn-l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222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4813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4A350F-43DB-4DE7-A794-23EA6CB53164}" type="slidenum">
              <a:rPr lang="pt-PT"/>
              <a:pPr fontAlgn="base">
                <a:spcBef>
                  <a:spcPct val="0"/>
                </a:spcBef>
                <a:spcAft>
                  <a:spcPct val="0"/>
                </a:spcAft>
                <a:defRPr/>
              </a:pPr>
              <a:t>21</a:t>
            </a:fld>
            <a:endParaRPr lang="pt-P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1945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1945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D1BD7F-0E62-401E-AAF3-72D96494C39F}" type="slidenum">
              <a:rPr lang="pt-PT"/>
              <a:pPr fontAlgn="base">
                <a:spcBef>
                  <a:spcPct val="0"/>
                </a:spcBef>
                <a:spcAft>
                  <a:spcPct val="0"/>
                </a:spcAft>
                <a:defRPr/>
              </a:pPr>
              <a:t>4</a:t>
            </a:fld>
            <a:endParaRPr lang="pt-P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427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017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51FC8CA-6A4A-4B57-B8DF-BB4F951B42C2}" type="slidenum">
              <a:rPr lang="pt-PT"/>
              <a:pPr fontAlgn="base">
                <a:spcBef>
                  <a:spcPct val="0"/>
                </a:spcBef>
                <a:spcAft>
                  <a:spcPct val="0"/>
                </a:spcAft>
                <a:defRPr/>
              </a:pPr>
              <a:t>22</a:t>
            </a:fld>
            <a:endParaRPr lang="pt-P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632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222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D96AF7E-6606-46DA-9F59-1A88EC5E4D34}" type="slidenum">
              <a:rPr lang="pt-PT"/>
              <a:pPr fontAlgn="base">
                <a:spcBef>
                  <a:spcPct val="0"/>
                </a:spcBef>
                <a:spcAft>
                  <a:spcPct val="0"/>
                </a:spcAft>
                <a:defRPr/>
              </a:pPr>
              <a:t>23</a:t>
            </a:fld>
            <a:endParaRPr lang="pt-P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5837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427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037861A-F394-426D-ABE9-ECB1BB74C98B}" type="slidenum">
              <a:rPr lang="pt-PT"/>
              <a:pPr fontAlgn="base">
                <a:spcBef>
                  <a:spcPct val="0"/>
                </a:spcBef>
                <a:spcAft>
                  <a:spcPct val="0"/>
                </a:spcAft>
                <a:defRPr/>
              </a:pPr>
              <a:t>24</a:t>
            </a:fld>
            <a:endParaRPr lang="pt-P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041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632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7CA0C0E-16C4-4FB0-89D7-D34F96BBD0E7}" type="slidenum">
              <a:rPr lang="pt-PT"/>
              <a:pPr fontAlgn="base">
                <a:spcBef>
                  <a:spcPct val="0"/>
                </a:spcBef>
                <a:spcAft>
                  <a:spcPct val="0"/>
                </a:spcAft>
                <a:defRPr/>
              </a:pPr>
              <a:t>25</a:t>
            </a:fld>
            <a:endParaRPr lang="pt-P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246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5837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5BC86A3-E9BA-4F49-86BA-392ED9C1C965}" type="slidenum">
              <a:rPr lang="pt-PT"/>
              <a:pPr fontAlgn="base">
                <a:spcBef>
                  <a:spcPct val="0"/>
                </a:spcBef>
                <a:spcAft>
                  <a:spcPct val="0"/>
                </a:spcAft>
                <a:defRPr/>
              </a:pPr>
              <a:t>26</a:t>
            </a:fld>
            <a:endParaRPr lang="pt-PT"/>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451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4515"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111E50E-1857-4E5C-B2F2-4EC313E87EFC}" type="slidenum">
              <a:rPr lang="pt-PT" sz="1200">
                <a:latin typeface="Calibri" pitchFamily="34" charset="0"/>
              </a:rPr>
              <a:pPr algn="r"/>
              <a:t>27</a:t>
            </a:fld>
            <a:endParaRPr lang="pt-PT" sz="1200">
              <a:latin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656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041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EEA731E-BBE2-4738-8900-FE8FAC612B72}" type="slidenum">
              <a:rPr lang="pt-PT"/>
              <a:pPr fontAlgn="base">
                <a:spcBef>
                  <a:spcPct val="0"/>
                </a:spcBef>
                <a:spcAft>
                  <a:spcPct val="0"/>
                </a:spcAft>
                <a:defRPr/>
              </a:pPr>
              <a:t>28</a:t>
            </a:fld>
            <a:endParaRPr lang="pt-PT"/>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6861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0419"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774975EC-1F4D-4A0E-B03D-824D72DBDE11}" type="slidenum">
              <a:rPr lang="pt-PT" sz="1200">
                <a:latin typeface="+mn-lt"/>
              </a:rPr>
              <a:pPr algn="r">
                <a:defRPr/>
              </a:pPr>
              <a:t>33</a:t>
            </a:fld>
            <a:endParaRPr lang="pt-PT" sz="1200">
              <a:latin typeface="+mn-lt"/>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065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0659"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F2305396-BFDF-4FD1-B179-7B02AA18998A}" type="slidenum">
              <a:rPr lang="pt-PT" sz="1200">
                <a:latin typeface="Calibri" pitchFamily="34" charset="0"/>
              </a:rPr>
              <a:pPr algn="r"/>
              <a:t>34</a:t>
            </a:fld>
            <a:endParaRPr lang="pt-PT" sz="1200">
              <a:latin typeface="Calibri"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270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2707"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B57A496C-1C17-4F35-8B6F-C9EBAD6B2EEF}" type="slidenum">
              <a:rPr lang="pt-PT" sz="1200">
                <a:latin typeface="Calibri" pitchFamily="34" charset="0"/>
              </a:rPr>
              <a:pPr algn="r"/>
              <a:t>35</a:t>
            </a:fld>
            <a:endParaRPr lang="pt-PT"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150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150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6236B8-5D5D-4555-A4A2-3BD2FEF1F11F}" type="slidenum">
              <a:rPr lang="pt-PT"/>
              <a:pPr fontAlgn="base">
                <a:spcBef>
                  <a:spcPct val="0"/>
                </a:spcBef>
                <a:spcAft>
                  <a:spcPct val="0"/>
                </a:spcAft>
                <a:defRPr/>
              </a:pPr>
              <a:t>5</a:t>
            </a:fld>
            <a:endParaRPr lang="pt-PT"/>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475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246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A1E5C7D-D32C-45B0-9BCE-1A656F9DDF2B}" type="slidenum">
              <a:rPr lang="pt-PT"/>
              <a:pPr fontAlgn="base">
                <a:spcBef>
                  <a:spcPct val="0"/>
                </a:spcBef>
                <a:spcAft>
                  <a:spcPct val="0"/>
                </a:spcAft>
                <a:defRPr/>
              </a:pPr>
              <a:t>36</a:t>
            </a:fld>
            <a:endParaRPr lang="pt-PT"/>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680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2467"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6CC983A2-2100-4AC3-976A-9E0CDFC71D18}" type="slidenum">
              <a:rPr lang="pt-PT" sz="1200">
                <a:latin typeface="+mn-lt"/>
              </a:rPr>
              <a:pPr algn="r">
                <a:defRPr/>
              </a:pPr>
              <a:t>37</a:t>
            </a:fld>
            <a:endParaRPr lang="pt-PT" sz="1200">
              <a:latin typeface="+mn-l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7885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451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ED97F70-DCC9-4120-A910-93388162C97F}" type="slidenum">
              <a:rPr lang="pt-PT"/>
              <a:pPr fontAlgn="base">
                <a:spcBef>
                  <a:spcPct val="0"/>
                </a:spcBef>
                <a:spcAft>
                  <a:spcPct val="0"/>
                </a:spcAft>
                <a:defRPr/>
              </a:pPr>
              <a:t>38</a:t>
            </a:fld>
            <a:endParaRPr lang="pt-PT"/>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089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656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B37923-D98B-4704-B173-53E70A5DABF0}" type="slidenum">
              <a:rPr lang="pt-PT"/>
              <a:pPr fontAlgn="base">
                <a:spcBef>
                  <a:spcPct val="0"/>
                </a:spcBef>
                <a:spcAft>
                  <a:spcPct val="0"/>
                </a:spcAft>
                <a:defRPr/>
              </a:pPr>
              <a:t>39</a:t>
            </a:fld>
            <a:endParaRPr lang="pt-PT"/>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294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6861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3F93FFA-9883-4635-BABF-93D7491EFF5A}" type="slidenum">
              <a:rPr lang="pt-PT"/>
              <a:pPr fontAlgn="base">
                <a:spcBef>
                  <a:spcPct val="0"/>
                </a:spcBef>
                <a:spcAft>
                  <a:spcPct val="0"/>
                </a:spcAft>
                <a:defRPr/>
              </a:pPr>
              <a:t>40</a:t>
            </a:fld>
            <a:endParaRPr lang="pt-PT"/>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499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065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77C02E1-8125-4E14-90AD-7D4F280400AB}" type="slidenum">
              <a:rPr lang="pt-PT"/>
              <a:pPr fontAlgn="base">
                <a:spcBef>
                  <a:spcPct val="0"/>
                </a:spcBef>
                <a:spcAft>
                  <a:spcPct val="0"/>
                </a:spcAft>
                <a:defRPr/>
              </a:pPr>
              <a:t>41</a:t>
            </a:fld>
            <a:endParaRPr lang="pt-PT"/>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704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87043" name="Marcador de Posição do Número do Diapositivo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C336274B-F236-4F1C-8A0D-6139EB456E60}" type="slidenum">
              <a:rPr lang="pt-PT" sz="1200">
                <a:latin typeface="Calibri" pitchFamily="34" charset="0"/>
              </a:rPr>
              <a:pPr algn="r"/>
              <a:t>42</a:t>
            </a:fld>
            <a:endParaRPr lang="pt-PT" sz="1200">
              <a:latin typeface="Calibri"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8909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2707"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EB9E64-9AAE-4143-95F9-CE214FF3B687}" type="slidenum">
              <a:rPr lang="pt-PT"/>
              <a:pPr fontAlgn="base">
                <a:spcBef>
                  <a:spcPct val="0"/>
                </a:spcBef>
                <a:spcAft>
                  <a:spcPct val="0"/>
                </a:spcAft>
                <a:defRPr/>
              </a:pPr>
              <a:t>43</a:t>
            </a:fld>
            <a:endParaRPr lang="pt-PT"/>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9113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475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21DB4A-7243-4283-A4CB-F3A2BD0BE69E}" type="slidenum">
              <a:rPr lang="pt-PT"/>
              <a:pPr fontAlgn="base">
                <a:spcBef>
                  <a:spcPct val="0"/>
                </a:spcBef>
                <a:spcAft>
                  <a:spcPct val="0"/>
                </a:spcAft>
                <a:defRPr/>
              </a:pPr>
              <a:t>44</a:t>
            </a:fld>
            <a:endParaRPr lang="pt-PT"/>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9318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680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35D54D-3725-42A2-B6B5-86208F0C494E}" type="slidenum">
              <a:rPr lang="pt-PT"/>
              <a:pPr fontAlgn="base">
                <a:spcBef>
                  <a:spcPct val="0"/>
                </a:spcBef>
                <a:spcAft>
                  <a:spcPct val="0"/>
                </a:spcAft>
                <a:defRPr/>
              </a:pPr>
              <a:t>45</a:t>
            </a:fld>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355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1507"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88F1FFEA-3BE0-4D31-90FA-CE23530898E1}" type="slidenum">
              <a:rPr lang="pt-PT" sz="1200">
                <a:latin typeface="+mn-lt"/>
              </a:rPr>
              <a:pPr algn="r">
                <a:defRPr/>
              </a:pPr>
              <a:t>6</a:t>
            </a:fld>
            <a:endParaRPr lang="pt-PT" sz="1200">
              <a:latin typeface="+mn-lt"/>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9523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7885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37A1DF-A281-4CFF-A1B9-8DC96E10456C}" type="slidenum">
              <a:rPr lang="pt-PT"/>
              <a:pPr fontAlgn="base">
                <a:spcBef>
                  <a:spcPct val="0"/>
                </a:spcBef>
                <a:spcAft>
                  <a:spcPct val="0"/>
                </a:spcAft>
                <a:defRPr/>
              </a:pPr>
              <a:t>46</a:t>
            </a:fld>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5602"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3555"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46BA7B-8018-470A-B1AC-38DE5474C9F0}" type="slidenum">
              <a:rPr lang="pt-PT"/>
              <a:pPr fontAlgn="base">
                <a:spcBef>
                  <a:spcPct val="0"/>
                </a:spcBef>
                <a:spcAft>
                  <a:spcPct val="0"/>
                </a:spcAft>
                <a:defRPr/>
              </a:pPr>
              <a:t>7</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7650"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5603"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9E67933-02F1-45FF-818E-180F99FF65E9}" type="slidenum">
              <a:rPr lang="pt-PT"/>
              <a:pPr fontAlgn="base">
                <a:spcBef>
                  <a:spcPct val="0"/>
                </a:spcBef>
                <a:spcAft>
                  <a:spcPct val="0"/>
                </a:spcAft>
                <a:defRPr/>
              </a:pPr>
              <a:t>8</a:t>
            </a:fld>
            <a:endParaRPr lang="pt-P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29698"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5603" name="Marcador de Posição do Número do Diapositivo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58A9040A-DB0D-41AD-ABEC-295B2DE59065}" type="slidenum">
              <a:rPr lang="pt-PT" sz="1200">
                <a:latin typeface="+mn-lt"/>
              </a:rPr>
              <a:pPr algn="r">
                <a:defRPr/>
              </a:pPr>
              <a:t>9</a:t>
            </a:fld>
            <a:endParaRPr lang="pt-PT" sz="120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1746"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7651"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53A29AB-AEFA-42E1-9288-7A8EFBAB0A15}" type="slidenum">
              <a:rPr lang="pt-PT"/>
              <a:pPr fontAlgn="base">
                <a:spcBef>
                  <a:spcPct val="0"/>
                </a:spcBef>
                <a:spcAft>
                  <a:spcPct val="0"/>
                </a:spcAft>
                <a:defRPr/>
              </a:pPr>
              <a:t>10</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Marcador de Posição da Imagem do Diapositivo 1"/>
          <p:cNvSpPr>
            <a:spLocks noGrp="1" noRot="1" noChangeAspect="1"/>
          </p:cNvSpPr>
          <p:nvPr>
            <p:ph type="sldImg"/>
          </p:nvPr>
        </p:nvSpPr>
        <p:spPr bwMode="auto">
          <a:noFill/>
          <a:ln>
            <a:solidFill>
              <a:srgbClr val="000000"/>
            </a:solidFill>
            <a:miter lim="800000"/>
            <a:headEnd/>
            <a:tailEnd/>
          </a:ln>
        </p:spPr>
      </p:sp>
      <p:sp>
        <p:nvSpPr>
          <p:cNvPr id="33794" name="Marcador de Posição de Nota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pt-PT" smtClean="0"/>
          </a:p>
        </p:txBody>
      </p:sp>
      <p:sp>
        <p:nvSpPr>
          <p:cNvPr id="29699" name="Marcador de Posição do Número do Diapositivo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A7545B-EC4C-4E51-89D5-CFFDB1550800}" type="slidenum">
              <a:rPr lang="pt-PT"/>
              <a:pPr fontAlgn="base">
                <a:spcBef>
                  <a:spcPct val="0"/>
                </a:spcBef>
                <a:spcAft>
                  <a:spcPct val="0"/>
                </a:spcAft>
                <a:defRPr/>
              </a:pPr>
              <a:t>11</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D52E62D1-876D-46F9-AB7B-E6527AEBBE60}"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5C542E87-042E-433A-A14D-C13403279261}" type="slidenum">
              <a:rPr lang="pt-PT"/>
              <a:pPr>
                <a:defRPr/>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CAA04FF0-C72F-4CA8-8D7E-D23CC9BC6619}"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5B49FBF3-0A31-4EC8-990A-472D230F974C}" type="slidenum">
              <a:rPr lang="pt-PT"/>
              <a:pPr>
                <a:defRPr/>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B1A6633F-885D-4A7D-B7EB-43D33CCFB8B8}"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86A05D81-9CCE-4474-AC08-FE640E42056C}" type="slidenum">
              <a:rPr lang="pt-PT"/>
              <a:pPr>
                <a:defRPr/>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2035ABC4-E661-405E-9522-4BCE6DEEEA63}"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8EA4277F-2FD4-4F4A-A310-5AEAA2E329E7}" type="slidenum">
              <a:rPr lang="pt-PT"/>
              <a:pPr>
                <a:defRPr/>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85836727-8BBA-4AFB-9CBD-7FC1ECCE9F47}" type="datetime1">
              <a:rPr lang="pt-PT"/>
              <a:pPr>
                <a:defRPr/>
              </a:pPr>
              <a:t>17-12-2013</a:t>
            </a:fld>
            <a:endParaRPr lang="pt-PT"/>
          </a:p>
        </p:txBody>
      </p:sp>
      <p:sp>
        <p:nvSpPr>
          <p:cNvPr id="5"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6" name="Marcador de Posição do Número do Diapositivo 5"/>
          <p:cNvSpPr>
            <a:spLocks noGrp="1"/>
          </p:cNvSpPr>
          <p:nvPr>
            <p:ph type="sldNum" sz="quarter" idx="12"/>
          </p:nvPr>
        </p:nvSpPr>
        <p:spPr/>
        <p:txBody>
          <a:bodyPr/>
          <a:lstStyle>
            <a:lvl1pPr>
              <a:defRPr/>
            </a:lvl1pPr>
          </a:lstStyle>
          <a:p>
            <a:pPr>
              <a:defRPr/>
            </a:pPr>
            <a:fld id="{986D453A-5CE1-4A28-8DBF-C9BE1A2FE6ED}" type="slidenum">
              <a:rPr lang="pt-PT"/>
              <a:pPr>
                <a:defRPr/>
              </a:pPr>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4F38AD0B-7FB3-4CCA-AD6E-3C2BE2B11410}" type="datetime1">
              <a:rPr lang="pt-PT"/>
              <a:pPr>
                <a:defRPr/>
              </a:pPr>
              <a:t>17-12-2013</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F9354281-DC4D-4523-AB8E-63238B60B0DF}" type="slidenum">
              <a:rPr lang="pt-PT"/>
              <a:pPr>
                <a:defRPr/>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0DC37686-A231-49B1-82E2-E09E0A9CCCF9}" type="datetime1">
              <a:rPr lang="pt-PT"/>
              <a:pPr>
                <a:defRPr/>
              </a:pPr>
              <a:t>17-12-2013</a:t>
            </a:fld>
            <a:endParaRPr lang="pt-PT"/>
          </a:p>
        </p:txBody>
      </p:sp>
      <p:sp>
        <p:nvSpPr>
          <p:cNvPr id="8"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9" name="Marcador de Posição do Número do Diapositivo 5"/>
          <p:cNvSpPr>
            <a:spLocks noGrp="1"/>
          </p:cNvSpPr>
          <p:nvPr>
            <p:ph type="sldNum" sz="quarter" idx="12"/>
          </p:nvPr>
        </p:nvSpPr>
        <p:spPr/>
        <p:txBody>
          <a:bodyPr/>
          <a:lstStyle>
            <a:lvl1pPr>
              <a:defRPr/>
            </a:lvl1pPr>
          </a:lstStyle>
          <a:p>
            <a:pPr>
              <a:defRPr/>
            </a:pPr>
            <a:fld id="{D118A635-2D2D-4ABD-A4A3-3DC0E9BB16FB}" type="slidenum">
              <a:rPr lang="pt-PT"/>
              <a:pPr>
                <a:defRPr/>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F7E9B5B7-FFBE-4091-B648-22ACF7CF3B98}" type="datetime1">
              <a:rPr lang="pt-PT"/>
              <a:pPr>
                <a:defRPr/>
              </a:pPr>
              <a:t>17-12-2013</a:t>
            </a:fld>
            <a:endParaRPr lang="pt-PT"/>
          </a:p>
        </p:txBody>
      </p:sp>
      <p:sp>
        <p:nvSpPr>
          <p:cNvPr id="4"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5" name="Marcador de Posição do Número do Diapositivo 5"/>
          <p:cNvSpPr>
            <a:spLocks noGrp="1"/>
          </p:cNvSpPr>
          <p:nvPr>
            <p:ph type="sldNum" sz="quarter" idx="12"/>
          </p:nvPr>
        </p:nvSpPr>
        <p:spPr/>
        <p:txBody>
          <a:bodyPr/>
          <a:lstStyle>
            <a:lvl1pPr>
              <a:defRPr/>
            </a:lvl1pPr>
          </a:lstStyle>
          <a:p>
            <a:pPr>
              <a:defRPr/>
            </a:pPr>
            <a:fld id="{0BBEC227-AC97-48F6-B083-64440F909FD3}" type="slidenum">
              <a:rPr lang="pt-PT"/>
              <a:pPr>
                <a:defRPr/>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EF5D936B-8A72-4CE8-8004-7C465C6DB4A2}" type="datetime1">
              <a:rPr lang="pt-PT"/>
              <a:pPr>
                <a:defRPr/>
              </a:pPr>
              <a:t>17-12-2013</a:t>
            </a:fld>
            <a:endParaRPr lang="pt-PT"/>
          </a:p>
        </p:txBody>
      </p:sp>
      <p:sp>
        <p:nvSpPr>
          <p:cNvPr id="3"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4" name="Marcador de Posição do Número do Diapositivo 5"/>
          <p:cNvSpPr>
            <a:spLocks noGrp="1"/>
          </p:cNvSpPr>
          <p:nvPr>
            <p:ph type="sldNum" sz="quarter" idx="12"/>
          </p:nvPr>
        </p:nvSpPr>
        <p:spPr/>
        <p:txBody>
          <a:bodyPr/>
          <a:lstStyle>
            <a:lvl1pPr>
              <a:defRPr/>
            </a:lvl1pPr>
          </a:lstStyle>
          <a:p>
            <a:pPr>
              <a:defRPr/>
            </a:pPr>
            <a:fld id="{EF527751-8F89-4B99-824C-1A866E8D7CDC}" type="slidenum">
              <a:rPr lang="pt-PT"/>
              <a:pPr>
                <a:defRPr/>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3E707352-6CE0-4614-98F0-B52C054EDF2E}" type="datetime1">
              <a:rPr lang="pt-PT"/>
              <a:pPr>
                <a:defRPr/>
              </a:pPr>
              <a:t>17-12-2013</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E3BB20C3-3134-4154-9A1C-DCD3BD128C4F}" type="slidenum">
              <a:rPr lang="pt-PT"/>
              <a:pPr>
                <a:defRPr/>
              </a:pPr>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D7D5C670-92C9-4875-B54F-A7ACD6E982D6}" type="datetime1">
              <a:rPr lang="pt-PT"/>
              <a:pPr>
                <a:defRPr/>
              </a:pPr>
              <a:t>17-12-2013</a:t>
            </a:fld>
            <a:endParaRPr lang="pt-PT"/>
          </a:p>
        </p:txBody>
      </p:sp>
      <p:sp>
        <p:nvSpPr>
          <p:cNvPr id="6" name="Marcador de Posição do Rodapé 4"/>
          <p:cNvSpPr>
            <a:spLocks noGrp="1"/>
          </p:cNvSpPr>
          <p:nvPr>
            <p:ph type="ftr" sz="quarter" idx="11"/>
          </p:nvPr>
        </p:nvSpPr>
        <p:spPr/>
        <p:txBody>
          <a:bodyPr/>
          <a:lstStyle>
            <a:lvl1pPr>
              <a:defRPr/>
            </a:lvl1pPr>
          </a:lstStyle>
          <a:p>
            <a:pPr>
              <a:defRPr/>
            </a:pPr>
            <a:r>
              <a:rPr lang="pt-PT"/>
              <a:t>Francisca Guiomar 2010</a:t>
            </a:r>
          </a:p>
        </p:txBody>
      </p:sp>
      <p:sp>
        <p:nvSpPr>
          <p:cNvPr id="7" name="Marcador de Posição do Número do Diapositivo 5"/>
          <p:cNvSpPr>
            <a:spLocks noGrp="1"/>
          </p:cNvSpPr>
          <p:nvPr>
            <p:ph type="sldNum" sz="quarter" idx="12"/>
          </p:nvPr>
        </p:nvSpPr>
        <p:spPr/>
        <p:txBody>
          <a:bodyPr/>
          <a:lstStyle>
            <a:lvl1pPr>
              <a:defRPr/>
            </a:lvl1pPr>
          </a:lstStyle>
          <a:p>
            <a:pPr>
              <a:defRPr/>
            </a:pPr>
            <a:fld id="{9E5F5F29-69B2-494A-A933-E1A5740F0B98}" type="slidenum">
              <a:rPr lang="pt-PT"/>
              <a:pPr>
                <a:defRPr/>
              </a:pPr>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84BF30FD-B1BC-4664-A955-8B86774FD986}" type="datetime1">
              <a:rPr lang="pt-PT"/>
              <a:pPr>
                <a:defRPr/>
              </a:pPr>
              <a:t>17-12-2013</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r>
              <a:rPr lang="pt-PT"/>
              <a:t>Francisca Guiomar 2010</a:t>
            </a:r>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998BBDA-B373-4455-B54D-96CB0165E3AE}" type="slidenum">
              <a:rPr lang="pt-PT"/>
              <a:pPr>
                <a:defRPr/>
              </a:pPr>
              <a:t>‹nº›</a:t>
            </a:fld>
            <a:endParaRPr lang="pt-PT"/>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iteforma.pt/site/docs/default.asp?Lingua=" TargetMode="External"/><Relationship Id="rId1" Type="http://schemas.openxmlformats.org/officeDocument/2006/relationships/slideLayout" Target="../slideLayouts/slideLayout1.xml"/><Relationship Id="rId4" Type="http://schemas.openxmlformats.org/officeDocument/2006/relationships/image" Target="http://www.citeforma.pt/site/imagens/logo_home_novo.gif"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iteforma.pt/site/docs/default.asp?Lingua=" TargetMode="External"/><Relationship Id="rId1" Type="http://schemas.openxmlformats.org/officeDocument/2006/relationships/slideLayout" Target="../slideLayouts/slideLayout2.xml"/><Relationship Id="rId4" Type="http://schemas.openxmlformats.org/officeDocument/2006/relationships/image" Target="http://www.citeforma.pt/site/imagens/logo_home_novo.gif"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wmf"/><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wmf"/><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wmf"/><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http://www.citeforma.pt/site/imagens/logo_home_novo.gif" TargetMode="External"/><Relationship Id="rId5" Type="http://schemas.openxmlformats.org/officeDocument/2006/relationships/image" Target="../media/image1.png"/><Relationship Id="rId4" Type="http://schemas.openxmlformats.org/officeDocument/2006/relationships/hyperlink" Target="http://www.citeforma.pt/site/docs/default.asp?Lingua="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http://www.citeforma.pt/site/imagens/logo_home_novo.gif" TargetMode="External"/><Relationship Id="rId5" Type="http://schemas.openxmlformats.org/officeDocument/2006/relationships/image" Target="../media/image1.png"/><Relationship Id="rId4" Type="http://schemas.openxmlformats.org/officeDocument/2006/relationships/hyperlink" Target="http://www.citeforma.pt/site/docs/default.asp?Lingua="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citeforma.pt/site/docs/default.asp?Lingua="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http://www.citeforma.pt/site/imagens/logo_home_novo.gif" TargetMode="Externa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ítulo 1"/>
          <p:cNvSpPr>
            <a:spLocks noGrp="1"/>
          </p:cNvSpPr>
          <p:nvPr>
            <p:ph type="ctrTitle"/>
          </p:nvPr>
        </p:nvSpPr>
        <p:spPr/>
        <p:txBody>
          <a:bodyPr/>
          <a:lstStyle/>
          <a:p>
            <a:pPr eaLnBrk="1" hangingPunct="1"/>
            <a:r>
              <a:rPr lang="pt-PT" smtClean="0"/>
              <a:t>Exame CTOC</a:t>
            </a:r>
          </a:p>
        </p:txBody>
      </p:sp>
      <p:sp>
        <p:nvSpPr>
          <p:cNvPr id="14338" name="Subtítulo 2"/>
          <p:cNvSpPr>
            <a:spLocks noGrp="1"/>
          </p:cNvSpPr>
          <p:nvPr>
            <p:ph type="subTitle" idx="1"/>
          </p:nvPr>
        </p:nvSpPr>
        <p:spPr/>
        <p:txBody>
          <a:bodyPr/>
          <a:lstStyle/>
          <a:p>
            <a:pPr eaLnBrk="1" hangingPunct="1"/>
            <a:r>
              <a:rPr lang="pt-PT" smtClean="0">
                <a:solidFill>
                  <a:srgbClr val="898989"/>
                </a:solidFill>
              </a:rPr>
              <a:t>Outubro 2011</a:t>
            </a:r>
          </a:p>
        </p:txBody>
      </p:sp>
      <p:pic>
        <p:nvPicPr>
          <p:cNvPr id="14339" name="Picture 6" descr="CITEFORMA - Centro de Formação Profissional dos Trabalhadores de Escritório, Comércio, Serviços e Novas Tecnologias">
            <a:hlinkClick r:id="rId2"/>
          </p:cNvPr>
          <p:cNvPicPr>
            <a:picLocks noChangeAspect="1" noChangeArrowheads="1"/>
          </p:cNvPicPr>
          <p:nvPr/>
        </p:nvPicPr>
        <p:blipFill>
          <a:blip r:embed="rId3" r:link="rId4" cstate="print"/>
          <a:srcRect/>
          <a:stretch>
            <a:fillRect/>
          </a:stretch>
        </p:blipFill>
        <p:spPr bwMode="auto">
          <a:xfrm>
            <a:off x="287338"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Marcador de Posição do Rodapé 4"/>
          <p:cNvSpPr>
            <a:spLocks noGrp="1"/>
          </p:cNvSpPr>
          <p:nvPr>
            <p:ph type="ftr" sz="quarter" idx="11"/>
          </p:nvPr>
        </p:nvSpPr>
        <p:spPr bwMode="auto">
          <a:noFill/>
          <a:ln>
            <a:miter lim="800000"/>
            <a:headEnd/>
            <a:tailEnd/>
          </a:ln>
        </p:spPr>
        <p:txBody>
          <a:bodyPr/>
          <a:lstStyle/>
          <a:p>
            <a:r>
              <a:rPr lang="pt-PT" sz="1800" smtClean="0"/>
              <a:t>Francisca Guiomar 2010</a:t>
            </a:r>
          </a:p>
        </p:txBody>
      </p:sp>
      <p:sp>
        <p:nvSpPr>
          <p:cNvPr id="9" name="Marcador de Posição do Número do Diapositivo 5"/>
          <p:cNvSpPr>
            <a:spLocks noGrp="1"/>
          </p:cNvSpPr>
          <p:nvPr>
            <p:ph type="sldNum" sz="quarter" idx="12"/>
          </p:nvPr>
        </p:nvSpPr>
        <p:spPr/>
        <p:txBody>
          <a:bodyPr wrap="square" numCol="1" anchorCtr="0" compatLnSpc="1">
            <a:prstTxWarp prst="textNoShape">
              <a:avLst/>
            </a:prstTxWarp>
          </a:bodyPr>
          <a:lstStyle/>
          <a:p>
            <a:pPr fontAlgn="base">
              <a:spcBef>
                <a:spcPct val="0"/>
              </a:spcBef>
              <a:spcAft>
                <a:spcPct val="0"/>
              </a:spcAft>
              <a:defRPr/>
            </a:pPr>
            <a:fld id="{EF4DB0FE-E018-4800-BA2E-19C605DF01E3}" type="slidenum">
              <a:rPr lang="pt-PT" sz="1800" smtClean="0">
                <a:solidFill>
                  <a:srgbClr val="898989"/>
                </a:solidFill>
              </a:rPr>
              <a:pPr fontAlgn="base">
                <a:spcBef>
                  <a:spcPct val="0"/>
                </a:spcBef>
                <a:spcAft>
                  <a:spcPct val="0"/>
                </a:spcAft>
                <a:defRPr/>
              </a:pPr>
              <a:t>10</a:t>
            </a:fld>
            <a:endParaRPr lang="pt-PT" sz="1800" smtClean="0">
              <a:solidFill>
                <a:srgbClr val="898989"/>
              </a:solidFill>
            </a:endParaRPr>
          </a:p>
        </p:txBody>
      </p:sp>
      <p:sp>
        <p:nvSpPr>
          <p:cNvPr id="30723" name="Marcador de Posição de Conteúdo 2"/>
          <p:cNvSpPr>
            <a:spLocks noGrp="1"/>
          </p:cNvSpPr>
          <p:nvPr>
            <p:ph idx="1"/>
          </p:nvPr>
        </p:nvSpPr>
        <p:spPr>
          <a:xfrm>
            <a:off x="457200" y="571500"/>
            <a:ext cx="8229600" cy="5554663"/>
          </a:xfrm>
        </p:spPr>
        <p:txBody>
          <a:bodyPr/>
          <a:lstStyle/>
          <a:p>
            <a:pPr algn="just"/>
            <a:r>
              <a:rPr lang="pt-PT" sz="2000" smtClean="0"/>
              <a:t>Com a celebração do contrato de leasing, a seguradora enviou o recibo do prémio de seguro anual das novas instalações (não inclui equipamentos e mobiliário), o qual foi pago de imediato pela All-Clean Lda.</a:t>
            </a:r>
          </a:p>
          <a:p>
            <a:pPr algn="just"/>
            <a:r>
              <a:rPr lang="pt-PT" sz="2000" smtClean="0"/>
              <a:t>QUESTÃO 6.:</a:t>
            </a:r>
          </a:p>
          <a:p>
            <a:pPr algn="just"/>
            <a:r>
              <a:rPr lang="pt-PT" sz="2000" smtClean="0"/>
              <a:t>Aquando do pagamento do referido prémio de seguro anual, a All-Clean Lda. deverá ter:</a:t>
            </a:r>
          </a:p>
          <a:p>
            <a:pPr algn="just"/>
            <a:r>
              <a:rPr lang="pt-PT" sz="2000" smtClean="0"/>
              <a:t>a) Debitado a conta 6263 – FSE – Seguros, pela totalidade do valor do prémio.</a:t>
            </a:r>
          </a:p>
          <a:p>
            <a:pPr algn="just"/>
            <a:r>
              <a:rPr lang="pt-PT" sz="2000" smtClean="0"/>
              <a:t>b) Debitado a conta 281 – Diferimentos – Gastos a reconhecer, pela totalidade do prémio.</a:t>
            </a:r>
          </a:p>
          <a:p>
            <a:pPr algn="just"/>
            <a:r>
              <a:rPr lang="pt-PT" sz="2000" smtClean="0"/>
              <a:t>c) Debitado a conta 6263 – FSE – Seguros, pela parte do prémio respeitante a 2011 e Debitado a conta 281 – Diferimentos – Gastos a reconhecer, pela parte do prémio respeitante a 2012.</a:t>
            </a:r>
          </a:p>
          <a:p>
            <a:pPr algn="just"/>
            <a:r>
              <a:rPr lang="pt-PT" sz="2000" smtClean="0"/>
              <a:t>d) Adicionado o valor do prémio do seguro ao valor do imóvel na conta 43-Activos Fixos Tangíveis.</a:t>
            </a:r>
          </a:p>
        </p:txBody>
      </p:sp>
      <p:sp>
        <p:nvSpPr>
          <p:cNvPr id="30724" name="Marcador de Posição do Rodapé 3"/>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r>
              <a:rPr lang="pt-PT">
                <a:solidFill>
                  <a:srgbClr val="898989"/>
                </a:solidFill>
                <a:latin typeface="Calibri" pitchFamily="34" charset="0"/>
              </a:rPr>
              <a:t>Francisca Guiomar 2010</a:t>
            </a:r>
          </a:p>
        </p:txBody>
      </p:sp>
      <p:sp>
        <p:nvSpPr>
          <p:cNvPr id="30725" name="Marcador de Posição do Número do Diapositivo 4"/>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647A453F-22BA-4D36-AAC8-F32430B25547}" type="slidenum">
              <a:rPr lang="pt-PT">
                <a:solidFill>
                  <a:srgbClr val="898989"/>
                </a:solidFill>
                <a:latin typeface="Calibri" pitchFamily="34" charset="0"/>
              </a:rPr>
              <a:pPr algn="r"/>
              <a:t>10</a:t>
            </a:fld>
            <a:endParaRPr lang="pt-PT">
              <a:solidFill>
                <a:srgbClr val="898989"/>
              </a:solidFill>
              <a:latin typeface="Calibri" pitchFamily="34" charset="0"/>
            </a:endParaRPr>
          </a:p>
        </p:txBody>
      </p:sp>
      <p:pic>
        <p:nvPicPr>
          <p:cNvPr id="3072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85750" y="6215063"/>
            <a:ext cx="2498725" cy="476250"/>
          </a:xfrm>
          <a:prstGeom prst="rect">
            <a:avLst/>
          </a:prstGeom>
          <a:noFill/>
          <a:ln w="9525">
            <a:noFill/>
            <a:miter lim="800000"/>
            <a:headEnd/>
            <a:tailEnd/>
          </a:ln>
        </p:spPr>
      </p:pic>
      <p:sp>
        <p:nvSpPr>
          <p:cNvPr id="7" name="Seta curvada à direita 6"/>
          <p:cNvSpPr/>
          <p:nvPr/>
        </p:nvSpPr>
        <p:spPr>
          <a:xfrm>
            <a:off x="323850" y="3860800"/>
            <a:ext cx="265113" cy="496888"/>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5BA72FE8-72C7-4108-87BF-C1BD370479E5}" type="slidenum">
              <a:rPr lang="pt-PT"/>
              <a:pPr>
                <a:defRPr/>
              </a:pPr>
              <a:t>11</a:t>
            </a:fld>
            <a:endParaRPr lang="pt-PT"/>
          </a:p>
        </p:txBody>
      </p:sp>
      <p:sp>
        <p:nvSpPr>
          <p:cNvPr id="32771" name="Marcador de Posição de Conteúdo 2"/>
          <p:cNvSpPr>
            <a:spLocks noGrp="1"/>
          </p:cNvSpPr>
          <p:nvPr>
            <p:ph idx="1"/>
          </p:nvPr>
        </p:nvSpPr>
        <p:spPr>
          <a:xfrm>
            <a:off x="179388" y="0"/>
            <a:ext cx="8785225" cy="6126163"/>
          </a:xfrm>
        </p:spPr>
        <p:txBody>
          <a:bodyPr/>
          <a:lstStyle/>
          <a:p>
            <a:pPr algn="just"/>
            <a:r>
              <a:rPr lang="pt-PT" sz="2000" smtClean="0"/>
              <a:t>Em julho de 2011, já após a mudança para as novas instalações, verificou-se um pequeno incêndio nas instalações da All-Clean Lda., motivado pela deficiente instalação de uma máquina. O Sr. José Silva não tinha tido tempo para efetuar a apólice do seguro. Em consequência desse incêndio, a máquina ficou definitivamente inutilizada e também ficaram estragados cerca de 100 toalhas de mesa e 400 guardanapos de um cliente, relativamente aos quais a All-Clean Lda. procede à respetiva substituição.</a:t>
            </a:r>
          </a:p>
          <a:p>
            <a:r>
              <a:rPr lang="pt-PT" sz="2000" smtClean="0"/>
              <a:t>QUESTÃO 8.:</a:t>
            </a:r>
          </a:p>
          <a:p>
            <a:r>
              <a:rPr lang="pt-PT" sz="2000" smtClean="0"/>
              <a:t>Relativamente à perda da máquina e das toalhas e guardanapos ardidos, a All-Clean Lda. deverá:</a:t>
            </a:r>
          </a:p>
          <a:p>
            <a:r>
              <a:rPr lang="pt-PT" sz="2000" smtClean="0"/>
              <a:t>a) Reconhecer um gasto não aceite fiscalmente em sede de IRC.</a:t>
            </a:r>
          </a:p>
          <a:p>
            <a:r>
              <a:rPr lang="pt-PT" sz="2000" smtClean="0"/>
              <a:t>b) Reconhecer um gasto aceite fiscalmente em sede de IRC, mas apenas no que respeita à máquina.</a:t>
            </a:r>
          </a:p>
          <a:p>
            <a:r>
              <a:rPr lang="pt-PT" sz="2000" smtClean="0"/>
              <a:t>c) Sujeitar a tributação autónoma à taxa de 10% o valor respeitante ao gasto incorrido, em consequência de não ter seguro actualizado.</a:t>
            </a:r>
          </a:p>
          <a:p>
            <a:r>
              <a:rPr lang="pt-PT" sz="2000" smtClean="0"/>
              <a:t>d) Sujeitar a tributação autónoma à taxa de 5% o valor respeitante ao gasto incorrido, em consequência de não ter seguro actualizado.</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AC889B1-6962-4BC2-866E-602AEFB44618}" type="slidenum">
              <a:rPr lang="pt-PT" sz="1200">
                <a:solidFill>
                  <a:schemeClr val="tx1">
                    <a:tint val="75000"/>
                  </a:schemeClr>
                </a:solidFill>
                <a:latin typeface="+mn-lt"/>
              </a:rPr>
              <a:pPr algn="r" fontAlgn="auto">
                <a:spcBef>
                  <a:spcPts val="0"/>
                </a:spcBef>
                <a:spcAft>
                  <a:spcPts val="0"/>
                </a:spcAft>
                <a:defRPr/>
              </a:pPr>
              <a:t>11</a:t>
            </a:fld>
            <a:endParaRPr lang="pt-PT" sz="1200">
              <a:solidFill>
                <a:schemeClr val="tx1">
                  <a:tint val="75000"/>
                </a:schemeClr>
              </a:solidFill>
              <a:latin typeface="+mn-lt"/>
            </a:endParaRPr>
          </a:p>
        </p:txBody>
      </p:sp>
      <p:pic>
        <p:nvPicPr>
          <p:cNvPr id="3277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p:nvPr/>
        </p:nvSpPr>
        <p:spPr>
          <a:xfrm>
            <a:off x="250825" y="3573463"/>
            <a:ext cx="265113" cy="496887"/>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Marcador de Posição do Rodapé 4"/>
          <p:cNvSpPr>
            <a:spLocks noGrp="1"/>
          </p:cNvSpPr>
          <p:nvPr>
            <p:ph type="ftr" sz="quarter" idx="11"/>
          </p:nvPr>
        </p:nvSpPr>
        <p:spPr bwMode="auto">
          <a:noFill/>
          <a:ln>
            <a:miter lim="800000"/>
            <a:headEnd/>
            <a:tailEnd/>
          </a:ln>
        </p:spPr>
        <p:txBody>
          <a:bodyPr/>
          <a:lstStyle/>
          <a:p>
            <a:r>
              <a:rPr lang="pt-PT" dirty="0" smtClean="0"/>
              <a:t>Francisca Guiomar 2010</a:t>
            </a:r>
          </a:p>
        </p:txBody>
      </p:sp>
      <p:sp>
        <p:nvSpPr>
          <p:cNvPr id="9" name="Marcador de Posição do Número do Diapositivo 5"/>
          <p:cNvSpPr>
            <a:spLocks noGrp="1"/>
          </p:cNvSpPr>
          <p:nvPr>
            <p:ph type="sldNum" sz="quarter" idx="12"/>
          </p:nvPr>
        </p:nvSpPr>
        <p:spPr/>
        <p:txBody>
          <a:bodyPr/>
          <a:lstStyle/>
          <a:p>
            <a:pPr>
              <a:defRPr/>
            </a:pPr>
            <a:fld id="{3B21FB25-7A41-43F3-87DB-C1D66A6CEFCC}" type="slidenum">
              <a:rPr lang="pt-PT"/>
              <a:pPr>
                <a:defRPr/>
              </a:pPr>
              <a:t>12</a:t>
            </a:fld>
            <a:endParaRPr lang="pt-PT"/>
          </a:p>
        </p:txBody>
      </p:sp>
      <p:sp>
        <p:nvSpPr>
          <p:cNvPr id="34819" name="Marcador de Posição de Conteúdo 2"/>
          <p:cNvSpPr>
            <a:spLocks noGrp="1"/>
          </p:cNvSpPr>
          <p:nvPr>
            <p:ph idx="1"/>
          </p:nvPr>
        </p:nvSpPr>
        <p:spPr>
          <a:xfrm>
            <a:off x="457200" y="571500"/>
            <a:ext cx="8229600" cy="5554663"/>
          </a:xfrm>
        </p:spPr>
        <p:txBody>
          <a:bodyPr/>
          <a:lstStyle/>
          <a:p>
            <a:r>
              <a:rPr lang="pt-PT" sz="2000" dirty="0" smtClean="0"/>
              <a:t>Ainda em </a:t>
            </a:r>
            <a:r>
              <a:rPr lang="pt-PT" sz="2000" dirty="0" err="1" smtClean="0"/>
              <a:t>julho</a:t>
            </a:r>
            <a:r>
              <a:rPr lang="pt-PT" sz="2000" dirty="0" smtClean="0"/>
              <a:t> de 2011 o Sr. José Silva procedeu à aquisição de uma nova máquina de lavar para substituir a que havia ardido, a qual começou a ser usada de imediato. Sabe-se que no Balanço em 2011-12-31 a nova máquina figurará pelo valor de 13.000euros (caso nada de extraordinário aconteça entretanto), que a sua vida útil estimada é de sete anos e o valor residual é nulo.</a:t>
            </a:r>
          </a:p>
          <a:p>
            <a:r>
              <a:rPr lang="pt-PT" sz="2000" dirty="0" smtClean="0"/>
              <a:t>QUESTÃO 9.:</a:t>
            </a:r>
          </a:p>
          <a:p>
            <a:r>
              <a:rPr lang="pt-PT" sz="2000" dirty="0" smtClean="0"/>
              <a:t>Com base naquelas informações e sabendo que a </a:t>
            </a:r>
            <a:r>
              <a:rPr lang="pt-PT" sz="2000" dirty="0" err="1" smtClean="0"/>
              <a:t>All-Clean</a:t>
            </a:r>
            <a:r>
              <a:rPr lang="pt-PT" sz="2000" dirty="0" smtClean="0"/>
              <a:t> Lda. adopta o método da linha recta (quotas constantes) em regime de duodécimos, conclui-se que o valor da depreciação da nova máquina contabilizada pela empresa em 2011 foi de:</a:t>
            </a:r>
          </a:p>
          <a:p>
            <a:r>
              <a:rPr lang="pt-PT" sz="2000" dirty="0" smtClean="0"/>
              <a:t>a) 1.000€.</a:t>
            </a:r>
          </a:p>
          <a:p>
            <a:r>
              <a:rPr lang="pt-PT" sz="2000" dirty="0" smtClean="0"/>
              <a:t>b) 2.000€.</a:t>
            </a:r>
          </a:p>
          <a:p>
            <a:r>
              <a:rPr lang="pt-PT" sz="2000" dirty="0" smtClean="0"/>
              <a:t>c) 928,5€.</a:t>
            </a:r>
          </a:p>
          <a:p>
            <a:r>
              <a:rPr lang="pt-PT" sz="2000" dirty="0" smtClean="0"/>
              <a:t>d) 1.857€.</a:t>
            </a:r>
          </a:p>
          <a:p>
            <a:r>
              <a:rPr lang="pt-PT" sz="2000" dirty="0" smtClean="0"/>
              <a:t>VA- (VA*0,1428/12*6)= 13.000</a:t>
            </a:r>
          </a:p>
          <a:p>
            <a:r>
              <a:rPr lang="pt-PT" sz="2000" dirty="0" smtClean="0"/>
              <a:t>14.000/7=2.000</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28F54C7-691B-4847-BD1D-679086EBD515}" type="slidenum">
              <a:rPr lang="pt-PT" sz="1200">
                <a:solidFill>
                  <a:schemeClr val="tx1">
                    <a:tint val="75000"/>
                  </a:schemeClr>
                </a:solidFill>
                <a:latin typeface="+mn-lt"/>
              </a:rPr>
              <a:pPr algn="r" fontAlgn="auto">
                <a:spcBef>
                  <a:spcPts val="0"/>
                </a:spcBef>
                <a:spcAft>
                  <a:spcPts val="0"/>
                </a:spcAft>
                <a:defRPr/>
              </a:pPr>
              <a:t>12</a:t>
            </a:fld>
            <a:endParaRPr lang="pt-PT" sz="1200">
              <a:solidFill>
                <a:schemeClr val="tx1">
                  <a:tint val="75000"/>
                </a:schemeClr>
              </a:solidFill>
              <a:latin typeface="+mn-lt"/>
            </a:endParaRPr>
          </a:p>
        </p:txBody>
      </p:sp>
      <p:pic>
        <p:nvPicPr>
          <p:cNvPr id="34822"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p:nvPr/>
        </p:nvSpPr>
        <p:spPr>
          <a:xfrm>
            <a:off x="179388" y="4868863"/>
            <a:ext cx="365125" cy="433387"/>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graphicFrame>
        <p:nvGraphicFramePr>
          <p:cNvPr id="30770" name="Group 50"/>
          <p:cNvGraphicFramePr>
            <a:graphicFrameLocks noGrp="1"/>
          </p:cNvGraphicFramePr>
          <p:nvPr/>
        </p:nvGraphicFramePr>
        <p:xfrm>
          <a:off x="3708400" y="4149725"/>
          <a:ext cx="4608513" cy="1308101"/>
        </p:xfrm>
        <a:graphic>
          <a:graphicData uri="http://schemas.openxmlformats.org/drawingml/2006/table">
            <a:tbl>
              <a:tblPr/>
              <a:tblGrid>
                <a:gridCol w="2952750"/>
                <a:gridCol w="1655763"/>
              </a:tblGrid>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PT" sz="2000" b="0" i="0" u="none" strike="noStrike" cap="none" normalizeH="0" baseline="0" dirty="0" smtClean="0">
                          <a:ln>
                            <a:noFill/>
                          </a:ln>
                          <a:solidFill>
                            <a:schemeClr val="tx1"/>
                          </a:solidFill>
                          <a:effectLst/>
                          <a:latin typeface="Arial" charset="0"/>
                          <a:cs typeface="Arial" charset="0"/>
                        </a:rPr>
                        <a:t>valor aquisição </a:t>
                      </a:r>
                      <a:endParaRPr kumimoji="0" lang="pt-PT" sz="20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pt-PT" sz="2000" b="0" i="0" u="none" strike="noStrike" cap="none" normalizeH="0" baseline="0" dirty="0" smtClean="0">
                          <a:ln>
                            <a:noFill/>
                          </a:ln>
                          <a:solidFill>
                            <a:schemeClr val="tx1"/>
                          </a:solidFill>
                          <a:effectLst/>
                          <a:latin typeface="Arial" charset="0"/>
                          <a:cs typeface="Arial" charset="0"/>
                        </a:rPr>
                        <a:t>14.000</a:t>
                      </a:r>
                      <a:endParaRPr kumimoji="0" lang="pt-PT" sz="20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49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PT" sz="2000" b="0" i="0" u="none" strike="noStrike" cap="none" normalizeH="0" baseline="0" smtClean="0">
                          <a:ln>
                            <a:noFill/>
                          </a:ln>
                          <a:solidFill>
                            <a:schemeClr val="tx1"/>
                          </a:solidFill>
                          <a:effectLst/>
                          <a:latin typeface="Arial" charset="0"/>
                          <a:cs typeface="Arial" charset="0"/>
                        </a:rPr>
                        <a:t>quota anual</a:t>
                      </a:r>
                      <a:endParaRPr kumimoji="0" lang="pt-PT"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pt-PT" sz="2000" b="0" i="0" u="none" strike="noStrike" cap="none" normalizeH="0" baseline="0" dirty="0" smtClean="0">
                          <a:ln>
                            <a:noFill/>
                          </a:ln>
                          <a:solidFill>
                            <a:schemeClr val="tx1"/>
                          </a:solidFill>
                          <a:effectLst/>
                          <a:latin typeface="Arial" charset="0"/>
                        </a:rPr>
                        <a:t>2.000</a:t>
                      </a: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pt-PT" sz="2000" b="0" i="0" u="none" strike="noStrike" cap="none" normalizeH="0" baseline="0" smtClean="0">
                          <a:ln>
                            <a:noFill/>
                          </a:ln>
                          <a:solidFill>
                            <a:schemeClr val="tx1"/>
                          </a:solidFill>
                          <a:effectLst/>
                          <a:latin typeface="Arial" charset="0"/>
                          <a:cs typeface="Arial" charset="0"/>
                        </a:rPr>
                        <a:t>quota relativa a 6 meses</a:t>
                      </a:r>
                      <a:endParaRPr kumimoji="0" lang="pt-PT" sz="2000" b="0" i="0" u="none" strike="noStrike" cap="none" normalizeH="0" baseline="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pt-PT" sz="2000" b="0" i="0" u="none" strike="noStrike" cap="none" normalizeH="0" baseline="0" dirty="0" smtClean="0">
                          <a:ln>
                            <a:noFill/>
                          </a:ln>
                          <a:solidFill>
                            <a:schemeClr val="tx1"/>
                          </a:solidFill>
                          <a:effectLst/>
                          <a:latin typeface="Arial" charset="0"/>
                          <a:cs typeface="Arial" charset="0"/>
                        </a:rPr>
                        <a:t>1.000</a:t>
                      </a:r>
                      <a:endParaRPr kumimoji="0" lang="pt-PT" sz="2000" b="0" i="0" u="none" strike="noStrike" cap="none" normalizeH="0" baseline="0" dirty="0" smtClean="0">
                        <a:ln>
                          <a:noFill/>
                        </a:ln>
                        <a:solidFill>
                          <a:schemeClr val="tx1"/>
                        </a:solidFill>
                        <a:effectLst/>
                        <a:latin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4838" name="Text Box 51"/>
          <p:cNvSpPr txBox="1">
            <a:spLocks noChangeArrowheads="1"/>
          </p:cNvSpPr>
          <p:nvPr/>
        </p:nvSpPr>
        <p:spPr bwMode="auto">
          <a:xfrm>
            <a:off x="2786050" y="6216650"/>
            <a:ext cx="6051550" cy="641350"/>
          </a:xfrm>
          <a:prstGeom prst="rect">
            <a:avLst/>
          </a:prstGeom>
          <a:noFill/>
          <a:ln w="9525">
            <a:noFill/>
            <a:miter lim="800000"/>
            <a:headEnd/>
            <a:tailEnd/>
          </a:ln>
        </p:spPr>
        <p:txBody>
          <a:bodyPr wrap="none">
            <a:spAutoFit/>
          </a:bodyPr>
          <a:lstStyle/>
          <a:p>
            <a:r>
              <a:rPr lang="pt-PT" dirty="0"/>
              <a:t>Os </a:t>
            </a:r>
            <a:r>
              <a:rPr lang="pt-PT" dirty="0" err="1"/>
              <a:t>ativos</a:t>
            </a:r>
            <a:r>
              <a:rPr lang="pt-PT" dirty="0"/>
              <a:t> fixos tangíveis são depreciados a partir da data </a:t>
            </a:r>
          </a:p>
          <a:p>
            <a:r>
              <a:rPr lang="pt-PT" dirty="0"/>
              <a:t>em que estão prontos para serem utilizados.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9618D2B6-9082-48AA-9140-F9F4B0200E53}" type="slidenum">
              <a:rPr lang="pt-PT"/>
              <a:pPr>
                <a:defRPr/>
              </a:pPr>
              <a:t>13</a:t>
            </a:fld>
            <a:endParaRPr lang="pt-PT"/>
          </a:p>
        </p:txBody>
      </p:sp>
      <p:sp>
        <p:nvSpPr>
          <p:cNvPr id="36867" name="Marcador de Posição de Conteúdo 2"/>
          <p:cNvSpPr>
            <a:spLocks noGrp="1"/>
          </p:cNvSpPr>
          <p:nvPr>
            <p:ph idx="1"/>
          </p:nvPr>
        </p:nvSpPr>
        <p:spPr>
          <a:xfrm>
            <a:off x="457200" y="571500"/>
            <a:ext cx="8229600" cy="5554663"/>
          </a:xfrm>
        </p:spPr>
        <p:txBody>
          <a:bodyPr/>
          <a:lstStyle/>
          <a:p>
            <a:pPr algn="just"/>
            <a:r>
              <a:rPr lang="pt-PT" sz="2400" smtClean="0"/>
              <a:t>Um cliente da All-Clean Lda. entrou em processo de insolvência. O saldo em dívida do cliente era de 6.000 euros, sendo que 4.000 euros se encontram cobertos por uma garantia bancária e 300 euros respeitam a juros.</a:t>
            </a:r>
          </a:p>
          <a:p>
            <a:r>
              <a:rPr lang="pt-PT" sz="2400" smtClean="0"/>
              <a:t>QUESTÃO 10.:</a:t>
            </a:r>
          </a:p>
          <a:p>
            <a:r>
              <a:rPr lang="pt-PT" sz="2400" smtClean="0"/>
              <a:t>O valor da perda por imparidade em clientes que deve ser reconhecida</a:t>
            </a:r>
          </a:p>
          <a:p>
            <a:r>
              <a:rPr lang="pt-PT" sz="2400" smtClean="0"/>
              <a:t>contabilisticamente pela All-Clean Lda.é de:</a:t>
            </a:r>
          </a:p>
          <a:p>
            <a:r>
              <a:rPr lang="pt-PT" sz="2400" smtClean="0"/>
              <a:t>a) 0€.</a:t>
            </a:r>
          </a:p>
          <a:p>
            <a:r>
              <a:rPr lang="pt-PT" sz="2400" smtClean="0"/>
              <a:t>b) 6.000€.</a:t>
            </a:r>
          </a:p>
          <a:p>
            <a:r>
              <a:rPr lang="pt-PT" sz="2400" smtClean="0"/>
              <a:t>c) 2.000€.</a:t>
            </a:r>
          </a:p>
          <a:p>
            <a:r>
              <a:rPr lang="pt-PT" sz="2400" smtClean="0"/>
              <a:t>d) 5.700€.</a:t>
            </a:r>
          </a:p>
          <a:p>
            <a:pPr>
              <a:buFont typeface="Arial" charset="0"/>
              <a:buNone/>
            </a:pPr>
            <a:endParaRPr lang="pt-PT" smtClean="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190565D-3408-4AE3-B2A8-64E944719C46}" type="slidenum">
              <a:rPr lang="pt-PT" sz="1200">
                <a:solidFill>
                  <a:schemeClr val="tx1">
                    <a:tint val="75000"/>
                  </a:schemeClr>
                </a:solidFill>
                <a:latin typeface="+mn-lt"/>
              </a:rPr>
              <a:pPr algn="r" fontAlgn="auto">
                <a:spcBef>
                  <a:spcPts val="0"/>
                </a:spcBef>
                <a:spcAft>
                  <a:spcPts val="0"/>
                </a:spcAft>
                <a:defRPr/>
              </a:pPr>
              <a:t>13</a:t>
            </a:fld>
            <a:endParaRPr lang="pt-PT" sz="1200">
              <a:solidFill>
                <a:schemeClr val="tx1">
                  <a:tint val="75000"/>
                </a:schemeClr>
              </a:solidFill>
              <a:latin typeface="+mn-lt"/>
            </a:endParaRPr>
          </a:p>
        </p:txBody>
      </p:sp>
      <p:pic>
        <p:nvPicPr>
          <p:cNvPr id="3687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179388" y="4652963"/>
            <a:ext cx="552450" cy="576262"/>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B91F2507-72C3-4765-9FC6-4966340EE552}" type="slidenum">
              <a:rPr lang="pt-PT"/>
              <a:pPr>
                <a:defRPr/>
              </a:pPr>
              <a:t>14</a:t>
            </a:fld>
            <a:endParaRPr lang="pt-PT"/>
          </a:p>
        </p:txBody>
      </p:sp>
      <p:sp>
        <p:nvSpPr>
          <p:cNvPr id="38915" name="Marcador de Posição de Conteúdo 2"/>
          <p:cNvSpPr>
            <a:spLocks noGrp="1"/>
          </p:cNvSpPr>
          <p:nvPr>
            <p:ph idx="1"/>
          </p:nvPr>
        </p:nvSpPr>
        <p:spPr>
          <a:xfrm>
            <a:off x="179388" y="571500"/>
            <a:ext cx="8785225" cy="5554663"/>
          </a:xfrm>
        </p:spPr>
        <p:txBody>
          <a:bodyPr/>
          <a:lstStyle/>
          <a:p>
            <a:pPr algn="just"/>
            <a:r>
              <a:rPr lang="pt-PT" sz="2000" smtClean="0"/>
              <a:t>Em setembro de 2011 surgiu a possibilidade da All-Clean Lda. adquirir por 50.000 euros as quotas representativas de 100% do capital social de uma pequena empresa concorrente, a LAVA&amp;PASSA, LDA, que está a atravessar graves dificuldades financeiras, apresentando capitais próprios negativos. O Sr. José Silva acha o negócio atrativo, pois aquela empresa tem na sua carteira de clientes alguns restaurantes e hotéis de referência da zona.</a:t>
            </a:r>
          </a:p>
          <a:p>
            <a:pPr algn="just"/>
            <a:r>
              <a:rPr lang="pt-PT" sz="2000" smtClean="0"/>
              <a:t>QUESTÃO 11.:</a:t>
            </a:r>
          </a:p>
          <a:p>
            <a:pPr algn="just"/>
            <a:r>
              <a:rPr lang="pt-PT" sz="2000" smtClean="0"/>
              <a:t>Caso a All-Clean Lda. adquira as quotas representativas de 100% do capital social da LAVA&amp;PASSA,Lda. este investimento deverá figurar no activo em 2011.12.31:</a:t>
            </a:r>
          </a:p>
          <a:p>
            <a:pPr algn="just"/>
            <a:r>
              <a:rPr lang="pt-PT" sz="2000" smtClean="0"/>
              <a:t>a) Pelo valor do custo.</a:t>
            </a:r>
          </a:p>
          <a:p>
            <a:pPr algn="just"/>
            <a:r>
              <a:rPr lang="pt-PT" sz="2000" smtClean="0"/>
              <a:t>b) Pelo valor que resultar da aplicação do Método da Equivalência Patrimonial.</a:t>
            </a:r>
          </a:p>
          <a:p>
            <a:pPr algn="just"/>
            <a:r>
              <a:rPr lang="pt-PT" sz="2000" smtClean="0"/>
              <a:t>c) Por zero, dado que a LAVA&amp;PASSA, Lda. tem capitais próprios negativos à data da aquisição.</a:t>
            </a:r>
          </a:p>
          <a:p>
            <a:pPr algn="just"/>
            <a:r>
              <a:rPr lang="pt-PT" sz="2000" smtClean="0"/>
              <a:t>d) Pelo valor dos capitais próprios da LAVA&amp;PASSA, Lda. à data de 2011.12.31</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B5A32F6-2BFB-4F95-A20C-616699C6DECE}" type="slidenum">
              <a:rPr lang="pt-PT" sz="1200">
                <a:solidFill>
                  <a:schemeClr val="tx1">
                    <a:tint val="75000"/>
                  </a:schemeClr>
                </a:solidFill>
                <a:latin typeface="+mn-lt"/>
              </a:rPr>
              <a:pPr algn="r" fontAlgn="auto">
                <a:spcBef>
                  <a:spcPts val="0"/>
                </a:spcBef>
                <a:spcAft>
                  <a:spcPts val="0"/>
                </a:spcAft>
                <a:defRPr/>
              </a:pPr>
              <a:t>14</a:t>
            </a:fld>
            <a:endParaRPr lang="pt-PT" sz="1200">
              <a:solidFill>
                <a:schemeClr val="tx1">
                  <a:tint val="75000"/>
                </a:schemeClr>
              </a:solidFill>
              <a:latin typeface="+mn-lt"/>
            </a:endParaRPr>
          </a:p>
        </p:txBody>
      </p:sp>
      <p:pic>
        <p:nvPicPr>
          <p:cNvPr id="3891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2" name="Seta curvada à direita 6"/>
          <p:cNvSpPr>
            <a:spLocks noChangeArrowheads="1"/>
          </p:cNvSpPr>
          <p:nvPr/>
        </p:nvSpPr>
        <p:spPr bwMode="auto">
          <a:xfrm>
            <a:off x="0" y="4149725"/>
            <a:ext cx="552450" cy="576263"/>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C8D85689-2252-42E2-A3DD-895CF83AA6DA}" type="slidenum">
              <a:rPr lang="pt-PT"/>
              <a:pPr>
                <a:defRPr/>
              </a:pPr>
              <a:t>15</a:t>
            </a:fld>
            <a:endParaRPr lang="pt-PT"/>
          </a:p>
        </p:txBody>
      </p:sp>
      <p:sp>
        <p:nvSpPr>
          <p:cNvPr id="40963" name="Marcador de Posição de Conteúdo 2"/>
          <p:cNvSpPr>
            <a:spLocks noGrp="1"/>
          </p:cNvSpPr>
          <p:nvPr>
            <p:ph idx="1"/>
          </p:nvPr>
        </p:nvSpPr>
        <p:spPr>
          <a:xfrm>
            <a:off x="395288" y="571500"/>
            <a:ext cx="8229600" cy="5554663"/>
          </a:xfrm>
        </p:spPr>
        <p:txBody>
          <a:bodyPr/>
          <a:lstStyle/>
          <a:p>
            <a:pPr algn="just"/>
            <a:r>
              <a:rPr lang="pt-PT" sz="2000" smtClean="0"/>
              <a:t>A qualidade dos serviços prestados pela All-Clean Lda. já ultrapassou fronteiras e o Sr. José Silva foi contactado por uma cadeia de hotéis com sede no sul de Espanha, mas ainda em locais suficientemente próximos de Portugal, para prestar serviços de lavagem de roupa desses hotéis.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F2B593B-4752-458C-8B80-7F1789CF9790}" type="slidenum">
              <a:rPr lang="pt-PT" sz="1200">
                <a:solidFill>
                  <a:schemeClr val="tx1">
                    <a:tint val="75000"/>
                  </a:schemeClr>
                </a:solidFill>
                <a:latin typeface="+mn-lt"/>
              </a:rPr>
              <a:pPr algn="r" fontAlgn="auto">
                <a:spcBef>
                  <a:spcPts val="0"/>
                </a:spcBef>
                <a:spcAft>
                  <a:spcPts val="0"/>
                </a:spcAft>
                <a:defRPr/>
              </a:pPr>
              <a:t>15</a:t>
            </a:fld>
            <a:endParaRPr lang="pt-PT" sz="1200">
              <a:solidFill>
                <a:schemeClr val="tx1">
                  <a:tint val="75000"/>
                </a:schemeClr>
              </a:solidFill>
              <a:latin typeface="+mn-lt"/>
            </a:endParaRPr>
          </a:p>
        </p:txBody>
      </p:sp>
      <p:pic>
        <p:nvPicPr>
          <p:cNvPr id="4096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3500438"/>
            <a:ext cx="552450" cy="576262"/>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
        <p:nvSpPr>
          <p:cNvPr id="40968" name="Rectangle 9"/>
          <p:cNvSpPr>
            <a:spLocks noChangeArrowheads="1"/>
          </p:cNvSpPr>
          <p:nvPr/>
        </p:nvSpPr>
        <p:spPr bwMode="auto">
          <a:xfrm>
            <a:off x="395288" y="1989138"/>
            <a:ext cx="8280400" cy="3444875"/>
          </a:xfrm>
          <a:prstGeom prst="rect">
            <a:avLst/>
          </a:prstGeom>
          <a:noFill/>
          <a:ln w="9525">
            <a:noFill/>
            <a:miter lim="800000"/>
            <a:headEnd/>
            <a:tailEnd/>
          </a:ln>
        </p:spPr>
        <p:txBody>
          <a:bodyPr>
            <a:spAutoFit/>
          </a:bodyPr>
          <a:lstStyle/>
          <a:p>
            <a:r>
              <a:rPr lang="pt-PT" sz="2000">
                <a:latin typeface="Calibri" pitchFamily="34" charset="0"/>
              </a:rPr>
              <a:t>QUESTÃO 12.:</a:t>
            </a:r>
          </a:p>
          <a:p>
            <a:endParaRPr lang="pt-PT" sz="2000">
              <a:latin typeface="Calibri" pitchFamily="34" charset="0"/>
            </a:endParaRPr>
          </a:p>
          <a:p>
            <a:pPr algn="just"/>
            <a:r>
              <a:rPr lang="pt-PT" sz="2000">
                <a:latin typeface="Calibri" pitchFamily="34" charset="0"/>
              </a:rPr>
              <a:t>Se a All-Clean Lda. prestar serviços de lavagem de roupa aos hotéis espanhóis,</a:t>
            </a:r>
          </a:p>
          <a:p>
            <a:pPr algn="just"/>
            <a:r>
              <a:rPr lang="pt-PT" sz="2000">
                <a:latin typeface="Calibri" pitchFamily="34" charset="0"/>
              </a:rPr>
              <a:t>a) Deverá obrigatoriamente liquidar o IVA em todos os serviços prestados aos hotéis espanhois.</a:t>
            </a:r>
          </a:p>
          <a:p>
            <a:pPr algn="just"/>
            <a:r>
              <a:rPr lang="pt-PT" sz="2000">
                <a:latin typeface="Calibri" pitchFamily="34" charset="0"/>
              </a:rPr>
              <a:t>b) Não deverá liquidar o IVA nos serviços prestados aos hotéis espanhóis, porque serão estes a liquidar este imposto em Espanha.</a:t>
            </a:r>
          </a:p>
          <a:p>
            <a:pPr algn="just"/>
            <a:r>
              <a:rPr lang="pt-PT" sz="2000">
                <a:latin typeface="Calibri" pitchFamily="34" charset="0"/>
              </a:rPr>
              <a:t>c) Não deverá liquidar o IVA porque os hotéis espanhóis têm a obrigação de liquidar e entregar o IVA ao estado português.</a:t>
            </a:r>
          </a:p>
          <a:p>
            <a:pPr algn="just"/>
            <a:r>
              <a:rPr lang="pt-PT" sz="2000">
                <a:latin typeface="Calibri" pitchFamily="34" charset="0"/>
              </a:rPr>
              <a:t>d) Como o IVA é devido em Espanha, a All-Clean Lda. deve entregar este imposto ao estado espanhol.</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Marcador de Posição do Rodapé 4"/>
          <p:cNvSpPr>
            <a:spLocks noGrp="1"/>
          </p:cNvSpPr>
          <p:nvPr>
            <p:ph type="ftr" sz="quarter" idx="11"/>
          </p:nvPr>
        </p:nvSpPr>
        <p:spPr bwMode="auto">
          <a:noFill/>
          <a:ln>
            <a:miter lim="800000"/>
            <a:headEnd/>
            <a:tailEnd/>
          </a:ln>
        </p:spPr>
        <p:txBody>
          <a:bodyPr/>
          <a:lstStyle/>
          <a:p>
            <a:r>
              <a:rPr lang="pt-PT" sz="1800" smtClean="0"/>
              <a:t>Francisca Guiomar 2010</a:t>
            </a:r>
          </a:p>
        </p:txBody>
      </p:sp>
      <p:sp>
        <p:nvSpPr>
          <p:cNvPr id="9" name="Marcador de Posição do Número do Diapositivo 5"/>
          <p:cNvSpPr>
            <a:spLocks noGrp="1"/>
          </p:cNvSpPr>
          <p:nvPr>
            <p:ph type="sldNum" sz="quarter" idx="12"/>
          </p:nvPr>
        </p:nvSpPr>
        <p:spPr/>
        <p:txBody>
          <a:bodyPr wrap="square" numCol="1" anchorCtr="0" compatLnSpc="1">
            <a:prstTxWarp prst="textNoShape">
              <a:avLst/>
            </a:prstTxWarp>
          </a:bodyPr>
          <a:lstStyle/>
          <a:p>
            <a:pPr fontAlgn="base">
              <a:spcBef>
                <a:spcPct val="0"/>
              </a:spcBef>
              <a:spcAft>
                <a:spcPct val="0"/>
              </a:spcAft>
              <a:defRPr/>
            </a:pPr>
            <a:fld id="{FCC7FD27-1B2D-45ED-A991-8C66E2790952}" type="slidenum">
              <a:rPr lang="pt-PT" sz="1800" smtClean="0">
                <a:solidFill>
                  <a:srgbClr val="898989"/>
                </a:solidFill>
              </a:rPr>
              <a:pPr fontAlgn="base">
                <a:spcBef>
                  <a:spcPct val="0"/>
                </a:spcBef>
                <a:spcAft>
                  <a:spcPct val="0"/>
                </a:spcAft>
                <a:defRPr/>
              </a:pPr>
              <a:t>16</a:t>
            </a:fld>
            <a:endParaRPr lang="pt-PT" sz="1800" smtClean="0">
              <a:solidFill>
                <a:srgbClr val="898989"/>
              </a:solidFill>
            </a:endParaRPr>
          </a:p>
        </p:txBody>
      </p:sp>
      <p:sp>
        <p:nvSpPr>
          <p:cNvPr id="43011" name="Marcador de Posição de Conteúdo 2"/>
          <p:cNvSpPr>
            <a:spLocks noGrp="1"/>
          </p:cNvSpPr>
          <p:nvPr>
            <p:ph idx="1"/>
          </p:nvPr>
        </p:nvSpPr>
        <p:spPr>
          <a:xfrm>
            <a:off x="457200" y="571500"/>
            <a:ext cx="8229600" cy="5554663"/>
          </a:xfrm>
        </p:spPr>
        <p:txBody>
          <a:bodyPr/>
          <a:lstStyle/>
          <a:p>
            <a:pPr algn="just"/>
            <a:r>
              <a:rPr lang="pt-PT" sz="2000" smtClean="0"/>
              <a:t>Na busca por uma melhor organização da empresa e com vista a utilizar-se a contabilidade como um instrumento de gestão, o Sr. José Silva foi falar com o TOC sobre a implementação de um sistema de contabilidade analítica. Nesta conversa o TOC referiu a possibilidade de se implementar um sistema de custeio racional.</a:t>
            </a:r>
          </a:p>
          <a:p>
            <a:pPr algn="just"/>
            <a:r>
              <a:rPr lang="pt-PT" sz="2000" smtClean="0"/>
              <a:t>QUESTÃO 13.:</a:t>
            </a:r>
          </a:p>
          <a:p>
            <a:pPr algn="just"/>
            <a:r>
              <a:rPr lang="pt-PT" sz="2000" smtClean="0"/>
              <a:t>O sistema de custeio racional caracteriza-se por:</a:t>
            </a:r>
          </a:p>
          <a:p>
            <a:pPr algn="just"/>
            <a:r>
              <a:rPr lang="pt-PT" sz="2000" smtClean="0"/>
              <a:t>a) Os montantes dos gastos fabris indirectos serem integralmente imputados directamente aos objectos de custos.</a:t>
            </a:r>
          </a:p>
          <a:p>
            <a:pPr algn="just"/>
            <a:r>
              <a:rPr lang="pt-PT" sz="2000" smtClean="0"/>
              <a:t>b) Não se encontrar previsto no modelo de normalização contabilística.</a:t>
            </a:r>
          </a:p>
          <a:p>
            <a:pPr algn="just"/>
            <a:r>
              <a:rPr lang="pt-PT" sz="2000" smtClean="0"/>
              <a:t>c) Os gastos fabris de natureza fixa são imputados com base na capacidade normal das instalações de produção.</a:t>
            </a:r>
          </a:p>
          <a:p>
            <a:pPr algn="just"/>
            <a:r>
              <a:rPr lang="pt-PT" sz="2000" smtClean="0"/>
              <a:t>d) Todas as anteriores são falsas.</a:t>
            </a:r>
          </a:p>
          <a:p>
            <a:pPr algn="just"/>
            <a:r>
              <a:rPr lang="pt-PT" sz="2000" smtClean="0"/>
              <a:t>Ainda no âmbito desta conversa sobre contabilidade analítica</a:t>
            </a:r>
          </a:p>
        </p:txBody>
      </p:sp>
      <p:sp>
        <p:nvSpPr>
          <p:cNvPr id="43012" name="Marcador de Posição do Rodapé 3"/>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r>
              <a:rPr lang="pt-PT">
                <a:solidFill>
                  <a:srgbClr val="898989"/>
                </a:solidFill>
                <a:latin typeface="Calibri" pitchFamily="34" charset="0"/>
              </a:rPr>
              <a:t>Francisca Guiomar 2010</a:t>
            </a:r>
          </a:p>
        </p:txBody>
      </p:sp>
      <p:sp>
        <p:nvSpPr>
          <p:cNvPr id="43013" name="Marcador de Posição do Número do Diapositivo 4"/>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2C78D127-1D43-4E6F-A068-9344B592CBAD}" type="slidenum">
              <a:rPr lang="pt-PT">
                <a:solidFill>
                  <a:srgbClr val="898989"/>
                </a:solidFill>
                <a:latin typeface="Calibri" pitchFamily="34" charset="0"/>
              </a:rPr>
              <a:pPr algn="r"/>
              <a:t>16</a:t>
            </a:fld>
            <a:endParaRPr lang="pt-PT">
              <a:solidFill>
                <a:srgbClr val="898989"/>
              </a:solidFill>
              <a:latin typeface="Calibri" pitchFamily="34" charset="0"/>
            </a:endParaRPr>
          </a:p>
        </p:txBody>
      </p:sp>
      <p:pic>
        <p:nvPicPr>
          <p:cNvPr id="4301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179388" y="3933825"/>
            <a:ext cx="552450" cy="576263"/>
          </a:xfrm>
          <a:prstGeom prst="curvedRightArrow">
            <a:avLst>
              <a:gd name="adj1" fmla="val 1236"/>
              <a:gd name="adj2" fmla="val 52155"/>
              <a:gd name="adj3" fmla="val 19685"/>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32" name="Marcador de Posição do Número do Diapositivo 5"/>
          <p:cNvSpPr>
            <a:spLocks noGrp="1"/>
          </p:cNvSpPr>
          <p:nvPr>
            <p:ph type="sldNum" sz="quarter" idx="12"/>
          </p:nvPr>
        </p:nvSpPr>
        <p:spPr/>
        <p:txBody>
          <a:bodyPr/>
          <a:lstStyle/>
          <a:p>
            <a:pPr>
              <a:defRPr/>
            </a:pPr>
            <a:fld id="{7ADB6948-20A4-4EB1-96C7-044463A9B216}" type="slidenum">
              <a:rPr lang="pt-PT"/>
              <a:pPr>
                <a:defRPr/>
              </a:pPr>
              <a:t>17</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829F2F9-FEAE-4B95-8440-E3A9288E8CAC}" type="slidenum">
              <a:rPr lang="pt-PT" sz="1200">
                <a:solidFill>
                  <a:schemeClr val="tx1">
                    <a:tint val="75000"/>
                  </a:schemeClr>
                </a:solidFill>
                <a:latin typeface="+mn-lt"/>
              </a:rPr>
              <a:pPr algn="r" fontAlgn="auto">
                <a:spcBef>
                  <a:spcPts val="0"/>
                </a:spcBef>
                <a:spcAft>
                  <a:spcPts val="0"/>
                </a:spcAft>
                <a:defRPr/>
              </a:pPr>
              <a:t>17</a:t>
            </a:fld>
            <a:endParaRPr lang="pt-PT" sz="1200">
              <a:solidFill>
                <a:schemeClr val="tx1">
                  <a:tint val="75000"/>
                </a:schemeClr>
              </a:solidFill>
              <a:latin typeface="+mn-lt"/>
            </a:endParaRPr>
          </a:p>
        </p:txBody>
      </p:sp>
      <p:pic>
        <p:nvPicPr>
          <p:cNvPr id="4506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45062" name="Rectangle 33"/>
          <p:cNvSpPr>
            <a:spLocks noChangeArrowheads="1"/>
          </p:cNvSpPr>
          <p:nvPr/>
        </p:nvSpPr>
        <p:spPr bwMode="auto">
          <a:xfrm>
            <a:off x="971550" y="333375"/>
            <a:ext cx="7345363" cy="5934075"/>
          </a:xfrm>
          <a:prstGeom prst="rect">
            <a:avLst/>
          </a:prstGeom>
          <a:noFill/>
          <a:ln w="9525">
            <a:noFill/>
            <a:miter lim="800000"/>
            <a:headEnd/>
            <a:tailEnd/>
          </a:ln>
        </p:spPr>
        <p:txBody>
          <a:bodyPr>
            <a:spAutoFit/>
          </a:bodyPr>
          <a:lstStyle/>
          <a:p>
            <a:pPr marL="342900" indent="-342900" algn="just"/>
            <a:r>
              <a:rPr lang="pt-PT" sz="2400">
                <a:latin typeface="Calibri" pitchFamily="34" charset="0"/>
              </a:rPr>
              <a:t>O TOC Dr. João Santos está enquadrado no regime geral do IVA porque excede amplamente o limite previsto no art. 53º do Código do IVA.</a:t>
            </a:r>
          </a:p>
          <a:p>
            <a:pPr marL="342900" indent="-342900" algn="just"/>
            <a:r>
              <a:rPr lang="pt-PT" sz="2400">
                <a:latin typeface="Calibri" pitchFamily="34" charset="0"/>
              </a:rPr>
              <a:t>QUESTÃO 22.:</a:t>
            </a:r>
          </a:p>
          <a:p>
            <a:pPr marL="342900" indent="-342900" algn="just"/>
            <a:r>
              <a:rPr lang="pt-PT" sz="2400">
                <a:latin typeface="Calibri" pitchFamily="34" charset="0"/>
              </a:rPr>
              <a:t>A avença relativa ao serviços prestados pelo Dr. João Santos à All-Clean Lda. no mês de agosto de 2011:</a:t>
            </a:r>
          </a:p>
          <a:p>
            <a:pPr marL="342900" indent="-342900" algn="just"/>
            <a:endParaRPr lang="pt-PT" sz="2400">
              <a:latin typeface="Calibri" pitchFamily="34" charset="0"/>
            </a:endParaRPr>
          </a:p>
          <a:p>
            <a:pPr marL="342900" indent="-342900" algn="just">
              <a:buFontTx/>
              <a:buAutoNum type="alphaLcParenR"/>
            </a:pPr>
            <a:r>
              <a:rPr lang="pt-PT" sz="2400">
                <a:latin typeface="Calibri" pitchFamily="34" charset="0"/>
              </a:rPr>
              <a:t>Está obrigatoriamente sujeita a retenção na fonte à taxa de 21,5%.</a:t>
            </a:r>
          </a:p>
          <a:p>
            <a:pPr marL="342900" indent="-342900" algn="just">
              <a:buFontTx/>
              <a:buAutoNum type="alphaLcParenR"/>
            </a:pPr>
            <a:endParaRPr lang="pt-PT" sz="2400">
              <a:latin typeface="Calibri" pitchFamily="34" charset="0"/>
            </a:endParaRPr>
          </a:p>
          <a:p>
            <a:pPr marL="342900" indent="-342900" algn="just"/>
            <a:r>
              <a:rPr lang="pt-PT" sz="2400">
                <a:latin typeface="Calibri" pitchFamily="34" charset="0"/>
              </a:rPr>
              <a:t>b) Pode ser objecto de retenção na fonte à taxa de 21,5%.</a:t>
            </a:r>
          </a:p>
          <a:p>
            <a:pPr marL="342900" indent="-342900" algn="just"/>
            <a:endParaRPr lang="pt-PT" sz="2400">
              <a:latin typeface="Calibri" pitchFamily="34" charset="0"/>
            </a:endParaRPr>
          </a:p>
          <a:p>
            <a:pPr marL="342900" indent="-342900" algn="just"/>
            <a:r>
              <a:rPr lang="pt-PT" sz="2400">
                <a:latin typeface="Calibri" pitchFamily="34" charset="0"/>
              </a:rPr>
              <a:t>c) Não está sujeita a retenção na fonte.</a:t>
            </a:r>
          </a:p>
          <a:p>
            <a:pPr marL="342900" indent="-342900" algn="just"/>
            <a:endParaRPr lang="pt-PT" sz="2400">
              <a:latin typeface="Calibri" pitchFamily="34" charset="0"/>
            </a:endParaRPr>
          </a:p>
          <a:p>
            <a:pPr marL="342900" indent="-342900" algn="just"/>
            <a:r>
              <a:rPr lang="pt-PT" sz="2400">
                <a:latin typeface="Calibri" pitchFamily="34" charset="0"/>
              </a:rPr>
              <a:t>d) Apesar de sujeita a retenção na fonte, pode ficar dispensada por opção.</a:t>
            </a:r>
          </a:p>
        </p:txBody>
      </p:sp>
      <p:sp>
        <p:nvSpPr>
          <p:cNvPr id="7" name="Seta curvada à direita 6"/>
          <p:cNvSpPr>
            <a:spLocks noChangeArrowheads="1"/>
          </p:cNvSpPr>
          <p:nvPr/>
        </p:nvSpPr>
        <p:spPr bwMode="auto">
          <a:xfrm>
            <a:off x="468313" y="292417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A6618A46-88DD-4AD7-A3D4-111101A77417}" type="slidenum">
              <a:rPr lang="pt-PT"/>
              <a:pPr>
                <a:defRPr/>
              </a:pPr>
              <a:t>18</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F2CCE43-E14A-4C07-92F9-040DCD0AA7BF}" type="slidenum">
              <a:rPr lang="pt-PT" sz="1200">
                <a:solidFill>
                  <a:schemeClr val="tx1">
                    <a:tint val="75000"/>
                  </a:schemeClr>
                </a:solidFill>
                <a:latin typeface="+mn-lt"/>
              </a:rPr>
              <a:pPr algn="r" fontAlgn="auto">
                <a:spcBef>
                  <a:spcPts val="0"/>
                </a:spcBef>
                <a:spcAft>
                  <a:spcPts val="0"/>
                </a:spcAft>
                <a:defRPr/>
              </a:pPr>
              <a:t>18</a:t>
            </a:fld>
            <a:endParaRPr lang="pt-PT" sz="1200">
              <a:solidFill>
                <a:schemeClr val="tx1">
                  <a:tint val="75000"/>
                </a:schemeClr>
              </a:solidFill>
              <a:latin typeface="+mn-lt"/>
            </a:endParaRPr>
          </a:p>
        </p:txBody>
      </p:sp>
      <p:pic>
        <p:nvPicPr>
          <p:cNvPr id="47109"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47110" name="Rectangle 10"/>
          <p:cNvSpPr>
            <a:spLocks noChangeArrowheads="1"/>
          </p:cNvSpPr>
          <p:nvPr/>
        </p:nvSpPr>
        <p:spPr bwMode="auto">
          <a:xfrm>
            <a:off x="323850" y="774700"/>
            <a:ext cx="8496300" cy="4054475"/>
          </a:xfrm>
          <a:prstGeom prst="rect">
            <a:avLst/>
          </a:prstGeom>
          <a:noFill/>
          <a:ln w="9525">
            <a:noFill/>
            <a:miter lim="800000"/>
            <a:headEnd/>
            <a:tailEnd/>
          </a:ln>
        </p:spPr>
        <p:txBody>
          <a:bodyPr>
            <a:spAutoFit/>
          </a:bodyPr>
          <a:lstStyle/>
          <a:p>
            <a:pPr marL="342900" indent="-342900" algn="just"/>
            <a:r>
              <a:rPr lang="pt-PT" sz="2000">
                <a:latin typeface="Calibri" pitchFamily="34" charset="0"/>
              </a:rPr>
              <a:t>A D. Marília Sousa, empregada da All-Clean Lda. desde a constituição da sociedade, passou por grandes dificuldades financeiras desde o início de 2010. Em setembro desse ano pediu à All-Clean Lda. um adiantamento de 3.600 €. Nesse mesmo momento, acordou com a All Clean Lda. que em novembro de 2010 liquidaria essa dívida à empresa. A D. Marília Sousa contava então conseguir superar o difícil momento que vivia. Porém, verificou-se depois que o dito pagamento não aconteceu e, pior ainda, desde dezembro de 2010, que se desconhece o paradeiro da D. Marília, constando que terá emigrado julga-se que para a América do Sul.</a:t>
            </a:r>
          </a:p>
          <a:p>
            <a:pPr marL="342900" indent="-342900" algn="just"/>
            <a:r>
              <a:rPr lang="pt-PT" sz="2000">
                <a:latin typeface="Calibri" pitchFamily="34" charset="0"/>
              </a:rPr>
              <a:t>Em dezembro de 2010, o TOC da All-Clean Lda. reconheceu uma perda por imparidade pelo valor total do adiantamento. A All-Clean Lda. tem efetuado diligências, de modo insistente e por várias vezes, com vista a recuperar o valor emprestado. Lamentavelmente, tais esforços revelaram-se em vão.</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9BE39863-575E-4C80-A792-667BD4E417D5}" type="slidenum">
              <a:rPr lang="pt-PT"/>
              <a:pPr>
                <a:defRPr/>
              </a:pPr>
              <a:t>19</a:t>
            </a:fld>
            <a:endParaRPr lang="pt-PT"/>
          </a:p>
        </p:txBody>
      </p:sp>
      <p:sp>
        <p:nvSpPr>
          <p:cNvPr id="49155" name="Marcador de Posição de Conteúdo 2"/>
          <p:cNvSpPr>
            <a:spLocks noGrp="1"/>
          </p:cNvSpPr>
          <p:nvPr>
            <p:ph idx="1"/>
          </p:nvPr>
        </p:nvSpPr>
        <p:spPr>
          <a:xfrm>
            <a:off x="323850" y="0"/>
            <a:ext cx="8229600" cy="5554663"/>
          </a:xfrm>
        </p:spPr>
        <p:txBody>
          <a:bodyPr/>
          <a:lstStyle/>
          <a:p>
            <a:r>
              <a:rPr lang="pt-PT" sz="2400" smtClean="0"/>
              <a:t>QUESTÃO 24.:</a:t>
            </a:r>
          </a:p>
          <a:p>
            <a:pPr algn="just"/>
            <a:r>
              <a:rPr lang="pt-PT" sz="2400" smtClean="0"/>
              <a:t>O reconhecimento da imparidade em 2010 relativa a este crédito deverá ter sido efectuado nas seguintes contas da All-Clean Lda.:</a:t>
            </a:r>
          </a:p>
          <a:p>
            <a:pPr algn="just"/>
            <a:r>
              <a:rPr lang="pt-PT" sz="2400" smtClean="0"/>
              <a:t>a) Débito de 239 – Pessoal - Perdas por imparidade acumuladas Crédito de 2322 – Pessoal - Adiantamentos - Ao pessoal.</a:t>
            </a:r>
          </a:p>
          <a:p>
            <a:pPr algn="just"/>
            <a:r>
              <a:rPr lang="pt-PT" sz="2400" smtClean="0"/>
              <a:t>b) Débito de 6512–Perdas por imparidade – Outros devedores Crédito de 239 – Pessoal - Perdas por imparidade acumuladas.</a:t>
            </a:r>
          </a:p>
          <a:p>
            <a:pPr algn="just"/>
            <a:r>
              <a:rPr lang="pt-PT" sz="2400" smtClean="0"/>
              <a:t>c) Débito de 2322 - Pessoal - Adiantamentos - Ao pessoal.Crédito de 239 - Pessoal - Perdas por imparidade acumuladas.</a:t>
            </a:r>
          </a:p>
          <a:p>
            <a:pPr algn="just"/>
            <a:r>
              <a:rPr lang="pt-PT" sz="2400" smtClean="0"/>
              <a:t>d) Débito de 638 - Gastos com o pessoal - Outros gastos com o pessoal Crédito de 2322 - Pessoal – Adiantamentos.</a:t>
            </a:r>
          </a:p>
        </p:txBody>
      </p:sp>
      <p:sp>
        <p:nvSpPr>
          <p:cNvPr id="4" name="Marcador de Posição do Rodapé 3"/>
          <p:cNvSpPr txBox="1">
            <a:spLocks noGrp="1"/>
          </p:cNvSpPr>
          <p:nvPr/>
        </p:nvSpPr>
        <p:spPr>
          <a:xfrm>
            <a:off x="3124200" y="6376988"/>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3AC4346-577D-46AA-8EC2-3162983C5EC3}" type="slidenum">
              <a:rPr lang="pt-PT" sz="1200">
                <a:solidFill>
                  <a:schemeClr val="tx1">
                    <a:tint val="75000"/>
                  </a:schemeClr>
                </a:solidFill>
                <a:latin typeface="+mn-lt"/>
              </a:rPr>
              <a:pPr algn="r" fontAlgn="auto">
                <a:spcBef>
                  <a:spcPts val="0"/>
                </a:spcBef>
                <a:spcAft>
                  <a:spcPts val="0"/>
                </a:spcAft>
                <a:defRPr/>
              </a:pPr>
              <a:t>19</a:t>
            </a:fld>
            <a:endParaRPr lang="pt-PT" sz="1200">
              <a:solidFill>
                <a:schemeClr val="tx1">
                  <a:tint val="75000"/>
                </a:schemeClr>
              </a:solidFill>
              <a:latin typeface="+mn-lt"/>
            </a:endParaRPr>
          </a:p>
        </p:txBody>
      </p:sp>
      <p:pic>
        <p:nvPicPr>
          <p:cNvPr id="4915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2852738"/>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AC188EEA-240E-466E-95D2-65694A1FE484}" type="slidenum">
              <a:rPr lang="pt-PT"/>
              <a:pPr>
                <a:defRPr/>
              </a:pPr>
              <a:t>2</a:t>
            </a:fld>
            <a:endParaRPr lang="pt-PT"/>
          </a:p>
        </p:txBody>
      </p:sp>
      <p:sp>
        <p:nvSpPr>
          <p:cNvPr id="15363" name="Marcador de Posição de Conteúdo 2"/>
          <p:cNvSpPr>
            <a:spLocks noGrp="1"/>
          </p:cNvSpPr>
          <p:nvPr>
            <p:ph idx="1"/>
          </p:nvPr>
        </p:nvSpPr>
        <p:spPr>
          <a:xfrm>
            <a:off x="457200" y="571500"/>
            <a:ext cx="8229600" cy="5554663"/>
          </a:xfrm>
        </p:spPr>
        <p:txBody>
          <a:bodyPr/>
          <a:lstStyle/>
          <a:p>
            <a:pPr algn="just"/>
            <a:r>
              <a:rPr lang="pt-PT" sz="2400" smtClean="0"/>
              <a:t>A All-Clean - Lavandarias, Lda. (adiante designada por All-Clean Lda.), com sede em Faro, é uma empresa que se dedica à lavagem de roupa e que foi fundada pelo casal Silva. </a:t>
            </a:r>
          </a:p>
          <a:p>
            <a:pPr algn="just"/>
            <a:r>
              <a:rPr lang="pt-PT" sz="2400" smtClean="0"/>
              <a:t>Ambos os cônjuges (casados no regime de comunhão de adquiridos) trabalhavam numa empresa da indústria conserveira que, em 2004, foi à falência e fechou portas. Confrontados com o desemprego, começaram a desenvolver a atividade de lavagem de roupas e engomadoria, o que inicialmente faziam na sua própria residência. O Sr. José Silva fazia as recolhas das roupas no seu carro (uma viatura ligeira de passageiros a gasóleo) e a D. Ana Silva lavava e engomava a roupa, que depois era novamente transportada pelo marido para os clientes. A sua clientela é constituída quer por particulares, quer por empresas: essencialmente hotéis e restaurantes. </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7F62284-511B-48AD-9563-23CC4D5FFF5E}" type="slidenum">
              <a:rPr lang="pt-PT" sz="1200">
                <a:solidFill>
                  <a:schemeClr val="tx1">
                    <a:tint val="75000"/>
                  </a:schemeClr>
                </a:solidFill>
                <a:latin typeface="+mn-lt"/>
              </a:rPr>
              <a:pPr algn="r" fontAlgn="auto">
                <a:spcBef>
                  <a:spcPts val="0"/>
                </a:spcBef>
                <a:spcAft>
                  <a:spcPts val="0"/>
                </a:spcAft>
                <a:defRPr/>
              </a:pPr>
              <a:t>2</a:t>
            </a:fld>
            <a:endParaRPr lang="pt-PT" sz="1200" dirty="0">
              <a:solidFill>
                <a:schemeClr val="tx1">
                  <a:tint val="75000"/>
                </a:schemeClr>
              </a:solidFill>
              <a:latin typeface="+mn-lt"/>
            </a:endParaRPr>
          </a:p>
        </p:txBody>
      </p:sp>
      <p:pic>
        <p:nvPicPr>
          <p:cNvPr id="15366" name="Picture 6" descr="CITEFORMA - Centro de Formação Profissional dos Trabalhadores de Escritório, Comércio, Serviços e Novas Tecnologias">
            <a:hlinkClick r:id="rId2"/>
          </p:cNvPr>
          <p:cNvPicPr>
            <a:picLocks noChangeAspect="1" noChangeArrowheads="1"/>
          </p:cNvPicPr>
          <p:nvPr/>
        </p:nvPicPr>
        <p:blipFill>
          <a:blip r:embed="rId3" r:link="rId4" cstate="print"/>
          <a:srcRect/>
          <a:stretch>
            <a:fillRect/>
          </a:stretch>
        </p:blipFill>
        <p:spPr bwMode="auto">
          <a:xfrm>
            <a:off x="357188" y="6143625"/>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Marcador de Posição do Rodapé 4"/>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r>
              <a:rPr lang="pt-PT" sz="1200">
                <a:solidFill>
                  <a:srgbClr val="898989"/>
                </a:solidFill>
                <a:latin typeface="Calibri" pitchFamily="34" charset="0"/>
              </a:rPr>
              <a:t>Francisca Guiomar 2010</a:t>
            </a:r>
          </a:p>
        </p:txBody>
      </p:sp>
      <p:sp>
        <p:nvSpPr>
          <p:cNvPr id="9"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FFF3363-E6E7-4516-A0E1-C4C45A37EE4C}" type="slidenum">
              <a:rPr lang="pt-PT" sz="1200">
                <a:solidFill>
                  <a:schemeClr val="tx1">
                    <a:tint val="75000"/>
                  </a:schemeClr>
                </a:solidFill>
                <a:latin typeface="+mn-lt"/>
              </a:rPr>
              <a:pPr algn="r" fontAlgn="auto">
                <a:spcBef>
                  <a:spcPts val="0"/>
                </a:spcBef>
                <a:spcAft>
                  <a:spcPts val="0"/>
                </a:spcAft>
                <a:defRPr/>
              </a:pPr>
              <a:t>20</a:t>
            </a:fld>
            <a:endParaRPr lang="pt-PT" sz="1200">
              <a:solidFill>
                <a:schemeClr val="tx1">
                  <a:tint val="75000"/>
                </a:schemeClr>
              </a:solidFill>
              <a:latin typeface="+mn-lt"/>
            </a:endParaRPr>
          </a:p>
        </p:txBody>
      </p:sp>
      <p:sp>
        <p:nvSpPr>
          <p:cNvPr id="132100" name="Marcador de Posição de Conteúdo 2"/>
          <p:cNvSpPr>
            <a:spLocks noGrp="1"/>
          </p:cNvSpPr>
          <p:nvPr>
            <p:ph idx="4294967295"/>
          </p:nvPr>
        </p:nvSpPr>
        <p:spPr>
          <a:xfrm>
            <a:off x="323850" y="908050"/>
            <a:ext cx="8229600" cy="1296988"/>
          </a:xfrm>
        </p:spPr>
        <p:txBody>
          <a:bodyPr/>
          <a:lstStyle/>
          <a:p>
            <a:r>
              <a:rPr lang="pt-PT" sz="2400" smtClean="0"/>
              <a:t>QUESTÃO 24.:</a:t>
            </a:r>
          </a:p>
          <a:p>
            <a:pPr algn="just"/>
            <a:endParaRPr lang="pt-PT" sz="2400" smtClean="0"/>
          </a:p>
          <a:p>
            <a:pPr algn="just"/>
            <a:endParaRPr lang="pt-PT" sz="2400" smtClean="0"/>
          </a:p>
          <a:p>
            <a:pPr algn="just"/>
            <a:endParaRPr lang="pt-PT" sz="2400" smtClean="0"/>
          </a:p>
          <a:p>
            <a:pPr algn="just">
              <a:buFont typeface="Arial" charset="0"/>
              <a:buNone/>
            </a:pPr>
            <a:endParaRPr lang="pt-PT" sz="2400" smtClean="0"/>
          </a:p>
        </p:txBody>
      </p:sp>
      <p:sp>
        <p:nvSpPr>
          <p:cNvPr id="4" name="Marcador de Posição do Rodapé 3"/>
          <p:cNvSpPr txBox="1">
            <a:spLocks noGrp="1"/>
          </p:cNvSpPr>
          <p:nvPr/>
        </p:nvSpPr>
        <p:spPr>
          <a:xfrm>
            <a:off x="3124200" y="6376988"/>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E9BC38B-99C3-48ED-9C4B-5476E029B243}" type="slidenum">
              <a:rPr lang="pt-PT" sz="1200">
                <a:solidFill>
                  <a:schemeClr val="tx1">
                    <a:tint val="75000"/>
                  </a:schemeClr>
                </a:solidFill>
                <a:latin typeface="+mn-lt"/>
              </a:rPr>
              <a:pPr algn="r" fontAlgn="auto">
                <a:spcBef>
                  <a:spcPts val="0"/>
                </a:spcBef>
                <a:spcAft>
                  <a:spcPts val="0"/>
                </a:spcAft>
                <a:defRPr/>
              </a:pPr>
              <a:t>20</a:t>
            </a:fld>
            <a:endParaRPr lang="pt-PT" sz="1200">
              <a:solidFill>
                <a:schemeClr val="tx1">
                  <a:tint val="75000"/>
                </a:schemeClr>
              </a:solidFill>
              <a:latin typeface="+mn-lt"/>
            </a:endParaRPr>
          </a:p>
        </p:txBody>
      </p:sp>
      <p:pic>
        <p:nvPicPr>
          <p:cNvPr id="132103"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graphicFrame>
        <p:nvGraphicFramePr>
          <p:cNvPr id="132132" name="Group 36"/>
          <p:cNvGraphicFramePr>
            <a:graphicFrameLocks noGrp="1"/>
          </p:cNvGraphicFramePr>
          <p:nvPr/>
        </p:nvGraphicFramePr>
        <p:xfrm>
          <a:off x="684213" y="1989138"/>
          <a:ext cx="7632700" cy="2098040"/>
        </p:xfrm>
        <a:graphic>
          <a:graphicData uri="http://schemas.openxmlformats.org/drawingml/2006/table">
            <a:tbl>
              <a:tblPr/>
              <a:tblGrid>
                <a:gridCol w="4067175"/>
                <a:gridCol w="2043112"/>
                <a:gridCol w="1522413"/>
              </a:tblGrid>
              <a:tr h="474663">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Descrição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Débito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Crédito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500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Empréstimo concedido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2322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11/12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590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Reconhecimento da imparidade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6512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800" b="0" i="0" u="none" strike="noStrike" cap="none" normalizeH="0" baseline="0" smtClean="0">
                          <a:ln>
                            <a:noFill/>
                          </a:ln>
                          <a:solidFill>
                            <a:schemeClr val="tx1"/>
                          </a:solidFill>
                          <a:effectLst/>
                          <a:latin typeface="Calibri" pitchFamily="34" charset="0"/>
                        </a:rPr>
                        <a:t>239</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2D12E6AA-E242-41C8-BD40-B31D248DDA0B}" type="slidenum">
              <a:rPr lang="pt-PT"/>
              <a:pPr>
                <a:defRPr/>
              </a:pPr>
              <a:t>21</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B4CC13F-693B-414A-B95C-3D31C7EF42D7}" type="slidenum">
              <a:rPr lang="pt-PT" sz="1200">
                <a:solidFill>
                  <a:schemeClr val="tx1">
                    <a:tint val="75000"/>
                  </a:schemeClr>
                </a:solidFill>
                <a:latin typeface="+mn-lt"/>
              </a:rPr>
              <a:pPr algn="r" fontAlgn="auto">
                <a:spcBef>
                  <a:spcPts val="0"/>
                </a:spcBef>
                <a:spcAft>
                  <a:spcPts val="0"/>
                </a:spcAft>
                <a:defRPr/>
              </a:pPr>
              <a:t>21</a:t>
            </a:fld>
            <a:endParaRPr lang="pt-PT" sz="1200">
              <a:solidFill>
                <a:schemeClr val="tx1">
                  <a:tint val="75000"/>
                </a:schemeClr>
              </a:solidFill>
              <a:latin typeface="+mn-lt"/>
            </a:endParaRPr>
          </a:p>
        </p:txBody>
      </p:sp>
      <p:pic>
        <p:nvPicPr>
          <p:cNvPr id="51205"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51206" name="Text Box 9"/>
          <p:cNvSpPr txBox="1">
            <a:spLocks noChangeArrowheads="1"/>
          </p:cNvSpPr>
          <p:nvPr/>
        </p:nvSpPr>
        <p:spPr bwMode="auto">
          <a:xfrm>
            <a:off x="395288" y="549275"/>
            <a:ext cx="7416800" cy="4968875"/>
          </a:xfrm>
          <a:prstGeom prst="rect">
            <a:avLst/>
          </a:prstGeom>
          <a:noFill/>
          <a:ln w="9525">
            <a:noFill/>
            <a:miter lim="800000"/>
            <a:headEnd/>
            <a:tailEnd/>
          </a:ln>
        </p:spPr>
        <p:txBody>
          <a:bodyPr>
            <a:spAutoFit/>
          </a:bodyPr>
          <a:lstStyle/>
          <a:p>
            <a:pPr algn="just"/>
            <a:r>
              <a:rPr lang="pt-PT" sz="2000">
                <a:latin typeface="Calibri" pitchFamily="34" charset="0"/>
              </a:rPr>
              <a:t>Ainda relativamente ao empréstimo efetuado àquela colaboradora, existe dúvida quanto ao respetivo enquadramento fiscal.</a:t>
            </a:r>
          </a:p>
          <a:p>
            <a:pPr algn="just"/>
            <a:endParaRPr lang="pt-PT" sz="2000">
              <a:latin typeface="Calibri" pitchFamily="34" charset="0"/>
            </a:endParaRPr>
          </a:p>
          <a:p>
            <a:pPr algn="just"/>
            <a:r>
              <a:rPr lang="pt-PT" sz="2000">
                <a:latin typeface="Calibri" pitchFamily="34" charset="0"/>
              </a:rPr>
              <a:t>QUESTÃO 25.:</a:t>
            </a:r>
          </a:p>
          <a:p>
            <a:pPr algn="just"/>
            <a:endParaRPr lang="pt-PT" sz="2000">
              <a:latin typeface="Calibri" pitchFamily="34" charset="0"/>
            </a:endParaRPr>
          </a:p>
          <a:p>
            <a:pPr algn="just"/>
            <a:r>
              <a:rPr lang="pt-PT" sz="2000">
                <a:latin typeface="Calibri" pitchFamily="34" charset="0"/>
              </a:rPr>
              <a:t>Relativamente à imparidade reconhecida resultante da dívida da D. Marília Sousa, a All-Clean Lda. deverá:</a:t>
            </a:r>
          </a:p>
          <a:p>
            <a:pPr algn="just"/>
            <a:r>
              <a:rPr lang="pt-PT" sz="2000">
                <a:latin typeface="Calibri" pitchFamily="34" charset="0"/>
              </a:rPr>
              <a:t>a) Considerar aquela importância como um gasto não aceite fiscalmente em sede de IRC.</a:t>
            </a:r>
          </a:p>
          <a:p>
            <a:pPr algn="just"/>
            <a:r>
              <a:rPr lang="pt-PT" sz="2000">
                <a:latin typeface="Calibri" pitchFamily="34" charset="0"/>
              </a:rPr>
              <a:t>b) Considerar aquela importância como um gasto aceite fiscalmente em sede de IRC.</a:t>
            </a:r>
          </a:p>
          <a:p>
            <a:pPr algn="just"/>
            <a:r>
              <a:rPr lang="pt-PT" sz="2000">
                <a:latin typeface="Calibri" pitchFamily="34" charset="0"/>
              </a:rPr>
              <a:t>c) Considerar aquela importância como um gasto aceite fiscalmente em sede de IRC apenas se a colaboradora a incluir como rendimento tributável em sede de IRS.</a:t>
            </a:r>
          </a:p>
          <a:p>
            <a:pPr algn="just"/>
            <a:r>
              <a:rPr lang="pt-PT" sz="2000">
                <a:latin typeface="Calibri" pitchFamily="34" charset="0"/>
              </a:rPr>
              <a:t>d) Considerar aquela importância como um gasto aceite fiscalmente em sede de IRC e sujeito a tributação autónoma à taxa de 50%.</a:t>
            </a:r>
          </a:p>
        </p:txBody>
      </p:sp>
      <p:sp>
        <p:nvSpPr>
          <p:cNvPr id="7" name="Seta curvada à direita 6"/>
          <p:cNvSpPr>
            <a:spLocks noChangeArrowheads="1"/>
          </p:cNvSpPr>
          <p:nvPr/>
        </p:nvSpPr>
        <p:spPr bwMode="auto">
          <a:xfrm>
            <a:off x="0" y="270827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5FD058C0-73AA-4135-8237-2D61A9BEB4BE}" type="slidenum">
              <a:rPr lang="pt-PT"/>
              <a:pPr>
                <a:defRPr/>
              </a:pPr>
              <a:t>22</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170B2FD-A2D2-459B-8289-E2CC2280458F}" type="slidenum">
              <a:rPr lang="pt-PT" sz="1200">
                <a:solidFill>
                  <a:schemeClr val="tx1">
                    <a:tint val="75000"/>
                  </a:schemeClr>
                </a:solidFill>
                <a:latin typeface="+mn-lt"/>
              </a:rPr>
              <a:pPr algn="r" fontAlgn="auto">
                <a:spcBef>
                  <a:spcPts val="0"/>
                </a:spcBef>
                <a:spcAft>
                  <a:spcPts val="0"/>
                </a:spcAft>
                <a:defRPr/>
              </a:pPr>
              <a:t>22</a:t>
            </a:fld>
            <a:endParaRPr lang="pt-PT" sz="1200">
              <a:solidFill>
                <a:schemeClr val="tx1">
                  <a:tint val="75000"/>
                </a:schemeClr>
              </a:solidFill>
              <a:latin typeface="+mn-lt"/>
            </a:endParaRPr>
          </a:p>
        </p:txBody>
      </p:sp>
      <p:pic>
        <p:nvPicPr>
          <p:cNvPr id="5325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2636838"/>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pic>
        <p:nvPicPr>
          <p:cNvPr id="53257" name="Picture 9"/>
          <p:cNvPicPr>
            <a:picLocks noGrp="1" noChangeAspect="1" noChangeArrowheads="1"/>
          </p:cNvPicPr>
          <p:nvPr>
            <p:ph idx="4294967295"/>
          </p:nvPr>
        </p:nvPicPr>
        <p:blipFill>
          <a:blip r:embed="rId6" cstate="print"/>
          <a:srcRect/>
          <a:stretch>
            <a:fillRect/>
          </a:stretch>
        </p:blipFill>
        <p:spPr>
          <a:xfrm>
            <a:off x="539750" y="908050"/>
            <a:ext cx="8229600" cy="2420938"/>
          </a:xfr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6A1B9631-6BA6-4BBA-A623-89D9A29479FD}" type="slidenum">
              <a:rPr lang="pt-PT"/>
              <a:pPr>
                <a:defRPr/>
              </a:pPr>
              <a:t>23</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3E64B29-5375-4CE2-8C50-29A0772FC62B}" type="slidenum">
              <a:rPr lang="pt-PT" sz="1200">
                <a:solidFill>
                  <a:schemeClr val="tx1">
                    <a:tint val="75000"/>
                  </a:schemeClr>
                </a:solidFill>
                <a:latin typeface="+mn-lt"/>
              </a:rPr>
              <a:pPr algn="r" fontAlgn="auto">
                <a:spcBef>
                  <a:spcPts val="0"/>
                </a:spcBef>
                <a:spcAft>
                  <a:spcPts val="0"/>
                </a:spcAft>
                <a:defRPr/>
              </a:pPr>
              <a:t>23</a:t>
            </a:fld>
            <a:endParaRPr lang="pt-PT" sz="1200">
              <a:solidFill>
                <a:schemeClr val="tx1">
                  <a:tint val="75000"/>
                </a:schemeClr>
              </a:solidFill>
              <a:latin typeface="+mn-lt"/>
            </a:endParaRPr>
          </a:p>
        </p:txBody>
      </p:sp>
      <p:pic>
        <p:nvPicPr>
          <p:cNvPr id="5530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381750"/>
            <a:ext cx="2498725" cy="476250"/>
          </a:xfrm>
          <a:prstGeom prst="rect">
            <a:avLst/>
          </a:prstGeom>
          <a:noFill/>
          <a:ln w="9525">
            <a:noFill/>
            <a:miter lim="800000"/>
            <a:headEnd/>
            <a:tailEnd/>
          </a:ln>
        </p:spPr>
      </p:pic>
      <p:sp>
        <p:nvSpPr>
          <p:cNvPr id="55302" name="Rectangle 9"/>
          <p:cNvSpPr>
            <a:spLocks noChangeArrowheads="1"/>
          </p:cNvSpPr>
          <p:nvPr/>
        </p:nvSpPr>
        <p:spPr bwMode="auto">
          <a:xfrm>
            <a:off x="395288" y="636588"/>
            <a:ext cx="7777162" cy="366712"/>
          </a:xfrm>
          <a:prstGeom prst="rect">
            <a:avLst/>
          </a:prstGeom>
          <a:noFill/>
          <a:ln w="9525">
            <a:noFill/>
            <a:miter lim="800000"/>
            <a:headEnd/>
            <a:tailEnd/>
          </a:ln>
        </p:spPr>
        <p:txBody>
          <a:bodyPr>
            <a:spAutoFit/>
          </a:bodyPr>
          <a:lstStyle/>
          <a:p>
            <a:pPr marL="342900" indent="-342900" algn="just"/>
            <a:endParaRPr lang="pt-PT" b="1" i="1"/>
          </a:p>
        </p:txBody>
      </p:sp>
      <p:sp>
        <p:nvSpPr>
          <p:cNvPr id="7" name="Seta curvada à direita 6"/>
          <p:cNvSpPr>
            <a:spLocks noChangeArrowheads="1"/>
          </p:cNvSpPr>
          <p:nvPr/>
        </p:nvSpPr>
        <p:spPr bwMode="auto">
          <a:xfrm>
            <a:off x="0" y="3068638"/>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pic>
        <p:nvPicPr>
          <p:cNvPr id="55305" name="Picture 9"/>
          <p:cNvPicPr>
            <a:picLocks noChangeAspect="1" noChangeArrowheads="1"/>
          </p:cNvPicPr>
          <p:nvPr/>
        </p:nvPicPr>
        <p:blipFill>
          <a:blip r:embed="rId6" cstate="print"/>
          <a:srcRect/>
          <a:stretch>
            <a:fillRect/>
          </a:stretch>
        </p:blipFill>
        <p:spPr bwMode="auto">
          <a:xfrm>
            <a:off x="755650" y="692150"/>
            <a:ext cx="8067675" cy="39481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A1CE7504-B844-42C3-BCA4-F98C19558090}" type="slidenum">
              <a:rPr lang="pt-PT"/>
              <a:pPr>
                <a:defRPr/>
              </a:pPr>
              <a:t>24</a:t>
            </a:fld>
            <a:endParaRPr lang="pt-PT"/>
          </a:p>
        </p:txBody>
      </p:sp>
      <p:sp>
        <p:nvSpPr>
          <p:cNvPr id="57347" name="Marcador de Posição do Rodapé 3"/>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endParaRPr lang="pt-PT" sz="1200">
              <a:solidFill>
                <a:srgbClr val="898989"/>
              </a:solidFill>
              <a:latin typeface="Calibri" pitchFamily="34" charset="0"/>
            </a:endParaRP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591B955-C773-46D8-907E-27F342D14862}" type="slidenum">
              <a:rPr lang="pt-PT" sz="1200">
                <a:solidFill>
                  <a:schemeClr val="tx1">
                    <a:tint val="75000"/>
                  </a:schemeClr>
                </a:solidFill>
                <a:latin typeface="+mn-lt"/>
              </a:rPr>
              <a:pPr algn="r" fontAlgn="auto">
                <a:spcBef>
                  <a:spcPts val="0"/>
                </a:spcBef>
                <a:spcAft>
                  <a:spcPts val="0"/>
                </a:spcAft>
                <a:defRPr/>
              </a:pPr>
              <a:t>24</a:t>
            </a:fld>
            <a:endParaRPr lang="pt-PT" sz="1200">
              <a:solidFill>
                <a:schemeClr val="tx1">
                  <a:tint val="75000"/>
                </a:schemeClr>
              </a:solidFill>
              <a:latin typeface="+mn-lt"/>
            </a:endParaRPr>
          </a:p>
        </p:txBody>
      </p:sp>
      <p:pic>
        <p:nvPicPr>
          <p:cNvPr id="5735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87338" y="214313"/>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29972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pic>
        <p:nvPicPr>
          <p:cNvPr id="57353" name="Picture 9"/>
          <p:cNvPicPr>
            <a:picLocks noGrp="1" noChangeAspect="1" noChangeArrowheads="1"/>
          </p:cNvPicPr>
          <p:nvPr>
            <p:ph idx="4294967295"/>
          </p:nvPr>
        </p:nvPicPr>
        <p:blipFill>
          <a:blip r:embed="rId6" cstate="print"/>
          <a:srcRect/>
          <a:stretch>
            <a:fillRect/>
          </a:stretch>
        </p:blipFill>
        <p:spPr>
          <a:xfrm>
            <a:off x="900113" y="1052513"/>
            <a:ext cx="7786687" cy="3600450"/>
          </a:xfr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11" name="Marcador de Posição do Número do Diapositivo 5"/>
          <p:cNvSpPr>
            <a:spLocks noGrp="1"/>
          </p:cNvSpPr>
          <p:nvPr>
            <p:ph type="sldNum" sz="quarter" idx="12"/>
          </p:nvPr>
        </p:nvSpPr>
        <p:spPr/>
        <p:txBody>
          <a:bodyPr/>
          <a:lstStyle/>
          <a:p>
            <a:pPr>
              <a:defRPr/>
            </a:pPr>
            <a:fld id="{1D000A36-DE0D-4274-B11C-06AF77C4FD0A}" type="slidenum">
              <a:rPr lang="pt-PT"/>
              <a:pPr>
                <a:defRPr/>
              </a:pPr>
              <a:t>25</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CFBDBD0-C933-4F19-918F-2D52074CE3D0}" type="slidenum">
              <a:rPr lang="pt-PT" sz="1200">
                <a:solidFill>
                  <a:schemeClr val="tx1">
                    <a:tint val="75000"/>
                  </a:schemeClr>
                </a:solidFill>
                <a:latin typeface="+mn-lt"/>
              </a:rPr>
              <a:pPr algn="r" fontAlgn="auto">
                <a:spcBef>
                  <a:spcPts val="0"/>
                </a:spcBef>
                <a:spcAft>
                  <a:spcPts val="0"/>
                </a:spcAft>
                <a:defRPr/>
              </a:pPr>
              <a:t>25</a:t>
            </a:fld>
            <a:endParaRPr lang="pt-PT" sz="1200">
              <a:solidFill>
                <a:schemeClr val="tx1">
                  <a:tint val="75000"/>
                </a:schemeClr>
              </a:solidFill>
              <a:latin typeface="+mn-lt"/>
            </a:endParaRPr>
          </a:p>
        </p:txBody>
      </p:sp>
      <p:pic>
        <p:nvPicPr>
          <p:cNvPr id="5939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179388" y="3500438"/>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pic>
        <p:nvPicPr>
          <p:cNvPr id="59401" name="Picture 9"/>
          <p:cNvPicPr>
            <a:picLocks noGrp="1" noChangeAspect="1" noChangeArrowheads="1"/>
          </p:cNvPicPr>
          <p:nvPr>
            <p:ph idx="4294967295"/>
          </p:nvPr>
        </p:nvPicPr>
        <p:blipFill>
          <a:blip r:embed="rId6" cstate="print"/>
          <a:srcRect/>
          <a:stretch>
            <a:fillRect/>
          </a:stretch>
        </p:blipFill>
        <p:spPr>
          <a:xfrm>
            <a:off x="755650" y="1341438"/>
            <a:ext cx="7931150" cy="3562350"/>
          </a:xfr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DF6E2660-967B-441A-830D-2982CAE0826D}" type="slidenum">
              <a:rPr lang="pt-PT"/>
              <a:pPr>
                <a:defRPr/>
              </a:pPr>
              <a:t>26</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F85B8C4-01C7-4506-879B-994F3ABEF26E}" type="slidenum">
              <a:rPr lang="pt-PT" sz="1200">
                <a:solidFill>
                  <a:schemeClr val="tx1">
                    <a:tint val="75000"/>
                  </a:schemeClr>
                </a:solidFill>
                <a:latin typeface="+mn-lt"/>
              </a:rPr>
              <a:pPr algn="r" fontAlgn="auto">
                <a:spcBef>
                  <a:spcPts val="0"/>
                </a:spcBef>
                <a:spcAft>
                  <a:spcPts val="0"/>
                </a:spcAft>
                <a:defRPr/>
              </a:pPr>
              <a:t>26</a:t>
            </a:fld>
            <a:endParaRPr lang="pt-PT" sz="1200">
              <a:solidFill>
                <a:schemeClr val="tx1">
                  <a:tint val="75000"/>
                </a:schemeClr>
              </a:solidFill>
              <a:latin typeface="+mn-lt"/>
            </a:endParaRPr>
          </a:p>
        </p:txBody>
      </p:sp>
      <p:sp>
        <p:nvSpPr>
          <p:cNvPr id="61445" name="Rectangle 7"/>
          <p:cNvSpPr>
            <a:spLocks noChangeArrowheads="1"/>
          </p:cNvSpPr>
          <p:nvPr/>
        </p:nvSpPr>
        <p:spPr bwMode="auto">
          <a:xfrm>
            <a:off x="539750" y="765175"/>
            <a:ext cx="6985000" cy="366713"/>
          </a:xfrm>
          <a:prstGeom prst="rect">
            <a:avLst/>
          </a:prstGeom>
          <a:noFill/>
          <a:ln w="9525">
            <a:noFill/>
            <a:miter lim="800000"/>
            <a:headEnd/>
            <a:tailEnd/>
          </a:ln>
        </p:spPr>
        <p:txBody>
          <a:bodyPr>
            <a:spAutoFit/>
          </a:bodyPr>
          <a:lstStyle/>
          <a:p>
            <a:pPr marL="342900" indent="-342900"/>
            <a:endParaRPr lang="pt-PT"/>
          </a:p>
        </p:txBody>
      </p:sp>
      <p:sp>
        <p:nvSpPr>
          <p:cNvPr id="2" name="Seta curvada à direita 6"/>
          <p:cNvSpPr>
            <a:spLocks noChangeArrowheads="1"/>
          </p:cNvSpPr>
          <p:nvPr/>
        </p:nvSpPr>
        <p:spPr bwMode="auto">
          <a:xfrm>
            <a:off x="0" y="42211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pic>
        <p:nvPicPr>
          <p:cNvPr id="61448" name="Picture 8"/>
          <p:cNvPicPr>
            <a:picLocks noChangeAspect="1" noChangeArrowheads="1"/>
          </p:cNvPicPr>
          <p:nvPr/>
        </p:nvPicPr>
        <p:blipFill>
          <a:blip r:embed="rId3" cstate="print"/>
          <a:srcRect/>
          <a:stretch>
            <a:fillRect/>
          </a:stretch>
        </p:blipFill>
        <p:spPr bwMode="auto">
          <a:xfrm>
            <a:off x="755650" y="1338263"/>
            <a:ext cx="7200900" cy="42148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8B4CEE11-898E-48DA-945E-1E2A355B38EE}" type="slidenum">
              <a:rPr lang="pt-PT"/>
              <a:pPr>
                <a:defRPr/>
              </a:pPr>
              <a:t>27</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DF6E730-E7DD-43A9-83B0-78DC3284CA03}" type="slidenum">
              <a:rPr lang="pt-PT" sz="1200">
                <a:solidFill>
                  <a:schemeClr val="tx1">
                    <a:tint val="75000"/>
                  </a:schemeClr>
                </a:solidFill>
                <a:latin typeface="+mn-lt"/>
              </a:rPr>
              <a:pPr algn="r" fontAlgn="auto">
                <a:spcBef>
                  <a:spcPts val="0"/>
                </a:spcBef>
                <a:spcAft>
                  <a:spcPts val="0"/>
                </a:spcAft>
                <a:defRPr/>
              </a:pPr>
              <a:t>27</a:t>
            </a:fld>
            <a:endParaRPr lang="pt-PT" sz="1200">
              <a:solidFill>
                <a:schemeClr val="tx1">
                  <a:tint val="75000"/>
                </a:schemeClr>
              </a:solidFill>
              <a:latin typeface="+mn-lt"/>
            </a:endParaRPr>
          </a:p>
        </p:txBody>
      </p:sp>
      <p:sp>
        <p:nvSpPr>
          <p:cNvPr id="63493" name="Rectangle 8"/>
          <p:cNvSpPr>
            <a:spLocks noChangeArrowheads="1"/>
          </p:cNvSpPr>
          <p:nvPr/>
        </p:nvSpPr>
        <p:spPr bwMode="auto">
          <a:xfrm>
            <a:off x="468313" y="765175"/>
            <a:ext cx="7991475" cy="366713"/>
          </a:xfrm>
          <a:prstGeom prst="rect">
            <a:avLst/>
          </a:prstGeom>
          <a:noFill/>
          <a:ln w="9525">
            <a:noFill/>
            <a:miter lim="800000"/>
            <a:headEnd/>
            <a:tailEnd/>
          </a:ln>
        </p:spPr>
        <p:txBody>
          <a:bodyPr>
            <a:spAutoFit/>
          </a:bodyPr>
          <a:lstStyle/>
          <a:p>
            <a:pPr marL="342900" indent="-342900"/>
            <a:endParaRPr lang="pt-PT"/>
          </a:p>
        </p:txBody>
      </p:sp>
      <p:sp>
        <p:nvSpPr>
          <p:cNvPr id="2" name="Seta curvada à direita 6"/>
          <p:cNvSpPr>
            <a:spLocks noChangeArrowheads="1"/>
          </p:cNvSpPr>
          <p:nvPr/>
        </p:nvSpPr>
        <p:spPr bwMode="auto">
          <a:xfrm>
            <a:off x="0" y="4652963"/>
            <a:ext cx="552450" cy="433387"/>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pic>
        <p:nvPicPr>
          <p:cNvPr id="63496" name="Picture 8"/>
          <p:cNvPicPr>
            <a:picLocks noChangeAspect="1" noChangeArrowheads="1"/>
          </p:cNvPicPr>
          <p:nvPr/>
        </p:nvPicPr>
        <p:blipFill>
          <a:blip r:embed="rId3" cstate="print"/>
          <a:srcRect/>
          <a:stretch>
            <a:fillRect/>
          </a:stretch>
        </p:blipFill>
        <p:spPr bwMode="auto">
          <a:xfrm>
            <a:off x="623888" y="260350"/>
            <a:ext cx="7477125" cy="53292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E60EAC8A-5F38-47A5-88C1-0CBA1E42F0E0}" type="slidenum">
              <a:rPr lang="pt-PT"/>
              <a:pPr>
                <a:defRPr/>
              </a:pPr>
              <a:t>28</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B725889-6484-4D99-89DC-456D7AF04272}" type="slidenum">
              <a:rPr lang="pt-PT" sz="1200">
                <a:solidFill>
                  <a:schemeClr val="tx1">
                    <a:tint val="75000"/>
                  </a:schemeClr>
                </a:solidFill>
                <a:latin typeface="+mn-lt"/>
              </a:rPr>
              <a:pPr algn="r" fontAlgn="auto">
                <a:spcBef>
                  <a:spcPts val="0"/>
                </a:spcBef>
                <a:spcAft>
                  <a:spcPts val="0"/>
                </a:spcAft>
                <a:defRPr/>
              </a:pPr>
              <a:t>28</a:t>
            </a:fld>
            <a:endParaRPr lang="pt-PT" sz="1200">
              <a:solidFill>
                <a:schemeClr val="tx1">
                  <a:tint val="75000"/>
                </a:schemeClr>
              </a:solidFill>
              <a:latin typeface="+mn-lt"/>
            </a:endParaRPr>
          </a:p>
        </p:txBody>
      </p:sp>
      <p:pic>
        <p:nvPicPr>
          <p:cNvPr id="6554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graphicFrame>
        <p:nvGraphicFramePr>
          <p:cNvPr id="65605" name="Group 69"/>
          <p:cNvGraphicFramePr>
            <a:graphicFrameLocks noGrp="1"/>
          </p:cNvGraphicFramePr>
          <p:nvPr/>
        </p:nvGraphicFramePr>
        <p:xfrm>
          <a:off x="250825" y="908050"/>
          <a:ext cx="8569325" cy="4438333"/>
        </p:xfrm>
        <a:graphic>
          <a:graphicData uri="http://schemas.openxmlformats.org/drawingml/2006/table">
            <a:tbl>
              <a:tblPr/>
              <a:tblGrid>
                <a:gridCol w="2420938"/>
                <a:gridCol w="1230312"/>
                <a:gridCol w="1230313"/>
                <a:gridCol w="1600200"/>
                <a:gridCol w="1008062"/>
                <a:gridCol w="1079500"/>
              </a:tblGrid>
              <a:tr h="67786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1" i="0" u="none" strike="noStrike" cap="none" normalizeH="0" baseline="0" smtClean="0">
                          <a:ln>
                            <a:noFill/>
                          </a:ln>
                          <a:solidFill>
                            <a:schemeClr val="tx1"/>
                          </a:solidFill>
                          <a:effectLst/>
                          <a:latin typeface="Calibri" pitchFamily="34" charset="0"/>
                        </a:rPr>
                        <a:t>Conta empresa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1" i="0" u="none" strike="noStrike" cap="none" normalizeH="0" baseline="0" smtClean="0">
                          <a:ln>
                            <a:noFill/>
                          </a:ln>
                          <a:solidFill>
                            <a:schemeClr val="tx1"/>
                          </a:solidFill>
                          <a:effectLst/>
                          <a:latin typeface="Calibri" pitchFamily="34" charset="0"/>
                        </a:rPr>
                        <a:t>Débito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1" i="0" u="none" strike="noStrike" cap="none" normalizeH="0" baseline="0" smtClean="0">
                          <a:ln>
                            <a:noFill/>
                          </a:ln>
                          <a:solidFill>
                            <a:schemeClr val="tx1"/>
                          </a:solidFill>
                          <a:effectLst/>
                          <a:latin typeface="Calibri" pitchFamily="34" charset="0"/>
                        </a:rPr>
                        <a:t>Crédito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1" i="0" u="none" strike="noStrike" cap="none" normalizeH="0" baseline="0" smtClean="0">
                          <a:ln>
                            <a:noFill/>
                          </a:ln>
                          <a:solidFill>
                            <a:schemeClr val="tx1"/>
                          </a:solidFill>
                          <a:effectLst/>
                          <a:latin typeface="Calibri" pitchFamily="34" charset="0"/>
                        </a:rPr>
                        <a:t>Extrato bancário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1" i="0" u="none" strike="noStrike" cap="none" normalizeH="0" baseline="0" smtClean="0">
                          <a:ln>
                            <a:noFill/>
                          </a:ln>
                          <a:solidFill>
                            <a:schemeClr val="tx1"/>
                          </a:solidFill>
                          <a:effectLst/>
                          <a:latin typeface="Calibri" pitchFamily="34" charset="0"/>
                        </a:rPr>
                        <a:t>Débito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1" i="0" u="none" strike="noStrike" cap="none" normalizeH="0" baseline="0" smtClean="0">
                          <a:ln>
                            <a:noFill/>
                          </a:ln>
                          <a:solidFill>
                            <a:schemeClr val="tx1"/>
                          </a:solidFill>
                          <a:effectLst/>
                          <a:latin typeface="Calibri" pitchFamily="34" charset="0"/>
                        </a:rPr>
                        <a:t>Crédito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Saldo em 30/06/2011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8.200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Saldo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X</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Crédito juros d. prazo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1.600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Cheques em trânsito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12.350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Pagamento indevido a fornecedor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2.000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6275">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Soma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12.350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2.000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77863">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Saldo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9.800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Saldo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r>
                        <a:rPr kumimoji="0" lang="pt-PT" sz="2000" b="0" i="0" u="none" strike="noStrike" cap="none" normalizeH="0" baseline="0" smtClean="0">
                          <a:ln>
                            <a:noFill/>
                          </a:ln>
                          <a:solidFill>
                            <a:schemeClr val="tx1"/>
                          </a:solidFill>
                          <a:effectLst/>
                          <a:latin typeface="Calibri" pitchFamily="34" charset="0"/>
                        </a:rPr>
                        <a:t>9.800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pt-PT" sz="2000" b="0" i="0" u="none" strike="noStrike" cap="none" normalizeH="0" baseline="0" smtClean="0">
                        <a:ln>
                          <a:noFill/>
                        </a:ln>
                        <a:solidFill>
                          <a:schemeClr val="tx1"/>
                        </a:solidFill>
                        <a:effectLst/>
                        <a:latin typeface="Calibri"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5606" name="Rectangle 70"/>
          <p:cNvSpPr>
            <a:spLocks noChangeArrowheads="1"/>
          </p:cNvSpPr>
          <p:nvPr/>
        </p:nvSpPr>
        <p:spPr bwMode="auto">
          <a:xfrm>
            <a:off x="2051050" y="5516563"/>
            <a:ext cx="3816350" cy="865187"/>
          </a:xfrm>
          <a:prstGeom prst="rect">
            <a:avLst/>
          </a:prstGeom>
          <a:solidFill>
            <a:schemeClr val="accent1"/>
          </a:solidFill>
          <a:ln w="9525">
            <a:solidFill>
              <a:schemeClr val="tx1"/>
            </a:solidFill>
            <a:miter lim="800000"/>
            <a:headEnd/>
            <a:tailEnd/>
          </a:ln>
          <a:effectLst/>
        </p:spPr>
        <p:txBody>
          <a:bodyPr wrap="none" anchor="ctr"/>
          <a:lstStyle/>
          <a:p>
            <a:pPr algn="ctr"/>
            <a:r>
              <a:rPr lang="pt-PT"/>
              <a:t>X+2.000-12.350=9.800</a:t>
            </a:r>
          </a:p>
          <a:p>
            <a:pPr algn="ctr"/>
            <a:r>
              <a:rPr lang="pt-PT"/>
              <a:t>X=9.800+10.350 </a:t>
            </a:r>
          </a:p>
          <a:p>
            <a:pPr algn="ctr"/>
            <a:r>
              <a:rPr lang="pt-PT"/>
              <a:t>X= 20.150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8" name="Picture 4"/>
          <p:cNvPicPr>
            <a:picLocks noChangeAspect="1" noChangeArrowheads="1"/>
          </p:cNvPicPr>
          <p:nvPr/>
        </p:nvPicPr>
        <p:blipFill>
          <a:blip r:embed="rId2" cstate="print"/>
          <a:srcRect/>
          <a:stretch>
            <a:fillRect/>
          </a:stretch>
        </p:blipFill>
        <p:spPr bwMode="auto">
          <a:xfrm>
            <a:off x="684213" y="404813"/>
            <a:ext cx="7345362" cy="4392612"/>
          </a:xfrm>
          <a:prstGeom prst="rect">
            <a:avLst/>
          </a:prstGeom>
          <a:noFill/>
          <a:ln w="9525">
            <a:noFill/>
            <a:miter lim="800000"/>
            <a:headEnd/>
            <a:tailEnd/>
          </a:ln>
          <a:effectLst/>
        </p:spPr>
      </p:pic>
      <p:sp>
        <p:nvSpPr>
          <p:cNvPr id="134149" name="Rectangle 5"/>
          <p:cNvSpPr>
            <a:spLocks noChangeArrowheads="1"/>
          </p:cNvSpPr>
          <p:nvPr/>
        </p:nvSpPr>
        <p:spPr bwMode="auto">
          <a:xfrm>
            <a:off x="900113" y="5084763"/>
            <a:ext cx="7416800" cy="1368425"/>
          </a:xfrm>
          <a:prstGeom prst="rect">
            <a:avLst/>
          </a:prstGeom>
          <a:solidFill>
            <a:schemeClr val="accent1"/>
          </a:solidFill>
          <a:ln w="9525">
            <a:solidFill>
              <a:schemeClr val="tx1"/>
            </a:solidFill>
            <a:miter lim="800000"/>
            <a:headEnd/>
            <a:tailEnd/>
          </a:ln>
          <a:effectLst/>
        </p:spPr>
        <p:txBody>
          <a:bodyPr wrap="none" anchor="ctr"/>
          <a:lstStyle/>
          <a:p>
            <a:pPr algn="ctr"/>
            <a:r>
              <a:rPr lang="pt-PT" b="1"/>
              <a:t>Compra = 4.200€/1.000= 4,2€</a:t>
            </a:r>
          </a:p>
          <a:p>
            <a:pPr algn="ctr"/>
            <a:r>
              <a:rPr lang="pt-PT" b="1"/>
              <a:t>Data balanço = 3,2€*1.000 = 3.200€</a:t>
            </a:r>
          </a:p>
          <a:p>
            <a:pPr algn="ctr"/>
            <a:r>
              <a:rPr lang="pt-PT" b="1"/>
              <a:t>4.200€-3.200€ = 1.000€</a:t>
            </a:r>
          </a:p>
          <a:p>
            <a:pPr algn="ctr"/>
            <a:r>
              <a:rPr lang="pt-PT" b="1"/>
              <a:t>Débito- 661 – Perdas por reduções de justo valor</a:t>
            </a:r>
          </a:p>
          <a:p>
            <a:pPr algn="ctr"/>
            <a:r>
              <a:rPr lang="pt-PT" b="1"/>
              <a:t>Crédito – 1421 – Instrumentos financeiros detidos para negociação</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9E353642-4CA2-45D3-AC4B-50D5FE09815C}" type="slidenum">
              <a:rPr lang="pt-PT"/>
              <a:pPr>
                <a:defRPr/>
              </a:pPr>
              <a:t>3</a:t>
            </a:fld>
            <a:endParaRPr lang="pt-PT"/>
          </a:p>
        </p:txBody>
      </p:sp>
      <p:sp>
        <p:nvSpPr>
          <p:cNvPr id="16387" name="Marcador de Posição de Conteúdo 2"/>
          <p:cNvSpPr>
            <a:spLocks noGrp="1"/>
          </p:cNvSpPr>
          <p:nvPr>
            <p:ph idx="1"/>
          </p:nvPr>
        </p:nvSpPr>
        <p:spPr>
          <a:xfrm>
            <a:off x="457200" y="571500"/>
            <a:ext cx="8229600" cy="5554663"/>
          </a:xfrm>
        </p:spPr>
        <p:txBody>
          <a:bodyPr/>
          <a:lstStyle/>
          <a:p>
            <a:pPr algn="just"/>
            <a:r>
              <a:rPr lang="pt-PT" sz="2000" smtClean="0"/>
              <a:t>A atividade foi-se desenvolvendo e em 2010 prometeram comprar a um construtor civil local uma pequena loja no valor de 200.000 euros, tendo então dado um sinal no valor de 50.000 euros. O promitente comprador da loja foi o Sr. José Silva.</a:t>
            </a:r>
          </a:p>
          <a:p>
            <a:pPr algn="just"/>
            <a:r>
              <a:rPr lang="pt-PT" sz="2000" smtClean="0"/>
              <a:t>Por essa altura decidiram constituir uma sociedade comercial por quotas. Até então a atividade era desenvolvida pelo Sr. José Silva como empresário em nome individual.</a:t>
            </a:r>
          </a:p>
          <a:p>
            <a:pPr algn="just"/>
            <a:r>
              <a:rPr lang="pt-PT" sz="2000" smtClean="0"/>
              <a:t>Na constituição da sociedade comercial por quotas All-Clean - Lavandarias, Lda. o casal subscreveu e realizou as seguintes quotas:</a:t>
            </a:r>
          </a:p>
          <a:p>
            <a:r>
              <a:rPr lang="pt-PT" sz="2000" smtClean="0"/>
              <a:t>- O José Silva subscreveu uma quota com o valor nominal de 90.000 euros, a qual realizou em 20.000 euros na modalidade de entradas em dinheiro e 70.000 euros na modalidade de entradas em espécie, sendo esta entrada constituída pelo património que estava afeto à atividade que exercia a título de empresário em nome individual;</a:t>
            </a:r>
          </a:p>
          <a:p>
            <a:pPr algn="just"/>
            <a:r>
              <a:rPr lang="pt-PT" sz="2000" smtClean="0"/>
              <a:t>- A Ana Silva subscreveu uma quota com o valor nominal de 10.000 euros, a qual realizou imediata e integralmente por entradas em dinheiro</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81775" y="6356350"/>
            <a:ext cx="2133600" cy="365125"/>
          </a:xfrm>
          <a:prstGeom prst="rect">
            <a:avLst/>
          </a:prstGeom>
          <a:noFill/>
        </p:spPr>
        <p:txBody>
          <a:bodyPr anchor="ctr"/>
          <a:lstStyle/>
          <a:p>
            <a:pPr algn="r" fontAlgn="auto">
              <a:spcBef>
                <a:spcPts val="0"/>
              </a:spcBef>
              <a:spcAft>
                <a:spcPts val="0"/>
              </a:spcAft>
              <a:defRPr/>
            </a:pPr>
            <a:fld id="{C0DA03C3-819A-41F9-B4DE-3A403D7CC13F}" type="slidenum">
              <a:rPr lang="pt-PT" sz="1200">
                <a:solidFill>
                  <a:schemeClr val="tx1">
                    <a:tint val="75000"/>
                  </a:schemeClr>
                </a:solidFill>
                <a:latin typeface="+mn-lt"/>
              </a:rPr>
              <a:pPr algn="r" fontAlgn="auto">
                <a:spcBef>
                  <a:spcPts val="0"/>
                </a:spcBef>
                <a:spcAft>
                  <a:spcPts val="0"/>
                </a:spcAft>
                <a:defRPr/>
              </a:pPr>
              <a:t>3</a:t>
            </a:fld>
            <a:endParaRPr lang="pt-PT" sz="1200">
              <a:solidFill>
                <a:schemeClr val="tx1">
                  <a:tint val="75000"/>
                </a:schemeClr>
              </a:solidFill>
              <a:latin typeface="+mn-lt"/>
            </a:endParaRPr>
          </a:p>
        </p:txBody>
      </p:sp>
      <p:pic>
        <p:nvPicPr>
          <p:cNvPr id="1639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85750" y="6381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2" name="Picture 4"/>
          <p:cNvPicPr>
            <a:picLocks noChangeAspect="1" noChangeArrowheads="1"/>
          </p:cNvPicPr>
          <p:nvPr/>
        </p:nvPicPr>
        <p:blipFill>
          <a:blip r:embed="rId2" cstate="print"/>
          <a:srcRect/>
          <a:stretch>
            <a:fillRect/>
          </a:stretch>
        </p:blipFill>
        <p:spPr bwMode="auto">
          <a:xfrm>
            <a:off x="611188" y="333375"/>
            <a:ext cx="7993062" cy="5400675"/>
          </a:xfrm>
          <a:prstGeom prst="rect">
            <a:avLst/>
          </a:prstGeom>
          <a:noFill/>
          <a:ln w="9525">
            <a:noFill/>
            <a:miter lim="800000"/>
            <a:headEnd/>
            <a:tailEnd/>
          </a:ln>
          <a:effectLst/>
        </p:spPr>
      </p:pic>
      <p:sp>
        <p:nvSpPr>
          <p:cNvPr id="135173" name="Rectangle 5"/>
          <p:cNvSpPr>
            <a:spLocks noChangeArrowheads="1"/>
          </p:cNvSpPr>
          <p:nvPr/>
        </p:nvSpPr>
        <p:spPr bwMode="auto">
          <a:xfrm>
            <a:off x="2771775" y="4005263"/>
            <a:ext cx="6121400" cy="2376487"/>
          </a:xfrm>
          <a:prstGeom prst="rect">
            <a:avLst/>
          </a:prstGeom>
          <a:solidFill>
            <a:schemeClr val="accent1"/>
          </a:solidFill>
          <a:ln w="9525">
            <a:solidFill>
              <a:schemeClr val="tx1"/>
            </a:solidFill>
            <a:miter lim="800000"/>
            <a:headEnd/>
            <a:tailEnd/>
          </a:ln>
          <a:effectLst/>
        </p:spPr>
        <p:txBody>
          <a:bodyPr wrap="none" anchor="ctr"/>
          <a:lstStyle/>
          <a:p>
            <a:pPr algn="ctr"/>
            <a:r>
              <a:rPr lang="pt-PT" b="1"/>
              <a:t>50.000*0,8= 40.000 acções</a:t>
            </a:r>
          </a:p>
          <a:p>
            <a:pPr algn="ctr"/>
            <a:r>
              <a:rPr lang="pt-PT" b="1"/>
              <a:t>Saldo inicial = 90.000</a:t>
            </a:r>
          </a:p>
          <a:p>
            <a:pPr algn="ctr"/>
            <a:r>
              <a:rPr lang="pt-PT" b="1"/>
              <a:t>Acréscimo verificado no capital próprio da associada:</a:t>
            </a:r>
          </a:p>
          <a:p>
            <a:pPr algn="ctr"/>
            <a:r>
              <a:rPr lang="pt-PT" b="1"/>
              <a:t>40.000€-15.000€= €25.000</a:t>
            </a:r>
          </a:p>
          <a:p>
            <a:pPr algn="ctr"/>
            <a:r>
              <a:rPr lang="pt-PT" b="1"/>
              <a:t>€25.000*0,8=€20.000</a:t>
            </a:r>
          </a:p>
          <a:p>
            <a:pPr algn="ctr"/>
            <a:r>
              <a:rPr lang="pt-PT" b="1"/>
              <a:t>€90.000+€20.000= €110.000</a:t>
            </a:r>
          </a:p>
          <a:p>
            <a:pPr algn="ctr"/>
            <a:endParaRPr lang="pt-PT" b="1"/>
          </a:p>
          <a:p>
            <a:pPr algn="ctr"/>
            <a:endParaRPr lang="pt-PT" b="1"/>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2" name="Picture 4"/>
          <p:cNvPicPr>
            <a:picLocks noChangeAspect="1" noChangeArrowheads="1"/>
          </p:cNvPicPr>
          <p:nvPr/>
        </p:nvPicPr>
        <p:blipFill>
          <a:blip r:embed="rId2" cstate="print"/>
          <a:srcRect/>
          <a:stretch>
            <a:fillRect/>
          </a:stretch>
        </p:blipFill>
        <p:spPr bwMode="auto">
          <a:xfrm>
            <a:off x="611188" y="333375"/>
            <a:ext cx="7993062" cy="54006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6" name="Picture 4"/>
          <p:cNvPicPr>
            <a:picLocks noChangeAspect="1" noChangeArrowheads="1"/>
          </p:cNvPicPr>
          <p:nvPr/>
        </p:nvPicPr>
        <p:blipFill>
          <a:blip r:embed="rId2" cstate="print"/>
          <a:srcRect/>
          <a:stretch>
            <a:fillRect/>
          </a:stretch>
        </p:blipFill>
        <p:spPr bwMode="auto">
          <a:xfrm>
            <a:off x="611188" y="404813"/>
            <a:ext cx="7848600" cy="4392612"/>
          </a:xfrm>
          <a:prstGeom prst="rect">
            <a:avLst/>
          </a:prstGeom>
          <a:noFill/>
          <a:ln w="9525">
            <a:noFill/>
            <a:miter lim="800000"/>
            <a:headEnd/>
            <a:tailEnd/>
          </a:ln>
          <a:effectLst/>
        </p:spPr>
      </p:pic>
      <p:sp>
        <p:nvSpPr>
          <p:cNvPr id="136197" name="Rectangle 5"/>
          <p:cNvSpPr>
            <a:spLocks noChangeArrowheads="1"/>
          </p:cNvSpPr>
          <p:nvPr/>
        </p:nvSpPr>
        <p:spPr bwMode="auto">
          <a:xfrm>
            <a:off x="2627313" y="3933825"/>
            <a:ext cx="6121400" cy="1727200"/>
          </a:xfrm>
          <a:prstGeom prst="rect">
            <a:avLst/>
          </a:prstGeom>
          <a:solidFill>
            <a:schemeClr val="accent1"/>
          </a:solidFill>
          <a:ln w="9525">
            <a:solidFill>
              <a:schemeClr val="tx1"/>
            </a:solidFill>
            <a:miter lim="800000"/>
            <a:headEnd/>
            <a:tailEnd/>
          </a:ln>
          <a:effectLst/>
        </p:spPr>
        <p:txBody>
          <a:bodyPr wrap="none" anchor="ctr"/>
          <a:lstStyle/>
          <a:p>
            <a:pPr algn="ctr"/>
            <a:r>
              <a:rPr lang="pt-PT" dirty="0"/>
              <a:t>€84.000/10 = 8.400</a:t>
            </a:r>
          </a:p>
          <a:p>
            <a:pPr algn="ctr"/>
            <a:r>
              <a:rPr lang="pt-PT" dirty="0" smtClean="0"/>
              <a:t>Débito </a:t>
            </a:r>
            <a:r>
              <a:rPr lang="pt-PT" dirty="0"/>
              <a:t>– 593 – Outras variações no capital próprio</a:t>
            </a:r>
          </a:p>
          <a:p>
            <a:pPr algn="ctr"/>
            <a:r>
              <a:rPr lang="pt-PT" dirty="0"/>
              <a:t>Crédito – 7883- Imputação de subsídios para investimentos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Marcador de Posição do Rodapé 4"/>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r>
              <a:rPr lang="pt-PT" sz="1200">
                <a:solidFill>
                  <a:srgbClr val="898989"/>
                </a:solidFill>
                <a:latin typeface="Calibri" pitchFamily="34" charset="0"/>
              </a:rPr>
              <a:t>Francisca Guiomar 2010</a:t>
            </a:r>
          </a:p>
        </p:txBody>
      </p:sp>
      <p:sp>
        <p:nvSpPr>
          <p:cNvPr id="7"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6D4C9CE-67C3-465D-85E9-97B7BC1878B3}" type="slidenum">
              <a:rPr lang="pt-PT" sz="1200">
                <a:solidFill>
                  <a:schemeClr val="tx1">
                    <a:tint val="75000"/>
                  </a:schemeClr>
                </a:solidFill>
                <a:latin typeface="+mn-lt"/>
              </a:rPr>
              <a:pPr algn="r" fontAlgn="auto">
                <a:spcBef>
                  <a:spcPts val="0"/>
                </a:spcBef>
                <a:spcAft>
                  <a:spcPts val="0"/>
                </a:spcAft>
                <a:defRPr/>
              </a:pPr>
              <a:t>33</a:t>
            </a:fld>
            <a:endParaRPr lang="pt-PT" sz="1200">
              <a:solidFill>
                <a:schemeClr val="tx1">
                  <a:tint val="75000"/>
                </a:schemeClr>
              </a:solidFill>
              <a:latin typeface="+mn-lt"/>
            </a:endParaRP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46D3C1A-7699-408D-AD53-69F4E450023F}" type="slidenum">
              <a:rPr lang="pt-PT" sz="1200">
                <a:solidFill>
                  <a:schemeClr val="tx1">
                    <a:tint val="75000"/>
                  </a:schemeClr>
                </a:solidFill>
                <a:latin typeface="+mn-lt"/>
              </a:rPr>
              <a:pPr algn="r" fontAlgn="auto">
                <a:spcBef>
                  <a:spcPts val="0"/>
                </a:spcBef>
                <a:spcAft>
                  <a:spcPts val="0"/>
                </a:spcAft>
                <a:defRPr/>
              </a:pPr>
              <a:t>33</a:t>
            </a:fld>
            <a:endParaRPr lang="pt-PT" sz="1200">
              <a:solidFill>
                <a:schemeClr val="tx1">
                  <a:tint val="75000"/>
                </a:schemeClr>
              </a:solidFill>
              <a:latin typeface="+mn-lt"/>
            </a:endParaRPr>
          </a:p>
        </p:txBody>
      </p:sp>
      <p:pic>
        <p:nvPicPr>
          <p:cNvPr id="67589"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67590" name="Rectangle 8"/>
          <p:cNvSpPr>
            <a:spLocks noChangeArrowheads="1"/>
          </p:cNvSpPr>
          <p:nvPr/>
        </p:nvSpPr>
        <p:spPr bwMode="auto">
          <a:xfrm>
            <a:off x="468313" y="908050"/>
            <a:ext cx="7991475" cy="4486275"/>
          </a:xfrm>
          <a:prstGeom prst="rect">
            <a:avLst/>
          </a:prstGeom>
          <a:noFill/>
          <a:ln w="9525">
            <a:noFill/>
            <a:miter lim="800000"/>
            <a:headEnd/>
            <a:tailEnd/>
          </a:ln>
        </p:spPr>
        <p:txBody>
          <a:bodyPr>
            <a:spAutoFit/>
          </a:bodyPr>
          <a:lstStyle/>
          <a:p>
            <a:pPr algn="just"/>
            <a:r>
              <a:rPr lang="pt-PT"/>
              <a:t>NCRF 8</a:t>
            </a:r>
          </a:p>
          <a:p>
            <a:pPr algn="just"/>
            <a:r>
              <a:rPr lang="pt-PT"/>
              <a:t>.§15</a:t>
            </a:r>
          </a:p>
          <a:p>
            <a:pPr algn="just"/>
            <a:r>
              <a:rPr lang="pt-PT"/>
              <a:t>Um activo não corrente detido para venda deve ser mensurado pelo menor valor entre a sua quantia escriturada e o justo valor menos os custos de vender.</a:t>
            </a:r>
          </a:p>
          <a:p>
            <a:pPr algn="just"/>
            <a:endParaRPr lang="pt-PT"/>
          </a:p>
          <a:p>
            <a:pPr algn="just"/>
            <a:r>
              <a:rPr lang="pt-PT"/>
              <a:t>§27</a:t>
            </a:r>
          </a:p>
          <a:p>
            <a:pPr algn="just"/>
            <a:r>
              <a:rPr lang="pt-PT"/>
              <a:t>Uma entidade deve mensurar um activo não corrente que deixe de ser classificado como detido para venda (ou deixe de ser incluído num grupo para alienação classificado como detido para venda) pelo valor mais baixo entre:</a:t>
            </a:r>
          </a:p>
          <a:p>
            <a:pPr algn="just"/>
            <a:endParaRPr lang="pt-PT"/>
          </a:p>
          <a:p>
            <a:pPr algn="just"/>
            <a:r>
              <a:rPr lang="pt-PT"/>
              <a:t>a) A sua quantia escriturada antes de o activo ser classificado como detido para venda, ajustada por qualquer depreciação, amortização ou revalorização que teria sido reconhecida se o activo não estivesse classificado como detido para venda.</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0E27FA63-F9A6-4FD5-A8D3-41163548A227}" type="slidenum">
              <a:rPr lang="pt-PT"/>
              <a:pPr>
                <a:defRPr/>
              </a:pPr>
              <a:t>34</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310B419-C0EF-4938-A0E7-D69E619F1375}" type="slidenum">
              <a:rPr lang="pt-PT" sz="1200">
                <a:solidFill>
                  <a:schemeClr val="tx1">
                    <a:tint val="75000"/>
                  </a:schemeClr>
                </a:solidFill>
                <a:latin typeface="+mn-lt"/>
              </a:rPr>
              <a:pPr algn="r" fontAlgn="auto">
                <a:spcBef>
                  <a:spcPts val="0"/>
                </a:spcBef>
                <a:spcAft>
                  <a:spcPts val="0"/>
                </a:spcAft>
                <a:defRPr/>
              </a:pPr>
              <a:t>34</a:t>
            </a:fld>
            <a:endParaRPr lang="pt-PT" sz="1200">
              <a:solidFill>
                <a:schemeClr val="tx1">
                  <a:tint val="75000"/>
                </a:schemeClr>
              </a:solidFill>
              <a:latin typeface="+mn-lt"/>
            </a:endParaRPr>
          </a:p>
        </p:txBody>
      </p:sp>
      <p:pic>
        <p:nvPicPr>
          <p:cNvPr id="69637"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69638" name="Rectangle 8"/>
          <p:cNvSpPr>
            <a:spLocks noChangeArrowheads="1"/>
          </p:cNvSpPr>
          <p:nvPr/>
        </p:nvSpPr>
        <p:spPr bwMode="auto">
          <a:xfrm>
            <a:off x="250825" y="620713"/>
            <a:ext cx="7848600" cy="5584825"/>
          </a:xfrm>
          <a:prstGeom prst="rect">
            <a:avLst/>
          </a:prstGeom>
          <a:noFill/>
          <a:ln w="9525">
            <a:noFill/>
            <a:miter lim="800000"/>
            <a:headEnd/>
            <a:tailEnd/>
          </a:ln>
        </p:spPr>
        <p:txBody>
          <a:bodyPr>
            <a:spAutoFit/>
          </a:bodyPr>
          <a:lstStyle/>
          <a:p>
            <a:r>
              <a:rPr lang="pt-PT"/>
              <a:t>Questão 42.:</a:t>
            </a:r>
          </a:p>
          <a:p>
            <a:pPr algn="just"/>
            <a:r>
              <a:rPr lang="pt-PT"/>
              <a:t>Os gastos do exercício da Sociedade BBB ascenderam a 58.000 € e repartem-se do seguinte modo: Fábrica – 46.500 € (dos quais, Matérias–primas e outros materiais consumidos – 15.000 €, Gastos diretos de produção – 21.000 €, Gastos indiretos de produção variáveis – 3.000 € e Gastos indiretos de produção fixos – 7.500 €); Administração – 5.000 €;</a:t>
            </a:r>
          </a:p>
          <a:p>
            <a:pPr algn="just"/>
            <a:r>
              <a:rPr lang="pt-PT"/>
              <a:t>Distribuição – 4.500 €; Financeiros – 2.000 €.</a:t>
            </a:r>
          </a:p>
          <a:p>
            <a:pPr algn="just"/>
            <a:r>
              <a:rPr lang="pt-PT" b="1"/>
              <a:t>O nível de atividade das instalações e equipamentos é de 80 %.</a:t>
            </a:r>
          </a:p>
          <a:p>
            <a:pPr algn="just"/>
            <a:r>
              <a:rPr lang="pt-PT"/>
              <a:t>As existências de produtos acabados eram de 200 e 220 unidades, em 31/12/2010 e 31/12/2011, respetivamente. Em 2011 venderam-se 1.480 unidades de produto.</a:t>
            </a:r>
          </a:p>
          <a:p>
            <a:pPr algn="just"/>
            <a:r>
              <a:rPr lang="pt-PT"/>
              <a:t>À data de balanço, o preço de venda do produto acabado deduzido de eventuais custos de vender era de 40 €/unidade.</a:t>
            </a:r>
          </a:p>
          <a:p>
            <a:pPr algn="just"/>
            <a:r>
              <a:rPr lang="pt-PT"/>
              <a:t>Em face da informação disponível, a valorização do inventário da produção acabada, em 31/12/2011, deverá ser:</a:t>
            </a:r>
          </a:p>
          <a:p>
            <a:endParaRPr lang="pt-PT"/>
          </a:p>
          <a:p>
            <a:r>
              <a:rPr lang="pt-PT"/>
              <a:t>a) 6.820 €.</a:t>
            </a:r>
          </a:p>
          <a:p>
            <a:r>
              <a:rPr lang="pt-PT"/>
              <a:t>b) 6.600 €.</a:t>
            </a:r>
          </a:p>
          <a:p>
            <a:r>
              <a:rPr lang="pt-PT"/>
              <a:t>c) 8.800 €.</a:t>
            </a:r>
          </a:p>
          <a:p>
            <a:r>
              <a:rPr lang="pt-PT"/>
              <a:t>d) 6.380 €.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Marcador de Posição do Rodapé 4"/>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r>
              <a:rPr lang="pt-PT" sz="1200">
                <a:solidFill>
                  <a:srgbClr val="898989"/>
                </a:solidFill>
                <a:latin typeface="Calibri" pitchFamily="34" charset="0"/>
              </a:rPr>
              <a:t>Francisca Guiomar 2010</a:t>
            </a:r>
          </a:p>
        </p:txBody>
      </p:sp>
      <p:sp>
        <p:nvSpPr>
          <p:cNvPr id="7"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08916DE-F50F-4917-A61D-7A69FE2EEAB4}" type="slidenum">
              <a:rPr lang="pt-PT" sz="1200">
                <a:solidFill>
                  <a:schemeClr val="tx1">
                    <a:tint val="75000"/>
                  </a:schemeClr>
                </a:solidFill>
                <a:latin typeface="+mn-lt"/>
              </a:rPr>
              <a:pPr algn="r" fontAlgn="auto">
                <a:spcBef>
                  <a:spcPts val="0"/>
                </a:spcBef>
                <a:spcAft>
                  <a:spcPts val="0"/>
                </a:spcAft>
                <a:defRPr/>
              </a:pPr>
              <a:t>35</a:t>
            </a:fld>
            <a:endParaRPr lang="pt-PT" sz="1200">
              <a:solidFill>
                <a:schemeClr val="tx1">
                  <a:tint val="75000"/>
                </a:schemeClr>
              </a:solidFill>
              <a:latin typeface="+mn-lt"/>
            </a:endParaRP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5F27D88-C418-403B-909D-6C9ECB568298}" type="slidenum">
              <a:rPr lang="pt-PT" sz="1200">
                <a:solidFill>
                  <a:schemeClr val="tx1">
                    <a:tint val="75000"/>
                  </a:schemeClr>
                </a:solidFill>
                <a:latin typeface="+mn-lt"/>
              </a:rPr>
              <a:pPr algn="r" fontAlgn="auto">
                <a:spcBef>
                  <a:spcPts val="0"/>
                </a:spcBef>
                <a:spcAft>
                  <a:spcPts val="0"/>
                </a:spcAft>
                <a:defRPr/>
              </a:pPr>
              <a:t>35</a:t>
            </a:fld>
            <a:endParaRPr lang="pt-PT" sz="1200">
              <a:solidFill>
                <a:schemeClr val="tx1">
                  <a:tint val="75000"/>
                </a:schemeClr>
              </a:solidFill>
              <a:latin typeface="+mn-lt"/>
            </a:endParaRPr>
          </a:p>
        </p:txBody>
      </p:sp>
      <p:pic>
        <p:nvPicPr>
          <p:cNvPr id="71685"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1686" name="Rectangle 8"/>
          <p:cNvSpPr>
            <a:spLocks noChangeArrowheads="1"/>
          </p:cNvSpPr>
          <p:nvPr/>
        </p:nvSpPr>
        <p:spPr bwMode="auto">
          <a:xfrm>
            <a:off x="250825" y="620713"/>
            <a:ext cx="7848600" cy="4760912"/>
          </a:xfrm>
          <a:prstGeom prst="rect">
            <a:avLst/>
          </a:prstGeom>
          <a:noFill/>
          <a:ln w="9525">
            <a:noFill/>
            <a:miter lim="800000"/>
            <a:headEnd/>
            <a:tailEnd/>
          </a:ln>
        </p:spPr>
        <p:txBody>
          <a:bodyPr>
            <a:spAutoFit/>
          </a:bodyPr>
          <a:lstStyle/>
          <a:p>
            <a:endParaRPr lang="pt-PT"/>
          </a:p>
          <a:p>
            <a:r>
              <a:rPr lang="pt-PT" u="sng"/>
              <a:t>Questão 42.:</a:t>
            </a:r>
          </a:p>
          <a:p>
            <a:endParaRPr lang="pt-PT" u="sng"/>
          </a:p>
          <a:p>
            <a:pPr algn="just"/>
            <a:r>
              <a:rPr lang="pt-PT"/>
              <a:t>Quantidades produzidas = 200+X-220 = 1480</a:t>
            </a:r>
          </a:p>
          <a:p>
            <a:pPr algn="just"/>
            <a:r>
              <a:rPr lang="pt-PT"/>
              <a:t>Quantidades produzidas = X-20 = 1480</a:t>
            </a:r>
          </a:p>
          <a:p>
            <a:pPr algn="just"/>
            <a:r>
              <a:rPr lang="pt-PT"/>
              <a:t>Quantidades produzidas = 1500</a:t>
            </a:r>
          </a:p>
          <a:p>
            <a:pPr algn="just"/>
            <a:endParaRPr lang="pt-PT"/>
          </a:p>
          <a:p>
            <a:pPr algn="just"/>
            <a:r>
              <a:rPr lang="pt-PT" b="1" u="sng"/>
              <a:t>Gastos de produção:</a:t>
            </a:r>
          </a:p>
          <a:p>
            <a:pPr algn="just">
              <a:buFontTx/>
              <a:buChar char="-"/>
            </a:pPr>
            <a:r>
              <a:rPr lang="pt-PT"/>
              <a:t>Matérias-primas                    = 15.000€</a:t>
            </a:r>
          </a:p>
          <a:p>
            <a:pPr algn="just">
              <a:buFontTx/>
              <a:buChar char="-"/>
            </a:pPr>
            <a:r>
              <a:rPr lang="pt-PT"/>
              <a:t>Gastos diretos de produção  = 21.000€</a:t>
            </a:r>
          </a:p>
          <a:p>
            <a:pPr algn="just">
              <a:buFontTx/>
              <a:buChar char="-"/>
            </a:pPr>
            <a:r>
              <a:rPr lang="pt-PT"/>
              <a:t>Gastos ind. Produ. Variáveis =  3.000€</a:t>
            </a:r>
          </a:p>
          <a:p>
            <a:pPr algn="just">
              <a:buFontTx/>
              <a:buChar char="-"/>
            </a:pPr>
            <a:r>
              <a:rPr lang="pt-PT"/>
              <a:t>Gastos ind. Produção Fixos  =   6.000€ (7.500*0,8)</a:t>
            </a:r>
          </a:p>
          <a:p>
            <a:pPr algn="just">
              <a:buFontTx/>
              <a:buChar char="-"/>
            </a:pPr>
            <a:r>
              <a:rPr lang="pt-PT"/>
              <a:t>Total………………………..   = 45.000€</a:t>
            </a:r>
          </a:p>
          <a:p>
            <a:pPr algn="just">
              <a:buFontTx/>
              <a:buChar char="-"/>
            </a:pPr>
            <a:r>
              <a:rPr lang="pt-PT"/>
              <a:t> Custo unitário = 45.000€/1500 = 30€</a:t>
            </a:r>
          </a:p>
          <a:p>
            <a:pPr algn="just">
              <a:buFontTx/>
              <a:buChar char="-"/>
            </a:pPr>
            <a:endParaRPr lang="pt-PT"/>
          </a:p>
          <a:p>
            <a:pPr algn="just"/>
            <a:r>
              <a:rPr lang="pt-PT" b="1" u="sng"/>
              <a:t>- Existências finais = 30€*220= 6.600€</a:t>
            </a:r>
            <a:r>
              <a:rPr lang="pt-PT" b="1"/>
              <a:t>                   </a:t>
            </a:r>
          </a:p>
          <a:p>
            <a:pPr algn="just"/>
            <a:endParaRPr lang="pt-PT" b="1"/>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FE71CBB7-628B-4755-A021-DFF51D207F6A}" type="slidenum">
              <a:rPr lang="pt-PT"/>
              <a:pPr>
                <a:defRPr/>
              </a:pPr>
              <a:t>36</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7E8E81F-3F2C-484F-A98D-23922F076D9E}" type="slidenum">
              <a:rPr lang="pt-PT" sz="1200">
                <a:solidFill>
                  <a:schemeClr val="tx1">
                    <a:tint val="75000"/>
                  </a:schemeClr>
                </a:solidFill>
                <a:latin typeface="+mn-lt"/>
              </a:rPr>
              <a:pPr algn="r" fontAlgn="auto">
                <a:spcBef>
                  <a:spcPts val="0"/>
                </a:spcBef>
                <a:spcAft>
                  <a:spcPts val="0"/>
                </a:spcAft>
                <a:defRPr/>
              </a:pPr>
              <a:t>36</a:t>
            </a:fld>
            <a:endParaRPr lang="pt-PT" sz="1200">
              <a:solidFill>
                <a:schemeClr val="tx1">
                  <a:tint val="75000"/>
                </a:schemeClr>
              </a:solidFill>
              <a:latin typeface="+mn-lt"/>
            </a:endParaRPr>
          </a:p>
        </p:txBody>
      </p:sp>
      <p:sp>
        <p:nvSpPr>
          <p:cNvPr id="73733" name="Marcador de Posição de Conteúdo 5"/>
          <p:cNvSpPr>
            <a:spLocks noGrp="1"/>
          </p:cNvSpPr>
          <p:nvPr>
            <p:ph idx="1"/>
          </p:nvPr>
        </p:nvSpPr>
        <p:spPr/>
        <p:txBody>
          <a:bodyPr/>
          <a:lstStyle/>
          <a:p>
            <a:r>
              <a:rPr lang="pt-PT" sz="1800" smtClean="0"/>
              <a:t>Questão 43.:</a:t>
            </a:r>
          </a:p>
          <a:p>
            <a:pPr algn="just"/>
            <a:r>
              <a:rPr lang="pt-PT" sz="1800" smtClean="0"/>
              <a:t>A Sociedade DDD, S.A. adquiriu em janeiro de N, por 7.000 €, um lote de 5.000 ações próprias com o valor nominal de 1 € cada, Essa operação implicará apenas os seguintes lançamentos contabilísticos:</a:t>
            </a:r>
          </a:p>
          <a:p>
            <a:pPr algn="just"/>
            <a:r>
              <a:rPr lang="pt-PT" sz="1800" smtClean="0"/>
              <a:t>a) Crédito da conta 12 Depósitos à ordem por 7.000 €, por contrapartida das contas 521 Ações próprias – Valor nominal e 522 Ações próprias – descontos e prémios, que serão debitadas, por 5.000 € e 2.000 €, respetivamente</a:t>
            </a:r>
          </a:p>
          <a:p>
            <a:pPr algn="just"/>
            <a:r>
              <a:rPr lang="pt-PT" sz="1800" smtClean="0"/>
              <a:t>b) Crédito da conta 12 Depósitos à ordem por 7.000 €, por contrapartida das contas 521 e 522, que serão debitadas, respetivamente por 5.000 € e 2.000 €; crédito da conta 552Y Reservas indisponíveis por 7.000 €, por contrapartida da conta 552X Reservas livres, que será debitada por 7.000 €.</a:t>
            </a:r>
          </a:p>
          <a:p>
            <a:pPr algn="just"/>
            <a:r>
              <a:rPr lang="pt-PT" sz="1800" smtClean="0"/>
              <a:t>c) Crédito da conta 12 Depósitos à ordem por 7.000 €, por contrapartida da conta 521Ações próprias – Valor nominal, que será debitada pelo mesmo montante;</a:t>
            </a:r>
          </a:p>
          <a:p>
            <a:pPr algn="just"/>
            <a:r>
              <a:rPr lang="pt-PT" sz="1800" smtClean="0"/>
              <a:t>d) Nenhuma das anteriores.</a:t>
            </a:r>
          </a:p>
          <a:p>
            <a:pPr algn="just" eaLnBrk="1" hangingPunct="1"/>
            <a:endParaRPr lang="pt-PT" sz="1800" smtClean="0"/>
          </a:p>
        </p:txBody>
      </p:sp>
      <p:pic>
        <p:nvPicPr>
          <p:cNvPr id="7373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 name="Seta curvada à direita 6"/>
          <p:cNvSpPr>
            <a:spLocks noChangeArrowheads="1"/>
          </p:cNvSpPr>
          <p:nvPr/>
        </p:nvSpPr>
        <p:spPr bwMode="auto">
          <a:xfrm>
            <a:off x="0" y="3644900"/>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Marcador de Posição do Rodapé 4"/>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r>
              <a:rPr lang="pt-PT" sz="1200">
                <a:solidFill>
                  <a:srgbClr val="898989"/>
                </a:solidFill>
                <a:latin typeface="Calibri" pitchFamily="34" charset="0"/>
              </a:rPr>
              <a:t>Francisca Guiomar 2010</a:t>
            </a:r>
          </a:p>
        </p:txBody>
      </p:sp>
      <p:sp>
        <p:nvSpPr>
          <p:cNvPr id="9"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6E555FF-18F9-4248-B273-3B181043204B}" type="slidenum">
              <a:rPr lang="pt-PT" sz="1200">
                <a:solidFill>
                  <a:schemeClr val="tx1">
                    <a:tint val="75000"/>
                  </a:schemeClr>
                </a:solidFill>
                <a:latin typeface="+mn-lt"/>
              </a:rPr>
              <a:pPr algn="r" fontAlgn="auto">
                <a:spcBef>
                  <a:spcPts val="0"/>
                </a:spcBef>
                <a:spcAft>
                  <a:spcPts val="0"/>
                </a:spcAft>
                <a:defRPr/>
              </a:pPr>
              <a:t>37</a:t>
            </a:fld>
            <a:endParaRPr lang="pt-PT" sz="1200">
              <a:solidFill>
                <a:schemeClr val="tx1">
                  <a:tint val="75000"/>
                </a:schemeClr>
              </a:solidFill>
              <a:latin typeface="+mn-lt"/>
            </a:endParaRP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98AE8E7-BADB-43CA-A522-21AEA27CBFAF}" type="slidenum">
              <a:rPr lang="pt-PT" sz="1200">
                <a:solidFill>
                  <a:schemeClr val="tx1">
                    <a:tint val="75000"/>
                  </a:schemeClr>
                </a:solidFill>
                <a:latin typeface="+mn-lt"/>
              </a:rPr>
              <a:pPr algn="r" fontAlgn="auto">
                <a:spcBef>
                  <a:spcPts val="0"/>
                </a:spcBef>
                <a:spcAft>
                  <a:spcPts val="0"/>
                </a:spcAft>
                <a:defRPr/>
              </a:pPr>
              <a:t>37</a:t>
            </a:fld>
            <a:endParaRPr lang="pt-PT" sz="1200">
              <a:solidFill>
                <a:schemeClr val="tx1">
                  <a:tint val="75000"/>
                </a:schemeClr>
              </a:solidFill>
              <a:latin typeface="+mn-lt"/>
            </a:endParaRPr>
          </a:p>
        </p:txBody>
      </p:sp>
      <p:sp>
        <p:nvSpPr>
          <p:cNvPr id="75781" name="Marcador de Posição de Conteúdo 5"/>
          <p:cNvSpPr>
            <a:spLocks noGrp="1"/>
          </p:cNvSpPr>
          <p:nvPr>
            <p:ph idx="4294967295"/>
          </p:nvPr>
        </p:nvSpPr>
        <p:spPr>
          <a:xfrm>
            <a:off x="457200" y="981075"/>
            <a:ext cx="8229600" cy="5145088"/>
          </a:xfrm>
        </p:spPr>
        <p:txBody>
          <a:bodyPr/>
          <a:lstStyle/>
          <a:p>
            <a:pPr algn="just" eaLnBrk="1" hangingPunct="1"/>
            <a:r>
              <a:rPr lang="pt-PT" sz="1800" b="1" smtClean="0"/>
              <a:t>Acções/quotas próprias</a:t>
            </a:r>
          </a:p>
          <a:p>
            <a:pPr algn="just" eaLnBrk="1" hangingPunct="1">
              <a:buFont typeface="Arial" charset="0"/>
              <a:buNone/>
            </a:pPr>
            <a:endParaRPr lang="pt-PT" sz="1800" b="1" smtClean="0"/>
          </a:p>
          <a:p>
            <a:pPr algn="just" eaLnBrk="1" hangingPunct="1"/>
            <a:r>
              <a:rPr lang="pt-PT" sz="1800" smtClean="0"/>
              <a:t>É permitido às sociedades anónimas (por quotas) adquirir e vender acções quotas próprias. Estamos perante um acto de gestão das sociedades, que todavia se encontra condicionado pelo Código das Sociedades Comerciais (art.º 220.º, art.º 316.º a 325.º B), sendo de destacar a tal propósito:</a:t>
            </a:r>
          </a:p>
          <a:p>
            <a:pPr lvl="1" algn="just" eaLnBrk="1" hangingPunct="1"/>
            <a:r>
              <a:rPr lang="pt-PT" sz="1600" smtClean="0"/>
              <a:t>A obrigatoriedade de existência de reservas livres em montante não inferior ao dobro do contravalor a prestar;</a:t>
            </a:r>
          </a:p>
          <a:p>
            <a:pPr lvl="1" algn="just" eaLnBrk="1" hangingPunct="1"/>
            <a:r>
              <a:rPr lang="pt-PT" sz="1600" smtClean="0"/>
              <a:t>A imposssibilidade de adquirir e deter acções próprias representativas de mais de 10% do capital;</a:t>
            </a:r>
          </a:p>
          <a:p>
            <a:pPr lvl="1" algn="just" eaLnBrk="1" hangingPunct="1"/>
            <a:r>
              <a:rPr lang="pt-PT" sz="1600" smtClean="0"/>
              <a:t>Imposssibilidade de a sociedade deter por mais de 3 anos um número superior a 10%do capital;</a:t>
            </a:r>
          </a:p>
          <a:p>
            <a:pPr lvl="1" algn="just" eaLnBrk="1" hangingPunct="1">
              <a:buFont typeface="Arial" charset="0"/>
              <a:buNone/>
            </a:pPr>
            <a:r>
              <a:rPr lang="pt-PT" sz="1600" smtClean="0"/>
              <a:t>Durante o período de tempo em que as acções (quotas) próprias estiverem na posse da sociedade, não poderão ser exercidos os direitos que lhes estão inerentes, salvo o de participar em aumento (s) </a:t>
            </a:r>
          </a:p>
        </p:txBody>
      </p:sp>
      <p:pic>
        <p:nvPicPr>
          <p:cNvPr id="75782"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15C70ED2-88A8-4CB8-8B99-E3985678ECEA}" type="slidenum">
              <a:rPr lang="pt-PT"/>
              <a:pPr>
                <a:defRPr/>
              </a:pPr>
              <a:t>38</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277CB0B-4820-44C5-A163-6D3DBDE99308}" type="slidenum">
              <a:rPr lang="pt-PT" sz="1200">
                <a:solidFill>
                  <a:schemeClr val="tx1">
                    <a:tint val="75000"/>
                  </a:schemeClr>
                </a:solidFill>
                <a:latin typeface="+mn-lt"/>
              </a:rPr>
              <a:pPr algn="r" fontAlgn="auto">
                <a:spcBef>
                  <a:spcPts val="0"/>
                </a:spcBef>
                <a:spcAft>
                  <a:spcPts val="0"/>
                </a:spcAft>
                <a:defRPr/>
              </a:pPr>
              <a:t>38</a:t>
            </a:fld>
            <a:endParaRPr lang="pt-PT" sz="1200">
              <a:solidFill>
                <a:schemeClr val="tx1">
                  <a:tint val="75000"/>
                </a:schemeClr>
              </a:solidFill>
              <a:latin typeface="+mn-lt"/>
            </a:endParaRPr>
          </a:p>
        </p:txBody>
      </p:sp>
      <p:pic>
        <p:nvPicPr>
          <p:cNvPr id="77829"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7830" name="Rectangle 9"/>
          <p:cNvSpPr>
            <a:spLocks noChangeArrowheads="1"/>
          </p:cNvSpPr>
          <p:nvPr/>
        </p:nvSpPr>
        <p:spPr bwMode="auto">
          <a:xfrm>
            <a:off x="395288" y="620713"/>
            <a:ext cx="7848600" cy="5310187"/>
          </a:xfrm>
          <a:prstGeom prst="rect">
            <a:avLst/>
          </a:prstGeom>
          <a:noFill/>
          <a:ln w="9525">
            <a:noFill/>
            <a:miter lim="800000"/>
            <a:headEnd/>
            <a:tailEnd/>
          </a:ln>
        </p:spPr>
        <p:txBody>
          <a:bodyPr>
            <a:spAutoFit/>
          </a:bodyPr>
          <a:lstStyle/>
          <a:p>
            <a:pPr marL="342900" indent="-342900"/>
            <a:endParaRPr lang="pt-PT"/>
          </a:p>
          <a:p>
            <a:pPr marL="342900" indent="-342900"/>
            <a:r>
              <a:rPr lang="pt-PT">
                <a:solidFill>
                  <a:schemeClr val="accent2"/>
                </a:solidFill>
              </a:rPr>
              <a:t>Questão 44.:</a:t>
            </a:r>
          </a:p>
          <a:p>
            <a:pPr marL="342900" indent="-342900"/>
            <a:endParaRPr lang="pt-PT">
              <a:solidFill>
                <a:schemeClr val="accent2"/>
              </a:solidFill>
            </a:endParaRPr>
          </a:p>
          <a:p>
            <a:pPr marL="342900" indent="-342900" algn="just"/>
            <a:r>
              <a:rPr lang="pt-PT"/>
              <a:t>Em janeiro de N, a Sociedade EEE, S.A. arrendou umas instalações por um período de cinco anos, com possibilidade de renovação do contrato por igual período. A administração está porém convencida de que tal não irá a ocorrer. A sociedade efetuou um conjunto de obras (não destacáveis da estrutura do prédio) que ascenderam a 25.000 €. De acordo com as indicações do construtor, essas obras terão uma vida de 10 anos. A Sociedade EEE, S.A. deveria apresentar no balanço de 31.12.N, relativamente àquelas despesas:</a:t>
            </a:r>
          </a:p>
          <a:p>
            <a:pPr marL="342900" indent="-342900" algn="just"/>
            <a:endParaRPr lang="pt-PT"/>
          </a:p>
          <a:p>
            <a:pPr marL="342900" indent="-342900">
              <a:buFontTx/>
              <a:buAutoNum type="alphaLcParenR"/>
            </a:pPr>
            <a:r>
              <a:rPr lang="pt-PT"/>
              <a:t>Um ativo fixo tangível de 20.000 €.</a:t>
            </a:r>
          </a:p>
          <a:p>
            <a:pPr marL="342900" indent="-342900">
              <a:buFontTx/>
              <a:buAutoNum type="alphaLcParenR"/>
            </a:pPr>
            <a:endParaRPr lang="pt-PT"/>
          </a:p>
          <a:p>
            <a:pPr marL="342900" indent="-342900"/>
            <a:r>
              <a:rPr lang="pt-PT"/>
              <a:t>b) Um gasto diferido de 25.000 €.</a:t>
            </a:r>
          </a:p>
          <a:p>
            <a:pPr marL="342900" indent="-342900"/>
            <a:endParaRPr lang="pt-PT"/>
          </a:p>
          <a:p>
            <a:pPr marL="342900" indent="-342900"/>
            <a:r>
              <a:rPr lang="pt-PT"/>
              <a:t>c) Um gasto diferido de 20.000 €.</a:t>
            </a:r>
          </a:p>
          <a:p>
            <a:pPr marL="342900" indent="-342900"/>
            <a:endParaRPr lang="pt-PT"/>
          </a:p>
          <a:p>
            <a:pPr marL="342900" indent="-342900"/>
            <a:r>
              <a:rPr lang="pt-PT"/>
              <a:t>d) Nenhuma das anteriores.</a:t>
            </a:r>
          </a:p>
        </p:txBody>
      </p:sp>
      <p:sp>
        <p:nvSpPr>
          <p:cNvPr id="7" name="Seta curvada à direita 6"/>
          <p:cNvSpPr>
            <a:spLocks noChangeArrowheads="1"/>
          </p:cNvSpPr>
          <p:nvPr/>
        </p:nvSpPr>
        <p:spPr bwMode="auto">
          <a:xfrm>
            <a:off x="0" y="5013325"/>
            <a:ext cx="552450" cy="433388"/>
          </a:xfrm>
          <a:prstGeom prst="curvedRightArrow">
            <a:avLst>
              <a:gd name="adj1" fmla="val 1185"/>
              <a:gd name="adj2" fmla="val 50000"/>
              <a:gd name="adj3" fmla="val 25093"/>
            </a:avLst>
          </a:prstGeom>
          <a:solidFill>
            <a:schemeClr val="accent1"/>
          </a:solidFill>
          <a:ln w="25400" algn="ctr">
            <a:solidFill>
              <a:srgbClr val="385D8A"/>
            </a:solidFill>
            <a:miter lim="800000"/>
            <a:headEnd/>
            <a:tailEnd/>
          </a:ln>
        </p:spPr>
        <p:txBody>
          <a:bodyPr anchor="ctr"/>
          <a:lstStyle/>
          <a:p>
            <a:pPr algn="ctr" fontAlgn="auto">
              <a:spcBef>
                <a:spcPts val="0"/>
              </a:spcBef>
              <a:spcAft>
                <a:spcPts val="0"/>
              </a:spcAft>
              <a:defRPr/>
            </a:pPr>
            <a:endParaRPr lang="pt-PT">
              <a:latin typeface="+mn-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97D8B268-0608-4CEB-B8D6-C510EBA288B3}" type="slidenum">
              <a:rPr lang="pt-PT"/>
              <a:pPr>
                <a:defRPr/>
              </a:pPr>
              <a:t>39</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74F7FCA-6431-4C09-BC32-A0E4D3D104C0}" type="slidenum">
              <a:rPr lang="pt-PT" sz="1200">
                <a:solidFill>
                  <a:schemeClr val="tx1">
                    <a:tint val="75000"/>
                  </a:schemeClr>
                </a:solidFill>
                <a:latin typeface="+mn-lt"/>
              </a:rPr>
              <a:pPr algn="r" fontAlgn="auto">
                <a:spcBef>
                  <a:spcPts val="0"/>
                </a:spcBef>
                <a:spcAft>
                  <a:spcPts val="0"/>
                </a:spcAft>
                <a:defRPr/>
              </a:pPr>
              <a:t>39</a:t>
            </a:fld>
            <a:endParaRPr lang="pt-PT" sz="1200">
              <a:solidFill>
                <a:schemeClr val="tx1">
                  <a:tint val="75000"/>
                </a:schemeClr>
              </a:solidFill>
              <a:latin typeface="+mn-lt"/>
            </a:endParaRPr>
          </a:p>
        </p:txBody>
      </p:sp>
      <p:pic>
        <p:nvPicPr>
          <p:cNvPr id="79877"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sp>
        <p:nvSpPr>
          <p:cNvPr id="79878" name="Text Box 10"/>
          <p:cNvSpPr txBox="1">
            <a:spLocks noChangeArrowheads="1"/>
          </p:cNvSpPr>
          <p:nvPr/>
        </p:nvSpPr>
        <p:spPr bwMode="auto">
          <a:xfrm>
            <a:off x="0" y="0"/>
            <a:ext cx="9144000" cy="5584825"/>
          </a:xfrm>
          <a:prstGeom prst="rect">
            <a:avLst/>
          </a:prstGeom>
          <a:noFill/>
          <a:ln w="9525">
            <a:noFill/>
            <a:miter lim="800000"/>
            <a:headEnd/>
            <a:tailEnd/>
          </a:ln>
        </p:spPr>
        <p:txBody>
          <a:bodyPr>
            <a:spAutoFit/>
          </a:bodyPr>
          <a:lstStyle/>
          <a:p>
            <a:r>
              <a:rPr lang="pt-PT"/>
              <a:t>                                          Questão 45.:</a:t>
            </a:r>
          </a:p>
          <a:p>
            <a:endParaRPr lang="pt-PT"/>
          </a:p>
          <a:p>
            <a:endParaRPr lang="pt-PT"/>
          </a:p>
          <a:p>
            <a:r>
              <a:rPr lang="pt-PT"/>
              <a:t>A sociedade FFF, S.A. apresentava, em 31/12/N, entre outras, as seguintes informações:</a:t>
            </a:r>
          </a:p>
          <a:p>
            <a:r>
              <a:rPr lang="pt-PT"/>
              <a:t>- Excedentes de Revalorização de AFT– Reavaliação decorrente de</a:t>
            </a:r>
          </a:p>
          <a:p>
            <a:r>
              <a:rPr lang="pt-PT"/>
              <a:t>diploma legal realizada em N-1.........................................................................100.000 €</a:t>
            </a:r>
          </a:p>
          <a:p>
            <a:r>
              <a:rPr lang="pt-PT"/>
              <a:t>- Resultados antes de impostos......................................................................... 20.000 €</a:t>
            </a:r>
          </a:p>
          <a:p>
            <a:r>
              <a:rPr lang="pt-PT"/>
              <a:t>- 40% do aumento das depreciações resultantes da reavaliação....................... 5.000 €</a:t>
            </a:r>
          </a:p>
          <a:p>
            <a:r>
              <a:rPr lang="pt-PT"/>
              <a:t>- Multas, coimas e demais encargos fiscais........................................................ 5.000 €</a:t>
            </a:r>
          </a:p>
          <a:p>
            <a:r>
              <a:rPr lang="pt-PT"/>
              <a:t>- Lucro tributável................................................................................................ 30.000 €</a:t>
            </a:r>
          </a:p>
          <a:p>
            <a:r>
              <a:rPr lang="pt-PT"/>
              <a:t>- Soma dos prejuízos fiscais apurados nos dois anos anteriores......................(50.000 €)</a:t>
            </a:r>
          </a:p>
          <a:p>
            <a:r>
              <a:rPr lang="pt-PT"/>
              <a:t>Assumindo a taxa de tributação sobre os lucros de 15% no ano N e de 25% em N+1, e</a:t>
            </a:r>
          </a:p>
          <a:p>
            <a:r>
              <a:rPr lang="pt-PT"/>
              <a:t>que o saldo inicial da conta Ativos por impostos diferidos era de 7.500 €, o saldo final</a:t>
            </a:r>
          </a:p>
          <a:p>
            <a:r>
              <a:rPr lang="pt-PT"/>
              <a:t>desta conta deverá ser:</a:t>
            </a:r>
          </a:p>
          <a:p>
            <a:endParaRPr lang="pt-PT"/>
          </a:p>
          <a:p>
            <a:r>
              <a:rPr lang="pt-PT"/>
              <a:t>a) 7.500 €.</a:t>
            </a:r>
          </a:p>
          <a:p>
            <a:r>
              <a:rPr lang="pt-PT"/>
              <a:t>b) 3.000 €.</a:t>
            </a:r>
          </a:p>
          <a:p>
            <a:r>
              <a:rPr lang="pt-PT"/>
              <a:t>c) 5.000 €.</a:t>
            </a:r>
          </a:p>
          <a:p>
            <a:r>
              <a:rPr lang="pt-PT"/>
              <a:t>d) 4.000 €.</a:t>
            </a:r>
          </a:p>
        </p:txBody>
      </p:sp>
      <p:sp>
        <p:nvSpPr>
          <p:cNvPr id="79879" name="Rectangle 8"/>
          <p:cNvSpPr>
            <a:spLocks noChangeArrowheads="1"/>
          </p:cNvSpPr>
          <p:nvPr/>
        </p:nvSpPr>
        <p:spPr bwMode="auto">
          <a:xfrm>
            <a:off x="827088" y="5661025"/>
            <a:ext cx="7489825" cy="1196975"/>
          </a:xfrm>
          <a:prstGeom prst="rect">
            <a:avLst/>
          </a:prstGeom>
          <a:solidFill>
            <a:schemeClr val="accent1"/>
          </a:solidFill>
          <a:ln w="9525">
            <a:solidFill>
              <a:schemeClr val="tx1"/>
            </a:solidFill>
            <a:miter lim="800000"/>
            <a:headEnd/>
            <a:tailEnd/>
          </a:ln>
        </p:spPr>
        <p:txBody>
          <a:bodyPr wrap="none" anchor="ctr"/>
          <a:lstStyle/>
          <a:p>
            <a:pPr algn="ctr"/>
            <a:r>
              <a:rPr lang="pt-PT"/>
              <a:t>Lucro tributável = 30.000</a:t>
            </a:r>
          </a:p>
          <a:p>
            <a:pPr algn="ctr"/>
            <a:r>
              <a:rPr lang="pt-PT"/>
              <a:t>Matéria coletável = 30.000-30.000 =0</a:t>
            </a:r>
          </a:p>
          <a:p>
            <a:pPr algn="ctr"/>
            <a:r>
              <a:rPr lang="pt-PT"/>
              <a:t>Prejuízos a deduzir nos anos seguintes = 50.000-30.000 = 20.000</a:t>
            </a:r>
          </a:p>
          <a:p>
            <a:pPr algn="ctr"/>
            <a:r>
              <a:rPr lang="pt-PT"/>
              <a:t>20.000*0,25 = 5.000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9BE2E37B-AADE-4545-AA6C-8EB437459228}" type="slidenum">
              <a:rPr lang="pt-PT"/>
              <a:pPr>
                <a:defRPr/>
              </a:pPr>
              <a:t>4</a:t>
            </a:fld>
            <a:endParaRPr lang="pt-PT"/>
          </a:p>
        </p:txBody>
      </p:sp>
      <p:sp>
        <p:nvSpPr>
          <p:cNvPr id="18435" name="Marcador de Posição de Conteúdo 2"/>
          <p:cNvSpPr>
            <a:spLocks noGrp="1"/>
          </p:cNvSpPr>
          <p:nvPr>
            <p:ph idx="1"/>
          </p:nvPr>
        </p:nvSpPr>
        <p:spPr>
          <a:xfrm>
            <a:off x="457200" y="571500"/>
            <a:ext cx="8229600" cy="5554663"/>
          </a:xfrm>
        </p:spPr>
        <p:txBody>
          <a:bodyPr/>
          <a:lstStyle/>
          <a:p>
            <a:r>
              <a:rPr lang="pt-PT" sz="2000" smtClean="0"/>
              <a:t>QUESTÃO 1.:</a:t>
            </a:r>
          </a:p>
          <a:p>
            <a:r>
              <a:rPr lang="pt-PT" sz="2000" smtClean="0"/>
              <a:t>Após o lançamento de abertura da contabilidade da All-Clean Lda.,a conta 51 Capital deverá apresentar:</a:t>
            </a:r>
          </a:p>
          <a:p>
            <a:r>
              <a:rPr lang="pt-PT" sz="2000" smtClean="0"/>
              <a:t>a) Um saldo devedor no montante de 100.000 euros, correspondente ao capital subscrito e realizado pelos sócios.</a:t>
            </a:r>
          </a:p>
          <a:p>
            <a:r>
              <a:rPr lang="pt-PT" sz="2000" smtClean="0"/>
              <a:t>b) Um saldo credor no montante de 30.000 euros, correspondente ao capital subscrito e realizado em dinheiro pelos sócios.</a:t>
            </a:r>
          </a:p>
          <a:p>
            <a:r>
              <a:rPr lang="pt-PT" sz="2000" smtClean="0"/>
              <a:t>c) Um saldo credor de montante ainda não determinado e dependente da valor da avaliação dos bens que constituiram a entrada em espécie e que vier a ser efectuada pelo ROC nos termos do artº 28º do Código das Sociedades Comerciais.</a:t>
            </a:r>
          </a:p>
          <a:p>
            <a:r>
              <a:rPr lang="pt-PT" sz="2000" smtClean="0"/>
              <a:t>d) Um saldo credor no montante de 100.000 euros, correspondente ao capital subscrito e realizado pelos sócios.</a:t>
            </a:r>
          </a:p>
          <a:p>
            <a:r>
              <a:rPr lang="pt-PT" sz="2000" smtClean="0"/>
              <a:t>Em 2010 o volume de negócios da All-Clean Lda. ascendeu a cerca de 700.000 euros,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992CDB4-F663-4913-ABBC-F4F22550A776}" type="slidenum">
              <a:rPr lang="pt-PT" sz="1200">
                <a:solidFill>
                  <a:schemeClr val="tx1">
                    <a:tint val="75000"/>
                  </a:schemeClr>
                </a:solidFill>
                <a:latin typeface="+mn-lt"/>
              </a:rPr>
              <a:pPr algn="r" fontAlgn="auto">
                <a:spcBef>
                  <a:spcPts val="0"/>
                </a:spcBef>
                <a:spcAft>
                  <a:spcPts val="0"/>
                </a:spcAft>
                <a:defRPr/>
              </a:pPr>
              <a:t>4</a:t>
            </a:fld>
            <a:endParaRPr lang="pt-PT" sz="1200">
              <a:solidFill>
                <a:schemeClr val="tx1">
                  <a:tint val="75000"/>
                </a:schemeClr>
              </a:solidFill>
              <a:latin typeface="+mn-lt"/>
            </a:endParaRPr>
          </a:p>
        </p:txBody>
      </p:sp>
      <p:pic>
        <p:nvPicPr>
          <p:cNvPr id="1843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85750" y="6072188"/>
            <a:ext cx="2498725" cy="476250"/>
          </a:xfrm>
          <a:prstGeom prst="rect">
            <a:avLst/>
          </a:prstGeom>
          <a:noFill/>
          <a:ln w="9525">
            <a:noFill/>
            <a:miter lim="800000"/>
            <a:headEnd/>
            <a:tailEnd/>
          </a:ln>
        </p:spPr>
      </p:pic>
      <p:sp>
        <p:nvSpPr>
          <p:cNvPr id="7" name="Seta curvada à direita 6"/>
          <p:cNvSpPr/>
          <p:nvPr/>
        </p:nvSpPr>
        <p:spPr>
          <a:xfrm>
            <a:off x="179388" y="4292600"/>
            <a:ext cx="500062" cy="4286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EFF9E648-B45A-4B80-BA06-84D054A69B85}" type="slidenum">
              <a:rPr lang="pt-PT"/>
              <a:pPr>
                <a:defRPr/>
              </a:pPr>
              <a:t>40</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3BDFBF8-7C24-47E8-A061-251900031232}" type="slidenum">
              <a:rPr lang="pt-PT" sz="1200">
                <a:solidFill>
                  <a:schemeClr val="tx1">
                    <a:tint val="75000"/>
                  </a:schemeClr>
                </a:solidFill>
                <a:latin typeface="+mn-lt"/>
              </a:rPr>
              <a:pPr algn="r" fontAlgn="auto">
                <a:spcBef>
                  <a:spcPts val="0"/>
                </a:spcBef>
                <a:spcAft>
                  <a:spcPts val="0"/>
                </a:spcAft>
                <a:defRPr/>
              </a:pPr>
              <a:t>40</a:t>
            </a:fld>
            <a:endParaRPr lang="pt-PT" sz="1200">
              <a:solidFill>
                <a:schemeClr val="tx1">
                  <a:tint val="75000"/>
                </a:schemeClr>
              </a:solidFill>
              <a:latin typeface="+mn-lt"/>
            </a:endParaRPr>
          </a:p>
        </p:txBody>
      </p:sp>
      <p:pic>
        <p:nvPicPr>
          <p:cNvPr id="81925" name="Picture 3"/>
          <p:cNvPicPr>
            <a:picLocks noGrp="1" noChangeAspect="1" noChangeArrowheads="1"/>
          </p:cNvPicPr>
          <p:nvPr>
            <p:ph idx="1"/>
          </p:nvPr>
        </p:nvPicPr>
        <p:blipFill>
          <a:blip r:embed="rId3" cstate="print"/>
          <a:srcRect/>
          <a:stretch>
            <a:fillRect/>
          </a:stretch>
        </p:blipFill>
        <p:spPr>
          <a:xfrm>
            <a:off x="631825" y="1600200"/>
            <a:ext cx="7880350" cy="4525963"/>
          </a:xfrm>
        </p:spPr>
      </p:pic>
      <p:pic>
        <p:nvPicPr>
          <p:cNvPr id="81926" name="Picture 6" descr="CITEFORMA - Centro de Formação Profissional dos Trabalhadores de Escritório, Comércio, Serviços e Novas Tecnologias">
            <a:hlinkClick r:id="rId4"/>
          </p:cNvPr>
          <p:cNvPicPr>
            <a:picLocks noChangeAspect="1" noChangeArrowheads="1"/>
          </p:cNvPicPr>
          <p:nvPr/>
        </p:nvPicPr>
        <p:blipFill>
          <a:blip r:embed="rId5" r:link="rId6" cstate="print"/>
          <a:srcRect/>
          <a:stretch>
            <a:fillRect/>
          </a:stretch>
        </p:blipFill>
        <p:spPr bwMode="auto">
          <a:xfrm>
            <a:off x="214313"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FE13B980-FAB1-4C3D-B9C2-5ECAA156D98B}" type="slidenum">
              <a:rPr lang="pt-PT"/>
              <a:pPr>
                <a:defRPr/>
              </a:pPr>
              <a:t>41</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DDC88CB-AC1D-4888-B59A-2935B09BCCE2}" type="slidenum">
              <a:rPr lang="pt-PT" sz="1200">
                <a:solidFill>
                  <a:schemeClr val="tx1">
                    <a:tint val="75000"/>
                  </a:schemeClr>
                </a:solidFill>
                <a:latin typeface="+mn-lt"/>
              </a:rPr>
              <a:pPr algn="r" fontAlgn="auto">
                <a:spcBef>
                  <a:spcPts val="0"/>
                </a:spcBef>
                <a:spcAft>
                  <a:spcPts val="0"/>
                </a:spcAft>
                <a:defRPr/>
              </a:pPr>
              <a:t>41</a:t>
            </a:fld>
            <a:endParaRPr lang="pt-PT" sz="1200">
              <a:solidFill>
                <a:schemeClr val="tx1">
                  <a:tint val="75000"/>
                </a:schemeClr>
              </a:solidFill>
              <a:latin typeface="+mn-lt"/>
            </a:endParaRPr>
          </a:p>
        </p:txBody>
      </p:sp>
      <p:pic>
        <p:nvPicPr>
          <p:cNvPr id="83973" name="Picture 2"/>
          <p:cNvPicPr>
            <a:picLocks noGrp="1" noChangeAspect="1" noChangeArrowheads="1"/>
          </p:cNvPicPr>
          <p:nvPr>
            <p:ph idx="1"/>
          </p:nvPr>
        </p:nvPicPr>
        <p:blipFill>
          <a:blip r:embed="rId3" cstate="print"/>
          <a:srcRect/>
          <a:stretch>
            <a:fillRect/>
          </a:stretch>
        </p:blipFill>
        <p:spPr>
          <a:xfrm>
            <a:off x="457200" y="1071563"/>
            <a:ext cx="8229600" cy="3940175"/>
          </a:xfrm>
        </p:spPr>
      </p:pic>
      <p:pic>
        <p:nvPicPr>
          <p:cNvPr id="83974" name="Picture 6" descr="CITEFORMA - Centro de Formação Profissional dos Trabalhadores de Escritório, Comércio, Serviços e Novas Tecnologias">
            <a:hlinkClick r:id="rId4"/>
          </p:cNvPr>
          <p:cNvPicPr>
            <a:picLocks noChangeAspect="1" noChangeArrowheads="1"/>
          </p:cNvPicPr>
          <p:nvPr/>
        </p:nvPicPr>
        <p:blipFill>
          <a:blip r:embed="rId5" r:link="rId6" cstate="print"/>
          <a:srcRect/>
          <a:stretch>
            <a:fillRect/>
          </a:stretch>
        </p:blipFill>
        <p:spPr bwMode="auto">
          <a:xfrm>
            <a:off x="214313" y="285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DFEA1004-CC74-4AFC-AB4F-BA4F74EE6C98}" type="slidenum">
              <a:rPr lang="pt-PT"/>
              <a:pPr>
                <a:defRPr/>
              </a:pPr>
              <a:t>42</a:t>
            </a:fld>
            <a:endParaRPr lang="pt-PT"/>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662ECAF-2532-4598-A495-7B1906CC28C8}" type="slidenum">
              <a:rPr lang="pt-PT" sz="1200">
                <a:solidFill>
                  <a:schemeClr val="tx1">
                    <a:tint val="75000"/>
                  </a:schemeClr>
                </a:solidFill>
                <a:latin typeface="+mn-lt"/>
              </a:rPr>
              <a:pPr algn="r" fontAlgn="auto">
                <a:spcBef>
                  <a:spcPts val="0"/>
                </a:spcBef>
                <a:spcAft>
                  <a:spcPts val="0"/>
                </a:spcAft>
                <a:defRPr/>
              </a:pPr>
              <a:t>42</a:t>
            </a:fld>
            <a:endParaRPr lang="pt-PT" sz="1200">
              <a:solidFill>
                <a:schemeClr val="tx1">
                  <a:tint val="75000"/>
                </a:schemeClr>
              </a:solidFill>
              <a:latin typeface="+mn-lt"/>
            </a:endParaRPr>
          </a:p>
        </p:txBody>
      </p:sp>
      <p:pic>
        <p:nvPicPr>
          <p:cNvPr id="86021"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285750"/>
            <a:ext cx="2498725" cy="476250"/>
          </a:xfrm>
          <a:prstGeom prst="rect">
            <a:avLst/>
          </a:prstGeom>
          <a:noFill/>
          <a:ln w="9525">
            <a:noFill/>
            <a:miter lim="800000"/>
            <a:headEnd/>
            <a:tailEnd/>
          </a:ln>
        </p:spPr>
      </p:pic>
      <p:pic>
        <p:nvPicPr>
          <p:cNvPr id="86022" name="Picture 3"/>
          <p:cNvPicPr>
            <a:picLocks noChangeAspect="1" noChangeArrowheads="1"/>
          </p:cNvPicPr>
          <p:nvPr/>
        </p:nvPicPr>
        <p:blipFill>
          <a:blip r:embed="rId6" cstate="print"/>
          <a:srcRect/>
          <a:stretch>
            <a:fillRect/>
          </a:stretch>
        </p:blipFill>
        <p:spPr bwMode="auto">
          <a:xfrm>
            <a:off x="179388" y="188913"/>
            <a:ext cx="6011862" cy="3600450"/>
          </a:xfrm>
          <a:prstGeom prst="rect">
            <a:avLst/>
          </a:prstGeom>
          <a:noFill/>
          <a:ln w="9525">
            <a:noFill/>
            <a:miter lim="800000"/>
            <a:headEnd/>
            <a:tailEnd/>
          </a:ln>
        </p:spPr>
      </p:pic>
      <p:sp>
        <p:nvSpPr>
          <p:cNvPr id="86023" name="Text Box 7"/>
          <p:cNvSpPr txBox="1">
            <a:spLocks noChangeArrowheads="1"/>
          </p:cNvSpPr>
          <p:nvPr/>
        </p:nvSpPr>
        <p:spPr bwMode="auto">
          <a:xfrm>
            <a:off x="808038" y="4240213"/>
            <a:ext cx="8012112" cy="1739900"/>
          </a:xfrm>
          <a:prstGeom prst="rect">
            <a:avLst/>
          </a:prstGeom>
          <a:noFill/>
          <a:ln w="9525">
            <a:noFill/>
            <a:miter lim="800000"/>
            <a:headEnd/>
            <a:tailEnd/>
          </a:ln>
        </p:spPr>
        <p:txBody>
          <a:bodyPr>
            <a:spAutoFit/>
          </a:bodyPr>
          <a:lstStyle/>
          <a:p>
            <a:r>
              <a:rPr lang="pt-PT"/>
              <a:t>As depreciações resultantes de excedentes de revalorização decorrentes de diplomas legais, não são aceites em 40%. </a:t>
            </a:r>
          </a:p>
          <a:p>
            <a:r>
              <a:rPr lang="pt-PT"/>
              <a:t>(€300.000*0,4) = €120.000</a:t>
            </a:r>
          </a:p>
          <a:p>
            <a:r>
              <a:rPr lang="pt-PT"/>
              <a:t>€120.000-€20.000 = €100.000</a:t>
            </a:r>
          </a:p>
          <a:p>
            <a:r>
              <a:rPr lang="pt-PT"/>
              <a:t>€100.000*0,25 = €25.000</a:t>
            </a:r>
          </a:p>
          <a:p>
            <a:endParaRPr lang="pt-PT"/>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552F68DE-FD84-46B1-A411-3AD42F012531}" type="slidenum">
              <a:rPr lang="pt-PT"/>
              <a:pPr>
                <a:defRPr/>
              </a:pPr>
              <a:t>43</a:t>
            </a:fld>
            <a:endParaRPr lang="pt-PT"/>
          </a:p>
        </p:txBody>
      </p:sp>
      <p:sp>
        <p:nvSpPr>
          <p:cNvPr id="3" name="Marcador de Posição de Conteúdo 2"/>
          <p:cNvSpPr>
            <a:spLocks noGrp="1"/>
          </p:cNvSpPr>
          <p:nvPr>
            <p:ph idx="1"/>
          </p:nvPr>
        </p:nvSpPr>
        <p:spPr>
          <a:xfrm>
            <a:off x="457200" y="571500"/>
            <a:ext cx="8229600" cy="5554663"/>
          </a:xfrm>
        </p:spPr>
        <p:txBody>
          <a:bodyPr rtlCol="0">
            <a:normAutofit fontScale="92500"/>
          </a:bodyPr>
          <a:lstStyle/>
          <a:p>
            <a:pPr algn="just" eaLnBrk="1" fontAlgn="auto" hangingPunct="1">
              <a:spcAft>
                <a:spcPts val="0"/>
              </a:spcAft>
              <a:buFont typeface="Arial" pitchFamily="34" charset="0"/>
              <a:buNone/>
              <a:defRPr/>
            </a:pPr>
            <a:r>
              <a:rPr lang="pt-PT" sz="2400" b="1" u="sng" dirty="0" smtClean="0"/>
              <a:t>Uma participação financeira corrente ou temporária</a:t>
            </a:r>
            <a:r>
              <a:rPr lang="pt-PT" sz="2400" b="1" dirty="0" smtClean="0"/>
              <a:t> </a:t>
            </a:r>
            <a:r>
              <a:rPr lang="pt-PT" sz="2400" dirty="0" smtClean="0"/>
              <a:t>– é prontamente realizável e destina-se a ser detida por não mais do que um ano. São aplicações de tesouraria a curto prazo, que podem ser convertidas facilmente em dinheiro e a qualquer momento. No SNC são contabilizados na conta 1421 – Instrumentos financeiros detidos para </a:t>
            </a:r>
            <a:r>
              <a:rPr lang="pt-PT" sz="2400" dirty="0" err="1" smtClean="0"/>
              <a:t>negociação-</a:t>
            </a:r>
            <a:r>
              <a:rPr lang="pt-PT" sz="2400" dirty="0" smtClean="0"/>
              <a:t> Activos Financeiros. No balanço, estas participações são apresentadas no Activo Corrente.</a:t>
            </a:r>
          </a:p>
          <a:p>
            <a:pPr algn="just" eaLnBrk="1" fontAlgn="auto" hangingPunct="1">
              <a:spcAft>
                <a:spcPts val="0"/>
              </a:spcAft>
              <a:buFont typeface="Arial" pitchFamily="34" charset="0"/>
              <a:buNone/>
              <a:defRPr/>
            </a:pPr>
            <a:endParaRPr lang="pt-PT" sz="2400" dirty="0" smtClean="0"/>
          </a:p>
          <a:p>
            <a:pPr algn="just" eaLnBrk="1" fontAlgn="auto" hangingPunct="1">
              <a:spcAft>
                <a:spcPts val="0"/>
              </a:spcAft>
              <a:buFont typeface="Arial" pitchFamily="34" charset="0"/>
              <a:buNone/>
              <a:defRPr/>
            </a:pPr>
            <a:r>
              <a:rPr lang="pt-PT" sz="2400" b="1" u="sng" dirty="0" smtClean="0"/>
              <a:t>Uma participação financeira a longo prazo  permanente ou não corrente</a:t>
            </a:r>
            <a:r>
              <a:rPr lang="pt-PT" sz="2400" b="1" dirty="0" smtClean="0"/>
              <a:t> </a:t>
            </a:r>
            <a:r>
              <a:rPr lang="pt-PT" sz="2400" dirty="0" smtClean="0"/>
              <a:t>– é uma participação financeira que não seja corrente ou temporária. São aplicações financeiras com carácter  permanente, aplicações estratégicas que se deseja manter por período superior a um ano. No SNC  estas participações integram a conta 41 – Investimentos financeiros, sendo subdividida, de acordo com o tipo de participação, em:</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F875C59-BBD9-4CBC-9C94-78A903F8E11B}" type="slidenum">
              <a:rPr lang="pt-PT" sz="1200">
                <a:solidFill>
                  <a:schemeClr val="tx1">
                    <a:tint val="75000"/>
                  </a:schemeClr>
                </a:solidFill>
                <a:latin typeface="+mn-lt"/>
              </a:rPr>
              <a:pPr algn="r" fontAlgn="auto">
                <a:spcBef>
                  <a:spcPts val="0"/>
                </a:spcBef>
                <a:spcAft>
                  <a:spcPts val="0"/>
                </a:spcAft>
                <a:defRPr/>
              </a:pPr>
              <a:t>43</a:t>
            </a:fld>
            <a:endParaRPr lang="pt-PT" sz="1200">
              <a:solidFill>
                <a:schemeClr val="tx1">
                  <a:tint val="75000"/>
                </a:schemeClr>
              </a:solidFill>
              <a:latin typeface="+mn-lt"/>
            </a:endParaRPr>
          </a:p>
        </p:txBody>
      </p:sp>
      <p:pic>
        <p:nvPicPr>
          <p:cNvPr id="8807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0"/>
            <a:ext cx="2498725" cy="47625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61E629D6-0C32-4020-85C1-7181B7275AD4}" type="slidenum">
              <a:rPr lang="pt-PT"/>
              <a:pPr>
                <a:defRPr/>
              </a:pPr>
              <a:t>44</a:t>
            </a:fld>
            <a:endParaRPr lang="pt-PT"/>
          </a:p>
        </p:txBody>
      </p:sp>
      <p:sp>
        <p:nvSpPr>
          <p:cNvPr id="90115" name="Marcador de Posição de Conteúdo 2"/>
          <p:cNvSpPr>
            <a:spLocks noGrp="1"/>
          </p:cNvSpPr>
          <p:nvPr>
            <p:ph idx="1"/>
          </p:nvPr>
        </p:nvSpPr>
        <p:spPr>
          <a:xfrm>
            <a:off x="485775" y="571500"/>
            <a:ext cx="8229600" cy="5554663"/>
          </a:xfrm>
        </p:spPr>
        <p:txBody>
          <a:bodyPr/>
          <a:lstStyle/>
          <a:p>
            <a:pPr algn="just" eaLnBrk="1" hangingPunct="1">
              <a:buFontTx/>
              <a:buChar char="-"/>
            </a:pPr>
            <a:r>
              <a:rPr lang="pt-PT" sz="2400" smtClean="0"/>
              <a:t>Investimentos em subsidiárias</a:t>
            </a:r>
          </a:p>
          <a:p>
            <a:pPr algn="just" eaLnBrk="1" hangingPunct="1">
              <a:buFontTx/>
              <a:buChar char="-"/>
            </a:pPr>
            <a:r>
              <a:rPr lang="pt-PT" sz="2400" smtClean="0"/>
              <a:t>Investimentos em associadas</a:t>
            </a:r>
          </a:p>
          <a:p>
            <a:pPr algn="just" eaLnBrk="1" hangingPunct="1">
              <a:buFontTx/>
              <a:buChar char="-"/>
            </a:pPr>
            <a:r>
              <a:rPr lang="pt-PT" sz="2400" smtClean="0"/>
              <a:t>Investimentos em entidades conjuntamente controladas; e</a:t>
            </a:r>
          </a:p>
          <a:p>
            <a:pPr algn="just" eaLnBrk="1" hangingPunct="1">
              <a:buFontTx/>
              <a:buChar char="-"/>
            </a:pPr>
            <a:r>
              <a:rPr lang="pt-PT" sz="2400" smtClean="0"/>
              <a:t>Investimentos noutras empresas.</a:t>
            </a:r>
          </a:p>
          <a:p>
            <a:pPr algn="just" eaLnBrk="1" hangingPunct="1">
              <a:buFontTx/>
              <a:buChar char="-"/>
            </a:pPr>
            <a:endParaRPr lang="pt-PT" sz="2400" smtClean="0"/>
          </a:p>
          <a:p>
            <a:pPr algn="just" eaLnBrk="1" hangingPunct="1">
              <a:buFontTx/>
              <a:buChar char="-"/>
            </a:pPr>
            <a:r>
              <a:rPr lang="pt-PT" sz="2400" b="1" u="sng" smtClean="0"/>
              <a:t>Subsidiárias </a:t>
            </a:r>
            <a:r>
              <a:rPr lang="pt-PT" sz="2400" smtClean="0"/>
              <a:t>-  (também denominadas filiais, empresas do grupo, filhas, afiliadas), são as empresas que fazem parte de um conjunto compreendido por empresa-mãe e empresas filiais. Empresas filiais são aquelas sobre as quais uma empresa (empresa-mãe) detém o poder de domínio ou de controlo (</a:t>
            </a:r>
            <a:r>
              <a:rPr lang="pt-PT" sz="2400" b="1" smtClean="0"/>
              <a:t>controlo exclusivo</a:t>
            </a:r>
            <a:r>
              <a:rPr lang="pt-PT" sz="2400" smtClean="0"/>
              <a:t>).</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D7ECEB1-E088-4EDC-ADDF-6040822805FC}" type="slidenum">
              <a:rPr lang="pt-PT" sz="1200">
                <a:solidFill>
                  <a:schemeClr val="tx1">
                    <a:tint val="75000"/>
                  </a:schemeClr>
                </a:solidFill>
                <a:latin typeface="+mn-lt"/>
              </a:rPr>
              <a:pPr algn="r" fontAlgn="auto">
                <a:spcBef>
                  <a:spcPts val="0"/>
                </a:spcBef>
                <a:spcAft>
                  <a:spcPts val="0"/>
                </a:spcAft>
                <a:defRPr/>
              </a:pPr>
              <a:t>44</a:t>
            </a:fld>
            <a:endParaRPr lang="pt-PT" sz="1200">
              <a:solidFill>
                <a:schemeClr val="tx1">
                  <a:tint val="75000"/>
                </a:schemeClr>
              </a:solidFill>
              <a:latin typeface="+mn-lt"/>
            </a:endParaRPr>
          </a:p>
        </p:txBody>
      </p:sp>
      <p:pic>
        <p:nvPicPr>
          <p:cNvPr id="9011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0"/>
            <a:ext cx="2498725" cy="47625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D16E29AD-6CE9-4088-A92F-1AFE412472E1}" type="slidenum">
              <a:rPr lang="pt-PT"/>
              <a:pPr>
                <a:defRPr/>
              </a:pPr>
              <a:t>45</a:t>
            </a:fld>
            <a:endParaRPr lang="pt-PT"/>
          </a:p>
        </p:txBody>
      </p:sp>
      <p:sp>
        <p:nvSpPr>
          <p:cNvPr id="92163" name="Marcador de Posição de Conteúdo 2"/>
          <p:cNvSpPr>
            <a:spLocks noGrp="1"/>
          </p:cNvSpPr>
          <p:nvPr>
            <p:ph idx="1"/>
          </p:nvPr>
        </p:nvSpPr>
        <p:spPr>
          <a:xfrm>
            <a:off x="457200" y="571500"/>
            <a:ext cx="8229600" cy="5554663"/>
          </a:xfrm>
        </p:spPr>
        <p:txBody>
          <a:bodyPr/>
          <a:lstStyle/>
          <a:p>
            <a:pPr algn="just" eaLnBrk="1" hangingPunct="1">
              <a:buFontTx/>
              <a:buChar char="-"/>
            </a:pPr>
            <a:r>
              <a:rPr lang="pt-PT" sz="2400" b="1" u="sng" smtClean="0"/>
              <a:t>Empresas associadas</a:t>
            </a:r>
            <a:r>
              <a:rPr lang="pt-PT" sz="2400" smtClean="0"/>
              <a:t>-  são aquelas empresas onde a investidora exerce </a:t>
            </a:r>
            <a:r>
              <a:rPr lang="pt-PT" sz="2400" b="1" smtClean="0"/>
              <a:t>influência significativa, </a:t>
            </a:r>
            <a:r>
              <a:rPr lang="pt-PT" sz="2400" smtClean="0"/>
              <a:t>não detendo, porém, controlo sobre as políticas operacionais, financeiras e de gestão. Presume-se que existe influência significativa quando a participação financeira varia entre 20% e 50%.</a:t>
            </a:r>
          </a:p>
          <a:p>
            <a:pPr algn="just" eaLnBrk="1" hangingPunct="1">
              <a:buFontTx/>
              <a:buChar char="-"/>
            </a:pPr>
            <a:endParaRPr lang="pt-PT" sz="2400" smtClean="0"/>
          </a:p>
          <a:p>
            <a:pPr algn="just" eaLnBrk="1" hangingPunct="1">
              <a:buFontTx/>
              <a:buChar char="-"/>
            </a:pPr>
            <a:r>
              <a:rPr lang="pt-PT" sz="2400" b="1" u="sng" smtClean="0"/>
              <a:t>Empreendimentos conjuntos</a:t>
            </a:r>
            <a:r>
              <a:rPr lang="pt-PT" sz="2400" smtClean="0"/>
              <a:t> – são as participações financeiras em empresas com repartição igualitária da gestão e do controlo accionista com outro (s) parceiro (s), formalizados por acordo contratual </a:t>
            </a:r>
            <a:r>
              <a:rPr lang="pt-PT" sz="2400" b="1" smtClean="0"/>
              <a:t>(controlo conjunto</a:t>
            </a:r>
            <a:r>
              <a:rPr lang="pt-PT" sz="2400" smtClean="0"/>
              <a:t>). Por exemplo os investidores detém 50% (2); </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3F05BC7-DB41-42AB-ADF1-8CAD9BA3B4AC}" type="slidenum">
              <a:rPr lang="pt-PT" sz="1200">
                <a:solidFill>
                  <a:schemeClr val="tx1">
                    <a:tint val="75000"/>
                  </a:schemeClr>
                </a:solidFill>
                <a:latin typeface="+mn-lt"/>
              </a:rPr>
              <a:pPr algn="r" fontAlgn="auto">
                <a:spcBef>
                  <a:spcPts val="0"/>
                </a:spcBef>
                <a:spcAft>
                  <a:spcPts val="0"/>
                </a:spcAft>
                <a:defRPr/>
              </a:pPr>
              <a:t>45</a:t>
            </a:fld>
            <a:endParaRPr lang="pt-PT" sz="1200">
              <a:solidFill>
                <a:schemeClr val="tx1">
                  <a:tint val="75000"/>
                </a:schemeClr>
              </a:solidFill>
              <a:latin typeface="+mn-lt"/>
            </a:endParaRPr>
          </a:p>
        </p:txBody>
      </p:sp>
      <p:pic>
        <p:nvPicPr>
          <p:cNvPr id="9216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0"/>
            <a:ext cx="2498725" cy="47625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0CDD6115-637D-4D1E-8AA3-C7B62CD7126F}" type="slidenum">
              <a:rPr lang="pt-PT"/>
              <a:pPr>
                <a:defRPr/>
              </a:pPr>
              <a:t>46</a:t>
            </a:fld>
            <a:endParaRPr lang="pt-PT"/>
          </a:p>
        </p:txBody>
      </p:sp>
      <p:sp>
        <p:nvSpPr>
          <p:cNvPr id="94211" name="Marcador de Posição de Conteúdo 2"/>
          <p:cNvSpPr>
            <a:spLocks noGrp="1"/>
          </p:cNvSpPr>
          <p:nvPr>
            <p:ph idx="1"/>
          </p:nvPr>
        </p:nvSpPr>
        <p:spPr>
          <a:xfrm>
            <a:off x="457200" y="571500"/>
            <a:ext cx="8229600" cy="5554663"/>
          </a:xfrm>
        </p:spPr>
        <p:txBody>
          <a:bodyPr/>
          <a:lstStyle/>
          <a:p>
            <a:pPr algn="just" eaLnBrk="1" hangingPunct="1">
              <a:buFontTx/>
              <a:buChar char="-"/>
            </a:pPr>
            <a:r>
              <a:rPr lang="pt-PT" sz="2400" b="1" u="sng" smtClean="0"/>
              <a:t>Outras participações financeiras</a:t>
            </a:r>
            <a:r>
              <a:rPr lang="pt-PT" sz="2400" smtClean="0"/>
              <a:t>-  são as participações financeiras onde não existe influência significativa (por norma, aquelas que sejam inferiores a 20%).</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03D8B19-EF6E-401C-A787-9C45BFF5784A}" type="slidenum">
              <a:rPr lang="pt-PT" sz="1200">
                <a:solidFill>
                  <a:schemeClr val="tx1">
                    <a:tint val="75000"/>
                  </a:schemeClr>
                </a:solidFill>
                <a:latin typeface="+mn-lt"/>
              </a:rPr>
              <a:pPr algn="r" fontAlgn="auto">
                <a:spcBef>
                  <a:spcPts val="0"/>
                </a:spcBef>
                <a:spcAft>
                  <a:spcPts val="0"/>
                </a:spcAft>
                <a:defRPr/>
              </a:pPr>
              <a:t>46</a:t>
            </a:fld>
            <a:endParaRPr lang="pt-PT" sz="1200">
              <a:solidFill>
                <a:schemeClr val="tx1">
                  <a:tint val="75000"/>
                </a:schemeClr>
              </a:solidFill>
              <a:latin typeface="+mn-lt"/>
            </a:endParaRPr>
          </a:p>
        </p:txBody>
      </p:sp>
      <p:pic>
        <p:nvPicPr>
          <p:cNvPr id="9421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0" y="6143625"/>
            <a:ext cx="2498725" cy="47625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161FAA5A-909F-4CAA-924F-FC7B89A61536}" type="slidenum">
              <a:rPr lang="pt-PT"/>
              <a:pPr>
                <a:defRPr/>
              </a:pPr>
              <a:t>47</a:t>
            </a:fld>
            <a:endParaRPr lang="pt-PT"/>
          </a:p>
        </p:txBody>
      </p:sp>
      <p:sp>
        <p:nvSpPr>
          <p:cNvPr id="96259" name="Título 1"/>
          <p:cNvSpPr>
            <a:spLocks noGrp="1"/>
          </p:cNvSpPr>
          <p:nvPr>
            <p:ph type="title"/>
          </p:nvPr>
        </p:nvSpPr>
        <p:spPr/>
        <p:txBody>
          <a:bodyPr/>
          <a:lstStyle/>
          <a:p>
            <a:pPr eaLnBrk="1" hangingPunct="1"/>
            <a:endParaRPr lang="pt-PT" smtClean="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315CCB3-3595-448C-A6B4-28A26F8AB3A7}" type="slidenum">
              <a:rPr lang="pt-PT" sz="1200">
                <a:solidFill>
                  <a:schemeClr val="tx1">
                    <a:tint val="75000"/>
                  </a:schemeClr>
                </a:solidFill>
                <a:latin typeface="+mn-lt"/>
              </a:rPr>
              <a:pPr algn="r" fontAlgn="auto">
                <a:spcBef>
                  <a:spcPts val="0"/>
                </a:spcBef>
                <a:spcAft>
                  <a:spcPts val="0"/>
                </a:spcAft>
                <a:defRPr/>
              </a:pPr>
              <a:t>47</a:t>
            </a:fld>
            <a:endParaRPr lang="pt-PT" sz="1200">
              <a:solidFill>
                <a:schemeClr val="tx1">
                  <a:tint val="75000"/>
                </a:schemeClr>
              </a:solidFill>
              <a:latin typeface="+mn-lt"/>
            </a:endParaRPr>
          </a:p>
        </p:txBody>
      </p:sp>
      <p:graphicFrame>
        <p:nvGraphicFramePr>
          <p:cNvPr id="8" name="Marcador de Posição de Conteúdo 7"/>
          <p:cNvGraphicFramePr>
            <a:graphicFrameLocks noGrp="1"/>
          </p:cNvGraphicFramePr>
          <p:nvPr>
            <p:ph idx="1"/>
          </p:nvPr>
        </p:nvGraphicFramePr>
        <p:xfrm>
          <a:off x="500063" y="214313"/>
          <a:ext cx="8229600" cy="4846637"/>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370840">
                <a:tc>
                  <a:txBody>
                    <a:bodyPr/>
                    <a:lstStyle/>
                    <a:p>
                      <a:r>
                        <a:rPr lang="pt-PT" dirty="0" smtClean="0"/>
                        <a:t>Controlo/Influência</a:t>
                      </a:r>
                      <a:endParaRPr lang="pt-PT" dirty="0"/>
                    </a:p>
                  </a:txBody>
                  <a:tcPr/>
                </a:tc>
                <a:tc>
                  <a:txBody>
                    <a:bodyPr/>
                    <a:lstStyle/>
                    <a:p>
                      <a:r>
                        <a:rPr lang="pt-PT" dirty="0" smtClean="0"/>
                        <a:t>Tipo de participação</a:t>
                      </a:r>
                      <a:endParaRPr lang="pt-PT" dirty="0"/>
                    </a:p>
                  </a:txBody>
                  <a:tcPr/>
                </a:tc>
                <a:tc>
                  <a:txBody>
                    <a:bodyPr/>
                    <a:lstStyle/>
                    <a:p>
                      <a:r>
                        <a:rPr lang="pt-PT" dirty="0" smtClean="0"/>
                        <a:t>Norma aplicável</a:t>
                      </a:r>
                      <a:endParaRPr lang="pt-PT" dirty="0"/>
                    </a:p>
                  </a:txBody>
                  <a:tcPr/>
                </a:tc>
                <a:tc>
                  <a:txBody>
                    <a:bodyPr/>
                    <a:lstStyle/>
                    <a:p>
                      <a:r>
                        <a:rPr lang="pt-PT" dirty="0" smtClean="0"/>
                        <a:t>Contas</a:t>
                      </a:r>
                      <a:r>
                        <a:rPr lang="pt-PT" baseline="0" dirty="0" smtClean="0"/>
                        <a:t> individuais</a:t>
                      </a:r>
                      <a:endParaRPr lang="pt-PT" dirty="0"/>
                    </a:p>
                  </a:txBody>
                  <a:tcPr/>
                </a:tc>
                <a:tc>
                  <a:txBody>
                    <a:bodyPr/>
                    <a:lstStyle/>
                    <a:p>
                      <a:r>
                        <a:rPr lang="pt-PT" dirty="0" smtClean="0"/>
                        <a:t>Contas consolidadas</a:t>
                      </a:r>
                      <a:endParaRPr lang="pt-PT" dirty="0"/>
                    </a:p>
                  </a:txBody>
                  <a:tcPr/>
                </a:tc>
              </a:tr>
              <a:tr h="370840">
                <a:tc>
                  <a:txBody>
                    <a:bodyPr/>
                    <a:lstStyle/>
                    <a:p>
                      <a:r>
                        <a:rPr lang="pt-PT" dirty="0" smtClean="0"/>
                        <a:t>Controlo exclusivo</a:t>
                      </a:r>
                      <a:endParaRPr lang="pt-PT" dirty="0"/>
                    </a:p>
                  </a:txBody>
                  <a:tcPr/>
                </a:tc>
                <a:tc>
                  <a:txBody>
                    <a:bodyPr/>
                    <a:lstStyle/>
                    <a:p>
                      <a:r>
                        <a:rPr lang="pt-PT" dirty="0" smtClean="0"/>
                        <a:t>Subsidiária</a:t>
                      </a:r>
                      <a:endParaRPr lang="pt-PT" dirty="0"/>
                    </a:p>
                  </a:txBody>
                  <a:tcPr/>
                </a:tc>
                <a:tc>
                  <a:txBody>
                    <a:bodyPr/>
                    <a:lstStyle/>
                    <a:p>
                      <a:r>
                        <a:rPr lang="pt-PT" dirty="0" smtClean="0"/>
                        <a:t>NCRF 15</a:t>
                      </a:r>
                      <a:endParaRPr lang="pt-PT" dirty="0"/>
                    </a:p>
                  </a:txBody>
                  <a:tcPr/>
                </a:tc>
                <a:tc>
                  <a:txBody>
                    <a:bodyPr/>
                    <a:lstStyle/>
                    <a:p>
                      <a:r>
                        <a:rPr lang="pt-PT" dirty="0" smtClean="0"/>
                        <a:t>Método da equivalência (1)</a:t>
                      </a:r>
                      <a:endParaRPr lang="pt-PT" dirty="0"/>
                    </a:p>
                  </a:txBody>
                  <a:tcPr/>
                </a:tc>
                <a:tc>
                  <a:txBody>
                    <a:bodyPr/>
                    <a:lstStyle/>
                    <a:p>
                      <a:r>
                        <a:rPr lang="pt-PT" dirty="0" smtClean="0"/>
                        <a:t>Método da consolidação</a:t>
                      </a:r>
                      <a:r>
                        <a:rPr lang="pt-PT" baseline="0" dirty="0" smtClean="0"/>
                        <a:t> integral</a:t>
                      </a:r>
                      <a:endParaRPr lang="pt-PT" dirty="0"/>
                    </a:p>
                  </a:txBody>
                  <a:tcPr/>
                </a:tc>
              </a:tr>
              <a:tr h="370840">
                <a:tc>
                  <a:txBody>
                    <a:bodyPr/>
                    <a:lstStyle/>
                    <a:p>
                      <a:r>
                        <a:rPr lang="pt-PT" dirty="0" smtClean="0"/>
                        <a:t>Controlo conjunto</a:t>
                      </a:r>
                      <a:endParaRPr lang="pt-PT" dirty="0"/>
                    </a:p>
                  </a:txBody>
                  <a:tcPr/>
                </a:tc>
                <a:tc>
                  <a:txBody>
                    <a:bodyPr/>
                    <a:lstStyle/>
                    <a:p>
                      <a:r>
                        <a:rPr lang="pt-PT" dirty="0" smtClean="0"/>
                        <a:t>Empreendimento conjunto</a:t>
                      </a:r>
                      <a:endParaRPr lang="pt-PT" dirty="0"/>
                    </a:p>
                  </a:txBody>
                  <a:tcPr/>
                </a:tc>
                <a:tc>
                  <a:txBody>
                    <a:bodyPr/>
                    <a:lstStyle/>
                    <a:p>
                      <a:r>
                        <a:rPr lang="pt-PT" dirty="0" smtClean="0"/>
                        <a:t>NCRF 13</a:t>
                      </a:r>
                      <a:endParaRPr lang="pt-PT" dirty="0"/>
                    </a:p>
                  </a:txBody>
                  <a:tcPr/>
                </a:tc>
                <a:tc>
                  <a:txBody>
                    <a:bodyPr/>
                    <a:lstStyle/>
                    <a:p>
                      <a:r>
                        <a:rPr lang="pt-PT" dirty="0" smtClean="0"/>
                        <a:t>Método</a:t>
                      </a:r>
                      <a:r>
                        <a:rPr lang="pt-PT" baseline="0" dirty="0" smtClean="0"/>
                        <a:t> da equivalência patrimonial ou da consolidação proporcional</a:t>
                      </a:r>
                      <a:endParaRPr lang="pt-PT" dirty="0"/>
                    </a:p>
                  </a:txBody>
                  <a:tcPr/>
                </a:tc>
                <a:tc>
                  <a:txBody>
                    <a:bodyPr/>
                    <a:lstStyle/>
                    <a:p>
                      <a:r>
                        <a:rPr lang="pt-PT" dirty="0" smtClean="0"/>
                        <a:t>Método da consolidação</a:t>
                      </a:r>
                      <a:r>
                        <a:rPr lang="pt-PT" baseline="0" dirty="0" smtClean="0"/>
                        <a:t> proporcional (3)</a:t>
                      </a:r>
                      <a:endParaRPr lang="pt-PT" dirty="0"/>
                    </a:p>
                  </a:txBody>
                  <a:tcPr/>
                </a:tc>
              </a:tr>
              <a:tr h="370840">
                <a:tc>
                  <a:txBody>
                    <a:bodyPr/>
                    <a:lstStyle/>
                    <a:p>
                      <a:r>
                        <a:rPr lang="pt-PT" dirty="0" smtClean="0"/>
                        <a:t>Influência significativa</a:t>
                      </a:r>
                      <a:endParaRPr lang="pt-PT" dirty="0"/>
                    </a:p>
                  </a:txBody>
                  <a:tcPr/>
                </a:tc>
                <a:tc>
                  <a:txBody>
                    <a:bodyPr/>
                    <a:lstStyle/>
                    <a:p>
                      <a:r>
                        <a:rPr lang="pt-PT" dirty="0" smtClean="0"/>
                        <a:t>Associada</a:t>
                      </a:r>
                      <a:endParaRPr lang="pt-PT" dirty="0"/>
                    </a:p>
                  </a:txBody>
                  <a:tcPr/>
                </a:tc>
                <a:tc>
                  <a:txBody>
                    <a:bodyPr/>
                    <a:lstStyle/>
                    <a:p>
                      <a:r>
                        <a:rPr lang="pt-PT" dirty="0" smtClean="0"/>
                        <a:t>NCRF 13</a:t>
                      </a:r>
                      <a:endParaRPr lang="pt-PT" dirty="0"/>
                    </a:p>
                  </a:txBody>
                  <a:tcPr/>
                </a:tc>
                <a:tc>
                  <a:txBody>
                    <a:bodyPr/>
                    <a:lstStyle/>
                    <a:p>
                      <a:r>
                        <a:rPr lang="pt-PT" dirty="0" smtClean="0"/>
                        <a:t>Método da equivalência patrimonial (1)</a:t>
                      </a:r>
                      <a:endParaRPr lang="pt-PT" dirty="0"/>
                    </a:p>
                  </a:txBody>
                  <a:tcPr/>
                </a:tc>
                <a:tc>
                  <a:txBody>
                    <a:bodyPr/>
                    <a:lstStyle/>
                    <a:p>
                      <a:r>
                        <a:rPr lang="pt-PT" dirty="0" smtClean="0"/>
                        <a:t>Método</a:t>
                      </a:r>
                      <a:r>
                        <a:rPr lang="pt-PT" baseline="0" dirty="0" smtClean="0"/>
                        <a:t> da equivalência patrimonial (1)</a:t>
                      </a:r>
                      <a:endParaRPr lang="pt-PT" dirty="0"/>
                    </a:p>
                  </a:txBody>
                  <a:tcPr/>
                </a:tc>
              </a:tr>
              <a:tr h="370840">
                <a:tc>
                  <a:txBody>
                    <a:bodyPr/>
                    <a:lstStyle/>
                    <a:p>
                      <a:r>
                        <a:rPr lang="pt-PT" dirty="0" smtClean="0"/>
                        <a:t>Sem influência significativa</a:t>
                      </a:r>
                      <a:endParaRPr lang="pt-PT" dirty="0"/>
                    </a:p>
                  </a:txBody>
                  <a:tcPr/>
                </a:tc>
                <a:tc>
                  <a:txBody>
                    <a:bodyPr/>
                    <a:lstStyle/>
                    <a:p>
                      <a:r>
                        <a:rPr lang="pt-PT" dirty="0" smtClean="0"/>
                        <a:t>Outras</a:t>
                      </a:r>
                      <a:endParaRPr lang="pt-PT" dirty="0"/>
                    </a:p>
                  </a:txBody>
                  <a:tcPr/>
                </a:tc>
                <a:tc>
                  <a:txBody>
                    <a:bodyPr/>
                    <a:lstStyle/>
                    <a:p>
                      <a:r>
                        <a:rPr lang="pt-PT" dirty="0" smtClean="0"/>
                        <a:t>NCRF 27</a:t>
                      </a:r>
                      <a:endParaRPr lang="pt-PT" dirty="0"/>
                    </a:p>
                  </a:txBody>
                  <a:tcPr/>
                </a:tc>
                <a:tc>
                  <a:txBody>
                    <a:bodyPr/>
                    <a:lstStyle/>
                    <a:p>
                      <a:r>
                        <a:rPr lang="pt-PT" dirty="0" smtClean="0"/>
                        <a:t>Justo valor (2)</a:t>
                      </a:r>
                      <a:endParaRPr lang="pt-PT" dirty="0"/>
                    </a:p>
                  </a:txBody>
                  <a:tcPr/>
                </a:tc>
                <a:tc>
                  <a:txBody>
                    <a:bodyPr/>
                    <a:lstStyle/>
                    <a:p>
                      <a:r>
                        <a:rPr lang="pt-PT" dirty="0" smtClean="0"/>
                        <a:t>Justo valor (2)</a:t>
                      </a:r>
                      <a:endParaRPr lang="pt-PT" dirty="0"/>
                    </a:p>
                  </a:txBody>
                  <a:tcPr/>
                </a:tc>
              </a:tr>
            </a:tbl>
          </a:graphicData>
        </a:graphic>
      </p:graphicFrame>
      <p:sp>
        <p:nvSpPr>
          <p:cNvPr id="96300" name="CaixaDeTexto 8"/>
          <p:cNvSpPr txBox="1">
            <a:spLocks noChangeArrowheads="1"/>
          </p:cNvSpPr>
          <p:nvPr/>
        </p:nvSpPr>
        <p:spPr bwMode="auto">
          <a:xfrm>
            <a:off x="428625" y="5143500"/>
            <a:ext cx="8286750" cy="1477963"/>
          </a:xfrm>
          <a:prstGeom prst="rect">
            <a:avLst/>
          </a:prstGeom>
          <a:noFill/>
          <a:ln w="9525">
            <a:noFill/>
            <a:miter lim="800000"/>
            <a:headEnd/>
            <a:tailEnd/>
          </a:ln>
        </p:spPr>
        <p:txBody>
          <a:bodyPr>
            <a:spAutoFit/>
          </a:bodyPr>
          <a:lstStyle/>
          <a:p>
            <a:pPr marL="342900" indent="-342900" algn="just">
              <a:buFontTx/>
              <a:buAutoNum type="arabicParenR"/>
            </a:pPr>
            <a:r>
              <a:rPr lang="pt-PT">
                <a:latin typeface="Calibri" pitchFamily="34" charset="0"/>
              </a:rPr>
              <a:t>Custo, se existirem restrições severas e duradouras que prejudiquem significativamente a capacidade de transferência de fundos.</a:t>
            </a:r>
          </a:p>
          <a:p>
            <a:pPr marL="342900" indent="-342900" algn="just">
              <a:buFontTx/>
              <a:buAutoNum type="arabicParenR"/>
            </a:pPr>
            <a:r>
              <a:rPr lang="pt-PT">
                <a:latin typeface="Calibri" pitchFamily="34" charset="0"/>
              </a:rPr>
              <a:t>Custo se o justo valor não for fiavelmente determinado.</a:t>
            </a:r>
          </a:p>
          <a:p>
            <a:pPr marL="342900" indent="-342900" algn="just">
              <a:buFontTx/>
              <a:buAutoNum type="arabicParenR"/>
            </a:pPr>
            <a:r>
              <a:rPr lang="pt-PT">
                <a:latin typeface="Calibri" pitchFamily="34" charset="0"/>
              </a:rPr>
              <a:t>Excluídas da consolidação se existirem restrições severas e duradouras que prejudiquem significativamente a capacidade de transferência de fundos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55E3C1CB-57F2-42D8-BE1B-67CEBCBC347D}" type="slidenum">
              <a:rPr lang="pt-PT"/>
              <a:pPr>
                <a:defRPr/>
              </a:pPr>
              <a:t>48</a:t>
            </a:fld>
            <a:endParaRPr lang="pt-PT"/>
          </a:p>
        </p:txBody>
      </p:sp>
      <p:sp>
        <p:nvSpPr>
          <p:cNvPr id="97283" name="Título 1"/>
          <p:cNvSpPr>
            <a:spLocks noGrp="1"/>
          </p:cNvSpPr>
          <p:nvPr>
            <p:ph type="title"/>
          </p:nvPr>
        </p:nvSpPr>
        <p:spPr/>
        <p:txBody>
          <a:bodyPr/>
          <a:lstStyle/>
          <a:p>
            <a:pPr eaLnBrk="1" hangingPunct="1"/>
            <a:r>
              <a:rPr lang="pt-PT" smtClean="0"/>
              <a:t>Questão 5</a:t>
            </a:r>
          </a:p>
        </p:txBody>
      </p:sp>
      <p:sp>
        <p:nvSpPr>
          <p:cNvPr id="97284" name="Marcador de Posição de Conteúdo 2"/>
          <p:cNvSpPr>
            <a:spLocks noGrp="1"/>
          </p:cNvSpPr>
          <p:nvPr>
            <p:ph idx="1"/>
          </p:nvPr>
        </p:nvSpPr>
        <p:spPr>
          <a:xfrm>
            <a:off x="457200" y="1285875"/>
            <a:ext cx="8229600" cy="4840288"/>
          </a:xfrm>
        </p:spPr>
        <p:txBody>
          <a:bodyPr/>
          <a:lstStyle/>
          <a:p>
            <a:pPr algn="just" eaLnBrk="1" hangingPunct="1"/>
            <a:r>
              <a:rPr lang="pt-PT" sz="2400" smtClean="0"/>
              <a:t>Em Junho de 2009 uma vaga de calor originou que o motor eléctrico de uma câmara de frio entrasse em curto-circuito e provocou um incêndio que danificou o sistema de refrigeração daquela instalação. Em consequência da referida avaria, não foi possível garantir a manutenção do pescado (matéria-prima) em condições adequadas, pelo que foi necessário proceder ao respectivo abate.</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894810C-D3B7-4514-A0FD-984CCF82A650}" type="slidenum">
              <a:rPr lang="pt-PT" sz="1200">
                <a:solidFill>
                  <a:schemeClr val="tx1">
                    <a:tint val="75000"/>
                  </a:schemeClr>
                </a:solidFill>
                <a:latin typeface="+mn-lt"/>
              </a:rPr>
              <a:pPr algn="r" fontAlgn="auto">
                <a:spcBef>
                  <a:spcPts val="0"/>
                </a:spcBef>
                <a:spcAft>
                  <a:spcPts val="0"/>
                </a:spcAft>
                <a:defRPr/>
              </a:pPr>
              <a:t>48</a:t>
            </a:fld>
            <a:endParaRPr lang="pt-PT" sz="1200">
              <a:solidFill>
                <a:schemeClr val="tx1">
                  <a:tint val="75000"/>
                </a:schemeClr>
              </a:solidFill>
              <a:latin typeface="+mn-l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0570C515-AA57-45A1-AD6D-E4C689E01FDF}" type="slidenum">
              <a:rPr lang="pt-PT"/>
              <a:pPr>
                <a:defRPr/>
              </a:pPr>
              <a:t>49</a:t>
            </a:fld>
            <a:endParaRPr lang="pt-PT"/>
          </a:p>
        </p:txBody>
      </p:sp>
      <p:sp>
        <p:nvSpPr>
          <p:cNvPr id="98307" name="Título 1"/>
          <p:cNvSpPr>
            <a:spLocks noGrp="1"/>
          </p:cNvSpPr>
          <p:nvPr>
            <p:ph type="title"/>
          </p:nvPr>
        </p:nvSpPr>
        <p:spPr/>
        <p:txBody>
          <a:bodyPr/>
          <a:lstStyle/>
          <a:p>
            <a:pPr eaLnBrk="1" hangingPunct="1"/>
            <a:r>
              <a:rPr lang="pt-PT" smtClean="0"/>
              <a:t>Questão 5</a:t>
            </a:r>
          </a:p>
        </p:txBody>
      </p:sp>
      <p:sp>
        <p:nvSpPr>
          <p:cNvPr id="3" name="Marcador de Posição de Conteúdo 2"/>
          <p:cNvSpPr>
            <a:spLocks noGrp="1"/>
          </p:cNvSpPr>
          <p:nvPr>
            <p:ph idx="1"/>
          </p:nvPr>
        </p:nvSpPr>
        <p:spPr>
          <a:xfrm>
            <a:off x="457200" y="1285875"/>
            <a:ext cx="8229600" cy="4840288"/>
          </a:xfrm>
        </p:spPr>
        <p:txBody>
          <a:bodyPr rtlCol="0">
            <a:normAutofit lnSpcReduction="10000"/>
          </a:bodyPr>
          <a:lstStyle/>
          <a:p>
            <a:pPr algn="just" eaLnBrk="1" fontAlgn="auto" hangingPunct="1">
              <a:spcAft>
                <a:spcPts val="0"/>
              </a:spcAft>
              <a:buFont typeface="Arial" pitchFamily="34" charset="0"/>
              <a:buChar char="•"/>
              <a:defRPr/>
            </a:pPr>
            <a:r>
              <a:rPr lang="pt-PT" sz="2400" dirty="0" smtClean="0"/>
              <a:t>O valor do pescado perdido em consequência do incidente referido, deverá ser registado na CC&amp;F, </a:t>
            </a:r>
            <a:r>
              <a:rPr lang="pt-PT" sz="2400" dirty="0" err="1" smtClean="0"/>
              <a:t>Ld.ª</a:t>
            </a:r>
            <a:r>
              <a:rPr lang="pt-PT" sz="2400" dirty="0" smtClean="0"/>
              <a:t>:</a:t>
            </a:r>
          </a:p>
          <a:p>
            <a:pPr algn="just" eaLnBrk="1" fontAlgn="auto" hangingPunct="1">
              <a:spcAft>
                <a:spcPts val="0"/>
              </a:spcAft>
              <a:buFont typeface="Arial" pitchFamily="34" charset="0"/>
              <a:buChar char="•"/>
              <a:defRPr/>
            </a:pPr>
            <a:r>
              <a:rPr lang="pt-PT" sz="2400" dirty="0" smtClean="0"/>
              <a:t>A) em 6931 – Custos e perdas extraordinários – Perdas em existências – sinistros, por contrapartida de 361 – Matérias-primas, subsidiárias e de consumo – matérias </a:t>
            </a:r>
            <a:r>
              <a:rPr lang="pt-PT" sz="2400" dirty="0" err="1" smtClean="0"/>
              <a:t>–primas</a:t>
            </a:r>
            <a:r>
              <a:rPr lang="pt-PT" sz="2400" dirty="0" smtClean="0"/>
              <a:t>.</a:t>
            </a:r>
          </a:p>
          <a:p>
            <a:pPr algn="just" eaLnBrk="1" fontAlgn="auto" hangingPunct="1">
              <a:spcAft>
                <a:spcPts val="0"/>
              </a:spcAft>
              <a:buFont typeface="Arial" pitchFamily="34" charset="0"/>
              <a:buChar char="•"/>
              <a:defRPr/>
            </a:pPr>
            <a:r>
              <a:rPr lang="pt-PT" sz="2400" dirty="0" smtClean="0"/>
              <a:t>B) Em 659 – Outros custos e perdas operacionais, por contrapartida de 361 – Matérias-primas, subsidiárias e de </a:t>
            </a:r>
            <a:r>
              <a:rPr lang="pt-PT" sz="2400" dirty="0" err="1" smtClean="0"/>
              <a:t>consumo-</a:t>
            </a:r>
            <a:r>
              <a:rPr lang="pt-PT" sz="2400" dirty="0" smtClean="0"/>
              <a:t> matérias-primas.</a:t>
            </a:r>
          </a:p>
          <a:p>
            <a:pPr algn="just" eaLnBrk="1" fontAlgn="auto" hangingPunct="1">
              <a:spcAft>
                <a:spcPts val="0"/>
              </a:spcAft>
              <a:buFont typeface="Arial" pitchFamily="34" charset="0"/>
              <a:buChar char="•"/>
              <a:defRPr/>
            </a:pPr>
            <a:r>
              <a:rPr lang="pt-PT" sz="2400" dirty="0" smtClean="0"/>
              <a:t>C) Em 6931 Custos e perdas extraordinários – Perdas em existências – Sinistros por contrapartida de 386 – Regularizações de existências – Matérias </a:t>
            </a:r>
            <a:r>
              <a:rPr lang="pt-PT" sz="2400" dirty="0" err="1" smtClean="0"/>
              <a:t>–primas</a:t>
            </a:r>
            <a:r>
              <a:rPr lang="pt-PT" sz="2400" dirty="0" smtClean="0"/>
              <a:t>, subsidiárias e de consumo.</a:t>
            </a:r>
          </a:p>
          <a:p>
            <a:pPr algn="just" eaLnBrk="1" fontAlgn="auto" hangingPunct="1">
              <a:spcAft>
                <a:spcPts val="0"/>
              </a:spcAft>
              <a:buFont typeface="Arial" pitchFamily="34" charset="0"/>
              <a:buChar char="•"/>
              <a:defRPr/>
            </a:pPr>
            <a:r>
              <a:rPr lang="pt-PT" sz="2400" dirty="0" smtClean="0"/>
              <a:t>D) Nenhuma das anteriores.</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B385514-B669-45BB-AB5C-475B3E311933}" type="slidenum">
              <a:rPr lang="pt-PT" sz="1200">
                <a:solidFill>
                  <a:schemeClr val="tx1">
                    <a:tint val="75000"/>
                  </a:schemeClr>
                </a:solidFill>
                <a:latin typeface="+mn-lt"/>
              </a:rPr>
              <a:pPr algn="r" fontAlgn="auto">
                <a:spcBef>
                  <a:spcPts val="0"/>
                </a:spcBef>
                <a:spcAft>
                  <a:spcPts val="0"/>
                </a:spcAft>
                <a:defRPr/>
              </a:pPr>
              <a:t>49</a:t>
            </a:fld>
            <a:endParaRPr lang="pt-PT" sz="1200">
              <a:solidFill>
                <a:schemeClr val="tx1">
                  <a:tint val="75000"/>
                </a:schemeClr>
              </a:solidFill>
              <a:latin typeface="+mn-lt"/>
            </a:endParaRPr>
          </a:p>
        </p:txBody>
      </p:sp>
      <p:sp>
        <p:nvSpPr>
          <p:cNvPr id="6" name="Seta curvada à direita 5"/>
          <p:cNvSpPr/>
          <p:nvPr/>
        </p:nvSpPr>
        <p:spPr>
          <a:xfrm>
            <a:off x="357188" y="4071938"/>
            <a:ext cx="428625" cy="11430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BFB60454-5FED-484E-B23F-1444DF6F7CB2}" type="slidenum">
              <a:rPr lang="pt-PT"/>
              <a:pPr>
                <a:defRPr/>
              </a:pPr>
              <a:t>5</a:t>
            </a:fld>
            <a:endParaRPr lang="pt-PT"/>
          </a:p>
        </p:txBody>
      </p:sp>
      <p:sp>
        <p:nvSpPr>
          <p:cNvPr id="20483" name="Marcador de Posição de Conteúdo 2"/>
          <p:cNvSpPr>
            <a:spLocks noGrp="1"/>
          </p:cNvSpPr>
          <p:nvPr>
            <p:ph idx="1"/>
          </p:nvPr>
        </p:nvSpPr>
        <p:spPr>
          <a:xfrm>
            <a:off x="485775" y="571500"/>
            <a:ext cx="8229600" cy="5554663"/>
          </a:xfrm>
        </p:spPr>
        <p:txBody>
          <a:bodyPr/>
          <a:lstStyle/>
          <a:p>
            <a:pPr algn="just"/>
            <a:r>
              <a:rPr lang="pt-PT" sz="2400" smtClean="0"/>
              <a:t>No início de 2011 surgiu a oportunidade de a All-Clean Lda. passar a prestar serviços de lavagem de roupas e engomadoria a uma reputada cadeia hoteleira, o que obrigou à procura de um novo espaço. O construtor, promitente vendedor da loja que haviam sinalizado e prometido comprar em 2010, propôs-lhes a venda por 500.000 euros de um armazém que tinha devoluto, construído há 10 anos, suscetível de ser adaptado com facilidade para aquela atividade, proposta que aceitaram, fechando-se o negócio de imediato. Foi então efetuado um contrato de promessa de compra e venda do armazém, estando previsto um sinal no valor de 100.000 euros, do qual se considerou como já pago o valor de 50.000 euros, correspondente ao sinal dado aquando da outorga do contrato de promessa de compra e venda da loja. </a:t>
            </a:r>
          </a:p>
        </p:txBody>
      </p:sp>
      <p:sp>
        <p:nvSpPr>
          <p:cNvPr id="4" name="Marcador de Posição do Rodapé 3"/>
          <p:cNvSpPr txBox="1">
            <a:spLocks noGrp="1"/>
          </p:cNvSpPr>
          <p:nvPr/>
        </p:nvSpPr>
        <p:spPr>
          <a:xfrm>
            <a:off x="3176588"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615113" y="6356350"/>
            <a:ext cx="2133600" cy="365125"/>
          </a:xfrm>
          <a:prstGeom prst="rect">
            <a:avLst/>
          </a:prstGeom>
          <a:noFill/>
        </p:spPr>
        <p:txBody>
          <a:bodyPr anchor="ctr"/>
          <a:lstStyle/>
          <a:p>
            <a:pPr algn="r" fontAlgn="auto">
              <a:spcBef>
                <a:spcPts val="0"/>
              </a:spcBef>
              <a:spcAft>
                <a:spcPts val="0"/>
              </a:spcAft>
              <a:defRPr/>
            </a:pPr>
            <a:fld id="{B35FA384-931B-47B0-8751-86DF00B5F16C}" type="slidenum">
              <a:rPr lang="pt-PT" sz="1200">
                <a:solidFill>
                  <a:schemeClr val="tx1">
                    <a:tint val="75000"/>
                  </a:schemeClr>
                </a:solidFill>
                <a:latin typeface="+mn-lt"/>
              </a:rPr>
              <a:pPr algn="r" fontAlgn="auto">
                <a:spcBef>
                  <a:spcPts val="0"/>
                </a:spcBef>
                <a:spcAft>
                  <a:spcPts val="0"/>
                </a:spcAft>
                <a:defRPr/>
              </a:pPr>
              <a:t>5</a:t>
            </a:fld>
            <a:endParaRPr lang="pt-PT" sz="1200">
              <a:solidFill>
                <a:schemeClr val="tx1">
                  <a:tint val="75000"/>
                </a:schemeClr>
              </a:solidFill>
              <a:latin typeface="+mn-lt"/>
            </a:endParaRPr>
          </a:p>
        </p:txBody>
      </p:sp>
      <p:pic>
        <p:nvPicPr>
          <p:cNvPr id="20486"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6381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3E9D64E1-2B1C-4088-934C-A84FE3A7DA07}" type="slidenum">
              <a:rPr lang="pt-PT"/>
              <a:pPr>
                <a:defRPr/>
              </a:pPr>
              <a:t>50</a:t>
            </a:fld>
            <a:endParaRPr lang="pt-PT"/>
          </a:p>
        </p:txBody>
      </p:sp>
      <p:sp>
        <p:nvSpPr>
          <p:cNvPr id="99331" name="Título 1"/>
          <p:cNvSpPr>
            <a:spLocks noGrp="1"/>
          </p:cNvSpPr>
          <p:nvPr>
            <p:ph type="title"/>
          </p:nvPr>
        </p:nvSpPr>
        <p:spPr/>
        <p:txBody>
          <a:bodyPr/>
          <a:lstStyle/>
          <a:p>
            <a:pPr eaLnBrk="1" hangingPunct="1"/>
            <a:r>
              <a:rPr lang="pt-PT" sz="3200" smtClean="0"/>
              <a:t>Questão 10</a:t>
            </a:r>
          </a:p>
        </p:txBody>
      </p:sp>
      <p:sp>
        <p:nvSpPr>
          <p:cNvPr id="99332" name="Marcador de Posição de Conteúdo 2"/>
          <p:cNvSpPr>
            <a:spLocks noGrp="1"/>
          </p:cNvSpPr>
          <p:nvPr>
            <p:ph idx="1"/>
          </p:nvPr>
        </p:nvSpPr>
        <p:spPr/>
        <p:txBody>
          <a:bodyPr/>
          <a:lstStyle/>
          <a:p>
            <a:pPr algn="just" eaLnBrk="1" hangingPunct="1"/>
            <a:r>
              <a:rPr lang="pt-PT" sz="2400" smtClean="0"/>
              <a:t>Em Junho de 2009, a CC&amp;F, Ld.ª, renovou parte da frota automóvel de distribuição. O negócio consistiu na entrega de cinco viaturas antigas, já completamente reintegradas, tendo sido atribuído o valor de €5.000, excluído o IVA, a cada viatura e foram adquiridas, em regime de locação financeira, cinco novas viaturas de transporte de mercadorias, por €20.000 cada uma, excluído o IVA. O valor recebido pela alienação das viaturas usadas foi integralmente utilizado na liquidação da primeira renda do contrato de locação financeira celebrado.</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B4226AB-09AA-4724-A6C7-178A839E9138}" type="slidenum">
              <a:rPr lang="pt-PT" sz="1200">
                <a:solidFill>
                  <a:schemeClr val="tx1">
                    <a:tint val="75000"/>
                  </a:schemeClr>
                </a:solidFill>
                <a:latin typeface="+mn-lt"/>
              </a:rPr>
              <a:pPr algn="r" fontAlgn="auto">
                <a:spcBef>
                  <a:spcPts val="0"/>
                </a:spcBef>
                <a:spcAft>
                  <a:spcPts val="0"/>
                </a:spcAft>
                <a:defRPr/>
              </a:pPr>
              <a:t>50</a:t>
            </a:fld>
            <a:endParaRPr lang="pt-PT" sz="1200">
              <a:solidFill>
                <a:schemeClr val="tx1">
                  <a:tint val="75000"/>
                </a:schemeClr>
              </a:solidFill>
              <a:latin typeface="+mn-l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8595493B-DE2B-428D-9AD6-8EE7B415A95B}" type="slidenum">
              <a:rPr lang="pt-PT"/>
              <a:pPr>
                <a:defRPr/>
              </a:pPr>
              <a:t>51</a:t>
            </a:fld>
            <a:endParaRPr lang="pt-PT"/>
          </a:p>
        </p:txBody>
      </p:sp>
      <p:sp>
        <p:nvSpPr>
          <p:cNvPr id="100355" name="Título 1"/>
          <p:cNvSpPr>
            <a:spLocks noGrp="1"/>
          </p:cNvSpPr>
          <p:nvPr>
            <p:ph type="title"/>
          </p:nvPr>
        </p:nvSpPr>
        <p:spPr/>
        <p:txBody>
          <a:bodyPr/>
          <a:lstStyle/>
          <a:p>
            <a:pPr eaLnBrk="1" hangingPunct="1"/>
            <a:r>
              <a:rPr lang="pt-PT" sz="3200" smtClean="0"/>
              <a:t>Questão 10</a:t>
            </a:r>
          </a:p>
        </p:txBody>
      </p:sp>
      <p:sp>
        <p:nvSpPr>
          <p:cNvPr id="100356" name="Marcador de Posição de Conteúdo 2"/>
          <p:cNvSpPr>
            <a:spLocks noGrp="1"/>
          </p:cNvSpPr>
          <p:nvPr>
            <p:ph idx="1"/>
          </p:nvPr>
        </p:nvSpPr>
        <p:spPr/>
        <p:txBody>
          <a:bodyPr/>
          <a:lstStyle/>
          <a:p>
            <a:pPr algn="just" eaLnBrk="1" hangingPunct="1"/>
            <a:r>
              <a:rPr lang="pt-PT" sz="2400" smtClean="0"/>
              <a:t>Relativamente às novas viaturas de distribuição, a CC&amp;F; Ld.ª:</a:t>
            </a:r>
          </a:p>
          <a:p>
            <a:pPr algn="just" eaLnBrk="1" hangingPunct="1"/>
            <a:r>
              <a:rPr lang="pt-PT" sz="2400" smtClean="0"/>
              <a:t>A) Deve contabilizá-las em imobilizações  corpóreas, pelo valor global de €100.000;</a:t>
            </a:r>
          </a:p>
          <a:p>
            <a:pPr algn="just" eaLnBrk="1" hangingPunct="1"/>
            <a:r>
              <a:rPr lang="pt-PT" sz="2400" smtClean="0"/>
              <a:t>B) Deve contabilizá-las em imobilizações corpóreas, pelo valor global de €75.000;</a:t>
            </a:r>
          </a:p>
          <a:p>
            <a:pPr algn="just" eaLnBrk="1" hangingPunct="1"/>
            <a:r>
              <a:rPr lang="pt-PT" sz="2400" smtClean="0"/>
              <a:t>C) Não as deve contabilizar no activo imobilizado porque está a proceder à aquisição no regime de locação financeira;</a:t>
            </a:r>
          </a:p>
          <a:p>
            <a:pPr algn="just" eaLnBrk="1" hangingPunct="1"/>
            <a:r>
              <a:rPr lang="pt-PT" sz="2400" smtClean="0"/>
              <a:t>D) Nenhuma das anteriores.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9C8B60F-00D6-4506-9204-60042AE9BBB2}" type="slidenum">
              <a:rPr lang="pt-PT" sz="1200">
                <a:solidFill>
                  <a:schemeClr val="tx1">
                    <a:tint val="75000"/>
                  </a:schemeClr>
                </a:solidFill>
                <a:latin typeface="+mn-lt"/>
              </a:rPr>
              <a:pPr algn="r" fontAlgn="auto">
                <a:spcBef>
                  <a:spcPts val="0"/>
                </a:spcBef>
                <a:spcAft>
                  <a:spcPts val="0"/>
                </a:spcAft>
                <a:defRPr/>
              </a:pPr>
              <a:t>51</a:t>
            </a:fld>
            <a:endParaRPr lang="pt-PT" sz="1200">
              <a:solidFill>
                <a:schemeClr val="tx1">
                  <a:tint val="75000"/>
                </a:schemeClr>
              </a:solidFill>
              <a:latin typeface="+mn-lt"/>
            </a:endParaRPr>
          </a:p>
        </p:txBody>
      </p:sp>
      <p:sp>
        <p:nvSpPr>
          <p:cNvPr id="6" name="Seta curvada à direita 5"/>
          <p:cNvSpPr/>
          <p:nvPr/>
        </p:nvSpPr>
        <p:spPr>
          <a:xfrm>
            <a:off x="214313" y="2000250"/>
            <a:ext cx="714375" cy="78581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949D8297-0E04-48C3-A086-3AE4DED66AC5}" type="slidenum">
              <a:rPr lang="pt-PT"/>
              <a:pPr>
                <a:defRPr/>
              </a:pPr>
              <a:t>52</a:t>
            </a:fld>
            <a:endParaRPr lang="pt-PT"/>
          </a:p>
        </p:txBody>
      </p:sp>
      <p:sp>
        <p:nvSpPr>
          <p:cNvPr id="101379" name="Título 1"/>
          <p:cNvSpPr>
            <a:spLocks noGrp="1"/>
          </p:cNvSpPr>
          <p:nvPr>
            <p:ph type="title"/>
          </p:nvPr>
        </p:nvSpPr>
        <p:spPr/>
        <p:txBody>
          <a:bodyPr/>
          <a:lstStyle/>
          <a:p>
            <a:pPr eaLnBrk="1" hangingPunct="1"/>
            <a:r>
              <a:rPr lang="pt-PT" sz="3200" smtClean="0"/>
              <a:t>Questão 11</a:t>
            </a:r>
          </a:p>
        </p:txBody>
      </p:sp>
      <p:sp>
        <p:nvSpPr>
          <p:cNvPr id="101380" name="Marcador de Posição de Conteúdo 2"/>
          <p:cNvSpPr>
            <a:spLocks noGrp="1"/>
          </p:cNvSpPr>
          <p:nvPr>
            <p:ph idx="1"/>
          </p:nvPr>
        </p:nvSpPr>
        <p:spPr/>
        <p:txBody>
          <a:bodyPr/>
          <a:lstStyle/>
          <a:p>
            <a:pPr algn="just" eaLnBrk="1" hangingPunct="1"/>
            <a:r>
              <a:rPr lang="pt-PT" sz="2400" smtClean="0"/>
              <a:t>Na Demonstração de resultados por funções, segundo o modelo do POC, relativa ao exercício de 2009. Nela irá reconhecer os custos do contrato de locação financeira (excluído o IVA) deve classificar-se como:</a:t>
            </a:r>
          </a:p>
          <a:p>
            <a:pPr algn="just" eaLnBrk="1" hangingPunct="1"/>
            <a:r>
              <a:rPr lang="pt-PT" sz="2400" smtClean="0"/>
              <a:t>A) Custo de distribuição.</a:t>
            </a:r>
          </a:p>
          <a:p>
            <a:pPr algn="just" eaLnBrk="1" hangingPunct="1"/>
            <a:r>
              <a:rPr lang="pt-PT" sz="2400" smtClean="0"/>
              <a:t>B) Custo de financiamento.</a:t>
            </a:r>
          </a:p>
          <a:p>
            <a:pPr algn="just" eaLnBrk="1" hangingPunct="1"/>
            <a:r>
              <a:rPr lang="pt-PT" sz="2400" smtClean="0"/>
              <a:t>C) Custo de produção.</a:t>
            </a:r>
          </a:p>
          <a:p>
            <a:pPr algn="just" eaLnBrk="1" hangingPunct="1"/>
            <a:r>
              <a:rPr lang="pt-PT" sz="2400" smtClean="0"/>
              <a:t>D) Nenhuma das anteriores.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CF5F9E7-D7B2-47E6-BF18-F5F05C7EE043}" type="slidenum">
              <a:rPr lang="pt-PT" sz="1200">
                <a:solidFill>
                  <a:schemeClr val="tx1">
                    <a:tint val="75000"/>
                  </a:schemeClr>
                </a:solidFill>
                <a:latin typeface="+mn-lt"/>
              </a:rPr>
              <a:pPr algn="r" fontAlgn="auto">
                <a:spcBef>
                  <a:spcPts val="0"/>
                </a:spcBef>
                <a:spcAft>
                  <a:spcPts val="0"/>
                </a:spcAft>
                <a:defRPr/>
              </a:pPr>
              <a:t>52</a:t>
            </a:fld>
            <a:endParaRPr lang="pt-PT" sz="1200">
              <a:solidFill>
                <a:schemeClr val="tx1">
                  <a:tint val="75000"/>
                </a:schemeClr>
              </a:solidFill>
              <a:latin typeface="+mn-lt"/>
            </a:endParaRPr>
          </a:p>
        </p:txBody>
      </p:sp>
      <p:sp>
        <p:nvSpPr>
          <p:cNvPr id="6" name="Seta curvada à direita 5"/>
          <p:cNvSpPr/>
          <p:nvPr/>
        </p:nvSpPr>
        <p:spPr>
          <a:xfrm>
            <a:off x="285750" y="3143250"/>
            <a:ext cx="357188" cy="5715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AFB4E2B1-D332-4D53-8C63-18A14467C1A2}" type="slidenum">
              <a:rPr lang="pt-PT"/>
              <a:pPr>
                <a:defRPr/>
              </a:pPr>
              <a:t>53</a:t>
            </a:fld>
            <a:endParaRPr lang="pt-PT"/>
          </a:p>
        </p:txBody>
      </p:sp>
      <p:sp>
        <p:nvSpPr>
          <p:cNvPr id="102403" name="Título 1"/>
          <p:cNvSpPr>
            <a:spLocks noGrp="1"/>
          </p:cNvSpPr>
          <p:nvPr>
            <p:ph type="title"/>
          </p:nvPr>
        </p:nvSpPr>
        <p:spPr/>
        <p:txBody>
          <a:bodyPr/>
          <a:lstStyle/>
          <a:p>
            <a:pPr eaLnBrk="1" hangingPunct="1"/>
            <a:r>
              <a:rPr lang="pt-PT" sz="3200" smtClean="0"/>
              <a:t>Questão 13</a:t>
            </a:r>
          </a:p>
        </p:txBody>
      </p:sp>
      <p:sp>
        <p:nvSpPr>
          <p:cNvPr id="3" name="Marcador de Posição de Conteúdo 2"/>
          <p:cNvSpPr>
            <a:spLocks noGrp="1"/>
          </p:cNvSpPr>
          <p:nvPr>
            <p:ph idx="1"/>
          </p:nvPr>
        </p:nvSpPr>
        <p:spPr/>
        <p:txBody>
          <a:bodyPr rtlCol="0">
            <a:normAutofit fontScale="92500" lnSpcReduction="20000"/>
          </a:bodyPr>
          <a:lstStyle/>
          <a:p>
            <a:pPr algn="just" eaLnBrk="1" fontAlgn="auto" hangingPunct="1">
              <a:spcAft>
                <a:spcPts val="0"/>
              </a:spcAft>
              <a:buFont typeface="Arial" pitchFamily="34" charset="0"/>
              <a:buChar char="•"/>
              <a:defRPr/>
            </a:pPr>
            <a:r>
              <a:rPr lang="pt-PT" sz="2400" dirty="0" smtClean="0"/>
              <a:t>Paralelamente à substituição de parte da frota de distribuição, foi efectuado contrato de manutenção por três anos com a empresa concessionária automóvel que forneceu essas viaturas. Este contrato cobre todas as despesas de manutenção, tais como as revisões, mudanças de óleo e filtros e substituição de pastilhas de travões pelo referido período de três anos, com o limite de 1.000.000 </a:t>
            </a:r>
            <a:r>
              <a:rPr lang="pt-PT" sz="2400" dirty="0" err="1" smtClean="0"/>
              <a:t>Km</a:t>
            </a:r>
            <a:r>
              <a:rPr lang="pt-PT" sz="2400" dirty="0" smtClean="0"/>
              <a:t> em conjunto para a totalidade das viaturas, o qual não se espera seja atingido dado que cada viatura deverá ter uma utilização de 50.000Km/ano.</a:t>
            </a:r>
          </a:p>
          <a:p>
            <a:pPr algn="just" eaLnBrk="1" fontAlgn="auto" hangingPunct="1">
              <a:spcAft>
                <a:spcPts val="0"/>
              </a:spcAft>
              <a:buFont typeface="Arial" pitchFamily="34" charset="0"/>
              <a:buChar char="•"/>
              <a:defRPr/>
            </a:pPr>
            <a:r>
              <a:rPr lang="pt-PT" sz="2400" dirty="0" smtClean="0"/>
              <a:t>O valor global do contrato de manutenção será pago em 1 de Julho de 2009, data da sua celebração e entrada em vigor. O facto permitirá à CC&amp;F, </a:t>
            </a:r>
            <a:r>
              <a:rPr lang="pt-PT" sz="2400" dirty="0" err="1" smtClean="0"/>
              <a:t>Ld.ª</a:t>
            </a:r>
            <a:r>
              <a:rPr lang="pt-PT" sz="2400" dirty="0" smtClean="0"/>
              <a:t>, obter um desconto adicional de 15%, do qual 5% corresponde à antecipação do pagamento do valor relativo ao segundo ano e 10% à antecipação do pagamento do valor relativo ao terceiro ano. A factura apresenta a seguinte discriminação:</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93F2EB8-2186-4FC7-B28B-6FBD3F646A42}" type="slidenum">
              <a:rPr lang="pt-PT" sz="1200">
                <a:solidFill>
                  <a:schemeClr val="tx1">
                    <a:tint val="75000"/>
                  </a:schemeClr>
                </a:solidFill>
                <a:latin typeface="+mn-lt"/>
              </a:rPr>
              <a:pPr algn="r" fontAlgn="auto">
                <a:spcBef>
                  <a:spcPts val="0"/>
                </a:spcBef>
                <a:spcAft>
                  <a:spcPts val="0"/>
                </a:spcAft>
                <a:defRPr/>
              </a:pPr>
              <a:t>53</a:t>
            </a:fld>
            <a:endParaRPr lang="pt-PT" sz="1200" dirty="0">
              <a:solidFill>
                <a:schemeClr val="tx1">
                  <a:tint val="75000"/>
                </a:schemeClr>
              </a:solidFill>
              <a:latin typeface="+mn-l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5F2454ED-DB54-4111-996A-ADC0153650BB}" type="slidenum">
              <a:rPr lang="pt-PT"/>
              <a:pPr>
                <a:defRPr/>
              </a:pPr>
              <a:t>54</a:t>
            </a:fld>
            <a:endParaRPr lang="pt-PT"/>
          </a:p>
        </p:txBody>
      </p:sp>
      <p:sp>
        <p:nvSpPr>
          <p:cNvPr id="103427" name="Título 1"/>
          <p:cNvSpPr>
            <a:spLocks noGrp="1"/>
          </p:cNvSpPr>
          <p:nvPr>
            <p:ph type="title"/>
          </p:nvPr>
        </p:nvSpPr>
        <p:spPr/>
        <p:txBody>
          <a:bodyPr/>
          <a:lstStyle/>
          <a:p>
            <a:pPr eaLnBrk="1" hangingPunct="1"/>
            <a:r>
              <a:rPr lang="pt-PT" smtClean="0"/>
              <a:t>Questão 13</a:t>
            </a:r>
          </a:p>
        </p:txBody>
      </p:sp>
      <p:graphicFrame>
        <p:nvGraphicFramePr>
          <p:cNvPr id="6" name="Marcador de Posição de Conteúdo 5"/>
          <p:cNvGraphicFramePr>
            <a:graphicFrameLocks noGrp="1"/>
          </p:cNvGraphicFramePr>
          <p:nvPr>
            <p:ph idx="1"/>
          </p:nvPr>
        </p:nvGraphicFramePr>
        <p:xfrm>
          <a:off x="457200" y="1600200"/>
          <a:ext cx="8229600" cy="4664075"/>
        </p:xfrm>
        <a:graphic>
          <a:graphicData uri="http://schemas.openxmlformats.org/drawingml/2006/table">
            <a:tbl>
              <a:tblPr firstRow="1" bandRow="1">
                <a:tableStyleId>{5C22544A-7EE6-4342-B048-85BDC9FD1C3A}</a:tableStyleId>
              </a:tblPr>
              <a:tblGrid>
                <a:gridCol w="5400684"/>
                <a:gridCol w="1571636"/>
                <a:gridCol w="1257280"/>
              </a:tblGrid>
              <a:tr h="370840">
                <a:tc>
                  <a:txBody>
                    <a:bodyPr/>
                    <a:lstStyle/>
                    <a:p>
                      <a:r>
                        <a:rPr lang="pt-PT" sz="2400" dirty="0" smtClean="0"/>
                        <a:t>Descrição</a:t>
                      </a:r>
                      <a:endParaRPr lang="pt-PT" sz="2400" dirty="0"/>
                    </a:p>
                  </a:txBody>
                  <a:tcPr/>
                </a:tc>
                <a:tc>
                  <a:txBody>
                    <a:bodyPr/>
                    <a:lstStyle/>
                    <a:p>
                      <a:r>
                        <a:rPr lang="pt-PT" sz="2400" dirty="0" smtClean="0"/>
                        <a:t>Valor unitário</a:t>
                      </a:r>
                      <a:endParaRPr lang="pt-PT" sz="2400" dirty="0"/>
                    </a:p>
                  </a:txBody>
                  <a:tcPr/>
                </a:tc>
                <a:tc>
                  <a:txBody>
                    <a:bodyPr/>
                    <a:lstStyle/>
                    <a:p>
                      <a:r>
                        <a:rPr lang="pt-PT" sz="2400" dirty="0" smtClean="0"/>
                        <a:t>Valor global</a:t>
                      </a:r>
                      <a:endParaRPr lang="pt-PT" sz="2400" dirty="0"/>
                    </a:p>
                  </a:txBody>
                  <a:tcPr/>
                </a:tc>
              </a:tr>
              <a:tr h="370840">
                <a:tc>
                  <a:txBody>
                    <a:bodyPr/>
                    <a:lstStyle/>
                    <a:p>
                      <a:r>
                        <a:rPr lang="pt-PT" sz="2400" dirty="0" smtClean="0"/>
                        <a:t>Manutenção global anual de cinco viaturas</a:t>
                      </a:r>
                      <a:endParaRPr lang="pt-PT" sz="2400" dirty="0"/>
                    </a:p>
                  </a:txBody>
                  <a:tcPr/>
                </a:tc>
                <a:tc>
                  <a:txBody>
                    <a:bodyPr/>
                    <a:lstStyle/>
                    <a:p>
                      <a:pPr algn="r"/>
                      <a:r>
                        <a:rPr lang="pt-PT" sz="2400" dirty="0" smtClean="0"/>
                        <a:t>5.000€</a:t>
                      </a:r>
                      <a:endParaRPr lang="pt-PT" sz="2400" dirty="0"/>
                    </a:p>
                  </a:txBody>
                  <a:tcPr/>
                </a:tc>
                <a:tc>
                  <a:txBody>
                    <a:bodyPr/>
                    <a:lstStyle/>
                    <a:p>
                      <a:pPr algn="r"/>
                      <a:r>
                        <a:rPr lang="pt-PT" sz="2400" dirty="0" smtClean="0"/>
                        <a:t>15.000€</a:t>
                      </a:r>
                      <a:endParaRPr lang="pt-PT" sz="2400" dirty="0"/>
                    </a:p>
                  </a:txBody>
                  <a:tcPr/>
                </a:tc>
              </a:tr>
              <a:tr h="370840">
                <a:tc>
                  <a:txBody>
                    <a:bodyPr/>
                    <a:lstStyle/>
                    <a:p>
                      <a:r>
                        <a:rPr lang="pt-PT" sz="2400" dirty="0" smtClean="0"/>
                        <a:t>Desconto antecipação</a:t>
                      </a:r>
                      <a:r>
                        <a:rPr lang="pt-PT" sz="2400" baseline="0" dirty="0" smtClean="0"/>
                        <a:t> pagamento 2.º ano (5%)</a:t>
                      </a:r>
                      <a:endParaRPr lang="pt-PT" sz="2400" dirty="0"/>
                    </a:p>
                  </a:txBody>
                  <a:tcPr/>
                </a:tc>
                <a:tc>
                  <a:txBody>
                    <a:bodyPr/>
                    <a:lstStyle/>
                    <a:p>
                      <a:pPr algn="r"/>
                      <a:endParaRPr lang="pt-PT" sz="2400" dirty="0"/>
                    </a:p>
                  </a:txBody>
                  <a:tcPr/>
                </a:tc>
                <a:tc>
                  <a:txBody>
                    <a:bodyPr/>
                    <a:lstStyle/>
                    <a:p>
                      <a:pPr algn="r"/>
                      <a:r>
                        <a:rPr lang="pt-PT" sz="2400" dirty="0" smtClean="0"/>
                        <a:t>-750€</a:t>
                      </a:r>
                      <a:endParaRPr lang="pt-PT" sz="2400" dirty="0"/>
                    </a:p>
                  </a:txBody>
                  <a:tcPr/>
                </a:tc>
              </a:tr>
              <a:tr h="370840">
                <a:tc>
                  <a:txBody>
                    <a:bodyPr/>
                    <a:lstStyle/>
                    <a:p>
                      <a:r>
                        <a:rPr lang="pt-PT" sz="2400" dirty="0" smtClean="0"/>
                        <a:t>Desconto antecipação pagamento 3.º ano (10%)</a:t>
                      </a:r>
                      <a:endParaRPr lang="pt-PT" sz="2400" dirty="0"/>
                    </a:p>
                  </a:txBody>
                  <a:tcPr/>
                </a:tc>
                <a:tc>
                  <a:txBody>
                    <a:bodyPr/>
                    <a:lstStyle/>
                    <a:p>
                      <a:pPr algn="r"/>
                      <a:endParaRPr lang="pt-PT" sz="2400" dirty="0"/>
                    </a:p>
                  </a:txBody>
                  <a:tcPr/>
                </a:tc>
                <a:tc>
                  <a:txBody>
                    <a:bodyPr/>
                    <a:lstStyle/>
                    <a:p>
                      <a:pPr algn="r"/>
                      <a:r>
                        <a:rPr lang="pt-PT" sz="2400" dirty="0" smtClean="0"/>
                        <a:t>-1.500€</a:t>
                      </a:r>
                      <a:endParaRPr lang="pt-PT" sz="2400" dirty="0"/>
                    </a:p>
                  </a:txBody>
                  <a:tcPr/>
                </a:tc>
              </a:tr>
              <a:tr h="370840">
                <a:tc>
                  <a:txBody>
                    <a:bodyPr/>
                    <a:lstStyle/>
                    <a:p>
                      <a:r>
                        <a:rPr lang="pt-PT" sz="2400" dirty="0" err="1" smtClean="0"/>
                        <a:t>Sub-total</a:t>
                      </a:r>
                      <a:endParaRPr lang="pt-PT" sz="2400" dirty="0"/>
                    </a:p>
                  </a:txBody>
                  <a:tcPr/>
                </a:tc>
                <a:tc>
                  <a:txBody>
                    <a:bodyPr/>
                    <a:lstStyle/>
                    <a:p>
                      <a:endParaRPr lang="pt-PT" sz="2400" dirty="0"/>
                    </a:p>
                  </a:txBody>
                  <a:tcPr/>
                </a:tc>
                <a:tc>
                  <a:txBody>
                    <a:bodyPr/>
                    <a:lstStyle/>
                    <a:p>
                      <a:pPr algn="r"/>
                      <a:r>
                        <a:rPr lang="pt-PT" sz="2400" dirty="0" smtClean="0"/>
                        <a:t>12.750€</a:t>
                      </a:r>
                      <a:endParaRPr lang="pt-PT" sz="2400" dirty="0"/>
                    </a:p>
                  </a:txBody>
                  <a:tcPr/>
                </a:tc>
              </a:tr>
              <a:tr h="370840">
                <a:tc>
                  <a:txBody>
                    <a:bodyPr/>
                    <a:lstStyle/>
                    <a:p>
                      <a:r>
                        <a:rPr lang="pt-PT" sz="2400" dirty="0" smtClean="0"/>
                        <a:t>IVA (20%)</a:t>
                      </a:r>
                      <a:endParaRPr lang="pt-PT" sz="2400" dirty="0"/>
                    </a:p>
                  </a:txBody>
                  <a:tcPr/>
                </a:tc>
                <a:tc>
                  <a:txBody>
                    <a:bodyPr/>
                    <a:lstStyle/>
                    <a:p>
                      <a:endParaRPr lang="pt-PT" sz="2400" dirty="0"/>
                    </a:p>
                  </a:txBody>
                  <a:tcPr/>
                </a:tc>
                <a:tc>
                  <a:txBody>
                    <a:bodyPr/>
                    <a:lstStyle/>
                    <a:p>
                      <a:pPr algn="r"/>
                      <a:r>
                        <a:rPr lang="pt-PT" sz="2400" dirty="0" smtClean="0"/>
                        <a:t>2.550€</a:t>
                      </a:r>
                      <a:endParaRPr lang="pt-PT" sz="2400" dirty="0"/>
                    </a:p>
                  </a:txBody>
                  <a:tcPr/>
                </a:tc>
              </a:tr>
              <a:tr h="370840">
                <a:tc>
                  <a:txBody>
                    <a:bodyPr/>
                    <a:lstStyle/>
                    <a:p>
                      <a:r>
                        <a:rPr lang="pt-PT" sz="2400" dirty="0" smtClean="0"/>
                        <a:t>Total</a:t>
                      </a:r>
                      <a:endParaRPr lang="pt-PT" sz="2400" dirty="0"/>
                    </a:p>
                  </a:txBody>
                  <a:tcPr/>
                </a:tc>
                <a:tc>
                  <a:txBody>
                    <a:bodyPr/>
                    <a:lstStyle/>
                    <a:p>
                      <a:endParaRPr lang="pt-PT" sz="2400" dirty="0"/>
                    </a:p>
                  </a:txBody>
                  <a:tcPr/>
                </a:tc>
                <a:tc>
                  <a:txBody>
                    <a:bodyPr/>
                    <a:lstStyle/>
                    <a:p>
                      <a:pPr algn="r"/>
                      <a:r>
                        <a:rPr lang="pt-PT" sz="2400" dirty="0" smtClean="0"/>
                        <a:t>15.300€</a:t>
                      </a:r>
                      <a:endParaRPr lang="pt-PT" sz="2400" dirty="0"/>
                    </a:p>
                  </a:txBody>
                  <a:tcPr/>
                </a:tc>
              </a:tr>
            </a:tbl>
          </a:graphicData>
        </a:graphic>
      </p:graphicFrame>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17378D6E-F1A4-4FE7-8663-90D6A91D7FE1}" type="slidenum">
              <a:rPr lang="pt-PT" sz="1200">
                <a:solidFill>
                  <a:schemeClr val="tx1">
                    <a:tint val="75000"/>
                  </a:schemeClr>
                </a:solidFill>
                <a:latin typeface="+mn-lt"/>
              </a:rPr>
              <a:pPr algn="r" fontAlgn="auto">
                <a:spcBef>
                  <a:spcPts val="0"/>
                </a:spcBef>
                <a:spcAft>
                  <a:spcPts val="0"/>
                </a:spcAft>
                <a:defRPr/>
              </a:pPr>
              <a:t>54</a:t>
            </a:fld>
            <a:endParaRPr lang="pt-PT" sz="1200">
              <a:solidFill>
                <a:schemeClr val="tx1">
                  <a:tint val="75000"/>
                </a:schemeClr>
              </a:solidFill>
              <a:latin typeface="+mn-lt"/>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DE128504-3E17-4BD5-AA56-4D0A50D79A4C}" type="slidenum">
              <a:rPr lang="pt-PT"/>
              <a:pPr>
                <a:defRPr/>
              </a:pPr>
              <a:t>55</a:t>
            </a:fld>
            <a:endParaRPr lang="pt-PT"/>
          </a:p>
        </p:txBody>
      </p:sp>
      <p:sp>
        <p:nvSpPr>
          <p:cNvPr id="104451" name="Título 1"/>
          <p:cNvSpPr>
            <a:spLocks noGrp="1"/>
          </p:cNvSpPr>
          <p:nvPr>
            <p:ph type="title"/>
          </p:nvPr>
        </p:nvSpPr>
        <p:spPr/>
        <p:txBody>
          <a:bodyPr/>
          <a:lstStyle/>
          <a:p>
            <a:pPr eaLnBrk="1" hangingPunct="1"/>
            <a:r>
              <a:rPr lang="pt-PT" smtClean="0"/>
              <a:t>Questão 13</a:t>
            </a:r>
          </a:p>
        </p:txBody>
      </p:sp>
      <p:sp>
        <p:nvSpPr>
          <p:cNvPr id="104452" name="Marcador de Posição de Conteúdo 2"/>
          <p:cNvSpPr>
            <a:spLocks noGrp="1"/>
          </p:cNvSpPr>
          <p:nvPr>
            <p:ph idx="1"/>
          </p:nvPr>
        </p:nvSpPr>
        <p:spPr/>
        <p:txBody>
          <a:bodyPr/>
          <a:lstStyle/>
          <a:p>
            <a:pPr algn="just" eaLnBrk="1" hangingPunct="1"/>
            <a:r>
              <a:rPr lang="pt-PT" smtClean="0"/>
              <a:t>Relativamente ao contrato de manutenção referido, o valor a reconhecer pela CC&amp;F, Ld.ª, como custo no exercício de 2009, será de:</a:t>
            </a:r>
          </a:p>
          <a:p>
            <a:pPr algn="just" eaLnBrk="1" hangingPunct="1"/>
            <a:r>
              <a:rPr lang="pt-PT" smtClean="0"/>
              <a:t>A) 2.500</a:t>
            </a:r>
          </a:p>
          <a:p>
            <a:pPr eaLnBrk="1" hangingPunct="1"/>
            <a:r>
              <a:rPr lang="pt-PT" smtClean="0"/>
              <a:t>B) 5.000</a:t>
            </a:r>
          </a:p>
          <a:p>
            <a:pPr eaLnBrk="1" hangingPunct="1"/>
            <a:r>
              <a:rPr lang="pt-PT" smtClean="0"/>
              <a:t>C) 3.500</a:t>
            </a:r>
          </a:p>
          <a:p>
            <a:pPr eaLnBrk="1" hangingPunct="1"/>
            <a:r>
              <a:rPr lang="pt-PT" smtClean="0"/>
              <a:t>D) 1.750</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C40E81D-F8B2-4B17-8819-E0771E0CBAF2}" type="slidenum">
              <a:rPr lang="pt-PT" sz="1200">
                <a:solidFill>
                  <a:schemeClr val="tx1">
                    <a:tint val="75000"/>
                  </a:schemeClr>
                </a:solidFill>
                <a:latin typeface="+mn-lt"/>
              </a:rPr>
              <a:pPr algn="r" fontAlgn="auto">
                <a:spcBef>
                  <a:spcPts val="0"/>
                </a:spcBef>
                <a:spcAft>
                  <a:spcPts val="0"/>
                </a:spcAft>
                <a:defRPr/>
              </a:pPr>
              <a:t>55</a:t>
            </a:fld>
            <a:endParaRPr lang="pt-PT" sz="1200" dirty="0">
              <a:solidFill>
                <a:schemeClr val="tx1">
                  <a:tint val="75000"/>
                </a:schemeClr>
              </a:solidFill>
              <a:latin typeface="+mn-lt"/>
            </a:endParaRPr>
          </a:p>
        </p:txBody>
      </p:sp>
      <p:sp>
        <p:nvSpPr>
          <p:cNvPr id="6" name="Seta curvada à direita 5"/>
          <p:cNvSpPr/>
          <p:nvPr/>
        </p:nvSpPr>
        <p:spPr>
          <a:xfrm>
            <a:off x="214313" y="3143250"/>
            <a:ext cx="428625" cy="64293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7100E1E7-F461-4D15-9B9B-9F6584861F52}" type="slidenum">
              <a:rPr lang="pt-PT"/>
              <a:pPr>
                <a:defRPr/>
              </a:pPr>
              <a:t>56</a:t>
            </a:fld>
            <a:endParaRPr lang="pt-PT"/>
          </a:p>
        </p:txBody>
      </p:sp>
      <p:sp>
        <p:nvSpPr>
          <p:cNvPr id="105475" name="Título 1"/>
          <p:cNvSpPr>
            <a:spLocks noGrp="1"/>
          </p:cNvSpPr>
          <p:nvPr>
            <p:ph type="title"/>
          </p:nvPr>
        </p:nvSpPr>
        <p:spPr/>
        <p:txBody>
          <a:bodyPr/>
          <a:lstStyle/>
          <a:p>
            <a:pPr eaLnBrk="1" hangingPunct="1"/>
            <a:r>
              <a:rPr lang="pt-PT" smtClean="0"/>
              <a:t>Questão 15</a:t>
            </a:r>
          </a:p>
        </p:txBody>
      </p:sp>
      <p:sp>
        <p:nvSpPr>
          <p:cNvPr id="105476" name="Marcador de Posição de Conteúdo 2"/>
          <p:cNvSpPr>
            <a:spLocks noGrp="1"/>
          </p:cNvSpPr>
          <p:nvPr>
            <p:ph idx="1"/>
          </p:nvPr>
        </p:nvSpPr>
        <p:spPr/>
        <p:txBody>
          <a:bodyPr/>
          <a:lstStyle/>
          <a:p>
            <a:pPr algn="just" eaLnBrk="1" hangingPunct="1"/>
            <a:r>
              <a:rPr lang="pt-PT" sz="2800" smtClean="0"/>
              <a:t>A fábrica de Portimão emprega actualmente 60 pessoas. Destas, 50 verão os contratos de trabalho rescindidos, por motivo de extinção do posto de trabalho, no decurso do segundo semestre de 2009. As restantes 10 continuarão ao serviço da CC&amp;F, Ld.ª, e irão frequentar uma acção de requalificação profissional co-financiada por fundos comunitários.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7F70855-6A28-4691-BE23-941DF4EA436C}" type="slidenum">
              <a:rPr lang="pt-PT" sz="1200">
                <a:solidFill>
                  <a:schemeClr val="tx1">
                    <a:tint val="75000"/>
                  </a:schemeClr>
                </a:solidFill>
                <a:latin typeface="+mn-lt"/>
              </a:rPr>
              <a:pPr algn="r" fontAlgn="auto">
                <a:spcBef>
                  <a:spcPts val="0"/>
                </a:spcBef>
                <a:spcAft>
                  <a:spcPts val="0"/>
                </a:spcAft>
                <a:defRPr/>
              </a:pPr>
              <a:t>56</a:t>
            </a:fld>
            <a:endParaRPr lang="pt-PT" sz="1200">
              <a:solidFill>
                <a:schemeClr val="tx1">
                  <a:tint val="75000"/>
                </a:schemeClr>
              </a:solidFill>
              <a:latin typeface="+mn-l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8AB94873-37A0-436D-83A2-47817A48FEBA}" type="slidenum">
              <a:rPr lang="pt-PT"/>
              <a:pPr>
                <a:defRPr/>
              </a:pPr>
              <a:t>57</a:t>
            </a:fld>
            <a:endParaRPr lang="pt-PT"/>
          </a:p>
        </p:txBody>
      </p:sp>
      <p:sp>
        <p:nvSpPr>
          <p:cNvPr id="106499" name="Título 1"/>
          <p:cNvSpPr>
            <a:spLocks noGrp="1"/>
          </p:cNvSpPr>
          <p:nvPr>
            <p:ph type="title"/>
          </p:nvPr>
        </p:nvSpPr>
        <p:spPr/>
        <p:txBody>
          <a:bodyPr/>
          <a:lstStyle/>
          <a:p>
            <a:pPr eaLnBrk="1" hangingPunct="1"/>
            <a:r>
              <a:rPr lang="pt-PT" smtClean="0"/>
              <a:t>Questão 15</a:t>
            </a:r>
          </a:p>
        </p:txBody>
      </p:sp>
      <p:sp>
        <p:nvSpPr>
          <p:cNvPr id="3" name="Marcador de Posição de Conteúdo 2"/>
          <p:cNvSpPr>
            <a:spLocks noGrp="1"/>
          </p:cNvSpPr>
          <p:nvPr>
            <p:ph idx="1"/>
          </p:nvPr>
        </p:nvSpPr>
        <p:spPr/>
        <p:txBody>
          <a:bodyPr rtlCol="0">
            <a:normAutofit fontScale="92500" lnSpcReduction="10000"/>
          </a:bodyPr>
          <a:lstStyle/>
          <a:p>
            <a:pPr algn="just" eaLnBrk="1" fontAlgn="auto" hangingPunct="1">
              <a:spcAft>
                <a:spcPts val="0"/>
              </a:spcAft>
              <a:buFont typeface="Arial" pitchFamily="34" charset="0"/>
              <a:buChar char="•"/>
              <a:defRPr/>
            </a:pPr>
            <a:r>
              <a:rPr lang="pt-PT" sz="2400" dirty="0" smtClean="0"/>
              <a:t>As indemnizações  a pagar aos trabalhadores cujos contratos de trabalho serão rescindidos por motivo de extinção do posto de trabalho deverão ser:</a:t>
            </a:r>
          </a:p>
          <a:p>
            <a:pPr algn="just" eaLnBrk="1" fontAlgn="auto" hangingPunct="1">
              <a:spcAft>
                <a:spcPts val="0"/>
              </a:spcAft>
              <a:buFont typeface="Arial" pitchFamily="34" charset="0"/>
              <a:buChar char="•"/>
              <a:defRPr/>
            </a:pPr>
            <a:r>
              <a:rPr lang="pt-PT" sz="2400" dirty="0" smtClean="0"/>
              <a:t>A) Integralmente reconhecidas como custo em 2009, a débito de subconta de 65 Outros custos operacionais.</a:t>
            </a:r>
          </a:p>
          <a:p>
            <a:pPr algn="just" eaLnBrk="1" fontAlgn="auto" hangingPunct="1">
              <a:spcAft>
                <a:spcPts val="0"/>
              </a:spcAft>
              <a:buFont typeface="Arial" pitchFamily="34" charset="0"/>
              <a:buChar char="•"/>
              <a:defRPr/>
            </a:pPr>
            <a:r>
              <a:rPr lang="pt-PT" sz="2400" dirty="0" smtClean="0"/>
              <a:t>B) Integralmente reconhecidas como custo em 2009, a débito de 698 Custos e perdas extraordinários – Outros custos e perdas extraordinários.</a:t>
            </a:r>
          </a:p>
          <a:p>
            <a:pPr algn="just" eaLnBrk="1" fontAlgn="auto" hangingPunct="1">
              <a:spcAft>
                <a:spcPts val="0"/>
              </a:spcAft>
              <a:buFont typeface="Arial" pitchFamily="34" charset="0"/>
              <a:buChar char="•"/>
              <a:defRPr/>
            </a:pPr>
            <a:r>
              <a:rPr lang="pt-PT" sz="2400" dirty="0" smtClean="0"/>
              <a:t>C) Reconhecidas directamente em capitais próprios, a débito de 59 – Resultados Transitados,</a:t>
            </a:r>
          </a:p>
          <a:p>
            <a:pPr algn="just" eaLnBrk="1" fontAlgn="auto" hangingPunct="1">
              <a:spcAft>
                <a:spcPts val="0"/>
              </a:spcAft>
              <a:buFont typeface="Arial" pitchFamily="34" charset="0"/>
              <a:buChar char="•"/>
              <a:defRPr/>
            </a:pPr>
            <a:r>
              <a:rPr lang="pt-PT" sz="2400" dirty="0" smtClean="0"/>
              <a:t>D) Consideradas como custo a reconhecer em exercícios futuros e consequentemente contabilizadas agora em 2729 – Acréscimos e diferimentos – Custos diferidos – outros custos diferidos. </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4604D6A-5929-4B70-BD1F-EA87D4EB1F6D}" type="slidenum">
              <a:rPr lang="pt-PT" sz="1200">
                <a:solidFill>
                  <a:schemeClr val="tx1">
                    <a:tint val="75000"/>
                  </a:schemeClr>
                </a:solidFill>
                <a:latin typeface="+mn-lt"/>
              </a:rPr>
              <a:pPr algn="r" fontAlgn="auto">
                <a:spcBef>
                  <a:spcPts val="0"/>
                </a:spcBef>
                <a:spcAft>
                  <a:spcPts val="0"/>
                </a:spcAft>
                <a:defRPr/>
              </a:pPr>
              <a:t>57</a:t>
            </a:fld>
            <a:endParaRPr lang="pt-PT" sz="1200">
              <a:solidFill>
                <a:schemeClr val="tx1">
                  <a:tint val="75000"/>
                </a:schemeClr>
              </a:solidFill>
              <a:latin typeface="+mn-lt"/>
            </a:endParaRPr>
          </a:p>
        </p:txBody>
      </p:sp>
      <p:sp>
        <p:nvSpPr>
          <p:cNvPr id="6" name="Seta curvada à direita 5"/>
          <p:cNvSpPr/>
          <p:nvPr/>
        </p:nvSpPr>
        <p:spPr>
          <a:xfrm>
            <a:off x="0" y="3214688"/>
            <a:ext cx="785813" cy="71437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DEA3C418-B618-4C29-894B-3F8DF96E91F7}" type="slidenum">
              <a:rPr lang="pt-PT"/>
              <a:pPr>
                <a:defRPr/>
              </a:pPr>
              <a:t>58</a:t>
            </a:fld>
            <a:endParaRPr lang="pt-PT"/>
          </a:p>
        </p:txBody>
      </p:sp>
      <p:sp>
        <p:nvSpPr>
          <p:cNvPr id="107523" name="Título 1"/>
          <p:cNvSpPr>
            <a:spLocks noGrp="1"/>
          </p:cNvSpPr>
          <p:nvPr>
            <p:ph type="title"/>
          </p:nvPr>
        </p:nvSpPr>
        <p:spPr/>
        <p:txBody>
          <a:bodyPr/>
          <a:lstStyle/>
          <a:p>
            <a:pPr eaLnBrk="1" hangingPunct="1"/>
            <a:r>
              <a:rPr lang="pt-PT" smtClean="0"/>
              <a:t>Questão 16</a:t>
            </a:r>
          </a:p>
        </p:txBody>
      </p:sp>
      <p:sp>
        <p:nvSpPr>
          <p:cNvPr id="3" name="Marcador de Posição de Conteúdo 2"/>
          <p:cNvSpPr>
            <a:spLocks noGrp="1"/>
          </p:cNvSpPr>
          <p:nvPr>
            <p:ph idx="1"/>
          </p:nvPr>
        </p:nvSpPr>
        <p:spPr/>
        <p:txBody>
          <a:bodyPr rtlCol="0">
            <a:normAutofit fontScale="92500" lnSpcReduction="20000"/>
          </a:bodyPr>
          <a:lstStyle/>
          <a:p>
            <a:pPr algn="just" eaLnBrk="1" fontAlgn="auto" hangingPunct="1">
              <a:spcAft>
                <a:spcPts val="0"/>
              </a:spcAft>
              <a:buFont typeface="Arial" pitchFamily="34" charset="0"/>
              <a:buChar char="•"/>
              <a:defRPr/>
            </a:pPr>
            <a:r>
              <a:rPr lang="pt-PT" sz="2400" dirty="0" smtClean="0"/>
              <a:t>As indemnizações aos empregados em consequência da rescisão dos contratos serão pagas por transferência bancária, ainda em 2009.</a:t>
            </a:r>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r>
              <a:rPr lang="pt-PT" sz="2400" dirty="0" smtClean="0"/>
              <a:t>Na demonstração dos fluxos de caixa da CC&amp;F, </a:t>
            </a:r>
            <a:r>
              <a:rPr lang="pt-PT" sz="2400" dirty="0" err="1" smtClean="0"/>
              <a:t>Ld.ª</a:t>
            </a:r>
            <a:r>
              <a:rPr lang="pt-PT" sz="2400" dirty="0" smtClean="0"/>
              <a:t>, de 2009, as indemnizações a pagar aos trabalhadores em virtude de extinção do posto de trabalho deverão ser classificadas como:</a:t>
            </a:r>
          </a:p>
          <a:p>
            <a:pPr algn="just" eaLnBrk="1" fontAlgn="auto" hangingPunct="1">
              <a:spcAft>
                <a:spcPts val="0"/>
              </a:spcAft>
              <a:buFont typeface="Arial" pitchFamily="34" charset="0"/>
              <a:buChar char="•"/>
              <a:defRPr/>
            </a:pPr>
            <a:r>
              <a:rPr lang="pt-PT" sz="2400" dirty="0" smtClean="0"/>
              <a:t>A) Fluxos das actividades operacionais – pagamentos ao pessoal.</a:t>
            </a:r>
          </a:p>
          <a:p>
            <a:pPr algn="just" eaLnBrk="1" fontAlgn="auto" hangingPunct="1">
              <a:spcAft>
                <a:spcPts val="0"/>
              </a:spcAft>
              <a:buFont typeface="Arial" pitchFamily="34" charset="0"/>
              <a:buChar char="•"/>
              <a:defRPr/>
            </a:pPr>
            <a:r>
              <a:rPr lang="pt-PT" sz="2400" dirty="0" smtClean="0"/>
              <a:t>B) Fluxos das actividades operacionais – pagamentos relacionados com rubricas extraordinárias.</a:t>
            </a:r>
          </a:p>
          <a:p>
            <a:pPr algn="just" eaLnBrk="1" fontAlgn="auto" hangingPunct="1">
              <a:spcAft>
                <a:spcPts val="0"/>
              </a:spcAft>
              <a:buFont typeface="Arial" pitchFamily="34" charset="0"/>
              <a:buChar char="•"/>
              <a:defRPr/>
            </a:pPr>
            <a:r>
              <a:rPr lang="pt-PT" sz="2400" dirty="0" smtClean="0"/>
              <a:t>C) Fluxos das actividades de investimento – pagamentos respeitantes a imobilizações incorpóreas.</a:t>
            </a:r>
          </a:p>
          <a:p>
            <a:pPr algn="just" eaLnBrk="1" fontAlgn="auto" hangingPunct="1">
              <a:spcAft>
                <a:spcPts val="0"/>
              </a:spcAft>
              <a:buFont typeface="Arial" pitchFamily="34" charset="0"/>
              <a:buChar char="•"/>
              <a:defRPr/>
            </a:pPr>
            <a:r>
              <a:rPr lang="pt-PT" sz="2400" dirty="0" smtClean="0"/>
              <a:t>D) Nenhuma das anteriores.</a:t>
            </a:r>
          </a:p>
          <a:p>
            <a:pPr algn="just" eaLnBrk="1" fontAlgn="auto" hangingPunct="1">
              <a:spcAft>
                <a:spcPts val="0"/>
              </a:spcAft>
              <a:buFont typeface="Arial" pitchFamily="34" charset="0"/>
              <a:buNone/>
              <a:defRPr/>
            </a:pPr>
            <a:r>
              <a:rPr lang="pt-PT" sz="2400" dirty="0" smtClean="0"/>
              <a:t> </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04ECA33-D79D-4342-BB65-FA0AD12F563F}" type="slidenum">
              <a:rPr lang="pt-PT" sz="1200">
                <a:solidFill>
                  <a:schemeClr val="tx1">
                    <a:tint val="75000"/>
                  </a:schemeClr>
                </a:solidFill>
                <a:latin typeface="+mn-lt"/>
              </a:rPr>
              <a:pPr algn="r" fontAlgn="auto">
                <a:spcBef>
                  <a:spcPts val="0"/>
                </a:spcBef>
                <a:spcAft>
                  <a:spcPts val="0"/>
                </a:spcAft>
                <a:defRPr/>
              </a:pPr>
              <a:t>58</a:t>
            </a:fld>
            <a:endParaRPr lang="pt-PT" sz="1200">
              <a:solidFill>
                <a:schemeClr val="tx1">
                  <a:tint val="75000"/>
                </a:schemeClr>
              </a:solidFill>
              <a:latin typeface="+mn-lt"/>
            </a:endParaRPr>
          </a:p>
        </p:txBody>
      </p:sp>
      <p:sp>
        <p:nvSpPr>
          <p:cNvPr id="6" name="Seta curvada à direita 5"/>
          <p:cNvSpPr/>
          <p:nvPr/>
        </p:nvSpPr>
        <p:spPr>
          <a:xfrm>
            <a:off x="214313" y="3929063"/>
            <a:ext cx="571500" cy="5715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33B34C8F-7E50-453A-9B05-FBCBA45DE383}" type="slidenum">
              <a:rPr lang="pt-PT"/>
              <a:pPr>
                <a:defRPr/>
              </a:pPr>
              <a:t>59</a:t>
            </a:fld>
            <a:endParaRPr lang="pt-PT"/>
          </a:p>
        </p:txBody>
      </p:sp>
      <p:sp>
        <p:nvSpPr>
          <p:cNvPr id="108547" name="Título 1"/>
          <p:cNvSpPr>
            <a:spLocks noGrp="1"/>
          </p:cNvSpPr>
          <p:nvPr>
            <p:ph type="title"/>
          </p:nvPr>
        </p:nvSpPr>
        <p:spPr/>
        <p:txBody>
          <a:bodyPr/>
          <a:lstStyle/>
          <a:p>
            <a:pPr eaLnBrk="1" hangingPunct="1"/>
            <a:r>
              <a:rPr lang="pt-PT" smtClean="0"/>
              <a:t>Questão 18</a:t>
            </a:r>
          </a:p>
        </p:txBody>
      </p:sp>
      <p:sp>
        <p:nvSpPr>
          <p:cNvPr id="108548" name="Marcador de Posição de Conteúdo 2"/>
          <p:cNvSpPr>
            <a:spLocks noGrp="1"/>
          </p:cNvSpPr>
          <p:nvPr>
            <p:ph idx="1"/>
          </p:nvPr>
        </p:nvSpPr>
        <p:spPr/>
        <p:txBody>
          <a:bodyPr/>
          <a:lstStyle/>
          <a:p>
            <a:pPr algn="just" eaLnBrk="1" hangingPunct="1">
              <a:buFont typeface="Arial" charset="0"/>
              <a:buNone/>
            </a:pPr>
            <a:r>
              <a:rPr lang="pt-PT" sz="2800" smtClean="0"/>
              <a:t>O TOC da CC&amp;F, Ld.ª, registou nas contas adequadas, mas por um valor incorrecto, uma transferência bancária recebida de um cliente. O banco contabilizou a operação correctamente, pelo montante de €2.400. Ao proceder à reconciliação bancária, o TOC da CC&amp;F, Ld.ª, corrigiu o erro, tendo então debitado a conta 12 Depósitos à ordem, por 400€. </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06BCEF5-73EE-4322-A473-2860BCF3D43F}" type="slidenum">
              <a:rPr lang="pt-PT" sz="1200">
                <a:solidFill>
                  <a:schemeClr val="tx1">
                    <a:tint val="75000"/>
                  </a:schemeClr>
                </a:solidFill>
                <a:latin typeface="+mn-lt"/>
              </a:rPr>
              <a:pPr algn="r" fontAlgn="auto">
                <a:spcBef>
                  <a:spcPts val="0"/>
                </a:spcBef>
                <a:spcAft>
                  <a:spcPts val="0"/>
                </a:spcAft>
                <a:defRPr/>
              </a:pPr>
              <a:t>59</a:t>
            </a:fld>
            <a:endParaRPr lang="pt-PT" sz="1200">
              <a:solidFill>
                <a:schemeClr val="tx1">
                  <a:tint val="75000"/>
                </a:schemeClr>
              </a:solidFill>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Marcador de Posição do Rodapé 4"/>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r>
              <a:rPr lang="pt-PT" sz="1200">
                <a:solidFill>
                  <a:srgbClr val="898989"/>
                </a:solidFill>
                <a:latin typeface="Calibri" pitchFamily="34" charset="0"/>
              </a:rPr>
              <a:t>Francisca Guiomar 2010</a:t>
            </a:r>
          </a:p>
        </p:txBody>
      </p:sp>
      <p:sp>
        <p:nvSpPr>
          <p:cNvPr id="9"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18FD1F9-2E5C-4912-9DDD-ACB482442FB5}" type="slidenum">
              <a:rPr lang="pt-PT" sz="1200">
                <a:solidFill>
                  <a:schemeClr val="tx1">
                    <a:tint val="75000"/>
                  </a:schemeClr>
                </a:solidFill>
                <a:latin typeface="+mn-lt"/>
              </a:rPr>
              <a:pPr algn="r" fontAlgn="auto">
                <a:spcBef>
                  <a:spcPts val="0"/>
                </a:spcBef>
                <a:spcAft>
                  <a:spcPts val="0"/>
                </a:spcAft>
                <a:defRPr/>
              </a:pPr>
              <a:t>6</a:t>
            </a:fld>
            <a:endParaRPr lang="pt-PT" sz="1200">
              <a:solidFill>
                <a:schemeClr val="tx1">
                  <a:tint val="75000"/>
                </a:schemeClr>
              </a:solidFill>
              <a:latin typeface="+mn-lt"/>
            </a:endParaRPr>
          </a:p>
        </p:txBody>
      </p:sp>
      <p:sp>
        <p:nvSpPr>
          <p:cNvPr id="22531" name="Marcador de Posição de Conteúdo 2"/>
          <p:cNvSpPr>
            <a:spLocks noGrp="1"/>
          </p:cNvSpPr>
          <p:nvPr>
            <p:ph idx="4294967295"/>
          </p:nvPr>
        </p:nvSpPr>
        <p:spPr>
          <a:xfrm>
            <a:off x="485775" y="0"/>
            <a:ext cx="8229600" cy="6126163"/>
          </a:xfrm>
        </p:spPr>
        <p:txBody>
          <a:bodyPr/>
          <a:lstStyle/>
          <a:p>
            <a:pPr algn="just"/>
            <a:r>
              <a:rPr lang="pt-PT" sz="2400" smtClean="0"/>
              <a:t>A escritura de compra e venda deveria ser outorgada no prazo de 60 dias após a assinatura do contrato promessa de compra e venda. O construtor entregou de imediato as chaves do armazém ao Sr. José Silva para que a All-Clean Lda. pudesse proceder à realização das obras de adaptação do espaço.</a:t>
            </a:r>
          </a:p>
          <a:p>
            <a:r>
              <a:rPr lang="pt-PT" sz="2400" smtClean="0"/>
              <a:t>QUESTÃO 3.:</a:t>
            </a:r>
          </a:p>
          <a:p>
            <a:r>
              <a:rPr lang="pt-PT" sz="2400" smtClean="0"/>
              <a:t>O IMT relativo à compra deste imóvel deverá ser pago pela All Clean Lda.:</a:t>
            </a:r>
          </a:p>
          <a:p>
            <a:r>
              <a:rPr lang="pt-PT" sz="2400" smtClean="0"/>
              <a:t>a) De imediato, uma vez que tem as chaves do imóvel na sua posse e está autorizada a fazer as obras de adaptação.</a:t>
            </a:r>
          </a:p>
          <a:p>
            <a:r>
              <a:rPr lang="pt-PT" sz="2400" smtClean="0"/>
              <a:t>b) Apenas imediatamente antes da outorga da escritura de compra e venda, dado que até lá não é proprietária do imóvel.</a:t>
            </a:r>
          </a:p>
          <a:p>
            <a:r>
              <a:rPr lang="pt-PT" sz="2400" smtClean="0"/>
              <a:t>Apenas quando for notificada para tal pela DGCI.</a:t>
            </a:r>
          </a:p>
          <a:p>
            <a:r>
              <a:rPr lang="pt-PT" sz="2400" smtClean="0"/>
              <a:t>d) Nenhuma das anteriores</a:t>
            </a:r>
          </a:p>
        </p:txBody>
      </p:sp>
      <p:sp>
        <p:nvSpPr>
          <p:cNvPr id="4" name="Marcador de Posição do Rodapé 3"/>
          <p:cNvSpPr txBox="1">
            <a:spLocks noGrp="1"/>
          </p:cNvSpPr>
          <p:nvPr/>
        </p:nvSpPr>
        <p:spPr>
          <a:xfrm>
            <a:off x="3176588"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615113" y="6356350"/>
            <a:ext cx="2133600" cy="365125"/>
          </a:xfrm>
          <a:prstGeom prst="rect">
            <a:avLst/>
          </a:prstGeom>
          <a:noFill/>
        </p:spPr>
        <p:txBody>
          <a:bodyPr anchor="ctr"/>
          <a:lstStyle/>
          <a:p>
            <a:pPr algn="r" fontAlgn="auto">
              <a:spcBef>
                <a:spcPts val="0"/>
              </a:spcBef>
              <a:spcAft>
                <a:spcPts val="0"/>
              </a:spcAft>
              <a:defRPr/>
            </a:pPr>
            <a:fld id="{59F647C2-35EF-4F87-A488-88FC2E24ECF3}" type="slidenum">
              <a:rPr lang="pt-PT" sz="1200">
                <a:solidFill>
                  <a:schemeClr val="tx1">
                    <a:tint val="75000"/>
                  </a:schemeClr>
                </a:solidFill>
                <a:latin typeface="+mn-lt"/>
              </a:rPr>
              <a:pPr algn="r" fontAlgn="auto">
                <a:spcBef>
                  <a:spcPts val="0"/>
                </a:spcBef>
                <a:spcAft>
                  <a:spcPts val="0"/>
                </a:spcAft>
                <a:defRPr/>
              </a:pPr>
              <a:t>6</a:t>
            </a:fld>
            <a:endParaRPr lang="pt-PT" sz="1200">
              <a:solidFill>
                <a:schemeClr val="tx1">
                  <a:tint val="75000"/>
                </a:schemeClr>
              </a:solidFill>
              <a:latin typeface="+mn-lt"/>
            </a:endParaRPr>
          </a:p>
        </p:txBody>
      </p:sp>
      <p:pic>
        <p:nvPicPr>
          <p:cNvPr id="22534"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6381750"/>
            <a:ext cx="2498725" cy="476250"/>
          </a:xfrm>
          <a:prstGeom prst="rect">
            <a:avLst/>
          </a:prstGeom>
          <a:noFill/>
          <a:ln w="9525">
            <a:noFill/>
            <a:miter lim="800000"/>
            <a:headEnd/>
            <a:tailEnd/>
          </a:ln>
        </p:spPr>
      </p:pic>
      <p:sp>
        <p:nvSpPr>
          <p:cNvPr id="7" name="Seta curvada à direita 6"/>
          <p:cNvSpPr/>
          <p:nvPr/>
        </p:nvSpPr>
        <p:spPr>
          <a:xfrm>
            <a:off x="0" y="3573463"/>
            <a:ext cx="552450" cy="431800"/>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8BECAC46-A5D1-4E50-8B63-42784AFBD734}" type="slidenum">
              <a:rPr lang="pt-PT"/>
              <a:pPr>
                <a:defRPr/>
              </a:pPr>
              <a:t>60</a:t>
            </a:fld>
            <a:endParaRPr lang="pt-PT"/>
          </a:p>
        </p:txBody>
      </p:sp>
      <p:sp>
        <p:nvSpPr>
          <p:cNvPr id="109571" name="Título 1"/>
          <p:cNvSpPr>
            <a:spLocks noGrp="1"/>
          </p:cNvSpPr>
          <p:nvPr>
            <p:ph type="title"/>
          </p:nvPr>
        </p:nvSpPr>
        <p:spPr/>
        <p:txBody>
          <a:bodyPr/>
          <a:lstStyle/>
          <a:p>
            <a:pPr eaLnBrk="1" hangingPunct="1"/>
            <a:r>
              <a:rPr lang="pt-PT" smtClean="0"/>
              <a:t>Questão 18</a:t>
            </a:r>
          </a:p>
        </p:txBody>
      </p:sp>
      <p:sp>
        <p:nvSpPr>
          <p:cNvPr id="3" name="Marcador de Posição de Conteúdo 2"/>
          <p:cNvSpPr>
            <a:spLocks noGrp="1"/>
          </p:cNvSpPr>
          <p:nvPr>
            <p:ph idx="1"/>
          </p:nvPr>
        </p:nvSpPr>
        <p:spPr/>
        <p:txBody>
          <a:bodyPr rtlCol="0">
            <a:normAutofit fontScale="92500" lnSpcReduction="20000"/>
          </a:bodyPr>
          <a:lstStyle/>
          <a:p>
            <a:pPr algn="just" eaLnBrk="1" fontAlgn="auto" hangingPunct="1">
              <a:spcAft>
                <a:spcPts val="0"/>
              </a:spcAft>
              <a:buFont typeface="Arial" pitchFamily="34" charset="0"/>
              <a:buNone/>
              <a:defRPr/>
            </a:pPr>
            <a:r>
              <a:rPr lang="pt-PT" sz="2000" dirty="0" smtClean="0"/>
              <a:t>Na data em que recebeu o pagamento do cliente por transferência bancária, a contabilização efectuada pela CC&amp;F, </a:t>
            </a:r>
            <a:r>
              <a:rPr lang="pt-PT" sz="2000" dirty="0" err="1" smtClean="0"/>
              <a:t>Ld.ª</a:t>
            </a:r>
            <a:r>
              <a:rPr lang="pt-PT" sz="2000" dirty="0" smtClean="0"/>
              <a:t>, foi a seguinte:</a:t>
            </a:r>
          </a:p>
          <a:p>
            <a:pPr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AutoNum type="alphaLcParenR"/>
              <a:defRPr/>
            </a:pPr>
            <a:r>
              <a:rPr lang="pt-PT" sz="2000" dirty="0" smtClean="0"/>
              <a:t>Débito: subconta de 12 – D.O -                       2.000 </a:t>
            </a:r>
          </a:p>
          <a:p>
            <a:pPr marL="514350" indent="-514350" algn="just" eaLnBrk="1" fontAlgn="auto" hangingPunct="1">
              <a:spcAft>
                <a:spcPts val="0"/>
              </a:spcAft>
              <a:buFont typeface="Arial" pitchFamily="34" charset="0"/>
              <a:buNone/>
              <a:defRPr/>
            </a:pPr>
            <a:r>
              <a:rPr lang="pt-PT" sz="2000" dirty="0" smtClean="0"/>
              <a:t>       Crédito:211 Clientes , c/</a:t>
            </a:r>
            <a:r>
              <a:rPr lang="pt-PT" sz="2000" dirty="0" err="1" smtClean="0"/>
              <a:t>c</a:t>
            </a:r>
            <a:r>
              <a:rPr lang="pt-PT" sz="2000" dirty="0" smtClean="0"/>
              <a:t>                                   2.000</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AutoNum type="alphaLcParenR" startAt="2"/>
              <a:defRPr/>
            </a:pPr>
            <a:r>
              <a:rPr lang="pt-PT" sz="2000" dirty="0" smtClean="0"/>
              <a:t>Débito:211 Clientes, c/</a:t>
            </a:r>
            <a:r>
              <a:rPr lang="pt-PT" sz="2000" dirty="0" err="1" smtClean="0"/>
              <a:t>c</a:t>
            </a:r>
            <a:r>
              <a:rPr lang="pt-PT" sz="2000" dirty="0" smtClean="0"/>
              <a:t>                                       400</a:t>
            </a:r>
          </a:p>
          <a:p>
            <a:pPr marL="514350" indent="-514350" algn="just" eaLnBrk="1" fontAlgn="auto" hangingPunct="1">
              <a:spcAft>
                <a:spcPts val="0"/>
              </a:spcAft>
              <a:buFont typeface="Arial" pitchFamily="34" charset="0"/>
              <a:buNone/>
              <a:defRPr/>
            </a:pPr>
            <a:r>
              <a:rPr lang="pt-PT" sz="2000" dirty="0" smtClean="0"/>
              <a:t>       Crédito: subconta de 12 – D.O -                            400 </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r>
              <a:rPr lang="pt-PT" sz="2000" dirty="0" smtClean="0"/>
              <a:t>c)    Débito: subconta de 12 – D.O -                          2.400 </a:t>
            </a:r>
          </a:p>
          <a:p>
            <a:pPr marL="514350" indent="-514350" algn="just" eaLnBrk="1" fontAlgn="auto" hangingPunct="1">
              <a:spcAft>
                <a:spcPts val="0"/>
              </a:spcAft>
              <a:buFont typeface="Arial" pitchFamily="34" charset="0"/>
              <a:buNone/>
              <a:defRPr/>
            </a:pPr>
            <a:r>
              <a:rPr lang="pt-PT" sz="2000" dirty="0" smtClean="0"/>
              <a:t>       Crédito:211 Clientes , c/</a:t>
            </a:r>
            <a:r>
              <a:rPr lang="pt-PT" sz="2000" dirty="0" err="1" smtClean="0"/>
              <a:t>c</a:t>
            </a:r>
            <a:r>
              <a:rPr lang="pt-PT" sz="2000" dirty="0" smtClean="0"/>
              <a:t>                                    2.400</a:t>
            </a:r>
          </a:p>
          <a:p>
            <a:pPr marL="514350" indent="-514350" algn="just" eaLnBrk="1" fontAlgn="auto" hangingPunct="1">
              <a:spcAft>
                <a:spcPts val="0"/>
              </a:spcAft>
              <a:buFont typeface="Arial" pitchFamily="34" charset="0"/>
              <a:buNone/>
              <a:defRPr/>
            </a:pPr>
            <a:endParaRPr lang="pt-PT" sz="2000" dirty="0"/>
          </a:p>
          <a:p>
            <a:pPr marL="514350" indent="-514350" algn="just" eaLnBrk="1" fontAlgn="auto" hangingPunct="1">
              <a:spcAft>
                <a:spcPts val="0"/>
              </a:spcAft>
              <a:buFont typeface="Arial" pitchFamily="34" charset="0"/>
              <a:buNone/>
              <a:defRPr/>
            </a:pPr>
            <a:r>
              <a:rPr lang="pt-PT" sz="2000" dirty="0" smtClean="0"/>
              <a:t>d)  Nenhum dos lançamentos anteriores.</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r>
              <a:rPr lang="pt-PT" sz="2000" dirty="0" smtClean="0"/>
              <a:t>       </a:t>
            </a:r>
          </a:p>
          <a:p>
            <a:pPr marL="514350" indent="-514350" algn="just" eaLnBrk="1" fontAlgn="auto" hangingPunct="1">
              <a:spcAft>
                <a:spcPts val="0"/>
              </a:spcAft>
              <a:buFont typeface="Arial" pitchFamily="34" charset="0"/>
              <a:buNone/>
              <a:defRPr/>
            </a:pPr>
            <a:endParaRPr lang="pt-PT" sz="20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7A7E151-EBD3-4133-A7AF-BE873C265B76}" type="slidenum">
              <a:rPr lang="pt-PT" sz="1200">
                <a:solidFill>
                  <a:schemeClr val="tx1">
                    <a:tint val="75000"/>
                  </a:schemeClr>
                </a:solidFill>
                <a:latin typeface="+mn-lt"/>
              </a:rPr>
              <a:pPr algn="r" fontAlgn="auto">
                <a:spcBef>
                  <a:spcPts val="0"/>
                </a:spcBef>
                <a:spcAft>
                  <a:spcPts val="0"/>
                </a:spcAft>
                <a:defRPr/>
              </a:pPr>
              <a:t>60</a:t>
            </a:fld>
            <a:endParaRPr lang="pt-PT" sz="1200">
              <a:solidFill>
                <a:schemeClr val="tx1">
                  <a:tint val="75000"/>
                </a:schemeClr>
              </a:solidFill>
              <a:latin typeface="+mn-lt"/>
            </a:endParaRPr>
          </a:p>
        </p:txBody>
      </p:sp>
      <p:sp>
        <p:nvSpPr>
          <p:cNvPr id="6" name="Seta curvada à direita 5"/>
          <p:cNvSpPr/>
          <p:nvPr/>
        </p:nvSpPr>
        <p:spPr>
          <a:xfrm>
            <a:off x="0" y="2214563"/>
            <a:ext cx="642938" cy="78581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19FB1A13-8400-4300-8CB5-9CDDCAA96A13}" type="slidenum">
              <a:rPr lang="pt-PT"/>
              <a:pPr>
                <a:defRPr/>
              </a:pPr>
              <a:t>61</a:t>
            </a:fld>
            <a:endParaRPr lang="pt-PT"/>
          </a:p>
        </p:txBody>
      </p:sp>
      <p:sp>
        <p:nvSpPr>
          <p:cNvPr id="110595" name="Título 1"/>
          <p:cNvSpPr>
            <a:spLocks noGrp="1"/>
          </p:cNvSpPr>
          <p:nvPr>
            <p:ph type="title"/>
          </p:nvPr>
        </p:nvSpPr>
        <p:spPr/>
        <p:txBody>
          <a:bodyPr/>
          <a:lstStyle/>
          <a:p>
            <a:pPr eaLnBrk="1" hangingPunct="1"/>
            <a:r>
              <a:rPr lang="pt-PT" smtClean="0"/>
              <a:t>Questão 19</a:t>
            </a:r>
          </a:p>
        </p:txBody>
      </p:sp>
      <p:sp>
        <p:nvSpPr>
          <p:cNvPr id="3" name="Marcador de Posição de Conteúdo 2"/>
          <p:cNvSpPr>
            <a:spLocks noGrp="1"/>
          </p:cNvSpPr>
          <p:nvPr>
            <p:ph idx="1"/>
          </p:nvPr>
        </p:nvSpPr>
        <p:spPr/>
        <p:txBody>
          <a:bodyPr rtlCol="0">
            <a:normAutofit/>
          </a:bodyPr>
          <a:lstStyle/>
          <a:p>
            <a:pPr algn="just" eaLnBrk="1" fontAlgn="auto" hangingPunct="1">
              <a:spcAft>
                <a:spcPts val="0"/>
              </a:spcAft>
              <a:buFont typeface="Arial" pitchFamily="34" charset="0"/>
              <a:buNone/>
              <a:defRPr/>
            </a:pPr>
            <a:r>
              <a:rPr lang="pt-PT" sz="2400" dirty="0" smtClean="0"/>
              <a:t>Em 1 de Junho de 2009, a CC&amp;F, </a:t>
            </a:r>
            <a:r>
              <a:rPr lang="pt-PT" sz="2400" dirty="0" err="1" smtClean="0"/>
              <a:t>Ld.ª</a:t>
            </a:r>
            <a:r>
              <a:rPr lang="pt-PT" sz="2400" dirty="0" smtClean="0"/>
              <a:t>, efectuou suprimentos à sua recente participada com sede em França – a </a:t>
            </a:r>
            <a:r>
              <a:rPr lang="pt-PT" sz="2400" dirty="0" err="1" smtClean="0"/>
              <a:t>Conservex</a:t>
            </a:r>
            <a:r>
              <a:rPr lang="pt-PT" sz="2400" dirty="0" smtClean="0"/>
              <a:t> – no montante de 1.000.000€, pelo prazo de um ano. Estes suprimentos vencerão juros à taxa anual de 6%.</a:t>
            </a:r>
          </a:p>
          <a:p>
            <a:pPr algn="just" eaLnBrk="1" fontAlgn="auto" hangingPunct="1">
              <a:spcAft>
                <a:spcPts val="0"/>
              </a:spcAft>
              <a:buFont typeface="Arial" pitchFamily="34" charset="0"/>
              <a:buNone/>
              <a:defRPr/>
            </a:pPr>
            <a:r>
              <a:rPr lang="pt-PT" sz="2400" dirty="0" smtClean="0"/>
              <a:t>Nas demonstrações financeiras do exercício económico de 2009, a CC&amp;F, </a:t>
            </a:r>
            <a:r>
              <a:rPr lang="pt-PT" sz="2400" dirty="0" err="1" smtClean="0"/>
              <a:t>ld.ª</a:t>
            </a:r>
            <a:r>
              <a:rPr lang="pt-PT" sz="2400" dirty="0" smtClean="0"/>
              <a:t>, deverão reconhecer:</a:t>
            </a:r>
          </a:p>
          <a:p>
            <a:pPr marL="457200" indent="-457200" algn="just" eaLnBrk="1" fontAlgn="auto" hangingPunct="1">
              <a:spcAft>
                <a:spcPts val="0"/>
              </a:spcAft>
              <a:buFont typeface="Arial" pitchFamily="34" charset="0"/>
              <a:buAutoNum type="alphaLcParenR"/>
              <a:defRPr/>
            </a:pPr>
            <a:r>
              <a:rPr lang="pt-PT" sz="2400" dirty="0" smtClean="0"/>
              <a:t>Um custo financeiro no montante de 35.000€.</a:t>
            </a:r>
          </a:p>
          <a:p>
            <a:pPr marL="457200" indent="-457200" algn="just" eaLnBrk="1" fontAlgn="auto" hangingPunct="1">
              <a:spcAft>
                <a:spcPts val="0"/>
              </a:spcAft>
              <a:buFont typeface="Arial" pitchFamily="34" charset="0"/>
              <a:buAutoNum type="alphaLcParenR"/>
              <a:defRPr/>
            </a:pPr>
            <a:r>
              <a:rPr lang="pt-PT" sz="2400" dirty="0" smtClean="0"/>
              <a:t>Um proveito financeiro no montante de 60.000€.</a:t>
            </a:r>
          </a:p>
          <a:p>
            <a:pPr marL="457200" indent="-457200" algn="just" eaLnBrk="1" fontAlgn="auto" hangingPunct="1">
              <a:spcAft>
                <a:spcPts val="0"/>
              </a:spcAft>
              <a:buFont typeface="Arial" pitchFamily="34" charset="0"/>
              <a:buAutoNum type="alphaLcParenR"/>
              <a:defRPr/>
            </a:pPr>
            <a:r>
              <a:rPr lang="pt-PT" sz="2400" dirty="0" smtClean="0"/>
              <a:t>Um acréscimo de proveitos no valor de 35.000€.</a:t>
            </a:r>
          </a:p>
          <a:p>
            <a:pPr marL="457200" indent="-457200" algn="just" eaLnBrk="1" fontAlgn="auto" hangingPunct="1">
              <a:spcAft>
                <a:spcPts val="0"/>
              </a:spcAft>
              <a:buFont typeface="Arial" pitchFamily="34" charset="0"/>
              <a:buAutoNum type="alphaLcParenR"/>
              <a:defRPr/>
            </a:pPr>
            <a:r>
              <a:rPr lang="pt-PT" sz="2400" dirty="0" smtClean="0"/>
              <a:t>Um acréscimo de proveitos no valor de 60.000€.</a:t>
            </a:r>
          </a:p>
          <a:p>
            <a:pPr marL="514350" indent="-514350" algn="just" eaLnBrk="1" fontAlgn="auto" hangingPunct="1">
              <a:spcAft>
                <a:spcPts val="0"/>
              </a:spcAft>
              <a:buFont typeface="Arial" pitchFamily="34" charset="0"/>
              <a:buNone/>
              <a:defRPr/>
            </a:pP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FA8EDECB-FBC2-48F7-9350-491346BC834A}" type="slidenum">
              <a:rPr lang="pt-PT" sz="1200">
                <a:solidFill>
                  <a:schemeClr val="tx1">
                    <a:tint val="75000"/>
                  </a:schemeClr>
                </a:solidFill>
                <a:latin typeface="+mn-lt"/>
              </a:rPr>
              <a:pPr algn="r" fontAlgn="auto">
                <a:spcBef>
                  <a:spcPts val="0"/>
                </a:spcBef>
                <a:spcAft>
                  <a:spcPts val="0"/>
                </a:spcAft>
                <a:defRPr/>
              </a:pPr>
              <a:t>61</a:t>
            </a:fld>
            <a:endParaRPr lang="pt-PT" sz="1200">
              <a:solidFill>
                <a:schemeClr val="tx1">
                  <a:tint val="75000"/>
                </a:schemeClr>
              </a:solidFill>
              <a:latin typeface="+mn-lt"/>
            </a:endParaRPr>
          </a:p>
        </p:txBody>
      </p:sp>
      <p:sp>
        <p:nvSpPr>
          <p:cNvPr id="6" name="Seta curvada à direita 5"/>
          <p:cNvSpPr/>
          <p:nvPr/>
        </p:nvSpPr>
        <p:spPr>
          <a:xfrm>
            <a:off x="285750" y="4857750"/>
            <a:ext cx="357188" cy="50006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
        <p:nvSpPr>
          <p:cNvPr id="110600" name="CaixaDeTexto 6"/>
          <p:cNvSpPr txBox="1">
            <a:spLocks noChangeArrowheads="1"/>
          </p:cNvSpPr>
          <p:nvPr/>
        </p:nvSpPr>
        <p:spPr bwMode="auto">
          <a:xfrm>
            <a:off x="1285875" y="6167438"/>
            <a:ext cx="4786313" cy="369887"/>
          </a:xfrm>
          <a:prstGeom prst="rect">
            <a:avLst/>
          </a:prstGeom>
          <a:noFill/>
          <a:ln w="9525">
            <a:noFill/>
            <a:miter lim="800000"/>
            <a:headEnd/>
            <a:tailEnd/>
          </a:ln>
        </p:spPr>
        <p:txBody>
          <a:bodyPr>
            <a:spAutoFit/>
          </a:bodyPr>
          <a:lstStyle/>
          <a:p>
            <a:r>
              <a:rPr lang="pt-PT">
                <a:latin typeface="Calibri" pitchFamily="34" charset="0"/>
              </a:rPr>
              <a:t>(1000.000*6%)/12*7 = 35.000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525B1B34-3004-40F8-B0E5-587973333442}" type="slidenum">
              <a:rPr lang="pt-PT"/>
              <a:pPr>
                <a:defRPr/>
              </a:pPr>
              <a:t>62</a:t>
            </a:fld>
            <a:endParaRPr lang="pt-PT"/>
          </a:p>
        </p:txBody>
      </p:sp>
      <p:sp>
        <p:nvSpPr>
          <p:cNvPr id="111619" name="Título 1"/>
          <p:cNvSpPr>
            <a:spLocks noGrp="1"/>
          </p:cNvSpPr>
          <p:nvPr>
            <p:ph type="title"/>
          </p:nvPr>
        </p:nvSpPr>
        <p:spPr/>
        <p:txBody>
          <a:bodyPr/>
          <a:lstStyle/>
          <a:p>
            <a:pPr eaLnBrk="1" hangingPunct="1"/>
            <a:r>
              <a:rPr lang="pt-PT" smtClean="0"/>
              <a:t>Questão 21</a:t>
            </a:r>
          </a:p>
        </p:txBody>
      </p:sp>
      <p:sp>
        <p:nvSpPr>
          <p:cNvPr id="111620" name="Marcador de Posição de Conteúdo 2"/>
          <p:cNvSpPr>
            <a:spLocks noGrp="1"/>
          </p:cNvSpPr>
          <p:nvPr>
            <p:ph idx="1"/>
          </p:nvPr>
        </p:nvSpPr>
        <p:spPr/>
        <p:txBody>
          <a:bodyPr/>
          <a:lstStyle/>
          <a:p>
            <a:pPr marL="514350" indent="-514350" algn="just" eaLnBrk="1" hangingPunct="1">
              <a:buFont typeface="Arial" charset="0"/>
              <a:buNone/>
            </a:pPr>
            <a:r>
              <a:rPr lang="pt-PT" sz="2000" smtClean="0"/>
              <a:t>Ao longo de anos, foram sendo compiladas receitas culinárias tradicionais feitas à base de peixe e, em 2009, a CC&amp;F; Ld.ª, editou um livro sobre o tema. Foram encomendados 1.000 exemplares a uma tipografia de Faro. Para essa tiragem, o custo variável incorrido pela empresa foi de 6€ por unidade e o custo fixo total foi de 1.500€. Esta edição esgotou rapidamente e a empresa obteve um ganho total de 2.500€ na venda de todos os exemplares do referido livro.</a:t>
            </a:r>
          </a:p>
          <a:p>
            <a:pPr marL="514350" indent="-514350" algn="just" eaLnBrk="1" hangingPunct="1">
              <a:buFont typeface="Arial" charset="0"/>
              <a:buNone/>
            </a:pPr>
            <a:r>
              <a:rPr lang="pt-PT" sz="2000" smtClean="0"/>
              <a:t>O preço praticado na venda do livro de receitas editado pelo CC&amp;F, Ld.ª, foi de:</a:t>
            </a:r>
          </a:p>
          <a:p>
            <a:pPr marL="514350" indent="-514350" algn="just" eaLnBrk="1" hangingPunct="1">
              <a:buFont typeface="Arial" charset="0"/>
              <a:buAutoNum type="alphaLcParenR"/>
            </a:pPr>
            <a:r>
              <a:rPr lang="pt-PT" sz="2000" smtClean="0"/>
              <a:t>6€</a:t>
            </a:r>
          </a:p>
          <a:p>
            <a:pPr marL="514350" indent="-514350" algn="just" eaLnBrk="1" hangingPunct="1">
              <a:buFont typeface="Arial" charset="0"/>
              <a:buAutoNum type="alphaLcParenR"/>
            </a:pPr>
            <a:r>
              <a:rPr lang="pt-PT" sz="2000" smtClean="0"/>
              <a:t>7,5€</a:t>
            </a:r>
          </a:p>
          <a:p>
            <a:pPr marL="514350" indent="-514350" algn="just" eaLnBrk="1" hangingPunct="1">
              <a:buFont typeface="Arial" charset="0"/>
              <a:buAutoNum type="alphaLcParenR"/>
            </a:pPr>
            <a:r>
              <a:rPr lang="pt-PT" sz="2000" smtClean="0"/>
              <a:t>10€</a:t>
            </a:r>
          </a:p>
          <a:p>
            <a:pPr marL="514350" indent="-514350" algn="just" eaLnBrk="1" hangingPunct="1">
              <a:buFont typeface="Arial" charset="0"/>
              <a:buAutoNum type="alphaLcParenR"/>
            </a:pPr>
            <a:r>
              <a:rPr lang="pt-PT" sz="2000" smtClean="0"/>
              <a:t>8,5€</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A9E15B0-E2D6-49F2-832F-E0571910B4BC}" type="slidenum">
              <a:rPr lang="pt-PT" sz="1200">
                <a:solidFill>
                  <a:schemeClr val="tx1">
                    <a:tint val="75000"/>
                  </a:schemeClr>
                </a:solidFill>
                <a:latin typeface="+mn-lt"/>
              </a:rPr>
              <a:pPr algn="r" fontAlgn="auto">
                <a:spcBef>
                  <a:spcPts val="0"/>
                </a:spcBef>
                <a:spcAft>
                  <a:spcPts val="0"/>
                </a:spcAft>
                <a:defRPr/>
              </a:pPr>
              <a:t>62</a:t>
            </a:fld>
            <a:endParaRPr lang="pt-PT" sz="1200">
              <a:solidFill>
                <a:schemeClr val="tx1">
                  <a:tint val="75000"/>
                </a:schemeClr>
              </a:solidFill>
              <a:latin typeface="+mn-lt"/>
            </a:endParaRPr>
          </a:p>
        </p:txBody>
      </p:sp>
      <p:sp>
        <p:nvSpPr>
          <p:cNvPr id="6" name="Seta curvada à direita 5"/>
          <p:cNvSpPr/>
          <p:nvPr/>
        </p:nvSpPr>
        <p:spPr>
          <a:xfrm>
            <a:off x="142875" y="5143500"/>
            <a:ext cx="500063" cy="57150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4C437DC7-F8E5-4B81-A68B-165954A8E517}" type="slidenum">
              <a:rPr lang="pt-PT"/>
              <a:pPr>
                <a:defRPr/>
              </a:pPr>
              <a:t>63</a:t>
            </a:fld>
            <a:endParaRPr lang="pt-PT"/>
          </a:p>
        </p:txBody>
      </p:sp>
      <p:sp>
        <p:nvSpPr>
          <p:cNvPr id="112643" name="Título 1"/>
          <p:cNvSpPr>
            <a:spLocks noGrp="1"/>
          </p:cNvSpPr>
          <p:nvPr>
            <p:ph type="title"/>
          </p:nvPr>
        </p:nvSpPr>
        <p:spPr/>
        <p:txBody>
          <a:bodyPr/>
          <a:lstStyle/>
          <a:p>
            <a:pPr eaLnBrk="1" hangingPunct="1"/>
            <a:r>
              <a:rPr lang="pt-PT" smtClean="0"/>
              <a:t>Questão 21</a:t>
            </a:r>
          </a:p>
        </p:txBody>
      </p:sp>
      <p:sp>
        <p:nvSpPr>
          <p:cNvPr id="112644" name="Marcador de Posição de Conteúdo 2"/>
          <p:cNvSpPr>
            <a:spLocks noGrp="1"/>
          </p:cNvSpPr>
          <p:nvPr>
            <p:ph idx="1"/>
          </p:nvPr>
        </p:nvSpPr>
        <p:spPr/>
        <p:txBody>
          <a:bodyPr/>
          <a:lstStyle/>
          <a:p>
            <a:pPr marL="514350" indent="-514350" algn="just" eaLnBrk="1" hangingPunct="1">
              <a:buFont typeface="Arial" charset="0"/>
              <a:buNone/>
            </a:pPr>
            <a:r>
              <a:rPr lang="pt-PT" sz="2000" smtClean="0"/>
              <a:t>Custo variável = 6€*1.000 = €6.000</a:t>
            </a:r>
          </a:p>
          <a:p>
            <a:pPr marL="514350" indent="-514350" algn="just" eaLnBrk="1" hangingPunct="1">
              <a:buFont typeface="Arial" charset="0"/>
              <a:buNone/>
            </a:pPr>
            <a:r>
              <a:rPr lang="pt-PT" sz="2000" smtClean="0"/>
              <a:t>Custo fixo =                              €1.500</a:t>
            </a:r>
          </a:p>
          <a:p>
            <a:pPr marL="514350" indent="-514350" algn="just" eaLnBrk="1" hangingPunct="1">
              <a:buFont typeface="Arial" charset="0"/>
              <a:buNone/>
            </a:pPr>
            <a:r>
              <a:rPr lang="pt-PT" sz="2000" smtClean="0"/>
              <a:t>Custo total =                             €7.500</a:t>
            </a:r>
          </a:p>
          <a:p>
            <a:pPr marL="514350" indent="-514350" algn="just" eaLnBrk="1" hangingPunct="1">
              <a:buFont typeface="Arial" charset="0"/>
              <a:buNone/>
            </a:pPr>
            <a:endParaRPr lang="pt-PT" sz="2000" smtClean="0"/>
          </a:p>
          <a:p>
            <a:pPr marL="514350" indent="-514350" algn="just" eaLnBrk="1" hangingPunct="1">
              <a:buFont typeface="Arial" charset="0"/>
              <a:buNone/>
            </a:pPr>
            <a:r>
              <a:rPr lang="pt-PT" sz="2000" smtClean="0"/>
              <a:t>Preço Venda = €7.500+€2.500 = €10.000</a:t>
            </a:r>
          </a:p>
          <a:p>
            <a:pPr marL="514350" indent="-514350" algn="just" eaLnBrk="1" hangingPunct="1">
              <a:buFont typeface="Arial" charset="0"/>
              <a:buNone/>
            </a:pPr>
            <a:endParaRPr lang="pt-PT" sz="2000" smtClean="0"/>
          </a:p>
          <a:p>
            <a:pPr marL="514350" indent="-514350" algn="just" eaLnBrk="1" hangingPunct="1">
              <a:buFont typeface="Arial" charset="0"/>
              <a:buNone/>
            </a:pPr>
            <a:r>
              <a:rPr lang="pt-PT" sz="2000" smtClean="0"/>
              <a:t>Preço de venda unitário = €10.000/1.000= €10</a:t>
            </a:r>
          </a:p>
          <a:p>
            <a:pPr marL="514350" indent="-514350" algn="just" eaLnBrk="1" hangingPunct="1">
              <a:buFont typeface="Arial" charset="0"/>
              <a:buNone/>
            </a:pPr>
            <a:endParaRPr lang="pt-PT" sz="2000" smtClean="0"/>
          </a:p>
          <a:p>
            <a:pPr marL="514350" indent="-514350" algn="just" eaLnBrk="1" hangingPunct="1">
              <a:buFont typeface="Arial" charset="0"/>
              <a:buNone/>
            </a:pPr>
            <a:endParaRPr lang="pt-PT" sz="2000" smtClean="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58ECF90-FAB1-4C25-8BDD-36D6E7F5929A}" type="slidenum">
              <a:rPr lang="pt-PT" sz="1200">
                <a:solidFill>
                  <a:schemeClr val="tx1">
                    <a:tint val="75000"/>
                  </a:schemeClr>
                </a:solidFill>
                <a:latin typeface="+mn-lt"/>
              </a:rPr>
              <a:pPr algn="r" fontAlgn="auto">
                <a:spcBef>
                  <a:spcPts val="0"/>
                </a:spcBef>
                <a:spcAft>
                  <a:spcPts val="0"/>
                </a:spcAft>
                <a:defRPr/>
              </a:pPr>
              <a:t>63</a:t>
            </a:fld>
            <a:endParaRPr lang="pt-PT" sz="1200">
              <a:solidFill>
                <a:schemeClr val="tx1">
                  <a:tint val="75000"/>
                </a:schemeClr>
              </a:solidFill>
              <a:latin typeface="+mn-lt"/>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73052348-16DE-410E-9398-D30A6D0DA1EC}" type="slidenum">
              <a:rPr lang="pt-PT"/>
              <a:pPr>
                <a:defRPr/>
              </a:pPr>
              <a:t>64</a:t>
            </a:fld>
            <a:endParaRPr lang="pt-PT"/>
          </a:p>
        </p:txBody>
      </p:sp>
      <p:sp>
        <p:nvSpPr>
          <p:cNvPr id="113667" name="Título 1"/>
          <p:cNvSpPr>
            <a:spLocks noGrp="1"/>
          </p:cNvSpPr>
          <p:nvPr>
            <p:ph type="title"/>
          </p:nvPr>
        </p:nvSpPr>
        <p:spPr/>
        <p:txBody>
          <a:bodyPr/>
          <a:lstStyle/>
          <a:p>
            <a:pPr eaLnBrk="1" hangingPunct="1"/>
            <a:r>
              <a:rPr lang="pt-PT" smtClean="0"/>
              <a:t>Questão 22</a:t>
            </a:r>
          </a:p>
        </p:txBody>
      </p:sp>
      <p:sp>
        <p:nvSpPr>
          <p:cNvPr id="3" name="Marcador de Posição de Conteúdo 2"/>
          <p:cNvSpPr>
            <a:spLocks noGrp="1"/>
          </p:cNvSpPr>
          <p:nvPr>
            <p:ph idx="1"/>
          </p:nvPr>
        </p:nvSpPr>
        <p:spPr/>
        <p:txBody>
          <a:bodyPr rtlCol="0">
            <a:normAutofit fontScale="92500" lnSpcReduction="10000"/>
          </a:bodyPr>
          <a:lstStyle/>
          <a:p>
            <a:pPr marL="514350" indent="-514350" algn="just" eaLnBrk="1" fontAlgn="auto" hangingPunct="1">
              <a:spcAft>
                <a:spcPts val="0"/>
              </a:spcAft>
              <a:buFont typeface="Arial" pitchFamily="34" charset="0"/>
              <a:buNone/>
              <a:defRPr/>
            </a:pPr>
            <a:r>
              <a:rPr lang="pt-PT" sz="2000" dirty="0" smtClean="0"/>
              <a:t>O êxito da edição justifica que a gerência equacione fazer uma segunda edição, em iguais condições de custo e comercialização.</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r>
              <a:rPr lang="pt-PT" sz="2000" dirty="0" smtClean="0"/>
              <a:t>A margem de lucro percentual sobre o preço de custo por cada livro de receitas vendido pela CC&amp;F, </a:t>
            </a:r>
            <a:r>
              <a:rPr lang="pt-PT" sz="2000" dirty="0" err="1" smtClean="0"/>
              <a:t>Ld.ª</a:t>
            </a:r>
            <a:r>
              <a:rPr lang="pt-PT" sz="2000" dirty="0" smtClean="0"/>
              <a:t>, foi:</a:t>
            </a:r>
          </a:p>
          <a:p>
            <a:pPr marL="514350" indent="-514350" algn="just" eaLnBrk="1" fontAlgn="auto" hangingPunct="1">
              <a:spcAft>
                <a:spcPts val="0"/>
              </a:spcAft>
              <a:buFont typeface="Arial" pitchFamily="34" charset="0"/>
              <a:buAutoNum type="alphaLcParenR"/>
              <a:defRPr/>
            </a:pPr>
            <a:r>
              <a:rPr lang="pt-PT" sz="2000" dirty="0" smtClean="0"/>
              <a:t>33,3%</a:t>
            </a:r>
          </a:p>
          <a:p>
            <a:pPr marL="514350" indent="-514350" algn="just" eaLnBrk="1" fontAlgn="auto" hangingPunct="1">
              <a:spcAft>
                <a:spcPts val="0"/>
              </a:spcAft>
              <a:buFont typeface="Arial" pitchFamily="34" charset="0"/>
              <a:buAutoNum type="alphaLcParenR"/>
              <a:defRPr/>
            </a:pPr>
            <a:r>
              <a:rPr lang="pt-PT" sz="2000" dirty="0" smtClean="0"/>
              <a:t>20%</a:t>
            </a:r>
          </a:p>
          <a:p>
            <a:pPr marL="514350" indent="-514350" algn="just" eaLnBrk="1" fontAlgn="auto" hangingPunct="1">
              <a:spcAft>
                <a:spcPts val="0"/>
              </a:spcAft>
              <a:buFont typeface="Arial" pitchFamily="34" charset="0"/>
              <a:buAutoNum type="alphaLcParenR"/>
              <a:defRPr/>
            </a:pPr>
            <a:r>
              <a:rPr lang="pt-PT" sz="2000" dirty="0" smtClean="0"/>
              <a:t>10%</a:t>
            </a:r>
          </a:p>
          <a:p>
            <a:pPr marL="514350" indent="-514350" algn="just" eaLnBrk="1" fontAlgn="auto" hangingPunct="1">
              <a:spcAft>
                <a:spcPts val="0"/>
              </a:spcAft>
              <a:buFont typeface="Arial" pitchFamily="34" charset="0"/>
              <a:buAutoNum type="alphaLcParenR"/>
              <a:defRPr/>
            </a:pPr>
            <a:r>
              <a:rPr lang="pt-PT" sz="2000" dirty="0" smtClean="0"/>
              <a:t>16,15%</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r>
              <a:rPr lang="pt-PT" sz="2000" dirty="0" smtClean="0"/>
              <a:t>Lucro  = €10.000 - €7.500 = €2.500</a:t>
            </a:r>
          </a:p>
          <a:p>
            <a:pPr marL="514350" indent="-514350" algn="just" eaLnBrk="1" fontAlgn="auto" hangingPunct="1">
              <a:spcAft>
                <a:spcPts val="0"/>
              </a:spcAft>
              <a:buFont typeface="Arial" pitchFamily="34" charset="0"/>
              <a:buNone/>
              <a:defRPr/>
            </a:pPr>
            <a:r>
              <a:rPr lang="pt-PT" sz="2000" dirty="0" smtClean="0"/>
              <a:t>Margem de lucro sobre o custo = (PV-PC)/PC</a:t>
            </a:r>
          </a:p>
          <a:p>
            <a:pPr marL="514350" indent="-514350" algn="just" eaLnBrk="1" fontAlgn="auto" hangingPunct="1">
              <a:spcAft>
                <a:spcPts val="0"/>
              </a:spcAft>
              <a:buFont typeface="Arial" pitchFamily="34" charset="0"/>
              <a:buNone/>
              <a:defRPr/>
            </a:pPr>
            <a:r>
              <a:rPr lang="pt-PT" sz="2000" dirty="0" smtClean="0"/>
              <a:t>ML = €2.500/€7.500</a:t>
            </a:r>
          </a:p>
          <a:p>
            <a:pPr marL="514350" indent="-514350" algn="just" eaLnBrk="1" fontAlgn="auto" hangingPunct="1">
              <a:spcAft>
                <a:spcPts val="0"/>
              </a:spcAft>
              <a:buFont typeface="Arial" pitchFamily="34" charset="0"/>
              <a:buNone/>
              <a:defRPr/>
            </a:pPr>
            <a:r>
              <a:rPr lang="pt-PT" sz="2000" dirty="0" smtClean="0"/>
              <a:t>ML = 0,3333</a:t>
            </a:r>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endParaRPr lang="pt-PT" sz="2000" dirty="0" smtClean="0"/>
          </a:p>
          <a:p>
            <a:pPr marL="514350" indent="-514350" algn="just" eaLnBrk="1" fontAlgn="auto" hangingPunct="1">
              <a:spcAft>
                <a:spcPts val="0"/>
              </a:spcAft>
              <a:buFont typeface="Arial" pitchFamily="34" charset="0"/>
              <a:buNone/>
              <a:defRPr/>
            </a:pPr>
            <a:endParaRPr lang="pt-PT" sz="20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30C75C1-CB0E-4604-8CBB-34CE71001298}" type="slidenum">
              <a:rPr lang="pt-PT" sz="1200">
                <a:solidFill>
                  <a:schemeClr val="tx1">
                    <a:tint val="75000"/>
                  </a:schemeClr>
                </a:solidFill>
                <a:latin typeface="+mn-lt"/>
              </a:rPr>
              <a:pPr algn="r" fontAlgn="auto">
                <a:spcBef>
                  <a:spcPts val="0"/>
                </a:spcBef>
                <a:spcAft>
                  <a:spcPts val="0"/>
                </a:spcAft>
                <a:defRPr/>
              </a:pPr>
              <a:t>64</a:t>
            </a:fld>
            <a:endParaRPr lang="pt-PT" sz="1200">
              <a:solidFill>
                <a:schemeClr val="tx1">
                  <a:tint val="75000"/>
                </a:schemeClr>
              </a:solidFill>
              <a:latin typeface="+mn-lt"/>
            </a:endParaRPr>
          </a:p>
        </p:txBody>
      </p:sp>
      <p:sp>
        <p:nvSpPr>
          <p:cNvPr id="6" name="Seta curvada à direita 5"/>
          <p:cNvSpPr/>
          <p:nvPr/>
        </p:nvSpPr>
        <p:spPr>
          <a:xfrm>
            <a:off x="142875" y="3071813"/>
            <a:ext cx="642938" cy="64293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0A215B28-D2D8-48C0-B0D4-8FC6EACFCCE8}" type="slidenum">
              <a:rPr lang="pt-PT"/>
              <a:pPr>
                <a:defRPr/>
              </a:pPr>
              <a:t>65</a:t>
            </a:fld>
            <a:endParaRPr lang="pt-PT"/>
          </a:p>
        </p:txBody>
      </p:sp>
      <p:sp>
        <p:nvSpPr>
          <p:cNvPr id="114691" name="Título 1"/>
          <p:cNvSpPr>
            <a:spLocks noGrp="1"/>
          </p:cNvSpPr>
          <p:nvPr>
            <p:ph type="title"/>
          </p:nvPr>
        </p:nvSpPr>
        <p:spPr/>
        <p:txBody>
          <a:bodyPr/>
          <a:lstStyle/>
          <a:p>
            <a:pPr eaLnBrk="1" hangingPunct="1"/>
            <a:r>
              <a:rPr lang="pt-PT" smtClean="0"/>
              <a:t>Questão 36</a:t>
            </a:r>
          </a:p>
        </p:txBody>
      </p:sp>
      <p:sp>
        <p:nvSpPr>
          <p:cNvPr id="114692" name="Marcador de Posição de Conteúdo 2"/>
          <p:cNvSpPr>
            <a:spLocks noGrp="1"/>
          </p:cNvSpPr>
          <p:nvPr>
            <p:ph idx="1"/>
          </p:nvPr>
        </p:nvSpPr>
        <p:spPr/>
        <p:txBody>
          <a:bodyPr/>
          <a:lstStyle/>
          <a:p>
            <a:pPr marL="514350" indent="-514350" algn="just" eaLnBrk="1" hangingPunct="1">
              <a:buFont typeface="Arial" charset="0"/>
              <a:buNone/>
            </a:pPr>
            <a:r>
              <a:rPr lang="pt-PT" sz="2000" smtClean="0"/>
              <a:t>Em finais do exercício de 200(N) a sociedade Beta, SA, está a avaliar a eventual perda por imparidade da Secção de Cozedura, dado que a mesma está a ter um desempenho bastante inferior ao que era esperado. Dado não ser possível estimar a quantia recuperável de todos os activos individuais, considera-se aquela secção como uma unidade geradora de caixa. Esta está contabilizada segundo o método do custo líquido das depreciações acumuladas. Apresentava, após o reconhecimento da depreciação do exercício, uma quantia escriturada de 4.500 M€ e tinha nessa data uma vida útil estimada de mais três anos.</a:t>
            </a:r>
          </a:p>
          <a:p>
            <a:pPr marL="514350" indent="-514350" algn="just" eaLnBrk="1" hangingPunct="1">
              <a:buFont typeface="Arial" charset="0"/>
              <a:buNone/>
            </a:pPr>
            <a:r>
              <a:rPr lang="pt-PT" sz="2000" smtClean="0"/>
              <a:t>Dada a especificidade do activo em causa, não é possível determinar com fiabilidade o respectivo preço de venda. Nessas circunstâncias, a empresa estimou que os fluxos de caixa esperados para a unidade geradora de caixa seriam os seguintes:</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A82D668-BF9A-4867-B340-EE70BF9D0BFA}" type="slidenum">
              <a:rPr lang="pt-PT" sz="1200">
                <a:solidFill>
                  <a:schemeClr val="tx1">
                    <a:tint val="75000"/>
                  </a:schemeClr>
                </a:solidFill>
                <a:latin typeface="+mn-lt"/>
              </a:rPr>
              <a:pPr algn="r" fontAlgn="auto">
                <a:spcBef>
                  <a:spcPts val="0"/>
                </a:spcBef>
                <a:spcAft>
                  <a:spcPts val="0"/>
                </a:spcAft>
                <a:defRPr/>
              </a:pPr>
              <a:t>65</a:t>
            </a:fld>
            <a:endParaRPr lang="pt-PT" sz="1200">
              <a:solidFill>
                <a:schemeClr val="tx1">
                  <a:tint val="75000"/>
                </a:schemeClr>
              </a:solidFill>
              <a:latin typeface="+mn-lt"/>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95C6587C-9E5B-4827-AE86-D880080E815C}" type="slidenum">
              <a:rPr lang="pt-PT"/>
              <a:pPr>
                <a:defRPr/>
              </a:pPr>
              <a:t>66</a:t>
            </a:fld>
            <a:endParaRPr lang="pt-PT"/>
          </a:p>
        </p:txBody>
      </p:sp>
      <p:sp>
        <p:nvSpPr>
          <p:cNvPr id="115715" name="Título 1"/>
          <p:cNvSpPr>
            <a:spLocks noGrp="1"/>
          </p:cNvSpPr>
          <p:nvPr>
            <p:ph type="title"/>
          </p:nvPr>
        </p:nvSpPr>
        <p:spPr/>
        <p:txBody>
          <a:bodyPr/>
          <a:lstStyle/>
          <a:p>
            <a:pPr eaLnBrk="1" hangingPunct="1"/>
            <a:r>
              <a:rPr lang="pt-PT" smtClean="0"/>
              <a:t>Questão 36</a:t>
            </a:r>
          </a:p>
        </p:txBody>
      </p:sp>
      <p:graphicFrame>
        <p:nvGraphicFramePr>
          <p:cNvPr id="6" name="Marcador de Posição de Conteúdo 5"/>
          <p:cNvGraphicFramePr>
            <a:graphicFrameLocks noGrp="1"/>
          </p:cNvGraphicFramePr>
          <p:nvPr>
            <p:ph idx="1"/>
          </p:nvPr>
        </p:nvGraphicFramePr>
        <p:xfrm>
          <a:off x="457200" y="1600200"/>
          <a:ext cx="8229600" cy="182880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ctr"/>
                      <a:r>
                        <a:rPr lang="pt-PT" sz="2400" dirty="0" smtClean="0"/>
                        <a:t>Ano</a:t>
                      </a:r>
                      <a:endParaRPr lang="pt-PT" sz="2400" dirty="0"/>
                    </a:p>
                  </a:txBody>
                  <a:tcPr/>
                </a:tc>
                <a:tc>
                  <a:txBody>
                    <a:bodyPr/>
                    <a:lstStyle/>
                    <a:p>
                      <a:pPr algn="ctr"/>
                      <a:r>
                        <a:rPr lang="pt-PT" sz="2400" dirty="0" smtClean="0"/>
                        <a:t>Fluxo de caixa esperado</a:t>
                      </a:r>
                      <a:endParaRPr lang="pt-PT" sz="2400" dirty="0"/>
                    </a:p>
                  </a:txBody>
                  <a:tcPr/>
                </a:tc>
              </a:tr>
              <a:tr h="370840">
                <a:tc>
                  <a:txBody>
                    <a:bodyPr/>
                    <a:lstStyle/>
                    <a:p>
                      <a:r>
                        <a:rPr lang="pt-PT" sz="2400" dirty="0" smtClean="0"/>
                        <a:t>200(N+1)</a:t>
                      </a:r>
                      <a:endParaRPr lang="pt-PT" sz="2400" dirty="0"/>
                    </a:p>
                  </a:txBody>
                  <a:tcPr/>
                </a:tc>
                <a:tc>
                  <a:txBody>
                    <a:bodyPr/>
                    <a:lstStyle/>
                    <a:p>
                      <a:r>
                        <a:rPr lang="pt-PT" sz="2400" dirty="0" smtClean="0"/>
                        <a:t>1.750 M€</a:t>
                      </a:r>
                      <a:endParaRPr lang="pt-PT" sz="2400" dirty="0"/>
                    </a:p>
                  </a:txBody>
                  <a:tcPr/>
                </a:tc>
              </a:tr>
              <a:tr h="370840">
                <a:tc>
                  <a:txBody>
                    <a:bodyPr/>
                    <a:lstStyle/>
                    <a:p>
                      <a:r>
                        <a:rPr lang="pt-PT" sz="2400" dirty="0" smtClean="0"/>
                        <a:t>200(N+2)</a:t>
                      </a:r>
                      <a:endParaRPr lang="pt-PT" sz="2400" dirty="0"/>
                    </a:p>
                  </a:txBody>
                  <a:tcPr/>
                </a:tc>
                <a:tc>
                  <a:txBody>
                    <a:bodyPr/>
                    <a:lstStyle/>
                    <a:p>
                      <a:r>
                        <a:rPr lang="pt-PT" sz="2400" dirty="0" smtClean="0"/>
                        <a:t>1.500 M€</a:t>
                      </a:r>
                      <a:endParaRPr lang="pt-PT" sz="2400" dirty="0"/>
                    </a:p>
                  </a:txBody>
                  <a:tcPr/>
                </a:tc>
              </a:tr>
              <a:tr h="370840">
                <a:tc>
                  <a:txBody>
                    <a:bodyPr/>
                    <a:lstStyle/>
                    <a:p>
                      <a:r>
                        <a:rPr lang="pt-PT" sz="2400" dirty="0" smtClean="0"/>
                        <a:t>200(N+3)</a:t>
                      </a:r>
                      <a:endParaRPr lang="pt-PT" sz="2400" dirty="0"/>
                    </a:p>
                  </a:txBody>
                  <a:tcPr/>
                </a:tc>
                <a:tc>
                  <a:txBody>
                    <a:bodyPr/>
                    <a:lstStyle/>
                    <a:p>
                      <a:r>
                        <a:rPr lang="pt-PT" sz="2400" dirty="0" smtClean="0"/>
                        <a:t>1.250 M€</a:t>
                      </a:r>
                      <a:endParaRPr lang="pt-PT" sz="2400" dirty="0"/>
                    </a:p>
                  </a:txBody>
                  <a:tcPr/>
                </a:tc>
              </a:tr>
            </a:tbl>
          </a:graphicData>
        </a:graphic>
      </p:graphicFrame>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66626994-914F-4F1E-9B3C-09FADB3F9649}" type="slidenum">
              <a:rPr lang="pt-PT" sz="1200">
                <a:solidFill>
                  <a:schemeClr val="tx1">
                    <a:tint val="75000"/>
                  </a:schemeClr>
                </a:solidFill>
                <a:latin typeface="+mn-lt"/>
              </a:rPr>
              <a:pPr algn="r" fontAlgn="auto">
                <a:spcBef>
                  <a:spcPts val="0"/>
                </a:spcBef>
                <a:spcAft>
                  <a:spcPts val="0"/>
                </a:spcAft>
                <a:defRPr/>
              </a:pPr>
              <a:t>66</a:t>
            </a:fld>
            <a:endParaRPr lang="pt-PT" sz="1200">
              <a:solidFill>
                <a:schemeClr val="tx1">
                  <a:tint val="75000"/>
                </a:schemeClr>
              </a:solidFill>
              <a:latin typeface="+mn-lt"/>
            </a:endParaRPr>
          </a:p>
        </p:txBody>
      </p:sp>
      <p:sp>
        <p:nvSpPr>
          <p:cNvPr id="115735" name="CaixaDeTexto 6"/>
          <p:cNvSpPr txBox="1">
            <a:spLocks noChangeArrowheads="1"/>
          </p:cNvSpPr>
          <p:nvPr/>
        </p:nvSpPr>
        <p:spPr bwMode="auto">
          <a:xfrm>
            <a:off x="571500" y="3714750"/>
            <a:ext cx="8001000" cy="2678113"/>
          </a:xfrm>
          <a:prstGeom prst="rect">
            <a:avLst/>
          </a:prstGeom>
          <a:noFill/>
          <a:ln w="9525">
            <a:noFill/>
            <a:miter lim="800000"/>
            <a:headEnd/>
            <a:tailEnd/>
          </a:ln>
        </p:spPr>
        <p:txBody>
          <a:bodyPr>
            <a:spAutoFit/>
          </a:bodyPr>
          <a:lstStyle/>
          <a:p>
            <a:r>
              <a:rPr lang="pt-PT" sz="2400">
                <a:latin typeface="Calibri" pitchFamily="34" charset="0"/>
              </a:rPr>
              <a:t>Considere que:</a:t>
            </a:r>
          </a:p>
          <a:p>
            <a:pPr algn="just">
              <a:buFont typeface="Wingdings" pitchFamily="2" charset="2"/>
              <a:buChar char="q"/>
            </a:pPr>
            <a:r>
              <a:rPr lang="pt-PT" sz="2400">
                <a:latin typeface="Calibri" pitchFamily="34" charset="0"/>
              </a:rPr>
              <a:t>A taxa reflecte o valor temporal do dinheiro é de 4%;</a:t>
            </a:r>
          </a:p>
          <a:p>
            <a:pPr algn="just">
              <a:buFont typeface="Wingdings" pitchFamily="2" charset="2"/>
              <a:buChar char="q"/>
            </a:pPr>
            <a:r>
              <a:rPr lang="pt-PT" sz="2400">
                <a:latin typeface="Calibri" pitchFamily="34" charset="0"/>
              </a:rPr>
              <a:t>As estimativas dos fluxos de caixa futuros respeitantes à unidade geradora de caixa não foram ajustadas em relação aos riscos específicos e que este risco se estima ser de 1%;</a:t>
            </a:r>
          </a:p>
          <a:p>
            <a:pPr algn="just">
              <a:buFont typeface="Wingdings" pitchFamily="2" charset="2"/>
              <a:buChar char="q"/>
            </a:pPr>
            <a:r>
              <a:rPr lang="pt-PT" sz="2400">
                <a:latin typeface="Calibri" pitchFamily="34" charset="0"/>
              </a:rPr>
              <a:t>Não se espera, em 200(N+1), uma variação material do valor de uso da unidade geradora de caixa Secção de Cozedura.</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96DE6C9A-EEF6-43AF-ADEB-A6B3D806333D}" type="slidenum">
              <a:rPr lang="pt-PT"/>
              <a:pPr>
                <a:defRPr/>
              </a:pPr>
              <a:t>67</a:t>
            </a:fld>
            <a:endParaRPr lang="pt-PT"/>
          </a:p>
        </p:txBody>
      </p:sp>
      <p:sp>
        <p:nvSpPr>
          <p:cNvPr id="116739" name="Título 1"/>
          <p:cNvSpPr>
            <a:spLocks noGrp="1"/>
          </p:cNvSpPr>
          <p:nvPr>
            <p:ph type="title"/>
          </p:nvPr>
        </p:nvSpPr>
        <p:spPr/>
        <p:txBody>
          <a:bodyPr/>
          <a:lstStyle/>
          <a:p>
            <a:pPr eaLnBrk="1" hangingPunct="1"/>
            <a:r>
              <a:rPr lang="pt-PT" smtClean="0"/>
              <a:t>Questão 36</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96A61BE-EB06-44AA-99CE-B5071089C395}" type="slidenum">
              <a:rPr lang="pt-PT" sz="1200">
                <a:solidFill>
                  <a:schemeClr val="tx1">
                    <a:tint val="75000"/>
                  </a:schemeClr>
                </a:solidFill>
                <a:latin typeface="+mn-lt"/>
              </a:rPr>
              <a:pPr algn="r" fontAlgn="auto">
                <a:spcBef>
                  <a:spcPts val="0"/>
                </a:spcBef>
                <a:spcAft>
                  <a:spcPts val="0"/>
                </a:spcAft>
                <a:defRPr/>
              </a:pPr>
              <a:t>67</a:t>
            </a:fld>
            <a:endParaRPr lang="pt-PT" sz="1200" dirty="0">
              <a:solidFill>
                <a:schemeClr val="tx1">
                  <a:tint val="75000"/>
                </a:schemeClr>
              </a:solidFill>
              <a:latin typeface="+mn-lt"/>
            </a:endParaRPr>
          </a:p>
        </p:txBody>
      </p:sp>
      <p:sp>
        <p:nvSpPr>
          <p:cNvPr id="8" name="Marcador de Posição de Conteúdo 7"/>
          <p:cNvSpPr>
            <a:spLocks noGrp="1"/>
          </p:cNvSpPr>
          <p:nvPr>
            <p:ph idx="1"/>
          </p:nvPr>
        </p:nvSpPr>
        <p:spPr/>
        <p:txBody>
          <a:bodyPr rtlCol="0">
            <a:normAutofit fontScale="92500" lnSpcReduction="10000"/>
          </a:bodyPr>
          <a:lstStyle/>
          <a:p>
            <a:pPr eaLnBrk="1" fontAlgn="auto" hangingPunct="1">
              <a:spcAft>
                <a:spcPts val="0"/>
              </a:spcAft>
              <a:buFont typeface="Arial" pitchFamily="34" charset="0"/>
              <a:buChar char="•"/>
              <a:defRPr/>
            </a:pPr>
            <a:r>
              <a:rPr lang="pt-PT" sz="2400" dirty="0" smtClean="0"/>
              <a:t>A depreciação esperada da unidade geradora de caixa Secção de Cozedura para o exercício de 200(N+1) será de:</a:t>
            </a:r>
          </a:p>
          <a:p>
            <a:pPr eaLnBrk="1" fontAlgn="auto" hangingPunct="1">
              <a:spcAft>
                <a:spcPts val="0"/>
              </a:spcAft>
              <a:buFont typeface="Arial" pitchFamily="34" charset="0"/>
              <a:buChar char="•"/>
              <a:defRPr/>
            </a:pPr>
            <a:endParaRPr lang="pt-PT" sz="2400" dirty="0" smtClean="0"/>
          </a:p>
          <a:p>
            <a:pPr eaLnBrk="1" fontAlgn="auto" hangingPunct="1">
              <a:spcAft>
                <a:spcPts val="0"/>
              </a:spcAft>
              <a:buFont typeface="Arial" pitchFamily="34" charset="0"/>
              <a:buChar char="•"/>
              <a:defRPr/>
            </a:pPr>
            <a:r>
              <a:rPr lang="pt-PT" sz="2400" dirty="0" smtClean="0"/>
              <a:t>A) 1.500 M€</a:t>
            </a:r>
          </a:p>
          <a:p>
            <a:pPr eaLnBrk="1" fontAlgn="auto" hangingPunct="1">
              <a:spcAft>
                <a:spcPts val="0"/>
              </a:spcAft>
              <a:buFont typeface="Arial" pitchFamily="34" charset="0"/>
              <a:buChar char="•"/>
              <a:defRPr/>
            </a:pPr>
            <a:r>
              <a:rPr lang="pt-PT" sz="2400" dirty="0" smtClean="0"/>
              <a:t>B) 1.369 M€</a:t>
            </a:r>
          </a:p>
          <a:p>
            <a:pPr eaLnBrk="1" fontAlgn="auto" hangingPunct="1">
              <a:spcAft>
                <a:spcPts val="0"/>
              </a:spcAft>
              <a:buFont typeface="Arial" pitchFamily="34" charset="0"/>
              <a:buChar char="•"/>
              <a:defRPr/>
            </a:pPr>
            <a:r>
              <a:rPr lang="pt-PT" sz="2400" dirty="0" smtClean="0"/>
              <a:t>C) 1.394 M€</a:t>
            </a:r>
          </a:p>
          <a:p>
            <a:pPr eaLnBrk="1" fontAlgn="auto" hangingPunct="1">
              <a:spcAft>
                <a:spcPts val="0"/>
              </a:spcAft>
              <a:buFont typeface="Arial" pitchFamily="34" charset="0"/>
              <a:buChar char="•"/>
              <a:defRPr/>
            </a:pPr>
            <a:r>
              <a:rPr lang="pt-PT" sz="2400" dirty="0" smtClean="0"/>
              <a:t>D) 1.472 M€</a:t>
            </a:r>
          </a:p>
          <a:p>
            <a:pPr eaLnBrk="1" fontAlgn="auto" hangingPunct="1">
              <a:spcAft>
                <a:spcPts val="0"/>
              </a:spcAft>
              <a:buFont typeface="Arial" pitchFamily="34" charset="0"/>
              <a:buChar char="•"/>
              <a:defRPr/>
            </a:pPr>
            <a:r>
              <a:rPr lang="pt-PT" sz="2400" dirty="0" smtClean="0"/>
              <a:t>Quantia escriturada do activo = €4.500</a:t>
            </a:r>
          </a:p>
          <a:p>
            <a:pPr eaLnBrk="1" fontAlgn="auto" hangingPunct="1">
              <a:spcAft>
                <a:spcPts val="0"/>
              </a:spcAft>
              <a:buFont typeface="Arial" pitchFamily="34" charset="0"/>
              <a:buChar char="•"/>
              <a:defRPr/>
            </a:pPr>
            <a:r>
              <a:rPr lang="pt-PT" sz="2400" dirty="0" smtClean="0"/>
              <a:t>€4.500/3 = €1.500</a:t>
            </a:r>
          </a:p>
          <a:p>
            <a:pPr eaLnBrk="1" fontAlgn="auto" hangingPunct="1">
              <a:spcAft>
                <a:spcPts val="0"/>
              </a:spcAft>
              <a:buFont typeface="Arial" pitchFamily="34" charset="0"/>
              <a:buChar char="•"/>
              <a:defRPr/>
            </a:pPr>
            <a:r>
              <a:rPr lang="pt-PT" sz="2400" dirty="0" smtClean="0"/>
              <a:t>€1.500 / (1+i)2 = 1.386,83</a:t>
            </a:r>
          </a:p>
          <a:p>
            <a:pPr eaLnBrk="1" fontAlgn="auto" hangingPunct="1">
              <a:spcAft>
                <a:spcPts val="0"/>
              </a:spcAft>
              <a:buFont typeface="Arial" pitchFamily="34" charset="0"/>
              <a:buChar char="•"/>
              <a:defRPr/>
            </a:pPr>
            <a:r>
              <a:rPr lang="pt-PT" sz="2400" dirty="0" smtClean="0"/>
              <a:t>€1.750 *0,01 = 17,50</a:t>
            </a:r>
          </a:p>
          <a:p>
            <a:pPr eaLnBrk="1" fontAlgn="auto" hangingPunct="1">
              <a:spcAft>
                <a:spcPts val="0"/>
              </a:spcAft>
              <a:buFont typeface="Arial" pitchFamily="34" charset="0"/>
              <a:buChar char="•"/>
              <a:defRPr/>
            </a:pPr>
            <a:r>
              <a:rPr lang="pt-PT" sz="2400" dirty="0" smtClean="0"/>
              <a:t>1.386,83-17,50 = 1369,33</a:t>
            </a:r>
          </a:p>
          <a:p>
            <a:pPr eaLnBrk="1" fontAlgn="auto" hangingPunct="1">
              <a:spcAft>
                <a:spcPts val="0"/>
              </a:spcAft>
              <a:buFont typeface="Arial" pitchFamily="34" charset="0"/>
              <a:buChar char="•"/>
              <a:defRPr/>
            </a:pPr>
            <a:endParaRPr lang="pt-PT" sz="24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2FB37742-A199-4A6E-9E8E-DCF74EB8EFF2}" type="slidenum">
              <a:rPr lang="pt-PT"/>
              <a:pPr>
                <a:defRPr/>
              </a:pPr>
              <a:t>68</a:t>
            </a:fld>
            <a:endParaRPr lang="pt-PT"/>
          </a:p>
        </p:txBody>
      </p:sp>
      <p:sp>
        <p:nvSpPr>
          <p:cNvPr id="117763" name="Título 1"/>
          <p:cNvSpPr>
            <a:spLocks noGrp="1"/>
          </p:cNvSpPr>
          <p:nvPr>
            <p:ph type="title"/>
          </p:nvPr>
        </p:nvSpPr>
        <p:spPr/>
        <p:txBody>
          <a:bodyPr/>
          <a:lstStyle/>
          <a:p>
            <a:pPr eaLnBrk="1" hangingPunct="1"/>
            <a:r>
              <a:rPr lang="pt-PT" smtClean="0"/>
              <a:t>Questão 37</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2E9A73C-BC3F-4BEA-8878-CE2F4D76BD3E}" type="slidenum">
              <a:rPr lang="pt-PT" sz="1200">
                <a:solidFill>
                  <a:schemeClr val="tx1">
                    <a:tint val="75000"/>
                  </a:schemeClr>
                </a:solidFill>
                <a:latin typeface="+mn-lt"/>
              </a:rPr>
              <a:pPr algn="r" fontAlgn="auto">
                <a:spcBef>
                  <a:spcPts val="0"/>
                </a:spcBef>
                <a:spcAft>
                  <a:spcPts val="0"/>
                </a:spcAft>
                <a:defRPr/>
              </a:pPr>
              <a:t>68</a:t>
            </a:fld>
            <a:endParaRPr lang="pt-PT" sz="1200" dirty="0">
              <a:solidFill>
                <a:schemeClr val="tx1">
                  <a:tint val="75000"/>
                </a:schemeClr>
              </a:solidFill>
              <a:latin typeface="+mn-lt"/>
            </a:endParaRPr>
          </a:p>
        </p:txBody>
      </p:sp>
      <p:sp>
        <p:nvSpPr>
          <p:cNvPr id="117766" name="Marcador de Posição de Conteúdo 7"/>
          <p:cNvSpPr>
            <a:spLocks noGrp="1"/>
          </p:cNvSpPr>
          <p:nvPr>
            <p:ph idx="1"/>
          </p:nvPr>
        </p:nvSpPr>
        <p:spPr>
          <a:xfrm>
            <a:off x="457200" y="1214438"/>
            <a:ext cx="8229600" cy="4911725"/>
          </a:xfrm>
        </p:spPr>
        <p:txBody>
          <a:bodyPr/>
          <a:lstStyle/>
          <a:p>
            <a:pPr algn="just" eaLnBrk="1" hangingPunct="1"/>
            <a:r>
              <a:rPr lang="pt-PT" sz="2800" smtClean="0"/>
              <a:t>Em Março de 200(N) foi adjudicado à sociedade A&amp;E – Arquitectos e Engenheiros, SA, por 10.000M€, o projecto de arquitectura e engenharia de um dado empreendimento. Dada a dimensão do mesmo, espera-se que o seu desenvolvimento ocorra durante os próximos três anos.</a:t>
            </a:r>
          </a:p>
          <a:p>
            <a:pPr algn="just" eaLnBrk="1" hangingPunct="1"/>
            <a:endParaRPr lang="pt-PT" sz="2800" smtClean="0"/>
          </a:p>
          <a:p>
            <a:pPr algn="just" eaLnBrk="1" hangingPunct="1"/>
            <a:r>
              <a:rPr lang="pt-PT" sz="2800" smtClean="0"/>
              <a:t>De acordo com o contrato e os orçamentos internos da A&amp;E, pode sintetizar-se a seguinte informação:</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91B13947-2808-4181-B28E-CC44EF36758E}" type="slidenum">
              <a:rPr lang="pt-PT"/>
              <a:pPr>
                <a:defRPr/>
              </a:pPr>
              <a:t>69</a:t>
            </a:fld>
            <a:endParaRPr lang="pt-PT"/>
          </a:p>
        </p:txBody>
      </p:sp>
      <p:sp>
        <p:nvSpPr>
          <p:cNvPr id="118787" name="Título 1"/>
          <p:cNvSpPr>
            <a:spLocks noGrp="1"/>
          </p:cNvSpPr>
          <p:nvPr>
            <p:ph type="title"/>
          </p:nvPr>
        </p:nvSpPr>
        <p:spPr/>
        <p:txBody>
          <a:bodyPr/>
          <a:lstStyle/>
          <a:p>
            <a:pPr eaLnBrk="1" hangingPunct="1"/>
            <a:r>
              <a:rPr lang="pt-PT" smtClean="0"/>
              <a:t>Questão 37</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E55A195-FB7F-4C51-A690-AAD5E4ED0A54}" type="slidenum">
              <a:rPr lang="pt-PT" sz="1200">
                <a:solidFill>
                  <a:schemeClr val="tx1">
                    <a:tint val="75000"/>
                  </a:schemeClr>
                </a:solidFill>
                <a:latin typeface="+mn-lt"/>
              </a:rPr>
              <a:pPr algn="r" fontAlgn="auto">
                <a:spcBef>
                  <a:spcPts val="0"/>
                </a:spcBef>
                <a:spcAft>
                  <a:spcPts val="0"/>
                </a:spcAft>
                <a:defRPr/>
              </a:pPr>
              <a:t>69</a:t>
            </a:fld>
            <a:endParaRPr lang="pt-PT" sz="1200" dirty="0">
              <a:solidFill>
                <a:schemeClr val="tx1">
                  <a:tint val="75000"/>
                </a:schemeClr>
              </a:solidFill>
              <a:latin typeface="+mn-lt"/>
            </a:endParaRPr>
          </a:p>
        </p:txBody>
      </p:sp>
      <p:graphicFrame>
        <p:nvGraphicFramePr>
          <p:cNvPr id="6" name="Marcador de Posição de Conteúdo 5"/>
          <p:cNvGraphicFramePr>
            <a:graphicFrameLocks noGrp="1"/>
          </p:cNvGraphicFramePr>
          <p:nvPr>
            <p:ph idx="1"/>
          </p:nvPr>
        </p:nvGraphicFramePr>
        <p:xfrm>
          <a:off x="457200" y="1214438"/>
          <a:ext cx="8229600" cy="1854200"/>
        </p:xfrm>
        <a:graphic>
          <a:graphicData uri="http://schemas.openxmlformats.org/drawingml/2006/table">
            <a:tbl>
              <a:tblPr firstRow="1" bandRow="1">
                <a:tableStyleId>{5C22544A-7EE6-4342-B048-85BDC9FD1C3A}</a:tableStyleId>
              </a:tblPr>
              <a:tblGrid>
                <a:gridCol w="2114536"/>
                <a:gridCol w="3371864"/>
                <a:gridCol w="2743200"/>
              </a:tblGrid>
              <a:tr h="370840">
                <a:tc>
                  <a:txBody>
                    <a:bodyPr/>
                    <a:lstStyle/>
                    <a:p>
                      <a:r>
                        <a:rPr lang="pt-PT" dirty="0" smtClean="0"/>
                        <a:t>ANO</a:t>
                      </a:r>
                      <a:endParaRPr lang="pt-PT" dirty="0"/>
                    </a:p>
                  </a:txBody>
                  <a:tcPr/>
                </a:tc>
                <a:tc>
                  <a:txBody>
                    <a:bodyPr/>
                    <a:lstStyle/>
                    <a:p>
                      <a:r>
                        <a:rPr lang="pt-PT" dirty="0" smtClean="0"/>
                        <a:t>Recebimentos esperados M€</a:t>
                      </a:r>
                      <a:endParaRPr lang="pt-PT" dirty="0"/>
                    </a:p>
                  </a:txBody>
                  <a:tcPr/>
                </a:tc>
                <a:tc>
                  <a:txBody>
                    <a:bodyPr/>
                    <a:lstStyle/>
                    <a:p>
                      <a:r>
                        <a:rPr lang="pt-PT" dirty="0" smtClean="0"/>
                        <a:t>Custos a suportar M€</a:t>
                      </a:r>
                      <a:endParaRPr lang="pt-PT" dirty="0"/>
                    </a:p>
                  </a:txBody>
                  <a:tcPr/>
                </a:tc>
              </a:tr>
              <a:tr h="370840">
                <a:tc>
                  <a:txBody>
                    <a:bodyPr/>
                    <a:lstStyle/>
                    <a:p>
                      <a:r>
                        <a:rPr lang="pt-PT" dirty="0" smtClean="0"/>
                        <a:t>200(N)</a:t>
                      </a:r>
                      <a:endParaRPr lang="pt-PT" dirty="0"/>
                    </a:p>
                  </a:txBody>
                  <a:tcPr/>
                </a:tc>
                <a:tc>
                  <a:txBody>
                    <a:bodyPr/>
                    <a:lstStyle/>
                    <a:p>
                      <a:r>
                        <a:rPr lang="pt-PT" dirty="0" smtClean="0"/>
                        <a:t>3.000</a:t>
                      </a:r>
                      <a:endParaRPr lang="pt-PT" dirty="0"/>
                    </a:p>
                  </a:txBody>
                  <a:tcPr/>
                </a:tc>
                <a:tc>
                  <a:txBody>
                    <a:bodyPr/>
                    <a:lstStyle/>
                    <a:p>
                      <a:r>
                        <a:rPr lang="pt-PT" dirty="0" smtClean="0"/>
                        <a:t>2.000</a:t>
                      </a:r>
                      <a:endParaRPr lang="pt-PT" dirty="0"/>
                    </a:p>
                  </a:txBody>
                  <a:tcPr/>
                </a:tc>
              </a:tr>
              <a:tr h="370840">
                <a:tc>
                  <a:txBody>
                    <a:bodyPr/>
                    <a:lstStyle/>
                    <a:p>
                      <a:r>
                        <a:rPr lang="pt-PT" dirty="0" smtClean="0"/>
                        <a:t>200(N+1)</a:t>
                      </a:r>
                      <a:endParaRPr lang="pt-PT" dirty="0"/>
                    </a:p>
                  </a:txBody>
                  <a:tcPr/>
                </a:tc>
                <a:tc>
                  <a:txBody>
                    <a:bodyPr/>
                    <a:lstStyle/>
                    <a:p>
                      <a:r>
                        <a:rPr lang="pt-PT" dirty="0" smtClean="0"/>
                        <a:t>3.000</a:t>
                      </a:r>
                      <a:endParaRPr lang="pt-PT" dirty="0"/>
                    </a:p>
                  </a:txBody>
                  <a:tcPr/>
                </a:tc>
                <a:tc>
                  <a:txBody>
                    <a:bodyPr/>
                    <a:lstStyle/>
                    <a:p>
                      <a:r>
                        <a:rPr lang="pt-PT" dirty="0" smtClean="0"/>
                        <a:t>2.500</a:t>
                      </a:r>
                      <a:endParaRPr lang="pt-PT" dirty="0"/>
                    </a:p>
                  </a:txBody>
                  <a:tcPr/>
                </a:tc>
              </a:tr>
              <a:tr h="370840">
                <a:tc>
                  <a:txBody>
                    <a:bodyPr/>
                    <a:lstStyle/>
                    <a:p>
                      <a:r>
                        <a:rPr lang="pt-PT" dirty="0" smtClean="0"/>
                        <a:t>200(N+2)</a:t>
                      </a:r>
                      <a:endParaRPr lang="pt-PT" dirty="0"/>
                    </a:p>
                  </a:txBody>
                  <a:tcPr/>
                </a:tc>
                <a:tc>
                  <a:txBody>
                    <a:bodyPr/>
                    <a:lstStyle/>
                    <a:p>
                      <a:r>
                        <a:rPr lang="pt-PT" dirty="0" smtClean="0"/>
                        <a:t>3.000</a:t>
                      </a:r>
                      <a:endParaRPr lang="pt-PT" dirty="0"/>
                    </a:p>
                  </a:txBody>
                  <a:tcPr/>
                </a:tc>
                <a:tc>
                  <a:txBody>
                    <a:bodyPr/>
                    <a:lstStyle/>
                    <a:p>
                      <a:r>
                        <a:rPr lang="pt-PT" dirty="0" smtClean="0"/>
                        <a:t>2.400</a:t>
                      </a:r>
                      <a:endParaRPr lang="pt-PT" dirty="0"/>
                    </a:p>
                  </a:txBody>
                  <a:tcPr/>
                </a:tc>
              </a:tr>
              <a:tr h="370840">
                <a:tc>
                  <a:txBody>
                    <a:bodyPr/>
                    <a:lstStyle/>
                    <a:p>
                      <a:r>
                        <a:rPr lang="pt-PT" dirty="0" smtClean="0"/>
                        <a:t>200(N+3)</a:t>
                      </a:r>
                      <a:endParaRPr lang="pt-PT" dirty="0"/>
                    </a:p>
                  </a:txBody>
                  <a:tcPr/>
                </a:tc>
                <a:tc>
                  <a:txBody>
                    <a:bodyPr/>
                    <a:lstStyle/>
                    <a:p>
                      <a:r>
                        <a:rPr lang="pt-PT" dirty="0" smtClean="0"/>
                        <a:t>1.000</a:t>
                      </a:r>
                      <a:endParaRPr lang="pt-PT" dirty="0"/>
                    </a:p>
                  </a:txBody>
                  <a:tcPr/>
                </a:tc>
                <a:tc>
                  <a:txBody>
                    <a:bodyPr/>
                    <a:lstStyle/>
                    <a:p>
                      <a:r>
                        <a:rPr lang="pt-PT" dirty="0" smtClean="0"/>
                        <a:t>100</a:t>
                      </a:r>
                      <a:endParaRPr lang="pt-PT" dirty="0"/>
                    </a:p>
                  </a:txBody>
                  <a:tcPr/>
                </a:tc>
              </a:tr>
            </a:tbl>
          </a:graphicData>
        </a:graphic>
      </p:graphicFrame>
      <p:sp>
        <p:nvSpPr>
          <p:cNvPr id="7" name="CaixaDeTexto 6"/>
          <p:cNvSpPr txBox="1"/>
          <p:nvPr/>
        </p:nvSpPr>
        <p:spPr>
          <a:xfrm>
            <a:off x="857250" y="3429000"/>
            <a:ext cx="7500938" cy="2678113"/>
          </a:xfrm>
          <a:prstGeom prst="rect">
            <a:avLst/>
          </a:prstGeom>
          <a:noFill/>
        </p:spPr>
        <p:txBody>
          <a:bodyPr>
            <a:spAutoFit/>
          </a:bodyPr>
          <a:lstStyle/>
          <a:p>
            <a:pPr fontAlgn="auto">
              <a:spcBef>
                <a:spcPts val="0"/>
              </a:spcBef>
              <a:spcAft>
                <a:spcPts val="0"/>
              </a:spcAft>
              <a:defRPr/>
            </a:pPr>
            <a:r>
              <a:rPr lang="pt-PT" sz="2400" dirty="0">
                <a:latin typeface="+mn-lt"/>
              </a:rPr>
              <a:t>A quantia a reconhecer como rédito da prestação de serviços no exercício de 200(N+1) deverá ser:</a:t>
            </a:r>
          </a:p>
          <a:p>
            <a:pPr fontAlgn="auto">
              <a:spcBef>
                <a:spcPts val="0"/>
              </a:spcBef>
              <a:spcAft>
                <a:spcPts val="0"/>
              </a:spcAft>
              <a:defRPr/>
            </a:pPr>
            <a:endParaRPr lang="pt-PT" sz="2400" dirty="0">
              <a:latin typeface="+mn-lt"/>
            </a:endParaRPr>
          </a:p>
          <a:p>
            <a:pPr marL="342900" indent="-342900" fontAlgn="auto">
              <a:spcBef>
                <a:spcPts val="0"/>
              </a:spcBef>
              <a:spcAft>
                <a:spcPts val="0"/>
              </a:spcAft>
              <a:buFontTx/>
              <a:buAutoNum type="alphaLcParenR"/>
              <a:defRPr/>
            </a:pPr>
            <a:r>
              <a:rPr lang="pt-PT" sz="2400" dirty="0">
                <a:latin typeface="+mn-lt"/>
              </a:rPr>
              <a:t>3.000 M€.</a:t>
            </a:r>
          </a:p>
          <a:p>
            <a:pPr marL="342900" indent="-342900" fontAlgn="auto">
              <a:spcBef>
                <a:spcPts val="0"/>
              </a:spcBef>
              <a:spcAft>
                <a:spcPts val="0"/>
              </a:spcAft>
              <a:buFontTx/>
              <a:buAutoNum type="alphaLcParenR"/>
              <a:defRPr/>
            </a:pPr>
            <a:r>
              <a:rPr lang="pt-PT" sz="2400" dirty="0">
                <a:latin typeface="+mn-lt"/>
              </a:rPr>
              <a:t>6.000 M€.</a:t>
            </a:r>
          </a:p>
          <a:p>
            <a:pPr marL="342900" indent="-342900" fontAlgn="auto">
              <a:spcBef>
                <a:spcPts val="0"/>
              </a:spcBef>
              <a:spcAft>
                <a:spcPts val="0"/>
              </a:spcAft>
              <a:buFontTx/>
              <a:buAutoNum type="alphaLcParenR"/>
              <a:defRPr/>
            </a:pPr>
            <a:r>
              <a:rPr lang="pt-PT" sz="2400" dirty="0">
                <a:latin typeface="+mn-lt"/>
              </a:rPr>
              <a:t>4.000 M€.</a:t>
            </a:r>
          </a:p>
          <a:p>
            <a:pPr marL="342900" indent="-342900" fontAlgn="auto">
              <a:spcBef>
                <a:spcPts val="0"/>
              </a:spcBef>
              <a:spcAft>
                <a:spcPts val="0"/>
              </a:spcAft>
              <a:buFontTx/>
              <a:buAutoNum type="alphaLcParenR"/>
              <a:defRPr/>
            </a:pPr>
            <a:r>
              <a:rPr lang="pt-PT" sz="2400" dirty="0">
                <a:latin typeface="+mn-lt"/>
              </a:rPr>
              <a:t>Nenhuma das anteriores.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8131282B-1D73-41F9-BB3D-21EDE06B8DD8}" type="slidenum">
              <a:rPr lang="pt-PT"/>
              <a:pPr>
                <a:defRPr/>
              </a:pPr>
              <a:t>7</a:t>
            </a:fld>
            <a:endParaRPr lang="pt-PT"/>
          </a:p>
        </p:txBody>
      </p:sp>
      <p:sp>
        <p:nvSpPr>
          <p:cNvPr id="24579" name="Marcador de Posição de Conteúdo 2"/>
          <p:cNvSpPr>
            <a:spLocks noGrp="1"/>
          </p:cNvSpPr>
          <p:nvPr>
            <p:ph idx="1"/>
          </p:nvPr>
        </p:nvSpPr>
        <p:spPr>
          <a:xfrm>
            <a:off x="485775" y="571500"/>
            <a:ext cx="8229600" cy="5554663"/>
          </a:xfrm>
        </p:spPr>
        <p:txBody>
          <a:bodyPr/>
          <a:lstStyle/>
          <a:p>
            <a:r>
              <a:rPr lang="pt-PT" sz="2400" smtClean="0"/>
              <a:t>A All-Clean Lda. foi a promitente compradora do imóvel e o sócio José Silva efetuou suprimentos à sociedade para a sinalização do valor remanescente relativo à promessa de compra do armazém.</a:t>
            </a:r>
          </a:p>
          <a:p>
            <a:r>
              <a:rPr lang="pt-PT" sz="2400" smtClean="0"/>
              <a:t>QUESTÃO 4.:</a:t>
            </a:r>
          </a:p>
          <a:p>
            <a:r>
              <a:rPr lang="pt-PT" sz="2400" smtClean="0"/>
              <a:t>Os suprimentos efectuados pelo sócio José Silva à All-Clean Lda. relativos ao pagamento do sinal:</a:t>
            </a:r>
          </a:p>
          <a:p>
            <a:r>
              <a:rPr lang="pt-PT" sz="2400" smtClean="0"/>
              <a:t>a) Não estão sujeitos a imposto do selo.</a:t>
            </a:r>
          </a:p>
          <a:p>
            <a:r>
              <a:rPr lang="pt-PT" sz="2400" smtClean="0"/>
              <a:t>b) Estão sempre sujeitos a imposto do selo, calculado e pago anualmente à taxa de 5% e sobre o valor médio mensal dos suprimentos.</a:t>
            </a:r>
          </a:p>
          <a:p>
            <a:r>
              <a:rPr lang="pt-PT" sz="2400" smtClean="0"/>
              <a:t>c) Estão sujeitos a imposto do selo, mas apenas caso os suprimentos vençam juros.</a:t>
            </a:r>
          </a:p>
          <a:p>
            <a:r>
              <a:rPr lang="pt-PT" sz="2400" smtClean="0"/>
              <a:t>d) Nenhuma das anteriores.</a:t>
            </a:r>
          </a:p>
        </p:txBody>
      </p:sp>
      <p:sp>
        <p:nvSpPr>
          <p:cNvPr id="4" name="Marcador de Posição do Rodapé 3"/>
          <p:cNvSpPr txBox="1">
            <a:spLocks noGrp="1"/>
          </p:cNvSpPr>
          <p:nvPr/>
        </p:nvSpPr>
        <p:spPr>
          <a:xfrm>
            <a:off x="3176588"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B9CBD2CE-AA7B-479C-B595-593577E22B3F}" type="slidenum">
              <a:rPr lang="pt-PT" sz="1200">
                <a:solidFill>
                  <a:schemeClr val="tx1">
                    <a:tint val="75000"/>
                  </a:schemeClr>
                </a:solidFill>
                <a:latin typeface="+mn-lt"/>
              </a:rPr>
              <a:pPr algn="r" fontAlgn="auto">
                <a:spcBef>
                  <a:spcPts val="0"/>
                </a:spcBef>
                <a:spcAft>
                  <a:spcPts val="0"/>
                </a:spcAft>
                <a:defRPr/>
              </a:pPr>
              <a:t>7</a:t>
            </a:fld>
            <a:endParaRPr lang="pt-PT" sz="1200">
              <a:solidFill>
                <a:schemeClr val="tx1">
                  <a:tint val="75000"/>
                </a:schemeClr>
              </a:solidFill>
              <a:latin typeface="+mn-lt"/>
            </a:endParaRPr>
          </a:p>
        </p:txBody>
      </p:sp>
      <p:pic>
        <p:nvPicPr>
          <p:cNvPr id="24582"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6215063"/>
            <a:ext cx="2498725" cy="476250"/>
          </a:xfrm>
          <a:prstGeom prst="rect">
            <a:avLst/>
          </a:prstGeom>
          <a:noFill/>
          <a:ln w="9525">
            <a:noFill/>
            <a:miter lim="800000"/>
            <a:headEnd/>
            <a:tailEnd/>
          </a:ln>
        </p:spPr>
      </p:pic>
      <p:sp>
        <p:nvSpPr>
          <p:cNvPr id="2" name="Seta curvada à direita 6"/>
          <p:cNvSpPr/>
          <p:nvPr/>
        </p:nvSpPr>
        <p:spPr>
          <a:xfrm>
            <a:off x="250825" y="3213100"/>
            <a:ext cx="265113" cy="496888"/>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EA91FA65-56D6-4241-BDA4-DA813FA41072}" type="slidenum">
              <a:rPr lang="pt-PT"/>
              <a:pPr>
                <a:defRPr/>
              </a:pPr>
              <a:t>70</a:t>
            </a:fld>
            <a:endParaRPr lang="pt-PT"/>
          </a:p>
        </p:txBody>
      </p:sp>
      <p:sp>
        <p:nvSpPr>
          <p:cNvPr id="119811" name="Título 1"/>
          <p:cNvSpPr>
            <a:spLocks noGrp="1"/>
          </p:cNvSpPr>
          <p:nvPr>
            <p:ph type="title"/>
          </p:nvPr>
        </p:nvSpPr>
        <p:spPr/>
        <p:txBody>
          <a:bodyPr/>
          <a:lstStyle/>
          <a:p>
            <a:pPr eaLnBrk="1" hangingPunct="1"/>
            <a:r>
              <a:rPr lang="pt-PT" smtClean="0"/>
              <a:t>Questão 37</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20C5771-5024-4FF6-984B-A77A970C50BE}" type="slidenum">
              <a:rPr lang="pt-PT" sz="1200">
                <a:solidFill>
                  <a:schemeClr val="tx1">
                    <a:tint val="75000"/>
                  </a:schemeClr>
                </a:solidFill>
                <a:latin typeface="+mn-lt"/>
              </a:rPr>
              <a:pPr algn="r" fontAlgn="auto">
                <a:spcBef>
                  <a:spcPts val="0"/>
                </a:spcBef>
                <a:spcAft>
                  <a:spcPts val="0"/>
                </a:spcAft>
                <a:defRPr/>
              </a:pPr>
              <a:t>70</a:t>
            </a:fld>
            <a:endParaRPr lang="pt-PT" sz="1200" dirty="0">
              <a:solidFill>
                <a:schemeClr val="tx1">
                  <a:tint val="75000"/>
                </a:schemeClr>
              </a:solidFill>
              <a:latin typeface="+mn-lt"/>
            </a:endParaRPr>
          </a:p>
        </p:txBody>
      </p:sp>
      <p:graphicFrame>
        <p:nvGraphicFramePr>
          <p:cNvPr id="11" name="Marcador de Posição de Conteúdo 10"/>
          <p:cNvGraphicFramePr>
            <a:graphicFrameLocks noGrp="1"/>
          </p:cNvGraphicFramePr>
          <p:nvPr>
            <p:ph idx="1"/>
          </p:nvPr>
        </p:nvGraphicFramePr>
        <p:xfrm>
          <a:off x="357188" y="1143000"/>
          <a:ext cx="8229600" cy="5486400"/>
        </p:xfrm>
        <a:graphic>
          <a:graphicData uri="http://schemas.openxmlformats.org/drawingml/2006/table">
            <a:tbl>
              <a:tblPr firstRow="1" bandRow="1">
                <a:tableStyleId>{5C22544A-7EE6-4342-B048-85BDC9FD1C3A}</a:tableStyleId>
              </a:tblPr>
              <a:tblGrid>
                <a:gridCol w="1114404"/>
                <a:gridCol w="1500198"/>
                <a:gridCol w="1428760"/>
                <a:gridCol w="2143140"/>
                <a:gridCol w="2043098"/>
              </a:tblGrid>
              <a:tr h="370840">
                <a:tc>
                  <a:txBody>
                    <a:bodyPr/>
                    <a:lstStyle/>
                    <a:p>
                      <a:pPr algn="ctr"/>
                      <a:r>
                        <a:rPr lang="pt-PT" dirty="0" smtClean="0"/>
                        <a:t>ANO</a:t>
                      </a:r>
                      <a:endParaRPr lang="pt-PT" dirty="0"/>
                    </a:p>
                  </a:txBody>
                  <a:tcPr/>
                </a:tc>
                <a:tc>
                  <a:txBody>
                    <a:bodyPr/>
                    <a:lstStyle/>
                    <a:p>
                      <a:pPr algn="ctr"/>
                      <a:r>
                        <a:rPr lang="pt-PT" dirty="0" smtClean="0"/>
                        <a:t>Recebimentos esperados M€</a:t>
                      </a:r>
                      <a:endParaRPr lang="pt-PT" dirty="0"/>
                    </a:p>
                  </a:txBody>
                  <a:tcPr/>
                </a:tc>
                <a:tc>
                  <a:txBody>
                    <a:bodyPr/>
                    <a:lstStyle/>
                    <a:p>
                      <a:pPr algn="ctr"/>
                      <a:r>
                        <a:rPr lang="pt-PT" dirty="0" smtClean="0"/>
                        <a:t>Custos a suportar M€</a:t>
                      </a:r>
                      <a:endParaRPr lang="pt-PT" dirty="0"/>
                    </a:p>
                  </a:txBody>
                  <a:tcPr/>
                </a:tc>
                <a:tc>
                  <a:txBody>
                    <a:bodyPr/>
                    <a:lstStyle/>
                    <a:p>
                      <a:pPr algn="ctr"/>
                      <a:r>
                        <a:rPr lang="pt-PT" dirty="0" smtClean="0"/>
                        <a:t>% </a:t>
                      </a:r>
                      <a:r>
                        <a:rPr lang="pt-PT" dirty="0" err="1" smtClean="0"/>
                        <a:t>acabamento</a:t>
                      </a:r>
                      <a:endParaRPr lang="pt-PT" dirty="0"/>
                    </a:p>
                  </a:txBody>
                  <a:tcPr/>
                </a:tc>
                <a:tc>
                  <a:txBody>
                    <a:bodyPr/>
                    <a:lstStyle/>
                    <a:p>
                      <a:pPr algn="ctr"/>
                      <a:r>
                        <a:rPr lang="pt-PT" dirty="0" smtClean="0"/>
                        <a:t>Rédito</a:t>
                      </a:r>
                      <a:r>
                        <a:rPr lang="pt-PT" baseline="0" dirty="0" smtClean="0"/>
                        <a:t>s a reconhecer</a:t>
                      </a:r>
                      <a:endParaRPr lang="pt-PT" dirty="0"/>
                    </a:p>
                  </a:txBody>
                  <a:tcPr/>
                </a:tc>
              </a:tr>
              <a:tr h="370840">
                <a:tc>
                  <a:txBody>
                    <a:bodyPr/>
                    <a:lstStyle/>
                    <a:p>
                      <a:r>
                        <a:rPr lang="pt-PT" dirty="0" smtClean="0"/>
                        <a:t>200(N)</a:t>
                      </a:r>
                      <a:endParaRPr lang="pt-PT" dirty="0"/>
                    </a:p>
                  </a:txBody>
                  <a:tcPr/>
                </a:tc>
                <a:tc>
                  <a:txBody>
                    <a:bodyPr/>
                    <a:lstStyle/>
                    <a:p>
                      <a:pPr algn="ctr"/>
                      <a:r>
                        <a:rPr lang="pt-PT" dirty="0" smtClean="0"/>
                        <a:t>3.000</a:t>
                      </a:r>
                      <a:endParaRPr lang="pt-PT" dirty="0"/>
                    </a:p>
                  </a:txBody>
                  <a:tcPr/>
                </a:tc>
                <a:tc>
                  <a:txBody>
                    <a:bodyPr/>
                    <a:lstStyle/>
                    <a:p>
                      <a:pPr algn="ctr"/>
                      <a:r>
                        <a:rPr lang="pt-PT" dirty="0" smtClean="0"/>
                        <a:t>2.000</a:t>
                      </a:r>
                      <a:endParaRPr lang="pt-PT" dirty="0"/>
                    </a:p>
                  </a:txBody>
                  <a:tcPr/>
                </a:tc>
                <a:tc>
                  <a:txBody>
                    <a:bodyPr/>
                    <a:lstStyle/>
                    <a:p>
                      <a:r>
                        <a:rPr lang="pt-PT" dirty="0" smtClean="0"/>
                        <a:t>2.000/7.000 = 0,2857</a:t>
                      </a:r>
                      <a:endParaRPr lang="pt-PT" dirty="0"/>
                    </a:p>
                  </a:txBody>
                  <a:tcPr/>
                </a:tc>
                <a:tc>
                  <a:txBody>
                    <a:bodyPr/>
                    <a:lstStyle/>
                    <a:p>
                      <a:r>
                        <a:rPr lang="pt-PT" dirty="0" smtClean="0"/>
                        <a:t>10.000*0,2857</a:t>
                      </a:r>
                      <a:r>
                        <a:rPr lang="pt-PT" baseline="0" dirty="0" smtClean="0"/>
                        <a:t> </a:t>
                      </a:r>
                      <a:r>
                        <a:rPr lang="pt-PT" dirty="0" smtClean="0"/>
                        <a:t>= </a:t>
                      </a:r>
                    </a:p>
                    <a:p>
                      <a:r>
                        <a:rPr lang="pt-PT" dirty="0" smtClean="0"/>
                        <a:t>= 2.857</a:t>
                      </a:r>
                      <a:endParaRPr lang="pt-PT" dirty="0"/>
                    </a:p>
                  </a:txBody>
                  <a:tcPr/>
                </a:tc>
              </a:tr>
              <a:tr h="370840">
                <a:tc>
                  <a:txBody>
                    <a:bodyPr/>
                    <a:lstStyle/>
                    <a:p>
                      <a:r>
                        <a:rPr lang="pt-PT" dirty="0" smtClean="0"/>
                        <a:t>200(N+1)</a:t>
                      </a:r>
                      <a:endParaRPr lang="pt-PT" dirty="0"/>
                    </a:p>
                  </a:txBody>
                  <a:tcPr/>
                </a:tc>
                <a:tc>
                  <a:txBody>
                    <a:bodyPr/>
                    <a:lstStyle/>
                    <a:p>
                      <a:pPr algn="ctr"/>
                      <a:r>
                        <a:rPr lang="pt-PT" dirty="0" smtClean="0"/>
                        <a:t>3.000</a:t>
                      </a:r>
                      <a:endParaRPr lang="pt-PT" dirty="0"/>
                    </a:p>
                  </a:txBody>
                  <a:tcPr/>
                </a:tc>
                <a:tc>
                  <a:txBody>
                    <a:bodyPr/>
                    <a:lstStyle/>
                    <a:p>
                      <a:pPr algn="ctr"/>
                      <a:r>
                        <a:rPr lang="pt-PT" dirty="0" smtClean="0"/>
                        <a:t>2.500</a:t>
                      </a:r>
                      <a:endParaRPr lang="pt-PT" dirty="0"/>
                    </a:p>
                  </a:txBody>
                  <a:tcPr/>
                </a:tc>
                <a:tc>
                  <a:txBody>
                    <a:bodyPr/>
                    <a:lstStyle/>
                    <a:p>
                      <a:r>
                        <a:rPr lang="pt-PT" dirty="0" smtClean="0"/>
                        <a:t>4.500/7.000 =0,6429</a:t>
                      </a:r>
                      <a:endParaRPr lang="pt-PT" dirty="0"/>
                    </a:p>
                  </a:txBody>
                  <a:tcPr/>
                </a:tc>
                <a:tc>
                  <a:txBody>
                    <a:bodyPr/>
                    <a:lstStyle/>
                    <a:p>
                      <a:r>
                        <a:rPr lang="pt-PT" dirty="0" smtClean="0"/>
                        <a:t>10.000*0,6429 =</a:t>
                      </a:r>
                    </a:p>
                    <a:p>
                      <a:r>
                        <a:rPr lang="pt-PT" dirty="0" smtClean="0"/>
                        <a:t>=6.429</a:t>
                      </a:r>
                    </a:p>
                    <a:p>
                      <a:r>
                        <a:rPr lang="pt-PT" dirty="0" smtClean="0"/>
                        <a:t>6.429-2.857=</a:t>
                      </a:r>
                    </a:p>
                    <a:p>
                      <a:r>
                        <a:rPr lang="pt-PT" dirty="0" smtClean="0"/>
                        <a:t>=3.572</a:t>
                      </a:r>
                    </a:p>
                    <a:p>
                      <a:endParaRPr lang="pt-PT" dirty="0"/>
                    </a:p>
                  </a:txBody>
                  <a:tcPr/>
                </a:tc>
              </a:tr>
              <a:tr h="370840">
                <a:tc>
                  <a:txBody>
                    <a:bodyPr/>
                    <a:lstStyle/>
                    <a:p>
                      <a:r>
                        <a:rPr lang="pt-PT" dirty="0" smtClean="0"/>
                        <a:t>200(N+2)</a:t>
                      </a:r>
                      <a:endParaRPr lang="pt-PT" dirty="0"/>
                    </a:p>
                  </a:txBody>
                  <a:tcPr/>
                </a:tc>
                <a:tc>
                  <a:txBody>
                    <a:bodyPr/>
                    <a:lstStyle/>
                    <a:p>
                      <a:pPr algn="ctr"/>
                      <a:r>
                        <a:rPr lang="pt-PT" dirty="0" smtClean="0"/>
                        <a:t>3.000</a:t>
                      </a:r>
                      <a:endParaRPr lang="pt-PT" dirty="0"/>
                    </a:p>
                  </a:txBody>
                  <a:tcPr/>
                </a:tc>
                <a:tc>
                  <a:txBody>
                    <a:bodyPr/>
                    <a:lstStyle/>
                    <a:p>
                      <a:pPr algn="ctr"/>
                      <a:r>
                        <a:rPr lang="pt-PT" dirty="0" smtClean="0"/>
                        <a:t>2.400</a:t>
                      </a:r>
                      <a:endParaRPr lang="pt-PT" dirty="0"/>
                    </a:p>
                  </a:txBody>
                  <a:tcPr/>
                </a:tc>
                <a:tc>
                  <a:txBody>
                    <a:bodyPr/>
                    <a:lstStyle/>
                    <a:p>
                      <a:r>
                        <a:rPr lang="pt-PT" dirty="0" smtClean="0"/>
                        <a:t>6.900/7.000=0,9857</a:t>
                      </a:r>
                      <a:endParaRPr lang="pt-PT" dirty="0"/>
                    </a:p>
                  </a:txBody>
                  <a:tcPr/>
                </a:tc>
                <a:tc>
                  <a:txBody>
                    <a:bodyPr/>
                    <a:lstStyle/>
                    <a:p>
                      <a:r>
                        <a:rPr lang="pt-PT" dirty="0" smtClean="0"/>
                        <a:t>10.000*0,9857 =</a:t>
                      </a:r>
                    </a:p>
                    <a:p>
                      <a:r>
                        <a:rPr lang="pt-PT" dirty="0" smtClean="0"/>
                        <a:t>= 9.857</a:t>
                      </a:r>
                    </a:p>
                    <a:p>
                      <a:r>
                        <a:rPr lang="pt-PT" dirty="0" smtClean="0"/>
                        <a:t>9.857 – 6.429 = </a:t>
                      </a:r>
                    </a:p>
                    <a:p>
                      <a:r>
                        <a:rPr lang="pt-PT" dirty="0" smtClean="0"/>
                        <a:t>=</a:t>
                      </a:r>
                      <a:r>
                        <a:rPr lang="pt-PT" baseline="0" dirty="0" smtClean="0"/>
                        <a:t> 3.428</a:t>
                      </a:r>
                      <a:endParaRPr lang="pt-PT" dirty="0"/>
                    </a:p>
                  </a:txBody>
                  <a:tcPr/>
                </a:tc>
              </a:tr>
              <a:tr h="370840">
                <a:tc>
                  <a:txBody>
                    <a:bodyPr/>
                    <a:lstStyle/>
                    <a:p>
                      <a:r>
                        <a:rPr lang="pt-PT" dirty="0" smtClean="0"/>
                        <a:t>200(N+3)</a:t>
                      </a:r>
                      <a:endParaRPr lang="pt-PT" dirty="0"/>
                    </a:p>
                  </a:txBody>
                  <a:tcPr/>
                </a:tc>
                <a:tc>
                  <a:txBody>
                    <a:bodyPr/>
                    <a:lstStyle/>
                    <a:p>
                      <a:pPr algn="ctr"/>
                      <a:r>
                        <a:rPr lang="pt-PT" dirty="0" smtClean="0"/>
                        <a:t>1.000</a:t>
                      </a:r>
                      <a:endParaRPr lang="pt-PT" dirty="0"/>
                    </a:p>
                  </a:txBody>
                  <a:tcPr/>
                </a:tc>
                <a:tc>
                  <a:txBody>
                    <a:bodyPr/>
                    <a:lstStyle/>
                    <a:p>
                      <a:pPr algn="ctr"/>
                      <a:r>
                        <a:rPr lang="pt-PT" dirty="0" smtClean="0"/>
                        <a:t>100</a:t>
                      </a:r>
                      <a:endParaRPr lang="pt-PT" dirty="0"/>
                    </a:p>
                  </a:txBody>
                  <a:tcPr/>
                </a:tc>
                <a:tc>
                  <a:txBody>
                    <a:bodyPr/>
                    <a:lstStyle/>
                    <a:p>
                      <a:r>
                        <a:rPr lang="pt-PT" dirty="0" smtClean="0"/>
                        <a:t>7.000/7.000 = 1</a:t>
                      </a:r>
                      <a:endParaRPr lang="pt-PT" dirty="0"/>
                    </a:p>
                  </a:txBody>
                  <a:tcPr/>
                </a:tc>
                <a:tc>
                  <a:txBody>
                    <a:bodyPr/>
                    <a:lstStyle/>
                    <a:p>
                      <a:r>
                        <a:rPr lang="pt-PT" dirty="0" smtClean="0"/>
                        <a:t>10.000 – 9.857=</a:t>
                      </a:r>
                      <a:r>
                        <a:rPr lang="pt-PT" baseline="0" dirty="0" smtClean="0"/>
                        <a:t> 143</a:t>
                      </a:r>
                      <a:endParaRPr lang="pt-PT" dirty="0"/>
                    </a:p>
                  </a:txBody>
                  <a:tcPr/>
                </a:tc>
              </a:tr>
              <a:tr h="370840">
                <a:tc>
                  <a:txBody>
                    <a:bodyPr/>
                    <a:lstStyle/>
                    <a:p>
                      <a:r>
                        <a:rPr lang="pt-PT" dirty="0" smtClean="0"/>
                        <a:t>Total</a:t>
                      </a:r>
                      <a:endParaRPr lang="pt-PT" dirty="0"/>
                    </a:p>
                  </a:txBody>
                  <a:tcPr/>
                </a:tc>
                <a:tc>
                  <a:txBody>
                    <a:bodyPr/>
                    <a:lstStyle/>
                    <a:p>
                      <a:pPr algn="ctr"/>
                      <a:r>
                        <a:rPr lang="pt-PT" dirty="0" smtClean="0"/>
                        <a:t>10.000</a:t>
                      </a:r>
                      <a:endParaRPr lang="pt-PT" dirty="0"/>
                    </a:p>
                  </a:txBody>
                  <a:tcPr/>
                </a:tc>
                <a:tc>
                  <a:txBody>
                    <a:bodyPr/>
                    <a:lstStyle/>
                    <a:p>
                      <a:pPr algn="ctr"/>
                      <a:r>
                        <a:rPr lang="pt-PT" dirty="0" smtClean="0"/>
                        <a:t>7.000</a:t>
                      </a:r>
                      <a:endParaRPr lang="pt-PT" dirty="0"/>
                    </a:p>
                  </a:txBody>
                  <a:tcPr/>
                </a:tc>
                <a:tc>
                  <a:txBody>
                    <a:bodyPr/>
                    <a:lstStyle/>
                    <a:p>
                      <a:endParaRPr lang="pt-PT"/>
                    </a:p>
                  </a:txBody>
                  <a:tcPr/>
                </a:tc>
                <a:tc>
                  <a:txBody>
                    <a:bodyPr/>
                    <a:lstStyle/>
                    <a:p>
                      <a:r>
                        <a:rPr lang="pt-PT" dirty="0" smtClean="0"/>
                        <a:t>2.857+3.572+3428+143 = 10.000</a:t>
                      </a:r>
                      <a:endParaRPr lang="pt-PT" dirty="0"/>
                    </a:p>
                  </a:txBody>
                  <a:tcPr/>
                </a:tc>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72674B8D-7B9E-49C0-B345-AC52D9C8392B}" type="slidenum">
              <a:rPr lang="pt-PT"/>
              <a:pPr>
                <a:defRPr/>
              </a:pPr>
              <a:t>71</a:t>
            </a:fld>
            <a:endParaRPr lang="pt-PT"/>
          </a:p>
        </p:txBody>
      </p:sp>
      <p:sp>
        <p:nvSpPr>
          <p:cNvPr id="120835" name="Título 1"/>
          <p:cNvSpPr>
            <a:spLocks noGrp="1"/>
          </p:cNvSpPr>
          <p:nvPr>
            <p:ph type="title"/>
          </p:nvPr>
        </p:nvSpPr>
        <p:spPr/>
        <p:txBody>
          <a:bodyPr/>
          <a:lstStyle/>
          <a:p>
            <a:pPr eaLnBrk="1" hangingPunct="1"/>
            <a:r>
              <a:rPr lang="pt-PT" smtClean="0"/>
              <a:t>Questão 38</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6531597-074E-4843-BEA4-848B625BD26D}" type="slidenum">
              <a:rPr lang="pt-PT" sz="1200">
                <a:solidFill>
                  <a:schemeClr val="tx1">
                    <a:tint val="75000"/>
                  </a:schemeClr>
                </a:solidFill>
                <a:latin typeface="+mn-lt"/>
              </a:rPr>
              <a:pPr algn="r" fontAlgn="auto">
                <a:spcBef>
                  <a:spcPts val="0"/>
                </a:spcBef>
                <a:spcAft>
                  <a:spcPts val="0"/>
                </a:spcAft>
                <a:defRPr/>
              </a:pPr>
              <a:t>71</a:t>
            </a:fld>
            <a:endParaRPr lang="pt-PT" sz="1200" dirty="0">
              <a:solidFill>
                <a:schemeClr val="tx1">
                  <a:tint val="75000"/>
                </a:schemeClr>
              </a:solidFill>
              <a:latin typeface="+mn-lt"/>
            </a:endParaRPr>
          </a:p>
        </p:txBody>
      </p:sp>
      <p:sp>
        <p:nvSpPr>
          <p:cNvPr id="120838" name="Marcador de Posição de Conteúdo 5"/>
          <p:cNvSpPr>
            <a:spLocks noGrp="1"/>
          </p:cNvSpPr>
          <p:nvPr>
            <p:ph idx="1"/>
          </p:nvPr>
        </p:nvSpPr>
        <p:spPr/>
        <p:txBody>
          <a:bodyPr/>
          <a:lstStyle/>
          <a:p>
            <a:pPr algn="just" eaLnBrk="1" hangingPunct="1"/>
            <a:r>
              <a:rPr lang="pt-PT" sz="2400" smtClean="0"/>
              <a:t>A sociedade Gama, SA, tem vindo há vários anos a garantir aos seus trabalhadores um plano de participação nos lucros. Tal plano é profusamente anunciado pela empresa como um factor diferenciador da sua política de remunerações face às suas concorrentes.</a:t>
            </a:r>
          </a:p>
          <a:p>
            <a:pPr algn="just" eaLnBrk="1" hangingPunct="1"/>
            <a:r>
              <a:rPr lang="pt-PT" sz="2400" smtClean="0"/>
              <a:t>De acordo com aquele plano, o total dos pagamentos relativos à participação nos lucros será de 5% do lucro líquido, se não houver qualquer saída de pessoal durante o ano, ou, caso contrário, os pagamentos são reduzidos a 4% do lucro líquido. No exercício de 200(N) saíram da empresa 12 trabalhadores.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C05C9A52-3240-4EE8-BDA5-C8B1077459AD}" type="slidenum">
              <a:rPr lang="pt-PT"/>
              <a:pPr>
                <a:defRPr/>
              </a:pPr>
              <a:t>72</a:t>
            </a:fld>
            <a:endParaRPr lang="pt-PT"/>
          </a:p>
        </p:txBody>
      </p:sp>
      <p:sp>
        <p:nvSpPr>
          <p:cNvPr id="121859" name="Título 1"/>
          <p:cNvSpPr>
            <a:spLocks noGrp="1"/>
          </p:cNvSpPr>
          <p:nvPr>
            <p:ph type="title"/>
          </p:nvPr>
        </p:nvSpPr>
        <p:spPr/>
        <p:txBody>
          <a:bodyPr/>
          <a:lstStyle/>
          <a:p>
            <a:pPr eaLnBrk="1" hangingPunct="1"/>
            <a:r>
              <a:rPr lang="pt-PT" smtClean="0"/>
              <a:t>Questão 38</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21682B6D-483E-46E4-A0ED-5EFEA332C006}" type="slidenum">
              <a:rPr lang="pt-PT" sz="1200">
                <a:solidFill>
                  <a:schemeClr val="tx1">
                    <a:tint val="75000"/>
                  </a:schemeClr>
                </a:solidFill>
                <a:latin typeface="+mn-lt"/>
              </a:rPr>
              <a:pPr algn="r" fontAlgn="auto">
                <a:spcBef>
                  <a:spcPts val="0"/>
                </a:spcBef>
                <a:spcAft>
                  <a:spcPts val="0"/>
                </a:spcAft>
                <a:defRPr/>
              </a:pPr>
              <a:t>72</a:t>
            </a:fld>
            <a:endParaRPr lang="pt-PT" sz="1200" dirty="0">
              <a:solidFill>
                <a:schemeClr val="tx1">
                  <a:tint val="75000"/>
                </a:schemeClr>
              </a:solidFill>
              <a:latin typeface="+mn-lt"/>
            </a:endParaRPr>
          </a:p>
        </p:txBody>
      </p:sp>
      <p:sp>
        <p:nvSpPr>
          <p:cNvPr id="121862" name="Marcador de Posição de Conteúdo 5"/>
          <p:cNvSpPr>
            <a:spLocks noGrp="1"/>
          </p:cNvSpPr>
          <p:nvPr>
            <p:ph idx="1"/>
          </p:nvPr>
        </p:nvSpPr>
        <p:spPr/>
        <p:txBody>
          <a:bodyPr/>
          <a:lstStyle/>
          <a:p>
            <a:pPr algn="just" eaLnBrk="1" hangingPunct="1"/>
            <a:r>
              <a:rPr lang="pt-PT" sz="2400" smtClean="0"/>
              <a:t>A participação dos trabalhadores nos lucros da empresa deverá ser:</a:t>
            </a:r>
          </a:p>
          <a:p>
            <a:pPr algn="just" eaLnBrk="1" hangingPunct="1"/>
            <a:endParaRPr lang="pt-PT" sz="2400" smtClean="0"/>
          </a:p>
          <a:p>
            <a:pPr algn="just" eaLnBrk="1" hangingPunct="1"/>
            <a:r>
              <a:rPr lang="pt-PT" sz="2400" smtClean="0"/>
              <a:t>A) reconhecida como gasto e como passivo no exercício de 200(N).</a:t>
            </a:r>
          </a:p>
          <a:p>
            <a:pPr algn="just" eaLnBrk="1" hangingPunct="1"/>
            <a:r>
              <a:rPr lang="pt-PT" sz="2400" smtClean="0"/>
              <a:t>B) Reconhecida como distribuição dos resultados na data da Assembleia Geral de aprovação de contas.</a:t>
            </a:r>
          </a:p>
          <a:p>
            <a:pPr algn="just" eaLnBrk="1" hangingPunct="1"/>
            <a:r>
              <a:rPr lang="pt-PT" sz="2400" smtClean="0"/>
              <a:t>C) Reconhecida como distribuição dos resultados na data da aprovação das contas pelo Conselho de Administração.</a:t>
            </a:r>
          </a:p>
          <a:p>
            <a:pPr algn="just" eaLnBrk="1" hangingPunct="1"/>
            <a:r>
              <a:rPr lang="pt-PT" sz="2400" smtClean="0"/>
              <a:t>D) Reconhecida como gasto e como passivo no exercício de 200(N+1).</a:t>
            </a:r>
          </a:p>
        </p:txBody>
      </p:sp>
      <p:sp>
        <p:nvSpPr>
          <p:cNvPr id="7" name="Seta curvada à direita 6"/>
          <p:cNvSpPr/>
          <p:nvPr/>
        </p:nvSpPr>
        <p:spPr>
          <a:xfrm>
            <a:off x="0" y="2571750"/>
            <a:ext cx="1143000" cy="1214438"/>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16CEE693-E623-4B4B-AA33-C700CD311B57}" type="slidenum">
              <a:rPr lang="pt-PT"/>
              <a:pPr>
                <a:defRPr/>
              </a:pPr>
              <a:t>73</a:t>
            </a:fld>
            <a:endParaRPr lang="pt-PT"/>
          </a:p>
        </p:txBody>
      </p:sp>
      <p:sp>
        <p:nvSpPr>
          <p:cNvPr id="122883" name="Título 1"/>
          <p:cNvSpPr>
            <a:spLocks noGrp="1"/>
          </p:cNvSpPr>
          <p:nvPr>
            <p:ph type="title"/>
          </p:nvPr>
        </p:nvSpPr>
        <p:spPr/>
        <p:txBody>
          <a:bodyPr/>
          <a:lstStyle/>
          <a:p>
            <a:pPr eaLnBrk="1" hangingPunct="1"/>
            <a:r>
              <a:rPr lang="pt-PT" smtClean="0"/>
              <a:t>Questão 39</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DDDDDD67-A8B9-46A2-BF18-7E1E9FCB4602}" type="slidenum">
              <a:rPr lang="pt-PT" sz="1200">
                <a:solidFill>
                  <a:schemeClr val="tx1">
                    <a:tint val="75000"/>
                  </a:schemeClr>
                </a:solidFill>
                <a:latin typeface="+mn-lt"/>
              </a:rPr>
              <a:pPr algn="r" fontAlgn="auto">
                <a:spcBef>
                  <a:spcPts val="0"/>
                </a:spcBef>
                <a:spcAft>
                  <a:spcPts val="0"/>
                </a:spcAft>
                <a:defRPr/>
              </a:pPr>
              <a:t>73</a:t>
            </a:fld>
            <a:endParaRPr lang="pt-PT" sz="1200" dirty="0">
              <a:solidFill>
                <a:schemeClr val="tx1">
                  <a:tint val="75000"/>
                </a:schemeClr>
              </a:solidFill>
              <a:latin typeface="+mn-lt"/>
            </a:endParaRPr>
          </a:p>
        </p:txBody>
      </p:sp>
      <p:sp>
        <p:nvSpPr>
          <p:cNvPr id="122886" name="Marcador de Posição de Conteúdo 5"/>
          <p:cNvSpPr>
            <a:spLocks noGrp="1"/>
          </p:cNvSpPr>
          <p:nvPr>
            <p:ph idx="1"/>
          </p:nvPr>
        </p:nvSpPr>
        <p:spPr/>
        <p:txBody>
          <a:bodyPr/>
          <a:lstStyle/>
          <a:p>
            <a:pPr algn="just" eaLnBrk="1" hangingPunct="1"/>
            <a:r>
              <a:rPr lang="pt-PT" sz="2400" smtClean="0"/>
              <a:t>A sociedade Delta, SA, apresentou um resultado líquido do exercício de 200(N) de 2.250 M€. A análise das operações com acções pode ser sintetizada nos seguintes termos:</a:t>
            </a:r>
          </a:p>
        </p:txBody>
      </p:sp>
      <p:graphicFrame>
        <p:nvGraphicFramePr>
          <p:cNvPr id="8" name="Tabela 7"/>
          <p:cNvGraphicFramePr>
            <a:graphicFrameLocks noGrp="1"/>
          </p:cNvGraphicFramePr>
          <p:nvPr/>
        </p:nvGraphicFramePr>
        <p:xfrm>
          <a:off x="1071563" y="3286125"/>
          <a:ext cx="7858125" cy="2290763"/>
        </p:xfrm>
        <a:graphic>
          <a:graphicData uri="http://schemas.openxmlformats.org/drawingml/2006/table">
            <a:tbl>
              <a:tblPr firstRow="1" bandRow="1">
                <a:tableStyleId>{5C22544A-7EE6-4342-B048-85BDC9FD1C3A}</a:tableStyleId>
              </a:tblPr>
              <a:tblGrid>
                <a:gridCol w="1848984"/>
                <a:gridCol w="6009196"/>
              </a:tblGrid>
              <a:tr h="370840">
                <a:tc>
                  <a:txBody>
                    <a:bodyPr/>
                    <a:lstStyle/>
                    <a:p>
                      <a:r>
                        <a:rPr lang="pt-PT" dirty="0" smtClean="0"/>
                        <a:t>1. Jan. 200(N)</a:t>
                      </a:r>
                      <a:endParaRPr lang="pt-PT" dirty="0"/>
                    </a:p>
                  </a:txBody>
                  <a:tcPr/>
                </a:tc>
                <a:tc>
                  <a:txBody>
                    <a:bodyPr/>
                    <a:lstStyle/>
                    <a:p>
                      <a:r>
                        <a:rPr lang="pt-PT" dirty="0" smtClean="0"/>
                        <a:t>Capital – 40.000 M€, dividido</a:t>
                      </a:r>
                      <a:r>
                        <a:rPr lang="pt-PT" baseline="0" dirty="0" smtClean="0"/>
                        <a:t> em acções de valor nominal 1€</a:t>
                      </a:r>
                      <a:endParaRPr lang="pt-PT" dirty="0"/>
                    </a:p>
                  </a:txBody>
                  <a:tcPr/>
                </a:tc>
              </a:tr>
              <a:tr h="370840">
                <a:tc>
                  <a:txBody>
                    <a:bodyPr/>
                    <a:lstStyle/>
                    <a:p>
                      <a:r>
                        <a:rPr lang="pt-PT" dirty="0" smtClean="0"/>
                        <a:t>1. Abril 200 (N)</a:t>
                      </a:r>
                      <a:endParaRPr lang="pt-PT" dirty="0"/>
                    </a:p>
                  </a:txBody>
                  <a:tcPr/>
                </a:tc>
                <a:tc>
                  <a:txBody>
                    <a:bodyPr/>
                    <a:lstStyle/>
                    <a:p>
                      <a:r>
                        <a:rPr lang="pt-PT" dirty="0" smtClean="0"/>
                        <a:t>Aumento de capital social para 60.000 M€, com realização em dinheiro: 50% imediatamente</a:t>
                      </a:r>
                      <a:r>
                        <a:rPr lang="pt-PT" baseline="0" dirty="0" smtClean="0"/>
                        <a:t> e 50% após um ano.</a:t>
                      </a:r>
                      <a:endParaRPr lang="pt-PT" dirty="0"/>
                    </a:p>
                  </a:txBody>
                  <a:tcPr/>
                </a:tc>
              </a:tr>
              <a:tr h="370840">
                <a:tc>
                  <a:txBody>
                    <a:bodyPr/>
                    <a:lstStyle/>
                    <a:p>
                      <a:r>
                        <a:rPr lang="pt-PT" dirty="0" smtClean="0"/>
                        <a:t>1. Julho</a:t>
                      </a:r>
                      <a:r>
                        <a:rPr lang="pt-PT" baseline="0" dirty="0" smtClean="0"/>
                        <a:t> 200(N)</a:t>
                      </a:r>
                      <a:endParaRPr lang="pt-PT" dirty="0"/>
                    </a:p>
                  </a:txBody>
                  <a:tcPr/>
                </a:tc>
                <a:tc>
                  <a:txBody>
                    <a:bodyPr/>
                    <a:lstStyle/>
                    <a:p>
                      <a:r>
                        <a:rPr lang="pt-PT" dirty="0" smtClean="0"/>
                        <a:t>Aumento de capital, para 120.000M€, por incorporação de reservas</a:t>
                      </a:r>
                      <a:endParaRPr lang="pt-PT" dirty="0"/>
                    </a:p>
                  </a:txBody>
                  <a:tcPr/>
                </a:tc>
              </a:tr>
              <a:tr h="370840">
                <a:tc>
                  <a:txBody>
                    <a:bodyPr/>
                    <a:lstStyle/>
                    <a:p>
                      <a:r>
                        <a:rPr lang="pt-PT" dirty="0" smtClean="0"/>
                        <a:t>1. Outubro 200(N)</a:t>
                      </a:r>
                      <a:endParaRPr lang="pt-PT" dirty="0"/>
                    </a:p>
                  </a:txBody>
                  <a:tcPr/>
                </a:tc>
                <a:tc>
                  <a:txBody>
                    <a:bodyPr/>
                    <a:lstStyle/>
                    <a:p>
                      <a:r>
                        <a:rPr lang="pt-PT" dirty="0" smtClean="0"/>
                        <a:t>Aquisição de 10.000 acções próprias a 1,2€</a:t>
                      </a:r>
                      <a:endParaRPr lang="pt-PT" dirty="0"/>
                    </a:p>
                  </a:txBody>
                  <a:tcPr/>
                </a:tc>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10" name="Marcador de Posição do Número do Diapositivo 5"/>
          <p:cNvSpPr>
            <a:spLocks noGrp="1"/>
          </p:cNvSpPr>
          <p:nvPr>
            <p:ph type="sldNum" sz="quarter" idx="12"/>
          </p:nvPr>
        </p:nvSpPr>
        <p:spPr/>
        <p:txBody>
          <a:bodyPr/>
          <a:lstStyle/>
          <a:p>
            <a:pPr>
              <a:defRPr/>
            </a:pPr>
            <a:fld id="{3AD3F6D4-969C-4A72-A800-41ADC3379601}" type="slidenum">
              <a:rPr lang="pt-PT"/>
              <a:pPr>
                <a:defRPr/>
              </a:pPr>
              <a:t>74</a:t>
            </a:fld>
            <a:endParaRPr lang="pt-PT"/>
          </a:p>
        </p:txBody>
      </p:sp>
      <p:sp>
        <p:nvSpPr>
          <p:cNvPr id="123907" name="Título 1"/>
          <p:cNvSpPr>
            <a:spLocks noGrp="1"/>
          </p:cNvSpPr>
          <p:nvPr>
            <p:ph type="title"/>
          </p:nvPr>
        </p:nvSpPr>
        <p:spPr/>
        <p:txBody>
          <a:bodyPr/>
          <a:lstStyle/>
          <a:p>
            <a:pPr eaLnBrk="1" hangingPunct="1"/>
            <a:r>
              <a:rPr lang="pt-PT" smtClean="0"/>
              <a:t>Questão 39</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5E82B61-1246-41F7-B310-4219D0DE52D9}" type="slidenum">
              <a:rPr lang="pt-PT" sz="1200">
                <a:solidFill>
                  <a:schemeClr val="tx1">
                    <a:tint val="75000"/>
                  </a:schemeClr>
                </a:solidFill>
                <a:latin typeface="+mn-lt"/>
              </a:rPr>
              <a:pPr algn="r" fontAlgn="auto">
                <a:spcBef>
                  <a:spcPts val="0"/>
                </a:spcBef>
                <a:spcAft>
                  <a:spcPts val="0"/>
                </a:spcAft>
                <a:defRPr/>
              </a:pPr>
              <a:t>74</a:t>
            </a:fld>
            <a:endParaRPr lang="pt-PT" sz="1200" dirty="0">
              <a:solidFill>
                <a:schemeClr val="tx1">
                  <a:tint val="75000"/>
                </a:schemeClr>
              </a:solidFill>
              <a:latin typeface="+mn-lt"/>
            </a:endParaRPr>
          </a:p>
        </p:txBody>
      </p:sp>
      <p:sp>
        <p:nvSpPr>
          <p:cNvPr id="6" name="Marcador de Posição de Conteúdo 5"/>
          <p:cNvSpPr>
            <a:spLocks noGrp="1"/>
          </p:cNvSpPr>
          <p:nvPr>
            <p:ph idx="1"/>
          </p:nvPr>
        </p:nvSpPr>
        <p:spPr/>
        <p:txBody>
          <a:bodyPr rtlCol="0">
            <a:normAutofit lnSpcReduction="10000"/>
          </a:bodyPr>
          <a:lstStyle/>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r>
              <a:rPr lang="pt-PT" sz="2400" dirty="0" smtClean="0"/>
              <a:t>O resultado por acção básico de 200(N) é de:</a:t>
            </a:r>
          </a:p>
          <a:p>
            <a:pPr lvl="1" algn="just" eaLnBrk="1" fontAlgn="auto" hangingPunct="1">
              <a:spcAft>
                <a:spcPts val="0"/>
              </a:spcAft>
              <a:buFont typeface="Arial" pitchFamily="34" charset="0"/>
              <a:buChar char="–"/>
              <a:defRPr/>
            </a:pPr>
            <a:r>
              <a:rPr lang="pt-PT" sz="2000" dirty="0" smtClean="0"/>
              <a:t>A) 0,02€</a:t>
            </a:r>
          </a:p>
          <a:p>
            <a:pPr lvl="1" algn="just" eaLnBrk="1" fontAlgn="auto" hangingPunct="1">
              <a:spcAft>
                <a:spcPts val="0"/>
              </a:spcAft>
              <a:buFont typeface="Arial" pitchFamily="34" charset="0"/>
              <a:buChar char="–"/>
              <a:defRPr/>
            </a:pPr>
            <a:r>
              <a:rPr lang="pt-PT" sz="2000" dirty="0" smtClean="0"/>
              <a:t>B) 0,02045€</a:t>
            </a:r>
          </a:p>
          <a:p>
            <a:pPr lvl="1" algn="just" eaLnBrk="1" fontAlgn="auto" hangingPunct="1">
              <a:spcAft>
                <a:spcPts val="0"/>
              </a:spcAft>
              <a:buFont typeface="Arial" pitchFamily="34" charset="0"/>
              <a:buChar char="–"/>
              <a:defRPr/>
            </a:pPr>
            <a:r>
              <a:rPr lang="pt-PT" sz="2000" dirty="0" smtClean="0"/>
              <a:t>C) 0,027727€</a:t>
            </a:r>
          </a:p>
          <a:p>
            <a:pPr lvl="1" algn="just" eaLnBrk="1" fontAlgn="auto" hangingPunct="1">
              <a:spcAft>
                <a:spcPts val="0"/>
              </a:spcAft>
              <a:buFont typeface="Arial" pitchFamily="34" charset="0"/>
              <a:buChar char="–"/>
              <a:defRPr/>
            </a:pPr>
            <a:r>
              <a:rPr lang="pt-PT" sz="2000" dirty="0" smtClean="0"/>
              <a:t>D) nenhuma das anteriores</a:t>
            </a:r>
            <a:endParaRPr lang="pt-PT" sz="2000" dirty="0"/>
          </a:p>
        </p:txBody>
      </p:sp>
      <p:graphicFrame>
        <p:nvGraphicFramePr>
          <p:cNvPr id="8" name="Tabela 7"/>
          <p:cNvGraphicFramePr>
            <a:graphicFrameLocks noGrp="1"/>
          </p:cNvGraphicFramePr>
          <p:nvPr/>
        </p:nvGraphicFramePr>
        <p:xfrm>
          <a:off x="571500" y="1428750"/>
          <a:ext cx="7858125" cy="2290763"/>
        </p:xfrm>
        <a:graphic>
          <a:graphicData uri="http://schemas.openxmlformats.org/drawingml/2006/table">
            <a:tbl>
              <a:tblPr firstRow="1" bandRow="1">
                <a:tableStyleId>{5C22544A-7EE6-4342-B048-85BDC9FD1C3A}</a:tableStyleId>
              </a:tblPr>
              <a:tblGrid>
                <a:gridCol w="1848984"/>
                <a:gridCol w="6009196"/>
              </a:tblGrid>
              <a:tr h="370840">
                <a:tc>
                  <a:txBody>
                    <a:bodyPr/>
                    <a:lstStyle/>
                    <a:p>
                      <a:r>
                        <a:rPr lang="pt-PT" dirty="0" smtClean="0"/>
                        <a:t>1. Jan. 200(N)</a:t>
                      </a:r>
                      <a:endParaRPr lang="pt-PT" dirty="0"/>
                    </a:p>
                  </a:txBody>
                  <a:tcPr/>
                </a:tc>
                <a:tc>
                  <a:txBody>
                    <a:bodyPr/>
                    <a:lstStyle/>
                    <a:p>
                      <a:r>
                        <a:rPr lang="pt-PT" dirty="0" smtClean="0"/>
                        <a:t>Capital – 40.000 M€, dividido</a:t>
                      </a:r>
                      <a:r>
                        <a:rPr lang="pt-PT" baseline="0" dirty="0" smtClean="0"/>
                        <a:t> em acções de valor nominal 1€</a:t>
                      </a:r>
                      <a:endParaRPr lang="pt-PT" dirty="0"/>
                    </a:p>
                  </a:txBody>
                  <a:tcPr/>
                </a:tc>
              </a:tr>
              <a:tr h="370840">
                <a:tc>
                  <a:txBody>
                    <a:bodyPr/>
                    <a:lstStyle/>
                    <a:p>
                      <a:r>
                        <a:rPr lang="pt-PT" dirty="0" smtClean="0"/>
                        <a:t>1. Abril 200 (N)</a:t>
                      </a:r>
                      <a:endParaRPr lang="pt-PT" dirty="0"/>
                    </a:p>
                  </a:txBody>
                  <a:tcPr/>
                </a:tc>
                <a:tc>
                  <a:txBody>
                    <a:bodyPr/>
                    <a:lstStyle/>
                    <a:p>
                      <a:r>
                        <a:rPr lang="pt-PT" dirty="0" smtClean="0"/>
                        <a:t>Aumento de capital social para 60.000 M€, com realização em dinheiro: 50% imediatamente</a:t>
                      </a:r>
                      <a:r>
                        <a:rPr lang="pt-PT" baseline="0" dirty="0" smtClean="0"/>
                        <a:t> e 50% após um ano.</a:t>
                      </a:r>
                      <a:endParaRPr lang="pt-PT" dirty="0"/>
                    </a:p>
                  </a:txBody>
                  <a:tcPr/>
                </a:tc>
              </a:tr>
              <a:tr h="370840">
                <a:tc>
                  <a:txBody>
                    <a:bodyPr/>
                    <a:lstStyle/>
                    <a:p>
                      <a:r>
                        <a:rPr lang="pt-PT" dirty="0" smtClean="0"/>
                        <a:t>1. Julho</a:t>
                      </a:r>
                      <a:r>
                        <a:rPr lang="pt-PT" baseline="0" dirty="0" smtClean="0"/>
                        <a:t> 200(N)</a:t>
                      </a:r>
                      <a:endParaRPr lang="pt-PT" dirty="0"/>
                    </a:p>
                  </a:txBody>
                  <a:tcPr/>
                </a:tc>
                <a:tc>
                  <a:txBody>
                    <a:bodyPr/>
                    <a:lstStyle/>
                    <a:p>
                      <a:r>
                        <a:rPr lang="pt-PT" dirty="0" smtClean="0"/>
                        <a:t>Aumento de capital, para 120.000M€, por incorporação de reservas</a:t>
                      </a:r>
                      <a:endParaRPr lang="pt-PT" dirty="0"/>
                    </a:p>
                  </a:txBody>
                  <a:tcPr/>
                </a:tc>
              </a:tr>
              <a:tr h="370840">
                <a:tc>
                  <a:txBody>
                    <a:bodyPr/>
                    <a:lstStyle/>
                    <a:p>
                      <a:r>
                        <a:rPr lang="pt-PT" dirty="0" smtClean="0"/>
                        <a:t>1. Outubro 200(N)</a:t>
                      </a:r>
                      <a:endParaRPr lang="pt-PT" dirty="0"/>
                    </a:p>
                  </a:txBody>
                  <a:tcPr/>
                </a:tc>
                <a:tc>
                  <a:txBody>
                    <a:bodyPr/>
                    <a:lstStyle/>
                    <a:p>
                      <a:r>
                        <a:rPr lang="pt-PT" dirty="0" smtClean="0"/>
                        <a:t>Aquisição de 10.000 acções próprias a 1,2€</a:t>
                      </a:r>
                      <a:endParaRPr lang="pt-PT" dirty="0"/>
                    </a:p>
                  </a:txBody>
                  <a:tcPr/>
                </a:tc>
              </a:tr>
            </a:tbl>
          </a:graphicData>
        </a:graphic>
      </p:graphicFrame>
      <p:sp>
        <p:nvSpPr>
          <p:cNvPr id="7" name="Seta curvada à direita 6"/>
          <p:cNvSpPr/>
          <p:nvPr/>
        </p:nvSpPr>
        <p:spPr>
          <a:xfrm>
            <a:off x="642938" y="4429125"/>
            <a:ext cx="428625" cy="50006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5C68AD05-08B2-4F71-B7ED-58F489EFAF02}" type="slidenum">
              <a:rPr lang="pt-PT"/>
              <a:pPr>
                <a:defRPr/>
              </a:pPr>
              <a:t>75</a:t>
            </a:fld>
            <a:endParaRPr lang="pt-PT"/>
          </a:p>
        </p:txBody>
      </p:sp>
      <p:sp>
        <p:nvSpPr>
          <p:cNvPr id="124931" name="Título 1"/>
          <p:cNvSpPr>
            <a:spLocks noGrp="1"/>
          </p:cNvSpPr>
          <p:nvPr>
            <p:ph type="title"/>
          </p:nvPr>
        </p:nvSpPr>
        <p:spPr/>
        <p:txBody>
          <a:bodyPr/>
          <a:lstStyle/>
          <a:p>
            <a:pPr eaLnBrk="1" hangingPunct="1"/>
            <a:r>
              <a:rPr lang="pt-PT" smtClean="0"/>
              <a:t>Questão 40</a:t>
            </a:r>
          </a:p>
        </p:txBody>
      </p:sp>
      <p:sp>
        <p:nvSpPr>
          <p:cNvPr id="3" name="Marcador de Posição de Conteúdo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pt-PT" sz="2400" dirty="0" smtClean="0"/>
              <a:t>A sociedade Ómega, SA, possui um estabelecimento industrial que o Conselho de Administração considerou que deveria ser alienado. Para o efeito, constituiu uma equipa com o objectivo de estabelecer um plano para vender aquele equipamento e localizar potenciais compradores. Entre os trabalhos efectuados pela equipa, desenvolveu um programa de anúncios da venda e considera-se altamente provável que a mesma seja concretizada durante o próximo ano, por um montante de 2.300M€. Os gastos em que será necessário incorrer para proceder à venda do equipamento em questão estimam-se em 10% do produto da venda. A quantia escriturada do activo à data da decisão do Conselho de Administração era de 2.100 M€. </a:t>
            </a:r>
          </a:p>
          <a:p>
            <a:pPr eaLnBrk="1" fontAlgn="auto" hangingPunct="1">
              <a:spcAft>
                <a:spcPts val="0"/>
              </a:spcAft>
              <a:buFont typeface="Arial" pitchFamily="34" charset="0"/>
              <a:buNone/>
              <a:defRPr/>
            </a:pPr>
            <a:r>
              <a:rPr lang="pt-PT" sz="2400" dirty="0" smtClean="0"/>
              <a:t> </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A60B6136-9239-40C2-8DEB-22801A72CC71}" type="slidenum">
              <a:rPr lang="pt-PT" sz="1200">
                <a:solidFill>
                  <a:schemeClr val="tx1">
                    <a:tint val="75000"/>
                  </a:schemeClr>
                </a:solidFill>
                <a:latin typeface="+mn-lt"/>
              </a:rPr>
              <a:pPr algn="r" fontAlgn="auto">
                <a:spcBef>
                  <a:spcPts val="0"/>
                </a:spcBef>
                <a:spcAft>
                  <a:spcPts val="0"/>
                </a:spcAft>
                <a:defRPr/>
              </a:pPr>
              <a:t>75</a:t>
            </a:fld>
            <a:endParaRPr lang="pt-PT" sz="1200">
              <a:solidFill>
                <a:schemeClr val="tx1">
                  <a:tint val="75000"/>
                </a:schemeClr>
              </a:solidFill>
              <a:latin typeface="+mn-lt"/>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2DEA91C7-90A9-4EBC-8357-74E8E28D4E68}" type="slidenum">
              <a:rPr lang="pt-PT"/>
              <a:pPr>
                <a:defRPr/>
              </a:pPr>
              <a:t>76</a:t>
            </a:fld>
            <a:endParaRPr lang="pt-PT"/>
          </a:p>
        </p:txBody>
      </p:sp>
      <p:sp>
        <p:nvSpPr>
          <p:cNvPr id="125955" name="Título 1"/>
          <p:cNvSpPr>
            <a:spLocks noGrp="1"/>
          </p:cNvSpPr>
          <p:nvPr>
            <p:ph type="title"/>
          </p:nvPr>
        </p:nvSpPr>
        <p:spPr/>
        <p:txBody>
          <a:bodyPr/>
          <a:lstStyle/>
          <a:p>
            <a:pPr algn="l" eaLnBrk="1" hangingPunct="1"/>
            <a:r>
              <a:rPr lang="pt-PT" smtClean="0"/>
              <a:t>Questão 40</a:t>
            </a:r>
          </a:p>
        </p:txBody>
      </p:sp>
      <p:sp>
        <p:nvSpPr>
          <p:cNvPr id="3" name="Marcador de Posição de Conteúdo 2"/>
          <p:cNvSpPr>
            <a:spLocks noGrp="1"/>
          </p:cNvSpPr>
          <p:nvPr>
            <p:ph idx="1"/>
          </p:nvPr>
        </p:nvSpPr>
        <p:spPr/>
        <p:txBody>
          <a:bodyPr rtlCol="0">
            <a:normAutofit fontScale="92500"/>
          </a:bodyPr>
          <a:lstStyle/>
          <a:p>
            <a:pPr eaLnBrk="1" fontAlgn="auto" hangingPunct="1">
              <a:spcAft>
                <a:spcPts val="0"/>
              </a:spcAft>
              <a:buFont typeface="Arial" pitchFamily="34" charset="0"/>
              <a:buChar char="•"/>
              <a:defRPr/>
            </a:pPr>
            <a:r>
              <a:rPr lang="pt-PT" sz="2400" dirty="0" smtClean="0"/>
              <a:t>À data das primeiras demonstrações financeiras preparadas após a deliberação do Conselho de Administração, a empresa deve:</a:t>
            </a:r>
          </a:p>
          <a:p>
            <a:pPr eaLnBrk="1" fontAlgn="auto" hangingPunct="1">
              <a:spcAft>
                <a:spcPts val="0"/>
              </a:spcAft>
              <a:buFont typeface="Arial" pitchFamily="34" charset="0"/>
              <a:buChar char="•"/>
              <a:defRPr/>
            </a:pPr>
            <a:r>
              <a:rPr lang="pt-PT" sz="2400" dirty="0" smtClean="0"/>
              <a:t>A) Manter o activo classificado como activo fixo tangível e não reconhecer qualquer perda por imparidade, uma vez que o preço esperado de venda é superior à quantia escriturada do activo.</a:t>
            </a:r>
          </a:p>
          <a:p>
            <a:pPr eaLnBrk="1" fontAlgn="auto" hangingPunct="1">
              <a:spcAft>
                <a:spcPts val="0"/>
              </a:spcAft>
              <a:buFont typeface="Arial" pitchFamily="34" charset="0"/>
              <a:buChar char="•"/>
              <a:defRPr/>
            </a:pPr>
            <a:r>
              <a:rPr lang="pt-PT" sz="2400" dirty="0" smtClean="0"/>
              <a:t>B) Reclassificar o activo como “activo não corrente detido para venda” e valorizar o mesmo por 2.100 M€.</a:t>
            </a:r>
          </a:p>
          <a:p>
            <a:pPr eaLnBrk="1" fontAlgn="auto" hangingPunct="1">
              <a:spcAft>
                <a:spcPts val="0"/>
              </a:spcAft>
              <a:buFont typeface="Arial" pitchFamily="34" charset="0"/>
              <a:buChar char="•"/>
              <a:defRPr/>
            </a:pPr>
            <a:r>
              <a:rPr lang="pt-PT" sz="2400" dirty="0" smtClean="0"/>
              <a:t>C) Reclassificar o activo como “activo não corrente detido para venda” e valorizar o mesmo por 2.070 M€.</a:t>
            </a:r>
          </a:p>
          <a:p>
            <a:pPr eaLnBrk="1" fontAlgn="auto" hangingPunct="1">
              <a:spcAft>
                <a:spcPts val="0"/>
              </a:spcAft>
              <a:buFont typeface="Arial" pitchFamily="34" charset="0"/>
              <a:buChar char="•"/>
              <a:defRPr/>
            </a:pPr>
            <a:r>
              <a:rPr lang="pt-PT" sz="2400" dirty="0" smtClean="0"/>
              <a:t>D) Manter o activo classificado como activo fixo tangível e reconhecer uma perda por imparidade de 30 M€.</a:t>
            </a:r>
          </a:p>
          <a:p>
            <a:pPr eaLnBrk="1" fontAlgn="auto" hangingPunct="1">
              <a:spcAft>
                <a:spcPts val="0"/>
              </a:spcAft>
              <a:buFont typeface="Arial" pitchFamily="34" charset="0"/>
              <a:buChar char="•"/>
              <a:defRPr/>
            </a:pP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616AA5E-F604-4FFB-996B-517E0986D881}" type="slidenum">
              <a:rPr lang="pt-PT" sz="1200">
                <a:solidFill>
                  <a:schemeClr val="tx1">
                    <a:tint val="75000"/>
                  </a:schemeClr>
                </a:solidFill>
                <a:latin typeface="+mn-lt"/>
              </a:rPr>
              <a:pPr algn="r" fontAlgn="auto">
                <a:spcBef>
                  <a:spcPts val="0"/>
                </a:spcBef>
                <a:spcAft>
                  <a:spcPts val="0"/>
                </a:spcAft>
                <a:defRPr/>
              </a:pPr>
              <a:t>76</a:t>
            </a:fld>
            <a:endParaRPr lang="pt-PT" sz="1200">
              <a:solidFill>
                <a:schemeClr val="tx1">
                  <a:tint val="75000"/>
                </a:schemeClr>
              </a:solidFill>
              <a:latin typeface="+mn-lt"/>
            </a:endParaRPr>
          </a:p>
        </p:txBody>
      </p:sp>
      <p:sp>
        <p:nvSpPr>
          <p:cNvPr id="6" name="Seta curvada à direita 5"/>
          <p:cNvSpPr/>
          <p:nvPr/>
        </p:nvSpPr>
        <p:spPr>
          <a:xfrm>
            <a:off x="285750" y="4214813"/>
            <a:ext cx="428625" cy="785812"/>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
        <p:nvSpPr>
          <p:cNvPr id="125960" name="CaixaDeTexto 7"/>
          <p:cNvSpPr txBox="1">
            <a:spLocks noChangeArrowheads="1"/>
          </p:cNvSpPr>
          <p:nvPr/>
        </p:nvSpPr>
        <p:spPr bwMode="auto">
          <a:xfrm>
            <a:off x="4714875" y="357188"/>
            <a:ext cx="3579813" cy="646112"/>
          </a:xfrm>
          <a:prstGeom prst="rect">
            <a:avLst/>
          </a:prstGeom>
          <a:noFill/>
          <a:ln w="9525">
            <a:noFill/>
            <a:miter lim="800000"/>
            <a:headEnd/>
            <a:tailEnd/>
          </a:ln>
        </p:spPr>
        <p:txBody>
          <a:bodyPr>
            <a:spAutoFit/>
          </a:bodyPr>
          <a:lstStyle/>
          <a:p>
            <a:r>
              <a:rPr lang="pt-PT">
                <a:latin typeface="Calibri" pitchFamily="34" charset="0"/>
              </a:rPr>
              <a:t>2.300 * 0,1 = 230</a:t>
            </a:r>
          </a:p>
          <a:p>
            <a:r>
              <a:rPr lang="pt-PT">
                <a:latin typeface="Calibri" pitchFamily="34" charset="0"/>
              </a:rPr>
              <a:t>2.300 - 230 = 2.070</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746EABF9-9C56-4603-BAE2-898A8F6FEDFE}" type="slidenum">
              <a:rPr lang="pt-PT"/>
              <a:pPr>
                <a:defRPr/>
              </a:pPr>
              <a:t>77</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sp>
        <p:nvSpPr>
          <p:cNvPr id="3" name="Marcador de Posição de Conteúdo 2"/>
          <p:cNvSpPr>
            <a:spLocks noGrp="1"/>
          </p:cNvSpPr>
          <p:nvPr>
            <p:ph idx="1"/>
          </p:nvPr>
        </p:nvSpPr>
        <p:spPr/>
        <p:txBody>
          <a:bodyPr rtlCol="0">
            <a:normAutofit lnSpcReduction="10000"/>
          </a:bodyPr>
          <a:lstStyle/>
          <a:p>
            <a:pPr algn="ctr" eaLnBrk="1" fontAlgn="auto" hangingPunct="1">
              <a:spcAft>
                <a:spcPts val="0"/>
              </a:spcAft>
              <a:buFont typeface="Arial" pitchFamily="34" charset="0"/>
              <a:buChar char="•"/>
              <a:defRPr/>
            </a:pPr>
            <a:r>
              <a:rPr lang="pt-PT" sz="2400" b="1" u="sng" dirty="0" smtClean="0"/>
              <a:t>ACTIVOS NÃO CORRENTES DETIDOS PARA VENDA E UNIDADES OPERACIONAIS DESCONTINUADAS</a:t>
            </a:r>
          </a:p>
          <a:p>
            <a:pPr algn="ctr" eaLnBrk="1" fontAlgn="auto" hangingPunct="1">
              <a:spcAft>
                <a:spcPts val="0"/>
              </a:spcAft>
              <a:buFont typeface="Arial" pitchFamily="34" charset="0"/>
              <a:buChar char="•"/>
              <a:defRPr/>
            </a:pPr>
            <a:endParaRPr lang="pt-PT" sz="2400" b="1" u="sng" dirty="0" smtClean="0"/>
          </a:p>
          <a:p>
            <a:pPr algn="ctr" eaLnBrk="1" fontAlgn="auto" hangingPunct="1">
              <a:spcAft>
                <a:spcPts val="0"/>
              </a:spcAft>
              <a:buFont typeface="Arial" pitchFamily="34" charset="0"/>
              <a:buChar char="•"/>
              <a:defRPr/>
            </a:pPr>
            <a:r>
              <a:rPr lang="pt-PT" sz="2400" b="1" u="sng" dirty="0" smtClean="0"/>
              <a:t>Tem como objectivo especificar:</a:t>
            </a:r>
          </a:p>
          <a:p>
            <a:pPr algn="just" eaLnBrk="1" fontAlgn="auto" hangingPunct="1">
              <a:spcAft>
                <a:spcPts val="0"/>
              </a:spcAft>
              <a:buFont typeface="Arial" pitchFamily="34" charset="0"/>
              <a:buChar char="•"/>
              <a:defRPr/>
            </a:pPr>
            <a:r>
              <a:rPr lang="pt-PT" sz="2400" dirty="0" smtClean="0"/>
              <a:t>A contabilização dos activos detidos para venda,  e</a:t>
            </a:r>
          </a:p>
          <a:p>
            <a:pPr algn="just" eaLnBrk="1" fontAlgn="auto" hangingPunct="1">
              <a:spcAft>
                <a:spcPts val="0"/>
              </a:spcAft>
              <a:buFont typeface="Arial" pitchFamily="34" charset="0"/>
              <a:buChar char="•"/>
              <a:defRPr/>
            </a:pPr>
            <a:r>
              <a:rPr lang="pt-PT" sz="2400" dirty="0" smtClean="0"/>
              <a:t>A apresentação e divulgação de operações descontinuadas</a:t>
            </a:r>
          </a:p>
          <a:p>
            <a:pPr algn="just" eaLnBrk="1" fontAlgn="auto" hangingPunct="1">
              <a:spcAft>
                <a:spcPts val="0"/>
              </a:spcAft>
              <a:buFont typeface="Arial" pitchFamily="34" charset="0"/>
              <a:buChar char="•"/>
              <a:defRPr/>
            </a:pPr>
            <a:endParaRPr lang="pt-PT" sz="2400" dirty="0" smtClean="0"/>
          </a:p>
          <a:p>
            <a:pPr algn="just" eaLnBrk="1" fontAlgn="auto" hangingPunct="1">
              <a:spcAft>
                <a:spcPts val="0"/>
              </a:spcAft>
              <a:buFont typeface="Arial" pitchFamily="34" charset="0"/>
              <a:buChar char="•"/>
              <a:defRPr/>
            </a:pPr>
            <a:r>
              <a:rPr lang="pt-PT" sz="2400" dirty="0" smtClean="0"/>
              <a:t>Segundo a NCRF 8, os activos não correntes (ou grupos para alienação) devem ser classificados como definidos para venda, caso o seu valor contabilístico venha a ser recuperado, principalmente, através da sua venda e não pelo seu uso continuado.</a:t>
            </a:r>
          </a:p>
          <a:p>
            <a:pPr algn="just" eaLnBrk="1" fontAlgn="auto" hangingPunct="1">
              <a:spcAft>
                <a:spcPts val="0"/>
              </a:spcAft>
              <a:buFont typeface="Arial" pitchFamily="34" charset="0"/>
              <a:buNone/>
              <a:defRPr/>
            </a:pPr>
            <a:endParaRPr lang="pt-PT" sz="2400" dirty="0" smtClean="0"/>
          </a:p>
          <a:p>
            <a:pPr algn="just" eaLnBrk="1" fontAlgn="auto" hangingPunct="1">
              <a:spcAft>
                <a:spcPts val="0"/>
              </a:spcAft>
              <a:buFont typeface="Arial" pitchFamily="34" charset="0"/>
              <a:buChar char="•"/>
              <a:defRPr/>
            </a:pP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5C9B169-1DFD-4BDD-9D79-EBC9371343E5}" type="slidenum">
              <a:rPr lang="pt-PT" sz="1200">
                <a:solidFill>
                  <a:schemeClr val="tx1">
                    <a:tint val="75000"/>
                  </a:schemeClr>
                </a:solidFill>
                <a:latin typeface="+mn-lt"/>
              </a:rPr>
              <a:pPr algn="r" fontAlgn="auto">
                <a:spcBef>
                  <a:spcPts val="0"/>
                </a:spcBef>
                <a:spcAft>
                  <a:spcPts val="0"/>
                </a:spcAft>
                <a:defRPr/>
              </a:pPr>
              <a:t>77</a:t>
            </a:fld>
            <a:endParaRPr lang="pt-PT" sz="1200" dirty="0">
              <a:solidFill>
                <a:schemeClr val="tx1">
                  <a:tint val="75000"/>
                </a:schemeClr>
              </a:solidFill>
              <a:latin typeface="+mn-lt"/>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589E4B0C-13B8-4B66-92E6-1B63D49F000C}" type="slidenum">
              <a:rPr lang="pt-PT"/>
              <a:pPr>
                <a:defRPr/>
              </a:pPr>
              <a:t>78</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sp>
        <p:nvSpPr>
          <p:cNvPr id="3" name="Marcador de Posição de Conteúdo 2"/>
          <p:cNvSpPr>
            <a:spLocks noGrp="1"/>
          </p:cNvSpPr>
          <p:nvPr>
            <p:ph idx="1"/>
          </p:nvPr>
        </p:nvSpPr>
        <p:spPr/>
        <p:txBody>
          <a:bodyPr rtlCol="0">
            <a:normAutofit fontScale="85000" lnSpcReduction="20000"/>
          </a:bodyPr>
          <a:lstStyle/>
          <a:p>
            <a:pPr algn="ctr" eaLnBrk="1" fontAlgn="auto" hangingPunct="1">
              <a:spcAft>
                <a:spcPts val="0"/>
              </a:spcAft>
              <a:buFont typeface="Arial" pitchFamily="34" charset="0"/>
              <a:buChar char="•"/>
              <a:defRPr/>
            </a:pPr>
            <a:r>
              <a:rPr lang="pt-PT" sz="2400" b="1" u="sng" dirty="0" smtClean="0"/>
              <a:t>ACTIVOS NÃO CORRENTES DETIDOS PARA VENDA E UNIDADES OPERACIONAIS DESCONTINUADAS</a:t>
            </a:r>
          </a:p>
          <a:p>
            <a:pPr algn="ctr" eaLnBrk="1" fontAlgn="auto" hangingPunct="1">
              <a:spcAft>
                <a:spcPts val="0"/>
              </a:spcAft>
              <a:buFont typeface="Arial" pitchFamily="34" charset="0"/>
              <a:buChar char="•"/>
              <a:defRPr/>
            </a:pPr>
            <a:endParaRPr lang="pt-PT" sz="2400" b="1" u="sng" dirty="0" smtClean="0"/>
          </a:p>
          <a:p>
            <a:pPr algn="just" eaLnBrk="1" fontAlgn="auto" hangingPunct="1">
              <a:spcAft>
                <a:spcPts val="0"/>
              </a:spcAft>
              <a:buFont typeface="Arial" pitchFamily="34" charset="0"/>
              <a:buChar char="•"/>
              <a:defRPr/>
            </a:pPr>
            <a:r>
              <a:rPr lang="pt-PT" sz="2400" dirty="0" smtClean="0"/>
              <a:t>Foi criada uma nova rubrica no Balanço: Activos não correntes detidos para venda. A transferência para esta rubrica deve apenas acontecer quando o activo esteja disponível para venda imediata na sua condição actual e a sua venda seja altamente provável.</a:t>
            </a:r>
          </a:p>
          <a:p>
            <a:pPr algn="just" eaLnBrk="1" fontAlgn="auto" hangingPunct="1">
              <a:spcAft>
                <a:spcPts val="0"/>
              </a:spcAft>
              <a:buFont typeface="Arial" pitchFamily="34" charset="0"/>
              <a:buChar char="•"/>
              <a:defRPr/>
            </a:pPr>
            <a:r>
              <a:rPr lang="pt-PT" sz="2400" dirty="0" smtClean="0"/>
              <a:t>A NCRF especifica que a venda é considerada altamente provável quando os gestores têm um plano para venda do activo, identificação do comprador e finalização da operação e esse plano se tenha já iniciado. A venda deverá ser concretizada no prazo de um ano após a data da classificação, excepto se o atraso for originado por eventos ou circunstâncias fora do controlo da entidade e existir evidência suficiente de que a entidade continua comprometida com o seu plano de venda.</a:t>
            </a:r>
          </a:p>
          <a:p>
            <a:pPr algn="just" eaLnBrk="1" fontAlgn="auto" hangingPunct="1">
              <a:spcAft>
                <a:spcPts val="0"/>
              </a:spcAft>
              <a:buFont typeface="Arial" pitchFamily="34" charset="0"/>
              <a:buChar char="•"/>
              <a:defRPr/>
            </a:pPr>
            <a:r>
              <a:rPr lang="pt-PT" sz="2400" dirty="0" smtClean="0"/>
              <a:t>Caso o activo de longo prazo não se destine a venda, mas sim a abate, não poderá ser classificado nesta nova categoria, uma vez que não se destina a venda.</a:t>
            </a:r>
            <a:endParaRPr lang="pt-PT" sz="2400" dirty="0"/>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9FB0F72C-8615-401B-94EB-4F1734B72FFD}" type="slidenum">
              <a:rPr lang="pt-PT" sz="1200">
                <a:solidFill>
                  <a:schemeClr val="tx1">
                    <a:tint val="75000"/>
                  </a:schemeClr>
                </a:solidFill>
                <a:latin typeface="+mn-lt"/>
              </a:rPr>
              <a:pPr algn="r" fontAlgn="auto">
                <a:spcBef>
                  <a:spcPts val="0"/>
                </a:spcBef>
                <a:spcAft>
                  <a:spcPts val="0"/>
                </a:spcAft>
                <a:defRPr/>
              </a:pPr>
              <a:t>78</a:t>
            </a:fld>
            <a:endParaRPr lang="pt-PT" sz="1200" dirty="0">
              <a:solidFill>
                <a:schemeClr val="tx1">
                  <a:tint val="75000"/>
                </a:schemeClr>
              </a:solidFill>
              <a:latin typeface="+mn-lt"/>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4B1E5A8D-9A5A-48E6-BAB1-8B8C2E766CAB}" type="slidenum">
              <a:rPr lang="pt-PT"/>
              <a:pPr>
                <a:defRPr/>
              </a:pPr>
              <a:t>79</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sp>
        <p:nvSpPr>
          <p:cNvPr id="3" name="Marcador de Posição de Conteúdo 2"/>
          <p:cNvSpPr>
            <a:spLocks noGrp="1"/>
          </p:cNvSpPr>
          <p:nvPr>
            <p:ph idx="1"/>
          </p:nvPr>
        </p:nvSpPr>
        <p:spPr/>
        <p:txBody>
          <a:bodyPr rtlCol="0">
            <a:normAutofit fontScale="92500" lnSpcReduction="10000"/>
          </a:bodyPr>
          <a:lstStyle/>
          <a:p>
            <a:pPr algn="ctr" eaLnBrk="1" fontAlgn="auto" hangingPunct="1">
              <a:spcAft>
                <a:spcPts val="0"/>
              </a:spcAft>
              <a:buFont typeface="Arial" pitchFamily="34" charset="0"/>
              <a:buChar char="•"/>
              <a:defRPr/>
            </a:pPr>
            <a:r>
              <a:rPr lang="pt-PT" sz="2400" b="1" u="sng" dirty="0" smtClean="0"/>
              <a:t>ACTIVOS NÃO CORRENTES DETIDOS PARA VENDA E UNIDADES OPERACIONAIS DESCONTINUADAS – Mensuração</a:t>
            </a:r>
          </a:p>
          <a:p>
            <a:pPr algn="just" eaLnBrk="1" fontAlgn="auto" hangingPunct="1">
              <a:spcAft>
                <a:spcPts val="0"/>
              </a:spcAft>
              <a:buFont typeface="Arial" pitchFamily="34" charset="0"/>
              <a:buChar char="•"/>
              <a:defRPr/>
            </a:pPr>
            <a:r>
              <a:rPr lang="pt-PT" sz="2400" dirty="0" smtClean="0"/>
              <a:t>Um activo não corrente detido para venda deve ser mensurado ao mais baixo entre o seu valor líquido contabilístico e o seu justo valor, deduzido dos custos para vender.</a:t>
            </a:r>
          </a:p>
          <a:p>
            <a:pPr algn="just" eaLnBrk="1" fontAlgn="auto" hangingPunct="1">
              <a:spcAft>
                <a:spcPts val="0"/>
              </a:spcAft>
              <a:buFont typeface="Arial" pitchFamily="34" charset="0"/>
              <a:buChar char="•"/>
              <a:defRPr/>
            </a:pPr>
            <a:r>
              <a:rPr lang="pt-PT" sz="2400" dirty="0" smtClean="0"/>
              <a:t>Caso o valor líquido contabilístico exceda o valor de realização, deverá ser reconhecida uma perda por imparidade. Se subsequentemente, o valor de realização aumentar, a perda por imparidade será revertida, isto é reconhece-se um ganho no período. No entanto, esse ganho é limitado ao montante das perdas por imparidade reconhecidas no passado. Desta forma, poderá apenas ser reposto o anterior valor contabilístico.</a:t>
            </a:r>
          </a:p>
          <a:p>
            <a:pPr algn="just" eaLnBrk="1" fontAlgn="auto" hangingPunct="1">
              <a:spcAft>
                <a:spcPts val="0"/>
              </a:spcAft>
              <a:buFont typeface="Arial" pitchFamily="34" charset="0"/>
              <a:buChar char="•"/>
              <a:defRPr/>
            </a:pPr>
            <a:r>
              <a:rPr lang="pt-PT" sz="2400" dirty="0" smtClean="0"/>
              <a:t>Um activo detido para venda não deve ser objecto de depreciação ou amortização.</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9593D40-EEFC-4534-8FF8-BCE82E0E2459}" type="slidenum">
              <a:rPr lang="pt-PT" sz="1200">
                <a:solidFill>
                  <a:schemeClr val="tx1">
                    <a:tint val="75000"/>
                  </a:schemeClr>
                </a:solidFill>
                <a:latin typeface="+mn-lt"/>
              </a:rPr>
              <a:pPr algn="r" fontAlgn="auto">
                <a:spcBef>
                  <a:spcPts val="0"/>
                </a:spcBef>
                <a:spcAft>
                  <a:spcPts val="0"/>
                </a:spcAft>
                <a:defRPr/>
              </a:pPr>
              <a:t>79</a:t>
            </a:fld>
            <a:endParaRPr lang="pt-PT" sz="1200" dirty="0">
              <a:solidFill>
                <a:schemeClr val="tx1">
                  <a:tint val="75000"/>
                </a:schemeClr>
              </a:solidFill>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9" name="Marcador de Posição do Número do Diapositivo 5"/>
          <p:cNvSpPr>
            <a:spLocks noGrp="1"/>
          </p:cNvSpPr>
          <p:nvPr>
            <p:ph type="sldNum" sz="quarter" idx="12"/>
          </p:nvPr>
        </p:nvSpPr>
        <p:spPr/>
        <p:txBody>
          <a:bodyPr/>
          <a:lstStyle/>
          <a:p>
            <a:pPr>
              <a:defRPr/>
            </a:pPr>
            <a:fld id="{6D997AE6-5EDD-451C-AC4E-1B1D310B567F}" type="slidenum">
              <a:rPr lang="pt-PT"/>
              <a:pPr>
                <a:defRPr/>
              </a:pPr>
              <a:t>8</a:t>
            </a:fld>
            <a:endParaRPr lang="pt-PT"/>
          </a:p>
        </p:txBody>
      </p:sp>
      <p:sp>
        <p:nvSpPr>
          <p:cNvPr id="26627" name="Marcador de Posição de Conteúdo 2"/>
          <p:cNvSpPr>
            <a:spLocks noGrp="1"/>
          </p:cNvSpPr>
          <p:nvPr>
            <p:ph idx="1"/>
          </p:nvPr>
        </p:nvSpPr>
        <p:spPr>
          <a:xfrm>
            <a:off x="457200" y="571500"/>
            <a:ext cx="8229600" cy="5554663"/>
          </a:xfrm>
        </p:spPr>
        <p:txBody>
          <a:bodyPr/>
          <a:lstStyle/>
          <a:p>
            <a:pPr algn="just"/>
            <a:r>
              <a:rPr lang="pt-PT" sz="2400" smtClean="0"/>
              <a:t>A escritura de compra e venda do armazém foi efetuada no prazo previsto contratualmente, tendo a All-Clean Lda. recorrido ao financiamento através de uma locação financeira. O valor financiado correspondeu exclusivamente à diferença entre o preço do imóvel e o valor já pago através do sinal.</a:t>
            </a:r>
          </a:p>
          <a:p>
            <a:pPr algn="just"/>
            <a:r>
              <a:rPr lang="pt-PT" sz="2400" smtClean="0"/>
              <a:t>QUESTÃO 5.:</a:t>
            </a:r>
          </a:p>
          <a:p>
            <a:pPr algn="just"/>
            <a:r>
              <a:rPr lang="pt-PT" sz="2400" smtClean="0"/>
              <a:t>A escritura da compra e venda do imóvel e a celebração do contrato de locação financeira foram efectuadas no mesmo dia. Nesta data:</a:t>
            </a:r>
          </a:p>
          <a:p>
            <a:endParaRPr lang="pt-PT" sz="2400" smtClean="0"/>
          </a:p>
        </p:txBody>
      </p:sp>
      <p:sp>
        <p:nvSpPr>
          <p:cNvPr id="4" name="Marcador de Posição do Rodapé 3"/>
          <p:cNvSpPr txBox="1">
            <a:spLocks noGrp="1"/>
          </p:cNvSpPr>
          <p:nvPr/>
        </p:nvSpPr>
        <p:spPr>
          <a:xfrm>
            <a:off x="5076825" y="6021388"/>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E04784B5-ED3C-4057-9E8E-6467D95E16F8}" type="slidenum">
              <a:rPr lang="pt-PT" sz="1200">
                <a:solidFill>
                  <a:schemeClr val="tx1">
                    <a:tint val="75000"/>
                  </a:schemeClr>
                </a:solidFill>
                <a:latin typeface="+mn-lt"/>
              </a:rPr>
              <a:pPr algn="r" fontAlgn="auto">
                <a:spcBef>
                  <a:spcPts val="0"/>
                </a:spcBef>
                <a:spcAft>
                  <a:spcPts val="0"/>
                </a:spcAft>
                <a:defRPr/>
              </a:pPr>
              <a:t>8</a:t>
            </a:fld>
            <a:endParaRPr lang="pt-PT" sz="1200">
              <a:solidFill>
                <a:schemeClr val="tx1">
                  <a:tint val="75000"/>
                </a:schemeClr>
              </a:solidFill>
              <a:latin typeface="+mn-lt"/>
            </a:endParaRPr>
          </a:p>
        </p:txBody>
      </p:sp>
      <p:pic>
        <p:nvPicPr>
          <p:cNvPr id="26630"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6381750"/>
            <a:ext cx="24987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7" name="Marcador de Posição do Número do Diapositivo 5"/>
          <p:cNvSpPr>
            <a:spLocks noGrp="1"/>
          </p:cNvSpPr>
          <p:nvPr>
            <p:ph type="sldNum" sz="quarter" idx="12"/>
          </p:nvPr>
        </p:nvSpPr>
        <p:spPr/>
        <p:txBody>
          <a:bodyPr/>
          <a:lstStyle/>
          <a:p>
            <a:pPr>
              <a:defRPr/>
            </a:pPr>
            <a:fld id="{ADBBA649-9A94-4929-9170-0B9721FBFB97}" type="slidenum">
              <a:rPr lang="pt-PT"/>
              <a:pPr>
                <a:defRPr/>
              </a:pPr>
              <a:t>80</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sp>
        <p:nvSpPr>
          <p:cNvPr id="3" name="Marcador de Posição de Conteúdo 2"/>
          <p:cNvSpPr>
            <a:spLocks noGrp="1"/>
          </p:cNvSpPr>
          <p:nvPr>
            <p:ph idx="1"/>
          </p:nvPr>
        </p:nvSpPr>
        <p:spPr/>
        <p:txBody>
          <a:bodyPr rtlCol="0">
            <a:normAutofit lnSpcReduction="10000"/>
          </a:bodyPr>
          <a:lstStyle/>
          <a:p>
            <a:pPr algn="ctr" eaLnBrk="1" fontAlgn="auto" hangingPunct="1">
              <a:spcAft>
                <a:spcPts val="0"/>
              </a:spcAft>
              <a:buFont typeface="Arial" pitchFamily="34" charset="0"/>
              <a:buChar char="•"/>
              <a:defRPr/>
            </a:pPr>
            <a:r>
              <a:rPr lang="pt-PT" sz="2400" b="1" u="sng" dirty="0" smtClean="0"/>
              <a:t>ACTIVOS NÃO CORRENTES DETIDOS PARA VENDA E UNIDADES OPERACIONAIS DESCONTINUADAS – Mensuração</a:t>
            </a:r>
          </a:p>
          <a:p>
            <a:pPr algn="just" eaLnBrk="1" fontAlgn="auto" hangingPunct="1">
              <a:spcAft>
                <a:spcPts val="0"/>
              </a:spcAft>
              <a:buFont typeface="Arial" pitchFamily="34" charset="0"/>
              <a:buChar char="•"/>
              <a:defRPr/>
            </a:pPr>
            <a:r>
              <a:rPr lang="pt-PT" sz="2400" dirty="0" smtClean="0"/>
              <a:t>Um activo que deixe de cumprir  os critérios para classificação como activo não corrente detido para venda deverá ser reclassificado para a correspondente categoria que melhor reflecte o seu uso. Nesse caso, segundo a NCRF , o referido activo deverá ser mensurado pelo mais baixo entre:</a:t>
            </a:r>
          </a:p>
          <a:p>
            <a:pPr lvl="1" algn="just" eaLnBrk="1" fontAlgn="auto" hangingPunct="1">
              <a:spcAft>
                <a:spcPts val="0"/>
              </a:spcAft>
              <a:buFont typeface="Arial" pitchFamily="34" charset="0"/>
              <a:buChar char="–"/>
              <a:defRPr/>
            </a:pPr>
            <a:r>
              <a:rPr lang="pt-PT" sz="2000" dirty="0" smtClean="0"/>
              <a:t>O seu valor líquido contabilístico antes de ser classificado como detido para venda, ajustado pela depreciação, amortização ou reavaliações que teriam sido efectuadas caso o activo não tivesse sido classificado como detido para venda; e</a:t>
            </a:r>
          </a:p>
          <a:p>
            <a:pPr lvl="1" algn="just" eaLnBrk="1" fontAlgn="auto" hangingPunct="1">
              <a:spcAft>
                <a:spcPts val="0"/>
              </a:spcAft>
              <a:buFont typeface="Arial" pitchFamily="34" charset="0"/>
              <a:buChar char="–"/>
              <a:defRPr/>
            </a:pPr>
            <a:r>
              <a:rPr lang="pt-PT" sz="2000" dirty="0" smtClean="0"/>
              <a:t>O seu valor recuperável na data da decisão de não se proceder à sua venda.</a:t>
            </a:r>
          </a:p>
        </p:txBody>
      </p:sp>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4DEAB96C-1C9F-4A66-9114-062EBB3DD9B9}" type="slidenum">
              <a:rPr lang="pt-PT" sz="1200">
                <a:solidFill>
                  <a:schemeClr val="tx1">
                    <a:tint val="75000"/>
                  </a:schemeClr>
                </a:solidFill>
                <a:latin typeface="+mn-lt"/>
              </a:rPr>
              <a:pPr algn="r" fontAlgn="auto">
                <a:spcBef>
                  <a:spcPts val="0"/>
                </a:spcBef>
                <a:spcAft>
                  <a:spcPts val="0"/>
                </a:spcAft>
                <a:defRPr/>
              </a:pPr>
              <a:t>80</a:t>
            </a:fld>
            <a:endParaRPr lang="pt-PT" sz="1200" dirty="0">
              <a:solidFill>
                <a:schemeClr val="tx1">
                  <a:tint val="75000"/>
                </a:schemeClr>
              </a:solidFill>
              <a:latin typeface="+mn-l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Marcador de Posição do Rodapé 4"/>
          <p:cNvSpPr>
            <a:spLocks noGrp="1"/>
          </p:cNvSpPr>
          <p:nvPr>
            <p:ph type="ftr" sz="quarter" idx="11"/>
          </p:nvPr>
        </p:nvSpPr>
        <p:spPr bwMode="auto">
          <a:noFill/>
          <a:ln>
            <a:miter lim="800000"/>
            <a:headEnd/>
            <a:tailEnd/>
          </a:ln>
        </p:spPr>
        <p:txBody>
          <a:bodyPr/>
          <a:lstStyle/>
          <a:p>
            <a:r>
              <a:rPr lang="pt-PT" smtClean="0"/>
              <a:t>Francisca Guiomar 2010</a:t>
            </a:r>
          </a:p>
        </p:txBody>
      </p:sp>
      <p:sp>
        <p:nvSpPr>
          <p:cNvPr id="8" name="Marcador de Posição do Número do Diapositivo 5"/>
          <p:cNvSpPr>
            <a:spLocks noGrp="1"/>
          </p:cNvSpPr>
          <p:nvPr>
            <p:ph type="sldNum" sz="quarter" idx="12"/>
          </p:nvPr>
        </p:nvSpPr>
        <p:spPr/>
        <p:txBody>
          <a:bodyPr/>
          <a:lstStyle/>
          <a:p>
            <a:pPr>
              <a:defRPr/>
            </a:pPr>
            <a:fld id="{377B5572-D3B1-46C0-AF44-3D284743EE8A}" type="slidenum">
              <a:rPr lang="pt-PT"/>
              <a:pPr>
                <a:defRPr/>
              </a:pPr>
              <a:t>81</a:t>
            </a:fld>
            <a:endParaRPr lang="pt-PT"/>
          </a:p>
        </p:txBody>
      </p:sp>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dirty="0" smtClean="0"/>
              <a:t>Questão 40</a:t>
            </a:r>
            <a:br>
              <a:rPr lang="pt-PT" dirty="0" smtClean="0"/>
            </a:br>
            <a:r>
              <a:rPr lang="pt-PT" dirty="0" smtClean="0"/>
              <a:t>NCRF – 8 / IFRS 5</a:t>
            </a:r>
            <a:endParaRPr lang="pt-PT" dirty="0"/>
          </a:p>
        </p:txBody>
      </p:sp>
      <p:graphicFrame>
        <p:nvGraphicFramePr>
          <p:cNvPr id="6" name="Marcador de Posição de Conteúdo 5"/>
          <p:cNvGraphicFramePr>
            <a:graphicFrameLocks noGrp="1"/>
          </p:cNvGraphicFramePr>
          <p:nvPr>
            <p:ph idx="1"/>
          </p:nvPr>
        </p:nvGraphicFramePr>
        <p:xfrm>
          <a:off x="214313" y="857250"/>
          <a:ext cx="8643937" cy="5275263"/>
        </p:xfrm>
        <a:graphic>
          <a:graphicData uri="http://schemas.openxmlformats.org/drawingml/2006/table">
            <a:tbl>
              <a:tblPr firstRow="1" bandRow="1">
                <a:tableStyleId>{5C22544A-7EE6-4342-B048-85BDC9FD1C3A}</a:tableStyleId>
              </a:tblPr>
              <a:tblGrid>
                <a:gridCol w="2881333"/>
                <a:gridCol w="2881333"/>
                <a:gridCol w="2881333"/>
              </a:tblGrid>
              <a:tr h="885828">
                <a:tc>
                  <a:txBody>
                    <a:bodyPr/>
                    <a:lstStyle/>
                    <a:p>
                      <a:endParaRPr lang="pt-PT" sz="2400" dirty="0"/>
                    </a:p>
                  </a:txBody>
                  <a:tcPr/>
                </a:tc>
                <a:tc>
                  <a:txBody>
                    <a:bodyPr/>
                    <a:lstStyle/>
                    <a:p>
                      <a:r>
                        <a:rPr lang="pt-PT" sz="2400" dirty="0" smtClean="0"/>
                        <a:t>SITUAÇÃO</a:t>
                      </a:r>
                      <a:r>
                        <a:rPr lang="pt-PT" sz="2400" baseline="0" dirty="0" smtClean="0"/>
                        <a:t> INICIAL</a:t>
                      </a:r>
                      <a:endParaRPr lang="pt-PT" sz="2400" dirty="0"/>
                    </a:p>
                  </a:txBody>
                  <a:tcPr/>
                </a:tc>
                <a:tc>
                  <a:txBody>
                    <a:bodyPr/>
                    <a:lstStyle/>
                    <a:p>
                      <a:r>
                        <a:rPr lang="pt-PT" sz="2400" dirty="0" smtClean="0"/>
                        <a:t>SITUAÇÃO ACTUAL</a:t>
                      </a:r>
                      <a:endParaRPr lang="pt-PT" sz="2400" dirty="0"/>
                    </a:p>
                  </a:txBody>
                  <a:tcPr/>
                </a:tc>
              </a:tr>
              <a:tr h="370840">
                <a:tc>
                  <a:txBody>
                    <a:bodyPr/>
                    <a:lstStyle/>
                    <a:p>
                      <a:r>
                        <a:rPr lang="pt-PT" sz="2400" dirty="0" smtClean="0"/>
                        <a:t>RECUPERAÇÃO DO ACTIVO</a:t>
                      </a:r>
                      <a:endParaRPr lang="pt-PT" sz="2400" dirty="0"/>
                    </a:p>
                  </a:txBody>
                  <a:tcPr/>
                </a:tc>
                <a:tc>
                  <a:txBody>
                    <a:bodyPr/>
                    <a:lstStyle/>
                    <a:p>
                      <a:r>
                        <a:rPr lang="pt-PT" sz="2400" dirty="0" smtClean="0"/>
                        <a:t>PELO SEU USO</a:t>
                      </a:r>
                      <a:endParaRPr lang="pt-PT" sz="2400" dirty="0"/>
                    </a:p>
                  </a:txBody>
                  <a:tcPr/>
                </a:tc>
                <a:tc>
                  <a:txBody>
                    <a:bodyPr/>
                    <a:lstStyle/>
                    <a:p>
                      <a:r>
                        <a:rPr lang="pt-PT" sz="2400" dirty="0" smtClean="0"/>
                        <a:t>PELA SUA VENDA</a:t>
                      </a:r>
                      <a:endParaRPr lang="pt-PT" sz="2400" dirty="0"/>
                    </a:p>
                  </a:txBody>
                  <a:tcPr/>
                </a:tc>
              </a:tr>
              <a:tr h="370840">
                <a:tc>
                  <a:txBody>
                    <a:bodyPr/>
                    <a:lstStyle/>
                    <a:p>
                      <a:r>
                        <a:rPr lang="pt-PT" sz="2400" dirty="0" smtClean="0"/>
                        <a:t>APRESENTAÇÃO</a:t>
                      </a:r>
                      <a:endParaRPr lang="pt-PT" sz="2400" dirty="0"/>
                    </a:p>
                  </a:txBody>
                  <a:tcPr/>
                </a:tc>
                <a:tc>
                  <a:txBody>
                    <a:bodyPr/>
                    <a:lstStyle/>
                    <a:p>
                      <a:r>
                        <a:rPr lang="pt-PT" sz="2400" dirty="0" smtClean="0"/>
                        <a:t>ACTIVO IMOBILIZADO</a:t>
                      </a:r>
                      <a:endParaRPr lang="pt-PT" sz="2400" dirty="0"/>
                    </a:p>
                  </a:txBody>
                  <a:tcPr/>
                </a:tc>
                <a:tc>
                  <a:txBody>
                    <a:bodyPr/>
                    <a:lstStyle/>
                    <a:p>
                      <a:r>
                        <a:rPr lang="pt-PT" sz="2400" dirty="0" smtClean="0"/>
                        <a:t>ACTIVO NÃO CORRENTE DETIDO PARA VENDA</a:t>
                      </a:r>
                      <a:endParaRPr lang="pt-PT" sz="2400" dirty="0"/>
                    </a:p>
                  </a:txBody>
                  <a:tcPr/>
                </a:tc>
              </a:tr>
              <a:tr h="370840">
                <a:tc>
                  <a:txBody>
                    <a:bodyPr/>
                    <a:lstStyle/>
                    <a:p>
                      <a:r>
                        <a:rPr lang="pt-PT" sz="2400" dirty="0" smtClean="0"/>
                        <a:t>MENSURAÇÃO</a:t>
                      </a:r>
                      <a:endParaRPr lang="pt-PT" sz="2400" dirty="0"/>
                    </a:p>
                  </a:txBody>
                  <a:tcPr/>
                </a:tc>
                <a:tc>
                  <a:txBody>
                    <a:bodyPr/>
                    <a:lstStyle/>
                    <a:p>
                      <a:r>
                        <a:rPr lang="pt-PT" sz="2400" dirty="0" smtClean="0"/>
                        <a:t>CUSTO OU JUSTO VALOR</a:t>
                      </a:r>
                      <a:endParaRPr lang="pt-PT" sz="2400" dirty="0"/>
                    </a:p>
                  </a:txBody>
                  <a:tcPr/>
                </a:tc>
                <a:tc>
                  <a:txBody>
                    <a:bodyPr/>
                    <a:lstStyle/>
                    <a:p>
                      <a:r>
                        <a:rPr lang="pt-PT" sz="2400" dirty="0" smtClean="0"/>
                        <a:t>MENOR ENTRE CUSTO E VALOR LÍQUIDO REALIZÁVEL </a:t>
                      </a:r>
                      <a:endParaRPr lang="pt-PT" sz="2400" dirty="0"/>
                    </a:p>
                  </a:txBody>
                  <a:tcPr/>
                </a:tc>
              </a:tr>
              <a:tr h="370840">
                <a:tc>
                  <a:txBody>
                    <a:bodyPr/>
                    <a:lstStyle/>
                    <a:p>
                      <a:r>
                        <a:rPr lang="pt-PT" sz="2400" dirty="0" smtClean="0"/>
                        <a:t>DEPRECIAÇÃO OU AMORTIZAÇÃO</a:t>
                      </a:r>
                      <a:endParaRPr lang="pt-PT" sz="2400" dirty="0"/>
                    </a:p>
                  </a:txBody>
                  <a:tcPr/>
                </a:tc>
                <a:tc>
                  <a:txBody>
                    <a:bodyPr/>
                    <a:lstStyle/>
                    <a:p>
                      <a:r>
                        <a:rPr lang="pt-PT" sz="2400" dirty="0" smtClean="0"/>
                        <a:t>EFECTUAM-SE DEPRECIAÇÕES OU AMORTIZAÇÕES</a:t>
                      </a:r>
                      <a:endParaRPr lang="pt-PT" sz="2400" dirty="0"/>
                    </a:p>
                  </a:txBody>
                  <a:tcPr/>
                </a:tc>
                <a:tc>
                  <a:txBody>
                    <a:bodyPr/>
                    <a:lstStyle/>
                    <a:p>
                      <a:r>
                        <a:rPr lang="pt-PT" sz="2400" dirty="0" smtClean="0"/>
                        <a:t>NÃO É DEPRECIÁVEL OU AMORTIZÁVEL</a:t>
                      </a:r>
                      <a:endParaRPr lang="pt-PT" sz="2400" dirty="0"/>
                    </a:p>
                  </a:txBody>
                  <a:tcPr/>
                </a:tc>
              </a:tr>
            </a:tbl>
          </a:graphicData>
        </a:graphic>
      </p:graphicFrame>
      <p:sp>
        <p:nvSpPr>
          <p:cNvPr id="4" name="Marcador de Posição do Rodapé 3"/>
          <p:cNvSpPr txBox="1">
            <a:spLocks noGrp="1"/>
          </p:cNvSpPr>
          <p:nvPr/>
        </p:nvSpPr>
        <p:spPr>
          <a:xfrm>
            <a:off x="3124200" y="6356350"/>
            <a:ext cx="2895600" cy="365125"/>
          </a:xfrm>
          <a:prstGeom prst="rect">
            <a:avLst/>
          </a:prstGeom>
          <a:noFill/>
        </p:spPr>
        <p:txBody>
          <a:bodyPr anchor="ctr"/>
          <a:lstStyle/>
          <a:p>
            <a:pPr algn="ctr" fontAlgn="auto">
              <a:spcBef>
                <a:spcPts val="0"/>
              </a:spcBef>
              <a:spcAft>
                <a:spcPts val="0"/>
              </a:spcAft>
              <a:defRPr/>
            </a:pPr>
            <a:r>
              <a:rPr lang="pt-PT" sz="120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7469358-9AB5-4D7B-BA75-76E85A885148}" type="slidenum">
              <a:rPr lang="pt-PT" sz="1200">
                <a:solidFill>
                  <a:schemeClr val="tx1">
                    <a:tint val="75000"/>
                  </a:schemeClr>
                </a:solidFill>
                <a:latin typeface="+mn-lt"/>
              </a:rPr>
              <a:pPr algn="r" fontAlgn="auto">
                <a:spcBef>
                  <a:spcPts val="0"/>
                </a:spcBef>
                <a:spcAft>
                  <a:spcPts val="0"/>
                </a:spcAft>
                <a:defRPr/>
              </a:pPr>
              <a:t>81</a:t>
            </a:fld>
            <a:endParaRPr lang="pt-PT" sz="1200" dirty="0">
              <a:solidFill>
                <a:schemeClr val="tx1">
                  <a:tint val="75000"/>
                </a:schemeClr>
              </a:solidFill>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Marcador de Posição do Rodapé 4"/>
          <p:cNvSpPr txBox="1">
            <a:spLocks noGrp="1"/>
          </p:cNvSpPr>
          <p:nvPr/>
        </p:nvSpPr>
        <p:spPr bwMode="auto">
          <a:xfrm>
            <a:off x="3124200" y="6356350"/>
            <a:ext cx="2895600" cy="365125"/>
          </a:xfrm>
          <a:prstGeom prst="rect">
            <a:avLst/>
          </a:prstGeom>
          <a:noFill/>
          <a:ln w="9525">
            <a:noFill/>
            <a:miter lim="800000"/>
            <a:headEnd/>
            <a:tailEnd/>
          </a:ln>
        </p:spPr>
        <p:txBody>
          <a:bodyPr anchor="ctr"/>
          <a:lstStyle/>
          <a:p>
            <a:pPr algn="ctr"/>
            <a:r>
              <a:rPr lang="pt-PT" sz="1200">
                <a:solidFill>
                  <a:srgbClr val="898989"/>
                </a:solidFill>
                <a:latin typeface="Calibri" pitchFamily="34" charset="0"/>
              </a:rPr>
              <a:t>Francisca Guiomar 2010</a:t>
            </a:r>
          </a:p>
        </p:txBody>
      </p:sp>
      <p:sp>
        <p:nvSpPr>
          <p:cNvPr id="9" name="Marcador de Posição do Número do Diapositivo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3D13C2E1-7783-4250-9689-CF502833A712}" type="slidenum">
              <a:rPr lang="pt-PT" sz="1200">
                <a:solidFill>
                  <a:schemeClr val="tx1">
                    <a:tint val="75000"/>
                  </a:schemeClr>
                </a:solidFill>
                <a:latin typeface="+mn-lt"/>
              </a:rPr>
              <a:pPr algn="r" fontAlgn="auto">
                <a:spcBef>
                  <a:spcPts val="0"/>
                </a:spcBef>
                <a:spcAft>
                  <a:spcPts val="0"/>
                </a:spcAft>
                <a:defRPr/>
              </a:pPr>
              <a:t>9</a:t>
            </a:fld>
            <a:endParaRPr lang="pt-PT" sz="1200">
              <a:solidFill>
                <a:schemeClr val="tx1">
                  <a:tint val="75000"/>
                </a:schemeClr>
              </a:solidFill>
              <a:latin typeface="+mn-lt"/>
            </a:endParaRPr>
          </a:p>
        </p:txBody>
      </p:sp>
      <p:sp>
        <p:nvSpPr>
          <p:cNvPr id="28675" name="Marcador de Posição de Conteúdo 2"/>
          <p:cNvSpPr>
            <a:spLocks noGrp="1"/>
          </p:cNvSpPr>
          <p:nvPr>
            <p:ph idx="4294967295"/>
          </p:nvPr>
        </p:nvSpPr>
        <p:spPr>
          <a:xfrm>
            <a:off x="179388" y="188913"/>
            <a:ext cx="8507412" cy="5937250"/>
          </a:xfrm>
        </p:spPr>
        <p:txBody>
          <a:bodyPr/>
          <a:lstStyle/>
          <a:p>
            <a:pPr algn="just"/>
            <a:r>
              <a:rPr lang="pt-PT" sz="2000" smtClean="0"/>
              <a:t>QUESTÃO 5.:</a:t>
            </a:r>
          </a:p>
          <a:p>
            <a:pPr algn="just"/>
            <a:r>
              <a:rPr lang="pt-PT" sz="2000" smtClean="0"/>
              <a:t>A escritura da compra e venda do imóvel e a celebração do contrato de locação QUESTÃO 5.:</a:t>
            </a:r>
          </a:p>
          <a:p>
            <a:pPr algn="just"/>
            <a:r>
              <a:rPr lang="pt-PT" sz="2000" smtClean="0"/>
              <a:t>A escritura da compra e venda do imóvel e a celebração do contrato de locação financeira foram efectuadas no mesmo dia. Nesta data:</a:t>
            </a:r>
          </a:p>
          <a:p>
            <a:pPr algn="just"/>
            <a:r>
              <a:rPr lang="pt-PT" sz="2000" smtClean="0"/>
              <a:t>a) A All-Clean Lda. deverá registar no ativo, a débito das contas 421-Propriedades de Investimento-Terrenos e recursos naturais e 422-Propriedades de Investimento- Edifícios e outras construções as quantias de 132.500 euros e 397.500 euros respectivamente.</a:t>
            </a:r>
          </a:p>
          <a:p>
            <a:pPr algn="just"/>
            <a:r>
              <a:rPr lang="pt-PT" sz="2000" smtClean="0"/>
              <a:t>b) A All-Clean Lda. deverá registar no ativo, a débito das contas 431-Ativos Fixos Tangíveis-Terrenos e recursos naturais e 432-Ativos Fixos Tangíveis-Edifícios e outras construções as quantias de 132.500 euros e 397.500 euros respectivamente.</a:t>
            </a:r>
          </a:p>
          <a:p>
            <a:pPr algn="just"/>
            <a:r>
              <a:rPr lang="pt-PT" sz="2000" smtClean="0"/>
              <a:t>c) A All-Clean Lda. deverá registar no seu ativo, a débito da conta 432-Ativos Fixos Tangíveis-Edifícios e outras construções, a quantia de 400.000.</a:t>
            </a:r>
          </a:p>
          <a:p>
            <a:pPr algn="just"/>
            <a:r>
              <a:rPr lang="pt-PT" sz="2000" smtClean="0"/>
              <a:t>d) A All-Clean Lda. deverá registar no seu passivo, a crédito da conta 27-Outras Contas a receber e a pagar, a quantia de 400.000 euros.</a:t>
            </a:r>
          </a:p>
        </p:txBody>
      </p:sp>
      <p:sp>
        <p:nvSpPr>
          <p:cNvPr id="4" name="Marcador de Posição do Rodapé 3"/>
          <p:cNvSpPr txBox="1">
            <a:spLocks noGrp="1"/>
          </p:cNvSpPr>
          <p:nvPr/>
        </p:nvSpPr>
        <p:spPr>
          <a:xfrm>
            <a:off x="5076825" y="6021388"/>
            <a:ext cx="2895600" cy="365125"/>
          </a:xfrm>
          <a:prstGeom prst="rect">
            <a:avLst/>
          </a:prstGeom>
          <a:noFill/>
        </p:spPr>
        <p:txBody>
          <a:bodyPr anchor="ctr"/>
          <a:lstStyle/>
          <a:p>
            <a:pPr algn="ctr" fontAlgn="auto">
              <a:spcBef>
                <a:spcPts val="0"/>
              </a:spcBef>
              <a:spcAft>
                <a:spcPts val="0"/>
              </a:spcAft>
              <a:defRPr/>
            </a:pPr>
            <a:r>
              <a:rPr lang="pt-PT" sz="1200" dirty="0">
                <a:solidFill>
                  <a:schemeClr val="tx1">
                    <a:tint val="75000"/>
                  </a:schemeClr>
                </a:solidFill>
                <a:latin typeface="+mn-lt"/>
              </a:rPr>
              <a:t>Francisca Guiomar 2010</a:t>
            </a:r>
          </a:p>
        </p:txBody>
      </p:sp>
      <p:sp>
        <p:nvSpPr>
          <p:cNvPr id="5" name="Marcador de Posição do Número do Diapositivo 4"/>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05FC708F-FDC4-4B11-949C-040E5A0815FA}" type="slidenum">
              <a:rPr lang="pt-PT" sz="1200">
                <a:solidFill>
                  <a:schemeClr val="tx1">
                    <a:tint val="75000"/>
                  </a:schemeClr>
                </a:solidFill>
                <a:latin typeface="+mn-lt"/>
              </a:rPr>
              <a:pPr algn="r" fontAlgn="auto">
                <a:spcBef>
                  <a:spcPts val="0"/>
                </a:spcBef>
                <a:spcAft>
                  <a:spcPts val="0"/>
                </a:spcAft>
                <a:defRPr/>
              </a:pPr>
              <a:t>9</a:t>
            </a:fld>
            <a:endParaRPr lang="pt-PT" sz="1200">
              <a:solidFill>
                <a:schemeClr val="tx1">
                  <a:tint val="75000"/>
                </a:schemeClr>
              </a:solidFill>
              <a:latin typeface="+mn-lt"/>
            </a:endParaRPr>
          </a:p>
        </p:txBody>
      </p:sp>
      <p:pic>
        <p:nvPicPr>
          <p:cNvPr id="28678" name="Picture 6" descr="CITEFORMA - Centro de Formação Profissional dos Trabalhadores de Escritório, Comércio, Serviços e Novas Tecnologias">
            <a:hlinkClick r:id="rId3"/>
          </p:cNvPr>
          <p:cNvPicPr>
            <a:picLocks noChangeAspect="1" noChangeArrowheads="1"/>
          </p:cNvPicPr>
          <p:nvPr/>
        </p:nvPicPr>
        <p:blipFill>
          <a:blip r:embed="rId4" r:link="rId5" cstate="print"/>
          <a:srcRect/>
          <a:stretch>
            <a:fillRect/>
          </a:stretch>
        </p:blipFill>
        <p:spPr bwMode="auto">
          <a:xfrm>
            <a:off x="214313" y="6381750"/>
            <a:ext cx="2498725" cy="476250"/>
          </a:xfrm>
          <a:prstGeom prst="rect">
            <a:avLst/>
          </a:prstGeom>
          <a:noFill/>
          <a:ln w="9525">
            <a:noFill/>
            <a:miter lim="800000"/>
            <a:headEnd/>
            <a:tailEnd/>
          </a:ln>
        </p:spPr>
      </p:pic>
      <p:sp>
        <p:nvSpPr>
          <p:cNvPr id="7" name="Seta curvada à direita 6"/>
          <p:cNvSpPr/>
          <p:nvPr/>
        </p:nvSpPr>
        <p:spPr>
          <a:xfrm>
            <a:off x="250825" y="3141663"/>
            <a:ext cx="265113" cy="496887"/>
          </a:xfrm>
          <a:prstGeom prst="curvedRightArrow">
            <a:avLst>
              <a:gd name="adj1" fmla="val 5000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PT">
              <a:solidFill>
                <a:schemeClr val="tx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1389</TotalTime>
  <Words>8217</Words>
  <Application>Microsoft Office PowerPoint</Application>
  <PresentationFormat>Apresentação no Ecrã (4:3)</PresentationFormat>
  <Paragraphs>956</Paragraphs>
  <Slides>81</Slides>
  <Notes>40</Notes>
  <HiddenSlides>0</HiddenSlides>
  <MMClips>0</MMClips>
  <ScaleCrop>false</ScaleCrop>
  <HeadingPairs>
    <vt:vector size="4" baseType="variant">
      <vt:variant>
        <vt:lpstr>Tema</vt:lpstr>
      </vt:variant>
      <vt:variant>
        <vt:i4>1</vt:i4>
      </vt:variant>
      <vt:variant>
        <vt:lpstr>Títulos dos diapositivos</vt:lpstr>
      </vt:variant>
      <vt:variant>
        <vt:i4>81</vt:i4>
      </vt:variant>
    </vt:vector>
  </HeadingPairs>
  <TitlesOfParts>
    <vt:vector size="82" baseType="lpstr">
      <vt:lpstr>Tema do Office</vt:lpstr>
      <vt:lpstr>Exame CTOC</vt:lpstr>
      <vt:lpstr>Diapositivo 2</vt:lpstr>
      <vt:lpstr>Diapositivo 3</vt:lpstr>
      <vt:lpstr>Diapositivo 4</vt:lpstr>
      <vt:lpstr>Diapositivo 5</vt:lpstr>
      <vt:lpstr>Diapositivo 6</vt:lpstr>
      <vt:lpstr>Diapositivo 7</vt:lpstr>
      <vt:lpstr>Diapositivo 8</vt:lpstr>
      <vt:lpstr>Diapositivo 9</vt:lpstr>
      <vt:lpstr>Diapositivo 10</vt:lpstr>
      <vt:lpstr>Diapositivo 11</vt:lpstr>
      <vt:lpstr>Diapositivo 12</vt:lpstr>
      <vt:lpstr>Diapositivo 13</vt:lpstr>
      <vt:lpstr>Diapositivo 14</vt:lpstr>
      <vt:lpstr>Diapositivo 15</vt:lpstr>
      <vt:lpstr>Diapositivo 16</vt:lpstr>
      <vt:lpstr>Diapositivo 17</vt:lpstr>
      <vt:lpstr>Diapositivo 18</vt:lpstr>
      <vt:lpstr>Diapositivo 19</vt:lpstr>
      <vt:lpstr>Diapositivo 20</vt:lpstr>
      <vt:lpstr>Diapositivo 21</vt:lpstr>
      <vt:lpstr>Diapositivo 22</vt:lpstr>
      <vt:lpstr>Diapositivo 23</vt:lpstr>
      <vt:lpstr>Diapositivo 24</vt:lpstr>
      <vt:lpstr>Diapositivo 25</vt:lpstr>
      <vt:lpstr>Diapositivo 26</vt:lpstr>
      <vt:lpstr>Diapositivo 27</vt:lpstr>
      <vt:lpstr>Diapositivo 28</vt:lpstr>
      <vt:lpstr>Diapositivo 29</vt:lpstr>
      <vt:lpstr>Diapositivo 30</vt:lpstr>
      <vt:lpstr>Diapositivo 31</vt:lpstr>
      <vt:lpstr>Diapositivo 32</vt:lpstr>
      <vt:lpstr>Diapositivo 33</vt:lpstr>
      <vt:lpstr>Diapositivo 34</vt:lpstr>
      <vt:lpstr>Diapositivo 35</vt:lpstr>
      <vt:lpstr>Diapositivo 36</vt:lpstr>
      <vt:lpstr>Diapositivo 37</vt:lpstr>
      <vt:lpstr>Diapositivo 38</vt:lpstr>
      <vt:lpstr>Diapositivo 39</vt:lpstr>
      <vt:lpstr>Diapositivo 40</vt:lpstr>
      <vt:lpstr>Diapositivo 41</vt:lpstr>
      <vt:lpstr>Diapositivo 42</vt:lpstr>
      <vt:lpstr>Diapositivo 43</vt:lpstr>
      <vt:lpstr>Diapositivo 44</vt:lpstr>
      <vt:lpstr>Diapositivo 45</vt:lpstr>
      <vt:lpstr>Diapositivo 46</vt:lpstr>
      <vt:lpstr>Diapositivo 47</vt:lpstr>
      <vt:lpstr>Questão 5</vt:lpstr>
      <vt:lpstr>Questão 5</vt:lpstr>
      <vt:lpstr>Questão 10</vt:lpstr>
      <vt:lpstr>Questão 10</vt:lpstr>
      <vt:lpstr>Questão 11</vt:lpstr>
      <vt:lpstr>Questão 13</vt:lpstr>
      <vt:lpstr>Questão 13</vt:lpstr>
      <vt:lpstr>Questão 13</vt:lpstr>
      <vt:lpstr>Questão 15</vt:lpstr>
      <vt:lpstr>Questão 15</vt:lpstr>
      <vt:lpstr>Questão 16</vt:lpstr>
      <vt:lpstr>Questão 18</vt:lpstr>
      <vt:lpstr>Questão 18</vt:lpstr>
      <vt:lpstr>Questão 19</vt:lpstr>
      <vt:lpstr>Questão 21</vt:lpstr>
      <vt:lpstr>Questão 21</vt:lpstr>
      <vt:lpstr>Questão 22</vt:lpstr>
      <vt:lpstr>Questão 36</vt:lpstr>
      <vt:lpstr>Questão 36</vt:lpstr>
      <vt:lpstr>Questão 36</vt:lpstr>
      <vt:lpstr>Questão 37</vt:lpstr>
      <vt:lpstr>Questão 37</vt:lpstr>
      <vt:lpstr>Questão 37</vt:lpstr>
      <vt:lpstr>Questão 38</vt:lpstr>
      <vt:lpstr>Questão 38</vt:lpstr>
      <vt:lpstr>Questão 39</vt:lpstr>
      <vt:lpstr>Questão 39</vt:lpstr>
      <vt:lpstr>Questão 40</vt:lpstr>
      <vt:lpstr>Questão 40</vt:lpstr>
      <vt:lpstr>Questão 40 NCRF – 8 / IFRS 5</vt:lpstr>
      <vt:lpstr>Questão 40 NCRF – 8 / IFRS 5</vt:lpstr>
      <vt:lpstr>Questão 40 NCRF – 8 / IFRS 5</vt:lpstr>
      <vt:lpstr>Questão 40 NCRF – 8 / IFRS 5</vt:lpstr>
      <vt:lpstr>Questão 40 NCRF – 8 / IFRS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Exame CTOC</dc:title>
  <dc:creator>TMN</dc:creator>
  <cp:lastModifiedBy>user</cp:lastModifiedBy>
  <cp:revision>94</cp:revision>
  <dcterms:created xsi:type="dcterms:W3CDTF">2010-01-30T20:33:03Z</dcterms:created>
  <dcterms:modified xsi:type="dcterms:W3CDTF">2013-12-17T21:47:47Z</dcterms:modified>
</cp:coreProperties>
</file>